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44"/>
  </p:notesMasterIdLst>
  <p:sldIdLst>
    <p:sldId id="256" r:id="rId3"/>
    <p:sldId id="257" r:id="rId4"/>
    <p:sldId id="341" r:id="rId5"/>
    <p:sldId id="340" r:id="rId6"/>
    <p:sldId id="344" r:id="rId7"/>
    <p:sldId id="345" r:id="rId8"/>
    <p:sldId id="346" r:id="rId9"/>
    <p:sldId id="259" r:id="rId10"/>
    <p:sldId id="351" r:id="rId11"/>
    <p:sldId id="260" r:id="rId12"/>
    <p:sldId id="374" r:id="rId13"/>
    <p:sldId id="405" r:id="rId14"/>
    <p:sldId id="347" r:id="rId15"/>
    <p:sldId id="354" r:id="rId16"/>
    <p:sldId id="375" r:id="rId17"/>
    <p:sldId id="355" r:id="rId18"/>
    <p:sldId id="348" r:id="rId19"/>
    <p:sldId id="349" r:id="rId20"/>
    <p:sldId id="376" r:id="rId21"/>
    <p:sldId id="350" r:id="rId22"/>
    <p:sldId id="380" r:id="rId23"/>
    <p:sldId id="379" r:id="rId24"/>
    <p:sldId id="377" r:id="rId25"/>
    <p:sldId id="261" r:id="rId26"/>
    <p:sldId id="352" r:id="rId27"/>
    <p:sldId id="353" r:id="rId28"/>
    <p:sldId id="369" r:id="rId29"/>
    <p:sldId id="370" r:id="rId30"/>
    <p:sldId id="371" r:id="rId31"/>
    <p:sldId id="407" r:id="rId32"/>
    <p:sldId id="262" r:id="rId33"/>
    <p:sldId id="264" r:id="rId34"/>
    <p:sldId id="265" r:id="rId35"/>
    <p:sldId id="266" r:id="rId36"/>
    <p:sldId id="267" r:id="rId37"/>
    <p:sldId id="268" r:id="rId38"/>
    <p:sldId id="269" r:id="rId39"/>
    <p:sldId id="270" r:id="rId40"/>
    <p:sldId id="271" r:id="rId41"/>
    <p:sldId id="356" r:id="rId42"/>
    <p:sldId id="373" r:id="rId43"/>
    <p:sldId id="272" r:id="rId44"/>
    <p:sldId id="273" r:id="rId45"/>
    <p:sldId id="274" r:id="rId46"/>
    <p:sldId id="357" r:id="rId47"/>
    <p:sldId id="358" r:id="rId48"/>
    <p:sldId id="362" r:id="rId49"/>
    <p:sldId id="363" r:id="rId50"/>
    <p:sldId id="364" r:id="rId51"/>
    <p:sldId id="365" r:id="rId52"/>
    <p:sldId id="366" r:id="rId53"/>
    <p:sldId id="367" r:id="rId54"/>
    <p:sldId id="368" r:id="rId55"/>
    <p:sldId id="275" r:id="rId56"/>
    <p:sldId id="402" r:id="rId57"/>
    <p:sldId id="276" r:id="rId58"/>
    <p:sldId id="381" r:id="rId59"/>
    <p:sldId id="382" r:id="rId60"/>
    <p:sldId id="383" r:id="rId61"/>
    <p:sldId id="384" r:id="rId62"/>
    <p:sldId id="372" r:id="rId63"/>
    <p:sldId id="278" r:id="rId64"/>
    <p:sldId id="387" r:id="rId65"/>
    <p:sldId id="386" r:id="rId66"/>
    <p:sldId id="385" r:id="rId67"/>
    <p:sldId id="389" r:id="rId68"/>
    <p:sldId id="390" r:id="rId69"/>
    <p:sldId id="388" r:id="rId70"/>
    <p:sldId id="391" r:id="rId71"/>
    <p:sldId id="404" r:id="rId72"/>
    <p:sldId id="280" r:id="rId73"/>
    <p:sldId id="281" r:id="rId74"/>
    <p:sldId id="282" r:id="rId75"/>
    <p:sldId id="283" r:id="rId76"/>
    <p:sldId id="284" r:id="rId77"/>
    <p:sldId id="285" r:id="rId78"/>
    <p:sldId id="286" r:id="rId79"/>
    <p:sldId id="287" r:id="rId80"/>
    <p:sldId id="288" r:id="rId81"/>
    <p:sldId id="289" r:id="rId82"/>
    <p:sldId id="290" r:id="rId83"/>
    <p:sldId id="291" r:id="rId84"/>
    <p:sldId id="292" r:id="rId85"/>
    <p:sldId id="392" r:id="rId86"/>
    <p:sldId id="293" r:id="rId87"/>
    <p:sldId id="294" r:id="rId88"/>
    <p:sldId id="295" r:id="rId89"/>
    <p:sldId id="296" r:id="rId90"/>
    <p:sldId id="297" r:id="rId91"/>
    <p:sldId id="298" r:id="rId92"/>
    <p:sldId id="299" r:id="rId93"/>
    <p:sldId id="300" r:id="rId94"/>
    <p:sldId id="301" r:id="rId95"/>
    <p:sldId id="302" r:id="rId96"/>
    <p:sldId id="303" r:id="rId97"/>
    <p:sldId id="304" r:id="rId98"/>
    <p:sldId id="305" r:id="rId99"/>
    <p:sldId id="393" r:id="rId100"/>
    <p:sldId id="306" r:id="rId101"/>
    <p:sldId id="307" r:id="rId102"/>
    <p:sldId id="308" r:id="rId103"/>
    <p:sldId id="309" r:id="rId104"/>
    <p:sldId id="394" r:id="rId105"/>
    <p:sldId id="310" r:id="rId106"/>
    <p:sldId id="311" r:id="rId107"/>
    <p:sldId id="395" r:id="rId108"/>
    <p:sldId id="312" r:id="rId109"/>
    <p:sldId id="396" r:id="rId110"/>
    <p:sldId id="313" r:id="rId111"/>
    <p:sldId id="314" r:id="rId112"/>
    <p:sldId id="397" r:id="rId113"/>
    <p:sldId id="406" r:id="rId114"/>
    <p:sldId id="315" r:id="rId115"/>
    <p:sldId id="316" r:id="rId116"/>
    <p:sldId id="317" r:id="rId117"/>
    <p:sldId id="318" r:id="rId118"/>
    <p:sldId id="319" r:id="rId119"/>
    <p:sldId id="398" r:id="rId120"/>
    <p:sldId id="399" r:id="rId121"/>
    <p:sldId id="400" r:id="rId122"/>
    <p:sldId id="320" r:id="rId123"/>
    <p:sldId id="321" r:id="rId124"/>
    <p:sldId id="401" r:id="rId125"/>
    <p:sldId id="322" r:id="rId126"/>
    <p:sldId id="323" r:id="rId127"/>
    <p:sldId id="324" r:id="rId128"/>
    <p:sldId id="325" r:id="rId129"/>
    <p:sldId id="326" r:id="rId130"/>
    <p:sldId id="327" r:id="rId131"/>
    <p:sldId id="328" r:id="rId132"/>
    <p:sldId id="329" r:id="rId133"/>
    <p:sldId id="330" r:id="rId134"/>
    <p:sldId id="331" r:id="rId135"/>
    <p:sldId id="332" r:id="rId136"/>
    <p:sldId id="333" r:id="rId137"/>
    <p:sldId id="334" r:id="rId138"/>
    <p:sldId id="335" r:id="rId139"/>
    <p:sldId id="336" r:id="rId140"/>
    <p:sldId id="337" r:id="rId141"/>
    <p:sldId id="338" r:id="rId142"/>
    <p:sldId id="403" r:id="rId1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91" autoAdjust="0"/>
    <p:restoredTop sz="92714" autoAdjust="0"/>
  </p:normalViewPr>
  <p:slideViewPr>
    <p:cSldViewPr>
      <p:cViewPr varScale="1">
        <p:scale>
          <a:sx n="63" d="100"/>
          <a:sy n="63" d="100"/>
        </p:scale>
        <p:origin x="644" y="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CFAD2B-3DC2-43EC-A290-B34098D79677}" type="datetimeFigureOut">
              <a:rPr lang="zh-CN" altLang="en-US" smtClean="0"/>
              <a:pPr/>
              <a:t>2022/12/1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916A60-4FDB-4E36-B090-9D6A4DD0EF7C}" type="slidenum">
              <a:rPr lang="zh-CN" altLang="en-US" smtClean="0"/>
              <a:pPr/>
              <a:t>‹#›</a:t>
            </a:fld>
            <a:endParaRPr lang="zh-CN" altLang="en-US"/>
          </a:p>
        </p:txBody>
      </p:sp>
    </p:spTree>
    <p:extLst>
      <p:ext uri="{BB962C8B-B14F-4D97-AF65-F5344CB8AC3E}">
        <p14:creationId xmlns:p14="http://schemas.microsoft.com/office/powerpoint/2010/main" val="243963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7"/>
          <p:cNvSpPr>
            <a:spLocks noGrp="1" noChangeArrowheads="1"/>
          </p:cNvSpPr>
          <p:nvPr>
            <p:ph type="sldNum" sz="quarter" idx="5"/>
          </p:nvPr>
        </p:nvSpPr>
        <p:spPr>
          <a:noFill/>
          <a:ln>
            <a:miter lim="800000"/>
            <a:headEnd/>
            <a:tailEnd/>
          </a:ln>
        </p:spPr>
        <p:txBody>
          <a:bodyPr/>
          <a:lstStyle/>
          <a:p>
            <a:fld id="{18084AB7-2E15-4FC3-B855-B8B23560F2C2}" type="slidenum">
              <a:rPr lang="en-US" altLang="zh-CN"/>
              <a:pPr/>
              <a:t>1</a:t>
            </a:fld>
            <a:endParaRPr lang="en-US" altLang="zh-CN"/>
          </a:p>
        </p:txBody>
      </p:sp>
      <p:sp>
        <p:nvSpPr>
          <p:cNvPr id="873475" name="Rectangle 2"/>
          <p:cNvSpPr>
            <a:spLocks noGrp="1" noRot="1" noChangeAspect="1" noChangeArrowheads="1" noTextEdit="1"/>
          </p:cNvSpPr>
          <p:nvPr>
            <p:ph type="sldImg"/>
          </p:nvPr>
        </p:nvSpPr>
        <p:spPr>
          <a:solidFill>
            <a:srgbClr val="FFFFFF"/>
          </a:solidFill>
          <a:ln/>
        </p:spPr>
      </p:sp>
      <p:sp>
        <p:nvSpPr>
          <p:cNvPr id="87347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7"/>
          <p:cNvSpPr>
            <a:spLocks noGrp="1" noChangeArrowheads="1"/>
          </p:cNvSpPr>
          <p:nvPr>
            <p:ph type="sldNum" sz="quarter" idx="5"/>
          </p:nvPr>
        </p:nvSpPr>
        <p:spPr>
          <a:noFill/>
          <a:ln>
            <a:miter lim="800000"/>
            <a:headEnd/>
            <a:tailEnd/>
          </a:ln>
        </p:spPr>
        <p:txBody>
          <a:bodyPr/>
          <a:lstStyle/>
          <a:p>
            <a:fld id="{6C37DE3D-996C-4505-9DB6-727B5C583133}" type="slidenum">
              <a:rPr lang="en-US" altLang="zh-CN"/>
              <a:pPr/>
              <a:t>10</a:t>
            </a:fld>
            <a:endParaRPr lang="en-US" altLang="zh-CN"/>
          </a:p>
        </p:txBody>
      </p:sp>
      <p:sp>
        <p:nvSpPr>
          <p:cNvPr id="877571" name="Rectangle 2"/>
          <p:cNvSpPr>
            <a:spLocks noGrp="1" noRot="1" noChangeAspect="1" noChangeArrowheads="1" noTextEdit="1"/>
          </p:cNvSpPr>
          <p:nvPr>
            <p:ph type="sldImg"/>
          </p:nvPr>
        </p:nvSpPr>
        <p:spPr>
          <a:ln/>
        </p:spPr>
      </p:sp>
      <p:sp>
        <p:nvSpPr>
          <p:cNvPr id="877572"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7"/>
          <p:cNvSpPr>
            <a:spLocks noGrp="1" noChangeArrowheads="1"/>
          </p:cNvSpPr>
          <p:nvPr>
            <p:ph type="sldNum" sz="quarter" idx="5"/>
          </p:nvPr>
        </p:nvSpPr>
        <p:spPr>
          <a:noFill/>
          <a:ln>
            <a:miter lim="800000"/>
            <a:headEnd/>
            <a:tailEnd/>
          </a:ln>
        </p:spPr>
        <p:txBody>
          <a:bodyPr/>
          <a:lstStyle/>
          <a:p>
            <a:fld id="{C7B2EF49-A861-438F-B949-A077F25098D2}" type="slidenum">
              <a:rPr lang="en-US" altLang="zh-CN"/>
              <a:pPr/>
              <a:t>100</a:t>
            </a:fld>
            <a:endParaRPr lang="en-US" altLang="zh-CN"/>
          </a:p>
        </p:txBody>
      </p:sp>
      <p:sp>
        <p:nvSpPr>
          <p:cNvPr id="925699" name="Rectangle 2"/>
          <p:cNvSpPr>
            <a:spLocks noGrp="1" noRot="1" noChangeAspect="1" noChangeArrowheads="1" noTextEdit="1"/>
          </p:cNvSpPr>
          <p:nvPr>
            <p:ph type="sldImg"/>
          </p:nvPr>
        </p:nvSpPr>
        <p:spPr>
          <a:ln/>
        </p:spPr>
      </p:sp>
      <p:sp>
        <p:nvSpPr>
          <p:cNvPr id="9257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7"/>
          <p:cNvSpPr>
            <a:spLocks noGrp="1" noChangeArrowheads="1"/>
          </p:cNvSpPr>
          <p:nvPr>
            <p:ph type="sldNum" sz="quarter" idx="5"/>
          </p:nvPr>
        </p:nvSpPr>
        <p:spPr>
          <a:noFill/>
          <a:ln>
            <a:miter lim="800000"/>
            <a:headEnd/>
            <a:tailEnd/>
          </a:ln>
        </p:spPr>
        <p:txBody>
          <a:bodyPr/>
          <a:lstStyle/>
          <a:p>
            <a:fld id="{40158A7F-065C-4621-AFD5-75BD731CB09D}" type="slidenum">
              <a:rPr lang="en-US" altLang="zh-CN"/>
              <a:pPr/>
              <a:t>101</a:t>
            </a:fld>
            <a:endParaRPr lang="en-US" altLang="zh-CN"/>
          </a:p>
        </p:txBody>
      </p:sp>
      <p:sp>
        <p:nvSpPr>
          <p:cNvPr id="926723" name="Rectangle 2"/>
          <p:cNvSpPr>
            <a:spLocks noGrp="1" noRot="1" noChangeAspect="1" noChangeArrowheads="1" noTextEdit="1"/>
          </p:cNvSpPr>
          <p:nvPr>
            <p:ph type="sldImg"/>
          </p:nvPr>
        </p:nvSpPr>
        <p:spPr>
          <a:ln/>
        </p:spPr>
      </p:sp>
      <p:sp>
        <p:nvSpPr>
          <p:cNvPr id="92672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7"/>
          <p:cNvSpPr>
            <a:spLocks noGrp="1" noChangeArrowheads="1"/>
          </p:cNvSpPr>
          <p:nvPr>
            <p:ph type="sldNum" sz="quarter" idx="5"/>
          </p:nvPr>
        </p:nvSpPr>
        <p:spPr>
          <a:noFill/>
          <a:ln>
            <a:miter lim="800000"/>
            <a:headEnd/>
            <a:tailEnd/>
          </a:ln>
        </p:spPr>
        <p:txBody>
          <a:bodyPr/>
          <a:lstStyle/>
          <a:p>
            <a:fld id="{FA3EC398-4D88-42D1-90C1-38BA45E4E1D2}" type="slidenum">
              <a:rPr lang="en-US" altLang="zh-CN"/>
              <a:pPr/>
              <a:t>102</a:t>
            </a:fld>
            <a:endParaRPr lang="en-US" altLang="zh-CN"/>
          </a:p>
        </p:txBody>
      </p:sp>
      <p:sp>
        <p:nvSpPr>
          <p:cNvPr id="927747" name="Rectangle 2"/>
          <p:cNvSpPr>
            <a:spLocks noGrp="1" noRot="1" noChangeAspect="1" noChangeArrowheads="1" noTextEdit="1"/>
          </p:cNvSpPr>
          <p:nvPr>
            <p:ph type="sldImg"/>
          </p:nvPr>
        </p:nvSpPr>
        <p:spPr>
          <a:ln/>
        </p:spPr>
      </p:sp>
      <p:sp>
        <p:nvSpPr>
          <p:cNvPr id="92774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7"/>
          <p:cNvSpPr>
            <a:spLocks noGrp="1" noChangeArrowheads="1"/>
          </p:cNvSpPr>
          <p:nvPr>
            <p:ph type="sldNum" sz="quarter" idx="5"/>
          </p:nvPr>
        </p:nvSpPr>
        <p:spPr>
          <a:noFill/>
          <a:ln>
            <a:miter lim="800000"/>
            <a:headEnd/>
            <a:tailEnd/>
          </a:ln>
        </p:spPr>
        <p:txBody>
          <a:bodyPr/>
          <a:lstStyle/>
          <a:p>
            <a:fld id="{FA3EC398-4D88-42D1-90C1-38BA45E4E1D2}" type="slidenum">
              <a:rPr lang="en-US" altLang="zh-CN"/>
              <a:pPr/>
              <a:t>103</a:t>
            </a:fld>
            <a:endParaRPr lang="en-US" altLang="zh-CN"/>
          </a:p>
        </p:txBody>
      </p:sp>
      <p:sp>
        <p:nvSpPr>
          <p:cNvPr id="927747" name="Rectangle 2"/>
          <p:cNvSpPr>
            <a:spLocks noGrp="1" noRot="1" noChangeAspect="1" noChangeArrowheads="1" noTextEdit="1"/>
          </p:cNvSpPr>
          <p:nvPr>
            <p:ph type="sldImg"/>
          </p:nvPr>
        </p:nvSpPr>
        <p:spPr>
          <a:ln/>
        </p:spPr>
      </p:sp>
      <p:sp>
        <p:nvSpPr>
          <p:cNvPr id="92774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24465701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7"/>
          <p:cNvSpPr>
            <a:spLocks noGrp="1" noChangeArrowheads="1"/>
          </p:cNvSpPr>
          <p:nvPr>
            <p:ph type="sldNum" sz="quarter" idx="5"/>
          </p:nvPr>
        </p:nvSpPr>
        <p:spPr>
          <a:noFill/>
          <a:ln>
            <a:miter lim="800000"/>
            <a:headEnd/>
            <a:tailEnd/>
          </a:ln>
        </p:spPr>
        <p:txBody>
          <a:bodyPr/>
          <a:lstStyle/>
          <a:p>
            <a:fld id="{116B89C2-E83C-4610-8C90-5DEEBF121209}" type="slidenum">
              <a:rPr lang="en-US" altLang="zh-CN"/>
              <a:pPr/>
              <a:t>104</a:t>
            </a:fld>
            <a:endParaRPr lang="en-US" altLang="zh-CN"/>
          </a:p>
        </p:txBody>
      </p:sp>
      <p:sp>
        <p:nvSpPr>
          <p:cNvPr id="928771" name="Rectangle 2"/>
          <p:cNvSpPr>
            <a:spLocks noGrp="1" noRot="1" noChangeAspect="1" noChangeArrowheads="1" noTextEdit="1"/>
          </p:cNvSpPr>
          <p:nvPr>
            <p:ph type="sldImg"/>
          </p:nvPr>
        </p:nvSpPr>
        <p:spPr>
          <a:ln/>
        </p:spPr>
      </p:sp>
      <p:sp>
        <p:nvSpPr>
          <p:cNvPr id="92877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7"/>
          <p:cNvSpPr>
            <a:spLocks noGrp="1" noChangeArrowheads="1"/>
          </p:cNvSpPr>
          <p:nvPr>
            <p:ph type="sldNum" sz="quarter" idx="5"/>
          </p:nvPr>
        </p:nvSpPr>
        <p:spPr>
          <a:noFill/>
          <a:ln>
            <a:miter lim="800000"/>
            <a:headEnd/>
            <a:tailEnd/>
          </a:ln>
        </p:spPr>
        <p:txBody>
          <a:bodyPr/>
          <a:lstStyle/>
          <a:p>
            <a:fld id="{AA4CBAAA-0BA6-4C70-9F95-72F032F71BE1}" type="slidenum">
              <a:rPr lang="en-US" altLang="zh-CN"/>
              <a:pPr/>
              <a:t>105</a:t>
            </a:fld>
            <a:endParaRPr lang="en-US" altLang="zh-CN"/>
          </a:p>
        </p:txBody>
      </p:sp>
      <p:sp>
        <p:nvSpPr>
          <p:cNvPr id="929795" name="Rectangle 2"/>
          <p:cNvSpPr>
            <a:spLocks noGrp="1" noRot="1" noChangeAspect="1" noChangeArrowheads="1" noTextEdit="1"/>
          </p:cNvSpPr>
          <p:nvPr>
            <p:ph type="sldImg"/>
          </p:nvPr>
        </p:nvSpPr>
        <p:spPr>
          <a:ln/>
        </p:spPr>
      </p:sp>
      <p:sp>
        <p:nvSpPr>
          <p:cNvPr id="92979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7"/>
          <p:cNvSpPr>
            <a:spLocks noGrp="1" noChangeArrowheads="1"/>
          </p:cNvSpPr>
          <p:nvPr>
            <p:ph type="sldNum" sz="quarter" idx="5"/>
          </p:nvPr>
        </p:nvSpPr>
        <p:spPr>
          <a:noFill/>
          <a:ln>
            <a:miter lim="800000"/>
            <a:headEnd/>
            <a:tailEnd/>
          </a:ln>
        </p:spPr>
        <p:txBody>
          <a:bodyPr/>
          <a:lstStyle/>
          <a:p>
            <a:fld id="{F45714A8-271D-4767-85AF-4E8496AC371C}" type="slidenum">
              <a:rPr lang="en-US" altLang="zh-CN"/>
              <a:pPr/>
              <a:t>106</a:t>
            </a:fld>
            <a:endParaRPr lang="en-US" altLang="zh-CN"/>
          </a:p>
        </p:txBody>
      </p:sp>
      <p:sp>
        <p:nvSpPr>
          <p:cNvPr id="930819" name="Rectangle 2"/>
          <p:cNvSpPr>
            <a:spLocks noGrp="1" noRot="1" noChangeAspect="1" noChangeArrowheads="1" noTextEdit="1"/>
          </p:cNvSpPr>
          <p:nvPr>
            <p:ph type="sldImg"/>
          </p:nvPr>
        </p:nvSpPr>
        <p:spPr>
          <a:ln/>
        </p:spPr>
      </p:sp>
      <p:sp>
        <p:nvSpPr>
          <p:cNvPr id="930820"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396338128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7"/>
          <p:cNvSpPr>
            <a:spLocks noGrp="1" noChangeArrowheads="1"/>
          </p:cNvSpPr>
          <p:nvPr>
            <p:ph type="sldNum" sz="quarter" idx="5"/>
          </p:nvPr>
        </p:nvSpPr>
        <p:spPr>
          <a:noFill/>
          <a:ln>
            <a:miter lim="800000"/>
            <a:headEnd/>
            <a:tailEnd/>
          </a:ln>
        </p:spPr>
        <p:txBody>
          <a:bodyPr/>
          <a:lstStyle/>
          <a:p>
            <a:fld id="{F45714A8-271D-4767-85AF-4E8496AC371C}" type="slidenum">
              <a:rPr lang="en-US" altLang="zh-CN"/>
              <a:pPr/>
              <a:t>107</a:t>
            </a:fld>
            <a:endParaRPr lang="en-US" altLang="zh-CN"/>
          </a:p>
        </p:txBody>
      </p:sp>
      <p:sp>
        <p:nvSpPr>
          <p:cNvPr id="930819" name="Rectangle 2"/>
          <p:cNvSpPr>
            <a:spLocks noGrp="1" noRot="1" noChangeAspect="1" noChangeArrowheads="1" noTextEdit="1"/>
          </p:cNvSpPr>
          <p:nvPr>
            <p:ph type="sldImg"/>
          </p:nvPr>
        </p:nvSpPr>
        <p:spPr>
          <a:ln/>
        </p:spPr>
      </p:sp>
      <p:sp>
        <p:nvSpPr>
          <p:cNvPr id="930820"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7"/>
          <p:cNvSpPr>
            <a:spLocks noGrp="1" noChangeArrowheads="1"/>
          </p:cNvSpPr>
          <p:nvPr>
            <p:ph type="sldNum" sz="quarter" idx="5"/>
          </p:nvPr>
        </p:nvSpPr>
        <p:spPr>
          <a:noFill/>
          <a:ln>
            <a:miter lim="800000"/>
            <a:headEnd/>
            <a:tailEnd/>
          </a:ln>
        </p:spPr>
        <p:txBody>
          <a:bodyPr/>
          <a:lstStyle/>
          <a:p>
            <a:fld id="{938398CA-F9EC-47DC-849E-DC985A4725E3}" type="slidenum">
              <a:rPr lang="en-US" altLang="zh-CN"/>
              <a:pPr/>
              <a:t>108</a:t>
            </a:fld>
            <a:endParaRPr lang="en-US" altLang="zh-CN"/>
          </a:p>
        </p:txBody>
      </p:sp>
      <p:sp>
        <p:nvSpPr>
          <p:cNvPr id="931843" name="Rectangle 2"/>
          <p:cNvSpPr>
            <a:spLocks noGrp="1" noRot="1" noChangeAspect="1" noChangeArrowheads="1" noTextEdit="1"/>
          </p:cNvSpPr>
          <p:nvPr>
            <p:ph type="sldImg"/>
          </p:nvPr>
        </p:nvSpPr>
        <p:spPr>
          <a:ln/>
        </p:spPr>
      </p:sp>
      <p:sp>
        <p:nvSpPr>
          <p:cNvPr id="93184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59350200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7"/>
          <p:cNvSpPr>
            <a:spLocks noGrp="1" noChangeArrowheads="1"/>
          </p:cNvSpPr>
          <p:nvPr>
            <p:ph type="sldNum" sz="quarter" idx="5"/>
          </p:nvPr>
        </p:nvSpPr>
        <p:spPr>
          <a:noFill/>
          <a:ln>
            <a:miter lim="800000"/>
            <a:headEnd/>
            <a:tailEnd/>
          </a:ln>
        </p:spPr>
        <p:txBody>
          <a:bodyPr/>
          <a:lstStyle/>
          <a:p>
            <a:fld id="{938398CA-F9EC-47DC-849E-DC985A4725E3}" type="slidenum">
              <a:rPr lang="en-US" altLang="zh-CN"/>
              <a:pPr/>
              <a:t>109</a:t>
            </a:fld>
            <a:endParaRPr lang="en-US" altLang="zh-CN"/>
          </a:p>
        </p:txBody>
      </p:sp>
      <p:sp>
        <p:nvSpPr>
          <p:cNvPr id="931843" name="Rectangle 2"/>
          <p:cNvSpPr>
            <a:spLocks noGrp="1" noRot="1" noChangeAspect="1" noChangeArrowheads="1" noTextEdit="1"/>
          </p:cNvSpPr>
          <p:nvPr>
            <p:ph type="sldImg"/>
          </p:nvPr>
        </p:nvSpPr>
        <p:spPr>
          <a:ln/>
        </p:spPr>
      </p:sp>
      <p:sp>
        <p:nvSpPr>
          <p:cNvPr id="9318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7"/>
          <p:cNvSpPr>
            <a:spLocks noGrp="1" noChangeArrowheads="1"/>
          </p:cNvSpPr>
          <p:nvPr>
            <p:ph type="sldNum" sz="quarter" idx="5"/>
          </p:nvPr>
        </p:nvSpPr>
        <p:spPr>
          <a:noFill/>
          <a:ln>
            <a:miter lim="800000"/>
            <a:headEnd/>
            <a:tailEnd/>
          </a:ln>
        </p:spPr>
        <p:txBody>
          <a:bodyPr/>
          <a:lstStyle/>
          <a:p>
            <a:fld id="{6C37DE3D-996C-4505-9DB6-727B5C583133}" type="slidenum">
              <a:rPr lang="en-US" altLang="zh-CN"/>
              <a:pPr/>
              <a:t>11</a:t>
            </a:fld>
            <a:endParaRPr lang="en-US" altLang="zh-CN"/>
          </a:p>
        </p:txBody>
      </p:sp>
      <p:sp>
        <p:nvSpPr>
          <p:cNvPr id="877571" name="Rectangle 2"/>
          <p:cNvSpPr>
            <a:spLocks noGrp="1" noRot="1" noChangeAspect="1" noChangeArrowheads="1" noTextEdit="1"/>
          </p:cNvSpPr>
          <p:nvPr>
            <p:ph type="sldImg"/>
          </p:nvPr>
        </p:nvSpPr>
        <p:spPr>
          <a:ln/>
        </p:spPr>
      </p:sp>
      <p:sp>
        <p:nvSpPr>
          <p:cNvPr id="877572"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244412191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7"/>
          <p:cNvSpPr>
            <a:spLocks noGrp="1" noChangeArrowheads="1"/>
          </p:cNvSpPr>
          <p:nvPr>
            <p:ph type="sldNum" sz="quarter" idx="5"/>
          </p:nvPr>
        </p:nvSpPr>
        <p:spPr>
          <a:noFill/>
          <a:ln>
            <a:miter lim="800000"/>
            <a:headEnd/>
            <a:tailEnd/>
          </a:ln>
        </p:spPr>
        <p:txBody>
          <a:bodyPr/>
          <a:lstStyle/>
          <a:p>
            <a:fld id="{03407DF7-CE6D-4FC2-8BD5-AD7E570F799C}" type="slidenum">
              <a:rPr lang="en-US" altLang="zh-CN"/>
              <a:pPr/>
              <a:t>110</a:t>
            </a:fld>
            <a:endParaRPr lang="en-US" altLang="zh-CN"/>
          </a:p>
        </p:txBody>
      </p:sp>
      <p:sp>
        <p:nvSpPr>
          <p:cNvPr id="932867" name="Rectangle 2"/>
          <p:cNvSpPr>
            <a:spLocks noGrp="1" noRot="1" noChangeAspect="1" noChangeArrowheads="1" noTextEdit="1"/>
          </p:cNvSpPr>
          <p:nvPr>
            <p:ph type="sldImg"/>
          </p:nvPr>
        </p:nvSpPr>
        <p:spPr>
          <a:solidFill>
            <a:srgbClr val="FFFFFF"/>
          </a:solidFill>
          <a:ln/>
        </p:spPr>
      </p:sp>
      <p:sp>
        <p:nvSpPr>
          <p:cNvPr id="93286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7"/>
          <p:cNvSpPr>
            <a:spLocks noGrp="1" noChangeArrowheads="1"/>
          </p:cNvSpPr>
          <p:nvPr>
            <p:ph type="sldNum" sz="quarter" idx="5"/>
          </p:nvPr>
        </p:nvSpPr>
        <p:spPr>
          <a:noFill/>
          <a:ln>
            <a:miter lim="800000"/>
            <a:headEnd/>
            <a:tailEnd/>
          </a:ln>
        </p:spPr>
        <p:txBody>
          <a:bodyPr/>
          <a:lstStyle/>
          <a:p>
            <a:fld id="{03407DF7-CE6D-4FC2-8BD5-AD7E570F799C}" type="slidenum">
              <a:rPr lang="en-US" altLang="zh-CN"/>
              <a:pPr/>
              <a:t>111</a:t>
            </a:fld>
            <a:endParaRPr lang="en-US" altLang="zh-CN"/>
          </a:p>
        </p:txBody>
      </p:sp>
      <p:sp>
        <p:nvSpPr>
          <p:cNvPr id="932867" name="Rectangle 2"/>
          <p:cNvSpPr>
            <a:spLocks noGrp="1" noRot="1" noChangeAspect="1" noChangeArrowheads="1" noTextEdit="1"/>
          </p:cNvSpPr>
          <p:nvPr>
            <p:ph type="sldImg"/>
          </p:nvPr>
        </p:nvSpPr>
        <p:spPr>
          <a:solidFill>
            <a:srgbClr val="FFFFFF"/>
          </a:solidFill>
          <a:ln/>
        </p:spPr>
      </p:sp>
      <p:sp>
        <p:nvSpPr>
          <p:cNvPr id="93286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177905321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7"/>
          <p:cNvSpPr>
            <a:spLocks noGrp="1" noChangeArrowheads="1"/>
          </p:cNvSpPr>
          <p:nvPr>
            <p:ph type="sldNum" sz="quarter" idx="5"/>
          </p:nvPr>
        </p:nvSpPr>
        <p:spPr>
          <a:noFill/>
          <a:ln>
            <a:miter lim="800000"/>
            <a:headEnd/>
            <a:tailEnd/>
          </a:ln>
        </p:spPr>
        <p:txBody>
          <a:bodyPr/>
          <a:lstStyle/>
          <a:p>
            <a:fld id="{D74BFBE3-27A3-4285-A5D9-E3953009A4CE}" type="slidenum">
              <a:rPr lang="en-US" altLang="zh-CN"/>
              <a:pPr/>
              <a:t>112</a:t>
            </a:fld>
            <a:endParaRPr lang="en-US" altLang="zh-CN"/>
          </a:p>
        </p:txBody>
      </p:sp>
      <p:sp>
        <p:nvSpPr>
          <p:cNvPr id="933891" name="Rectangle 2"/>
          <p:cNvSpPr>
            <a:spLocks noGrp="1" noRot="1" noChangeAspect="1" noChangeArrowheads="1" noTextEdit="1"/>
          </p:cNvSpPr>
          <p:nvPr>
            <p:ph type="sldImg"/>
          </p:nvPr>
        </p:nvSpPr>
        <p:spPr>
          <a:solidFill>
            <a:srgbClr val="FFFFFF"/>
          </a:solidFill>
          <a:ln/>
        </p:spPr>
      </p:sp>
      <p:sp>
        <p:nvSpPr>
          <p:cNvPr id="93389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385239044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7"/>
          <p:cNvSpPr>
            <a:spLocks noGrp="1" noChangeArrowheads="1"/>
          </p:cNvSpPr>
          <p:nvPr>
            <p:ph type="sldNum" sz="quarter" idx="5"/>
          </p:nvPr>
        </p:nvSpPr>
        <p:spPr>
          <a:noFill/>
          <a:ln>
            <a:miter lim="800000"/>
            <a:headEnd/>
            <a:tailEnd/>
          </a:ln>
        </p:spPr>
        <p:txBody>
          <a:bodyPr/>
          <a:lstStyle/>
          <a:p>
            <a:fld id="{D74BFBE3-27A3-4285-A5D9-E3953009A4CE}" type="slidenum">
              <a:rPr lang="en-US" altLang="zh-CN"/>
              <a:pPr/>
              <a:t>113</a:t>
            </a:fld>
            <a:endParaRPr lang="en-US" altLang="zh-CN"/>
          </a:p>
        </p:txBody>
      </p:sp>
      <p:sp>
        <p:nvSpPr>
          <p:cNvPr id="933891" name="Rectangle 2"/>
          <p:cNvSpPr>
            <a:spLocks noGrp="1" noRot="1" noChangeAspect="1" noChangeArrowheads="1" noTextEdit="1"/>
          </p:cNvSpPr>
          <p:nvPr>
            <p:ph type="sldImg"/>
          </p:nvPr>
        </p:nvSpPr>
        <p:spPr>
          <a:solidFill>
            <a:srgbClr val="FFFFFF"/>
          </a:solidFill>
          <a:ln/>
        </p:spPr>
      </p:sp>
      <p:sp>
        <p:nvSpPr>
          <p:cNvPr id="93389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7"/>
          <p:cNvSpPr>
            <a:spLocks noGrp="1" noChangeArrowheads="1"/>
          </p:cNvSpPr>
          <p:nvPr>
            <p:ph type="sldNum" sz="quarter" idx="5"/>
          </p:nvPr>
        </p:nvSpPr>
        <p:spPr>
          <a:noFill/>
          <a:ln>
            <a:miter lim="800000"/>
            <a:headEnd/>
            <a:tailEnd/>
          </a:ln>
        </p:spPr>
        <p:txBody>
          <a:bodyPr/>
          <a:lstStyle/>
          <a:p>
            <a:fld id="{15409790-72D6-4872-B814-99B22956582C}" type="slidenum">
              <a:rPr lang="en-US" altLang="zh-CN"/>
              <a:pPr/>
              <a:t>114</a:t>
            </a:fld>
            <a:endParaRPr lang="en-US" altLang="zh-CN"/>
          </a:p>
        </p:txBody>
      </p:sp>
      <p:sp>
        <p:nvSpPr>
          <p:cNvPr id="934915" name="Rectangle 2"/>
          <p:cNvSpPr>
            <a:spLocks noGrp="1" noRot="1" noChangeAspect="1" noChangeArrowheads="1" noTextEdit="1"/>
          </p:cNvSpPr>
          <p:nvPr>
            <p:ph type="sldImg"/>
          </p:nvPr>
        </p:nvSpPr>
        <p:spPr>
          <a:ln/>
        </p:spPr>
      </p:sp>
      <p:sp>
        <p:nvSpPr>
          <p:cNvPr id="93491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7"/>
          <p:cNvSpPr>
            <a:spLocks noGrp="1" noChangeArrowheads="1"/>
          </p:cNvSpPr>
          <p:nvPr>
            <p:ph type="sldNum" sz="quarter" idx="5"/>
          </p:nvPr>
        </p:nvSpPr>
        <p:spPr>
          <a:noFill/>
          <a:ln>
            <a:miter lim="800000"/>
            <a:headEnd/>
            <a:tailEnd/>
          </a:ln>
        </p:spPr>
        <p:txBody>
          <a:bodyPr/>
          <a:lstStyle/>
          <a:p>
            <a:fld id="{9449242F-8A3C-43C7-870E-3D8C992C575A}" type="slidenum">
              <a:rPr lang="en-US" altLang="zh-CN"/>
              <a:pPr/>
              <a:t>115</a:t>
            </a:fld>
            <a:endParaRPr lang="en-US" altLang="zh-CN"/>
          </a:p>
        </p:txBody>
      </p:sp>
      <p:sp>
        <p:nvSpPr>
          <p:cNvPr id="935939" name="Rectangle 2"/>
          <p:cNvSpPr>
            <a:spLocks noGrp="1" noRot="1" noChangeAspect="1" noChangeArrowheads="1" noTextEdit="1"/>
          </p:cNvSpPr>
          <p:nvPr>
            <p:ph type="sldImg"/>
          </p:nvPr>
        </p:nvSpPr>
        <p:spPr>
          <a:ln/>
        </p:spPr>
      </p:sp>
      <p:sp>
        <p:nvSpPr>
          <p:cNvPr id="93594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7"/>
          <p:cNvSpPr>
            <a:spLocks noGrp="1" noChangeArrowheads="1"/>
          </p:cNvSpPr>
          <p:nvPr>
            <p:ph type="sldNum" sz="quarter" idx="5"/>
          </p:nvPr>
        </p:nvSpPr>
        <p:spPr>
          <a:noFill/>
          <a:ln>
            <a:miter lim="800000"/>
            <a:headEnd/>
            <a:tailEnd/>
          </a:ln>
        </p:spPr>
        <p:txBody>
          <a:bodyPr/>
          <a:lstStyle/>
          <a:p>
            <a:fld id="{E7905199-40A5-4AE9-B43E-0CF2ADC81DE5}" type="slidenum">
              <a:rPr lang="en-US" altLang="zh-CN"/>
              <a:pPr/>
              <a:t>116</a:t>
            </a:fld>
            <a:endParaRPr lang="en-US" altLang="zh-CN"/>
          </a:p>
        </p:txBody>
      </p:sp>
      <p:sp>
        <p:nvSpPr>
          <p:cNvPr id="936963" name="Rectangle 2"/>
          <p:cNvSpPr>
            <a:spLocks noGrp="1" noRot="1" noChangeAspect="1" noChangeArrowheads="1" noTextEdit="1"/>
          </p:cNvSpPr>
          <p:nvPr>
            <p:ph type="sldImg"/>
          </p:nvPr>
        </p:nvSpPr>
        <p:spPr>
          <a:ln/>
        </p:spPr>
      </p:sp>
      <p:sp>
        <p:nvSpPr>
          <p:cNvPr id="93696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7"/>
          <p:cNvSpPr>
            <a:spLocks noGrp="1" noChangeArrowheads="1"/>
          </p:cNvSpPr>
          <p:nvPr>
            <p:ph type="sldNum" sz="quarter" idx="5"/>
          </p:nvPr>
        </p:nvSpPr>
        <p:spPr>
          <a:noFill/>
          <a:ln>
            <a:miter lim="800000"/>
            <a:headEnd/>
            <a:tailEnd/>
          </a:ln>
        </p:spPr>
        <p:txBody>
          <a:bodyPr/>
          <a:lstStyle/>
          <a:p>
            <a:fld id="{26EE2CE8-A334-42C1-93BC-1720CB9BE779}" type="slidenum">
              <a:rPr lang="en-US" altLang="zh-CN"/>
              <a:pPr/>
              <a:t>117</a:t>
            </a:fld>
            <a:endParaRPr lang="en-US" altLang="zh-CN"/>
          </a:p>
        </p:txBody>
      </p:sp>
      <p:sp>
        <p:nvSpPr>
          <p:cNvPr id="937987" name="Rectangle 2"/>
          <p:cNvSpPr>
            <a:spLocks noGrp="1" noRot="1" noChangeAspect="1" noChangeArrowheads="1" noTextEdit="1"/>
          </p:cNvSpPr>
          <p:nvPr>
            <p:ph type="sldImg"/>
          </p:nvPr>
        </p:nvSpPr>
        <p:spPr>
          <a:ln/>
        </p:spPr>
      </p:sp>
      <p:sp>
        <p:nvSpPr>
          <p:cNvPr id="9379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7"/>
          <p:cNvSpPr>
            <a:spLocks noGrp="1" noChangeArrowheads="1"/>
          </p:cNvSpPr>
          <p:nvPr>
            <p:ph type="sldNum" sz="quarter" idx="5"/>
          </p:nvPr>
        </p:nvSpPr>
        <p:spPr>
          <a:noFill/>
          <a:ln>
            <a:miter lim="800000"/>
            <a:headEnd/>
            <a:tailEnd/>
          </a:ln>
        </p:spPr>
        <p:txBody>
          <a:bodyPr/>
          <a:lstStyle/>
          <a:p>
            <a:fld id="{26EE2CE8-A334-42C1-93BC-1720CB9BE779}" type="slidenum">
              <a:rPr lang="en-US" altLang="zh-CN"/>
              <a:pPr/>
              <a:t>118</a:t>
            </a:fld>
            <a:endParaRPr lang="en-US" altLang="zh-CN"/>
          </a:p>
        </p:txBody>
      </p:sp>
      <p:sp>
        <p:nvSpPr>
          <p:cNvPr id="937987" name="Rectangle 2"/>
          <p:cNvSpPr>
            <a:spLocks noGrp="1" noRot="1" noChangeAspect="1" noChangeArrowheads="1" noTextEdit="1"/>
          </p:cNvSpPr>
          <p:nvPr>
            <p:ph type="sldImg"/>
          </p:nvPr>
        </p:nvSpPr>
        <p:spPr>
          <a:ln/>
        </p:spPr>
      </p:sp>
      <p:sp>
        <p:nvSpPr>
          <p:cNvPr id="93798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45594877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7"/>
          <p:cNvSpPr>
            <a:spLocks noGrp="1" noChangeArrowheads="1"/>
          </p:cNvSpPr>
          <p:nvPr>
            <p:ph type="sldNum" sz="quarter" idx="5"/>
          </p:nvPr>
        </p:nvSpPr>
        <p:spPr>
          <a:noFill/>
          <a:ln>
            <a:miter lim="800000"/>
            <a:headEnd/>
            <a:tailEnd/>
          </a:ln>
        </p:spPr>
        <p:txBody>
          <a:bodyPr/>
          <a:lstStyle/>
          <a:p>
            <a:fld id="{26EE2CE8-A334-42C1-93BC-1720CB9BE779}" type="slidenum">
              <a:rPr lang="en-US" altLang="zh-CN"/>
              <a:pPr/>
              <a:t>119</a:t>
            </a:fld>
            <a:endParaRPr lang="en-US" altLang="zh-CN"/>
          </a:p>
        </p:txBody>
      </p:sp>
      <p:sp>
        <p:nvSpPr>
          <p:cNvPr id="937987" name="Rectangle 2"/>
          <p:cNvSpPr>
            <a:spLocks noGrp="1" noRot="1" noChangeAspect="1" noChangeArrowheads="1" noTextEdit="1"/>
          </p:cNvSpPr>
          <p:nvPr>
            <p:ph type="sldImg"/>
          </p:nvPr>
        </p:nvSpPr>
        <p:spPr>
          <a:ln/>
        </p:spPr>
      </p:sp>
      <p:sp>
        <p:nvSpPr>
          <p:cNvPr id="93798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522242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7"/>
          <p:cNvSpPr>
            <a:spLocks noGrp="1" noChangeArrowheads="1"/>
          </p:cNvSpPr>
          <p:nvPr>
            <p:ph type="sldNum" sz="quarter" idx="5"/>
          </p:nvPr>
        </p:nvSpPr>
        <p:spPr>
          <a:noFill/>
          <a:ln>
            <a:miter lim="800000"/>
            <a:headEnd/>
            <a:tailEnd/>
          </a:ln>
        </p:spPr>
        <p:txBody>
          <a:bodyPr/>
          <a:lstStyle/>
          <a:p>
            <a:fld id="{6C37DE3D-996C-4505-9DB6-727B5C583133}" type="slidenum">
              <a:rPr lang="en-US" altLang="zh-CN"/>
              <a:pPr/>
              <a:t>12</a:t>
            </a:fld>
            <a:endParaRPr lang="en-US" altLang="zh-CN"/>
          </a:p>
        </p:txBody>
      </p:sp>
      <p:sp>
        <p:nvSpPr>
          <p:cNvPr id="877571" name="Rectangle 2"/>
          <p:cNvSpPr>
            <a:spLocks noGrp="1" noRot="1" noChangeAspect="1" noChangeArrowheads="1" noTextEdit="1"/>
          </p:cNvSpPr>
          <p:nvPr>
            <p:ph type="sldImg"/>
          </p:nvPr>
        </p:nvSpPr>
        <p:spPr>
          <a:ln/>
        </p:spPr>
      </p:sp>
      <p:sp>
        <p:nvSpPr>
          <p:cNvPr id="877572" name="Rectangle 3"/>
          <p:cNvSpPr>
            <a:spLocks noGrp="1" noChangeArrowheads="1"/>
          </p:cNvSpPr>
          <p:nvPr>
            <p:ph type="body" idx="1"/>
          </p:nvPr>
        </p:nvSpPr>
        <p:spPr>
          <a:noFill/>
        </p:spPr>
        <p:txBody>
          <a:bodyPr/>
          <a:lstStyle/>
          <a:p>
            <a:pPr eaLnBrk="1" hangingPunct="1"/>
            <a:endParaRPr lang="zh-CN" altLang="zh-CN" dirty="0"/>
          </a:p>
        </p:txBody>
      </p:sp>
    </p:spTree>
    <p:extLst>
      <p:ext uri="{BB962C8B-B14F-4D97-AF65-F5344CB8AC3E}">
        <p14:creationId xmlns:p14="http://schemas.microsoft.com/office/powerpoint/2010/main" val="293738381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7"/>
          <p:cNvSpPr>
            <a:spLocks noGrp="1" noChangeArrowheads="1"/>
          </p:cNvSpPr>
          <p:nvPr>
            <p:ph type="sldNum" sz="quarter" idx="5"/>
          </p:nvPr>
        </p:nvSpPr>
        <p:spPr>
          <a:noFill/>
          <a:ln>
            <a:miter lim="800000"/>
            <a:headEnd/>
            <a:tailEnd/>
          </a:ln>
        </p:spPr>
        <p:txBody>
          <a:bodyPr/>
          <a:lstStyle/>
          <a:p>
            <a:fld id="{99F710D1-81FD-499B-8F47-69FA3329C53B}" type="slidenum">
              <a:rPr lang="en-US" altLang="zh-CN"/>
              <a:pPr/>
              <a:t>120</a:t>
            </a:fld>
            <a:endParaRPr lang="en-US" altLang="zh-CN"/>
          </a:p>
        </p:txBody>
      </p:sp>
      <p:sp>
        <p:nvSpPr>
          <p:cNvPr id="939011" name="Rectangle 2"/>
          <p:cNvSpPr>
            <a:spLocks noGrp="1" noRot="1" noChangeAspect="1" noChangeArrowheads="1" noTextEdit="1"/>
          </p:cNvSpPr>
          <p:nvPr>
            <p:ph type="sldImg"/>
          </p:nvPr>
        </p:nvSpPr>
        <p:spPr>
          <a:ln/>
        </p:spPr>
      </p:sp>
      <p:sp>
        <p:nvSpPr>
          <p:cNvPr id="93901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0956213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7"/>
          <p:cNvSpPr>
            <a:spLocks noGrp="1" noChangeArrowheads="1"/>
          </p:cNvSpPr>
          <p:nvPr>
            <p:ph type="sldNum" sz="quarter" idx="5"/>
          </p:nvPr>
        </p:nvSpPr>
        <p:spPr>
          <a:noFill/>
          <a:ln>
            <a:miter lim="800000"/>
            <a:headEnd/>
            <a:tailEnd/>
          </a:ln>
        </p:spPr>
        <p:txBody>
          <a:bodyPr/>
          <a:lstStyle/>
          <a:p>
            <a:fld id="{99F710D1-81FD-499B-8F47-69FA3329C53B}" type="slidenum">
              <a:rPr lang="en-US" altLang="zh-CN"/>
              <a:pPr/>
              <a:t>121</a:t>
            </a:fld>
            <a:endParaRPr lang="en-US" altLang="zh-CN"/>
          </a:p>
        </p:txBody>
      </p:sp>
      <p:sp>
        <p:nvSpPr>
          <p:cNvPr id="939011" name="Rectangle 2"/>
          <p:cNvSpPr>
            <a:spLocks noGrp="1" noRot="1" noChangeAspect="1" noChangeArrowheads="1" noTextEdit="1"/>
          </p:cNvSpPr>
          <p:nvPr>
            <p:ph type="sldImg"/>
          </p:nvPr>
        </p:nvSpPr>
        <p:spPr>
          <a:ln/>
        </p:spPr>
      </p:sp>
      <p:sp>
        <p:nvSpPr>
          <p:cNvPr id="93901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7"/>
          <p:cNvSpPr>
            <a:spLocks noGrp="1" noChangeArrowheads="1"/>
          </p:cNvSpPr>
          <p:nvPr>
            <p:ph type="sldNum" sz="quarter" idx="5"/>
          </p:nvPr>
        </p:nvSpPr>
        <p:spPr>
          <a:noFill/>
          <a:ln>
            <a:miter lim="800000"/>
            <a:headEnd/>
            <a:tailEnd/>
          </a:ln>
        </p:spPr>
        <p:txBody>
          <a:bodyPr/>
          <a:lstStyle/>
          <a:p>
            <a:fld id="{7CF57FAA-9679-451F-A3C1-0779E448D3C7}" type="slidenum">
              <a:rPr lang="en-US" altLang="zh-CN"/>
              <a:pPr/>
              <a:t>122</a:t>
            </a:fld>
            <a:endParaRPr lang="en-US" altLang="zh-CN"/>
          </a:p>
        </p:txBody>
      </p:sp>
      <p:sp>
        <p:nvSpPr>
          <p:cNvPr id="940035" name="Rectangle 2"/>
          <p:cNvSpPr>
            <a:spLocks noGrp="1" noRot="1" noChangeAspect="1" noChangeArrowheads="1" noTextEdit="1"/>
          </p:cNvSpPr>
          <p:nvPr>
            <p:ph type="sldImg"/>
          </p:nvPr>
        </p:nvSpPr>
        <p:spPr>
          <a:ln/>
        </p:spPr>
      </p:sp>
      <p:sp>
        <p:nvSpPr>
          <p:cNvPr id="94003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7"/>
          <p:cNvSpPr>
            <a:spLocks noGrp="1" noChangeArrowheads="1"/>
          </p:cNvSpPr>
          <p:nvPr>
            <p:ph type="sldNum" sz="quarter" idx="5"/>
          </p:nvPr>
        </p:nvSpPr>
        <p:spPr>
          <a:noFill/>
          <a:ln>
            <a:miter lim="800000"/>
            <a:headEnd/>
            <a:tailEnd/>
          </a:ln>
        </p:spPr>
        <p:txBody>
          <a:bodyPr/>
          <a:lstStyle/>
          <a:p>
            <a:fld id="{7CF57FAA-9679-451F-A3C1-0779E448D3C7}" type="slidenum">
              <a:rPr lang="en-US" altLang="zh-CN"/>
              <a:pPr/>
              <a:t>123</a:t>
            </a:fld>
            <a:endParaRPr lang="en-US" altLang="zh-CN"/>
          </a:p>
        </p:txBody>
      </p:sp>
      <p:sp>
        <p:nvSpPr>
          <p:cNvPr id="940035" name="Rectangle 2"/>
          <p:cNvSpPr>
            <a:spLocks noGrp="1" noRot="1" noChangeAspect="1" noChangeArrowheads="1" noTextEdit="1"/>
          </p:cNvSpPr>
          <p:nvPr>
            <p:ph type="sldImg"/>
          </p:nvPr>
        </p:nvSpPr>
        <p:spPr>
          <a:ln/>
        </p:spPr>
      </p:sp>
      <p:sp>
        <p:nvSpPr>
          <p:cNvPr id="94003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83952151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7"/>
          <p:cNvSpPr>
            <a:spLocks noGrp="1" noChangeArrowheads="1"/>
          </p:cNvSpPr>
          <p:nvPr>
            <p:ph type="sldNum" sz="quarter" idx="5"/>
          </p:nvPr>
        </p:nvSpPr>
        <p:spPr>
          <a:noFill/>
          <a:ln>
            <a:miter lim="800000"/>
            <a:headEnd/>
            <a:tailEnd/>
          </a:ln>
        </p:spPr>
        <p:txBody>
          <a:bodyPr/>
          <a:lstStyle/>
          <a:p>
            <a:fld id="{346CB7F2-0FE7-4A68-B9A8-8FA6DF869917}" type="slidenum">
              <a:rPr lang="en-US" altLang="zh-CN"/>
              <a:pPr/>
              <a:t>124</a:t>
            </a:fld>
            <a:endParaRPr lang="en-US" altLang="zh-CN"/>
          </a:p>
        </p:txBody>
      </p:sp>
      <p:sp>
        <p:nvSpPr>
          <p:cNvPr id="941059" name="Rectangle 2"/>
          <p:cNvSpPr>
            <a:spLocks noGrp="1" noRot="1" noChangeAspect="1" noChangeArrowheads="1" noTextEdit="1"/>
          </p:cNvSpPr>
          <p:nvPr>
            <p:ph type="sldImg"/>
          </p:nvPr>
        </p:nvSpPr>
        <p:spPr>
          <a:ln/>
        </p:spPr>
      </p:sp>
      <p:sp>
        <p:nvSpPr>
          <p:cNvPr id="94106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7"/>
          <p:cNvSpPr>
            <a:spLocks noGrp="1" noChangeArrowheads="1"/>
          </p:cNvSpPr>
          <p:nvPr>
            <p:ph type="sldNum" sz="quarter" idx="5"/>
          </p:nvPr>
        </p:nvSpPr>
        <p:spPr>
          <a:noFill/>
          <a:ln>
            <a:miter lim="800000"/>
            <a:headEnd/>
            <a:tailEnd/>
          </a:ln>
        </p:spPr>
        <p:txBody>
          <a:bodyPr/>
          <a:lstStyle/>
          <a:p>
            <a:fld id="{90E926A1-858B-47B7-8427-259A392088EA}" type="slidenum">
              <a:rPr lang="en-US" altLang="zh-CN"/>
              <a:pPr/>
              <a:t>125</a:t>
            </a:fld>
            <a:endParaRPr lang="en-US" altLang="zh-CN"/>
          </a:p>
        </p:txBody>
      </p:sp>
      <p:sp>
        <p:nvSpPr>
          <p:cNvPr id="942083" name="Rectangle 2"/>
          <p:cNvSpPr>
            <a:spLocks noGrp="1" noRot="1" noChangeAspect="1" noChangeArrowheads="1" noTextEdit="1"/>
          </p:cNvSpPr>
          <p:nvPr>
            <p:ph type="sldImg"/>
          </p:nvPr>
        </p:nvSpPr>
        <p:spPr>
          <a:solidFill>
            <a:srgbClr val="FFFFFF"/>
          </a:solidFill>
          <a:ln/>
        </p:spPr>
      </p:sp>
      <p:sp>
        <p:nvSpPr>
          <p:cNvPr id="94208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7"/>
          <p:cNvSpPr>
            <a:spLocks noGrp="1" noChangeArrowheads="1"/>
          </p:cNvSpPr>
          <p:nvPr>
            <p:ph type="sldNum" sz="quarter" idx="5"/>
          </p:nvPr>
        </p:nvSpPr>
        <p:spPr>
          <a:noFill/>
          <a:ln>
            <a:miter lim="800000"/>
            <a:headEnd/>
            <a:tailEnd/>
          </a:ln>
        </p:spPr>
        <p:txBody>
          <a:bodyPr/>
          <a:lstStyle/>
          <a:p>
            <a:fld id="{CF0FF60C-2632-49E9-8470-2D1DC7150E65}" type="slidenum">
              <a:rPr lang="en-US" altLang="zh-CN"/>
              <a:pPr/>
              <a:t>126</a:t>
            </a:fld>
            <a:endParaRPr lang="en-US" altLang="zh-CN"/>
          </a:p>
        </p:txBody>
      </p:sp>
      <p:sp>
        <p:nvSpPr>
          <p:cNvPr id="943107" name="Rectangle 2"/>
          <p:cNvSpPr>
            <a:spLocks noGrp="1" noRot="1" noChangeAspect="1" noChangeArrowheads="1" noTextEdit="1"/>
          </p:cNvSpPr>
          <p:nvPr>
            <p:ph type="sldImg"/>
          </p:nvPr>
        </p:nvSpPr>
        <p:spPr>
          <a:solidFill>
            <a:srgbClr val="FFFFFF"/>
          </a:solidFill>
          <a:ln/>
        </p:spPr>
      </p:sp>
      <p:sp>
        <p:nvSpPr>
          <p:cNvPr id="94310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7"/>
          <p:cNvSpPr>
            <a:spLocks noGrp="1" noChangeArrowheads="1"/>
          </p:cNvSpPr>
          <p:nvPr>
            <p:ph type="sldNum" sz="quarter" idx="5"/>
          </p:nvPr>
        </p:nvSpPr>
        <p:spPr>
          <a:noFill/>
          <a:ln>
            <a:miter lim="800000"/>
            <a:headEnd/>
            <a:tailEnd/>
          </a:ln>
        </p:spPr>
        <p:txBody>
          <a:bodyPr/>
          <a:lstStyle/>
          <a:p>
            <a:fld id="{AE3F2345-2F77-4189-A099-0EBE069576AC}" type="slidenum">
              <a:rPr lang="en-US" altLang="zh-CN"/>
              <a:pPr/>
              <a:t>127</a:t>
            </a:fld>
            <a:endParaRPr lang="en-US" altLang="zh-CN"/>
          </a:p>
        </p:txBody>
      </p:sp>
      <p:sp>
        <p:nvSpPr>
          <p:cNvPr id="944131" name="Rectangle 2"/>
          <p:cNvSpPr>
            <a:spLocks noGrp="1" noRot="1" noChangeAspect="1" noChangeArrowheads="1" noTextEdit="1"/>
          </p:cNvSpPr>
          <p:nvPr>
            <p:ph type="sldImg"/>
          </p:nvPr>
        </p:nvSpPr>
        <p:spPr>
          <a:solidFill>
            <a:srgbClr val="FFFFFF"/>
          </a:solidFill>
          <a:ln/>
        </p:spPr>
      </p:sp>
      <p:sp>
        <p:nvSpPr>
          <p:cNvPr id="94413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7"/>
          <p:cNvSpPr>
            <a:spLocks noGrp="1" noChangeArrowheads="1"/>
          </p:cNvSpPr>
          <p:nvPr>
            <p:ph type="sldNum" sz="quarter" idx="5"/>
          </p:nvPr>
        </p:nvSpPr>
        <p:spPr>
          <a:noFill/>
          <a:ln>
            <a:miter lim="800000"/>
            <a:headEnd/>
            <a:tailEnd/>
          </a:ln>
        </p:spPr>
        <p:txBody>
          <a:bodyPr/>
          <a:lstStyle/>
          <a:p>
            <a:fld id="{B035BA59-D5A7-43C9-BEB2-A37118485CEF}" type="slidenum">
              <a:rPr lang="en-US" altLang="zh-CN"/>
              <a:pPr/>
              <a:t>128</a:t>
            </a:fld>
            <a:endParaRPr lang="en-US" altLang="zh-CN"/>
          </a:p>
        </p:txBody>
      </p:sp>
      <p:sp>
        <p:nvSpPr>
          <p:cNvPr id="945155" name="Rectangle 2"/>
          <p:cNvSpPr>
            <a:spLocks noGrp="1" noRot="1" noChangeAspect="1" noChangeArrowheads="1" noTextEdit="1"/>
          </p:cNvSpPr>
          <p:nvPr>
            <p:ph type="sldImg"/>
          </p:nvPr>
        </p:nvSpPr>
        <p:spPr>
          <a:solidFill>
            <a:srgbClr val="FFFFFF"/>
          </a:solidFill>
          <a:ln/>
        </p:spPr>
      </p:sp>
      <p:sp>
        <p:nvSpPr>
          <p:cNvPr id="94515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7"/>
          <p:cNvSpPr>
            <a:spLocks noGrp="1" noChangeArrowheads="1"/>
          </p:cNvSpPr>
          <p:nvPr>
            <p:ph type="sldNum" sz="quarter" idx="5"/>
          </p:nvPr>
        </p:nvSpPr>
        <p:spPr>
          <a:noFill/>
          <a:ln>
            <a:miter lim="800000"/>
            <a:headEnd/>
            <a:tailEnd/>
          </a:ln>
        </p:spPr>
        <p:txBody>
          <a:bodyPr/>
          <a:lstStyle/>
          <a:p>
            <a:fld id="{1D6C5724-6707-4635-8CA3-BDD488723071}" type="slidenum">
              <a:rPr lang="en-US" altLang="zh-CN"/>
              <a:pPr/>
              <a:t>129</a:t>
            </a:fld>
            <a:endParaRPr lang="en-US" altLang="zh-CN"/>
          </a:p>
        </p:txBody>
      </p:sp>
      <p:sp>
        <p:nvSpPr>
          <p:cNvPr id="946179" name="Rectangle 2"/>
          <p:cNvSpPr>
            <a:spLocks noGrp="1" noRot="1" noChangeAspect="1" noChangeArrowheads="1" noTextEdit="1"/>
          </p:cNvSpPr>
          <p:nvPr>
            <p:ph type="sldImg"/>
          </p:nvPr>
        </p:nvSpPr>
        <p:spPr>
          <a:solidFill>
            <a:srgbClr val="FFFFFF"/>
          </a:solidFill>
          <a:ln/>
        </p:spPr>
      </p:sp>
      <p:sp>
        <p:nvSpPr>
          <p:cNvPr id="94618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F79146BA-F735-4BFF-8CDF-D88A3EA767CA}" type="slidenum">
              <a:rPr lang="en-US" altLang="zh-CN" smtClean="0">
                <a:latin typeface="Times New Roman" charset="0"/>
                <a:ea typeface="宋体" charset="-122"/>
              </a:rPr>
              <a:pPr/>
              <a:t>13</a:t>
            </a:fld>
            <a:endParaRPr lang="en-US" altLang="zh-CN">
              <a:latin typeface="Times New Roman" charset="0"/>
              <a:ea typeface="宋体" charset="-122"/>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zh-CN" altLang="zh-CN">
              <a:latin typeface="Times New Roman" charset="0"/>
              <a:ea typeface="宋体" charset="-122"/>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7"/>
          <p:cNvSpPr>
            <a:spLocks noGrp="1" noChangeArrowheads="1"/>
          </p:cNvSpPr>
          <p:nvPr>
            <p:ph type="sldNum" sz="quarter" idx="5"/>
          </p:nvPr>
        </p:nvSpPr>
        <p:spPr>
          <a:noFill/>
          <a:ln>
            <a:miter lim="800000"/>
            <a:headEnd/>
            <a:tailEnd/>
          </a:ln>
        </p:spPr>
        <p:txBody>
          <a:bodyPr/>
          <a:lstStyle/>
          <a:p>
            <a:fld id="{23B46607-7593-44F6-9535-7013B215580D}" type="slidenum">
              <a:rPr lang="en-US" altLang="zh-CN"/>
              <a:pPr/>
              <a:t>130</a:t>
            </a:fld>
            <a:endParaRPr lang="en-US" altLang="zh-CN"/>
          </a:p>
        </p:txBody>
      </p:sp>
      <p:sp>
        <p:nvSpPr>
          <p:cNvPr id="947203" name="Rectangle 2"/>
          <p:cNvSpPr>
            <a:spLocks noGrp="1" noRot="1" noChangeAspect="1" noChangeArrowheads="1" noTextEdit="1"/>
          </p:cNvSpPr>
          <p:nvPr>
            <p:ph type="sldImg"/>
          </p:nvPr>
        </p:nvSpPr>
        <p:spPr>
          <a:ln/>
        </p:spPr>
      </p:sp>
      <p:sp>
        <p:nvSpPr>
          <p:cNvPr id="94720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Rectangle 7"/>
          <p:cNvSpPr>
            <a:spLocks noGrp="1" noChangeArrowheads="1"/>
          </p:cNvSpPr>
          <p:nvPr>
            <p:ph type="sldNum" sz="quarter" idx="5"/>
          </p:nvPr>
        </p:nvSpPr>
        <p:spPr>
          <a:noFill/>
          <a:ln>
            <a:miter lim="800000"/>
            <a:headEnd/>
            <a:tailEnd/>
          </a:ln>
        </p:spPr>
        <p:txBody>
          <a:bodyPr/>
          <a:lstStyle/>
          <a:p>
            <a:fld id="{CA702E4C-BA34-43B9-89DA-D94ED20D68BC}" type="slidenum">
              <a:rPr lang="en-US" altLang="zh-CN"/>
              <a:pPr/>
              <a:t>131</a:t>
            </a:fld>
            <a:endParaRPr lang="en-US" altLang="zh-CN"/>
          </a:p>
        </p:txBody>
      </p:sp>
      <p:sp>
        <p:nvSpPr>
          <p:cNvPr id="948227" name="Rectangle 2"/>
          <p:cNvSpPr>
            <a:spLocks noGrp="1" noRot="1" noChangeAspect="1" noChangeArrowheads="1" noTextEdit="1"/>
          </p:cNvSpPr>
          <p:nvPr>
            <p:ph type="sldImg"/>
          </p:nvPr>
        </p:nvSpPr>
        <p:spPr>
          <a:ln/>
        </p:spPr>
      </p:sp>
      <p:sp>
        <p:nvSpPr>
          <p:cNvPr id="94822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7"/>
          <p:cNvSpPr>
            <a:spLocks noGrp="1" noChangeArrowheads="1"/>
          </p:cNvSpPr>
          <p:nvPr>
            <p:ph type="sldNum" sz="quarter" idx="5"/>
          </p:nvPr>
        </p:nvSpPr>
        <p:spPr>
          <a:noFill/>
          <a:ln>
            <a:miter lim="800000"/>
            <a:headEnd/>
            <a:tailEnd/>
          </a:ln>
        </p:spPr>
        <p:txBody>
          <a:bodyPr/>
          <a:lstStyle/>
          <a:p>
            <a:fld id="{202CDFF3-8338-4345-8DE6-7443DF9A4C6E}" type="slidenum">
              <a:rPr lang="en-US" altLang="zh-CN"/>
              <a:pPr/>
              <a:t>132</a:t>
            </a:fld>
            <a:endParaRPr lang="en-US" altLang="zh-CN"/>
          </a:p>
        </p:txBody>
      </p:sp>
      <p:sp>
        <p:nvSpPr>
          <p:cNvPr id="949251" name="Rectangle 2"/>
          <p:cNvSpPr>
            <a:spLocks noGrp="1" noRot="1" noChangeAspect="1" noChangeArrowheads="1" noTextEdit="1"/>
          </p:cNvSpPr>
          <p:nvPr>
            <p:ph type="sldImg"/>
          </p:nvPr>
        </p:nvSpPr>
        <p:spPr>
          <a:ln/>
        </p:spPr>
      </p:sp>
      <p:sp>
        <p:nvSpPr>
          <p:cNvPr id="94925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7"/>
          <p:cNvSpPr>
            <a:spLocks noGrp="1" noChangeArrowheads="1"/>
          </p:cNvSpPr>
          <p:nvPr>
            <p:ph type="sldNum" sz="quarter" idx="5"/>
          </p:nvPr>
        </p:nvSpPr>
        <p:spPr>
          <a:noFill/>
          <a:ln>
            <a:miter lim="800000"/>
            <a:headEnd/>
            <a:tailEnd/>
          </a:ln>
        </p:spPr>
        <p:txBody>
          <a:bodyPr/>
          <a:lstStyle/>
          <a:p>
            <a:fld id="{3496EE2D-75DC-4CBB-8485-41A8FB0AE17B}" type="slidenum">
              <a:rPr lang="en-US" altLang="zh-CN"/>
              <a:pPr/>
              <a:t>133</a:t>
            </a:fld>
            <a:endParaRPr lang="en-US" altLang="zh-CN"/>
          </a:p>
        </p:txBody>
      </p:sp>
      <p:sp>
        <p:nvSpPr>
          <p:cNvPr id="950275" name="Rectangle 2"/>
          <p:cNvSpPr>
            <a:spLocks noGrp="1" noRot="1" noChangeAspect="1" noChangeArrowheads="1" noTextEdit="1"/>
          </p:cNvSpPr>
          <p:nvPr>
            <p:ph type="sldImg"/>
          </p:nvPr>
        </p:nvSpPr>
        <p:spPr>
          <a:ln/>
        </p:spPr>
      </p:sp>
      <p:sp>
        <p:nvSpPr>
          <p:cNvPr id="95027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7"/>
          <p:cNvSpPr>
            <a:spLocks noGrp="1" noChangeArrowheads="1"/>
          </p:cNvSpPr>
          <p:nvPr>
            <p:ph type="sldNum" sz="quarter" idx="5"/>
          </p:nvPr>
        </p:nvSpPr>
        <p:spPr>
          <a:noFill/>
          <a:ln>
            <a:miter lim="800000"/>
            <a:headEnd/>
            <a:tailEnd/>
          </a:ln>
        </p:spPr>
        <p:txBody>
          <a:bodyPr/>
          <a:lstStyle/>
          <a:p>
            <a:fld id="{7E7F437C-8B7A-4B5B-B918-29F709D307EA}" type="slidenum">
              <a:rPr lang="en-US" altLang="zh-CN"/>
              <a:pPr/>
              <a:t>134</a:t>
            </a:fld>
            <a:endParaRPr lang="en-US" altLang="zh-CN"/>
          </a:p>
        </p:txBody>
      </p:sp>
      <p:sp>
        <p:nvSpPr>
          <p:cNvPr id="951299" name="Rectangle 2"/>
          <p:cNvSpPr>
            <a:spLocks noGrp="1" noRot="1" noChangeAspect="1" noChangeArrowheads="1" noTextEdit="1"/>
          </p:cNvSpPr>
          <p:nvPr>
            <p:ph type="sldImg"/>
          </p:nvPr>
        </p:nvSpPr>
        <p:spPr>
          <a:ln/>
        </p:spPr>
      </p:sp>
      <p:sp>
        <p:nvSpPr>
          <p:cNvPr id="9513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7"/>
          <p:cNvSpPr>
            <a:spLocks noGrp="1" noChangeArrowheads="1"/>
          </p:cNvSpPr>
          <p:nvPr>
            <p:ph type="sldNum" sz="quarter" idx="5"/>
          </p:nvPr>
        </p:nvSpPr>
        <p:spPr>
          <a:noFill/>
          <a:ln>
            <a:miter lim="800000"/>
            <a:headEnd/>
            <a:tailEnd/>
          </a:ln>
        </p:spPr>
        <p:txBody>
          <a:bodyPr/>
          <a:lstStyle/>
          <a:p>
            <a:fld id="{1AF05319-6721-4714-B33A-F397D458382B}" type="slidenum">
              <a:rPr lang="en-US" altLang="zh-CN"/>
              <a:pPr/>
              <a:t>135</a:t>
            </a:fld>
            <a:endParaRPr lang="en-US" altLang="zh-CN"/>
          </a:p>
        </p:txBody>
      </p:sp>
      <p:sp>
        <p:nvSpPr>
          <p:cNvPr id="952323" name="Rectangle 2"/>
          <p:cNvSpPr>
            <a:spLocks noGrp="1" noRot="1" noChangeAspect="1" noChangeArrowheads="1" noTextEdit="1"/>
          </p:cNvSpPr>
          <p:nvPr>
            <p:ph type="sldImg"/>
          </p:nvPr>
        </p:nvSpPr>
        <p:spPr>
          <a:ln/>
        </p:spPr>
      </p:sp>
      <p:sp>
        <p:nvSpPr>
          <p:cNvPr id="95232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Rectangle 7"/>
          <p:cNvSpPr>
            <a:spLocks noGrp="1" noChangeArrowheads="1"/>
          </p:cNvSpPr>
          <p:nvPr>
            <p:ph type="sldNum" sz="quarter" idx="5"/>
          </p:nvPr>
        </p:nvSpPr>
        <p:spPr>
          <a:noFill/>
          <a:ln>
            <a:miter lim="800000"/>
            <a:headEnd/>
            <a:tailEnd/>
          </a:ln>
        </p:spPr>
        <p:txBody>
          <a:bodyPr/>
          <a:lstStyle/>
          <a:p>
            <a:fld id="{65073A8B-9BD2-4352-AEE9-C1ABB124B88A}" type="slidenum">
              <a:rPr lang="en-US" altLang="zh-CN"/>
              <a:pPr/>
              <a:t>136</a:t>
            </a:fld>
            <a:endParaRPr lang="en-US" altLang="zh-CN"/>
          </a:p>
        </p:txBody>
      </p:sp>
      <p:sp>
        <p:nvSpPr>
          <p:cNvPr id="953347" name="Rectangle 2"/>
          <p:cNvSpPr>
            <a:spLocks noGrp="1" noRot="1" noChangeAspect="1" noChangeArrowheads="1" noTextEdit="1"/>
          </p:cNvSpPr>
          <p:nvPr>
            <p:ph type="sldImg"/>
          </p:nvPr>
        </p:nvSpPr>
        <p:spPr>
          <a:ln/>
        </p:spPr>
      </p:sp>
      <p:sp>
        <p:nvSpPr>
          <p:cNvPr id="95334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7"/>
          <p:cNvSpPr>
            <a:spLocks noGrp="1" noChangeArrowheads="1"/>
          </p:cNvSpPr>
          <p:nvPr>
            <p:ph type="sldNum" sz="quarter" idx="5"/>
          </p:nvPr>
        </p:nvSpPr>
        <p:spPr>
          <a:noFill/>
          <a:ln>
            <a:miter lim="800000"/>
            <a:headEnd/>
            <a:tailEnd/>
          </a:ln>
        </p:spPr>
        <p:txBody>
          <a:bodyPr/>
          <a:lstStyle/>
          <a:p>
            <a:fld id="{EDE65927-7420-4024-8B96-D12D00D65A6D}" type="slidenum">
              <a:rPr lang="en-US" altLang="zh-CN"/>
              <a:pPr/>
              <a:t>137</a:t>
            </a:fld>
            <a:endParaRPr lang="en-US" altLang="zh-CN"/>
          </a:p>
        </p:txBody>
      </p:sp>
      <p:sp>
        <p:nvSpPr>
          <p:cNvPr id="954371" name="Rectangle 2"/>
          <p:cNvSpPr>
            <a:spLocks noGrp="1" noRot="1" noChangeAspect="1" noChangeArrowheads="1" noTextEdit="1"/>
          </p:cNvSpPr>
          <p:nvPr>
            <p:ph type="sldImg"/>
          </p:nvPr>
        </p:nvSpPr>
        <p:spPr>
          <a:ln/>
        </p:spPr>
      </p:sp>
      <p:sp>
        <p:nvSpPr>
          <p:cNvPr id="95437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7"/>
          <p:cNvSpPr>
            <a:spLocks noGrp="1" noChangeArrowheads="1"/>
          </p:cNvSpPr>
          <p:nvPr>
            <p:ph type="sldNum" sz="quarter" idx="5"/>
          </p:nvPr>
        </p:nvSpPr>
        <p:spPr>
          <a:noFill/>
          <a:ln>
            <a:miter lim="800000"/>
            <a:headEnd/>
            <a:tailEnd/>
          </a:ln>
        </p:spPr>
        <p:txBody>
          <a:bodyPr/>
          <a:lstStyle/>
          <a:p>
            <a:fld id="{4E8FBB69-63EA-492C-A33A-28A254259047}" type="slidenum">
              <a:rPr lang="en-US" altLang="zh-CN"/>
              <a:pPr/>
              <a:t>138</a:t>
            </a:fld>
            <a:endParaRPr lang="en-US" altLang="zh-CN"/>
          </a:p>
        </p:txBody>
      </p:sp>
      <p:sp>
        <p:nvSpPr>
          <p:cNvPr id="955395" name="Rectangle 2"/>
          <p:cNvSpPr>
            <a:spLocks noGrp="1" noRot="1" noChangeAspect="1" noChangeArrowheads="1" noTextEdit="1"/>
          </p:cNvSpPr>
          <p:nvPr>
            <p:ph type="sldImg"/>
          </p:nvPr>
        </p:nvSpPr>
        <p:spPr>
          <a:ln/>
        </p:spPr>
      </p:sp>
      <p:sp>
        <p:nvSpPr>
          <p:cNvPr id="95539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7"/>
          <p:cNvSpPr>
            <a:spLocks noGrp="1" noChangeArrowheads="1"/>
          </p:cNvSpPr>
          <p:nvPr>
            <p:ph type="sldNum" sz="quarter" idx="5"/>
          </p:nvPr>
        </p:nvSpPr>
        <p:spPr>
          <a:noFill/>
          <a:ln>
            <a:miter lim="800000"/>
            <a:headEnd/>
            <a:tailEnd/>
          </a:ln>
        </p:spPr>
        <p:txBody>
          <a:bodyPr/>
          <a:lstStyle/>
          <a:p>
            <a:fld id="{90EC7231-5E4A-411A-A081-1A3F901D6103}" type="slidenum">
              <a:rPr lang="en-US" altLang="zh-CN"/>
              <a:pPr/>
              <a:t>139</a:t>
            </a:fld>
            <a:endParaRPr lang="en-US" altLang="zh-CN"/>
          </a:p>
        </p:txBody>
      </p:sp>
      <p:sp>
        <p:nvSpPr>
          <p:cNvPr id="956419" name="Rectangle 2"/>
          <p:cNvSpPr>
            <a:spLocks noGrp="1" noRot="1" noChangeAspect="1" noChangeArrowheads="1" noTextEdit="1"/>
          </p:cNvSpPr>
          <p:nvPr>
            <p:ph type="sldImg"/>
          </p:nvPr>
        </p:nvSpPr>
        <p:spPr>
          <a:ln/>
        </p:spPr>
      </p:sp>
      <p:sp>
        <p:nvSpPr>
          <p:cNvPr id="95642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1101BF57-A263-4738-B974-0726EDFD5C03}" type="slidenum">
              <a:rPr lang="en-US" altLang="zh-CN" smtClean="0">
                <a:latin typeface="Times New Roman" charset="0"/>
                <a:ea typeface="宋体" charset="-122"/>
              </a:rPr>
              <a:pPr/>
              <a:t>14</a:t>
            </a:fld>
            <a:endParaRPr lang="en-US" altLang="zh-CN">
              <a:latin typeface="Times New Roman" charset="0"/>
              <a:ea typeface="宋体" charset="-122"/>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zh-CN" altLang="zh-CN">
              <a:latin typeface="Times New Roman" charset="0"/>
              <a:ea typeface="宋体" charset="-122"/>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7"/>
          <p:cNvSpPr>
            <a:spLocks noGrp="1" noChangeArrowheads="1"/>
          </p:cNvSpPr>
          <p:nvPr>
            <p:ph type="sldNum" sz="quarter" idx="5"/>
          </p:nvPr>
        </p:nvSpPr>
        <p:spPr>
          <a:noFill/>
          <a:ln>
            <a:miter lim="800000"/>
            <a:headEnd/>
            <a:tailEnd/>
          </a:ln>
        </p:spPr>
        <p:txBody>
          <a:bodyPr/>
          <a:lstStyle/>
          <a:p>
            <a:fld id="{D226761A-94A0-415F-8885-9DEB5E1267FE}" type="slidenum">
              <a:rPr lang="en-US" altLang="zh-CN"/>
              <a:pPr/>
              <a:t>140</a:t>
            </a:fld>
            <a:endParaRPr lang="en-US" altLang="zh-CN"/>
          </a:p>
        </p:txBody>
      </p:sp>
      <p:sp>
        <p:nvSpPr>
          <p:cNvPr id="957443" name="Rectangle 2"/>
          <p:cNvSpPr>
            <a:spLocks noGrp="1" noRot="1" noChangeAspect="1" noChangeArrowheads="1" noTextEdit="1"/>
          </p:cNvSpPr>
          <p:nvPr>
            <p:ph type="sldImg"/>
          </p:nvPr>
        </p:nvSpPr>
        <p:spPr>
          <a:ln/>
        </p:spPr>
      </p:sp>
      <p:sp>
        <p:nvSpPr>
          <p:cNvPr id="9574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7"/>
          <p:cNvSpPr>
            <a:spLocks noGrp="1" noChangeArrowheads="1"/>
          </p:cNvSpPr>
          <p:nvPr>
            <p:ph type="sldNum" sz="quarter" idx="5"/>
          </p:nvPr>
        </p:nvSpPr>
        <p:spPr>
          <a:noFill/>
          <a:ln>
            <a:miter lim="800000"/>
            <a:headEnd/>
            <a:tailEnd/>
          </a:ln>
        </p:spPr>
        <p:txBody>
          <a:bodyPr/>
          <a:lstStyle/>
          <a:p>
            <a:fld id="{7393D2C6-E4AB-4AD3-96C3-DD988284F855}" type="slidenum">
              <a:rPr lang="en-US" altLang="zh-CN"/>
              <a:pPr/>
              <a:t>15</a:t>
            </a:fld>
            <a:endParaRPr lang="en-US" altLang="zh-CN"/>
          </a:p>
        </p:txBody>
      </p:sp>
      <p:sp>
        <p:nvSpPr>
          <p:cNvPr id="880643" name="Rectangle 2"/>
          <p:cNvSpPr>
            <a:spLocks noGrp="1" noRot="1" noChangeAspect="1" noChangeArrowheads="1" noTextEdit="1"/>
          </p:cNvSpPr>
          <p:nvPr>
            <p:ph type="sldImg"/>
          </p:nvPr>
        </p:nvSpPr>
        <p:spPr>
          <a:ln/>
        </p:spPr>
      </p:sp>
      <p:sp>
        <p:nvSpPr>
          <p:cNvPr id="88064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862065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7"/>
          <p:cNvSpPr>
            <a:spLocks noGrp="1" noChangeArrowheads="1"/>
          </p:cNvSpPr>
          <p:nvPr>
            <p:ph type="sldNum" sz="quarter" idx="5"/>
          </p:nvPr>
        </p:nvSpPr>
        <p:spPr>
          <a:noFill/>
          <a:ln>
            <a:miter lim="800000"/>
            <a:headEnd/>
            <a:tailEnd/>
          </a:ln>
        </p:spPr>
        <p:txBody>
          <a:bodyPr/>
          <a:lstStyle/>
          <a:p>
            <a:fld id="{7393D2C6-E4AB-4AD3-96C3-DD988284F855}" type="slidenum">
              <a:rPr lang="en-US" altLang="zh-CN"/>
              <a:pPr/>
              <a:t>16</a:t>
            </a:fld>
            <a:endParaRPr lang="en-US" altLang="zh-CN"/>
          </a:p>
        </p:txBody>
      </p:sp>
      <p:sp>
        <p:nvSpPr>
          <p:cNvPr id="880643" name="Rectangle 2"/>
          <p:cNvSpPr>
            <a:spLocks noGrp="1" noRot="1" noChangeAspect="1" noChangeArrowheads="1" noTextEdit="1"/>
          </p:cNvSpPr>
          <p:nvPr>
            <p:ph type="sldImg"/>
          </p:nvPr>
        </p:nvSpPr>
        <p:spPr>
          <a:ln/>
        </p:spPr>
      </p:sp>
      <p:sp>
        <p:nvSpPr>
          <p:cNvPr id="8806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EBEE236A-A0DF-43C6-BE2A-75667F683241}" type="slidenum">
              <a:rPr lang="en-US" altLang="zh-CN" smtClean="0">
                <a:latin typeface="Times New Roman" charset="0"/>
                <a:ea typeface="宋体" charset="-122"/>
              </a:rPr>
              <a:pPr/>
              <a:t>17</a:t>
            </a:fld>
            <a:endParaRPr lang="en-US" altLang="zh-CN">
              <a:latin typeface="Times New Roman" charset="0"/>
              <a:ea typeface="宋体" charset="-122"/>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zh-CN" altLang="zh-CN">
              <a:latin typeface="Times New Roman" charset="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1079D6A0-6C23-48EF-A12E-67E8A12F5CFC}" type="slidenum">
              <a:rPr lang="en-US" altLang="zh-CN" smtClean="0">
                <a:latin typeface="Times New Roman" charset="0"/>
                <a:ea typeface="宋体" charset="-122"/>
              </a:rPr>
              <a:pPr/>
              <a:t>18</a:t>
            </a:fld>
            <a:endParaRPr lang="en-US" altLang="zh-CN">
              <a:latin typeface="Times New Roman" charset="0"/>
              <a:ea typeface="宋体" charset="-122"/>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zh-CN" altLang="zh-CN">
              <a:latin typeface="Times New Roman" charset="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4FE511CC-6A8C-4147-A440-19FF29DE52A6}" type="slidenum">
              <a:rPr lang="en-US" altLang="zh-CN" smtClean="0">
                <a:latin typeface="Times New Roman" charset="0"/>
                <a:ea typeface="宋体" charset="-122"/>
              </a:rPr>
              <a:pPr/>
              <a:t>19</a:t>
            </a:fld>
            <a:endParaRPr lang="en-US" altLang="zh-CN">
              <a:latin typeface="Times New Roman" charset="0"/>
              <a:ea typeface="宋体" charset="-122"/>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zh-CN" altLang="zh-CN">
              <a:latin typeface="Times New Roman" charset="0"/>
              <a:ea typeface="宋体" charset="-122"/>
            </a:endParaRPr>
          </a:p>
        </p:txBody>
      </p:sp>
    </p:spTree>
    <p:extLst>
      <p:ext uri="{BB962C8B-B14F-4D97-AF65-F5344CB8AC3E}">
        <p14:creationId xmlns:p14="http://schemas.microsoft.com/office/powerpoint/2010/main" val="3831035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7"/>
          <p:cNvSpPr>
            <a:spLocks noGrp="1" noChangeArrowheads="1"/>
          </p:cNvSpPr>
          <p:nvPr>
            <p:ph type="sldNum" sz="quarter" idx="5"/>
          </p:nvPr>
        </p:nvSpPr>
        <p:spPr>
          <a:noFill/>
          <a:ln>
            <a:miter lim="800000"/>
            <a:headEnd/>
            <a:tailEnd/>
          </a:ln>
        </p:spPr>
        <p:txBody>
          <a:bodyPr/>
          <a:lstStyle/>
          <a:p>
            <a:fld id="{36D49CA2-017D-47EE-B2D2-608157DC6A64}" type="slidenum">
              <a:rPr lang="en-US" altLang="zh-CN"/>
              <a:pPr/>
              <a:t>2</a:t>
            </a:fld>
            <a:endParaRPr lang="en-US" altLang="zh-CN"/>
          </a:p>
        </p:txBody>
      </p:sp>
      <p:sp>
        <p:nvSpPr>
          <p:cNvPr id="874499" name="Rectangle 2"/>
          <p:cNvSpPr>
            <a:spLocks noGrp="1" noRot="1" noChangeAspect="1" noChangeArrowheads="1" noTextEdit="1"/>
          </p:cNvSpPr>
          <p:nvPr>
            <p:ph type="sldImg"/>
          </p:nvPr>
        </p:nvSpPr>
        <p:spPr>
          <a:ln/>
        </p:spPr>
      </p:sp>
      <p:sp>
        <p:nvSpPr>
          <p:cNvPr id="8745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4FE511CC-6A8C-4147-A440-19FF29DE52A6}" type="slidenum">
              <a:rPr lang="en-US" altLang="zh-CN" smtClean="0">
                <a:latin typeface="Times New Roman" charset="0"/>
                <a:ea typeface="宋体" charset="-122"/>
              </a:rPr>
              <a:pPr/>
              <a:t>20</a:t>
            </a:fld>
            <a:endParaRPr lang="en-US" altLang="zh-CN">
              <a:latin typeface="Times New Roman" charset="0"/>
              <a:ea typeface="宋体" charset="-122"/>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zh-CN" altLang="zh-CN">
              <a:latin typeface="Times New Roman" charset="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7"/>
          <p:cNvSpPr>
            <a:spLocks noGrp="1" noChangeArrowheads="1"/>
          </p:cNvSpPr>
          <p:nvPr>
            <p:ph type="sldNum" sz="quarter" idx="5"/>
          </p:nvPr>
        </p:nvSpPr>
        <p:spPr>
          <a:noFill/>
          <a:ln>
            <a:miter lim="800000"/>
            <a:headEnd/>
            <a:tailEnd/>
          </a:ln>
        </p:spPr>
        <p:txBody>
          <a:bodyPr/>
          <a:lstStyle/>
          <a:p>
            <a:fld id="{BB87C314-C816-4746-A578-0DCF741A6F7F}" type="slidenum">
              <a:rPr lang="en-US" altLang="zh-CN"/>
              <a:pPr/>
              <a:t>21</a:t>
            </a:fld>
            <a:endParaRPr lang="en-US" altLang="zh-CN"/>
          </a:p>
        </p:txBody>
      </p:sp>
      <p:sp>
        <p:nvSpPr>
          <p:cNvPr id="878595" name="Rectangle 2"/>
          <p:cNvSpPr>
            <a:spLocks noGrp="1" noRot="1" noChangeAspect="1" noChangeArrowheads="1" noTextEdit="1"/>
          </p:cNvSpPr>
          <p:nvPr>
            <p:ph type="sldImg"/>
          </p:nvPr>
        </p:nvSpPr>
        <p:spPr>
          <a:ln/>
        </p:spPr>
      </p:sp>
      <p:sp>
        <p:nvSpPr>
          <p:cNvPr id="87859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714960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7"/>
          <p:cNvSpPr>
            <a:spLocks noGrp="1" noChangeArrowheads="1"/>
          </p:cNvSpPr>
          <p:nvPr>
            <p:ph type="sldNum" sz="quarter" idx="5"/>
          </p:nvPr>
        </p:nvSpPr>
        <p:spPr>
          <a:noFill/>
          <a:ln>
            <a:miter lim="800000"/>
            <a:headEnd/>
            <a:tailEnd/>
          </a:ln>
        </p:spPr>
        <p:txBody>
          <a:bodyPr/>
          <a:lstStyle/>
          <a:p>
            <a:fld id="{BB87C314-C816-4746-A578-0DCF741A6F7F}" type="slidenum">
              <a:rPr lang="en-US" altLang="zh-CN"/>
              <a:pPr/>
              <a:t>22</a:t>
            </a:fld>
            <a:endParaRPr lang="en-US" altLang="zh-CN"/>
          </a:p>
        </p:txBody>
      </p:sp>
      <p:sp>
        <p:nvSpPr>
          <p:cNvPr id="878595" name="Rectangle 2"/>
          <p:cNvSpPr>
            <a:spLocks noGrp="1" noRot="1" noChangeAspect="1" noChangeArrowheads="1" noTextEdit="1"/>
          </p:cNvSpPr>
          <p:nvPr>
            <p:ph type="sldImg"/>
          </p:nvPr>
        </p:nvSpPr>
        <p:spPr>
          <a:ln/>
        </p:spPr>
      </p:sp>
      <p:sp>
        <p:nvSpPr>
          <p:cNvPr id="87859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212211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7"/>
          <p:cNvSpPr>
            <a:spLocks noGrp="1" noChangeArrowheads="1"/>
          </p:cNvSpPr>
          <p:nvPr>
            <p:ph type="sldNum" sz="quarter" idx="5"/>
          </p:nvPr>
        </p:nvSpPr>
        <p:spPr>
          <a:noFill/>
          <a:ln>
            <a:miter lim="800000"/>
            <a:headEnd/>
            <a:tailEnd/>
          </a:ln>
        </p:spPr>
        <p:txBody>
          <a:bodyPr/>
          <a:lstStyle/>
          <a:p>
            <a:fld id="{BB87C314-C816-4746-A578-0DCF741A6F7F}" type="slidenum">
              <a:rPr lang="en-US" altLang="zh-CN"/>
              <a:pPr/>
              <a:t>23</a:t>
            </a:fld>
            <a:endParaRPr lang="en-US" altLang="zh-CN"/>
          </a:p>
        </p:txBody>
      </p:sp>
      <p:sp>
        <p:nvSpPr>
          <p:cNvPr id="878595" name="Rectangle 2"/>
          <p:cNvSpPr>
            <a:spLocks noGrp="1" noRot="1" noChangeAspect="1" noChangeArrowheads="1" noTextEdit="1"/>
          </p:cNvSpPr>
          <p:nvPr>
            <p:ph type="sldImg"/>
          </p:nvPr>
        </p:nvSpPr>
        <p:spPr>
          <a:ln/>
        </p:spPr>
      </p:sp>
      <p:sp>
        <p:nvSpPr>
          <p:cNvPr id="878596"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867430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7"/>
          <p:cNvSpPr>
            <a:spLocks noGrp="1" noChangeArrowheads="1"/>
          </p:cNvSpPr>
          <p:nvPr>
            <p:ph type="sldNum" sz="quarter" idx="5"/>
          </p:nvPr>
        </p:nvSpPr>
        <p:spPr>
          <a:noFill/>
          <a:ln>
            <a:miter lim="800000"/>
            <a:headEnd/>
            <a:tailEnd/>
          </a:ln>
        </p:spPr>
        <p:txBody>
          <a:bodyPr/>
          <a:lstStyle/>
          <a:p>
            <a:fld id="{BB87C314-C816-4746-A578-0DCF741A6F7F}" type="slidenum">
              <a:rPr lang="en-US" altLang="zh-CN"/>
              <a:pPr/>
              <a:t>24</a:t>
            </a:fld>
            <a:endParaRPr lang="en-US" altLang="zh-CN"/>
          </a:p>
        </p:txBody>
      </p:sp>
      <p:sp>
        <p:nvSpPr>
          <p:cNvPr id="878595" name="Rectangle 2"/>
          <p:cNvSpPr>
            <a:spLocks noGrp="1" noRot="1" noChangeAspect="1" noChangeArrowheads="1" noTextEdit="1"/>
          </p:cNvSpPr>
          <p:nvPr>
            <p:ph type="sldImg"/>
          </p:nvPr>
        </p:nvSpPr>
        <p:spPr>
          <a:ln/>
        </p:spPr>
      </p:sp>
      <p:sp>
        <p:nvSpPr>
          <p:cNvPr id="87859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449AC575-7CA8-48FA-AB6F-E2A35B509AB7}" type="slidenum">
              <a:rPr lang="en-US" altLang="zh-CN" smtClean="0">
                <a:latin typeface="Times New Roman" charset="0"/>
                <a:ea typeface="宋体" charset="-122"/>
              </a:rPr>
              <a:pPr/>
              <a:t>25</a:t>
            </a:fld>
            <a:endParaRPr lang="en-US" altLang="zh-CN">
              <a:latin typeface="Times New Roman" charset="0"/>
              <a:ea typeface="宋体" charset="-122"/>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zh-CN" altLang="zh-CN">
              <a:latin typeface="Times New Roman" charset="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873EDA56-84EA-4D86-AA05-5B21734DB54F}" type="slidenum">
              <a:rPr lang="en-US" altLang="zh-CN" smtClean="0">
                <a:latin typeface="Times New Roman" charset="0"/>
                <a:ea typeface="宋体" charset="-122"/>
              </a:rPr>
              <a:pPr/>
              <a:t>26</a:t>
            </a:fld>
            <a:endParaRPr lang="en-US" altLang="zh-CN">
              <a:latin typeface="Times New Roman" charset="0"/>
              <a:ea typeface="宋体" charset="-122"/>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zh-CN" altLang="zh-CN">
              <a:latin typeface="Times New Roman" charset="0"/>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14F62F6C-60BE-4168-8AE6-F6F03B6EADD8}" type="slidenum">
              <a:rPr lang="en-US" altLang="zh-CN" smtClean="0">
                <a:latin typeface="Times New Roman" charset="0"/>
                <a:ea typeface="宋体" charset="-122"/>
              </a:rPr>
              <a:pPr/>
              <a:t>27</a:t>
            </a:fld>
            <a:endParaRPr lang="en-US" altLang="zh-CN">
              <a:latin typeface="Times New Roman" charset="0"/>
              <a:ea typeface="宋体" charset="-122"/>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zh-CN" altLang="zh-CN">
              <a:latin typeface="Times New Roman" charset="0"/>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8DF2B168-B670-4071-831F-3C70B5BFDC9B}" type="slidenum">
              <a:rPr lang="en-US" altLang="zh-CN" smtClean="0">
                <a:latin typeface="Times New Roman" charset="0"/>
                <a:ea typeface="宋体" charset="-122"/>
              </a:rPr>
              <a:pPr/>
              <a:t>28</a:t>
            </a:fld>
            <a:endParaRPr lang="en-US" altLang="zh-CN">
              <a:latin typeface="Times New Roman" charset="0"/>
              <a:ea typeface="宋体" charset="-122"/>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zh-CN" altLang="zh-CN">
              <a:latin typeface="Times New Roman" charset="0"/>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483731AE-C3D4-4D05-9DC7-092F6792CC2E}" type="slidenum">
              <a:rPr lang="en-US" altLang="zh-CN" smtClean="0">
                <a:latin typeface="Times New Roman" charset="0"/>
                <a:ea typeface="宋体" charset="-122"/>
              </a:rPr>
              <a:pPr/>
              <a:t>29</a:t>
            </a:fld>
            <a:endParaRPr lang="en-US" altLang="zh-CN">
              <a:latin typeface="Times New Roman" charset="0"/>
              <a:ea typeface="宋体" charset="-122"/>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zh-CN" altLang="zh-CN">
              <a:latin typeface="Times New Roman" charset="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7"/>
          <p:cNvSpPr>
            <a:spLocks noGrp="1" noChangeArrowheads="1"/>
          </p:cNvSpPr>
          <p:nvPr>
            <p:ph type="sldNum" sz="quarter" idx="5"/>
          </p:nvPr>
        </p:nvSpPr>
        <p:spPr>
          <a:noFill/>
          <a:ln>
            <a:miter lim="800000"/>
            <a:headEnd/>
            <a:tailEnd/>
          </a:ln>
        </p:spPr>
        <p:txBody>
          <a:bodyPr/>
          <a:lstStyle/>
          <a:p>
            <a:fld id="{EB16E7C2-8974-44F7-A1B0-2AEA4DD4CA38}" type="slidenum">
              <a:rPr lang="en-US" altLang="zh-CN"/>
              <a:pPr/>
              <a:t>3</a:t>
            </a:fld>
            <a:endParaRPr lang="en-US" altLang="zh-CN"/>
          </a:p>
        </p:txBody>
      </p:sp>
      <p:sp>
        <p:nvSpPr>
          <p:cNvPr id="875523" name="Rectangle 2"/>
          <p:cNvSpPr>
            <a:spLocks noGrp="1" noRot="1" noChangeAspect="1" noChangeArrowheads="1" noTextEdit="1"/>
          </p:cNvSpPr>
          <p:nvPr>
            <p:ph type="sldImg"/>
          </p:nvPr>
        </p:nvSpPr>
        <p:spPr>
          <a:ln/>
        </p:spPr>
      </p:sp>
      <p:sp>
        <p:nvSpPr>
          <p:cNvPr id="87552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483731AE-C3D4-4D05-9DC7-092F6792CC2E}" type="slidenum">
              <a:rPr lang="en-US" altLang="zh-CN" smtClean="0">
                <a:latin typeface="Times New Roman" charset="0"/>
                <a:ea typeface="宋体" charset="-122"/>
              </a:rPr>
              <a:pPr/>
              <a:t>30</a:t>
            </a:fld>
            <a:endParaRPr lang="en-US" altLang="zh-CN">
              <a:latin typeface="Times New Roman" charset="0"/>
              <a:ea typeface="宋体" charset="-122"/>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zh-CN" altLang="zh-CN">
              <a:latin typeface="Times New Roman" charset="0"/>
              <a:ea typeface="宋体" charset="-122"/>
            </a:endParaRPr>
          </a:p>
        </p:txBody>
      </p:sp>
    </p:spTree>
    <p:extLst>
      <p:ext uri="{BB962C8B-B14F-4D97-AF65-F5344CB8AC3E}">
        <p14:creationId xmlns:p14="http://schemas.microsoft.com/office/powerpoint/2010/main" val="31721895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7"/>
          <p:cNvSpPr>
            <a:spLocks noGrp="1" noChangeArrowheads="1"/>
          </p:cNvSpPr>
          <p:nvPr>
            <p:ph type="sldNum" sz="quarter" idx="5"/>
          </p:nvPr>
        </p:nvSpPr>
        <p:spPr>
          <a:noFill/>
          <a:ln>
            <a:miter lim="800000"/>
            <a:headEnd/>
            <a:tailEnd/>
          </a:ln>
        </p:spPr>
        <p:txBody>
          <a:bodyPr/>
          <a:lstStyle/>
          <a:p>
            <a:fld id="{1651CB71-C634-4DA3-8BC2-4D53963C9A88}" type="slidenum">
              <a:rPr lang="en-US" altLang="zh-CN"/>
              <a:pPr/>
              <a:t>31</a:t>
            </a:fld>
            <a:endParaRPr lang="en-US" altLang="zh-CN"/>
          </a:p>
        </p:txBody>
      </p:sp>
      <p:sp>
        <p:nvSpPr>
          <p:cNvPr id="879619" name="Rectangle 2"/>
          <p:cNvSpPr>
            <a:spLocks noGrp="1" noRot="1" noChangeAspect="1" noChangeArrowheads="1" noTextEdit="1"/>
          </p:cNvSpPr>
          <p:nvPr>
            <p:ph type="sldImg"/>
          </p:nvPr>
        </p:nvSpPr>
        <p:spPr>
          <a:ln/>
        </p:spPr>
      </p:sp>
      <p:sp>
        <p:nvSpPr>
          <p:cNvPr id="87962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7"/>
          <p:cNvSpPr>
            <a:spLocks noGrp="1" noChangeArrowheads="1"/>
          </p:cNvSpPr>
          <p:nvPr>
            <p:ph type="sldNum" sz="quarter" idx="5"/>
          </p:nvPr>
        </p:nvSpPr>
        <p:spPr>
          <a:noFill/>
          <a:ln>
            <a:miter lim="800000"/>
            <a:headEnd/>
            <a:tailEnd/>
          </a:ln>
        </p:spPr>
        <p:txBody>
          <a:bodyPr/>
          <a:lstStyle/>
          <a:p>
            <a:fld id="{66ABEA39-C9BD-4E81-9F53-B2EE5561914D}" type="slidenum">
              <a:rPr lang="en-US" altLang="zh-CN"/>
              <a:pPr/>
              <a:t>32</a:t>
            </a:fld>
            <a:endParaRPr lang="en-US" altLang="zh-CN"/>
          </a:p>
        </p:txBody>
      </p:sp>
      <p:sp>
        <p:nvSpPr>
          <p:cNvPr id="881667" name="Rectangle 2"/>
          <p:cNvSpPr>
            <a:spLocks noGrp="1" noRot="1" noChangeAspect="1" noChangeArrowheads="1" noTextEdit="1"/>
          </p:cNvSpPr>
          <p:nvPr>
            <p:ph type="sldImg"/>
          </p:nvPr>
        </p:nvSpPr>
        <p:spPr>
          <a:ln/>
        </p:spPr>
      </p:sp>
      <p:sp>
        <p:nvSpPr>
          <p:cNvPr id="88166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7"/>
          <p:cNvSpPr>
            <a:spLocks noGrp="1" noChangeArrowheads="1"/>
          </p:cNvSpPr>
          <p:nvPr>
            <p:ph type="sldNum" sz="quarter" idx="5"/>
          </p:nvPr>
        </p:nvSpPr>
        <p:spPr>
          <a:noFill/>
          <a:ln>
            <a:miter lim="800000"/>
            <a:headEnd/>
            <a:tailEnd/>
          </a:ln>
        </p:spPr>
        <p:txBody>
          <a:bodyPr/>
          <a:lstStyle/>
          <a:p>
            <a:fld id="{953EB6C7-F798-4260-B785-9EA95852F8A8}" type="slidenum">
              <a:rPr lang="en-US" altLang="zh-CN"/>
              <a:pPr/>
              <a:t>33</a:t>
            </a:fld>
            <a:endParaRPr lang="en-US" altLang="zh-CN"/>
          </a:p>
        </p:txBody>
      </p:sp>
      <p:sp>
        <p:nvSpPr>
          <p:cNvPr id="882691" name="Rectangle 2"/>
          <p:cNvSpPr>
            <a:spLocks noGrp="1" noRot="1" noChangeAspect="1" noChangeArrowheads="1" noTextEdit="1"/>
          </p:cNvSpPr>
          <p:nvPr>
            <p:ph type="sldImg"/>
          </p:nvPr>
        </p:nvSpPr>
        <p:spPr>
          <a:ln/>
        </p:spPr>
      </p:sp>
      <p:sp>
        <p:nvSpPr>
          <p:cNvPr id="88269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7"/>
          <p:cNvSpPr>
            <a:spLocks noGrp="1" noChangeArrowheads="1"/>
          </p:cNvSpPr>
          <p:nvPr>
            <p:ph type="sldNum" sz="quarter" idx="5"/>
          </p:nvPr>
        </p:nvSpPr>
        <p:spPr>
          <a:noFill/>
          <a:ln>
            <a:miter lim="800000"/>
            <a:headEnd/>
            <a:tailEnd/>
          </a:ln>
        </p:spPr>
        <p:txBody>
          <a:bodyPr/>
          <a:lstStyle/>
          <a:p>
            <a:fld id="{5B07533E-015A-4A1A-A339-C2551B2AAA33}" type="slidenum">
              <a:rPr lang="en-US" altLang="zh-CN"/>
              <a:pPr/>
              <a:t>34</a:t>
            </a:fld>
            <a:endParaRPr lang="en-US" altLang="zh-CN"/>
          </a:p>
        </p:txBody>
      </p:sp>
      <p:sp>
        <p:nvSpPr>
          <p:cNvPr id="883715" name="Rectangle 2"/>
          <p:cNvSpPr>
            <a:spLocks noGrp="1" noRot="1" noChangeAspect="1" noChangeArrowheads="1" noTextEdit="1"/>
          </p:cNvSpPr>
          <p:nvPr>
            <p:ph type="sldImg"/>
          </p:nvPr>
        </p:nvSpPr>
        <p:spPr>
          <a:ln/>
        </p:spPr>
      </p:sp>
      <p:sp>
        <p:nvSpPr>
          <p:cNvPr id="88371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7"/>
          <p:cNvSpPr>
            <a:spLocks noGrp="1" noChangeArrowheads="1"/>
          </p:cNvSpPr>
          <p:nvPr>
            <p:ph type="sldNum" sz="quarter" idx="5"/>
          </p:nvPr>
        </p:nvSpPr>
        <p:spPr>
          <a:noFill/>
          <a:ln>
            <a:miter lim="800000"/>
            <a:headEnd/>
            <a:tailEnd/>
          </a:ln>
        </p:spPr>
        <p:txBody>
          <a:bodyPr/>
          <a:lstStyle/>
          <a:p>
            <a:fld id="{E46A2109-6846-47D6-83C8-52725737757E}" type="slidenum">
              <a:rPr lang="en-US" altLang="zh-CN"/>
              <a:pPr/>
              <a:t>35</a:t>
            </a:fld>
            <a:endParaRPr lang="en-US" altLang="zh-CN"/>
          </a:p>
        </p:txBody>
      </p:sp>
      <p:sp>
        <p:nvSpPr>
          <p:cNvPr id="884739" name="Rectangle 2"/>
          <p:cNvSpPr>
            <a:spLocks noGrp="1" noRot="1" noChangeAspect="1" noChangeArrowheads="1" noTextEdit="1"/>
          </p:cNvSpPr>
          <p:nvPr>
            <p:ph type="sldImg"/>
          </p:nvPr>
        </p:nvSpPr>
        <p:spPr>
          <a:ln/>
        </p:spPr>
      </p:sp>
      <p:sp>
        <p:nvSpPr>
          <p:cNvPr id="88474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Rectangle 7"/>
          <p:cNvSpPr>
            <a:spLocks noGrp="1" noChangeArrowheads="1"/>
          </p:cNvSpPr>
          <p:nvPr>
            <p:ph type="sldNum" sz="quarter" idx="5"/>
          </p:nvPr>
        </p:nvSpPr>
        <p:spPr>
          <a:noFill/>
          <a:ln>
            <a:miter lim="800000"/>
            <a:headEnd/>
            <a:tailEnd/>
          </a:ln>
        </p:spPr>
        <p:txBody>
          <a:bodyPr/>
          <a:lstStyle/>
          <a:p>
            <a:fld id="{A183DBFA-9DFD-4033-A954-E207ADAA9A32}" type="slidenum">
              <a:rPr lang="en-US" altLang="zh-CN"/>
              <a:pPr/>
              <a:t>36</a:t>
            </a:fld>
            <a:endParaRPr lang="en-US" altLang="zh-CN"/>
          </a:p>
        </p:txBody>
      </p:sp>
      <p:sp>
        <p:nvSpPr>
          <p:cNvPr id="885763" name="Rectangle 2"/>
          <p:cNvSpPr>
            <a:spLocks noGrp="1" noRot="1" noChangeAspect="1" noChangeArrowheads="1" noTextEdit="1"/>
          </p:cNvSpPr>
          <p:nvPr>
            <p:ph type="sldImg"/>
          </p:nvPr>
        </p:nvSpPr>
        <p:spPr>
          <a:ln/>
        </p:spPr>
      </p:sp>
      <p:sp>
        <p:nvSpPr>
          <p:cNvPr id="88576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7"/>
          <p:cNvSpPr>
            <a:spLocks noGrp="1" noChangeArrowheads="1"/>
          </p:cNvSpPr>
          <p:nvPr>
            <p:ph type="sldNum" sz="quarter" idx="5"/>
          </p:nvPr>
        </p:nvSpPr>
        <p:spPr>
          <a:noFill/>
          <a:ln>
            <a:miter lim="800000"/>
            <a:headEnd/>
            <a:tailEnd/>
          </a:ln>
        </p:spPr>
        <p:txBody>
          <a:bodyPr/>
          <a:lstStyle/>
          <a:p>
            <a:fld id="{835678EA-803B-44B3-AEF1-2EFB8A370606}" type="slidenum">
              <a:rPr lang="en-US" altLang="zh-CN"/>
              <a:pPr/>
              <a:t>37</a:t>
            </a:fld>
            <a:endParaRPr lang="en-US" altLang="zh-CN"/>
          </a:p>
        </p:txBody>
      </p:sp>
      <p:sp>
        <p:nvSpPr>
          <p:cNvPr id="886787" name="Rectangle 2"/>
          <p:cNvSpPr>
            <a:spLocks noGrp="1" noRot="1" noChangeAspect="1" noChangeArrowheads="1" noTextEdit="1"/>
          </p:cNvSpPr>
          <p:nvPr>
            <p:ph type="sldImg"/>
          </p:nvPr>
        </p:nvSpPr>
        <p:spPr>
          <a:ln/>
        </p:spPr>
      </p:sp>
      <p:sp>
        <p:nvSpPr>
          <p:cNvPr id="8867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Rectangle 7"/>
          <p:cNvSpPr>
            <a:spLocks noGrp="1" noChangeArrowheads="1"/>
          </p:cNvSpPr>
          <p:nvPr>
            <p:ph type="sldNum" sz="quarter" idx="5"/>
          </p:nvPr>
        </p:nvSpPr>
        <p:spPr>
          <a:noFill/>
          <a:ln>
            <a:miter lim="800000"/>
            <a:headEnd/>
            <a:tailEnd/>
          </a:ln>
        </p:spPr>
        <p:txBody>
          <a:bodyPr/>
          <a:lstStyle/>
          <a:p>
            <a:fld id="{0F7E8C43-B323-4E75-8375-60D1FA1687A5}" type="slidenum">
              <a:rPr lang="en-US" altLang="zh-CN"/>
              <a:pPr/>
              <a:t>38</a:t>
            </a:fld>
            <a:endParaRPr lang="en-US" altLang="zh-CN"/>
          </a:p>
        </p:txBody>
      </p:sp>
      <p:sp>
        <p:nvSpPr>
          <p:cNvPr id="887811" name="Rectangle 2"/>
          <p:cNvSpPr>
            <a:spLocks noGrp="1" noRot="1" noChangeAspect="1" noChangeArrowheads="1" noTextEdit="1"/>
          </p:cNvSpPr>
          <p:nvPr>
            <p:ph type="sldImg"/>
          </p:nvPr>
        </p:nvSpPr>
        <p:spPr>
          <a:ln/>
        </p:spPr>
      </p:sp>
      <p:sp>
        <p:nvSpPr>
          <p:cNvPr id="88781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7"/>
          <p:cNvSpPr>
            <a:spLocks noGrp="1" noChangeArrowheads="1"/>
          </p:cNvSpPr>
          <p:nvPr>
            <p:ph type="sldNum" sz="quarter" idx="5"/>
          </p:nvPr>
        </p:nvSpPr>
        <p:spPr>
          <a:noFill/>
          <a:ln>
            <a:miter lim="800000"/>
            <a:headEnd/>
            <a:tailEnd/>
          </a:ln>
        </p:spPr>
        <p:txBody>
          <a:bodyPr/>
          <a:lstStyle/>
          <a:p>
            <a:fld id="{1D2A5960-76D1-4F95-B02B-992A7E1CD332}" type="slidenum">
              <a:rPr lang="en-US" altLang="zh-CN"/>
              <a:pPr/>
              <a:t>39</a:t>
            </a:fld>
            <a:endParaRPr lang="en-US" altLang="zh-CN"/>
          </a:p>
        </p:txBody>
      </p:sp>
      <p:sp>
        <p:nvSpPr>
          <p:cNvPr id="888835" name="Rectangle 2"/>
          <p:cNvSpPr>
            <a:spLocks noGrp="1" noRot="1" noChangeAspect="1" noChangeArrowheads="1" noTextEdit="1"/>
          </p:cNvSpPr>
          <p:nvPr>
            <p:ph type="sldImg"/>
          </p:nvPr>
        </p:nvSpPr>
        <p:spPr>
          <a:ln/>
        </p:spPr>
      </p:sp>
      <p:sp>
        <p:nvSpPr>
          <p:cNvPr id="88883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7"/>
          <p:cNvSpPr>
            <a:spLocks noGrp="1" noChangeArrowheads="1"/>
          </p:cNvSpPr>
          <p:nvPr>
            <p:ph type="sldNum" sz="quarter" idx="5"/>
          </p:nvPr>
        </p:nvSpPr>
        <p:spPr>
          <a:noFill/>
          <a:ln>
            <a:miter lim="800000"/>
            <a:headEnd/>
            <a:tailEnd/>
          </a:ln>
        </p:spPr>
        <p:txBody>
          <a:bodyPr/>
          <a:lstStyle/>
          <a:p>
            <a:fld id="{EB16E7C2-8974-44F7-A1B0-2AEA4DD4CA38}" type="slidenum">
              <a:rPr lang="en-US" altLang="zh-CN"/>
              <a:pPr/>
              <a:t>4</a:t>
            </a:fld>
            <a:endParaRPr lang="en-US" altLang="zh-CN"/>
          </a:p>
        </p:txBody>
      </p:sp>
      <p:sp>
        <p:nvSpPr>
          <p:cNvPr id="875523" name="Rectangle 2"/>
          <p:cNvSpPr>
            <a:spLocks noGrp="1" noRot="1" noChangeAspect="1" noChangeArrowheads="1" noTextEdit="1"/>
          </p:cNvSpPr>
          <p:nvPr>
            <p:ph type="sldImg"/>
          </p:nvPr>
        </p:nvSpPr>
        <p:spPr>
          <a:ln/>
        </p:spPr>
      </p:sp>
      <p:sp>
        <p:nvSpPr>
          <p:cNvPr id="87552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F133501A-5FA8-4473-A12D-786030167AF5}" type="slidenum">
              <a:rPr lang="en-US" altLang="zh-CN" smtClean="0">
                <a:latin typeface="Times New Roman" charset="0"/>
                <a:ea typeface="宋体" charset="-122"/>
              </a:rPr>
              <a:pPr/>
              <a:t>40</a:t>
            </a:fld>
            <a:endParaRPr lang="en-US" altLang="zh-CN">
              <a:latin typeface="Times New Roman" charset="0"/>
              <a:ea typeface="宋体" charset="-122"/>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zh-CN" altLang="zh-CN">
              <a:latin typeface="Times New Roman" charset="0"/>
              <a:ea typeface="宋体"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F133501A-5FA8-4473-A12D-786030167AF5}" type="slidenum">
              <a:rPr lang="en-US" altLang="zh-CN" smtClean="0">
                <a:latin typeface="Times New Roman" charset="0"/>
                <a:ea typeface="宋体" charset="-122"/>
              </a:rPr>
              <a:pPr/>
              <a:t>41</a:t>
            </a:fld>
            <a:endParaRPr lang="en-US" altLang="zh-CN">
              <a:latin typeface="Times New Roman" charset="0"/>
              <a:ea typeface="宋体" charset="-122"/>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zh-CN" altLang="zh-CN">
              <a:latin typeface="Times New Roman" charset="0"/>
              <a:ea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7"/>
          <p:cNvSpPr>
            <a:spLocks noGrp="1" noChangeArrowheads="1"/>
          </p:cNvSpPr>
          <p:nvPr>
            <p:ph type="sldNum" sz="quarter" idx="5"/>
          </p:nvPr>
        </p:nvSpPr>
        <p:spPr>
          <a:noFill/>
          <a:ln>
            <a:miter lim="800000"/>
            <a:headEnd/>
            <a:tailEnd/>
          </a:ln>
        </p:spPr>
        <p:txBody>
          <a:bodyPr/>
          <a:lstStyle/>
          <a:p>
            <a:fld id="{8F867A19-DFCB-4392-9A8E-137C7AF48356}" type="slidenum">
              <a:rPr lang="en-US" altLang="zh-CN"/>
              <a:pPr/>
              <a:t>42</a:t>
            </a:fld>
            <a:endParaRPr lang="en-US" altLang="zh-CN"/>
          </a:p>
        </p:txBody>
      </p:sp>
      <p:sp>
        <p:nvSpPr>
          <p:cNvPr id="889859" name="Rectangle 2"/>
          <p:cNvSpPr>
            <a:spLocks noGrp="1" noRot="1" noChangeAspect="1" noChangeArrowheads="1" noTextEdit="1"/>
          </p:cNvSpPr>
          <p:nvPr>
            <p:ph type="sldImg"/>
          </p:nvPr>
        </p:nvSpPr>
        <p:spPr>
          <a:ln/>
        </p:spPr>
      </p:sp>
      <p:sp>
        <p:nvSpPr>
          <p:cNvPr id="88986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7"/>
          <p:cNvSpPr>
            <a:spLocks noGrp="1" noChangeArrowheads="1"/>
          </p:cNvSpPr>
          <p:nvPr>
            <p:ph type="sldNum" sz="quarter" idx="5"/>
          </p:nvPr>
        </p:nvSpPr>
        <p:spPr>
          <a:noFill/>
          <a:ln>
            <a:miter lim="800000"/>
            <a:headEnd/>
            <a:tailEnd/>
          </a:ln>
        </p:spPr>
        <p:txBody>
          <a:bodyPr/>
          <a:lstStyle/>
          <a:p>
            <a:fld id="{30E9F7F5-4BDF-4B92-8B42-FE20E4A9174D}" type="slidenum">
              <a:rPr lang="en-US" altLang="zh-CN"/>
              <a:pPr/>
              <a:t>43</a:t>
            </a:fld>
            <a:endParaRPr lang="en-US" altLang="zh-CN"/>
          </a:p>
        </p:txBody>
      </p:sp>
      <p:sp>
        <p:nvSpPr>
          <p:cNvPr id="890883" name="Rectangle 2"/>
          <p:cNvSpPr>
            <a:spLocks noGrp="1" noRot="1" noChangeAspect="1" noChangeArrowheads="1" noTextEdit="1"/>
          </p:cNvSpPr>
          <p:nvPr>
            <p:ph type="sldImg"/>
          </p:nvPr>
        </p:nvSpPr>
        <p:spPr>
          <a:ln/>
        </p:spPr>
      </p:sp>
      <p:sp>
        <p:nvSpPr>
          <p:cNvPr id="89088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7"/>
          <p:cNvSpPr>
            <a:spLocks noGrp="1" noChangeArrowheads="1"/>
          </p:cNvSpPr>
          <p:nvPr>
            <p:ph type="sldNum" sz="quarter" idx="5"/>
          </p:nvPr>
        </p:nvSpPr>
        <p:spPr>
          <a:noFill/>
          <a:ln>
            <a:miter lim="800000"/>
            <a:headEnd/>
            <a:tailEnd/>
          </a:ln>
        </p:spPr>
        <p:txBody>
          <a:bodyPr/>
          <a:lstStyle/>
          <a:p>
            <a:fld id="{1F478035-5A1B-4F8A-8684-A3EEAFAC5D7B}" type="slidenum">
              <a:rPr lang="en-US" altLang="zh-CN"/>
              <a:pPr/>
              <a:t>44</a:t>
            </a:fld>
            <a:endParaRPr lang="en-US" altLang="zh-CN"/>
          </a:p>
        </p:txBody>
      </p:sp>
      <p:sp>
        <p:nvSpPr>
          <p:cNvPr id="891907" name="Rectangle 2"/>
          <p:cNvSpPr>
            <a:spLocks noGrp="1" noRot="1" noChangeAspect="1" noChangeArrowheads="1" noTextEdit="1"/>
          </p:cNvSpPr>
          <p:nvPr>
            <p:ph type="sldImg"/>
          </p:nvPr>
        </p:nvSpPr>
        <p:spPr>
          <a:ln/>
        </p:spPr>
      </p:sp>
      <p:sp>
        <p:nvSpPr>
          <p:cNvPr id="89190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6814778C-40A5-40F7-B468-51821C2917B3}" type="slidenum">
              <a:rPr lang="en-US" altLang="zh-CN" smtClean="0">
                <a:latin typeface="Times New Roman" charset="0"/>
                <a:ea typeface="宋体" charset="-122"/>
              </a:rPr>
              <a:pPr/>
              <a:t>45</a:t>
            </a:fld>
            <a:endParaRPr lang="en-US" altLang="zh-CN">
              <a:latin typeface="Times New Roman" charset="0"/>
              <a:ea typeface="宋体" charset="-122"/>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endParaRPr lang="zh-CN" altLang="zh-CN">
              <a:latin typeface="Times New Roman" charset="0"/>
              <a:ea typeface="宋体"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5155D326-66AD-416E-B3A3-92EA1EACDE1E}" type="slidenum">
              <a:rPr lang="en-US" altLang="zh-CN" smtClean="0">
                <a:latin typeface="Times New Roman" charset="0"/>
                <a:ea typeface="宋体" charset="-122"/>
              </a:rPr>
              <a:pPr/>
              <a:t>46</a:t>
            </a:fld>
            <a:endParaRPr lang="en-US" altLang="zh-CN">
              <a:latin typeface="Times New Roman" charset="0"/>
              <a:ea typeface="宋体" charset="-122"/>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zh-CN" altLang="zh-CN">
              <a:latin typeface="Times New Roman" charset="0"/>
              <a:ea typeface="宋体"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5FCA791D-63FA-4E77-AE2C-3562CE826DB9}" type="slidenum">
              <a:rPr lang="en-US" altLang="zh-CN" smtClean="0">
                <a:latin typeface="Times New Roman" charset="0"/>
                <a:ea typeface="宋体" charset="-122"/>
              </a:rPr>
              <a:pPr/>
              <a:t>47</a:t>
            </a:fld>
            <a:endParaRPr lang="en-US" altLang="zh-CN">
              <a:latin typeface="Times New Roman" charset="0"/>
              <a:ea typeface="宋体" charset="-122"/>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zh-CN" altLang="zh-CN">
              <a:latin typeface="Times New Roman" charset="0"/>
              <a:ea typeface="宋体"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D5F7787B-99E0-47F4-AB9C-D4626E229946}" type="slidenum">
              <a:rPr lang="en-US" altLang="zh-CN" smtClean="0">
                <a:latin typeface="Times New Roman" charset="0"/>
                <a:ea typeface="宋体" charset="-122"/>
              </a:rPr>
              <a:pPr/>
              <a:t>48</a:t>
            </a:fld>
            <a:endParaRPr lang="en-US" altLang="zh-CN">
              <a:latin typeface="Times New Roman" charset="0"/>
              <a:ea typeface="宋体" charset="-122"/>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zh-CN" altLang="zh-CN">
              <a:latin typeface="Times New Roman" charset="0"/>
              <a:ea typeface="宋体"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88451572-62D1-495D-8FBC-122C84C45C9F}" type="slidenum">
              <a:rPr lang="en-US" altLang="zh-CN" smtClean="0">
                <a:latin typeface="Times New Roman" charset="0"/>
                <a:ea typeface="宋体" charset="-122"/>
              </a:rPr>
              <a:pPr/>
              <a:t>49</a:t>
            </a:fld>
            <a:endParaRPr lang="en-US" altLang="zh-CN">
              <a:latin typeface="Times New Roman" charset="0"/>
              <a:ea typeface="宋体" charset="-122"/>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zh-CN" altLang="zh-CN">
              <a:latin typeface="Times New Roman" charset="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9F3555A8-4E04-4D3E-9DDE-578A7C255939}" type="slidenum">
              <a:rPr lang="en-US" altLang="zh-CN" smtClean="0">
                <a:latin typeface="Times New Roman" charset="0"/>
                <a:ea typeface="宋体" charset="-122"/>
              </a:rPr>
              <a:pPr/>
              <a:t>5</a:t>
            </a:fld>
            <a:endParaRPr lang="en-US" altLang="zh-CN">
              <a:latin typeface="Times New Roman" charset="0"/>
              <a:ea typeface="宋体" charset="-122"/>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zh-CN" altLang="zh-CN">
              <a:latin typeface="Times New Roman" charset="0"/>
              <a:ea typeface="宋体"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F34FAB1B-2569-415E-8101-0F039E49B6A2}" type="slidenum">
              <a:rPr lang="en-US" altLang="zh-CN" smtClean="0">
                <a:latin typeface="Times New Roman" charset="0"/>
                <a:ea typeface="宋体" charset="-122"/>
              </a:rPr>
              <a:pPr/>
              <a:t>50</a:t>
            </a:fld>
            <a:endParaRPr lang="en-US" altLang="zh-CN">
              <a:latin typeface="Times New Roman" charset="0"/>
              <a:ea typeface="宋体" charset="-122"/>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zh-CN" altLang="zh-CN">
              <a:latin typeface="Times New Roman" charset="0"/>
              <a:ea typeface="宋体"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80226DA6-EC97-4678-BD5D-2B57FE9EC778}" type="slidenum">
              <a:rPr lang="en-US" altLang="zh-CN" smtClean="0">
                <a:latin typeface="Times New Roman" charset="0"/>
                <a:ea typeface="宋体" charset="-122"/>
              </a:rPr>
              <a:pPr/>
              <a:t>51</a:t>
            </a:fld>
            <a:endParaRPr lang="en-US" altLang="zh-CN">
              <a:latin typeface="Times New Roman" charset="0"/>
              <a:ea typeface="宋体" charset="-122"/>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zh-CN" altLang="zh-CN">
              <a:latin typeface="Times New Roman" charset="0"/>
              <a:ea typeface="宋体"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70BF136C-9AC6-43EE-A86F-533E3A611A0B}" type="slidenum">
              <a:rPr lang="en-US" altLang="zh-CN" smtClean="0">
                <a:latin typeface="Times New Roman" charset="0"/>
                <a:ea typeface="宋体" charset="-122"/>
              </a:rPr>
              <a:pPr/>
              <a:t>52</a:t>
            </a:fld>
            <a:endParaRPr lang="en-US" altLang="zh-CN">
              <a:latin typeface="Times New Roman" charset="0"/>
              <a:ea typeface="宋体" charset="-122"/>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r>
              <a:rPr lang="en-US" altLang="zh-CN" dirty="0">
                <a:latin typeface="Times New Roman" charset="0"/>
                <a:ea typeface="宋体" charset="-122"/>
              </a:rPr>
              <a:t>A E</a:t>
            </a:r>
            <a:r>
              <a:rPr lang="zh-CN" altLang="en-US" dirty="0">
                <a:latin typeface="Times New Roman" charset="0"/>
                <a:ea typeface="宋体" charset="-122"/>
              </a:rPr>
              <a:t>在语法上是正确的</a:t>
            </a:r>
            <a:endParaRPr lang="en-US" altLang="zh-CN" dirty="0">
              <a:latin typeface="Times New Roman" charset="0"/>
              <a:ea typeface="宋体" charset="-122"/>
            </a:endParaRPr>
          </a:p>
          <a:p>
            <a:pPr eaLnBrk="1" hangingPunct="1"/>
            <a:r>
              <a:rPr lang="zh-CN" altLang="en-US" dirty="0">
                <a:latin typeface="Times New Roman" charset="0"/>
                <a:ea typeface="宋体" charset="-122"/>
              </a:rPr>
              <a:t>但是如果</a:t>
            </a:r>
            <a:r>
              <a:rPr lang="en-US" altLang="zh-CN" dirty="0">
                <a:latin typeface="Times New Roman" charset="0"/>
                <a:ea typeface="宋体" charset="-122"/>
              </a:rPr>
              <a:t>pb</a:t>
            </a:r>
            <a:r>
              <a:rPr lang="zh-CN" altLang="en-US" dirty="0">
                <a:latin typeface="Times New Roman" charset="0"/>
                <a:ea typeface="宋体" charset="-122"/>
              </a:rPr>
              <a:t>之前没初始化过的话，</a:t>
            </a:r>
            <a:r>
              <a:rPr lang="en-US" altLang="zh-CN" dirty="0">
                <a:latin typeface="Times New Roman" charset="0"/>
                <a:ea typeface="宋体" charset="-122"/>
              </a:rPr>
              <a:t>E</a:t>
            </a:r>
            <a:r>
              <a:rPr lang="zh-CN" altLang="en-US" dirty="0">
                <a:latin typeface="Times New Roman" charset="0"/>
                <a:ea typeface="宋体" charset="-122"/>
              </a:rPr>
              <a:t>是会由于找不到地址而出问题（但不报错）</a:t>
            </a:r>
            <a:endParaRPr lang="zh-CN" altLang="zh-CN" dirty="0">
              <a:latin typeface="Times New Roman" charset="0"/>
              <a:ea typeface="宋体"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684D2D4E-FD66-4146-9B8B-1D92770EECC2}" type="slidenum">
              <a:rPr lang="en-US" altLang="zh-CN" smtClean="0">
                <a:latin typeface="Times New Roman" charset="0"/>
                <a:ea typeface="宋体" charset="-122"/>
              </a:rPr>
              <a:pPr/>
              <a:t>53</a:t>
            </a:fld>
            <a:endParaRPr lang="en-US" altLang="zh-CN">
              <a:latin typeface="Times New Roman" charset="0"/>
              <a:ea typeface="宋体" charset="-122"/>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zh-CN" altLang="zh-CN">
              <a:latin typeface="Times New Roman" charset="0"/>
              <a:ea typeface="宋体"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7"/>
          <p:cNvSpPr>
            <a:spLocks noGrp="1" noChangeArrowheads="1"/>
          </p:cNvSpPr>
          <p:nvPr>
            <p:ph type="sldNum" sz="quarter" idx="5"/>
          </p:nvPr>
        </p:nvSpPr>
        <p:spPr>
          <a:noFill/>
          <a:ln>
            <a:miter lim="800000"/>
            <a:headEnd/>
            <a:tailEnd/>
          </a:ln>
        </p:spPr>
        <p:txBody>
          <a:bodyPr/>
          <a:lstStyle/>
          <a:p>
            <a:fld id="{46DDA6C0-D354-46DC-96B8-3AA4E01A03DB}" type="slidenum">
              <a:rPr lang="en-US" altLang="zh-CN"/>
              <a:pPr/>
              <a:t>54</a:t>
            </a:fld>
            <a:endParaRPr lang="en-US" altLang="zh-CN"/>
          </a:p>
        </p:txBody>
      </p:sp>
      <p:sp>
        <p:nvSpPr>
          <p:cNvPr id="892931" name="Rectangle 2"/>
          <p:cNvSpPr>
            <a:spLocks noGrp="1" noRot="1" noChangeAspect="1" noChangeArrowheads="1" noTextEdit="1"/>
          </p:cNvSpPr>
          <p:nvPr>
            <p:ph type="sldImg"/>
          </p:nvPr>
        </p:nvSpPr>
        <p:spPr>
          <a:ln/>
        </p:spPr>
      </p:sp>
      <p:sp>
        <p:nvSpPr>
          <p:cNvPr id="89293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7"/>
          <p:cNvSpPr>
            <a:spLocks noGrp="1" noChangeArrowheads="1"/>
          </p:cNvSpPr>
          <p:nvPr>
            <p:ph type="sldNum" sz="quarter" idx="5"/>
          </p:nvPr>
        </p:nvSpPr>
        <p:spPr>
          <a:noFill/>
          <a:ln>
            <a:miter lim="800000"/>
            <a:headEnd/>
            <a:tailEnd/>
          </a:ln>
        </p:spPr>
        <p:txBody>
          <a:bodyPr/>
          <a:lstStyle/>
          <a:p>
            <a:fld id="{46DDA6C0-D354-46DC-96B8-3AA4E01A03DB}" type="slidenum">
              <a:rPr lang="en-US" altLang="zh-CN"/>
              <a:pPr/>
              <a:t>55</a:t>
            </a:fld>
            <a:endParaRPr lang="en-US" altLang="zh-CN"/>
          </a:p>
        </p:txBody>
      </p:sp>
      <p:sp>
        <p:nvSpPr>
          <p:cNvPr id="892931" name="Rectangle 2"/>
          <p:cNvSpPr>
            <a:spLocks noGrp="1" noRot="1" noChangeAspect="1" noChangeArrowheads="1" noTextEdit="1"/>
          </p:cNvSpPr>
          <p:nvPr>
            <p:ph type="sldImg"/>
          </p:nvPr>
        </p:nvSpPr>
        <p:spPr>
          <a:ln/>
        </p:spPr>
      </p:sp>
      <p:sp>
        <p:nvSpPr>
          <p:cNvPr id="89293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057341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7"/>
          <p:cNvSpPr>
            <a:spLocks noGrp="1" noChangeArrowheads="1"/>
          </p:cNvSpPr>
          <p:nvPr>
            <p:ph type="sldNum" sz="quarter" idx="5"/>
          </p:nvPr>
        </p:nvSpPr>
        <p:spPr>
          <a:noFill/>
          <a:ln>
            <a:miter lim="800000"/>
            <a:headEnd/>
            <a:tailEnd/>
          </a:ln>
        </p:spPr>
        <p:txBody>
          <a:bodyPr/>
          <a:lstStyle/>
          <a:p>
            <a:fld id="{6325A22C-2807-4F77-9061-9AC04CBCF538}" type="slidenum">
              <a:rPr lang="en-US" altLang="zh-CN"/>
              <a:pPr/>
              <a:t>56</a:t>
            </a:fld>
            <a:endParaRPr lang="en-US" altLang="zh-CN"/>
          </a:p>
        </p:txBody>
      </p:sp>
      <p:sp>
        <p:nvSpPr>
          <p:cNvPr id="893955" name="Rectangle 2"/>
          <p:cNvSpPr>
            <a:spLocks noGrp="1" noRot="1" noChangeAspect="1" noChangeArrowheads="1" noTextEdit="1"/>
          </p:cNvSpPr>
          <p:nvPr>
            <p:ph type="sldImg"/>
          </p:nvPr>
        </p:nvSpPr>
        <p:spPr>
          <a:ln/>
        </p:spPr>
      </p:sp>
      <p:sp>
        <p:nvSpPr>
          <p:cNvPr id="893956" name="Rectangle 3"/>
          <p:cNvSpPr>
            <a:spLocks noGrp="1" noChangeArrowheads="1"/>
          </p:cNvSpPr>
          <p:nvPr>
            <p:ph type="body" idx="1"/>
          </p:nvPr>
        </p:nvSpPr>
        <p:spPr>
          <a:noFill/>
        </p:spPr>
        <p:txBody>
          <a:bodyPr/>
          <a:lstStyle/>
          <a:p>
            <a:pPr eaLnBrk="1" hangingPunct="1"/>
            <a:r>
              <a:rPr lang="zh-CN" altLang="en-US" dirty="0"/>
              <a:t>左边例子中的</a:t>
            </a:r>
            <a:r>
              <a:rPr lang="en-US" altLang="zh-CN" dirty="0"/>
              <a:t>p</a:t>
            </a:r>
            <a:r>
              <a:rPr lang="zh-CN" altLang="en-US" dirty="0"/>
              <a:t>在完成</a:t>
            </a:r>
            <a:r>
              <a:rPr lang="en-US" altLang="zh-CN" dirty="0"/>
              <a:t>10</a:t>
            </a:r>
            <a:r>
              <a:rPr lang="zh-CN" altLang="en-US" dirty="0"/>
              <a:t>个</a:t>
            </a:r>
            <a:r>
              <a:rPr lang="en-US" altLang="zh-CN" dirty="0" err="1"/>
              <a:t>scanf</a:t>
            </a:r>
            <a:r>
              <a:rPr lang="zh-CN" altLang="en-US" dirty="0"/>
              <a:t>的负值之后，已经来到了数组的内存的末尾，</a:t>
            </a:r>
            <a:endParaRPr lang="en-US" altLang="zh-CN" dirty="0"/>
          </a:p>
          <a:p>
            <a:pPr eaLnBrk="1" hangingPunct="1"/>
            <a:r>
              <a:rPr lang="zh-CN" altLang="en-US" dirty="0"/>
              <a:t>只有向右边例子一样把</a:t>
            </a:r>
            <a:r>
              <a:rPr lang="en-US" altLang="zh-CN" dirty="0"/>
              <a:t>p</a:t>
            </a:r>
            <a:r>
              <a:rPr lang="zh-CN" altLang="en-US"/>
              <a:t>对齐数组的开头，才能正确输出</a:t>
            </a:r>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7"/>
          <p:cNvSpPr>
            <a:spLocks noGrp="1" noChangeArrowheads="1"/>
          </p:cNvSpPr>
          <p:nvPr>
            <p:ph type="sldNum" sz="quarter" idx="5"/>
          </p:nvPr>
        </p:nvSpPr>
        <p:spPr>
          <a:noFill/>
          <a:ln>
            <a:miter lim="800000"/>
            <a:headEnd/>
            <a:tailEnd/>
          </a:ln>
        </p:spPr>
        <p:txBody>
          <a:bodyPr/>
          <a:lstStyle/>
          <a:p>
            <a:fld id="{BEA392DE-08C4-4BB5-BFC6-7175C1097267}" type="slidenum">
              <a:rPr lang="en-US" altLang="zh-CN"/>
              <a:pPr/>
              <a:t>57</a:t>
            </a:fld>
            <a:endParaRPr lang="en-US" altLang="zh-CN"/>
          </a:p>
        </p:txBody>
      </p:sp>
      <p:sp>
        <p:nvSpPr>
          <p:cNvPr id="894979" name="Rectangle 2"/>
          <p:cNvSpPr>
            <a:spLocks noGrp="1" noRot="1" noChangeAspect="1" noChangeArrowheads="1" noTextEdit="1"/>
          </p:cNvSpPr>
          <p:nvPr>
            <p:ph type="sldImg"/>
          </p:nvPr>
        </p:nvSpPr>
        <p:spPr>
          <a:ln/>
        </p:spPr>
      </p:sp>
      <p:sp>
        <p:nvSpPr>
          <p:cNvPr id="89498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0516922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7"/>
          <p:cNvSpPr>
            <a:spLocks noGrp="1" noChangeArrowheads="1"/>
          </p:cNvSpPr>
          <p:nvPr>
            <p:ph type="sldNum" sz="quarter" idx="5"/>
          </p:nvPr>
        </p:nvSpPr>
        <p:spPr>
          <a:noFill/>
          <a:ln>
            <a:miter lim="800000"/>
            <a:headEnd/>
            <a:tailEnd/>
          </a:ln>
        </p:spPr>
        <p:txBody>
          <a:bodyPr/>
          <a:lstStyle/>
          <a:p>
            <a:fld id="{BEA392DE-08C4-4BB5-BFC6-7175C1097267}" type="slidenum">
              <a:rPr lang="en-US" altLang="zh-CN"/>
              <a:pPr/>
              <a:t>58</a:t>
            </a:fld>
            <a:endParaRPr lang="en-US" altLang="zh-CN"/>
          </a:p>
        </p:txBody>
      </p:sp>
      <p:sp>
        <p:nvSpPr>
          <p:cNvPr id="894979" name="Rectangle 2"/>
          <p:cNvSpPr>
            <a:spLocks noGrp="1" noRot="1" noChangeAspect="1" noChangeArrowheads="1" noTextEdit="1"/>
          </p:cNvSpPr>
          <p:nvPr>
            <p:ph type="sldImg"/>
          </p:nvPr>
        </p:nvSpPr>
        <p:spPr>
          <a:ln/>
        </p:spPr>
      </p:sp>
      <p:sp>
        <p:nvSpPr>
          <p:cNvPr id="89498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1919514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7"/>
          <p:cNvSpPr>
            <a:spLocks noGrp="1" noChangeArrowheads="1"/>
          </p:cNvSpPr>
          <p:nvPr>
            <p:ph type="sldNum" sz="quarter" idx="5"/>
          </p:nvPr>
        </p:nvSpPr>
        <p:spPr>
          <a:noFill/>
          <a:ln>
            <a:miter lim="800000"/>
            <a:headEnd/>
            <a:tailEnd/>
          </a:ln>
        </p:spPr>
        <p:txBody>
          <a:bodyPr/>
          <a:lstStyle/>
          <a:p>
            <a:fld id="{BEA392DE-08C4-4BB5-BFC6-7175C1097267}" type="slidenum">
              <a:rPr lang="en-US" altLang="zh-CN"/>
              <a:pPr/>
              <a:t>59</a:t>
            </a:fld>
            <a:endParaRPr lang="en-US" altLang="zh-CN"/>
          </a:p>
        </p:txBody>
      </p:sp>
      <p:sp>
        <p:nvSpPr>
          <p:cNvPr id="894979" name="Rectangle 2"/>
          <p:cNvSpPr>
            <a:spLocks noGrp="1" noRot="1" noChangeAspect="1" noChangeArrowheads="1" noTextEdit="1"/>
          </p:cNvSpPr>
          <p:nvPr>
            <p:ph type="sldImg"/>
          </p:nvPr>
        </p:nvSpPr>
        <p:spPr>
          <a:ln/>
        </p:spPr>
      </p:sp>
      <p:sp>
        <p:nvSpPr>
          <p:cNvPr id="89498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38472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8E669844-32C7-4965-82F8-5FE106CE8D27}" type="slidenum">
              <a:rPr lang="en-US" altLang="zh-CN" smtClean="0">
                <a:latin typeface="Times New Roman" charset="0"/>
                <a:ea typeface="宋体" charset="-122"/>
              </a:rPr>
              <a:pPr/>
              <a:t>6</a:t>
            </a:fld>
            <a:endParaRPr lang="en-US" altLang="zh-CN">
              <a:latin typeface="Times New Roman" charset="0"/>
              <a:ea typeface="宋体" charset="-122"/>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zh-CN" altLang="zh-CN">
              <a:latin typeface="Times New Roman" charset="0"/>
              <a:ea typeface="宋体"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7"/>
          <p:cNvSpPr>
            <a:spLocks noGrp="1" noChangeArrowheads="1"/>
          </p:cNvSpPr>
          <p:nvPr>
            <p:ph type="sldNum" sz="quarter" idx="5"/>
          </p:nvPr>
        </p:nvSpPr>
        <p:spPr>
          <a:noFill/>
          <a:ln>
            <a:miter lim="800000"/>
            <a:headEnd/>
            <a:tailEnd/>
          </a:ln>
        </p:spPr>
        <p:txBody>
          <a:bodyPr/>
          <a:lstStyle/>
          <a:p>
            <a:fld id="{BEA392DE-08C4-4BB5-BFC6-7175C1097267}" type="slidenum">
              <a:rPr lang="en-US" altLang="zh-CN"/>
              <a:pPr/>
              <a:t>60</a:t>
            </a:fld>
            <a:endParaRPr lang="en-US" altLang="zh-CN"/>
          </a:p>
        </p:txBody>
      </p:sp>
      <p:sp>
        <p:nvSpPr>
          <p:cNvPr id="894979" name="Rectangle 2"/>
          <p:cNvSpPr>
            <a:spLocks noGrp="1" noRot="1" noChangeAspect="1" noChangeArrowheads="1" noTextEdit="1"/>
          </p:cNvSpPr>
          <p:nvPr>
            <p:ph type="sldImg"/>
          </p:nvPr>
        </p:nvSpPr>
        <p:spPr>
          <a:ln/>
        </p:spPr>
      </p:sp>
      <p:sp>
        <p:nvSpPr>
          <p:cNvPr id="89498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08835658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3D48072D-22D2-4C25-8D6D-8485002A3E4A}" type="slidenum">
              <a:rPr lang="en-US" altLang="zh-CN" smtClean="0">
                <a:latin typeface="Times New Roman" charset="0"/>
                <a:ea typeface="宋体" charset="-122"/>
              </a:rPr>
              <a:pPr/>
              <a:t>61</a:t>
            </a:fld>
            <a:endParaRPr lang="en-US" altLang="zh-CN">
              <a:latin typeface="Times New Roman" charset="0"/>
              <a:ea typeface="宋体" charset="-122"/>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zh-CN" altLang="zh-CN">
              <a:latin typeface="Times New Roman" charset="0"/>
              <a:ea typeface="宋体"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7"/>
          <p:cNvSpPr>
            <a:spLocks noGrp="1" noChangeArrowheads="1"/>
          </p:cNvSpPr>
          <p:nvPr>
            <p:ph type="sldNum" sz="quarter" idx="5"/>
          </p:nvPr>
        </p:nvSpPr>
        <p:spPr>
          <a:noFill/>
          <a:ln>
            <a:miter lim="800000"/>
            <a:headEnd/>
            <a:tailEnd/>
          </a:ln>
        </p:spPr>
        <p:txBody>
          <a:bodyPr/>
          <a:lstStyle/>
          <a:p>
            <a:fld id="{EE7ECD71-CF39-4F41-A45A-3F0631EA868A}" type="slidenum">
              <a:rPr lang="en-US" altLang="zh-CN"/>
              <a:pPr/>
              <a:t>62</a:t>
            </a:fld>
            <a:endParaRPr lang="en-US" altLang="zh-CN"/>
          </a:p>
        </p:txBody>
      </p:sp>
      <p:sp>
        <p:nvSpPr>
          <p:cNvPr id="896003" name="Rectangle 2"/>
          <p:cNvSpPr>
            <a:spLocks noGrp="1" noRot="1" noChangeAspect="1" noChangeArrowheads="1" noTextEdit="1"/>
          </p:cNvSpPr>
          <p:nvPr>
            <p:ph type="sldImg"/>
          </p:nvPr>
        </p:nvSpPr>
        <p:spPr>
          <a:ln/>
        </p:spPr>
      </p:sp>
      <p:sp>
        <p:nvSpPr>
          <p:cNvPr id="89600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7"/>
          <p:cNvSpPr>
            <a:spLocks noGrp="1" noChangeArrowheads="1"/>
          </p:cNvSpPr>
          <p:nvPr>
            <p:ph type="sldNum" sz="quarter" idx="5"/>
          </p:nvPr>
        </p:nvSpPr>
        <p:spPr>
          <a:noFill/>
          <a:ln>
            <a:miter lim="800000"/>
            <a:headEnd/>
            <a:tailEnd/>
          </a:ln>
        </p:spPr>
        <p:txBody>
          <a:bodyPr/>
          <a:lstStyle/>
          <a:p>
            <a:fld id="{105B1BF0-0139-496E-AE45-B064DC1FB455}" type="slidenum">
              <a:rPr lang="en-US" altLang="zh-CN"/>
              <a:pPr/>
              <a:t>63</a:t>
            </a:fld>
            <a:endParaRPr lang="en-US" altLang="zh-CN"/>
          </a:p>
        </p:txBody>
      </p:sp>
      <p:sp>
        <p:nvSpPr>
          <p:cNvPr id="897027" name="Rectangle 2"/>
          <p:cNvSpPr>
            <a:spLocks noGrp="1" noRot="1" noChangeAspect="1" noChangeArrowheads="1" noTextEdit="1"/>
          </p:cNvSpPr>
          <p:nvPr>
            <p:ph type="sldImg"/>
          </p:nvPr>
        </p:nvSpPr>
        <p:spPr>
          <a:ln/>
        </p:spPr>
      </p:sp>
      <p:sp>
        <p:nvSpPr>
          <p:cNvPr id="89702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892857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7"/>
          <p:cNvSpPr>
            <a:spLocks noGrp="1" noChangeArrowheads="1"/>
          </p:cNvSpPr>
          <p:nvPr>
            <p:ph type="sldNum" sz="quarter" idx="5"/>
          </p:nvPr>
        </p:nvSpPr>
        <p:spPr>
          <a:noFill/>
          <a:ln>
            <a:miter lim="800000"/>
            <a:headEnd/>
            <a:tailEnd/>
          </a:ln>
        </p:spPr>
        <p:txBody>
          <a:bodyPr/>
          <a:lstStyle/>
          <a:p>
            <a:fld id="{105B1BF0-0139-496E-AE45-B064DC1FB455}" type="slidenum">
              <a:rPr lang="en-US" altLang="zh-CN"/>
              <a:pPr/>
              <a:t>64</a:t>
            </a:fld>
            <a:endParaRPr lang="en-US" altLang="zh-CN"/>
          </a:p>
        </p:txBody>
      </p:sp>
      <p:sp>
        <p:nvSpPr>
          <p:cNvPr id="897027" name="Rectangle 2"/>
          <p:cNvSpPr>
            <a:spLocks noGrp="1" noRot="1" noChangeAspect="1" noChangeArrowheads="1" noTextEdit="1"/>
          </p:cNvSpPr>
          <p:nvPr>
            <p:ph type="sldImg"/>
          </p:nvPr>
        </p:nvSpPr>
        <p:spPr>
          <a:ln/>
        </p:spPr>
      </p:sp>
      <p:sp>
        <p:nvSpPr>
          <p:cNvPr id="89702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8078333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7"/>
          <p:cNvSpPr>
            <a:spLocks noGrp="1" noChangeArrowheads="1"/>
          </p:cNvSpPr>
          <p:nvPr>
            <p:ph type="sldNum" sz="quarter" idx="5"/>
          </p:nvPr>
        </p:nvSpPr>
        <p:spPr>
          <a:noFill/>
          <a:ln>
            <a:miter lim="800000"/>
            <a:headEnd/>
            <a:tailEnd/>
          </a:ln>
        </p:spPr>
        <p:txBody>
          <a:bodyPr/>
          <a:lstStyle/>
          <a:p>
            <a:fld id="{105B1BF0-0139-496E-AE45-B064DC1FB455}" type="slidenum">
              <a:rPr lang="en-US" altLang="zh-CN"/>
              <a:pPr/>
              <a:t>65</a:t>
            </a:fld>
            <a:endParaRPr lang="en-US" altLang="zh-CN"/>
          </a:p>
        </p:txBody>
      </p:sp>
      <p:sp>
        <p:nvSpPr>
          <p:cNvPr id="897027" name="Rectangle 2"/>
          <p:cNvSpPr>
            <a:spLocks noGrp="1" noRot="1" noChangeAspect="1" noChangeArrowheads="1" noTextEdit="1"/>
          </p:cNvSpPr>
          <p:nvPr>
            <p:ph type="sldImg"/>
          </p:nvPr>
        </p:nvSpPr>
        <p:spPr>
          <a:ln/>
        </p:spPr>
      </p:sp>
      <p:sp>
        <p:nvSpPr>
          <p:cNvPr id="89702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4666083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7"/>
          <p:cNvSpPr>
            <a:spLocks noGrp="1" noChangeArrowheads="1"/>
          </p:cNvSpPr>
          <p:nvPr>
            <p:ph type="sldNum" sz="quarter" idx="5"/>
          </p:nvPr>
        </p:nvSpPr>
        <p:spPr>
          <a:noFill/>
          <a:ln>
            <a:miter lim="800000"/>
            <a:headEnd/>
            <a:tailEnd/>
          </a:ln>
        </p:spPr>
        <p:txBody>
          <a:bodyPr/>
          <a:lstStyle/>
          <a:p>
            <a:fld id="{105B1BF0-0139-496E-AE45-B064DC1FB455}" type="slidenum">
              <a:rPr lang="en-US" altLang="zh-CN"/>
              <a:pPr/>
              <a:t>66</a:t>
            </a:fld>
            <a:endParaRPr lang="en-US" altLang="zh-CN"/>
          </a:p>
        </p:txBody>
      </p:sp>
      <p:sp>
        <p:nvSpPr>
          <p:cNvPr id="897027" name="Rectangle 2"/>
          <p:cNvSpPr>
            <a:spLocks noGrp="1" noRot="1" noChangeAspect="1" noChangeArrowheads="1" noTextEdit="1"/>
          </p:cNvSpPr>
          <p:nvPr>
            <p:ph type="sldImg"/>
          </p:nvPr>
        </p:nvSpPr>
        <p:spPr>
          <a:ln/>
        </p:spPr>
      </p:sp>
      <p:sp>
        <p:nvSpPr>
          <p:cNvPr id="89702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34236782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7"/>
          <p:cNvSpPr>
            <a:spLocks noGrp="1" noChangeArrowheads="1"/>
          </p:cNvSpPr>
          <p:nvPr>
            <p:ph type="sldNum" sz="quarter" idx="5"/>
          </p:nvPr>
        </p:nvSpPr>
        <p:spPr>
          <a:noFill/>
          <a:ln>
            <a:miter lim="800000"/>
            <a:headEnd/>
            <a:tailEnd/>
          </a:ln>
        </p:spPr>
        <p:txBody>
          <a:bodyPr/>
          <a:lstStyle/>
          <a:p>
            <a:fld id="{105B1BF0-0139-496E-AE45-B064DC1FB455}" type="slidenum">
              <a:rPr lang="en-US" altLang="zh-CN"/>
              <a:pPr/>
              <a:t>67</a:t>
            </a:fld>
            <a:endParaRPr lang="en-US" altLang="zh-CN"/>
          </a:p>
        </p:txBody>
      </p:sp>
      <p:sp>
        <p:nvSpPr>
          <p:cNvPr id="897027" name="Rectangle 2"/>
          <p:cNvSpPr>
            <a:spLocks noGrp="1" noRot="1" noChangeAspect="1" noChangeArrowheads="1" noTextEdit="1"/>
          </p:cNvSpPr>
          <p:nvPr>
            <p:ph type="sldImg"/>
          </p:nvPr>
        </p:nvSpPr>
        <p:spPr>
          <a:ln/>
        </p:spPr>
      </p:sp>
      <p:sp>
        <p:nvSpPr>
          <p:cNvPr id="89702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8135844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7"/>
          <p:cNvSpPr>
            <a:spLocks noGrp="1" noChangeArrowheads="1"/>
          </p:cNvSpPr>
          <p:nvPr>
            <p:ph type="sldNum" sz="quarter" idx="5"/>
          </p:nvPr>
        </p:nvSpPr>
        <p:spPr>
          <a:noFill/>
          <a:ln>
            <a:miter lim="800000"/>
            <a:headEnd/>
            <a:tailEnd/>
          </a:ln>
        </p:spPr>
        <p:txBody>
          <a:bodyPr/>
          <a:lstStyle/>
          <a:p>
            <a:fld id="{105B1BF0-0139-496E-AE45-B064DC1FB455}" type="slidenum">
              <a:rPr lang="en-US" altLang="zh-CN"/>
              <a:pPr/>
              <a:t>68</a:t>
            </a:fld>
            <a:endParaRPr lang="en-US" altLang="zh-CN"/>
          </a:p>
        </p:txBody>
      </p:sp>
      <p:sp>
        <p:nvSpPr>
          <p:cNvPr id="897027" name="Rectangle 2"/>
          <p:cNvSpPr>
            <a:spLocks noGrp="1" noRot="1" noChangeAspect="1" noChangeArrowheads="1" noTextEdit="1"/>
          </p:cNvSpPr>
          <p:nvPr>
            <p:ph type="sldImg"/>
          </p:nvPr>
        </p:nvSpPr>
        <p:spPr>
          <a:ln/>
        </p:spPr>
      </p:sp>
      <p:sp>
        <p:nvSpPr>
          <p:cNvPr id="89702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3232309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7"/>
          <p:cNvSpPr>
            <a:spLocks noGrp="1" noChangeArrowheads="1"/>
          </p:cNvSpPr>
          <p:nvPr>
            <p:ph type="sldNum" sz="quarter" idx="5"/>
          </p:nvPr>
        </p:nvSpPr>
        <p:spPr>
          <a:noFill/>
          <a:ln>
            <a:miter lim="800000"/>
            <a:headEnd/>
            <a:tailEnd/>
          </a:ln>
        </p:spPr>
        <p:txBody>
          <a:bodyPr/>
          <a:lstStyle/>
          <a:p>
            <a:fld id="{105B1BF0-0139-496E-AE45-B064DC1FB455}" type="slidenum">
              <a:rPr lang="en-US" altLang="zh-CN"/>
              <a:pPr/>
              <a:t>69</a:t>
            </a:fld>
            <a:endParaRPr lang="en-US" altLang="zh-CN"/>
          </a:p>
        </p:txBody>
      </p:sp>
      <p:sp>
        <p:nvSpPr>
          <p:cNvPr id="897027" name="Rectangle 2"/>
          <p:cNvSpPr>
            <a:spLocks noGrp="1" noRot="1" noChangeAspect="1" noChangeArrowheads="1" noTextEdit="1"/>
          </p:cNvSpPr>
          <p:nvPr>
            <p:ph type="sldImg"/>
          </p:nvPr>
        </p:nvSpPr>
        <p:spPr>
          <a:ln/>
        </p:spPr>
      </p:sp>
      <p:sp>
        <p:nvSpPr>
          <p:cNvPr id="89702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504498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B8AEF334-993D-423E-A5C8-96E1A4898943}" type="slidenum">
              <a:rPr lang="en-US" altLang="zh-CN" smtClean="0">
                <a:latin typeface="Times New Roman" charset="0"/>
                <a:ea typeface="宋体" charset="-122"/>
              </a:rPr>
              <a:pPr/>
              <a:t>7</a:t>
            </a:fld>
            <a:endParaRPr lang="en-US" altLang="zh-CN">
              <a:latin typeface="Times New Roman" charset="0"/>
              <a:ea typeface="宋体" charset="-122"/>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r>
              <a:rPr lang="zh-CN" altLang="en-US">
                <a:latin typeface="Times New Roman" charset="0"/>
                <a:ea typeface="宋体" charset="-122"/>
              </a:rPr>
              <a:t>错，对，错</a:t>
            </a:r>
            <a:endParaRPr lang="zh-CN" altLang="zh-CN">
              <a:latin typeface="Times New Roman" charset="0"/>
              <a:ea typeface="宋体"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7"/>
          <p:cNvSpPr>
            <a:spLocks noGrp="1" noChangeArrowheads="1"/>
          </p:cNvSpPr>
          <p:nvPr>
            <p:ph type="sldNum" sz="quarter" idx="5"/>
          </p:nvPr>
        </p:nvSpPr>
        <p:spPr>
          <a:noFill/>
          <a:ln>
            <a:miter lim="800000"/>
            <a:headEnd/>
            <a:tailEnd/>
          </a:ln>
        </p:spPr>
        <p:txBody>
          <a:bodyPr/>
          <a:lstStyle/>
          <a:p>
            <a:fld id="{105B1BF0-0139-496E-AE45-B064DC1FB455}" type="slidenum">
              <a:rPr lang="en-US" altLang="zh-CN"/>
              <a:pPr/>
              <a:t>70</a:t>
            </a:fld>
            <a:endParaRPr lang="en-US" altLang="zh-CN"/>
          </a:p>
        </p:txBody>
      </p:sp>
      <p:sp>
        <p:nvSpPr>
          <p:cNvPr id="897027" name="Rectangle 2"/>
          <p:cNvSpPr>
            <a:spLocks noGrp="1" noRot="1" noChangeAspect="1" noChangeArrowheads="1" noTextEdit="1"/>
          </p:cNvSpPr>
          <p:nvPr>
            <p:ph type="sldImg"/>
          </p:nvPr>
        </p:nvSpPr>
        <p:spPr>
          <a:ln/>
        </p:spPr>
      </p:sp>
      <p:sp>
        <p:nvSpPr>
          <p:cNvPr id="897028"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59998024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7"/>
          <p:cNvSpPr>
            <a:spLocks noGrp="1" noChangeArrowheads="1"/>
          </p:cNvSpPr>
          <p:nvPr>
            <p:ph type="sldNum" sz="quarter" idx="5"/>
          </p:nvPr>
        </p:nvSpPr>
        <p:spPr>
          <a:noFill/>
          <a:ln>
            <a:miter lim="800000"/>
            <a:headEnd/>
            <a:tailEnd/>
          </a:ln>
        </p:spPr>
        <p:txBody>
          <a:bodyPr/>
          <a:lstStyle/>
          <a:p>
            <a:fld id="{3F738427-5EC7-4C4A-9C6D-ACCE52B6E3E3}" type="slidenum">
              <a:rPr lang="en-US" altLang="zh-CN"/>
              <a:pPr/>
              <a:t>71</a:t>
            </a:fld>
            <a:endParaRPr lang="en-US" altLang="zh-CN"/>
          </a:p>
        </p:txBody>
      </p:sp>
      <p:sp>
        <p:nvSpPr>
          <p:cNvPr id="898051" name="Rectangle 2"/>
          <p:cNvSpPr>
            <a:spLocks noGrp="1" noRot="1" noChangeAspect="1" noChangeArrowheads="1" noTextEdit="1"/>
          </p:cNvSpPr>
          <p:nvPr>
            <p:ph type="sldImg"/>
          </p:nvPr>
        </p:nvSpPr>
        <p:spPr>
          <a:ln/>
        </p:spPr>
      </p:sp>
      <p:sp>
        <p:nvSpPr>
          <p:cNvPr id="89805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7"/>
          <p:cNvSpPr>
            <a:spLocks noGrp="1" noChangeArrowheads="1"/>
          </p:cNvSpPr>
          <p:nvPr>
            <p:ph type="sldNum" sz="quarter" idx="5"/>
          </p:nvPr>
        </p:nvSpPr>
        <p:spPr>
          <a:noFill/>
          <a:ln>
            <a:miter lim="800000"/>
            <a:headEnd/>
            <a:tailEnd/>
          </a:ln>
        </p:spPr>
        <p:txBody>
          <a:bodyPr/>
          <a:lstStyle/>
          <a:p>
            <a:fld id="{75588803-F300-4D0E-B41F-2395647DA8EF}" type="slidenum">
              <a:rPr lang="en-US" altLang="zh-CN"/>
              <a:pPr/>
              <a:t>72</a:t>
            </a:fld>
            <a:endParaRPr lang="en-US" altLang="zh-CN"/>
          </a:p>
        </p:txBody>
      </p:sp>
      <p:sp>
        <p:nvSpPr>
          <p:cNvPr id="899075" name="Rectangle 2"/>
          <p:cNvSpPr>
            <a:spLocks noGrp="1" noRot="1" noChangeAspect="1" noChangeArrowheads="1" noTextEdit="1"/>
          </p:cNvSpPr>
          <p:nvPr>
            <p:ph type="sldImg"/>
          </p:nvPr>
        </p:nvSpPr>
        <p:spPr>
          <a:solidFill>
            <a:srgbClr val="FFFFFF"/>
          </a:solidFill>
          <a:ln/>
        </p:spPr>
      </p:sp>
      <p:sp>
        <p:nvSpPr>
          <p:cNvPr id="89907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7"/>
          <p:cNvSpPr>
            <a:spLocks noGrp="1" noChangeArrowheads="1"/>
          </p:cNvSpPr>
          <p:nvPr>
            <p:ph type="sldNum" sz="quarter" idx="5"/>
          </p:nvPr>
        </p:nvSpPr>
        <p:spPr>
          <a:noFill/>
          <a:ln>
            <a:miter lim="800000"/>
            <a:headEnd/>
            <a:tailEnd/>
          </a:ln>
        </p:spPr>
        <p:txBody>
          <a:bodyPr/>
          <a:lstStyle/>
          <a:p>
            <a:fld id="{F9317943-2D83-4317-BCC9-B214FFC4D675}" type="slidenum">
              <a:rPr lang="en-US" altLang="zh-CN"/>
              <a:pPr/>
              <a:t>73</a:t>
            </a:fld>
            <a:endParaRPr lang="en-US" altLang="zh-CN"/>
          </a:p>
        </p:txBody>
      </p:sp>
      <p:sp>
        <p:nvSpPr>
          <p:cNvPr id="900099" name="Rectangle 2"/>
          <p:cNvSpPr>
            <a:spLocks noGrp="1" noRot="1" noChangeAspect="1" noChangeArrowheads="1" noTextEdit="1"/>
          </p:cNvSpPr>
          <p:nvPr>
            <p:ph type="sldImg"/>
          </p:nvPr>
        </p:nvSpPr>
        <p:spPr>
          <a:solidFill>
            <a:srgbClr val="FFFFFF"/>
          </a:solidFill>
          <a:ln/>
        </p:spPr>
      </p:sp>
      <p:sp>
        <p:nvSpPr>
          <p:cNvPr id="90010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7"/>
          <p:cNvSpPr>
            <a:spLocks noGrp="1" noChangeArrowheads="1"/>
          </p:cNvSpPr>
          <p:nvPr>
            <p:ph type="sldNum" sz="quarter" idx="5"/>
          </p:nvPr>
        </p:nvSpPr>
        <p:spPr>
          <a:noFill/>
          <a:ln>
            <a:miter lim="800000"/>
            <a:headEnd/>
            <a:tailEnd/>
          </a:ln>
        </p:spPr>
        <p:txBody>
          <a:bodyPr/>
          <a:lstStyle/>
          <a:p>
            <a:fld id="{5A8A4263-A7D2-47D7-A08C-05F9B1681E74}" type="slidenum">
              <a:rPr lang="en-US" altLang="zh-CN"/>
              <a:pPr/>
              <a:t>74</a:t>
            </a:fld>
            <a:endParaRPr lang="en-US" altLang="zh-CN"/>
          </a:p>
        </p:txBody>
      </p:sp>
      <p:sp>
        <p:nvSpPr>
          <p:cNvPr id="901123" name="Rectangle 2"/>
          <p:cNvSpPr>
            <a:spLocks noGrp="1" noRot="1" noChangeAspect="1" noChangeArrowheads="1" noTextEdit="1"/>
          </p:cNvSpPr>
          <p:nvPr>
            <p:ph type="sldImg"/>
          </p:nvPr>
        </p:nvSpPr>
        <p:spPr>
          <a:ln/>
        </p:spPr>
      </p:sp>
      <p:sp>
        <p:nvSpPr>
          <p:cNvPr id="90112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7"/>
          <p:cNvSpPr>
            <a:spLocks noGrp="1" noChangeArrowheads="1"/>
          </p:cNvSpPr>
          <p:nvPr>
            <p:ph type="sldNum" sz="quarter" idx="5"/>
          </p:nvPr>
        </p:nvSpPr>
        <p:spPr>
          <a:noFill/>
          <a:ln>
            <a:miter lim="800000"/>
            <a:headEnd/>
            <a:tailEnd/>
          </a:ln>
        </p:spPr>
        <p:txBody>
          <a:bodyPr/>
          <a:lstStyle/>
          <a:p>
            <a:fld id="{8A0D5AA7-174B-4195-BC91-FCA0C74F46C9}" type="slidenum">
              <a:rPr lang="en-US" altLang="zh-CN"/>
              <a:pPr/>
              <a:t>75</a:t>
            </a:fld>
            <a:endParaRPr lang="en-US" altLang="zh-CN"/>
          </a:p>
        </p:txBody>
      </p:sp>
      <p:sp>
        <p:nvSpPr>
          <p:cNvPr id="902147" name="Rectangle 2"/>
          <p:cNvSpPr>
            <a:spLocks noGrp="1" noRot="1" noChangeAspect="1" noChangeArrowheads="1" noTextEdit="1"/>
          </p:cNvSpPr>
          <p:nvPr>
            <p:ph type="sldImg"/>
          </p:nvPr>
        </p:nvSpPr>
        <p:spPr>
          <a:ln/>
        </p:spPr>
      </p:sp>
      <p:sp>
        <p:nvSpPr>
          <p:cNvPr id="90214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7"/>
          <p:cNvSpPr>
            <a:spLocks noGrp="1" noChangeArrowheads="1"/>
          </p:cNvSpPr>
          <p:nvPr>
            <p:ph type="sldNum" sz="quarter" idx="5"/>
          </p:nvPr>
        </p:nvSpPr>
        <p:spPr>
          <a:noFill/>
          <a:ln>
            <a:miter lim="800000"/>
            <a:headEnd/>
            <a:tailEnd/>
          </a:ln>
        </p:spPr>
        <p:txBody>
          <a:bodyPr/>
          <a:lstStyle/>
          <a:p>
            <a:fld id="{E93A83BD-0617-4F03-B8A9-D46289274724}" type="slidenum">
              <a:rPr lang="en-US" altLang="zh-CN"/>
              <a:pPr/>
              <a:t>76</a:t>
            </a:fld>
            <a:endParaRPr lang="en-US" altLang="zh-CN"/>
          </a:p>
        </p:txBody>
      </p:sp>
      <p:sp>
        <p:nvSpPr>
          <p:cNvPr id="903171" name="Rectangle 2"/>
          <p:cNvSpPr>
            <a:spLocks noGrp="1" noRot="1" noChangeAspect="1" noChangeArrowheads="1" noTextEdit="1"/>
          </p:cNvSpPr>
          <p:nvPr>
            <p:ph type="sldImg"/>
          </p:nvPr>
        </p:nvSpPr>
        <p:spPr>
          <a:ln/>
        </p:spPr>
      </p:sp>
      <p:sp>
        <p:nvSpPr>
          <p:cNvPr id="90317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7"/>
          <p:cNvSpPr>
            <a:spLocks noGrp="1" noChangeArrowheads="1"/>
          </p:cNvSpPr>
          <p:nvPr>
            <p:ph type="sldNum" sz="quarter" idx="5"/>
          </p:nvPr>
        </p:nvSpPr>
        <p:spPr>
          <a:noFill/>
          <a:ln>
            <a:miter lim="800000"/>
            <a:headEnd/>
            <a:tailEnd/>
          </a:ln>
        </p:spPr>
        <p:txBody>
          <a:bodyPr/>
          <a:lstStyle/>
          <a:p>
            <a:fld id="{06244C02-624E-4E8F-ABF7-F983C8D86023}" type="slidenum">
              <a:rPr lang="en-US" altLang="zh-CN"/>
              <a:pPr/>
              <a:t>77</a:t>
            </a:fld>
            <a:endParaRPr lang="en-US" altLang="zh-CN"/>
          </a:p>
        </p:txBody>
      </p:sp>
      <p:sp>
        <p:nvSpPr>
          <p:cNvPr id="904195" name="Rectangle 2"/>
          <p:cNvSpPr>
            <a:spLocks noGrp="1" noRot="1" noChangeAspect="1" noChangeArrowheads="1" noTextEdit="1"/>
          </p:cNvSpPr>
          <p:nvPr>
            <p:ph type="sldImg"/>
          </p:nvPr>
        </p:nvSpPr>
        <p:spPr>
          <a:ln/>
        </p:spPr>
      </p:sp>
      <p:sp>
        <p:nvSpPr>
          <p:cNvPr id="90419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7"/>
          <p:cNvSpPr>
            <a:spLocks noGrp="1" noChangeArrowheads="1"/>
          </p:cNvSpPr>
          <p:nvPr>
            <p:ph type="sldNum" sz="quarter" idx="5"/>
          </p:nvPr>
        </p:nvSpPr>
        <p:spPr>
          <a:noFill/>
          <a:ln>
            <a:miter lim="800000"/>
            <a:headEnd/>
            <a:tailEnd/>
          </a:ln>
        </p:spPr>
        <p:txBody>
          <a:bodyPr/>
          <a:lstStyle/>
          <a:p>
            <a:fld id="{5E31EDC8-4398-4393-A037-8076B7EF52A1}" type="slidenum">
              <a:rPr lang="en-US" altLang="zh-CN"/>
              <a:pPr/>
              <a:t>78</a:t>
            </a:fld>
            <a:endParaRPr lang="en-US" altLang="zh-CN"/>
          </a:p>
        </p:txBody>
      </p:sp>
      <p:sp>
        <p:nvSpPr>
          <p:cNvPr id="905219" name="Rectangle 2"/>
          <p:cNvSpPr>
            <a:spLocks noGrp="1" noRot="1" noChangeAspect="1" noChangeArrowheads="1" noTextEdit="1"/>
          </p:cNvSpPr>
          <p:nvPr>
            <p:ph type="sldImg"/>
          </p:nvPr>
        </p:nvSpPr>
        <p:spPr>
          <a:ln/>
        </p:spPr>
      </p:sp>
      <p:sp>
        <p:nvSpPr>
          <p:cNvPr id="90522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7"/>
          <p:cNvSpPr>
            <a:spLocks noGrp="1" noChangeArrowheads="1"/>
          </p:cNvSpPr>
          <p:nvPr>
            <p:ph type="sldNum" sz="quarter" idx="5"/>
          </p:nvPr>
        </p:nvSpPr>
        <p:spPr>
          <a:noFill/>
          <a:ln>
            <a:miter lim="800000"/>
            <a:headEnd/>
            <a:tailEnd/>
          </a:ln>
        </p:spPr>
        <p:txBody>
          <a:bodyPr/>
          <a:lstStyle/>
          <a:p>
            <a:fld id="{641A868E-D16F-4492-BAF8-7AFF06589DF6}" type="slidenum">
              <a:rPr lang="en-US" altLang="zh-CN"/>
              <a:pPr/>
              <a:t>79</a:t>
            </a:fld>
            <a:endParaRPr lang="en-US" altLang="zh-CN"/>
          </a:p>
        </p:txBody>
      </p:sp>
      <p:sp>
        <p:nvSpPr>
          <p:cNvPr id="906243" name="Rectangle 2"/>
          <p:cNvSpPr>
            <a:spLocks noGrp="1" noRot="1" noChangeAspect="1" noChangeArrowheads="1" noTextEdit="1"/>
          </p:cNvSpPr>
          <p:nvPr>
            <p:ph type="sldImg"/>
          </p:nvPr>
        </p:nvSpPr>
        <p:spPr>
          <a:ln/>
        </p:spPr>
      </p:sp>
      <p:sp>
        <p:nvSpPr>
          <p:cNvPr id="9062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7"/>
          <p:cNvSpPr>
            <a:spLocks noGrp="1" noChangeArrowheads="1"/>
          </p:cNvSpPr>
          <p:nvPr>
            <p:ph type="sldNum" sz="quarter" idx="5"/>
          </p:nvPr>
        </p:nvSpPr>
        <p:spPr>
          <a:noFill/>
          <a:ln>
            <a:miter lim="800000"/>
            <a:headEnd/>
            <a:tailEnd/>
          </a:ln>
        </p:spPr>
        <p:txBody>
          <a:bodyPr/>
          <a:lstStyle/>
          <a:p>
            <a:fld id="{82D6FDAA-EB35-409C-9619-E347CB359FB7}" type="slidenum">
              <a:rPr lang="en-US" altLang="zh-CN"/>
              <a:pPr/>
              <a:t>8</a:t>
            </a:fld>
            <a:endParaRPr lang="en-US" altLang="zh-CN"/>
          </a:p>
        </p:txBody>
      </p:sp>
      <p:sp>
        <p:nvSpPr>
          <p:cNvPr id="876547" name="Rectangle 2"/>
          <p:cNvSpPr>
            <a:spLocks noGrp="1" noRot="1" noChangeAspect="1" noChangeArrowheads="1" noTextEdit="1"/>
          </p:cNvSpPr>
          <p:nvPr>
            <p:ph type="sldImg"/>
          </p:nvPr>
        </p:nvSpPr>
        <p:spPr>
          <a:ln/>
        </p:spPr>
      </p:sp>
      <p:sp>
        <p:nvSpPr>
          <p:cNvPr id="87654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7"/>
          <p:cNvSpPr>
            <a:spLocks noGrp="1" noChangeArrowheads="1"/>
          </p:cNvSpPr>
          <p:nvPr>
            <p:ph type="sldNum" sz="quarter" idx="5"/>
          </p:nvPr>
        </p:nvSpPr>
        <p:spPr>
          <a:noFill/>
          <a:ln>
            <a:miter lim="800000"/>
            <a:headEnd/>
            <a:tailEnd/>
          </a:ln>
        </p:spPr>
        <p:txBody>
          <a:bodyPr/>
          <a:lstStyle/>
          <a:p>
            <a:fld id="{5BCC33F4-7BB8-4F62-9A93-3C4ADD119101}" type="slidenum">
              <a:rPr lang="en-US" altLang="zh-CN"/>
              <a:pPr/>
              <a:t>80</a:t>
            </a:fld>
            <a:endParaRPr lang="en-US" altLang="zh-CN"/>
          </a:p>
        </p:txBody>
      </p:sp>
      <p:sp>
        <p:nvSpPr>
          <p:cNvPr id="907267" name="Rectangle 2"/>
          <p:cNvSpPr>
            <a:spLocks noGrp="1" noRot="1" noChangeAspect="1" noChangeArrowheads="1" noTextEdit="1"/>
          </p:cNvSpPr>
          <p:nvPr>
            <p:ph type="sldImg"/>
          </p:nvPr>
        </p:nvSpPr>
        <p:spPr>
          <a:ln/>
        </p:spPr>
      </p:sp>
      <p:sp>
        <p:nvSpPr>
          <p:cNvPr id="90726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7"/>
          <p:cNvSpPr>
            <a:spLocks noGrp="1" noChangeArrowheads="1"/>
          </p:cNvSpPr>
          <p:nvPr>
            <p:ph type="sldNum" sz="quarter" idx="5"/>
          </p:nvPr>
        </p:nvSpPr>
        <p:spPr>
          <a:noFill/>
          <a:ln>
            <a:miter lim="800000"/>
            <a:headEnd/>
            <a:tailEnd/>
          </a:ln>
        </p:spPr>
        <p:txBody>
          <a:bodyPr/>
          <a:lstStyle/>
          <a:p>
            <a:fld id="{590426A8-08DF-4BA1-B45B-1B94D5D25E14}" type="slidenum">
              <a:rPr lang="en-US" altLang="zh-CN"/>
              <a:pPr/>
              <a:t>81</a:t>
            </a:fld>
            <a:endParaRPr lang="en-US" altLang="zh-CN"/>
          </a:p>
        </p:txBody>
      </p:sp>
      <p:sp>
        <p:nvSpPr>
          <p:cNvPr id="908291" name="Rectangle 2"/>
          <p:cNvSpPr>
            <a:spLocks noGrp="1" noRot="1" noChangeAspect="1" noChangeArrowheads="1" noTextEdit="1"/>
          </p:cNvSpPr>
          <p:nvPr>
            <p:ph type="sldImg"/>
          </p:nvPr>
        </p:nvSpPr>
        <p:spPr>
          <a:ln/>
        </p:spPr>
      </p:sp>
      <p:sp>
        <p:nvSpPr>
          <p:cNvPr id="90829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7"/>
          <p:cNvSpPr>
            <a:spLocks noGrp="1" noChangeArrowheads="1"/>
          </p:cNvSpPr>
          <p:nvPr>
            <p:ph type="sldNum" sz="quarter" idx="5"/>
          </p:nvPr>
        </p:nvSpPr>
        <p:spPr>
          <a:noFill/>
          <a:ln>
            <a:miter lim="800000"/>
            <a:headEnd/>
            <a:tailEnd/>
          </a:ln>
        </p:spPr>
        <p:txBody>
          <a:bodyPr/>
          <a:lstStyle/>
          <a:p>
            <a:fld id="{A5E54A94-AEB2-4FA8-9B92-3D1D55258423}" type="slidenum">
              <a:rPr lang="en-US" altLang="zh-CN"/>
              <a:pPr/>
              <a:t>82</a:t>
            </a:fld>
            <a:endParaRPr lang="en-US" altLang="zh-CN"/>
          </a:p>
        </p:txBody>
      </p:sp>
      <p:sp>
        <p:nvSpPr>
          <p:cNvPr id="909315" name="Rectangle 2"/>
          <p:cNvSpPr>
            <a:spLocks noGrp="1" noRot="1" noChangeAspect="1" noChangeArrowheads="1" noTextEdit="1"/>
          </p:cNvSpPr>
          <p:nvPr>
            <p:ph type="sldImg"/>
          </p:nvPr>
        </p:nvSpPr>
        <p:spPr>
          <a:ln/>
        </p:spPr>
      </p:sp>
      <p:sp>
        <p:nvSpPr>
          <p:cNvPr id="90931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7"/>
          <p:cNvSpPr>
            <a:spLocks noGrp="1" noChangeArrowheads="1"/>
          </p:cNvSpPr>
          <p:nvPr>
            <p:ph type="sldNum" sz="quarter" idx="5"/>
          </p:nvPr>
        </p:nvSpPr>
        <p:spPr>
          <a:noFill/>
          <a:ln>
            <a:miter lim="800000"/>
            <a:headEnd/>
            <a:tailEnd/>
          </a:ln>
        </p:spPr>
        <p:txBody>
          <a:bodyPr/>
          <a:lstStyle/>
          <a:p>
            <a:fld id="{A7093DA7-B83C-45BC-B84E-03152F0DCCED}" type="slidenum">
              <a:rPr lang="en-US" altLang="zh-CN"/>
              <a:pPr/>
              <a:t>83</a:t>
            </a:fld>
            <a:endParaRPr lang="en-US" altLang="zh-CN"/>
          </a:p>
        </p:txBody>
      </p:sp>
      <p:sp>
        <p:nvSpPr>
          <p:cNvPr id="910339" name="Rectangle 2"/>
          <p:cNvSpPr>
            <a:spLocks noGrp="1" noRot="1" noChangeAspect="1" noChangeArrowheads="1" noTextEdit="1"/>
          </p:cNvSpPr>
          <p:nvPr>
            <p:ph type="sldImg"/>
          </p:nvPr>
        </p:nvSpPr>
        <p:spPr>
          <a:ln/>
        </p:spPr>
      </p:sp>
      <p:sp>
        <p:nvSpPr>
          <p:cNvPr id="91034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7"/>
          <p:cNvSpPr>
            <a:spLocks noGrp="1" noChangeArrowheads="1"/>
          </p:cNvSpPr>
          <p:nvPr>
            <p:ph type="sldNum" sz="quarter" idx="5"/>
          </p:nvPr>
        </p:nvSpPr>
        <p:spPr>
          <a:noFill/>
          <a:ln>
            <a:miter lim="800000"/>
            <a:headEnd/>
            <a:tailEnd/>
          </a:ln>
        </p:spPr>
        <p:txBody>
          <a:bodyPr/>
          <a:lstStyle/>
          <a:p>
            <a:fld id="{9DC26956-57A1-4E9B-A14C-865C8E5B3FF8}" type="slidenum">
              <a:rPr lang="en-US" altLang="zh-CN"/>
              <a:pPr/>
              <a:t>84</a:t>
            </a:fld>
            <a:endParaRPr lang="en-US" altLang="zh-CN"/>
          </a:p>
        </p:txBody>
      </p:sp>
      <p:sp>
        <p:nvSpPr>
          <p:cNvPr id="911363" name="Rectangle 2"/>
          <p:cNvSpPr>
            <a:spLocks noGrp="1" noRot="1" noChangeAspect="1" noChangeArrowheads="1" noTextEdit="1"/>
          </p:cNvSpPr>
          <p:nvPr>
            <p:ph type="sldImg"/>
          </p:nvPr>
        </p:nvSpPr>
        <p:spPr>
          <a:ln/>
        </p:spPr>
      </p:sp>
      <p:sp>
        <p:nvSpPr>
          <p:cNvPr id="91136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99960417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7"/>
          <p:cNvSpPr>
            <a:spLocks noGrp="1" noChangeArrowheads="1"/>
          </p:cNvSpPr>
          <p:nvPr>
            <p:ph type="sldNum" sz="quarter" idx="5"/>
          </p:nvPr>
        </p:nvSpPr>
        <p:spPr>
          <a:noFill/>
          <a:ln>
            <a:miter lim="800000"/>
            <a:headEnd/>
            <a:tailEnd/>
          </a:ln>
        </p:spPr>
        <p:txBody>
          <a:bodyPr/>
          <a:lstStyle/>
          <a:p>
            <a:fld id="{9DC26956-57A1-4E9B-A14C-865C8E5B3FF8}" type="slidenum">
              <a:rPr lang="en-US" altLang="zh-CN"/>
              <a:pPr/>
              <a:t>85</a:t>
            </a:fld>
            <a:endParaRPr lang="en-US" altLang="zh-CN"/>
          </a:p>
        </p:txBody>
      </p:sp>
      <p:sp>
        <p:nvSpPr>
          <p:cNvPr id="911363" name="Rectangle 2"/>
          <p:cNvSpPr>
            <a:spLocks noGrp="1" noRot="1" noChangeAspect="1" noChangeArrowheads="1" noTextEdit="1"/>
          </p:cNvSpPr>
          <p:nvPr>
            <p:ph type="sldImg"/>
          </p:nvPr>
        </p:nvSpPr>
        <p:spPr>
          <a:ln/>
        </p:spPr>
      </p:sp>
      <p:sp>
        <p:nvSpPr>
          <p:cNvPr id="91136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7"/>
          <p:cNvSpPr>
            <a:spLocks noGrp="1" noChangeArrowheads="1"/>
          </p:cNvSpPr>
          <p:nvPr>
            <p:ph type="sldNum" sz="quarter" idx="5"/>
          </p:nvPr>
        </p:nvSpPr>
        <p:spPr>
          <a:noFill/>
          <a:ln>
            <a:miter lim="800000"/>
            <a:headEnd/>
            <a:tailEnd/>
          </a:ln>
        </p:spPr>
        <p:txBody>
          <a:bodyPr/>
          <a:lstStyle/>
          <a:p>
            <a:fld id="{4EE06CA4-F21B-4CBF-AD21-21D5B873B8F5}" type="slidenum">
              <a:rPr lang="en-US" altLang="zh-CN"/>
              <a:pPr/>
              <a:t>86</a:t>
            </a:fld>
            <a:endParaRPr lang="en-US" altLang="zh-CN"/>
          </a:p>
        </p:txBody>
      </p:sp>
      <p:sp>
        <p:nvSpPr>
          <p:cNvPr id="912387" name="Rectangle 2"/>
          <p:cNvSpPr>
            <a:spLocks noGrp="1" noRot="1" noChangeAspect="1" noChangeArrowheads="1" noTextEdit="1"/>
          </p:cNvSpPr>
          <p:nvPr>
            <p:ph type="sldImg"/>
          </p:nvPr>
        </p:nvSpPr>
        <p:spPr>
          <a:ln/>
        </p:spPr>
      </p:sp>
      <p:sp>
        <p:nvSpPr>
          <p:cNvPr id="9123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7"/>
          <p:cNvSpPr>
            <a:spLocks noGrp="1" noChangeArrowheads="1"/>
          </p:cNvSpPr>
          <p:nvPr>
            <p:ph type="sldNum" sz="quarter" idx="5"/>
          </p:nvPr>
        </p:nvSpPr>
        <p:spPr>
          <a:noFill/>
          <a:ln>
            <a:miter lim="800000"/>
            <a:headEnd/>
            <a:tailEnd/>
          </a:ln>
        </p:spPr>
        <p:txBody>
          <a:bodyPr/>
          <a:lstStyle/>
          <a:p>
            <a:fld id="{CDA3A6DA-4F70-44F6-BDE9-EAB5D6520EAF}" type="slidenum">
              <a:rPr lang="en-US" altLang="zh-CN"/>
              <a:pPr/>
              <a:t>87</a:t>
            </a:fld>
            <a:endParaRPr lang="en-US" altLang="zh-CN"/>
          </a:p>
        </p:txBody>
      </p:sp>
      <p:sp>
        <p:nvSpPr>
          <p:cNvPr id="913411" name="Rectangle 2"/>
          <p:cNvSpPr>
            <a:spLocks noGrp="1" noRot="1" noChangeAspect="1" noChangeArrowheads="1" noTextEdit="1"/>
          </p:cNvSpPr>
          <p:nvPr>
            <p:ph type="sldImg"/>
          </p:nvPr>
        </p:nvSpPr>
        <p:spPr>
          <a:ln/>
        </p:spPr>
      </p:sp>
      <p:sp>
        <p:nvSpPr>
          <p:cNvPr id="91341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7"/>
          <p:cNvSpPr>
            <a:spLocks noGrp="1" noChangeArrowheads="1"/>
          </p:cNvSpPr>
          <p:nvPr>
            <p:ph type="sldNum" sz="quarter" idx="5"/>
          </p:nvPr>
        </p:nvSpPr>
        <p:spPr>
          <a:noFill/>
          <a:ln>
            <a:miter lim="800000"/>
            <a:headEnd/>
            <a:tailEnd/>
          </a:ln>
        </p:spPr>
        <p:txBody>
          <a:bodyPr/>
          <a:lstStyle/>
          <a:p>
            <a:fld id="{CCFE22F8-C94D-4AD2-823A-E6BC68968E48}" type="slidenum">
              <a:rPr lang="en-US" altLang="zh-CN"/>
              <a:pPr/>
              <a:t>88</a:t>
            </a:fld>
            <a:endParaRPr lang="en-US" altLang="zh-CN"/>
          </a:p>
        </p:txBody>
      </p:sp>
      <p:sp>
        <p:nvSpPr>
          <p:cNvPr id="914435" name="Rectangle 2"/>
          <p:cNvSpPr>
            <a:spLocks noGrp="1" noRot="1" noChangeAspect="1" noChangeArrowheads="1" noTextEdit="1"/>
          </p:cNvSpPr>
          <p:nvPr>
            <p:ph type="sldImg"/>
          </p:nvPr>
        </p:nvSpPr>
        <p:spPr>
          <a:ln/>
        </p:spPr>
      </p:sp>
      <p:sp>
        <p:nvSpPr>
          <p:cNvPr id="91443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7"/>
          <p:cNvSpPr>
            <a:spLocks noGrp="1" noChangeArrowheads="1"/>
          </p:cNvSpPr>
          <p:nvPr>
            <p:ph type="sldNum" sz="quarter" idx="5"/>
          </p:nvPr>
        </p:nvSpPr>
        <p:spPr>
          <a:noFill/>
          <a:ln>
            <a:miter lim="800000"/>
            <a:headEnd/>
            <a:tailEnd/>
          </a:ln>
        </p:spPr>
        <p:txBody>
          <a:bodyPr/>
          <a:lstStyle/>
          <a:p>
            <a:fld id="{035427DA-730E-48F2-97A5-A5CF64412A70}" type="slidenum">
              <a:rPr lang="en-US" altLang="zh-CN"/>
              <a:pPr/>
              <a:t>89</a:t>
            </a:fld>
            <a:endParaRPr lang="en-US" altLang="zh-CN"/>
          </a:p>
        </p:txBody>
      </p:sp>
      <p:sp>
        <p:nvSpPr>
          <p:cNvPr id="915459" name="Rectangle 2"/>
          <p:cNvSpPr>
            <a:spLocks noGrp="1" noRot="1" noChangeAspect="1" noChangeArrowheads="1" noTextEdit="1"/>
          </p:cNvSpPr>
          <p:nvPr>
            <p:ph type="sldImg"/>
          </p:nvPr>
        </p:nvSpPr>
        <p:spPr>
          <a:ln/>
        </p:spPr>
      </p:sp>
      <p:sp>
        <p:nvSpPr>
          <p:cNvPr id="91546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7"/>
          <p:cNvSpPr>
            <a:spLocks noGrp="1" noChangeArrowheads="1"/>
          </p:cNvSpPr>
          <p:nvPr>
            <p:ph type="sldNum" sz="quarter" idx="5"/>
          </p:nvPr>
        </p:nvSpPr>
        <p:spPr>
          <a:noFill/>
          <a:ln>
            <a:miter lim="800000"/>
            <a:headEnd/>
            <a:tailEnd/>
          </a:ln>
        </p:spPr>
        <p:txBody>
          <a:bodyPr/>
          <a:lstStyle/>
          <a:p>
            <a:fld id="{82D6FDAA-EB35-409C-9619-E347CB359FB7}" type="slidenum">
              <a:rPr lang="en-US" altLang="zh-CN"/>
              <a:pPr/>
              <a:t>9</a:t>
            </a:fld>
            <a:endParaRPr lang="en-US" altLang="zh-CN"/>
          </a:p>
        </p:txBody>
      </p:sp>
      <p:sp>
        <p:nvSpPr>
          <p:cNvPr id="876547" name="Rectangle 2"/>
          <p:cNvSpPr>
            <a:spLocks noGrp="1" noRot="1" noChangeAspect="1" noChangeArrowheads="1" noTextEdit="1"/>
          </p:cNvSpPr>
          <p:nvPr>
            <p:ph type="sldImg"/>
          </p:nvPr>
        </p:nvSpPr>
        <p:spPr>
          <a:ln/>
        </p:spPr>
      </p:sp>
      <p:sp>
        <p:nvSpPr>
          <p:cNvPr id="87654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7"/>
          <p:cNvSpPr>
            <a:spLocks noGrp="1" noChangeArrowheads="1"/>
          </p:cNvSpPr>
          <p:nvPr>
            <p:ph type="sldNum" sz="quarter" idx="5"/>
          </p:nvPr>
        </p:nvSpPr>
        <p:spPr>
          <a:noFill/>
          <a:ln>
            <a:miter lim="800000"/>
            <a:headEnd/>
            <a:tailEnd/>
          </a:ln>
        </p:spPr>
        <p:txBody>
          <a:bodyPr/>
          <a:lstStyle/>
          <a:p>
            <a:fld id="{636DB0AF-03EC-45B3-AD80-A77F726DF1E1}" type="slidenum">
              <a:rPr lang="en-US" altLang="zh-CN"/>
              <a:pPr/>
              <a:t>90</a:t>
            </a:fld>
            <a:endParaRPr lang="en-US" altLang="zh-CN"/>
          </a:p>
        </p:txBody>
      </p:sp>
      <p:sp>
        <p:nvSpPr>
          <p:cNvPr id="916483" name="Rectangle 2"/>
          <p:cNvSpPr>
            <a:spLocks noGrp="1" noRot="1" noChangeAspect="1" noChangeArrowheads="1" noTextEdit="1"/>
          </p:cNvSpPr>
          <p:nvPr>
            <p:ph type="sldImg"/>
          </p:nvPr>
        </p:nvSpPr>
        <p:spPr>
          <a:ln/>
        </p:spPr>
      </p:sp>
      <p:sp>
        <p:nvSpPr>
          <p:cNvPr id="91648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7"/>
          <p:cNvSpPr>
            <a:spLocks noGrp="1" noChangeArrowheads="1"/>
          </p:cNvSpPr>
          <p:nvPr>
            <p:ph type="sldNum" sz="quarter" idx="5"/>
          </p:nvPr>
        </p:nvSpPr>
        <p:spPr>
          <a:noFill/>
          <a:ln>
            <a:miter lim="800000"/>
            <a:headEnd/>
            <a:tailEnd/>
          </a:ln>
        </p:spPr>
        <p:txBody>
          <a:bodyPr/>
          <a:lstStyle/>
          <a:p>
            <a:fld id="{AD062B6D-7690-475A-9E27-02E60870BCEE}" type="slidenum">
              <a:rPr lang="en-US" altLang="zh-CN"/>
              <a:pPr/>
              <a:t>91</a:t>
            </a:fld>
            <a:endParaRPr lang="en-US" altLang="zh-CN"/>
          </a:p>
        </p:txBody>
      </p:sp>
      <p:sp>
        <p:nvSpPr>
          <p:cNvPr id="917507" name="Rectangle 2"/>
          <p:cNvSpPr>
            <a:spLocks noGrp="1" noRot="1" noChangeAspect="1" noChangeArrowheads="1" noTextEdit="1"/>
          </p:cNvSpPr>
          <p:nvPr>
            <p:ph type="sldImg"/>
          </p:nvPr>
        </p:nvSpPr>
        <p:spPr>
          <a:ln/>
        </p:spPr>
      </p:sp>
      <p:sp>
        <p:nvSpPr>
          <p:cNvPr id="91750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7"/>
          <p:cNvSpPr>
            <a:spLocks noGrp="1" noChangeArrowheads="1"/>
          </p:cNvSpPr>
          <p:nvPr>
            <p:ph type="sldNum" sz="quarter" idx="5"/>
          </p:nvPr>
        </p:nvSpPr>
        <p:spPr>
          <a:noFill/>
          <a:ln>
            <a:miter lim="800000"/>
            <a:headEnd/>
            <a:tailEnd/>
          </a:ln>
        </p:spPr>
        <p:txBody>
          <a:bodyPr/>
          <a:lstStyle/>
          <a:p>
            <a:fld id="{32EBFE32-9DC4-4E77-AE55-ABA712F6D90D}" type="slidenum">
              <a:rPr lang="en-US" altLang="zh-CN"/>
              <a:pPr/>
              <a:t>92</a:t>
            </a:fld>
            <a:endParaRPr lang="en-US" altLang="zh-CN"/>
          </a:p>
        </p:txBody>
      </p:sp>
      <p:sp>
        <p:nvSpPr>
          <p:cNvPr id="918531" name="Rectangle 2"/>
          <p:cNvSpPr>
            <a:spLocks noGrp="1" noRot="1" noChangeAspect="1" noChangeArrowheads="1" noTextEdit="1"/>
          </p:cNvSpPr>
          <p:nvPr>
            <p:ph type="sldImg"/>
          </p:nvPr>
        </p:nvSpPr>
        <p:spPr>
          <a:ln/>
        </p:spPr>
      </p:sp>
      <p:sp>
        <p:nvSpPr>
          <p:cNvPr id="91853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7"/>
          <p:cNvSpPr>
            <a:spLocks noGrp="1" noChangeArrowheads="1"/>
          </p:cNvSpPr>
          <p:nvPr>
            <p:ph type="sldNum" sz="quarter" idx="5"/>
          </p:nvPr>
        </p:nvSpPr>
        <p:spPr>
          <a:noFill/>
          <a:ln>
            <a:miter lim="800000"/>
            <a:headEnd/>
            <a:tailEnd/>
          </a:ln>
        </p:spPr>
        <p:txBody>
          <a:bodyPr/>
          <a:lstStyle/>
          <a:p>
            <a:fld id="{CA3294E5-4DB7-4937-8187-DE956D77C014}" type="slidenum">
              <a:rPr lang="en-US" altLang="zh-CN"/>
              <a:pPr/>
              <a:t>93</a:t>
            </a:fld>
            <a:endParaRPr lang="en-US" altLang="zh-CN"/>
          </a:p>
        </p:txBody>
      </p:sp>
      <p:sp>
        <p:nvSpPr>
          <p:cNvPr id="919555" name="Rectangle 2"/>
          <p:cNvSpPr>
            <a:spLocks noGrp="1" noRot="1" noChangeAspect="1" noChangeArrowheads="1" noTextEdit="1"/>
          </p:cNvSpPr>
          <p:nvPr>
            <p:ph type="sldImg"/>
          </p:nvPr>
        </p:nvSpPr>
        <p:spPr>
          <a:ln/>
        </p:spPr>
      </p:sp>
      <p:sp>
        <p:nvSpPr>
          <p:cNvPr id="91955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Rectangle 7"/>
          <p:cNvSpPr>
            <a:spLocks noGrp="1" noChangeArrowheads="1"/>
          </p:cNvSpPr>
          <p:nvPr>
            <p:ph type="sldNum" sz="quarter" idx="5"/>
          </p:nvPr>
        </p:nvSpPr>
        <p:spPr>
          <a:noFill/>
          <a:ln>
            <a:miter lim="800000"/>
            <a:headEnd/>
            <a:tailEnd/>
          </a:ln>
        </p:spPr>
        <p:txBody>
          <a:bodyPr/>
          <a:lstStyle/>
          <a:p>
            <a:fld id="{E865B9BD-BE13-44C0-BE75-FC7794A1CE10}" type="slidenum">
              <a:rPr lang="en-US" altLang="zh-CN"/>
              <a:pPr/>
              <a:t>94</a:t>
            </a:fld>
            <a:endParaRPr lang="en-US" altLang="zh-CN"/>
          </a:p>
        </p:txBody>
      </p:sp>
      <p:sp>
        <p:nvSpPr>
          <p:cNvPr id="920579" name="Rectangle 2"/>
          <p:cNvSpPr>
            <a:spLocks noGrp="1" noRot="1" noChangeAspect="1" noChangeArrowheads="1" noTextEdit="1"/>
          </p:cNvSpPr>
          <p:nvPr>
            <p:ph type="sldImg"/>
          </p:nvPr>
        </p:nvSpPr>
        <p:spPr>
          <a:ln/>
        </p:spPr>
      </p:sp>
      <p:sp>
        <p:nvSpPr>
          <p:cNvPr id="92058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7"/>
          <p:cNvSpPr>
            <a:spLocks noGrp="1" noChangeArrowheads="1"/>
          </p:cNvSpPr>
          <p:nvPr>
            <p:ph type="sldNum" sz="quarter" idx="5"/>
          </p:nvPr>
        </p:nvSpPr>
        <p:spPr>
          <a:noFill/>
          <a:ln>
            <a:miter lim="800000"/>
            <a:headEnd/>
            <a:tailEnd/>
          </a:ln>
        </p:spPr>
        <p:txBody>
          <a:bodyPr/>
          <a:lstStyle/>
          <a:p>
            <a:fld id="{AA8DEE2F-8294-4E74-A7DF-FCC5CA4733CC}" type="slidenum">
              <a:rPr lang="en-US" altLang="zh-CN"/>
              <a:pPr/>
              <a:t>95</a:t>
            </a:fld>
            <a:endParaRPr lang="en-US" altLang="zh-CN"/>
          </a:p>
        </p:txBody>
      </p:sp>
      <p:sp>
        <p:nvSpPr>
          <p:cNvPr id="921603" name="Rectangle 2"/>
          <p:cNvSpPr>
            <a:spLocks noGrp="1" noRot="1" noChangeAspect="1" noChangeArrowheads="1" noTextEdit="1"/>
          </p:cNvSpPr>
          <p:nvPr>
            <p:ph type="sldImg"/>
          </p:nvPr>
        </p:nvSpPr>
        <p:spPr>
          <a:ln/>
        </p:spPr>
      </p:sp>
      <p:sp>
        <p:nvSpPr>
          <p:cNvPr id="92160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7"/>
          <p:cNvSpPr>
            <a:spLocks noGrp="1" noChangeArrowheads="1"/>
          </p:cNvSpPr>
          <p:nvPr>
            <p:ph type="sldNum" sz="quarter" idx="5"/>
          </p:nvPr>
        </p:nvSpPr>
        <p:spPr>
          <a:noFill/>
          <a:ln>
            <a:miter lim="800000"/>
            <a:headEnd/>
            <a:tailEnd/>
          </a:ln>
        </p:spPr>
        <p:txBody>
          <a:bodyPr/>
          <a:lstStyle/>
          <a:p>
            <a:fld id="{E2CCC8D9-AF3C-477C-9606-66754567C9AC}" type="slidenum">
              <a:rPr lang="en-US" altLang="zh-CN"/>
              <a:pPr/>
              <a:t>96</a:t>
            </a:fld>
            <a:endParaRPr lang="en-US" altLang="zh-CN"/>
          </a:p>
        </p:txBody>
      </p:sp>
      <p:sp>
        <p:nvSpPr>
          <p:cNvPr id="922627" name="Rectangle 2"/>
          <p:cNvSpPr>
            <a:spLocks noGrp="1" noRot="1" noChangeAspect="1" noChangeArrowheads="1" noTextEdit="1"/>
          </p:cNvSpPr>
          <p:nvPr>
            <p:ph type="sldImg"/>
          </p:nvPr>
        </p:nvSpPr>
        <p:spPr>
          <a:solidFill>
            <a:srgbClr val="FFFFFF"/>
          </a:solidFill>
          <a:ln/>
        </p:spPr>
      </p:sp>
      <p:sp>
        <p:nvSpPr>
          <p:cNvPr id="92262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7"/>
          <p:cNvSpPr>
            <a:spLocks noGrp="1" noChangeArrowheads="1"/>
          </p:cNvSpPr>
          <p:nvPr>
            <p:ph type="sldNum" sz="quarter" idx="5"/>
          </p:nvPr>
        </p:nvSpPr>
        <p:spPr>
          <a:noFill/>
          <a:ln>
            <a:miter lim="800000"/>
            <a:headEnd/>
            <a:tailEnd/>
          </a:ln>
        </p:spPr>
        <p:txBody>
          <a:bodyPr/>
          <a:lstStyle/>
          <a:p>
            <a:fld id="{6EC37751-DFB0-4BB3-90C1-489D3EC33026}" type="slidenum">
              <a:rPr lang="en-US" altLang="zh-CN"/>
              <a:pPr/>
              <a:t>97</a:t>
            </a:fld>
            <a:endParaRPr lang="en-US" altLang="zh-CN"/>
          </a:p>
        </p:txBody>
      </p:sp>
      <p:sp>
        <p:nvSpPr>
          <p:cNvPr id="923651" name="Rectangle 2"/>
          <p:cNvSpPr>
            <a:spLocks noGrp="1" noRot="1" noChangeAspect="1" noChangeArrowheads="1" noTextEdit="1"/>
          </p:cNvSpPr>
          <p:nvPr>
            <p:ph type="sldImg"/>
          </p:nvPr>
        </p:nvSpPr>
        <p:spPr>
          <a:ln/>
        </p:spPr>
      </p:sp>
      <p:sp>
        <p:nvSpPr>
          <p:cNvPr id="92365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7"/>
          <p:cNvSpPr>
            <a:spLocks noGrp="1" noChangeArrowheads="1"/>
          </p:cNvSpPr>
          <p:nvPr>
            <p:ph type="sldNum" sz="quarter" idx="5"/>
          </p:nvPr>
        </p:nvSpPr>
        <p:spPr>
          <a:noFill/>
          <a:ln>
            <a:miter lim="800000"/>
            <a:headEnd/>
            <a:tailEnd/>
          </a:ln>
        </p:spPr>
        <p:txBody>
          <a:bodyPr/>
          <a:lstStyle/>
          <a:p>
            <a:fld id="{6EC37751-DFB0-4BB3-90C1-489D3EC33026}" type="slidenum">
              <a:rPr lang="en-US" altLang="zh-CN"/>
              <a:pPr/>
              <a:t>98</a:t>
            </a:fld>
            <a:endParaRPr lang="en-US" altLang="zh-CN"/>
          </a:p>
        </p:txBody>
      </p:sp>
      <p:sp>
        <p:nvSpPr>
          <p:cNvPr id="923651" name="Rectangle 2"/>
          <p:cNvSpPr>
            <a:spLocks noGrp="1" noRot="1" noChangeAspect="1" noChangeArrowheads="1" noTextEdit="1"/>
          </p:cNvSpPr>
          <p:nvPr>
            <p:ph type="sldImg"/>
          </p:nvPr>
        </p:nvSpPr>
        <p:spPr>
          <a:ln/>
        </p:spPr>
      </p:sp>
      <p:sp>
        <p:nvSpPr>
          <p:cNvPr id="923652"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04631162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7"/>
          <p:cNvSpPr>
            <a:spLocks noGrp="1" noChangeArrowheads="1"/>
          </p:cNvSpPr>
          <p:nvPr>
            <p:ph type="sldNum" sz="quarter" idx="5"/>
          </p:nvPr>
        </p:nvSpPr>
        <p:spPr>
          <a:noFill/>
          <a:ln>
            <a:miter lim="800000"/>
            <a:headEnd/>
            <a:tailEnd/>
          </a:ln>
        </p:spPr>
        <p:txBody>
          <a:bodyPr/>
          <a:lstStyle/>
          <a:p>
            <a:fld id="{A16CA95B-4B34-4CDE-AD6F-0C3D4145F6DE}" type="slidenum">
              <a:rPr lang="en-US" altLang="zh-CN"/>
              <a:pPr/>
              <a:t>99</a:t>
            </a:fld>
            <a:endParaRPr lang="en-US" altLang="zh-CN"/>
          </a:p>
        </p:txBody>
      </p:sp>
      <p:sp>
        <p:nvSpPr>
          <p:cNvPr id="924675" name="Rectangle 2"/>
          <p:cNvSpPr>
            <a:spLocks noGrp="1" noRot="1" noChangeAspect="1" noChangeArrowheads="1" noTextEdit="1"/>
          </p:cNvSpPr>
          <p:nvPr>
            <p:ph type="sldImg"/>
          </p:nvPr>
        </p:nvSpPr>
        <p:spPr>
          <a:ln/>
        </p:spPr>
      </p:sp>
      <p:sp>
        <p:nvSpPr>
          <p:cNvPr id="92467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8529EF0-80DC-4872-AC2F-14B9B044DE3F}" type="datetimeFigureOut">
              <a:rPr lang="zh-CN" altLang="en-US" smtClean="0"/>
              <a:pPr/>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63BC89-6E7F-4011-84E7-B5BC6D20A13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529EF0-80DC-4872-AC2F-14B9B044DE3F}" type="datetimeFigureOut">
              <a:rPr lang="zh-CN" altLang="en-US" smtClean="0"/>
              <a:pPr/>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63BC89-6E7F-4011-84E7-B5BC6D20A13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529EF0-80DC-4872-AC2F-14B9B044DE3F}" type="datetimeFigureOut">
              <a:rPr lang="zh-CN" altLang="en-US" smtClean="0"/>
              <a:pPr/>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63BC89-6E7F-4011-84E7-B5BC6D20A136}"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2A2EF0-ABE3-471F-BE77-9FA51DDF3E2D}" type="datetimeFigureOut">
              <a:rPr lang="zh-CN" altLang="en-US" smtClean="0"/>
              <a:pPr/>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86105F-9F6C-424A-9634-5E544F4CEA5F}"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 name="Picture 2" descr="D:\桌面\3-03.png">
            <a:extLst>
              <a:ext uri="{FF2B5EF4-FFF2-40B4-BE49-F238E27FC236}">
                <a16:creationId xmlns:a16="http://schemas.microsoft.com/office/drawing/2014/main" id="{6B0A12E1-F82A-4D61-B72C-891F71845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0613" y="2420938"/>
            <a:ext cx="55499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直角三角形 4">
            <a:extLst>
              <a:ext uri="{FF2B5EF4-FFF2-40B4-BE49-F238E27FC236}">
                <a16:creationId xmlns:a16="http://schemas.microsoft.com/office/drawing/2014/main" id="{57598273-E3F5-4647-9ED3-037E7F5F1AE7}"/>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2400" b="0" i="0" u="none" strike="noStrike" kern="1200" cap="none" spc="0" normalizeH="0" baseline="0" noProof="0">
              <a:ln>
                <a:noFill/>
              </a:ln>
              <a:solidFill>
                <a:prstClr val="white"/>
              </a:solidFill>
              <a:effectLst/>
              <a:uLnTx/>
              <a:uFillTx/>
              <a:latin typeface="Cambria"/>
              <a:ea typeface="+mn-ea"/>
              <a:cs typeface="+mn-cs"/>
            </a:endParaRPr>
          </a:p>
        </p:txBody>
      </p:sp>
      <p:sp>
        <p:nvSpPr>
          <p:cNvPr id="6" name="TextBox 14">
            <a:extLst>
              <a:ext uri="{FF2B5EF4-FFF2-40B4-BE49-F238E27FC236}">
                <a16:creationId xmlns:a16="http://schemas.microsoft.com/office/drawing/2014/main" id="{059388F0-A6A8-4956-AD53-E56CAA506344}"/>
              </a:ext>
            </a:extLst>
          </p:cNvPr>
          <p:cNvSpPr txBox="1">
            <a:spLocks noChangeArrowheads="1"/>
          </p:cNvSpPr>
          <p:nvPr/>
        </p:nvSpPr>
        <p:spPr bwMode="auto">
          <a:xfrm>
            <a:off x="3816350" y="6286500"/>
            <a:ext cx="1511300" cy="461963"/>
          </a:xfrm>
          <a:prstGeom prst="rect">
            <a:avLst/>
          </a:prstGeom>
          <a:noFill/>
          <a:ln>
            <a:noFill/>
          </a:ln>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6A9A9A"/>
                </a:solidFill>
                <a:effectLst/>
                <a:uLnTx/>
                <a:uFillTx/>
                <a:latin typeface="华文中宋" pitchFamily="2" charset="-122"/>
                <a:ea typeface="华文中宋" pitchFamily="2" charset="-122"/>
                <a:cs typeface="+mn-cs"/>
              </a:rPr>
              <a:t>程序设计</a:t>
            </a:r>
            <a:r>
              <a:rPr kumimoji="1" lang="en-US" altLang="zh-CN" sz="2400" b="1" i="0" u="none" strike="noStrike" kern="1200" cap="none" spc="0" normalizeH="0" baseline="0" noProof="0" dirty="0">
                <a:ln>
                  <a:noFill/>
                </a:ln>
                <a:solidFill>
                  <a:srgbClr val="6A9A9A"/>
                </a:solidFill>
                <a:effectLst/>
                <a:uLnTx/>
                <a:uFillTx/>
                <a:latin typeface="华文中宋" pitchFamily="2" charset="-122"/>
                <a:ea typeface="华文中宋" pitchFamily="2" charset="-122"/>
                <a:cs typeface="+mn-cs"/>
              </a:rPr>
              <a:t>I</a:t>
            </a:r>
            <a:endParaRPr kumimoji="1" lang="zh-CN" altLang="en-US" sz="2400" b="1" i="0" u="none" strike="noStrike" kern="1200" cap="none" spc="0" normalizeH="0" baseline="0" noProof="0" dirty="0">
              <a:ln>
                <a:noFill/>
              </a:ln>
              <a:solidFill>
                <a:srgbClr val="00863D"/>
              </a:solidFill>
              <a:effectLst/>
              <a:uLnTx/>
              <a:uFillTx/>
              <a:latin typeface="华文中宋" pitchFamily="2" charset="-122"/>
              <a:ea typeface="华文中宋" pitchFamily="2" charset="-122"/>
              <a:cs typeface="+mn-cs"/>
            </a:endParaRPr>
          </a:p>
        </p:txBody>
      </p:sp>
      <p:pic>
        <p:nvPicPr>
          <p:cNvPr id="7" name="图片 14">
            <a:extLst>
              <a:ext uri="{FF2B5EF4-FFF2-40B4-BE49-F238E27FC236}">
                <a16:creationId xmlns:a16="http://schemas.microsoft.com/office/drawing/2014/main" id="{6A206798-F11D-4685-B3D0-1F5CE6A8A5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125" y="95250"/>
            <a:ext cx="763588"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0">
            <a:extLst>
              <a:ext uri="{FF2B5EF4-FFF2-40B4-BE49-F238E27FC236}">
                <a16:creationId xmlns:a16="http://schemas.microsoft.com/office/drawing/2014/main" id="{23C858BC-BFCA-4CFB-9F23-CED363E1AC8D}"/>
              </a:ext>
            </a:extLst>
          </p:cNvPr>
          <p:cNvSpPr txBox="1">
            <a:spLocks noChangeArrowheads="1"/>
          </p:cNvSpPr>
          <p:nvPr/>
        </p:nvSpPr>
        <p:spPr bwMode="auto">
          <a:xfrm>
            <a:off x="5580063" y="188913"/>
            <a:ext cx="3352800" cy="461962"/>
          </a:xfrm>
          <a:prstGeom prst="rect">
            <a:avLst/>
          </a:prstGeom>
          <a:noFill/>
          <a:ln>
            <a:noFill/>
          </a:ln>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863D"/>
                </a:solidFill>
                <a:effectLst/>
                <a:uLnTx/>
                <a:uFillTx/>
                <a:latin typeface="华文中宋" pitchFamily="2" charset="-122"/>
                <a:ea typeface="华文中宋" pitchFamily="2" charset="-122"/>
                <a:cs typeface="+mn-cs"/>
              </a:rPr>
              <a:t>信息与电气工程学院</a:t>
            </a:r>
          </a:p>
        </p:txBody>
      </p:sp>
    </p:spTree>
    <p:extLst>
      <p:ext uri="{BB962C8B-B14F-4D97-AF65-F5344CB8AC3E}">
        <p14:creationId xmlns:p14="http://schemas.microsoft.com/office/powerpoint/2010/main" val="4143468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8529EF0-80DC-4872-AC2F-14B9B044DE3F}" type="datetimeFigureOut">
              <a:rPr lang="zh-CN" altLang="en-US" smtClean="0"/>
              <a:pPr/>
              <a:t>2022/12/1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63BC89-6E7F-4011-84E7-B5BC6D20A13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8529EF0-80DC-4872-AC2F-14B9B044DE3F}" type="datetimeFigureOut">
              <a:rPr lang="zh-CN" altLang="en-US" smtClean="0"/>
              <a:pPr/>
              <a:t>2022/12/1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63BC89-6E7F-4011-84E7-B5BC6D20A13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8529EF0-80DC-4872-AC2F-14B9B044DE3F}" type="datetimeFigureOut">
              <a:rPr lang="zh-CN" altLang="en-US" smtClean="0"/>
              <a:pPr/>
              <a:t>2022/12/1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63BC89-6E7F-4011-84E7-B5BC6D20A13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8529EF0-80DC-4872-AC2F-14B9B044DE3F}" type="datetimeFigureOut">
              <a:rPr lang="zh-CN" altLang="en-US" smtClean="0"/>
              <a:pPr/>
              <a:t>2022/12/1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63BC89-6E7F-4011-84E7-B5BC6D20A13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529EF0-80DC-4872-AC2F-14B9B044DE3F}" type="datetimeFigureOut">
              <a:rPr lang="zh-CN" altLang="en-US" smtClean="0"/>
              <a:pPr/>
              <a:t>2022/12/1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63BC89-6E7F-4011-84E7-B5BC6D20A13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8529EF0-80DC-4872-AC2F-14B9B044DE3F}" type="datetimeFigureOut">
              <a:rPr lang="zh-CN" altLang="en-US" smtClean="0"/>
              <a:pPr/>
              <a:t>2022/12/1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63BC89-6E7F-4011-84E7-B5BC6D20A13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8529EF0-80DC-4872-AC2F-14B9B044DE3F}" type="datetimeFigureOut">
              <a:rPr lang="zh-CN" altLang="en-US" smtClean="0"/>
              <a:pPr/>
              <a:t>2022/12/1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63BC89-6E7F-4011-84E7-B5BC6D20A13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529EF0-80DC-4872-AC2F-14B9B044DE3F}" type="datetimeFigureOut">
              <a:rPr lang="zh-CN" altLang="en-US" smtClean="0"/>
              <a:pPr/>
              <a:t>2022/12/1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3BC89-6E7F-4011-84E7-B5BC6D20A136}" type="slidenum">
              <a:rPr lang="zh-CN" altLang="en-US" smtClean="0"/>
              <a:pPr/>
              <a:t>‹#›</a:t>
            </a:fld>
            <a:endParaRPr lang="zh-CN" altLang="en-US"/>
          </a:p>
        </p:txBody>
      </p:sp>
      <p:pic>
        <p:nvPicPr>
          <p:cNvPr id="7" name="图片 14"/>
          <p:cNvPicPr>
            <a:picLocks noChangeAspect="1"/>
          </p:cNvPicPr>
          <p:nvPr userDrawn="1"/>
        </p:nvPicPr>
        <p:blipFill>
          <a:blip r:embed="rId14" cstate="print"/>
          <a:srcRect/>
          <a:stretch>
            <a:fillRect/>
          </a:stretch>
        </p:blipFill>
        <p:spPr bwMode="auto">
          <a:xfrm>
            <a:off x="285720" y="214290"/>
            <a:ext cx="587379" cy="714380"/>
          </a:xfrm>
          <a:prstGeom prst="rect">
            <a:avLst/>
          </a:prstGeom>
          <a:noFill/>
          <a:ln w="9525">
            <a:noFill/>
            <a:miter lim="800000"/>
            <a:headEnd/>
            <a:tailEnd/>
          </a:ln>
        </p:spPr>
      </p:pic>
      <p:sp>
        <p:nvSpPr>
          <p:cNvPr id="9" name="TextBox 10"/>
          <p:cNvSpPr txBox="1">
            <a:spLocks noChangeArrowheads="1"/>
          </p:cNvSpPr>
          <p:nvPr userDrawn="1"/>
        </p:nvSpPr>
        <p:spPr bwMode="auto">
          <a:xfrm>
            <a:off x="6000759" y="188913"/>
            <a:ext cx="2932103" cy="369332"/>
          </a:xfrm>
          <a:prstGeom prst="rect">
            <a:avLst/>
          </a:prstGeom>
          <a:noFill/>
          <a:ln>
            <a:noFill/>
          </a:ln>
        </p:spPr>
        <p:txBody>
          <a:bodyPr wrap="square">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eaLnBrk="1" hangingPunct="1">
              <a:defRPr/>
            </a:pPr>
            <a:r>
              <a:rPr lang="zh-CN" altLang="en-US" b="1" dirty="0">
                <a:solidFill>
                  <a:srgbClr val="00863D"/>
                </a:solidFill>
                <a:latin typeface="华文中宋" pitchFamily="2" charset="-122"/>
                <a:ea typeface="华文中宋" pitchFamily="2" charset="-122"/>
              </a:rPr>
              <a:t>信息与电气工程学院</a:t>
            </a:r>
          </a:p>
        </p:txBody>
      </p:sp>
      <p:pic>
        <p:nvPicPr>
          <p:cNvPr id="11" name="Picture 2" descr="D:\桌面\3-03.png"/>
          <p:cNvPicPr>
            <a:picLocks noChangeAspect="1" noChangeArrowheads="1"/>
          </p:cNvPicPr>
          <p:nvPr userDrawn="1"/>
        </p:nvPicPr>
        <p:blipFill>
          <a:blip r:embed="rId15" cstate="print"/>
          <a:srcRect/>
          <a:stretch>
            <a:fillRect/>
          </a:stretch>
        </p:blipFill>
        <p:spPr bwMode="auto">
          <a:xfrm>
            <a:off x="3630613" y="2420938"/>
            <a:ext cx="5549900" cy="4524375"/>
          </a:xfrm>
          <a:prstGeom prst="rect">
            <a:avLst/>
          </a:prstGeom>
          <a:noFill/>
          <a:ln w="9525">
            <a:noFill/>
            <a:miter lim="800000"/>
            <a:headEnd/>
            <a:tailEnd/>
          </a:ln>
        </p:spPr>
      </p:pic>
      <p:sp>
        <p:nvSpPr>
          <p:cNvPr id="14" name="TextBox 14"/>
          <p:cNvSpPr txBox="1">
            <a:spLocks noChangeArrowheads="1"/>
          </p:cNvSpPr>
          <p:nvPr userDrawn="1"/>
        </p:nvSpPr>
        <p:spPr bwMode="auto">
          <a:xfrm>
            <a:off x="2627313" y="6308725"/>
            <a:ext cx="3959225" cy="461963"/>
          </a:xfrm>
          <a:prstGeom prst="rect">
            <a:avLst/>
          </a:prstGeom>
          <a:noFill/>
          <a:ln>
            <a:noFill/>
          </a:ln>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algn="r" eaLnBrk="1" hangingPunct="1">
              <a:defRPr/>
            </a:pPr>
            <a:r>
              <a:rPr lang="en-US" altLang="zh-CN" b="1" dirty="0">
                <a:solidFill>
                  <a:schemeClr val="accent3"/>
                </a:solidFill>
                <a:latin typeface="华文中宋" pitchFamily="2" charset="-122"/>
                <a:ea typeface="华文中宋" pitchFamily="2" charset="-122"/>
              </a:rPr>
              <a:t>C</a:t>
            </a:r>
            <a:r>
              <a:rPr lang="zh-CN" altLang="en-US" b="1" dirty="0">
                <a:solidFill>
                  <a:schemeClr val="accent3"/>
                </a:solidFill>
                <a:latin typeface="华文中宋" pitchFamily="2" charset="-122"/>
                <a:ea typeface="华文中宋" pitchFamily="2" charset="-122"/>
              </a:rPr>
              <a:t>语言程序设计（</a:t>
            </a:r>
            <a:r>
              <a:rPr lang="zh-CN" altLang="en-US" dirty="0">
                <a:solidFill>
                  <a:schemeClr val="accent3"/>
                </a:solidFill>
                <a:latin typeface="华文中宋" pitchFamily="2" charset="-122"/>
                <a:ea typeface="华文中宋" pitchFamily="2" charset="-122"/>
              </a:rPr>
              <a:t>公共基础</a:t>
            </a:r>
            <a:r>
              <a:rPr lang="zh-CN" altLang="en-US" b="1" dirty="0">
                <a:solidFill>
                  <a:schemeClr val="accent3"/>
                </a:solidFill>
                <a:latin typeface="华文中宋" pitchFamily="2" charset="-122"/>
                <a:ea typeface="华文中宋" pitchFamily="2" charset="-122"/>
              </a:rPr>
              <a:t>）</a:t>
            </a:r>
            <a:endParaRPr lang="zh-CN" altLang="en-US" b="1" dirty="0">
              <a:solidFill>
                <a:srgbClr val="00863D"/>
              </a:solidFill>
              <a:latin typeface="华文中宋" pitchFamily="2" charset="-122"/>
              <a:ea typeface="华文中宋"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标题占位符 8">
            <a:extLst>
              <a:ext uri="{FF2B5EF4-FFF2-40B4-BE49-F238E27FC236}">
                <a16:creationId xmlns:a16="http://schemas.microsoft.com/office/drawing/2014/main" id="{5464CDAC-8F2A-414D-A8AE-D9C94CD977FA}"/>
              </a:ext>
            </a:extLst>
          </p:cNvPr>
          <p:cNvSpPr>
            <a:spLocks noGrp="1"/>
          </p:cNvSpPr>
          <p:nvPr>
            <p:ph type="title"/>
          </p:nvPr>
        </p:nvSpPr>
        <p:spPr>
          <a:xfrm>
            <a:off x="457200" y="274638"/>
            <a:ext cx="8229600" cy="561975"/>
          </a:xfrm>
          <a:prstGeom prst="rect">
            <a:avLst/>
          </a:prstGeom>
        </p:spPr>
        <p:txBody>
          <a:bodyPr vert="horz" anchor="ctr">
            <a:normAutofit/>
            <a:scene3d>
              <a:camera prst="orthographicFront"/>
              <a:lightRig rig="soft" dir="t"/>
            </a:scene3d>
            <a:sp3d prstMaterial="softEdge">
              <a:bevelT w="25400" h="25400"/>
            </a:sp3d>
          </a:bodyPr>
          <a:lstStyle/>
          <a:p>
            <a:r>
              <a:rPr lang="zh-CN" altLang="en-US" dirty="0"/>
              <a:t>单击此处编辑母版标题样式</a:t>
            </a:r>
            <a:endParaRPr lang="en-US" dirty="0"/>
          </a:p>
        </p:txBody>
      </p:sp>
      <p:sp>
        <p:nvSpPr>
          <p:cNvPr id="1027" name="文本占位符 29">
            <a:extLst>
              <a:ext uri="{FF2B5EF4-FFF2-40B4-BE49-F238E27FC236}">
                <a16:creationId xmlns:a16="http://schemas.microsoft.com/office/drawing/2014/main" id="{1FB703BC-F97D-473A-87BC-89CD7D8CD9C7}"/>
              </a:ext>
            </a:extLst>
          </p:cNvPr>
          <p:cNvSpPr>
            <a:spLocks noGrp="1"/>
          </p:cNvSpPr>
          <p:nvPr>
            <p:ph type="body" idx="1"/>
          </p:nvPr>
        </p:nvSpPr>
        <p:spPr bwMode="auto">
          <a:xfrm>
            <a:off x="457200" y="908050"/>
            <a:ext cx="8229600"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a:extLst>
              <a:ext uri="{FF2B5EF4-FFF2-40B4-BE49-F238E27FC236}">
                <a16:creationId xmlns:a16="http://schemas.microsoft.com/office/drawing/2014/main" id="{A7A431BD-55B6-49CE-8B29-34C641CD681F}"/>
              </a:ext>
            </a:extLst>
          </p:cNvPr>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prstClr val="black"/>
                </a:solidFill>
                <a:latin typeface="Times New Roman"/>
                <a:ea typeface="黑体"/>
              </a:defRPr>
            </a:lvl1pPr>
            <a:extLst/>
          </a:lstStyle>
          <a:p>
            <a:pPr marL="0" marR="0" lvl="0" indent="0" algn="l" defTabSz="914400" rtl="0" eaLnBrk="1" fontAlgn="auto" latinLnBrk="0" hangingPunct="1">
              <a:lnSpc>
                <a:spcPct val="100000"/>
              </a:lnSpc>
              <a:spcBef>
                <a:spcPts val="0"/>
              </a:spcBef>
              <a:spcAft>
                <a:spcPts val="0"/>
              </a:spcAft>
              <a:buClrTx/>
              <a:buSzTx/>
              <a:buFontTx/>
              <a:buNone/>
              <a:tabLst/>
              <a:defRPr/>
            </a:pPr>
            <a:fld id="{C6DC1870-BEEA-4E54-A34C-B4C994516604}" type="datetimeFigureOut">
              <a:rPr kumimoji="0" lang="zh-CN" altLang="en-US" sz="1000" b="0" i="0" u="none" strike="noStrike" kern="1200" cap="none" spc="0" normalizeH="0" baseline="0" noProof="0">
                <a:ln>
                  <a:noFill/>
                </a:ln>
                <a:solidFill>
                  <a:prstClr val="black"/>
                </a:solidFill>
                <a:effectLst/>
                <a:uLnTx/>
                <a:uFillTx/>
                <a:latin typeface="Times New Roman"/>
                <a:ea typeface="黑体"/>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2022/12/1</a:t>
            </a:fld>
            <a:endParaRPr kumimoji="0" lang="zh-CN" altLang="en-US" sz="1000" b="0" i="0" u="none" strike="noStrike" kern="1200" cap="none" spc="0" normalizeH="0" baseline="0" noProof="0">
              <a:ln>
                <a:noFill/>
              </a:ln>
              <a:solidFill>
                <a:prstClr val="black"/>
              </a:solidFill>
              <a:effectLst/>
              <a:uLnTx/>
              <a:uFillTx/>
              <a:latin typeface="Times New Roman"/>
              <a:ea typeface="黑体"/>
              <a:cs typeface="+mn-cs"/>
            </a:endParaRPr>
          </a:p>
        </p:txBody>
      </p:sp>
      <p:sp>
        <p:nvSpPr>
          <p:cNvPr id="22" name="页脚占位符 21">
            <a:extLst>
              <a:ext uri="{FF2B5EF4-FFF2-40B4-BE49-F238E27FC236}">
                <a16:creationId xmlns:a16="http://schemas.microsoft.com/office/drawing/2014/main" id="{E1069D3D-3DE0-4964-A853-FC1DECA68ECA}"/>
              </a:ext>
            </a:extLst>
          </p:cNvPr>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prstClr val="black"/>
                </a:solidFill>
                <a:latin typeface="Times New Roman"/>
                <a:ea typeface="黑体"/>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Times New Roman"/>
              <a:ea typeface="黑体"/>
              <a:cs typeface="+mn-cs"/>
            </a:endParaRPr>
          </a:p>
        </p:txBody>
      </p:sp>
      <p:sp>
        <p:nvSpPr>
          <p:cNvPr id="18" name="灯片编号占位符 17">
            <a:extLst>
              <a:ext uri="{FF2B5EF4-FFF2-40B4-BE49-F238E27FC236}">
                <a16:creationId xmlns:a16="http://schemas.microsoft.com/office/drawing/2014/main" id="{5972AEA3-2AD3-4087-BB92-5530879654A5}"/>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1000">
                <a:solidFill>
                  <a:srgbClr val="000000"/>
                </a:solidFill>
                <a:ea typeface="黑体" panose="02010609060101010101" pitchFamily="49"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26EA1FD-1F5D-4737-BBA9-A824F407B9D8}" type="slidenum">
              <a:rPr kumimoji="0" lang="zh-CN" altLang="en-US" sz="1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CN" altLang="en-US" sz="1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pic>
        <p:nvPicPr>
          <p:cNvPr id="1031" name="Picture 2" descr="D:\桌面\B1-1.18-02.png">
            <a:extLst>
              <a:ext uri="{FF2B5EF4-FFF2-40B4-BE49-F238E27FC236}">
                <a16:creationId xmlns:a16="http://schemas.microsoft.com/office/drawing/2014/main" id="{BB2CC262-A2B7-48F8-BD94-DE660AC2EC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588" y="188913"/>
            <a:ext cx="2001837"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3" descr="D:\桌面\xian-04.png">
            <a:extLst>
              <a:ext uri="{FF2B5EF4-FFF2-40B4-BE49-F238E27FC236}">
                <a16:creationId xmlns:a16="http://schemas.microsoft.com/office/drawing/2014/main" id="{4A541730-5310-4605-A016-120C56220AF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836613"/>
            <a:ext cx="6119812" cy="5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Box 10">
            <a:extLst>
              <a:ext uri="{FF2B5EF4-FFF2-40B4-BE49-F238E27FC236}">
                <a16:creationId xmlns:a16="http://schemas.microsoft.com/office/drawing/2014/main" id="{6287BBEA-7FF7-4B83-987F-B743F5DEA82F}"/>
              </a:ext>
            </a:extLst>
          </p:cNvPr>
          <p:cNvSpPr txBox="1">
            <a:spLocks noChangeArrowheads="1"/>
          </p:cNvSpPr>
          <p:nvPr/>
        </p:nvSpPr>
        <p:spPr bwMode="auto">
          <a:xfrm>
            <a:off x="323850" y="6092825"/>
            <a:ext cx="3352800" cy="831850"/>
          </a:xfrm>
          <a:prstGeom prst="rect">
            <a:avLst/>
          </a:prstGeom>
          <a:noFill/>
          <a:ln>
            <a:noFill/>
          </a:ln>
        </p:spPr>
        <p:txBody>
          <a:bodyPr>
            <a:spAutoFit/>
          </a:bodyPr>
          <a:lstStyle>
            <a:lvl1pPr eaLnBrk="0" hangingPunct="0">
              <a:defRPr>
                <a:solidFill>
                  <a:schemeClr val="tx1"/>
                </a:solidFill>
                <a:latin typeface="Times New Roman" pitchFamily="18" charset="0"/>
                <a:ea typeface="宋体" charset="-122"/>
              </a:defRPr>
            </a:lvl1pPr>
            <a:lvl2pPr marL="742950" indent="-285750" eaLnBrk="0" hangingPunct="0">
              <a:defRPr>
                <a:solidFill>
                  <a:schemeClr val="tx1"/>
                </a:solidFill>
                <a:latin typeface="Times New Roman" pitchFamily="18" charset="0"/>
                <a:ea typeface="宋体" charset="-122"/>
              </a:defRPr>
            </a:lvl2pPr>
            <a:lvl3pPr marL="1143000" indent="-228600" eaLnBrk="0" hangingPunct="0">
              <a:defRPr>
                <a:solidFill>
                  <a:schemeClr val="tx1"/>
                </a:solidFill>
                <a:latin typeface="Times New Roman" pitchFamily="18" charset="0"/>
                <a:ea typeface="宋体" charset="-122"/>
              </a:defRPr>
            </a:lvl3pPr>
            <a:lvl4pPr marL="1600200" indent="-228600" eaLnBrk="0" hangingPunct="0">
              <a:defRPr>
                <a:solidFill>
                  <a:schemeClr val="tx1"/>
                </a:solidFill>
                <a:latin typeface="Times New Roman" pitchFamily="18" charset="0"/>
                <a:ea typeface="宋体" charset="-122"/>
              </a:defRPr>
            </a:lvl4pPr>
            <a:lvl5pPr marL="2057400" indent="-228600" eaLnBrk="0" hangingPunct="0">
              <a:defRPr>
                <a:solidFill>
                  <a:schemeClr val="tx1"/>
                </a:solidFill>
                <a:latin typeface="Times New Roman" pitchFamily="18" charset="0"/>
                <a:ea typeface="宋体" charset="-122"/>
              </a:defRPr>
            </a:lvl5pPr>
            <a:lvl6pPr marL="2514600" indent="-228600" eaLnBrk="0" fontAlgn="base" hangingPunct="0">
              <a:spcBef>
                <a:spcPct val="0"/>
              </a:spcBef>
              <a:spcAft>
                <a:spcPct val="0"/>
              </a:spcAft>
              <a:defRPr>
                <a:solidFill>
                  <a:schemeClr val="tx1"/>
                </a:solidFill>
                <a:latin typeface="Times New Roman" pitchFamily="18" charset="0"/>
                <a:ea typeface="宋体" charset="-122"/>
              </a:defRPr>
            </a:lvl6pPr>
            <a:lvl7pPr marL="2971800" indent="-228600" eaLnBrk="0" fontAlgn="base" hangingPunct="0">
              <a:spcBef>
                <a:spcPct val="0"/>
              </a:spcBef>
              <a:spcAft>
                <a:spcPct val="0"/>
              </a:spcAft>
              <a:defRPr>
                <a:solidFill>
                  <a:schemeClr val="tx1"/>
                </a:solidFill>
                <a:latin typeface="Times New Roman" pitchFamily="18" charset="0"/>
                <a:ea typeface="宋体" charset="-122"/>
              </a:defRPr>
            </a:lvl7pPr>
            <a:lvl8pPr marL="3429000" indent="-228600" eaLnBrk="0" fontAlgn="base" hangingPunct="0">
              <a:spcBef>
                <a:spcPct val="0"/>
              </a:spcBef>
              <a:spcAft>
                <a:spcPct val="0"/>
              </a:spcAft>
              <a:defRPr>
                <a:solidFill>
                  <a:schemeClr val="tx1"/>
                </a:solidFill>
                <a:latin typeface="Times New Roman" pitchFamily="18" charset="0"/>
                <a:ea typeface="宋体" charset="-122"/>
              </a:defRPr>
            </a:lvl8pPr>
            <a:lvl9pPr marL="3886200" indent="-228600" eaLnBrk="0" fontAlgn="base" hangingPunct="0">
              <a:spcBef>
                <a:spcPct val="0"/>
              </a:spcBef>
              <a:spcAft>
                <a:spcPct val="0"/>
              </a:spcAft>
              <a:defRPr>
                <a:solidFill>
                  <a:schemeClr val="tx1"/>
                </a:solidFill>
                <a:latin typeface="Times New Roman" pitchFamily="18"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863D"/>
                </a:solidFill>
                <a:effectLst/>
                <a:uLnTx/>
                <a:uFillTx/>
                <a:latin typeface="华文中宋" pitchFamily="2" charset="-122"/>
                <a:ea typeface="华文中宋" pitchFamily="2" charset="-122"/>
                <a:cs typeface="+mn-cs"/>
              </a:rPr>
              <a:t>信息与电气工程学院</a:t>
            </a:r>
            <a:endParaRPr kumimoji="1" lang="en-US" altLang="zh-CN" sz="2400" b="1" i="0" u="none" strike="noStrike" kern="1200" cap="none" spc="0" normalizeH="0" baseline="0" noProof="0" dirty="0">
              <a:ln>
                <a:noFill/>
              </a:ln>
              <a:solidFill>
                <a:srgbClr val="00863D"/>
              </a:solidFill>
              <a:effectLst/>
              <a:uLnTx/>
              <a:uFillTx/>
              <a:latin typeface="华文中宋" pitchFamily="2" charset="-122"/>
              <a:ea typeface="华文中宋"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srgbClr val="00863D"/>
              </a:solidFill>
              <a:effectLst/>
              <a:uLnTx/>
              <a:uFillTx/>
              <a:latin typeface="华文中宋" pitchFamily="2" charset="-122"/>
              <a:ea typeface="华文中宋" pitchFamily="2" charset="-122"/>
              <a:cs typeface="+mn-cs"/>
            </a:endParaRPr>
          </a:p>
        </p:txBody>
      </p:sp>
    </p:spTree>
    <p:extLst>
      <p:ext uri="{BB962C8B-B14F-4D97-AF65-F5344CB8AC3E}">
        <p14:creationId xmlns:p14="http://schemas.microsoft.com/office/powerpoint/2010/main" val="2691795089"/>
      </p:ext>
    </p:extLst>
  </p:cSld>
  <p:clrMap bg1="lt1" tx1="dk1" bg2="lt2" tx2="dk2" accent1="accent1" accent2="accent2" accent3="accent3" accent4="accent4" accent5="accent5" accent6="accent6" hlink="hlink" folHlink="folHlink"/>
  <p:sldLayoutIdLst>
    <p:sldLayoutId id="2147483674" r:id="rId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Calibri" pitchFamily="34" charset="0"/>
          <a:ea typeface="宋体" pitchFamily="2" charset="-122"/>
        </a:defRPr>
      </a:lvl2pPr>
      <a:lvl3pPr algn="l" rtl="0" eaLnBrk="0" fontAlgn="base" hangingPunct="0">
        <a:spcBef>
          <a:spcPct val="0"/>
        </a:spcBef>
        <a:spcAft>
          <a:spcPct val="0"/>
        </a:spcAft>
        <a:defRPr sz="4100" b="1">
          <a:solidFill>
            <a:schemeClr val="tx2"/>
          </a:solidFill>
          <a:latin typeface="Calibri" pitchFamily="34" charset="0"/>
          <a:ea typeface="宋体" pitchFamily="2" charset="-122"/>
        </a:defRPr>
      </a:lvl3pPr>
      <a:lvl4pPr algn="l" rtl="0" eaLnBrk="0" fontAlgn="base" hangingPunct="0">
        <a:spcBef>
          <a:spcPct val="0"/>
        </a:spcBef>
        <a:spcAft>
          <a:spcPct val="0"/>
        </a:spcAft>
        <a:defRPr sz="4100" b="1">
          <a:solidFill>
            <a:schemeClr val="tx2"/>
          </a:solidFill>
          <a:latin typeface="Calibri" pitchFamily="34" charset="0"/>
          <a:ea typeface="宋体" pitchFamily="2" charset="-122"/>
        </a:defRPr>
      </a:lvl4pPr>
      <a:lvl5pPr algn="l" rtl="0" eaLnBrk="0" fontAlgn="base" hangingPunct="0">
        <a:spcBef>
          <a:spcPct val="0"/>
        </a:spcBef>
        <a:spcAft>
          <a:spcPct val="0"/>
        </a:spcAft>
        <a:defRPr sz="4100" b="1">
          <a:solidFill>
            <a:schemeClr val="tx2"/>
          </a:solidFill>
          <a:latin typeface="Calibri" pitchFamily="34" charset="0"/>
          <a:ea typeface="宋体" pitchFamily="2" charset="-122"/>
        </a:defRPr>
      </a:lvl5pPr>
      <a:lvl6pPr marL="457200" algn="l" rtl="0" eaLnBrk="1" fontAlgn="base" hangingPunct="1">
        <a:spcBef>
          <a:spcPct val="0"/>
        </a:spcBef>
        <a:spcAft>
          <a:spcPct val="0"/>
        </a:spcAft>
        <a:defRPr sz="4100" b="1">
          <a:solidFill>
            <a:schemeClr val="tx2"/>
          </a:solidFill>
          <a:latin typeface="Times New Roman" pitchFamily="18" charset="0"/>
          <a:ea typeface="黑体" pitchFamily="49" charset="-122"/>
        </a:defRPr>
      </a:lvl6pPr>
      <a:lvl7pPr marL="914400" algn="l" rtl="0" eaLnBrk="1" fontAlgn="base" hangingPunct="1">
        <a:spcBef>
          <a:spcPct val="0"/>
        </a:spcBef>
        <a:spcAft>
          <a:spcPct val="0"/>
        </a:spcAft>
        <a:defRPr sz="4100" b="1">
          <a:solidFill>
            <a:schemeClr val="tx2"/>
          </a:solidFill>
          <a:latin typeface="Times New Roman" pitchFamily="18" charset="0"/>
          <a:ea typeface="黑体" pitchFamily="49" charset="-122"/>
        </a:defRPr>
      </a:lvl7pPr>
      <a:lvl8pPr marL="1371600" algn="l" rtl="0" eaLnBrk="1" fontAlgn="base" hangingPunct="1">
        <a:spcBef>
          <a:spcPct val="0"/>
        </a:spcBef>
        <a:spcAft>
          <a:spcPct val="0"/>
        </a:spcAft>
        <a:defRPr sz="4100" b="1">
          <a:solidFill>
            <a:schemeClr val="tx2"/>
          </a:solidFill>
          <a:latin typeface="Times New Roman" pitchFamily="18" charset="0"/>
          <a:ea typeface="黑体" pitchFamily="49" charset="-122"/>
        </a:defRPr>
      </a:lvl8pPr>
      <a:lvl9pPr marL="1828800" algn="l" rtl="0" eaLnBrk="1" fontAlgn="base" hangingPunct="1">
        <a:spcBef>
          <a:spcPct val="0"/>
        </a:spcBef>
        <a:spcAft>
          <a:spcPct val="0"/>
        </a:spcAft>
        <a:defRPr sz="4100" b="1">
          <a:solidFill>
            <a:schemeClr val="tx2"/>
          </a:solidFill>
          <a:latin typeface="Times New Roman" pitchFamily="18" charset="0"/>
          <a:ea typeface="黑体" pitchFamily="49" charset="-122"/>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2" Type="http://schemas.openxmlformats.org/officeDocument/2006/relationships/hyperlink" Target="mailto:zhaiweixin@cau.edu.cn"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ChangeArrowheads="1"/>
          </p:cNvSpPr>
          <p:nvPr/>
        </p:nvSpPr>
        <p:spPr bwMode="auto">
          <a:xfrm>
            <a:off x="1752600" y="1219200"/>
            <a:ext cx="7772400" cy="1143000"/>
          </a:xfrm>
          <a:prstGeom prst="rect">
            <a:avLst/>
          </a:prstGeom>
          <a:noFill/>
          <a:ln w="9525">
            <a:noFill/>
            <a:miter lim="800000"/>
            <a:headEnd/>
            <a:tailEnd/>
          </a:ln>
        </p:spPr>
        <p:txBody>
          <a:bodyPr/>
          <a:lstStyle/>
          <a:p>
            <a:pPr eaLnBrk="1" hangingPunct="1">
              <a:spcBef>
                <a:spcPct val="0"/>
              </a:spcBef>
            </a:pPr>
            <a:endParaRPr lang="zh-CN" altLang="zh-CN" sz="4400" b="0">
              <a:solidFill>
                <a:srgbClr val="0000FF"/>
              </a:solidFill>
              <a:ea typeface="隶书" pitchFamily="49" charset="-122"/>
            </a:endParaRPr>
          </a:p>
        </p:txBody>
      </p:sp>
      <p:graphicFrame>
        <p:nvGraphicFramePr>
          <p:cNvPr id="358403" name="Object 3"/>
          <p:cNvGraphicFramePr>
            <a:graphicFrameLocks noChangeAspect="1"/>
          </p:cNvGraphicFramePr>
          <p:nvPr/>
        </p:nvGraphicFramePr>
        <p:xfrm>
          <a:off x="561975" y="5067300"/>
          <a:ext cx="1449388" cy="1281113"/>
        </p:xfrm>
        <a:graphic>
          <a:graphicData uri="http://schemas.openxmlformats.org/presentationml/2006/ole">
            <mc:AlternateContent xmlns:mc="http://schemas.openxmlformats.org/markup-compatibility/2006">
              <mc:Choice xmlns:v="urn:schemas-microsoft-com:vml" Requires="v">
                <p:oleObj name="剪辑" r:id="rId3" imgW="3954463" imgH="3497263" progId="">
                  <p:embed/>
                </p:oleObj>
              </mc:Choice>
              <mc:Fallback>
                <p:oleObj name="剪辑" r:id="rId3" imgW="3954463" imgH="3497263"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975" y="5067300"/>
                        <a:ext cx="1449388" cy="1281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04" name="Rectangle 4"/>
          <p:cNvSpPr>
            <a:spLocks noGrp="1" noChangeArrowheads="1"/>
          </p:cNvSpPr>
          <p:nvPr>
            <p:ph type="title" idx="4294967295"/>
          </p:nvPr>
        </p:nvSpPr>
        <p:spPr>
          <a:xfrm>
            <a:off x="417513" y="484188"/>
            <a:ext cx="8726487" cy="1195387"/>
          </a:xfrm>
        </p:spPr>
        <p:txBody>
          <a:bodyPr/>
          <a:lstStyle/>
          <a:p>
            <a:pPr algn="ctr" eaLnBrk="1" hangingPunct="1"/>
            <a:r>
              <a:rPr lang="zh-CN" altLang="en-US"/>
              <a:t>第</a:t>
            </a:r>
            <a:r>
              <a:rPr lang="en-US" altLang="zh-CN"/>
              <a:t>10</a:t>
            </a:r>
            <a:r>
              <a:rPr lang="zh-CN" altLang="en-US"/>
              <a:t>章 指针</a:t>
            </a:r>
          </a:p>
        </p:txBody>
      </p:sp>
      <p:sp>
        <p:nvSpPr>
          <p:cNvPr id="358408" name="AutoShape 8">
            <a:hlinkClick r:id="" action="ppaction://noaction" highlightClick="1"/>
          </p:cNvPr>
          <p:cNvSpPr>
            <a:spLocks noChangeArrowheads="1"/>
          </p:cNvSpPr>
          <p:nvPr/>
        </p:nvSpPr>
        <p:spPr bwMode="auto">
          <a:xfrm>
            <a:off x="2071688" y="1504950"/>
            <a:ext cx="457200" cy="457200"/>
          </a:xfrm>
          <a:prstGeom prst="diamond">
            <a:avLst/>
          </a:prstGeom>
          <a:gradFill rotWithShape="0">
            <a:gsLst>
              <a:gs pos="0">
                <a:srgbClr val="0000FF"/>
              </a:gs>
              <a:gs pos="100000">
                <a:srgbClr val="000076"/>
              </a:gs>
            </a:gsLst>
            <a:path path="shape">
              <a:fillToRect l="50000" t="50000" r="50000" b="50000"/>
            </a:path>
          </a:gradFill>
          <a:ln w="9525">
            <a:noFill/>
            <a:miter lim="800000"/>
            <a:headEnd/>
            <a:tailEnd/>
          </a:ln>
          <a:effectLst>
            <a:prstShdw prst="shdw17" dist="17961" dir="2700000">
              <a:srgbClr val="000099"/>
            </a:prstShdw>
          </a:effectLst>
        </p:spPr>
        <p:txBody>
          <a:bodyPr wrap="none" anchor="ctr"/>
          <a:lstStyle/>
          <a:p>
            <a:endParaRPr lang="zh-CN" altLang="en-US"/>
          </a:p>
        </p:txBody>
      </p:sp>
      <p:sp>
        <p:nvSpPr>
          <p:cNvPr id="358409" name="AutoShape 9">
            <a:hlinkClick r:id="" action="ppaction://noaction" highlightClick="1"/>
          </p:cNvPr>
          <p:cNvSpPr>
            <a:spLocks noChangeArrowheads="1"/>
          </p:cNvSpPr>
          <p:nvPr/>
        </p:nvSpPr>
        <p:spPr bwMode="auto">
          <a:xfrm>
            <a:off x="2071688" y="2052638"/>
            <a:ext cx="457200" cy="457200"/>
          </a:xfrm>
          <a:prstGeom prst="diamond">
            <a:avLst/>
          </a:prstGeom>
          <a:gradFill rotWithShape="0">
            <a:gsLst>
              <a:gs pos="0">
                <a:srgbClr val="0000FF"/>
              </a:gs>
              <a:gs pos="100000">
                <a:srgbClr val="000076"/>
              </a:gs>
            </a:gsLst>
            <a:path path="shape">
              <a:fillToRect l="50000" t="50000" r="50000" b="50000"/>
            </a:path>
          </a:gradFill>
          <a:ln w="9525">
            <a:noFill/>
            <a:miter lim="800000"/>
            <a:headEnd/>
            <a:tailEnd/>
          </a:ln>
          <a:effectLst>
            <a:prstShdw prst="shdw17" dist="17961" dir="2700000">
              <a:srgbClr val="000099"/>
            </a:prstShdw>
          </a:effectLst>
        </p:spPr>
        <p:txBody>
          <a:bodyPr wrap="none" anchor="ctr"/>
          <a:lstStyle/>
          <a:p>
            <a:endParaRPr lang="zh-CN" altLang="en-US"/>
          </a:p>
        </p:txBody>
      </p:sp>
      <p:sp>
        <p:nvSpPr>
          <p:cNvPr id="358410" name="AutoShape 10">
            <a:hlinkClick r:id="" action="ppaction://noaction" highlightClick="1"/>
          </p:cNvPr>
          <p:cNvSpPr>
            <a:spLocks noChangeArrowheads="1"/>
          </p:cNvSpPr>
          <p:nvPr/>
        </p:nvSpPr>
        <p:spPr bwMode="auto">
          <a:xfrm>
            <a:off x="2071688" y="2617788"/>
            <a:ext cx="457200" cy="457200"/>
          </a:xfrm>
          <a:prstGeom prst="diamond">
            <a:avLst/>
          </a:prstGeom>
          <a:gradFill rotWithShape="0">
            <a:gsLst>
              <a:gs pos="0">
                <a:srgbClr val="0000FF"/>
              </a:gs>
              <a:gs pos="100000">
                <a:srgbClr val="000076"/>
              </a:gs>
            </a:gsLst>
            <a:path path="shape">
              <a:fillToRect l="50000" t="50000" r="50000" b="50000"/>
            </a:path>
          </a:gradFill>
          <a:ln w="9525">
            <a:noFill/>
            <a:miter lim="800000"/>
            <a:headEnd/>
            <a:tailEnd/>
          </a:ln>
          <a:effectLst>
            <a:prstShdw prst="shdw17" dist="17961" dir="2700000">
              <a:srgbClr val="000099"/>
            </a:prstShdw>
          </a:effectLst>
        </p:spPr>
        <p:txBody>
          <a:bodyPr wrap="none" anchor="ctr"/>
          <a:lstStyle/>
          <a:p>
            <a:endParaRPr lang="zh-CN" altLang="en-US"/>
          </a:p>
        </p:txBody>
      </p:sp>
      <p:sp>
        <p:nvSpPr>
          <p:cNvPr id="358411" name="AutoShape 11">
            <a:hlinkClick r:id="" action="ppaction://noaction" highlightClick="1"/>
          </p:cNvPr>
          <p:cNvSpPr>
            <a:spLocks noChangeArrowheads="1"/>
          </p:cNvSpPr>
          <p:nvPr/>
        </p:nvSpPr>
        <p:spPr bwMode="auto">
          <a:xfrm>
            <a:off x="2071688" y="3182938"/>
            <a:ext cx="457200" cy="457200"/>
          </a:xfrm>
          <a:prstGeom prst="diamond">
            <a:avLst/>
          </a:prstGeom>
          <a:gradFill rotWithShape="0">
            <a:gsLst>
              <a:gs pos="0">
                <a:srgbClr val="0000FF"/>
              </a:gs>
              <a:gs pos="100000">
                <a:srgbClr val="000076"/>
              </a:gs>
            </a:gsLst>
            <a:path path="shape">
              <a:fillToRect l="50000" t="50000" r="50000" b="50000"/>
            </a:path>
          </a:gradFill>
          <a:ln w="9525">
            <a:noFill/>
            <a:miter lim="800000"/>
            <a:headEnd/>
            <a:tailEnd/>
          </a:ln>
          <a:effectLst>
            <a:prstShdw prst="shdw17" dist="17961" dir="2700000">
              <a:srgbClr val="000099"/>
            </a:prstShdw>
          </a:effectLst>
        </p:spPr>
        <p:txBody>
          <a:bodyPr wrap="none" anchor="ctr"/>
          <a:lstStyle/>
          <a:p>
            <a:endParaRPr lang="zh-CN" altLang="en-US"/>
          </a:p>
        </p:txBody>
      </p:sp>
      <p:sp>
        <p:nvSpPr>
          <p:cNvPr id="358412" name="Rectangle 12"/>
          <p:cNvSpPr>
            <a:spLocks noChangeArrowheads="1"/>
          </p:cNvSpPr>
          <p:nvPr/>
        </p:nvSpPr>
        <p:spPr bwMode="auto">
          <a:xfrm>
            <a:off x="2703513" y="1473200"/>
            <a:ext cx="3025775" cy="519113"/>
          </a:xfrm>
          <a:prstGeom prst="rect">
            <a:avLst/>
          </a:prstGeom>
          <a:noFill/>
          <a:ln w="12700" cap="sq">
            <a:noFill/>
            <a:miter lim="800000"/>
            <a:headEnd type="none" w="sm" len="sm"/>
            <a:tailEnd type="none" w="sm" len="sm"/>
          </a:ln>
          <a:effectLst/>
        </p:spPr>
        <p:txBody>
          <a:bodyPr wrap="none" lIns="90000" tIns="46800" rIns="90000" bIns="46800">
            <a:spAutoFit/>
          </a:bodyPr>
          <a:lstStyle/>
          <a:p>
            <a:pPr>
              <a:spcBef>
                <a:spcPct val="0"/>
              </a:spcBef>
            </a:pPr>
            <a:r>
              <a:rPr lang="zh-CN" altLang="en-US" sz="2800" b="0">
                <a:solidFill>
                  <a:schemeClr val="tx1"/>
                </a:solidFill>
                <a:ea typeface="隶书" pitchFamily="49" charset="-122"/>
              </a:rPr>
              <a:t>地址和指针的概念</a:t>
            </a:r>
            <a:endParaRPr lang="zh-CN" altLang="en-US" sz="2800" b="0">
              <a:solidFill>
                <a:schemeClr val="tx1"/>
              </a:solidFill>
              <a:latin typeface="隶书" pitchFamily="49" charset="-122"/>
              <a:ea typeface="隶书" pitchFamily="49" charset="-122"/>
            </a:endParaRPr>
          </a:p>
        </p:txBody>
      </p:sp>
      <p:sp>
        <p:nvSpPr>
          <p:cNvPr id="358413" name="Rectangle 13"/>
          <p:cNvSpPr>
            <a:spLocks noChangeArrowheads="1"/>
          </p:cNvSpPr>
          <p:nvPr/>
        </p:nvSpPr>
        <p:spPr bwMode="auto">
          <a:xfrm>
            <a:off x="2703513" y="2020888"/>
            <a:ext cx="5514975" cy="519112"/>
          </a:xfrm>
          <a:prstGeom prst="rect">
            <a:avLst/>
          </a:prstGeom>
          <a:noFill/>
          <a:ln w="12700" cap="sq">
            <a:noFill/>
            <a:miter lim="800000"/>
            <a:headEnd type="none" w="sm" len="sm"/>
            <a:tailEnd type="none" w="sm" len="sm"/>
          </a:ln>
          <a:effectLst/>
        </p:spPr>
        <p:txBody>
          <a:bodyPr wrap="none" lIns="90000" tIns="46800" rIns="90000" bIns="46800">
            <a:spAutoFit/>
          </a:bodyPr>
          <a:lstStyle/>
          <a:p>
            <a:pPr>
              <a:spcBef>
                <a:spcPct val="0"/>
              </a:spcBef>
            </a:pPr>
            <a:r>
              <a:rPr lang="zh-CN" altLang="en-US" sz="2800" b="0">
                <a:solidFill>
                  <a:schemeClr val="tx1"/>
                </a:solidFill>
                <a:ea typeface="隶书" pitchFamily="49" charset="-122"/>
              </a:rPr>
              <a:t>变量的指针和指向变量的指针变量</a:t>
            </a:r>
            <a:endParaRPr lang="zh-CN" altLang="en-US" sz="2800" b="0">
              <a:solidFill>
                <a:schemeClr val="tx1"/>
              </a:solidFill>
              <a:latin typeface="隶书" pitchFamily="49" charset="-122"/>
              <a:ea typeface="隶书" pitchFamily="49" charset="-122"/>
            </a:endParaRPr>
          </a:p>
        </p:txBody>
      </p:sp>
      <p:sp>
        <p:nvSpPr>
          <p:cNvPr id="358414" name="Rectangle 14"/>
          <p:cNvSpPr>
            <a:spLocks noChangeArrowheads="1"/>
          </p:cNvSpPr>
          <p:nvPr/>
        </p:nvSpPr>
        <p:spPr bwMode="auto">
          <a:xfrm>
            <a:off x="2703513" y="2586038"/>
            <a:ext cx="1958975" cy="519112"/>
          </a:xfrm>
          <a:prstGeom prst="rect">
            <a:avLst/>
          </a:prstGeom>
          <a:noFill/>
          <a:ln w="12700" cap="sq">
            <a:noFill/>
            <a:miter lim="800000"/>
            <a:headEnd type="none" w="sm" len="sm"/>
            <a:tailEnd type="none" w="sm" len="sm"/>
          </a:ln>
          <a:effectLst/>
        </p:spPr>
        <p:txBody>
          <a:bodyPr wrap="none" lIns="90000" tIns="46800" rIns="90000" bIns="46800">
            <a:spAutoFit/>
          </a:bodyPr>
          <a:lstStyle/>
          <a:p>
            <a:pPr>
              <a:spcBef>
                <a:spcPct val="0"/>
              </a:spcBef>
            </a:pPr>
            <a:r>
              <a:rPr lang="zh-CN" altLang="en-US" sz="2800" b="0">
                <a:solidFill>
                  <a:schemeClr val="tx1"/>
                </a:solidFill>
                <a:ea typeface="隶书" pitchFamily="49" charset="-122"/>
              </a:rPr>
              <a:t>数组与指针</a:t>
            </a:r>
          </a:p>
        </p:txBody>
      </p:sp>
      <p:sp>
        <p:nvSpPr>
          <p:cNvPr id="358415" name="Rectangle 15"/>
          <p:cNvSpPr>
            <a:spLocks noChangeArrowheads="1"/>
          </p:cNvSpPr>
          <p:nvPr/>
        </p:nvSpPr>
        <p:spPr bwMode="auto">
          <a:xfrm>
            <a:off x="2703513" y="3152775"/>
            <a:ext cx="2314575" cy="519113"/>
          </a:xfrm>
          <a:prstGeom prst="rect">
            <a:avLst/>
          </a:prstGeom>
          <a:noFill/>
          <a:ln w="12700" cap="sq">
            <a:noFill/>
            <a:miter lim="800000"/>
            <a:headEnd type="none" w="sm" len="sm"/>
            <a:tailEnd type="none" w="sm" len="sm"/>
          </a:ln>
          <a:effectLst/>
        </p:spPr>
        <p:txBody>
          <a:bodyPr wrap="none" lIns="90000" tIns="46800" rIns="90000" bIns="46800">
            <a:spAutoFit/>
          </a:bodyPr>
          <a:lstStyle/>
          <a:p>
            <a:pPr>
              <a:spcBef>
                <a:spcPct val="0"/>
              </a:spcBef>
            </a:pPr>
            <a:r>
              <a:rPr lang="zh-CN" altLang="en-US" sz="2800" b="0">
                <a:solidFill>
                  <a:schemeClr val="tx1"/>
                </a:solidFill>
                <a:ea typeface="隶书" pitchFamily="49" charset="-122"/>
              </a:rPr>
              <a:t>字符串与指针</a:t>
            </a:r>
          </a:p>
        </p:txBody>
      </p:sp>
      <p:sp>
        <p:nvSpPr>
          <p:cNvPr id="358416" name="AutoShape 16">
            <a:hlinkClick r:id="" action="ppaction://noaction" highlightClick="1"/>
          </p:cNvPr>
          <p:cNvSpPr>
            <a:spLocks noChangeArrowheads="1"/>
          </p:cNvSpPr>
          <p:nvPr/>
        </p:nvSpPr>
        <p:spPr bwMode="auto">
          <a:xfrm>
            <a:off x="2071688" y="3743325"/>
            <a:ext cx="457200" cy="457200"/>
          </a:xfrm>
          <a:prstGeom prst="diamond">
            <a:avLst/>
          </a:prstGeom>
          <a:gradFill rotWithShape="0">
            <a:gsLst>
              <a:gs pos="0">
                <a:srgbClr val="0000FF"/>
              </a:gs>
              <a:gs pos="100000">
                <a:srgbClr val="000076"/>
              </a:gs>
            </a:gsLst>
            <a:path path="shape">
              <a:fillToRect l="50000" t="50000" r="50000" b="50000"/>
            </a:path>
          </a:gradFill>
          <a:ln w="9525">
            <a:noFill/>
            <a:miter lim="800000"/>
            <a:headEnd/>
            <a:tailEnd/>
          </a:ln>
          <a:effectLst>
            <a:prstShdw prst="shdw17" dist="17961" dir="2700000">
              <a:srgbClr val="000099"/>
            </a:prstShdw>
          </a:effectLst>
        </p:spPr>
        <p:txBody>
          <a:bodyPr wrap="none" anchor="ctr"/>
          <a:lstStyle/>
          <a:p>
            <a:endParaRPr lang="zh-CN" altLang="en-US"/>
          </a:p>
        </p:txBody>
      </p:sp>
      <p:sp>
        <p:nvSpPr>
          <p:cNvPr id="358417" name="Rectangle 17"/>
          <p:cNvSpPr>
            <a:spLocks noChangeArrowheads="1"/>
          </p:cNvSpPr>
          <p:nvPr/>
        </p:nvSpPr>
        <p:spPr bwMode="auto">
          <a:xfrm>
            <a:off x="2703513" y="3713163"/>
            <a:ext cx="2670175" cy="519112"/>
          </a:xfrm>
          <a:prstGeom prst="rect">
            <a:avLst/>
          </a:prstGeom>
          <a:noFill/>
          <a:ln w="12700" cap="sq">
            <a:noFill/>
            <a:miter lim="800000"/>
            <a:headEnd type="none" w="sm" len="sm"/>
            <a:tailEnd type="none" w="sm" len="sm"/>
          </a:ln>
          <a:effectLst/>
        </p:spPr>
        <p:txBody>
          <a:bodyPr wrap="none" lIns="90000" tIns="46800" rIns="90000" bIns="46800">
            <a:spAutoFit/>
          </a:bodyPr>
          <a:lstStyle/>
          <a:p>
            <a:pPr>
              <a:spcBef>
                <a:spcPct val="0"/>
              </a:spcBef>
            </a:pPr>
            <a:r>
              <a:rPr lang="zh-CN" altLang="en-US" sz="2800" b="0">
                <a:solidFill>
                  <a:schemeClr val="tx1"/>
                </a:solidFill>
                <a:ea typeface="隶书" pitchFamily="49" charset="-122"/>
              </a:rPr>
              <a:t>指向函数的指针</a:t>
            </a:r>
          </a:p>
        </p:txBody>
      </p:sp>
      <p:sp>
        <p:nvSpPr>
          <p:cNvPr id="358418" name="AutoShape 18">
            <a:hlinkClick r:id="" action="ppaction://noaction" highlightClick="1"/>
          </p:cNvPr>
          <p:cNvSpPr>
            <a:spLocks noChangeArrowheads="1"/>
          </p:cNvSpPr>
          <p:nvPr/>
        </p:nvSpPr>
        <p:spPr bwMode="auto">
          <a:xfrm>
            <a:off x="2071688" y="4297363"/>
            <a:ext cx="457200" cy="457200"/>
          </a:xfrm>
          <a:prstGeom prst="diamond">
            <a:avLst/>
          </a:prstGeom>
          <a:gradFill rotWithShape="0">
            <a:gsLst>
              <a:gs pos="0">
                <a:srgbClr val="0000FF"/>
              </a:gs>
              <a:gs pos="100000">
                <a:srgbClr val="000076"/>
              </a:gs>
            </a:gsLst>
            <a:path path="shape">
              <a:fillToRect l="50000" t="50000" r="50000" b="50000"/>
            </a:path>
          </a:gradFill>
          <a:ln w="9525">
            <a:noFill/>
            <a:miter lim="800000"/>
            <a:headEnd/>
            <a:tailEnd/>
          </a:ln>
          <a:effectLst>
            <a:prstShdw prst="shdw17" dist="17961" dir="2700000">
              <a:srgbClr val="000099"/>
            </a:prstShdw>
          </a:effectLst>
        </p:spPr>
        <p:txBody>
          <a:bodyPr wrap="none" anchor="ctr"/>
          <a:lstStyle/>
          <a:p>
            <a:endParaRPr lang="zh-CN" altLang="en-US"/>
          </a:p>
        </p:txBody>
      </p:sp>
      <p:sp>
        <p:nvSpPr>
          <p:cNvPr id="358419" name="Rectangle 21"/>
          <p:cNvSpPr>
            <a:spLocks noChangeArrowheads="1"/>
          </p:cNvSpPr>
          <p:nvPr/>
        </p:nvSpPr>
        <p:spPr bwMode="auto">
          <a:xfrm>
            <a:off x="2703513" y="4265613"/>
            <a:ext cx="3025775" cy="519112"/>
          </a:xfrm>
          <a:prstGeom prst="rect">
            <a:avLst/>
          </a:prstGeom>
          <a:noFill/>
          <a:ln w="12700" cap="sq">
            <a:noFill/>
            <a:miter lim="800000"/>
            <a:headEnd type="none" w="sm" len="sm"/>
            <a:tailEnd type="none" w="sm" len="sm"/>
          </a:ln>
          <a:effectLst/>
        </p:spPr>
        <p:txBody>
          <a:bodyPr wrap="none" lIns="90000" tIns="46800" rIns="90000" bIns="46800">
            <a:spAutoFit/>
          </a:bodyPr>
          <a:lstStyle/>
          <a:p>
            <a:pPr>
              <a:spcBef>
                <a:spcPct val="0"/>
              </a:spcBef>
            </a:pPr>
            <a:r>
              <a:rPr lang="zh-CN" altLang="en-US" sz="2800" b="0">
                <a:solidFill>
                  <a:schemeClr val="tx1"/>
                </a:solidFill>
                <a:ea typeface="隶书" pitchFamily="49" charset="-122"/>
              </a:rPr>
              <a:t>返回指针值的函数</a:t>
            </a:r>
            <a:endParaRPr lang="zh-CN" altLang="en-US" sz="2800" b="0">
              <a:solidFill>
                <a:schemeClr val="tx1"/>
              </a:solidFill>
              <a:latin typeface="隶书" pitchFamily="49" charset="-122"/>
              <a:ea typeface="隶书" pitchFamily="49" charset="-122"/>
            </a:endParaRPr>
          </a:p>
        </p:txBody>
      </p:sp>
      <p:sp>
        <p:nvSpPr>
          <p:cNvPr id="358420" name="AutoShape 24">
            <a:hlinkClick r:id="" action="ppaction://noaction" highlightClick="1"/>
          </p:cNvPr>
          <p:cNvSpPr>
            <a:spLocks noChangeArrowheads="1"/>
          </p:cNvSpPr>
          <p:nvPr/>
        </p:nvSpPr>
        <p:spPr bwMode="auto">
          <a:xfrm>
            <a:off x="2071688" y="4846638"/>
            <a:ext cx="457200" cy="457200"/>
          </a:xfrm>
          <a:prstGeom prst="diamond">
            <a:avLst/>
          </a:prstGeom>
          <a:gradFill rotWithShape="0">
            <a:gsLst>
              <a:gs pos="0">
                <a:srgbClr val="0000FF"/>
              </a:gs>
              <a:gs pos="100000">
                <a:srgbClr val="000076"/>
              </a:gs>
            </a:gsLst>
            <a:path path="shape">
              <a:fillToRect l="50000" t="50000" r="50000" b="50000"/>
            </a:path>
          </a:gradFill>
          <a:ln w="9525">
            <a:noFill/>
            <a:miter lim="800000"/>
            <a:headEnd/>
            <a:tailEnd/>
          </a:ln>
          <a:effectLst>
            <a:prstShdw prst="shdw17" dist="17961" dir="2700000">
              <a:srgbClr val="000099"/>
            </a:prstShdw>
          </a:effectLst>
        </p:spPr>
        <p:txBody>
          <a:bodyPr wrap="none" anchor="ctr"/>
          <a:lstStyle/>
          <a:p>
            <a:endParaRPr lang="zh-CN" altLang="en-US"/>
          </a:p>
        </p:txBody>
      </p:sp>
      <p:sp>
        <p:nvSpPr>
          <p:cNvPr id="358421" name="Rectangle 25"/>
          <p:cNvSpPr>
            <a:spLocks noChangeArrowheads="1"/>
          </p:cNvSpPr>
          <p:nvPr/>
        </p:nvSpPr>
        <p:spPr bwMode="auto">
          <a:xfrm>
            <a:off x="2703513" y="4830763"/>
            <a:ext cx="4448175" cy="519112"/>
          </a:xfrm>
          <a:prstGeom prst="rect">
            <a:avLst/>
          </a:prstGeom>
          <a:noFill/>
          <a:ln w="12700" cap="sq">
            <a:noFill/>
            <a:miter lim="800000"/>
            <a:headEnd type="none" w="sm" len="sm"/>
            <a:tailEnd type="none" w="sm" len="sm"/>
          </a:ln>
          <a:effectLst/>
        </p:spPr>
        <p:txBody>
          <a:bodyPr wrap="none" lIns="90000" tIns="46800" rIns="90000" bIns="46800">
            <a:spAutoFit/>
          </a:bodyPr>
          <a:lstStyle/>
          <a:p>
            <a:pPr>
              <a:spcBef>
                <a:spcPct val="0"/>
              </a:spcBef>
            </a:pPr>
            <a:r>
              <a:rPr lang="zh-CN" altLang="en-US" sz="2800" b="0">
                <a:solidFill>
                  <a:schemeClr val="tx1"/>
                </a:solidFill>
                <a:ea typeface="隶书" pitchFamily="49" charset="-122"/>
              </a:rPr>
              <a:t>指针数组和指向指针的指针</a:t>
            </a:r>
            <a:endParaRPr lang="zh-CN" altLang="en-US" sz="2800" b="0">
              <a:solidFill>
                <a:schemeClr val="tx1"/>
              </a:solidFill>
              <a:latin typeface="隶书" pitchFamily="49" charset="-122"/>
              <a:ea typeface="隶书" pitchFamily="49" charset="-122"/>
            </a:endParaRPr>
          </a:p>
        </p:txBody>
      </p:sp>
      <p:sp>
        <p:nvSpPr>
          <p:cNvPr id="358422" name="AutoShape 26">
            <a:hlinkClick r:id="" action="ppaction://noaction" highlightClick="1"/>
          </p:cNvPr>
          <p:cNvSpPr>
            <a:spLocks noChangeArrowheads="1"/>
          </p:cNvSpPr>
          <p:nvPr/>
        </p:nvSpPr>
        <p:spPr bwMode="auto">
          <a:xfrm>
            <a:off x="2071688" y="5372100"/>
            <a:ext cx="457200" cy="457200"/>
          </a:xfrm>
          <a:prstGeom prst="diamond">
            <a:avLst/>
          </a:prstGeom>
          <a:gradFill rotWithShape="0">
            <a:gsLst>
              <a:gs pos="0">
                <a:srgbClr val="0000FF"/>
              </a:gs>
              <a:gs pos="100000">
                <a:srgbClr val="000076"/>
              </a:gs>
            </a:gsLst>
            <a:path path="shape">
              <a:fillToRect l="50000" t="50000" r="50000" b="50000"/>
            </a:path>
          </a:gradFill>
          <a:ln w="9525">
            <a:noFill/>
            <a:miter lim="800000"/>
            <a:headEnd/>
            <a:tailEnd/>
          </a:ln>
          <a:effectLst>
            <a:prstShdw prst="shdw17" dist="17961" dir="2700000">
              <a:srgbClr val="000099"/>
            </a:prstShdw>
          </a:effectLst>
        </p:spPr>
        <p:txBody>
          <a:bodyPr wrap="none" anchor="ctr"/>
          <a:lstStyle/>
          <a:p>
            <a:endParaRPr lang="zh-CN" altLang="en-US"/>
          </a:p>
        </p:txBody>
      </p:sp>
      <p:sp>
        <p:nvSpPr>
          <p:cNvPr id="358423" name="Rectangle 27"/>
          <p:cNvSpPr>
            <a:spLocks noChangeArrowheads="1"/>
          </p:cNvSpPr>
          <p:nvPr/>
        </p:nvSpPr>
        <p:spPr bwMode="auto">
          <a:xfrm>
            <a:off x="2703513" y="5356225"/>
            <a:ext cx="6226175" cy="519113"/>
          </a:xfrm>
          <a:prstGeom prst="rect">
            <a:avLst/>
          </a:prstGeom>
          <a:noFill/>
          <a:ln w="12700" cap="sq">
            <a:noFill/>
            <a:miter lim="800000"/>
            <a:headEnd type="none" w="sm" len="sm"/>
            <a:tailEnd type="none" w="sm" len="sm"/>
          </a:ln>
          <a:effectLst/>
        </p:spPr>
        <p:txBody>
          <a:bodyPr wrap="none" lIns="90000" tIns="46800" rIns="90000" bIns="46800">
            <a:spAutoFit/>
          </a:bodyPr>
          <a:lstStyle/>
          <a:p>
            <a:pPr>
              <a:spcBef>
                <a:spcPct val="0"/>
              </a:spcBef>
            </a:pPr>
            <a:r>
              <a:rPr lang="zh-CN" altLang="en-US" sz="2800" b="0">
                <a:solidFill>
                  <a:schemeClr val="tx1"/>
                </a:solidFill>
                <a:ea typeface="隶书" pitchFamily="49" charset="-122"/>
              </a:rPr>
              <a:t>有关指针的数组类型和指针运算的小结</a:t>
            </a:r>
            <a:endParaRPr lang="zh-CN" altLang="en-US" sz="2800" b="0">
              <a:solidFill>
                <a:schemeClr val="tx1"/>
              </a:solidFill>
              <a:latin typeface="隶书" pitchFamily="49" charset="-122"/>
              <a:ea typeface="隶书"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500" name="Rectangle 4"/>
          <p:cNvSpPr>
            <a:spLocks noChangeArrowheads="1"/>
          </p:cNvSpPr>
          <p:nvPr/>
        </p:nvSpPr>
        <p:spPr bwMode="auto">
          <a:xfrm>
            <a:off x="641350" y="512763"/>
            <a:ext cx="7956550" cy="927100"/>
          </a:xfrm>
          <a:prstGeom prst="rect">
            <a:avLst/>
          </a:prstGeom>
          <a:noFill/>
          <a:ln w="9525">
            <a:noFill/>
            <a:miter lim="800000"/>
            <a:headEnd/>
            <a:tailEnd/>
          </a:ln>
        </p:spPr>
        <p:txBody>
          <a:bodyPr/>
          <a:lstStyle/>
          <a:p>
            <a:pPr marL="742950" lvl="1" indent="-285750" eaLnBrk="1" hangingPunct="1">
              <a:spcBef>
                <a:spcPct val="20000"/>
              </a:spcBef>
              <a:buClr>
                <a:srgbClr val="339933"/>
              </a:buClr>
              <a:buFont typeface="Wingdings" pitchFamily="2" charset="2"/>
              <a:buChar char="«"/>
            </a:pPr>
            <a:r>
              <a:rPr lang="zh-CN" altLang="en-US" sz="2800" dirty="0">
                <a:solidFill>
                  <a:schemeClr val="tx1"/>
                </a:solidFill>
              </a:rPr>
              <a:t>进一步理解</a:t>
            </a:r>
            <a:r>
              <a:rPr lang="en-US" altLang="zh-CN" sz="2800" dirty="0">
                <a:solidFill>
                  <a:schemeClr val="tx1"/>
                </a:solidFill>
              </a:rPr>
              <a:t>&amp;</a:t>
            </a:r>
            <a:r>
              <a:rPr lang="zh-CN" altLang="en-US" sz="2800" dirty="0">
                <a:solidFill>
                  <a:schemeClr val="tx1"/>
                </a:solidFill>
              </a:rPr>
              <a:t>与*运算符：</a:t>
            </a:r>
          </a:p>
          <a:p>
            <a:pPr marL="1143000" lvl="2" indent="-228600" eaLnBrk="1" hangingPunct="1">
              <a:spcBef>
                <a:spcPct val="20000"/>
              </a:spcBef>
              <a:buClr>
                <a:srgbClr val="FF3300"/>
              </a:buClr>
              <a:buFont typeface="Wingdings" pitchFamily="2" charset="2"/>
              <a:buChar char="v"/>
            </a:pPr>
            <a:r>
              <a:rPr kumimoji="0" lang="zh-CN" altLang="en-US" sz="2400" dirty="0">
                <a:solidFill>
                  <a:schemeClr val="tx1"/>
                </a:solidFill>
              </a:rPr>
              <a:t>含义</a:t>
            </a:r>
            <a:endParaRPr lang="zh-CN" altLang="en-US" sz="2400" dirty="0">
              <a:solidFill>
                <a:schemeClr val="tx1"/>
              </a:solidFill>
            </a:endParaRPr>
          </a:p>
        </p:txBody>
      </p:sp>
      <p:sp>
        <p:nvSpPr>
          <p:cNvPr id="768009" name="AutoShape 9"/>
          <p:cNvSpPr>
            <a:spLocks noChangeArrowheads="1"/>
          </p:cNvSpPr>
          <p:nvPr/>
        </p:nvSpPr>
        <p:spPr bwMode="auto">
          <a:xfrm>
            <a:off x="639056" y="2740697"/>
            <a:ext cx="2387600" cy="1654175"/>
          </a:xfrm>
          <a:prstGeom prst="wedgeRectCallout">
            <a:avLst>
              <a:gd name="adj1" fmla="val 44598"/>
              <a:gd name="adj2" fmla="val -148893"/>
            </a:avLst>
          </a:prstGeom>
          <a:solidFill>
            <a:schemeClr val="bg1"/>
          </a:solidFill>
          <a:ln w="38100">
            <a:solidFill>
              <a:srgbClr val="993300"/>
            </a:solidFill>
            <a:miter lim="800000"/>
            <a:headEnd type="none" w="lg" len="lg"/>
            <a:tailEnd/>
          </a:ln>
          <a:effectLst/>
        </p:spPr>
        <p:txBody>
          <a:bodyPr wrap="none" anchor="ctr">
            <a:spAutoFit/>
          </a:bodyPr>
          <a:lstStyle/>
          <a:p>
            <a:pPr eaLnBrk="1" hangingPunct="1">
              <a:spcBef>
                <a:spcPct val="0"/>
              </a:spcBef>
            </a:pPr>
            <a:r>
              <a:rPr lang="zh-CN" altLang="en-US" sz="2000">
                <a:solidFill>
                  <a:srgbClr val="FF5050"/>
                </a:solidFill>
              </a:rPr>
              <a:t>取地址运算符</a:t>
            </a:r>
          </a:p>
          <a:p>
            <a:pPr eaLnBrk="1" hangingPunct="1">
              <a:spcBef>
                <a:spcPct val="0"/>
              </a:spcBef>
            </a:pPr>
            <a:r>
              <a:rPr lang="zh-CN" altLang="en-US" sz="2000" b="0">
                <a:solidFill>
                  <a:schemeClr val="tx1"/>
                </a:solidFill>
                <a:ea typeface="宋体" pitchFamily="2" charset="-122"/>
              </a:rPr>
              <a:t>含义</a:t>
            </a:r>
            <a:r>
              <a:rPr lang="en-US" altLang="zh-CN" sz="2000" b="0">
                <a:solidFill>
                  <a:schemeClr val="tx1"/>
                </a:solidFill>
                <a:ea typeface="宋体" pitchFamily="2" charset="-122"/>
              </a:rPr>
              <a:t>: </a:t>
            </a:r>
            <a:r>
              <a:rPr lang="zh-CN" altLang="en-US" sz="2000" b="0">
                <a:solidFill>
                  <a:srgbClr val="0000FF"/>
                </a:solidFill>
                <a:ea typeface="宋体" pitchFamily="2" charset="-122"/>
              </a:rPr>
              <a:t>取变量的地址</a:t>
            </a:r>
            <a:endParaRPr lang="zh-CN" altLang="en-US" sz="2000" b="0">
              <a:solidFill>
                <a:schemeClr val="tx1"/>
              </a:solidFill>
              <a:ea typeface="宋体" pitchFamily="2" charset="-122"/>
            </a:endParaRPr>
          </a:p>
          <a:p>
            <a:pPr eaLnBrk="1" hangingPunct="1">
              <a:spcBef>
                <a:spcPct val="0"/>
              </a:spcBef>
            </a:pPr>
            <a:r>
              <a:rPr lang="zh-CN" altLang="en-US" sz="2000" b="0">
                <a:solidFill>
                  <a:schemeClr val="tx1"/>
                </a:solidFill>
                <a:ea typeface="宋体" pitchFamily="2" charset="-122"/>
              </a:rPr>
              <a:t>单目运算符</a:t>
            </a:r>
          </a:p>
          <a:p>
            <a:pPr eaLnBrk="1" hangingPunct="1">
              <a:spcBef>
                <a:spcPct val="0"/>
              </a:spcBef>
            </a:pPr>
            <a:r>
              <a:rPr lang="zh-CN" altLang="en-US" sz="2000" b="0">
                <a:solidFill>
                  <a:schemeClr val="tx1"/>
                </a:solidFill>
                <a:ea typeface="宋体" pitchFamily="2" charset="-122"/>
              </a:rPr>
              <a:t>优先级</a:t>
            </a:r>
            <a:r>
              <a:rPr lang="en-US" altLang="zh-CN" sz="2000" b="0">
                <a:solidFill>
                  <a:schemeClr val="tx1"/>
                </a:solidFill>
                <a:ea typeface="宋体" pitchFamily="2" charset="-122"/>
              </a:rPr>
              <a:t>: 2</a:t>
            </a:r>
          </a:p>
          <a:p>
            <a:pPr eaLnBrk="1" hangingPunct="1">
              <a:spcBef>
                <a:spcPct val="0"/>
              </a:spcBef>
            </a:pPr>
            <a:r>
              <a:rPr lang="zh-CN" altLang="en-US" sz="2000" b="0">
                <a:solidFill>
                  <a:schemeClr val="tx1"/>
                </a:solidFill>
                <a:ea typeface="宋体" pitchFamily="2" charset="-122"/>
              </a:rPr>
              <a:t>结合性</a:t>
            </a:r>
            <a:r>
              <a:rPr lang="en-US" altLang="zh-CN" sz="2000" b="0">
                <a:solidFill>
                  <a:schemeClr val="tx1"/>
                </a:solidFill>
                <a:ea typeface="宋体" pitchFamily="2" charset="-122"/>
              </a:rPr>
              <a:t>:</a:t>
            </a:r>
            <a:r>
              <a:rPr lang="zh-CN" altLang="en-US" sz="2000" b="0">
                <a:solidFill>
                  <a:srgbClr val="FF5050"/>
                </a:solidFill>
                <a:ea typeface="宋体" pitchFamily="2" charset="-122"/>
              </a:rPr>
              <a:t>自右向左</a:t>
            </a:r>
          </a:p>
        </p:txBody>
      </p:sp>
      <p:sp>
        <p:nvSpPr>
          <p:cNvPr id="768010" name="AutoShape 10"/>
          <p:cNvSpPr>
            <a:spLocks noChangeArrowheads="1"/>
          </p:cNvSpPr>
          <p:nvPr/>
        </p:nvSpPr>
        <p:spPr bwMode="auto">
          <a:xfrm>
            <a:off x="4355976" y="2779713"/>
            <a:ext cx="4054475" cy="1654175"/>
          </a:xfrm>
          <a:prstGeom prst="wedgeRectCallout">
            <a:avLst>
              <a:gd name="adj1" fmla="val -72029"/>
              <a:gd name="adj2" fmla="val -153787"/>
            </a:avLst>
          </a:prstGeom>
          <a:solidFill>
            <a:schemeClr val="bg1"/>
          </a:solidFill>
          <a:ln w="38100">
            <a:solidFill>
              <a:srgbClr val="993300"/>
            </a:solidFill>
            <a:miter lim="800000"/>
            <a:headEnd type="none" w="lg" len="lg"/>
            <a:tailEnd/>
          </a:ln>
          <a:effectLst/>
        </p:spPr>
        <p:txBody>
          <a:bodyPr wrap="none" anchor="ctr">
            <a:spAutoFit/>
          </a:bodyPr>
          <a:lstStyle/>
          <a:p>
            <a:pPr eaLnBrk="1" hangingPunct="1">
              <a:spcBef>
                <a:spcPct val="0"/>
              </a:spcBef>
            </a:pPr>
            <a:r>
              <a:rPr lang="zh-CN" altLang="en-US" sz="2000">
                <a:solidFill>
                  <a:srgbClr val="FF5050"/>
                </a:solidFill>
              </a:rPr>
              <a:t>指针运算符（“间接访问”运算符）</a:t>
            </a:r>
          </a:p>
          <a:p>
            <a:pPr eaLnBrk="1" hangingPunct="1">
              <a:spcBef>
                <a:spcPct val="0"/>
              </a:spcBef>
            </a:pPr>
            <a:r>
              <a:rPr lang="zh-CN" altLang="en-US" sz="2000" b="0">
                <a:solidFill>
                  <a:schemeClr val="tx1"/>
                </a:solidFill>
                <a:ea typeface="宋体" pitchFamily="2" charset="-122"/>
              </a:rPr>
              <a:t>含义</a:t>
            </a:r>
            <a:r>
              <a:rPr lang="en-US" altLang="zh-CN" sz="2000" b="0">
                <a:solidFill>
                  <a:schemeClr val="tx1"/>
                </a:solidFill>
                <a:ea typeface="宋体" pitchFamily="2" charset="-122"/>
              </a:rPr>
              <a:t>:</a:t>
            </a:r>
            <a:r>
              <a:rPr lang="en-US" altLang="zh-CN" sz="2000" b="0">
                <a:solidFill>
                  <a:srgbClr val="0000FF"/>
                </a:solidFill>
                <a:ea typeface="宋体" pitchFamily="2" charset="-122"/>
              </a:rPr>
              <a:t> </a:t>
            </a:r>
            <a:r>
              <a:rPr lang="zh-CN" altLang="en-US" sz="2000" b="0">
                <a:solidFill>
                  <a:srgbClr val="0000FF"/>
                </a:solidFill>
                <a:ea typeface="宋体" pitchFamily="2" charset="-122"/>
              </a:rPr>
              <a:t>取指针所指向变量的内容</a:t>
            </a:r>
            <a:endParaRPr lang="zh-CN" altLang="en-US" sz="2000" b="0">
              <a:solidFill>
                <a:schemeClr val="tx1"/>
              </a:solidFill>
              <a:ea typeface="宋体" pitchFamily="2" charset="-122"/>
            </a:endParaRPr>
          </a:p>
          <a:p>
            <a:pPr eaLnBrk="1" hangingPunct="1">
              <a:spcBef>
                <a:spcPct val="0"/>
              </a:spcBef>
            </a:pPr>
            <a:r>
              <a:rPr lang="zh-CN" altLang="en-US" sz="2000" b="0">
                <a:solidFill>
                  <a:schemeClr val="tx1"/>
                </a:solidFill>
                <a:ea typeface="宋体" pitchFamily="2" charset="-122"/>
              </a:rPr>
              <a:t>单目运算符</a:t>
            </a:r>
          </a:p>
          <a:p>
            <a:pPr eaLnBrk="1" hangingPunct="1">
              <a:spcBef>
                <a:spcPct val="0"/>
              </a:spcBef>
            </a:pPr>
            <a:r>
              <a:rPr lang="zh-CN" altLang="en-US" sz="2000" b="0">
                <a:solidFill>
                  <a:schemeClr val="tx1"/>
                </a:solidFill>
                <a:ea typeface="宋体" pitchFamily="2" charset="-122"/>
              </a:rPr>
              <a:t>优先级</a:t>
            </a:r>
            <a:r>
              <a:rPr lang="en-US" altLang="zh-CN" sz="2000" b="0">
                <a:solidFill>
                  <a:schemeClr val="tx1"/>
                </a:solidFill>
                <a:ea typeface="宋体" pitchFamily="2" charset="-122"/>
              </a:rPr>
              <a:t>: 2</a:t>
            </a:r>
          </a:p>
          <a:p>
            <a:pPr eaLnBrk="1" hangingPunct="1">
              <a:spcBef>
                <a:spcPct val="0"/>
              </a:spcBef>
            </a:pPr>
            <a:r>
              <a:rPr lang="zh-CN" altLang="en-US" sz="2000" b="0">
                <a:solidFill>
                  <a:schemeClr val="tx1"/>
                </a:solidFill>
                <a:ea typeface="宋体" pitchFamily="2" charset="-122"/>
              </a:rPr>
              <a:t>结合性</a:t>
            </a:r>
            <a:r>
              <a:rPr lang="en-US" altLang="zh-CN" sz="2000" b="0">
                <a:solidFill>
                  <a:schemeClr val="tx1"/>
                </a:solidFill>
                <a:ea typeface="宋体" pitchFamily="2" charset="-122"/>
              </a:rPr>
              <a:t>:</a:t>
            </a:r>
            <a:r>
              <a:rPr lang="zh-CN" altLang="en-US" sz="2000" b="0">
                <a:solidFill>
                  <a:srgbClr val="FF5050"/>
                </a:solidFill>
                <a:ea typeface="宋体" pitchFamily="2" charset="-122"/>
              </a:rPr>
              <a:t>自右向左</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31" name="Text Box 8"/>
          <p:cNvSpPr txBox="1">
            <a:spLocks noChangeArrowheads="1"/>
          </p:cNvSpPr>
          <p:nvPr/>
        </p:nvSpPr>
        <p:spPr bwMode="auto">
          <a:xfrm>
            <a:off x="211138" y="487363"/>
            <a:ext cx="6207725" cy="600164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en-US" altLang="zh-CN" sz="2400" dirty="0">
                <a:solidFill>
                  <a:schemeClr val="dk1"/>
                </a:solidFill>
              </a:rPr>
              <a:t>⑵</a:t>
            </a:r>
            <a:r>
              <a:rPr lang="zh-CN" altLang="en-US" sz="2400" dirty="0">
                <a:solidFill>
                  <a:schemeClr val="dk1"/>
                </a:solidFill>
              </a:rPr>
              <a:t>字符指针变量作形参</a:t>
            </a:r>
          </a:p>
          <a:p>
            <a:pPr>
              <a:spcBef>
                <a:spcPct val="0"/>
              </a:spcBef>
            </a:pPr>
            <a:r>
              <a:rPr lang="en-US" altLang="zh-CN" sz="2400" dirty="0">
                <a:solidFill>
                  <a:schemeClr val="dk1"/>
                </a:solidFill>
              </a:rPr>
              <a:t>#include &lt;</a:t>
            </a:r>
            <a:r>
              <a:rPr lang="en-US" altLang="zh-CN" sz="2400" dirty="0" err="1">
                <a:solidFill>
                  <a:schemeClr val="dk1"/>
                </a:solidFill>
              </a:rPr>
              <a:t>stdio.h</a:t>
            </a:r>
            <a:r>
              <a:rPr lang="en-US" altLang="zh-CN" sz="2400" dirty="0">
                <a:solidFill>
                  <a:schemeClr val="dk1"/>
                </a:solidFill>
              </a:rPr>
              <a:t>&gt;</a:t>
            </a:r>
          </a:p>
          <a:p>
            <a:pPr>
              <a:spcBef>
                <a:spcPct val="0"/>
              </a:spcBef>
            </a:pPr>
            <a:r>
              <a:rPr lang="en-US" altLang="zh-CN" sz="2400" dirty="0" err="1">
                <a:solidFill>
                  <a:schemeClr val="dk1"/>
                </a:solidFill>
              </a:rPr>
              <a:t>int</a:t>
            </a:r>
            <a:r>
              <a:rPr lang="en-US" altLang="zh-CN" sz="2400" dirty="0">
                <a:solidFill>
                  <a:schemeClr val="dk1"/>
                </a:solidFill>
              </a:rPr>
              <a:t> main()</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a:t>
            </a:r>
            <a:r>
              <a:rPr lang="en-US" altLang="zh-CN" sz="2400" dirty="0" err="1">
                <a:solidFill>
                  <a:schemeClr val="dk1"/>
                </a:solidFill>
              </a:rPr>
              <a:t>copy_string</a:t>
            </a:r>
            <a:r>
              <a:rPr lang="en-US" altLang="zh-CN" sz="2400" dirty="0">
                <a:solidFill>
                  <a:schemeClr val="dk1"/>
                </a:solidFill>
              </a:rPr>
              <a:t>(char *</a:t>
            </a:r>
            <a:r>
              <a:rPr lang="en-US" altLang="zh-CN" sz="2400" dirty="0" err="1">
                <a:solidFill>
                  <a:schemeClr val="dk1"/>
                </a:solidFill>
              </a:rPr>
              <a:t>from,char</a:t>
            </a:r>
            <a:r>
              <a:rPr lang="en-US" altLang="zh-CN" sz="2400" dirty="0">
                <a:solidFill>
                  <a:schemeClr val="dk1"/>
                </a:solidFill>
              </a:rPr>
              <a:t>  *to);</a:t>
            </a:r>
          </a:p>
          <a:p>
            <a:pPr>
              <a:spcBef>
                <a:spcPct val="0"/>
              </a:spcBef>
            </a:pPr>
            <a:r>
              <a:rPr lang="en-US" altLang="zh-CN" sz="2400" dirty="0">
                <a:solidFill>
                  <a:schemeClr val="dk1"/>
                </a:solidFill>
              </a:rPr>
              <a:t>   char *a="I am a teacher.";</a:t>
            </a:r>
          </a:p>
          <a:p>
            <a:pPr>
              <a:spcBef>
                <a:spcPct val="0"/>
              </a:spcBef>
            </a:pPr>
            <a:r>
              <a:rPr lang="en-US" altLang="zh-CN" sz="2400" dirty="0">
                <a:solidFill>
                  <a:schemeClr val="dk1"/>
                </a:solidFill>
              </a:rPr>
              <a:t>   char *b="You are a student.";</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err="1">
                <a:solidFill>
                  <a:schemeClr val="dk1"/>
                </a:solidFill>
              </a:rPr>
              <a:t>string_a</a:t>
            </a:r>
            <a:r>
              <a:rPr lang="en-US" altLang="zh-CN" sz="2400" dirty="0">
                <a:solidFill>
                  <a:schemeClr val="dk1"/>
                </a:solidFill>
              </a:rPr>
              <a:t>=%s\n </a:t>
            </a:r>
            <a:r>
              <a:rPr lang="en-US" altLang="zh-CN" sz="2400" dirty="0" err="1">
                <a:solidFill>
                  <a:schemeClr val="dk1"/>
                </a:solidFill>
              </a:rPr>
              <a:t>string_b</a:t>
            </a:r>
            <a:r>
              <a:rPr lang="en-US" altLang="zh-CN" sz="2400" dirty="0">
                <a:solidFill>
                  <a:schemeClr val="dk1"/>
                </a:solidFill>
              </a:rPr>
              <a:t>=%s\</a:t>
            </a:r>
            <a:r>
              <a:rPr lang="en-US" altLang="zh-CN" sz="2400" dirty="0" err="1">
                <a:solidFill>
                  <a:schemeClr val="dk1"/>
                </a:solidFill>
              </a:rPr>
              <a:t>n",a,b</a:t>
            </a:r>
            <a:r>
              <a:rPr lang="en-US" altLang="zh-CN" sz="2400" dirty="0">
                <a:solidFill>
                  <a:schemeClr val="dk1"/>
                </a:solidFill>
              </a:rPr>
              <a:t>);</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("copy </a:t>
            </a:r>
            <a:r>
              <a:rPr lang="en-US" altLang="zh-CN" sz="2400" dirty="0" err="1">
                <a:solidFill>
                  <a:schemeClr val="dk1"/>
                </a:solidFill>
              </a:rPr>
              <a:t>string_a</a:t>
            </a:r>
            <a:r>
              <a:rPr lang="en-US" altLang="zh-CN" sz="2400" dirty="0">
                <a:solidFill>
                  <a:schemeClr val="dk1"/>
                </a:solidFill>
              </a:rPr>
              <a:t> to </a:t>
            </a:r>
            <a:r>
              <a:rPr lang="en-US" altLang="zh-CN" sz="2400" dirty="0" err="1">
                <a:solidFill>
                  <a:schemeClr val="dk1"/>
                </a:solidFill>
              </a:rPr>
              <a:t>string_b</a:t>
            </a:r>
            <a:r>
              <a:rPr lang="en-US" altLang="zh-CN" sz="2400" dirty="0">
                <a:solidFill>
                  <a:schemeClr val="dk1"/>
                </a:solidFill>
              </a:rPr>
              <a:t>: \n");</a:t>
            </a:r>
          </a:p>
          <a:p>
            <a:pPr>
              <a:spcBef>
                <a:spcPct val="0"/>
              </a:spcBef>
            </a:pPr>
            <a:r>
              <a:rPr lang="en-US" altLang="zh-CN" sz="2400" dirty="0">
                <a:solidFill>
                  <a:schemeClr val="dk1"/>
                </a:solidFill>
              </a:rPr>
              <a:t>   </a:t>
            </a:r>
            <a:r>
              <a:rPr lang="en-US" altLang="zh-CN" sz="2400" dirty="0" err="1">
                <a:solidFill>
                  <a:schemeClr val="dk1"/>
                </a:solidFill>
              </a:rPr>
              <a:t>copy_string</a:t>
            </a:r>
            <a:r>
              <a:rPr lang="en-US" altLang="zh-CN" sz="2400" dirty="0">
                <a:solidFill>
                  <a:schemeClr val="dk1"/>
                </a:solidFill>
              </a:rPr>
              <a:t>(</a:t>
            </a:r>
            <a:r>
              <a:rPr lang="en-US" altLang="zh-CN" sz="2400" dirty="0" err="1">
                <a:solidFill>
                  <a:schemeClr val="dk1"/>
                </a:solidFill>
              </a:rPr>
              <a:t>a,b</a:t>
            </a:r>
            <a:r>
              <a:rPr lang="en-US" altLang="zh-CN" sz="2400" dirty="0">
                <a:solidFill>
                  <a:schemeClr val="dk1"/>
                </a:solidFill>
              </a:rPr>
              <a:t>);</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err="1">
                <a:solidFill>
                  <a:schemeClr val="dk1"/>
                </a:solidFill>
              </a:rPr>
              <a:t>nstring_a</a:t>
            </a:r>
            <a:r>
              <a:rPr lang="en-US" altLang="zh-CN" sz="2400" dirty="0">
                <a:solidFill>
                  <a:schemeClr val="dk1"/>
                </a:solidFill>
              </a:rPr>
              <a:t>=%s\</a:t>
            </a:r>
            <a:r>
              <a:rPr lang="en-US" altLang="zh-CN" sz="2400" dirty="0" err="1">
                <a:solidFill>
                  <a:schemeClr val="dk1"/>
                </a:solidFill>
              </a:rPr>
              <a:t>nstring_b</a:t>
            </a:r>
            <a:r>
              <a:rPr lang="en-US" altLang="zh-CN" sz="2400" dirty="0">
                <a:solidFill>
                  <a:schemeClr val="dk1"/>
                </a:solidFill>
              </a:rPr>
              <a:t>=%s\n",</a:t>
            </a:r>
            <a:r>
              <a:rPr lang="en-US" altLang="zh-CN" sz="2400" dirty="0" err="1">
                <a:solidFill>
                  <a:schemeClr val="dk1"/>
                </a:solidFill>
              </a:rPr>
              <a:t>a,b</a:t>
            </a:r>
            <a:r>
              <a:rPr lang="en-US" altLang="zh-CN" sz="2400" dirty="0">
                <a:solidFill>
                  <a:schemeClr val="dk1"/>
                </a:solidFill>
              </a:rPr>
              <a:t>);</a:t>
            </a:r>
          </a:p>
          <a:p>
            <a:pPr>
              <a:spcBef>
                <a:spcPct val="0"/>
              </a:spcBef>
            </a:pPr>
            <a:r>
              <a:rPr lang="en-US" altLang="zh-CN" sz="2400" dirty="0">
                <a:solidFill>
                  <a:schemeClr val="dk1"/>
                </a:solidFill>
              </a:rPr>
              <a:t>} </a:t>
            </a:r>
          </a:p>
          <a:p>
            <a:pPr>
              <a:spcBef>
                <a:spcPct val="0"/>
              </a:spcBef>
            </a:pPr>
            <a:r>
              <a:rPr lang="en-US" altLang="zh-CN" sz="2400" dirty="0" err="1">
                <a:solidFill>
                  <a:schemeClr val="dk1"/>
                </a:solidFill>
              </a:rPr>
              <a:t>int</a:t>
            </a:r>
            <a:r>
              <a:rPr lang="en-US" altLang="zh-CN" sz="2400" dirty="0">
                <a:solidFill>
                  <a:schemeClr val="dk1"/>
                </a:solidFill>
              </a:rPr>
              <a:t> </a:t>
            </a:r>
            <a:r>
              <a:rPr lang="en-US" altLang="zh-CN" sz="2400" dirty="0" err="1">
                <a:solidFill>
                  <a:schemeClr val="dk1"/>
                </a:solidFill>
              </a:rPr>
              <a:t>copy_string</a:t>
            </a:r>
            <a:r>
              <a:rPr lang="en-US" altLang="zh-CN" sz="2400" dirty="0">
                <a:solidFill>
                  <a:schemeClr val="dk1"/>
                </a:solidFill>
              </a:rPr>
              <a:t>(char *</a:t>
            </a:r>
            <a:r>
              <a:rPr lang="en-US" altLang="zh-CN" sz="2400" dirty="0" err="1">
                <a:solidFill>
                  <a:schemeClr val="dk1"/>
                </a:solidFill>
              </a:rPr>
              <a:t>from,char</a:t>
            </a:r>
            <a:r>
              <a:rPr lang="en-US" altLang="zh-CN" sz="2400" dirty="0">
                <a:solidFill>
                  <a:schemeClr val="dk1"/>
                </a:solidFill>
              </a:rPr>
              <a:t>  *to)</a:t>
            </a:r>
          </a:p>
          <a:p>
            <a:pPr>
              <a:spcBef>
                <a:spcPct val="0"/>
              </a:spcBef>
            </a:pPr>
            <a:r>
              <a:rPr lang="en-US" altLang="zh-CN" sz="2400" dirty="0">
                <a:solidFill>
                  <a:schemeClr val="dk1"/>
                </a:solidFill>
              </a:rPr>
              <a:t>{  for(;*from!='\0';from++,to++)</a:t>
            </a:r>
          </a:p>
          <a:p>
            <a:pPr>
              <a:spcBef>
                <a:spcPct val="0"/>
              </a:spcBef>
            </a:pPr>
            <a:r>
              <a:rPr lang="en-US" altLang="zh-CN" sz="2400" dirty="0">
                <a:solidFill>
                  <a:schemeClr val="dk1"/>
                </a:solidFill>
              </a:rPr>
              <a:t>        {*to=*from;}</a:t>
            </a:r>
          </a:p>
          <a:p>
            <a:pPr>
              <a:spcBef>
                <a:spcPct val="0"/>
              </a:spcBef>
            </a:pPr>
            <a:r>
              <a:rPr lang="en-US" altLang="zh-CN" sz="2400" dirty="0">
                <a:solidFill>
                  <a:schemeClr val="dk1"/>
                </a:solidFill>
              </a:rPr>
              <a:t>     *to='\0';</a:t>
            </a:r>
          </a:p>
          <a:p>
            <a:pPr>
              <a:spcBef>
                <a:spcPct val="0"/>
              </a:spcBef>
            </a:pPr>
            <a:r>
              <a:rPr lang="en-US" altLang="zh-CN" sz="2400" dirty="0">
                <a:solidFill>
                  <a:schemeClr val="dk1"/>
                </a:solidFill>
              </a:rPr>
              <a:t>}</a:t>
            </a:r>
          </a:p>
        </p:txBody>
      </p:sp>
      <p:sp>
        <p:nvSpPr>
          <p:cNvPr id="866313" name="Text Box 9"/>
          <p:cNvSpPr txBox="1">
            <a:spLocks noChangeArrowheads="1"/>
          </p:cNvSpPr>
          <p:nvPr/>
        </p:nvSpPr>
        <p:spPr bwMode="auto">
          <a:xfrm>
            <a:off x="5477544" y="836712"/>
            <a:ext cx="3648075" cy="1920875"/>
          </a:xfrm>
          <a:prstGeom prst="rect">
            <a:avLst/>
          </a:prstGeom>
          <a:solidFill>
            <a:srgbClr val="000099"/>
          </a:solidFill>
          <a:ln w="9525">
            <a:noFill/>
            <a:miter lim="800000"/>
            <a:headEnd/>
            <a:tailEnd/>
          </a:ln>
          <a:effectLst/>
        </p:spPr>
        <p:txBody>
          <a:bodyPr anchor="ctr">
            <a:spAutoFit/>
          </a:bodyPr>
          <a:lstStyle/>
          <a:p>
            <a:pPr defTabSz="762000">
              <a:spcBef>
                <a:spcPct val="0"/>
              </a:spcBef>
            </a:pPr>
            <a:r>
              <a:rPr lang="zh-CN" altLang="en-US" sz="2000">
                <a:solidFill>
                  <a:srgbClr val="FFFF66"/>
                </a:solidFill>
              </a:rPr>
              <a:t>运行结果： </a:t>
            </a:r>
          </a:p>
          <a:p>
            <a:pPr defTabSz="762000">
              <a:spcBef>
                <a:spcPct val="0"/>
              </a:spcBef>
            </a:pPr>
            <a:r>
              <a:rPr lang="en-US" altLang="zh-CN" sz="2000">
                <a:solidFill>
                  <a:srgbClr val="FFFF66"/>
                </a:solidFill>
                <a:ea typeface="宋体" pitchFamily="2" charset="-122"/>
              </a:rPr>
              <a:t>string_a  is: I am a teacher.</a:t>
            </a:r>
          </a:p>
          <a:p>
            <a:pPr defTabSz="762000">
              <a:spcBef>
                <a:spcPct val="0"/>
              </a:spcBef>
            </a:pPr>
            <a:r>
              <a:rPr lang="en-US" altLang="zh-CN" sz="2000">
                <a:solidFill>
                  <a:srgbClr val="FFFF66"/>
                </a:solidFill>
                <a:ea typeface="宋体" pitchFamily="2" charset="-122"/>
              </a:rPr>
              <a:t>string _b is: You are a student.</a:t>
            </a:r>
          </a:p>
          <a:p>
            <a:pPr defTabSz="762000">
              <a:spcBef>
                <a:spcPct val="0"/>
              </a:spcBef>
            </a:pPr>
            <a:r>
              <a:rPr lang="en-US" altLang="zh-CN" sz="2000">
                <a:solidFill>
                  <a:srgbClr val="FFFF66"/>
                </a:solidFill>
                <a:ea typeface="宋体" pitchFamily="2" charset="-122"/>
              </a:rPr>
              <a:t>copy string a to string b:</a:t>
            </a:r>
          </a:p>
          <a:p>
            <a:pPr defTabSz="762000">
              <a:spcBef>
                <a:spcPct val="0"/>
              </a:spcBef>
            </a:pPr>
            <a:r>
              <a:rPr lang="en-US" altLang="zh-CN" sz="2000">
                <a:solidFill>
                  <a:srgbClr val="FFFF66"/>
                </a:solidFill>
                <a:ea typeface="宋体" pitchFamily="2" charset="-122"/>
              </a:rPr>
              <a:t>string_a  is: I am a teacher.</a:t>
            </a:r>
          </a:p>
          <a:p>
            <a:pPr defTabSz="762000">
              <a:spcBef>
                <a:spcPct val="0"/>
              </a:spcBef>
            </a:pPr>
            <a:r>
              <a:rPr lang="en-US" altLang="zh-CN" sz="2000">
                <a:solidFill>
                  <a:srgbClr val="FFFF66"/>
                </a:solidFill>
                <a:ea typeface="宋体" pitchFamily="2" charset="-122"/>
              </a:rPr>
              <a:t>string _b is: I am a teacher.</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2" name="Rectangle 4"/>
          <p:cNvSpPr>
            <a:spLocks noChangeArrowheads="1"/>
          </p:cNvSpPr>
          <p:nvPr/>
        </p:nvSpPr>
        <p:spPr bwMode="auto">
          <a:xfrm>
            <a:off x="304800" y="681038"/>
            <a:ext cx="8488363" cy="4486275"/>
          </a:xfrm>
          <a:prstGeom prst="rect">
            <a:avLst/>
          </a:prstGeom>
          <a:noFill/>
          <a:ln w="9525">
            <a:noFill/>
            <a:miter lim="800000"/>
            <a:headEnd/>
            <a:tailEnd/>
          </a:ln>
        </p:spPr>
        <p:txBody>
          <a:bodyPr/>
          <a:lstStyle/>
          <a:p>
            <a:pPr marL="742950" lvl="1" indent="-285750" eaLnBrk="1" hangingPunct="1">
              <a:spcBef>
                <a:spcPct val="20000"/>
              </a:spcBef>
              <a:buClr>
                <a:srgbClr val="339933"/>
              </a:buClr>
              <a:buFont typeface="Wingdings" pitchFamily="2" charset="2"/>
              <a:buChar char="«"/>
            </a:pPr>
            <a:r>
              <a:rPr lang="zh-CN" altLang="en-US" sz="2800" dirty="0">
                <a:solidFill>
                  <a:schemeClr val="tx1"/>
                </a:solidFill>
              </a:rPr>
              <a:t>对使用</a:t>
            </a:r>
            <a:r>
              <a:rPr lang="zh-CN" altLang="en-US" sz="2800" dirty="0">
                <a:solidFill>
                  <a:srgbClr val="FF5050"/>
                </a:solidFill>
              </a:rPr>
              <a:t>字符指针变量</a:t>
            </a:r>
            <a:r>
              <a:rPr lang="zh-CN" altLang="en-US" sz="2800" dirty="0">
                <a:solidFill>
                  <a:schemeClr val="tx1"/>
                </a:solidFill>
              </a:rPr>
              <a:t>和</a:t>
            </a:r>
            <a:r>
              <a:rPr lang="zh-CN" altLang="en-US" sz="2800" dirty="0">
                <a:solidFill>
                  <a:srgbClr val="0000FF"/>
                </a:solidFill>
              </a:rPr>
              <a:t>字符数组</a:t>
            </a:r>
            <a:r>
              <a:rPr lang="zh-CN" altLang="en-US" sz="2800" dirty="0">
                <a:solidFill>
                  <a:schemeClr val="tx1"/>
                </a:solidFill>
              </a:rPr>
              <a:t>的讨论</a:t>
            </a:r>
          </a:p>
          <a:p>
            <a:pPr marL="1143000" lvl="2" indent="-228600" eaLnBrk="1" hangingPunct="1">
              <a:spcBef>
                <a:spcPct val="20000"/>
              </a:spcBef>
              <a:buClr>
                <a:srgbClr val="FF3300"/>
              </a:buClr>
              <a:buFont typeface="Wingdings" pitchFamily="2" charset="2"/>
              <a:buNone/>
            </a:pPr>
            <a:r>
              <a:rPr lang="en-US" altLang="zh-CN" sz="2400" dirty="0">
                <a:solidFill>
                  <a:srgbClr val="FF5050"/>
                </a:solidFill>
              </a:rPr>
              <a:t>char  *cp;</a:t>
            </a:r>
            <a:r>
              <a:rPr lang="en-US" altLang="zh-CN" sz="2400" dirty="0">
                <a:solidFill>
                  <a:schemeClr val="tx1"/>
                </a:solidFill>
              </a:rPr>
              <a:t>    </a:t>
            </a:r>
            <a:r>
              <a:rPr lang="zh-CN" altLang="zh-CN" sz="2400" dirty="0">
                <a:solidFill>
                  <a:schemeClr val="tx1"/>
                </a:solidFill>
              </a:rPr>
              <a:t>与</a:t>
            </a:r>
            <a:r>
              <a:rPr lang="zh-CN" altLang="en-US" sz="2400" dirty="0">
                <a:solidFill>
                  <a:schemeClr val="tx1"/>
                </a:solidFill>
              </a:rPr>
              <a:t>    </a:t>
            </a:r>
            <a:r>
              <a:rPr lang="en-US" altLang="zh-CN" sz="2400" dirty="0">
                <a:solidFill>
                  <a:srgbClr val="0000FF"/>
                </a:solidFill>
              </a:rPr>
              <a:t>char </a:t>
            </a:r>
            <a:r>
              <a:rPr lang="en-US" altLang="zh-CN" sz="2400" dirty="0" err="1">
                <a:solidFill>
                  <a:srgbClr val="0000FF"/>
                </a:solidFill>
              </a:rPr>
              <a:t>str</a:t>
            </a:r>
            <a:r>
              <a:rPr lang="en-US" altLang="zh-CN" sz="2400" dirty="0">
                <a:solidFill>
                  <a:srgbClr val="0000FF"/>
                </a:solidFill>
              </a:rPr>
              <a:t>[20]; </a:t>
            </a:r>
            <a:r>
              <a:rPr lang="zh-CN" altLang="en-US" sz="2400" dirty="0">
                <a:solidFill>
                  <a:schemeClr val="tx1"/>
                </a:solidFill>
              </a:rPr>
              <a:t>的区别</a:t>
            </a:r>
          </a:p>
          <a:p>
            <a:pPr marL="1143000" lvl="2" indent="-228600" eaLnBrk="1" hangingPunct="1">
              <a:spcBef>
                <a:spcPct val="20000"/>
              </a:spcBef>
              <a:buClr>
                <a:srgbClr val="FF3300"/>
              </a:buClr>
              <a:buFont typeface="Wingdings" pitchFamily="2" charset="2"/>
              <a:buChar char="v"/>
            </a:pPr>
            <a:r>
              <a:rPr lang="en-US" altLang="zh-CN" sz="2400" dirty="0" err="1">
                <a:solidFill>
                  <a:schemeClr val="tx1"/>
                </a:solidFill>
              </a:rPr>
              <a:t>str</a:t>
            </a:r>
            <a:r>
              <a:rPr lang="zh-CN" altLang="zh-CN" sz="2400" dirty="0">
                <a:solidFill>
                  <a:schemeClr val="tx1"/>
                </a:solidFill>
              </a:rPr>
              <a:t>由若干元素组成，每个元素放一个字符；而</a:t>
            </a:r>
            <a:r>
              <a:rPr lang="en-US" altLang="zh-CN" sz="2400" dirty="0">
                <a:solidFill>
                  <a:schemeClr val="tx1"/>
                </a:solidFill>
              </a:rPr>
              <a:t>cp</a:t>
            </a:r>
            <a:r>
              <a:rPr lang="zh-CN" altLang="zh-CN" sz="2400" dirty="0">
                <a:solidFill>
                  <a:schemeClr val="tx1"/>
                </a:solidFill>
              </a:rPr>
              <a:t>中存放字符串首地址</a:t>
            </a:r>
            <a:r>
              <a:rPr kumimoji="0" lang="zh-CN" altLang="en-US" sz="2400" dirty="0">
                <a:solidFill>
                  <a:schemeClr val="tx1"/>
                </a:solidFill>
              </a:rPr>
              <a:t> </a:t>
            </a:r>
          </a:p>
          <a:p>
            <a:pPr marL="1143000" lvl="2" indent="-228600" eaLnBrk="1" hangingPunct="1">
              <a:spcBef>
                <a:spcPct val="20000"/>
              </a:spcBef>
              <a:buClr>
                <a:srgbClr val="FF3300"/>
              </a:buClr>
              <a:buFont typeface="Wingdings" pitchFamily="2" charset="2"/>
              <a:buChar char="v"/>
            </a:pPr>
            <a:r>
              <a:rPr kumimoji="0" lang="zh-CN" altLang="en-US" sz="2400" dirty="0">
                <a:solidFill>
                  <a:schemeClr val="tx1"/>
                </a:solidFill>
              </a:rPr>
              <a:t>赋值方式：</a:t>
            </a:r>
          </a:p>
          <a:p>
            <a:pPr marL="1600200" lvl="3" indent="-228600" eaLnBrk="1" hangingPunct="1">
              <a:spcBef>
                <a:spcPct val="20000"/>
              </a:spcBef>
              <a:buClr>
                <a:srgbClr val="FFCC00"/>
              </a:buClr>
              <a:buFont typeface="Wingdings" pitchFamily="2" charset="2"/>
              <a:buChar char="l"/>
            </a:pPr>
            <a:r>
              <a:rPr kumimoji="0" lang="zh-CN" altLang="en-US" sz="2000" dirty="0">
                <a:solidFill>
                  <a:schemeClr val="tx1"/>
                </a:solidFill>
              </a:rPr>
              <a:t>字符数组只能对元素赋值。 </a:t>
            </a:r>
            <a:r>
              <a:rPr lang="en-US" altLang="zh-CN" sz="2000" dirty="0">
                <a:solidFill>
                  <a:schemeClr val="tx1"/>
                </a:solidFill>
              </a:rPr>
              <a:t>char  </a:t>
            </a:r>
            <a:r>
              <a:rPr lang="en-US" altLang="zh-CN" sz="2000" dirty="0" err="1">
                <a:solidFill>
                  <a:schemeClr val="tx1"/>
                </a:solidFill>
              </a:rPr>
              <a:t>str</a:t>
            </a:r>
            <a:r>
              <a:rPr lang="en-US" altLang="zh-CN" sz="2000" dirty="0">
                <a:solidFill>
                  <a:schemeClr val="tx1"/>
                </a:solidFill>
              </a:rPr>
              <a:t>[20];     </a:t>
            </a:r>
          </a:p>
          <a:p>
            <a:pPr marL="1600200" lvl="3" indent="-228600" eaLnBrk="1" hangingPunct="1">
              <a:spcBef>
                <a:spcPct val="20000"/>
              </a:spcBef>
              <a:buClr>
                <a:srgbClr val="FFCC00"/>
              </a:buClr>
              <a:buFont typeface="Wingdings" pitchFamily="2" charset="2"/>
              <a:buNone/>
            </a:pPr>
            <a:r>
              <a:rPr lang="en-US" altLang="zh-CN" sz="2000" dirty="0">
                <a:solidFill>
                  <a:schemeClr val="tx1"/>
                </a:solidFill>
              </a:rPr>
              <a:t>                                                     str=</a:t>
            </a:r>
            <a:r>
              <a:rPr lang="en-US" altLang="zh-CN" sz="2000" dirty="0">
                <a:solidFill>
                  <a:schemeClr val="dk1"/>
                </a:solidFill>
              </a:rPr>
              <a:t>"</a:t>
            </a:r>
            <a:r>
              <a:rPr lang="en-US" altLang="zh-CN" sz="2000" dirty="0">
                <a:solidFill>
                  <a:schemeClr val="tx1"/>
                </a:solidFill>
              </a:rPr>
              <a:t>I love China!</a:t>
            </a:r>
            <a:r>
              <a:rPr lang="en-US" altLang="zh-CN" sz="2000" dirty="0">
                <a:solidFill>
                  <a:schemeClr val="dk1"/>
                </a:solidFill>
              </a:rPr>
              <a:t> "</a:t>
            </a:r>
            <a:r>
              <a:rPr lang="en-US" altLang="zh-CN" sz="2000" dirty="0">
                <a:solidFill>
                  <a:schemeClr val="tx1"/>
                </a:solidFill>
              </a:rPr>
              <a:t>;    (</a:t>
            </a:r>
            <a:r>
              <a:rPr lang="en-US" altLang="zh-CN" sz="2000" dirty="0">
                <a:solidFill>
                  <a:srgbClr val="FF5050"/>
                </a:solidFill>
                <a:sym typeface="Symbol" pitchFamily="18" charset="2"/>
              </a:rPr>
              <a:t></a:t>
            </a:r>
            <a:r>
              <a:rPr lang="en-US" altLang="zh-CN" sz="2000" dirty="0">
                <a:solidFill>
                  <a:schemeClr val="tx1"/>
                </a:solidFill>
              </a:rPr>
              <a:t>)</a:t>
            </a:r>
          </a:p>
          <a:p>
            <a:pPr marL="1600200" lvl="3" indent="-228600" eaLnBrk="1" hangingPunct="1">
              <a:spcBef>
                <a:spcPct val="20000"/>
              </a:spcBef>
              <a:buClr>
                <a:srgbClr val="FFCC00"/>
              </a:buClr>
              <a:buFont typeface="Wingdings" pitchFamily="2" charset="2"/>
              <a:buChar char="l"/>
            </a:pPr>
            <a:r>
              <a:rPr lang="zh-CN" altLang="en-US" sz="2000" dirty="0">
                <a:solidFill>
                  <a:schemeClr val="tx1"/>
                </a:solidFill>
              </a:rPr>
              <a:t>字符指针变量可以用：         </a:t>
            </a:r>
            <a:r>
              <a:rPr lang="en-US" altLang="zh-CN" sz="2000" dirty="0">
                <a:solidFill>
                  <a:schemeClr val="tx1"/>
                </a:solidFill>
              </a:rPr>
              <a:t>char  *cp; </a:t>
            </a:r>
          </a:p>
          <a:p>
            <a:pPr marL="1600200" lvl="3" indent="-228600" eaLnBrk="1" hangingPunct="1">
              <a:spcBef>
                <a:spcPct val="20000"/>
              </a:spcBef>
              <a:buClr>
                <a:srgbClr val="FFCC00"/>
              </a:buClr>
              <a:buFont typeface="Wingdings" pitchFamily="2" charset="2"/>
              <a:buNone/>
            </a:pPr>
            <a:r>
              <a:rPr lang="en-US" altLang="zh-CN" sz="2000" dirty="0">
                <a:solidFill>
                  <a:schemeClr val="tx1"/>
                </a:solidFill>
              </a:rPr>
              <a:t>                                                     cp=</a:t>
            </a:r>
            <a:r>
              <a:rPr lang="en-US" altLang="zh-CN" sz="2000" dirty="0">
                <a:solidFill>
                  <a:schemeClr val="dk1"/>
                </a:solidFill>
              </a:rPr>
              <a:t>"</a:t>
            </a:r>
            <a:r>
              <a:rPr lang="en-US" altLang="zh-CN" sz="2000" dirty="0">
                <a:solidFill>
                  <a:schemeClr val="tx1"/>
                </a:solidFill>
              </a:rPr>
              <a:t>I love China!</a:t>
            </a:r>
            <a:r>
              <a:rPr lang="en-US" altLang="zh-CN" sz="2000" dirty="0">
                <a:solidFill>
                  <a:schemeClr val="dk1"/>
                </a:solidFill>
              </a:rPr>
              <a:t> "</a:t>
            </a:r>
            <a:r>
              <a:rPr lang="en-US" altLang="zh-CN" sz="2000" dirty="0">
                <a:solidFill>
                  <a:schemeClr val="tx1"/>
                </a:solidFill>
              </a:rPr>
              <a:t>;    (</a:t>
            </a:r>
            <a:r>
              <a:rPr lang="en-US" altLang="zh-CN" sz="2000" dirty="0">
                <a:solidFill>
                  <a:srgbClr val="0000FF"/>
                </a:solidFill>
                <a:sym typeface="Wingdings" pitchFamily="2" charset="2"/>
              </a:rPr>
              <a:t></a:t>
            </a:r>
            <a:r>
              <a:rPr lang="en-US" altLang="zh-CN" sz="2000" dirty="0">
                <a:solidFill>
                  <a:schemeClr val="tx1"/>
                </a:solidFill>
              </a:rPr>
              <a:t>)</a:t>
            </a:r>
          </a:p>
          <a:p>
            <a:pPr marL="1600200" lvl="3" indent="-228600" eaLnBrk="1" hangingPunct="1">
              <a:spcBef>
                <a:spcPct val="20000"/>
              </a:spcBef>
              <a:buClr>
                <a:srgbClr val="FFCC00"/>
              </a:buClr>
              <a:buFont typeface="Wingdings" pitchFamily="2" charset="2"/>
              <a:buChar char="l"/>
            </a:pPr>
            <a:r>
              <a:rPr kumimoji="0" lang="zh-CN" altLang="en-US" sz="2000" dirty="0">
                <a:solidFill>
                  <a:schemeClr val="tx1"/>
                </a:solidFill>
              </a:rPr>
              <a:t>赋初值：</a:t>
            </a:r>
            <a:endParaRPr kumimoji="0" lang="en-US" altLang="zh-CN" sz="2000" dirty="0">
              <a:solidFill>
                <a:schemeClr val="tx1"/>
              </a:solidFill>
            </a:endParaRPr>
          </a:p>
          <a:p>
            <a:pPr marL="1600200" lvl="3" indent="-228600" eaLnBrk="1" hangingPunct="1">
              <a:spcBef>
                <a:spcPct val="20000"/>
              </a:spcBef>
              <a:buClr>
                <a:srgbClr val="FFCC00"/>
              </a:buClr>
            </a:pPr>
            <a:r>
              <a:rPr lang="en-US" altLang="zh-CN" sz="2000" dirty="0"/>
              <a:t>    </a:t>
            </a:r>
            <a:r>
              <a:rPr lang="en-US" altLang="zh-CN" sz="2000" dirty="0">
                <a:solidFill>
                  <a:schemeClr val="tx1"/>
                </a:solidFill>
              </a:rPr>
              <a:t>char *cp="China!";  </a:t>
            </a:r>
            <a:r>
              <a:rPr lang="zh-CN" altLang="en-US" sz="2000" dirty="0">
                <a:solidFill>
                  <a:schemeClr val="tx1"/>
                </a:solidFill>
              </a:rPr>
              <a:t>等价  </a:t>
            </a:r>
            <a:r>
              <a:rPr lang="en-US" altLang="zh-CN" sz="2000" dirty="0">
                <a:solidFill>
                  <a:schemeClr val="tx1"/>
                </a:solidFill>
              </a:rPr>
              <a:t>char *cp; cp=</a:t>
            </a:r>
            <a:r>
              <a:rPr lang="en-US" altLang="zh-CN" sz="2000" dirty="0">
                <a:solidFill>
                  <a:schemeClr val="dk1"/>
                </a:solidFill>
              </a:rPr>
              <a:t>"</a:t>
            </a:r>
            <a:r>
              <a:rPr lang="en-US" altLang="zh-CN" sz="2000" dirty="0">
                <a:solidFill>
                  <a:schemeClr val="tx1"/>
                </a:solidFill>
              </a:rPr>
              <a:t>China!</a:t>
            </a:r>
            <a:r>
              <a:rPr lang="en-US" altLang="zh-CN" sz="2000" dirty="0">
                <a:solidFill>
                  <a:schemeClr val="dk1"/>
                </a:solidFill>
              </a:rPr>
              <a:t> "</a:t>
            </a:r>
            <a:r>
              <a:rPr lang="en-US" altLang="zh-CN" sz="2000" dirty="0">
                <a:solidFill>
                  <a:schemeClr val="tx1"/>
                </a:solidFill>
              </a:rPr>
              <a:t>; </a:t>
            </a:r>
          </a:p>
          <a:p>
            <a:pPr marL="1600200" lvl="3" indent="-228600" eaLnBrk="1" hangingPunct="1">
              <a:spcBef>
                <a:spcPct val="20000"/>
              </a:spcBef>
              <a:buClr>
                <a:srgbClr val="FFCC00"/>
              </a:buClr>
              <a:buFont typeface="Wingdings" pitchFamily="2" charset="2"/>
              <a:buNone/>
            </a:pPr>
            <a:r>
              <a:rPr lang="en-US" altLang="zh-CN" sz="2000" dirty="0">
                <a:solidFill>
                  <a:schemeClr val="tx1"/>
                </a:solidFill>
              </a:rPr>
              <a:t>    char  </a:t>
            </a:r>
            <a:r>
              <a:rPr lang="en-US" altLang="zh-CN" sz="2000" dirty="0" err="1">
                <a:solidFill>
                  <a:schemeClr val="tx1"/>
                </a:solidFill>
              </a:rPr>
              <a:t>str</a:t>
            </a:r>
            <a:r>
              <a:rPr lang="en-US" altLang="zh-CN" sz="2000" dirty="0">
                <a:solidFill>
                  <a:schemeClr val="tx1"/>
                </a:solidFill>
              </a:rPr>
              <a:t>[14]={"China"};</a:t>
            </a:r>
            <a:r>
              <a:rPr lang="zh-CN" altLang="en-US" sz="2000" dirty="0">
                <a:solidFill>
                  <a:schemeClr val="tx1"/>
                </a:solidFill>
              </a:rPr>
              <a:t>不等价</a:t>
            </a:r>
            <a:r>
              <a:rPr lang="en-US" altLang="zh-CN" sz="2000" dirty="0">
                <a:solidFill>
                  <a:schemeClr val="tx1"/>
                </a:solidFill>
              </a:rPr>
              <a:t>char  </a:t>
            </a:r>
            <a:r>
              <a:rPr lang="en-US" altLang="zh-CN" sz="2000" dirty="0" err="1">
                <a:solidFill>
                  <a:schemeClr val="tx1"/>
                </a:solidFill>
              </a:rPr>
              <a:t>str</a:t>
            </a:r>
            <a:r>
              <a:rPr lang="en-US" altLang="zh-CN" sz="2000" dirty="0">
                <a:solidFill>
                  <a:schemeClr val="tx1"/>
                </a:solidFill>
              </a:rPr>
              <a:t>[14]; </a:t>
            </a:r>
            <a:r>
              <a:rPr lang="en-US" altLang="zh-CN" sz="2000" dirty="0" err="1">
                <a:solidFill>
                  <a:schemeClr val="tx1"/>
                </a:solidFill>
              </a:rPr>
              <a:t>str</a:t>
            </a:r>
            <a:r>
              <a:rPr lang="en-US" altLang="zh-CN" sz="2000" dirty="0">
                <a:solidFill>
                  <a:schemeClr val="tx1"/>
                </a:solidFill>
              </a:rPr>
              <a:t>[ ]="China" (</a:t>
            </a:r>
            <a:r>
              <a:rPr lang="en-US" altLang="zh-CN" sz="2000" dirty="0">
                <a:solidFill>
                  <a:srgbClr val="FF5050"/>
                </a:solidFill>
                <a:sym typeface="Symbol" pitchFamily="18" charset="2"/>
              </a:rPr>
              <a:t></a:t>
            </a:r>
            <a:r>
              <a:rPr lang="en-US" altLang="zh-CN" sz="2000" dirty="0">
                <a:solidFill>
                  <a:schemeClr val="tx1"/>
                </a:solidFill>
              </a:rPr>
              <a: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4"/>
          <p:cNvSpPr>
            <a:spLocks noChangeArrowheads="1"/>
          </p:cNvSpPr>
          <p:nvPr/>
        </p:nvSpPr>
        <p:spPr bwMode="auto">
          <a:xfrm>
            <a:off x="655638" y="681038"/>
            <a:ext cx="7956550" cy="801687"/>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Char char="v"/>
            </a:pPr>
            <a:r>
              <a:rPr kumimoji="0" lang="zh-CN" altLang="en-US" sz="2400">
                <a:solidFill>
                  <a:schemeClr val="tx1"/>
                </a:solidFill>
              </a:rPr>
              <a:t>字符指针变量</a:t>
            </a:r>
            <a:r>
              <a:rPr kumimoji="0" lang="zh-CN" altLang="zh-CN" sz="2400">
                <a:solidFill>
                  <a:schemeClr val="tx1"/>
                </a:solidFill>
              </a:rPr>
              <a:t>接受键入字符串时,必须</a:t>
            </a:r>
            <a:r>
              <a:rPr kumimoji="0" lang="zh-CN" altLang="zh-CN" sz="2400">
                <a:solidFill>
                  <a:srgbClr val="0000FF"/>
                </a:solidFill>
              </a:rPr>
              <a:t>先开辟存储空间（赋</a:t>
            </a:r>
            <a:r>
              <a:rPr kumimoji="0" lang="zh-CN" altLang="zh-CN" sz="2400">
                <a:solidFill>
                  <a:srgbClr val="FF5050"/>
                </a:solidFill>
              </a:rPr>
              <a:t>地址</a:t>
            </a:r>
            <a:r>
              <a:rPr kumimoji="0" lang="zh-CN" altLang="zh-CN" sz="2400">
                <a:solidFill>
                  <a:srgbClr val="0000FF"/>
                </a:solidFill>
              </a:rPr>
              <a:t>）</a:t>
            </a:r>
            <a:r>
              <a:rPr kumimoji="0" lang="zh-CN" altLang="zh-CN" sz="2400">
                <a:solidFill>
                  <a:schemeClr val="tx1"/>
                </a:solidFill>
              </a:rPr>
              <a:t>。</a:t>
            </a:r>
            <a:r>
              <a:rPr kumimoji="0" lang="zh-CN" altLang="en-US" sz="2400">
                <a:solidFill>
                  <a:schemeClr val="tx1"/>
                </a:solidFill>
              </a:rPr>
              <a:t> </a:t>
            </a:r>
          </a:p>
        </p:txBody>
      </p:sp>
      <p:sp>
        <p:nvSpPr>
          <p:cNvPr id="870408" name="Text Box 8"/>
          <p:cNvSpPr txBox="1">
            <a:spLocks noChangeArrowheads="1"/>
          </p:cNvSpPr>
          <p:nvPr/>
        </p:nvSpPr>
        <p:spPr bwMode="auto">
          <a:xfrm>
            <a:off x="1063625" y="1536700"/>
            <a:ext cx="3475631" cy="156966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spcBef>
                <a:spcPct val="0"/>
              </a:spcBef>
            </a:pPr>
            <a:r>
              <a:rPr lang="zh-CN" altLang="en-US" sz="2400" dirty="0">
                <a:solidFill>
                  <a:schemeClr val="tx1"/>
                </a:solidFill>
              </a:rPr>
              <a:t>例   </a:t>
            </a:r>
            <a:r>
              <a:rPr lang="en-US" altLang="zh-CN" sz="2400" dirty="0">
                <a:solidFill>
                  <a:schemeClr val="tx1"/>
                </a:solidFill>
              </a:rPr>
              <a:t>char  </a:t>
            </a:r>
            <a:r>
              <a:rPr lang="en-US" altLang="zh-CN" sz="2400" dirty="0" err="1">
                <a:solidFill>
                  <a:schemeClr val="tx1"/>
                </a:solidFill>
              </a:rPr>
              <a:t>str</a:t>
            </a:r>
            <a:r>
              <a:rPr lang="en-US" altLang="zh-CN" sz="2400" dirty="0">
                <a:solidFill>
                  <a:schemeClr val="tx1"/>
                </a:solidFill>
              </a:rPr>
              <a:t>[10];</a:t>
            </a:r>
          </a:p>
          <a:p>
            <a:pPr>
              <a:spcBef>
                <a:spcPct val="0"/>
              </a:spcBef>
            </a:pPr>
            <a:r>
              <a:rPr lang="en-US" altLang="zh-CN" sz="2400" dirty="0">
                <a:solidFill>
                  <a:schemeClr val="tx1"/>
                </a:solidFill>
              </a:rPr>
              <a:t>       </a:t>
            </a:r>
            <a:r>
              <a:rPr lang="en-US" altLang="zh-CN" sz="2400" dirty="0" err="1">
                <a:solidFill>
                  <a:schemeClr val="tx1"/>
                </a:solidFill>
              </a:rPr>
              <a:t>scanf</a:t>
            </a:r>
            <a:r>
              <a:rPr lang="en-US" altLang="zh-CN" sz="2400" dirty="0">
                <a:solidFill>
                  <a:schemeClr val="tx1"/>
                </a:solidFill>
              </a:rPr>
              <a:t>(</a:t>
            </a:r>
            <a:r>
              <a:rPr lang="en-US" altLang="zh-CN" sz="2400" dirty="0"/>
              <a:t>"</a:t>
            </a:r>
            <a:r>
              <a:rPr lang="en-US" altLang="zh-CN" sz="2400" dirty="0">
                <a:solidFill>
                  <a:schemeClr val="tx1"/>
                </a:solidFill>
              </a:rPr>
              <a:t>%</a:t>
            </a:r>
            <a:r>
              <a:rPr lang="en-US" altLang="zh-CN" sz="2400" dirty="0" err="1">
                <a:solidFill>
                  <a:schemeClr val="tx1"/>
                </a:solidFill>
              </a:rPr>
              <a:t>s</a:t>
            </a:r>
            <a:r>
              <a:rPr lang="en-US" altLang="zh-CN" sz="2400" dirty="0" err="1"/>
              <a:t>"</a:t>
            </a:r>
            <a:r>
              <a:rPr lang="en-US" altLang="zh-CN" sz="2400" dirty="0" err="1">
                <a:solidFill>
                  <a:schemeClr val="tx1"/>
                </a:solidFill>
              </a:rPr>
              <a:t>,str</a:t>
            </a:r>
            <a:r>
              <a:rPr lang="en-US" altLang="zh-CN" sz="2400" dirty="0">
                <a:solidFill>
                  <a:schemeClr val="tx1"/>
                </a:solidFill>
              </a:rPr>
              <a:t>);    (</a:t>
            </a:r>
            <a:r>
              <a:rPr lang="en-US" altLang="zh-CN" sz="2400" dirty="0">
                <a:solidFill>
                  <a:srgbClr val="FF5050"/>
                </a:solidFill>
                <a:sym typeface="Wingdings" pitchFamily="2" charset="2"/>
              </a:rPr>
              <a:t></a:t>
            </a:r>
            <a:r>
              <a:rPr lang="en-US" altLang="zh-CN" sz="2400" dirty="0">
                <a:solidFill>
                  <a:schemeClr val="tx1"/>
                </a:solidFill>
              </a:rPr>
              <a:t>)</a:t>
            </a:r>
          </a:p>
          <a:p>
            <a:pPr>
              <a:spcBef>
                <a:spcPct val="0"/>
              </a:spcBef>
            </a:pPr>
            <a:r>
              <a:rPr lang="zh-CN" altLang="zh-CN" sz="2400" dirty="0">
                <a:solidFill>
                  <a:schemeClr val="tx1"/>
                </a:solidFill>
              </a:rPr>
              <a:t>而   </a:t>
            </a:r>
            <a:r>
              <a:rPr lang="en-US" altLang="zh-CN" sz="2400" dirty="0">
                <a:solidFill>
                  <a:schemeClr val="tx1"/>
                </a:solidFill>
              </a:rPr>
              <a:t>char  *cp;</a:t>
            </a:r>
          </a:p>
          <a:p>
            <a:pPr>
              <a:spcBef>
                <a:spcPct val="0"/>
              </a:spcBef>
            </a:pPr>
            <a:r>
              <a:rPr lang="en-US" altLang="zh-CN" sz="2400" dirty="0">
                <a:solidFill>
                  <a:schemeClr val="tx1"/>
                </a:solidFill>
              </a:rPr>
              <a:t>       </a:t>
            </a:r>
            <a:r>
              <a:rPr lang="en-US" altLang="zh-CN" sz="2400" dirty="0" err="1">
                <a:solidFill>
                  <a:schemeClr val="tx1"/>
                </a:solidFill>
              </a:rPr>
              <a:t>scanf</a:t>
            </a:r>
            <a:r>
              <a:rPr lang="en-US" altLang="zh-CN" sz="2400" dirty="0">
                <a:solidFill>
                  <a:schemeClr val="tx1"/>
                </a:solidFill>
              </a:rPr>
              <a:t>(</a:t>
            </a:r>
            <a:r>
              <a:rPr lang="en-US" altLang="zh-CN" sz="2400" dirty="0"/>
              <a:t>"</a:t>
            </a:r>
            <a:r>
              <a:rPr lang="en-US" altLang="zh-CN" sz="2400" dirty="0">
                <a:solidFill>
                  <a:schemeClr val="tx1"/>
                </a:solidFill>
              </a:rPr>
              <a:t>%s</a:t>
            </a:r>
            <a:r>
              <a:rPr lang="en-US" altLang="zh-CN" sz="2400" dirty="0"/>
              <a:t>"</a:t>
            </a:r>
            <a:r>
              <a:rPr lang="en-US" altLang="zh-CN" sz="2400" dirty="0">
                <a:solidFill>
                  <a:schemeClr val="tx1"/>
                </a:solidFill>
              </a:rPr>
              <a:t>,  cp);    (</a:t>
            </a:r>
            <a:r>
              <a:rPr lang="en-US" altLang="zh-CN" sz="2400" dirty="0">
                <a:solidFill>
                  <a:srgbClr val="FF5050"/>
                </a:solidFill>
                <a:sym typeface="Symbol" pitchFamily="18" charset="2"/>
              </a:rPr>
              <a:t></a:t>
            </a:r>
            <a:r>
              <a:rPr lang="en-US" altLang="zh-CN" sz="2400" dirty="0">
                <a:solidFill>
                  <a:schemeClr val="tx1"/>
                </a:solidFill>
                <a:sym typeface="Symbol" pitchFamily="18" charset="2"/>
              </a:rPr>
              <a:t>)</a:t>
            </a:r>
            <a:endParaRPr lang="en-US" altLang="zh-CN" sz="2400" dirty="0">
              <a:solidFill>
                <a:schemeClr val="tx1"/>
              </a:solidFill>
              <a:sym typeface="Wingdings 3" pitchFamily="18" charset="2"/>
            </a:endParaRPr>
          </a:p>
        </p:txBody>
      </p:sp>
      <p:sp>
        <p:nvSpPr>
          <p:cNvPr id="870409" name="Text Box 9"/>
          <p:cNvSpPr txBox="1">
            <a:spLocks noChangeArrowheads="1"/>
          </p:cNvSpPr>
          <p:nvPr/>
        </p:nvSpPr>
        <p:spPr bwMode="auto">
          <a:xfrm>
            <a:off x="5711825" y="1908175"/>
            <a:ext cx="3063659" cy="1200329"/>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en-US" altLang="zh-CN" sz="2400" dirty="0">
                <a:solidFill>
                  <a:schemeClr val="dk1"/>
                </a:solidFill>
                <a:sym typeface="Wingdings 3" pitchFamily="18" charset="2"/>
              </a:rPr>
              <a:t>char   *cp , str[10];</a:t>
            </a:r>
          </a:p>
          <a:p>
            <a:pPr>
              <a:spcBef>
                <a:spcPct val="0"/>
              </a:spcBef>
            </a:pPr>
            <a:r>
              <a:rPr lang="en-US" altLang="zh-CN" sz="2400" dirty="0">
                <a:solidFill>
                  <a:schemeClr val="dk1"/>
                </a:solidFill>
                <a:sym typeface="Wingdings 3" pitchFamily="18" charset="2"/>
              </a:rPr>
              <a:t>cp=str;</a:t>
            </a:r>
          </a:p>
          <a:p>
            <a:pPr>
              <a:spcBef>
                <a:spcPct val="0"/>
              </a:spcBef>
            </a:pPr>
            <a:r>
              <a:rPr lang="en-US" altLang="zh-CN" sz="2400" dirty="0" err="1">
                <a:solidFill>
                  <a:schemeClr val="dk1"/>
                </a:solidFill>
                <a:sym typeface="Wingdings 3" pitchFamily="18" charset="2"/>
              </a:rPr>
              <a:t>scanf</a:t>
            </a:r>
            <a:r>
              <a:rPr lang="en-US" altLang="zh-CN" sz="2400" dirty="0">
                <a:solidFill>
                  <a:schemeClr val="dk1"/>
                </a:solidFill>
                <a:sym typeface="Wingdings 3" pitchFamily="18" charset="2"/>
              </a:rPr>
              <a:t>(</a:t>
            </a:r>
            <a:r>
              <a:rPr lang="en-US" altLang="zh-CN" sz="2400" dirty="0"/>
              <a:t>"</a:t>
            </a:r>
            <a:r>
              <a:rPr lang="en-US" altLang="zh-CN" sz="2400" dirty="0">
                <a:solidFill>
                  <a:schemeClr val="dk1"/>
                </a:solidFill>
                <a:sym typeface="Wingdings 3" pitchFamily="18" charset="2"/>
              </a:rPr>
              <a:t>%</a:t>
            </a:r>
            <a:r>
              <a:rPr lang="en-US" altLang="zh-CN" sz="2400" dirty="0" err="1">
                <a:solidFill>
                  <a:schemeClr val="dk1"/>
                </a:solidFill>
                <a:sym typeface="Wingdings 3" pitchFamily="18" charset="2"/>
              </a:rPr>
              <a:t>s</a:t>
            </a:r>
            <a:r>
              <a:rPr lang="en-US" altLang="zh-CN" sz="2400" dirty="0" err="1"/>
              <a:t>"</a:t>
            </a:r>
            <a:r>
              <a:rPr lang="en-US" altLang="zh-CN" sz="2400" dirty="0" err="1">
                <a:solidFill>
                  <a:schemeClr val="dk1"/>
                </a:solidFill>
                <a:sym typeface="Wingdings 3" pitchFamily="18" charset="2"/>
              </a:rPr>
              <a:t>,cp</a:t>
            </a:r>
            <a:r>
              <a:rPr lang="en-US" altLang="zh-CN" sz="2400" dirty="0">
                <a:solidFill>
                  <a:schemeClr val="dk1"/>
                </a:solidFill>
                <a:sym typeface="Wingdings 3" pitchFamily="18" charset="2"/>
              </a:rPr>
              <a:t>);      (</a:t>
            </a:r>
            <a:r>
              <a:rPr lang="en-US" altLang="zh-CN" sz="2400" dirty="0">
                <a:solidFill>
                  <a:schemeClr val="dk1"/>
                </a:solidFill>
                <a:sym typeface="Wingdings" pitchFamily="2" charset="2"/>
              </a:rPr>
              <a:t></a:t>
            </a:r>
            <a:r>
              <a:rPr lang="en-US" altLang="zh-CN" sz="2400" dirty="0">
                <a:solidFill>
                  <a:schemeClr val="dk1"/>
                </a:solidFill>
                <a:sym typeface="Wingdings 3" pitchFamily="18" charset="2"/>
              </a:rPr>
              <a:t>)</a:t>
            </a:r>
          </a:p>
        </p:txBody>
      </p:sp>
      <p:sp>
        <p:nvSpPr>
          <p:cNvPr id="870410" name="AutoShape 10"/>
          <p:cNvSpPr>
            <a:spLocks noChangeArrowheads="1"/>
          </p:cNvSpPr>
          <p:nvPr/>
        </p:nvSpPr>
        <p:spPr bwMode="auto">
          <a:xfrm>
            <a:off x="4797425" y="2746375"/>
            <a:ext cx="914400" cy="304800"/>
          </a:xfrm>
          <a:prstGeom prst="rightArrow">
            <a:avLst>
              <a:gd name="adj1" fmla="val 50000"/>
              <a:gd name="adj2" fmla="val 75000"/>
            </a:avLst>
          </a:prstGeom>
          <a:gradFill rotWithShape="0">
            <a:gsLst>
              <a:gs pos="0">
                <a:srgbClr val="008000"/>
              </a:gs>
              <a:gs pos="100000">
                <a:schemeClr val="bg1"/>
              </a:gs>
            </a:gsLst>
            <a:lin ang="5400000" scaled="1"/>
          </a:gradFill>
          <a:ln w="12700" cap="sq">
            <a:solidFill>
              <a:schemeClr val="tx1"/>
            </a:solidFill>
            <a:miter lim="800000"/>
            <a:headEnd type="none" w="sm" len="sm"/>
            <a:tailEnd type="none" w="sm" len="sm"/>
          </a:ln>
          <a:effectLst/>
        </p:spPr>
        <p:txBody>
          <a:bodyPr wrap="none" anchor="ctr"/>
          <a:lstStyle/>
          <a:p>
            <a:endParaRPr lang="zh-CN" altLang="en-US"/>
          </a:p>
        </p:txBody>
      </p:sp>
      <p:sp>
        <p:nvSpPr>
          <p:cNvPr id="870411" name="Rectangle 11"/>
          <p:cNvSpPr>
            <a:spLocks noChangeArrowheads="1"/>
          </p:cNvSpPr>
          <p:nvPr/>
        </p:nvSpPr>
        <p:spPr bwMode="auto">
          <a:xfrm>
            <a:off x="669925" y="3521075"/>
            <a:ext cx="7956550" cy="900113"/>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Char char="v"/>
            </a:pPr>
            <a:r>
              <a:rPr kumimoji="0" lang="zh-CN" altLang="zh-CN" sz="2400">
                <a:solidFill>
                  <a:schemeClr val="tx1"/>
                </a:solidFill>
              </a:rPr>
              <a:t>数组名</a:t>
            </a:r>
            <a:r>
              <a:rPr lang="en-US" altLang="zh-CN" sz="2400">
                <a:solidFill>
                  <a:schemeClr val="tx1"/>
                </a:solidFill>
              </a:rPr>
              <a:t>str</a:t>
            </a:r>
            <a:r>
              <a:rPr kumimoji="0" lang="zh-CN" altLang="zh-CN" sz="2400">
                <a:solidFill>
                  <a:schemeClr val="tx1"/>
                </a:solidFill>
              </a:rPr>
              <a:t>代表的</a:t>
            </a:r>
            <a:r>
              <a:rPr lang="zh-CN" altLang="zh-CN" sz="2400">
                <a:solidFill>
                  <a:schemeClr val="tx1"/>
                </a:solidFill>
              </a:rPr>
              <a:t>是地址</a:t>
            </a:r>
            <a:r>
              <a:rPr lang="zh-CN" altLang="zh-CN" sz="2400">
                <a:solidFill>
                  <a:srgbClr val="0000FF"/>
                </a:solidFill>
              </a:rPr>
              <a:t>常量</a:t>
            </a:r>
            <a:r>
              <a:rPr kumimoji="0" lang="zh-CN" altLang="zh-CN" sz="2400">
                <a:solidFill>
                  <a:schemeClr val="tx1"/>
                </a:solidFill>
              </a:rPr>
              <a:t>不能改变</a:t>
            </a:r>
            <a:r>
              <a:rPr lang="zh-CN" altLang="zh-CN" sz="2400">
                <a:solidFill>
                  <a:schemeClr val="tx1"/>
                </a:solidFill>
              </a:rPr>
              <a:t>；</a:t>
            </a:r>
            <a:endParaRPr lang="zh-CN" altLang="en-US" sz="2400">
              <a:solidFill>
                <a:schemeClr val="tx1"/>
              </a:solidFill>
            </a:endParaRPr>
          </a:p>
          <a:p>
            <a:pPr marL="1143000" lvl="2" indent="-228600" eaLnBrk="1" hangingPunct="1">
              <a:spcBef>
                <a:spcPct val="20000"/>
              </a:spcBef>
              <a:buClr>
                <a:srgbClr val="FF3300"/>
              </a:buClr>
              <a:buFont typeface="Wingdings" pitchFamily="2" charset="2"/>
              <a:buNone/>
            </a:pPr>
            <a:r>
              <a:rPr kumimoji="0" lang="zh-CN" altLang="en-US" sz="2400">
                <a:solidFill>
                  <a:schemeClr val="tx1"/>
                </a:solidFill>
              </a:rPr>
              <a:t>    指针变量</a:t>
            </a:r>
            <a:r>
              <a:rPr lang="en-US" altLang="zh-CN" sz="2400">
                <a:solidFill>
                  <a:schemeClr val="tx1"/>
                </a:solidFill>
              </a:rPr>
              <a:t>cp</a:t>
            </a:r>
            <a:r>
              <a:rPr lang="zh-CN" altLang="zh-CN" sz="2400">
                <a:solidFill>
                  <a:schemeClr val="tx1"/>
                </a:solidFill>
              </a:rPr>
              <a:t>是地址</a:t>
            </a:r>
            <a:r>
              <a:rPr lang="zh-CN" altLang="zh-CN" sz="2400">
                <a:solidFill>
                  <a:srgbClr val="FF5050"/>
                </a:solidFill>
              </a:rPr>
              <a:t>变量，</a:t>
            </a:r>
            <a:r>
              <a:rPr kumimoji="0" lang="zh-CN" altLang="zh-CN" sz="2400">
                <a:solidFill>
                  <a:schemeClr val="tx1"/>
                </a:solidFill>
              </a:rPr>
              <a:t>值可以改变。</a:t>
            </a:r>
            <a:r>
              <a:rPr kumimoji="0" lang="zh-CN" altLang="en-US" sz="2400">
                <a:solidFill>
                  <a:schemeClr val="tx1"/>
                </a:solidFill>
              </a:rPr>
              <a:t> </a:t>
            </a:r>
          </a:p>
        </p:txBody>
      </p:sp>
      <p:sp>
        <p:nvSpPr>
          <p:cNvPr id="870412" name="Text Box 12"/>
          <p:cNvSpPr txBox="1">
            <a:spLocks noChangeArrowheads="1"/>
          </p:cNvSpPr>
          <p:nvPr/>
        </p:nvSpPr>
        <p:spPr bwMode="auto">
          <a:xfrm>
            <a:off x="539552" y="4549676"/>
            <a:ext cx="3410614" cy="230832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dk1"/>
                </a:solidFill>
              </a:rPr>
              <a:t>例</a:t>
            </a:r>
            <a:r>
              <a:rPr lang="en-US" altLang="zh-CN" sz="2400" dirty="0">
                <a:solidFill>
                  <a:schemeClr val="dk1"/>
                </a:solidFill>
              </a:rPr>
              <a:t>21  (</a:t>
            </a:r>
            <a:r>
              <a:rPr lang="en-US" altLang="zh-CN" sz="2400" dirty="0">
                <a:solidFill>
                  <a:schemeClr val="dk1"/>
                </a:solidFill>
                <a:sym typeface="Wingdings" pitchFamily="2" charset="2"/>
              </a:rPr>
              <a:t></a:t>
            </a:r>
            <a:r>
              <a:rPr lang="en-US" altLang="zh-CN" sz="2400" dirty="0">
                <a:solidFill>
                  <a:schemeClr val="dk1"/>
                </a:solidFill>
              </a:rPr>
              <a:t>)</a:t>
            </a:r>
          </a:p>
          <a:p>
            <a:pPr>
              <a:spcBef>
                <a:spcPct val="0"/>
              </a:spcBef>
            </a:pPr>
            <a:r>
              <a:rPr lang="en-US" altLang="zh-CN" sz="2400" dirty="0">
                <a:solidFill>
                  <a:schemeClr val="dk1"/>
                </a:solidFill>
              </a:rPr>
              <a:t>#include &lt;</a:t>
            </a:r>
            <a:r>
              <a:rPr lang="en-US" altLang="zh-CN" sz="2400" dirty="0" err="1">
                <a:solidFill>
                  <a:schemeClr val="dk1"/>
                </a:solidFill>
              </a:rPr>
              <a:t>stdio.h</a:t>
            </a:r>
            <a:r>
              <a:rPr lang="en-US" altLang="zh-CN" sz="2400" dirty="0">
                <a:solidFill>
                  <a:schemeClr val="dk1"/>
                </a:solidFill>
              </a:rPr>
              <a:t>&gt;</a:t>
            </a:r>
          </a:p>
          <a:p>
            <a:pPr>
              <a:spcBef>
                <a:spcPct val="0"/>
              </a:spcBef>
            </a:pPr>
            <a:r>
              <a:rPr lang="en-US" altLang="zh-CN" sz="2400" dirty="0" err="1">
                <a:solidFill>
                  <a:schemeClr val="dk1"/>
                </a:solidFill>
              </a:rPr>
              <a:t>int</a:t>
            </a:r>
            <a:r>
              <a:rPr lang="en-US" altLang="zh-CN" sz="2400" dirty="0">
                <a:solidFill>
                  <a:schemeClr val="dk1"/>
                </a:solidFill>
              </a:rPr>
              <a:t> main( )</a:t>
            </a:r>
          </a:p>
          <a:p>
            <a:pPr>
              <a:spcBef>
                <a:spcPct val="0"/>
              </a:spcBef>
            </a:pPr>
            <a:r>
              <a:rPr lang="en-US" altLang="zh-CN" sz="2400" dirty="0">
                <a:solidFill>
                  <a:schemeClr val="dk1"/>
                </a:solidFill>
              </a:rPr>
              <a:t>{ char *a="I love China!";</a:t>
            </a:r>
          </a:p>
          <a:p>
            <a:pPr>
              <a:spcBef>
                <a:spcPct val="0"/>
              </a:spcBef>
            </a:pPr>
            <a:r>
              <a:rPr lang="en-US" altLang="zh-CN" sz="2400" dirty="0">
                <a:solidFill>
                  <a:schemeClr val="dk1"/>
                </a:solidFill>
              </a:rPr>
              <a:t>  a=a+7;</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err="1">
                <a:solidFill>
                  <a:schemeClr val="dk1"/>
                </a:solidFill>
              </a:rPr>
              <a:t>s",a</a:t>
            </a:r>
            <a:r>
              <a:rPr lang="en-US" altLang="zh-CN" sz="2400" dirty="0">
                <a:solidFill>
                  <a:schemeClr val="dk1"/>
                </a:solidFill>
              </a:rPr>
              <a:t>);}</a:t>
            </a:r>
          </a:p>
        </p:txBody>
      </p:sp>
      <p:sp>
        <p:nvSpPr>
          <p:cNvPr id="870413" name="Text Box 13"/>
          <p:cNvSpPr txBox="1">
            <a:spLocks noChangeArrowheads="1"/>
          </p:cNvSpPr>
          <p:nvPr/>
        </p:nvSpPr>
        <p:spPr bwMode="auto">
          <a:xfrm>
            <a:off x="4457700" y="4537075"/>
            <a:ext cx="3767570" cy="230832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dk1"/>
                </a:solidFill>
              </a:rPr>
              <a:t>改为： </a:t>
            </a:r>
            <a:r>
              <a:rPr lang="en-US" altLang="zh-CN" sz="2400" dirty="0">
                <a:solidFill>
                  <a:schemeClr val="dk1"/>
                </a:solidFill>
              </a:rPr>
              <a:t>(</a:t>
            </a:r>
            <a:r>
              <a:rPr lang="en-US" altLang="zh-CN" sz="2400" dirty="0">
                <a:solidFill>
                  <a:schemeClr val="dk1"/>
                </a:solidFill>
                <a:sym typeface="Symbol" pitchFamily="18" charset="2"/>
              </a:rPr>
              <a:t></a:t>
            </a:r>
            <a:r>
              <a:rPr lang="en-US" altLang="zh-CN" sz="2400" dirty="0">
                <a:solidFill>
                  <a:schemeClr val="dk1"/>
                </a:solidFill>
              </a:rPr>
              <a:t>)</a:t>
            </a:r>
          </a:p>
          <a:p>
            <a:pPr>
              <a:spcBef>
                <a:spcPct val="0"/>
              </a:spcBef>
            </a:pPr>
            <a:r>
              <a:rPr lang="en-US" altLang="zh-CN" sz="2400" dirty="0">
                <a:solidFill>
                  <a:schemeClr val="dk1"/>
                </a:solidFill>
              </a:rPr>
              <a:t>#include &lt;</a:t>
            </a:r>
            <a:r>
              <a:rPr lang="en-US" altLang="zh-CN" sz="2400" dirty="0" err="1">
                <a:solidFill>
                  <a:schemeClr val="dk1"/>
                </a:solidFill>
              </a:rPr>
              <a:t>stdio.h</a:t>
            </a:r>
            <a:r>
              <a:rPr lang="en-US" altLang="zh-CN" sz="2400" dirty="0">
                <a:solidFill>
                  <a:schemeClr val="dk1"/>
                </a:solidFill>
              </a:rPr>
              <a:t>&gt;</a:t>
            </a:r>
          </a:p>
          <a:p>
            <a:pPr>
              <a:spcBef>
                <a:spcPct val="0"/>
              </a:spcBef>
            </a:pPr>
            <a:r>
              <a:rPr lang="en-US" altLang="zh-CN" sz="2400" dirty="0" err="1">
                <a:solidFill>
                  <a:schemeClr val="dk1"/>
                </a:solidFill>
              </a:rPr>
              <a:t>int</a:t>
            </a:r>
            <a:r>
              <a:rPr lang="en-US" altLang="zh-CN" sz="2400" dirty="0">
                <a:solidFill>
                  <a:schemeClr val="dk1"/>
                </a:solidFill>
              </a:rPr>
              <a:t> main( )</a:t>
            </a:r>
          </a:p>
          <a:p>
            <a:pPr>
              <a:spcBef>
                <a:spcPct val="0"/>
              </a:spcBef>
            </a:pPr>
            <a:r>
              <a:rPr lang="en-US" altLang="zh-CN" sz="2400" dirty="0">
                <a:solidFill>
                  <a:schemeClr val="dk1"/>
                </a:solidFill>
              </a:rPr>
              <a:t>{ char </a:t>
            </a:r>
            <a:r>
              <a:rPr lang="en-US" altLang="zh-CN" sz="2400" dirty="0" err="1">
                <a:solidFill>
                  <a:schemeClr val="dk1"/>
                </a:solidFill>
              </a:rPr>
              <a:t>str</a:t>
            </a:r>
            <a:r>
              <a:rPr lang="en-US" altLang="zh-CN" sz="2400" dirty="0">
                <a:solidFill>
                  <a:schemeClr val="dk1"/>
                </a:solidFill>
              </a:rPr>
              <a:t>[ ]={"I love China!"};</a:t>
            </a:r>
          </a:p>
          <a:p>
            <a:pPr>
              <a:spcBef>
                <a:spcPct val="0"/>
              </a:spcBef>
            </a:pPr>
            <a:r>
              <a:rPr lang="en-US" altLang="zh-CN" sz="2400" dirty="0">
                <a:solidFill>
                  <a:schemeClr val="dk1"/>
                </a:solidFill>
              </a:rPr>
              <a:t>  </a:t>
            </a:r>
            <a:r>
              <a:rPr lang="en-US" altLang="zh-CN" sz="2400" dirty="0" err="1">
                <a:solidFill>
                  <a:schemeClr val="dk1"/>
                </a:solidFill>
              </a:rPr>
              <a:t>str</a:t>
            </a:r>
            <a:r>
              <a:rPr lang="en-US" altLang="zh-CN" sz="2400" dirty="0">
                <a:solidFill>
                  <a:schemeClr val="dk1"/>
                </a:solidFill>
              </a:rPr>
              <a:t>=str+7;</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err="1">
                <a:solidFill>
                  <a:schemeClr val="dk1"/>
                </a:solidFill>
              </a:rPr>
              <a:t>s",str</a:t>
            </a:r>
            <a:r>
              <a:rPr lang="en-US" altLang="zh-CN" sz="2400" dirty="0">
                <a:solidFill>
                  <a:schemeClr val="dk1"/>
                </a:solidFill>
              </a:rPr>
              <a: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4"/>
          <p:cNvSpPr>
            <a:spLocks noChangeArrowheads="1"/>
          </p:cNvSpPr>
          <p:nvPr/>
        </p:nvSpPr>
        <p:spPr bwMode="auto">
          <a:xfrm>
            <a:off x="655638" y="681038"/>
            <a:ext cx="7956550" cy="801687"/>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Char char="v"/>
            </a:pPr>
            <a:r>
              <a:rPr kumimoji="0" lang="zh-CN" altLang="en-US" sz="2400">
                <a:solidFill>
                  <a:schemeClr val="tx1"/>
                </a:solidFill>
              </a:rPr>
              <a:t>字符指针变量</a:t>
            </a:r>
            <a:r>
              <a:rPr kumimoji="0" lang="zh-CN" altLang="zh-CN" sz="2400">
                <a:solidFill>
                  <a:schemeClr val="tx1"/>
                </a:solidFill>
              </a:rPr>
              <a:t>接受键入字符串时,必须</a:t>
            </a:r>
            <a:r>
              <a:rPr kumimoji="0" lang="zh-CN" altLang="zh-CN" sz="2400">
                <a:solidFill>
                  <a:srgbClr val="0000FF"/>
                </a:solidFill>
              </a:rPr>
              <a:t>先开辟存储空间（赋</a:t>
            </a:r>
            <a:r>
              <a:rPr kumimoji="0" lang="zh-CN" altLang="zh-CN" sz="2400">
                <a:solidFill>
                  <a:srgbClr val="FF5050"/>
                </a:solidFill>
              </a:rPr>
              <a:t>地址</a:t>
            </a:r>
            <a:r>
              <a:rPr kumimoji="0" lang="zh-CN" altLang="zh-CN" sz="2400">
                <a:solidFill>
                  <a:srgbClr val="0000FF"/>
                </a:solidFill>
              </a:rPr>
              <a:t>）</a:t>
            </a:r>
            <a:r>
              <a:rPr kumimoji="0" lang="zh-CN" altLang="zh-CN" sz="2400">
                <a:solidFill>
                  <a:schemeClr val="tx1"/>
                </a:solidFill>
              </a:rPr>
              <a:t>。</a:t>
            </a:r>
            <a:r>
              <a:rPr kumimoji="0" lang="zh-CN" altLang="en-US" sz="2400">
                <a:solidFill>
                  <a:schemeClr val="tx1"/>
                </a:solidFill>
              </a:rPr>
              <a:t> </a:t>
            </a:r>
          </a:p>
        </p:txBody>
      </p:sp>
      <p:sp>
        <p:nvSpPr>
          <p:cNvPr id="870412" name="Text Box 12"/>
          <p:cNvSpPr txBox="1">
            <a:spLocks noChangeArrowheads="1"/>
          </p:cNvSpPr>
          <p:nvPr/>
        </p:nvSpPr>
        <p:spPr bwMode="auto">
          <a:xfrm>
            <a:off x="539552" y="4549676"/>
            <a:ext cx="3410614" cy="230832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dk1"/>
                </a:solidFill>
              </a:rPr>
              <a:t>例</a:t>
            </a:r>
            <a:r>
              <a:rPr lang="en-US" altLang="zh-CN" sz="2400" dirty="0"/>
              <a:t>21</a:t>
            </a:r>
            <a:r>
              <a:rPr lang="en-US" altLang="zh-CN" sz="2400" dirty="0">
                <a:solidFill>
                  <a:schemeClr val="dk1"/>
                </a:solidFill>
              </a:rPr>
              <a:t> (</a:t>
            </a:r>
            <a:r>
              <a:rPr lang="en-US" altLang="zh-CN" sz="2400" dirty="0">
                <a:solidFill>
                  <a:schemeClr val="dk1"/>
                </a:solidFill>
                <a:sym typeface="Wingdings" pitchFamily="2" charset="2"/>
              </a:rPr>
              <a:t></a:t>
            </a:r>
            <a:r>
              <a:rPr lang="en-US" altLang="zh-CN" sz="2400" dirty="0">
                <a:solidFill>
                  <a:schemeClr val="dk1"/>
                </a:solidFill>
              </a:rPr>
              <a:t>)</a:t>
            </a:r>
          </a:p>
          <a:p>
            <a:pPr>
              <a:spcBef>
                <a:spcPct val="0"/>
              </a:spcBef>
            </a:pPr>
            <a:r>
              <a:rPr lang="en-US" altLang="zh-CN" sz="2400" dirty="0">
                <a:solidFill>
                  <a:schemeClr val="dk1"/>
                </a:solidFill>
              </a:rPr>
              <a:t>#include &lt;</a:t>
            </a:r>
            <a:r>
              <a:rPr lang="en-US" altLang="zh-CN" sz="2400" dirty="0" err="1">
                <a:solidFill>
                  <a:schemeClr val="dk1"/>
                </a:solidFill>
              </a:rPr>
              <a:t>stdio.h</a:t>
            </a:r>
            <a:r>
              <a:rPr lang="en-US" altLang="zh-CN" sz="2400" dirty="0">
                <a:solidFill>
                  <a:schemeClr val="dk1"/>
                </a:solidFill>
              </a:rPr>
              <a:t>&gt;</a:t>
            </a:r>
          </a:p>
          <a:p>
            <a:pPr>
              <a:spcBef>
                <a:spcPct val="0"/>
              </a:spcBef>
            </a:pPr>
            <a:r>
              <a:rPr lang="en-US" altLang="zh-CN" sz="2400" dirty="0" err="1">
                <a:solidFill>
                  <a:schemeClr val="dk1"/>
                </a:solidFill>
              </a:rPr>
              <a:t>int</a:t>
            </a:r>
            <a:r>
              <a:rPr lang="en-US" altLang="zh-CN" sz="2400" dirty="0">
                <a:solidFill>
                  <a:schemeClr val="dk1"/>
                </a:solidFill>
              </a:rPr>
              <a:t> main( )</a:t>
            </a:r>
          </a:p>
          <a:p>
            <a:pPr>
              <a:spcBef>
                <a:spcPct val="0"/>
              </a:spcBef>
            </a:pPr>
            <a:r>
              <a:rPr lang="en-US" altLang="zh-CN" sz="2400" dirty="0">
                <a:solidFill>
                  <a:schemeClr val="dk1"/>
                </a:solidFill>
              </a:rPr>
              <a:t>{ char *a="I love China!";</a:t>
            </a:r>
          </a:p>
          <a:p>
            <a:pPr>
              <a:spcBef>
                <a:spcPct val="0"/>
              </a:spcBef>
            </a:pPr>
            <a:r>
              <a:rPr lang="en-US" altLang="zh-CN" sz="2400" dirty="0">
                <a:solidFill>
                  <a:schemeClr val="dk1"/>
                </a:solidFill>
              </a:rPr>
              <a:t>  a=a+7;</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err="1">
                <a:solidFill>
                  <a:schemeClr val="dk1"/>
                </a:solidFill>
              </a:rPr>
              <a:t>s",a</a:t>
            </a:r>
            <a:r>
              <a:rPr lang="en-US" altLang="zh-CN" sz="2400" dirty="0">
                <a:solidFill>
                  <a:schemeClr val="dk1"/>
                </a:solidFill>
              </a:rPr>
              <a:t>);}</a:t>
            </a:r>
          </a:p>
        </p:txBody>
      </p:sp>
      <p:sp>
        <p:nvSpPr>
          <p:cNvPr id="870413" name="Text Box 13"/>
          <p:cNvSpPr txBox="1">
            <a:spLocks noChangeArrowheads="1"/>
          </p:cNvSpPr>
          <p:nvPr/>
        </p:nvSpPr>
        <p:spPr bwMode="auto">
          <a:xfrm>
            <a:off x="4457700" y="4537075"/>
            <a:ext cx="3767570" cy="230832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dk1"/>
                </a:solidFill>
              </a:rPr>
              <a:t>改为： </a:t>
            </a:r>
            <a:r>
              <a:rPr lang="en-US" altLang="zh-CN" sz="2400" dirty="0">
                <a:solidFill>
                  <a:schemeClr val="dk1"/>
                </a:solidFill>
              </a:rPr>
              <a:t>(</a:t>
            </a:r>
            <a:r>
              <a:rPr lang="en-US" altLang="zh-CN" sz="2400" dirty="0">
                <a:solidFill>
                  <a:schemeClr val="dk1"/>
                </a:solidFill>
                <a:sym typeface="Symbol" pitchFamily="18" charset="2"/>
              </a:rPr>
              <a:t></a:t>
            </a:r>
            <a:r>
              <a:rPr lang="en-US" altLang="zh-CN" sz="2400" dirty="0">
                <a:solidFill>
                  <a:schemeClr val="dk1"/>
                </a:solidFill>
              </a:rPr>
              <a:t>)</a:t>
            </a:r>
          </a:p>
          <a:p>
            <a:pPr>
              <a:spcBef>
                <a:spcPct val="0"/>
              </a:spcBef>
            </a:pPr>
            <a:r>
              <a:rPr lang="en-US" altLang="zh-CN" sz="2400" dirty="0">
                <a:solidFill>
                  <a:schemeClr val="dk1"/>
                </a:solidFill>
              </a:rPr>
              <a:t>#include &lt;</a:t>
            </a:r>
            <a:r>
              <a:rPr lang="en-US" altLang="zh-CN" sz="2400" dirty="0" err="1">
                <a:solidFill>
                  <a:schemeClr val="dk1"/>
                </a:solidFill>
              </a:rPr>
              <a:t>stdio.h</a:t>
            </a:r>
            <a:r>
              <a:rPr lang="en-US" altLang="zh-CN" sz="2400" dirty="0">
                <a:solidFill>
                  <a:schemeClr val="dk1"/>
                </a:solidFill>
              </a:rPr>
              <a:t>&gt;</a:t>
            </a:r>
          </a:p>
          <a:p>
            <a:pPr>
              <a:spcBef>
                <a:spcPct val="0"/>
              </a:spcBef>
            </a:pPr>
            <a:r>
              <a:rPr lang="en-US" altLang="zh-CN" sz="2400" dirty="0" err="1">
                <a:solidFill>
                  <a:schemeClr val="dk1"/>
                </a:solidFill>
              </a:rPr>
              <a:t>int</a:t>
            </a:r>
            <a:r>
              <a:rPr lang="en-US" altLang="zh-CN" sz="2400" dirty="0">
                <a:solidFill>
                  <a:schemeClr val="dk1"/>
                </a:solidFill>
              </a:rPr>
              <a:t> main( )</a:t>
            </a:r>
          </a:p>
          <a:p>
            <a:pPr>
              <a:spcBef>
                <a:spcPct val="0"/>
              </a:spcBef>
            </a:pPr>
            <a:r>
              <a:rPr lang="en-US" altLang="zh-CN" sz="2400" dirty="0">
                <a:solidFill>
                  <a:schemeClr val="dk1"/>
                </a:solidFill>
              </a:rPr>
              <a:t>{ char </a:t>
            </a:r>
            <a:r>
              <a:rPr lang="en-US" altLang="zh-CN" sz="2400" dirty="0" err="1">
                <a:solidFill>
                  <a:schemeClr val="dk1"/>
                </a:solidFill>
              </a:rPr>
              <a:t>str</a:t>
            </a:r>
            <a:r>
              <a:rPr lang="en-US" altLang="zh-CN" sz="2400" dirty="0">
                <a:solidFill>
                  <a:schemeClr val="dk1"/>
                </a:solidFill>
              </a:rPr>
              <a:t>[ ]={"I love China!"};</a:t>
            </a:r>
          </a:p>
          <a:p>
            <a:pPr>
              <a:spcBef>
                <a:spcPct val="0"/>
              </a:spcBef>
            </a:pPr>
            <a:r>
              <a:rPr lang="en-US" altLang="zh-CN" sz="2400" dirty="0">
                <a:solidFill>
                  <a:schemeClr val="dk1"/>
                </a:solidFill>
              </a:rPr>
              <a:t>  </a:t>
            </a:r>
            <a:r>
              <a:rPr lang="en-US" altLang="zh-CN" sz="2400" dirty="0" err="1">
                <a:solidFill>
                  <a:schemeClr val="dk1"/>
                </a:solidFill>
              </a:rPr>
              <a:t>str</a:t>
            </a:r>
            <a:r>
              <a:rPr lang="en-US" altLang="zh-CN" sz="2400" dirty="0">
                <a:solidFill>
                  <a:schemeClr val="dk1"/>
                </a:solidFill>
              </a:rPr>
              <a:t>=str+7;</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err="1">
                <a:solidFill>
                  <a:schemeClr val="dk1"/>
                </a:solidFill>
              </a:rPr>
              <a:t>s",str</a:t>
            </a:r>
            <a:r>
              <a:rPr lang="en-US" altLang="zh-CN" sz="2400" dirty="0">
                <a:solidFill>
                  <a:schemeClr val="dk1"/>
                </a:solidFill>
              </a:rPr>
              <a:t>);}</a:t>
            </a:r>
          </a:p>
        </p:txBody>
      </p:sp>
      <p:sp>
        <p:nvSpPr>
          <p:cNvPr id="870414" name="Text Box 14"/>
          <p:cNvSpPr txBox="1">
            <a:spLocks noChangeArrowheads="1"/>
          </p:cNvSpPr>
          <p:nvPr/>
        </p:nvSpPr>
        <p:spPr bwMode="auto">
          <a:xfrm>
            <a:off x="467544" y="1480106"/>
            <a:ext cx="7055136" cy="304698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dk1"/>
                </a:solidFill>
              </a:rPr>
              <a:t>例</a:t>
            </a:r>
            <a:r>
              <a:rPr lang="en-US" altLang="zh-CN" sz="2400" dirty="0"/>
              <a:t>22</a:t>
            </a:r>
            <a:r>
              <a:rPr lang="en-US" altLang="zh-CN" sz="2400" dirty="0">
                <a:solidFill>
                  <a:schemeClr val="dk1"/>
                </a:solidFill>
              </a:rPr>
              <a:t> </a:t>
            </a:r>
            <a:r>
              <a:rPr lang="zh-CN" altLang="en-US" sz="2400" dirty="0">
                <a:solidFill>
                  <a:schemeClr val="dk1"/>
                </a:solidFill>
              </a:rPr>
              <a:t>用下标法引用指针变量所指的字符串中的字符</a:t>
            </a:r>
          </a:p>
          <a:p>
            <a:pPr>
              <a:spcBef>
                <a:spcPct val="0"/>
              </a:spcBef>
            </a:pPr>
            <a:r>
              <a:rPr lang="en-US" altLang="zh-CN" sz="2400" dirty="0">
                <a:solidFill>
                  <a:schemeClr val="dk1"/>
                </a:solidFill>
              </a:rPr>
              <a:t>#include &lt;</a:t>
            </a:r>
            <a:r>
              <a:rPr lang="en-US" altLang="zh-CN" sz="2400" dirty="0" err="1">
                <a:solidFill>
                  <a:schemeClr val="dk1"/>
                </a:solidFill>
              </a:rPr>
              <a:t>stdio.h</a:t>
            </a:r>
            <a:r>
              <a:rPr lang="en-US" altLang="zh-CN" sz="2400" dirty="0">
                <a:solidFill>
                  <a:schemeClr val="dk1"/>
                </a:solidFill>
              </a:rPr>
              <a:t>&gt;</a:t>
            </a:r>
          </a:p>
          <a:p>
            <a:pPr>
              <a:spcBef>
                <a:spcPct val="0"/>
              </a:spcBef>
            </a:pPr>
            <a:r>
              <a:rPr lang="en-US" altLang="zh-CN" sz="2400" dirty="0" err="1">
                <a:solidFill>
                  <a:schemeClr val="dk1"/>
                </a:solidFill>
              </a:rPr>
              <a:t>int</a:t>
            </a:r>
            <a:r>
              <a:rPr lang="en-US" altLang="zh-CN" sz="2400" dirty="0">
                <a:solidFill>
                  <a:schemeClr val="dk1"/>
                </a:solidFill>
              </a:rPr>
              <a:t> main( )</a:t>
            </a:r>
          </a:p>
          <a:p>
            <a:pPr>
              <a:spcBef>
                <a:spcPct val="0"/>
              </a:spcBef>
            </a:pPr>
            <a:r>
              <a:rPr lang="en-US" altLang="zh-CN" sz="2400" dirty="0">
                <a:solidFill>
                  <a:schemeClr val="dk1"/>
                </a:solidFill>
              </a:rPr>
              <a:t>{ char *a="I love China!"; </a:t>
            </a:r>
            <a:r>
              <a:rPr lang="en-US" altLang="zh-CN" sz="2400" dirty="0" err="1">
                <a:solidFill>
                  <a:schemeClr val="dk1"/>
                </a:solidFill>
              </a:rPr>
              <a:t>int</a:t>
            </a:r>
            <a:r>
              <a:rPr lang="en-US" altLang="zh-CN" sz="2400" dirty="0">
                <a:solidFill>
                  <a:schemeClr val="dk1"/>
                </a:solidFill>
              </a:rPr>
              <a:t> </a:t>
            </a:r>
            <a:r>
              <a:rPr lang="en-US" altLang="zh-CN" sz="2400" dirty="0" err="1">
                <a:solidFill>
                  <a:schemeClr val="dk1"/>
                </a:solidFill>
              </a:rPr>
              <a:t>i</a:t>
            </a:r>
            <a:r>
              <a:rPr lang="en-US" altLang="zh-CN" sz="2400" dirty="0">
                <a:solidFill>
                  <a:schemeClr val="dk1"/>
                </a:solidFill>
              </a:rPr>
              <a:t>;</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("The sixth </a:t>
            </a:r>
            <a:r>
              <a:rPr lang="en-US" altLang="zh-CN" sz="2400" dirty="0" err="1">
                <a:solidFill>
                  <a:schemeClr val="dk1"/>
                </a:solidFill>
              </a:rPr>
              <a:t>charcter</a:t>
            </a:r>
            <a:r>
              <a:rPr lang="en-US" altLang="zh-CN" sz="2400" dirty="0">
                <a:solidFill>
                  <a:schemeClr val="dk1"/>
                </a:solidFill>
              </a:rPr>
              <a:t> is %c\</a:t>
            </a:r>
            <a:r>
              <a:rPr lang="en-US" altLang="zh-CN" sz="2400" dirty="0" err="1">
                <a:solidFill>
                  <a:schemeClr val="dk1"/>
                </a:solidFill>
              </a:rPr>
              <a:t>n",a</a:t>
            </a:r>
            <a:r>
              <a:rPr lang="en-US" altLang="zh-CN" sz="2400" dirty="0">
                <a:solidFill>
                  <a:schemeClr val="dk1"/>
                </a:solidFill>
              </a:rPr>
              <a:t>[5]);</a:t>
            </a:r>
          </a:p>
          <a:p>
            <a:pPr>
              <a:spcBef>
                <a:spcPct val="0"/>
              </a:spcBef>
            </a:pPr>
            <a:r>
              <a:rPr lang="en-US" altLang="zh-CN" sz="2400" dirty="0">
                <a:solidFill>
                  <a:schemeClr val="dk1"/>
                </a:solidFill>
              </a:rPr>
              <a:t>  for(</a:t>
            </a:r>
            <a:r>
              <a:rPr lang="en-US" altLang="zh-CN" sz="2400" dirty="0" err="1">
                <a:solidFill>
                  <a:schemeClr val="dk1"/>
                </a:solidFill>
              </a:rPr>
              <a:t>i</a:t>
            </a:r>
            <a:r>
              <a:rPr lang="en-US" altLang="zh-CN" sz="2400" dirty="0">
                <a:solidFill>
                  <a:schemeClr val="dk1"/>
                </a:solidFill>
              </a:rPr>
              <a:t>=0;a[</a:t>
            </a:r>
            <a:r>
              <a:rPr lang="en-US" altLang="zh-CN" sz="2400" dirty="0" err="1">
                <a:solidFill>
                  <a:schemeClr val="dk1"/>
                </a:solidFill>
              </a:rPr>
              <a:t>i</a:t>
            </a:r>
            <a:r>
              <a:rPr lang="en-US" altLang="zh-CN" sz="2400" dirty="0">
                <a:solidFill>
                  <a:schemeClr val="dk1"/>
                </a:solidFill>
              </a:rPr>
              <a:t>]!='\0';i++)</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err="1">
                <a:solidFill>
                  <a:schemeClr val="dk1"/>
                </a:solidFill>
              </a:rPr>
              <a:t>c",a</a:t>
            </a:r>
            <a:r>
              <a:rPr lang="en-US" altLang="zh-CN" sz="2400" dirty="0">
                <a:solidFill>
                  <a:schemeClr val="dk1"/>
                </a:solidFill>
              </a:rPr>
              <a:t>[</a:t>
            </a:r>
            <a:r>
              <a:rPr lang="en-US" altLang="zh-CN" sz="2400" dirty="0" err="1">
                <a:solidFill>
                  <a:schemeClr val="dk1"/>
                </a:solidFill>
              </a:rPr>
              <a:t>i</a:t>
            </a:r>
            <a:r>
              <a:rPr lang="en-US" altLang="zh-CN" sz="2400" dirty="0">
                <a:solidFill>
                  <a:schemeClr val="dk1"/>
                </a:solidFill>
              </a:rPr>
              <a:t>]);</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("\n");}</a:t>
            </a:r>
          </a:p>
        </p:txBody>
      </p:sp>
    </p:spTree>
    <p:extLst>
      <p:ext uri="{BB962C8B-B14F-4D97-AF65-F5344CB8AC3E}">
        <p14:creationId xmlns:p14="http://schemas.microsoft.com/office/powerpoint/2010/main" val="334638404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00" name="Rectangle 4"/>
          <p:cNvSpPr>
            <a:spLocks noChangeArrowheads="1"/>
          </p:cNvSpPr>
          <p:nvPr/>
        </p:nvSpPr>
        <p:spPr bwMode="auto">
          <a:xfrm>
            <a:off x="655638" y="681038"/>
            <a:ext cx="7956550" cy="3810000"/>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Char char="v"/>
            </a:pPr>
            <a:r>
              <a:rPr lang="zh-CN" altLang="en-US" sz="2400" dirty="0">
                <a:solidFill>
                  <a:schemeClr val="tx1"/>
                </a:solidFill>
              </a:rPr>
              <a:t>用指针变量指向的格式字符串代替</a:t>
            </a:r>
            <a:r>
              <a:rPr lang="en-US" altLang="zh-CN" sz="2400" dirty="0" err="1">
                <a:solidFill>
                  <a:schemeClr val="tx1"/>
                </a:solidFill>
              </a:rPr>
              <a:t>printf</a:t>
            </a:r>
            <a:r>
              <a:rPr lang="zh-CN" altLang="en-US" sz="2400" dirty="0">
                <a:solidFill>
                  <a:schemeClr val="tx1"/>
                </a:solidFill>
              </a:rPr>
              <a:t>中的格式字符串（可变格式输出函数）</a:t>
            </a:r>
          </a:p>
          <a:p>
            <a:pPr marL="1600200" lvl="3" indent="-228600" eaLnBrk="1" hangingPunct="1">
              <a:spcBef>
                <a:spcPct val="20000"/>
              </a:spcBef>
              <a:buClr>
                <a:srgbClr val="FFCC00"/>
              </a:buClr>
              <a:buFont typeface="Wingdings" pitchFamily="2" charset="2"/>
              <a:buNone/>
            </a:pPr>
            <a:r>
              <a:rPr kumimoji="0" lang="zh-CN" altLang="en-US" sz="2000" dirty="0">
                <a:solidFill>
                  <a:schemeClr val="tx1"/>
                </a:solidFill>
              </a:rPr>
              <a:t>  </a:t>
            </a:r>
            <a:r>
              <a:rPr kumimoji="0" lang="en-US" altLang="zh-CN" sz="2000" dirty="0">
                <a:solidFill>
                  <a:schemeClr val="tx1"/>
                </a:solidFill>
              </a:rPr>
              <a:t>char *format;</a:t>
            </a:r>
          </a:p>
          <a:p>
            <a:pPr marL="1600200" lvl="3" indent="-228600" eaLnBrk="1" hangingPunct="1">
              <a:spcBef>
                <a:spcPct val="20000"/>
              </a:spcBef>
              <a:buClr>
                <a:srgbClr val="FFCC00"/>
              </a:buClr>
              <a:buFont typeface="Wingdings" pitchFamily="2" charset="2"/>
              <a:buNone/>
            </a:pPr>
            <a:r>
              <a:rPr kumimoji="0" lang="en-US" altLang="zh-CN" sz="2000" dirty="0">
                <a:solidFill>
                  <a:schemeClr val="tx1"/>
                </a:solidFill>
              </a:rPr>
              <a:t>  format="a=%</a:t>
            </a:r>
            <a:r>
              <a:rPr kumimoji="0" lang="en-US" altLang="zh-CN" sz="2000" dirty="0" err="1">
                <a:solidFill>
                  <a:schemeClr val="tx1"/>
                </a:solidFill>
              </a:rPr>
              <a:t>d,b</a:t>
            </a:r>
            <a:r>
              <a:rPr kumimoji="0" lang="en-US" altLang="zh-CN" sz="2000" dirty="0">
                <a:solidFill>
                  <a:schemeClr val="tx1"/>
                </a:solidFill>
              </a:rPr>
              <a:t>=%f\n";</a:t>
            </a:r>
          </a:p>
          <a:p>
            <a:pPr marL="1600200" lvl="3" indent="-228600" eaLnBrk="1" hangingPunct="1">
              <a:spcBef>
                <a:spcPct val="20000"/>
              </a:spcBef>
              <a:buClr>
                <a:srgbClr val="FFCC00"/>
              </a:buClr>
              <a:buFont typeface="Wingdings" pitchFamily="2" charset="2"/>
              <a:buNone/>
            </a:pPr>
            <a:r>
              <a:rPr kumimoji="0" lang="en-US" altLang="zh-CN" sz="2000" dirty="0">
                <a:solidFill>
                  <a:schemeClr val="tx1"/>
                </a:solidFill>
              </a:rPr>
              <a:t>  </a:t>
            </a:r>
            <a:r>
              <a:rPr kumimoji="0" lang="en-US" altLang="zh-CN" sz="2000" dirty="0" err="1">
                <a:solidFill>
                  <a:schemeClr val="tx1"/>
                </a:solidFill>
              </a:rPr>
              <a:t>printf</a:t>
            </a:r>
            <a:r>
              <a:rPr kumimoji="0" lang="en-US" altLang="zh-CN" sz="2000" dirty="0">
                <a:solidFill>
                  <a:schemeClr val="tx1"/>
                </a:solidFill>
              </a:rPr>
              <a:t>(</a:t>
            </a:r>
            <a:r>
              <a:rPr kumimoji="0" lang="en-US" altLang="zh-CN" sz="2000" dirty="0" err="1">
                <a:solidFill>
                  <a:schemeClr val="tx1"/>
                </a:solidFill>
              </a:rPr>
              <a:t>format,a,b</a:t>
            </a:r>
            <a:r>
              <a:rPr kumimoji="0" lang="en-US" altLang="zh-CN" sz="2000" dirty="0">
                <a:solidFill>
                  <a:schemeClr val="tx1"/>
                </a:solidFill>
              </a:rPr>
              <a:t>); </a:t>
            </a:r>
          </a:p>
          <a:p>
            <a:pPr marL="1600200" lvl="3" indent="-228600" eaLnBrk="1" hangingPunct="1">
              <a:spcBef>
                <a:spcPct val="20000"/>
              </a:spcBef>
              <a:buClr>
                <a:srgbClr val="FFCC00"/>
              </a:buClr>
              <a:buFont typeface="Wingdings" pitchFamily="2" charset="2"/>
              <a:buNone/>
            </a:pPr>
            <a:r>
              <a:rPr kumimoji="0" lang="zh-CN" altLang="en-US" sz="2000" dirty="0">
                <a:solidFill>
                  <a:schemeClr val="tx1"/>
                </a:solidFill>
              </a:rPr>
              <a:t>相对于：</a:t>
            </a:r>
          </a:p>
          <a:p>
            <a:pPr marL="1600200" lvl="3" indent="-228600" eaLnBrk="1" hangingPunct="1">
              <a:spcBef>
                <a:spcPct val="20000"/>
              </a:spcBef>
              <a:buClr>
                <a:srgbClr val="FFCC00"/>
              </a:buClr>
              <a:buFont typeface="Wingdings" pitchFamily="2" charset="2"/>
              <a:buNone/>
            </a:pPr>
            <a:r>
              <a:rPr kumimoji="0" lang="zh-CN" altLang="en-US" sz="2000" dirty="0">
                <a:solidFill>
                  <a:schemeClr val="tx1"/>
                </a:solidFill>
              </a:rPr>
              <a:t>   </a:t>
            </a:r>
            <a:r>
              <a:rPr kumimoji="0" lang="en-US" altLang="zh-CN" sz="2000" dirty="0" err="1">
                <a:solidFill>
                  <a:schemeClr val="tx1"/>
                </a:solidFill>
              </a:rPr>
              <a:t>printf</a:t>
            </a:r>
            <a:r>
              <a:rPr kumimoji="0" lang="en-US" altLang="zh-CN" sz="2000" dirty="0">
                <a:solidFill>
                  <a:schemeClr val="tx1"/>
                </a:solidFill>
              </a:rPr>
              <a:t>("a=%</a:t>
            </a:r>
            <a:r>
              <a:rPr kumimoji="0" lang="en-US" altLang="zh-CN" sz="2000" dirty="0" err="1">
                <a:solidFill>
                  <a:schemeClr val="tx1"/>
                </a:solidFill>
              </a:rPr>
              <a:t>d,b</a:t>
            </a:r>
            <a:r>
              <a:rPr kumimoji="0" lang="en-US" altLang="zh-CN" sz="2000" dirty="0">
                <a:solidFill>
                  <a:schemeClr val="tx1"/>
                </a:solidFill>
              </a:rPr>
              <a:t>=%f\n"</a:t>
            </a:r>
            <a:r>
              <a:rPr lang="en-US" altLang="zh-CN" sz="2000" dirty="0"/>
              <a:t>, </a:t>
            </a:r>
            <a:r>
              <a:rPr kumimoji="0" lang="en-US" altLang="zh-CN" sz="2000" dirty="0" err="1">
                <a:solidFill>
                  <a:schemeClr val="tx1"/>
                </a:solidFill>
              </a:rPr>
              <a:t>a,b</a:t>
            </a:r>
            <a:r>
              <a:rPr kumimoji="0" lang="en-US" altLang="zh-CN" sz="2000" dirty="0">
                <a:solidFill>
                  <a:schemeClr val="tx1"/>
                </a:solidFill>
              </a:rPr>
              <a:t>);</a:t>
            </a:r>
          </a:p>
          <a:p>
            <a:pPr marL="1600200" lvl="3" indent="-228600" eaLnBrk="1" hangingPunct="1">
              <a:spcBef>
                <a:spcPct val="20000"/>
              </a:spcBef>
              <a:buClr>
                <a:srgbClr val="FFCC00"/>
              </a:buClr>
              <a:buFont typeface="Wingdings" pitchFamily="2" charset="2"/>
              <a:buNone/>
            </a:pPr>
            <a:r>
              <a:rPr kumimoji="0" lang="zh-CN" altLang="en-US" sz="2000" dirty="0">
                <a:solidFill>
                  <a:schemeClr val="tx1"/>
                </a:solidFill>
              </a:rPr>
              <a:t>可以用字符数组实现：</a:t>
            </a:r>
          </a:p>
          <a:p>
            <a:pPr marL="1600200" lvl="3" indent="-228600" eaLnBrk="1" hangingPunct="1">
              <a:spcBef>
                <a:spcPct val="20000"/>
              </a:spcBef>
              <a:buClr>
                <a:srgbClr val="FFCC00"/>
              </a:buClr>
              <a:buFont typeface="Wingdings" pitchFamily="2" charset="2"/>
              <a:buNone/>
            </a:pPr>
            <a:r>
              <a:rPr kumimoji="0" lang="zh-CN" altLang="en-US" sz="2000" dirty="0">
                <a:solidFill>
                  <a:schemeClr val="tx1"/>
                </a:solidFill>
              </a:rPr>
              <a:t>   </a:t>
            </a:r>
            <a:r>
              <a:rPr kumimoji="0" lang="en-US" altLang="zh-CN" sz="2000" dirty="0">
                <a:solidFill>
                  <a:schemeClr val="tx1"/>
                </a:solidFill>
              </a:rPr>
              <a:t>char format[ ]="a=%</a:t>
            </a:r>
            <a:r>
              <a:rPr kumimoji="0" lang="en-US" altLang="zh-CN" sz="2000" dirty="0" err="1">
                <a:solidFill>
                  <a:schemeClr val="tx1"/>
                </a:solidFill>
              </a:rPr>
              <a:t>d,b</a:t>
            </a:r>
            <a:r>
              <a:rPr kumimoji="0" lang="en-US" altLang="zh-CN" sz="2000" dirty="0">
                <a:solidFill>
                  <a:schemeClr val="tx1"/>
                </a:solidFill>
              </a:rPr>
              <a:t>=%f\n";</a:t>
            </a:r>
          </a:p>
          <a:p>
            <a:pPr marL="1600200" lvl="3" indent="-228600" eaLnBrk="1" hangingPunct="1">
              <a:spcBef>
                <a:spcPct val="20000"/>
              </a:spcBef>
              <a:buClr>
                <a:srgbClr val="FFCC00"/>
              </a:buClr>
              <a:buFont typeface="Wingdings" pitchFamily="2" charset="2"/>
              <a:buNone/>
            </a:pPr>
            <a:r>
              <a:rPr kumimoji="0" lang="en-US" altLang="zh-CN" sz="2000" dirty="0">
                <a:solidFill>
                  <a:schemeClr val="tx1"/>
                </a:solidFill>
              </a:rPr>
              <a:t>   </a:t>
            </a:r>
            <a:r>
              <a:rPr kumimoji="0" lang="en-US" altLang="zh-CN" sz="2000" dirty="0" err="1">
                <a:solidFill>
                  <a:schemeClr val="tx1"/>
                </a:solidFill>
              </a:rPr>
              <a:t>printf</a:t>
            </a:r>
            <a:r>
              <a:rPr kumimoji="0" lang="en-US" altLang="zh-CN" sz="2000" dirty="0">
                <a:solidFill>
                  <a:schemeClr val="tx1"/>
                </a:solidFill>
              </a:rPr>
              <a:t>(</a:t>
            </a:r>
            <a:r>
              <a:rPr kumimoji="0" lang="en-US" altLang="zh-CN" sz="2000" dirty="0" err="1">
                <a:solidFill>
                  <a:schemeClr val="tx1"/>
                </a:solidFill>
              </a:rPr>
              <a:t>format,a,b</a:t>
            </a:r>
            <a:r>
              <a:rPr kumimoji="0" lang="en-US" altLang="zh-CN" sz="2000" dirty="0">
                <a:solidFill>
                  <a:schemeClr val="tx1"/>
                </a:solidFill>
              </a:rPr>
              <a: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4" name="Rectangle 4"/>
          <p:cNvSpPr>
            <a:spLocks noChangeArrowheads="1"/>
          </p:cNvSpPr>
          <p:nvPr/>
        </p:nvSpPr>
        <p:spPr bwMode="auto">
          <a:xfrm>
            <a:off x="655638" y="681038"/>
            <a:ext cx="7956550" cy="449262"/>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Char char="v"/>
            </a:pPr>
            <a:r>
              <a:rPr lang="zh-CN" altLang="en-US" sz="2400">
                <a:solidFill>
                  <a:schemeClr val="tx1"/>
                </a:solidFill>
              </a:rPr>
              <a:t>判断和修正：</a:t>
            </a:r>
            <a:r>
              <a:rPr kumimoji="0" lang="zh-CN" altLang="en-US" sz="2400">
                <a:solidFill>
                  <a:schemeClr val="tx1"/>
                </a:solidFill>
              </a:rPr>
              <a:t> </a:t>
            </a:r>
            <a:endParaRPr lang="zh-CN" altLang="en-US" sz="2400">
              <a:solidFill>
                <a:schemeClr val="tx1"/>
              </a:solidFill>
            </a:endParaRPr>
          </a:p>
        </p:txBody>
      </p:sp>
      <p:sp>
        <p:nvSpPr>
          <p:cNvPr id="874504" name="Text Box 8"/>
          <p:cNvSpPr txBox="1">
            <a:spLocks noChangeArrowheads="1"/>
          </p:cNvSpPr>
          <p:nvPr/>
        </p:nvSpPr>
        <p:spPr bwMode="auto">
          <a:xfrm>
            <a:off x="879475" y="1196975"/>
            <a:ext cx="4852162" cy="2308324"/>
          </a:xfrm>
          <a:prstGeom prst="rect">
            <a:avLst/>
          </a:prstGeom>
          <a:noFill/>
          <a:ln w="9525">
            <a:noFill/>
            <a:miter lim="800000"/>
            <a:headEnd/>
            <a:tailEnd/>
          </a:ln>
          <a:effectLst/>
        </p:spPr>
        <p:txBody>
          <a:bodyPr wrap="none">
            <a:spAutoFit/>
          </a:bodyPr>
          <a:lstStyle/>
          <a:p>
            <a:pPr>
              <a:spcBef>
                <a:spcPct val="0"/>
              </a:spcBef>
            </a:pPr>
            <a:r>
              <a:rPr lang="en-US" altLang="zh-CN" sz="2400" dirty="0">
                <a:solidFill>
                  <a:schemeClr val="tx1"/>
                </a:solidFill>
                <a:ea typeface="宋体" pitchFamily="2" charset="-122"/>
              </a:rPr>
              <a:t>char  str[]={</a:t>
            </a:r>
            <a:r>
              <a:rPr lang="en-US" altLang="zh-CN" sz="2400" dirty="0"/>
              <a:t>"</a:t>
            </a:r>
            <a:r>
              <a:rPr lang="en-US" altLang="zh-CN" sz="2400" dirty="0">
                <a:solidFill>
                  <a:schemeClr val="tx1"/>
                </a:solidFill>
                <a:ea typeface="宋体" pitchFamily="2" charset="-122"/>
              </a:rPr>
              <a:t>Hello!</a:t>
            </a:r>
            <a:r>
              <a:rPr lang="en-US" altLang="zh-CN" sz="2400" dirty="0"/>
              <a:t> "</a:t>
            </a:r>
            <a:r>
              <a:rPr lang="en-US" altLang="zh-CN" sz="2400" dirty="0">
                <a:solidFill>
                  <a:schemeClr val="tx1"/>
                </a:solidFill>
                <a:ea typeface="宋体" pitchFamily="2" charset="-122"/>
              </a:rPr>
              <a:t>};                   (</a:t>
            </a:r>
            <a:r>
              <a:rPr lang="en-US" altLang="zh-CN" sz="2400" dirty="0">
                <a:solidFill>
                  <a:srgbClr val="0000FF"/>
                </a:solidFill>
                <a:ea typeface="宋体" pitchFamily="2" charset="-122"/>
                <a:sym typeface="Symbol" pitchFamily="18" charset="2"/>
              </a:rPr>
              <a:t></a:t>
            </a:r>
            <a:r>
              <a:rPr lang="en-US" altLang="zh-CN" sz="2400" dirty="0">
                <a:solidFill>
                  <a:schemeClr val="tx1"/>
                </a:solidFill>
                <a:ea typeface="宋体" pitchFamily="2" charset="-122"/>
                <a:sym typeface="Symbol" pitchFamily="18" charset="2"/>
              </a:rPr>
              <a:t>)</a:t>
            </a:r>
          </a:p>
          <a:p>
            <a:pPr>
              <a:spcBef>
                <a:spcPct val="0"/>
              </a:spcBef>
            </a:pPr>
            <a:r>
              <a:rPr lang="en-US" altLang="zh-CN" sz="2400" dirty="0">
                <a:solidFill>
                  <a:schemeClr val="tx1"/>
                </a:solidFill>
                <a:ea typeface="宋体" pitchFamily="2" charset="-122"/>
                <a:sym typeface="Symbol" pitchFamily="18" charset="2"/>
              </a:rPr>
              <a:t>char  str[]=</a:t>
            </a:r>
            <a:r>
              <a:rPr lang="en-US" altLang="zh-CN" sz="2400" dirty="0"/>
              <a:t>"</a:t>
            </a:r>
            <a:r>
              <a:rPr lang="en-US" altLang="zh-CN" sz="2400" dirty="0">
                <a:solidFill>
                  <a:schemeClr val="tx1"/>
                </a:solidFill>
                <a:ea typeface="宋体" pitchFamily="2" charset="-122"/>
                <a:sym typeface="Symbol" pitchFamily="18" charset="2"/>
              </a:rPr>
              <a:t>Hello!</a:t>
            </a:r>
            <a:r>
              <a:rPr lang="en-US" altLang="zh-CN" sz="2400" dirty="0"/>
              <a:t> "</a:t>
            </a:r>
            <a:r>
              <a:rPr lang="en-US" altLang="zh-CN" sz="2400" dirty="0">
                <a:solidFill>
                  <a:schemeClr val="tx1"/>
                </a:solidFill>
                <a:ea typeface="宋体" pitchFamily="2" charset="-122"/>
                <a:sym typeface="Symbol" pitchFamily="18" charset="2"/>
              </a:rPr>
              <a:t>;</a:t>
            </a:r>
            <a:r>
              <a:rPr lang="en-US" altLang="zh-CN" sz="2400" dirty="0">
                <a:solidFill>
                  <a:schemeClr val="tx1"/>
                </a:solidFill>
                <a:ea typeface="宋体" pitchFamily="2" charset="-122"/>
              </a:rPr>
              <a:t>                      (</a:t>
            </a:r>
            <a:r>
              <a:rPr lang="en-US" altLang="zh-CN" sz="2400" dirty="0">
                <a:solidFill>
                  <a:srgbClr val="0000FF"/>
                </a:solidFill>
                <a:ea typeface="宋体" pitchFamily="2" charset="-122"/>
                <a:sym typeface="Symbol" pitchFamily="18" charset="2"/>
              </a:rPr>
              <a:t></a:t>
            </a:r>
            <a:r>
              <a:rPr lang="en-US" altLang="zh-CN" sz="2400" dirty="0">
                <a:solidFill>
                  <a:schemeClr val="tx1"/>
                </a:solidFill>
                <a:ea typeface="宋体" pitchFamily="2" charset="-122"/>
                <a:sym typeface="Symbol" pitchFamily="18" charset="2"/>
              </a:rPr>
              <a:t>)</a:t>
            </a:r>
          </a:p>
          <a:p>
            <a:pPr>
              <a:spcBef>
                <a:spcPct val="0"/>
              </a:spcBef>
            </a:pPr>
            <a:r>
              <a:rPr lang="en-US" altLang="zh-CN" sz="2400" dirty="0">
                <a:solidFill>
                  <a:schemeClr val="tx1"/>
                </a:solidFill>
                <a:ea typeface="宋体" pitchFamily="2" charset="-122"/>
                <a:sym typeface="Symbol" pitchFamily="18" charset="2"/>
              </a:rPr>
              <a:t>char  str[]={</a:t>
            </a:r>
            <a:r>
              <a:rPr lang="en-US" altLang="zh-CN" sz="2400" dirty="0"/>
              <a:t>'</a:t>
            </a:r>
            <a:r>
              <a:rPr lang="en-US" altLang="zh-CN" sz="2400" dirty="0">
                <a:solidFill>
                  <a:schemeClr val="tx1"/>
                </a:solidFill>
                <a:ea typeface="宋体" pitchFamily="2" charset="-122"/>
                <a:sym typeface="Symbol" pitchFamily="18" charset="2"/>
              </a:rPr>
              <a:t>H</a:t>
            </a:r>
            <a:r>
              <a:rPr lang="en-US" altLang="zh-CN" sz="2400" dirty="0"/>
              <a:t>'</a:t>
            </a:r>
            <a:r>
              <a:rPr lang="en-US" altLang="zh-CN" sz="2400" dirty="0">
                <a:solidFill>
                  <a:schemeClr val="tx1"/>
                </a:solidFill>
                <a:ea typeface="宋体" pitchFamily="2" charset="-122"/>
                <a:sym typeface="Symbol" pitchFamily="18" charset="2"/>
              </a:rPr>
              <a:t>,</a:t>
            </a:r>
            <a:r>
              <a:rPr lang="en-US" altLang="zh-CN" sz="2400" dirty="0"/>
              <a:t> '</a:t>
            </a:r>
            <a:r>
              <a:rPr lang="en-US" altLang="zh-CN" sz="2400" dirty="0">
                <a:solidFill>
                  <a:schemeClr val="tx1"/>
                </a:solidFill>
                <a:ea typeface="宋体" pitchFamily="2" charset="-122"/>
                <a:sym typeface="Symbol" pitchFamily="18" charset="2"/>
              </a:rPr>
              <a:t>e</a:t>
            </a:r>
            <a:r>
              <a:rPr lang="en-US" altLang="zh-CN" sz="2400" dirty="0"/>
              <a:t>'</a:t>
            </a:r>
            <a:r>
              <a:rPr lang="en-US" altLang="zh-CN" sz="2400" dirty="0">
                <a:solidFill>
                  <a:schemeClr val="tx1"/>
                </a:solidFill>
                <a:ea typeface="宋体" pitchFamily="2" charset="-122"/>
                <a:sym typeface="Symbol" pitchFamily="18" charset="2"/>
              </a:rPr>
              <a:t>,</a:t>
            </a:r>
            <a:r>
              <a:rPr lang="en-US" altLang="zh-CN" sz="2400" dirty="0"/>
              <a:t> '</a:t>
            </a:r>
            <a:r>
              <a:rPr lang="en-US" altLang="zh-CN" sz="2400" dirty="0">
                <a:solidFill>
                  <a:schemeClr val="tx1"/>
                </a:solidFill>
                <a:ea typeface="宋体" pitchFamily="2" charset="-122"/>
                <a:sym typeface="Symbol" pitchFamily="18" charset="2"/>
              </a:rPr>
              <a:t>l</a:t>
            </a:r>
            <a:r>
              <a:rPr lang="en-US" altLang="zh-CN" sz="2400" dirty="0"/>
              <a:t>'</a:t>
            </a:r>
            <a:r>
              <a:rPr lang="en-US" altLang="zh-CN" sz="2400" dirty="0">
                <a:solidFill>
                  <a:schemeClr val="tx1"/>
                </a:solidFill>
                <a:ea typeface="宋体" pitchFamily="2" charset="-122"/>
                <a:sym typeface="Symbol" pitchFamily="18" charset="2"/>
              </a:rPr>
              <a:t>,</a:t>
            </a:r>
            <a:r>
              <a:rPr lang="en-US" altLang="zh-CN" sz="2400" dirty="0"/>
              <a:t> '</a:t>
            </a:r>
            <a:r>
              <a:rPr lang="en-US" altLang="zh-CN" sz="2400" dirty="0">
                <a:solidFill>
                  <a:schemeClr val="tx1"/>
                </a:solidFill>
                <a:ea typeface="宋体" pitchFamily="2" charset="-122"/>
                <a:sym typeface="Symbol" pitchFamily="18" charset="2"/>
              </a:rPr>
              <a:t>l</a:t>
            </a:r>
            <a:r>
              <a:rPr lang="en-US" altLang="zh-CN" sz="2400" dirty="0"/>
              <a:t>'</a:t>
            </a:r>
            <a:r>
              <a:rPr lang="en-US" altLang="zh-CN" sz="2400" dirty="0">
                <a:solidFill>
                  <a:schemeClr val="tx1"/>
                </a:solidFill>
                <a:ea typeface="宋体" pitchFamily="2" charset="-122"/>
                <a:sym typeface="Symbol" pitchFamily="18" charset="2"/>
              </a:rPr>
              <a:t>,</a:t>
            </a:r>
            <a:r>
              <a:rPr lang="en-US" altLang="zh-CN" sz="2400" dirty="0"/>
              <a:t> '</a:t>
            </a:r>
            <a:r>
              <a:rPr lang="en-US" altLang="zh-CN" sz="2400" dirty="0">
                <a:solidFill>
                  <a:schemeClr val="tx1"/>
                </a:solidFill>
                <a:ea typeface="宋体" pitchFamily="2" charset="-122"/>
                <a:sym typeface="Symbol" pitchFamily="18" charset="2"/>
              </a:rPr>
              <a:t>o</a:t>
            </a:r>
            <a:r>
              <a:rPr lang="en-US" altLang="zh-CN" sz="2400" dirty="0"/>
              <a:t>'</a:t>
            </a:r>
            <a:r>
              <a:rPr lang="en-US" altLang="zh-CN" sz="2400" dirty="0">
                <a:solidFill>
                  <a:schemeClr val="tx1"/>
                </a:solidFill>
                <a:ea typeface="宋体" pitchFamily="2" charset="-122"/>
                <a:sym typeface="Symbol" pitchFamily="18" charset="2"/>
              </a:rPr>
              <a:t>,</a:t>
            </a:r>
            <a:r>
              <a:rPr lang="en-US" altLang="zh-CN" sz="2400" dirty="0"/>
              <a:t> '</a:t>
            </a:r>
            <a:r>
              <a:rPr lang="en-US" altLang="zh-CN" sz="2400" dirty="0">
                <a:solidFill>
                  <a:schemeClr val="tx1"/>
                </a:solidFill>
                <a:ea typeface="宋体" pitchFamily="2" charset="-122"/>
                <a:sym typeface="Symbol" pitchFamily="18" charset="2"/>
              </a:rPr>
              <a:t>!</a:t>
            </a:r>
            <a:r>
              <a:rPr lang="en-US" altLang="zh-CN" sz="2400" dirty="0"/>
              <a:t> '</a:t>
            </a:r>
            <a:r>
              <a:rPr lang="en-US" altLang="zh-CN" sz="2400" dirty="0">
                <a:solidFill>
                  <a:schemeClr val="tx1"/>
                </a:solidFill>
                <a:ea typeface="宋体" pitchFamily="2" charset="-122"/>
                <a:sym typeface="Symbol" pitchFamily="18" charset="2"/>
              </a:rPr>
              <a:t>};  </a:t>
            </a:r>
            <a:r>
              <a:rPr lang="en-US" altLang="zh-CN" sz="2400" dirty="0">
                <a:solidFill>
                  <a:schemeClr val="tx1"/>
                </a:solidFill>
                <a:ea typeface="宋体" pitchFamily="2" charset="-122"/>
              </a:rPr>
              <a:t>(</a:t>
            </a:r>
            <a:r>
              <a:rPr lang="en-US" altLang="zh-CN" sz="2400" dirty="0">
                <a:solidFill>
                  <a:srgbClr val="0000FF"/>
                </a:solidFill>
                <a:ea typeface="宋体" pitchFamily="2" charset="-122"/>
                <a:sym typeface="Symbol" pitchFamily="18" charset="2"/>
              </a:rPr>
              <a:t></a:t>
            </a:r>
            <a:r>
              <a:rPr lang="en-US" altLang="zh-CN" sz="2400" dirty="0">
                <a:solidFill>
                  <a:schemeClr val="tx1"/>
                </a:solidFill>
                <a:ea typeface="宋体" pitchFamily="2" charset="-122"/>
                <a:sym typeface="Symbol" pitchFamily="18" charset="2"/>
              </a:rPr>
              <a:t>)</a:t>
            </a:r>
          </a:p>
          <a:p>
            <a:pPr>
              <a:spcBef>
                <a:spcPct val="0"/>
              </a:spcBef>
            </a:pPr>
            <a:r>
              <a:rPr lang="en-US" altLang="zh-CN" sz="2400" dirty="0">
                <a:solidFill>
                  <a:schemeClr val="tx1"/>
                </a:solidFill>
                <a:ea typeface="宋体" pitchFamily="2" charset="-122"/>
                <a:sym typeface="Symbol" pitchFamily="18" charset="2"/>
              </a:rPr>
              <a:t>char  *cp=</a:t>
            </a:r>
            <a:r>
              <a:rPr lang="en-US" altLang="zh-CN" sz="2400" dirty="0"/>
              <a:t>"</a:t>
            </a:r>
            <a:r>
              <a:rPr lang="en-US" altLang="zh-CN" sz="2400" dirty="0">
                <a:solidFill>
                  <a:schemeClr val="tx1"/>
                </a:solidFill>
                <a:ea typeface="宋体" pitchFamily="2" charset="-122"/>
                <a:sym typeface="Symbol" pitchFamily="18" charset="2"/>
              </a:rPr>
              <a:t>Hello</a:t>
            </a:r>
            <a:r>
              <a:rPr lang="en-US" altLang="zh-CN" sz="2400" dirty="0"/>
              <a:t>"</a:t>
            </a:r>
            <a:r>
              <a:rPr lang="en-US" altLang="zh-CN" sz="2400" dirty="0">
                <a:solidFill>
                  <a:schemeClr val="tx1"/>
                </a:solidFill>
                <a:ea typeface="宋体" pitchFamily="2" charset="-122"/>
                <a:sym typeface="Symbol" pitchFamily="18" charset="2"/>
              </a:rPr>
              <a:t>;                         </a:t>
            </a:r>
            <a:r>
              <a:rPr lang="en-US" altLang="zh-CN" sz="2400" dirty="0">
                <a:solidFill>
                  <a:schemeClr val="tx1"/>
                </a:solidFill>
                <a:ea typeface="宋体" pitchFamily="2" charset="-122"/>
              </a:rPr>
              <a:t>(</a:t>
            </a:r>
            <a:r>
              <a:rPr lang="en-US" altLang="zh-CN" sz="2400" dirty="0">
                <a:solidFill>
                  <a:srgbClr val="0000FF"/>
                </a:solidFill>
                <a:ea typeface="宋体" pitchFamily="2" charset="-122"/>
                <a:sym typeface="Symbol" pitchFamily="18" charset="2"/>
              </a:rPr>
              <a:t></a:t>
            </a:r>
            <a:r>
              <a:rPr lang="en-US" altLang="zh-CN" sz="2400" dirty="0">
                <a:solidFill>
                  <a:schemeClr val="tx1"/>
                </a:solidFill>
                <a:ea typeface="宋体" pitchFamily="2" charset="-122"/>
                <a:sym typeface="Symbol" pitchFamily="18" charset="2"/>
              </a:rPr>
              <a:t>)</a:t>
            </a:r>
          </a:p>
          <a:p>
            <a:pPr eaLnBrk="1" hangingPunct="1">
              <a:spcBef>
                <a:spcPct val="0"/>
              </a:spcBef>
            </a:pPr>
            <a:r>
              <a:rPr lang="en-US" altLang="zh-CN" sz="2400" dirty="0">
                <a:solidFill>
                  <a:schemeClr val="tx1"/>
                </a:solidFill>
                <a:ea typeface="宋体" pitchFamily="2" charset="-122"/>
                <a:sym typeface="Symbol" pitchFamily="18" charset="2"/>
              </a:rPr>
              <a:t>int  a[]={1,2,3,4,5};                         </a:t>
            </a:r>
            <a:r>
              <a:rPr lang="en-US" altLang="zh-CN" sz="2400" dirty="0">
                <a:solidFill>
                  <a:schemeClr val="tx1"/>
                </a:solidFill>
                <a:ea typeface="宋体" pitchFamily="2" charset="-122"/>
              </a:rPr>
              <a:t>(</a:t>
            </a:r>
            <a:r>
              <a:rPr lang="en-US" altLang="zh-CN" sz="2400" dirty="0">
                <a:solidFill>
                  <a:srgbClr val="0000FF"/>
                </a:solidFill>
                <a:ea typeface="宋体" pitchFamily="2" charset="-122"/>
                <a:sym typeface="Symbol" pitchFamily="18" charset="2"/>
              </a:rPr>
              <a:t></a:t>
            </a:r>
            <a:r>
              <a:rPr lang="en-US" altLang="zh-CN" sz="2400" dirty="0">
                <a:solidFill>
                  <a:schemeClr val="tx1"/>
                </a:solidFill>
                <a:ea typeface="宋体" pitchFamily="2" charset="-122"/>
                <a:sym typeface="Symbol" pitchFamily="18" charset="2"/>
              </a:rPr>
              <a:t>)</a:t>
            </a:r>
          </a:p>
          <a:p>
            <a:pPr eaLnBrk="1" hangingPunct="1">
              <a:spcBef>
                <a:spcPct val="0"/>
              </a:spcBef>
            </a:pPr>
            <a:r>
              <a:rPr lang="en-US" altLang="zh-CN" sz="2400" dirty="0">
                <a:solidFill>
                  <a:schemeClr val="tx1"/>
                </a:solidFill>
                <a:ea typeface="宋体" pitchFamily="2" charset="-122"/>
                <a:sym typeface="Symbol" pitchFamily="18" charset="2"/>
              </a:rPr>
              <a:t>int  *p={1,2,3,4,5};                          (</a:t>
            </a:r>
            <a:r>
              <a:rPr lang="en-US" altLang="zh-CN" sz="2400" dirty="0">
                <a:solidFill>
                  <a:srgbClr val="FF5050"/>
                </a:solidFill>
                <a:ea typeface="宋体" pitchFamily="2" charset="-122"/>
                <a:sym typeface="Symbol" pitchFamily="18" charset="2"/>
              </a:rPr>
              <a:t></a:t>
            </a:r>
            <a:r>
              <a:rPr lang="en-US" altLang="zh-CN" sz="2400" dirty="0">
                <a:solidFill>
                  <a:schemeClr val="tx1"/>
                </a:solidFill>
                <a:ea typeface="宋体" pitchFamily="2" charset="-122"/>
                <a:sym typeface="Symbol" pitchFamily="18" charset="2"/>
              </a:rPr>
              <a:t>)</a:t>
            </a:r>
          </a:p>
        </p:txBody>
      </p:sp>
      <p:sp>
        <p:nvSpPr>
          <p:cNvPr id="874505" name="Text Box 9"/>
          <p:cNvSpPr txBox="1">
            <a:spLocks noChangeArrowheads="1"/>
          </p:cNvSpPr>
          <p:nvPr/>
        </p:nvSpPr>
        <p:spPr bwMode="auto">
          <a:xfrm>
            <a:off x="955675" y="3787775"/>
            <a:ext cx="3828292" cy="2308324"/>
          </a:xfrm>
          <a:prstGeom prst="rect">
            <a:avLst/>
          </a:prstGeom>
          <a:noFill/>
          <a:ln w="9525">
            <a:noFill/>
            <a:miter lim="800000"/>
            <a:headEnd/>
            <a:tailEnd/>
          </a:ln>
          <a:effectLst/>
        </p:spPr>
        <p:txBody>
          <a:bodyPr wrap="none">
            <a:spAutoFit/>
          </a:bodyPr>
          <a:lstStyle/>
          <a:p>
            <a:pPr eaLnBrk="1" hangingPunct="1">
              <a:spcBef>
                <a:spcPct val="0"/>
              </a:spcBef>
            </a:pPr>
            <a:r>
              <a:rPr lang="en-US" altLang="zh-CN" sz="2400" dirty="0">
                <a:solidFill>
                  <a:schemeClr val="tx1"/>
                </a:solidFill>
                <a:ea typeface="宋体" pitchFamily="2" charset="-122"/>
              </a:rPr>
              <a:t>char  str[10],*cp;</a:t>
            </a:r>
          </a:p>
          <a:p>
            <a:pPr eaLnBrk="1" hangingPunct="1">
              <a:spcBef>
                <a:spcPct val="0"/>
              </a:spcBef>
            </a:pPr>
            <a:r>
              <a:rPr lang="en-US" altLang="zh-CN" sz="2400" dirty="0">
                <a:solidFill>
                  <a:schemeClr val="tx1"/>
                </a:solidFill>
                <a:ea typeface="宋体" pitchFamily="2" charset="-122"/>
              </a:rPr>
              <a:t>int  a[10],*p;</a:t>
            </a:r>
          </a:p>
          <a:p>
            <a:pPr>
              <a:spcBef>
                <a:spcPct val="0"/>
              </a:spcBef>
            </a:pPr>
            <a:r>
              <a:rPr lang="en-US" altLang="zh-CN" sz="2400" dirty="0">
                <a:solidFill>
                  <a:schemeClr val="tx1"/>
                </a:solidFill>
                <a:ea typeface="宋体" pitchFamily="2" charset="-122"/>
              </a:rPr>
              <a:t>str=</a:t>
            </a:r>
            <a:r>
              <a:rPr lang="en-US" altLang="zh-CN" sz="2400" dirty="0"/>
              <a:t>"</a:t>
            </a:r>
            <a:r>
              <a:rPr lang="en-US" altLang="zh-CN" sz="2400" dirty="0">
                <a:solidFill>
                  <a:schemeClr val="tx1"/>
                </a:solidFill>
                <a:ea typeface="宋体" pitchFamily="2" charset="-122"/>
              </a:rPr>
              <a:t>Hello</a:t>
            </a:r>
            <a:r>
              <a:rPr lang="en-US" altLang="zh-CN" sz="2400" dirty="0"/>
              <a:t>"</a:t>
            </a:r>
            <a:r>
              <a:rPr lang="en-US" altLang="zh-CN" sz="2400" dirty="0">
                <a:solidFill>
                  <a:schemeClr val="tx1"/>
                </a:solidFill>
                <a:ea typeface="宋体" pitchFamily="2" charset="-122"/>
              </a:rPr>
              <a:t>;                       (</a:t>
            </a:r>
            <a:r>
              <a:rPr lang="en-US" altLang="zh-CN" sz="2400" dirty="0">
                <a:solidFill>
                  <a:srgbClr val="FF5050"/>
                </a:solidFill>
                <a:ea typeface="宋体" pitchFamily="2" charset="-122"/>
                <a:sym typeface="Symbol" pitchFamily="18" charset="2"/>
              </a:rPr>
              <a:t></a:t>
            </a:r>
            <a:r>
              <a:rPr lang="en-US" altLang="zh-CN" sz="2400" dirty="0">
                <a:solidFill>
                  <a:schemeClr val="tx1"/>
                </a:solidFill>
                <a:ea typeface="宋体" pitchFamily="2" charset="-122"/>
                <a:sym typeface="Symbol" pitchFamily="18" charset="2"/>
              </a:rPr>
              <a:t>)</a:t>
            </a:r>
          </a:p>
          <a:p>
            <a:pPr>
              <a:spcBef>
                <a:spcPct val="0"/>
              </a:spcBef>
            </a:pPr>
            <a:r>
              <a:rPr lang="en-US" altLang="zh-CN" sz="2400" dirty="0">
                <a:solidFill>
                  <a:schemeClr val="tx1"/>
                </a:solidFill>
                <a:ea typeface="宋体" pitchFamily="2" charset="-122"/>
                <a:sym typeface="Symbol" pitchFamily="18" charset="2"/>
              </a:rPr>
              <a:t>cp=</a:t>
            </a:r>
            <a:r>
              <a:rPr lang="en-US" altLang="zh-CN" sz="2400" dirty="0"/>
              <a:t>"</a:t>
            </a:r>
            <a:r>
              <a:rPr lang="en-US" altLang="zh-CN" sz="2400" dirty="0">
                <a:solidFill>
                  <a:schemeClr val="tx1"/>
                </a:solidFill>
                <a:ea typeface="宋体" pitchFamily="2" charset="-122"/>
                <a:sym typeface="Symbol" pitchFamily="18" charset="2"/>
              </a:rPr>
              <a:t>Hello!</a:t>
            </a:r>
            <a:r>
              <a:rPr lang="en-US" altLang="zh-CN" sz="2400" dirty="0"/>
              <a:t> "</a:t>
            </a:r>
            <a:r>
              <a:rPr lang="en-US" altLang="zh-CN" sz="2400" dirty="0">
                <a:solidFill>
                  <a:schemeClr val="tx1"/>
                </a:solidFill>
                <a:ea typeface="宋体" pitchFamily="2" charset="-122"/>
                <a:sym typeface="Symbol" pitchFamily="18" charset="2"/>
              </a:rPr>
              <a:t>;                      </a:t>
            </a:r>
            <a:r>
              <a:rPr lang="en-US" altLang="zh-CN" sz="2400" dirty="0">
                <a:solidFill>
                  <a:schemeClr val="tx1"/>
                </a:solidFill>
                <a:ea typeface="宋体" pitchFamily="2" charset="-122"/>
              </a:rPr>
              <a:t>(</a:t>
            </a:r>
            <a:r>
              <a:rPr lang="en-US" altLang="zh-CN" sz="2400" dirty="0">
                <a:solidFill>
                  <a:srgbClr val="0000FF"/>
                </a:solidFill>
                <a:ea typeface="宋体" pitchFamily="2" charset="-122"/>
                <a:sym typeface="Symbol" pitchFamily="18" charset="2"/>
              </a:rPr>
              <a:t></a:t>
            </a:r>
            <a:r>
              <a:rPr lang="en-US" altLang="zh-CN" sz="2400" dirty="0">
                <a:solidFill>
                  <a:schemeClr val="tx1"/>
                </a:solidFill>
                <a:ea typeface="宋体" pitchFamily="2" charset="-122"/>
                <a:sym typeface="Symbol" pitchFamily="18" charset="2"/>
              </a:rPr>
              <a:t>)</a:t>
            </a:r>
          </a:p>
          <a:p>
            <a:pPr eaLnBrk="1" hangingPunct="1">
              <a:spcBef>
                <a:spcPct val="0"/>
              </a:spcBef>
            </a:pPr>
            <a:r>
              <a:rPr lang="en-US" altLang="zh-CN" sz="2400" dirty="0">
                <a:solidFill>
                  <a:schemeClr val="tx1"/>
                </a:solidFill>
                <a:ea typeface="宋体" pitchFamily="2" charset="-122"/>
                <a:sym typeface="Symbol" pitchFamily="18" charset="2"/>
              </a:rPr>
              <a:t>a={1,2,3,4,5};                      </a:t>
            </a:r>
            <a:r>
              <a:rPr lang="en-US" altLang="zh-CN" sz="2400" dirty="0">
                <a:solidFill>
                  <a:schemeClr val="tx1"/>
                </a:solidFill>
                <a:ea typeface="宋体" pitchFamily="2" charset="-122"/>
              </a:rPr>
              <a:t>(</a:t>
            </a:r>
            <a:r>
              <a:rPr lang="en-US" altLang="zh-CN" sz="2400" dirty="0">
                <a:solidFill>
                  <a:srgbClr val="FF5050"/>
                </a:solidFill>
                <a:ea typeface="宋体" pitchFamily="2" charset="-122"/>
                <a:sym typeface="Symbol" pitchFamily="18" charset="2"/>
              </a:rPr>
              <a:t></a:t>
            </a:r>
            <a:r>
              <a:rPr lang="en-US" altLang="zh-CN" sz="2400" dirty="0">
                <a:solidFill>
                  <a:schemeClr val="tx1"/>
                </a:solidFill>
                <a:ea typeface="宋体" pitchFamily="2" charset="-122"/>
                <a:sym typeface="Symbol" pitchFamily="18" charset="2"/>
              </a:rPr>
              <a:t>)</a:t>
            </a:r>
          </a:p>
          <a:p>
            <a:pPr eaLnBrk="1" hangingPunct="1">
              <a:spcBef>
                <a:spcPct val="0"/>
              </a:spcBef>
            </a:pPr>
            <a:r>
              <a:rPr lang="en-US" altLang="zh-CN" sz="2400" dirty="0">
                <a:solidFill>
                  <a:schemeClr val="tx1"/>
                </a:solidFill>
                <a:ea typeface="宋体" pitchFamily="2" charset="-122"/>
                <a:sym typeface="Symbol" pitchFamily="18" charset="2"/>
              </a:rPr>
              <a:t>p={1,2,3,4,5};                      </a:t>
            </a:r>
            <a:r>
              <a:rPr lang="en-US" altLang="zh-CN" sz="2400" dirty="0">
                <a:solidFill>
                  <a:schemeClr val="tx1"/>
                </a:solidFill>
                <a:ea typeface="宋体" pitchFamily="2" charset="-122"/>
              </a:rPr>
              <a:t>(</a:t>
            </a:r>
            <a:r>
              <a:rPr lang="en-US" altLang="zh-CN" sz="2400" dirty="0">
                <a:solidFill>
                  <a:srgbClr val="FF5050"/>
                </a:solidFill>
                <a:ea typeface="宋体" pitchFamily="2" charset="-122"/>
                <a:sym typeface="Symbol" pitchFamily="18" charset="2"/>
              </a:rPr>
              <a:t></a:t>
            </a:r>
            <a:r>
              <a:rPr lang="en-US" altLang="zh-CN" sz="2400" dirty="0">
                <a:solidFill>
                  <a:schemeClr val="tx1"/>
                </a:solidFill>
                <a:ea typeface="宋体" pitchFamily="2" charset="-122"/>
                <a:sym typeface="Symbol" pitchFamily="18" charset="2"/>
              </a:rPr>
              <a:t>)</a:t>
            </a:r>
          </a:p>
        </p:txBody>
      </p:sp>
      <p:grpSp>
        <p:nvGrpSpPr>
          <p:cNvPr id="2" name="Group 10"/>
          <p:cNvGrpSpPr>
            <a:grpSpLocks/>
          </p:cNvGrpSpPr>
          <p:nvPr/>
        </p:nvGrpSpPr>
        <p:grpSpPr bwMode="auto">
          <a:xfrm>
            <a:off x="5908675" y="3025775"/>
            <a:ext cx="2755900" cy="457200"/>
            <a:chOff x="3456" y="2208"/>
            <a:chExt cx="1736" cy="288"/>
          </a:xfrm>
        </p:grpSpPr>
        <p:sp>
          <p:nvSpPr>
            <p:cNvPr id="414740" name="AutoShape 11"/>
            <p:cNvSpPr>
              <a:spLocks noChangeArrowheads="1"/>
            </p:cNvSpPr>
            <p:nvPr/>
          </p:nvSpPr>
          <p:spPr bwMode="auto">
            <a:xfrm>
              <a:off x="3456" y="2304"/>
              <a:ext cx="576" cy="144"/>
            </a:xfrm>
            <a:prstGeom prst="rightArrow">
              <a:avLst>
                <a:gd name="adj1" fmla="val 50000"/>
                <a:gd name="adj2" fmla="val 100000"/>
              </a:avLst>
            </a:prstGeom>
            <a:gradFill rotWithShape="0">
              <a:gsLst>
                <a:gs pos="0">
                  <a:srgbClr val="3333FF"/>
                </a:gs>
                <a:gs pos="100000">
                  <a:schemeClr val="bg1"/>
                </a:gs>
              </a:gsLst>
              <a:lin ang="5400000" scaled="1"/>
            </a:gradFill>
            <a:ln w="12700" cap="sq">
              <a:solidFill>
                <a:schemeClr val="tx1"/>
              </a:solidFill>
              <a:miter lim="800000"/>
              <a:headEnd type="none" w="sm" len="sm"/>
              <a:tailEnd type="none" w="sm" len="sm"/>
            </a:ln>
            <a:effectLst/>
          </p:spPr>
          <p:txBody>
            <a:bodyPr wrap="none" anchor="ctr"/>
            <a:lstStyle/>
            <a:p>
              <a:endParaRPr lang="zh-CN" altLang="en-US"/>
            </a:p>
          </p:txBody>
        </p:sp>
        <p:sp>
          <p:nvSpPr>
            <p:cNvPr id="414741" name="Rectangle 12"/>
            <p:cNvSpPr>
              <a:spLocks noChangeArrowheads="1"/>
            </p:cNvSpPr>
            <p:nvPr/>
          </p:nvSpPr>
          <p:spPr bwMode="auto">
            <a:xfrm>
              <a:off x="4076" y="2208"/>
              <a:ext cx="1116" cy="288"/>
            </a:xfrm>
            <a:prstGeom prst="rect">
              <a:avLst/>
            </a:prstGeom>
            <a:noFill/>
            <a:ln w="12700" cap="sq">
              <a:noFill/>
              <a:miter lim="800000"/>
              <a:headEnd type="none" w="sm" len="sm"/>
              <a:tailEnd type="none" w="sm" len="sm"/>
            </a:ln>
            <a:effectLst/>
          </p:spPr>
          <p:txBody>
            <a:bodyPr wrap="none">
              <a:spAutoFit/>
            </a:bodyPr>
            <a:lstStyle/>
            <a:p>
              <a:pPr eaLnBrk="1" hangingPunct="1">
                <a:spcBef>
                  <a:spcPct val="0"/>
                </a:spcBef>
              </a:pPr>
              <a:r>
                <a:rPr lang="en-US" altLang="zh-CN" sz="2400" dirty="0">
                  <a:solidFill>
                    <a:srgbClr val="FF5050"/>
                  </a:solidFill>
                  <a:ea typeface="宋体" pitchFamily="2" charset="-122"/>
                  <a:sym typeface="Symbol" pitchFamily="18" charset="2"/>
                </a:rPr>
                <a:t>int   *p=&amp;a;</a:t>
              </a:r>
            </a:p>
          </p:txBody>
        </p:sp>
      </p:grpSp>
      <p:grpSp>
        <p:nvGrpSpPr>
          <p:cNvPr id="3" name="Group 13"/>
          <p:cNvGrpSpPr>
            <a:grpSpLocks/>
          </p:cNvGrpSpPr>
          <p:nvPr/>
        </p:nvGrpSpPr>
        <p:grpSpPr bwMode="auto">
          <a:xfrm>
            <a:off x="4841874" y="4498980"/>
            <a:ext cx="4194621" cy="461963"/>
            <a:chOff x="2784" y="3136"/>
            <a:chExt cx="2112" cy="291"/>
          </a:xfrm>
        </p:grpSpPr>
        <p:sp>
          <p:nvSpPr>
            <p:cNvPr id="414738" name="AutoShape 14"/>
            <p:cNvSpPr>
              <a:spLocks noChangeArrowheads="1"/>
            </p:cNvSpPr>
            <p:nvPr/>
          </p:nvSpPr>
          <p:spPr bwMode="auto">
            <a:xfrm>
              <a:off x="2784" y="3232"/>
              <a:ext cx="576" cy="144"/>
            </a:xfrm>
            <a:prstGeom prst="rightArrow">
              <a:avLst>
                <a:gd name="adj1" fmla="val 50000"/>
                <a:gd name="adj2" fmla="val 100000"/>
              </a:avLst>
            </a:prstGeom>
            <a:gradFill rotWithShape="0">
              <a:gsLst>
                <a:gs pos="0">
                  <a:srgbClr val="3333FF"/>
                </a:gs>
                <a:gs pos="100000">
                  <a:schemeClr val="bg1"/>
                </a:gs>
              </a:gsLst>
              <a:lin ang="5400000" scaled="1"/>
            </a:gradFill>
            <a:ln w="12700" cap="sq">
              <a:solidFill>
                <a:schemeClr val="tx1"/>
              </a:solidFill>
              <a:miter lim="800000"/>
              <a:headEnd type="none" w="sm" len="sm"/>
              <a:tailEnd type="none" w="sm" len="sm"/>
            </a:ln>
            <a:effectLst/>
          </p:spPr>
          <p:txBody>
            <a:bodyPr wrap="none" anchor="ctr"/>
            <a:lstStyle/>
            <a:p>
              <a:endParaRPr lang="zh-CN" altLang="en-US"/>
            </a:p>
          </p:txBody>
        </p:sp>
        <p:sp>
          <p:nvSpPr>
            <p:cNvPr id="414739" name="Rectangle 15"/>
            <p:cNvSpPr>
              <a:spLocks noChangeArrowheads="1"/>
            </p:cNvSpPr>
            <p:nvPr/>
          </p:nvSpPr>
          <p:spPr bwMode="auto">
            <a:xfrm>
              <a:off x="3360" y="3136"/>
              <a:ext cx="1536" cy="291"/>
            </a:xfrm>
            <a:prstGeom prst="rect">
              <a:avLst/>
            </a:prstGeom>
            <a:noFill/>
            <a:ln w="12700" cap="sq">
              <a:noFill/>
              <a:miter lim="800000"/>
              <a:headEnd type="none" w="sm" len="sm"/>
              <a:tailEnd type="none" w="sm" len="sm"/>
            </a:ln>
            <a:effectLst/>
          </p:spPr>
          <p:txBody>
            <a:bodyPr wrap="square">
              <a:spAutoFit/>
            </a:bodyPr>
            <a:lstStyle/>
            <a:p>
              <a:pPr eaLnBrk="1" hangingPunct="1">
                <a:spcBef>
                  <a:spcPct val="0"/>
                </a:spcBef>
              </a:pPr>
              <a:r>
                <a:rPr lang="en-US" altLang="zh-CN" sz="2400" dirty="0">
                  <a:solidFill>
                    <a:schemeClr val="tx1"/>
                  </a:solidFill>
                  <a:ea typeface="宋体" pitchFamily="2" charset="-122"/>
                </a:rPr>
                <a:t>char str[10]=“Hello”;</a:t>
              </a:r>
            </a:p>
          </p:txBody>
        </p:sp>
      </p:grpSp>
      <p:grpSp>
        <p:nvGrpSpPr>
          <p:cNvPr id="4" name="Group 16"/>
          <p:cNvGrpSpPr>
            <a:grpSpLocks/>
          </p:cNvGrpSpPr>
          <p:nvPr/>
        </p:nvGrpSpPr>
        <p:grpSpPr bwMode="auto">
          <a:xfrm>
            <a:off x="4892675" y="5235575"/>
            <a:ext cx="3378200" cy="457200"/>
            <a:chOff x="2816" y="3600"/>
            <a:chExt cx="2128" cy="288"/>
          </a:xfrm>
        </p:grpSpPr>
        <p:sp>
          <p:nvSpPr>
            <p:cNvPr id="414736" name="AutoShape 17"/>
            <p:cNvSpPr>
              <a:spLocks noChangeArrowheads="1"/>
            </p:cNvSpPr>
            <p:nvPr/>
          </p:nvSpPr>
          <p:spPr bwMode="auto">
            <a:xfrm>
              <a:off x="2816" y="3696"/>
              <a:ext cx="576" cy="144"/>
            </a:xfrm>
            <a:prstGeom prst="rightArrow">
              <a:avLst>
                <a:gd name="adj1" fmla="val 50000"/>
                <a:gd name="adj2" fmla="val 100000"/>
              </a:avLst>
            </a:prstGeom>
            <a:gradFill rotWithShape="0">
              <a:gsLst>
                <a:gs pos="0">
                  <a:srgbClr val="3333FF"/>
                </a:gs>
                <a:gs pos="100000">
                  <a:schemeClr val="bg1"/>
                </a:gs>
              </a:gsLst>
              <a:lin ang="5400000" scaled="1"/>
            </a:gradFill>
            <a:ln w="12700" cap="sq">
              <a:solidFill>
                <a:schemeClr val="tx1"/>
              </a:solidFill>
              <a:miter lim="800000"/>
              <a:headEnd type="none" w="sm" len="sm"/>
              <a:tailEnd type="none" w="sm" len="sm"/>
            </a:ln>
            <a:effectLst/>
          </p:spPr>
          <p:txBody>
            <a:bodyPr wrap="none" anchor="ctr"/>
            <a:lstStyle/>
            <a:p>
              <a:endParaRPr lang="zh-CN" altLang="en-US"/>
            </a:p>
          </p:txBody>
        </p:sp>
        <p:sp>
          <p:nvSpPr>
            <p:cNvPr id="414737" name="Rectangle 18"/>
            <p:cNvSpPr>
              <a:spLocks noChangeArrowheads="1"/>
            </p:cNvSpPr>
            <p:nvPr/>
          </p:nvSpPr>
          <p:spPr bwMode="auto">
            <a:xfrm>
              <a:off x="3404" y="3600"/>
              <a:ext cx="1540" cy="288"/>
            </a:xfrm>
            <a:prstGeom prst="rect">
              <a:avLst/>
            </a:prstGeom>
            <a:noFill/>
            <a:ln w="12700" cap="sq">
              <a:noFill/>
              <a:miter lim="800000"/>
              <a:headEnd type="none" w="sm" len="sm"/>
              <a:tailEnd type="none" w="sm" len="sm"/>
            </a:ln>
            <a:effectLst/>
          </p:spPr>
          <p:txBody>
            <a:bodyPr>
              <a:spAutoFit/>
            </a:bodyPr>
            <a:lstStyle/>
            <a:p>
              <a:pPr eaLnBrk="1" hangingPunct="1">
                <a:spcBef>
                  <a:spcPct val="0"/>
                </a:spcBef>
              </a:pPr>
              <a:r>
                <a:rPr lang="en-US" altLang="zh-CN" sz="2400">
                  <a:solidFill>
                    <a:schemeClr val="tx1"/>
                  </a:solidFill>
                  <a:ea typeface="宋体" pitchFamily="2" charset="-122"/>
                  <a:sym typeface="Symbol" pitchFamily="18" charset="2"/>
                </a:rPr>
                <a:t>a[10]={1,2,3,4,5};</a:t>
              </a:r>
            </a:p>
          </p:txBody>
        </p:sp>
      </p:grpSp>
      <p:grpSp>
        <p:nvGrpSpPr>
          <p:cNvPr id="5" name="Group 19"/>
          <p:cNvGrpSpPr>
            <a:grpSpLocks/>
          </p:cNvGrpSpPr>
          <p:nvPr/>
        </p:nvGrpSpPr>
        <p:grpSpPr bwMode="auto">
          <a:xfrm>
            <a:off x="4918075" y="5616575"/>
            <a:ext cx="2019300" cy="457200"/>
            <a:chOff x="2832" y="3840"/>
            <a:chExt cx="1272" cy="288"/>
          </a:xfrm>
        </p:grpSpPr>
        <p:sp>
          <p:nvSpPr>
            <p:cNvPr id="414734" name="AutoShape 20"/>
            <p:cNvSpPr>
              <a:spLocks noChangeArrowheads="1"/>
            </p:cNvSpPr>
            <p:nvPr/>
          </p:nvSpPr>
          <p:spPr bwMode="auto">
            <a:xfrm>
              <a:off x="2832" y="3936"/>
              <a:ext cx="576" cy="144"/>
            </a:xfrm>
            <a:prstGeom prst="rightArrow">
              <a:avLst>
                <a:gd name="adj1" fmla="val 50000"/>
                <a:gd name="adj2" fmla="val 100000"/>
              </a:avLst>
            </a:prstGeom>
            <a:gradFill rotWithShape="0">
              <a:gsLst>
                <a:gs pos="0">
                  <a:srgbClr val="3333FF"/>
                </a:gs>
                <a:gs pos="100000">
                  <a:schemeClr val="bg1"/>
                </a:gs>
              </a:gsLst>
              <a:lin ang="5400000" scaled="1"/>
            </a:gradFill>
            <a:ln w="12700" cap="sq">
              <a:solidFill>
                <a:schemeClr val="tx1"/>
              </a:solidFill>
              <a:miter lim="800000"/>
              <a:headEnd type="none" w="sm" len="sm"/>
              <a:tailEnd type="none" w="sm" len="sm"/>
            </a:ln>
            <a:effectLst/>
          </p:spPr>
          <p:txBody>
            <a:bodyPr wrap="none" anchor="ctr"/>
            <a:lstStyle/>
            <a:p>
              <a:endParaRPr lang="zh-CN" altLang="en-US"/>
            </a:p>
          </p:txBody>
        </p:sp>
        <p:sp>
          <p:nvSpPr>
            <p:cNvPr id="414735" name="Rectangle 21"/>
            <p:cNvSpPr>
              <a:spLocks noChangeArrowheads="1"/>
            </p:cNvSpPr>
            <p:nvPr/>
          </p:nvSpPr>
          <p:spPr bwMode="auto">
            <a:xfrm>
              <a:off x="3452" y="3840"/>
              <a:ext cx="652" cy="288"/>
            </a:xfrm>
            <a:prstGeom prst="rect">
              <a:avLst/>
            </a:prstGeom>
            <a:noFill/>
            <a:ln w="12700" cap="sq">
              <a:noFill/>
              <a:miter lim="800000"/>
              <a:headEnd type="none" w="sm" len="sm"/>
              <a:tailEnd type="none" w="sm" len="sm"/>
            </a:ln>
            <a:effectLst/>
          </p:spPr>
          <p:txBody>
            <a:bodyPr wrap="none">
              <a:spAutoFit/>
            </a:bodyPr>
            <a:lstStyle/>
            <a:p>
              <a:pPr eaLnBrk="1" hangingPunct="1">
                <a:spcBef>
                  <a:spcPct val="0"/>
                </a:spcBef>
              </a:pPr>
              <a:r>
                <a:rPr lang="en-US" altLang="zh-CN" sz="2400">
                  <a:solidFill>
                    <a:srgbClr val="FF5050"/>
                  </a:solidFill>
                  <a:ea typeface="宋体" pitchFamily="2" charset="-122"/>
                  <a:sym typeface="Symbol" pitchFamily="18" charset="2"/>
                </a:rPr>
                <a:t>p=&amp;a;</a:t>
              </a:r>
            </a:p>
          </p:txBody>
        </p:sp>
      </p:gr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8" name="Rectangle 4"/>
          <p:cNvSpPr>
            <a:spLocks noChangeArrowheads="1"/>
          </p:cNvSpPr>
          <p:nvPr/>
        </p:nvSpPr>
        <p:spPr bwMode="auto">
          <a:xfrm>
            <a:off x="655638" y="681038"/>
            <a:ext cx="7956550" cy="1968500"/>
          </a:xfrm>
          <a:prstGeom prst="rect">
            <a:avLst/>
          </a:prstGeom>
          <a:noFill/>
          <a:ln w="9525">
            <a:noFill/>
            <a:miter lim="800000"/>
            <a:headEnd/>
            <a:tailEnd/>
          </a:ln>
        </p:spPr>
        <p:txBody>
          <a:bodyPr/>
          <a:lstStyle/>
          <a:p>
            <a:pPr marL="342900" indent="-342900" eaLnBrk="1" hangingPunct="1">
              <a:spcBef>
                <a:spcPct val="20000"/>
              </a:spcBef>
              <a:buClr>
                <a:schemeClr val="accent1"/>
              </a:buClr>
              <a:buFontTx/>
              <a:buChar char="§"/>
            </a:pPr>
            <a:r>
              <a:rPr lang="en-US" altLang="zh-CN" sz="3200">
                <a:solidFill>
                  <a:schemeClr val="accent1"/>
                </a:solidFill>
              </a:rPr>
              <a:t>10.5</a:t>
            </a:r>
            <a:r>
              <a:rPr lang="en-US" altLang="zh-CN" sz="3200">
                <a:solidFill>
                  <a:schemeClr val="tx1"/>
                </a:solidFill>
                <a:latin typeface="Arial" pitchFamily="34" charset="0"/>
              </a:rPr>
              <a:t>  </a:t>
            </a:r>
            <a:r>
              <a:rPr lang="zh-CN" altLang="en-US" sz="3200">
                <a:solidFill>
                  <a:schemeClr val="tx1"/>
                </a:solidFill>
                <a:latin typeface="Arial" pitchFamily="34" charset="0"/>
              </a:rPr>
              <a:t>指向函数的指针</a:t>
            </a:r>
            <a:endParaRPr lang="zh-CN" altLang="en-US" sz="3200">
              <a:solidFill>
                <a:schemeClr val="tx1"/>
              </a:solidFill>
            </a:endParaRPr>
          </a:p>
          <a:p>
            <a:pPr marL="742950" lvl="1" indent="-285750" eaLnBrk="1" hangingPunct="1">
              <a:spcBef>
                <a:spcPct val="20000"/>
              </a:spcBef>
              <a:buClr>
                <a:srgbClr val="339933"/>
              </a:buClr>
              <a:buFont typeface="Wingdings" pitchFamily="2" charset="2"/>
              <a:buChar char="«"/>
            </a:pPr>
            <a:r>
              <a:rPr kumimoji="0" lang="zh-CN" altLang="en-US" sz="2800">
                <a:solidFill>
                  <a:schemeClr val="tx1"/>
                </a:solidFill>
              </a:rPr>
              <a:t>用函数指针变量调用函数。</a:t>
            </a:r>
          </a:p>
          <a:p>
            <a:pPr marL="1143000" lvl="2" indent="-228600" eaLnBrk="1" hangingPunct="1">
              <a:spcBef>
                <a:spcPct val="20000"/>
              </a:spcBef>
              <a:buClr>
                <a:srgbClr val="FF3300"/>
              </a:buClr>
              <a:buFont typeface="Wingdings" pitchFamily="2" charset="2"/>
              <a:buChar char="v"/>
            </a:pPr>
            <a:r>
              <a:rPr lang="zh-CN" altLang="en-US" sz="2400">
                <a:solidFill>
                  <a:schemeClr val="tx1"/>
                </a:solidFill>
              </a:rPr>
              <a:t>函数指针：函数在编译时被分配的入口地址</a:t>
            </a:r>
            <a:r>
              <a:rPr lang="en-US" altLang="zh-CN" sz="2400">
                <a:solidFill>
                  <a:schemeClr val="tx1"/>
                </a:solidFill>
              </a:rPr>
              <a:t>,</a:t>
            </a:r>
            <a:r>
              <a:rPr lang="zh-CN" altLang="en-US" sz="2400">
                <a:solidFill>
                  <a:schemeClr val="tx1"/>
                </a:solidFill>
              </a:rPr>
              <a:t>用函数名表示。函数指针指向的是程序代码存储区。</a:t>
            </a:r>
          </a:p>
        </p:txBody>
      </p:sp>
      <p:grpSp>
        <p:nvGrpSpPr>
          <p:cNvPr id="2" name="Group 8"/>
          <p:cNvGrpSpPr>
            <a:grpSpLocks/>
          </p:cNvGrpSpPr>
          <p:nvPr/>
        </p:nvGrpSpPr>
        <p:grpSpPr bwMode="auto">
          <a:xfrm>
            <a:off x="6656388" y="2690813"/>
            <a:ext cx="2066925" cy="3659187"/>
            <a:chOff x="4101" y="1261"/>
            <a:chExt cx="1302" cy="2305"/>
          </a:xfrm>
        </p:grpSpPr>
        <p:sp>
          <p:nvSpPr>
            <p:cNvPr id="415760" name="Rectangle 9"/>
            <p:cNvSpPr>
              <a:spLocks noChangeArrowheads="1"/>
            </p:cNvSpPr>
            <p:nvPr/>
          </p:nvSpPr>
          <p:spPr bwMode="auto">
            <a:xfrm>
              <a:off x="4569" y="1455"/>
              <a:ext cx="834" cy="2111"/>
            </a:xfrm>
            <a:prstGeom prst="rect">
              <a:avLst/>
            </a:prstGeom>
            <a:noFill/>
            <a:ln w="9525">
              <a:solidFill>
                <a:schemeClr val="tx1"/>
              </a:solidFill>
              <a:miter lim="800000"/>
              <a:headEnd/>
              <a:tailEnd/>
            </a:ln>
            <a:effectLst/>
          </p:spPr>
          <p:txBody>
            <a:bodyPr wrap="none" anchor="ctr"/>
            <a:lstStyle/>
            <a:p>
              <a:endParaRPr lang="zh-CN" altLang="en-US"/>
            </a:p>
          </p:txBody>
        </p:sp>
        <p:sp>
          <p:nvSpPr>
            <p:cNvPr id="415761" name="Line 10"/>
            <p:cNvSpPr>
              <a:spLocks noChangeShapeType="1"/>
            </p:cNvSpPr>
            <p:nvPr/>
          </p:nvSpPr>
          <p:spPr bwMode="auto">
            <a:xfrm>
              <a:off x="4569" y="1655"/>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15762" name="Line 11"/>
            <p:cNvSpPr>
              <a:spLocks noChangeShapeType="1"/>
            </p:cNvSpPr>
            <p:nvPr/>
          </p:nvSpPr>
          <p:spPr bwMode="auto">
            <a:xfrm>
              <a:off x="4569" y="1867"/>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15763" name="Line 12"/>
            <p:cNvSpPr>
              <a:spLocks noChangeShapeType="1"/>
            </p:cNvSpPr>
            <p:nvPr/>
          </p:nvSpPr>
          <p:spPr bwMode="auto">
            <a:xfrm>
              <a:off x="4569" y="2080"/>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15764" name="Line 13"/>
            <p:cNvSpPr>
              <a:spLocks noChangeShapeType="1"/>
            </p:cNvSpPr>
            <p:nvPr/>
          </p:nvSpPr>
          <p:spPr bwMode="auto">
            <a:xfrm>
              <a:off x="4569" y="2292"/>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15765" name="Line 14"/>
            <p:cNvSpPr>
              <a:spLocks noChangeShapeType="1"/>
            </p:cNvSpPr>
            <p:nvPr/>
          </p:nvSpPr>
          <p:spPr bwMode="auto">
            <a:xfrm>
              <a:off x="4569" y="2505"/>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15766" name="Line 15"/>
            <p:cNvSpPr>
              <a:spLocks noChangeShapeType="1"/>
            </p:cNvSpPr>
            <p:nvPr/>
          </p:nvSpPr>
          <p:spPr bwMode="auto">
            <a:xfrm>
              <a:off x="4569" y="2718"/>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15767" name="Line 16"/>
            <p:cNvSpPr>
              <a:spLocks noChangeShapeType="1"/>
            </p:cNvSpPr>
            <p:nvPr/>
          </p:nvSpPr>
          <p:spPr bwMode="auto">
            <a:xfrm>
              <a:off x="4569" y="3356"/>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15768" name="Line 17"/>
            <p:cNvSpPr>
              <a:spLocks noChangeShapeType="1"/>
            </p:cNvSpPr>
            <p:nvPr/>
          </p:nvSpPr>
          <p:spPr bwMode="auto">
            <a:xfrm>
              <a:off x="4236" y="1466"/>
              <a:ext cx="33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15769" name="Text Box 18"/>
            <p:cNvSpPr txBox="1">
              <a:spLocks noChangeArrowheads="1"/>
            </p:cNvSpPr>
            <p:nvPr/>
          </p:nvSpPr>
          <p:spPr bwMode="auto">
            <a:xfrm>
              <a:off x="4101" y="1261"/>
              <a:ext cx="391"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max</a:t>
              </a:r>
            </a:p>
          </p:txBody>
        </p:sp>
        <p:sp>
          <p:nvSpPr>
            <p:cNvPr id="415770" name="Text Box 19"/>
            <p:cNvSpPr txBox="1">
              <a:spLocks noChangeArrowheads="1"/>
            </p:cNvSpPr>
            <p:nvPr/>
          </p:nvSpPr>
          <p:spPr bwMode="auto">
            <a:xfrm>
              <a:off x="4200" y="1416"/>
              <a:ext cx="116" cy="250"/>
            </a:xfrm>
            <a:prstGeom prst="rect">
              <a:avLst/>
            </a:prstGeom>
            <a:noFill/>
            <a:ln w="9525">
              <a:noFill/>
              <a:miter lim="800000"/>
              <a:headEnd/>
              <a:tailEnd/>
            </a:ln>
            <a:effectLst/>
          </p:spPr>
          <p:txBody>
            <a:bodyPr wrap="none">
              <a:spAutoFit/>
            </a:bodyPr>
            <a:lstStyle/>
            <a:p>
              <a:pPr eaLnBrk="1" hangingPunct="1">
                <a:spcBef>
                  <a:spcPct val="0"/>
                </a:spcBef>
              </a:pPr>
              <a:endParaRPr lang="zh-CN" altLang="zh-CN" sz="2000" b="0">
                <a:solidFill>
                  <a:schemeClr val="tx1"/>
                </a:solidFill>
                <a:ea typeface="宋体" pitchFamily="2" charset="-122"/>
              </a:endParaRPr>
            </a:p>
          </p:txBody>
        </p:sp>
        <p:sp>
          <p:nvSpPr>
            <p:cNvPr id="415771" name="Text Box 20"/>
            <p:cNvSpPr txBox="1">
              <a:spLocks noChangeArrowheads="1"/>
            </p:cNvSpPr>
            <p:nvPr/>
          </p:nvSpPr>
          <p:spPr bwMode="auto">
            <a:xfrm>
              <a:off x="4882" y="2804"/>
              <a:ext cx="308" cy="338"/>
            </a:xfrm>
            <a:prstGeom prst="rect">
              <a:avLst/>
            </a:prstGeom>
            <a:noFill/>
            <a:ln w="9525">
              <a:noFill/>
              <a:miter lim="800000"/>
              <a:headEnd/>
              <a:tailEnd/>
            </a:ln>
            <a:effectLst/>
          </p:spPr>
          <p:txBody>
            <a:bodyPr vert="eaVert" wrap="none">
              <a:spAutoFit/>
            </a:bodyPr>
            <a:lstStyle/>
            <a:p>
              <a:pPr eaLnBrk="1" hangingPunct="1">
                <a:spcBef>
                  <a:spcPct val="0"/>
                </a:spcBef>
              </a:pPr>
              <a:r>
                <a:rPr lang="en-US" altLang="zh-CN" sz="2000" b="0">
                  <a:solidFill>
                    <a:schemeClr val="tx1"/>
                  </a:solidFill>
                  <a:ea typeface="宋体" pitchFamily="2" charset="-122"/>
                </a:rPr>
                <a:t>…...</a:t>
              </a:r>
            </a:p>
          </p:txBody>
        </p:sp>
        <p:sp>
          <p:nvSpPr>
            <p:cNvPr id="415772" name="Text Box 21"/>
            <p:cNvSpPr txBox="1">
              <a:spLocks noChangeArrowheads="1"/>
            </p:cNvSpPr>
            <p:nvPr/>
          </p:nvSpPr>
          <p:spPr bwMode="auto">
            <a:xfrm>
              <a:off x="4764" y="1450"/>
              <a:ext cx="516" cy="250"/>
            </a:xfrm>
            <a:prstGeom prst="rect">
              <a:avLst/>
            </a:prstGeom>
            <a:noFill/>
            <a:ln w="9525">
              <a:noFill/>
              <a:miter lim="800000"/>
              <a:headEnd/>
              <a:tailEnd/>
            </a:ln>
            <a:effectLst/>
          </p:spPr>
          <p:txBody>
            <a:bodyPr wrap="none">
              <a:spAutoFit/>
            </a:bodyPr>
            <a:lstStyle/>
            <a:p>
              <a:pPr eaLnBrk="1" hangingPunct="1">
                <a:spcBef>
                  <a:spcPct val="0"/>
                </a:spcBef>
              </a:pPr>
              <a:r>
                <a:rPr lang="zh-CN" altLang="en-US" sz="2000" b="0">
                  <a:solidFill>
                    <a:schemeClr val="tx1"/>
                  </a:solidFill>
                  <a:ea typeface="宋体" pitchFamily="2" charset="-122"/>
                </a:rPr>
                <a:t>指令</a:t>
              </a:r>
              <a:r>
                <a:rPr lang="en-US" altLang="zh-CN" sz="2000" b="0">
                  <a:solidFill>
                    <a:schemeClr val="tx1"/>
                  </a:solidFill>
                  <a:ea typeface="宋体" pitchFamily="2" charset="-122"/>
                </a:rPr>
                <a:t>1</a:t>
              </a:r>
            </a:p>
          </p:txBody>
        </p:sp>
        <p:sp>
          <p:nvSpPr>
            <p:cNvPr id="415773" name="Text Box 22"/>
            <p:cNvSpPr txBox="1">
              <a:spLocks noChangeArrowheads="1"/>
            </p:cNvSpPr>
            <p:nvPr/>
          </p:nvSpPr>
          <p:spPr bwMode="auto">
            <a:xfrm>
              <a:off x="4771" y="1657"/>
              <a:ext cx="516" cy="250"/>
            </a:xfrm>
            <a:prstGeom prst="rect">
              <a:avLst/>
            </a:prstGeom>
            <a:noFill/>
            <a:ln w="9525">
              <a:noFill/>
              <a:miter lim="800000"/>
              <a:headEnd/>
              <a:tailEnd/>
            </a:ln>
            <a:effectLst/>
          </p:spPr>
          <p:txBody>
            <a:bodyPr wrap="none">
              <a:spAutoFit/>
            </a:bodyPr>
            <a:lstStyle/>
            <a:p>
              <a:pPr eaLnBrk="1" hangingPunct="1">
                <a:spcBef>
                  <a:spcPct val="0"/>
                </a:spcBef>
              </a:pPr>
              <a:r>
                <a:rPr lang="zh-CN" altLang="en-US" sz="2000" b="0">
                  <a:solidFill>
                    <a:schemeClr val="tx1"/>
                  </a:solidFill>
                  <a:ea typeface="宋体" pitchFamily="2" charset="-122"/>
                </a:rPr>
                <a:t>指令</a:t>
              </a:r>
              <a:r>
                <a:rPr lang="en-US" altLang="zh-CN" sz="2000" b="0">
                  <a:solidFill>
                    <a:schemeClr val="tx1"/>
                  </a:solidFill>
                  <a:ea typeface="宋体" pitchFamily="2" charset="-122"/>
                </a:rPr>
                <a:t>2</a:t>
              </a:r>
            </a:p>
          </p:txBody>
        </p:sp>
      </p:grpSp>
      <p:sp>
        <p:nvSpPr>
          <p:cNvPr id="876567" name="Rectangle 23"/>
          <p:cNvSpPr>
            <a:spLocks noChangeArrowheads="1"/>
          </p:cNvSpPr>
          <p:nvPr/>
        </p:nvSpPr>
        <p:spPr bwMode="auto">
          <a:xfrm>
            <a:off x="655638" y="2466975"/>
            <a:ext cx="7956550" cy="1292225"/>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Char char="v"/>
            </a:pPr>
            <a:r>
              <a:rPr lang="zh-CN" altLang="en-US" sz="2400">
                <a:solidFill>
                  <a:schemeClr val="tx1"/>
                </a:solidFill>
              </a:rPr>
              <a:t>函数指针变量定义形式：</a:t>
            </a:r>
          </a:p>
          <a:p>
            <a:pPr marL="1600200" lvl="3" indent="-228600" eaLnBrk="1" hangingPunct="1">
              <a:spcBef>
                <a:spcPct val="20000"/>
              </a:spcBef>
              <a:buClr>
                <a:srgbClr val="FFCC00"/>
              </a:buClr>
              <a:buFont typeface="Wingdings" pitchFamily="2" charset="2"/>
              <a:buNone/>
            </a:pPr>
            <a:r>
              <a:rPr lang="zh-CN" altLang="en-US" sz="2400">
                <a:solidFill>
                  <a:schemeClr val="tx1"/>
                </a:solidFill>
              </a:rPr>
              <a:t>数据类型   </a:t>
            </a:r>
            <a:r>
              <a:rPr lang="en-US" altLang="zh-CN" sz="2400">
                <a:solidFill>
                  <a:srgbClr val="FF5050"/>
                </a:solidFill>
              </a:rPr>
              <a:t>(</a:t>
            </a:r>
            <a:r>
              <a:rPr lang="en-US" altLang="zh-CN" sz="2400">
                <a:solidFill>
                  <a:schemeClr val="tx1"/>
                </a:solidFill>
              </a:rPr>
              <a:t>*</a:t>
            </a:r>
            <a:r>
              <a:rPr lang="zh-CN" altLang="en-US" sz="2400">
                <a:solidFill>
                  <a:schemeClr val="tx1"/>
                </a:solidFill>
              </a:rPr>
              <a:t>指针变量名</a:t>
            </a:r>
            <a:r>
              <a:rPr lang="en-US" altLang="zh-CN" sz="2400">
                <a:solidFill>
                  <a:srgbClr val="FF5050"/>
                </a:solidFill>
              </a:rPr>
              <a:t>)</a:t>
            </a:r>
            <a:r>
              <a:rPr lang="en-US" altLang="zh-CN" sz="2400">
                <a:solidFill>
                  <a:schemeClr val="tx1"/>
                </a:solidFill>
              </a:rPr>
              <a:t>( );</a:t>
            </a:r>
          </a:p>
          <a:p>
            <a:pPr marL="1600200" lvl="3" indent="-228600" eaLnBrk="1" hangingPunct="1">
              <a:spcBef>
                <a:spcPct val="20000"/>
              </a:spcBef>
              <a:buClr>
                <a:srgbClr val="FFCC00"/>
              </a:buClr>
              <a:buFont typeface="Wingdings" pitchFamily="2" charset="2"/>
              <a:buNone/>
            </a:pPr>
            <a:r>
              <a:rPr lang="zh-CN" altLang="en-US" sz="2000">
                <a:solidFill>
                  <a:schemeClr val="tx1"/>
                </a:solidFill>
              </a:rPr>
              <a:t>如 </a:t>
            </a:r>
            <a:r>
              <a:rPr lang="en-US" altLang="zh-CN" sz="2000">
                <a:solidFill>
                  <a:schemeClr val="tx1"/>
                </a:solidFill>
              </a:rPr>
              <a:t>int   (*p)();</a:t>
            </a:r>
          </a:p>
        </p:txBody>
      </p:sp>
      <p:sp>
        <p:nvSpPr>
          <p:cNvPr id="876568" name="AutoShape 24"/>
          <p:cNvSpPr>
            <a:spLocks noChangeArrowheads="1"/>
          </p:cNvSpPr>
          <p:nvPr/>
        </p:nvSpPr>
        <p:spPr bwMode="auto">
          <a:xfrm>
            <a:off x="254000" y="3849688"/>
            <a:ext cx="3286125" cy="482600"/>
          </a:xfrm>
          <a:prstGeom prst="wedgeRectCallout">
            <a:avLst>
              <a:gd name="adj1" fmla="val 20750"/>
              <a:gd name="adj2" fmla="val -162819"/>
            </a:avLst>
          </a:prstGeom>
          <a:noFill/>
          <a:ln w="25400">
            <a:solidFill>
              <a:srgbClr val="3366FF"/>
            </a:solidFill>
            <a:miter lim="800000"/>
            <a:headEnd/>
            <a:tailEnd/>
          </a:ln>
          <a:effectLst/>
        </p:spPr>
        <p:txBody>
          <a:bodyPr wrap="none" lIns="90000" tIns="46800" rIns="90000" bIns="46800" anchor="ctr">
            <a:spAutoFit/>
          </a:bodyPr>
          <a:lstStyle/>
          <a:p>
            <a:pPr algn="ctr" eaLnBrk="1" hangingPunct="1">
              <a:spcBef>
                <a:spcPct val="0"/>
              </a:spcBef>
              <a:defRPr/>
            </a:pPr>
            <a:r>
              <a:rPr lang="zh-CN" altLang="en-US" sz="2400">
                <a:solidFill>
                  <a:srgbClr val="FF5050"/>
                </a:solidFill>
                <a:effectLst>
                  <a:outerShdw blurRad="38100" dist="38100" dir="2700000" algn="tl">
                    <a:srgbClr val="C0C0C0"/>
                  </a:outerShdw>
                </a:effectLst>
              </a:rPr>
              <a:t>函数返回值的数据类型</a:t>
            </a:r>
          </a:p>
        </p:txBody>
      </p:sp>
      <p:sp>
        <p:nvSpPr>
          <p:cNvPr id="876569" name="AutoShape 25"/>
          <p:cNvSpPr>
            <a:spLocks noChangeArrowheads="1"/>
          </p:cNvSpPr>
          <p:nvPr/>
        </p:nvSpPr>
        <p:spPr bwMode="auto">
          <a:xfrm>
            <a:off x="4073525" y="3698875"/>
            <a:ext cx="4826000" cy="847725"/>
          </a:xfrm>
          <a:prstGeom prst="wedgeRectCallout">
            <a:avLst>
              <a:gd name="adj1" fmla="val -31778"/>
              <a:gd name="adj2" fmla="val -96630"/>
            </a:avLst>
          </a:prstGeom>
          <a:noFill/>
          <a:ln w="25400">
            <a:solidFill>
              <a:srgbClr val="3366FF"/>
            </a:solidFill>
            <a:miter lim="800000"/>
            <a:headEnd/>
            <a:tailEnd/>
          </a:ln>
          <a:effectLst/>
        </p:spPr>
        <p:txBody>
          <a:bodyPr wrap="none" lIns="90000" tIns="46800" rIns="90000" bIns="46800" anchor="ctr">
            <a:spAutoFit/>
          </a:bodyPr>
          <a:lstStyle/>
          <a:p>
            <a:pPr eaLnBrk="1" hangingPunct="1">
              <a:spcBef>
                <a:spcPct val="0"/>
              </a:spcBef>
              <a:defRPr/>
            </a:pPr>
            <a:r>
              <a:rPr lang="zh-CN" altLang="en-US" sz="2400" dirty="0">
                <a:solidFill>
                  <a:srgbClr val="FF5050"/>
                </a:solidFill>
                <a:effectLst>
                  <a:outerShdw blurRad="38100" dist="38100" dir="2700000" algn="tl">
                    <a:srgbClr val="C0C0C0"/>
                  </a:outerShdw>
                </a:effectLst>
              </a:rPr>
              <a:t>专门存放函数入口地址</a:t>
            </a:r>
          </a:p>
          <a:p>
            <a:pPr eaLnBrk="1" hangingPunct="1">
              <a:spcBef>
                <a:spcPct val="0"/>
              </a:spcBef>
              <a:defRPr/>
            </a:pPr>
            <a:r>
              <a:rPr lang="zh-CN" altLang="en-US" sz="2400" dirty="0">
                <a:solidFill>
                  <a:srgbClr val="FF5050"/>
                </a:solidFill>
                <a:effectLst>
                  <a:outerShdw blurRad="38100" dist="38100" dir="2700000" algn="tl">
                    <a:srgbClr val="C0C0C0"/>
                  </a:outerShdw>
                </a:effectLst>
              </a:rPr>
              <a:t>可指向返回值类型相同的不同函数</a:t>
            </a:r>
          </a:p>
        </p:txBody>
      </p:sp>
      <p:sp>
        <p:nvSpPr>
          <p:cNvPr id="876570" name="AutoShape 26"/>
          <p:cNvSpPr>
            <a:spLocks noChangeArrowheads="1"/>
          </p:cNvSpPr>
          <p:nvPr/>
        </p:nvSpPr>
        <p:spPr bwMode="auto">
          <a:xfrm>
            <a:off x="1894682" y="5926137"/>
            <a:ext cx="3629025" cy="847725"/>
          </a:xfrm>
          <a:prstGeom prst="wedgeRectCallout">
            <a:avLst>
              <a:gd name="adj1" fmla="val -1258"/>
              <a:gd name="adj2" fmla="val -352405"/>
            </a:avLst>
          </a:prstGeom>
          <a:noFill/>
          <a:ln w="25400">
            <a:solidFill>
              <a:srgbClr val="3366FF"/>
            </a:solidFill>
            <a:miter lim="800000"/>
            <a:headEnd/>
            <a:tailEnd/>
          </a:ln>
          <a:effectLst/>
        </p:spPr>
        <p:txBody>
          <a:bodyPr wrap="none" lIns="90000" tIns="46800" rIns="90000" bIns="46800" anchor="ctr">
            <a:spAutoFit/>
          </a:bodyPr>
          <a:lstStyle/>
          <a:p>
            <a:pPr eaLnBrk="1" hangingPunct="1">
              <a:spcBef>
                <a:spcPct val="0"/>
              </a:spcBef>
              <a:defRPr/>
            </a:pPr>
            <a:r>
              <a:rPr lang="en-US" altLang="zh-CN" sz="2400">
                <a:solidFill>
                  <a:srgbClr val="FF5050"/>
                </a:solidFill>
                <a:effectLst>
                  <a:outerShdw blurRad="38100" dist="38100" dir="2700000" algn="tl">
                    <a:srgbClr val="C0C0C0"/>
                  </a:outerShdw>
                </a:effectLst>
              </a:rPr>
              <a:t>( )</a:t>
            </a:r>
            <a:r>
              <a:rPr lang="zh-CN" altLang="en-US" sz="2400">
                <a:solidFill>
                  <a:srgbClr val="FF5050"/>
                </a:solidFill>
                <a:effectLst>
                  <a:outerShdw blurRad="38100" dist="38100" dir="2700000" algn="tl">
                    <a:srgbClr val="C0C0C0"/>
                  </a:outerShdw>
                </a:effectLst>
              </a:rPr>
              <a:t>不能省</a:t>
            </a:r>
          </a:p>
          <a:p>
            <a:pPr eaLnBrk="1" hangingPunct="1">
              <a:spcBef>
                <a:spcPct val="0"/>
              </a:spcBef>
              <a:defRPr/>
            </a:pPr>
            <a:r>
              <a:rPr lang="en-US" altLang="zh-CN" sz="2400">
                <a:solidFill>
                  <a:srgbClr val="FF5050"/>
                </a:solidFill>
                <a:effectLst>
                  <a:outerShdw blurRad="38100" dist="38100" dir="2700000" algn="tl">
                    <a:srgbClr val="C0C0C0"/>
                  </a:outerShdw>
                </a:effectLst>
              </a:rPr>
              <a:t>int (*p)()  </a:t>
            </a:r>
            <a:r>
              <a:rPr lang="zh-CN" altLang="zh-CN" sz="2400">
                <a:solidFill>
                  <a:srgbClr val="FF5050"/>
                </a:solidFill>
                <a:effectLst>
                  <a:outerShdw blurRad="38100" dist="38100" dir="2700000" algn="tl">
                    <a:srgbClr val="C0C0C0"/>
                  </a:outerShdw>
                </a:effectLst>
              </a:rPr>
              <a:t>与  </a:t>
            </a:r>
            <a:r>
              <a:rPr lang="en-US" altLang="zh-CN" sz="2400">
                <a:solidFill>
                  <a:srgbClr val="FF5050"/>
                </a:solidFill>
                <a:effectLst>
                  <a:outerShdw blurRad="38100" dist="38100" dir="2700000" algn="tl">
                    <a:srgbClr val="C0C0C0"/>
                  </a:outerShdw>
                </a:effectLst>
              </a:rPr>
              <a:t>int  *p()</a:t>
            </a:r>
            <a:r>
              <a:rPr lang="zh-CN" altLang="zh-CN" sz="2400">
                <a:solidFill>
                  <a:srgbClr val="FF5050"/>
                </a:solidFill>
                <a:effectLst>
                  <a:outerShdw blurRad="38100" dist="38100" dir="2700000" algn="tl">
                    <a:srgbClr val="C0C0C0"/>
                  </a:outerShdw>
                </a:effectLst>
              </a:rPr>
              <a:t>不同</a:t>
            </a:r>
            <a:endParaRPr lang="zh-CN" altLang="en-US" sz="2400">
              <a:solidFill>
                <a:srgbClr val="FF5050"/>
              </a:solidFill>
              <a:effectLst>
                <a:outerShdw blurRad="38100" dist="38100" dir="2700000" algn="tl">
                  <a:srgbClr val="C0C0C0"/>
                </a:outerShdw>
              </a:effectLst>
            </a:endParaRPr>
          </a:p>
        </p:txBody>
      </p:sp>
    </p:spTree>
    <p:extLst>
      <p:ext uri="{BB962C8B-B14F-4D97-AF65-F5344CB8AC3E}">
        <p14:creationId xmlns:p14="http://schemas.microsoft.com/office/powerpoint/2010/main" val="39364871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8" name="Rectangle 4"/>
          <p:cNvSpPr>
            <a:spLocks noChangeArrowheads="1"/>
          </p:cNvSpPr>
          <p:nvPr/>
        </p:nvSpPr>
        <p:spPr bwMode="auto">
          <a:xfrm>
            <a:off x="655638" y="681038"/>
            <a:ext cx="7956550" cy="1968500"/>
          </a:xfrm>
          <a:prstGeom prst="rect">
            <a:avLst/>
          </a:prstGeom>
          <a:noFill/>
          <a:ln w="9525">
            <a:noFill/>
            <a:miter lim="800000"/>
            <a:headEnd/>
            <a:tailEnd/>
          </a:ln>
        </p:spPr>
        <p:txBody>
          <a:bodyPr/>
          <a:lstStyle/>
          <a:p>
            <a:pPr marL="342900" indent="-342900" eaLnBrk="1" hangingPunct="1">
              <a:spcBef>
                <a:spcPct val="20000"/>
              </a:spcBef>
              <a:buClr>
                <a:schemeClr val="accent1"/>
              </a:buClr>
              <a:buFontTx/>
              <a:buChar char="§"/>
            </a:pPr>
            <a:r>
              <a:rPr lang="en-US" altLang="zh-CN" sz="3200">
                <a:solidFill>
                  <a:schemeClr val="accent1"/>
                </a:solidFill>
              </a:rPr>
              <a:t>10.5</a:t>
            </a:r>
            <a:r>
              <a:rPr lang="en-US" altLang="zh-CN" sz="3200">
                <a:solidFill>
                  <a:schemeClr val="tx1"/>
                </a:solidFill>
                <a:latin typeface="Arial" pitchFamily="34" charset="0"/>
              </a:rPr>
              <a:t>  </a:t>
            </a:r>
            <a:r>
              <a:rPr lang="zh-CN" altLang="en-US" sz="3200">
                <a:solidFill>
                  <a:schemeClr val="tx1"/>
                </a:solidFill>
                <a:latin typeface="Arial" pitchFamily="34" charset="0"/>
              </a:rPr>
              <a:t>指向函数的指针</a:t>
            </a:r>
            <a:endParaRPr lang="zh-CN" altLang="en-US" sz="3200">
              <a:solidFill>
                <a:schemeClr val="tx1"/>
              </a:solidFill>
            </a:endParaRPr>
          </a:p>
          <a:p>
            <a:pPr marL="742950" lvl="1" indent="-285750" eaLnBrk="1" hangingPunct="1">
              <a:spcBef>
                <a:spcPct val="20000"/>
              </a:spcBef>
              <a:buClr>
                <a:srgbClr val="339933"/>
              </a:buClr>
              <a:buFont typeface="Wingdings" pitchFamily="2" charset="2"/>
              <a:buChar char="«"/>
            </a:pPr>
            <a:r>
              <a:rPr kumimoji="0" lang="zh-CN" altLang="en-US" sz="2800">
                <a:solidFill>
                  <a:schemeClr val="tx1"/>
                </a:solidFill>
              </a:rPr>
              <a:t>用函数指针变量调用函数。</a:t>
            </a:r>
          </a:p>
          <a:p>
            <a:pPr marL="1143000" lvl="2" indent="-228600" eaLnBrk="1" hangingPunct="1">
              <a:spcBef>
                <a:spcPct val="20000"/>
              </a:spcBef>
              <a:buClr>
                <a:srgbClr val="FF3300"/>
              </a:buClr>
              <a:buFont typeface="Wingdings" pitchFamily="2" charset="2"/>
              <a:buChar char="v"/>
            </a:pPr>
            <a:r>
              <a:rPr lang="zh-CN" altLang="en-US" sz="2400">
                <a:solidFill>
                  <a:schemeClr val="tx1"/>
                </a:solidFill>
              </a:rPr>
              <a:t>函数指针：函数在编译时被分配的入口地址</a:t>
            </a:r>
            <a:r>
              <a:rPr lang="en-US" altLang="zh-CN" sz="2400">
                <a:solidFill>
                  <a:schemeClr val="tx1"/>
                </a:solidFill>
              </a:rPr>
              <a:t>,</a:t>
            </a:r>
            <a:r>
              <a:rPr lang="zh-CN" altLang="en-US" sz="2400">
                <a:solidFill>
                  <a:schemeClr val="tx1"/>
                </a:solidFill>
              </a:rPr>
              <a:t>用函数名表示。函数指针指向的是程序代码存储区。</a:t>
            </a:r>
          </a:p>
        </p:txBody>
      </p:sp>
      <p:grpSp>
        <p:nvGrpSpPr>
          <p:cNvPr id="2" name="Group 8"/>
          <p:cNvGrpSpPr>
            <a:grpSpLocks/>
          </p:cNvGrpSpPr>
          <p:nvPr/>
        </p:nvGrpSpPr>
        <p:grpSpPr bwMode="auto">
          <a:xfrm>
            <a:off x="6656388" y="2690813"/>
            <a:ext cx="2066925" cy="3659187"/>
            <a:chOff x="4101" y="1261"/>
            <a:chExt cx="1302" cy="2305"/>
          </a:xfrm>
        </p:grpSpPr>
        <p:sp>
          <p:nvSpPr>
            <p:cNvPr id="415760" name="Rectangle 9"/>
            <p:cNvSpPr>
              <a:spLocks noChangeArrowheads="1"/>
            </p:cNvSpPr>
            <p:nvPr/>
          </p:nvSpPr>
          <p:spPr bwMode="auto">
            <a:xfrm>
              <a:off x="4569" y="1455"/>
              <a:ext cx="834" cy="2111"/>
            </a:xfrm>
            <a:prstGeom prst="rect">
              <a:avLst/>
            </a:prstGeom>
            <a:noFill/>
            <a:ln w="9525">
              <a:solidFill>
                <a:schemeClr val="tx1"/>
              </a:solidFill>
              <a:miter lim="800000"/>
              <a:headEnd/>
              <a:tailEnd/>
            </a:ln>
            <a:effectLst/>
          </p:spPr>
          <p:txBody>
            <a:bodyPr wrap="none" anchor="ctr"/>
            <a:lstStyle/>
            <a:p>
              <a:endParaRPr lang="zh-CN" altLang="en-US"/>
            </a:p>
          </p:txBody>
        </p:sp>
        <p:sp>
          <p:nvSpPr>
            <p:cNvPr id="415761" name="Line 10"/>
            <p:cNvSpPr>
              <a:spLocks noChangeShapeType="1"/>
            </p:cNvSpPr>
            <p:nvPr/>
          </p:nvSpPr>
          <p:spPr bwMode="auto">
            <a:xfrm>
              <a:off x="4569" y="1655"/>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15762" name="Line 11"/>
            <p:cNvSpPr>
              <a:spLocks noChangeShapeType="1"/>
            </p:cNvSpPr>
            <p:nvPr/>
          </p:nvSpPr>
          <p:spPr bwMode="auto">
            <a:xfrm>
              <a:off x="4569" y="1867"/>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15763" name="Line 12"/>
            <p:cNvSpPr>
              <a:spLocks noChangeShapeType="1"/>
            </p:cNvSpPr>
            <p:nvPr/>
          </p:nvSpPr>
          <p:spPr bwMode="auto">
            <a:xfrm>
              <a:off x="4569" y="2080"/>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15764" name="Line 13"/>
            <p:cNvSpPr>
              <a:spLocks noChangeShapeType="1"/>
            </p:cNvSpPr>
            <p:nvPr/>
          </p:nvSpPr>
          <p:spPr bwMode="auto">
            <a:xfrm>
              <a:off x="4569" y="2292"/>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15765" name="Line 14"/>
            <p:cNvSpPr>
              <a:spLocks noChangeShapeType="1"/>
            </p:cNvSpPr>
            <p:nvPr/>
          </p:nvSpPr>
          <p:spPr bwMode="auto">
            <a:xfrm>
              <a:off x="4569" y="2505"/>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15766" name="Line 15"/>
            <p:cNvSpPr>
              <a:spLocks noChangeShapeType="1"/>
            </p:cNvSpPr>
            <p:nvPr/>
          </p:nvSpPr>
          <p:spPr bwMode="auto">
            <a:xfrm>
              <a:off x="4569" y="2718"/>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15767" name="Line 16"/>
            <p:cNvSpPr>
              <a:spLocks noChangeShapeType="1"/>
            </p:cNvSpPr>
            <p:nvPr/>
          </p:nvSpPr>
          <p:spPr bwMode="auto">
            <a:xfrm>
              <a:off x="4569" y="3356"/>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15768" name="Line 17"/>
            <p:cNvSpPr>
              <a:spLocks noChangeShapeType="1"/>
            </p:cNvSpPr>
            <p:nvPr/>
          </p:nvSpPr>
          <p:spPr bwMode="auto">
            <a:xfrm>
              <a:off x="4236" y="1466"/>
              <a:ext cx="33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15769" name="Text Box 18"/>
            <p:cNvSpPr txBox="1">
              <a:spLocks noChangeArrowheads="1"/>
            </p:cNvSpPr>
            <p:nvPr/>
          </p:nvSpPr>
          <p:spPr bwMode="auto">
            <a:xfrm>
              <a:off x="4101" y="1261"/>
              <a:ext cx="391"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max</a:t>
              </a:r>
            </a:p>
          </p:txBody>
        </p:sp>
        <p:sp>
          <p:nvSpPr>
            <p:cNvPr id="415770" name="Text Box 19"/>
            <p:cNvSpPr txBox="1">
              <a:spLocks noChangeArrowheads="1"/>
            </p:cNvSpPr>
            <p:nvPr/>
          </p:nvSpPr>
          <p:spPr bwMode="auto">
            <a:xfrm>
              <a:off x="4200" y="1416"/>
              <a:ext cx="116" cy="250"/>
            </a:xfrm>
            <a:prstGeom prst="rect">
              <a:avLst/>
            </a:prstGeom>
            <a:noFill/>
            <a:ln w="9525">
              <a:noFill/>
              <a:miter lim="800000"/>
              <a:headEnd/>
              <a:tailEnd/>
            </a:ln>
            <a:effectLst/>
          </p:spPr>
          <p:txBody>
            <a:bodyPr wrap="none">
              <a:spAutoFit/>
            </a:bodyPr>
            <a:lstStyle/>
            <a:p>
              <a:pPr eaLnBrk="1" hangingPunct="1">
                <a:spcBef>
                  <a:spcPct val="0"/>
                </a:spcBef>
              </a:pPr>
              <a:endParaRPr lang="zh-CN" altLang="zh-CN" sz="2000" b="0">
                <a:solidFill>
                  <a:schemeClr val="tx1"/>
                </a:solidFill>
                <a:ea typeface="宋体" pitchFamily="2" charset="-122"/>
              </a:endParaRPr>
            </a:p>
          </p:txBody>
        </p:sp>
        <p:sp>
          <p:nvSpPr>
            <p:cNvPr id="415771" name="Text Box 20"/>
            <p:cNvSpPr txBox="1">
              <a:spLocks noChangeArrowheads="1"/>
            </p:cNvSpPr>
            <p:nvPr/>
          </p:nvSpPr>
          <p:spPr bwMode="auto">
            <a:xfrm>
              <a:off x="4882" y="2804"/>
              <a:ext cx="308" cy="338"/>
            </a:xfrm>
            <a:prstGeom prst="rect">
              <a:avLst/>
            </a:prstGeom>
            <a:noFill/>
            <a:ln w="9525">
              <a:noFill/>
              <a:miter lim="800000"/>
              <a:headEnd/>
              <a:tailEnd/>
            </a:ln>
            <a:effectLst/>
          </p:spPr>
          <p:txBody>
            <a:bodyPr vert="eaVert" wrap="none">
              <a:spAutoFit/>
            </a:bodyPr>
            <a:lstStyle/>
            <a:p>
              <a:pPr eaLnBrk="1" hangingPunct="1">
                <a:spcBef>
                  <a:spcPct val="0"/>
                </a:spcBef>
              </a:pPr>
              <a:r>
                <a:rPr lang="en-US" altLang="zh-CN" sz="2000" b="0">
                  <a:solidFill>
                    <a:schemeClr val="tx1"/>
                  </a:solidFill>
                  <a:ea typeface="宋体" pitchFamily="2" charset="-122"/>
                </a:rPr>
                <a:t>…...</a:t>
              </a:r>
            </a:p>
          </p:txBody>
        </p:sp>
        <p:sp>
          <p:nvSpPr>
            <p:cNvPr id="415772" name="Text Box 21"/>
            <p:cNvSpPr txBox="1">
              <a:spLocks noChangeArrowheads="1"/>
            </p:cNvSpPr>
            <p:nvPr/>
          </p:nvSpPr>
          <p:spPr bwMode="auto">
            <a:xfrm>
              <a:off x="4764" y="1450"/>
              <a:ext cx="516" cy="250"/>
            </a:xfrm>
            <a:prstGeom prst="rect">
              <a:avLst/>
            </a:prstGeom>
            <a:noFill/>
            <a:ln w="9525">
              <a:noFill/>
              <a:miter lim="800000"/>
              <a:headEnd/>
              <a:tailEnd/>
            </a:ln>
            <a:effectLst/>
          </p:spPr>
          <p:txBody>
            <a:bodyPr wrap="none">
              <a:spAutoFit/>
            </a:bodyPr>
            <a:lstStyle/>
            <a:p>
              <a:pPr eaLnBrk="1" hangingPunct="1">
                <a:spcBef>
                  <a:spcPct val="0"/>
                </a:spcBef>
              </a:pPr>
              <a:r>
                <a:rPr lang="zh-CN" altLang="en-US" sz="2000" b="0">
                  <a:solidFill>
                    <a:schemeClr val="tx1"/>
                  </a:solidFill>
                  <a:ea typeface="宋体" pitchFamily="2" charset="-122"/>
                </a:rPr>
                <a:t>指令</a:t>
              </a:r>
              <a:r>
                <a:rPr lang="en-US" altLang="zh-CN" sz="2000" b="0">
                  <a:solidFill>
                    <a:schemeClr val="tx1"/>
                  </a:solidFill>
                  <a:ea typeface="宋体" pitchFamily="2" charset="-122"/>
                </a:rPr>
                <a:t>1</a:t>
              </a:r>
            </a:p>
          </p:txBody>
        </p:sp>
        <p:sp>
          <p:nvSpPr>
            <p:cNvPr id="415773" name="Text Box 22"/>
            <p:cNvSpPr txBox="1">
              <a:spLocks noChangeArrowheads="1"/>
            </p:cNvSpPr>
            <p:nvPr/>
          </p:nvSpPr>
          <p:spPr bwMode="auto">
            <a:xfrm>
              <a:off x="4771" y="1657"/>
              <a:ext cx="516" cy="250"/>
            </a:xfrm>
            <a:prstGeom prst="rect">
              <a:avLst/>
            </a:prstGeom>
            <a:noFill/>
            <a:ln w="9525">
              <a:noFill/>
              <a:miter lim="800000"/>
              <a:headEnd/>
              <a:tailEnd/>
            </a:ln>
            <a:effectLst/>
          </p:spPr>
          <p:txBody>
            <a:bodyPr wrap="none">
              <a:spAutoFit/>
            </a:bodyPr>
            <a:lstStyle/>
            <a:p>
              <a:pPr eaLnBrk="1" hangingPunct="1">
                <a:spcBef>
                  <a:spcPct val="0"/>
                </a:spcBef>
              </a:pPr>
              <a:r>
                <a:rPr lang="zh-CN" altLang="en-US" sz="2000" b="0">
                  <a:solidFill>
                    <a:schemeClr val="tx1"/>
                  </a:solidFill>
                  <a:ea typeface="宋体" pitchFamily="2" charset="-122"/>
                </a:rPr>
                <a:t>指令</a:t>
              </a:r>
              <a:r>
                <a:rPr lang="en-US" altLang="zh-CN" sz="2000" b="0">
                  <a:solidFill>
                    <a:schemeClr val="tx1"/>
                  </a:solidFill>
                  <a:ea typeface="宋体" pitchFamily="2" charset="-122"/>
                </a:rPr>
                <a:t>2</a:t>
              </a:r>
            </a:p>
          </p:txBody>
        </p:sp>
      </p:grpSp>
      <p:sp>
        <p:nvSpPr>
          <p:cNvPr id="876567" name="Rectangle 23"/>
          <p:cNvSpPr>
            <a:spLocks noChangeArrowheads="1"/>
          </p:cNvSpPr>
          <p:nvPr/>
        </p:nvSpPr>
        <p:spPr bwMode="auto">
          <a:xfrm>
            <a:off x="655638" y="2466975"/>
            <a:ext cx="7956550" cy="1292225"/>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Char char="v"/>
            </a:pPr>
            <a:r>
              <a:rPr lang="zh-CN" altLang="en-US" sz="2400">
                <a:solidFill>
                  <a:schemeClr val="tx1"/>
                </a:solidFill>
              </a:rPr>
              <a:t>函数指针变量定义形式：</a:t>
            </a:r>
          </a:p>
          <a:p>
            <a:pPr marL="1600200" lvl="3" indent="-228600" eaLnBrk="1" hangingPunct="1">
              <a:spcBef>
                <a:spcPct val="20000"/>
              </a:spcBef>
              <a:buClr>
                <a:srgbClr val="FFCC00"/>
              </a:buClr>
              <a:buFont typeface="Wingdings" pitchFamily="2" charset="2"/>
              <a:buNone/>
            </a:pPr>
            <a:r>
              <a:rPr lang="zh-CN" altLang="en-US" sz="2400">
                <a:solidFill>
                  <a:schemeClr val="tx1"/>
                </a:solidFill>
              </a:rPr>
              <a:t>数据类型   </a:t>
            </a:r>
            <a:r>
              <a:rPr lang="en-US" altLang="zh-CN" sz="2400">
                <a:solidFill>
                  <a:srgbClr val="FF5050"/>
                </a:solidFill>
              </a:rPr>
              <a:t>(</a:t>
            </a:r>
            <a:r>
              <a:rPr lang="en-US" altLang="zh-CN" sz="2400">
                <a:solidFill>
                  <a:schemeClr val="tx1"/>
                </a:solidFill>
              </a:rPr>
              <a:t>*</a:t>
            </a:r>
            <a:r>
              <a:rPr lang="zh-CN" altLang="en-US" sz="2400">
                <a:solidFill>
                  <a:schemeClr val="tx1"/>
                </a:solidFill>
              </a:rPr>
              <a:t>指针变量名</a:t>
            </a:r>
            <a:r>
              <a:rPr lang="en-US" altLang="zh-CN" sz="2400">
                <a:solidFill>
                  <a:srgbClr val="FF5050"/>
                </a:solidFill>
              </a:rPr>
              <a:t>)</a:t>
            </a:r>
            <a:r>
              <a:rPr lang="en-US" altLang="zh-CN" sz="2400">
                <a:solidFill>
                  <a:schemeClr val="tx1"/>
                </a:solidFill>
              </a:rPr>
              <a:t>( );</a:t>
            </a:r>
          </a:p>
          <a:p>
            <a:pPr marL="1600200" lvl="3" indent="-228600" eaLnBrk="1" hangingPunct="1">
              <a:spcBef>
                <a:spcPct val="20000"/>
              </a:spcBef>
              <a:buClr>
                <a:srgbClr val="FFCC00"/>
              </a:buClr>
              <a:buFont typeface="Wingdings" pitchFamily="2" charset="2"/>
              <a:buNone/>
            </a:pPr>
            <a:r>
              <a:rPr lang="zh-CN" altLang="en-US" sz="2000">
                <a:solidFill>
                  <a:schemeClr val="tx1"/>
                </a:solidFill>
              </a:rPr>
              <a:t>如 </a:t>
            </a:r>
            <a:r>
              <a:rPr lang="en-US" altLang="zh-CN" sz="2000">
                <a:solidFill>
                  <a:schemeClr val="tx1"/>
                </a:solidFill>
              </a:rPr>
              <a:t>int   (*p)();</a:t>
            </a:r>
          </a:p>
        </p:txBody>
      </p:sp>
      <p:sp>
        <p:nvSpPr>
          <p:cNvPr id="876571" name="Rectangle 27"/>
          <p:cNvSpPr>
            <a:spLocks noChangeArrowheads="1"/>
          </p:cNvSpPr>
          <p:nvPr/>
        </p:nvSpPr>
        <p:spPr bwMode="auto">
          <a:xfrm>
            <a:off x="655638" y="3717925"/>
            <a:ext cx="7956550" cy="461963"/>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Char char="v"/>
            </a:pPr>
            <a:r>
              <a:rPr lang="zh-CN" altLang="en-US" sz="2400" dirty="0">
                <a:solidFill>
                  <a:schemeClr val="tx1"/>
                </a:solidFill>
              </a:rPr>
              <a:t>函数指针变量赋值：如 </a:t>
            </a:r>
            <a:r>
              <a:rPr lang="en-US" altLang="zh-CN" sz="2400" dirty="0">
                <a:solidFill>
                  <a:srgbClr val="0000FF"/>
                </a:solidFill>
              </a:rPr>
              <a:t>p=max;</a:t>
            </a:r>
          </a:p>
        </p:txBody>
      </p:sp>
      <p:sp>
        <p:nvSpPr>
          <p:cNvPr id="876572" name="Rectangle 28"/>
          <p:cNvSpPr>
            <a:spLocks noChangeArrowheads="1"/>
          </p:cNvSpPr>
          <p:nvPr/>
        </p:nvSpPr>
        <p:spPr bwMode="auto">
          <a:xfrm>
            <a:off x="655638" y="4252913"/>
            <a:ext cx="7956550" cy="939800"/>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Char char="v"/>
            </a:pPr>
            <a:r>
              <a:rPr lang="zh-CN" altLang="en-US" sz="2400" dirty="0">
                <a:solidFill>
                  <a:schemeClr val="tx1"/>
                </a:solidFill>
              </a:rPr>
              <a:t>函数调用形式： </a:t>
            </a:r>
            <a:r>
              <a:rPr lang="en-US" altLang="zh-CN" sz="2400" dirty="0">
                <a:solidFill>
                  <a:schemeClr val="tx1"/>
                </a:solidFill>
              </a:rPr>
              <a:t>c=max(</a:t>
            </a:r>
            <a:r>
              <a:rPr lang="en-US" altLang="zh-CN" sz="2400" dirty="0" err="1">
                <a:solidFill>
                  <a:schemeClr val="tx1"/>
                </a:solidFill>
              </a:rPr>
              <a:t>a,b</a:t>
            </a:r>
            <a:r>
              <a:rPr lang="en-US" altLang="zh-CN" sz="2400" dirty="0">
                <a:solidFill>
                  <a:schemeClr val="tx1"/>
                </a:solidFill>
              </a:rPr>
              <a:t>); </a:t>
            </a:r>
            <a:r>
              <a:rPr lang="en-US" altLang="zh-CN" sz="2400" dirty="0">
                <a:solidFill>
                  <a:schemeClr val="tx1"/>
                </a:solidFill>
                <a:sym typeface="Symbol" pitchFamily="18" charset="2"/>
              </a:rPr>
              <a:t> c=</a:t>
            </a:r>
            <a:r>
              <a:rPr lang="en-US" altLang="zh-CN" sz="2400" dirty="0">
                <a:solidFill>
                  <a:srgbClr val="FF5050"/>
                </a:solidFill>
                <a:sym typeface="Symbol" pitchFamily="18" charset="2"/>
              </a:rPr>
              <a:t>(*p)</a:t>
            </a:r>
            <a:r>
              <a:rPr lang="en-US" altLang="zh-CN" sz="2400" dirty="0">
                <a:solidFill>
                  <a:schemeClr val="tx1"/>
                </a:solidFill>
                <a:sym typeface="Symbol" pitchFamily="18" charset="2"/>
              </a:rPr>
              <a:t>(</a:t>
            </a:r>
            <a:r>
              <a:rPr lang="en-US" altLang="zh-CN" sz="2400" dirty="0" err="1">
                <a:solidFill>
                  <a:schemeClr val="tx1"/>
                </a:solidFill>
                <a:sym typeface="Symbol" pitchFamily="18" charset="2"/>
              </a:rPr>
              <a:t>a,b</a:t>
            </a:r>
            <a:r>
              <a:rPr lang="en-US" altLang="zh-CN" sz="2400" dirty="0">
                <a:solidFill>
                  <a:schemeClr val="tx1"/>
                </a:solidFill>
                <a:sym typeface="Symbol" pitchFamily="18" charset="2"/>
              </a:rPr>
              <a:t>); </a:t>
            </a:r>
          </a:p>
          <a:p>
            <a:pPr marL="1143000" lvl="2" indent="-228600" eaLnBrk="1" hangingPunct="1">
              <a:spcBef>
                <a:spcPct val="20000"/>
              </a:spcBef>
              <a:buClr>
                <a:srgbClr val="FF3300"/>
              </a:buClr>
              <a:buFont typeface="Wingdings" pitchFamily="2" charset="2"/>
              <a:buChar char="v"/>
            </a:pPr>
            <a:r>
              <a:rPr lang="zh-CN" altLang="en-US" sz="2400" dirty="0">
                <a:solidFill>
                  <a:schemeClr val="tx1"/>
                </a:solidFill>
              </a:rPr>
              <a:t>对函数指针变量</a:t>
            </a:r>
            <a:r>
              <a:rPr lang="en-US" altLang="zh-CN" sz="2400" dirty="0" err="1">
                <a:solidFill>
                  <a:schemeClr val="tx1"/>
                </a:solidFill>
              </a:rPr>
              <a:t>p</a:t>
            </a:r>
            <a:r>
              <a:rPr lang="en-US" altLang="zh-CN" sz="2400" dirty="0" err="1">
                <a:solidFill>
                  <a:schemeClr val="tx1"/>
                </a:solidFill>
                <a:sym typeface="Symbol" pitchFamily="18" charset="2"/>
              </a:rPr>
              <a:t>n</a:t>
            </a:r>
            <a:r>
              <a:rPr lang="en-US" altLang="zh-CN" sz="2400" dirty="0">
                <a:solidFill>
                  <a:schemeClr val="tx1"/>
                </a:solidFill>
                <a:sym typeface="Symbol" pitchFamily="18" charset="2"/>
              </a:rPr>
              <a:t>, p++, p--</a:t>
            </a:r>
            <a:r>
              <a:rPr lang="zh-CN" altLang="zh-CN" sz="2400" dirty="0">
                <a:solidFill>
                  <a:schemeClr val="tx1"/>
                </a:solidFill>
                <a:sym typeface="Symbol" pitchFamily="18" charset="2"/>
              </a:rPr>
              <a:t>无意义</a:t>
            </a:r>
            <a:endParaRPr lang="zh-CN" altLang="en-US" sz="2400" dirty="0">
              <a:solidFill>
                <a:schemeClr val="tx1"/>
              </a:solidFill>
              <a:sym typeface="Symbol" pitchFamily="18" charset="2"/>
            </a:endParaRPr>
          </a:p>
        </p:txBody>
      </p:sp>
      <p:sp>
        <p:nvSpPr>
          <p:cNvPr id="876573" name="AutoShape 29"/>
          <p:cNvSpPr>
            <a:spLocks noChangeArrowheads="1"/>
          </p:cNvSpPr>
          <p:nvPr/>
        </p:nvSpPr>
        <p:spPr bwMode="auto">
          <a:xfrm>
            <a:off x="1247776" y="5775325"/>
            <a:ext cx="5749925" cy="482600"/>
          </a:xfrm>
          <a:prstGeom prst="wedgeRectCallout">
            <a:avLst>
              <a:gd name="adj1" fmla="val 22470"/>
              <a:gd name="adj2" fmla="val -378196"/>
            </a:avLst>
          </a:prstGeom>
          <a:noFill/>
          <a:ln w="25400">
            <a:solidFill>
              <a:srgbClr val="3366FF"/>
            </a:solidFill>
            <a:miter lim="800000"/>
            <a:headEnd/>
            <a:tailEnd/>
          </a:ln>
          <a:effectLst/>
        </p:spPr>
        <p:txBody>
          <a:bodyPr wrap="none" lIns="90000" tIns="46800" rIns="90000" bIns="46800" anchor="ctr">
            <a:spAutoFit/>
          </a:bodyPr>
          <a:lstStyle/>
          <a:p>
            <a:pPr>
              <a:spcBef>
                <a:spcPct val="0"/>
              </a:spcBef>
              <a:defRPr/>
            </a:pPr>
            <a:r>
              <a:rPr lang="zh-CN" altLang="en-US" sz="2400">
                <a:solidFill>
                  <a:srgbClr val="FF5050"/>
                </a:solidFill>
                <a:effectLst>
                  <a:outerShdw blurRad="38100" dist="38100" dir="2700000" algn="tl">
                    <a:srgbClr val="C0C0C0"/>
                  </a:outerShdw>
                </a:effectLst>
              </a:rPr>
              <a:t>函数指针变量指向的函数必须有</a:t>
            </a:r>
            <a:r>
              <a:rPr lang="zh-CN" altLang="en-US" sz="2400">
                <a:solidFill>
                  <a:srgbClr val="0000FF"/>
                </a:solidFill>
                <a:effectLst>
                  <a:outerShdw blurRad="38100" dist="38100" dir="2700000" algn="tl">
                    <a:srgbClr val="C0C0C0"/>
                  </a:outerShdw>
                </a:effectLst>
              </a:rPr>
              <a:t>函数说明</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600" name="Text Box 8"/>
          <p:cNvSpPr txBox="1">
            <a:spLocks noChangeArrowheads="1"/>
          </p:cNvSpPr>
          <p:nvPr/>
        </p:nvSpPr>
        <p:spPr bwMode="auto">
          <a:xfrm>
            <a:off x="2123728" y="260648"/>
            <a:ext cx="3648075" cy="457200"/>
          </a:xfrm>
          <a:prstGeom prst="rect">
            <a:avLst/>
          </a:prstGeom>
          <a:solidFill>
            <a:srgbClr val="FFCCFF"/>
          </a:solidFill>
          <a:ln w="9525">
            <a:noFill/>
            <a:miter lim="800000"/>
            <a:headEnd/>
            <a:tailEnd/>
          </a:ln>
          <a:effectLst/>
        </p:spPr>
        <p:txBody>
          <a:bodyPr>
            <a:spAutoFit/>
          </a:bodyPr>
          <a:lstStyle/>
          <a:p>
            <a:pPr eaLnBrk="1" hangingPunct="1">
              <a:spcBef>
                <a:spcPct val="0"/>
              </a:spcBef>
            </a:pPr>
            <a:r>
              <a:rPr lang="zh-CN" altLang="en-US" sz="2400" dirty="0">
                <a:solidFill>
                  <a:schemeClr val="tx1"/>
                </a:solidFill>
              </a:rPr>
              <a:t>例</a:t>
            </a:r>
            <a:r>
              <a:rPr lang="en-US" altLang="zh-CN" sz="2400" dirty="0">
                <a:solidFill>
                  <a:schemeClr val="tx1"/>
                </a:solidFill>
              </a:rPr>
              <a:t>23   </a:t>
            </a:r>
            <a:r>
              <a:rPr lang="zh-CN" altLang="en-US" sz="2400" dirty="0">
                <a:solidFill>
                  <a:schemeClr val="tx1"/>
                </a:solidFill>
              </a:rPr>
              <a:t>求</a:t>
            </a:r>
            <a:r>
              <a:rPr lang="en-US" altLang="zh-CN" sz="2400" dirty="0">
                <a:solidFill>
                  <a:schemeClr val="tx1"/>
                </a:solidFill>
              </a:rPr>
              <a:t>a</a:t>
            </a:r>
            <a:r>
              <a:rPr lang="zh-CN" altLang="en-US" sz="2400" dirty="0">
                <a:solidFill>
                  <a:schemeClr val="tx1"/>
                </a:solidFill>
              </a:rPr>
              <a:t>和</a:t>
            </a:r>
            <a:r>
              <a:rPr lang="en-US" altLang="zh-CN" sz="2400" dirty="0">
                <a:solidFill>
                  <a:schemeClr val="tx1"/>
                </a:solidFill>
              </a:rPr>
              <a:t>b</a:t>
            </a:r>
            <a:r>
              <a:rPr lang="zh-CN" altLang="en-US" sz="2400" dirty="0">
                <a:solidFill>
                  <a:schemeClr val="tx1"/>
                </a:solidFill>
              </a:rPr>
              <a:t>中的大者</a:t>
            </a:r>
          </a:p>
        </p:txBody>
      </p:sp>
      <p:sp>
        <p:nvSpPr>
          <p:cNvPr id="878601" name="Rectangle 9"/>
          <p:cNvSpPr>
            <a:spLocks noChangeArrowheads="1"/>
          </p:cNvSpPr>
          <p:nvPr/>
        </p:nvSpPr>
        <p:spPr bwMode="auto">
          <a:xfrm>
            <a:off x="2246313" y="1101725"/>
            <a:ext cx="5076070" cy="5262979"/>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en-US" altLang="zh-CN" sz="2400" dirty="0">
                <a:solidFill>
                  <a:schemeClr val="dk1"/>
                </a:solidFill>
              </a:rPr>
              <a:t>⑴</a:t>
            </a:r>
            <a:r>
              <a:rPr lang="zh-CN" altLang="en-US" sz="2400" dirty="0">
                <a:solidFill>
                  <a:schemeClr val="dk1"/>
                </a:solidFill>
              </a:rPr>
              <a:t>一般方法：</a:t>
            </a:r>
          </a:p>
          <a:p>
            <a:pPr>
              <a:spcBef>
                <a:spcPct val="0"/>
              </a:spcBef>
            </a:pPr>
            <a:r>
              <a:rPr lang="en-US" altLang="zh-CN" sz="2400" dirty="0">
                <a:solidFill>
                  <a:schemeClr val="dk1"/>
                </a:solidFill>
              </a:rPr>
              <a:t>#include &lt;</a:t>
            </a:r>
            <a:r>
              <a:rPr lang="en-US" altLang="zh-CN" sz="2400" dirty="0" err="1">
                <a:solidFill>
                  <a:schemeClr val="dk1"/>
                </a:solidFill>
              </a:rPr>
              <a:t>stdio.h</a:t>
            </a:r>
            <a:r>
              <a:rPr lang="en-US" altLang="zh-CN" sz="2400" dirty="0">
                <a:solidFill>
                  <a:schemeClr val="dk1"/>
                </a:solidFill>
              </a:rPr>
              <a:t>&gt;</a:t>
            </a:r>
          </a:p>
          <a:p>
            <a:pPr>
              <a:spcBef>
                <a:spcPct val="0"/>
              </a:spcBef>
            </a:pPr>
            <a:r>
              <a:rPr lang="en-US" altLang="zh-CN" sz="2400" dirty="0" err="1">
                <a:solidFill>
                  <a:schemeClr val="dk1"/>
                </a:solidFill>
              </a:rPr>
              <a:t>int</a:t>
            </a:r>
            <a:r>
              <a:rPr lang="en-US" altLang="zh-CN" sz="2400" dirty="0">
                <a:solidFill>
                  <a:schemeClr val="dk1"/>
                </a:solidFill>
              </a:rPr>
              <a:t> main()</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max(</a:t>
            </a:r>
            <a:r>
              <a:rPr lang="en-US" altLang="zh-CN" sz="2400" dirty="0" err="1">
                <a:solidFill>
                  <a:schemeClr val="dk1"/>
                </a:solidFill>
              </a:rPr>
              <a:t>int</a:t>
            </a: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a:t>
            </a:r>
            <a:r>
              <a:rPr lang="en-US" altLang="zh-CN" sz="2400" dirty="0" err="1">
                <a:solidFill>
                  <a:schemeClr val="dk1"/>
                </a:solidFill>
              </a:rPr>
              <a:t>a,b,c</a:t>
            </a:r>
            <a:r>
              <a:rPr lang="en-US" altLang="zh-CN" sz="2400" dirty="0">
                <a:solidFill>
                  <a:schemeClr val="dk1"/>
                </a:solidFill>
              </a:rPr>
              <a:t>;</a:t>
            </a:r>
          </a:p>
          <a:p>
            <a:pPr>
              <a:spcBef>
                <a:spcPct val="0"/>
              </a:spcBef>
            </a:pPr>
            <a:r>
              <a:rPr lang="en-US" altLang="zh-CN" sz="2400" dirty="0">
                <a:solidFill>
                  <a:schemeClr val="dk1"/>
                </a:solidFill>
              </a:rPr>
              <a:t>  </a:t>
            </a:r>
            <a:r>
              <a:rPr lang="en-US" altLang="zh-CN" sz="2400" dirty="0" err="1">
                <a:solidFill>
                  <a:schemeClr val="dk1"/>
                </a:solidFill>
              </a:rPr>
              <a:t>scanf</a:t>
            </a:r>
            <a:r>
              <a:rPr lang="en-US" altLang="zh-CN" sz="2400" dirty="0">
                <a:solidFill>
                  <a:schemeClr val="dk1"/>
                </a:solidFill>
              </a:rPr>
              <a:t>("%</a:t>
            </a:r>
            <a:r>
              <a:rPr lang="en-US" altLang="zh-CN" sz="2400" dirty="0" err="1">
                <a:solidFill>
                  <a:schemeClr val="dk1"/>
                </a:solidFill>
              </a:rPr>
              <a:t>d,%d",&amp;a,&amp;b</a:t>
            </a:r>
            <a:r>
              <a:rPr lang="en-US" altLang="zh-CN" sz="2400" dirty="0">
                <a:solidFill>
                  <a:schemeClr val="dk1"/>
                </a:solidFill>
              </a:rPr>
              <a:t>);</a:t>
            </a:r>
          </a:p>
          <a:p>
            <a:pPr>
              <a:spcBef>
                <a:spcPct val="0"/>
              </a:spcBef>
            </a:pPr>
            <a:r>
              <a:rPr lang="en-US" altLang="zh-CN" sz="2400" dirty="0">
                <a:solidFill>
                  <a:schemeClr val="dk1"/>
                </a:solidFill>
              </a:rPr>
              <a:t>  c=max(</a:t>
            </a:r>
            <a:r>
              <a:rPr lang="en-US" altLang="zh-CN" sz="2400" dirty="0" err="1">
                <a:solidFill>
                  <a:schemeClr val="dk1"/>
                </a:solidFill>
              </a:rPr>
              <a:t>a,b</a:t>
            </a:r>
            <a:r>
              <a:rPr lang="en-US" altLang="zh-CN" sz="2400" dirty="0">
                <a:solidFill>
                  <a:schemeClr val="dk1"/>
                </a:solidFill>
              </a:rPr>
              <a:t>);</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a:t>
            </a:r>
            <a:r>
              <a:rPr lang="en-US" altLang="zh-CN" sz="2400" dirty="0" err="1">
                <a:solidFill>
                  <a:schemeClr val="dk1"/>
                </a:solidFill>
              </a:rPr>
              <a:t>d,b</a:t>
            </a:r>
            <a:r>
              <a:rPr lang="en-US" altLang="zh-CN" sz="2400" dirty="0">
                <a:solidFill>
                  <a:schemeClr val="dk1"/>
                </a:solidFill>
              </a:rPr>
              <a:t>=%</a:t>
            </a:r>
            <a:r>
              <a:rPr lang="en-US" altLang="zh-CN" sz="2400" dirty="0" err="1">
                <a:solidFill>
                  <a:schemeClr val="dk1"/>
                </a:solidFill>
              </a:rPr>
              <a:t>d,max</a:t>
            </a:r>
            <a:r>
              <a:rPr lang="en-US" altLang="zh-CN" sz="2400" dirty="0">
                <a:solidFill>
                  <a:schemeClr val="dk1"/>
                </a:solidFill>
              </a:rPr>
              <a:t>=%d\</a:t>
            </a:r>
            <a:r>
              <a:rPr lang="en-US" altLang="zh-CN" sz="2400" dirty="0" err="1">
                <a:solidFill>
                  <a:schemeClr val="dk1"/>
                </a:solidFill>
              </a:rPr>
              <a:t>n",a,b,c</a:t>
            </a:r>
            <a:r>
              <a:rPr lang="en-US" altLang="zh-CN" sz="2400" dirty="0">
                <a:solidFill>
                  <a:schemeClr val="dk1"/>
                </a:solidFill>
              </a:rPr>
              <a:t>);</a:t>
            </a:r>
          </a:p>
          <a:p>
            <a:pPr>
              <a:spcBef>
                <a:spcPct val="0"/>
              </a:spcBef>
            </a:pPr>
            <a:r>
              <a:rPr lang="en-US" altLang="zh-CN" sz="2400" dirty="0">
                <a:solidFill>
                  <a:schemeClr val="dk1"/>
                </a:solidFill>
              </a:rPr>
              <a:t>} </a:t>
            </a:r>
          </a:p>
          <a:p>
            <a:pPr>
              <a:spcBef>
                <a:spcPct val="0"/>
              </a:spcBef>
            </a:pPr>
            <a:r>
              <a:rPr lang="en-US" altLang="zh-CN" sz="2400" dirty="0" err="1">
                <a:solidFill>
                  <a:schemeClr val="dk1"/>
                </a:solidFill>
              </a:rPr>
              <a:t>int</a:t>
            </a:r>
            <a:r>
              <a:rPr lang="en-US" altLang="zh-CN" sz="2400" dirty="0">
                <a:solidFill>
                  <a:schemeClr val="dk1"/>
                </a:solidFill>
              </a:rPr>
              <a:t>  max(</a:t>
            </a:r>
            <a:r>
              <a:rPr lang="en-US" altLang="zh-CN" sz="2400" dirty="0" err="1">
                <a:solidFill>
                  <a:schemeClr val="dk1"/>
                </a:solidFill>
              </a:rPr>
              <a:t>int</a:t>
            </a:r>
            <a:r>
              <a:rPr lang="en-US" altLang="zh-CN" sz="2400" dirty="0">
                <a:solidFill>
                  <a:schemeClr val="dk1"/>
                </a:solidFill>
              </a:rPr>
              <a:t> </a:t>
            </a:r>
            <a:r>
              <a:rPr lang="en-US" altLang="zh-CN" sz="2400" dirty="0" err="1">
                <a:solidFill>
                  <a:schemeClr val="dk1"/>
                </a:solidFill>
              </a:rPr>
              <a:t>x,int</a:t>
            </a:r>
            <a:r>
              <a:rPr lang="en-US" altLang="zh-CN" sz="2400" dirty="0">
                <a:solidFill>
                  <a:schemeClr val="dk1"/>
                </a:solidFill>
              </a:rPr>
              <a:t> y)</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z;</a:t>
            </a:r>
          </a:p>
          <a:p>
            <a:pPr>
              <a:spcBef>
                <a:spcPct val="0"/>
              </a:spcBef>
            </a:pPr>
            <a:r>
              <a:rPr lang="en-US" altLang="zh-CN" sz="2400" dirty="0">
                <a:solidFill>
                  <a:schemeClr val="dk1"/>
                </a:solidFill>
              </a:rPr>
              <a:t>  if(x&gt;y)  z=x;</a:t>
            </a:r>
          </a:p>
          <a:p>
            <a:pPr>
              <a:spcBef>
                <a:spcPct val="0"/>
              </a:spcBef>
            </a:pPr>
            <a:r>
              <a:rPr lang="en-US" altLang="zh-CN" sz="2400" dirty="0">
                <a:solidFill>
                  <a:schemeClr val="dk1"/>
                </a:solidFill>
              </a:rPr>
              <a:t>  else  z=y;</a:t>
            </a:r>
          </a:p>
          <a:p>
            <a:pPr>
              <a:spcBef>
                <a:spcPct val="0"/>
              </a:spcBef>
            </a:pPr>
            <a:r>
              <a:rPr lang="en-US" altLang="zh-CN" sz="2400" dirty="0">
                <a:solidFill>
                  <a:schemeClr val="dk1"/>
                </a:solidFill>
              </a:rPr>
              <a:t>  return(z);}</a:t>
            </a:r>
          </a:p>
        </p:txBody>
      </p:sp>
    </p:spTree>
    <p:extLst>
      <p:ext uri="{BB962C8B-B14F-4D97-AF65-F5344CB8AC3E}">
        <p14:creationId xmlns:p14="http://schemas.microsoft.com/office/powerpoint/2010/main" val="18129604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602" name="Rectangle 10"/>
          <p:cNvSpPr>
            <a:spLocks noChangeArrowheads="1"/>
          </p:cNvSpPr>
          <p:nvPr/>
        </p:nvSpPr>
        <p:spPr bwMode="auto">
          <a:xfrm>
            <a:off x="2123728" y="856357"/>
            <a:ext cx="5076070" cy="600164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en-US" altLang="zh-CN" sz="2400" dirty="0">
                <a:solidFill>
                  <a:schemeClr val="dk1"/>
                </a:solidFill>
              </a:rPr>
              <a:t>⑵</a:t>
            </a:r>
            <a:r>
              <a:rPr lang="zh-CN" altLang="en-US" sz="2400" dirty="0">
                <a:solidFill>
                  <a:schemeClr val="dk1"/>
                </a:solidFill>
              </a:rPr>
              <a:t>通过指针变量访问函数</a:t>
            </a:r>
          </a:p>
          <a:p>
            <a:pPr>
              <a:spcBef>
                <a:spcPct val="0"/>
              </a:spcBef>
            </a:pPr>
            <a:r>
              <a:rPr lang="en-US" altLang="zh-CN" sz="2400" dirty="0">
                <a:solidFill>
                  <a:schemeClr val="dk1"/>
                </a:solidFill>
              </a:rPr>
              <a:t>#include &lt;</a:t>
            </a:r>
            <a:r>
              <a:rPr lang="en-US" altLang="zh-CN" sz="2400" dirty="0" err="1">
                <a:solidFill>
                  <a:schemeClr val="dk1"/>
                </a:solidFill>
              </a:rPr>
              <a:t>stdio.h</a:t>
            </a:r>
            <a:r>
              <a:rPr lang="en-US" altLang="zh-CN" sz="2400" dirty="0">
                <a:solidFill>
                  <a:schemeClr val="dk1"/>
                </a:solidFill>
              </a:rPr>
              <a:t>&gt;</a:t>
            </a:r>
          </a:p>
          <a:p>
            <a:pPr>
              <a:spcBef>
                <a:spcPct val="0"/>
              </a:spcBef>
            </a:pPr>
            <a:r>
              <a:rPr lang="en-US" altLang="zh-CN" sz="2400" dirty="0" err="1">
                <a:solidFill>
                  <a:schemeClr val="dk1"/>
                </a:solidFill>
              </a:rPr>
              <a:t>int</a:t>
            </a:r>
            <a:r>
              <a:rPr lang="en-US" altLang="zh-CN" sz="2400" dirty="0">
                <a:solidFill>
                  <a:schemeClr val="dk1"/>
                </a:solidFill>
              </a:rPr>
              <a:t> main()</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max(</a:t>
            </a:r>
            <a:r>
              <a:rPr lang="en-US" altLang="zh-CN" sz="2400" dirty="0" err="1">
                <a:solidFill>
                  <a:schemeClr val="dk1"/>
                </a:solidFill>
              </a:rPr>
              <a:t>int</a:t>
            </a:r>
            <a:r>
              <a:rPr lang="en-US" altLang="zh-CN" sz="2400" dirty="0">
                <a:solidFill>
                  <a:schemeClr val="dk1"/>
                </a:solidFill>
              </a:rPr>
              <a:t> , </a:t>
            </a:r>
            <a:r>
              <a:rPr lang="en-US" altLang="zh-CN" sz="2400" dirty="0" err="1">
                <a:solidFill>
                  <a:schemeClr val="dk1"/>
                </a:solidFill>
              </a:rPr>
              <a:t>int</a:t>
            </a:r>
            <a:r>
              <a:rPr lang="en-US" altLang="zh-CN" sz="2400" dirty="0">
                <a:solidFill>
                  <a:schemeClr val="dk1"/>
                </a:solidFill>
              </a:rPr>
              <a:t>); </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(*p)(</a:t>
            </a:r>
            <a:r>
              <a:rPr lang="en-US" altLang="zh-CN" sz="2400" dirty="0" err="1">
                <a:solidFill>
                  <a:schemeClr val="dk1"/>
                </a:solidFill>
              </a:rPr>
              <a:t>int</a:t>
            </a:r>
            <a:r>
              <a:rPr lang="en-US" altLang="zh-CN" sz="2400" dirty="0">
                <a:solidFill>
                  <a:schemeClr val="dk1"/>
                </a:solidFill>
              </a:rPr>
              <a:t> , </a:t>
            </a:r>
            <a:r>
              <a:rPr lang="en-US" altLang="zh-CN" sz="2400" dirty="0" err="1">
                <a:solidFill>
                  <a:schemeClr val="dk1"/>
                </a:solidFill>
              </a:rPr>
              <a:t>int</a:t>
            </a:r>
            <a:r>
              <a:rPr lang="en-US" altLang="zh-CN" sz="2400" dirty="0">
                <a:solidFill>
                  <a:schemeClr val="dk1"/>
                </a:solidFill>
              </a:rPr>
              <a:t>);</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a:t>
            </a:r>
            <a:r>
              <a:rPr lang="en-US" altLang="zh-CN" sz="2400" dirty="0" err="1">
                <a:solidFill>
                  <a:schemeClr val="dk1"/>
                </a:solidFill>
              </a:rPr>
              <a:t>a,b,c</a:t>
            </a:r>
            <a:r>
              <a:rPr lang="en-US" altLang="zh-CN" sz="2400" dirty="0">
                <a:solidFill>
                  <a:schemeClr val="dk1"/>
                </a:solidFill>
              </a:rPr>
              <a:t>;</a:t>
            </a:r>
          </a:p>
          <a:p>
            <a:pPr>
              <a:spcBef>
                <a:spcPct val="0"/>
              </a:spcBef>
            </a:pPr>
            <a:r>
              <a:rPr lang="en-US" altLang="zh-CN" sz="2400" dirty="0">
                <a:solidFill>
                  <a:schemeClr val="dk1"/>
                </a:solidFill>
              </a:rPr>
              <a:t>  p=max;</a:t>
            </a:r>
          </a:p>
          <a:p>
            <a:pPr>
              <a:spcBef>
                <a:spcPct val="0"/>
              </a:spcBef>
            </a:pPr>
            <a:r>
              <a:rPr lang="en-US" altLang="zh-CN" sz="2400" dirty="0">
                <a:solidFill>
                  <a:schemeClr val="dk1"/>
                </a:solidFill>
              </a:rPr>
              <a:t>  </a:t>
            </a:r>
            <a:r>
              <a:rPr lang="en-US" altLang="zh-CN" sz="2400" dirty="0" err="1">
                <a:solidFill>
                  <a:schemeClr val="dk1"/>
                </a:solidFill>
              </a:rPr>
              <a:t>scanf</a:t>
            </a:r>
            <a:r>
              <a:rPr lang="en-US" altLang="zh-CN" sz="2400" dirty="0">
                <a:solidFill>
                  <a:schemeClr val="dk1"/>
                </a:solidFill>
              </a:rPr>
              <a:t>("%</a:t>
            </a:r>
            <a:r>
              <a:rPr lang="en-US" altLang="zh-CN" sz="2400" dirty="0" err="1">
                <a:solidFill>
                  <a:schemeClr val="dk1"/>
                </a:solidFill>
              </a:rPr>
              <a:t>d,%d",&amp;a,&amp;b</a:t>
            </a:r>
            <a:r>
              <a:rPr lang="en-US" altLang="zh-CN" sz="2400" dirty="0">
                <a:solidFill>
                  <a:schemeClr val="dk1"/>
                </a:solidFill>
              </a:rPr>
              <a:t>);</a:t>
            </a:r>
          </a:p>
          <a:p>
            <a:pPr>
              <a:spcBef>
                <a:spcPct val="0"/>
              </a:spcBef>
            </a:pPr>
            <a:r>
              <a:rPr lang="en-US" altLang="zh-CN" sz="2400" dirty="0">
                <a:solidFill>
                  <a:schemeClr val="dk1"/>
                </a:solidFill>
              </a:rPr>
              <a:t>  c=(*p)(</a:t>
            </a:r>
            <a:r>
              <a:rPr lang="en-US" altLang="zh-CN" sz="2400" dirty="0" err="1">
                <a:solidFill>
                  <a:schemeClr val="dk1"/>
                </a:solidFill>
              </a:rPr>
              <a:t>a,b</a:t>
            </a:r>
            <a:r>
              <a:rPr lang="en-US" altLang="zh-CN" sz="2400" dirty="0">
                <a:solidFill>
                  <a:schemeClr val="dk1"/>
                </a:solidFill>
              </a:rPr>
              <a:t>);</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a:t>
            </a:r>
            <a:r>
              <a:rPr lang="en-US" altLang="zh-CN" sz="2400" dirty="0" err="1">
                <a:solidFill>
                  <a:schemeClr val="dk1"/>
                </a:solidFill>
              </a:rPr>
              <a:t>d,b</a:t>
            </a:r>
            <a:r>
              <a:rPr lang="en-US" altLang="zh-CN" sz="2400" dirty="0">
                <a:solidFill>
                  <a:schemeClr val="dk1"/>
                </a:solidFill>
              </a:rPr>
              <a:t>=%</a:t>
            </a:r>
            <a:r>
              <a:rPr lang="en-US" altLang="zh-CN" sz="2400" dirty="0" err="1">
                <a:solidFill>
                  <a:schemeClr val="dk1"/>
                </a:solidFill>
              </a:rPr>
              <a:t>d,max</a:t>
            </a:r>
            <a:r>
              <a:rPr lang="en-US" altLang="zh-CN" sz="2400" dirty="0">
                <a:solidFill>
                  <a:schemeClr val="dk1"/>
                </a:solidFill>
              </a:rPr>
              <a:t>=%d\</a:t>
            </a:r>
            <a:r>
              <a:rPr lang="en-US" altLang="zh-CN" sz="2400" dirty="0" err="1">
                <a:solidFill>
                  <a:schemeClr val="dk1"/>
                </a:solidFill>
              </a:rPr>
              <a:t>n",a,b,c</a:t>
            </a:r>
            <a:r>
              <a:rPr lang="en-US" altLang="zh-CN" sz="2400" dirty="0">
                <a:solidFill>
                  <a:schemeClr val="dk1"/>
                </a:solidFill>
              </a:rPr>
              <a:t>);</a:t>
            </a:r>
          </a:p>
          <a:p>
            <a:pPr>
              <a:spcBef>
                <a:spcPct val="0"/>
              </a:spcBef>
            </a:pPr>
            <a:r>
              <a:rPr lang="en-US" altLang="zh-CN" sz="2400" dirty="0">
                <a:solidFill>
                  <a:schemeClr val="dk1"/>
                </a:solidFill>
              </a:rPr>
              <a:t>}</a:t>
            </a:r>
          </a:p>
          <a:p>
            <a:pPr>
              <a:spcBef>
                <a:spcPct val="0"/>
              </a:spcBef>
            </a:pPr>
            <a:r>
              <a:rPr lang="en-US" altLang="zh-CN" sz="2400" dirty="0" err="1">
                <a:solidFill>
                  <a:schemeClr val="dk1"/>
                </a:solidFill>
              </a:rPr>
              <a:t>int</a:t>
            </a:r>
            <a:r>
              <a:rPr lang="en-US" altLang="zh-CN" sz="2400" dirty="0">
                <a:solidFill>
                  <a:schemeClr val="dk1"/>
                </a:solidFill>
              </a:rPr>
              <a:t>  max(</a:t>
            </a:r>
            <a:r>
              <a:rPr lang="en-US" altLang="zh-CN" sz="2400" dirty="0" err="1">
                <a:solidFill>
                  <a:schemeClr val="dk1"/>
                </a:solidFill>
              </a:rPr>
              <a:t>int</a:t>
            </a:r>
            <a:r>
              <a:rPr lang="en-US" altLang="zh-CN" sz="2400" dirty="0">
                <a:solidFill>
                  <a:schemeClr val="dk1"/>
                </a:solidFill>
              </a:rPr>
              <a:t> </a:t>
            </a:r>
            <a:r>
              <a:rPr lang="en-US" altLang="zh-CN" sz="2400" dirty="0" err="1">
                <a:solidFill>
                  <a:schemeClr val="dk1"/>
                </a:solidFill>
              </a:rPr>
              <a:t>x,int</a:t>
            </a:r>
            <a:r>
              <a:rPr lang="en-US" altLang="zh-CN" sz="2400" dirty="0">
                <a:solidFill>
                  <a:schemeClr val="dk1"/>
                </a:solidFill>
              </a:rPr>
              <a:t> y)</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z;</a:t>
            </a:r>
          </a:p>
          <a:p>
            <a:pPr>
              <a:spcBef>
                <a:spcPct val="0"/>
              </a:spcBef>
            </a:pPr>
            <a:r>
              <a:rPr lang="en-US" altLang="zh-CN" sz="2400" dirty="0">
                <a:solidFill>
                  <a:schemeClr val="dk1"/>
                </a:solidFill>
              </a:rPr>
              <a:t>  if(x&gt;y)  z=x;</a:t>
            </a:r>
          </a:p>
          <a:p>
            <a:pPr>
              <a:spcBef>
                <a:spcPct val="0"/>
              </a:spcBef>
            </a:pPr>
            <a:r>
              <a:rPr lang="en-US" altLang="zh-CN" sz="2400" dirty="0">
                <a:solidFill>
                  <a:schemeClr val="dk1"/>
                </a:solidFill>
              </a:rPr>
              <a:t>  else     z=y;</a:t>
            </a:r>
          </a:p>
          <a:p>
            <a:pPr>
              <a:spcBef>
                <a:spcPct val="0"/>
              </a:spcBef>
            </a:pPr>
            <a:r>
              <a:rPr lang="en-US" altLang="zh-CN" sz="2400" dirty="0">
                <a:solidFill>
                  <a:schemeClr val="dk1"/>
                </a:solidFill>
              </a:rPr>
              <a:t>  return(z);}</a:t>
            </a:r>
          </a:p>
        </p:txBody>
      </p:sp>
      <p:sp>
        <p:nvSpPr>
          <p:cNvPr id="878600" name="Text Box 8"/>
          <p:cNvSpPr txBox="1">
            <a:spLocks noChangeArrowheads="1"/>
          </p:cNvSpPr>
          <p:nvPr/>
        </p:nvSpPr>
        <p:spPr bwMode="auto">
          <a:xfrm>
            <a:off x="2123728" y="260648"/>
            <a:ext cx="3648075" cy="457200"/>
          </a:xfrm>
          <a:prstGeom prst="rect">
            <a:avLst/>
          </a:prstGeom>
          <a:solidFill>
            <a:srgbClr val="FFCCFF"/>
          </a:solidFill>
          <a:ln w="9525">
            <a:noFill/>
            <a:miter lim="800000"/>
            <a:headEnd/>
            <a:tailEnd/>
          </a:ln>
          <a:effectLst/>
        </p:spPr>
        <p:txBody>
          <a:bodyPr>
            <a:spAutoFit/>
          </a:bodyPr>
          <a:lstStyle/>
          <a:p>
            <a:pPr eaLnBrk="1" hangingPunct="1">
              <a:spcBef>
                <a:spcPct val="0"/>
              </a:spcBef>
            </a:pPr>
            <a:r>
              <a:rPr lang="zh-CN" altLang="en-US" sz="2400" dirty="0">
                <a:solidFill>
                  <a:schemeClr val="tx1"/>
                </a:solidFill>
              </a:rPr>
              <a:t>例</a:t>
            </a:r>
            <a:r>
              <a:rPr lang="en-US" altLang="zh-CN" sz="2400" dirty="0">
                <a:solidFill>
                  <a:schemeClr val="tx1"/>
                </a:solidFill>
              </a:rPr>
              <a:t>23   </a:t>
            </a:r>
            <a:r>
              <a:rPr lang="zh-CN" altLang="en-US" sz="2400" dirty="0">
                <a:solidFill>
                  <a:schemeClr val="tx1"/>
                </a:solidFill>
              </a:rPr>
              <a:t>求</a:t>
            </a:r>
            <a:r>
              <a:rPr lang="en-US" altLang="zh-CN" sz="2400" dirty="0">
                <a:solidFill>
                  <a:schemeClr val="tx1"/>
                </a:solidFill>
              </a:rPr>
              <a:t>a</a:t>
            </a:r>
            <a:r>
              <a:rPr lang="zh-CN" altLang="en-US" sz="2400" dirty="0">
                <a:solidFill>
                  <a:schemeClr val="tx1"/>
                </a:solidFill>
              </a:rPr>
              <a:t>和</a:t>
            </a:r>
            <a:r>
              <a:rPr lang="en-US" altLang="zh-CN" sz="2400" dirty="0">
                <a:solidFill>
                  <a:schemeClr val="tx1"/>
                </a:solidFill>
              </a:rPr>
              <a:t>b</a:t>
            </a:r>
            <a:r>
              <a:rPr lang="zh-CN" altLang="en-US" sz="2400" dirty="0">
                <a:solidFill>
                  <a:schemeClr val="tx1"/>
                </a:solidFill>
              </a:rPr>
              <a:t>中的大者</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500" name="Rectangle 4"/>
          <p:cNvSpPr>
            <a:spLocks noChangeArrowheads="1"/>
          </p:cNvSpPr>
          <p:nvPr/>
        </p:nvSpPr>
        <p:spPr bwMode="auto">
          <a:xfrm>
            <a:off x="641350" y="512763"/>
            <a:ext cx="7956550" cy="927100"/>
          </a:xfrm>
          <a:prstGeom prst="rect">
            <a:avLst/>
          </a:prstGeom>
          <a:noFill/>
          <a:ln w="9525">
            <a:noFill/>
            <a:miter lim="800000"/>
            <a:headEnd/>
            <a:tailEnd/>
          </a:ln>
        </p:spPr>
        <p:txBody>
          <a:bodyPr/>
          <a:lstStyle/>
          <a:p>
            <a:pPr marL="742950" lvl="1" indent="-285750" eaLnBrk="1" hangingPunct="1">
              <a:spcBef>
                <a:spcPct val="20000"/>
              </a:spcBef>
              <a:buClr>
                <a:srgbClr val="339933"/>
              </a:buClr>
              <a:buFont typeface="Wingdings" pitchFamily="2" charset="2"/>
              <a:buChar char="«"/>
            </a:pPr>
            <a:r>
              <a:rPr lang="zh-CN" altLang="en-US" sz="2800">
                <a:solidFill>
                  <a:schemeClr val="tx1"/>
                </a:solidFill>
              </a:rPr>
              <a:t>进一步理解</a:t>
            </a:r>
            <a:r>
              <a:rPr lang="en-US" altLang="zh-CN" sz="2800">
                <a:solidFill>
                  <a:schemeClr val="tx1"/>
                </a:solidFill>
              </a:rPr>
              <a:t>&amp;</a:t>
            </a:r>
            <a:r>
              <a:rPr lang="zh-CN" altLang="en-US" sz="2800">
                <a:solidFill>
                  <a:schemeClr val="tx1"/>
                </a:solidFill>
              </a:rPr>
              <a:t>与*运算符：</a:t>
            </a:r>
          </a:p>
          <a:p>
            <a:pPr marL="1143000" lvl="2" indent="-228600" eaLnBrk="1" hangingPunct="1">
              <a:spcBef>
                <a:spcPct val="20000"/>
              </a:spcBef>
              <a:buClr>
                <a:srgbClr val="FF3300"/>
              </a:buClr>
              <a:buFont typeface="Wingdings" pitchFamily="2" charset="2"/>
              <a:buChar char="v"/>
            </a:pPr>
            <a:r>
              <a:rPr kumimoji="0" lang="zh-CN" altLang="en-US" sz="2400">
                <a:solidFill>
                  <a:schemeClr val="tx1"/>
                </a:solidFill>
              </a:rPr>
              <a:t>含义</a:t>
            </a:r>
            <a:endParaRPr lang="zh-CN" altLang="en-US" sz="2400">
              <a:solidFill>
                <a:schemeClr val="tx1"/>
              </a:solidFill>
            </a:endParaRPr>
          </a:p>
        </p:txBody>
      </p:sp>
      <p:sp>
        <p:nvSpPr>
          <p:cNvPr id="768008" name="Rectangle 8"/>
          <p:cNvSpPr>
            <a:spLocks noChangeArrowheads="1"/>
          </p:cNvSpPr>
          <p:nvPr/>
        </p:nvSpPr>
        <p:spPr bwMode="auto">
          <a:xfrm>
            <a:off x="641350" y="1497013"/>
            <a:ext cx="7956550" cy="927100"/>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Char char="v"/>
            </a:pPr>
            <a:r>
              <a:rPr lang="zh-CN" altLang="en-US" sz="2400">
                <a:solidFill>
                  <a:schemeClr val="tx1"/>
                </a:solidFill>
              </a:rPr>
              <a:t>两者关系：互为</a:t>
            </a:r>
            <a:r>
              <a:rPr lang="zh-CN" altLang="en-US" sz="2400">
                <a:solidFill>
                  <a:srgbClr val="0000FF"/>
                </a:solidFill>
              </a:rPr>
              <a:t>逆运算</a:t>
            </a:r>
          </a:p>
          <a:p>
            <a:pPr marL="1143000" lvl="2" indent="-228600" eaLnBrk="1" hangingPunct="1">
              <a:spcBef>
                <a:spcPct val="20000"/>
              </a:spcBef>
              <a:buClr>
                <a:srgbClr val="FF3300"/>
              </a:buClr>
              <a:buFont typeface="Wingdings" pitchFamily="2" charset="2"/>
              <a:buChar char="v"/>
            </a:pPr>
            <a:r>
              <a:rPr kumimoji="0" lang="zh-CN" altLang="en-US" sz="2400">
                <a:solidFill>
                  <a:schemeClr val="tx1"/>
                </a:solidFill>
              </a:rPr>
              <a:t>理解</a:t>
            </a:r>
            <a:endParaRPr lang="zh-CN" altLang="en-US" sz="2400">
              <a:solidFill>
                <a:schemeClr val="tx1"/>
              </a:solidFill>
            </a:endParaRPr>
          </a:p>
        </p:txBody>
      </p:sp>
      <p:grpSp>
        <p:nvGrpSpPr>
          <p:cNvPr id="2" name="Group 51"/>
          <p:cNvGrpSpPr>
            <a:grpSpLocks/>
          </p:cNvGrpSpPr>
          <p:nvPr/>
        </p:nvGrpSpPr>
        <p:grpSpPr bwMode="auto">
          <a:xfrm>
            <a:off x="774700" y="2422525"/>
            <a:ext cx="5027613" cy="4435475"/>
            <a:chOff x="470" y="1406"/>
            <a:chExt cx="3292" cy="2914"/>
          </a:xfrm>
        </p:grpSpPr>
        <p:sp>
          <p:nvSpPr>
            <p:cNvPr id="362519" name="Freeform 12"/>
            <p:cNvSpPr>
              <a:spLocks/>
            </p:cNvSpPr>
            <p:nvPr/>
          </p:nvSpPr>
          <p:spPr bwMode="auto">
            <a:xfrm>
              <a:off x="638" y="2711"/>
              <a:ext cx="413" cy="241"/>
            </a:xfrm>
            <a:custGeom>
              <a:avLst/>
              <a:gdLst>
                <a:gd name="T0" fmla="*/ 3 w 413"/>
                <a:gd name="T1" fmla="*/ 37 h 241"/>
                <a:gd name="T2" fmla="*/ 291 w 413"/>
                <a:gd name="T3" fmla="*/ 25 h 241"/>
                <a:gd name="T4" fmla="*/ 411 w 413"/>
                <a:gd name="T5" fmla="*/ 85 h 241"/>
                <a:gd name="T6" fmla="*/ 399 w 413"/>
                <a:gd name="T7" fmla="*/ 157 h 241"/>
                <a:gd name="T8" fmla="*/ 255 w 413"/>
                <a:gd name="T9" fmla="*/ 241 h 241"/>
                <a:gd name="T10" fmla="*/ 51 w 413"/>
                <a:gd name="T11" fmla="*/ 205 h 241"/>
                <a:gd name="T12" fmla="*/ 3 w 413"/>
                <a:gd name="T13" fmla="*/ 133 h 241"/>
                <a:gd name="T14" fmla="*/ 27 w 413"/>
                <a:gd name="T15" fmla="*/ 61 h 241"/>
                <a:gd name="T16" fmla="*/ 3 w 413"/>
                <a:gd name="T17" fmla="*/ 37 h 2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13" h="241">
                  <a:moveTo>
                    <a:pt x="3" y="37"/>
                  </a:moveTo>
                  <a:cubicBezTo>
                    <a:pt x="113" y="0"/>
                    <a:pt x="145" y="16"/>
                    <a:pt x="291" y="25"/>
                  </a:cubicBezTo>
                  <a:cubicBezTo>
                    <a:pt x="357" y="36"/>
                    <a:pt x="390" y="22"/>
                    <a:pt x="411" y="85"/>
                  </a:cubicBezTo>
                  <a:cubicBezTo>
                    <a:pt x="407" y="109"/>
                    <a:pt x="413" y="137"/>
                    <a:pt x="399" y="157"/>
                  </a:cubicBezTo>
                  <a:cubicBezTo>
                    <a:pt x="371" y="197"/>
                    <a:pt x="294" y="215"/>
                    <a:pt x="255" y="241"/>
                  </a:cubicBezTo>
                  <a:cubicBezTo>
                    <a:pt x="177" y="233"/>
                    <a:pt x="122" y="229"/>
                    <a:pt x="51" y="205"/>
                  </a:cubicBezTo>
                  <a:cubicBezTo>
                    <a:pt x="34" y="188"/>
                    <a:pt x="0" y="164"/>
                    <a:pt x="3" y="133"/>
                  </a:cubicBezTo>
                  <a:cubicBezTo>
                    <a:pt x="6" y="108"/>
                    <a:pt x="27" y="61"/>
                    <a:pt x="27" y="61"/>
                  </a:cubicBezTo>
                  <a:cubicBezTo>
                    <a:pt x="13" y="20"/>
                    <a:pt x="24" y="16"/>
                    <a:pt x="3" y="37"/>
                  </a:cubicBezTo>
                  <a:close/>
                </a:path>
              </a:pathLst>
            </a:custGeom>
            <a:solidFill>
              <a:schemeClr val="bg1"/>
            </a:solidFill>
            <a:ln w="38100" cap="flat" cmpd="sng">
              <a:solidFill>
                <a:srgbClr val="FF9900"/>
              </a:solidFill>
              <a:prstDash val="solid"/>
              <a:round/>
              <a:headEnd type="none" w="lg" len="lg"/>
              <a:tailEnd type="none" w="med" len="med"/>
            </a:ln>
            <a:effectLst/>
          </p:spPr>
          <p:txBody>
            <a:bodyPr wrap="none" lIns="90000" tIns="46800" rIns="90000" bIns="46800" anchor="ctr"/>
            <a:lstStyle/>
            <a:p>
              <a:endParaRPr lang="zh-CN" altLang="en-US"/>
            </a:p>
          </p:txBody>
        </p:sp>
        <p:grpSp>
          <p:nvGrpSpPr>
            <p:cNvPr id="3" name="Group 50"/>
            <p:cNvGrpSpPr>
              <a:grpSpLocks/>
            </p:cNvGrpSpPr>
            <p:nvPr/>
          </p:nvGrpSpPr>
          <p:grpSpPr bwMode="auto">
            <a:xfrm>
              <a:off x="470" y="1406"/>
              <a:ext cx="3292" cy="2914"/>
              <a:chOff x="470" y="1406"/>
              <a:chExt cx="3292" cy="2914"/>
            </a:xfrm>
          </p:grpSpPr>
          <p:grpSp>
            <p:nvGrpSpPr>
              <p:cNvPr id="4" name="Group 14"/>
              <p:cNvGrpSpPr>
                <a:grpSpLocks/>
              </p:cNvGrpSpPr>
              <p:nvPr/>
            </p:nvGrpSpPr>
            <p:grpSpPr bwMode="auto">
              <a:xfrm>
                <a:off x="618" y="1406"/>
                <a:ext cx="3117" cy="2914"/>
                <a:chOff x="976" y="1406"/>
                <a:chExt cx="3117" cy="2914"/>
              </a:xfrm>
            </p:grpSpPr>
            <p:sp>
              <p:nvSpPr>
                <p:cNvPr id="362530" name="Freeform 15"/>
                <p:cNvSpPr>
                  <a:spLocks/>
                </p:cNvSpPr>
                <p:nvPr/>
              </p:nvSpPr>
              <p:spPr bwMode="auto">
                <a:xfrm>
                  <a:off x="1523" y="3964"/>
                  <a:ext cx="1211" cy="356"/>
                </a:xfrm>
                <a:custGeom>
                  <a:avLst/>
                  <a:gdLst>
                    <a:gd name="T0" fmla="*/ 0 w 1211"/>
                    <a:gd name="T1" fmla="*/ 127 h 456"/>
                    <a:gd name="T2" fmla="*/ 500 w 1211"/>
                    <a:gd name="T3" fmla="*/ 32 h 456"/>
                    <a:gd name="T4" fmla="*/ 1089 w 1211"/>
                    <a:gd name="T5" fmla="*/ 319 h 456"/>
                    <a:gd name="T6" fmla="*/ 1211 w 1211"/>
                    <a:gd name="T7" fmla="*/ 258 h 4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headEnd/>
                  <a:tailEnd/>
                </a:ln>
                <a:effectLst/>
              </p:spPr>
              <p:txBody>
                <a:bodyPr wrap="none" anchor="ctr"/>
                <a:lstStyle/>
                <a:p>
                  <a:endParaRPr lang="zh-CN" altLang="en-US"/>
                </a:p>
              </p:txBody>
            </p:sp>
            <p:sp>
              <p:nvSpPr>
                <p:cNvPr id="362531" name="Freeform 16"/>
                <p:cNvSpPr>
                  <a:spLocks/>
                </p:cNvSpPr>
                <p:nvPr/>
              </p:nvSpPr>
              <p:spPr bwMode="auto">
                <a:xfrm>
                  <a:off x="1524" y="3618"/>
                  <a:ext cx="1212" cy="67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cmpd="sng">
                  <a:solidFill>
                    <a:schemeClr val="tx1"/>
                  </a:solidFill>
                  <a:round/>
                  <a:headEnd/>
                  <a:tailEnd/>
                </a:ln>
                <a:effectLst/>
              </p:spPr>
              <p:txBody>
                <a:bodyPr wrap="none" anchor="ctr"/>
                <a:lstStyle/>
                <a:p>
                  <a:endParaRPr lang="zh-CN" altLang="en-US"/>
                </a:p>
              </p:txBody>
            </p:sp>
            <p:sp>
              <p:nvSpPr>
                <p:cNvPr id="362532" name="Rectangle 17"/>
                <p:cNvSpPr>
                  <a:spLocks noChangeArrowheads="1"/>
                </p:cNvSpPr>
                <p:nvPr/>
              </p:nvSpPr>
              <p:spPr bwMode="auto">
                <a:xfrm>
                  <a:off x="1523" y="1406"/>
                  <a:ext cx="1211" cy="2212"/>
                </a:xfrm>
                <a:prstGeom prst="rect">
                  <a:avLst/>
                </a:prstGeom>
                <a:solidFill>
                  <a:srgbClr val="DDDDDD"/>
                </a:solidFill>
                <a:ln w="38100">
                  <a:solidFill>
                    <a:schemeClr val="tx1"/>
                  </a:solidFill>
                  <a:miter lim="800000"/>
                  <a:headEnd/>
                  <a:tailEnd/>
                </a:ln>
                <a:effectLst/>
              </p:spPr>
              <p:txBody>
                <a:bodyPr wrap="none" anchor="ctr"/>
                <a:lstStyle/>
                <a:p>
                  <a:pPr algn="ctr">
                    <a:spcBef>
                      <a:spcPct val="0"/>
                    </a:spcBef>
                  </a:pPr>
                  <a:endParaRPr lang="zh-CN" altLang="zh-CN" sz="2000" b="0">
                    <a:solidFill>
                      <a:schemeClr val="tx1"/>
                    </a:solidFill>
                    <a:ea typeface="宋体" pitchFamily="2" charset="-122"/>
                  </a:endParaRPr>
                </a:p>
              </p:txBody>
            </p:sp>
            <p:sp>
              <p:nvSpPr>
                <p:cNvPr id="362533" name="Line 18"/>
                <p:cNvSpPr>
                  <a:spLocks noChangeShapeType="1"/>
                </p:cNvSpPr>
                <p:nvPr/>
              </p:nvSpPr>
              <p:spPr bwMode="auto">
                <a:xfrm>
                  <a:off x="1535" y="1844"/>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62534" name="Line 19"/>
                <p:cNvSpPr>
                  <a:spLocks noChangeShapeType="1"/>
                </p:cNvSpPr>
                <p:nvPr/>
              </p:nvSpPr>
              <p:spPr bwMode="auto">
                <a:xfrm>
                  <a:off x="1535" y="2100"/>
                  <a:ext cx="1211" cy="0"/>
                </a:xfrm>
                <a:prstGeom prst="line">
                  <a:avLst/>
                </a:prstGeom>
                <a:noFill/>
                <a:ln w="9525">
                  <a:solidFill>
                    <a:schemeClr val="bg2"/>
                  </a:solidFill>
                  <a:prstDash val="dash"/>
                  <a:round/>
                  <a:headEnd/>
                  <a:tailEnd/>
                </a:ln>
                <a:effectLst/>
              </p:spPr>
              <p:txBody>
                <a:bodyPr wrap="none" anchor="ctr"/>
                <a:lstStyle/>
                <a:p>
                  <a:endParaRPr lang="zh-CN" altLang="en-US"/>
                </a:p>
              </p:txBody>
            </p:sp>
            <p:sp>
              <p:nvSpPr>
                <p:cNvPr id="362535" name="Line 20"/>
                <p:cNvSpPr>
                  <a:spLocks noChangeShapeType="1"/>
                </p:cNvSpPr>
                <p:nvPr/>
              </p:nvSpPr>
              <p:spPr bwMode="auto">
                <a:xfrm>
                  <a:off x="1535" y="2333"/>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62536" name="Line 21"/>
                <p:cNvSpPr>
                  <a:spLocks noChangeShapeType="1"/>
                </p:cNvSpPr>
                <p:nvPr/>
              </p:nvSpPr>
              <p:spPr bwMode="auto">
                <a:xfrm>
                  <a:off x="1535" y="2588"/>
                  <a:ext cx="1211" cy="0"/>
                </a:xfrm>
                <a:prstGeom prst="line">
                  <a:avLst/>
                </a:prstGeom>
                <a:noFill/>
                <a:ln w="9525">
                  <a:solidFill>
                    <a:srgbClr val="000000"/>
                  </a:solidFill>
                  <a:prstDash val="dash"/>
                  <a:round/>
                  <a:headEnd/>
                  <a:tailEnd/>
                </a:ln>
                <a:effectLst/>
              </p:spPr>
              <p:txBody>
                <a:bodyPr wrap="none" anchor="ctr"/>
                <a:lstStyle/>
                <a:p>
                  <a:endParaRPr lang="zh-CN" altLang="en-US"/>
                </a:p>
              </p:txBody>
            </p:sp>
            <p:sp>
              <p:nvSpPr>
                <p:cNvPr id="362537" name="Line 22"/>
                <p:cNvSpPr>
                  <a:spLocks noChangeShapeType="1"/>
                </p:cNvSpPr>
                <p:nvPr/>
              </p:nvSpPr>
              <p:spPr bwMode="auto">
                <a:xfrm>
                  <a:off x="1523" y="2846"/>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62538" name="Line 23"/>
                <p:cNvSpPr>
                  <a:spLocks noChangeShapeType="1"/>
                </p:cNvSpPr>
                <p:nvPr/>
              </p:nvSpPr>
              <p:spPr bwMode="auto">
                <a:xfrm>
                  <a:off x="1535" y="3388"/>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62539" name="Line 24"/>
                <p:cNvSpPr>
                  <a:spLocks noChangeShapeType="1"/>
                </p:cNvSpPr>
                <p:nvPr/>
              </p:nvSpPr>
              <p:spPr bwMode="auto">
                <a:xfrm>
                  <a:off x="1523" y="3627"/>
                  <a:ext cx="0" cy="456"/>
                </a:xfrm>
                <a:prstGeom prst="line">
                  <a:avLst/>
                </a:prstGeom>
                <a:noFill/>
                <a:ln w="9525">
                  <a:solidFill>
                    <a:srgbClr val="000000"/>
                  </a:solidFill>
                  <a:round/>
                  <a:headEnd/>
                  <a:tailEnd/>
                </a:ln>
                <a:effectLst/>
              </p:spPr>
              <p:txBody>
                <a:bodyPr wrap="none" anchor="ctr"/>
                <a:lstStyle/>
                <a:p>
                  <a:endParaRPr lang="zh-CN" altLang="en-US"/>
                </a:p>
              </p:txBody>
            </p:sp>
            <p:sp>
              <p:nvSpPr>
                <p:cNvPr id="362540" name="Line 25"/>
                <p:cNvSpPr>
                  <a:spLocks noChangeShapeType="1"/>
                </p:cNvSpPr>
                <p:nvPr/>
              </p:nvSpPr>
              <p:spPr bwMode="auto">
                <a:xfrm>
                  <a:off x="2734" y="3627"/>
                  <a:ext cx="0" cy="600"/>
                </a:xfrm>
                <a:prstGeom prst="line">
                  <a:avLst/>
                </a:prstGeom>
                <a:noFill/>
                <a:ln w="9525">
                  <a:solidFill>
                    <a:srgbClr val="000000"/>
                  </a:solidFill>
                  <a:round/>
                  <a:headEnd/>
                  <a:tailEnd/>
                </a:ln>
                <a:effectLst/>
              </p:spPr>
              <p:txBody>
                <a:bodyPr wrap="none" anchor="ctr"/>
                <a:lstStyle/>
                <a:p>
                  <a:endParaRPr lang="zh-CN" altLang="en-US"/>
                </a:p>
              </p:txBody>
            </p:sp>
            <p:sp>
              <p:nvSpPr>
                <p:cNvPr id="362541" name="Text Box 26"/>
                <p:cNvSpPr txBox="1">
                  <a:spLocks noChangeArrowheads="1"/>
                </p:cNvSpPr>
                <p:nvPr/>
              </p:nvSpPr>
              <p:spPr bwMode="auto">
                <a:xfrm>
                  <a:off x="2008" y="1457"/>
                  <a:ext cx="320" cy="353"/>
                </a:xfrm>
                <a:prstGeom prst="rect">
                  <a:avLst/>
                </a:prstGeom>
                <a:noFill/>
                <a:ln w="9525">
                  <a:noFill/>
                  <a:miter lim="800000"/>
                  <a:headEnd/>
                  <a:tailEnd/>
                </a:ln>
                <a:effectLst/>
              </p:spPr>
              <p:txBody>
                <a:bodyPr vert="eaVert" wrap="none" anchor="ctr">
                  <a:spAutoFit/>
                </a:bodyPr>
                <a:lstStyle/>
                <a:p>
                  <a:pPr algn="ctr">
                    <a:spcBef>
                      <a:spcPct val="0"/>
                    </a:spcBef>
                  </a:pPr>
                  <a:r>
                    <a:rPr lang="en-US" altLang="zh-CN" sz="2000" b="0">
                      <a:solidFill>
                        <a:schemeClr val="tx1"/>
                      </a:solidFill>
                      <a:ea typeface="宋体" pitchFamily="2" charset="-122"/>
                    </a:rPr>
                    <a:t>…...</a:t>
                  </a:r>
                </a:p>
              </p:txBody>
            </p:sp>
            <p:sp>
              <p:nvSpPr>
                <p:cNvPr id="362542" name="Text Box 27"/>
                <p:cNvSpPr txBox="1">
                  <a:spLocks noChangeArrowheads="1"/>
                </p:cNvSpPr>
                <p:nvPr/>
              </p:nvSpPr>
              <p:spPr bwMode="auto">
                <a:xfrm>
                  <a:off x="2007" y="3662"/>
                  <a:ext cx="320" cy="352"/>
                </a:xfrm>
                <a:prstGeom prst="rect">
                  <a:avLst/>
                </a:prstGeom>
                <a:noFill/>
                <a:ln w="9525">
                  <a:noFill/>
                  <a:miter lim="800000"/>
                  <a:headEnd/>
                  <a:tailEnd/>
                </a:ln>
                <a:effectLst/>
              </p:spPr>
              <p:txBody>
                <a:bodyPr vert="eaVert" wrap="none" anchor="ctr">
                  <a:spAutoFit/>
                </a:bodyPr>
                <a:lstStyle/>
                <a:p>
                  <a:pPr algn="ctr">
                    <a:spcBef>
                      <a:spcPct val="0"/>
                    </a:spcBef>
                  </a:pPr>
                  <a:r>
                    <a:rPr lang="en-US" altLang="zh-CN" sz="2000" b="0">
                      <a:solidFill>
                        <a:schemeClr val="tx1"/>
                      </a:solidFill>
                      <a:ea typeface="宋体" pitchFamily="2" charset="-122"/>
                    </a:rPr>
                    <a:t>…...</a:t>
                  </a:r>
                </a:p>
              </p:txBody>
            </p:sp>
            <p:sp>
              <p:nvSpPr>
                <p:cNvPr id="362543" name="Text Box 28"/>
                <p:cNvSpPr txBox="1">
                  <a:spLocks noChangeArrowheads="1"/>
                </p:cNvSpPr>
                <p:nvPr/>
              </p:nvSpPr>
              <p:spPr bwMode="auto">
                <a:xfrm>
                  <a:off x="976" y="1728"/>
                  <a:ext cx="453" cy="261"/>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2000</a:t>
                  </a:r>
                </a:p>
              </p:txBody>
            </p:sp>
            <p:sp>
              <p:nvSpPr>
                <p:cNvPr id="362544" name="Text Box 29"/>
                <p:cNvSpPr txBox="1">
                  <a:spLocks noChangeArrowheads="1"/>
                </p:cNvSpPr>
                <p:nvPr/>
              </p:nvSpPr>
              <p:spPr bwMode="auto">
                <a:xfrm>
                  <a:off x="976" y="2700"/>
                  <a:ext cx="453" cy="261"/>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2004</a:t>
                  </a:r>
                </a:p>
              </p:txBody>
            </p:sp>
            <p:sp>
              <p:nvSpPr>
                <p:cNvPr id="362545" name="Text Box 30"/>
                <p:cNvSpPr txBox="1">
                  <a:spLocks noChangeArrowheads="1"/>
                </p:cNvSpPr>
                <p:nvPr/>
              </p:nvSpPr>
              <p:spPr bwMode="auto">
                <a:xfrm>
                  <a:off x="976" y="3185"/>
                  <a:ext cx="453" cy="261"/>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2006</a:t>
                  </a:r>
                </a:p>
              </p:txBody>
            </p:sp>
            <p:sp>
              <p:nvSpPr>
                <p:cNvPr id="362546" name="Text Box 31"/>
                <p:cNvSpPr txBox="1">
                  <a:spLocks noChangeArrowheads="1"/>
                </p:cNvSpPr>
                <p:nvPr/>
              </p:nvSpPr>
              <p:spPr bwMode="auto">
                <a:xfrm>
                  <a:off x="976" y="2942"/>
                  <a:ext cx="453" cy="261"/>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2005</a:t>
                  </a:r>
                </a:p>
              </p:txBody>
            </p:sp>
            <p:sp>
              <p:nvSpPr>
                <p:cNvPr id="362547" name="Line 32"/>
                <p:cNvSpPr>
                  <a:spLocks noChangeShapeType="1"/>
                </p:cNvSpPr>
                <p:nvPr/>
              </p:nvSpPr>
              <p:spPr bwMode="auto">
                <a:xfrm>
                  <a:off x="1535" y="3110"/>
                  <a:ext cx="1211" cy="0"/>
                </a:xfrm>
                <a:prstGeom prst="line">
                  <a:avLst/>
                </a:prstGeom>
                <a:noFill/>
                <a:ln w="9525">
                  <a:solidFill>
                    <a:srgbClr val="000000"/>
                  </a:solidFill>
                  <a:prstDash val="dash"/>
                  <a:round/>
                  <a:headEnd/>
                  <a:tailEnd/>
                </a:ln>
                <a:effectLst/>
              </p:spPr>
              <p:txBody>
                <a:bodyPr wrap="none" anchor="ctr"/>
                <a:lstStyle/>
                <a:p>
                  <a:endParaRPr lang="zh-CN" altLang="en-US"/>
                </a:p>
              </p:txBody>
            </p:sp>
            <p:sp>
              <p:nvSpPr>
                <p:cNvPr id="362548" name="Line 33"/>
                <p:cNvSpPr>
                  <a:spLocks noChangeShapeType="1"/>
                </p:cNvSpPr>
                <p:nvPr/>
              </p:nvSpPr>
              <p:spPr bwMode="auto">
                <a:xfrm flipH="1">
                  <a:off x="2724" y="1848"/>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62549" name="Text Box 34"/>
                <p:cNvSpPr txBox="1">
                  <a:spLocks noChangeArrowheads="1"/>
                </p:cNvSpPr>
                <p:nvPr/>
              </p:nvSpPr>
              <p:spPr bwMode="auto">
                <a:xfrm>
                  <a:off x="2906" y="1694"/>
                  <a:ext cx="841" cy="300"/>
                </a:xfrm>
                <a:prstGeom prst="rect">
                  <a:avLst/>
                </a:prstGeom>
                <a:noFill/>
                <a:ln w="9525">
                  <a:noFill/>
                  <a:miter lim="800000"/>
                  <a:headEnd type="none" w="lg" len="lg"/>
                  <a:tailEnd/>
                </a:ln>
                <a:effectLst/>
              </p:spPr>
              <p:txBody>
                <a:bodyPr wrap="none">
                  <a:spAutoFit/>
                </a:bodyPr>
                <a:lstStyle/>
                <a:p>
                  <a:pPr eaLnBrk="1" hangingPunct="1">
                    <a:spcBef>
                      <a:spcPct val="0"/>
                    </a:spcBef>
                  </a:pPr>
                  <a:r>
                    <a:rPr lang="zh-CN" altLang="en-US" sz="2000" b="0">
                      <a:solidFill>
                        <a:schemeClr val="tx1"/>
                      </a:solidFill>
                      <a:ea typeface="宋体" pitchFamily="2" charset="-122"/>
                    </a:rPr>
                    <a:t>整型变量</a:t>
                  </a:r>
                  <a:r>
                    <a:rPr lang="en-US" altLang="zh-CN" sz="2400" b="0">
                      <a:solidFill>
                        <a:srgbClr val="0000FF"/>
                      </a:solidFill>
                      <a:ea typeface="宋体" pitchFamily="2" charset="-122"/>
                    </a:rPr>
                    <a:t>i</a:t>
                  </a:r>
                  <a:endParaRPr lang="en-US" altLang="zh-CN" sz="2000" b="0">
                    <a:solidFill>
                      <a:schemeClr val="tx1"/>
                    </a:solidFill>
                    <a:ea typeface="宋体" pitchFamily="2" charset="-122"/>
                  </a:endParaRPr>
                </a:p>
              </p:txBody>
            </p:sp>
            <p:sp>
              <p:nvSpPr>
                <p:cNvPr id="362550" name="Text Box 35"/>
                <p:cNvSpPr txBox="1">
                  <a:spLocks noChangeArrowheads="1"/>
                </p:cNvSpPr>
                <p:nvPr/>
              </p:nvSpPr>
              <p:spPr bwMode="auto">
                <a:xfrm>
                  <a:off x="1917" y="1951"/>
                  <a:ext cx="321" cy="301"/>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0000FF"/>
                      </a:solidFill>
                      <a:ea typeface="宋体" pitchFamily="2" charset="-122"/>
                    </a:rPr>
                    <a:t>10</a:t>
                  </a:r>
                </a:p>
              </p:txBody>
            </p:sp>
            <p:sp>
              <p:nvSpPr>
                <p:cNvPr id="362551" name="Line 36"/>
                <p:cNvSpPr>
                  <a:spLocks noChangeShapeType="1"/>
                </p:cNvSpPr>
                <p:nvPr/>
              </p:nvSpPr>
              <p:spPr bwMode="auto">
                <a:xfrm flipH="1">
                  <a:off x="2748" y="2844"/>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62552" name="Text Box 37"/>
                <p:cNvSpPr txBox="1">
                  <a:spLocks noChangeArrowheads="1"/>
                </p:cNvSpPr>
                <p:nvPr/>
              </p:nvSpPr>
              <p:spPr bwMode="auto">
                <a:xfrm>
                  <a:off x="2930" y="2690"/>
                  <a:ext cx="1163" cy="300"/>
                </a:xfrm>
                <a:prstGeom prst="rect">
                  <a:avLst/>
                </a:prstGeom>
                <a:noFill/>
                <a:ln w="9525">
                  <a:noFill/>
                  <a:miter lim="800000"/>
                  <a:headEnd type="none" w="lg" len="lg"/>
                  <a:tailEnd/>
                </a:ln>
                <a:effectLst/>
              </p:spPr>
              <p:txBody>
                <a:bodyPr wrap="none">
                  <a:spAutoFit/>
                </a:bodyPr>
                <a:lstStyle/>
                <a:p>
                  <a:pPr eaLnBrk="1" hangingPunct="1">
                    <a:spcBef>
                      <a:spcPct val="0"/>
                    </a:spcBef>
                  </a:pPr>
                  <a:r>
                    <a:rPr lang="zh-CN" altLang="en-US" sz="2000" b="0">
                      <a:solidFill>
                        <a:schemeClr val="tx1"/>
                      </a:solidFill>
                      <a:ea typeface="宋体" pitchFamily="2" charset="-122"/>
                    </a:rPr>
                    <a:t>变量</a:t>
                  </a:r>
                  <a:r>
                    <a:rPr lang="en-US" altLang="zh-CN" sz="2000" b="0">
                      <a:solidFill>
                        <a:srgbClr val="FF5050"/>
                      </a:solidFill>
                      <a:ea typeface="宋体" pitchFamily="2" charset="-122"/>
                    </a:rPr>
                    <a:t>i</a:t>
                  </a:r>
                  <a:r>
                    <a:rPr lang="en-US" altLang="zh-CN" sz="2400" b="0">
                      <a:solidFill>
                        <a:srgbClr val="FF5050"/>
                      </a:solidFill>
                      <a:ea typeface="宋体" pitchFamily="2" charset="-122"/>
                    </a:rPr>
                    <a:t>_pointer</a:t>
                  </a:r>
                  <a:endParaRPr lang="en-US" altLang="zh-CN" sz="2000" b="0">
                    <a:solidFill>
                      <a:srgbClr val="FF5050"/>
                    </a:solidFill>
                    <a:ea typeface="宋体" pitchFamily="2" charset="-122"/>
                  </a:endParaRPr>
                </a:p>
              </p:txBody>
            </p:sp>
            <p:sp>
              <p:nvSpPr>
                <p:cNvPr id="362553" name="Text Box 38"/>
                <p:cNvSpPr txBox="1">
                  <a:spLocks noChangeArrowheads="1"/>
                </p:cNvSpPr>
                <p:nvPr/>
              </p:nvSpPr>
              <p:spPr bwMode="auto">
                <a:xfrm>
                  <a:off x="976" y="1971"/>
                  <a:ext cx="453" cy="261"/>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2001</a:t>
                  </a:r>
                </a:p>
              </p:txBody>
            </p:sp>
            <p:sp>
              <p:nvSpPr>
                <p:cNvPr id="362554" name="Text Box 39"/>
                <p:cNvSpPr txBox="1">
                  <a:spLocks noChangeArrowheads="1"/>
                </p:cNvSpPr>
                <p:nvPr/>
              </p:nvSpPr>
              <p:spPr bwMode="auto">
                <a:xfrm>
                  <a:off x="976" y="2214"/>
                  <a:ext cx="453" cy="261"/>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2002</a:t>
                  </a:r>
                </a:p>
              </p:txBody>
            </p:sp>
            <p:sp>
              <p:nvSpPr>
                <p:cNvPr id="362555" name="Text Box 40"/>
                <p:cNvSpPr txBox="1">
                  <a:spLocks noChangeArrowheads="1"/>
                </p:cNvSpPr>
                <p:nvPr/>
              </p:nvSpPr>
              <p:spPr bwMode="auto">
                <a:xfrm>
                  <a:off x="976" y="2457"/>
                  <a:ext cx="453" cy="261"/>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2003</a:t>
                  </a:r>
                </a:p>
              </p:txBody>
            </p:sp>
          </p:grpSp>
          <p:sp>
            <p:nvSpPr>
              <p:cNvPr id="362522" name="Text Box 41"/>
              <p:cNvSpPr txBox="1">
                <a:spLocks noChangeArrowheads="1"/>
              </p:cNvSpPr>
              <p:nvPr/>
            </p:nvSpPr>
            <p:spPr bwMode="auto">
              <a:xfrm>
                <a:off x="1529" y="2977"/>
                <a:ext cx="453" cy="26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accent2"/>
                    </a:solidFill>
                    <a:ea typeface="宋体" pitchFamily="2" charset="-122"/>
                  </a:rPr>
                  <a:t>2000</a:t>
                </a:r>
              </a:p>
            </p:txBody>
          </p:sp>
          <p:sp>
            <p:nvSpPr>
              <p:cNvPr id="362523" name="AutoShape 42"/>
              <p:cNvSpPr>
                <a:spLocks noChangeArrowheads="1"/>
              </p:cNvSpPr>
              <p:nvPr/>
            </p:nvSpPr>
            <p:spPr bwMode="auto">
              <a:xfrm>
                <a:off x="2675" y="3008"/>
                <a:ext cx="1087" cy="369"/>
              </a:xfrm>
              <a:prstGeom prst="wedgeEllipseCallout">
                <a:avLst>
                  <a:gd name="adj1" fmla="val -50958"/>
                  <a:gd name="adj2" fmla="val -74574"/>
                </a:avLst>
              </a:prstGeom>
              <a:noFill/>
              <a:ln w="38100">
                <a:solidFill>
                  <a:srgbClr val="FFCC00"/>
                </a:solidFill>
                <a:miter lim="800000"/>
                <a:headEnd type="none" w="lg" len="lg"/>
                <a:tailEnd/>
              </a:ln>
              <a:effectLst/>
            </p:spPr>
            <p:txBody>
              <a:bodyPr wrap="none" anchor="ctr">
                <a:spAutoFit/>
              </a:bodyPr>
              <a:lstStyle/>
              <a:p>
                <a:pPr algn="ctr" eaLnBrk="1" hangingPunct="1">
                  <a:spcBef>
                    <a:spcPct val="0"/>
                  </a:spcBef>
                </a:pPr>
                <a:r>
                  <a:rPr lang="zh-CN" altLang="en-US" sz="2000" b="0">
                    <a:solidFill>
                      <a:schemeClr val="tx1"/>
                    </a:solidFill>
                    <a:ea typeface="宋体" pitchFamily="2" charset="-122"/>
                  </a:rPr>
                  <a:t>指针变量</a:t>
                </a:r>
              </a:p>
            </p:txBody>
          </p:sp>
          <p:grpSp>
            <p:nvGrpSpPr>
              <p:cNvPr id="5" name="Group 49"/>
              <p:cNvGrpSpPr>
                <a:grpSpLocks/>
              </p:cNvGrpSpPr>
              <p:nvPr/>
            </p:nvGrpSpPr>
            <p:grpSpPr bwMode="auto">
              <a:xfrm>
                <a:off x="470" y="1728"/>
                <a:ext cx="636" cy="1404"/>
                <a:chOff x="470" y="1728"/>
                <a:chExt cx="636" cy="1404"/>
              </a:xfrm>
            </p:grpSpPr>
            <p:grpSp>
              <p:nvGrpSpPr>
                <p:cNvPr id="6" name="Group 44"/>
                <p:cNvGrpSpPr>
                  <a:grpSpLocks/>
                </p:cNvGrpSpPr>
                <p:nvPr/>
              </p:nvGrpSpPr>
              <p:grpSpPr bwMode="auto">
                <a:xfrm>
                  <a:off x="470" y="1860"/>
                  <a:ext cx="636" cy="1272"/>
                  <a:chOff x="828" y="1860"/>
                  <a:chExt cx="636" cy="1272"/>
                </a:xfrm>
              </p:grpSpPr>
              <p:sp>
                <p:nvSpPr>
                  <p:cNvPr id="362527" name="Line 45"/>
                  <p:cNvSpPr>
                    <a:spLocks noChangeShapeType="1"/>
                  </p:cNvSpPr>
                  <p:nvPr/>
                </p:nvSpPr>
                <p:spPr bwMode="auto">
                  <a:xfrm flipH="1">
                    <a:off x="840" y="1860"/>
                    <a:ext cx="156" cy="0"/>
                  </a:xfrm>
                  <a:prstGeom prst="line">
                    <a:avLst/>
                  </a:prstGeom>
                  <a:noFill/>
                  <a:ln w="38100">
                    <a:solidFill>
                      <a:srgbClr val="339933"/>
                    </a:solidFill>
                    <a:round/>
                    <a:headEnd type="none" w="lg" len="lg"/>
                    <a:tailEnd/>
                  </a:ln>
                  <a:effectLst/>
                </p:spPr>
                <p:txBody>
                  <a:bodyPr wrap="none" anchor="ctr"/>
                  <a:lstStyle/>
                  <a:p>
                    <a:endParaRPr lang="zh-CN" altLang="en-US"/>
                  </a:p>
                </p:txBody>
              </p:sp>
              <p:sp>
                <p:nvSpPr>
                  <p:cNvPr id="362528" name="Line 46"/>
                  <p:cNvSpPr>
                    <a:spLocks noChangeShapeType="1"/>
                  </p:cNvSpPr>
                  <p:nvPr/>
                </p:nvSpPr>
                <p:spPr bwMode="auto">
                  <a:xfrm>
                    <a:off x="828" y="1860"/>
                    <a:ext cx="0" cy="1272"/>
                  </a:xfrm>
                  <a:prstGeom prst="line">
                    <a:avLst/>
                  </a:prstGeom>
                  <a:noFill/>
                  <a:ln w="38100">
                    <a:solidFill>
                      <a:srgbClr val="339933"/>
                    </a:solidFill>
                    <a:round/>
                    <a:headEnd type="none" w="lg" len="lg"/>
                    <a:tailEnd/>
                  </a:ln>
                  <a:effectLst/>
                </p:spPr>
                <p:txBody>
                  <a:bodyPr wrap="none" anchor="ctr"/>
                  <a:lstStyle/>
                  <a:p>
                    <a:endParaRPr lang="zh-CN" altLang="en-US"/>
                  </a:p>
                </p:txBody>
              </p:sp>
              <p:sp>
                <p:nvSpPr>
                  <p:cNvPr id="362529" name="Line 47"/>
                  <p:cNvSpPr>
                    <a:spLocks noChangeShapeType="1"/>
                  </p:cNvSpPr>
                  <p:nvPr/>
                </p:nvSpPr>
                <p:spPr bwMode="auto">
                  <a:xfrm>
                    <a:off x="828" y="3132"/>
                    <a:ext cx="636" cy="0"/>
                  </a:xfrm>
                  <a:prstGeom prst="line">
                    <a:avLst/>
                  </a:prstGeom>
                  <a:noFill/>
                  <a:ln w="38100">
                    <a:solidFill>
                      <a:srgbClr val="339933"/>
                    </a:solidFill>
                    <a:round/>
                    <a:headEnd type="none" w="lg" len="lg"/>
                    <a:tailEnd type="triangle" w="med" len="med"/>
                  </a:ln>
                  <a:effectLst/>
                </p:spPr>
                <p:txBody>
                  <a:bodyPr wrap="none" anchor="ctr"/>
                  <a:lstStyle/>
                  <a:p>
                    <a:endParaRPr lang="zh-CN" altLang="en-US"/>
                  </a:p>
                </p:txBody>
              </p:sp>
            </p:grpSp>
            <p:sp>
              <p:nvSpPr>
                <p:cNvPr id="362526" name="Freeform 48"/>
                <p:cNvSpPr>
                  <a:spLocks/>
                </p:cNvSpPr>
                <p:nvPr/>
              </p:nvSpPr>
              <p:spPr bwMode="auto">
                <a:xfrm>
                  <a:off x="632" y="1728"/>
                  <a:ext cx="426" cy="279"/>
                </a:xfrm>
                <a:custGeom>
                  <a:avLst/>
                  <a:gdLst>
                    <a:gd name="T0" fmla="*/ 294 w 426"/>
                    <a:gd name="T1" fmla="*/ 24 h 279"/>
                    <a:gd name="T2" fmla="*/ 18 w 426"/>
                    <a:gd name="T3" fmla="*/ 36 h 279"/>
                    <a:gd name="T4" fmla="*/ 18 w 426"/>
                    <a:gd name="T5" fmla="*/ 144 h 279"/>
                    <a:gd name="T6" fmla="*/ 42 w 426"/>
                    <a:gd name="T7" fmla="*/ 216 h 279"/>
                    <a:gd name="T8" fmla="*/ 258 w 426"/>
                    <a:gd name="T9" fmla="*/ 276 h 279"/>
                    <a:gd name="T10" fmla="*/ 402 w 426"/>
                    <a:gd name="T11" fmla="*/ 240 h 279"/>
                    <a:gd name="T12" fmla="*/ 426 w 426"/>
                    <a:gd name="T13" fmla="*/ 168 h 279"/>
                    <a:gd name="T14" fmla="*/ 342 w 426"/>
                    <a:gd name="T15" fmla="*/ 48 h 279"/>
                    <a:gd name="T16" fmla="*/ 294 w 426"/>
                    <a:gd name="T17" fmla="*/ 24 h 2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6" h="279">
                      <a:moveTo>
                        <a:pt x="294" y="24"/>
                      </a:moveTo>
                      <a:cubicBezTo>
                        <a:pt x="200" y="11"/>
                        <a:pt x="110" y="5"/>
                        <a:pt x="18" y="36"/>
                      </a:cubicBezTo>
                      <a:cubicBezTo>
                        <a:pt x="0" y="89"/>
                        <a:pt x="0" y="72"/>
                        <a:pt x="18" y="144"/>
                      </a:cubicBezTo>
                      <a:cubicBezTo>
                        <a:pt x="24" y="169"/>
                        <a:pt x="18" y="208"/>
                        <a:pt x="42" y="216"/>
                      </a:cubicBezTo>
                      <a:cubicBezTo>
                        <a:pt x="115" y="240"/>
                        <a:pt x="182" y="261"/>
                        <a:pt x="258" y="276"/>
                      </a:cubicBezTo>
                      <a:cubicBezTo>
                        <a:pt x="276" y="274"/>
                        <a:pt x="377" y="279"/>
                        <a:pt x="402" y="240"/>
                      </a:cubicBezTo>
                      <a:cubicBezTo>
                        <a:pt x="415" y="219"/>
                        <a:pt x="426" y="168"/>
                        <a:pt x="426" y="168"/>
                      </a:cubicBezTo>
                      <a:cubicBezTo>
                        <a:pt x="405" y="104"/>
                        <a:pt x="409" y="70"/>
                        <a:pt x="342" y="48"/>
                      </a:cubicBezTo>
                      <a:cubicBezTo>
                        <a:pt x="326" y="0"/>
                        <a:pt x="342" y="8"/>
                        <a:pt x="294" y="24"/>
                      </a:cubicBezTo>
                      <a:close/>
                    </a:path>
                  </a:pathLst>
                </a:custGeom>
                <a:noFill/>
                <a:ln w="38100" cap="flat" cmpd="sng">
                  <a:solidFill>
                    <a:srgbClr val="FF0000"/>
                  </a:solidFill>
                  <a:prstDash val="solid"/>
                  <a:round/>
                  <a:headEnd type="none" w="lg" len="lg"/>
                  <a:tailEnd type="none" w="med" len="med"/>
                </a:ln>
                <a:effectLst/>
              </p:spPr>
              <p:txBody>
                <a:bodyPr wrap="none" anchor="ctr"/>
                <a:lstStyle/>
                <a:p>
                  <a:endParaRPr lang="zh-CN" altLang="en-US"/>
                </a:p>
              </p:txBody>
            </p:sp>
          </p:grpSp>
        </p:grpSp>
      </p:grpSp>
      <p:grpSp>
        <p:nvGrpSpPr>
          <p:cNvPr id="7" name="Group 53"/>
          <p:cNvGrpSpPr>
            <a:grpSpLocks/>
          </p:cNvGrpSpPr>
          <p:nvPr/>
        </p:nvGrpSpPr>
        <p:grpSpPr bwMode="auto">
          <a:xfrm>
            <a:off x="5035550" y="1438275"/>
            <a:ext cx="3925888" cy="1208088"/>
            <a:chOff x="2957" y="120"/>
            <a:chExt cx="2473" cy="761"/>
          </a:xfrm>
        </p:grpSpPr>
        <p:sp>
          <p:nvSpPr>
            <p:cNvPr id="362512" name="Rectangle 54"/>
            <p:cNvSpPr>
              <a:spLocks noChangeArrowheads="1"/>
            </p:cNvSpPr>
            <p:nvPr/>
          </p:nvSpPr>
          <p:spPr bwMode="auto">
            <a:xfrm>
              <a:off x="3725" y="405"/>
              <a:ext cx="611" cy="255"/>
            </a:xfrm>
            <a:prstGeom prst="rect">
              <a:avLst/>
            </a:prstGeom>
            <a:solidFill>
              <a:srgbClr val="FFFFFF"/>
            </a:solidFill>
            <a:ln w="9525">
              <a:solidFill>
                <a:srgbClr val="000000"/>
              </a:solidFill>
              <a:miter lim="800000"/>
              <a:headEnd/>
              <a:tailEnd/>
            </a:ln>
            <a:effectLst/>
          </p:spPr>
          <p:txBody>
            <a:bodyPr wrap="none" anchor="ctr"/>
            <a:lstStyle/>
            <a:p>
              <a:pPr algn="ctr" eaLnBrk="1" hangingPunct="1">
                <a:spcBef>
                  <a:spcPct val="0"/>
                </a:spcBef>
              </a:pPr>
              <a:r>
                <a:rPr lang="en-US" altLang="zh-CN" sz="2000" b="0">
                  <a:solidFill>
                    <a:schemeClr val="tx1"/>
                  </a:solidFill>
                  <a:ea typeface="宋体" pitchFamily="2" charset="-122"/>
                </a:rPr>
                <a:t>2000</a:t>
              </a:r>
            </a:p>
          </p:txBody>
        </p:sp>
        <p:sp>
          <p:nvSpPr>
            <p:cNvPr id="362513" name="Rectangle 55"/>
            <p:cNvSpPr>
              <a:spLocks noChangeArrowheads="1"/>
            </p:cNvSpPr>
            <p:nvPr/>
          </p:nvSpPr>
          <p:spPr bwMode="auto">
            <a:xfrm>
              <a:off x="4743" y="390"/>
              <a:ext cx="611" cy="255"/>
            </a:xfrm>
            <a:prstGeom prst="rect">
              <a:avLst/>
            </a:prstGeom>
            <a:solidFill>
              <a:srgbClr val="FFFFFF"/>
            </a:solidFill>
            <a:ln w="9525">
              <a:solidFill>
                <a:srgbClr val="000000"/>
              </a:solidFill>
              <a:miter lim="800000"/>
              <a:headEnd/>
              <a:tailEnd/>
            </a:ln>
            <a:effectLst/>
          </p:spPr>
          <p:txBody>
            <a:bodyPr wrap="none" anchor="ctr"/>
            <a:lstStyle/>
            <a:p>
              <a:pPr algn="ctr" eaLnBrk="1" hangingPunct="1">
                <a:spcBef>
                  <a:spcPct val="0"/>
                </a:spcBef>
              </a:pPr>
              <a:r>
                <a:rPr lang="en-US" altLang="zh-CN" sz="2000" b="0">
                  <a:solidFill>
                    <a:schemeClr val="tx1"/>
                  </a:solidFill>
                  <a:ea typeface="宋体" pitchFamily="2" charset="-122"/>
                </a:rPr>
                <a:t>10</a:t>
              </a:r>
            </a:p>
          </p:txBody>
        </p:sp>
        <p:sp>
          <p:nvSpPr>
            <p:cNvPr id="362514" name="Line 56"/>
            <p:cNvSpPr>
              <a:spLocks noChangeShapeType="1"/>
            </p:cNvSpPr>
            <p:nvPr/>
          </p:nvSpPr>
          <p:spPr bwMode="auto">
            <a:xfrm>
              <a:off x="4336" y="538"/>
              <a:ext cx="411" cy="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362515" name="Text Box 57"/>
            <p:cNvSpPr txBox="1">
              <a:spLocks noChangeArrowheads="1"/>
            </p:cNvSpPr>
            <p:nvPr/>
          </p:nvSpPr>
          <p:spPr bwMode="auto">
            <a:xfrm>
              <a:off x="3679" y="146"/>
              <a:ext cx="692"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rgbClr val="0000FF"/>
                  </a:solidFill>
                  <a:ea typeface="宋体" pitchFamily="2" charset="-122"/>
                </a:rPr>
                <a:t>i_pointer</a:t>
              </a:r>
              <a:endParaRPr lang="en-US" altLang="zh-CN" sz="2000" b="0">
                <a:solidFill>
                  <a:schemeClr val="tx1"/>
                </a:solidFill>
                <a:ea typeface="宋体" pitchFamily="2" charset="-122"/>
              </a:endParaRPr>
            </a:p>
          </p:txBody>
        </p:sp>
        <p:sp>
          <p:nvSpPr>
            <p:cNvPr id="362516" name="Text Box 58"/>
            <p:cNvSpPr txBox="1">
              <a:spLocks noChangeArrowheads="1"/>
            </p:cNvSpPr>
            <p:nvPr/>
          </p:nvSpPr>
          <p:spPr bwMode="auto">
            <a:xfrm>
              <a:off x="4658" y="120"/>
              <a:ext cx="772"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rgbClr val="339933"/>
                  </a:solidFill>
                  <a:ea typeface="宋体" pitchFamily="2" charset="-122"/>
                </a:rPr>
                <a:t>*i_pointer</a:t>
              </a:r>
              <a:endParaRPr lang="en-US" altLang="zh-CN" sz="2000" b="0">
                <a:solidFill>
                  <a:schemeClr val="tx1"/>
                </a:solidFill>
                <a:ea typeface="宋体" pitchFamily="2" charset="-122"/>
              </a:endParaRPr>
            </a:p>
          </p:txBody>
        </p:sp>
        <p:sp>
          <p:nvSpPr>
            <p:cNvPr id="362517" name="Text Box 59"/>
            <p:cNvSpPr txBox="1">
              <a:spLocks noChangeArrowheads="1"/>
            </p:cNvSpPr>
            <p:nvPr/>
          </p:nvSpPr>
          <p:spPr bwMode="auto">
            <a:xfrm>
              <a:off x="2957" y="409"/>
              <a:ext cx="81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rgbClr val="FF5050"/>
                  </a:solidFill>
                  <a:ea typeface="宋体" pitchFamily="2" charset="-122"/>
                </a:rPr>
                <a:t>&amp;i_pointer</a:t>
              </a:r>
            </a:p>
          </p:txBody>
        </p:sp>
        <p:sp>
          <p:nvSpPr>
            <p:cNvPr id="362518" name="Text Box 60"/>
            <p:cNvSpPr txBox="1">
              <a:spLocks noChangeArrowheads="1"/>
            </p:cNvSpPr>
            <p:nvPr/>
          </p:nvSpPr>
          <p:spPr bwMode="auto">
            <a:xfrm>
              <a:off x="4985" y="631"/>
              <a:ext cx="158" cy="250"/>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000" b="0">
                  <a:solidFill>
                    <a:schemeClr val="tx1"/>
                  </a:solidFill>
                  <a:ea typeface="宋体" pitchFamily="2" charset="-122"/>
                </a:rPr>
                <a:t>i</a:t>
              </a:r>
            </a:p>
          </p:txBody>
        </p:sp>
      </p:grpSp>
      <p:sp>
        <p:nvSpPr>
          <p:cNvPr id="768061" name="Rectangle 61"/>
          <p:cNvSpPr>
            <a:spLocks noChangeArrowheads="1"/>
          </p:cNvSpPr>
          <p:nvPr/>
        </p:nvSpPr>
        <p:spPr bwMode="auto">
          <a:xfrm>
            <a:off x="5179219" y="2605363"/>
            <a:ext cx="4090987" cy="860425"/>
          </a:xfrm>
          <a:prstGeom prst="rect">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p>
            <a:pPr eaLnBrk="1" hangingPunct="1">
              <a:spcBef>
                <a:spcPct val="0"/>
              </a:spcBef>
            </a:pPr>
            <a:r>
              <a:rPr lang="en-US" altLang="zh-CN" sz="2400" b="0">
                <a:solidFill>
                  <a:srgbClr val="0000FF"/>
                </a:solidFill>
                <a:ea typeface="宋体" pitchFamily="2" charset="-122"/>
              </a:rPr>
              <a:t>i_pointer     &amp;i     &amp;(*i_pointer)</a:t>
            </a:r>
          </a:p>
          <a:p>
            <a:pPr eaLnBrk="1" hangingPunct="1">
              <a:spcBef>
                <a:spcPct val="0"/>
              </a:spcBef>
            </a:pPr>
            <a:r>
              <a:rPr lang="en-US" altLang="zh-CN" sz="2400" b="0">
                <a:solidFill>
                  <a:srgbClr val="669900"/>
                </a:solidFill>
                <a:ea typeface="宋体" pitchFamily="2" charset="-122"/>
              </a:rPr>
              <a:t>i       *i_pointer      *(&amp;i)</a:t>
            </a:r>
            <a:endParaRPr lang="en-US" altLang="zh-CN" sz="2400" b="0">
              <a:solidFill>
                <a:srgbClr val="0000FF"/>
              </a:solidFill>
              <a:ea typeface="宋体" pitchFamily="2" charset="-122"/>
            </a:endParaRPr>
          </a:p>
        </p:txBody>
      </p:sp>
      <p:sp>
        <p:nvSpPr>
          <p:cNvPr id="768062" name="Rectangle 62"/>
          <p:cNvSpPr>
            <a:spLocks noChangeArrowheads="1"/>
          </p:cNvSpPr>
          <p:nvPr/>
        </p:nvSpPr>
        <p:spPr bwMode="auto">
          <a:xfrm>
            <a:off x="4323095" y="3592395"/>
            <a:ext cx="4281488" cy="860425"/>
          </a:xfrm>
          <a:prstGeom prst="rect">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p>
            <a:pPr eaLnBrk="1" hangingPunct="1">
              <a:spcBef>
                <a:spcPct val="0"/>
              </a:spcBef>
            </a:pPr>
            <a:r>
              <a:rPr lang="en-US" altLang="zh-CN" sz="2400" b="0" dirty="0" err="1">
                <a:solidFill>
                  <a:srgbClr val="0000FF"/>
                </a:solidFill>
                <a:ea typeface="宋体" pitchFamily="2" charset="-122"/>
              </a:rPr>
              <a:t>i_pointer</a:t>
            </a:r>
            <a:r>
              <a:rPr lang="en-US" altLang="zh-CN" sz="2400" b="0" dirty="0">
                <a:solidFill>
                  <a:schemeClr val="tx1"/>
                </a:solidFill>
                <a:ea typeface="宋体" pitchFamily="2" charset="-122"/>
              </a:rPr>
              <a:t>  </a:t>
            </a:r>
            <a:r>
              <a:rPr lang="en-US" altLang="zh-CN" sz="2400" b="0" dirty="0">
                <a:solidFill>
                  <a:srgbClr val="FF5050"/>
                </a:solidFill>
                <a:ea typeface="宋体" pitchFamily="2" charset="-122"/>
              </a:rPr>
              <a:t>=</a:t>
            </a:r>
            <a:r>
              <a:rPr lang="en-US" altLang="zh-CN" sz="2400" b="0" dirty="0">
                <a:solidFill>
                  <a:schemeClr val="tx1"/>
                </a:solidFill>
                <a:ea typeface="宋体" pitchFamily="2" charset="-122"/>
              </a:rPr>
              <a:t>  </a:t>
            </a:r>
            <a:r>
              <a:rPr lang="en-US" altLang="zh-CN" sz="2400" b="0" dirty="0">
                <a:solidFill>
                  <a:srgbClr val="0000FF"/>
                </a:solidFill>
                <a:ea typeface="宋体" pitchFamily="2" charset="-122"/>
              </a:rPr>
              <a:t>&amp;</a:t>
            </a:r>
            <a:r>
              <a:rPr lang="en-US" altLang="zh-CN" sz="2400" b="0" dirty="0" err="1">
                <a:solidFill>
                  <a:srgbClr val="0000FF"/>
                </a:solidFill>
                <a:ea typeface="宋体" pitchFamily="2" charset="-122"/>
              </a:rPr>
              <a:t>i</a:t>
            </a:r>
            <a:r>
              <a:rPr lang="en-US" altLang="zh-CN" sz="2400" b="0" dirty="0">
                <a:solidFill>
                  <a:schemeClr val="tx1"/>
                </a:solidFill>
                <a:ea typeface="宋体" pitchFamily="2" charset="-122"/>
              </a:rPr>
              <a:t>  </a:t>
            </a:r>
            <a:r>
              <a:rPr lang="en-US" altLang="zh-CN" sz="2400" b="0" dirty="0">
                <a:solidFill>
                  <a:srgbClr val="FF5050"/>
                </a:solidFill>
                <a:ea typeface="宋体" pitchFamily="2" charset="-122"/>
              </a:rPr>
              <a:t>=</a:t>
            </a:r>
            <a:r>
              <a:rPr lang="en-US" altLang="zh-CN" sz="2400" b="0" dirty="0">
                <a:solidFill>
                  <a:schemeClr val="tx1"/>
                </a:solidFill>
                <a:ea typeface="宋体" pitchFamily="2" charset="-122"/>
              </a:rPr>
              <a:t>  </a:t>
            </a:r>
            <a:r>
              <a:rPr lang="en-US" altLang="zh-CN" sz="2400" b="0" dirty="0">
                <a:solidFill>
                  <a:srgbClr val="0000FF"/>
                </a:solidFill>
                <a:ea typeface="宋体" pitchFamily="2" charset="-122"/>
              </a:rPr>
              <a:t>&amp;(*</a:t>
            </a:r>
            <a:r>
              <a:rPr lang="en-US" altLang="zh-CN" sz="2400" b="0" dirty="0" err="1">
                <a:solidFill>
                  <a:srgbClr val="0000FF"/>
                </a:solidFill>
                <a:ea typeface="宋体" pitchFamily="2" charset="-122"/>
              </a:rPr>
              <a:t>i_pointer</a:t>
            </a:r>
            <a:r>
              <a:rPr lang="en-US" altLang="zh-CN" sz="2400" b="0" dirty="0">
                <a:solidFill>
                  <a:srgbClr val="0000FF"/>
                </a:solidFill>
                <a:ea typeface="宋体" pitchFamily="2" charset="-122"/>
              </a:rPr>
              <a:t>)</a:t>
            </a:r>
            <a:endParaRPr lang="en-US" altLang="zh-CN" sz="2400" b="0" dirty="0">
              <a:solidFill>
                <a:schemeClr val="tx1"/>
              </a:solidFill>
              <a:ea typeface="宋体" pitchFamily="2" charset="-122"/>
            </a:endParaRPr>
          </a:p>
          <a:p>
            <a:pPr eaLnBrk="1" hangingPunct="1">
              <a:spcBef>
                <a:spcPct val="0"/>
              </a:spcBef>
            </a:pPr>
            <a:r>
              <a:rPr lang="en-US" altLang="zh-CN" sz="2400" b="0" dirty="0" err="1">
                <a:solidFill>
                  <a:srgbClr val="669900"/>
                </a:solidFill>
                <a:ea typeface="宋体" pitchFamily="2" charset="-122"/>
              </a:rPr>
              <a:t>i</a:t>
            </a:r>
            <a:r>
              <a:rPr lang="en-US" altLang="zh-CN" sz="2400" b="0" dirty="0">
                <a:solidFill>
                  <a:schemeClr val="tx1"/>
                </a:solidFill>
                <a:ea typeface="宋体" pitchFamily="2" charset="-122"/>
              </a:rPr>
              <a:t>  </a:t>
            </a:r>
            <a:r>
              <a:rPr lang="en-US" altLang="zh-CN" sz="2400" b="0" dirty="0">
                <a:solidFill>
                  <a:srgbClr val="FF5050"/>
                </a:solidFill>
                <a:ea typeface="宋体" pitchFamily="2" charset="-122"/>
              </a:rPr>
              <a:t>=</a:t>
            </a:r>
            <a:r>
              <a:rPr lang="en-US" altLang="zh-CN" sz="2400" b="0" dirty="0">
                <a:solidFill>
                  <a:schemeClr val="tx1"/>
                </a:solidFill>
                <a:ea typeface="宋体" pitchFamily="2" charset="-122"/>
              </a:rPr>
              <a:t>    </a:t>
            </a:r>
            <a:r>
              <a:rPr lang="en-US" altLang="zh-CN" sz="2400" b="0" dirty="0">
                <a:solidFill>
                  <a:srgbClr val="669900"/>
                </a:solidFill>
                <a:ea typeface="宋体" pitchFamily="2" charset="-122"/>
              </a:rPr>
              <a:t>*</a:t>
            </a:r>
            <a:r>
              <a:rPr lang="en-US" altLang="zh-CN" sz="2400" b="0" dirty="0" err="1">
                <a:solidFill>
                  <a:srgbClr val="669900"/>
                </a:solidFill>
                <a:ea typeface="宋体" pitchFamily="2" charset="-122"/>
              </a:rPr>
              <a:t>i_pointer</a:t>
            </a:r>
            <a:r>
              <a:rPr lang="en-US" altLang="zh-CN" sz="2400" b="0" dirty="0">
                <a:solidFill>
                  <a:schemeClr val="tx1"/>
                </a:solidFill>
                <a:ea typeface="宋体" pitchFamily="2" charset="-122"/>
              </a:rPr>
              <a:t> </a:t>
            </a:r>
            <a:r>
              <a:rPr lang="en-US" altLang="zh-CN" sz="2400" b="0" dirty="0">
                <a:solidFill>
                  <a:srgbClr val="FF5050"/>
                </a:solidFill>
                <a:ea typeface="宋体" pitchFamily="2" charset="-122"/>
              </a:rPr>
              <a:t> =</a:t>
            </a:r>
            <a:r>
              <a:rPr lang="en-US" altLang="zh-CN" sz="2400" b="0" dirty="0">
                <a:solidFill>
                  <a:schemeClr val="tx1"/>
                </a:solidFill>
                <a:ea typeface="宋体" pitchFamily="2" charset="-122"/>
              </a:rPr>
              <a:t>    </a:t>
            </a:r>
            <a:r>
              <a:rPr lang="en-US" altLang="zh-CN" sz="2400" b="0" dirty="0">
                <a:solidFill>
                  <a:srgbClr val="669900"/>
                </a:solidFill>
                <a:ea typeface="宋体" pitchFamily="2" charset="-122"/>
              </a:rPr>
              <a:t>*(&amp;</a:t>
            </a:r>
            <a:r>
              <a:rPr lang="en-US" altLang="zh-CN" sz="2400" b="0" dirty="0" err="1">
                <a:solidFill>
                  <a:srgbClr val="669900"/>
                </a:solidFill>
                <a:ea typeface="宋体" pitchFamily="2" charset="-122"/>
              </a:rPr>
              <a:t>i</a:t>
            </a:r>
            <a:r>
              <a:rPr lang="en-US" altLang="zh-CN" sz="2400" b="0" dirty="0">
                <a:solidFill>
                  <a:srgbClr val="669900"/>
                </a:solidFill>
                <a:ea typeface="宋体" pitchFamily="2" charset="-122"/>
              </a:rPr>
              <a:t>)</a:t>
            </a:r>
          </a:p>
        </p:txBody>
      </p:sp>
      <p:grpSp>
        <p:nvGrpSpPr>
          <p:cNvPr id="55" name="Group 8"/>
          <p:cNvGrpSpPr>
            <a:grpSpLocks/>
          </p:cNvGrpSpPr>
          <p:nvPr/>
        </p:nvGrpSpPr>
        <p:grpSpPr bwMode="auto">
          <a:xfrm>
            <a:off x="6134106" y="4304058"/>
            <a:ext cx="2886421" cy="1118577"/>
            <a:chOff x="3159" y="833"/>
            <a:chExt cx="1641" cy="643"/>
          </a:xfrm>
        </p:grpSpPr>
        <p:sp>
          <p:nvSpPr>
            <p:cNvPr id="56" name="AutoShape 9"/>
            <p:cNvSpPr>
              <a:spLocks noChangeArrowheads="1"/>
            </p:cNvSpPr>
            <p:nvPr/>
          </p:nvSpPr>
          <p:spPr bwMode="auto">
            <a:xfrm>
              <a:off x="3401" y="900"/>
              <a:ext cx="544" cy="89"/>
            </a:xfrm>
            <a:prstGeom prst="leftRightArrow">
              <a:avLst>
                <a:gd name="adj1" fmla="val 50000"/>
                <a:gd name="adj2" fmla="val 122247"/>
              </a:avLst>
            </a:prstGeom>
            <a:solidFill>
              <a:srgbClr val="FFFFFF"/>
            </a:solidFill>
            <a:ln w="9525">
              <a:solidFill>
                <a:schemeClr val="accent2"/>
              </a:solidFill>
              <a:miter lim="800000"/>
              <a:headEnd/>
              <a:tailEnd/>
            </a:ln>
          </p:spPr>
          <p:txBody>
            <a:bodyPr wrap="none" anchor="ctr"/>
            <a:lstStyle/>
            <a:p>
              <a:endParaRPr lang="zh-CN" altLang="en-US"/>
            </a:p>
          </p:txBody>
        </p:sp>
        <p:sp>
          <p:nvSpPr>
            <p:cNvPr id="57" name="AutoShape 10"/>
            <p:cNvSpPr>
              <a:spLocks noChangeArrowheads="1"/>
            </p:cNvSpPr>
            <p:nvPr/>
          </p:nvSpPr>
          <p:spPr bwMode="auto">
            <a:xfrm>
              <a:off x="3397" y="1096"/>
              <a:ext cx="544" cy="89"/>
            </a:xfrm>
            <a:prstGeom prst="leftRightArrow">
              <a:avLst>
                <a:gd name="adj1" fmla="val 50000"/>
                <a:gd name="adj2" fmla="val 122247"/>
              </a:avLst>
            </a:prstGeom>
            <a:solidFill>
              <a:srgbClr val="FFFFFF"/>
            </a:solidFill>
            <a:ln w="9525">
              <a:solidFill>
                <a:schemeClr val="accent2"/>
              </a:solidFill>
              <a:miter lim="800000"/>
              <a:headEnd/>
              <a:tailEnd/>
            </a:ln>
          </p:spPr>
          <p:txBody>
            <a:bodyPr wrap="none" anchor="ctr"/>
            <a:lstStyle/>
            <a:p>
              <a:endParaRPr lang="zh-CN" altLang="en-US"/>
            </a:p>
          </p:txBody>
        </p:sp>
        <p:sp>
          <p:nvSpPr>
            <p:cNvPr id="58" name="AutoShape 11"/>
            <p:cNvSpPr>
              <a:spLocks noChangeArrowheads="1"/>
            </p:cNvSpPr>
            <p:nvPr/>
          </p:nvSpPr>
          <p:spPr bwMode="auto">
            <a:xfrm>
              <a:off x="3411" y="1343"/>
              <a:ext cx="544" cy="89"/>
            </a:xfrm>
            <a:prstGeom prst="leftRightArrow">
              <a:avLst>
                <a:gd name="adj1" fmla="val 50000"/>
                <a:gd name="adj2" fmla="val 122247"/>
              </a:avLst>
            </a:prstGeom>
            <a:solidFill>
              <a:srgbClr val="FFFFFF"/>
            </a:solidFill>
            <a:ln w="9525">
              <a:solidFill>
                <a:schemeClr val="accent2"/>
              </a:solidFill>
              <a:miter lim="800000"/>
              <a:headEnd/>
              <a:tailEnd/>
            </a:ln>
          </p:spPr>
          <p:txBody>
            <a:bodyPr wrap="none" anchor="ctr"/>
            <a:lstStyle/>
            <a:p>
              <a:endParaRPr lang="zh-CN" altLang="en-US"/>
            </a:p>
          </p:txBody>
        </p:sp>
        <p:grpSp>
          <p:nvGrpSpPr>
            <p:cNvPr id="59" name="Group 12"/>
            <p:cNvGrpSpPr>
              <a:grpSpLocks/>
            </p:cNvGrpSpPr>
            <p:nvPr/>
          </p:nvGrpSpPr>
          <p:grpSpPr bwMode="auto">
            <a:xfrm>
              <a:off x="3159" y="833"/>
              <a:ext cx="1641" cy="643"/>
              <a:chOff x="3159" y="833"/>
              <a:chExt cx="1641" cy="643"/>
            </a:xfrm>
          </p:grpSpPr>
          <p:sp>
            <p:nvSpPr>
              <p:cNvPr id="60" name="Text Box 21"/>
              <p:cNvSpPr txBox="1">
                <a:spLocks noChangeArrowheads="1"/>
              </p:cNvSpPr>
              <p:nvPr/>
            </p:nvSpPr>
            <p:spPr bwMode="auto">
              <a:xfrm>
                <a:off x="3240" y="833"/>
                <a:ext cx="146" cy="199"/>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400">
                    <a:latin typeface="Times New Roman" charset="0"/>
                    <a:ea typeface="宋体" charset="-122"/>
                  </a:rPr>
                  <a:t>i</a:t>
                </a:r>
              </a:p>
            </p:txBody>
          </p:sp>
          <p:sp>
            <p:nvSpPr>
              <p:cNvPr id="61" name="Text Box 22"/>
              <p:cNvSpPr txBox="1">
                <a:spLocks noChangeArrowheads="1"/>
              </p:cNvSpPr>
              <p:nvPr/>
            </p:nvSpPr>
            <p:spPr bwMode="auto">
              <a:xfrm>
                <a:off x="3922" y="833"/>
                <a:ext cx="779" cy="199"/>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400">
                    <a:latin typeface="Times New Roman" charset="0"/>
                    <a:ea typeface="宋体" charset="-122"/>
                  </a:rPr>
                  <a:t>*i_pointer</a:t>
                </a:r>
              </a:p>
            </p:txBody>
          </p:sp>
          <p:sp>
            <p:nvSpPr>
              <p:cNvPr id="62" name="Text Box 23"/>
              <p:cNvSpPr txBox="1">
                <a:spLocks noChangeArrowheads="1"/>
              </p:cNvSpPr>
              <p:nvPr/>
            </p:nvSpPr>
            <p:spPr bwMode="auto">
              <a:xfrm>
                <a:off x="3170" y="1029"/>
                <a:ext cx="274" cy="199"/>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400">
                    <a:latin typeface="Times New Roman" charset="0"/>
                    <a:ea typeface="宋体" charset="-122"/>
                  </a:rPr>
                  <a:t>&amp;i</a:t>
                </a:r>
              </a:p>
            </p:txBody>
          </p:sp>
          <p:sp>
            <p:nvSpPr>
              <p:cNvPr id="63" name="Text Box 24"/>
              <p:cNvSpPr txBox="1">
                <a:spLocks noChangeArrowheads="1"/>
              </p:cNvSpPr>
              <p:nvPr/>
            </p:nvSpPr>
            <p:spPr bwMode="auto">
              <a:xfrm>
                <a:off x="3960" y="1029"/>
                <a:ext cx="696" cy="199"/>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400">
                    <a:latin typeface="Times New Roman" charset="0"/>
                    <a:ea typeface="宋体" charset="-122"/>
                  </a:rPr>
                  <a:t>i_pointer</a:t>
                </a:r>
              </a:p>
            </p:txBody>
          </p:sp>
          <p:sp>
            <p:nvSpPr>
              <p:cNvPr id="64" name="Text Box 25"/>
              <p:cNvSpPr txBox="1">
                <a:spLocks noChangeArrowheads="1"/>
              </p:cNvSpPr>
              <p:nvPr/>
            </p:nvSpPr>
            <p:spPr bwMode="auto">
              <a:xfrm>
                <a:off x="3159" y="1275"/>
                <a:ext cx="324" cy="201"/>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400" dirty="0" err="1">
                    <a:latin typeface="Times New Roman" charset="0"/>
                    <a:ea typeface="宋体" charset="-122"/>
                  </a:rPr>
                  <a:t>i</a:t>
                </a:r>
                <a:r>
                  <a:rPr lang="en-US" altLang="zh-CN" sz="2400" dirty="0">
                    <a:latin typeface="Times New Roman" charset="0"/>
                    <a:ea typeface="宋体" charset="-122"/>
                  </a:rPr>
                  <a:t>=3</a:t>
                </a:r>
              </a:p>
            </p:txBody>
          </p:sp>
          <p:sp>
            <p:nvSpPr>
              <p:cNvPr id="65" name="Text Box 26"/>
              <p:cNvSpPr txBox="1">
                <a:spLocks noChangeArrowheads="1"/>
              </p:cNvSpPr>
              <p:nvPr/>
            </p:nvSpPr>
            <p:spPr bwMode="auto">
              <a:xfrm>
                <a:off x="3844" y="1276"/>
                <a:ext cx="956" cy="20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400" dirty="0">
                    <a:latin typeface="Times New Roman" charset="0"/>
                    <a:ea typeface="宋体" charset="-122"/>
                  </a:rPr>
                  <a:t>*</a:t>
                </a:r>
                <a:r>
                  <a:rPr lang="en-US" altLang="zh-CN" sz="2400" dirty="0" err="1">
                    <a:latin typeface="Times New Roman" charset="0"/>
                    <a:ea typeface="宋体" charset="-122"/>
                  </a:rPr>
                  <a:t>i_pointer</a:t>
                </a:r>
                <a:r>
                  <a:rPr lang="en-US" altLang="zh-CN" sz="2400" dirty="0">
                    <a:latin typeface="Times New Roman" charset="0"/>
                    <a:ea typeface="宋体" charset="-122"/>
                  </a:rPr>
                  <a:t>=3</a:t>
                </a:r>
              </a:p>
            </p:txBody>
          </p:sp>
        </p:grpSp>
      </p:grpSp>
    </p:spTree>
    <p:extLst>
      <p:ext uri="{BB962C8B-B14F-4D97-AF65-F5344CB8AC3E}">
        <p14:creationId xmlns:p14="http://schemas.microsoft.com/office/powerpoint/2010/main" val="6873990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6" name="Rectangle 4"/>
          <p:cNvSpPr>
            <a:spLocks noChangeArrowheads="1"/>
          </p:cNvSpPr>
          <p:nvPr/>
        </p:nvSpPr>
        <p:spPr bwMode="auto">
          <a:xfrm>
            <a:off x="655638" y="681038"/>
            <a:ext cx="7956550" cy="1277937"/>
          </a:xfrm>
          <a:prstGeom prst="rect">
            <a:avLst/>
          </a:prstGeom>
          <a:noFill/>
          <a:ln w="9525">
            <a:noFill/>
            <a:miter lim="800000"/>
            <a:headEnd/>
            <a:tailEnd/>
          </a:ln>
        </p:spPr>
        <p:txBody>
          <a:bodyPr/>
          <a:lstStyle/>
          <a:p>
            <a:pPr marL="742950" lvl="1" indent="-285750" eaLnBrk="1" hangingPunct="1">
              <a:spcBef>
                <a:spcPct val="20000"/>
              </a:spcBef>
              <a:buClr>
                <a:srgbClr val="339933"/>
              </a:buClr>
              <a:buFont typeface="Wingdings" pitchFamily="2" charset="2"/>
              <a:buChar char="«"/>
            </a:pPr>
            <a:r>
              <a:rPr lang="zh-CN" altLang="en-US" sz="2800">
                <a:solidFill>
                  <a:schemeClr val="tx1"/>
                </a:solidFill>
              </a:rPr>
              <a:t>用指向函数的指针作函数参数（了解）</a:t>
            </a:r>
          </a:p>
          <a:p>
            <a:pPr marL="742950" lvl="1" indent="-285750">
              <a:spcBef>
                <a:spcPct val="0"/>
              </a:spcBef>
              <a:buFont typeface="Times New Roman" pitchFamily="18" charset="0"/>
              <a:buNone/>
            </a:pPr>
            <a:r>
              <a:rPr lang="zh-CN" altLang="en-US" sz="2400">
                <a:solidFill>
                  <a:schemeClr val="tx1"/>
                </a:solidFill>
              </a:rPr>
              <a:t>            函数指针变量通常用途是将指针作为参数传递到其他函数，实现对不同函数的调用。</a:t>
            </a:r>
            <a:r>
              <a:rPr kumimoji="0" lang="zh-CN" altLang="en-US" sz="2800">
                <a:solidFill>
                  <a:schemeClr val="tx1"/>
                </a:solidFill>
              </a:rPr>
              <a:t> </a:t>
            </a:r>
          </a:p>
        </p:txBody>
      </p:sp>
      <p:sp>
        <p:nvSpPr>
          <p:cNvPr id="1155080" name="Text Box 8"/>
          <p:cNvSpPr txBox="1">
            <a:spLocks noChangeArrowheads="1"/>
          </p:cNvSpPr>
          <p:nvPr/>
        </p:nvSpPr>
        <p:spPr bwMode="auto">
          <a:xfrm>
            <a:off x="195263" y="2000250"/>
            <a:ext cx="8769350" cy="457200"/>
          </a:xfrm>
          <a:prstGeom prst="rect">
            <a:avLst/>
          </a:prstGeom>
          <a:solidFill>
            <a:srgbClr val="FFCCFF"/>
          </a:solidFill>
          <a:ln w="9525">
            <a:noFill/>
            <a:miter lim="800000"/>
            <a:headEnd/>
            <a:tailEnd/>
          </a:ln>
          <a:effectLst/>
        </p:spPr>
        <p:txBody>
          <a:bodyPr>
            <a:spAutoFit/>
          </a:bodyPr>
          <a:lstStyle/>
          <a:p>
            <a:pPr eaLnBrk="1" hangingPunct="1">
              <a:spcBef>
                <a:spcPct val="0"/>
              </a:spcBef>
            </a:pPr>
            <a:r>
              <a:rPr lang="zh-CN" altLang="en-US" sz="2400" dirty="0">
                <a:solidFill>
                  <a:schemeClr val="tx1"/>
                </a:solidFill>
              </a:rPr>
              <a:t>例</a:t>
            </a:r>
            <a:r>
              <a:rPr lang="en-US" altLang="zh-CN" sz="2400" dirty="0">
                <a:solidFill>
                  <a:schemeClr val="tx1"/>
                </a:solidFill>
              </a:rPr>
              <a:t>24  </a:t>
            </a:r>
            <a:r>
              <a:rPr lang="zh-CN" altLang="en-US" sz="2400" dirty="0">
                <a:solidFill>
                  <a:schemeClr val="tx1"/>
                </a:solidFill>
              </a:rPr>
              <a:t>用函数指针变量作参数，求最大值、最小值和两数之和</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6" name="Rectangle 4"/>
          <p:cNvSpPr>
            <a:spLocks noChangeArrowheads="1"/>
          </p:cNvSpPr>
          <p:nvPr/>
        </p:nvSpPr>
        <p:spPr bwMode="auto">
          <a:xfrm>
            <a:off x="655638" y="681038"/>
            <a:ext cx="7956550" cy="1277937"/>
          </a:xfrm>
          <a:prstGeom prst="rect">
            <a:avLst/>
          </a:prstGeom>
          <a:noFill/>
          <a:ln w="9525">
            <a:noFill/>
            <a:miter lim="800000"/>
            <a:headEnd/>
            <a:tailEnd/>
          </a:ln>
        </p:spPr>
        <p:txBody>
          <a:bodyPr/>
          <a:lstStyle/>
          <a:p>
            <a:pPr marL="742950" lvl="1" indent="-285750" eaLnBrk="1" hangingPunct="1">
              <a:spcBef>
                <a:spcPct val="20000"/>
              </a:spcBef>
              <a:buClr>
                <a:srgbClr val="339933"/>
              </a:buClr>
              <a:buFont typeface="Wingdings" pitchFamily="2" charset="2"/>
              <a:buChar char="«"/>
            </a:pPr>
            <a:r>
              <a:rPr lang="zh-CN" altLang="en-US" sz="2800">
                <a:solidFill>
                  <a:schemeClr val="tx1"/>
                </a:solidFill>
              </a:rPr>
              <a:t>用指向函数的指针作函数参数（了解）</a:t>
            </a:r>
          </a:p>
          <a:p>
            <a:pPr marL="742950" lvl="1" indent="-285750">
              <a:spcBef>
                <a:spcPct val="0"/>
              </a:spcBef>
              <a:buFont typeface="Times New Roman" pitchFamily="18" charset="0"/>
              <a:buNone/>
            </a:pPr>
            <a:r>
              <a:rPr lang="zh-CN" altLang="en-US" sz="2400">
                <a:solidFill>
                  <a:schemeClr val="tx1"/>
                </a:solidFill>
              </a:rPr>
              <a:t>            函数指针变量通常用途是将指针作为参数传递到其他函数，实现对不同函数的调用。</a:t>
            </a:r>
            <a:r>
              <a:rPr kumimoji="0" lang="zh-CN" altLang="en-US" sz="2800">
                <a:solidFill>
                  <a:schemeClr val="tx1"/>
                </a:solidFill>
              </a:rPr>
              <a:t> </a:t>
            </a:r>
          </a:p>
        </p:txBody>
      </p:sp>
      <p:grpSp>
        <p:nvGrpSpPr>
          <p:cNvPr id="2" name="Group 9"/>
          <p:cNvGrpSpPr>
            <a:grpSpLocks/>
          </p:cNvGrpSpPr>
          <p:nvPr/>
        </p:nvGrpSpPr>
        <p:grpSpPr bwMode="auto">
          <a:xfrm>
            <a:off x="342900" y="592138"/>
            <a:ext cx="8334375" cy="6002338"/>
            <a:chOff x="216" y="363"/>
            <a:chExt cx="5250" cy="3781"/>
          </a:xfrm>
        </p:grpSpPr>
        <p:sp>
          <p:nvSpPr>
            <p:cNvPr id="417811" name="Text Box 10"/>
            <p:cNvSpPr txBox="1">
              <a:spLocks noChangeArrowheads="1"/>
            </p:cNvSpPr>
            <p:nvPr/>
          </p:nvSpPr>
          <p:spPr bwMode="auto">
            <a:xfrm>
              <a:off x="216" y="363"/>
              <a:ext cx="3512" cy="378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en-US" altLang="zh-CN" sz="2400" dirty="0">
                  <a:solidFill>
                    <a:schemeClr val="dk1"/>
                  </a:solidFill>
                </a:rPr>
                <a:t>#include &lt;</a:t>
              </a:r>
              <a:r>
                <a:rPr lang="en-US" altLang="zh-CN" sz="2400" dirty="0" err="1">
                  <a:solidFill>
                    <a:schemeClr val="dk1"/>
                  </a:solidFill>
                </a:rPr>
                <a:t>stdio.h</a:t>
              </a:r>
              <a:r>
                <a:rPr lang="en-US" altLang="zh-CN" sz="2400" dirty="0">
                  <a:solidFill>
                    <a:schemeClr val="dk1"/>
                  </a:solidFill>
                </a:rPr>
                <a:t>&gt;</a:t>
              </a:r>
            </a:p>
            <a:p>
              <a:pPr>
                <a:spcBef>
                  <a:spcPct val="0"/>
                </a:spcBef>
              </a:pPr>
              <a:r>
                <a:rPr lang="en-US" altLang="zh-CN" sz="2400" dirty="0" err="1">
                  <a:solidFill>
                    <a:schemeClr val="dk1"/>
                  </a:solidFill>
                </a:rPr>
                <a:t>int</a:t>
              </a:r>
              <a:r>
                <a:rPr lang="en-US" altLang="zh-CN" sz="2400" dirty="0">
                  <a:solidFill>
                    <a:schemeClr val="dk1"/>
                  </a:solidFill>
                </a:rPr>
                <a:t> main()</a:t>
              </a:r>
            </a:p>
            <a:p>
              <a:pPr>
                <a:spcBef>
                  <a:spcPct val="0"/>
                </a:spcBef>
              </a:pPr>
              <a:r>
                <a:rPr lang="en-US" altLang="zh-CN" sz="2400" dirty="0">
                  <a:solidFill>
                    <a:schemeClr val="dk1"/>
                  </a:solidFill>
                </a:rPr>
                <a:t>{</a:t>
              </a:r>
              <a:r>
                <a:rPr lang="en-US" altLang="zh-CN" sz="2400" dirty="0" err="1">
                  <a:solidFill>
                    <a:schemeClr val="dk1"/>
                  </a:solidFill>
                </a:rPr>
                <a:t>int</a:t>
              </a:r>
              <a:r>
                <a:rPr lang="en-US" altLang="zh-CN" sz="2400" dirty="0">
                  <a:solidFill>
                    <a:schemeClr val="dk1"/>
                  </a:solidFill>
                </a:rPr>
                <a:t> max(</a:t>
              </a:r>
              <a:r>
                <a:rPr lang="en-US" altLang="zh-CN" sz="2400" dirty="0" err="1">
                  <a:solidFill>
                    <a:schemeClr val="dk1"/>
                  </a:solidFill>
                </a:rPr>
                <a:t>int,int</a:t>
              </a:r>
              <a:r>
                <a:rPr lang="en-US" altLang="zh-CN" sz="2400" dirty="0">
                  <a:solidFill>
                    <a:schemeClr val="dk1"/>
                  </a:solidFill>
                </a:rPr>
                <a:t>),min(</a:t>
              </a:r>
              <a:r>
                <a:rPr lang="en-US" altLang="zh-CN" sz="2400" dirty="0" err="1">
                  <a:solidFill>
                    <a:schemeClr val="dk1"/>
                  </a:solidFill>
                </a:rPr>
                <a:t>int,int</a:t>
              </a:r>
              <a:r>
                <a:rPr lang="en-US" altLang="zh-CN" sz="2400" dirty="0">
                  <a:solidFill>
                    <a:schemeClr val="dk1"/>
                  </a:solidFill>
                </a:rPr>
                <a:t>),add(</a:t>
              </a:r>
              <a:r>
                <a:rPr lang="en-US" altLang="zh-CN" sz="2400" dirty="0" err="1">
                  <a:solidFill>
                    <a:schemeClr val="dk1"/>
                  </a:solidFill>
                </a:rPr>
                <a:t>int,int</a:t>
              </a:r>
              <a:r>
                <a:rPr lang="en-US" altLang="zh-CN" sz="2400" dirty="0">
                  <a:solidFill>
                    <a:schemeClr val="dk1"/>
                  </a:solidFill>
                </a:rPr>
                <a:t>);</a:t>
              </a:r>
            </a:p>
            <a:p>
              <a:pPr>
                <a:spcBef>
                  <a:spcPct val="0"/>
                </a:spcBef>
              </a:pPr>
              <a:r>
                <a:rPr lang="en-US" altLang="zh-CN" sz="2400" dirty="0">
                  <a:solidFill>
                    <a:schemeClr val="dk1"/>
                  </a:solidFill>
                </a:rPr>
                <a:t>  void process(</a:t>
              </a:r>
              <a:r>
                <a:rPr lang="en-US" altLang="zh-CN" sz="2400" dirty="0" err="1">
                  <a:solidFill>
                    <a:schemeClr val="dk1"/>
                  </a:solidFill>
                </a:rPr>
                <a:t>int,int,int</a:t>
              </a:r>
              <a:r>
                <a:rPr lang="en-US" altLang="zh-CN" sz="2400" dirty="0">
                  <a:solidFill>
                    <a:schemeClr val="dk1"/>
                  </a:solidFill>
                </a:rPr>
                <a:t> (*fun)(</a:t>
              </a:r>
              <a:r>
                <a:rPr lang="en-US" altLang="zh-CN" sz="2400" dirty="0" err="1">
                  <a:solidFill>
                    <a:schemeClr val="dk1"/>
                  </a:solidFill>
                </a:rPr>
                <a:t>int,int</a:t>
              </a:r>
              <a:r>
                <a:rPr lang="en-US" altLang="zh-CN" sz="2400" dirty="0">
                  <a:solidFill>
                    <a:schemeClr val="dk1"/>
                  </a:solidFill>
                </a:rPr>
                <a:t>));</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a:t>
              </a:r>
              <a:r>
                <a:rPr lang="en-US" altLang="zh-CN" sz="2400" dirty="0" err="1">
                  <a:solidFill>
                    <a:schemeClr val="dk1"/>
                  </a:solidFill>
                </a:rPr>
                <a:t>a,b</a:t>
              </a:r>
              <a:r>
                <a:rPr lang="en-US" altLang="zh-CN" sz="2400" dirty="0">
                  <a:solidFill>
                    <a:schemeClr val="dk1"/>
                  </a:solidFill>
                </a:rPr>
                <a:t>;</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("enter a and b:");  </a:t>
              </a:r>
            </a:p>
            <a:p>
              <a:pPr>
                <a:spcBef>
                  <a:spcPct val="0"/>
                </a:spcBef>
              </a:pPr>
              <a:r>
                <a:rPr lang="en-US" altLang="zh-CN" sz="2400" dirty="0">
                  <a:solidFill>
                    <a:schemeClr val="dk1"/>
                  </a:solidFill>
                </a:rPr>
                <a:t>  </a:t>
              </a:r>
              <a:r>
                <a:rPr lang="en-US" altLang="zh-CN" sz="2400" dirty="0" err="1">
                  <a:solidFill>
                    <a:schemeClr val="dk1"/>
                  </a:solidFill>
                </a:rPr>
                <a:t>scanf</a:t>
              </a:r>
              <a:r>
                <a:rPr lang="en-US" altLang="zh-CN" sz="2400" dirty="0">
                  <a:solidFill>
                    <a:schemeClr val="dk1"/>
                  </a:solidFill>
                </a:rPr>
                <a:t>("%</a:t>
              </a:r>
              <a:r>
                <a:rPr lang="en-US" altLang="zh-CN" sz="2400" dirty="0" err="1">
                  <a:solidFill>
                    <a:schemeClr val="dk1"/>
                  </a:solidFill>
                </a:rPr>
                <a:t>d,%d",&amp;a,&amp;b</a:t>
              </a:r>
              <a:r>
                <a:rPr lang="en-US" altLang="zh-CN" sz="2400" dirty="0">
                  <a:solidFill>
                    <a:schemeClr val="dk1"/>
                  </a:solidFill>
                </a:rPr>
                <a:t>);</a:t>
              </a:r>
            </a:p>
            <a:p>
              <a:pPr>
                <a:spcBef>
                  <a:spcPct val="0"/>
                </a:spcBef>
              </a:pPr>
              <a:r>
                <a:rPr lang="en-US" altLang="zh-CN" sz="2400" dirty="0">
                  <a:solidFill>
                    <a:schemeClr val="dk1"/>
                  </a:solidFill>
                </a:rPr>
                <a:t>  process(</a:t>
              </a:r>
              <a:r>
                <a:rPr lang="en-US" altLang="zh-CN" sz="2400" dirty="0" err="1">
                  <a:solidFill>
                    <a:schemeClr val="dk1"/>
                  </a:solidFill>
                </a:rPr>
                <a:t>a,b,max</a:t>
              </a:r>
              <a:r>
                <a:rPr lang="en-US" altLang="zh-CN" sz="2400" dirty="0">
                  <a:solidFill>
                    <a:schemeClr val="dk1"/>
                  </a:solidFill>
                </a:rPr>
                <a:t>);</a:t>
              </a:r>
            </a:p>
            <a:p>
              <a:pPr>
                <a:spcBef>
                  <a:spcPct val="0"/>
                </a:spcBef>
              </a:pPr>
              <a:r>
                <a:rPr lang="en-US" altLang="zh-CN" sz="2400" dirty="0">
                  <a:solidFill>
                    <a:schemeClr val="dk1"/>
                  </a:solidFill>
                </a:rPr>
                <a:t>  process(</a:t>
              </a:r>
              <a:r>
                <a:rPr lang="en-US" altLang="zh-CN" sz="2400" dirty="0" err="1">
                  <a:solidFill>
                    <a:schemeClr val="dk1"/>
                  </a:solidFill>
                </a:rPr>
                <a:t>a,b,min</a:t>
              </a:r>
              <a:r>
                <a:rPr lang="en-US" altLang="zh-CN" sz="2400" dirty="0">
                  <a:solidFill>
                    <a:schemeClr val="dk1"/>
                  </a:solidFill>
                </a:rPr>
                <a:t>);</a:t>
              </a:r>
            </a:p>
            <a:p>
              <a:pPr>
                <a:spcBef>
                  <a:spcPct val="0"/>
                </a:spcBef>
              </a:pPr>
              <a:r>
                <a:rPr lang="en-US" altLang="zh-CN" sz="2400" dirty="0">
                  <a:solidFill>
                    <a:schemeClr val="dk1"/>
                  </a:solidFill>
                </a:rPr>
                <a:t>  process(</a:t>
              </a:r>
              <a:r>
                <a:rPr lang="en-US" altLang="zh-CN" sz="2400" dirty="0" err="1">
                  <a:solidFill>
                    <a:schemeClr val="dk1"/>
                  </a:solidFill>
                </a:rPr>
                <a:t>a,b,add</a:t>
              </a:r>
              <a:r>
                <a:rPr lang="en-US" altLang="zh-CN" sz="2400" dirty="0">
                  <a:solidFill>
                    <a:schemeClr val="dk1"/>
                  </a:solidFill>
                </a:rPr>
                <a:t>);</a:t>
              </a:r>
            </a:p>
            <a:p>
              <a:pPr>
                <a:spcBef>
                  <a:spcPct val="0"/>
                </a:spcBef>
              </a:pPr>
              <a:r>
                <a:rPr lang="en-US" altLang="zh-CN" sz="2400" dirty="0">
                  <a:solidFill>
                    <a:schemeClr val="dk1"/>
                  </a:solidFill>
                </a:rPr>
                <a:t>}</a:t>
              </a:r>
            </a:p>
            <a:p>
              <a:pPr>
                <a:spcBef>
                  <a:spcPct val="0"/>
                </a:spcBef>
              </a:pPr>
              <a:r>
                <a:rPr lang="en-US" altLang="zh-CN" sz="2400" dirty="0"/>
                <a:t>void </a:t>
              </a:r>
              <a:r>
                <a:rPr lang="en-US" altLang="zh-CN" sz="2400" dirty="0">
                  <a:solidFill>
                    <a:schemeClr val="dk1"/>
                  </a:solidFill>
                </a:rPr>
                <a:t>process(</a:t>
              </a:r>
              <a:r>
                <a:rPr lang="en-US" altLang="zh-CN" sz="2400" dirty="0" err="1">
                  <a:solidFill>
                    <a:schemeClr val="dk1"/>
                  </a:solidFill>
                </a:rPr>
                <a:t>int</a:t>
              </a:r>
              <a:r>
                <a:rPr lang="en-US" altLang="zh-CN" sz="2400" dirty="0">
                  <a:solidFill>
                    <a:schemeClr val="dk1"/>
                  </a:solidFill>
                </a:rPr>
                <a:t> </a:t>
              </a:r>
              <a:r>
                <a:rPr lang="en-US" altLang="zh-CN" sz="2400" dirty="0" err="1">
                  <a:solidFill>
                    <a:schemeClr val="dk1"/>
                  </a:solidFill>
                </a:rPr>
                <a:t>x,int</a:t>
              </a:r>
              <a:r>
                <a:rPr lang="en-US" altLang="zh-CN" sz="2400" dirty="0">
                  <a:solidFill>
                    <a:schemeClr val="dk1"/>
                  </a:solidFill>
                </a:rPr>
                <a:t> </a:t>
              </a:r>
              <a:r>
                <a:rPr lang="en-US" altLang="zh-CN" sz="2400" dirty="0" err="1">
                  <a:solidFill>
                    <a:schemeClr val="dk1"/>
                  </a:solidFill>
                </a:rPr>
                <a:t>y,int</a:t>
              </a:r>
              <a:r>
                <a:rPr lang="en-US" altLang="zh-CN" sz="2400" dirty="0">
                  <a:solidFill>
                    <a:schemeClr val="dk1"/>
                  </a:solidFill>
                </a:rPr>
                <a:t> (*fun)(</a:t>
              </a:r>
              <a:r>
                <a:rPr lang="en-US" altLang="zh-CN" sz="2400" dirty="0" err="1">
                  <a:solidFill>
                    <a:schemeClr val="dk1"/>
                  </a:solidFill>
                </a:rPr>
                <a:t>int,int</a:t>
              </a:r>
              <a:r>
                <a:rPr lang="en-US" altLang="zh-CN" sz="2400" dirty="0">
                  <a:solidFill>
                    <a:schemeClr val="dk1"/>
                  </a:solidFill>
                </a:rPr>
                <a:t>))</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result;</a:t>
              </a:r>
            </a:p>
            <a:p>
              <a:pPr>
                <a:spcBef>
                  <a:spcPct val="0"/>
                </a:spcBef>
              </a:pPr>
              <a:r>
                <a:rPr lang="en-US" altLang="zh-CN" sz="2400" dirty="0">
                  <a:solidFill>
                    <a:schemeClr val="dk1"/>
                  </a:solidFill>
                </a:rPr>
                <a:t>  result=(*fun)(</a:t>
              </a:r>
              <a:r>
                <a:rPr lang="en-US" altLang="zh-CN" sz="2400" dirty="0" err="1">
                  <a:solidFill>
                    <a:schemeClr val="dk1"/>
                  </a:solidFill>
                </a:rPr>
                <a:t>x,y</a:t>
              </a:r>
              <a:r>
                <a:rPr lang="en-US" altLang="zh-CN" sz="2400" dirty="0">
                  <a:solidFill>
                    <a:schemeClr val="dk1"/>
                  </a:solidFill>
                </a:rPr>
                <a:t>);</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("%d\</a:t>
              </a:r>
              <a:r>
                <a:rPr lang="en-US" altLang="zh-CN" sz="2400" dirty="0" err="1">
                  <a:solidFill>
                    <a:schemeClr val="dk1"/>
                  </a:solidFill>
                </a:rPr>
                <a:t>n",result</a:t>
              </a:r>
              <a:r>
                <a:rPr lang="en-US" altLang="zh-CN" sz="2400" dirty="0">
                  <a:solidFill>
                    <a:schemeClr val="dk1"/>
                  </a:solidFill>
                </a:rPr>
                <a:t>);</a:t>
              </a:r>
            </a:p>
            <a:p>
              <a:pPr>
                <a:spcBef>
                  <a:spcPct val="0"/>
                </a:spcBef>
              </a:pPr>
              <a:r>
                <a:rPr lang="en-US" altLang="zh-CN" sz="2400" dirty="0">
                  <a:solidFill>
                    <a:schemeClr val="dk1"/>
                  </a:solidFill>
                </a:rPr>
                <a:t>}</a:t>
              </a:r>
            </a:p>
          </p:txBody>
        </p:sp>
        <p:sp>
          <p:nvSpPr>
            <p:cNvPr id="1155083" name="Text Box 11"/>
            <p:cNvSpPr txBox="1">
              <a:spLocks noChangeArrowheads="1"/>
            </p:cNvSpPr>
            <p:nvPr/>
          </p:nvSpPr>
          <p:spPr bwMode="auto">
            <a:xfrm>
              <a:off x="3740" y="363"/>
              <a:ext cx="1726" cy="285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defRPr/>
              </a:pPr>
              <a:r>
                <a:rPr lang="en-US" altLang="zh-CN" sz="2400" dirty="0" err="1"/>
                <a:t>i</a:t>
              </a:r>
              <a:r>
                <a:rPr lang="en-US" altLang="zh-CN" sz="2400" dirty="0" err="1">
                  <a:solidFill>
                    <a:schemeClr val="dk1"/>
                  </a:solidFill>
                </a:rPr>
                <a:t>nt</a:t>
              </a:r>
              <a:r>
                <a:rPr lang="en-US" altLang="zh-CN" sz="2400" dirty="0">
                  <a:solidFill>
                    <a:schemeClr val="dk1"/>
                  </a:solidFill>
                </a:rPr>
                <a:t> max(</a:t>
              </a:r>
              <a:r>
                <a:rPr lang="en-US" altLang="zh-CN" sz="2400" dirty="0" err="1">
                  <a:solidFill>
                    <a:schemeClr val="dk1"/>
                  </a:solidFill>
                </a:rPr>
                <a:t>int</a:t>
              </a:r>
              <a:r>
                <a:rPr lang="en-US" altLang="zh-CN" sz="2400" dirty="0">
                  <a:solidFill>
                    <a:schemeClr val="dk1"/>
                  </a:solidFill>
                </a:rPr>
                <a:t> </a:t>
              </a:r>
              <a:r>
                <a:rPr lang="en-US" altLang="zh-CN" sz="2400" dirty="0" err="1">
                  <a:solidFill>
                    <a:schemeClr val="dk1"/>
                  </a:solidFill>
                </a:rPr>
                <a:t>x,int</a:t>
              </a:r>
              <a:r>
                <a:rPr lang="en-US" altLang="zh-CN" sz="2400" dirty="0">
                  <a:solidFill>
                    <a:schemeClr val="dk1"/>
                  </a:solidFill>
                </a:rPr>
                <a:t> y)</a:t>
              </a:r>
            </a:p>
            <a:p>
              <a:pPr>
                <a:spcBef>
                  <a:spcPct val="0"/>
                </a:spcBef>
                <a:defRPr/>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("max=");</a:t>
              </a:r>
            </a:p>
            <a:p>
              <a:pPr>
                <a:spcBef>
                  <a:spcPct val="0"/>
                </a:spcBef>
                <a:defRPr/>
              </a:pPr>
              <a:r>
                <a:rPr lang="en-US" altLang="zh-CN" sz="2400" dirty="0">
                  <a:solidFill>
                    <a:schemeClr val="dk1"/>
                  </a:solidFill>
                </a:rPr>
                <a:t>     return(x&gt;</a:t>
              </a:r>
              <a:r>
                <a:rPr lang="en-US" altLang="zh-CN" sz="2400" dirty="0" err="1">
                  <a:solidFill>
                    <a:schemeClr val="dk1"/>
                  </a:solidFill>
                </a:rPr>
                <a:t>y?x:y</a:t>
              </a:r>
              <a:r>
                <a:rPr lang="en-US" altLang="zh-CN" sz="2400" dirty="0">
                  <a:solidFill>
                    <a:schemeClr val="dk1"/>
                  </a:solidFill>
                </a:rPr>
                <a:t>);</a:t>
              </a:r>
            </a:p>
            <a:p>
              <a:pPr>
                <a:spcBef>
                  <a:spcPct val="0"/>
                </a:spcBef>
                <a:defRPr/>
              </a:pPr>
              <a:r>
                <a:rPr lang="en-US" altLang="zh-CN" sz="2400" dirty="0">
                  <a:solidFill>
                    <a:schemeClr val="dk1"/>
                  </a:solidFill>
                </a:rPr>
                <a:t>}</a:t>
              </a:r>
            </a:p>
            <a:p>
              <a:pPr>
                <a:spcBef>
                  <a:spcPct val="0"/>
                </a:spcBef>
                <a:defRPr/>
              </a:pPr>
              <a:r>
                <a:rPr lang="en-US" altLang="zh-CN" sz="2400" dirty="0" err="1"/>
                <a:t>int</a:t>
              </a:r>
              <a:r>
                <a:rPr lang="en-US" altLang="zh-CN" sz="2400" dirty="0"/>
                <a:t> min(</a:t>
              </a:r>
              <a:r>
                <a:rPr lang="en-US" altLang="zh-CN" sz="2400" dirty="0" err="1"/>
                <a:t>int</a:t>
              </a:r>
              <a:r>
                <a:rPr lang="en-US" altLang="zh-CN" sz="2400" dirty="0"/>
                <a:t> </a:t>
              </a:r>
              <a:r>
                <a:rPr lang="en-US" altLang="zh-CN" sz="2400" dirty="0" err="1">
                  <a:solidFill>
                    <a:schemeClr val="dk1"/>
                  </a:solidFill>
                </a:rPr>
                <a:t>x,int</a:t>
              </a:r>
              <a:r>
                <a:rPr lang="en-US" altLang="zh-CN" sz="2400" dirty="0">
                  <a:solidFill>
                    <a:schemeClr val="dk1"/>
                  </a:solidFill>
                </a:rPr>
                <a:t> y)</a:t>
              </a:r>
            </a:p>
            <a:p>
              <a:pPr>
                <a:spcBef>
                  <a:spcPct val="0"/>
                </a:spcBef>
                <a:defRPr/>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("min=");</a:t>
              </a:r>
            </a:p>
            <a:p>
              <a:pPr>
                <a:spcBef>
                  <a:spcPct val="0"/>
                </a:spcBef>
                <a:defRPr/>
              </a:pPr>
              <a:r>
                <a:rPr lang="en-US" altLang="zh-CN" sz="2400" dirty="0">
                  <a:solidFill>
                    <a:schemeClr val="dk1"/>
                  </a:solidFill>
                </a:rPr>
                <a:t>      return(x&lt;</a:t>
              </a:r>
              <a:r>
                <a:rPr lang="en-US" altLang="zh-CN" sz="2400" dirty="0" err="1">
                  <a:solidFill>
                    <a:schemeClr val="dk1"/>
                  </a:solidFill>
                </a:rPr>
                <a:t>y?x:y</a:t>
              </a:r>
              <a:r>
                <a:rPr lang="en-US" altLang="zh-CN" sz="2400" dirty="0">
                  <a:solidFill>
                    <a:schemeClr val="dk1"/>
                  </a:solidFill>
                </a:rPr>
                <a:t>);</a:t>
              </a:r>
            </a:p>
            <a:p>
              <a:pPr>
                <a:spcBef>
                  <a:spcPct val="0"/>
                </a:spcBef>
                <a:defRPr/>
              </a:pPr>
              <a:r>
                <a:rPr lang="en-US" altLang="zh-CN" sz="2400" dirty="0">
                  <a:solidFill>
                    <a:schemeClr val="dk1"/>
                  </a:solidFill>
                </a:rPr>
                <a:t>}</a:t>
              </a:r>
            </a:p>
            <a:p>
              <a:pPr>
                <a:spcBef>
                  <a:spcPct val="0"/>
                </a:spcBef>
                <a:defRPr/>
              </a:pPr>
              <a:r>
                <a:rPr lang="en-US" altLang="zh-CN" sz="2400" dirty="0" err="1"/>
                <a:t>int</a:t>
              </a:r>
              <a:r>
                <a:rPr lang="en-US" altLang="zh-CN" sz="2400" dirty="0"/>
                <a:t> add(</a:t>
              </a:r>
              <a:r>
                <a:rPr lang="en-US" altLang="zh-CN" sz="2400" dirty="0" err="1"/>
                <a:t>int</a:t>
              </a:r>
              <a:r>
                <a:rPr lang="en-US" altLang="zh-CN" sz="2400" dirty="0"/>
                <a:t> </a:t>
              </a:r>
              <a:r>
                <a:rPr lang="en-US" altLang="zh-CN" sz="2400" dirty="0" err="1">
                  <a:solidFill>
                    <a:schemeClr val="dk1"/>
                  </a:solidFill>
                </a:rPr>
                <a:t>x,int</a:t>
              </a:r>
              <a:r>
                <a:rPr lang="en-US" altLang="zh-CN" sz="2400" dirty="0">
                  <a:solidFill>
                    <a:schemeClr val="dk1"/>
                  </a:solidFill>
                </a:rPr>
                <a:t> y)</a:t>
              </a:r>
            </a:p>
            <a:p>
              <a:pPr>
                <a:spcBef>
                  <a:spcPct val="0"/>
                </a:spcBef>
                <a:defRPr/>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("sum=");  </a:t>
              </a:r>
            </a:p>
            <a:p>
              <a:pPr>
                <a:spcBef>
                  <a:spcPct val="0"/>
                </a:spcBef>
                <a:defRPr/>
              </a:pPr>
              <a:r>
                <a:rPr lang="en-US" altLang="zh-CN" sz="2400" dirty="0">
                  <a:solidFill>
                    <a:schemeClr val="dk1"/>
                  </a:solidFill>
                </a:rPr>
                <a:t>     return(</a:t>
              </a:r>
              <a:r>
                <a:rPr lang="en-US" altLang="zh-CN" sz="2400" dirty="0" err="1">
                  <a:solidFill>
                    <a:schemeClr val="dk1"/>
                  </a:solidFill>
                </a:rPr>
                <a:t>x+y</a:t>
              </a:r>
              <a:r>
                <a:rPr lang="en-US" altLang="zh-CN" sz="2400" dirty="0">
                  <a:solidFill>
                    <a:schemeClr val="dk1"/>
                  </a:solidFill>
                </a:rPr>
                <a:t>);</a:t>
              </a:r>
            </a:p>
            <a:p>
              <a:pPr>
                <a:spcBef>
                  <a:spcPct val="0"/>
                </a:spcBef>
                <a:defRPr/>
              </a:pPr>
              <a:r>
                <a:rPr lang="en-US" altLang="zh-CN" sz="2400" dirty="0">
                  <a:solidFill>
                    <a:schemeClr val="dk1"/>
                  </a:solidFill>
                </a:rPr>
                <a:t>}</a:t>
              </a:r>
            </a:p>
          </p:txBody>
        </p:sp>
      </p:grpSp>
      <p:grpSp>
        <p:nvGrpSpPr>
          <p:cNvPr id="3" name="Group 12"/>
          <p:cNvGrpSpPr>
            <a:grpSpLocks/>
          </p:cNvGrpSpPr>
          <p:nvPr/>
        </p:nvGrpSpPr>
        <p:grpSpPr bwMode="auto">
          <a:xfrm>
            <a:off x="2878138" y="1023938"/>
            <a:ext cx="3184525" cy="4652962"/>
            <a:chOff x="1813" y="645"/>
            <a:chExt cx="2006" cy="2931"/>
          </a:xfrm>
        </p:grpSpPr>
        <p:sp>
          <p:nvSpPr>
            <p:cNvPr id="417809" name="Line 13"/>
            <p:cNvSpPr>
              <a:spLocks noChangeShapeType="1"/>
            </p:cNvSpPr>
            <p:nvPr/>
          </p:nvSpPr>
          <p:spPr bwMode="auto">
            <a:xfrm>
              <a:off x="1813" y="2181"/>
              <a:ext cx="609" cy="819"/>
            </a:xfrm>
            <a:prstGeom prst="line">
              <a:avLst/>
            </a:prstGeom>
            <a:noFill/>
            <a:ln w="38100">
              <a:solidFill>
                <a:srgbClr val="0000FF"/>
              </a:solidFill>
              <a:prstDash val="dash"/>
              <a:round/>
              <a:headEnd/>
              <a:tailEnd type="triangle" w="med" len="med"/>
            </a:ln>
            <a:effectLst/>
          </p:spPr>
          <p:txBody>
            <a:bodyPr anchor="ctr">
              <a:spAutoFit/>
            </a:bodyPr>
            <a:lstStyle/>
            <a:p>
              <a:endParaRPr lang="zh-CN" altLang="en-US"/>
            </a:p>
          </p:txBody>
        </p:sp>
        <p:sp>
          <p:nvSpPr>
            <p:cNvPr id="417810" name="Line 14"/>
            <p:cNvSpPr>
              <a:spLocks noChangeShapeType="1"/>
            </p:cNvSpPr>
            <p:nvPr/>
          </p:nvSpPr>
          <p:spPr bwMode="auto">
            <a:xfrm flipV="1">
              <a:off x="1926" y="645"/>
              <a:ext cx="1893" cy="2931"/>
            </a:xfrm>
            <a:prstGeom prst="line">
              <a:avLst/>
            </a:prstGeom>
            <a:noFill/>
            <a:ln w="38100">
              <a:solidFill>
                <a:srgbClr val="0000FF"/>
              </a:solidFill>
              <a:prstDash val="dash"/>
              <a:round/>
              <a:headEnd/>
              <a:tailEnd type="triangle" w="med" len="med"/>
            </a:ln>
            <a:effectLst/>
          </p:spPr>
          <p:txBody>
            <a:bodyPr anchor="ctr">
              <a:spAutoFit/>
            </a:bodyPr>
            <a:lstStyle/>
            <a:p>
              <a:endParaRPr lang="zh-CN" altLang="en-US"/>
            </a:p>
          </p:txBody>
        </p:sp>
      </p:grpSp>
      <p:grpSp>
        <p:nvGrpSpPr>
          <p:cNvPr id="4" name="Group 15"/>
          <p:cNvGrpSpPr>
            <a:grpSpLocks/>
          </p:cNvGrpSpPr>
          <p:nvPr/>
        </p:nvGrpSpPr>
        <p:grpSpPr bwMode="auto">
          <a:xfrm>
            <a:off x="2854325" y="2474913"/>
            <a:ext cx="3217863" cy="3206750"/>
            <a:chOff x="1798" y="1559"/>
            <a:chExt cx="2027" cy="2020"/>
          </a:xfrm>
        </p:grpSpPr>
        <p:sp>
          <p:nvSpPr>
            <p:cNvPr id="417807" name="Line 16"/>
            <p:cNvSpPr>
              <a:spLocks noChangeShapeType="1"/>
            </p:cNvSpPr>
            <p:nvPr/>
          </p:nvSpPr>
          <p:spPr bwMode="auto">
            <a:xfrm>
              <a:off x="1798" y="2414"/>
              <a:ext cx="616" cy="556"/>
            </a:xfrm>
            <a:prstGeom prst="line">
              <a:avLst/>
            </a:prstGeom>
            <a:noFill/>
            <a:ln w="38100">
              <a:solidFill>
                <a:srgbClr val="339933"/>
              </a:solidFill>
              <a:prstDash val="dash"/>
              <a:round/>
              <a:headEnd/>
              <a:tailEnd type="triangle" w="med" len="med"/>
            </a:ln>
            <a:effectLst/>
          </p:spPr>
          <p:txBody>
            <a:bodyPr anchor="ctr">
              <a:spAutoFit/>
            </a:bodyPr>
            <a:lstStyle/>
            <a:p>
              <a:endParaRPr lang="zh-CN" altLang="en-US"/>
            </a:p>
          </p:txBody>
        </p:sp>
        <p:sp>
          <p:nvSpPr>
            <p:cNvPr id="417808" name="Line 17"/>
            <p:cNvSpPr>
              <a:spLocks noChangeShapeType="1"/>
            </p:cNvSpPr>
            <p:nvPr/>
          </p:nvSpPr>
          <p:spPr bwMode="auto">
            <a:xfrm flipV="1">
              <a:off x="1938" y="1559"/>
              <a:ext cx="1887" cy="2020"/>
            </a:xfrm>
            <a:prstGeom prst="line">
              <a:avLst/>
            </a:prstGeom>
            <a:noFill/>
            <a:ln w="38100">
              <a:solidFill>
                <a:srgbClr val="339933"/>
              </a:solidFill>
              <a:prstDash val="dash"/>
              <a:round/>
              <a:headEnd/>
              <a:tailEnd type="triangle" w="med" len="med"/>
            </a:ln>
            <a:effectLst/>
          </p:spPr>
          <p:txBody>
            <a:bodyPr anchor="ctr">
              <a:spAutoFit/>
            </a:bodyPr>
            <a:lstStyle/>
            <a:p>
              <a:endParaRPr lang="zh-CN" altLang="en-US"/>
            </a:p>
          </p:txBody>
        </p:sp>
      </p:grpSp>
      <p:grpSp>
        <p:nvGrpSpPr>
          <p:cNvPr id="5" name="Group 18"/>
          <p:cNvGrpSpPr>
            <a:grpSpLocks/>
          </p:cNvGrpSpPr>
          <p:nvPr/>
        </p:nvGrpSpPr>
        <p:grpSpPr bwMode="auto">
          <a:xfrm>
            <a:off x="2873375" y="3892550"/>
            <a:ext cx="3181350" cy="1785938"/>
            <a:chOff x="1810" y="2452"/>
            <a:chExt cx="2004" cy="1125"/>
          </a:xfrm>
        </p:grpSpPr>
        <p:sp>
          <p:nvSpPr>
            <p:cNvPr id="417805" name="Line 19"/>
            <p:cNvSpPr>
              <a:spLocks noChangeShapeType="1"/>
            </p:cNvSpPr>
            <p:nvPr/>
          </p:nvSpPr>
          <p:spPr bwMode="auto">
            <a:xfrm>
              <a:off x="1810" y="2626"/>
              <a:ext cx="564" cy="352"/>
            </a:xfrm>
            <a:prstGeom prst="line">
              <a:avLst/>
            </a:prstGeom>
            <a:noFill/>
            <a:ln w="38100">
              <a:solidFill>
                <a:srgbClr val="FF9900"/>
              </a:solidFill>
              <a:prstDash val="dash"/>
              <a:round/>
              <a:headEnd/>
              <a:tailEnd type="triangle" w="med" len="med"/>
            </a:ln>
            <a:effectLst/>
          </p:spPr>
          <p:txBody>
            <a:bodyPr anchor="ctr">
              <a:spAutoFit/>
            </a:bodyPr>
            <a:lstStyle/>
            <a:p>
              <a:endParaRPr lang="zh-CN" altLang="en-US"/>
            </a:p>
          </p:txBody>
        </p:sp>
        <p:sp>
          <p:nvSpPr>
            <p:cNvPr id="417806" name="Line 20"/>
            <p:cNvSpPr>
              <a:spLocks noChangeShapeType="1"/>
            </p:cNvSpPr>
            <p:nvPr/>
          </p:nvSpPr>
          <p:spPr bwMode="auto">
            <a:xfrm flipV="1">
              <a:off x="1940" y="2452"/>
              <a:ext cx="1874" cy="1125"/>
            </a:xfrm>
            <a:prstGeom prst="line">
              <a:avLst/>
            </a:prstGeom>
            <a:noFill/>
            <a:ln w="38100">
              <a:solidFill>
                <a:srgbClr val="FF9900"/>
              </a:solidFill>
              <a:prstDash val="dash"/>
              <a:round/>
              <a:headEnd/>
              <a:tailEnd type="triangle" w="med" len="med"/>
            </a:ln>
            <a:effectLst/>
          </p:spPr>
          <p:txBody>
            <a:bodyPr anchor="ctr">
              <a:spAutoFit/>
            </a:bodyPr>
            <a:lstStyle/>
            <a:p>
              <a:endParaRPr lang="zh-CN" altLang="en-US"/>
            </a:p>
          </p:txBody>
        </p:sp>
      </p:grpSp>
    </p:spTree>
    <p:extLst>
      <p:ext uri="{BB962C8B-B14F-4D97-AF65-F5344CB8AC3E}">
        <p14:creationId xmlns:p14="http://schemas.microsoft.com/office/powerpoint/2010/main" val="38268422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050"/>
          <p:cNvSpPr>
            <a:spLocks noChangeArrowheads="1"/>
          </p:cNvSpPr>
          <p:nvPr/>
        </p:nvSpPr>
        <p:spPr bwMode="auto">
          <a:xfrm>
            <a:off x="655638" y="681038"/>
            <a:ext cx="7956550" cy="1968500"/>
          </a:xfrm>
          <a:prstGeom prst="rect">
            <a:avLst/>
          </a:prstGeom>
          <a:noFill/>
          <a:ln w="9525">
            <a:noFill/>
            <a:miter lim="800000"/>
            <a:headEnd/>
            <a:tailEnd/>
          </a:ln>
        </p:spPr>
        <p:txBody>
          <a:bodyPr/>
          <a:lstStyle/>
          <a:p>
            <a:pPr marL="342900" indent="-342900" eaLnBrk="1" hangingPunct="1">
              <a:spcBef>
                <a:spcPct val="20000"/>
              </a:spcBef>
              <a:buClr>
                <a:schemeClr val="accent1"/>
              </a:buClr>
              <a:buFontTx/>
              <a:buChar char="§"/>
            </a:pPr>
            <a:r>
              <a:rPr lang="en-US" altLang="zh-CN" sz="3200">
                <a:solidFill>
                  <a:schemeClr val="accent1"/>
                </a:solidFill>
              </a:rPr>
              <a:t>10.6</a:t>
            </a:r>
            <a:r>
              <a:rPr lang="en-US" altLang="zh-CN" sz="3200">
                <a:solidFill>
                  <a:schemeClr val="tx1"/>
                </a:solidFill>
                <a:latin typeface="Arial" pitchFamily="34" charset="0"/>
              </a:rPr>
              <a:t>  </a:t>
            </a:r>
            <a:r>
              <a:rPr lang="zh-CN" altLang="en-US" sz="3200">
                <a:solidFill>
                  <a:schemeClr val="tx1"/>
                </a:solidFill>
                <a:latin typeface="Arial" pitchFamily="34" charset="0"/>
              </a:rPr>
              <a:t>返回指针值的函数</a:t>
            </a:r>
            <a:endParaRPr lang="zh-CN" altLang="en-US" sz="3200">
              <a:solidFill>
                <a:schemeClr val="tx1"/>
              </a:solidFill>
            </a:endParaRPr>
          </a:p>
          <a:p>
            <a:pPr marL="742950" lvl="1" indent="-285750" eaLnBrk="1" hangingPunct="1">
              <a:spcBef>
                <a:spcPct val="20000"/>
              </a:spcBef>
              <a:buClr>
                <a:srgbClr val="339933"/>
              </a:buClr>
              <a:buFont typeface="Wingdings" pitchFamily="2" charset="2"/>
              <a:buChar char="«"/>
            </a:pPr>
            <a:r>
              <a:rPr lang="zh-CN" altLang="en-US" sz="2800">
                <a:solidFill>
                  <a:schemeClr val="tx1"/>
                </a:solidFill>
              </a:rPr>
              <a:t>函数定义形式：</a:t>
            </a:r>
          </a:p>
          <a:p>
            <a:pPr marL="1143000" lvl="2" indent="-228600" eaLnBrk="1" hangingPunct="1">
              <a:spcBef>
                <a:spcPct val="20000"/>
              </a:spcBef>
              <a:buClr>
                <a:srgbClr val="FF3300"/>
              </a:buClr>
              <a:buFont typeface="Wingdings" pitchFamily="2" charset="2"/>
              <a:buNone/>
            </a:pPr>
            <a:r>
              <a:rPr lang="zh-CN" altLang="en-US" sz="2400">
                <a:solidFill>
                  <a:schemeClr val="tx1"/>
                </a:solidFill>
              </a:rPr>
              <a:t>类型标识符    </a:t>
            </a:r>
            <a:r>
              <a:rPr lang="zh-CN" altLang="en-US" sz="2400">
                <a:solidFill>
                  <a:srgbClr val="FF5050"/>
                </a:solidFill>
              </a:rPr>
              <a:t>*</a:t>
            </a:r>
            <a:r>
              <a:rPr lang="zh-CN" altLang="en-US" sz="2400">
                <a:solidFill>
                  <a:schemeClr val="tx1"/>
                </a:solidFill>
              </a:rPr>
              <a:t>函数名</a:t>
            </a:r>
            <a:r>
              <a:rPr lang="en-US" altLang="zh-CN" sz="2400">
                <a:solidFill>
                  <a:schemeClr val="tx1"/>
                </a:solidFill>
              </a:rPr>
              <a:t>(</a:t>
            </a:r>
            <a:r>
              <a:rPr lang="zh-CN" altLang="en-US" sz="2400">
                <a:solidFill>
                  <a:schemeClr val="tx1"/>
                </a:solidFill>
              </a:rPr>
              <a:t>参数表</a:t>
            </a:r>
            <a:r>
              <a:rPr lang="en-US" altLang="zh-CN" sz="2400">
                <a:solidFill>
                  <a:schemeClr val="tx1"/>
                </a:solidFill>
              </a:rPr>
              <a:t>);</a:t>
            </a:r>
          </a:p>
          <a:p>
            <a:pPr marL="1143000" lvl="2" indent="-228600" eaLnBrk="1" hangingPunct="1">
              <a:spcBef>
                <a:spcPct val="20000"/>
              </a:spcBef>
              <a:buClr>
                <a:srgbClr val="FF3300"/>
              </a:buClr>
              <a:buFont typeface="Wingdings" pitchFamily="2" charset="2"/>
              <a:buNone/>
            </a:pPr>
            <a:r>
              <a:rPr lang="zh-CN" altLang="en-US" sz="2400">
                <a:solidFill>
                  <a:schemeClr val="tx1"/>
                </a:solidFill>
              </a:rPr>
              <a:t>例   </a:t>
            </a:r>
            <a:r>
              <a:rPr lang="en-US" altLang="zh-CN" sz="2400">
                <a:solidFill>
                  <a:schemeClr val="tx1"/>
                </a:solidFill>
              </a:rPr>
              <a:t>int  *f(int  x, int y)</a:t>
            </a:r>
          </a:p>
        </p:txBody>
      </p:sp>
    </p:spTree>
    <p:extLst>
      <p:ext uri="{BB962C8B-B14F-4D97-AF65-F5344CB8AC3E}">
        <p14:creationId xmlns:p14="http://schemas.microsoft.com/office/powerpoint/2010/main" val="11206310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050"/>
          <p:cNvSpPr>
            <a:spLocks noChangeArrowheads="1"/>
          </p:cNvSpPr>
          <p:nvPr/>
        </p:nvSpPr>
        <p:spPr bwMode="auto">
          <a:xfrm>
            <a:off x="655638" y="681038"/>
            <a:ext cx="7956550" cy="1968500"/>
          </a:xfrm>
          <a:prstGeom prst="rect">
            <a:avLst/>
          </a:prstGeom>
          <a:noFill/>
          <a:ln w="9525">
            <a:noFill/>
            <a:miter lim="800000"/>
            <a:headEnd/>
            <a:tailEnd/>
          </a:ln>
        </p:spPr>
        <p:txBody>
          <a:bodyPr/>
          <a:lstStyle/>
          <a:p>
            <a:pPr marL="342900" indent="-342900" eaLnBrk="1" hangingPunct="1">
              <a:spcBef>
                <a:spcPct val="20000"/>
              </a:spcBef>
              <a:buClr>
                <a:schemeClr val="accent1"/>
              </a:buClr>
              <a:buFontTx/>
              <a:buChar char="§"/>
            </a:pPr>
            <a:r>
              <a:rPr lang="en-US" altLang="zh-CN" sz="3200">
                <a:solidFill>
                  <a:schemeClr val="accent1"/>
                </a:solidFill>
              </a:rPr>
              <a:t>10.6</a:t>
            </a:r>
            <a:r>
              <a:rPr lang="en-US" altLang="zh-CN" sz="3200">
                <a:solidFill>
                  <a:schemeClr val="tx1"/>
                </a:solidFill>
                <a:latin typeface="Arial" pitchFamily="34" charset="0"/>
              </a:rPr>
              <a:t>  </a:t>
            </a:r>
            <a:r>
              <a:rPr lang="zh-CN" altLang="en-US" sz="3200">
                <a:solidFill>
                  <a:schemeClr val="tx1"/>
                </a:solidFill>
                <a:latin typeface="Arial" pitchFamily="34" charset="0"/>
              </a:rPr>
              <a:t>返回指针值的函数</a:t>
            </a:r>
            <a:endParaRPr lang="zh-CN" altLang="en-US" sz="3200">
              <a:solidFill>
                <a:schemeClr val="tx1"/>
              </a:solidFill>
            </a:endParaRPr>
          </a:p>
          <a:p>
            <a:pPr marL="742950" lvl="1" indent="-285750" eaLnBrk="1" hangingPunct="1">
              <a:spcBef>
                <a:spcPct val="20000"/>
              </a:spcBef>
              <a:buClr>
                <a:srgbClr val="339933"/>
              </a:buClr>
              <a:buFont typeface="Wingdings" pitchFamily="2" charset="2"/>
              <a:buChar char="«"/>
            </a:pPr>
            <a:r>
              <a:rPr lang="zh-CN" altLang="en-US" sz="2800">
                <a:solidFill>
                  <a:schemeClr val="tx1"/>
                </a:solidFill>
              </a:rPr>
              <a:t>函数定义形式：</a:t>
            </a:r>
          </a:p>
          <a:p>
            <a:pPr marL="1143000" lvl="2" indent="-228600" eaLnBrk="1" hangingPunct="1">
              <a:spcBef>
                <a:spcPct val="20000"/>
              </a:spcBef>
              <a:buClr>
                <a:srgbClr val="FF3300"/>
              </a:buClr>
              <a:buFont typeface="Wingdings" pitchFamily="2" charset="2"/>
              <a:buNone/>
            </a:pPr>
            <a:r>
              <a:rPr lang="zh-CN" altLang="en-US" sz="2400">
                <a:solidFill>
                  <a:schemeClr val="tx1"/>
                </a:solidFill>
              </a:rPr>
              <a:t>类型标识符    </a:t>
            </a:r>
            <a:r>
              <a:rPr lang="zh-CN" altLang="en-US" sz="2400">
                <a:solidFill>
                  <a:srgbClr val="FF5050"/>
                </a:solidFill>
              </a:rPr>
              <a:t>*</a:t>
            </a:r>
            <a:r>
              <a:rPr lang="zh-CN" altLang="en-US" sz="2400">
                <a:solidFill>
                  <a:schemeClr val="tx1"/>
                </a:solidFill>
              </a:rPr>
              <a:t>函数名</a:t>
            </a:r>
            <a:r>
              <a:rPr lang="en-US" altLang="zh-CN" sz="2400">
                <a:solidFill>
                  <a:schemeClr val="tx1"/>
                </a:solidFill>
              </a:rPr>
              <a:t>(</a:t>
            </a:r>
            <a:r>
              <a:rPr lang="zh-CN" altLang="en-US" sz="2400">
                <a:solidFill>
                  <a:schemeClr val="tx1"/>
                </a:solidFill>
              </a:rPr>
              <a:t>参数表</a:t>
            </a:r>
            <a:r>
              <a:rPr lang="en-US" altLang="zh-CN" sz="2400">
                <a:solidFill>
                  <a:schemeClr val="tx1"/>
                </a:solidFill>
              </a:rPr>
              <a:t>);</a:t>
            </a:r>
          </a:p>
          <a:p>
            <a:pPr marL="1143000" lvl="2" indent="-228600" eaLnBrk="1" hangingPunct="1">
              <a:spcBef>
                <a:spcPct val="20000"/>
              </a:spcBef>
              <a:buClr>
                <a:srgbClr val="FF3300"/>
              </a:buClr>
              <a:buFont typeface="Wingdings" pitchFamily="2" charset="2"/>
              <a:buNone/>
            </a:pPr>
            <a:r>
              <a:rPr lang="zh-CN" altLang="en-US" sz="2400">
                <a:solidFill>
                  <a:schemeClr val="tx1"/>
                </a:solidFill>
              </a:rPr>
              <a:t>例   </a:t>
            </a:r>
            <a:r>
              <a:rPr lang="en-US" altLang="zh-CN" sz="2400">
                <a:solidFill>
                  <a:schemeClr val="tx1"/>
                </a:solidFill>
              </a:rPr>
              <a:t>int  *f(int  x, int y)</a:t>
            </a:r>
          </a:p>
        </p:txBody>
      </p:sp>
      <p:sp>
        <p:nvSpPr>
          <p:cNvPr id="1157125" name="Text Box 2053"/>
          <p:cNvSpPr txBox="1">
            <a:spLocks noChangeArrowheads="1"/>
          </p:cNvSpPr>
          <p:nvPr/>
        </p:nvSpPr>
        <p:spPr bwMode="auto">
          <a:xfrm>
            <a:off x="415811" y="58846"/>
            <a:ext cx="8371523" cy="674030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t>例</a:t>
            </a:r>
            <a:r>
              <a:rPr lang="en-US" altLang="zh-CN" sz="2400" dirty="0"/>
              <a:t>25</a:t>
            </a:r>
          </a:p>
          <a:p>
            <a:pPr>
              <a:spcBef>
                <a:spcPct val="0"/>
              </a:spcBef>
            </a:pPr>
            <a:r>
              <a:rPr lang="en-US" altLang="zh-CN" sz="2400" dirty="0">
                <a:solidFill>
                  <a:schemeClr val="dk1"/>
                </a:solidFill>
              </a:rPr>
              <a:t>#include &lt;</a:t>
            </a:r>
            <a:r>
              <a:rPr lang="en-US" altLang="zh-CN" sz="2400" dirty="0" err="1">
                <a:solidFill>
                  <a:schemeClr val="dk1"/>
                </a:solidFill>
              </a:rPr>
              <a:t>stdio.h</a:t>
            </a:r>
            <a:r>
              <a:rPr lang="en-US" altLang="zh-CN" sz="2400" dirty="0">
                <a:solidFill>
                  <a:schemeClr val="dk1"/>
                </a:solidFill>
              </a:rPr>
              <a:t>&gt;</a:t>
            </a:r>
          </a:p>
          <a:p>
            <a:pPr>
              <a:spcBef>
                <a:spcPct val="0"/>
              </a:spcBef>
            </a:pPr>
            <a:r>
              <a:rPr lang="en-US" altLang="zh-CN" sz="2400" dirty="0" err="1">
                <a:solidFill>
                  <a:schemeClr val="dk1"/>
                </a:solidFill>
              </a:rPr>
              <a:t>int</a:t>
            </a:r>
            <a:r>
              <a:rPr lang="en-US" altLang="zh-CN" sz="2400" dirty="0">
                <a:solidFill>
                  <a:schemeClr val="dk1"/>
                </a:solidFill>
              </a:rPr>
              <a:t> main()</a:t>
            </a:r>
          </a:p>
          <a:p>
            <a:pPr>
              <a:spcBef>
                <a:spcPct val="0"/>
              </a:spcBef>
            </a:pPr>
            <a:r>
              <a:rPr lang="en-US" altLang="zh-CN" sz="2400" dirty="0">
                <a:solidFill>
                  <a:schemeClr val="dk1"/>
                </a:solidFill>
              </a:rPr>
              <a:t>{ float score[ ][4]={{60,70,80,90},{56,89,67,88},{34,78,90,66}};</a:t>
            </a:r>
          </a:p>
          <a:p>
            <a:pPr>
              <a:spcBef>
                <a:spcPct val="0"/>
              </a:spcBef>
            </a:pPr>
            <a:r>
              <a:rPr lang="en-US" altLang="zh-CN" sz="2400" dirty="0">
                <a:solidFill>
                  <a:schemeClr val="dk1"/>
                </a:solidFill>
              </a:rPr>
              <a:t>  float  *search(float (*pointer)[4],</a:t>
            </a:r>
            <a:r>
              <a:rPr lang="en-US" altLang="zh-CN" sz="2400" dirty="0" err="1">
                <a:solidFill>
                  <a:schemeClr val="dk1"/>
                </a:solidFill>
              </a:rPr>
              <a:t>int</a:t>
            </a:r>
            <a:r>
              <a:rPr lang="en-US" altLang="zh-CN" sz="2400" dirty="0">
                <a:solidFill>
                  <a:schemeClr val="dk1"/>
                </a:solidFill>
              </a:rPr>
              <a:t> n);</a:t>
            </a:r>
          </a:p>
          <a:p>
            <a:pPr>
              <a:spcBef>
                <a:spcPct val="0"/>
              </a:spcBef>
            </a:pPr>
            <a:r>
              <a:rPr lang="en-US" altLang="zh-CN" sz="2400" dirty="0">
                <a:solidFill>
                  <a:schemeClr val="dk1"/>
                </a:solidFill>
              </a:rPr>
              <a:t>  float *p;</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a:t>
            </a:r>
            <a:r>
              <a:rPr lang="en-US" altLang="zh-CN" sz="2400" dirty="0" err="1">
                <a:solidFill>
                  <a:schemeClr val="dk1"/>
                </a:solidFill>
              </a:rPr>
              <a:t>i,m</a:t>
            </a:r>
            <a:r>
              <a:rPr lang="en-US" altLang="zh-CN" sz="2400" dirty="0">
                <a:solidFill>
                  <a:schemeClr val="dk1"/>
                </a:solidFill>
              </a:rPr>
              <a:t>;</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("Enter the number of student:");</a:t>
            </a:r>
          </a:p>
          <a:p>
            <a:pPr>
              <a:spcBef>
                <a:spcPct val="0"/>
              </a:spcBef>
            </a:pPr>
            <a:r>
              <a:rPr lang="en-US" altLang="zh-CN" sz="2400" dirty="0">
                <a:solidFill>
                  <a:schemeClr val="dk1"/>
                </a:solidFill>
              </a:rPr>
              <a:t>  </a:t>
            </a:r>
            <a:r>
              <a:rPr lang="en-US" altLang="zh-CN" sz="2400" dirty="0" err="1">
                <a:solidFill>
                  <a:schemeClr val="dk1"/>
                </a:solidFill>
              </a:rPr>
              <a:t>scanf</a:t>
            </a:r>
            <a:r>
              <a:rPr lang="en-US" altLang="zh-CN" sz="2400" dirty="0">
                <a:solidFill>
                  <a:schemeClr val="dk1"/>
                </a:solidFill>
              </a:rPr>
              <a:t>("%</a:t>
            </a:r>
            <a:r>
              <a:rPr lang="en-US" altLang="zh-CN" sz="2400" dirty="0" err="1">
                <a:solidFill>
                  <a:schemeClr val="dk1"/>
                </a:solidFill>
              </a:rPr>
              <a:t>d",&amp;m</a:t>
            </a:r>
            <a:r>
              <a:rPr lang="en-US" altLang="zh-CN" sz="2400" dirty="0">
                <a:solidFill>
                  <a:schemeClr val="dk1"/>
                </a:solidFill>
              </a:rPr>
              <a:t>);</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("The scores of </a:t>
            </a:r>
            <a:r>
              <a:rPr lang="en-US" altLang="zh-CN" sz="2400" dirty="0" err="1">
                <a:solidFill>
                  <a:schemeClr val="dk1"/>
                </a:solidFill>
              </a:rPr>
              <a:t>No.%d</a:t>
            </a:r>
            <a:r>
              <a:rPr lang="en-US" altLang="zh-CN" sz="2400" dirty="0">
                <a:solidFill>
                  <a:schemeClr val="dk1"/>
                </a:solidFill>
              </a:rPr>
              <a:t> are:\</a:t>
            </a:r>
            <a:r>
              <a:rPr lang="en-US" altLang="zh-CN" sz="2400" dirty="0" err="1">
                <a:solidFill>
                  <a:schemeClr val="dk1"/>
                </a:solidFill>
              </a:rPr>
              <a:t>n",m</a:t>
            </a:r>
            <a:r>
              <a:rPr lang="en-US" altLang="zh-CN" sz="2400" dirty="0">
                <a:solidFill>
                  <a:schemeClr val="dk1"/>
                </a:solidFill>
              </a:rPr>
              <a:t>);</a:t>
            </a:r>
          </a:p>
          <a:p>
            <a:pPr>
              <a:spcBef>
                <a:spcPct val="0"/>
              </a:spcBef>
            </a:pPr>
            <a:r>
              <a:rPr lang="en-US" altLang="zh-CN" sz="2400" dirty="0">
                <a:solidFill>
                  <a:schemeClr val="dk1"/>
                </a:solidFill>
              </a:rPr>
              <a:t>  p=search(</a:t>
            </a:r>
            <a:r>
              <a:rPr lang="en-US" altLang="zh-CN" sz="2400" dirty="0" err="1">
                <a:solidFill>
                  <a:schemeClr val="dk1"/>
                </a:solidFill>
              </a:rPr>
              <a:t>score,m</a:t>
            </a:r>
            <a:r>
              <a:rPr lang="en-US" altLang="zh-CN" sz="2400" dirty="0">
                <a:solidFill>
                  <a:schemeClr val="dk1"/>
                </a:solidFill>
              </a:rPr>
              <a:t>);</a:t>
            </a:r>
          </a:p>
          <a:p>
            <a:pPr>
              <a:spcBef>
                <a:spcPct val="0"/>
              </a:spcBef>
            </a:pPr>
            <a:r>
              <a:rPr lang="en-US" altLang="zh-CN" sz="2400" dirty="0">
                <a:solidFill>
                  <a:schemeClr val="dk1"/>
                </a:solidFill>
              </a:rPr>
              <a:t>  for(</a:t>
            </a:r>
            <a:r>
              <a:rPr lang="en-US" altLang="zh-CN" sz="2400" dirty="0" err="1">
                <a:solidFill>
                  <a:schemeClr val="dk1"/>
                </a:solidFill>
              </a:rPr>
              <a:t>i</a:t>
            </a:r>
            <a:r>
              <a:rPr lang="en-US" altLang="zh-CN" sz="2400" dirty="0">
                <a:solidFill>
                  <a:schemeClr val="dk1"/>
                </a:solidFill>
              </a:rPr>
              <a:t>=0;i&lt;4;i++)</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("%5.2f\t",*(</a:t>
            </a:r>
            <a:r>
              <a:rPr lang="en-US" altLang="zh-CN" sz="2400" dirty="0" err="1">
                <a:solidFill>
                  <a:schemeClr val="dk1"/>
                </a:solidFill>
              </a:rPr>
              <a:t>p+i</a:t>
            </a:r>
            <a:r>
              <a:rPr lang="en-US" altLang="zh-CN" sz="2400" dirty="0">
                <a:solidFill>
                  <a:schemeClr val="dk1"/>
                </a:solidFill>
              </a:rPr>
              <a:t>));</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("\n");}</a:t>
            </a:r>
          </a:p>
          <a:p>
            <a:pPr>
              <a:spcBef>
                <a:spcPct val="0"/>
              </a:spcBef>
            </a:pPr>
            <a:r>
              <a:rPr lang="en-US" altLang="zh-CN" sz="2400" dirty="0">
                <a:solidFill>
                  <a:schemeClr val="dk1"/>
                </a:solidFill>
              </a:rPr>
              <a:t>float *search(float (*pointer)[4], </a:t>
            </a:r>
            <a:r>
              <a:rPr lang="en-US" altLang="zh-CN" sz="2400" dirty="0" err="1">
                <a:solidFill>
                  <a:schemeClr val="dk1"/>
                </a:solidFill>
              </a:rPr>
              <a:t>int</a:t>
            </a:r>
            <a:r>
              <a:rPr lang="en-US" altLang="zh-CN" sz="2400" dirty="0">
                <a:solidFill>
                  <a:schemeClr val="dk1"/>
                </a:solidFill>
              </a:rPr>
              <a:t>  n)</a:t>
            </a:r>
          </a:p>
          <a:p>
            <a:pPr>
              <a:spcBef>
                <a:spcPct val="0"/>
              </a:spcBef>
            </a:pPr>
            <a:r>
              <a:rPr lang="en-US" altLang="zh-CN" sz="2400" dirty="0">
                <a:solidFill>
                  <a:schemeClr val="dk1"/>
                </a:solidFill>
              </a:rPr>
              <a:t>{ float *pt;</a:t>
            </a:r>
          </a:p>
          <a:p>
            <a:pPr>
              <a:spcBef>
                <a:spcPct val="0"/>
              </a:spcBef>
            </a:pPr>
            <a:r>
              <a:rPr lang="en-US" altLang="zh-CN" sz="2400" dirty="0">
                <a:solidFill>
                  <a:schemeClr val="dk1"/>
                </a:solidFill>
              </a:rPr>
              <a:t>  pt=*(</a:t>
            </a:r>
            <a:r>
              <a:rPr lang="en-US" altLang="zh-CN" sz="2400" dirty="0" err="1">
                <a:solidFill>
                  <a:schemeClr val="dk1"/>
                </a:solidFill>
              </a:rPr>
              <a:t>pointer+n</a:t>
            </a:r>
            <a:r>
              <a:rPr lang="en-US" altLang="zh-CN" sz="2400" dirty="0">
                <a:solidFill>
                  <a:schemeClr val="dk1"/>
                </a:solidFill>
              </a:rPr>
              <a:t>);</a:t>
            </a:r>
          </a:p>
          <a:p>
            <a:pPr>
              <a:spcBef>
                <a:spcPct val="0"/>
              </a:spcBef>
            </a:pPr>
            <a:r>
              <a:rPr lang="en-US" altLang="zh-CN" sz="2400" dirty="0">
                <a:solidFill>
                  <a:schemeClr val="dk1"/>
                </a:solidFill>
              </a:rPr>
              <a:t>  return(pt);}</a:t>
            </a:r>
          </a:p>
        </p:txBody>
      </p:sp>
      <p:grpSp>
        <p:nvGrpSpPr>
          <p:cNvPr id="2" name="Group 2054"/>
          <p:cNvGrpSpPr>
            <a:grpSpLocks/>
          </p:cNvGrpSpPr>
          <p:nvPr/>
        </p:nvGrpSpPr>
        <p:grpSpPr bwMode="auto">
          <a:xfrm>
            <a:off x="5132388" y="3933825"/>
            <a:ext cx="4011612" cy="2030413"/>
            <a:chOff x="1199" y="2339"/>
            <a:chExt cx="2527" cy="1279"/>
          </a:xfrm>
        </p:grpSpPr>
        <p:sp>
          <p:nvSpPr>
            <p:cNvPr id="418840" name="Text Box 2055"/>
            <p:cNvSpPr txBox="1">
              <a:spLocks noChangeArrowheads="1"/>
            </p:cNvSpPr>
            <p:nvPr/>
          </p:nvSpPr>
          <p:spPr bwMode="auto">
            <a:xfrm>
              <a:off x="1386" y="2361"/>
              <a:ext cx="568"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pointer</a:t>
              </a:r>
            </a:p>
          </p:txBody>
        </p:sp>
        <p:sp>
          <p:nvSpPr>
            <p:cNvPr id="418841" name="Rectangle 2056"/>
            <p:cNvSpPr>
              <a:spLocks noChangeArrowheads="1"/>
            </p:cNvSpPr>
            <p:nvPr/>
          </p:nvSpPr>
          <p:spPr bwMode="auto">
            <a:xfrm>
              <a:off x="2003" y="2574"/>
              <a:ext cx="1712" cy="1044"/>
            </a:xfrm>
            <a:prstGeom prst="rect">
              <a:avLst/>
            </a:prstGeom>
            <a:solidFill>
              <a:srgbClr val="FFFFFF"/>
            </a:solidFill>
            <a:ln w="9525">
              <a:solidFill>
                <a:srgbClr val="000000"/>
              </a:solidFill>
              <a:miter lim="800000"/>
              <a:headEnd/>
              <a:tailEnd/>
            </a:ln>
            <a:effectLst/>
          </p:spPr>
          <p:txBody>
            <a:bodyPr wrap="none" anchor="ctr"/>
            <a:lstStyle/>
            <a:p>
              <a:pPr algn="ctr">
                <a:spcBef>
                  <a:spcPct val="0"/>
                </a:spcBef>
              </a:pPr>
              <a:endParaRPr lang="zh-CN" altLang="zh-CN" sz="2000" b="0">
                <a:solidFill>
                  <a:schemeClr val="tx1"/>
                </a:solidFill>
                <a:ea typeface="宋体" pitchFamily="2" charset="-122"/>
              </a:endParaRPr>
            </a:p>
          </p:txBody>
        </p:sp>
        <p:sp>
          <p:nvSpPr>
            <p:cNvPr id="418842" name="Line 2057"/>
            <p:cNvSpPr>
              <a:spLocks noChangeShapeType="1"/>
            </p:cNvSpPr>
            <p:nvPr/>
          </p:nvSpPr>
          <p:spPr bwMode="auto">
            <a:xfrm>
              <a:off x="2014" y="2952"/>
              <a:ext cx="1712" cy="0"/>
            </a:xfrm>
            <a:prstGeom prst="line">
              <a:avLst/>
            </a:prstGeom>
            <a:noFill/>
            <a:ln w="9525">
              <a:solidFill>
                <a:srgbClr val="000000"/>
              </a:solidFill>
              <a:round/>
              <a:headEnd/>
              <a:tailEnd/>
            </a:ln>
            <a:effectLst/>
          </p:spPr>
          <p:txBody>
            <a:bodyPr wrap="none" anchor="ctr"/>
            <a:lstStyle/>
            <a:p>
              <a:endParaRPr lang="zh-CN" altLang="en-US"/>
            </a:p>
          </p:txBody>
        </p:sp>
        <p:sp>
          <p:nvSpPr>
            <p:cNvPr id="418843" name="Line 2058"/>
            <p:cNvSpPr>
              <a:spLocks noChangeShapeType="1"/>
            </p:cNvSpPr>
            <p:nvPr/>
          </p:nvSpPr>
          <p:spPr bwMode="auto">
            <a:xfrm>
              <a:off x="2003" y="3285"/>
              <a:ext cx="1712" cy="0"/>
            </a:xfrm>
            <a:prstGeom prst="line">
              <a:avLst/>
            </a:prstGeom>
            <a:noFill/>
            <a:ln w="9525">
              <a:solidFill>
                <a:srgbClr val="000000"/>
              </a:solidFill>
              <a:round/>
              <a:headEnd/>
              <a:tailEnd/>
            </a:ln>
            <a:effectLst/>
          </p:spPr>
          <p:txBody>
            <a:bodyPr wrap="none" anchor="ctr"/>
            <a:lstStyle/>
            <a:p>
              <a:endParaRPr lang="zh-CN" altLang="en-US"/>
            </a:p>
          </p:txBody>
        </p:sp>
        <p:sp>
          <p:nvSpPr>
            <p:cNvPr id="418844" name="Line 2059"/>
            <p:cNvSpPr>
              <a:spLocks noChangeShapeType="1"/>
            </p:cNvSpPr>
            <p:nvPr/>
          </p:nvSpPr>
          <p:spPr bwMode="auto">
            <a:xfrm>
              <a:off x="2859" y="2574"/>
              <a:ext cx="0" cy="1044"/>
            </a:xfrm>
            <a:prstGeom prst="line">
              <a:avLst/>
            </a:prstGeom>
            <a:noFill/>
            <a:ln w="9525">
              <a:solidFill>
                <a:srgbClr val="000000"/>
              </a:solidFill>
              <a:round/>
              <a:headEnd/>
              <a:tailEnd/>
            </a:ln>
            <a:effectLst/>
          </p:spPr>
          <p:txBody>
            <a:bodyPr wrap="none" anchor="ctr"/>
            <a:lstStyle/>
            <a:p>
              <a:endParaRPr lang="zh-CN" altLang="en-US"/>
            </a:p>
          </p:txBody>
        </p:sp>
        <p:sp>
          <p:nvSpPr>
            <p:cNvPr id="418845" name="Line 2060"/>
            <p:cNvSpPr>
              <a:spLocks noChangeShapeType="1"/>
            </p:cNvSpPr>
            <p:nvPr/>
          </p:nvSpPr>
          <p:spPr bwMode="auto">
            <a:xfrm>
              <a:off x="2414" y="2574"/>
              <a:ext cx="0" cy="1044"/>
            </a:xfrm>
            <a:prstGeom prst="line">
              <a:avLst/>
            </a:prstGeom>
            <a:noFill/>
            <a:ln w="9525">
              <a:solidFill>
                <a:srgbClr val="000000"/>
              </a:solidFill>
              <a:round/>
              <a:headEnd/>
              <a:tailEnd/>
            </a:ln>
            <a:effectLst/>
          </p:spPr>
          <p:txBody>
            <a:bodyPr wrap="none" anchor="ctr"/>
            <a:lstStyle/>
            <a:p>
              <a:endParaRPr lang="zh-CN" altLang="en-US"/>
            </a:p>
          </p:txBody>
        </p:sp>
        <p:sp>
          <p:nvSpPr>
            <p:cNvPr id="418846" name="Line 2061"/>
            <p:cNvSpPr>
              <a:spLocks noChangeShapeType="1"/>
            </p:cNvSpPr>
            <p:nvPr/>
          </p:nvSpPr>
          <p:spPr bwMode="auto">
            <a:xfrm>
              <a:off x="3292" y="2574"/>
              <a:ext cx="0" cy="1044"/>
            </a:xfrm>
            <a:prstGeom prst="line">
              <a:avLst/>
            </a:prstGeom>
            <a:noFill/>
            <a:ln w="9525">
              <a:solidFill>
                <a:srgbClr val="000000"/>
              </a:solidFill>
              <a:round/>
              <a:headEnd/>
              <a:tailEnd/>
            </a:ln>
            <a:effectLst/>
          </p:spPr>
          <p:txBody>
            <a:bodyPr wrap="none" anchor="ctr"/>
            <a:lstStyle/>
            <a:p>
              <a:endParaRPr lang="zh-CN" altLang="en-US"/>
            </a:p>
          </p:txBody>
        </p:sp>
        <p:sp>
          <p:nvSpPr>
            <p:cNvPr id="418847" name="Line 2062"/>
            <p:cNvSpPr>
              <a:spLocks noChangeShapeType="1"/>
            </p:cNvSpPr>
            <p:nvPr/>
          </p:nvSpPr>
          <p:spPr bwMode="auto">
            <a:xfrm>
              <a:off x="1492" y="2574"/>
              <a:ext cx="500" cy="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418848" name="Line 2063"/>
            <p:cNvSpPr>
              <a:spLocks noChangeShapeType="1"/>
            </p:cNvSpPr>
            <p:nvPr/>
          </p:nvSpPr>
          <p:spPr bwMode="auto">
            <a:xfrm>
              <a:off x="1488" y="2959"/>
              <a:ext cx="500" cy="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418849" name="Text Box 2064"/>
            <p:cNvSpPr txBox="1">
              <a:spLocks noChangeArrowheads="1"/>
            </p:cNvSpPr>
            <p:nvPr/>
          </p:nvSpPr>
          <p:spPr bwMode="auto">
            <a:xfrm>
              <a:off x="1199" y="2722"/>
              <a:ext cx="738"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pointer+1</a:t>
              </a:r>
            </a:p>
          </p:txBody>
        </p:sp>
        <p:sp>
          <p:nvSpPr>
            <p:cNvPr id="418850" name="Text Box 2065"/>
            <p:cNvSpPr txBox="1">
              <a:spLocks noChangeArrowheads="1"/>
            </p:cNvSpPr>
            <p:nvPr/>
          </p:nvSpPr>
          <p:spPr bwMode="auto">
            <a:xfrm>
              <a:off x="2081" y="3303"/>
              <a:ext cx="276" cy="250"/>
            </a:xfrm>
            <a:prstGeom prst="rect">
              <a:avLst/>
            </a:prstGeom>
            <a:noFill/>
            <a:ln w="9525">
              <a:noFill/>
              <a:miter lim="800000"/>
              <a:headEnd/>
              <a:tailEnd/>
            </a:ln>
            <a:effectLst/>
          </p:spPr>
          <p:txBody>
            <a:bodyPr wrap="none">
              <a:spAutoFit/>
            </a:bodyPr>
            <a:lstStyle/>
            <a:p>
              <a:pPr algn="ctr" eaLnBrk="1" hangingPunct="1">
                <a:spcBef>
                  <a:spcPct val="0"/>
                </a:spcBef>
              </a:pPr>
              <a:r>
                <a:rPr lang="en-US" altLang="zh-CN" sz="2000" b="0">
                  <a:solidFill>
                    <a:schemeClr val="tx1"/>
                  </a:solidFill>
                  <a:ea typeface="宋体" pitchFamily="2" charset="-122"/>
                </a:rPr>
                <a:t>34</a:t>
              </a:r>
            </a:p>
          </p:txBody>
        </p:sp>
        <p:sp>
          <p:nvSpPr>
            <p:cNvPr id="418851" name="Text Box 2066"/>
            <p:cNvSpPr txBox="1">
              <a:spLocks noChangeArrowheads="1"/>
            </p:cNvSpPr>
            <p:nvPr/>
          </p:nvSpPr>
          <p:spPr bwMode="auto">
            <a:xfrm>
              <a:off x="2489" y="3303"/>
              <a:ext cx="276" cy="250"/>
            </a:xfrm>
            <a:prstGeom prst="rect">
              <a:avLst/>
            </a:prstGeom>
            <a:noFill/>
            <a:ln w="9525">
              <a:noFill/>
              <a:miter lim="800000"/>
              <a:headEnd/>
              <a:tailEnd/>
            </a:ln>
            <a:effectLst/>
          </p:spPr>
          <p:txBody>
            <a:bodyPr wrap="none">
              <a:spAutoFit/>
            </a:bodyPr>
            <a:lstStyle/>
            <a:p>
              <a:pPr algn="ctr" eaLnBrk="1" hangingPunct="1">
                <a:spcBef>
                  <a:spcPct val="0"/>
                </a:spcBef>
              </a:pPr>
              <a:r>
                <a:rPr lang="en-US" altLang="zh-CN" sz="2000" b="0">
                  <a:solidFill>
                    <a:schemeClr val="tx1"/>
                  </a:solidFill>
                  <a:ea typeface="宋体" pitchFamily="2" charset="-122"/>
                </a:rPr>
                <a:t>78</a:t>
              </a:r>
            </a:p>
          </p:txBody>
        </p:sp>
        <p:sp>
          <p:nvSpPr>
            <p:cNvPr id="418852" name="Text Box 2067"/>
            <p:cNvSpPr txBox="1">
              <a:spLocks noChangeArrowheads="1"/>
            </p:cNvSpPr>
            <p:nvPr/>
          </p:nvSpPr>
          <p:spPr bwMode="auto">
            <a:xfrm>
              <a:off x="2929" y="3303"/>
              <a:ext cx="276" cy="250"/>
            </a:xfrm>
            <a:prstGeom prst="rect">
              <a:avLst/>
            </a:prstGeom>
            <a:noFill/>
            <a:ln w="9525">
              <a:noFill/>
              <a:miter lim="800000"/>
              <a:headEnd/>
              <a:tailEnd/>
            </a:ln>
            <a:effectLst/>
          </p:spPr>
          <p:txBody>
            <a:bodyPr wrap="none">
              <a:spAutoFit/>
            </a:bodyPr>
            <a:lstStyle/>
            <a:p>
              <a:pPr algn="ctr" eaLnBrk="1" hangingPunct="1">
                <a:spcBef>
                  <a:spcPct val="0"/>
                </a:spcBef>
              </a:pPr>
              <a:r>
                <a:rPr lang="en-US" altLang="zh-CN" sz="2000" b="0">
                  <a:solidFill>
                    <a:schemeClr val="tx1"/>
                  </a:solidFill>
                  <a:ea typeface="宋体" pitchFamily="2" charset="-122"/>
                </a:rPr>
                <a:t>90</a:t>
              </a:r>
            </a:p>
          </p:txBody>
        </p:sp>
        <p:sp>
          <p:nvSpPr>
            <p:cNvPr id="418853" name="Text Box 2068"/>
            <p:cNvSpPr txBox="1">
              <a:spLocks noChangeArrowheads="1"/>
            </p:cNvSpPr>
            <p:nvPr/>
          </p:nvSpPr>
          <p:spPr bwMode="auto">
            <a:xfrm>
              <a:off x="3358" y="3303"/>
              <a:ext cx="276" cy="250"/>
            </a:xfrm>
            <a:prstGeom prst="rect">
              <a:avLst/>
            </a:prstGeom>
            <a:noFill/>
            <a:ln w="9525">
              <a:noFill/>
              <a:miter lim="800000"/>
              <a:headEnd/>
              <a:tailEnd/>
            </a:ln>
            <a:effectLst/>
          </p:spPr>
          <p:txBody>
            <a:bodyPr wrap="none">
              <a:spAutoFit/>
            </a:bodyPr>
            <a:lstStyle/>
            <a:p>
              <a:pPr algn="ctr" eaLnBrk="1" hangingPunct="1">
                <a:spcBef>
                  <a:spcPct val="0"/>
                </a:spcBef>
              </a:pPr>
              <a:r>
                <a:rPr lang="en-US" altLang="zh-CN" sz="2000" b="0">
                  <a:solidFill>
                    <a:schemeClr val="tx1"/>
                  </a:solidFill>
                  <a:ea typeface="宋体" pitchFamily="2" charset="-122"/>
                </a:rPr>
                <a:t>66</a:t>
              </a:r>
            </a:p>
          </p:txBody>
        </p:sp>
        <p:sp>
          <p:nvSpPr>
            <p:cNvPr id="418854" name="Text Box 2069"/>
            <p:cNvSpPr txBox="1">
              <a:spLocks noChangeArrowheads="1"/>
            </p:cNvSpPr>
            <p:nvPr/>
          </p:nvSpPr>
          <p:spPr bwMode="auto">
            <a:xfrm>
              <a:off x="2077" y="2977"/>
              <a:ext cx="276" cy="250"/>
            </a:xfrm>
            <a:prstGeom prst="rect">
              <a:avLst/>
            </a:prstGeom>
            <a:noFill/>
            <a:ln w="9525">
              <a:noFill/>
              <a:miter lim="800000"/>
              <a:headEnd/>
              <a:tailEnd/>
            </a:ln>
            <a:effectLst/>
          </p:spPr>
          <p:txBody>
            <a:bodyPr wrap="none">
              <a:spAutoFit/>
            </a:bodyPr>
            <a:lstStyle/>
            <a:p>
              <a:pPr algn="ctr" eaLnBrk="1" hangingPunct="1">
                <a:spcBef>
                  <a:spcPct val="0"/>
                </a:spcBef>
              </a:pPr>
              <a:r>
                <a:rPr lang="en-US" altLang="zh-CN" sz="2000" b="0">
                  <a:solidFill>
                    <a:schemeClr val="tx1"/>
                  </a:solidFill>
                  <a:ea typeface="宋体" pitchFamily="2" charset="-122"/>
                </a:rPr>
                <a:t>56</a:t>
              </a:r>
            </a:p>
          </p:txBody>
        </p:sp>
        <p:sp>
          <p:nvSpPr>
            <p:cNvPr id="418855" name="Text Box 2070"/>
            <p:cNvSpPr txBox="1">
              <a:spLocks noChangeArrowheads="1"/>
            </p:cNvSpPr>
            <p:nvPr/>
          </p:nvSpPr>
          <p:spPr bwMode="auto">
            <a:xfrm>
              <a:off x="2485" y="2977"/>
              <a:ext cx="276" cy="250"/>
            </a:xfrm>
            <a:prstGeom prst="rect">
              <a:avLst/>
            </a:prstGeom>
            <a:noFill/>
            <a:ln w="9525">
              <a:noFill/>
              <a:miter lim="800000"/>
              <a:headEnd/>
              <a:tailEnd/>
            </a:ln>
            <a:effectLst/>
          </p:spPr>
          <p:txBody>
            <a:bodyPr wrap="none">
              <a:spAutoFit/>
            </a:bodyPr>
            <a:lstStyle/>
            <a:p>
              <a:pPr algn="ctr" eaLnBrk="1" hangingPunct="1">
                <a:spcBef>
                  <a:spcPct val="0"/>
                </a:spcBef>
              </a:pPr>
              <a:r>
                <a:rPr lang="en-US" altLang="zh-CN" sz="2000" b="0">
                  <a:solidFill>
                    <a:schemeClr val="tx1"/>
                  </a:solidFill>
                  <a:ea typeface="宋体" pitchFamily="2" charset="-122"/>
                </a:rPr>
                <a:t>89</a:t>
              </a:r>
            </a:p>
          </p:txBody>
        </p:sp>
        <p:sp>
          <p:nvSpPr>
            <p:cNvPr id="418856" name="Text Box 2071"/>
            <p:cNvSpPr txBox="1">
              <a:spLocks noChangeArrowheads="1"/>
            </p:cNvSpPr>
            <p:nvPr/>
          </p:nvSpPr>
          <p:spPr bwMode="auto">
            <a:xfrm>
              <a:off x="2925" y="2977"/>
              <a:ext cx="276" cy="250"/>
            </a:xfrm>
            <a:prstGeom prst="rect">
              <a:avLst/>
            </a:prstGeom>
            <a:noFill/>
            <a:ln w="9525">
              <a:noFill/>
              <a:miter lim="800000"/>
              <a:headEnd/>
              <a:tailEnd/>
            </a:ln>
            <a:effectLst/>
          </p:spPr>
          <p:txBody>
            <a:bodyPr wrap="none">
              <a:spAutoFit/>
            </a:bodyPr>
            <a:lstStyle/>
            <a:p>
              <a:pPr algn="ctr" eaLnBrk="1" hangingPunct="1">
                <a:spcBef>
                  <a:spcPct val="0"/>
                </a:spcBef>
              </a:pPr>
              <a:r>
                <a:rPr lang="en-US" altLang="zh-CN" sz="2000" b="0">
                  <a:solidFill>
                    <a:schemeClr val="tx1"/>
                  </a:solidFill>
                  <a:ea typeface="宋体" pitchFamily="2" charset="-122"/>
                </a:rPr>
                <a:t>67</a:t>
              </a:r>
            </a:p>
          </p:txBody>
        </p:sp>
        <p:sp>
          <p:nvSpPr>
            <p:cNvPr id="418857" name="Text Box 2072"/>
            <p:cNvSpPr txBox="1">
              <a:spLocks noChangeArrowheads="1"/>
            </p:cNvSpPr>
            <p:nvPr/>
          </p:nvSpPr>
          <p:spPr bwMode="auto">
            <a:xfrm>
              <a:off x="3354" y="2977"/>
              <a:ext cx="276" cy="250"/>
            </a:xfrm>
            <a:prstGeom prst="rect">
              <a:avLst/>
            </a:prstGeom>
            <a:noFill/>
            <a:ln w="9525">
              <a:noFill/>
              <a:miter lim="800000"/>
              <a:headEnd/>
              <a:tailEnd/>
            </a:ln>
            <a:effectLst/>
          </p:spPr>
          <p:txBody>
            <a:bodyPr wrap="none">
              <a:spAutoFit/>
            </a:bodyPr>
            <a:lstStyle/>
            <a:p>
              <a:pPr algn="ctr" eaLnBrk="1" hangingPunct="1">
                <a:spcBef>
                  <a:spcPct val="0"/>
                </a:spcBef>
              </a:pPr>
              <a:r>
                <a:rPr lang="en-US" altLang="zh-CN" sz="2000" b="0">
                  <a:solidFill>
                    <a:schemeClr val="tx1"/>
                  </a:solidFill>
                  <a:ea typeface="宋体" pitchFamily="2" charset="-122"/>
                </a:rPr>
                <a:t>88</a:t>
              </a:r>
            </a:p>
          </p:txBody>
        </p:sp>
        <p:sp>
          <p:nvSpPr>
            <p:cNvPr id="418858" name="Text Box 2073"/>
            <p:cNvSpPr txBox="1">
              <a:spLocks noChangeArrowheads="1"/>
            </p:cNvSpPr>
            <p:nvPr/>
          </p:nvSpPr>
          <p:spPr bwMode="auto">
            <a:xfrm>
              <a:off x="2070" y="2605"/>
              <a:ext cx="276" cy="250"/>
            </a:xfrm>
            <a:prstGeom prst="rect">
              <a:avLst/>
            </a:prstGeom>
            <a:noFill/>
            <a:ln w="9525">
              <a:noFill/>
              <a:miter lim="800000"/>
              <a:headEnd/>
              <a:tailEnd/>
            </a:ln>
            <a:effectLst/>
          </p:spPr>
          <p:txBody>
            <a:bodyPr wrap="none">
              <a:spAutoFit/>
            </a:bodyPr>
            <a:lstStyle/>
            <a:p>
              <a:pPr algn="ctr" eaLnBrk="1" hangingPunct="1">
                <a:spcBef>
                  <a:spcPct val="0"/>
                </a:spcBef>
              </a:pPr>
              <a:r>
                <a:rPr lang="en-US" altLang="zh-CN" sz="2000" b="0">
                  <a:solidFill>
                    <a:schemeClr val="tx1"/>
                  </a:solidFill>
                  <a:ea typeface="宋体" pitchFamily="2" charset="-122"/>
                </a:rPr>
                <a:t>60</a:t>
              </a:r>
            </a:p>
          </p:txBody>
        </p:sp>
        <p:sp>
          <p:nvSpPr>
            <p:cNvPr id="418859" name="Text Box 2074"/>
            <p:cNvSpPr txBox="1">
              <a:spLocks noChangeArrowheads="1"/>
            </p:cNvSpPr>
            <p:nvPr/>
          </p:nvSpPr>
          <p:spPr bwMode="auto">
            <a:xfrm>
              <a:off x="2478" y="2605"/>
              <a:ext cx="276" cy="250"/>
            </a:xfrm>
            <a:prstGeom prst="rect">
              <a:avLst/>
            </a:prstGeom>
            <a:noFill/>
            <a:ln w="9525">
              <a:noFill/>
              <a:miter lim="800000"/>
              <a:headEnd/>
              <a:tailEnd/>
            </a:ln>
            <a:effectLst/>
          </p:spPr>
          <p:txBody>
            <a:bodyPr wrap="none">
              <a:spAutoFit/>
            </a:bodyPr>
            <a:lstStyle/>
            <a:p>
              <a:pPr algn="ctr" eaLnBrk="1" hangingPunct="1">
                <a:spcBef>
                  <a:spcPct val="0"/>
                </a:spcBef>
              </a:pPr>
              <a:r>
                <a:rPr lang="en-US" altLang="zh-CN" sz="2000" b="0">
                  <a:solidFill>
                    <a:schemeClr val="tx1"/>
                  </a:solidFill>
                  <a:ea typeface="宋体" pitchFamily="2" charset="-122"/>
                </a:rPr>
                <a:t>70</a:t>
              </a:r>
            </a:p>
          </p:txBody>
        </p:sp>
        <p:sp>
          <p:nvSpPr>
            <p:cNvPr id="418860" name="Text Box 2075"/>
            <p:cNvSpPr txBox="1">
              <a:spLocks noChangeArrowheads="1"/>
            </p:cNvSpPr>
            <p:nvPr/>
          </p:nvSpPr>
          <p:spPr bwMode="auto">
            <a:xfrm>
              <a:off x="2918" y="2605"/>
              <a:ext cx="276" cy="250"/>
            </a:xfrm>
            <a:prstGeom prst="rect">
              <a:avLst/>
            </a:prstGeom>
            <a:noFill/>
            <a:ln w="9525">
              <a:noFill/>
              <a:miter lim="800000"/>
              <a:headEnd/>
              <a:tailEnd/>
            </a:ln>
            <a:effectLst/>
          </p:spPr>
          <p:txBody>
            <a:bodyPr wrap="none">
              <a:spAutoFit/>
            </a:bodyPr>
            <a:lstStyle/>
            <a:p>
              <a:pPr algn="ctr" eaLnBrk="1" hangingPunct="1">
                <a:spcBef>
                  <a:spcPct val="0"/>
                </a:spcBef>
              </a:pPr>
              <a:r>
                <a:rPr lang="en-US" altLang="zh-CN" sz="2000" b="0">
                  <a:solidFill>
                    <a:schemeClr val="tx1"/>
                  </a:solidFill>
                  <a:ea typeface="宋体" pitchFamily="2" charset="-122"/>
                </a:rPr>
                <a:t>80</a:t>
              </a:r>
            </a:p>
          </p:txBody>
        </p:sp>
        <p:sp>
          <p:nvSpPr>
            <p:cNvPr id="418861" name="Text Box 2076"/>
            <p:cNvSpPr txBox="1">
              <a:spLocks noChangeArrowheads="1"/>
            </p:cNvSpPr>
            <p:nvPr/>
          </p:nvSpPr>
          <p:spPr bwMode="auto">
            <a:xfrm>
              <a:off x="3347" y="2605"/>
              <a:ext cx="276" cy="250"/>
            </a:xfrm>
            <a:prstGeom prst="rect">
              <a:avLst/>
            </a:prstGeom>
            <a:noFill/>
            <a:ln w="9525">
              <a:noFill/>
              <a:miter lim="800000"/>
              <a:headEnd/>
              <a:tailEnd/>
            </a:ln>
            <a:effectLst/>
          </p:spPr>
          <p:txBody>
            <a:bodyPr wrap="none">
              <a:spAutoFit/>
            </a:bodyPr>
            <a:lstStyle/>
            <a:p>
              <a:pPr algn="ctr" eaLnBrk="1" hangingPunct="1">
                <a:spcBef>
                  <a:spcPct val="0"/>
                </a:spcBef>
              </a:pPr>
              <a:r>
                <a:rPr lang="en-US" altLang="zh-CN" sz="2000" b="0">
                  <a:solidFill>
                    <a:schemeClr val="tx1"/>
                  </a:solidFill>
                  <a:ea typeface="宋体" pitchFamily="2" charset="-122"/>
                </a:rPr>
                <a:t>90</a:t>
              </a:r>
            </a:p>
          </p:txBody>
        </p:sp>
        <p:sp>
          <p:nvSpPr>
            <p:cNvPr id="418862" name="Text Box 2077"/>
            <p:cNvSpPr txBox="1">
              <a:spLocks noChangeArrowheads="1"/>
            </p:cNvSpPr>
            <p:nvPr/>
          </p:nvSpPr>
          <p:spPr bwMode="auto">
            <a:xfrm>
              <a:off x="2465" y="2339"/>
              <a:ext cx="773"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score</a:t>
              </a:r>
              <a:r>
                <a:rPr lang="zh-CN" altLang="zh-CN" sz="2000" b="0">
                  <a:solidFill>
                    <a:schemeClr val="tx1"/>
                  </a:solidFill>
                  <a:ea typeface="宋体" pitchFamily="2" charset="-122"/>
                </a:rPr>
                <a:t>数组</a:t>
              </a:r>
              <a:endParaRPr lang="zh-CN" altLang="en-US" sz="2000" b="0">
                <a:solidFill>
                  <a:schemeClr val="tx1"/>
                </a:solidFill>
                <a:ea typeface="宋体" pitchFamily="2" charset="-122"/>
              </a:endParaRPr>
            </a:p>
          </p:txBody>
        </p:sp>
      </p:grpSp>
      <p:grpSp>
        <p:nvGrpSpPr>
          <p:cNvPr id="3" name="Group 2078"/>
          <p:cNvGrpSpPr>
            <a:grpSpLocks/>
          </p:cNvGrpSpPr>
          <p:nvPr/>
        </p:nvGrpSpPr>
        <p:grpSpPr bwMode="auto">
          <a:xfrm>
            <a:off x="6411913" y="3349625"/>
            <a:ext cx="358775" cy="1560513"/>
            <a:chOff x="4039" y="1973"/>
            <a:chExt cx="226" cy="983"/>
          </a:xfrm>
        </p:grpSpPr>
        <p:sp>
          <p:nvSpPr>
            <p:cNvPr id="418838" name="Line 2079"/>
            <p:cNvSpPr>
              <a:spLocks noChangeShapeType="1"/>
            </p:cNvSpPr>
            <p:nvPr/>
          </p:nvSpPr>
          <p:spPr bwMode="auto">
            <a:xfrm>
              <a:off x="4039" y="2134"/>
              <a:ext cx="0" cy="822"/>
            </a:xfrm>
            <a:prstGeom prst="line">
              <a:avLst/>
            </a:prstGeom>
            <a:noFill/>
            <a:ln w="9525">
              <a:solidFill>
                <a:srgbClr val="FF5050"/>
              </a:solidFill>
              <a:round/>
              <a:headEnd/>
              <a:tailEnd type="triangle" w="med" len="med"/>
            </a:ln>
            <a:effectLst/>
          </p:spPr>
          <p:txBody>
            <a:bodyPr wrap="none" anchor="ctr"/>
            <a:lstStyle/>
            <a:p>
              <a:endParaRPr lang="zh-CN" altLang="en-US"/>
            </a:p>
          </p:txBody>
        </p:sp>
        <p:sp>
          <p:nvSpPr>
            <p:cNvPr id="418839" name="Text Box 2080"/>
            <p:cNvSpPr txBox="1">
              <a:spLocks noChangeArrowheads="1"/>
            </p:cNvSpPr>
            <p:nvPr/>
          </p:nvSpPr>
          <p:spPr bwMode="auto">
            <a:xfrm>
              <a:off x="4069" y="1973"/>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FF5050"/>
                  </a:solidFill>
                  <a:ea typeface="宋体" pitchFamily="2" charset="-122"/>
                </a:rPr>
                <a:t>p</a:t>
              </a:r>
            </a:p>
          </p:txBody>
        </p:sp>
      </p:grpSp>
      <p:grpSp>
        <p:nvGrpSpPr>
          <p:cNvPr id="4" name="Group 2081"/>
          <p:cNvGrpSpPr>
            <a:grpSpLocks/>
          </p:cNvGrpSpPr>
          <p:nvPr/>
        </p:nvGrpSpPr>
        <p:grpSpPr bwMode="auto">
          <a:xfrm>
            <a:off x="7058025" y="3335338"/>
            <a:ext cx="358775" cy="1560512"/>
            <a:chOff x="4039" y="1973"/>
            <a:chExt cx="226" cy="983"/>
          </a:xfrm>
        </p:grpSpPr>
        <p:sp>
          <p:nvSpPr>
            <p:cNvPr id="418836" name="Line 2082"/>
            <p:cNvSpPr>
              <a:spLocks noChangeShapeType="1"/>
            </p:cNvSpPr>
            <p:nvPr/>
          </p:nvSpPr>
          <p:spPr bwMode="auto">
            <a:xfrm>
              <a:off x="4039" y="2134"/>
              <a:ext cx="0" cy="822"/>
            </a:xfrm>
            <a:prstGeom prst="line">
              <a:avLst/>
            </a:prstGeom>
            <a:noFill/>
            <a:ln w="9525">
              <a:solidFill>
                <a:srgbClr val="FF5050"/>
              </a:solidFill>
              <a:round/>
              <a:headEnd/>
              <a:tailEnd type="triangle" w="med" len="med"/>
            </a:ln>
            <a:effectLst/>
          </p:spPr>
          <p:txBody>
            <a:bodyPr wrap="none" anchor="ctr"/>
            <a:lstStyle/>
            <a:p>
              <a:endParaRPr lang="zh-CN" altLang="en-US"/>
            </a:p>
          </p:txBody>
        </p:sp>
        <p:sp>
          <p:nvSpPr>
            <p:cNvPr id="418837" name="Text Box 2083"/>
            <p:cNvSpPr txBox="1">
              <a:spLocks noChangeArrowheads="1"/>
            </p:cNvSpPr>
            <p:nvPr/>
          </p:nvSpPr>
          <p:spPr bwMode="auto">
            <a:xfrm>
              <a:off x="4069" y="1973"/>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FF5050"/>
                  </a:solidFill>
                  <a:ea typeface="宋体" pitchFamily="2" charset="-122"/>
                </a:rPr>
                <a:t>p</a:t>
              </a:r>
            </a:p>
          </p:txBody>
        </p:sp>
      </p:grpSp>
      <p:grpSp>
        <p:nvGrpSpPr>
          <p:cNvPr id="5" name="Group 2084"/>
          <p:cNvGrpSpPr>
            <a:grpSpLocks/>
          </p:cNvGrpSpPr>
          <p:nvPr/>
        </p:nvGrpSpPr>
        <p:grpSpPr bwMode="auto">
          <a:xfrm>
            <a:off x="7761288" y="3349625"/>
            <a:ext cx="358775" cy="1560513"/>
            <a:chOff x="4039" y="1973"/>
            <a:chExt cx="226" cy="983"/>
          </a:xfrm>
        </p:grpSpPr>
        <p:sp>
          <p:nvSpPr>
            <p:cNvPr id="418834" name="Line 2085"/>
            <p:cNvSpPr>
              <a:spLocks noChangeShapeType="1"/>
            </p:cNvSpPr>
            <p:nvPr/>
          </p:nvSpPr>
          <p:spPr bwMode="auto">
            <a:xfrm>
              <a:off x="4039" y="2134"/>
              <a:ext cx="0" cy="822"/>
            </a:xfrm>
            <a:prstGeom prst="line">
              <a:avLst/>
            </a:prstGeom>
            <a:noFill/>
            <a:ln w="9525">
              <a:solidFill>
                <a:srgbClr val="FF5050"/>
              </a:solidFill>
              <a:round/>
              <a:headEnd/>
              <a:tailEnd type="triangle" w="med" len="med"/>
            </a:ln>
            <a:effectLst/>
          </p:spPr>
          <p:txBody>
            <a:bodyPr wrap="none" anchor="ctr"/>
            <a:lstStyle/>
            <a:p>
              <a:endParaRPr lang="zh-CN" altLang="en-US"/>
            </a:p>
          </p:txBody>
        </p:sp>
        <p:sp>
          <p:nvSpPr>
            <p:cNvPr id="418835" name="Text Box 2086"/>
            <p:cNvSpPr txBox="1">
              <a:spLocks noChangeArrowheads="1"/>
            </p:cNvSpPr>
            <p:nvPr/>
          </p:nvSpPr>
          <p:spPr bwMode="auto">
            <a:xfrm>
              <a:off x="4069" y="1973"/>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FF5050"/>
                  </a:solidFill>
                  <a:ea typeface="宋体" pitchFamily="2" charset="-122"/>
                </a:rPr>
                <a:t>p</a:t>
              </a:r>
            </a:p>
          </p:txBody>
        </p:sp>
      </p:grpSp>
      <p:grpSp>
        <p:nvGrpSpPr>
          <p:cNvPr id="6" name="Group 2087"/>
          <p:cNvGrpSpPr>
            <a:grpSpLocks/>
          </p:cNvGrpSpPr>
          <p:nvPr/>
        </p:nvGrpSpPr>
        <p:grpSpPr bwMode="auto">
          <a:xfrm>
            <a:off x="8450263" y="3362325"/>
            <a:ext cx="358775" cy="1560513"/>
            <a:chOff x="4039" y="1973"/>
            <a:chExt cx="226" cy="983"/>
          </a:xfrm>
        </p:grpSpPr>
        <p:sp>
          <p:nvSpPr>
            <p:cNvPr id="418832" name="Line 2088"/>
            <p:cNvSpPr>
              <a:spLocks noChangeShapeType="1"/>
            </p:cNvSpPr>
            <p:nvPr/>
          </p:nvSpPr>
          <p:spPr bwMode="auto">
            <a:xfrm>
              <a:off x="4039" y="2134"/>
              <a:ext cx="0" cy="822"/>
            </a:xfrm>
            <a:prstGeom prst="line">
              <a:avLst/>
            </a:prstGeom>
            <a:noFill/>
            <a:ln w="9525">
              <a:solidFill>
                <a:srgbClr val="FF5050"/>
              </a:solidFill>
              <a:round/>
              <a:headEnd/>
              <a:tailEnd type="triangle" w="med" len="med"/>
            </a:ln>
            <a:effectLst/>
          </p:spPr>
          <p:txBody>
            <a:bodyPr wrap="none" anchor="ctr"/>
            <a:lstStyle/>
            <a:p>
              <a:endParaRPr lang="zh-CN" altLang="en-US"/>
            </a:p>
          </p:txBody>
        </p:sp>
        <p:sp>
          <p:nvSpPr>
            <p:cNvPr id="418833" name="Text Box 2089"/>
            <p:cNvSpPr txBox="1">
              <a:spLocks noChangeArrowheads="1"/>
            </p:cNvSpPr>
            <p:nvPr/>
          </p:nvSpPr>
          <p:spPr bwMode="auto">
            <a:xfrm>
              <a:off x="4069" y="1973"/>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FF5050"/>
                  </a:solidFill>
                  <a:ea typeface="宋体" pitchFamily="2" charset="-122"/>
                </a:rPr>
                <a:t>p</a:t>
              </a:r>
            </a:p>
          </p:txBody>
        </p:sp>
      </p:grpSp>
      <p:sp>
        <p:nvSpPr>
          <p:cNvPr id="1157163" name="AutoShape 2091"/>
          <p:cNvSpPr>
            <a:spLocks noChangeArrowheads="1"/>
          </p:cNvSpPr>
          <p:nvPr/>
        </p:nvSpPr>
        <p:spPr bwMode="auto">
          <a:xfrm>
            <a:off x="2978270" y="5968052"/>
            <a:ext cx="2039938" cy="871537"/>
          </a:xfrm>
          <a:prstGeom prst="wedgeRectCallout">
            <a:avLst>
              <a:gd name="adj1" fmla="val -103525"/>
              <a:gd name="adj2" fmla="val -54917"/>
            </a:avLst>
          </a:prstGeom>
          <a:solidFill>
            <a:srgbClr val="CCFFFF"/>
          </a:solidFill>
          <a:ln w="254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2400" b="0">
                <a:solidFill>
                  <a:srgbClr val="FF5050"/>
                </a:solidFill>
                <a:effectLst>
                  <a:outerShdw blurRad="38100" dist="38100" dir="2700000" algn="tl">
                    <a:srgbClr val="000000"/>
                  </a:outerShdw>
                </a:effectLst>
              </a:rPr>
              <a:t>指向实型变量的指针变量</a:t>
            </a:r>
          </a:p>
        </p:txBody>
      </p:sp>
      <p:sp>
        <p:nvSpPr>
          <p:cNvPr id="1157164" name="AutoShape 2092"/>
          <p:cNvSpPr>
            <a:spLocks noChangeArrowheads="1"/>
          </p:cNvSpPr>
          <p:nvPr/>
        </p:nvSpPr>
        <p:spPr bwMode="auto">
          <a:xfrm>
            <a:off x="4232275" y="2049463"/>
            <a:ext cx="4151313" cy="871537"/>
          </a:xfrm>
          <a:prstGeom prst="wedgeRectCallout">
            <a:avLst>
              <a:gd name="adj1" fmla="val -108051"/>
              <a:gd name="adj2" fmla="val -25046"/>
            </a:avLst>
          </a:prstGeom>
          <a:solidFill>
            <a:srgbClr val="CCFFFF"/>
          </a:solidFill>
          <a:ln w="254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2400" b="0">
                <a:solidFill>
                  <a:srgbClr val="FF5050"/>
                </a:solidFill>
                <a:effectLst>
                  <a:outerShdw blurRad="38100" dist="38100" dir="2700000" algn="tl">
                    <a:srgbClr val="000000"/>
                  </a:outerShdw>
                </a:effectLst>
              </a:rPr>
              <a:t>接受</a:t>
            </a:r>
            <a:r>
              <a:rPr lang="en-US" altLang="zh-CN" sz="2400" b="0">
                <a:solidFill>
                  <a:srgbClr val="FF5050"/>
                </a:solidFill>
                <a:effectLst>
                  <a:outerShdw blurRad="38100" dist="38100" dir="2700000" algn="tl">
                    <a:srgbClr val="000000"/>
                  </a:outerShdw>
                </a:effectLst>
              </a:rPr>
              <a:t>search</a:t>
            </a:r>
            <a:r>
              <a:rPr lang="zh-CN" altLang="en-US" sz="2400" b="0">
                <a:solidFill>
                  <a:srgbClr val="FF5050"/>
                </a:solidFill>
                <a:effectLst>
                  <a:outerShdw blurRad="38100" dist="38100" dir="2700000" algn="tl">
                    <a:srgbClr val="000000"/>
                  </a:outerShdw>
                </a:effectLst>
              </a:rPr>
              <a:t>函数返回的指向某学生</a:t>
            </a:r>
            <a:r>
              <a:rPr lang="en-US" altLang="zh-CN" sz="2400" b="0">
                <a:solidFill>
                  <a:srgbClr val="FF5050"/>
                </a:solidFill>
                <a:effectLst>
                  <a:outerShdw blurRad="38100" dist="38100" dir="2700000" algn="tl">
                    <a:srgbClr val="000000"/>
                  </a:outerShdw>
                </a:effectLst>
              </a:rPr>
              <a:t>0</a:t>
            </a:r>
            <a:r>
              <a:rPr lang="zh-CN" altLang="en-US" sz="2400" b="0">
                <a:solidFill>
                  <a:srgbClr val="FF5050"/>
                </a:solidFill>
                <a:effectLst>
                  <a:outerShdw blurRad="38100" dist="38100" dir="2700000" algn="tl">
                    <a:srgbClr val="000000"/>
                  </a:outerShdw>
                </a:effectLst>
              </a:rPr>
              <a:t>门课程地址的指针变量</a:t>
            </a:r>
          </a:p>
        </p:txBody>
      </p:sp>
      <p:sp>
        <p:nvSpPr>
          <p:cNvPr id="1157162" name="AutoShape 2090"/>
          <p:cNvSpPr>
            <a:spLocks noChangeArrowheads="1"/>
          </p:cNvSpPr>
          <p:nvPr/>
        </p:nvSpPr>
        <p:spPr bwMode="auto">
          <a:xfrm>
            <a:off x="5326062" y="6024562"/>
            <a:ext cx="2378075" cy="871537"/>
          </a:xfrm>
          <a:prstGeom prst="wedgeRectCallout">
            <a:avLst>
              <a:gd name="adj1" fmla="val -101681"/>
              <a:gd name="adj2" fmla="val -89495"/>
            </a:avLst>
          </a:prstGeom>
          <a:solidFill>
            <a:srgbClr val="CCFFFF"/>
          </a:solidFill>
          <a:ln w="254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2400" b="0" dirty="0">
                <a:solidFill>
                  <a:srgbClr val="FF5050"/>
                </a:solidFill>
                <a:effectLst>
                  <a:outerShdw blurRad="38100" dist="38100" dir="2700000" algn="tl">
                    <a:srgbClr val="000000"/>
                  </a:outerShdw>
                </a:effectLst>
              </a:rPr>
              <a:t>形参指向一维数组的指针变量</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AutoShape 2">
            <a:hlinkClick r:id="" action="ppaction://hlinkshowjump?jump=lastslideviewed" highlightClick="1"/>
          </p:cNvPr>
          <p:cNvSpPr>
            <a:spLocks noChangeArrowheads="1"/>
          </p:cNvSpPr>
          <p:nvPr/>
        </p:nvSpPr>
        <p:spPr bwMode="auto">
          <a:xfrm>
            <a:off x="544513" y="6172200"/>
            <a:ext cx="533400" cy="381000"/>
          </a:xfrm>
          <a:prstGeom prst="roundRect">
            <a:avLst>
              <a:gd name="adj" fmla="val 16667"/>
            </a:avLst>
          </a:prstGeom>
          <a:noFill/>
          <a:ln w="12700" cap="sq">
            <a:solidFill>
              <a:schemeClr val="accent1"/>
            </a:solidFill>
            <a:round/>
            <a:headEnd type="none" w="sm" len="sm"/>
            <a:tailEnd type="none" w="sm" len="sm"/>
          </a:ln>
          <a:effectLst/>
        </p:spPr>
        <p:txBody>
          <a:bodyPr wrap="none" anchor="ctr"/>
          <a:lstStyle/>
          <a:p>
            <a:pPr algn="ctr" eaLnBrk="1" hangingPunct="1">
              <a:spcBef>
                <a:spcPct val="0"/>
              </a:spcBef>
            </a:pPr>
            <a:r>
              <a:rPr lang="en-US" altLang="zh-CN" sz="2000" b="0">
                <a:solidFill>
                  <a:srgbClr val="008000"/>
                </a:solidFill>
                <a:ea typeface="宋体" pitchFamily="2" charset="-122"/>
              </a:rPr>
              <a:t>&lt;</a:t>
            </a:r>
            <a:endParaRPr lang="en-US" altLang="zh-CN" sz="2000" b="0">
              <a:solidFill>
                <a:schemeClr val="tx1"/>
              </a:solidFill>
              <a:ea typeface="宋体" pitchFamily="2" charset="-122"/>
            </a:endParaRPr>
          </a:p>
        </p:txBody>
      </p:sp>
      <p:sp>
        <p:nvSpPr>
          <p:cNvPr id="419843" name="AutoShape 3">
            <a:hlinkClick r:id="" action="ppaction://hlinkshowjump?jump=nextslide" highlightClick="1"/>
          </p:cNvPr>
          <p:cNvSpPr>
            <a:spLocks noChangeArrowheads="1"/>
          </p:cNvSpPr>
          <p:nvPr/>
        </p:nvSpPr>
        <p:spPr bwMode="auto">
          <a:xfrm>
            <a:off x="1154113" y="6172200"/>
            <a:ext cx="533400" cy="381000"/>
          </a:xfrm>
          <a:prstGeom prst="roundRect">
            <a:avLst>
              <a:gd name="adj" fmla="val 16667"/>
            </a:avLst>
          </a:prstGeom>
          <a:noFill/>
          <a:ln w="12700" cap="sq">
            <a:solidFill>
              <a:schemeClr val="accent1"/>
            </a:solidFill>
            <a:round/>
            <a:headEnd type="none" w="sm" len="sm"/>
            <a:tailEnd type="none" w="sm" len="sm"/>
          </a:ln>
          <a:effectLst/>
        </p:spPr>
        <p:txBody>
          <a:bodyPr wrap="none" anchor="ctr"/>
          <a:lstStyle/>
          <a:p>
            <a:pPr algn="ctr" eaLnBrk="1" hangingPunct="1">
              <a:spcBef>
                <a:spcPct val="0"/>
              </a:spcBef>
            </a:pPr>
            <a:r>
              <a:rPr lang="en-US" altLang="zh-CN" sz="2000" b="0">
                <a:solidFill>
                  <a:srgbClr val="008000"/>
                </a:solidFill>
                <a:ea typeface="宋体" pitchFamily="2" charset="-122"/>
              </a:rPr>
              <a:t>&gt;</a:t>
            </a:r>
            <a:endParaRPr lang="en-US" altLang="zh-CN" sz="2000" b="0">
              <a:solidFill>
                <a:schemeClr val="tx1"/>
              </a:solidFill>
              <a:ea typeface="宋体" pitchFamily="2" charset="-122"/>
            </a:endParaRPr>
          </a:p>
        </p:txBody>
      </p:sp>
      <p:sp>
        <p:nvSpPr>
          <p:cNvPr id="419847" name="Text Box 8"/>
          <p:cNvSpPr txBox="1">
            <a:spLocks noChangeArrowheads="1"/>
          </p:cNvSpPr>
          <p:nvPr/>
        </p:nvSpPr>
        <p:spPr bwMode="auto">
          <a:xfrm>
            <a:off x="442913" y="449263"/>
            <a:ext cx="7046544" cy="624786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000" dirty="0">
                <a:solidFill>
                  <a:schemeClr val="dk1"/>
                </a:solidFill>
              </a:rPr>
              <a:t>例</a:t>
            </a:r>
            <a:r>
              <a:rPr lang="en-US" altLang="zh-CN" sz="2000" dirty="0">
                <a:solidFill>
                  <a:schemeClr val="dk1"/>
                </a:solidFill>
              </a:rPr>
              <a:t>26    </a:t>
            </a:r>
            <a:r>
              <a:rPr lang="zh-CN" altLang="en-US" sz="2000" dirty="0">
                <a:solidFill>
                  <a:schemeClr val="dk1"/>
                </a:solidFill>
              </a:rPr>
              <a:t>找出例</a:t>
            </a:r>
            <a:r>
              <a:rPr lang="en-US" altLang="zh-CN" sz="2000" dirty="0">
                <a:solidFill>
                  <a:schemeClr val="dk1"/>
                </a:solidFill>
              </a:rPr>
              <a:t>25</a:t>
            </a:r>
            <a:r>
              <a:rPr lang="zh-CN" altLang="en-US" sz="2000" dirty="0">
                <a:solidFill>
                  <a:schemeClr val="dk1"/>
                </a:solidFill>
              </a:rPr>
              <a:t>中有不及格课程的学生及其学号</a:t>
            </a:r>
          </a:p>
          <a:p>
            <a:pPr>
              <a:spcBef>
                <a:spcPct val="0"/>
              </a:spcBef>
            </a:pPr>
            <a:r>
              <a:rPr lang="en-US" altLang="zh-CN" sz="2000" dirty="0">
                <a:solidFill>
                  <a:schemeClr val="dk1"/>
                </a:solidFill>
              </a:rPr>
              <a:t>#include &lt;</a:t>
            </a:r>
            <a:r>
              <a:rPr lang="en-US" altLang="zh-CN" sz="2000" dirty="0" err="1">
                <a:solidFill>
                  <a:schemeClr val="dk1"/>
                </a:solidFill>
              </a:rPr>
              <a:t>stdio.h</a:t>
            </a:r>
            <a:r>
              <a:rPr lang="en-US" altLang="zh-CN" sz="2000" dirty="0">
                <a:solidFill>
                  <a:schemeClr val="dk1"/>
                </a:solidFill>
              </a:rPr>
              <a:t>&gt;</a:t>
            </a:r>
          </a:p>
          <a:p>
            <a:pPr>
              <a:spcBef>
                <a:spcPct val="0"/>
              </a:spcBef>
            </a:pPr>
            <a:r>
              <a:rPr lang="en-US" altLang="zh-CN" sz="2000" dirty="0" err="1">
                <a:solidFill>
                  <a:schemeClr val="dk1"/>
                </a:solidFill>
              </a:rPr>
              <a:t>int</a:t>
            </a:r>
            <a:r>
              <a:rPr lang="en-US" altLang="zh-CN" sz="2000" dirty="0">
                <a:solidFill>
                  <a:schemeClr val="dk1"/>
                </a:solidFill>
              </a:rPr>
              <a:t> main()</a:t>
            </a:r>
          </a:p>
          <a:p>
            <a:pPr>
              <a:spcBef>
                <a:spcPct val="0"/>
              </a:spcBef>
            </a:pPr>
            <a:r>
              <a:rPr lang="en-US" altLang="zh-CN" sz="2000" dirty="0">
                <a:solidFill>
                  <a:schemeClr val="dk1"/>
                </a:solidFill>
              </a:rPr>
              <a:t>{ float score[ ][4]={{60,70,80,90},{56,89,67,88},{34,78,90,66}};</a:t>
            </a:r>
          </a:p>
          <a:p>
            <a:pPr>
              <a:spcBef>
                <a:spcPct val="0"/>
              </a:spcBef>
            </a:pPr>
            <a:r>
              <a:rPr lang="en-US" altLang="zh-CN" sz="2000" dirty="0">
                <a:solidFill>
                  <a:schemeClr val="dk1"/>
                </a:solidFill>
              </a:rPr>
              <a:t>  float  *search(float (*pointer)[4]);</a:t>
            </a:r>
          </a:p>
          <a:p>
            <a:pPr>
              <a:spcBef>
                <a:spcPct val="0"/>
              </a:spcBef>
            </a:pPr>
            <a:r>
              <a:rPr lang="en-US" altLang="zh-CN" sz="2000" dirty="0">
                <a:solidFill>
                  <a:schemeClr val="dk1"/>
                </a:solidFill>
              </a:rPr>
              <a:t>  float *p;    </a:t>
            </a:r>
            <a:r>
              <a:rPr lang="en-US" altLang="zh-CN" sz="2000" dirty="0" err="1">
                <a:solidFill>
                  <a:schemeClr val="dk1"/>
                </a:solidFill>
              </a:rPr>
              <a:t>int</a:t>
            </a:r>
            <a:r>
              <a:rPr lang="en-US" altLang="zh-CN" sz="2000" dirty="0">
                <a:solidFill>
                  <a:schemeClr val="dk1"/>
                </a:solidFill>
              </a:rPr>
              <a:t> </a:t>
            </a:r>
            <a:r>
              <a:rPr lang="en-US" altLang="zh-CN" sz="2000" dirty="0" err="1">
                <a:solidFill>
                  <a:schemeClr val="dk1"/>
                </a:solidFill>
              </a:rPr>
              <a:t>i,j</a:t>
            </a:r>
            <a:r>
              <a:rPr lang="en-US" altLang="zh-CN" sz="2000" dirty="0">
                <a:solidFill>
                  <a:schemeClr val="dk1"/>
                </a:solidFill>
              </a:rPr>
              <a:t>;</a:t>
            </a:r>
          </a:p>
          <a:p>
            <a:pPr>
              <a:spcBef>
                <a:spcPct val="0"/>
              </a:spcBef>
            </a:pPr>
            <a:r>
              <a:rPr lang="en-US" altLang="zh-CN" sz="2000" dirty="0">
                <a:solidFill>
                  <a:schemeClr val="dk1"/>
                </a:solidFill>
              </a:rPr>
              <a:t>  for(</a:t>
            </a:r>
            <a:r>
              <a:rPr lang="en-US" altLang="zh-CN" sz="2000" dirty="0" err="1">
                <a:solidFill>
                  <a:schemeClr val="dk1"/>
                </a:solidFill>
              </a:rPr>
              <a:t>i</a:t>
            </a:r>
            <a:r>
              <a:rPr lang="en-US" altLang="zh-CN" sz="2000" dirty="0">
                <a:solidFill>
                  <a:schemeClr val="dk1"/>
                </a:solidFill>
              </a:rPr>
              <a:t>=0;i&lt;3;i++)</a:t>
            </a:r>
          </a:p>
          <a:p>
            <a:pPr>
              <a:spcBef>
                <a:spcPct val="0"/>
              </a:spcBef>
            </a:pPr>
            <a:r>
              <a:rPr lang="en-US" altLang="zh-CN" sz="2000" dirty="0">
                <a:solidFill>
                  <a:schemeClr val="dk1"/>
                </a:solidFill>
              </a:rPr>
              <a:t>     { p=search(</a:t>
            </a:r>
            <a:r>
              <a:rPr lang="en-US" altLang="zh-CN" sz="2000" dirty="0" err="1">
                <a:solidFill>
                  <a:schemeClr val="dk1"/>
                </a:solidFill>
              </a:rPr>
              <a:t>score+i</a:t>
            </a:r>
            <a:r>
              <a:rPr lang="en-US" altLang="zh-CN" sz="2000" dirty="0">
                <a:solidFill>
                  <a:schemeClr val="dk1"/>
                </a:solidFill>
              </a:rPr>
              <a:t>);</a:t>
            </a:r>
          </a:p>
          <a:p>
            <a:pPr>
              <a:spcBef>
                <a:spcPct val="0"/>
              </a:spcBef>
            </a:pPr>
            <a:r>
              <a:rPr lang="en-US" altLang="zh-CN" sz="2000" dirty="0">
                <a:solidFill>
                  <a:schemeClr val="dk1"/>
                </a:solidFill>
              </a:rPr>
              <a:t>       if(p==*(</a:t>
            </a:r>
            <a:r>
              <a:rPr lang="en-US" altLang="zh-CN" sz="2000" dirty="0" err="1">
                <a:solidFill>
                  <a:schemeClr val="dk1"/>
                </a:solidFill>
              </a:rPr>
              <a:t>score+i</a:t>
            </a:r>
            <a:r>
              <a:rPr lang="en-US" altLang="zh-CN" sz="2000" dirty="0">
                <a:solidFill>
                  <a:schemeClr val="dk1"/>
                </a:solidFill>
              </a:rPr>
              <a:t>));</a:t>
            </a:r>
          </a:p>
          <a:p>
            <a:pPr>
              <a:spcBef>
                <a:spcPct val="0"/>
              </a:spcBef>
            </a:pPr>
            <a:r>
              <a:rPr lang="en-US" altLang="zh-CN" sz="2000" dirty="0">
                <a:solidFill>
                  <a:schemeClr val="dk1"/>
                </a:solidFill>
              </a:rPr>
              <a:t>          { </a:t>
            </a:r>
            <a:r>
              <a:rPr lang="en-US" altLang="zh-CN" sz="2000" dirty="0" err="1">
                <a:solidFill>
                  <a:schemeClr val="dk1"/>
                </a:solidFill>
              </a:rPr>
              <a:t>printf</a:t>
            </a:r>
            <a:r>
              <a:rPr lang="en-US" altLang="zh-CN" sz="2000" dirty="0">
                <a:solidFill>
                  <a:schemeClr val="dk1"/>
                </a:solidFill>
              </a:rPr>
              <a:t>("No. %d scores: ",</a:t>
            </a:r>
            <a:r>
              <a:rPr lang="en-US" altLang="zh-CN" sz="2000" dirty="0" err="1">
                <a:solidFill>
                  <a:schemeClr val="dk1"/>
                </a:solidFill>
              </a:rPr>
              <a:t>i</a:t>
            </a:r>
            <a:r>
              <a:rPr lang="en-US" altLang="zh-CN" sz="2000" dirty="0">
                <a:solidFill>
                  <a:schemeClr val="dk1"/>
                </a:solidFill>
              </a:rPr>
              <a:t>);</a:t>
            </a:r>
          </a:p>
          <a:p>
            <a:pPr>
              <a:spcBef>
                <a:spcPct val="0"/>
              </a:spcBef>
            </a:pPr>
            <a:r>
              <a:rPr lang="en-US" altLang="zh-CN" sz="2000" dirty="0">
                <a:solidFill>
                  <a:schemeClr val="dk1"/>
                </a:solidFill>
              </a:rPr>
              <a:t>             for(j=0;j&lt;4;j++)</a:t>
            </a:r>
          </a:p>
          <a:p>
            <a:pPr>
              <a:spcBef>
                <a:spcPct val="0"/>
              </a:spcBef>
            </a:pPr>
            <a:r>
              <a:rPr lang="en-US" altLang="zh-CN" sz="2000" dirty="0">
                <a:solidFill>
                  <a:schemeClr val="dk1"/>
                </a:solidFill>
              </a:rPr>
              <a:t>                 </a:t>
            </a:r>
            <a:r>
              <a:rPr lang="en-US" altLang="zh-CN" sz="2000" dirty="0" err="1">
                <a:solidFill>
                  <a:schemeClr val="dk1"/>
                </a:solidFill>
              </a:rPr>
              <a:t>printf</a:t>
            </a:r>
            <a:r>
              <a:rPr lang="en-US" altLang="zh-CN" sz="2000" dirty="0">
                <a:solidFill>
                  <a:schemeClr val="dk1"/>
                </a:solidFill>
              </a:rPr>
              <a:t>("%5.2f\t",*(</a:t>
            </a:r>
            <a:r>
              <a:rPr lang="en-US" altLang="zh-CN" sz="2000" dirty="0" err="1">
                <a:solidFill>
                  <a:schemeClr val="dk1"/>
                </a:solidFill>
              </a:rPr>
              <a:t>p+j</a:t>
            </a:r>
            <a:r>
              <a:rPr lang="en-US" altLang="zh-CN" sz="2000" dirty="0">
                <a:solidFill>
                  <a:schemeClr val="dk1"/>
                </a:solidFill>
              </a:rPr>
              <a:t>));}</a:t>
            </a:r>
          </a:p>
          <a:p>
            <a:pPr>
              <a:spcBef>
                <a:spcPct val="0"/>
              </a:spcBef>
            </a:pPr>
            <a:r>
              <a:rPr lang="en-US" altLang="zh-CN" sz="2000" dirty="0">
                <a:solidFill>
                  <a:schemeClr val="dk1"/>
                </a:solidFill>
              </a:rPr>
              <a:t>}   }</a:t>
            </a:r>
          </a:p>
          <a:p>
            <a:pPr>
              <a:spcBef>
                <a:spcPct val="0"/>
              </a:spcBef>
            </a:pPr>
            <a:r>
              <a:rPr lang="en-US" altLang="zh-CN" sz="2000" dirty="0">
                <a:solidFill>
                  <a:schemeClr val="dk1"/>
                </a:solidFill>
              </a:rPr>
              <a:t>float *search(float (*pointer)[4])</a:t>
            </a:r>
          </a:p>
          <a:p>
            <a:pPr>
              <a:spcBef>
                <a:spcPct val="0"/>
              </a:spcBef>
            </a:pPr>
            <a:r>
              <a:rPr lang="en-US" altLang="zh-CN" sz="2000" dirty="0">
                <a:solidFill>
                  <a:schemeClr val="dk1"/>
                </a:solidFill>
              </a:rPr>
              <a:t>{ </a:t>
            </a:r>
            <a:r>
              <a:rPr lang="en-US" altLang="zh-CN" sz="2000" dirty="0" err="1">
                <a:solidFill>
                  <a:schemeClr val="dk1"/>
                </a:solidFill>
              </a:rPr>
              <a:t>int</a:t>
            </a:r>
            <a:r>
              <a:rPr lang="en-US" altLang="zh-CN" sz="2000" dirty="0">
                <a:solidFill>
                  <a:schemeClr val="dk1"/>
                </a:solidFill>
              </a:rPr>
              <a:t> </a:t>
            </a:r>
            <a:r>
              <a:rPr lang="en-US" altLang="zh-CN" sz="2000" dirty="0" err="1">
                <a:solidFill>
                  <a:schemeClr val="dk1"/>
                </a:solidFill>
              </a:rPr>
              <a:t>i</a:t>
            </a:r>
            <a:r>
              <a:rPr lang="en-US" altLang="zh-CN" sz="2000" dirty="0">
                <a:solidFill>
                  <a:schemeClr val="dk1"/>
                </a:solidFill>
              </a:rPr>
              <a:t>;</a:t>
            </a:r>
          </a:p>
          <a:p>
            <a:pPr>
              <a:spcBef>
                <a:spcPct val="0"/>
              </a:spcBef>
            </a:pPr>
            <a:r>
              <a:rPr lang="en-US" altLang="zh-CN" sz="2000" dirty="0">
                <a:solidFill>
                  <a:schemeClr val="dk1"/>
                </a:solidFill>
              </a:rPr>
              <a:t>  float *pt;</a:t>
            </a:r>
          </a:p>
          <a:p>
            <a:pPr>
              <a:spcBef>
                <a:spcPct val="0"/>
              </a:spcBef>
            </a:pPr>
            <a:r>
              <a:rPr lang="en-US" altLang="zh-CN" sz="2000" dirty="0">
                <a:solidFill>
                  <a:schemeClr val="dk1"/>
                </a:solidFill>
              </a:rPr>
              <a:t>  pt=*(pointer+1);</a:t>
            </a:r>
          </a:p>
          <a:p>
            <a:pPr>
              <a:spcBef>
                <a:spcPct val="0"/>
              </a:spcBef>
            </a:pPr>
            <a:r>
              <a:rPr lang="en-US" altLang="zh-CN" sz="2000" dirty="0">
                <a:solidFill>
                  <a:schemeClr val="dk1"/>
                </a:solidFill>
              </a:rPr>
              <a:t>  for(</a:t>
            </a:r>
            <a:r>
              <a:rPr lang="en-US" altLang="zh-CN" sz="2000" dirty="0" err="1">
                <a:solidFill>
                  <a:schemeClr val="dk1"/>
                </a:solidFill>
              </a:rPr>
              <a:t>i</a:t>
            </a:r>
            <a:r>
              <a:rPr lang="en-US" altLang="zh-CN" sz="2000" dirty="0">
                <a:solidFill>
                  <a:schemeClr val="dk1"/>
                </a:solidFill>
              </a:rPr>
              <a:t>=0;i&lt;4;i++)</a:t>
            </a:r>
          </a:p>
          <a:p>
            <a:pPr>
              <a:spcBef>
                <a:spcPct val="0"/>
              </a:spcBef>
            </a:pPr>
            <a:r>
              <a:rPr lang="en-US" altLang="zh-CN" sz="2000" dirty="0">
                <a:solidFill>
                  <a:schemeClr val="dk1"/>
                </a:solidFill>
              </a:rPr>
              <a:t>     if(*(*</a:t>
            </a:r>
            <a:r>
              <a:rPr lang="en-US" altLang="zh-CN" sz="2000" dirty="0" err="1">
                <a:solidFill>
                  <a:schemeClr val="dk1"/>
                </a:solidFill>
              </a:rPr>
              <a:t>pointer+i</a:t>
            </a:r>
            <a:r>
              <a:rPr lang="en-US" altLang="zh-CN" sz="2000" dirty="0">
                <a:solidFill>
                  <a:schemeClr val="dk1"/>
                </a:solidFill>
              </a:rPr>
              <a:t>)&lt;60 {pt=*</a:t>
            </a:r>
            <a:r>
              <a:rPr lang="en-US" altLang="zh-CN" sz="2000" dirty="0" err="1">
                <a:solidFill>
                  <a:schemeClr val="dk1"/>
                </a:solidFill>
              </a:rPr>
              <a:t>pointer;break</a:t>
            </a:r>
            <a:r>
              <a:rPr lang="en-US" altLang="zh-CN" sz="2000" dirty="0">
                <a:solidFill>
                  <a:schemeClr val="dk1"/>
                </a:solidFill>
              </a:rPr>
              <a:t>;}</a:t>
            </a:r>
          </a:p>
          <a:p>
            <a:pPr>
              <a:spcBef>
                <a:spcPct val="0"/>
              </a:spcBef>
            </a:pPr>
            <a:r>
              <a:rPr lang="en-US" altLang="zh-CN" sz="2000" dirty="0">
                <a:solidFill>
                  <a:schemeClr val="dk1"/>
                </a:solidFill>
              </a:rPr>
              <a:t>  return(pt); }</a:t>
            </a:r>
          </a:p>
        </p:txBody>
      </p:sp>
      <p:grpSp>
        <p:nvGrpSpPr>
          <p:cNvPr id="2" name="Group 45"/>
          <p:cNvGrpSpPr>
            <a:grpSpLocks/>
          </p:cNvGrpSpPr>
          <p:nvPr/>
        </p:nvGrpSpPr>
        <p:grpSpPr bwMode="auto">
          <a:xfrm>
            <a:off x="4438650" y="4040188"/>
            <a:ext cx="3794125" cy="2030412"/>
            <a:chOff x="3033" y="2731"/>
            <a:chExt cx="2390" cy="1279"/>
          </a:xfrm>
        </p:grpSpPr>
        <p:sp>
          <p:nvSpPr>
            <p:cNvPr id="419859" name="Text Box 10"/>
            <p:cNvSpPr txBox="1">
              <a:spLocks noChangeArrowheads="1"/>
            </p:cNvSpPr>
            <p:nvPr/>
          </p:nvSpPr>
          <p:spPr bwMode="auto">
            <a:xfrm>
              <a:off x="3083" y="2753"/>
              <a:ext cx="549" cy="233"/>
            </a:xfrm>
            <a:prstGeom prst="rect">
              <a:avLst/>
            </a:prstGeom>
            <a:noFill/>
            <a:ln w="9525">
              <a:noFill/>
              <a:miter lim="800000"/>
              <a:headEnd/>
              <a:tailEnd/>
            </a:ln>
            <a:effectLst/>
          </p:spPr>
          <p:txBody>
            <a:bodyPr wrap="none" anchor="ctr">
              <a:spAutoFit/>
            </a:bodyPr>
            <a:lstStyle/>
            <a:p>
              <a:pPr algn="ctr">
                <a:spcBef>
                  <a:spcPct val="0"/>
                </a:spcBef>
              </a:pPr>
              <a:r>
                <a:rPr lang="en-US" altLang="zh-CN" b="0">
                  <a:solidFill>
                    <a:schemeClr val="tx1"/>
                  </a:solidFill>
                  <a:ea typeface="宋体" pitchFamily="2" charset="-122"/>
                </a:rPr>
                <a:t>pointer</a:t>
              </a:r>
            </a:p>
          </p:txBody>
        </p:sp>
        <p:sp>
          <p:nvSpPr>
            <p:cNvPr id="419860" name="Rectangle 11"/>
            <p:cNvSpPr>
              <a:spLocks noChangeArrowheads="1"/>
            </p:cNvSpPr>
            <p:nvPr/>
          </p:nvSpPr>
          <p:spPr bwMode="auto">
            <a:xfrm>
              <a:off x="3700" y="2966"/>
              <a:ext cx="1712" cy="1044"/>
            </a:xfrm>
            <a:prstGeom prst="rect">
              <a:avLst/>
            </a:prstGeom>
            <a:solidFill>
              <a:srgbClr val="FFFFFF"/>
            </a:solidFill>
            <a:ln w="9525">
              <a:solidFill>
                <a:srgbClr val="000000"/>
              </a:solidFill>
              <a:miter lim="800000"/>
              <a:headEnd/>
              <a:tailEnd/>
            </a:ln>
            <a:effectLst/>
          </p:spPr>
          <p:txBody>
            <a:bodyPr wrap="none" anchor="ctr"/>
            <a:lstStyle/>
            <a:p>
              <a:pPr algn="ctr">
                <a:spcBef>
                  <a:spcPct val="0"/>
                </a:spcBef>
              </a:pPr>
              <a:endParaRPr lang="zh-CN" altLang="zh-CN" b="0">
                <a:solidFill>
                  <a:schemeClr val="tx1"/>
                </a:solidFill>
                <a:ea typeface="宋体" pitchFamily="2" charset="-122"/>
              </a:endParaRPr>
            </a:p>
          </p:txBody>
        </p:sp>
        <p:sp>
          <p:nvSpPr>
            <p:cNvPr id="419861" name="Line 12"/>
            <p:cNvSpPr>
              <a:spLocks noChangeShapeType="1"/>
            </p:cNvSpPr>
            <p:nvPr/>
          </p:nvSpPr>
          <p:spPr bwMode="auto">
            <a:xfrm>
              <a:off x="3711" y="3344"/>
              <a:ext cx="1712" cy="0"/>
            </a:xfrm>
            <a:prstGeom prst="line">
              <a:avLst/>
            </a:prstGeom>
            <a:noFill/>
            <a:ln w="9525">
              <a:solidFill>
                <a:srgbClr val="000000"/>
              </a:solidFill>
              <a:round/>
              <a:headEnd/>
              <a:tailEnd/>
            </a:ln>
            <a:effectLst/>
          </p:spPr>
          <p:txBody>
            <a:bodyPr wrap="none" anchor="ctr"/>
            <a:lstStyle/>
            <a:p>
              <a:endParaRPr lang="zh-CN" altLang="en-US" sz="1600"/>
            </a:p>
          </p:txBody>
        </p:sp>
        <p:sp>
          <p:nvSpPr>
            <p:cNvPr id="419862" name="Line 13"/>
            <p:cNvSpPr>
              <a:spLocks noChangeShapeType="1"/>
            </p:cNvSpPr>
            <p:nvPr/>
          </p:nvSpPr>
          <p:spPr bwMode="auto">
            <a:xfrm>
              <a:off x="3700" y="3677"/>
              <a:ext cx="1712" cy="0"/>
            </a:xfrm>
            <a:prstGeom prst="line">
              <a:avLst/>
            </a:prstGeom>
            <a:noFill/>
            <a:ln w="9525">
              <a:solidFill>
                <a:srgbClr val="000000"/>
              </a:solidFill>
              <a:round/>
              <a:headEnd/>
              <a:tailEnd/>
            </a:ln>
            <a:effectLst/>
          </p:spPr>
          <p:txBody>
            <a:bodyPr wrap="none" anchor="ctr"/>
            <a:lstStyle/>
            <a:p>
              <a:endParaRPr lang="zh-CN" altLang="en-US" sz="1600"/>
            </a:p>
          </p:txBody>
        </p:sp>
        <p:sp>
          <p:nvSpPr>
            <p:cNvPr id="419863" name="Line 14"/>
            <p:cNvSpPr>
              <a:spLocks noChangeShapeType="1"/>
            </p:cNvSpPr>
            <p:nvPr/>
          </p:nvSpPr>
          <p:spPr bwMode="auto">
            <a:xfrm>
              <a:off x="4556" y="2966"/>
              <a:ext cx="0" cy="1044"/>
            </a:xfrm>
            <a:prstGeom prst="line">
              <a:avLst/>
            </a:prstGeom>
            <a:noFill/>
            <a:ln w="9525">
              <a:solidFill>
                <a:srgbClr val="000000"/>
              </a:solidFill>
              <a:round/>
              <a:headEnd/>
              <a:tailEnd/>
            </a:ln>
            <a:effectLst/>
          </p:spPr>
          <p:txBody>
            <a:bodyPr wrap="none" anchor="ctr"/>
            <a:lstStyle/>
            <a:p>
              <a:endParaRPr lang="zh-CN" altLang="en-US" sz="1600"/>
            </a:p>
          </p:txBody>
        </p:sp>
        <p:sp>
          <p:nvSpPr>
            <p:cNvPr id="419864" name="Line 15"/>
            <p:cNvSpPr>
              <a:spLocks noChangeShapeType="1"/>
            </p:cNvSpPr>
            <p:nvPr/>
          </p:nvSpPr>
          <p:spPr bwMode="auto">
            <a:xfrm>
              <a:off x="4111" y="2966"/>
              <a:ext cx="0" cy="1044"/>
            </a:xfrm>
            <a:prstGeom prst="line">
              <a:avLst/>
            </a:prstGeom>
            <a:noFill/>
            <a:ln w="9525">
              <a:solidFill>
                <a:srgbClr val="000000"/>
              </a:solidFill>
              <a:round/>
              <a:headEnd/>
              <a:tailEnd/>
            </a:ln>
            <a:effectLst/>
          </p:spPr>
          <p:txBody>
            <a:bodyPr wrap="none" anchor="ctr"/>
            <a:lstStyle/>
            <a:p>
              <a:endParaRPr lang="zh-CN" altLang="en-US" sz="1600"/>
            </a:p>
          </p:txBody>
        </p:sp>
        <p:sp>
          <p:nvSpPr>
            <p:cNvPr id="419865" name="Line 16"/>
            <p:cNvSpPr>
              <a:spLocks noChangeShapeType="1"/>
            </p:cNvSpPr>
            <p:nvPr/>
          </p:nvSpPr>
          <p:spPr bwMode="auto">
            <a:xfrm>
              <a:off x="4989" y="2966"/>
              <a:ext cx="0" cy="1044"/>
            </a:xfrm>
            <a:prstGeom prst="line">
              <a:avLst/>
            </a:prstGeom>
            <a:noFill/>
            <a:ln w="9525">
              <a:solidFill>
                <a:srgbClr val="000000"/>
              </a:solidFill>
              <a:round/>
              <a:headEnd/>
              <a:tailEnd/>
            </a:ln>
            <a:effectLst/>
          </p:spPr>
          <p:txBody>
            <a:bodyPr wrap="none" anchor="ctr"/>
            <a:lstStyle/>
            <a:p>
              <a:endParaRPr lang="zh-CN" altLang="en-US" sz="1600"/>
            </a:p>
          </p:txBody>
        </p:sp>
        <p:sp>
          <p:nvSpPr>
            <p:cNvPr id="419866" name="Line 17"/>
            <p:cNvSpPr>
              <a:spLocks noChangeShapeType="1"/>
            </p:cNvSpPr>
            <p:nvPr/>
          </p:nvSpPr>
          <p:spPr bwMode="auto">
            <a:xfrm>
              <a:off x="3189" y="2966"/>
              <a:ext cx="500" cy="0"/>
            </a:xfrm>
            <a:prstGeom prst="line">
              <a:avLst/>
            </a:prstGeom>
            <a:noFill/>
            <a:ln w="9525">
              <a:solidFill>
                <a:srgbClr val="000000"/>
              </a:solidFill>
              <a:round/>
              <a:headEnd/>
              <a:tailEnd type="triangle" w="med" len="med"/>
            </a:ln>
            <a:effectLst/>
          </p:spPr>
          <p:txBody>
            <a:bodyPr wrap="none" anchor="ctr"/>
            <a:lstStyle/>
            <a:p>
              <a:endParaRPr lang="zh-CN" altLang="en-US" sz="1600"/>
            </a:p>
          </p:txBody>
        </p:sp>
        <p:sp>
          <p:nvSpPr>
            <p:cNvPr id="419867" name="Line 18"/>
            <p:cNvSpPr>
              <a:spLocks noChangeShapeType="1"/>
            </p:cNvSpPr>
            <p:nvPr/>
          </p:nvSpPr>
          <p:spPr bwMode="auto">
            <a:xfrm>
              <a:off x="3185" y="3351"/>
              <a:ext cx="500" cy="0"/>
            </a:xfrm>
            <a:prstGeom prst="line">
              <a:avLst/>
            </a:prstGeom>
            <a:noFill/>
            <a:ln w="9525">
              <a:solidFill>
                <a:srgbClr val="000000"/>
              </a:solidFill>
              <a:round/>
              <a:headEnd/>
              <a:tailEnd type="triangle" w="med" len="med"/>
            </a:ln>
            <a:effectLst/>
          </p:spPr>
          <p:txBody>
            <a:bodyPr wrap="none" anchor="ctr"/>
            <a:lstStyle/>
            <a:p>
              <a:endParaRPr lang="zh-CN" altLang="en-US" sz="1600"/>
            </a:p>
          </p:txBody>
        </p:sp>
        <p:sp>
          <p:nvSpPr>
            <p:cNvPr id="419868" name="Text Box 19"/>
            <p:cNvSpPr txBox="1">
              <a:spLocks noChangeArrowheads="1"/>
            </p:cNvSpPr>
            <p:nvPr/>
          </p:nvSpPr>
          <p:spPr bwMode="auto">
            <a:xfrm>
              <a:off x="3033" y="3116"/>
              <a:ext cx="578" cy="407"/>
            </a:xfrm>
            <a:prstGeom prst="rect">
              <a:avLst/>
            </a:prstGeom>
            <a:noFill/>
            <a:ln w="9525">
              <a:noFill/>
              <a:miter lim="800000"/>
              <a:headEnd/>
              <a:tailEnd/>
            </a:ln>
            <a:effectLst/>
          </p:spPr>
          <p:txBody>
            <a:bodyPr wrap="none" anchor="ctr">
              <a:spAutoFit/>
            </a:bodyPr>
            <a:lstStyle/>
            <a:p>
              <a:pPr algn="ctr">
                <a:spcBef>
                  <a:spcPct val="0"/>
                </a:spcBef>
              </a:pPr>
              <a:r>
                <a:rPr lang="en-US" altLang="zh-CN" b="0">
                  <a:solidFill>
                    <a:schemeClr val="tx1"/>
                  </a:solidFill>
                  <a:ea typeface="宋体" pitchFamily="2" charset="-122"/>
                </a:rPr>
                <a:t>score+1</a:t>
              </a:r>
            </a:p>
            <a:p>
              <a:pPr algn="ctr">
                <a:spcBef>
                  <a:spcPct val="0"/>
                </a:spcBef>
              </a:pPr>
              <a:r>
                <a:rPr lang="en-US" altLang="zh-CN" b="0">
                  <a:solidFill>
                    <a:schemeClr val="tx1"/>
                  </a:solidFill>
                  <a:ea typeface="宋体" pitchFamily="2" charset="-122"/>
                </a:rPr>
                <a:t>pointer</a:t>
              </a:r>
            </a:p>
          </p:txBody>
        </p:sp>
        <p:sp>
          <p:nvSpPr>
            <p:cNvPr id="419869" name="Text Box 20"/>
            <p:cNvSpPr txBox="1">
              <a:spLocks noChangeArrowheads="1"/>
            </p:cNvSpPr>
            <p:nvPr/>
          </p:nvSpPr>
          <p:spPr bwMode="auto">
            <a:xfrm>
              <a:off x="3778" y="3695"/>
              <a:ext cx="264" cy="233"/>
            </a:xfrm>
            <a:prstGeom prst="rect">
              <a:avLst/>
            </a:prstGeom>
            <a:noFill/>
            <a:ln w="9525">
              <a:noFill/>
              <a:miter lim="800000"/>
              <a:headEnd/>
              <a:tailEnd/>
            </a:ln>
            <a:effectLst/>
          </p:spPr>
          <p:txBody>
            <a:bodyPr wrap="none">
              <a:spAutoFit/>
            </a:bodyPr>
            <a:lstStyle/>
            <a:p>
              <a:pPr algn="ctr" eaLnBrk="1" hangingPunct="1">
                <a:spcBef>
                  <a:spcPct val="0"/>
                </a:spcBef>
              </a:pPr>
              <a:r>
                <a:rPr lang="en-US" altLang="zh-CN" b="0">
                  <a:solidFill>
                    <a:schemeClr val="tx1"/>
                  </a:solidFill>
                  <a:ea typeface="宋体" pitchFamily="2" charset="-122"/>
                </a:rPr>
                <a:t>34</a:t>
              </a:r>
            </a:p>
          </p:txBody>
        </p:sp>
        <p:sp>
          <p:nvSpPr>
            <p:cNvPr id="419870" name="Text Box 21"/>
            <p:cNvSpPr txBox="1">
              <a:spLocks noChangeArrowheads="1"/>
            </p:cNvSpPr>
            <p:nvPr/>
          </p:nvSpPr>
          <p:spPr bwMode="auto">
            <a:xfrm>
              <a:off x="4186" y="3695"/>
              <a:ext cx="264" cy="233"/>
            </a:xfrm>
            <a:prstGeom prst="rect">
              <a:avLst/>
            </a:prstGeom>
            <a:noFill/>
            <a:ln w="9525">
              <a:noFill/>
              <a:miter lim="800000"/>
              <a:headEnd/>
              <a:tailEnd/>
            </a:ln>
            <a:effectLst/>
          </p:spPr>
          <p:txBody>
            <a:bodyPr wrap="none">
              <a:spAutoFit/>
            </a:bodyPr>
            <a:lstStyle/>
            <a:p>
              <a:pPr algn="ctr" eaLnBrk="1" hangingPunct="1">
                <a:spcBef>
                  <a:spcPct val="0"/>
                </a:spcBef>
              </a:pPr>
              <a:r>
                <a:rPr lang="en-US" altLang="zh-CN" b="0">
                  <a:solidFill>
                    <a:schemeClr val="tx1"/>
                  </a:solidFill>
                  <a:ea typeface="宋体" pitchFamily="2" charset="-122"/>
                </a:rPr>
                <a:t>78</a:t>
              </a:r>
            </a:p>
          </p:txBody>
        </p:sp>
        <p:sp>
          <p:nvSpPr>
            <p:cNvPr id="419871" name="Text Box 22"/>
            <p:cNvSpPr txBox="1">
              <a:spLocks noChangeArrowheads="1"/>
            </p:cNvSpPr>
            <p:nvPr/>
          </p:nvSpPr>
          <p:spPr bwMode="auto">
            <a:xfrm>
              <a:off x="4626" y="3695"/>
              <a:ext cx="264" cy="233"/>
            </a:xfrm>
            <a:prstGeom prst="rect">
              <a:avLst/>
            </a:prstGeom>
            <a:noFill/>
            <a:ln w="9525">
              <a:noFill/>
              <a:miter lim="800000"/>
              <a:headEnd/>
              <a:tailEnd/>
            </a:ln>
            <a:effectLst/>
          </p:spPr>
          <p:txBody>
            <a:bodyPr wrap="none">
              <a:spAutoFit/>
            </a:bodyPr>
            <a:lstStyle/>
            <a:p>
              <a:pPr algn="ctr" eaLnBrk="1" hangingPunct="1">
                <a:spcBef>
                  <a:spcPct val="0"/>
                </a:spcBef>
              </a:pPr>
              <a:r>
                <a:rPr lang="en-US" altLang="zh-CN" b="0">
                  <a:solidFill>
                    <a:schemeClr val="tx1"/>
                  </a:solidFill>
                  <a:ea typeface="宋体" pitchFamily="2" charset="-122"/>
                </a:rPr>
                <a:t>90</a:t>
              </a:r>
            </a:p>
          </p:txBody>
        </p:sp>
        <p:sp>
          <p:nvSpPr>
            <p:cNvPr id="419872" name="Text Box 23"/>
            <p:cNvSpPr txBox="1">
              <a:spLocks noChangeArrowheads="1"/>
            </p:cNvSpPr>
            <p:nvPr/>
          </p:nvSpPr>
          <p:spPr bwMode="auto">
            <a:xfrm>
              <a:off x="5055" y="3695"/>
              <a:ext cx="264" cy="233"/>
            </a:xfrm>
            <a:prstGeom prst="rect">
              <a:avLst/>
            </a:prstGeom>
            <a:noFill/>
            <a:ln w="9525">
              <a:noFill/>
              <a:miter lim="800000"/>
              <a:headEnd/>
              <a:tailEnd/>
            </a:ln>
            <a:effectLst/>
          </p:spPr>
          <p:txBody>
            <a:bodyPr wrap="none">
              <a:spAutoFit/>
            </a:bodyPr>
            <a:lstStyle/>
            <a:p>
              <a:pPr algn="ctr" eaLnBrk="1" hangingPunct="1">
                <a:spcBef>
                  <a:spcPct val="0"/>
                </a:spcBef>
              </a:pPr>
              <a:r>
                <a:rPr lang="en-US" altLang="zh-CN" b="0">
                  <a:solidFill>
                    <a:schemeClr val="tx1"/>
                  </a:solidFill>
                  <a:ea typeface="宋体" pitchFamily="2" charset="-122"/>
                </a:rPr>
                <a:t>66</a:t>
              </a:r>
            </a:p>
          </p:txBody>
        </p:sp>
        <p:sp>
          <p:nvSpPr>
            <p:cNvPr id="419873" name="Text Box 24"/>
            <p:cNvSpPr txBox="1">
              <a:spLocks noChangeArrowheads="1"/>
            </p:cNvSpPr>
            <p:nvPr/>
          </p:nvSpPr>
          <p:spPr bwMode="auto">
            <a:xfrm>
              <a:off x="3774" y="3369"/>
              <a:ext cx="264" cy="233"/>
            </a:xfrm>
            <a:prstGeom prst="rect">
              <a:avLst/>
            </a:prstGeom>
            <a:noFill/>
            <a:ln w="9525">
              <a:noFill/>
              <a:miter lim="800000"/>
              <a:headEnd/>
              <a:tailEnd/>
            </a:ln>
            <a:effectLst/>
          </p:spPr>
          <p:txBody>
            <a:bodyPr wrap="none">
              <a:spAutoFit/>
            </a:bodyPr>
            <a:lstStyle/>
            <a:p>
              <a:pPr algn="ctr" eaLnBrk="1" hangingPunct="1">
                <a:spcBef>
                  <a:spcPct val="0"/>
                </a:spcBef>
              </a:pPr>
              <a:r>
                <a:rPr lang="en-US" altLang="zh-CN" b="0">
                  <a:solidFill>
                    <a:schemeClr val="tx1"/>
                  </a:solidFill>
                  <a:ea typeface="宋体" pitchFamily="2" charset="-122"/>
                </a:rPr>
                <a:t>56</a:t>
              </a:r>
            </a:p>
          </p:txBody>
        </p:sp>
        <p:sp>
          <p:nvSpPr>
            <p:cNvPr id="419874" name="Text Box 25"/>
            <p:cNvSpPr txBox="1">
              <a:spLocks noChangeArrowheads="1"/>
            </p:cNvSpPr>
            <p:nvPr/>
          </p:nvSpPr>
          <p:spPr bwMode="auto">
            <a:xfrm>
              <a:off x="4182" y="3369"/>
              <a:ext cx="264" cy="233"/>
            </a:xfrm>
            <a:prstGeom prst="rect">
              <a:avLst/>
            </a:prstGeom>
            <a:noFill/>
            <a:ln w="9525">
              <a:noFill/>
              <a:miter lim="800000"/>
              <a:headEnd/>
              <a:tailEnd/>
            </a:ln>
            <a:effectLst/>
          </p:spPr>
          <p:txBody>
            <a:bodyPr wrap="none">
              <a:spAutoFit/>
            </a:bodyPr>
            <a:lstStyle/>
            <a:p>
              <a:pPr algn="ctr" eaLnBrk="1" hangingPunct="1">
                <a:spcBef>
                  <a:spcPct val="0"/>
                </a:spcBef>
              </a:pPr>
              <a:r>
                <a:rPr lang="en-US" altLang="zh-CN" b="0">
                  <a:solidFill>
                    <a:schemeClr val="tx1"/>
                  </a:solidFill>
                  <a:ea typeface="宋体" pitchFamily="2" charset="-122"/>
                </a:rPr>
                <a:t>89</a:t>
              </a:r>
            </a:p>
          </p:txBody>
        </p:sp>
        <p:sp>
          <p:nvSpPr>
            <p:cNvPr id="419875" name="Text Box 26"/>
            <p:cNvSpPr txBox="1">
              <a:spLocks noChangeArrowheads="1"/>
            </p:cNvSpPr>
            <p:nvPr/>
          </p:nvSpPr>
          <p:spPr bwMode="auto">
            <a:xfrm>
              <a:off x="4622" y="3369"/>
              <a:ext cx="264" cy="233"/>
            </a:xfrm>
            <a:prstGeom prst="rect">
              <a:avLst/>
            </a:prstGeom>
            <a:noFill/>
            <a:ln w="9525">
              <a:noFill/>
              <a:miter lim="800000"/>
              <a:headEnd/>
              <a:tailEnd/>
            </a:ln>
            <a:effectLst/>
          </p:spPr>
          <p:txBody>
            <a:bodyPr wrap="none">
              <a:spAutoFit/>
            </a:bodyPr>
            <a:lstStyle/>
            <a:p>
              <a:pPr algn="ctr" eaLnBrk="1" hangingPunct="1">
                <a:spcBef>
                  <a:spcPct val="0"/>
                </a:spcBef>
              </a:pPr>
              <a:r>
                <a:rPr lang="en-US" altLang="zh-CN" b="0">
                  <a:solidFill>
                    <a:schemeClr val="tx1"/>
                  </a:solidFill>
                  <a:ea typeface="宋体" pitchFamily="2" charset="-122"/>
                </a:rPr>
                <a:t>67</a:t>
              </a:r>
            </a:p>
          </p:txBody>
        </p:sp>
        <p:sp>
          <p:nvSpPr>
            <p:cNvPr id="419876" name="Text Box 27"/>
            <p:cNvSpPr txBox="1">
              <a:spLocks noChangeArrowheads="1"/>
            </p:cNvSpPr>
            <p:nvPr/>
          </p:nvSpPr>
          <p:spPr bwMode="auto">
            <a:xfrm>
              <a:off x="5051" y="3369"/>
              <a:ext cx="264" cy="233"/>
            </a:xfrm>
            <a:prstGeom prst="rect">
              <a:avLst/>
            </a:prstGeom>
            <a:noFill/>
            <a:ln w="9525">
              <a:noFill/>
              <a:miter lim="800000"/>
              <a:headEnd/>
              <a:tailEnd/>
            </a:ln>
            <a:effectLst/>
          </p:spPr>
          <p:txBody>
            <a:bodyPr wrap="none">
              <a:spAutoFit/>
            </a:bodyPr>
            <a:lstStyle/>
            <a:p>
              <a:pPr algn="ctr" eaLnBrk="1" hangingPunct="1">
                <a:spcBef>
                  <a:spcPct val="0"/>
                </a:spcBef>
              </a:pPr>
              <a:r>
                <a:rPr lang="en-US" altLang="zh-CN" b="0">
                  <a:solidFill>
                    <a:schemeClr val="tx1"/>
                  </a:solidFill>
                  <a:ea typeface="宋体" pitchFamily="2" charset="-122"/>
                </a:rPr>
                <a:t>88</a:t>
              </a:r>
            </a:p>
          </p:txBody>
        </p:sp>
        <p:sp>
          <p:nvSpPr>
            <p:cNvPr id="419877" name="Text Box 28"/>
            <p:cNvSpPr txBox="1">
              <a:spLocks noChangeArrowheads="1"/>
            </p:cNvSpPr>
            <p:nvPr/>
          </p:nvSpPr>
          <p:spPr bwMode="auto">
            <a:xfrm>
              <a:off x="3767" y="2997"/>
              <a:ext cx="264" cy="233"/>
            </a:xfrm>
            <a:prstGeom prst="rect">
              <a:avLst/>
            </a:prstGeom>
            <a:noFill/>
            <a:ln w="9525">
              <a:noFill/>
              <a:miter lim="800000"/>
              <a:headEnd/>
              <a:tailEnd/>
            </a:ln>
            <a:effectLst/>
          </p:spPr>
          <p:txBody>
            <a:bodyPr wrap="none">
              <a:spAutoFit/>
            </a:bodyPr>
            <a:lstStyle/>
            <a:p>
              <a:pPr algn="ctr" eaLnBrk="1" hangingPunct="1">
                <a:spcBef>
                  <a:spcPct val="0"/>
                </a:spcBef>
              </a:pPr>
              <a:r>
                <a:rPr lang="en-US" altLang="zh-CN" b="0">
                  <a:solidFill>
                    <a:schemeClr val="tx1"/>
                  </a:solidFill>
                  <a:ea typeface="宋体" pitchFamily="2" charset="-122"/>
                </a:rPr>
                <a:t>60</a:t>
              </a:r>
            </a:p>
          </p:txBody>
        </p:sp>
        <p:sp>
          <p:nvSpPr>
            <p:cNvPr id="419878" name="Text Box 29"/>
            <p:cNvSpPr txBox="1">
              <a:spLocks noChangeArrowheads="1"/>
            </p:cNvSpPr>
            <p:nvPr/>
          </p:nvSpPr>
          <p:spPr bwMode="auto">
            <a:xfrm>
              <a:off x="4175" y="2997"/>
              <a:ext cx="264" cy="233"/>
            </a:xfrm>
            <a:prstGeom prst="rect">
              <a:avLst/>
            </a:prstGeom>
            <a:noFill/>
            <a:ln w="9525">
              <a:noFill/>
              <a:miter lim="800000"/>
              <a:headEnd/>
              <a:tailEnd/>
            </a:ln>
            <a:effectLst/>
          </p:spPr>
          <p:txBody>
            <a:bodyPr wrap="none">
              <a:spAutoFit/>
            </a:bodyPr>
            <a:lstStyle/>
            <a:p>
              <a:pPr algn="ctr" eaLnBrk="1" hangingPunct="1">
                <a:spcBef>
                  <a:spcPct val="0"/>
                </a:spcBef>
              </a:pPr>
              <a:r>
                <a:rPr lang="en-US" altLang="zh-CN" b="0">
                  <a:solidFill>
                    <a:schemeClr val="tx1"/>
                  </a:solidFill>
                  <a:ea typeface="宋体" pitchFamily="2" charset="-122"/>
                </a:rPr>
                <a:t>70</a:t>
              </a:r>
            </a:p>
          </p:txBody>
        </p:sp>
        <p:sp>
          <p:nvSpPr>
            <p:cNvPr id="419879" name="Text Box 30"/>
            <p:cNvSpPr txBox="1">
              <a:spLocks noChangeArrowheads="1"/>
            </p:cNvSpPr>
            <p:nvPr/>
          </p:nvSpPr>
          <p:spPr bwMode="auto">
            <a:xfrm>
              <a:off x="4615" y="2997"/>
              <a:ext cx="264" cy="233"/>
            </a:xfrm>
            <a:prstGeom prst="rect">
              <a:avLst/>
            </a:prstGeom>
            <a:noFill/>
            <a:ln w="9525">
              <a:noFill/>
              <a:miter lim="800000"/>
              <a:headEnd/>
              <a:tailEnd/>
            </a:ln>
            <a:effectLst/>
          </p:spPr>
          <p:txBody>
            <a:bodyPr wrap="none">
              <a:spAutoFit/>
            </a:bodyPr>
            <a:lstStyle/>
            <a:p>
              <a:pPr algn="ctr" eaLnBrk="1" hangingPunct="1">
                <a:spcBef>
                  <a:spcPct val="0"/>
                </a:spcBef>
              </a:pPr>
              <a:r>
                <a:rPr lang="en-US" altLang="zh-CN" b="0">
                  <a:solidFill>
                    <a:schemeClr val="tx1"/>
                  </a:solidFill>
                  <a:ea typeface="宋体" pitchFamily="2" charset="-122"/>
                </a:rPr>
                <a:t>80</a:t>
              </a:r>
            </a:p>
          </p:txBody>
        </p:sp>
        <p:sp>
          <p:nvSpPr>
            <p:cNvPr id="419880" name="Text Box 31"/>
            <p:cNvSpPr txBox="1">
              <a:spLocks noChangeArrowheads="1"/>
            </p:cNvSpPr>
            <p:nvPr/>
          </p:nvSpPr>
          <p:spPr bwMode="auto">
            <a:xfrm>
              <a:off x="5044" y="2997"/>
              <a:ext cx="264" cy="233"/>
            </a:xfrm>
            <a:prstGeom prst="rect">
              <a:avLst/>
            </a:prstGeom>
            <a:noFill/>
            <a:ln w="9525">
              <a:noFill/>
              <a:miter lim="800000"/>
              <a:headEnd/>
              <a:tailEnd/>
            </a:ln>
            <a:effectLst/>
          </p:spPr>
          <p:txBody>
            <a:bodyPr wrap="none">
              <a:spAutoFit/>
            </a:bodyPr>
            <a:lstStyle/>
            <a:p>
              <a:pPr algn="ctr" eaLnBrk="1" hangingPunct="1">
                <a:spcBef>
                  <a:spcPct val="0"/>
                </a:spcBef>
              </a:pPr>
              <a:r>
                <a:rPr lang="en-US" altLang="zh-CN" b="0">
                  <a:solidFill>
                    <a:schemeClr val="tx1"/>
                  </a:solidFill>
                  <a:ea typeface="宋体" pitchFamily="2" charset="-122"/>
                </a:rPr>
                <a:t>90</a:t>
              </a:r>
            </a:p>
          </p:txBody>
        </p:sp>
        <p:sp>
          <p:nvSpPr>
            <p:cNvPr id="419881" name="Text Box 32"/>
            <p:cNvSpPr txBox="1">
              <a:spLocks noChangeArrowheads="1"/>
            </p:cNvSpPr>
            <p:nvPr/>
          </p:nvSpPr>
          <p:spPr bwMode="auto">
            <a:xfrm>
              <a:off x="4162" y="2731"/>
              <a:ext cx="722" cy="233"/>
            </a:xfrm>
            <a:prstGeom prst="rect">
              <a:avLst/>
            </a:prstGeom>
            <a:noFill/>
            <a:ln w="9525">
              <a:noFill/>
              <a:miter lim="800000"/>
              <a:headEnd/>
              <a:tailEnd/>
            </a:ln>
            <a:effectLst/>
          </p:spPr>
          <p:txBody>
            <a:bodyPr wrap="none">
              <a:spAutoFit/>
            </a:bodyPr>
            <a:lstStyle/>
            <a:p>
              <a:pPr eaLnBrk="1" hangingPunct="1">
                <a:spcBef>
                  <a:spcPct val="0"/>
                </a:spcBef>
              </a:pPr>
              <a:r>
                <a:rPr lang="en-US" altLang="zh-CN" b="0">
                  <a:solidFill>
                    <a:schemeClr val="tx1"/>
                  </a:solidFill>
                  <a:ea typeface="宋体" pitchFamily="2" charset="-122"/>
                </a:rPr>
                <a:t>score</a:t>
              </a:r>
              <a:r>
                <a:rPr lang="zh-CN" altLang="zh-CN" b="0">
                  <a:solidFill>
                    <a:schemeClr val="tx1"/>
                  </a:solidFill>
                  <a:ea typeface="宋体" pitchFamily="2" charset="-122"/>
                </a:rPr>
                <a:t>数组</a:t>
              </a:r>
              <a:endParaRPr lang="zh-CN" altLang="en-US" b="0">
                <a:solidFill>
                  <a:schemeClr val="tx1"/>
                </a:solidFill>
                <a:ea typeface="宋体" pitchFamily="2" charset="-122"/>
              </a:endParaRPr>
            </a:p>
          </p:txBody>
        </p:sp>
      </p:grpSp>
      <p:grpSp>
        <p:nvGrpSpPr>
          <p:cNvPr id="3" name="Group 46"/>
          <p:cNvGrpSpPr>
            <a:grpSpLocks/>
          </p:cNvGrpSpPr>
          <p:nvPr/>
        </p:nvGrpSpPr>
        <p:grpSpPr bwMode="auto">
          <a:xfrm>
            <a:off x="4543425" y="2597150"/>
            <a:ext cx="1711325" cy="2419350"/>
            <a:chOff x="3099" y="1822"/>
            <a:chExt cx="1078" cy="1524"/>
          </a:xfrm>
        </p:grpSpPr>
        <p:sp>
          <p:nvSpPr>
            <p:cNvPr id="419855" name="Line 34"/>
            <p:cNvSpPr>
              <a:spLocks noChangeShapeType="1"/>
            </p:cNvSpPr>
            <p:nvPr/>
          </p:nvSpPr>
          <p:spPr bwMode="auto">
            <a:xfrm>
              <a:off x="3702" y="2781"/>
              <a:ext cx="0" cy="565"/>
            </a:xfrm>
            <a:prstGeom prst="line">
              <a:avLst/>
            </a:prstGeom>
            <a:noFill/>
            <a:ln w="9525">
              <a:solidFill>
                <a:srgbClr val="FF5050"/>
              </a:solidFill>
              <a:round/>
              <a:headEnd/>
              <a:tailEnd type="triangle" w="med" len="med"/>
            </a:ln>
            <a:effectLst/>
          </p:spPr>
          <p:txBody>
            <a:bodyPr wrap="none" anchor="ctr"/>
            <a:lstStyle/>
            <a:p>
              <a:endParaRPr lang="zh-CN" altLang="en-US" sz="1600"/>
            </a:p>
          </p:txBody>
        </p:sp>
        <p:sp>
          <p:nvSpPr>
            <p:cNvPr id="419856" name="Text Box 35"/>
            <p:cNvSpPr txBox="1">
              <a:spLocks noChangeArrowheads="1"/>
            </p:cNvSpPr>
            <p:nvPr/>
          </p:nvSpPr>
          <p:spPr bwMode="auto">
            <a:xfrm>
              <a:off x="3369" y="2513"/>
              <a:ext cx="621" cy="233"/>
            </a:xfrm>
            <a:prstGeom prst="rect">
              <a:avLst/>
            </a:prstGeom>
            <a:noFill/>
            <a:ln w="9525">
              <a:noFill/>
              <a:miter lim="800000"/>
              <a:headEnd/>
              <a:tailEnd/>
            </a:ln>
            <a:effectLst/>
          </p:spPr>
          <p:txBody>
            <a:bodyPr wrap="none">
              <a:spAutoFit/>
            </a:bodyPr>
            <a:lstStyle/>
            <a:p>
              <a:pPr eaLnBrk="1" hangingPunct="1">
                <a:spcBef>
                  <a:spcPct val="0"/>
                </a:spcBef>
              </a:pPr>
              <a:r>
                <a:rPr lang="en-US" altLang="zh-CN" b="0">
                  <a:solidFill>
                    <a:srgbClr val="FF5050"/>
                  </a:solidFill>
                  <a:ea typeface="宋体" pitchFamily="2" charset="-122"/>
                </a:rPr>
                <a:t>*pointer</a:t>
              </a:r>
            </a:p>
          </p:txBody>
        </p:sp>
        <p:sp>
          <p:nvSpPr>
            <p:cNvPr id="419857" name="Line 37"/>
            <p:cNvSpPr>
              <a:spLocks noChangeShapeType="1"/>
            </p:cNvSpPr>
            <p:nvPr/>
          </p:nvSpPr>
          <p:spPr bwMode="auto">
            <a:xfrm>
              <a:off x="3701" y="2258"/>
              <a:ext cx="0" cy="273"/>
            </a:xfrm>
            <a:prstGeom prst="line">
              <a:avLst/>
            </a:prstGeom>
            <a:noFill/>
            <a:ln w="9525">
              <a:solidFill>
                <a:srgbClr val="FF5050"/>
              </a:solidFill>
              <a:round/>
              <a:headEnd/>
              <a:tailEnd type="triangle" w="med" len="med"/>
            </a:ln>
            <a:effectLst/>
          </p:spPr>
          <p:txBody>
            <a:bodyPr wrap="none" anchor="ctr"/>
            <a:lstStyle/>
            <a:p>
              <a:endParaRPr lang="zh-CN" altLang="en-US" sz="1600"/>
            </a:p>
          </p:txBody>
        </p:sp>
        <p:sp>
          <p:nvSpPr>
            <p:cNvPr id="419858" name="Text Box 38"/>
            <p:cNvSpPr txBox="1">
              <a:spLocks noChangeArrowheads="1"/>
            </p:cNvSpPr>
            <p:nvPr/>
          </p:nvSpPr>
          <p:spPr bwMode="auto">
            <a:xfrm>
              <a:off x="3099" y="1822"/>
              <a:ext cx="1078" cy="407"/>
            </a:xfrm>
            <a:prstGeom prst="rect">
              <a:avLst/>
            </a:prstGeom>
            <a:noFill/>
            <a:ln w="9525">
              <a:noFill/>
              <a:miter lim="800000"/>
              <a:headEnd/>
              <a:tailEnd/>
            </a:ln>
            <a:effectLst/>
          </p:spPr>
          <p:txBody>
            <a:bodyPr wrap="none">
              <a:spAutoFit/>
            </a:bodyPr>
            <a:lstStyle/>
            <a:p>
              <a:pPr algn="ctr" eaLnBrk="1" hangingPunct="1">
                <a:spcBef>
                  <a:spcPct val="0"/>
                </a:spcBef>
              </a:pPr>
              <a:r>
                <a:rPr lang="en-US" altLang="zh-CN">
                  <a:solidFill>
                    <a:srgbClr val="FF5050"/>
                  </a:solidFill>
                </a:rPr>
                <a:t>pt</a:t>
              </a:r>
            </a:p>
            <a:p>
              <a:pPr algn="ctr" eaLnBrk="1" hangingPunct="1">
                <a:spcBef>
                  <a:spcPct val="0"/>
                </a:spcBef>
              </a:pPr>
              <a:r>
                <a:rPr lang="en-US" altLang="zh-CN">
                  <a:solidFill>
                    <a:srgbClr val="FF5050"/>
                  </a:solidFill>
                </a:rPr>
                <a:t>(</a:t>
              </a:r>
              <a:r>
                <a:rPr lang="zh-CN" altLang="en-US">
                  <a:solidFill>
                    <a:srgbClr val="FF5050"/>
                  </a:solidFill>
                </a:rPr>
                <a:t>当有不及格时</a:t>
              </a:r>
              <a:r>
                <a:rPr lang="en-US" altLang="zh-CN">
                  <a:solidFill>
                    <a:srgbClr val="FF5050"/>
                  </a:solidFill>
                </a:rPr>
                <a:t>)</a:t>
              </a:r>
            </a:p>
          </p:txBody>
        </p:sp>
      </p:grpSp>
      <p:grpSp>
        <p:nvGrpSpPr>
          <p:cNvPr id="4" name="Group 52"/>
          <p:cNvGrpSpPr>
            <a:grpSpLocks/>
          </p:cNvGrpSpPr>
          <p:nvPr/>
        </p:nvGrpSpPr>
        <p:grpSpPr bwMode="auto">
          <a:xfrm>
            <a:off x="7258050" y="2597150"/>
            <a:ext cx="1711325" cy="2419350"/>
            <a:chOff x="4809" y="1822"/>
            <a:chExt cx="1078" cy="1524"/>
          </a:xfrm>
        </p:grpSpPr>
        <p:sp>
          <p:nvSpPr>
            <p:cNvPr id="419851" name="Line 48"/>
            <p:cNvSpPr>
              <a:spLocks noChangeShapeType="1"/>
            </p:cNvSpPr>
            <p:nvPr/>
          </p:nvSpPr>
          <p:spPr bwMode="auto">
            <a:xfrm>
              <a:off x="5412" y="2781"/>
              <a:ext cx="0" cy="565"/>
            </a:xfrm>
            <a:prstGeom prst="line">
              <a:avLst/>
            </a:prstGeom>
            <a:noFill/>
            <a:ln w="9525">
              <a:solidFill>
                <a:srgbClr val="FF5050"/>
              </a:solidFill>
              <a:round/>
              <a:headEnd/>
              <a:tailEnd type="triangle" w="med" len="med"/>
            </a:ln>
            <a:effectLst/>
          </p:spPr>
          <p:txBody>
            <a:bodyPr wrap="none" anchor="ctr"/>
            <a:lstStyle/>
            <a:p>
              <a:endParaRPr lang="zh-CN" altLang="en-US" sz="1600"/>
            </a:p>
          </p:txBody>
        </p:sp>
        <p:sp>
          <p:nvSpPr>
            <p:cNvPr id="419852" name="Text Box 49"/>
            <p:cNvSpPr txBox="1">
              <a:spLocks noChangeArrowheads="1"/>
            </p:cNvSpPr>
            <p:nvPr/>
          </p:nvSpPr>
          <p:spPr bwMode="auto">
            <a:xfrm>
              <a:off x="4943" y="2531"/>
              <a:ext cx="857" cy="233"/>
            </a:xfrm>
            <a:prstGeom prst="rect">
              <a:avLst/>
            </a:prstGeom>
            <a:noFill/>
            <a:ln w="9525">
              <a:noFill/>
              <a:miter lim="800000"/>
              <a:headEnd/>
              <a:tailEnd/>
            </a:ln>
            <a:effectLst/>
          </p:spPr>
          <p:txBody>
            <a:bodyPr wrap="none">
              <a:spAutoFit/>
            </a:bodyPr>
            <a:lstStyle/>
            <a:p>
              <a:pPr eaLnBrk="1" hangingPunct="1">
                <a:spcBef>
                  <a:spcPct val="0"/>
                </a:spcBef>
              </a:pPr>
              <a:r>
                <a:rPr lang="en-US" altLang="zh-CN" b="0">
                  <a:solidFill>
                    <a:srgbClr val="FF5050"/>
                  </a:solidFill>
                  <a:ea typeface="宋体" pitchFamily="2" charset="-122"/>
                </a:rPr>
                <a:t>*(pointer+1)</a:t>
              </a:r>
            </a:p>
          </p:txBody>
        </p:sp>
        <p:sp>
          <p:nvSpPr>
            <p:cNvPr id="419853" name="Line 50"/>
            <p:cNvSpPr>
              <a:spLocks noChangeShapeType="1"/>
            </p:cNvSpPr>
            <p:nvPr/>
          </p:nvSpPr>
          <p:spPr bwMode="auto">
            <a:xfrm>
              <a:off x="5411" y="2258"/>
              <a:ext cx="0" cy="273"/>
            </a:xfrm>
            <a:prstGeom prst="line">
              <a:avLst/>
            </a:prstGeom>
            <a:noFill/>
            <a:ln w="9525">
              <a:solidFill>
                <a:srgbClr val="FF5050"/>
              </a:solidFill>
              <a:round/>
              <a:headEnd/>
              <a:tailEnd type="triangle" w="med" len="med"/>
            </a:ln>
            <a:effectLst/>
          </p:spPr>
          <p:txBody>
            <a:bodyPr wrap="none" anchor="ctr"/>
            <a:lstStyle/>
            <a:p>
              <a:endParaRPr lang="zh-CN" altLang="en-US" sz="1600"/>
            </a:p>
          </p:txBody>
        </p:sp>
        <p:sp>
          <p:nvSpPr>
            <p:cNvPr id="419854" name="Text Box 51"/>
            <p:cNvSpPr txBox="1">
              <a:spLocks noChangeArrowheads="1"/>
            </p:cNvSpPr>
            <p:nvPr/>
          </p:nvSpPr>
          <p:spPr bwMode="auto">
            <a:xfrm>
              <a:off x="4809" y="1822"/>
              <a:ext cx="1078" cy="407"/>
            </a:xfrm>
            <a:prstGeom prst="rect">
              <a:avLst/>
            </a:prstGeom>
            <a:noFill/>
            <a:ln w="9525">
              <a:noFill/>
              <a:miter lim="800000"/>
              <a:headEnd/>
              <a:tailEnd/>
            </a:ln>
            <a:effectLst/>
          </p:spPr>
          <p:txBody>
            <a:bodyPr wrap="none">
              <a:spAutoFit/>
            </a:bodyPr>
            <a:lstStyle/>
            <a:p>
              <a:pPr algn="ctr" eaLnBrk="1" hangingPunct="1">
                <a:spcBef>
                  <a:spcPct val="0"/>
                </a:spcBef>
              </a:pPr>
              <a:r>
                <a:rPr lang="en-US" altLang="zh-CN">
                  <a:solidFill>
                    <a:srgbClr val="FF5050"/>
                  </a:solidFill>
                </a:rPr>
                <a:t>pt</a:t>
              </a:r>
            </a:p>
            <a:p>
              <a:pPr algn="ctr" eaLnBrk="1" hangingPunct="1">
                <a:spcBef>
                  <a:spcPct val="0"/>
                </a:spcBef>
              </a:pPr>
              <a:r>
                <a:rPr lang="en-US" altLang="zh-CN">
                  <a:solidFill>
                    <a:srgbClr val="FF5050"/>
                  </a:solidFill>
                </a:rPr>
                <a:t>(</a:t>
              </a:r>
              <a:r>
                <a:rPr lang="zh-CN" altLang="en-US">
                  <a:solidFill>
                    <a:srgbClr val="FF5050"/>
                  </a:solidFill>
                </a:rPr>
                <a:t>当无不及格时</a:t>
              </a:r>
              <a:r>
                <a:rPr lang="en-US" altLang="zh-CN">
                  <a:solidFill>
                    <a:srgbClr val="FF5050"/>
                  </a:solidFill>
                </a:rPr>
                <a:t>)</a:t>
              </a:r>
            </a:p>
          </p:txBody>
        </p:sp>
      </p:gr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71" name="Text Box 8"/>
          <p:cNvSpPr txBox="1">
            <a:spLocks noChangeArrowheads="1"/>
          </p:cNvSpPr>
          <p:nvPr/>
        </p:nvSpPr>
        <p:spPr bwMode="auto">
          <a:xfrm>
            <a:off x="322263" y="536575"/>
            <a:ext cx="8739188" cy="461665"/>
          </a:xfrm>
          <a:prstGeom prst="rect">
            <a:avLst/>
          </a:prstGeom>
          <a:solidFill>
            <a:srgbClr val="FFCCFF"/>
          </a:solidFill>
          <a:ln w="9525">
            <a:noFill/>
            <a:miter lim="800000"/>
            <a:headEnd/>
            <a:tailEnd/>
          </a:ln>
          <a:effectLst/>
        </p:spPr>
        <p:txBody>
          <a:bodyPr wrap="square">
            <a:spAutoFit/>
          </a:bodyPr>
          <a:lstStyle/>
          <a:p>
            <a:pPr eaLnBrk="1" hangingPunct="1">
              <a:spcBef>
                <a:spcPct val="0"/>
              </a:spcBef>
            </a:pPr>
            <a:r>
              <a:rPr lang="zh-CN" altLang="en-US" sz="2400" dirty="0">
                <a:solidFill>
                  <a:schemeClr val="tx1"/>
                </a:solidFill>
              </a:rPr>
              <a:t>例</a:t>
            </a:r>
            <a:r>
              <a:rPr lang="en-US" altLang="zh-CN" sz="2400" dirty="0">
                <a:solidFill>
                  <a:schemeClr val="tx1"/>
                </a:solidFill>
              </a:rPr>
              <a:t>27</a:t>
            </a:r>
            <a:r>
              <a:rPr lang="zh-CN" altLang="en-US" sz="2400" dirty="0">
                <a:solidFill>
                  <a:schemeClr val="tx1"/>
                </a:solidFill>
              </a:rPr>
              <a:t>   写一个函数，求两个</a:t>
            </a:r>
            <a:r>
              <a:rPr lang="en-US" altLang="zh-CN" sz="2400" dirty="0">
                <a:solidFill>
                  <a:schemeClr val="tx1"/>
                </a:solidFill>
              </a:rPr>
              <a:t>int</a:t>
            </a:r>
            <a:r>
              <a:rPr lang="zh-CN" altLang="zh-CN" sz="2400" dirty="0">
                <a:solidFill>
                  <a:schemeClr val="tx1"/>
                </a:solidFill>
              </a:rPr>
              <a:t>型变量中居于较大值的变量的地址</a:t>
            </a:r>
            <a:endParaRPr lang="zh-CN" altLang="en-US" sz="2400" dirty="0">
              <a:solidFill>
                <a:schemeClr val="tx1"/>
              </a:solidFill>
            </a:endParaRPr>
          </a:p>
        </p:txBody>
      </p:sp>
      <p:sp>
        <p:nvSpPr>
          <p:cNvPr id="897035" name="Text Box 11"/>
          <p:cNvSpPr txBox="1">
            <a:spLocks noChangeArrowheads="1"/>
          </p:cNvSpPr>
          <p:nvPr/>
        </p:nvSpPr>
        <p:spPr bwMode="auto">
          <a:xfrm>
            <a:off x="722313" y="1266825"/>
            <a:ext cx="2635017" cy="452431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en-US" altLang="zh-CN" sz="2400" dirty="0">
                <a:solidFill>
                  <a:schemeClr val="dk1"/>
                </a:solidFill>
              </a:rPr>
              <a:t>main()</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a=2,b=3;</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*p;</a:t>
            </a:r>
          </a:p>
          <a:p>
            <a:pPr>
              <a:spcBef>
                <a:spcPct val="0"/>
              </a:spcBef>
            </a:pPr>
            <a:r>
              <a:rPr lang="en-US" altLang="zh-CN" sz="2400" dirty="0">
                <a:solidFill>
                  <a:schemeClr val="dk1"/>
                </a:solidFill>
              </a:rPr>
              <a:t>  p=f1(&amp;a,&amp; b);</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("%d\n",*p);</a:t>
            </a:r>
          </a:p>
          <a:p>
            <a:pPr>
              <a:spcBef>
                <a:spcPct val="0"/>
              </a:spcBef>
            </a:pPr>
            <a:r>
              <a:rPr lang="en-US" altLang="zh-CN" sz="2400" dirty="0">
                <a:solidFill>
                  <a:schemeClr val="dk1"/>
                </a:solidFill>
              </a:rPr>
              <a:t>}</a:t>
            </a:r>
          </a:p>
          <a:p>
            <a:pPr>
              <a:spcBef>
                <a:spcPct val="0"/>
              </a:spcBef>
            </a:pPr>
            <a:r>
              <a:rPr lang="en-US" altLang="zh-CN" sz="2400" dirty="0" err="1">
                <a:solidFill>
                  <a:schemeClr val="dk1"/>
                </a:solidFill>
              </a:rPr>
              <a:t>int</a:t>
            </a:r>
            <a:r>
              <a:rPr lang="en-US" altLang="zh-CN" sz="2400" dirty="0">
                <a:solidFill>
                  <a:schemeClr val="dk1"/>
                </a:solidFill>
              </a:rPr>
              <a:t> *f1(</a:t>
            </a:r>
            <a:r>
              <a:rPr lang="en-US" altLang="zh-CN" sz="2400" dirty="0" err="1">
                <a:solidFill>
                  <a:schemeClr val="dk1"/>
                </a:solidFill>
              </a:rPr>
              <a:t>int</a:t>
            </a:r>
            <a:r>
              <a:rPr lang="en-US" altLang="zh-CN" sz="2400" dirty="0">
                <a:solidFill>
                  <a:schemeClr val="dk1"/>
                </a:solidFill>
              </a:rPr>
              <a:t> </a:t>
            </a:r>
            <a:r>
              <a:rPr lang="en-US" altLang="zh-CN" sz="2400" dirty="0" err="1">
                <a:solidFill>
                  <a:schemeClr val="dk1"/>
                </a:solidFill>
              </a:rPr>
              <a:t>x,int</a:t>
            </a:r>
            <a:r>
              <a:rPr lang="en-US" altLang="zh-CN" sz="2400" dirty="0">
                <a:solidFill>
                  <a:schemeClr val="dk1"/>
                </a:solidFill>
              </a:rPr>
              <a:t> y)</a:t>
            </a:r>
          </a:p>
          <a:p>
            <a:pPr>
              <a:spcBef>
                <a:spcPct val="0"/>
              </a:spcBef>
            </a:pPr>
            <a:r>
              <a:rPr lang="en-US" altLang="zh-CN" sz="2400" dirty="0">
                <a:solidFill>
                  <a:schemeClr val="dk1"/>
                </a:solidFill>
              </a:rPr>
              <a:t>{ if(</a:t>
            </a:r>
            <a:r>
              <a:rPr lang="en-US" altLang="zh-CN" sz="2400" dirty="0"/>
              <a:t>x&gt;y</a:t>
            </a:r>
            <a:r>
              <a:rPr lang="en-US" altLang="zh-CN" sz="2400" dirty="0">
                <a:solidFill>
                  <a:schemeClr val="dk1"/>
                </a:solidFill>
              </a:rPr>
              <a:t>)</a:t>
            </a:r>
          </a:p>
          <a:p>
            <a:pPr>
              <a:spcBef>
                <a:spcPct val="0"/>
              </a:spcBef>
            </a:pPr>
            <a:r>
              <a:rPr lang="en-US" altLang="zh-CN" sz="2400" dirty="0">
                <a:solidFill>
                  <a:schemeClr val="dk1"/>
                </a:solidFill>
              </a:rPr>
              <a:t>     return  x;</a:t>
            </a:r>
          </a:p>
          <a:p>
            <a:pPr>
              <a:spcBef>
                <a:spcPct val="0"/>
              </a:spcBef>
            </a:pPr>
            <a:r>
              <a:rPr lang="en-US" altLang="zh-CN" sz="2400" dirty="0">
                <a:solidFill>
                  <a:schemeClr val="dk1"/>
                </a:solidFill>
              </a:rPr>
              <a:t>  else</a:t>
            </a:r>
          </a:p>
          <a:p>
            <a:pPr>
              <a:spcBef>
                <a:spcPct val="0"/>
              </a:spcBef>
            </a:pPr>
            <a:r>
              <a:rPr lang="en-US" altLang="zh-CN" sz="2400" dirty="0">
                <a:solidFill>
                  <a:schemeClr val="dk1"/>
                </a:solidFill>
              </a:rPr>
              <a:t>     return  y;</a:t>
            </a:r>
          </a:p>
          <a:p>
            <a:pPr>
              <a:spcBef>
                <a:spcPct val="0"/>
              </a:spcBef>
            </a:pPr>
            <a:r>
              <a:rPr lang="en-US" altLang="zh-CN" sz="2400" dirty="0">
                <a:solidFill>
                  <a:schemeClr val="dk1"/>
                </a:solidFill>
              </a:rPr>
              <a:t>}</a:t>
            </a:r>
          </a:p>
        </p:txBody>
      </p:sp>
      <p:grpSp>
        <p:nvGrpSpPr>
          <p:cNvPr id="2" name="Group 84"/>
          <p:cNvGrpSpPr>
            <a:grpSpLocks/>
          </p:cNvGrpSpPr>
          <p:nvPr/>
        </p:nvGrpSpPr>
        <p:grpSpPr bwMode="auto">
          <a:xfrm>
            <a:off x="4927600" y="1279525"/>
            <a:ext cx="2617788" cy="4625975"/>
            <a:chOff x="3156" y="806"/>
            <a:chExt cx="1649" cy="2914"/>
          </a:xfrm>
        </p:grpSpPr>
        <p:sp>
          <p:nvSpPr>
            <p:cNvPr id="420903" name="Text Box 85"/>
            <p:cNvSpPr txBox="1">
              <a:spLocks noChangeArrowheads="1"/>
            </p:cNvSpPr>
            <p:nvPr/>
          </p:nvSpPr>
          <p:spPr bwMode="auto">
            <a:xfrm>
              <a:off x="3335" y="2590"/>
              <a:ext cx="116" cy="250"/>
            </a:xfrm>
            <a:prstGeom prst="rect">
              <a:avLst/>
            </a:prstGeom>
            <a:noFill/>
            <a:ln w="9525">
              <a:noFill/>
              <a:miter lim="800000"/>
              <a:headEnd/>
              <a:tailEnd/>
            </a:ln>
            <a:effectLst/>
          </p:spPr>
          <p:txBody>
            <a:bodyPr wrap="none" anchor="ctr">
              <a:spAutoFit/>
            </a:bodyPr>
            <a:lstStyle/>
            <a:p>
              <a:pPr algn="ctr">
                <a:spcBef>
                  <a:spcPct val="0"/>
                </a:spcBef>
              </a:pPr>
              <a:endParaRPr lang="zh-CN" altLang="zh-CN" sz="2000" b="0">
                <a:solidFill>
                  <a:schemeClr val="tx1"/>
                </a:solidFill>
              </a:endParaRPr>
            </a:p>
          </p:txBody>
        </p:sp>
        <p:sp>
          <p:nvSpPr>
            <p:cNvPr id="420904" name="Freeform 86"/>
            <p:cNvSpPr>
              <a:spLocks/>
            </p:cNvSpPr>
            <p:nvPr/>
          </p:nvSpPr>
          <p:spPr bwMode="auto">
            <a:xfrm>
              <a:off x="3582" y="3364"/>
              <a:ext cx="1211" cy="356"/>
            </a:xfrm>
            <a:custGeom>
              <a:avLst/>
              <a:gdLst>
                <a:gd name="T0" fmla="*/ 0 w 1211"/>
                <a:gd name="T1" fmla="*/ 127 h 456"/>
                <a:gd name="T2" fmla="*/ 500 w 1211"/>
                <a:gd name="T3" fmla="*/ 32 h 456"/>
                <a:gd name="T4" fmla="*/ 1089 w 1211"/>
                <a:gd name="T5" fmla="*/ 319 h 456"/>
                <a:gd name="T6" fmla="*/ 1211 w 1211"/>
                <a:gd name="T7" fmla="*/ 258 h 4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headEnd/>
              <a:tailEnd/>
            </a:ln>
            <a:effectLst/>
          </p:spPr>
          <p:txBody>
            <a:bodyPr wrap="none" anchor="ctr"/>
            <a:lstStyle/>
            <a:p>
              <a:endParaRPr lang="zh-CN" altLang="en-US"/>
            </a:p>
          </p:txBody>
        </p:sp>
        <p:sp>
          <p:nvSpPr>
            <p:cNvPr id="420905" name="Freeform 87"/>
            <p:cNvSpPr>
              <a:spLocks/>
            </p:cNvSpPr>
            <p:nvPr/>
          </p:nvSpPr>
          <p:spPr bwMode="auto">
            <a:xfrm>
              <a:off x="3583" y="3018"/>
              <a:ext cx="1212" cy="67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cmpd="sng">
              <a:solidFill>
                <a:schemeClr val="tx1"/>
              </a:solidFill>
              <a:round/>
              <a:headEnd/>
              <a:tailEnd/>
            </a:ln>
            <a:effectLst/>
          </p:spPr>
          <p:txBody>
            <a:bodyPr wrap="none" anchor="ctr"/>
            <a:lstStyle/>
            <a:p>
              <a:endParaRPr lang="zh-CN" altLang="en-US"/>
            </a:p>
          </p:txBody>
        </p:sp>
        <p:sp>
          <p:nvSpPr>
            <p:cNvPr id="420906" name="Rectangle 88"/>
            <p:cNvSpPr>
              <a:spLocks noChangeArrowheads="1"/>
            </p:cNvSpPr>
            <p:nvPr/>
          </p:nvSpPr>
          <p:spPr bwMode="auto">
            <a:xfrm>
              <a:off x="3582" y="806"/>
              <a:ext cx="1211" cy="2212"/>
            </a:xfrm>
            <a:prstGeom prst="rect">
              <a:avLst/>
            </a:prstGeom>
            <a:solidFill>
              <a:srgbClr val="DDDDDD"/>
            </a:solidFill>
            <a:ln w="38100">
              <a:solidFill>
                <a:schemeClr val="tx1"/>
              </a:solidFill>
              <a:miter lim="800000"/>
              <a:headEnd/>
              <a:tailEnd/>
            </a:ln>
            <a:effectLst/>
          </p:spPr>
          <p:txBody>
            <a:bodyPr wrap="none" anchor="ctr"/>
            <a:lstStyle/>
            <a:p>
              <a:pPr algn="ctr">
                <a:spcBef>
                  <a:spcPct val="0"/>
                </a:spcBef>
              </a:pPr>
              <a:endParaRPr lang="zh-CN" altLang="zh-CN" sz="2000" b="0">
                <a:solidFill>
                  <a:schemeClr val="tx1"/>
                </a:solidFill>
              </a:endParaRPr>
            </a:p>
          </p:txBody>
        </p:sp>
        <p:sp>
          <p:nvSpPr>
            <p:cNvPr id="420907" name="Line 89"/>
            <p:cNvSpPr>
              <a:spLocks noChangeShapeType="1"/>
            </p:cNvSpPr>
            <p:nvPr/>
          </p:nvSpPr>
          <p:spPr bwMode="auto">
            <a:xfrm>
              <a:off x="3594" y="1244"/>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420908" name="Line 90"/>
            <p:cNvSpPr>
              <a:spLocks noChangeShapeType="1"/>
            </p:cNvSpPr>
            <p:nvPr/>
          </p:nvSpPr>
          <p:spPr bwMode="auto">
            <a:xfrm>
              <a:off x="3594" y="1500"/>
              <a:ext cx="1211" cy="0"/>
            </a:xfrm>
            <a:prstGeom prst="line">
              <a:avLst/>
            </a:prstGeom>
            <a:noFill/>
            <a:ln w="9525">
              <a:solidFill>
                <a:schemeClr val="bg2"/>
              </a:solidFill>
              <a:round/>
              <a:headEnd/>
              <a:tailEnd/>
            </a:ln>
            <a:effectLst/>
          </p:spPr>
          <p:txBody>
            <a:bodyPr wrap="none" anchor="ctr"/>
            <a:lstStyle/>
            <a:p>
              <a:endParaRPr lang="zh-CN" altLang="en-US"/>
            </a:p>
          </p:txBody>
        </p:sp>
        <p:sp>
          <p:nvSpPr>
            <p:cNvPr id="420909" name="Line 91"/>
            <p:cNvSpPr>
              <a:spLocks noChangeShapeType="1"/>
            </p:cNvSpPr>
            <p:nvPr/>
          </p:nvSpPr>
          <p:spPr bwMode="auto">
            <a:xfrm>
              <a:off x="3594" y="1733"/>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420910" name="Line 92"/>
            <p:cNvSpPr>
              <a:spLocks noChangeShapeType="1"/>
            </p:cNvSpPr>
            <p:nvPr/>
          </p:nvSpPr>
          <p:spPr bwMode="auto">
            <a:xfrm>
              <a:off x="3594" y="1988"/>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420911" name="Line 93"/>
            <p:cNvSpPr>
              <a:spLocks noChangeShapeType="1"/>
            </p:cNvSpPr>
            <p:nvPr/>
          </p:nvSpPr>
          <p:spPr bwMode="auto">
            <a:xfrm>
              <a:off x="3582" y="2246"/>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420912" name="Line 94"/>
            <p:cNvSpPr>
              <a:spLocks noChangeShapeType="1"/>
            </p:cNvSpPr>
            <p:nvPr/>
          </p:nvSpPr>
          <p:spPr bwMode="auto">
            <a:xfrm>
              <a:off x="3594" y="2788"/>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420913" name="Line 95"/>
            <p:cNvSpPr>
              <a:spLocks noChangeShapeType="1"/>
            </p:cNvSpPr>
            <p:nvPr/>
          </p:nvSpPr>
          <p:spPr bwMode="auto">
            <a:xfrm>
              <a:off x="3582" y="3027"/>
              <a:ext cx="0" cy="456"/>
            </a:xfrm>
            <a:prstGeom prst="line">
              <a:avLst/>
            </a:prstGeom>
            <a:noFill/>
            <a:ln w="9525">
              <a:solidFill>
                <a:srgbClr val="000000"/>
              </a:solidFill>
              <a:round/>
              <a:headEnd/>
              <a:tailEnd/>
            </a:ln>
            <a:effectLst/>
          </p:spPr>
          <p:txBody>
            <a:bodyPr wrap="none" anchor="ctr"/>
            <a:lstStyle/>
            <a:p>
              <a:endParaRPr lang="zh-CN" altLang="en-US"/>
            </a:p>
          </p:txBody>
        </p:sp>
        <p:sp>
          <p:nvSpPr>
            <p:cNvPr id="420914" name="Line 96"/>
            <p:cNvSpPr>
              <a:spLocks noChangeShapeType="1"/>
            </p:cNvSpPr>
            <p:nvPr/>
          </p:nvSpPr>
          <p:spPr bwMode="auto">
            <a:xfrm>
              <a:off x="4793" y="3027"/>
              <a:ext cx="1" cy="600"/>
            </a:xfrm>
            <a:prstGeom prst="line">
              <a:avLst/>
            </a:prstGeom>
            <a:noFill/>
            <a:ln w="9525">
              <a:solidFill>
                <a:srgbClr val="000000"/>
              </a:solidFill>
              <a:round/>
              <a:headEnd/>
              <a:tailEnd/>
            </a:ln>
            <a:effectLst/>
          </p:spPr>
          <p:txBody>
            <a:bodyPr wrap="none" anchor="ctr"/>
            <a:lstStyle/>
            <a:p>
              <a:endParaRPr lang="zh-CN" altLang="en-US"/>
            </a:p>
          </p:txBody>
        </p:sp>
        <p:sp>
          <p:nvSpPr>
            <p:cNvPr id="420915" name="Text Box 97"/>
            <p:cNvSpPr txBox="1">
              <a:spLocks noChangeArrowheads="1"/>
            </p:cNvSpPr>
            <p:nvPr/>
          </p:nvSpPr>
          <p:spPr bwMode="auto">
            <a:xfrm>
              <a:off x="4072" y="3069"/>
              <a:ext cx="308" cy="338"/>
            </a:xfrm>
            <a:prstGeom prst="rect">
              <a:avLst/>
            </a:prstGeom>
            <a:noFill/>
            <a:ln w="9525">
              <a:noFill/>
              <a:miter lim="800000"/>
              <a:headEnd/>
              <a:tailEnd/>
            </a:ln>
            <a:effectLst/>
          </p:spPr>
          <p:txBody>
            <a:bodyPr vert="eaVert" wrap="none" anchor="ctr">
              <a:spAutoFit/>
            </a:bodyPr>
            <a:lstStyle/>
            <a:p>
              <a:pPr algn="ctr">
                <a:spcBef>
                  <a:spcPct val="0"/>
                </a:spcBef>
              </a:pPr>
              <a:r>
                <a:rPr lang="en-US" altLang="zh-CN" sz="2000" b="0">
                  <a:solidFill>
                    <a:schemeClr val="tx1"/>
                  </a:solidFill>
                </a:rPr>
                <a:t>…...</a:t>
              </a:r>
            </a:p>
          </p:txBody>
        </p:sp>
        <p:sp>
          <p:nvSpPr>
            <p:cNvPr id="420916" name="Line 98"/>
            <p:cNvSpPr>
              <a:spLocks noChangeShapeType="1"/>
            </p:cNvSpPr>
            <p:nvPr/>
          </p:nvSpPr>
          <p:spPr bwMode="auto">
            <a:xfrm>
              <a:off x="3594" y="2510"/>
              <a:ext cx="1211" cy="0"/>
            </a:xfrm>
            <a:prstGeom prst="line">
              <a:avLst/>
            </a:prstGeom>
            <a:noFill/>
            <a:ln w="9525">
              <a:solidFill>
                <a:srgbClr val="000000"/>
              </a:solidFill>
              <a:round/>
              <a:headEnd/>
              <a:tailEnd/>
            </a:ln>
            <a:effectLst/>
          </p:spPr>
          <p:txBody>
            <a:bodyPr wrap="none" anchor="ctr"/>
            <a:lstStyle/>
            <a:p>
              <a:endParaRPr lang="zh-CN" altLang="en-US"/>
            </a:p>
          </p:txBody>
        </p:sp>
        <p:grpSp>
          <p:nvGrpSpPr>
            <p:cNvPr id="3" name="Group 99"/>
            <p:cNvGrpSpPr>
              <a:grpSpLocks/>
            </p:cNvGrpSpPr>
            <p:nvPr/>
          </p:nvGrpSpPr>
          <p:grpSpPr bwMode="auto">
            <a:xfrm>
              <a:off x="3156" y="1134"/>
              <a:ext cx="472" cy="1464"/>
              <a:chOff x="3156" y="1134"/>
              <a:chExt cx="472" cy="1464"/>
            </a:xfrm>
          </p:grpSpPr>
          <p:sp>
            <p:nvSpPr>
              <p:cNvPr id="420934" name="Text Box 100"/>
              <p:cNvSpPr txBox="1">
                <a:spLocks noChangeArrowheads="1"/>
              </p:cNvSpPr>
              <p:nvPr/>
            </p:nvSpPr>
            <p:spPr bwMode="auto">
              <a:xfrm>
                <a:off x="3174" y="1134"/>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rPr>
                  <a:t>2000</a:t>
                </a:r>
              </a:p>
            </p:txBody>
          </p:sp>
          <p:sp>
            <p:nvSpPr>
              <p:cNvPr id="420935" name="Text Box 101"/>
              <p:cNvSpPr txBox="1">
                <a:spLocks noChangeArrowheads="1"/>
              </p:cNvSpPr>
              <p:nvPr/>
            </p:nvSpPr>
            <p:spPr bwMode="auto">
              <a:xfrm>
                <a:off x="3175" y="2105"/>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rPr>
                  <a:t>2008</a:t>
                </a:r>
                <a:endParaRPr lang="en-US" altLang="zh-CN" sz="2000" b="0">
                  <a:solidFill>
                    <a:srgbClr val="336600"/>
                  </a:solidFill>
                </a:endParaRPr>
              </a:p>
            </p:txBody>
          </p:sp>
          <p:sp>
            <p:nvSpPr>
              <p:cNvPr id="420936" name="Text Box 102"/>
              <p:cNvSpPr txBox="1">
                <a:spLocks noChangeArrowheads="1"/>
              </p:cNvSpPr>
              <p:nvPr/>
            </p:nvSpPr>
            <p:spPr bwMode="auto">
              <a:xfrm>
                <a:off x="3156" y="2348"/>
                <a:ext cx="472"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rPr>
                  <a:t>200A</a:t>
                </a:r>
              </a:p>
            </p:txBody>
          </p:sp>
          <p:sp>
            <p:nvSpPr>
              <p:cNvPr id="420937" name="Text Box 103"/>
              <p:cNvSpPr txBox="1">
                <a:spLocks noChangeArrowheads="1"/>
              </p:cNvSpPr>
              <p:nvPr/>
            </p:nvSpPr>
            <p:spPr bwMode="auto">
              <a:xfrm>
                <a:off x="3174" y="1377"/>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rPr>
                  <a:t>2002</a:t>
                </a:r>
              </a:p>
            </p:txBody>
          </p:sp>
          <p:sp>
            <p:nvSpPr>
              <p:cNvPr id="420938" name="Text Box 104"/>
              <p:cNvSpPr txBox="1">
                <a:spLocks noChangeArrowheads="1"/>
              </p:cNvSpPr>
              <p:nvPr/>
            </p:nvSpPr>
            <p:spPr bwMode="auto">
              <a:xfrm>
                <a:off x="3174" y="1620"/>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rPr>
                  <a:t>2004</a:t>
                </a:r>
              </a:p>
            </p:txBody>
          </p:sp>
          <p:sp>
            <p:nvSpPr>
              <p:cNvPr id="420939" name="Text Box 105"/>
              <p:cNvSpPr txBox="1">
                <a:spLocks noChangeArrowheads="1"/>
              </p:cNvSpPr>
              <p:nvPr/>
            </p:nvSpPr>
            <p:spPr bwMode="auto">
              <a:xfrm>
                <a:off x="3174" y="1862"/>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rPr>
                  <a:t>2006</a:t>
                </a:r>
              </a:p>
            </p:txBody>
          </p:sp>
        </p:grpSp>
        <p:grpSp>
          <p:nvGrpSpPr>
            <p:cNvPr id="4" name="Group 106"/>
            <p:cNvGrpSpPr>
              <a:grpSpLocks/>
            </p:cNvGrpSpPr>
            <p:nvPr/>
          </p:nvGrpSpPr>
          <p:grpSpPr bwMode="auto">
            <a:xfrm>
              <a:off x="3597" y="1380"/>
              <a:ext cx="60" cy="1548"/>
              <a:chOff x="3960" y="1560"/>
              <a:chExt cx="60" cy="1548"/>
            </a:xfrm>
          </p:grpSpPr>
          <p:sp>
            <p:nvSpPr>
              <p:cNvPr id="420927" name="Line 107"/>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420928" name="Line 108"/>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420929" name="Line 109"/>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420930" name="Line 110"/>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420931" name="Line 111"/>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420932" name="Line 112"/>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420933" name="Line 113"/>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grpSp>
        <p:grpSp>
          <p:nvGrpSpPr>
            <p:cNvPr id="5" name="Group 114"/>
            <p:cNvGrpSpPr>
              <a:grpSpLocks/>
            </p:cNvGrpSpPr>
            <p:nvPr/>
          </p:nvGrpSpPr>
          <p:grpSpPr bwMode="auto">
            <a:xfrm>
              <a:off x="4725" y="1368"/>
              <a:ext cx="60" cy="1548"/>
              <a:chOff x="3960" y="1560"/>
              <a:chExt cx="60" cy="1548"/>
            </a:xfrm>
          </p:grpSpPr>
          <p:sp>
            <p:nvSpPr>
              <p:cNvPr id="420920" name="Line 115"/>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420921" name="Line 116"/>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420922" name="Line 117"/>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420923" name="Line 118"/>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420924" name="Line 119"/>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420925" name="Line 120"/>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420926" name="Line 121"/>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grpSp>
      </p:grpSp>
      <p:sp>
        <p:nvSpPr>
          <p:cNvPr id="897146" name="Text Box 122"/>
          <p:cNvSpPr txBox="1">
            <a:spLocks noChangeArrowheads="1"/>
          </p:cNvSpPr>
          <p:nvPr/>
        </p:nvSpPr>
        <p:spPr bwMode="auto">
          <a:xfrm>
            <a:off x="6392863" y="2003425"/>
            <a:ext cx="336550" cy="457200"/>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0000FF"/>
                </a:solidFill>
              </a:rPr>
              <a:t>2</a:t>
            </a:r>
          </a:p>
        </p:txBody>
      </p:sp>
      <p:sp>
        <p:nvSpPr>
          <p:cNvPr id="897147" name="Text Box 123"/>
          <p:cNvSpPr txBox="1">
            <a:spLocks noChangeArrowheads="1"/>
          </p:cNvSpPr>
          <p:nvPr/>
        </p:nvSpPr>
        <p:spPr bwMode="auto">
          <a:xfrm>
            <a:off x="6411913" y="2365375"/>
            <a:ext cx="336550" cy="457200"/>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FF3300"/>
                </a:solidFill>
              </a:rPr>
              <a:t>3</a:t>
            </a:r>
            <a:endParaRPr lang="en-US" altLang="zh-CN" sz="2400" b="0">
              <a:solidFill>
                <a:srgbClr val="0000FF"/>
              </a:solidFill>
            </a:endParaRPr>
          </a:p>
        </p:txBody>
      </p:sp>
      <p:grpSp>
        <p:nvGrpSpPr>
          <p:cNvPr id="6" name="Group 124"/>
          <p:cNvGrpSpPr>
            <a:grpSpLocks/>
          </p:cNvGrpSpPr>
          <p:nvPr/>
        </p:nvGrpSpPr>
        <p:grpSpPr bwMode="auto">
          <a:xfrm>
            <a:off x="6318250" y="3228975"/>
            <a:ext cx="2743200" cy="935038"/>
            <a:chOff x="4032" y="2034"/>
            <a:chExt cx="1728" cy="589"/>
          </a:xfrm>
        </p:grpSpPr>
        <p:grpSp>
          <p:nvGrpSpPr>
            <p:cNvPr id="7" name="Group 125"/>
            <p:cNvGrpSpPr>
              <a:grpSpLocks/>
            </p:cNvGrpSpPr>
            <p:nvPr/>
          </p:nvGrpSpPr>
          <p:grpSpPr bwMode="auto">
            <a:xfrm>
              <a:off x="4747" y="2373"/>
              <a:ext cx="1013" cy="250"/>
              <a:chOff x="4426" y="1917"/>
              <a:chExt cx="1013" cy="250"/>
            </a:xfrm>
          </p:grpSpPr>
          <p:sp>
            <p:nvSpPr>
              <p:cNvPr id="420901" name="Line 126"/>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420902" name="Text Box 127"/>
              <p:cNvSpPr txBox="1">
                <a:spLocks noChangeArrowheads="1"/>
              </p:cNvSpPr>
              <p:nvPr/>
            </p:nvSpPr>
            <p:spPr bwMode="auto">
              <a:xfrm>
                <a:off x="4523" y="1917"/>
                <a:ext cx="916"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en-US" altLang="zh-CN" sz="2000" b="0">
                    <a:solidFill>
                      <a:schemeClr val="tx1"/>
                    </a:solidFill>
                  </a:rPr>
                  <a:t>  </a:t>
                </a:r>
                <a:r>
                  <a:rPr lang="zh-CN" altLang="en-US" sz="2000" b="0">
                    <a:solidFill>
                      <a:schemeClr val="tx1"/>
                    </a:solidFill>
                  </a:rPr>
                  <a:t>指针变量</a:t>
                </a:r>
                <a:r>
                  <a:rPr lang="en-US" altLang="zh-CN" sz="2000" b="0">
                    <a:solidFill>
                      <a:schemeClr val="tx1"/>
                    </a:solidFill>
                  </a:rPr>
                  <a:t>y</a:t>
                </a:r>
              </a:p>
            </p:txBody>
          </p:sp>
        </p:grpSp>
        <p:grpSp>
          <p:nvGrpSpPr>
            <p:cNvPr id="8" name="Group 128"/>
            <p:cNvGrpSpPr>
              <a:grpSpLocks/>
            </p:cNvGrpSpPr>
            <p:nvPr/>
          </p:nvGrpSpPr>
          <p:grpSpPr bwMode="auto">
            <a:xfrm>
              <a:off x="4747" y="2121"/>
              <a:ext cx="1013" cy="250"/>
              <a:chOff x="4426" y="1917"/>
              <a:chExt cx="1013" cy="250"/>
            </a:xfrm>
          </p:grpSpPr>
          <p:sp>
            <p:nvSpPr>
              <p:cNvPr id="420899" name="Line 129"/>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420900" name="Text Box 130"/>
              <p:cNvSpPr txBox="1">
                <a:spLocks noChangeArrowheads="1"/>
              </p:cNvSpPr>
              <p:nvPr/>
            </p:nvSpPr>
            <p:spPr bwMode="auto">
              <a:xfrm>
                <a:off x="4523" y="1917"/>
                <a:ext cx="916"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en-US" altLang="zh-CN" sz="2000" b="0">
                    <a:solidFill>
                      <a:schemeClr val="tx1"/>
                    </a:solidFill>
                  </a:rPr>
                  <a:t>  </a:t>
                </a:r>
                <a:r>
                  <a:rPr lang="zh-CN" altLang="en-US" sz="2000" b="0">
                    <a:solidFill>
                      <a:schemeClr val="tx1"/>
                    </a:solidFill>
                  </a:rPr>
                  <a:t>指针变量</a:t>
                </a:r>
                <a:r>
                  <a:rPr lang="en-US" altLang="zh-CN" sz="2000" b="0">
                    <a:solidFill>
                      <a:schemeClr val="tx1"/>
                    </a:solidFill>
                  </a:rPr>
                  <a:t>x</a:t>
                </a:r>
              </a:p>
            </p:txBody>
          </p:sp>
        </p:grpSp>
        <p:sp>
          <p:nvSpPr>
            <p:cNvPr id="420898" name="Text Box 131"/>
            <p:cNvSpPr txBox="1">
              <a:spLocks noChangeArrowheads="1"/>
            </p:cNvSpPr>
            <p:nvPr/>
          </p:nvSpPr>
          <p:spPr bwMode="auto">
            <a:xfrm>
              <a:off x="4032" y="2034"/>
              <a:ext cx="355"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rgbClr val="336600"/>
                  </a:solidFill>
                </a:rPr>
                <a:t>(f1)</a:t>
              </a:r>
              <a:endParaRPr lang="en-US" altLang="zh-CN" sz="2000" b="0">
                <a:solidFill>
                  <a:schemeClr val="accent2"/>
                </a:solidFill>
              </a:endParaRPr>
            </a:p>
          </p:txBody>
        </p:sp>
      </p:grpSp>
      <p:sp>
        <p:nvSpPr>
          <p:cNvPr id="897156" name="Text Box 132"/>
          <p:cNvSpPr txBox="1">
            <a:spLocks noChangeArrowheads="1"/>
          </p:cNvSpPr>
          <p:nvPr/>
        </p:nvSpPr>
        <p:spPr bwMode="auto">
          <a:xfrm>
            <a:off x="6235700" y="4022725"/>
            <a:ext cx="790575" cy="365125"/>
          </a:xfrm>
          <a:prstGeom prst="rect">
            <a:avLst/>
          </a:prstGeom>
          <a:solidFill>
            <a:srgbClr val="DDDDDD"/>
          </a:solidFill>
          <a:ln w="38100">
            <a:noFill/>
            <a:miter lim="800000"/>
            <a:headEnd type="none" w="lg" len="lg"/>
            <a:tailEnd/>
          </a:ln>
          <a:effectLst/>
        </p:spPr>
        <p:txBody>
          <a:bodyPr wrap="none" lIns="90000" tIns="0" rIns="90000" bIns="0" anchor="ctr">
            <a:spAutoFit/>
          </a:bodyPr>
          <a:lstStyle/>
          <a:p>
            <a:pPr algn="ctr" eaLnBrk="1" hangingPunct="1">
              <a:spcBef>
                <a:spcPct val="0"/>
              </a:spcBef>
            </a:pPr>
            <a:r>
              <a:rPr lang="en-US" altLang="zh-CN" sz="2400" b="0">
                <a:solidFill>
                  <a:srgbClr val="FF5050"/>
                </a:solidFill>
              </a:rPr>
              <a:t>2002</a:t>
            </a:r>
          </a:p>
        </p:txBody>
      </p:sp>
      <p:sp>
        <p:nvSpPr>
          <p:cNvPr id="897157" name="Text Box 133"/>
          <p:cNvSpPr txBox="1">
            <a:spLocks noChangeArrowheads="1"/>
          </p:cNvSpPr>
          <p:nvPr/>
        </p:nvSpPr>
        <p:spPr bwMode="auto">
          <a:xfrm>
            <a:off x="6332538" y="3589338"/>
            <a:ext cx="609600" cy="365125"/>
          </a:xfrm>
          <a:prstGeom prst="rect">
            <a:avLst/>
          </a:prstGeom>
          <a:solidFill>
            <a:srgbClr val="DDDDDD"/>
          </a:solidFill>
          <a:ln w="38100">
            <a:noFill/>
            <a:miter lim="800000"/>
            <a:headEnd type="none" w="lg" len="lg"/>
            <a:tailEnd/>
          </a:ln>
          <a:effectLst/>
        </p:spPr>
        <p:txBody>
          <a:bodyPr wrap="none" lIns="0" tIns="0" rIns="0" bIns="0" anchor="ctr">
            <a:spAutoFit/>
          </a:bodyPr>
          <a:lstStyle/>
          <a:p>
            <a:pPr algn="ctr" eaLnBrk="1" hangingPunct="1">
              <a:spcBef>
                <a:spcPct val="0"/>
              </a:spcBef>
            </a:pPr>
            <a:r>
              <a:rPr lang="en-US" altLang="zh-CN" sz="2400" b="0">
                <a:solidFill>
                  <a:srgbClr val="0000FF"/>
                </a:solidFill>
              </a:rPr>
              <a:t>2000</a:t>
            </a:r>
            <a:endParaRPr lang="en-US" altLang="zh-CN" sz="2400" b="0">
              <a:solidFill>
                <a:schemeClr val="tx1"/>
              </a:solidFill>
            </a:endParaRPr>
          </a:p>
        </p:txBody>
      </p:sp>
      <p:grpSp>
        <p:nvGrpSpPr>
          <p:cNvPr id="9" name="Group 151"/>
          <p:cNvGrpSpPr>
            <a:grpSpLocks/>
          </p:cNvGrpSpPr>
          <p:nvPr/>
        </p:nvGrpSpPr>
        <p:grpSpPr bwMode="auto">
          <a:xfrm>
            <a:off x="3846513" y="2019300"/>
            <a:ext cx="1309687" cy="2114550"/>
            <a:chOff x="2423" y="1272"/>
            <a:chExt cx="825" cy="1332"/>
          </a:xfrm>
        </p:grpSpPr>
        <p:sp>
          <p:nvSpPr>
            <p:cNvPr id="420893" name="Freeform 135"/>
            <p:cNvSpPr>
              <a:spLocks/>
            </p:cNvSpPr>
            <p:nvPr/>
          </p:nvSpPr>
          <p:spPr bwMode="auto">
            <a:xfrm>
              <a:off x="2987" y="1272"/>
              <a:ext cx="174" cy="1020"/>
            </a:xfrm>
            <a:custGeom>
              <a:avLst/>
              <a:gdLst>
                <a:gd name="T0" fmla="*/ 132 w 150"/>
                <a:gd name="T1" fmla="*/ 0 h 744"/>
                <a:gd name="T2" fmla="*/ 7 w 150"/>
                <a:gd name="T3" fmla="*/ 428 h 744"/>
                <a:gd name="T4" fmla="*/ 174 w 150"/>
                <a:gd name="T5" fmla="*/ 1020 h 744"/>
                <a:gd name="T6" fmla="*/ 0 60000 65536"/>
                <a:gd name="T7" fmla="*/ 0 60000 65536"/>
                <a:gd name="T8" fmla="*/ 0 60000 65536"/>
              </a:gdLst>
              <a:ahLst/>
              <a:cxnLst>
                <a:cxn ang="T6">
                  <a:pos x="T0" y="T1"/>
                </a:cxn>
                <a:cxn ang="T7">
                  <a:pos x="T2" y="T3"/>
                </a:cxn>
                <a:cxn ang="T8">
                  <a:pos x="T4" y="T5"/>
                </a:cxn>
              </a:cxnLst>
              <a:rect l="0" t="0" r="r" b="b"/>
              <a:pathLst>
                <a:path w="150" h="744">
                  <a:moveTo>
                    <a:pt x="114" y="0"/>
                  </a:moveTo>
                  <a:cubicBezTo>
                    <a:pt x="57" y="94"/>
                    <a:pt x="0" y="188"/>
                    <a:pt x="6" y="312"/>
                  </a:cubicBezTo>
                  <a:cubicBezTo>
                    <a:pt x="12" y="436"/>
                    <a:pt x="128" y="672"/>
                    <a:pt x="150" y="744"/>
                  </a:cubicBezTo>
                </a:path>
              </a:pathLst>
            </a:custGeom>
            <a:noFill/>
            <a:ln w="38100" cap="flat" cmpd="sng">
              <a:solidFill>
                <a:srgbClr val="339966"/>
              </a:solidFill>
              <a:prstDash val="solid"/>
              <a:round/>
              <a:headEnd type="none" w="med" len="med"/>
              <a:tailEnd type="triangle" w="med" len="med"/>
            </a:ln>
            <a:effectLst/>
          </p:spPr>
          <p:txBody>
            <a:bodyPr lIns="90000" tIns="46800" rIns="90000" bIns="46800" anchor="ctr">
              <a:spAutoFit/>
            </a:bodyPr>
            <a:lstStyle/>
            <a:p>
              <a:endParaRPr lang="zh-CN" altLang="en-US"/>
            </a:p>
          </p:txBody>
        </p:sp>
        <p:sp>
          <p:nvSpPr>
            <p:cNvPr id="420894" name="Freeform 136"/>
            <p:cNvSpPr>
              <a:spLocks/>
            </p:cNvSpPr>
            <p:nvPr/>
          </p:nvSpPr>
          <p:spPr bwMode="auto">
            <a:xfrm>
              <a:off x="2922" y="1512"/>
              <a:ext cx="326" cy="1092"/>
            </a:xfrm>
            <a:custGeom>
              <a:avLst/>
              <a:gdLst>
                <a:gd name="T0" fmla="*/ 326 w 182"/>
                <a:gd name="T1" fmla="*/ 0 h 756"/>
                <a:gd name="T2" fmla="*/ 4 w 182"/>
                <a:gd name="T3" fmla="*/ 676 h 756"/>
                <a:gd name="T4" fmla="*/ 305 w 182"/>
                <a:gd name="T5" fmla="*/ 1092 h 756"/>
                <a:gd name="T6" fmla="*/ 0 60000 65536"/>
                <a:gd name="T7" fmla="*/ 0 60000 65536"/>
                <a:gd name="T8" fmla="*/ 0 60000 65536"/>
              </a:gdLst>
              <a:ahLst/>
              <a:cxnLst>
                <a:cxn ang="T6">
                  <a:pos x="T0" y="T1"/>
                </a:cxn>
                <a:cxn ang="T7">
                  <a:pos x="T2" y="T3"/>
                </a:cxn>
                <a:cxn ang="T8">
                  <a:pos x="T4" y="T5"/>
                </a:cxn>
              </a:cxnLst>
              <a:rect l="0" t="0" r="r" b="b"/>
              <a:pathLst>
                <a:path w="182" h="756">
                  <a:moveTo>
                    <a:pt x="182" y="0"/>
                  </a:moveTo>
                  <a:cubicBezTo>
                    <a:pt x="93" y="171"/>
                    <a:pt x="4" y="342"/>
                    <a:pt x="2" y="468"/>
                  </a:cubicBezTo>
                  <a:cubicBezTo>
                    <a:pt x="0" y="594"/>
                    <a:pt x="142" y="710"/>
                    <a:pt x="170" y="756"/>
                  </a:cubicBezTo>
                </a:path>
              </a:pathLst>
            </a:custGeom>
            <a:noFill/>
            <a:ln w="38100" cap="flat" cmpd="sng">
              <a:solidFill>
                <a:srgbClr val="FF5050"/>
              </a:solidFill>
              <a:prstDash val="solid"/>
              <a:round/>
              <a:headEnd type="none" w="lg" len="lg"/>
              <a:tailEnd type="triangle" w="med" len="med"/>
            </a:ln>
            <a:effectLst/>
          </p:spPr>
          <p:txBody>
            <a:bodyPr lIns="90000" tIns="46800" rIns="90000" bIns="46800" anchor="ctr">
              <a:spAutoFit/>
            </a:bodyPr>
            <a:lstStyle/>
            <a:p>
              <a:endParaRPr lang="zh-CN" altLang="en-US"/>
            </a:p>
          </p:txBody>
        </p:sp>
        <p:sp>
          <p:nvSpPr>
            <p:cNvPr id="420895" name="Text Box 137"/>
            <p:cNvSpPr txBox="1">
              <a:spLocks noChangeArrowheads="1"/>
            </p:cNvSpPr>
            <p:nvPr/>
          </p:nvSpPr>
          <p:spPr bwMode="auto">
            <a:xfrm>
              <a:off x="2423" y="1759"/>
              <a:ext cx="542" cy="250"/>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000" b="0">
                  <a:solidFill>
                    <a:srgbClr val="0000FF"/>
                  </a:solidFill>
                </a:rPr>
                <a:t>COPY</a:t>
              </a:r>
              <a:endParaRPr lang="en-US" altLang="zh-CN" sz="2000" b="0">
                <a:solidFill>
                  <a:schemeClr val="tx1"/>
                </a:solidFill>
              </a:endParaRPr>
            </a:p>
          </p:txBody>
        </p:sp>
      </p:grpSp>
      <p:grpSp>
        <p:nvGrpSpPr>
          <p:cNvPr id="10" name="Group 138"/>
          <p:cNvGrpSpPr>
            <a:grpSpLocks/>
          </p:cNvGrpSpPr>
          <p:nvPr/>
        </p:nvGrpSpPr>
        <p:grpSpPr bwMode="auto">
          <a:xfrm>
            <a:off x="6113463" y="1552575"/>
            <a:ext cx="3030537" cy="1403350"/>
            <a:chOff x="3903" y="978"/>
            <a:chExt cx="1909" cy="884"/>
          </a:xfrm>
        </p:grpSpPr>
        <p:grpSp>
          <p:nvGrpSpPr>
            <p:cNvPr id="11" name="Group 139"/>
            <p:cNvGrpSpPr>
              <a:grpSpLocks/>
            </p:cNvGrpSpPr>
            <p:nvPr/>
          </p:nvGrpSpPr>
          <p:grpSpPr bwMode="auto">
            <a:xfrm>
              <a:off x="4783" y="1125"/>
              <a:ext cx="689" cy="250"/>
              <a:chOff x="4402" y="1437"/>
              <a:chExt cx="689" cy="250"/>
            </a:xfrm>
          </p:grpSpPr>
          <p:sp>
            <p:nvSpPr>
              <p:cNvPr id="420891" name="Line 140"/>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420892" name="Text Box 141"/>
              <p:cNvSpPr txBox="1">
                <a:spLocks noChangeArrowheads="1"/>
              </p:cNvSpPr>
              <p:nvPr/>
            </p:nvSpPr>
            <p:spPr bwMode="auto">
              <a:xfrm>
                <a:off x="4584" y="1437"/>
                <a:ext cx="507"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zh-CN" altLang="en-US" sz="2000" b="0">
                    <a:solidFill>
                      <a:schemeClr val="tx1"/>
                    </a:solidFill>
                  </a:rPr>
                  <a:t>变量</a:t>
                </a:r>
                <a:r>
                  <a:rPr lang="en-US" altLang="zh-CN" sz="2000" b="0">
                    <a:solidFill>
                      <a:schemeClr val="tx1"/>
                    </a:solidFill>
                  </a:rPr>
                  <a:t>a</a:t>
                </a:r>
              </a:p>
            </p:txBody>
          </p:sp>
        </p:grpSp>
        <p:grpSp>
          <p:nvGrpSpPr>
            <p:cNvPr id="12" name="Group 142"/>
            <p:cNvGrpSpPr>
              <a:grpSpLocks/>
            </p:cNvGrpSpPr>
            <p:nvPr/>
          </p:nvGrpSpPr>
          <p:grpSpPr bwMode="auto">
            <a:xfrm>
              <a:off x="4783" y="1334"/>
              <a:ext cx="709" cy="288"/>
              <a:chOff x="4426" y="1886"/>
              <a:chExt cx="709" cy="288"/>
            </a:xfrm>
          </p:grpSpPr>
          <p:sp>
            <p:nvSpPr>
              <p:cNvPr id="420889" name="Line 143"/>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420890" name="Text Box 144"/>
              <p:cNvSpPr txBox="1">
                <a:spLocks noChangeArrowheads="1"/>
              </p:cNvSpPr>
              <p:nvPr/>
            </p:nvSpPr>
            <p:spPr bwMode="auto">
              <a:xfrm>
                <a:off x="4523" y="1886"/>
                <a:ext cx="612" cy="288"/>
              </a:xfrm>
              <a:prstGeom prst="rect">
                <a:avLst/>
              </a:prstGeom>
              <a:noFill/>
              <a:ln w="9525">
                <a:noFill/>
                <a:miter lim="800000"/>
                <a:headEnd type="none" w="lg" len="lg"/>
                <a:tailEnd/>
              </a:ln>
              <a:effectLst/>
            </p:spPr>
            <p:txBody>
              <a:bodyPr wrap="none">
                <a:spAutoFit/>
              </a:bodyPr>
              <a:lstStyle/>
              <a:p>
                <a:pPr eaLnBrk="1" hangingPunct="1">
                  <a:spcBef>
                    <a:spcPct val="0"/>
                  </a:spcBef>
                </a:pPr>
                <a:r>
                  <a:rPr lang="en-US" altLang="zh-CN" sz="2000" b="0">
                    <a:solidFill>
                      <a:schemeClr val="tx1"/>
                    </a:solidFill>
                  </a:rPr>
                  <a:t>  </a:t>
                </a:r>
                <a:r>
                  <a:rPr lang="zh-CN" altLang="en-US" sz="2000" b="0">
                    <a:solidFill>
                      <a:schemeClr val="tx1"/>
                    </a:solidFill>
                  </a:rPr>
                  <a:t>变量</a:t>
                </a:r>
                <a:r>
                  <a:rPr lang="en-US" altLang="zh-CN" sz="2400" b="0">
                    <a:solidFill>
                      <a:schemeClr val="tx1"/>
                    </a:solidFill>
                  </a:rPr>
                  <a:t>b</a:t>
                </a:r>
                <a:endParaRPr lang="en-US" altLang="zh-CN" sz="2000" b="0">
                  <a:solidFill>
                    <a:schemeClr val="tx1"/>
                  </a:solidFill>
                </a:endParaRPr>
              </a:p>
            </p:txBody>
          </p:sp>
        </p:grpSp>
        <p:sp>
          <p:nvSpPr>
            <p:cNvPr id="420885" name="Text Box 145"/>
            <p:cNvSpPr txBox="1">
              <a:spLocks noChangeArrowheads="1"/>
            </p:cNvSpPr>
            <p:nvPr/>
          </p:nvSpPr>
          <p:spPr bwMode="auto">
            <a:xfrm>
              <a:off x="3903" y="978"/>
              <a:ext cx="541"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rgbClr val="FF3300"/>
                  </a:solidFill>
                </a:rPr>
                <a:t>(main)</a:t>
              </a:r>
              <a:endParaRPr lang="en-US" altLang="zh-CN" sz="2000" b="0">
                <a:solidFill>
                  <a:schemeClr val="accent2"/>
                </a:solidFill>
              </a:endParaRPr>
            </a:p>
          </p:txBody>
        </p:sp>
        <p:grpSp>
          <p:nvGrpSpPr>
            <p:cNvPr id="13" name="Group 146"/>
            <p:cNvGrpSpPr>
              <a:grpSpLocks/>
            </p:cNvGrpSpPr>
            <p:nvPr/>
          </p:nvGrpSpPr>
          <p:grpSpPr bwMode="auto">
            <a:xfrm>
              <a:off x="4783" y="1574"/>
              <a:ext cx="1029" cy="288"/>
              <a:chOff x="4426" y="1886"/>
              <a:chExt cx="1029" cy="288"/>
            </a:xfrm>
          </p:grpSpPr>
          <p:sp>
            <p:nvSpPr>
              <p:cNvPr id="420887" name="Line 147"/>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420888" name="Text Box 148"/>
              <p:cNvSpPr txBox="1">
                <a:spLocks noChangeArrowheads="1"/>
              </p:cNvSpPr>
              <p:nvPr/>
            </p:nvSpPr>
            <p:spPr bwMode="auto">
              <a:xfrm>
                <a:off x="4523" y="1886"/>
                <a:ext cx="932" cy="288"/>
              </a:xfrm>
              <a:prstGeom prst="rect">
                <a:avLst/>
              </a:prstGeom>
              <a:noFill/>
              <a:ln w="9525">
                <a:noFill/>
                <a:miter lim="800000"/>
                <a:headEnd type="none" w="lg" len="lg"/>
                <a:tailEnd/>
              </a:ln>
              <a:effectLst/>
            </p:spPr>
            <p:txBody>
              <a:bodyPr wrap="none">
                <a:spAutoFit/>
              </a:bodyPr>
              <a:lstStyle/>
              <a:p>
                <a:pPr eaLnBrk="1" hangingPunct="1">
                  <a:spcBef>
                    <a:spcPct val="0"/>
                  </a:spcBef>
                </a:pPr>
                <a:r>
                  <a:rPr lang="en-US" altLang="zh-CN" sz="2000" b="0">
                    <a:solidFill>
                      <a:schemeClr val="tx1"/>
                    </a:solidFill>
                  </a:rPr>
                  <a:t>  </a:t>
                </a:r>
                <a:r>
                  <a:rPr lang="zh-CN" altLang="en-US" sz="2000" b="0">
                    <a:solidFill>
                      <a:schemeClr val="tx1"/>
                    </a:solidFill>
                  </a:rPr>
                  <a:t>指针变量</a:t>
                </a:r>
                <a:r>
                  <a:rPr lang="en-US" altLang="zh-CN" sz="2400" b="0">
                    <a:solidFill>
                      <a:schemeClr val="tx1"/>
                    </a:solidFill>
                  </a:rPr>
                  <a:t>p</a:t>
                </a:r>
                <a:endParaRPr lang="en-US" altLang="zh-CN" sz="2000" b="0">
                  <a:solidFill>
                    <a:schemeClr val="tx1"/>
                  </a:solidFill>
                </a:endParaRPr>
              </a:p>
            </p:txBody>
          </p:sp>
        </p:grpSp>
      </p:grpSp>
      <p:sp>
        <p:nvSpPr>
          <p:cNvPr id="897173" name="Text Box 149"/>
          <p:cNvSpPr txBox="1">
            <a:spLocks noChangeArrowheads="1"/>
          </p:cNvSpPr>
          <p:nvPr/>
        </p:nvSpPr>
        <p:spPr bwMode="auto">
          <a:xfrm>
            <a:off x="6361113" y="2743200"/>
            <a:ext cx="485775" cy="457200"/>
          </a:xfrm>
          <a:prstGeom prst="rect">
            <a:avLst/>
          </a:prstGeom>
          <a:noFill/>
          <a:ln w="38100">
            <a:noFill/>
            <a:miter lim="800000"/>
            <a:headEnd/>
            <a:tailEnd/>
          </a:ln>
          <a:effectLst/>
        </p:spPr>
        <p:txBody>
          <a:bodyPr wrap="none" lIns="90000" tIns="46800" rIns="90000" bIns="46800" anchor="ctr">
            <a:spAutoFit/>
          </a:bodyPr>
          <a:lstStyle/>
          <a:p>
            <a:pPr algn="ctr">
              <a:spcBef>
                <a:spcPct val="0"/>
              </a:spcBef>
            </a:pPr>
            <a:r>
              <a:rPr lang="en-US" altLang="zh-CN" sz="2400" b="0">
                <a:solidFill>
                  <a:schemeClr val="tx1"/>
                </a:solidFill>
              </a:rPr>
              <a:t>**</a:t>
            </a:r>
          </a:p>
        </p:txBody>
      </p:sp>
      <p:sp>
        <p:nvSpPr>
          <p:cNvPr id="897174" name="Text Box 150"/>
          <p:cNvSpPr txBox="1">
            <a:spLocks noChangeArrowheads="1"/>
          </p:cNvSpPr>
          <p:nvPr/>
        </p:nvSpPr>
        <p:spPr bwMode="auto">
          <a:xfrm>
            <a:off x="6137275" y="2768600"/>
            <a:ext cx="790575" cy="365125"/>
          </a:xfrm>
          <a:prstGeom prst="rect">
            <a:avLst/>
          </a:prstGeom>
          <a:solidFill>
            <a:srgbClr val="DDDDDD"/>
          </a:solidFill>
          <a:ln w="38100">
            <a:noFill/>
            <a:miter lim="800000"/>
            <a:headEnd/>
            <a:tailEnd/>
          </a:ln>
          <a:effectLst/>
        </p:spPr>
        <p:txBody>
          <a:bodyPr lIns="0" tIns="0" rIns="0" bIns="0" anchor="ctr">
            <a:spAutoFit/>
          </a:bodyPr>
          <a:lstStyle/>
          <a:p>
            <a:pPr algn="ctr">
              <a:spcBef>
                <a:spcPct val="0"/>
              </a:spcBef>
            </a:pPr>
            <a:r>
              <a:rPr lang="en-US" altLang="zh-CN" sz="2400" b="0">
                <a:solidFill>
                  <a:srgbClr val="FF5050"/>
                </a:solidFill>
              </a:rPr>
              <a:t>2002</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5" name="Text Box 1031"/>
          <p:cNvSpPr txBox="1">
            <a:spLocks noChangeArrowheads="1"/>
          </p:cNvSpPr>
          <p:nvPr/>
        </p:nvSpPr>
        <p:spPr bwMode="auto">
          <a:xfrm>
            <a:off x="322263" y="536575"/>
            <a:ext cx="8714233" cy="461665"/>
          </a:xfrm>
          <a:prstGeom prst="rect">
            <a:avLst/>
          </a:prstGeom>
          <a:solidFill>
            <a:srgbClr val="FFCCFF"/>
          </a:solidFill>
          <a:ln w="9525">
            <a:noFill/>
            <a:miter lim="800000"/>
            <a:headEnd/>
            <a:tailEnd/>
          </a:ln>
          <a:effectLst/>
        </p:spPr>
        <p:txBody>
          <a:bodyPr wrap="square">
            <a:spAutoFit/>
          </a:bodyPr>
          <a:lstStyle/>
          <a:p>
            <a:pPr eaLnBrk="1" hangingPunct="1">
              <a:spcBef>
                <a:spcPct val="0"/>
              </a:spcBef>
            </a:pPr>
            <a:r>
              <a:rPr lang="zh-CN" altLang="en-US" sz="2400" dirty="0">
                <a:solidFill>
                  <a:schemeClr val="tx1"/>
                </a:solidFill>
              </a:rPr>
              <a:t>例</a:t>
            </a:r>
            <a:r>
              <a:rPr lang="en-US" altLang="zh-CN" sz="2400" dirty="0">
                <a:solidFill>
                  <a:schemeClr val="tx1"/>
                </a:solidFill>
              </a:rPr>
              <a:t>27</a:t>
            </a:r>
            <a:r>
              <a:rPr lang="zh-CN" altLang="en-US" sz="2400" dirty="0">
                <a:solidFill>
                  <a:schemeClr val="tx1"/>
                </a:solidFill>
              </a:rPr>
              <a:t>   写一个函数，求两个</a:t>
            </a:r>
            <a:r>
              <a:rPr lang="en-US" altLang="zh-CN" sz="2400" dirty="0">
                <a:solidFill>
                  <a:schemeClr val="tx1"/>
                </a:solidFill>
              </a:rPr>
              <a:t>int</a:t>
            </a:r>
            <a:r>
              <a:rPr lang="zh-CN" altLang="zh-CN" sz="2400" dirty="0">
                <a:solidFill>
                  <a:schemeClr val="tx1"/>
                </a:solidFill>
              </a:rPr>
              <a:t>型变量中居于较大值的变量的地址</a:t>
            </a:r>
            <a:endParaRPr lang="zh-CN" altLang="en-US" sz="2400" dirty="0">
              <a:solidFill>
                <a:schemeClr val="tx1"/>
              </a:solidFill>
            </a:endParaRPr>
          </a:p>
        </p:txBody>
      </p:sp>
      <p:sp>
        <p:nvSpPr>
          <p:cNvPr id="903176" name="Text Box 1032"/>
          <p:cNvSpPr txBox="1">
            <a:spLocks noChangeArrowheads="1"/>
          </p:cNvSpPr>
          <p:nvPr/>
        </p:nvSpPr>
        <p:spPr bwMode="auto">
          <a:xfrm>
            <a:off x="722313" y="1266825"/>
            <a:ext cx="2908300" cy="45116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spcBef>
                <a:spcPct val="0"/>
              </a:spcBef>
            </a:pPr>
            <a:r>
              <a:rPr lang="en-US" altLang="zh-CN" sz="2400" dirty="0">
                <a:solidFill>
                  <a:schemeClr val="tx1"/>
                </a:solidFill>
              </a:rPr>
              <a:t>main()</a:t>
            </a:r>
          </a:p>
          <a:p>
            <a:pPr>
              <a:spcBef>
                <a:spcPct val="0"/>
              </a:spcBef>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a=2,b=3;</a:t>
            </a:r>
          </a:p>
          <a:p>
            <a:pPr>
              <a:spcBef>
                <a:spcPct val="0"/>
              </a:spcBef>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*p;</a:t>
            </a:r>
          </a:p>
          <a:p>
            <a:pPr>
              <a:spcBef>
                <a:spcPct val="0"/>
              </a:spcBef>
            </a:pPr>
            <a:r>
              <a:rPr lang="en-US" altLang="zh-CN" sz="2400" dirty="0">
                <a:solidFill>
                  <a:schemeClr val="tx1"/>
                </a:solidFill>
              </a:rPr>
              <a:t>  </a:t>
            </a:r>
            <a:r>
              <a:rPr lang="en-US" altLang="zh-CN" sz="2400" dirty="0">
                <a:solidFill>
                  <a:srgbClr val="FF5050"/>
                </a:solidFill>
              </a:rPr>
              <a:t>p=f3(</a:t>
            </a:r>
            <a:r>
              <a:rPr lang="en-US" altLang="zh-CN" sz="2400" dirty="0" err="1">
                <a:solidFill>
                  <a:srgbClr val="FF5050"/>
                </a:solidFill>
              </a:rPr>
              <a:t>a,b</a:t>
            </a:r>
            <a:r>
              <a:rPr lang="en-US" altLang="zh-CN" sz="2400" dirty="0">
                <a:solidFill>
                  <a:srgbClr val="FF5050"/>
                </a:solidFill>
              </a:rPr>
              <a:t>);</a:t>
            </a: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("%d\n",*p);</a:t>
            </a:r>
          </a:p>
          <a:p>
            <a:pPr>
              <a:spcBef>
                <a:spcPct val="0"/>
              </a:spcBef>
            </a:pPr>
            <a:r>
              <a:rPr lang="en-US" altLang="zh-CN" sz="2400" dirty="0">
                <a:solidFill>
                  <a:schemeClr val="tx1"/>
                </a:solidFill>
              </a:rPr>
              <a:t>}</a:t>
            </a:r>
          </a:p>
          <a:p>
            <a:pPr>
              <a:spcBef>
                <a:spcPct val="0"/>
              </a:spcBef>
            </a:pPr>
            <a:r>
              <a:rPr lang="en-US" altLang="zh-CN" sz="2400" dirty="0" err="1">
                <a:solidFill>
                  <a:srgbClr val="FF5050"/>
                </a:solidFill>
              </a:rPr>
              <a:t>int</a:t>
            </a:r>
            <a:r>
              <a:rPr lang="en-US" altLang="zh-CN" sz="2400" dirty="0">
                <a:solidFill>
                  <a:srgbClr val="FF5050"/>
                </a:solidFill>
              </a:rPr>
              <a:t> *</a:t>
            </a:r>
            <a:r>
              <a:rPr lang="en-US" altLang="zh-CN" sz="2400" dirty="0">
                <a:solidFill>
                  <a:schemeClr val="tx1"/>
                </a:solidFill>
              </a:rPr>
              <a:t>f3(</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x,int</a:t>
            </a:r>
            <a:r>
              <a:rPr lang="en-US" altLang="zh-CN" sz="2400" dirty="0">
                <a:solidFill>
                  <a:schemeClr val="tx1"/>
                </a:solidFill>
              </a:rPr>
              <a:t> y)</a:t>
            </a:r>
          </a:p>
          <a:p>
            <a:pPr>
              <a:spcBef>
                <a:spcPct val="0"/>
              </a:spcBef>
            </a:pPr>
            <a:r>
              <a:rPr lang="en-US" altLang="zh-CN" sz="2400" dirty="0">
                <a:solidFill>
                  <a:schemeClr val="tx1"/>
                </a:solidFill>
              </a:rPr>
              <a:t>{ if(x&gt;y)</a:t>
            </a:r>
          </a:p>
          <a:p>
            <a:pPr>
              <a:spcBef>
                <a:spcPct val="0"/>
              </a:spcBef>
            </a:pPr>
            <a:r>
              <a:rPr lang="en-US" altLang="zh-CN" sz="2400" dirty="0">
                <a:solidFill>
                  <a:schemeClr val="tx1"/>
                </a:solidFill>
              </a:rPr>
              <a:t>     return  </a:t>
            </a:r>
            <a:r>
              <a:rPr lang="en-US" altLang="zh-CN" sz="2400" dirty="0">
                <a:solidFill>
                  <a:srgbClr val="0000FF"/>
                </a:solidFill>
              </a:rPr>
              <a:t>&amp;</a:t>
            </a:r>
            <a:r>
              <a:rPr lang="en-US" altLang="zh-CN" sz="2400" dirty="0">
                <a:solidFill>
                  <a:schemeClr val="tx1"/>
                </a:solidFill>
              </a:rPr>
              <a:t> </a:t>
            </a:r>
            <a:r>
              <a:rPr lang="en-US" altLang="zh-CN" sz="2400" dirty="0">
                <a:solidFill>
                  <a:srgbClr val="0000FF"/>
                </a:solidFill>
              </a:rPr>
              <a:t>x</a:t>
            </a:r>
            <a:r>
              <a:rPr lang="en-US" altLang="zh-CN" sz="2400" dirty="0">
                <a:solidFill>
                  <a:schemeClr val="tx1"/>
                </a:solidFill>
              </a:rPr>
              <a:t>;</a:t>
            </a:r>
          </a:p>
          <a:p>
            <a:pPr>
              <a:spcBef>
                <a:spcPct val="0"/>
              </a:spcBef>
            </a:pPr>
            <a:r>
              <a:rPr lang="en-US" altLang="zh-CN" sz="2400" dirty="0">
                <a:solidFill>
                  <a:schemeClr val="tx1"/>
                </a:solidFill>
              </a:rPr>
              <a:t>  else</a:t>
            </a:r>
          </a:p>
          <a:p>
            <a:pPr>
              <a:spcBef>
                <a:spcPct val="0"/>
              </a:spcBef>
            </a:pPr>
            <a:r>
              <a:rPr lang="en-US" altLang="zh-CN" sz="2400" dirty="0">
                <a:solidFill>
                  <a:schemeClr val="tx1"/>
                </a:solidFill>
              </a:rPr>
              <a:t>     return  </a:t>
            </a:r>
            <a:r>
              <a:rPr lang="en-US" altLang="zh-CN" sz="2400" dirty="0">
                <a:solidFill>
                  <a:srgbClr val="0000FF"/>
                </a:solidFill>
              </a:rPr>
              <a:t>&amp;</a:t>
            </a:r>
            <a:r>
              <a:rPr lang="en-US" altLang="zh-CN" sz="2400" dirty="0">
                <a:solidFill>
                  <a:schemeClr val="tx1"/>
                </a:solidFill>
              </a:rPr>
              <a:t> </a:t>
            </a:r>
            <a:r>
              <a:rPr lang="en-US" altLang="zh-CN" sz="2400" dirty="0">
                <a:solidFill>
                  <a:srgbClr val="0000FF"/>
                </a:solidFill>
              </a:rPr>
              <a:t>y</a:t>
            </a:r>
            <a:r>
              <a:rPr lang="en-US" altLang="zh-CN" sz="2400" dirty="0">
                <a:solidFill>
                  <a:schemeClr val="tx1"/>
                </a:solidFill>
              </a:rPr>
              <a:t>;</a:t>
            </a:r>
          </a:p>
          <a:p>
            <a:pPr>
              <a:spcBef>
                <a:spcPct val="0"/>
              </a:spcBef>
            </a:pPr>
            <a:r>
              <a:rPr lang="en-US" altLang="zh-CN" sz="2400" dirty="0">
                <a:solidFill>
                  <a:schemeClr val="tx1"/>
                </a:solidFill>
              </a:rPr>
              <a:t>}</a:t>
            </a:r>
          </a:p>
        </p:txBody>
      </p:sp>
      <p:grpSp>
        <p:nvGrpSpPr>
          <p:cNvPr id="2" name="Group 1083"/>
          <p:cNvGrpSpPr>
            <a:grpSpLocks/>
          </p:cNvGrpSpPr>
          <p:nvPr/>
        </p:nvGrpSpPr>
        <p:grpSpPr bwMode="auto">
          <a:xfrm>
            <a:off x="3846513" y="2019300"/>
            <a:ext cx="1309687" cy="2114550"/>
            <a:chOff x="2423" y="1272"/>
            <a:chExt cx="825" cy="1332"/>
          </a:xfrm>
        </p:grpSpPr>
        <p:sp>
          <p:nvSpPr>
            <p:cNvPr id="421962" name="Freeform 1084"/>
            <p:cNvSpPr>
              <a:spLocks/>
            </p:cNvSpPr>
            <p:nvPr/>
          </p:nvSpPr>
          <p:spPr bwMode="auto">
            <a:xfrm>
              <a:off x="2987" y="1272"/>
              <a:ext cx="174" cy="1020"/>
            </a:xfrm>
            <a:custGeom>
              <a:avLst/>
              <a:gdLst>
                <a:gd name="T0" fmla="*/ 132 w 150"/>
                <a:gd name="T1" fmla="*/ 0 h 744"/>
                <a:gd name="T2" fmla="*/ 7 w 150"/>
                <a:gd name="T3" fmla="*/ 428 h 744"/>
                <a:gd name="T4" fmla="*/ 174 w 150"/>
                <a:gd name="T5" fmla="*/ 1020 h 744"/>
                <a:gd name="T6" fmla="*/ 0 60000 65536"/>
                <a:gd name="T7" fmla="*/ 0 60000 65536"/>
                <a:gd name="T8" fmla="*/ 0 60000 65536"/>
              </a:gdLst>
              <a:ahLst/>
              <a:cxnLst>
                <a:cxn ang="T6">
                  <a:pos x="T0" y="T1"/>
                </a:cxn>
                <a:cxn ang="T7">
                  <a:pos x="T2" y="T3"/>
                </a:cxn>
                <a:cxn ang="T8">
                  <a:pos x="T4" y="T5"/>
                </a:cxn>
              </a:cxnLst>
              <a:rect l="0" t="0" r="r" b="b"/>
              <a:pathLst>
                <a:path w="150" h="744">
                  <a:moveTo>
                    <a:pt x="114" y="0"/>
                  </a:moveTo>
                  <a:cubicBezTo>
                    <a:pt x="57" y="94"/>
                    <a:pt x="0" y="188"/>
                    <a:pt x="6" y="312"/>
                  </a:cubicBezTo>
                  <a:cubicBezTo>
                    <a:pt x="12" y="436"/>
                    <a:pt x="128" y="672"/>
                    <a:pt x="150" y="744"/>
                  </a:cubicBezTo>
                </a:path>
              </a:pathLst>
            </a:custGeom>
            <a:noFill/>
            <a:ln w="38100" cap="flat" cmpd="sng">
              <a:solidFill>
                <a:srgbClr val="339966"/>
              </a:solidFill>
              <a:prstDash val="solid"/>
              <a:round/>
              <a:headEnd type="none" w="med" len="med"/>
              <a:tailEnd type="triangle" w="med" len="med"/>
            </a:ln>
            <a:effectLst/>
          </p:spPr>
          <p:txBody>
            <a:bodyPr lIns="90000" tIns="46800" rIns="90000" bIns="46800" anchor="ctr">
              <a:spAutoFit/>
            </a:bodyPr>
            <a:lstStyle/>
            <a:p>
              <a:endParaRPr lang="zh-CN" altLang="en-US"/>
            </a:p>
          </p:txBody>
        </p:sp>
        <p:sp>
          <p:nvSpPr>
            <p:cNvPr id="421963" name="Freeform 1085"/>
            <p:cNvSpPr>
              <a:spLocks/>
            </p:cNvSpPr>
            <p:nvPr/>
          </p:nvSpPr>
          <p:spPr bwMode="auto">
            <a:xfrm>
              <a:off x="2922" y="1512"/>
              <a:ext cx="326" cy="1092"/>
            </a:xfrm>
            <a:custGeom>
              <a:avLst/>
              <a:gdLst>
                <a:gd name="T0" fmla="*/ 326 w 182"/>
                <a:gd name="T1" fmla="*/ 0 h 756"/>
                <a:gd name="T2" fmla="*/ 4 w 182"/>
                <a:gd name="T3" fmla="*/ 676 h 756"/>
                <a:gd name="T4" fmla="*/ 305 w 182"/>
                <a:gd name="T5" fmla="*/ 1092 h 756"/>
                <a:gd name="T6" fmla="*/ 0 60000 65536"/>
                <a:gd name="T7" fmla="*/ 0 60000 65536"/>
                <a:gd name="T8" fmla="*/ 0 60000 65536"/>
              </a:gdLst>
              <a:ahLst/>
              <a:cxnLst>
                <a:cxn ang="T6">
                  <a:pos x="T0" y="T1"/>
                </a:cxn>
                <a:cxn ang="T7">
                  <a:pos x="T2" y="T3"/>
                </a:cxn>
                <a:cxn ang="T8">
                  <a:pos x="T4" y="T5"/>
                </a:cxn>
              </a:cxnLst>
              <a:rect l="0" t="0" r="r" b="b"/>
              <a:pathLst>
                <a:path w="182" h="756">
                  <a:moveTo>
                    <a:pt x="182" y="0"/>
                  </a:moveTo>
                  <a:cubicBezTo>
                    <a:pt x="93" y="171"/>
                    <a:pt x="4" y="342"/>
                    <a:pt x="2" y="468"/>
                  </a:cubicBezTo>
                  <a:cubicBezTo>
                    <a:pt x="0" y="594"/>
                    <a:pt x="142" y="710"/>
                    <a:pt x="170" y="756"/>
                  </a:cubicBezTo>
                </a:path>
              </a:pathLst>
            </a:custGeom>
            <a:noFill/>
            <a:ln w="38100" cap="flat" cmpd="sng">
              <a:solidFill>
                <a:srgbClr val="FF5050"/>
              </a:solidFill>
              <a:prstDash val="solid"/>
              <a:round/>
              <a:headEnd type="none" w="lg" len="lg"/>
              <a:tailEnd type="triangle" w="med" len="med"/>
            </a:ln>
            <a:effectLst/>
          </p:spPr>
          <p:txBody>
            <a:bodyPr lIns="90000" tIns="46800" rIns="90000" bIns="46800" anchor="ctr">
              <a:spAutoFit/>
            </a:bodyPr>
            <a:lstStyle/>
            <a:p>
              <a:endParaRPr lang="zh-CN" altLang="en-US"/>
            </a:p>
          </p:txBody>
        </p:sp>
        <p:sp>
          <p:nvSpPr>
            <p:cNvPr id="421964" name="Text Box 1086"/>
            <p:cNvSpPr txBox="1">
              <a:spLocks noChangeArrowheads="1"/>
            </p:cNvSpPr>
            <p:nvPr/>
          </p:nvSpPr>
          <p:spPr bwMode="auto">
            <a:xfrm>
              <a:off x="2423" y="1759"/>
              <a:ext cx="542" cy="250"/>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000" b="0">
                  <a:solidFill>
                    <a:srgbClr val="0000FF"/>
                  </a:solidFill>
                </a:rPr>
                <a:t>COPY</a:t>
              </a:r>
              <a:endParaRPr lang="en-US" altLang="zh-CN" sz="2000" b="0">
                <a:solidFill>
                  <a:schemeClr val="tx1"/>
                </a:solidFill>
              </a:endParaRPr>
            </a:p>
          </p:txBody>
        </p:sp>
      </p:grpSp>
      <p:grpSp>
        <p:nvGrpSpPr>
          <p:cNvPr id="3" name="Group 1103"/>
          <p:cNvGrpSpPr>
            <a:grpSpLocks/>
          </p:cNvGrpSpPr>
          <p:nvPr/>
        </p:nvGrpSpPr>
        <p:grpSpPr bwMode="auto">
          <a:xfrm>
            <a:off x="4927600" y="1279525"/>
            <a:ext cx="2617788" cy="4625975"/>
            <a:chOff x="3156" y="806"/>
            <a:chExt cx="1649" cy="2914"/>
          </a:xfrm>
        </p:grpSpPr>
        <p:sp>
          <p:nvSpPr>
            <p:cNvPr id="421925" name="Text Box 1104"/>
            <p:cNvSpPr txBox="1">
              <a:spLocks noChangeArrowheads="1"/>
            </p:cNvSpPr>
            <p:nvPr/>
          </p:nvSpPr>
          <p:spPr bwMode="auto">
            <a:xfrm>
              <a:off x="3335" y="2590"/>
              <a:ext cx="116" cy="250"/>
            </a:xfrm>
            <a:prstGeom prst="rect">
              <a:avLst/>
            </a:prstGeom>
            <a:noFill/>
            <a:ln w="9525">
              <a:noFill/>
              <a:miter lim="800000"/>
              <a:headEnd/>
              <a:tailEnd/>
            </a:ln>
            <a:effectLst/>
          </p:spPr>
          <p:txBody>
            <a:bodyPr wrap="none" anchor="ctr">
              <a:spAutoFit/>
            </a:bodyPr>
            <a:lstStyle/>
            <a:p>
              <a:pPr algn="ctr">
                <a:spcBef>
                  <a:spcPct val="0"/>
                </a:spcBef>
              </a:pPr>
              <a:endParaRPr lang="zh-CN" altLang="zh-CN" sz="2000" b="0">
                <a:solidFill>
                  <a:schemeClr val="tx1"/>
                </a:solidFill>
                <a:ea typeface="宋体" pitchFamily="2" charset="-122"/>
              </a:endParaRPr>
            </a:p>
          </p:txBody>
        </p:sp>
        <p:sp>
          <p:nvSpPr>
            <p:cNvPr id="421926" name="Freeform 1105"/>
            <p:cNvSpPr>
              <a:spLocks/>
            </p:cNvSpPr>
            <p:nvPr/>
          </p:nvSpPr>
          <p:spPr bwMode="auto">
            <a:xfrm>
              <a:off x="3582" y="3364"/>
              <a:ext cx="1211" cy="356"/>
            </a:xfrm>
            <a:custGeom>
              <a:avLst/>
              <a:gdLst>
                <a:gd name="T0" fmla="*/ 0 w 1211"/>
                <a:gd name="T1" fmla="*/ 127 h 456"/>
                <a:gd name="T2" fmla="*/ 500 w 1211"/>
                <a:gd name="T3" fmla="*/ 32 h 456"/>
                <a:gd name="T4" fmla="*/ 1089 w 1211"/>
                <a:gd name="T5" fmla="*/ 319 h 456"/>
                <a:gd name="T6" fmla="*/ 1211 w 1211"/>
                <a:gd name="T7" fmla="*/ 258 h 4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headEnd/>
              <a:tailEnd/>
            </a:ln>
            <a:effectLst/>
          </p:spPr>
          <p:txBody>
            <a:bodyPr wrap="none" anchor="ctr"/>
            <a:lstStyle/>
            <a:p>
              <a:endParaRPr lang="zh-CN" altLang="en-US"/>
            </a:p>
          </p:txBody>
        </p:sp>
        <p:sp>
          <p:nvSpPr>
            <p:cNvPr id="421927" name="Freeform 1106"/>
            <p:cNvSpPr>
              <a:spLocks/>
            </p:cNvSpPr>
            <p:nvPr/>
          </p:nvSpPr>
          <p:spPr bwMode="auto">
            <a:xfrm>
              <a:off x="3583" y="3018"/>
              <a:ext cx="1212" cy="67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cmpd="sng">
              <a:solidFill>
                <a:schemeClr val="tx1"/>
              </a:solidFill>
              <a:round/>
              <a:headEnd/>
              <a:tailEnd/>
            </a:ln>
            <a:effectLst/>
          </p:spPr>
          <p:txBody>
            <a:bodyPr wrap="none" anchor="ctr"/>
            <a:lstStyle/>
            <a:p>
              <a:endParaRPr lang="zh-CN" altLang="en-US"/>
            </a:p>
          </p:txBody>
        </p:sp>
        <p:sp>
          <p:nvSpPr>
            <p:cNvPr id="421928" name="Rectangle 1107"/>
            <p:cNvSpPr>
              <a:spLocks noChangeArrowheads="1"/>
            </p:cNvSpPr>
            <p:nvPr/>
          </p:nvSpPr>
          <p:spPr bwMode="auto">
            <a:xfrm>
              <a:off x="3582" y="806"/>
              <a:ext cx="1211" cy="2212"/>
            </a:xfrm>
            <a:prstGeom prst="rect">
              <a:avLst/>
            </a:prstGeom>
            <a:solidFill>
              <a:srgbClr val="DDDDDD"/>
            </a:solidFill>
            <a:ln w="38100">
              <a:solidFill>
                <a:schemeClr val="tx1"/>
              </a:solidFill>
              <a:miter lim="800000"/>
              <a:headEnd/>
              <a:tailEnd/>
            </a:ln>
            <a:effectLst/>
          </p:spPr>
          <p:txBody>
            <a:bodyPr wrap="none" anchor="ctr"/>
            <a:lstStyle/>
            <a:p>
              <a:pPr algn="ctr">
                <a:spcBef>
                  <a:spcPct val="0"/>
                </a:spcBef>
              </a:pPr>
              <a:endParaRPr lang="zh-CN" altLang="zh-CN" sz="2000" b="0">
                <a:solidFill>
                  <a:schemeClr val="tx1"/>
                </a:solidFill>
                <a:ea typeface="宋体" pitchFamily="2" charset="-122"/>
              </a:endParaRPr>
            </a:p>
          </p:txBody>
        </p:sp>
        <p:sp>
          <p:nvSpPr>
            <p:cNvPr id="421929" name="Line 1108"/>
            <p:cNvSpPr>
              <a:spLocks noChangeShapeType="1"/>
            </p:cNvSpPr>
            <p:nvPr/>
          </p:nvSpPr>
          <p:spPr bwMode="auto">
            <a:xfrm>
              <a:off x="3594" y="1244"/>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421930" name="Line 1109"/>
            <p:cNvSpPr>
              <a:spLocks noChangeShapeType="1"/>
            </p:cNvSpPr>
            <p:nvPr/>
          </p:nvSpPr>
          <p:spPr bwMode="auto">
            <a:xfrm>
              <a:off x="3594" y="1500"/>
              <a:ext cx="1211" cy="0"/>
            </a:xfrm>
            <a:prstGeom prst="line">
              <a:avLst/>
            </a:prstGeom>
            <a:noFill/>
            <a:ln w="9525">
              <a:solidFill>
                <a:schemeClr val="bg2"/>
              </a:solidFill>
              <a:round/>
              <a:headEnd/>
              <a:tailEnd/>
            </a:ln>
            <a:effectLst/>
          </p:spPr>
          <p:txBody>
            <a:bodyPr wrap="none" anchor="ctr"/>
            <a:lstStyle/>
            <a:p>
              <a:endParaRPr lang="zh-CN" altLang="en-US"/>
            </a:p>
          </p:txBody>
        </p:sp>
        <p:sp>
          <p:nvSpPr>
            <p:cNvPr id="421931" name="Line 1110"/>
            <p:cNvSpPr>
              <a:spLocks noChangeShapeType="1"/>
            </p:cNvSpPr>
            <p:nvPr/>
          </p:nvSpPr>
          <p:spPr bwMode="auto">
            <a:xfrm>
              <a:off x="3594" y="1733"/>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421932" name="Line 1111"/>
            <p:cNvSpPr>
              <a:spLocks noChangeShapeType="1"/>
            </p:cNvSpPr>
            <p:nvPr/>
          </p:nvSpPr>
          <p:spPr bwMode="auto">
            <a:xfrm>
              <a:off x="3594" y="1988"/>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421933" name="Line 1112"/>
            <p:cNvSpPr>
              <a:spLocks noChangeShapeType="1"/>
            </p:cNvSpPr>
            <p:nvPr/>
          </p:nvSpPr>
          <p:spPr bwMode="auto">
            <a:xfrm>
              <a:off x="3582" y="2246"/>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421934" name="Line 1113"/>
            <p:cNvSpPr>
              <a:spLocks noChangeShapeType="1"/>
            </p:cNvSpPr>
            <p:nvPr/>
          </p:nvSpPr>
          <p:spPr bwMode="auto">
            <a:xfrm>
              <a:off x="3594" y="2788"/>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421935" name="Line 1114"/>
            <p:cNvSpPr>
              <a:spLocks noChangeShapeType="1"/>
            </p:cNvSpPr>
            <p:nvPr/>
          </p:nvSpPr>
          <p:spPr bwMode="auto">
            <a:xfrm>
              <a:off x="3582" y="3027"/>
              <a:ext cx="0" cy="456"/>
            </a:xfrm>
            <a:prstGeom prst="line">
              <a:avLst/>
            </a:prstGeom>
            <a:noFill/>
            <a:ln w="9525">
              <a:solidFill>
                <a:srgbClr val="000000"/>
              </a:solidFill>
              <a:round/>
              <a:headEnd/>
              <a:tailEnd/>
            </a:ln>
            <a:effectLst/>
          </p:spPr>
          <p:txBody>
            <a:bodyPr wrap="none" anchor="ctr"/>
            <a:lstStyle/>
            <a:p>
              <a:endParaRPr lang="zh-CN" altLang="en-US"/>
            </a:p>
          </p:txBody>
        </p:sp>
        <p:sp>
          <p:nvSpPr>
            <p:cNvPr id="421936" name="Line 1115"/>
            <p:cNvSpPr>
              <a:spLocks noChangeShapeType="1"/>
            </p:cNvSpPr>
            <p:nvPr/>
          </p:nvSpPr>
          <p:spPr bwMode="auto">
            <a:xfrm>
              <a:off x="4793" y="3027"/>
              <a:ext cx="1" cy="600"/>
            </a:xfrm>
            <a:prstGeom prst="line">
              <a:avLst/>
            </a:prstGeom>
            <a:noFill/>
            <a:ln w="9525">
              <a:solidFill>
                <a:srgbClr val="000000"/>
              </a:solidFill>
              <a:round/>
              <a:headEnd/>
              <a:tailEnd/>
            </a:ln>
            <a:effectLst/>
          </p:spPr>
          <p:txBody>
            <a:bodyPr wrap="none" anchor="ctr"/>
            <a:lstStyle/>
            <a:p>
              <a:endParaRPr lang="zh-CN" altLang="en-US"/>
            </a:p>
          </p:txBody>
        </p:sp>
        <p:sp>
          <p:nvSpPr>
            <p:cNvPr id="421937" name="Text Box 1116"/>
            <p:cNvSpPr txBox="1">
              <a:spLocks noChangeArrowheads="1"/>
            </p:cNvSpPr>
            <p:nvPr/>
          </p:nvSpPr>
          <p:spPr bwMode="auto">
            <a:xfrm>
              <a:off x="4072" y="3069"/>
              <a:ext cx="308" cy="338"/>
            </a:xfrm>
            <a:prstGeom prst="rect">
              <a:avLst/>
            </a:prstGeom>
            <a:noFill/>
            <a:ln w="9525">
              <a:noFill/>
              <a:miter lim="800000"/>
              <a:headEnd/>
              <a:tailEnd/>
            </a:ln>
            <a:effectLst/>
          </p:spPr>
          <p:txBody>
            <a:bodyPr vert="eaVert" wrap="none" anchor="ctr">
              <a:spAutoFit/>
            </a:bodyPr>
            <a:lstStyle/>
            <a:p>
              <a:pPr algn="ctr">
                <a:spcBef>
                  <a:spcPct val="0"/>
                </a:spcBef>
              </a:pPr>
              <a:r>
                <a:rPr lang="en-US" altLang="zh-CN" sz="2000" b="0">
                  <a:solidFill>
                    <a:schemeClr val="tx1"/>
                  </a:solidFill>
                  <a:ea typeface="宋体" pitchFamily="2" charset="-122"/>
                </a:rPr>
                <a:t>…...</a:t>
              </a:r>
            </a:p>
          </p:txBody>
        </p:sp>
        <p:sp>
          <p:nvSpPr>
            <p:cNvPr id="421938" name="Line 1117"/>
            <p:cNvSpPr>
              <a:spLocks noChangeShapeType="1"/>
            </p:cNvSpPr>
            <p:nvPr/>
          </p:nvSpPr>
          <p:spPr bwMode="auto">
            <a:xfrm>
              <a:off x="3594" y="2510"/>
              <a:ext cx="1211" cy="0"/>
            </a:xfrm>
            <a:prstGeom prst="line">
              <a:avLst/>
            </a:prstGeom>
            <a:noFill/>
            <a:ln w="9525">
              <a:solidFill>
                <a:srgbClr val="000000"/>
              </a:solidFill>
              <a:round/>
              <a:headEnd/>
              <a:tailEnd/>
            </a:ln>
            <a:effectLst/>
          </p:spPr>
          <p:txBody>
            <a:bodyPr wrap="none" anchor="ctr"/>
            <a:lstStyle/>
            <a:p>
              <a:endParaRPr lang="zh-CN" altLang="en-US"/>
            </a:p>
          </p:txBody>
        </p:sp>
        <p:grpSp>
          <p:nvGrpSpPr>
            <p:cNvPr id="4" name="Group 1118"/>
            <p:cNvGrpSpPr>
              <a:grpSpLocks/>
            </p:cNvGrpSpPr>
            <p:nvPr/>
          </p:nvGrpSpPr>
          <p:grpSpPr bwMode="auto">
            <a:xfrm>
              <a:off x="3156" y="1134"/>
              <a:ext cx="472" cy="1464"/>
              <a:chOff x="3156" y="1134"/>
              <a:chExt cx="472" cy="1464"/>
            </a:xfrm>
          </p:grpSpPr>
          <p:sp>
            <p:nvSpPr>
              <p:cNvPr id="421956" name="Text Box 1119"/>
              <p:cNvSpPr txBox="1">
                <a:spLocks noChangeArrowheads="1"/>
              </p:cNvSpPr>
              <p:nvPr/>
            </p:nvSpPr>
            <p:spPr bwMode="auto">
              <a:xfrm>
                <a:off x="3174" y="1134"/>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2000</a:t>
                </a:r>
              </a:p>
            </p:txBody>
          </p:sp>
          <p:sp>
            <p:nvSpPr>
              <p:cNvPr id="421957" name="Text Box 1120"/>
              <p:cNvSpPr txBox="1">
                <a:spLocks noChangeArrowheads="1"/>
              </p:cNvSpPr>
              <p:nvPr/>
            </p:nvSpPr>
            <p:spPr bwMode="auto">
              <a:xfrm>
                <a:off x="3175" y="2105"/>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2008</a:t>
                </a:r>
                <a:endParaRPr lang="en-US" altLang="zh-CN" sz="2000" b="0">
                  <a:solidFill>
                    <a:srgbClr val="336600"/>
                  </a:solidFill>
                  <a:ea typeface="宋体" pitchFamily="2" charset="-122"/>
                </a:endParaRPr>
              </a:p>
            </p:txBody>
          </p:sp>
          <p:sp>
            <p:nvSpPr>
              <p:cNvPr id="421958" name="Text Box 1121"/>
              <p:cNvSpPr txBox="1">
                <a:spLocks noChangeArrowheads="1"/>
              </p:cNvSpPr>
              <p:nvPr/>
            </p:nvSpPr>
            <p:spPr bwMode="auto">
              <a:xfrm>
                <a:off x="3156" y="2348"/>
                <a:ext cx="472"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200A</a:t>
                </a:r>
              </a:p>
            </p:txBody>
          </p:sp>
          <p:sp>
            <p:nvSpPr>
              <p:cNvPr id="421959" name="Text Box 1122"/>
              <p:cNvSpPr txBox="1">
                <a:spLocks noChangeArrowheads="1"/>
              </p:cNvSpPr>
              <p:nvPr/>
            </p:nvSpPr>
            <p:spPr bwMode="auto">
              <a:xfrm>
                <a:off x="3174" y="1377"/>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2002</a:t>
                </a:r>
              </a:p>
            </p:txBody>
          </p:sp>
          <p:sp>
            <p:nvSpPr>
              <p:cNvPr id="421960" name="Text Box 1123"/>
              <p:cNvSpPr txBox="1">
                <a:spLocks noChangeArrowheads="1"/>
              </p:cNvSpPr>
              <p:nvPr/>
            </p:nvSpPr>
            <p:spPr bwMode="auto">
              <a:xfrm>
                <a:off x="3174" y="1620"/>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2004</a:t>
                </a:r>
              </a:p>
            </p:txBody>
          </p:sp>
          <p:sp>
            <p:nvSpPr>
              <p:cNvPr id="421961" name="Text Box 1124"/>
              <p:cNvSpPr txBox="1">
                <a:spLocks noChangeArrowheads="1"/>
              </p:cNvSpPr>
              <p:nvPr/>
            </p:nvSpPr>
            <p:spPr bwMode="auto">
              <a:xfrm>
                <a:off x="3174" y="1862"/>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2006</a:t>
                </a:r>
              </a:p>
            </p:txBody>
          </p:sp>
        </p:grpSp>
        <p:grpSp>
          <p:nvGrpSpPr>
            <p:cNvPr id="5" name="Group 1125"/>
            <p:cNvGrpSpPr>
              <a:grpSpLocks/>
            </p:cNvGrpSpPr>
            <p:nvPr/>
          </p:nvGrpSpPr>
          <p:grpSpPr bwMode="auto">
            <a:xfrm>
              <a:off x="3597" y="1380"/>
              <a:ext cx="60" cy="1548"/>
              <a:chOff x="3960" y="1560"/>
              <a:chExt cx="60" cy="1548"/>
            </a:xfrm>
          </p:grpSpPr>
          <p:sp>
            <p:nvSpPr>
              <p:cNvPr id="421949" name="Line 1126"/>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421950" name="Line 1127"/>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421951" name="Line 1128"/>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421952" name="Line 1129"/>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421953" name="Line 1130"/>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421954" name="Line 1131"/>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421955" name="Line 1132"/>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grpSp>
        <p:grpSp>
          <p:nvGrpSpPr>
            <p:cNvPr id="6" name="Group 1133"/>
            <p:cNvGrpSpPr>
              <a:grpSpLocks/>
            </p:cNvGrpSpPr>
            <p:nvPr/>
          </p:nvGrpSpPr>
          <p:grpSpPr bwMode="auto">
            <a:xfrm>
              <a:off x="4725" y="1368"/>
              <a:ext cx="60" cy="1548"/>
              <a:chOff x="3960" y="1560"/>
              <a:chExt cx="60" cy="1548"/>
            </a:xfrm>
          </p:grpSpPr>
          <p:sp>
            <p:nvSpPr>
              <p:cNvPr id="421942" name="Line 1134"/>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421943" name="Line 1135"/>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421944" name="Line 1136"/>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421945" name="Line 1137"/>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421946" name="Line 1138"/>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421947" name="Line 1139"/>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421948" name="Line 1140"/>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grpSp>
      </p:grpSp>
      <p:sp>
        <p:nvSpPr>
          <p:cNvPr id="903285" name="Text Box 1141"/>
          <p:cNvSpPr txBox="1">
            <a:spLocks noChangeArrowheads="1"/>
          </p:cNvSpPr>
          <p:nvPr/>
        </p:nvSpPr>
        <p:spPr bwMode="auto">
          <a:xfrm>
            <a:off x="6392863" y="2003425"/>
            <a:ext cx="336550" cy="457200"/>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0000FF"/>
                </a:solidFill>
                <a:ea typeface="宋体" pitchFamily="2" charset="-122"/>
              </a:rPr>
              <a:t>2</a:t>
            </a:r>
          </a:p>
        </p:txBody>
      </p:sp>
      <p:sp>
        <p:nvSpPr>
          <p:cNvPr id="903286" name="Text Box 1142"/>
          <p:cNvSpPr txBox="1">
            <a:spLocks noChangeArrowheads="1"/>
          </p:cNvSpPr>
          <p:nvPr/>
        </p:nvSpPr>
        <p:spPr bwMode="auto">
          <a:xfrm>
            <a:off x="6411913" y="2365375"/>
            <a:ext cx="336550" cy="457200"/>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FF3300"/>
                </a:solidFill>
                <a:ea typeface="宋体" pitchFamily="2" charset="-122"/>
              </a:rPr>
              <a:t>3</a:t>
            </a:r>
            <a:endParaRPr lang="en-US" altLang="zh-CN" sz="2400" b="0">
              <a:solidFill>
                <a:srgbClr val="0000FF"/>
              </a:solidFill>
              <a:ea typeface="宋体" pitchFamily="2" charset="-122"/>
            </a:endParaRPr>
          </a:p>
        </p:txBody>
      </p:sp>
      <p:grpSp>
        <p:nvGrpSpPr>
          <p:cNvPr id="7" name="Group 1143"/>
          <p:cNvGrpSpPr>
            <a:grpSpLocks/>
          </p:cNvGrpSpPr>
          <p:nvPr/>
        </p:nvGrpSpPr>
        <p:grpSpPr bwMode="auto">
          <a:xfrm>
            <a:off x="6318250" y="3228975"/>
            <a:ext cx="2235200" cy="935038"/>
            <a:chOff x="4032" y="2034"/>
            <a:chExt cx="1408" cy="589"/>
          </a:xfrm>
        </p:grpSpPr>
        <p:grpSp>
          <p:nvGrpSpPr>
            <p:cNvPr id="8" name="Group 1144"/>
            <p:cNvGrpSpPr>
              <a:grpSpLocks/>
            </p:cNvGrpSpPr>
            <p:nvPr/>
          </p:nvGrpSpPr>
          <p:grpSpPr bwMode="auto">
            <a:xfrm>
              <a:off x="4747" y="2373"/>
              <a:ext cx="693" cy="250"/>
              <a:chOff x="4426" y="1917"/>
              <a:chExt cx="693" cy="250"/>
            </a:xfrm>
          </p:grpSpPr>
          <p:sp>
            <p:nvSpPr>
              <p:cNvPr id="421923" name="Line 1145"/>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421924" name="Text Box 1146"/>
              <p:cNvSpPr txBox="1">
                <a:spLocks noChangeArrowheads="1"/>
              </p:cNvSpPr>
              <p:nvPr/>
            </p:nvSpPr>
            <p:spPr bwMode="auto">
              <a:xfrm>
                <a:off x="4523" y="1917"/>
                <a:ext cx="596"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en-US" altLang="zh-CN" sz="2000" b="0">
                    <a:solidFill>
                      <a:schemeClr val="tx1"/>
                    </a:solidFill>
                    <a:ea typeface="宋体" pitchFamily="2" charset="-122"/>
                  </a:rPr>
                  <a:t>  </a:t>
                </a:r>
                <a:r>
                  <a:rPr lang="zh-CN" altLang="en-US" sz="2000" b="0">
                    <a:solidFill>
                      <a:schemeClr val="tx1"/>
                    </a:solidFill>
                    <a:ea typeface="宋体" pitchFamily="2" charset="-122"/>
                  </a:rPr>
                  <a:t>变量</a:t>
                </a:r>
                <a:r>
                  <a:rPr lang="en-US" altLang="zh-CN" sz="2000" b="0">
                    <a:solidFill>
                      <a:schemeClr val="tx1"/>
                    </a:solidFill>
                    <a:ea typeface="宋体" pitchFamily="2" charset="-122"/>
                  </a:rPr>
                  <a:t>y</a:t>
                </a:r>
              </a:p>
            </p:txBody>
          </p:sp>
        </p:grpSp>
        <p:grpSp>
          <p:nvGrpSpPr>
            <p:cNvPr id="9" name="Group 1147"/>
            <p:cNvGrpSpPr>
              <a:grpSpLocks/>
            </p:cNvGrpSpPr>
            <p:nvPr/>
          </p:nvGrpSpPr>
          <p:grpSpPr bwMode="auto">
            <a:xfrm>
              <a:off x="4747" y="2121"/>
              <a:ext cx="693" cy="250"/>
              <a:chOff x="4426" y="1917"/>
              <a:chExt cx="693" cy="250"/>
            </a:xfrm>
          </p:grpSpPr>
          <p:sp>
            <p:nvSpPr>
              <p:cNvPr id="421921" name="Line 1148"/>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421922" name="Text Box 1149"/>
              <p:cNvSpPr txBox="1">
                <a:spLocks noChangeArrowheads="1"/>
              </p:cNvSpPr>
              <p:nvPr/>
            </p:nvSpPr>
            <p:spPr bwMode="auto">
              <a:xfrm>
                <a:off x="4523" y="1917"/>
                <a:ext cx="596"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en-US" altLang="zh-CN" sz="2000" b="0">
                    <a:solidFill>
                      <a:schemeClr val="tx1"/>
                    </a:solidFill>
                    <a:ea typeface="宋体" pitchFamily="2" charset="-122"/>
                  </a:rPr>
                  <a:t>  </a:t>
                </a:r>
                <a:r>
                  <a:rPr lang="zh-CN" altLang="en-US" sz="2000" b="0">
                    <a:solidFill>
                      <a:schemeClr val="tx1"/>
                    </a:solidFill>
                    <a:ea typeface="宋体" pitchFamily="2" charset="-122"/>
                  </a:rPr>
                  <a:t>变量</a:t>
                </a:r>
                <a:r>
                  <a:rPr lang="en-US" altLang="zh-CN" sz="2000" b="0">
                    <a:solidFill>
                      <a:schemeClr val="tx1"/>
                    </a:solidFill>
                    <a:ea typeface="宋体" pitchFamily="2" charset="-122"/>
                  </a:rPr>
                  <a:t>x</a:t>
                </a:r>
              </a:p>
            </p:txBody>
          </p:sp>
        </p:grpSp>
        <p:sp>
          <p:nvSpPr>
            <p:cNvPr id="421920" name="Text Box 1150"/>
            <p:cNvSpPr txBox="1">
              <a:spLocks noChangeArrowheads="1"/>
            </p:cNvSpPr>
            <p:nvPr/>
          </p:nvSpPr>
          <p:spPr bwMode="auto">
            <a:xfrm>
              <a:off x="4032" y="2034"/>
              <a:ext cx="355"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rgbClr val="336600"/>
                  </a:solidFill>
                  <a:ea typeface="宋体" pitchFamily="2" charset="-122"/>
                </a:rPr>
                <a:t>(f3)</a:t>
              </a:r>
              <a:endParaRPr lang="en-US" altLang="zh-CN" sz="2000" b="0">
                <a:solidFill>
                  <a:schemeClr val="accent2"/>
                </a:solidFill>
                <a:ea typeface="宋体" pitchFamily="2" charset="-122"/>
              </a:endParaRPr>
            </a:p>
          </p:txBody>
        </p:sp>
      </p:grpSp>
      <p:sp>
        <p:nvSpPr>
          <p:cNvPr id="903295" name="Text Box 1151"/>
          <p:cNvSpPr txBox="1">
            <a:spLocks noChangeArrowheads="1"/>
          </p:cNvSpPr>
          <p:nvPr/>
        </p:nvSpPr>
        <p:spPr bwMode="auto">
          <a:xfrm>
            <a:off x="6554788" y="4037013"/>
            <a:ext cx="152400" cy="365125"/>
          </a:xfrm>
          <a:prstGeom prst="rect">
            <a:avLst/>
          </a:prstGeom>
          <a:solidFill>
            <a:srgbClr val="DDDDDD"/>
          </a:solidFill>
          <a:ln w="38100">
            <a:noFill/>
            <a:miter lim="800000"/>
            <a:headEnd type="none" w="lg" len="lg"/>
            <a:tailEnd/>
          </a:ln>
          <a:effectLst/>
        </p:spPr>
        <p:txBody>
          <a:bodyPr wrap="none" lIns="0" tIns="0" rIns="0" bIns="0" anchor="ctr">
            <a:spAutoFit/>
          </a:bodyPr>
          <a:lstStyle/>
          <a:p>
            <a:pPr algn="ctr" eaLnBrk="1" hangingPunct="1">
              <a:spcBef>
                <a:spcPct val="0"/>
              </a:spcBef>
            </a:pPr>
            <a:r>
              <a:rPr lang="en-US" altLang="zh-CN" sz="2400" b="0">
                <a:solidFill>
                  <a:srgbClr val="FF5050"/>
                </a:solidFill>
                <a:ea typeface="隶书" pitchFamily="49" charset="-122"/>
              </a:rPr>
              <a:t>3</a:t>
            </a:r>
          </a:p>
        </p:txBody>
      </p:sp>
      <p:sp>
        <p:nvSpPr>
          <p:cNvPr id="903296" name="Text Box 1152"/>
          <p:cNvSpPr txBox="1">
            <a:spLocks noChangeArrowheads="1"/>
          </p:cNvSpPr>
          <p:nvPr/>
        </p:nvSpPr>
        <p:spPr bwMode="auto">
          <a:xfrm>
            <a:off x="6561138" y="3589338"/>
            <a:ext cx="152400" cy="365125"/>
          </a:xfrm>
          <a:prstGeom prst="rect">
            <a:avLst/>
          </a:prstGeom>
          <a:solidFill>
            <a:srgbClr val="DDDDDD"/>
          </a:solidFill>
          <a:ln w="38100">
            <a:noFill/>
            <a:miter lim="800000"/>
            <a:headEnd type="none" w="lg" len="lg"/>
            <a:tailEnd/>
          </a:ln>
          <a:effectLst/>
        </p:spPr>
        <p:txBody>
          <a:bodyPr wrap="none" lIns="0" tIns="0" rIns="0" bIns="0" anchor="ctr">
            <a:spAutoFit/>
          </a:bodyPr>
          <a:lstStyle/>
          <a:p>
            <a:pPr algn="ctr" eaLnBrk="1" hangingPunct="1">
              <a:spcBef>
                <a:spcPct val="0"/>
              </a:spcBef>
            </a:pPr>
            <a:r>
              <a:rPr lang="en-US" altLang="zh-CN" sz="2400" b="0">
                <a:solidFill>
                  <a:srgbClr val="0000FF"/>
                </a:solidFill>
                <a:ea typeface="隶书" pitchFamily="49" charset="-122"/>
              </a:rPr>
              <a:t>2</a:t>
            </a:r>
            <a:endParaRPr lang="en-US" altLang="zh-CN" sz="2400" b="0">
              <a:solidFill>
                <a:schemeClr val="tx1"/>
              </a:solidFill>
              <a:ea typeface="隶书" pitchFamily="49" charset="-122"/>
            </a:endParaRPr>
          </a:p>
        </p:txBody>
      </p:sp>
      <p:grpSp>
        <p:nvGrpSpPr>
          <p:cNvPr id="10" name="Group 1157"/>
          <p:cNvGrpSpPr>
            <a:grpSpLocks/>
          </p:cNvGrpSpPr>
          <p:nvPr/>
        </p:nvGrpSpPr>
        <p:grpSpPr bwMode="auto">
          <a:xfrm>
            <a:off x="6113463" y="1552575"/>
            <a:ext cx="3030537" cy="1403350"/>
            <a:chOff x="3903" y="978"/>
            <a:chExt cx="1909" cy="884"/>
          </a:xfrm>
        </p:grpSpPr>
        <p:grpSp>
          <p:nvGrpSpPr>
            <p:cNvPr id="11" name="Group 1158"/>
            <p:cNvGrpSpPr>
              <a:grpSpLocks/>
            </p:cNvGrpSpPr>
            <p:nvPr/>
          </p:nvGrpSpPr>
          <p:grpSpPr bwMode="auto">
            <a:xfrm>
              <a:off x="4783" y="1125"/>
              <a:ext cx="689" cy="250"/>
              <a:chOff x="4402" y="1437"/>
              <a:chExt cx="689" cy="250"/>
            </a:xfrm>
          </p:grpSpPr>
          <p:sp>
            <p:nvSpPr>
              <p:cNvPr id="421916" name="Line 1159"/>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421917" name="Text Box 1160"/>
              <p:cNvSpPr txBox="1">
                <a:spLocks noChangeArrowheads="1"/>
              </p:cNvSpPr>
              <p:nvPr/>
            </p:nvSpPr>
            <p:spPr bwMode="auto">
              <a:xfrm>
                <a:off x="4584" y="1437"/>
                <a:ext cx="507"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zh-CN" altLang="en-US" sz="2000" b="0">
                    <a:solidFill>
                      <a:schemeClr val="tx1"/>
                    </a:solidFill>
                    <a:ea typeface="宋体" pitchFamily="2" charset="-122"/>
                  </a:rPr>
                  <a:t>变量</a:t>
                </a:r>
                <a:r>
                  <a:rPr lang="en-US" altLang="zh-CN" sz="2000" b="0">
                    <a:solidFill>
                      <a:schemeClr val="tx1"/>
                    </a:solidFill>
                    <a:ea typeface="宋体" pitchFamily="2" charset="-122"/>
                  </a:rPr>
                  <a:t>a</a:t>
                </a:r>
              </a:p>
            </p:txBody>
          </p:sp>
        </p:grpSp>
        <p:grpSp>
          <p:nvGrpSpPr>
            <p:cNvPr id="12" name="Group 1161"/>
            <p:cNvGrpSpPr>
              <a:grpSpLocks/>
            </p:cNvGrpSpPr>
            <p:nvPr/>
          </p:nvGrpSpPr>
          <p:grpSpPr bwMode="auto">
            <a:xfrm>
              <a:off x="4783" y="1334"/>
              <a:ext cx="709" cy="288"/>
              <a:chOff x="4426" y="1886"/>
              <a:chExt cx="709" cy="288"/>
            </a:xfrm>
          </p:grpSpPr>
          <p:sp>
            <p:nvSpPr>
              <p:cNvPr id="421914" name="Line 1162"/>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421915" name="Text Box 1163"/>
              <p:cNvSpPr txBox="1">
                <a:spLocks noChangeArrowheads="1"/>
              </p:cNvSpPr>
              <p:nvPr/>
            </p:nvSpPr>
            <p:spPr bwMode="auto">
              <a:xfrm>
                <a:off x="4523" y="1886"/>
                <a:ext cx="612" cy="288"/>
              </a:xfrm>
              <a:prstGeom prst="rect">
                <a:avLst/>
              </a:prstGeom>
              <a:noFill/>
              <a:ln w="9525">
                <a:noFill/>
                <a:miter lim="800000"/>
                <a:headEnd type="none" w="lg" len="lg"/>
                <a:tailEnd/>
              </a:ln>
              <a:effectLst/>
            </p:spPr>
            <p:txBody>
              <a:bodyPr wrap="none">
                <a:spAutoFit/>
              </a:bodyPr>
              <a:lstStyle/>
              <a:p>
                <a:pPr eaLnBrk="1" hangingPunct="1">
                  <a:spcBef>
                    <a:spcPct val="0"/>
                  </a:spcBef>
                </a:pPr>
                <a:r>
                  <a:rPr lang="en-US" altLang="zh-CN" sz="2000" b="0">
                    <a:solidFill>
                      <a:schemeClr val="tx1"/>
                    </a:solidFill>
                    <a:ea typeface="宋体" pitchFamily="2" charset="-122"/>
                  </a:rPr>
                  <a:t>  </a:t>
                </a:r>
                <a:r>
                  <a:rPr lang="zh-CN" altLang="en-US" sz="2000" b="0">
                    <a:solidFill>
                      <a:schemeClr val="tx1"/>
                    </a:solidFill>
                    <a:ea typeface="宋体" pitchFamily="2" charset="-122"/>
                  </a:rPr>
                  <a:t>变量</a:t>
                </a:r>
                <a:r>
                  <a:rPr lang="en-US" altLang="zh-CN" sz="2400" b="0">
                    <a:solidFill>
                      <a:schemeClr val="tx1"/>
                    </a:solidFill>
                    <a:ea typeface="宋体" pitchFamily="2" charset="-122"/>
                  </a:rPr>
                  <a:t>b</a:t>
                </a:r>
                <a:endParaRPr lang="en-US" altLang="zh-CN" sz="2000" b="0">
                  <a:solidFill>
                    <a:schemeClr val="tx1"/>
                  </a:solidFill>
                  <a:ea typeface="宋体" pitchFamily="2" charset="-122"/>
                </a:endParaRPr>
              </a:p>
            </p:txBody>
          </p:sp>
        </p:grpSp>
        <p:sp>
          <p:nvSpPr>
            <p:cNvPr id="421910" name="Text Box 1164"/>
            <p:cNvSpPr txBox="1">
              <a:spLocks noChangeArrowheads="1"/>
            </p:cNvSpPr>
            <p:nvPr/>
          </p:nvSpPr>
          <p:spPr bwMode="auto">
            <a:xfrm>
              <a:off x="3903" y="978"/>
              <a:ext cx="541"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rgbClr val="FF3300"/>
                  </a:solidFill>
                  <a:ea typeface="宋体" pitchFamily="2" charset="-122"/>
                </a:rPr>
                <a:t>(main)</a:t>
              </a:r>
              <a:endParaRPr lang="en-US" altLang="zh-CN" sz="2000" b="0">
                <a:solidFill>
                  <a:schemeClr val="accent2"/>
                </a:solidFill>
                <a:ea typeface="宋体" pitchFamily="2" charset="-122"/>
              </a:endParaRPr>
            </a:p>
          </p:txBody>
        </p:sp>
        <p:grpSp>
          <p:nvGrpSpPr>
            <p:cNvPr id="13" name="Group 1165"/>
            <p:cNvGrpSpPr>
              <a:grpSpLocks/>
            </p:cNvGrpSpPr>
            <p:nvPr/>
          </p:nvGrpSpPr>
          <p:grpSpPr bwMode="auto">
            <a:xfrm>
              <a:off x="4783" y="1574"/>
              <a:ext cx="1029" cy="288"/>
              <a:chOff x="4426" y="1886"/>
              <a:chExt cx="1029" cy="288"/>
            </a:xfrm>
          </p:grpSpPr>
          <p:sp>
            <p:nvSpPr>
              <p:cNvPr id="421912" name="Line 1166"/>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421913" name="Text Box 1167"/>
              <p:cNvSpPr txBox="1">
                <a:spLocks noChangeArrowheads="1"/>
              </p:cNvSpPr>
              <p:nvPr/>
            </p:nvSpPr>
            <p:spPr bwMode="auto">
              <a:xfrm>
                <a:off x="4523" y="1886"/>
                <a:ext cx="932" cy="288"/>
              </a:xfrm>
              <a:prstGeom prst="rect">
                <a:avLst/>
              </a:prstGeom>
              <a:noFill/>
              <a:ln w="9525">
                <a:noFill/>
                <a:miter lim="800000"/>
                <a:headEnd type="none" w="lg" len="lg"/>
                <a:tailEnd/>
              </a:ln>
              <a:effectLst/>
            </p:spPr>
            <p:txBody>
              <a:bodyPr wrap="none">
                <a:spAutoFit/>
              </a:bodyPr>
              <a:lstStyle/>
              <a:p>
                <a:pPr eaLnBrk="1" hangingPunct="1">
                  <a:spcBef>
                    <a:spcPct val="0"/>
                  </a:spcBef>
                </a:pPr>
                <a:r>
                  <a:rPr lang="en-US" altLang="zh-CN" sz="2000" b="0">
                    <a:solidFill>
                      <a:schemeClr val="tx1"/>
                    </a:solidFill>
                    <a:ea typeface="宋体" pitchFamily="2" charset="-122"/>
                  </a:rPr>
                  <a:t>  </a:t>
                </a:r>
                <a:r>
                  <a:rPr lang="zh-CN" altLang="en-US" sz="2000" b="0">
                    <a:solidFill>
                      <a:schemeClr val="tx1"/>
                    </a:solidFill>
                    <a:ea typeface="宋体" pitchFamily="2" charset="-122"/>
                  </a:rPr>
                  <a:t>指针变量</a:t>
                </a:r>
                <a:r>
                  <a:rPr lang="en-US" altLang="zh-CN" sz="2400" b="0">
                    <a:solidFill>
                      <a:schemeClr val="tx1"/>
                    </a:solidFill>
                    <a:ea typeface="宋体" pitchFamily="2" charset="-122"/>
                  </a:rPr>
                  <a:t>p</a:t>
                </a:r>
                <a:endParaRPr lang="en-US" altLang="zh-CN" sz="2000" b="0">
                  <a:solidFill>
                    <a:schemeClr val="tx1"/>
                  </a:solidFill>
                  <a:ea typeface="宋体" pitchFamily="2" charset="-122"/>
                </a:endParaRPr>
              </a:p>
            </p:txBody>
          </p:sp>
        </p:grpSp>
      </p:grpSp>
      <p:sp>
        <p:nvSpPr>
          <p:cNvPr id="903312" name="Text Box 1168"/>
          <p:cNvSpPr txBox="1">
            <a:spLocks noChangeArrowheads="1"/>
          </p:cNvSpPr>
          <p:nvPr/>
        </p:nvSpPr>
        <p:spPr bwMode="auto">
          <a:xfrm>
            <a:off x="6361113" y="2743200"/>
            <a:ext cx="485775" cy="457200"/>
          </a:xfrm>
          <a:prstGeom prst="rect">
            <a:avLst/>
          </a:prstGeom>
          <a:noFill/>
          <a:ln w="38100">
            <a:noFill/>
            <a:miter lim="800000"/>
            <a:headEnd/>
            <a:tailEnd/>
          </a:ln>
          <a:effectLst/>
        </p:spPr>
        <p:txBody>
          <a:bodyPr wrap="none" lIns="90000" tIns="46800" rIns="90000" bIns="46800" anchor="ctr">
            <a:spAutoFit/>
          </a:bodyPr>
          <a:lstStyle/>
          <a:p>
            <a:pPr algn="ctr">
              <a:spcBef>
                <a:spcPct val="0"/>
              </a:spcBef>
            </a:pPr>
            <a:r>
              <a:rPr lang="en-US" altLang="zh-CN" sz="2400" b="0">
                <a:solidFill>
                  <a:schemeClr val="tx1"/>
                </a:solidFill>
                <a:ea typeface="宋体" pitchFamily="2" charset="-122"/>
              </a:rPr>
              <a:t>**</a:t>
            </a:r>
          </a:p>
        </p:txBody>
      </p:sp>
      <p:sp>
        <p:nvSpPr>
          <p:cNvPr id="903313" name="Text Box 1169"/>
          <p:cNvSpPr txBox="1">
            <a:spLocks noChangeArrowheads="1"/>
          </p:cNvSpPr>
          <p:nvPr/>
        </p:nvSpPr>
        <p:spPr bwMode="auto">
          <a:xfrm>
            <a:off x="6283325" y="2797175"/>
            <a:ext cx="565150" cy="304800"/>
          </a:xfrm>
          <a:prstGeom prst="rect">
            <a:avLst/>
          </a:prstGeom>
          <a:solidFill>
            <a:srgbClr val="DDDDDD"/>
          </a:solidFill>
          <a:ln w="38100">
            <a:noFill/>
            <a:miter lim="800000"/>
            <a:headEnd/>
            <a:tailEnd/>
          </a:ln>
          <a:effectLst/>
        </p:spPr>
        <p:txBody>
          <a:bodyPr wrap="none" lIns="0" tIns="0" rIns="0" bIns="0" anchor="ctr">
            <a:spAutoFit/>
          </a:bodyPr>
          <a:lstStyle/>
          <a:p>
            <a:pPr algn="ctr">
              <a:spcBef>
                <a:spcPct val="0"/>
              </a:spcBef>
            </a:pPr>
            <a:r>
              <a:rPr lang="en-US" altLang="zh-CN" sz="2000">
                <a:solidFill>
                  <a:srgbClr val="FF5050"/>
                </a:solidFill>
              </a:rPr>
              <a:t>200A</a:t>
            </a:r>
          </a:p>
        </p:txBody>
      </p:sp>
      <p:sp>
        <p:nvSpPr>
          <p:cNvPr id="903314" name="AutoShape 1170"/>
          <p:cNvSpPr>
            <a:spLocks noChangeArrowheads="1"/>
          </p:cNvSpPr>
          <p:nvPr/>
        </p:nvSpPr>
        <p:spPr bwMode="auto">
          <a:xfrm>
            <a:off x="3095625" y="5683250"/>
            <a:ext cx="4356100" cy="974725"/>
          </a:xfrm>
          <a:prstGeom prst="cloudCallout">
            <a:avLst>
              <a:gd name="adj1" fmla="val -32032"/>
              <a:gd name="adj2" fmla="val -272963"/>
            </a:avLst>
          </a:prstGeom>
          <a:noFill/>
          <a:ln w="38100">
            <a:solidFill>
              <a:srgbClr val="FF5050"/>
            </a:solidFill>
            <a:round/>
            <a:headEnd/>
            <a:tailEnd/>
          </a:ln>
          <a:effectLst/>
        </p:spPr>
        <p:txBody>
          <a:bodyPr lIns="0" tIns="0" rIns="0" bIns="0" anchor="ctr">
            <a:spAutoFit/>
          </a:bodyPr>
          <a:lstStyle/>
          <a:p>
            <a:pPr algn="ctr" eaLnBrk="1" hangingPunct="1">
              <a:spcBef>
                <a:spcPct val="0"/>
              </a:spcBef>
            </a:pPr>
            <a:r>
              <a:rPr lang="zh-CN" altLang="en-US" sz="2000">
                <a:solidFill>
                  <a:schemeClr val="tx1"/>
                </a:solidFill>
              </a:rPr>
              <a:t>不能返回</a:t>
            </a:r>
            <a:r>
              <a:rPr lang="zh-CN" altLang="en-US" sz="2000">
                <a:solidFill>
                  <a:srgbClr val="0000FF"/>
                </a:solidFill>
              </a:rPr>
              <a:t>形参</a:t>
            </a:r>
            <a:r>
              <a:rPr lang="zh-CN" altLang="en-US" sz="2000">
                <a:solidFill>
                  <a:schemeClr val="tx1"/>
                </a:solidFill>
              </a:rPr>
              <a:t>或</a:t>
            </a:r>
            <a:r>
              <a:rPr lang="zh-CN" altLang="en-US" sz="2000">
                <a:solidFill>
                  <a:srgbClr val="0000FF"/>
                </a:solidFill>
              </a:rPr>
              <a:t>局部变量</a:t>
            </a:r>
            <a:endParaRPr lang="zh-CN" altLang="en-US" sz="2000">
              <a:solidFill>
                <a:schemeClr val="accent2"/>
              </a:solidFill>
            </a:endParaRPr>
          </a:p>
          <a:p>
            <a:pPr algn="ctr" eaLnBrk="1" hangingPunct="1">
              <a:spcBef>
                <a:spcPct val="0"/>
              </a:spcBef>
            </a:pPr>
            <a:r>
              <a:rPr lang="zh-CN" altLang="en-US" sz="2000">
                <a:solidFill>
                  <a:schemeClr val="tx1"/>
                </a:solidFill>
              </a:rPr>
              <a:t>的</a:t>
            </a:r>
            <a:r>
              <a:rPr lang="zh-CN" altLang="en-US" sz="2000">
                <a:solidFill>
                  <a:srgbClr val="FF5050"/>
                </a:solidFill>
              </a:rPr>
              <a:t>地址</a:t>
            </a:r>
            <a:r>
              <a:rPr lang="zh-CN" altLang="en-US" sz="2000">
                <a:solidFill>
                  <a:schemeClr val="tx1"/>
                </a:solidFill>
              </a:rPr>
              <a:t>作函数返回值</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6" name="Rectangle 1028"/>
          <p:cNvSpPr>
            <a:spLocks noChangeArrowheads="1"/>
          </p:cNvSpPr>
          <p:nvPr/>
        </p:nvSpPr>
        <p:spPr bwMode="auto">
          <a:xfrm>
            <a:off x="0" y="681038"/>
            <a:ext cx="8948738" cy="2911475"/>
          </a:xfrm>
          <a:prstGeom prst="rect">
            <a:avLst/>
          </a:prstGeom>
          <a:noFill/>
          <a:ln w="9525">
            <a:noFill/>
            <a:miter lim="800000"/>
            <a:headEnd/>
            <a:tailEnd/>
          </a:ln>
        </p:spPr>
        <p:txBody>
          <a:bodyPr/>
          <a:lstStyle/>
          <a:p>
            <a:pPr marL="342900" indent="-342900" eaLnBrk="1" hangingPunct="1">
              <a:spcBef>
                <a:spcPct val="20000"/>
              </a:spcBef>
              <a:buClr>
                <a:schemeClr val="accent1"/>
              </a:buClr>
              <a:buFontTx/>
              <a:buChar char="§"/>
            </a:pPr>
            <a:r>
              <a:rPr lang="en-US" altLang="zh-CN" sz="3200">
                <a:solidFill>
                  <a:schemeClr val="accent1"/>
                </a:solidFill>
              </a:rPr>
              <a:t>10.7  </a:t>
            </a:r>
            <a:r>
              <a:rPr lang="zh-CN" altLang="en-US" sz="3200">
                <a:solidFill>
                  <a:schemeClr val="tx1"/>
                </a:solidFill>
                <a:latin typeface="Arial" pitchFamily="34" charset="0"/>
              </a:rPr>
              <a:t>指针数组和指向指针的指针</a:t>
            </a:r>
            <a:endParaRPr lang="zh-CN" altLang="en-US" sz="3200">
              <a:solidFill>
                <a:schemeClr val="tx1"/>
              </a:solidFill>
            </a:endParaRPr>
          </a:p>
          <a:p>
            <a:pPr marL="1143000" lvl="2" indent="-228600" eaLnBrk="1" hangingPunct="1">
              <a:spcBef>
                <a:spcPct val="20000"/>
              </a:spcBef>
              <a:buClr>
                <a:srgbClr val="FF3300"/>
              </a:buClr>
              <a:buFont typeface="Wingdings" pitchFamily="2" charset="2"/>
              <a:buNone/>
            </a:pPr>
            <a:r>
              <a:rPr lang="zh-CN" altLang="en-US" sz="2400">
                <a:solidFill>
                  <a:schemeClr val="tx1"/>
                </a:solidFill>
              </a:rPr>
              <a:t>用于处理二维数组或多个字符串</a:t>
            </a:r>
          </a:p>
          <a:p>
            <a:pPr marL="742950" lvl="1" indent="-285750" eaLnBrk="1" hangingPunct="1">
              <a:spcBef>
                <a:spcPct val="20000"/>
              </a:spcBef>
              <a:buClr>
                <a:srgbClr val="339933"/>
              </a:buClr>
              <a:buFont typeface="Wingdings" pitchFamily="2" charset="2"/>
              <a:buChar char="«"/>
            </a:pPr>
            <a:r>
              <a:rPr lang="zh-CN" altLang="en-US" sz="2800">
                <a:solidFill>
                  <a:schemeClr val="tx1"/>
                </a:solidFill>
              </a:rPr>
              <a:t>指针数组的概念</a:t>
            </a:r>
          </a:p>
          <a:p>
            <a:pPr marL="1143000" lvl="2" indent="-228600" eaLnBrk="1" hangingPunct="1">
              <a:spcBef>
                <a:spcPct val="20000"/>
              </a:spcBef>
              <a:buClr>
                <a:srgbClr val="FF3300"/>
              </a:buClr>
              <a:buFont typeface="Wingdings" pitchFamily="2" charset="2"/>
              <a:buChar char="v"/>
            </a:pPr>
            <a:r>
              <a:rPr lang="zh-CN" altLang="en-US" sz="2400">
                <a:solidFill>
                  <a:schemeClr val="tx1"/>
                </a:solidFill>
              </a:rPr>
              <a:t>定义：数组中的元素均为指针变量</a:t>
            </a:r>
          </a:p>
          <a:p>
            <a:pPr marL="1143000" lvl="2" indent="-228600" eaLnBrk="1" hangingPunct="1">
              <a:spcBef>
                <a:spcPct val="20000"/>
              </a:spcBef>
              <a:buClr>
                <a:srgbClr val="FF3300"/>
              </a:buClr>
              <a:buFont typeface="Wingdings" pitchFamily="2" charset="2"/>
              <a:buChar char="v"/>
            </a:pPr>
            <a:r>
              <a:rPr lang="zh-CN" altLang="en-US" sz="2400">
                <a:solidFill>
                  <a:schemeClr val="tx1"/>
                </a:solidFill>
              </a:rPr>
              <a:t>定义形式：</a:t>
            </a:r>
            <a:r>
              <a:rPr lang="en-US" altLang="zh-CN" sz="2800">
                <a:solidFill>
                  <a:schemeClr val="tx1"/>
                </a:solidFill>
              </a:rPr>
              <a:t>[</a:t>
            </a:r>
            <a:r>
              <a:rPr lang="zh-CN" altLang="en-US" sz="2800">
                <a:solidFill>
                  <a:schemeClr val="tx1"/>
                </a:solidFill>
              </a:rPr>
              <a:t>存储类型</a:t>
            </a:r>
            <a:r>
              <a:rPr lang="en-US" altLang="zh-CN" sz="2800">
                <a:solidFill>
                  <a:schemeClr val="tx1"/>
                </a:solidFill>
              </a:rPr>
              <a:t>] </a:t>
            </a:r>
            <a:r>
              <a:rPr lang="zh-CN" altLang="en-US" sz="2800">
                <a:solidFill>
                  <a:srgbClr val="3366FF"/>
                </a:solidFill>
              </a:rPr>
              <a:t>类型名  *数组名</a:t>
            </a:r>
            <a:r>
              <a:rPr lang="en-US" altLang="zh-CN" sz="2800">
                <a:solidFill>
                  <a:srgbClr val="3366FF"/>
                </a:solidFill>
              </a:rPr>
              <a:t>[</a:t>
            </a:r>
            <a:r>
              <a:rPr lang="zh-CN" altLang="en-US" sz="2800">
                <a:solidFill>
                  <a:srgbClr val="3366FF"/>
                </a:solidFill>
              </a:rPr>
              <a:t>数组长度</a:t>
            </a:r>
            <a:r>
              <a:rPr lang="en-US" altLang="zh-CN" sz="2800">
                <a:solidFill>
                  <a:srgbClr val="3366FF"/>
                </a:solidFill>
              </a:rPr>
              <a:t>]</a:t>
            </a:r>
            <a:r>
              <a:rPr lang="zh-CN" altLang="en-US" sz="2800">
                <a:solidFill>
                  <a:srgbClr val="3366FF"/>
                </a:solidFill>
              </a:rPr>
              <a:t>；</a:t>
            </a:r>
          </a:p>
          <a:p>
            <a:pPr marL="1600200" lvl="3" indent="-228600" eaLnBrk="1" hangingPunct="1">
              <a:spcBef>
                <a:spcPct val="20000"/>
              </a:spcBef>
              <a:buClr>
                <a:srgbClr val="FFCC00"/>
              </a:buClr>
              <a:buFont typeface="Wingdings" pitchFamily="2" charset="2"/>
              <a:buNone/>
            </a:pPr>
            <a:r>
              <a:rPr lang="zh-CN" altLang="en-US" sz="2400">
                <a:solidFill>
                  <a:schemeClr val="tx1"/>
                </a:solidFill>
              </a:rPr>
              <a:t>例   </a:t>
            </a:r>
            <a:r>
              <a:rPr lang="en-US" altLang="zh-CN" sz="2400">
                <a:solidFill>
                  <a:schemeClr val="tx1"/>
                </a:solidFill>
              </a:rPr>
              <a:t>int  *p[4];</a:t>
            </a:r>
          </a:p>
        </p:txBody>
      </p:sp>
      <p:sp>
        <p:nvSpPr>
          <p:cNvPr id="899080" name="AutoShape 1032"/>
          <p:cNvSpPr>
            <a:spLocks noChangeArrowheads="1"/>
          </p:cNvSpPr>
          <p:nvPr/>
        </p:nvSpPr>
        <p:spPr bwMode="auto">
          <a:xfrm>
            <a:off x="5033963" y="3561876"/>
            <a:ext cx="3914775" cy="495300"/>
          </a:xfrm>
          <a:prstGeom prst="wedgeRectCallout">
            <a:avLst>
              <a:gd name="adj1" fmla="val -42444"/>
              <a:gd name="adj2" fmla="val -136320"/>
            </a:avLst>
          </a:prstGeom>
          <a:solidFill>
            <a:srgbClr val="CCFFFF"/>
          </a:solidFill>
          <a:ln w="381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eaLnBrk="1" hangingPunct="1">
              <a:spcBef>
                <a:spcPct val="0"/>
              </a:spcBef>
              <a:defRPr/>
            </a:pPr>
            <a:r>
              <a:rPr lang="zh-CN" altLang="en-US" sz="2400">
                <a:solidFill>
                  <a:srgbClr val="FF5050"/>
                </a:solidFill>
                <a:effectLst>
                  <a:outerShdw blurRad="38100" dist="38100" dir="2700000" algn="tl">
                    <a:srgbClr val="000000"/>
                  </a:outerShdw>
                </a:effectLst>
              </a:rPr>
              <a:t>指针所指向变量的数据类型</a:t>
            </a:r>
          </a:p>
        </p:txBody>
      </p:sp>
      <p:sp>
        <p:nvSpPr>
          <p:cNvPr id="899081" name="AutoShape 1033"/>
          <p:cNvSpPr>
            <a:spLocks noChangeArrowheads="1"/>
          </p:cNvSpPr>
          <p:nvPr/>
        </p:nvSpPr>
        <p:spPr bwMode="auto">
          <a:xfrm>
            <a:off x="1331640" y="5713412"/>
            <a:ext cx="2990850" cy="495300"/>
          </a:xfrm>
          <a:prstGeom prst="wedgeRectCallout">
            <a:avLst>
              <a:gd name="adj1" fmla="val 26802"/>
              <a:gd name="adj2" fmla="val -554790"/>
            </a:avLst>
          </a:prstGeom>
          <a:solidFill>
            <a:srgbClr val="CCFFFF"/>
          </a:solidFill>
          <a:ln w="381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eaLnBrk="1" hangingPunct="1">
              <a:spcBef>
                <a:spcPct val="0"/>
              </a:spcBef>
              <a:defRPr/>
            </a:pPr>
            <a:r>
              <a:rPr lang="zh-CN" altLang="en-US" sz="2400" dirty="0">
                <a:solidFill>
                  <a:srgbClr val="FF5050"/>
                </a:solidFill>
                <a:effectLst>
                  <a:outerShdw blurRad="38100" dist="38100" dir="2700000" algn="tl">
                    <a:srgbClr val="000000"/>
                  </a:outerShdw>
                </a:effectLst>
              </a:rPr>
              <a:t>指针本身的存储类型</a:t>
            </a:r>
          </a:p>
        </p:txBody>
      </p:sp>
      <p:sp>
        <p:nvSpPr>
          <p:cNvPr id="899082" name="AutoShape 1034"/>
          <p:cNvSpPr>
            <a:spLocks noChangeArrowheads="1"/>
          </p:cNvSpPr>
          <p:nvPr/>
        </p:nvSpPr>
        <p:spPr bwMode="auto">
          <a:xfrm>
            <a:off x="3995936" y="4653136"/>
            <a:ext cx="3717925" cy="495300"/>
          </a:xfrm>
          <a:prstGeom prst="wedgeRectCallout">
            <a:avLst>
              <a:gd name="adj1" fmla="val -82671"/>
              <a:gd name="adj2" fmla="val -251949"/>
            </a:avLst>
          </a:prstGeom>
          <a:solidFill>
            <a:srgbClr val="CCFFFF"/>
          </a:solidFill>
          <a:ln w="381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eaLnBrk="1" hangingPunct="1">
              <a:spcBef>
                <a:spcPct val="0"/>
              </a:spcBef>
              <a:defRPr/>
            </a:pPr>
            <a:r>
              <a:rPr lang="zh-CN" altLang="en-US" sz="2400">
                <a:solidFill>
                  <a:srgbClr val="FF5050"/>
                </a:solidFill>
                <a:effectLst>
                  <a:outerShdw blurRad="38100" dist="38100" dir="2700000" algn="tl">
                    <a:srgbClr val="000000"/>
                  </a:outerShdw>
                </a:effectLst>
              </a:rPr>
              <a:t>区分</a:t>
            </a:r>
            <a:r>
              <a:rPr lang="en-US" altLang="zh-CN" sz="2400">
                <a:solidFill>
                  <a:srgbClr val="FF5050"/>
                </a:solidFill>
                <a:effectLst>
                  <a:outerShdw blurRad="38100" dist="38100" dir="2700000" algn="tl">
                    <a:srgbClr val="000000"/>
                  </a:outerShdw>
                </a:effectLst>
              </a:rPr>
              <a:t>int  *p[4]</a:t>
            </a:r>
            <a:r>
              <a:rPr lang="zh-CN" altLang="zh-CN" sz="2400">
                <a:solidFill>
                  <a:srgbClr val="FF5050"/>
                </a:solidFill>
                <a:effectLst>
                  <a:outerShdw blurRad="38100" dist="38100" dir="2700000" algn="tl">
                    <a:srgbClr val="000000"/>
                  </a:outerShdw>
                </a:effectLst>
              </a:rPr>
              <a:t>与</a:t>
            </a:r>
            <a:r>
              <a:rPr lang="en-US" altLang="zh-CN" sz="2400">
                <a:solidFill>
                  <a:srgbClr val="FF5050"/>
                </a:solidFill>
                <a:effectLst>
                  <a:outerShdw blurRad="38100" dist="38100" dir="2700000" algn="tl">
                    <a:srgbClr val="000000"/>
                  </a:outerShdw>
                </a:effectLst>
              </a:rPr>
              <a:t>int  (*p)[4]</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6" name="Rectangle 1028"/>
          <p:cNvSpPr>
            <a:spLocks noChangeArrowheads="1"/>
          </p:cNvSpPr>
          <p:nvPr/>
        </p:nvSpPr>
        <p:spPr bwMode="auto">
          <a:xfrm>
            <a:off x="0" y="681038"/>
            <a:ext cx="8948738" cy="2911475"/>
          </a:xfrm>
          <a:prstGeom prst="rect">
            <a:avLst/>
          </a:prstGeom>
          <a:noFill/>
          <a:ln w="9525">
            <a:noFill/>
            <a:miter lim="800000"/>
            <a:headEnd/>
            <a:tailEnd/>
          </a:ln>
        </p:spPr>
        <p:txBody>
          <a:bodyPr/>
          <a:lstStyle/>
          <a:p>
            <a:pPr marL="342900" indent="-342900" eaLnBrk="1" hangingPunct="1">
              <a:spcBef>
                <a:spcPct val="20000"/>
              </a:spcBef>
              <a:buClr>
                <a:schemeClr val="accent1"/>
              </a:buClr>
              <a:buFontTx/>
              <a:buChar char="§"/>
            </a:pPr>
            <a:r>
              <a:rPr lang="en-US" altLang="zh-CN" sz="3200" dirty="0">
                <a:solidFill>
                  <a:schemeClr val="accent1"/>
                </a:solidFill>
              </a:rPr>
              <a:t>10.7  </a:t>
            </a:r>
            <a:r>
              <a:rPr lang="zh-CN" altLang="en-US" sz="3200" dirty="0">
                <a:solidFill>
                  <a:schemeClr val="tx1"/>
                </a:solidFill>
                <a:latin typeface="Arial" pitchFamily="34" charset="0"/>
              </a:rPr>
              <a:t>指针数组和指向指针的指针</a:t>
            </a:r>
            <a:endParaRPr lang="zh-CN" altLang="en-US" sz="3200" dirty="0">
              <a:solidFill>
                <a:schemeClr val="tx1"/>
              </a:solidFill>
            </a:endParaRPr>
          </a:p>
          <a:p>
            <a:pPr marL="1143000" lvl="2" indent="-228600" eaLnBrk="1" hangingPunct="1">
              <a:spcBef>
                <a:spcPct val="20000"/>
              </a:spcBef>
              <a:buClr>
                <a:srgbClr val="FF3300"/>
              </a:buClr>
              <a:buFont typeface="Wingdings" pitchFamily="2" charset="2"/>
              <a:buNone/>
            </a:pPr>
            <a:r>
              <a:rPr lang="zh-CN" altLang="en-US" sz="2400" dirty="0">
                <a:solidFill>
                  <a:schemeClr val="tx1"/>
                </a:solidFill>
              </a:rPr>
              <a:t>用于处理二维数组或多个字符串</a:t>
            </a:r>
          </a:p>
          <a:p>
            <a:pPr marL="742950" lvl="1" indent="-285750" eaLnBrk="1" hangingPunct="1">
              <a:spcBef>
                <a:spcPct val="20000"/>
              </a:spcBef>
              <a:buClr>
                <a:srgbClr val="339933"/>
              </a:buClr>
              <a:buFont typeface="Wingdings" pitchFamily="2" charset="2"/>
              <a:buChar char="«"/>
            </a:pPr>
            <a:r>
              <a:rPr lang="zh-CN" altLang="en-US" sz="2800" dirty="0">
                <a:solidFill>
                  <a:schemeClr val="tx1"/>
                </a:solidFill>
              </a:rPr>
              <a:t>指针数组的概念</a:t>
            </a:r>
          </a:p>
          <a:p>
            <a:pPr marL="1143000" lvl="2" indent="-228600" eaLnBrk="1" hangingPunct="1">
              <a:spcBef>
                <a:spcPct val="20000"/>
              </a:spcBef>
              <a:buClr>
                <a:srgbClr val="FF3300"/>
              </a:buClr>
              <a:buFont typeface="Wingdings" pitchFamily="2" charset="2"/>
              <a:buChar char="v"/>
            </a:pPr>
            <a:r>
              <a:rPr lang="zh-CN" altLang="en-US" sz="2400" dirty="0">
                <a:solidFill>
                  <a:schemeClr val="tx1"/>
                </a:solidFill>
              </a:rPr>
              <a:t>定义：数组中的元素均为指针变量</a:t>
            </a:r>
          </a:p>
          <a:p>
            <a:pPr marL="1143000" lvl="2" indent="-228600" eaLnBrk="1" hangingPunct="1">
              <a:spcBef>
                <a:spcPct val="20000"/>
              </a:spcBef>
              <a:buClr>
                <a:srgbClr val="FF3300"/>
              </a:buClr>
              <a:buFont typeface="Wingdings" pitchFamily="2" charset="2"/>
              <a:buChar char="v"/>
            </a:pPr>
            <a:r>
              <a:rPr lang="zh-CN" altLang="en-US" sz="2400" dirty="0">
                <a:solidFill>
                  <a:schemeClr val="tx1"/>
                </a:solidFill>
              </a:rPr>
              <a:t>定义形式：</a:t>
            </a:r>
            <a:r>
              <a:rPr lang="en-US" altLang="zh-CN" sz="2800" dirty="0">
                <a:solidFill>
                  <a:schemeClr val="tx1"/>
                </a:solidFill>
              </a:rPr>
              <a:t>[</a:t>
            </a:r>
            <a:r>
              <a:rPr lang="zh-CN" altLang="en-US" sz="2800" dirty="0">
                <a:solidFill>
                  <a:schemeClr val="tx1"/>
                </a:solidFill>
              </a:rPr>
              <a:t>存储类型</a:t>
            </a:r>
            <a:r>
              <a:rPr lang="en-US" altLang="zh-CN" sz="2800" dirty="0">
                <a:solidFill>
                  <a:schemeClr val="tx1"/>
                </a:solidFill>
              </a:rPr>
              <a:t>] </a:t>
            </a:r>
            <a:r>
              <a:rPr lang="zh-CN" altLang="en-US" sz="2800" dirty="0">
                <a:solidFill>
                  <a:srgbClr val="3366FF"/>
                </a:solidFill>
              </a:rPr>
              <a:t>类型名  *数组名</a:t>
            </a:r>
            <a:r>
              <a:rPr lang="en-US" altLang="zh-CN" sz="2800" dirty="0">
                <a:solidFill>
                  <a:srgbClr val="3366FF"/>
                </a:solidFill>
              </a:rPr>
              <a:t>[</a:t>
            </a:r>
            <a:r>
              <a:rPr lang="zh-CN" altLang="en-US" sz="2800" dirty="0">
                <a:solidFill>
                  <a:srgbClr val="3366FF"/>
                </a:solidFill>
              </a:rPr>
              <a:t>数组长度</a:t>
            </a:r>
            <a:r>
              <a:rPr lang="en-US" altLang="zh-CN" sz="2800" dirty="0">
                <a:solidFill>
                  <a:srgbClr val="3366FF"/>
                </a:solidFill>
              </a:rPr>
              <a:t>]</a:t>
            </a:r>
            <a:r>
              <a:rPr lang="zh-CN" altLang="en-US" sz="2800" dirty="0">
                <a:solidFill>
                  <a:srgbClr val="3366FF"/>
                </a:solidFill>
              </a:rPr>
              <a:t>；</a:t>
            </a:r>
          </a:p>
          <a:p>
            <a:pPr marL="1600200" lvl="3" indent="-228600" eaLnBrk="1" hangingPunct="1">
              <a:spcBef>
                <a:spcPct val="20000"/>
              </a:spcBef>
              <a:buClr>
                <a:srgbClr val="FFCC00"/>
              </a:buClr>
              <a:buFont typeface="Wingdings" pitchFamily="2" charset="2"/>
              <a:buNone/>
            </a:pPr>
            <a:r>
              <a:rPr lang="zh-CN" altLang="en-US" sz="2400" dirty="0">
                <a:solidFill>
                  <a:schemeClr val="tx1"/>
                </a:solidFill>
              </a:rPr>
              <a:t>例   </a:t>
            </a:r>
            <a:r>
              <a:rPr lang="en-US" altLang="zh-CN" sz="2400" dirty="0">
                <a:solidFill>
                  <a:schemeClr val="tx1"/>
                </a:solidFill>
              </a:rPr>
              <a:t>int  *p[4];</a:t>
            </a:r>
          </a:p>
        </p:txBody>
      </p:sp>
      <p:sp>
        <p:nvSpPr>
          <p:cNvPr id="899083" name="Rectangle 1035"/>
          <p:cNvSpPr>
            <a:spLocks noChangeArrowheads="1"/>
          </p:cNvSpPr>
          <p:nvPr/>
        </p:nvSpPr>
        <p:spPr bwMode="auto">
          <a:xfrm>
            <a:off x="655638" y="3552825"/>
            <a:ext cx="7956550" cy="457200"/>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Char char="v"/>
            </a:pPr>
            <a:r>
              <a:rPr lang="zh-CN" altLang="en-US" sz="2400" dirty="0">
                <a:solidFill>
                  <a:schemeClr val="tx1"/>
                </a:solidFill>
              </a:rPr>
              <a:t>指针数组赋值与初始化</a:t>
            </a:r>
          </a:p>
        </p:txBody>
      </p:sp>
      <p:grpSp>
        <p:nvGrpSpPr>
          <p:cNvPr id="2" name="Group 1098"/>
          <p:cNvGrpSpPr>
            <a:grpSpLocks/>
          </p:cNvGrpSpPr>
          <p:nvPr/>
        </p:nvGrpSpPr>
        <p:grpSpPr bwMode="auto">
          <a:xfrm>
            <a:off x="1516063" y="3817940"/>
            <a:ext cx="7445375" cy="2930526"/>
            <a:chOff x="955" y="2405"/>
            <a:chExt cx="4690" cy="1846"/>
          </a:xfrm>
        </p:grpSpPr>
        <p:sp>
          <p:nvSpPr>
            <p:cNvPr id="422955" name="Text Box 1067"/>
            <p:cNvSpPr txBox="1">
              <a:spLocks noChangeArrowheads="1"/>
            </p:cNvSpPr>
            <p:nvPr/>
          </p:nvSpPr>
          <p:spPr bwMode="auto">
            <a:xfrm>
              <a:off x="955" y="2559"/>
              <a:ext cx="1737" cy="169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spcBef>
                  <a:spcPct val="0"/>
                </a:spcBef>
              </a:pPr>
              <a:r>
                <a:rPr lang="zh-CN" altLang="en-US" sz="2400" dirty="0">
                  <a:solidFill>
                    <a:schemeClr val="tx1"/>
                  </a:solidFill>
                </a:rPr>
                <a:t>赋值</a:t>
              </a:r>
              <a:r>
                <a:rPr lang="en-US" altLang="zh-CN" sz="2400" dirty="0">
                  <a:solidFill>
                    <a:schemeClr val="tx1"/>
                  </a:solidFill>
                </a:rPr>
                <a:t>:</a:t>
              </a:r>
            </a:p>
            <a:p>
              <a:pPr>
                <a:spcBef>
                  <a:spcPct val="0"/>
                </a:spcBef>
              </a:pPr>
              <a:r>
                <a:rPr lang="en-US" altLang="zh-CN" sz="2400" dirty="0">
                  <a:solidFill>
                    <a:schemeClr val="tx1"/>
                  </a:solidFill>
                </a:rPr>
                <a:t>main()</a:t>
              </a:r>
            </a:p>
            <a:p>
              <a:pPr>
                <a:spcBef>
                  <a:spcPct val="0"/>
                </a:spcBef>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b[2][3],*</a:t>
              </a:r>
              <a:r>
                <a:rPr lang="en-US" altLang="zh-CN" sz="2400" dirty="0" err="1">
                  <a:solidFill>
                    <a:schemeClr val="tx1"/>
                  </a:solidFill>
                </a:rPr>
                <a:t>pb</a:t>
              </a:r>
              <a:r>
                <a:rPr lang="en-US" altLang="zh-CN" sz="2400" dirty="0">
                  <a:solidFill>
                    <a:schemeClr val="tx1"/>
                  </a:solidFill>
                </a:rPr>
                <a:t>[2];</a:t>
              </a:r>
            </a:p>
            <a:p>
              <a:pPr>
                <a:spcBef>
                  <a:spcPct val="0"/>
                </a:spcBef>
              </a:pPr>
              <a:r>
                <a:rPr lang="en-US" altLang="zh-CN" sz="2400" dirty="0">
                  <a:solidFill>
                    <a:schemeClr val="tx1"/>
                  </a:solidFill>
                </a:rPr>
                <a:t>   </a:t>
              </a:r>
              <a:r>
                <a:rPr lang="en-US" altLang="zh-CN" sz="2400" dirty="0" err="1">
                  <a:solidFill>
                    <a:srgbClr val="0000FF"/>
                  </a:solidFill>
                </a:rPr>
                <a:t>pb</a:t>
              </a:r>
              <a:r>
                <a:rPr lang="en-US" altLang="zh-CN" sz="2400" dirty="0">
                  <a:solidFill>
                    <a:srgbClr val="0000FF"/>
                  </a:solidFill>
                </a:rPr>
                <a:t>[0]=b[0];</a:t>
              </a:r>
            </a:p>
            <a:p>
              <a:pPr>
                <a:spcBef>
                  <a:spcPct val="0"/>
                </a:spcBef>
              </a:pPr>
              <a:r>
                <a:rPr lang="en-US" altLang="zh-CN" sz="2400" dirty="0">
                  <a:solidFill>
                    <a:srgbClr val="0000FF"/>
                  </a:solidFill>
                </a:rPr>
                <a:t>   </a:t>
              </a:r>
              <a:r>
                <a:rPr lang="en-US" altLang="zh-CN" sz="2400" dirty="0" err="1">
                  <a:solidFill>
                    <a:srgbClr val="0000FF"/>
                  </a:solidFill>
                </a:rPr>
                <a:t>pb</a:t>
              </a:r>
              <a:r>
                <a:rPr lang="en-US" altLang="zh-CN" sz="2400" dirty="0">
                  <a:solidFill>
                    <a:srgbClr val="0000FF"/>
                  </a:solidFill>
                </a:rPr>
                <a:t>[1]=b[1];</a:t>
              </a:r>
            </a:p>
            <a:p>
              <a:pPr>
                <a:spcBef>
                  <a:spcPct val="0"/>
                </a:spcBef>
              </a:pPr>
              <a:r>
                <a:rPr lang="en-US" altLang="zh-CN" sz="2400" dirty="0">
                  <a:solidFill>
                    <a:schemeClr val="tx1"/>
                  </a:solidFill>
                </a:rPr>
                <a:t>          ┊</a:t>
              </a:r>
            </a:p>
            <a:p>
              <a:pPr>
                <a:spcBef>
                  <a:spcPct val="0"/>
                </a:spcBef>
              </a:pPr>
              <a:r>
                <a:rPr lang="en-US" altLang="zh-CN" sz="2400" dirty="0">
                  <a:solidFill>
                    <a:schemeClr val="tx1"/>
                  </a:solidFill>
                </a:rPr>
                <a:t>}</a:t>
              </a:r>
            </a:p>
          </p:txBody>
        </p:sp>
        <p:grpSp>
          <p:nvGrpSpPr>
            <p:cNvPr id="3" name="Group 1068"/>
            <p:cNvGrpSpPr>
              <a:grpSpLocks/>
            </p:cNvGrpSpPr>
            <p:nvPr/>
          </p:nvGrpSpPr>
          <p:grpSpPr bwMode="auto">
            <a:xfrm>
              <a:off x="2693" y="2405"/>
              <a:ext cx="2952" cy="1783"/>
              <a:chOff x="2310" y="2345"/>
              <a:chExt cx="2952" cy="1783"/>
            </a:xfrm>
          </p:grpSpPr>
          <p:grpSp>
            <p:nvGrpSpPr>
              <p:cNvPr id="4" name="Group 1069"/>
              <p:cNvGrpSpPr>
                <a:grpSpLocks/>
              </p:cNvGrpSpPr>
              <p:nvPr/>
            </p:nvGrpSpPr>
            <p:grpSpPr bwMode="auto">
              <a:xfrm>
                <a:off x="2310" y="2345"/>
                <a:ext cx="1428" cy="694"/>
                <a:chOff x="1283" y="1239"/>
                <a:chExt cx="1428" cy="694"/>
              </a:xfrm>
            </p:grpSpPr>
            <p:sp>
              <p:nvSpPr>
                <p:cNvPr id="422979" name="Rectangle 1070"/>
                <p:cNvSpPr>
                  <a:spLocks noChangeArrowheads="1"/>
                </p:cNvSpPr>
                <p:nvPr/>
              </p:nvSpPr>
              <p:spPr bwMode="auto">
                <a:xfrm>
                  <a:off x="1722" y="1455"/>
                  <a:ext cx="989" cy="478"/>
                </a:xfrm>
                <a:prstGeom prst="rect">
                  <a:avLst/>
                </a:prstGeom>
                <a:noFill/>
                <a:ln w="9525">
                  <a:solidFill>
                    <a:schemeClr val="tx1"/>
                  </a:solidFill>
                  <a:miter lim="800000"/>
                  <a:headEnd/>
                  <a:tailEnd/>
                </a:ln>
                <a:effectLst/>
              </p:spPr>
              <p:txBody>
                <a:bodyPr wrap="none" anchor="ctr"/>
                <a:lstStyle/>
                <a:p>
                  <a:endParaRPr lang="zh-CN" altLang="en-US"/>
                </a:p>
              </p:txBody>
            </p:sp>
            <p:sp>
              <p:nvSpPr>
                <p:cNvPr id="422980" name="Line 1071"/>
                <p:cNvSpPr>
                  <a:spLocks noChangeShapeType="1"/>
                </p:cNvSpPr>
                <p:nvPr/>
              </p:nvSpPr>
              <p:spPr bwMode="auto">
                <a:xfrm>
                  <a:off x="1722" y="1689"/>
                  <a:ext cx="977" cy="0"/>
                </a:xfrm>
                <a:prstGeom prst="line">
                  <a:avLst/>
                </a:prstGeom>
                <a:noFill/>
                <a:ln w="9525">
                  <a:solidFill>
                    <a:schemeClr val="tx1"/>
                  </a:solidFill>
                  <a:round/>
                  <a:headEnd/>
                  <a:tailEnd/>
                </a:ln>
                <a:effectLst/>
              </p:spPr>
              <p:txBody>
                <a:bodyPr wrap="none" anchor="ctr"/>
                <a:lstStyle/>
                <a:p>
                  <a:endParaRPr lang="zh-CN" altLang="en-US"/>
                </a:p>
              </p:txBody>
            </p:sp>
            <p:sp>
              <p:nvSpPr>
                <p:cNvPr id="422981" name="Text Box 1072"/>
                <p:cNvSpPr txBox="1">
                  <a:spLocks noChangeArrowheads="1"/>
                </p:cNvSpPr>
                <p:nvPr/>
              </p:nvSpPr>
              <p:spPr bwMode="auto">
                <a:xfrm>
                  <a:off x="1797" y="1239"/>
                  <a:ext cx="79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int  *pb[2]</a:t>
                  </a:r>
                </a:p>
              </p:txBody>
            </p:sp>
            <p:sp>
              <p:nvSpPr>
                <p:cNvPr id="422982" name="Text Box 1073"/>
                <p:cNvSpPr txBox="1">
                  <a:spLocks noChangeArrowheads="1"/>
                </p:cNvSpPr>
                <p:nvPr/>
              </p:nvSpPr>
              <p:spPr bwMode="auto">
                <a:xfrm>
                  <a:off x="1283" y="1461"/>
                  <a:ext cx="462"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pb[0]</a:t>
                  </a:r>
                </a:p>
              </p:txBody>
            </p:sp>
            <p:sp>
              <p:nvSpPr>
                <p:cNvPr id="422983" name="Text Box 1074"/>
                <p:cNvSpPr txBox="1">
                  <a:spLocks noChangeArrowheads="1"/>
                </p:cNvSpPr>
                <p:nvPr/>
              </p:nvSpPr>
              <p:spPr bwMode="auto">
                <a:xfrm>
                  <a:off x="1283" y="1668"/>
                  <a:ext cx="462"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pb[1]</a:t>
                  </a:r>
                </a:p>
              </p:txBody>
            </p:sp>
          </p:grpSp>
          <p:grpSp>
            <p:nvGrpSpPr>
              <p:cNvPr id="5" name="Group 1075"/>
              <p:cNvGrpSpPr>
                <a:grpSpLocks/>
              </p:cNvGrpSpPr>
              <p:nvPr/>
            </p:nvGrpSpPr>
            <p:grpSpPr bwMode="auto">
              <a:xfrm>
                <a:off x="4362" y="2378"/>
                <a:ext cx="900" cy="1750"/>
                <a:chOff x="3390" y="1105"/>
                <a:chExt cx="900" cy="1750"/>
              </a:xfrm>
            </p:grpSpPr>
            <p:grpSp>
              <p:nvGrpSpPr>
                <p:cNvPr id="6" name="Group 1076"/>
                <p:cNvGrpSpPr>
                  <a:grpSpLocks/>
                </p:cNvGrpSpPr>
                <p:nvPr/>
              </p:nvGrpSpPr>
              <p:grpSpPr bwMode="auto">
                <a:xfrm>
                  <a:off x="3390" y="1355"/>
                  <a:ext cx="900" cy="1500"/>
                  <a:chOff x="3512" y="1233"/>
                  <a:chExt cx="900" cy="1999"/>
                </a:xfrm>
              </p:grpSpPr>
              <p:sp>
                <p:nvSpPr>
                  <p:cNvPr id="422973" name="Rectangle 1077"/>
                  <p:cNvSpPr>
                    <a:spLocks noChangeArrowheads="1"/>
                  </p:cNvSpPr>
                  <p:nvPr/>
                </p:nvSpPr>
                <p:spPr bwMode="auto">
                  <a:xfrm>
                    <a:off x="3523" y="1233"/>
                    <a:ext cx="889" cy="1999"/>
                  </a:xfrm>
                  <a:prstGeom prst="rect">
                    <a:avLst/>
                  </a:prstGeom>
                  <a:noFill/>
                  <a:ln w="9525">
                    <a:solidFill>
                      <a:schemeClr val="tx1"/>
                    </a:solidFill>
                    <a:miter lim="800000"/>
                    <a:headEnd/>
                    <a:tailEnd/>
                  </a:ln>
                  <a:effectLst/>
                </p:spPr>
                <p:txBody>
                  <a:bodyPr wrap="none" anchor="ctr"/>
                  <a:lstStyle/>
                  <a:p>
                    <a:endParaRPr lang="zh-CN" altLang="en-US"/>
                  </a:p>
                </p:txBody>
              </p:sp>
              <p:sp>
                <p:nvSpPr>
                  <p:cNvPr id="422974" name="Line 1078"/>
                  <p:cNvSpPr>
                    <a:spLocks noChangeShapeType="1"/>
                  </p:cNvSpPr>
                  <p:nvPr/>
                </p:nvSpPr>
                <p:spPr bwMode="auto">
                  <a:xfrm>
                    <a:off x="3512" y="1567"/>
                    <a:ext cx="878" cy="0"/>
                  </a:xfrm>
                  <a:prstGeom prst="line">
                    <a:avLst/>
                  </a:prstGeom>
                  <a:noFill/>
                  <a:ln w="9525">
                    <a:solidFill>
                      <a:schemeClr val="tx1"/>
                    </a:solidFill>
                    <a:round/>
                    <a:headEnd/>
                    <a:tailEnd/>
                  </a:ln>
                  <a:effectLst/>
                </p:spPr>
                <p:txBody>
                  <a:bodyPr wrap="none" anchor="ctr"/>
                  <a:lstStyle/>
                  <a:p>
                    <a:endParaRPr lang="zh-CN" altLang="en-US"/>
                  </a:p>
                </p:txBody>
              </p:sp>
              <p:sp>
                <p:nvSpPr>
                  <p:cNvPr id="422975" name="Line 1079"/>
                  <p:cNvSpPr>
                    <a:spLocks noChangeShapeType="1"/>
                  </p:cNvSpPr>
                  <p:nvPr/>
                </p:nvSpPr>
                <p:spPr bwMode="auto">
                  <a:xfrm>
                    <a:off x="3512" y="1902"/>
                    <a:ext cx="878" cy="0"/>
                  </a:xfrm>
                  <a:prstGeom prst="line">
                    <a:avLst/>
                  </a:prstGeom>
                  <a:noFill/>
                  <a:ln w="9525">
                    <a:solidFill>
                      <a:schemeClr val="tx1"/>
                    </a:solidFill>
                    <a:round/>
                    <a:headEnd/>
                    <a:tailEnd/>
                  </a:ln>
                  <a:effectLst/>
                </p:spPr>
                <p:txBody>
                  <a:bodyPr wrap="none" anchor="ctr"/>
                  <a:lstStyle/>
                  <a:p>
                    <a:endParaRPr lang="zh-CN" altLang="en-US"/>
                  </a:p>
                </p:txBody>
              </p:sp>
              <p:sp>
                <p:nvSpPr>
                  <p:cNvPr id="422976" name="Line 1080"/>
                  <p:cNvSpPr>
                    <a:spLocks noChangeShapeType="1"/>
                  </p:cNvSpPr>
                  <p:nvPr/>
                </p:nvSpPr>
                <p:spPr bwMode="auto">
                  <a:xfrm>
                    <a:off x="3512" y="2237"/>
                    <a:ext cx="878" cy="0"/>
                  </a:xfrm>
                  <a:prstGeom prst="line">
                    <a:avLst/>
                  </a:prstGeom>
                  <a:noFill/>
                  <a:ln w="9525">
                    <a:solidFill>
                      <a:schemeClr val="tx1"/>
                    </a:solidFill>
                    <a:round/>
                    <a:headEnd/>
                    <a:tailEnd/>
                  </a:ln>
                  <a:effectLst/>
                </p:spPr>
                <p:txBody>
                  <a:bodyPr wrap="none" anchor="ctr"/>
                  <a:lstStyle/>
                  <a:p>
                    <a:endParaRPr lang="zh-CN" altLang="en-US"/>
                  </a:p>
                </p:txBody>
              </p:sp>
              <p:sp>
                <p:nvSpPr>
                  <p:cNvPr id="422977" name="Line 1081"/>
                  <p:cNvSpPr>
                    <a:spLocks noChangeShapeType="1"/>
                  </p:cNvSpPr>
                  <p:nvPr/>
                </p:nvSpPr>
                <p:spPr bwMode="auto">
                  <a:xfrm flipV="1">
                    <a:off x="3512" y="2561"/>
                    <a:ext cx="889" cy="11"/>
                  </a:xfrm>
                  <a:prstGeom prst="line">
                    <a:avLst/>
                  </a:prstGeom>
                  <a:noFill/>
                  <a:ln w="9525">
                    <a:solidFill>
                      <a:schemeClr val="tx1"/>
                    </a:solidFill>
                    <a:round/>
                    <a:headEnd/>
                    <a:tailEnd/>
                  </a:ln>
                  <a:effectLst/>
                </p:spPr>
                <p:txBody>
                  <a:bodyPr wrap="none" anchor="ctr"/>
                  <a:lstStyle/>
                  <a:p>
                    <a:endParaRPr lang="zh-CN" altLang="en-US"/>
                  </a:p>
                </p:txBody>
              </p:sp>
              <p:sp>
                <p:nvSpPr>
                  <p:cNvPr id="422978" name="Line 1082"/>
                  <p:cNvSpPr>
                    <a:spLocks noChangeShapeType="1"/>
                  </p:cNvSpPr>
                  <p:nvPr/>
                </p:nvSpPr>
                <p:spPr bwMode="auto">
                  <a:xfrm>
                    <a:off x="3512" y="2907"/>
                    <a:ext cx="878" cy="0"/>
                  </a:xfrm>
                  <a:prstGeom prst="line">
                    <a:avLst/>
                  </a:prstGeom>
                  <a:noFill/>
                  <a:ln w="9525">
                    <a:solidFill>
                      <a:schemeClr val="tx1"/>
                    </a:solidFill>
                    <a:round/>
                    <a:headEnd/>
                    <a:tailEnd/>
                  </a:ln>
                  <a:effectLst/>
                </p:spPr>
                <p:txBody>
                  <a:bodyPr wrap="none" anchor="ctr"/>
                  <a:lstStyle/>
                  <a:p>
                    <a:endParaRPr lang="zh-CN" altLang="en-US"/>
                  </a:p>
                </p:txBody>
              </p:sp>
            </p:grpSp>
            <p:sp>
              <p:nvSpPr>
                <p:cNvPr id="422972" name="Text Box 1083"/>
                <p:cNvSpPr txBox="1">
                  <a:spLocks noChangeArrowheads="1"/>
                </p:cNvSpPr>
                <p:nvPr/>
              </p:nvSpPr>
              <p:spPr bwMode="auto">
                <a:xfrm>
                  <a:off x="3498" y="1105"/>
                  <a:ext cx="77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int b[2][3]</a:t>
                  </a:r>
                </a:p>
              </p:txBody>
            </p:sp>
          </p:grpSp>
          <p:sp>
            <p:nvSpPr>
              <p:cNvPr id="422959" name="Line 1084"/>
              <p:cNvSpPr>
                <a:spLocks noChangeShapeType="1"/>
              </p:cNvSpPr>
              <p:nvPr/>
            </p:nvSpPr>
            <p:spPr bwMode="auto">
              <a:xfrm flipV="1">
                <a:off x="3750" y="2716"/>
                <a:ext cx="622" cy="1"/>
              </a:xfrm>
              <a:prstGeom prst="line">
                <a:avLst/>
              </a:prstGeom>
              <a:noFill/>
              <a:ln w="9525">
                <a:solidFill>
                  <a:srgbClr val="0000FF"/>
                </a:solidFill>
                <a:round/>
                <a:headEnd/>
                <a:tailEnd type="triangle" w="med" len="med"/>
              </a:ln>
              <a:effectLst/>
            </p:spPr>
            <p:txBody>
              <a:bodyPr wrap="none" anchor="ctr"/>
              <a:lstStyle/>
              <a:p>
                <a:endParaRPr lang="zh-CN" altLang="en-US"/>
              </a:p>
            </p:txBody>
          </p:sp>
          <p:grpSp>
            <p:nvGrpSpPr>
              <p:cNvPr id="7" name="Group 1085"/>
              <p:cNvGrpSpPr>
                <a:grpSpLocks/>
              </p:cNvGrpSpPr>
              <p:nvPr/>
            </p:nvGrpSpPr>
            <p:grpSpPr bwMode="auto">
              <a:xfrm>
                <a:off x="3739" y="2906"/>
                <a:ext cx="634" cy="600"/>
                <a:chOff x="2767" y="1633"/>
                <a:chExt cx="634" cy="600"/>
              </a:xfrm>
            </p:grpSpPr>
            <p:sp>
              <p:nvSpPr>
                <p:cNvPr id="422968" name="Line 1086"/>
                <p:cNvSpPr>
                  <a:spLocks noChangeShapeType="1"/>
                </p:cNvSpPr>
                <p:nvPr/>
              </p:nvSpPr>
              <p:spPr bwMode="auto">
                <a:xfrm>
                  <a:off x="2767" y="1633"/>
                  <a:ext cx="256" cy="0"/>
                </a:xfrm>
                <a:prstGeom prst="line">
                  <a:avLst/>
                </a:prstGeom>
                <a:noFill/>
                <a:ln w="9525">
                  <a:solidFill>
                    <a:srgbClr val="0000FF"/>
                  </a:solidFill>
                  <a:round/>
                  <a:headEnd/>
                  <a:tailEnd/>
                </a:ln>
                <a:effectLst/>
              </p:spPr>
              <p:txBody>
                <a:bodyPr wrap="none" anchor="ctr"/>
                <a:lstStyle/>
                <a:p>
                  <a:endParaRPr lang="zh-CN" altLang="en-US"/>
                </a:p>
              </p:txBody>
            </p:sp>
            <p:sp>
              <p:nvSpPr>
                <p:cNvPr id="422969" name="Line 1087"/>
                <p:cNvSpPr>
                  <a:spLocks noChangeShapeType="1"/>
                </p:cNvSpPr>
                <p:nvPr/>
              </p:nvSpPr>
              <p:spPr bwMode="auto">
                <a:xfrm>
                  <a:off x="3034" y="1644"/>
                  <a:ext cx="0" cy="589"/>
                </a:xfrm>
                <a:prstGeom prst="line">
                  <a:avLst/>
                </a:prstGeom>
                <a:noFill/>
                <a:ln w="9525">
                  <a:solidFill>
                    <a:srgbClr val="0000FF"/>
                  </a:solidFill>
                  <a:round/>
                  <a:headEnd/>
                  <a:tailEnd/>
                </a:ln>
                <a:effectLst/>
              </p:spPr>
              <p:txBody>
                <a:bodyPr wrap="none" anchor="ctr"/>
                <a:lstStyle/>
                <a:p>
                  <a:endParaRPr lang="zh-CN" altLang="en-US"/>
                </a:p>
              </p:txBody>
            </p:sp>
            <p:sp>
              <p:nvSpPr>
                <p:cNvPr id="422970" name="Line 1088"/>
                <p:cNvSpPr>
                  <a:spLocks noChangeShapeType="1"/>
                </p:cNvSpPr>
                <p:nvPr/>
              </p:nvSpPr>
              <p:spPr bwMode="auto">
                <a:xfrm>
                  <a:off x="3034" y="2233"/>
                  <a:ext cx="367" cy="0"/>
                </a:xfrm>
                <a:prstGeom prst="line">
                  <a:avLst/>
                </a:prstGeom>
                <a:noFill/>
                <a:ln w="9525">
                  <a:solidFill>
                    <a:srgbClr val="0000FF"/>
                  </a:solidFill>
                  <a:round/>
                  <a:headEnd/>
                  <a:tailEnd type="triangle" w="med" len="med"/>
                </a:ln>
                <a:effectLst/>
              </p:spPr>
              <p:txBody>
                <a:bodyPr wrap="none" anchor="ctr"/>
                <a:lstStyle/>
                <a:p>
                  <a:endParaRPr lang="zh-CN" altLang="en-US"/>
                </a:p>
              </p:txBody>
            </p:sp>
          </p:grpSp>
          <p:grpSp>
            <p:nvGrpSpPr>
              <p:cNvPr id="8" name="Group 1089"/>
              <p:cNvGrpSpPr>
                <a:grpSpLocks/>
              </p:cNvGrpSpPr>
              <p:nvPr/>
            </p:nvGrpSpPr>
            <p:grpSpPr bwMode="auto">
              <a:xfrm>
                <a:off x="4716" y="2623"/>
                <a:ext cx="196" cy="1496"/>
                <a:chOff x="3744" y="1350"/>
                <a:chExt cx="196" cy="1496"/>
              </a:xfrm>
            </p:grpSpPr>
            <p:sp>
              <p:nvSpPr>
                <p:cNvPr id="422962" name="Text Box 1090"/>
                <p:cNvSpPr txBox="1">
                  <a:spLocks noChangeArrowheads="1"/>
                </p:cNvSpPr>
                <p:nvPr/>
              </p:nvSpPr>
              <p:spPr bwMode="auto">
                <a:xfrm>
                  <a:off x="3744" y="1350"/>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1</a:t>
                  </a:r>
                </a:p>
              </p:txBody>
            </p:sp>
            <p:sp>
              <p:nvSpPr>
                <p:cNvPr id="422963" name="Text Box 1091"/>
                <p:cNvSpPr txBox="1">
                  <a:spLocks noChangeArrowheads="1"/>
                </p:cNvSpPr>
                <p:nvPr/>
              </p:nvSpPr>
              <p:spPr bwMode="auto">
                <a:xfrm>
                  <a:off x="3744" y="1600"/>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2</a:t>
                  </a:r>
                </a:p>
              </p:txBody>
            </p:sp>
            <p:sp>
              <p:nvSpPr>
                <p:cNvPr id="422964" name="Text Box 1092"/>
                <p:cNvSpPr txBox="1">
                  <a:spLocks noChangeArrowheads="1"/>
                </p:cNvSpPr>
                <p:nvPr/>
              </p:nvSpPr>
              <p:spPr bwMode="auto">
                <a:xfrm>
                  <a:off x="3744" y="1849"/>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3</a:t>
                  </a:r>
                </a:p>
              </p:txBody>
            </p:sp>
            <p:sp>
              <p:nvSpPr>
                <p:cNvPr id="422965" name="Text Box 1093"/>
                <p:cNvSpPr txBox="1">
                  <a:spLocks noChangeArrowheads="1"/>
                </p:cNvSpPr>
                <p:nvPr/>
              </p:nvSpPr>
              <p:spPr bwMode="auto">
                <a:xfrm>
                  <a:off x="3744" y="2098"/>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2</a:t>
                  </a:r>
                </a:p>
              </p:txBody>
            </p:sp>
            <p:sp>
              <p:nvSpPr>
                <p:cNvPr id="422966" name="Text Box 1094"/>
                <p:cNvSpPr txBox="1">
                  <a:spLocks noChangeArrowheads="1"/>
                </p:cNvSpPr>
                <p:nvPr/>
              </p:nvSpPr>
              <p:spPr bwMode="auto">
                <a:xfrm>
                  <a:off x="3744" y="2347"/>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4</a:t>
                  </a:r>
                </a:p>
              </p:txBody>
            </p:sp>
            <p:sp>
              <p:nvSpPr>
                <p:cNvPr id="422967" name="Text Box 1095"/>
                <p:cNvSpPr txBox="1">
                  <a:spLocks noChangeArrowheads="1"/>
                </p:cNvSpPr>
                <p:nvPr/>
              </p:nvSpPr>
              <p:spPr bwMode="auto">
                <a:xfrm>
                  <a:off x="3744" y="2596"/>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6</a:t>
                  </a:r>
                </a:p>
              </p:txBody>
            </p:sp>
          </p:grpSp>
        </p:grpSp>
      </p:grpSp>
    </p:spTree>
    <p:extLst>
      <p:ext uri="{BB962C8B-B14F-4D97-AF65-F5344CB8AC3E}">
        <p14:creationId xmlns:p14="http://schemas.microsoft.com/office/powerpoint/2010/main" val="164965461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6" name="Rectangle 1028"/>
          <p:cNvSpPr>
            <a:spLocks noChangeArrowheads="1"/>
          </p:cNvSpPr>
          <p:nvPr/>
        </p:nvSpPr>
        <p:spPr bwMode="auto">
          <a:xfrm>
            <a:off x="0" y="681038"/>
            <a:ext cx="8948738" cy="2911475"/>
          </a:xfrm>
          <a:prstGeom prst="rect">
            <a:avLst/>
          </a:prstGeom>
          <a:noFill/>
          <a:ln w="9525">
            <a:noFill/>
            <a:miter lim="800000"/>
            <a:headEnd/>
            <a:tailEnd/>
          </a:ln>
        </p:spPr>
        <p:txBody>
          <a:bodyPr/>
          <a:lstStyle/>
          <a:p>
            <a:pPr marL="342900" indent="-342900" eaLnBrk="1" hangingPunct="1">
              <a:spcBef>
                <a:spcPct val="20000"/>
              </a:spcBef>
              <a:buClr>
                <a:schemeClr val="accent1"/>
              </a:buClr>
              <a:buFontTx/>
              <a:buChar char="§"/>
            </a:pPr>
            <a:r>
              <a:rPr lang="en-US" altLang="zh-CN" sz="3200" dirty="0">
                <a:solidFill>
                  <a:schemeClr val="accent1"/>
                </a:solidFill>
              </a:rPr>
              <a:t>10.7  </a:t>
            </a:r>
            <a:r>
              <a:rPr lang="zh-CN" altLang="en-US" sz="3200" dirty="0">
                <a:solidFill>
                  <a:schemeClr val="tx1"/>
                </a:solidFill>
                <a:latin typeface="Arial" pitchFamily="34" charset="0"/>
              </a:rPr>
              <a:t>指针数组和指向指针的指针</a:t>
            </a:r>
            <a:endParaRPr lang="zh-CN" altLang="en-US" sz="3200" dirty="0">
              <a:solidFill>
                <a:schemeClr val="tx1"/>
              </a:solidFill>
            </a:endParaRPr>
          </a:p>
          <a:p>
            <a:pPr marL="1143000" lvl="2" indent="-228600" eaLnBrk="1" hangingPunct="1">
              <a:spcBef>
                <a:spcPct val="20000"/>
              </a:spcBef>
              <a:buClr>
                <a:srgbClr val="FF3300"/>
              </a:buClr>
              <a:buFont typeface="Wingdings" pitchFamily="2" charset="2"/>
              <a:buNone/>
            </a:pPr>
            <a:r>
              <a:rPr lang="zh-CN" altLang="en-US" sz="2400" dirty="0">
                <a:solidFill>
                  <a:schemeClr val="tx1"/>
                </a:solidFill>
              </a:rPr>
              <a:t>用于处理二维数组或多个字符串</a:t>
            </a:r>
          </a:p>
          <a:p>
            <a:pPr marL="742950" lvl="1" indent="-285750" eaLnBrk="1" hangingPunct="1">
              <a:spcBef>
                <a:spcPct val="20000"/>
              </a:spcBef>
              <a:buClr>
                <a:srgbClr val="339933"/>
              </a:buClr>
              <a:buFont typeface="Wingdings" pitchFamily="2" charset="2"/>
              <a:buChar char="«"/>
            </a:pPr>
            <a:r>
              <a:rPr lang="zh-CN" altLang="en-US" sz="2800" dirty="0">
                <a:solidFill>
                  <a:schemeClr val="tx1"/>
                </a:solidFill>
              </a:rPr>
              <a:t>指针数组的概念</a:t>
            </a:r>
          </a:p>
          <a:p>
            <a:pPr marL="1143000" lvl="2" indent="-228600" eaLnBrk="1" hangingPunct="1">
              <a:spcBef>
                <a:spcPct val="20000"/>
              </a:spcBef>
              <a:buClr>
                <a:srgbClr val="FF3300"/>
              </a:buClr>
              <a:buFont typeface="Wingdings" pitchFamily="2" charset="2"/>
              <a:buChar char="v"/>
            </a:pPr>
            <a:r>
              <a:rPr lang="zh-CN" altLang="en-US" sz="2400" dirty="0">
                <a:solidFill>
                  <a:schemeClr val="tx1"/>
                </a:solidFill>
              </a:rPr>
              <a:t>定义：数组中的元素均为指针变量</a:t>
            </a:r>
          </a:p>
          <a:p>
            <a:pPr marL="1143000" lvl="2" indent="-228600" eaLnBrk="1" hangingPunct="1">
              <a:spcBef>
                <a:spcPct val="20000"/>
              </a:spcBef>
              <a:buClr>
                <a:srgbClr val="FF3300"/>
              </a:buClr>
              <a:buFont typeface="Wingdings" pitchFamily="2" charset="2"/>
              <a:buChar char="v"/>
            </a:pPr>
            <a:r>
              <a:rPr lang="zh-CN" altLang="en-US" sz="2400" dirty="0">
                <a:solidFill>
                  <a:schemeClr val="tx1"/>
                </a:solidFill>
              </a:rPr>
              <a:t>定义形式：</a:t>
            </a:r>
            <a:r>
              <a:rPr lang="en-US" altLang="zh-CN" sz="2800" dirty="0">
                <a:solidFill>
                  <a:schemeClr val="tx1"/>
                </a:solidFill>
              </a:rPr>
              <a:t>[</a:t>
            </a:r>
            <a:r>
              <a:rPr lang="zh-CN" altLang="en-US" sz="2800" dirty="0">
                <a:solidFill>
                  <a:schemeClr val="tx1"/>
                </a:solidFill>
              </a:rPr>
              <a:t>存储类型</a:t>
            </a:r>
            <a:r>
              <a:rPr lang="en-US" altLang="zh-CN" sz="2800" dirty="0">
                <a:solidFill>
                  <a:schemeClr val="tx1"/>
                </a:solidFill>
              </a:rPr>
              <a:t>] </a:t>
            </a:r>
            <a:r>
              <a:rPr lang="zh-CN" altLang="en-US" sz="2800" dirty="0">
                <a:solidFill>
                  <a:srgbClr val="3366FF"/>
                </a:solidFill>
              </a:rPr>
              <a:t>类型名  *数组名</a:t>
            </a:r>
            <a:r>
              <a:rPr lang="en-US" altLang="zh-CN" sz="2800" dirty="0">
                <a:solidFill>
                  <a:srgbClr val="3366FF"/>
                </a:solidFill>
              </a:rPr>
              <a:t>[</a:t>
            </a:r>
            <a:r>
              <a:rPr lang="zh-CN" altLang="en-US" sz="2800" dirty="0">
                <a:solidFill>
                  <a:srgbClr val="3366FF"/>
                </a:solidFill>
              </a:rPr>
              <a:t>数组长度</a:t>
            </a:r>
            <a:r>
              <a:rPr lang="en-US" altLang="zh-CN" sz="2800" dirty="0">
                <a:solidFill>
                  <a:srgbClr val="3366FF"/>
                </a:solidFill>
              </a:rPr>
              <a:t>]</a:t>
            </a:r>
            <a:r>
              <a:rPr lang="zh-CN" altLang="en-US" sz="2800" dirty="0">
                <a:solidFill>
                  <a:srgbClr val="3366FF"/>
                </a:solidFill>
              </a:rPr>
              <a:t>；</a:t>
            </a:r>
          </a:p>
          <a:p>
            <a:pPr marL="1600200" lvl="3" indent="-228600" eaLnBrk="1" hangingPunct="1">
              <a:spcBef>
                <a:spcPct val="20000"/>
              </a:spcBef>
              <a:buClr>
                <a:srgbClr val="FFCC00"/>
              </a:buClr>
              <a:buFont typeface="Wingdings" pitchFamily="2" charset="2"/>
              <a:buNone/>
            </a:pPr>
            <a:r>
              <a:rPr lang="zh-CN" altLang="en-US" sz="2400" dirty="0">
                <a:solidFill>
                  <a:schemeClr val="tx1"/>
                </a:solidFill>
              </a:rPr>
              <a:t>例   </a:t>
            </a:r>
            <a:r>
              <a:rPr lang="en-US" altLang="zh-CN" sz="2400" dirty="0">
                <a:solidFill>
                  <a:schemeClr val="tx1"/>
                </a:solidFill>
              </a:rPr>
              <a:t>int  *p[4];</a:t>
            </a:r>
          </a:p>
        </p:txBody>
      </p:sp>
      <p:sp>
        <p:nvSpPr>
          <p:cNvPr id="899083" name="Rectangle 1035"/>
          <p:cNvSpPr>
            <a:spLocks noChangeArrowheads="1"/>
          </p:cNvSpPr>
          <p:nvPr/>
        </p:nvSpPr>
        <p:spPr bwMode="auto">
          <a:xfrm>
            <a:off x="655638" y="3552825"/>
            <a:ext cx="7956550" cy="457200"/>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Char char="v"/>
            </a:pPr>
            <a:r>
              <a:rPr lang="zh-CN" altLang="en-US" sz="2400" dirty="0">
                <a:solidFill>
                  <a:schemeClr val="tx1"/>
                </a:solidFill>
              </a:rPr>
              <a:t>指针数组赋值与初始化</a:t>
            </a:r>
          </a:p>
        </p:txBody>
      </p:sp>
      <p:grpSp>
        <p:nvGrpSpPr>
          <p:cNvPr id="9" name="Group 1129"/>
          <p:cNvGrpSpPr>
            <a:grpSpLocks/>
          </p:cNvGrpSpPr>
          <p:nvPr/>
        </p:nvGrpSpPr>
        <p:grpSpPr bwMode="auto">
          <a:xfrm>
            <a:off x="555625" y="3816350"/>
            <a:ext cx="8405813" cy="2830513"/>
            <a:chOff x="350" y="2404"/>
            <a:chExt cx="5295" cy="1783"/>
          </a:xfrm>
        </p:grpSpPr>
        <p:sp>
          <p:nvSpPr>
            <p:cNvPr id="422926" name="Text Box 1100"/>
            <p:cNvSpPr txBox="1">
              <a:spLocks noChangeArrowheads="1"/>
            </p:cNvSpPr>
            <p:nvPr/>
          </p:nvSpPr>
          <p:spPr bwMode="auto">
            <a:xfrm>
              <a:off x="350" y="2580"/>
              <a:ext cx="2756" cy="123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spcBef>
                  <a:spcPct val="0"/>
                </a:spcBef>
              </a:pPr>
              <a:r>
                <a:rPr lang="zh-CN" altLang="en-US" sz="2400" dirty="0">
                  <a:solidFill>
                    <a:schemeClr val="tx1"/>
                  </a:solidFill>
                </a:rPr>
                <a:t>初始化</a:t>
              </a:r>
              <a:r>
                <a:rPr lang="en-US" altLang="zh-CN" sz="2400" dirty="0">
                  <a:solidFill>
                    <a:schemeClr val="tx1"/>
                  </a:solidFill>
                </a:rPr>
                <a:t>:</a:t>
              </a:r>
            </a:p>
            <a:p>
              <a:pPr>
                <a:spcBef>
                  <a:spcPct val="0"/>
                </a:spcBef>
              </a:pPr>
              <a:r>
                <a:rPr lang="en-US" altLang="zh-CN" sz="2400" dirty="0">
                  <a:solidFill>
                    <a:schemeClr val="tx1"/>
                  </a:solidFill>
                </a:rPr>
                <a:t>main()</a:t>
              </a:r>
            </a:p>
            <a:p>
              <a:pPr>
                <a:spcBef>
                  <a:spcPct val="0"/>
                </a:spcBef>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b[2][3],</a:t>
              </a:r>
              <a:r>
                <a:rPr lang="en-US" altLang="zh-CN" sz="2400" dirty="0">
                  <a:solidFill>
                    <a:srgbClr val="0000FF"/>
                  </a:solidFill>
                </a:rPr>
                <a:t>*</a:t>
              </a:r>
              <a:r>
                <a:rPr lang="en-US" altLang="zh-CN" sz="2400" dirty="0" err="1">
                  <a:solidFill>
                    <a:srgbClr val="0000FF"/>
                  </a:solidFill>
                </a:rPr>
                <a:t>pb</a:t>
              </a:r>
              <a:r>
                <a:rPr lang="en-US" altLang="zh-CN" sz="2400" dirty="0">
                  <a:solidFill>
                    <a:srgbClr val="0000FF"/>
                  </a:solidFill>
                </a:rPr>
                <a:t>[ ]={b[0],b[1]}</a:t>
              </a:r>
              <a:r>
                <a:rPr lang="en-US" altLang="zh-CN" sz="2400" dirty="0">
                  <a:solidFill>
                    <a:schemeClr val="tx1"/>
                  </a:solidFill>
                </a:rPr>
                <a:t>;</a:t>
              </a:r>
            </a:p>
            <a:p>
              <a:pPr>
                <a:spcBef>
                  <a:spcPct val="0"/>
                </a:spcBef>
              </a:pPr>
              <a:r>
                <a:rPr lang="en-US" altLang="zh-CN" sz="2400" dirty="0">
                  <a:solidFill>
                    <a:schemeClr val="tx1"/>
                  </a:solidFill>
                </a:rPr>
                <a:t>     ……..</a:t>
              </a:r>
            </a:p>
            <a:p>
              <a:pPr>
                <a:spcBef>
                  <a:spcPct val="0"/>
                </a:spcBef>
              </a:pPr>
              <a:r>
                <a:rPr lang="en-US" altLang="zh-CN" sz="2400" dirty="0">
                  <a:solidFill>
                    <a:schemeClr val="tx1"/>
                  </a:solidFill>
                </a:rPr>
                <a:t>}</a:t>
              </a:r>
            </a:p>
          </p:txBody>
        </p:sp>
        <p:grpSp>
          <p:nvGrpSpPr>
            <p:cNvPr id="10" name="Group 1101"/>
            <p:cNvGrpSpPr>
              <a:grpSpLocks/>
            </p:cNvGrpSpPr>
            <p:nvPr/>
          </p:nvGrpSpPr>
          <p:grpSpPr bwMode="auto">
            <a:xfrm>
              <a:off x="3077" y="2404"/>
              <a:ext cx="2568" cy="1783"/>
              <a:chOff x="3894" y="180"/>
              <a:chExt cx="2568" cy="1783"/>
            </a:xfrm>
          </p:grpSpPr>
          <p:grpSp>
            <p:nvGrpSpPr>
              <p:cNvPr id="11" name="Group 1102"/>
              <p:cNvGrpSpPr>
                <a:grpSpLocks/>
              </p:cNvGrpSpPr>
              <p:nvPr/>
            </p:nvGrpSpPr>
            <p:grpSpPr bwMode="auto">
              <a:xfrm>
                <a:off x="4296" y="396"/>
                <a:ext cx="642" cy="478"/>
                <a:chOff x="3949" y="396"/>
                <a:chExt cx="991" cy="478"/>
              </a:xfrm>
            </p:grpSpPr>
            <p:sp>
              <p:nvSpPr>
                <p:cNvPr id="422953" name="Rectangle 1103"/>
                <p:cNvSpPr>
                  <a:spLocks noChangeArrowheads="1"/>
                </p:cNvSpPr>
                <p:nvPr/>
              </p:nvSpPr>
              <p:spPr bwMode="auto">
                <a:xfrm>
                  <a:off x="3951" y="396"/>
                  <a:ext cx="989" cy="478"/>
                </a:xfrm>
                <a:prstGeom prst="rect">
                  <a:avLst/>
                </a:prstGeom>
                <a:noFill/>
                <a:ln w="9525">
                  <a:solidFill>
                    <a:schemeClr val="tx1"/>
                  </a:solidFill>
                  <a:miter lim="800000"/>
                  <a:headEnd/>
                  <a:tailEnd/>
                </a:ln>
                <a:effectLst/>
              </p:spPr>
              <p:txBody>
                <a:bodyPr wrap="none" anchor="ctr"/>
                <a:lstStyle/>
                <a:p>
                  <a:endParaRPr lang="zh-CN" altLang="en-US"/>
                </a:p>
              </p:txBody>
            </p:sp>
            <p:sp>
              <p:nvSpPr>
                <p:cNvPr id="422954" name="Line 1104"/>
                <p:cNvSpPr>
                  <a:spLocks noChangeShapeType="1"/>
                </p:cNvSpPr>
                <p:nvPr/>
              </p:nvSpPr>
              <p:spPr bwMode="auto">
                <a:xfrm>
                  <a:off x="3949" y="630"/>
                  <a:ext cx="977" cy="0"/>
                </a:xfrm>
                <a:prstGeom prst="line">
                  <a:avLst/>
                </a:prstGeom>
                <a:noFill/>
                <a:ln w="9525">
                  <a:solidFill>
                    <a:schemeClr val="tx1"/>
                  </a:solidFill>
                  <a:round/>
                  <a:headEnd/>
                  <a:tailEnd/>
                </a:ln>
                <a:effectLst/>
              </p:spPr>
              <p:txBody>
                <a:bodyPr wrap="none" anchor="ctr"/>
                <a:lstStyle/>
                <a:p>
                  <a:endParaRPr lang="zh-CN" altLang="en-US"/>
                </a:p>
              </p:txBody>
            </p:sp>
          </p:grpSp>
          <p:sp>
            <p:nvSpPr>
              <p:cNvPr id="422929" name="Text Box 1105"/>
              <p:cNvSpPr txBox="1">
                <a:spLocks noChangeArrowheads="1"/>
              </p:cNvSpPr>
              <p:nvPr/>
            </p:nvSpPr>
            <p:spPr bwMode="auto">
              <a:xfrm>
                <a:off x="4312" y="180"/>
                <a:ext cx="79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dirty="0">
                    <a:solidFill>
                      <a:schemeClr val="tx1"/>
                    </a:solidFill>
                    <a:ea typeface="宋体" pitchFamily="2" charset="-122"/>
                  </a:rPr>
                  <a:t>int  *pb[2]</a:t>
                </a:r>
              </a:p>
            </p:txBody>
          </p:sp>
          <p:sp>
            <p:nvSpPr>
              <p:cNvPr id="422930" name="Text Box 1106"/>
              <p:cNvSpPr txBox="1">
                <a:spLocks noChangeArrowheads="1"/>
              </p:cNvSpPr>
              <p:nvPr/>
            </p:nvSpPr>
            <p:spPr bwMode="auto">
              <a:xfrm>
                <a:off x="3894" y="402"/>
                <a:ext cx="462"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pb[0]</a:t>
                </a:r>
              </a:p>
            </p:txBody>
          </p:sp>
          <p:sp>
            <p:nvSpPr>
              <p:cNvPr id="422931" name="Text Box 1107"/>
              <p:cNvSpPr txBox="1">
                <a:spLocks noChangeArrowheads="1"/>
              </p:cNvSpPr>
              <p:nvPr/>
            </p:nvSpPr>
            <p:spPr bwMode="auto">
              <a:xfrm>
                <a:off x="3894" y="609"/>
                <a:ext cx="462"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pb[1]</a:t>
                </a:r>
              </a:p>
            </p:txBody>
          </p:sp>
          <p:grpSp>
            <p:nvGrpSpPr>
              <p:cNvPr id="12" name="Group 1108"/>
              <p:cNvGrpSpPr>
                <a:grpSpLocks/>
              </p:cNvGrpSpPr>
              <p:nvPr/>
            </p:nvGrpSpPr>
            <p:grpSpPr bwMode="auto">
              <a:xfrm>
                <a:off x="5562" y="213"/>
                <a:ext cx="900" cy="1750"/>
                <a:chOff x="3390" y="1105"/>
                <a:chExt cx="900" cy="1750"/>
              </a:xfrm>
            </p:grpSpPr>
            <p:grpSp>
              <p:nvGrpSpPr>
                <p:cNvPr id="13" name="Group 1109"/>
                <p:cNvGrpSpPr>
                  <a:grpSpLocks/>
                </p:cNvGrpSpPr>
                <p:nvPr/>
              </p:nvGrpSpPr>
              <p:grpSpPr bwMode="auto">
                <a:xfrm>
                  <a:off x="3390" y="1355"/>
                  <a:ext cx="900" cy="1500"/>
                  <a:chOff x="3512" y="1233"/>
                  <a:chExt cx="900" cy="1999"/>
                </a:xfrm>
              </p:grpSpPr>
              <p:sp>
                <p:nvSpPr>
                  <p:cNvPr id="422947" name="Rectangle 1110"/>
                  <p:cNvSpPr>
                    <a:spLocks noChangeArrowheads="1"/>
                  </p:cNvSpPr>
                  <p:nvPr/>
                </p:nvSpPr>
                <p:spPr bwMode="auto">
                  <a:xfrm>
                    <a:off x="3523" y="1233"/>
                    <a:ext cx="889" cy="1999"/>
                  </a:xfrm>
                  <a:prstGeom prst="rect">
                    <a:avLst/>
                  </a:prstGeom>
                  <a:noFill/>
                  <a:ln w="9525">
                    <a:solidFill>
                      <a:schemeClr val="tx1"/>
                    </a:solidFill>
                    <a:miter lim="800000"/>
                    <a:headEnd/>
                    <a:tailEnd/>
                  </a:ln>
                  <a:effectLst/>
                </p:spPr>
                <p:txBody>
                  <a:bodyPr wrap="none" anchor="ctr"/>
                  <a:lstStyle/>
                  <a:p>
                    <a:endParaRPr lang="zh-CN" altLang="en-US"/>
                  </a:p>
                </p:txBody>
              </p:sp>
              <p:sp>
                <p:nvSpPr>
                  <p:cNvPr id="422948" name="Line 1111"/>
                  <p:cNvSpPr>
                    <a:spLocks noChangeShapeType="1"/>
                  </p:cNvSpPr>
                  <p:nvPr/>
                </p:nvSpPr>
                <p:spPr bwMode="auto">
                  <a:xfrm>
                    <a:off x="3512" y="1567"/>
                    <a:ext cx="878" cy="0"/>
                  </a:xfrm>
                  <a:prstGeom prst="line">
                    <a:avLst/>
                  </a:prstGeom>
                  <a:noFill/>
                  <a:ln w="9525">
                    <a:solidFill>
                      <a:schemeClr val="tx1"/>
                    </a:solidFill>
                    <a:round/>
                    <a:headEnd/>
                    <a:tailEnd/>
                  </a:ln>
                  <a:effectLst/>
                </p:spPr>
                <p:txBody>
                  <a:bodyPr wrap="none" anchor="ctr"/>
                  <a:lstStyle/>
                  <a:p>
                    <a:endParaRPr lang="zh-CN" altLang="en-US"/>
                  </a:p>
                </p:txBody>
              </p:sp>
              <p:sp>
                <p:nvSpPr>
                  <p:cNvPr id="422949" name="Line 1112"/>
                  <p:cNvSpPr>
                    <a:spLocks noChangeShapeType="1"/>
                  </p:cNvSpPr>
                  <p:nvPr/>
                </p:nvSpPr>
                <p:spPr bwMode="auto">
                  <a:xfrm>
                    <a:off x="3512" y="1902"/>
                    <a:ext cx="878" cy="0"/>
                  </a:xfrm>
                  <a:prstGeom prst="line">
                    <a:avLst/>
                  </a:prstGeom>
                  <a:noFill/>
                  <a:ln w="9525">
                    <a:solidFill>
                      <a:schemeClr val="tx1"/>
                    </a:solidFill>
                    <a:round/>
                    <a:headEnd/>
                    <a:tailEnd/>
                  </a:ln>
                  <a:effectLst/>
                </p:spPr>
                <p:txBody>
                  <a:bodyPr wrap="none" anchor="ctr"/>
                  <a:lstStyle/>
                  <a:p>
                    <a:endParaRPr lang="zh-CN" altLang="en-US"/>
                  </a:p>
                </p:txBody>
              </p:sp>
              <p:sp>
                <p:nvSpPr>
                  <p:cNvPr id="422950" name="Line 1113"/>
                  <p:cNvSpPr>
                    <a:spLocks noChangeShapeType="1"/>
                  </p:cNvSpPr>
                  <p:nvPr/>
                </p:nvSpPr>
                <p:spPr bwMode="auto">
                  <a:xfrm>
                    <a:off x="3512" y="2237"/>
                    <a:ext cx="878" cy="0"/>
                  </a:xfrm>
                  <a:prstGeom prst="line">
                    <a:avLst/>
                  </a:prstGeom>
                  <a:noFill/>
                  <a:ln w="9525">
                    <a:solidFill>
                      <a:schemeClr val="tx1"/>
                    </a:solidFill>
                    <a:round/>
                    <a:headEnd/>
                    <a:tailEnd/>
                  </a:ln>
                  <a:effectLst/>
                </p:spPr>
                <p:txBody>
                  <a:bodyPr wrap="none" anchor="ctr"/>
                  <a:lstStyle/>
                  <a:p>
                    <a:endParaRPr lang="zh-CN" altLang="en-US"/>
                  </a:p>
                </p:txBody>
              </p:sp>
              <p:sp>
                <p:nvSpPr>
                  <p:cNvPr id="422951" name="Line 1114"/>
                  <p:cNvSpPr>
                    <a:spLocks noChangeShapeType="1"/>
                  </p:cNvSpPr>
                  <p:nvPr/>
                </p:nvSpPr>
                <p:spPr bwMode="auto">
                  <a:xfrm flipV="1">
                    <a:off x="3512" y="2561"/>
                    <a:ext cx="889" cy="11"/>
                  </a:xfrm>
                  <a:prstGeom prst="line">
                    <a:avLst/>
                  </a:prstGeom>
                  <a:noFill/>
                  <a:ln w="9525">
                    <a:solidFill>
                      <a:schemeClr val="tx1"/>
                    </a:solidFill>
                    <a:round/>
                    <a:headEnd/>
                    <a:tailEnd/>
                  </a:ln>
                  <a:effectLst/>
                </p:spPr>
                <p:txBody>
                  <a:bodyPr wrap="none" anchor="ctr"/>
                  <a:lstStyle/>
                  <a:p>
                    <a:endParaRPr lang="zh-CN" altLang="en-US"/>
                  </a:p>
                </p:txBody>
              </p:sp>
              <p:sp>
                <p:nvSpPr>
                  <p:cNvPr id="422952" name="Line 1115"/>
                  <p:cNvSpPr>
                    <a:spLocks noChangeShapeType="1"/>
                  </p:cNvSpPr>
                  <p:nvPr/>
                </p:nvSpPr>
                <p:spPr bwMode="auto">
                  <a:xfrm>
                    <a:off x="3512" y="2907"/>
                    <a:ext cx="878" cy="0"/>
                  </a:xfrm>
                  <a:prstGeom prst="line">
                    <a:avLst/>
                  </a:prstGeom>
                  <a:noFill/>
                  <a:ln w="9525">
                    <a:solidFill>
                      <a:schemeClr val="tx1"/>
                    </a:solidFill>
                    <a:round/>
                    <a:headEnd/>
                    <a:tailEnd/>
                  </a:ln>
                  <a:effectLst/>
                </p:spPr>
                <p:txBody>
                  <a:bodyPr wrap="none" anchor="ctr"/>
                  <a:lstStyle/>
                  <a:p>
                    <a:endParaRPr lang="zh-CN" altLang="en-US"/>
                  </a:p>
                </p:txBody>
              </p:sp>
            </p:grpSp>
            <p:sp>
              <p:nvSpPr>
                <p:cNvPr id="422946" name="Text Box 1116"/>
                <p:cNvSpPr txBox="1">
                  <a:spLocks noChangeArrowheads="1"/>
                </p:cNvSpPr>
                <p:nvPr/>
              </p:nvSpPr>
              <p:spPr bwMode="auto">
                <a:xfrm>
                  <a:off x="3498" y="1105"/>
                  <a:ext cx="77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int b[2][3]</a:t>
                  </a:r>
                </a:p>
              </p:txBody>
            </p:sp>
          </p:grpSp>
          <p:sp>
            <p:nvSpPr>
              <p:cNvPr id="422933" name="Line 1117"/>
              <p:cNvSpPr>
                <a:spLocks noChangeShapeType="1"/>
              </p:cNvSpPr>
              <p:nvPr/>
            </p:nvSpPr>
            <p:spPr bwMode="auto">
              <a:xfrm flipV="1">
                <a:off x="4950" y="551"/>
                <a:ext cx="622" cy="1"/>
              </a:xfrm>
              <a:prstGeom prst="line">
                <a:avLst/>
              </a:prstGeom>
              <a:noFill/>
              <a:ln w="9525">
                <a:solidFill>
                  <a:srgbClr val="0000FF"/>
                </a:solidFill>
                <a:round/>
                <a:headEnd/>
                <a:tailEnd type="triangle" w="med" len="med"/>
              </a:ln>
              <a:effectLst/>
            </p:spPr>
            <p:txBody>
              <a:bodyPr wrap="none" anchor="ctr"/>
              <a:lstStyle/>
              <a:p>
                <a:endParaRPr lang="zh-CN" altLang="en-US"/>
              </a:p>
            </p:txBody>
          </p:sp>
          <p:grpSp>
            <p:nvGrpSpPr>
              <p:cNvPr id="14" name="Group 1118"/>
              <p:cNvGrpSpPr>
                <a:grpSpLocks/>
              </p:cNvGrpSpPr>
              <p:nvPr/>
            </p:nvGrpSpPr>
            <p:grpSpPr bwMode="auto">
              <a:xfrm>
                <a:off x="4939" y="741"/>
                <a:ext cx="634" cy="600"/>
                <a:chOff x="2767" y="1633"/>
                <a:chExt cx="634" cy="600"/>
              </a:xfrm>
            </p:grpSpPr>
            <p:sp>
              <p:nvSpPr>
                <p:cNvPr id="422942" name="Line 1119"/>
                <p:cNvSpPr>
                  <a:spLocks noChangeShapeType="1"/>
                </p:cNvSpPr>
                <p:nvPr/>
              </p:nvSpPr>
              <p:spPr bwMode="auto">
                <a:xfrm>
                  <a:off x="2767" y="1633"/>
                  <a:ext cx="256" cy="0"/>
                </a:xfrm>
                <a:prstGeom prst="line">
                  <a:avLst/>
                </a:prstGeom>
                <a:noFill/>
                <a:ln w="9525">
                  <a:solidFill>
                    <a:srgbClr val="0000FF"/>
                  </a:solidFill>
                  <a:round/>
                  <a:headEnd/>
                  <a:tailEnd/>
                </a:ln>
                <a:effectLst/>
              </p:spPr>
              <p:txBody>
                <a:bodyPr wrap="none" anchor="ctr"/>
                <a:lstStyle/>
                <a:p>
                  <a:endParaRPr lang="zh-CN" altLang="en-US"/>
                </a:p>
              </p:txBody>
            </p:sp>
            <p:sp>
              <p:nvSpPr>
                <p:cNvPr id="422943" name="Line 1120"/>
                <p:cNvSpPr>
                  <a:spLocks noChangeShapeType="1"/>
                </p:cNvSpPr>
                <p:nvPr/>
              </p:nvSpPr>
              <p:spPr bwMode="auto">
                <a:xfrm>
                  <a:off x="3034" y="1644"/>
                  <a:ext cx="0" cy="589"/>
                </a:xfrm>
                <a:prstGeom prst="line">
                  <a:avLst/>
                </a:prstGeom>
                <a:noFill/>
                <a:ln w="9525">
                  <a:solidFill>
                    <a:srgbClr val="0000FF"/>
                  </a:solidFill>
                  <a:round/>
                  <a:headEnd/>
                  <a:tailEnd/>
                </a:ln>
                <a:effectLst/>
              </p:spPr>
              <p:txBody>
                <a:bodyPr wrap="none" anchor="ctr"/>
                <a:lstStyle/>
                <a:p>
                  <a:endParaRPr lang="zh-CN" altLang="en-US"/>
                </a:p>
              </p:txBody>
            </p:sp>
            <p:sp>
              <p:nvSpPr>
                <p:cNvPr id="422944" name="Line 1121"/>
                <p:cNvSpPr>
                  <a:spLocks noChangeShapeType="1"/>
                </p:cNvSpPr>
                <p:nvPr/>
              </p:nvSpPr>
              <p:spPr bwMode="auto">
                <a:xfrm>
                  <a:off x="3034" y="2233"/>
                  <a:ext cx="367" cy="0"/>
                </a:xfrm>
                <a:prstGeom prst="line">
                  <a:avLst/>
                </a:prstGeom>
                <a:noFill/>
                <a:ln w="9525">
                  <a:solidFill>
                    <a:srgbClr val="0000FF"/>
                  </a:solidFill>
                  <a:round/>
                  <a:headEnd/>
                  <a:tailEnd type="triangle" w="med" len="med"/>
                </a:ln>
                <a:effectLst/>
              </p:spPr>
              <p:txBody>
                <a:bodyPr wrap="none" anchor="ctr"/>
                <a:lstStyle/>
                <a:p>
                  <a:endParaRPr lang="zh-CN" altLang="en-US"/>
                </a:p>
              </p:txBody>
            </p:sp>
          </p:grpSp>
          <p:grpSp>
            <p:nvGrpSpPr>
              <p:cNvPr id="15" name="Group 1122"/>
              <p:cNvGrpSpPr>
                <a:grpSpLocks/>
              </p:cNvGrpSpPr>
              <p:nvPr/>
            </p:nvGrpSpPr>
            <p:grpSpPr bwMode="auto">
              <a:xfrm>
                <a:off x="5916" y="458"/>
                <a:ext cx="196" cy="1496"/>
                <a:chOff x="3744" y="1350"/>
                <a:chExt cx="196" cy="1496"/>
              </a:xfrm>
            </p:grpSpPr>
            <p:sp>
              <p:nvSpPr>
                <p:cNvPr id="422936" name="Text Box 1123"/>
                <p:cNvSpPr txBox="1">
                  <a:spLocks noChangeArrowheads="1"/>
                </p:cNvSpPr>
                <p:nvPr/>
              </p:nvSpPr>
              <p:spPr bwMode="auto">
                <a:xfrm>
                  <a:off x="3744" y="1350"/>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1</a:t>
                  </a:r>
                </a:p>
              </p:txBody>
            </p:sp>
            <p:sp>
              <p:nvSpPr>
                <p:cNvPr id="422937" name="Text Box 1124"/>
                <p:cNvSpPr txBox="1">
                  <a:spLocks noChangeArrowheads="1"/>
                </p:cNvSpPr>
                <p:nvPr/>
              </p:nvSpPr>
              <p:spPr bwMode="auto">
                <a:xfrm>
                  <a:off x="3744" y="1600"/>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2</a:t>
                  </a:r>
                </a:p>
              </p:txBody>
            </p:sp>
            <p:sp>
              <p:nvSpPr>
                <p:cNvPr id="422938" name="Text Box 1125"/>
                <p:cNvSpPr txBox="1">
                  <a:spLocks noChangeArrowheads="1"/>
                </p:cNvSpPr>
                <p:nvPr/>
              </p:nvSpPr>
              <p:spPr bwMode="auto">
                <a:xfrm>
                  <a:off x="3744" y="1849"/>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3</a:t>
                  </a:r>
                </a:p>
              </p:txBody>
            </p:sp>
            <p:sp>
              <p:nvSpPr>
                <p:cNvPr id="422939" name="Text Box 1126"/>
                <p:cNvSpPr txBox="1">
                  <a:spLocks noChangeArrowheads="1"/>
                </p:cNvSpPr>
                <p:nvPr/>
              </p:nvSpPr>
              <p:spPr bwMode="auto">
                <a:xfrm>
                  <a:off x="3744" y="2098"/>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2</a:t>
                  </a:r>
                </a:p>
              </p:txBody>
            </p:sp>
            <p:sp>
              <p:nvSpPr>
                <p:cNvPr id="422940" name="Text Box 1127"/>
                <p:cNvSpPr txBox="1">
                  <a:spLocks noChangeArrowheads="1"/>
                </p:cNvSpPr>
                <p:nvPr/>
              </p:nvSpPr>
              <p:spPr bwMode="auto">
                <a:xfrm>
                  <a:off x="3744" y="2347"/>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4</a:t>
                  </a:r>
                </a:p>
              </p:txBody>
            </p:sp>
            <p:sp>
              <p:nvSpPr>
                <p:cNvPr id="422941" name="Text Box 1128"/>
                <p:cNvSpPr txBox="1">
                  <a:spLocks noChangeArrowheads="1"/>
                </p:cNvSpPr>
                <p:nvPr/>
              </p:nvSpPr>
              <p:spPr bwMode="auto">
                <a:xfrm>
                  <a:off x="3744" y="2596"/>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6</a:t>
                  </a:r>
                </a:p>
              </p:txBody>
            </p:sp>
          </p:grpSp>
        </p:grpSp>
      </p:grpSp>
    </p:spTree>
    <p:extLst>
      <p:ext uri="{BB962C8B-B14F-4D97-AF65-F5344CB8AC3E}">
        <p14:creationId xmlns:p14="http://schemas.microsoft.com/office/powerpoint/2010/main" val="1754600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500" name="Rectangle 4"/>
          <p:cNvSpPr>
            <a:spLocks noChangeArrowheads="1"/>
          </p:cNvSpPr>
          <p:nvPr/>
        </p:nvSpPr>
        <p:spPr bwMode="auto">
          <a:xfrm>
            <a:off x="641350" y="512763"/>
            <a:ext cx="7956550" cy="927100"/>
          </a:xfrm>
          <a:prstGeom prst="rect">
            <a:avLst/>
          </a:prstGeom>
          <a:noFill/>
          <a:ln w="9525">
            <a:noFill/>
            <a:miter lim="800000"/>
            <a:headEnd/>
            <a:tailEnd/>
          </a:ln>
        </p:spPr>
        <p:txBody>
          <a:bodyPr/>
          <a:lstStyle/>
          <a:p>
            <a:pPr marL="742950" lvl="1" indent="-285750" eaLnBrk="1" hangingPunct="1">
              <a:spcBef>
                <a:spcPct val="20000"/>
              </a:spcBef>
              <a:buClr>
                <a:srgbClr val="339933"/>
              </a:buClr>
              <a:buFont typeface="Wingdings" pitchFamily="2" charset="2"/>
              <a:buChar char="«"/>
            </a:pPr>
            <a:r>
              <a:rPr lang="zh-CN" altLang="en-US" sz="2800">
                <a:solidFill>
                  <a:schemeClr val="tx1"/>
                </a:solidFill>
              </a:rPr>
              <a:t>进一步理解</a:t>
            </a:r>
            <a:r>
              <a:rPr lang="en-US" altLang="zh-CN" sz="2800">
                <a:solidFill>
                  <a:schemeClr val="tx1"/>
                </a:solidFill>
              </a:rPr>
              <a:t>&amp;</a:t>
            </a:r>
            <a:r>
              <a:rPr lang="zh-CN" altLang="en-US" sz="2800">
                <a:solidFill>
                  <a:schemeClr val="tx1"/>
                </a:solidFill>
              </a:rPr>
              <a:t>与*运算符：</a:t>
            </a:r>
          </a:p>
          <a:p>
            <a:pPr marL="1143000" lvl="2" indent="-228600" eaLnBrk="1" hangingPunct="1">
              <a:spcBef>
                <a:spcPct val="20000"/>
              </a:spcBef>
              <a:buClr>
                <a:srgbClr val="FF3300"/>
              </a:buClr>
              <a:buFont typeface="Wingdings" pitchFamily="2" charset="2"/>
              <a:buChar char="v"/>
            </a:pPr>
            <a:r>
              <a:rPr kumimoji="0" lang="zh-CN" altLang="en-US" sz="2400">
                <a:solidFill>
                  <a:schemeClr val="tx1"/>
                </a:solidFill>
              </a:rPr>
              <a:t>含义</a:t>
            </a:r>
            <a:endParaRPr lang="zh-CN" altLang="en-US" sz="2400">
              <a:solidFill>
                <a:schemeClr val="tx1"/>
              </a:solidFill>
            </a:endParaRPr>
          </a:p>
        </p:txBody>
      </p:sp>
      <p:sp>
        <p:nvSpPr>
          <p:cNvPr id="768008" name="Rectangle 8"/>
          <p:cNvSpPr>
            <a:spLocks noChangeArrowheads="1"/>
          </p:cNvSpPr>
          <p:nvPr/>
        </p:nvSpPr>
        <p:spPr bwMode="auto">
          <a:xfrm>
            <a:off x="641350" y="1497013"/>
            <a:ext cx="7956550" cy="927100"/>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Char char="v"/>
            </a:pPr>
            <a:r>
              <a:rPr lang="zh-CN" altLang="en-US" sz="2400">
                <a:solidFill>
                  <a:schemeClr val="tx1"/>
                </a:solidFill>
              </a:rPr>
              <a:t>两者关系：互为</a:t>
            </a:r>
            <a:r>
              <a:rPr lang="zh-CN" altLang="en-US" sz="2400">
                <a:solidFill>
                  <a:srgbClr val="0000FF"/>
                </a:solidFill>
              </a:rPr>
              <a:t>逆运算</a:t>
            </a:r>
          </a:p>
          <a:p>
            <a:pPr marL="1143000" lvl="2" indent="-228600" eaLnBrk="1" hangingPunct="1">
              <a:spcBef>
                <a:spcPct val="20000"/>
              </a:spcBef>
              <a:buClr>
                <a:srgbClr val="FF3300"/>
              </a:buClr>
              <a:buFont typeface="Wingdings" pitchFamily="2" charset="2"/>
              <a:buChar char="v"/>
            </a:pPr>
            <a:r>
              <a:rPr kumimoji="0" lang="zh-CN" altLang="en-US" sz="2400">
                <a:solidFill>
                  <a:schemeClr val="tx1"/>
                </a:solidFill>
              </a:rPr>
              <a:t>理解</a:t>
            </a:r>
            <a:endParaRPr lang="zh-CN" altLang="en-US" sz="2400">
              <a:solidFill>
                <a:schemeClr val="tx1"/>
              </a:solidFill>
            </a:endParaRPr>
          </a:p>
        </p:txBody>
      </p:sp>
      <p:grpSp>
        <p:nvGrpSpPr>
          <p:cNvPr id="2" name="Group 51"/>
          <p:cNvGrpSpPr>
            <a:grpSpLocks/>
          </p:cNvGrpSpPr>
          <p:nvPr/>
        </p:nvGrpSpPr>
        <p:grpSpPr bwMode="auto">
          <a:xfrm>
            <a:off x="774700" y="2422525"/>
            <a:ext cx="5027613" cy="4435475"/>
            <a:chOff x="470" y="1406"/>
            <a:chExt cx="3292" cy="2914"/>
          </a:xfrm>
        </p:grpSpPr>
        <p:sp>
          <p:nvSpPr>
            <p:cNvPr id="362519" name="Freeform 12"/>
            <p:cNvSpPr>
              <a:spLocks/>
            </p:cNvSpPr>
            <p:nvPr/>
          </p:nvSpPr>
          <p:spPr bwMode="auto">
            <a:xfrm>
              <a:off x="638" y="2711"/>
              <a:ext cx="413" cy="241"/>
            </a:xfrm>
            <a:custGeom>
              <a:avLst/>
              <a:gdLst>
                <a:gd name="T0" fmla="*/ 3 w 413"/>
                <a:gd name="T1" fmla="*/ 37 h 241"/>
                <a:gd name="T2" fmla="*/ 291 w 413"/>
                <a:gd name="T3" fmla="*/ 25 h 241"/>
                <a:gd name="T4" fmla="*/ 411 w 413"/>
                <a:gd name="T5" fmla="*/ 85 h 241"/>
                <a:gd name="T6" fmla="*/ 399 w 413"/>
                <a:gd name="T7" fmla="*/ 157 h 241"/>
                <a:gd name="T8" fmla="*/ 255 w 413"/>
                <a:gd name="T9" fmla="*/ 241 h 241"/>
                <a:gd name="T10" fmla="*/ 51 w 413"/>
                <a:gd name="T11" fmla="*/ 205 h 241"/>
                <a:gd name="T12" fmla="*/ 3 w 413"/>
                <a:gd name="T13" fmla="*/ 133 h 241"/>
                <a:gd name="T14" fmla="*/ 27 w 413"/>
                <a:gd name="T15" fmla="*/ 61 h 241"/>
                <a:gd name="T16" fmla="*/ 3 w 413"/>
                <a:gd name="T17" fmla="*/ 37 h 2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13" h="241">
                  <a:moveTo>
                    <a:pt x="3" y="37"/>
                  </a:moveTo>
                  <a:cubicBezTo>
                    <a:pt x="113" y="0"/>
                    <a:pt x="145" y="16"/>
                    <a:pt x="291" y="25"/>
                  </a:cubicBezTo>
                  <a:cubicBezTo>
                    <a:pt x="357" y="36"/>
                    <a:pt x="390" y="22"/>
                    <a:pt x="411" y="85"/>
                  </a:cubicBezTo>
                  <a:cubicBezTo>
                    <a:pt x="407" y="109"/>
                    <a:pt x="413" y="137"/>
                    <a:pt x="399" y="157"/>
                  </a:cubicBezTo>
                  <a:cubicBezTo>
                    <a:pt x="371" y="197"/>
                    <a:pt x="294" y="215"/>
                    <a:pt x="255" y="241"/>
                  </a:cubicBezTo>
                  <a:cubicBezTo>
                    <a:pt x="177" y="233"/>
                    <a:pt x="122" y="229"/>
                    <a:pt x="51" y="205"/>
                  </a:cubicBezTo>
                  <a:cubicBezTo>
                    <a:pt x="34" y="188"/>
                    <a:pt x="0" y="164"/>
                    <a:pt x="3" y="133"/>
                  </a:cubicBezTo>
                  <a:cubicBezTo>
                    <a:pt x="6" y="108"/>
                    <a:pt x="27" y="61"/>
                    <a:pt x="27" y="61"/>
                  </a:cubicBezTo>
                  <a:cubicBezTo>
                    <a:pt x="13" y="20"/>
                    <a:pt x="24" y="16"/>
                    <a:pt x="3" y="37"/>
                  </a:cubicBezTo>
                  <a:close/>
                </a:path>
              </a:pathLst>
            </a:custGeom>
            <a:solidFill>
              <a:schemeClr val="bg1"/>
            </a:solidFill>
            <a:ln w="38100" cap="flat" cmpd="sng">
              <a:solidFill>
                <a:srgbClr val="FF9900"/>
              </a:solidFill>
              <a:prstDash val="solid"/>
              <a:round/>
              <a:headEnd type="none" w="lg" len="lg"/>
              <a:tailEnd type="none" w="med" len="med"/>
            </a:ln>
            <a:effectLst/>
          </p:spPr>
          <p:txBody>
            <a:bodyPr wrap="none" lIns="90000" tIns="46800" rIns="90000" bIns="46800" anchor="ctr"/>
            <a:lstStyle/>
            <a:p>
              <a:endParaRPr lang="zh-CN" altLang="en-US"/>
            </a:p>
          </p:txBody>
        </p:sp>
        <p:grpSp>
          <p:nvGrpSpPr>
            <p:cNvPr id="3" name="Group 50"/>
            <p:cNvGrpSpPr>
              <a:grpSpLocks/>
            </p:cNvGrpSpPr>
            <p:nvPr/>
          </p:nvGrpSpPr>
          <p:grpSpPr bwMode="auto">
            <a:xfrm>
              <a:off x="470" y="1406"/>
              <a:ext cx="3292" cy="2914"/>
              <a:chOff x="470" y="1406"/>
              <a:chExt cx="3292" cy="2914"/>
            </a:xfrm>
          </p:grpSpPr>
          <p:grpSp>
            <p:nvGrpSpPr>
              <p:cNvPr id="4" name="Group 14"/>
              <p:cNvGrpSpPr>
                <a:grpSpLocks/>
              </p:cNvGrpSpPr>
              <p:nvPr/>
            </p:nvGrpSpPr>
            <p:grpSpPr bwMode="auto">
              <a:xfrm>
                <a:off x="618" y="1406"/>
                <a:ext cx="3117" cy="2914"/>
                <a:chOff x="976" y="1406"/>
                <a:chExt cx="3117" cy="2914"/>
              </a:xfrm>
            </p:grpSpPr>
            <p:sp>
              <p:nvSpPr>
                <p:cNvPr id="362530" name="Freeform 15"/>
                <p:cNvSpPr>
                  <a:spLocks/>
                </p:cNvSpPr>
                <p:nvPr/>
              </p:nvSpPr>
              <p:spPr bwMode="auto">
                <a:xfrm>
                  <a:off x="1523" y="3964"/>
                  <a:ext cx="1211" cy="356"/>
                </a:xfrm>
                <a:custGeom>
                  <a:avLst/>
                  <a:gdLst>
                    <a:gd name="T0" fmla="*/ 0 w 1211"/>
                    <a:gd name="T1" fmla="*/ 127 h 456"/>
                    <a:gd name="T2" fmla="*/ 500 w 1211"/>
                    <a:gd name="T3" fmla="*/ 32 h 456"/>
                    <a:gd name="T4" fmla="*/ 1089 w 1211"/>
                    <a:gd name="T5" fmla="*/ 319 h 456"/>
                    <a:gd name="T6" fmla="*/ 1211 w 1211"/>
                    <a:gd name="T7" fmla="*/ 258 h 4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headEnd/>
                  <a:tailEnd/>
                </a:ln>
                <a:effectLst/>
              </p:spPr>
              <p:txBody>
                <a:bodyPr wrap="none" anchor="ctr"/>
                <a:lstStyle/>
                <a:p>
                  <a:endParaRPr lang="zh-CN" altLang="en-US"/>
                </a:p>
              </p:txBody>
            </p:sp>
            <p:sp>
              <p:nvSpPr>
                <p:cNvPr id="362531" name="Freeform 16"/>
                <p:cNvSpPr>
                  <a:spLocks/>
                </p:cNvSpPr>
                <p:nvPr/>
              </p:nvSpPr>
              <p:spPr bwMode="auto">
                <a:xfrm>
                  <a:off x="1524" y="3618"/>
                  <a:ext cx="1212" cy="67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cmpd="sng">
                  <a:solidFill>
                    <a:schemeClr val="tx1"/>
                  </a:solidFill>
                  <a:round/>
                  <a:headEnd/>
                  <a:tailEnd/>
                </a:ln>
                <a:effectLst/>
              </p:spPr>
              <p:txBody>
                <a:bodyPr wrap="none" anchor="ctr"/>
                <a:lstStyle/>
                <a:p>
                  <a:endParaRPr lang="zh-CN" altLang="en-US"/>
                </a:p>
              </p:txBody>
            </p:sp>
            <p:sp>
              <p:nvSpPr>
                <p:cNvPr id="362532" name="Rectangle 17"/>
                <p:cNvSpPr>
                  <a:spLocks noChangeArrowheads="1"/>
                </p:cNvSpPr>
                <p:nvPr/>
              </p:nvSpPr>
              <p:spPr bwMode="auto">
                <a:xfrm>
                  <a:off x="1523" y="1406"/>
                  <a:ext cx="1211" cy="2212"/>
                </a:xfrm>
                <a:prstGeom prst="rect">
                  <a:avLst/>
                </a:prstGeom>
                <a:solidFill>
                  <a:srgbClr val="DDDDDD"/>
                </a:solidFill>
                <a:ln w="38100">
                  <a:solidFill>
                    <a:schemeClr val="tx1"/>
                  </a:solidFill>
                  <a:miter lim="800000"/>
                  <a:headEnd/>
                  <a:tailEnd/>
                </a:ln>
                <a:effectLst/>
              </p:spPr>
              <p:txBody>
                <a:bodyPr wrap="none" anchor="ctr"/>
                <a:lstStyle/>
                <a:p>
                  <a:pPr algn="ctr">
                    <a:spcBef>
                      <a:spcPct val="0"/>
                    </a:spcBef>
                  </a:pPr>
                  <a:endParaRPr lang="zh-CN" altLang="zh-CN" sz="2000" b="0">
                    <a:solidFill>
                      <a:schemeClr val="tx1"/>
                    </a:solidFill>
                    <a:ea typeface="宋体" pitchFamily="2" charset="-122"/>
                  </a:endParaRPr>
                </a:p>
              </p:txBody>
            </p:sp>
            <p:sp>
              <p:nvSpPr>
                <p:cNvPr id="362533" name="Line 18"/>
                <p:cNvSpPr>
                  <a:spLocks noChangeShapeType="1"/>
                </p:cNvSpPr>
                <p:nvPr/>
              </p:nvSpPr>
              <p:spPr bwMode="auto">
                <a:xfrm>
                  <a:off x="1535" y="1844"/>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62534" name="Line 19"/>
                <p:cNvSpPr>
                  <a:spLocks noChangeShapeType="1"/>
                </p:cNvSpPr>
                <p:nvPr/>
              </p:nvSpPr>
              <p:spPr bwMode="auto">
                <a:xfrm>
                  <a:off x="1535" y="2100"/>
                  <a:ext cx="1211" cy="0"/>
                </a:xfrm>
                <a:prstGeom prst="line">
                  <a:avLst/>
                </a:prstGeom>
                <a:noFill/>
                <a:ln w="9525">
                  <a:solidFill>
                    <a:schemeClr val="bg2"/>
                  </a:solidFill>
                  <a:prstDash val="dash"/>
                  <a:round/>
                  <a:headEnd/>
                  <a:tailEnd/>
                </a:ln>
                <a:effectLst/>
              </p:spPr>
              <p:txBody>
                <a:bodyPr wrap="none" anchor="ctr"/>
                <a:lstStyle/>
                <a:p>
                  <a:endParaRPr lang="zh-CN" altLang="en-US"/>
                </a:p>
              </p:txBody>
            </p:sp>
            <p:sp>
              <p:nvSpPr>
                <p:cNvPr id="362535" name="Line 20"/>
                <p:cNvSpPr>
                  <a:spLocks noChangeShapeType="1"/>
                </p:cNvSpPr>
                <p:nvPr/>
              </p:nvSpPr>
              <p:spPr bwMode="auto">
                <a:xfrm>
                  <a:off x="1535" y="2333"/>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62536" name="Line 21"/>
                <p:cNvSpPr>
                  <a:spLocks noChangeShapeType="1"/>
                </p:cNvSpPr>
                <p:nvPr/>
              </p:nvSpPr>
              <p:spPr bwMode="auto">
                <a:xfrm>
                  <a:off x="1535" y="2588"/>
                  <a:ext cx="1211" cy="0"/>
                </a:xfrm>
                <a:prstGeom prst="line">
                  <a:avLst/>
                </a:prstGeom>
                <a:noFill/>
                <a:ln w="9525">
                  <a:solidFill>
                    <a:srgbClr val="000000"/>
                  </a:solidFill>
                  <a:prstDash val="dash"/>
                  <a:round/>
                  <a:headEnd/>
                  <a:tailEnd/>
                </a:ln>
                <a:effectLst/>
              </p:spPr>
              <p:txBody>
                <a:bodyPr wrap="none" anchor="ctr"/>
                <a:lstStyle/>
                <a:p>
                  <a:endParaRPr lang="zh-CN" altLang="en-US"/>
                </a:p>
              </p:txBody>
            </p:sp>
            <p:sp>
              <p:nvSpPr>
                <p:cNvPr id="362537" name="Line 22"/>
                <p:cNvSpPr>
                  <a:spLocks noChangeShapeType="1"/>
                </p:cNvSpPr>
                <p:nvPr/>
              </p:nvSpPr>
              <p:spPr bwMode="auto">
                <a:xfrm>
                  <a:off x="1523" y="2846"/>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62538" name="Line 23"/>
                <p:cNvSpPr>
                  <a:spLocks noChangeShapeType="1"/>
                </p:cNvSpPr>
                <p:nvPr/>
              </p:nvSpPr>
              <p:spPr bwMode="auto">
                <a:xfrm>
                  <a:off x="1535" y="3388"/>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62539" name="Line 24"/>
                <p:cNvSpPr>
                  <a:spLocks noChangeShapeType="1"/>
                </p:cNvSpPr>
                <p:nvPr/>
              </p:nvSpPr>
              <p:spPr bwMode="auto">
                <a:xfrm>
                  <a:off x="1523" y="3627"/>
                  <a:ext cx="0" cy="456"/>
                </a:xfrm>
                <a:prstGeom prst="line">
                  <a:avLst/>
                </a:prstGeom>
                <a:noFill/>
                <a:ln w="9525">
                  <a:solidFill>
                    <a:srgbClr val="000000"/>
                  </a:solidFill>
                  <a:round/>
                  <a:headEnd/>
                  <a:tailEnd/>
                </a:ln>
                <a:effectLst/>
              </p:spPr>
              <p:txBody>
                <a:bodyPr wrap="none" anchor="ctr"/>
                <a:lstStyle/>
                <a:p>
                  <a:endParaRPr lang="zh-CN" altLang="en-US"/>
                </a:p>
              </p:txBody>
            </p:sp>
            <p:sp>
              <p:nvSpPr>
                <p:cNvPr id="362540" name="Line 25"/>
                <p:cNvSpPr>
                  <a:spLocks noChangeShapeType="1"/>
                </p:cNvSpPr>
                <p:nvPr/>
              </p:nvSpPr>
              <p:spPr bwMode="auto">
                <a:xfrm>
                  <a:off x="2734" y="3627"/>
                  <a:ext cx="0" cy="600"/>
                </a:xfrm>
                <a:prstGeom prst="line">
                  <a:avLst/>
                </a:prstGeom>
                <a:noFill/>
                <a:ln w="9525">
                  <a:solidFill>
                    <a:srgbClr val="000000"/>
                  </a:solidFill>
                  <a:round/>
                  <a:headEnd/>
                  <a:tailEnd/>
                </a:ln>
                <a:effectLst/>
              </p:spPr>
              <p:txBody>
                <a:bodyPr wrap="none" anchor="ctr"/>
                <a:lstStyle/>
                <a:p>
                  <a:endParaRPr lang="zh-CN" altLang="en-US"/>
                </a:p>
              </p:txBody>
            </p:sp>
            <p:sp>
              <p:nvSpPr>
                <p:cNvPr id="362541" name="Text Box 26"/>
                <p:cNvSpPr txBox="1">
                  <a:spLocks noChangeArrowheads="1"/>
                </p:cNvSpPr>
                <p:nvPr/>
              </p:nvSpPr>
              <p:spPr bwMode="auto">
                <a:xfrm>
                  <a:off x="2008" y="1457"/>
                  <a:ext cx="320" cy="353"/>
                </a:xfrm>
                <a:prstGeom prst="rect">
                  <a:avLst/>
                </a:prstGeom>
                <a:noFill/>
                <a:ln w="9525">
                  <a:noFill/>
                  <a:miter lim="800000"/>
                  <a:headEnd/>
                  <a:tailEnd/>
                </a:ln>
                <a:effectLst/>
              </p:spPr>
              <p:txBody>
                <a:bodyPr vert="eaVert" wrap="none" anchor="ctr">
                  <a:spAutoFit/>
                </a:bodyPr>
                <a:lstStyle/>
                <a:p>
                  <a:pPr algn="ctr">
                    <a:spcBef>
                      <a:spcPct val="0"/>
                    </a:spcBef>
                  </a:pPr>
                  <a:r>
                    <a:rPr lang="en-US" altLang="zh-CN" sz="2000" b="0">
                      <a:solidFill>
                        <a:schemeClr val="tx1"/>
                      </a:solidFill>
                      <a:ea typeface="宋体" pitchFamily="2" charset="-122"/>
                    </a:rPr>
                    <a:t>…...</a:t>
                  </a:r>
                </a:p>
              </p:txBody>
            </p:sp>
            <p:sp>
              <p:nvSpPr>
                <p:cNvPr id="362542" name="Text Box 27"/>
                <p:cNvSpPr txBox="1">
                  <a:spLocks noChangeArrowheads="1"/>
                </p:cNvSpPr>
                <p:nvPr/>
              </p:nvSpPr>
              <p:spPr bwMode="auto">
                <a:xfrm>
                  <a:off x="2007" y="3662"/>
                  <a:ext cx="320" cy="352"/>
                </a:xfrm>
                <a:prstGeom prst="rect">
                  <a:avLst/>
                </a:prstGeom>
                <a:noFill/>
                <a:ln w="9525">
                  <a:noFill/>
                  <a:miter lim="800000"/>
                  <a:headEnd/>
                  <a:tailEnd/>
                </a:ln>
                <a:effectLst/>
              </p:spPr>
              <p:txBody>
                <a:bodyPr vert="eaVert" wrap="none" anchor="ctr">
                  <a:spAutoFit/>
                </a:bodyPr>
                <a:lstStyle/>
                <a:p>
                  <a:pPr algn="ctr">
                    <a:spcBef>
                      <a:spcPct val="0"/>
                    </a:spcBef>
                  </a:pPr>
                  <a:r>
                    <a:rPr lang="en-US" altLang="zh-CN" sz="2000" b="0">
                      <a:solidFill>
                        <a:schemeClr val="tx1"/>
                      </a:solidFill>
                      <a:ea typeface="宋体" pitchFamily="2" charset="-122"/>
                    </a:rPr>
                    <a:t>…...</a:t>
                  </a:r>
                </a:p>
              </p:txBody>
            </p:sp>
            <p:sp>
              <p:nvSpPr>
                <p:cNvPr id="362543" name="Text Box 28"/>
                <p:cNvSpPr txBox="1">
                  <a:spLocks noChangeArrowheads="1"/>
                </p:cNvSpPr>
                <p:nvPr/>
              </p:nvSpPr>
              <p:spPr bwMode="auto">
                <a:xfrm>
                  <a:off x="976" y="1728"/>
                  <a:ext cx="453" cy="261"/>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2000</a:t>
                  </a:r>
                </a:p>
              </p:txBody>
            </p:sp>
            <p:sp>
              <p:nvSpPr>
                <p:cNvPr id="362544" name="Text Box 29"/>
                <p:cNvSpPr txBox="1">
                  <a:spLocks noChangeArrowheads="1"/>
                </p:cNvSpPr>
                <p:nvPr/>
              </p:nvSpPr>
              <p:spPr bwMode="auto">
                <a:xfrm>
                  <a:off x="976" y="2700"/>
                  <a:ext cx="453" cy="261"/>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2004</a:t>
                  </a:r>
                </a:p>
              </p:txBody>
            </p:sp>
            <p:sp>
              <p:nvSpPr>
                <p:cNvPr id="362545" name="Text Box 30"/>
                <p:cNvSpPr txBox="1">
                  <a:spLocks noChangeArrowheads="1"/>
                </p:cNvSpPr>
                <p:nvPr/>
              </p:nvSpPr>
              <p:spPr bwMode="auto">
                <a:xfrm>
                  <a:off x="976" y="3185"/>
                  <a:ext cx="453" cy="261"/>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2006</a:t>
                  </a:r>
                </a:p>
              </p:txBody>
            </p:sp>
            <p:sp>
              <p:nvSpPr>
                <p:cNvPr id="362546" name="Text Box 31"/>
                <p:cNvSpPr txBox="1">
                  <a:spLocks noChangeArrowheads="1"/>
                </p:cNvSpPr>
                <p:nvPr/>
              </p:nvSpPr>
              <p:spPr bwMode="auto">
                <a:xfrm>
                  <a:off x="976" y="2942"/>
                  <a:ext cx="453" cy="261"/>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2005</a:t>
                  </a:r>
                </a:p>
              </p:txBody>
            </p:sp>
            <p:sp>
              <p:nvSpPr>
                <p:cNvPr id="362547" name="Line 32"/>
                <p:cNvSpPr>
                  <a:spLocks noChangeShapeType="1"/>
                </p:cNvSpPr>
                <p:nvPr/>
              </p:nvSpPr>
              <p:spPr bwMode="auto">
                <a:xfrm>
                  <a:off x="1535" y="3110"/>
                  <a:ext cx="1211" cy="0"/>
                </a:xfrm>
                <a:prstGeom prst="line">
                  <a:avLst/>
                </a:prstGeom>
                <a:noFill/>
                <a:ln w="9525">
                  <a:solidFill>
                    <a:srgbClr val="000000"/>
                  </a:solidFill>
                  <a:prstDash val="dash"/>
                  <a:round/>
                  <a:headEnd/>
                  <a:tailEnd/>
                </a:ln>
                <a:effectLst/>
              </p:spPr>
              <p:txBody>
                <a:bodyPr wrap="none" anchor="ctr"/>
                <a:lstStyle/>
                <a:p>
                  <a:endParaRPr lang="zh-CN" altLang="en-US"/>
                </a:p>
              </p:txBody>
            </p:sp>
            <p:sp>
              <p:nvSpPr>
                <p:cNvPr id="362548" name="Line 33"/>
                <p:cNvSpPr>
                  <a:spLocks noChangeShapeType="1"/>
                </p:cNvSpPr>
                <p:nvPr/>
              </p:nvSpPr>
              <p:spPr bwMode="auto">
                <a:xfrm flipH="1">
                  <a:off x="2724" y="1848"/>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62549" name="Text Box 34"/>
                <p:cNvSpPr txBox="1">
                  <a:spLocks noChangeArrowheads="1"/>
                </p:cNvSpPr>
                <p:nvPr/>
              </p:nvSpPr>
              <p:spPr bwMode="auto">
                <a:xfrm>
                  <a:off x="2906" y="1694"/>
                  <a:ext cx="841" cy="300"/>
                </a:xfrm>
                <a:prstGeom prst="rect">
                  <a:avLst/>
                </a:prstGeom>
                <a:noFill/>
                <a:ln w="9525">
                  <a:noFill/>
                  <a:miter lim="800000"/>
                  <a:headEnd type="none" w="lg" len="lg"/>
                  <a:tailEnd/>
                </a:ln>
                <a:effectLst/>
              </p:spPr>
              <p:txBody>
                <a:bodyPr wrap="none">
                  <a:spAutoFit/>
                </a:bodyPr>
                <a:lstStyle/>
                <a:p>
                  <a:pPr eaLnBrk="1" hangingPunct="1">
                    <a:spcBef>
                      <a:spcPct val="0"/>
                    </a:spcBef>
                  </a:pPr>
                  <a:r>
                    <a:rPr lang="zh-CN" altLang="en-US" sz="2000" b="0">
                      <a:solidFill>
                        <a:schemeClr val="tx1"/>
                      </a:solidFill>
                      <a:ea typeface="宋体" pitchFamily="2" charset="-122"/>
                    </a:rPr>
                    <a:t>整型变量</a:t>
                  </a:r>
                  <a:r>
                    <a:rPr lang="en-US" altLang="zh-CN" sz="2400" b="0">
                      <a:solidFill>
                        <a:srgbClr val="0000FF"/>
                      </a:solidFill>
                      <a:ea typeface="宋体" pitchFamily="2" charset="-122"/>
                    </a:rPr>
                    <a:t>i</a:t>
                  </a:r>
                  <a:endParaRPr lang="en-US" altLang="zh-CN" sz="2000" b="0">
                    <a:solidFill>
                      <a:schemeClr val="tx1"/>
                    </a:solidFill>
                    <a:ea typeface="宋体" pitchFamily="2" charset="-122"/>
                  </a:endParaRPr>
                </a:p>
              </p:txBody>
            </p:sp>
            <p:sp>
              <p:nvSpPr>
                <p:cNvPr id="362550" name="Text Box 35"/>
                <p:cNvSpPr txBox="1">
                  <a:spLocks noChangeArrowheads="1"/>
                </p:cNvSpPr>
                <p:nvPr/>
              </p:nvSpPr>
              <p:spPr bwMode="auto">
                <a:xfrm>
                  <a:off x="1917" y="1951"/>
                  <a:ext cx="321" cy="301"/>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0000FF"/>
                      </a:solidFill>
                      <a:ea typeface="宋体" pitchFamily="2" charset="-122"/>
                    </a:rPr>
                    <a:t>10</a:t>
                  </a:r>
                </a:p>
              </p:txBody>
            </p:sp>
            <p:sp>
              <p:nvSpPr>
                <p:cNvPr id="362551" name="Line 36"/>
                <p:cNvSpPr>
                  <a:spLocks noChangeShapeType="1"/>
                </p:cNvSpPr>
                <p:nvPr/>
              </p:nvSpPr>
              <p:spPr bwMode="auto">
                <a:xfrm flipH="1">
                  <a:off x="2748" y="2844"/>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62552" name="Text Box 37"/>
                <p:cNvSpPr txBox="1">
                  <a:spLocks noChangeArrowheads="1"/>
                </p:cNvSpPr>
                <p:nvPr/>
              </p:nvSpPr>
              <p:spPr bwMode="auto">
                <a:xfrm>
                  <a:off x="2930" y="2690"/>
                  <a:ext cx="1163" cy="300"/>
                </a:xfrm>
                <a:prstGeom prst="rect">
                  <a:avLst/>
                </a:prstGeom>
                <a:noFill/>
                <a:ln w="9525">
                  <a:noFill/>
                  <a:miter lim="800000"/>
                  <a:headEnd type="none" w="lg" len="lg"/>
                  <a:tailEnd/>
                </a:ln>
                <a:effectLst/>
              </p:spPr>
              <p:txBody>
                <a:bodyPr wrap="none">
                  <a:spAutoFit/>
                </a:bodyPr>
                <a:lstStyle/>
                <a:p>
                  <a:pPr eaLnBrk="1" hangingPunct="1">
                    <a:spcBef>
                      <a:spcPct val="0"/>
                    </a:spcBef>
                  </a:pPr>
                  <a:r>
                    <a:rPr lang="zh-CN" altLang="en-US" sz="2000" b="0">
                      <a:solidFill>
                        <a:schemeClr val="tx1"/>
                      </a:solidFill>
                      <a:ea typeface="宋体" pitchFamily="2" charset="-122"/>
                    </a:rPr>
                    <a:t>变量</a:t>
                  </a:r>
                  <a:r>
                    <a:rPr lang="en-US" altLang="zh-CN" sz="2000" b="0">
                      <a:solidFill>
                        <a:srgbClr val="FF5050"/>
                      </a:solidFill>
                      <a:ea typeface="宋体" pitchFamily="2" charset="-122"/>
                    </a:rPr>
                    <a:t>i</a:t>
                  </a:r>
                  <a:r>
                    <a:rPr lang="en-US" altLang="zh-CN" sz="2400" b="0">
                      <a:solidFill>
                        <a:srgbClr val="FF5050"/>
                      </a:solidFill>
                      <a:ea typeface="宋体" pitchFamily="2" charset="-122"/>
                    </a:rPr>
                    <a:t>_pointer</a:t>
                  </a:r>
                  <a:endParaRPr lang="en-US" altLang="zh-CN" sz="2000" b="0">
                    <a:solidFill>
                      <a:srgbClr val="FF5050"/>
                    </a:solidFill>
                    <a:ea typeface="宋体" pitchFamily="2" charset="-122"/>
                  </a:endParaRPr>
                </a:p>
              </p:txBody>
            </p:sp>
            <p:sp>
              <p:nvSpPr>
                <p:cNvPr id="362553" name="Text Box 38"/>
                <p:cNvSpPr txBox="1">
                  <a:spLocks noChangeArrowheads="1"/>
                </p:cNvSpPr>
                <p:nvPr/>
              </p:nvSpPr>
              <p:spPr bwMode="auto">
                <a:xfrm>
                  <a:off x="976" y="1971"/>
                  <a:ext cx="453" cy="261"/>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2001</a:t>
                  </a:r>
                </a:p>
              </p:txBody>
            </p:sp>
            <p:sp>
              <p:nvSpPr>
                <p:cNvPr id="362554" name="Text Box 39"/>
                <p:cNvSpPr txBox="1">
                  <a:spLocks noChangeArrowheads="1"/>
                </p:cNvSpPr>
                <p:nvPr/>
              </p:nvSpPr>
              <p:spPr bwMode="auto">
                <a:xfrm>
                  <a:off x="976" y="2214"/>
                  <a:ext cx="453" cy="261"/>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2002</a:t>
                  </a:r>
                </a:p>
              </p:txBody>
            </p:sp>
            <p:sp>
              <p:nvSpPr>
                <p:cNvPr id="362555" name="Text Box 40"/>
                <p:cNvSpPr txBox="1">
                  <a:spLocks noChangeArrowheads="1"/>
                </p:cNvSpPr>
                <p:nvPr/>
              </p:nvSpPr>
              <p:spPr bwMode="auto">
                <a:xfrm>
                  <a:off x="976" y="2457"/>
                  <a:ext cx="453" cy="261"/>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2003</a:t>
                  </a:r>
                </a:p>
              </p:txBody>
            </p:sp>
          </p:grpSp>
          <p:sp>
            <p:nvSpPr>
              <p:cNvPr id="362522" name="Text Box 41"/>
              <p:cNvSpPr txBox="1">
                <a:spLocks noChangeArrowheads="1"/>
              </p:cNvSpPr>
              <p:nvPr/>
            </p:nvSpPr>
            <p:spPr bwMode="auto">
              <a:xfrm>
                <a:off x="1529" y="2977"/>
                <a:ext cx="453" cy="26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accent2"/>
                    </a:solidFill>
                    <a:ea typeface="宋体" pitchFamily="2" charset="-122"/>
                  </a:rPr>
                  <a:t>2000</a:t>
                </a:r>
              </a:p>
            </p:txBody>
          </p:sp>
          <p:sp>
            <p:nvSpPr>
              <p:cNvPr id="362523" name="AutoShape 42"/>
              <p:cNvSpPr>
                <a:spLocks noChangeArrowheads="1"/>
              </p:cNvSpPr>
              <p:nvPr/>
            </p:nvSpPr>
            <p:spPr bwMode="auto">
              <a:xfrm>
                <a:off x="2675" y="3008"/>
                <a:ext cx="1087" cy="369"/>
              </a:xfrm>
              <a:prstGeom prst="wedgeEllipseCallout">
                <a:avLst>
                  <a:gd name="adj1" fmla="val -50958"/>
                  <a:gd name="adj2" fmla="val -74574"/>
                </a:avLst>
              </a:prstGeom>
              <a:noFill/>
              <a:ln w="38100">
                <a:solidFill>
                  <a:srgbClr val="FFCC00"/>
                </a:solidFill>
                <a:miter lim="800000"/>
                <a:headEnd type="none" w="lg" len="lg"/>
                <a:tailEnd/>
              </a:ln>
              <a:effectLst/>
            </p:spPr>
            <p:txBody>
              <a:bodyPr wrap="none" anchor="ctr">
                <a:spAutoFit/>
              </a:bodyPr>
              <a:lstStyle/>
              <a:p>
                <a:pPr algn="ctr" eaLnBrk="1" hangingPunct="1">
                  <a:spcBef>
                    <a:spcPct val="0"/>
                  </a:spcBef>
                </a:pPr>
                <a:r>
                  <a:rPr lang="zh-CN" altLang="en-US" sz="2000" b="0">
                    <a:solidFill>
                      <a:schemeClr val="tx1"/>
                    </a:solidFill>
                    <a:ea typeface="宋体" pitchFamily="2" charset="-122"/>
                  </a:rPr>
                  <a:t>指针变量</a:t>
                </a:r>
              </a:p>
            </p:txBody>
          </p:sp>
          <p:grpSp>
            <p:nvGrpSpPr>
              <p:cNvPr id="5" name="Group 49"/>
              <p:cNvGrpSpPr>
                <a:grpSpLocks/>
              </p:cNvGrpSpPr>
              <p:nvPr/>
            </p:nvGrpSpPr>
            <p:grpSpPr bwMode="auto">
              <a:xfrm>
                <a:off x="470" y="1728"/>
                <a:ext cx="636" cy="1404"/>
                <a:chOff x="470" y="1728"/>
                <a:chExt cx="636" cy="1404"/>
              </a:xfrm>
            </p:grpSpPr>
            <p:grpSp>
              <p:nvGrpSpPr>
                <p:cNvPr id="6" name="Group 44"/>
                <p:cNvGrpSpPr>
                  <a:grpSpLocks/>
                </p:cNvGrpSpPr>
                <p:nvPr/>
              </p:nvGrpSpPr>
              <p:grpSpPr bwMode="auto">
                <a:xfrm>
                  <a:off x="470" y="1860"/>
                  <a:ext cx="636" cy="1272"/>
                  <a:chOff x="828" y="1860"/>
                  <a:chExt cx="636" cy="1272"/>
                </a:xfrm>
              </p:grpSpPr>
              <p:sp>
                <p:nvSpPr>
                  <p:cNvPr id="362527" name="Line 45"/>
                  <p:cNvSpPr>
                    <a:spLocks noChangeShapeType="1"/>
                  </p:cNvSpPr>
                  <p:nvPr/>
                </p:nvSpPr>
                <p:spPr bwMode="auto">
                  <a:xfrm flipH="1">
                    <a:off x="840" y="1860"/>
                    <a:ext cx="156" cy="0"/>
                  </a:xfrm>
                  <a:prstGeom prst="line">
                    <a:avLst/>
                  </a:prstGeom>
                  <a:noFill/>
                  <a:ln w="38100">
                    <a:solidFill>
                      <a:srgbClr val="339933"/>
                    </a:solidFill>
                    <a:round/>
                    <a:headEnd type="none" w="lg" len="lg"/>
                    <a:tailEnd/>
                  </a:ln>
                  <a:effectLst/>
                </p:spPr>
                <p:txBody>
                  <a:bodyPr wrap="none" anchor="ctr"/>
                  <a:lstStyle/>
                  <a:p>
                    <a:endParaRPr lang="zh-CN" altLang="en-US"/>
                  </a:p>
                </p:txBody>
              </p:sp>
              <p:sp>
                <p:nvSpPr>
                  <p:cNvPr id="362528" name="Line 46"/>
                  <p:cNvSpPr>
                    <a:spLocks noChangeShapeType="1"/>
                  </p:cNvSpPr>
                  <p:nvPr/>
                </p:nvSpPr>
                <p:spPr bwMode="auto">
                  <a:xfrm>
                    <a:off x="828" y="1860"/>
                    <a:ext cx="0" cy="1272"/>
                  </a:xfrm>
                  <a:prstGeom prst="line">
                    <a:avLst/>
                  </a:prstGeom>
                  <a:noFill/>
                  <a:ln w="38100">
                    <a:solidFill>
                      <a:srgbClr val="339933"/>
                    </a:solidFill>
                    <a:round/>
                    <a:headEnd type="none" w="lg" len="lg"/>
                    <a:tailEnd/>
                  </a:ln>
                  <a:effectLst/>
                </p:spPr>
                <p:txBody>
                  <a:bodyPr wrap="none" anchor="ctr"/>
                  <a:lstStyle/>
                  <a:p>
                    <a:endParaRPr lang="zh-CN" altLang="en-US"/>
                  </a:p>
                </p:txBody>
              </p:sp>
              <p:sp>
                <p:nvSpPr>
                  <p:cNvPr id="362529" name="Line 47"/>
                  <p:cNvSpPr>
                    <a:spLocks noChangeShapeType="1"/>
                  </p:cNvSpPr>
                  <p:nvPr/>
                </p:nvSpPr>
                <p:spPr bwMode="auto">
                  <a:xfrm>
                    <a:off x="828" y="3132"/>
                    <a:ext cx="636" cy="0"/>
                  </a:xfrm>
                  <a:prstGeom prst="line">
                    <a:avLst/>
                  </a:prstGeom>
                  <a:noFill/>
                  <a:ln w="38100">
                    <a:solidFill>
                      <a:srgbClr val="339933"/>
                    </a:solidFill>
                    <a:round/>
                    <a:headEnd type="none" w="lg" len="lg"/>
                    <a:tailEnd type="triangle" w="med" len="med"/>
                  </a:ln>
                  <a:effectLst/>
                </p:spPr>
                <p:txBody>
                  <a:bodyPr wrap="none" anchor="ctr"/>
                  <a:lstStyle/>
                  <a:p>
                    <a:endParaRPr lang="zh-CN" altLang="en-US"/>
                  </a:p>
                </p:txBody>
              </p:sp>
            </p:grpSp>
            <p:sp>
              <p:nvSpPr>
                <p:cNvPr id="362526" name="Freeform 48"/>
                <p:cNvSpPr>
                  <a:spLocks/>
                </p:cNvSpPr>
                <p:nvPr/>
              </p:nvSpPr>
              <p:spPr bwMode="auto">
                <a:xfrm>
                  <a:off x="632" y="1728"/>
                  <a:ext cx="426" cy="279"/>
                </a:xfrm>
                <a:custGeom>
                  <a:avLst/>
                  <a:gdLst>
                    <a:gd name="T0" fmla="*/ 294 w 426"/>
                    <a:gd name="T1" fmla="*/ 24 h 279"/>
                    <a:gd name="T2" fmla="*/ 18 w 426"/>
                    <a:gd name="T3" fmla="*/ 36 h 279"/>
                    <a:gd name="T4" fmla="*/ 18 w 426"/>
                    <a:gd name="T5" fmla="*/ 144 h 279"/>
                    <a:gd name="T6" fmla="*/ 42 w 426"/>
                    <a:gd name="T7" fmla="*/ 216 h 279"/>
                    <a:gd name="T8" fmla="*/ 258 w 426"/>
                    <a:gd name="T9" fmla="*/ 276 h 279"/>
                    <a:gd name="T10" fmla="*/ 402 w 426"/>
                    <a:gd name="T11" fmla="*/ 240 h 279"/>
                    <a:gd name="T12" fmla="*/ 426 w 426"/>
                    <a:gd name="T13" fmla="*/ 168 h 279"/>
                    <a:gd name="T14" fmla="*/ 342 w 426"/>
                    <a:gd name="T15" fmla="*/ 48 h 279"/>
                    <a:gd name="T16" fmla="*/ 294 w 426"/>
                    <a:gd name="T17" fmla="*/ 24 h 2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6" h="279">
                      <a:moveTo>
                        <a:pt x="294" y="24"/>
                      </a:moveTo>
                      <a:cubicBezTo>
                        <a:pt x="200" y="11"/>
                        <a:pt x="110" y="5"/>
                        <a:pt x="18" y="36"/>
                      </a:cubicBezTo>
                      <a:cubicBezTo>
                        <a:pt x="0" y="89"/>
                        <a:pt x="0" y="72"/>
                        <a:pt x="18" y="144"/>
                      </a:cubicBezTo>
                      <a:cubicBezTo>
                        <a:pt x="24" y="169"/>
                        <a:pt x="18" y="208"/>
                        <a:pt x="42" y="216"/>
                      </a:cubicBezTo>
                      <a:cubicBezTo>
                        <a:pt x="115" y="240"/>
                        <a:pt x="182" y="261"/>
                        <a:pt x="258" y="276"/>
                      </a:cubicBezTo>
                      <a:cubicBezTo>
                        <a:pt x="276" y="274"/>
                        <a:pt x="377" y="279"/>
                        <a:pt x="402" y="240"/>
                      </a:cubicBezTo>
                      <a:cubicBezTo>
                        <a:pt x="415" y="219"/>
                        <a:pt x="426" y="168"/>
                        <a:pt x="426" y="168"/>
                      </a:cubicBezTo>
                      <a:cubicBezTo>
                        <a:pt x="405" y="104"/>
                        <a:pt x="409" y="70"/>
                        <a:pt x="342" y="48"/>
                      </a:cubicBezTo>
                      <a:cubicBezTo>
                        <a:pt x="326" y="0"/>
                        <a:pt x="342" y="8"/>
                        <a:pt x="294" y="24"/>
                      </a:cubicBezTo>
                      <a:close/>
                    </a:path>
                  </a:pathLst>
                </a:custGeom>
                <a:noFill/>
                <a:ln w="38100" cap="flat" cmpd="sng">
                  <a:solidFill>
                    <a:srgbClr val="FF0000"/>
                  </a:solidFill>
                  <a:prstDash val="solid"/>
                  <a:round/>
                  <a:headEnd type="none" w="lg" len="lg"/>
                  <a:tailEnd type="none" w="med" len="med"/>
                </a:ln>
                <a:effectLst/>
              </p:spPr>
              <p:txBody>
                <a:bodyPr wrap="none" anchor="ctr"/>
                <a:lstStyle/>
                <a:p>
                  <a:endParaRPr lang="zh-CN" altLang="en-US"/>
                </a:p>
              </p:txBody>
            </p:sp>
          </p:grpSp>
        </p:grpSp>
      </p:grpSp>
      <p:sp>
        <p:nvSpPr>
          <p:cNvPr id="768052" name="Rectangle 52"/>
          <p:cNvSpPr>
            <a:spLocks noChangeArrowheads="1"/>
          </p:cNvSpPr>
          <p:nvPr/>
        </p:nvSpPr>
        <p:spPr bwMode="auto">
          <a:xfrm>
            <a:off x="2129551" y="5595828"/>
            <a:ext cx="6651625" cy="1225550"/>
          </a:xfrm>
          <a:prstGeom prst="rect">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p>
            <a:pPr eaLnBrk="1" hangingPunct="1">
              <a:spcBef>
                <a:spcPct val="0"/>
              </a:spcBef>
            </a:pPr>
            <a:r>
              <a:rPr lang="en-US" altLang="zh-CN" sz="2400" b="0">
                <a:solidFill>
                  <a:srgbClr val="0000FF"/>
                </a:solidFill>
                <a:ea typeface="宋体" pitchFamily="2" charset="-122"/>
              </a:rPr>
              <a:t>i_pointer</a:t>
            </a:r>
            <a:r>
              <a:rPr lang="en-US" altLang="zh-CN" sz="2400" b="0">
                <a:solidFill>
                  <a:schemeClr val="tx1"/>
                </a:solidFill>
                <a:latin typeface="隶书" pitchFamily="49" charset="-122"/>
                <a:ea typeface="隶书" pitchFamily="49" charset="-122"/>
              </a:rPr>
              <a:t>-----</a:t>
            </a:r>
            <a:r>
              <a:rPr lang="zh-CN" altLang="zh-CN" sz="2400" b="0">
                <a:solidFill>
                  <a:schemeClr val="tx1"/>
                </a:solidFill>
                <a:latin typeface="隶书" pitchFamily="49" charset="-122"/>
                <a:ea typeface="隶书" pitchFamily="49" charset="-122"/>
              </a:rPr>
              <a:t>指针变量，它的内容是地址量</a:t>
            </a:r>
            <a:endParaRPr lang="zh-CN" altLang="en-US" sz="2400" b="0">
              <a:solidFill>
                <a:schemeClr val="tx1"/>
              </a:solidFill>
              <a:ea typeface="宋体" pitchFamily="2" charset="-122"/>
            </a:endParaRPr>
          </a:p>
          <a:p>
            <a:pPr eaLnBrk="1" hangingPunct="1">
              <a:spcBef>
                <a:spcPct val="0"/>
              </a:spcBef>
            </a:pPr>
            <a:r>
              <a:rPr lang="zh-CN" altLang="zh-CN" sz="2400" b="0">
                <a:solidFill>
                  <a:srgbClr val="339933"/>
                </a:solidFill>
                <a:ea typeface="宋体" pitchFamily="2" charset="-122"/>
              </a:rPr>
              <a:t>*</a:t>
            </a:r>
            <a:r>
              <a:rPr lang="en-US" altLang="zh-CN" sz="2400" b="0">
                <a:solidFill>
                  <a:srgbClr val="339933"/>
                </a:solidFill>
                <a:ea typeface="宋体" pitchFamily="2" charset="-122"/>
              </a:rPr>
              <a:t>i_pointer</a:t>
            </a:r>
            <a:r>
              <a:rPr lang="en-US" altLang="zh-CN" sz="2400" b="0">
                <a:solidFill>
                  <a:schemeClr val="tx1"/>
                </a:solidFill>
                <a:latin typeface="隶书" pitchFamily="49" charset="-122"/>
                <a:ea typeface="隶书" pitchFamily="49" charset="-122"/>
              </a:rPr>
              <a:t>----</a:t>
            </a:r>
            <a:r>
              <a:rPr lang="zh-CN" altLang="zh-CN" sz="2400" b="0">
                <a:solidFill>
                  <a:schemeClr val="tx1"/>
                </a:solidFill>
                <a:latin typeface="隶书" pitchFamily="49" charset="-122"/>
                <a:ea typeface="隶书" pitchFamily="49" charset="-122"/>
              </a:rPr>
              <a:t>指针的</a:t>
            </a:r>
            <a:r>
              <a:rPr lang="zh-CN" altLang="zh-CN" sz="2400" b="0">
                <a:solidFill>
                  <a:srgbClr val="FF5050"/>
                </a:solidFill>
                <a:latin typeface="隶书" pitchFamily="49" charset="-122"/>
                <a:ea typeface="隶书" pitchFamily="49" charset="-122"/>
              </a:rPr>
              <a:t>目标变量</a:t>
            </a:r>
            <a:r>
              <a:rPr lang="zh-CN" altLang="zh-CN" sz="2400" b="0">
                <a:solidFill>
                  <a:schemeClr val="tx1"/>
                </a:solidFill>
                <a:latin typeface="隶书" pitchFamily="49" charset="-122"/>
                <a:ea typeface="隶书" pitchFamily="49" charset="-122"/>
              </a:rPr>
              <a:t>，它的内容是数据</a:t>
            </a:r>
            <a:endParaRPr lang="zh-CN" altLang="zh-CN" sz="2400" b="0">
              <a:solidFill>
                <a:schemeClr val="tx1"/>
              </a:solidFill>
              <a:ea typeface="宋体" pitchFamily="2" charset="-122"/>
            </a:endParaRPr>
          </a:p>
          <a:p>
            <a:pPr eaLnBrk="1" hangingPunct="1">
              <a:spcBef>
                <a:spcPct val="0"/>
              </a:spcBef>
            </a:pPr>
            <a:r>
              <a:rPr lang="zh-CN" altLang="zh-CN" sz="2400" b="0">
                <a:solidFill>
                  <a:srgbClr val="FF5050"/>
                </a:solidFill>
                <a:ea typeface="宋体" pitchFamily="2" charset="-122"/>
              </a:rPr>
              <a:t>&amp;</a:t>
            </a:r>
            <a:r>
              <a:rPr lang="en-US" altLang="zh-CN" sz="2400" b="0">
                <a:solidFill>
                  <a:srgbClr val="FF5050"/>
                </a:solidFill>
                <a:ea typeface="宋体" pitchFamily="2" charset="-122"/>
              </a:rPr>
              <a:t>i_pointer</a:t>
            </a:r>
            <a:r>
              <a:rPr lang="en-US" altLang="zh-CN" sz="2400" b="0">
                <a:solidFill>
                  <a:schemeClr val="tx1"/>
                </a:solidFill>
                <a:latin typeface="隶书" pitchFamily="49" charset="-122"/>
                <a:ea typeface="隶书" pitchFamily="49" charset="-122"/>
              </a:rPr>
              <a:t>---</a:t>
            </a:r>
            <a:r>
              <a:rPr lang="zh-CN" altLang="zh-CN" sz="2400" b="0">
                <a:solidFill>
                  <a:schemeClr val="tx1"/>
                </a:solidFill>
                <a:latin typeface="隶书" pitchFamily="49" charset="-122"/>
                <a:ea typeface="隶书" pitchFamily="49" charset="-122"/>
              </a:rPr>
              <a:t>指针变量占用内存的地址</a:t>
            </a:r>
            <a:endParaRPr lang="zh-CN" altLang="en-US" sz="2400" b="0">
              <a:solidFill>
                <a:schemeClr val="tx1"/>
              </a:solidFill>
              <a:ea typeface="宋体" pitchFamily="2" charset="-122"/>
            </a:endParaRPr>
          </a:p>
        </p:txBody>
      </p:sp>
      <p:grpSp>
        <p:nvGrpSpPr>
          <p:cNvPr id="7" name="Group 53"/>
          <p:cNvGrpSpPr>
            <a:grpSpLocks/>
          </p:cNvGrpSpPr>
          <p:nvPr/>
        </p:nvGrpSpPr>
        <p:grpSpPr bwMode="auto">
          <a:xfrm>
            <a:off x="5035550" y="1438275"/>
            <a:ext cx="3925888" cy="1208088"/>
            <a:chOff x="2957" y="120"/>
            <a:chExt cx="2473" cy="761"/>
          </a:xfrm>
        </p:grpSpPr>
        <p:sp>
          <p:nvSpPr>
            <p:cNvPr id="362512" name="Rectangle 54"/>
            <p:cNvSpPr>
              <a:spLocks noChangeArrowheads="1"/>
            </p:cNvSpPr>
            <p:nvPr/>
          </p:nvSpPr>
          <p:spPr bwMode="auto">
            <a:xfrm>
              <a:off x="3725" y="405"/>
              <a:ext cx="611" cy="255"/>
            </a:xfrm>
            <a:prstGeom prst="rect">
              <a:avLst/>
            </a:prstGeom>
            <a:solidFill>
              <a:srgbClr val="FFFFFF"/>
            </a:solidFill>
            <a:ln w="9525">
              <a:solidFill>
                <a:srgbClr val="000000"/>
              </a:solidFill>
              <a:miter lim="800000"/>
              <a:headEnd/>
              <a:tailEnd/>
            </a:ln>
            <a:effectLst/>
          </p:spPr>
          <p:txBody>
            <a:bodyPr wrap="none" anchor="ctr"/>
            <a:lstStyle/>
            <a:p>
              <a:pPr algn="ctr" eaLnBrk="1" hangingPunct="1">
                <a:spcBef>
                  <a:spcPct val="0"/>
                </a:spcBef>
              </a:pPr>
              <a:r>
                <a:rPr lang="en-US" altLang="zh-CN" sz="2000" b="0">
                  <a:solidFill>
                    <a:schemeClr val="tx1"/>
                  </a:solidFill>
                  <a:ea typeface="宋体" pitchFamily="2" charset="-122"/>
                </a:rPr>
                <a:t>2000</a:t>
              </a:r>
            </a:p>
          </p:txBody>
        </p:sp>
        <p:sp>
          <p:nvSpPr>
            <p:cNvPr id="362513" name="Rectangle 55"/>
            <p:cNvSpPr>
              <a:spLocks noChangeArrowheads="1"/>
            </p:cNvSpPr>
            <p:nvPr/>
          </p:nvSpPr>
          <p:spPr bwMode="auto">
            <a:xfrm>
              <a:off x="4743" y="390"/>
              <a:ext cx="611" cy="255"/>
            </a:xfrm>
            <a:prstGeom prst="rect">
              <a:avLst/>
            </a:prstGeom>
            <a:solidFill>
              <a:srgbClr val="FFFFFF"/>
            </a:solidFill>
            <a:ln w="9525">
              <a:solidFill>
                <a:srgbClr val="000000"/>
              </a:solidFill>
              <a:miter lim="800000"/>
              <a:headEnd/>
              <a:tailEnd/>
            </a:ln>
            <a:effectLst/>
          </p:spPr>
          <p:txBody>
            <a:bodyPr wrap="none" anchor="ctr"/>
            <a:lstStyle/>
            <a:p>
              <a:pPr algn="ctr" eaLnBrk="1" hangingPunct="1">
                <a:spcBef>
                  <a:spcPct val="0"/>
                </a:spcBef>
              </a:pPr>
              <a:r>
                <a:rPr lang="en-US" altLang="zh-CN" sz="2000" b="0">
                  <a:solidFill>
                    <a:schemeClr val="tx1"/>
                  </a:solidFill>
                  <a:ea typeface="宋体" pitchFamily="2" charset="-122"/>
                </a:rPr>
                <a:t>10</a:t>
              </a:r>
            </a:p>
          </p:txBody>
        </p:sp>
        <p:sp>
          <p:nvSpPr>
            <p:cNvPr id="362514" name="Line 56"/>
            <p:cNvSpPr>
              <a:spLocks noChangeShapeType="1"/>
            </p:cNvSpPr>
            <p:nvPr/>
          </p:nvSpPr>
          <p:spPr bwMode="auto">
            <a:xfrm>
              <a:off x="4336" y="538"/>
              <a:ext cx="411" cy="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362515" name="Text Box 57"/>
            <p:cNvSpPr txBox="1">
              <a:spLocks noChangeArrowheads="1"/>
            </p:cNvSpPr>
            <p:nvPr/>
          </p:nvSpPr>
          <p:spPr bwMode="auto">
            <a:xfrm>
              <a:off x="3679" y="146"/>
              <a:ext cx="692"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rgbClr val="0000FF"/>
                  </a:solidFill>
                  <a:ea typeface="宋体" pitchFamily="2" charset="-122"/>
                </a:rPr>
                <a:t>i_pointer</a:t>
              </a:r>
              <a:endParaRPr lang="en-US" altLang="zh-CN" sz="2000" b="0">
                <a:solidFill>
                  <a:schemeClr val="tx1"/>
                </a:solidFill>
                <a:ea typeface="宋体" pitchFamily="2" charset="-122"/>
              </a:endParaRPr>
            </a:p>
          </p:txBody>
        </p:sp>
        <p:sp>
          <p:nvSpPr>
            <p:cNvPr id="362516" name="Text Box 58"/>
            <p:cNvSpPr txBox="1">
              <a:spLocks noChangeArrowheads="1"/>
            </p:cNvSpPr>
            <p:nvPr/>
          </p:nvSpPr>
          <p:spPr bwMode="auto">
            <a:xfrm>
              <a:off x="4658" y="120"/>
              <a:ext cx="772"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rgbClr val="339933"/>
                  </a:solidFill>
                  <a:ea typeface="宋体" pitchFamily="2" charset="-122"/>
                </a:rPr>
                <a:t>*i_pointer</a:t>
              </a:r>
              <a:endParaRPr lang="en-US" altLang="zh-CN" sz="2000" b="0">
                <a:solidFill>
                  <a:schemeClr val="tx1"/>
                </a:solidFill>
                <a:ea typeface="宋体" pitchFamily="2" charset="-122"/>
              </a:endParaRPr>
            </a:p>
          </p:txBody>
        </p:sp>
        <p:sp>
          <p:nvSpPr>
            <p:cNvPr id="362517" name="Text Box 59"/>
            <p:cNvSpPr txBox="1">
              <a:spLocks noChangeArrowheads="1"/>
            </p:cNvSpPr>
            <p:nvPr/>
          </p:nvSpPr>
          <p:spPr bwMode="auto">
            <a:xfrm>
              <a:off x="2957" y="409"/>
              <a:ext cx="81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rgbClr val="FF5050"/>
                  </a:solidFill>
                  <a:ea typeface="宋体" pitchFamily="2" charset="-122"/>
                </a:rPr>
                <a:t>&amp;i_pointer</a:t>
              </a:r>
            </a:p>
          </p:txBody>
        </p:sp>
        <p:sp>
          <p:nvSpPr>
            <p:cNvPr id="362518" name="Text Box 60"/>
            <p:cNvSpPr txBox="1">
              <a:spLocks noChangeArrowheads="1"/>
            </p:cNvSpPr>
            <p:nvPr/>
          </p:nvSpPr>
          <p:spPr bwMode="auto">
            <a:xfrm>
              <a:off x="4985" y="631"/>
              <a:ext cx="158" cy="250"/>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000" b="0">
                  <a:solidFill>
                    <a:schemeClr val="tx1"/>
                  </a:solidFill>
                  <a:ea typeface="宋体" pitchFamily="2" charset="-122"/>
                </a:rPr>
                <a:t>i</a:t>
              </a:r>
            </a:p>
          </p:txBody>
        </p:sp>
      </p:grpSp>
      <p:sp>
        <p:nvSpPr>
          <p:cNvPr id="768061" name="Rectangle 61"/>
          <p:cNvSpPr>
            <a:spLocks noChangeArrowheads="1"/>
          </p:cNvSpPr>
          <p:nvPr/>
        </p:nvSpPr>
        <p:spPr bwMode="auto">
          <a:xfrm>
            <a:off x="5179219" y="2605363"/>
            <a:ext cx="4090987" cy="860425"/>
          </a:xfrm>
          <a:prstGeom prst="rect">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p>
            <a:pPr eaLnBrk="1" hangingPunct="1">
              <a:spcBef>
                <a:spcPct val="0"/>
              </a:spcBef>
            </a:pPr>
            <a:r>
              <a:rPr lang="en-US" altLang="zh-CN" sz="2400" b="0">
                <a:solidFill>
                  <a:srgbClr val="0000FF"/>
                </a:solidFill>
                <a:ea typeface="宋体" pitchFamily="2" charset="-122"/>
              </a:rPr>
              <a:t>i_pointer     &amp;i     &amp;(*i_pointer)</a:t>
            </a:r>
          </a:p>
          <a:p>
            <a:pPr eaLnBrk="1" hangingPunct="1">
              <a:spcBef>
                <a:spcPct val="0"/>
              </a:spcBef>
            </a:pPr>
            <a:r>
              <a:rPr lang="en-US" altLang="zh-CN" sz="2400" b="0">
                <a:solidFill>
                  <a:srgbClr val="669900"/>
                </a:solidFill>
                <a:ea typeface="宋体" pitchFamily="2" charset="-122"/>
              </a:rPr>
              <a:t>i       *i_pointer      *(&amp;i)</a:t>
            </a:r>
            <a:endParaRPr lang="en-US" altLang="zh-CN" sz="2400" b="0">
              <a:solidFill>
                <a:srgbClr val="0000FF"/>
              </a:solidFill>
              <a:ea typeface="宋体" pitchFamily="2" charset="-122"/>
            </a:endParaRPr>
          </a:p>
        </p:txBody>
      </p:sp>
      <p:sp>
        <p:nvSpPr>
          <p:cNvPr id="768062" name="Rectangle 62"/>
          <p:cNvSpPr>
            <a:spLocks noChangeArrowheads="1"/>
          </p:cNvSpPr>
          <p:nvPr/>
        </p:nvSpPr>
        <p:spPr bwMode="auto">
          <a:xfrm>
            <a:off x="4323095" y="3592395"/>
            <a:ext cx="4281488" cy="860425"/>
          </a:xfrm>
          <a:prstGeom prst="rect">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p>
            <a:pPr eaLnBrk="1" hangingPunct="1">
              <a:spcBef>
                <a:spcPct val="0"/>
              </a:spcBef>
            </a:pPr>
            <a:r>
              <a:rPr lang="en-US" altLang="zh-CN" sz="2400" b="0" dirty="0" err="1">
                <a:solidFill>
                  <a:srgbClr val="0000FF"/>
                </a:solidFill>
                <a:ea typeface="宋体" pitchFamily="2" charset="-122"/>
              </a:rPr>
              <a:t>i_pointer</a:t>
            </a:r>
            <a:r>
              <a:rPr lang="en-US" altLang="zh-CN" sz="2400" b="0" dirty="0">
                <a:solidFill>
                  <a:schemeClr val="tx1"/>
                </a:solidFill>
                <a:ea typeface="宋体" pitchFamily="2" charset="-122"/>
              </a:rPr>
              <a:t>  </a:t>
            </a:r>
            <a:r>
              <a:rPr lang="en-US" altLang="zh-CN" sz="2400" b="0" dirty="0">
                <a:solidFill>
                  <a:srgbClr val="FF5050"/>
                </a:solidFill>
                <a:ea typeface="宋体" pitchFamily="2" charset="-122"/>
              </a:rPr>
              <a:t>=</a:t>
            </a:r>
            <a:r>
              <a:rPr lang="en-US" altLang="zh-CN" sz="2400" b="0" dirty="0">
                <a:solidFill>
                  <a:schemeClr val="tx1"/>
                </a:solidFill>
                <a:ea typeface="宋体" pitchFamily="2" charset="-122"/>
              </a:rPr>
              <a:t>  </a:t>
            </a:r>
            <a:r>
              <a:rPr lang="en-US" altLang="zh-CN" sz="2400" b="0" dirty="0">
                <a:solidFill>
                  <a:srgbClr val="0000FF"/>
                </a:solidFill>
                <a:ea typeface="宋体" pitchFamily="2" charset="-122"/>
              </a:rPr>
              <a:t>&amp;</a:t>
            </a:r>
            <a:r>
              <a:rPr lang="en-US" altLang="zh-CN" sz="2400" b="0" dirty="0" err="1">
                <a:solidFill>
                  <a:srgbClr val="0000FF"/>
                </a:solidFill>
                <a:ea typeface="宋体" pitchFamily="2" charset="-122"/>
              </a:rPr>
              <a:t>i</a:t>
            </a:r>
            <a:r>
              <a:rPr lang="en-US" altLang="zh-CN" sz="2400" b="0" dirty="0">
                <a:solidFill>
                  <a:schemeClr val="tx1"/>
                </a:solidFill>
                <a:ea typeface="宋体" pitchFamily="2" charset="-122"/>
              </a:rPr>
              <a:t>  </a:t>
            </a:r>
            <a:r>
              <a:rPr lang="en-US" altLang="zh-CN" sz="2400" b="0" dirty="0">
                <a:solidFill>
                  <a:srgbClr val="FF5050"/>
                </a:solidFill>
                <a:ea typeface="宋体" pitchFamily="2" charset="-122"/>
              </a:rPr>
              <a:t>=</a:t>
            </a:r>
            <a:r>
              <a:rPr lang="en-US" altLang="zh-CN" sz="2400" b="0" dirty="0">
                <a:solidFill>
                  <a:schemeClr val="tx1"/>
                </a:solidFill>
                <a:ea typeface="宋体" pitchFamily="2" charset="-122"/>
              </a:rPr>
              <a:t>  </a:t>
            </a:r>
            <a:r>
              <a:rPr lang="en-US" altLang="zh-CN" sz="2400" b="0" dirty="0">
                <a:solidFill>
                  <a:srgbClr val="0000FF"/>
                </a:solidFill>
                <a:ea typeface="宋体" pitchFamily="2" charset="-122"/>
              </a:rPr>
              <a:t>&amp;(*</a:t>
            </a:r>
            <a:r>
              <a:rPr lang="en-US" altLang="zh-CN" sz="2400" b="0" dirty="0" err="1">
                <a:solidFill>
                  <a:srgbClr val="0000FF"/>
                </a:solidFill>
                <a:ea typeface="宋体" pitchFamily="2" charset="-122"/>
              </a:rPr>
              <a:t>i_pointer</a:t>
            </a:r>
            <a:r>
              <a:rPr lang="en-US" altLang="zh-CN" sz="2400" b="0" dirty="0">
                <a:solidFill>
                  <a:srgbClr val="0000FF"/>
                </a:solidFill>
                <a:ea typeface="宋体" pitchFamily="2" charset="-122"/>
              </a:rPr>
              <a:t>)</a:t>
            </a:r>
            <a:endParaRPr lang="en-US" altLang="zh-CN" sz="2400" b="0" dirty="0">
              <a:solidFill>
                <a:schemeClr val="tx1"/>
              </a:solidFill>
              <a:ea typeface="宋体" pitchFamily="2" charset="-122"/>
            </a:endParaRPr>
          </a:p>
          <a:p>
            <a:pPr eaLnBrk="1" hangingPunct="1">
              <a:spcBef>
                <a:spcPct val="0"/>
              </a:spcBef>
            </a:pPr>
            <a:r>
              <a:rPr lang="en-US" altLang="zh-CN" sz="2400" b="0" dirty="0" err="1">
                <a:solidFill>
                  <a:srgbClr val="669900"/>
                </a:solidFill>
                <a:ea typeface="宋体" pitchFamily="2" charset="-122"/>
              </a:rPr>
              <a:t>i</a:t>
            </a:r>
            <a:r>
              <a:rPr lang="en-US" altLang="zh-CN" sz="2400" b="0" dirty="0">
                <a:solidFill>
                  <a:schemeClr val="tx1"/>
                </a:solidFill>
                <a:ea typeface="宋体" pitchFamily="2" charset="-122"/>
              </a:rPr>
              <a:t>  </a:t>
            </a:r>
            <a:r>
              <a:rPr lang="en-US" altLang="zh-CN" sz="2400" b="0" dirty="0">
                <a:solidFill>
                  <a:srgbClr val="FF5050"/>
                </a:solidFill>
                <a:ea typeface="宋体" pitchFamily="2" charset="-122"/>
              </a:rPr>
              <a:t>=</a:t>
            </a:r>
            <a:r>
              <a:rPr lang="en-US" altLang="zh-CN" sz="2400" b="0" dirty="0">
                <a:solidFill>
                  <a:schemeClr val="tx1"/>
                </a:solidFill>
                <a:ea typeface="宋体" pitchFamily="2" charset="-122"/>
              </a:rPr>
              <a:t>    </a:t>
            </a:r>
            <a:r>
              <a:rPr lang="en-US" altLang="zh-CN" sz="2400" b="0" dirty="0">
                <a:solidFill>
                  <a:srgbClr val="669900"/>
                </a:solidFill>
                <a:ea typeface="宋体" pitchFamily="2" charset="-122"/>
              </a:rPr>
              <a:t>*</a:t>
            </a:r>
            <a:r>
              <a:rPr lang="en-US" altLang="zh-CN" sz="2400" b="0" dirty="0" err="1">
                <a:solidFill>
                  <a:srgbClr val="669900"/>
                </a:solidFill>
                <a:ea typeface="宋体" pitchFamily="2" charset="-122"/>
              </a:rPr>
              <a:t>i_pointer</a:t>
            </a:r>
            <a:r>
              <a:rPr lang="en-US" altLang="zh-CN" sz="2400" b="0" dirty="0">
                <a:solidFill>
                  <a:schemeClr val="tx1"/>
                </a:solidFill>
                <a:ea typeface="宋体" pitchFamily="2" charset="-122"/>
              </a:rPr>
              <a:t> </a:t>
            </a:r>
            <a:r>
              <a:rPr lang="en-US" altLang="zh-CN" sz="2400" b="0" dirty="0">
                <a:solidFill>
                  <a:srgbClr val="FF5050"/>
                </a:solidFill>
                <a:ea typeface="宋体" pitchFamily="2" charset="-122"/>
              </a:rPr>
              <a:t> =</a:t>
            </a:r>
            <a:r>
              <a:rPr lang="en-US" altLang="zh-CN" sz="2400" b="0" dirty="0">
                <a:solidFill>
                  <a:schemeClr val="tx1"/>
                </a:solidFill>
                <a:ea typeface="宋体" pitchFamily="2" charset="-122"/>
              </a:rPr>
              <a:t>    </a:t>
            </a:r>
            <a:r>
              <a:rPr lang="en-US" altLang="zh-CN" sz="2400" b="0" dirty="0">
                <a:solidFill>
                  <a:srgbClr val="669900"/>
                </a:solidFill>
                <a:ea typeface="宋体" pitchFamily="2" charset="-122"/>
              </a:rPr>
              <a:t>*(&amp;</a:t>
            </a:r>
            <a:r>
              <a:rPr lang="en-US" altLang="zh-CN" sz="2400" b="0" dirty="0" err="1">
                <a:solidFill>
                  <a:srgbClr val="669900"/>
                </a:solidFill>
                <a:ea typeface="宋体" pitchFamily="2" charset="-122"/>
              </a:rPr>
              <a:t>i</a:t>
            </a:r>
            <a:r>
              <a:rPr lang="en-US" altLang="zh-CN" sz="2400" b="0" dirty="0">
                <a:solidFill>
                  <a:srgbClr val="669900"/>
                </a:solidFill>
                <a:ea typeface="宋体" pitchFamily="2" charset="-122"/>
              </a:rPr>
              <a:t>)</a:t>
            </a:r>
          </a:p>
        </p:txBody>
      </p:sp>
      <p:grpSp>
        <p:nvGrpSpPr>
          <p:cNvPr id="55" name="Group 8"/>
          <p:cNvGrpSpPr>
            <a:grpSpLocks/>
          </p:cNvGrpSpPr>
          <p:nvPr/>
        </p:nvGrpSpPr>
        <p:grpSpPr bwMode="auto">
          <a:xfrm>
            <a:off x="6134106" y="4304058"/>
            <a:ext cx="2886421" cy="1118577"/>
            <a:chOff x="3159" y="833"/>
            <a:chExt cx="1641" cy="643"/>
          </a:xfrm>
        </p:grpSpPr>
        <p:sp>
          <p:nvSpPr>
            <p:cNvPr id="56" name="AutoShape 9"/>
            <p:cNvSpPr>
              <a:spLocks noChangeArrowheads="1"/>
            </p:cNvSpPr>
            <p:nvPr/>
          </p:nvSpPr>
          <p:spPr bwMode="auto">
            <a:xfrm>
              <a:off x="3401" y="900"/>
              <a:ext cx="544" cy="89"/>
            </a:xfrm>
            <a:prstGeom prst="leftRightArrow">
              <a:avLst>
                <a:gd name="adj1" fmla="val 50000"/>
                <a:gd name="adj2" fmla="val 122247"/>
              </a:avLst>
            </a:prstGeom>
            <a:solidFill>
              <a:srgbClr val="FFFFFF"/>
            </a:solidFill>
            <a:ln w="9525">
              <a:solidFill>
                <a:schemeClr val="accent2"/>
              </a:solidFill>
              <a:miter lim="800000"/>
              <a:headEnd/>
              <a:tailEnd/>
            </a:ln>
          </p:spPr>
          <p:txBody>
            <a:bodyPr wrap="none" anchor="ctr"/>
            <a:lstStyle/>
            <a:p>
              <a:endParaRPr lang="zh-CN" altLang="en-US"/>
            </a:p>
          </p:txBody>
        </p:sp>
        <p:sp>
          <p:nvSpPr>
            <p:cNvPr id="57" name="AutoShape 10"/>
            <p:cNvSpPr>
              <a:spLocks noChangeArrowheads="1"/>
            </p:cNvSpPr>
            <p:nvPr/>
          </p:nvSpPr>
          <p:spPr bwMode="auto">
            <a:xfrm>
              <a:off x="3397" y="1096"/>
              <a:ext cx="544" cy="89"/>
            </a:xfrm>
            <a:prstGeom prst="leftRightArrow">
              <a:avLst>
                <a:gd name="adj1" fmla="val 50000"/>
                <a:gd name="adj2" fmla="val 122247"/>
              </a:avLst>
            </a:prstGeom>
            <a:solidFill>
              <a:srgbClr val="FFFFFF"/>
            </a:solidFill>
            <a:ln w="9525">
              <a:solidFill>
                <a:schemeClr val="accent2"/>
              </a:solidFill>
              <a:miter lim="800000"/>
              <a:headEnd/>
              <a:tailEnd/>
            </a:ln>
          </p:spPr>
          <p:txBody>
            <a:bodyPr wrap="none" anchor="ctr"/>
            <a:lstStyle/>
            <a:p>
              <a:endParaRPr lang="zh-CN" altLang="en-US"/>
            </a:p>
          </p:txBody>
        </p:sp>
        <p:sp>
          <p:nvSpPr>
            <p:cNvPr id="58" name="AutoShape 11"/>
            <p:cNvSpPr>
              <a:spLocks noChangeArrowheads="1"/>
            </p:cNvSpPr>
            <p:nvPr/>
          </p:nvSpPr>
          <p:spPr bwMode="auto">
            <a:xfrm>
              <a:off x="3411" y="1343"/>
              <a:ext cx="544" cy="89"/>
            </a:xfrm>
            <a:prstGeom prst="leftRightArrow">
              <a:avLst>
                <a:gd name="adj1" fmla="val 50000"/>
                <a:gd name="adj2" fmla="val 122247"/>
              </a:avLst>
            </a:prstGeom>
            <a:solidFill>
              <a:srgbClr val="FFFFFF"/>
            </a:solidFill>
            <a:ln w="9525">
              <a:solidFill>
                <a:schemeClr val="accent2"/>
              </a:solidFill>
              <a:miter lim="800000"/>
              <a:headEnd/>
              <a:tailEnd/>
            </a:ln>
          </p:spPr>
          <p:txBody>
            <a:bodyPr wrap="none" anchor="ctr"/>
            <a:lstStyle/>
            <a:p>
              <a:endParaRPr lang="zh-CN" altLang="en-US"/>
            </a:p>
          </p:txBody>
        </p:sp>
        <p:grpSp>
          <p:nvGrpSpPr>
            <p:cNvPr id="59" name="Group 12"/>
            <p:cNvGrpSpPr>
              <a:grpSpLocks/>
            </p:cNvGrpSpPr>
            <p:nvPr/>
          </p:nvGrpSpPr>
          <p:grpSpPr bwMode="auto">
            <a:xfrm>
              <a:off x="3159" y="833"/>
              <a:ext cx="1641" cy="643"/>
              <a:chOff x="3159" y="833"/>
              <a:chExt cx="1641" cy="643"/>
            </a:xfrm>
          </p:grpSpPr>
          <p:sp>
            <p:nvSpPr>
              <p:cNvPr id="60" name="Text Box 21"/>
              <p:cNvSpPr txBox="1">
                <a:spLocks noChangeArrowheads="1"/>
              </p:cNvSpPr>
              <p:nvPr/>
            </p:nvSpPr>
            <p:spPr bwMode="auto">
              <a:xfrm>
                <a:off x="3240" y="833"/>
                <a:ext cx="146" cy="199"/>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400">
                    <a:latin typeface="Times New Roman" charset="0"/>
                    <a:ea typeface="宋体" charset="-122"/>
                  </a:rPr>
                  <a:t>i</a:t>
                </a:r>
              </a:p>
            </p:txBody>
          </p:sp>
          <p:sp>
            <p:nvSpPr>
              <p:cNvPr id="61" name="Text Box 22"/>
              <p:cNvSpPr txBox="1">
                <a:spLocks noChangeArrowheads="1"/>
              </p:cNvSpPr>
              <p:nvPr/>
            </p:nvSpPr>
            <p:spPr bwMode="auto">
              <a:xfrm>
                <a:off x="3922" y="833"/>
                <a:ext cx="779" cy="199"/>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400">
                    <a:latin typeface="Times New Roman" charset="0"/>
                    <a:ea typeface="宋体" charset="-122"/>
                  </a:rPr>
                  <a:t>*i_pointer</a:t>
                </a:r>
              </a:p>
            </p:txBody>
          </p:sp>
          <p:sp>
            <p:nvSpPr>
              <p:cNvPr id="62" name="Text Box 23"/>
              <p:cNvSpPr txBox="1">
                <a:spLocks noChangeArrowheads="1"/>
              </p:cNvSpPr>
              <p:nvPr/>
            </p:nvSpPr>
            <p:spPr bwMode="auto">
              <a:xfrm>
                <a:off x="3170" y="1029"/>
                <a:ext cx="274" cy="199"/>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400">
                    <a:latin typeface="Times New Roman" charset="0"/>
                    <a:ea typeface="宋体" charset="-122"/>
                  </a:rPr>
                  <a:t>&amp;i</a:t>
                </a:r>
              </a:p>
            </p:txBody>
          </p:sp>
          <p:sp>
            <p:nvSpPr>
              <p:cNvPr id="63" name="Text Box 24"/>
              <p:cNvSpPr txBox="1">
                <a:spLocks noChangeArrowheads="1"/>
              </p:cNvSpPr>
              <p:nvPr/>
            </p:nvSpPr>
            <p:spPr bwMode="auto">
              <a:xfrm>
                <a:off x="3960" y="1029"/>
                <a:ext cx="696" cy="199"/>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400">
                    <a:latin typeface="Times New Roman" charset="0"/>
                    <a:ea typeface="宋体" charset="-122"/>
                  </a:rPr>
                  <a:t>i_pointer</a:t>
                </a:r>
              </a:p>
            </p:txBody>
          </p:sp>
          <p:sp>
            <p:nvSpPr>
              <p:cNvPr id="64" name="Text Box 25"/>
              <p:cNvSpPr txBox="1">
                <a:spLocks noChangeArrowheads="1"/>
              </p:cNvSpPr>
              <p:nvPr/>
            </p:nvSpPr>
            <p:spPr bwMode="auto">
              <a:xfrm>
                <a:off x="3159" y="1275"/>
                <a:ext cx="324" cy="201"/>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400" dirty="0" err="1">
                    <a:latin typeface="Times New Roman" charset="0"/>
                    <a:ea typeface="宋体" charset="-122"/>
                  </a:rPr>
                  <a:t>i</a:t>
                </a:r>
                <a:r>
                  <a:rPr lang="en-US" altLang="zh-CN" sz="2400" dirty="0">
                    <a:latin typeface="Times New Roman" charset="0"/>
                    <a:ea typeface="宋体" charset="-122"/>
                  </a:rPr>
                  <a:t>=3</a:t>
                </a:r>
              </a:p>
            </p:txBody>
          </p:sp>
          <p:sp>
            <p:nvSpPr>
              <p:cNvPr id="65" name="Text Box 26"/>
              <p:cNvSpPr txBox="1">
                <a:spLocks noChangeArrowheads="1"/>
              </p:cNvSpPr>
              <p:nvPr/>
            </p:nvSpPr>
            <p:spPr bwMode="auto">
              <a:xfrm>
                <a:off x="3844" y="1276"/>
                <a:ext cx="956" cy="20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400" dirty="0">
                    <a:latin typeface="Times New Roman" charset="0"/>
                    <a:ea typeface="宋体" charset="-122"/>
                  </a:rPr>
                  <a:t>*</a:t>
                </a:r>
                <a:r>
                  <a:rPr lang="en-US" altLang="zh-CN" sz="2400" dirty="0" err="1">
                    <a:latin typeface="Times New Roman" charset="0"/>
                    <a:ea typeface="宋体" charset="-122"/>
                  </a:rPr>
                  <a:t>i_pointer</a:t>
                </a:r>
                <a:r>
                  <a:rPr lang="en-US" altLang="zh-CN" sz="2400" dirty="0">
                    <a:latin typeface="Times New Roman" charset="0"/>
                    <a:ea typeface="宋体" charset="-122"/>
                  </a:rPr>
                  <a:t>=3</a:t>
                </a:r>
              </a:p>
            </p:txBody>
          </p:sp>
        </p:grpSp>
      </p:grpSp>
    </p:spTree>
    <p:extLst>
      <p:ext uri="{BB962C8B-B14F-4D97-AF65-F5344CB8AC3E}">
        <p14:creationId xmlns:p14="http://schemas.microsoft.com/office/powerpoint/2010/main" val="186530903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40" name="Rectangle 4"/>
          <p:cNvSpPr>
            <a:spLocks noChangeArrowheads="1"/>
          </p:cNvSpPr>
          <p:nvPr/>
        </p:nvSpPr>
        <p:spPr bwMode="auto">
          <a:xfrm>
            <a:off x="641350" y="525463"/>
            <a:ext cx="7956550" cy="520700"/>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Char char="v"/>
            </a:pPr>
            <a:r>
              <a:rPr lang="zh-CN" altLang="en-US" sz="2400">
                <a:solidFill>
                  <a:schemeClr val="tx1"/>
                </a:solidFill>
              </a:rPr>
              <a:t>指针数组赋值与初始化</a:t>
            </a:r>
          </a:p>
        </p:txBody>
      </p:sp>
      <p:grpSp>
        <p:nvGrpSpPr>
          <p:cNvPr id="2" name="Group 89"/>
          <p:cNvGrpSpPr>
            <a:grpSpLocks/>
          </p:cNvGrpSpPr>
          <p:nvPr/>
        </p:nvGrpSpPr>
        <p:grpSpPr bwMode="auto">
          <a:xfrm>
            <a:off x="719138" y="1042988"/>
            <a:ext cx="8013701" cy="5626100"/>
            <a:chOff x="453" y="657"/>
            <a:chExt cx="5048" cy="3544"/>
          </a:xfrm>
        </p:grpSpPr>
        <p:grpSp>
          <p:nvGrpSpPr>
            <p:cNvPr id="3" name="Group 88"/>
            <p:cNvGrpSpPr>
              <a:grpSpLocks/>
            </p:cNvGrpSpPr>
            <p:nvPr/>
          </p:nvGrpSpPr>
          <p:grpSpPr bwMode="auto">
            <a:xfrm>
              <a:off x="1250" y="2994"/>
              <a:ext cx="3145" cy="1207"/>
              <a:chOff x="1250" y="2994"/>
              <a:chExt cx="3145" cy="1207"/>
            </a:xfrm>
          </p:grpSpPr>
          <p:sp>
            <p:nvSpPr>
              <p:cNvPr id="423987" name="Rectangle 10"/>
              <p:cNvSpPr>
                <a:spLocks noChangeArrowheads="1"/>
              </p:cNvSpPr>
              <p:nvPr/>
            </p:nvSpPr>
            <p:spPr bwMode="auto">
              <a:xfrm>
                <a:off x="1597" y="3053"/>
                <a:ext cx="633" cy="1126"/>
              </a:xfrm>
              <a:prstGeom prst="rect">
                <a:avLst/>
              </a:prstGeom>
              <a:noFill/>
              <a:ln w="9525">
                <a:solidFill>
                  <a:schemeClr val="tx1"/>
                </a:solidFill>
                <a:miter lim="800000"/>
                <a:headEnd/>
                <a:tailEnd/>
              </a:ln>
              <a:effectLst/>
            </p:spPr>
            <p:txBody>
              <a:bodyPr wrap="none" anchor="ctr"/>
              <a:lstStyle/>
              <a:p>
                <a:endParaRPr lang="zh-CN" altLang="en-US"/>
              </a:p>
            </p:txBody>
          </p:sp>
          <p:sp>
            <p:nvSpPr>
              <p:cNvPr id="423988" name="Line 11"/>
              <p:cNvSpPr>
                <a:spLocks noChangeShapeType="1"/>
              </p:cNvSpPr>
              <p:nvPr/>
            </p:nvSpPr>
            <p:spPr bwMode="auto">
              <a:xfrm>
                <a:off x="1597" y="3619"/>
                <a:ext cx="623" cy="0"/>
              </a:xfrm>
              <a:prstGeom prst="line">
                <a:avLst/>
              </a:prstGeom>
              <a:noFill/>
              <a:ln w="9525">
                <a:solidFill>
                  <a:schemeClr val="tx1"/>
                </a:solidFill>
                <a:round/>
                <a:headEnd/>
                <a:tailEnd/>
              </a:ln>
              <a:effectLst/>
            </p:spPr>
            <p:txBody>
              <a:bodyPr wrap="none" anchor="ctr"/>
              <a:lstStyle/>
              <a:p>
                <a:endParaRPr lang="zh-CN" altLang="en-US"/>
              </a:p>
            </p:txBody>
          </p:sp>
          <p:sp>
            <p:nvSpPr>
              <p:cNvPr id="423989" name="Line 12"/>
              <p:cNvSpPr>
                <a:spLocks noChangeShapeType="1"/>
              </p:cNvSpPr>
              <p:nvPr/>
            </p:nvSpPr>
            <p:spPr bwMode="auto">
              <a:xfrm>
                <a:off x="1597" y="3342"/>
                <a:ext cx="645" cy="0"/>
              </a:xfrm>
              <a:prstGeom prst="line">
                <a:avLst/>
              </a:prstGeom>
              <a:noFill/>
              <a:ln w="9525">
                <a:solidFill>
                  <a:schemeClr val="tx1"/>
                </a:solidFill>
                <a:round/>
                <a:headEnd/>
                <a:tailEnd/>
              </a:ln>
              <a:effectLst/>
            </p:spPr>
            <p:txBody>
              <a:bodyPr wrap="none" anchor="ctr"/>
              <a:lstStyle/>
              <a:p>
                <a:endParaRPr lang="zh-CN" altLang="en-US"/>
              </a:p>
            </p:txBody>
          </p:sp>
          <p:sp>
            <p:nvSpPr>
              <p:cNvPr id="423990" name="Line 13"/>
              <p:cNvSpPr>
                <a:spLocks noChangeShapeType="1"/>
              </p:cNvSpPr>
              <p:nvPr/>
            </p:nvSpPr>
            <p:spPr bwMode="auto">
              <a:xfrm>
                <a:off x="1597" y="3897"/>
                <a:ext cx="623" cy="0"/>
              </a:xfrm>
              <a:prstGeom prst="line">
                <a:avLst/>
              </a:prstGeom>
              <a:noFill/>
              <a:ln w="9525">
                <a:solidFill>
                  <a:schemeClr val="tx1"/>
                </a:solidFill>
                <a:round/>
                <a:headEnd/>
                <a:tailEnd/>
              </a:ln>
              <a:effectLst/>
            </p:spPr>
            <p:txBody>
              <a:bodyPr wrap="none" anchor="ctr"/>
              <a:lstStyle/>
              <a:p>
                <a:endParaRPr lang="zh-CN" altLang="en-US"/>
              </a:p>
            </p:txBody>
          </p:sp>
          <p:grpSp>
            <p:nvGrpSpPr>
              <p:cNvPr id="4" name="Group 14"/>
              <p:cNvGrpSpPr>
                <a:grpSpLocks/>
              </p:cNvGrpSpPr>
              <p:nvPr/>
            </p:nvGrpSpPr>
            <p:grpSpPr bwMode="auto">
              <a:xfrm>
                <a:off x="2740" y="3301"/>
                <a:ext cx="1044" cy="273"/>
                <a:chOff x="1400" y="3389"/>
                <a:chExt cx="1044" cy="273"/>
              </a:xfrm>
            </p:grpSpPr>
            <p:sp>
              <p:nvSpPr>
                <p:cNvPr id="424017" name="Rectangle 15"/>
                <p:cNvSpPr>
                  <a:spLocks noChangeArrowheads="1"/>
                </p:cNvSpPr>
                <p:nvPr/>
              </p:nvSpPr>
              <p:spPr bwMode="auto">
                <a:xfrm>
                  <a:off x="1400" y="3389"/>
                  <a:ext cx="1044" cy="266"/>
                </a:xfrm>
                <a:prstGeom prst="rect">
                  <a:avLst/>
                </a:prstGeom>
                <a:noFill/>
                <a:ln w="9525">
                  <a:solidFill>
                    <a:schemeClr val="tx1"/>
                  </a:solidFill>
                  <a:miter lim="800000"/>
                  <a:headEnd/>
                  <a:tailEnd/>
                </a:ln>
                <a:effectLst/>
              </p:spPr>
              <p:txBody>
                <a:bodyPr wrap="none" anchor="ctr"/>
                <a:lstStyle/>
                <a:p>
                  <a:pPr eaLnBrk="1" hangingPunct="1">
                    <a:spcBef>
                      <a:spcPct val="0"/>
                    </a:spcBef>
                  </a:pPr>
                  <a:r>
                    <a:rPr lang="en-US" altLang="zh-CN" sz="2000" b="0">
                      <a:solidFill>
                        <a:schemeClr val="tx1"/>
                      </a:solidFill>
                      <a:ea typeface="宋体" pitchFamily="2" charset="-122"/>
                    </a:rPr>
                    <a:t>L   i    s    p   \0</a:t>
                  </a:r>
                </a:p>
              </p:txBody>
            </p:sp>
            <p:sp>
              <p:nvSpPr>
                <p:cNvPr id="424018" name="Line 16"/>
                <p:cNvSpPr>
                  <a:spLocks noChangeShapeType="1"/>
                </p:cNvSpPr>
                <p:nvPr/>
              </p:nvSpPr>
              <p:spPr bwMode="auto">
                <a:xfrm>
                  <a:off x="1611"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019" name="Line 17"/>
                <p:cNvSpPr>
                  <a:spLocks noChangeShapeType="1"/>
                </p:cNvSpPr>
                <p:nvPr/>
              </p:nvSpPr>
              <p:spPr bwMode="auto">
                <a:xfrm>
                  <a:off x="1816"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020" name="Line 18"/>
                <p:cNvSpPr>
                  <a:spLocks noChangeShapeType="1"/>
                </p:cNvSpPr>
                <p:nvPr/>
              </p:nvSpPr>
              <p:spPr bwMode="auto">
                <a:xfrm>
                  <a:off x="2022"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021" name="Line 19"/>
                <p:cNvSpPr>
                  <a:spLocks noChangeShapeType="1"/>
                </p:cNvSpPr>
                <p:nvPr/>
              </p:nvSpPr>
              <p:spPr bwMode="auto">
                <a:xfrm>
                  <a:off x="2228" y="3396"/>
                  <a:ext cx="0" cy="266"/>
                </a:xfrm>
                <a:prstGeom prst="line">
                  <a:avLst/>
                </a:prstGeom>
                <a:noFill/>
                <a:ln w="9525">
                  <a:solidFill>
                    <a:schemeClr val="tx1"/>
                  </a:solidFill>
                  <a:round/>
                  <a:headEnd/>
                  <a:tailEnd/>
                </a:ln>
                <a:effectLst/>
              </p:spPr>
              <p:txBody>
                <a:bodyPr wrap="none" anchor="ctr"/>
                <a:lstStyle/>
                <a:p>
                  <a:endParaRPr lang="zh-CN" altLang="en-US"/>
                </a:p>
              </p:txBody>
            </p:sp>
          </p:grpSp>
          <p:grpSp>
            <p:nvGrpSpPr>
              <p:cNvPr id="5" name="Group 20"/>
              <p:cNvGrpSpPr>
                <a:grpSpLocks/>
              </p:cNvGrpSpPr>
              <p:nvPr/>
            </p:nvGrpSpPr>
            <p:grpSpPr bwMode="auto">
              <a:xfrm>
                <a:off x="2734" y="2994"/>
                <a:ext cx="1661" cy="273"/>
                <a:chOff x="3871" y="1028"/>
                <a:chExt cx="1661" cy="273"/>
              </a:xfrm>
            </p:grpSpPr>
            <p:sp>
              <p:nvSpPr>
                <p:cNvPr id="424009" name="Rectangle 21"/>
                <p:cNvSpPr>
                  <a:spLocks noChangeArrowheads="1"/>
                </p:cNvSpPr>
                <p:nvPr/>
              </p:nvSpPr>
              <p:spPr bwMode="auto">
                <a:xfrm>
                  <a:off x="3871" y="1028"/>
                  <a:ext cx="1661" cy="266"/>
                </a:xfrm>
                <a:prstGeom prst="rect">
                  <a:avLst/>
                </a:prstGeom>
                <a:noFill/>
                <a:ln w="9525">
                  <a:solidFill>
                    <a:schemeClr val="tx1"/>
                  </a:solidFill>
                  <a:miter lim="800000"/>
                  <a:headEnd/>
                  <a:tailEnd/>
                </a:ln>
                <a:effectLst/>
              </p:spPr>
              <p:txBody>
                <a:bodyPr wrap="none" anchor="ctr"/>
                <a:lstStyle/>
                <a:p>
                  <a:pPr eaLnBrk="1" hangingPunct="1">
                    <a:spcBef>
                      <a:spcPct val="0"/>
                    </a:spcBef>
                  </a:pPr>
                  <a:r>
                    <a:rPr lang="en-US" altLang="zh-CN" sz="2000" b="0">
                      <a:solidFill>
                        <a:schemeClr val="tx1"/>
                      </a:solidFill>
                      <a:ea typeface="宋体" pitchFamily="2" charset="-122"/>
                    </a:rPr>
                    <a:t>F   o    r    t    r   a   n    \0</a:t>
                  </a:r>
                </a:p>
              </p:txBody>
            </p:sp>
            <p:sp>
              <p:nvSpPr>
                <p:cNvPr id="424010" name="Line 22"/>
                <p:cNvSpPr>
                  <a:spLocks noChangeShapeType="1"/>
                </p:cNvSpPr>
                <p:nvPr/>
              </p:nvSpPr>
              <p:spPr bwMode="auto">
                <a:xfrm>
                  <a:off x="4082" y="1035"/>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011" name="Line 23"/>
                <p:cNvSpPr>
                  <a:spLocks noChangeShapeType="1"/>
                </p:cNvSpPr>
                <p:nvPr/>
              </p:nvSpPr>
              <p:spPr bwMode="auto">
                <a:xfrm>
                  <a:off x="4287" y="1035"/>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012" name="Line 24"/>
                <p:cNvSpPr>
                  <a:spLocks noChangeShapeType="1"/>
                </p:cNvSpPr>
                <p:nvPr/>
              </p:nvSpPr>
              <p:spPr bwMode="auto">
                <a:xfrm>
                  <a:off x="4493" y="1035"/>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013" name="Line 25"/>
                <p:cNvSpPr>
                  <a:spLocks noChangeShapeType="1"/>
                </p:cNvSpPr>
                <p:nvPr/>
              </p:nvSpPr>
              <p:spPr bwMode="auto">
                <a:xfrm>
                  <a:off x="4699" y="1035"/>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014" name="Line 26"/>
                <p:cNvSpPr>
                  <a:spLocks noChangeShapeType="1"/>
                </p:cNvSpPr>
                <p:nvPr/>
              </p:nvSpPr>
              <p:spPr bwMode="auto">
                <a:xfrm>
                  <a:off x="4905" y="1035"/>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015" name="Line 27"/>
                <p:cNvSpPr>
                  <a:spLocks noChangeShapeType="1"/>
                </p:cNvSpPr>
                <p:nvPr/>
              </p:nvSpPr>
              <p:spPr bwMode="auto">
                <a:xfrm>
                  <a:off x="5111" y="1035"/>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016" name="Line 28"/>
                <p:cNvSpPr>
                  <a:spLocks noChangeShapeType="1"/>
                </p:cNvSpPr>
                <p:nvPr/>
              </p:nvSpPr>
              <p:spPr bwMode="auto">
                <a:xfrm>
                  <a:off x="5317" y="1035"/>
                  <a:ext cx="0" cy="266"/>
                </a:xfrm>
                <a:prstGeom prst="line">
                  <a:avLst/>
                </a:prstGeom>
                <a:noFill/>
                <a:ln w="9525">
                  <a:solidFill>
                    <a:schemeClr val="tx1"/>
                  </a:solidFill>
                  <a:round/>
                  <a:headEnd/>
                  <a:tailEnd/>
                </a:ln>
                <a:effectLst/>
              </p:spPr>
              <p:txBody>
                <a:bodyPr wrap="none" anchor="ctr"/>
                <a:lstStyle/>
                <a:p>
                  <a:endParaRPr lang="zh-CN" altLang="en-US"/>
                </a:p>
              </p:txBody>
            </p:sp>
          </p:grpSp>
          <p:grpSp>
            <p:nvGrpSpPr>
              <p:cNvPr id="6" name="Group 29"/>
              <p:cNvGrpSpPr>
                <a:grpSpLocks/>
              </p:cNvGrpSpPr>
              <p:nvPr/>
            </p:nvGrpSpPr>
            <p:grpSpPr bwMode="auto">
              <a:xfrm>
                <a:off x="2730" y="3597"/>
                <a:ext cx="1244" cy="273"/>
                <a:chOff x="1400" y="3389"/>
                <a:chExt cx="1244" cy="273"/>
              </a:xfrm>
            </p:grpSpPr>
            <p:sp>
              <p:nvSpPr>
                <p:cNvPr id="424003" name="Rectangle 30"/>
                <p:cNvSpPr>
                  <a:spLocks noChangeArrowheads="1"/>
                </p:cNvSpPr>
                <p:nvPr/>
              </p:nvSpPr>
              <p:spPr bwMode="auto">
                <a:xfrm>
                  <a:off x="1400" y="3389"/>
                  <a:ext cx="1244" cy="266"/>
                </a:xfrm>
                <a:prstGeom prst="rect">
                  <a:avLst/>
                </a:prstGeom>
                <a:noFill/>
                <a:ln w="9525">
                  <a:solidFill>
                    <a:schemeClr val="tx1"/>
                  </a:solidFill>
                  <a:miter lim="800000"/>
                  <a:headEnd/>
                  <a:tailEnd/>
                </a:ln>
                <a:effectLst/>
              </p:spPr>
              <p:txBody>
                <a:bodyPr wrap="none" anchor="ctr"/>
                <a:lstStyle/>
                <a:p>
                  <a:pPr eaLnBrk="1" hangingPunct="1">
                    <a:spcBef>
                      <a:spcPct val="0"/>
                    </a:spcBef>
                  </a:pPr>
                  <a:r>
                    <a:rPr lang="en-US" altLang="zh-CN" sz="2000" b="0">
                      <a:solidFill>
                        <a:schemeClr val="tx1"/>
                      </a:solidFill>
                      <a:ea typeface="宋体" pitchFamily="2" charset="-122"/>
                    </a:rPr>
                    <a:t>B   a    s   i    c   \0</a:t>
                  </a:r>
                </a:p>
              </p:txBody>
            </p:sp>
            <p:sp>
              <p:nvSpPr>
                <p:cNvPr id="424004" name="Line 31"/>
                <p:cNvSpPr>
                  <a:spLocks noChangeShapeType="1"/>
                </p:cNvSpPr>
                <p:nvPr/>
              </p:nvSpPr>
              <p:spPr bwMode="auto">
                <a:xfrm>
                  <a:off x="1611"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005" name="Line 32"/>
                <p:cNvSpPr>
                  <a:spLocks noChangeShapeType="1"/>
                </p:cNvSpPr>
                <p:nvPr/>
              </p:nvSpPr>
              <p:spPr bwMode="auto">
                <a:xfrm>
                  <a:off x="1816"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006" name="Line 33"/>
                <p:cNvSpPr>
                  <a:spLocks noChangeShapeType="1"/>
                </p:cNvSpPr>
                <p:nvPr/>
              </p:nvSpPr>
              <p:spPr bwMode="auto">
                <a:xfrm>
                  <a:off x="2022"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007" name="Line 34"/>
                <p:cNvSpPr>
                  <a:spLocks noChangeShapeType="1"/>
                </p:cNvSpPr>
                <p:nvPr/>
              </p:nvSpPr>
              <p:spPr bwMode="auto">
                <a:xfrm>
                  <a:off x="2228"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008" name="Line 35"/>
                <p:cNvSpPr>
                  <a:spLocks noChangeShapeType="1"/>
                </p:cNvSpPr>
                <p:nvPr/>
              </p:nvSpPr>
              <p:spPr bwMode="auto">
                <a:xfrm>
                  <a:off x="2434" y="3396"/>
                  <a:ext cx="0" cy="266"/>
                </a:xfrm>
                <a:prstGeom prst="line">
                  <a:avLst/>
                </a:prstGeom>
                <a:noFill/>
                <a:ln w="9525">
                  <a:solidFill>
                    <a:schemeClr val="tx1"/>
                  </a:solidFill>
                  <a:round/>
                  <a:headEnd/>
                  <a:tailEnd/>
                </a:ln>
                <a:effectLst/>
              </p:spPr>
              <p:txBody>
                <a:bodyPr wrap="none" anchor="ctr"/>
                <a:lstStyle/>
                <a:p>
                  <a:endParaRPr lang="zh-CN" altLang="en-US"/>
                </a:p>
              </p:txBody>
            </p:sp>
          </p:grpSp>
          <p:sp>
            <p:nvSpPr>
              <p:cNvPr id="423994" name="Line 36"/>
              <p:cNvSpPr>
                <a:spLocks noChangeShapeType="1"/>
              </p:cNvSpPr>
              <p:nvPr/>
            </p:nvSpPr>
            <p:spPr bwMode="auto">
              <a:xfrm>
                <a:off x="2257" y="3135"/>
                <a:ext cx="47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23995" name="Line 37"/>
              <p:cNvSpPr>
                <a:spLocks noChangeShapeType="1"/>
              </p:cNvSpPr>
              <p:nvPr/>
            </p:nvSpPr>
            <p:spPr bwMode="auto">
              <a:xfrm>
                <a:off x="2246" y="3435"/>
                <a:ext cx="47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23996" name="Line 38"/>
              <p:cNvSpPr>
                <a:spLocks noChangeShapeType="1"/>
              </p:cNvSpPr>
              <p:nvPr/>
            </p:nvSpPr>
            <p:spPr bwMode="auto">
              <a:xfrm>
                <a:off x="2246" y="3712"/>
                <a:ext cx="478"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nvGrpSpPr>
              <p:cNvPr id="7" name="Group 39"/>
              <p:cNvGrpSpPr>
                <a:grpSpLocks/>
              </p:cNvGrpSpPr>
              <p:nvPr/>
            </p:nvGrpSpPr>
            <p:grpSpPr bwMode="auto">
              <a:xfrm>
                <a:off x="1250" y="3064"/>
                <a:ext cx="382" cy="1113"/>
                <a:chOff x="2369" y="483"/>
                <a:chExt cx="382" cy="1113"/>
              </a:xfrm>
            </p:grpSpPr>
            <p:sp>
              <p:nvSpPr>
                <p:cNvPr id="423999" name="Text Box 40"/>
                <p:cNvSpPr txBox="1">
                  <a:spLocks noChangeArrowheads="1"/>
                </p:cNvSpPr>
                <p:nvPr/>
              </p:nvSpPr>
              <p:spPr bwMode="auto">
                <a:xfrm>
                  <a:off x="2369" y="483"/>
                  <a:ext cx="382"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p[0]</a:t>
                  </a:r>
                </a:p>
              </p:txBody>
            </p:sp>
            <p:sp>
              <p:nvSpPr>
                <p:cNvPr id="424000" name="Text Box 41"/>
                <p:cNvSpPr txBox="1">
                  <a:spLocks noChangeArrowheads="1"/>
                </p:cNvSpPr>
                <p:nvPr/>
              </p:nvSpPr>
              <p:spPr bwMode="auto">
                <a:xfrm>
                  <a:off x="2369" y="790"/>
                  <a:ext cx="382"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p[1]</a:t>
                  </a:r>
                </a:p>
              </p:txBody>
            </p:sp>
            <p:sp>
              <p:nvSpPr>
                <p:cNvPr id="424001" name="Text Box 42"/>
                <p:cNvSpPr txBox="1">
                  <a:spLocks noChangeArrowheads="1"/>
                </p:cNvSpPr>
                <p:nvPr/>
              </p:nvSpPr>
              <p:spPr bwMode="auto">
                <a:xfrm>
                  <a:off x="2369" y="1090"/>
                  <a:ext cx="382"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p[2]</a:t>
                  </a:r>
                </a:p>
              </p:txBody>
            </p:sp>
            <p:sp>
              <p:nvSpPr>
                <p:cNvPr id="424002" name="Text Box 43"/>
                <p:cNvSpPr txBox="1">
                  <a:spLocks noChangeArrowheads="1"/>
                </p:cNvSpPr>
                <p:nvPr/>
              </p:nvSpPr>
              <p:spPr bwMode="auto">
                <a:xfrm>
                  <a:off x="2369" y="1346"/>
                  <a:ext cx="382"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p[3]</a:t>
                  </a:r>
                </a:p>
              </p:txBody>
            </p:sp>
          </p:grpSp>
          <p:sp>
            <p:nvSpPr>
              <p:cNvPr id="423998" name="Text Box 44"/>
              <p:cNvSpPr txBox="1">
                <a:spLocks noChangeArrowheads="1"/>
              </p:cNvSpPr>
              <p:nvPr/>
            </p:nvSpPr>
            <p:spPr bwMode="auto">
              <a:xfrm>
                <a:off x="1800" y="3913"/>
                <a:ext cx="210" cy="288"/>
              </a:xfrm>
              <a:prstGeom prst="rect">
                <a:avLst/>
              </a:prstGeom>
              <a:noFill/>
              <a:ln w="38100">
                <a:noFill/>
                <a:miter lim="800000"/>
                <a:headEnd/>
                <a:tailEnd/>
              </a:ln>
              <a:effectLst/>
            </p:spPr>
            <p:txBody>
              <a:bodyPr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0</a:t>
                </a:r>
              </a:p>
            </p:txBody>
          </p:sp>
        </p:grpSp>
        <p:grpSp>
          <p:nvGrpSpPr>
            <p:cNvPr id="8" name="Group 87"/>
            <p:cNvGrpSpPr>
              <a:grpSpLocks/>
            </p:cNvGrpSpPr>
            <p:nvPr/>
          </p:nvGrpSpPr>
          <p:grpSpPr bwMode="auto">
            <a:xfrm>
              <a:off x="453" y="657"/>
              <a:ext cx="5048" cy="2152"/>
              <a:chOff x="453" y="657"/>
              <a:chExt cx="5048" cy="2152"/>
            </a:xfrm>
          </p:grpSpPr>
          <p:sp>
            <p:nvSpPr>
              <p:cNvPr id="423985" name="Text Box 46"/>
              <p:cNvSpPr txBox="1">
                <a:spLocks noChangeArrowheads="1"/>
              </p:cNvSpPr>
              <p:nvPr/>
            </p:nvSpPr>
            <p:spPr bwMode="auto">
              <a:xfrm>
                <a:off x="453" y="657"/>
                <a:ext cx="3266" cy="215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spcBef>
                    <a:spcPct val="0"/>
                  </a:spcBef>
                </a:pPr>
                <a:r>
                  <a:rPr lang="zh-CN" altLang="en-US" sz="2400" dirty="0">
                    <a:solidFill>
                      <a:schemeClr val="tx1"/>
                    </a:solidFill>
                  </a:rPr>
                  <a:t>赋值</a:t>
                </a:r>
                <a:r>
                  <a:rPr lang="en-US" altLang="zh-CN" sz="2400" dirty="0">
                    <a:solidFill>
                      <a:schemeClr val="tx1"/>
                    </a:solidFill>
                  </a:rPr>
                  <a:t>:</a:t>
                </a:r>
              </a:p>
              <a:p>
                <a:pPr>
                  <a:spcBef>
                    <a:spcPct val="0"/>
                  </a:spcBef>
                </a:pPr>
                <a:r>
                  <a:rPr lang="en-US" altLang="zh-CN" sz="2400" dirty="0">
                    <a:solidFill>
                      <a:schemeClr val="tx1"/>
                    </a:solidFill>
                  </a:rPr>
                  <a:t>main()</a:t>
                </a:r>
              </a:p>
              <a:p>
                <a:pPr>
                  <a:spcBef>
                    <a:spcPct val="0"/>
                  </a:spcBef>
                </a:pPr>
                <a:r>
                  <a:rPr lang="en-US" altLang="zh-CN" sz="2400" dirty="0">
                    <a:solidFill>
                      <a:schemeClr val="tx1"/>
                    </a:solidFill>
                  </a:rPr>
                  <a:t>{ char a[]="Fortran";</a:t>
                </a:r>
              </a:p>
              <a:p>
                <a:pPr>
                  <a:spcBef>
                    <a:spcPct val="0"/>
                  </a:spcBef>
                </a:pPr>
                <a:r>
                  <a:rPr lang="en-US" altLang="zh-CN" sz="2400" dirty="0">
                    <a:solidFill>
                      <a:schemeClr val="tx1"/>
                    </a:solidFill>
                  </a:rPr>
                  <a:t>   char b[]="Lisp";</a:t>
                </a:r>
              </a:p>
              <a:p>
                <a:pPr>
                  <a:spcBef>
                    <a:spcPct val="0"/>
                  </a:spcBef>
                </a:pPr>
                <a:r>
                  <a:rPr lang="en-US" altLang="zh-CN" sz="2400" dirty="0">
                    <a:solidFill>
                      <a:schemeClr val="tx1"/>
                    </a:solidFill>
                  </a:rPr>
                  <a:t>   char c[]="Basic";</a:t>
                </a:r>
              </a:p>
              <a:p>
                <a:pPr>
                  <a:spcBef>
                    <a:spcPct val="0"/>
                  </a:spcBef>
                </a:pPr>
                <a:r>
                  <a:rPr lang="en-US" altLang="zh-CN" sz="2400" dirty="0">
                    <a:solidFill>
                      <a:schemeClr val="tx1"/>
                    </a:solidFill>
                  </a:rPr>
                  <a:t>   </a:t>
                </a:r>
                <a:r>
                  <a:rPr lang="en-US" altLang="zh-CN" sz="2400" dirty="0">
                    <a:solidFill>
                      <a:srgbClr val="FF5050"/>
                    </a:solidFill>
                  </a:rPr>
                  <a:t>char *p[4];</a:t>
                </a:r>
              </a:p>
              <a:p>
                <a:pPr>
                  <a:spcBef>
                    <a:spcPct val="0"/>
                  </a:spcBef>
                </a:pPr>
                <a:r>
                  <a:rPr lang="en-US" altLang="zh-CN" sz="2400" dirty="0">
                    <a:solidFill>
                      <a:schemeClr val="tx1"/>
                    </a:solidFill>
                  </a:rPr>
                  <a:t>   </a:t>
                </a:r>
                <a:r>
                  <a:rPr lang="en-US" altLang="zh-CN" sz="2400" dirty="0">
                    <a:solidFill>
                      <a:srgbClr val="0000FF"/>
                    </a:solidFill>
                  </a:rPr>
                  <a:t>p[0]=a; p[1]=b; p[2]=c; p[3]=NULL;</a:t>
                </a:r>
                <a:endParaRPr lang="en-US" altLang="zh-CN" sz="2400" dirty="0">
                  <a:solidFill>
                    <a:schemeClr val="tx1"/>
                  </a:solidFill>
                </a:endParaRPr>
              </a:p>
              <a:p>
                <a:pPr>
                  <a:spcBef>
                    <a:spcPct val="0"/>
                  </a:spcBef>
                </a:pPr>
                <a:r>
                  <a:rPr lang="en-US" altLang="zh-CN" sz="2400" dirty="0">
                    <a:solidFill>
                      <a:schemeClr val="tx1"/>
                    </a:solidFill>
                  </a:rPr>
                  <a:t>       ……..</a:t>
                </a:r>
              </a:p>
              <a:p>
                <a:pPr>
                  <a:spcBef>
                    <a:spcPct val="0"/>
                  </a:spcBef>
                </a:pPr>
                <a:r>
                  <a:rPr lang="en-US" altLang="zh-CN" sz="2400" dirty="0">
                    <a:solidFill>
                      <a:schemeClr val="tx1"/>
                    </a:solidFill>
                  </a:rPr>
                  <a:t>}</a:t>
                </a:r>
              </a:p>
            </p:txBody>
          </p:sp>
          <p:sp>
            <p:nvSpPr>
              <p:cNvPr id="423986" name="Text Box 47"/>
              <p:cNvSpPr txBox="1">
                <a:spLocks noChangeArrowheads="1"/>
              </p:cNvSpPr>
              <p:nvPr/>
            </p:nvSpPr>
            <p:spPr bwMode="auto">
              <a:xfrm>
                <a:off x="3753" y="657"/>
                <a:ext cx="1748" cy="215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spcBef>
                    <a:spcPct val="0"/>
                  </a:spcBef>
                </a:pPr>
                <a:r>
                  <a:rPr lang="zh-CN" altLang="en-US" sz="2400" dirty="0">
                    <a:solidFill>
                      <a:schemeClr val="tx1"/>
                    </a:solidFill>
                  </a:rPr>
                  <a:t>或</a:t>
                </a:r>
                <a:r>
                  <a:rPr lang="en-US" altLang="zh-CN" sz="2400" dirty="0">
                    <a:solidFill>
                      <a:schemeClr val="tx1"/>
                    </a:solidFill>
                  </a:rPr>
                  <a:t>:</a:t>
                </a:r>
              </a:p>
              <a:p>
                <a:pPr>
                  <a:spcBef>
                    <a:spcPct val="0"/>
                  </a:spcBef>
                </a:pPr>
                <a:r>
                  <a:rPr lang="en-US" altLang="zh-CN" sz="2400" dirty="0">
                    <a:solidFill>
                      <a:schemeClr val="tx1"/>
                    </a:solidFill>
                  </a:rPr>
                  <a:t>main()</a:t>
                </a:r>
              </a:p>
              <a:p>
                <a:pPr>
                  <a:spcBef>
                    <a:spcPct val="0"/>
                  </a:spcBef>
                </a:pPr>
                <a:r>
                  <a:rPr lang="en-US" altLang="zh-CN" sz="2400" dirty="0">
                    <a:solidFill>
                      <a:schemeClr val="tx1"/>
                    </a:solidFill>
                  </a:rPr>
                  <a:t>{ char *p[4];</a:t>
                </a:r>
              </a:p>
              <a:p>
                <a:pPr>
                  <a:spcBef>
                    <a:spcPct val="0"/>
                  </a:spcBef>
                </a:pPr>
                <a:r>
                  <a:rPr lang="en-US" altLang="zh-CN" sz="2400" dirty="0">
                    <a:solidFill>
                      <a:schemeClr val="tx1"/>
                    </a:solidFill>
                  </a:rPr>
                  <a:t>   p[0]= "Fortran"; </a:t>
                </a:r>
              </a:p>
              <a:p>
                <a:pPr>
                  <a:spcBef>
                    <a:spcPct val="0"/>
                  </a:spcBef>
                </a:pPr>
                <a:r>
                  <a:rPr lang="en-US" altLang="zh-CN" sz="2400" dirty="0">
                    <a:solidFill>
                      <a:schemeClr val="tx1"/>
                    </a:solidFill>
                  </a:rPr>
                  <a:t>   p[1]= "Lisp"; </a:t>
                </a:r>
              </a:p>
              <a:p>
                <a:pPr>
                  <a:spcBef>
                    <a:spcPct val="0"/>
                  </a:spcBef>
                </a:pPr>
                <a:r>
                  <a:rPr lang="en-US" altLang="zh-CN" sz="2400" dirty="0">
                    <a:solidFill>
                      <a:schemeClr val="tx1"/>
                    </a:solidFill>
                  </a:rPr>
                  <a:t>   p[2]= "Basic";</a:t>
                </a:r>
              </a:p>
              <a:p>
                <a:pPr>
                  <a:spcBef>
                    <a:spcPct val="0"/>
                  </a:spcBef>
                </a:pPr>
                <a:r>
                  <a:rPr lang="en-US" altLang="zh-CN" sz="2400" dirty="0">
                    <a:solidFill>
                      <a:schemeClr val="tx1"/>
                    </a:solidFill>
                  </a:rPr>
                  <a:t>   p[3]=NULL;</a:t>
                </a:r>
              </a:p>
              <a:p>
                <a:pPr>
                  <a:spcBef>
                    <a:spcPct val="0"/>
                  </a:spcBef>
                </a:pPr>
                <a:r>
                  <a:rPr lang="en-US" altLang="zh-CN" sz="2400" dirty="0">
                    <a:solidFill>
                      <a:schemeClr val="tx1"/>
                    </a:solidFill>
                  </a:rPr>
                  <a:t>       ……..</a:t>
                </a:r>
              </a:p>
              <a:p>
                <a:pPr>
                  <a:spcBef>
                    <a:spcPct val="0"/>
                  </a:spcBef>
                </a:pPr>
                <a:r>
                  <a:rPr lang="en-US" altLang="zh-CN" sz="2400" dirty="0">
                    <a:solidFill>
                      <a:schemeClr val="tx1"/>
                    </a:solidFill>
                  </a:rPr>
                  <a:t>}</a:t>
                </a:r>
              </a:p>
            </p:txBody>
          </p:sp>
        </p:grpSp>
      </p:grpSp>
    </p:spTree>
    <p:extLst>
      <p:ext uri="{BB962C8B-B14F-4D97-AF65-F5344CB8AC3E}">
        <p14:creationId xmlns:p14="http://schemas.microsoft.com/office/powerpoint/2010/main" val="263943669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40" name="Rectangle 4"/>
          <p:cNvSpPr>
            <a:spLocks noChangeArrowheads="1"/>
          </p:cNvSpPr>
          <p:nvPr/>
        </p:nvSpPr>
        <p:spPr bwMode="auto">
          <a:xfrm>
            <a:off x="641350" y="525463"/>
            <a:ext cx="7956550" cy="520700"/>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Char char="v"/>
            </a:pPr>
            <a:r>
              <a:rPr lang="zh-CN" altLang="en-US" sz="2400">
                <a:solidFill>
                  <a:schemeClr val="tx1"/>
                </a:solidFill>
              </a:rPr>
              <a:t>指针数组赋值与初始化</a:t>
            </a:r>
          </a:p>
        </p:txBody>
      </p:sp>
      <p:grpSp>
        <p:nvGrpSpPr>
          <p:cNvPr id="9" name="Group 130"/>
          <p:cNvGrpSpPr>
            <a:grpSpLocks/>
          </p:cNvGrpSpPr>
          <p:nvPr/>
        </p:nvGrpSpPr>
        <p:grpSpPr bwMode="auto">
          <a:xfrm>
            <a:off x="1438275" y="1498600"/>
            <a:ext cx="6678613" cy="4410075"/>
            <a:chOff x="906" y="944"/>
            <a:chExt cx="4207" cy="2778"/>
          </a:xfrm>
        </p:grpSpPr>
        <p:sp>
          <p:nvSpPr>
            <p:cNvPr id="423946" name="Text Box 91"/>
            <p:cNvSpPr txBox="1">
              <a:spLocks noChangeArrowheads="1"/>
            </p:cNvSpPr>
            <p:nvPr/>
          </p:nvSpPr>
          <p:spPr bwMode="auto">
            <a:xfrm>
              <a:off x="906" y="944"/>
              <a:ext cx="4207" cy="123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spcBef>
                  <a:spcPct val="0"/>
                </a:spcBef>
              </a:pPr>
              <a:r>
                <a:rPr lang="zh-CN" altLang="en-US" sz="2400" dirty="0">
                  <a:solidFill>
                    <a:schemeClr val="tx1"/>
                  </a:solidFill>
                </a:rPr>
                <a:t>初始化</a:t>
              </a:r>
              <a:r>
                <a:rPr lang="en-US" altLang="zh-CN" sz="2400" dirty="0">
                  <a:solidFill>
                    <a:schemeClr val="tx1"/>
                  </a:solidFill>
                </a:rPr>
                <a:t>:</a:t>
              </a:r>
            </a:p>
            <a:p>
              <a:pPr>
                <a:spcBef>
                  <a:spcPct val="0"/>
                </a:spcBef>
              </a:pPr>
              <a:r>
                <a:rPr lang="en-US" altLang="zh-CN" sz="2400" dirty="0">
                  <a:solidFill>
                    <a:schemeClr val="tx1"/>
                  </a:solidFill>
                </a:rPr>
                <a:t>main()</a:t>
              </a:r>
            </a:p>
            <a:p>
              <a:pPr>
                <a:spcBef>
                  <a:spcPct val="0"/>
                </a:spcBef>
              </a:pPr>
              <a:r>
                <a:rPr lang="en-US" altLang="zh-CN" sz="2400" dirty="0">
                  <a:solidFill>
                    <a:schemeClr val="tx1"/>
                  </a:solidFill>
                </a:rPr>
                <a:t>{ </a:t>
              </a:r>
              <a:r>
                <a:rPr lang="en-US" altLang="zh-CN" sz="2400" dirty="0">
                  <a:solidFill>
                    <a:srgbClr val="0000FF"/>
                  </a:solidFill>
                </a:rPr>
                <a:t>char *p[]={"Fortran", "Lisp", "</a:t>
              </a:r>
              <a:r>
                <a:rPr lang="en-US" altLang="zh-CN" sz="2400" dirty="0" err="1">
                  <a:solidFill>
                    <a:srgbClr val="0000FF"/>
                  </a:solidFill>
                </a:rPr>
                <a:t>Basic",NULL</a:t>
              </a:r>
              <a:r>
                <a:rPr lang="en-US" altLang="zh-CN" sz="2400" dirty="0">
                  <a:solidFill>
                    <a:srgbClr val="0000FF"/>
                  </a:solidFill>
                </a:rPr>
                <a:t>};</a:t>
              </a:r>
              <a:endParaRPr lang="en-US" altLang="zh-CN" sz="2400" dirty="0">
                <a:solidFill>
                  <a:schemeClr val="tx1"/>
                </a:solidFill>
              </a:endParaRPr>
            </a:p>
            <a:p>
              <a:pPr>
                <a:spcBef>
                  <a:spcPct val="0"/>
                </a:spcBef>
              </a:pPr>
              <a:r>
                <a:rPr lang="en-US" altLang="zh-CN" sz="2400" dirty="0">
                  <a:solidFill>
                    <a:schemeClr val="tx1"/>
                  </a:solidFill>
                </a:rPr>
                <a:t>     ……..</a:t>
              </a:r>
            </a:p>
            <a:p>
              <a:pPr>
                <a:spcBef>
                  <a:spcPct val="0"/>
                </a:spcBef>
              </a:pPr>
              <a:r>
                <a:rPr lang="en-US" altLang="zh-CN" sz="2400" dirty="0">
                  <a:solidFill>
                    <a:schemeClr val="tx1"/>
                  </a:solidFill>
                </a:rPr>
                <a:t>}</a:t>
              </a:r>
            </a:p>
          </p:txBody>
        </p:sp>
        <p:grpSp>
          <p:nvGrpSpPr>
            <p:cNvPr id="10" name="Group 128"/>
            <p:cNvGrpSpPr>
              <a:grpSpLocks/>
            </p:cNvGrpSpPr>
            <p:nvPr/>
          </p:nvGrpSpPr>
          <p:grpSpPr bwMode="auto">
            <a:xfrm>
              <a:off x="1263" y="2506"/>
              <a:ext cx="3145" cy="1216"/>
              <a:chOff x="1254" y="2994"/>
              <a:chExt cx="3145" cy="1216"/>
            </a:xfrm>
          </p:grpSpPr>
          <p:sp>
            <p:nvSpPr>
              <p:cNvPr id="423948" name="Rectangle 93"/>
              <p:cNvSpPr>
                <a:spLocks noChangeArrowheads="1"/>
              </p:cNvSpPr>
              <p:nvPr/>
            </p:nvSpPr>
            <p:spPr bwMode="auto">
              <a:xfrm>
                <a:off x="1601" y="3062"/>
                <a:ext cx="633" cy="1126"/>
              </a:xfrm>
              <a:prstGeom prst="rect">
                <a:avLst/>
              </a:prstGeom>
              <a:noFill/>
              <a:ln w="9525">
                <a:solidFill>
                  <a:schemeClr val="tx1"/>
                </a:solidFill>
                <a:miter lim="800000"/>
                <a:headEnd/>
                <a:tailEnd/>
              </a:ln>
              <a:effectLst/>
            </p:spPr>
            <p:txBody>
              <a:bodyPr wrap="none" anchor="ctr"/>
              <a:lstStyle/>
              <a:p>
                <a:endParaRPr lang="zh-CN" altLang="en-US"/>
              </a:p>
            </p:txBody>
          </p:sp>
          <p:sp>
            <p:nvSpPr>
              <p:cNvPr id="423949" name="Line 94"/>
              <p:cNvSpPr>
                <a:spLocks noChangeShapeType="1"/>
              </p:cNvSpPr>
              <p:nvPr/>
            </p:nvSpPr>
            <p:spPr bwMode="auto">
              <a:xfrm>
                <a:off x="1601" y="3628"/>
                <a:ext cx="623" cy="0"/>
              </a:xfrm>
              <a:prstGeom prst="line">
                <a:avLst/>
              </a:prstGeom>
              <a:noFill/>
              <a:ln w="9525">
                <a:solidFill>
                  <a:schemeClr val="tx1"/>
                </a:solidFill>
                <a:round/>
                <a:headEnd/>
                <a:tailEnd/>
              </a:ln>
              <a:effectLst/>
            </p:spPr>
            <p:txBody>
              <a:bodyPr wrap="none" anchor="ctr"/>
              <a:lstStyle/>
              <a:p>
                <a:endParaRPr lang="zh-CN" altLang="en-US"/>
              </a:p>
            </p:txBody>
          </p:sp>
          <p:sp>
            <p:nvSpPr>
              <p:cNvPr id="423950" name="Line 95"/>
              <p:cNvSpPr>
                <a:spLocks noChangeShapeType="1"/>
              </p:cNvSpPr>
              <p:nvPr/>
            </p:nvSpPr>
            <p:spPr bwMode="auto">
              <a:xfrm>
                <a:off x="1601" y="3351"/>
                <a:ext cx="645" cy="0"/>
              </a:xfrm>
              <a:prstGeom prst="line">
                <a:avLst/>
              </a:prstGeom>
              <a:noFill/>
              <a:ln w="9525">
                <a:solidFill>
                  <a:schemeClr val="tx1"/>
                </a:solidFill>
                <a:round/>
                <a:headEnd/>
                <a:tailEnd/>
              </a:ln>
              <a:effectLst/>
            </p:spPr>
            <p:txBody>
              <a:bodyPr wrap="none" anchor="ctr"/>
              <a:lstStyle/>
              <a:p>
                <a:endParaRPr lang="zh-CN" altLang="en-US"/>
              </a:p>
            </p:txBody>
          </p:sp>
          <p:sp>
            <p:nvSpPr>
              <p:cNvPr id="423951" name="Line 96"/>
              <p:cNvSpPr>
                <a:spLocks noChangeShapeType="1"/>
              </p:cNvSpPr>
              <p:nvPr/>
            </p:nvSpPr>
            <p:spPr bwMode="auto">
              <a:xfrm>
                <a:off x="1601" y="3906"/>
                <a:ext cx="623" cy="0"/>
              </a:xfrm>
              <a:prstGeom prst="line">
                <a:avLst/>
              </a:prstGeom>
              <a:noFill/>
              <a:ln w="9525">
                <a:solidFill>
                  <a:schemeClr val="tx1"/>
                </a:solidFill>
                <a:round/>
                <a:headEnd/>
                <a:tailEnd/>
              </a:ln>
              <a:effectLst/>
            </p:spPr>
            <p:txBody>
              <a:bodyPr wrap="none" anchor="ctr"/>
              <a:lstStyle/>
              <a:p>
                <a:endParaRPr lang="zh-CN" altLang="en-US"/>
              </a:p>
            </p:txBody>
          </p:sp>
          <p:grpSp>
            <p:nvGrpSpPr>
              <p:cNvPr id="11" name="Group 97"/>
              <p:cNvGrpSpPr>
                <a:grpSpLocks/>
              </p:cNvGrpSpPr>
              <p:nvPr/>
            </p:nvGrpSpPr>
            <p:grpSpPr bwMode="auto">
              <a:xfrm>
                <a:off x="2735" y="3301"/>
                <a:ext cx="1044" cy="273"/>
                <a:chOff x="1400" y="3389"/>
                <a:chExt cx="1044" cy="273"/>
              </a:xfrm>
            </p:grpSpPr>
            <p:sp>
              <p:nvSpPr>
                <p:cNvPr id="423978" name="Rectangle 98"/>
                <p:cNvSpPr>
                  <a:spLocks noChangeArrowheads="1"/>
                </p:cNvSpPr>
                <p:nvPr/>
              </p:nvSpPr>
              <p:spPr bwMode="auto">
                <a:xfrm>
                  <a:off x="1400" y="3389"/>
                  <a:ext cx="1044" cy="266"/>
                </a:xfrm>
                <a:prstGeom prst="rect">
                  <a:avLst/>
                </a:prstGeom>
                <a:noFill/>
                <a:ln w="9525">
                  <a:solidFill>
                    <a:schemeClr val="tx1"/>
                  </a:solidFill>
                  <a:miter lim="800000"/>
                  <a:headEnd/>
                  <a:tailEnd/>
                </a:ln>
                <a:effectLst/>
              </p:spPr>
              <p:txBody>
                <a:bodyPr wrap="none" anchor="ctr"/>
                <a:lstStyle/>
                <a:p>
                  <a:pPr eaLnBrk="1" hangingPunct="1">
                    <a:spcBef>
                      <a:spcPct val="0"/>
                    </a:spcBef>
                  </a:pPr>
                  <a:r>
                    <a:rPr lang="en-US" altLang="zh-CN" sz="2000" b="0">
                      <a:solidFill>
                        <a:schemeClr val="tx1"/>
                      </a:solidFill>
                      <a:ea typeface="宋体" pitchFamily="2" charset="-122"/>
                    </a:rPr>
                    <a:t>L   i    s    p   \0</a:t>
                  </a:r>
                </a:p>
              </p:txBody>
            </p:sp>
            <p:sp>
              <p:nvSpPr>
                <p:cNvPr id="423979" name="Line 99"/>
                <p:cNvSpPr>
                  <a:spLocks noChangeShapeType="1"/>
                </p:cNvSpPr>
                <p:nvPr/>
              </p:nvSpPr>
              <p:spPr bwMode="auto">
                <a:xfrm>
                  <a:off x="1611"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3980" name="Line 100"/>
                <p:cNvSpPr>
                  <a:spLocks noChangeShapeType="1"/>
                </p:cNvSpPr>
                <p:nvPr/>
              </p:nvSpPr>
              <p:spPr bwMode="auto">
                <a:xfrm>
                  <a:off x="1816"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3981" name="Line 101"/>
                <p:cNvSpPr>
                  <a:spLocks noChangeShapeType="1"/>
                </p:cNvSpPr>
                <p:nvPr/>
              </p:nvSpPr>
              <p:spPr bwMode="auto">
                <a:xfrm>
                  <a:off x="2022"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3982" name="Line 102"/>
                <p:cNvSpPr>
                  <a:spLocks noChangeShapeType="1"/>
                </p:cNvSpPr>
                <p:nvPr/>
              </p:nvSpPr>
              <p:spPr bwMode="auto">
                <a:xfrm>
                  <a:off x="2228" y="3396"/>
                  <a:ext cx="0" cy="266"/>
                </a:xfrm>
                <a:prstGeom prst="line">
                  <a:avLst/>
                </a:prstGeom>
                <a:noFill/>
                <a:ln w="9525">
                  <a:solidFill>
                    <a:schemeClr val="tx1"/>
                  </a:solidFill>
                  <a:round/>
                  <a:headEnd/>
                  <a:tailEnd/>
                </a:ln>
                <a:effectLst/>
              </p:spPr>
              <p:txBody>
                <a:bodyPr wrap="none" anchor="ctr"/>
                <a:lstStyle/>
                <a:p>
                  <a:endParaRPr lang="zh-CN" altLang="en-US"/>
                </a:p>
              </p:txBody>
            </p:sp>
          </p:grpSp>
          <p:grpSp>
            <p:nvGrpSpPr>
              <p:cNvPr id="12" name="Group 103"/>
              <p:cNvGrpSpPr>
                <a:grpSpLocks/>
              </p:cNvGrpSpPr>
              <p:nvPr/>
            </p:nvGrpSpPr>
            <p:grpSpPr bwMode="auto">
              <a:xfrm>
                <a:off x="2738" y="2994"/>
                <a:ext cx="1661" cy="273"/>
                <a:chOff x="3871" y="1028"/>
                <a:chExt cx="1661" cy="273"/>
              </a:xfrm>
            </p:grpSpPr>
            <p:sp>
              <p:nvSpPr>
                <p:cNvPr id="423970" name="Rectangle 104"/>
                <p:cNvSpPr>
                  <a:spLocks noChangeArrowheads="1"/>
                </p:cNvSpPr>
                <p:nvPr/>
              </p:nvSpPr>
              <p:spPr bwMode="auto">
                <a:xfrm>
                  <a:off x="3871" y="1028"/>
                  <a:ext cx="1661" cy="266"/>
                </a:xfrm>
                <a:prstGeom prst="rect">
                  <a:avLst/>
                </a:prstGeom>
                <a:noFill/>
                <a:ln w="9525">
                  <a:solidFill>
                    <a:schemeClr val="tx1"/>
                  </a:solidFill>
                  <a:miter lim="800000"/>
                  <a:headEnd/>
                  <a:tailEnd/>
                </a:ln>
                <a:effectLst/>
              </p:spPr>
              <p:txBody>
                <a:bodyPr wrap="none" anchor="ctr"/>
                <a:lstStyle/>
                <a:p>
                  <a:pPr eaLnBrk="1" hangingPunct="1">
                    <a:spcBef>
                      <a:spcPct val="0"/>
                    </a:spcBef>
                  </a:pPr>
                  <a:r>
                    <a:rPr lang="en-US" altLang="zh-CN" sz="2000" b="0">
                      <a:solidFill>
                        <a:schemeClr val="tx1"/>
                      </a:solidFill>
                      <a:ea typeface="宋体" pitchFamily="2" charset="-122"/>
                    </a:rPr>
                    <a:t>F   o    r    t    r   a   n    \0</a:t>
                  </a:r>
                </a:p>
              </p:txBody>
            </p:sp>
            <p:sp>
              <p:nvSpPr>
                <p:cNvPr id="423971" name="Line 105"/>
                <p:cNvSpPr>
                  <a:spLocks noChangeShapeType="1"/>
                </p:cNvSpPr>
                <p:nvPr/>
              </p:nvSpPr>
              <p:spPr bwMode="auto">
                <a:xfrm>
                  <a:off x="4082" y="1035"/>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3972" name="Line 106"/>
                <p:cNvSpPr>
                  <a:spLocks noChangeShapeType="1"/>
                </p:cNvSpPr>
                <p:nvPr/>
              </p:nvSpPr>
              <p:spPr bwMode="auto">
                <a:xfrm>
                  <a:off x="4287" y="1035"/>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3973" name="Line 107"/>
                <p:cNvSpPr>
                  <a:spLocks noChangeShapeType="1"/>
                </p:cNvSpPr>
                <p:nvPr/>
              </p:nvSpPr>
              <p:spPr bwMode="auto">
                <a:xfrm>
                  <a:off x="4493" y="1035"/>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3974" name="Line 108"/>
                <p:cNvSpPr>
                  <a:spLocks noChangeShapeType="1"/>
                </p:cNvSpPr>
                <p:nvPr/>
              </p:nvSpPr>
              <p:spPr bwMode="auto">
                <a:xfrm>
                  <a:off x="4699" y="1035"/>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3975" name="Line 109"/>
                <p:cNvSpPr>
                  <a:spLocks noChangeShapeType="1"/>
                </p:cNvSpPr>
                <p:nvPr/>
              </p:nvSpPr>
              <p:spPr bwMode="auto">
                <a:xfrm>
                  <a:off x="4905" y="1035"/>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3976" name="Line 110"/>
                <p:cNvSpPr>
                  <a:spLocks noChangeShapeType="1"/>
                </p:cNvSpPr>
                <p:nvPr/>
              </p:nvSpPr>
              <p:spPr bwMode="auto">
                <a:xfrm>
                  <a:off x="5111" y="1035"/>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3977" name="Line 111"/>
                <p:cNvSpPr>
                  <a:spLocks noChangeShapeType="1"/>
                </p:cNvSpPr>
                <p:nvPr/>
              </p:nvSpPr>
              <p:spPr bwMode="auto">
                <a:xfrm>
                  <a:off x="5317" y="1035"/>
                  <a:ext cx="0" cy="266"/>
                </a:xfrm>
                <a:prstGeom prst="line">
                  <a:avLst/>
                </a:prstGeom>
                <a:noFill/>
                <a:ln w="9525">
                  <a:solidFill>
                    <a:schemeClr val="tx1"/>
                  </a:solidFill>
                  <a:round/>
                  <a:headEnd/>
                  <a:tailEnd/>
                </a:ln>
                <a:effectLst/>
              </p:spPr>
              <p:txBody>
                <a:bodyPr wrap="none" anchor="ctr"/>
                <a:lstStyle/>
                <a:p>
                  <a:endParaRPr lang="zh-CN" altLang="en-US"/>
                </a:p>
              </p:txBody>
            </p:sp>
          </p:grpSp>
          <p:grpSp>
            <p:nvGrpSpPr>
              <p:cNvPr id="13" name="Group 112"/>
              <p:cNvGrpSpPr>
                <a:grpSpLocks/>
              </p:cNvGrpSpPr>
              <p:nvPr/>
            </p:nvGrpSpPr>
            <p:grpSpPr bwMode="auto">
              <a:xfrm>
                <a:off x="2734" y="3597"/>
                <a:ext cx="1244" cy="273"/>
                <a:chOff x="1400" y="3389"/>
                <a:chExt cx="1244" cy="273"/>
              </a:xfrm>
            </p:grpSpPr>
            <p:sp>
              <p:nvSpPr>
                <p:cNvPr id="423964" name="Rectangle 113"/>
                <p:cNvSpPr>
                  <a:spLocks noChangeArrowheads="1"/>
                </p:cNvSpPr>
                <p:nvPr/>
              </p:nvSpPr>
              <p:spPr bwMode="auto">
                <a:xfrm>
                  <a:off x="1400" y="3389"/>
                  <a:ext cx="1244" cy="266"/>
                </a:xfrm>
                <a:prstGeom prst="rect">
                  <a:avLst/>
                </a:prstGeom>
                <a:noFill/>
                <a:ln w="9525">
                  <a:solidFill>
                    <a:schemeClr val="tx1"/>
                  </a:solidFill>
                  <a:miter lim="800000"/>
                  <a:headEnd/>
                  <a:tailEnd/>
                </a:ln>
                <a:effectLst/>
              </p:spPr>
              <p:txBody>
                <a:bodyPr wrap="none" anchor="ctr"/>
                <a:lstStyle/>
                <a:p>
                  <a:pPr eaLnBrk="1" hangingPunct="1">
                    <a:spcBef>
                      <a:spcPct val="0"/>
                    </a:spcBef>
                  </a:pPr>
                  <a:r>
                    <a:rPr lang="en-US" altLang="zh-CN" sz="2000" b="0">
                      <a:solidFill>
                        <a:schemeClr val="tx1"/>
                      </a:solidFill>
                      <a:ea typeface="宋体" pitchFamily="2" charset="-122"/>
                    </a:rPr>
                    <a:t>B   a    s   i    c   \0</a:t>
                  </a:r>
                </a:p>
              </p:txBody>
            </p:sp>
            <p:sp>
              <p:nvSpPr>
                <p:cNvPr id="423965" name="Line 114"/>
                <p:cNvSpPr>
                  <a:spLocks noChangeShapeType="1"/>
                </p:cNvSpPr>
                <p:nvPr/>
              </p:nvSpPr>
              <p:spPr bwMode="auto">
                <a:xfrm>
                  <a:off x="1611"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3966" name="Line 115"/>
                <p:cNvSpPr>
                  <a:spLocks noChangeShapeType="1"/>
                </p:cNvSpPr>
                <p:nvPr/>
              </p:nvSpPr>
              <p:spPr bwMode="auto">
                <a:xfrm>
                  <a:off x="1816"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3967" name="Line 116"/>
                <p:cNvSpPr>
                  <a:spLocks noChangeShapeType="1"/>
                </p:cNvSpPr>
                <p:nvPr/>
              </p:nvSpPr>
              <p:spPr bwMode="auto">
                <a:xfrm>
                  <a:off x="2022"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3968" name="Line 117"/>
                <p:cNvSpPr>
                  <a:spLocks noChangeShapeType="1"/>
                </p:cNvSpPr>
                <p:nvPr/>
              </p:nvSpPr>
              <p:spPr bwMode="auto">
                <a:xfrm>
                  <a:off x="2228"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3969" name="Line 118"/>
                <p:cNvSpPr>
                  <a:spLocks noChangeShapeType="1"/>
                </p:cNvSpPr>
                <p:nvPr/>
              </p:nvSpPr>
              <p:spPr bwMode="auto">
                <a:xfrm>
                  <a:off x="2434" y="3396"/>
                  <a:ext cx="0" cy="266"/>
                </a:xfrm>
                <a:prstGeom prst="line">
                  <a:avLst/>
                </a:prstGeom>
                <a:noFill/>
                <a:ln w="9525">
                  <a:solidFill>
                    <a:schemeClr val="tx1"/>
                  </a:solidFill>
                  <a:round/>
                  <a:headEnd/>
                  <a:tailEnd/>
                </a:ln>
                <a:effectLst/>
              </p:spPr>
              <p:txBody>
                <a:bodyPr wrap="none" anchor="ctr"/>
                <a:lstStyle/>
                <a:p>
                  <a:endParaRPr lang="zh-CN" altLang="en-US"/>
                </a:p>
              </p:txBody>
            </p:sp>
          </p:grpSp>
          <p:sp>
            <p:nvSpPr>
              <p:cNvPr id="423955" name="Line 119"/>
              <p:cNvSpPr>
                <a:spLocks noChangeShapeType="1"/>
              </p:cNvSpPr>
              <p:nvPr/>
            </p:nvSpPr>
            <p:spPr bwMode="auto">
              <a:xfrm>
                <a:off x="2261" y="3144"/>
                <a:ext cx="47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23956" name="Line 120"/>
              <p:cNvSpPr>
                <a:spLocks noChangeShapeType="1"/>
              </p:cNvSpPr>
              <p:nvPr/>
            </p:nvSpPr>
            <p:spPr bwMode="auto">
              <a:xfrm>
                <a:off x="2250" y="3444"/>
                <a:ext cx="47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23957" name="Line 121"/>
              <p:cNvSpPr>
                <a:spLocks noChangeShapeType="1"/>
              </p:cNvSpPr>
              <p:nvPr/>
            </p:nvSpPr>
            <p:spPr bwMode="auto">
              <a:xfrm>
                <a:off x="2250" y="3721"/>
                <a:ext cx="478"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nvGrpSpPr>
              <p:cNvPr id="14" name="Group 122"/>
              <p:cNvGrpSpPr>
                <a:grpSpLocks/>
              </p:cNvGrpSpPr>
              <p:nvPr/>
            </p:nvGrpSpPr>
            <p:grpSpPr bwMode="auto">
              <a:xfrm>
                <a:off x="1254" y="3073"/>
                <a:ext cx="382" cy="1113"/>
                <a:chOff x="2369" y="483"/>
                <a:chExt cx="382" cy="1113"/>
              </a:xfrm>
            </p:grpSpPr>
            <p:sp>
              <p:nvSpPr>
                <p:cNvPr id="423960" name="Text Box 123"/>
                <p:cNvSpPr txBox="1">
                  <a:spLocks noChangeArrowheads="1"/>
                </p:cNvSpPr>
                <p:nvPr/>
              </p:nvSpPr>
              <p:spPr bwMode="auto">
                <a:xfrm>
                  <a:off x="2369" y="483"/>
                  <a:ext cx="382"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p[0]</a:t>
                  </a:r>
                </a:p>
              </p:txBody>
            </p:sp>
            <p:sp>
              <p:nvSpPr>
                <p:cNvPr id="423961" name="Text Box 124"/>
                <p:cNvSpPr txBox="1">
                  <a:spLocks noChangeArrowheads="1"/>
                </p:cNvSpPr>
                <p:nvPr/>
              </p:nvSpPr>
              <p:spPr bwMode="auto">
                <a:xfrm>
                  <a:off x="2369" y="790"/>
                  <a:ext cx="382"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p[1]</a:t>
                  </a:r>
                </a:p>
              </p:txBody>
            </p:sp>
            <p:sp>
              <p:nvSpPr>
                <p:cNvPr id="423962" name="Text Box 125"/>
                <p:cNvSpPr txBox="1">
                  <a:spLocks noChangeArrowheads="1"/>
                </p:cNvSpPr>
                <p:nvPr/>
              </p:nvSpPr>
              <p:spPr bwMode="auto">
                <a:xfrm>
                  <a:off x="2369" y="1090"/>
                  <a:ext cx="382"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p[2]</a:t>
                  </a:r>
                </a:p>
              </p:txBody>
            </p:sp>
            <p:sp>
              <p:nvSpPr>
                <p:cNvPr id="423963" name="Text Box 126"/>
                <p:cNvSpPr txBox="1">
                  <a:spLocks noChangeArrowheads="1"/>
                </p:cNvSpPr>
                <p:nvPr/>
              </p:nvSpPr>
              <p:spPr bwMode="auto">
                <a:xfrm>
                  <a:off x="2369" y="1346"/>
                  <a:ext cx="382"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p[3]</a:t>
                  </a:r>
                </a:p>
              </p:txBody>
            </p:sp>
          </p:grpSp>
          <p:sp>
            <p:nvSpPr>
              <p:cNvPr id="423959" name="Text Box 127"/>
              <p:cNvSpPr txBox="1">
                <a:spLocks noChangeArrowheads="1"/>
              </p:cNvSpPr>
              <p:nvPr/>
            </p:nvSpPr>
            <p:spPr bwMode="auto">
              <a:xfrm>
                <a:off x="1804" y="3922"/>
                <a:ext cx="210" cy="288"/>
              </a:xfrm>
              <a:prstGeom prst="rect">
                <a:avLst/>
              </a:prstGeom>
              <a:noFill/>
              <a:ln w="38100">
                <a:noFill/>
                <a:miter lim="800000"/>
                <a:headEnd/>
                <a:tailEnd/>
              </a:ln>
              <a:effectLst/>
            </p:spPr>
            <p:txBody>
              <a:bodyPr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0</a:t>
                </a:r>
              </a:p>
            </p:txBody>
          </p:sp>
        </p:grpSp>
      </p:gr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4" name="Rectangle 4"/>
          <p:cNvSpPr>
            <a:spLocks noChangeArrowheads="1"/>
          </p:cNvSpPr>
          <p:nvPr/>
        </p:nvSpPr>
        <p:spPr bwMode="auto">
          <a:xfrm>
            <a:off x="655638" y="681038"/>
            <a:ext cx="7956550" cy="449262"/>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Char char="v"/>
            </a:pPr>
            <a:r>
              <a:rPr lang="zh-CN" altLang="en-US" sz="2400">
                <a:solidFill>
                  <a:schemeClr val="tx1"/>
                </a:solidFill>
              </a:rPr>
              <a:t>二维数组与指针数组区别</a:t>
            </a:r>
            <a:r>
              <a:rPr lang="zh-CN" altLang="en-US" sz="2000">
                <a:solidFill>
                  <a:schemeClr val="tx1"/>
                </a:solidFill>
              </a:rPr>
              <a:t>：</a:t>
            </a:r>
            <a:endParaRPr kumimoji="0" lang="zh-CN" altLang="en-US" sz="2400">
              <a:solidFill>
                <a:schemeClr val="tx1"/>
              </a:solidFill>
            </a:endParaRPr>
          </a:p>
        </p:txBody>
      </p:sp>
      <p:sp>
        <p:nvSpPr>
          <p:cNvPr id="882696" name="Text Box 8"/>
          <p:cNvSpPr txBox="1">
            <a:spLocks noChangeArrowheads="1"/>
          </p:cNvSpPr>
          <p:nvPr/>
        </p:nvSpPr>
        <p:spPr bwMode="auto">
          <a:xfrm>
            <a:off x="877888" y="1158875"/>
            <a:ext cx="6894516" cy="400110"/>
          </a:xfrm>
          <a:prstGeom prst="rect">
            <a:avLst/>
          </a:prstGeom>
          <a:noFill/>
          <a:ln w="9525">
            <a:noFill/>
            <a:miter lim="800000"/>
            <a:headEnd/>
            <a:tailEnd/>
          </a:ln>
          <a:effectLst/>
        </p:spPr>
        <p:txBody>
          <a:bodyPr wrap="none">
            <a:spAutoFit/>
          </a:bodyPr>
          <a:lstStyle/>
          <a:p>
            <a:pPr>
              <a:spcBef>
                <a:spcPct val="0"/>
              </a:spcBef>
            </a:pPr>
            <a:r>
              <a:rPr lang="en-US" altLang="zh-CN" sz="2000" b="0" dirty="0">
                <a:solidFill>
                  <a:schemeClr val="tx1"/>
                </a:solidFill>
                <a:ea typeface="宋体" pitchFamily="2" charset="-122"/>
              </a:rPr>
              <a:t> </a:t>
            </a:r>
            <a:r>
              <a:rPr lang="en-US" altLang="zh-CN" sz="2000" b="0" dirty="0">
                <a:solidFill>
                  <a:srgbClr val="0000FF"/>
                </a:solidFill>
                <a:ea typeface="宋体" pitchFamily="2" charset="-122"/>
              </a:rPr>
              <a:t>char  name[5][9]={</a:t>
            </a:r>
            <a:r>
              <a:rPr lang="en-US" altLang="zh-CN" sz="2000" dirty="0">
                <a:solidFill>
                  <a:srgbClr val="0000FF"/>
                </a:solidFill>
              </a:rPr>
              <a:t>"</a:t>
            </a:r>
            <a:r>
              <a:rPr lang="en-US" altLang="zh-CN" sz="2000" b="0" dirty="0">
                <a:solidFill>
                  <a:srgbClr val="0000FF"/>
                </a:solidFill>
                <a:ea typeface="宋体" pitchFamily="2" charset="-122"/>
              </a:rPr>
              <a:t>gain</a:t>
            </a:r>
            <a:r>
              <a:rPr lang="en-US" altLang="zh-CN" sz="2000" dirty="0">
                <a:solidFill>
                  <a:srgbClr val="0000FF"/>
                </a:solidFill>
              </a:rPr>
              <a:t>"</a:t>
            </a:r>
            <a:r>
              <a:rPr lang="en-US" altLang="zh-CN" sz="2000" b="0" dirty="0">
                <a:solidFill>
                  <a:srgbClr val="0000FF"/>
                </a:solidFill>
                <a:ea typeface="宋体" pitchFamily="2" charset="-122"/>
              </a:rPr>
              <a:t>,</a:t>
            </a:r>
            <a:r>
              <a:rPr lang="en-US" altLang="zh-CN" sz="2000" dirty="0">
                <a:solidFill>
                  <a:srgbClr val="0000FF"/>
                </a:solidFill>
              </a:rPr>
              <a:t> "</a:t>
            </a:r>
            <a:r>
              <a:rPr lang="en-US" altLang="zh-CN" sz="2000" b="0" dirty="0">
                <a:solidFill>
                  <a:srgbClr val="0000FF"/>
                </a:solidFill>
                <a:ea typeface="宋体" pitchFamily="2" charset="-122"/>
              </a:rPr>
              <a:t>much</a:t>
            </a:r>
            <a:r>
              <a:rPr lang="en-US" altLang="zh-CN" sz="2000" dirty="0">
                <a:solidFill>
                  <a:srgbClr val="0000FF"/>
                </a:solidFill>
              </a:rPr>
              <a:t>"</a:t>
            </a:r>
            <a:r>
              <a:rPr lang="en-US" altLang="zh-CN" sz="2000" b="0" dirty="0">
                <a:solidFill>
                  <a:srgbClr val="0000FF"/>
                </a:solidFill>
                <a:ea typeface="宋体" pitchFamily="2" charset="-122"/>
              </a:rPr>
              <a:t>,</a:t>
            </a:r>
            <a:r>
              <a:rPr lang="en-US" altLang="zh-CN" sz="2000" dirty="0">
                <a:solidFill>
                  <a:srgbClr val="0000FF"/>
                </a:solidFill>
              </a:rPr>
              <a:t> "</a:t>
            </a:r>
            <a:r>
              <a:rPr lang="en-US" altLang="zh-CN" sz="2000" b="0" dirty="0">
                <a:solidFill>
                  <a:srgbClr val="0000FF"/>
                </a:solidFill>
                <a:ea typeface="宋体" pitchFamily="2" charset="-122"/>
              </a:rPr>
              <a:t>stronger</a:t>
            </a:r>
            <a:r>
              <a:rPr lang="en-US" altLang="zh-CN" sz="2000" dirty="0">
                <a:solidFill>
                  <a:srgbClr val="0000FF"/>
                </a:solidFill>
              </a:rPr>
              <a:t>"</a:t>
            </a:r>
            <a:r>
              <a:rPr lang="en-US" altLang="zh-CN" sz="2000" b="0" dirty="0">
                <a:solidFill>
                  <a:srgbClr val="0000FF"/>
                </a:solidFill>
                <a:ea typeface="宋体" pitchFamily="2" charset="-122"/>
              </a:rPr>
              <a:t>, </a:t>
            </a:r>
            <a:r>
              <a:rPr lang="en-US" altLang="zh-CN" sz="2000" dirty="0">
                <a:solidFill>
                  <a:srgbClr val="0000FF"/>
                </a:solidFill>
              </a:rPr>
              <a:t>"</a:t>
            </a:r>
            <a:r>
              <a:rPr lang="en-US" altLang="zh-CN" sz="2000" b="0" dirty="0">
                <a:solidFill>
                  <a:srgbClr val="0000FF"/>
                </a:solidFill>
                <a:ea typeface="宋体" pitchFamily="2" charset="-122"/>
              </a:rPr>
              <a:t>point</a:t>
            </a:r>
            <a:r>
              <a:rPr lang="en-US" altLang="zh-CN" sz="2000" dirty="0">
                <a:solidFill>
                  <a:srgbClr val="0000FF"/>
                </a:solidFill>
              </a:rPr>
              <a:t>"</a:t>
            </a:r>
            <a:r>
              <a:rPr lang="en-US" altLang="zh-CN" sz="2000" b="0" dirty="0">
                <a:solidFill>
                  <a:srgbClr val="0000FF"/>
                </a:solidFill>
                <a:ea typeface="宋体" pitchFamily="2" charset="-122"/>
              </a:rPr>
              <a:t>,</a:t>
            </a:r>
            <a:r>
              <a:rPr lang="en-US" altLang="zh-CN" sz="2000" dirty="0">
                <a:solidFill>
                  <a:srgbClr val="0000FF"/>
                </a:solidFill>
              </a:rPr>
              <a:t> "</a:t>
            </a:r>
            <a:r>
              <a:rPr lang="en-US" altLang="zh-CN" sz="2000" b="0" dirty="0">
                <a:solidFill>
                  <a:srgbClr val="0000FF"/>
                </a:solidFill>
                <a:ea typeface="宋体" pitchFamily="2" charset="-122"/>
              </a:rPr>
              <a:t>bye</a:t>
            </a:r>
            <a:r>
              <a:rPr lang="en-US" altLang="zh-CN" sz="2000" dirty="0">
                <a:solidFill>
                  <a:srgbClr val="0000FF"/>
                </a:solidFill>
              </a:rPr>
              <a:t>"</a:t>
            </a:r>
            <a:r>
              <a:rPr lang="en-US" altLang="zh-CN" sz="2000" b="0" dirty="0">
                <a:solidFill>
                  <a:srgbClr val="0000FF"/>
                </a:solidFill>
                <a:ea typeface="宋体" pitchFamily="2" charset="-122"/>
              </a:rPr>
              <a:t>};</a:t>
            </a:r>
          </a:p>
        </p:txBody>
      </p:sp>
      <p:sp>
        <p:nvSpPr>
          <p:cNvPr id="882697" name="Text Box 9"/>
          <p:cNvSpPr txBox="1">
            <a:spLocks noChangeArrowheads="1"/>
          </p:cNvSpPr>
          <p:nvPr/>
        </p:nvSpPr>
        <p:spPr bwMode="auto">
          <a:xfrm>
            <a:off x="1439863" y="4257675"/>
            <a:ext cx="6625212" cy="400110"/>
          </a:xfrm>
          <a:prstGeom prst="rect">
            <a:avLst/>
          </a:prstGeom>
          <a:noFill/>
          <a:ln w="9525">
            <a:noFill/>
            <a:miter lim="800000"/>
            <a:headEnd/>
            <a:tailEnd/>
          </a:ln>
          <a:effectLst/>
        </p:spPr>
        <p:txBody>
          <a:bodyPr wrap="none">
            <a:spAutoFit/>
          </a:bodyPr>
          <a:lstStyle/>
          <a:p>
            <a:pPr>
              <a:spcBef>
                <a:spcPct val="0"/>
              </a:spcBef>
            </a:pPr>
            <a:r>
              <a:rPr lang="en-US" altLang="zh-CN" sz="2000" b="0" dirty="0">
                <a:solidFill>
                  <a:srgbClr val="FF0000"/>
                </a:solidFill>
                <a:ea typeface="宋体" pitchFamily="2" charset="-122"/>
              </a:rPr>
              <a:t> </a:t>
            </a:r>
            <a:r>
              <a:rPr lang="en-US" altLang="zh-CN" sz="2000" dirty="0">
                <a:solidFill>
                  <a:srgbClr val="FF0000"/>
                </a:solidFill>
              </a:rPr>
              <a:t>char *name[5]={"gain", "much", "stronger", "point", "bye"};</a:t>
            </a:r>
          </a:p>
        </p:txBody>
      </p:sp>
      <p:grpSp>
        <p:nvGrpSpPr>
          <p:cNvPr id="2" name="Group 10"/>
          <p:cNvGrpSpPr>
            <a:grpSpLocks/>
          </p:cNvGrpSpPr>
          <p:nvPr/>
        </p:nvGrpSpPr>
        <p:grpSpPr bwMode="auto">
          <a:xfrm>
            <a:off x="4141788" y="1749425"/>
            <a:ext cx="4833937" cy="2468563"/>
            <a:chOff x="2516" y="1700"/>
            <a:chExt cx="3045" cy="1555"/>
          </a:xfrm>
        </p:grpSpPr>
        <p:sp>
          <p:nvSpPr>
            <p:cNvPr id="425000" name="Rectangle 11"/>
            <p:cNvSpPr>
              <a:spLocks noChangeArrowheads="1"/>
            </p:cNvSpPr>
            <p:nvPr/>
          </p:nvSpPr>
          <p:spPr bwMode="auto">
            <a:xfrm>
              <a:off x="2541" y="1785"/>
              <a:ext cx="633" cy="1366"/>
            </a:xfrm>
            <a:prstGeom prst="rect">
              <a:avLst/>
            </a:prstGeom>
            <a:noFill/>
            <a:ln w="9525">
              <a:solidFill>
                <a:schemeClr val="tx1"/>
              </a:solidFill>
              <a:miter lim="800000"/>
              <a:headEnd/>
              <a:tailEnd/>
            </a:ln>
            <a:effectLst/>
          </p:spPr>
          <p:txBody>
            <a:bodyPr wrap="none" anchor="ctr"/>
            <a:lstStyle/>
            <a:p>
              <a:endParaRPr lang="zh-CN" altLang="en-US"/>
            </a:p>
          </p:txBody>
        </p:sp>
        <p:sp>
          <p:nvSpPr>
            <p:cNvPr id="425001" name="Line 12"/>
            <p:cNvSpPr>
              <a:spLocks noChangeShapeType="1"/>
            </p:cNvSpPr>
            <p:nvPr/>
          </p:nvSpPr>
          <p:spPr bwMode="auto">
            <a:xfrm>
              <a:off x="2541" y="2351"/>
              <a:ext cx="623" cy="0"/>
            </a:xfrm>
            <a:prstGeom prst="line">
              <a:avLst/>
            </a:prstGeom>
            <a:noFill/>
            <a:ln w="9525">
              <a:solidFill>
                <a:schemeClr val="tx1"/>
              </a:solidFill>
              <a:round/>
              <a:headEnd/>
              <a:tailEnd/>
            </a:ln>
            <a:effectLst/>
          </p:spPr>
          <p:txBody>
            <a:bodyPr wrap="none" anchor="ctr"/>
            <a:lstStyle/>
            <a:p>
              <a:endParaRPr lang="zh-CN" altLang="en-US"/>
            </a:p>
          </p:txBody>
        </p:sp>
        <p:sp>
          <p:nvSpPr>
            <p:cNvPr id="425002" name="Line 13"/>
            <p:cNvSpPr>
              <a:spLocks noChangeShapeType="1"/>
            </p:cNvSpPr>
            <p:nvPr/>
          </p:nvSpPr>
          <p:spPr bwMode="auto">
            <a:xfrm>
              <a:off x="2541" y="2074"/>
              <a:ext cx="645" cy="0"/>
            </a:xfrm>
            <a:prstGeom prst="line">
              <a:avLst/>
            </a:prstGeom>
            <a:noFill/>
            <a:ln w="9525">
              <a:solidFill>
                <a:schemeClr val="tx1"/>
              </a:solidFill>
              <a:round/>
              <a:headEnd/>
              <a:tailEnd/>
            </a:ln>
            <a:effectLst/>
          </p:spPr>
          <p:txBody>
            <a:bodyPr wrap="none" anchor="ctr"/>
            <a:lstStyle/>
            <a:p>
              <a:endParaRPr lang="zh-CN" altLang="en-US"/>
            </a:p>
          </p:txBody>
        </p:sp>
        <p:sp>
          <p:nvSpPr>
            <p:cNvPr id="425003" name="Line 14"/>
            <p:cNvSpPr>
              <a:spLocks noChangeShapeType="1"/>
            </p:cNvSpPr>
            <p:nvPr/>
          </p:nvSpPr>
          <p:spPr bwMode="auto">
            <a:xfrm>
              <a:off x="2541" y="2629"/>
              <a:ext cx="623" cy="0"/>
            </a:xfrm>
            <a:prstGeom prst="line">
              <a:avLst/>
            </a:prstGeom>
            <a:noFill/>
            <a:ln w="9525">
              <a:solidFill>
                <a:schemeClr val="tx1"/>
              </a:solidFill>
              <a:round/>
              <a:headEnd/>
              <a:tailEnd/>
            </a:ln>
            <a:effectLst/>
          </p:spPr>
          <p:txBody>
            <a:bodyPr wrap="none" anchor="ctr"/>
            <a:lstStyle/>
            <a:p>
              <a:endParaRPr lang="zh-CN" altLang="en-US"/>
            </a:p>
          </p:txBody>
        </p:sp>
        <p:grpSp>
          <p:nvGrpSpPr>
            <p:cNvPr id="3" name="Group 15"/>
            <p:cNvGrpSpPr>
              <a:grpSpLocks/>
            </p:cNvGrpSpPr>
            <p:nvPr/>
          </p:nvGrpSpPr>
          <p:grpSpPr bwMode="auto">
            <a:xfrm>
              <a:off x="3681" y="1700"/>
              <a:ext cx="1044" cy="273"/>
              <a:chOff x="1400" y="3389"/>
              <a:chExt cx="1044" cy="273"/>
            </a:xfrm>
          </p:grpSpPr>
          <p:sp>
            <p:nvSpPr>
              <p:cNvPr id="425044" name="Rectangle 16"/>
              <p:cNvSpPr>
                <a:spLocks noChangeArrowheads="1"/>
              </p:cNvSpPr>
              <p:nvPr/>
            </p:nvSpPr>
            <p:spPr bwMode="auto">
              <a:xfrm>
                <a:off x="1400" y="3389"/>
                <a:ext cx="1044" cy="266"/>
              </a:xfrm>
              <a:prstGeom prst="rect">
                <a:avLst/>
              </a:prstGeom>
              <a:noFill/>
              <a:ln w="9525">
                <a:solidFill>
                  <a:schemeClr val="tx1"/>
                </a:solidFill>
                <a:miter lim="800000"/>
                <a:headEnd/>
                <a:tailEnd/>
              </a:ln>
              <a:effectLst/>
            </p:spPr>
            <p:txBody>
              <a:bodyPr wrap="none" anchor="ctr"/>
              <a:lstStyle/>
              <a:p>
                <a:pPr eaLnBrk="1" hangingPunct="1">
                  <a:spcBef>
                    <a:spcPct val="0"/>
                  </a:spcBef>
                </a:pPr>
                <a:r>
                  <a:rPr lang="en-US" altLang="zh-CN" sz="2000" b="0">
                    <a:solidFill>
                      <a:schemeClr val="tx1"/>
                    </a:solidFill>
                    <a:ea typeface="宋体" pitchFamily="2" charset="-122"/>
                  </a:rPr>
                  <a:t>g   a    i    n   \0</a:t>
                </a:r>
              </a:p>
            </p:txBody>
          </p:sp>
          <p:sp>
            <p:nvSpPr>
              <p:cNvPr id="425045" name="Line 17"/>
              <p:cNvSpPr>
                <a:spLocks noChangeShapeType="1"/>
              </p:cNvSpPr>
              <p:nvPr/>
            </p:nvSpPr>
            <p:spPr bwMode="auto">
              <a:xfrm>
                <a:off x="1611"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46" name="Line 18"/>
              <p:cNvSpPr>
                <a:spLocks noChangeShapeType="1"/>
              </p:cNvSpPr>
              <p:nvPr/>
            </p:nvSpPr>
            <p:spPr bwMode="auto">
              <a:xfrm>
                <a:off x="1816"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47" name="Line 19"/>
              <p:cNvSpPr>
                <a:spLocks noChangeShapeType="1"/>
              </p:cNvSpPr>
              <p:nvPr/>
            </p:nvSpPr>
            <p:spPr bwMode="auto">
              <a:xfrm>
                <a:off x="2022"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48" name="Line 20"/>
              <p:cNvSpPr>
                <a:spLocks noChangeShapeType="1"/>
              </p:cNvSpPr>
              <p:nvPr/>
            </p:nvSpPr>
            <p:spPr bwMode="auto">
              <a:xfrm>
                <a:off x="2228" y="3396"/>
                <a:ext cx="0" cy="266"/>
              </a:xfrm>
              <a:prstGeom prst="line">
                <a:avLst/>
              </a:prstGeom>
              <a:noFill/>
              <a:ln w="9525">
                <a:solidFill>
                  <a:schemeClr val="tx1"/>
                </a:solidFill>
                <a:round/>
                <a:headEnd/>
                <a:tailEnd/>
              </a:ln>
              <a:effectLst/>
            </p:spPr>
            <p:txBody>
              <a:bodyPr wrap="none" anchor="ctr"/>
              <a:lstStyle/>
              <a:p>
                <a:endParaRPr lang="zh-CN" altLang="en-US"/>
              </a:p>
            </p:txBody>
          </p:sp>
        </p:grpSp>
        <p:grpSp>
          <p:nvGrpSpPr>
            <p:cNvPr id="4" name="Group 21"/>
            <p:cNvGrpSpPr>
              <a:grpSpLocks/>
            </p:cNvGrpSpPr>
            <p:nvPr/>
          </p:nvGrpSpPr>
          <p:grpSpPr bwMode="auto">
            <a:xfrm>
              <a:off x="3672" y="2329"/>
              <a:ext cx="1889" cy="273"/>
              <a:chOff x="1400" y="3389"/>
              <a:chExt cx="1889" cy="273"/>
            </a:xfrm>
          </p:grpSpPr>
          <p:sp>
            <p:nvSpPr>
              <p:cNvPr id="425035" name="Rectangle 22"/>
              <p:cNvSpPr>
                <a:spLocks noChangeArrowheads="1"/>
              </p:cNvSpPr>
              <p:nvPr/>
            </p:nvSpPr>
            <p:spPr bwMode="auto">
              <a:xfrm>
                <a:off x="1400" y="3389"/>
                <a:ext cx="1889" cy="266"/>
              </a:xfrm>
              <a:prstGeom prst="rect">
                <a:avLst/>
              </a:prstGeom>
              <a:noFill/>
              <a:ln w="9525">
                <a:solidFill>
                  <a:schemeClr val="tx1"/>
                </a:solidFill>
                <a:miter lim="800000"/>
                <a:headEnd/>
                <a:tailEnd/>
              </a:ln>
              <a:effectLst/>
            </p:spPr>
            <p:txBody>
              <a:bodyPr wrap="none" anchor="ctr"/>
              <a:lstStyle/>
              <a:p>
                <a:pPr eaLnBrk="1" hangingPunct="1">
                  <a:spcBef>
                    <a:spcPct val="0"/>
                  </a:spcBef>
                </a:pPr>
                <a:r>
                  <a:rPr lang="en-US" altLang="zh-CN" sz="2000" b="0">
                    <a:solidFill>
                      <a:schemeClr val="tx1"/>
                    </a:solidFill>
                    <a:ea typeface="宋体" pitchFamily="2" charset="-122"/>
                  </a:rPr>
                  <a:t>s   t    r    o   n   g   e    r   \0</a:t>
                </a:r>
              </a:p>
            </p:txBody>
          </p:sp>
          <p:sp>
            <p:nvSpPr>
              <p:cNvPr id="425036" name="Line 23"/>
              <p:cNvSpPr>
                <a:spLocks noChangeShapeType="1"/>
              </p:cNvSpPr>
              <p:nvPr/>
            </p:nvSpPr>
            <p:spPr bwMode="auto">
              <a:xfrm>
                <a:off x="1611"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37" name="Line 24"/>
              <p:cNvSpPr>
                <a:spLocks noChangeShapeType="1"/>
              </p:cNvSpPr>
              <p:nvPr/>
            </p:nvSpPr>
            <p:spPr bwMode="auto">
              <a:xfrm>
                <a:off x="1816"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38" name="Line 25"/>
              <p:cNvSpPr>
                <a:spLocks noChangeShapeType="1"/>
              </p:cNvSpPr>
              <p:nvPr/>
            </p:nvSpPr>
            <p:spPr bwMode="auto">
              <a:xfrm>
                <a:off x="2022"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39" name="Line 26"/>
              <p:cNvSpPr>
                <a:spLocks noChangeShapeType="1"/>
              </p:cNvSpPr>
              <p:nvPr/>
            </p:nvSpPr>
            <p:spPr bwMode="auto">
              <a:xfrm>
                <a:off x="2228"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40" name="Line 27"/>
              <p:cNvSpPr>
                <a:spLocks noChangeShapeType="1"/>
              </p:cNvSpPr>
              <p:nvPr/>
            </p:nvSpPr>
            <p:spPr bwMode="auto">
              <a:xfrm>
                <a:off x="2434"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41" name="Line 28"/>
              <p:cNvSpPr>
                <a:spLocks noChangeShapeType="1"/>
              </p:cNvSpPr>
              <p:nvPr/>
            </p:nvSpPr>
            <p:spPr bwMode="auto">
              <a:xfrm>
                <a:off x="2640"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42" name="Line 29"/>
              <p:cNvSpPr>
                <a:spLocks noChangeShapeType="1"/>
              </p:cNvSpPr>
              <p:nvPr/>
            </p:nvSpPr>
            <p:spPr bwMode="auto">
              <a:xfrm>
                <a:off x="2846"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43" name="Line 30"/>
              <p:cNvSpPr>
                <a:spLocks noChangeShapeType="1"/>
              </p:cNvSpPr>
              <p:nvPr/>
            </p:nvSpPr>
            <p:spPr bwMode="auto">
              <a:xfrm>
                <a:off x="3052" y="3396"/>
                <a:ext cx="0" cy="266"/>
              </a:xfrm>
              <a:prstGeom prst="line">
                <a:avLst/>
              </a:prstGeom>
              <a:noFill/>
              <a:ln w="9525">
                <a:solidFill>
                  <a:schemeClr val="tx1"/>
                </a:solidFill>
                <a:round/>
                <a:headEnd/>
                <a:tailEnd/>
              </a:ln>
              <a:effectLst/>
            </p:spPr>
            <p:txBody>
              <a:bodyPr wrap="none" anchor="ctr"/>
              <a:lstStyle/>
              <a:p>
                <a:endParaRPr lang="zh-CN" altLang="en-US"/>
              </a:p>
            </p:txBody>
          </p:sp>
        </p:grpSp>
        <p:grpSp>
          <p:nvGrpSpPr>
            <p:cNvPr id="5" name="Group 31"/>
            <p:cNvGrpSpPr>
              <a:grpSpLocks/>
            </p:cNvGrpSpPr>
            <p:nvPr/>
          </p:nvGrpSpPr>
          <p:grpSpPr bwMode="auto">
            <a:xfrm>
              <a:off x="3680" y="2656"/>
              <a:ext cx="1244" cy="273"/>
              <a:chOff x="1400" y="3389"/>
              <a:chExt cx="1244" cy="273"/>
            </a:xfrm>
          </p:grpSpPr>
          <p:sp>
            <p:nvSpPr>
              <p:cNvPr id="425029" name="Rectangle 32"/>
              <p:cNvSpPr>
                <a:spLocks noChangeArrowheads="1"/>
              </p:cNvSpPr>
              <p:nvPr/>
            </p:nvSpPr>
            <p:spPr bwMode="auto">
              <a:xfrm>
                <a:off x="1400" y="3389"/>
                <a:ext cx="1244" cy="266"/>
              </a:xfrm>
              <a:prstGeom prst="rect">
                <a:avLst/>
              </a:prstGeom>
              <a:noFill/>
              <a:ln w="9525">
                <a:solidFill>
                  <a:schemeClr val="tx1"/>
                </a:solidFill>
                <a:miter lim="800000"/>
                <a:headEnd/>
                <a:tailEnd/>
              </a:ln>
              <a:effectLst/>
            </p:spPr>
            <p:txBody>
              <a:bodyPr wrap="none" anchor="ctr"/>
              <a:lstStyle/>
              <a:p>
                <a:pPr eaLnBrk="1" hangingPunct="1">
                  <a:spcBef>
                    <a:spcPct val="0"/>
                  </a:spcBef>
                </a:pPr>
                <a:r>
                  <a:rPr lang="en-US" altLang="zh-CN" sz="2000" b="0">
                    <a:solidFill>
                      <a:schemeClr val="tx1"/>
                    </a:solidFill>
                    <a:ea typeface="宋体" pitchFamily="2" charset="-122"/>
                  </a:rPr>
                  <a:t>p   o    i    n   t   \0</a:t>
                </a:r>
              </a:p>
            </p:txBody>
          </p:sp>
          <p:sp>
            <p:nvSpPr>
              <p:cNvPr id="425030" name="Line 33"/>
              <p:cNvSpPr>
                <a:spLocks noChangeShapeType="1"/>
              </p:cNvSpPr>
              <p:nvPr/>
            </p:nvSpPr>
            <p:spPr bwMode="auto">
              <a:xfrm>
                <a:off x="1611"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31" name="Line 34"/>
              <p:cNvSpPr>
                <a:spLocks noChangeShapeType="1"/>
              </p:cNvSpPr>
              <p:nvPr/>
            </p:nvSpPr>
            <p:spPr bwMode="auto">
              <a:xfrm>
                <a:off x="1816"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32" name="Line 35"/>
              <p:cNvSpPr>
                <a:spLocks noChangeShapeType="1"/>
              </p:cNvSpPr>
              <p:nvPr/>
            </p:nvSpPr>
            <p:spPr bwMode="auto">
              <a:xfrm>
                <a:off x="2022"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33" name="Line 36"/>
              <p:cNvSpPr>
                <a:spLocks noChangeShapeType="1"/>
              </p:cNvSpPr>
              <p:nvPr/>
            </p:nvSpPr>
            <p:spPr bwMode="auto">
              <a:xfrm>
                <a:off x="2228"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34" name="Line 37"/>
              <p:cNvSpPr>
                <a:spLocks noChangeShapeType="1"/>
              </p:cNvSpPr>
              <p:nvPr/>
            </p:nvSpPr>
            <p:spPr bwMode="auto">
              <a:xfrm>
                <a:off x="2434" y="3396"/>
                <a:ext cx="0" cy="266"/>
              </a:xfrm>
              <a:prstGeom prst="line">
                <a:avLst/>
              </a:prstGeom>
              <a:noFill/>
              <a:ln w="9525">
                <a:solidFill>
                  <a:schemeClr val="tx1"/>
                </a:solidFill>
                <a:round/>
                <a:headEnd/>
                <a:tailEnd/>
              </a:ln>
              <a:effectLst/>
            </p:spPr>
            <p:txBody>
              <a:bodyPr wrap="none" anchor="ctr"/>
              <a:lstStyle/>
              <a:p>
                <a:endParaRPr lang="zh-CN" altLang="en-US"/>
              </a:p>
            </p:txBody>
          </p:sp>
        </p:grpSp>
        <p:grpSp>
          <p:nvGrpSpPr>
            <p:cNvPr id="6" name="Group 38"/>
            <p:cNvGrpSpPr>
              <a:grpSpLocks/>
            </p:cNvGrpSpPr>
            <p:nvPr/>
          </p:nvGrpSpPr>
          <p:grpSpPr bwMode="auto">
            <a:xfrm>
              <a:off x="3664" y="2019"/>
              <a:ext cx="1044" cy="273"/>
              <a:chOff x="1400" y="3389"/>
              <a:chExt cx="1044" cy="273"/>
            </a:xfrm>
          </p:grpSpPr>
          <p:sp>
            <p:nvSpPr>
              <p:cNvPr id="425024" name="Rectangle 39"/>
              <p:cNvSpPr>
                <a:spLocks noChangeArrowheads="1"/>
              </p:cNvSpPr>
              <p:nvPr/>
            </p:nvSpPr>
            <p:spPr bwMode="auto">
              <a:xfrm>
                <a:off x="1400" y="3389"/>
                <a:ext cx="1044" cy="266"/>
              </a:xfrm>
              <a:prstGeom prst="rect">
                <a:avLst/>
              </a:prstGeom>
              <a:noFill/>
              <a:ln w="9525">
                <a:solidFill>
                  <a:schemeClr val="tx1"/>
                </a:solidFill>
                <a:miter lim="800000"/>
                <a:headEnd/>
                <a:tailEnd/>
              </a:ln>
              <a:effectLst/>
            </p:spPr>
            <p:txBody>
              <a:bodyPr wrap="none" anchor="ctr"/>
              <a:lstStyle/>
              <a:p>
                <a:pPr eaLnBrk="1" hangingPunct="1">
                  <a:spcBef>
                    <a:spcPct val="0"/>
                  </a:spcBef>
                </a:pPr>
                <a:r>
                  <a:rPr lang="en-US" altLang="zh-CN" sz="2000" b="0">
                    <a:solidFill>
                      <a:schemeClr val="tx1"/>
                    </a:solidFill>
                    <a:ea typeface="宋体" pitchFamily="2" charset="-122"/>
                  </a:rPr>
                  <a:t>m   u   c   h   \0</a:t>
                </a:r>
              </a:p>
            </p:txBody>
          </p:sp>
          <p:sp>
            <p:nvSpPr>
              <p:cNvPr id="425025" name="Line 40"/>
              <p:cNvSpPr>
                <a:spLocks noChangeShapeType="1"/>
              </p:cNvSpPr>
              <p:nvPr/>
            </p:nvSpPr>
            <p:spPr bwMode="auto">
              <a:xfrm>
                <a:off x="1611"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26" name="Line 41"/>
              <p:cNvSpPr>
                <a:spLocks noChangeShapeType="1"/>
              </p:cNvSpPr>
              <p:nvPr/>
            </p:nvSpPr>
            <p:spPr bwMode="auto">
              <a:xfrm>
                <a:off x="1816"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27" name="Line 42"/>
              <p:cNvSpPr>
                <a:spLocks noChangeShapeType="1"/>
              </p:cNvSpPr>
              <p:nvPr/>
            </p:nvSpPr>
            <p:spPr bwMode="auto">
              <a:xfrm>
                <a:off x="2022"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28" name="Line 43"/>
              <p:cNvSpPr>
                <a:spLocks noChangeShapeType="1"/>
              </p:cNvSpPr>
              <p:nvPr/>
            </p:nvSpPr>
            <p:spPr bwMode="auto">
              <a:xfrm>
                <a:off x="2228" y="3396"/>
                <a:ext cx="0" cy="266"/>
              </a:xfrm>
              <a:prstGeom prst="line">
                <a:avLst/>
              </a:prstGeom>
              <a:noFill/>
              <a:ln w="9525">
                <a:solidFill>
                  <a:schemeClr val="tx1"/>
                </a:solidFill>
                <a:round/>
                <a:headEnd/>
                <a:tailEnd/>
              </a:ln>
              <a:effectLst/>
            </p:spPr>
            <p:txBody>
              <a:bodyPr wrap="none" anchor="ctr"/>
              <a:lstStyle/>
              <a:p>
                <a:endParaRPr lang="zh-CN" altLang="en-US"/>
              </a:p>
            </p:txBody>
          </p:sp>
        </p:grpSp>
        <p:sp>
          <p:nvSpPr>
            <p:cNvPr id="425008" name="Line 44"/>
            <p:cNvSpPr>
              <a:spLocks noChangeShapeType="1"/>
            </p:cNvSpPr>
            <p:nvPr/>
          </p:nvSpPr>
          <p:spPr bwMode="auto">
            <a:xfrm>
              <a:off x="3201" y="1867"/>
              <a:ext cx="47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25009" name="Line 45"/>
            <p:cNvSpPr>
              <a:spLocks noChangeShapeType="1"/>
            </p:cNvSpPr>
            <p:nvPr/>
          </p:nvSpPr>
          <p:spPr bwMode="auto">
            <a:xfrm>
              <a:off x="3190" y="2167"/>
              <a:ext cx="47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25010" name="Line 46"/>
            <p:cNvSpPr>
              <a:spLocks noChangeShapeType="1"/>
            </p:cNvSpPr>
            <p:nvPr/>
          </p:nvSpPr>
          <p:spPr bwMode="auto">
            <a:xfrm>
              <a:off x="3190" y="2444"/>
              <a:ext cx="47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25011" name="Line 47"/>
            <p:cNvSpPr>
              <a:spLocks noChangeShapeType="1"/>
            </p:cNvSpPr>
            <p:nvPr/>
          </p:nvSpPr>
          <p:spPr bwMode="auto">
            <a:xfrm flipV="1">
              <a:off x="3179" y="2767"/>
              <a:ext cx="500" cy="1"/>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25012" name="Line 48"/>
            <p:cNvSpPr>
              <a:spLocks noChangeShapeType="1"/>
            </p:cNvSpPr>
            <p:nvPr/>
          </p:nvSpPr>
          <p:spPr bwMode="auto">
            <a:xfrm>
              <a:off x="2545" y="2900"/>
              <a:ext cx="633" cy="0"/>
            </a:xfrm>
            <a:prstGeom prst="line">
              <a:avLst/>
            </a:prstGeom>
            <a:noFill/>
            <a:ln w="9525">
              <a:solidFill>
                <a:schemeClr val="tx1"/>
              </a:solidFill>
              <a:round/>
              <a:headEnd/>
              <a:tailEnd/>
            </a:ln>
            <a:effectLst/>
          </p:spPr>
          <p:txBody>
            <a:bodyPr wrap="none" anchor="ctr"/>
            <a:lstStyle/>
            <a:p>
              <a:endParaRPr lang="zh-CN" altLang="en-US"/>
            </a:p>
          </p:txBody>
        </p:sp>
        <p:sp>
          <p:nvSpPr>
            <p:cNvPr id="425013" name="Text Box 49"/>
            <p:cNvSpPr txBox="1">
              <a:spLocks noChangeArrowheads="1"/>
            </p:cNvSpPr>
            <p:nvPr/>
          </p:nvSpPr>
          <p:spPr bwMode="auto">
            <a:xfrm>
              <a:off x="2542" y="1784"/>
              <a:ext cx="648"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name[0]</a:t>
              </a:r>
            </a:p>
          </p:txBody>
        </p:sp>
        <p:sp>
          <p:nvSpPr>
            <p:cNvPr id="425014" name="Text Box 50"/>
            <p:cNvSpPr txBox="1">
              <a:spLocks noChangeArrowheads="1"/>
            </p:cNvSpPr>
            <p:nvPr/>
          </p:nvSpPr>
          <p:spPr bwMode="auto">
            <a:xfrm>
              <a:off x="2516" y="2091"/>
              <a:ext cx="648"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name[1]</a:t>
              </a:r>
            </a:p>
          </p:txBody>
        </p:sp>
        <p:sp>
          <p:nvSpPr>
            <p:cNvPr id="425015" name="Text Box 51"/>
            <p:cNvSpPr txBox="1">
              <a:spLocks noChangeArrowheads="1"/>
            </p:cNvSpPr>
            <p:nvPr/>
          </p:nvSpPr>
          <p:spPr bwMode="auto">
            <a:xfrm>
              <a:off x="2538" y="2391"/>
              <a:ext cx="648"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name[2]</a:t>
              </a:r>
            </a:p>
          </p:txBody>
        </p:sp>
        <p:sp>
          <p:nvSpPr>
            <p:cNvPr id="425016" name="Text Box 52"/>
            <p:cNvSpPr txBox="1">
              <a:spLocks noChangeArrowheads="1"/>
            </p:cNvSpPr>
            <p:nvPr/>
          </p:nvSpPr>
          <p:spPr bwMode="auto">
            <a:xfrm>
              <a:off x="2527" y="2647"/>
              <a:ext cx="648"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name[3]</a:t>
              </a:r>
            </a:p>
          </p:txBody>
        </p:sp>
        <p:sp>
          <p:nvSpPr>
            <p:cNvPr id="425017" name="Text Box 53"/>
            <p:cNvSpPr txBox="1">
              <a:spLocks noChangeArrowheads="1"/>
            </p:cNvSpPr>
            <p:nvPr/>
          </p:nvSpPr>
          <p:spPr bwMode="auto">
            <a:xfrm>
              <a:off x="2516" y="2891"/>
              <a:ext cx="648"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name[4]</a:t>
              </a:r>
            </a:p>
          </p:txBody>
        </p:sp>
        <p:grpSp>
          <p:nvGrpSpPr>
            <p:cNvPr id="7" name="Group 54"/>
            <p:cNvGrpSpPr>
              <a:grpSpLocks/>
            </p:cNvGrpSpPr>
            <p:nvPr/>
          </p:nvGrpSpPr>
          <p:grpSpPr bwMode="auto">
            <a:xfrm>
              <a:off x="3682" y="2982"/>
              <a:ext cx="833" cy="273"/>
              <a:chOff x="3682" y="2982"/>
              <a:chExt cx="833" cy="273"/>
            </a:xfrm>
          </p:grpSpPr>
          <p:sp>
            <p:nvSpPr>
              <p:cNvPr id="425020" name="Rectangle 55"/>
              <p:cNvSpPr>
                <a:spLocks noChangeArrowheads="1"/>
              </p:cNvSpPr>
              <p:nvPr/>
            </p:nvSpPr>
            <p:spPr bwMode="auto">
              <a:xfrm>
                <a:off x="3682" y="2982"/>
                <a:ext cx="833" cy="266"/>
              </a:xfrm>
              <a:prstGeom prst="rect">
                <a:avLst/>
              </a:prstGeom>
              <a:noFill/>
              <a:ln w="9525">
                <a:solidFill>
                  <a:schemeClr val="tx1"/>
                </a:solidFill>
                <a:miter lim="800000"/>
                <a:headEnd/>
                <a:tailEnd/>
              </a:ln>
              <a:effectLst/>
            </p:spPr>
            <p:txBody>
              <a:bodyPr wrap="none" anchor="ctr"/>
              <a:lstStyle/>
              <a:p>
                <a:pPr eaLnBrk="1" hangingPunct="1">
                  <a:spcBef>
                    <a:spcPct val="0"/>
                  </a:spcBef>
                </a:pPr>
                <a:r>
                  <a:rPr lang="en-US" altLang="zh-CN" sz="2000" b="0">
                    <a:solidFill>
                      <a:schemeClr val="tx1"/>
                    </a:solidFill>
                    <a:ea typeface="宋体" pitchFamily="2" charset="-122"/>
                  </a:rPr>
                  <a:t>b   y   e   \0</a:t>
                </a:r>
              </a:p>
            </p:txBody>
          </p:sp>
          <p:sp>
            <p:nvSpPr>
              <p:cNvPr id="425021" name="Line 56"/>
              <p:cNvSpPr>
                <a:spLocks noChangeShapeType="1"/>
              </p:cNvSpPr>
              <p:nvPr/>
            </p:nvSpPr>
            <p:spPr bwMode="auto">
              <a:xfrm>
                <a:off x="3893" y="2989"/>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22" name="Line 57"/>
              <p:cNvSpPr>
                <a:spLocks noChangeShapeType="1"/>
              </p:cNvSpPr>
              <p:nvPr/>
            </p:nvSpPr>
            <p:spPr bwMode="auto">
              <a:xfrm>
                <a:off x="4098" y="2989"/>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23" name="Line 58"/>
              <p:cNvSpPr>
                <a:spLocks noChangeShapeType="1"/>
              </p:cNvSpPr>
              <p:nvPr/>
            </p:nvSpPr>
            <p:spPr bwMode="auto">
              <a:xfrm>
                <a:off x="4304" y="2989"/>
                <a:ext cx="0" cy="266"/>
              </a:xfrm>
              <a:prstGeom prst="line">
                <a:avLst/>
              </a:prstGeom>
              <a:noFill/>
              <a:ln w="9525">
                <a:solidFill>
                  <a:schemeClr val="tx1"/>
                </a:solidFill>
                <a:round/>
                <a:headEnd/>
                <a:tailEnd/>
              </a:ln>
              <a:effectLst/>
            </p:spPr>
            <p:txBody>
              <a:bodyPr wrap="none" anchor="ctr"/>
              <a:lstStyle/>
              <a:p>
                <a:endParaRPr lang="zh-CN" altLang="en-US"/>
              </a:p>
            </p:txBody>
          </p:sp>
        </p:grpSp>
        <p:sp>
          <p:nvSpPr>
            <p:cNvPr id="425019" name="Line 59"/>
            <p:cNvSpPr>
              <a:spLocks noChangeShapeType="1"/>
            </p:cNvSpPr>
            <p:nvPr/>
          </p:nvSpPr>
          <p:spPr bwMode="auto">
            <a:xfrm>
              <a:off x="3178" y="3078"/>
              <a:ext cx="500"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grpSp>
        <p:nvGrpSpPr>
          <p:cNvPr id="8" name="Group 60"/>
          <p:cNvGrpSpPr>
            <a:grpSpLocks/>
          </p:cNvGrpSpPr>
          <p:nvPr/>
        </p:nvGrpSpPr>
        <p:grpSpPr bwMode="auto">
          <a:xfrm>
            <a:off x="954088" y="1855788"/>
            <a:ext cx="3011487" cy="2141537"/>
            <a:chOff x="508" y="1600"/>
            <a:chExt cx="1897" cy="1349"/>
          </a:xfrm>
        </p:grpSpPr>
        <p:sp>
          <p:nvSpPr>
            <p:cNvPr id="424974" name="Rectangle 61"/>
            <p:cNvSpPr>
              <a:spLocks noChangeArrowheads="1"/>
            </p:cNvSpPr>
            <p:nvPr/>
          </p:nvSpPr>
          <p:spPr bwMode="auto">
            <a:xfrm>
              <a:off x="514" y="1611"/>
              <a:ext cx="1888" cy="266"/>
            </a:xfrm>
            <a:prstGeom prst="rect">
              <a:avLst/>
            </a:prstGeom>
            <a:noFill/>
            <a:ln w="9525">
              <a:solidFill>
                <a:schemeClr val="tx1"/>
              </a:solidFill>
              <a:miter lim="800000"/>
              <a:headEnd/>
              <a:tailEnd/>
            </a:ln>
            <a:effectLst/>
          </p:spPr>
          <p:txBody>
            <a:bodyPr wrap="none" anchor="ctr"/>
            <a:lstStyle/>
            <a:p>
              <a:pPr eaLnBrk="1" hangingPunct="1">
                <a:spcBef>
                  <a:spcPct val="0"/>
                </a:spcBef>
              </a:pPr>
              <a:r>
                <a:rPr lang="en-US" altLang="zh-CN" sz="2000" b="0">
                  <a:solidFill>
                    <a:schemeClr val="tx1"/>
                  </a:solidFill>
                  <a:ea typeface="宋体" pitchFamily="2" charset="-122"/>
                </a:rPr>
                <a:t>g   a    i    n   \0</a:t>
              </a:r>
            </a:p>
          </p:txBody>
        </p:sp>
        <p:grpSp>
          <p:nvGrpSpPr>
            <p:cNvPr id="9" name="Group 62"/>
            <p:cNvGrpSpPr>
              <a:grpSpLocks/>
            </p:cNvGrpSpPr>
            <p:nvPr/>
          </p:nvGrpSpPr>
          <p:grpSpPr bwMode="auto">
            <a:xfrm>
              <a:off x="516" y="2140"/>
              <a:ext cx="1889" cy="273"/>
              <a:chOff x="1400" y="3389"/>
              <a:chExt cx="1889" cy="273"/>
            </a:xfrm>
          </p:grpSpPr>
          <p:sp>
            <p:nvSpPr>
              <p:cNvPr id="424991" name="Rectangle 63"/>
              <p:cNvSpPr>
                <a:spLocks noChangeArrowheads="1"/>
              </p:cNvSpPr>
              <p:nvPr/>
            </p:nvSpPr>
            <p:spPr bwMode="auto">
              <a:xfrm>
                <a:off x="1400" y="3389"/>
                <a:ext cx="1889" cy="266"/>
              </a:xfrm>
              <a:prstGeom prst="rect">
                <a:avLst/>
              </a:prstGeom>
              <a:noFill/>
              <a:ln w="9525">
                <a:solidFill>
                  <a:schemeClr val="tx1"/>
                </a:solidFill>
                <a:miter lim="800000"/>
                <a:headEnd/>
                <a:tailEnd/>
              </a:ln>
              <a:effectLst/>
            </p:spPr>
            <p:txBody>
              <a:bodyPr wrap="none" anchor="ctr"/>
              <a:lstStyle/>
              <a:p>
                <a:pPr eaLnBrk="1" hangingPunct="1">
                  <a:spcBef>
                    <a:spcPct val="0"/>
                  </a:spcBef>
                </a:pPr>
                <a:r>
                  <a:rPr lang="en-US" altLang="zh-CN" sz="2000" b="0" dirty="0">
                    <a:solidFill>
                      <a:schemeClr val="tx1"/>
                    </a:solidFill>
                    <a:ea typeface="宋体" pitchFamily="2" charset="-122"/>
                  </a:rPr>
                  <a:t>s    t    r    o   n    g   e    r   \0</a:t>
                </a:r>
              </a:p>
            </p:txBody>
          </p:sp>
          <p:sp>
            <p:nvSpPr>
              <p:cNvPr id="424992" name="Line 64"/>
              <p:cNvSpPr>
                <a:spLocks noChangeShapeType="1"/>
              </p:cNvSpPr>
              <p:nvPr/>
            </p:nvSpPr>
            <p:spPr bwMode="auto">
              <a:xfrm>
                <a:off x="1611"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993" name="Line 65"/>
              <p:cNvSpPr>
                <a:spLocks noChangeShapeType="1"/>
              </p:cNvSpPr>
              <p:nvPr/>
            </p:nvSpPr>
            <p:spPr bwMode="auto">
              <a:xfrm>
                <a:off x="1816"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994" name="Line 66"/>
              <p:cNvSpPr>
                <a:spLocks noChangeShapeType="1"/>
              </p:cNvSpPr>
              <p:nvPr/>
            </p:nvSpPr>
            <p:spPr bwMode="auto">
              <a:xfrm>
                <a:off x="2022"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995" name="Line 67"/>
              <p:cNvSpPr>
                <a:spLocks noChangeShapeType="1"/>
              </p:cNvSpPr>
              <p:nvPr/>
            </p:nvSpPr>
            <p:spPr bwMode="auto">
              <a:xfrm>
                <a:off x="2228"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996" name="Line 68"/>
              <p:cNvSpPr>
                <a:spLocks noChangeShapeType="1"/>
              </p:cNvSpPr>
              <p:nvPr/>
            </p:nvSpPr>
            <p:spPr bwMode="auto">
              <a:xfrm>
                <a:off x="2434"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997" name="Line 69"/>
              <p:cNvSpPr>
                <a:spLocks noChangeShapeType="1"/>
              </p:cNvSpPr>
              <p:nvPr/>
            </p:nvSpPr>
            <p:spPr bwMode="auto">
              <a:xfrm>
                <a:off x="2640"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998" name="Line 70"/>
              <p:cNvSpPr>
                <a:spLocks noChangeShapeType="1"/>
              </p:cNvSpPr>
              <p:nvPr/>
            </p:nvSpPr>
            <p:spPr bwMode="auto">
              <a:xfrm>
                <a:off x="2846"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999" name="Line 71"/>
              <p:cNvSpPr>
                <a:spLocks noChangeShapeType="1"/>
              </p:cNvSpPr>
              <p:nvPr/>
            </p:nvSpPr>
            <p:spPr bwMode="auto">
              <a:xfrm>
                <a:off x="3052" y="3396"/>
                <a:ext cx="0" cy="266"/>
              </a:xfrm>
              <a:prstGeom prst="line">
                <a:avLst/>
              </a:prstGeom>
              <a:noFill/>
              <a:ln w="9525">
                <a:solidFill>
                  <a:schemeClr val="tx1"/>
                </a:solidFill>
                <a:round/>
                <a:headEnd/>
                <a:tailEnd/>
              </a:ln>
              <a:effectLst/>
            </p:spPr>
            <p:txBody>
              <a:bodyPr wrap="none" anchor="ctr"/>
              <a:lstStyle/>
              <a:p>
                <a:endParaRPr lang="zh-CN" altLang="en-US"/>
              </a:p>
            </p:txBody>
          </p:sp>
        </p:grpSp>
        <p:sp>
          <p:nvSpPr>
            <p:cNvPr id="424976" name="Rectangle 72"/>
            <p:cNvSpPr>
              <a:spLocks noChangeArrowheads="1"/>
            </p:cNvSpPr>
            <p:nvPr/>
          </p:nvSpPr>
          <p:spPr bwMode="auto">
            <a:xfrm>
              <a:off x="513" y="2412"/>
              <a:ext cx="1888" cy="266"/>
            </a:xfrm>
            <a:prstGeom prst="rect">
              <a:avLst/>
            </a:prstGeom>
            <a:noFill/>
            <a:ln w="9525">
              <a:solidFill>
                <a:schemeClr val="tx1"/>
              </a:solidFill>
              <a:miter lim="800000"/>
              <a:headEnd/>
              <a:tailEnd/>
            </a:ln>
            <a:effectLst/>
          </p:spPr>
          <p:txBody>
            <a:bodyPr wrap="none" anchor="ctr"/>
            <a:lstStyle/>
            <a:p>
              <a:pPr eaLnBrk="1" hangingPunct="1">
                <a:spcBef>
                  <a:spcPct val="0"/>
                </a:spcBef>
              </a:pPr>
              <a:r>
                <a:rPr lang="en-US" altLang="zh-CN" sz="2000" b="0">
                  <a:solidFill>
                    <a:schemeClr val="tx1"/>
                  </a:solidFill>
                  <a:ea typeface="宋体" pitchFamily="2" charset="-122"/>
                </a:rPr>
                <a:t>p   o    i    n   t   \0</a:t>
              </a:r>
            </a:p>
          </p:txBody>
        </p:sp>
        <p:sp>
          <p:nvSpPr>
            <p:cNvPr id="424977" name="Rectangle 73"/>
            <p:cNvSpPr>
              <a:spLocks noChangeArrowheads="1"/>
            </p:cNvSpPr>
            <p:nvPr/>
          </p:nvSpPr>
          <p:spPr bwMode="auto">
            <a:xfrm>
              <a:off x="508" y="1875"/>
              <a:ext cx="1889" cy="266"/>
            </a:xfrm>
            <a:prstGeom prst="rect">
              <a:avLst/>
            </a:prstGeom>
            <a:noFill/>
            <a:ln w="9525">
              <a:solidFill>
                <a:schemeClr val="tx1"/>
              </a:solidFill>
              <a:miter lim="800000"/>
              <a:headEnd/>
              <a:tailEnd/>
            </a:ln>
            <a:effectLst/>
          </p:spPr>
          <p:txBody>
            <a:bodyPr wrap="none" anchor="ctr"/>
            <a:lstStyle/>
            <a:p>
              <a:pPr eaLnBrk="1" hangingPunct="1">
                <a:spcBef>
                  <a:spcPct val="0"/>
                </a:spcBef>
              </a:pPr>
              <a:r>
                <a:rPr lang="en-US" altLang="zh-CN" sz="2000" b="0">
                  <a:solidFill>
                    <a:schemeClr val="tx1"/>
                  </a:solidFill>
                  <a:ea typeface="宋体" pitchFamily="2" charset="-122"/>
                </a:rPr>
                <a:t>m   u   c   h   \0</a:t>
              </a:r>
            </a:p>
          </p:txBody>
        </p:sp>
        <p:sp>
          <p:nvSpPr>
            <p:cNvPr id="424978" name="Line 74"/>
            <p:cNvSpPr>
              <a:spLocks noChangeShapeType="1"/>
            </p:cNvSpPr>
            <p:nvPr/>
          </p:nvSpPr>
          <p:spPr bwMode="auto">
            <a:xfrm>
              <a:off x="719" y="1882"/>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979" name="Line 75"/>
            <p:cNvSpPr>
              <a:spLocks noChangeShapeType="1"/>
            </p:cNvSpPr>
            <p:nvPr/>
          </p:nvSpPr>
          <p:spPr bwMode="auto">
            <a:xfrm>
              <a:off x="935" y="1882"/>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980" name="Line 76"/>
            <p:cNvSpPr>
              <a:spLocks noChangeShapeType="1"/>
            </p:cNvSpPr>
            <p:nvPr/>
          </p:nvSpPr>
          <p:spPr bwMode="auto">
            <a:xfrm>
              <a:off x="1130" y="1882"/>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981" name="Line 77"/>
            <p:cNvSpPr>
              <a:spLocks noChangeShapeType="1"/>
            </p:cNvSpPr>
            <p:nvPr/>
          </p:nvSpPr>
          <p:spPr bwMode="auto">
            <a:xfrm>
              <a:off x="1348" y="1882"/>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982" name="Rectangle 78"/>
            <p:cNvSpPr>
              <a:spLocks noChangeArrowheads="1"/>
            </p:cNvSpPr>
            <p:nvPr/>
          </p:nvSpPr>
          <p:spPr bwMode="auto">
            <a:xfrm>
              <a:off x="515" y="2683"/>
              <a:ext cx="1888" cy="266"/>
            </a:xfrm>
            <a:prstGeom prst="rect">
              <a:avLst/>
            </a:prstGeom>
            <a:noFill/>
            <a:ln w="9525">
              <a:solidFill>
                <a:schemeClr val="tx1"/>
              </a:solidFill>
              <a:miter lim="800000"/>
              <a:headEnd/>
              <a:tailEnd/>
            </a:ln>
            <a:effectLst/>
          </p:spPr>
          <p:txBody>
            <a:bodyPr wrap="none" anchor="ctr"/>
            <a:lstStyle/>
            <a:p>
              <a:pPr eaLnBrk="1" hangingPunct="1">
                <a:spcBef>
                  <a:spcPct val="0"/>
                </a:spcBef>
              </a:pPr>
              <a:r>
                <a:rPr lang="en-US" altLang="zh-CN" sz="2000" b="0">
                  <a:solidFill>
                    <a:schemeClr val="tx1"/>
                  </a:solidFill>
                  <a:ea typeface="宋体" pitchFamily="2" charset="-122"/>
                </a:rPr>
                <a:t>b   y   e   \0</a:t>
              </a:r>
            </a:p>
          </p:txBody>
        </p:sp>
        <p:sp>
          <p:nvSpPr>
            <p:cNvPr id="424983" name="Line 79"/>
            <p:cNvSpPr>
              <a:spLocks noChangeShapeType="1"/>
            </p:cNvSpPr>
            <p:nvPr/>
          </p:nvSpPr>
          <p:spPr bwMode="auto">
            <a:xfrm>
              <a:off x="2167" y="1633"/>
              <a:ext cx="0" cy="1311"/>
            </a:xfrm>
            <a:prstGeom prst="line">
              <a:avLst/>
            </a:prstGeom>
            <a:noFill/>
            <a:ln w="9525">
              <a:solidFill>
                <a:schemeClr val="tx1"/>
              </a:solidFill>
              <a:round/>
              <a:headEnd/>
              <a:tailEnd/>
            </a:ln>
            <a:effectLst/>
          </p:spPr>
          <p:txBody>
            <a:bodyPr wrap="none" anchor="ctr"/>
            <a:lstStyle/>
            <a:p>
              <a:endParaRPr lang="zh-CN" altLang="en-US"/>
            </a:p>
          </p:txBody>
        </p:sp>
        <p:sp>
          <p:nvSpPr>
            <p:cNvPr id="424984" name="Line 80"/>
            <p:cNvSpPr>
              <a:spLocks noChangeShapeType="1"/>
            </p:cNvSpPr>
            <p:nvPr/>
          </p:nvSpPr>
          <p:spPr bwMode="auto">
            <a:xfrm>
              <a:off x="1967" y="1600"/>
              <a:ext cx="0" cy="1344"/>
            </a:xfrm>
            <a:prstGeom prst="line">
              <a:avLst/>
            </a:prstGeom>
            <a:noFill/>
            <a:ln w="9525">
              <a:solidFill>
                <a:schemeClr val="tx1"/>
              </a:solidFill>
              <a:round/>
              <a:headEnd/>
              <a:tailEnd/>
            </a:ln>
            <a:effectLst/>
          </p:spPr>
          <p:txBody>
            <a:bodyPr wrap="none" anchor="ctr"/>
            <a:lstStyle/>
            <a:p>
              <a:endParaRPr lang="zh-CN" altLang="en-US"/>
            </a:p>
          </p:txBody>
        </p:sp>
        <p:sp>
          <p:nvSpPr>
            <p:cNvPr id="424985" name="Line 81"/>
            <p:cNvSpPr>
              <a:spLocks noChangeShapeType="1"/>
            </p:cNvSpPr>
            <p:nvPr/>
          </p:nvSpPr>
          <p:spPr bwMode="auto">
            <a:xfrm>
              <a:off x="1756" y="1611"/>
              <a:ext cx="0" cy="1333"/>
            </a:xfrm>
            <a:prstGeom prst="line">
              <a:avLst/>
            </a:prstGeom>
            <a:noFill/>
            <a:ln w="9525">
              <a:solidFill>
                <a:schemeClr val="tx1"/>
              </a:solidFill>
              <a:round/>
              <a:headEnd/>
              <a:tailEnd/>
            </a:ln>
            <a:effectLst/>
          </p:spPr>
          <p:txBody>
            <a:bodyPr wrap="none" anchor="ctr"/>
            <a:lstStyle/>
            <a:p>
              <a:endParaRPr lang="zh-CN" altLang="en-US"/>
            </a:p>
          </p:txBody>
        </p:sp>
        <p:sp>
          <p:nvSpPr>
            <p:cNvPr id="424986" name="Line 82"/>
            <p:cNvSpPr>
              <a:spLocks noChangeShapeType="1"/>
            </p:cNvSpPr>
            <p:nvPr/>
          </p:nvSpPr>
          <p:spPr bwMode="auto">
            <a:xfrm>
              <a:off x="1545" y="1600"/>
              <a:ext cx="0" cy="1344"/>
            </a:xfrm>
            <a:prstGeom prst="line">
              <a:avLst/>
            </a:prstGeom>
            <a:noFill/>
            <a:ln w="9525">
              <a:solidFill>
                <a:schemeClr val="tx1"/>
              </a:solidFill>
              <a:round/>
              <a:headEnd/>
              <a:tailEnd/>
            </a:ln>
            <a:effectLst/>
          </p:spPr>
          <p:txBody>
            <a:bodyPr wrap="none" anchor="ctr"/>
            <a:lstStyle/>
            <a:p>
              <a:endParaRPr lang="zh-CN" altLang="en-US"/>
            </a:p>
          </p:txBody>
        </p:sp>
        <p:sp>
          <p:nvSpPr>
            <p:cNvPr id="424987" name="Line 83"/>
            <p:cNvSpPr>
              <a:spLocks noChangeShapeType="1"/>
            </p:cNvSpPr>
            <p:nvPr/>
          </p:nvSpPr>
          <p:spPr bwMode="auto">
            <a:xfrm>
              <a:off x="1345" y="1611"/>
              <a:ext cx="0" cy="1333"/>
            </a:xfrm>
            <a:prstGeom prst="line">
              <a:avLst/>
            </a:prstGeom>
            <a:noFill/>
            <a:ln w="9525">
              <a:solidFill>
                <a:schemeClr val="tx1"/>
              </a:solidFill>
              <a:round/>
              <a:headEnd/>
              <a:tailEnd/>
            </a:ln>
            <a:effectLst/>
          </p:spPr>
          <p:txBody>
            <a:bodyPr wrap="none" anchor="ctr"/>
            <a:lstStyle/>
            <a:p>
              <a:endParaRPr lang="zh-CN" altLang="en-US"/>
            </a:p>
          </p:txBody>
        </p:sp>
        <p:sp>
          <p:nvSpPr>
            <p:cNvPr id="424988" name="Line 84"/>
            <p:cNvSpPr>
              <a:spLocks noChangeShapeType="1"/>
            </p:cNvSpPr>
            <p:nvPr/>
          </p:nvSpPr>
          <p:spPr bwMode="auto">
            <a:xfrm>
              <a:off x="1133" y="1622"/>
              <a:ext cx="0" cy="1322"/>
            </a:xfrm>
            <a:prstGeom prst="line">
              <a:avLst/>
            </a:prstGeom>
            <a:noFill/>
            <a:ln w="9525">
              <a:solidFill>
                <a:schemeClr val="tx1"/>
              </a:solidFill>
              <a:round/>
              <a:headEnd/>
              <a:tailEnd/>
            </a:ln>
            <a:effectLst/>
          </p:spPr>
          <p:txBody>
            <a:bodyPr wrap="none" anchor="ctr"/>
            <a:lstStyle/>
            <a:p>
              <a:endParaRPr lang="zh-CN" altLang="en-US"/>
            </a:p>
          </p:txBody>
        </p:sp>
        <p:sp>
          <p:nvSpPr>
            <p:cNvPr id="424989" name="Line 85"/>
            <p:cNvSpPr>
              <a:spLocks noChangeShapeType="1"/>
            </p:cNvSpPr>
            <p:nvPr/>
          </p:nvSpPr>
          <p:spPr bwMode="auto">
            <a:xfrm>
              <a:off x="933" y="1611"/>
              <a:ext cx="0" cy="1322"/>
            </a:xfrm>
            <a:prstGeom prst="line">
              <a:avLst/>
            </a:prstGeom>
            <a:noFill/>
            <a:ln w="9525">
              <a:solidFill>
                <a:schemeClr val="tx1"/>
              </a:solidFill>
              <a:round/>
              <a:headEnd/>
              <a:tailEnd/>
            </a:ln>
            <a:effectLst/>
          </p:spPr>
          <p:txBody>
            <a:bodyPr wrap="none" anchor="ctr"/>
            <a:lstStyle/>
            <a:p>
              <a:endParaRPr lang="zh-CN" altLang="en-US"/>
            </a:p>
          </p:txBody>
        </p:sp>
        <p:sp>
          <p:nvSpPr>
            <p:cNvPr id="424990" name="Line 86"/>
            <p:cNvSpPr>
              <a:spLocks noChangeShapeType="1"/>
            </p:cNvSpPr>
            <p:nvPr/>
          </p:nvSpPr>
          <p:spPr bwMode="auto">
            <a:xfrm>
              <a:off x="722" y="1611"/>
              <a:ext cx="0" cy="1333"/>
            </a:xfrm>
            <a:prstGeom prst="line">
              <a:avLst/>
            </a:prstGeom>
            <a:noFill/>
            <a:ln w="9525">
              <a:solidFill>
                <a:schemeClr val="tx1"/>
              </a:solidFill>
              <a:round/>
              <a:headEnd/>
              <a:tailEnd/>
            </a:ln>
            <a:effectLst/>
          </p:spPr>
          <p:txBody>
            <a:bodyPr wrap="none" anchor="ctr"/>
            <a:lstStyle/>
            <a:p>
              <a:endParaRPr lang="zh-CN" altLang="en-US"/>
            </a:p>
          </p:txBody>
        </p:sp>
      </p:grpSp>
      <p:sp>
        <p:nvSpPr>
          <p:cNvPr id="882775" name="AutoShape 87"/>
          <p:cNvSpPr>
            <a:spLocks noChangeArrowheads="1"/>
          </p:cNvSpPr>
          <p:nvPr/>
        </p:nvSpPr>
        <p:spPr bwMode="auto">
          <a:xfrm>
            <a:off x="1049338" y="5284968"/>
            <a:ext cx="5743575" cy="1225550"/>
          </a:xfrm>
          <a:prstGeom prst="wedgeRectCallout">
            <a:avLst>
              <a:gd name="adj1" fmla="val -3395"/>
              <a:gd name="adj2" fmla="val -97061"/>
            </a:avLst>
          </a:prstGeom>
          <a:solidFill>
            <a:srgbClr val="FFFFFF"/>
          </a:solidFill>
          <a:ln w="38100">
            <a:solidFill>
              <a:srgbClr val="339966"/>
            </a:solidFill>
            <a:miter lim="800000"/>
            <a:headEnd/>
            <a:tailEnd/>
          </a:ln>
          <a:effectLst/>
        </p:spPr>
        <p:txBody>
          <a:bodyPr wrap="none" lIns="90000" tIns="46800" rIns="90000" bIns="46800" anchor="ctr">
            <a:spAutoFit/>
          </a:bodyPr>
          <a:lstStyle/>
          <a:p>
            <a:pPr eaLnBrk="1" hangingPunct="1">
              <a:spcBef>
                <a:spcPct val="0"/>
              </a:spcBef>
            </a:pPr>
            <a:r>
              <a:rPr lang="zh-CN" altLang="en-US" sz="2400" b="0">
                <a:solidFill>
                  <a:schemeClr val="tx1"/>
                </a:solidFill>
                <a:ea typeface="隶书" pitchFamily="49" charset="-122"/>
              </a:rPr>
              <a:t>二维数组存储空间固定</a:t>
            </a:r>
          </a:p>
          <a:p>
            <a:pPr eaLnBrk="1" hangingPunct="1">
              <a:spcBef>
                <a:spcPct val="0"/>
              </a:spcBef>
            </a:pPr>
            <a:r>
              <a:rPr lang="zh-CN" altLang="en-US" sz="2400" b="0">
                <a:solidFill>
                  <a:schemeClr val="tx1"/>
                </a:solidFill>
                <a:ea typeface="隶书" pitchFamily="49" charset="-122"/>
              </a:rPr>
              <a:t>字符指针数组相当于</a:t>
            </a:r>
            <a:r>
              <a:rPr lang="zh-CN" altLang="en-US" sz="2400" b="0">
                <a:solidFill>
                  <a:srgbClr val="0000FF"/>
                </a:solidFill>
                <a:ea typeface="隶书" pitchFamily="49" charset="-122"/>
              </a:rPr>
              <a:t>可变列长</a:t>
            </a:r>
            <a:r>
              <a:rPr lang="zh-CN" altLang="en-US" sz="2400" b="0">
                <a:solidFill>
                  <a:schemeClr val="tx1"/>
                </a:solidFill>
                <a:ea typeface="隶书" pitchFamily="49" charset="-122"/>
              </a:rPr>
              <a:t>的二维数组</a:t>
            </a:r>
          </a:p>
          <a:p>
            <a:pPr eaLnBrk="1" hangingPunct="1">
              <a:spcBef>
                <a:spcPct val="0"/>
              </a:spcBef>
            </a:pPr>
            <a:r>
              <a:rPr lang="zh-CN" altLang="en-US" sz="2400" b="0">
                <a:solidFill>
                  <a:schemeClr val="tx1"/>
                </a:solidFill>
                <a:ea typeface="隶书" pitchFamily="49" charset="-122"/>
              </a:rPr>
              <a:t>分配内存单元</a:t>
            </a:r>
            <a:r>
              <a:rPr lang="en-US" altLang="zh-CN" sz="2400" b="0">
                <a:solidFill>
                  <a:schemeClr val="tx1"/>
                </a:solidFill>
                <a:ea typeface="隶书" pitchFamily="49" charset="-122"/>
              </a:rPr>
              <a:t>=</a:t>
            </a:r>
            <a:r>
              <a:rPr lang="zh-CN" altLang="en-US" sz="2400" b="0">
                <a:solidFill>
                  <a:schemeClr val="tx1"/>
                </a:solidFill>
                <a:ea typeface="隶书" pitchFamily="49" charset="-122"/>
              </a:rPr>
              <a:t>数组维数*</a:t>
            </a:r>
            <a:r>
              <a:rPr lang="en-US" altLang="zh-CN" sz="2400" b="0">
                <a:solidFill>
                  <a:schemeClr val="tx1"/>
                </a:solidFill>
                <a:ea typeface="隶书" pitchFamily="49" charset="-122"/>
              </a:rPr>
              <a:t>2+</a:t>
            </a:r>
            <a:r>
              <a:rPr lang="zh-CN" altLang="en-US" sz="2400" b="0">
                <a:solidFill>
                  <a:schemeClr val="tx1"/>
                </a:solidFill>
                <a:ea typeface="隶书" pitchFamily="49" charset="-122"/>
              </a:rPr>
              <a:t>各字符串长度</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4" name="Rectangle 4"/>
          <p:cNvSpPr>
            <a:spLocks noChangeArrowheads="1"/>
          </p:cNvSpPr>
          <p:nvPr/>
        </p:nvSpPr>
        <p:spPr bwMode="auto">
          <a:xfrm>
            <a:off x="655638" y="681038"/>
            <a:ext cx="7956550" cy="449262"/>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Char char="v"/>
            </a:pPr>
            <a:r>
              <a:rPr lang="zh-CN" altLang="en-US" sz="2400">
                <a:solidFill>
                  <a:schemeClr val="tx1"/>
                </a:solidFill>
              </a:rPr>
              <a:t>二维数组与指针数组区别</a:t>
            </a:r>
            <a:r>
              <a:rPr lang="zh-CN" altLang="en-US" sz="2000">
                <a:solidFill>
                  <a:schemeClr val="tx1"/>
                </a:solidFill>
              </a:rPr>
              <a:t>：</a:t>
            </a:r>
            <a:endParaRPr kumimoji="0" lang="zh-CN" altLang="en-US" sz="2400">
              <a:solidFill>
                <a:schemeClr val="tx1"/>
              </a:solidFill>
            </a:endParaRPr>
          </a:p>
        </p:txBody>
      </p:sp>
      <p:sp>
        <p:nvSpPr>
          <p:cNvPr id="882696" name="Text Box 8"/>
          <p:cNvSpPr txBox="1">
            <a:spLocks noChangeArrowheads="1"/>
          </p:cNvSpPr>
          <p:nvPr/>
        </p:nvSpPr>
        <p:spPr bwMode="auto">
          <a:xfrm>
            <a:off x="877888" y="1158875"/>
            <a:ext cx="6894516" cy="400110"/>
          </a:xfrm>
          <a:prstGeom prst="rect">
            <a:avLst/>
          </a:prstGeom>
          <a:noFill/>
          <a:ln w="9525">
            <a:noFill/>
            <a:miter lim="800000"/>
            <a:headEnd/>
            <a:tailEnd/>
          </a:ln>
          <a:effectLst/>
        </p:spPr>
        <p:txBody>
          <a:bodyPr wrap="none">
            <a:spAutoFit/>
          </a:bodyPr>
          <a:lstStyle/>
          <a:p>
            <a:pPr>
              <a:spcBef>
                <a:spcPct val="0"/>
              </a:spcBef>
            </a:pPr>
            <a:r>
              <a:rPr lang="en-US" altLang="zh-CN" sz="2000" dirty="0">
                <a:ea typeface="宋体" pitchFamily="2" charset="-122"/>
              </a:rPr>
              <a:t> </a:t>
            </a:r>
            <a:r>
              <a:rPr lang="en-US" altLang="zh-CN" sz="2000" dirty="0">
                <a:solidFill>
                  <a:srgbClr val="0000FF"/>
                </a:solidFill>
                <a:ea typeface="宋体" pitchFamily="2" charset="-122"/>
              </a:rPr>
              <a:t>char  name[5][9]={</a:t>
            </a:r>
            <a:r>
              <a:rPr lang="en-US" altLang="zh-CN" sz="2000" dirty="0">
                <a:solidFill>
                  <a:srgbClr val="0000FF"/>
                </a:solidFill>
              </a:rPr>
              <a:t>"</a:t>
            </a:r>
            <a:r>
              <a:rPr lang="en-US" altLang="zh-CN" sz="2000" dirty="0">
                <a:solidFill>
                  <a:srgbClr val="0000FF"/>
                </a:solidFill>
                <a:ea typeface="宋体" pitchFamily="2" charset="-122"/>
              </a:rPr>
              <a:t>gain</a:t>
            </a:r>
            <a:r>
              <a:rPr lang="en-US" altLang="zh-CN" sz="2000" dirty="0">
                <a:solidFill>
                  <a:srgbClr val="0000FF"/>
                </a:solidFill>
              </a:rPr>
              <a:t>"</a:t>
            </a:r>
            <a:r>
              <a:rPr lang="en-US" altLang="zh-CN" sz="2000" dirty="0">
                <a:solidFill>
                  <a:srgbClr val="0000FF"/>
                </a:solidFill>
                <a:ea typeface="宋体" pitchFamily="2" charset="-122"/>
              </a:rPr>
              <a:t>,</a:t>
            </a:r>
            <a:r>
              <a:rPr lang="en-US" altLang="zh-CN" sz="2000" dirty="0">
                <a:solidFill>
                  <a:srgbClr val="0000FF"/>
                </a:solidFill>
              </a:rPr>
              <a:t> "</a:t>
            </a:r>
            <a:r>
              <a:rPr lang="en-US" altLang="zh-CN" sz="2000" dirty="0">
                <a:solidFill>
                  <a:srgbClr val="0000FF"/>
                </a:solidFill>
                <a:ea typeface="宋体" pitchFamily="2" charset="-122"/>
              </a:rPr>
              <a:t>much</a:t>
            </a:r>
            <a:r>
              <a:rPr lang="en-US" altLang="zh-CN" sz="2000" dirty="0">
                <a:solidFill>
                  <a:srgbClr val="0000FF"/>
                </a:solidFill>
              </a:rPr>
              <a:t>"</a:t>
            </a:r>
            <a:r>
              <a:rPr lang="en-US" altLang="zh-CN" sz="2000" dirty="0">
                <a:solidFill>
                  <a:srgbClr val="0000FF"/>
                </a:solidFill>
                <a:ea typeface="宋体" pitchFamily="2" charset="-122"/>
              </a:rPr>
              <a:t>,</a:t>
            </a:r>
            <a:r>
              <a:rPr lang="en-US" altLang="zh-CN" sz="2000" dirty="0">
                <a:solidFill>
                  <a:srgbClr val="0000FF"/>
                </a:solidFill>
              </a:rPr>
              <a:t> "</a:t>
            </a:r>
            <a:r>
              <a:rPr lang="en-US" altLang="zh-CN" sz="2000" dirty="0">
                <a:solidFill>
                  <a:srgbClr val="0000FF"/>
                </a:solidFill>
                <a:ea typeface="宋体" pitchFamily="2" charset="-122"/>
              </a:rPr>
              <a:t>stronger</a:t>
            </a:r>
            <a:r>
              <a:rPr lang="en-US" altLang="zh-CN" sz="2000" dirty="0">
                <a:solidFill>
                  <a:srgbClr val="0000FF"/>
                </a:solidFill>
              </a:rPr>
              <a:t>"</a:t>
            </a:r>
            <a:r>
              <a:rPr lang="en-US" altLang="zh-CN" sz="2000" dirty="0">
                <a:solidFill>
                  <a:srgbClr val="0000FF"/>
                </a:solidFill>
                <a:ea typeface="宋体" pitchFamily="2" charset="-122"/>
              </a:rPr>
              <a:t>, </a:t>
            </a:r>
            <a:r>
              <a:rPr lang="en-US" altLang="zh-CN" sz="2000" dirty="0">
                <a:solidFill>
                  <a:srgbClr val="0000FF"/>
                </a:solidFill>
              </a:rPr>
              <a:t>"</a:t>
            </a:r>
            <a:r>
              <a:rPr lang="en-US" altLang="zh-CN" sz="2000" dirty="0">
                <a:solidFill>
                  <a:srgbClr val="0000FF"/>
                </a:solidFill>
                <a:ea typeface="宋体" pitchFamily="2" charset="-122"/>
              </a:rPr>
              <a:t>point</a:t>
            </a:r>
            <a:r>
              <a:rPr lang="en-US" altLang="zh-CN" sz="2000" dirty="0">
                <a:solidFill>
                  <a:srgbClr val="0000FF"/>
                </a:solidFill>
              </a:rPr>
              <a:t>"</a:t>
            </a:r>
            <a:r>
              <a:rPr lang="en-US" altLang="zh-CN" sz="2000" dirty="0">
                <a:solidFill>
                  <a:srgbClr val="0000FF"/>
                </a:solidFill>
                <a:ea typeface="宋体" pitchFamily="2" charset="-122"/>
              </a:rPr>
              <a:t>,</a:t>
            </a:r>
            <a:r>
              <a:rPr lang="en-US" altLang="zh-CN" sz="2000" dirty="0">
                <a:solidFill>
                  <a:srgbClr val="0000FF"/>
                </a:solidFill>
              </a:rPr>
              <a:t> "</a:t>
            </a:r>
            <a:r>
              <a:rPr lang="en-US" altLang="zh-CN" sz="2000" dirty="0">
                <a:solidFill>
                  <a:srgbClr val="0000FF"/>
                </a:solidFill>
                <a:ea typeface="宋体" pitchFamily="2" charset="-122"/>
              </a:rPr>
              <a:t>bye</a:t>
            </a:r>
            <a:r>
              <a:rPr lang="en-US" altLang="zh-CN" sz="2000" dirty="0">
                <a:solidFill>
                  <a:srgbClr val="0000FF"/>
                </a:solidFill>
              </a:rPr>
              <a:t>"</a:t>
            </a:r>
            <a:r>
              <a:rPr lang="en-US" altLang="zh-CN" sz="2000" dirty="0">
                <a:solidFill>
                  <a:srgbClr val="0000FF"/>
                </a:solidFill>
                <a:ea typeface="宋体" pitchFamily="2" charset="-122"/>
              </a:rPr>
              <a:t>};</a:t>
            </a:r>
          </a:p>
        </p:txBody>
      </p:sp>
      <p:sp>
        <p:nvSpPr>
          <p:cNvPr id="882697" name="Text Box 9"/>
          <p:cNvSpPr txBox="1">
            <a:spLocks noChangeArrowheads="1"/>
          </p:cNvSpPr>
          <p:nvPr/>
        </p:nvSpPr>
        <p:spPr bwMode="auto">
          <a:xfrm>
            <a:off x="1439863" y="4257675"/>
            <a:ext cx="6767512" cy="396875"/>
          </a:xfrm>
          <a:prstGeom prst="rect">
            <a:avLst/>
          </a:prstGeom>
          <a:noFill/>
          <a:ln w="9525">
            <a:noFill/>
            <a:miter lim="800000"/>
            <a:headEnd/>
            <a:tailEnd/>
          </a:ln>
          <a:effectLst/>
        </p:spPr>
        <p:txBody>
          <a:bodyPr wrap="none">
            <a:spAutoFit/>
          </a:bodyPr>
          <a:lstStyle/>
          <a:p>
            <a:pPr>
              <a:spcBef>
                <a:spcPct val="0"/>
              </a:spcBef>
            </a:pPr>
            <a:r>
              <a:rPr lang="en-US" altLang="zh-CN" sz="2000" dirty="0">
                <a:solidFill>
                  <a:srgbClr val="FF0000"/>
                </a:solidFill>
                <a:ea typeface="宋体" pitchFamily="2" charset="-122"/>
              </a:rPr>
              <a:t> </a:t>
            </a:r>
            <a:r>
              <a:rPr lang="en-US" altLang="zh-CN" sz="2000" dirty="0">
                <a:solidFill>
                  <a:srgbClr val="FF0000"/>
                </a:solidFill>
              </a:rPr>
              <a:t>char *name[5]={"gain", "much", "stronger", "point", "bye"};</a:t>
            </a:r>
          </a:p>
        </p:txBody>
      </p:sp>
      <p:grpSp>
        <p:nvGrpSpPr>
          <p:cNvPr id="2" name="Group 10"/>
          <p:cNvGrpSpPr>
            <a:grpSpLocks/>
          </p:cNvGrpSpPr>
          <p:nvPr/>
        </p:nvGrpSpPr>
        <p:grpSpPr bwMode="auto">
          <a:xfrm>
            <a:off x="4141788" y="1749425"/>
            <a:ext cx="4833937" cy="2468563"/>
            <a:chOff x="2516" y="1700"/>
            <a:chExt cx="3045" cy="1555"/>
          </a:xfrm>
        </p:grpSpPr>
        <p:sp>
          <p:nvSpPr>
            <p:cNvPr id="425000" name="Rectangle 11"/>
            <p:cNvSpPr>
              <a:spLocks noChangeArrowheads="1"/>
            </p:cNvSpPr>
            <p:nvPr/>
          </p:nvSpPr>
          <p:spPr bwMode="auto">
            <a:xfrm>
              <a:off x="2541" y="1785"/>
              <a:ext cx="633" cy="1366"/>
            </a:xfrm>
            <a:prstGeom prst="rect">
              <a:avLst/>
            </a:prstGeom>
            <a:noFill/>
            <a:ln w="9525">
              <a:solidFill>
                <a:schemeClr val="tx1"/>
              </a:solidFill>
              <a:miter lim="800000"/>
              <a:headEnd/>
              <a:tailEnd/>
            </a:ln>
            <a:effectLst/>
          </p:spPr>
          <p:txBody>
            <a:bodyPr wrap="none" anchor="ctr"/>
            <a:lstStyle/>
            <a:p>
              <a:endParaRPr lang="zh-CN" altLang="en-US"/>
            </a:p>
          </p:txBody>
        </p:sp>
        <p:sp>
          <p:nvSpPr>
            <p:cNvPr id="425001" name="Line 12"/>
            <p:cNvSpPr>
              <a:spLocks noChangeShapeType="1"/>
            </p:cNvSpPr>
            <p:nvPr/>
          </p:nvSpPr>
          <p:spPr bwMode="auto">
            <a:xfrm>
              <a:off x="2541" y="2351"/>
              <a:ext cx="623" cy="0"/>
            </a:xfrm>
            <a:prstGeom prst="line">
              <a:avLst/>
            </a:prstGeom>
            <a:noFill/>
            <a:ln w="9525">
              <a:solidFill>
                <a:schemeClr val="tx1"/>
              </a:solidFill>
              <a:round/>
              <a:headEnd/>
              <a:tailEnd/>
            </a:ln>
            <a:effectLst/>
          </p:spPr>
          <p:txBody>
            <a:bodyPr wrap="none" anchor="ctr"/>
            <a:lstStyle/>
            <a:p>
              <a:endParaRPr lang="zh-CN" altLang="en-US"/>
            </a:p>
          </p:txBody>
        </p:sp>
        <p:sp>
          <p:nvSpPr>
            <p:cNvPr id="425002" name="Line 13"/>
            <p:cNvSpPr>
              <a:spLocks noChangeShapeType="1"/>
            </p:cNvSpPr>
            <p:nvPr/>
          </p:nvSpPr>
          <p:spPr bwMode="auto">
            <a:xfrm>
              <a:off x="2541" y="2074"/>
              <a:ext cx="645" cy="0"/>
            </a:xfrm>
            <a:prstGeom prst="line">
              <a:avLst/>
            </a:prstGeom>
            <a:noFill/>
            <a:ln w="9525">
              <a:solidFill>
                <a:schemeClr val="tx1"/>
              </a:solidFill>
              <a:round/>
              <a:headEnd/>
              <a:tailEnd/>
            </a:ln>
            <a:effectLst/>
          </p:spPr>
          <p:txBody>
            <a:bodyPr wrap="none" anchor="ctr"/>
            <a:lstStyle/>
            <a:p>
              <a:endParaRPr lang="zh-CN" altLang="en-US"/>
            </a:p>
          </p:txBody>
        </p:sp>
        <p:sp>
          <p:nvSpPr>
            <p:cNvPr id="425003" name="Line 14"/>
            <p:cNvSpPr>
              <a:spLocks noChangeShapeType="1"/>
            </p:cNvSpPr>
            <p:nvPr/>
          </p:nvSpPr>
          <p:spPr bwMode="auto">
            <a:xfrm>
              <a:off x="2541" y="2629"/>
              <a:ext cx="623" cy="0"/>
            </a:xfrm>
            <a:prstGeom prst="line">
              <a:avLst/>
            </a:prstGeom>
            <a:noFill/>
            <a:ln w="9525">
              <a:solidFill>
                <a:schemeClr val="tx1"/>
              </a:solidFill>
              <a:round/>
              <a:headEnd/>
              <a:tailEnd/>
            </a:ln>
            <a:effectLst/>
          </p:spPr>
          <p:txBody>
            <a:bodyPr wrap="none" anchor="ctr"/>
            <a:lstStyle/>
            <a:p>
              <a:endParaRPr lang="zh-CN" altLang="en-US"/>
            </a:p>
          </p:txBody>
        </p:sp>
        <p:grpSp>
          <p:nvGrpSpPr>
            <p:cNvPr id="3" name="Group 15"/>
            <p:cNvGrpSpPr>
              <a:grpSpLocks/>
            </p:cNvGrpSpPr>
            <p:nvPr/>
          </p:nvGrpSpPr>
          <p:grpSpPr bwMode="auto">
            <a:xfrm>
              <a:off x="3681" y="1700"/>
              <a:ext cx="1044" cy="273"/>
              <a:chOff x="1400" y="3389"/>
              <a:chExt cx="1044" cy="273"/>
            </a:xfrm>
          </p:grpSpPr>
          <p:sp>
            <p:nvSpPr>
              <p:cNvPr id="425044" name="Rectangle 16"/>
              <p:cNvSpPr>
                <a:spLocks noChangeArrowheads="1"/>
              </p:cNvSpPr>
              <p:nvPr/>
            </p:nvSpPr>
            <p:spPr bwMode="auto">
              <a:xfrm>
                <a:off x="1400" y="3389"/>
                <a:ext cx="1044" cy="266"/>
              </a:xfrm>
              <a:prstGeom prst="rect">
                <a:avLst/>
              </a:prstGeom>
              <a:noFill/>
              <a:ln w="9525">
                <a:solidFill>
                  <a:schemeClr val="tx1"/>
                </a:solidFill>
                <a:miter lim="800000"/>
                <a:headEnd/>
                <a:tailEnd/>
              </a:ln>
              <a:effectLst/>
            </p:spPr>
            <p:txBody>
              <a:bodyPr wrap="none" anchor="ctr"/>
              <a:lstStyle/>
              <a:p>
                <a:pPr eaLnBrk="1" hangingPunct="1">
                  <a:spcBef>
                    <a:spcPct val="0"/>
                  </a:spcBef>
                </a:pPr>
                <a:r>
                  <a:rPr lang="en-US" altLang="zh-CN" sz="2000" b="0">
                    <a:solidFill>
                      <a:schemeClr val="tx1"/>
                    </a:solidFill>
                    <a:ea typeface="宋体" pitchFamily="2" charset="-122"/>
                  </a:rPr>
                  <a:t>g   a    i    n   \0</a:t>
                </a:r>
              </a:p>
            </p:txBody>
          </p:sp>
          <p:sp>
            <p:nvSpPr>
              <p:cNvPr id="425045" name="Line 17"/>
              <p:cNvSpPr>
                <a:spLocks noChangeShapeType="1"/>
              </p:cNvSpPr>
              <p:nvPr/>
            </p:nvSpPr>
            <p:spPr bwMode="auto">
              <a:xfrm>
                <a:off x="1611"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46" name="Line 18"/>
              <p:cNvSpPr>
                <a:spLocks noChangeShapeType="1"/>
              </p:cNvSpPr>
              <p:nvPr/>
            </p:nvSpPr>
            <p:spPr bwMode="auto">
              <a:xfrm>
                <a:off x="1816"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47" name="Line 19"/>
              <p:cNvSpPr>
                <a:spLocks noChangeShapeType="1"/>
              </p:cNvSpPr>
              <p:nvPr/>
            </p:nvSpPr>
            <p:spPr bwMode="auto">
              <a:xfrm>
                <a:off x="2022"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48" name="Line 20"/>
              <p:cNvSpPr>
                <a:spLocks noChangeShapeType="1"/>
              </p:cNvSpPr>
              <p:nvPr/>
            </p:nvSpPr>
            <p:spPr bwMode="auto">
              <a:xfrm>
                <a:off x="2228" y="3396"/>
                <a:ext cx="0" cy="266"/>
              </a:xfrm>
              <a:prstGeom prst="line">
                <a:avLst/>
              </a:prstGeom>
              <a:noFill/>
              <a:ln w="9525">
                <a:solidFill>
                  <a:schemeClr val="tx1"/>
                </a:solidFill>
                <a:round/>
                <a:headEnd/>
                <a:tailEnd/>
              </a:ln>
              <a:effectLst/>
            </p:spPr>
            <p:txBody>
              <a:bodyPr wrap="none" anchor="ctr"/>
              <a:lstStyle/>
              <a:p>
                <a:endParaRPr lang="zh-CN" altLang="en-US"/>
              </a:p>
            </p:txBody>
          </p:sp>
        </p:grpSp>
        <p:grpSp>
          <p:nvGrpSpPr>
            <p:cNvPr id="4" name="Group 21"/>
            <p:cNvGrpSpPr>
              <a:grpSpLocks/>
            </p:cNvGrpSpPr>
            <p:nvPr/>
          </p:nvGrpSpPr>
          <p:grpSpPr bwMode="auto">
            <a:xfrm>
              <a:off x="3672" y="2329"/>
              <a:ext cx="1889" cy="273"/>
              <a:chOff x="1400" y="3389"/>
              <a:chExt cx="1889" cy="273"/>
            </a:xfrm>
          </p:grpSpPr>
          <p:sp>
            <p:nvSpPr>
              <p:cNvPr id="425035" name="Rectangle 22"/>
              <p:cNvSpPr>
                <a:spLocks noChangeArrowheads="1"/>
              </p:cNvSpPr>
              <p:nvPr/>
            </p:nvSpPr>
            <p:spPr bwMode="auto">
              <a:xfrm>
                <a:off x="1400" y="3389"/>
                <a:ext cx="1889" cy="266"/>
              </a:xfrm>
              <a:prstGeom prst="rect">
                <a:avLst/>
              </a:prstGeom>
              <a:noFill/>
              <a:ln w="9525">
                <a:solidFill>
                  <a:schemeClr val="tx1"/>
                </a:solidFill>
                <a:miter lim="800000"/>
                <a:headEnd/>
                <a:tailEnd/>
              </a:ln>
              <a:effectLst/>
            </p:spPr>
            <p:txBody>
              <a:bodyPr wrap="none" anchor="ctr"/>
              <a:lstStyle/>
              <a:p>
                <a:pPr eaLnBrk="1" hangingPunct="1">
                  <a:spcBef>
                    <a:spcPct val="0"/>
                  </a:spcBef>
                </a:pPr>
                <a:r>
                  <a:rPr lang="en-US" altLang="zh-CN" sz="2000" b="0">
                    <a:solidFill>
                      <a:schemeClr val="tx1"/>
                    </a:solidFill>
                    <a:ea typeface="宋体" pitchFamily="2" charset="-122"/>
                  </a:rPr>
                  <a:t>s   t    r    o   n   g   e    r   \0</a:t>
                </a:r>
              </a:p>
            </p:txBody>
          </p:sp>
          <p:sp>
            <p:nvSpPr>
              <p:cNvPr id="425036" name="Line 23"/>
              <p:cNvSpPr>
                <a:spLocks noChangeShapeType="1"/>
              </p:cNvSpPr>
              <p:nvPr/>
            </p:nvSpPr>
            <p:spPr bwMode="auto">
              <a:xfrm>
                <a:off x="1611"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37" name="Line 24"/>
              <p:cNvSpPr>
                <a:spLocks noChangeShapeType="1"/>
              </p:cNvSpPr>
              <p:nvPr/>
            </p:nvSpPr>
            <p:spPr bwMode="auto">
              <a:xfrm>
                <a:off x="1816"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38" name="Line 25"/>
              <p:cNvSpPr>
                <a:spLocks noChangeShapeType="1"/>
              </p:cNvSpPr>
              <p:nvPr/>
            </p:nvSpPr>
            <p:spPr bwMode="auto">
              <a:xfrm>
                <a:off x="2022"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39" name="Line 26"/>
              <p:cNvSpPr>
                <a:spLocks noChangeShapeType="1"/>
              </p:cNvSpPr>
              <p:nvPr/>
            </p:nvSpPr>
            <p:spPr bwMode="auto">
              <a:xfrm>
                <a:off x="2228"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40" name="Line 27"/>
              <p:cNvSpPr>
                <a:spLocks noChangeShapeType="1"/>
              </p:cNvSpPr>
              <p:nvPr/>
            </p:nvSpPr>
            <p:spPr bwMode="auto">
              <a:xfrm>
                <a:off x="2434"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41" name="Line 28"/>
              <p:cNvSpPr>
                <a:spLocks noChangeShapeType="1"/>
              </p:cNvSpPr>
              <p:nvPr/>
            </p:nvSpPr>
            <p:spPr bwMode="auto">
              <a:xfrm>
                <a:off x="2640"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42" name="Line 29"/>
              <p:cNvSpPr>
                <a:spLocks noChangeShapeType="1"/>
              </p:cNvSpPr>
              <p:nvPr/>
            </p:nvSpPr>
            <p:spPr bwMode="auto">
              <a:xfrm>
                <a:off x="2846"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43" name="Line 30"/>
              <p:cNvSpPr>
                <a:spLocks noChangeShapeType="1"/>
              </p:cNvSpPr>
              <p:nvPr/>
            </p:nvSpPr>
            <p:spPr bwMode="auto">
              <a:xfrm>
                <a:off x="3052" y="3396"/>
                <a:ext cx="0" cy="266"/>
              </a:xfrm>
              <a:prstGeom prst="line">
                <a:avLst/>
              </a:prstGeom>
              <a:noFill/>
              <a:ln w="9525">
                <a:solidFill>
                  <a:schemeClr val="tx1"/>
                </a:solidFill>
                <a:round/>
                <a:headEnd/>
                <a:tailEnd/>
              </a:ln>
              <a:effectLst/>
            </p:spPr>
            <p:txBody>
              <a:bodyPr wrap="none" anchor="ctr"/>
              <a:lstStyle/>
              <a:p>
                <a:endParaRPr lang="zh-CN" altLang="en-US"/>
              </a:p>
            </p:txBody>
          </p:sp>
        </p:grpSp>
        <p:grpSp>
          <p:nvGrpSpPr>
            <p:cNvPr id="5" name="Group 31"/>
            <p:cNvGrpSpPr>
              <a:grpSpLocks/>
            </p:cNvGrpSpPr>
            <p:nvPr/>
          </p:nvGrpSpPr>
          <p:grpSpPr bwMode="auto">
            <a:xfrm>
              <a:off x="3680" y="2656"/>
              <a:ext cx="1244" cy="273"/>
              <a:chOff x="1400" y="3389"/>
              <a:chExt cx="1244" cy="273"/>
            </a:xfrm>
          </p:grpSpPr>
          <p:sp>
            <p:nvSpPr>
              <p:cNvPr id="425029" name="Rectangle 32"/>
              <p:cNvSpPr>
                <a:spLocks noChangeArrowheads="1"/>
              </p:cNvSpPr>
              <p:nvPr/>
            </p:nvSpPr>
            <p:spPr bwMode="auto">
              <a:xfrm>
                <a:off x="1400" y="3389"/>
                <a:ext cx="1244" cy="266"/>
              </a:xfrm>
              <a:prstGeom prst="rect">
                <a:avLst/>
              </a:prstGeom>
              <a:noFill/>
              <a:ln w="9525">
                <a:solidFill>
                  <a:schemeClr val="tx1"/>
                </a:solidFill>
                <a:miter lim="800000"/>
                <a:headEnd/>
                <a:tailEnd/>
              </a:ln>
              <a:effectLst/>
            </p:spPr>
            <p:txBody>
              <a:bodyPr wrap="none" anchor="ctr"/>
              <a:lstStyle/>
              <a:p>
                <a:pPr eaLnBrk="1" hangingPunct="1">
                  <a:spcBef>
                    <a:spcPct val="0"/>
                  </a:spcBef>
                </a:pPr>
                <a:r>
                  <a:rPr lang="en-US" altLang="zh-CN" sz="2000" b="0">
                    <a:solidFill>
                      <a:schemeClr val="tx1"/>
                    </a:solidFill>
                    <a:ea typeface="宋体" pitchFamily="2" charset="-122"/>
                  </a:rPr>
                  <a:t>p   o    i    n   t   \0</a:t>
                </a:r>
              </a:p>
            </p:txBody>
          </p:sp>
          <p:sp>
            <p:nvSpPr>
              <p:cNvPr id="425030" name="Line 33"/>
              <p:cNvSpPr>
                <a:spLocks noChangeShapeType="1"/>
              </p:cNvSpPr>
              <p:nvPr/>
            </p:nvSpPr>
            <p:spPr bwMode="auto">
              <a:xfrm>
                <a:off x="1611"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31" name="Line 34"/>
              <p:cNvSpPr>
                <a:spLocks noChangeShapeType="1"/>
              </p:cNvSpPr>
              <p:nvPr/>
            </p:nvSpPr>
            <p:spPr bwMode="auto">
              <a:xfrm>
                <a:off x="1816"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32" name="Line 35"/>
              <p:cNvSpPr>
                <a:spLocks noChangeShapeType="1"/>
              </p:cNvSpPr>
              <p:nvPr/>
            </p:nvSpPr>
            <p:spPr bwMode="auto">
              <a:xfrm>
                <a:off x="2022"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33" name="Line 36"/>
              <p:cNvSpPr>
                <a:spLocks noChangeShapeType="1"/>
              </p:cNvSpPr>
              <p:nvPr/>
            </p:nvSpPr>
            <p:spPr bwMode="auto">
              <a:xfrm>
                <a:off x="2228"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34" name="Line 37"/>
              <p:cNvSpPr>
                <a:spLocks noChangeShapeType="1"/>
              </p:cNvSpPr>
              <p:nvPr/>
            </p:nvSpPr>
            <p:spPr bwMode="auto">
              <a:xfrm>
                <a:off x="2434" y="3396"/>
                <a:ext cx="0" cy="266"/>
              </a:xfrm>
              <a:prstGeom prst="line">
                <a:avLst/>
              </a:prstGeom>
              <a:noFill/>
              <a:ln w="9525">
                <a:solidFill>
                  <a:schemeClr val="tx1"/>
                </a:solidFill>
                <a:round/>
                <a:headEnd/>
                <a:tailEnd/>
              </a:ln>
              <a:effectLst/>
            </p:spPr>
            <p:txBody>
              <a:bodyPr wrap="none" anchor="ctr"/>
              <a:lstStyle/>
              <a:p>
                <a:endParaRPr lang="zh-CN" altLang="en-US"/>
              </a:p>
            </p:txBody>
          </p:sp>
        </p:grpSp>
        <p:grpSp>
          <p:nvGrpSpPr>
            <p:cNvPr id="6" name="Group 38"/>
            <p:cNvGrpSpPr>
              <a:grpSpLocks/>
            </p:cNvGrpSpPr>
            <p:nvPr/>
          </p:nvGrpSpPr>
          <p:grpSpPr bwMode="auto">
            <a:xfrm>
              <a:off x="3664" y="2019"/>
              <a:ext cx="1044" cy="273"/>
              <a:chOff x="1400" y="3389"/>
              <a:chExt cx="1044" cy="273"/>
            </a:xfrm>
          </p:grpSpPr>
          <p:sp>
            <p:nvSpPr>
              <p:cNvPr id="425024" name="Rectangle 39"/>
              <p:cNvSpPr>
                <a:spLocks noChangeArrowheads="1"/>
              </p:cNvSpPr>
              <p:nvPr/>
            </p:nvSpPr>
            <p:spPr bwMode="auto">
              <a:xfrm>
                <a:off x="1400" y="3389"/>
                <a:ext cx="1044" cy="266"/>
              </a:xfrm>
              <a:prstGeom prst="rect">
                <a:avLst/>
              </a:prstGeom>
              <a:noFill/>
              <a:ln w="9525">
                <a:solidFill>
                  <a:schemeClr val="tx1"/>
                </a:solidFill>
                <a:miter lim="800000"/>
                <a:headEnd/>
                <a:tailEnd/>
              </a:ln>
              <a:effectLst/>
            </p:spPr>
            <p:txBody>
              <a:bodyPr wrap="none" anchor="ctr"/>
              <a:lstStyle/>
              <a:p>
                <a:pPr eaLnBrk="1" hangingPunct="1">
                  <a:spcBef>
                    <a:spcPct val="0"/>
                  </a:spcBef>
                </a:pPr>
                <a:r>
                  <a:rPr lang="en-US" altLang="zh-CN" sz="2000" b="0">
                    <a:solidFill>
                      <a:schemeClr val="tx1"/>
                    </a:solidFill>
                    <a:ea typeface="宋体" pitchFamily="2" charset="-122"/>
                  </a:rPr>
                  <a:t>m   u   c   h   \0</a:t>
                </a:r>
              </a:p>
            </p:txBody>
          </p:sp>
          <p:sp>
            <p:nvSpPr>
              <p:cNvPr id="425025" name="Line 40"/>
              <p:cNvSpPr>
                <a:spLocks noChangeShapeType="1"/>
              </p:cNvSpPr>
              <p:nvPr/>
            </p:nvSpPr>
            <p:spPr bwMode="auto">
              <a:xfrm>
                <a:off x="1611"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26" name="Line 41"/>
              <p:cNvSpPr>
                <a:spLocks noChangeShapeType="1"/>
              </p:cNvSpPr>
              <p:nvPr/>
            </p:nvSpPr>
            <p:spPr bwMode="auto">
              <a:xfrm>
                <a:off x="1816"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27" name="Line 42"/>
              <p:cNvSpPr>
                <a:spLocks noChangeShapeType="1"/>
              </p:cNvSpPr>
              <p:nvPr/>
            </p:nvSpPr>
            <p:spPr bwMode="auto">
              <a:xfrm>
                <a:off x="2022"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28" name="Line 43"/>
              <p:cNvSpPr>
                <a:spLocks noChangeShapeType="1"/>
              </p:cNvSpPr>
              <p:nvPr/>
            </p:nvSpPr>
            <p:spPr bwMode="auto">
              <a:xfrm>
                <a:off x="2228" y="3396"/>
                <a:ext cx="0" cy="266"/>
              </a:xfrm>
              <a:prstGeom prst="line">
                <a:avLst/>
              </a:prstGeom>
              <a:noFill/>
              <a:ln w="9525">
                <a:solidFill>
                  <a:schemeClr val="tx1"/>
                </a:solidFill>
                <a:round/>
                <a:headEnd/>
                <a:tailEnd/>
              </a:ln>
              <a:effectLst/>
            </p:spPr>
            <p:txBody>
              <a:bodyPr wrap="none" anchor="ctr"/>
              <a:lstStyle/>
              <a:p>
                <a:endParaRPr lang="zh-CN" altLang="en-US"/>
              </a:p>
            </p:txBody>
          </p:sp>
        </p:grpSp>
        <p:sp>
          <p:nvSpPr>
            <p:cNvPr id="425008" name="Line 44"/>
            <p:cNvSpPr>
              <a:spLocks noChangeShapeType="1"/>
            </p:cNvSpPr>
            <p:nvPr/>
          </p:nvSpPr>
          <p:spPr bwMode="auto">
            <a:xfrm>
              <a:off x="3201" y="1867"/>
              <a:ext cx="47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25009" name="Line 45"/>
            <p:cNvSpPr>
              <a:spLocks noChangeShapeType="1"/>
            </p:cNvSpPr>
            <p:nvPr/>
          </p:nvSpPr>
          <p:spPr bwMode="auto">
            <a:xfrm>
              <a:off x="3190" y="2167"/>
              <a:ext cx="47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25010" name="Line 46"/>
            <p:cNvSpPr>
              <a:spLocks noChangeShapeType="1"/>
            </p:cNvSpPr>
            <p:nvPr/>
          </p:nvSpPr>
          <p:spPr bwMode="auto">
            <a:xfrm>
              <a:off x="3190" y="2444"/>
              <a:ext cx="47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25011" name="Line 47"/>
            <p:cNvSpPr>
              <a:spLocks noChangeShapeType="1"/>
            </p:cNvSpPr>
            <p:nvPr/>
          </p:nvSpPr>
          <p:spPr bwMode="auto">
            <a:xfrm flipV="1">
              <a:off x="3179" y="2767"/>
              <a:ext cx="500" cy="1"/>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25012" name="Line 48"/>
            <p:cNvSpPr>
              <a:spLocks noChangeShapeType="1"/>
            </p:cNvSpPr>
            <p:nvPr/>
          </p:nvSpPr>
          <p:spPr bwMode="auto">
            <a:xfrm>
              <a:off x="2545" y="2900"/>
              <a:ext cx="633" cy="0"/>
            </a:xfrm>
            <a:prstGeom prst="line">
              <a:avLst/>
            </a:prstGeom>
            <a:noFill/>
            <a:ln w="9525">
              <a:solidFill>
                <a:schemeClr val="tx1"/>
              </a:solidFill>
              <a:round/>
              <a:headEnd/>
              <a:tailEnd/>
            </a:ln>
            <a:effectLst/>
          </p:spPr>
          <p:txBody>
            <a:bodyPr wrap="none" anchor="ctr"/>
            <a:lstStyle/>
            <a:p>
              <a:endParaRPr lang="zh-CN" altLang="en-US"/>
            </a:p>
          </p:txBody>
        </p:sp>
        <p:sp>
          <p:nvSpPr>
            <p:cNvPr id="425013" name="Text Box 49"/>
            <p:cNvSpPr txBox="1">
              <a:spLocks noChangeArrowheads="1"/>
            </p:cNvSpPr>
            <p:nvPr/>
          </p:nvSpPr>
          <p:spPr bwMode="auto">
            <a:xfrm>
              <a:off x="2542" y="1784"/>
              <a:ext cx="648"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name[0]</a:t>
              </a:r>
            </a:p>
          </p:txBody>
        </p:sp>
        <p:sp>
          <p:nvSpPr>
            <p:cNvPr id="425014" name="Text Box 50"/>
            <p:cNvSpPr txBox="1">
              <a:spLocks noChangeArrowheads="1"/>
            </p:cNvSpPr>
            <p:nvPr/>
          </p:nvSpPr>
          <p:spPr bwMode="auto">
            <a:xfrm>
              <a:off x="2516" y="2091"/>
              <a:ext cx="648"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name[1]</a:t>
              </a:r>
            </a:p>
          </p:txBody>
        </p:sp>
        <p:sp>
          <p:nvSpPr>
            <p:cNvPr id="425015" name="Text Box 51"/>
            <p:cNvSpPr txBox="1">
              <a:spLocks noChangeArrowheads="1"/>
            </p:cNvSpPr>
            <p:nvPr/>
          </p:nvSpPr>
          <p:spPr bwMode="auto">
            <a:xfrm>
              <a:off x="2538" y="2391"/>
              <a:ext cx="648"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name[2]</a:t>
              </a:r>
            </a:p>
          </p:txBody>
        </p:sp>
        <p:sp>
          <p:nvSpPr>
            <p:cNvPr id="425016" name="Text Box 52"/>
            <p:cNvSpPr txBox="1">
              <a:spLocks noChangeArrowheads="1"/>
            </p:cNvSpPr>
            <p:nvPr/>
          </p:nvSpPr>
          <p:spPr bwMode="auto">
            <a:xfrm>
              <a:off x="2527" y="2647"/>
              <a:ext cx="648"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name[3]</a:t>
              </a:r>
            </a:p>
          </p:txBody>
        </p:sp>
        <p:sp>
          <p:nvSpPr>
            <p:cNvPr id="425017" name="Text Box 53"/>
            <p:cNvSpPr txBox="1">
              <a:spLocks noChangeArrowheads="1"/>
            </p:cNvSpPr>
            <p:nvPr/>
          </p:nvSpPr>
          <p:spPr bwMode="auto">
            <a:xfrm>
              <a:off x="2516" y="2891"/>
              <a:ext cx="648"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name[4]</a:t>
              </a:r>
            </a:p>
          </p:txBody>
        </p:sp>
        <p:grpSp>
          <p:nvGrpSpPr>
            <p:cNvPr id="7" name="Group 54"/>
            <p:cNvGrpSpPr>
              <a:grpSpLocks/>
            </p:cNvGrpSpPr>
            <p:nvPr/>
          </p:nvGrpSpPr>
          <p:grpSpPr bwMode="auto">
            <a:xfrm>
              <a:off x="3682" y="2982"/>
              <a:ext cx="833" cy="273"/>
              <a:chOff x="3682" y="2982"/>
              <a:chExt cx="833" cy="273"/>
            </a:xfrm>
          </p:grpSpPr>
          <p:sp>
            <p:nvSpPr>
              <p:cNvPr id="425020" name="Rectangle 55"/>
              <p:cNvSpPr>
                <a:spLocks noChangeArrowheads="1"/>
              </p:cNvSpPr>
              <p:nvPr/>
            </p:nvSpPr>
            <p:spPr bwMode="auto">
              <a:xfrm>
                <a:off x="3682" y="2982"/>
                <a:ext cx="833" cy="266"/>
              </a:xfrm>
              <a:prstGeom prst="rect">
                <a:avLst/>
              </a:prstGeom>
              <a:noFill/>
              <a:ln w="9525">
                <a:solidFill>
                  <a:schemeClr val="tx1"/>
                </a:solidFill>
                <a:miter lim="800000"/>
                <a:headEnd/>
                <a:tailEnd/>
              </a:ln>
              <a:effectLst/>
            </p:spPr>
            <p:txBody>
              <a:bodyPr wrap="none" anchor="ctr"/>
              <a:lstStyle/>
              <a:p>
                <a:pPr eaLnBrk="1" hangingPunct="1">
                  <a:spcBef>
                    <a:spcPct val="0"/>
                  </a:spcBef>
                </a:pPr>
                <a:r>
                  <a:rPr lang="en-US" altLang="zh-CN" sz="2000" b="0">
                    <a:solidFill>
                      <a:schemeClr val="tx1"/>
                    </a:solidFill>
                    <a:ea typeface="宋体" pitchFamily="2" charset="-122"/>
                  </a:rPr>
                  <a:t>b   y   e   \0</a:t>
                </a:r>
              </a:p>
            </p:txBody>
          </p:sp>
          <p:sp>
            <p:nvSpPr>
              <p:cNvPr id="425021" name="Line 56"/>
              <p:cNvSpPr>
                <a:spLocks noChangeShapeType="1"/>
              </p:cNvSpPr>
              <p:nvPr/>
            </p:nvSpPr>
            <p:spPr bwMode="auto">
              <a:xfrm>
                <a:off x="3893" y="2989"/>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22" name="Line 57"/>
              <p:cNvSpPr>
                <a:spLocks noChangeShapeType="1"/>
              </p:cNvSpPr>
              <p:nvPr/>
            </p:nvSpPr>
            <p:spPr bwMode="auto">
              <a:xfrm>
                <a:off x="4098" y="2989"/>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5023" name="Line 58"/>
              <p:cNvSpPr>
                <a:spLocks noChangeShapeType="1"/>
              </p:cNvSpPr>
              <p:nvPr/>
            </p:nvSpPr>
            <p:spPr bwMode="auto">
              <a:xfrm>
                <a:off x="4304" y="2989"/>
                <a:ext cx="0" cy="266"/>
              </a:xfrm>
              <a:prstGeom prst="line">
                <a:avLst/>
              </a:prstGeom>
              <a:noFill/>
              <a:ln w="9525">
                <a:solidFill>
                  <a:schemeClr val="tx1"/>
                </a:solidFill>
                <a:round/>
                <a:headEnd/>
                <a:tailEnd/>
              </a:ln>
              <a:effectLst/>
            </p:spPr>
            <p:txBody>
              <a:bodyPr wrap="none" anchor="ctr"/>
              <a:lstStyle/>
              <a:p>
                <a:endParaRPr lang="zh-CN" altLang="en-US"/>
              </a:p>
            </p:txBody>
          </p:sp>
        </p:grpSp>
        <p:sp>
          <p:nvSpPr>
            <p:cNvPr id="425019" name="Line 59"/>
            <p:cNvSpPr>
              <a:spLocks noChangeShapeType="1"/>
            </p:cNvSpPr>
            <p:nvPr/>
          </p:nvSpPr>
          <p:spPr bwMode="auto">
            <a:xfrm>
              <a:off x="3178" y="3078"/>
              <a:ext cx="500"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grpSp>
        <p:nvGrpSpPr>
          <p:cNvPr id="8" name="Group 60"/>
          <p:cNvGrpSpPr>
            <a:grpSpLocks/>
          </p:cNvGrpSpPr>
          <p:nvPr/>
        </p:nvGrpSpPr>
        <p:grpSpPr bwMode="auto">
          <a:xfrm>
            <a:off x="954088" y="1855788"/>
            <a:ext cx="3011487" cy="2141537"/>
            <a:chOff x="508" y="1600"/>
            <a:chExt cx="1897" cy="1349"/>
          </a:xfrm>
        </p:grpSpPr>
        <p:sp>
          <p:nvSpPr>
            <p:cNvPr id="424974" name="Rectangle 61"/>
            <p:cNvSpPr>
              <a:spLocks noChangeArrowheads="1"/>
            </p:cNvSpPr>
            <p:nvPr/>
          </p:nvSpPr>
          <p:spPr bwMode="auto">
            <a:xfrm>
              <a:off x="514" y="1611"/>
              <a:ext cx="1888" cy="266"/>
            </a:xfrm>
            <a:prstGeom prst="rect">
              <a:avLst/>
            </a:prstGeom>
            <a:noFill/>
            <a:ln w="9525">
              <a:solidFill>
                <a:schemeClr val="tx1"/>
              </a:solidFill>
              <a:miter lim="800000"/>
              <a:headEnd/>
              <a:tailEnd/>
            </a:ln>
            <a:effectLst/>
          </p:spPr>
          <p:txBody>
            <a:bodyPr wrap="none" anchor="ctr"/>
            <a:lstStyle/>
            <a:p>
              <a:pPr eaLnBrk="1" hangingPunct="1">
                <a:spcBef>
                  <a:spcPct val="0"/>
                </a:spcBef>
              </a:pPr>
              <a:r>
                <a:rPr lang="en-US" altLang="zh-CN" sz="2000" b="0">
                  <a:solidFill>
                    <a:schemeClr val="tx1"/>
                  </a:solidFill>
                  <a:ea typeface="宋体" pitchFamily="2" charset="-122"/>
                </a:rPr>
                <a:t>g   a    i    n   \0</a:t>
              </a:r>
            </a:p>
          </p:txBody>
        </p:sp>
        <p:grpSp>
          <p:nvGrpSpPr>
            <p:cNvPr id="9" name="Group 62"/>
            <p:cNvGrpSpPr>
              <a:grpSpLocks/>
            </p:cNvGrpSpPr>
            <p:nvPr/>
          </p:nvGrpSpPr>
          <p:grpSpPr bwMode="auto">
            <a:xfrm>
              <a:off x="516" y="2140"/>
              <a:ext cx="1889" cy="273"/>
              <a:chOff x="1400" y="3389"/>
              <a:chExt cx="1889" cy="273"/>
            </a:xfrm>
          </p:grpSpPr>
          <p:sp>
            <p:nvSpPr>
              <p:cNvPr id="424991" name="Rectangle 63"/>
              <p:cNvSpPr>
                <a:spLocks noChangeArrowheads="1"/>
              </p:cNvSpPr>
              <p:nvPr/>
            </p:nvSpPr>
            <p:spPr bwMode="auto">
              <a:xfrm>
                <a:off x="1400" y="3389"/>
                <a:ext cx="1889" cy="266"/>
              </a:xfrm>
              <a:prstGeom prst="rect">
                <a:avLst/>
              </a:prstGeom>
              <a:noFill/>
              <a:ln w="9525">
                <a:solidFill>
                  <a:schemeClr val="tx1"/>
                </a:solidFill>
                <a:miter lim="800000"/>
                <a:headEnd/>
                <a:tailEnd/>
              </a:ln>
              <a:effectLst/>
            </p:spPr>
            <p:txBody>
              <a:bodyPr wrap="none" anchor="ctr"/>
              <a:lstStyle/>
              <a:p>
                <a:pPr eaLnBrk="1" hangingPunct="1">
                  <a:spcBef>
                    <a:spcPct val="0"/>
                  </a:spcBef>
                </a:pPr>
                <a:r>
                  <a:rPr lang="en-US" altLang="zh-CN" sz="2000" b="0" dirty="0">
                    <a:solidFill>
                      <a:schemeClr val="tx1"/>
                    </a:solidFill>
                    <a:ea typeface="宋体" pitchFamily="2" charset="-122"/>
                  </a:rPr>
                  <a:t>s    t    r    o   n    g   e    r   \0</a:t>
                </a:r>
              </a:p>
            </p:txBody>
          </p:sp>
          <p:sp>
            <p:nvSpPr>
              <p:cNvPr id="424992" name="Line 64"/>
              <p:cNvSpPr>
                <a:spLocks noChangeShapeType="1"/>
              </p:cNvSpPr>
              <p:nvPr/>
            </p:nvSpPr>
            <p:spPr bwMode="auto">
              <a:xfrm>
                <a:off x="1611"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993" name="Line 65"/>
              <p:cNvSpPr>
                <a:spLocks noChangeShapeType="1"/>
              </p:cNvSpPr>
              <p:nvPr/>
            </p:nvSpPr>
            <p:spPr bwMode="auto">
              <a:xfrm>
                <a:off x="1816"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994" name="Line 66"/>
              <p:cNvSpPr>
                <a:spLocks noChangeShapeType="1"/>
              </p:cNvSpPr>
              <p:nvPr/>
            </p:nvSpPr>
            <p:spPr bwMode="auto">
              <a:xfrm>
                <a:off x="2022"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995" name="Line 67"/>
              <p:cNvSpPr>
                <a:spLocks noChangeShapeType="1"/>
              </p:cNvSpPr>
              <p:nvPr/>
            </p:nvSpPr>
            <p:spPr bwMode="auto">
              <a:xfrm>
                <a:off x="2228"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996" name="Line 68"/>
              <p:cNvSpPr>
                <a:spLocks noChangeShapeType="1"/>
              </p:cNvSpPr>
              <p:nvPr/>
            </p:nvSpPr>
            <p:spPr bwMode="auto">
              <a:xfrm>
                <a:off x="2434"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997" name="Line 69"/>
              <p:cNvSpPr>
                <a:spLocks noChangeShapeType="1"/>
              </p:cNvSpPr>
              <p:nvPr/>
            </p:nvSpPr>
            <p:spPr bwMode="auto">
              <a:xfrm>
                <a:off x="2640"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998" name="Line 70"/>
              <p:cNvSpPr>
                <a:spLocks noChangeShapeType="1"/>
              </p:cNvSpPr>
              <p:nvPr/>
            </p:nvSpPr>
            <p:spPr bwMode="auto">
              <a:xfrm>
                <a:off x="2846" y="3396"/>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999" name="Line 71"/>
              <p:cNvSpPr>
                <a:spLocks noChangeShapeType="1"/>
              </p:cNvSpPr>
              <p:nvPr/>
            </p:nvSpPr>
            <p:spPr bwMode="auto">
              <a:xfrm>
                <a:off x="3052" y="3396"/>
                <a:ext cx="0" cy="266"/>
              </a:xfrm>
              <a:prstGeom prst="line">
                <a:avLst/>
              </a:prstGeom>
              <a:noFill/>
              <a:ln w="9525">
                <a:solidFill>
                  <a:schemeClr val="tx1"/>
                </a:solidFill>
                <a:round/>
                <a:headEnd/>
                <a:tailEnd/>
              </a:ln>
              <a:effectLst/>
            </p:spPr>
            <p:txBody>
              <a:bodyPr wrap="none" anchor="ctr"/>
              <a:lstStyle/>
              <a:p>
                <a:endParaRPr lang="zh-CN" altLang="en-US"/>
              </a:p>
            </p:txBody>
          </p:sp>
        </p:grpSp>
        <p:sp>
          <p:nvSpPr>
            <p:cNvPr id="424976" name="Rectangle 72"/>
            <p:cNvSpPr>
              <a:spLocks noChangeArrowheads="1"/>
            </p:cNvSpPr>
            <p:nvPr/>
          </p:nvSpPr>
          <p:spPr bwMode="auto">
            <a:xfrm>
              <a:off x="513" y="2412"/>
              <a:ext cx="1888" cy="266"/>
            </a:xfrm>
            <a:prstGeom prst="rect">
              <a:avLst/>
            </a:prstGeom>
            <a:noFill/>
            <a:ln w="9525">
              <a:solidFill>
                <a:schemeClr val="tx1"/>
              </a:solidFill>
              <a:miter lim="800000"/>
              <a:headEnd/>
              <a:tailEnd/>
            </a:ln>
            <a:effectLst/>
          </p:spPr>
          <p:txBody>
            <a:bodyPr wrap="none" anchor="ctr"/>
            <a:lstStyle/>
            <a:p>
              <a:pPr eaLnBrk="1" hangingPunct="1">
                <a:spcBef>
                  <a:spcPct val="0"/>
                </a:spcBef>
              </a:pPr>
              <a:r>
                <a:rPr lang="en-US" altLang="zh-CN" sz="2000" b="0">
                  <a:solidFill>
                    <a:schemeClr val="tx1"/>
                  </a:solidFill>
                  <a:ea typeface="宋体" pitchFamily="2" charset="-122"/>
                </a:rPr>
                <a:t>p   o    i    n   t   \0</a:t>
              </a:r>
            </a:p>
          </p:txBody>
        </p:sp>
        <p:sp>
          <p:nvSpPr>
            <p:cNvPr id="424977" name="Rectangle 73"/>
            <p:cNvSpPr>
              <a:spLocks noChangeArrowheads="1"/>
            </p:cNvSpPr>
            <p:nvPr/>
          </p:nvSpPr>
          <p:spPr bwMode="auto">
            <a:xfrm>
              <a:off x="508" y="1875"/>
              <a:ext cx="1889" cy="266"/>
            </a:xfrm>
            <a:prstGeom prst="rect">
              <a:avLst/>
            </a:prstGeom>
            <a:noFill/>
            <a:ln w="9525">
              <a:solidFill>
                <a:schemeClr val="tx1"/>
              </a:solidFill>
              <a:miter lim="800000"/>
              <a:headEnd/>
              <a:tailEnd/>
            </a:ln>
            <a:effectLst/>
          </p:spPr>
          <p:txBody>
            <a:bodyPr wrap="none" anchor="ctr"/>
            <a:lstStyle/>
            <a:p>
              <a:pPr eaLnBrk="1" hangingPunct="1">
                <a:spcBef>
                  <a:spcPct val="0"/>
                </a:spcBef>
              </a:pPr>
              <a:r>
                <a:rPr lang="en-US" altLang="zh-CN" sz="2000" b="0">
                  <a:solidFill>
                    <a:schemeClr val="tx1"/>
                  </a:solidFill>
                  <a:ea typeface="宋体" pitchFamily="2" charset="-122"/>
                </a:rPr>
                <a:t>m   u   c   h   \0</a:t>
              </a:r>
            </a:p>
          </p:txBody>
        </p:sp>
        <p:sp>
          <p:nvSpPr>
            <p:cNvPr id="424978" name="Line 74"/>
            <p:cNvSpPr>
              <a:spLocks noChangeShapeType="1"/>
            </p:cNvSpPr>
            <p:nvPr/>
          </p:nvSpPr>
          <p:spPr bwMode="auto">
            <a:xfrm>
              <a:off x="719" y="1882"/>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979" name="Line 75"/>
            <p:cNvSpPr>
              <a:spLocks noChangeShapeType="1"/>
            </p:cNvSpPr>
            <p:nvPr/>
          </p:nvSpPr>
          <p:spPr bwMode="auto">
            <a:xfrm>
              <a:off x="935" y="1882"/>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980" name="Line 76"/>
            <p:cNvSpPr>
              <a:spLocks noChangeShapeType="1"/>
            </p:cNvSpPr>
            <p:nvPr/>
          </p:nvSpPr>
          <p:spPr bwMode="auto">
            <a:xfrm>
              <a:off x="1130" y="1882"/>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981" name="Line 77"/>
            <p:cNvSpPr>
              <a:spLocks noChangeShapeType="1"/>
            </p:cNvSpPr>
            <p:nvPr/>
          </p:nvSpPr>
          <p:spPr bwMode="auto">
            <a:xfrm>
              <a:off x="1348" y="1882"/>
              <a:ext cx="0" cy="266"/>
            </a:xfrm>
            <a:prstGeom prst="line">
              <a:avLst/>
            </a:prstGeom>
            <a:noFill/>
            <a:ln w="9525">
              <a:solidFill>
                <a:schemeClr val="tx1"/>
              </a:solidFill>
              <a:round/>
              <a:headEnd/>
              <a:tailEnd/>
            </a:ln>
            <a:effectLst/>
          </p:spPr>
          <p:txBody>
            <a:bodyPr wrap="none" anchor="ctr"/>
            <a:lstStyle/>
            <a:p>
              <a:endParaRPr lang="zh-CN" altLang="en-US"/>
            </a:p>
          </p:txBody>
        </p:sp>
        <p:sp>
          <p:nvSpPr>
            <p:cNvPr id="424982" name="Rectangle 78"/>
            <p:cNvSpPr>
              <a:spLocks noChangeArrowheads="1"/>
            </p:cNvSpPr>
            <p:nvPr/>
          </p:nvSpPr>
          <p:spPr bwMode="auto">
            <a:xfrm>
              <a:off x="515" y="2683"/>
              <a:ext cx="1888" cy="266"/>
            </a:xfrm>
            <a:prstGeom prst="rect">
              <a:avLst/>
            </a:prstGeom>
            <a:noFill/>
            <a:ln w="9525">
              <a:solidFill>
                <a:schemeClr val="tx1"/>
              </a:solidFill>
              <a:miter lim="800000"/>
              <a:headEnd/>
              <a:tailEnd/>
            </a:ln>
            <a:effectLst/>
          </p:spPr>
          <p:txBody>
            <a:bodyPr wrap="none" anchor="ctr"/>
            <a:lstStyle/>
            <a:p>
              <a:pPr eaLnBrk="1" hangingPunct="1">
                <a:spcBef>
                  <a:spcPct val="0"/>
                </a:spcBef>
              </a:pPr>
              <a:r>
                <a:rPr lang="en-US" altLang="zh-CN" sz="2000" b="0">
                  <a:solidFill>
                    <a:schemeClr val="tx1"/>
                  </a:solidFill>
                  <a:ea typeface="宋体" pitchFamily="2" charset="-122"/>
                </a:rPr>
                <a:t>b   y   e   \0</a:t>
              </a:r>
            </a:p>
          </p:txBody>
        </p:sp>
        <p:sp>
          <p:nvSpPr>
            <p:cNvPr id="424983" name="Line 79"/>
            <p:cNvSpPr>
              <a:spLocks noChangeShapeType="1"/>
            </p:cNvSpPr>
            <p:nvPr/>
          </p:nvSpPr>
          <p:spPr bwMode="auto">
            <a:xfrm>
              <a:off x="2167" y="1633"/>
              <a:ext cx="0" cy="1311"/>
            </a:xfrm>
            <a:prstGeom prst="line">
              <a:avLst/>
            </a:prstGeom>
            <a:noFill/>
            <a:ln w="9525">
              <a:solidFill>
                <a:schemeClr val="tx1"/>
              </a:solidFill>
              <a:round/>
              <a:headEnd/>
              <a:tailEnd/>
            </a:ln>
            <a:effectLst/>
          </p:spPr>
          <p:txBody>
            <a:bodyPr wrap="none" anchor="ctr"/>
            <a:lstStyle/>
            <a:p>
              <a:endParaRPr lang="zh-CN" altLang="en-US"/>
            </a:p>
          </p:txBody>
        </p:sp>
        <p:sp>
          <p:nvSpPr>
            <p:cNvPr id="424984" name="Line 80"/>
            <p:cNvSpPr>
              <a:spLocks noChangeShapeType="1"/>
            </p:cNvSpPr>
            <p:nvPr/>
          </p:nvSpPr>
          <p:spPr bwMode="auto">
            <a:xfrm>
              <a:off x="1967" y="1600"/>
              <a:ext cx="0" cy="1344"/>
            </a:xfrm>
            <a:prstGeom prst="line">
              <a:avLst/>
            </a:prstGeom>
            <a:noFill/>
            <a:ln w="9525">
              <a:solidFill>
                <a:schemeClr val="tx1"/>
              </a:solidFill>
              <a:round/>
              <a:headEnd/>
              <a:tailEnd/>
            </a:ln>
            <a:effectLst/>
          </p:spPr>
          <p:txBody>
            <a:bodyPr wrap="none" anchor="ctr"/>
            <a:lstStyle/>
            <a:p>
              <a:endParaRPr lang="zh-CN" altLang="en-US"/>
            </a:p>
          </p:txBody>
        </p:sp>
        <p:sp>
          <p:nvSpPr>
            <p:cNvPr id="424985" name="Line 81"/>
            <p:cNvSpPr>
              <a:spLocks noChangeShapeType="1"/>
            </p:cNvSpPr>
            <p:nvPr/>
          </p:nvSpPr>
          <p:spPr bwMode="auto">
            <a:xfrm>
              <a:off x="1756" y="1611"/>
              <a:ext cx="0" cy="1333"/>
            </a:xfrm>
            <a:prstGeom prst="line">
              <a:avLst/>
            </a:prstGeom>
            <a:noFill/>
            <a:ln w="9525">
              <a:solidFill>
                <a:schemeClr val="tx1"/>
              </a:solidFill>
              <a:round/>
              <a:headEnd/>
              <a:tailEnd/>
            </a:ln>
            <a:effectLst/>
          </p:spPr>
          <p:txBody>
            <a:bodyPr wrap="none" anchor="ctr"/>
            <a:lstStyle/>
            <a:p>
              <a:endParaRPr lang="zh-CN" altLang="en-US"/>
            </a:p>
          </p:txBody>
        </p:sp>
        <p:sp>
          <p:nvSpPr>
            <p:cNvPr id="424986" name="Line 82"/>
            <p:cNvSpPr>
              <a:spLocks noChangeShapeType="1"/>
            </p:cNvSpPr>
            <p:nvPr/>
          </p:nvSpPr>
          <p:spPr bwMode="auto">
            <a:xfrm>
              <a:off x="1545" y="1600"/>
              <a:ext cx="0" cy="1344"/>
            </a:xfrm>
            <a:prstGeom prst="line">
              <a:avLst/>
            </a:prstGeom>
            <a:noFill/>
            <a:ln w="9525">
              <a:solidFill>
                <a:schemeClr val="tx1"/>
              </a:solidFill>
              <a:round/>
              <a:headEnd/>
              <a:tailEnd/>
            </a:ln>
            <a:effectLst/>
          </p:spPr>
          <p:txBody>
            <a:bodyPr wrap="none" anchor="ctr"/>
            <a:lstStyle/>
            <a:p>
              <a:endParaRPr lang="zh-CN" altLang="en-US"/>
            </a:p>
          </p:txBody>
        </p:sp>
        <p:sp>
          <p:nvSpPr>
            <p:cNvPr id="424987" name="Line 83"/>
            <p:cNvSpPr>
              <a:spLocks noChangeShapeType="1"/>
            </p:cNvSpPr>
            <p:nvPr/>
          </p:nvSpPr>
          <p:spPr bwMode="auto">
            <a:xfrm>
              <a:off x="1345" y="1611"/>
              <a:ext cx="0" cy="1333"/>
            </a:xfrm>
            <a:prstGeom prst="line">
              <a:avLst/>
            </a:prstGeom>
            <a:noFill/>
            <a:ln w="9525">
              <a:solidFill>
                <a:schemeClr val="tx1"/>
              </a:solidFill>
              <a:round/>
              <a:headEnd/>
              <a:tailEnd/>
            </a:ln>
            <a:effectLst/>
          </p:spPr>
          <p:txBody>
            <a:bodyPr wrap="none" anchor="ctr"/>
            <a:lstStyle/>
            <a:p>
              <a:endParaRPr lang="zh-CN" altLang="en-US"/>
            </a:p>
          </p:txBody>
        </p:sp>
        <p:sp>
          <p:nvSpPr>
            <p:cNvPr id="424988" name="Line 84"/>
            <p:cNvSpPr>
              <a:spLocks noChangeShapeType="1"/>
            </p:cNvSpPr>
            <p:nvPr/>
          </p:nvSpPr>
          <p:spPr bwMode="auto">
            <a:xfrm>
              <a:off x="1133" y="1622"/>
              <a:ext cx="0" cy="1322"/>
            </a:xfrm>
            <a:prstGeom prst="line">
              <a:avLst/>
            </a:prstGeom>
            <a:noFill/>
            <a:ln w="9525">
              <a:solidFill>
                <a:schemeClr val="tx1"/>
              </a:solidFill>
              <a:round/>
              <a:headEnd/>
              <a:tailEnd/>
            </a:ln>
            <a:effectLst/>
          </p:spPr>
          <p:txBody>
            <a:bodyPr wrap="none" anchor="ctr"/>
            <a:lstStyle/>
            <a:p>
              <a:endParaRPr lang="zh-CN" altLang="en-US"/>
            </a:p>
          </p:txBody>
        </p:sp>
        <p:sp>
          <p:nvSpPr>
            <p:cNvPr id="424989" name="Line 85"/>
            <p:cNvSpPr>
              <a:spLocks noChangeShapeType="1"/>
            </p:cNvSpPr>
            <p:nvPr/>
          </p:nvSpPr>
          <p:spPr bwMode="auto">
            <a:xfrm>
              <a:off x="933" y="1611"/>
              <a:ext cx="0" cy="1322"/>
            </a:xfrm>
            <a:prstGeom prst="line">
              <a:avLst/>
            </a:prstGeom>
            <a:noFill/>
            <a:ln w="9525">
              <a:solidFill>
                <a:schemeClr val="tx1"/>
              </a:solidFill>
              <a:round/>
              <a:headEnd/>
              <a:tailEnd/>
            </a:ln>
            <a:effectLst/>
          </p:spPr>
          <p:txBody>
            <a:bodyPr wrap="none" anchor="ctr"/>
            <a:lstStyle/>
            <a:p>
              <a:endParaRPr lang="zh-CN" altLang="en-US"/>
            </a:p>
          </p:txBody>
        </p:sp>
        <p:sp>
          <p:nvSpPr>
            <p:cNvPr id="424990" name="Line 86"/>
            <p:cNvSpPr>
              <a:spLocks noChangeShapeType="1"/>
            </p:cNvSpPr>
            <p:nvPr/>
          </p:nvSpPr>
          <p:spPr bwMode="auto">
            <a:xfrm>
              <a:off x="722" y="1611"/>
              <a:ext cx="0" cy="1333"/>
            </a:xfrm>
            <a:prstGeom prst="line">
              <a:avLst/>
            </a:prstGeom>
            <a:noFill/>
            <a:ln w="9525">
              <a:solidFill>
                <a:schemeClr val="tx1"/>
              </a:solidFill>
              <a:round/>
              <a:headEnd/>
              <a:tailEnd/>
            </a:ln>
            <a:effectLst/>
          </p:spPr>
          <p:txBody>
            <a:bodyPr wrap="none" anchor="ctr"/>
            <a:lstStyle/>
            <a:p>
              <a:endParaRPr lang="zh-CN" altLang="en-US"/>
            </a:p>
          </p:txBody>
        </p:sp>
      </p:grpSp>
      <p:sp>
        <p:nvSpPr>
          <p:cNvPr id="882776" name="AutoShape 88"/>
          <p:cNvSpPr>
            <a:spLocks noChangeArrowheads="1"/>
          </p:cNvSpPr>
          <p:nvPr/>
        </p:nvSpPr>
        <p:spPr bwMode="auto">
          <a:xfrm>
            <a:off x="2424645" y="5011737"/>
            <a:ext cx="6010275" cy="1225550"/>
          </a:xfrm>
          <a:prstGeom prst="wedgeRectCallout">
            <a:avLst>
              <a:gd name="adj1" fmla="val -16730"/>
              <a:gd name="adj2" fmla="val -78335"/>
            </a:avLst>
          </a:prstGeom>
          <a:solidFill>
            <a:srgbClr val="FFFFFF"/>
          </a:solidFill>
          <a:ln w="38100">
            <a:solidFill>
              <a:srgbClr val="339966"/>
            </a:solidFill>
            <a:miter lim="800000"/>
            <a:headEnd/>
            <a:tailEnd/>
          </a:ln>
          <a:effectLst/>
        </p:spPr>
        <p:txBody>
          <a:bodyPr wrap="none" lIns="90000" tIns="46800" rIns="90000" bIns="46800" anchor="ctr">
            <a:spAutoFit/>
          </a:bodyPr>
          <a:lstStyle/>
          <a:p>
            <a:pPr eaLnBrk="1" hangingPunct="1">
              <a:spcBef>
                <a:spcPct val="0"/>
              </a:spcBef>
            </a:pPr>
            <a:r>
              <a:rPr lang="zh-CN" altLang="en-US" sz="2400" b="0">
                <a:solidFill>
                  <a:schemeClr val="tx1"/>
                </a:solidFill>
                <a:ea typeface="隶书" pitchFamily="49" charset="-122"/>
              </a:rPr>
              <a:t>指针数组元素的作用相当于二维数组的行名</a:t>
            </a:r>
          </a:p>
          <a:p>
            <a:pPr eaLnBrk="1" hangingPunct="1">
              <a:spcBef>
                <a:spcPct val="0"/>
              </a:spcBef>
            </a:pPr>
            <a:r>
              <a:rPr lang="zh-CN" altLang="en-US" sz="2400" b="0">
                <a:solidFill>
                  <a:schemeClr val="tx1"/>
                </a:solidFill>
                <a:ea typeface="隶书" pitchFamily="49" charset="-122"/>
              </a:rPr>
              <a:t>但指针数组中元素是指针变量</a:t>
            </a:r>
          </a:p>
          <a:p>
            <a:pPr eaLnBrk="1" hangingPunct="1">
              <a:spcBef>
                <a:spcPct val="0"/>
              </a:spcBef>
            </a:pPr>
            <a:r>
              <a:rPr lang="zh-CN" altLang="en-US" sz="2400" b="0">
                <a:solidFill>
                  <a:schemeClr val="tx1"/>
                </a:solidFill>
                <a:ea typeface="隶书" pitchFamily="49" charset="-122"/>
              </a:rPr>
              <a:t>二维数组的行名是</a:t>
            </a:r>
            <a:r>
              <a:rPr lang="zh-CN" altLang="en-US" sz="2400" b="0">
                <a:solidFill>
                  <a:srgbClr val="0000FF"/>
                </a:solidFill>
                <a:ea typeface="隶书" pitchFamily="49" charset="-122"/>
              </a:rPr>
              <a:t>地址常量</a:t>
            </a:r>
            <a:endParaRPr lang="zh-CN" altLang="en-US" sz="2400" b="0">
              <a:solidFill>
                <a:schemeClr val="tx1"/>
              </a:solidFill>
              <a:ea typeface="隶书" pitchFamily="49" charset="-122"/>
            </a:endParaRPr>
          </a:p>
        </p:txBody>
      </p:sp>
    </p:spTree>
    <p:extLst>
      <p:ext uri="{BB962C8B-B14F-4D97-AF65-F5344CB8AC3E}">
        <p14:creationId xmlns:p14="http://schemas.microsoft.com/office/powerpoint/2010/main" val="221445666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91" name="Text Box 8"/>
          <p:cNvSpPr txBox="1">
            <a:spLocks noChangeArrowheads="1"/>
          </p:cNvSpPr>
          <p:nvPr/>
        </p:nvSpPr>
        <p:spPr bwMode="auto">
          <a:xfrm>
            <a:off x="322262" y="536575"/>
            <a:ext cx="4825801" cy="461665"/>
          </a:xfrm>
          <a:prstGeom prst="rect">
            <a:avLst/>
          </a:prstGeom>
          <a:solidFill>
            <a:srgbClr val="FFCCFF"/>
          </a:solidFill>
          <a:ln w="9525">
            <a:noFill/>
            <a:miter lim="800000"/>
            <a:headEnd/>
            <a:tailEnd/>
          </a:ln>
          <a:effectLst/>
        </p:spPr>
        <p:txBody>
          <a:bodyPr wrap="square">
            <a:spAutoFit/>
          </a:bodyPr>
          <a:lstStyle/>
          <a:p>
            <a:pPr eaLnBrk="1" hangingPunct="1">
              <a:spcBef>
                <a:spcPct val="0"/>
              </a:spcBef>
            </a:pPr>
            <a:r>
              <a:rPr lang="zh-CN" altLang="en-US" sz="2400" dirty="0">
                <a:solidFill>
                  <a:schemeClr val="tx1"/>
                </a:solidFill>
              </a:rPr>
              <a:t>例</a:t>
            </a:r>
            <a:r>
              <a:rPr lang="en-US" altLang="zh-CN" sz="2400" dirty="0">
                <a:solidFill>
                  <a:schemeClr val="tx1"/>
                </a:solidFill>
              </a:rPr>
              <a:t>28</a:t>
            </a:r>
            <a:r>
              <a:rPr lang="zh-CN" altLang="en-US" sz="2400" dirty="0">
                <a:solidFill>
                  <a:schemeClr val="tx1"/>
                </a:solidFill>
              </a:rPr>
              <a:t>    用指针数组处理二维数组</a:t>
            </a:r>
          </a:p>
        </p:txBody>
      </p:sp>
      <p:sp>
        <p:nvSpPr>
          <p:cNvPr id="905225" name="Text Box 9"/>
          <p:cNvSpPr txBox="1">
            <a:spLocks noChangeArrowheads="1"/>
          </p:cNvSpPr>
          <p:nvPr/>
        </p:nvSpPr>
        <p:spPr bwMode="auto">
          <a:xfrm>
            <a:off x="300038" y="1125538"/>
            <a:ext cx="5511800" cy="45116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spcBef>
                <a:spcPct val="0"/>
              </a:spcBef>
            </a:pPr>
            <a:r>
              <a:rPr lang="en-US" altLang="zh-CN" sz="2400" b="0" dirty="0">
                <a:solidFill>
                  <a:schemeClr val="tx1"/>
                </a:solidFill>
                <a:ea typeface="宋体" pitchFamily="2" charset="-122"/>
              </a:rPr>
              <a:t>main()</a:t>
            </a:r>
          </a:p>
          <a:p>
            <a:pPr>
              <a:spcBef>
                <a:spcPct val="0"/>
              </a:spcBef>
            </a:pPr>
            <a:r>
              <a:rPr lang="en-US" altLang="zh-CN" sz="2400" b="0" dirty="0">
                <a:solidFill>
                  <a:schemeClr val="tx1"/>
                </a:solidFill>
                <a:ea typeface="宋体" pitchFamily="2" charset="-122"/>
              </a:rPr>
              <a:t>{ </a:t>
            </a:r>
            <a:r>
              <a:rPr lang="en-US" altLang="zh-CN" sz="2400" b="0" dirty="0" err="1">
                <a:solidFill>
                  <a:schemeClr val="tx1"/>
                </a:solidFill>
                <a:ea typeface="宋体" pitchFamily="2" charset="-122"/>
              </a:rPr>
              <a:t>int</a:t>
            </a:r>
            <a:r>
              <a:rPr lang="en-US" altLang="zh-CN" sz="2400" b="0" dirty="0">
                <a:solidFill>
                  <a:schemeClr val="tx1"/>
                </a:solidFill>
                <a:ea typeface="宋体" pitchFamily="2" charset="-122"/>
              </a:rPr>
              <a:t> b[2][3],*</a:t>
            </a:r>
            <a:r>
              <a:rPr lang="en-US" altLang="zh-CN" sz="2400" b="0" dirty="0" err="1">
                <a:solidFill>
                  <a:schemeClr val="tx1"/>
                </a:solidFill>
                <a:ea typeface="宋体" pitchFamily="2" charset="-122"/>
              </a:rPr>
              <a:t>pb</a:t>
            </a:r>
            <a:r>
              <a:rPr lang="en-US" altLang="zh-CN" sz="2400" b="0" dirty="0">
                <a:solidFill>
                  <a:schemeClr val="tx1"/>
                </a:solidFill>
                <a:ea typeface="宋体" pitchFamily="2" charset="-122"/>
              </a:rPr>
              <a:t>[2];</a:t>
            </a:r>
          </a:p>
          <a:p>
            <a:pPr>
              <a:spcBef>
                <a:spcPct val="0"/>
              </a:spcBef>
            </a:pPr>
            <a:r>
              <a:rPr lang="en-US" altLang="zh-CN" sz="2400" b="0" dirty="0">
                <a:solidFill>
                  <a:schemeClr val="tx1"/>
                </a:solidFill>
                <a:ea typeface="宋体" pitchFamily="2" charset="-122"/>
              </a:rPr>
              <a:t>   </a:t>
            </a:r>
            <a:r>
              <a:rPr lang="en-US" altLang="zh-CN" sz="2400" b="0" dirty="0" err="1">
                <a:solidFill>
                  <a:schemeClr val="tx1"/>
                </a:solidFill>
                <a:ea typeface="宋体" pitchFamily="2" charset="-122"/>
              </a:rPr>
              <a:t>int</a:t>
            </a:r>
            <a:r>
              <a:rPr lang="en-US" altLang="zh-CN" sz="2400" b="0" dirty="0">
                <a:solidFill>
                  <a:schemeClr val="tx1"/>
                </a:solidFill>
                <a:ea typeface="宋体" pitchFamily="2" charset="-122"/>
              </a:rPr>
              <a:t> </a:t>
            </a:r>
            <a:r>
              <a:rPr lang="en-US" altLang="zh-CN" sz="2400" b="0" dirty="0" err="1">
                <a:solidFill>
                  <a:schemeClr val="tx1"/>
                </a:solidFill>
                <a:ea typeface="宋体" pitchFamily="2" charset="-122"/>
              </a:rPr>
              <a:t>i,j</a:t>
            </a:r>
            <a:r>
              <a:rPr lang="en-US" altLang="zh-CN" sz="2400" b="0" dirty="0">
                <a:solidFill>
                  <a:schemeClr val="tx1"/>
                </a:solidFill>
                <a:ea typeface="宋体" pitchFamily="2" charset="-122"/>
              </a:rPr>
              <a:t>;</a:t>
            </a:r>
          </a:p>
          <a:p>
            <a:pPr>
              <a:spcBef>
                <a:spcPct val="0"/>
              </a:spcBef>
            </a:pPr>
            <a:r>
              <a:rPr lang="en-US" altLang="zh-CN" sz="2400" b="0" dirty="0">
                <a:solidFill>
                  <a:schemeClr val="tx1"/>
                </a:solidFill>
                <a:ea typeface="宋体" pitchFamily="2" charset="-122"/>
              </a:rPr>
              <a:t>   for(</a:t>
            </a:r>
            <a:r>
              <a:rPr lang="en-US" altLang="zh-CN" sz="2400" b="0" dirty="0" err="1">
                <a:solidFill>
                  <a:schemeClr val="tx1"/>
                </a:solidFill>
                <a:ea typeface="宋体" pitchFamily="2" charset="-122"/>
              </a:rPr>
              <a:t>i</a:t>
            </a:r>
            <a:r>
              <a:rPr lang="en-US" altLang="zh-CN" sz="2400" b="0" dirty="0">
                <a:solidFill>
                  <a:schemeClr val="tx1"/>
                </a:solidFill>
                <a:ea typeface="宋体" pitchFamily="2" charset="-122"/>
              </a:rPr>
              <a:t>=0;i&lt;2;i++)</a:t>
            </a:r>
          </a:p>
          <a:p>
            <a:pPr>
              <a:spcBef>
                <a:spcPct val="0"/>
              </a:spcBef>
            </a:pPr>
            <a:r>
              <a:rPr lang="en-US" altLang="zh-CN" sz="2400" b="0" dirty="0">
                <a:solidFill>
                  <a:schemeClr val="tx1"/>
                </a:solidFill>
                <a:ea typeface="宋体" pitchFamily="2" charset="-122"/>
              </a:rPr>
              <a:t>      for(j=0;j&lt;3;j++)</a:t>
            </a:r>
          </a:p>
          <a:p>
            <a:pPr>
              <a:spcBef>
                <a:spcPct val="0"/>
              </a:spcBef>
            </a:pPr>
            <a:r>
              <a:rPr lang="en-US" altLang="zh-CN" sz="2400" b="0" dirty="0">
                <a:solidFill>
                  <a:schemeClr val="tx1"/>
                </a:solidFill>
                <a:ea typeface="宋体" pitchFamily="2" charset="-122"/>
              </a:rPr>
              <a:t>         b[</a:t>
            </a:r>
            <a:r>
              <a:rPr lang="en-US" altLang="zh-CN" sz="2400" b="0" dirty="0" err="1">
                <a:solidFill>
                  <a:schemeClr val="tx1"/>
                </a:solidFill>
                <a:ea typeface="宋体" pitchFamily="2" charset="-122"/>
              </a:rPr>
              <a:t>i</a:t>
            </a:r>
            <a:r>
              <a:rPr lang="en-US" altLang="zh-CN" sz="2400" b="0" dirty="0">
                <a:solidFill>
                  <a:schemeClr val="tx1"/>
                </a:solidFill>
                <a:ea typeface="宋体" pitchFamily="2" charset="-122"/>
              </a:rPr>
              <a:t>][j]=(i+1)*(j+1);</a:t>
            </a:r>
          </a:p>
          <a:p>
            <a:pPr>
              <a:spcBef>
                <a:spcPct val="0"/>
              </a:spcBef>
            </a:pPr>
            <a:r>
              <a:rPr lang="en-US" altLang="zh-CN" sz="2400" b="0" dirty="0">
                <a:solidFill>
                  <a:schemeClr val="tx1"/>
                </a:solidFill>
                <a:ea typeface="宋体" pitchFamily="2" charset="-122"/>
              </a:rPr>
              <a:t>   </a:t>
            </a:r>
            <a:r>
              <a:rPr lang="en-US" altLang="zh-CN" sz="2400" b="0" dirty="0" err="1">
                <a:solidFill>
                  <a:srgbClr val="990000"/>
                </a:solidFill>
                <a:ea typeface="宋体" pitchFamily="2" charset="-122"/>
              </a:rPr>
              <a:t>pb</a:t>
            </a:r>
            <a:r>
              <a:rPr lang="en-US" altLang="zh-CN" sz="2400" b="0" dirty="0">
                <a:solidFill>
                  <a:srgbClr val="990000"/>
                </a:solidFill>
                <a:ea typeface="宋体" pitchFamily="2" charset="-122"/>
              </a:rPr>
              <a:t>[0]=b[0];</a:t>
            </a:r>
          </a:p>
          <a:p>
            <a:pPr>
              <a:spcBef>
                <a:spcPct val="0"/>
              </a:spcBef>
            </a:pPr>
            <a:r>
              <a:rPr lang="en-US" altLang="zh-CN" sz="2400" b="0" dirty="0">
                <a:solidFill>
                  <a:srgbClr val="990000"/>
                </a:solidFill>
                <a:ea typeface="宋体" pitchFamily="2" charset="-122"/>
              </a:rPr>
              <a:t>   </a:t>
            </a:r>
            <a:r>
              <a:rPr lang="en-US" altLang="zh-CN" sz="2400" b="0" dirty="0" err="1">
                <a:solidFill>
                  <a:srgbClr val="990000"/>
                </a:solidFill>
                <a:ea typeface="宋体" pitchFamily="2" charset="-122"/>
              </a:rPr>
              <a:t>pb</a:t>
            </a:r>
            <a:r>
              <a:rPr lang="en-US" altLang="zh-CN" sz="2400" b="0" dirty="0">
                <a:solidFill>
                  <a:srgbClr val="990000"/>
                </a:solidFill>
                <a:ea typeface="宋体" pitchFamily="2" charset="-122"/>
              </a:rPr>
              <a:t>[1]=b[1];</a:t>
            </a:r>
          </a:p>
          <a:p>
            <a:pPr>
              <a:spcBef>
                <a:spcPct val="0"/>
              </a:spcBef>
            </a:pPr>
            <a:r>
              <a:rPr lang="en-US" altLang="zh-CN" sz="2400" b="0" dirty="0">
                <a:solidFill>
                  <a:schemeClr val="tx1"/>
                </a:solidFill>
                <a:ea typeface="宋体" pitchFamily="2" charset="-122"/>
              </a:rPr>
              <a:t>   for(</a:t>
            </a:r>
            <a:r>
              <a:rPr lang="en-US" altLang="zh-CN" sz="2400" b="0" dirty="0" err="1">
                <a:solidFill>
                  <a:schemeClr val="tx1"/>
                </a:solidFill>
                <a:ea typeface="宋体" pitchFamily="2" charset="-122"/>
              </a:rPr>
              <a:t>i</a:t>
            </a:r>
            <a:r>
              <a:rPr lang="en-US" altLang="zh-CN" sz="2400" b="0" dirty="0">
                <a:solidFill>
                  <a:schemeClr val="tx1"/>
                </a:solidFill>
                <a:ea typeface="宋体" pitchFamily="2" charset="-122"/>
              </a:rPr>
              <a:t>=0;i&lt;2;i++)</a:t>
            </a:r>
          </a:p>
          <a:p>
            <a:pPr>
              <a:spcBef>
                <a:spcPct val="0"/>
              </a:spcBef>
            </a:pPr>
            <a:r>
              <a:rPr lang="en-US" altLang="zh-CN" sz="2400" b="0" dirty="0">
                <a:solidFill>
                  <a:schemeClr val="tx1"/>
                </a:solidFill>
                <a:ea typeface="宋体" pitchFamily="2" charset="-122"/>
              </a:rPr>
              <a:t>      for(j=0;j&lt;3;j++,</a:t>
            </a:r>
            <a:r>
              <a:rPr lang="en-US" altLang="zh-CN" sz="2400" b="0" dirty="0" err="1">
                <a:solidFill>
                  <a:srgbClr val="FF5050"/>
                </a:solidFill>
                <a:ea typeface="宋体" pitchFamily="2" charset="-122"/>
              </a:rPr>
              <a:t>pb</a:t>
            </a:r>
            <a:r>
              <a:rPr lang="en-US" altLang="zh-CN" sz="2400" b="0" dirty="0">
                <a:solidFill>
                  <a:srgbClr val="FF5050"/>
                </a:solidFill>
                <a:ea typeface="宋体" pitchFamily="2" charset="-122"/>
              </a:rPr>
              <a:t>[</a:t>
            </a:r>
            <a:r>
              <a:rPr lang="en-US" altLang="zh-CN" sz="2400" b="0" dirty="0" err="1">
                <a:solidFill>
                  <a:srgbClr val="FF5050"/>
                </a:solidFill>
                <a:ea typeface="宋体" pitchFamily="2" charset="-122"/>
              </a:rPr>
              <a:t>i</a:t>
            </a:r>
            <a:r>
              <a:rPr lang="en-US" altLang="zh-CN" sz="2400" b="0" dirty="0">
                <a:solidFill>
                  <a:srgbClr val="FF5050"/>
                </a:solidFill>
                <a:ea typeface="宋体" pitchFamily="2" charset="-122"/>
              </a:rPr>
              <a:t>]++</a:t>
            </a:r>
            <a:r>
              <a:rPr lang="en-US" altLang="zh-CN" sz="2400" b="0" dirty="0">
                <a:solidFill>
                  <a:schemeClr val="tx1"/>
                </a:solidFill>
                <a:ea typeface="宋体" pitchFamily="2" charset="-122"/>
              </a:rPr>
              <a:t>)</a:t>
            </a:r>
          </a:p>
          <a:p>
            <a:pPr>
              <a:spcBef>
                <a:spcPct val="0"/>
              </a:spcBef>
            </a:pPr>
            <a:r>
              <a:rPr lang="en-US" altLang="zh-CN" sz="2400" b="0" dirty="0">
                <a:solidFill>
                  <a:schemeClr val="tx1"/>
                </a:solidFill>
                <a:ea typeface="宋体" pitchFamily="2" charset="-122"/>
              </a:rPr>
              <a:t>         </a:t>
            </a:r>
            <a:r>
              <a:rPr lang="en-US" altLang="zh-CN" sz="2400" b="0" dirty="0" err="1">
                <a:solidFill>
                  <a:schemeClr val="tx1"/>
                </a:solidFill>
                <a:ea typeface="宋体" pitchFamily="2" charset="-122"/>
              </a:rPr>
              <a:t>printf</a:t>
            </a:r>
            <a:r>
              <a:rPr lang="en-US" altLang="zh-CN" sz="2400" b="0" dirty="0">
                <a:solidFill>
                  <a:schemeClr val="tx1"/>
                </a:solidFill>
                <a:ea typeface="宋体" pitchFamily="2" charset="-122"/>
              </a:rPr>
              <a:t>("b[%d][%d]:%2d\</a:t>
            </a:r>
            <a:r>
              <a:rPr lang="en-US" altLang="zh-CN" sz="2400" b="0" dirty="0" err="1">
                <a:solidFill>
                  <a:schemeClr val="tx1"/>
                </a:solidFill>
                <a:ea typeface="宋体" pitchFamily="2" charset="-122"/>
              </a:rPr>
              <a:t>n",i,j</a:t>
            </a:r>
            <a:r>
              <a:rPr lang="en-US" altLang="zh-CN" sz="2400" b="0" dirty="0">
                <a:solidFill>
                  <a:srgbClr val="0000FF"/>
                </a:solidFill>
                <a:ea typeface="宋体" pitchFamily="2" charset="-122"/>
              </a:rPr>
              <a:t>,*</a:t>
            </a:r>
            <a:r>
              <a:rPr lang="en-US" altLang="zh-CN" sz="2400" b="0" dirty="0" err="1">
                <a:solidFill>
                  <a:srgbClr val="0000FF"/>
                </a:solidFill>
                <a:ea typeface="宋体" pitchFamily="2" charset="-122"/>
              </a:rPr>
              <a:t>pb</a:t>
            </a:r>
            <a:r>
              <a:rPr lang="en-US" altLang="zh-CN" sz="2400" b="0" dirty="0">
                <a:solidFill>
                  <a:srgbClr val="0000FF"/>
                </a:solidFill>
                <a:ea typeface="宋体" pitchFamily="2" charset="-122"/>
              </a:rPr>
              <a:t>[</a:t>
            </a:r>
            <a:r>
              <a:rPr lang="en-US" altLang="zh-CN" sz="2400" b="0" dirty="0" err="1">
                <a:solidFill>
                  <a:srgbClr val="0000FF"/>
                </a:solidFill>
                <a:ea typeface="宋体" pitchFamily="2" charset="-122"/>
              </a:rPr>
              <a:t>i</a:t>
            </a:r>
            <a:r>
              <a:rPr lang="en-US" altLang="zh-CN" sz="2400" b="0" dirty="0">
                <a:solidFill>
                  <a:schemeClr val="tx1"/>
                </a:solidFill>
                <a:ea typeface="宋体" pitchFamily="2" charset="-122"/>
              </a:rPr>
              <a:t>]);</a:t>
            </a:r>
          </a:p>
          <a:p>
            <a:pPr>
              <a:spcBef>
                <a:spcPct val="0"/>
              </a:spcBef>
            </a:pPr>
            <a:r>
              <a:rPr lang="en-US" altLang="zh-CN" sz="2400" b="0" dirty="0">
                <a:solidFill>
                  <a:schemeClr val="tx1"/>
                </a:solidFill>
                <a:ea typeface="宋体" pitchFamily="2" charset="-122"/>
              </a:rPr>
              <a:t>}</a:t>
            </a:r>
            <a:endParaRPr lang="en-US" altLang="zh-CN" sz="2400" dirty="0">
              <a:solidFill>
                <a:schemeClr val="tx1"/>
              </a:solidFill>
            </a:endParaRPr>
          </a:p>
        </p:txBody>
      </p:sp>
      <p:grpSp>
        <p:nvGrpSpPr>
          <p:cNvPr id="2" name="Group 48"/>
          <p:cNvGrpSpPr>
            <a:grpSpLocks/>
          </p:cNvGrpSpPr>
          <p:nvPr/>
        </p:nvGrpSpPr>
        <p:grpSpPr bwMode="auto">
          <a:xfrm>
            <a:off x="3044825" y="1738313"/>
            <a:ext cx="1997075" cy="1101725"/>
            <a:chOff x="1918" y="1095"/>
            <a:chExt cx="1258" cy="694"/>
          </a:xfrm>
        </p:grpSpPr>
        <p:sp>
          <p:nvSpPr>
            <p:cNvPr id="426026" name="Rectangle 11"/>
            <p:cNvSpPr>
              <a:spLocks noChangeArrowheads="1"/>
            </p:cNvSpPr>
            <p:nvPr/>
          </p:nvSpPr>
          <p:spPr bwMode="auto">
            <a:xfrm>
              <a:off x="2327" y="1311"/>
              <a:ext cx="781" cy="478"/>
            </a:xfrm>
            <a:prstGeom prst="rect">
              <a:avLst/>
            </a:prstGeom>
            <a:noFill/>
            <a:ln w="9525">
              <a:solidFill>
                <a:schemeClr val="tx1"/>
              </a:solidFill>
              <a:miter lim="800000"/>
              <a:headEnd/>
              <a:tailEnd/>
            </a:ln>
            <a:effectLst/>
          </p:spPr>
          <p:txBody>
            <a:bodyPr wrap="none" anchor="ctr"/>
            <a:lstStyle/>
            <a:p>
              <a:endParaRPr lang="zh-CN" altLang="en-US"/>
            </a:p>
          </p:txBody>
        </p:sp>
        <p:sp>
          <p:nvSpPr>
            <p:cNvPr id="426027" name="Line 12"/>
            <p:cNvSpPr>
              <a:spLocks noChangeShapeType="1"/>
            </p:cNvSpPr>
            <p:nvPr/>
          </p:nvSpPr>
          <p:spPr bwMode="auto">
            <a:xfrm>
              <a:off x="2327" y="1545"/>
              <a:ext cx="772" cy="0"/>
            </a:xfrm>
            <a:prstGeom prst="line">
              <a:avLst/>
            </a:prstGeom>
            <a:noFill/>
            <a:ln w="9525">
              <a:solidFill>
                <a:schemeClr val="tx1"/>
              </a:solidFill>
              <a:round/>
              <a:headEnd/>
              <a:tailEnd/>
            </a:ln>
            <a:effectLst/>
          </p:spPr>
          <p:txBody>
            <a:bodyPr wrap="none" anchor="ctr"/>
            <a:lstStyle/>
            <a:p>
              <a:endParaRPr lang="zh-CN" altLang="en-US"/>
            </a:p>
          </p:txBody>
        </p:sp>
        <p:sp>
          <p:nvSpPr>
            <p:cNvPr id="426028" name="Text Box 13"/>
            <p:cNvSpPr txBox="1">
              <a:spLocks noChangeArrowheads="1"/>
            </p:cNvSpPr>
            <p:nvPr/>
          </p:nvSpPr>
          <p:spPr bwMode="auto">
            <a:xfrm>
              <a:off x="2386" y="1095"/>
              <a:ext cx="79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int  *pb[2]</a:t>
              </a:r>
            </a:p>
          </p:txBody>
        </p:sp>
        <p:sp>
          <p:nvSpPr>
            <p:cNvPr id="426029" name="Text Box 14"/>
            <p:cNvSpPr txBox="1">
              <a:spLocks noChangeArrowheads="1"/>
            </p:cNvSpPr>
            <p:nvPr/>
          </p:nvSpPr>
          <p:spPr bwMode="auto">
            <a:xfrm>
              <a:off x="1918" y="1317"/>
              <a:ext cx="462"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pb[0]</a:t>
              </a:r>
            </a:p>
          </p:txBody>
        </p:sp>
        <p:sp>
          <p:nvSpPr>
            <p:cNvPr id="426030" name="Text Box 15"/>
            <p:cNvSpPr txBox="1">
              <a:spLocks noChangeArrowheads="1"/>
            </p:cNvSpPr>
            <p:nvPr/>
          </p:nvSpPr>
          <p:spPr bwMode="auto">
            <a:xfrm>
              <a:off x="1918" y="1524"/>
              <a:ext cx="462"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pb[1]</a:t>
              </a:r>
            </a:p>
          </p:txBody>
        </p:sp>
      </p:grpSp>
      <p:grpSp>
        <p:nvGrpSpPr>
          <p:cNvPr id="3" name="Group 16"/>
          <p:cNvGrpSpPr>
            <a:grpSpLocks/>
          </p:cNvGrpSpPr>
          <p:nvPr/>
        </p:nvGrpSpPr>
        <p:grpSpPr bwMode="auto">
          <a:xfrm>
            <a:off x="5924550" y="1790700"/>
            <a:ext cx="1346200" cy="2778125"/>
            <a:chOff x="3390" y="1105"/>
            <a:chExt cx="1272" cy="1750"/>
          </a:xfrm>
        </p:grpSpPr>
        <p:grpSp>
          <p:nvGrpSpPr>
            <p:cNvPr id="4" name="Group 17"/>
            <p:cNvGrpSpPr>
              <a:grpSpLocks/>
            </p:cNvGrpSpPr>
            <p:nvPr/>
          </p:nvGrpSpPr>
          <p:grpSpPr bwMode="auto">
            <a:xfrm>
              <a:off x="3390" y="1355"/>
              <a:ext cx="900" cy="1500"/>
              <a:chOff x="3512" y="1233"/>
              <a:chExt cx="900" cy="2000"/>
            </a:xfrm>
          </p:grpSpPr>
          <p:sp>
            <p:nvSpPr>
              <p:cNvPr id="426020" name="Rectangle 18"/>
              <p:cNvSpPr>
                <a:spLocks noChangeArrowheads="1"/>
              </p:cNvSpPr>
              <p:nvPr/>
            </p:nvSpPr>
            <p:spPr bwMode="auto">
              <a:xfrm>
                <a:off x="3523" y="1233"/>
                <a:ext cx="889" cy="2000"/>
              </a:xfrm>
              <a:prstGeom prst="rect">
                <a:avLst/>
              </a:prstGeom>
              <a:noFill/>
              <a:ln w="9525">
                <a:solidFill>
                  <a:schemeClr val="tx1"/>
                </a:solidFill>
                <a:miter lim="800000"/>
                <a:headEnd/>
                <a:tailEnd/>
              </a:ln>
              <a:effectLst/>
            </p:spPr>
            <p:txBody>
              <a:bodyPr wrap="none" anchor="ctr"/>
              <a:lstStyle/>
              <a:p>
                <a:endParaRPr lang="zh-CN" altLang="en-US"/>
              </a:p>
            </p:txBody>
          </p:sp>
          <p:sp>
            <p:nvSpPr>
              <p:cNvPr id="426021" name="Line 19"/>
              <p:cNvSpPr>
                <a:spLocks noChangeShapeType="1"/>
              </p:cNvSpPr>
              <p:nvPr/>
            </p:nvSpPr>
            <p:spPr bwMode="auto">
              <a:xfrm>
                <a:off x="3512" y="1567"/>
                <a:ext cx="878" cy="0"/>
              </a:xfrm>
              <a:prstGeom prst="line">
                <a:avLst/>
              </a:prstGeom>
              <a:noFill/>
              <a:ln w="9525">
                <a:solidFill>
                  <a:schemeClr val="tx1"/>
                </a:solidFill>
                <a:round/>
                <a:headEnd/>
                <a:tailEnd/>
              </a:ln>
              <a:effectLst/>
            </p:spPr>
            <p:txBody>
              <a:bodyPr wrap="none" anchor="ctr"/>
              <a:lstStyle/>
              <a:p>
                <a:endParaRPr lang="zh-CN" altLang="en-US"/>
              </a:p>
            </p:txBody>
          </p:sp>
          <p:sp>
            <p:nvSpPr>
              <p:cNvPr id="426022" name="Line 20"/>
              <p:cNvSpPr>
                <a:spLocks noChangeShapeType="1"/>
              </p:cNvSpPr>
              <p:nvPr/>
            </p:nvSpPr>
            <p:spPr bwMode="auto">
              <a:xfrm>
                <a:off x="3512" y="1902"/>
                <a:ext cx="878" cy="0"/>
              </a:xfrm>
              <a:prstGeom prst="line">
                <a:avLst/>
              </a:prstGeom>
              <a:noFill/>
              <a:ln w="9525">
                <a:solidFill>
                  <a:schemeClr val="tx1"/>
                </a:solidFill>
                <a:round/>
                <a:headEnd/>
                <a:tailEnd/>
              </a:ln>
              <a:effectLst/>
            </p:spPr>
            <p:txBody>
              <a:bodyPr wrap="none" anchor="ctr"/>
              <a:lstStyle/>
              <a:p>
                <a:endParaRPr lang="zh-CN" altLang="en-US"/>
              </a:p>
            </p:txBody>
          </p:sp>
          <p:sp>
            <p:nvSpPr>
              <p:cNvPr id="426023" name="Line 21"/>
              <p:cNvSpPr>
                <a:spLocks noChangeShapeType="1"/>
              </p:cNvSpPr>
              <p:nvPr/>
            </p:nvSpPr>
            <p:spPr bwMode="auto">
              <a:xfrm>
                <a:off x="3512" y="2237"/>
                <a:ext cx="878" cy="0"/>
              </a:xfrm>
              <a:prstGeom prst="line">
                <a:avLst/>
              </a:prstGeom>
              <a:noFill/>
              <a:ln w="9525">
                <a:solidFill>
                  <a:schemeClr val="tx1"/>
                </a:solidFill>
                <a:round/>
                <a:headEnd/>
                <a:tailEnd/>
              </a:ln>
              <a:effectLst/>
            </p:spPr>
            <p:txBody>
              <a:bodyPr wrap="none" anchor="ctr"/>
              <a:lstStyle/>
              <a:p>
                <a:endParaRPr lang="zh-CN" altLang="en-US"/>
              </a:p>
            </p:txBody>
          </p:sp>
          <p:sp>
            <p:nvSpPr>
              <p:cNvPr id="426024" name="Line 22"/>
              <p:cNvSpPr>
                <a:spLocks noChangeShapeType="1"/>
              </p:cNvSpPr>
              <p:nvPr/>
            </p:nvSpPr>
            <p:spPr bwMode="auto">
              <a:xfrm flipV="1">
                <a:off x="3512" y="2561"/>
                <a:ext cx="889" cy="11"/>
              </a:xfrm>
              <a:prstGeom prst="line">
                <a:avLst/>
              </a:prstGeom>
              <a:noFill/>
              <a:ln w="9525">
                <a:solidFill>
                  <a:schemeClr val="tx1"/>
                </a:solidFill>
                <a:round/>
                <a:headEnd/>
                <a:tailEnd/>
              </a:ln>
              <a:effectLst/>
            </p:spPr>
            <p:txBody>
              <a:bodyPr wrap="none" anchor="ctr"/>
              <a:lstStyle/>
              <a:p>
                <a:endParaRPr lang="zh-CN" altLang="en-US"/>
              </a:p>
            </p:txBody>
          </p:sp>
          <p:sp>
            <p:nvSpPr>
              <p:cNvPr id="426025" name="Line 23"/>
              <p:cNvSpPr>
                <a:spLocks noChangeShapeType="1"/>
              </p:cNvSpPr>
              <p:nvPr/>
            </p:nvSpPr>
            <p:spPr bwMode="auto">
              <a:xfrm>
                <a:off x="3512" y="2907"/>
                <a:ext cx="878" cy="0"/>
              </a:xfrm>
              <a:prstGeom prst="line">
                <a:avLst/>
              </a:prstGeom>
              <a:noFill/>
              <a:ln w="9525">
                <a:solidFill>
                  <a:schemeClr val="tx1"/>
                </a:solidFill>
                <a:round/>
                <a:headEnd/>
                <a:tailEnd/>
              </a:ln>
              <a:effectLst/>
            </p:spPr>
            <p:txBody>
              <a:bodyPr wrap="none" anchor="ctr"/>
              <a:lstStyle/>
              <a:p>
                <a:endParaRPr lang="zh-CN" altLang="en-US"/>
              </a:p>
            </p:txBody>
          </p:sp>
        </p:grpSp>
        <p:sp>
          <p:nvSpPr>
            <p:cNvPr id="426019" name="Text Box 24"/>
            <p:cNvSpPr txBox="1">
              <a:spLocks noChangeArrowheads="1"/>
            </p:cNvSpPr>
            <p:nvPr/>
          </p:nvSpPr>
          <p:spPr bwMode="auto">
            <a:xfrm>
              <a:off x="3498" y="1105"/>
              <a:ext cx="1164"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int b[2][3]</a:t>
              </a:r>
            </a:p>
          </p:txBody>
        </p:sp>
      </p:grpSp>
      <p:grpSp>
        <p:nvGrpSpPr>
          <p:cNvPr id="5" name="Group 25"/>
          <p:cNvGrpSpPr>
            <a:grpSpLocks/>
          </p:cNvGrpSpPr>
          <p:nvPr/>
        </p:nvGrpSpPr>
        <p:grpSpPr bwMode="auto">
          <a:xfrm>
            <a:off x="6832600" y="2125663"/>
            <a:ext cx="2143125" cy="2374900"/>
            <a:chOff x="4298" y="1328"/>
            <a:chExt cx="1350" cy="1496"/>
          </a:xfrm>
        </p:grpSpPr>
        <p:sp>
          <p:nvSpPr>
            <p:cNvPr id="426012" name="Text Box 26"/>
            <p:cNvSpPr txBox="1">
              <a:spLocks noChangeArrowheads="1"/>
            </p:cNvSpPr>
            <p:nvPr/>
          </p:nvSpPr>
          <p:spPr bwMode="auto">
            <a:xfrm>
              <a:off x="4298" y="1328"/>
              <a:ext cx="1074"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b[0][0]  *pb[0]</a:t>
              </a:r>
            </a:p>
          </p:txBody>
        </p:sp>
        <p:sp>
          <p:nvSpPr>
            <p:cNvPr id="426013" name="Text Box 27"/>
            <p:cNvSpPr txBox="1">
              <a:spLocks noChangeArrowheads="1"/>
            </p:cNvSpPr>
            <p:nvPr/>
          </p:nvSpPr>
          <p:spPr bwMode="auto">
            <a:xfrm>
              <a:off x="4298" y="1578"/>
              <a:ext cx="135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b[0][1]  *(pb[0]+1)</a:t>
              </a:r>
            </a:p>
          </p:txBody>
        </p:sp>
        <p:sp>
          <p:nvSpPr>
            <p:cNvPr id="426014" name="Text Box 28"/>
            <p:cNvSpPr txBox="1">
              <a:spLocks noChangeArrowheads="1"/>
            </p:cNvSpPr>
            <p:nvPr/>
          </p:nvSpPr>
          <p:spPr bwMode="auto">
            <a:xfrm>
              <a:off x="4298" y="1827"/>
              <a:ext cx="135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b[0][2]  *(pb[0]+2)</a:t>
              </a:r>
            </a:p>
          </p:txBody>
        </p:sp>
        <p:sp>
          <p:nvSpPr>
            <p:cNvPr id="426015" name="Text Box 29"/>
            <p:cNvSpPr txBox="1">
              <a:spLocks noChangeArrowheads="1"/>
            </p:cNvSpPr>
            <p:nvPr/>
          </p:nvSpPr>
          <p:spPr bwMode="auto">
            <a:xfrm>
              <a:off x="4298" y="2076"/>
              <a:ext cx="1074"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b[1][0]  *pb[1]</a:t>
              </a:r>
            </a:p>
          </p:txBody>
        </p:sp>
        <p:sp>
          <p:nvSpPr>
            <p:cNvPr id="426016" name="Text Box 30"/>
            <p:cNvSpPr txBox="1">
              <a:spLocks noChangeArrowheads="1"/>
            </p:cNvSpPr>
            <p:nvPr/>
          </p:nvSpPr>
          <p:spPr bwMode="auto">
            <a:xfrm>
              <a:off x="4298" y="2325"/>
              <a:ext cx="135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b[1][1]  *(pb[1]+1)</a:t>
              </a:r>
            </a:p>
          </p:txBody>
        </p:sp>
        <p:sp>
          <p:nvSpPr>
            <p:cNvPr id="426017" name="Text Box 31"/>
            <p:cNvSpPr txBox="1">
              <a:spLocks noChangeArrowheads="1"/>
            </p:cNvSpPr>
            <p:nvPr/>
          </p:nvSpPr>
          <p:spPr bwMode="auto">
            <a:xfrm>
              <a:off x="4298" y="2574"/>
              <a:ext cx="135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b[1][2]  *(pb[1]+2)</a:t>
              </a:r>
            </a:p>
          </p:txBody>
        </p:sp>
      </p:grpSp>
      <p:sp>
        <p:nvSpPr>
          <p:cNvPr id="905248" name="Line 32"/>
          <p:cNvSpPr>
            <a:spLocks noChangeShapeType="1"/>
          </p:cNvSpPr>
          <p:nvPr/>
        </p:nvSpPr>
        <p:spPr bwMode="auto">
          <a:xfrm flipV="1">
            <a:off x="4953000" y="2327275"/>
            <a:ext cx="987425" cy="1588"/>
          </a:xfrm>
          <a:prstGeom prst="line">
            <a:avLst/>
          </a:prstGeom>
          <a:noFill/>
          <a:ln w="15875">
            <a:solidFill>
              <a:srgbClr val="0000FF"/>
            </a:solidFill>
            <a:round/>
            <a:headEnd/>
            <a:tailEnd type="triangle" w="med" len="med"/>
          </a:ln>
          <a:effectLst/>
        </p:spPr>
        <p:txBody>
          <a:bodyPr wrap="none" anchor="ctr"/>
          <a:lstStyle/>
          <a:p>
            <a:endParaRPr lang="zh-CN" altLang="en-US"/>
          </a:p>
        </p:txBody>
      </p:sp>
      <p:grpSp>
        <p:nvGrpSpPr>
          <p:cNvPr id="6" name="Group 33"/>
          <p:cNvGrpSpPr>
            <a:grpSpLocks/>
          </p:cNvGrpSpPr>
          <p:nvPr/>
        </p:nvGrpSpPr>
        <p:grpSpPr bwMode="auto">
          <a:xfrm>
            <a:off x="4935538" y="2628900"/>
            <a:ext cx="1006475" cy="952500"/>
            <a:chOff x="2767" y="1633"/>
            <a:chExt cx="634" cy="600"/>
          </a:xfrm>
        </p:grpSpPr>
        <p:sp>
          <p:nvSpPr>
            <p:cNvPr id="426009" name="Line 34"/>
            <p:cNvSpPr>
              <a:spLocks noChangeShapeType="1"/>
            </p:cNvSpPr>
            <p:nvPr/>
          </p:nvSpPr>
          <p:spPr bwMode="auto">
            <a:xfrm>
              <a:off x="2767" y="1633"/>
              <a:ext cx="256" cy="0"/>
            </a:xfrm>
            <a:prstGeom prst="line">
              <a:avLst/>
            </a:prstGeom>
            <a:noFill/>
            <a:ln w="15875">
              <a:solidFill>
                <a:srgbClr val="0000FF"/>
              </a:solidFill>
              <a:round/>
              <a:headEnd/>
              <a:tailEnd/>
            </a:ln>
            <a:effectLst/>
          </p:spPr>
          <p:txBody>
            <a:bodyPr wrap="none" anchor="ctr"/>
            <a:lstStyle/>
            <a:p>
              <a:endParaRPr lang="zh-CN" altLang="en-US"/>
            </a:p>
          </p:txBody>
        </p:sp>
        <p:sp>
          <p:nvSpPr>
            <p:cNvPr id="426010" name="Line 35"/>
            <p:cNvSpPr>
              <a:spLocks noChangeShapeType="1"/>
            </p:cNvSpPr>
            <p:nvPr/>
          </p:nvSpPr>
          <p:spPr bwMode="auto">
            <a:xfrm>
              <a:off x="3034" y="1644"/>
              <a:ext cx="0" cy="589"/>
            </a:xfrm>
            <a:prstGeom prst="line">
              <a:avLst/>
            </a:prstGeom>
            <a:noFill/>
            <a:ln w="15875">
              <a:solidFill>
                <a:srgbClr val="0000FF"/>
              </a:solidFill>
              <a:round/>
              <a:headEnd/>
              <a:tailEnd/>
            </a:ln>
            <a:effectLst/>
          </p:spPr>
          <p:txBody>
            <a:bodyPr wrap="none" anchor="ctr"/>
            <a:lstStyle/>
            <a:p>
              <a:endParaRPr lang="zh-CN" altLang="en-US"/>
            </a:p>
          </p:txBody>
        </p:sp>
        <p:sp>
          <p:nvSpPr>
            <p:cNvPr id="426011" name="Line 36"/>
            <p:cNvSpPr>
              <a:spLocks noChangeShapeType="1"/>
            </p:cNvSpPr>
            <p:nvPr/>
          </p:nvSpPr>
          <p:spPr bwMode="auto">
            <a:xfrm>
              <a:off x="3034" y="2233"/>
              <a:ext cx="367" cy="0"/>
            </a:xfrm>
            <a:prstGeom prst="line">
              <a:avLst/>
            </a:prstGeom>
            <a:noFill/>
            <a:ln w="15875">
              <a:solidFill>
                <a:srgbClr val="0000FF"/>
              </a:solidFill>
              <a:round/>
              <a:headEnd/>
              <a:tailEnd type="triangle" w="med" len="med"/>
            </a:ln>
            <a:effectLst/>
          </p:spPr>
          <p:txBody>
            <a:bodyPr wrap="none" anchor="ctr"/>
            <a:lstStyle/>
            <a:p>
              <a:endParaRPr lang="zh-CN" altLang="en-US"/>
            </a:p>
          </p:txBody>
        </p:sp>
      </p:grpSp>
      <p:grpSp>
        <p:nvGrpSpPr>
          <p:cNvPr id="7" name="Group 37"/>
          <p:cNvGrpSpPr>
            <a:grpSpLocks/>
          </p:cNvGrpSpPr>
          <p:nvPr/>
        </p:nvGrpSpPr>
        <p:grpSpPr bwMode="auto">
          <a:xfrm>
            <a:off x="6486525" y="2179638"/>
            <a:ext cx="311150" cy="2374900"/>
            <a:chOff x="3744" y="1350"/>
            <a:chExt cx="196" cy="1496"/>
          </a:xfrm>
        </p:grpSpPr>
        <p:sp>
          <p:nvSpPr>
            <p:cNvPr id="426003" name="Text Box 38"/>
            <p:cNvSpPr txBox="1">
              <a:spLocks noChangeArrowheads="1"/>
            </p:cNvSpPr>
            <p:nvPr/>
          </p:nvSpPr>
          <p:spPr bwMode="auto">
            <a:xfrm>
              <a:off x="3744" y="1350"/>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1</a:t>
              </a:r>
            </a:p>
          </p:txBody>
        </p:sp>
        <p:sp>
          <p:nvSpPr>
            <p:cNvPr id="426004" name="Text Box 39"/>
            <p:cNvSpPr txBox="1">
              <a:spLocks noChangeArrowheads="1"/>
            </p:cNvSpPr>
            <p:nvPr/>
          </p:nvSpPr>
          <p:spPr bwMode="auto">
            <a:xfrm>
              <a:off x="3744" y="1600"/>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2</a:t>
              </a:r>
            </a:p>
          </p:txBody>
        </p:sp>
        <p:sp>
          <p:nvSpPr>
            <p:cNvPr id="426005" name="Text Box 40"/>
            <p:cNvSpPr txBox="1">
              <a:spLocks noChangeArrowheads="1"/>
            </p:cNvSpPr>
            <p:nvPr/>
          </p:nvSpPr>
          <p:spPr bwMode="auto">
            <a:xfrm>
              <a:off x="3744" y="1849"/>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3</a:t>
              </a:r>
            </a:p>
          </p:txBody>
        </p:sp>
        <p:sp>
          <p:nvSpPr>
            <p:cNvPr id="426006" name="Text Box 41"/>
            <p:cNvSpPr txBox="1">
              <a:spLocks noChangeArrowheads="1"/>
            </p:cNvSpPr>
            <p:nvPr/>
          </p:nvSpPr>
          <p:spPr bwMode="auto">
            <a:xfrm>
              <a:off x="3744" y="2098"/>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2</a:t>
              </a:r>
            </a:p>
          </p:txBody>
        </p:sp>
        <p:sp>
          <p:nvSpPr>
            <p:cNvPr id="426007" name="Text Box 42"/>
            <p:cNvSpPr txBox="1">
              <a:spLocks noChangeArrowheads="1"/>
            </p:cNvSpPr>
            <p:nvPr/>
          </p:nvSpPr>
          <p:spPr bwMode="auto">
            <a:xfrm>
              <a:off x="3744" y="2347"/>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4</a:t>
              </a:r>
            </a:p>
          </p:txBody>
        </p:sp>
        <p:sp>
          <p:nvSpPr>
            <p:cNvPr id="426008" name="Text Box 43"/>
            <p:cNvSpPr txBox="1">
              <a:spLocks noChangeArrowheads="1"/>
            </p:cNvSpPr>
            <p:nvPr/>
          </p:nvSpPr>
          <p:spPr bwMode="auto">
            <a:xfrm>
              <a:off x="3744" y="2596"/>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6</a:t>
              </a:r>
            </a:p>
          </p:txBody>
        </p:sp>
      </p:grpSp>
      <p:sp>
        <p:nvSpPr>
          <p:cNvPr id="905260" name="Line 44"/>
          <p:cNvSpPr>
            <a:spLocks noChangeShapeType="1"/>
          </p:cNvSpPr>
          <p:nvPr/>
        </p:nvSpPr>
        <p:spPr bwMode="auto">
          <a:xfrm>
            <a:off x="4935538" y="2365375"/>
            <a:ext cx="1004887" cy="298450"/>
          </a:xfrm>
          <a:prstGeom prst="line">
            <a:avLst/>
          </a:prstGeom>
          <a:noFill/>
          <a:ln w="15875">
            <a:solidFill>
              <a:srgbClr val="FF5050"/>
            </a:solidFill>
            <a:round/>
            <a:headEnd/>
            <a:tailEnd type="triangle" w="med" len="med"/>
          </a:ln>
          <a:effectLst/>
        </p:spPr>
        <p:txBody>
          <a:bodyPr wrap="none" anchor="ctr"/>
          <a:lstStyle/>
          <a:p>
            <a:endParaRPr lang="zh-CN" altLang="en-US"/>
          </a:p>
        </p:txBody>
      </p:sp>
      <p:sp>
        <p:nvSpPr>
          <p:cNvPr id="905261" name="Line 45"/>
          <p:cNvSpPr>
            <a:spLocks noChangeShapeType="1"/>
          </p:cNvSpPr>
          <p:nvPr/>
        </p:nvSpPr>
        <p:spPr bwMode="auto">
          <a:xfrm>
            <a:off x="4935538" y="2382838"/>
            <a:ext cx="1004887" cy="739775"/>
          </a:xfrm>
          <a:prstGeom prst="line">
            <a:avLst/>
          </a:prstGeom>
          <a:noFill/>
          <a:ln w="15875">
            <a:solidFill>
              <a:srgbClr val="FF5050"/>
            </a:solidFill>
            <a:round/>
            <a:headEnd/>
            <a:tailEnd type="triangle" w="med" len="med"/>
          </a:ln>
          <a:effectLst/>
        </p:spPr>
        <p:txBody>
          <a:bodyPr wrap="none" anchor="ctr"/>
          <a:lstStyle/>
          <a:p>
            <a:endParaRPr lang="zh-CN" altLang="en-US"/>
          </a:p>
        </p:txBody>
      </p:sp>
      <p:sp>
        <p:nvSpPr>
          <p:cNvPr id="905262" name="Line 46"/>
          <p:cNvSpPr>
            <a:spLocks noChangeShapeType="1"/>
          </p:cNvSpPr>
          <p:nvPr/>
        </p:nvSpPr>
        <p:spPr bwMode="auto">
          <a:xfrm>
            <a:off x="4918075" y="2770188"/>
            <a:ext cx="1022350" cy="1217612"/>
          </a:xfrm>
          <a:prstGeom prst="line">
            <a:avLst/>
          </a:prstGeom>
          <a:noFill/>
          <a:ln w="15875">
            <a:solidFill>
              <a:srgbClr val="FF5050"/>
            </a:solidFill>
            <a:round/>
            <a:headEnd/>
            <a:tailEnd type="triangle" w="med" len="med"/>
          </a:ln>
          <a:effectLst/>
        </p:spPr>
        <p:txBody>
          <a:bodyPr wrap="none" anchor="ctr"/>
          <a:lstStyle/>
          <a:p>
            <a:endParaRPr lang="zh-CN" altLang="en-US"/>
          </a:p>
        </p:txBody>
      </p:sp>
      <p:sp>
        <p:nvSpPr>
          <p:cNvPr id="905263" name="Line 47"/>
          <p:cNvSpPr>
            <a:spLocks noChangeShapeType="1"/>
          </p:cNvSpPr>
          <p:nvPr/>
        </p:nvSpPr>
        <p:spPr bwMode="auto">
          <a:xfrm>
            <a:off x="4776788" y="2770188"/>
            <a:ext cx="1163637" cy="1657350"/>
          </a:xfrm>
          <a:prstGeom prst="line">
            <a:avLst/>
          </a:prstGeom>
          <a:noFill/>
          <a:ln w="15875">
            <a:solidFill>
              <a:srgbClr val="FF5050"/>
            </a:solidFill>
            <a:round/>
            <a:headEnd/>
            <a:tailEnd type="triangle" w="med" len="med"/>
          </a:ln>
          <a:effectLst/>
        </p:spPr>
        <p:txBody>
          <a:bodyPr wrap="none" anchor="ctr"/>
          <a:lstStyle/>
          <a:p>
            <a:endParaRPr lang="zh-CN"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3" name="Text Box 5"/>
          <p:cNvSpPr txBox="1">
            <a:spLocks noChangeArrowheads="1"/>
          </p:cNvSpPr>
          <p:nvPr/>
        </p:nvSpPr>
        <p:spPr bwMode="auto">
          <a:xfrm>
            <a:off x="247650" y="455613"/>
            <a:ext cx="7077900" cy="624786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spcBef>
                <a:spcPct val="0"/>
              </a:spcBef>
            </a:pPr>
            <a:r>
              <a:rPr lang="zh-CN" altLang="en-US" sz="2000" dirty="0">
                <a:ea typeface="宋体" pitchFamily="2" charset="-122"/>
              </a:rPr>
              <a:t>例</a:t>
            </a:r>
            <a:r>
              <a:rPr lang="en-US" altLang="zh-CN" sz="2000" dirty="0">
                <a:ea typeface="宋体" pitchFamily="2" charset="-122"/>
              </a:rPr>
              <a:t>29  </a:t>
            </a:r>
            <a:r>
              <a:rPr lang="zh-CN" altLang="en-US" sz="2000" dirty="0">
                <a:ea typeface="宋体" pitchFamily="2" charset="-122"/>
              </a:rPr>
              <a:t>对字符串排序（简单选择排序）</a:t>
            </a:r>
          </a:p>
          <a:p>
            <a:pPr>
              <a:spcBef>
                <a:spcPct val="0"/>
              </a:spcBef>
            </a:pPr>
            <a:r>
              <a:rPr lang="en-US" altLang="zh-CN" sz="2000" dirty="0">
                <a:ea typeface="宋体" pitchFamily="2" charset="-122"/>
              </a:rPr>
              <a:t>#include &lt;</a:t>
            </a:r>
            <a:r>
              <a:rPr lang="en-US" altLang="zh-CN" sz="2000" dirty="0" err="1">
                <a:ea typeface="宋体" pitchFamily="2" charset="-122"/>
              </a:rPr>
              <a:t>stdio.h</a:t>
            </a:r>
            <a:r>
              <a:rPr lang="en-US" altLang="zh-CN" sz="2000" dirty="0">
                <a:ea typeface="宋体" pitchFamily="2" charset="-122"/>
              </a:rPr>
              <a:t>&gt;</a:t>
            </a:r>
          </a:p>
          <a:p>
            <a:pPr>
              <a:spcBef>
                <a:spcPct val="0"/>
              </a:spcBef>
            </a:pPr>
            <a:r>
              <a:rPr lang="en-US" altLang="zh-CN" sz="2000" dirty="0">
                <a:ea typeface="宋体" pitchFamily="2" charset="-122"/>
              </a:rPr>
              <a:t>#include &lt;</a:t>
            </a:r>
            <a:r>
              <a:rPr lang="en-US" altLang="zh-CN" sz="2000" dirty="0" err="1">
                <a:ea typeface="宋体" pitchFamily="2" charset="-122"/>
              </a:rPr>
              <a:t>string.h</a:t>
            </a:r>
            <a:r>
              <a:rPr lang="en-US" altLang="zh-CN" sz="2000" dirty="0">
                <a:ea typeface="宋体" pitchFamily="2" charset="-122"/>
              </a:rPr>
              <a:t>&gt;</a:t>
            </a:r>
          </a:p>
          <a:p>
            <a:pPr>
              <a:spcBef>
                <a:spcPct val="0"/>
              </a:spcBef>
            </a:pPr>
            <a:r>
              <a:rPr lang="en-US" altLang="zh-CN" sz="2000" dirty="0" err="1">
                <a:ea typeface="宋体" pitchFamily="2" charset="-122"/>
              </a:rPr>
              <a:t>int</a:t>
            </a:r>
            <a:r>
              <a:rPr lang="en-US" altLang="zh-CN" sz="2000" dirty="0">
                <a:ea typeface="宋体" pitchFamily="2" charset="-122"/>
              </a:rPr>
              <a:t> main()</a:t>
            </a:r>
          </a:p>
          <a:p>
            <a:pPr>
              <a:spcBef>
                <a:spcPct val="0"/>
              </a:spcBef>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sort(char  *name[ ],</a:t>
            </a:r>
            <a:r>
              <a:rPr lang="en-US" altLang="zh-CN" sz="2000" dirty="0" err="1">
                <a:ea typeface="宋体" pitchFamily="2" charset="-122"/>
              </a:rPr>
              <a:t>int</a:t>
            </a:r>
            <a:r>
              <a:rPr lang="en-US" altLang="zh-CN" sz="2000" dirty="0">
                <a:ea typeface="宋体" pitchFamily="2" charset="-122"/>
              </a:rPr>
              <a:t> n); </a:t>
            </a:r>
          </a:p>
          <a:p>
            <a:pPr>
              <a:spcBef>
                <a:spcPct val="0"/>
              </a:spcBef>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print (char  *name[ ],</a:t>
            </a:r>
            <a:r>
              <a:rPr lang="en-US" altLang="zh-CN" sz="2000" dirty="0" err="1">
                <a:ea typeface="宋体" pitchFamily="2" charset="-122"/>
              </a:rPr>
              <a:t>int</a:t>
            </a:r>
            <a:r>
              <a:rPr lang="en-US" altLang="zh-CN" sz="2000" dirty="0">
                <a:ea typeface="宋体" pitchFamily="2" charset="-122"/>
              </a:rPr>
              <a:t> n);</a:t>
            </a:r>
          </a:p>
          <a:p>
            <a:pPr>
              <a:spcBef>
                <a:spcPct val="0"/>
              </a:spcBef>
            </a:pPr>
            <a:r>
              <a:rPr lang="en-US" altLang="zh-CN" sz="2000" dirty="0">
                <a:ea typeface="宋体" pitchFamily="2" charset="-122"/>
              </a:rPr>
              <a:t>  char *name[]={"Follow </a:t>
            </a:r>
            <a:r>
              <a:rPr lang="en-US" altLang="zh-CN" sz="2000" dirty="0" err="1">
                <a:ea typeface="宋体" pitchFamily="2" charset="-122"/>
              </a:rPr>
              <a:t>me","BASIC</a:t>
            </a:r>
            <a:r>
              <a:rPr lang="en-US" altLang="zh-CN" sz="2000" dirty="0">
                <a:ea typeface="宋体" pitchFamily="2" charset="-122"/>
              </a:rPr>
              <a:t>",</a:t>
            </a:r>
          </a:p>
          <a:p>
            <a:pPr>
              <a:spcBef>
                <a:spcPct val="0"/>
              </a:spcBef>
            </a:pPr>
            <a:r>
              <a:rPr lang="en-US" altLang="zh-CN" sz="2000" dirty="0">
                <a:ea typeface="宋体" pitchFamily="2" charset="-122"/>
              </a:rPr>
              <a:t>      "Great </a:t>
            </a:r>
            <a:r>
              <a:rPr lang="en-US" altLang="zh-CN" sz="2000" dirty="0" err="1">
                <a:ea typeface="宋体" pitchFamily="2" charset="-122"/>
              </a:rPr>
              <a:t>Wall","FORTRAN","Computer</a:t>
            </a:r>
            <a:r>
              <a:rPr lang="en-US" altLang="zh-CN" sz="2000" dirty="0">
                <a:ea typeface="宋体" pitchFamily="2" charset="-122"/>
              </a:rPr>
              <a:t> design"};</a:t>
            </a:r>
          </a:p>
          <a:p>
            <a:pPr>
              <a:spcBef>
                <a:spcPct val="0"/>
              </a:spcBef>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n=5;</a:t>
            </a:r>
          </a:p>
          <a:p>
            <a:pPr>
              <a:spcBef>
                <a:spcPct val="0"/>
              </a:spcBef>
            </a:pPr>
            <a:r>
              <a:rPr lang="en-US" altLang="zh-CN" sz="2000" dirty="0">
                <a:ea typeface="宋体" pitchFamily="2" charset="-122"/>
              </a:rPr>
              <a:t>  sort(</a:t>
            </a:r>
            <a:r>
              <a:rPr lang="en-US" altLang="zh-CN" sz="2000" dirty="0" err="1">
                <a:ea typeface="宋体" pitchFamily="2" charset="-122"/>
              </a:rPr>
              <a:t>name,n</a:t>
            </a:r>
            <a:r>
              <a:rPr lang="en-US" altLang="zh-CN" sz="2000" dirty="0">
                <a:ea typeface="宋体" pitchFamily="2" charset="-122"/>
              </a:rPr>
              <a:t>);</a:t>
            </a:r>
          </a:p>
          <a:p>
            <a:pPr>
              <a:spcBef>
                <a:spcPct val="0"/>
              </a:spcBef>
            </a:pPr>
            <a:r>
              <a:rPr lang="en-US" altLang="zh-CN" sz="2000" dirty="0">
                <a:ea typeface="宋体" pitchFamily="2" charset="-122"/>
              </a:rPr>
              <a:t>  print(</a:t>
            </a:r>
            <a:r>
              <a:rPr lang="en-US" altLang="zh-CN" sz="2000" dirty="0" err="1">
                <a:ea typeface="宋体" pitchFamily="2" charset="-122"/>
              </a:rPr>
              <a:t>name,n</a:t>
            </a:r>
            <a:r>
              <a:rPr lang="en-US" altLang="zh-CN" sz="2000" dirty="0">
                <a:ea typeface="宋体" pitchFamily="2" charset="-122"/>
              </a:rPr>
              <a:t>);</a:t>
            </a:r>
          </a:p>
          <a:p>
            <a:pPr>
              <a:spcBef>
                <a:spcPct val="0"/>
              </a:spcBef>
            </a:pPr>
            <a:r>
              <a:rPr lang="en-US" altLang="zh-CN" sz="2000" dirty="0">
                <a:ea typeface="宋体" pitchFamily="2" charset="-122"/>
              </a:rPr>
              <a:t>}</a:t>
            </a:r>
          </a:p>
          <a:p>
            <a:pPr>
              <a:spcBef>
                <a:spcPct val="0"/>
              </a:spcBef>
            </a:pPr>
            <a:r>
              <a:rPr lang="en-US" altLang="zh-CN" sz="2000" dirty="0" err="1">
                <a:ea typeface="宋体" pitchFamily="2" charset="-122"/>
              </a:rPr>
              <a:t>int</a:t>
            </a:r>
            <a:r>
              <a:rPr lang="en-US" altLang="zh-CN" sz="2000" dirty="0">
                <a:ea typeface="宋体" pitchFamily="2" charset="-122"/>
              </a:rPr>
              <a:t> sort(char *name[ ],</a:t>
            </a:r>
            <a:r>
              <a:rPr lang="en-US" altLang="zh-CN" sz="2000" dirty="0" err="1">
                <a:ea typeface="宋体" pitchFamily="2" charset="-122"/>
              </a:rPr>
              <a:t>int</a:t>
            </a:r>
            <a:r>
              <a:rPr lang="en-US" altLang="zh-CN" sz="2000" dirty="0">
                <a:ea typeface="宋体" pitchFamily="2" charset="-122"/>
              </a:rPr>
              <a:t> n)</a:t>
            </a:r>
          </a:p>
          <a:p>
            <a:pPr>
              <a:spcBef>
                <a:spcPct val="0"/>
              </a:spcBef>
            </a:pPr>
            <a:r>
              <a:rPr lang="en-US" altLang="zh-CN" sz="2000" dirty="0">
                <a:ea typeface="宋体" pitchFamily="2" charset="-122"/>
              </a:rPr>
              <a:t>{ char *temp;</a:t>
            </a:r>
          </a:p>
          <a:p>
            <a:pPr>
              <a:spcBef>
                <a:spcPct val="0"/>
              </a:spcBef>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a:t>
            </a:r>
            <a:r>
              <a:rPr lang="en-US" altLang="zh-CN" sz="2000" dirty="0" err="1">
                <a:ea typeface="宋体" pitchFamily="2" charset="-122"/>
              </a:rPr>
              <a:t>i,j,k</a:t>
            </a:r>
            <a:r>
              <a:rPr lang="en-US" altLang="zh-CN" sz="2000" dirty="0">
                <a:ea typeface="宋体" pitchFamily="2" charset="-122"/>
              </a:rPr>
              <a:t>;</a:t>
            </a:r>
          </a:p>
          <a:p>
            <a:pPr>
              <a:spcBef>
                <a:spcPct val="0"/>
              </a:spcBef>
            </a:pPr>
            <a:r>
              <a:rPr lang="en-US" altLang="zh-CN" sz="2000" dirty="0">
                <a:ea typeface="宋体" pitchFamily="2" charset="-122"/>
              </a:rPr>
              <a:t>  for(</a:t>
            </a:r>
            <a:r>
              <a:rPr lang="en-US" altLang="zh-CN" sz="2000" dirty="0" err="1">
                <a:ea typeface="宋体" pitchFamily="2" charset="-122"/>
              </a:rPr>
              <a:t>i</a:t>
            </a:r>
            <a:r>
              <a:rPr lang="en-US" altLang="zh-CN" sz="2000" dirty="0">
                <a:ea typeface="宋体" pitchFamily="2" charset="-122"/>
              </a:rPr>
              <a:t>=0;i&lt;n-1;i++)</a:t>
            </a:r>
          </a:p>
          <a:p>
            <a:pPr>
              <a:spcBef>
                <a:spcPct val="0"/>
              </a:spcBef>
            </a:pPr>
            <a:r>
              <a:rPr lang="en-US" altLang="zh-CN" sz="2000" dirty="0">
                <a:ea typeface="宋体" pitchFamily="2" charset="-122"/>
              </a:rPr>
              <a:t>  { k=</a:t>
            </a:r>
            <a:r>
              <a:rPr lang="en-US" altLang="zh-CN" sz="2000" dirty="0" err="1">
                <a:ea typeface="宋体" pitchFamily="2" charset="-122"/>
              </a:rPr>
              <a:t>i</a:t>
            </a:r>
            <a:r>
              <a:rPr lang="en-US" altLang="zh-CN" sz="2000" dirty="0">
                <a:ea typeface="宋体" pitchFamily="2" charset="-122"/>
              </a:rPr>
              <a:t>;</a:t>
            </a:r>
          </a:p>
          <a:p>
            <a:pPr>
              <a:spcBef>
                <a:spcPct val="0"/>
              </a:spcBef>
            </a:pPr>
            <a:r>
              <a:rPr lang="en-US" altLang="zh-CN" sz="2000" dirty="0">
                <a:ea typeface="宋体" pitchFamily="2" charset="-122"/>
              </a:rPr>
              <a:t>     for(j=i+1;j&lt;</a:t>
            </a:r>
            <a:r>
              <a:rPr lang="en-US" altLang="zh-CN" sz="2000" dirty="0" err="1">
                <a:ea typeface="宋体" pitchFamily="2" charset="-122"/>
              </a:rPr>
              <a:t>n;j</a:t>
            </a:r>
            <a:r>
              <a:rPr lang="en-US" altLang="zh-CN" sz="2000" dirty="0">
                <a:ea typeface="宋体" pitchFamily="2" charset="-122"/>
              </a:rPr>
              <a:t>++) if(</a:t>
            </a:r>
            <a:r>
              <a:rPr lang="en-US" altLang="zh-CN" sz="2000" dirty="0" err="1">
                <a:ea typeface="宋体" pitchFamily="2" charset="-122"/>
              </a:rPr>
              <a:t>strcmp</a:t>
            </a:r>
            <a:r>
              <a:rPr lang="en-US" altLang="zh-CN" sz="2000" dirty="0">
                <a:ea typeface="宋体" pitchFamily="2" charset="-122"/>
              </a:rPr>
              <a:t>(name[k],name[j])&gt;0) k=j;</a:t>
            </a:r>
          </a:p>
          <a:p>
            <a:pPr>
              <a:spcBef>
                <a:spcPct val="0"/>
              </a:spcBef>
            </a:pPr>
            <a:r>
              <a:rPr lang="en-US" altLang="zh-CN" sz="2000" dirty="0">
                <a:ea typeface="宋体" pitchFamily="2" charset="-122"/>
              </a:rPr>
              <a:t>     if(k!=</a:t>
            </a:r>
            <a:r>
              <a:rPr lang="en-US" altLang="zh-CN" sz="2000" dirty="0" err="1">
                <a:ea typeface="宋体" pitchFamily="2" charset="-122"/>
              </a:rPr>
              <a:t>i</a:t>
            </a:r>
            <a:r>
              <a:rPr lang="en-US" altLang="zh-CN" sz="2000" dirty="0">
                <a:ea typeface="宋体" pitchFamily="2" charset="-122"/>
              </a:rPr>
              <a:t>)  { temp=name[</a:t>
            </a:r>
            <a:r>
              <a:rPr lang="en-US" altLang="zh-CN" sz="2000" dirty="0" err="1">
                <a:ea typeface="宋体" pitchFamily="2" charset="-122"/>
              </a:rPr>
              <a:t>i</a:t>
            </a:r>
            <a:r>
              <a:rPr lang="en-US" altLang="zh-CN" sz="2000" dirty="0">
                <a:ea typeface="宋体" pitchFamily="2" charset="-122"/>
              </a:rPr>
              <a:t>];  name[</a:t>
            </a:r>
            <a:r>
              <a:rPr lang="en-US" altLang="zh-CN" sz="2000" dirty="0" err="1">
                <a:ea typeface="宋体" pitchFamily="2" charset="-122"/>
              </a:rPr>
              <a:t>i</a:t>
            </a:r>
            <a:r>
              <a:rPr lang="en-US" altLang="zh-CN" sz="2000" dirty="0">
                <a:ea typeface="宋体" pitchFamily="2" charset="-122"/>
              </a:rPr>
              <a:t>]=name[k]; name[k]=temp;}</a:t>
            </a:r>
          </a:p>
          <a:p>
            <a:pPr>
              <a:spcBef>
                <a:spcPct val="0"/>
              </a:spcBef>
            </a:pPr>
            <a:r>
              <a:rPr lang="en-US" altLang="zh-CN" sz="2000" dirty="0">
                <a:ea typeface="宋体" pitchFamily="2" charset="-122"/>
              </a:rPr>
              <a:t>} }</a:t>
            </a:r>
          </a:p>
        </p:txBody>
      </p:sp>
      <p:grpSp>
        <p:nvGrpSpPr>
          <p:cNvPr id="2" name="Group 6"/>
          <p:cNvGrpSpPr>
            <a:grpSpLocks/>
          </p:cNvGrpSpPr>
          <p:nvPr/>
        </p:nvGrpSpPr>
        <p:grpSpPr bwMode="auto">
          <a:xfrm>
            <a:off x="5380038" y="2886075"/>
            <a:ext cx="3587750" cy="2511425"/>
            <a:chOff x="3000" y="630"/>
            <a:chExt cx="2260" cy="1582"/>
          </a:xfrm>
        </p:grpSpPr>
        <p:sp>
          <p:nvSpPr>
            <p:cNvPr id="427039" name="Rectangle 7"/>
            <p:cNvSpPr>
              <a:spLocks noChangeArrowheads="1"/>
            </p:cNvSpPr>
            <p:nvPr/>
          </p:nvSpPr>
          <p:spPr bwMode="auto">
            <a:xfrm>
              <a:off x="3000" y="855"/>
              <a:ext cx="901" cy="1311"/>
            </a:xfrm>
            <a:prstGeom prst="rect">
              <a:avLst/>
            </a:prstGeom>
            <a:solidFill>
              <a:srgbClr val="FFFFFF"/>
            </a:solidFill>
            <a:ln w="9525">
              <a:solidFill>
                <a:srgbClr val="000000"/>
              </a:solidFill>
              <a:miter lim="800000"/>
              <a:headEnd/>
              <a:tailEnd/>
            </a:ln>
            <a:effectLst/>
          </p:spPr>
          <p:txBody>
            <a:bodyPr wrap="none" anchor="ctr"/>
            <a:lstStyle/>
            <a:p>
              <a:endParaRPr lang="zh-CN" altLang="en-US"/>
            </a:p>
          </p:txBody>
        </p:sp>
        <p:sp>
          <p:nvSpPr>
            <p:cNvPr id="427040" name="Line 8"/>
            <p:cNvSpPr>
              <a:spLocks noChangeShapeType="1"/>
            </p:cNvSpPr>
            <p:nvPr/>
          </p:nvSpPr>
          <p:spPr bwMode="auto">
            <a:xfrm flipV="1">
              <a:off x="3000" y="1133"/>
              <a:ext cx="912" cy="0"/>
            </a:xfrm>
            <a:prstGeom prst="line">
              <a:avLst/>
            </a:prstGeom>
            <a:noFill/>
            <a:ln w="9525">
              <a:solidFill>
                <a:srgbClr val="000000"/>
              </a:solidFill>
              <a:round/>
              <a:headEnd/>
              <a:tailEnd/>
            </a:ln>
            <a:effectLst/>
          </p:spPr>
          <p:txBody>
            <a:bodyPr wrap="none" anchor="ctr"/>
            <a:lstStyle/>
            <a:p>
              <a:endParaRPr lang="zh-CN" altLang="en-US"/>
            </a:p>
          </p:txBody>
        </p:sp>
        <p:sp>
          <p:nvSpPr>
            <p:cNvPr id="427041" name="Line 9"/>
            <p:cNvSpPr>
              <a:spLocks noChangeShapeType="1"/>
            </p:cNvSpPr>
            <p:nvPr/>
          </p:nvSpPr>
          <p:spPr bwMode="auto">
            <a:xfrm>
              <a:off x="3000" y="1400"/>
              <a:ext cx="901" cy="0"/>
            </a:xfrm>
            <a:prstGeom prst="line">
              <a:avLst/>
            </a:prstGeom>
            <a:noFill/>
            <a:ln w="9525">
              <a:solidFill>
                <a:srgbClr val="000000"/>
              </a:solidFill>
              <a:round/>
              <a:headEnd/>
              <a:tailEnd/>
            </a:ln>
            <a:effectLst/>
          </p:spPr>
          <p:txBody>
            <a:bodyPr wrap="none" anchor="ctr"/>
            <a:lstStyle/>
            <a:p>
              <a:endParaRPr lang="zh-CN" altLang="en-US"/>
            </a:p>
          </p:txBody>
        </p:sp>
        <p:sp>
          <p:nvSpPr>
            <p:cNvPr id="427042" name="Line 10"/>
            <p:cNvSpPr>
              <a:spLocks noChangeShapeType="1"/>
            </p:cNvSpPr>
            <p:nvPr/>
          </p:nvSpPr>
          <p:spPr bwMode="auto">
            <a:xfrm>
              <a:off x="3000" y="1656"/>
              <a:ext cx="901" cy="0"/>
            </a:xfrm>
            <a:prstGeom prst="line">
              <a:avLst/>
            </a:prstGeom>
            <a:noFill/>
            <a:ln w="9525">
              <a:solidFill>
                <a:srgbClr val="000000"/>
              </a:solidFill>
              <a:round/>
              <a:headEnd/>
              <a:tailEnd/>
            </a:ln>
            <a:effectLst/>
          </p:spPr>
          <p:txBody>
            <a:bodyPr wrap="none" anchor="ctr"/>
            <a:lstStyle/>
            <a:p>
              <a:endParaRPr lang="zh-CN" altLang="en-US"/>
            </a:p>
          </p:txBody>
        </p:sp>
        <p:sp>
          <p:nvSpPr>
            <p:cNvPr id="427043" name="Line 11"/>
            <p:cNvSpPr>
              <a:spLocks noChangeShapeType="1"/>
            </p:cNvSpPr>
            <p:nvPr/>
          </p:nvSpPr>
          <p:spPr bwMode="auto">
            <a:xfrm>
              <a:off x="3000" y="1922"/>
              <a:ext cx="901" cy="0"/>
            </a:xfrm>
            <a:prstGeom prst="line">
              <a:avLst/>
            </a:prstGeom>
            <a:noFill/>
            <a:ln w="9525">
              <a:solidFill>
                <a:srgbClr val="000000"/>
              </a:solidFill>
              <a:round/>
              <a:headEnd/>
              <a:tailEnd/>
            </a:ln>
            <a:effectLst/>
          </p:spPr>
          <p:txBody>
            <a:bodyPr wrap="none" anchor="ctr"/>
            <a:lstStyle/>
            <a:p>
              <a:endParaRPr lang="zh-CN" altLang="en-US"/>
            </a:p>
          </p:txBody>
        </p:sp>
        <p:sp>
          <p:nvSpPr>
            <p:cNvPr id="427044" name="Text Box 12"/>
            <p:cNvSpPr txBox="1">
              <a:spLocks noChangeArrowheads="1"/>
            </p:cNvSpPr>
            <p:nvPr/>
          </p:nvSpPr>
          <p:spPr bwMode="auto">
            <a:xfrm>
              <a:off x="3123" y="875"/>
              <a:ext cx="648"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name[0]</a:t>
              </a:r>
            </a:p>
          </p:txBody>
        </p:sp>
        <p:sp>
          <p:nvSpPr>
            <p:cNvPr id="427045" name="Text Box 13"/>
            <p:cNvSpPr txBox="1">
              <a:spLocks noChangeArrowheads="1"/>
            </p:cNvSpPr>
            <p:nvPr/>
          </p:nvSpPr>
          <p:spPr bwMode="auto">
            <a:xfrm>
              <a:off x="3134" y="1141"/>
              <a:ext cx="648"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name[1]</a:t>
              </a:r>
            </a:p>
          </p:txBody>
        </p:sp>
        <p:sp>
          <p:nvSpPr>
            <p:cNvPr id="427046" name="Text Box 14"/>
            <p:cNvSpPr txBox="1">
              <a:spLocks noChangeArrowheads="1"/>
            </p:cNvSpPr>
            <p:nvPr/>
          </p:nvSpPr>
          <p:spPr bwMode="auto">
            <a:xfrm>
              <a:off x="3134" y="1397"/>
              <a:ext cx="648"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name[2]</a:t>
              </a:r>
            </a:p>
          </p:txBody>
        </p:sp>
        <p:sp>
          <p:nvSpPr>
            <p:cNvPr id="427047" name="Text Box 15"/>
            <p:cNvSpPr txBox="1">
              <a:spLocks noChangeArrowheads="1"/>
            </p:cNvSpPr>
            <p:nvPr/>
          </p:nvSpPr>
          <p:spPr bwMode="auto">
            <a:xfrm>
              <a:off x="3134" y="1675"/>
              <a:ext cx="648"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name[3]</a:t>
              </a:r>
            </a:p>
          </p:txBody>
        </p:sp>
        <p:sp>
          <p:nvSpPr>
            <p:cNvPr id="427048" name="Text Box 16"/>
            <p:cNvSpPr txBox="1">
              <a:spLocks noChangeArrowheads="1"/>
            </p:cNvSpPr>
            <p:nvPr/>
          </p:nvSpPr>
          <p:spPr bwMode="auto">
            <a:xfrm>
              <a:off x="3134" y="1941"/>
              <a:ext cx="648"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name[4]</a:t>
              </a:r>
            </a:p>
          </p:txBody>
        </p:sp>
        <p:sp>
          <p:nvSpPr>
            <p:cNvPr id="427049" name="Text Box 17"/>
            <p:cNvSpPr txBox="1">
              <a:spLocks noChangeArrowheads="1"/>
            </p:cNvSpPr>
            <p:nvPr/>
          </p:nvSpPr>
          <p:spPr bwMode="auto">
            <a:xfrm>
              <a:off x="3228" y="630"/>
              <a:ext cx="462"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a:t>
              </a:r>
            </a:p>
          </p:txBody>
        </p:sp>
        <p:sp>
          <p:nvSpPr>
            <p:cNvPr id="427050" name="Text Box 18"/>
            <p:cNvSpPr txBox="1">
              <a:spLocks noChangeArrowheads="1"/>
            </p:cNvSpPr>
            <p:nvPr/>
          </p:nvSpPr>
          <p:spPr bwMode="auto">
            <a:xfrm>
              <a:off x="4389" y="1400"/>
              <a:ext cx="827" cy="256"/>
            </a:xfrm>
            <a:prstGeom prst="rect">
              <a:avLst/>
            </a:prstGeom>
            <a:noFill/>
            <a:ln w="9525">
              <a:solidFill>
                <a:schemeClr val="tx1"/>
              </a:solid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Great Wall</a:t>
              </a:r>
            </a:p>
          </p:txBody>
        </p:sp>
        <p:sp>
          <p:nvSpPr>
            <p:cNvPr id="427051" name="Text Box 19"/>
            <p:cNvSpPr txBox="1">
              <a:spLocks noChangeArrowheads="1"/>
            </p:cNvSpPr>
            <p:nvPr/>
          </p:nvSpPr>
          <p:spPr bwMode="auto">
            <a:xfrm>
              <a:off x="4389" y="1678"/>
              <a:ext cx="871" cy="256"/>
            </a:xfrm>
            <a:prstGeom prst="rect">
              <a:avLst/>
            </a:prstGeom>
            <a:noFill/>
            <a:ln w="9525">
              <a:solidFill>
                <a:schemeClr val="tx1"/>
              </a:solid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FORTRAN</a:t>
              </a:r>
            </a:p>
          </p:txBody>
        </p:sp>
        <p:sp>
          <p:nvSpPr>
            <p:cNvPr id="427052" name="Text Box 20"/>
            <p:cNvSpPr txBox="1">
              <a:spLocks noChangeArrowheads="1"/>
            </p:cNvSpPr>
            <p:nvPr/>
          </p:nvSpPr>
          <p:spPr bwMode="auto">
            <a:xfrm>
              <a:off x="4378" y="1956"/>
              <a:ext cx="761" cy="256"/>
            </a:xfrm>
            <a:prstGeom prst="rect">
              <a:avLst/>
            </a:prstGeom>
            <a:noFill/>
            <a:ln w="9525">
              <a:solidFill>
                <a:schemeClr val="tx1"/>
              </a:solid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Computer</a:t>
              </a:r>
            </a:p>
          </p:txBody>
        </p:sp>
        <p:sp>
          <p:nvSpPr>
            <p:cNvPr id="427053" name="Line 21"/>
            <p:cNvSpPr>
              <a:spLocks noChangeShapeType="1"/>
            </p:cNvSpPr>
            <p:nvPr/>
          </p:nvSpPr>
          <p:spPr bwMode="auto">
            <a:xfrm>
              <a:off x="3912" y="989"/>
              <a:ext cx="489" cy="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427054" name="Line 22"/>
            <p:cNvSpPr>
              <a:spLocks noChangeShapeType="1"/>
            </p:cNvSpPr>
            <p:nvPr/>
          </p:nvSpPr>
          <p:spPr bwMode="auto">
            <a:xfrm>
              <a:off x="3908" y="1285"/>
              <a:ext cx="489" cy="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427055" name="Line 23"/>
            <p:cNvSpPr>
              <a:spLocks noChangeShapeType="1"/>
            </p:cNvSpPr>
            <p:nvPr/>
          </p:nvSpPr>
          <p:spPr bwMode="auto">
            <a:xfrm>
              <a:off x="3920" y="1529"/>
              <a:ext cx="489" cy="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427056" name="Line 24"/>
            <p:cNvSpPr>
              <a:spLocks noChangeShapeType="1"/>
            </p:cNvSpPr>
            <p:nvPr/>
          </p:nvSpPr>
          <p:spPr bwMode="auto">
            <a:xfrm>
              <a:off x="3898" y="1774"/>
              <a:ext cx="489" cy="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427057" name="Line 25"/>
            <p:cNvSpPr>
              <a:spLocks noChangeShapeType="1"/>
            </p:cNvSpPr>
            <p:nvPr/>
          </p:nvSpPr>
          <p:spPr bwMode="auto">
            <a:xfrm>
              <a:off x="3908" y="2051"/>
              <a:ext cx="489" cy="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427058" name="Rectangle 26"/>
            <p:cNvSpPr>
              <a:spLocks noChangeArrowheads="1"/>
            </p:cNvSpPr>
            <p:nvPr/>
          </p:nvSpPr>
          <p:spPr bwMode="auto">
            <a:xfrm>
              <a:off x="4389" y="867"/>
              <a:ext cx="767" cy="233"/>
            </a:xfrm>
            <a:prstGeom prst="rect">
              <a:avLst/>
            </a:prstGeom>
            <a:noFill/>
            <a:ln w="9525">
              <a:solidFill>
                <a:schemeClr val="tx1"/>
              </a:solidFill>
              <a:miter lim="800000"/>
              <a:headEnd/>
              <a:tailEnd/>
            </a:ln>
            <a:effectLst/>
          </p:spPr>
          <p:txBody>
            <a:bodyPr wrap="none" anchor="ctr"/>
            <a:lstStyle/>
            <a:p>
              <a:pPr algn="ctr" eaLnBrk="1" hangingPunct="1">
                <a:spcBef>
                  <a:spcPct val="0"/>
                </a:spcBef>
              </a:pPr>
              <a:r>
                <a:rPr lang="en-US" altLang="zh-CN" sz="2000" b="0">
                  <a:solidFill>
                    <a:schemeClr val="tx1"/>
                  </a:solidFill>
                  <a:ea typeface="宋体" pitchFamily="2" charset="-122"/>
                </a:rPr>
                <a:t>Follow me</a:t>
              </a:r>
            </a:p>
          </p:txBody>
        </p:sp>
        <p:sp>
          <p:nvSpPr>
            <p:cNvPr id="427059" name="Text Box 27"/>
            <p:cNvSpPr txBox="1">
              <a:spLocks noChangeArrowheads="1"/>
            </p:cNvSpPr>
            <p:nvPr/>
          </p:nvSpPr>
          <p:spPr bwMode="auto">
            <a:xfrm>
              <a:off x="4389" y="1122"/>
              <a:ext cx="594" cy="256"/>
            </a:xfrm>
            <a:prstGeom prst="rect">
              <a:avLst/>
            </a:prstGeom>
            <a:noFill/>
            <a:ln w="9525">
              <a:solidFill>
                <a:schemeClr val="tx1"/>
              </a:solidFill>
              <a:miter lim="800000"/>
              <a:headEnd/>
              <a:tailEnd/>
            </a:ln>
            <a:effectLst/>
          </p:spPr>
          <p:txBody>
            <a:bodyPr wrap="none">
              <a:spAutoFit/>
            </a:bodyPr>
            <a:lstStyle/>
            <a:p>
              <a:pPr>
                <a:spcBef>
                  <a:spcPct val="0"/>
                </a:spcBef>
              </a:pPr>
              <a:r>
                <a:rPr lang="en-US" altLang="zh-CN" sz="2000" b="0">
                  <a:solidFill>
                    <a:schemeClr val="tx1"/>
                  </a:solidFill>
                  <a:ea typeface="宋体" pitchFamily="2" charset="-122"/>
                </a:rPr>
                <a:t>BASIC</a:t>
              </a:r>
            </a:p>
          </p:txBody>
        </p:sp>
      </p:grpSp>
      <p:grpSp>
        <p:nvGrpSpPr>
          <p:cNvPr id="3" name="Group 28"/>
          <p:cNvGrpSpPr>
            <a:grpSpLocks/>
          </p:cNvGrpSpPr>
          <p:nvPr/>
        </p:nvGrpSpPr>
        <p:grpSpPr bwMode="auto">
          <a:xfrm>
            <a:off x="4681538" y="2992438"/>
            <a:ext cx="711200" cy="457200"/>
            <a:chOff x="2903" y="1236"/>
            <a:chExt cx="448" cy="288"/>
          </a:xfrm>
        </p:grpSpPr>
        <p:sp>
          <p:nvSpPr>
            <p:cNvPr id="427037" name="Line 29"/>
            <p:cNvSpPr>
              <a:spLocks noChangeShapeType="1"/>
            </p:cNvSpPr>
            <p:nvPr/>
          </p:nvSpPr>
          <p:spPr bwMode="auto">
            <a:xfrm>
              <a:off x="3117" y="1387"/>
              <a:ext cx="234" cy="0"/>
            </a:xfrm>
            <a:prstGeom prst="line">
              <a:avLst/>
            </a:prstGeom>
            <a:noFill/>
            <a:ln w="38100">
              <a:solidFill>
                <a:srgbClr val="0000FF"/>
              </a:solidFill>
              <a:round/>
              <a:headEnd/>
              <a:tailEnd type="triangle" w="med" len="med"/>
            </a:ln>
            <a:effectLst/>
          </p:spPr>
          <p:txBody>
            <a:bodyPr wrap="none" anchor="ctr">
              <a:spAutoFit/>
            </a:bodyPr>
            <a:lstStyle/>
            <a:p>
              <a:endParaRPr lang="zh-CN" altLang="en-US"/>
            </a:p>
          </p:txBody>
        </p:sp>
        <p:sp>
          <p:nvSpPr>
            <p:cNvPr id="427038" name="Text Box 30"/>
            <p:cNvSpPr txBox="1">
              <a:spLocks noChangeArrowheads="1"/>
            </p:cNvSpPr>
            <p:nvPr/>
          </p:nvSpPr>
          <p:spPr bwMode="auto">
            <a:xfrm>
              <a:off x="2903" y="1236"/>
              <a:ext cx="212" cy="288"/>
            </a:xfrm>
            <a:prstGeom prst="rect">
              <a:avLst/>
            </a:prstGeom>
            <a:noFill/>
            <a:ln w="38100">
              <a:noFill/>
              <a:miter lim="800000"/>
              <a:headEnd/>
              <a:tailEnd/>
            </a:ln>
            <a:effectLst/>
          </p:spPr>
          <p:txBody>
            <a:bodyPr wrap="none">
              <a:spAutoFit/>
            </a:bodyPr>
            <a:lstStyle/>
            <a:p>
              <a:pPr>
                <a:spcBef>
                  <a:spcPct val="0"/>
                </a:spcBef>
              </a:pPr>
              <a:r>
                <a:rPr lang="en-US" altLang="zh-CN" sz="2400" b="0">
                  <a:solidFill>
                    <a:srgbClr val="0000FF"/>
                  </a:solidFill>
                  <a:ea typeface="宋体" pitchFamily="2" charset="-122"/>
                </a:rPr>
                <a:t>k</a:t>
              </a:r>
            </a:p>
          </p:txBody>
        </p:sp>
      </p:grpSp>
      <p:grpSp>
        <p:nvGrpSpPr>
          <p:cNvPr id="4" name="Group 31"/>
          <p:cNvGrpSpPr>
            <a:grpSpLocks/>
          </p:cNvGrpSpPr>
          <p:nvPr/>
        </p:nvGrpSpPr>
        <p:grpSpPr bwMode="auto">
          <a:xfrm>
            <a:off x="4667250" y="3454400"/>
            <a:ext cx="711200" cy="457200"/>
            <a:chOff x="2921" y="1527"/>
            <a:chExt cx="448" cy="288"/>
          </a:xfrm>
        </p:grpSpPr>
        <p:sp>
          <p:nvSpPr>
            <p:cNvPr id="427035" name="Line 32"/>
            <p:cNvSpPr>
              <a:spLocks noChangeShapeType="1"/>
            </p:cNvSpPr>
            <p:nvPr/>
          </p:nvSpPr>
          <p:spPr bwMode="auto">
            <a:xfrm>
              <a:off x="3135" y="1678"/>
              <a:ext cx="234" cy="0"/>
            </a:xfrm>
            <a:prstGeom prst="line">
              <a:avLst/>
            </a:prstGeom>
            <a:noFill/>
            <a:ln w="38100">
              <a:solidFill>
                <a:srgbClr val="FF5050"/>
              </a:solidFill>
              <a:round/>
              <a:headEnd/>
              <a:tailEnd type="triangle" w="med" len="med"/>
            </a:ln>
            <a:effectLst/>
          </p:spPr>
          <p:txBody>
            <a:bodyPr wrap="none" anchor="ctr">
              <a:spAutoFit/>
            </a:bodyPr>
            <a:lstStyle/>
            <a:p>
              <a:endParaRPr lang="zh-CN" altLang="en-US"/>
            </a:p>
          </p:txBody>
        </p:sp>
        <p:sp>
          <p:nvSpPr>
            <p:cNvPr id="427036" name="Text Box 33"/>
            <p:cNvSpPr txBox="1">
              <a:spLocks noChangeArrowheads="1"/>
            </p:cNvSpPr>
            <p:nvPr/>
          </p:nvSpPr>
          <p:spPr bwMode="auto">
            <a:xfrm>
              <a:off x="2921" y="1527"/>
              <a:ext cx="169" cy="288"/>
            </a:xfrm>
            <a:prstGeom prst="rect">
              <a:avLst/>
            </a:prstGeom>
            <a:noFill/>
            <a:ln w="38100">
              <a:noFill/>
              <a:miter lim="800000"/>
              <a:headEnd/>
              <a:tailEnd/>
            </a:ln>
            <a:effectLst/>
          </p:spPr>
          <p:txBody>
            <a:bodyPr wrap="none">
              <a:spAutoFit/>
            </a:bodyPr>
            <a:lstStyle/>
            <a:p>
              <a:pPr>
                <a:spcBef>
                  <a:spcPct val="0"/>
                </a:spcBef>
              </a:pPr>
              <a:r>
                <a:rPr lang="en-US" altLang="zh-CN" sz="2400" b="0">
                  <a:solidFill>
                    <a:srgbClr val="FF5050"/>
                  </a:solidFill>
                </a:rPr>
                <a:t>j</a:t>
              </a:r>
            </a:p>
          </p:txBody>
        </p:sp>
      </p:grpSp>
      <p:grpSp>
        <p:nvGrpSpPr>
          <p:cNvPr id="5" name="Group 34"/>
          <p:cNvGrpSpPr>
            <a:grpSpLocks/>
          </p:cNvGrpSpPr>
          <p:nvPr/>
        </p:nvGrpSpPr>
        <p:grpSpPr bwMode="auto">
          <a:xfrm>
            <a:off x="4041775" y="3429000"/>
            <a:ext cx="711200" cy="457200"/>
            <a:chOff x="2903" y="1236"/>
            <a:chExt cx="448" cy="288"/>
          </a:xfrm>
        </p:grpSpPr>
        <p:sp>
          <p:nvSpPr>
            <p:cNvPr id="427033" name="Line 35"/>
            <p:cNvSpPr>
              <a:spLocks noChangeShapeType="1"/>
            </p:cNvSpPr>
            <p:nvPr/>
          </p:nvSpPr>
          <p:spPr bwMode="auto">
            <a:xfrm>
              <a:off x="3117" y="1387"/>
              <a:ext cx="234" cy="0"/>
            </a:xfrm>
            <a:prstGeom prst="line">
              <a:avLst/>
            </a:prstGeom>
            <a:noFill/>
            <a:ln w="38100">
              <a:solidFill>
                <a:srgbClr val="0000FF"/>
              </a:solidFill>
              <a:round/>
              <a:headEnd/>
              <a:tailEnd type="triangle" w="med" len="med"/>
            </a:ln>
            <a:effectLst/>
          </p:spPr>
          <p:txBody>
            <a:bodyPr wrap="none" anchor="ctr">
              <a:spAutoFit/>
            </a:bodyPr>
            <a:lstStyle/>
            <a:p>
              <a:endParaRPr lang="zh-CN" altLang="en-US"/>
            </a:p>
          </p:txBody>
        </p:sp>
        <p:sp>
          <p:nvSpPr>
            <p:cNvPr id="427034" name="Text Box 36"/>
            <p:cNvSpPr txBox="1">
              <a:spLocks noChangeArrowheads="1"/>
            </p:cNvSpPr>
            <p:nvPr/>
          </p:nvSpPr>
          <p:spPr bwMode="auto">
            <a:xfrm>
              <a:off x="2903" y="1236"/>
              <a:ext cx="212" cy="288"/>
            </a:xfrm>
            <a:prstGeom prst="rect">
              <a:avLst/>
            </a:prstGeom>
            <a:noFill/>
            <a:ln w="38100">
              <a:noFill/>
              <a:miter lim="800000"/>
              <a:headEnd/>
              <a:tailEnd/>
            </a:ln>
            <a:effectLst/>
          </p:spPr>
          <p:txBody>
            <a:bodyPr wrap="none">
              <a:spAutoFit/>
            </a:bodyPr>
            <a:lstStyle/>
            <a:p>
              <a:pPr>
                <a:spcBef>
                  <a:spcPct val="0"/>
                </a:spcBef>
              </a:pPr>
              <a:r>
                <a:rPr lang="en-US" altLang="zh-CN" sz="2400" b="0">
                  <a:solidFill>
                    <a:srgbClr val="0000FF"/>
                  </a:solidFill>
                  <a:ea typeface="宋体" pitchFamily="2" charset="-122"/>
                </a:rPr>
                <a:t>k</a:t>
              </a:r>
            </a:p>
          </p:txBody>
        </p:sp>
      </p:grpSp>
      <p:sp>
        <p:nvSpPr>
          <p:cNvPr id="1159205" name="Text Box 37"/>
          <p:cNvSpPr txBox="1">
            <a:spLocks noChangeArrowheads="1"/>
          </p:cNvSpPr>
          <p:nvPr/>
        </p:nvSpPr>
        <p:spPr bwMode="auto">
          <a:xfrm>
            <a:off x="7364413" y="5538788"/>
            <a:ext cx="592137" cy="457200"/>
          </a:xfrm>
          <a:prstGeom prst="rect">
            <a:avLst/>
          </a:prstGeom>
          <a:noFill/>
          <a:ln w="38100">
            <a:noFill/>
            <a:miter lim="800000"/>
            <a:headEnd/>
            <a:tailEnd/>
          </a:ln>
          <a:effectLst/>
        </p:spPr>
        <p:txBody>
          <a:bodyPr wrap="none">
            <a:spAutoFit/>
          </a:bodyPr>
          <a:lstStyle/>
          <a:p>
            <a:pPr>
              <a:spcBef>
                <a:spcPct val="0"/>
              </a:spcBef>
            </a:pPr>
            <a:r>
              <a:rPr lang="en-US" altLang="zh-CN" sz="2400" b="0">
                <a:solidFill>
                  <a:srgbClr val="990000"/>
                </a:solidFill>
                <a:ea typeface="宋体" pitchFamily="2" charset="-122"/>
              </a:rPr>
              <a:t>i=0</a:t>
            </a:r>
          </a:p>
        </p:txBody>
      </p:sp>
      <p:sp>
        <p:nvSpPr>
          <p:cNvPr id="1159206" name="Line 38"/>
          <p:cNvSpPr>
            <a:spLocks noChangeShapeType="1"/>
          </p:cNvSpPr>
          <p:nvPr/>
        </p:nvSpPr>
        <p:spPr bwMode="auto">
          <a:xfrm>
            <a:off x="6815138" y="3454400"/>
            <a:ext cx="779462" cy="458788"/>
          </a:xfrm>
          <a:prstGeom prst="line">
            <a:avLst/>
          </a:prstGeom>
          <a:noFill/>
          <a:ln w="25400">
            <a:solidFill>
              <a:srgbClr val="FF5050"/>
            </a:solidFill>
            <a:round/>
            <a:headEnd/>
            <a:tailEnd type="triangle" w="med" len="med"/>
          </a:ln>
          <a:effectLst/>
        </p:spPr>
        <p:txBody>
          <a:bodyPr wrap="none" anchor="ctr">
            <a:spAutoFit/>
          </a:bodyPr>
          <a:lstStyle/>
          <a:p>
            <a:endParaRPr lang="zh-CN" altLang="en-US"/>
          </a:p>
        </p:txBody>
      </p:sp>
      <p:sp>
        <p:nvSpPr>
          <p:cNvPr id="1159207" name="Line 39"/>
          <p:cNvSpPr>
            <a:spLocks noChangeShapeType="1"/>
          </p:cNvSpPr>
          <p:nvPr/>
        </p:nvSpPr>
        <p:spPr bwMode="auto">
          <a:xfrm flipV="1">
            <a:off x="6815138" y="3443288"/>
            <a:ext cx="766762" cy="469900"/>
          </a:xfrm>
          <a:prstGeom prst="line">
            <a:avLst/>
          </a:prstGeom>
          <a:noFill/>
          <a:ln w="19050">
            <a:solidFill>
              <a:srgbClr val="0000FF"/>
            </a:solidFill>
            <a:round/>
            <a:headEnd/>
            <a:tailEnd type="triangle" w="med" len="med"/>
          </a:ln>
          <a:effectLst/>
        </p:spPr>
        <p:txBody>
          <a:bodyPr wrap="none" anchor="ctr">
            <a:spAutoFit/>
          </a:bodyPr>
          <a:lstStyle/>
          <a:p>
            <a:endParaRPr lang="zh-CN" altLang="en-US"/>
          </a:p>
        </p:txBody>
      </p:sp>
      <p:grpSp>
        <p:nvGrpSpPr>
          <p:cNvPr id="6" name="Group 40"/>
          <p:cNvGrpSpPr>
            <a:grpSpLocks/>
          </p:cNvGrpSpPr>
          <p:nvPr/>
        </p:nvGrpSpPr>
        <p:grpSpPr bwMode="auto">
          <a:xfrm>
            <a:off x="4681538" y="3875088"/>
            <a:ext cx="711200" cy="457200"/>
            <a:chOff x="2921" y="1527"/>
            <a:chExt cx="448" cy="288"/>
          </a:xfrm>
        </p:grpSpPr>
        <p:sp>
          <p:nvSpPr>
            <p:cNvPr id="427031" name="Line 41"/>
            <p:cNvSpPr>
              <a:spLocks noChangeShapeType="1"/>
            </p:cNvSpPr>
            <p:nvPr/>
          </p:nvSpPr>
          <p:spPr bwMode="auto">
            <a:xfrm>
              <a:off x="3135" y="1678"/>
              <a:ext cx="234" cy="0"/>
            </a:xfrm>
            <a:prstGeom prst="line">
              <a:avLst/>
            </a:prstGeom>
            <a:noFill/>
            <a:ln w="38100">
              <a:solidFill>
                <a:srgbClr val="FF5050"/>
              </a:solidFill>
              <a:round/>
              <a:headEnd/>
              <a:tailEnd type="triangle" w="med" len="med"/>
            </a:ln>
            <a:effectLst/>
          </p:spPr>
          <p:txBody>
            <a:bodyPr wrap="none" anchor="ctr">
              <a:spAutoFit/>
            </a:bodyPr>
            <a:lstStyle/>
            <a:p>
              <a:endParaRPr lang="zh-CN" altLang="en-US"/>
            </a:p>
          </p:txBody>
        </p:sp>
        <p:sp>
          <p:nvSpPr>
            <p:cNvPr id="427032" name="Text Box 42"/>
            <p:cNvSpPr txBox="1">
              <a:spLocks noChangeArrowheads="1"/>
            </p:cNvSpPr>
            <p:nvPr/>
          </p:nvSpPr>
          <p:spPr bwMode="auto">
            <a:xfrm>
              <a:off x="2921" y="1527"/>
              <a:ext cx="169" cy="288"/>
            </a:xfrm>
            <a:prstGeom prst="rect">
              <a:avLst/>
            </a:prstGeom>
            <a:noFill/>
            <a:ln w="38100">
              <a:noFill/>
              <a:miter lim="800000"/>
              <a:headEnd/>
              <a:tailEnd/>
            </a:ln>
            <a:effectLst/>
          </p:spPr>
          <p:txBody>
            <a:bodyPr wrap="none">
              <a:spAutoFit/>
            </a:bodyPr>
            <a:lstStyle/>
            <a:p>
              <a:pPr>
                <a:spcBef>
                  <a:spcPct val="0"/>
                </a:spcBef>
              </a:pPr>
              <a:r>
                <a:rPr lang="en-US" altLang="zh-CN" sz="2400" b="0">
                  <a:solidFill>
                    <a:srgbClr val="FF5050"/>
                  </a:solidFill>
                </a:rPr>
                <a:t>j</a:t>
              </a:r>
            </a:p>
          </p:txBody>
        </p:sp>
      </p:grpSp>
      <p:grpSp>
        <p:nvGrpSpPr>
          <p:cNvPr id="7" name="Group 43"/>
          <p:cNvGrpSpPr>
            <a:grpSpLocks/>
          </p:cNvGrpSpPr>
          <p:nvPr/>
        </p:nvGrpSpPr>
        <p:grpSpPr bwMode="auto">
          <a:xfrm>
            <a:off x="4681538" y="4283075"/>
            <a:ext cx="711200" cy="457200"/>
            <a:chOff x="2921" y="1527"/>
            <a:chExt cx="448" cy="288"/>
          </a:xfrm>
        </p:grpSpPr>
        <p:sp>
          <p:nvSpPr>
            <p:cNvPr id="427029" name="Line 44"/>
            <p:cNvSpPr>
              <a:spLocks noChangeShapeType="1"/>
            </p:cNvSpPr>
            <p:nvPr/>
          </p:nvSpPr>
          <p:spPr bwMode="auto">
            <a:xfrm>
              <a:off x="3135" y="1678"/>
              <a:ext cx="234" cy="0"/>
            </a:xfrm>
            <a:prstGeom prst="line">
              <a:avLst/>
            </a:prstGeom>
            <a:noFill/>
            <a:ln w="38100">
              <a:solidFill>
                <a:srgbClr val="FF5050"/>
              </a:solidFill>
              <a:round/>
              <a:headEnd/>
              <a:tailEnd type="triangle" w="med" len="med"/>
            </a:ln>
            <a:effectLst/>
          </p:spPr>
          <p:txBody>
            <a:bodyPr wrap="none" anchor="ctr">
              <a:spAutoFit/>
            </a:bodyPr>
            <a:lstStyle/>
            <a:p>
              <a:endParaRPr lang="zh-CN" altLang="en-US"/>
            </a:p>
          </p:txBody>
        </p:sp>
        <p:sp>
          <p:nvSpPr>
            <p:cNvPr id="427030" name="Text Box 45"/>
            <p:cNvSpPr txBox="1">
              <a:spLocks noChangeArrowheads="1"/>
            </p:cNvSpPr>
            <p:nvPr/>
          </p:nvSpPr>
          <p:spPr bwMode="auto">
            <a:xfrm>
              <a:off x="2921" y="1527"/>
              <a:ext cx="169" cy="288"/>
            </a:xfrm>
            <a:prstGeom prst="rect">
              <a:avLst/>
            </a:prstGeom>
            <a:noFill/>
            <a:ln w="38100">
              <a:noFill/>
              <a:miter lim="800000"/>
              <a:headEnd/>
              <a:tailEnd/>
            </a:ln>
            <a:effectLst/>
          </p:spPr>
          <p:txBody>
            <a:bodyPr wrap="none">
              <a:spAutoFit/>
            </a:bodyPr>
            <a:lstStyle/>
            <a:p>
              <a:pPr>
                <a:spcBef>
                  <a:spcPct val="0"/>
                </a:spcBef>
              </a:pPr>
              <a:r>
                <a:rPr lang="en-US" altLang="zh-CN" sz="2400" b="0">
                  <a:solidFill>
                    <a:srgbClr val="FF5050"/>
                  </a:solidFill>
                </a:rPr>
                <a:t>j</a:t>
              </a:r>
            </a:p>
          </p:txBody>
        </p:sp>
      </p:grpSp>
      <p:grpSp>
        <p:nvGrpSpPr>
          <p:cNvPr id="8" name="Group 46"/>
          <p:cNvGrpSpPr>
            <a:grpSpLocks/>
          </p:cNvGrpSpPr>
          <p:nvPr/>
        </p:nvGrpSpPr>
        <p:grpSpPr bwMode="auto">
          <a:xfrm>
            <a:off x="4652963" y="4718050"/>
            <a:ext cx="711200" cy="457200"/>
            <a:chOff x="2921" y="1527"/>
            <a:chExt cx="448" cy="288"/>
          </a:xfrm>
        </p:grpSpPr>
        <p:sp>
          <p:nvSpPr>
            <p:cNvPr id="427027" name="Line 47"/>
            <p:cNvSpPr>
              <a:spLocks noChangeShapeType="1"/>
            </p:cNvSpPr>
            <p:nvPr/>
          </p:nvSpPr>
          <p:spPr bwMode="auto">
            <a:xfrm>
              <a:off x="3135" y="1678"/>
              <a:ext cx="234" cy="0"/>
            </a:xfrm>
            <a:prstGeom prst="line">
              <a:avLst/>
            </a:prstGeom>
            <a:noFill/>
            <a:ln w="38100">
              <a:solidFill>
                <a:srgbClr val="FF5050"/>
              </a:solidFill>
              <a:round/>
              <a:headEnd/>
              <a:tailEnd type="triangle" w="med" len="med"/>
            </a:ln>
            <a:effectLst/>
          </p:spPr>
          <p:txBody>
            <a:bodyPr wrap="none" anchor="ctr">
              <a:spAutoFit/>
            </a:bodyPr>
            <a:lstStyle/>
            <a:p>
              <a:endParaRPr lang="zh-CN" altLang="en-US"/>
            </a:p>
          </p:txBody>
        </p:sp>
        <p:sp>
          <p:nvSpPr>
            <p:cNvPr id="427028" name="Text Box 48"/>
            <p:cNvSpPr txBox="1">
              <a:spLocks noChangeArrowheads="1"/>
            </p:cNvSpPr>
            <p:nvPr/>
          </p:nvSpPr>
          <p:spPr bwMode="auto">
            <a:xfrm>
              <a:off x="2921" y="1527"/>
              <a:ext cx="169" cy="288"/>
            </a:xfrm>
            <a:prstGeom prst="rect">
              <a:avLst/>
            </a:prstGeom>
            <a:noFill/>
            <a:ln w="38100">
              <a:noFill/>
              <a:miter lim="800000"/>
              <a:headEnd/>
              <a:tailEnd/>
            </a:ln>
            <a:effectLst/>
          </p:spPr>
          <p:txBody>
            <a:bodyPr wrap="none">
              <a:spAutoFit/>
            </a:bodyPr>
            <a:lstStyle/>
            <a:p>
              <a:pPr>
                <a:spcBef>
                  <a:spcPct val="0"/>
                </a:spcBef>
              </a:pPr>
              <a:r>
                <a:rPr lang="en-US" altLang="zh-CN" sz="2400" b="0">
                  <a:solidFill>
                    <a:srgbClr val="FF5050"/>
                  </a:solidFill>
                </a:rPr>
                <a:t>j</a:t>
              </a:r>
            </a:p>
          </p:txBody>
        </p:sp>
      </p:grpSp>
      <p:sp>
        <p:nvSpPr>
          <p:cNvPr id="427026" name="Text Box 51"/>
          <p:cNvSpPr txBox="1">
            <a:spLocks noChangeArrowheads="1"/>
          </p:cNvSpPr>
          <p:nvPr/>
        </p:nvSpPr>
        <p:spPr bwMode="auto">
          <a:xfrm>
            <a:off x="4978400" y="450850"/>
            <a:ext cx="3818033" cy="193899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spcBef>
                <a:spcPct val="0"/>
              </a:spcBef>
            </a:pPr>
            <a:r>
              <a:rPr lang="en-US" altLang="zh-CN" sz="2400" dirty="0" err="1">
                <a:ea typeface="宋体" pitchFamily="2" charset="-122"/>
              </a:rPr>
              <a:t>int</a:t>
            </a:r>
            <a:r>
              <a:rPr lang="en-US" altLang="zh-CN" sz="2400" dirty="0">
                <a:ea typeface="宋体" pitchFamily="2" charset="-122"/>
              </a:rPr>
              <a:t> print(char *name[ ], </a:t>
            </a:r>
            <a:r>
              <a:rPr lang="en-US" altLang="zh-CN" sz="2400" dirty="0" err="1">
                <a:ea typeface="宋体" pitchFamily="2" charset="-122"/>
              </a:rPr>
              <a:t>int</a:t>
            </a:r>
            <a:r>
              <a:rPr lang="en-US" altLang="zh-CN" sz="2400" dirty="0">
                <a:ea typeface="宋体" pitchFamily="2" charset="-122"/>
              </a:rPr>
              <a:t> n)</a:t>
            </a:r>
          </a:p>
          <a:p>
            <a:pPr>
              <a:spcBef>
                <a:spcPct val="0"/>
              </a:spcBef>
            </a:pPr>
            <a:r>
              <a:rPr lang="en-US" altLang="zh-CN" sz="2400" dirty="0">
                <a:ea typeface="宋体" pitchFamily="2" charset="-122"/>
              </a:rPr>
              <a:t>{ </a:t>
            </a:r>
            <a:r>
              <a:rPr lang="en-US" altLang="zh-CN" sz="2400" dirty="0" err="1">
                <a:ea typeface="宋体" pitchFamily="2" charset="-122"/>
              </a:rPr>
              <a:t>int</a:t>
            </a:r>
            <a:r>
              <a:rPr lang="en-US" altLang="zh-CN" sz="2400" dirty="0">
                <a:ea typeface="宋体" pitchFamily="2" charset="-122"/>
              </a:rPr>
              <a:t> </a:t>
            </a:r>
            <a:r>
              <a:rPr lang="en-US" altLang="zh-CN" sz="2400" dirty="0" err="1">
                <a:ea typeface="宋体" pitchFamily="2" charset="-122"/>
              </a:rPr>
              <a:t>i</a:t>
            </a:r>
            <a:r>
              <a:rPr lang="en-US" altLang="zh-CN" sz="2400" dirty="0">
                <a:ea typeface="宋体" pitchFamily="2" charset="-122"/>
              </a:rPr>
              <a:t> ;</a:t>
            </a:r>
          </a:p>
          <a:p>
            <a:pPr>
              <a:spcBef>
                <a:spcPct val="0"/>
              </a:spcBef>
            </a:pPr>
            <a:r>
              <a:rPr lang="en-US" altLang="zh-CN" sz="2400" dirty="0">
                <a:ea typeface="宋体" pitchFamily="2" charset="-122"/>
              </a:rPr>
              <a:t>  for(</a:t>
            </a:r>
            <a:r>
              <a:rPr lang="en-US" altLang="zh-CN" sz="2400" dirty="0" err="1">
                <a:ea typeface="宋体" pitchFamily="2" charset="-122"/>
              </a:rPr>
              <a:t>i</a:t>
            </a:r>
            <a:r>
              <a:rPr lang="en-US" altLang="zh-CN" sz="2400" dirty="0">
                <a:ea typeface="宋体" pitchFamily="2" charset="-122"/>
              </a:rPr>
              <a:t>=0; </a:t>
            </a:r>
            <a:r>
              <a:rPr lang="en-US" altLang="zh-CN" sz="2400" dirty="0" err="1">
                <a:ea typeface="宋体" pitchFamily="2" charset="-122"/>
              </a:rPr>
              <a:t>i</a:t>
            </a:r>
            <a:r>
              <a:rPr lang="en-US" altLang="zh-CN" sz="2400" dirty="0">
                <a:ea typeface="宋体" pitchFamily="2" charset="-122"/>
              </a:rPr>
              <a:t>&lt;n; </a:t>
            </a:r>
            <a:r>
              <a:rPr lang="en-US" altLang="zh-CN" sz="2400" dirty="0" err="1">
                <a:ea typeface="宋体" pitchFamily="2" charset="-122"/>
              </a:rPr>
              <a:t>i</a:t>
            </a:r>
            <a:r>
              <a:rPr lang="en-US" altLang="zh-CN" sz="2400" dirty="0">
                <a:ea typeface="宋体" pitchFamily="2" charset="-122"/>
              </a:rPr>
              <a:t>++)</a:t>
            </a:r>
          </a:p>
          <a:p>
            <a:pPr>
              <a:spcBef>
                <a:spcPct val="0"/>
              </a:spcBef>
            </a:pPr>
            <a:r>
              <a:rPr lang="en-US" altLang="zh-CN" sz="2400" dirty="0">
                <a:ea typeface="宋体" pitchFamily="2" charset="-122"/>
              </a:rPr>
              <a:t>     </a:t>
            </a:r>
            <a:r>
              <a:rPr lang="en-US" altLang="zh-CN" sz="2400" dirty="0" err="1">
                <a:ea typeface="宋体" pitchFamily="2" charset="-122"/>
              </a:rPr>
              <a:t>printf</a:t>
            </a:r>
            <a:r>
              <a:rPr lang="en-US" altLang="zh-CN" sz="2400" dirty="0">
                <a:ea typeface="宋体" pitchFamily="2" charset="-122"/>
              </a:rPr>
              <a:t>("%s\</a:t>
            </a:r>
            <a:r>
              <a:rPr lang="en-US" altLang="zh-CN" sz="2400" dirty="0" err="1">
                <a:ea typeface="宋体" pitchFamily="2" charset="-122"/>
              </a:rPr>
              <a:t>n",name</a:t>
            </a:r>
            <a:r>
              <a:rPr lang="en-US" altLang="zh-CN" sz="2400" dirty="0">
                <a:ea typeface="宋体" pitchFamily="2" charset="-122"/>
              </a:rPr>
              <a:t>[ </a:t>
            </a:r>
            <a:r>
              <a:rPr lang="en-US" altLang="zh-CN" sz="2400" dirty="0" err="1">
                <a:ea typeface="宋体" pitchFamily="2" charset="-122"/>
              </a:rPr>
              <a:t>i</a:t>
            </a:r>
            <a:r>
              <a:rPr lang="en-US" altLang="zh-CN" sz="2400" dirty="0">
                <a:ea typeface="宋体" pitchFamily="2" charset="-122"/>
              </a:rPr>
              <a:t> ];</a:t>
            </a:r>
          </a:p>
          <a:p>
            <a:pPr>
              <a:spcBef>
                <a:spcPct val="0"/>
              </a:spcBef>
            </a:pPr>
            <a:r>
              <a:rPr lang="en-US" altLang="zh-CN" sz="2400" dirty="0">
                <a:ea typeface="宋体" pitchFamily="2" charset="-122"/>
              </a:rPr>
              <a:t>}</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7" name="Text Box 5"/>
          <p:cNvSpPr txBox="1">
            <a:spLocks noChangeArrowheads="1"/>
          </p:cNvSpPr>
          <p:nvPr/>
        </p:nvSpPr>
        <p:spPr bwMode="auto">
          <a:xfrm>
            <a:off x="7586663" y="4619625"/>
            <a:ext cx="1382712" cy="406400"/>
          </a:xfrm>
          <a:prstGeom prst="rect">
            <a:avLst/>
          </a:prstGeom>
          <a:noFill/>
          <a:ln w="9525">
            <a:solidFill>
              <a:schemeClr val="tx1"/>
            </a:solid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FORTRAN</a:t>
            </a:r>
          </a:p>
        </p:txBody>
      </p:sp>
      <p:sp>
        <p:nvSpPr>
          <p:cNvPr id="428040" name="Text Box 8"/>
          <p:cNvSpPr txBox="1">
            <a:spLocks noChangeArrowheads="1"/>
          </p:cNvSpPr>
          <p:nvPr/>
        </p:nvSpPr>
        <p:spPr bwMode="auto">
          <a:xfrm>
            <a:off x="247650" y="455613"/>
            <a:ext cx="7077900" cy="624786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spcBef>
                <a:spcPct val="0"/>
              </a:spcBef>
            </a:pPr>
            <a:r>
              <a:rPr lang="zh-CN" altLang="en-US" sz="2000" dirty="0">
                <a:ea typeface="宋体" pitchFamily="2" charset="-122"/>
              </a:rPr>
              <a:t>例</a:t>
            </a:r>
            <a:r>
              <a:rPr lang="en-US" altLang="zh-CN" sz="2000" dirty="0">
                <a:ea typeface="宋体" pitchFamily="2" charset="-122"/>
              </a:rPr>
              <a:t>29  </a:t>
            </a:r>
            <a:r>
              <a:rPr lang="zh-CN" altLang="en-US" sz="2000" dirty="0">
                <a:ea typeface="宋体" pitchFamily="2" charset="-122"/>
              </a:rPr>
              <a:t>对字符串排序（简单选择排序）</a:t>
            </a:r>
          </a:p>
          <a:p>
            <a:pPr>
              <a:spcBef>
                <a:spcPct val="0"/>
              </a:spcBef>
            </a:pPr>
            <a:r>
              <a:rPr lang="en-US" altLang="zh-CN" sz="2000" dirty="0">
                <a:ea typeface="宋体" pitchFamily="2" charset="-122"/>
              </a:rPr>
              <a:t>#include &lt;</a:t>
            </a:r>
            <a:r>
              <a:rPr lang="en-US" altLang="zh-CN" sz="2000" dirty="0" err="1">
                <a:ea typeface="宋体" pitchFamily="2" charset="-122"/>
              </a:rPr>
              <a:t>stdio.h</a:t>
            </a:r>
            <a:r>
              <a:rPr lang="en-US" altLang="zh-CN" sz="2000" dirty="0">
                <a:ea typeface="宋体" pitchFamily="2" charset="-122"/>
              </a:rPr>
              <a:t>&gt;</a:t>
            </a:r>
          </a:p>
          <a:p>
            <a:pPr>
              <a:spcBef>
                <a:spcPct val="0"/>
              </a:spcBef>
            </a:pPr>
            <a:r>
              <a:rPr lang="en-US" altLang="zh-CN" sz="2000" dirty="0">
                <a:ea typeface="宋体" pitchFamily="2" charset="-122"/>
              </a:rPr>
              <a:t>#include &lt;</a:t>
            </a:r>
            <a:r>
              <a:rPr lang="en-US" altLang="zh-CN" sz="2000" dirty="0" err="1">
                <a:ea typeface="宋体" pitchFamily="2" charset="-122"/>
              </a:rPr>
              <a:t>string.h</a:t>
            </a:r>
            <a:r>
              <a:rPr lang="en-US" altLang="zh-CN" sz="2000" dirty="0">
                <a:ea typeface="宋体" pitchFamily="2" charset="-122"/>
              </a:rPr>
              <a:t>&gt;</a:t>
            </a:r>
          </a:p>
          <a:p>
            <a:pPr>
              <a:spcBef>
                <a:spcPct val="0"/>
              </a:spcBef>
            </a:pPr>
            <a:r>
              <a:rPr lang="en-US" altLang="zh-CN" sz="2000" dirty="0" err="1">
                <a:ea typeface="宋体" pitchFamily="2" charset="-122"/>
              </a:rPr>
              <a:t>int</a:t>
            </a:r>
            <a:r>
              <a:rPr lang="en-US" altLang="zh-CN" sz="2000" dirty="0">
                <a:ea typeface="宋体" pitchFamily="2" charset="-122"/>
              </a:rPr>
              <a:t> main()</a:t>
            </a:r>
          </a:p>
          <a:p>
            <a:pPr>
              <a:spcBef>
                <a:spcPct val="0"/>
              </a:spcBef>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sort(char  *name[ ],</a:t>
            </a:r>
            <a:r>
              <a:rPr lang="en-US" altLang="zh-CN" sz="2000" dirty="0" err="1">
                <a:ea typeface="宋体" pitchFamily="2" charset="-122"/>
              </a:rPr>
              <a:t>int</a:t>
            </a:r>
            <a:r>
              <a:rPr lang="en-US" altLang="zh-CN" sz="2000" dirty="0">
                <a:ea typeface="宋体" pitchFamily="2" charset="-122"/>
              </a:rPr>
              <a:t> n); </a:t>
            </a:r>
          </a:p>
          <a:p>
            <a:pPr>
              <a:spcBef>
                <a:spcPct val="0"/>
              </a:spcBef>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print (char  *name[ ],</a:t>
            </a:r>
            <a:r>
              <a:rPr lang="en-US" altLang="zh-CN" sz="2000" dirty="0" err="1">
                <a:ea typeface="宋体" pitchFamily="2" charset="-122"/>
              </a:rPr>
              <a:t>int</a:t>
            </a:r>
            <a:r>
              <a:rPr lang="en-US" altLang="zh-CN" sz="2000" dirty="0">
                <a:ea typeface="宋体" pitchFamily="2" charset="-122"/>
              </a:rPr>
              <a:t> n);</a:t>
            </a:r>
          </a:p>
          <a:p>
            <a:pPr>
              <a:spcBef>
                <a:spcPct val="0"/>
              </a:spcBef>
            </a:pPr>
            <a:r>
              <a:rPr lang="en-US" altLang="zh-CN" sz="2000" dirty="0">
                <a:ea typeface="宋体" pitchFamily="2" charset="-122"/>
              </a:rPr>
              <a:t>  char *name[]={"Follow </a:t>
            </a:r>
            <a:r>
              <a:rPr lang="en-US" altLang="zh-CN" sz="2000" dirty="0" err="1">
                <a:ea typeface="宋体" pitchFamily="2" charset="-122"/>
              </a:rPr>
              <a:t>me","BASIC</a:t>
            </a:r>
            <a:r>
              <a:rPr lang="en-US" altLang="zh-CN" sz="2000" dirty="0">
                <a:ea typeface="宋体" pitchFamily="2" charset="-122"/>
              </a:rPr>
              <a:t>",</a:t>
            </a:r>
          </a:p>
          <a:p>
            <a:pPr>
              <a:spcBef>
                <a:spcPct val="0"/>
              </a:spcBef>
            </a:pPr>
            <a:r>
              <a:rPr lang="en-US" altLang="zh-CN" sz="2000" dirty="0">
                <a:ea typeface="宋体" pitchFamily="2" charset="-122"/>
              </a:rPr>
              <a:t>      "Great </a:t>
            </a:r>
            <a:r>
              <a:rPr lang="en-US" altLang="zh-CN" sz="2000" dirty="0" err="1">
                <a:ea typeface="宋体" pitchFamily="2" charset="-122"/>
              </a:rPr>
              <a:t>Wall","FORTRAN","Computer</a:t>
            </a:r>
            <a:r>
              <a:rPr lang="en-US" altLang="zh-CN" sz="2000" dirty="0">
                <a:ea typeface="宋体" pitchFamily="2" charset="-122"/>
              </a:rPr>
              <a:t> design"};</a:t>
            </a:r>
          </a:p>
          <a:p>
            <a:pPr>
              <a:spcBef>
                <a:spcPct val="0"/>
              </a:spcBef>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n=5;</a:t>
            </a:r>
          </a:p>
          <a:p>
            <a:pPr>
              <a:spcBef>
                <a:spcPct val="0"/>
              </a:spcBef>
            </a:pPr>
            <a:r>
              <a:rPr lang="en-US" altLang="zh-CN" sz="2000" dirty="0">
                <a:ea typeface="宋体" pitchFamily="2" charset="-122"/>
              </a:rPr>
              <a:t>  sort(</a:t>
            </a:r>
            <a:r>
              <a:rPr lang="en-US" altLang="zh-CN" sz="2000" dirty="0" err="1">
                <a:ea typeface="宋体" pitchFamily="2" charset="-122"/>
              </a:rPr>
              <a:t>name,n</a:t>
            </a:r>
            <a:r>
              <a:rPr lang="en-US" altLang="zh-CN" sz="2000" dirty="0">
                <a:ea typeface="宋体" pitchFamily="2" charset="-122"/>
              </a:rPr>
              <a:t>);</a:t>
            </a:r>
          </a:p>
          <a:p>
            <a:pPr>
              <a:spcBef>
                <a:spcPct val="0"/>
              </a:spcBef>
            </a:pPr>
            <a:r>
              <a:rPr lang="en-US" altLang="zh-CN" sz="2000" dirty="0">
                <a:ea typeface="宋体" pitchFamily="2" charset="-122"/>
              </a:rPr>
              <a:t>  print(</a:t>
            </a:r>
            <a:r>
              <a:rPr lang="en-US" altLang="zh-CN" sz="2000" dirty="0" err="1">
                <a:ea typeface="宋体" pitchFamily="2" charset="-122"/>
              </a:rPr>
              <a:t>name,n</a:t>
            </a:r>
            <a:r>
              <a:rPr lang="en-US" altLang="zh-CN" sz="2000" dirty="0">
                <a:ea typeface="宋体" pitchFamily="2" charset="-122"/>
              </a:rPr>
              <a:t>);</a:t>
            </a:r>
          </a:p>
          <a:p>
            <a:pPr>
              <a:spcBef>
                <a:spcPct val="0"/>
              </a:spcBef>
            </a:pPr>
            <a:r>
              <a:rPr lang="en-US" altLang="zh-CN" sz="2000" dirty="0">
                <a:ea typeface="宋体" pitchFamily="2" charset="-122"/>
              </a:rPr>
              <a:t>}</a:t>
            </a:r>
          </a:p>
          <a:p>
            <a:pPr>
              <a:spcBef>
                <a:spcPct val="0"/>
              </a:spcBef>
            </a:pPr>
            <a:r>
              <a:rPr lang="en-US" altLang="zh-CN" sz="2000" dirty="0" err="1">
                <a:ea typeface="宋体" pitchFamily="2" charset="-122"/>
              </a:rPr>
              <a:t>int</a:t>
            </a:r>
            <a:r>
              <a:rPr lang="en-US" altLang="zh-CN" sz="2000" dirty="0">
                <a:ea typeface="宋体" pitchFamily="2" charset="-122"/>
              </a:rPr>
              <a:t> sort(char *name[ ],</a:t>
            </a:r>
            <a:r>
              <a:rPr lang="en-US" altLang="zh-CN" sz="2000" dirty="0" err="1">
                <a:ea typeface="宋体" pitchFamily="2" charset="-122"/>
              </a:rPr>
              <a:t>int</a:t>
            </a:r>
            <a:r>
              <a:rPr lang="en-US" altLang="zh-CN" sz="2000" dirty="0">
                <a:ea typeface="宋体" pitchFamily="2" charset="-122"/>
              </a:rPr>
              <a:t> n)</a:t>
            </a:r>
          </a:p>
          <a:p>
            <a:pPr>
              <a:spcBef>
                <a:spcPct val="0"/>
              </a:spcBef>
            </a:pPr>
            <a:r>
              <a:rPr lang="en-US" altLang="zh-CN" sz="2000" dirty="0">
                <a:ea typeface="宋体" pitchFamily="2" charset="-122"/>
              </a:rPr>
              <a:t>{ char *temp;</a:t>
            </a:r>
          </a:p>
          <a:p>
            <a:pPr>
              <a:spcBef>
                <a:spcPct val="0"/>
              </a:spcBef>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a:t>
            </a:r>
            <a:r>
              <a:rPr lang="en-US" altLang="zh-CN" sz="2000" dirty="0" err="1">
                <a:ea typeface="宋体" pitchFamily="2" charset="-122"/>
              </a:rPr>
              <a:t>i,j,k</a:t>
            </a:r>
            <a:r>
              <a:rPr lang="en-US" altLang="zh-CN" sz="2000" dirty="0">
                <a:ea typeface="宋体" pitchFamily="2" charset="-122"/>
              </a:rPr>
              <a:t>;</a:t>
            </a:r>
          </a:p>
          <a:p>
            <a:pPr>
              <a:spcBef>
                <a:spcPct val="0"/>
              </a:spcBef>
            </a:pPr>
            <a:r>
              <a:rPr lang="en-US" altLang="zh-CN" sz="2000" dirty="0">
                <a:ea typeface="宋体" pitchFamily="2" charset="-122"/>
              </a:rPr>
              <a:t>  for(</a:t>
            </a:r>
            <a:r>
              <a:rPr lang="en-US" altLang="zh-CN" sz="2000" dirty="0" err="1">
                <a:ea typeface="宋体" pitchFamily="2" charset="-122"/>
              </a:rPr>
              <a:t>i</a:t>
            </a:r>
            <a:r>
              <a:rPr lang="en-US" altLang="zh-CN" sz="2000" dirty="0">
                <a:ea typeface="宋体" pitchFamily="2" charset="-122"/>
              </a:rPr>
              <a:t>=0;i&lt;n-1;i++)</a:t>
            </a:r>
          </a:p>
          <a:p>
            <a:pPr>
              <a:spcBef>
                <a:spcPct val="0"/>
              </a:spcBef>
            </a:pPr>
            <a:r>
              <a:rPr lang="en-US" altLang="zh-CN" sz="2000" dirty="0">
                <a:ea typeface="宋体" pitchFamily="2" charset="-122"/>
              </a:rPr>
              <a:t>  { k=</a:t>
            </a:r>
            <a:r>
              <a:rPr lang="en-US" altLang="zh-CN" sz="2000" dirty="0" err="1">
                <a:ea typeface="宋体" pitchFamily="2" charset="-122"/>
              </a:rPr>
              <a:t>i</a:t>
            </a:r>
            <a:r>
              <a:rPr lang="en-US" altLang="zh-CN" sz="2000" dirty="0">
                <a:ea typeface="宋体" pitchFamily="2" charset="-122"/>
              </a:rPr>
              <a:t>;</a:t>
            </a:r>
          </a:p>
          <a:p>
            <a:pPr>
              <a:spcBef>
                <a:spcPct val="0"/>
              </a:spcBef>
            </a:pPr>
            <a:r>
              <a:rPr lang="en-US" altLang="zh-CN" sz="2000" dirty="0">
                <a:ea typeface="宋体" pitchFamily="2" charset="-122"/>
              </a:rPr>
              <a:t>     for(j=i+1;j&lt;</a:t>
            </a:r>
            <a:r>
              <a:rPr lang="en-US" altLang="zh-CN" sz="2000" dirty="0" err="1">
                <a:ea typeface="宋体" pitchFamily="2" charset="-122"/>
              </a:rPr>
              <a:t>n;j</a:t>
            </a:r>
            <a:r>
              <a:rPr lang="en-US" altLang="zh-CN" sz="2000" dirty="0">
                <a:ea typeface="宋体" pitchFamily="2" charset="-122"/>
              </a:rPr>
              <a:t>++) if(</a:t>
            </a:r>
            <a:r>
              <a:rPr lang="en-US" altLang="zh-CN" sz="2000" dirty="0" err="1">
                <a:ea typeface="宋体" pitchFamily="2" charset="-122"/>
              </a:rPr>
              <a:t>strcmp</a:t>
            </a:r>
            <a:r>
              <a:rPr lang="en-US" altLang="zh-CN" sz="2000" dirty="0">
                <a:ea typeface="宋体" pitchFamily="2" charset="-122"/>
              </a:rPr>
              <a:t>(name[k],name[j])&gt;0) k=j;</a:t>
            </a:r>
          </a:p>
          <a:p>
            <a:pPr>
              <a:spcBef>
                <a:spcPct val="0"/>
              </a:spcBef>
            </a:pPr>
            <a:r>
              <a:rPr lang="en-US" altLang="zh-CN" sz="2000" dirty="0">
                <a:ea typeface="宋体" pitchFamily="2" charset="-122"/>
              </a:rPr>
              <a:t>     if(k!=</a:t>
            </a:r>
            <a:r>
              <a:rPr lang="en-US" altLang="zh-CN" sz="2000" dirty="0" err="1">
                <a:ea typeface="宋体" pitchFamily="2" charset="-122"/>
              </a:rPr>
              <a:t>i</a:t>
            </a:r>
            <a:r>
              <a:rPr lang="en-US" altLang="zh-CN" sz="2000" dirty="0">
                <a:ea typeface="宋体" pitchFamily="2" charset="-122"/>
              </a:rPr>
              <a:t>)  { temp=name[</a:t>
            </a:r>
            <a:r>
              <a:rPr lang="en-US" altLang="zh-CN" sz="2000" dirty="0" err="1">
                <a:ea typeface="宋体" pitchFamily="2" charset="-122"/>
              </a:rPr>
              <a:t>i</a:t>
            </a:r>
            <a:r>
              <a:rPr lang="en-US" altLang="zh-CN" sz="2000" dirty="0">
                <a:ea typeface="宋体" pitchFamily="2" charset="-122"/>
              </a:rPr>
              <a:t>];  name[</a:t>
            </a:r>
            <a:r>
              <a:rPr lang="en-US" altLang="zh-CN" sz="2000" dirty="0" err="1">
                <a:ea typeface="宋体" pitchFamily="2" charset="-122"/>
              </a:rPr>
              <a:t>i</a:t>
            </a:r>
            <a:r>
              <a:rPr lang="en-US" altLang="zh-CN" sz="2000" dirty="0">
                <a:ea typeface="宋体" pitchFamily="2" charset="-122"/>
              </a:rPr>
              <a:t>]=name[k]; name[k]=temp;}</a:t>
            </a:r>
          </a:p>
          <a:p>
            <a:pPr>
              <a:spcBef>
                <a:spcPct val="0"/>
              </a:spcBef>
            </a:pPr>
            <a:r>
              <a:rPr lang="en-US" altLang="zh-CN" sz="2000" dirty="0">
                <a:ea typeface="宋体" pitchFamily="2" charset="-122"/>
              </a:rPr>
              <a:t>} }</a:t>
            </a:r>
          </a:p>
        </p:txBody>
      </p:sp>
      <p:sp>
        <p:nvSpPr>
          <p:cNvPr id="428041" name="Text Box 9"/>
          <p:cNvSpPr txBox="1">
            <a:spLocks noChangeArrowheads="1"/>
          </p:cNvSpPr>
          <p:nvPr/>
        </p:nvSpPr>
        <p:spPr bwMode="auto">
          <a:xfrm>
            <a:off x="4978400" y="450850"/>
            <a:ext cx="3818033" cy="193899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spcBef>
                <a:spcPct val="0"/>
              </a:spcBef>
            </a:pPr>
            <a:r>
              <a:rPr lang="en-US" altLang="zh-CN" sz="2400" dirty="0" err="1">
                <a:ea typeface="宋体" pitchFamily="2" charset="-122"/>
              </a:rPr>
              <a:t>int</a:t>
            </a:r>
            <a:r>
              <a:rPr lang="en-US" altLang="zh-CN" sz="2400" dirty="0">
                <a:ea typeface="宋体" pitchFamily="2" charset="-122"/>
              </a:rPr>
              <a:t> print(char *name[ ], </a:t>
            </a:r>
            <a:r>
              <a:rPr lang="en-US" altLang="zh-CN" sz="2400" dirty="0" err="1">
                <a:ea typeface="宋体" pitchFamily="2" charset="-122"/>
              </a:rPr>
              <a:t>int</a:t>
            </a:r>
            <a:r>
              <a:rPr lang="en-US" altLang="zh-CN" sz="2400" dirty="0">
                <a:ea typeface="宋体" pitchFamily="2" charset="-122"/>
              </a:rPr>
              <a:t> n)</a:t>
            </a:r>
          </a:p>
          <a:p>
            <a:pPr>
              <a:spcBef>
                <a:spcPct val="0"/>
              </a:spcBef>
            </a:pPr>
            <a:r>
              <a:rPr lang="en-US" altLang="zh-CN" sz="2400" dirty="0">
                <a:ea typeface="宋体" pitchFamily="2" charset="-122"/>
              </a:rPr>
              <a:t>{ </a:t>
            </a:r>
            <a:r>
              <a:rPr lang="en-US" altLang="zh-CN" sz="2400" dirty="0" err="1">
                <a:ea typeface="宋体" pitchFamily="2" charset="-122"/>
              </a:rPr>
              <a:t>int</a:t>
            </a:r>
            <a:r>
              <a:rPr lang="en-US" altLang="zh-CN" sz="2400" dirty="0">
                <a:ea typeface="宋体" pitchFamily="2" charset="-122"/>
              </a:rPr>
              <a:t> </a:t>
            </a:r>
            <a:r>
              <a:rPr lang="en-US" altLang="zh-CN" sz="2400" dirty="0" err="1">
                <a:ea typeface="宋体" pitchFamily="2" charset="-122"/>
              </a:rPr>
              <a:t>i</a:t>
            </a:r>
            <a:r>
              <a:rPr lang="en-US" altLang="zh-CN" sz="2400" dirty="0">
                <a:ea typeface="宋体" pitchFamily="2" charset="-122"/>
              </a:rPr>
              <a:t> ;</a:t>
            </a:r>
          </a:p>
          <a:p>
            <a:pPr>
              <a:spcBef>
                <a:spcPct val="0"/>
              </a:spcBef>
            </a:pPr>
            <a:r>
              <a:rPr lang="en-US" altLang="zh-CN" sz="2400" dirty="0">
                <a:ea typeface="宋体" pitchFamily="2" charset="-122"/>
              </a:rPr>
              <a:t>  for(</a:t>
            </a:r>
            <a:r>
              <a:rPr lang="en-US" altLang="zh-CN" sz="2400" dirty="0" err="1">
                <a:ea typeface="宋体" pitchFamily="2" charset="-122"/>
              </a:rPr>
              <a:t>i</a:t>
            </a:r>
            <a:r>
              <a:rPr lang="en-US" altLang="zh-CN" sz="2400" dirty="0">
                <a:ea typeface="宋体" pitchFamily="2" charset="-122"/>
              </a:rPr>
              <a:t>=0; </a:t>
            </a:r>
            <a:r>
              <a:rPr lang="en-US" altLang="zh-CN" sz="2400" dirty="0" err="1">
                <a:ea typeface="宋体" pitchFamily="2" charset="-122"/>
              </a:rPr>
              <a:t>i</a:t>
            </a:r>
            <a:r>
              <a:rPr lang="en-US" altLang="zh-CN" sz="2400" dirty="0">
                <a:ea typeface="宋体" pitchFamily="2" charset="-122"/>
              </a:rPr>
              <a:t>&lt;n; </a:t>
            </a:r>
            <a:r>
              <a:rPr lang="en-US" altLang="zh-CN" sz="2400" dirty="0" err="1">
                <a:ea typeface="宋体" pitchFamily="2" charset="-122"/>
              </a:rPr>
              <a:t>i</a:t>
            </a:r>
            <a:r>
              <a:rPr lang="en-US" altLang="zh-CN" sz="2400" dirty="0">
                <a:ea typeface="宋体" pitchFamily="2" charset="-122"/>
              </a:rPr>
              <a:t>++)</a:t>
            </a:r>
          </a:p>
          <a:p>
            <a:pPr>
              <a:spcBef>
                <a:spcPct val="0"/>
              </a:spcBef>
            </a:pPr>
            <a:r>
              <a:rPr lang="en-US" altLang="zh-CN" sz="2400" dirty="0">
                <a:ea typeface="宋体" pitchFamily="2" charset="-122"/>
              </a:rPr>
              <a:t>     </a:t>
            </a:r>
            <a:r>
              <a:rPr lang="en-US" altLang="zh-CN" sz="2400" dirty="0" err="1">
                <a:ea typeface="宋体" pitchFamily="2" charset="-122"/>
              </a:rPr>
              <a:t>printf</a:t>
            </a:r>
            <a:r>
              <a:rPr lang="en-US" altLang="zh-CN" sz="2400" dirty="0">
                <a:ea typeface="宋体" pitchFamily="2" charset="-122"/>
              </a:rPr>
              <a:t>("%s\</a:t>
            </a:r>
            <a:r>
              <a:rPr lang="en-US" altLang="zh-CN" sz="2400" dirty="0" err="1">
                <a:ea typeface="宋体" pitchFamily="2" charset="-122"/>
              </a:rPr>
              <a:t>n",name</a:t>
            </a:r>
            <a:r>
              <a:rPr lang="en-US" altLang="zh-CN" sz="2400" dirty="0">
                <a:ea typeface="宋体" pitchFamily="2" charset="-122"/>
              </a:rPr>
              <a:t>[ </a:t>
            </a:r>
            <a:r>
              <a:rPr lang="en-US" altLang="zh-CN" sz="2400" dirty="0" err="1">
                <a:ea typeface="宋体" pitchFamily="2" charset="-122"/>
              </a:rPr>
              <a:t>i</a:t>
            </a:r>
            <a:r>
              <a:rPr lang="en-US" altLang="zh-CN" sz="2400" dirty="0">
                <a:ea typeface="宋体" pitchFamily="2" charset="-122"/>
              </a:rPr>
              <a:t> ];</a:t>
            </a:r>
          </a:p>
          <a:p>
            <a:pPr>
              <a:spcBef>
                <a:spcPct val="0"/>
              </a:spcBef>
            </a:pPr>
            <a:r>
              <a:rPr lang="en-US" altLang="zh-CN" sz="2400" dirty="0">
                <a:ea typeface="宋体" pitchFamily="2" charset="-122"/>
              </a:rPr>
              <a:t>}</a:t>
            </a:r>
          </a:p>
        </p:txBody>
      </p:sp>
      <p:sp>
        <p:nvSpPr>
          <p:cNvPr id="428042" name="Rectangle 10"/>
          <p:cNvSpPr>
            <a:spLocks noChangeArrowheads="1"/>
          </p:cNvSpPr>
          <p:nvPr/>
        </p:nvSpPr>
        <p:spPr bwMode="auto">
          <a:xfrm>
            <a:off x="5381625" y="3313113"/>
            <a:ext cx="1430338" cy="2081212"/>
          </a:xfrm>
          <a:prstGeom prst="rect">
            <a:avLst/>
          </a:prstGeom>
          <a:solidFill>
            <a:srgbClr val="FFFFFF"/>
          </a:solidFill>
          <a:ln w="9525">
            <a:solidFill>
              <a:srgbClr val="000000"/>
            </a:solidFill>
            <a:miter lim="800000"/>
            <a:headEnd/>
            <a:tailEnd/>
          </a:ln>
          <a:effectLst/>
        </p:spPr>
        <p:txBody>
          <a:bodyPr wrap="none" anchor="ctr"/>
          <a:lstStyle/>
          <a:p>
            <a:endParaRPr lang="zh-CN" altLang="en-US"/>
          </a:p>
        </p:txBody>
      </p:sp>
      <p:sp>
        <p:nvSpPr>
          <p:cNvPr id="428043" name="Line 11"/>
          <p:cNvSpPr>
            <a:spLocks noChangeShapeType="1"/>
          </p:cNvSpPr>
          <p:nvPr/>
        </p:nvSpPr>
        <p:spPr bwMode="auto">
          <a:xfrm flipV="1">
            <a:off x="5381625" y="3754438"/>
            <a:ext cx="1447800" cy="0"/>
          </a:xfrm>
          <a:prstGeom prst="line">
            <a:avLst/>
          </a:prstGeom>
          <a:noFill/>
          <a:ln w="9525">
            <a:solidFill>
              <a:srgbClr val="000000"/>
            </a:solidFill>
            <a:round/>
            <a:headEnd/>
            <a:tailEnd/>
          </a:ln>
          <a:effectLst/>
        </p:spPr>
        <p:txBody>
          <a:bodyPr wrap="none" anchor="ctr"/>
          <a:lstStyle/>
          <a:p>
            <a:endParaRPr lang="zh-CN" altLang="en-US"/>
          </a:p>
        </p:txBody>
      </p:sp>
      <p:sp>
        <p:nvSpPr>
          <p:cNvPr id="428044" name="Line 12"/>
          <p:cNvSpPr>
            <a:spLocks noChangeShapeType="1"/>
          </p:cNvSpPr>
          <p:nvPr/>
        </p:nvSpPr>
        <p:spPr bwMode="auto">
          <a:xfrm>
            <a:off x="5381625" y="4178300"/>
            <a:ext cx="1430338" cy="0"/>
          </a:xfrm>
          <a:prstGeom prst="line">
            <a:avLst/>
          </a:prstGeom>
          <a:noFill/>
          <a:ln w="9525">
            <a:solidFill>
              <a:srgbClr val="000000"/>
            </a:solidFill>
            <a:round/>
            <a:headEnd/>
            <a:tailEnd/>
          </a:ln>
          <a:effectLst/>
        </p:spPr>
        <p:txBody>
          <a:bodyPr wrap="none" anchor="ctr"/>
          <a:lstStyle/>
          <a:p>
            <a:endParaRPr lang="zh-CN" altLang="en-US"/>
          </a:p>
        </p:txBody>
      </p:sp>
      <p:sp>
        <p:nvSpPr>
          <p:cNvPr id="428045" name="Line 13"/>
          <p:cNvSpPr>
            <a:spLocks noChangeShapeType="1"/>
          </p:cNvSpPr>
          <p:nvPr/>
        </p:nvSpPr>
        <p:spPr bwMode="auto">
          <a:xfrm>
            <a:off x="5381625" y="4584700"/>
            <a:ext cx="1430338" cy="0"/>
          </a:xfrm>
          <a:prstGeom prst="line">
            <a:avLst/>
          </a:prstGeom>
          <a:noFill/>
          <a:ln w="9525">
            <a:solidFill>
              <a:srgbClr val="000000"/>
            </a:solidFill>
            <a:round/>
            <a:headEnd/>
            <a:tailEnd/>
          </a:ln>
          <a:effectLst/>
        </p:spPr>
        <p:txBody>
          <a:bodyPr wrap="none" anchor="ctr"/>
          <a:lstStyle/>
          <a:p>
            <a:endParaRPr lang="zh-CN" altLang="en-US"/>
          </a:p>
        </p:txBody>
      </p:sp>
      <p:sp>
        <p:nvSpPr>
          <p:cNvPr id="428046" name="Line 14"/>
          <p:cNvSpPr>
            <a:spLocks noChangeShapeType="1"/>
          </p:cNvSpPr>
          <p:nvPr/>
        </p:nvSpPr>
        <p:spPr bwMode="auto">
          <a:xfrm>
            <a:off x="5381625" y="5006975"/>
            <a:ext cx="1430338" cy="0"/>
          </a:xfrm>
          <a:prstGeom prst="line">
            <a:avLst/>
          </a:prstGeom>
          <a:noFill/>
          <a:ln w="9525">
            <a:solidFill>
              <a:srgbClr val="000000"/>
            </a:solidFill>
            <a:round/>
            <a:headEnd/>
            <a:tailEnd/>
          </a:ln>
          <a:effectLst/>
        </p:spPr>
        <p:txBody>
          <a:bodyPr wrap="none" anchor="ctr"/>
          <a:lstStyle/>
          <a:p>
            <a:endParaRPr lang="zh-CN" altLang="en-US"/>
          </a:p>
        </p:txBody>
      </p:sp>
      <p:sp>
        <p:nvSpPr>
          <p:cNvPr id="428047" name="Text Box 15"/>
          <p:cNvSpPr txBox="1">
            <a:spLocks noChangeArrowheads="1"/>
          </p:cNvSpPr>
          <p:nvPr/>
        </p:nvSpPr>
        <p:spPr bwMode="auto">
          <a:xfrm>
            <a:off x="5576888" y="3344863"/>
            <a:ext cx="1028700" cy="396875"/>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name[0]</a:t>
            </a:r>
          </a:p>
        </p:txBody>
      </p:sp>
      <p:sp>
        <p:nvSpPr>
          <p:cNvPr id="428048" name="Text Box 16"/>
          <p:cNvSpPr txBox="1">
            <a:spLocks noChangeArrowheads="1"/>
          </p:cNvSpPr>
          <p:nvPr/>
        </p:nvSpPr>
        <p:spPr bwMode="auto">
          <a:xfrm>
            <a:off x="5594350" y="3767138"/>
            <a:ext cx="1028700" cy="396875"/>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name[1]</a:t>
            </a:r>
          </a:p>
        </p:txBody>
      </p:sp>
      <p:sp>
        <p:nvSpPr>
          <p:cNvPr id="428049" name="Text Box 17"/>
          <p:cNvSpPr txBox="1">
            <a:spLocks noChangeArrowheads="1"/>
          </p:cNvSpPr>
          <p:nvPr/>
        </p:nvSpPr>
        <p:spPr bwMode="auto">
          <a:xfrm>
            <a:off x="5594350" y="4173538"/>
            <a:ext cx="1028700" cy="396875"/>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name[2]</a:t>
            </a:r>
          </a:p>
        </p:txBody>
      </p:sp>
      <p:sp>
        <p:nvSpPr>
          <p:cNvPr id="428050" name="Text Box 18"/>
          <p:cNvSpPr txBox="1">
            <a:spLocks noChangeArrowheads="1"/>
          </p:cNvSpPr>
          <p:nvPr/>
        </p:nvSpPr>
        <p:spPr bwMode="auto">
          <a:xfrm>
            <a:off x="5594350" y="4614863"/>
            <a:ext cx="1028700" cy="396875"/>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name[3]</a:t>
            </a:r>
          </a:p>
        </p:txBody>
      </p:sp>
      <p:sp>
        <p:nvSpPr>
          <p:cNvPr id="428051" name="Text Box 19"/>
          <p:cNvSpPr txBox="1">
            <a:spLocks noChangeArrowheads="1"/>
          </p:cNvSpPr>
          <p:nvPr/>
        </p:nvSpPr>
        <p:spPr bwMode="auto">
          <a:xfrm>
            <a:off x="5594350" y="5037138"/>
            <a:ext cx="1028700" cy="396875"/>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name[4]</a:t>
            </a:r>
          </a:p>
        </p:txBody>
      </p:sp>
      <p:sp>
        <p:nvSpPr>
          <p:cNvPr id="428052" name="Text Box 20"/>
          <p:cNvSpPr txBox="1">
            <a:spLocks noChangeArrowheads="1"/>
          </p:cNvSpPr>
          <p:nvPr/>
        </p:nvSpPr>
        <p:spPr bwMode="auto">
          <a:xfrm>
            <a:off x="7586663" y="4178300"/>
            <a:ext cx="1312862" cy="406400"/>
          </a:xfrm>
          <a:prstGeom prst="rect">
            <a:avLst/>
          </a:prstGeom>
          <a:noFill/>
          <a:ln w="9525">
            <a:solidFill>
              <a:schemeClr val="tx1"/>
            </a:solid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Great Wall</a:t>
            </a:r>
          </a:p>
        </p:txBody>
      </p:sp>
      <p:sp>
        <p:nvSpPr>
          <p:cNvPr id="428053" name="Text Box 21"/>
          <p:cNvSpPr txBox="1">
            <a:spLocks noChangeArrowheads="1"/>
          </p:cNvSpPr>
          <p:nvPr/>
        </p:nvSpPr>
        <p:spPr bwMode="auto">
          <a:xfrm>
            <a:off x="7569200" y="5060950"/>
            <a:ext cx="1208088" cy="406400"/>
          </a:xfrm>
          <a:prstGeom prst="rect">
            <a:avLst/>
          </a:prstGeom>
          <a:noFill/>
          <a:ln w="9525">
            <a:solidFill>
              <a:schemeClr val="tx1"/>
            </a:solid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Computer</a:t>
            </a:r>
          </a:p>
        </p:txBody>
      </p:sp>
      <p:sp>
        <p:nvSpPr>
          <p:cNvPr id="428054" name="Line 22"/>
          <p:cNvSpPr>
            <a:spLocks noChangeShapeType="1"/>
          </p:cNvSpPr>
          <p:nvPr/>
        </p:nvSpPr>
        <p:spPr bwMode="auto">
          <a:xfrm>
            <a:off x="6842125" y="4383088"/>
            <a:ext cx="776288" cy="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428055" name="Line 23"/>
          <p:cNvSpPr>
            <a:spLocks noChangeShapeType="1"/>
          </p:cNvSpPr>
          <p:nvPr/>
        </p:nvSpPr>
        <p:spPr bwMode="auto">
          <a:xfrm>
            <a:off x="6807200" y="4772025"/>
            <a:ext cx="776288" cy="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428056" name="Line 24"/>
          <p:cNvSpPr>
            <a:spLocks noChangeShapeType="1"/>
          </p:cNvSpPr>
          <p:nvPr/>
        </p:nvSpPr>
        <p:spPr bwMode="auto">
          <a:xfrm>
            <a:off x="6823075" y="5211763"/>
            <a:ext cx="776288" cy="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428057" name="Rectangle 25"/>
          <p:cNvSpPr>
            <a:spLocks noChangeArrowheads="1"/>
          </p:cNvSpPr>
          <p:nvPr/>
        </p:nvSpPr>
        <p:spPr bwMode="auto">
          <a:xfrm>
            <a:off x="7586663" y="3332163"/>
            <a:ext cx="1217612" cy="369887"/>
          </a:xfrm>
          <a:prstGeom prst="rect">
            <a:avLst/>
          </a:prstGeom>
          <a:noFill/>
          <a:ln w="9525">
            <a:solidFill>
              <a:schemeClr val="tx1"/>
            </a:solidFill>
            <a:miter lim="800000"/>
            <a:headEnd/>
            <a:tailEnd/>
          </a:ln>
          <a:effectLst/>
        </p:spPr>
        <p:txBody>
          <a:bodyPr wrap="none" anchor="ctr"/>
          <a:lstStyle/>
          <a:p>
            <a:pPr algn="ctr" eaLnBrk="1" hangingPunct="1">
              <a:spcBef>
                <a:spcPct val="0"/>
              </a:spcBef>
            </a:pPr>
            <a:r>
              <a:rPr lang="en-US" altLang="zh-CN" sz="2000" b="0">
                <a:solidFill>
                  <a:schemeClr val="tx1"/>
                </a:solidFill>
                <a:ea typeface="宋体" pitchFamily="2" charset="-122"/>
              </a:rPr>
              <a:t>Follow me</a:t>
            </a:r>
          </a:p>
        </p:txBody>
      </p:sp>
      <p:sp>
        <p:nvSpPr>
          <p:cNvPr id="428058" name="Text Box 26"/>
          <p:cNvSpPr txBox="1">
            <a:spLocks noChangeArrowheads="1"/>
          </p:cNvSpPr>
          <p:nvPr/>
        </p:nvSpPr>
        <p:spPr bwMode="auto">
          <a:xfrm>
            <a:off x="7586663" y="3736975"/>
            <a:ext cx="942975" cy="406400"/>
          </a:xfrm>
          <a:prstGeom prst="rect">
            <a:avLst/>
          </a:prstGeom>
          <a:noFill/>
          <a:ln w="9525">
            <a:solidFill>
              <a:schemeClr val="tx1"/>
            </a:solidFill>
            <a:miter lim="800000"/>
            <a:headEnd/>
            <a:tailEnd/>
          </a:ln>
          <a:effectLst/>
        </p:spPr>
        <p:txBody>
          <a:bodyPr wrap="none">
            <a:spAutoFit/>
          </a:bodyPr>
          <a:lstStyle/>
          <a:p>
            <a:pPr>
              <a:spcBef>
                <a:spcPct val="0"/>
              </a:spcBef>
            </a:pPr>
            <a:r>
              <a:rPr lang="en-US" altLang="zh-CN" sz="2000" b="0">
                <a:solidFill>
                  <a:schemeClr val="tx1"/>
                </a:solidFill>
                <a:ea typeface="宋体" pitchFamily="2" charset="-122"/>
              </a:rPr>
              <a:t>BASIC</a:t>
            </a:r>
          </a:p>
        </p:txBody>
      </p:sp>
      <p:grpSp>
        <p:nvGrpSpPr>
          <p:cNvPr id="2" name="Group 27"/>
          <p:cNvGrpSpPr>
            <a:grpSpLocks/>
          </p:cNvGrpSpPr>
          <p:nvPr/>
        </p:nvGrpSpPr>
        <p:grpSpPr bwMode="auto">
          <a:xfrm>
            <a:off x="4683125" y="3519488"/>
            <a:ext cx="711200" cy="457200"/>
            <a:chOff x="2903" y="1236"/>
            <a:chExt cx="448" cy="288"/>
          </a:xfrm>
        </p:grpSpPr>
        <p:sp>
          <p:nvSpPr>
            <p:cNvPr id="428081" name="Line 28"/>
            <p:cNvSpPr>
              <a:spLocks noChangeShapeType="1"/>
            </p:cNvSpPr>
            <p:nvPr/>
          </p:nvSpPr>
          <p:spPr bwMode="auto">
            <a:xfrm>
              <a:off x="3117" y="1387"/>
              <a:ext cx="234" cy="0"/>
            </a:xfrm>
            <a:prstGeom prst="line">
              <a:avLst/>
            </a:prstGeom>
            <a:noFill/>
            <a:ln w="38100">
              <a:solidFill>
                <a:srgbClr val="0000FF"/>
              </a:solidFill>
              <a:round/>
              <a:headEnd/>
              <a:tailEnd type="triangle" w="med" len="med"/>
            </a:ln>
            <a:effectLst/>
          </p:spPr>
          <p:txBody>
            <a:bodyPr wrap="none" anchor="ctr">
              <a:spAutoFit/>
            </a:bodyPr>
            <a:lstStyle/>
            <a:p>
              <a:endParaRPr lang="zh-CN" altLang="en-US"/>
            </a:p>
          </p:txBody>
        </p:sp>
        <p:sp>
          <p:nvSpPr>
            <p:cNvPr id="428082" name="Text Box 29"/>
            <p:cNvSpPr txBox="1">
              <a:spLocks noChangeArrowheads="1"/>
            </p:cNvSpPr>
            <p:nvPr/>
          </p:nvSpPr>
          <p:spPr bwMode="auto">
            <a:xfrm>
              <a:off x="2903" y="1236"/>
              <a:ext cx="212" cy="288"/>
            </a:xfrm>
            <a:prstGeom prst="rect">
              <a:avLst/>
            </a:prstGeom>
            <a:noFill/>
            <a:ln w="38100">
              <a:noFill/>
              <a:miter lim="800000"/>
              <a:headEnd/>
              <a:tailEnd/>
            </a:ln>
            <a:effectLst/>
          </p:spPr>
          <p:txBody>
            <a:bodyPr wrap="none">
              <a:spAutoFit/>
            </a:bodyPr>
            <a:lstStyle/>
            <a:p>
              <a:pPr>
                <a:spcBef>
                  <a:spcPct val="0"/>
                </a:spcBef>
              </a:pPr>
              <a:r>
                <a:rPr lang="en-US" altLang="zh-CN" sz="2400" b="0">
                  <a:solidFill>
                    <a:srgbClr val="0000FF"/>
                  </a:solidFill>
                  <a:ea typeface="宋体" pitchFamily="2" charset="-122"/>
                </a:rPr>
                <a:t>k</a:t>
              </a:r>
            </a:p>
          </p:txBody>
        </p:sp>
      </p:grpSp>
      <p:sp>
        <p:nvSpPr>
          <p:cNvPr id="1161246" name="Text Box 30"/>
          <p:cNvSpPr txBox="1">
            <a:spLocks noChangeArrowheads="1"/>
          </p:cNvSpPr>
          <p:nvPr/>
        </p:nvSpPr>
        <p:spPr bwMode="auto">
          <a:xfrm>
            <a:off x="7335838" y="5492750"/>
            <a:ext cx="592137" cy="457200"/>
          </a:xfrm>
          <a:prstGeom prst="rect">
            <a:avLst/>
          </a:prstGeom>
          <a:noFill/>
          <a:ln w="38100">
            <a:noFill/>
            <a:miter lim="800000"/>
            <a:headEnd/>
            <a:tailEnd/>
          </a:ln>
          <a:effectLst/>
        </p:spPr>
        <p:txBody>
          <a:bodyPr wrap="none">
            <a:spAutoFit/>
          </a:bodyPr>
          <a:lstStyle/>
          <a:p>
            <a:pPr>
              <a:spcBef>
                <a:spcPct val="0"/>
              </a:spcBef>
            </a:pPr>
            <a:r>
              <a:rPr lang="en-US" altLang="zh-CN" sz="2400" b="0">
                <a:solidFill>
                  <a:srgbClr val="990000"/>
                </a:solidFill>
                <a:ea typeface="宋体" pitchFamily="2" charset="-122"/>
              </a:rPr>
              <a:t>i=1</a:t>
            </a:r>
          </a:p>
        </p:txBody>
      </p:sp>
      <p:sp>
        <p:nvSpPr>
          <p:cNvPr id="428061" name="Line 31"/>
          <p:cNvSpPr>
            <a:spLocks noChangeShapeType="1"/>
          </p:cNvSpPr>
          <p:nvPr/>
        </p:nvSpPr>
        <p:spPr bwMode="auto">
          <a:xfrm>
            <a:off x="6816725" y="3524250"/>
            <a:ext cx="779463" cy="458788"/>
          </a:xfrm>
          <a:prstGeom prst="line">
            <a:avLst/>
          </a:prstGeom>
          <a:noFill/>
          <a:ln w="25400">
            <a:solidFill>
              <a:srgbClr val="FF5050"/>
            </a:solidFill>
            <a:round/>
            <a:headEnd/>
            <a:tailEnd type="triangle" w="med" len="med"/>
          </a:ln>
          <a:effectLst/>
        </p:spPr>
        <p:txBody>
          <a:bodyPr wrap="none" anchor="ctr">
            <a:spAutoFit/>
          </a:bodyPr>
          <a:lstStyle/>
          <a:p>
            <a:endParaRPr lang="zh-CN" altLang="en-US"/>
          </a:p>
        </p:txBody>
      </p:sp>
      <p:sp>
        <p:nvSpPr>
          <p:cNvPr id="428062" name="Line 32"/>
          <p:cNvSpPr>
            <a:spLocks noChangeShapeType="1"/>
          </p:cNvSpPr>
          <p:nvPr/>
        </p:nvSpPr>
        <p:spPr bwMode="auto">
          <a:xfrm flipV="1">
            <a:off x="6816725" y="3513138"/>
            <a:ext cx="766763" cy="469900"/>
          </a:xfrm>
          <a:prstGeom prst="line">
            <a:avLst/>
          </a:prstGeom>
          <a:noFill/>
          <a:ln w="19050">
            <a:solidFill>
              <a:schemeClr val="tx1"/>
            </a:solidFill>
            <a:round/>
            <a:headEnd/>
            <a:tailEnd type="triangle" w="med" len="med"/>
          </a:ln>
          <a:effectLst/>
        </p:spPr>
        <p:txBody>
          <a:bodyPr wrap="none" anchor="ctr">
            <a:spAutoFit/>
          </a:bodyPr>
          <a:lstStyle/>
          <a:p>
            <a:endParaRPr lang="zh-CN" altLang="en-US"/>
          </a:p>
        </p:txBody>
      </p:sp>
      <p:sp>
        <p:nvSpPr>
          <p:cNvPr id="1161249" name="Line 33"/>
          <p:cNvSpPr>
            <a:spLocks noChangeShapeType="1"/>
          </p:cNvSpPr>
          <p:nvPr/>
        </p:nvSpPr>
        <p:spPr bwMode="auto">
          <a:xfrm>
            <a:off x="6829425" y="4057650"/>
            <a:ext cx="741363" cy="1223963"/>
          </a:xfrm>
          <a:prstGeom prst="line">
            <a:avLst/>
          </a:prstGeom>
          <a:noFill/>
          <a:ln w="25400">
            <a:solidFill>
              <a:srgbClr val="FF5050"/>
            </a:solidFill>
            <a:round/>
            <a:headEnd/>
            <a:tailEnd type="triangle" w="med" len="med"/>
          </a:ln>
          <a:effectLst/>
        </p:spPr>
        <p:txBody>
          <a:bodyPr wrap="none" anchor="ctr">
            <a:spAutoFit/>
          </a:bodyPr>
          <a:lstStyle/>
          <a:p>
            <a:endParaRPr lang="zh-CN" altLang="en-US"/>
          </a:p>
        </p:txBody>
      </p:sp>
      <p:sp>
        <p:nvSpPr>
          <p:cNvPr id="1161250" name="Line 34"/>
          <p:cNvSpPr>
            <a:spLocks noChangeShapeType="1"/>
          </p:cNvSpPr>
          <p:nvPr/>
        </p:nvSpPr>
        <p:spPr bwMode="auto">
          <a:xfrm flipV="1">
            <a:off x="6804025" y="3549650"/>
            <a:ext cx="804863" cy="1670050"/>
          </a:xfrm>
          <a:prstGeom prst="line">
            <a:avLst/>
          </a:prstGeom>
          <a:noFill/>
          <a:ln w="28575">
            <a:solidFill>
              <a:srgbClr val="0000FF"/>
            </a:solidFill>
            <a:round/>
            <a:headEnd/>
            <a:tailEnd type="triangle" w="med" len="med"/>
          </a:ln>
          <a:effectLst/>
        </p:spPr>
        <p:txBody>
          <a:bodyPr wrap="none" anchor="ctr">
            <a:spAutoFit/>
          </a:bodyPr>
          <a:lstStyle/>
          <a:p>
            <a:endParaRPr lang="zh-CN" altLang="en-US"/>
          </a:p>
        </p:txBody>
      </p:sp>
      <p:sp>
        <p:nvSpPr>
          <p:cNvPr id="428065" name="Text Box 35"/>
          <p:cNvSpPr txBox="1">
            <a:spLocks noChangeArrowheads="1"/>
          </p:cNvSpPr>
          <p:nvPr/>
        </p:nvSpPr>
        <p:spPr bwMode="auto">
          <a:xfrm>
            <a:off x="5743575" y="2955925"/>
            <a:ext cx="733425" cy="396875"/>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a:t>
            </a:r>
          </a:p>
        </p:txBody>
      </p:sp>
      <p:grpSp>
        <p:nvGrpSpPr>
          <p:cNvPr id="3" name="Group 36"/>
          <p:cNvGrpSpPr>
            <a:grpSpLocks/>
          </p:cNvGrpSpPr>
          <p:nvPr/>
        </p:nvGrpSpPr>
        <p:grpSpPr bwMode="auto">
          <a:xfrm>
            <a:off x="4683125" y="3944938"/>
            <a:ext cx="711200" cy="457200"/>
            <a:chOff x="2921" y="1527"/>
            <a:chExt cx="448" cy="288"/>
          </a:xfrm>
        </p:grpSpPr>
        <p:sp>
          <p:nvSpPr>
            <p:cNvPr id="428079" name="Line 37"/>
            <p:cNvSpPr>
              <a:spLocks noChangeShapeType="1"/>
            </p:cNvSpPr>
            <p:nvPr/>
          </p:nvSpPr>
          <p:spPr bwMode="auto">
            <a:xfrm>
              <a:off x="3135" y="1678"/>
              <a:ext cx="234" cy="0"/>
            </a:xfrm>
            <a:prstGeom prst="line">
              <a:avLst/>
            </a:prstGeom>
            <a:noFill/>
            <a:ln w="38100">
              <a:solidFill>
                <a:srgbClr val="FF5050"/>
              </a:solidFill>
              <a:round/>
              <a:headEnd/>
              <a:tailEnd type="triangle" w="med" len="med"/>
            </a:ln>
            <a:effectLst/>
          </p:spPr>
          <p:txBody>
            <a:bodyPr wrap="none" anchor="ctr">
              <a:spAutoFit/>
            </a:bodyPr>
            <a:lstStyle/>
            <a:p>
              <a:endParaRPr lang="zh-CN" altLang="en-US"/>
            </a:p>
          </p:txBody>
        </p:sp>
        <p:sp>
          <p:nvSpPr>
            <p:cNvPr id="428080" name="Text Box 38"/>
            <p:cNvSpPr txBox="1">
              <a:spLocks noChangeArrowheads="1"/>
            </p:cNvSpPr>
            <p:nvPr/>
          </p:nvSpPr>
          <p:spPr bwMode="auto">
            <a:xfrm>
              <a:off x="2921" y="1527"/>
              <a:ext cx="169" cy="288"/>
            </a:xfrm>
            <a:prstGeom prst="rect">
              <a:avLst/>
            </a:prstGeom>
            <a:noFill/>
            <a:ln w="38100">
              <a:noFill/>
              <a:miter lim="800000"/>
              <a:headEnd/>
              <a:tailEnd/>
            </a:ln>
            <a:effectLst/>
          </p:spPr>
          <p:txBody>
            <a:bodyPr wrap="none">
              <a:spAutoFit/>
            </a:bodyPr>
            <a:lstStyle/>
            <a:p>
              <a:pPr>
                <a:spcBef>
                  <a:spcPct val="0"/>
                </a:spcBef>
              </a:pPr>
              <a:r>
                <a:rPr lang="en-US" altLang="zh-CN" sz="2400" b="0">
                  <a:solidFill>
                    <a:srgbClr val="FF5050"/>
                  </a:solidFill>
                </a:rPr>
                <a:t>j</a:t>
              </a:r>
            </a:p>
          </p:txBody>
        </p:sp>
      </p:grpSp>
      <p:grpSp>
        <p:nvGrpSpPr>
          <p:cNvPr id="4" name="Group 39"/>
          <p:cNvGrpSpPr>
            <a:grpSpLocks/>
          </p:cNvGrpSpPr>
          <p:nvPr/>
        </p:nvGrpSpPr>
        <p:grpSpPr bwMode="auto">
          <a:xfrm>
            <a:off x="4683125" y="4352925"/>
            <a:ext cx="711200" cy="457200"/>
            <a:chOff x="2921" y="1527"/>
            <a:chExt cx="448" cy="288"/>
          </a:xfrm>
        </p:grpSpPr>
        <p:sp>
          <p:nvSpPr>
            <p:cNvPr id="428077" name="Line 40"/>
            <p:cNvSpPr>
              <a:spLocks noChangeShapeType="1"/>
            </p:cNvSpPr>
            <p:nvPr/>
          </p:nvSpPr>
          <p:spPr bwMode="auto">
            <a:xfrm>
              <a:off x="3135" y="1678"/>
              <a:ext cx="234" cy="0"/>
            </a:xfrm>
            <a:prstGeom prst="line">
              <a:avLst/>
            </a:prstGeom>
            <a:noFill/>
            <a:ln w="38100">
              <a:solidFill>
                <a:srgbClr val="FF5050"/>
              </a:solidFill>
              <a:round/>
              <a:headEnd/>
              <a:tailEnd type="triangle" w="med" len="med"/>
            </a:ln>
            <a:effectLst/>
          </p:spPr>
          <p:txBody>
            <a:bodyPr wrap="none" anchor="ctr">
              <a:spAutoFit/>
            </a:bodyPr>
            <a:lstStyle/>
            <a:p>
              <a:endParaRPr lang="zh-CN" altLang="en-US"/>
            </a:p>
          </p:txBody>
        </p:sp>
        <p:sp>
          <p:nvSpPr>
            <p:cNvPr id="428078" name="Text Box 41"/>
            <p:cNvSpPr txBox="1">
              <a:spLocks noChangeArrowheads="1"/>
            </p:cNvSpPr>
            <p:nvPr/>
          </p:nvSpPr>
          <p:spPr bwMode="auto">
            <a:xfrm>
              <a:off x="2921" y="1527"/>
              <a:ext cx="169" cy="288"/>
            </a:xfrm>
            <a:prstGeom prst="rect">
              <a:avLst/>
            </a:prstGeom>
            <a:noFill/>
            <a:ln w="38100">
              <a:noFill/>
              <a:miter lim="800000"/>
              <a:headEnd/>
              <a:tailEnd/>
            </a:ln>
            <a:effectLst/>
          </p:spPr>
          <p:txBody>
            <a:bodyPr wrap="none">
              <a:spAutoFit/>
            </a:bodyPr>
            <a:lstStyle/>
            <a:p>
              <a:pPr>
                <a:spcBef>
                  <a:spcPct val="0"/>
                </a:spcBef>
              </a:pPr>
              <a:r>
                <a:rPr lang="en-US" altLang="zh-CN" sz="2400" b="0">
                  <a:solidFill>
                    <a:srgbClr val="FF5050"/>
                  </a:solidFill>
                </a:rPr>
                <a:t>j</a:t>
              </a:r>
            </a:p>
          </p:txBody>
        </p:sp>
      </p:grpSp>
      <p:grpSp>
        <p:nvGrpSpPr>
          <p:cNvPr id="5" name="Group 42"/>
          <p:cNvGrpSpPr>
            <a:grpSpLocks/>
          </p:cNvGrpSpPr>
          <p:nvPr/>
        </p:nvGrpSpPr>
        <p:grpSpPr bwMode="auto">
          <a:xfrm>
            <a:off x="4654550" y="4787900"/>
            <a:ext cx="711200" cy="457200"/>
            <a:chOff x="2921" y="1527"/>
            <a:chExt cx="448" cy="288"/>
          </a:xfrm>
        </p:grpSpPr>
        <p:sp>
          <p:nvSpPr>
            <p:cNvPr id="428075" name="Line 43"/>
            <p:cNvSpPr>
              <a:spLocks noChangeShapeType="1"/>
            </p:cNvSpPr>
            <p:nvPr/>
          </p:nvSpPr>
          <p:spPr bwMode="auto">
            <a:xfrm>
              <a:off x="3135" y="1678"/>
              <a:ext cx="234" cy="0"/>
            </a:xfrm>
            <a:prstGeom prst="line">
              <a:avLst/>
            </a:prstGeom>
            <a:noFill/>
            <a:ln w="38100">
              <a:solidFill>
                <a:srgbClr val="FF5050"/>
              </a:solidFill>
              <a:round/>
              <a:headEnd/>
              <a:tailEnd type="triangle" w="med" len="med"/>
            </a:ln>
            <a:effectLst/>
          </p:spPr>
          <p:txBody>
            <a:bodyPr wrap="none" anchor="ctr">
              <a:spAutoFit/>
            </a:bodyPr>
            <a:lstStyle/>
            <a:p>
              <a:endParaRPr lang="zh-CN" altLang="en-US"/>
            </a:p>
          </p:txBody>
        </p:sp>
        <p:sp>
          <p:nvSpPr>
            <p:cNvPr id="428076" name="Text Box 44"/>
            <p:cNvSpPr txBox="1">
              <a:spLocks noChangeArrowheads="1"/>
            </p:cNvSpPr>
            <p:nvPr/>
          </p:nvSpPr>
          <p:spPr bwMode="auto">
            <a:xfrm>
              <a:off x="2921" y="1527"/>
              <a:ext cx="169" cy="288"/>
            </a:xfrm>
            <a:prstGeom prst="rect">
              <a:avLst/>
            </a:prstGeom>
            <a:noFill/>
            <a:ln w="38100">
              <a:noFill/>
              <a:miter lim="800000"/>
              <a:headEnd/>
              <a:tailEnd/>
            </a:ln>
            <a:effectLst/>
          </p:spPr>
          <p:txBody>
            <a:bodyPr wrap="none">
              <a:spAutoFit/>
            </a:bodyPr>
            <a:lstStyle/>
            <a:p>
              <a:pPr>
                <a:spcBef>
                  <a:spcPct val="0"/>
                </a:spcBef>
              </a:pPr>
              <a:r>
                <a:rPr lang="en-US" altLang="zh-CN" sz="2400" b="0">
                  <a:solidFill>
                    <a:srgbClr val="FF5050"/>
                  </a:solidFill>
                </a:rPr>
                <a:t>j</a:t>
              </a:r>
            </a:p>
          </p:txBody>
        </p:sp>
      </p:grpSp>
      <p:grpSp>
        <p:nvGrpSpPr>
          <p:cNvPr id="6" name="Group 45"/>
          <p:cNvGrpSpPr>
            <a:grpSpLocks/>
          </p:cNvGrpSpPr>
          <p:nvPr/>
        </p:nvGrpSpPr>
        <p:grpSpPr bwMode="auto">
          <a:xfrm>
            <a:off x="3957638" y="4340225"/>
            <a:ext cx="711200" cy="457200"/>
            <a:chOff x="2903" y="1236"/>
            <a:chExt cx="448" cy="288"/>
          </a:xfrm>
        </p:grpSpPr>
        <p:sp>
          <p:nvSpPr>
            <p:cNvPr id="428073" name="Line 46"/>
            <p:cNvSpPr>
              <a:spLocks noChangeShapeType="1"/>
            </p:cNvSpPr>
            <p:nvPr/>
          </p:nvSpPr>
          <p:spPr bwMode="auto">
            <a:xfrm>
              <a:off x="3117" y="1387"/>
              <a:ext cx="234" cy="0"/>
            </a:xfrm>
            <a:prstGeom prst="line">
              <a:avLst/>
            </a:prstGeom>
            <a:noFill/>
            <a:ln w="38100">
              <a:solidFill>
                <a:srgbClr val="0000FF"/>
              </a:solidFill>
              <a:round/>
              <a:headEnd/>
              <a:tailEnd type="triangle" w="med" len="med"/>
            </a:ln>
            <a:effectLst/>
          </p:spPr>
          <p:txBody>
            <a:bodyPr wrap="none" anchor="ctr">
              <a:spAutoFit/>
            </a:bodyPr>
            <a:lstStyle/>
            <a:p>
              <a:endParaRPr lang="zh-CN" altLang="en-US"/>
            </a:p>
          </p:txBody>
        </p:sp>
        <p:sp>
          <p:nvSpPr>
            <p:cNvPr id="428074" name="Text Box 47"/>
            <p:cNvSpPr txBox="1">
              <a:spLocks noChangeArrowheads="1"/>
            </p:cNvSpPr>
            <p:nvPr/>
          </p:nvSpPr>
          <p:spPr bwMode="auto">
            <a:xfrm>
              <a:off x="2903" y="1236"/>
              <a:ext cx="212" cy="288"/>
            </a:xfrm>
            <a:prstGeom prst="rect">
              <a:avLst/>
            </a:prstGeom>
            <a:noFill/>
            <a:ln w="38100">
              <a:noFill/>
              <a:miter lim="800000"/>
              <a:headEnd/>
              <a:tailEnd/>
            </a:ln>
            <a:effectLst/>
          </p:spPr>
          <p:txBody>
            <a:bodyPr wrap="none">
              <a:spAutoFit/>
            </a:bodyPr>
            <a:lstStyle/>
            <a:p>
              <a:pPr>
                <a:spcBef>
                  <a:spcPct val="0"/>
                </a:spcBef>
              </a:pPr>
              <a:r>
                <a:rPr lang="en-US" altLang="zh-CN" sz="2400" b="0">
                  <a:solidFill>
                    <a:srgbClr val="0000FF"/>
                  </a:solidFill>
                  <a:ea typeface="宋体" pitchFamily="2" charset="-122"/>
                </a:rPr>
                <a:t>k</a:t>
              </a:r>
            </a:p>
          </p:txBody>
        </p:sp>
      </p:grpSp>
      <p:grpSp>
        <p:nvGrpSpPr>
          <p:cNvPr id="7" name="Group 48"/>
          <p:cNvGrpSpPr>
            <a:grpSpLocks/>
          </p:cNvGrpSpPr>
          <p:nvPr/>
        </p:nvGrpSpPr>
        <p:grpSpPr bwMode="auto">
          <a:xfrm>
            <a:off x="3960813" y="4778375"/>
            <a:ext cx="711200" cy="457200"/>
            <a:chOff x="2903" y="1236"/>
            <a:chExt cx="448" cy="288"/>
          </a:xfrm>
        </p:grpSpPr>
        <p:sp>
          <p:nvSpPr>
            <p:cNvPr id="428071" name="Line 49"/>
            <p:cNvSpPr>
              <a:spLocks noChangeShapeType="1"/>
            </p:cNvSpPr>
            <p:nvPr/>
          </p:nvSpPr>
          <p:spPr bwMode="auto">
            <a:xfrm>
              <a:off x="3117" y="1387"/>
              <a:ext cx="234" cy="0"/>
            </a:xfrm>
            <a:prstGeom prst="line">
              <a:avLst/>
            </a:prstGeom>
            <a:noFill/>
            <a:ln w="38100">
              <a:solidFill>
                <a:srgbClr val="0000FF"/>
              </a:solidFill>
              <a:round/>
              <a:headEnd/>
              <a:tailEnd type="triangle" w="med" len="med"/>
            </a:ln>
            <a:effectLst/>
          </p:spPr>
          <p:txBody>
            <a:bodyPr wrap="none" anchor="ctr">
              <a:spAutoFit/>
            </a:bodyPr>
            <a:lstStyle/>
            <a:p>
              <a:endParaRPr lang="zh-CN" altLang="en-US"/>
            </a:p>
          </p:txBody>
        </p:sp>
        <p:sp>
          <p:nvSpPr>
            <p:cNvPr id="428072" name="Text Box 50"/>
            <p:cNvSpPr txBox="1">
              <a:spLocks noChangeArrowheads="1"/>
            </p:cNvSpPr>
            <p:nvPr/>
          </p:nvSpPr>
          <p:spPr bwMode="auto">
            <a:xfrm>
              <a:off x="2903" y="1236"/>
              <a:ext cx="212" cy="288"/>
            </a:xfrm>
            <a:prstGeom prst="rect">
              <a:avLst/>
            </a:prstGeom>
            <a:noFill/>
            <a:ln w="38100">
              <a:noFill/>
              <a:miter lim="800000"/>
              <a:headEnd/>
              <a:tailEnd/>
            </a:ln>
            <a:effectLst/>
          </p:spPr>
          <p:txBody>
            <a:bodyPr wrap="none">
              <a:spAutoFit/>
            </a:bodyPr>
            <a:lstStyle/>
            <a:p>
              <a:pPr>
                <a:spcBef>
                  <a:spcPct val="0"/>
                </a:spcBef>
              </a:pPr>
              <a:r>
                <a:rPr lang="en-US" altLang="zh-CN" sz="2400" b="0">
                  <a:solidFill>
                    <a:srgbClr val="0000FF"/>
                  </a:solidFill>
                  <a:ea typeface="宋体" pitchFamily="2" charset="-122"/>
                </a:rPr>
                <a:t>k</a:t>
              </a:r>
            </a:p>
          </p:txBody>
        </p:sp>
      </p:gr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Text Box 2"/>
          <p:cNvSpPr txBox="1">
            <a:spLocks noChangeArrowheads="1"/>
          </p:cNvSpPr>
          <p:nvPr/>
        </p:nvSpPr>
        <p:spPr bwMode="auto">
          <a:xfrm>
            <a:off x="247650" y="455613"/>
            <a:ext cx="7077900" cy="624786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spcBef>
                <a:spcPct val="0"/>
              </a:spcBef>
            </a:pPr>
            <a:r>
              <a:rPr lang="zh-CN" altLang="en-US" sz="2000" dirty="0">
                <a:ea typeface="宋体" pitchFamily="2" charset="-122"/>
              </a:rPr>
              <a:t>例</a:t>
            </a:r>
            <a:r>
              <a:rPr lang="en-US" altLang="zh-CN" sz="2000" dirty="0">
                <a:ea typeface="宋体" pitchFamily="2" charset="-122"/>
              </a:rPr>
              <a:t>29  </a:t>
            </a:r>
            <a:r>
              <a:rPr lang="zh-CN" altLang="en-US" sz="2000" dirty="0">
                <a:ea typeface="宋体" pitchFamily="2" charset="-122"/>
              </a:rPr>
              <a:t>对字符串排序（简单选择排序）</a:t>
            </a:r>
          </a:p>
          <a:p>
            <a:pPr>
              <a:spcBef>
                <a:spcPct val="0"/>
              </a:spcBef>
            </a:pPr>
            <a:r>
              <a:rPr lang="en-US" altLang="zh-CN" sz="2000" dirty="0">
                <a:ea typeface="宋体" pitchFamily="2" charset="-122"/>
              </a:rPr>
              <a:t>#include &lt;</a:t>
            </a:r>
            <a:r>
              <a:rPr lang="en-US" altLang="zh-CN" sz="2000" dirty="0" err="1">
                <a:ea typeface="宋体" pitchFamily="2" charset="-122"/>
              </a:rPr>
              <a:t>stdio.h</a:t>
            </a:r>
            <a:r>
              <a:rPr lang="en-US" altLang="zh-CN" sz="2000" dirty="0">
                <a:ea typeface="宋体" pitchFamily="2" charset="-122"/>
              </a:rPr>
              <a:t>&gt;</a:t>
            </a:r>
          </a:p>
          <a:p>
            <a:pPr>
              <a:spcBef>
                <a:spcPct val="0"/>
              </a:spcBef>
            </a:pPr>
            <a:r>
              <a:rPr lang="en-US" altLang="zh-CN" sz="2000" dirty="0">
                <a:ea typeface="宋体" pitchFamily="2" charset="-122"/>
              </a:rPr>
              <a:t>#include &lt;</a:t>
            </a:r>
            <a:r>
              <a:rPr lang="en-US" altLang="zh-CN" sz="2000" dirty="0" err="1">
                <a:ea typeface="宋体" pitchFamily="2" charset="-122"/>
              </a:rPr>
              <a:t>string.h</a:t>
            </a:r>
            <a:r>
              <a:rPr lang="en-US" altLang="zh-CN" sz="2000" dirty="0">
                <a:ea typeface="宋体" pitchFamily="2" charset="-122"/>
              </a:rPr>
              <a:t>&gt;</a:t>
            </a:r>
          </a:p>
          <a:p>
            <a:pPr>
              <a:spcBef>
                <a:spcPct val="0"/>
              </a:spcBef>
            </a:pPr>
            <a:r>
              <a:rPr lang="en-US" altLang="zh-CN" sz="2000" dirty="0" err="1">
                <a:ea typeface="宋体" pitchFamily="2" charset="-122"/>
              </a:rPr>
              <a:t>int</a:t>
            </a:r>
            <a:r>
              <a:rPr lang="en-US" altLang="zh-CN" sz="2000" dirty="0">
                <a:ea typeface="宋体" pitchFamily="2" charset="-122"/>
              </a:rPr>
              <a:t> main()</a:t>
            </a:r>
          </a:p>
          <a:p>
            <a:pPr>
              <a:spcBef>
                <a:spcPct val="0"/>
              </a:spcBef>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sort(char  *name[ ],</a:t>
            </a:r>
            <a:r>
              <a:rPr lang="en-US" altLang="zh-CN" sz="2000" dirty="0" err="1">
                <a:ea typeface="宋体" pitchFamily="2" charset="-122"/>
              </a:rPr>
              <a:t>int</a:t>
            </a:r>
            <a:r>
              <a:rPr lang="en-US" altLang="zh-CN" sz="2000" dirty="0">
                <a:ea typeface="宋体" pitchFamily="2" charset="-122"/>
              </a:rPr>
              <a:t> n); </a:t>
            </a:r>
          </a:p>
          <a:p>
            <a:pPr>
              <a:spcBef>
                <a:spcPct val="0"/>
              </a:spcBef>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print (char  *name[ ],</a:t>
            </a:r>
            <a:r>
              <a:rPr lang="en-US" altLang="zh-CN" sz="2000" dirty="0" err="1">
                <a:ea typeface="宋体" pitchFamily="2" charset="-122"/>
              </a:rPr>
              <a:t>int</a:t>
            </a:r>
            <a:r>
              <a:rPr lang="en-US" altLang="zh-CN" sz="2000" dirty="0">
                <a:ea typeface="宋体" pitchFamily="2" charset="-122"/>
              </a:rPr>
              <a:t> n);</a:t>
            </a:r>
          </a:p>
          <a:p>
            <a:pPr>
              <a:spcBef>
                <a:spcPct val="0"/>
              </a:spcBef>
            </a:pPr>
            <a:r>
              <a:rPr lang="en-US" altLang="zh-CN" sz="2000" dirty="0">
                <a:ea typeface="宋体" pitchFamily="2" charset="-122"/>
              </a:rPr>
              <a:t>  char *name[]={"Follow </a:t>
            </a:r>
            <a:r>
              <a:rPr lang="en-US" altLang="zh-CN" sz="2000" dirty="0" err="1">
                <a:ea typeface="宋体" pitchFamily="2" charset="-122"/>
              </a:rPr>
              <a:t>me","BASIC</a:t>
            </a:r>
            <a:r>
              <a:rPr lang="en-US" altLang="zh-CN" sz="2000" dirty="0">
                <a:ea typeface="宋体" pitchFamily="2" charset="-122"/>
              </a:rPr>
              <a:t>",</a:t>
            </a:r>
          </a:p>
          <a:p>
            <a:pPr>
              <a:spcBef>
                <a:spcPct val="0"/>
              </a:spcBef>
            </a:pPr>
            <a:r>
              <a:rPr lang="en-US" altLang="zh-CN" sz="2000" dirty="0">
                <a:ea typeface="宋体" pitchFamily="2" charset="-122"/>
              </a:rPr>
              <a:t>      "Great </a:t>
            </a:r>
            <a:r>
              <a:rPr lang="en-US" altLang="zh-CN" sz="2000" dirty="0" err="1">
                <a:ea typeface="宋体" pitchFamily="2" charset="-122"/>
              </a:rPr>
              <a:t>Wall","FORTRAN","Computer</a:t>
            </a:r>
            <a:r>
              <a:rPr lang="en-US" altLang="zh-CN" sz="2000" dirty="0">
                <a:ea typeface="宋体" pitchFamily="2" charset="-122"/>
              </a:rPr>
              <a:t> design"};</a:t>
            </a:r>
          </a:p>
          <a:p>
            <a:pPr>
              <a:spcBef>
                <a:spcPct val="0"/>
              </a:spcBef>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n=5;</a:t>
            </a:r>
          </a:p>
          <a:p>
            <a:pPr>
              <a:spcBef>
                <a:spcPct val="0"/>
              </a:spcBef>
            </a:pPr>
            <a:r>
              <a:rPr lang="en-US" altLang="zh-CN" sz="2000" dirty="0">
                <a:ea typeface="宋体" pitchFamily="2" charset="-122"/>
              </a:rPr>
              <a:t>  sort(</a:t>
            </a:r>
            <a:r>
              <a:rPr lang="en-US" altLang="zh-CN" sz="2000" dirty="0" err="1">
                <a:ea typeface="宋体" pitchFamily="2" charset="-122"/>
              </a:rPr>
              <a:t>name,n</a:t>
            </a:r>
            <a:r>
              <a:rPr lang="en-US" altLang="zh-CN" sz="2000" dirty="0">
                <a:ea typeface="宋体" pitchFamily="2" charset="-122"/>
              </a:rPr>
              <a:t>);</a:t>
            </a:r>
          </a:p>
          <a:p>
            <a:pPr>
              <a:spcBef>
                <a:spcPct val="0"/>
              </a:spcBef>
            </a:pPr>
            <a:r>
              <a:rPr lang="en-US" altLang="zh-CN" sz="2000" dirty="0">
                <a:ea typeface="宋体" pitchFamily="2" charset="-122"/>
              </a:rPr>
              <a:t>  print(</a:t>
            </a:r>
            <a:r>
              <a:rPr lang="en-US" altLang="zh-CN" sz="2000" dirty="0" err="1">
                <a:ea typeface="宋体" pitchFamily="2" charset="-122"/>
              </a:rPr>
              <a:t>name,n</a:t>
            </a:r>
            <a:r>
              <a:rPr lang="en-US" altLang="zh-CN" sz="2000" dirty="0">
                <a:ea typeface="宋体" pitchFamily="2" charset="-122"/>
              </a:rPr>
              <a:t>);</a:t>
            </a:r>
          </a:p>
          <a:p>
            <a:pPr>
              <a:spcBef>
                <a:spcPct val="0"/>
              </a:spcBef>
            </a:pPr>
            <a:r>
              <a:rPr lang="en-US" altLang="zh-CN" sz="2000" dirty="0">
                <a:ea typeface="宋体" pitchFamily="2" charset="-122"/>
              </a:rPr>
              <a:t>}</a:t>
            </a:r>
          </a:p>
          <a:p>
            <a:pPr>
              <a:spcBef>
                <a:spcPct val="0"/>
              </a:spcBef>
            </a:pPr>
            <a:r>
              <a:rPr lang="en-US" altLang="zh-CN" sz="2000" dirty="0" err="1">
                <a:ea typeface="宋体" pitchFamily="2" charset="-122"/>
              </a:rPr>
              <a:t>int</a:t>
            </a:r>
            <a:r>
              <a:rPr lang="en-US" altLang="zh-CN" sz="2000" dirty="0">
                <a:ea typeface="宋体" pitchFamily="2" charset="-122"/>
              </a:rPr>
              <a:t> sort(char *name[ ],</a:t>
            </a:r>
            <a:r>
              <a:rPr lang="en-US" altLang="zh-CN" sz="2000" dirty="0" err="1">
                <a:ea typeface="宋体" pitchFamily="2" charset="-122"/>
              </a:rPr>
              <a:t>int</a:t>
            </a:r>
            <a:r>
              <a:rPr lang="en-US" altLang="zh-CN" sz="2000" dirty="0">
                <a:ea typeface="宋体" pitchFamily="2" charset="-122"/>
              </a:rPr>
              <a:t> n)</a:t>
            </a:r>
          </a:p>
          <a:p>
            <a:pPr>
              <a:spcBef>
                <a:spcPct val="0"/>
              </a:spcBef>
            </a:pPr>
            <a:r>
              <a:rPr lang="en-US" altLang="zh-CN" sz="2000" dirty="0">
                <a:ea typeface="宋体" pitchFamily="2" charset="-122"/>
              </a:rPr>
              <a:t>{ char *temp;</a:t>
            </a:r>
          </a:p>
          <a:p>
            <a:pPr>
              <a:spcBef>
                <a:spcPct val="0"/>
              </a:spcBef>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a:t>
            </a:r>
            <a:r>
              <a:rPr lang="en-US" altLang="zh-CN" sz="2000" dirty="0" err="1">
                <a:ea typeface="宋体" pitchFamily="2" charset="-122"/>
              </a:rPr>
              <a:t>i,j,k</a:t>
            </a:r>
            <a:r>
              <a:rPr lang="en-US" altLang="zh-CN" sz="2000" dirty="0">
                <a:ea typeface="宋体" pitchFamily="2" charset="-122"/>
              </a:rPr>
              <a:t>;</a:t>
            </a:r>
          </a:p>
          <a:p>
            <a:pPr>
              <a:spcBef>
                <a:spcPct val="0"/>
              </a:spcBef>
            </a:pPr>
            <a:r>
              <a:rPr lang="en-US" altLang="zh-CN" sz="2000" dirty="0">
                <a:ea typeface="宋体" pitchFamily="2" charset="-122"/>
              </a:rPr>
              <a:t>  for(</a:t>
            </a:r>
            <a:r>
              <a:rPr lang="en-US" altLang="zh-CN" sz="2000" dirty="0" err="1">
                <a:ea typeface="宋体" pitchFamily="2" charset="-122"/>
              </a:rPr>
              <a:t>i</a:t>
            </a:r>
            <a:r>
              <a:rPr lang="en-US" altLang="zh-CN" sz="2000" dirty="0">
                <a:ea typeface="宋体" pitchFamily="2" charset="-122"/>
              </a:rPr>
              <a:t>=0;i&lt;n-1;i++)</a:t>
            </a:r>
          </a:p>
          <a:p>
            <a:pPr>
              <a:spcBef>
                <a:spcPct val="0"/>
              </a:spcBef>
            </a:pPr>
            <a:r>
              <a:rPr lang="en-US" altLang="zh-CN" sz="2000" dirty="0">
                <a:ea typeface="宋体" pitchFamily="2" charset="-122"/>
              </a:rPr>
              <a:t>  { k=</a:t>
            </a:r>
            <a:r>
              <a:rPr lang="en-US" altLang="zh-CN" sz="2000" dirty="0" err="1">
                <a:ea typeface="宋体" pitchFamily="2" charset="-122"/>
              </a:rPr>
              <a:t>i</a:t>
            </a:r>
            <a:r>
              <a:rPr lang="en-US" altLang="zh-CN" sz="2000" dirty="0">
                <a:ea typeface="宋体" pitchFamily="2" charset="-122"/>
              </a:rPr>
              <a:t>;</a:t>
            </a:r>
          </a:p>
          <a:p>
            <a:pPr>
              <a:spcBef>
                <a:spcPct val="0"/>
              </a:spcBef>
            </a:pPr>
            <a:r>
              <a:rPr lang="en-US" altLang="zh-CN" sz="2000" dirty="0">
                <a:ea typeface="宋体" pitchFamily="2" charset="-122"/>
              </a:rPr>
              <a:t>     for(j=i+1;j&lt;</a:t>
            </a:r>
            <a:r>
              <a:rPr lang="en-US" altLang="zh-CN" sz="2000" dirty="0" err="1">
                <a:ea typeface="宋体" pitchFamily="2" charset="-122"/>
              </a:rPr>
              <a:t>n;j</a:t>
            </a:r>
            <a:r>
              <a:rPr lang="en-US" altLang="zh-CN" sz="2000" dirty="0">
                <a:ea typeface="宋体" pitchFamily="2" charset="-122"/>
              </a:rPr>
              <a:t>++) if(</a:t>
            </a:r>
            <a:r>
              <a:rPr lang="en-US" altLang="zh-CN" sz="2000" dirty="0" err="1">
                <a:ea typeface="宋体" pitchFamily="2" charset="-122"/>
              </a:rPr>
              <a:t>strcmp</a:t>
            </a:r>
            <a:r>
              <a:rPr lang="en-US" altLang="zh-CN" sz="2000" dirty="0">
                <a:ea typeface="宋体" pitchFamily="2" charset="-122"/>
              </a:rPr>
              <a:t>(name[k],name[j])&gt;0) k=j;</a:t>
            </a:r>
          </a:p>
          <a:p>
            <a:pPr>
              <a:spcBef>
                <a:spcPct val="0"/>
              </a:spcBef>
            </a:pPr>
            <a:r>
              <a:rPr lang="en-US" altLang="zh-CN" sz="2000" dirty="0">
                <a:ea typeface="宋体" pitchFamily="2" charset="-122"/>
              </a:rPr>
              <a:t>     if(k!=</a:t>
            </a:r>
            <a:r>
              <a:rPr lang="en-US" altLang="zh-CN" sz="2000" dirty="0" err="1">
                <a:ea typeface="宋体" pitchFamily="2" charset="-122"/>
              </a:rPr>
              <a:t>i</a:t>
            </a:r>
            <a:r>
              <a:rPr lang="en-US" altLang="zh-CN" sz="2000" dirty="0">
                <a:ea typeface="宋体" pitchFamily="2" charset="-122"/>
              </a:rPr>
              <a:t>)  { temp=name[</a:t>
            </a:r>
            <a:r>
              <a:rPr lang="en-US" altLang="zh-CN" sz="2000" dirty="0" err="1">
                <a:ea typeface="宋体" pitchFamily="2" charset="-122"/>
              </a:rPr>
              <a:t>i</a:t>
            </a:r>
            <a:r>
              <a:rPr lang="en-US" altLang="zh-CN" sz="2000" dirty="0">
                <a:ea typeface="宋体" pitchFamily="2" charset="-122"/>
              </a:rPr>
              <a:t>];  name[</a:t>
            </a:r>
            <a:r>
              <a:rPr lang="en-US" altLang="zh-CN" sz="2000" dirty="0" err="1">
                <a:ea typeface="宋体" pitchFamily="2" charset="-122"/>
              </a:rPr>
              <a:t>i</a:t>
            </a:r>
            <a:r>
              <a:rPr lang="en-US" altLang="zh-CN" sz="2000" dirty="0">
                <a:ea typeface="宋体" pitchFamily="2" charset="-122"/>
              </a:rPr>
              <a:t>]=name[k]; name[k]=temp;}</a:t>
            </a:r>
          </a:p>
          <a:p>
            <a:pPr>
              <a:spcBef>
                <a:spcPct val="0"/>
              </a:spcBef>
            </a:pPr>
            <a:r>
              <a:rPr lang="en-US" altLang="zh-CN" sz="2000" dirty="0">
                <a:ea typeface="宋体" pitchFamily="2" charset="-122"/>
              </a:rPr>
              <a:t>} }</a:t>
            </a:r>
          </a:p>
        </p:txBody>
      </p:sp>
      <p:sp>
        <p:nvSpPr>
          <p:cNvPr id="429059" name="Text Box 3"/>
          <p:cNvSpPr txBox="1">
            <a:spLocks noChangeArrowheads="1"/>
          </p:cNvSpPr>
          <p:nvPr/>
        </p:nvSpPr>
        <p:spPr bwMode="auto">
          <a:xfrm>
            <a:off x="4978400" y="450850"/>
            <a:ext cx="3818033" cy="193899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spcBef>
                <a:spcPct val="0"/>
              </a:spcBef>
            </a:pPr>
            <a:r>
              <a:rPr lang="en-US" altLang="zh-CN" sz="2400" dirty="0" err="1">
                <a:ea typeface="宋体" pitchFamily="2" charset="-122"/>
              </a:rPr>
              <a:t>int</a:t>
            </a:r>
            <a:r>
              <a:rPr lang="en-US" altLang="zh-CN" sz="2400" dirty="0">
                <a:ea typeface="宋体" pitchFamily="2" charset="-122"/>
              </a:rPr>
              <a:t> print(char *name[ ], </a:t>
            </a:r>
            <a:r>
              <a:rPr lang="en-US" altLang="zh-CN" sz="2400" dirty="0" err="1">
                <a:ea typeface="宋体" pitchFamily="2" charset="-122"/>
              </a:rPr>
              <a:t>int</a:t>
            </a:r>
            <a:r>
              <a:rPr lang="en-US" altLang="zh-CN" sz="2400" dirty="0">
                <a:ea typeface="宋体" pitchFamily="2" charset="-122"/>
              </a:rPr>
              <a:t> n)</a:t>
            </a:r>
          </a:p>
          <a:p>
            <a:pPr>
              <a:spcBef>
                <a:spcPct val="0"/>
              </a:spcBef>
            </a:pPr>
            <a:r>
              <a:rPr lang="en-US" altLang="zh-CN" sz="2400" dirty="0">
                <a:ea typeface="宋体" pitchFamily="2" charset="-122"/>
              </a:rPr>
              <a:t>{ </a:t>
            </a:r>
            <a:r>
              <a:rPr lang="en-US" altLang="zh-CN" sz="2400" dirty="0" err="1">
                <a:ea typeface="宋体" pitchFamily="2" charset="-122"/>
              </a:rPr>
              <a:t>int</a:t>
            </a:r>
            <a:r>
              <a:rPr lang="en-US" altLang="zh-CN" sz="2400" dirty="0">
                <a:ea typeface="宋体" pitchFamily="2" charset="-122"/>
              </a:rPr>
              <a:t> </a:t>
            </a:r>
            <a:r>
              <a:rPr lang="en-US" altLang="zh-CN" sz="2400" dirty="0" err="1">
                <a:ea typeface="宋体" pitchFamily="2" charset="-122"/>
              </a:rPr>
              <a:t>i</a:t>
            </a:r>
            <a:r>
              <a:rPr lang="en-US" altLang="zh-CN" sz="2400" dirty="0">
                <a:ea typeface="宋体" pitchFamily="2" charset="-122"/>
              </a:rPr>
              <a:t> ;</a:t>
            </a:r>
          </a:p>
          <a:p>
            <a:pPr>
              <a:spcBef>
                <a:spcPct val="0"/>
              </a:spcBef>
            </a:pPr>
            <a:r>
              <a:rPr lang="en-US" altLang="zh-CN" sz="2400" dirty="0">
                <a:ea typeface="宋体" pitchFamily="2" charset="-122"/>
              </a:rPr>
              <a:t>  for(</a:t>
            </a:r>
            <a:r>
              <a:rPr lang="en-US" altLang="zh-CN" sz="2400" dirty="0" err="1">
                <a:ea typeface="宋体" pitchFamily="2" charset="-122"/>
              </a:rPr>
              <a:t>i</a:t>
            </a:r>
            <a:r>
              <a:rPr lang="en-US" altLang="zh-CN" sz="2400" dirty="0">
                <a:ea typeface="宋体" pitchFamily="2" charset="-122"/>
              </a:rPr>
              <a:t>=0; </a:t>
            </a:r>
            <a:r>
              <a:rPr lang="en-US" altLang="zh-CN" sz="2400" dirty="0" err="1">
                <a:ea typeface="宋体" pitchFamily="2" charset="-122"/>
              </a:rPr>
              <a:t>i</a:t>
            </a:r>
            <a:r>
              <a:rPr lang="en-US" altLang="zh-CN" sz="2400" dirty="0">
                <a:ea typeface="宋体" pitchFamily="2" charset="-122"/>
              </a:rPr>
              <a:t>&lt;n; </a:t>
            </a:r>
            <a:r>
              <a:rPr lang="en-US" altLang="zh-CN" sz="2400" dirty="0" err="1">
                <a:ea typeface="宋体" pitchFamily="2" charset="-122"/>
              </a:rPr>
              <a:t>i</a:t>
            </a:r>
            <a:r>
              <a:rPr lang="en-US" altLang="zh-CN" sz="2400" dirty="0">
                <a:ea typeface="宋体" pitchFamily="2" charset="-122"/>
              </a:rPr>
              <a:t>++)</a:t>
            </a:r>
          </a:p>
          <a:p>
            <a:pPr>
              <a:spcBef>
                <a:spcPct val="0"/>
              </a:spcBef>
            </a:pPr>
            <a:r>
              <a:rPr lang="en-US" altLang="zh-CN" sz="2400" dirty="0">
                <a:ea typeface="宋体" pitchFamily="2" charset="-122"/>
              </a:rPr>
              <a:t>     </a:t>
            </a:r>
            <a:r>
              <a:rPr lang="en-US" altLang="zh-CN" sz="2400" dirty="0" err="1">
                <a:ea typeface="宋体" pitchFamily="2" charset="-122"/>
              </a:rPr>
              <a:t>printf</a:t>
            </a:r>
            <a:r>
              <a:rPr lang="en-US" altLang="zh-CN" sz="2400" dirty="0">
                <a:ea typeface="宋体" pitchFamily="2" charset="-122"/>
              </a:rPr>
              <a:t>("%s\</a:t>
            </a:r>
            <a:r>
              <a:rPr lang="en-US" altLang="zh-CN" sz="2400" dirty="0" err="1">
                <a:ea typeface="宋体" pitchFamily="2" charset="-122"/>
              </a:rPr>
              <a:t>n",name</a:t>
            </a:r>
            <a:r>
              <a:rPr lang="en-US" altLang="zh-CN" sz="2400" dirty="0">
                <a:ea typeface="宋体" pitchFamily="2" charset="-122"/>
              </a:rPr>
              <a:t>[ </a:t>
            </a:r>
            <a:r>
              <a:rPr lang="en-US" altLang="zh-CN" sz="2400" dirty="0" err="1">
                <a:ea typeface="宋体" pitchFamily="2" charset="-122"/>
              </a:rPr>
              <a:t>i</a:t>
            </a:r>
            <a:r>
              <a:rPr lang="en-US" altLang="zh-CN" sz="2400" dirty="0">
                <a:ea typeface="宋体" pitchFamily="2" charset="-122"/>
              </a:rPr>
              <a:t> ];</a:t>
            </a:r>
          </a:p>
          <a:p>
            <a:pPr>
              <a:spcBef>
                <a:spcPct val="0"/>
              </a:spcBef>
            </a:pPr>
            <a:r>
              <a:rPr lang="en-US" altLang="zh-CN" sz="2400" dirty="0">
                <a:ea typeface="宋体" pitchFamily="2" charset="-122"/>
              </a:rPr>
              <a:t>}</a:t>
            </a:r>
          </a:p>
        </p:txBody>
      </p:sp>
      <p:sp>
        <p:nvSpPr>
          <p:cNvPr id="429063" name="Rectangle 7"/>
          <p:cNvSpPr>
            <a:spLocks noChangeArrowheads="1"/>
          </p:cNvSpPr>
          <p:nvPr/>
        </p:nvSpPr>
        <p:spPr bwMode="auto">
          <a:xfrm>
            <a:off x="5381625" y="3360738"/>
            <a:ext cx="1430338" cy="2081212"/>
          </a:xfrm>
          <a:prstGeom prst="rect">
            <a:avLst/>
          </a:prstGeom>
          <a:solidFill>
            <a:srgbClr val="FFFFFF"/>
          </a:solidFill>
          <a:ln w="9525">
            <a:solidFill>
              <a:srgbClr val="000000"/>
            </a:solidFill>
            <a:miter lim="800000"/>
            <a:headEnd/>
            <a:tailEnd/>
          </a:ln>
          <a:effectLst/>
        </p:spPr>
        <p:txBody>
          <a:bodyPr wrap="none" anchor="ctr"/>
          <a:lstStyle/>
          <a:p>
            <a:endParaRPr lang="zh-CN" altLang="en-US"/>
          </a:p>
        </p:txBody>
      </p:sp>
      <p:sp>
        <p:nvSpPr>
          <p:cNvPr id="429064" name="Line 8"/>
          <p:cNvSpPr>
            <a:spLocks noChangeShapeType="1"/>
          </p:cNvSpPr>
          <p:nvPr/>
        </p:nvSpPr>
        <p:spPr bwMode="auto">
          <a:xfrm flipV="1">
            <a:off x="5381625" y="3802063"/>
            <a:ext cx="1447800" cy="0"/>
          </a:xfrm>
          <a:prstGeom prst="line">
            <a:avLst/>
          </a:prstGeom>
          <a:noFill/>
          <a:ln w="9525">
            <a:solidFill>
              <a:srgbClr val="000000"/>
            </a:solidFill>
            <a:round/>
            <a:headEnd/>
            <a:tailEnd/>
          </a:ln>
          <a:effectLst/>
        </p:spPr>
        <p:txBody>
          <a:bodyPr wrap="none" anchor="ctr"/>
          <a:lstStyle/>
          <a:p>
            <a:endParaRPr lang="zh-CN" altLang="en-US"/>
          </a:p>
        </p:txBody>
      </p:sp>
      <p:sp>
        <p:nvSpPr>
          <p:cNvPr id="429065" name="Line 9"/>
          <p:cNvSpPr>
            <a:spLocks noChangeShapeType="1"/>
          </p:cNvSpPr>
          <p:nvPr/>
        </p:nvSpPr>
        <p:spPr bwMode="auto">
          <a:xfrm>
            <a:off x="5381625" y="4225925"/>
            <a:ext cx="1430338" cy="0"/>
          </a:xfrm>
          <a:prstGeom prst="line">
            <a:avLst/>
          </a:prstGeom>
          <a:noFill/>
          <a:ln w="9525">
            <a:solidFill>
              <a:srgbClr val="000000"/>
            </a:solidFill>
            <a:round/>
            <a:headEnd/>
            <a:tailEnd/>
          </a:ln>
          <a:effectLst/>
        </p:spPr>
        <p:txBody>
          <a:bodyPr wrap="none" anchor="ctr"/>
          <a:lstStyle/>
          <a:p>
            <a:endParaRPr lang="zh-CN" altLang="en-US"/>
          </a:p>
        </p:txBody>
      </p:sp>
      <p:sp>
        <p:nvSpPr>
          <p:cNvPr id="429066" name="Line 10"/>
          <p:cNvSpPr>
            <a:spLocks noChangeShapeType="1"/>
          </p:cNvSpPr>
          <p:nvPr/>
        </p:nvSpPr>
        <p:spPr bwMode="auto">
          <a:xfrm>
            <a:off x="5381625" y="4632325"/>
            <a:ext cx="1430338" cy="0"/>
          </a:xfrm>
          <a:prstGeom prst="line">
            <a:avLst/>
          </a:prstGeom>
          <a:noFill/>
          <a:ln w="9525">
            <a:solidFill>
              <a:srgbClr val="000000"/>
            </a:solidFill>
            <a:round/>
            <a:headEnd/>
            <a:tailEnd/>
          </a:ln>
          <a:effectLst/>
        </p:spPr>
        <p:txBody>
          <a:bodyPr wrap="none" anchor="ctr"/>
          <a:lstStyle/>
          <a:p>
            <a:endParaRPr lang="zh-CN" altLang="en-US"/>
          </a:p>
        </p:txBody>
      </p:sp>
      <p:sp>
        <p:nvSpPr>
          <p:cNvPr id="429067" name="Line 11"/>
          <p:cNvSpPr>
            <a:spLocks noChangeShapeType="1"/>
          </p:cNvSpPr>
          <p:nvPr/>
        </p:nvSpPr>
        <p:spPr bwMode="auto">
          <a:xfrm>
            <a:off x="5381625" y="5054600"/>
            <a:ext cx="1430338" cy="0"/>
          </a:xfrm>
          <a:prstGeom prst="line">
            <a:avLst/>
          </a:prstGeom>
          <a:noFill/>
          <a:ln w="9525">
            <a:solidFill>
              <a:srgbClr val="000000"/>
            </a:solidFill>
            <a:round/>
            <a:headEnd/>
            <a:tailEnd/>
          </a:ln>
          <a:effectLst/>
        </p:spPr>
        <p:txBody>
          <a:bodyPr wrap="none" anchor="ctr"/>
          <a:lstStyle/>
          <a:p>
            <a:endParaRPr lang="zh-CN" altLang="en-US"/>
          </a:p>
        </p:txBody>
      </p:sp>
      <p:sp>
        <p:nvSpPr>
          <p:cNvPr id="429068" name="Text Box 12"/>
          <p:cNvSpPr txBox="1">
            <a:spLocks noChangeArrowheads="1"/>
          </p:cNvSpPr>
          <p:nvPr/>
        </p:nvSpPr>
        <p:spPr bwMode="auto">
          <a:xfrm>
            <a:off x="5576888" y="3392488"/>
            <a:ext cx="1028700" cy="396875"/>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name[0]</a:t>
            </a:r>
          </a:p>
        </p:txBody>
      </p:sp>
      <p:sp>
        <p:nvSpPr>
          <p:cNvPr id="429069" name="Text Box 13"/>
          <p:cNvSpPr txBox="1">
            <a:spLocks noChangeArrowheads="1"/>
          </p:cNvSpPr>
          <p:nvPr/>
        </p:nvSpPr>
        <p:spPr bwMode="auto">
          <a:xfrm>
            <a:off x="5594350" y="3814763"/>
            <a:ext cx="1028700" cy="396875"/>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name[1]</a:t>
            </a:r>
          </a:p>
        </p:txBody>
      </p:sp>
      <p:sp>
        <p:nvSpPr>
          <p:cNvPr id="429070" name="Text Box 14"/>
          <p:cNvSpPr txBox="1">
            <a:spLocks noChangeArrowheads="1"/>
          </p:cNvSpPr>
          <p:nvPr/>
        </p:nvSpPr>
        <p:spPr bwMode="auto">
          <a:xfrm>
            <a:off x="5594350" y="4221163"/>
            <a:ext cx="1028700" cy="396875"/>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name[2]</a:t>
            </a:r>
          </a:p>
        </p:txBody>
      </p:sp>
      <p:sp>
        <p:nvSpPr>
          <p:cNvPr id="429071" name="Text Box 15"/>
          <p:cNvSpPr txBox="1">
            <a:spLocks noChangeArrowheads="1"/>
          </p:cNvSpPr>
          <p:nvPr/>
        </p:nvSpPr>
        <p:spPr bwMode="auto">
          <a:xfrm>
            <a:off x="5594350" y="4662488"/>
            <a:ext cx="1028700" cy="396875"/>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name[3]</a:t>
            </a:r>
          </a:p>
        </p:txBody>
      </p:sp>
      <p:sp>
        <p:nvSpPr>
          <p:cNvPr id="429072" name="Text Box 16"/>
          <p:cNvSpPr txBox="1">
            <a:spLocks noChangeArrowheads="1"/>
          </p:cNvSpPr>
          <p:nvPr/>
        </p:nvSpPr>
        <p:spPr bwMode="auto">
          <a:xfrm>
            <a:off x="5594350" y="5084763"/>
            <a:ext cx="1028700" cy="396875"/>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name[4]</a:t>
            </a:r>
          </a:p>
        </p:txBody>
      </p:sp>
      <p:sp>
        <p:nvSpPr>
          <p:cNvPr id="429073" name="Text Box 17"/>
          <p:cNvSpPr txBox="1">
            <a:spLocks noChangeArrowheads="1"/>
          </p:cNvSpPr>
          <p:nvPr/>
        </p:nvSpPr>
        <p:spPr bwMode="auto">
          <a:xfrm>
            <a:off x="5743575" y="3003550"/>
            <a:ext cx="733425" cy="396875"/>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a:t>
            </a:r>
          </a:p>
        </p:txBody>
      </p:sp>
      <p:sp>
        <p:nvSpPr>
          <p:cNvPr id="429074" name="Text Box 18"/>
          <p:cNvSpPr txBox="1">
            <a:spLocks noChangeArrowheads="1"/>
          </p:cNvSpPr>
          <p:nvPr/>
        </p:nvSpPr>
        <p:spPr bwMode="auto">
          <a:xfrm>
            <a:off x="7586663" y="4225925"/>
            <a:ext cx="1312862" cy="406400"/>
          </a:xfrm>
          <a:prstGeom prst="rect">
            <a:avLst/>
          </a:prstGeom>
          <a:noFill/>
          <a:ln w="9525">
            <a:solidFill>
              <a:schemeClr val="tx1"/>
            </a:solid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Great Wall</a:t>
            </a:r>
          </a:p>
        </p:txBody>
      </p:sp>
      <p:sp>
        <p:nvSpPr>
          <p:cNvPr id="429075" name="Text Box 19"/>
          <p:cNvSpPr txBox="1">
            <a:spLocks noChangeArrowheads="1"/>
          </p:cNvSpPr>
          <p:nvPr/>
        </p:nvSpPr>
        <p:spPr bwMode="auto">
          <a:xfrm>
            <a:off x="7586663" y="4667250"/>
            <a:ext cx="1382712" cy="406400"/>
          </a:xfrm>
          <a:prstGeom prst="rect">
            <a:avLst/>
          </a:prstGeom>
          <a:noFill/>
          <a:ln w="9525">
            <a:solidFill>
              <a:schemeClr val="tx1"/>
            </a:solid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FORTRAN</a:t>
            </a:r>
          </a:p>
        </p:txBody>
      </p:sp>
      <p:sp>
        <p:nvSpPr>
          <p:cNvPr id="429076" name="Text Box 20"/>
          <p:cNvSpPr txBox="1">
            <a:spLocks noChangeArrowheads="1"/>
          </p:cNvSpPr>
          <p:nvPr/>
        </p:nvSpPr>
        <p:spPr bwMode="auto">
          <a:xfrm>
            <a:off x="7569200" y="5108575"/>
            <a:ext cx="1208088" cy="406400"/>
          </a:xfrm>
          <a:prstGeom prst="rect">
            <a:avLst/>
          </a:prstGeom>
          <a:noFill/>
          <a:ln w="9525">
            <a:solidFill>
              <a:schemeClr val="tx1"/>
            </a:solid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Computer</a:t>
            </a:r>
          </a:p>
        </p:txBody>
      </p:sp>
      <p:sp>
        <p:nvSpPr>
          <p:cNvPr id="429077" name="Line 21"/>
          <p:cNvSpPr>
            <a:spLocks noChangeShapeType="1"/>
          </p:cNvSpPr>
          <p:nvPr/>
        </p:nvSpPr>
        <p:spPr bwMode="auto">
          <a:xfrm>
            <a:off x="6842125" y="4430713"/>
            <a:ext cx="776288" cy="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429078" name="Line 22"/>
          <p:cNvSpPr>
            <a:spLocks noChangeShapeType="1"/>
          </p:cNvSpPr>
          <p:nvPr/>
        </p:nvSpPr>
        <p:spPr bwMode="auto">
          <a:xfrm>
            <a:off x="6807200" y="4819650"/>
            <a:ext cx="776288" cy="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429079" name="Rectangle 23"/>
          <p:cNvSpPr>
            <a:spLocks noChangeArrowheads="1"/>
          </p:cNvSpPr>
          <p:nvPr/>
        </p:nvSpPr>
        <p:spPr bwMode="auto">
          <a:xfrm>
            <a:off x="7586663" y="3379788"/>
            <a:ext cx="1217612" cy="369887"/>
          </a:xfrm>
          <a:prstGeom prst="rect">
            <a:avLst/>
          </a:prstGeom>
          <a:noFill/>
          <a:ln w="9525">
            <a:solidFill>
              <a:schemeClr val="tx1"/>
            </a:solidFill>
            <a:miter lim="800000"/>
            <a:headEnd/>
            <a:tailEnd/>
          </a:ln>
          <a:effectLst/>
        </p:spPr>
        <p:txBody>
          <a:bodyPr wrap="none" anchor="ctr"/>
          <a:lstStyle/>
          <a:p>
            <a:pPr algn="ctr" eaLnBrk="1" hangingPunct="1">
              <a:spcBef>
                <a:spcPct val="0"/>
              </a:spcBef>
            </a:pPr>
            <a:r>
              <a:rPr lang="en-US" altLang="zh-CN" sz="2000" b="0">
                <a:solidFill>
                  <a:schemeClr val="tx1"/>
                </a:solidFill>
                <a:ea typeface="宋体" pitchFamily="2" charset="-122"/>
              </a:rPr>
              <a:t>Follow me</a:t>
            </a:r>
          </a:p>
        </p:txBody>
      </p:sp>
      <p:sp>
        <p:nvSpPr>
          <p:cNvPr id="429080" name="Text Box 24"/>
          <p:cNvSpPr txBox="1">
            <a:spLocks noChangeArrowheads="1"/>
          </p:cNvSpPr>
          <p:nvPr/>
        </p:nvSpPr>
        <p:spPr bwMode="auto">
          <a:xfrm>
            <a:off x="7586663" y="3784600"/>
            <a:ext cx="942975" cy="406400"/>
          </a:xfrm>
          <a:prstGeom prst="rect">
            <a:avLst/>
          </a:prstGeom>
          <a:noFill/>
          <a:ln w="9525">
            <a:solidFill>
              <a:schemeClr val="tx1"/>
            </a:solidFill>
            <a:miter lim="800000"/>
            <a:headEnd/>
            <a:tailEnd/>
          </a:ln>
          <a:effectLst/>
        </p:spPr>
        <p:txBody>
          <a:bodyPr wrap="none">
            <a:spAutoFit/>
          </a:bodyPr>
          <a:lstStyle/>
          <a:p>
            <a:pPr>
              <a:spcBef>
                <a:spcPct val="0"/>
              </a:spcBef>
            </a:pPr>
            <a:r>
              <a:rPr lang="en-US" altLang="zh-CN" sz="2000" b="0">
                <a:solidFill>
                  <a:schemeClr val="tx1"/>
                </a:solidFill>
                <a:ea typeface="宋体" pitchFamily="2" charset="-122"/>
              </a:rPr>
              <a:t>BASIC</a:t>
            </a:r>
          </a:p>
        </p:txBody>
      </p:sp>
      <p:grpSp>
        <p:nvGrpSpPr>
          <p:cNvPr id="2" name="Group 25"/>
          <p:cNvGrpSpPr>
            <a:grpSpLocks/>
          </p:cNvGrpSpPr>
          <p:nvPr/>
        </p:nvGrpSpPr>
        <p:grpSpPr bwMode="auto">
          <a:xfrm>
            <a:off x="4683125" y="3987800"/>
            <a:ext cx="711200" cy="457200"/>
            <a:chOff x="2903" y="1236"/>
            <a:chExt cx="448" cy="288"/>
          </a:xfrm>
        </p:grpSpPr>
        <p:sp>
          <p:nvSpPr>
            <p:cNvPr id="429099" name="Line 26"/>
            <p:cNvSpPr>
              <a:spLocks noChangeShapeType="1"/>
            </p:cNvSpPr>
            <p:nvPr/>
          </p:nvSpPr>
          <p:spPr bwMode="auto">
            <a:xfrm>
              <a:off x="3117" y="1387"/>
              <a:ext cx="234" cy="0"/>
            </a:xfrm>
            <a:prstGeom prst="line">
              <a:avLst/>
            </a:prstGeom>
            <a:noFill/>
            <a:ln w="38100">
              <a:solidFill>
                <a:srgbClr val="0000FF"/>
              </a:solidFill>
              <a:round/>
              <a:headEnd/>
              <a:tailEnd type="triangle" w="med" len="med"/>
            </a:ln>
            <a:effectLst/>
          </p:spPr>
          <p:txBody>
            <a:bodyPr wrap="none" anchor="ctr">
              <a:spAutoFit/>
            </a:bodyPr>
            <a:lstStyle/>
            <a:p>
              <a:endParaRPr lang="zh-CN" altLang="en-US"/>
            </a:p>
          </p:txBody>
        </p:sp>
        <p:sp>
          <p:nvSpPr>
            <p:cNvPr id="429100" name="Text Box 27"/>
            <p:cNvSpPr txBox="1">
              <a:spLocks noChangeArrowheads="1"/>
            </p:cNvSpPr>
            <p:nvPr/>
          </p:nvSpPr>
          <p:spPr bwMode="auto">
            <a:xfrm>
              <a:off x="2903" y="1236"/>
              <a:ext cx="212" cy="288"/>
            </a:xfrm>
            <a:prstGeom prst="rect">
              <a:avLst/>
            </a:prstGeom>
            <a:noFill/>
            <a:ln w="38100">
              <a:noFill/>
              <a:miter lim="800000"/>
              <a:headEnd/>
              <a:tailEnd/>
            </a:ln>
            <a:effectLst/>
          </p:spPr>
          <p:txBody>
            <a:bodyPr wrap="none">
              <a:spAutoFit/>
            </a:bodyPr>
            <a:lstStyle/>
            <a:p>
              <a:pPr>
                <a:spcBef>
                  <a:spcPct val="0"/>
                </a:spcBef>
              </a:pPr>
              <a:r>
                <a:rPr lang="en-US" altLang="zh-CN" sz="2400" b="0">
                  <a:solidFill>
                    <a:srgbClr val="0000FF"/>
                  </a:solidFill>
                  <a:ea typeface="宋体" pitchFamily="2" charset="-122"/>
                </a:rPr>
                <a:t>k</a:t>
              </a:r>
            </a:p>
          </p:txBody>
        </p:sp>
      </p:grpSp>
      <p:grpSp>
        <p:nvGrpSpPr>
          <p:cNvPr id="3" name="Group 28"/>
          <p:cNvGrpSpPr>
            <a:grpSpLocks/>
          </p:cNvGrpSpPr>
          <p:nvPr/>
        </p:nvGrpSpPr>
        <p:grpSpPr bwMode="auto">
          <a:xfrm>
            <a:off x="3957638" y="4387850"/>
            <a:ext cx="711200" cy="457200"/>
            <a:chOff x="2903" y="1236"/>
            <a:chExt cx="448" cy="288"/>
          </a:xfrm>
        </p:grpSpPr>
        <p:sp>
          <p:nvSpPr>
            <p:cNvPr id="429097" name="Line 29"/>
            <p:cNvSpPr>
              <a:spLocks noChangeShapeType="1"/>
            </p:cNvSpPr>
            <p:nvPr/>
          </p:nvSpPr>
          <p:spPr bwMode="auto">
            <a:xfrm>
              <a:off x="3117" y="1387"/>
              <a:ext cx="234" cy="0"/>
            </a:xfrm>
            <a:prstGeom prst="line">
              <a:avLst/>
            </a:prstGeom>
            <a:noFill/>
            <a:ln w="38100">
              <a:solidFill>
                <a:srgbClr val="0000FF"/>
              </a:solidFill>
              <a:round/>
              <a:headEnd/>
              <a:tailEnd type="triangle" w="med" len="med"/>
            </a:ln>
            <a:effectLst/>
          </p:spPr>
          <p:txBody>
            <a:bodyPr wrap="none" anchor="ctr">
              <a:spAutoFit/>
            </a:bodyPr>
            <a:lstStyle/>
            <a:p>
              <a:endParaRPr lang="zh-CN" altLang="en-US"/>
            </a:p>
          </p:txBody>
        </p:sp>
        <p:sp>
          <p:nvSpPr>
            <p:cNvPr id="429098" name="Text Box 30"/>
            <p:cNvSpPr txBox="1">
              <a:spLocks noChangeArrowheads="1"/>
            </p:cNvSpPr>
            <p:nvPr/>
          </p:nvSpPr>
          <p:spPr bwMode="auto">
            <a:xfrm>
              <a:off x="2903" y="1236"/>
              <a:ext cx="212" cy="288"/>
            </a:xfrm>
            <a:prstGeom prst="rect">
              <a:avLst/>
            </a:prstGeom>
            <a:noFill/>
            <a:ln w="38100">
              <a:noFill/>
              <a:miter lim="800000"/>
              <a:headEnd/>
              <a:tailEnd/>
            </a:ln>
            <a:effectLst/>
          </p:spPr>
          <p:txBody>
            <a:bodyPr wrap="none">
              <a:spAutoFit/>
            </a:bodyPr>
            <a:lstStyle/>
            <a:p>
              <a:pPr>
                <a:spcBef>
                  <a:spcPct val="0"/>
                </a:spcBef>
              </a:pPr>
              <a:r>
                <a:rPr lang="en-US" altLang="zh-CN" sz="2400" b="0">
                  <a:solidFill>
                    <a:srgbClr val="0000FF"/>
                  </a:solidFill>
                  <a:ea typeface="宋体" pitchFamily="2" charset="-122"/>
                </a:rPr>
                <a:t>k</a:t>
              </a:r>
            </a:p>
          </p:txBody>
        </p:sp>
      </p:grpSp>
      <p:sp>
        <p:nvSpPr>
          <p:cNvPr id="1163295" name="Text Box 31"/>
          <p:cNvSpPr txBox="1">
            <a:spLocks noChangeArrowheads="1"/>
          </p:cNvSpPr>
          <p:nvPr/>
        </p:nvSpPr>
        <p:spPr bwMode="auto">
          <a:xfrm>
            <a:off x="7366000" y="5581650"/>
            <a:ext cx="592138" cy="457200"/>
          </a:xfrm>
          <a:prstGeom prst="rect">
            <a:avLst/>
          </a:prstGeom>
          <a:noFill/>
          <a:ln w="38100">
            <a:noFill/>
            <a:miter lim="800000"/>
            <a:headEnd/>
            <a:tailEnd/>
          </a:ln>
          <a:effectLst/>
        </p:spPr>
        <p:txBody>
          <a:bodyPr wrap="none">
            <a:spAutoFit/>
          </a:bodyPr>
          <a:lstStyle/>
          <a:p>
            <a:pPr>
              <a:spcBef>
                <a:spcPct val="0"/>
              </a:spcBef>
            </a:pPr>
            <a:r>
              <a:rPr lang="en-US" altLang="zh-CN" sz="2400" b="0">
                <a:solidFill>
                  <a:srgbClr val="990000"/>
                </a:solidFill>
                <a:ea typeface="宋体" pitchFamily="2" charset="-122"/>
              </a:rPr>
              <a:t>i=2</a:t>
            </a:r>
          </a:p>
        </p:txBody>
      </p:sp>
      <p:sp>
        <p:nvSpPr>
          <p:cNvPr id="429084" name="Line 32"/>
          <p:cNvSpPr>
            <a:spLocks noChangeShapeType="1"/>
          </p:cNvSpPr>
          <p:nvPr/>
        </p:nvSpPr>
        <p:spPr bwMode="auto">
          <a:xfrm>
            <a:off x="6816725" y="3571875"/>
            <a:ext cx="779463" cy="458788"/>
          </a:xfrm>
          <a:prstGeom prst="line">
            <a:avLst/>
          </a:prstGeom>
          <a:noFill/>
          <a:ln w="25400">
            <a:solidFill>
              <a:srgbClr val="FF5050"/>
            </a:solidFill>
            <a:round/>
            <a:headEnd/>
            <a:tailEnd type="triangle" w="med" len="med"/>
          </a:ln>
          <a:effectLst/>
        </p:spPr>
        <p:txBody>
          <a:bodyPr wrap="none" anchor="ctr">
            <a:spAutoFit/>
          </a:bodyPr>
          <a:lstStyle/>
          <a:p>
            <a:endParaRPr lang="zh-CN" altLang="en-US"/>
          </a:p>
        </p:txBody>
      </p:sp>
      <p:sp>
        <p:nvSpPr>
          <p:cNvPr id="429085" name="Line 33"/>
          <p:cNvSpPr>
            <a:spLocks noChangeShapeType="1"/>
          </p:cNvSpPr>
          <p:nvPr/>
        </p:nvSpPr>
        <p:spPr bwMode="auto">
          <a:xfrm>
            <a:off x="6829425" y="4105275"/>
            <a:ext cx="741363" cy="1223963"/>
          </a:xfrm>
          <a:prstGeom prst="line">
            <a:avLst/>
          </a:prstGeom>
          <a:noFill/>
          <a:ln w="25400">
            <a:solidFill>
              <a:srgbClr val="FF5050"/>
            </a:solidFill>
            <a:round/>
            <a:headEnd/>
            <a:tailEnd type="triangle" w="med" len="med"/>
          </a:ln>
          <a:effectLst/>
        </p:spPr>
        <p:txBody>
          <a:bodyPr wrap="none" anchor="ctr">
            <a:spAutoFit/>
          </a:bodyPr>
          <a:lstStyle/>
          <a:p>
            <a:endParaRPr lang="zh-CN" altLang="en-US"/>
          </a:p>
        </p:txBody>
      </p:sp>
      <p:sp>
        <p:nvSpPr>
          <p:cNvPr id="429086" name="Line 34"/>
          <p:cNvSpPr>
            <a:spLocks noChangeShapeType="1"/>
          </p:cNvSpPr>
          <p:nvPr/>
        </p:nvSpPr>
        <p:spPr bwMode="auto">
          <a:xfrm flipV="1">
            <a:off x="6804025" y="3597275"/>
            <a:ext cx="804863" cy="1670050"/>
          </a:xfrm>
          <a:prstGeom prst="line">
            <a:avLst/>
          </a:prstGeom>
          <a:noFill/>
          <a:ln w="28575">
            <a:solidFill>
              <a:schemeClr val="tx1"/>
            </a:solidFill>
            <a:round/>
            <a:headEnd/>
            <a:tailEnd type="triangle" w="med" len="med"/>
          </a:ln>
          <a:effectLst/>
        </p:spPr>
        <p:txBody>
          <a:bodyPr wrap="none" anchor="ctr">
            <a:spAutoFit/>
          </a:bodyPr>
          <a:lstStyle/>
          <a:p>
            <a:endParaRPr lang="zh-CN" altLang="en-US"/>
          </a:p>
        </p:txBody>
      </p:sp>
      <p:sp>
        <p:nvSpPr>
          <p:cNvPr id="1163299" name="Line 35"/>
          <p:cNvSpPr>
            <a:spLocks noChangeShapeType="1"/>
          </p:cNvSpPr>
          <p:nvPr/>
        </p:nvSpPr>
        <p:spPr bwMode="auto">
          <a:xfrm>
            <a:off x="6816725" y="4438650"/>
            <a:ext cx="766763" cy="482600"/>
          </a:xfrm>
          <a:prstGeom prst="line">
            <a:avLst/>
          </a:prstGeom>
          <a:noFill/>
          <a:ln w="25400">
            <a:solidFill>
              <a:srgbClr val="FF5050"/>
            </a:solidFill>
            <a:round/>
            <a:headEnd/>
            <a:tailEnd type="triangle" w="med" len="med"/>
          </a:ln>
          <a:effectLst/>
        </p:spPr>
        <p:txBody>
          <a:bodyPr wrap="none" anchor="ctr">
            <a:spAutoFit/>
          </a:bodyPr>
          <a:lstStyle/>
          <a:p>
            <a:endParaRPr lang="zh-CN" altLang="en-US"/>
          </a:p>
        </p:txBody>
      </p:sp>
      <p:sp>
        <p:nvSpPr>
          <p:cNvPr id="1163300" name="Line 36"/>
          <p:cNvSpPr>
            <a:spLocks noChangeShapeType="1"/>
          </p:cNvSpPr>
          <p:nvPr/>
        </p:nvSpPr>
        <p:spPr bwMode="auto">
          <a:xfrm flipV="1">
            <a:off x="6816725" y="4487863"/>
            <a:ext cx="779463" cy="384175"/>
          </a:xfrm>
          <a:prstGeom prst="line">
            <a:avLst/>
          </a:prstGeom>
          <a:noFill/>
          <a:ln w="28575">
            <a:solidFill>
              <a:srgbClr val="0000FF"/>
            </a:solidFill>
            <a:round/>
            <a:headEnd/>
            <a:tailEnd type="triangle" w="med" len="med"/>
          </a:ln>
          <a:effectLst/>
        </p:spPr>
        <p:txBody>
          <a:bodyPr wrap="none" anchor="ctr">
            <a:spAutoFit/>
          </a:bodyPr>
          <a:lstStyle/>
          <a:p>
            <a:endParaRPr lang="zh-CN" altLang="en-US"/>
          </a:p>
        </p:txBody>
      </p:sp>
      <p:grpSp>
        <p:nvGrpSpPr>
          <p:cNvPr id="4" name="Group 37"/>
          <p:cNvGrpSpPr>
            <a:grpSpLocks/>
          </p:cNvGrpSpPr>
          <p:nvPr/>
        </p:nvGrpSpPr>
        <p:grpSpPr bwMode="auto">
          <a:xfrm>
            <a:off x="4683125" y="4400550"/>
            <a:ext cx="711200" cy="457200"/>
            <a:chOff x="2921" y="1527"/>
            <a:chExt cx="448" cy="288"/>
          </a:xfrm>
        </p:grpSpPr>
        <p:sp>
          <p:nvSpPr>
            <p:cNvPr id="429095" name="Line 38"/>
            <p:cNvSpPr>
              <a:spLocks noChangeShapeType="1"/>
            </p:cNvSpPr>
            <p:nvPr/>
          </p:nvSpPr>
          <p:spPr bwMode="auto">
            <a:xfrm>
              <a:off x="3135" y="1678"/>
              <a:ext cx="234" cy="0"/>
            </a:xfrm>
            <a:prstGeom prst="line">
              <a:avLst/>
            </a:prstGeom>
            <a:noFill/>
            <a:ln w="38100">
              <a:solidFill>
                <a:srgbClr val="FF5050"/>
              </a:solidFill>
              <a:round/>
              <a:headEnd/>
              <a:tailEnd type="triangle" w="med" len="med"/>
            </a:ln>
            <a:effectLst/>
          </p:spPr>
          <p:txBody>
            <a:bodyPr wrap="none" anchor="ctr">
              <a:spAutoFit/>
            </a:bodyPr>
            <a:lstStyle/>
            <a:p>
              <a:endParaRPr lang="zh-CN" altLang="en-US"/>
            </a:p>
          </p:txBody>
        </p:sp>
        <p:sp>
          <p:nvSpPr>
            <p:cNvPr id="429096" name="Text Box 39"/>
            <p:cNvSpPr txBox="1">
              <a:spLocks noChangeArrowheads="1"/>
            </p:cNvSpPr>
            <p:nvPr/>
          </p:nvSpPr>
          <p:spPr bwMode="auto">
            <a:xfrm>
              <a:off x="2921" y="1527"/>
              <a:ext cx="169" cy="288"/>
            </a:xfrm>
            <a:prstGeom prst="rect">
              <a:avLst/>
            </a:prstGeom>
            <a:noFill/>
            <a:ln w="38100">
              <a:noFill/>
              <a:miter lim="800000"/>
              <a:headEnd/>
              <a:tailEnd/>
            </a:ln>
            <a:effectLst/>
          </p:spPr>
          <p:txBody>
            <a:bodyPr wrap="none">
              <a:spAutoFit/>
            </a:bodyPr>
            <a:lstStyle/>
            <a:p>
              <a:pPr>
                <a:spcBef>
                  <a:spcPct val="0"/>
                </a:spcBef>
              </a:pPr>
              <a:r>
                <a:rPr lang="en-US" altLang="zh-CN" sz="2400" b="0">
                  <a:solidFill>
                    <a:srgbClr val="FF5050"/>
                  </a:solidFill>
                </a:rPr>
                <a:t>j</a:t>
              </a:r>
            </a:p>
          </p:txBody>
        </p:sp>
      </p:grpSp>
      <p:grpSp>
        <p:nvGrpSpPr>
          <p:cNvPr id="5" name="Group 40"/>
          <p:cNvGrpSpPr>
            <a:grpSpLocks/>
          </p:cNvGrpSpPr>
          <p:nvPr/>
        </p:nvGrpSpPr>
        <p:grpSpPr bwMode="auto">
          <a:xfrm>
            <a:off x="4654550" y="4835525"/>
            <a:ext cx="711200" cy="457200"/>
            <a:chOff x="2921" y="1527"/>
            <a:chExt cx="448" cy="288"/>
          </a:xfrm>
        </p:grpSpPr>
        <p:sp>
          <p:nvSpPr>
            <p:cNvPr id="429093" name="Line 41"/>
            <p:cNvSpPr>
              <a:spLocks noChangeShapeType="1"/>
            </p:cNvSpPr>
            <p:nvPr/>
          </p:nvSpPr>
          <p:spPr bwMode="auto">
            <a:xfrm>
              <a:off x="3135" y="1678"/>
              <a:ext cx="234" cy="0"/>
            </a:xfrm>
            <a:prstGeom prst="line">
              <a:avLst/>
            </a:prstGeom>
            <a:noFill/>
            <a:ln w="38100">
              <a:solidFill>
                <a:srgbClr val="FF5050"/>
              </a:solidFill>
              <a:round/>
              <a:headEnd/>
              <a:tailEnd type="triangle" w="med" len="med"/>
            </a:ln>
            <a:effectLst/>
          </p:spPr>
          <p:txBody>
            <a:bodyPr wrap="none" anchor="ctr">
              <a:spAutoFit/>
            </a:bodyPr>
            <a:lstStyle/>
            <a:p>
              <a:endParaRPr lang="zh-CN" altLang="en-US"/>
            </a:p>
          </p:txBody>
        </p:sp>
        <p:sp>
          <p:nvSpPr>
            <p:cNvPr id="429094" name="Text Box 42"/>
            <p:cNvSpPr txBox="1">
              <a:spLocks noChangeArrowheads="1"/>
            </p:cNvSpPr>
            <p:nvPr/>
          </p:nvSpPr>
          <p:spPr bwMode="auto">
            <a:xfrm>
              <a:off x="2921" y="1527"/>
              <a:ext cx="169" cy="288"/>
            </a:xfrm>
            <a:prstGeom prst="rect">
              <a:avLst/>
            </a:prstGeom>
            <a:noFill/>
            <a:ln w="38100">
              <a:noFill/>
              <a:miter lim="800000"/>
              <a:headEnd/>
              <a:tailEnd/>
            </a:ln>
            <a:effectLst/>
          </p:spPr>
          <p:txBody>
            <a:bodyPr wrap="none">
              <a:spAutoFit/>
            </a:bodyPr>
            <a:lstStyle/>
            <a:p>
              <a:pPr>
                <a:spcBef>
                  <a:spcPct val="0"/>
                </a:spcBef>
              </a:pPr>
              <a:r>
                <a:rPr lang="en-US" altLang="zh-CN" sz="2400" b="0">
                  <a:solidFill>
                    <a:srgbClr val="FF5050"/>
                  </a:solidFill>
                </a:rPr>
                <a:t>j</a:t>
              </a:r>
            </a:p>
          </p:txBody>
        </p:sp>
      </p:gr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Text Box 2"/>
          <p:cNvSpPr txBox="1">
            <a:spLocks noChangeArrowheads="1"/>
          </p:cNvSpPr>
          <p:nvPr/>
        </p:nvSpPr>
        <p:spPr bwMode="auto">
          <a:xfrm>
            <a:off x="247650" y="455613"/>
            <a:ext cx="7077900" cy="624786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spcBef>
                <a:spcPct val="0"/>
              </a:spcBef>
            </a:pPr>
            <a:r>
              <a:rPr lang="zh-CN" altLang="en-US" sz="2000" dirty="0">
                <a:ea typeface="宋体" pitchFamily="2" charset="-122"/>
              </a:rPr>
              <a:t>例</a:t>
            </a:r>
            <a:r>
              <a:rPr lang="en-US" altLang="zh-CN" sz="2000" dirty="0">
                <a:ea typeface="宋体" pitchFamily="2" charset="-122"/>
              </a:rPr>
              <a:t>29  </a:t>
            </a:r>
            <a:r>
              <a:rPr lang="zh-CN" altLang="en-US" sz="2000" dirty="0">
                <a:ea typeface="宋体" pitchFamily="2" charset="-122"/>
              </a:rPr>
              <a:t>对字符串排序（简单选择排序）</a:t>
            </a:r>
          </a:p>
          <a:p>
            <a:pPr>
              <a:spcBef>
                <a:spcPct val="0"/>
              </a:spcBef>
            </a:pPr>
            <a:r>
              <a:rPr lang="en-US" altLang="zh-CN" sz="2000" dirty="0">
                <a:ea typeface="宋体" pitchFamily="2" charset="-122"/>
              </a:rPr>
              <a:t>#include &lt;</a:t>
            </a:r>
            <a:r>
              <a:rPr lang="en-US" altLang="zh-CN" sz="2000" dirty="0" err="1">
                <a:ea typeface="宋体" pitchFamily="2" charset="-122"/>
              </a:rPr>
              <a:t>stdio.h</a:t>
            </a:r>
            <a:r>
              <a:rPr lang="en-US" altLang="zh-CN" sz="2000" dirty="0">
                <a:ea typeface="宋体" pitchFamily="2" charset="-122"/>
              </a:rPr>
              <a:t>&gt;</a:t>
            </a:r>
          </a:p>
          <a:p>
            <a:pPr>
              <a:spcBef>
                <a:spcPct val="0"/>
              </a:spcBef>
            </a:pPr>
            <a:r>
              <a:rPr lang="en-US" altLang="zh-CN" sz="2000" dirty="0">
                <a:ea typeface="宋体" pitchFamily="2" charset="-122"/>
              </a:rPr>
              <a:t>#include &lt;</a:t>
            </a:r>
            <a:r>
              <a:rPr lang="en-US" altLang="zh-CN" sz="2000" dirty="0" err="1">
                <a:ea typeface="宋体" pitchFamily="2" charset="-122"/>
              </a:rPr>
              <a:t>string.h</a:t>
            </a:r>
            <a:r>
              <a:rPr lang="en-US" altLang="zh-CN" sz="2000" dirty="0">
                <a:ea typeface="宋体" pitchFamily="2" charset="-122"/>
              </a:rPr>
              <a:t>&gt;</a:t>
            </a:r>
          </a:p>
          <a:p>
            <a:pPr>
              <a:spcBef>
                <a:spcPct val="0"/>
              </a:spcBef>
            </a:pPr>
            <a:r>
              <a:rPr lang="en-US" altLang="zh-CN" sz="2000" dirty="0" err="1">
                <a:ea typeface="宋体" pitchFamily="2" charset="-122"/>
              </a:rPr>
              <a:t>int</a:t>
            </a:r>
            <a:r>
              <a:rPr lang="en-US" altLang="zh-CN" sz="2000" dirty="0">
                <a:ea typeface="宋体" pitchFamily="2" charset="-122"/>
              </a:rPr>
              <a:t> main()</a:t>
            </a:r>
          </a:p>
          <a:p>
            <a:pPr>
              <a:spcBef>
                <a:spcPct val="0"/>
              </a:spcBef>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sort(char  *name[ ],</a:t>
            </a:r>
            <a:r>
              <a:rPr lang="en-US" altLang="zh-CN" sz="2000" dirty="0" err="1">
                <a:ea typeface="宋体" pitchFamily="2" charset="-122"/>
              </a:rPr>
              <a:t>int</a:t>
            </a:r>
            <a:r>
              <a:rPr lang="en-US" altLang="zh-CN" sz="2000" dirty="0">
                <a:ea typeface="宋体" pitchFamily="2" charset="-122"/>
              </a:rPr>
              <a:t> n); </a:t>
            </a:r>
          </a:p>
          <a:p>
            <a:pPr>
              <a:spcBef>
                <a:spcPct val="0"/>
              </a:spcBef>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print (char  *name[ ],</a:t>
            </a:r>
            <a:r>
              <a:rPr lang="en-US" altLang="zh-CN" sz="2000" dirty="0" err="1">
                <a:ea typeface="宋体" pitchFamily="2" charset="-122"/>
              </a:rPr>
              <a:t>int</a:t>
            </a:r>
            <a:r>
              <a:rPr lang="en-US" altLang="zh-CN" sz="2000" dirty="0">
                <a:ea typeface="宋体" pitchFamily="2" charset="-122"/>
              </a:rPr>
              <a:t> n);</a:t>
            </a:r>
          </a:p>
          <a:p>
            <a:pPr>
              <a:spcBef>
                <a:spcPct val="0"/>
              </a:spcBef>
            </a:pPr>
            <a:r>
              <a:rPr lang="en-US" altLang="zh-CN" sz="2000" dirty="0">
                <a:ea typeface="宋体" pitchFamily="2" charset="-122"/>
              </a:rPr>
              <a:t>  char *name[]={"Follow </a:t>
            </a:r>
            <a:r>
              <a:rPr lang="en-US" altLang="zh-CN" sz="2000" dirty="0" err="1">
                <a:ea typeface="宋体" pitchFamily="2" charset="-122"/>
              </a:rPr>
              <a:t>me","BASIC</a:t>
            </a:r>
            <a:r>
              <a:rPr lang="en-US" altLang="zh-CN" sz="2000" dirty="0">
                <a:ea typeface="宋体" pitchFamily="2" charset="-122"/>
              </a:rPr>
              <a:t>",</a:t>
            </a:r>
          </a:p>
          <a:p>
            <a:pPr>
              <a:spcBef>
                <a:spcPct val="0"/>
              </a:spcBef>
            </a:pPr>
            <a:r>
              <a:rPr lang="en-US" altLang="zh-CN" sz="2000" dirty="0">
                <a:ea typeface="宋体" pitchFamily="2" charset="-122"/>
              </a:rPr>
              <a:t>      "Great </a:t>
            </a:r>
            <a:r>
              <a:rPr lang="en-US" altLang="zh-CN" sz="2000" dirty="0" err="1">
                <a:ea typeface="宋体" pitchFamily="2" charset="-122"/>
              </a:rPr>
              <a:t>Wall","FORTRAN","Computer</a:t>
            </a:r>
            <a:r>
              <a:rPr lang="en-US" altLang="zh-CN" sz="2000" dirty="0">
                <a:ea typeface="宋体" pitchFamily="2" charset="-122"/>
              </a:rPr>
              <a:t> design"};</a:t>
            </a:r>
          </a:p>
          <a:p>
            <a:pPr>
              <a:spcBef>
                <a:spcPct val="0"/>
              </a:spcBef>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n=5;</a:t>
            </a:r>
          </a:p>
          <a:p>
            <a:pPr>
              <a:spcBef>
                <a:spcPct val="0"/>
              </a:spcBef>
            </a:pPr>
            <a:r>
              <a:rPr lang="en-US" altLang="zh-CN" sz="2000" dirty="0">
                <a:ea typeface="宋体" pitchFamily="2" charset="-122"/>
              </a:rPr>
              <a:t>  sort(</a:t>
            </a:r>
            <a:r>
              <a:rPr lang="en-US" altLang="zh-CN" sz="2000" dirty="0" err="1">
                <a:ea typeface="宋体" pitchFamily="2" charset="-122"/>
              </a:rPr>
              <a:t>name,n</a:t>
            </a:r>
            <a:r>
              <a:rPr lang="en-US" altLang="zh-CN" sz="2000" dirty="0">
                <a:ea typeface="宋体" pitchFamily="2" charset="-122"/>
              </a:rPr>
              <a:t>);</a:t>
            </a:r>
          </a:p>
          <a:p>
            <a:pPr>
              <a:spcBef>
                <a:spcPct val="0"/>
              </a:spcBef>
            </a:pPr>
            <a:r>
              <a:rPr lang="en-US" altLang="zh-CN" sz="2000" dirty="0">
                <a:ea typeface="宋体" pitchFamily="2" charset="-122"/>
              </a:rPr>
              <a:t>  print(</a:t>
            </a:r>
            <a:r>
              <a:rPr lang="en-US" altLang="zh-CN" sz="2000" dirty="0" err="1">
                <a:ea typeface="宋体" pitchFamily="2" charset="-122"/>
              </a:rPr>
              <a:t>name,n</a:t>
            </a:r>
            <a:r>
              <a:rPr lang="en-US" altLang="zh-CN" sz="2000" dirty="0">
                <a:ea typeface="宋体" pitchFamily="2" charset="-122"/>
              </a:rPr>
              <a:t>);</a:t>
            </a:r>
          </a:p>
          <a:p>
            <a:pPr>
              <a:spcBef>
                <a:spcPct val="0"/>
              </a:spcBef>
            </a:pPr>
            <a:r>
              <a:rPr lang="en-US" altLang="zh-CN" sz="2000" dirty="0">
                <a:ea typeface="宋体" pitchFamily="2" charset="-122"/>
              </a:rPr>
              <a:t>}</a:t>
            </a:r>
          </a:p>
          <a:p>
            <a:pPr>
              <a:spcBef>
                <a:spcPct val="0"/>
              </a:spcBef>
            </a:pPr>
            <a:r>
              <a:rPr lang="en-US" altLang="zh-CN" sz="2000" dirty="0" err="1">
                <a:ea typeface="宋体" pitchFamily="2" charset="-122"/>
              </a:rPr>
              <a:t>int</a:t>
            </a:r>
            <a:r>
              <a:rPr lang="en-US" altLang="zh-CN" sz="2000" dirty="0">
                <a:ea typeface="宋体" pitchFamily="2" charset="-122"/>
              </a:rPr>
              <a:t> sort(char *name[ ],</a:t>
            </a:r>
            <a:r>
              <a:rPr lang="en-US" altLang="zh-CN" sz="2000" dirty="0" err="1">
                <a:ea typeface="宋体" pitchFamily="2" charset="-122"/>
              </a:rPr>
              <a:t>int</a:t>
            </a:r>
            <a:r>
              <a:rPr lang="en-US" altLang="zh-CN" sz="2000" dirty="0">
                <a:ea typeface="宋体" pitchFamily="2" charset="-122"/>
              </a:rPr>
              <a:t> n)</a:t>
            </a:r>
          </a:p>
          <a:p>
            <a:pPr>
              <a:spcBef>
                <a:spcPct val="0"/>
              </a:spcBef>
            </a:pPr>
            <a:r>
              <a:rPr lang="en-US" altLang="zh-CN" sz="2000" dirty="0">
                <a:ea typeface="宋体" pitchFamily="2" charset="-122"/>
              </a:rPr>
              <a:t>{ char *temp;</a:t>
            </a:r>
          </a:p>
          <a:p>
            <a:pPr>
              <a:spcBef>
                <a:spcPct val="0"/>
              </a:spcBef>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a:t>
            </a:r>
            <a:r>
              <a:rPr lang="en-US" altLang="zh-CN" sz="2000" dirty="0" err="1">
                <a:ea typeface="宋体" pitchFamily="2" charset="-122"/>
              </a:rPr>
              <a:t>i,j,k</a:t>
            </a:r>
            <a:r>
              <a:rPr lang="en-US" altLang="zh-CN" sz="2000" dirty="0">
                <a:ea typeface="宋体" pitchFamily="2" charset="-122"/>
              </a:rPr>
              <a:t>;</a:t>
            </a:r>
          </a:p>
          <a:p>
            <a:pPr>
              <a:spcBef>
                <a:spcPct val="0"/>
              </a:spcBef>
            </a:pPr>
            <a:r>
              <a:rPr lang="en-US" altLang="zh-CN" sz="2000" dirty="0">
                <a:ea typeface="宋体" pitchFamily="2" charset="-122"/>
              </a:rPr>
              <a:t>  for(</a:t>
            </a:r>
            <a:r>
              <a:rPr lang="en-US" altLang="zh-CN" sz="2000" dirty="0" err="1">
                <a:ea typeface="宋体" pitchFamily="2" charset="-122"/>
              </a:rPr>
              <a:t>i</a:t>
            </a:r>
            <a:r>
              <a:rPr lang="en-US" altLang="zh-CN" sz="2000" dirty="0">
                <a:ea typeface="宋体" pitchFamily="2" charset="-122"/>
              </a:rPr>
              <a:t>=0;i&lt;n-1;i++)</a:t>
            </a:r>
          </a:p>
          <a:p>
            <a:pPr>
              <a:spcBef>
                <a:spcPct val="0"/>
              </a:spcBef>
            </a:pPr>
            <a:r>
              <a:rPr lang="en-US" altLang="zh-CN" sz="2000" dirty="0">
                <a:ea typeface="宋体" pitchFamily="2" charset="-122"/>
              </a:rPr>
              <a:t>  { k=</a:t>
            </a:r>
            <a:r>
              <a:rPr lang="en-US" altLang="zh-CN" sz="2000" dirty="0" err="1">
                <a:ea typeface="宋体" pitchFamily="2" charset="-122"/>
              </a:rPr>
              <a:t>i</a:t>
            </a:r>
            <a:r>
              <a:rPr lang="en-US" altLang="zh-CN" sz="2000" dirty="0">
                <a:ea typeface="宋体" pitchFamily="2" charset="-122"/>
              </a:rPr>
              <a:t>;</a:t>
            </a:r>
          </a:p>
          <a:p>
            <a:pPr>
              <a:spcBef>
                <a:spcPct val="0"/>
              </a:spcBef>
            </a:pPr>
            <a:r>
              <a:rPr lang="en-US" altLang="zh-CN" sz="2000" dirty="0">
                <a:ea typeface="宋体" pitchFamily="2" charset="-122"/>
              </a:rPr>
              <a:t>     for(j=i+1;j&lt;</a:t>
            </a:r>
            <a:r>
              <a:rPr lang="en-US" altLang="zh-CN" sz="2000" dirty="0" err="1">
                <a:ea typeface="宋体" pitchFamily="2" charset="-122"/>
              </a:rPr>
              <a:t>n;j</a:t>
            </a:r>
            <a:r>
              <a:rPr lang="en-US" altLang="zh-CN" sz="2000" dirty="0">
                <a:ea typeface="宋体" pitchFamily="2" charset="-122"/>
              </a:rPr>
              <a:t>++) if(</a:t>
            </a:r>
            <a:r>
              <a:rPr lang="en-US" altLang="zh-CN" sz="2000" dirty="0" err="1">
                <a:ea typeface="宋体" pitchFamily="2" charset="-122"/>
              </a:rPr>
              <a:t>strcmp</a:t>
            </a:r>
            <a:r>
              <a:rPr lang="en-US" altLang="zh-CN" sz="2000" dirty="0">
                <a:ea typeface="宋体" pitchFamily="2" charset="-122"/>
              </a:rPr>
              <a:t>(name[k],name[j])&gt;0) k=j;</a:t>
            </a:r>
          </a:p>
          <a:p>
            <a:pPr>
              <a:spcBef>
                <a:spcPct val="0"/>
              </a:spcBef>
            </a:pPr>
            <a:r>
              <a:rPr lang="en-US" altLang="zh-CN" sz="2000" dirty="0">
                <a:ea typeface="宋体" pitchFamily="2" charset="-122"/>
              </a:rPr>
              <a:t>     if(k!=</a:t>
            </a:r>
            <a:r>
              <a:rPr lang="en-US" altLang="zh-CN" sz="2000" dirty="0" err="1">
                <a:ea typeface="宋体" pitchFamily="2" charset="-122"/>
              </a:rPr>
              <a:t>i</a:t>
            </a:r>
            <a:r>
              <a:rPr lang="en-US" altLang="zh-CN" sz="2000" dirty="0">
                <a:ea typeface="宋体" pitchFamily="2" charset="-122"/>
              </a:rPr>
              <a:t>)  { temp=name[</a:t>
            </a:r>
            <a:r>
              <a:rPr lang="en-US" altLang="zh-CN" sz="2000" dirty="0" err="1">
                <a:ea typeface="宋体" pitchFamily="2" charset="-122"/>
              </a:rPr>
              <a:t>i</a:t>
            </a:r>
            <a:r>
              <a:rPr lang="en-US" altLang="zh-CN" sz="2000" dirty="0">
                <a:ea typeface="宋体" pitchFamily="2" charset="-122"/>
              </a:rPr>
              <a:t>];  name[</a:t>
            </a:r>
            <a:r>
              <a:rPr lang="en-US" altLang="zh-CN" sz="2000" dirty="0" err="1">
                <a:ea typeface="宋体" pitchFamily="2" charset="-122"/>
              </a:rPr>
              <a:t>i</a:t>
            </a:r>
            <a:r>
              <a:rPr lang="en-US" altLang="zh-CN" sz="2000" dirty="0">
                <a:ea typeface="宋体" pitchFamily="2" charset="-122"/>
              </a:rPr>
              <a:t>]=name[k]; name[k]=temp;}</a:t>
            </a:r>
          </a:p>
          <a:p>
            <a:pPr>
              <a:spcBef>
                <a:spcPct val="0"/>
              </a:spcBef>
            </a:pPr>
            <a:r>
              <a:rPr lang="en-US" altLang="zh-CN" sz="2000" dirty="0">
                <a:ea typeface="宋体" pitchFamily="2" charset="-122"/>
              </a:rPr>
              <a:t>} }</a:t>
            </a:r>
          </a:p>
        </p:txBody>
      </p:sp>
      <p:sp>
        <p:nvSpPr>
          <p:cNvPr id="430083" name="Text Box 3"/>
          <p:cNvSpPr txBox="1">
            <a:spLocks noChangeArrowheads="1"/>
          </p:cNvSpPr>
          <p:nvPr/>
        </p:nvSpPr>
        <p:spPr bwMode="auto">
          <a:xfrm>
            <a:off x="4978400" y="450850"/>
            <a:ext cx="3818033" cy="193899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spcBef>
                <a:spcPct val="0"/>
              </a:spcBef>
            </a:pPr>
            <a:r>
              <a:rPr lang="en-US" altLang="zh-CN" sz="2400" dirty="0" err="1">
                <a:ea typeface="宋体" pitchFamily="2" charset="-122"/>
              </a:rPr>
              <a:t>int</a:t>
            </a:r>
            <a:r>
              <a:rPr lang="en-US" altLang="zh-CN" sz="2400" dirty="0">
                <a:ea typeface="宋体" pitchFamily="2" charset="-122"/>
              </a:rPr>
              <a:t> print(char *name[ ], </a:t>
            </a:r>
            <a:r>
              <a:rPr lang="en-US" altLang="zh-CN" sz="2400" dirty="0" err="1">
                <a:ea typeface="宋体" pitchFamily="2" charset="-122"/>
              </a:rPr>
              <a:t>int</a:t>
            </a:r>
            <a:r>
              <a:rPr lang="en-US" altLang="zh-CN" sz="2400" dirty="0">
                <a:ea typeface="宋体" pitchFamily="2" charset="-122"/>
              </a:rPr>
              <a:t> n)</a:t>
            </a:r>
          </a:p>
          <a:p>
            <a:pPr>
              <a:spcBef>
                <a:spcPct val="0"/>
              </a:spcBef>
            </a:pPr>
            <a:r>
              <a:rPr lang="en-US" altLang="zh-CN" sz="2400" dirty="0">
                <a:ea typeface="宋体" pitchFamily="2" charset="-122"/>
              </a:rPr>
              <a:t>{ </a:t>
            </a:r>
            <a:r>
              <a:rPr lang="en-US" altLang="zh-CN" sz="2400" dirty="0" err="1">
                <a:ea typeface="宋体" pitchFamily="2" charset="-122"/>
              </a:rPr>
              <a:t>int</a:t>
            </a:r>
            <a:r>
              <a:rPr lang="en-US" altLang="zh-CN" sz="2400" dirty="0">
                <a:ea typeface="宋体" pitchFamily="2" charset="-122"/>
              </a:rPr>
              <a:t> </a:t>
            </a:r>
            <a:r>
              <a:rPr lang="en-US" altLang="zh-CN" sz="2400" dirty="0" err="1">
                <a:ea typeface="宋体" pitchFamily="2" charset="-122"/>
              </a:rPr>
              <a:t>i</a:t>
            </a:r>
            <a:r>
              <a:rPr lang="en-US" altLang="zh-CN" sz="2400" dirty="0">
                <a:ea typeface="宋体" pitchFamily="2" charset="-122"/>
              </a:rPr>
              <a:t> ;</a:t>
            </a:r>
          </a:p>
          <a:p>
            <a:pPr>
              <a:spcBef>
                <a:spcPct val="0"/>
              </a:spcBef>
            </a:pPr>
            <a:r>
              <a:rPr lang="en-US" altLang="zh-CN" sz="2400" dirty="0">
                <a:ea typeface="宋体" pitchFamily="2" charset="-122"/>
              </a:rPr>
              <a:t>  for(</a:t>
            </a:r>
            <a:r>
              <a:rPr lang="en-US" altLang="zh-CN" sz="2400" dirty="0" err="1">
                <a:ea typeface="宋体" pitchFamily="2" charset="-122"/>
              </a:rPr>
              <a:t>i</a:t>
            </a:r>
            <a:r>
              <a:rPr lang="en-US" altLang="zh-CN" sz="2400" dirty="0">
                <a:ea typeface="宋体" pitchFamily="2" charset="-122"/>
              </a:rPr>
              <a:t>=0; </a:t>
            </a:r>
            <a:r>
              <a:rPr lang="en-US" altLang="zh-CN" sz="2400" dirty="0" err="1">
                <a:ea typeface="宋体" pitchFamily="2" charset="-122"/>
              </a:rPr>
              <a:t>i</a:t>
            </a:r>
            <a:r>
              <a:rPr lang="en-US" altLang="zh-CN" sz="2400" dirty="0">
                <a:ea typeface="宋体" pitchFamily="2" charset="-122"/>
              </a:rPr>
              <a:t>&lt;n; </a:t>
            </a:r>
            <a:r>
              <a:rPr lang="en-US" altLang="zh-CN" sz="2400" dirty="0" err="1">
                <a:ea typeface="宋体" pitchFamily="2" charset="-122"/>
              </a:rPr>
              <a:t>i</a:t>
            </a:r>
            <a:r>
              <a:rPr lang="en-US" altLang="zh-CN" sz="2400" dirty="0">
                <a:ea typeface="宋体" pitchFamily="2" charset="-122"/>
              </a:rPr>
              <a:t>++)</a:t>
            </a:r>
          </a:p>
          <a:p>
            <a:pPr>
              <a:spcBef>
                <a:spcPct val="0"/>
              </a:spcBef>
            </a:pPr>
            <a:r>
              <a:rPr lang="en-US" altLang="zh-CN" sz="2400" dirty="0">
                <a:ea typeface="宋体" pitchFamily="2" charset="-122"/>
              </a:rPr>
              <a:t>     </a:t>
            </a:r>
            <a:r>
              <a:rPr lang="en-US" altLang="zh-CN" sz="2400" dirty="0" err="1">
                <a:ea typeface="宋体" pitchFamily="2" charset="-122"/>
              </a:rPr>
              <a:t>printf</a:t>
            </a:r>
            <a:r>
              <a:rPr lang="en-US" altLang="zh-CN" sz="2400" dirty="0">
                <a:ea typeface="宋体" pitchFamily="2" charset="-122"/>
              </a:rPr>
              <a:t>("%s\</a:t>
            </a:r>
            <a:r>
              <a:rPr lang="en-US" altLang="zh-CN" sz="2400" dirty="0" err="1">
                <a:ea typeface="宋体" pitchFamily="2" charset="-122"/>
              </a:rPr>
              <a:t>n",name</a:t>
            </a:r>
            <a:r>
              <a:rPr lang="en-US" altLang="zh-CN" sz="2400" dirty="0">
                <a:ea typeface="宋体" pitchFamily="2" charset="-122"/>
              </a:rPr>
              <a:t>[ </a:t>
            </a:r>
            <a:r>
              <a:rPr lang="en-US" altLang="zh-CN" sz="2400" dirty="0" err="1">
                <a:ea typeface="宋体" pitchFamily="2" charset="-122"/>
              </a:rPr>
              <a:t>i</a:t>
            </a:r>
            <a:r>
              <a:rPr lang="en-US" altLang="zh-CN" sz="2400" dirty="0">
                <a:ea typeface="宋体" pitchFamily="2" charset="-122"/>
              </a:rPr>
              <a:t> ];</a:t>
            </a:r>
          </a:p>
          <a:p>
            <a:pPr>
              <a:spcBef>
                <a:spcPct val="0"/>
              </a:spcBef>
            </a:pPr>
            <a:r>
              <a:rPr lang="en-US" altLang="zh-CN" sz="2400" dirty="0">
                <a:ea typeface="宋体" pitchFamily="2" charset="-122"/>
              </a:rPr>
              <a:t>}</a:t>
            </a:r>
          </a:p>
        </p:txBody>
      </p:sp>
      <p:sp>
        <p:nvSpPr>
          <p:cNvPr id="430087" name="Rectangle 7"/>
          <p:cNvSpPr>
            <a:spLocks noChangeArrowheads="1"/>
          </p:cNvSpPr>
          <p:nvPr/>
        </p:nvSpPr>
        <p:spPr bwMode="auto">
          <a:xfrm>
            <a:off x="5335588" y="3243263"/>
            <a:ext cx="1430337" cy="2081212"/>
          </a:xfrm>
          <a:prstGeom prst="rect">
            <a:avLst/>
          </a:prstGeom>
          <a:solidFill>
            <a:srgbClr val="FFFFFF"/>
          </a:solidFill>
          <a:ln w="9525">
            <a:solidFill>
              <a:srgbClr val="000000"/>
            </a:solidFill>
            <a:miter lim="800000"/>
            <a:headEnd/>
            <a:tailEnd/>
          </a:ln>
          <a:effectLst/>
        </p:spPr>
        <p:txBody>
          <a:bodyPr wrap="none" anchor="ctr"/>
          <a:lstStyle/>
          <a:p>
            <a:endParaRPr lang="zh-CN" altLang="en-US"/>
          </a:p>
        </p:txBody>
      </p:sp>
      <p:sp>
        <p:nvSpPr>
          <p:cNvPr id="430088" name="Line 8"/>
          <p:cNvSpPr>
            <a:spLocks noChangeShapeType="1"/>
          </p:cNvSpPr>
          <p:nvPr/>
        </p:nvSpPr>
        <p:spPr bwMode="auto">
          <a:xfrm flipV="1">
            <a:off x="5335588" y="3684588"/>
            <a:ext cx="1447800" cy="0"/>
          </a:xfrm>
          <a:prstGeom prst="line">
            <a:avLst/>
          </a:prstGeom>
          <a:noFill/>
          <a:ln w="9525">
            <a:solidFill>
              <a:srgbClr val="000000"/>
            </a:solidFill>
            <a:round/>
            <a:headEnd/>
            <a:tailEnd/>
          </a:ln>
          <a:effectLst/>
        </p:spPr>
        <p:txBody>
          <a:bodyPr wrap="none" anchor="ctr"/>
          <a:lstStyle/>
          <a:p>
            <a:endParaRPr lang="zh-CN" altLang="en-US"/>
          </a:p>
        </p:txBody>
      </p:sp>
      <p:sp>
        <p:nvSpPr>
          <p:cNvPr id="430089" name="Line 9"/>
          <p:cNvSpPr>
            <a:spLocks noChangeShapeType="1"/>
          </p:cNvSpPr>
          <p:nvPr/>
        </p:nvSpPr>
        <p:spPr bwMode="auto">
          <a:xfrm>
            <a:off x="5335588" y="4108450"/>
            <a:ext cx="1430337" cy="0"/>
          </a:xfrm>
          <a:prstGeom prst="line">
            <a:avLst/>
          </a:prstGeom>
          <a:noFill/>
          <a:ln w="9525">
            <a:solidFill>
              <a:srgbClr val="000000"/>
            </a:solidFill>
            <a:round/>
            <a:headEnd/>
            <a:tailEnd/>
          </a:ln>
          <a:effectLst/>
        </p:spPr>
        <p:txBody>
          <a:bodyPr wrap="none" anchor="ctr"/>
          <a:lstStyle/>
          <a:p>
            <a:endParaRPr lang="zh-CN" altLang="en-US"/>
          </a:p>
        </p:txBody>
      </p:sp>
      <p:sp>
        <p:nvSpPr>
          <p:cNvPr id="430090" name="Line 10"/>
          <p:cNvSpPr>
            <a:spLocks noChangeShapeType="1"/>
          </p:cNvSpPr>
          <p:nvPr/>
        </p:nvSpPr>
        <p:spPr bwMode="auto">
          <a:xfrm>
            <a:off x="5335588" y="4514850"/>
            <a:ext cx="1430337" cy="0"/>
          </a:xfrm>
          <a:prstGeom prst="line">
            <a:avLst/>
          </a:prstGeom>
          <a:noFill/>
          <a:ln w="9525">
            <a:solidFill>
              <a:srgbClr val="000000"/>
            </a:solidFill>
            <a:round/>
            <a:headEnd/>
            <a:tailEnd/>
          </a:ln>
          <a:effectLst/>
        </p:spPr>
        <p:txBody>
          <a:bodyPr wrap="none" anchor="ctr"/>
          <a:lstStyle/>
          <a:p>
            <a:endParaRPr lang="zh-CN" altLang="en-US"/>
          </a:p>
        </p:txBody>
      </p:sp>
      <p:sp>
        <p:nvSpPr>
          <p:cNvPr id="430091" name="Line 11"/>
          <p:cNvSpPr>
            <a:spLocks noChangeShapeType="1"/>
          </p:cNvSpPr>
          <p:nvPr/>
        </p:nvSpPr>
        <p:spPr bwMode="auto">
          <a:xfrm>
            <a:off x="5335588" y="4937125"/>
            <a:ext cx="1430337" cy="0"/>
          </a:xfrm>
          <a:prstGeom prst="line">
            <a:avLst/>
          </a:prstGeom>
          <a:noFill/>
          <a:ln w="9525">
            <a:solidFill>
              <a:srgbClr val="000000"/>
            </a:solidFill>
            <a:round/>
            <a:headEnd/>
            <a:tailEnd/>
          </a:ln>
          <a:effectLst/>
        </p:spPr>
        <p:txBody>
          <a:bodyPr wrap="none" anchor="ctr"/>
          <a:lstStyle/>
          <a:p>
            <a:endParaRPr lang="zh-CN" altLang="en-US"/>
          </a:p>
        </p:txBody>
      </p:sp>
      <p:sp>
        <p:nvSpPr>
          <p:cNvPr id="430092" name="Text Box 12"/>
          <p:cNvSpPr txBox="1">
            <a:spLocks noChangeArrowheads="1"/>
          </p:cNvSpPr>
          <p:nvPr/>
        </p:nvSpPr>
        <p:spPr bwMode="auto">
          <a:xfrm>
            <a:off x="5530850" y="3275013"/>
            <a:ext cx="1028700" cy="396875"/>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name[0]</a:t>
            </a:r>
          </a:p>
        </p:txBody>
      </p:sp>
      <p:sp>
        <p:nvSpPr>
          <p:cNvPr id="430093" name="Text Box 13"/>
          <p:cNvSpPr txBox="1">
            <a:spLocks noChangeArrowheads="1"/>
          </p:cNvSpPr>
          <p:nvPr/>
        </p:nvSpPr>
        <p:spPr bwMode="auto">
          <a:xfrm>
            <a:off x="5548313" y="3697288"/>
            <a:ext cx="1028700" cy="396875"/>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name[1]</a:t>
            </a:r>
          </a:p>
        </p:txBody>
      </p:sp>
      <p:sp>
        <p:nvSpPr>
          <p:cNvPr id="430094" name="Text Box 14"/>
          <p:cNvSpPr txBox="1">
            <a:spLocks noChangeArrowheads="1"/>
          </p:cNvSpPr>
          <p:nvPr/>
        </p:nvSpPr>
        <p:spPr bwMode="auto">
          <a:xfrm>
            <a:off x="5548313" y="4103688"/>
            <a:ext cx="1028700" cy="396875"/>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name[2]</a:t>
            </a:r>
          </a:p>
        </p:txBody>
      </p:sp>
      <p:sp>
        <p:nvSpPr>
          <p:cNvPr id="430095" name="Text Box 15"/>
          <p:cNvSpPr txBox="1">
            <a:spLocks noChangeArrowheads="1"/>
          </p:cNvSpPr>
          <p:nvPr/>
        </p:nvSpPr>
        <p:spPr bwMode="auto">
          <a:xfrm>
            <a:off x="5548313" y="4545013"/>
            <a:ext cx="1028700" cy="396875"/>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name[3]</a:t>
            </a:r>
          </a:p>
        </p:txBody>
      </p:sp>
      <p:sp>
        <p:nvSpPr>
          <p:cNvPr id="430096" name="Text Box 16"/>
          <p:cNvSpPr txBox="1">
            <a:spLocks noChangeArrowheads="1"/>
          </p:cNvSpPr>
          <p:nvPr/>
        </p:nvSpPr>
        <p:spPr bwMode="auto">
          <a:xfrm>
            <a:off x="5548313" y="4967288"/>
            <a:ext cx="1028700" cy="396875"/>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name[4]</a:t>
            </a:r>
          </a:p>
        </p:txBody>
      </p:sp>
      <p:sp>
        <p:nvSpPr>
          <p:cNvPr id="430097" name="Text Box 17"/>
          <p:cNvSpPr txBox="1">
            <a:spLocks noChangeArrowheads="1"/>
          </p:cNvSpPr>
          <p:nvPr/>
        </p:nvSpPr>
        <p:spPr bwMode="auto">
          <a:xfrm>
            <a:off x="5697538" y="2886075"/>
            <a:ext cx="733425" cy="396875"/>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a:t>
            </a:r>
          </a:p>
        </p:txBody>
      </p:sp>
      <p:sp>
        <p:nvSpPr>
          <p:cNvPr id="430098" name="Text Box 18"/>
          <p:cNvSpPr txBox="1">
            <a:spLocks noChangeArrowheads="1"/>
          </p:cNvSpPr>
          <p:nvPr/>
        </p:nvSpPr>
        <p:spPr bwMode="auto">
          <a:xfrm>
            <a:off x="7540625" y="4108450"/>
            <a:ext cx="1312863" cy="406400"/>
          </a:xfrm>
          <a:prstGeom prst="rect">
            <a:avLst/>
          </a:prstGeom>
          <a:noFill/>
          <a:ln w="9525">
            <a:solidFill>
              <a:schemeClr val="tx1"/>
            </a:solid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Great Wall</a:t>
            </a:r>
          </a:p>
        </p:txBody>
      </p:sp>
      <p:sp>
        <p:nvSpPr>
          <p:cNvPr id="430099" name="Text Box 19"/>
          <p:cNvSpPr txBox="1">
            <a:spLocks noChangeArrowheads="1"/>
          </p:cNvSpPr>
          <p:nvPr/>
        </p:nvSpPr>
        <p:spPr bwMode="auto">
          <a:xfrm>
            <a:off x="7540625" y="4549775"/>
            <a:ext cx="1382713" cy="406400"/>
          </a:xfrm>
          <a:prstGeom prst="rect">
            <a:avLst/>
          </a:prstGeom>
          <a:noFill/>
          <a:ln w="9525">
            <a:solidFill>
              <a:schemeClr val="tx1"/>
            </a:solid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FORTRAN</a:t>
            </a:r>
          </a:p>
        </p:txBody>
      </p:sp>
      <p:sp>
        <p:nvSpPr>
          <p:cNvPr id="430100" name="Text Box 20"/>
          <p:cNvSpPr txBox="1">
            <a:spLocks noChangeArrowheads="1"/>
          </p:cNvSpPr>
          <p:nvPr/>
        </p:nvSpPr>
        <p:spPr bwMode="auto">
          <a:xfrm>
            <a:off x="7523163" y="4991100"/>
            <a:ext cx="1208087" cy="406400"/>
          </a:xfrm>
          <a:prstGeom prst="rect">
            <a:avLst/>
          </a:prstGeom>
          <a:noFill/>
          <a:ln w="9525">
            <a:solidFill>
              <a:schemeClr val="tx1"/>
            </a:solid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Computer</a:t>
            </a:r>
          </a:p>
        </p:txBody>
      </p:sp>
      <p:sp>
        <p:nvSpPr>
          <p:cNvPr id="430101" name="Rectangle 21"/>
          <p:cNvSpPr>
            <a:spLocks noChangeArrowheads="1"/>
          </p:cNvSpPr>
          <p:nvPr/>
        </p:nvSpPr>
        <p:spPr bwMode="auto">
          <a:xfrm>
            <a:off x="7540625" y="3262313"/>
            <a:ext cx="1217613" cy="369887"/>
          </a:xfrm>
          <a:prstGeom prst="rect">
            <a:avLst/>
          </a:prstGeom>
          <a:noFill/>
          <a:ln w="9525">
            <a:solidFill>
              <a:schemeClr val="tx1"/>
            </a:solidFill>
            <a:miter lim="800000"/>
            <a:headEnd/>
            <a:tailEnd/>
          </a:ln>
          <a:effectLst/>
        </p:spPr>
        <p:txBody>
          <a:bodyPr wrap="none" anchor="ctr"/>
          <a:lstStyle/>
          <a:p>
            <a:pPr algn="ctr" eaLnBrk="1" hangingPunct="1">
              <a:spcBef>
                <a:spcPct val="0"/>
              </a:spcBef>
            </a:pPr>
            <a:r>
              <a:rPr lang="en-US" altLang="zh-CN" sz="2000" b="0">
                <a:solidFill>
                  <a:schemeClr val="tx1"/>
                </a:solidFill>
                <a:ea typeface="宋体" pitchFamily="2" charset="-122"/>
              </a:rPr>
              <a:t>Follow me</a:t>
            </a:r>
          </a:p>
        </p:txBody>
      </p:sp>
      <p:sp>
        <p:nvSpPr>
          <p:cNvPr id="430102" name="Text Box 22"/>
          <p:cNvSpPr txBox="1">
            <a:spLocks noChangeArrowheads="1"/>
          </p:cNvSpPr>
          <p:nvPr/>
        </p:nvSpPr>
        <p:spPr bwMode="auto">
          <a:xfrm>
            <a:off x="7540625" y="3667125"/>
            <a:ext cx="942975" cy="406400"/>
          </a:xfrm>
          <a:prstGeom prst="rect">
            <a:avLst/>
          </a:prstGeom>
          <a:noFill/>
          <a:ln w="9525">
            <a:solidFill>
              <a:schemeClr val="tx1"/>
            </a:solidFill>
            <a:miter lim="800000"/>
            <a:headEnd/>
            <a:tailEnd/>
          </a:ln>
          <a:effectLst/>
        </p:spPr>
        <p:txBody>
          <a:bodyPr wrap="none">
            <a:spAutoFit/>
          </a:bodyPr>
          <a:lstStyle/>
          <a:p>
            <a:pPr>
              <a:spcBef>
                <a:spcPct val="0"/>
              </a:spcBef>
            </a:pPr>
            <a:r>
              <a:rPr lang="en-US" altLang="zh-CN" sz="2000" b="0">
                <a:solidFill>
                  <a:schemeClr val="tx1"/>
                </a:solidFill>
                <a:ea typeface="宋体" pitchFamily="2" charset="-122"/>
              </a:rPr>
              <a:t>BASIC</a:t>
            </a:r>
          </a:p>
        </p:txBody>
      </p:sp>
      <p:grpSp>
        <p:nvGrpSpPr>
          <p:cNvPr id="2" name="Group 23"/>
          <p:cNvGrpSpPr>
            <a:grpSpLocks/>
          </p:cNvGrpSpPr>
          <p:nvPr/>
        </p:nvGrpSpPr>
        <p:grpSpPr bwMode="auto">
          <a:xfrm>
            <a:off x="4649788" y="4278313"/>
            <a:ext cx="711200" cy="457200"/>
            <a:chOff x="2903" y="1236"/>
            <a:chExt cx="448" cy="288"/>
          </a:xfrm>
        </p:grpSpPr>
        <p:sp>
          <p:nvSpPr>
            <p:cNvPr id="430120" name="Line 24"/>
            <p:cNvSpPr>
              <a:spLocks noChangeShapeType="1"/>
            </p:cNvSpPr>
            <p:nvPr/>
          </p:nvSpPr>
          <p:spPr bwMode="auto">
            <a:xfrm>
              <a:off x="3117" y="1387"/>
              <a:ext cx="234" cy="0"/>
            </a:xfrm>
            <a:prstGeom prst="line">
              <a:avLst/>
            </a:prstGeom>
            <a:noFill/>
            <a:ln w="38100">
              <a:solidFill>
                <a:srgbClr val="0000FF"/>
              </a:solidFill>
              <a:round/>
              <a:headEnd/>
              <a:tailEnd type="triangle" w="med" len="med"/>
            </a:ln>
            <a:effectLst/>
          </p:spPr>
          <p:txBody>
            <a:bodyPr wrap="none" anchor="ctr">
              <a:spAutoFit/>
            </a:bodyPr>
            <a:lstStyle/>
            <a:p>
              <a:endParaRPr lang="zh-CN" altLang="en-US"/>
            </a:p>
          </p:txBody>
        </p:sp>
        <p:sp>
          <p:nvSpPr>
            <p:cNvPr id="430121" name="Text Box 25"/>
            <p:cNvSpPr txBox="1">
              <a:spLocks noChangeArrowheads="1"/>
            </p:cNvSpPr>
            <p:nvPr/>
          </p:nvSpPr>
          <p:spPr bwMode="auto">
            <a:xfrm>
              <a:off x="2903" y="1236"/>
              <a:ext cx="212" cy="288"/>
            </a:xfrm>
            <a:prstGeom prst="rect">
              <a:avLst/>
            </a:prstGeom>
            <a:noFill/>
            <a:ln w="38100">
              <a:noFill/>
              <a:miter lim="800000"/>
              <a:headEnd/>
              <a:tailEnd/>
            </a:ln>
            <a:effectLst/>
          </p:spPr>
          <p:txBody>
            <a:bodyPr wrap="none">
              <a:spAutoFit/>
            </a:bodyPr>
            <a:lstStyle/>
            <a:p>
              <a:pPr>
                <a:spcBef>
                  <a:spcPct val="0"/>
                </a:spcBef>
              </a:pPr>
              <a:r>
                <a:rPr lang="en-US" altLang="zh-CN" sz="2400" b="0">
                  <a:solidFill>
                    <a:srgbClr val="0000FF"/>
                  </a:solidFill>
                  <a:ea typeface="宋体" pitchFamily="2" charset="-122"/>
                </a:rPr>
                <a:t>k</a:t>
              </a:r>
            </a:p>
          </p:txBody>
        </p:sp>
      </p:grpSp>
      <p:grpSp>
        <p:nvGrpSpPr>
          <p:cNvPr id="3" name="Group 26"/>
          <p:cNvGrpSpPr>
            <a:grpSpLocks/>
          </p:cNvGrpSpPr>
          <p:nvPr/>
        </p:nvGrpSpPr>
        <p:grpSpPr bwMode="auto">
          <a:xfrm>
            <a:off x="3911600" y="4721225"/>
            <a:ext cx="711200" cy="457200"/>
            <a:chOff x="2903" y="1236"/>
            <a:chExt cx="448" cy="288"/>
          </a:xfrm>
        </p:grpSpPr>
        <p:sp>
          <p:nvSpPr>
            <p:cNvPr id="430118" name="Line 27"/>
            <p:cNvSpPr>
              <a:spLocks noChangeShapeType="1"/>
            </p:cNvSpPr>
            <p:nvPr/>
          </p:nvSpPr>
          <p:spPr bwMode="auto">
            <a:xfrm>
              <a:off x="3117" y="1387"/>
              <a:ext cx="234" cy="0"/>
            </a:xfrm>
            <a:prstGeom prst="line">
              <a:avLst/>
            </a:prstGeom>
            <a:noFill/>
            <a:ln w="38100">
              <a:solidFill>
                <a:srgbClr val="0000FF"/>
              </a:solidFill>
              <a:round/>
              <a:headEnd/>
              <a:tailEnd type="triangle" w="med" len="med"/>
            </a:ln>
            <a:effectLst/>
          </p:spPr>
          <p:txBody>
            <a:bodyPr wrap="none" anchor="ctr">
              <a:spAutoFit/>
            </a:bodyPr>
            <a:lstStyle/>
            <a:p>
              <a:endParaRPr lang="zh-CN" altLang="en-US"/>
            </a:p>
          </p:txBody>
        </p:sp>
        <p:sp>
          <p:nvSpPr>
            <p:cNvPr id="430119" name="Text Box 28"/>
            <p:cNvSpPr txBox="1">
              <a:spLocks noChangeArrowheads="1"/>
            </p:cNvSpPr>
            <p:nvPr/>
          </p:nvSpPr>
          <p:spPr bwMode="auto">
            <a:xfrm>
              <a:off x="2903" y="1236"/>
              <a:ext cx="212" cy="288"/>
            </a:xfrm>
            <a:prstGeom prst="rect">
              <a:avLst/>
            </a:prstGeom>
            <a:noFill/>
            <a:ln w="38100">
              <a:noFill/>
              <a:miter lim="800000"/>
              <a:headEnd/>
              <a:tailEnd/>
            </a:ln>
            <a:effectLst/>
          </p:spPr>
          <p:txBody>
            <a:bodyPr wrap="none">
              <a:spAutoFit/>
            </a:bodyPr>
            <a:lstStyle/>
            <a:p>
              <a:pPr>
                <a:spcBef>
                  <a:spcPct val="0"/>
                </a:spcBef>
              </a:pPr>
              <a:r>
                <a:rPr lang="en-US" altLang="zh-CN" sz="2400" b="0">
                  <a:solidFill>
                    <a:srgbClr val="0000FF"/>
                  </a:solidFill>
                  <a:ea typeface="宋体" pitchFamily="2" charset="-122"/>
                </a:rPr>
                <a:t>k</a:t>
              </a:r>
            </a:p>
          </p:txBody>
        </p:sp>
      </p:grpSp>
      <p:sp>
        <p:nvSpPr>
          <p:cNvPr id="1165341" name="Text Box 29"/>
          <p:cNvSpPr txBox="1">
            <a:spLocks noChangeArrowheads="1"/>
          </p:cNvSpPr>
          <p:nvPr/>
        </p:nvSpPr>
        <p:spPr bwMode="auto">
          <a:xfrm>
            <a:off x="7507288" y="5538788"/>
            <a:ext cx="592137" cy="457200"/>
          </a:xfrm>
          <a:prstGeom prst="rect">
            <a:avLst/>
          </a:prstGeom>
          <a:noFill/>
          <a:ln w="38100">
            <a:noFill/>
            <a:miter lim="800000"/>
            <a:headEnd/>
            <a:tailEnd/>
          </a:ln>
          <a:effectLst/>
        </p:spPr>
        <p:txBody>
          <a:bodyPr wrap="none">
            <a:spAutoFit/>
          </a:bodyPr>
          <a:lstStyle/>
          <a:p>
            <a:pPr>
              <a:spcBef>
                <a:spcPct val="0"/>
              </a:spcBef>
            </a:pPr>
            <a:r>
              <a:rPr lang="en-US" altLang="zh-CN" sz="2400" b="0">
                <a:solidFill>
                  <a:srgbClr val="990000"/>
                </a:solidFill>
                <a:ea typeface="宋体" pitchFamily="2" charset="-122"/>
              </a:rPr>
              <a:t>i=3</a:t>
            </a:r>
          </a:p>
        </p:txBody>
      </p:sp>
      <p:sp>
        <p:nvSpPr>
          <p:cNvPr id="430106" name="Line 30"/>
          <p:cNvSpPr>
            <a:spLocks noChangeShapeType="1"/>
          </p:cNvSpPr>
          <p:nvPr/>
        </p:nvSpPr>
        <p:spPr bwMode="auto">
          <a:xfrm>
            <a:off x="6770688" y="3454400"/>
            <a:ext cx="779462" cy="458788"/>
          </a:xfrm>
          <a:prstGeom prst="line">
            <a:avLst/>
          </a:prstGeom>
          <a:noFill/>
          <a:ln w="25400">
            <a:solidFill>
              <a:srgbClr val="FF5050"/>
            </a:solidFill>
            <a:round/>
            <a:headEnd/>
            <a:tailEnd type="triangle" w="med" len="med"/>
          </a:ln>
          <a:effectLst/>
        </p:spPr>
        <p:txBody>
          <a:bodyPr wrap="none" anchor="ctr">
            <a:spAutoFit/>
          </a:bodyPr>
          <a:lstStyle/>
          <a:p>
            <a:endParaRPr lang="zh-CN" altLang="en-US"/>
          </a:p>
        </p:txBody>
      </p:sp>
      <p:sp>
        <p:nvSpPr>
          <p:cNvPr id="430107" name="Line 31"/>
          <p:cNvSpPr>
            <a:spLocks noChangeShapeType="1"/>
          </p:cNvSpPr>
          <p:nvPr/>
        </p:nvSpPr>
        <p:spPr bwMode="auto">
          <a:xfrm>
            <a:off x="6783388" y="3987800"/>
            <a:ext cx="741362" cy="1223963"/>
          </a:xfrm>
          <a:prstGeom prst="line">
            <a:avLst/>
          </a:prstGeom>
          <a:noFill/>
          <a:ln w="25400">
            <a:solidFill>
              <a:srgbClr val="FF5050"/>
            </a:solidFill>
            <a:round/>
            <a:headEnd/>
            <a:tailEnd type="triangle" w="med" len="med"/>
          </a:ln>
          <a:effectLst/>
        </p:spPr>
        <p:txBody>
          <a:bodyPr wrap="none" anchor="ctr">
            <a:spAutoFit/>
          </a:bodyPr>
          <a:lstStyle/>
          <a:p>
            <a:endParaRPr lang="zh-CN" altLang="en-US"/>
          </a:p>
        </p:txBody>
      </p:sp>
      <p:sp>
        <p:nvSpPr>
          <p:cNvPr id="430108" name="Line 32"/>
          <p:cNvSpPr>
            <a:spLocks noChangeShapeType="1"/>
          </p:cNvSpPr>
          <p:nvPr/>
        </p:nvSpPr>
        <p:spPr bwMode="auto">
          <a:xfrm flipV="1">
            <a:off x="6757988" y="3479800"/>
            <a:ext cx="804862" cy="1670050"/>
          </a:xfrm>
          <a:prstGeom prst="line">
            <a:avLst/>
          </a:prstGeom>
          <a:noFill/>
          <a:ln w="28575">
            <a:solidFill>
              <a:schemeClr val="tx1"/>
            </a:solidFill>
            <a:round/>
            <a:headEnd/>
            <a:tailEnd type="triangle" w="med" len="med"/>
          </a:ln>
          <a:effectLst/>
        </p:spPr>
        <p:txBody>
          <a:bodyPr wrap="none" anchor="ctr">
            <a:spAutoFit/>
          </a:bodyPr>
          <a:lstStyle/>
          <a:p>
            <a:endParaRPr lang="zh-CN" altLang="en-US"/>
          </a:p>
        </p:txBody>
      </p:sp>
      <p:sp>
        <p:nvSpPr>
          <p:cNvPr id="430109" name="Line 33"/>
          <p:cNvSpPr>
            <a:spLocks noChangeShapeType="1"/>
          </p:cNvSpPr>
          <p:nvPr/>
        </p:nvSpPr>
        <p:spPr bwMode="auto">
          <a:xfrm>
            <a:off x="6770688" y="4321175"/>
            <a:ext cx="766762" cy="482600"/>
          </a:xfrm>
          <a:prstGeom prst="line">
            <a:avLst/>
          </a:prstGeom>
          <a:noFill/>
          <a:ln w="25400">
            <a:solidFill>
              <a:srgbClr val="FF5050"/>
            </a:solidFill>
            <a:round/>
            <a:headEnd/>
            <a:tailEnd type="triangle" w="med" len="med"/>
          </a:ln>
          <a:effectLst/>
        </p:spPr>
        <p:txBody>
          <a:bodyPr wrap="none" anchor="ctr">
            <a:spAutoFit/>
          </a:bodyPr>
          <a:lstStyle/>
          <a:p>
            <a:endParaRPr lang="zh-CN" altLang="en-US"/>
          </a:p>
        </p:txBody>
      </p:sp>
      <p:sp>
        <p:nvSpPr>
          <p:cNvPr id="430110" name="Line 34"/>
          <p:cNvSpPr>
            <a:spLocks noChangeShapeType="1"/>
          </p:cNvSpPr>
          <p:nvPr/>
        </p:nvSpPr>
        <p:spPr bwMode="auto">
          <a:xfrm flipV="1">
            <a:off x="6770688" y="4370388"/>
            <a:ext cx="779462" cy="384175"/>
          </a:xfrm>
          <a:prstGeom prst="line">
            <a:avLst/>
          </a:prstGeom>
          <a:noFill/>
          <a:ln w="28575">
            <a:solidFill>
              <a:schemeClr val="tx1"/>
            </a:solidFill>
            <a:round/>
            <a:headEnd/>
            <a:tailEnd type="triangle" w="med" len="med"/>
          </a:ln>
          <a:effectLst/>
        </p:spPr>
        <p:txBody>
          <a:bodyPr wrap="none" anchor="ctr">
            <a:spAutoFit/>
          </a:bodyPr>
          <a:lstStyle/>
          <a:p>
            <a:endParaRPr lang="zh-CN" altLang="en-US"/>
          </a:p>
        </p:txBody>
      </p:sp>
      <p:sp>
        <p:nvSpPr>
          <p:cNvPr id="1165347" name="Line 35"/>
          <p:cNvSpPr>
            <a:spLocks noChangeShapeType="1"/>
          </p:cNvSpPr>
          <p:nvPr/>
        </p:nvSpPr>
        <p:spPr bwMode="auto">
          <a:xfrm flipV="1">
            <a:off x="6770688" y="3355975"/>
            <a:ext cx="766762" cy="1349375"/>
          </a:xfrm>
          <a:prstGeom prst="line">
            <a:avLst/>
          </a:prstGeom>
          <a:noFill/>
          <a:ln w="25400">
            <a:solidFill>
              <a:srgbClr val="FF5050"/>
            </a:solidFill>
            <a:round/>
            <a:headEnd/>
            <a:tailEnd type="triangle" w="med" len="med"/>
          </a:ln>
          <a:effectLst/>
        </p:spPr>
        <p:txBody>
          <a:bodyPr wrap="none" anchor="ctr">
            <a:spAutoFit/>
          </a:bodyPr>
          <a:lstStyle/>
          <a:p>
            <a:endParaRPr lang="zh-CN" altLang="en-US"/>
          </a:p>
        </p:txBody>
      </p:sp>
      <p:sp>
        <p:nvSpPr>
          <p:cNvPr id="1165348" name="Line 36"/>
          <p:cNvSpPr>
            <a:spLocks noChangeShapeType="1"/>
          </p:cNvSpPr>
          <p:nvPr/>
        </p:nvSpPr>
        <p:spPr bwMode="auto">
          <a:xfrm flipV="1">
            <a:off x="6757988" y="4284663"/>
            <a:ext cx="779462" cy="841375"/>
          </a:xfrm>
          <a:prstGeom prst="line">
            <a:avLst/>
          </a:prstGeom>
          <a:noFill/>
          <a:ln w="28575">
            <a:solidFill>
              <a:srgbClr val="0000FF"/>
            </a:solidFill>
            <a:round/>
            <a:headEnd/>
            <a:tailEnd type="triangle" w="med" len="med"/>
          </a:ln>
          <a:effectLst/>
        </p:spPr>
        <p:txBody>
          <a:bodyPr wrap="none" anchor="ctr">
            <a:spAutoFit/>
          </a:bodyPr>
          <a:lstStyle/>
          <a:p>
            <a:endParaRPr lang="zh-CN" altLang="en-US"/>
          </a:p>
        </p:txBody>
      </p:sp>
      <p:grpSp>
        <p:nvGrpSpPr>
          <p:cNvPr id="4" name="Group 37"/>
          <p:cNvGrpSpPr>
            <a:grpSpLocks/>
          </p:cNvGrpSpPr>
          <p:nvPr/>
        </p:nvGrpSpPr>
        <p:grpSpPr bwMode="auto">
          <a:xfrm>
            <a:off x="4608513" y="4718050"/>
            <a:ext cx="711200" cy="457200"/>
            <a:chOff x="2921" y="1527"/>
            <a:chExt cx="448" cy="288"/>
          </a:xfrm>
        </p:grpSpPr>
        <p:sp>
          <p:nvSpPr>
            <p:cNvPr id="430116" name="Line 38"/>
            <p:cNvSpPr>
              <a:spLocks noChangeShapeType="1"/>
            </p:cNvSpPr>
            <p:nvPr/>
          </p:nvSpPr>
          <p:spPr bwMode="auto">
            <a:xfrm>
              <a:off x="3135" y="1678"/>
              <a:ext cx="234" cy="0"/>
            </a:xfrm>
            <a:prstGeom prst="line">
              <a:avLst/>
            </a:prstGeom>
            <a:noFill/>
            <a:ln w="38100">
              <a:solidFill>
                <a:srgbClr val="FF5050"/>
              </a:solidFill>
              <a:round/>
              <a:headEnd/>
              <a:tailEnd type="triangle" w="med" len="med"/>
            </a:ln>
            <a:effectLst/>
          </p:spPr>
          <p:txBody>
            <a:bodyPr wrap="none" anchor="ctr">
              <a:spAutoFit/>
            </a:bodyPr>
            <a:lstStyle/>
            <a:p>
              <a:endParaRPr lang="zh-CN" altLang="en-US"/>
            </a:p>
          </p:txBody>
        </p:sp>
        <p:sp>
          <p:nvSpPr>
            <p:cNvPr id="430117" name="Text Box 39"/>
            <p:cNvSpPr txBox="1">
              <a:spLocks noChangeArrowheads="1"/>
            </p:cNvSpPr>
            <p:nvPr/>
          </p:nvSpPr>
          <p:spPr bwMode="auto">
            <a:xfrm>
              <a:off x="2921" y="1527"/>
              <a:ext cx="169" cy="288"/>
            </a:xfrm>
            <a:prstGeom prst="rect">
              <a:avLst/>
            </a:prstGeom>
            <a:noFill/>
            <a:ln w="38100">
              <a:noFill/>
              <a:miter lim="800000"/>
              <a:headEnd/>
              <a:tailEnd/>
            </a:ln>
            <a:effectLst/>
          </p:spPr>
          <p:txBody>
            <a:bodyPr wrap="none">
              <a:spAutoFit/>
            </a:bodyPr>
            <a:lstStyle/>
            <a:p>
              <a:pPr>
                <a:spcBef>
                  <a:spcPct val="0"/>
                </a:spcBef>
              </a:pPr>
              <a:r>
                <a:rPr lang="en-US" altLang="zh-CN" sz="2400" b="0">
                  <a:solidFill>
                    <a:srgbClr val="FF5050"/>
                  </a:solidFill>
                </a:rPr>
                <a:t>j</a:t>
              </a:r>
            </a:p>
          </p:txBody>
        </p:sp>
      </p:gr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Text Box 2050"/>
          <p:cNvSpPr txBox="1">
            <a:spLocks noChangeArrowheads="1"/>
          </p:cNvSpPr>
          <p:nvPr/>
        </p:nvSpPr>
        <p:spPr bwMode="auto">
          <a:xfrm>
            <a:off x="247650" y="455613"/>
            <a:ext cx="7077900" cy="624786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spcBef>
                <a:spcPct val="0"/>
              </a:spcBef>
            </a:pPr>
            <a:r>
              <a:rPr lang="zh-CN" altLang="en-US" sz="2000" dirty="0">
                <a:ea typeface="宋体" pitchFamily="2" charset="-122"/>
              </a:rPr>
              <a:t>例</a:t>
            </a:r>
            <a:r>
              <a:rPr lang="en-US" altLang="zh-CN" sz="2000" dirty="0">
                <a:ea typeface="宋体" pitchFamily="2" charset="-122"/>
              </a:rPr>
              <a:t>29  </a:t>
            </a:r>
            <a:r>
              <a:rPr lang="zh-CN" altLang="en-US" sz="2000" dirty="0">
                <a:ea typeface="宋体" pitchFamily="2" charset="-122"/>
              </a:rPr>
              <a:t>对字符串排序（简单选择排序）</a:t>
            </a:r>
          </a:p>
          <a:p>
            <a:pPr>
              <a:spcBef>
                <a:spcPct val="0"/>
              </a:spcBef>
            </a:pPr>
            <a:r>
              <a:rPr lang="en-US" altLang="zh-CN" sz="2000" dirty="0">
                <a:ea typeface="宋体" pitchFamily="2" charset="-122"/>
              </a:rPr>
              <a:t>#include &lt;</a:t>
            </a:r>
            <a:r>
              <a:rPr lang="en-US" altLang="zh-CN" sz="2000" dirty="0" err="1">
                <a:ea typeface="宋体" pitchFamily="2" charset="-122"/>
              </a:rPr>
              <a:t>stdio.h</a:t>
            </a:r>
            <a:r>
              <a:rPr lang="en-US" altLang="zh-CN" sz="2000" dirty="0">
                <a:ea typeface="宋体" pitchFamily="2" charset="-122"/>
              </a:rPr>
              <a:t>&gt;</a:t>
            </a:r>
          </a:p>
          <a:p>
            <a:pPr>
              <a:spcBef>
                <a:spcPct val="0"/>
              </a:spcBef>
            </a:pPr>
            <a:r>
              <a:rPr lang="en-US" altLang="zh-CN" sz="2000" dirty="0">
                <a:ea typeface="宋体" pitchFamily="2" charset="-122"/>
              </a:rPr>
              <a:t>#include &lt;</a:t>
            </a:r>
            <a:r>
              <a:rPr lang="en-US" altLang="zh-CN" sz="2000" dirty="0" err="1">
                <a:ea typeface="宋体" pitchFamily="2" charset="-122"/>
              </a:rPr>
              <a:t>string.h</a:t>
            </a:r>
            <a:r>
              <a:rPr lang="en-US" altLang="zh-CN" sz="2000" dirty="0">
                <a:ea typeface="宋体" pitchFamily="2" charset="-122"/>
              </a:rPr>
              <a:t>&gt;</a:t>
            </a:r>
          </a:p>
          <a:p>
            <a:pPr>
              <a:spcBef>
                <a:spcPct val="0"/>
              </a:spcBef>
            </a:pPr>
            <a:r>
              <a:rPr lang="en-US" altLang="zh-CN" sz="2000" dirty="0" err="1">
                <a:ea typeface="宋体" pitchFamily="2" charset="-122"/>
              </a:rPr>
              <a:t>int</a:t>
            </a:r>
            <a:r>
              <a:rPr lang="en-US" altLang="zh-CN" sz="2000" dirty="0">
                <a:ea typeface="宋体" pitchFamily="2" charset="-122"/>
              </a:rPr>
              <a:t> main()</a:t>
            </a:r>
          </a:p>
          <a:p>
            <a:pPr>
              <a:spcBef>
                <a:spcPct val="0"/>
              </a:spcBef>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sort(char  *name[ ],</a:t>
            </a:r>
            <a:r>
              <a:rPr lang="en-US" altLang="zh-CN" sz="2000" dirty="0" err="1">
                <a:ea typeface="宋体" pitchFamily="2" charset="-122"/>
              </a:rPr>
              <a:t>int</a:t>
            </a:r>
            <a:r>
              <a:rPr lang="en-US" altLang="zh-CN" sz="2000" dirty="0">
                <a:ea typeface="宋体" pitchFamily="2" charset="-122"/>
              </a:rPr>
              <a:t> n); </a:t>
            </a:r>
          </a:p>
          <a:p>
            <a:pPr>
              <a:spcBef>
                <a:spcPct val="0"/>
              </a:spcBef>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print (char  *name[ ],</a:t>
            </a:r>
            <a:r>
              <a:rPr lang="en-US" altLang="zh-CN" sz="2000" dirty="0" err="1">
                <a:ea typeface="宋体" pitchFamily="2" charset="-122"/>
              </a:rPr>
              <a:t>int</a:t>
            </a:r>
            <a:r>
              <a:rPr lang="en-US" altLang="zh-CN" sz="2000" dirty="0">
                <a:ea typeface="宋体" pitchFamily="2" charset="-122"/>
              </a:rPr>
              <a:t> n);</a:t>
            </a:r>
          </a:p>
          <a:p>
            <a:pPr>
              <a:spcBef>
                <a:spcPct val="0"/>
              </a:spcBef>
            </a:pPr>
            <a:r>
              <a:rPr lang="en-US" altLang="zh-CN" sz="2000" dirty="0">
                <a:ea typeface="宋体" pitchFamily="2" charset="-122"/>
              </a:rPr>
              <a:t>  char *name[]={"Follow </a:t>
            </a:r>
            <a:r>
              <a:rPr lang="en-US" altLang="zh-CN" sz="2000" dirty="0" err="1">
                <a:ea typeface="宋体" pitchFamily="2" charset="-122"/>
              </a:rPr>
              <a:t>me","BASIC</a:t>
            </a:r>
            <a:r>
              <a:rPr lang="en-US" altLang="zh-CN" sz="2000" dirty="0">
                <a:ea typeface="宋体" pitchFamily="2" charset="-122"/>
              </a:rPr>
              <a:t>",</a:t>
            </a:r>
          </a:p>
          <a:p>
            <a:pPr>
              <a:spcBef>
                <a:spcPct val="0"/>
              </a:spcBef>
            </a:pPr>
            <a:r>
              <a:rPr lang="en-US" altLang="zh-CN" sz="2000" dirty="0">
                <a:ea typeface="宋体" pitchFamily="2" charset="-122"/>
              </a:rPr>
              <a:t>      "Great </a:t>
            </a:r>
            <a:r>
              <a:rPr lang="en-US" altLang="zh-CN" sz="2000" dirty="0" err="1">
                <a:ea typeface="宋体" pitchFamily="2" charset="-122"/>
              </a:rPr>
              <a:t>Wall","FORTRAN","Computer</a:t>
            </a:r>
            <a:r>
              <a:rPr lang="en-US" altLang="zh-CN" sz="2000" dirty="0">
                <a:ea typeface="宋体" pitchFamily="2" charset="-122"/>
              </a:rPr>
              <a:t> design"};</a:t>
            </a:r>
          </a:p>
          <a:p>
            <a:pPr>
              <a:spcBef>
                <a:spcPct val="0"/>
              </a:spcBef>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n=5;</a:t>
            </a:r>
          </a:p>
          <a:p>
            <a:pPr>
              <a:spcBef>
                <a:spcPct val="0"/>
              </a:spcBef>
            </a:pPr>
            <a:r>
              <a:rPr lang="en-US" altLang="zh-CN" sz="2000" dirty="0">
                <a:ea typeface="宋体" pitchFamily="2" charset="-122"/>
              </a:rPr>
              <a:t>  sort(</a:t>
            </a:r>
            <a:r>
              <a:rPr lang="en-US" altLang="zh-CN" sz="2000" dirty="0" err="1">
                <a:ea typeface="宋体" pitchFamily="2" charset="-122"/>
              </a:rPr>
              <a:t>name,n</a:t>
            </a:r>
            <a:r>
              <a:rPr lang="en-US" altLang="zh-CN" sz="2000" dirty="0">
                <a:ea typeface="宋体" pitchFamily="2" charset="-122"/>
              </a:rPr>
              <a:t>);</a:t>
            </a:r>
          </a:p>
          <a:p>
            <a:pPr>
              <a:spcBef>
                <a:spcPct val="0"/>
              </a:spcBef>
            </a:pPr>
            <a:r>
              <a:rPr lang="en-US" altLang="zh-CN" sz="2000" dirty="0">
                <a:ea typeface="宋体" pitchFamily="2" charset="-122"/>
              </a:rPr>
              <a:t>  print(</a:t>
            </a:r>
            <a:r>
              <a:rPr lang="en-US" altLang="zh-CN" sz="2000" dirty="0" err="1">
                <a:ea typeface="宋体" pitchFamily="2" charset="-122"/>
              </a:rPr>
              <a:t>name,n</a:t>
            </a:r>
            <a:r>
              <a:rPr lang="en-US" altLang="zh-CN" sz="2000" dirty="0">
                <a:ea typeface="宋体" pitchFamily="2" charset="-122"/>
              </a:rPr>
              <a:t>);</a:t>
            </a:r>
          </a:p>
          <a:p>
            <a:pPr>
              <a:spcBef>
                <a:spcPct val="0"/>
              </a:spcBef>
            </a:pPr>
            <a:r>
              <a:rPr lang="en-US" altLang="zh-CN" sz="2000" dirty="0">
                <a:ea typeface="宋体" pitchFamily="2" charset="-122"/>
              </a:rPr>
              <a:t>}</a:t>
            </a:r>
          </a:p>
          <a:p>
            <a:pPr>
              <a:spcBef>
                <a:spcPct val="0"/>
              </a:spcBef>
            </a:pPr>
            <a:r>
              <a:rPr lang="en-US" altLang="zh-CN" sz="2000" dirty="0" err="1">
                <a:ea typeface="宋体" pitchFamily="2" charset="-122"/>
              </a:rPr>
              <a:t>int</a:t>
            </a:r>
            <a:r>
              <a:rPr lang="en-US" altLang="zh-CN" sz="2000" dirty="0">
                <a:ea typeface="宋体" pitchFamily="2" charset="-122"/>
              </a:rPr>
              <a:t> sort(char *name[ ],</a:t>
            </a:r>
            <a:r>
              <a:rPr lang="en-US" altLang="zh-CN" sz="2000" dirty="0" err="1">
                <a:ea typeface="宋体" pitchFamily="2" charset="-122"/>
              </a:rPr>
              <a:t>int</a:t>
            </a:r>
            <a:r>
              <a:rPr lang="en-US" altLang="zh-CN" sz="2000" dirty="0">
                <a:ea typeface="宋体" pitchFamily="2" charset="-122"/>
              </a:rPr>
              <a:t> n)</a:t>
            </a:r>
          </a:p>
          <a:p>
            <a:pPr>
              <a:spcBef>
                <a:spcPct val="0"/>
              </a:spcBef>
            </a:pPr>
            <a:r>
              <a:rPr lang="en-US" altLang="zh-CN" sz="2000" dirty="0">
                <a:ea typeface="宋体" pitchFamily="2" charset="-122"/>
              </a:rPr>
              <a:t>{ char *temp;</a:t>
            </a:r>
          </a:p>
          <a:p>
            <a:pPr>
              <a:spcBef>
                <a:spcPct val="0"/>
              </a:spcBef>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a:t>
            </a:r>
            <a:r>
              <a:rPr lang="en-US" altLang="zh-CN" sz="2000" dirty="0" err="1">
                <a:ea typeface="宋体" pitchFamily="2" charset="-122"/>
              </a:rPr>
              <a:t>i,j,k</a:t>
            </a:r>
            <a:r>
              <a:rPr lang="en-US" altLang="zh-CN" sz="2000" dirty="0">
                <a:ea typeface="宋体" pitchFamily="2" charset="-122"/>
              </a:rPr>
              <a:t>;</a:t>
            </a:r>
          </a:p>
          <a:p>
            <a:pPr>
              <a:spcBef>
                <a:spcPct val="0"/>
              </a:spcBef>
            </a:pPr>
            <a:r>
              <a:rPr lang="en-US" altLang="zh-CN" sz="2000" dirty="0">
                <a:ea typeface="宋体" pitchFamily="2" charset="-122"/>
              </a:rPr>
              <a:t>  for(</a:t>
            </a:r>
            <a:r>
              <a:rPr lang="en-US" altLang="zh-CN" sz="2000" dirty="0" err="1">
                <a:ea typeface="宋体" pitchFamily="2" charset="-122"/>
              </a:rPr>
              <a:t>i</a:t>
            </a:r>
            <a:r>
              <a:rPr lang="en-US" altLang="zh-CN" sz="2000" dirty="0">
                <a:ea typeface="宋体" pitchFamily="2" charset="-122"/>
              </a:rPr>
              <a:t>=0;i&lt;n-1;i++)</a:t>
            </a:r>
          </a:p>
          <a:p>
            <a:pPr>
              <a:spcBef>
                <a:spcPct val="0"/>
              </a:spcBef>
            </a:pPr>
            <a:r>
              <a:rPr lang="en-US" altLang="zh-CN" sz="2000" dirty="0">
                <a:ea typeface="宋体" pitchFamily="2" charset="-122"/>
              </a:rPr>
              <a:t>  { k=</a:t>
            </a:r>
            <a:r>
              <a:rPr lang="en-US" altLang="zh-CN" sz="2000" dirty="0" err="1">
                <a:ea typeface="宋体" pitchFamily="2" charset="-122"/>
              </a:rPr>
              <a:t>i</a:t>
            </a:r>
            <a:r>
              <a:rPr lang="en-US" altLang="zh-CN" sz="2000" dirty="0">
                <a:ea typeface="宋体" pitchFamily="2" charset="-122"/>
              </a:rPr>
              <a:t>;</a:t>
            </a:r>
          </a:p>
          <a:p>
            <a:pPr>
              <a:spcBef>
                <a:spcPct val="0"/>
              </a:spcBef>
            </a:pPr>
            <a:r>
              <a:rPr lang="en-US" altLang="zh-CN" sz="2000" dirty="0">
                <a:ea typeface="宋体" pitchFamily="2" charset="-122"/>
              </a:rPr>
              <a:t>     for(j=i+1;j&lt;</a:t>
            </a:r>
            <a:r>
              <a:rPr lang="en-US" altLang="zh-CN" sz="2000" dirty="0" err="1">
                <a:ea typeface="宋体" pitchFamily="2" charset="-122"/>
              </a:rPr>
              <a:t>n;j</a:t>
            </a:r>
            <a:r>
              <a:rPr lang="en-US" altLang="zh-CN" sz="2000" dirty="0">
                <a:ea typeface="宋体" pitchFamily="2" charset="-122"/>
              </a:rPr>
              <a:t>++) if(</a:t>
            </a:r>
            <a:r>
              <a:rPr lang="en-US" altLang="zh-CN" sz="2000" dirty="0" err="1">
                <a:ea typeface="宋体" pitchFamily="2" charset="-122"/>
              </a:rPr>
              <a:t>strcmp</a:t>
            </a:r>
            <a:r>
              <a:rPr lang="en-US" altLang="zh-CN" sz="2000" dirty="0">
                <a:ea typeface="宋体" pitchFamily="2" charset="-122"/>
              </a:rPr>
              <a:t>(name[k],name[j])&gt;0) k=j;</a:t>
            </a:r>
          </a:p>
          <a:p>
            <a:pPr>
              <a:spcBef>
                <a:spcPct val="0"/>
              </a:spcBef>
            </a:pPr>
            <a:r>
              <a:rPr lang="en-US" altLang="zh-CN" sz="2000" dirty="0">
                <a:ea typeface="宋体" pitchFamily="2" charset="-122"/>
              </a:rPr>
              <a:t>     if(k!=</a:t>
            </a:r>
            <a:r>
              <a:rPr lang="en-US" altLang="zh-CN" sz="2000" dirty="0" err="1">
                <a:ea typeface="宋体" pitchFamily="2" charset="-122"/>
              </a:rPr>
              <a:t>i</a:t>
            </a:r>
            <a:r>
              <a:rPr lang="en-US" altLang="zh-CN" sz="2000" dirty="0">
                <a:ea typeface="宋体" pitchFamily="2" charset="-122"/>
              </a:rPr>
              <a:t>)  { temp=name[</a:t>
            </a:r>
            <a:r>
              <a:rPr lang="en-US" altLang="zh-CN" sz="2000" dirty="0" err="1">
                <a:ea typeface="宋体" pitchFamily="2" charset="-122"/>
              </a:rPr>
              <a:t>i</a:t>
            </a:r>
            <a:r>
              <a:rPr lang="en-US" altLang="zh-CN" sz="2000" dirty="0">
                <a:ea typeface="宋体" pitchFamily="2" charset="-122"/>
              </a:rPr>
              <a:t>];  name[</a:t>
            </a:r>
            <a:r>
              <a:rPr lang="en-US" altLang="zh-CN" sz="2000" dirty="0" err="1">
                <a:ea typeface="宋体" pitchFamily="2" charset="-122"/>
              </a:rPr>
              <a:t>i</a:t>
            </a:r>
            <a:r>
              <a:rPr lang="en-US" altLang="zh-CN" sz="2000" dirty="0">
                <a:ea typeface="宋体" pitchFamily="2" charset="-122"/>
              </a:rPr>
              <a:t>]=name[k]; name[k]=temp;}</a:t>
            </a:r>
          </a:p>
          <a:p>
            <a:pPr>
              <a:spcBef>
                <a:spcPct val="0"/>
              </a:spcBef>
            </a:pPr>
            <a:r>
              <a:rPr lang="en-US" altLang="zh-CN" sz="2000" dirty="0">
                <a:ea typeface="宋体" pitchFamily="2" charset="-122"/>
              </a:rPr>
              <a:t>} }</a:t>
            </a:r>
          </a:p>
        </p:txBody>
      </p:sp>
      <p:sp>
        <p:nvSpPr>
          <p:cNvPr id="431107" name="Text Box 2051"/>
          <p:cNvSpPr txBox="1">
            <a:spLocks noChangeArrowheads="1"/>
          </p:cNvSpPr>
          <p:nvPr/>
        </p:nvSpPr>
        <p:spPr bwMode="auto">
          <a:xfrm>
            <a:off x="4978400" y="450850"/>
            <a:ext cx="3818033" cy="193899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spcBef>
                <a:spcPct val="0"/>
              </a:spcBef>
            </a:pPr>
            <a:r>
              <a:rPr lang="en-US" altLang="zh-CN" sz="2400" dirty="0" err="1">
                <a:ea typeface="宋体" pitchFamily="2" charset="-122"/>
              </a:rPr>
              <a:t>int</a:t>
            </a:r>
            <a:r>
              <a:rPr lang="en-US" altLang="zh-CN" sz="2400" dirty="0">
                <a:ea typeface="宋体" pitchFamily="2" charset="-122"/>
              </a:rPr>
              <a:t> print(char *name[ ], </a:t>
            </a:r>
            <a:r>
              <a:rPr lang="en-US" altLang="zh-CN" sz="2400" dirty="0" err="1">
                <a:ea typeface="宋体" pitchFamily="2" charset="-122"/>
              </a:rPr>
              <a:t>int</a:t>
            </a:r>
            <a:r>
              <a:rPr lang="en-US" altLang="zh-CN" sz="2400" dirty="0">
                <a:ea typeface="宋体" pitchFamily="2" charset="-122"/>
              </a:rPr>
              <a:t> n)</a:t>
            </a:r>
          </a:p>
          <a:p>
            <a:pPr>
              <a:spcBef>
                <a:spcPct val="0"/>
              </a:spcBef>
            </a:pPr>
            <a:r>
              <a:rPr lang="en-US" altLang="zh-CN" sz="2400" dirty="0">
                <a:ea typeface="宋体" pitchFamily="2" charset="-122"/>
              </a:rPr>
              <a:t>{ </a:t>
            </a:r>
            <a:r>
              <a:rPr lang="en-US" altLang="zh-CN" sz="2400" dirty="0" err="1">
                <a:ea typeface="宋体" pitchFamily="2" charset="-122"/>
              </a:rPr>
              <a:t>int</a:t>
            </a:r>
            <a:r>
              <a:rPr lang="en-US" altLang="zh-CN" sz="2400" dirty="0">
                <a:ea typeface="宋体" pitchFamily="2" charset="-122"/>
              </a:rPr>
              <a:t> </a:t>
            </a:r>
            <a:r>
              <a:rPr lang="en-US" altLang="zh-CN" sz="2400" dirty="0" err="1">
                <a:ea typeface="宋体" pitchFamily="2" charset="-122"/>
              </a:rPr>
              <a:t>i</a:t>
            </a:r>
            <a:r>
              <a:rPr lang="en-US" altLang="zh-CN" sz="2400" dirty="0">
                <a:ea typeface="宋体" pitchFamily="2" charset="-122"/>
              </a:rPr>
              <a:t> ;</a:t>
            </a:r>
          </a:p>
          <a:p>
            <a:pPr>
              <a:spcBef>
                <a:spcPct val="0"/>
              </a:spcBef>
            </a:pPr>
            <a:r>
              <a:rPr lang="en-US" altLang="zh-CN" sz="2400" dirty="0">
                <a:ea typeface="宋体" pitchFamily="2" charset="-122"/>
              </a:rPr>
              <a:t>  for(</a:t>
            </a:r>
            <a:r>
              <a:rPr lang="en-US" altLang="zh-CN" sz="2400" dirty="0" err="1">
                <a:ea typeface="宋体" pitchFamily="2" charset="-122"/>
              </a:rPr>
              <a:t>i</a:t>
            </a:r>
            <a:r>
              <a:rPr lang="en-US" altLang="zh-CN" sz="2400" dirty="0">
                <a:ea typeface="宋体" pitchFamily="2" charset="-122"/>
              </a:rPr>
              <a:t>=0; </a:t>
            </a:r>
            <a:r>
              <a:rPr lang="en-US" altLang="zh-CN" sz="2400" dirty="0" err="1">
                <a:ea typeface="宋体" pitchFamily="2" charset="-122"/>
              </a:rPr>
              <a:t>i</a:t>
            </a:r>
            <a:r>
              <a:rPr lang="en-US" altLang="zh-CN" sz="2400" dirty="0">
                <a:ea typeface="宋体" pitchFamily="2" charset="-122"/>
              </a:rPr>
              <a:t>&lt;n; </a:t>
            </a:r>
            <a:r>
              <a:rPr lang="en-US" altLang="zh-CN" sz="2400" dirty="0" err="1">
                <a:ea typeface="宋体" pitchFamily="2" charset="-122"/>
              </a:rPr>
              <a:t>i</a:t>
            </a:r>
            <a:r>
              <a:rPr lang="en-US" altLang="zh-CN" sz="2400" dirty="0">
                <a:ea typeface="宋体" pitchFamily="2" charset="-122"/>
              </a:rPr>
              <a:t>++)</a:t>
            </a:r>
          </a:p>
          <a:p>
            <a:pPr>
              <a:spcBef>
                <a:spcPct val="0"/>
              </a:spcBef>
            </a:pPr>
            <a:r>
              <a:rPr lang="en-US" altLang="zh-CN" sz="2400" dirty="0">
                <a:ea typeface="宋体" pitchFamily="2" charset="-122"/>
              </a:rPr>
              <a:t>     </a:t>
            </a:r>
            <a:r>
              <a:rPr lang="en-US" altLang="zh-CN" sz="2400" dirty="0" err="1">
                <a:ea typeface="宋体" pitchFamily="2" charset="-122"/>
              </a:rPr>
              <a:t>printf</a:t>
            </a:r>
            <a:r>
              <a:rPr lang="en-US" altLang="zh-CN" sz="2400" dirty="0">
                <a:ea typeface="宋体" pitchFamily="2" charset="-122"/>
              </a:rPr>
              <a:t>("%s\</a:t>
            </a:r>
            <a:r>
              <a:rPr lang="en-US" altLang="zh-CN" sz="2400" dirty="0" err="1">
                <a:ea typeface="宋体" pitchFamily="2" charset="-122"/>
              </a:rPr>
              <a:t>n",name</a:t>
            </a:r>
            <a:r>
              <a:rPr lang="en-US" altLang="zh-CN" sz="2400" dirty="0">
                <a:ea typeface="宋体" pitchFamily="2" charset="-122"/>
              </a:rPr>
              <a:t>[ </a:t>
            </a:r>
            <a:r>
              <a:rPr lang="en-US" altLang="zh-CN" sz="2400" dirty="0" err="1">
                <a:ea typeface="宋体" pitchFamily="2" charset="-122"/>
              </a:rPr>
              <a:t>i</a:t>
            </a:r>
            <a:r>
              <a:rPr lang="en-US" altLang="zh-CN" sz="2400" dirty="0">
                <a:ea typeface="宋体" pitchFamily="2" charset="-122"/>
              </a:rPr>
              <a:t> ];</a:t>
            </a:r>
          </a:p>
          <a:p>
            <a:pPr>
              <a:spcBef>
                <a:spcPct val="0"/>
              </a:spcBef>
            </a:pPr>
            <a:r>
              <a:rPr lang="en-US" altLang="zh-CN" sz="2400" dirty="0">
                <a:ea typeface="宋体" pitchFamily="2" charset="-122"/>
              </a:rPr>
              <a:t>}</a:t>
            </a:r>
          </a:p>
        </p:txBody>
      </p:sp>
      <p:sp>
        <p:nvSpPr>
          <p:cNvPr id="431108" name="AutoShape 2052">
            <a:hlinkClick r:id="" action="ppaction://hlinkshowjump?jump=lastslideviewed" highlightClick="1"/>
          </p:cNvPr>
          <p:cNvSpPr>
            <a:spLocks noChangeArrowheads="1"/>
          </p:cNvSpPr>
          <p:nvPr/>
        </p:nvSpPr>
        <p:spPr bwMode="auto">
          <a:xfrm>
            <a:off x="544513" y="6172200"/>
            <a:ext cx="533400" cy="381000"/>
          </a:xfrm>
          <a:prstGeom prst="roundRect">
            <a:avLst>
              <a:gd name="adj" fmla="val 16667"/>
            </a:avLst>
          </a:prstGeom>
          <a:noFill/>
          <a:ln w="12700" cap="sq">
            <a:solidFill>
              <a:schemeClr val="accent1"/>
            </a:solidFill>
            <a:round/>
            <a:headEnd type="none" w="sm" len="sm"/>
            <a:tailEnd type="none" w="sm" len="sm"/>
          </a:ln>
          <a:effectLst/>
        </p:spPr>
        <p:txBody>
          <a:bodyPr wrap="none" anchor="ctr"/>
          <a:lstStyle/>
          <a:p>
            <a:pPr algn="ctr" eaLnBrk="1" hangingPunct="1">
              <a:spcBef>
                <a:spcPct val="0"/>
              </a:spcBef>
            </a:pPr>
            <a:r>
              <a:rPr lang="en-US" altLang="zh-CN" sz="2400" b="0">
                <a:solidFill>
                  <a:srgbClr val="008000"/>
                </a:solidFill>
                <a:ea typeface="宋体" pitchFamily="2" charset="-122"/>
              </a:rPr>
              <a:t>&lt;</a:t>
            </a:r>
            <a:endParaRPr lang="en-US" altLang="zh-CN" sz="2400" b="0">
              <a:solidFill>
                <a:schemeClr val="tx1"/>
              </a:solidFill>
              <a:ea typeface="宋体" pitchFamily="2" charset="-122"/>
            </a:endParaRPr>
          </a:p>
        </p:txBody>
      </p:sp>
      <p:sp>
        <p:nvSpPr>
          <p:cNvPr id="431109" name="AutoShape 2053">
            <a:hlinkClick r:id="" action="ppaction://hlinkshowjump?jump=nextslide" highlightClick="1"/>
          </p:cNvPr>
          <p:cNvSpPr>
            <a:spLocks noChangeArrowheads="1"/>
          </p:cNvSpPr>
          <p:nvPr/>
        </p:nvSpPr>
        <p:spPr bwMode="auto">
          <a:xfrm>
            <a:off x="1154113" y="6172200"/>
            <a:ext cx="533400" cy="381000"/>
          </a:xfrm>
          <a:prstGeom prst="roundRect">
            <a:avLst>
              <a:gd name="adj" fmla="val 16667"/>
            </a:avLst>
          </a:prstGeom>
          <a:noFill/>
          <a:ln w="12700" cap="sq">
            <a:solidFill>
              <a:schemeClr val="accent1"/>
            </a:solidFill>
            <a:round/>
            <a:headEnd type="none" w="sm" len="sm"/>
            <a:tailEnd type="none" w="sm" len="sm"/>
          </a:ln>
          <a:effectLst/>
        </p:spPr>
        <p:txBody>
          <a:bodyPr wrap="none" anchor="ctr"/>
          <a:lstStyle/>
          <a:p>
            <a:pPr algn="ctr" eaLnBrk="1" hangingPunct="1">
              <a:spcBef>
                <a:spcPct val="0"/>
              </a:spcBef>
            </a:pPr>
            <a:r>
              <a:rPr lang="en-US" altLang="zh-CN" sz="2400" b="0">
                <a:solidFill>
                  <a:srgbClr val="008000"/>
                </a:solidFill>
                <a:ea typeface="宋体" pitchFamily="2" charset="-122"/>
              </a:rPr>
              <a:t>&gt;</a:t>
            </a:r>
            <a:endParaRPr lang="en-US" altLang="zh-CN" sz="2400" b="0">
              <a:solidFill>
                <a:schemeClr val="tx1"/>
              </a:solidFill>
              <a:ea typeface="宋体" pitchFamily="2" charset="-122"/>
            </a:endParaRPr>
          </a:p>
        </p:txBody>
      </p:sp>
      <p:sp>
        <p:nvSpPr>
          <p:cNvPr id="431111" name="Rectangle 2055"/>
          <p:cNvSpPr>
            <a:spLocks noChangeArrowheads="1"/>
          </p:cNvSpPr>
          <p:nvPr/>
        </p:nvSpPr>
        <p:spPr bwMode="auto">
          <a:xfrm>
            <a:off x="5322888" y="3344863"/>
            <a:ext cx="1430337" cy="2081212"/>
          </a:xfrm>
          <a:prstGeom prst="rect">
            <a:avLst/>
          </a:prstGeom>
          <a:solidFill>
            <a:srgbClr val="FFFFFF"/>
          </a:solidFill>
          <a:ln w="9525">
            <a:solidFill>
              <a:srgbClr val="000000"/>
            </a:solidFill>
            <a:miter lim="800000"/>
            <a:headEnd/>
            <a:tailEnd/>
          </a:ln>
          <a:effectLst/>
        </p:spPr>
        <p:txBody>
          <a:bodyPr wrap="none" anchor="ctr"/>
          <a:lstStyle/>
          <a:p>
            <a:endParaRPr lang="zh-CN" altLang="en-US"/>
          </a:p>
        </p:txBody>
      </p:sp>
      <p:sp>
        <p:nvSpPr>
          <p:cNvPr id="431112" name="Line 2056"/>
          <p:cNvSpPr>
            <a:spLocks noChangeShapeType="1"/>
          </p:cNvSpPr>
          <p:nvPr/>
        </p:nvSpPr>
        <p:spPr bwMode="auto">
          <a:xfrm flipV="1">
            <a:off x="5322888" y="3786188"/>
            <a:ext cx="1447800" cy="0"/>
          </a:xfrm>
          <a:prstGeom prst="line">
            <a:avLst/>
          </a:prstGeom>
          <a:noFill/>
          <a:ln w="9525">
            <a:solidFill>
              <a:srgbClr val="000000"/>
            </a:solidFill>
            <a:round/>
            <a:headEnd/>
            <a:tailEnd/>
          </a:ln>
          <a:effectLst/>
        </p:spPr>
        <p:txBody>
          <a:bodyPr wrap="none" anchor="ctr"/>
          <a:lstStyle/>
          <a:p>
            <a:endParaRPr lang="zh-CN" altLang="en-US"/>
          </a:p>
        </p:txBody>
      </p:sp>
      <p:sp>
        <p:nvSpPr>
          <p:cNvPr id="431113" name="Line 2057"/>
          <p:cNvSpPr>
            <a:spLocks noChangeShapeType="1"/>
          </p:cNvSpPr>
          <p:nvPr/>
        </p:nvSpPr>
        <p:spPr bwMode="auto">
          <a:xfrm>
            <a:off x="5322888" y="4210050"/>
            <a:ext cx="1430337" cy="0"/>
          </a:xfrm>
          <a:prstGeom prst="line">
            <a:avLst/>
          </a:prstGeom>
          <a:noFill/>
          <a:ln w="9525">
            <a:solidFill>
              <a:srgbClr val="000000"/>
            </a:solidFill>
            <a:round/>
            <a:headEnd/>
            <a:tailEnd/>
          </a:ln>
          <a:effectLst/>
        </p:spPr>
        <p:txBody>
          <a:bodyPr wrap="none" anchor="ctr"/>
          <a:lstStyle/>
          <a:p>
            <a:endParaRPr lang="zh-CN" altLang="en-US"/>
          </a:p>
        </p:txBody>
      </p:sp>
      <p:sp>
        <p:nvSpPr>
          <p:cNvPr id="431114" name="Line 2058"/>
          <p:cNvSpPr>
            <a:spLocks noChangeShapeType="1"/>
          </p:cNvSpPr>
          <p:nvPr/>
        </p:nvSpPr>
        <p:spPr bwMode="auto">
          <a:xfrm>
            <a:off x="5322888" y="4616450"/>
            <a:ext cx="1430337" cy="0"/>
          </a:xfrm>
          <a:prstGeom prst="line">
            <a:avLst/>
          </a:prstGeom>
          <a:noFill/>
          <a:ln w="9525">
            <a:solidFill>
              <a:srgbClr val="000000"/>
            </a:solidFill>
            <a:round/>
            <a:headEnd/>
            <a:tailEnd/>
          </a:ln>
          <a:effectLst/>
        </p:spPr>
        <p:txBody>
          <a:bodyPr wrap="none" anchor="ctr"/>
          <a:lstStyle/>
          <a:p>
            <a:endParaRPr lang="zh-CN" altLang="en-US"/>
          </a:p>
        </p:txBody>
      </p:sp>
      <p:sp>
        <p:nvSpPr>
          <p:cNvPr id="431115" name="Line 2059"/>
          <p:cNvSpPr>
            <a:spLocks noChangeShapeType="1"/>
          </p:cNvSpPr>
          <p:nvPr/>
        </p:nvSpPr>
        <p:spPr bwMode="auto">
          <a:xfrm>
            <a:off x="5322888" y="5038725"/>
            <a:ext cx="1430337" cy="0"/>
          </a:xfrm>
          <a:prstGeom prst="line">
            <a:avLst/>
          </a:prstGeom>
          <a:noFill/>
          <a:ln w="9525">
            <a:solidFill>
              <a:srgbClr val="000000"/>
            </a:solidFill>
            <a:round/>
            <a:headEnd/>
            <a:tailEnd/>
          </a:ln>
          <a:effectLst/>
        </p:spPr>
        <p:txBody>
          <a:bodyPr wrap="none" anchor="ctr"/>
          <a:lstStyle/>
          <a:p>
            <a:endParaRPr lang="zh-CN" altLang="en-US"/>
          </a:p>
        </p:txBody>
      </p:sp>
      <p:sp>
        <p:nvSpPr>
          <p:cNvPr id="431116" name="Text Box 2060"/>
          <p:cNvSpPr txBox="1">
            <a:spLocks noChangeArrowheads="1"/>
          </p:cNvSpPr>
          <p:nvPr/>
        </p:nvSpPr>
        <p:spPr bwMode="auto">
          <a:xfrm>
            <a:off x="5518150" y="3376613"/>
            <a:ext cx="1028700" cy="396875"/>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name[0]</a:t>
            </a:r>
          </a:p>
        </p:txBody>
      </p:sp>
      <p:sp>
        <p:nvSpPr>
          <p:cNvPr id="431117" name="Text Box 2061"/>
          <p:cNvSpPr txBox="1">
            <a:spLocks noChangeArrowheads="1"/>
          </p:cNvSpPr>
          <p:nvPr/>
        </p:nvSpPr>
        <p:spPr bwMode="auto">
          <a:xfrm>
            <a:off x="5535613" y="3798888"/>
            <a:ext cx="1028700" cy="396875"/>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name[1]</a:t>
            </a:r>
          </a:p>
        </p:txBody>
      </p:sp>
      <p:sp>
        <p:nvSpPr>
          <p:cNvPr id="431118" name="Text Box 2062"/>
          <p:cNvSpPr txBox="1">
            <a:spLocks noChangeArrowheads="1"/>
          </p:cNvSpPr>
          <p:nvPr/>
        </p:nvSpPr>
        <p:spPr bwMode="auto">
          <a:xfrm>
            <a:off x="5535613" y="4205288"/>
            <a:ext cx="1028700" cy="396875"/>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name[2]</a:t>
            </a:r>
          </a:p>
        </p:txBody>
      </p:sp>
      <p:sp>
        <p:nvSpPr>
          <p:cNvPr id="431119" name="Text Box 2063"/>
          <p:cNvSpPr txBox="1">
            <a:spLocks noChangeArrowheads="1"/>
          </p:cNvSpPr>
          <p:nvPr/>
        </p:nvSpPr>
        <p:spPr bwMode="auto">
          <a:xfrm>
            <a:off x="5535613" y="4646613"/>
            <a:ext cx="1028700" cy="396875"/>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name[3]</a:t>
            </a:r>
          </a:p>
        </p:txBody>
      </p:sp>
      <p:sp>
        <p:nvSpPr>
          <p:cNvPr id="431120" name="Text Box 2064"/>
          <p:cNvSpPr txBox="1">
            <a:spLocks noChangeArrowheads="1"/>
          </p:cNvSpPr>
          <p:nvPr/>
        </p:nvSpPr>
        <p:spPr bwMode="auto">
          <a:xfrm>
            <a:off x="5535613" y="5068888"/>
            <a:ext cx="1028700" cy="396875"/>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name[4]</a:t>
            </a:r>
          </a:p>
        </p:txBody>
      </p:sp>
      <p:sp>
        <p:nvSpPr>
          <p:cNvPr id="431121" name="Text Box 2065"/>
          <p:cNvSpPr txBox="1">
            <a:spLocks noChangeArrowheads="1"/>
          </p:cNvSpPr>
          <p:nvPr/>
        </p:nvSpPr>
        <p:spPr bwMode="auto">
          <a:xfrm>
            <a:off x="5684838" y="2987675"/>
            <a:ext cx="733425" cy="396875"/>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a:t>
            </a:r>
          </a:p>
        </p:txBody>
      </p:sp>
      <p:sp>
        <p:nvSpPr>
          <p:cNvPr id="431122" name="Text Box 2066"/>
          <p:cNvSpPr txBox="1">
            <a:spLocks noChangeArrowheads="1"/>
          </p:cNvSpPr>
          <p:nvPr/>
        </p:nvSpPr>
        <p:spPr bwMode="auto">
          <a:xfrm>
            <a:off x="7527925" y="4210050"/>
            <a:ext cx="1312863" cy="406400"/>
          </a:xfrm>
          <a:prstGeom prst="rect">
            <a:avLst/>
          </a:prstGeom>
          <a:noFill/>
          <a:ln w="9525">
            <a:solidFill>
              <a:schemeClr val="tx1"/>
            </a:solid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Great Wall</a:t>
            </a:r>
          </a:p>
        </p:txBody>
      </p:sp>
      <p:sp>
        <p:nvSpPr>
          <p:cNvPr id="431123" name="Text Box 2067"/>
          <p:cNvSpPr txBox="1">
            <a:spLocks noChangeArrowheads="1"/>
          </p:cNvSpPr>
          <p:nvPr/>
        </p:nvSpPr>
        <p:spPr bwMode="auto">
          <a:xfrm>
            <a:off x="7527925" y="4651375"/>
            <a:ext cx="1382713" cy="406400"/>
          </a:xfrm>
          <a:prstGeom prst="rect">
            <a:avLst/>
          </a:prstGeom>
          <a:noFill/>
          <a:ln w="9525">
            <a:solidFill>
              <a:schemeClr val="tx1"/>
            </a:solid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FORTRAN</a:t>
            </a:r>
          </a:p>
        </p:txBody>
      </p:sp>
      <p:sp>
        <p:nvSpPr>
          <p:cNvPr id="431124" name="Text Box 2068"/>
          <p:cNvSpPr txBox="1">
            <a:spLocks noChangeArrowheads="1"/>
          </p:cNvSpPr>
          <p:nvPr/>
        </p:nvSpPr>
        <p:spPr bwMode="auto">
          <a:xfrm>
            <a:off x="7510463" y="5092700"/>
            <a:ext cx="1208087" cy="406400"/>
          </a:xfrm>
          <a:prstGeom prst="rect">
            <a:avLst/>
          </a:prstGeom>
          <a:noFill/>
          <a:ln w="9525">
            <a:solidFill>
              <a:schemeClr val="tx1"/>
            </a:solid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Computer</a:t>
            </a:r>
          </a:p>
        </p:txBody>
      </p:sp>
      <p:sp>
        <p:nvSpPr>
          <p:cNvPr id="431125" name="Rectangle 2069"/>
          <p:cNvSpPr>
            <a:spLocks noChangeArrowheads="1"/>
          </p:cNvSpPr>
          <p:nvPr/>
        </p:nvSpPr>
        <p:spPr bwMode="auto">
          <a:xfrm>
            <a:off x="7527925" y="3363913"/>
            <a:ext cx="1217613" cy="369887"/>
          </a:xfrm>
          <a:prstGeom prst="rect">
            <a:avLst/>
          </a:prstGeom>
          <a:noFill/>
          <a:ln w="9525">
            <a:solidFill>
              <a:schemeClr val="tx1"/>
            </a:solidFill>
            <a:miter lim="800000"/>
            <a:headEnd/>
            <a:tailEnd/>
          </a:ln>
          <a:effectLst/>
        </p:spPr>
        <p:txBody>
          <a:bodyPr wrap="none" anchor="ctr"/>
          <a:lstStyle/>
          <a:p>
            <a:pPr algn="ctr" eaLnBrk="1" hangingPunct="1">
              <a:spcBef>
                <a:spcPct val="0"/>
              </a:spcBef>
            </a:pPr>
            <a:r>
              <a:rPr lang="en-US" altLang="zh-CN" sz="2000" b="0">
                <a:solidFill>
                  <a:schemeClr val="tx1"/>
                </a:solidFill>
                <a:ea typeface="宋体" pitchFamily="2" charset="-122"/>
              </a:rPr>
              <a:t>Follow me</a:t>
            </a:r>
          </a:p>
        </p:txBody>
      </p:sp>
      <p:sp>
        <p:nvSpPr>
          <p:cNvPr id="431126" name="Text Box 2070"/>
          <p:cNvSpPr txBox="1">
            <a:spLocks noChangeArrowheads="1"/>
          </p:cNvSpPr>
          <p:nvPr/>
        </p:nvSpPr>
        <p:spPr bwMode="auto">
          <a:xfrm>
            <a:off x="7527925" y="3768725"/>
            <a:ext cx="942975" cy="406400"/>
          </a:xfrm>
          <a:prstGeom prst="rect">
            <a:avLst/>
          </a:prstGeom>
          <a:noFill/>
          <a:ln w="9525">
            <a:solidFill>
              <a:schemeClr val="tx1"/>
            </a:solidFill>
            <a:miter lim="800000"/>
            <a:headEnd/>
            <a:tailEnd/>
          </a:ln>
          <a:effectLst/>
        </p:spPr>
        <p:txBody>
          <a:bodyPr wrap="none">
            <a:spAutoFit/>
          </a:bodyPr>
          <a:lstStyle/>
          <a:p>
            <a:pPr>
              <a:spcBef>
                <a:spcPct val="0"/>
              </a:spcBef>
            </a:pPr>
            <a:r>
              <a:rPr lang="en-US" altLang="zh-CN" sz="2000" b="0">
                <a:solidFill>
                  <a:schemeClr val="tx1"/>
                </a:solidFill>
                <a:ea typeface="宋体" pitchFamily="2" charset="-122"/>
              </a:rPr>
              <a:t>BASIC</a:t>
            </a:r>
          </a:p>
        </p:txBody>
      </p:sp>
      <p:sp>
        <p:nvSpPr>
          <p:cNvPr id="431127" name="Line 2071"/>
          <p:cNvSpPr>
            <a:spLocks noChangeShapeType="1"/>
          </p:cNvSpPr>
          <p:nvPr/>
        </p:nvSpPr>
        <p:spPr bwMode="auto">
          <a:xfrm>
            <a:off x="6757988" y="3556000"/>
            <a:ext cx="779462" cy="458788"/>
          </a:xfrm>
          <a:prstGeom prst="line">
            <a:avLst/>
          </a:prstGeom>
          <a:noFill/>
          <a:ln w="25400">
            <a:solidFill>
              <a:srgbClr val="FF5050"/>
            </a:solidFill>
            <a:round/>
            <a:headEnd/>
            <a:tailEnd type="triangle" w="med" len="med"/>
          </a:ln>
          <a:effectLst/>
        </p:spPr>
        <p:txBody>
          <a:bodyPr wrap="none" anchor="ctr">
            <a:spAutoFit/>
          </a:bodyPr>
          <a:lstStyle/>
          <a:p>
            <a:endParaRPr lang="zh-CN" altLang="en-US"/>
          </a:p>
        </p:txBody>
      </p:sp>
      <p:sp>
        <p:nvSpPr>
          <p:cNvPr id="431128" name="Line 2072"/>
          <p:cNvSpPr>
            <a:spLocks noChangeShapeType="1"/>
          </p:cNvSpPr>
          <p:nvPr/>
        </p:nvSpPr>
        <p:spPr bwMode="auto">
          <a:xfrm>
            <a:off x="6770688" y="4089400"/>
            <a:ext cx="741362" cy="1223963"/>
          </a:xfrm>
          <a:prstGeom prst="line">
            <a:avLst/>
          </a:prstGeom>
          <a:noFill/>
          <a:ln w="25400">
            <a:solidFill>
              <a:srgbClr val="FF5050"/>
            </a:solidFill>
            <a:round/>
            <a:headEnd/>
            <a:tailEnd type="triangle" w="med" len="med"/>
          </a:ln>
          <a:effectLst/>
        </p:spPr>
        <p:txBody>
          <a:bodyPr wrap="none" anchor="ctr">
            <a:spAutoFit/>
          </a:bodyPr>
          <a:lstStyle/>
          <a:p>
            <a:endParaRPr lang="zh-CN" altLang="en-US"/>
          </a:p>
        </p:txBody>
      </p:sp>
      <p:sp>
        <p:nvSpPr>
          <p:cNvPr id="431129" name="Line 2073"/>
          <p:cNvSpPr>
            <a:spLocks noChangeShapeType="1"/>
          </p:cNvSpPr>
          <p:nvPr/>
        </p:nvSpPr>
        <p:spPr bwMode="auto">
          <a:xfrm>
            <a:off x="6757988" y="4422775"/>
            <a:ext cx="766762" cy="482600"/>
          </a:xfrm>
          <a:prstGeom prst="line">
            <a:avLst/>
          </a:prstGeom>
          <a:noFill/>
          <a:ln w="25400">
            <a:solidFill>
              <a:srgbClr val="FF5050"/>
            </a:solidFill>
            <a:round/>
            <a:headEnd/>
            <a:tailEnd type="triangle" w="med" len="med"/>
          </a:ln>
          <a:effectLst/>
        </p:spPr>
        <p:txBody>
          <a:bodyPr wrap="none" anchor="ctr">
            <a:spAutoFit/>
          </a:bodyPr>
          <a:lstStyle/>
          <a:p>
            <a:endParaRPr lang="zh-CN" altLang="en-US"/>
          </a:p>
        </p:txBody>
      </p:sp>
      <p:sp>
        <p:nvSpPr>
          <p:cNvPr id="431130" name="Line 2074"/>
          <p:cNvSpPr>
            <a:spLocks noChangeShapeType="1"/>
          </p:cNvSpPr>
          <p:nvPr/>
        </p:nvSpPr>
        <p:spPr bwMode="auto">
          <a:xfrm flipV="1">
            <a:off x="6757988" y="3457575"/>
            <a:ext cx="766762" cy="1349375"/>
          </a:xfrm>
          <a:prstGeom prst="line">
            <a:avLst/>
          </a:prstGeom>
          <a:noFill/>
          <a:ln w="25400">
            <a:solidFill>
              <a:srgbClr val="FF5050"/>
            </a:solidFill>
            <a:round/>
            <a:headEnd/>
            <a:tailEnd type="triangle" w="med" len="med"/>
          </a:ln>
          <a:effectLst/>
        </p:spPr>
        <p:txBody>
          <a:bodyPr wrap="none" anchor="ctr">
            <a:spAutoFit/>
          </a:bodyPr>
          <a:lstStyle/>
          <a:p>
            <a:endParaRPr lang="zh-CN" altLang="en-US"/>
          </a:p>
        </p:txBody>
      </p:sp>
      <p:sp>
        <p:nvSpPr>
          <p:cNvPr id="431131" name="Line 2075"/>
          <p:cNvSpPr>
            <a:spLocks noChangeShapeType="1"/>
          </p:cNvSpPr>
          <p:nvPr/>
        </p:nvSpPr>
        <p:spPr bwMode="auto">
          <a:xfrm flipV="1">
            <a:off x="6745288" y="4386263"/>
            <a:ext cx="779462" cy="841375"/>
          </a:xfrm>
          <a:prstGeom prst="line">
            <a:avLst/>
          </a:prstGeom>
          <a:noFill/>
          <a:ln w="25400">
            <a:solidFill>
              <a:srgbClr val="FF5050"/>
            </a:solidFill>
            <a:round/>
            <a:headEnd/>
            <a:tailEnd type="triangle" w="med" len="med"/>
          </a:ln>
          <a:effectLst/>
        </p:spPr>
        <p:txBody>
          <a:bodyPr wrap="none" anchor="ctr">
            <a:spAutoFit/>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ext Box 2"/>
          <p:cNvSpPr txBox="1">
            <a:spLocks noChangeArrowheads="1"/>
          </p:cNvSpPr>
          <p:nvPr/>
        </p:nvSpPr>
        <p:spPr bwMode="auto">
          <a:xfrm>
            <a:off x="250825" y="1041574"/>
            <a:ext cx="8416925" cy="1569660"/>
          </a:xfrm>
          <a:prstGeom prst="rect">
            <a:avLst/>
          </a:prstGeom>
          <a:noFill/>
          <a:ln w="38100">
            <a:noFill/>
            <a:miter lim="800000"/>
            <a:headEnd type="none" w="sm" len="sm"/>
            <a:tailEnd type="none" w="sm" len="sm"/>
          </a:ln>
        </p:spPr>
        <p:txBody>
          <a:bodyPr>
            <a:spAutoFit/>
          </a:bodyPr>
          <a:lstStyle/>
          <a:p>
            <a:pPr>
              <a:lnSpc>
                <a:spcPct val="100000"/>
              </a:lnSpc>
              <a:spcBef>
                <a:spcPct val="50000"/>
              </a:spcBef>
              <a:buClrTx/>
            </a:pPr>
            <a:r>
              <a:rPr lang="zh-CN" altLang="en-US" sz="2400" b="1" dirty="0">
                <a:solidFill>
                  <a:srgbClr val="000000"/>
                </a:solidFill>
                <a:latin typeface="黑体" pitchFamily="2" charset="-122"/>
                <a:ea typeface="黑体" pitchFamily="2" charset="-122"/>
              </a:rPr>
              <a:t>注意事项：</a:t>
            </a:r>
          </a:p>
          <a:p>
            <a:pPr>
              <a:lnSpc>
                <a:spcPct val="100000"/>
              </a:lnSpc>
              <a:spcBef>
                <a:spcPct val="50000"/>
              </a:spcBef>
              <a:buClrTx/>
            </a:pPr>
            <a:r>
              <a:rPr lang="zh-CN" altLang="en-US" sz="2400" b="1" dirty="0">
                <a:solidFill>
                  <a:srgbClr val="0033CC"/>
                </a:solidFill>
                <a:latin typeface="黑体" pitchFamily="2" charset="-122"/>
                <a:ea typeface="黑体" pitchFamily="2" charset="-122"/>
              </a:rPr>
              <a:t> </a:t>
            </a:r>
            <a:r>
              <a:rPr lang="en-US" altLang="zh-CN" sz="2400" b="1" dirty="0">
                <a:solidFill>
                  <a:srgbClr val="FF3300"/>
                </a:solidFill>
                <a:latin typeface="黑体" pitchFamily="2" charset="-122"/>
                <a:ea typeface="黑体" pitchFamily="2" charset="-122"/>
              </a:rPr>
              <a:t>&amp;</a:t>
            </a:r>
            <a:r>
              <a:rPr lang="zh-CN" altLang="en-US" sz="2400" b="1" dirty="0">
                <a:solidFill>
                  <a:srgbClr val="0033CC"/>
                </a:solidFill>
                <a:latin typeface="黑体" pitchFamily="2" charset="-122"/>
                <a:ea typeface="黑体" pitchFamily="2" charset="-122"/>
              </a:rPr>
              <a:t>：取地址，注意与作位运算符时的不同（双目）</a:t>
            </a:r>
          </a:p>
          <a:p>
            <a:pPr>
              <a:lnSpc>
                <a:spcPct val="100000"/>
              </a:lnSpc>
              <a:spcBef>
                <a:spcPct val="50000"/>
              </a:spcBef>
              <a:buClrTx/>
            </a:pPr>
            <a:r>
              <a:rPr lang="zh-CN" altLang="en-US" sz="2400" b="1" dirty="0">
                <a:solidFill>
                  <a:srgbClr val="0033CC"/>
                </a:solidFill>
                <a:latin typeface="黑体" pitchFamily="2" charset="-122"/>
                <a:ea typeface="黑体" pitchFamily="2" charset="-122"/>
              </a:rPr>
              <a:t> </a:t>
            </a:r>
            <a:r>
              <a:rPr lang="zh-CN" altLang="en-US" sz="2400" b="1" dirty="0">
                <a:solidFill>
                  <a:srgbClr val="FF3300"/>
                </a:solidFill>
                <a:latin typeface="黑体" pitchFamily="2" charset="-122"/>
                <a:ea typeface="黑体" pitchFamily="2" charset="-122"/>
              </a:rPr>
              <a:t>*</a:t>
            </a:r>
            <a:r>
              <a:rPr lang="zh-CN" altLang="en-US" sz="2400" b="1" dirty="0">
                <a:solidFill>
                  <a:srgbClr val="0033CC"/>
                </a:solidFill>
                <a:latin typeface="黑体" pitchFamily="2" charset="-122"/>
                <a:ea typeface="黑体" pitchFamily="2" charset="-122"/>
              </a:rPr>
              <a:t>：取内容 ，注意与作乘运算符时的不同（双目）</a:t>
            </a:r>
          </a:p>
        </p:txBody>
      </p:sp>
      <p:sp>
        <p:nvSpPr>
          <p:cNvPr id="210947" name="Text Box 3"/>
          <p:cNvSpPr txBox="1">
            <a:spLocks noChangeArrowheads="1"/>
          </p:cNvSpPr>
          <p:nvPr/>
        </p:nvSpPr>
        <p:spPr bwMode="auto">
          <a:xfrm>
            <a:off x="471488" y="3022774"/>
            <a:ext cx="8196262" cy="1421928"/>
          </a:xfrm>
          <a:prstGeom prst="rect">
            <a:avLst/>
          </a:prstGeom>
          <a:noFill/>
          <a:ln w="38100">
            <a:noFill/>
            <a:miter lim="800000"/>
            <a:headEnd type="none" w="sm" len="sm"/>
            <a:tailEnd type="none" w="sm" len="sm"/>
          </a:ln>
        </p:spPr>
        <p:txBody>
          <a:bodyPr>
            <a:spAutoFit/>
          </a:bodyPr>
          <a:lstStyle/>
          <a:p>
            <a:pPr>
              <a:lnSpc>
                <a:spcPct val="100000"/>
              </a:lnSpc>
              <a:spcBef>
                <a:spcPct val="50000"/>
              </a:spcBef>
              <a:buClrTx/>
            </a:pPr>
            <a:r>
              <a:rPr lang="en-US" altLang="zh-CN" sz="2400" b="1" dirty="0">
                <a:solidFill>
                  <a:srgbClr val="FF3300"/>
                </a:solidFill>
                <a:latin typeface="黑体" pitchFamily="2" charset="-122"/>
                <a:ea typeface="黑体" pitchFamily="2" charset="-122"/>
              </a:rPr>
              <a:t>&amp; </a:t>
            </a:r>
            <a:r>
              <a:rPr lang="zh-CN" altLang="en-US" sz="2400" b="1" dirty="0">
                <a:solidFill>
                  <a:srgbClr val="0033CC"/>
                </a:solidFill>
                <a:latin typeface="黑体" pitchFamily="2" charset="-122"/>
                <a:ea typeface="黑体" pitchFamily="2" charset="-122"/>
              </a:rPr>
              <a:t>既可作用于</a:t>
            </a:r>
            <a:r>
              <a:rPr lang="zh-CN" altLang="en-US" sz="2400" b="1" dirty="0">
                <a:solidFill>
                  <a:srgbClr val="000000"/>
                </a:solidFill>
                <a:latin typeface="黑体" pitchFamily="2" charset="-122"/>
                <a:ea typeface="黑体" pitchFamily="2" charset="-122"/>
              </a:rPr>
              <a:t>一般变量</a:t>
            </a:r>
            <a:r>
              <a:rPr lang="zh-CN" altLang="en-US" sz="2400" b="1" dirty="0">
                <a:solidFill>
                  <a:srgbClr val="0033CC"/>
                </a:solidFill>
                <a:latin typeface="黑体" pitchFamily="2" charset="-122"/>
                <a:ea typeface="黑体" pitchFamily="2" charset="-122"/>
              </a:rPr>
              <a:t>，也可作用于</a:t>
            </a:r>
            <a:r>
              <a:rPr lang="zh-CN" altLang="en-US" sz="2400" b="1" dirty="0">
                <a:solidFill>
                  <a:srgbClr val="000000"/>
                </a:solidFill>
                <a:latin typeface="黑体" pitchFamily="2" charset="-122"/>
                <a:ea typeface="黑体" pitchFamily="2" charset="-122"/>
              </a:rPr>
              <a:t>指针变量</a:t>
            </a:r>
          </a:p>
          <a:p>
            <a:pPr>
              <a:lnSpc>
                <a:spcPct val="80000"/>
              </a:lnSpc>
              <a:spcBef>
                <a:spcPct val="50000"/>
              </a:spcBef>
              <a:buClrTx/>
            </a:pPr>
            <a:r>
              <a:rPr lang="zh-CN" altLang="en-US" sz="2400" b="1" dirty="0">
                <a:solidFill>
                  <a:srgbClr val="FF3300"/>
                </a:solidFill>
                <a:latin typeface="黑体" pitchFamily="2" charset="-122"/>
                <a:ea typeface="黑体" pitchFamily="2" charset="-122"/>
              </a:rPr>
              <a:t>*</a:t>
            </a:r>
            <a:r>
              <a:rPr lang="zh-CN" altLang="en-US" sz="2400" b="1" dirty="0">
                <a:solidFill>
                  <a:srgbClr val="0033CC"/>
                </a:solidFill>
                <a:latin typeface="黑体" pitchFamily="2" charset="-122"/>
                <a:ea typeface="黑体" pitchFamily="2" charset="-122"/>
              </a:rPr>
              <a:t> 只能作用于指针变量</a:t>
            </a:r>
          </a:p>
          <a:p>
            <a:pPr>
              <a:lnSpc>
                <a:spcPct val="80000"/>
              </a:lnSpc>
              <a:spcBef>
                <a:spcPct val="50000"/>
              </a:spcBef>
              <a:buClrTx/>
            </a:pPr>
            <a:r>
              <a:rPr lang="zh-CN" altLang="en-US" sz="2400" b="1" dirty="0">
                <a:solidFill>
                  <a:srgbClr val="0033CC"/>
                </a:solidFill>
                <a:latin typeface="黑体" pitchFamily="2" charset="-122"/>
                <a:ea typeface="黑体" pitchFamily="2" charset="-122"/>
              </a:rPr>
              <a:t>定义指针变量时的 </a:t>
            </a:r>
            <a:r>
              <a:rPr lang="zh-CN" altLang="en-US" sz="2400" b="1" dirty="0">
                <a:solidFill>
                  <a:srgbClr val="FF3300"/>
                </a:solidFill>
                <a:latin typeface="黑体" pitchFamily="2" charset="-122"/>
                <a:ea typeface="黑体" pitchFamily="2" charset="-122"/>
              </a:rPr>
              <a:t>*</a:t>
            </a:r>
            <a:r>
              <a:rPr lang="zh-CN" altLang="en-US" sz="2400" b="1" dirty="0">
                <a:solidFill>
                  <a:srgbClr val="0033CC"/>
                </a:solidFill>
                <a:latin typeface="黑体" pitchFamily="2" charset="-122"/>
                <a:ea typeface="黑体" pitchFamily="2" charset="-122"/>
              </a:rPr>
              <a:t> 与该处的含义不同</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2" name="Rectangle 4"/>
          <p:cNvSpPr>
            <a:spLocks noChangeArrowheads="1"/>
          </p:cNvSpPr>
          <p:nvPr/>
        </p:nvSpPr>
        <p:spPr bwMode="auto">
          <a:xfrm>
            <a:off x="655638" y="681038"/>
            <a:ext cx="7956550" cy="942975"/>
          </a:xfrm>
          <a:prstGeom prst="rect">
            <a:avLst/>
          </a:prstGeom>
          <a:noFill/>
          <a:ln w="9525">
            <a:noFill/>
            <a:miter lim="800000"/>
            <a:headEnd/>
            <a:tailEnd/>
          </a:ln>
        </p:spPr>
        <p:txBody>
          <a:bodyPr/>
          <a:lstStyle/>
          <a:p>
            <a:pPr marL="742950" lvl="1" indent="-285750" eaLnBrk="1" hangingPunct="1">
              <a:spcBef>
                <a:spcPct val="20000"/>
              </a:spcBef>
              <a:buClr>
                <a:srgbClr val="339933"/>
              </a:buClr>
              <a:buFont typeface="Wingdings" pitchFamily="2" charset="2"/>
              <a:buChar char="«"/>
            </a:pPr>
            <a:r>
              <a:rPr lang="zh-CN" altLang="en-US" sz="2800">
                <a:solidFill>
                  <a:schemeClr val="tx1"/>
                </a:solidFill>
              </a:rPr>
              <a:t>指向指针的指针</a:t>
            </a:r>
            <a:r>
              <a:rPr lang="en-US" altLang="zh-CN" sz="2800">
                <a:solidFill>
                  <a:schemeClr val="tx1"/>
                </a:solidFill>
              </a:rPr>
              <a:t>—</a:t>
            </a:r>
            <a:r>
              <a:rPr lang="zh-CN" altLang="en-US" sz="2800">
                <a:solidFill>
                  <a:schemeClr val="tx1"/>
                </a:solidFill>
              </a:rPr>
              <a:t>多级指针（了解）</a:t>
            </a:r>
          </a:p>
          <a:p>
            <a:pPr marL="1143000" lvl="2" indent="-228600" eaLnBrk="1" hangingPunct="1">
              <a:spcBef>
                <a:spcPct val="20000"/>
              </a:spcBef>
              <a:buClr>
                <a:srgbClr val="FF3300"/>
              </a:buClr>
              <a:buFont typeface="Wingdings" pitchFamily="2" charset="2"/>
              <a:buChar char="v"/>
            </a:pPr>
            <a:r>
              <a:rPr lang="zh-CN" altLang="en-US" sz="2400">
                <a:solidFill>
                  <a:schemeClr val="tx1"/>
                </a:solidFill>
              </a:rPr>
              <a:t>一级指针</a:t>
            </a:r>
            <a:r>
              <a:rPr lang="en-US" altLang="zh-CN" sz="2400">
                <a:solidFill>
                  <a:schemeClr val="tx1"/>
                </a:solidFill>
              </a:rPr>
              <a:t>:</a:t>
            </a:r>
            <a:r>
              <a:rPr lang="zh-CN" altLang="en-US" sz="2400">
                <a:solidFill>
                  <a:schemeClr val="tx1"/>
                </a:solidFill>
              </a:rPr>
              <a:t>指针变量中存放目标变量的地址</a:t>
            </a:r>
          </a:p>
        </p:txBody>
      </p:sp>
      <p:sp>
        <p:nvSpPr>
          <p:cNvPr id="917533" name="Text Box 29"/>
          <p:cNvSpPr txBox="1">
            <a:spLocks noChangeArrowheads="1"/>
          </p:cNvSpPr>
          <p:nvPr/>
        </p:nvSpPr>
        <p:spPr bwMode="auto">
          <a:xfrm>
            <a:off x="1876425" y="1776413"/>
            <a:ext cx="1635704" cy="156966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spcBef>
                <a:spcPct val="0"/>
              </a:spcBef>
            </a:pPr>
            <a:r>
              <a:rPr lang="zh-CN" altLang="en-US" sz="2400">
                <a:ea typeface="宋体" pitchFamily="2" charset="-122"/>
              </a:rPr>
              <a:t>例  </a:t>
            </a:r>
            <a:r>
              <a:rPr lang="en-US" altLang="zh-CN" sz="2400">
                <a:ea typeface="宋体" pitchFamily="2" charset="-122"/>
              </a:rPr>
              <a:t>int   *p; </a:t>
            </a:r>
          </a:p>
          <a:p>
            <a:pPr>
              <a:spcBef>
                <a:spcPct val="0"/>
              </a:spcBef>
            </a:pPr>
            <a:r>
              <a:rPr lang="en-US" altLang="zh-CN" sz="2400">
                <a:ea typeface="宋体" pitchFamily="2" charset="-122"/>
              </a:rPr>
              <a:t>      </a:t>
            </a:r>
            <a:r>
              <a:rPr lang="en-US" altLang="zh-CN" sz="2400">
                <a:ea typeface="宋体" pitchFamily="2" charset="-122"/>
                <a:sym typeface="Symbol" pitchFamily="18" charset="2"/>
              </a:rPr>
              <a:t>int  i=3;</a:t>
            </a:r>
          </a:p>
          <a:p>
            <a:pPr>
              <a:spcBef>
                <a:spcPct val="0"/>
              </a:spcBef>
            </a:pPr>
            <a:r>
              <a:rPr lang="en-US" altLang="zh-CN" sz="2400">
                <a:ea typeface="宋体" pitchFamily="2" charset="-122"/>
                <a:sym typeface="Symbol" pitchFamily="18" charset="2"/>
              </a:rPr>
              <a:t>      p=&amp;i;</a:t>
            </a:r>
          </a:p>
          <a:p>
            <a:pPr>
              <a:spcBef>
                <a:spcPct val="0"/>
              </a:spcBef>
            </a:pPr>
            <a:r>
              <a:rPr lang="en-US" altLang="zh-CN" sz="2400">
                <a:ea typeface="宋体" pitchFamily="2" charset="-122"/>
                <a:sym typeface="Symbol" pitchFamily="18" charset="2"/>
              </a:rPr>
              <a:t>      *p=5;</a:t>
            </a:r>
            <a:endParaRPr lang="en-US" altLang="zh-CN" sz="2400">
              <a:ea typeface="宋体" pitchFamily="2" charset="-122"/>
            </a:endParaRPr>
          </a:p>
        </p:txBody>
      </p:sp>
      <p:grpSp>
        <p:nvGrpSpPr>
          <p:cNvPr id="2" name="Group 30"/>
          <p:cNvGrpSpPr>
            <a:grpSpLocks/>
          </p:cNvGrpSpPr>
          <p:nvPr/>
        </p:nvGrpSpPr>
        <p:grpSpPr bwMode="auto">
          <a:xfrm>
            <a:off x="3984625" y="1965325"/>
            <a:ext cx="3205163" cy="836613"/>
            <a:chOff x="3146" y="1334"/>
            <a:chExt cx="2019" cy="527"/>
          </a:xfrm>
        </p:grpSpPr>
        <p:sp>
          <p:nvSpPr>
            <p:cNvPr id="432156" name="Rectangle 31"/>
            <p:cNvSpPr>
              <a:spLocks noChangeArrowheads="1"/>
            </p:cNvSpPr>
            <p:nvPr/>
          </p:nvSpPr>
          <p:spPr bwMode="auto">
            <a:xfrm>
              <a:off x="3313" y="1572"/>
              <a:ext cx="478" cy="289"/>
            </a:xfrm>
            <a:prstGeom prst="rect">
              <a:avLst/>
            </a:prstGeom>
            <a:noFill/>
            <a:ln w="9525">
              <a:solidFill>
                <a:schemeClr val="tx1"/>
              </a:solidFill>
              <a:miter lim="800000"/>
              <a:headEnd/>
              <a:tailEnd/>
            </a:ln>
            <a:effectLst/>
          </p:spPr>
          <p:txBody>
            <a:bodyPr wrap="none" anchor="ctr"/>
            <a:lstStyle/>
            <a:p>
              <a:pPr algn="ctr" eaLnBrk="1" hangingPunct="1">
                <a:spcBef>
                  <a:spcPct val="0"/>
                </a:spcBef>
              </a:pPr>
              <a:r>
                <a:rPr lang="en-US" altLang="zh-CN" sz="2000" b="0">
                  <a:solidFill>
                    <a:schemeClr val="tx1"/>
                  </a:solidFill>
                  <a:ea typeface="宋体" pitchFamily="2" charset="-122"/>
                </a:rPr>
                <a:t>&amp;i</a:t>
              </a:r>
            </a:p>
          </p:txBody>
        </p:sp>
        <p:sp>
          <p:nvSpPr>
            <p:cNvPr id="432157" name="Rectangle 32"/>
            <p:cNvSpPr>
              <a:spLocks noChangeArrowheads="1"/>
            </p:cNvSpPr>
            <p:nvPr/>
          </p:nvSpPr>
          <p:spPr bwMode="auto">
            <a:xfrm>
              <a:off x="4401" y="1572"/>
              <a:ext cx="478" cy="289"/>
            </a:xfrm>
            <a:prstGeom prst="rect">
              <a:avLst/>
            </a:prstGeom>
            <a:noFill/>
            <a:ln w="9525">
              <a:solidFill>
                <a:schemeClr val="tx1"/>
              </a:solidFill>
              <a:miter lim="800000"/>
              <a:headEnd/>
              <a:tailEnd/>
            </a:ln>
            <a:effectLst/>
          </p:spPr>
          <p:txBody>
            <a:bodyPr wrap="none" anchor="ctr"/>
            <a:lstStyle/>
            <a:p>
              <a:pPr algn="ctr" eaLnBrk="1" hangingPunct="1">
                <a:spcBef>
                  <a:spcPct val="0"/>
                </a:spcBef>
              </a:pPr>
              <a:r>
                <a:rPr lang="en-US" altLang="zh-CN" sz="2000" b="0">
                  <a:solidFill>
                    <a:schemeClr val="tx1"/>
                  </a:solidFill>
                  <a:ea typeface="宋体" pitchFamily="2" charset="-122"/>
                </a:rPr>
                <a:t>3</a:t>
              </a:r>
            </a:p>
          </p:txBody>
        </p:sp>
        <p:sp>
          <p:nvSpPr>
            <p:cNvPr id="432158" name="Text Box 33"/>
            <p:cNvSpPr txBox="1">
              <a:spLocks noChangeArrowheads="1"/>
            </p:cNvSpPr>
            <p:nvPr/>
          </p:nvSpPr>
          <p:spPr bwMode="auto">
            <a:xfrm>
              <a:off x="3146" y="1345"/>
              <a:ext cx="951"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P(</a:t>
              </a:r>
              <a:r>
                <a:rPr lang="zh-CN" altLang="zh-CN" sz="2000" b="0">
                  <a:solidFill>
                    <a:schemeClr val="tx1"/>
                  </a:solidFill>
                  <a:ea typeface="宋体" pitchFamily="2" charset="-122"/>
                </a:rPr>
                <a:t>指针变量)</a:t>
              </a:r>
              <a:endParaRPr lang="en-US" altLang="zh-CN" sz="2000" b="0">
                <a:solidFill>
                  <a:schemeClr val="tx1"/>
                </a:solidFill>
                <a:ea typeface="宋体" pitchFamily="2" charset="-122"/>
              </a:endParaRPr>
            </a:p>
          </p:txBody>
        </p:sp>
        <p:sp>
          <p:nvSpPr>
            <p:cNvPr id="432159" name="Text Box 34"/>
            <p:cNvSpPr txBox="1">
              <a:spLocks noChangeArrowheads="1"/>
            </p:cNvSpPr>
            <p:nvPr/>
          </p:nvSpPr>
          <p:spPr bwMode="auto">
            <a:xfrm>
              <a:off x="4259" y="1334"/>
              <a:ext cx="90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i(</a:t>
              </a:r>
              <a:r>
                <a:rPr lang="zh-CN" altLang="zh-CN" sz="2000" b="0">
                  <a:solidFill>
                    <a:schemeClr val="tx1"/>
                  </a:solidFill>
                  <a:ea typeface="宋体" pitchFamily="2" charset="-122"/>
                </a:rPr>
                <a:t>整型变量</a:t>
              </a:r>
              <a:r>
                <a:rPr lang="en-US" altLang="zh-CN" sz="2000" b="0">
                  <a:solidFill>
                    <a:schemeClr val="tx1"/>
                  </a:solidFill>
                  <a:ea typeface="宋体" pitchFamily="2" charset="-122"/>
                </a:rPr>
                <a:t>)</a:t>
              </a:r>
            </a:p>
          </p:txBody>
        </p:sp>
        <p:sp>
          <p:nvSpPr>
            <p:cNvPr id="432160" name="Line 35"/>
            <p:cNvSpPr>
              <a:spLocks noChangeShapeType="1"/>
            </p:cNvSpPr>
            <p:nvPr/>
          </p:nvSpPr>
          <p:spPr bwMode="auto">
            <a:xfrm>
              <a:off x="3795" y="1728"/>
              <a:ext cx="589"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sp>
        <p:nvSpPr>
          <p:cNvPr id="917540" name="Rectangle 36"/>
          <p:cNvSpPr>
            <a:spLocks noChangeArrowheads="1"/>
          </p:cNvSpPr>
          <p:nvPr/>
        </p:nvSpPr>
        <p:spPr bwMode="auto">
          <a:xfrm>
            <a:off x="3979863" y="2874963"/>
            <a:ext cx="1438275" cy="495300"/>
          </a:xfrm>
          <a:prstGeom prst="rect">
            <a:avLst/>
          </a:prstGeom>
          <a:solidFill>
            <a:schemeClr val="bg1"/>
          </a:solidFill>
          <a:ln w="38100">
            <a:solidFill>
              <a:srgbClr val="339966"/>
            </a:solidFill>
            <a:miter lim="800000"/>
            <a:headEnd/>
            <a:tailEnd/>
          </a:ln>
          <a:effectLst/>
        </p:spPr>
        <p:txBody>
          <a:bodyPr wrap="none" lIns="90000" tIns="46800" rIns="90000" bIns="46800" anchor="ctr">
            <a:spAutoFit/>
          </a:bodyPr>
          <a:lstStyle/>
          <a:p>
            <a:pPr algn="ctr" eaLnBrk="1" hangingPunct="1">
              <a:spcBef>
                <a:spcPct val="0"/>
              </a:spcBef>
            </a:pPr>
            <a:r>
              <a:rPr lang="zh-CN" altLang="en-US" sz="2400" b="0">
                <a:solidFill>
                  <a:schemeClr val="tx1"/>
                </a:solidFill>
                <a:ea typeface="隶书" pitchFamily="49" charset="-122"/>
              </a:rPr>
              <a:t>一级指针</a:t>
            </a:r>
          </a:p>
        </p:txBody>
      </p:sp>
      <p:sp>
        <p:nvSpPr>
          <p:cNvPr id="917541" name="AutoShape 37"/>
          <p:cNvSpPr>
            <a:spLocks/>
          </p:cNvSpPr>
          <p:nvPr/>
        </p:nvSpPr>
        <p:spPr bwMode="auto">
          <a:xfrm>
            <a:off x="6176963" y="2951163"/>
            <a:ext cx="2047875" cy="495300"/>
          </a:xfrm>
          <a:prstGeom prst="borderCallout1">
            <a:avLst>
              <a:gd name="adj1" fmla="val 23079"/>
              <a:gd name="adj2" fmla="val -3722"/>
              <a:gd name="adj3" fmla="val -64102"/>
              <a:gd name="adj4" fmla="val -35583"/>
            </a:avLst>
          </a:prstGeom>
          <a:solidFill>
            <a:schemeClr val="bg1"/>
          </a:solidFill>
          <a:ln w="38100">
            <a:solidFill>
              <a:srgbClr val="339966"/>
            </a:solidFill>
            <a:miter lim="800000"/>
            <a:headEnd/>
            <a:tailEnd/>
          </a:ln>
          <a:effectLst/>
        </p:spPr>
        <p:txBody>
          <a:bodyPr wrap="none" lIns="90000" tIns="46800" rIns="90000" bIns="46800" anchor="ctr">
            <a:spAutoFit/>
          </a:bodyPr>
          <a:lstStyle/>
          <a:p>
            <a:pPr algn="ctr" eaLnBrk="1" hangingPunct="1">
              <a:spcBef>
                <a:spcPct val="0"/>
              </a:spcBef>
            </a:pPr>
            <a:r>
              <a:rPr lang="zh-CN" altLang="en-US" sz="2400" b="0">
                <a:solidFill>
                  <a:schemeClr val="tx1"/>
                </a:solidFill>
                <a:ea typeface="隶书" pitchFamily="49" charset="-122"/>
              </a:rPr>
              <a:t>单级间接寻址</a:t>
            </a:r>
          </a:p>
        </p:txBody>
      </p:sp>
      <p:grpSp>
        <p:nvGrpSpPr>
          <p:cNvPr id="3" name="Group 38"/>
          <p:cNvGrpSpPr>
            <a:grpSpLocks/>
          </p:cNvGrpSpPr>
          <p:nvPr/>
        </p:nvGrpSpPr>
        <p:grpSpPr bwMode="auto">
          <a:xfrm>
            <a:off x="4703763" y="4217988"/>
            <a:ext cx="4133850" cy="857250"/>
            <a:chOff x="2489" y="2149"/>
            <a:chExt cx="2604" cy="540"/>
          </a:xfrm>
        </p:grpSpPr>
        <p:sp>
          <p:nvSpPr>
            <p:cNvPr id="432147" name="Text Box 39"/>
            <p:cNvSpPr txBox="1">
              <a:spLocks noChangeArrowheads="1"/>
            </p:cNvSpPr>
            <p:nvPr/>
          </p:nvSpPr>
          <p:spPr bwMode="auto">
            <a:xfrm>
              <a:off x="2575" y="2149"/>
              <a:ext cx="27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p1</a:t>
              </a:r>
            </a:p>
          </p:txBody>
        </p:sp>
        <p:grpSp>
          <p:nvGrpSpPr>
            <p:cNvPr id="4" name="Group 40"/>
            <p:cNvGrpSpPr>
              <a:grpSpLocks/>
            </p:cNvGrpSpPr>
            <p:nvPr/>
          </p:nvGrpSpPr>
          <p:grpSpPr bwMode="auto">
            <a:xfrm>
              <a:off x="2489" y="2162"/>
              <a:ext cx="2604" cy="527"/>
              <a:chOff x="1400" y="3528"/>
              <a:chExt cx="2604" cy="527"/>
            </a:xfrm>
          </p:grpSpPr>
          <p:sp>
            <p:nvSpPr>
              <p:cNvPr id="432149" name="Rectangle 41"/>
              <p:cNvSpPr>
                <a:spLocks noChangeArrowheads="1"/>
              </p:cNvSpPr>
              <p:nvPr/>
            </p:nvSpPr>
            <p:spPr bwMode="auto">
              <a:xfrm>
                <a:off x="1400" y="3766"/>
                <a:ext cx="478" cy="289"/>
              </a:xfrm>
              <a:prstGeom prst="rect">
                <a:avLst/>
              </a:prstGeom>
              <a:noFill/>
              <a:ln w="9525">
                <a:solidFill>
                  <a:schemeClr val="tx1"/>
                </a:solidFill>
                <a:miter lim="800000"/>
                <a:headEnd/>
                <a:tailEnd/>
              </a:ln>
              <a:effectLst/>
            </p:spPr>
            <p:txBody>
              <a:bodyPr wrap="none" anchor="ctr"/>
              <a:lstStyle/>
              <a:p>
                <a:pPr algn="ctr" eaLnBrk="1" hangingPunct="1">
                  <a:spcBef>
                    <a:spcPct val="0"/>
                  </a:spcBef>
                </a:pPr>
                <a:r>
                  <a:rPr lang="en-US" altLang="zh-CN" sz="2000" b="0">
                    <a:solidFill>
                      <a:schemeClr val="tx1"/>
                    </a:solidFill>
                    <a:ea typeface="宋体" pitchFamily="2" charset="-122"/>
                  </a:rPr>
                  <a:t>&amp;p2</a:t>
                </a:r>
              </a:p>
            </p:txBody>
          </p:sp>
          <p:sp>
            <p:nvSpPr>
              <p:cNvPr id="432150" name="Rectangle 42"/>
              <p:cNvSpPr>
                <a:spLocks noChangeArrowheads="1"/>
              </p:cNvSpPr>
              <p:nvPr/>
            </p:nvSpPr>
            <p:spPr bwMode="auto">
              <a:xfrm>
                <a:off x="2152" y="3766"/>
                <a:ext cx="478" cy="289"/>
              </a:xfrm>
              <a:prstGeom prst="rect">
                <a:avLst/>
              </a:prstGeom>
              <a:noFill/>
              <a:ln w="9525">
                <a:solidFill>
                  <a:schemeClr val="tx1"/>
                </a:solidFill>
                <a:miter lim="800000"/>
                <a:headEnd/>
                <a:tailEnd/>
              </a:ln>
              <a:effectLst/>
            </p:spPr>
            <p:txBody>
              <a:bodyPr wrap="none" anchor="ctr"/>
              <a:lstStyle/>
              <a:p>
                <a:pPr algn="ctr" eaLnBrk="1" hangingPunct="1">
                  <a:spcBef>
                    <a:spcPct val="0"/>
                  </a:spcBef>
                </a:pPr>
                <a:r>
                  <a:rPr lang="en-US" altLang="zh-CN" sz="2000" b="0">
                    <a:solidFill>
                      <a:schemeClr val="tx1"/>
                    </a:solidFill>
                    <a:ea typeface="宋体" pitchFamily="2" charset="-122"/>
                  </a:rPr>
                  <a:t>&amp;i</a:t>
                </a:r>
              </a:p>
            </p:txBody>
          </p:sp>
          <p:sp>
            <p:nvSpPr>
              <p:cNvPr id="432151" name="Rectangle 43"/>
              <p:cNvSpPr>
                <a:spLocks noChangeArrowheads="1"/>
              </p:cNvSpPr>
              <p:nvPr/>
            </p:nvSpPr>
            <p:spPr bwMode="auto">
              <a:xfrm>
                <a:off x="3240" y="3766"/>
                <a:ext cx="478" cy="289"/>
              </a:xfrm>
              <a:prstGeom prst="rect">
                <a:avLst/>
              </a:prstGeom>
              <a:noFill/>
              <a:ln w="9525">
                <a:solidFill>
                  <a:schemeClr val="tx1"/>
                </a:solidFill>
                <a:miter lim="800000"/>
                <a:headEnd/>
                <a:tailEnd/>
              </a:ln>
              <a:effectLst/>
            </p:spPr>
            <p:txBody>
              <a:bodyPr wrap="none" anchor="ctr"/>
              <a:lstStyle/>
              <a:p>
                <a:pPr algn="ctr" eaLnBrk="1" hangingPunct="1">
                  <a:spcBef>
                    <a:spcPct val="0"/>
                  </a:spcBef>
                </a:pPr>
                <a:r>
                  <a:rPr lang="en-US" altLang="zh-CN" sz="2000" b="0">
                    <a:solidFill>
                      <a:schemeClr val="tx1"/>
                    </a:solidFill>
                    <a:ea typeface="宋体" pitchFamily="2" charset="-122"/>
                  </a:rPr>
                  <a:t>3</a:t>
                </a:r>
              </a:p>
            </p:txBody>
          </p:sp>
          <p:sp>
            <p:nvSpPr>
              <p:cNvPr id="432152" name="Text Box 44"/>
              <p:cNvSpPr txBox="1">
                <a:spLocks noChangeArrowheads="1"/>
              </p:cNvSpPr>
              <p:nvPr/>
            </p:nvSpPr>
            <p:spPr bwMode="auto">
              <a:xfrm>
                <a:off x="1985" y="3539"/>
                <a:ext cx="1031"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P2(</a:t>
                </a:r>
                <a:r>
                  <a:rPr lang="zh-CN" altLang="zh-CN" sz="2000" b="0">
                    <a:solidFill>
                      <a:schemeClr val="tx1"/>
                    </a:solidFill>
                    <a:ea typeface="宋体" pitchFamily="2" charset="-122"/>
                  </a:rPr>
                  <a:t>指针变量)</a:t>
                </a:r>
                <a:endParaRPr lang="en-US" altLang="zh-CN" sz="2000" b="0">
                  <a:solidFill>
                    <a:schemeClr val="tx1"/>
                  </a:solidFill>
                  <a:ea typeface="宋体" pitchFamily="2" charset="-122"/>
                </a:endParaRPr>
              </a:p>
            </p:txBody>
          </p:sp>
          <p:sp>
            <p:nvSpPr>
              <p:cNvPr id="432153" name="Text Box 45"/>
              <p:cNvSpPr txBox="1">
                <a:spLocks noChangeArrowheads="1"/>
              </p:cNvSpPr>
              <p:nvPr/>
            </p:nvSpPr>
            <p:spPr bwMode="auto">
              <a:xfrm>
                <a:off x="3098" y="3528"/>
                <a:ext cx="90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i(</a:t>
                </a:r>
                <a:r>
                  <a:rPr lang="zh-CN" altLang="zh-CN" sz="2000" b="0">
                    <a:solidFill>
                      <a:schemeClr val="tx1"/>
                    </a:solidFill>
                    <a:ea typeface="宋体" pitchFamily="2" charset="-122"/>
                  </a:rPr>
                  <a:t>整型变量</a:t>
                </a:r>
                <a:r>
                  <a:rPr lang="en-US" altLang="zh-CN" sz="2000" b="0">
                    <a:solidFill>
                      <a:schemeClr val="tx1"/>
                    </a:solidFill>
                    <a:ea typeface="宋体" pitchFamily="2" charset="-122"/>
                  </a:rPr>
                  <a:t>)</a:t>
                </a:r>
              </a:p>
            </p:txBody>
          </p:sp>
          <p:sp>
            <p:nvSpPr>
              <p:cNvPr id="432154" name="Line 46"/>
              <p:cNvSpPr>
                <a:spLocks noChangeShapeType="1"/>
              </p:cNvSpPr>
              <p:nvPr/>
            </p:nvSpPr>
            <p:spPr bwMode="auto">
              <a:xfrm>
                <a:off x="1878" y="3911"/>
                <a:ext cx="278"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32155" name="Line 47"/>
              <p:cNvSpPr>
                <a:spLocks noChangeShapeType="1"/>
              </p:cNvSpPr>
              <p:nvPr/>
            </p:nvSpPr>
            <p:spPr bwMode="auto">
              <a:xfrm>
                <a:off x="2634" y="3922"/>
                <a:ext cx="589"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grpSp>
      <p:sp>
        <p:nvSpPr>
          <p:cNvPr id="917552" name="Text Box 48"/>
          <p:cNvSpPr txBox="1">
            <a:spLocks noChangeArrowheads="1"/>
          </p:cNvSpPr>
          <p:nvPr/>
        </p:nvSpPr>
        <p:spPr bwMode="auto">
          <a:xfrm>
            <a:off x="1847850" y="4144963"/>
            <a:ext cx="1945084" cy="230832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spcBef>
                <a:spcPct val="0"/>
              </a:spcBef>
            </a:pPr>
            <a:r>
              <a:rPr lang="zh-CN" altLang="en-US" sz="2400">
                <a:ea typeface="宋体" pitchFamily="2" charset="-122"/>
              </a:rPr>
              <a:t>例  </a:t>
            </a:r>
            <a:r>
              <a:rPr lang="en-US" altLang="zh-CN" sz="2400">
                <a:ea typeface="宋体" pitchFamily="2" charset="-122"/>
              </a:rPr>
              <a:t>int   **p1; </a:t>
            </a:r>
          </a:p>
          <a:p>
            <a:pPr>
              <a:spcBef>
                <a:spcPct val="0"/>
              </a:spcBef>
            </a:pPr>
            <a:r>
              <a:rPr lang="en-US" altLang="zh-CN" sz="2400">
                <a:ea typeface="宋体" pitchFamily="2" charset="-122"/>
              </a:rPr>
              <a:t>      </a:t>
            </a:r>
            <a:r>
              <a:rPr lang="en-US" altLang="zh-CN" sz="2400">
                <a:ea typeface="宋体" pitchFamily="2" charset="-122"/>
                <a:sym typeface="Symbol" pitchFamily="18" charset="2"/>
              </a:rPr>
              <a:t>int   *p2;</a:t>
            </a:r>
          </a:p>
          <a:p>
            <a:pPr>
              <a:spcBef>
                <a:spcPct val="0"/>
              </a:spcBef>
            </a:pPr>
            <a:r>
              <a:rPr lang="en-US" altLang="zh-CN" sz="2400">
                <a:ea typeface="宋体" pitchFamily="2" charset="-122"/>
                <a:sym typeface="Symbol" pitchFamily="18" charset="2"/>
              </a:rPr>
              <a:t>      int  i=3;</a:t>
            </a:r>
          </a:p>
          <a:p>
            <a:pPr>
              <a:spcBef>
                <a:spcPct val="0"/>
              </a:spcBef>
            </a:pPr>
            <a:r>
              <a:rPr lang="en-US" altLang="zh-CN" sz="2400">
                <a:ea typeface="宋体" pitchFamily="2" charset="-122"/>
                <a:sym typeface="Symbol" pitchFamily="18" charset="2"/>
              </a:rPr>
              <a:t>      p2=&amp;i;</a:t>
            </a:r>
          </a:p>
          <a:p>
            <a:pPr>
              <a:spcBef>
                <a:spcPct val="0"/>
              </a:spcBef>
            </a:pPr>
            <a:r>
              <a:rPr lang="en-US" altLang="zh-CN" sz="2400">
                <a:ea typeface="宋体" pitchFamily="2" charset="-122"/>
                <a:sym typeface="Symbol" pitchFamily="18" charset="2"/>
              </a:rPr>
              <a:t>      p1=&amp;p2;</a:t>
            </a:r>
          </a:p>
          <a:p>
            <a:pPr>
              <a:spcBef>
                <a:spcPct val="0"/>
              </a:spcBef>
            </a:pPr>
            <a:r>
              <a:rPr lang="en-US" altLang="zh-CN" sz="2400">
                <a:ea typeface="宋体" pitchFamily="2" charset="-122"/>
                <a:sym typeface="Symbol" pitchFamily="18" charset="2"/>
              </a:rPr>
              <a:t>       **p1=5;</a:t>
            </a:r>
            <a:endParaRPr lang="en-US" altLang="zh-CN" sz="2400">
              <a:ea typeface="宋体" pitchFamily="2" charset="-122"/>
            </a:endParaRPr>
          </a:p>
        </p:txBody>
      </p:sp>
      <p:sp>
        <p:nvSpPr>
          <p:cNvPr id="917553" name="Rectangle 49"/>
          <p:cNvSpPr>
            <a:spLocks noChangeArrowheads="1"/>
          </p:cNvSpPr>
          <p:nvPr/>
        </p:nvSpPr>
        <p:spPr bwMode="auto">
          <a:xfrm>
            <a:off x="4160838" y="5281613"/>
            <a:ext cx="1438275" cy="495300"/>
          </a:xfrm>
          <a:prstGeom prst="rect">
            <a:avLst/>
          </a:prstGeom>
          <a:solidFill>
            <a:schemeClr val="bg1"/>
          </a:solidFill>
          <a:ln w="38100">
            <a:solidFill>
              <a:srgbClr val="339966"/>
            </a:solidFill>
            <a:miter lim="800000"/>
            <a:headEnd/>
            <a:tailEnd/>
          </a:ln>
          <a:effectLst/>
        </p:spPr>
        <p:txBody>
          <a:bodyPr wrap="none" lIns="90000" tIns="46800" rIns="90000" bIns="46800" anchor="ctr">
            <a:spAutoFit/>
          </a:bodyPr>
          <a:lstStyle/>
          <a:p>
            <a:pPr algn="ctr" eaLnBrk="1" hangingPunct="1">
              <a:spcBef>
                <a:spcPct val="0"/>
              </a:spcBef>
            </a:pPr>
            <a:r>
              <a:rPr lang="zh-CN" altLang="en-US" sz="2400" b="0">
                <a:solidFill>
                  <a:schemeClr val="tx1"/>
                </a:solidFill>
                <a:ea typeface="隶书" pitchFamily="49" charset="-122"/>
              </a:rPr>
              <a:t>二级指针</a:t>
            </a:r>
          </a:p>
        </p:txBody>
      </p:sp>
      <p:sp>
        <p:nvSpPr>
          <p:cNvPr id="917554" name="Rectangle 50"/>
          <p:cNvSpPr>
            <a:spLocks noChangeArrowheads="1"/>
          </p:cNvSpPr>
          <p:nvPr/>
        </p:nvSpPr>
        <p:spPr bwMode="auto">
          <a:xfrm>
            <a:off x="5770563" y="5281613"/>
            <a:ext cx="1438275" cy="495300"/>
          </a:xfrm>
          <a:prstGeom prst="rect">
            <a:avLst/>
          </a:prstGeom>
          <a:solidFill>
            <a:schemeClr val="bg1"/>
          </a:solidFill>
          <a:ln w="38100">
            <a:solidFill>
              <a:srgbClr val="339966"/>
            </a:solidFill>
            <a:miter lim="800000"/>
            <a:headEnd/>
            <a:tailEnd/>
          </a:ln>
          <a:effectLst/>
        </p:spPr>
        <p:txBody>
          <a:bodyPr wrap="none" lIns="90000" tIns="46800" rIns="90000" bIns="46800" anchor="ctr">
            <a:spAutoFit/>
          </a:bodyPr>
          <a:lstStyle/>
          <a:p>
            <a:pPr algn="ctr" eaLnBrk="1" hangingPunct="1">
              <a:spcBef>
                <a:spcPct val="0"/>
              </a:spcBef>
            </a:pPr>
            <a:r>
              <a:rPr lang="zh-CN" altLang="en-US" sz="2400" b="0">
                <a:solidFill>
                  <a:schemeClr val="tx1"/>
                </a:solidFill>
                <a:ea typeface="隶书" pitchFamily="49" charset="-122"/>
              </a:rPr>
              <a:t>一级指针</a:t>
            </a:r>
          </a:p>
        </p:txBody>
      </p:sp>
      <p:sp>
        <p:nvSpPr>
          <p:cNvPr id="917555" name="Rectangle 51"/>
          <p:cNvSpPr>
            <a:spLocks noChangeArrowheads="1"/>
          </p:cNvSpPr>
          <p:nvPr/>
        </p:nvSpPr>
        <p:spPr bwMode="auto">
          <a:xfrm>
            <a:off x="7407275" y="5281613"/>
            <a:ext cx="1438275" cy="495300"/>
          </a:xfrm>
          <a:prstGeom prst="rect">
            <a:avLst/>
          </a:prstGeom>
          <a:solidFill>
            <a:schemeClr val="bg1"/>
          </a:solidFill>
          <a:ln w="38100">
            <a:solidFill>
              <a:srgbClr val="339966"/>
            </a:solidFill>
            <a:miter lim="800000"/>
            <a:headEnd/>
            <a:tailEnd/>
          </a:ln>
          <a:effectLst/>
        </p:spPr>
        <p:txBody>
          <a:bodyPr wrap="none" lIns="90000" tIns="46800" rIns="90000" bIns="46800" anchor="ctr">
            <a:spAutoFit/>
          </a:bodyPr>
          <a:lstStyle/>
          <a:p>
            <a:pPr algn="ctr" eaLnBrk="1" hangingPunct="1">
              <a:spcBef>
                <a:spcPct val="0"/>
              </a:spcBef>
            </a:pPr>
            <a:r>
              <a:rPr lang="zh-CN" altLang="en-US" sz="2400" b="0">
                <a:solidFill>
                  <a:schemeClr val="tx1"/>
                </a:solidFill>
                <a:ea typeface="隶书" pitchFamily="49" charset="-122"/>
              </a:rPr>
              <a:t>目标变量</a:t>
            </a:r>
          </a:p>
        </p:txBody>
      </p:sp>
      <p:sp>
        <p:nvSpPr>
          <p:cNvPr id="917556" name="AutoShape 52"/>
          <p:cNvSpPr>
            <a:spLocks/>
          </p:cNvSpPr>
          <p:nvPr/>
        </p:nvSpPr>
        <p:spPr bwMode="auto">
          <a:xfrm>
            <a:off x="5272088" y="6081713"/>
            <a:ext cx="2047875" cy="495300"/>
          </a:xfrm>
          <a:prstGeom prst="borderCallout1">
            <a:avLst>
              <a:gd name="adj1" fmla="val 23079"/>
              <a:gd name="adj2" fmla="val -3722"/>
              <a:gd name="adj3" fmla="val 20514"/>
              <a:gd name="adj4" fmla="val -73722"/>
            </a:avLst>
          </a:prstGeom>
          <a:solidFill>
            <a:schemeClr val="bg1"/>
          </a:solidFill>
          <a:ln w="38100">
            <a:solidFill>
              <a:srgbClr val="339966"/>
            </a:solidFill>
            <a:miter lim="800000"/>
            <a:headEnd/>
            <a:tailEnd/>
          </a:ln>
          <a:effectLst/>
        </p:spPr>
        <p:txBody>
          <a:bodyPr wrap="none" lIns="90000" tIns="46800" rIns="90000" bIns="46800" anchor="ctr">
            <a:spAutoFit/>
          </a:bodyPr>
          <a:lstStyle/>
          <a:p>
            <a:pPr algn="ctr" eaLnBrk="1" hangingPunct="1">
              <a:spcBef>
                <a:spcPct val="0"/>
              </a:spcBef>
            </a:pPr>
            <a:r>
              <a:rPr lang="zh-CN" altLang="en-US" sz="2400" b="0">
                <a:solidFill>
                  <a:schemeClr val="tx1"/>
                </a:solidFill>
                <a:ea typeface="隶书" pitchFamily="49" charset="-122"/>
              </a:rPr>
              <a:t>二级间接寻址</a:t>
            </a:r>
          </a:p>
        </p:txBody>
      </p:sp>
      <p:sp>
        <p:nvSpPr>
          <p:cNvPr id="917557" name="Rectangle 53"/>
          <p:cNvSpPr>
            <a:spLocks noChangeArrowheads="1"/>
          </p:cNvSpPr>
          <p:nvPr/>
        </p:nvSpPr>
        <p:spPr bwMode="auto">
          <a:xfrm>
            <a:off x="655638" y="3570288"/>
            <a:ext cx="7661275" cy="481012"/>
          </a:xfrm>
          <a:prstGeom prst="rect">
            <a:avLst/>
          </a:prstGeom>
          <a:noFill/>
          <a:ln w="9525">
            <a:noFill/>
            <a:miter lim="800000"/>
            <a:headEnd/>
            <a:tailEnd/>
          </a:ln>
          <a:effectLst/>
        </p:spPr>
        <p:txBody>
          <a:bodyPr/>
          <a:lstStyle/>
          <a:p>
            <a:pPr marL="1143000" lvl="2" indent="-228600" eaLnBrk="1" hangingPunct="1">
              <a:spcBef>
                <a:spcPct val="20000"/>
              </a:spcBef>
              <a:buClr>
                <a:srgbClr val="FF3300"/>
              </a:buClr>
              <a:buFont typeface="Wingdings" pitchFamily="2" charset="2"/>
              <a:buChar char="v"/>
            </a:pPr>
            <a:r>
              <a:rPr lang="zh-CN" altLang="en-US" sz="2400">
                <a:solidFill>
                  <a:schemeClr val="tx1"/>
                </a:solidFill>
              </a:rPr>
              <a:t>二级指针</a:t>
            </a:r>
            <a:r>
              <a:rPr lang="en-US" altLang="zh-CN" sz="2400">
                <a:solidFill>
                  <a:schemeClr val="tx1"/>
                </a:solidFill>
              </a:rPr>
              <a:t>:</a:t>
            </a:r>
            <a:r>
              <a:rPr lang="zh-CN" altLang="en-US" sz="2400">
                <a:solidFill>
                  <a:schemeClr val="tx1"/>
                </a:solidFill>
              </a:rPr>
              <a:t>指针变量中存放一级指针变量的地址</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6" name="Rectangle 4"/>
          <p:cNvSpPr>
            <a:spLocks noChangeArrowheads="1"/>
          </p:cNvSpPr>
          <p:nvPr/>
        </p:nvSpPr>
        <p:spPr bwMode="auto">
          <a:xfrm>
            <a:off x="655638" y="1892300"/>
            <a:ext cx="7956550" cy="1730375"/>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None/>
            </a:pPr>
            <a:r>
              <a:rPr kumimoji="0" lang="zh-CN" altLang="en-US" sz="2400">
                <a:solidFill>
                  <a:schemeClr val="tx1"/>
                </a:solidFill>
              </a:rPr>
              <a:t>如果：</a:t>
            </a:r>
            <a:r>
              <a:rPr kumimoji="0" lang="en-US" altLang="zh-CN" sz="2400">
                <a:solidFill>
                  <a:schemeClr val="tx1"/>
                </a:solidFill>
              </a:rPr>
              <a:t>char  *name[ ]={"Follow me"……}</a:t>
            </a:r>
            <a:r>
              <a:rPr kumimoji="0" lang="zh-CN" altLang="en-US" sz="2400">
                <a:solidFill>
                  <a:schemeClr val="tx1"/>
                </a:solidFill>
              </a:rPr>
              <a:t>；</a:t>
            </a:r>
          </a:p>
          <a:p>
            <a:pPr marL="1143000" lvl="2" indent="-228600" eaLnBrk="1" hangingPunct="1">
              <a:spcBef>
                <a:spcPct val="20000"/>
              </a:spcBef>
              <a:buClr>
                <a:srgbClr val="FF3300"/>
              </a:buClr>
              <a:buFont typeface="Wingdings" pitchFamily="2" charset="2"/>
              <a:buNone/>
            </a:pPr>
            <a:r>
              <a:rPr kumimoji="0" lang="zh-CN" altLang="en-US" sz="2400">
                <a:solidFill>
                  <a:schemeClr val="tx1"/>
                </a:solidFill>
              </a:rPr>
              <a:t>            </a:t>
            </a:r>
            <a:r>
              <a:rPr kumimoji="0" lang="en-US" altLang="zh-CN" sz="2400">
                <a:solidFill>
                  <a:schemeClr val="tx1"/>
                </a:solidFill>
              </a:rPr>
              <a:t>char  **p;</a:t>
            </a:r>
          </a:p>
          <a:p>
            <a:pPr marL="1143000" lvl="2" indent="-228600" eaLnBrk="1" hangingPunct="1">
              <a:spcBef>
                <a:spcPct val="20000"/>
              </a:spcBef>
              <a:buClr>
                <a:srgbClr val="FF3300"/>
              </a:buClr>
              <a:buFont typeface="Wingdings" pitchFamily="2" charset="2"/>
              <a:buNone/>
            </a:pPr>
            <a:r>
              <a:rPr kumimoji="0" lang="en-US" altLang="zh-CN" sz="2400">
                <a:solidFill>
                  <a:schemeClr val="tx1"/>
                </a:solidFill>
              </a:rPr>
              <a:t>            p=name+2;</a:t>
            </a:r>
          </a:p>
          <a:p>
            <a:pPr marL="1143000" lvl="2" indent="-228600" eaLnBrk="1" hangingPunct="1">
              <a:spcBef>
                <a:spcPct val="20000"/>
              </a:spcBef>
              <a:buClr>
                <a:srgbClr val="FF3300"/>
              </a:buClr>
              <a:buFont typeface="Wingdings" pitchFamily="2" charset="2"/>
              <a:buNone/>
            </a:pPr>
            <a:r>
              <a:rPr kumimoji="0" lang="en-US" altLang="zh-CN" sz="2400">
                <a:solidFill>
                  <a:schemeClr val="tx1"/>
                </a:solidFill>
              </a:rPr>
              <a:t>    </a:t>
            </a:r>
            <a:r>
              <a:rPr kumimoji="0" lang="zh-CN" altLang="en-US" sz="2400">
                <a:solidFill>
                  <a:schemeClr val="tx1"/>
                </a:solidFill>
              </a:rPr>
              <a:t>则：</a:t>
            </a:r>
            <a:r>
              <a:rPr kumimoji="0" lang="en-US" altLang="zh-CN" sz="2400">
                <a:solidFill>
                  <a:schemeClr val="tx1"/>
                </a:solidFill>
              </a:rPr>
              <a:t>printf("%s\n",*p); </a:t>
            </a:r>
            <a:r>
              <a:rPr kumimoji="0" lang="zh-CN" altLang="en-US" sz="2400">
                <a:solidFill>
                  <a:schemeClr val="tx1"/>
                </a:solidFill>
              </a:rPr>
              <a:t>输出：</a:t>
            </a:r>
            <a:r>
              <a:rPr kumimoji="0" lang="en-US" altLang="zh-CN" sz="2400">
                <a:solidFill>
                  <a:schemeClr val="tx1"/>
                </a:solidFill>
              </a:rPr>
              <a:t>Great Wall</a:t>
            </a:r>
            <a:endParaRPr lang="en-US" altLang="zh-CN" sz="2400">
              <a:solidFill>
                <a:schemeClr val="tx1"/>
              </a:solidFill>
            </a:endParaRPr>
          </a:p>
        </p:txBody>
      </p:sp>
      <p:grpSp>
        <p:nvGrpSpPr>
          <p:cNvPr id="2" name="Group 8"/>
          <p:cNvGrpSpPr>
            <a:grpSpLocks/>
          </p:cNvGrpSpPr>
          <p:nvPr/>
        </p:nvGrpSpPr>
        <p:grpSpPr bwMode="auto">
          <a:xfrm>
            <a:off x="3603625" y="3586163"/>
            <a:ext cx="3587750" cy="2511425"/>
            <a:chOff x="3000" y="630"/>
            <a:chExt cx="2260" cy="1582"/>
          </a:xfrm>
        </p:grpSpPr>
        <p:sp>
          <p:nvSpPr>
            <p:cNvPr id="433170" name="Rectangle 9"/>
            <p:cNvSpPr>
              <a:spLocks noChangeArrowheads="1"/>
            </p:cNvSpPr>
            <p:nvPr/>
          </p:nvSpPr>
          <p:spPr bwMode="auto">
            <a:xfrm>
              <a:off x="3000" y="855"/>
              <a:ext cx="901" cy="1311"/>
            </a:xfrm>
            <a:prstGeom prst="rect">
              <a:avLst/>
            </a:prstGeom>
            <a:solidFill>
              <a:srgbClr val="FFFFFF"/>
            </a:solidFill>
            <a:ln w="9525">
              <a:solidFill>
                <a:srgbClr val="000000"/>
              </a:solidFill>
              <a:miter lim="800000"/>
              <a:headEnd/>
              <a:tailEnd/>
            </a:ln>
            <a:effectLst/>
          </p:spPr>
          <p:txBody>
            <a:bodyPr wrap="none" anchor="ctr"/>
            <a:lstStyle/>
            <a:p>
              <a:endParaRPr lang="zh-CN" altLang="en-US"/>
            </a:p>
          </p:txBody>
        </p:sp>
        <p:sp>
          <p:nvSpPr>
            <p:cNvPr id="433171" name="Line 10"/>
            <p:cNvSpPr>
              <a:spLocks noChangeShapeType="1"/>
            </p:cNvSpPr>
            <p:nvPr/>
          </p:nvSpPr>
          <p:spPr bwMode="auto">
            <a:xfrm flipV="1">
              <a:off x="3000" y="1133"/>
              <a:ext cx="912" cy="0"/>
            </a:xfrm>
            <a:prstGeom prst="line">
              <a:avLst/>
            </a:prstGeom>
            <a:noFill/>
            <a:ln w="9525">
              <a:solidFill>
                <a:srgbClr val="000000"/>
              </a:solidFill>
              <a:round/>
              <a:headEnd/>
              <a:tailEnd/>
            </a:ln>
            <a:effectLst/>
          </p:spPr>
          <p:txBody>
            <a:bodyPr wrap="none" anchor="ctr"/>
            <a:lstStyle/>
            <a:p>
              <a:endParaRPr lang="zh-CN" altLang="en-US"/>
            </a:p>
          </p:txBody>
        </p:sp>
        <p:sp>
          <p:nvSpPr>
            <p:cNvPr id="433172" name="Line 11"/>
            <p:cNvSpPr>
              <a:spLocks noChangeShapeType="1"/>
            </p:cNvSpPr>
            <p:nvPr/>
          </p:nvSpPr>
          <p:spPr bwMode="auto">
            <a:xfrm>
              <a:off x="3000" y="1400"/>
              <a:ext cx="901" cy="0"/>
            </a:xfrm>
            <a:prstGeom prst="line">
              <a:avLst/>
            </a:prstGeom>
            <a:noFill/>
            <a:ln w="9525">
              <a:solidFill>
                <a:srgbClr val="000000"/>
              </a:solidFill>
              <a:round/>
              <a:headEnd/>
              <a:tailEnd/>
            </a:ln>
            <a:effectLst/>
          </p:spPr>
          <p:txBody>
            <a:bodyPr wrap="none" anchor="ctr"/>
            <a:lstStyle/>
            <a:p>
              <a:endParaRPr lang="zh-CN" altLang="en-US"/>
            </a:p>
          </p:txBody>
        </p:sp>
        <p:sp>
          <p:nvSpPr>
            <p:cNvPr id="433173" name="Line 12"/>
            <p:cNvSpPr>
              <a:spLocks noChangeShapeType="1"/>
            </p:cNvSpPr>
            <p:nvPr/>
          </p:nvSpPr>
          <p:spPr bwMode="auto">
            <a:xfrm>
              <a:off x="3000" y="1656"/>
              <a:ext cx="901" cy="0"/>
            </a:xfrm>
            <a:prstGeom prst="line">
              <a:avLst/>
            </a:prstGeom>
            <a:noFill/>
            <a:ln w="9525">
              <a:solidFill>
                <a:srgbClr val="000000"/>
              </a:solidFill>
              <a:round/>
              <a:headEnd/>
              <a:tailEnd/>
            </a:ln>
            <a:effectLst/>
          </p:spPr>
          <p:txBody>
            <a:bodyPr wrap="none" anchor="ctr"/>
            <a:lstStyle/>
            <a:p>
              <a:endParaRPr lang="zh-CN" altLang="en-US"/>
            </a:p>
          </p:txBody>
        </p:sp>
        <p:sp>
          <p:nvSpPr>
            <p:cNvPr id="433174" name="Line 13"/>
            <p:cNvSpPr>
              <a:spLocks noChangeShapeType="1"/>
            </p:cNvSpPr>
            <p:nvPr/>
          </p:nvSpPr>
          <p:spPr bwMode="auto">
            <a:xfrm>
              <a:off x="3000" y="1922"/>
              <a:ext cx="901" cy="0"/>
            </a:xfrm>
            <a:prstGeom prst="line">
              <a:avLst/>
            </a:prstGeom>
            <a:noFill/>
            <a:ln w="9525">
              <a:solidFill>
                <a:srgbClr val="000000"/>
              </a:solidFill>
              <a:round/>
              <a:headEnd/>
              <a:tailEnd/>
            </a:ln>
            <a:effectLst/>
          </p:spPr>
          <p:txBody>
            <a:bodyPr wrap="none" anchor="ctr"/>
            <a:lstStyle/>
            <a:p>
              <a:endParaRPr lang="zh-CN" altLang="en-US"/>
            </a:p>
          </p:txBody>
        </p:sp>
        <p:sp>
          <p:nvSpPr>
            <p:cNvPr id="433175" name="Text Box 14"/>
            <p:cNvSpPr txBox="1">
              <a:spLocks noChangeArrowheads="1"/>
            </p:cNvSpPr>
            <p:nvPr/>
          </p:nvSpPr>
          <p:spPr bwMode="auto">
            <a:xfrm>
              <a:off x="3123" y="875"/>
              <a:ext cx="648"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name[0]</a:t>
              </a:r>
            </a:p>
          </p:txBody>
        </p:sp>
        <p:sp>
          <p:nvSpPr>
            <p:cNvPr id="433176" name="Text Box 15"/>
            <p:cNvSpPr txBox="1">
              <a:spLocks noChangeArrowheads="1"/>
            </p:cNvSpPr>
            <p:nvPr/>
          </p:nvSpPr>
          <p:spPr bwMode="auto">
            <a:xfrm>
              <a:off x="3134" y="1141"/>
              <a:ext cx="648"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name[1]</a:t>
              </a:r>
            </a:p>
          </p:txBody>
        </p:sp>
        <p:sp>
          <p:nvSpPr>
            <p:cNvPr id="433177" name="Text Box 16"/>
            <p:cNvSpPr txBox="1">
              <a:spLocks noChangeArrowheads="1"/>
            </p:cNvSpPr>
            <p:nvPr/>
          </p:nvSpPr>
          <p:spPr bwMode="auto">
            <a:xfrm>
              <a:off x="3134" y="1397"/>
              <a:ext cx="648"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name[2]</a:t>
              </a:r>
            </a:p>
          </p:txBody>
        </p:sp>
        <p:sp>
          <p:nvSpPr>
            <p:cNvPr id="433178" name="Text Box 17"/>
            <p:cNvSpPr txBox="1">
              <a:spLocks noChangeArrowheads="1"/>
            </p:cNvSpPr>
            <p:nvPr/>
          </p:nvSpPr>
          <p:spPr bwMode="auto">
            <a:xfrm>
              <a:off x="3134" y="1675"/>
              <a:ext cx="648"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name[3]</a:t>
              </a:r>
            </a:p>
          </p:txBody>
        </p:sp>
        <p:sp>
          <p:nvSpPr>
            <p:cNvPr id="433179" name="Text Box 18"/>
            <p:cNvSpPr txBox="1">
              <a:spLocks noChangeArrowheads="1"/>
            </p:cNvSpPr>
            <p:nvPr/>
          </p:nvSpPr>
          <p:spPr bwMode="auto">
            <a:xfrm>
              <a:off x="3134" y="1941"/>
              <a:ext cx="648"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name[4]</a:t>
              </a:r>
            </a:p>
          </p:txBody>
        </p:sp>
        <p:sp>
          <p:nvSpPr>
            <p:cNvPr id="433180" name="Text Box 19"/>
            <p:cNvSpPr txBox="1">
              <a:spLocks noChangeArrowheads="1"/>
            </p:cNvSpPr>
            <p:nvPr/>
          </p:nvSpPr>
          <p:spPr bwMode="auto">
            <a:xfrm>
              <a:off x="3228" y="630"/>
              <a:ext cx="462"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name</a:t>
              </a:r>
            </a:p>
          </p:txBody>
        </p:sp>
        <p:sp>
          <p:nvSpPr>
            <p:cNvPr id="433181" name="Text Box 20"/>
            <p:cNvSpPr txBox="1">
              <a:spLocks noChangeArrowheads="1"/>
            </p:cNvSpPr>
            <p:nvPr/>
          </p:nvSpPr>
          <p:spPr bwMode="auto">
            <a:xfrm>
              <a:off x="4389" y="1400"/>
              <a:ext cx="827" cy="256"/>
            </a:xfrm>
            <a:prstGeom prst="rect">
              <a:avLst/>
            </a:prstGeom>
            <a:noFill/>
            <a:ln w="9525">
              <a:solidFill>
                <a:schemeClr val="tx1"/>
              </a:solid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Great Wall</a:t>
              </a:r>
            </a:p>
          </p:txBody>
        </p:sp>
        <p:sp>
          <p:nvSpPr>
            <p:cNvPr id="433182" name="Text Box 21"/>
            <p:cNvSpPr txBox="1">
              <a:spLocks noChangeArrowheads="1"/>
            </p:cNvSpPr>
            <p:nvPr/>
          </p:nvSpPr>
          <p:spPr bwMode="auto">
            <a:xfrm>
              <a:off x="4389" y="1678"/>
              <a:ext cx="871" cy="256"/>
            </a:xfrm>
            <a:prstGeom prst="rect">
              <a:avLst/>
            </a:prstGeom>
            <a:noFill/>
            <a:ln w="9525">
              <a:solidFill>
                <a:schemeClr val="tx1"/>
              </a:solid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FORTRAN</a:t>
              </a:r>
            </a:p>
          </p:txBody>
        </p:sp>
        <p:sp>
          <p:nvSpPr>
            <p:cNvPr id="433183" name="Text Box 22"/>
            <p:cNvSpPr txBox="1">
              <a:spLocks noChangeArrowheads="1"/>
            </p:cNvSpPr>
            <p:nvPr/>
          </p:nvSpPr>
          <p:spPr bwMode="auto">
            <a:xfrm>
              <a:off x="4378" y="1956"/>
              <a:ext cx="761" cy="256"/>
            </a:xfrm>
            <a:prstGeom prst="rect">
              <a:avLst/>
            </a:prstGeom>
            <a:noFill/>
            <a:ln w="9525">
              <a:solidFill>
                <a:schemeClr val="tx1"/>
              </a:solid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Computer</a:t>
              </a:r>
            </a:p>
          </p:txBody>
        </p:sp>
        <p:sp>
          <p:nvSpPr>
            <p:cNvPr id="433184" name="Line 23"/>
            <p:cNvSpPr>
              <a:spLocks noChangeShapeType="1"/>
            </p:cNvSpPr>
            <p:nvPr/>
          </p:nvSpPr>
          <p:spPr bwMode="auto">
            <a:xfrm>
              <a:off x="3912" y="989"/>
              <a:ext cx="489" cy="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433185" name="Line 24"/>
            <p:cNvSpPr>
              <a:spLocks noChangeShapeType="1"/>
            </p:cNvSpPr>
            <p:nvPr/>
          </p:nvSpPr>
          <p:spPr bwMode="auto">
            <a:xfrm>
              <a:off x="3908" y="1285"/>
              <a:ext cx="489" cy="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433186" name="Line 25"/>
            <p:cNvSpPr>
              <a:spLocks noChangeShapeType="1"/>
            </p:cNvSpPr>
            <p:nvPr/>
          </p:nvSpPr>
          <p:spPr bwMode="auto">
            <a:xfrm>
              <a:off x="3920" y="1529"/>
              <a:ext cx="489" cy="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433187" name="Line 26"/>
            <p:cNvSpPr>
              <a:spLocks noChangeShapeType="1"/>
            </p:cNvSpPr>
            <p:nvPr/>
          </p:nvSpPr>
          <p:spPr bwMode="auto">
            <a:xfrm>
              <a:off x="3898" y="1774"/>
              <a:ext cx="489" cy="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433188" name="Line 27"/>
            <p:cNvSpPr>
              <a:spLocks noChangeShapeType="1"/>
            </p:cNvSpPr>
            <p:nvPr/>
          </p:nvSpPr>
          <p:spPr bwMode="auto">
            <a:xfrm>
              <a:off x="3908" y="2051"/>
              <a:ext cx="489" cy="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433189" name="Rectangle 28"/>
            <p:cNvSpPr>
              <a:spLocks noChangeArrowheads="1"/>
            </p:cNvSpPr>
            <p:nvPr/>
          </p:nvSpPr>
          <p:spPr bwMode="auto">
            <a:xfrm>
              <a:off x="4389" y="867"/>
              <a:ext cx="767" cy="233"/>
            </a:xfrm>
            <a:prstGeom prst="rect">
              <a:avLst/>
            </a:prstGeom>
            <a:noFill/>
            <a:ln w="9525">
              <a:solidFill>
                <a:schemeClr val="tx1"/>
              </a:solidFill>
              <a:miter lim="800000"/>
              <a:headEnd/>
              <a:tailEnd/>
            </a:ln>
            <a:effectLst/>
          </p:spPr>
          <p:txBody>
            <a:bodyPr wrap="none" anchor="ctr"/>
            <a:lstStyle/>
            <a:p>
              <a:pPr algn="ctr" eaLnBrk="1" hangingPunct="1">
                <a:spcBef>
                  <a:spcPct val="0"/>
                </a:spcBef>
              </a:pPr>
              <a:r>
                <a:rPr lang="en-US" altLang="zh-CN" sz="2000" b="0">
                  <a:solidFill>
                    <a:schemeClr val="tx1"/>
                  </a:solidFill>
                  <a:ea typeface="宋体" pitchFamily="2" charset="-122"/>
                </a:rPr>
                <a:t>Follow me</a:t>
              </a:r>
            </a:p>
          </p:txBody>
        </p:sp>
        <p:sp>
          <p:nvSpPr>
            <p:cNvPr id="433190" name="Text Box 29"/>
            <p:cNvSpPr txBox="1">
              <a:spLocks noChangeArrowheads="1"/>
            </p:cNvSpPr>
            <p:nvPr/>
          </p:nvSpPr>
          <p:spPr bwMode="auto">
            <a:xfrm>
              <a:off x="4389" y="1122"/>
              <a:ext cx="594" cy="256"/>
            </a:xfrm>
            <a:prstGeom prst="rect">
              <a:avLst/>
            </a:prstGeom>
            <a:noFill/>
            <a:ln w="9525">
              <a:solidFill>
                <a:schemeClr val="tx1"/>
              </a:solidFill>
              <a:miter lim="800000"/>
              <a:headEnd/>
              <a:tailEnd/>
            </a:ln>
            <a:effectLst/>
          </p:spPr>
          <p:txBody>
            <a:bodyPr wrap="none">
              <a:spAutoFit/>
            </a:bodyPr>
            <a:lstStyle/>
            <a:p>
              <a:pPr>
                <a:spcBef>
                  <a:spcPct val="0"/>
                </a:spcBef>
              </a:pPr>
              <a:r>
                <a:rPr lang="en-US" altLang="zh-CN" sz="2000" b="0">
                  <a:solidFill>
                    <a:schemeClr val="tx1"/>
                  </a:solidFill>
                  <a:ea typeface="宋体" pitchFamily="2" charset="-122"/>
                </a:rPr>
                <a:t>BASIC</a:t>
              </a:r>
            </a:p>
          </p:txBody>
        </p:sp>
      </p:grpSp>
      <p:grpSp>
        <p:nvGrpSpPr>
          <p:cNvPr id="3" name="Group 32"/>
          <p:cNvGrpSpPr>
            <a:grpSpLocks/>
          </p:cNvGrpSpPr>
          <p:nvPr/>
        </p:nvGrpSpPr>
        <p:grpSpPr bwMode="auto">
          <a:xfrm>
            <a:off x="2673350" y="3573463"/>
            <a:ext cx="927100" cy="457200"/>
            <a:chOff x="1755" y="1480"/>
            <a:chExt cx="584" cy="288"/>
          </a:xfrm>
        </p:grpSpPr>
        <p:sp>
          <p:nvSpPr>
            <p:cNvPr id="433168" name="Line 30"/>
            <p:cNvSpPr>
              <a:spLocks noChangeShapeType="1"/>
            </p:cNvSpPr>
            <p:nvPr/>
          </p:nvSpPr>
          <p:spPr bwMode="auto">
            <a:xfrm>
              <a:off x="1781" y="1719"/>
              <a:ext cx="558" cy="0"/>
            </a:xfrm>
            <a:prstGeom prst="line">
              <a:avLst/>
            </a:prstGeom>
            <a:noFill/>
            <a:ln w="19050">
              <a:solidFill>
                <a:schemeClr val="tx1"/>
              </a:solidFill>
              <a:round/>
              <a:headEnd/>
              <a:tailEnd type="triangle" w="sm" len="lg"/>
            </a:ln>
            <a:effectLst/>
          </p:spPr>
          <p:txBody>
            <a:bodyPr>
              <a:spAutoFit/>
            </a:bodyPr>
            <a:lstStyle/>
            <a:p>
              <a:endParaRPr lang="zh-CN" altLang="en-US"/>
            </a:p>
          </p:txBody>
        </p:sp>
        <p:sp>
          <p:nvSpPr>
            <p:cNvPr id="919583" name="Text Box 31"/>
            <p:cNvSpPr txBox="1">
              <a:spLocks noChangeArrowheads="1"/>
            </p:cNvSpPr>
            <p:nvPr/>
          </p:nvSpPr>
          <p:spPr bwMode="auto">
            <a:xfrm>
              <a:off x="1755" y="1480"/>
              <a:ext cx="549" cy="288"/>
            </a:xfrm>
            <a:prstGeom prst="rect">
              <a:avLst/>
            </a:prstGeom>
            <a:noFill/>
            <a:ln>
              <a:noFill/>
            </a:ln>
            <a:effectLst/>
            <a:extLst>
              <a:ext uri="{909E8E84-426E-40DD-AFC4-6F175D3DCCD1}">
                <a14:hiddenFill xmlns:a14="http://schemas.microsoft.com/office/drawing/2010/main">
                  <a:gradFill rotWithShape="0">
                    <a:gsLst>
                      <a:gs pos="0">
                        <a:schemeClr val="hlink">
                          <a:gamma/>
                          <a:shade val="60784"/>
                          <a:invGamma/>
                        </a:schemeClr>
                      </a:gs>
                      <a:gs pos="50000">
                        <a:schemeClr val="hlink"/>
                      </a:gs>
                      <a:gs pos="100000">
                        <a:schemeClr val="hlink">
                          <a:gamma/>
                          <a:shade val="60784"/>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spAutoFit/>
            </a:bodyPr>
            <a:lstStyle/>
            <a:p>
              <a:pPr>
                <a:defRPr/>
              </a:pPr>
              <a:r>
                <a:rPr lang="en-US" altLang="zh-CN" sz="2400">
                  <a:solidFill>
                    <a:schemeClr val="tx1"/>
                  </a:solidFill>
                </a:rPr>
                <a:t>name</a:t>
              </a:r>
            </a:p>
          </p:txBody>
        </p:sp>
      </p:grpSp>
      <p:grpSp>
        <p:nvGrpSpPr>
          <p:cNvPr id="4" name="Group 33"/>
          <p:cNvGrpSpPr>
            <a:grpSpLocks/>
          </p:cNvGrpSpPr>
          <p:nvPr/>
        </p:nvGrpSpPr>
        <p:grpSpPr bwMode="auto">
          <a:xfrm>
            <a:off x="2673350" y="4430713"/>
            <a:ext cx="927100" cy="457200"/>
            <a:chOff x="1755" y="1480"/>
            <a:chExt cx="584" cy="288"/>
          </a:xfrm>
        </p:grpSpPr>
        <p:sp>
          <p:nvSpPr>
            <p:cNvPr id="433166" name="Line 34"/>
            <p:cNvSpPr>
              <a:spLocks noChangeShapeType="1"/>
            </p:cNvSpPr>
            <p:nvPr/>
          </p:nvSpPr>
          <p:spPr bwMode="auto">
            <a:xfrm>
              <a:off x="1781" y="1719"/>
              <a:ext cx="558" cy="0"/>
            </a:xfrm>
            <a:prstGeom prst="line">
              <a:avLst/>
            </a:prstGeom>
            <a:noFill/>
            <a:ln w="19050">
              <a:solidFill>
                <a:schemeClr val="tx1"/>
              </a:solidFill>
              <a:round/>
              <a:headEnd/>
              <a:tailEnd type="triangle" w="sm" len="lg"/>
            </a:ln>
            <a:effectLst/>
          </p:spPr>
          <p:txBody>
            <a:bodyPr>
              <a:spAutoFit/>
            </a:bodyPr>
            <a:lstStyle/>
            <a:p>
              <a:endParaRPr lang="zh-CN" altLang="en-US"/>
            </a:p>
          </p:txBody>
        </p:sp>
        <p:sp>
          <p:nvSpPr>
            <p:cNvPr id="919587" name="Text Box 35"/>
            <p:cNvSpPr txBox="1">
              <a:spLocks noChangeArrowheads="1"/>
            </p:cNvSpPr>
            <p:nvPr/>
          </p:nvSpPr>
          <p:spPr bwMode="auto">
            <a:xfrm>
              <a:off x="1755" y="1480"/>
              <a:ext cx="549" cy="288"/>
            </a:xfrm>
            <a:prstGeom prst="rect">
              <a:avLst/>
            </a:prstGeom>
            <a:noFill/>
            <a:ln>
              <a:noFill/>
            </a:ln>
            <a:effectLst/>
            <a:extLst>
              <a:ext uri="{909E8E84-426E-40DD-AFC4-6F175D3DCCD1}">
                <a14:hiddenFill xmlns:a14="http://schemas.microsoft.com/office/drawing/2010/main">
                  <a:gradFill rotWithShape="0">
                    <a:gsLst>
                      <a:gs pos="0">
                        <a:schemeClr val="hlink">
                          <a:gamma/>
                          <a:shade val="60784"/>
                          <a:invGamma/>
                        </a:schemeClr>
                      </a:gs>
                      <a:gs pos="50000">
                        <a:schemeClr val="hlink"/>
                      </a:gs>
                      <a:gs pos="100000">
                        <a:schemeClr val="hlink">
                          <a:gamma/>
                          <a:shade val="60784"/>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spAutoFit/>
            </a:bodyPr>
            <a:lstStyle/>
            <a:p>
              <a:r>
                <a:rPr lang="en-US" altLang="zh-CN" sz="2400">
                  <a:solidFill>
                    <a:schemeClr val="tx1"/>
                  </a:solidFill>
                </a:rPr>
                <a:t>p</a:t>
              </a:r>
            </a:p>
          </p:txBody>
        </p:sp>
      </p:grpSp>
      <p:sp>
        <p:nvSpPr>
          <p:cNvPr id="433163" name="Rectangle 36"/>
          <p:cNvSpPr>
            <a:spLocks noChangeArrowheads="1"/>
          </p:cNvSpPr>
          <p:nvPr/>
        </p:nvSpPr>
        <p:spPr bwMode="auto">
          <a:xfrm>
            <a:off x="641350" y="877888"/>
            <a:ext cx="7956550" cy="858837"/>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Char char="v"/>
            </a:pPr>
            <a:r>
              <a:rPr lang="zh-CN" altLang="en-US" sz="2400" dirty="0">
                <a:solidFill>
                  <a:schemeClr val="tx1"/>
                </a:solidFill>
              </a:rPr>
              <a:t>定义形式：</a:t>
            </a:r>
            <a:r>
              <a:rPr lang="en-US" altLang="zh-CN" sz="2400" dirty="0">
                <a:solidFill>
                  <a:srgbClr val="3366FF"/>
                </a:solidFill>
              </a:rPr>
              <a:t>[</a:t>
            </a:r>
            <a:r>
              <a:rPr lang="zh-CN" altLang="en-US" sz="2400" dirty="0">
                <a:solidFill>
                  <a:srgbClr val="3366FF"/>
                </a:solidFill>
              </a:rPr>
              <a:t>存储类型</a:t>
            </a:r>
            <a:r>
              <a:rPr lang="en-US" altLang="zh-CN" sz="2400" dirty="0">
                <a:solidFill>
                  <a:srgbClr val="3366FF"/>
                </a:solidFill>
              </a:rPr>
              <a:t>]   </a:t>
            </a:r>
            <a:r>
              <a:rPr lang="zh-CN" altLang="en-US" sz="2400" dirty="0">
                <a:solidFill>
                  <a:srgbClr val="3366FF"/>
                </a:solidFill>
              </a:rPr>
              <a:t>数据类型  </a:t>
            </a:r>
            <a:r>
              <a:rPr lang="zh-CN" altLang="en-US" sz="2400" dirty="0">
                <a:solidFill>
                  <a:srgbClr val="FF5050"/>
                </a:solidFill>
              </a:rPr>
              <a:t>**</a:t>
            </a:r>
            <a:r>
              <a:rPr lang="zh-CN" altLang="en-US" sz="2400" dirty="0">
                <a:solidFill>
                  <a:srgbClr val="3366FF"/>
                </a:solidFill>
              </a:rPr>
              <a:t>指针名；</a:t>
            </a:r>
            <a:endParaRPr kumimoji="0" lang="zh-CN" altLang="en-US" sz="2400" dirty="0">
              <a:solidFill>
                <a:srgbClr val="3366FF"/>
              </a:solidFill>
            </a:endParaRPr>
          </a:p>
          <a:p>
            <a:pPr marL="1143000" lvl="2" indent="-228600" eaLnBrk="1" hangingPunct="1">
              <a:spcBef>
                <a:spcPct val="20000"/>
              </a:spcBef>
              <a:buClr>
                <a:srgbClr val="FF3300"/>
              </a:buClr>
              <a:buFont typeface="Wingdings" pitchFamily="2" charset="2"/>
              <a:buNone/>
            </a:pPr>
            <a:r>
              <a:rPr kumimoji="0" lang="zh-CN" altLang="en-US" sz="2400" dirty="0">
                <a:solidFill>
                  <a:schemeClr val="tx1"/>
                </a:solidFill>
              </a:rPr>
              <a:t>            如：</a:t>
            </a:r>
            <a:r>
              <a:rPr kumimoji="0" lang="en-US" altLang="zh-CN" sz="2400" dirty="0">
                <a:solidFill>
                  <a:schemeClr val="tx1"/>
                </a:solidFill>
              </a:rPr>
              <a:t>char  **p</a:t>
            </a:r>
          </a:p>
        </p:txBody>
      </p:sp>
      <p:sp>
        <p:nvSpPr>
          <p:cNvPr id="919589" name="AutoShape 37"/>
          <p:cNvSpPr>
            <a:spLocks noChangeArrowheads="1"/>
          </p:cNvSpPr>
          <p:nvPr/>
        </p:nvSpPr>
        <p:spPr bwMode="auto">
          <a:xfrm>
            <a:off x="1370929" y="279416"/>
            <a:ext cx="2962275" cy="495300"/>
          </a:xfrm>
          <a:prstGeom prst="wedgeRectCallout">
            <a:avLst>
              <a:gd name="adj1" fmla="val 40411"/>
              <a:gd name="adj2" fmla="val 82641"/>
            </a:avLst>
          </a:prstGeom>
          <a:solidFill>
            <a:srgbClr val="FFFFFF"/>
          </a:solidFill>
          <a:ln w="38100">
            <a:solidFill>
              <a:srgbClr val="339966"/>
            </a:solidFill>
            <a:miter lim="800000"/>
            <a:headEnd/>
            <a:tailEnd/>
          </a:ln>
          <a:effectLst/>
        </p:spPr>
        <p:txBody>
          <a:bodyPr wrap="none" lIns="90000" tIns="46800" rIns="90000" bIns="46800" anchor="ctr">
            <a:spAutoFit/>
          </a:bodyPr>
          <a:lstStyle/>
          <a:p>
            <a:pPr algn="ctr" eaLnBrk="1" hangingPunct="1">
              <a:spcBef>
                <a:spcPct val="0"/>
              </a:spcBef>
            </a:pPr>
            <a:r>
              <a:rPr lang="zh-CN" altLang="en-US" sz="2400" b="0">
                <a:solidFill>
                  <a:schemeClr val="tx1"/>
                </a:solidFill>
                <a:ea typeface="隶书" pitchFamily="49" charset="-122"/>
              </a:rPr>
              <a:t>指针本身的存储类型</a:t>
            </a:r>
          </a:p>
        </p:txBody>
      </p:sp>
      <p:sp>
        <p:nvSpPr>
          <p:cNvPr id="919590" name="AutoShape 38"/>
          <p:cNvSpPr>
            <a:spLocks noChangeArrowheads="1"/>
          </p:cNvSpPr>
          <p:nvPr/>
        </p:nvSpPr>
        <p:spPr bwMode="auto">
          <a:xfrm>
            <a:off x="4772926" y="2643377"/>
            <a:ext cx="3571875" cy="495300"/>
          </a:xfrm>
          <a:prstGeom prst="wedgeRectCallout">
            <a:avLst>
              <a:gd name="adj1" fmla="val -19158"/>
              <a:gd name="adj2" fmla="val -290554"/>
            </a:avLst>
          </a:prstGeom>
          <a:noFill/>
          <a:ln w="38100">
            <a:solidFill>
              <a:srgbClr val="339966"/>
            </a:solidFill>
            <a:miter lim="800000"/>
            <a:headEnd/>
            <a:tailEnd/>
          </a:ln>
          <a:effectLst/>
        </p:spPr>
        <p:txBody>
          <a:bodyPr wrap="none" lIns="90000" tIns="46800" rIns="90000" bIns="46800" anchor="ctr">
            <a:spAutoFit/>
          </a:bodyPr>
          <a:lstStyle/>
          <a:p>
            <a:pPr algn="ctr" eaLnBrk="1" hangingPunct="1">
              <a:spcBef>
                <a:spcPct val="0"/>
              </a:spcBef>
            </a:pPr>
            <a:r>
              <a:rPr lang="zh-CN" altLang="en-US" sz="2400" b="0">
                <a:solidFill>
                  <a:schemeClr val="tx1"/>
                </a:solidFill>
                <a:ea typeface="隶书" pitchFamily="49" charset="-122"/>
              </a:rPr>
              <a:t>最终目标变量的数据类型</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83" name="Text Box 8"/>
          <p:cNvSpPr txBox="1">
            <a:spLocks noChangeArrowheads="1"/>
          </p:cNvSpPr>
          <p:nvPr/>
        </p:nvSpPr>
        <p:spPr bwMode="auto">
          <a:xfrm>
            <a:off x="1316038" y="595313"/>
            <a:ext cx="6519413" cy="452431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spcBef>
                <a:spcPct val="0"/>
              </a:spcBef>
            </a:pPr>
            <a:r>
              <a:rPr lang="zh-CN" altLang="en-US" sz="2400" dirty="0">
                <a:ea typeface="宋体" pitchFamily="2" charset="-122"/>
              </a:rPr>
              <a:t>例</a:t>
            </a:r>
            <a:r>
              <a:rPr lang="en-US" altLang="zh-CN" sz="2400" dirty="0">
                <a:ea typeface="宋体" pitchFamily="2" charset="-122"/>
              </a:rPr>
              <a:t>30  </a:t>
            </a:r>
            <a:r>
              <a:rPr lang="zh-CN" altLang="en-US" sz="2400" dirty="0">
                <a:ea typeface="宋体" pitchFamily="2" charset="-122"/>
              </a:rPr>
              <a:t>用指向指针的指针处理字符串</a:t>
            </a:r>
          </a:p>
          <a:p>
            <a:pPr>
              <a:spcBef>
                <a:spcPct val="0"/>
              </a:spcBef>
            </a:pPr>
            <a:r>
              <a:rPr lang="en-US" altLang="zh-CN" sz="2400" dirty="0">
                <a:ea typeface="宋体" pitchFamily="2" charset="-122"/>
              </a:rPr>
              <a:t>#include &lt;</a:t>
            </a:r>
            <a:r>
              <a:rPr lang="en-US" altLang="zh-CN" sz="2400" dirty="0" err="1">
                <a:ea typeface="宋体" pitchFamily="2" charset="-122"/>
              </a:rPr>
              <a:t>stdio.h</a:t>
            </a:r>
            <a:r>
              <a:rPr lang="en-US" altLang="zh-CN" sz="2400" dirty="0">
                <a:ea typeface="宋体" pitchFamily="2" charset="-122"/>
              </a:rPr>
              <a:t>&gt;</a:t>
            </a:r>
          </a:p>
          <a:p>
            <a:pPr>
              <a:spcBef>
                <a:spcPct val="0"/>
              </a:spcBef>
            </a:pPr>
            <a:r>
              <a:rPr lang="en-US" altLang="zh-CN" sz="2400" dirty="0" err="1">
                <a:ea typeface="宋体" pitchFamily="2" charset="-122"/>
              </a:rPr>
              <a:t>int</a:t>
            </a:r>
            <a:r>
              <a:rPr lang="en-US" altLang="zh-CN" sz="2400" dirty="0">
                <a:ea typeface="宋体" pitchFamily="2" charset="-122"/>
              </a:rPr>
              <a:t> main( )</a:t>
            </a:r>
          </a:p>
          <a:p>
            <a:pPr>
              <a:spcBef>
                <a:spcPct val="0"/>
              </a:spcBef>
            </a:pPr>
            <a:r>
              <a:rPr lang="en-US" altLang="zh-CN" sz="2400" dirty="0">
                <a:ea typeface="宋体" pitchFamily="2" charset="-122"/>
              </a:rPr>
              <a:t>{ char *name[ ]={"Follow </a:t>
            </a:r>
            <a:r>
              <a:rPr lang="en-US" altLang="zh-CN" sz="2400" dirty="0" err="1">
                <a:ea typeface="宋体" pitchFamily="2" charset="-122"/>
              </a:rPr>
              <a:t>me","BASIC</a:t>
            </a:r>
            <a:r>
              <a:rPr lang="en-US" altLang="zh-CN" sz="2400" dirty="0">
                <a:ea typeface="宋体" pitchFamily="2" charset="-122"/>
              </a:rPr>
              <a:t>",</a:t>
            </a:r>
          </a:p>
          <a:p>
            <a:pPr>
              <a:spcBef>
                <a:spcPct val="0"/>
              </a:spcBef>
            </a:pPr>
            <a:r>
              <a:rPr lang="en-US" altLang="zh-CN" sz="2400" dirty="0">
                <a:ea typeface="宋体" pitchFamily="2" charset="-122"/>
              </a:rPr>
              <a:t>      "Great </a:t>
            </a:r>
            <a:r>
              <a:rPr lang="en-US" altLang="zh-CN" sz="2400" dirty="0" err="1">
                <a:ea typeface="宋体" pitchFamily="2" charset="-122"/>
              </a:rPr>
              <a:t>Wall","FORTRAN","Computer</a:t>
            </a:r>
            <a:r>
              <a:rPr lang="en-US" altLang="zh-CN" sz="2400" dirty="0">
                <a:ea typeface="宋体" pitchFamily="2" charset="-122"/>
              </a:rPr>
              <a:t> design"};</a:t>
            </a:r>
          </a:p>
          <a:p>
            <a:pPr>
              <a:spcBef>
                <a:spcPct val="0"/>
              </a:spcBef>
            </a:pPr>
            <a:r>
              <a:rPr lang="en-US" altLang="zh-CN" sz="2400" dirty="0">
                <a:ea typeface="宋体" pitchFamily="2" charset="-122"/>
              </a:rPr>
              <a:t>  char **p;</a:t>
            </a:r>
          </a:p>
          <a:p>
            <a:pPr>
              <a:spcBef>
                <a:spcPct val="0"/>
              </a:spcBef>
            </a:pPr>
            <a:r>
              <a:rPr lang="en-US" altLang="zh-CN" sz="2400" dirty="0">
                <a:ea typeface="宋体" pitchFamily="2" charset="-122"/>
              </a:rPr>
              <a:t>  </a:t>
            </a:r>
            <a:r>
              <a:rPr lang="en-US" altLang="zh-CN" sz="2400" dirty="0" err="1">
                <a:ea typeface="宋体" pitchFamily="2" charset="-122"/>
              </a:rPr>
              <a:t>int</a:t>
            </a:r>
            <a:r>
              <a:rPr lang="en-US" altLang="zh-CN" sz="2400" dirty="0">
                <a:ea typeface="宋体" pitchFamily="2" charset="-122"/>
              </a:rPr>
              <a:t> </a:t>
            </a:r>
            <a:r>
              <a:rPr lang="en-US" altLang="zh-CN" sz="2400" dirty="0" err="1">
                <a:ea typeface="宋体" pitchFamily="2" charset="-122"/>
              </a:rPr>
              <a:t>i</a:t>
            </a:r>
            <a:r>
              <a:rPr lang="en-US" altLang="zh-CN" sz="2400" dirty="0">
                <a:ea typeface="宋体" pitchFamily="2" charset="-122"/>
              </a:rPr>
              <a:t>;</a:t>
            </a:r>
          </a:p>
          <a:p>
            <a:pPr>
              <a:spcBef>
                <a:spcPct val="0"/>
              </a:spcBef>
            </a:pPr>
            <a:r>
              <a:rPr lang="en-US" altLang="zh-CN" sz="2400" dirty="0">
                <a:ea typeface="宋体" pitchFamily="2" charset="-122"/>
              </a:rPr>
              <a:t>  for(</a:t>
            </a:r>
            <a:r>
              <a:rPr lang="en-US" altLang="zh-CN" sz="2400" dirty="0" err="1">
                <a:ea typeface="宋体" pitchFamily="2" charset="-122"/>
              </a:rPr>
              <a:t>i</a:t>
            </a:r>
            <a:r>
              <a:rPr lang="en-US" altLang="zh-CN" sz="2400" dirty="0">
                <a:ea typeface="宋体" pitchFamily="2" charset="-122"/>
              </a:rPr>
              <a:t>=0;i&lt;5;i++)</a:t>
            </a:r>
          </a:p>
          <a:p>
            <a:pPr>
              <a:spcBef>
                <a:spcPct val="0"/>
              </a:spcBef>
            </a:pPr>
            <a:r>
              <a:rPr lang="en-US" altLang="zh-CN" sz="2400" dirty="0">
                <a:ea typeface="宋体" pitchFamily="2" charset="-122"/>
              </a:rPr>
              <a:t>     { p=</a:t>
            </a:r>
            <a:r>
              <a:rPr lang="en-US" altLang="zh-CN" sz="2400" dirty="0" err="1">
                <a:ea typeface="宋体" pitchFamily="2" charset="-122"/>
              </a:rPr>
              <a:t>name+i</a:t>
            </a:r>
            <a:r>
              <a:rPr lang="en-US" altLang="zh-CN" sz="2400" dirty="0">
                <a:ea typeface="宋体" pitchFamily="2" charset="-122"/>
              </a:rPr>
              <a:t>;</a:t>
            </a:r>
          </a:p>
          <a:p>
            <a:pPr>
              <a:spcBef>
                <a:spcPct val="0"/>
              </a:spcBef>
            </a:pPr>
            <a:r>
              <a:rPr lang="en-US" altLang="zh-CN" sz="2400" dirty="0">
                <a:ea typeface="宋体" pitchFamily="2" charset="-122"/>
              </a:rPr>
              <a:t>        </a:t>
            </a:r>
            <a:r>
              <a:rPr lang="en-US" altLang="zh-CN" sz="2400" dirty="0" err="1">
                <a:ea typeface="宋体" pitchFamily="2" charset="-122"/>
              </a:rPr>
              <a:t>printf</a:t>
            </a:r>
            <a:r>
              <a:rPr lang="en-US" altLang="zh-CN" sz="2400" dirty="0">
                <a:ea typeface="宋体" pitchFamily="2" charset="-122"/>
              </a:rPr>
              <a:t>("%s\n",*p);</a:t>
            </a:r>
          </a:p>
          <a:p>
            <a:pPr>
              <a:spcBef>
                <a:spcPct val="0"/>
              </a:spcBef>
            </a:pPr>
            <a:r>
              <a:rPr lang="en-US" altLang="zh-CN" sz="2400" dirty="0">
                <a:ea typeface="宋体" pitchFamily="2" charset="-122"/>
              </a:rPr>
              <a:t>     }</a:t>
            </a:r>
          </a:p>
          <a:p>
            <a:pPr>
              <a:spcBef>
                <a:spcPct val="0"/>
              </a:spcBef>
            </a:pPr>
            <a:r>
              <a:rPr lang="en-US" altLang="zh-CN" sz="2400" dirty="0">
                <a:ea typeface="宋体" pitchFamily="2" charset="-122"/>
              </a:rPr>
              <a:t>}</a:t>
            </a:r>
          </a:p>
        </p:txBody>
      </p:sp>
      <p:sp>
        <p:nvSpPr>
          <p:cNvPr id="921609" name="AutoShape 9"/>
          <p:cNvSpPr>
            <a:spLocks noChangeArrowheads="1"/>
          </p:cNvSpPr>
          <p:nvPr/>
        </p:nvSpPr>
        <p:spPr bwMode="auto">
          <a:xfrm>
            <a:off x="2052638" y="5399088"/>
            <a:ext cx="3419475" cy="928687"/>
          </a:xfrm>
          <a:prstGeom prst="wedgeRectCallout">
            <a:avLst>
              <a:gd name="adj1" fmla="val 12722"/>
              <a:gd name="adj2" fmla="val -161968"/>
            </a:avLst>
          </a:prstGeom>
          <a:solidFill>
            <a:srgbClr val="FFCC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en-US" altLang="zh-CN" sz="2400" b="0">
                <a:solidFill>
                  <a:srgbClr val="FF5050"/>
                </a:solidFill>
                <a:effectLst>
                  <a:outerShdw blurRad="38100" dist="38100" dir="2700000" algn="tl">
                    <a:srgbClr val="000000"/>
                  </a:outerShdw>
                </a:effectLst>
              </a:rPr>
              <a:t>*p</a:t>
            </a:r>
            <a:r>
              <a:rPr lang="zh-CN" altLang="en-US" sz="2400" b="0">
                <a:solidFill>
                  <a:srgbClr val="FF5050"/>
                </a:solidFill>
                <a:effectLst>
                  <a:outerShdw blurRad="38100" dist="38100" dir="2700000" algn="tl">
                    <a:srgbClr val="000000"/>
                  </a:outerShdw>
                </a:effectLst>
              </a:rPr>
              <a:t>是</a:t>
            </a:r>
            <a:r>
              <a:rPr lang="en-US" altLang="zh-CN" sz="2400" b="0">
                <a:solidFill>
                  <a:srgbClr val="FF5050"/>
                </a:solidFill>
                <a:effectLst>
                  <a:outerShdw blurRad="38100" dist="38100" dir="2700000" algn="tl">
                    <a:srgbClr val="000000"/>
                  </a:outerShdw>
                </a:effectLst>
              </a:rPr>
              <a:t>name[i]</a:t>
            </a:r>
            <a:r>
              <a:rPr lang="zh-CN" altLang="en-US" sz="2400" b="0">
                <a:solidFill>
                  <a:srgbClr val="FF5050"/>
                </a:solidFill>
                <a:effectLst>
                  <a:outerShdw blurRad="38100" dist="38100" dir="2700000" algn="tl">
                    <a:srgbClr val="000000"/>
                  </a:outerShdw>
                </a:effectLst>
              </a:rPr>
              <a:t>的值，即第</a:t>
            </a:r>
            <a:r>
              <a:rPr lang="en-US" altLang="zh-CN" sz="2400" b="0">
                <a:solidFill>
                  <a:srgbClr val="FF5050"/>
                </a:solidFill>
                <a:effectLst>
                  <a:outerShdw blurRad="38100" dist="38100" dir="2700000" algn="tl">
                    <a:srgbClr val="000000"/>
                  </a:outerShdw>
                </a:effectLst>
              </a:rPr>
              <a:t>i</a:t>
            </a:r>
            <a:r>
              <a:rPr lang="zh-CN" altLang="en-US" sz="2400" b="0">
                <a:solidFill>
                  <a:srgbClr val="FF5050"/>
                </a:solidFill>
                <a:effectLst>
                  <a:outerShdw blurRad="38100" dist="38100" dir="2700000" algn="tl">
                    <a:srgbClr val="000000"/>
                  </a:outerShdw>
                </a:effectLst>
              </a:rPr>
              <a:t>个字符串的起始地址</a:t>
            </a:r>
          </a:p>
        </p:txBody>
      </p:sp>
      <p:sp>
        <p:nvSpPr>
          <p:cNvPr id="921610" name="Text Box 10"/>
          <p:cNvSpPr txBox="1">
            <a:spLocks noChangeArrowheads="1"/>
          </p:cNvSpPr>
          <p:nvPr/>
        </p:nvSpPr>
        <p:spPr bwMode="auto">
          <a:xfrm>
            <a:off x="6272213" y="4254500"/>
            <a:ext cx="2597150" cy="2320925"/>
          </a:xfrm>
          <a:prstGeom prst="rect">
            <a:avLst/>
          </a:prstGeom>
          <a:solidFill>
            <a:srgbClr val="C0C0C0"/>
          </a:solidFill>
          <a:ln w="38100">
            <a:solidFill>
              <a:srgbClr val="339966"/>
            </a:solidFill>
            <a:miter lim="800000"/>
            <a:headEnd/>
            <a:tailEnd/>
          </a:ln>
          <a:effectLst/>
        </p:spPr>
        <p:txBody>
          <a:bodyPr anchor="ctr">
            <a:spAutoFit/>
          </a:bodyPr>
          <a:lstStyle/>
          <a:p>
            <a:pPr defTabSz="762000">
              <a:spcBef>
                <a:spcPct val="0"/>
              </a:spcBef>
            </a:pPr>
            <a:r>
              <a:rPr lang="zh-CN" altLang="en-US" sz="2400">
                <a:solidFill>
                  <a:schemeClr val="tx1"/>
                </a:solidFill>
              </a:rPr>
              <a:t>运行结果： </a:t>
            </a:r>
          </a:p>
          <a:p>
            <a:pPr defTabSz="762000">
              <a:spcBef>
                <a:spcPct val="0"/>
              </a:spcBef>
            </a:pPr>
            <a:r>
              <a:rPr lang="en-US" altLang="zh-CN" sz="2400">
                <a:solidFill>
                  <a:schemeClr val="tx1"/>
                </a:solidFill>
              </a:rPr>
              <a:t>Follow me</a:t>
            </a:r>
          </a:p>
          <a:p>
            <a:pPr defTabSz="762000">
              <a:spcBef>
                <a:spcPct val="0"/>
              </a:spcBef>
            </a:pPr>
            <a:r>
              <a:rPr lang="en-US" altLang="zh-CN" sz="2400">
                <a:solidFill>
                  <a:schemeClr val="tx1"/>
                </a:solidFill>
              </a:rPr>
              <a:t>BASIC</a:t>
            </a:r>
          </a:p>
          <a:p>
            <a:pPr defTabSz="762000">
              <a:spcBef>
                <a:spcPct val="0"/>
              </a:spcBef>
            </a:pPr>
            <a:r>
              <a:rPr lang="en-US" altLang="zh-CN" sz="2400">
                <a:solidFill>
                  <a:schemeClr val="tx1"/>
                </a:solidFill>
              </a:rPr>
              <a:t>FORTRAN</a:t>
            </a:r>
          </a:p>
          <a:p>
            <a:pPr defTabSz="762000">
              <a:spcBef>
                <a:spcPct val="0"/>
              </a:spcBef>
            </a:pPr>
            <a:r>
              <a:rPr lang="en-US" altLang="zh-CN" sz="2400">
                <a:solidFill>
                  <a:schemeClr val="tx1"/>
                </a:solidFill>
              </a:rPr>
              <a:t>Great Wall</a:t>
            </a:r>
          </a:p>
          <a:p>
            <a:pPr defTabSz="762000">
              <a:spcBef>
                <a:spcPct val="0"/>
              </a:spcBef>
            </a:pPr>
            <a:r>
              <a:rPr lang="en-US" altLang="zh-CN" sz="2400">
                <a:solidFill>
                  <a:schemeClr val="tx1"/>
                </a:solidFill>
              </a:rPr>
              <a:t>Computer design</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7" name="Text Box 1031"/>
          <p:cNvSpPr txBox="1">
            <a:spLocks noChangeArrowheads="1"/>
          </p:cNvSpPr>
          <p:nvPr/>
        </p:nvSpPr>
        <p:spPr bwMode="auto">
          <a:xfrm>
            <a:off x="1316038" y="595313"/>
            <a:ext cx="6335389" cy="489364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spcBef>
                <a:spcPct val="0"/>
              </a:spcBef>
            </a:pPr>
            <a:r>
              <a:rPr lang="zh-CN" altLang="en-US" sz="2400" dirty="0">
                <a:ea typeface="宋体" pitchFamily="2" charset="-122"/>
              </a:rPr>
              <a:t>例</a:t>
            </a:r>
            <a:r>
              <a:rPr lang="en-US" altLang="zh-CN" sz="2400" dirty="0">
                <a:ea typeface="宋体" pitchFamily="2" charset="-122"/>
              </a:rPr>
              <a:t>30  </a:t>
            </a:r>
            <a:r>
              <a:rPr lang="zh-CN" altLang="en-US" sz="2400" dirty="0">
                <a:ea typeface="宋体" pitchFamily="2" charset="-122"/>
              </a:rPr>
              <a:t>用指向指针的指针处理整型数据</a:t>
            </a:r>
          </a:p>
          <a:p>
            <a:pPr>
              <a:spcBef>
                <a:spcPct val="0"/>
              </a:spcBef>
            </a:pPr>
            <a:r>
              <a:rPr lang="en-US" altLang="zh-CN" sz="2400" dirty="0">
                <a:ea typeface="宋体" pitchFamily="2" charset="-122"/>
              </a:rPr>
              <a:t>#include &lt;</a:t>
            </a:r>
            <a:r>
              <a:rPr lang="en-US" altLang="zh-CN" sz="2400" dirty="0" err="1">
                <a:ea typeface="宋体" pitchFamily="2" charset="-122"/>
              </a:rPr>
              <a:t>stdio.h</a:t>
            </a:r>
            <a:r>
              <a:rPr lang="en-US" altLang="zh-CN" sz="2400" dirty="0">
                <a:ea typeface="宋体" pitchFamily="2" charset="-122"/>
              </a:rPr>
              <a:t>&gt;</a:t>
            </a:r>
          </a:p>
          <a:p>
            <a:pPr>
              <a:spcBef>
                <a:spcPct val="0"/>
              </a:spcBef>
            </a:pPr>
            <a:r>
              <a:rPr lang="en-US" altLang="zh-CN" sz="2400" dirty="0" err="1">
                <a:ea typeface="宋体" pitchFamily="2" charset="-122"/>
              </a:rPr>
              <a:t>int</a:t>
            </a:r>
            <a:r>
              <a:rPr lang="en-US" altLang="zh-CN" sz="2400" dirty="0">
                <a:ea typeface="宋体" pitchFamily="2" charset="-122"/>
              </a:rPr>
              <a:t> main( )</a:t>
            </a:r>
          </a:p>
          <a:p>
            <a:pPr>
              <a:spcBef>
                <a:spcPct val="0"/>
              </a:spcBef>
            </a:pPr>
            <a:r>
              <a:rPr lang="en-US" altLang="zh-CN" sz="2400" dirty="0">
                <a:ea typeface="宋体" pitchFamily="2" charset="-122"/>
              </a:rPr>
              <a:t>{ </a:t>
            </a:r>
            <a:r>
              <a:rPr lang="en-US" altLang="zh-CN" sz="2400" dirty="0" err="1">
                <a:ea typeface="宋体" pitchFamily="2" charset="-122"/>
              </a:rPr>
              <a:t>int</a:t>
            </a:r>
            <a:r>
              <a:rPr lang="en-US" altLang="zh-CN" sz="2400" dirty="0">
                <a:ea typeface="宋体" pitchFamily="2" charset="-122"/>
              </a:rPr>
              <a:t> a[5]={1,3,5,7,9};</a:t>
            </a:r>
          </a:p>
          <a:p>
            <a:pPr>
              <a:spcBef>
                <a:spcPct val="0"/>
              </a:spcBef>
            </a:pPr>
            <a:r>
              <a:rPr lang="en-US" altLang="zh-CN" sz="2400" dirty="0">
                <a:ea typeface="宋体" pitchFamily="2" charset="-122"/>
              </a:rPr>
              <a:t>  </a:t>
            </a:r>
            <a:r>
              <a:rPr lang="en-US" altLang="zh-CN" sz="2400" dirty="0" err="1">
                <a:ea typeface="宋体" pitchFamily="2" charset="-122"/>
              </a:rPr>
              <a:t>int</a:t>
            </a:r>
            <a:r>
              <a:rPr lang="en-US" altLang="zh-CN" sz="2400" dirty="0">
                <a:ea typeface="宋体" pitchFamily="2" charset="-122"/>
              </a:rPr>
              <a:t> *num[5]={&amp;a[0],&amp;a[1],&amp;a[2],&amp;a[3],&amp;a[4]};</a:t>
            </a:r>
          </a:p>
          <a:p>
            <a:pPr>
              <a:spcBef>
                <a:spcPct val="0"/>
              </a:spcBef>
            </a:pPr>
            <a:r>
              <a:rPr lang="en-US" altLang="zh-CN" sz="2400" dirty="0">
                <a:ea typeface="宋体" pitchFamily="2" charset="-122"/>
              </a:rPr>
              <a:t>  </a:t>
            </a:r>
            <a:r>
              <a:rPr lang="en-US" altLang="zh-CN" sz="2400" dirty="0" err="1">
                <a:ea typeface="宋体" pitchFamily="2" charset="-122"/>
              </a:rPr>
              <a:t>int</a:t>
            </a:r>
            <a:r>
              <a:rPr lang="en-US" altLang="zh-CN" sz="2400" dirty="0">
                <a:ea typeface="宋体" pitchFamily="2" charset="-122"/>
              </a:rPr>
              <a:t> **p, </a:t>
            </a:r>
            <a:r>
              <a:rPr lang="en-US" altLang="zh-CN" sz="2400" dirty="0" err="1">
                <a:ea typeface="宋体" pitchFamily="2" charset="-122"/>
              </a:rPr>
              <a:t>i</a:t>
            </a:r>
            <a:r>
              <a:rPr lang="en-US" altLang="zh-CN" sz="2400" dirty="0">
                <a:ea typeface="宋体" pitchFamily="2" charset="-122"/>
              </a:rPr>
              <a:t>;</a:t>
            </a:r>
          </a:p>
          <a:p>
            <a:pPr>
              <a:spcBef>
                <a:spcPct val="0"/>
              </a:spcBef>
            </a:pPr>
            <a:r>
              <a:rPr lang="en-US" altLang="zh-CN" sz="2400" dirty="0">
                <a:ea typeface="宋体" pitchFamily="2" charset="-122"/>
              </a:rPr>
              <a:t>  p=num;</a:t>
            </a:r>
          </a:p>
          <a:p>
            <a:pPr>
              <a:spcBef>
                <a:spcPct val="0"/>
              </a:spcBef>
            </a:pPr>
            <a:r>
              <a:rPr lang="en-US" altLang="zh-CN" sz="2400" dirty="0">
                <a:ea typeface="宋体" pitchFamily="2" charset="-122"/>
              </a:rPr>
              <a:t>  for(</a:t>
            </a:r>
            <a:r>
              <a:rPr lang="en-US" altLang="zh-CN" sz="2400" dirty="0" err="1">
                <a:ea typeface="宋体" pitchFamily="2" charset="-122"/>
              </a:rPr>
              <a:t>i</a:t>
            </a:r>
            <a:r>
              <a:rPr lang="en-US" altLang="zh-CN" sz="2400" dirty="0">
                <a:ea typeface="宋体" pitchFamily="2" charset="-122"/>
              </a:rPr>
              <a:t>=0;i&lt;5;i++)</a:t>
            </a:r>
          </a:p>
          <a:p>
            <a:pPr>
              <a:spcBef>
                <a:spcPct val="0"/>
              </a:spcBef>
            </a:pPr>
            <a:r>
              <a:rPr lang="en-US" altLang="zh-CN" sz="2400" dirty="0">
                <a:ea typeface="宋体" pitchFamily="2" charset="-122"/>
              </a:rPr>
              <a:t>     { </a:t>
            </a:r>
            <a:r>
              <a:rPr lang="en-US" altLang="zh-CN" sz="2400" dirty="0" err="1">
                <a:ea typeface="宋体" pitchFamily="2" charset="-122"/>
              </a:rPr>
              <a:t>printf</a:t>
            </a:r>
            <a:r>
              <a:rPr lang="en-US" altLang="zh-CN" sz="2400" dirty="0">
                <a:ea typeface="宋体" pitchFamily="2" charset="-122"/>
              </a:rPr>
              <a:t>("%d  ",**p);</a:t>
            </a:r>
          </a:p>
          <a:p>
            <a:pPr>
              <a:spcBef>
                <a:spcPct val="0"/>
              </a:spcBef>
            </a:pPr>
            <a:r>
              <a:rPr lang="en-US" altLang="zh-CN" sz="2400" dirty="0">
                <a:ea typeface="宋体" pitchFamily="2" charset="-122"/>
              </a:rPr>
              <a:t>        p++;</a:t>
            </a:r>
          </a:p>
          <a:p>
            <a:pPr>
              <a:spcBef>
                <a:spcPct val="0"/>
              </a:spcBef>
            </a:pPr>
            <a:r>
              <a:rPr lang="en-US" altLang="zh-CN" sz="2400" dirty="0">
                <a:ea typeface="宋体" pitchFamily="2" charset="-122"/>
              </a:rPr>
              <a:t>     }</a:t>
            </a:r>
          </a:p>
          <a:p>
            <a:pPr>
              <a:spcBef>
                <a:spcPct val="0"/>
              </a:spcBef>
            </a:pPr>
            <a:r>
              <a:rPr lang="en-US" altLang="zh-CN" sz="2400" dirty="0">
                <a:ea typeface="宋体" pitchFamily="2" charset="-122"/>
              </a:rPr>
              <a:t>  </a:t>
            </a:r>
            <a:r>
              <a:rPr lang="en-US" altLang="zh-CN" sz="2400" dirty="0" err="1">
                <a:ea typeface="宋体" pitchFamily="2" charset="-122"/>
              </a:rPr>
              <a:t>printf</a:t>
            </a:r>
            <a:r>
              <a:rPr lang="en-US" altLang="zh-CN" sz="2400" dirty="0">
                <a:ea typeface="宋体" pitchFamily="2" charset="-122"/>
              </a:rPr>
              <a:t>("\n");</a:t>
            </a:r>
          </a:p>
          <a:p>
            <a:pPr>
              <a:spcBef>
                <a:spcPct val="0"/>
              </a:spcBef>
            </a:pPr>
            <a:r>
              <a:rPr lang="en-US" altLang="zh-CN" sz="2400" dirty="0">
                <a:ea typeface="宋体" pitchFamily="2" charset="-122"/>
              </a:rPr>
              <a:t>}</a:t>
            </a:r>
          </a:p>
        </p:txBody>
      </p:sp>
      <p:sp>
        <p:nvSpPr>
          <p:cNvPr id="927752" name="AutoShape 1032"/>
          <p:cNvSpPr>
            <a:spLocks noChangeArrowheads="1"/>
          </p:cNvSpPr>
          <p:nvPr/>
        </p:nvSpPr>
        <p:spPr bwMode="auto">
          <a:xfrm>
            <a:off x="1949450" y="5675313"/>
            <a:ext cx="3841750" cy="928687"/>
          </a:xfrm>
          <a:prstGeom prst="wedgeRectCallout">
            <a:avLst>
              <a:gd name="adj1" fmla="val 7065"/>
              <a:gd name="adj2" fmla="val -230856"/>
            </a:avLst>
          </a:prstGeom>
          <a:solidFill>
            <a:srgbClr val="FFCC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defRPr/>
            </a:pPr>
            <a:r>
              <a:rPr lang="en-US" altLang="zh-CN" sz="2400">
                <a:solidFill>
                  <a:srgbClr val="FF3300"/>
                </a:solidFill>
                <a:effectLst>
                  <a:outerShdw blurRad="38100" dist="38100" dir="2700000" algn="tl">
                    <a:srgbClr val="000000"/>
                  </a:outerShdw>
                </a:effectLst>
                <a:latin typeface="楷体_GB2312" pitchFamily="49" charset="-122"/>
              </a:rPr>
              <a:t>*p</a:t>
            </a:r>
            <a:r>
              <a:rPr lang="zh-CN" altLang="zh-CN" sz="2400">
                <a:solidFill>
                  <a:srgbClr val="FF3300"/>
                </a:solidFill>
                <a:effectLst>
                  <a:outerShdw blurRad="38100" dist="38100" dir="2700000" algn="tl">
                    <a:srgbClr val="000000"/>
                  </a:outerShdw>
                </a:effectLst>
                <a:latin typeface="楷体_GB2312" pitchFamily="49" charset="-122"/>
              </a:rPr>
              <a:t>是</a:t>
            </a:r>
            <a:r>
              <a:rPr lang="en-US" altLang="zh-CN" sz="2400">
                <a:solidFill>
                  <a:srgbClr val="FF3300"/>
                </a:solidFill>
                <a:effectLst>
                  <a:outerShdw blurRad="38100" dist="38100" dir="2700000" algn="tl">
                    <a:srgbClr val="000000"/>
                  </a:outerShdw>
                </a:effectLst>
                <a:latin typeface="楷体_GB2312" pitchFamily="49" charset="-122"/>
              </a:rPr>
              <a:t>p</a:t>
            </a:r>
            <a:r>
              <a:rPr lang="zh-CN" altLang="zh-CN" sz="2400">
                <a:solidFill>
                  <a:srgbClr val="FF3300"/>
                </a:solidFill>
                <a:effectLst>
                  <a:outerShdw blurRad="38100" dist="38100" dir="2700000" algn="tl">
                    <a:srgbClr val="000000"/>
                  </a:outerShdw>
                </a:effectLst>
                <a:latin typeface="楷体_GB2312" pitchFamily="49" charset="-122"/>
              </a:rPr>
              <a:t>间接指向对象的地址</a:t>
            </a:r>
          </a:p>
          <a:p>
            <a:pPr eaLnBrk="1" hangingPunct="1">
              <a:spcBef>
                <a:spcPct val="0"/>
              </a:spcBef>
              <a:defRPr/>
            </a:pPr>
            <a:r>
              <a:rPr lang="zh-CN" altLang="zh-CN" sz="2400">
                <a:solidFill>
                  <a:srgbClr val="FF3300"/>
                </a:solidFill>
                <a:effectLst>
                  <a:outerShdw blurRad="38100" dist="38100" dir="2700000" algn="tl">
                    <a:srgbClr val="000000"/>
                  </a:outerShdw>
                </a:effectLst>
                <a:latin typeface="楷体_GB2312" pitchFamily="49" charset="-122"/>
              </a:rPr>
              <a:t>**</a:t>
            </a:r>
            <a:r>
              <a:rPr lang="en-US" altLang="zh-CN" sz="2400">
                <a:solidFill>
                  <a:srgbClr val="FF3300"/>
                </a:solidFill>
                <a:effectLst>
                  <a:outerShdw blurRad="38100" dist="38100" dir="2700000" algn="tl">
                    <a:srgbClr val="000000"/>
                  </a:outerShdw>
                </a:effectLst>
                <a:latin typeface="楷体_GB2312" pitchFamily="49" charset="-122"/>
              </a:rPr>
              <a:t>p</a:t>
            </a:r>
            <a:r>
              <a:rPr lang="zh-CN" altLang="zh-CN" sz="2400">
                <a:solidFill>
                  <a:srgbClr val="FF3300"/>
                </a:solidFill>
                <a:effectLst>
                  <a:outerShdw blurRad="38100" dist="38100" dir="2700000" algn="tl">
                    <a:srgbClr val="000000"/>
                  </a:outerShdw>
                </a:effectLst>
                <a:latin typeface="楷体_GB2312" pitchFamily="49" charset="-122"/>
              </a:rPr>
              <a:t>是</a:t>
            </a:r>
            <a:r>
              <a:rPr lang="en-US" altLang="zh-CN" sz="2400">
                <a:solidFill>
                  <a:srgbClr val="FF3300"/>
                </a:solidFill>
                <a:effectLst>
                  <a:outerShdw blurRad="38100" dist="38100" dir="2700000" algn="tl">
                    <a:srgbClr val="000000"/>
                  </a:outerShdw>
                </a:effectLst>
                <a:latin typeface="楷体_GB2312" pitchFamily="49" charset="-122"/>
              </a:rPr>
              <a:t>p</a:t>
            </a:r>
            <a:r>
              <a:rPr lang="zh-CN" altLang="zh-CN" sz="2400">
                <a:solidFill>
                  <a:srgbClr val="FF3300"/>
                </a:solidFill>
                <a:effectLst>
                  <a:outerShdw blurRad="38100" dist="38100" dir="2700000" algn="tl">
                    <a:srgbClr val="000000"/>
                  </a:outerShdw>
                </a:effectLst>
                <a:latin typeface="楷体_GB2312" pitchFamily="49" charset="-122"/>
              </a:rPr>
              <a:t>间接指向对象的值</a:t>
            </a:r>
            <a:endParaRPr lang="zh-CN" altLang="en-US" sz="2400">
              <a:solidFill>
                <a:srgbClr val="FF3300"/>
              </a:solidFill>
              <a:effectLst>
                <a:outerShdw blurRad="38100" dist="38100" dir="2700000" algn="tl">
                  <a:srgbClr val="000000"/>
                </a:outerShdw>
              </a:effectLst>
              <a:latin typeface="楷体_GB2312" pitchFamily="49" charset="-122"/>
            </a:endParaRPr>
          </a:p>
        </p:txBody>
      </p:sp>
      <p:sp>
        <p:nvSpPr>
          <p:cNvPr id="927753" name="Text Box 1033"/>
          <p:cNvSpPr txBox="1">
            <a:spLocks noChangeArrowheads="1"/>
          </p:cNvSpPr>
          <p:nvPr/>
        </p:nvSpPr>
        <p:spPr bwMode="auto">
          <a:xfrm>
            <a:off x="6040438" y="4984750"/>
            <a:ext cx="2597150" cy="860425"/>
          </a:xfrm>
          <a:prstGeom prst="rect">
            <a:avLst/>
          </a:prstGeom>
          <a:solidFill>
            <a:srgbClr val="C0C0C0"/>
          </a:solidFill>
          <a:ln w="38100">
            <a:solidFill>
              <a:srgbClr val="339966"/>
            </a:solidFill>
            <a:miter lim="800000"/>
            <a:headEnd/>
            <a:tailEnd/>
          </a:ln>
          <a:effectLst/>
        </p:spPr>
        <p:txBody>
          <a:bodyPr anchor="ctr">
            <a:spAutoFit/>
          </a:bodyPr>
          <a:lstStyle/>
          <a:p>
            <a:pPr defTabSz="762000">
              <a:spcBef>
                <a:spcPct val="0"/>
              </a:spcBef>
            </a:pPr>
            <a:r>
              <a:rPr lang="zh-CN" altLang="en-US" sz="2400">
                <a:solidFill>
                  <a:schemeClr val="tx1"/>
                </a:solidFill>
              </a:rPr>
              <a:t>运行结果： </a:t>
            </a:r>
          </a:p>
          <a:p>
            <a:pPr defTabSz="762000">
              <a:spcBef>
                <a:spcPct val="0"/>
              </a:spcBef>
            </a:pPr>
            <a:r>
              <a:rPr lang="en-US" altLang="zh-CN" sz="2400">
                <a:solidFill>
                  <a:schemeClr val="tx1"/>
                </a:solidFill>
              </a:rPr>
              <a:t>1     3     5     7     9</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6" name="Rectangle 8"/>
          <p:cNvSpPr>
            <a:spLocks noChangeArrowheads="1"/>
          </p:cNvSpPr>
          <p:nvPr/>
        </p:nvSpPr>
        <p:spPr bwMode="auto">
          <a:xfrm>
            <a:off x="506413" y="839788"/>
            <a:ext cx="8197850" cy="3049587"/>
          </a:xfrm>
          <a:prstGeom prst="rect">
            <a:avLst/>
          </a:prstGeom>
          <a:noFill/>
          <a:ln w="9525">
            <a:noFill/>
            <a:miter lim="800000"/>
            <a:headEnd/>
            <a:tailEnd/>
          </a:ln>
          <a:effectLst/>
        </p:spPr>
        <p:txBody>
          <a:bodyPr/>
          <a:lstStyle/>
          <a:p>
            <a:pPr marL="1143000" lvl="2" indent="-228600" eaLnBrk="1" hangingPunct="1">
              <a:spcBef>
                <a:spcPct val="20000"/>
              </a:spcBef>
              <a:buClr>
                <a:srgbClr val="FF3300"/>
              </a:buClr>
              <a:buFont typeface="Wingdings" pitchFamily="2" charset="2"/>
              <a:buChar char="v"/>
            </a:pPr>
            <a:r>
              <a:rPr lang="zh-CN" altLang="en-US" sz="2400">
                <a:solidFill>
                  <a:schemeClr val="tx1"/>
                </a:solidFill>
              </a:rPr>
              <a:t>二级指针与指针数组的关系</a:t>
            </a:r>
          </a:p>
          <a:p>
            <a:pPr marL="1143000" lvl="2" indent="-228600" eaLnBrk="1" hangingPunct="1">
              <a:spcBef>
                <a:spcPct val="20000"/>
              </a:spcBef>
              <a:buClr>
                <a:srgbClr val="FF3300"/>
              </a:buClr>
              <a:buFont typeface="Wingdings" pitchFamily="2" charset="2"/>
              <a:buNone/>
            </a:pPr>
            <a:r>
              <a:rPr lang="zh-CN" altLang="en-US" sz="2400">
                <a:solidFill>
                  <a:schemeClr val="tx1"/>
                </a:solidFill>
              </a:rPr>
              <a:t>	</a:t>
            </a:r>
            <a:r>
              <a:rPr lang="en-US" altLang="zh-CN" sz="2400">
                <a:solidFill>
                  <a:schemeClr val="tx1"/>
                </a:solidFill>
              </a:rPr>
              <a:t>int  **p   </a:t>
            </a:r>
            <a:r>
              <a:rPr lang="zh-CN" altLang="en-US" sz="2400">
                <a:solidFill>
                  <a:schemeClr val="tx1"/>
                </a:solidFill>
              </a:rPr>
              <a:t>与  </a:t>
            </a:r>
            <a:r>
              <a:rPr lang="en-US" altLang="zh-CN" sz="2400">
                <a:solidFill>
                  <a:schemeClr val="tx1"/>
                </a:solidFill>
              </a:rPr>
              <a:t>int  *q[10]          </a:t>
            </a:r>
          </a:p>
          <a:p>
            <a:pPr marL="1600200" lvl="3" indent="-228600" eaLnBrk="1" hangingPunct="1">
              <a:spcBef>
                <a:spcPct val="20000"/>
              </a:spcBef>
              <a:buClr>
                <a:srgbClr val="FFCC00"/>
              </a:buClr>
              <a:buFont typeface="Wingdings" pitchFamily="2" charset="2"/>
              <a:buChar char="l"/>
            </a:pPr>
            <a:r>
              <a:rPr lang="zh-CN" altLang="zh-CN" sz="2000">
                <a:solidFill>
                  <a:schemeClr val="tx1"/>
                </a:solidFill>
              </a:rPr>
              <a:t>指针数组名是二级指针</a:t>
            </a:r>
            <a:r>
              <a:rPr lang="zh-CN" altLang="zh-CN" sz="2000">
                <a:solidFill>
                  <a:srgbClr val="0000FF"/>
                </a:solidFill>
              </a:rPr>
              <a:t>常量</a:t>
            </a:r>
            <a:endParaRPr lang="zh-CN" altLang="zh-CN" sz="2000">
              <a:solidFill>
                <a:schemeClr val="tx1"/>
              </a:solidFill>
            </a:endParaRPr>
          </a:p>
          <a:p>
            <a:pPr marL="1600200" lvl="3" indent="-228600" eaLnBrk="1" hangingPunct="1">
              <a:spcBef>
                <a:spcPct val="20000"/>
              </a:spcBef>
              <a:buClr>
                <a:srgbClr val="FFCC00"/>
              </a:buClr>
              <a:buFont typeface="Wingdings" pitchFamily="2" charset="2"/>
              <a:buChar char="l"/>
            </a:pPr>
            <a:r>
              <a:rPr lang="en-US" altLang="zh-CN" sz="2000">
                <a:solidFill>
                  <a:schemeClr val="tx1"/>
                </a:solidFill>
              </a:rPr>
              <a:t>p=q;   p+i </a:t>
            </a:r>
            <a:r>
              <a:rPr lang="zh-CN" altLang="zh-CN" sz="2000">
                <a:solidFill>
                  <a:schemeClr val="tx1"/>
                </a:solidFill>
              </a:rPr>
              <a:t>是</a:t>
            </a:r>
            <a:r>
              <a:rPr lang="en-US" altLang="zh-CN" sz="2000">
                <a:solidFill>
                  <a:schemeClr val="tx1"/>
                </a:solidFill>
              </a:rPr>
              <a:t>q[i]</a:t>
            </a:r>
            <a:r>
              <a:rPr lang="zh-CN" altLang="zh-CN" sz="2000">
                <a:solidFill>
                  <a:schemeClr val="tx1"/>
                </a:solidFill>
              </a:rPr>
              <a:t>的地址</a:t>
            </a:r>
          </a:p>
          <a:p>
            <a:pPr marL="1600200" lvl="3" indent="-228600" eaLnBrk="1" hangingPunct="1">
              <a:spcBef>
                <a:spcPct val="20000"/>
              </a:spcBef>
              <a:buClr>
                <a:srgbClr val="FFCC00"/>
              </a:buClr>
              <a:buFont typeface="Wingdings" pitchFamily="2" charset="2"/>
              <a:buChar char="l"/>
            </a:pPr>
            <a:r>
              <a:rPr lang="zh-CN" altLang="zh-CN" sz="2000">
                <a:solidFill>
                  <a:schemeClr val="tx1"/>
                </a:solidFill>
              </a:rPr>
              <a:t>指针数组作形参，</a:t>
            </a:r>
            <a:r>
              <a:rPr lang="en-US" altLang="zh-CN" sz="2000">
                <a:solidFill>
                  <a:schemeClr val="tx1"/>
                </a:solidFill>
              </a:rPr>
              <a:t>int  *q[ ]</a:t>
            </a:r>
            <a:r>
              <a:rPr lang="zh-CN" altLang="zh-CN" sz="2000">
                <a:solidFill>
                  <a:schemeClr val="tx1"/>
                </a:solidFill>
              </a:rPr>
              <a:t>与</a:t>
            </a:r>
            <a:r>
              <a:rPr lang="en-US" altLang="zh-CN" sz="2000">
                <a:solidFill>
                  <a:schemeClr val="tx1"/>
                </a:solidFill>
              </a:rPr>
              <a:t>int **q</a:t>
            </a:r>
            <a:r>
              <a:rPr lang="zh-CN" altLang="zh-CN" sz="2000">
                <a:solidFill>
                  <a:schemeClr val="tx1"/>
                </a:solidFill>
              </a:rPr>
              <a:t>完全等价；但作为变量定义两者不同</a:t>
            </a:r>
          </a:p>
          <a:p>
            <a:pPr marL="1600200" lvl="3" indent="-228600" eaLnBrk="1" hangingPunct="1">
              <a:spcBef>
                <a:spcPct val="20000"/>
              </a:spcBef>
              <a:buClr>
                <a:srgbClr val="FFCC00"/>
              </a:buClr>
              <a:buFont typeface="Wingdings" pitchFamily="2" charset="2"/>
              <a:buChar char="l"/>
            </a:pPr>
            <a:r>
              <a:rPr lang="zh-CN" altLang="zh-CN" sz="2000">
                <a:solidFill>
                  <a:schemeClr val="tx1"/>
                </a:solidFill>
              </a:rPr>
              <a:t>系统只给</a:t>
            </a:r>
            <a:r>
              <a:rPr lang="en-US" altLang="zh-CN" sz="2000">
                <a:solidFill>
                  <a:schemeClr val="tx1"/>
                </a:solidFill>
              </a:rPr>
              <a:t>p</a:t>
            </a:r>
            <a:r>
              <a:rPr lang="zh-CN" altLang="zh-CN" sz="2000">
                <a:solidFill>
                  <a:schemeClr val="tx1"/>
                </a:solidFill>
              </a:rPr>
              <a:t>分配能保存一个指针值的内存区；而给</a:t>
            </a:r>
            <a:r>
              <a:rPr lang="en-US" altLang="zh-CN" sz="2000">
                <a:solidFill>
                  <a:schemeClr val="tx1"/>
                </a:solidFill>
              </a:rPr>
              <a:t>q</a:t>
            </a:r>
            <a:r>
              <a:rPr lang="zh-CN" altLang="zh-CN" sz="2000">
                <a:solidFill>
                  <a:schemeClr val="tx1"/>
                </a:solidFill>
              </a:rPr>
              <a:t>分配10块内存区，每块可保存一个指针值</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2" name="Rectangle 1028"/>
          <p:cNvSpPr>
            <a:spLocks noChangeArrowheads="1"/>
          </p:cNvSpPr>
          <p:nvPr/>
        </p:nvSpPr>
        <p:spPr bwMode="auto">
          <a:xfrm>
            <a:off x="655638" y="681038"/>
            <a:ext cx="8153400" cy="4908550"/>
          </a:xfrm>
          <a:prstGeom prst="rect">
            <a:avLst/>
          </a:prstGeom>
          <a:noFill/>
          <a:ln w="9525">
            <a:noFill/>
            <a:miter lim="800000"/>
            <a:headEnd/>
            <a:tailEnd/>
          </a:ln>
        </p:spPr>
        <p:txBody>
          <a:bodyPr/>
          <a:lstStyle/>
          <a:p>
            <a:pPr marL="742950" lvl="1" indent="-285750" eaLnBrk="1" hangingPunct="1">
              <a:spcBef>
                <a:spcPct val="20000"/>
              </a:spcBef>
              <a:buClr>
                <a:srgbClr val="339933"/>
              </a:buClr>
              <a:buFont typeface="Wingdings" pitchFamily="2" charset="2"/>
              <a:buChar char="«"/>
            </a:pPr>
            <a:r>
              <a:rPr lang="zh-CN" altLang="en-US" sz="2800">
                <a:solidFill>
                  <a:schemeClr val="tx1"/>
                </a:solidFill>
              </a:rPr>
              <a:t>指针数组作</a:t>
            </a:r>
            <a:r>
              <a:rPr lang="en-US" altLang="zh-CN" sz="2800">
                <a:solidFill>
                  <a:schemeClr val="tx1"/>
                </a:solidFill>
              </a:rPr>
              <a:t>main</a:t>
            </a:r>
            <a:r>
              <a:rPr lang="zh-CN" altLang="en-US" sz="2800">
                <a:solidFill>
                  <a:schemeClr val="tx1"/>
                </a:solidFill>
              </a:rPr>
              <a:t>函数的形参（掌握）</a:t>
            </a:r>
          </a:p>
          <a:p>
            <a:pPr marL="1143000" lvl="2" indent="-228600" eaLnBrk="1" hangingPunct="1">
              <a:lnSpc>
                <a:spcPct val="120000"/>
              </a:lnSpc>
              <a:spcBef>
                <a:spcPct val="20000"/>
              </a:spcBef>
              <a:buClr>
                <a:srgbClr val="FF3300"/>
              </a:buClr>
              <a:buFont typeface="Wingdings" pitchFamily="2" charset="2"/>
              <a:buChar char="v"/>
            </a:pPr>
            <a:r>
              <a:rPr lang="en-US" altLang="zh-CN" sz="2400">
                <a:solidFill>
                  <a:schemeClr val="tx1"/>
                </a:solidFill>
              </a:rPr>
              <a:t>main</a:t>
            </a:r>
            <a:r>
              <a:rPr lang="zh-CN" altLang="zh-CN" sz="2400">
                <a:solidFill>
                  <a:schemeClr val="tx1"/>
                </a:solidFill>
              </a:rPr>
              <a:t>函数的一般调用形式： </a:t>
            </a:r>
            <a:r>
              <a:rPr lang="en-US" altLang="zh-CN" sz="2400">
                <a:solidFill>
                  <a:schemeClr val="tx1"/>
                </a:solidFill>
              </a:rPr>
              <a:t>main( )</a:t>
            </a:r>
            <a:r>
              <a:rPr lang="zh-CN" altLang="zh-CN" sz="2400">
                <a:solidFill>
                  <a:schemeClr val="tx1"/>
                </a:solidFill>
              </a:rPr>
              <a:t> </a:t>
            </a:r>
            <a:endParaRPr lang="en-US" altLang="zh-CN" sz="2400">
              <a:solidFill>
                <a:schemeClr val="tx1"/>
              </a:solidFill>
            </a:endParaRPr>
          </a:p>
          <a:p>
            <a:pPr marL="1143000" lvl="2" indent="-228600" eaLnBrk="1" hangingPunct="1">
              <a:lnSpc>
                <a:spcPct val="120000"/>
              </a:lnSpc>
              <a:spcBef>
                <a:spcPct val="20000"/>
              </a:spcBef>
              <a:buClr>
                <a:srgbClr val="FF3300"/>
              </a:buClr>
              <a:buFont typeface="Wingdings" pitchFamily="2" charset="2"/>
              <a:buChar char="v"/>
            </a:pPr>
            <a:r>
              <a:rPr lang="en-US" altLang="zh-CN" sz="2400">
                <a:solidFill>
                  <a:schemeClr val="tx1"/>
                </a:solidFill>
              </a:rPr>
              <a:t>main</a:t>
            </a:r>
            <a:r>
              <a:rPr lang="zh-CN" altLang="zh-CN" sz="2400">
                <a:solidFill>
                  <a:schemeClr val="tx1"/>
                </a:solidFill>
              </a:rPr>
              <a:t>函数的有参数调用形式 ：</a:t>
            </a:r>
            <a:endParaRPr lang="zh-CN" altLang="en-US" sz="2400">
              <a:solidFill>
                <a:schemeClr val="tx1"/>
              </a:solidFill>
            </a:endParaRPr>
          </a:p>
          <a:p>
            <a:pPr marL="1143000" lvl="2" indent="-228600" eaLnBrk="1" hangingPunct="1">
              <a:lnSpc>
                <a:spcPct val="120000"/>
              </a:lnSpc>
              <a:spcBef>
                <a:spcPct val="20000"/>
              </a:spcBef>
              <a:buClr>
                <a:srgbClr val="FF3300"/>
              </a:buClr>
              <a:buFont typeface="Wingdings" pitchFamily="2" charset="2"/>
              <a:buNone/>
            </a:pPr>
            <a:r>
              <a:rPr lang="zh-CN" altLang="en-US" sz="2400">
                <a:solidFill>
                  <a:schemeClr val="tx1"/>
                </a:solidFill>
              </a:rPr>
              <a:t>      </a:t>
            </a:r>
            <a:r>
              <a:rPr lang="en-US" altLang="zh-CN" sz="2400">
                <a:solidFill>
                  <a:schemeClr val="tx1"/>
                </a:solidFill>
              </a:rPr>
              <a:t>main( int argc , char *argv[ ] ) </a:t>
            </a:r>
          </a:p>
          <a:p>
            <a:pPr marL="1143000" lvl="2" indent="-228600" eaLnBrk="1" hangingPunct="1">
              <a:lnSpc>
                <a:spcPct val="120000"/>
              </a:lnSpc>
              <a:spcBef>
                <a:spcPct val="20000"/>
              </a:spcBef>
              <a:buClr>
                <a:srgbClr val="FF3300"/>
              </a:buClr>
              <a:buFont typeface="Wingdings" pitchFamily="2" charset="2"/>
              <a:buChar char="v"/>
            </a:pPr>
            <a:r>
              <a:rPr lang="zh-CN" altLang="zh-CN" sz="2400">
                <a:solidFill>
                  <a:schemeClr val="tx1"/>
                </a:solidFill>
              </a:rPr>
              <a:t>其中</a:t>
            </a:r>
            <a:r>
              <a:rPr lang="en-US" altLang="zh-CN" sz="2400">
                <a:solidFill>
                  <a:schemeClr val="tx1"/>
                </a:solidFill>
              </a:rPr>
              <a:t>( int argc , char *argv[ ] </a:t>
            </a:r>
            <a:r>
              <a:rPr lang="zh-CN" altLang="en-US" sz="2400">
                <a:solidFill>
                  <a:schemeClr val="tx1"/>
                </a:solidFill>
              </a:rPr>
              <a:t>是形参，可以多个</a:t>
            </a:r>
            <a:r>
              <a:rPr lang="zh-CN" altLang="zh-CN" sz="2400">
                <a:solidFill>
                  <a:schemeClr val="tx1"/>
                </a:solidFill>
              </a:rPr>
              <a:t>：</a:t>
            </a:r>
            <a:endParaRPr lang="zh-CN" altLang="en-US" sz="2400">
              <a:solidFill>
                <a:schemeClr val="tx1"/>
              </a:solidFill>
            </a:endParaRPr>
          </a:p>
          <a:p>
            <a:pPr marL="1600200" lvl="3" indent="-228600" eaLnBrk="1" hangingPunct="1">
              <a:lnSpc>
                <a:spcPct val="120000"/>
              </a:lnSpc>
              <a:spcBef>
                <a:spcPct val="20000"/>
              </a:spcBef>
              <a:buClr>
                <a:srgbClr val="FFCC00"/>
              </a:buClr>
              <a:buFont typeface="Wingdings" pitchFamily="2" charset="2"/>
              <a:buChar char="l"/>
            </a:pPr>
            <a:r>
              <a:rPr lang="en-US" altLang="zh-CN" sz="2000">
                <a:solidFill>
                  <a:schemeClr val="tx1"/>
                </a:solidFill>
              </a:rPr>
              <a:t>int argc;              </a:t>
            </a:r>
            <a:r>
              <a:rPr lang="zh-CN" altLang="en-US" sz="2000">
                <a:solidFill>
                  <a:schemeClr val="tx1"/>
                </a:solidFill>
              </a:rPr>
              <a:t>命令名和所有参数个数之和</a:t>
            </a:r>
          </a:p>
          <a:p>
            <a:pPr marL="1600200" lvl="3" indent="-228600" eaLnBrk="1" hangingPunct="1">
              <a:lnSpc>
                <a:spcPct val="120000"/>
              </a:lnSpc>
              <a:spcBef>
                <a:spcPct val="20000"/>
              </a:spcBef>
              <a:buClr>
                <a:srgbClr val="FFCC00"/>
              </a:buClr>
              <a:buFont typeface="Wingdings" pitchFamily="2" charset="2"/>
              <a:buChar char="l"/>
            </a:pPr>
            <a:r>
              <a:rPr lang="en-US" altLang="zh-CN" sz="2000">
                <a:solidFill>
                  <a:schemeClr val="tx1"/>
                </a:solidFill>
              </a:rPr>
              <a:t>char *argv[ ];     </a:t>
            </a:r>
            <a:r>
              <a:rPr lang="zh-CN" altLang="en-US" sz="2000">
                <a:solidFill>
                  <a:schemeClr val="tx1"/>
                </a:solidFill>
              </a:rPr>
              <a:t>各元素是指针，分别指向各参数字符串</a:t>
            </a:r>
          </a:p>
          <a:p>
            <a:pPr marL="1143000" lvl="2" indent="-228600" eaLnBrk="1" hangingPunct="1">
              <a:lnSpc>
                <a:spcPct val="120000"/>
              </a:lnSpc>
              <a:spcBef>
                <a:spcPct val="20000"/>
              </a:spcBef>
              <a:buClr>
                <a:srgbClr val="FF3300"/>
              </a:buClr>
              <a:buFont typeface="Wingdings" pitchFamily="2" charset="2"/>
              <a:buChar char="v"/>
            </a:pPr>
            <a:r>
              <a:rPr lang="zh-CN" altLang="en-US" sz="2400">
                <a:solidFill>
                  <a:schemeClr val="tx1"/>
                </a:solidFill>
              </a:rPr>
              <a:t>在实际运行程序时，实参和命令名（</a:t>
            </a:r>
            <a:r>
              <a:rPr lang="en-US" altLang="zh-CN" sz="2400">
                <a:solidFill>
                  <a:schemeClr val="tx1"/>
                </a:solidFill>
              </a:rPr>
              <a:t>C</a:t>
            </a:r>
            <a:r>
              <a:rPr lang="zh-CN" altLang="en-US" sz="2400">
                <a:solidFill>
                  <a:schemeClr val="tx1"/>
                </a:solidFill>
              </a:rPr>
              <a:t>程序编译和连接后得到的可执行文件名）以命令行形式给出：</a:t>
            </a:r>
          </a:p>
          <a:p>
            <a:pPr marL="1143000" lvl="2" indent="-228600" eaLnBrk="1" hangingPunct="1">
              <a:lnSpc>
                <a:spcPct val="120000"/>
              </a:lnSpc>
              <a:spcBef>
                <a:spcPct val="20000"/>
              </a:spcBef>
              <a:buClr>
                <a:srgbClr val="FF3300"/>
              </a:buClr>
              <a:buFont typeface="Wingdings" pitchFamily="2" charset="2"/>
              <a:buNone/>
            </a:pPr>
            <a:r>
              <a:rPr lang="zh-CN" altLang="en-US" sz="2400">
                <a:solidFill>
                  <a:schemeClr val="tx1"/>
                </a:solidFill>
              </a:rPr>
              <a:t>      </a:t>
            </a:r>
            <a:r>
              <a:rPr lang="zh-CN" altLang="en-US" sz="2400">
                <a:solidFill>
                  <a:srgbClr val="3366FF"/>
                </a:solidFill>
              </a:rPr>
              <a:t>命令名  参数</a:t>
            </a:r>
            <a:r>
              <a:rPr lang="en-US" altLang="zh-CN" sz="2400">
                <a:solidFill>
                  <a:srgbClr val="3366FF"/>
                </a:solidFill>
              </a:rPr>
              <a:t>1   </a:t>
            </a:r>
            <a:r>
              <a:rPr lang="zh-CN" altLang="en-US" sz="2400">
                <a:solidFill>
                  <a:srgbClr val="3366FF"/>
                </a:solidFill>
              </a:rPr>
              <a:t>参数</a:t>
            </a:r>
            <a:r>
              <a:rPr lang="en-US" altLang="zh-CN" sz="2400">
                <a:solidFill>
                  <a:srgbClr val="3366FF"/>
                </a:solidFill>
              </a:rPr>
              <a:t>2  ……  </a:t>
            </a:r>
            <a:r>
              <a:rPr lang="zh-CN" altLang="en-US" sz="2400">
                <a:solidFill>
                  <a:srgbClr val="3366FF"/>
                </a:solidFill>
              </a:rPr>
              <a:t>参数</a:t>
            </a:r>
            <a:r>
              <a:rPr lang="en-US" altLang="zh-CN" sz="2400">
                <a:solidFill>
                  <a:srgbClr val="3366FF"/>
                </a:solidFill>
              </a:rPr>
              <a:t>n</a:t>
            </a:r>
            <a:r>
              <a:rPr lang="en-US" altLang="zh-CN" sz="2400">
                <a:solidFill>
                  <a:schemeClr val="tx1"/>
                </a:solidFill>
              </a:rPr>
              <a:t> [</a:t>
            </a:r>
            <a:r>
              <a:rPr lang="zh-CN" altLang="en-US" sz="2400">
                <a:solidFill>
                  <a:schemeClr val="tx1"/>
                </a:solidFill>
              </a:rPr>
              <a:t>回车</a:t>
            </a:r>
            <a:r>
              <a:rPr lang="en-US" altLang="en-US" sz="2400">
                <a:solidFill>
                  <a:schemeClr val="tx1"/>
                </a:solidFill>
              </a:rPr>
              <a:t>]</a:t>
            </a:r>
            <a:endParaRPr lang="en-US" altLang="zh-CN" sz="2400">
              <a:solidFill>
                <a:schemeClr val="tx1"/>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9" name="Text Box 1032"/>
          <p:cNvSpPr txBox="1">
            <a:spLocks noChangeArrowheads="1"/>
          </p:cNvSpPr>
          <p:nvPr/>
        </p:nvSpPr>
        <p:spPr bwMode="auto">
          <a:xfrm>
            <a:off x="255588" y="571500"/>
            <a:ext cx="4727576" cy="461665"/>
          </a:xfrm>
          <a:prstGeom prst="rect">
            <a:avLst/>
          </a:prstGeom>
          <a:solidFill>
            <a:srgbClr val="FFCCFF"/>
          </a:solidFill>
          <a:ln w="9525">
            <a:noFill/>
            <a:miter lim="800000"/>
            <a:headEnd/>
            <a:tailEnd/>
          </a:ln>
          <a:effectLst/>
        </p:spPr>
        <p:txBody>
          <a:bodyPr wrap="none">
            <a:spAutoFit/>
          </a:bodyPr>
          <a:lstStyle/>
          <a:p>
            <a:pPr eaLnBrk="1" hangingPunct="1">
              <a:spcBef>
                <a:spcPct val="0"/>
              </a:spcBef>
            </a:pPr>
            <a:r>
              <a:rPr lang="zh-CN" altLang="en-US" sz="2400" dirty="0">
                <a:solidFill>
                  <a:schemeClr val="tx1"/>
                </a:solidFill>
              </a:rPr>
              <a:t>例</a:t>
            </a:r>
            <a:r>
              <a:rPr lang="en-US" altLang="zh-CN" sz="2400" dirty="0">
                <a:solidFill>
                  <a:schemeClr val="tx1"/>
                </a:solidFill>
              </a:rPr>
              <a:t>31</a:t>
            </a:r>
            <a:r>
              <a:rPr lang="zh-CN" altLang="en-US" sz="2400" dirty="0">
                <a:solidFill>
                  <a:schemeClr val="tx1"/>
                </a:solidFill>
              </a:rPr>
              <a:t>   用命令行参数方式运行程序</a:t>
            </a:r>
          </a:p>
        </p:txBody>
      </p:sp>
      <p:sp>
        <p:nvSpPr>
          <p:cNvPr id="929801" name="Rectangle 1033"/>
          <p:cNvSpPr>
            <a:spLocks noChangeArrowheads="1"/>
          </p:cNvSpPr>
          <p:nvPr/>
        </p:nvSpPr>
        <p:spPr bwMode="auto">
          <a:xfrm>
            <a:off x="282575" y="1127125"/>
            <a:ext cx="3627596" cy="304698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spcBef>
                <a:spcPct val="0"/>
              </a:spcBef>
            </a:pPr>
            <a:r>
              <a:rPr lang="en-US" altLang="zh-CN" sz="2400" dirty="0">
                <a:ea typeface="宋体" pitchFamily="2" charset="-122"/>
              </a:rPr>
              <a:t>/*</a:t>
            </a:r>
            <a:r>
              <a:rPr lang="en-US" altLang="zh-CN" sz="2400" dirty="0" err="1">
                <a:ea typeface="宋体" pitchFamily="2" charset="-122"/>
              </a:rPr>
              <a:t>test.c</a:t>
            </a:r>
            <a:r>
              <a:rPr lang="en-US" altLang="zh-CN" sz="2400" dirty="0">
                <a:ea typeface="宋体" pitchFamily="2" charset="-122"/>
              </a:rPr>
              <a:t>*/</a:t>
            </a:r>
          </a:p>
          <a:p>
            <a:pPr>
              <a:spcBef>
                <a:spcPct val="0"/>
              </a:spcBef>
            </a:pPr>
            <a:r>
              <a:rPr lang="en-US" altLang="zh-CN" sz="2400" dirty="0">
                <a:ea typeface="宋体" pitchFamily="2" charset="-122"/>
              </a:rPr>
              <a:t>main(int  </a:t>
            </a:r>
            <a:r>
              <a:rPr lang="en-US" altLang="zh-CN" sz="2400" dirty="0" err="1">
                <a:ea typeface="宋体" pitchFamily="2" charset="-122"/>
              </a:rPr>
              <a:t>argc</a:t>
            </a:r>
            <a:r>
              <a:rPr lang="en-US" altLang="zh-CN" sz="2400" dirty="0">
                <a:ea typeface="宋体" pitchFamily="2" charset="-122"/>
              </a:rPr>
              <a:t>, char *</a:t>
            </a:r>
            <a:r>
              <a:rPr lang="en-US" altLang="zh-CN" sz="2400" dirty="0" err="1">
                <a:ea typeface="宋体" pitchFamily="2" charset="-122"/>
              </a:rPr>
              <a:t>argv</a:t>
            </a:r>
            <a:r>
              <a:rPr lang="en-US" altLang="zh-CN" sz="2400" dirty="0">
                <a:ea typeface="宋体" pitchFamily="2" charset="-122"/>
              </a:rPr>
              <a:t>[])</a:t>
            </a:r>
          </a:p>
          <a:p>
            <a:pPr>
              <a:spcBef>
                <a:spcPct val="0"/>
              </a:spcBef>
            </a:pPr>
            <a:r>
              <a:rPr lang="en-US" altLang="zh-CN" sz="2400" dirty="0">
                <a:ea typeface="宋体" pitchFamily="2" charset="-122"/>
              </a:rPr>
              <a:t>{ while(</a:t>
            </a:r>
            <a:r>
              <a:rPr lang="en-US" altLang="zh-CN" sz="2400" dirty="0" err="1">
                <a:ea typeface="宋体" pitchFamily="2" charset="-122"/>
              </a:rPr>
              <a:t>argc</a:t>
            </a:r>
            <a:r>
              <a:rPr lang="en-US" altLang="zh-CN" sz="2400" dirty="0">
                <a:ea typeface="宋体" pitchFamily="2" charset="-122"/>
              </a:rPr>
              <a:t>&gt;1)</a:t>
            </a:r>
          </a:p>
          <a:p>
            <a:pPr>
              <a:spcBef>
                <a:spcPct val="0"/>
              </a:spcBef>
            </a:pPr>
            <a:r>
              <a:rPr lang="en-US" altLang="zh-CN" sz="2400" dirty="0">
                <a:ea typeface="宋体" pitchFamily="2" charset="-122"/>
              </a:rPr>
              <a:t>    { ++</a:t>
            </a:r>
            <a:r>
              <a:rPr lang="en-US" altLang="zh-CN" sz="2400" dirty="0" err="1">
                <a:ea typeface="宋体" pitchFamily="2" charset="-122"/>
              </a:rPr>
              <a:t>argv</a:t>
            </a:r>
            <a:r>
              <a:rPr lang="en-US" altLang="zh-CN" sz="2400" dirty="0">
                <a:ea typeface="宋体" pitchFamily="2" charset="-122"/>
              </a:rPr>
              <a:t>;</a:t>
            </a:r>
          </a:p>
          <a:p>
            <a:pPr>
              <a:spcBef>
                <a:spcPct val="0"/>
              </a:spcBef>
            </a:pPr>
            <a:r>
              <a:rPr lang="en-US" altLang="zh-CN" sz="2400" dirty="0">
                <a:ea typeface="宋体" pitchFamily="2" charset="-122"/>
              </a:rPr>
              <a:t>      </a:t>
            </a:r>
            <a:r>
              <a:rPr lang="en-US" altLang="zh-CN" sz="2400" dirty="0" err="1">
                <a:ea typeface="宋体" pitchFamily="2" charset="-122"/>
              </a:rPr>
              <a:t>printf</a:t>
            </a:r>
            <a:r>
              <a:rPr lang="en-US" altLang="zh-CN" sz="2400" dirty="0">
                <a:ea typeface="宋体" pitchFamily="2" charset="-122"/>
              </a:rPr>
              <a:t>("%s\n",*</a:t>
            </a:r>
            <a:r>
              <a:rPr lang="en-US" altLang="zh-CN" sz="2400" dirty="0" err="1">
                <a:ea typeface="宋体" pitchFamily="2" charset="-122"/>
              </a:rPr>
              <a:t>argv</a:t>
            </a:r>
            <a:r>
              <a:rPr lang="en-US" altLang="zh-CN" sz="2400" dirty="0">
                <a:ea typeface="宋体" pitchFamily="2" charset="-122"/>
              </a:rPr>
              <a:t>);</a:t>
            </a:r>
          </a:p>
          <a:p>
            <a:pPr>
              <a:spcBef>
                <a:spcPct val="0"/>
              </a:spcBef>
            </a:pPr>
            <a:r>
              <a:rPr lang="en-US" altLang="zh-CN" sz="2400" dirty="0">
                <a:ea typeface="宋体" pitchFamily="2" charset="-122"/>
              </a:rPr>
              <a:t>      --</a:t>
            </a:r>
            <a:r>
              <a:rPr lang="en-US" altLang="zh-CN" sz="2400" dirty="0" err="1">
                <a:ea typeface="宋体" pitchFamily="2" charset="-122"/>
              </a:rPr>
              <a:t>argc</a:t>
            </a:r>
            <a:r>
              <a:rPr lang="en-US" altLang="zh-CN" sz="2400" dirty="0">
                <a:ea typeface="宋体" pitchFamily="2" charset="-122"/>
              </a:rPr>
              <a:t>;</a:t>
            </a:r>
          </a:p>
          <a:p>
            <a:pPr>
              <a:spcBef>
                <a:spcPct val="0"/>
              </a:spcBef>
            </a:pPr>
            <a:r>
              <a:rPr lang="en-US" altLang="zh-CN" sz="2400" dirty="0">
                <a:ea typeface="宋体" pitchFamily="2" charset="-122"/>
              </a:rPr>
              <a:t>    }</a:t>
            </a:r>
          </a:p>
          <a:p>
            <a:pPr>
              <a:spcBef>
                <a:spcPct val="0"/>
              </a:spcBef>
            </a:pPr>
            <a:r>
              <a:rPr lang="en-US" altLang="zh-CN" sz="2400" dirty="0">
                <a:ea typeface="宋体" pitchFamily="2" charset="-122"/>
              </a:rPr>
              <a:t>}</a:t>
            </a:r>
          </a:p>
        </p:txBody>
      </p:sp>
      <p:sp>
        <p:nvSpPr>
          <p:cNvPr id="929802" name="Rectangle 1034"/>
          <p:cNvSpPr>
            <a:spLocks noChangeArrowheads="1"/>
          </p:cNvSpPr>
          <p:nvPr/>
        </p:nvSpPr>
        <p:spPr bwMode="auto">
          <a:xfrm>
            <a:off x="4879975" y="790575"/>
            <a:ext cx="3696525" cy="156966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spAutoFit/>
          </a:bodyPr>
          <a:lstStyle/>
          <a:p>
            <a:pPr>
              <a:spcBef>
                <a:spcPct val="0"/>
              </a:spcBef>
            </a:pPr>
            <a:r>
              <a:rPr lang="en-US" altLang="zh-CN" sz="2400" dirty="0">
                <a:ea typeface="宋体" pitchFamily="2" charset="-122"/>
              </a:rPr>
              <a:t>main(int  </a:t>
            </a:r>
            <a:r>
              <a:rPr lang="en-US" altLang="zh-CN" sz="2400" dirty="0" err="1">
                <a:ea typeface="宋体" pitchFamily="2" charset="-122"/>
              </a:rPr>
              <a:t>argc</a:t>
            </a:r>
            <a:r>
              <a:rPr lang="en-US" altLang="zh-CN" sz="2400" dirty="0">
                <a:ea typeface="宋体" pitchFamily="2" charset="-122"/>
              </a:rPr>
              <a:t>, char  *</a:t>
            </a:r>
            <a:r>
              <a:rPr lang="en-US" altLang="zh-CN" sz="2400" dirty="0" err="1">
                <a:ea typeface="宋体" pitchFamily="2" charset="-122"/>
              </a:rPr>
              <a:t>argv</a:t>
            </a:r>
            <a:r>
              <a:rPr lang="en-US" altLang="zh-CN" sz="2400" dirty="0">
                <a:ea typeface="宋体" pitchFamily="2" charset="-122"/>
              </a:rPr>
              <a:t>[])</a:t>
            </a:r>
          </a:p>
          <a:p>
            <a:pPr>
              <a:spcBef>
                <a:spcPct val="0"/>
              </a:spcBef>
            </a:pPr>
            <a:r>
              <a:rPr lang="en-US" altLang="zh-CN" sz="2400" dirty="0">
                <a:ea typeface="宋体" pitchFamily="2" charset="-122"/>
              </a:rPr>
              <a:t>{   while(</a:t>
            </a:r>
            <a:r>
              <a:rPr lang="en-US" altLang="zh-CN" sz="2400" dirty="0" err="1">
                <a:ea typeface="宋体" pitchFamily="2" charset="-122"/>
              </a:rPr>
              <a:t>argc</a:t>
            </a:r>
            <a:r>
              <a:rPr lang="en-US" altLang="zh-CN" sz="2400" dirty="0">
                <a:ea typeface="宋体" pitchFamily="2" charset="-122"/>
              </a:rPr>
              <a:t>--&gt;0)</a:t>
            </a:r>
          </a:p>
          <a:p>
            <a:pPr>
              <a:spcBef>
                <a:spcPct val="0"/>
              </a:spcBef>
            </a:pPr>
            <a:r>
              <a:rPr lang="en-US" altLang="zh-CN" sz="2400" dirty="0">
                <a:ea typeface="宋体" pitchFamily="2" charset="-122"/>
              </a:rPr>
              <a:t>      </a:t>
            </a:r>
            <a:r>
              <a:rPr lang="en-US" altLang="zh-CN" sz="2400" dirty="0" err="1">
                <a:ea typeface="宋体" pitchFamily="2" charset="-122"/>
              </a:rPr>
              <a:t>printf</a:t>
            </a:r>
            <a:r>
              <a:rPr lang="en-US" altLang="zh-CN" sz="2400" dirty="0">
                <a:ea typeface="宋体" pitchFamily="2" charset="-122"/>
              </a:rPr>
              <a:t>("%s\n",*</a:t>
            </a:r>
            <a:r>
              <a:rPr lang="en-US" altLang="zh-CN" sz="2400" dirty="0" err="1">
                <a:ea typeface="宋体" pitchFamily="2" charset="-122"/>
              </a:rPr>
              <a:t>argv</a:t>
            </a:r>
            <a:r>
              <a:rPr lang="en-US" altLang="zh-CN" sz="2400" dirty="0">
                <a:ea typeface="宋体" pitchFamily="2" charset="-122"/>
              </a:rPr>
              <a:t>++);</a:t>
            </a:r>
          </a:p>
          <a:p>
            <a:pPr>
              <a:spcBef>
                <a:spcPct val="0"/>
              </a:spcBef>
            </a:pPr>
            <a:r>
              <a:rPr lang="en-US" altLang="zh-CN" sz="2400" dirty="0">
                <a:ea typeface="宋体" pitchFamily="2" charset="-122"/>
              </a:rPr>
              <a:t>}</a:t>
            </a:r>
          </a:p>
        </p:txBody>
      </p:sp>
      <p:sp>
        <p:nvSpPr>
          <p:cNvPr id="929803" name="Rectangle 1035"/>
          <p:cNvSpPr>
            <a:spLocks noChangeArrowheads="1"/>
          </p:cNvSpPr>
          <p:nvPr/>
        </p:nvSpPr>
        <p:spPr bwMode="auto">
          <a:xfrm>
            <a:off x="885825" y="4278313"/>
            <a:ext cx="6116638" cy="860425"/>
          </a:xfrm>
          <a:prstGeom prst="rect">
            <a:avLst/>
          </a:prstGeom>
          <a:solidFill>
            <a:srgbClr val="FFFFFF"/>
          </a:solidFill>
          <a:ln w="38100">
            <a:solidFill>
              <a:srgbClr val="339966"/>
            </a:solidFill>
            <a:miter lim="800000"/>
            <a:headEnd/>
            <a:tailEnd/>
          </a:ln>
          <a:effectLst/>
        </p:spPr>
        <p:txBody>
          <a:bodyPr wrap="none" lIns="90000" tIns="46800" rIns="90000" bIns="46800" anchor="ctr">
            <a:spAutoFit/>
          </a:bodyPr>
          <a:lstStyle/>
          <a:p>
            <a:pPr eaLnBrk="1" hangingPunct="1">
              <a:spcBef>
                <a:spcPct val="0"/>
              </a:spcBef>
            </a:pPr>
            <a:r>
              <a:rPr lang="en-US" altLang="zh-CN" sz="2400" b="0">
                <a:solidFill>
                  <a:schemeClr val="tx1"/>
                </a:solidFill>
                <a:ea typeface="隶书" pitchFamily="49" charset="-122"/>
              </a:rPr>
              <a:t>1.  </a:t>
            </a:r>
            <a:r>
              <a:rPr lang="zh-CN" altLang="en-US" sz="2400" b="0">
                <a:solidFill>
                  <a:schemeClr val="tx1"/>
                </a:solidFill>
                <a:ea typeface="隶书" pitchFamily="49" charset="-122"/>
              </a:rPr>
              <a:t>编译、链接</a:t>
            </a:r>
            <a:r>
              <a:rPr lang="en-US" altLang="zh-CN" sz="2400" b="0">
                <a:solidFill>
                  <a:schemeClr val="tx1"/>
                </a:solidFill>
                <a:ea typeface="隶书" pitchFamily="49" charset="-122"/>
              </a:rPr>
              <a:t>test.c</a:t>
            </a:r>
            <a:r>
              <a:rPr lang="zh-CN" altLang="en-US" sz="2400" b="0">
                <a:solidFill>
                  <a:schemeClr val="tx1"/>
                </a:solidFill>
                <a:ea typeface="隶书" pitchFamily="49" charset="-122"/>
              </a:rPr>
              <a:t>，生成可执行文件</a:t>
            </a:r>
            <a:r>
              <a:rPr lang="en-US" altLang="zh-CN" sz="2400" b="0">
                <a:solidFill>
                  <a:srgbClr val="0000FF"/>
                </a:solidFill>
                <a:ea typeface="隶书" pitchFamily="49" charset="-122"/>
              </a:rPr>
              <a:t>test.exe</a:t>
            </a:r>
            <a:endParaRPr lang="en-US" altLang="zh-CN" sz="2400" b="0">
              <a:solidFill>
                <a:schemeClr val="tx1"/>
              </a:solidFill>
              <a:ea typeface="隶书" pitchFamily="49" charset="-122"/>
            </a:endParaRPr>
          </a:p>
          <a:p>
            <a:pPr eaLnBrk="1" hangingPunct="1">
              <a:spcBef>
                <a:spcPct val="0"/>
              </a:spcBef>
            </a:pPr>
            <a:r>
              <a:rPr lang="en-US" altLang="zh-CN" sz="2400" b="0">
                <a:solidFill>
                  <a:schemeClr val="tx1"/>
                </a:solidFill>
                <a:ea typeface="隶书" pitchFamily="49" charset="-122"/>
              </a:rPr>
              <a:t>2.  </a:t>
            </a:r>
            <a:r>
              <a:rPr lang="zh-CN" altLang="en-US" sz="2400" b="0">
                <a:solidFill>
                  <a:schemeClr val="tx1"/>
                </a:solidFill>
                <a:ea typeface="隶书" pitchFamily="49" charset="-122"/>
              </a:rPr>
              <a:t>在</a:t>
            </a:r>
            <a:r>
              <a:rPr lang="en-US" altLang="zh-CN" sz="2400" b="0">
                <a:solidFill>
                  <a:schemeClr val="tx1"/>
                </a:solidFill>
                <a:ea typeface="隶书" pitchFamily="49" charset="-122"/>
              </a:rPr>
              <a:t>DOS</a:t>
            </a:r>
            <a:r>
              <a:rPr lang="zh-CN" altLang="en-US" sz="2400" b="0">
                <a:solidFill>
                  <a:schemeClr val="tx1"/>
                </a:solidFill>
                <a:ea typeface="隶书" pitchFamily="49" charset="-122"/>
              </a:rPr>
              <a:t>状态下运行</a:t>
            </a:r>
            <a:r>
              <a:rPr lang="en-US" altLang="zh-CN" sz="2400" b="0">
                <a:ea typeface="隶书" pitchFamily="49" charset="-122"/>
              </a:rPr>
              <a:t>(test.exe</a:t>
            </a:r>
            <a:r>
              <a:rPr lang="zh-CN" altLang="zh-CN" sz="2400" b="0">
                <a:ea typeface="隶书" pitchFamily="49" charset="-122"/>
              </a:rPr>
              <a:t>所在路径下）</a:t>
            </a:r>
            <a:endParaRPr lang="zh-CN" altLang="en-US" sz="2400" b="0">
              <a:ea typeface="隶书" pitchFamily="49" charset="-122"/>
            </a:endParaRPr>
          </a:p>
        </p:txBody>
      </p:sp>
      <p:sp>
        <p:nvSpPr>
          <p:cNvPr id="929804" name="Rectangle 1036"/>
          <p:cNvSpPr>
            <a:spLocks noChangeArrowheads="1"/>
          </p:cNvSpPr>
          <p:nvPr/>
        </p:nvSpPr>
        <p:spPr bwMode="auto">
          <a:xfrm>
            <a:off x="885825" y="5222875"/>
            <a:ext cx="5295900" cy="495300"/>
          </a:xfrm>
          <a:prstGeom prst="rect">
            <a:avLst/>
          </a:prstGeom>
          <a:solidFill>
            <a:srgbClr val="FFFFFF"/>
          </a:solidFill>
          <a:ln w="38100">
            <a:solidFill>
              <a:srgbClr val="339966"/>
            </a:solidFill>
            <a:miter lim="800000"/>
            <a:headEnd/>
            <a:tailEnd/>
          </a:ln>
          <a:effectLst/>
        </p:spPr>
        <p:txBody>
          <a:bodyPr wrap="none" lIns="90000" tIns="46800" rIns="90000" bIns="46800" anchor="ctr">
            <a:spAutoFit/>
          </a:bodyPr>
          <a:lstStyle/>
          <a:p>
            <a:pPr eaLnBrk="1" hangingPunct="1">
              <a:spcBef>
                <a:spcPct val="0"/>
              </a:spcBef>
            </a:pPr>
            <a:r>
              <a:rPr lang="zh-CN" altLang="en-US" sz="2400" b="0">
                <a:solidFill>
                  <a:schemeClr val="tx1"/>
                </a:solidFill>
                <a:ea typeface="隶书" pitchFamily="49" charset="-122"/>
              </a:rPr>
              <a:t>例如： </a:t>
            </a:r>
            <a:r>
              <a:rPr lang="en-US" altLang="zh-CN" sz="2400" b="0">
                <a:solidFill>
                  <a:schemeClr val="tx1"/>
                </a:solidFill>
                <a:ea typeface="隶书" pitchFamily="49" charset="-122"/>
              </a:rPr>
              <a:t>C:\TC&gt;</a:t>
            </a:r>
            <a:r>
              <a:rPr lang="en-US" altLang="zh-CN" sz="2400" b="0">
                <a:solidFill>
                  <a:srgbClr val="0000FF"/>
                </a:solidFill>
                <a:ea typeface="隶书" pitchFamily="49" charset="-122"/>
              </a:rPr>
              <a:t> test</a:t>
            </a:r>
            <a:r>
              <a:rPr lang="en-US" altLang="zh-CN" sz="2400" b="0">
                <a:ea typeface="隶书" pitchFamily="49" charset="-122"/>
              </a:rPr>
              <a:t>[.exe]</a:t>
            </a:r>
            <a:r>
              <a:rPr lang="en-US" altLang="zh-CN" sz="2400" b="0">
                <a:solidFill>
                  <a:schemeClr val="tx1"/>
                </a:solidFill>
                <a:ea typeface="隶书" pitchFamily="49" charset="-122"/>
              </a:rPr>
              <a:t>   </a:t>
            </a:r>
            <a:r>
              <a:rPr lang="en-US" altLang="zh-CN" sz="2400" b="0">
                <a:solidFill>
                  <a:srgbClr val="000099"/>
                </a:solidFill>
                <a:ea typeface="隶书" pitchFamily="49" charset="-122"/>
              </a:rPr>
              <a:t> hello </a:t>
            </a:r>
            <a:r>
              <a:rPr lang="en-US" altLang="zh-CN" sz="2400" b="0">
                <a:solidFill>
                  <a:schemeClr val="tx1"/>
                </a:solidFill>
                <a:ea typeface="隶书" pitchFamily="49" charset="-122"/>
              </a:rPr>
              <a:t>  </a:t>
            </a:r>
            <a:r>
              <a:rPr lang="en-US" altLang="zh-CN" sz="2400" b="0">
                <a:solidFill>
                  <a:srgbClr val="000099"/>
                </a:solidFill>
                <a:ea typeface="隶书" pitchFamily="49" charset="-122"/>
              </a:rPr>
              <a:t>world!</a:t>
            </a:r>
            <a:endParaRPr lang="en-US" altLang="zh-CN" sz="2400" b="0">
              <a:solidFill>
                <a:schemeClr val="tx1"/>
              </a:solidFill>
              <a:ea typeface="隶书" pitchFamily="49" charset="-122"/>
            </a:endParaRPr>
          </a:p>
        </p:txBody>
      </p:sp>
      <p:sp>
        <p:nvSpPr>
          <p:cNvPr id="929805" name="Rectangle 1037"/>
          <p:cNvSpPr>
            <a:spLocks noChangeArrowheads="1"/>
          </p:cNvSpPr>
          <p:nvPr/>
        </p:nvSpPr>
        <p:spPr bwMode="auto">
          <a:xfrm>
            <a:off x="2690813" y="5802313"/>
            <a:ext cx="2597150" cy="847725"/>
          </a:xfrm>
          <a:prstGeom prst="rect">
            <a:avLst/>
          </a:prstGeom>
          <a:solidFill>
            <a:srgbClr val="C0C0C0"/>
          </a:solidFill>
          <a:ln w="25400">
            <a:solidFill>
              <a:srgbClr val="3366FF"/>
            </a:solidFill>
            <a:miter lim="800000"/>
            <a:headEnd/>
            <a:tailEnd/>
          </a:ln>
          <a:effectLst/>
        </p:spPr>
        <p:txBody>
          <a:bodyPr wrap="none">
            <a:spAutoFit/>
          </a:bodyPr>
          <a:lstStyle/>
          <a:p>
            <a:pPr eaLnBrk="1" hangingPunct="1">
              <a:spcBef>
                <a:spcPct val="0"/>
              </a:spcBef>
            </a:pPr>
            <a:r>
              <a:rPr lang="zh-CN" altLang="en-US" sz="2400">
                <a:solidFill>
                  <a:schemeClr val="tx1"/>
                </a:solidFill>
              </a:rPr>
              <a:t>运行结果：</a:t>
            </a:r>
            <a:r>
              <a:rPr lang="en-US" altLang="zh-CN" sz="2400">
                <a:solidFill>
                  <a:schemeClr val="tx1"/>
                </a:solidFill>
              </a:rPr>
              <a:t>hello</a:t>
            </a:r>
          </a:p>
          <a:p>
            <a:pPr eaLnBrk="1" hangingPunct="1">
              <a:spcBef>
                <a:spcPct val="0"/>
              </a:spcBef>
            </a:pPr>
            <a:r>
              <a:rPr lang="en-US" altLang="zh-CN" sz="2400">
                <a:solidFill>
                  <a:schemeClr val="tx1"/>
                </a:solidFill>
              </a:rPr>
              <a:t>                    world!</a:t>
            </a:r>
          </a:p>
        </p:txBody>
      </p:sp>
      <p:sp>
        <p:nvSpPr>
          <p:cNvPr id="929806" name="Rectangle 1038"/>
          <p:cNvSpPr>
            <a:spLocks noChangeArrowheads="1"/>
          </p:cNvSpPr>
          <p:nvPr/>
        </p:nvSpPr>
        <p:spPr bwMode="auto">
          <a:xfrm>
            <a:off x="6496050" y="5507038"/>
            <a:ext cx="2597150" cy="1212850"/>
          </a:xfrm>
          <a:prstGeom prst="rect">
            <a:avLst/>
          </a:prstGeom>
          <a:solidFill>
            <a:srgbClr val="C0C0C0"/>
          </a:solidFill>
          <a:ln w="25400">
            <a:solidFill>
              <a:srgbClr val="3366FF"/>
            </a:solidFill>
            <a:miter lim="800000"/>
            <a:headEnd/>
            <a:tailEnd/>
          </a:ln>
          <a:effectLst/>
        </p:spPr>
        <p:txBody>
          <a:bodyPr wrap="none">
            <a:spAutoFit/>
          </a:bodyPr>
          <a:lstStyle/>
          <a:p>
            <a:pPr eaLnBrk="1" hangingPunct="1">
              <a:spcBef>
                <a:spcPct val="0"/>
              </a:spcBef>
            </a:pPr>
            <a:r>
              <a:rPr lang="zh-CN" altLang="en-US" sz="2400">
                <a:solidFill>
                  <a:schemeClr val="tx1"/>
                </a:solidFill>
              </a:rPr>
              <a:t>运行结果：</a:t>
            </a:r>
            <a:r>
              <a:rPr lang="en-US" altLang="zh-CN" sz="2400">
                <a:solidFill>
                  <a:schemeClr val="tx1"/>
                </a:solidFill>
              </a:rPr>
              <a:t>test</a:t>
            </a:r>
          </a:p>
          <a:p>
            <a:pPr eaLnBrk="1" hangingPunct="1">
              <a:spcBef>
                <a:spcPct val="0"/>
              </a:spcBef>
            </a:pPr>
            <a:r>
              <a:rPr lang="en-US" altLang="zh-CN" sz="2400">
                <a:solidFill>
                  <a:schemeClr val="tx1"/>
                </a:solidFill>
              </a:rPr>
              <a:t>                    hello</a:t>
            </a:r>
          </a:p>
          <a:p>
            <a:pPr eaLnBrk="1" hangingPunct="1">
              <a:spcBef>
                <a:spcPct val="0"/>
              </a:spcBef>
            </a:pPr>
            <a:r>
              <a:rPr lang="en-US" altLang="zh-CN" sz="2400">
                <a:solidFill>
                  <a:schemeClr val="tx1"/>
                </a:solidFill>
              </a:rPr>
              <a:t>                    world!</a:t>
            </a:r>
          </a:p>
        </p:txBody>
      </p:sp>
      <p:grpSp>
        <p:nvGrpSpPr>
          <p:cNvPr id="2" name="Group 1039"/>
          <p:cNvGrpSpPr>
            <a:grpSpLocks/>
          </p:cNvGrpSpPr>
          <p:nvPr/>
        </p:nvGrpSpPr>
        <p:grpSpPr bwMode="auto">
          <a:xfrm>
            <a:off x="4711700" y="2466975"/>
            <a:ext cx="4094163" cy="1655763"/>
            <a:chOff x="3181" y="1540"/>
            <a:chExt cx="2579" cy="1043"/>
          </a:xfrm>
        </p:grpSpPr>
        <p:sp>
          <p:nvSpPr>
            <p:cNvPr id="438287" name="Rectangle 1040"/>
            <p:cNvSpPr>
              <a:spLocks noChangeArrowheads="1"/>
            </p:cNvSpPr>
            <p:nvPr/>
          </p:nvSpPr>
          <p:spPr bwMode="auto">
            <a:xfrm>
              <a:off x="3887" y="1765"/>
              <a:ext cx="901" cy="783"/>
            </a:xfrm>
            <a:prstGeom prst="rect">
              <a:avLst/>
            </a:prstGeom>
            <a:solidFill>
              <a:srgbClr val="FFFFFF"/>
            </a:solidFill>
            <a:ln w="9525">
              <a:solidFill>
                <a:srgbClr val="000000"/>
              </a:solidFill>
              <a:miter lim="800000"/>
              <a:headEnd/>
              <a:tailEnd/>
            </a:ln>
            <a:effectLst/>
          </p:spPr>
          <p:txBody>
            <a:bodyPr wrap="none" anchor="ctr"/>
            <a:lstStyle/>
            <a:p>
              <a:endParaRPr lang="zh-CN" altLang="en-US"/>
            </a:p>
          </p:txBody>
        </p:sp>
        <p:sp>
          <p:nvSpPr>
            <p:cNvPr id="438288" name="Line 1041"/>
            <p:cNvSpPr>
              <a:spLocks noChangeShapeType="1"/>
            </p:cNvSpPr>
            <p:nvPr/>
          </p:nvSpPr>
          <p:spPr bwMode="auto">
            <a:xfrm flipV="1">
              <a:off x="3887" y="2043"/>
              <a:ext cx="912" cy="0"/>
            </a:xfrm>
            <a:prstGeom prst="line">
              <a:avLst/>
            </a:prstGeom>
            <a:noFill/>
            <a:ln w="9525">
              <a:solidFill>
                <a:srgbClr val="000000"/>
              </a:solidFill>
              <a:round/>
              <a:headEnd/>
              <a:tailEnd/>
            </a:ln>
            <a:effectLst/>
          </p:spPr>
          <p:txBody>
            <a:bodyPr wrap="none" anchor="ctr"/>
            <a:lstStyle/>
            <a:p>
              <a:endParaRPr lang="zh-CN" altLang="en-US"/>
            </a:p>
          </p:txBody>
        </p:sp>
        <p:sp>
          <p:nvSpPr>
            <p:cNvPr id="438289" name="Line 1042"/>
            <p:cNvSpPr>
              <a:spLocks noChangeShapeType="1"/>
            </p:cNvSpPr>
            <p:nvPr/>
          </p:nvSpPr>
          <p:spPr bwMode="auto">
            <a:xfrm>
              <a:off x="3887" y="2310"/>
              <a:ext cx="901" cy="0"/>
            </a:xfrm>
            <a:prstGeom prst="line">
              <a:avLst/>
            </a:prstGeom>
            <a:noFill/>
            <a:ln w="9525">
              <a:solidFill>
                <a:srgbClr val="000000"/>
              </a:solidFill>
              <a:round/>
              <a:headEnd/>
              <a:tailEnd/>
            </a:ln>
            <a:effectLst/>
          </p:spPr>
          <p:txBody>
            <a:bodyPr wrap="none" anchor="ctr"/>
            <a:lstStyle/>
            <a:p>
              <a:endParaRPr lang="zh-CN" altLang="en-US"/>
            </a:p>
          </p:txBody>
        </p:sp>
        <p:sp>
          <p:nvSpPr>
            <p:cNvPr id="438290" name="Text Box 1043"/>
            <p:cNvSpPr txBox="1">
              <a:spLocks noChangeArrowheads="1"/>
            </p:cNvSpPr>
            <p:nvPr/>
          </p:nvSpPr>
          <p:spPr bwMode="auto">
            <a:xfrm>
              <a:off x="4010" y="1785"/>
              <a:ext cx="586" cy="250"/>
            </a:xfrm>
            <a:prstGeom prst="rect">
              <a:avLst/>
            </a:prstGeom>
            <a:noFill/>
            <a:ln w="9525">
              <a:noFill/>
              <a:miter lim="800000"/>
              <a:headEnd/>
              <a:tailEnd/>
            </a:ln>
            <a:effectLst/>
          </p:spPr>
          <p:txBody>
            <a:bodyPr wrap="none" anchor="ctr">
              <a:spAutoFit/>
            </a:bodyPr>
            <a:lstStyle/>
            <a:p>
              <a:pPr>
                <a:spcBef>
                  <a:spcPct val="0"/>
                </a:spcBef>
              </a:pPr>
              <a:r>
                <a:rPr lang="en-US" altLang="zh-CN" sz="2000" b="0">
                  <a:solidFill>
                    <a:schemeClr val="tx1"/>
                  </a:solidFill>
                  <a:ea typeface="宋体" pitchFamily="2" charset="-122"/>
                </a:rPr>
                <a:t>argv[0]</a:t>
              </a:r>
            </a:p>
          </p:txBody>
        </p:sp>
        <p:sp>
          <p:nvSpPr>
            <p:cNvPr id="438291" name="Text Box 1044"/>
            <p:cNvSpPr txBox="1">
              <a:spLocks noChangeArrowheads="1"/>
            </p:cNvSpPr>
            <p:nvPr/>
          </p:nvSpPr>
          <p:spPr bwMode="auto">
            <a:xfrm>
              <a:off x="4021" y="2051"/>
              <a:ext cx="586" cy="250"/>
            </a:xfrm>
            <a:prstGeom prst="rect">
              <a:avLst/>
            </a:prstGeom>
            <a:noFill/>
            <a:ln w="9525">
              <a:noFill/>
              <a:miter lim="800000"/>
              <a:headEnd/>
              <a:tailEnd/>
            </a:ln>
            <a:effectLst/>
          </p:spPr>
          <p:txBody>
            <a:bodyPr wrap="none" anchor="ctr">
              <a:spAutoFit/>
            </a:bodyPr>
            <a:lstStyle/>
            <a:p>
              <a:pPr>
                <a:spcBef>
                  <a:spcPct val="0"/>
                </a:spcBef>
              </a:pPr>
              <a:r>
                <a:rPr lang="en-US" altLang="zh-CN" sz="2000" b="0">
                  <a:solidFill>
                    <a:schemeClr val="tx1"/>
                  </a:solidFill>
                  <a:ea typeface="宋体" pitchFamily="2" charset="-122"/>
                </a:rPr>
                <a:t>argv[1]</a:t>
              </a:r>
            </a:p>
          </p:txBody>
        </p:sp>
        <p:sp>
          <p:nvSpPr>
            <p:cNvPr id="438292" name="Text Box 1045"/>
            <p:cNvSpPr txBox="1">
              <a:spLocks noChangeArrowheads="1"/>
            </p:cNvSpPr>
            <p:nvPr/>
          </p:nvSpPr>
          <p:spPr bwMode="auto">
            <a:xfrm>
              <a:off x="4021" y="2307"/>
              <a:ext cx="586" cy="250"/>
            </a:xfrm>
            <a:prstGeom prst="rect">
              <a:avLst/>
            </a:prstGeom>
            <a:noFill/>
            <a:ln w="9525">
              <a:noFill/>
              <a:miter lim="800000"/>
              <a:headEnd/>
              <a:tailEnd/>
            </a:ln>
            <a:effectLst/>
          </p:spPr>
          <p:txBody>
            <a:bodyPr wrap="none" anchor="ctr">
              <a:spAutoFit/>
            </a:bodyPr>
            <a:lstStyle/>
            <a:p>
              <a:pPr>
                <a:spcBef>
                  <a:spcPct val="0"/>
                </a:spcBef>
              </a:pPr>
              <a:r>
                <a:rPr lang="en-US" altLang="zh-CN" sz="2000" b="0">
                  <a:solidFill>
                    <a:schemeClr val="tx1"/>
                  </a:solidFill>
                  <a:ea typeface="宋体" pitchFamily="2" charset="-122"/>
                </a:rPr>
                <a:t>argv[2]</a:t>
              </a:r>
            </a:p>
          </p:txBody>
        </p:sp>
        <p:sp>
          <p:nvSpPr>
            <p:cNvPr id="438293" name="Text Box 1046"/>
            <p:cNvSpPr txBox="1">
              <a:spLocks noChangeArrowheads="1"/>
            </p:cNvSpPr>
            <p:nvPr/>
          </p:nvSpPr>
          <p:spPr bwMode="auto">
            <a:xfrm>
              <a:off x="3827" y="1540"/>
              <a:ext cx="901" cy="250"/>
            </a:xfrm>
            <a:prstGeom prst="rect">
              <a:avLst/>
            </a:prstGeom>
            <a:noFill/>
            <a:ln w="9525">
              <a:noFill/>
              <a:miter lim="800000"/>
              <a:headEnd/>
              <a:tailEnd/>
            </a:ln>
            <a:effectLst/>
          </p:spPr>
          <p:txBody>
            <a:bodyPr wrap="none" anchor="ctr">
              <a:spAutoFit/>
            </a:bodyPr>
            <a:lstStyle/>
            <a:p>
              <a:pPr>
                <a:spcBef>
                  <a:spcPct val="0"/>
                </a:spcBef>
              </a:pPr>
              <a:r>
                <a:rPr lang="en-US" altLang="zh-CN" sz="2000" b="0">
                  <a:solidFill>
                    <a:schemeClr val="tx1"/>
                  </a:solidFill>
                  <a:ea typeface="宋体" pitchFamily="2" charset="-122"/>
                </a:rPr>
                <a:t>char *</a:t>
              </a:r>
              <a:r>
                <a:rPr lang="en-US" altLang="zh-CN" sz="2000" b="0">
                  <a:solidFill>
                    <a:srgbClr val="FF5050"/>
                  </a:solidFill>
                </a:rPr>
                <a:t>argv</a:t>
              </a:r>
              <a:r>
                <a:rPr lang="en-US" altLang="zh-CN" sz="2000" b="0">
                  <a:solidFill>
                    <a:schemeClr val="tx1"/>
                  </a:solidFill>
                  <a:ea typeface="宋体" pitchFamily="2" charset="-122"/>
                </a:rPr>
                <a:t>[]</a:t>
              </a:r>
            </a:p>
          </p:txBody>
        </p:sp>
        <p:sp>
          <p:nvSpPr>
            <p:cNvPr id="438294" name="Text Box 1047"/>
            <p:cNvSpPr txBox="1">
              <a:spLocks noChangeArrowheads="1"/>
            </p:cNvSpPr>
            <p:nvPr/>
          </p:nvSpPr>
          <p:spPr bwMode="auto">
            <a:xfrm>
              <a:off x="5265" y="2327"/>
              <a:ext cx="495" cy="256"/>
            </a:xfrm>
            <a:prstGeom prst="rect">
              <a:avLst/>
            </a:prstGeom>
            <a:noFill/>
            <a:ln w="9525">
              <a:solidFill>
                <a:schemeClr val="tx1"/>
              </a:solidFill>
              <a:miter lim="800000"/>
              <a:headEnd/>
              <a:tailEnd/>
            </a:ln>
            <a:effectLst/>
          </p:spPr>
          <p:txBody>
            <a:bodyPr wrap="none" anchor="ctr">
              <a:spAutoFit/>
            </a:bodyPr>
            <a:lstStyle/>
            <a:p>
              <a:pPr>
                <a:spcBef>
                  <a:spcPct val="0"/>
                </a:spcBef>
              </a:pPr>
              <a:r>
                <a:rPr lang="en-US" altLang="zh-CN" sz="2000" b="0">
                  <a:solidFill>
                    <a:schemeClr val="tx1"/>
                  </a:solidFill>
                  <a:ea typeface="宋体" pitchFamily="2" charset="-122"/>
                </a:rPr>
                <a:t>world</a:t>
              </a:r>
            </a:p>
          </p:txBody>
        </p:sp>
        <p:sp>
          <p:nvSpPr>
            <p:cNvPr id="438295" name="Line 1048"/>
            <p:cNvSpPr>
              <a:spLocks noChangeShapeType="1"/>
            </p:cNvSpPr>
            <p:nvPr/>
          </p:nvSpPr>
          <p:spPr bwMode="auto">
            <a:xfrm>
              <a:off x="4799" y="1899"/>
              <a:ext cx="489" cy="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438296" name="Line 1049"/>
            <p:cNvSpPr>
              <a:spLocks noChangeShapeType="1"/>
            </p:cNvSpPr>
            <p:nvPr/>
          </p:nvSpPr>
          <p:spPr bwMode="auto">
            <a:xfrm>
              <a:off x="4795" y="2195"/>
              <a:ext cx="489" cy="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438297" name="Line 1050"/>
            <p:cNvSpPr>
              <a:spLocks noChangeShapeType="1"/>
            </p:cNvSpPr>
            <p:nvPr/>
          </p:nvSpPr>
          <p:spPr bwMode="auto">
            <a:xfrm>
              <a:off x="4807" y="2439"/>
              <a:ext cx="489" cy="0"/>
            </a:xfrm>
            <a:prstGeom prst="line">
              <a:avLst/>
            </a:prstGeom>
            <a:noFill/>
            <a:ln w="9525">
              <a:solidFill>
                <a:srgbClr val="000000"/>
              </a:solidFill>
              <a:round/>
              <a:headEnd/>
              <a:tailEnd type="triangle" w="med" len="med"/>
            </a:ln>
            <a:effectLst/>
          </p:spPr>
          <p:txBody>
            <a:bodyPr wrap="none" anchor="ctr"/>
            <a:lstStyle/>
            <a:p>
              <a:endParaRPr lang="zh-CN" altLang="en-US"/>
            </a:p>
          </p:txBody>
        </p:sp>
        <p:sp>
          <p:nvSpPr>
            <p:cNvPr id="438298" name="Rectangle 1051"/>
            <p:cNvSpPr>
              <a:spLocks noChangeArrowheads="1"/>
            </p:cNvSpPr>
            <p:nvPr/>
          </p:nvSpPr>
          <p:spPr bwMode="auto">
            <a:xfrm>
              <a:off x="5265" y="1766"/>
              <a:ext cx="343" cy="256"/>
            </a:xfrm>
            <a:prstGeom prst="rect">
              <a:avLst/>
            </a:prstGeom>
            <a:noFill/>
            <a:ln w="9525">
              <a:solidFill>
                <a:schemeClr val="tx1"/>
              </a:solidFill>
              <a:miter lim="800000"/>
              <a:headEnd/>
              <a:tailEnd/>
            </a:ln>
            <a:effectLst/>
          </p:spPr>
          <p:txBody>
            <a:bodyPr wrap="none" anchor="ctr">
              <a:spAutoFit/>
            </a:bodyPr>
            <a:lstStyle/>
            <a:p>
              <a:pPr eaLnBrk="1" hangingPunct="1">
                <a:spcBef>
                  <a:spcPct val="0"/>
                </a:spcBef>
              </a:pPr>
              <a:r>
                <a:rPr lang="en-US" altLang="zh-CN" sz="2000" b="0">
                  <a:solidFill>
                    <a:schemeClr val="tx1"/>
                  </a:solidFill>
                  <a:ea typeface="宋体" pitchFamily="2" charset="-122"/>
                </a:rPr>
                <a:t>test</a:t>
              </a:r>
            </a:p>
          </p:txBody>
        </p:sp>
        <p:sp>
          <p:nvSpPr>
            <p:cNvPr id="438299" name="Text Box 1052"/>
            <p:cNvSpPr txBox="1">
              <a:spLocks noChangeArrowheads="1"/>
            </p:cNvSpPr>
            <p:nvPr/>
          </p:nvSpPr>
          <p:spPr bwMode="auto">
            <a:xfrm>
              <a:off x="5265" y="2046"/>
              <a:ext cx="441" cy="256"/>
            </a:xfrm>
            <a:prstGeom prst="rect">
              <a:avLst/>
            </a:prstGeom>
            <a:noFill/>
            <a:ln w="9525">
              <a:solidFill>
                <a:schemeClr val="tx1"/>
              </a:solidFill>
              <a:miter lim="800000"/>
              <a:headEnd/>
              <a:tailEnd/>
            </a:ln>
            <a:effectLst/>
          </p:spPr>
          <p:txBody>
            <a:bodyPr wrap="none">
              <a:spAutoFit/>
            </a:bodyPr>
            <a:lstStyle/>
            <a:p>
              <a:pPr>
                <a:spcBef>
                  <a:spcPct val="0"/>
                </a:spcBef>
              </a:pPr>
              <a:r>
                <a:rPr lang="en-US" altLang="zh-CN" sz="2000" b="0">
                  <a:solidFill>
                    <a:schemeClr val="tx1"/>
                  </a:solidFill>
                  <a:ea typeface="宋体" pitchFamily="2" charset="-122"/>
                </a:rPr>
                <a:t>hello</a:t>
              </a:r>
            </a:p>
          </p:txBody>
        </p:sp>
        <p:sp>
          <p:nvSpPr>
            <p:cNvPr id="438300" name="Line 1053"/>
            <p:cNvSpPr>
              <a:spLocks noChangeShapeType="1"/>
            </p:cNvSpPr>
            <p:nvPr/>
          </p:nvSpPr>
          <p:spPr bwMode="auto">
            <a:xfrm>
              <a:off x="3546" y="1767"/>
              <a:ext cx="375" cy="0"/>
            </a:xfrm>
            <a:prstGeom prst="line">
              <a:avLst/>
            </a:prstGeom>
            <a:noFill/>
            <a:ln w="38100">
              <a:solidFill>
                <a:srgbClr val="0000FF"/>
              </a:solidFill>
              <a:round/>
              <a:headEnd/>
              <a:tailEnd type="triangle" w="med" len="med"/>
            </a:ln>
            <a:effectLst/>
          </p:spPr>
          <p:txBody>
            <a:bodyPr wrap="none" anchor="ctr"/>
            <a:lstStyle/>
            <a:p>
              <a:endParaRPr lang="zh-CN" altLang="en-US"/>
            </a:p>
          </p:txBody>
        </p:sp>
        <p:sp>
          <p:nvSpPr>
            <p:cNvPr id="438301" name="Text Box 1054"/>
            <p:cNvSpPr txBox="1">
              <a:spLocks noChangeArrowheads="1"/>
            </p:cNvSpPr>
            <p:nvPr/>
          </p:nvSpPr>
          <p:spPr bwMode="auto">
            <a:xfrm>
              <a:off x="3207" y="1637"/>
              <a:ext cx="40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argv</a:t>
              </a:r>
            </a:p>
          </p:txBody>
        </p:sp>
        <p:sp>
          <p:nvSpPr>
            <p:cNvPr id="438302" name="Text Box 1055"/>
            <p:cNvSpPr txBox="1">
              <a:spLocks noChangeArrowheads="1"/>
            </p:cNvSpPr>
            <p:nvPr/>
          </p:nvSpPr>
          <p:spPr bwMode="auto">
            <a:xfrm>
              <a:off x="3181" y="1980"/>
              <a:ext cx="672" cy="312"/>
            </a:xfrm>
            <a:prstGeom prst="rect">
              <a:avLst/>
            </a:prstGeom>
            <a:noFill/>
            <a:ln w="38100">
              <a:solidFill>
                <a:srgbClr val="000099"/>
              </a:solidFill>
              <a:miter lim="800000"/>
              <a:headEnd/>
              <a:tailEnd/>
            </a:ln>
            <a:effectLst/>
          </p:spPr>
          <p:txBody>
            <a:bodyPr wrap="none" lIns="90000" tIns="46800" rIns="90000" bIns="46800" anchor="ctr">
              <a:spAutoFit/>
            </a:bodyPr>
            <a:lstStyle/>
            <a:p>
              <a:pPr algn="ctr" eaLnBrk="1" hangingPunct="1">
                <a:spcBef>
                  <a:spcPct val="0"/>
                </a:spcBef>
              </a:pPr>
              <a:r>
                <a:rPr lang="en-US" altLang="zh-CN" sz="2400" b="0">
                  <a:solidFill>
                    <a:srgbClr val="FF5050"/>
                  </a:solidFill>
                </a:rPr>
                <a:t>argc</a:t>
              </a:r>
              <a:r>
                <a:rPr lang="en-US" altLang="zh-CN" sz="2400" b="0">
                  <a:solidFill>
                    <a:schemeClr val="tx1"/>
                  </a:solidFill>
                  <a:ea typeface="隶书" pitchFamily="49" charset="-122"/>
                </a:rPr>
                <a:t>=3</a:t>
              </a:r>
            </a:p>
          </p:txBody>
        </p:sp>
      </p:gr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0" name="Rectangle 4"/>
          <p:cNvSpPr>
            <a:spLocks noChangeArrowheads="1"/>
          </p:cNvSpPr>
          <p:nvPr/>
        </p:nvSpPr>
        <p:spPr bwMode="auto">
          <a:xfrm>
            <a:off x="247650" y="484188"/>
            <a:ext cx="8674100" cy="1068387"/>
          </a:xfrm>
          <a:prstGeom prst="rect">
            <a:avLst/>
          </a:prstGeom>
          <a:noFill/>
          <a:ln w="9525">
            <a:noFill/>
            <a:miter lim="800000"/>
            <a:headEnd/>
            <a:tailEnd/>
          </a:ln>
        </p:spPr>
        <p:txBody>
          <a:bodyPr/>
          <a:lstStyle/>
          <a:p>
            <a:pPr marL="342900" indent="-342900" eaLnBrk="1" hangingPunct="1">
              <a:spcBef>
                <a:spcPct val="20000"/>
              </a:spcBef>
              <a:buClr>
                <a:schemeClr val="accent1"/>
              </a:buClr>
              <a:buFontTx/>
              <a:buChar char="§"/>
            </a:pPr>
            <a:r>
              <a:rPr lang="en-US" altLang="zh-CN" sz="3200">
                <a:solidFill>
                  <a:schemeClr val="accent1"/>
                </a:solidFill>
              </a:rPr>
              <a:t>10.8</a:t>
            </a:r>
            <a:r>
              <a:rPr lang="en-US" altLang="zh-CN" sz="3200">
                <a:solidFill>
                  <a:schemeClr val="tx1"/>
                </a:solidFill>
                <a:latin typeface="Arial" pitchFamily="34" charset="0"/>
              </a:rPr>
              <a:t>  </a:t>
            </a:r>
            <a:r>
              <a:rPr lang="zh-CN" altLang="en-US" sz="3200">
                <a:solidFill>
                  <a:schemeClr val="tx1"/>
                </a:solidFill>
                <a:latin typeface="Arial" pitchFamily="34" charset="0"/>
              </a:rPr>
              <a:t>有关指针的数据类型和指针运算的小结</a:t>
            </a:r>
            <a:endParaRPr lang="zh-CN" altLang="en-US" sz="3200">
              <a:solidFill>
                <a:schemeClr val="tx1"/>
              </a:solidFill>
            </a:endParaRPr>
          </a:p>
          <a:p>
            <a:pPr marL="742950" lvl="1" indent="-285750" eaLnBrk="1" hangingPunct="1">
              <a:spcBef>
                <a:spcPct val="20000"/>
              </a:spcBef>
              <a:buClr>
                <a:srgbClr val="339933"/>
              </a:buClr>
              <a:buFont typeface="Wingdings" pitchFamily="2" charset="2"/>
              <a:buChar char="«"/>
            </a:pPr>
            <a:r>
              <a:rPr kumimoji="0" lang="zh-CN" altLang="en-US" sz="2800">
                <a:solidFill>
                  <a:schemeClr val="tx1"/>
                </a:solidFill>
              </a:rPr>
              <a:t>有关指针的数据类型的小结</a:t>
            </a:r>
            <a:endParaRPr lang="zh-CN" altLang="en-US" sz="2800">
              <a:solidFill>
                <a:schemeClr val="tx1"/>
              </a:solidFill>
            </a:endParaRPr>
          </a:p>
        </p:txBody>
      </p:sp>
      <p:graphicFrame>
        <p:nvGraphicFramePr>
          <p:cNvPr id="884785" name="Group 49"/>
          <p:cNvGraphicFramePr>
            <a:graphicFrameLocks noGrp="1"/>
          </p:cNvGraphicFramePr>
          <p:nvPr/>
        </p:nvGraphicFramePr>
        <p:xfrm>
          <a:off x="477838" y="1717675"/>
          <a:ext cx="8159750" cy="4309746"/>
        </p:xfrm>
        <a:graphic>
          <a:graphicData uri="http://schemas.openxmlformats.org/drawingml/2006/table">
            <a:tbl>
              <a:tblPr/>
              <a:tblGrid>
                <a:gridCol w="1600200">
                  <a:extLst>
                    <a:ext uri="{9D8B030D-6E8A-4147-A177-3AD203B41FA5}">
                      <a16:colId xmlns:a16="http://schemas.microsoft.com/office/drawing/2014/main" val="20000"/>
                    </a:ext>
                  </a:extLst>
                </a:gridCol>
                <a:gridCol w="6559550">
                  <a:extLst>
                    <a:ext uri="{9D8B030D-6E8A-4147-A177-3AD203B41FA5}">
                      <a16:colId xmlns:a16="http://schemas.microsoft.com/office/drawing/2014/main" val="20001"/>
                    </a:ext>
                  </a:extLst>
                </a:gridCol>
              </a:tblGrid>
              <a:tr h="42703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定      义</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含             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76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a:ln>
                            <a:noFill/>
                          </a:ln>
                          <a:solidFill>
                            <a:srgbClr val="FF5050"/>
                          </a:solidFill>
                          <a:effectLst/>
                          <a:latin typeface="Times New Roman" pitchFamily="18" charset="0"/>
                          <a:ea typeface="楷体_GB2312" pitchFamily="49" charset="-122"/>
                        </a:rPr>
                        <a:t>int i</a:t>
                      </a:r>
                      <a:r>
                        <a:rPr kumimoji="1" lang="zh-CN" altLang="en-US" sz="2000" b="1" i="0" u="none" strike="noStrike" cap="none" normalizeH="0" baseline="0">
                          <a:ln>
                            <a:noFill/>
                          </a:ln>
                          <a:solidFill>
                            <a:srgbClr val="FF5050"/>
                          </a:solidFill>
                          <a:effectLst/>
                          <a:latin typeface="Times New Roman" pitchFamily="18"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000" b="1" i="0" u="none" strike="noStrike" cap="none" normalizeH="0" baseline="0">
                          <a:ln>
                            <a:noFill/>
                          </a:ln>
                          <a:solidFill>
                            <a:srgbClr val="FF5050"/>
                          </a:solidFill>
                          <a:effectLst/>
                          <a:latin typeface="Times New Roman" pitchFamily="18" charset="0"/>
                          <a:ea typeface="楷体_GB2312" pitchFamily="49" charset="-122"/>
                        </a:rPr>
                        <a:t>定义整型变量</a:t>
                      </a:r>
                      <a:r>
                        <a:rPr kumimoji="1" lang="en-US" altLang="zh-CN" sz="2000" b="1" i="0" u="none" strike="noStrike" cap="none" normalizeH="0" baseline="0">
                          <a:ln>
                            <a:noFill/>
                          </a:ln>
                          <a:solidFill>
                            <a:srgbClr val="FF5050"/>
                          </a:solidFill>
                          <a:effectLst/>
                          <a:latin typeface="Times New Roman" pitchFamily="18" charset="0"/>
                          <a:ea typeface="楷体_GB2312" pitchFamily="49" charset="-122"/>
                        </a:rPr>
                        <a:t>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26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a:ln>
                            <a:noFill/>
                          </a:ln>
                          <a:solidFill>
                            <a:srgbClr val="FF5050"/>
                          </a:solidFill>
                          <a:effectLst/>
                          <a:latin typeface="Times New Roman" pitchFamily="18" charset="0"/>
                          <a:ea typeface="楷体_GB2312" pitchFamily="49" charset="-122"/>
                        </a:rPr>
                        <a:t>int *p </a:t>
                      </a:r>
                      <a:r>
                        <a:rPr kumimoji="1" lang="zh-CN" altLang="en-US" sz="2000" b="1" i="0" u="none" strike="noStrike" cap="none" normalizeH="0" baseline="0">
                          <a:ln>
                            <a:noFill/>
                          </a:ln>
                          <a:solidFill>
                            <a:srgbClr val="FF5050"/>
                          </a:solidFill>
                          <a:effectLst/>
                          <a:latin typeface="Times New Roman" pitchFamily="18"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a:ln>
                            <a:noFill/>
                          </a:ln>
                          <a:solidFill>
                            <a:srgbClr val="FF5050"/>
                          </a:solidFill>
                          <a:effectLst/>
                          <a:latin typeface="Times New Roman" pitchFamily="18" charset="0"/>
                          <a:ea typeface="楷体_GB2312" pitchFamily="49" charset="-122"/>
                        </a:rPr>
                        <a:t>p</a:t>
                      </a:r>
                      <a:r>
                        <a:rPr kumimoji="1" lang="zh-CN" altLang="en-US" sz="2000" b="1" i="0" u="none" strike="noStrike" cap="none" normalizeH="0" baseline="0">
                          <a:ln>
                            <a:noFill/>
                          </a:ln>
                          <a:solidFill>
                            <a:srgbClr val="FF5050"/>
                          </a:solidFill>
                          <a:effectLst/>
                          <a:latin typeface="Times New Roman" pitchFamily="18" charset="0"/>
                          <a:ea typeface="楷体_GB2312" pitchFamily="49" charset="-122"/>
                        </a:rPr>
                        <a:t>为指向整型数据的指针变量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a:ln>
                            <a:noFill/>
                          </a:ln>
                          <a:solidFill>
                            <a:srgbClr val="FF5050"/>
                          </a:solidFill>
                          <a:effectLst/>
                          <a:latin typeface="Times New Roman" pitchFamily="18" charset="0"/>
                          <a:ea typeface="楷体_GB2312" pitchFamily="49" charset="-122"/>
                        </a:rPr>
                        <a:t>int a[n] </a:t>
                      </a:r>
                      <a:r>
                        <a:rPr kumimoji="1" lang="zh-CN" altLang="en-US" sz="2000" b="1" i="0" u="none" strike="noStrike" cap="none" normalizeH="0" baseline="0">
                          <a:ln>
                            <a:noFill/>
                          </a:ln>
                          <a:solidFill>
                            <a:srgbClr val="FF5050"/>
                          </a:solidFill>
                          <a:effectLst/>
                          <a:latin typeface="Times New Roman" pitchFamily="18"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000" b="1" i="0" u="none" strike="noStrike" cap="none" normalizeH="0" baseline="0">
                          <a:ln>
                            <a:noFill/>
                          </a:ln>
                          <a:solidFill>
                            <a:srgbClr val="FF5050"/>
                          </a:solidFill>
                          <a:effectLst/>
                          <a:latin typeface="Times New Roman" pitchFamily="18" charset="0"/>
                          <a:ea typeface="楷体_GB2312" pitchFamily="49" charset="-122"/>
                        </a:rPr>
                        <a:t>定义有</a:t>
                      </a:r>
                      <a:r>
                        <a:rPr kumimoji="1" lang="en-US" altLang="zh-CN" sz="2000" b="1" i="0" u="none" strike="noStrike" cap="none" normalizeH="0" baseline="0">
                          <a:ln>
                            <a:noFill/>
                          </a:ln>
                          <a:solidFill>
                            <a:srgbClr val="FF5050"/>
                          </a:solidFill>
                          <a:effectLst/>
                          <a:latin typeface="Times New Roman" pitchFamily="18" charset="0"/>
                          <a:ea typeface="楷体_GB2312" pitchFamily="49" charset="-122"/>
                        </a:rPr>
                        <a:t>n</a:t>
                      </a:r>
                      <a:r>
                        <a:rPr kumimoji="1" lang="zh-CN" altLang="en-US" sz="2000" b="1" i="0" u="none" strike="noStrike" cap="none" normalizeH="0" baseline="0">
                          <a:ln>
                            <a:noFill/>
                          </a:ln>
                          <a:solidFill>
                            <a:srgbClr val="FF5050"/>
                          </a:solidFill>
                          <a:effectLst/>
                          <a:latin typeface="Times New Roman" pitchFamily="18" charset="0"/>
                          <a:ea typeface="楷体_GB2312" pitchFamily="49" charset="-122"/>
                        </a:rPr>
                        <a:t>个元素的整型数组</a:t>
                      </a:r>
                      <a:r>
                        <a:rPr kumimoji="1" lang="en-US" altLang="zh-CN" sz="2000" b="1" i="0" u="none" strike="noStrike" cap="none" normalizeH="0" baseline="0">
                          <a:ln>
                            <a:noFill/>
                          </a:ln>
                          <a:solidFill>
                            <a:srgbClr val="FF5050"/>
                          </a:solidFill>
                          <a:effectLst/>
                          <a:latin typeface="Times New Roman" pitchFamily="18" charset="0"/>
                          <a:ea typeface="楷体_GB2312" pitchFamily="49"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int *p[n] </a:t>
                      </a:r>
                      <a:r>
                        <a:rPr kumimoji="1" lang="zh-CN" altLang="en-US" sz="2000" b="1" i="0" u="none" strike="noStrike" cap="none" normalizeH="0" baseline="0">
                          <a:ln>
                            <a:noFill/>
                          </a:ln>
                          <a:solidFill>
                            <a:schemeClr val="tx1"/>
                          </a:solidFill>
                          <a:effectLst/>
                          <a:latin typeface="Times New Roman" pitchFamily="18"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zh-CN" altLang="en-US" sz="2000" b="1" i="0" u="none" strike="noStrike" cap="none" normalizeH="0" baseline="0">
                          <a:ln>
                            <a:noFill/>
                          </a:ln>
                          <a:solidFill>
                            <a:schemeClr val="tx1"/>
                          </a:solidFill>
                          <a:effectLst/>
                          <a:latin typeface="Times New Roman" pitchFamily="18" charset="0"/>
                          <a:ea typeface="楷体_GB2312" pitchFamily="49" charset="-122"/>
                        </a:rPr>
                        <a:t>定义由</a:t>
                      </a: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n</a:t>
                      </a:r>
                      <a:r>
                        <a:rPr kumimoji="1" lang="zh-CN" altLang="en-US" sz="2000" b="1" i="0" u="none" strike="noStrike" cap="none" normalizeH="0" baseline="0">
                          <a:ln>
                            <a:noFill/>
                          </a:ln>
                          <a:solidFill>
                            <a:schemeClr val="tx1"/>
                          </a:solidFill>
                          <a:effectLst/>
                          <a:latin typeface="Times New Roman" pitchFamily="18" charset="0"/>
                          <a:ea typeface="楷体_GB2312" pitchFamily="49" charset="-122"/>
                        </a:rPr>
                        <a:t>个指向整型数据的指针元素组成的指针数组</a:t>
                      </a: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40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a:ln>
                            <a:noFill/>
                          </a:ln>
                          <a:solidFill>
                            <a:srgbClr val="FF5050"/>
                          </a:solidFill>
                          <a:effectLst/>
                          <a:latin typeface="Times New Roman" pitchFamily="18" charset="0"/>
                          <a:ea typeface="楷体_GB2312" pitchFamily="49" charset="-122"/>
                        </a:rPr>
                        <a:t>int (*p)[n] </a:t>
                      </a:r>
                      <a:r>
                        <a:rPr kumimoji="1" lang="zh-CN" altLang="en-US" sz="2000" b="1" i="0" u="none" strike="noStrike" cap="none" normalizeH="0" baseline="0">
                          <a:ln>
                            <a:noFill/>
                          </a:ln>
                          <a:solidFill>
                            <a:srgbClr val="FF5050"/>
                          </a:solidFill>
                          <a:effectLst/>
                          <a:latin typeface="Times New Roman" pitchFamily="18"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a:ln>
                            <a:noFill/>
                          </a:ln>
                          <a:solidFill>
                            <a:srgbClr val="FF5050"/>
                          </a:solidFill>
                          <a:effectLst/>
                          <a:latin typeface="Times New Roman" pitchFamily="18" charset="0"/>
                          <a:ea typeface="楷体_GB2312" pitchFamily="49" charset="-122"/>
                        </a:rPr>
                        <a:t>p</a:t>
                      </a:r>
                      <a:r>
                        <a:rPr kumimoji="1" lang="zh-CN" altLang="en-US" sz="2000" b="1" i="0" u="none" strike="noStrike" cap="none" normalizeH="0" baseline="0">
                          <a:ln>
                            <a:noFill/>
                          </a:ln>
                          <a:solidFill>
                            <a:srgbClr val="FF5050"/>
                          </a:solidFill>
                          <a:effectLst/>
                          <a:latin typeface="Times New Roman" pitchFamily="18" charset="0"/>
                          <a:ea typeface="楷体_GB2312" pitchFamily="49" charset="-122"/>
                        </a:rPr>
                        <a:t>为指向含</a:t>
                      </a:r>
                      <a:r>
                        <a:rPr kumimoji="1" lang="en-US" altLang="zh-CN" sz="2000" b="1" i="0" u="none" strike="noStrike" cap="none" normalizeH="0" baseline="0">
                          <a:ln>
                            <a:noFill/>
                          </a:ln>
                          <a:solidFill>
                            <a:srgbClr val="FF5050"/>
                          </a:solidFill>
                          <a:effectLst/>
                          <a:latin typeface="Times New Roman" pitchFamily="18" charset="0"/>
                          <a:ea typeface="楷体_GB2312" pitchFamily="49" charset="-122"/>
                        </a:rPr>
                        <a:t>n</a:t>
                      </a:r>
                      <a:r>
                        <a:rPr kumimoji="1" lang="zh-CN" altLang="en-US" sz="2000" b="1" i="0" u="none" strike="noStrike" cap="none" normalizeH="0" baseline="0">
                          <a:ln>
                            <a:noFill/>
                          </a:ln>
                          <a:solidFill>
                            <a:srgbClr val="FF5050"/>
                          </a:solidFill>
                          <a:effectLst/>
                          <a:latin typeface="Times New Roman" pitchFamily="18" charset="0"/>
                          <a:ea typeface="楷体_GB2312" pitchFamily="49" charset="-122"/>
                        </a:rPr>
                        <a:t>个元素的一维数组的指针变量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94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int *p( ) </a:t>
                      </a:r>
                      <a:r>
                        <a:rPr kumimoji="1" lang="zh-CN" altLang="en-US" sz="2000" b="1" i="0" u="none" strike="noStrike" cap="none" normalizeH="0" baseline="0">
                          <a:ln>
                            <a:noFill/>
                          </a:ln>
                          <a:solidFill>
                            <a:schemeClr val="tx1"/>
                          </a:solidFill>
                          <a:effectLst/>
                          <a:latin typeface="Times New Roman" pitchFamily="18"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p</a:t>
                      </a:r>
                      <a:r>
                        <a:rPr kumimoji="1" lang="zh-CN" altLang="en-US" sz="2000" b="1" i="0" u="none" strike="noStrike" cap="none" normalizeH="0" baseline="0">
                          <a:ln>
                            <a:noFill/>
                          </a:ln>
                          <a:solidFill>
                            <a:schemeClr val="tx1"/>
                          </a:solidFill>
                          <a:effectLst/>
                          <a:latin typeface="Times New Roman" pitchFamily="18" charset="0"/>
                          <a:ea typeface="楷体_GB2312" pitchFamily="49" charset="-122"/>
                        </a:rPr>
                        <a:t>为返回一个指针的函数，该指针指向整型数据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94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int (*p)( ) </a:t>
                      </a:r>
                      <a:r>
                        <a:rPr kumimoji="1" lang="zh-CN" altLang="en-US" sz="2000" b="1" i="0" u="none" strike="noStrike" cap="none" normalizeH="0" baseline="0">
                          <a:ln>
                            <a:noFill/>
                          </a:ln>
                          <a:solidFill>
                            <a:schemeClr val="tx1"/>
                          </a:solidFill>
                          <a:effectLst/>
                          <a:latin typeface="Times New Roman" pitchFamily="18"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p</a:t>
                      </a:r>
                      <a:r>
                        <a:rPr kumimoji="1" lang="zh-CN" altLang="en-US" sz="2000" b="1" i="0" u="none" strike="noStrike" cap="none" normalizeH="0" baseline="0">
                          <a:ln>
                            <a:noFill/>
                          </a:ln>
                          <a:solidFill>
                            <a:schemeClr val="tx1"/>
                          </a:solidFill>
                          <a:effectLst/>
                          <a:latin typeface="Times New Roman" pitchFamily="18" charset="0"/>
                          <a:ea typeface="楷体_GB2312" pitchFamily="49" charset="-122"/>
                        </a:rPr>
                        <a:t>为指向函数的指针，该函数返回一个整型值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94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int **p </a:t>
                      </a:r>
                      <a:r>
                        <a:rPr kumimoji="1" lang="zh-CN" altLang="en-US" sz="2000" b="1" i="0" u="none" strike="noStrike" cap="none" normalizeH="0" baseline="0">
                          <a:ln>
                            <a:noFill/>
                          </a:ln>
                          <a:solidFill>
                            <a:schemeClr val="tx1"/>
                          </a:solidFill>
                          <a:effectLst/>
                          <a:latin typeface="Times New Roman" pitchFamily="18"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p</a:t>
                      </a:r>
                      <a:r>
                        <a:rPr kumimoji="1" lang="zh-CN" altLang="en-US" sz="2000" b="1" i="0" u="none" strike="noStrike" cap="none" normalizeH="0" baseline="0">
                          <a:ln>
                            <a:noFill/>
                          </a:ln>
                          <a:solidFill>
                            <a:schemeClr val="tx1"/>
                          </a:solidFill>
                          <a:effectLst/>
                          <a:latin typeface="Times New Roman" pitchFamily="18" charset="0"/>
                          <a:ea typeface="楷体_GB2312" pitchFamily="49" charset="-122"/>
                        </a:rPr>
                        <a:t>为一个指针变量，它指向一个指向整型数据的指针变量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95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int f( ) </a:t>
                      </a:r>
                      <a:r>
                        <a:rPr kumimoji="1" lang="zh-CN" altLang="en-US" sz="2000" b="1" i="0" u="none" strike="noStrike" cap="none" normalizeH="0" baseline="0">
                          <a:ln>
                            <a:noFill/>
                          </a:ln>
                          <a:solidFill>
                            <a:schemeClr val="tx1"/>
                          </a:solidFill>
                          <a:effectLst/>
                          <a:latin typeface="Times New Roman" pitchFamily="18" charset="0"/>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f</a:t>
                      </a:r>
                      <a:r>
                        <a:rPr kumimoji="1" lang="zh-CN" altLang="en-US" sz="2000" b="1" i="0" u="none" strike="noStrike" cap="none" normalizeH="0" baseline="0">
                          <a:ln>
                            <a:noFill/>
                          </a:ln>
                          <a:solidFill>
                            <a:schemeClr val="tx1"/>
                          </a:solidFill>
                          <a:effectLst/>
                          <a:latin typeface="Times New Roman" pitchFamily="18" charset="0"/>
                          <a:ea typeface="楷体_GB2312" pitchFamily="49" charset="-122"/>
                        </a:rPr>
                        <a:t>为可返回整型函数值的函数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4" name="Rectangle 4"/>
          <p:cNvSpPr>
            <a:spLocks noChangeArrowheads="1"/>
          </p:cNvSpPr>
          <p:nvPr/>
        </p:nvSpPr>
        <p:spPr bwMode="auto">
          <a:xfrm>
            <a:off x="514350" y="681038"/>
            <a:ext cx="8308975" cy="5472112"/>
          </a:xfrm>
          <a:prstGeom prst="rect">
            <a:avLst/>
          </a:prstGeom>
          <a:noFill/>
          <a:ln w="9525">
            <a:noFill/>
            <a:miter lim="800000"/>
            <a:headEnd/>
            <a:tailEnd/>
          </a:ln>
        </p:spPr>
        <p:txBody>
          <a:bodyPr/>
          <a:lstStyle/>
          <a:p>
            <a:pPr marL="990600" lvl="1" indent="-533400" eaLnBrk="1" hangingPunct="1">
              <a:spcBef>
                <a:spcPct val="20000"/>
              </a:spcBef>
              <a:buClr>
                <a:srgbClr val="339933"/>
              </a:buClr>
              <a:buFont typeface="Wingdings" pitchFamily="2" charset="2"/>
              <a:buChar char="«"/>
            </a:pPr>
            <a:r>
              <a:rPr lang="zh-CN" altLang="en-US" sz="2800">
                <a:solidFill>
                  <a:schemeClr val="tx1"/>
                </a:solidFill>
              </a:rPr>
              <a:t>指针运算小结</a:t>
            </a:r>
          </a:p>
          <a:p>
            <a:pPr marL="609600" indent="-609600" eaLnBrk="1" hangingPunct="1">
              <a:spcBef>
                <a:spcPct val="0"/>
              </a:spcBef>
            </a:pPr>
            <a:r>
              <a:rPr lang="zh-CN" altLang="en-US" sz="2000" b="0">
                <a:solidFill>
                  <a:schemeClr val="tx1"/>
                </a:solidFill>
              </a:rPr>
              <a:t>⑴ 指针变量加（减）一个整数</a:t>
            </a:r>
          </a:p>
          <a:p>
            <a:pPr marL="609600" indent="-609600" eaLnBrk="1" hangingPunct="1">
              <a:spcBef>
                <a:spcPct val="0"/>
              </a:spcBef>
            </a:pPr>
            <a:r>
              <a:rPr lang="zh-CN" altLang="en-US" sz="2000" b="0">
                <a:solidFill>
                  <a:schemeClr val="tx1"/>
                </a:solidFill>
              </a:rPr>
              <a:t>     如：</a:t>
            </a:r>
            <a:r>
              <a:rPr lang="en-US" altLang="zh-CN" sz="2000" b="0">
                <a:solidFill>
                  <a:schemeClr val="tx1"/>
                </a:solidFill>
              </a:rPr>
              <a:t>p++</a:t>
            </a:r>
            <a:r>
              <a:rPr lang="zh-CN" altLang="en-US" sz="2000" b="0">
                <a:solidFill>
                  <a:schemeClr val="tx1"/>
                </a:solidFill>
              </a:rPr>
              <a:t>；</a:t>
            </a:r>
            <a:r>
              <a:rPr lang="en-US" altLang="zh-CN" sz="2000" b="0">
                <a:solidFill>
                  <a:schemeClr val="tx1"/>
                </a:solidFill>
              </a:rPr>
              <a:t>p--</a:t>
            </a:r>
            <a:r>
              <a:rPr lang="zh-CN" altLang="en-US" sz="2000" b="0">
                <a:solidFill>
                  <a:schemeClr val="tx1"/>
                </a:solidFill>
              </a:rPr>
              <a:t>；</a:t>
            </a:r>
            <a:r>
              <a:rPr lang="en-US" altLang="zh-CN" sz="2000" b="0">
                <a:solidFill>
                  <a:schemeClr val="tx1"/>
                </a:solidFill>
              </a:rPr>
              <a:t>p+i</a:t>
            </a:r>
            <a:r>
              <a:rPr lang="zh-CN" altLang="en-US" sz="2000" b="0">
                <a:solidFill>
                  <a:schemeClr val="tx1"/>
                </a:solidFill>
              </a:rPr>
              <a:t>；</a:t>
            </a:r>
            <a:r>
              <a:rPr lang="en-US" altLang="zh-CN" sz="2000" b="0">
                <a:solidFill>
                  <a:schemeClr val="tx1"/>
                </a:solidFill>
              </a:rPr>
              <a:t>p-i</a:t>
            </a:r>
            <a:r>
              <a:rPr lang="zh-CN" altLang="en-US" sz="2000" b="0">
                <a:solidFill>
                  <a:schemeClr val="tx1"/>
                </a:solidFill>
              </a:rPr>
              <a:t>；</a:t>
            </a:r>
            <a:r>
              <a:rPr lang="en-US" altLang="zh-CN" sz="2000" b="0">
                <a:solidFill>
                  <a:schemeClr val="tx1"/>
                </a:solidFill>
              </a:rPr>
              <a:t>p+=i</a:t>
            </a:r>
            <a:r>
              <a:rPr lang="zh-CN" altLang="en-US" sz="2000" b="0">
                <a:solidFill>
                  <a:schemeClr val="tx1"/>
                </a:solidFill>
              </a:rPr>
              <a:t>；</a:t>
            </a:r>
            <a:r>
              <a:rPr lang="en-US" altLang="zh-CN" sz="2000" b="0">
                <a:solidFill>
                  <a:schemeClr val="tx1"/>
                </a:solidFill>
              </a:rPr>
              <a:t>p-=i</a:t>
            </a:r>
            <a:r>
              <a:rPr lang="zh-CN" altLang="en-US" sz="2000" b="0">
                <a:solidFill>
                  <a:schemeClr val="tx1"/>
                </a:solidFill>
              </a:rPr>
              <a:t>等，加减的值与类型有关。</a:t>
            </a:r>
          </a:p>
          <a:p>
            <a:pPr marL="609600" indent="-609600" eaLnBrk="1" hangingPunct="1">
              <a:spcBef>
                <a:spcPct val="20000"/>
              </a:spcBef>
              <a:buClr>
                <a:schemeClr val="accent1"/>
              </a:buClr>
            </a:pPr>
            <a:r>
              <a:rPr lang="zh-CN" altLang="en-US" sz="2000" b="0">
                <a:solidFill>
                  <a:schemeClr val="tx1"/>
                </a:solidFill>
              </a:rPr>
              <a:t>⑵ 指针变量赋值</a:t>
            </a:r>
          </a:p>
          <a:p>
            <a:pPr marL="609600" indent="-609600" eaLnBrk="1" hangingPunct="1">
              <a:spcBef>
                <a:spcPct val="20000"/>
              </a:spcBef>
              <a:buClr>
                <a:schemeClr val="accent1"/>
              </a:buClr>
            </a:pPr>
            <a:r>
              <a:rPr lang="zh-CN" altLang="en-US" sz="2000" b="0">
                <a:solidFill>
                  <a:schemeClr val="tx1"/>
                </a:solidFill>
              </a:rPr>
              <a:t>     </a:t>
            </a:r>
            <a:r>
              <a:rPr lang="en-US" altLang="zh-CN" sz="2000" b="0">
                <a:solidFill>
                  <a:schemeClr val="tx1"/>
                </a:solidFill>
              </a:rPr>
              <a:t>p=&amp;a   (</a:t>
            </a:r>
            <a:r>
              <a:rPr lang="zh-CN" altLang="en-US" sz="2000" b="0">
                <a:solidFill>
                  <a:schemeClr val="tx1"/>
                </a:solidFill>
              </a:rPr>
              <a:t>将变量</a:t>
            </a:r>
            <a:r>
              <a:rPr lang="en-US" altLang="zh-CN" sz="2000" b="0">
                <a:solidFill>
                  <a:schemeClr val="tx1"/>
                </a:solidFill>
              </a:rPr>
              <a:t>a</a:t>
            </a:r>
            <a:r>
              <a:rPr lang="zh-CN" altLang="en-US" sz="2000" b="0">
                <a:solidFill>
                  <a:schemeClr val="tx1"/>
                </a:solidFill>
              </a:rPr>
              <a:t>的地址赋给</a:t>
            </a:r>
            <a:r>
              <a:rPr lang="en-US" altLang="zh-CN" sz="2000" b="0">
                <a:solidFill>
                  <a:schemeClr val="tx1"/>
                </a:solidFill>
              </a:rPr>
              <a:t>p)</a:t>
            </a:r>
          </a:p>
          <a:p>
            <a:pPr marL="609600" indent="-609600" eaLnBrk="1" hangingPunct="1">
              <a:spcBef>
                <a:spcPct val="20000"/>
              </a:spcBef>
              <a:buClr>
                <a:schemeClr val="accent1"/>
              </a:buClr>
            </a:pPr>
            <a:r>
              <a:rPr lang="en-US" altLang="zh-CN" sz="2000" b="0">
                <a:solidFill>
                  <a:schemeClr val="tx1"/>
                </a:solidFill>
              </a:rPr>
              <a:t>     p=array</a:t>
            </a:r>
            <a:r>
              <a:rPr lang="zh-CN" altLang="en-US" sz="2000" b="0">
                <a:solidFill>
                  <a:schemeClr val="tx1"/>
                </a:solidFill>
              </a:rPr>
              <a:t>；</a:t>
            </a:r>
            <a:r>
              <a:rPr lang="en-US" altLang="zh-CN" sz="2000" b="0">
                <a:solidFill>
                  <a:schemeClr val="tx1"/>
                </a:solidFill>
              </a:rPr>
              <a:t>(</a:t>
            </a:r>
            <a:r>
              <a:rPr lang="zh-CN" altLang="en-US" sz="2000" b="0">
                <a:solidFill>
                  <a:schemeClr val="tx1"/>
                </a:solidFill>
              </a:rPr>
              <a:t>将数组</a:t>
            </a:r>
            <a:r>
              <a:rPr lang="en-US" altLang="zh-CN" sz="2000" b="0">
                <a:solidFill>
                  <a:schemeClr val="tx1"/>
                </a:solidFill>
              </a:rPr>
              <a:t>array</a:t>
            </a:r>
            <a:r>
              <a:rPr lang="zh-CN" altLang="en-US" sz="2000" b="0">
                <a:solidFill>
                  <a:schemeClr val="tx1"/>
                </a:solidFill>
              </a:rPr>
              <a:t>首地址赋给</a:t>
            </a:r>
            <a:r>
              <a:rPr lang="en-US" altLang="zh-CN" sz="2000" b="0">
                <a:solidFill>
                  <a:schemeClr val="tx1"/>
                </a:solidFill>
              </a:rPr>
              <a:t>p)</a:t>
            </a:r>
          </a:p>
          <a:p>
            <a:pPr marL="609600" indent="-609600" eaLnBrk="1" hangingPunct="1">
              <a:spcBef>
                <a:spcPct val="20000"/>
              </a:spcBef>
              <a:buClr>
                <a:schemeClr val="accent1"/>
              </a:buClr>
            </a:pPr>
            <a:r>
              <a:rPr lang="en-US" altLang="zh-CN" sz="2000" b="0">
                <a:solidFill>
                  <a:schemeClr val="tx1"/>
                </a:solidFill>
              </a:rPr>
              <a:t>     p=&amp;array[i]</a:t>
            </a:r>
            <a:r>
              <a:rPr lang="zh-CN" altLang="en-US" sz="2000" b="0">
                <a:solidFill>
                  <a:schemeClr val="tx1"/>
                </a:solidFill>
              </a:rPr>
              <a:t>；</a:t>
            </a:r>
            <a:r>
              <a:rPr lang="en-US" altLang="zh-CN" sz="2000" b="0">
                <a:solidFill>
                  <a:schemeClr val="tx1"/>
                </a:solidFill>
              </a:rPr>
              <a:t>(</a:t>
            </a:r>
            <a:r>
              <a:rPr lang="zh-CN" altLang="en-US" sz="2000" b="0">
                <a:solidFill>
                  <a:schemeClr val="tx1"/>
                </a:solidFill>
              </a:rPr>
              <a:t>将数组</a:t>
            </a:r>
            <a:r>
              <a:rPr lang="en-US" altLang="zh-CN" sz="2000" b="0">
                <a:solidFill>
                  <a:schemeClr val="tx1"/>
                </a:solidFill>
              </a:rPr>
              <a:t>array</a:t>
            </a:r>
            <a:r>
              <a:rPr lang="zh-CN" altLang="en-US" sz="2000" b="0">
                <a:solidFill>
                  <a:schemeClr val="tx1"/>
                </a:solidFill>
              </a:rPr>
              <a:t>第</a:t>
            </a:r>
            <a:r>
              <a:rPr lang="en-US" altLang="zh-CN" sz="2000" b="0">
                <a:solidFill>
                  <a:schemeClr val="tx1"/>
                </a:solidFill>
              </a:rPr>
              <a:t>i</a:t>
            </a:r>
            <a:r>
              <a:rPr lang="zh-CN" altLang="en-US" sz="2000" b="0">
                <a:solidFill>
                  <a:schemeClr val="tx1"/>
                </a:solidFill>
              </a:rPr>
              <a:t>个元素的地址赋给</a:t>
            </a:r>
            <a:r>
              <a:rPr lang="en-US" altLang="zh-CN" sz="2000" b="0">
                <a:solidFill>
                  <a:schemeClr val="tx1"/>
                </a:solidFill>
              </a:rPr>
              <a:t>p)</a:t>
            </a:r>
          </a:p>
          <a:p>
            <a:pPr marL="609600" indent="-609600" eaLnBrk="1" hangingPunct="1">
              <a:spcBef>
                <a:spcPct val="20000"/>
              </a:spcBef>
              <a:buClr>
                <a:schemeClr val="accent1"/>
              </a:buClr>
            </a:pPr>
            <a:r>
              <a:rPr lang="en-US" altLang="zh-CN" sz="2000" b="0">
                <a:solidFill>
                  <a:schemeClr val="tx1"/>
                </a:solidFill>
              </a:rPr>
              <a:t>     p=max</a:t>
            </a:r>
            <a:r>
              <a:rPr lang="zh-CN" altLang="en-US" sz="2000" b="0">
                <a:solidFill>
                  <a:schemeClr val="tx1"/>
                </a:solidFill>
              </a:rPr>
              <a:t>；</a:t>
            </a:r>
            <a:r>
              <a:rPr lang="en-US" altLang="zh-CN" sz="2000" b="0">
                <a:solidFill>
                  <a:schemeClr val="tx1"/>
                </a:solidFill>
              </a:rPr>
              <a:t>(max</a:t>
            </a:r>
            <a:r>
              <a:rPr lang="zh-CN" altLang="en-US" sz="2000" b="0">
                <a:solidFill>
                  <a:schemeClr val="tx1"/>
                </a:solidFill>
              </a:rPr>
              <a:t>为已定义的函数，将</a:t>
            </a:r>
            <a:r>
              <a:rPr lang="en-US" altLang="zh-CN" sz="2000" b="0">
                <a:solidFill>
                  <a:schemeClr val="tx1"/>
                </a:solidFill>
              </a:rPr>
              <a:t>max</a:t>
            </a:r>
            <a:r>
              <a:rPr lang="zh-CN" altLang="en-US" sz="2000" b="0">
                <a:solidFill>
                  <a:schemeClr val="tx1"/>
                </a:solidFill>
              </a:rPr>
              <a:t>函数的入口地址赋给</a:t>
            </a:r>
            <a:r>
              <a:rPr lang="en-US" altLang="zh-CN" sz="2000" b="0">
                <a:solidFill>
                  <a:schemeClr val="tx1"/>
                </a:solidFill>
              </a:rPr>
              <a:t>p)</a:t>
            </a:r>
          </a:p>
          <a:p>
            <a:pPr marL="609600" indent="-609600" eaLnBrk="1" hangingPunct="1">
              <a:spcBef>
                <a:spcPct val="20000"/>
              </a:spcBef>
              <a:buClr>
                <a:schemeClr val="accent1"/>
              </a:buClr>
            </a:pPr>
            <a:r>
              <a:rPr lang="en-US" altLang="zh-CN" sz="2000" b="0">
                <a:solidFill>
                  <a:schemeClr val="tx1"/>
                </a:solidFill>
              </a:rPr>
              <a:t>     p1=p2</a:t>
            </a:r>
            <a:r>
              <a:rPr lang="zh-CN" altLang="en-US" sz="2000" b="0">
                <a:solidFill>
                  <a:schemeClr val="tx1"/>
                </a:solidFill>
              </a:rPr>
              <a:t>；</a:t>
            </a:r>
            <a:r>
              <a:rPr lang="en-US" altLang="zh-CN" sz="2000" b="0">
                <a:solidFill>
                  <a:schemeClr val="tx1"/>
                </a:solidFill>
              </a:rPr>
              <a:t>(p1</a:t>
            </a:r>
            <a:r>
              <a:rPr lang="zh-CN" altLang="en-US" sz="2000" b="0">
                <a:solidFill>
                  <a:schemeClr val="tx1"/>
                </a:solidFill>
              </a:rPr>
              <a:t>和</a:t>
            </a:r>
            <a:r>
              <a:rPr lang="en-US" altLang="zh-CN" sz="2000" b="0">
                <a:solidFill>
                  <a:schemeClr val="tx1"/>
                </a:solidFill>
              </a:rPr>
              <a:t>p2</a:t>
            </a:r>
            <a:r>
              <a:rPr lang="zh-CN" altLang="en-US" sz="2000" b="0">
                <a:solidFill>
                  <a:schemeClr val="tx1"/>
                </a:solidFill>
              </a:rPr>
              <a:t>都是指针变量，将</a:t>
            </a:r>
            <a:r>
              <a:rPr lang="en-US" altLang="zh-CN" sz="2000" b="0">
                <a:solidFill>
                  <a:schemeClr val="tx1"/>
                </a:solidFill>
              </a:rPr>
              <a:t>p2</a:t>
            </a:r>
            <a:r>
              <a:rPr lang="zh-CN" altLang="en-US" sz="2000" b="0">
                <a:solidFill>
                  <a:schemeClr val="tx1"/>
                </a:solidFill>
              </a:rPr>
              <a:t>的值赋给</a:t>
            </a:r>
            <a:r>
              <a:rPr lang="en-US" altLang="zh-CN" sz="2000" b="0">
                <a:solidFill>
                  <a:schemeClr val="tx1"/>
                </a:solidFill>
              </a:rPr>
              <a:t>p1)</a:t>
            </a:r>
          </a:p>
          <a:p>
            <a:pPr marL="609600" indent="-609600" eaLnBrk="1" hangingPunct="1">
              <a:spcBef>
                <a:spcPct val="20000"/>
              </a:spcBef>
              <a:buClr>
                <a:schemeClr val="accent1"/>
              </a:buClr>
            </a:pPr>
            <a:r>
              <a:rPr lang="en-US" altLang="zh-CN" sz="2000" b="0">
                <a:solidFill>
                  <a:schemeClr val="tx1"/>
                </a:solidFill>
              </a:rPr>
              <a:t>(3) </a:t>
            </a:r>
            <a:r>
              <a:rPr lang="zh-CN" altLang="en-US" sz="2000" b="0">
                <a:solidFill>
                  <a:schemeClr val="tx1"/>
                </a:solidFill>
              </a:rPr>
              <a:t>指针变量不指向任何变量，即取空值。表示为：</a:t>
            </a:r>
            <a:r>
              <a:rPr lang="en-US" altLang="zh-CN" sz="2000" b="0">
                <a:solidFill>
                  <a:schemeClr val="tx1"/>
                </a:solidFill>
              </a:rPr>
              <a:t>p=NULL</a:t>
            </a:r>
            <a:r>
              <a:rPr lang="zh-CN" altLang="en-US" sz="2000" b="0">
                <a:solidFill>
                  <a:schemeClr val="tx1"/>
                </a:solidFill>
              </a:rPr>
              <a:t>；</a:t>
            </a:r>
          </a:p>
          <a:p>
            <a:pPr marL="609600" indent="-609600" eaLnBrk="1" hangingPunct="1">
              <a:spcBef>
                <a:spcPct val="20000"/>
              </a:spcBef>
              <a:buClr>
                <a:schemeClr val="accent1"/>
              </a:buClr>
            </a:pPr>
            <a:r>
              <a:rPr lang="en-US" altLang="zh-CN" sz="2000" b="0">
                <a:solidFill>
                  <a:schemeClr val="tx1"/>
                </a:solidFill>
              </a:rPr>
              <a:t>(4) </a:t>
            </a:r>
            <a:r>
              <a:rPr lang="zh-CN" altLang="en-US" sz="2000" b="0">
                <a:solidFill>
                  <a:schemeClr val="tx1"/>
                </a:solidFill>
              </a:rPr>
              <a:t>两个指针变量可以相减</a:t>
            </a:r>
          </a:p>
          <a:p>
            <a:pPr marL="609600" indent="-609600" eaLnBrk="1" hangingPunct="1">
              <a:spcBef>
                <a:spcPct val="20000"/>
              </a:spcBef>
              <a:buClr>
                <a:schemeClr val="accent1"/>
              </a:buClr>
            </a:pPr>
            <a:r>
              <a:rPr lang="zh-CN" altLang="en-US" sz="2000" b="0">
                <a:solidFill>
                  <a:schemeClr val="tx1"/>
                </a:solidFill>
              </a:rPr>
              <a:t>     如果两个指针变量指向同一个数组为元素，则两个指针变量值之差是</a:t>
            </a:r>
          </a:p>
          <a:p>
            <a:pPr marL="609600" indent="-609600" eaLnBrk="1" hangingPunct="1">
              <a:spcBef>
                <a:spcPct val="20000"/>
              </a:spcBef>
              <a:buClr>
                <a:schemeClr val="accent1"/>
              </a:buClr>
            </a:pPr>
            <a:r>
              <a:rPr lang="zh-CN" altLang="en-US" sz="2000" b="0">
                <a:solidFill>
                  <a:schemeClr val="tx1"/>
                </a:solidFill>
              </a:rPr>
              <a:t>     两个指针之间的元素个数。但</a:t>
            </a:r>
            <a:r>
              <a:rPr lang="en-US" altLang="zh-CN" sz="2000" b="0">
                <a:solidFill>
                  <a:schemeClr val="tx1"/>
                </a:solidFill>
              </a:rPr>
              <a:t>p1+p2</a:t>
            </a:r>
            <a:r>
              <a:rPr lang="zh-CN" altLang="en-US" sz="2000" b="0">
                <a:solidFill>
                  <a:schemeClr val="tx1"/>
                </a:solidFill>
              </a:rPr>
              <a:t>并无实际意义。</a:t>
            </a:r>
          </a:p>
          <a:p>
            <a:pPr marL="609600" indent="-609600" eaLnBrk="1" hangingPunct="1">
              <a:spcBef>
                <a:spcPct val="20000"/>
              </a:spcBef>
              <a:buClr>
                <a:schemeClr val="accent1"/>
              </a:buClr>
            </a:pPr>
            <a:r>
              <a:rPr lang="en-US" altLang="zh-CN" sz="2000" b="0">
                <a:solidFill>
                  <a:schemeClr val="tx1"/>
                </a:solidFill>
              </a:rPr>
              <a:t>(5) </a:t>
            </a:r>
            <a:r>
              <a:rPr lang="zh-CN" altLang="en-US" sz="2000" b="0">
                <a:solidFill>
                  <a:schemeClr val="tx1"/>
                </a:solidFill>
              </a:rPr>
              <a:t>两个指针变量比较</a:t>
            </a:r>
          </a:p>
          <a:p>
            <a:pPr marL="609600" indent="-609600" eaLnBrk="1" hangingPunct="1">
              <a:spcBef>
                <a:spcPct val="20000"/>
              </a:spcBef>
              <a:buClr>
                <a:schemeClr val="accent1"/>
              </a:buClr>
            </a:pPr>
            <a:r>
              <a:rPr lang="zh-CN" altLang="en-US" sz="2000" b="0">
                <a:solidFill>
                  <a:schemeClr val="tx1"/>
                </a:solidFill>
              </a:rPr>
              <a:t>     如果两个指针变量指向同一个数组为元素，则可以进行地址比较。</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51" name="Text Box 8"/>
          <p:cNvSpPr txBox="1">
            <a:spLocks noChangeArrowheads="1"/>
          </p:cNvSpPr>
          <p:nvPr/>
        </p:nvSpPr>
        <p:spPr bwMode="auto">
          <a:xfrm>
            <a:off x="0" y="735013"/>
            <a:ext cx="2995613" cy="3013075"/>
          </a:xfrm>
          <a:prstGeom prst="rect">
            <a:avLst/>
          </a:prstGeom>
          <a:noFill/>
          <a:ln w="9525">
            <a:noFill/>
            <a:miter lim="800000"/>
            <a:headEnd/>
            <a:tailEnd/>
          </a:ln>
          <a:effectLst/>
        </p:spPr>
        <p:txBody>
          <a:bodyPr wrap="none">
            <a:spAutoFit/>
          </a:bodyPr>
          <a:lstStyle/>
          <a:p>
            <a:pPr eaLnBrk="1" hangingPunct="1">
              <a:spcBef>
                <a:spcPct val="0"/>
              </a:spcBef>
            </a:pPr>
            <a:r>
              <a:rPr lang="zh-CN" altLang="en-US" sz="2400" dirty="0">
                <a:solidFill>
                  <a:schemeClr val="tx1"/>
                </a:solidFill>
              </a:rPr>
              <a:t>例   下列定义的含义</a:t>
            </a:r>
          </a:p>
          <a:p>
            <a:pPr eaLnBrk="1" hangingPunct="1">
              <a:spcBef>
                <a:spcPct val="0"/>
              </a:spcBef>
            </a:pPr>
            <a:r>
              <a:rPr lang="zh-CN" altLang="en-US" sz="2400" dirty="0">
                <a:solidFill>
                  <a:schemeClr val="tx1"/>
                </a:solidFill>
              </a:rPr>
              <a:t>  ⑴  </a:t>
            </a:r>
            <a:r>
              <a:rPr lang="en-US" altLang="zh-CN" sz="2400" dirty="0">
                <a:solidFill>
                  <a:schemeClr val="tx1"/>
                </a:solidFill>
              </a:rPr>
              <a:t>int  *p[3];</a:t>
            </a:r>
          </a:p>
          <a:p>
            <a:pPr eaLnBrk="1" hangingPunct="1">
              <a:spcBef>
                <a:spcPct val="0"/>
              </a:spcBef>
            </a:pPr>
            <a:r>
              <a:rPr lang="en-US" altLang="zh-CN" sz="2400" dirty="0">
                <a:solidFill>
                  <a:schemeClr val="tx1"/>
                </a:solidFill>
              </a:rPr>
              <a:t>  ⑵  int   (*p)[3];</a:t>
            </a:r>
          </a:p>
          <a:p>
            <a:pPr eaLnBrk="1" hangingPunct="1">
              <a:spcBef>
                <a:spcPct val="0"/>
              </a:spcBef>
            </a:pPr>
            <a:r>
              <a:rPr lang="en-US" altLang="zh-CN" sz="2400" dirty="0">
                <a:solidFill>
                  <a:schemeClr val="tx1"/>
                </a:solidFill>
              </a:rPr>
              <a:t>  ⑶  int  *p(int);</a:t>
            </a:r>
          </a:p>
          <a:p>
            <a:pPr eaLnBrk="1" hangingPunct="1">
              <a:spcBef>
                <a:spcPct val="0"/>
              </a:spcBef>
            </a:pPr>
            <a:r>
              <a:rPr lang="en-US" altLang="zh-CN" sz="2400" dirty="0">
                <a:solidFill>
                  <a:schemeClr val="tx1"/>
                </a:solidFill>
              </a:rPr>
              <a:t>  ⑷  int  (*p)(int);</a:t>
            </a:r>
          </a:p>
          <a:p>
            <a:pPr eaLnBrk="1" hangingPunct="1">
              <a:spcBef>
                <a:spcPct val="0"/>
              </a:spcBef>
            </a:pPr>
            <a:r>
              <a:rPr lang="en-US" altLang="zh-CN" sz="2400" dirty="0">
                <a:solidFill>
                  <a:schemeClr val="tx1"/>
                </a:solidFill>
              </a:rPr>
              <a:t>  ⑸  int  *(*p)(int);</a:t>
            </a:r>
          </a:p>
          <a:p>
            <a:pPr eaLnBrk="1" hangingPunct="1">
              <a:spcBef>
                <a:spcPct val="0"/>
              </a:spcBef>
            </a:pPr>
            <a:r>
              <a:rPr lang="en-US" altLang="zh-CN" sz="2400" dirty="0">
                <a:solidFill>
                  <a:schemeClr val="tx1"/>
                </a:solidFill>
              </a:rPr>
              <a:t>  ⑹  int (*p[3])(int);</a:t>
            </a:r>
          </a:p>
          <a:p>
            <a:pPr eaLnBrk="1" hangingPunct="1">
              <a:spcBef>
                <a:spcPct val="0"/>
              </a:spcBef>
            </a:pPr>
            <a:r>
              <a:rPr lang="en-US" altLang="zh-CN" sz="2400" dirty="0">
                <a:solidFill>
                  <a:schemeClr val="tx1"/>
                </a:solidFill>
              </a:rPr>
              <a:t>  ⑺  int  *(*p[3])(int);</a:t>
            </a:r>
          </a:p>
        </p:txBody>
      </p:sp>
      <p:grpSp>
        <p:nvGrpSpPr>
          <p:cNvPr id="2" name="Group 9"/>
          <p:cNvGrpSpPr>
            <a:grpSpLocks/>
          </p:cNvGrpSpPr>
          <p:nvPr/>
        </p:nvGrpSpPr>
        <p:grpSpPr bwMode="auto">
          <a:xfrm>
            <a:off x="2946400" y="3378200"/>
            <a:ext cx="5895975" cy="457200"/>
            <a:chOff x="2500" y="2128"/>
            <a:chExt cx="3714" cy="288"/>
          </a:xfrm>
        </p:grpSpPr>
        <p:sp>
          <p:nvSpPr>
            <p:cNvPr id="441368" name="Text Box 10"/>
            <p:cNvSpPr txBox="1">
              <a:spLocks noChangeArrowheads="1"/>
            </p:cNvSpPr>
            <p:nvPr/>
          </p:nvSpPr>
          <p:spPr bwMode="auto">
            <a:xfrm>
              <a:off x="3158" y="2128"/>
              <a:ext cx="3056" cy="288"/>
            </a:xfrm>
            <a:prstGeom prst="rect">
              <a:avLst/>
            </a:prstGeom>
            <a:noFill/>
            <a:ln w="9525">
              <a:noFill/>
              <a:miter lim="800000"/>
              <a:headEnd/>
              <a:tailEnd/>
            </a:ln>
            <a:effectLst/>
          </p:spPr>
          <p:txBody>
            <a:bodyPr wrap="none">
              <a:spAutoFit/>
            </a:bodyPr>
            <a:lstStyle/>
            <a:p>
              <a:pPr eaLnBrk="1" hangingPunct="1">
                <a:spcBef>
                  <a:spcPct val="0"/>
                </a:spcBef>
              </a:pPr>
              <a:r>
                <a:rPr lang="zh-CN" altLang="zh-CN" sz="2400">
                  <a:solidFill>
                    <a:srgbClr val="990000"/>
                  </a:solidFill>
                </a:rPr>
                <a:t>函数指针数组，函数返回</a:t>
              </a:r>
              <a:r>
                <a:rPr lang="en-US" altLang="zh-CN" sz="2400">
                  <a:solidFill>
                    <a:srgbClr val="990000"/>
                  </a:solidFill>
                </a:rPr>
                <a:t>int</a:t>
              </a:r>
              <a:r>
                <a:rPr lang="zh-CN" altLang="zh-CN" sz="2400">
                  <a:solidFill>
                    <a:srgbClr val="990000"/>
                  </a:solidFill>
                </a:rPr>
                <a:t>型指针</a:t>
              </a:r>
              <a:endParaRPr lang="zh-CN" altLang="en-US" sz="2400">
                <a:solidFill>
                  <a:srgbClr val="990000"/>
                </a:solidFill>
              </a:endParaRPr>
            </a:p>
          </p:txBody>
        </p:sp>
        <p:sp>
          <p:nvSpPr>
            <p:cNvPr id="441369" name="Line 11"/>
            <p:cNvSpPr>
              <a:spLocks noChangeShapeType="1"/>
            </p:cNvSpPr>
            <p:nvPr/>
          </p:nvSpPr>
          <p:spPr bwMode="auto">
            <a:xfrm flipH="1">
              <a:off x="2500" y="2250"/>
              <a:ext cx="578" cy="0"/>
            </a:xfrm>
            <a:prstGeom prst="line">
              <a:avLst/>
            </a:prstGeom>
            <a:noFill/>
            <a:ln w="38100">
              <a:solidFill>
                <a:srgbClr val="0000FF"/>
              </a:solidFill>
              <a:round/>
              <a:headEnd/>
              <a:tailEnd type="triangle" w="med" len="med"/>
            </a:ln>
            <a:effectLst/>
          </p:spPr>
          <p:txBody>
            <a:bodyPr wrap="none" anchor="ctr"/>
            <a:lstStyle/>
            <a:p>
              <a:endParaRPr lang="zh-CN" altLang="en-US"/>
            </a:p>
          </p:txBody>
        </p:sp>
      </p:grpSp>
      <p:grpSp>
        <p:nvGrpSpPr>
          <p:cNvPr id="3" name="Group 12"/>
          <p:cNvGrpSpPr>
            <a:grpSpLocks/>
          </p:cNvGrpSpPr>
          <p:nvPr/>
        </p:nvGrpSpPr>
        <p:grpSpPr bwMode="auto">
          <a:xfrm>
            <a:off x="2946400" y="1068388"/>
            <a:ext cx="2460625" cy="457200"/>
            <a:chOff x="2500" y="673"/>
            <a:chExt cx="1550" cy="288"/>
          </a:xfrm>
        </p:grpSpPr>
        <p:sp>
          <p:nvSpPr>
            <p:cNvPr id="441366" name="Line 13"/>
            <p:cNvSpPr>
              <a:spLocks noChangeShapeType="1"/>
            </p:cNvSpPr>
            <p:nvPr/>
          </p:nvSpPr>
          <p:spPr bwMode="auto">
            <a:xfrm flipH="1">
              <a:off x="2500" y="823"/>
              <a:ext cx="578" cy="0"/>
            </a:xfrm>
            <a:prstGeom prst="line">
              <a:avLst/>
            </a:prstGeom>
            <a:noFill/>
            <a:ln w="38100">
              <a:solidFill>
                <a:srgbClr val="0000FF"/>
              </a:solidFill>
              <a:round/>
              <a:headEnd/>
              <a:tailEnd type="triangle" w="med" len="med"/>
            </a:ln>
            <a:effectLst/>
          </p:spPr>
          <p:txBody>
            <a:bodyPr wrap="none" anchor="ctr"/>
            <a:lstStyle/>
            <a:p>
              <a:endParaRPr lang="zh-CN" altLang="en-US"/>
            </a:p>
          </p:txBody>
        </p:sp>
        <p:sp>
          <p:nvSpPr>
            <p:cNvPr id="441367" name="Text Box 14"/>
            <p:cNvSpPr txBox="1">
              <a:spLocks noChangeArrowheads="1"/>
            </p:cNvSpPr>
            <p:nvPr/>
          </p:nvSpPr>
          <p:spPr bwMode="auto">
            <a:xfrm>
              <a:off x="3158" y="673"/>
              <a:ext cx="892" cy="288"/>
            </a:xfrm>
            <a:prstGeom prst="rect">
              <a:avLst/>
            </a:prstGeom>
            <a:noFill/>
            <a:ln w="38100">
              <a:noFill/>
              <a:miter lim="800000"/>
              <a:headEnd/>
              <a:tailEnd/>
            </a:ln>
            <a:effectLst/>
          </p:spPr>
          <p:txBody>
            <a:bodyPr wrap="none">
              <a:spAutoFit/>
            </a:bodyPr>
            <a:lstStyle/>
            <a:p>
              <a:pPr eaLnBrk="1" hangingPunct="1">
                <a:spcBef>
                  <a:spcPct val="0"/>
                </a:spcBef>
              </a:pPr>
              <a:r>
                <a:rPr lang="zh-CN" altLang="en-US" sz="2400">
                  <a:solidFill>
                    <a:srgbClr val="990000"/>
                  </a:solidFill>
                </a:rPr>
                <a:t>指针数组</a:t>
              </a:r>
            </a:p>
          </p:txBody>
        </p:sp>
      </p:grpSp>
      <p:grpSp>
        <p:nvGrpSpPr>
          <p:cNvPr id="4" name="Group 15"/>
          <p:cNvGrpSpPr>
            <a:grpSpLocks/>
          </p:cNvGrpSpPr>
          <p:nvPr/>
        </p:nvGrpSpPr>
        <p:grpSpPr bwMode="auto">
          <a:xfrm>
            <a:off x="2946400" y="1454150"/>
            <a:ext cx="4000500" cy="457200"/>
            <a:chOff x="2500" y="916"/>
            <a:chExt cx="2520" cy="288"/>
          </a:xfrm>
        </p:grpSpPr>
        <p:sp>
          <p:nvSpPr>
            <p:cNvPr id="441364" name="Line 16"/>
            <p:cNvSpPr>
              <a:spLocks noChangeShapeType="1"/>
            </p:cNvSpPr>
            <p:nvPr/>
          </p:nvSpPr>
          <p:spPr bwMode="auto">
            <a:xfrm flipH="1">
              <a:off x="2500" y="1060"/>
              <a:ext cx="578" cy="0"/>
            </a:xfrm>
            <a:prstGeom prst="line">
              <a:avLst/>
            </a:prstGeom>
            <a:noFill/>
            <a:ln w="38100">
              <a:solidFill>
                <a:srgbClr val="0000FF"/>
              </a:solidFill>
              <a:round/>
              <a:headEnd/>
              <a:tailEnd type="triangle" w="med" len="med"/>
            </a:ln>
            <a:effectLst/>
          </p:spPr>
          <p:txBody>
            <a:bodyPr wrap="none" anchor="ctr"/>
            <a:lstStyle/>
            <a:p>
              <a:endParaRPr lang="zh-CN" altLang="en-US"/>
            </a:p>
          </p:txBody>
        </p:sp>
        <p:sp>
          <p:nvSpPr>
            <p:cNvPr id="441365" name="Text Box 17"/>
            <p:cNvSpPr txBox="1">
              <a:spLocks noChangeArrowheads="1"/>
            </p:cNvSpPr>
            <p:nvPr/>
          </p:nvSpPr>
          <p:spPr bwMode="auto">
            <a:xfrm>
              <a:off x="3158" y="916"/>
              <a:ext cx="1862" cy="288"/>
            </a:xfrm>
            <a:prstGeom prst="rect">
              <a:avLst/>
            </a:prstGeom>
            <a:noFill/>
            <a:ln w="38100">
              <a:noFill/>
              <a:miter lim="800000"/>
              <a:headEnd/>
              <a:tailEnd/>
            </a:ln>
            <a:effectLst/>
          </p:spPr>
          <p:txBody>
            <a:bodyPr wrap="none">
              <a:spAutoFit/>
            </a:bodyPr>
            <a:lstStyle/>
            <a:p>
              <a:pPr>
                <a:spcBef>
                  <a:spcPct val="0"/>
                </a:spcBef>
              </a:pPr>
              <a:r>
                <a:rPr lang="zh-CN" altLang="en-US" sz="2400">
                  <a:solidFill>
                    <a:srgbClr val="990000"/>
                  </a:solidFill>
                </a:rPr>
                <a:t>指向一维数组的指针</a:t>
              </a:r>
            </a:p>
          </p:txBody>
        </p:sp>
      </p:grpSp>
      <p:grpSp>
        <p:nvGrpSpPr>
          <p:cNvPr id="5" name="Group 18"/>
          <p:cNvGrpSpPr>
            <a:grpSpLocks/>
          </p:cNvGrpSpPr>
          <p:nvPr/>
        </p:nvGrpSpPr>
        <p:grpSpPr bwMode="auto">
          <a:xfrm>
            <a:off x="2946400" y="1838325"/>
            <a:ext cx="3384550" cy="457200"/>
            <a:chOff x="2500" y="1158"/>
            <a:chExt cx="2132" cy="288"/>
          </a:xfrm>
        </p:grpSpPr>
        <p:sp>
          <p:nvSpPr>
            <p:cNvPr id="441362" name="Line 19"/>
            <p:cNvSpPr>
              <a:spLocks noChangeShapeType="1"/>
            </p:cNvSpPr>
            <p:nvPr/>
          </p:nvSpPr>
          <p:spPr bwMode="auto">
            <a:xfrm flipH="1">
              <a:off x="2500" y="1298"/>
              <a:ext cx="578" cy="0"/>
            </a:xfrm>
            <a:prstGeom prst="line">
              <a:avLst/>
            </a:prstGeom>
            <a:noFill/>
            <a:ln w="38100">
              <a:solidFill>
                <a:srgbClr val="0000FF"/>
              </a:solidFill>
              <a:round/>
              <a:headEnd/>
              <a:tailEnd type="triangle" w="med" len="med"/>
            </a:ln>
            <a:effectLst/>
          </p:spPr>
          <p:txBody>
            <a:bodyPr wrap="none" anchor="ctr"/>
            <a:lstStyle/>
            <a:p>
              <a:endParaRPr lang="zh-CN" altLang="en-US"/>
            </a:p>
          </p:txBody>
        </p:sp>
        <p:sp>
          <p:nvSpPr>
            <p:cNvPr id="441363" name="Text Box 20"/>
            <p:cNvSpPr txBox="1">
              <a:spLocks noChangeArrowheads="1"/>
            </p:cNvSpPr>
            <p:nvPr/>
          </p:nvSpPr>
          <p:spPr bwMode="auto">
            <a:xfrm>
              <a:off x="3158" y="1158"/>
              <a:ext cx="1474" cy="288"/>
            </a:xfrm>
            <a:prstGeom prst="rect">
              <a:avLst/>
            </a:prstGeom>
            <a:noFill/>
            <a:ln w="38100">
              <a:noFill/>
              <a:miter lim="800000"/>
              <a:headEnd/>
              <a:tailEnd/>
            </a:ln>
            <a:effectLst/>
          </p:spPr>
          <p:txBody>
            <a:bodyPr wrap="none">
              <a:spAutoFit/>
            </a:bodyPr>
            <a:lstStyle/>
            <a:p>
              <a:pPr>
                <a:spcBef>
                  <a:spcPct val="0"/>
                </a:spcBef>
              </a:pPr>
              <a:r>
                <a:rPr lang="zh-CN" altLang="en-US" sz="2400">
                  <a:solidFill>
                    <a:srgbClr val="990000"/>
                  </a:solidFill>
                </a:rPr>
                <a:t>返回指针的函数</a:t>
              </a:r>
            </a:p>
          </p:txBody>
        </p:sp>
      </p:grpSp>
      <p:grpSp>
        <p:nvGrpSpPr>
          <p:cNvPr id="6" name="Group 21"/>
          <p:cNvGrpSpPr>
            <a:grpSpLocks/>
          </p:cNvGrpSpPr>
          <p:nvPr/>
        </p:nvGrpSpPr>
        <p:grpSpPr bwMode="auto">
          <a:xfrm>
            <a:off x="2946400" y="2224088"/>
            <a:ext cx="6203950" cy="457200"/>
            <a:chOff x="2500" y="1401"/>
            <a:chExt cx="3908" cy="288"/>
          </a:xfrm>
        </p:grpSpPr>
        <p:sp>
          <p:nvSpPr>
            <p:cNvPr id="441360" name="Line 22"/>
            <p:cNvSpPr>
              <a:spLocks noChangeShapeType="1"/>
            </p:cNvSpPr>
            <p:nvPr/>
          </p:nvSpPr>
          <p:spPr bwMode="auto">
            <a:xfrm flipH="1">
              <a:off x="2500" y="1536"/>
              <a:ext cx="578" cy="0"/>
            </a:xfrm>
            <a:prstGeom prst="line">
              <a:avLst/>
            </a:prstGeom>
            <a:noFill/>
            <a:ln w="38100">
              <a:solidFill>
                <a:srgbClr val="0000FF"/>
              </a:solidFill>
              <a:round/>
              <a:headEnd/>
              <a:tailEnd type="triangle" w="med" len="med"/>
            </a:ln>
            <a:effectLst/>
          </p:spPr>
          <p:txBody>
            <a:bodyPr wrap="none" anchor="ctr"/>
            <a:lstStyle/>
            <a:p>
              <a:endParaRPr lang="zh-CN" altLang="en-US"/>
            </a:p>
          </p:txBody>
        </p:sp>
        <p:sp>
          <p:nvSpPr>
            <p:cNvPr id="441361" name="Text Box 23"/>
            <p:cNvSpPr txBox="1">
              <a:spLocks noChangeArrowheads="1"/>
            </p:cNvSpPr>
            <p:nvPr/>
          </p:nvSpPr>
          <p:spPr bwMode="auto">
            <a:xfrm>
              <a:off x="3158" y="1401"/>
              <a:ext cx="3250" cy="288"/>
            </a:xfrm>
            <a:prstGeom prst="rect">
              <a:avLst/>
            </a:prstGeom>
            <a:noFill/>
            <a:ln w="38100">
              <a:noFill/>
              <a:miter lim="800000"/>
              <a:headEnd/>
              <a:tailEnd/>
            </a:ln>
            <a:effectLst/>
          </p:spPr>
          <p:txBody>
            <a:bodyPr wrap="none">
              <a:spAutoFit/>
            </a:bodyPr>
            <a:lstStyle/>
            <a:p>
              <a:pPr>
                <a:spcBef>
                  <a:spcPct val="0"/>
                </a:spcBef>
              </a:pPr>
              <a:r>
                <a:rPr lang="zh-CN" altLang="en-US" sz="2400">
                  <a:solidFill>
                    <a:srgbClr val="990000"/>
                  </a:solidFill>
                </a:rPr>
                <a:t>指向函数的指针，函数返回</a:t>
              </a:r>
              <a:r>
                <a:rPr lang="en-US" altLang="zh-CN" sz="2400">
                  <a:solidFill>
                    <a:srgbClr val="990000"/>
                  </a:solidFill>
                </a:rPr>
                <a:t>int</a:t>
              </a:r>
              <a:r>
                <a:rPr lang="zh-CN" altLang="zh-CN" sz="2400">
                  <a:solidFill>
                    <a:srgbClr val="990000"/>
                  </a:solidFill>
                </a:rPr>
                <a:t>型变量</a:t>
              </a:r>
              <a:endParaRPr lang="zh-CN" altLang="en-US" sz="2400">
                <a:solidFill>
                  <a:srgbClr val="990000"/>
                </a:solidFill>
              </a:endParaRPr>
            </a:p>
          </p:txBody>
        </p:sp>
      </p:grpSp>
      <p:grpSp>
        <p:nvGrpSpPr>
          <p:cNvPr id="7" name="Group 24"/>
          <p:cNvGrpSpPr>
            <a:grpSpLocks/>
          </p:cNvGrpSpPr>
          <p:nvPr/>
        </p:nvGrpSpPr>
        <p:grpSpPr bwMode="auto">
          <a:xfrm>
            <a:off x="2946400" y="2994025"/>
            <a:ext cx="5895975" cy="457200"/>
            <a:chOff x="2500" y="1886"/>
            <a:chExt cx="3714" cy="288"/>
          </a:xfrm>
        </p:grpSpPr>
        <p:sp>
          <p:nvSpPr>
            <p:cNvPr id="441358" name="Line 25"/>
            <p:cNvSpPr>
              <a:spLocks noChangeShapeType="1"/>
            </p:cNvSpPr>
            <p:nvPr/>
          </p:nvSpPr>
          <p:spPr bwMode="auto">
            <a:xfrm flipH="1">
              <a:off x="2500" y="2012"/>
              <a:ext cx="578" cy="0"/>
            </a:xfrm>
            <a:prstGeom prst="line">
              <a:avLst/>
            </a:prstGeom>
            <a:noFill/>
            <a:ln w="38100">
              <a:solidFill>
                <a:srgbClr val="0000FF"/>
              </a:solidFill>
              <a:round/>
              <a:headEnd/>
              <a:tailEnd type="triangle" w="med" len="med"/>
            </a:ln>
            <a:effectLst/>
          </p:spPr>
          <p:txBody>
            <a:bodyPr wrap="none" anchor="ctr"/>
            <a:lstStyle/>
            <a:p>
              <a:endParaRPr lang="zh-CN" altLang="en-US"/>
            </a:p>
          </p:txBody>
        </p:sp>
        <p:sp>
          <p:nvSpPr>
            <p:cNvPr id="441359" name="Text Box 26"/>
            <p:cNvSpPr txBox="1">
              <a:spLocks noChangeArrowheads="1"/>
            </p:cNvSpPr>
            <p:nvPr/>
          </p:nvSpPr>
          <p:spPr bwMode="auto">
            <a:xfrm>
              <a:off x="3158" y="1886"/>
              <a:ext cx="3056" cy="288"/>
            </a:xfrm>
            <a:prstGeom prst="rect">
              <a:avLst/>
            </a:prstGeom>
            <a:noFill/>
            <a:ln w="38100">
              <a:noFill/>
              <a:miter lim="800000"/>
              <a:headEnd/>
              <a:tailEnd/>
            </a:ln>
            <a:effectLst/>
          </p:spPr>
          <p:txBody>
            <a:bodyPr wrap="none">
              <a:spAutoFit/>
            </a:bodyPr>
            <a:lstStyle/>
            <a:p>
              <a:pPr>
                <a:spcBef>
                  <a:spcPct val="0"/>
                </a:spcBef>
              </a:pPr>
              <a:r>
                <a:rPr lang="zh-CN" altLang="zh-CN" sz="2400">
                  <a:solidFill>
                    <a:srgbClr val="990000"/>
                  </a:solidFill>
                </a:rPr>
                <a:t>函数指针数组，函数返回</a:t>
              </a:r>
              <a:r>
                <a:rPr lang="en-US" altLang="zh-CN" sz="2400">
                  <a:solidFill>
                    <a:srgbClr val="990000"/>
                  </a:solidFill>
                </a:rPr>
                <a:t>int</a:t>
              </a:r>
              <a:r>
                <a:rPr lang="zh-CN" altLang="zh-CN" sz="2400">
                  <a:solidFill>
                    <a:srgbClr val="990000"/>
                  </a:solidFill>
                </a:rPr>
                <a:t>型变量</a:t>
              </a:r>
              <a:endParaRPr lang="zh-CN" altLang="en-US" sz="2400">
                <a:solidFill>
                  <a:srgbClr val="990000"/>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251520" y="1447800"/>
            <a:ext cx="8686800" cy="5410200"/>
          </a:xfrm>
          <a:prstGeom prst="rect">
            <a:avLst/>
          </a:prstGeom>
          <a:noFill/>
          <a:ln w="9525">
            <a:noFill/>
            <a:miter lim="800000"/>
            <a:headEnd/>
            <a:tailEnd/>
          </a:ln>
        </p:spPr>
        <p:txBody>
          <a:bodyPr/>
          <a:lstStyle/>
          <a:p>
            <a:pPr marL="742950" lvl="1" indent="-285750">
              <a:lnSpc>
                <a:spcPct val="100000"/>
              </a:lnSpc>
            </a:pPr>
            <a:r>
              <a:rPr lang="en-US" altLang="zh-CN" sz="3200" dirty="0" err="1"/>
              <a:t>int</a:t>
            </a:r>
            <a:r>
              <a:rPr lang="en-US" altLang="zh-CN" sz="3200" dirty="0"/>
              <a:t>  a, b, *p;  </a:t>
            </a:r>
          </a:p>
          <a:p>
            <a:pPr marL="742950" lvl="1" indent="-285750">
              <a:lnSpc>
                <a:spcPct val="100000"/>
              </a:lnSpc>
            </a:pPr>
            <a:r>
              <a:rPr lang="en-US" altLang="zh-CN" sz="3200" dirty="0"/>
              <a:t>p=&amp;a;  b=*p;</a:t>
            </a:r>
          </a:p>
          <a:p>
            <a:pPr marL="742950" lvl="1" indent="-285750">
              <a:lnSpc>
                <a:spcPct val="100000"/>
              </a:lnSpc>
            </a:pPr>
            <a:r>
              <a:rPr lang="en-US" altLang="zh-CN" sz="3200" dirty="0"/>
              <a:t>1) &amp;</a:t>
            </a:r>
            <a:r>
              <a:rPr lang="zh-CN" altLang="en-US" sz="3200" dirty="0"/>
              <a:t>和*互为逆运算</a:t>
            </a:r>
          </a:p>
          <a:p>
            <a:pPr marL="742950" lvl="1" indent="-285750">
              <a:lnSpc>
                <a:spcPct val="100000"/>
              </a:lnSpc>
            </a:pPr>
            <a:r>
              <a:rPr lang="en-US" altLang="zh-CN" sz="3200" dirty="0"/>
              <a:t>2) &amp;</a:t>
            </a:r>
            <a:r>
              <a:rPr lang="zh-CN" altLang="en-US" sz="3200" dirty="0"/>
              <a:t>和*优先级相同，结合性为右结合。</a:t>
            </a:r>
          </a:p>
          <a:p>
            <a:pPr marL="742950" lvl="1" indent="-285750">
              <a:lnSpc>
                <a:spcPct val="100000"/>
              </a:lnSpc>
            </a:pPr>
            <a:r>
              <a:rPr lang="en-US" altLang="zh-CN" sz="3200" dirty="0"/>
              <a:t>3) </a:t>
            </a:r>
            <a:r>
              <a:rPr lang="en-US" altLang="zh-CN" sz="3200" dirty="0">
                <a:solidFill>
                  <a:srgbClr val="FF0066"/>
                </a:solidFill>
              </a:rPr>
              <a:t>&amp;*p</a:t>
            </a:r>
            <a:r>
              <a:rPr lang="zh-CN" altLang="en-US" sz="3200" dirty="0">
                <a:solidFill>
                  <a:srgbClr val="FF0066"/>
                </a:solidFill>
              </a:rPr>
              <a:t>等价于</a:t>
            </a:r>
            <a:r>
              <a:rPr lang="en-US" altLang="zh-CN" sz="3200" dirty="0">
                <a:solidFill>
                  <a:srgbClr val="FF0066"/>
                </a:solidFill>
              </a:rPr>
              <a:t>&amp;(*p)</a:t>
            </a:r>
            <a:r>
              <a:rPr lang="en-US" altLang="zh-CN" sz="3200" dirty="0"/>
              <a:t>,</a:t>
            </a:r>
            <a:r>
              <a:rPr lang="zh-CN" altLang="en-US" sz="3200" dirty="0"/>
              <a:t>其结果就是</a:t>
            </a:r>
            <a:r>
              <a:rPr lang="en-US" altLang="zh-CN" sz="3200" dirty="0"/>
              <a:t>p</a:t>
            </a:r>
          </a:p>
          <a:p>
            <a:pPr marL="742950" lvl="1" indent="-285750">
              <a:lnSpc>
                <a:spcPct val="100000"/>
              </a:lnSpc>
            </a:pPr>
            <a:r>
              <a:rPr lang="en-US" altLang="zh-CN" sz="3200" dirty="0"/>
              <a:t>4) </a:t>
            </a:r>
            <a:r>
              <a:rPr lang="en-US" altLang="zh-CN" sz="3200" dirty="0">
                <a:solidFill>
                  <a:srgbClr val="FF0066"/>
                </a:solidFill>
              </a:rPr>
              <a:t>*&amp;x</a:t>
            </a:r>
            <a:r>
              <a:rPr lang="zh-CN" altLang="en-US" sz="3200" dirty="0">
                <a:solidFill>
                  <a:srgbClr val="FF0066"/>
                </a:solidFill>
              </a:rPr>
              <a:t>等价于*</a:t>
            </a:r>
            <a:r>
              <a:rPr lang="en-US" altLang="zh-CN" sz="3200" dirty="0">
                <a:solidFill>
                  <a:srgbClr val="FF0066"/>
                </a:solidFill>
              </a:rPr>
              <a:t>(&amp;x)</a:t>
            </a:r>
            <a:r>
              <a:rPr lang="en-US" altLang="zh-CN" sz="3200" dirty="0"/>
              <a:t>,</a:t>
            </a:r>
            <a:r>
              <a:rPr lang="zh-CN" altLang="en-US" sz="3200" dirty="0"/>
              <a:t>其结果就是</a:t>
            </a:r>
            <a:r>
              <a:rPr lang="en-US" altLang="zh-CN" sz="3200" dirty="0"/>
              <a:t>x.</a:t>
            </a:r>
          </a:p>
          <a:p>
            <a:pPr marL="742950" lvl="1" indent="-285750">
              <a:lnSpc>
                <a:spcPct val="100000"/>
              </a:lnSpc>
              <a:buFontTx/>
              <a:buChar char="§"/>
            </a:pPr>
            <a:endParaRPr lang="en-US" altLang="zh-CN" sz="3200" dirty="0">
              <a:latin typeface="Times New Roman" charset="0"/>
            </a:endParaRPr>
          </a:p>
        </p:txBody>
      </p:sp>
      <p:sp>
        <p:nvSpPr>
          <p:cNvPr id="4" name="Rectangle 4"/>
          <p:cNvSpPr>
            <a:spLocks noChangeArrowheads="1"/>
          </p:cNvSpPr>
          <p:nvPr/>
        </p:nvSpPr>
        <p:spPr bwMode="auto">
          <a:xfrm>
            <a:off x="395536" y="764704"/>
            <a:ext cx="7956550" cy="561975"/>
          </a:xfrm>
          <a:prstGeom prst="rect">
            <a:avLst/>
          </a:prstGeom>
          <a:noFill/>
          <a:ln w="9525">
            <a:noFill/>
            <a:miter lim="800000"/>
            <a:headEnd/>
            <a:tailEnd/>
          </a:ln>
        </p:spPr>
        <p:txBody>
          <a:bodyPr/>
          <a:lstStyle/>
          <a:p>
            <a:pPr marL="742950" lvl="1" indent="-285750" eaLnBrk="1" hangingPunct="1">
              <a:spcBef>
                <a:spcPct val="20000"/>
              </a:spcBef>
              <a:buClr>
                <a:srgbClr val="339933"/>
              </a:buClr>
              <a:buFont typeface="Wingdings" pitchFamily="2" charset="2"/>
              <a:buChar char="«"/>
            </a:pPr>
            <a:r>
              <a:rPr lang="zh-CN" altLang="en-US" sz="3600" dirty="0">
                <a:solidFill>
                  <a:schemeClr val="tx1"/>
                </a:solidFill>
              </a:rPr>
              <a:t>运算符说明</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2" name="Rectangle 1028"/>
          <p:cNvSpPr>
            <a:spLocks noChangeArrowheads="1"/>
          </p:cNvSpPr>
          <p:nvPr/>
        </p:nvSpPr>
        <p:spPr bwMode="auto">
          <a:xfrm>
            <a:off x="655638" y="681038"/>
            <a:ext cx="7956550" cy="4979987"/>
          </a:xfrm>
          <a:prstGeom prst="rect">
            <a:avLst/>
          </a:prstGeom>
          <a:noFill/>
          <a:ln w="9525">
            <a:noFill/>
            <a:miter lim="800000"/>
            <a:headEnd/>
            <a:tailEnd/>
          </a:ln>
        </p:spPr>
        <p:txBody>
          <a:bodyPr/>
          <a:lstStyle/>
          <a:p>
            <a:pPr marL="742950" lvl="1" indent="-285750" eaLnBrk="1" hangingPunct="1">
              <a:spcBef>
                <a:spcPct val="20000"/>
              </a:spcBef>
              <a:buClr>
                <a:srgbClr val="339933"/>
              </a:buClr>
              <a:buFont typeface="Wingdings" pitchFamily="2" charset="2"/>
              <a:buChar char="«"/>
            </a:pPr>
            <a:r>
              <a:rPr lang="en-US" altLang="zh-CN" sz="2800" dirty="0" err="1">
                <a:solidFill>
                  <a:schemeClr val="tx1"/>
                </a:solidFill>
              </a:rPr>
              <a:t>int</a:t>
            </a:r>
            <a:r>
              <a:rPr lang="zh-CN" altLang="en-US" sz="2800" dirty="0">
                <a:solidFill>
                  <a:schemeClr val="tx1"/>
                </a:solidFill>
              </a:rPr>
              <a:t>指针类型</a:t>
            </a:r>
          </a:p>
          <a:p>
            <a:pPr marL="1143000" lvl="2" indent="-228600" eaLnBrk="1" hangingPunct="1">
              <a:spcBef>
                <a:spcPct val="20000"/>
              </a:spcBef>
              <a:buClr>
                <a:srgbClr val="FF3300"/>
              </a:buClr>
              <a:buFont typeface="Wingdings" pitchFamily="2" charset="2"/>
              <a:buChar char="v"/>
            </a:pPr>
            <a:r>
              <a:rPr kumimoji="0" lang="zh-CN" altLang="en-US" sz="2400" dirty="0">
                <a:solidFill>
                  <a:schemeClr val="tx1"/>
                </a:solidFill>
              </a:rPr>
              <a:t> 定义时不指定指向哪一类数据</a:t>
            </a:r>
          </a:p>
          <a:p>
            <a:pPr marL="1143000" lvl="2" indent="-228600" eaLnBrk="1" hangingPunct="1">
              <a:spcBef>
                <a:spcPct val="20000"/>
              </a:spcBef>
              <a:buClr>
                <a:srgbClr val="FF3300"/>
              </a:buClr>
              <a:buFont typeface="Wingdings" pitchFamily="2" charset="2"/>
              <a:buChar char="v"/>
            </a:pPr>
            <a:r>
              <a:rPr kumimoji="0" lang="zh-CN" altLang="en-US" sz="2400" dirty="0">
                <a:solidFill>
                  <a:schemeClr val="tx1"/>
                </a:solidFill>
              </a:rPr>
              <a:t>用动态存储分配函数时返回</a:t>
            </a:r>
            <a:r>
              <a:rPr kumimoji="0" lang="en-US" altLang="zh-CN" sz="2400" dirty="0" err="1">
                <a:solidFill>
                  <a:schemeClr val="tx1"/>
                </a:solidFill>
              </a:rPr>
              <a:t>int</a:t>
            </a:r>
            <a:r>
              <a:rPr kumimoji="0" lang="zh-CN" altLang="en-US" sz="2400" dirty="0">
                <a:solidFill>
                  <a:schemeClr val="tx1"/>
                </a:solidFill>
              </a:rPr>
              <a:t>指针</a:t>
            </a:r>
          </a:p>
          <a:p>
            <a:pPr marL="1143000" lvl="2" indent="-228600" eaLnBrk="1" hangingPunct="1">
              <a:spcBef>
                <a:spcPct val="20000"/>
              </a:spcBef>
              <a:buClr>
                <a:srgbClr val="FF3300"/>
              </a:buClr>
              <a:buFont typeface="Wingdings" pitchFamily="2" charset="2"/>
              <a:buChar char="v"/>
            </a:pPr>
            <a:r>
              <a:rPr kumimoji="0" lang="zh-CN" altLang="en-US" sz="2400" dirty="0">
                <a:solidFill>
                  <a:schemeClr val="tx1"/>
                </a:solidFill>
              </a:rPr>
              <a:t>它的值赋给另一指针变量时，要强制类型转换</a:t>
            </a:r>
          </a:p>
          <a:p>
            <a:pPr marL="1143000" lvl="2" indent="-228600" eaLnBrk="1" hangingPunct="1">
              <a:spcBef>
                <a:spcPct val="20000"/>
              </a:spcBef>
              <a:buClr>
                <a:srgbClr val="FF3300"/>
              </a:buClr>
              <a:buFont typeface="Wingdings" pitchFamily="2" charset="2"/>
              <a:buNone/>
            </a:pPr>
            <a:r>
              <a:rPr kumimoji="0" lang="zh-CN" altLang="en-US" sz="2400" dirty="0">
                <a:solidFill>
                  <a:schemeClr val="tx1"/>
                </a:solidFill>
              </a:rPr>
              <a:t>例：</a:t>
            </a:r>
            <a:r>
              <a:rPr kumimoji="0" lang="en-US" altLang="zh-CN" sz="2400" dirty="0">
                <a:solidFill>
                  <a:schemeClr val="tx1"/>
                </a:solidFill>
              </a:rPr>
              <a:t>char *p1;</a:t>
            </a:r>
          </a:p>
          <a:p>
            <a:pPr marL="1143000" lvl="2" indent="-228600" eaLnBrk="1" hangingPunct="1">
              <a:spcBef>
                <a:spcPct val="20000"/>
              </a:spcBef>
              <a:buClr>
                <a:srgbClr val="FF3300"/>
              </a:buClr>
              <a:buFont typeface="Wingdings" pitchFamily="2" charset="2"/>
              <a:buNone/>
            </a:pPr>
            <a:r>
              <a:rPr kumimoji="0" lang="en-US" altLang="zh-CN" sz="2400" dirty="0">
                <a:solidFill>
                  <a:schemeClr val="tx1"/>
                </a:solidFill>
              </a:rPr>
              <a:t>        </a:t>
            </a:r>
            <a:r>
              <a:rPr kumimoji="0" lang="en-US" altLang="zh-CN" sz="2400" dirty="0" err="1">
                <a:solidFill>
                  <a:schemeClr val="tx1"/>
                </a:solidFill>
              </a:rPr>
              <a:t>int</a:t>
            </a:r>
            <a:r>
              <a:rPr kumimoji="0" lang="en-US" altLang="zh-CN" sz="2400" dirty="0">
                <a:solidFill>
                  <a:schemeClr val="tx1"/>
                </a:solidFill>
              </a:rPr>
              <a:t> *p2;</a:t>
            </a:r>
          </a:p>
          <a:p>
            <a:pPr marL="1143000" lvl="2" indent="-228600" eaLnBrk="1" hangingPunct="1">
              <a:spcBef>
                <a:spcPct val="20000"/>
              </a:spcBef>
              <a:buClr>
                <a:srgbClr val="FF3300"/>
              </a:buClr>
              <a:buFont typeface="Wingdings" pitchFamily="2" charset="2"/>
              <a:buNone/>
            </a:pPr>
            <a:r>
              <a:rPr lang="en-US" altLang="zh-CN" sz="2400" dirty="0">
                <a:solidFill>
                  <a:schemeClr val="tx1"/>
                </a:solidFill>
              </a:rPr>
              <a:t>              ┊</a:t>
            </a:r>
          </a:p>
          <a:p>
            <a:pPr marL="1143000" lvl="2" indent="-228600" eaLnBrk="1" hangingPunct="1">
              <a:spcBef>
                <a:spcPct val="20000"/>
              </a:spcBef>
              <a:buClr>
                <a:srgbClr val="FF3300"/>
              </a:buClr>
              <a:buFont typeface="Wingdings" pitchFamily="2" charset="2"/>
              <a:buNone/>
            </a:pPr>
            <a:r>
              <a:rPr lang="en-US" altLang="zh-CN" sz="2400" dirty="0">
                <a:solidFill>
                  <a:schemeClr val="tx1"/>
                </a:solidFill>
              </a:rPr>
              <a:t>        p1=(char *)p2;</a:t>
            </a:r>
          </a:p>
          <a:p>
            <a:pPr marL="1143000" lvl="2" indent="-228600" eaLnBrk="1" hangingPunct="1">
              <a:spcBef>
                <a:spcPct val="20000"/>
              </a:spcBef>
              <a:buClr>
                <a:srgbClr val="FF3300"/>
              </a:buClr>
              <a:buFont typeface="Wingdings" pitchFamily="2" charset="2"/>
              <a:buNone/>
            </a:pPr>
            <a:r>
              <a:rPr lang="en-US" altLang="zh-CN" sz="2400" dirty="0">
                <a:solidFill>
                  <a:schemeClr val="tx1"/>
                </a:solidFill>
              </a:rPr>
              <a:t>    </a:t>
            </a:r>
            <a:r>
              <a:rPr lang="zh-CN" altLang="en-US" sz="2400" dirty="0">
                <a:solidFill>
                  <a:schemeClr val="tx1"/>
                </a:solidFill>
              </a:rPr>
              <a:t>或</a:t>
            </a:r>
            <a:r>
              <a:rPr lang="en-US" altLang="zh-CN" sz="2400" dirty="0">
                <a:solidFill>
                  <a:schemeClr val="tx1"/>
                </a:solidFill>
              </a:rPr>
              <a:t>p2=(</a:t>
            </a:r>
            <a:r>
              <a:rPr lang="en-US" altLang="zh-CN" sz="2400" dirty="0" err="1">
                <a:solidFill>
                  <a:schemeClr val="tx1"/>
                </a:solidFill>
              </a:rPr>
              <a:t>int</a:t>
            </a:r>
            <a:r>
              <a:rPr lang="en-US" altLang="zh-CN" sz="2400" dirty="0">
                <a:solidFill>
                  <a:schemeClr val="tx1"/>
                </a:solidFill>
              </a:rPr>
              <a:t> *)p1;</a:t>
            </a:r>
          </a:p>
          <a:p>
            <a:pPr marL="1143000" lvl="2" indent="-228600" eaLnBrk="1" hangingPunct="1">
              <a:spcBef>
                <a:spcPct val="20000"/>
              </a:spcBef>
              <a:buClr>
                <a:srgbClr val="FF3300"/>
              </a:buClr>
              <a:buFont typeface="Wingdings" pitchFamily="2" charset="2"/>
              <a:buNone/>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*fun(char ch1,char ch2)    </a:t>
            </a:r>
            <a:r>
              <a:rPr lang="zh-CN" altLang="en-US" sz="2400" dirty="0">
                <a:solidFill>
                  <a:schemeClr val="tx1"/>
                </a:solidFill>
              </a:rPr>
              <a:t>返回“空类型”地址</a:t>
            </a:r>
          </a:p>
          <a:p>
            <a:pPr marL="1143000" lvl="2" indent="-228600" eaLnBrk="1" hangingPunct="1">
              <a:spcBef>
                <a:spcPct val="20000"/>
              </a:spcBef>
              <a:buClr>
                <a:srgbClr val="FF3300"/>
              </a:buClr>
              <a:buFont typeface="Wingdings" pitchFamily="2" charset="2"/>
              <a:buNone/>
            </a:pPr>
            <a:r>
              <a:rPr lang="en-US" altLang="zh-CN" sz="2400" dirty="0">
                <a:solidFill>
                  <a:schemeClr val="tx1"/>
                </a:solidFill>
              </a:rPr>
              <a:t>P1=(char *)fun(ch1,ch2);              </a:t>
            </a:r>
            <a:r>
              <a:rPr lang="zh-CN" altLang="en-US" sz="2400" dirty="0">
                <a:solidFill>
                  <a:schemeClr val="tx1"/>
                </a:solidFill>
              </a:rPr>
              <a:t>引用时要类型转换</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879B29A-B80A-4298-89AA-B9AD596AC6E4}"/>
              </a:ext>
            </a:extLst>
          </p:cNvPr>
          <p:cNvSpPr txBox="1"/>
          <p:nvPr/>
        </p:nvSpPr>
        <p:spPr>
          <a:xfrm>
            <a:off x="107504" y="980728"/>
            <a:ext cx="8928992" cy="5878532"/>
          </a:xfrm>
          <a:prstGeom prst="rect">
            <a:avLst/>
          </a:prstGeom>
          <a:noFill/>
        </p:spPr>
        <p:txBody>
          <a:bodyPr wrap="square" rtlCol="0">
            <a:spAutoFit/>
          </a:bodyPr>
          <a:lstStyle/>
          <a:p>
            <a:r>
              <a:rPr lang="zh-CN" altLang="en-US" sz="3600" dirty="0"/>
              <a:t>最后一课对同学们的祝福</a:t>
            </a:r>
            <a:endParaRPr lang="en-US" altLang="zh-CN" sz="3600" dirty="0"/>
          </a:p>
          <a:p>
            <a:endParaRPr lang="en-US" sz="2800" dirty="0"/>
          </a:p>
          <a:p>
            <a:r>
              <a:rPr lang="zh-CN" altLang="en-US" sz="2400" dirty="0"/>
              <a:t>感谢大家一学期以来的陪伴和支持，希望大家能够有所收获。</a:t>
            </a:r>
            <a:endParaRPr lang="en-US" altLang="zh-CN" sz="2400" dirty="0"/>
          </a:p>
          <a:p>
            <a:endParaRPr lang="en-US" altLang="zh-CN" sz="2400" dirty="0"/>
          </a:p>
          <a:p>
            <a:r>
              <a:rPr lang="en-US" sz="2400" dirty="0"/>
              <a:t>C</a:t>
            </a:r>
            <a:r>
              <a:rPr lang="zh-CN" altLang="en-US" sz="2400" dirty="0"/>
              <a:t>语言只是计算机类知识学习的起步，今后路还很长；但是不必担心，“</a:t>
            </a:r>
            <a:r>
              <a:rPr lang="zh-CN" altLang="en-US" sz="2400" dirty="0">
                <a:solidFill>
                  <a:srgbClr val="FF0000"/>
                </a:solidFill>
              </a:rPr>
              <a:t>注重实践，多加练习</a:t>
            </a:r>
            <a:r>
              <a:rPr lang="zh-CN" altLang="en-US" sz="2400" dirty="0"/>
              <a:t>”是学习的重要法宝。</a:t>
            </a:r>
            <a:endParaRPr lang="en-US" altLang="zh-CN" sz="2400" dirty="0"/>
          </a:p>
          <a:p>
            <a:endParaRPr lang="en-US" sz="2400" dirty="0"/>
          </a:p>
          <a:p>
            <a:r>
              <a:rPr lang="zh-CN" altLang="en-US" sz="2400" dirty="0"/>
              <a:t>以后可能的合作的机会：</a:t>
            </a:r>
            <a:endParaRPr lang="en-US" altLang="zh-CN" sz="2400" dirty="0"/>
          </a:p>
          <a:p>
            <a:r>
              <a:rPr lang="en-US" altLang="zh-CN" sz="2400" dirty="0"/>
              <a:t>0 </a:t>
            </a:r>
            <a:r>
              <a:rPr lang="zh-CN" altLang="en-US" sz="2400" dirty="0"/>
              <a:t>本学期课程考试未通过</a:t>
            </a:r>
            <a:endParaRPr lang="en-US" altLang="zh-CN" sz="2400" dirty="0"/>
          </a:p>
          <a:p>
            <a:r>
              <a:rPr lang="en-US" altLang="zh-CN" sz="2400" dirty="0"/>
              <a:t>1 </a:t>
            </a:r>
            <a:r>
              <a:rPr lang="zh-CN" altLang="en-US" sz="2400" dirty="0"/>
              <a:t>春季学期的“最优化方法”</a:t>
            </a:r>
            <a:endParaRPr lang="en-US" altLang="zh-CN" sz="2400" dirty="0"/>
          </a:p>
          <a:p>
            <a:r>
              <a:rPr lang="zh-CN" altLang="en-US" sz="2400" dirty="0"/>
              <a:t>（大数据专业必修，人工智能专业选修）</a:t>
            </a:r>
            <a:endParaRPr lang="en-US" altLang="zh-CN" sz="2400" dirty="0"/>
          </a:p>
          <a:p>
            <a:r>
              <a:rPr lang="en-US" sz="2400" dirty="0"/>
              <a:t>2 </a:t>
            </a:r>
            <a:r>
              <a:rPr lang="zh-CN" altLang="en-US" sz="2400" dirty="0"/>
              <a:t>对科研有兴趣，愿意提前接触</a:t>
            </a:r>
            <a:endParaRPr lang="en-US" altLang="zh-CN" sz="2400" dirty="0"/>
          </a:p>
          <a:p>
            <a:r>
              <a:rPr lang="en-US" sz="2400" dirty="0"/>
              <a:t>3 URP/</a:t>
            </a:r>
            <a:r>
              <a:rPr lang="zh-CN" altLang="en-US" sz="2400" dirty="0"/>
              <a:t>北创</a:t>
            </a:r>
            <a:r>
              <a:rPr lang="en-US" altLang="zh-CN" sz="2400" dirty="0"/>
              <a:t>/</a:t>
            </a:r>
            <a:r>
              <a:rPr lang="zh-CN" altLang="en-US" sz="2400" dirty="0"/>
              <a:t>国创（每年</a:t>
            </a:r>
            <a:r>
              <a:rPr lang="en-US" altLang="zh-CN" sz="2400" dirty="0"/>
              <a:t>12</a:t>
            </a:r>
            <a:r>
              <a:rPr lang="zh-CN" altLang="en-US" sz="2400" dirty="0"/>
              <a:t>月份左右，需提前联系）</a:t>
            </a:r>
            <a:endParaRPr lang="en-US" altLang="zh-CN" sz="2400" dirty="0"/>
          </a:p>
          <a:p>
            <a:r>
              <a:rPr lang="en-US" sz="2400" dirty="0"/>
              <a:t>4 </a:t>
            </a:r>
            <a:r>
              <a:rPr lang="zh-CN" altLang="en-US" sz="2400" dirty="0"/>
              <a:t>硕士</a:t>
            </a:r>
            <a:r>
              <a:rPr lang="en-US" altLang="zh-CN" sz="2400" dirty="0"/>
              <a:t>/</a:t>
            </a:r>
            <a:r>
              <a:rPr lang="zh-CN" altLang="en-US" sz="2400" dirty="0"/>
              <a:t>博士研究生（需提前联系）</a:t>
            </a:r>
            <a:endParaRPr lang="en-US" altLang="zh-CN" sz="2400" dirty="0"/>
          </a:p>
          <a:p>
            <a:r>
              <a:rPr lang="en-US" altLang="zh-CN" sz="2400" dirty="0"/>
              <a:t>5 </a:t>
            </a:r>
            <a:r>
              <a:rPr lang="zh-CN" altLang="en-US" sz="2400" dirty="0"/>
              <a:t>其他</a:t>
            </a:r>
            <a:endParaRPr lang="en-US" altLang="zh-CN" sz="2400" dirty="0"/>
          </a:p>
        </p:txBody>
      </p:sp>
      <p:sp>
        <p:nvSpPr>
          <p:cNvPr id="3" name="文本框 2">
            <a:extLst>
              <a:ext uri="{FF2B5EF4-FFF2-40B4-BE49-F238E27FC236}">
                <a16:creationId xmlns:a16="http://schemas.microsoft.com/office/drawing/2014/main" id="{315C30D8-C24E-463C-92B4-F497D6EE0DD4}"/>
              </a:ext>
            </a:extLst>
          </p:cNvPr>
          <p:cNvSpPr txBox="1"/>
          <p:nvPr/>
        </p:nvSpPr>
        <p:spPr>
          <a:xfrm>
            <a:off x="6084168" y="6093296"/>
            <a:ext cx="2808312" cy="646331"/>
          </a:xfrm>
          <a:prstGeom prst="rect">
            <a:avLst/>
          </a:prstGeom>
          <a:noFill/>
        </p:spPr>
        <p:txBody>
          <a:bodyPr wrap="square" rtlCol="0">
            <a:spAutoFit/>
          </a:bodyPr>
          <a:lstStyle/>
          <a:p>
            <a:r>
              <a:rPr lang="en-US" dirty="0">
                <a:hlinkClick r:id="rId2"/>
              </a:rPr>
              <a:t>zhaiweixin@cau.edu.cn</a:t>
            </a:r>
            <a:endParaRPr lang="en-US" dirty="0"/>
          </a:p>
          <a:p>
            <a:r>
              <a:rPr lang="zh-CN" altLang="en-US" dirty="0"/>
              <a:t>信电楼</a:t>
            </a:r>
            <a:r>
              <a:rPr lang="en-US" altLang="zh-CN" dirty="0"/>
              <a:t>717</a:t>
            </a:r>
            <a:endParaRPr lang="en-US" dirty="0"/>
          </a:p>
        </p:txBody>
      </p:sp>
    </p:spTree>
    <p:extLst>
      <p:ext uri="{BB962C8B-B14F-4D97-AF65-F5344CB8AC3E}">
        <p14:creationId xmlns:p14="http://schemas.microsoft.com/office/powerpoint/2010/main" val="1347883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2" name="Rectangle 4"/>
          <p:cNvSpPr>
            <a:spLocks noChangeArrowheads="1"/>
          </p:cNvSpPr>
          <p:nvPr/>
        </p:nvSpPr>
        <p:spPr bwMode="auto">
          <a:xfrm>
            <a:off x="655638" y="681038"/>
            <a:ext cx="7956550" cy="2757487"/>
          </a:xfrm>
          <a:prstGeom prst="rect">
            <a:avLst/>
          </a:prstGeom>
          <a:noFill/>
          <a:ln w="9525">
            <a:noFill/>
            <a:miter lim="800000"/>
            <a:headEnd/>
            <a:tailEnd/>
          </a:ln>
        </p:spPr>
        <p:txBody>
          <a:bodyPr/>
          <a:lstStyle/>
          <a:p>
            <a:pPr marL="742950" lvl="1" indent="-285750" eaLnBrk="1" hangingPunct="1">
              <a:spcBef>
                <a:spcPct val="20000"/>
              </a:spcBef>
              <a:buClr>
                <a:srgbClr val="339933"/>
              </a:buClr>
              <a:buFont typeface="Wingdings" pitchFamily="2" charset="2"/>
              <a:buNone/>
            </a:pPr>
            <a:r>
              <a:rPr kumimoji="0" lang="zh-CN" altLang="en-US" sz="2800">
                <a:solidFill>
                  <a:schemeClr val="tx1"/>
                </a:solidFill>
              </a:rPr>
              <a:t>关于 </a:t>
            </a:r>
            <a:r>
              <a:rPr kumimoji="0" lang="en-US" altLang="zh-CN" sz="2800">
                <a:solidFill>
                  <a:schemeClr val="tx1"/>
                </a:solidFill>
              </a:rPr>
              <a:t>&amp;  </a:t>
            </a:r>
            <a:r>
              <a:rPr kumimoji="0" lang="zh-CN" altLang="en-US" sz="2800">
                <a:solidFill>
                  <a:schemeClr val="tx1"/>
                </a:solidFill>
              </a:rPr>
              <a:t>和  *  运算符的进一步说明：</a:t>
            </a:r>
          </a:p>
          <a:p>
            <a:pPr marL="742950" lvl="1" indent="-285750" eaLnBrk="1" hangingPunct="1">
              <a:spcBef>
                <a:spcPct val="20000"/>
              </a:spcBef>
              <a:buClr>
                <a:srgbClr val="339933"/>
              </a:buClr>
              <a:buFont typeface="Wingdings" pitchFamily="2" charset="2"/>
              <a:buNone/>
            </a:pPr>
            <a:r>
              <a:rPr kumimoji="0" lang="zh-CN" altLang="en-US" sz="2400">
                <a:solidFill>
                  <a:schemeClr val="tx1"/>
                </a:solidFill>
              </a:rPr>
              <a:t>    * 、</a:t>
            </a:r>
            <a:r>
              <a:rPr kumimoji="0" lang="en-US" altLang="zh-CN" sz="2400">
                <a:solidFill>
                  <a:schemeClr val="tx1"/>
                </a:solidFill>
              </a:rPr>
              <a:t>&amp;</a:t>
            </a:r>
            <a:r>
              <a:rPr kumimoji="0" lang="zh-CN" altLang="en-US" sz="2400">
                <a:solidFill>
                  <a:schemeClr val="tx1"/>
                </a:solidFill>
              </a:rPr>
              <a:t>：优先级同为</a:t>
            </a:r>
            <a:r>
              <a:rPr kumimoji="0" lang="en-US" altLang="zh-CN" sz="2400">
                <a:solidFill>
                  <a:schemeClr val="tx1"/>
                </a:solidFill>
              </a:rPr>
              <a:t>2</a:t>
            </a:r>
            <a:r>
              <a:rPr kumimoji="0" lang="zh-CN" altLang="en-US" sz="2400">
                <a:solidFill>
                  <a:schemeClr val="tx1"/>
                </a:solidFill>
              </a:rPr>
              <a:t>级，    结合性：从右向左。</a:t>
            </a:r>
          </a:p>
          <a:p>
            <a:pPr marL="342900" indent="-342900">
              <a:spcBef>
                <a:spcPct val="0"/>
              </a:spcBef>
            </a:pPr>
            <a:r>
              <a:rPr kumimoji="0" lang="en-US" altLang="zh-CN" sz="2400">
                <a:solidFill>
                  <a:schemeClr val="tx1"/>
                </a:solidFill>
              </a:rPr>
              <a:t>1.</a:t>
            </a:r>
            <a:r>
              <a:rPr kumimoji="0" lang="zh-CN" altLang="en-US" sz="2400">
                <a:solidFill>
                  <a:schemeClr val="tx1"/>
                </a:solidFill>
              </a:rPr>
              <a:t>若已执行： </a:t>
            </a:r>
            <a:r>
              <a:rPr kumimoji="0" lang="en-US" altLang="zh-CN" sz="2400">
                <a:solidFill>
                  <a:schemeClr val="tx1"/>
                </a:solidFill>
              </a:rPr>
              <a:t>int  a, b, * p1, * p2; </a:t>
            </a:r>
          </a:p>
          <a:p>
            <a:pPr marL="342900" indent="-342900">
              <a:spcBef>
                <a:spcPct val="0"/>
              </a:spcBef>
            </a:pPr>
            <a:r>
              <a:rPr kumimoji="0" lang="en-US" altLang="zh-CN" sz="2400">
                <a:solidFill>
                  <a:schemeClr val="tx1"/>
                </a:solidFill>
              </a:rPr>
              <a:t>                        p1=&amp;a; p2=&amp;b; a=100; b=10; </a:t>
            </a:r>
          </a:p>
          <a:p>
            <a:pPr marL="342900" indent="-342900">
              <a:spcBef>
                <a:spcPct val="0"/>
              </a:spcBef>
            </a:pPr>
            <a:r>
              <a:rPr kumimoji="0" lang="en-US" altLang="zh-CN" sz="2400">
                <a:solidFill>
                  <a:schemeClr val="tx1"/>
                </a:solidFill>
              </a:rPr>
              <a:t>   </a:t>
            </a:r>
            <a:r>
              <a:rPr kumimoji="0" lang="zh-CN" altLang="en-US" sz="2400">
                <a:solidFill>
                  <a:schemeClr val="tx1"/>
                </a:solidFill>
              </a:rPr>
              <a:t>则 ① </a:t>
            </a:r>
            <a:r>
              <a:rPr kumimoji="0" lang="en-US" altLang="zh-CN" sz="2400">
                <a:solidFill>
                  <a:schemeClr val="tx1"/>
                </a:solidFill>
              </a:rPr>
              <a:t>&amp;* p1 </a:t>
            </a:r>
            <a:r>
              <a:rPr kumimoji="0" lang="en-US" altLang="zh-CN" sz="2400">
                <a:solidFill>
                  <a:schemeClr val="tx1"/>
                </a:solidFill>
                <a:sym typeface="Symbol" pitchFamily="18" charset="2"/>
              </a:rPr>
              <a:t></a:t>
            </a:r>
            <a:r>
              <a:rPr kumimoji="0" lang="en-US" altLang="zh-CN" sz="2400">
                <a:solidFill>
                  <a:schemeClr val="tx1"/>
                </a:solidFill>
              </a:rPr>
              <a:t> &amp;a (p1)        </a:t>
            </a:r>
          </a:p>
          <a:p>
            <a:pPr marL="342900" indent="-342900">
              <a:spcBef>
                <a:spcPct val="0"/>
              </a:spcBef>
            </a:pPr>
            <a:r>
              <a:rPr kumimoji="0" lang="en-US" altLang="zh-CN" sz="2400">
                <a:solidFill>
                  <a:schemeClr val="tx1"/>
                </a:solidFill>
              </a:rPr>
              <a:t>             &amp;* p2 </a:t>
            </a:r>
            <a:r>
              <a:rPr kumimoji="0" lang="en-US" altLang="zh-CN" sz="2400">
                <a:solidFill>
                  <a:schemeClr val="tx1"/>
                </a:solidFill>
                <a:sym typeface="Symbol" pitchFamily="18" charset="2"/>
              </a:rPr>
              <a:t></a:t>
            </a:r>
            <a:r>
              <a:rPr kumimoji="0" lang="en-US" altLang="zh-CN" sz="2400">
                <a:solidFill>
                  <a:schemeClr val="tx1"/>
                </a:solidFill>
              </a:rPr>
              <a:t> &amp;b (p2) </a:t>
            </a:r>
          </a:p>
          <a:p>
            <a:pPr marL="342900" indent="-342900">
              <a:spcBef>
                <a:spcPct val="0"/>
              </a:spcBef>
            </a:pPr>
            <a:r>
              <a:rPr kumimoji="0" lang="en-US" altLang="zh-CN" sz="2400">
                <a:solidFill>
                  <a:schemeClr val="tx1"/>
                </a:solidFill>
              </a:rPr>
              <a:t>        ②p2=&amp;* p1 </a:t>
            </a:r>
            <a:r>
              <a:rPr kumimoji="0" lang="en-US" altLang="zh-CN" sz="2400">
                <a:solidFill>
                  <a:schemeClr val="tx1"/>
                </a:solidFill>
                <a:sym typeface="Symbol" pitchFamily="18" charset="2"/>
              </a:rPr>
              <a:t></a:t>
            </a:r>
            <a:r>
              <a:rPr kumimoji="0" lang="en-US" altLang="zh-CN" sz="2400">
                <a:solidFill>
                  <a:schemeClr val="tx1"/>
                </a:solidFill>
              </a:rPr>
              <a:t>  p2=&amp;a</a:t>
            </a:r>
            <a:endParaRPr lang="en-US" altLang="zh-CN" sz="2400">
              <a:solidFill>
                <a:schemeClr val="tx1"/>
              </a:solidFill>
            </a:endParaRPr>
          </a:p>
        </p:txBody>
      </p:sp>
      <p:grpSp>
        <p:nvGrpSpPr>
          <p:cNvPr id="2" name="Group 8"/>
          <p:cNvGrpSpPr>
            <a:grpSpLocks/>
          </p:cNvGrpSpPr>
          <p:nvPr/>
        </p:nvGrpSpPr>
        <p:grpSpPr bwMode="auto">
          <a:xfrm>
            <a:off x="1350963" y="3584575"/>
            <a:ext cx="3124200" cy="1828800"/>
            <a:chOff x="576" y="2496"/>
            <a:chExt cx="1968" cy="1152"/>
          </a:xfrm>
        </p:grpSpPr>
        <p:grpSp>
          <p:nvGrpSpPr>
            <p:cNvPr id="3" name="Group 9"/>
            <p:cNvGrpSpPr>
              <a:grpSpLocks/>
            </p:cNvGrpSpPr>
            <p:nvPr/>
          </p:nvGrpSpPr>
          <p:grpSpPr bwMode="auto">
            <a:xfrm>
              <a:off x="576" y="2496"/>
              <a:ext cx="720" cy="1152"/>
              <a:chOff x="576" y="2496"/>
              <a:chExt cx="720" cy="1152"/>
            </a:xfrm>
          </p:grpSpPr>
          <p:sp>
            <p:nvSpPr>
              <p:cNvPr id="365601" name="Rectangle 10"/>
              <p:cNvSpPr>
                <a:spLocks noChangeArrowheads="1"/>
              </p:cNvSpPr>
              <p:nvPr/>
            </p:nvSpPr>
            <p:spPr bwMode="auto">
              <a:xfrm>
                <a:off x="576" y="2736"/>
                <a:ext cx="720" cy="288"/>
              </a:xfrm>
              <a:prstGeom prst="rect">
                <a:avLst/>
              </a:prstGeom>
              <a:noFill/>
              <a:ln w="57150">
                <a:solidFill>
                  <a:schemeClr val="accent2"/>
                </a:solid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&amp;a</a:t>
                </a:r>
                <a:endParaRPr lang="en-US" altLang="zh-CN" sz="2400" b="0">
                  <a:solidFill>
                    <a:schemeClr val="tx1"/>
                  </a:solidFill>
                  <a:ea typeface="宋体" pitchFamily="2" charset="-122"/>
                </a:endParaRPr>
              </a:p>
            </p:txBody>
          </p:sp>
          <p:sp>
            <p:nvSpPr>
              <p:cNvPr id="365602" name="Rectangle 11"/>
              <p:cNvSpPr>
                <a:spLocks noChangeArrowheads="1"/>
              </p:cNvSpPr>
              <p:nvPr/>
            </p:nvSpPr>
            <p:spPr bwMode="auto">
              <a:xfrm>
                <a:off x="576" y="3360"/>
                <a:ext cx="720" cy="288"/>
              </a:xfrm>
              <a:prstGeom prst="rect">
                <a:avLst/>
              </a:prstGeom>
              <a:noFill/>
              <a:ln w="57150">
                <a:solidFill>
                  <a:schemeClr val="accent2"/>
                </a:solid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&amp;b</a:t>
                </a:r>
                <a:endParaRPr lang="en-US" altLang="zh-CN" sz="2400" b="0">
                  <a:solidFill>
                    <a:schemeClr val="tx1"/>
                  </a:solidFill>
                  <a:ea typeface="宋体" pitchFamily="2" charset="-122"/>
                </a:endParaRPr>
              </a:p>
            </p:txBody>
          </p:sp>
          <p:sp>
            <p:nvSpPr>
              <p:cNvPr id="365603" name="Rectangle 12"/>
              <p:cNvSpPr>
                <a:spLocks noChangeArrowheads="1"/>
              </p:cNvSpPr>
              <p:nvPr/>
            </p:nvSpPr>
            <p:spPr bwMode="auto">
              <a:xfrm>
                <a:off x="816" y="2496"/>
                <a:ext cx="336" cy="192"/>
              </a:xfrm>
              <a:prstGeom prst="rect">
                <a:avLst/>
              </a:prstGeom>
              <a:noFill/>
              <a:ln w="57150">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p1</a:t>
                </a:r>
                <a:endParaRPr lang="en-US" altLang="zh-CN" sz="2400" b="0">
                  <a:solidFill>
                    <a:schemeClr val="tx1"/>
                  </a:solidFill>
                  <a:ea typeface="宋体" pitchFamily="2" charset="-122"/>
                </a:endParaRPr>
              </a:p>
            </p:txBody>
          </p:sp>
          <p:sp>
            <p:nvSpPr>
              <p:cNvPr id="365604" name="Rectangle 13"/>
              <p:cNvSpPr>
                <a:spLocks noChangeArrowheads="1"/>
              </p:cNvSpPr>
              <p:nvPr/>
            </p:nvSpPr>
            <p:spPr bwMode="auto">
              <a:xfrm>
                <a:off x="768" y="3120"/>
                <a:ext cx="336" cy="192"/>
              </a:xfrm>
              <a:prstGeom prst="rect">
                <a:avLst/>
              </a:prstGeom>
              <a:noFill/>
              <a:ln w="57150">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p2</a:t>
                </a:r>
                <a:endParaRPr lang="en-US" altLang="zh-CN" sz="2400" b="0">
                  <a:solidFill>
                    <a:schemeClr val="tx1"/>
                  </a:solidFill>
                  <a:ea typeface="宋体" pitchFamily="2" charset="-122"/>
                </a:endParaRPr>
              </a:p>
            </p:txBody>
          </p:sp>
        </p:grpSp>
        <p:grpSp>
          <p:nvGrpSpPr>
            <p:cNvPr id="4" name="Group 14"/>
            <p:cNvGrpSpPr>
              <a:grpSpLocks/>
            </p:cNvGrpSpPr>
            <p:nvPr/>
          </p:nvGrpSpPr>
          <p:grpSpPr bwMode="auto">
            <a:xfrm>
              <a:off x="1824" y="2496"/>
              <a:ext cx="720" cy="1152"/>
              <a:chOff x="1824" y="2496"/>
              <a:chExt cx="720" cy="1152"/>
            </a:xfrm>
          </p:grpSpPr>
          <p:sp>
            <p:nvSpPr>
              <p:cNvPr id="365597" name="Rectangle 15"/>
              <p:cNvSpPr>
                <a:spLocks noChangeArrowheads="1"/>
              </p:cNvSpPr>
              <p:nvPr/>
            </p:nvSpPr>
            <p:spPr bwMode="auto">
              <a:xfrm>
                <a:off x="1824" y="3360"/>
                <a:ext cx="720" cy="288"/>
              </a:xfrm>
              <a:prstGeom prst="rect">
                <a:avLst/>
              </a:prstGeom>
              <a:noFill/>
              <a:ln w="57150">
                <a:solidFill>
                  <a:schemeClr val="accent2"/>
                </a:solid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10</a:t>
                </a:r>
                <a:endParaRPr lang="en-US" altLang="zh-CN" sz="2400" b="0">
                  <a:solidFill>
                    <a:schemeClr val="tx1"/>
                  </a:solidFill>
                  <a:ea typeface="宋体" pitchFamily="2" charset="-122"/>
                </a:endParaRPr>
              </a:p>
            </p:txBody>
          </p:sp>
          <p:sp>
            <p:nvSpPr>
              <p:cNvPr id="365598" name="Rectangle 16"/>
              <p:cNvSpPr>
                <a:spLocks noChangeArrowheads="1"/>
              </p:cNvSpPr>
              <p:nvPr/>
            </p:nvSpPr>
            <p:spPr bwMode="auto">
              <a:xfrm>
                <a:off x="1824" y="2688"/>
                <a:ext cx="720" cy="288"/>
              </a:xfrm>
              <a:prstGeom prst="rect">
                <a:avLst/>
              </a:prstGeom>
              <a:noFill/>
              <a:ln w="57150">
                <a:solidFill>
                  <a:schemeClr val="accent2"/>
                </a:solid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100</a:t>
                </a:r>
                <a:endParaRPr lang="en-US" altLang="zh-CN" sz="2400" b="0">
                  <a:solidFill>
                    <a:schemeClr val="tx1"/>
                  </a:solidFill>
                  <a:ea typeface="宋体" pitchFamily="2" charset="-122"/>
                </a:endParaRPr>
              </a:p>
            </p:txBody>
          </p:sp>
          <p:sp>
            <p:nvSpPr>
              <p:cNvPr id="365599" name="Rectangle 17"/>
              <p:cNvSpPr>
                <a:spLocks noChangeArrowheads="1"/>
              </p:cNvSpPr>
              <p:nvPr/>
            </p:nvSpPr>
            <p:spPr bwMode="auto">
              <a:xfrm>
                <a:off x="2016" y="3120"/>
                <a:ext cx="336" cy="192"/>
              </a:xfrm>
              <a:prstGeom prst="rect">
                <a:avLst/>
              </a:prstGeom>
              <a:noFill/>
              <a:ln w="57150">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b</a:t>
                </a:r>
                <a:endParaRPr lang="en-US" altLang="zh-CN" sz="2400" b="0">
                  <a:solidFill>
                    <a:schemeClr val="tx1"/>
                  </a:solidFill>
                  <a:ea typeface="宋体" pitchFamily="2" charset="-122"/>
                </a:endParaRPr>
              </a:p>
            </p:txBody>
          </p:sp>
          <p:sp>
            <p:nvSpPr>
              <p:cNvPr id="365600" name="Rectangle 18"/>
              <p:cNvSpPr>
                <a:spLocks noChangeArrowheads="1"/>
              </p:cNvSpPr>
              <p:nvPr/>
            </p:nvSpPr>
            <p:spPr bwMode="auto">
              <a:xfrm>
                <a:off x="1968" y="2496"/>
                <a:ext cx="336" cy="192"/>
              </a:xfrm>
              <a:prstGeom prst="rect">
                <a:avLst/>
              </a:prstGeom>
              <a:noFill/>
              <a:ln w="57150">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a</a:t>
                </a:r>
                <a:endParaRPr lang="en-US" altLang="zh-CN" sz="2400" b="0">
                  <a:solidFill>
                    <a:schemeClr val="tx1"/>
                  </a:solidFill>
                  <a:ea typeface="宋体" pitchFamily="2" charset="-122"/>
                </a:endParaRPr>
              </a:p>
            </p:txBody>
          </p:sp>
        </p:grpSp>
        <p:grpSp>
          <p:nvGrpSpPr>
            <p:cNvPr id="5" name="Group 19"/>
            <p:cNvGrpSpPr>
              <a:grpSpLocks/>
            </p:cNvGrpSpPr>
            <p:nvPr/>
          </p:nvGrpSpPr>
          <p:grpSpPr bwMode="auto">
            <a:xfrm>
              <a:off x="1296" y="2880"/>
              <a:ext cx="528" cy="576"/>
              <a:chOff x="1296" y="2880"/>
              <a:chExt cx="528" cy="576"/>
            </a:xfrm>
          </p:grpSpPr>
          <p:sp>
            <p:nvSpPr>
              <p:cNvPr id="365595" name="Line 20"/>
              <p:cNvSpPr>
                <a:spLocks noChangeShapeType="1"/>
              </p:cNvSpPr>
              <p:nvPr/>
            </p:nvSpPr>
            <p:spPr bwMode="auto">
              <a:xfrm>
                <a:off x="1296" y="2880"/>
                <a:ext cx="528" cy="0"/>
              </a:xfrm>
              <a:prstGeom prst="line">
                <a:avLst/>
              </a:prstGeom>
              <a:noFill/>
              <a:ln w="57150">
                <a:solidFill>
                  <a:srgbClr val="FF0000"/>
                </a:solidFill>
                <a:round/>
                <a:headEnd/>
                <a:tailEnd type="triangle" w="med" len="med"/>
              </a:ln>
              <a:effectLst/>
            </p:spPr>
            <p:txBody>
              <a:bodyPr wrap="none" anchor="ctr"/>
              <a:lstStyle/>
              <a:p>
                <a:endParaRPr lang="zh-CN" altLang="en-US"/>
              </a:p>
            </p:txBody>
          </p:sp>
          <p:sp>
            <p:nvSpPr>
              <p:cNvPr id="365596" name="Line 21"/>
              <p:cNvSpPr>
                <a:spLocks noChangeShapeType="1"/>
              </p:cNvSpPr>
              <p:nvPr/>
            </p:nvSpPr>
            <p:spPr bwMode="auto">
              <a:xfrm>
                <a:off x="1296" y="3456"/>
                <a:ext cx="528" cy="0"/>
              </a:xfrm>
              <a:prstGeom prst="line">
                <a:avLst/>
              </a:prstGeom>
              <a:noFill/>
              <a:ln w="57150">
                <a:solidFill>
                  <a:srgbClr val="FF0000"/>
                </a:solidFill>
                <a:round/>
                <a:headEnd/>
                <a:tailEnd type="triangle" w="med" len="med"/>
              </a:ln>
              <a:effectLst/>
            </p:spPr>
            <p:txBody>
              <a:bodyPr wrap="none" anchor="ctr"/>
              <a:lstStyle/>
              <a:p>
                <a:endParaRPr lang="zh-CN" altLang="en-US"/>
              </a:p>
            </p:txBody>
          </p:sp>
        </p:grpSp>
      </p:grpSp>
      <p:grpSp>
        <p:nvGrpSpPr>
          <p:cNvPr id="6" name="Group 22"/>
          <p:cNvGrpSpPr>
            <a:grpSpLocks/>
          </p:cNvGrpSpPr>
          <p:nvPr/>
        </p:nvGrpSpPr>
        <p:grpSpPr bwMode="auto">
          <a:xfrm>
            <a:off x="5313363" y="3508375"/>
            <a:ext cx="3124200" cy="1905000"/>
            <a:chOff x="3072" y="2448"/>
            <a:chExt cx="1968" cy="1200"/>
          </a:xfrm>
        </p:grpSpPr>
        <p:grpSp>
          <p:nvGrpSpPr>
            <p:cNvPr id="7" name="Group 23"/>
            <p:cNvGrpSpPr>
              <a:grpSpLocks/>
            </p:cNvGrpSpPr>
            <p:nvPr/>
          </p:nvGrpSpPr>
          <p:grpSpPr bwMode="auto">
            <a:xfrm>
              <a:off x="3072" y="2448"/>
              <a:ext cx="720" cy="1200"/>
              <a:chOff x="3072" y="2448"/>
              <a:chExt cx="720" cy="1200"/>
            </a:xfrm>
          </p:grpSpPr>
          <p:sp>
            <p:nvSpPr>
              <p:cNvPr id="365588" name="Rectangle 24"/>
              <p:cNvSpPr>
                <a:spLocks noChangeArrowheads="1"/>
              </p:cNvSpPr>
              <p:nvPr/>
            </p:nvSpPr>
            <p:spPr bwMode="auto">
              <a:xfrm>
                <a:off x="3072" y="3360"/>
                <a:ext cx="720" cy="288"/>
              </a:xfrm>
              <a:prstGeom prst="rect">
                <a:avLst/>
              </a:prstGeom>
              <a:noFill/>
              <a:ln w="57150">
                <a:solidFill>
                  <a:schemeClr val="accent2"/>
                </a:solid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&amp;a</a:t>
                </a:r>
                <a:endParaRPr lang="en-US" altLang="zh-CN" sz="2400" b="0">
                  <a:solidFill>
                    <a:schemeClr val="tx1"/>
                  </a:solidFill>
                  <a:ea typeface="宋体" pitchFamily="2" charset="-122"/>
                </a:endParaRPr>
              </a:p>
            </p:txBody>
          </p:sp>
          <p:sp>
            <p:nvSpPr>
              <p:cNvPr id="365589" name="Rectangle 25"/>
              <p:cNvSpPr>
                <a:spLocks noChangeArrowheads="1"/>
              </p:cNvSpPr>
              <p:nvPr/>
            </p:nvSpPr>
            <p:spPr bwMode="auto">
              <a:xfrm>
                <a:off x="3072" y="2688"/>
                <a:ext cx="720" cy="288"/>
              </a:xfrm>
              <a:prstGeom prst="rect">
                <a:avLst/>
              </a:prstGeom>
              <a:noFill/>
              <a:ln w="57150">
                <a:solidFill>
                  <a:schemeClr val="accent2"/>
                </a:solid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&amp;a</a:t>
                </a:r>
                <a:endParaRPr lang="en-US" altLang="zh-CN" sz="2400" b="0">
                  <a:solidFill>
                    <a:schemeClr val="tx1"/>
                  </a:solidFill>
                  <a:ea typeface="宋体" pitchFamily="2" charset="-122"/>
                </a:endParaRPr>
              </a:p>
            </p:txBody>
          </p:sp>
          <p:sp>
            <p:nvSpPr>
              <p:cNvPr id="365590" name="Rectangle 26"/>
              <p:cNvSpPr>
                <a:spLocks noChangeArrowheads="1"/>
              </p:cNvSpPr>
              <p:nvPr/>
            </p:nvSpPr>
            <p:spPr bwMode="auto">
              <a:xfrm>
                <a:off x="3264" y="3120"/>
                <a:ext cx="336" cy="192"/>
              </a:xfrm>
              <a:prstGeom prst="rect">
                <a:avLst/>
              </a:prstGeom>
              <a:noFill/>
              <a:ln w="57150">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p2</a:t>
                </a:r>
                <a:endParaRPr lang="en-US" altLang="zh-CN" sz="2400" b="0">
                  <a:solidFill>
                    <a:schemeClr val="tx1"/>
                  </a:solidFill>
                  <a:ea typeface="宋体" pitchFamily="2" charset="-122"/>
                </a:endParaRPr>
              </a:p>
            </p:txBody>
          </p:sp>
          <p:sp>
            <p:nvSpPr>
              <p:cNvPr id="365591" name="Rectangle 27"/>
              <p:cNvSpPr>
                <a:spLocks noChangeArrowheads="1"/>
              </p:cNvSpPr>
              <p:nvPr/>
            </p:nvSpPr>
            <p:spPr bwMode="auto">
              <a:xfrm>
                <a:off x="3264" y="2448"/>
                <a:ext cx="336" cy="192"/>
              </a:xfrm>
              <a:prstGeom prst="rect">
                <a:avLst/>
              </a:prstGeom>
              <a:noFill/>
              <a:ln w="57150">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p1</a:t>
                </a:r>
                <a:endParaRPr lang="en-US" altLang="zh-CN" sz="2400" b="0">
                  <a:solidFill>
                    <a:schemeClr val="tx1"/>
                  </a:solidFill>
                  <a:ea typeface="宋体" pitchFamily="2" charset="-122"/>
                </a:endParaRPr>
              </a:p>
            </p:txBody>
          </p:sp>
        </p:grpSp>
        <p:grpSp>
          <p:nvGrpSpPr>
            <p:cNvPr id="8" name="Group 28"/>
            <p:cNvGrpSpPr>
              <a:grpSpLocks/>
            </p:cNvGrpSpPr>
            <p:nvPr/>
          </p:nvGrpSpPr>
          <p:grpSpPr bwMode="auto">
            <a:xfrm>
              <a:off x="4320" y="2592"/>
              <a:ext cx="720" cy="1056"/>
              <a:chOff x="4320" y="2592"/>
              <a:chExt cx="720" cy="1056"/>
            </a:xfrm>
          </p:grpSpPr>
          <p:sp>
            <p:nvSpPr>
              <p:cNvPr id="365584" name="Rectangle 29"/>
              <p:cNvSpPr>
                <a:spLocks noChangeArrowheads="1"/>
              </p:cNvSpPr>
              <p:nvPr/>
            </p:nvSpPr>
            <p:spPr bwMode="auto">
              <a:xfrm>
                <a:off x="4320" y="3360"/>
                <a:ext cx="720" cy="288"/>
              </a:xfrm>
              <a:prstGeom prst="rect">
                <a:avLst/>
              </a:prstGeom>
              <a:noFill/>
              <a:ln w="57150">
                <a:solidFill>
                  <a:schemeClr val="accent2"/>
                </a:solid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10</a:t>
                </a:r>
                <a:endParaRPr lang="en-US" altLang="zh-CN" sz="2400" b="0">
                  <a:solidFill>
                    <a:schemeClr val="tx1"/>
                  </a:solidFill>
                  <a:ea typeface="宋体" pitchFamily="2" charset="-122"/>
                </a:endParaRPr>
              </a:p>
            </p:txBody>
          </p:sp>
          <p:sp>
            <p:nvSpPr>
              <p:cNvPr id="365585" name="Rectangle 30"/>
              <p:cNvSpPr>
                <a:spLocks noChangeArrowheads="1"/>
              </p:cNvSpPr>
              <p:nvPr/>
            </p:nvSpPr>
            <p:spPr bwMode="auto">
              <a:xfrm>
                <a:off x="4320" y="2784"/>
                <a:ext cx="720" cy="288"/>
              </a:xfrm>
              <a:prstGeom prst="rect">
                <a:avLst/>
              </a:prstGeom>
              <a:noFill/>
              <a:ln w="57150">
                <a:solidFill>
                  <a:schemeClr val="accent2"/>
                </a:solid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100</a:t>
                </a:r>
                <a:endParaRPr lang="en-US" altLang="zh-CN" sz="2400" b="0">
                  <a:solidFill>
                    <a:schemeClr val="tx1"/>
                  </a:solidFill>
                  <a:ea typeface="宋体" pitchFamily="2" charset="-122"/>
                </a:endParaRPr>
              </a:p>
            </p:txBody>
          </p:sp>
          <p:sp>
            <p:nvSpPr>
              <p:cNvPr id="365586" name="Rectangle 31"/>
              <p:cNvSpPr>
                <a:spLocks noChangeArrowheads="1"/>
              </p:cNvSpPr>
              <p:nvPr/>
            </p:nvSpPr>
            <p:spPr bwMode="auto">
              <a:xfrm>
                <a:off x="4512" y="3168"/>
                <a:ext cx="336" cy="192"/>
              </a:xfrm>
              <a:prstGeom prst="rect">
                <a:avLst/>
              </a:prstGeom>
              <a:noFill/>
              <a:ln w="57150">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b</a:t>
                </a:r>
                <a:endParaRPr lang="en-US" altLang="zh-CN" sz="2400" b="0">
                  <a:solidFill>
                    <a:schemeClr val="tx1"/>
                  </a:solidFill>
                  <a:ea typeface="宋体" pitchFamily="2" charset="-122"/>
                </a:endParaRPr>
              </a:p>
            </p:txBody>
          </p:sp>
          <p:sp>
            <p:nvSpPr>
              <p:cNvPr id="365587" name="Rectangle 32"/>
              <p:cNvSpPr>
                <a:spLocks noChangeArrowheads="1"/>
              </p:cNvSpPr>
              <p:nvPr/>
            </p:nvSpPr>
            <p:spPr bwMode="auto">
              <a:xfrm>
                <a:off x="4464" y="2592"/>
                <a:ext cx="336" cy="192"/>
              </a:xfrm>
              <a:prstGeom prst="rect">
                <a:avLst/>
              </a:prstGeom>
              <a:noFill/>
              <a:ln w="57150">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a</a:t>
                </a:r>
                <a:endParaRPr lang="en-US" altLang="zh-CN" sz="2400" b="0">
                  <a:solidFill>
                    <a:schemeClr val="tx1"/>
                  </a:solidFill>
                  <a:ea typeface="宋体" pitchFamily="2" charset="-122"/>
                </a:endParaRPr>
              </a:p>
            </p:txBody>
          </p:sp>
        </p:grpSp>
        <p:grpSp>
          <p:nvGrpSpPr>
            <p:cNvPr id="9" name="Group 33"/>
            <p:cNvGrpSpPr>
              <a:grpSpLocks/>
            </p:cNvGrpSpPr>
            <p:nvPr/>
          </p:nvGrpSpPr>
          <p:grpSpPr bwMode="auto">
            <a:xfrm>
              <a:off x="3792" y="2784"/>
              <a:ext cx="480" cy="624"/>
              <a:chOff x="3792" y="2784"/>
              <a:chExt cx="480" cy="624"/>
            </a:xfrm>
          </p:grpSpPr>
          <p:sp>
            <p:nvSpPr>
              <p:cNvPr id="365582" name="Line 34"/>
              <p:cNvSpPr>
                <a:spLocks noChangeShapeType="1"/>
              </p:cNvSpPr>
              <p:nvPr/>
            </p:nvSpPr>
            <p:spPr bwMode="auto">
              <a:xfrm>
                <a:off x="3792" y="2784"/>
                <a:ext cx="480" cy="0"/>
              </a:xfrm>
              <a:prstGeom prst="line">
                <a:avLst/>
              </a:prstGeom>
              <a:noFill/>
              <a:ln w="57150">
                <a:solidFill>
                  <a:srgbClr val="FF0000"/>
                </a:solidFill>
                <a:round/>
                <a:headEnd/>
                <a:tailEnd type="triangle" w="med" len="med"/>
              </a:ln>
              <a:effectLst/>
            </p:spPr>
            <p:txBody>
              <a:bodyPr wrap="none" anchor="ctr"/>
              <a:lstStyle/>
              <a:p>
                <a:endParaRPr lang="zh-CN" altLang="en-US"/>
              </a:p>
            </p:txBody>
          </p:sp>
          <p:sp>
            <p:nvSpPr>
              <p:cNvPr id="365583" name="Line 35"/>
              <p:cNvSpPr>
                <a:spLocks noChangeShapeType="1"/>
              </p:cNvSpPr>
              <p:nvPr/>
            </p:nvSpPr>
            <p:spPr bwMode="auto">
              <a:xfrm flipV="1">
                <a:off x="3792" y="2880"/>
                <a:ext cx="384" cy="528"/>
              </a:xfrm>
              <a:prstGeom prst="line">
                <a:avLst/>
              </a:prstGeom>
              <a:noFill/>
              <a:ln w="57150">
                <a:solidFill>
                  <a:srgbClr val="FF0000"/>
                </a:solidFill>
                <a:round/>
                <a:headEnd/>
                <a:tailEnd type="triangle" w="med" len="med"/>
              </a:ln>
              <a:effectLst/>
            </p:spPr>
            <p:txBody>
              <a:bodyPr wrap="none" anchor="ctr"/>
              <a:lstStyle/>
              <a:p>
                <a:endParaRPr lang="zh-CN" altLang="en-US"/>
              </a:p>
            </p:txBody>
          </p:sp>
        </p:grpSp>
      </p:grpSp>
    </p:spTree>
    <p:extLst>
      <p:ext uri="{BB962C8B-B14F-4D97-AF65-F5344CB8AC3E}">
        <p14:creationId xmlns:p14="http://schemas.microsoft.com/office/powerpoint/2010/main" val="434541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228" name="Rectangle 36"/>
          <p:cNvSpPr>
            <a:spLocks noChangeArrowheads="1"/>
          </p:cNvSpPr>
          <p:nvPr/>
        </p:nvSpPr>
        <p:spPr bwMode="auto">
          <a:xfrm>
            <a:off x="669925" y="3408363"/>
            <a:ext cx="7956550" cy="2673350"/>
          </a:xfrm>
          <a:prstGeom prst="rect">
            <a:avLst/>
          </a:prstGeom>
          <a:noFill/>
          <a:ln w="9525">
            <a:noFill/>
            <a:miter lim="800000"/>
            <a:headEnd/>
            <a:tailEnd/>
          </a:ln>
        </p:spPr>
        <p:txBody>
          <a:bodyPr/>
          <a:lstStyle/>
          <a:p>
            <a:pPr marL="342900" indent="-342900">
              <a:spcBef>
                <a:spcPct val="0"/>
              </a:spcBef>
            </a:pPr>
            <a:r>
              <a:rPr kumimoji="0" lang="en-US" altLang="zh-CN" sz="2400" dirty="0">
                <a:solidFill>
                  <a:schemeClr val="tx1"/>
                </a:solidFill>
              </a:rPr>
              <a:t>2.  * &amp; a</a:t>
            </a:r>
            <a:r>
              <a:rPr kumimoji="0" lang="zh-CN" altLang="en-US" sz="2400" dirty="0">
                <a:solidFill>
                  <a:schemeClr val="tx1"/>
                </a:solidFill>
              </a:rPr>
              <a:t>：先进行</a:t>
            </a:r>
            <a:r>
              <a:rPr kumimoji="0" lang="en-US" altLang="zh-CN" sz="2400" dirty="0">
                <a:solidFill>
                  <a:schemeClr val="tx1"/>
                </a:solidFill>
              </a:rPr>
              <a:t>&amp;a</a:t>
            </a:r>
            <a:r>
              <a:rPr kumimoji="0" lang="zh-CN" altLang="en-US" sz="2400" dirty="0">
                <a:solidFill>
                  <a:schemeClr val="tx1"/>
                </a:solidFill>
              </a:rPr>
              <a:t>得</a:t>
            </a:r>
            <a:r>
              <a:rPr kumimoji="0" lang="en-US" altLang="zh-CN" sz="2400" dirty="0">
                <a:solidFill>
                  <a:schemeClr val="tx1"/>
                </a:solidFill>
              </a:rPr>
              <a:t>a</a:t>
            </a:r>
            <a:r>
              <a:rPr kumimoji="0" lang="zh-CN" altLang="en-US" sz="2400" dirty="0">
                <a:solidFill>
                  <a:schemeClr val="tx1"/>
                </a:solidFill>
              </a:rPr>
              <a:t>的地址，再对</a:t>
            </a:r>
            <a:r>
              <a:rPr kumimoji="0" lang="en-US" altLang="zh-CN" sz="2400" dirty="0">
                <a:solidFill>
                  <a:schemeClr val="tx1"/>
                </a:solidFill>
              </a:rPr>
              <a:t>a</a:t>
            </a:r>
            <a:r>
              <a:rPr kumimoji="0" lang="zh-CN" altLang="en-US" sz="2400" dirty="0">
                <a:solidFill>
                  <a:schemeClr val="tx1"/>
                </a:solidFill>
              </a:rPr>
              <a:t>的地址进行* 运算 </a:t>
            </a:r>
          </a:p>
          <a:p>
            <a:pPr marL="342900" indent="-342900">
              <a:spcBef>
                <a:spcPct val="0"/>
              </a:spcBef>
            </a:pPr>
            <a:r>
              <a:rPr kumimoji="0" lang="zh-CN" altLang="en-US" sz="2400" dirty="0">
                <a:solidFill>
                  <a:schemeClr val="tx1"/>
                </a:solidFill>
              </a:rPr>
              <a:t>    即指向</a:t>
            </a:r>
            <a:r>
              <a:rPr kumimoji="0" lang="en-US" altLang="zh-CN" sz="2400" dirty="0">
                <a:solidFill>
                  <a:schemeClr val="tx1"/>
                </a:solidFill>
              </a:rPr>
              <a:t>a</a:t>
            </a:r>
            <a:r>
              <a:rPr kumimoji="0" lang="zh-CN" altLang="en-US" sz="2400" dirty="0">
                <a:solidFill>
                  <a:schemeClr val="tx1"/>
                </a:solidFill>
              </a:rPr>
              <a:t>地址所指向的变量，就是</a:t>
            </a:r>
            <a:r>
              <a:rPr kumimoji="0" lang="en-US" altLang="zh-CN" sz="2400" dirty="0">
                <a:solidFill>
                  <a:schemeClr val="tx1"/>
                </a:solidFill>
              </a:rPr>
              <a:t>a </a:t>
            </a:r>
            <a:r>
              <a:rPr kumimoji="0" lang="zh-CN" altLang="en-US" sz="2400" dirty="0">
                <a:solidFill>
                  <a:schemeClr val="tx1"/>
                </a:solidFill>
              </a:rPr>
              <a:t>，其值是</a:t>
            </a:r>
            <a:r>
              <a:rPr kumimoji="0" lang="en-US" altLang="zh-CN" sz="2400" dirty="0">
                <a:solidFill>
                  <a:schemeClr val="tx1"/>
                </a:solidFill>
              </a:rPr>
              <a:t>100 </a:t>
            </a:r>
          </a:p>
          <a:p>
            <a:pPr marL="342900" indent="-342900">
              <a:spcBef>
                <a:spcPct val="0"/>
              </a:spcBef>
            </a:pPr>
            <a:r>
              <a:rPr kumimoji="0" lang="en-US" altLang="zh-CN" sz="2400" dirty="0">
                <a:solidFill>
                  <a:schemeClr val="tx1"/>
                </a:solidFill>
              </a:rPr>
              <a:t>3. </a:t>
            </a:r>
            <a:r>
              <a:rPr kumimoji="0" lang="zh-CN" altLang="en-US" sz="2400" dirty="0">
                <a:solidFill>
                  <a:schemeClr val="tx1"/>
                </a:solidFill>
              </a:rPr>
              <a:t>运算符 * ，</a:t>
            </a:r>
            <a:r>
              <a:rPr kumimoji="0" lang="en-US" altLang="zh-CN" sz="2400" dirty="0">
                <a:solidFill>
                  <a:schemeClr val="tx1"/>
                </a:solidFill>
              </a:rPr>
              <a:t>++ </a:t>
            </a:r>
            <a:r>
              <a:rPr kumimoji="0" lang="zh-CN" altLang="en-US" sz="2400" dirty="0">
                <a:solidFill>
                  <a:schemeClr val="tx1"/>
                </a:solidFill>
              </a:rPr>
              <a:t>：优先级为</a:t>
            </a:r>
            <a:r>
              <a:rPr kumimoji="0" lang="en-US" altLang="zh-CN" sz="2400" dirty="0">
                <a:solidFill>
                  <a:schemeClr val="tx1"/>
                </a:solidFill>
              </a:rPr>
              <a:t>2</a:t>
            </a:r>
            <a:r>
              <a:rPr kumimoji="0" lang="zh-CN" altLang="en-US" sz="2400" dirty="0">
                <a:solidFill>
                  <a:schemeClr val="tx1"/>
                </a:solidFill>
              </a:rPr>
              <a:t>， 结合性：从右到左 </a:t>
            </a:r>
          </a:p>
          <a:p>
            <a:pPr marL="342900" indent="-342900">
              <a:spcBef>
                <a:spcPct val="0"/>
              </a:spcBef>
            </a:pPr>
            <a:r>
              <a:rPr kumimoji="0" lang="zh-CN" altLang="en-US" sz="2400" dirty="0">
                <a:solidFill>
                  <a:schemeClr val="tx1"/>
                </a:solidFill>
              </a:rPr>
              <a:t>    </a:t>
            </a:r>
            <a:r>
              <a:rPr kumimoji="0" lang="en-US" altLang="zh-CN" sz="2400" dirty="0">
                <a:solidFill>
                  <a:schemeClr val="tx1"/>
                </a:solidFill>
              </a:rPr>
              <a:t>(* p1)++  </a:t>
            </a:r>
            <a:r>
              <a:rPr kumimoji="0" lang="en-US" altLang="zh-CN" sz="2400" dirty="0">
                <a:solidFill>
                  <a:schemeClr val="tx1"/>
                </a:solidFill>
                <a:sym typeface="Symbol" pitchFamily="18" charset="2"/>
              </a:rPr>
              <a:t></a:t>
            </a:r>
            <a:r>
              <a:rPr kumimoji="0" lang="en-US" altLang="zh-CN" sz="2400" dirty="0">
                <a:solidFill>
                  <a:schemeClr val="tx1"/>
                </a:solidFill>
              </a:rPr>
              <a:t> a++ </a:t>
            </a:r>
          </a:p>
          <a:p>
            <a:pPr marL="342900" indent="-342900">
              <a:spcBef>
                <a:spcPct val="0"/>
              </a:spcBef>
            </a:pPr>
            <a:r>
              <a:rPr kumimoji="0" lang="en-US" altLang="zh-CN" sz="2400" dirty="0">
                <a:solidFill>
                  <a:schemeClr val="tx1"/>
                </a:solidFill>
              </a:rPr>
              <a:t>      * p1++   </a:t>
            </a:r>
            <a:r>
              <a:rPr kumimoji="0" lang="en-US" altLang="zh-CN" sz="2400" dirty="0">
                <a:solidFill>
                  <a:schemeClr val="tx1"/>
                </a:solidFill>
                <a:sym typeface="Symbol" pitchFamily="18" charset="2"/>
              </a:rPr>
              <a:t></a:t>
            </a:r>
            <a:r>
              <a:rPr kumimoji="0" lang="en-US" altLang="zh-CN" sz="2400" dirty="0">
                <a:solidFill>
                  <a:schemeClr val="tx1"/>
                </a:solidFill>
              </a:rPr>
              <a:t> * (p1++) </a:t>
            </a:r>
          </a:p>
          <a:p>
            <a:pPr marL="342900" indent="-342900">
              <a:spcBef>
                <a:spcPct val="0"/>
              </a:spcBef>
            </a:pPr>
            <a:r>
              <a:rPr kumimoji="0" lang="zh-CN" altLang="en-US" sz="2400" dirty="0">
                <a:solidFill>
                  <a:schemeClr val="tx1"/>
                </a:solidFill>
              </a:rPr>
              <a:t>意即：            </a:t>
            </a:r>
            <a:r>
              <a:rPr kumimoji="0" lang="en-US" altLang="zh-CN" sz="2400" dirty="0">
                <a:solidFill>
                  <a:schemeClr val="tx1"/>
                </a:solidFill>
              </a:rPr>
              <a:t>p1</a:t>
            </a:r>
            <a:r>
              <a:rPr kumimoji="0" lang="zh-CN" altLang="en-US" sz="2400" dirty="0">
                <a:solidFill>
                  <a:schemeClr val="tx1"/>
                </a:solidFill>
              </a:rPr>
              <a:t>原指向</a:t>
            </a:r>
            <a:r>
              <a:rPr kumimoji="0" lang="en-US" altLang="zh-CN" sz="2400" dirty="0">
                <a:solidFill>
                  <a:schemeClr val="tx1"/>
                </a:solidFill>
              </a:rPr>
              <a:t>a </a:t>
            </a:r>
            <a:r>
              <a:rPr kumimoji="0" lang="zh-CN" altLang="en-US" sz="2400" dirty="0">
                <a:solidFill>
                  <a:schemeClr val="tx1"/>
                </a:solidFill>
              </a:rPr>
              <a:t>， 现在指向下一个地址了。</a:t>
            </a:r>
          </a:p>
        </p:txBody>
      </p:sp>
      <p:sp>
        <p:nvSpPr>
          <p:cNvPr id="365572" name="Rectangle 4"/>
          <p:cNvSpPr>
            <a:spLocks noChangeArrowheads="1"/>
          </p:cNvSpPr>
          <p:nvPr/>
        </p:nvSpPr>
        <p:spPr bwMode="auto">
          <a:xfrm>
            <a:off x="655638" y="681038"/>
            <a:ext cx="7956550" cy="2757487"/>
          </a:xfrm>
          <a:prstGeom prst="rect">
            <a:avLst/>
          </a:prstGeom>
          <a:noFill/>
          <a:ln w="9525">
            <a:noFill/>
            <a:miter lim="800000"/>
            <a:headEnd/>
            <a:tailEnd/>
          </a:ln>
        </p:spPr>
        <p:txBody>
          <a:bodyPr/>
          <a:lstStyle/>
          <a:p>
            <a:pPr marL="742950" lvl="1" indent="-285750" eaLnBrk="1" hangingPunct="1">
              <a:spcBef>
                <a:spcPct val="20000"/>
              </a:spcBef>
              <a:buClr>
                <a:srgbClr val="339933"/>
              </a:buClr>
              <a:buFont typeface="Wingdings" pitchFamily="2" charset="2"/>
              <a:buNone/>
            </a:pPr>
            <a:r>
              <a:rPr kumimoji="0" lang="zh-CN" altLang="en-US" sz="2800">
                <a:solidFill>
                  <a:schemeClr val="tx1"/>
                </a:solidFill>
              </a:rPr>
              <a:t>关于 </a:t>
            </a:r>
            <a:r>
              <a:rPr kumimoji="0" lang="en-US" altLang="zh-CN" sz="2800">
                <a:solidFill>
                  <a:schemeClr val="tx1"/>
                </a:solidFill>
              </a:rPr>
              <a:t>&amp;  </a:t>
            </a:r>
            <a:r>
              <a:rPr kumimoji="0" lang="zh-CN" altLang="en-US" sz="2800">
                <a:solidFill>
                  <a:schemeClr val="tx1"/>
                </a:solidFill>
              </a:rPr>
              <a:t>和  *  运算符的进一步说明：</a:t>
            </a:r>
          </a:p>
          <a:p>
            <a:pPr marL="742950" lvl="1" indent="-285750" eaLnBrk="1" hangingPunct="1">
              <a:spcBef>
                <a:spcPct val="20000"/>
              </a:spcBef>
              <a:buClr>
                <a:srgbClr val="339933"/>
              </a:buClr>
              <a:buFont typeface="Wingdings" pitchFamily="2" charset="2"/>
              <a:buNone/>
            </a:pPr>
            <a:r>
              <a:rPr kumimoji="0" lang="zh-CN" altLang="en-US" sz="2400">
                <a:solidFill>
                  <a:schemeClr val="tx1"/>
                </a:solidFill>
              </a:rPr>
              <a:t>    * 、</a:t>
            </a:r>
            <a:r>
              <a:rPr kumimoji="0" lang="en-US" altLang="zh-CN" sz="2400">
                <a:solidFill>
                  <a:schemeClr val="tx1"/>
                </a:solidFill>
              </a:rPr>
              <a:t>&amp;</a:t>
            </a:r>
            <a:r>
              <a:rPr kumimoji="0" lang="zh-CN" altLang="en-US" sz="2400">
                <a:solidFill>
                  <a:schemeClr val="tx1"/>
                </a:solidFill>
              </a:rPr>
              <a:t>：优先级同为</a:t>
            </a:r>
            <a:r>
              <a:rPr kumimoji="0" lang="en-US" altLang="zh-CN" sz="2400">
                <a:solidFill>
                  <a:schemeClr val="tx1"/>
                </a:solidFill>
              </a:rPr>
              <a:t>2</a:t>
            </a:r>
            <a:r>
              <a:rPr kumimoji="0" lang="zh-CN" altLang="en-US" sz="2400">
                <a:solidFill>
                  <a:schemeClr val="tx1"/>
                </a:solidFill>
              </a:rPr>
              <a:t>级，    结合性：从右向左。</a:t>
            </a:r>
          </a:p>
          <a:p>
            <a:pPr marL="342900" indent="-342900">
              <a:spcBef>
                <a:spcPct val="0"/>
              </a:spcBef>
            </a:pPr>
            <a:r>
              <a:rPr kumimoji="0" lang="en-US" altLang="zh-CN" sz="2400">
                <a:solidFill>
                  <a:schemeClr val="tx1"/>
                </a:solidFill>
              </a:rPr>
              <a:t>1.</a:t>
            </a:r>
            <a:r>
              <a:rPr kumimoji="0" lang="zh-CN" altLang="en-US" sz="2400">
                <a:solidFill>
                  <a:schemeClr val="tx1"/>
                </a:solidFill>
              </a:rPr>
              <a:t>若已执行： </a:t>
            </a:r>
            <a:r>
              <a:rPr kumimoji="0" lang="en-US" altLang="zh-CN" sz="2400">
                <a:solidFill>
                  <a:schemeClr val="tx1"/>
                </a:solidFill>
              </a:rPr>
              <a:t>int  a, b, * p1, * p2; </a:t>
            </a:r>
          </a:p>
          <a:p>
            <a:pPr marL="342900" indent="-342900">
              <a:spcBef>
                <a:spcPct val="0"/>
              </a:spcBef>
            </a:pPr>
            <a:r>
              <a:rPr kumimoji="0" lang="en-US" altLang="zh-CN" sz="2400">
                <a:solidFill>
                  <a:schemeClr val="tx1"/>
                </a:solidFill>
              </a:rPr>
              <a:t>                        p1=&amp;a; p2=&amp;b; a=100; b=10; </a:t>
            </a:r>
          </a:p>
          <a:p>
            <a:pPr marL="342900" indent="-342900">
              <a:spcBef>
                <a:spcPct val="0"/>
              </a:spcBef>
            </a:pPr>
            <a:r>
              <a:rPr kumimoji="0" lang="en-US" altLang="zh-CN" sz="2400">
                <a:solidFill>
                  <a:schemeClr val="tx1"/>
                </a:solidFill>
              </a:rPr>
              <a:t>   </a:t>
            </a:r>
            <a:r>
              <a:rPr kumimoji="0" lang="zh-CN" altLang="en-US" sz="2400">
                <a:solidFill>
                  <a:schemeClr val="tx1"/>
                </a:solidFill>
              </a:rPr>
              <a:t>则 ① </a:t>
            </a:r>
            <a:r>
              <a:rPr kumimoji="0" lang="en-US" altLang="zh-CN" sz="2400">
                <a:solidFill>
                  <a:schemeClr val="tx1"/>
                </a:solidFill>
              </a:rPr>
              <a:t>&amp;* p1 </a:t>
            </a:r>
            <a:r>
              <a:rPr kumimoji="0" lang="en-US" altLang="zh-CN" sz="2400">
                <a:solidFill>
                  <a:schemeClr val="tx1"/>
                </a:solidFill>
                <a:sym typeface="Symbol" pitchFamily="18" charset="2"/>
              </a:rPr>
              <a:t></a:t>
            </a:r>
            <a:r>
              <a:rPr kumimoji="0" lang="en-US" altLang="zh-CN" sz="2400">
                <a:solidFill>
                  <a:schemeClr val="tx1"/>
                </a:solidFill>
              </a:rPr>
              <a:t> &amp;a (p1)        </a:t>
            </a:r>
          </a:p>
          <a:p>
            <a:pPr marL="342900" indent="-342900">
              <a:spcBef>
                <a:spcPct val="0"/>
              </a:spcBef>
            </a:pPr>
            <a:r>
              <a:rPr kumimoji="0" lang="en-US" altLang="zh-CN" sz="2400">
                <a:solidFill>
                  <a:schemeClr val="tx1"/>
                </a:solidFill>
              </a:rPr>
              <a:t>             &amp;* p2 </a:t>
            </a:r>
            <a:r>
              <a:rPr kumimoji="0" lang="en-US" altLang="zh-CN" sz="2400">
                <a:solidFill>
                  <a:schemeClr val="tx1"/>
                </a:solidFill>
                <a:sym typeface="Symbol" pitchFamily="18" charset="2"/>
              </a:rPr>
              <a:t></a:t>
            </a:r>
            <a:r>
              <a:rPr kumimoji="0" lang="en-US" altLang="zh-CN" sz="2400">
                <a:solidFill>
                  <a:schemeClr val="tx1"/>
                </a:solidFill>
              </a:rPr>
              <a:t> &amp;b (p2) </a:t>
            </a:r>
          </a:p>
          <a:p>
            <a:pPr marL="342900" indent="-342900">
              <a:spcBef>
                <a:spcPct val="0"/>
              </a:spcBef>
            </a:pPr>
            <a:r>
              <a:rPr kumimoji="0" lang="en-US" altLang="zh-CN" sz="2400">
                <a:solidFill>
                  <a:schemeClr val="tx1"/>
                </a:solidFill>
              </a:rPr>
              <a:t>        ②p2=&amp;* p1 </a:t>
            </a:r>
            <a:r>
              <a:rPr kumimoji="0" lang="en-US" altLang="zh-CN" sz="2400">
                <a:solidFill>
                  <a:schemeClr val="tx1"/>
                </a:solidFill>
                <a:sym typeface="Symbol" pitchFamily="18" charset="2"/>
              </a:rPr>
              <a:t></a:t>
            </a:r>
            <a:r>
              <a:rPr kumimoji="0" lang="en-US" altLang="zh-CN" sz="2400">
                <a:solidFill>
                  <a:schemeClr val="tx1"/>
                </a:solidFill>
              </a:rPr>
              <a:t>  p2=&amp;a</a:t>
            </a:r>
            <a:endParaRPr lang="en-US" altLang="zh-CN" sz="240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body" idx="4294967295"/>
          </p:nvPr>
        </p:nvSpPr>
        <p:spPr>
          <a:xfrm>
            <a:off x="0" y="676275"/>
            <a:ext cx="8531225" cy="1493838"/>
          </a:xfrm>
        </p:spPr>
        <p:txBody>
          <a:bodyPr/>
          <a:lstStyle/>
          <a:p>
            <a:pPr lvl="1" eaLnBrk="1" hangingPunct="1">
              <a:lnSpc>
                <a:spcPct val="90000"/>
              </a:lnSpc>
            </a:pPr>
            <a:r>
              <a:rPr lang="zh-CN" altLang="en-US" dirty="0"/>
              <a:t>直接访问与间接访问</a:t>
            </a:r>
          </a:p>
          <a:p>
            <a:pPr lvl="1" eaLnBrk="1" hangingPunct="1">
              <a:lnSpc>
                <a:spcPct val="90000"/>
              </a:lnSpc>
              <a:buFont typeface="Wingdings" pitchFamily="2" charset="2"/>
              <a:buNone/>
            </a:pPr>
            <a:r>
              <a:rPr lang="zh-CN" altLang="en-US" dirty="0"/>
              <a:t>直接访问：按变量地址存取变量值</a:t>
            </a:r>
          </a:p>
          <a:p>
            <a:pPr lvl="1" eaLnBrk="1" hangingPunct="1">
              <a:lnSpc>
                <a:spcPct val="90000"/>
              </a:lnSpc>
              <a:buFont typeface="Wingdings" pitchFamily="2" charset="2"/>
              <a:buNone/>
            </a:pPr>
            <a:r>
              <a:rPr lang="zh-CN" altLang="en-US" dirty="0"/>
              <a:t>间接访问：通过存放变量地址的变量去访问变量</a:t>
            </a:r>
          </a:p>
        </p:txBody>
      </p:sp>
      <p:sp>
        <p:nvSpPr>
          <p:cNvPr id="11289" name="Text Box 25"/>
          <p:cNvSpPr txBox="1">
            <a:spLocks noChangeArrowheads="1"/>
          </p:cNvSpPr>
          <p:nvPr/>
        </p:nvSpPr>
        <p:spPr bwMode="auto">
          <a:xfrm>
            <a:off x="5057775" y="2405459"/>
            <a:ext cx="3454400" cy="495300"/>
          </a:xfrm>
          <a:prstGeom prst="rect">
            <a:avLst/>
          </a:prstGeom>
          <a:solidFill>
            <a:schemeClr val="bg1"/>
          </a:solidFill>
          <a:ln w="38100">
            <a:solidFill>
              <a:srgbClr val="339966"/>
            </a:solidFill>
            <a:miter lim="800000"/>
            <a:headEnd/>
            <a:tailEnd/>
          </a:ln>
        </p:spPr>
        <p:txBody>
          <a:bodyPr wrap="none" lIns="90000" tIns="46800" rIns="90000" bIns="46800" anchor="ctr">
            <a:spAutoFit/>
          </a:bodyPr>
          <a:lstStyle/>
          <a:p>
            <a:pPr>
              <a:lnSpc>
                <a:spcPct val="100000"/>
              </a:lnSpc>
              <a:spcBef>
                <a:spcPct val="0"/>
              </a:spcBef>
              <a:buClrTx/>
            </a:pPr>
            <a:r>
              <a:rPr lang="zh-CN" altLang="en-US" sz="2400">
                <a:latin typeface="Times New Roman" charset="0"/>
              </a:rPr>
              <a:t>例</a:t>
            </a:r>
            <a:r>
              <a:rPr lang="zh-CN" altLang="en-US" sz="2400">
                <a:latin typeface="Times New Roman" charset="0"/>
                <a:ea typeface="宋体" charset="-122"/>
              </a:rPr>
              <a:t>     </a:t>
            </a:r>
            <a:r>
              <a:rPr lang="en-US" altLang="zh-CN" sz="2400">
                <a:latin typeface="Times New Roman" charset="0"/>
                <a:ea typeface="宋体" charset="-122"/>
              </a:rPr>
              <a:t>i=</a:t>
            </a:r>
            <a:r>
              <a:rPr lang="en-US" altLang="zh-CN" sz="2400">
                <a:solidFill>
                  <a:srgbClr val="0000FF"/>
                </a:solidFill>
                <a:latin typeface="Times New Roman" charset="0"/>
                <a:ea typeface="宋体" charset="-122"/>
              </a:rPr>
              <a:t>3</a:t>
            </a:r>
            <a:r>
              <a:rPr lang="en-US" altLang="zh-CN" sz="2400">
                <a:latin typeface="Times New Roman" charset="0"/>
                <a:ea typeface="宋体" charset="-122"/>
              </a:rPr>
              <a:t>;   </a:t>
            </a:r>
            <a:r>
              <a:rPr lang="en-US" altLang="zh-CN" sz="2400">
                <a:latin typeface="隶书" pitchFamily="49" charset="-122"/>
              </a:rPr>
              <a:t>----</a:t>
            </a:r>
            <a:r>
              <a:rPr lang="zh-CN" altLang="zh-CN" sz="2400">
                <a:solidFill>
                  <a:srgbClr val="0000FF"/>
                </a:solidFill>
                <a:latin typeface="隶书" pitchFamily="49" charset="-122"/>
              </a:rPr>
              <a:t>直接访问</a:t>
            </a:r>
            <a:endParaRPr lang="zh-CN" altLang="en-US" sz="2400">
              <a:latin typeface="Times New Roman" charset="0"/>
              <a:ea typeface="宋体" charset="-122"/>
            </a:endParaRPr>
          </a:p>
        </p:txBody>
      </p:sp>
      <p:grpSp>
        <p:nvGrpSpPr>
          <p:cNvPr id="2" name="Group 78"/>
          <p:cNvGrpSpPr>
            <a:grpSpLocks/>
          </p:cNvGrpSpPr>
          <p:nvPr/>
        </p:nvGrpSpPr>
        <p:grpSpPr bwMode="auto">
          <a:xfrm>
            <a:off x="604838" y="2259409"/>
            <a:ext cx="4945062" cy="4625975"/>
            <a:chOff x="381" y="1190"/>
            <a:chExt cx="3115" cy="2914"/>
          </a:xfrm>
        </p:grpSpPr>
        <p:grpSp>
          <p:nvGrpSpPr>
            <p:cNvPr id="3" name="Group 77"/>
            <p:cNvGrpSpPr>
              <a:grpSpLocks/>
            </p:cNvGrpSpPr>
            <p:nvPr/>
          </p:nvGrpSpPr>
          <p:grpSpPr bwMode="auto">
            <a:xfrm>
              <a:off x="381" y="1190"/>
              <a:ext cx="3115" cy="2914"/>
              <a:chOff x="381" y="1190"/>
              <a:chExt cx="3115" cy="2914"/>
            </a:xfrm>
          </p:grpSpPr>
          <p:sp>
            <p:nvSpPr>
              <p:cNvPr id="14354" name="AutoShape 57"/>
              <p:cNvSpPr>
                <a:spLocks noChangeArrowheads="1"/>
              </p:cNvSpPr>
              <p:nvPr/>
            </p:nvSpPr>
            <p:spPr bwMode="auto">
              <a:xfrm>
                <a:off x="2450" y="2799"/>
                <a:ext cx="1046" cy="354"/>
              </a:xfrm>
              <a:prstGeom prst="wedgeEllipseCallout">
                <a:avLst>
                  <a:gd name="adj1" fmla="val -50958"/>
                  <a:gd name="adj2" fmla="val -74574"/>
                </a:avLst>
              </a:prstGeom>
              <a:noFill/>
              <a:ln w="38100">
                <a:solidFill>
                  <a:srgbClr val="FFCC00"/>
                </a:solidFill>
                <a:miter lim="800000"/>
                <a:headEnd type="none" w="lg" len="lg"/>
                <a:tailEnd/>
              </a:ln>
            </p:spPr>
            <p:txBody>
              <a:bodyPr wrap="none" anchor="ctr">
                <a:spAutoFit/>
              </a:bodyPr>
              <a:lstStyle/>
              <a:p>
                <a:pPr algn="ctr">
                  <a:lnSpc>
                    <a:spcPct val="100000"/>
                  </a:lnSpc>
                  <a:spcBef>
                    <a:spcPct val="0"/>
                  </a:spcBef>
                  <a:buClrTx/>
                </a:pPr>
                <a:r>
                  <a:rPr lang="zh-CN" altLang="en-US" sz="2000">
                    <a:latin typeface="Times New Roman" charset="0"/>
                    <a:ea typeface="宋体" charset="-122"/>
                  </a:rPr>
                  <a:t>指针变量</a:t>
                </a:r>
              </a:p>
            </p:txBody>
          </p:sp>
          <p:grpSp>
            <p:nvGrpSpPr>
              <p:cNvPr id="4" name="Group 76"/>
              <p:cNvGrpSpPr>
                <a:grpSpLocks/>
              </p:cNvGrpSpPr>
              <p:nvPr/>
            </p:nvGrpSpPr>
            <p:grpSpPr bwMode="auto">
              <a:xfrm>
                <a:off x="381" y="1190"/>
                <a:ext cx="3065" cy="2914"/>
                <a:chOff x="381" y="1190"/>
                <a:chExt cx="3065" cy="2914"/>
              </a:xfrm>
            </p:grpSpPr>
            <p:grpSp>
              <p:nvGrpSpPr>
                <p:cNvPr id="5" name="Group 29"/>
                <p:cNvGrpSpPr>
                  <a:grpSpLocks/>
                </p:cNvGrpSpPr>
                <p:nvPr/>
              </p:nvGrpSpPr>
              <p:grpSpPr bwMode="auto">
                <a:xfrm>
                  <a:off x="381" y="1190"/>
                  <a:ext cx="3065" cy="2914"/>
                  <a:chOff x="984" y="1406"/>
                  <a:chExt cx="3065" cy="2914"/>
                </a:xfrm>
              </p:grpSpPr>
              <p:sp>
                <p:nvSpPr>
                  <p:cNvPr id="14358" name="Freeform 30"/>
                  <p:cNvSpPr>
                    <a:spLocks/>
                  </p:cNvSpPr>
                  <p:nvPr/>
                </p:nvSpPr>
                <p:spPr bwMode="auto">
                  <a:xfrm>
                    <a:off x="1523" y="3964"/>
                    <a:ext cx="1211" cy="356"/>
                  </a:xfrm>
                  <a:custGeom>
                    <a:avLst/>
                    <a:gdLst>
                      <a:gd name="T0" fmla="*/ 0 w 1211"/>
                      <a:gd name="T1" fmla="*/ 18 h 456"/>
                      <a:gd name="T2" fmla="*/ 500 w 1211"/>
                      <a:gd name="T3" fmla="*/ 4 h 456"/>
                      <a:gd name="T4" fmla="*/ 1089 w 1211"/>
                      <a:gd name="T5" fmla="*/ 44 h 456"/>
                      <a:gd name="T6" fmla="*/ 1211 w 1211"/>
                      <a:gd name="T7" fmla="*/ 36 h 456"/>
                      <a:gd name="T8" fmla="*/ 0 60000 65536"/>
                      <a:gd name="T9" fmla="*/ 0 60000 65536"/>
                      <a:gd name="T10" fmla="*/ 0 60000 65536"/>
                      <a:gd name="T11" fmla="*/ 0 60000 65536"/>
                      <a:gd name="T12" fmla="*/ 0 w 1211"/>
                      <a:gd name="T13" fmla="*/ 0 h 456"/>
                      <a:gd name="T14" fmla="*/ 1211 w 1211"/>
                      <a:gd name="T15" fmla="*/ 456 h 456"/>
                    </a:gdLst>
                    <a:ahLst/>
                    <a:cxnLst>
                      <a:cxn ang="T8">
                        <a:pos x="T0" y="T1"/>
                      </a:cxn>
                      <a:cxn ang="T9">
                        <a:pos x="T2" y="T3"/>
                      </a:cxn>
                      <a:cxn ang="T10">
                        <a:pos x="T4" y="T5"/>
                      </a:cxn>
                      <a:cxn ang="T11">
                        <a:pos x="T6" y="T7"/>
                      </a:cxn>
                    </a:cxnLst>
                    <a:rect l="T12" t="T13" r="T14" b="T15"/>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a:solidFill>
                      <a:srgbClr val="000000"/>
                    </a:solidFill>
                    <a:round/>
                    <a:headEnd/>
                    <a:tailEnd/>
                  </a:ln>
                </p:spPr>
                <p:txBody>
                  <a:bodyPr wrap="none" anchor="ctr"/>
                  <a:lstStyle/>
                  <a:p>
                    <a:endParaRPr lang="zh-CN" altLang="en-US"/>
                  </a:p>
                </p:txBody>
              </p:sp>
              <p:sp>
                <p:nvSpPr>
                  <p:cNvPr id="14359" name="Freeform 31"/>
                  <p:cNvSpPr>
                    <a:spLocks/>
                  </p:cNvSpPr>
                  <p:nvPr/>
                </p:nvSpPr>
                <p:spPr bwMode="auto">
                  <a:xfrm>
                    <a:off x="1524" y="3618"/>
                    <a:ext cx="1212" cy="67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2"/>
                      <a:gd name="T31" fmla="*/ 0 h 672"/>
                      <a:gd name="T32" fmla="*/ 1212 w 1212"/>
                      <a:gd name="T33" fmla="*/ 672 h 6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a:solidFill>
                      <a:schemeClr val="tx1"/>
                    </a:solidFill>
                    <a:round/>
                    <a:headEnd/>
                    <a:tailEnd/>
                  </a:ln>
                </p:spPr>
                <p:txBody>
                  <a:bodyPr wrap="none" anchor="ctr"/>
                  <a:lstStyle/>
                  <a:p>
                    <a:endParaRPr lang="zh-CN" altLang="en-US"/>
                  </a:p>
                </p:txBody>
              </p:sp>
              <p:sp>
                <p:nvSpPr>
                  <p:cNvPr id="14360" name="Rectangle 32"/>
                  <p:cNvSpPr>
                    <a:spLocks noChangeArrowheads="1"/>
                  </p:cNvSpPr>
                  <p:nvPr/>
                </p:nvSpPr>
                <p:spPr bwMode="auto">
                  <a:xfrm>
                    <a:off x="1523" y="1406"/>
                    <a:ext cx="1211" cy="2212"/>
                  </a:xfrm>
                  <a:prstGeom prst="rect">
                    <a:avLst/>
                  </a:prstGeom>
                  <a:solidFill>
                    <a:srgbClr val="DDDDDD"/>
                  </a:solidFill>
                  <a:ln w="38100">
                    <a:solidFill>
                      <a:schemeClr val="tx1"/>
                    </a:solidFill>
                    <a:miter lim="800000"/>
                    <a:headEnd/>
                    <a:tailEnd/>
                  </a:ln>
                </p:spPr>
                <p:txBody>
                  <a:bodyPr wrap="none" anchor="ctr"/>
                  <a:lstStyle/>
                  <a:p>
                    <a:pPr algn="ctr" eaLnBrk="0" hangingPunct="0">
                      <a:lnSpc>
                        <a:spcPct val="100000"/>
                      </a:lnSpc>
                      <a:spcBef>
                        <a:spcPct val="0"/>
                      </a:spcBef>
                      <a:buClrTx/>
                    </a:pPr>
                    <a:endParaRPr lang="zh-CN" altLang="zh-CN" sz="2000">
                      <a:latin typeface="Times New Roman" charset="0"/>
                      <a:ea typeface="宋体" charset="-122"/>
                    </a:endParaRPr>
                  </a:p>
                </p:txBody>
              </p:sp>
              <p:sp>
                <p:nvSpPr>
                  <p:cNvPr id="14361" name="Line 33"/>
                  <p:cNvSpPr>
                    <a:spLocks noChangeShapeType="1"/>
                  </p:cNvSpPr>
                  <p:nvPr/>
                </p:nvSpPr>
                <p:spPr bwMode="auto">
                  <a:xfrm>
                    <a:off x="1535" y="1844"/>
                    <a:ext cx="1211" cy="0"/>
                  </a:xfrm>
                  <a:prstGeom prst="line">
                    <a:avLst/>
                  </a:prstGeom>
                  <a:noFill/>
                  <a:ln w="9525">
                    <a:solidFill>
                      <a:srgbClr val="000000"/>
                    </a:solidFill>
                    <a:round/>
                    <a:headEnd/>
                    <a:tailEnd/>
                  </a:ln>
                </p:spPr>
                <p:txBody>
                  <a:bodyPr wrap="none" anchor="ctr"/>
                  <a:lstStyle/>
                  <a:p>
                    <a:endParaRPr lang="zh-CN" altLang="en-US"/>
                  </a:p>
                </p:txBody>
              </p:sp>
              <p:sp>
                <p:nvSpPr>
                  <p:cNvPr id="14362" name="Line 34"/>
                  <p:cNvSpPr>
                    <a:spLocks noChangeShapeType="1"/>
                  </p:cNvSpPr>
                  <p:nvPr/>
                </p:nvSpPr>
                <p:spPr bwMode="auto">
                  <a:xfrm>
                    <a:off x="1535" y="2100"/>
                    <a:ext cx="1211" cy="0"/>
                  </a:xfrm>
                  <a:prstGeom prst="line">
                    <a:avLst/>
                  </a:prstGeom>
                  <a:noFill/>
                  <a:ln w="9525">
                    <a:solidFill>
                      <a:schemeClr val="bg2"/>
                    </a:solidFill>
                    <a:prstDash val="dash"/>
                    <a:round/>
                    <a:headEnd/>
                    <a:tailEnd/>
                  </a:ln>
                </p:spPr>
                <p:txBody>
                  <a:bodyPr wrap="none" anchor="ctr"/>
                  <a:lstStyle/>
                  <a:p>
                    <a:endParaRPr lang="zh-CN" altLang="en-US"/>
                  </a:p>
                </p:txBody>
              </p:sp>
              <p:sp>
                <p:nvSpPr>
                  <p:cNvPr id="14363" name="Line 35"/>
                  <p:cNvSpPr>
                    <a:spLocks noChangeShapeType="1"/>
                  </p:cNvSpPr>
                  <p:nvPr/>
                </p:nvSpPr>
                <p:spPr bwMode="auto">
                  <a:xfrm>
                    <a:off x="1535" y="2333"/>
                    <a:ext cx="1211" cy="0"/>
                  </a:xfrm>
                  <a:prstGeom prst="line">
                    <a:avLst/>
                  </a:prstGeom>
                  <a:noFill/>
                  <a:ln w="9525">
                    <a:solidFill>
                      <a:srgbClr val="000000"/>
                    </a:solidFill>
                    <a:round/>
                    <a:headEnd/>
                    <a:tailEnd/>
                  </a:ln>
                </p:spPr>
                <p:txBody>
                  <a:bodyPr wrap="none" anchor="ctr"/>
                  <a:lstStyle/>
                  <a:p>
                    <a:endParaRPr lang="zh-CN" altLang="en-US"/>
                  </a:p>
                </p:txBody>
              </p:sp>
              <p:sp>
                <p:nvSpPr>
                  <p:cNvPr id="14364" name="Line 36"/>
                  <p:cNvSpPr>
                    <a:spLocks noChangeShapeType="1"/>
                  </p:cNvSpPr>
                  <p:nvPr/>
                </p:nvSpPr>
                <p:spPr bwMode="auto">
                  <a:xfrm>
                    <a:off x="1535" y="2588"/>
                    <a:ext cx="1211" cy="0"/>
                  </a:xfrm>
                  <a:prstGeom prst="line">
                    <a:avLst/>
                  </a:prstGeom>
                  <a:noFill/>
                  <a:ln w="9525">
                    <a:solidFill>
                      <a:srgbClr val="000000"/>
                    </a:solidFill>
                    <a:prstDash val="dash"/>
                    <a:round/>
                    <a:headEnd/>
                    <a:tailEnd/>
                  </a:ln>
                </p:spPr>
                <p:txBody>
                  <a:bodyPr wrap="none" anchor="ctr"/>
                  <a:lstStyle/>
                  <a:p>
                    <a:endParaRPr lang="zh-CN" altLang="en-US"/>
                  </a:p>
                </p:txBody>
              </p:sp>
              <p:sp>
                <p:nvSpPr>
                  <p:cNvPr id="14365" name="Line 37"/>
                  <p:cNvSpPr>
                    <a:spLocks noChangeShapeType="1"/>
                  </p:cNvSpPr>
                  <p:nvPr/>
                </p:nvSpPr>
                <p:spPr bwMode="auto">
                  <a:xfrm>
                    <a:off x="1523" y="2846"/>
                    <a:ext cx="1211" cy="0"/>
                  </a:xfrm>
                  <a:prstGeom prst="line">
                    <a:avLst/>
                  </a:prstGeom>
                  <a:noFill/>
                  <a:ln w="9525">
                    <a:solidFill>
                      <a:srgbClr val="000000"/>
                    </a:solidFill>
                    <a:round/>
                    <a:headEnd/>
                    <a:tailEnd/>
                  </a:ln>
                </p:spPr>
                <p:txBody>
                  <a:bodyPr wrap="none" anchor="ctr"/>
                  <a:lstStyle/>
                  <a:p>
                    <a:endParaRPr lang="zh-CN" altLang="en-US"/>
                  </a:p>
                </p:txBody>
              </p:sp>
              <p:sp>
                <p:nvSpPr>
                  <p:cNvPr id="14366" name="Line 38"/>
                  <p:cNvSpPr>
                    <a:spLocks noChangeShapeType="1"/>
                  </p:cNvSpPr>
                  <p:nvPr/>
                </p:nvSpPr>
                <p:spPr bwMode="auto">
                  <a:xfrm>
                    <a:off x="1535" y="3388"/>
                    <a:ext cx="1211" cy="0"/>
                  </a:xfrm>
                  <a:prstGeom prst="line">
                    <a:avLst/>
                  </a:prstGeom>
                  <a:noFill/>
                  <a:ln w="9525">
                    <a:solidFill>
                      <a:srgbClr val="000000"/>
                    </a:solidFill>
                    <a:round/>
                    <a:headEnd/>
                    <a:tailEnd/>
                  </a:ln>
                </p:spPr>
                <p:txBody>
                  <a:bodyPr wrap="none" anchor="ctr"/>
                  <a:lstStyle/>
                  <a:p>
                    <a:endParaRPr lang="zh-CN" altLang="en-US"/>
                  </a:p>
                </p:txBody>
              </p:sp>
              <p:sp>
                <p:nvSpPr>
                  <p:cNvPr id="14367" name="Line 39"/>
                  <p:cNvSpPr>
                    <a:spLocks noChangeShapeType="1"/>
                  </p:cNvSpPr>
                  <p:nvPr/>
                </p:nvSpPr>
                <p:spPr bwMode="auto">
                  <a:xfrm>
                    <a:off x="1523" y="3627"/>
                    <a:ext cx="0" cy="456"/>
                  </a:xfrm>
                  <a:prstGeom prst="line">
                    <a:avLst/>
                  </a:prstGeom>
                  <a:noFill/>
                  <a:ln w="9525">
                    <a:solidFill>
                      <a:srgbClr val="000000"/>
                    </a:solidFill>
                    <a:round/>
                    <a:headEnd/>
                    <a:tailEnd/>
                  </a:ln>
                </p:spPr>
                <p:txBody>
                  <a:bodyPr wrap="none" anchor="ctr"/>
                  <a:lstStyle/>
                  <a:p>
                    <a:endParaRPr lang="zh-CN" altLang="en-US"/>
                  </a:p>
                </p:txBody>
              </p:sp>
              <p:sp>
                <p:nvSpPr>
                  <p:cNvPr id="14368" name="Line 40"/>
                  <p:cNvSpPr>
                    <a:spLocks noChangeShapeType="1"/>
                  </p:cNvSpPr>
                  <p:nvPr/>
                </p:nvSpPr>
                <p:spPr bwMode="auto">
                  <a:xfrm>
                    <a:off x="2734" y="3627"/>
                    <a:ext cx="0" cy="600"/>
                  </a:xfrm>
                  <a:prstGeom prst="line">
                    <a:avLst/>
                  </a:prstGeom>
                  <a:noFill/>
                  <a:ln w="9525">
                    <a:solidFill>
                      <a:srgbClr val="000000"/>
                    </a:solidFill>
                    <a:round/>
                    <a:headEnd/>
                    <a:tailEnd/>
                  </a:ln>
                </p:spPr>
                <p:txBody>
                  <a:bodyPr wrap="none" anchor="ctr"/>
                  <a:lstStyle/>
                  <a:p>
                    <a:endParaRPr lang="zh-CN" altLang="en-US"/>
                  </a:p>
                </p:txBody>
              </p:sp>
              <p:sp>
                <p:nvSpPr>
                  <p:cNvPr id="14369" name="Text Box 41"/>
                  <p:cNvSpPr txBox="1">
                    <a:spLocks noChangeArrowheads="1"/>
                  </p:cNvSpPr>
                  <p:nvPr/>
                </p:nvSpPr>
                <p:spPr bwMode="auto">
                  <a:xfrm>
                    <a:off x="2014" y="1464"/>
                    <a:ext cx="308" cy="338"/>
                  </a:xfrm>
                  <a:prstGeom prst="rect">
                    <a:avLst/>
                  </a:prstGeom>
                  <a:noFill/>
                  <a:ln w="9525">
                    <a:noFill/>
                    <a:miter lim="800000"/>
                    <a:headEnd/>
                    <a:tailEnd/>
                  </a:ln>
                </p:spPr>
                <p:txBody>
                  <a:bodyPr vert="eaVert" wrap="none" anchor="ctr">
                    <a:spAutoFit/>
                  </a:bodyPr>
                  <a:lstStyle/>
                  <a:p>
                    <a:pPr algn="ctr" eaLnBrk="0" hangingPunct="0">
                      <a:lnSpc>
                        <a:spcPct val="100000"/>
                      </a:lnSpc>
                      <a:spcBef>
                        <a:spcPct val="0"/>
                      </a:spcBef>
                      <a:buClrTx/>
                    </a:pPr>
                    <a:r>
                      <a:rPr lang="en-US" altLang="zh-CN" sz="2000">
                        <a:latin typeface="Times New Roman" charset="0"/>
                        <a:ea typeface="宋体" charset="-122"/>
                      </a:rPr>
                      <a:t>…...</a:t>
                    </a:r>
                  </a:p>
                </p:txBody>
              </p:sp>
              <p:sp>
                <p:nvSpPr>
                  <p:cNvPr id="14370" name="Text Box 42"/>
                  <p:cNvSpPr txBox="1">
                    <a:spLocks noChangeArrowheads="1"/>
                  </p:cNvSpPr>
                  <p:nvPr/>
                </p:nvSpPr>
                <p:spPr bwMode="auto">
                  <a:xfrm>
                    <a:off x="2013" y="3669"/>
                    <a:ext cx="308" cy="338"/>
                  </a:xfrm>
                  <a:prstGeom prst="rect">
                    <a:avLst/>
                  </a:prstGeom>
                  <a:noFill/>
                  <a:ln w="9525">
                    <a:noFill/>
                    <a:miter lim="800000"/>
                    <a:headEnd/>
                    <a:tailEnd/>
                  </a:ln>
                </p:spPr>
                <p:txBody>
                  <a:bodyPr vert="eaVert" wrap="none" anchor="ctr">
                    <a:spAutoFit/>
                  </a:bodyPr>
                  <a:lstStyle/>
                  <a:p>
                    <a:pPr algn="ctr" eaLnBrk="0" hangingPunct="0">
                      <a:lnSpc>
                        <a:spcPct val="100000"/>
                      </a:lnSpc>
                      <a:spcBef>
                        <a:spcPct val="0"/>
                      </a:spcBef>
                      <a:buClrTx/>
                    </a:pPr>
                    <a:r>
                      <a:rPr lang="en-US" altLang="zh-CN" sz="2000">
                        <a:latin typeface="Times New Roman" charset="0"/>
                        <a:ea typeface="宋体" charset="-122"/>
                      </a:rPr>
                      <a:t>…...</a:t>
                    </a:r>
                  </a:p>
                </p:txBody>
              </p:sp>
              <p:sp>
                <p:nvSpPr>
                  <p:cNvPr id="14371" name="Text Box 43"/>
                  <p:cNvSpPr txBox="1">
                    <a:spLocks noChangeArrowheads="1"/>
                  </p:cNvSpPr>
                  <p:nvPr/>
                </p:nvSpPr>
                <p:spPr bwMode="auto">
                  <a:xfrm>
                    <a:off x="984" y="1734"/>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2000</a:t>
                    </a:r>
                  </a:p>
                </p:txBody>
              </p:sp>
              <p:sp>
                <p:nvSpPr>
                  <p:cNvPr id="14372" name="Text Box 44"/>
                  <p:cNvSpPr txBox="1">
                    <a:spLocks noChangeArrowheads="1"/>
                  </p:cNvSpPr>
                  <p:nvPr/>
                </p:nvSpPr>
                <p:spPr bwMode="auto">
                  <a:xfrm>
                    <a:off x="984" y="2705"/>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2004</a:t>
                    </a:r>
                  </a:p>
                </p:txBody>
              </p:sp>
              <p:sp>
                <p:nvSpPr>
                  <p:cNvPr id="14373" name="Text Box 45"/>
                  <p:cNvSpPr txBox="1">
                    <a:spLocks noChangeArrowheads="1"/>
                  </p:cNvSpPr>
                  <p:nvPr/>
                </p:nvSpPr>
                <p:spPr bwMode="auto">
                  <a:xfrm>
                    <a:off x="984" y="3190"/>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2006</a:t>
                    </a:r>
                  </a:p>
                </p:txBody>
              </p:sp>
              <p:sp>
                <p:nvSpPr>
                  <p:cNvPr id="14374" name="Text Box 46"/>
                  <p:cNvSpPr txBox="1">
                    <a:spLocks noChangeArrowheads="1"/>
                  </p:cNvSpPr>
                  <p:nvPr/>
                </p:nvSpPr>
                <p:spPr bwMode="auto">
                  <a:xfrm>
                    <a:off x="984" y="2948"/>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2005</a:t>
                    </a:r>
                  </a:p>
                </p:txBody>
              </p:sp>
              <p:sp>
                <p:nvSpPr>
                  <p:cNvPr id="14375" name="Line 47"/>
                  <p:cNvSpPr>
                    <a:spLocks noChangeShapeType="1"/>
                  </p:cNvSpPr>
                  <p:nvPr/>
                </p:nvSpPr>
                <p:spPr bwMode="auto">
                  <a:xfrm>
                    <a:off x="1535" y="3110"/>
                    <a:ext cx="1211" cy="0"/>
                  </a:xfrm>
                  <a:prstGeom prst="line">
                    <a:avLst/>
                  </a:prstGeom>
                  <a:noFill/>
                  <a:ln w="9525">
                    <a:solidFill>
                      <a:srgbClr val="000000"/>
                    </a:solidFill>
                    <a:prstDash val="dash"/>
                    <a:round/>
                    <a:headEnd/>
                    <a:tailEnd/>
                  </a:ln>
                </p:spPr>
                <p:txBody>
                  <a:bodyPr wrap="none" anchor="ctr"/>
                  <a:lstStyle/>
                  <a:p>
                    <a:endParaRPr lang="zh-CN" altLang="en-US"/>
                  </a:p>
                </p:txBody>
              </p:sp>
              <p:sp>
                <p:nvSpPr>
                  <p:cNvPr id="14376" name="Line 48"/>
                  <p:cNvSpPr>
                    <a:spLocks noChangeShapeType="1"/>
                  </p:cNvSpPr>
                  <p:nvPr/>
                </p:nvSpPr>
                <p:spPr bwMode="auto">
                  <a:xfrm flipH="1">
                    <a:off x="2724" y="1848"/>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4377" name="Text Box 49"/>
                  <p:cNvSpPr txBox="1">
                    <a:spLocks noChangeArrowheads="1"/>
                  </p:cNvSpPr>
                  <p:nvPr/>
                </p:nvSpPr>
                <p:spPr bwMode="auto">
                  <a:xfrm>
                    <a:off x="2906" y="1694"/>
                    <a:ext cx="809" cy="288"/>
                  </a:xfrm>
                  <a:prstGeom prst="rect">
                    <a:avLst/>
                  </a:prstGeom>
                  <a:noFill/>
                  <a:ln w="9525">
                    <a:noFill/>
                    <a:miter lim="800000"/>
                    <a:headEnd type="none" w="lg" len="lg"/>
                    <a:tailEnd/>
                  </a:ln>
                </p:spPr>
                <p:txBody>
                  <a:bodyPr wrap="none">
                    <a:spAutoFit/>
                  </a:bodyPr>
                  <a:lstStyle/>
                  <a:p>
                    <a:pPr>
                      <a:lnSpc>
                        <a:spcPct val="100000"/>
                      </a:lnSpc>
                      <a:spcBef>
                        <a:spcPct val="0"/>
                      </a:spcBef>
                      <a:buClrTx/>
                    </a:pPr>
                    <a:r>
                      <a:rPr lang="zh-CN" altLang="en-US" sz="2000">
                        <a:latin typeface="Times New Roman" charset="0"/>
                        <a:ea typeface="宋体" charset="-122"/>
                      </a:rPr>
                      <a:t>整型变量</a:t>
                    </a:r>
                    <a:r>
                      <a:rPr lang="en-US" altLang="zh-CN" sz="2400">
                        <a:solidFill>
                          <a:srgbClr val="0000FF"/>
                        </a:solidFill>
                        <a:latin typeface="Times New Roman" charset="0"/>
                        <a:ea typeface="宋体" charset="-122"/>
                      </a:rPr>
                      <a:t>i</a:t>
                    </a:r>
                    <a:endParaRPr lang="en-US" altLang="zh-CN" sz="2000">
                      <a:latin typeface="Times New Roman" charset="0"/>
                      <a:ea typeface="宋体" charset="-122"/>
                    </a:endParaRPr>
                  </a:p>
                </p:txBody>
              </p:sp>
              <p:sp>
                <p:nvSpPr>
                  <p:cNvPr id="14378" name="Text Box 50"/>
                  <p:cNvSpPr txBox="1">
                    <a:spLocks noChangeArrowheads="1"/>
                  </p:cNvSpPr>
                  <p:nvPr/>
                </p:nvSpPr>
                <p:spPr bwMode="auto">
                  <a:xfrm>
                    <a:off x="1924" y="1958"/>
                    <a:ext cx="308" cy="288"/>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400">
                        <a:solidFill>
                          <a:srgbClr val="0000FF"/>
                        </a:solidFill>
                        <a:latin typeface="Times New Roman" charset="0"/>
                        <a:ea typeface="宋体" charset="-122"/>
                      </a:rPr>
                      <a:t>10</a:t>
                    </a:r>
                  </a:p>
                </p:txBody>
              </p:sp>
              <p:sp>
                <p:nvSpPr>
                  <p:cNvPr id="14379" name="Line 51"/>
                  <p:cNvSpPr>
                    <a:spLocks noChangeShapeType="1"/>
                  </p:cNvSpPr>
                  <p:nvPr/>
                </p:nvSpPr>
                <p:spPr bwMode="auto">
                  <a:xfrm flipH="1">
                    <a:off x="2748" y="2844"/>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4380" name="Text Box 52"/>
                  <p:cNvSpPr txBox="1">
                    <a:spLocks noChangeArrowheads="1"/>
                  </p:cNvSpPr>
                  <p:nvPr/>
                </p:nvSpPr>
                <p:spPr bwMode="auto">
                  <a:xfrm>
                    <a:off x="2930" y="2690"/>
                    <a:ext cx="1119" cy="288"/>
                  </a:xfrm>
                  <a:prstGeom prst="rect">
                    <a:avLst/>
                  </a:prstGeom>
                  <a:noFill/>
                  <a:ln w="9525">
                    <a:noFill/>
                    <a:miter lim="800000"/>
                    <a:headEnd type="none" w="lg" len="lg"/>
                    <a:tailEnd/>
                  </a:ln>
                </p:spPr>
                <p:txBody>
                  <a:bodyPr wrap="none">
                    <a:spAutoFit/>
                  </a:bodyPr>
                  <a:lstStyle/>
                  <a:p>
                    <a:pPr>
                      <a:lnSpc>
                        <a:spcPct val="100000"/>
                      </a:lnSpc>
                      <a:spcBef>
                        <a:spcPct val="0"/>
                      </a:spcBef>
                      <a:buClrTx/>
                    </a:pPr>
                    <a:r>
                      <a:rPr lang="zh-CN" altLang="en-US" sz="2000">
                        <a:latin typeface="Times New Roman" charset="0"/>
                        <a:ea typeface="宋体" charset="-122"/>
                      </a:rPr>
                      <a:t>变量</a:t>
                    </a:r>
                    <a:r>
                      <a:rPr lang="en-US" altLang="zh-CN" sz="2000">
                        <a:solidFill>
                          <a:schemeClr val="accent2"/>
                        </a:solidFill>
                        <a:latin typeface="Times New Roman" charset="0"/>
                        <a:ea typeface="宋体" charset="-122"/>
                      </a:rPr>
                      <a:t>i</a:t>
                    </a:r>
                    <a:r>
                      <a:rPr lang="en-US" altLang="zh-CN" sz="2400">
                        <a:solidFill>
                          <a:schemeClr val="accent2"/>
                        </a:solidFill>
                        <a:latin typeface="Times New Roman" charset="0"/>
                        <a:ea typeface="宋体" charset="-122"/>
                      </a:rPr>
                      <a:t>_pointer</a:t>
                    </a:r>
                    <a:endParaRPr lang="en-US" altLang="zh-CN" sz="2000">
                      <a:latin typeface="Times New Roman" charset="0"/>
                      <a:ea typeface="宋体" charset="-122"/>
                    </a:endParaRPr>
                  </a:p>
                </p:txBody>
              </p:sp>
              <p:sp>
                <p:nvSpPr>
                  <p:cNvPr id="14381" name="Text Box 53"/>
                  <p:cNvSpPr txBox="1">
                    <a:spLocks noChangeArrowheads="1"/>
                  </p:cNvSpPr>
                  <p:nvPr/>
                </p:nvSpPr>
                <p:spPr bwMode="auto">
                  <a:xfrm>
                    <a:off x="984" y="1977"/>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2001</a:t>
                    </a:r>
                  </a:p>
                </p:txBody>
              </p:sp>
              <p:sp>
                <p:nvSpPr>
                  <p:cNvPr id="14382" name="Text Box 54"/>
                  <p:cNvSpPr txBox="1">
                    <a:spLocks noChangeArrowheads="1"/>
                  </p:cNvSpPr>
                  <p:nvPr/>
                </p:nvSpPr>
                <p:spPr bwMode="auto">
                  <a:xfrm>
                    <a:off x="984" y="2220"/>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2002</a:t>
                    </a:r>
                  </a:p>
                </p:txBody>
              </p:sp>
              <p:sp>
                <p:nvSpPr>
                  <p:cNvPr id="14383" name="Text Box 55"/>
                  <p:cNvSpPr txBox="1">
                    <a:spLocks noChangeArrowheads="1"/>
                  </p:cNvSpPr>
                  <p:nvPr/>
                </p:nvSpPr>
                <p:spPr bwMode="auto">
                  <a:xfrm>
                    <a:off x="984" y="2462"/>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2003</a:t>
                    </a:r>
                  </a:p>
                </p:txBody>
              </p:sp>
            </p:grpSp>
            <p:sp>
              <p:nvSpPr>
                <p:cNvPr id="14357" name="Oval 69"/>
                <p:cNvSpPr>
                  <a:spLocks noChangeArrowheads="1"/>
                </p:cNvSpPr>
                <p:nvPr/>
              </p:nvSpPr>
              <p:spPr bwMode="auto">
                <a:xfrm>
                  <a:off x="384" y="1524"/>
                  <a:ext cx="420" cy="240"/>
                </a:xfrm>
                <a:prstGeom prst="ellipse">
                  <a:avLst/>
                </a:prstGeom>
                <a:noFill/>
                <a:ln w="38100">
                  <a:solidFill>
                    <a:schemeClr val="accent2"/>
                  </a:solidFill>
                  <a:round/>
                  <a:headEnd type="none" w="lg" len="lg"/>
                  <a:tailEnd/>
                </a:ln>
              </p:spPr>
              <p:txBody>
                <a:bodyPr wrap="none" lIns="90000" tIns="46800" rIns="90000" bIns="46800" anchor="ctr"/>
                <a:lstStyle/>
                <a:p>
                  <a:endParaRPr lang="zh-CN" altLang="en-US"/>
                </a:p>
              </p:txBody>
            </p:sp>
          </p:grpSp>
        </p:grpSp>
        <p:sp>
          <p:nvSpPr>
            <p:cNvPr id="14353" name="Text Box 56"/>
            <p:cNvSpPr txBox="1">
              <a:spLocks noChangeArrowheads="1"/>
            </p:cNvSpPr>
            <p:nvPr/>
          </p:nvSpPr>
          <p:spPr bwMode="auto">
            <a:xfrm>
              <a:off x="1293" y="2766"/>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solidFill>
                    <a:schemeClr val="accent2"/>
                  </a:solidFill>
                  <a:latin typeface="Times New Roman" charset="0"/>
                  <a:ea typeface="宋体" charset="-122"/>
                </a:rPr>
                <a:t>2000</a:t>
              </a:r>
            </a:p>
          </p:txBody>
        </p:sp>
      </p:grpSp>
      <p:sp>
        <p:nvSpPr>
          <p:cNvPr id="11330" name="Text Box 66"/>
          <p:cNvSpPr txBox="1">
            <a:spLocks noChangeArrowheads="1"/>
          </p:cNvSpPr>
          <p:nvPr/>
        </p:nvSpPr>
        <p:spPr bwMode="auto">
          <a:xfrm>
            <a:off x="2227263" y="3143647"/>
            <a:ext cx="307975" cy="396875"/>
          </a:xfrm>
          <a:prstGeom prst="rect">
            <a:avLst/>
          </a:prstGeom>
          <a:solidFill>
            <a:srgbClr val="DDDDDD"/>
          </a:solidFill>
          <a:ln w="38100">
            <a:noFill/>
            <a:miter lim="800000"/>
            <a:headEnd type="none" w="lg" len="lg"/>
            <a:tailEnd/>
          </a:ln>
        </p:spPr>
        <p:txBody>
          <a:bodyPr wrap="none" lIns="90000" tIns="46800" rIns="90000" bIns="46800" anchor="ctr">
            <a:spAutoFit/>
          </a:bodyPr>
          <a:lstStyle/>
          <a:p>
            <a:pPr algn="ctr">
              <a:lnSpc>
                <a:spcPct val="100000"/>
              </a:lnSpc>
              <a:spcBef>
                <a:spcPct val="0"/>
              </a:spcBef>
              <a:buClrTx/>
            </a:pPr>
            <a:r>
              <a:rPr lang="en-US" altLang="zh-CN" sz="2000">
                <a:solidFill>
                  <a:srgbClr val="0000FF"/>
                </a:solidFill>
                <a:latin typeface="Times New Roman" charset="0"/>
                <a:ea typeface="宋体" charset="-122"/>
              </a:rPr>
              <a:t>3</a:t>
            </a:r>
          </a:p>
        </p:txBody>
      </p:sp>
      <p:sp>
        <p:nvSpPr>
          <p:cNvPr id="11332" name="Text Box 68"/>
          <p:cNvSpPr txBox="1">
            <a:spLocks noChangeArrowheads="1"/>
          </p:cNvSpPr>
          <p:nvPr/>
        </p:nvSpPr>
        <p:spPr bwMode="auto">
          <a:xfrm>
            <a:off x="3532188" y="5720159"/>
            <a:ext cx="4849812" cy="495300"/>
          </a:xfrm>
          <a:prstGeom prst="rect">
            <a:avLst/>
          </a:prstGeom>
          <a:solidFill>
            <a:schemeClr val="bg1"/>
          </a:solidFill>
          <a:ln w="38100">
            <a:solidFill>
              <a:srgbClr val="339966"/>
            </a:solidFill>
            <a:miter lim="800000"/>
            <a:headEnd/>
            <a:tailEnd/>
          </a:ln>
        </p:spPr>
        <p:txBody>
          <a:bodyPr wrap="none" lIns="90000" tIns="46800" rIns="90000" bIns="46800" anchor="ctr">
            <a:spAutoFit/>
          </a:bodyPr>
          <a:lstStyle/>
          <a:p>
            <a:pPr>
              <a:lnSpc>
                <a:spcPct val="100000"/>
              </a:lnSpc>
              <a:spcBef>
                <a:spcPct val="0"/>
              </a:spcBef>
              <a:buClrTx/>
            </a:pPr>
            <a:r>
              <a:rPr lang="zh-CN" altLang="en-US" sz="2400">
                <a:latin typeface="Times New Roman" charset="0"/>
              </a:rPr>
              <a:t>例</a:t>
            </a:r>
            <a:r>
              <a:rPr lang="zh-CN" altLang="en-US" sz="2400">
                <a:latin typeface="Times New Roman" charset="0"/>
                <a:ea typeface="宋体" charset="-122"/>
              </a:rPr>
              <a:t>     *</a:t>
            </a:r>
            <a:r>
              <a:rPr lang="en-US" altLang="zh-CN" sz="2400">
                <a:latin typeface="Times New Roman" charset="0"/>
                <a:ea typeface="宋体" charset="-122"/>
              </a:rPr>
              <a:t>i_pointer=</a:t>
            </a:r>
            <a:r>
              <a:rPr lang="en-US" altLang="zh-CN" sz="2400">
                <a:solidFill>
                  <a:srgbClr val="FF0066"/>
                </a:solidFill>
                <a:latin typeface="Times New Roman" charset="0"/>
                <a:ea typeface="宋体" charset="-122"/>
              </a:rPr>
              <a:t>20</a:t>
            </a:r>
            <a:r>
              <a:rPr lang="en-US" altLang="zh-CN" sz="2400">
                <a:latin typeface="Times New Roman" charset="0"/>
                <a:ea typeface="宋体" charset="-122"/>
              </a:rPr>
              <a:t>;  </a:t>
            </a:r>
            <a:r>
              <a:rPr lang="en-US" altLang="zh-CN" sz="2400">
                <a:latin typeface="隶书" pitchFamily="49" charset="-122"/>
              </a:rPr>
              <a:t>-----</a:t>
            </a:r>
            <a:r>
              <a:rPr lang="zh-CN" altLang="zh-CN" sz="2400">
                <a:solidFill>
                  <a:srgbClr val="FF0066"/>
                </a:solidFill>
                <a:latin typeface="隶书" pitchFamily="49" charset="-122"/>
              </a:rPr>
              <a:t>间接访问</a:t>
            </a:r>
            <a:endParaRPr lang="zh-CN" altLang="en-US" sz="2400">
              <a:solidFill>
                <a:srgbClr val="FF0066"/>
              </a:solidFill>
              <a:latin typeface="Times New Roman" charset="0"/>
              <a:ea typeface="宋体" charset="-122"/>
            </a:endParaRPr>
          </a:p>
        </p:txBody>
      </p:sp>
      <p:sp>
        <p:nvSpPr>
          <p:cNvPr id="11334" name="Oval 70"/>
          <p:cNvSpPr>
            <a:spLocks noChangeArrowheads="1"/>
          </p:cNvSpPr>
          <p:nvPr/>
        </p:nvSpPr>
        <p:spPr bwMode="auto">
          <a:xfrm>
            <a:off x="2057400" y="4770834"/>
            <a:ext cx="666750" cy="381000"/>
          </a:xfrm>
          <a:prstGeom prst="ellipse">
            <a:avLst/>
          </a:prstGeom>
          <a:noFill/>
          <a:ln w="38100">
            <a:solidFill>
              <a:srgbClr val="FF9900"/>
            </a:solidFill>
            <a:round/>
            <a:headEnd type="none" w="lg" len="lg"/>
            <a:tailEnd/>
          </a:ln>
        </p:spPr>
        <p:txBody>
          <a:bodyPr wrap="none" lIns="90000" tIns="46800" rIns="90000" bIns="46800" anchor="ctr"/>
          <a:lstStyle/>
          <a:p>
            <a:endParaRPr lang="zh-CN" altLang="en-US"/>
          </a:p>
        </p:txBody>
      </p:sp>
      <p:sp>
        <p:nvSpPr>
          <p:cNvPr id="11335" name="Line 71"/>
          <p:cNvSpPr>
            <a:spLocks noChangeShapeType="1"/>
          </p:cNvSpPr>
          <p:nvPr/>
        </p:nvSpPr>
        <p:spPr bwMode="auto">
          <a:xfrm flipH="1">
            <a:off x="571500" y="5037534"/>
            <a:ext cx="1485900" cy="0"/>
          </a:xfrm>
          <a:prstGeom prst="line">
            <a:avLst/>
          </a:prstGeom>
          <a:noFill/>
          <a:ln w="38100">
            <a:solidFill>
              <a:srgbClr val="FF9900"/>
            </a:solidFill>
            <a:round/>
            <a:headEnd type="none" w="lg" len="lg"/>
            <a:tailEnd/>
          </a:ln>
        </p:spPr>
        <p:txBody>
          <a:bodyPr wrap="none" lIns="90000" tIns="46800" rIns="90000" bIns="46800" anchor="ctr"/>
          <a:lstStyle/>
          <a:p>
            <a:endParaRPr lang="zh-CN" altLang="en-US"/>
          </a:p>
        </p:txBody>
      </p:sp>
      <p:sp>
        <p:nvSpPr>
          <p:cNvPr id="11336" name="Line 72"/>
          <p:cNvSpPr>
            <a:spLocks noChangeShapeType="1"/>
          </p:cNvSpPr>
          <p:nvPr/>
        </p:nvSpPr>
        <p:spPr bwMode="auto">
          <a:xfrm flipV="1">
            <a:off x="609600" y="2999184"/>
            <a:ext cx="0" cy="2038350"/>
          </a:xfrm>
          <a:prstGeom prst="line">
            <a:avLst/>
          </a:prstGeom>
          <a:noFill/>
          <a:ln w="38100">
            <a:solidFill>
              <a:srgbClr val="FF9900"/>
            </a:solidFill>
            <a:round/>
            <a:headEnd type="none" w="lg" len="lg"/>
            <a:tailEnd type="triangle" w="med" len="med"/>
          </a:ln>
        </p:spPr>
        <p:txBody>
          <a:bodyPr wrap="none" lIns="90000" tIns="46800" rIns="90000" bIns="46800" anchor="ctr"/>
          <a:lstStyle/>
          <a:p>
            <a:endParaRPr lang="zh-CN" altLang="en-US"/>
          </a:p>
        </p:txBody>
      </p:sp>
      <p:sp>
        <p:nvSpPr>
          <p:cNvPr id="11337" name="Line 73"/>
          <p:cNvSpPr>
            <a:spLocks noChangeShapeType="1"/>
          </p:cNvSpPr>
          <p:nvPr/>
        </p:nvSpPr>
        <p:spPr bwMode="auto">
          <a:xfrm flipV="1">
            <a:off x="5867400" y="3380184"/>
            <a:ext cx="0" cy="2438400"/>
          </a:xfrm>
          <a:prstGeom prst="line">
            <a:avLst/>
          </a:prstGeom>
          <a:noFill/>
          <a:ln w="38100">
            <a:solidFill>
              <a:srgbClr val="FF9900"/>
            </a:solidFill>
            <a:round/>
            <a:headEnd type="none" w="lg" len="lg"/>
            <a:tailEnd/>
          </a:ln>
        </p:spPr>
        <p:txBody>
          <a:bodyPr wrap="none" lIns="90000" tIns="46800" rIns="90000" bIns="46800" anchor="ctr"/>
          <a:lstStyle/>
          <a:p>
            <a:endParaRPr lang="zh-CN" altLang="en-US"/>
          </a:p>
        </p:txBody>
      </p:sp>
      <p:sp>
        <p:nvSpPr>
          <p:cNvPr id="11339" name="Text Box 75"/>
          <p:cNvSpPr txBox="1">
            <a:spLocks noChangeArrowheads="1"/>
          </p:cNvSpPr>
          <p:nvPr/>
        </p:nvSpPr>
        <p:spPr bwMode="auto">
          <a:xfrm>
            <a:off x="2081213" y="3151584"/>
            <a:ext cx="485775" cy="457200"/>
          </a:xfrm>
          <a:prstGeom prst="rect">
            <a:avLst/>
          </a:prstGeom>
          <a:solidFill>
            <a:srgbClr val="DDDDDD"/>
          </a:solidFill>
          <a:ln w="38100">
            <a:noFill/>
            <a:miter lim="800000"/>
            <a:headEnd type="none" w="lg" len="lg"/>
            <a:tailEnd/>
          </a:ln>
        </p:spPr>
        <p:txBody>
          <a:bodyPr wrap="none" lIns="90000" tIns="46800" rIns="90000" bIns="46800" anchor="ctr">
            <a:spAutoFit/>
          </a:bodyPr>
          <a:lstStyle/>
          <a:p>
            <a:pPr algn="ctr">
              <a:lnSpc>
                <a:spcPct val="100000"/>
              </a:lnSpc>
              <a:spcBef>
                <a:spcPct val="0"/>
              </a:spcBef>
              <a:buClrTx/>
            </a:pPr>
            <a:r>
              <a:rPr lang="en-US" altLang="zh-CN" sz="2400">
                <a:solidFill>
                  <a:srgbClr val="FF0066"/>
                </a:solidFill>
                <a:latin typeface="Times New Roman" charset="0"/>
                <a:ea typeface="宋体" charset="-122"/>
              </a:rPr>
              <a:t>20</a:t>
            </a:r>
          </a:p>
        </p:txBody>
      </p:sp>
      <p:grpSp>
        <p:nvGrpSpPr>
          <p:cNvPr id="6" name="Group 67"/>
          <p:cNvGrpSpPr>
            <a:grpSpLocks/>
          </p:cNvGrpSpPr>
          <p:nvPr/>
        </p:nvGrpSpPr>
        <p:grpSpPr bwMode="auto">
          <a:xfrm>
            <a:off x="2781300" y="2827734"/>
            <a:ext cx="3371850" cy="495300"/>
            <a:chOff x="1752" y="1548"/>
            <a:chExt cx="2124" cy="312"/>
          </a:xfrm>
        </p:grpSpPr>
        <p:sp>
          <p:nvSpPr>
            <p:cNvPr id="14350" name="Line 64"/>
            <p:cNvSpPr>
              <a:spLocks noChangeShapeType="1"/>
            </p:cNvSpPr>
            <p:nvPr/>
          </p:nvSpPr>
          <p:spPr bwMode="auto">
            <a:xfrm>
              <a:off x="3876" y="1548"/>
              <a:ext cx="0" cy="300"/>
            </a:xfrm>
            <a:prstGeom prst="line">
              <a:avLst/>
            </a:prstGeom>
            <a:noFill/>
            <a:ln w="38100">
              <a:solidFill>
                <a:srgbClr val="339966"/>
              </a:solidFill>
              <a:round/>
              <a:headEnd type="none" w="lg" len="lg"/>
              <a:tailEnd/>
            </a:ln>
          </p:spPr>
          <p:txBody>
            <a:bodyPr wrap="none" lIns="90000" tIns="46800" rIns="90000" bIns="46800" anchor="ctr"/>
            <a:lstStyle/>
            <a:p>
              <a:endParaRPr lang="zh-CN" altLang="en-US"/>
            </a:p>
          </p:txBody>
        </p:sp>
        <p:sp>
          <p:nvSpPr>
            <p:cNvPr id="14351" name="Line 65"/>
            <p:cNvSpPr>
              <a:spLocks noChangeShapeType="1"/>
            </p:cNvSpPr>
            <p:nvPr/>
          </p:nvSpPr>
          <p:spPr bwMode="auto">
            <a:xfrm flipH="1">
              <a:off x="1752" y="1860"/>
              <a:ext cx="2124" cy="0"/>
            </a:xfrm>
            <a:prstGeom prst="line">
              <a:avLst/>
            </a:prstGeom>
            <a:noFill/>
            <a:ln w="38100">
              <a:solidFill>
                <a:srgbClr val="339966"/>
              </a:solidFill>
              <a:round/>
              <a:headEnd type="none" w="lg" len="lg"/>
              <a:tailEnd type="triangle" w="med" len="med"/>
            </a:ln>
          </p:spPr>
          <p:txBody>
            <a:bodyPr wrap="none" lIns="90000" tIns="46800" rIns="90000" bIns="46800" anchor="ctr"/>
            <a:lstStyle/>
            <a:p>
              <a:endParaRPr lang="zh-CN" altLang="en-US"/>
            </a:p>
          </p:txBody>
        </p:sp>
      </p:grpSp>
      <p:sp>
        <p:nvSpPr>
          <p:cNvPr id="11338" name="Line 74"/>
          <p:cNvSpPr>
            <a:spLocks noChangeShapeType="1"/>
          </p:cNvSpPr>
          <p:nvPr/>
        </p:nvSpPr>
        <p:spPr bwMode="auto">
          <a:xfrm flipH="1">
            <a:off x="2819400" y="3399234"/>
            <a:ext cx="3048000" cy="0"/>
          </a:xfrm>
          <a:prstGeom prst="line">
            <a:avLst/>
          </a:prstGeom>
          <a:noFill/>
          <a:ln w="38100">
            <a:solidFill>
              <a:srgbClr val="FF9900"/>
            </a:solidFill>
            <a:round/>
            <a:headEnd type="none" w="lg" len="lg"/>
            <a:tailEnd type="triangle" w="med" len="med"/>
          </a:ln>
        </p:spPr>
        <p:txBody>
          <a:bodyPr wrap="none" lIns="90000" tIns="46800" rIns="90000" bIns="46800" anchor="ct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5"/>
          <p:cNvGrpSpPr>
            <a:grpSpLocks/>
          </p:cNvGrpSpPr>
          <p:nvPr/>
        </p:nvGrpSpPr>
        <p:grpSpPr bwMode="auto">
          <a:xfrm>
            <a:off x="1835696" y="1355477"/>
            <a:ext cx="4945062" cy="4625975"/>
            <a:chOff x="1413" y="1010"/>
            <a:chExt cx="3115" cy="2914"/>
          </a:xfrm>
        </p:grpSpPr>
        <p:sp>
          <p:nvSpPr>
            <p:cNvPr id="15371" name="AutoShape 27"/>
            <p:cNvSpPr>
              <a:spLocks noChangeArrowheads="1"/>
            </p:cNvSpPr>
            <p:nvPr/>
          </p:nvSpPr>
          <p:spPr bwMode="auto">
            <a:xfrm>
              <a:off x="3482" y="2619"/>
              <a:ext cx="1046" cy="354"/>
            </a:xfrm>
            <a:prstGeom prst="wedgeEllipseCallout">
              <a:avLst>
                <a:gd name="adj1" fmla="val -50958"/>
                <a:gd name="adj2" fmla="val -74574"/>
              </a:avLst>
            </a:prstGeom>
            <a:noFill/>
            <a:ln w="38100">
              <a:solidFill>
                <a:srgbClr val="FFCC00"/>
              </a:solidFill>
              <a:miter lim="800000"/>
              <a:headEnd type="none" w="lg" len="lg"/>
              <a:tailEnd/>
            </a:ln>
          </p:spPr>
          <p:txBody>
            <a:bodyPr wrap="none" anchor="ctr">
              <a:spAutoFit/>
            </a:bodyPr>
            <a:lstStyle/>
            <a:p>
              <a:pPr algn="ctr">
                <a:lnSpc>
                  <a:spcPct val="100000"/>
                </a:lnSpc>
                <a:spcBef>
                  <a:spcPct val="0"/>
                </a:spcBef>
                <a:buClrTx/>
              </a:pPr>
              <a:r>
                <a:rPr lang="zh-CN" altLang="en-US" sz="2000">
                  <a:latin typeface="Times New Roman" charset="0"/>
                  <a:ea typeface="宋体" charset="-122"/>
                </a:rPr>
                <a:t>指针变量</a:t>
              </a:r>
            </a:p>
          </p:txBody>
        </p:sp>
        <p:sp>
          <p:nvSpPr>
            <p:cNvPr id="15372" name="Freeform 30"/>
            <p:cNvSpPr>
              <a:spLocks/>
            </p:cNvSpPr>
            <p:nvPr/>
          </p:nvSpPr>
          <p:spPr bwMode="auto">
            <a:xfrm>
              <a:off x="1952" y="3568"/>
              <a:ext cx="1211" cy="356"/>
            </a:xfrm>
            <a:custGeom>
              <a:avLst/>
              <a:gdLst>
                <a:gd name="T0" fmla="*/ 0 w 1211"/>
                <a:gd name="T1" fmla="*/ 18 h 456"/>
                <a:gd name="T2" fmla="*/ 500 w 1211"/>
                <a:gd name="T3" fmla="*/ 4 h 456"/>
                <a:gd name="T4" fmla="*/ 1089 w 1211"/>
                <a:gd name="T5" fmla="*/ 44 h 456"/>
                <a:gd name="T6" fmla="*/ 1211 w 1211"/>
                <a:gd name="T7" fmla="*/ 36 h 456"/>
                <a:gd name="T8" fmla="*/ 0 60000 65536"/>
                <a:gd name="T9" fmla="*/ 0 60000 65536"/>
                <a:gd name="T10" fmla="*/ 0 60000 65536"/>
                <a:gd name="T11" fmla="*/ 0 60000 65536"/>
                <a:gd name="T12" fmla="*/ 0 w 1211"/>
                <a:gd name="T13" fmla="*/ 0 h 456"/>
                <a:gd name="T14" fmla="*/ 1211 w 1211"/>
                <a:gd name="T15" fmla="*/ 456 h 456"/>
              </a:gdLst>
              <a:ahLst/>
              <a:cxnLst>
                <a:cxn ang="T8">
                  <a:pos x="T0" y="T1"/>
                </a:cxn>
                <a:cxn ang="T9">
                  <a:pos x="T2" y="T3"/>
                </a:cxn>
                <a:cxn ang="T10">
                  <a:pos x="T4" y="T5"/>
                </a:cxn>
                <a:cxn ang="T11">
                  <a:pos x="T6" y="T7"/>
                </a:cxn>
              </a:cxnLst>
              <a:rect l="T12" t="T13" r="T14" b="T15"/>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a:solidFill>
                <a:srgbClr val="000000"/>
              </a:solidFill>
              <a:round/>
              <a:headEnd/>
              <a:tailEnd/>
            </a:ln>
          </p:spPr>
          <p:txBody>
            <a:bodyPr wrap="none" anchor="ctr"/>
            <a:lstStyle/>
            <a:p>
              <a:endParaRPr lang="zh-CN" altLang="en-US"/>
            </a:p>
          </p:txBody>
        </p:sp>
        <p:sp>
          <p:nvSpPr>
            <p:cNvPr id="15373" name="Freeform 31"/>
            <p:cNvSpPr>
              <a:spLocks/>
            </p:cNvSpPr>
            <p:nvPr/>
          </p:nvSpPr>
          <p:spPr bwMode="auto">
            <a:xfrm>
              <a:off x="1953" y="3222"/>
              <a:ext cx="1212" cy="67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2"/>
                <a:gd name="T31" fmla="*/ 0 h 672"/>
                <a:gd name="T32" fmla="*/ 1212 w 1212"/>
                <a:gd name="T33" fmla="*/ 672 h 6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a:solidFill>
                <a:schemeClr val="tx1"/>
              </a:solidFill>
              <a:round/>
              <a:headEnd/>
              <a:tailEnd/>
            </a:ln>
          </p:spPr>
          <p:txBody>
            <a:bodyPr wrap="none" anchor="ctr"/>
            <a:lstStyle/>
            <a:p>
              <a:endParaRPr lang="zh-CN" altLang="en-US"/>
            </a:p>
          </p:txBody>
        </p:sp>
        <p:sp>
          <p:nvSpPr>
            <p:cNvPr id="15374" name="Rectangle 32"/>
            <p:cNvSpPr>
              <a:spLocks noChangeArrowheads="1"/>
            </p:cNvSpPr>
            <p:nvPr/>
          </p:nvSpPr>
          <p:spPr bwMode="auto">
            <a:xfrm>
              <a:off x="1952" y="1010"/>
              <a:ext cx="1211" cy="2212"/>
            </a:xfrm>
            <a:prstGeom prst="rect">
              <a:avLst/>
            </a:prstGeom>
            <a:solidFill>
              <a:srgbClr val="DDDDDD"/>
            </a:solidFill>
            <a:ln w="38100">
              <a:solidFill>
                <a:schemeClr val="tx1"/>
              </a:solidFill>
              <a:miter lim="800000"/>
              <a:headEnd/>
              <a:tailEnd/>
            </a:ln>
          </p:spPr>
          <p:txBody>
            <a:bodyPr wrap="none" anchor="ctr"/>
            <a:lstStyle/>
            <a:p>
              <a:pPr algn="ctr" eaLnBrk="0" hangingPunct="0">
                <a:lnSpc>
                  <a:spcPct val="100000"/>
                </a:lnSpc>
                <a:spcBef>
                  <a:spcPct val="0"/>
                </a:spcBef>
                <a:buClrTx/>
              </a:pPr>
              <a:endParaRPr lang="zh-CN" altLang="zh-CN" sz="2000">
                <a:latin typeface="Times New Roman" charset="0"/>
                <a:ea typeface="宋体" charset="-122"/>
              </a:endParaRPr>
            </a:p>
          </p:txBody>
        </p:sp>
        <p:sp>
          <p:nvSpPr>
            <p:cNvPr id="15375" name="Line 33"/>
            <p:cNvSpPr>
              <a:spLocks noChangeShapeType="1"/>
            </p:cNvSpPr>
            <p:nvPr/>
          </p:nvSpPr>
          <p:spPr bwMode="auto">
            <a:xfrm>
              <a:off x="1964" y="1448"/>
              <a:ext cx="1211" cy="0"/>
            </a:xfrm>
            <a:prstGeom prst="line">
              <a:avLst/>
            </a:prstGeom>
            <a:noFill/>
            <a:ln w="9525">
              <a:solidFill>
                <a:srgbClr val="000000"/>
              </a:solidFill>
              <a:round/>
              <a:headEnd/>
              <a:tailEnd/>
            </a:ln>
          </p:spPr>
          <p:txBody>
            <a:bodyPr wrap="none" anchor="ctr"/>
            <a:lstStyle/>
            <a:p>
              <a:endParaRPr lang="zh-CN" altLang="en-US"/>
            </a:p>
          </p:txBody>
        </p:sp>
        <p:sp>
          <p:nvSpPr>
            <p:cNvPr id="15376" name="Line 34"/>
            <p:cNvSpPr>
              <a:spLocks noChangeShapeType="1"/>
            </p:cNvSpPr>
            <p:nvPr/>
          </p:nvSpPr>
          <p:spPr bwMode="auto">
            <a:xfrm>
              <a:off x="1964" y="1704"/>
              <a:ext cx="1211" cy="0"/>
            </a:xfrm>
            <a:prstGeom prst="line">
              <a:avLst/>
            </a:prstGeom>
            <a:noFill/>
            <a:ln w="9525">
              <a:solidFill>
                <a:schemeClr val="bg2"/>
              </a:solidFill>
              <a:prstDash val="dash"/>
              <a:round/>
              <a:headEnd/>
              <a:tailEnd/>
            </a:ln>
          </p:spPr>
          <p:txBody>
            <a:bodyPr wrap="none" anchor="ctr"/>
            <a:lstStyle/>
            <a:p>
              <a:endParaRPr lang="zh-CN" altLang="en-US"/>
            </a:p>
          </p:txBody>
        </p:sp>
        <p:sp>
          <p:nvSpPr>
            <p:cNvPr id="15377" name="Line 35"/>
            <p:cNvSpPr>
              <a:spLocks noChangeShapeType="1"/>
            </p:cNvSpPr>
            <p:nvPr/>
          </p:nvSpPr>
          <p:spPr bwMode="auto">
            <a:xfrm>
              <a:off x="1964" y="1937"/>
              <a:ext cx="1211" cy="0"/>
            </a:xfrm>
            <a:prstGeom prst="line">
              <a:avLst/>
            </a:prstGeom>
            <a:noFill/>
            <a:ln w="9525">
              <a:solidFill>
                <a:srgbClr val="000000"/>
              </a:solidFill>
              <a:round/>
              <a:headEnd/>
              <a:tailEnd/>
            </a:ln>
          </p:spPr>
          <p:txBody>
            <a:bodyPr wrap="none" anchor="ctr"/>
            <a:lstStyle/>
            <a:p>
              <a:endParaRPr lang="zh-CN" altLang="en-US"/>
            </a:p>
          </p:txBody>
        </p:sp>
        <p:sp>
          <p:nvSpPr>
            <p:cNvPr id="15378" name="Line 36"/>
            <p:cNvSpPr>
              <a:spLocks noChangeShapeType="1"/>
            </p:cNvSpPr>
            <p:nvPr/>
          </p:nvSpPr>
          <p:spPr bwMode="auto">
            <a:xfrm>
              <a:off x="1964" y="2192"/>
              <a:ext cx="1211" cy="0"/>
            </a:xfrm>
            <a:prstGeom prst="line">
              <a:avLst/>
            </a:prstGeom>
            <a:noFill/>
            <a:ln w="9525">
              <a:solidFill>
                <a:srgbClr val="000000"/>
              </a:solidFill>
              <a:prstDash val="dash"/>
              <a:round/>
              <a:headEnd/>
              <a:tailEnd/>
            </a:ln>
          </p:spPr>
          <p:txBody>
            <a:bodyPr wrap="none" anchor="ctr"/>
            <a:lstStyle/>
            <a:p>
              <a:endParaRPr lang="zh-CN" altLang="en-US"/>
            </a:p>
          </p:txBody>
        </p:sp>
        <p:sp>
          <p:nvSpPr>
            <p:cNvPr id="15379" name="Line 37"/>
            <p:cNvSpPr>
              <a:spLocks noChangeShapeType="1"/>
            </p:cNvSpPr>
            <p:nvPr/>
          </p:nvSpPr>
          <p:spPr bwMode="auto">
            <a:xfrm>
              <a:off x="1952" y="2450"/>
              <a:ext cx="1211" cy="0"/>
            </a:xfrm>
            <a:prstGeom prst="line">
              <a:avLst/>
            </a:prstGeom>
            <a:noFill/>
            <a:ln w="9525">
              <a:solidFill>
                <a:srgbClr val="000000"/>
              </a:solidFill>
              <a:round/>
              <a:headEnd/>
              <a:tailEnd/>
            </a:ln>
          </p:spPr>
          <p:txBody>
            <a:bodyPr wrap="none" anchor="ctr"/>
            <a:lstStyle/>
            <a:p>
              <a:endParaRPr lang="zh-CN" altLang="en-US"/>
            </a:p>
          </p:txBody>
        </p:sp>
        <p:sp>
          <p:nvSpPr>
            <p:cNvPr id="15380" name="Line 38"/>
            <p:cNvSpPr>
              <a:spLocks noChangeShapeType="1"/>
            </p:cNvSpPr>
            <p:nvPr/>
          </p:nvSpPr>
          <p:spPr bwMode="auto">
            <a:xfrm>
              <a:off x="1964" y="2992"/>
              <a:ext cx="1211" cy="0"/>
            </a:xfrm>
            <a:prstGeom prst="line">
              <a:avLst/>
            </a:prstGeom>
            <a:noFill/>
            <a:ln w="9525">
              <a:solidFill>
                <a:srgbClr val="000000"/>
              </a:solidFill>
              <a:round/>
              <a:headEnd/>
              <a:tailEnd/>
            </a:ln>
          </p:spPr>
          <p:txBody>
            <a:bodyPr wrap="none" anchor="ctr"/>
            <a:lstStyle/>
            <a:p>
              <a:endParaRPr lang="zh-CN" altLang="en-US"/>
            </a:p>
          </p:txBody>
        </p:sp>
        <p:sp>
          <p:nvSpPr>
            <p:cNvPr id="15381" name="Line 39"/>
            <p:cNvSpPr>
              <a:spLocks noChangeShapeType="1"/>
            </p:cNvSpPr>
            <p:nvPr/>
          </p:nvSpPr>
          <p:spPr bwMode="auto">
            <a:xfrm>
              <a:off x="1952" y="3231"/>
              <a:ext cx="0" cy="456"/>
            </a:xfrm>
            <a:prstGeom prst="line">
              <a:avLst/>
            </a:prstGeom>
            <a:noFill/>
            <a:ln w="9525">
              <a:solidFill>
                <a:srgbClr val="000000"/>
              </a:solidFill>
              <a:round/>
              <a:headEnd/>
              <a:tailEnd/>
            </a:ln>
          </p:spPr>
          <p:txBody>
            <a:bodyPr wrap="none" anchor="ctr"/>
            <a:lstStyle/>
            <a:p>
              <a:endParaRPr lang="zh-CN" altLang="en-US"/>
            </a:p>
          </p:txBody>
        </p:sp>
        <p:sp>
          <p:nvSpPr>
            <p:cNvPr id="15382" name="Line 40"/>
            <p:cNvSpPr>
              <a:spLocks noChangeShapeType="1"/>
            </p:cNvSpPr>
            <p:nvPr/>
          </p:nvSpPr>
          <p:spPr bwMode="auto">
            <a:xfrm>
              <a:off x="3163" y="3231"/>
              <a:ext cx="0" cy="600"/>
            </a:xfrm>
            <a:prstGeom prst="line">
              <a:avLst/>
            </a:prstGeom>
            <a:noFill/>
            <a:ln w="9525">
              <a:solidFill>
                <a:srgbClr val="000000"/>
              </a:solidFill>
              <a:round/>
              <a:headEnd/>
              <a:tailEnd/>
            </a:ln>
          </p:spPr>
          <p:txBody>
            <a:bodyPr wrap="none" anchor="ctr"/>
            <a:lstStyle/>
            <a:p>
              <a:endParaRPr lang="zh-CN" altLang="en-US"/>
            </a:p>
          </p:txBody>
        </p:sp>
        <p:sp>
          <p:nvSpPr>
            <p:cNvPr id="15383" name="Text Box 41"/>
            <p:cNvSpPr txBox="1">
              <a:spLocks noChangeArrowheads="1"/>
            </p:cNvSpPr>
            <p:nvPr/>
          </p:nvSpPr>
          <p:spPr bwMode="auto">
            <a:xfrm>
              <a:off x="2443" y="1068"/>
              <a:ext cx="308" cy="338"/>
            </a:xfrm>
            <a:prstGeom prst="rect">
              <a:avLst/>
            </a:prstGeom>
            <a:noFill/>
            <a:ln w="9525">
              <a:noFill/>
              <a:miter lim="800000"/>
              <a:headEnd/>
              <a:tailEnd/>
            </a:ln>
          </p:spPr>
          <p:txBody>
            <a:bodyPr vert="eaVert" wrap="none" anchor="ctr">
              <a:spAutoFit/>
            </a:bodyPr>
            <a:lstStyle/>
            <a:p>
              <a:pPr algn="ctr" eaLnBrk="0" hangingPunct="0">
                <a:lnSpc>
                  <a:spcPct val="100000"/>
                </a:lnSpc>
                <a:spcBef>
                  <a:spcPct val="0"/>
                </a:spcBef>
                <a:buClrTx/>
              </a:pPr>
              <a:r>
                <a:rPr lang="en-US" altLang="zh-CN" sz="2000">
                  <a:latin typeface="Times New Roman" charset="0"/>
                  <a:ea typeface="宋体" charset="-122"/>
                </a:rPr>
                <a:t>…...</a:t>
              </a:r>
            </a:p>
          </p:txBody>
        </p:sp>
        <p:sp>
          <p:nvSpPr>
            <p:cNvPr id="15384" name="Text Box 42"/>
            <p:cNvSpPr txBox="1">
              <a:spLocks noChangeArrowheads="1"/>
            </p:cNvSpPr>
            <p:nvPr/>
          </p:nvSpPr>
          <p:spPr bwMode="auto">
            <a:xfrm>
              <a:off x="2442" y="3273"/>
              <a:ext cx="308" cy="338"/>
            </a:xfrm>
            <a:prstGeom prst="rect">
              <a:avLst/>
            </a:prstGeom>
            <a:noFill/>
            <a:ln w="9525">
              <a:noFill/>
              <a:miter lim="800000"/>
              <a:headEnd/>
              <a:tailEnd/>
            </a:ln>
          </p:spPr>
          <p:txBody>
            <a:bodyPr vert="eaVert" wrap="none" anchor="ctr">
              <a:spAutoFit/>
            </a:bodyPr>
            <a:lstStyle/>
            <a:p>
              <a:pPr algn="ctr" eaLnBrk="0" hangingPunct="0">
                <a:lnSpc>
                  <a:spcPct val="100000"/>
                </a:lnSpc>
                <a:spcBef>
                  <a:spcPct val="0"/>
                </a:spcBef>
                <a:buClrTx/>
              </a:pPr>
              <a:r>
                <a:rPr lang="en-US" altLang="zh-CN" sz="2000">
                  <a:latin typeface="Times New Roman" charset="0"/>
                  <a:ea typeface="宋体" charset="-122"/>
                </a:rPr>
                <a:t>…...</a:t>
              </a:r>
            </a:p>
          </p:txBody>
        </p:sp>
        <p:sp>
          <p:nvSpPr>
            <p:cNvPr id="15385" name="Text Box 43"/>
            <p:cNvSpPr txBox="1">
              <a:spLocks noChangeArrowheads="1"/>
            </p:cNvSpPr>
            <p:nvPr/>
          </p:nvSpPr>
          <p:spPr bwMode="auto">
            <a:xfrm>
              <a:off x="1413" y="1338"/>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2000</a:t>
              </a:r>
            </a:p>
          </p:txBody>
        </p:sp>
        <p:sp>
          <p:nvSpPr>
            <p:cNvPr id="15386" name="Text Box 44"/>
            <p:cNvSpPr txBox="1">
              <a:spLocks noChangeArrowheads="1"/>
            </p:cNvSpPr>
            <p:nvPr/>
          </p:nvSpPr>
          <p:spPr bwMode="auto">
            <a:xfrm>
              <a:off x="1413" y="2309"/>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2004</a:t>
              </a:r>
            </a:p>
          </p:txBody>
        </p:sp>
        <p:sp>
          <p:nvSpPr>
            <p:cNvPr id="15387" name="Text Box 45"/>
            <p:cNvSpPr txBox="1">
              <a:spLocks noChangeArrowheads="1"/>
            </p:cNvSpPr>
            <p:nvPr/>
          </p:nvSpPr>
          <p:spPr bwMode="auto">
            <a:xfrm>
              <a:off x="1413" y="2794"/>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2006</a:t>
              </a:r>
            </a:p>
          </p:txBody>
        </p:sp>
        <p:sp>
          <p:nvSpPr>
            <p:cNvPr id="15388" name="Text Box 46"/>
            <p:cNvSpPr txBox="1">
              <a:spLocks noChangeArrowheads="1"/>
            </p:cNvSpPr>
            <p:nvPr/>
          </p:nvSpPr>
          <p:spPr bwMode="auto">
            <a:xfrm>
              <a:off x="1413" y="2552"/>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2005</a:t>
              </a:r>
            </a:p>
          </p:txBody>
        </p:sp>
        <p:sp>
          <p:nvSpPr>
            <p:cNvPr id="15389" name="Line 47"/>
            <p:cNvSpPr>
              <a:spLocks noChangeShapeType="1"/>
            </p:cNvSpPr>
            <p:nvPr/>
          </p:nvSpPr>
          <p:spPr bwMode="auto">
            <a:xfrm>
              <a:off x="1964" y="2714"/>
              <a:ext cx="1211" cy="0"/>
            </a:xfrm>
            <a:prstGeom prst="line">
              <a:avLst/>
            </a:prstGeom>
            <a:noFill/>
            <a:ln w="9525">
              <a:solidFill>
                <a:srgbClr val="000000"/>
              </a:solidFill>
              <a:prstDash val="dash"/>
              <a:round/>
              <a:headEnd/>
              <a:tailEnd/>
            </a:ln>
          </p:spPr>
          <p:txBody>
            <a:bodyPr wrap="none" anchor="ctr"/>
            <a:lstStyle/>
            <a:p>
              <a:endParaRPr lang="zh-CN" altLang="en-US"/>
            </a:p>
          </p:txBody>
        </p:sp>
        <p:sp>
          <p:nvSpPr>
            <p:cNvPr id="15390" name="Line 48"/>
            <p:cNvSpPr>
              <a:spLocks noChangeShapeType="1"/>
            </p:cNvSpPr>
            <p:nvPr/>
          </p:nvSpPr>
          <p:spPr bwMode="auto">
            <a:xfrm flipH="1">
              <a:off x="3153" y="1452"/>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5391" name="Text Box 49"/>
            <p:cNvSpPr txBox="1">
              <a:spLocks noChangeArrowheads="1"/>
            </p:cNvSpPr>
            <p:nvPr/>
          </p:nvSpPr>
          <p:spPr bwMode="auto">
            <a:xfrm>
              <a:off x="3335" y="1298"/>
              <a:ext cx="809" cy="288"/>
            </a:xfrm>
            <a:prstGeom prst="rect">
              <a:avLst/>
            </a:prstGeom>
            <a:noFill/>
            <a:ln w="9525">
              <a:noFill/>
              <a:miter lim="800000"/>
              <a:headEnd type="none" w="lg" len="lg"/>
              <a:tailEnd/>
            </a:ln>
          </p:spPr>
          <p:txBody>
            <a:bodyPr wrap="none">
              <a:spAutoFit/>
            </a:bodyPr>
            <a:lstStyle/>
            <a:p>
              <a:pPr>
                <a:lnSpc>
                  <a:spcPct val="100000"/>
                </a:lnSpc>
                <a:spcBef>
                  <a:spcPct val="0"/>
                </a:spcBef>
                <a:buClrTx/>
              </a:pPr>
              <a:r>
                <a:rPr lang="zh-CN" altLang="en-US" sz="2000">
                  <a:latin typeface="Times New Roman" charset="0"/>
                  <a:ea typeface="宋体" charset="-122"/>
                </a:rPr>
                <a:t>整型变量</a:t>
              </a:r>
              <a:r>
                <a:rPr lang="en-US" altLang="zh-CN" sz="2400">
                  <a:solidFill>
                    <a:srgbClr val="0000FF"/>
                  </a:solidFill>
                  <a:latin typeface="Times New Roman" charset="0"/>
                  <a:ea typeface="宋体" charset="-122"/>
                </a:rPr>
                <a:t>i</a:t>
              </a:r>
              <a:endParaRPr lang="en-US" altLang="zh-CN" sz="2000">
                <a:latin typeface="Times New Roman" charset="0"/>
                <a:ea typeface="宋体" charset="-122"/>
              </a:endParaRPr>
            </a:p>
          </p:txBody>
        </p:sp>
        <p:sp>
          <p:nvSpPr>
            <p:cNvPr id="15392" name="Text Box 50"/>
            <p:cNvSpPr txBox="1">
              <a:spLocks noChangeArrowheads="1"/>
            </p:cNvSpPr>
            <p:nvPr/>
          </p:nvSpPr>
          <p:spPr bwMode="auto">
            <a:xfrm>
              <a:off x="2353" y="1562"/>
              <a:ext cx="308" cy="288"/>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400">
                  <a:solidFill>
                    <a:srgbClr val="0000FF"/>
                  </a:solidFill>
                  <a:latin typeface="Times New Roman" charset="0"/>
                  <a:ea typeface="宋体" charset="-122"/>
                </a:rPr>
                <a:t>10</a:t>
              </a:r>
            </a:p>
          </p:txBody>
        </p:sp>
        <p:sp>
          <p:nvSpPr>
            <p:cNvPr id="15393" name="Line 51"/>
            <p:cNvSpPr>
              <a:spLocks noChangeShapeType="1"/>
            </p:cNvSpPr>
            <p:nvPr/>
          </p:nvSpPr>
          <p:spPr bwMode="auto">
            <a:xfrm flipH="1">
              <a:off x="3177" y="2448"/>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5394" name="Text Box 52"/>
            <p:cNvSpPr txBox="1">
              <a:spLocks noChangeArrowheads="1"/>
            </p:cNvSpPr>
            <p:nvPr/>
          </p:nvSpPr>
          <p:spPr bwMode="auto">
            <a:xfrm>
              <a:off x="3359" y="2294"/>
              <a:ext cx="1119" cy="288"/>
            </a:xfrm>
            <a:prstGeom prst="rect">
              <a:avLst/>
            </a:prstGeom>
            <a:noFill/>
            <a:ln w="9525">
              <a:noFill/>
              <a:miter lim="800000"/>
              <a:headEnd type="none" w="lg" len="lg"/>
              <a:tailEnd/>
            </a:ln>
          </p:spPr>
          <p:txBody>
            <a:bodyPr wrap="none">
              <a:spAutoFit/>
            </a:bodyPr>
            <a:lstStyle/>
            <a:p>
              <a:pPr>
                <a:lnSpc>
                  <a:spcPct val="100000"/>
                </a:lnSpc>
                <a:spcBef>
                  <a:spcPct val="0"/>
                </a:spcBef>
                <a:buClrTx/>
              </a:pPr>
              <a:r>
                <a:rPr lang="zh-CN" altLang="en-US" sz="2000">
                  <a:latin typeface="Times New Roman" charset="0"/>
                  <a:ea typeface="宋体" charset="-122"/>
                </a:rPr>
                <a:t>变量</a:t>
              </a:r>
              <a:r>
                <a:rPr lang="en-US" altLang="zh-CN" sz="2000">
                  <a:solidFill>
                    <a:schemeClr val="accent2"/>
                  </a:solidFill>
                  <a:latin typeface="Times New Roman" charset="0"/>
                  <a:ea typeface="宋体" charset="-122"/>
                </a:rPr>
                <a:t>i</a:t>
              </a:r>
              <a:r>
                <a:rPr lang="en-US" altLang="zh-CN" sz="2400">
                  <a:solidFill>
                    <a:schemeClr val="accent2"/>
                  </a:solidFill>
                  <a:latin typeface="Times New Roman" charset="0"/>
                  <a:ea typeface="宋体" charset="-122"/>
                </a:rPr>
                <a:t>_pointer</a:t>
              </a:r>
              <a:endParaRPr lang="en-US" altLang="zh-CN" sz="2000">
                <a:latin typeface="Times New Roman" charset="0"/>
                <a:ea typeface="宋体" charset="-122"/>
              </a:endParaRPr>
            </a:p>
          </p:txBody>
        </p:sp>
        <p:sp>
          <p:nvSpPr>
            <p:cNvPr id="15395" name="Text Box 53"/>
            <p:cNvSpPr txBox="1">
              <a:spLocks noChangeArrowheads="1"/>
            </p:cNvSpPr>
            <p:nvPr/>
          </p:nvSpPr>
          <p:spPr bwMode="auto">
            <a:xfrm>
              <a:off x="1413" y="1581"/>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2001</a:t>
              </a:r>
            </a:p>
          </p:txBody>
        </p:sp>
        <p:sp>
          <p:nvSpPr>
            <p:cNvPr id="15396" name="Text Box 54"/>
            <p:cNvSpPr txBox="1">
              <a:spLocks noChangeArrowheads="1"/>
            </p:cNvSpPr>
            <p:nvPr/>
          </p:nvSpPr>
          <p:spPr bwMode="auto">
            <a:xfrm>
              <a:off x="1413" y="1824"/>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2002</a:t>
              </a:r>
            </a:p>
          </p:txBody>
        </p:sp>
        <p:sp>
          <p:nvSpPr>
            <p:cNvPr id="15397" name="Text Box 55"/>
            <p:cNvSpPr txBox="1">
              <a:spLocks noChangeArrowheads="1"/>
            </p:cNvSpPr>
            <p:nvPr/>
          </p:nvSpPr>
          <p:spPr bwMode="auto">
            <a:xfrm>
              <a:off x="1413" y="2066"/>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2003</a:t>
              </a:r>
            </a:p>
          </p:txBody>
        </p:sp>
        <p:sp>
          <p:nvSpPr>
            <p:cNvPr id="15398" name="Oval 56"/>
            <p:cNvSpPr>
              <a:spLocks noChangeArrowheads="1"/>
            </p:cNvSpPr>
            <p:nvPr/>
          </p:nvSpPr>
          <p:spPr bwMode="auto">
            <a:xfrm>
              <a:off x="1416" y="1344"/>
              <a:ext cx="420" cy="240"/>
            </a:xfrm>
            <a:prstGeom prst="ellipse">
              <a:avLst/>
            </a:prstGeom>
            <a:noFill/>
            <a:ln w="38100">
              <a:solidFill>
                <a:schemeClr val="accent2"/>
              </a:solidFill>
              <a:round/>
              <a:headEnd type="none" w="lg" len="lg"/>
              <a:tailEnd/>
            </a:ln>
          </p:spPr>
          <p:txBody>
            <a:bodyPr wrap="none" lIns="90000" tIns="46800" rIns="90000" bIns="46800" anchor="ctr"/>
            <a:lstStyle/>
            <a:p>
              <a:endParaRPr lang="zh-CN" altLang="en-US"/>
            </a:p>
          </p:txBody>
        </p:sp>
        <p:sp>
          <p:nvSpPr>
            <p:cNvPr id="15399" name="Text Box 57"/>
            <p:cNvSpPr txBox="1">
              <a:spLocks noChangeArrowheads="1"/>
            </p:cNvSpPr>
            <p:nvPr/>
          </p:nvSpPr>
          <p:spPr bwMode="auto">
            <a:xfrm>
              <a:off x="2325" y="2586"/>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solidFill>
                    <a:schemeClr val="accent2"/>
                  </a:solidFill>
                  <a:latin typeface="Times New Roman" charset="0"/>
                  <a:ea typeface="宋体" charset="-122"/>
                </a:rPr>
                <a:t>2000</a:t>
              </a:r>
            </a:p>
          </p:txBody>
        </p:sp>
        <p:sp>
          <p:nvSpPr>
            <p:cNvPr id="15400" name="Line 69"/>
            <p:cNvSpPr>
              <a:spLocks noChangeShapeType="1"/>
            </p:cNvSpPr>
            <p:nvPr/>
          </p:nvSpPr>
          <p:spPr bwMode="auto">
            <a:xfrm flipH="1">
              <a:off x="3177" y="1944"/>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5401" name="Text Box 70"/>
            <p:cNvSpPr txBox="1">
              <a:spLocks noChangeArrowheads="1"/>
            </p:cNvSpPr>
            <p:nvPr/>
          </p:nvSpPr>
          <p:spPr bwMode="auto">
            <a:xfrm>
              <a:off x="3359" y="1790"/>
              <a:ext cx="852" cy="288"/>
            </a:xfrm>
            <a:prstGeom prst="rect">
              <a:avLst/>
            </a:prstGeom>
            <a:noFill/>
            <a:ln w="9525">
              <a:noFill/>
              <a:miter lim="800000"/>
              <a:headEnd type="none" w="lg" len="lg"/>
              <a:tailEnd/>
            </a:ln>
          </p:spPr>
          <p:txBody>
            <a:bodyPr wrap="none">
              <a:spAutoFit/>
            </a:bodyPr>
            <a:lstStyle/>
            <a:p>
              <a:pPr>
                <a:lnSpc>
                  <a:spcPct val="100000"/>
                </a:lnSpc>
                <a:spcBef>
                  <a:spcPct val="0"/>
                </a:spcBef>
                <a:buClrTx/>
              </a:pPr>
              <a:r>
                <a:rPr lang="zh-CN" altLang="en-US" sz="2000">
                  <a:latin typeface="Times New Roman" charset="0"/>
                  <a:ea typeface="宋体" charset="-122"/>
                </a:rPr>
                <a:t>整型变量</a:t>
              </a:r>
              <a:r>
                <a:rPr lang="en-US" altLang="zh-CN" sz="2400">
                  <a:solidFill>
                    <a:srgbClr val="339933"/>
                  </a:solidFill>
                  <a:latin typeface="Times New Roman" charset="0"/>
                  <a:ea typeface="宋体" charset="-122"/>
                </a:rPr>
                <a:t>k</a:t>
              </a:r>
              <a:endParaRPr lang="en-US" altLang="zh-CN" sz="2000">
                <a:latin typeface="Times New Roman" charset="0"/>
                <a:ea typeface="宋体" charset="-122"/>
              </a:endParaRPr>
            </a:p>
          </p:txBody>
        </p:sp>
      </p:grpSp>
      <p:sp>
        <p:nvSpPr>
          <p:cNvPr id="13384" name="Line 72"/>
          <p:cNvSpPr>
            <a:spLocks noChangeShapeType="1"/>
          </p:cNvSpPr>
          <p:nvPr/>
        </p:nvSpPr>
        <p:spPr bwMode="auto">
          <a:xfrm>
            <a:off x="3606552" y="2747243"/>
            <a:ext cx="0" cy="495300"/>
          </a:xfrm>
          <a:prstGeom prst="line">
            <a:avLst/>
          </a:prstGeom>
          <a:noFill/>
          <a:ln w="38100">
            <a:solidFill>
              <a:srgbClr val="339966"/>
            </a:solidFill>
            <a:round/>
            <a:headEnd type="none" w="lg" len="lg"/>
            <a:tailEnd type="triangle" w="med" len="med"/>
          </a:ln>
        </p:spPr>
        <p:txBody>
          <a:bodyPr wrap="none" lIns="90000" tIns="46800" rIns="90000" bIns="46800" anchor="ctr"/>
          <a:lstStyle/>
          <a:p>
            <a:endParaRPr lang="zh-CN" altLang="en-US"/>
          </a:p>
        </p:txBody>
      </p:sp>
      <p:sp>
        <p:nvSpPr>
          <p:cNvPr id="13336" name="Text Box 24"/>
          <p:cNvSpPr txBox="1">
            <a:spLocks noChangeArrowheads="1"/>
          </p:cNvSpPr>
          <p:nvPr/>
        </p:nvSpPr>
        <p:spPr bwMode="auto">
          <a:xfrm>
            <a:off x="1259632" y="332656"/>
            <a:ext cx="4749800" cy="860425"/>
          </a:xfrm>
          <a:prstGeom prst="rect">
            <a:avLst/>
          </a:prstGeom>
          <a:solidFill>
            <a:schemeClr val="bg1"/>
          </a:solidFill>
          <a:ln w="38100">
            <a:solidFill>
              <a:srgbClr val="339966"/>
            </a:solidFill>
            <a:miter lim="800000"/>
            <a:headEnd/>
            <a:tailEnd/>
          </a:ln>
        </p:spPr>
        <p:txBody>
          <a:bodyPr wrap="none" lIns="90000" tIns="46800" rIns="90000" bIns="46800" anchor="ctr">
            <a:spAutoFit/>
          </a:bodyPr>
          <a:lstStyle/>
          <a:p>
            <a:pPr>
              <a:lnSpc>
                <a:spcPct val="100000"/>
              </a:lnSpc>
              <a:spcBef>
                <a:spcPct val="0"/>
              </a:spcBef>
              <a:buClrTx/>
            </a:pPr>
            <a:r>
              <a:rPr lang="zh-CN" altLang="en-US" sz="2400" dirty="0">
                <a:latin typeface="Times New Roman" charset="0"/>
              </a:rPr>
              <a:t>例</a:t>
            </a:r>
            <a:r>
              <a:rPr lang="zh-CN" altLang="en-US" sz="2400" dirty="0">
                <a:latin typeface="Times New Roman" charset="0"/>
                <a:ea typeface="宋体" charset="-122"/>
              </a:rPr>
              <a:t>      </a:t>
            </a:r>
            <a:r>
              <a:rPr lang="en-US" altLang="zh-CN" sz="2400" dirty="0">
                <a:latin typeface="Times New Roman" charset="0"/>
                <a:ea typeface="宋体" charset="-122"/>
              </a:rPr>
              <a:t>k=</a:t>
            </a:r>
            <a:r>
              <a:rPr lang="en-US" altLang="zh-CN" sz="2400" dirty="0" err="1">
                <a:latin typeface="Times New Roman" charset="0"/>
                <a:ea typeface="宋体" charset="-122"/>
              </a:rPr>
              <a:t>i</a:t>
            </a:r>
            <a:r>
              <a:rPr lang="en-US" altLang="zh-CN" sz="2400" dirty="0">
                <a:latin typeface="Times New Roman" charset="0"/>
                <a:ea typeface="宋体" charset="-122"/>
              </a:rPr>
              <a:t>;                       </a:t>
            </a:r>
            <a:r>
              <a:rPr lang="en-US" altLang="zh-CN" sz="2400" dirty="0">
                <a:latin typeface="隶书" pitchFamily="49" charset="-122"/>
              </a:rPr>
              <a:t>--</a:t>
            </a:r>
            <a:r>
              <a:rPr lang="zh-CN" altLang="zh-CN" sz="2400" dirty="0">
                <a:solidFill>
                  <a:srgbClr val="339933"/>
                </a:solidFill>
                <a:latin typeface="隶书" pitchFamily="49" charset="-122"/>
              </a:rPr>
              <a:t>直接访问</a:t>
            </a:r>
            <a:endParaRPr lang="zh-CN" altLang="en-US" sz="2400" dirty="0">
              <a:solidFill>
                <a:srgbClr val="339933"/>
              </a:solidFill>
              <a:latin typeface="Times New Roman" charset="0"/>
              <a:ea typeface="宋体" charset="-122"/>
            </a:endParaRPr>
          </a:p>
          <a:p>
            <a:pPr>
              <a:lnSpc>
                <a:spcPct val="100000"/>
              </a:lnSpc>
              <a:spcBef>
                <a:spcPct val="0"/>
              </a:spcBef>
              <a:buClrTx/>
            </a:pPr>
            <a:r>
              <a:rPr lang="zh-CN" altLang="en-US" sz="2400" dirty="0">
                <a:latin typeface="Times New Roman" charset="0"/>
                <a:ea typeface="宋体" charset="-122"/>
              </a:rPr>
              <a:t>          </a:t>
            </a:r>
            <a:r>
              <a:rPr lang="en-US" altLang="zh-CN" sz="2400" dirty="0">
                <a:latin typeface="Times New Roman" charset="0"/>
                <a:ea typeface="宋体" charset="-122"/>
              </a:rPr>
              <a:t>k=*</a:t>
            </a:r>
            <a:r>
              <a:rPr lang="en-US" altLang="zh-CN" sz="2400" dirty="0" err="1">
                <a:latin typeface="Times New Roman" charset="0"/>
                <a:ea typeface="宋体" charset="-122"/>
              </a:rPr>
              <a:t>i_pointer</a:t>
            </a:r>
            <a:r>
              <a:rPr lang="en-US" altLang="zh-CN" sz="2400" dirty="0">
                <a:latin typeface="Times New Roman" charset="0"/>
                <a:ea typeface="宋体" charset="-122"/>
              </a:rPr>
              <a:t>;       </a:t>
            </a:r>
            <a:r>
              <a:rPr lang="en-US" altLang="zh-CN" sz="2400" dirty="0">
                <a:latin typeface="隶书" pitchFamily="49" charset="-122"/>
              </a:rPr>
              <a:t>--</a:t>
            </a:r>
            <a:r>
              <a:rPr lang="zh-CN" altLang="zh-CN" sz="2400" dirty="0">
                <a:solidFill>
                  <a:srgbClr val="0000FF"/>
                </a:solidFill>
                <a:latin typeface="隶书" pitchFamily="49" charset="-122"/>
              </a:rPr>
              <a:t>间接访问</a:t>
            </a:r>
            <a:endParaRPr lang="zh-CN" altLang="en-US" sz="2400" dirty="0">
              <a:solidFill>
                <a:srgbClr val="0000FF"/>
              </a:solidFill>
              <a:latin typeface="隶书" pitchFamily="49" charset="-122"/>
            </a:endParaRPr>
          </a:p>
        </p:txBody>
      </p:sp>
      <p:sp>
        <p:nvSpPr>
          <p:cNvPr id="13372" name="Oval 60"/>
          <p:cNvSpPr>
            <a:spLocks noChangeArrowheads="1"/>
          </p:cNvSpPr>
          <p:nvPr/>
        </p:nvSpPr>
        <p:spPr bwMode="auto">
          <a:xfrm>
            <a:off x="3282702" y="3985493"/>
            <a:ext cx="666750" cy="381000"/>
          </a:xfrm>
          <a:prstGeom prst="ellipse">
            <a:avLst/>
          </a:prstGeom>
          <a:noFill/>
          <a:ln w="38100">
            <a:solidFill>
              <a:srgbClr val="FF9900"/>
            </a:solidFill>
            <a:round/>
            <a:headEnd type="none" w="lg" len="lg"/>
            <a:tailEnd/>
          </a:ln>
        </p:spPr>
        <p:txBody>
          <a:bodyPr wrap="none" lIns="90000" tIns="46800" rIns="90000" bIns="46800" anchor="ctr"/>
          <a:lstStyle/>
          <a:p>
            <a:endParaRPr lang="zh-CN" altLang="en-US"/>
          </a:p>
        </p:txBody>
      </p:sp>
      <p:sp>
        <p:nvSpPr>
          <p:cNvPr id="13373" name="Line 61"/>
          <p:cNvSpPr>
            <a:spLocks noChangeShapeType="1"/>
          </p:cNvSpPr>
          <p:nvPr/>
        </p:nvSpPr>
        <p:spPr bwMode="auto">
          <a:xfrm flipH="1">
            <a:off x="1758702" y="4252193"/>
            <a:ext cx="1485900" cy="0"/>
          </a:xfrm>
          <a:prstGeom prst="line">
            <a:avLst/>
          </a:prstGeom>
          <a:noFill/>
          <a:ln w="38100">
            <a:solidFill>
              <a:srgbClr val="FF9900"/>
            </a:solidFill>
            <a:round/>
            <a:headEnd type="none" w="lg" len="lg"/>
            <a:tailEnd/>
          </a:ln>
        </p:spPr>
        <p:txBody>
          <a:bodyPr wrap="none" lIns="90000" tIns="46800" rIns="90000" bIns="46800" anchor="ctr"/>
          <a:lstStyle/>
          <a:p>
            <a:endParaRPr lang="zh-CN" altLang="en-US"/>
          </a:p>
        </p:txBody>
      </p:sp>
      <p:sp>
        <p:nvSpPr>
          <p:cNvPr id="13374" name="Line 62"/>
          <p:cNvSpPr>
            <a:spLocks noChangeShapeType="1"/>
          </p:cNvSpPr>
          <p:nvPr/>
        </p:nvSpPr>
        <p:spPr bwMode="auto">
          <a:xfrm flipV="1">
            <a:off x="1796802" y="2213843"/>
            <a:ext cx="0" cy="2038350"/>
          </a:xfrm>
          <a:prstGeom prst="line">
            <a:avLst/>
          </a:prstGeom>
          <a:noFill/>
          <a:ln w="38100">
            <a:solidFill>
              <a:srgbClr val="FF9900"/>
            </a:solidFill>
            <a:round/>
            <a:headEnd type="none" w="lg" len="lg"/>
            <a:tailEnd type="triangle" w="med" len="med"/>
          </a:ln>
        </p:spPr>
        <p:txBody>
          <a:bodyPr wrap="none" lIns="90000" tIns="46800" rIns="90000" bIns="46800" anchor="ctr"/>
          <a:lstStyle/>
          <a:p>
            <a:endParaRPr lang="zh-CN" altLang="en-US"/>
          </a:p>
        </p:txBody>
      </p:sp>
      <p:sp>
        <p:nvSpPr>
          <p:cNvPr id="13383" name="Oval 71"/>
          <p:cNvSpPr>
            <a:spLocks noChangeArrowheads="1"/>
          </p:cNvSpPr>
          <p:nvPr/>
        </p:nvSpPr>
        <p:spPr bwMode="auto">
          <a:xfrm>
            <a:off x="3263652" y="2385293"/>
            <a:ext cx="666750" cy="381000"/>
          </a:xfrm>
          <a:prstGeom prst="ellipse">
            <a:avLst/>
          </a:prstGeom>
          <a:noFill/>
          <a:ln w="38100">
            <a:solidFill>
              <a:srgbClr val="339933"/>
            </a:solidFill>
            <a:round/>
            <a:headEnd type="none" w="lg" len="lg"/>
            <a:tailEnd/>
          </a:ln>
        </p:spPr>
        <p:txBody>
          <a:bodyPr wrap="none" lIns="90000" tIns="46800" rIns="90000" bIns="46800" anchor="ctr"/>
          <a:lstStyle/>
          <a:p>
            <a:pPr algn="ctr">
              <a:lnSpc>
                <a:spcPct val="100000"/>
              </a:lnSpc>
              <a:spcBef>
                <a:spcPct val="0"/>
              </a:spcBef>
              <a:buClrTx/>
            </a:pPr>
            <a:endParaRPr lang="zh-CN" altLang="zh-CN" sz="2000">
              <a:solidFill>
                <a:srgbClr val="339933"/>
              </a:solidFill>
              <a:latin typeface="Times New Roman" charset="0"/>
              <a:ea typeface="宋体" charset="-122"/>
            </a:endParaRPr>
          </a:p>
        </p:txBody>
      </p:sp>
      <p:sp>
        <p:nvSpPr>
          <p:cNvPr id="13385" name="Text Box 73"/>
          <p:cNvSpPr txBox="1">
            <a:spLocks noChangeArrowheads="1"/>
          </p:cNvSpPr>
          <p:nvPr/>
        </p:nvSpPr>
        <p:spPr bwMode="auto">
          <a:xfrm>
            <a:off x="3281115" y="3079031"/>
            <a:ext cx="536575" cy="519112"/>
          </a:xfrm>
          <a:prstGeom prst="rect">
            <a:avLst/>
          </a:prstGeom>
          <a:noFill/>
          <a:ln w="38100">
            <a:noFill/>
            <a:miter lim="800000"/>
            <a:headEnd type="none" w="lg" len="lg"/>
            <a:tailEnd/>
          </a:ln>
        </p:spPr>
        <p:txBody>
          <a:bodyPr wrap="none" lIns="90000" tIns="46800" rIns="90000" bIns="46800" anchor="ctr">
            <a:spAutoFit/>
          </a:bodyPr>
          <a:lstStyle/>
          <a:p>
            <a:pPr algn="ctr">
              <a:lnSpc>
                <a:spcPct val="100000"/>
              </a:lnSpc>
              <a:spcBef>
                <a:spcPct val="0"/>
              </a:spcBef>
              <a:buClrTx/>
            </a:pPr>
            <a:r>
              <a:rPr lang="en-US" altLang="zh-CN">
                <a:solidFill>
                  <a:srgbClr val="339933"/>
                </a:solidFill>
                <a:latin typeface="Times New Roman" charset="0"/>
                <a:ea typeface="宋体" charset="-122"/>
              </a:rPr>
              <a:t>10</a:t>
            </a:r>
            <a:endParaRPr lang="en-US" altLang="zh-CN">
              <a:solidFill>
                <a:schemeClr val="accent2"/>
              </a:solidFill>
              <a:latin typeface="Times New Roman" charset="0"/>
              <a:ea typeface="宋体" charset="-122"/>
            </a:endParaRPr>
          </a:p>
        </p:txBody>
      </p:sp>
      <p:sp>
        <p:nvSpPr>
          <p:cNvPr id="13388" name="Text Box 76"/>
          <p:cNvSpPr txBox="1">
            <a:spLocks noChangeArrowheads="1"/>
          </p:cNvSpPr>
          <p:nvPr/>
        </p:nvSpPr>
        <p:spPr bwMode="auto">
          <a:xfrm>
            <a:off x="1259632" y="332656"/>
            <a:ext cx="3225800" cy="860425"/>
          </a:xfrm>
          <a:prstGeom prst="rect">
            <a:avLst/>
          </a:prstGeom>
          <a:solidFill>
            <a:schemeClr val="bg1"/>
          </a:solidFill>
          <a:ln w="38100">
            <a:solidFill>
              <a:srgbClr val="339966"/>
            </a:solidFill>
            <a:miter lim="800000"/>
            <a:headEnd/>
            <a:tailEnd/>
          </a:ln>
        </p:spPr>
        <p:txBody>
          <a:bodyPr wrap="none" lIns="90000" tIns="46800" rIns="90000" bIns="46800" anchor="ctr">
            <a:spAutoFit/>
          </a:bodyPr>
          <a:lstStyle/>
          <a:p>
            <a:pPr>
              <a:lnSpc>
                <a:spcPct val="100000"/>
              </a:lnSpc>
              <a:spcBef>
                <a:spcPct val="0"/>
              </a:spcBef>
              <a:buClrTx/>
            </a:pPr>
            <a:r>
              <a:rPr lang="zh-CN" altLang="en-US" sz="2400">
                <a:latin typeface="Times New Roman" charset="0"/>
              </a:rPr>
              <a:t>例</a:t>
            </a:r>
            <a:r>
              <a:rPr lang="zh-CN" altLang="en-US" sz="2400">
                <a:latin typeface="Times New Roman" charset="0"/>
                <a:ea typeface="宋体" charset="-122"/>
              </a:rPr>
              <a:t>      </a:t>
            </a:r>
            <a:r>
              <a:rPr lang="en-US" altLang="zh-CN" sz="2400">
                <a:latin typeface="Times New Roman" charset="0"/>
                <a:ea typeface="宋体" charset="-122"/>
              </a:rPr>
              <a:t>k=i;                       </a:t>
            </a:r>
            <a:endParaRPr lang="en-US" altLang="zh-CN" sz="2400">
              <a:solidFill>
                <a:srgbClr val="339933"/>
              </a:solidFill>
              <a:latin typeface="Times New Roman" charset="0"/>
              <a:ea typeface="宋体" charset="-122"/>
            </a:endParaRPr>
          </a:p>
          <a:p>
            <a:pPr>
              <a:lnSpc>
                <a:spcPct val="100000"/>
              </a:lnSpc>
              <a:spcBef>
                <a:spcPct val="0"/>
              </a:spcBef>
              <a:buClrTx/>
            </a:pPr>
            <a:r>
              <a:rPr lang="en-US" altLang="zh-CN" sz="2400">
                <a:latin typeface="Times New Roman" charset="0"/>
                <a:ea typeface="宋体" charset="-122"/>
              </a:rPr>
              <a:t>          k=*i_pointer;       </a:t>
            </a:r>
            <a:endParaRPr lang="en-US" altLang="zh-CN" sz="2400">
              <a:solidFill>
                <a:srgbClr val="0000FF"/>
              </a:solidFill>
              <a:latin typeface="隶书" pitchFamily="49" charset="-122"/>
            </a:endParaRPr>
          </a:p>
        </p:txBody>
      </p:sp>
      <p:sp>
        <p:nvSpPr>
          <p:cNvPr id="42" name="Text Box 16"/>
          <p:cNvSpPr txBox="1">
            <a:spLocks noChangeArrowheads="1"/>
          </p:cNvSpPr>
          <p:nvPr/>
        </p:nvSpPr>
        <p:spPr bwMode="auto">
          <a:xfrm>
            <a:off x="186382" y="5958036"/>
            <a:ext cx="8274050" cy="495300"/>
          </a:xfrm>
          <a:prstGeom prst="rect">
            <a:avLst/>
          </a:prstGeom>
          <a:noFill/>
          <a:ln w="38100">
            <a:solidFill>
              <a:srgbClr val="FF9900"/>
            </a:solidFill>
            <a:miter lim="800000"/>
            <a:headEnd type="none" w="lg" len="lg"/>
            <a:tailEnd/>
          </a:ln>
        </p:spPr>
        <p:txBody>
          <a:bodyPr lIns="90000" tIns="46800" rIns="90000" bIns="46800" anchor="ctr">
            <a:spAutoFit/>
          </a:bodyPr>
          <a:lstStyle/>
          <a:p>
            <a:pPr>
              <a:lnSpc>
                <a:spcPct val="100000"/>
              </a:lnSpc>
              <a:spcBef>
                <a:spcPct val="0"/>
              </a:spcBef>
              <a:buClrTx/>
            </a:pPr>
            <a:r>
              <a:rPr lang="zh-CN" altLang="en-US" sz="2400">
                <a:latin typeface="Times New Roman" charset="0"/>
              </a:rPr>
              <a:t>任何指针变量使用前要进行定义并赋值，否则禁止使用。</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2133600" y="3000503"/>
            <a:ext cx="5257800" cy="1555750"/>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zh-CN" altLang="en-US" sz="9600" b="1">
                <a:latin typeface="Times New Roman" charset="0"/>
                <a:ea typeface="方正舒体" pitchFamily="2" charset="-122"/>
              </a:rPr>
              <a:t>打个比方</a:t>
            </a:r>
          </a:p>
        </p:txBody>
      </p:sp>
      <p:sp>
        <p:nvSpPr>
          <p:cNvPr id="193539" name="Text Box 3"/>
          <p:cNvSpPr txBox="1">
            <a:spLocks noChangeArrowheads="1"/>
          </p:cNvSpPr>
          <p:nvPr/>
        </p:nvSpPr>
        <p:spPr bwMode="auto">
          <a:xfrm>
            <a:off x="1835696" y="898951"/>
            <a:ext cx="3917950" cy="579437"/>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zh-CN" altLang="en-US" sz="3200" b="1" dirty="0">
                <a:latin typeface="楷体_GB2312" pitchFamily="49" charset="-122"/>
                <a:ea typeface="楷体_GB2312" pitchFamily="49" charset="-122"/>
              </a:rPr>
              <a:t>直接访问和间接访问</a:t>
            </a:r>
          </a:p>
        </p:txBody>
      </p:sp>
      <p:sp>
        <p:nvSpPr>
          <p:cNvPr id="8197" name="Rectangle 5"/>
          <p:cNvSpPr>
            <a:spLocks noChangeArrowheads="1"/>
          </p:cNvSpPr>
          <p:nvPr/>
        </p:nvSpPr>
        <p:spPr bwMode="auto">
          <a:xfrm>
            <a:off x="300039" y="5230941"/>
            <a:ext cx="8160394" cy="646331"/>
          </a:xfrm>
          <a:prstGeom prst="rect">
            <a:avLst/>
          </a:prstGeom>
          <a:noFill/>
          <a:ln w="38100">
            <a:noFill/>
            <a:miter lim="800000"/>
            <a:headEnd/>
            <a:tailEnd/>
          </a:ln>
        </p:spPr>
        <p:txBody>
          <a:bodyPr wrap="square">
            <a:spAutoFit/>
          </a:bodyPr>
          <a:lstStyle/>
          <a:p>
            <a:pPr eaLnBrk="0" hangingPunct="0">
              <a:lnSpc>
                <a:spcPct val="100000"/>
              </a:lnSpc>
              <a:spcBef>
                <a:spcPct val="0"/>
              </a:spcBef>
              <a:buClrTx/>
            </a:pPr>
            <a:r>
              <a:rPr lang="zh-CN" altLang="en-US" b="1" dirty="0">
                <a:solidFill>
                  <a:srgbClr val="0033CC"/>
                </a:solidFill>
                <a:latin typeface="楷体_GB2312" pitchFamily="49" charset="-122"/>
                <a:ea typeface="楷体_GB2312" pitchFamily="49" charset="-122"/>
              </a:rPr>
              <a:t>间接访问的过程是：由指针得到变量的地址，根据该地址找到变量的存储区，再对该存储区的内容进行存取，从而实现了对变量的间接访问。</a:t>
            </a:r>
          </a:p>
        </p:txBody>
      </p:sp>
    </p:spTree>
    <p:extLst>
      <p:ext uri="{BB962C8B-B14F-4D97-AF65-F5344CB8AC3E}">
        <p14:creationId xmlns:p14="http://schemas.microsoft.com/office/powerpoint/2010/main" val="9707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8" name="Rectangle 4"/>
          <p:cNvSpPr>
            <a:spLocks noChangeArrowheads="1"/>
          </p:cNvSpPr>
          <p:nvPr/>
        </p:nvSpPr>
        <p:spPr bwMode="auto">
          <a:xfrm>
            <a:off x="655638" y="681038"/>
            <a:ext cx="7956550" cy="3571875"/>
          </a:xfrm>
          <a:prstGeom prst="rect">
            <a:avLst/>
          </a:prstGeom>
          <a:noFill/>
          <a:ln w="9525">
            <a:noFill/>
            <a:miter lim="800000"/>
            <a:headEnd/>
            <a:tailEnd/>
          </a:ln>
        </p:spPr>
        <p:txBody>
          <a:bodyPr/>
          <a:lstStyle/>
          <a:p>
            <a:pPr marL="742950" lvl="1" indent="-285750" eaLnBrk="1" hangingPunct="1">
              <a:spcBef>
                <a:spcPct val="20000"/>
              </a:spcBef>
              <a:buClr>
                <a:srgbClr val="339933"/>
              </a:buClr>
              <a:buFont typeface="Wingdings" pitchFamily="2" charset="2"/>
              <a:buChar char="«"/>
            </a:pPr>
            <a:r>
              <a:rPr lang="zh-CN" altLang="en-US" sz="2800">
                <a:solidFill>
                  <a:schemeClr val="tx1"/>
                </a:solidFill>
                <a:latin typeface="Arial" pitchFamily="34" charset="0"/>
              </a:rPr>
              <a:t>本章学习目标：</a:t>
            </a:r>
            <a:endParaRPr lang="zh-CN" altLang="en-US" sz="2800">
              <a:solidFill>
                <a:schemeClr val="tx1"/>
              </a:solidFill>
            </a:endParaRPr>
          </a:p>
          <a:p>
            <a:pPr marL="1143000" lvl="2" indent="-228600" eaLnBrk="1" hangingPunct="1">
              <a:spcBef>
                <a:spcPct val="20000"/>
              </a:spcBef>
              <a:buClr>
                <a:srgbClr val="FF3300"/>
              </a:buClr>
              <a:buFont typeface="Wingdings" pitchFamily="2" charset="2"/>
              <a:buChar char="v"/>
            </a:pPr>
            <a:r>
              <a:rPr lang="zh-CN" altLang="en-US" sz="2400">
                <a:solidFill>
                  <a:schemeClr val="tx1"/>
                </a:solidFill>
              </a:rPr>
              <a:t>认识到用地址作为一种数据类型的重要性。</a:t>
            </a:r>
          </a:p>
          <a:p>
            <a:pPr marL="1143000" lvl="2" indent="-228600" eaLnBrk="1" hangingPunct="1">
              <a:spcBef>
                <a:spcPct val="20000"/>
              </a:spcBef>
              <a:buClr>
                <a:srgbClr val="FF3300"/>
              </a:buClr>
              <a:buFont typeface="Wingdings" pitchFamily="2" charset="2"/>
              <a:buChar char="v"/>
            </a:pPr>
            <a:r>
              <a:rPr lang="zh-CN" altLang="en-US" sz="2400">
                <a:solidFill>
                  <a:schemeClr val="tx1"/>
                </a:solidFill>
              </a:rPr>
              <a:t>理解指针包括地址和类型两种属性。</a:t>
            </a:r>
          </a:p>
          <a:p>
            <a:pPr marL="1143000" lvl="2" indent="-228600" eaLnBrk="1" hangingPunct="1">
              <a:spcBef>
                <a:spcPct val="20000"/>
              </a:spcBef>
              <a:buClr>
                <a:srgbClr val="FF3300"/>
              </a:buClr>
              <a:buFont typeface="Wingdings" pitchFamily="2" charset="2"/>
              <a:buChar char="v"/>
            </a:pPr>
            <a:r>
              <a:rPr lang="zh-CN" altLang="en-US" sz="2400">
                <a:solidFill>
                  <a:schemeClr val="tx1"/>
                </a:solidFill>
              </a:rPr>
              <a:t>掌握指针运算符</a:t>
            </a:r>
            <a:r>
              <a:rPr lang="en-US" altLang="zh-CN" sz="2400">
                <a:solidFill>
                  <a:schemeClr val="tx1"/>
                </a:solidFill>
              </a:rPr>
              <a:t>&amp;</a:t>
            </a:r>
            <a:r>
              <a:rPr lang="zh-CN" altLang="en-US" sz="2400">
                <a:solidFill>
                  <a:schemeClr val="tx1"/>
                </a:solidFill>
              </a:rPr>
              <a:t>和*。</a:t>
            </a:r>
          </a:p>
          <a:p>
            <a:pPr marL="1143000" lvl="2" indent="-228600" eaLnBrk="1" hangingPunct="1">
              <a:spcBef>
                <a:spcPct val="20000"/>
              </a:spcBef>
              <a:buClr>
                <a:srgbClr val="FF3300"/>
              </a:buClr>
              <a:buFont typeface="Wingdings" pitchFamily="2" charset="2"/>
              <a:buChar char="v"/>
            </a:pPr>
            <a:r>
              <a:rPr lang="zh-CN" altLang="en-US" sz="2400">
                <a:solidFill>
                  <a:schemeClr val="tx1"/>
                </a:solidFill>
              </a:rPr>
              <a:t>能够通过地址引用调用在被调函数与主调函数之间共享数据。</a:t>
            </a:r>
          </a:p>
          <a:p>
            <a:pPr marL="1143000" lvl="2" indent="-228600" eaLnBrk="1" hangingPunct="1">
              <a:spcBef>
                <a:spcPct val="20000"/>
              </a:spcBef>
              <a:buClr>
                <a:srgbClr val="FF3300"/>
              </a:buClr>
              <a:buFont typeface="Wingdings" pitchFamily="2" charset="2"/>
              <a:buChar char="v"/>
            </a:pPr>
            <a:r>
              <a:rPr lang="zh-CN" altLang="en-US" sz="2400">
                <a:solidFill>
                  <a:schemeClr val="tx1"/>
                </a:solidFill>
              </a:rPr>
              <a:t>理解指针和数组的关系。</a:t>
            </a:r>
          </a:p>
          <a:p>
            <a:pPr marL="1143000" lvl="2" indent="-228600" eaLnBrk="1" hangingPunct="1">
              <a:spcBef>
                <a:spcPct val="20000"/>
              </a:spcBef>
              <a:buClr>
                <a:srgbClr val="FF3300"/>
              </a:buClr>
              <a:buFont typeface="Wingdings" pitchFamily="2" charset="2"/>
              <a:buChar char="v"/>
            </a:pPr>
            <a:r>
              <a:rPr lang="zh-CN" altLang="en-US" sz="2400">
                <a:solidFill>
                  <a:schemeClr val="tx1"/>
                </a:solidFill>
              </a:rPr>
              <a:t>理解指向函数的指针的用法。</a:t>
            </a:r>
          </a:p>
          <a:p>
            <a:pPr marL="742950" lvl="1" indent="-285750" eaLnBrk="1" hangingPunct="1">
              <a:spcBef>
                <a:spcPct val="20000"/>
              </a:spcBef>
              <a:buClr>
                <a:srgbClr val="339933"/>
              </a:buClr>
              <a:buFont typeface="Wingdings" pitchFamily="2" charset="2"/>
              <a:buChar char="«"/>
            </a:pPr>
            <a:r>
              <a:rPr lang="en-US" altLang="zh-CN" sz="2800">
                <a:solidFill>
                  <a:schemeClr val="tx1"/>
                </a:solidFill>
              </a:rPr>
              <a:t>C</a:t>
            </a:r>
            <a:r>
              <a:rPr lang="zh-CN" altLang="en-US" sz="2800">
                <a:solidFill>
                  <a:schemeClr val="tx1"/>
                </a:solidFill>
              </a:rPr>
              <a:t>程序设计中使用指针可以</a:t>
            </a:r>
            <a:r>
              <a:rPr lang="en-US" altLang="zh-CN" sz="2800">
                <a:solidFill>
                  <a:schemeClr val="tx1"/>
                </a:solidFill>
              </a:rPr>
              <a:t>:</a:t>
            </a:r>
            <a:r>
              <a:rPr kumimoji="0" lang="en-US" altLang="zh-CN" sz="2800">
                <a:solidFill>
                  <a:schemeClr val="tx1"/>
                </a:solidFill>
              </a:rPr>
              <a:t> </a:t>
            </a:r>
          </a:p>
          <a:p>
            <a:pPr marL="1143000" lvl="2" indent="-228600" eaLnBrk="1" hangingPunct="1">
              <a:spcBef>
                <a:spcPct val="20000"/>
              </a:spcBef>
              <a:buClr>
                <a:srgbClr val="FF3300"/>
              </a:buClr>
              <a:buFont typeface="Wingdings" pitchFamily="2" charset="2"/>
              <a:buChar char="v"/>
            </a:pPr>
            <a:r>
              <a:rPr lang="zh-CN" altLang="en-US" sz="2400">
                <a:solidFill>
                  <a:schemeClr val="tx1"/>
                </a:solidFill>
              </a:rPr>
              <a:t>使程序简洁、紧凑、高效</a:t>
            </a:r>
          </a:p>
          <a:p>
            <a:pPr marL="1143000" lvl="2" indent="-228600" eaLnBrk="1" hangingPunct="1">
              <a:spcBef>
                <a:spcPct val="20000"/>
              </a:spcBef>
              <a:buClr>
                <a:srgbClr val="FF3300"/>
              </a:buClr>
              <a:buFont typeface="Wingdings" pitchFamily="2" charset="2"/>
              <a:buChar char="v"/>
            </a:pPr>
            <a:r>
              <a:rPr lang="zh-CN" altLang="en-US" sz="2400">
                <a:solidFill>
                  <a:schemeClr val="tx1"/>
                </a:solidFill>
              </a:rPr>
              <a:t>有效地表示复杂的数据结构</a:t>
            </a:r>
          </a:p>
          <a:p>
            <a:pPr marL="1143000" lvl="2" indent="-228600" eaLnBrk="1" hangingPunct="1">
              <a:spcBef>
                <a:spcPct val="20000"/>
              </a:spcBef>
              <a:buClr>
                <a:srgbClr val="FF3300"/>
              </a:buClr>
              <a:buFont typeface="Wingdings" pitchFamily="2" charset="2"/>
              <a:buChar char="v"/>
            </a:pPr>
            <a:r>
              <a:rPr lang="zh-CN" altLang="en-US" sz="2400">
                <a:solidFill>
                  <a:schemeClr val="tx1"/>
                </a:solidFill>
              </a:rPr>
              <a:t>动态分配内存，直接访问内存地址</a:t>
            </a:r>
          </a:p>
          <a:p>
            <a:pPr marL="1143000" lvl="2" indent="-228600" eaLnBrk="1" hangingPunct="1">
              <a:spcBef>
                <a:spcPct val="20000"/>
              </a:spcBef>
              <a:buClr>
                <a:srgbClr val="FF3300"/>
              </a:buClr>
              <a:buFont typeface="Wingdings" pitchFamily="2" charset="2"/>
              <a:buChar char="v"/>
            </a:pPr>
            <a:r>
              <a:rPr lang="zh-CN" altLang="en-US" sz="2400">
                <a:solidFill>
                  <a:schemeClr val="tx1"/>
                </a:solidFill>
              </a:rPr>
              <a:t>得到多于一个的函数返回值</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0" name="Text Box 4"/>
          <p:cNvSpPr txBox="1">
            <a:spLocks noChangeArrowheads="1"/>
          </p:cNvSpPr>
          <p:nvPr/>
        </p:nvSpPr>
        <p:spPr bwMode="auto">
          <a:xfrm>
            <a:off x="461963" y="1613028"/>
            <a:ext cx="7239000" cy="3195638"/>
          </a:xfrm>
          <a:prstGeom prst="rect">
            <a:avLst/>
          </a:prstGeom>
          <a:noFill/>
          <a:ln w="38100">
            <a:noFill/>
            <a:miter lim="800000"/>
            <a:headEnd type="none" w="sm" len="sm"/>
            <a:tailEnd type="none" w="sm" len="sm"/>
          </a:ln>
        </p:spPr>
        <p:txBody>
          <a:bodyPr>
            <a:spAutoFit/>
          </a:bodyPr>
          <a:lstStyle/>
          <a:p>
            <a:pPr>
              <a:lnSpc>
                <a:spcPct val="100000"/>
              </a:lnSpc>
              <a:spcBef>
                <a:spcPct val="50000"/>
              </a:spcBef>
              <a:buClrTx/>
            </a:pPr>
            <a:r>
              <a:rPr lang="en-US" altLang="zh-CN" sz="2400" b="1" dirty="0">
                <a:solidFill>
                  <a:srgbClr val="000000"/>
                </a:solidFill>
                <a:latin typeface="Times New Roman" charset="0"/>
                <a:ea typeface="宋体" charset="-122"/>
              </a:rPr>
              <a:t>        </a:t>
            </a:r>
            <a:r>
              <a:rPr lang="zh-CN" altLang="en-US" sz="2400" b="1" dirty="0">
                <a:solidFill>
                  <a:srgbClr val="000000"/>
                </a:solidFill>
                <a:latin typeface="Times New Roman" charset="0"/>
                <a:ea typeface="宋体" charset="-122"/>
              </a:rPr>
              <a:t>有两个上锁且放着物品的盒子</a:t>
            </a:r>
            <a:r>
              <a:rPr lang="en-US" altLang="zh-CN" sz="2400" b="1" dirty="0">
                <a:solidFill>
                  <a:srgbClr val="000000"/>
                </a:solidFill>
                <a:latin typeface="Times New Roman" charset="0"/>
                <a:ea typeface="宋体" charset="-122"/>
              </a:rPr>
              <a:t>A</a:t>
            </a:r>
            <a:r>
              <a:rPr lang="zh-CN" altLang="en-US" sz="2400" b="1" dirty="0">
                <a:solidFill>
                  <a:srgbClr val="000000"/>
                </a:solidFill>
                <a:latin typeface="Times New Roman" charset="0"/>
                <a:ea typeface="宋体" charset="-122"/>
              </a:rPr>
              <a:t>、</a:t>
            </a:r>
            <a:r>
              <a:rPr lang="en-US" altLang="zh-CN" sz="2400" b="1" dirty="0">
                <a:solidFill>
                  <a:srgbClr val="000000"/>
                </a:solidFill>
                <a:latin typeface="Times New Roman" charset="0"/>
                <a:ea typeface="宋体" charset="-122"/>
              </a:rPr>
              <a:t>B</a:t>
            </a:r>
            <a:r>
              <a:rPr lang="zh-CN" altLang="en-US" sz="2400" b="1" dirty="0">
                <a:solidFill>
                  <a:srgbClr val="000000"/>
                </a:solidFill>
                <a:latin typeface="Times New Roman" charset="0"/>
                <a:ea typeface="宋体" charset="-122"/>
              </a:rPr>
              <a:t>，</a:t>
            </a:r>
          </a:p>
          <a:p>
            <a:pPr>
              <a:lnSpc>
                <a:spcPct val="100000"/>
              </a:lnSpc>
              <a:spcBef>
                <a:spcPct val="50000"/>
              </a:spcBef>
              <a:buClrTx/>
            </a:pPr>
            <a:r>
              <a:rPr lang="zh-CN" altLang="en-US" sz="2400" b="1" dirty="0">
                <a:solidFill>
                  <a:srgbClr val="000000"/>
                </a:solidFill>
                <a:latin typeface="Times New Roman" charset="0"/>
                <a:ea typeface="宋体" charset="-122"/>
              </a:rPr>
              <a:t>        如果你有</a:t>
            </a:r>
            <a:r>
              <a:rPr lang="en-US" altLang="zh-CN" sz="2400" b="1" dirty="0">
                <a:solidFill>
                  <a:srgbClr val="000000"/>
                </a:solidFill>
                <a:latin typeface="Times New Roman" charset="0"/>
                <a:ea typeface="宋体" charset="-122"/>
              </a:rPr>
              <a:t>A</a:t>
            </a:r>
            <a:r>
              <a:rPr lang="zh-CN" altLang="en-US" sz="2400" b="1" dirty="0">
                <a:solidFill>
                  <a:srgbClr val="000000"/>
                </a:solidFill>
                <a:latin typeface="Times New Roman" charset="0"/>
                <a:ea typeface="宋体" charset="-122"/>
              </a:rPr>
              <a:t>盒子的钥匙，则可以直接打开</a:t>
            </a:r>
            <a:r>
              <a:rPr lang="en-US" altLang="zh-CN" sz="2400" b="1" dirty="0">
                <a:solidFill>
                  <a:srgbClr val="000000"/>
                </a:solidFill>
                <a:latin typeface="Times New Roman" charset="0"/>
                <a:ea typeface="宋体" charset="-122"/>
              </a:rPr>
              <a:t>A</a:t>
            </a:r>
            <a:r>
              <a:rPr lang="zh-CN" altLang="en-US" sz="2400" b="1" dirty="0">
                <a:solidFill>
                  <a:srgbClr val="000000"/>
                </a:solidFill>
                <a:latin typeface="Times New Roman" charset="0"/>
                <a:ea typeface="宋体" charset="-122"/>
              </a:rPr>
              <a:t>盒子将物品取出；</a:t>
            </a:r>
          </a:p>
          <a:p>
            <a:pPr>
              <a:lnSpc>
                <a:spcPct val="100000"/>
              </a:lnSpc>
              <a:spcBef>
                <a:spcPct val="50000"/>
              </a:spcBef>
              <a:buClrTx/>
            </a:pPr>
            <a:r>
              <a:rPr lang="zh-CN" altLang="en-US" sz="2400" b="1" dirty="0">
                <a:solidFill>
                  <a:srgbClr val="000000"/>
                </a:solidFill>
                <a:latin typeface="Times New Roman" charset="0"/>
                <a:ea typeface="宋体" charset="-122"/>
              </a:rPr>
              <a:t>        如果你有</a:t>
            </a:r>
            <a:r>
              <a:rPr lang="en-US" altLang="zh-CN" sz="2400" b="1" dirty="0">
                <a:solidFill>
                  <a:srgbClr val="000000"/>
                </a:solidFill>
                <a:latin typeface="Times New Roman" charset="0"/>
                <a:ea typeface="宋体" charset="-122"/>
              </a:rPr>
              <a:t>B</a:t>
            </a:r>
            <a:r>
              <a:rPr lang="zh-CN" altLang="en-US" sz="2400" b="1" dirty="0">
                <a:solidFill>
                  <a:srgbClr val="000000"/>
                </a:solidFill>
                <a:latin typeface="Times New Roman" charset="0"/>
                <a:ea typeface="宋体" charset="-122"/>
              </a:rPr>
              <a:t>盒子的钥匙，而</a:t>
            </a:r>
            <a:r>
              <a:rPr lang="en-US" altLang="zh-CN" sz="2400" b="1" dirty="0">
                <a:solidFill>
                  <a:srgbClr val="000000"/>
                </a:solidFill>
                <a:latin typeface="Times New Roman" charset="0"/>
                <a:ea typeface="宋体" charset="-122"/>
              </a:rPr>
              <a:t>A</a:t>
            </a:r>
            <a:r>
              <a:rPr lang="zh-CN" altLang="en-US" sz="2400" b="1" dirty="0">
                <a:solidFill>
                  <a:srgbClr val="000000"/>
                </a:solidFill>
                <a:latin typeface="Times New Roman" charset="0"/>
                <a:ea typeface="宋体" charset="-122"/>
              </a:rPr>
              <a:t>盒子的钥匙在</a:t>
            </a:r>
            <a:r>
              <a:rPr lang="en-US" altLang="zh-CN" sz="2400" b="1" dirty="0">
                <a:solidFill>
                  <a:srgbClr val="000000"/>
                </a:solidFill>
                <a:latin typeface="Times New Roman" charset="0"/>
                <a:ea typeface="宋体" charset="-122"/>
              </a:rPr>
              <a:t>B</a:t>
            </a:r>
            <a:r>
              <a:rPr lang="zh-CN" altLang="en-US" sz="2400" b="1" dirty="0">
                <a:solidFill>
                  <a:srgbClr val="000000"/>
                </a:solidFill>
                <a:latin typeface="Times New Roman" charset="0"/>
                <a:ea typeface="宋体" charset="-122"/>
              </a:rPr>
              <a:t>盒子中，要想取出</a:t>
            </a:r>
            <a:r>
              <a:rPr lang="en-US" altLang="zh-CN" sz="2400" b="1" dirty="0">
                <a:solidFill>
                  <a:srgbClr val="000000"/>
                </a:solidFill>
                <a:latin typeface="Times New Roman" charset="0"/>
                <a:ea typeface="宋体" charset="-122"/>
              </a:rPr>
              <a:t>A</a:t>
            </a:r>
            <a:r>
              <a:rPr lang="zh-CN" altLang="en-US" sz="2400" b="1" dirty="0">
                <a:solidFill>
                  <a:srgbClr val="000000"/>
                </a:solidFill>
                <a:latin typeface="Times New Roman" charset="0"/>
                <a:ea typeface="宋体" charset="-122"/>
              </a:rPr>
              <a:t>盒子中的物品，则必须先打开</a:t>
            </a:r>
            <a:r>
              <a:rPr lang="en-US" altLang="zh-CN" sz="2400" b="1" dirty="0">
                <a:solidFill>
                  <a:srgbClr val="000000"/>
                </a:solidFill>
                <a:latin typeface="Times New Roman" charset="0"/>
                <a:ea typeface="宋体" charset="-122"/>
              </a:rPr>
              <a:t>B</a:t>
            </a:r>
            <a:r>
              <a:rPr lang="zh-CN" altLang="en-US" sz="2400" b="1" dirty="0">
                <a:solidFill>
                  <a:srgbClr val="000000"/>
                </a:solidFill>
                <a:latin typeface="Times New Roman" charset="0"/>
                <a:ea typeface="宋体" charset="-122"/>
              </a:rPr>
              <a:t>盒子，取出</a:t>
            </a:r>
            <a:r>
              <a:rPr lang="en-US" altLang="zh-CN" sz="2400" b="1" dirty="0">
                <a:solidFill>
                  <a:srgbClr val="000000"/>
                </a:solidFill>
                <a:latin typeface="Times New Roman" charset="0"/>
                <a:ea typeface="宋体" charset="-122"/>
              </a:rPr>
              <a:t>A</a:t>
            </a:r>
            <a:r>
              <a:rPr lang="zh-CN" altLang="en-US" sz="2400" b="1" dirty="0">
                <a:solidFill>
                  <a:srgbClr val="000000"/>
                </a:solidFill>
                <a:latin typeface="Times New Roman" charset="0"/>
                <a:ea typeface="宋体" charset="-122"/>
              </a:rPr>
              <a:t>盒子的钥匙，再打开</a:t>
            </a:r>
            <a:r>
              <a:rPr lang="en-US" altLang="zh-CN" sz="2400" b="1" dirty="0">
                <a:solidFill>
                  <a:srgbClr val="000000"/>
                </a:solidFill>
                <a:latin typeface="Times New Roman" charset="0"/>
                <a:ea typeface="宋体" charset="-122"/>
              </a:rPr>
              <a:t>A</a:t>
            </a:r>
            <a:r>
              <a:rPr lang="zh-CN" altLang="en-US" sz="2400" b="1" dirty="0">
                <a:solidFill>
                  <a:srgbClr val="000000"/>
                </a:solidFill>
                <a:latin typeface="Times New Roman" charset="0"/>
                <a:ea typeface="宋体" charset="-122"/>
              </a:rPr>
              <a:t>盒子将物品取出。</a:t>
            </a:r>
          </a:p>
          <a:p>
            <a:pPr>
              <a:lnSpc>
                <a:spcPct val="100000"/>
              </a:lnSpc>
              <a:spcBef>
                <a:spcPct val="50000"/>
              </a:spcBef>
              <a:buClrTx/>
            </a:pPr>
            <a:r>
              <a:rPr lang="zh-CN" altLang="en-US" sz="2400" b="1" dirty="0">
                <a:solidFill>
                  <a:srgbClr val="000000"/>
                </a:solidFill>
                <a:latin typeface="Times New Roman" charset="0"/>
                <a:ea typeface="宋体" charset="-122"/>
              </a:rPr>
              <a:t>        上面两种情况就是直接访问和间接访问的概念。</a:t>
            </a:r>
          </a:p>
        </p:txBody>
      </p:sp>
      <p:sp>
        <p:nvSpPr>
          <p:cNvPr id="193539" name="Text Box 3"/>
          <p:cNvSpPr txBox="1">
            <a:spLocks noChangeArrowheads="1"/>
          </p:cNvSpPr>
          <p:nvPr/>
        </p:nvSpPr>
        <p:spPr bwMode="auto">
          <a:xfrm>
            <a:off x="1835696" y="898951"/>
            <a:ext cx="3917950" cy="579437"/>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zh-CN" altLang="en-US" sz="3200" b="1" dirty="0">
                <a:latin typeface="楷体_GB2312" pitchFamily="49" charset="-122"/>
                <a:ea typeface="楷体_GB2312" pitchFamily="49" charset="-122"/>
              </a:rPr>
              <a:t>直接访问和间接访问</a:t>
            </a:r>
          </a:p>
        </p:txBody>
      </p:sp>
      <p:sp>
        <p:nvSpPr>
          <p:cNvPr id="8197" name="Rectangle 5"/>
          <p:cNvSpPr>
            <a:spLocks noChangeArrowheads="1"/>
          </p:cNvSpPr>
          <p:nvPr/>
        </p:nvSpPr>
        <p:spPr bwMode="auto">
          <a:xfrm>
            <a:off x="300039" y="5230941"/>
            <a:ext cx="8160394" cy="646331"/>
          </a:xfrm>
          <a:prstGeom prst="rect">
            <a:avLst/>
          </a:prstGeom>
          <a:noFill/>
          <a:ln w="38100">
            <a:noFill/>
            <a:miter lim="800000"/>
            <a:headEnd/>
            <a:tailEnd/>
          </a:ln>
        </p:spPr>
        <p:txBody>
          <a:bodyPr wrap="square">
            <a:spAutoFit/>
          </a:bodyPr>
          <a:lstStyle/>
          <a:p>
            <a:pPr eaLnBrk="0" hangingPunct="0">
              <a:lnSpc>
                <a:spcPct val="100000"/>
              </a:lnSpc>
              <a:spcBef>
                <a:spcPct val="0"/>
              </a:spcBef>
              <a:buClrTx/>
            </a:pPr>
            <a:r>
              <a:rPr lang="zh-CN" altLang="en-US" b="1" dirty="0">
                <a:solidFill>
                  <a:srgbClr val="0033CC"/>
                </a:solidFill>
                <a:latin typeface="楷体_GB2312" pitchFamily="49" charset="-122"/>
                <a:ea typeface="楷体_GB2312" pitchFamily="49" charset="-122"/>
              </a:rPr>
              <a:t>间接访问的过程是：由指针得到变量的地址，根据该地址找到变量的存储区，再对该存储区的内容进行存取，从而实现了对变量的间接访问。</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4" name="Rectangle 4"/>
          <p:cNvSpPr>
            <a:spLocks noChangeArrowheads="1"/>
          </p:cNvSpPr>
          <p:nvPr/>
        </p:nvSpPr>
        <p:spPr bwMode="auto">
          <a:xfrm>
            <a:off x="430213" y="681038"/>
            <a:ext cx="8393112" cy="969962"/>
          </a:xfrm>
          <a:prstGeom prst="rect">
            <a:avLst/>
          </a:prstGeom>
          <a:noFill/>
          <a:ln w="9525">
            <a:noFill/>
            <a:miter lim="800000"/>
            <a:headEnd/>
            <a:tailEnd/>
          </a:ln>
        </p:spPr>
        <p:txBody>
          <a:bodyPr/>
          <a:lstStyle/>
          <a:p>
            <a:pPr marL="742950" lvl="1" indent="-285750" eaLnBrk="1" hangingPunct="1">
              <a:spcBef>
                <a:spcPct val="20000"/>
              </a:spcBef>
              <a:buClr>
                <a:srgbClr val="339933"/>
              </a:buClr>
              <a:buFont typeface="Wingdings" pitchFamily="2" charset="2"/>
              <a:buChar char="«"/>
            </a:pPr>
            <a:r>
              <a:rPr lang="zh-CN" altLang="en-US" sz="2800" dirty="0">
                <a:solidFill>
                  <a:schemeClr val="tx1"/>
                </a:solidFill>
              </a:rPr>
              <a:t>指针变量的初始化</a:t>
            </a:r>
          </a:p>
          <a:p>
            <a:pPr marL="1143000" lvl="2" indent="-228600" eaLnBrk="1" hangingPunct="1">
              <a:spcBef>
                <a:spcPct val="20000"/>
              </a:spcBef>
              <a:buClr>
                <a:srgbClr val="FF3300"/>
              </a:buClr>
              <a:buFont typeface="Wingdings" pitchFamily="2" charset="2"/>
              <a:buNone/>
            </a:pPr>
            <a:r>
              <a:rPr lang="zh-CN" altLang="en-US" sz="2400" dirty="0">
                <a:solidFill>
                  <a:schemeClr val="tx1"/>
                </a:solidFill>
              </a:rPr>
              <a:t>一般形式：</a:t>
            </a:r>
            <a:r>
              <a:rPr lang="en-US" altLang="zh-CN" sz="2400" dirty="0">
                <a:solidFill>
                  <a:schemeClr val="tx1"/>
                </a:solidFill>
              </a:rPr>
              <a:t>[</a:t>
            </a:r>
            <a:r>
              <a:rPr lang="zh-CN" altLang="en-US" sz="2400" dirty="0">
                <a:solidFill>
                  <a:srgbClr val="0000FF"/>
                </a:solidFill>
              </a:rPr>
              <a:t>存储类型</a:t>
            </a:r>
            <a:r>
              <a:rPr lang="en-US" altLang="zh-CN" sz="2400" dirty="0">
                <a:solidFill>
                  <a:schemeClr val="tx1"/>
                </a:solidFill>
              </a:rPr>
              <a:t>]</a:t>
            </a:r>
            <a:r>
              <a:rPr lang="en-US" altLang="zh-CN" sz="2400" dirty="0">
                <a:solidFill>
                  <a:schemeClr val="tx2"/>
                </a:solidFill>
              </a:rPr>
              <a:t> </a:t>
            </a:r>
            <a:r>
              <a:rPr lang="zh-CN" altLang="en-US" sz="2400" dirty="0">
                <a:solidFill>
                  <a:srgbClr val="0000FF"/>
                </a:solidFill>
              </a:rPr>
              <a:t>数据类型</a:t>
            </a:r>
            <a:r>
              <a:rPr lang="zh-CN" altLang="en-US" sz="2400" dirty="0">
                <a:solidFill>
                  <a:schemeClr val="tx2"/>
                </a:solidFill>
              </a:rPr>
              <a:t>  </a:t>
            </a:r>
            <a:r>
              <a:rPr lang="zh-CN" altLang="en-US" sz="2400" dirty="0">
                <a:solidFill>
                  <a:srgbClr val="FF5050"/>
                </a:solidFill>
              </a:rPr>
              <a:t>*</a:t>
            </a:r>
            <a:r>
              <a:rPr lang="zh-CN" altLang="en-US" sz="2400" dirty="0">
                <a:solidFill>
                  <a:srgbClr val="0000FF"/>
                </a:solidFill>
              </a:rPr>
              <a:t>指针名</a:t>
            </a:r>
            <a:r>
              <a:rPr lang="en-US" altLang="zh-CN" sz="2400" dirty="0">
                <a:solidFill>
                  <a:schemeClr val="tx2"/>
                </a:solidFill>
              </a:rPr>
              <a:t>=</a:t>
            </a:r>
            <a:r>
              <a:rPr lang="zh-CN" altLang="en-US" sz="2400" dirty="0">
                <a:solidFill>
                  <a:srgbClr val="339933"/>
                </a:solidFill>
              </a:rPr>
              <a:t>初始地址值</a:t>
            </a:r>
            <a:r>
              <a:rPr lang="zh-CN" altLang="en-US" sz="2400" dirty="0">
                <a:solidFill>
                  <a:schemeClr val="tx2"/>
                </a:solidFill>
              </a:rPr>
              <a:t>；</a:t>
            </a:r>
            <a:endParaRPr lang="zh-CN" altLang="en-US" sz="2400" dirty="0">
              <a:solidFill>
                <a:schemeClr val="tx1"/>
              </a:solidFill>
            </a:endParaRPr>
          </a:p>
        </p:txBody>
      </p:sp>
      <p:sp>
        <p:nvSpPr>
          <p:cNvPr id="772104" name="AutoShape 8"/>
          <p:cNvSpPr>
            <a:spLocks noChangeArrowheads="1"/>
          </p:cNvSpPr>
          <p:nvPr/>
        </p:nvSpPr>
        <p:spPr bwMode="auto">
          <a:xfrm>
            <a:off x="4883150" y="2062163"/>
            <a:ext cx="2682875" cy="860425"/>
          </a:xfrm>
          <a:prstGeom prst="wedgeRectCallout">
            <a:avLst>
              <a:gd name="adj1" fmla="val 55255"/>
              <a:gd name="adj2" fmla="val -110333"/>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p>
            <a:pPr eaLnBrk="1" hangingPunct="1">
              <a:spcBef>
                <a:spcPct val="0"/>
              </a:spcBef>
            </a:pPr>
            <a:r>
              <a:rPr lang="zh-CN" altLang="en-US" sz="2400">
                <a:solidFill>
                  <a:schemeClr val="tx1"/>
                </a:solidFill>
              </a:rPr>
              <a:t>赋给指针变量，</a:t>
            </a:r>
          </a:p>
          <a:p>
            <a:pPr eaLnBrk="1" hangingPunct="1">
              <a:spcBef>
                <a:spcPct val="0"/>
              </a:spcBef>
            </a:pPr>
            <a:r>
              <a:rPr lang="zh-CN" altLang="en-US" sz="2400">
                <a:solidFill>
                  <a:schemeClr val="tx1"/>
                </a:solidFill>
              </a:rPr>
              <a:t>不是赋给目标变量</a:t>
            </a:r>
          </a:p>
        </p:txBody>
      </p:sp>
    </p:spTree>
    <p:extLst>
      <p:ext uri="{BB962C8B-B14F-4D97-AF65-F5344CB8AC3E}">
        <p14:creationId xmlns:p14="http://schemas.microsoft.com/office/powerpoint/2010/main" val="3527171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4" name="Rectangle 4"/>
          <p:cNvSpPr>
            <a:spLocks noChangeArrowheads="1"/>
          </p:cNvSpPr>
          <p:nvPr/>
        </p:nvSpPr>
        <p:spPr bwMode="auto">
          <a:xfrm>
            <a:off x="430213" y="681038"/>
            <a:ext cx="8393112" cy="969962"/>
          </a:xfrm>
          <a:prstGeom prst="rect">
            <a:avLst/>
          </a:prstGeom>
          <a:noFill/>
          <a:ln w="9525">
            <a:noFill/>
            <a:miter lim="800000"/>
            <a:headEnd/>
            <a:tailEnd/>
          </a:ln>
        </p:spPr>
        <p:txBody>
          <a:bodyPr/>
          <a:lstStyle/>
          <a:p>
            <a:pPr marL="742950" lvl="1" indent="-285750" eaLnBrk="1" hangingPunct="1">
              <a:spcBef>
                <a:spcPct val="20000"/>
              </a:spcBef>
              <a:buClr>
                <a:srgbClr val="339933"/>
              </a:buClr>
              <a:buFont typeface="Wingdings" pitchFamily="2" charset="2"/>
              <a:buChar char="«"/>
            </a:pPr>
            <a:r>
              <a:rPr lang="zh-CN" altLang="en-US" sz="2800" dirty="0">
                <a:solidFill>
                  <a:schemeClr val="tx1"/>
                </a:solidFill>
              </a:rPr>
              <a:t>指针变量的初始化</a:t>
            </a:r>
          </a:p>
          <a:p>
            <a:pPr marL="1143000" lvl="2" indent="-228600" eaLnBrk="1" hangingPunct="1">
              <a:spcBef>
                <a:spcPct val="20000"/>
              </a:spcBef>
              <a:buClr>
                <a:srgbClr val="FF3300"/>
              </a:buClr>
              <a:buFont typeface="Wingdings" pitchFamily="2" charset="2"/>
              <a:buNone/>
            </a:pPr>
            <a:r>
              <a:rPr lang="zh-CN" altLang="en-US" sz="2400" dirty="0">
                <a:solidFill>
                  <a:schemeClr val="tx1"/>
                </a:solidFill>
              </a:rPr>
              <a:t>一般形式：</a:t>
            </a:r>
            <a:r>
              <a:rPr lang="en-US" altLang="zh-CN" sz="2400" dirty="0">
                <a:solidFill>
                  <a:schemeClr val="tx1"/>
                </a:solidFill>
              </a:rPr>
              <a:t>[</a:t>
            </a:r>
            <a:r>
              <a:rPr lang="zh-CN" altLang="en-US" sz="2400" dirty="0">
                <a:solidFill>
                  <a:srgbClr val="0000FF"/>
                </a:solidFill>
              </a:rPr>
              <a:t>存储类型</a:t>
            </a:r>
            <a:r>
              <a:rPr lang="en-US" altLang="zh-CN" sz="2400" dirty="0">
                <a:solidFill>
                  <a:schemeClr val="tx1"/>
                </a:solidFill>
              </a:rPr>
              <a:t>]</a:t>
            </a:r>
            <a:r>
              <a:rPr lang="en-US" altLang="zh-CN" sz="2400" dirty="0">
                <a:solidFill>
                  <a:schemeClr val="tx2"/>
                </a:solidFill>
              </a:rPr>
              <a:t> </a:t>
            </a:r>
            <a:r>
              <a:rPr lang="zh-CN" altLang="en-US" sz="2400" dirty="0">
                <a:solidFill>
                  <a:srgbClr val="0000FF"/>
                </a:solidFill>
              </a:rPr>
              <a:t>数据类型</a:t>
            </a:r>
            <a:r>
              <a:rPr lang="zh-CN" altLang="en-US" sz="2400" dirty="0">
                <a:solidFill>
                  <a:schemeClr val="tx2"/>
                </a:solidFill>
              </a:rPr>
              <a:t>  </a:t>
            </a:r>
            <a:r>
              <a:rPr lang="zh-CN" altLang="en-US" sz="2400" dirty="0">
                <a:solidFill>
                  <a:srgbClr val="FF5050"/>
                </a:solidFill>
              </a:rPr>
              <a:t>*</a:t>
            </a:r>
            <a:r>
              <a:rPr lang="zh-CN" altLang="en-US" sz="2400" dirty="0">
                <a:solidFill>
                  <a:srgbClr val="0000FF"/>
                </a:solidFill>
              </a:rPr>
              <a:t>指针名</a:t>
            </a:r>
            <a:r>
              <a:rPr lang="en-US" altLang="zh-CN" sz="2400" dirty="0">
                <a:solidFill>
                  <a:schemeClr val="tx2"/>
                </a:solidFill>
              </a:rPr>
              <a:t>=</a:t>
            </a:r>
            <a:r>
              <a:rPr lang="zh-CN" altLang="en-US" sz="2400" dirty="0">
                <a:solidFill>
                  <a:srgbClr val="339933"/>
                </a:solidFill>
              </a:rPr>
              <a:t>初始地址值</a:t>
            </a:r>
            <a:r>
              <a:rPr lang="zh-CN" altLang="en-US" sz="2400" dirty="0">
                <a:solidFill>
                  <a:schemeClr val="tx2"/>
                </a:solidFill>
              </a:rPr>
              <a:t>；</a:t>
            </a:r>
            <a:endParaRPr lang="zh-CN" altLang="en-US" sz="2400" dirty="0">
              <a:solidFill>
                <a:schemeClr val="tx1"/>
              </a:solidFill>
            </a:endParaRPr>
          </a:p>
        </p:txBody>
      </p:sp>
      <p:sp>
        <p:nvSpPr>
          <p:cNvPr id="772105" name="Text Box 9"/>
          <p:cNvSpPr txBox="1">
            <a:spLocks noChangeArrowheads="1"/>
          </p:cNvSpPr>
          <p:nvPr/>
        </p:nvSpPr>
        <p:spPr bwMode="auto">
          <a:xfrm>
            <a:off x="2154238" y="1890713"/>
            <a:ext cx="2500312" cy="860425"/>
          </a:xfrm>
          <a:prstGeom prst="rect">
            <a:avLst/>
          </a:prstGeom>
          <a:noFill/>
          <a:ln w="38100">
            <a:solidFill>
              <a:srgbClr val="FF9900"/>
            </a:solidFill>
            <a:miter lim="800000"/>
            <a:headEnd type="none" w="lg" len="lg"/>
            <a:tailEnd/>
          </a:ln>
          <a:effectLst/>
        </p:spPr>
        <p:txBody>
          <a:bodyPr wrap="none" lIns="90000" tIns="46800" rIns="90000" bIns="46800" anchor="ctr">
            <a:spAutoFit/>
          </a:bodyPr>
          <a:lstStyle/>
          <a:p>
            <a:pPr eaLnBrk="1" hangingPunct="1">
              <a:spcBef>
                <a:spcPct val="0"/>
              </a:spcBef>
            </a:pPr>
            <a:r>
              <a:rPr lang="zh-CN" altLang="en-US" sz="2400">
                <a:solidFill>
                  <a:schemeClr val="tx1"/>
                </a:solidFill>
              </a:rPr>
              <a:t>例   </a:t>
            </a:r>
            <a:r>
              <a:rPr lang="en-US" altLang="zh-CN" sz="2400">
                <a:solidFill>
                  <a:schemeClr val="tx1"/>
                </a:solidFill>
              </a:rPr>
              <a:t>int i;</a:t>
            </a:r>
          </a:p>
          <a:p>
            <a:pPr eaLnBrk="1" hangingPunct="1">
              <a:spcBef>
                <a:spcPct val="0"/>
              </a:spcBef>
            </a:pPr>
            <a:r>
              <a:rPr lang="en-US" altLang="zh-CN" sz="2400">
                <a:solidFill>
                  <a:schemeClr val="tx1"/>
                </a:solidFill>
              </a:rPr>
              <a:t>          int   *p=</a:t>
            </a:r>
            <a:r>
              <a:rPr lang="en-US" altLang="zh-CN" sz="2400">
                <a:solidFill>
                  <a:srgbClr val="FF5050"/>
                </a:solidFill>
              </a:rPr>
              <a:t>&amp;i</a:t>
            </a:r>
            <a:r>
              <a:rPr lang="en-US" altLang="zh-CN" sz="2400">
                <a:solidFill>
                  <a:schemeClr val="tx1"/>
                </a:solidFill>
              </a:rPr>
              <a:t>;</a:t>
            </a:r>
          </a:p>
        </p:txBody>
      </p:sp>
      <p:sp>
        <p:nvSpPr>
          <p:cNvPr id="772106" name="AutoShape 10"/>
          <p:cNvSpPr>
            <a:spLocks noChangeArrowheads="1"/>
          </p:cNvSpPr>
          <p:nvPr/>
        </p:nvSpPr>
        <p:spPr bwMode="auto">
          <a:xfrm>
            <a:off x="6086475" y="2864773"/>
            <a:ext cx="2643970" cy="833178"/>
          </a:xfrm>
          <a:prstGeom prst="wedgeRectCallout">
            <a:avLst>
              <a:gd name="adj1" fmla="val -109676"/>
              <a:gd name="adj2" fmla="val -82472"/>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p>
            <a:pPr eaLnBrk="1" hangingPunct="1">
              <a:spcBef>
                <a:spcPct val="0"/>
              </a:spcBef>
            </a:pPr>
            <a:r>
              <a:rPr lang="zh-CN" altLang="en-US" sz="2400" dirty="0">
                <a:solidFill>
                  <a:schemeClr val="tx1"/>
                </a:solidFill>
              </a:rPr>
              <a:t>变量必须</a:t>
            </a:r>
            <a:r>
              <a:rPr lang="zh-CN" altLang="en-US" sz="2400" dirty="0">
                <a:solidFill>
                  <a:srgbClr val="FF9900"/>
                </a:solidFill>
              </a:rPr>
              <a:t>已声明过</a:t>
            </a:r>
            <a:endParaRPr lang="zh-CN" altLang="en-US" sz="2400" dirty="0">
              <a:solidFill>
                <a:schemeClr val="tx1"/>
              </a:solidFill>
            </a:endParaRPr>
          </a:p>
          <a:p>
            <a:pPr eaLnBrk="1" hangingPunct="1">
              <a:spcBef>
                <a:spcPct val="0"/>
              </a:spcBef>
            </a:pPr>
            <a:r>
              <a:rPr lang="zh-CN" altLang="en-US" sz="2400" dirty="0">
                <a:solidFill>
                  <a:srgbClr val="339933"/>
                </a:solidFill>
              </a:rPr>
              <a:t>类型</a:t>
            </a:r>
            <a:r>
              <a:rPr lang="zh-CN" altLang="en-US" sz="2400" dirty="0">
                <a:solidFill>
                  <a:schemeClr val="tx1"/>
                </a:solidFill>
              </a:rPr>
              <a:t>应一致</a:t>
            </a:r>
          </a:p>
        </p:txBody>
      </p:sp>
      <p:grpSp>
        <p:nvGrpSpPr>
          <p:cNvPr id="2" name="Group 20"/>
          <p:cNvGrpSpPr>
            <a:grpSpLocks/>
          </p:cNvGrpSpPr>
          <p:nvPr/>
        </p:nvGrpSpPr>
        <p:grpSpPr bwMode="auto">
          <a:xfrm>
            <a:off x="1125538" y="3433763"/>
            <a:ext cx="4830762" cy="860425"/>
            <a:chOff x="709" y="2163"/>
            <a:chExt cx="3043" cy="542"/>
          </a:xfrm>
        </p:grpSpPr>
        <p:sp>
          <p:nvSpPr>
            <p:cNvPr id="363559" name="Text Box 12"/>
            <p:cNvSpPr txBox="1">
              <a:spLocks noChangeArrowheads="1"/>
            </p:cNvSpPr>
            <p:nvPr/>
          </p:nvSpPr>
          <p:spPr bwMode="auto">
            <a:xfrm>
              <a:off x="709" y="2163"/>
              <a:ext cx="3043" cy="542"/>
            </a:xfrm>
            <a:prstGeom prst="rect">
              <a:avLst/>
            </a:prstGeom>
            <a:noFill/>
            <a:ln w="38100">
              <a:solidFill>
                <a:srgbClr val="FF9900"/>
              </a:solidFill>
              <a:miter lim="800000"/>
              <a:headEnd type="none" w="lg" len="lg"/>
              <a:tailEnd/>
            </a:ln>
            <a:effectLst/>
          </p:spPr>
          <p:txBody>
            <a:bodyPr lIns="90000" tIns="46800" rIns="90000" bIns="46800" anchor="ctr">
              <a:spAutoFit/>
            </a:bodyPr>
            <a:lstStyle/>
            <a:p>
              <a:pPr eaLnBrk="1" hangingPunct="1">
                <a:spcBef>
                  <a:spcPct val="0"/>
                </a:spcBef>
              </a:pPr>
              <a:r>
                <a:rPr lang="zh-CN" altLang="en-US" sz="2400">
                  <a:solidFill>
                    <a:schemeClr val="tx1"/>
                  </a:solidFill>
                </a:rPr>
                <a:t>例          </a:t>
              </a:r>
              <a:r>
                <a:rPr lang="en-US" altLang="zh-CN" sz="2400">
                  <a:solidFill>
                    <a:schemeClr val="tx1"/>
                  </a:solidFill>
                </a:rPr>
                <a:t>int   *p=</a:t>
              </a:r>
              <a:r>
                <a:rPr lang="en-US" altLang="zh-CN" sz="2400">
                  <a:solidFill>
                    <a:srgbClr val="FF5050"/>
                  </a:solidFill>
                </a:rPr>
                <a:t>&amp;i</a:t>
              </a:r>
              <a:r>
                <a:rPr lang="en-US" altLang="zh-CN" sz="2400">
                  <a:solidFill>
                    <a:schemeClr val="tx1"/>
                  </a:solidFill>
                </a:rPr>
                <a:t>;</a:t>
              </a:r>
            </a:p>
            <a:p>
              <a:pPr eaLnBrk="1" hangingPunct="1">
                <a:spcBef>
                  <a:spcPct val="0"/>
                </a:spcBef>
              </a:pPr>
              <a:r>
                <a:rPr lang="en-US" altLang="zh-CN" sz="2400">
                  <a:solidFill>
                    <a:schemeClr val="tx1"/>
                  </a:solidFill>
                </a:rPr>
                <a:t>              int i;</a:t>
              </a:r>
            </a:p>
          </p:txBody>
        </p:sp>
        <p:sp>
          <p:nvSpPr>
            <p:cNvPr id="363560" name="Line 13"/>
            <p:cNvSpPr>
              <a:spLocks noChangeShapeType="1"/>
            </p:cNvSpPr>
            <p:nvPr/>
          </p:nvSpPr>
          <p:spPr bwMode="auto">
            <a:xfrm flipH="1">
              <a:off x="3322" y="2422"/>
              <a:ext cx="192" cy="204"/>
            </a:xfrm>
            <a:prstGeom prst="line">
              <a:avLst/>
            </a:prstGeom>
            <a:noFill/>
            <a:ln w="38100">
              <a:solidFill>
                <a:srgbClr val="FF5050"/>
              </a:solidFill>
              <a:round/>
              <a:headEnd type="none" w="lg" len="lg"/>
              <a:tailEnd/>
            </a:ln>
            <a:effectLst/>
          </p:spPr>
          <p:txBody>
            <a:bodyPr wrap="none" lIns="90000" tIns="46800" rIns="90000" bIns="46800" anchor="ctr">
              <a:spAutoFit/>
            </a:bodyPr>
            <a:lstStyle/>
            <a:p>
              <a:endParaRPr lang="zh-CN" altLang="en-US"/>
            </a:p>
          </p:txBody>
        </p:sp>
        <p:sp>
          <p:nvSpPr>
            <p:cNvPr id="363561" name="Line 14"/>
            <p:cNvSpPr>
              <a:spLocks noChangeShapeType="1"/>
            </p:cNvSpPr>
            <p:nvPr/>
          </p:nvSpPr>
          <p:spPr bwMode="auto">
            <a:xfrm>
              <a:off x="3346" y="2446"/>
              <a:ext cx="168" cy="168"/>
            </a:xfrm>
            <a:prstGeom prst="line">
              <a:avLst/>
            </a:prstGeom>
            <a:noFill/>
            <a:ln w="38100">
              <a:solidFill>
                <a:srgbClr val="FF5050"/>
              </a:solidFill>
              <a:round/>
              <a:headEnd type="none" w="lg" len="lg"/>
              <a:tailEnd/>
            </a:ln>
            <a:effectLst/>
          </p:spPr>
          <p:txBody>
            <a:bodyPr wrap="none" lIns="90000" tIns="46800" rIns="90000" bIns="46800" anchor="ctr">
              <a:spAutoFit/>
            </a:bodyPr>
            <a:lstStyle/>
            <a:p>
              <a:endParaRPr lang="zh-CN" altLang="en-US"/>
            </a:p>
          </p:txBody>
        </p:sp>
      </p:grpSp>
      <p:sp>
        <p:nvSpPr>
          <p:cNvPr id="9" name="AutoShape 10">
            <a:extLst>
              <a:ext uri="{FF2B5EF4-FFF2-40B4-BE49-F238E27FC236}">
                <a16:creationId xmlns:a16="http://schemas.microsoft.com/office/drawing/2014/main" id="{7847A747-D96B-4989-8B46-B2393FFDCFF0}"/>
              </a:ext>
            </a:extLst>
          </p:cNvPr>
          <p:cNvSpPr>
            <a:spLocks noChangeArrowheads="1"/>
          </p:cNvSpPr>
          <p:nvPr/>
        </p:nvSpPr>
        <p:spPr bwMode="auto">
          <a:xfrm>
            <a:off x="5183964" y="4679801"/>
            <a:ext cx="3960036" cy="463846"/>
          </a:xfrm>
          <a:prstGeom prst="wedgeRectCallout">
            <a:avLst>
              <a:gd name="adj1" fmla="val -54836"/>
              <a:gd name="adj2" fmla="val -124256"/>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p>
            <a:pPr eaLnBrk="1" hangingPunct="1">
              <a:spcBef>
                <a:spcPct val="0"/>
              </a:spcBef>
            </a:pPr>
            <a:r>
              <a:rPr lang="zh-CN" altLang="en-US" sz="2400" dirty="0">
                <a:solidFill>
                  <a:schemeClr val="tx1"/>
                </a:solidFill>
              </a:rPr>
              <a:t>声明该指针变量时还未声明</a:t>
            </a:r>
            <a:r>
              <a:rPr lang="en-US" altLang="zh-CN" sz="2400" dirty="0" err="1">
                <a:solidFill>
                  <a:schemeClr val="tx1"/>
                </a:solidFill>
              </a:rPr>
              <a:t>i</a:t>
            </a:r>
            <a:endParaRPr lang="zh-CN" altLang="en-US" sz="2400" dirty="0">
              <a:solidFill>
                <a:schemeClr val="tx1"/>
              </a:solidFill>
            </a:endParaRPr>
          </a:p>
        </p:txBody>
      </p:sp>
    </p:spTree>
    <p:extLst>
      <p:ext uri="{BB962C8B-B14F-4D97-AF65-F5344CB8AC3E}">
        <p14:creationId xmlns:p14="http://schemas.microsoft.com/office/powerpoint/2010/main" val="2463088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4" name="Rectangle 4"/>
          <p:cNvSpPr>
            <a:spLocks noChangeArrowheads="1"/>
          </p:cNvSpPr>
          <p:nvPr/>
        </p:nvSpPr>
        <p:spPr bwMode="auto">
          <a:xfrm>
            <a:off x="430213" y="681038"/>
            <a:ext cx="8393112" cy="969962"/>
          </a:xfrm>
          <a:prstGeom prst="rect">
            <a:avLst/>
          </a:prstGeom>
          <a:noFill/>
          <a:ln w="9525">
            <a:noFill/>
            <a:miter lim="800000"/>
            <a:headEnd/>
            <a:tailEnd/>
          </a:ln>
        </p:spPr>
        <p:txBody>
          <a:bodyPr/>
          <a:lstStyle/>
          <a:p>
            <a:pPr marL="742950" lvl="1" indent="-285750" eaLnBrk="1" hangingPunct="1">
              <a:spcBef>
                <a:spcPct val="20000"/>
              </a:spcBef>
              <a:buClr>
                <a:srgbClr val="339933"/>
              </a:buClr>
              <a:buFont typeface="Wingdings" pitchFamily="2" charset="2"/>
              <a:buChar char="«"/>
            </a:pPr>
            <a:r>
              <a:rPr lang="zh-CN" altLang="en-US" sz="2800" dirty="0">
                <a:solidFill>
                  <a:schemeClr val="tx1"/>
                </a:solidFill>
              </a:rPr>
              <a:t>指针变量的初始化</a:t>
            </a:r>
          </a:p>
          <a:p>
            <a:pPr marL="1143000" lvl="2" indent="-228600" eaLnBrk="1" hangingPunct="1">
              <a:spcBef>
                <a:spcPct val="20000"/>
              </a:spcBef>
              <a:buClr>
                <a:srgbClr val="FF3300"/>
              </a:buClr>
              <a:buFont typeface="Wingdings" pitchFamily="2" charset="2"/>
              <a:buNone/>
            </a:pPr>
            <a:r>
              <a:rPr lang="zh-CN" altLang="en-US" sz="2400" dirty="0">
                <a:solidFill>
                  <a:schemeClr val="tx1"/>
                </a:solidFill>
              </a:rPr>
              <a:t>一般形式：</a:t>
            </a:r>
            <a:r>
              <a:rPr lang="en-US" altLang="zh-CN" sz="2400" dirty="0">
                <a:solidFill>
                  <a:schemeClr val="tx1"/>
                </a:solidFill>
              </a:rPr>
              <a:t>[</a:t>
            </a:r>
            <a:r>
              <a:rPr lang="zh-CN" altLang="en-US" sz="2400" dirty="0">
                <a:solidFill>
                  <a:srgbClr val="0000FF"/>
                </a:solidFill>
              </a:rPr>
              <a:t>存储类型</a:t>
            </a:r>
            <a:r>
              <a:rPr lang="en-US" altLang="zh-CN" sz="2400" dirty="0">
                <a:solidFill>
                  <a:schemeClr val="tx1"/>
                </a:solidFill>
              </a:rPr>
              <a:t>]</a:t>
            </a:r>
            <a:r>
              <a:rPr lang="en-US" altLang="zh-CN" sz="2400" dirty="0">
                <a:solidFill>
                  <a:schemeClr val="tx2"/>
                </a:solidFill>
              </a:rPr>
              <a:t> </a:t>
            </a:r>
            <a:r>
              <a:rPr lang="zh-CN" altLang="en-US" sz="2400" dirty="0">
                <a:solidFill>
                  <a:srgbClr val="0000FF"/>
                </a:solidFill>
              </a:rPr>
              <a:t>数据类型</a:t>
            </a:r>
            <a:r>
              <a:rPr lang="zh-CN" altLang="en-US" sz="2400" dirty="0">
                <a:solidFill>
                  <a:schemeClr val="tx2"/>
                </a:solidFill>
              </a:rPr>
              <a:t>  </a:t>
            </a:r>
            <a:r>
              <a:rPr lang="zh-CN" altLang="en-US" sz="2400" dirty="0">
                <a:solidFill>
                  <a:srgbClr val="FF5050"/>
                </a:solidFill>
              </a:rPr>
              <a:t>*</a:t>
            </a:r>
            <a:r>
              <a:rPr lang="zh-CN" altLang="en-US" sz="2400" dirty="0">
                <a:solidFill>
                  <a:srgbClr val="0000FF"/>
                </a:solidFill>
              </a:rPr>
              <a:t>指针名</a:t>
            </a:r>
            <a:r>
              <a:rPr lang="en-US" altLang="zh-CN" sz="2400" dirty="0">
                <a:solidFill>
                  <a:schemeClr val="tx2"/>
                </a:solidFill>
              </a:rPr>
              <a:t>=</a:t>
            </a:r>
            <a:r>
              <a:rPr lang="zh-CN" altLang="en-US" sz="2400" dirty="0">
                <a:solidFill>
                  <a:srgbClr val="339933"/>
                </a:solidFill>
              </a:rPr>
              <a:t>初始地址值</a:t>
            </a:r>
            <a:r>
              <a:rPr lang="zh-CN" altLang="en-US" sz="2400" dirty="0">
                <a:solidFill>
                  <a:schemeClr val="tx2"/>
                </a:solidFill>
              </a:rPr>
              <a:t>；</a:t>
            </a:r>
            <a:endParaRPr lang="zh-CN" altLang="en-US" sz="2400" dirty="0">
              <a:solidFill>
                <a:schemeClr val="tx1"/>
              </a:solidFill>
            </a:endParaRPr>
          </a:p>
        </p:txBody>
      </p:sp>
      <p:sp>
        <p:nvSpPr>
          <p:cNvPr id="772105" name="Text Box 9"/>
          <p:cNvSpPr txBox="1">
            <a:spLocks noChangeArrowheads="1"/>
          </p:cNvSpPr>
          <p:nvPr/>
        </p:nvSpPr>
        <p:spPr bwMode="auto">
          <a:xfrm>
            <a:off x="2154238" y="1890713"/>
            <a:ext cx="2500312" cy="860425"/>
          </a:xfrm>
          <a:prstGeom prst="rect">
            <a:avLst/>
          </a:prstGeom>
          <a:noFill/>
          <a:ln w="38100">
            <a:solidFill>
              <a:srgbClr val="FF9900"/>
            </a:solidFill>
            <a:miter lim="800000"/>
            <a:headEnd type="none" w="lg" len="lg"/>
            <a:tailEnd/>
          </a:ln>
          <a:effectLst/>
        </p:spPr>
        <p:txBody>
          <a:bodyPr wrap="none" lIns="90000" tIns="46800" rIns="90000" bIns="46800" anchor="ctr">
            <a:spAutoFit/>
          </a:bodyPr>
          <a:lstStyle/>
          <a:p>
            <a:pPr eaLnBrk="1" hangingPunct="1">
              <a:spcBef>
                <a:spcPct val="0"/>
              </a:spcBef>
            </a:pPr>
            <a:r>
              <a:rPr lang="zh-CN" altLang="en-US" sz="2400">
                <a:solidFill>
                  <a:schemeClr val="tx1"/>
                </a:solidFill>
              </a:rPr>
              <a:t>例   </a:t>
            </a:r>
            <a:r>
              <a:rPr lang="en-US" altLang="zh-CN" sz="2400">
                <a:solidFill>
                  <a:schemeClr val="tx1"/>
                </a:solidFill>
              </a:rPr>
              <a:t>int i;</a:t>
            </a:r>
          </a:p>
          <a:p>
            <a:pPr eaLnBrk="1" hangingPunct="1">
              <a:spcBef>
                <a:spcPct val="0"/>
              </a:spcBef>
            </a:pPr>
            <a:r>
              <a:rPr lang="en-US" altLang="zh-CN" sz="2400">
                <a:solidFill>
                  <a:schemeClr val="tx1"/>
                </a:solidFill>
              </a:rPr>
              <a:t>          int   *p=</a:t>
            </a:r>
            <a:r>
              <a:rPr lang="en-US" altLang="zh-CN" sz="2400">
                <a:solidFill>
                  <a:srgbClr val="FF5050"/>
                </a:solidFill>
              </a:rPr>
              <a:t>&amp;i</a:t>
            </a:r>
            <a:r>
              <a:rPr lang="en-US" altLang="zh-CN" sz="2400">
                <a:solidFill>
                  <a:schemeClr val="tx1"/>
                </a:solidFill>
              </a:rPr>
              <a:t>;</a:t>
            </a:r>
          </a:p>
        </p:txBody>
      </p:sp>
      <p:sp>
        <p:nvSpPr>
          <p:cNvPr id="772106" name="AutoShape 10"/>
          <p:cNvSpPr>
            <a:spLocks noChangeArrowheads="1"/>
          </p:cNvSpPr>
          <p:nvPr/>
        </p:nvSpPr>
        <p:spPr bwMode="auto">
          <a:xfrm>
            <a:off x="6086475" y="2851150"/>
            <a:ext cx="2682875" cy="860425"/>
          </a:xfrm>
          <a:prstGeom prst="wedgeRectCallout">
            <a:avLst>
              <a:gd name="adj1" fmla="val -109676"/>
              <a:gd name="adj2" fmla="val -82472"/>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p>
            <a:pPr eaLnBrk="1" hangingPunct="1">
              <a:spcBef>
                <a:spcPct val="0"/>
              </a:spcBef>
            </a:pPr>
            <a:r>
              <a:rPr lang="zh-CN" altLang="en-US" sz="2400">
                <a:solidFill>
                  <a:schemeClr val="tx1"/>
                </a:solidFill>
              </a:rPr>
              <a:t>变量必须</a:t>
            </a:r>
            <a:r>
              <a:rPr lang="zh-CN" altLang="en-US" sz="2400">
                <a:solidFill>
                  <a:srgbClr val="FF9900"/>
                </a:solidFill>
              </a:rPr>
              <a:t>已说明过</a:t>
            </a:r>
            <a:endParaRPr lang="zh-CN" altLang="en-US" sz="2400">
              <a:solidFill>
                <a:schemeClr val="tx1"/>
              </a:solidFill>
            </a:endParaRPr>
          </a:p>
          <a:p>
            <a:pPr eaLnBrk="1" hangingPunct="1">
              <a:spcBef>
                <a:spcPct val="0"/>
              </a:spcBef>
            </a:pPr>
            <a:r>
              <a:rPr lang="zh-CN" altLang="en-US" sz="2400">
                <a:solidFill>
                  <a:srgbClr val="339933"/>
                </a:solidFill>
              </a:rPr>
              <a:t>类型</a:t>
            </a:r>
            <a:r>
              <a:rPr lang="zh-CN" altLang="en-US" sz="2400">
                <a:solidFill>
                  <a:schemeClr val="tx1"/>
                </a:solidFill>
              </a:rPr>
              <a:t>应一致</a:t>
            </a:r>
          </a:p>
        </p:txBody>
      </p:sp>
      <p:sp>
        <p:nvSpPr>
          <p:cNvPr id="772111" name="Text Box 15"/>
          <p:cNvSpPr txBox="1">
            <a:spLocks noChangeArrowheads="1"/>
          </p:cNvSpPr>
          <p:nvPr/>
        </p:nvSpPr>
        <p:spPr bwMode="auto">
          <a:xfrm>
            <a:off x="2135188" y="3060700"/>
            <a:ext cx="2500312" cy="1225550"/>
          </a:xfrm>
          <a:prstGeom prst="rect">
            <a:avLst/>
          </a:prstGeom>
          <a:noFill/>
          <a:ln w="38100">
            <a:solidFill>
              <a:srgbClr val="FF9900"/>
            </a:solidFill>
            <a:miter lim="800000"/>
            <a:headEnd type="none" w="lg" len="lg"/>
            <a:tailEnd/>
          </a:ln>
          <a:effectLst/>
        </p:spPr>
        <p:txBody>
          <a:bodyPr wrap="none" lIns="90000" tIns="46800" rIns="90000" bIns="46800" anchor="ctr">
            <a:spAutoFit/>
          </a:bodyPr>
          <a:lstStyle/>
          <a:p>
            <a:pPr eaLnBrk="1" hangingPunct="1">
              <a:spcBef>
                <a:spcPct val="0"/>
              </a:spcBef>
            </a:pPr>
            <a:r>
              <a:rPr lang="zh-CN" altLang="en-US" sz="2400">
                <a:solidFill>
                  <a:schemeClr val="tx1"/>
                </a:solidFill>
              </a:rPr>
              <a:t>例   </a:t>
            </a:r>
            <a:r>
              <a:rPr lang="en-US" altLang="zh-CN" sz="2400">
                <a:solidFill>
                  <a:schemeClr val="tx1"/>
                </a:solidFill>
              </a:rPr>
              <a:t>int i;</a:t>
            </a:r>
          </a:p>
          <a:p>
            <a:pPr eaLnBrk="1" hangingPunct="1">
              <a:spcBef>
                <a:spcPct val="0"/>
              </a:spcBef>
            </a:pPr>
            <a:r>
              <a:rPr lang="en-US" altLang="zh-CN" sz="2400">
                <a:solidFill>
                  <a:schemeClr val="tx1"/>
                </a:solidFill>
              </a:rPr>
              <a:t>          int   *p=</a:t>
            </a:r>
            <a:r>
              <a:rPr lang="en-US" altLang="zh-CN" sz="2400">
                <a:solidFill>
                  <a:srgbClr val="FF5050"/>
                </a:solidFill>
              </a:rPr>
              <a:t>&amp;i</a:t>
            </a:r>
            <a:r>
              <a:rPr lang="en-US" altLang="zh-CN" sz="2400">
                <a:solidFill>
                  <a:schemeClr val="tx1"/>
                </a:solidFill>
              </a:rPr>
              <a:t>;</a:t>
            </a:r>
          </a:p>
          <a:p>
            <a:pPr eaLnBrk="1" hangingPunct="1">
              <a:spcBef>
                <a:spcPct val="0"/>
              </a:spcBef>
            </a:pPr>
            <a:r>
              <a:rPr lang="en-US" altLang="zh-CN" sz="2400">
                <a:solidFill>
                  <a:schemeClr val="tx1"/>
                </a:solidFill>
              </a:rPr>
              <a:t>          int   *q=</a:t>
            </a:r>
            <a:r>
              <a:rPr lang="en-US" altLang="zh-CN" sz="2400">
                <a:solidFill>
                  <a:srgbClr val="339933"/>
                </a:solidFill>
              </a:rPr>
              <a:t>p</a:t>
            </a:r>
            <a:r>
              <a:rPr lang="en-US" altLang="zh-CN" sz="2400">
                <a:solidFill>
                  <a:schemeClr val="tx1"/>
                </a:solidFill>
              </a:rPr>
              <a:t>;</a:t>
            </a:r>
          </a:p>
        </p:txBody>
      </p:sp>
      <p:sp>
        <p:nvSpPr>
          <p:cNvPr id="772112" name="AutoShape 16"/>
          <p:cNvSpPr>
            <a:spLocks noChangeArrowheads="1"/>
          </p:cNvSpPr>
          <p:nvPr/>
        </p:nvSpPr>
        <p:spPr bwMode="auto">
          <a:xfrm>
            <a:off x="5011738" y="4541838"/>
            <a:ext cx="3914775" cy="495300"/>
          </a:xfrm>
          <a:prstGeom prst="wedgeRectCallout">
            <a:avLst>
              <a:gd name="adj1" fmla="val -69449"/>
              <a:gd name="adj2" fmla="val -144231"/>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p>
            <a:pPr eaLnBrk="1" hangingPunct="1">
              <a:spcBef>
                <a:spcPct val="0"/>
              </a:spcBef>
            </a:pPr>
            <a:r>
              <a:rPr lang="zh-CN" altLang="en-US" sz="2400">
                <a:solidFill>
                  <a:schemeClr val="tx1"/>
                </a:solidFill>
              </a:rPr>
              <a:t>用已初始化指针变量作初值</a:t>
            </a:r>
          </a:p>
        </p:txBody>
      </p:sp>
      <p:sp>
        <p:nvSpPr>
          <p:cNvPr id="772113" name="Text Box 17"/>
          <p:cNvSpPr txBox="1">
            <a:spLocks noChangeArrowheads="1"/>
          </p:cNvSpPr>
          <p:nvPr/>
        </p:nvSpPr>
        <p:spPr bwMode="auto">
          <a:xfrm>
            <a:off x="1115616" y="4509120"/>
            <a:ext cx="3575050" cy="2078037"/>
          </a:xfrm>
          <a:prstGeom prst="rect">
            <a:avLst/>
          </a:prstGeom>
          <a:noFill/>
          <a:ln w="38100">
            <a:solidFill>
              <a:srgbClr val="FF9900"/>
            </a:solidFill>
            <a:miter lim="800000"/>
            <a:headEnd/>
            <a:tailEnd/>
          </a:ln>
          <a:effectLst/>
        </p:spPr>
        <p:txBody>
          <a:bodyPr wrap="none" lIns="90000" tIns="46800" rIns="90000" bIns="46800" anchor="ctr">
            <a:spAutoFit/>
          </a:bodyPr>
          <a:lstStyle/>
          <a:p>
            <a:pPr eaLnBrk="1" hangingPunct="1">
              <a:spcBef>
                <a:spcPct val="0"/>
              </a:spcBef>
            </a:pPr>
            <a:r>
              <a:rPr lang="zh-CN" altLang="en-US" sz="2400">
                <a:solidFill>
                  <a:schemeClr val="tx1"/>
                </a:solidFill>
              </a:rPr>
              <a:t>例   </a:t>
            </a:r>
            <a:r>
              <a:rPr lang="en-US" altLang="zh-CN" sz="2400">
                <a:solidFill>
                  <a:schemeClr val="tx1"/>
                </a:solidFill>
              </a:rPr>
              <a:t>main( )</a:t>
            </a:r>
          </a:p>
          <a:p>
            <a:pPr eaLnBrk="1" hangingPunct="1">
              <a:spcBef>
                <a:spcPct val="0"/>
              </a:spcBef>
            </a:pPr>
            <a:r>
              <a:rPr lang="en-US" altLang="zh-CN" sz="2400">
                <a:solidFill>
                  <a:schemeClr val="tx1"/>
                </a:solidFill>
              </a:rPr>
              <a:t>      {    int   i;</a:t>
            </a:r>
          </a:p>
          <a:p>
            <a:pPr eaLnBrk="1" hangingPunct="1">
              <a:spcBef>
                <a:spcPct val="0"/>
              </a:spcBef>
            </a:pPr>
            <a:r>
              <a:rPr lang="en-US" altLang="zh-CN" sz="2400">
                <a:solidFill>
                  <a:schemeClr val="tx1"/>
                </a:solidFill>
              </a:rPr>
              <a:t>            static  int    *p=&amp;i;</a:t>
            </a:r>
          </a:p>
          <a:p>
            <a:pPr eaLnBrk="1" hangingPunct="1">
              <a:spcBef>
                <a:spcPct val="0"/>
              </a:spcBef>
            </a:pPr>
            <a:r>
              <a:rPr lang="en-US" altLang="zh-CN" sz="2400">
                <a:solidFill>
                  <a:schemeClr val="tx1"/>
                </a:solidFill>
              </a:rPr>
              <a:t>           ..............</a:t>
            </a:r>
          </a:p>
          <a:p>
            <a:pPr eaLnBrk="1" hangingPunct="1">
              <a:spcBef>
                <a:spcPct val="0"/>
              </a:spcBef>
            </a:pPr>
            <a:r>
              <a:rPr lang="en-US" altLang="zh-CN" sz="2400">
                <a:solidFill>
                  <a:schemeClr val="tx1"/>
                </a:solidFill>
              </a:rPr>
              <a:t>      }                (</a:t>
            </a:r>
            <a:r>
              <a:rPr lang="en-US" altLang="zh-CN" sz="3200">
                <a:solidFill>
                  <a:srgbClr val="FF5050"/>
                </a:solidFill>
                <a:sym typeface="Symbol" pitchFamily="18" charset="2"/>
              </a:rPr>
              <a:t></a:t>
            </a:r>
            <a:r>
              <a:rPr lang="en-US" altLang="zh-CN" sz="2400">
                <a:solidFill>
                  <a:schemeClr val="tx1"/>
                </a:solidFill>
                <a:sym typeface="Symbol" pitchFamily="18" charset="2"/>
              </a:rPr>
              <a:t>)</a:t>
            </a:r>
            <a:endParaRPr lang="en-US" altLang="zh-CN" sz="2400">
              <a:solidFill>
                <a:schemeClr val="tx1"/>
              </a:solidFill>
            </a:endParaRPr>
          </a:p>
        </p:txBody>
      </p:sp>
      <p:sp>
        <p:nvSpPr>
          <p:cNvPr id="772114" name="AutoShape 18"/>
          <p:cNvSpPr>
            <a:spLocks noChangeArrowheads="1"/>
          </p:cNvSpPr>
          <p:nvPr/>
        </p:nvSpPr>
        <p:spPr bwMode="auto">
          <a:xfrm>
            <a:off x="5645150" y="5795963"/>
            <a:ext cx="3259138" cy="860425"/>
          </a:xfrm>
          <a:prstGeom prst="wedgeRectCallout">
            <a:avLst>
              <a:gd name="adj1" fmla="val -51463"/>
              <a:gd name="adj2" fmla="val -106088"/>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p>
            <a:pPr eaLnBrk="1" hangingPunct="1">
              <a:spcBef>
                <a:spcPct val="0"/>
              </a:spcBef>
            </a:pPr>
            <a:r>
              <a:rPr lang="zh-CN" altLang="en-US" sz="2400">
                <a:solidFill>
                  <a:schemeClr val="tx1"/>
                </a:solidFill>
              </a:rPr>
              <a:t>不能用</a:t>
            </a:r>
            <a:r>
              <a:rPr lang="en-US" altLang="zh-CN" sz="2400">
                <a:solidFill>
                  <a:srgbClr val="FF5050"/>
                </a:solidFill>
              </a:rPr>
              <a:t>auto</a:t>
            </a:r>
            <a:r>
              <a:rPr lang="zh-CN" altLang="zh-CN" sz="2400">
                <a:solidFill>
                  <a:schemeClr val="tx1"/>
                </a:solidFill>
              </a:rPr>
              <a:t>变量的地址</a:t>
            </a:r>
          </a:p>
          <a:p>
            <a:pPr eaLnBrk="1" hangingPunct="1">
              <a:spcBef>
                <a:spcPct val="0"/>
              </a:spcBef>
            </a:pPr>
            <a:r>
              <a:rPr lang="zh-CN" altLang="zh-CN" sz="2400">
                <a:solidFill>
                  <a:schemeClr val="tx1"/>
                </a:solidFill>
              </a:rPr>
              <a:t>去初始化</a:t>
            </a:r>
            <a:r>
              <a:rPr lang="en-US" altLang="zh-CN" sz="2400">
                <a:solidFill>
                  <a:srgbClr val="FF5050"/>
                </a:solidFill>
              </a:rPr>
              <a:t>static</a:t>
            </a:r>
            <a:r>
              <a:rPr lang="zh-CN" altLang="zh-CN" sz="2400">
                <a:solidFill>
                  <a:schemeClr val="tx1"/>
                </a:solidFill>
              </a:rPr>
              <a:t>型指针</a:t>
            </a:r>
            <a:endParaRPr lang="zh-CN" altLang="en-US" sz="2400">
              <a:solidFill>
                <a:schemeClr val="tx1"/>
              </a:solidFill>
            </a:endParaRPr>
          </a:p>
        </p:txBody>
      </p:sp>
    </p:spTree>
    <p:extLst>
      <p:ext uri="{BB962C8B-B14F-4D97-AF65-F5344CB8AC3E}">
        <p14:creationId xmlns:p14="http://schemas.microsoft.com/office/powerpoint/2010/main" val="3017734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4" name="Rectangle 4"/>
          <p:cNvSpPr>
            <a:spLocks noChangeArrowheads="1"/>
          </p:cNvSpPr>
          <p:nvPr/>
        </p:nvSpPr>
        <p:spPr bwMode="auto">
          <a:xfrm>
            <a:off x="430213" y="681038"/>
            <a:ext cx="8393112" cy="969962"/>
          </a:xfrm>
          <a:prstGeom prst="rect">
            <a:avLst/>
          </a:prstGeom>
          <a:noFill/>
          <a:ln w="9525">
            <a:noFill/>
            <a:miter lim="800000"/>
            <a:headEnd/>
            <a:tailEnd/>
          </a:ln>
        </p:spPr>
        <p:txBody>
          <a:bodyPr/>
          <a:lstStyle/>
          <a:p>
            <a:pPr marL="742950" lvl="1" indent="-285750" eaLnBrk="1" hangingPunct="1">
              <a:spcBef>
                <a:spcPct val="20000"/>
              </a:spcBef>
              <a:buClr>
                <a:srgbClr val="339933"/>
              </a:buClr>
              <a:buFont typeface="Wingdings" pitchFamily="2" charset="2"/>
              <a:buChar char="«"/>
            </a:pPr>
            <a:r>
              <a:rPr lang="zh-CN" altLang="en-US" sz="2800" dirty="0">
                <a:solidFill>
                  <a:schemeClr val="tx1"/>
                </a:solidFill>
              </a:rPr>
              <a:t>指针变量的初始化</a:t>
            </a:r>
          </a:p>
          <a:p>
            <a:pPr marL="1143000" lvl="2" indent="-228600" eaLnBrk="1" hangingPunct="1">
              <a:spcBef>
                <a:spcPct val="20000"/>
              </a:spcBef>
              <a:buClr>
                <a:srgbClr val="FF3300"/>
              </a:buClr>
              <a:buFont typeface="Wingdings" pitchFamily="2" charset="2"/>
              <a:buNone/>
            </a:pPr>
            <a:r>
              <a:rPr lang="zh-CN" altLang="en-US" sz="2400" dirty="0">
                <a:solidFill>
                  <a:schemeClr val="tx1"/>
                </a:solidFill>
              </a:rPr>
              <a:t>一般形式：</a:t>
            </a:r>
            <a:r>
              <a:rPr lang="en-US" altLang="zh-CN" sz="2400" dirty="0">
                <a:solidFill>
                  <a:schemeClr val="tx1"/>
                </a:solidFill>
              </a:rPr>
              <a:t>[</a:t>
            </a:r>
            <a:r>
              <a:rPr lang="zh-CN" altLang="en-US" sz="2400" dirty="0">
                <a:solidFill>
                  <a:srgbClr val="0000FF"/>
                </a:solidFill>
              </a:rPr>
              <a:t>存储类型</a:t>
            </a:r>
            <a:r>
              <a:rPr lang="en-US" altLang="zh-CN" sz="2400" dirty="0">
                <a:solidFill>
                  <a:schemeClr val="tx1"/>
                </a:solidFill>
              </a:rPr>
              <a:t>]</a:t>
            </a:r>
            <a:r>
              <a:rPr lang="en-US" altLang="zh-CN" sz="2400" dirty="0">
                <a:solidFill>
                  <a:schemeClr val="tx2"/>
                </a:solidFill>
              </a:rPr>
              <a:t> </a:t>
            </a:r>
            <a:r>
              <a:rPr lang="zh-CN" altLang="en-US" sz="2400" dirty="0">
                <a:solidFill>
                  <a:srgbClr val="0000FF"/>
                </a:solidFill>
              </a:rPr>
              <a:t>数据类型</a:t>
            </a:r>
            <a:r>
              <a:rPr lang="zh-CN" altLang="en-US" sz="2400" dirty="0">
                <a:solidFill>
                  <a:schemeClr val="tx2"/>
                </a:solidFill>
              </a:rPr>
              <a:t>  </a:t>
            </a:r>
            <a:r>
              <a:rPr lang="zh-CN" altLang="en-US" sz="2400" dirty="0">
                <a:solidFill>
                  <a:srgbClr val="FF5050"/>
                </a:solidFill>
              </a:rPr>
              <a:t>*</a:t>
            </a:r>
            <a:r>
              <a:rPr lang="zh-CN" altLang="en-US" sz="2400" dirty="0">
                <a:solidFill>
                  <a:srgbClr val="0000FF"/>
                </a:solidFill>
              </a:rPr>
              <a:t>指针名</a:t>
            </a:r>
            <a:r>
              <a:rPr lang="en-US" altLang="zh-CN" sz="2400" dirty="0">
                <a:solidFill>
                  <a:schemeClr val="tx2"/>
                </a:solidFill>
              </a:rPr>
              <a:t>=</a:t>
            </a:r>
            <a:r>
              <a:rPr lang="zh-CN" altLang="en-US" sz="2400" dirty="0">
                <a:solidFill>
                  <a:srgbClr val="339933"/>
                </a:solidFill>
              </a:rPr>
              <a:t>初始地址值</a:t>
            </a:r>
            <a:r>
              <a:rPr lang="zh-CN" altLang="en-US" sz="2400" dirty="0">
                <a:solidFill>
                  <a:schemeClr val="tx2"/>
                </a:solidFill>
              </a:rPr>
              <a:t>；</a:t>
            </a:r>
            <a:endParaRPr lang="zh-CN" altLang="en-US" sz="2400" dirty="0">
              <a:solidFill>
                <a:schemeClr val="tx1"/>
              </a:solidFill>
            </a:endParaRPr>
          </a:p>
        </p:txBody>
      </p:sp>
      <p:sp>
        <p:nvSpPr>
          <p:cNvPr id="772105" name="Text Box 9"/>
          <p:cNvSpPr txBox="1">
            <a:spLocks noChangeArrowheads="1"/>
          </p:cNvSpPr>
          <p:nvPr/>
        </p:nvSpPr>
        <p:spPr bwMode="auto">
          <a:xfrm>
            <a:off x="2154238" y="1890713"/>
            <a:ext cx="2500312" cy="860425"/>
          </a:xfrm>
          <a:prstGeom prst="rect">
            <a:avLst/>
          </a:prstGeom>
          <a:noFill/>
          <a:ln w="38100">
            <a:solidFill>
              <a:srgbClr val="FF9900"/>
            </a:solidFill>
            <a:miter lim="800000"/>
            <a:headEnd type="none" w="lg" len="lg"/>
            <a:tailEnd/>
          </a:ln>
          <a:effectLst/>
        </p:spPr>
        <p:txBody>
          <a:bodyPr wrap="none" lIns="90000" tIns="46800" rIns="90000" bIns="46800" anchor="ctr">
            <a:spAutoFit/>
          </a:bodyPr>
          <a:lstStyle/>
          <a:p>
            <a:pPr eaLnBrk="1" hangingPunct="1">
              <a:spcBef>
                <a:spcPct val="0"/>
              </a:spcBef>
            </a:pPr>
            <a:r>
              <a:rPr lang="zh-CN" altLang="en-US" sz="2400">
                <a:solidFill>
                  <a:schemeClr val="tx1"/>
                </a:solidFill>
              </a:rPr>
              <a:t>例   </a:t>
            </a:r>
            <a:r>
              <a:rPr lang="en-US" altLang="zh-CN" sz="2400">
                <a:solidFill>
                  <a:schemeClr val="tx1"/>
                </a:solidFill>
              </a:rPr>
              <a:t>int i;</a:t>
            </a:r>
          </a:p>
          <a:p>
            <a:pPr eaLnBrk="1" hangingPunct="1">
              <a:spcBef>
                <a:spcPct val="0"/>
              </a:spcBef>
            </a:pPr>
            <a:r>
              <a:rPr lang="en-US" altLang="zh-CN" sz="2400">
                <a:solidFill>
                  <a:schemeClr val="tx1"/>
                </a:solidFill>
              </a:rPr>
              <a:t>          int   *p=</a:t>
            </a:r>
            <a:r>
              <a:rPr lang="en-US" altLang="zh-CN" sz="2400">
                <a:solidFill>
                  <a:srgbClr val="FF5050"/>
                </a:solidFill>
              </a:rPr>
              <a:t>&amp;i</a:t>
            </a:r>
            <a:r>
              <a:rPr lang="en-US" altLang="zh-CN" sz="2400">
                <a:solidFill>
                  <a:schemeClr val="tx1"/>
                </a:solidFill>
              </a:rPr>
              <a:t>;</a:t>
            </a:r>
          </a:p>
        </p:txBody>
      </p:sp>
      <p:sp>
        <p:nvSpPr>
          <p:cNvPr id="772111" name="Text Box 15"/>
          <p:cNvSpPr txBox="1">
            <a:spLocks noChangeArrowheads="1"/>
          </p:cNvSpPr>
          <p:nvPr/>
        </p:nvSpPr>
        <p:spPr bwMode="auto">
          <a:xfrm>
            <a:off x="2135188" y="3060700"/>
            <a:ext cx="2500312" cy="1225550"/>
          </a:xfrm>
          <a:prstGeom prst="rect">
            <a:avLst/>
          </a:prstGeom>
          <a:noFill/>
          <a:ln w="38100">
            <a:solidFill>
              <a:srgbClr val="FF9900"/>
            </a:solidFill>
            <a:miter lim="800000"/>
            <a:headEnd type="none" w="lg" len="lg"/>
            <a:tailEnd/>
          </a:ln>
          <a:effectLst/>
        </p:spPr>
        <p:txBody>
          <a:bodyPr wrap="none" lIns="90000" tIns="46800" rIns="90000" bIns="46800" anchor="ctr">
            <a:spAutoFit/>
          </a:bodyPr>
          <a:lstStyle/>
          <a:p>
            <a:pPr eaLnBrk="1" hangingPunct="1">
              <a:spcBef>
                <a:spcPct val="0"/>
              </a:spcBef>
            </a:pPr>
            <a:r>
              <a:rPr lang="zh-CN" altLang="en-US" sz="2400">
                <a:solidFill>
                  <a:schemeClr val="tx1"/>
                </a:solidFill>
              </a:rPr>
              <a:t>例   </a:t>
            </a:r>
            <a:r>
              <a:rPr lang="en-US" altLang="zh-CN" sz="2400">
                <a:solidFill>
                  <a:schemeClr val="tx1"/>
                </a:solidFill>
              </a:rPr>
              <a:t>int i;</a:t>
            </a:r>
          </a:p>
          <a:p>
            <a:pPr eaLnBrk="1" hangingPunct="1">
              <a:spcBef>
                <a:spcPct val="0"/>
              </a:spcBef>
            </a:pPr>
            <a:r>
              <a:rPr lang="en-US" altLang="zh-CN" sz="2400">
                <a:solidFill>
                  <a:schemeClr val="tx1"/>
                </a:solidFill>
              </a:rPr>
              <a:t>          int   *p=</a:t>
            </a:r>
            <a:r>
              <a:rPr lang="en-US" altLang="zh-CN" sz="2400">
                <a:solidFill>
                  <a:srgbClr val="FF5050"/>
                </a:solidFill>
              </a:rPr>
              <a:t>&amp;i</a:t>
            </a:r>
            <a:r>
              <a:rPr lang="en-US" altLang="zh-CN" sz="2400">
                <a:solidFill>
                  <a:schemeClr val="tx1"/>
                </a:solidFill>
              </a:rPr>
              <a:t>;</a:t>
            </a:r>
          </a:p>
          <a:p>
            <a:pPr eaLnBrk="1" hangingPunct="1">
              <a:spcBef>
                <a:spcPct val="0"/>
              </a:spcBef>
            </a:pPr>
            <a:r>
              <a:rPr lang="en-US" altLang="zh-CN" sz="2400">
                <a:solidFill>
                  <a:schemeClr val="tx1"/>
                </a:solidFill>
              </a:rPr>
              <a:t>          int   *q=</a:t>
            </a:r>
            <a:r>
              <a:rPr lang="en-US" altLang="zh-CN" sz="2400">
                <a:solidFill>
                  <a:srgbClr val="339933"/>
                </a:solidFill>
              </a:rPr>
              <a:t>p</a:t>
            </a:r>
            <a:r>
              <a:rPr lang="en-US" altLang="zh-CN" sz="2400">
                <a:solidFill>
                  <a:schemeClr val="tx1"/>
                </a:solidFill>
              </a:rPr>
              <a:t>;</a:t>
            </a:r>
          </a:p>
        </p:txBody>
      </p:sp>
      <p:sp>
        <p:nvSpPr>
          <p:cNvPr id="772113" name="Text Box 17"/>
          <p:cNvSpPr txBox="1">
            <a:spLocks noChangeArrowheads="1"/>
          </p:cNvSpPr>
          <p:nvPr/>
        </p:nvSpPr>
        <p:spPr bwMode="auto">
          <a:xfrm>
            <a:off x="1115616" y="4509120"/>
            <a:ext cx="3575050" cy="2078037"/>
          </a:xfrm>
          <a:prstGeom prst="rect">
            <a:avLst/>
          </a:prstGeom>
          <a:noFill/>
          <a:ln w="38100">
            <a:solidFill>
              <a:srgbClr val="FF9900"/>
            </a:solidFill>
            <a:miter lim="800000"/>
            <a:headEnd/>
            <a:tailEnd/>
          </a:ln>
          <a:effectLst/>
        </p:spPr>
        <p:txBody>
          <a:bodyPr wrap="none" lIns="90000" tIns="46800" rIns="90000" bIns="46800" anchor="ctr">
            <a:spAutoFit/>
          </a:bodyPr>
          <a:lstStyle/>
          <a:p>
            <a:pPr eaLnBrk="1" hangingPunct="1">
              <a:spcBef>
                <a:spcPct val="0"/>
              </a:spcBef>
            </a:pPr>
            <a:r>
              <a:rPr lang="zh-CN" altLang="en-US" sz="2400">
                <a:solidFill>
                  <a:schemeClr val="tx1"/>
                </a:solidFill>
              </a:rPr>
              <a:t>例   </a:t>
            </a:r>
            <a:r>
              <a:rPr lang="en-US" altLang="zh-CN" sz="2400">
                <a:solidFill>
                  <a:schemeClr val="tx1"/>
                </a:solidFill>
              </a:rPr>
              <a:t>main( )</a:t>
            </a:r>
          </a:p>
          <a:p>
            <a:pPr eaLnBrk="1" hangingPunct="1">
              <a:spcBef>
                <a:spcPct val="0"/>
              </a:spcBef>
            </a:pPr>
            <a:r>
              <a:rPr lang="en-US" altLang="zh-CN" sz="2400">
                <a:solidFill>
                  <a:schemeClr val="tx1"/>
                </a:solidFill>
              </a:rPr>
              <a:t>      {    int   i;</a:t>
            </a:r>
          </a:p>
          <a:p>
            <a:pPr eaLnBrk="1" hangingPunct="1">
              <a:spcBef>
                <a:spcPct val="0"/>
              </a:spcBef>
            </a:pPr>
            <a:r>
              <a:rPr lang="en-US" altLang="zh-CN" sz="2400">
                <a:solidFill>
                  <a:schemeClr val="tx1"/>
                </a:solidFill>
              </a:rPr>
              <a:t>            static  int    *p=&amp;i;</a:t>
            </a:r>
          </a:p>
          <a:p>
            <a:pPr eaLnBrk="1" hangingPunct="1">
              <a:spcBef>
                <a:spcPct val="0"/>
              </a:spcBef>
            </a:pPr>
            <a:r>
              <a:rPr lang="en-US" altLang="zh-CN" sz="2400">
                <a:solidFill>
                  <a:schemeClr val="tx1"/>
                </a:solidFill>
              </a:rPr>
              <a:t>           ..............</a:t>
            </a:r>
          </a:p>
          <a:p>
            <a:pPr eaLnBrk="1" hangingPunct="1">
              <a:spcBef>
                <a:spcPct val="0"/>
              </a:spcBef>
            </a:pPr>
            <a:r>
              <a:rPr lang="en-US" altLang="zh-CN" sz="2400">
                <a:solidFill>
                  <a:schemeClr val="tx1"/>
                </a:solidFill>
              </a:rPr>
              <a:t>      }                (</a:t>
            </a:r>
            <a:r>
              <a:rPr lang="en-US" altLang="zh-CN" sz="3200">
                <a:solidFill>
                  <a:srgbClr val="FF5050"/>
                </a:solidFill>
                <a:sym typeface="Symbol" pitchFamily="18" charset="2"/>
              </a:rPr>
              <a:t></a:t>
            </a:r>
            <a:r>
              <a:rPr lang="en-US" altLang="zh-CN" sz="2400">
                <a:solidFill>
                  <a:schemeClr val="tx1"/>
                </a:solidFill>
                <a:sym typeface="Symbol" pitchFamily="18" charset="2"/>
              </a:rPr>
              <a:t>)</a:t>
            </a:r>
            <a:endParaRPr lang="en-US" altLang="zh-CN" sz="2400">
              <a:solidFill>
                <a:schemeClr val="tx1"/>
              </a:solidFill>
            </a:endParaRPr>
          </a:p>
        </p:txBody>
      </p:sp>
      <p:sp>
        <p:nvSpPr>
          <p:cNvPr id="772117" name="Rectangle 21"/>
          <p:cNvSpPr>
            <a:spLocks noChangeArrowheads="1"/>
          </p:cNvSpPr>
          <p:nvPr/>
        </p:nvSpPr>
        <p:spPr bwMode="auto">
          <a:xfrm>
            <a:off x="6351588" y="1779588"/>
            <a:ext cx="2362200" cy="2428875"/>
          </a:xfrm>
          <a:prstGeom prst="rect">
            <a:avLst/>
          </a:prstGeom>
          <a:gradFill rotWithShape="0">
            <a:gsLst>
              <a:gs pos="0">
                <a:srgbClr val="FFCCFF"/>
              </a:gs>
              <a:gs pos="100000">
                <a:srgbClr val="FFF3FF"/>
              </a:gs>
            </a:gsLst>
            <a:path path="shape">
              <a:fillToRect l="50000" t="50000" r="50000" b="50000"/>
            </a:path>
          </a:gradFill>
          <a:ln w="38100">
            <a:solidFill>
              <a:srgbClr val="3366FF"/>
            </a:solidFill>
            <a:miter lim="800000"/>
            <a:headEnd/>
            <a:tailEnd/>
          </a:ln>
          <a:effectLst/>
        </p:spPr>
        <p:txBody>
          <a:bodyPr wrap="none" anchor="ctr"/>
          <a:lstStyle/>
          <a:p>
            <a:pPr>
              <a:spcBef>
                <a:spcPct val="0"/>
              </a:spcBef>
            </a:pPr>
            <a:r>
              <a:rPr kumimoji="0" lang="zh-CN" altLang="en-US" sz="2400">
                <a:solidFill>
                  <a:schemeClr val="tx1"/>
                </a:solidFill>
              </a:rPr>
              <a:t>指针变量赋值：</a:t>
            </a:r>
          </a:p>
          <a:p>
            <a:pPr>
              <a:spcBef>
                <a:spcPct val="0"/>
              </a:spcBef>
            </a:pPr>
            <a:r>
              <a:rPr kumimoji="0" lang="en-US" altLang="zh-CN" sz="2400">
                <a:solidFill>
                  <a:schemeClr val="tx1"/>
                </a:solidFill>
              </a:rPr>
              <a:t>int  i, j; </a:t>
            </a:r>
            <a:endParaRPr kumimoji="0" lang="en-US" altLang="zh-CN" sz="2400" b="0">
              <a:solidFill>
                <a:schemeClr val="tx1"/>
              </a:solidFill>
            </a:endParaRPr>
          </a:p>
          <a:p>
            <a:pPr>
              <a:spcBef>
                <a:spcPct val="0"/>
              </a:spcBef>
            </a:pPr>
            <a:r>
              <a:rPr kumimoji="0" lang="en-US" altLang="zh-CN" sz="2400">
                <a:solidFill>
                  <a:schemeClr val="tx1"/>
                </a:solidFill>
              </a:rPr>
              <a:t>int  *p1, *p2; </a:t>
            </a:r>
            <a:endParaRPr kumimoji="0" lang="en-US" altLang="zh-CN" sz="2400" b="0">
              <a:solidFill>
                <a:schemeClr val="tx1"/>
              </a:solidFill>
            </a:endParaRPr>
          </a:p>
          <a:p>
            <a:pPr>
              <a:spcBef>
                <a:spcPct val="0"/>
              </a:spcBef>
            </a:pPr>
            <a:r>
              <a:rPr kumimoji="0" lang="en-US" altLang="zh-CN" sz="2400">
                <a:solidFill>
                  <a:schemeClr val="tx1"/>
                </a:solidFill>
              </a:rPr>
              <a:t>p1=&amp;i; p2=&amp;j ; </a:t>
            </a:r>
            <a:endParaRPr kumimoji="0" lang="en-US" altLang="zh-CN" sz="2400" b="0">
              <a:solidFill>
                <a:schemeClr val="tx1"/>
              </a:solidFill>
            </a:endParaRPr>
          </a:p>
          <a:p>
            <a:pPr>
              <a:spcBef>
                <a:spcPct val="0"/>
              </a:spcBef>
            </a:pPr>
            <a:r>
              <a:rPr kumimoji="0" lang="en-US" altLang="zh-CN" sz="2400">
                <a:solidFill>
                  <a:schemeClr val="tx1"/>
                </a:solidFill>
              </a:rPr>
              <a:t>i=3; *p1=5; </a:t>
            </a:r>
            <a:endParaRPr kumimoji="0" lang="en-US" altLang="zh-CN" sz="2400" b="0">
              <a:solidFill>
                <a:schemeClr val="tx1"/>
              </a:solidFill>
            </a:endParaRPr>
          </a:p>
          <a:p>
            <a:pPr>
              <a:spcBef>
                <a:spcPct val="0"/>
              </a:spcBef>
            </a:pPr>
            <a:r>
              <a:rPr kumimoji="0" lang="en-US" altLang="zh-CN" sz="2400">
                <a:solidFill>
                  <a:schemeClr val="tx1"/>
                </a:solidFill>
              </a:rPr>
              <a:t>j=6; *p2=8;</a:t>
            </a:r>
            <a:endParaRPr lang="en-US" altLang="zh-CN" sz="2400" b="0">
              <a:solidFill>
                <a:schemeClr val="tx1"/>
              </a:solidFill>
            </a:endParaRPr>
          </a:p>
        </p:txBody>
      </p:sp>
      <p:grpSp>
        <p:nvGrpSpPr>
          <p:cNvPr id="3" name="Group 22"/>
          <p:cNvGrpSpPr>
            <a:grpSpLocks/>
          </p:cNvGrpSpPr>
          <p:nvPr/>
        </p:nvGrpSpPr>
        <p:grpSpPr bwMode="auto">
          <a:xfrm>
            <a:off x="6523038" y="4475163"/>
            <a:ext cx="2286000" cy="1524000"/>
            <a:chOff x="2304" y="1152"/>
            <a:chExt cx="1440" cy="960"/>
          </a:xfrm>
        </p:grpSpPr>
        <p:grpSp>
          <p:nvGrpSpPr>
            <p:cNvPr id="4" name="Group 23"/>
            <p:cNvGrpSpPr>
              <a:grpSpLocks/>
            </p:cNvGrpSpPr>
            <p:nvPr/>
          </p:nvGrpSpPr>
          <p:grpSpPr bwMode="auto">
            <a:xfrm>
              <a:off x="3024" y="1152"/>
              <a:ext cx="480" cy="960"/>
              <a:chOff x="3024" y="1152"/>
              <a:chExt cx="480" cy="960"/>
            </a:xfrm>
          </p:grpSpPr>
          <p:sp>
            <p:nvSpPr>
              <p:cNvPr id="363554" name="Rectangle 24"/>
              <p:cNvSpPr>
                <a:spLocks noChangeArrowheads="1"/>
              </p:cNvSpPr>
              <p:nvPr/>
            </p:nvSpPr>
            <p:spPr bwMode="auto">
              <a:xfrm>
                <a:off x="3024" y="1152"/>
                <a:ext cx="480" cy="192"/>
              </a:xfrm>
              <a:prstGeom prst="rect">
                <a:avLst/>
              </a:prstGeom>
              <a:noFill/>
              <a:ln w="9525">
                <a:solidFill>
                  <a:schemeClr val="tx1"/>
                </a:solidFill>
                <a:miter lim="800000"/>
                <a:headEnd/>
                <a:tailEnd/>
              </a:ln>
              <a:effectLst/>
            </p:spPr>
            <p:txBody>
              <a:bodyPr wrap="none" anchor="ctr"/>
              <a:lstStyle/>
              <a:p>
                <a:pPr>
                  <a:spcBef>
                    <a:spcPct val="0"/>
                  </a:spcBef>
                </a:pPr>
                <a:r>
                  <a:rPr kumimoji="0" lang="en-US" altLang="zh-CN" sz="2400">
                    <a:solidFill>
                      <a:schemeClr val="tx1"/>
                    </a:solidFill>
                  </a:rPr>
                  <a:t>3   5</a:t>
                </a:r>
                <a:endParaRPr lang="en-US" altLang="zh-CN" sz="2400" b="0">
                  <a:solidFill>
                    <a:schemeClr val="tx1"/>
                  </a:solidFill>
                </a:endParaRPr>
              </a:p>
            </p:txBody>
          </p:sp>
          <p:sp>
            <p:nvSpPr>
              <p:cNvPr id="363555" name="Rectangle 25"/>
              <p:cNvSpPr>
                <a:spLocks noChangeArrowheads="1"/>
              </p:cNvSpPr>
              <p:nvPr/>
            </p:nvSpPr>
            <p:spPr bwMode="auto">
              <a:xfrm>
                <a:off x="3024" y="1344"/>
                <a:ext cx="480" cy="192"/>
              </a:xfrm>
              <a:prstGeom prst="rect">
                <a:avLst/>
              </a:prstGeom>
              <a:noFill/>
              <a:ln w="9525">
                <a:solidFill>
                  <a:schemeClr val="tx1"/>
                </a:solidFill>
                <a:miter lim="800000"/>
                <a:headEnd/>
                <a:tailEnd/>
              </a:ln>
              <a:effectLst/>
            </p:spPr>
            <p:txBody>
              <a:bodyPr wrap="none" anchor="ctr"/>
              <a:lstStyle/>
              <a:p>
                <a:pPr>
                  <a:spcBef>
                    <a:spcPct val="0"/>
                  </a:spcBef>
                </a:pPr>
                <a:r>
                  <a:rPr kumimoji="0" lang="en-US" altLang="zh-CN" sz="2400">
                    <a:solidFill>
                      <a:schemeClr val="tx1"/>
                    </a:solidFill>
                  </a:rPr>
                  <a:t>6   8</a:t>
                </a:r>
                <a:endParaRPr lang="en-US" altLang="zh-CN" sz="2400" b="0">
                  <a:solidFill>
                    <a:schemeClr val="tx1"/>
                  </a:solidFill>
                </a:endParaRPr>
              </a:p>
            </p:txBody>
          </p:sp>
          <p:sp>
            <p:nvSpPr>
              <p:cNvPr id="363556" name="Rectangle 26"/>
              <p:cNvSpPr>
                <a:spLocks noChangeArrowheads="1"/>
              </p:cNvSpPr>
              <p:nvPr/>
            </p:nvSpPr>
            <p:spPr bwMode="auto">
              <a:xfrm>
                <a:off x="3024" y="1536"/>
                <a:ext cx="480" cy="192"/>
              </a:xfrm>
              <a:prstGeom prst="rect">
                <a:avLst/>
              </a:prstGeom>
              <a:noFill/>
              <a:ln w="9525">
                <a:solidFill>
                  <a:schemeClr val="tx1"/>
                </a:solidFill>
                <a:miter lim="800000"/>
                <a:headEnd/>
                <a:tailEnd/>
              </a:ln>
              <a:effectLst/>
            </p:spPr>
            <p:txBody>
              <a:bodyPr wrap="none" anchor="ctr"/>
              <a:lstStyle/>
              <a:p>
                <a:pPr algn="ctr">
                  <a:spcBef>
                    <a:spcPct val="0"/>
                  </a:spcBef>
                </a:pPr>
                <a:r>
                  <a:rPr kumimoji="0" lang="en-US" altLang="zh-CN" sz="2400" b="0">
                    <a:solidFill>
                      <a:schemeClr val="tx1"/>
                    </a:solidFill>
                  </a:rPr>
                  <a:t>┇</a:t>
                </a:r>
                <a:endParaRPr lang="en-US" altLang="zh-CN" sz="2400" b="0">
                  <a:solidFill>
                    <a:schemeClr val="tx1"/>
                  </a:solidFill>
                </a:endParaRPr>
              </a:p>
            </p:txBody>
          </p:sp>
          <p:sp>
            <p:nvSpPr>
              <p:cNvPr id="363557" name="Rectangle 27"/>
              <p:cNvSpPr>
                <a:spLocks noChangeArrowheads="1"/>
              </p:cNvSpPr>
              <p:nvPr/>
            </p:nvSpPr>
            <p:spPr bwMode="auto">
              <a:xfrm>
                <a:off x="3024" y="1728"/>
                <a:ext cx="480" cy="192"/>
              </a:xfrm>
              <a:prstGeom prst="rect">
                <a:avLst/>
              </a:prstGeom>
              <a:noFill/>
              <a:ln w="9525">
                <a:solidFill>
                  <a:schemeClr val="tx1"/>
                </a:solidFill>
                <a:miter lim="800000"/>
                <a:headEnd/>
                <a:tailEnd/>
              </a:ln>
              <a:effectLst/>
            </p:spPr>
            <p:txBody>
              <a:bodyPr wrap="none" anchor="ctr"/>
              <a:lstStyle/>
              <a:p>
                <a:pPr algn="ctr">
                  <a:spcBef>
                    <a:spcPct val="0"/>
                  </a:spcBef>
                </a:pPr>
                <a:r>
                  <a:rPr kumimoji="0" lang="en-US" altLang="zh-CN" sz="2400">
                    <a:solidFill>
                      <a:schemeClr val="tx1"/>
                    </a:solidFill>
                  </a:rPr>
                  <a:t>2000</a:t>
                </a:r>
                <a:endParaRPr lang="en-US" altLang="zh-CN" sz="2400" b="0">
                  <a:solidFill>
                    <a:schemeClr val="tx1"/>
                  </a:solidFill>
                </a:endParaRPr>
              </a:p>
            </p:txBody>
          </p:sp>
          <p:sp>
            <p:nvSpPr>
              <p:cNvPr id="363558" name="Rectangle 28"/>
              <p:cNvSpPr>
                <a:spLocks noChangeArrowheads="1"/>
              </p:cNvSpPr>
              <p:nvPr/>
            </p:nvSpPr>
            <p:spPr bwMode="auto">
              <a:xfrm>
                <a:off x="3024" y="1920"/>
                <a:ext cx="480" cy="192"/>
              </a:xfrm>
              <a:prstGeom prst="rect">
                <a:avLst/>
              </a:prstGeom>
              <a:noFill/>
              <a:ln w="9525">
                <a:solidFill>
                  <a:schemeClr val="tx1"/>
                </a:solidFill>
                <a:miter lim="800000"/>
                <a:headEnd/>
                <a:tailEnd/>
              </a:ln>
              <a:effectLst/>
            </p:spPr>
            <p:txBody>
              <a:bodyPr wrap="none" anchor="ctr"/>
              <a:lstStyle/>
              <a:p>
                <a:pPr algn="ctr">
                  <a:spcBef>
                    <a:spcPct val="0"/>
                  </a:spcBef>
                </a:pPr>
                <a:r>
                  <a:rPr kumimoji="0" lang="en-US" altLang="zh-CN" sz="2400">
                    <a:solidFill>
                      <a:schemeClr val="tx1"/>
                    </a:solidFill>
                  </a:rPr>
                  <a:t>2002</a:t>
                </a:r>
                <a:endParaRPr lang="en-US" altLang="zh-CN" sz="2400" b="0">
                  <a:solidFill>
                    <a:schemeClr val="tx1"/>
                  </a:solidFill>
                </a:endParaRPr>
              </a:p>
            </p:txBody>
          </p:sp>
        </p:grpSp>
        <p:grpSp>
          <p:nvGrpSpPr>
            <p:cNvPr id="5" name="Group 29"/>
            <p:cNvGrpSpPr>
              <a:grpSpLocks/>
            </p:cNvGrpSpPr>
            <p:nvPr/>
          </p:nvGrpSpPr>
          <p:grpSpPr bwMode="auto">
            <a:xfrm>
              <a:off x="3600" y="1152"/>
              <a:ext cx="144" cy="960"/>
              <a:chOff x="5280" y="480"/>
              <a:chExt cx="144" cy="960"/>
            </a:xfrm>
          </p:grpSpPr>
          <p:sp>
            <p:nvSpPr>
              <p:cNvPr id="363550" name="Rectangle 30"/>
              <p:cNvSpPr>
                <a:spLocks noChangeArrowheads="1"/>
              </p:cNvSpPr>
              <p:nvPr/>
            </p:nvSpPr>
            <p:spPr bwMode="auto">
              <a:xfrm>
                <a:off x="5280" y="480"/>
                <a:ext cx="144"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rPr>
                  <a:t>i</a:t>
                </a:r>
                <a:endParaRPr lang="en-US" altLang="zh-CN" sz="2400" b="0">
                  <a:solidFill>
                    <a:schemeClr val="tx1"/>
                  </a:solidFill>
                </a:endParaRPr>
              </a:p>
            </p:txBody>
          </p:sp>
          <p:sp>
            <p:nvSpPr>
              <p:cNvPr id="363551" name="Rectangle 31"/>
              <p:cNvSpPr>
                <a:spLocks noChangeArrowheads="1"/>
              </p:cNvSpPr>
              <p:nvPr/>
            </p:nvSpPr>
            <p:spPr bwMode="auto">
              <a:xfrm>
                <a:off x="5280" y="672"/>
                <a:ext cx="144"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rPr>
                  <a:t>j</a:t>
                </a:r>
                <a:endParaRPr lang="en-US" altLang="zh-CN" sz="2400" b="0">
                  <a:solidFill>
                    <a:schemeClr val="tx1"/>
                  </a:solidFill>
                </a:endParaRPr>
              </a:p>
            </p:txBody>
          </p:sp>
          <p:sp>
            <p:nvSpPr>
              <p:cNvPr id="363552" name="Rectangle 32"/>
              <p:cNvSpPr>
                <a:spLocks noChangeArrowheads="1"/>
              </p:cNvSpPr>
              <p:nvPr/>
            </p:nvSpPr>
            <p:spPr bwMode="auto">
              <a:xfrm>
                <a:off x="5280" y="1056"/>
                <a:ext cx="144"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rPr>
                  <a:t>p1</a:t>
                </a:r>
                <a:endParaRPr lang="en-US" altLang="zh-CN" sz="2400" b="0">
                  <a:solidFill>
                    <a:schemeClr val="tx1"/>
                  </a:solidFill>
                </a:endParaRPr>
              </a:p>
            </p:txBody>
          </p:sp>
          <p:sp>
            <p:nvSpPr>
              <p:cNvPr id="363553" name="Rectangle 33"/>
              <p:cNvSpPr>
                <a:spLocks noChangeArrowheads="1"/>
              </p:cNvSpPr>
              <p:nvPr/>
            </p:nvSpPr>
            <p:spPr bwMode="auto">
              <a:xfrm>
                <a:off x="5280" y="1248"/>
                <a:ext cx="144"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rPr>
                  <a:t>p2</a:t>
                </a:r>
                <a:endParaRPr lang="en-US" altLang="zh-CN" sz="2400" b="0">
                  <a:solidFill>
                    <a:schemeClr val="tx1"/>
                  </a:solidFill>
                </a:endParaRPr>
              </a:p>
            </p:txBody>
          </p:sp>
        </p:grpSp>
        <p:grpSp>
          <p:nvGrpSpPr>
            <p:cNvPr id="6" name="Group 34"/>
            <p:cNvGrpSpPr>
              <a:grpSpLocks/>
            </p:cNvGrpSpPr>
            <p:nvPr/>
          </p:nvGrpSpPr>
          <p:grpSpPr bwMode="auto">
            <a:xfrm>
              <a:off x="2784" y="1200"/>
              <a:ext cx="240" cy="816"/>
              <a:chOff x="4464" y="528"/>
              <a:chExt cx="240" cy="816"/>
            </a:xfrm>
          </p:grpSpPr>
          <p:sp>
            <p:nvSpPr>
              <p:cNvPr id="363544" name="Line 35"/>
              <p:cNvSpPr>
                <a:spLocks noChangeShapeType="1"/>
              </p:cNvSpPr>
              <p:nvPr/>
            </p:nvSpPr>
            <p:spPr bwMode="auto">
              <a:xfrm>
                <a:off x="4608" y="1152"/>
                <a:ext cx="96" cy="0"/>
              </a:xfrm>
              <a:prstGeom prst="line">
                <a:avLst/>
              </a:prstGeom>
              <a:noFill/>
              <a:ln w="38100">
                <a:solidFill>
                  <a:srgbClr val="FF0000"/>
                </a:solidFill>
                <a:round/>
                <a:headEnd/>
                <a:tailEnd/>
              </a:ln>
              <a:effectLst/>
            </p:spPr>
            <p:txBody>
              <a:bodyPr/>
              <a:lstStyle/>
              <a:p>
                <a:endParaRPr lang="zh-CN" altLang="en-US"/>
              </a:p>
            </p:txBody>
          </p:sp>
          <p:sp>
            <p:nvSpPr>
              <p:cNvPr id="363545" name="Line 36"/>
              <p:cNvSpPr>
                <a:spLocks noChangeShapeType="1"/>
              </p:cNvSpPr>
              <p:nvPr/>
            </p:nvSpPr>
            <p:spPr bwMode="auto">
              <a:xfrm flipV="1">
                <a:off x="4608" y="528"/>
                <a:ext cx="0" cy="624"/>
              </a:xfrm>
              <a:prstGeom prst="line">
                <a:avLst/>
              </a:prstGeom>
              <a:noFill/>
              <a:ln w="38100">
                <a:solidFill>
                  <a:srgbClr val="FF0000"/>
                </a:solidFill>
                <a:round/>
                <a:headEnd/>
                <a:tailEnd/>
              </a:ln>
              <a:effectLst/>
            </p:spPr>
            <p:txBody>
              <a:bodyPr/>
              <a:lstStyle/>
              <a:p>
                <a:endParaRPr lang="zh-CN" altLang="en-US"/>
              </a:p>
            </p:txBody>
          </p:sp>
          <p:sp>
            <p:nvSpPr>
              <p:cNvPr id="363546" name="Line 37"/>
              <p:cNvSpPr>
                <a:spLocks noChangeShapeType="1"/>
              </p:cNvSpPr>
              <p:nvPr/>
            </p:nvSpPr>
            <p:spPr bwMode="auto">
              <a:xfrm>
                <a:off x="4608" y="576"/>
                <a:ext cx="96" cy="0"/>
              </a:xfrm>
              <a:prstGeom prst="line">
                <a:avLst/>
              </a:prstGeom>
              <a:noFill/>
              <a:ln w="38100">
                <a:solidFill>
                  <a:srgbClr val="FF0000"/>
                </a:solidFill>
                <a:round/>
                <a:headEnd/>
                <a:tailEnd type="triangle" w="med" len="med"/>
              </a:ln>
              <a:effectLst/>
            </p:spPr>
            <p:txBody>
              <a:bodyPr/>
              <a:lstStyle/>
              <a:p>
                <a:endParaRPr lang="zh-CN" altLang="en-US"/>
              </a:p>
            </p:txBody>
          </p:sp>
          <p:sp>
            <p:nvSpPr>
              <p:cNvPr id="363547" name="Line 38"/>
              <p:cNvSpPr>
                <a:spLocks noChangeShapeType="1"/>
              </p:cNvSpPr>
              <p:nvPr/>
            </p:nvSpPr>
            <p:spPr bwMode="auto">
              <a:xfrm>
                <a:off x="4464" y="1344"/>
                <a:ext cx="240" cy="0"/>
              </a:xfrm>
              <a:prstGeom prst="line">
                <a:avLst/>
              </a:prstGeom>
              <a:noFill/>
              <a:ln w="38100">
                <a:solidFill>
                  <a:schemeClr val="accent2"/>
                </a:solidFill>
                <a:round/>
                <a:headEnd/>
                <a:tailEnd/>
              </a:ln>
              <a:effectLst/>
            </p:spPr>
            <p:txBody>
              <a:bodyPr/>
              <a:lstStyle/>
              <a:p>
                <a:endParaRPr lang="zh-CN" altLang="en-US"/>
              </a:p>
            </p:txBody>
          </p:sp>
          <p:sp>
            <p:nvSpPr>
              <p:cNvPr id="363548" name="Line 39"/>
              <p:cNvSpPr>
                <a:spLocks noChangeShapeType="1"/>
              </p:cNvSpPr>
              <p:nvPr/>
            </p:nvSpPr>
            <p:spPr bwMode="auto">
              <a:xfrm flipV="1">
                <a:off x="4464" y="768"/>
                <a:ext cx="0" cy="576"/>
              </a:xfrm>
              <a:prstGeom prst="line">
                <a:avLst/>
              </a:prstGeom>
              <a:noFill/>
              <a:ln w="38100">
                <a:solidFill>
                  <a:schemeClr val="accent2"/>
                </a:solidFill>
                <a:round/>
                <a:headEnd/>
                <a:tailEnd/>
              </a:ln>
              <a:effectLst/>
            </p:spPr>
            <p:txBody>
              <a:bodyPr/>
              <a:lstStyle/>
              <a:p>
                <a:endParaRPr lang="zh-CN" altLang="en-US"/>
              </a:p>
            </p:txBody>
          </p:sp>
          <p:sp>
            <p:nvSpPr>
              <p:cNvPr id="363549" name="Line 40"/>
              <p:cNvSpPr>
                <a:spLocks noChangeShapeType="1"/>
              </p:cNvSpPr>
              <p:nvPr/>
            </p:nvSpPr>
            <p:spPr bwMode="auto">
              <a:xfrm>
                <a:off x="4464" y="768"/>
                <a:ext cx="240" cy="0"/>
              </a:xfrm>
              <a:prstGeom prst="line">
                <a:avLst/>
              </a:prstGeom>
              <a:noFill/>
              <a:ln w="38100">
                <a:solidFill>
                  <a:schemeClr val="accent2"/>
                </a:solidFill>
                <a:round/>
                <a:headEnd/>
                <a:tailEnd type="triangle" w="med" len="med"/>
              </a:ln>
              <a:effectLst/>
            </p:spPr>
            <p:txBody>
              <a:bodyPr/>
              <a:lstStyle/>
              <a:p>
                <a:endParaRPr lang="zh-CN" altLang="en-US"/>
              </a:p>
            </p:txBody>
          </p:sp>
        </p:grpSp>
        <p:grpSp>
          <p:nvGrpSpPr>
            <p:cNvPr id="7" name="Group 41"/>
            <p:cNvGrpSpPr>
              <a:grpSpLocks/>
            </p:cNvGrpSpPr>
            <p:nvPr/>
          </p:nvGrpSpPr>
          <p:grpSpPr bwMode="auto">
            <a:xfrm>
              <a:off x="2304" y="1152"/>
              <a:ext cx="432" cy="384"/>
              <a:chOff x="3984" y="480"/>
              <a:chExt cx="432" cy="384"/>
            </a:xfrm>
          </p:grpSpPr>
          <p:sp>
            <p:nvSpPr>
              <p:cNvPr id="363542" name="Rectangle 42"/>
              <p:cNvSpPr>
                <a:spLocks noChangeArrowheads="1"/>
              </p:cNvSpPr>
              <p:nvPr/>
            </p:nvSpPr>
            <p:spPr bwMode="auto">
              <a:xfrm>
                <a:off x="3984" y="480"/>
                <a:ext cx="432"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rPr>
                  <a:t>2000</a:t>
                </a:r>
                <a:endParaRPr lang="en-US" altLang="zh-CN" sz="2400" b="0">
                  <a:solidFill>
                    <a:schemeClr val="tx1"/>
                  </a:solidFill>
                </a:endParaRPr>
              </a:p>
            </p:txBody>
          </p:sp>
          <p:sp>
            <p:nvSpPr>
              <p:cNvPr id="363543" name="Rectangle 43"/>
              <p:cNvSpPr>
                <a:spLocks noChangeArrowheads="1"/>
              </p:cNvSpPr>
              <p:nvPr/>
            </p:nvSpPr>
            <p:spPr bwMode="auto">
              <a:xfrm>
                <a:off x="3984" y="672"/>
                <a:ext cx="432"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rPr>
                  <a:t>2002</a:t>
                </a:r>
                <a:endParaRPr lang="en-US" altLang="zh-CN" sz="2400" b="0">
                  <a:solidFill>
                    <a:schemeClr val="tx1"/>
                  </a:solidFill>
                </a:endParaRPr>
              </a:p>
            </p:txBody>
          </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371475" y="869404"/>
            <a:ext cx="8274050" cy="984250"/>
          </a:xfrm>
          <a:prstGeom prst="rect">
            <a:avLst/>
          </a:prstGeom>
          <a:noFill/>
          <a:ln w="38100">
            <a:solidFill>
              <a:schemeClr val="hlink"/>
            </a:solidFill>
            <a:miter lim="800000"/>
            <a:headEnd type="none" w="lg" len="lg"/>
            <a:tailEnd/>
          </a:ln>
        </p:spPr>
        <p:txBody>
          <a:bodyPr lIns="90000" tIns="46800" rIns="90000" bIns="46800" anchor="ctr">
            <a:spAutoFit/>
          </a:bodyPr>
          <a:lstStyle/>
          <a:p>
            <a:pPr>
              <a:lnSpc>
                <a:spcPct val="100000"/>
              </a:lnSpc>
              <a:spcBef>
                <a:spcPct val="0"/>
              </a:spcBef>
              <a:buClrTx/>
            </a:pPr>
            <a:r>
              <a:rPr lang="zh-CN" altLang="en-US">
                <a:latin typeface="Times New Roman" charset="0"/>
              </a:rPr>
              <a:t>把一个指针的值赋给另一个指针，但不能直接用整型数据赋值给指针变量。  </a:t>
            </a:r>
            <a:r>
              <a:rPr lang="en-US" altLang="zh-CN">
                <a:solidFill>
                  <a:srgbClr val="FF0066"/>
                </a:solidFill>
                <a:latin typeface="Times New Roman" charset="0"/>
              </a:rPr>
              <a:t>int  *p=1000  !!!</a:t>
            </a:r>
            <a:r>
              <a:rPr lang="zh-CN" altLang="en-US">
                <a:solidFill>
                  <a:srgbClr val="FF0066"/>
                </a:solidFill>
                <a:latin typeface="Times New Roman" charset="0"/>
              </a:rPr>
              <a:t>错误</a:t>
            </a:r>
          </a:p>
        </p:txBody>
      </p:sp>
      <p:sp>
        <p:nvSpPr>
          <p:cNvPr id="199683" name="Text Box 3"/>
          <p:cNvSpPr txBox="1">
            <a:spLocks noChangeArrowheads="1"/>
          </p:cNvSpPr>
          <p:nvPr/>
        </p:nvSpPr>
        <p:spPr bwMode="auto">
          <a:xfrm>
            <a:off x="277813" y="1988840"/>
            <a:ext cx="3984625" cy="1756508"/>
          </a:xfrm>
          <a:prstGeom prst="rect">
            <a:avLst/>
          </a:prstGeom>
          <a:noFill/>
          <a:ln w="38100">
            <a:solidFill>
              <a:schemeClr val="hlink"/>
            </a:solidFill>
            <a:miter lim="800000"/>
            <a:headEnd type="none" w="lg" len="lg"/>
            <a:tailEnd/>
          </a:ln>
        </p:spPr>
        <p:txBody>
          <a:bodyPr lIns="90000" tIns="46800" rIns="90000" bIns="46800" anchor="ctr">
            <a:spAutoFit/>
          </a:bodyPr>
          <a:lstStyle/>
          <a:p>
            <a:pPr>
              <a:lnSpc>
                <a:spcPct val="100000"/>
              </a:lnSpc>
              <a:spcBef>
                <a:spcPct val="0"/>
              </a:spcBef>
              <a:buClrTx/>
            </a:pPr>
            <a:r>
              <a:rPr lang="en-US" altLang="zh-CN" dirty="0">
                <a:latin typeface="Times New Roman" charset="0"/>
                <a:ea typeface="宋体" charset="-122"/>
              </a:rPr>
              <a:t>main( )  {</a:t>
            </a:r>
          </a:p>
          <a:p>
            <a:pPr>
              <a:lnSpc>
                <a:spcPct val="100000"/>
              </a:lnSpc>
              <a:spcBef>
                <a:spcPct val="0"/>
              </a:spcBef>
              <a:buClrTx/>
            </a:pPr>
            <a:r>
              <a:rPr lang="en-US" altLang="zh-CN" dirty="0">
                <a:latin typeface="Times New Roman" charset="0"/>
                <a:ea typeface="宋体" charset="-122"/>
              </a:rPr>
              <a:t>int a=100 , b , *p ;</a:t>
            </a:r>
          </a:p>
          <a:p>
            <a:pPr>
              <a:lnSpc>
                <a:spcPct val="100000"/>
              </a:lnSpc>
              <a:spcBef>
                <a:spcPct val="0"/>
              </a:spcBef>
              <a:buClrTx/>
            </a:pPr>
            <a:r>
              <a:rPr lang="en-US" altLang="zh-CN" dirty="0">
                <a:latin typeface="Times New Roman" charset="0"/>
                <a:ea typeface="宋体" charset="-122"/>
              </a:rPr>
              <a:t> p=&amp;a ;</a:t>
            </a:r>
          </a:p>
          <a:p>
            <a:pPr>
              <a:lnSpc>
                <a:spcPct val="100000"/>
              </a:lnSpc>
              <a:spcBef>
                <a:spcPct val="0"/>
              </a:spcBef>
              <a:buClrTx/>
            </a:pPr>
            <a:r>
              <a:rPr lang="en-US" altLang="zh-CN" dirty="0">
                <a:latin typeface="Times New Roman" charset="0"/>
                <a:ea typeface="宋体" charset="-122"/>
              </a:rPr>
              <a:t> </a:t>
            </a:r>
            <a:r>
              <a:rPr lang="en-US" altLang="zh-CN" dirty="0" err="1">
                <a:latin typeface="Times New Roman" charset="0"/>
                <a:ea typeface="宋体" charset="-122"/>
              </a:rPr>
              <a:t>printf</a:t>
            </a:r>
            <a:r>
              <a:rPr lang="en-US" altLang="zh-CN" dirty="0">
                <a:latin typeface="Times New Roman" charset="0"/>
                <a:ea typeface="宋体" charset="-122"/>
              </a:rPr>
              <a:t>(</a:t>
            </a:r>
            <a:r>
              <a:rPr lang="en-US" altLang="zh-CN" dirty="0"/>
              <a:t>"</a:t>
            </a:r>
            <a:r>
              <a:rPr lang="en-US" altLang="zh-CN" dirty="0">
                <a:latin typeface="Times New Roman" charset="0"/>
                <a:ea typeface="宋体" charset="-122"/>
              </a:rPr>
              <a:t>%</a:t>
            </a:r>
            <a:r>
              <a:rPr lang="en-US" altLang="zh-CN" dirty="0" err="1">
                <a:latin typeface="Times New Roman" charset="0"/>
                <a:ea typeface="宋体" charset="-122"/>
              </a:rPr>
              <a:t>d,%d</a:t>
            </a:r>
            <a:r>
              <a:rPr lang="en-US" altLang="zh-CN" dirty="0">
                <a:latin typeface="Times New Roman" charset="0"/>
                <a:ea typeface="宋体" charset="-122"/>
              </a:rPr>
              <a:t>\n</a:t>
            </a:r>
            <a:r>
              <a:rPr lang="en-US" altLang="zh-CN" dirty="0"/>
              <a:t>"</a:t>
            </a:r>
            <a:r>
              <a:rPr lang="en-US" altLang="zh-CN" dirty="0">
                <a:latin typeface="Times New Roman" charset="0"/>
                <a:ea typeface="宋体" charset="-122"/>
              </a:rPr>
              <a:t> ,a ,*p);</a:t>
            </a:r>
          </a:p>
          <a:p>
            <a:pPr>
              <a:lnSpc>
                <a:spcPct val="100000"/>
              </a:lnSpc>
              <a:spcBef>
                <a:spcPct val="0"/>
              </a:spcBef>
              <a:buClrTx/>
            </a:pPr>
            <a:r>
              <a:rPr lang="en-US" altLang="zh-CN" dirty="0">
                <a:solidFill>
                  <a:srgbClr val="FF0066"/>
                </a:solidFill>
                <a:latin typeface="Times New Roman" charset="0"/>
                <a:ea typeface="宋体" charset="-122"/>
              </a:rPr>
              <a:t>*p=1000</a:t>
            </a:r>
            <a:r>
              <a:rPr lang="en-US" altLang="zh-CN" dirty="0">
                <a:latin typeface="Times New Roman" charset="0"/>
                <a:ea typeface="宋体" charset="-122"/>
              </a:rPr>
              <a:t>;</a:t>
            </a:r>
          </a:p>
          <a:p>
            <a:pPr>
              <a:lnSpc>
                <a:spcPct val="100000"/>
              </a:lnSpc>
              <a:spcBef>
                <a:spcPct val="0"/>
              </a:spcBef>
              <a:buClrTx/>
            </a:pPr>
            <a:r>
              <a:rPr lang="en-US" altLang="zh-CN" dirty="0">
                <a:latin typeface="Times New Roman" charset="0"/>
                <a:ea typeface="宋体" charset="-122"/>
              </a:rPr>
              <a:t> </a:t>
            </a:r>
            <a:r>
              <a:rPr lang="en-US" altLang="zh-CN" dirty="0" err="1">
                <a:latin typeface="Times New Roman" charset="0"/>
                <a:ea typeface="宋体" charset="-122"/>
              </a:rPr>
              <a:t>printf</a:t>
            </a:r>
            <a:r>
              <a:rPr lang="en-US" altLang="zh-CN" dirty="0">
                <a:latin typeface="Times New Roman" charset="0"/>
                <a:ea typeface="宋体" charset="-122"/>
              </a:rPr>
              <a:t>(</a:t>
            </a:r>
            <a:r>
              <a:rPr lang="en-US" altLang="zh-CN" dirty="0"/>
              <a:t>"</a:t>
            </a:r>
            <a:r>
              <a:rPr lang="en-US" altLang="zh-CN" dirty="0">
                <a:latin typeface="Times New Roman" charset="0"/>
                <a:ea typeface="宋体" charset="-122"/>
              </a:rPr>
              <a:t>%</a:t>
            </a:r>
            <a:r>
              <a:rPr lang="en-US" altLang="zh-CN" dirty="0" err="1">
                <a:latin typeface="Times New Roman" charset="0"/>
                <a:ea typeface="宋体" charset="-122"/>
              </a:rPr>
              <a:t>d,%d</a:t>
            </a:r>
            <a:r>
              <a:rPr lang="en-US" altLang="zh-CN" dirty="0">
                <a:latin typeface="Times New Roman" charset="0"/>
                <a:ea typeface="宋体" charset="-122"/>
              </a:rPr>
              <a:t>\</a:t>
            </a:r>
            <a:r>
              <a:rPr lang="en-US" altLang="zh-CN" dirty="0" err="1">
                <a:latin typeface="Times New Roman" charset="0"/>
                <a:ea typeface="宋体" charset="-122"/>
              </a:rPr>
              <a:t>n</a:t>
            </a:r>
            <a:r>
              <a:rPr lang="en-US" altLang="zh-CN" dirty="0" err="1"/>
              <a:t>"</a:t>
            </a:r>
            <a:r>
              <a:rPr lang="en-US" altLang="zh-CN" dirty="0" err="1">
                <a:latin typeface="Times New Roman" charset="0"/>
                <a:ea typeface="宋体" charset="-122"/>
              </a:rPr>
              <a:t>,a</a:t>
            </a:r>
            <a:r>
              <a:rPr lang="en-US" altLang="zh-CN" dirty="0">
                <a:latin typeface="Times New Roman" charset="0"/>
                <a:ea typeface="宋体" charset="-122"/>
              </a:rPr>
              <a:t>,*p);  }</a:t>
            </a:r>
          </a:p>
        </p:txBody>
      </p:sp>
      <p:sp>
        <p:nvSpPr>
          <p:cNvPr id="199684" name="Text Box 4"/>
          <p:cNvSpPr txBox="1">
            <a:spLocks noChangeArrowheads="1"/>
          </p:cNvSpPr>
          <p:nvPr/>
        </p:nvSpPr>
        <p:spPr bwMode="auto">
          <a:xfrm>
            <a:off x="2753393" y="2636912"/>
            <a:ext cx="1509044" cy="648512"/>
          </a:xfrm>
          <a:prstGeom prst="rect">
            <a:avLst/>
          </a:prstGeom>
          <a:noFill/>
          <a:ln w="38100">
            <a:solidFill>
              <a:srgbClr val="FF9900"/>
            </a:solidFill>
            <a:miter lim="800000"/>
            <a:headEnd type="none" w="lg" len="lg"/>
            <a:tailEnd/>
          </a:ln>
        </p:spPr>
        <p:txBody>
          <a:bodyPr wrap="none" lIns="90000" tIns="46800" rIns="90000" bIns="46800" anchor="ctr">
            <a:spAutoFit/>
          </a:bodyPr>
          <a:lstStyle/>
          <a:p>
            <a:pPr>
              <a:lnSpc>
                <a:spcPct val="100000"/>
              </a:lnSpc>
              <a:spcBef>
                <a:spcPct val="0"/>
              </a:spcBef>
              <a:buClrTx/>
            </a:pPr>
            <a:r>
              <a:rPr lang="en-US" altLang="zh-CN" dirty="0">
                <a:latin typeface="Times New Roman" charset="0"/>
                <a:ea typeface="宋体" charset="-122"/>
              </a:rPr>
              <a:t>   100, 100</a:t>
            </a:r>
          </a:p>
          <a:p>
            <a:pPr>
              <a:lnSpc>
                <a:spcPct val="100000"/>
              </a:lnSpc>
              <a:spcBef>
                <a:spcPct val="0"/>
              </a:spcBef>
              <a:buClrTx/>
            </a:pPr>
            <a:r>
              <a:rPr lang="en-US" altLang="zh-CN" dirty="0">
                <a:latin typeface="Times New Roman" charset="0"/>
                <a:ea typeface="宋体" charset="-122"/>
              </a:rPr>
              <a:t>   1000,   1000</a:t>
            </a:r>
          </a:p>
        </p:txBody>
      </p:sp>
      <p:sp>
        <p:nvSpPr>
          <p:cNvPr id="199685" name="Text Box 5"/>
          <p:cNvSpPr txBox="1">
            <a:spLocks noChangeArrowheads="1"/>
          </p:cNvSpPr>
          <p:nvPr/>
        </p:nvSpPr>
        <p:spPr bwMode="auto">
          <a:xfrm>
            <a:off x="4368800" y="1991766"/>
            <a:ext cx="4324350" cy="2908300"/>
          </a:xfrm>
          <a:prstGeom prst="rect">
            <a:avLst/>
          </a:prstGeom>
          <a:noFill/>
          <a:ln w="38100">
            <a:solidFill>
              <a:schemeClr val="hlink"/>
            </a:solidFill>
            <a:miter lim="800000"/>
            <a:headEnd type="none" w="lg" len="lg"/>
            <a:tailEnd/>
          </a:ln>
        </p:spPr>
        <p:txBody>
          <a:bodyPr lIns="90000" tIns="46800" rIns="90000" bIns="46800" anchor="ctr">
            <a:spAutoFit/>
          </a:bodyPr>
          <a:lstStyle/>
          <a:p>
            <a:pPr>
              <a:lnSpc>
                <a:spcPct val="100000"/>
              </a:lnSpc>
              <a:spcBef>
                <a:spcPct val="0"/>
              </a:spcBef>
              <a:buClrTx/>
            </a:pPr>
            <a:r>
              <a:rPr lang="en-US" altLang="zh-CN" sz="2600" dirty="0">
                <a:latin typeface="Times New Roman" charset="0"/>
                <a:ea typeface="宋体" charset="-122"/>
              </a:rPr>
              <a:t>main( )  {</a:t>
            </a:r>
          </a:p>
          <a:p>
            <a:pPr>
              <a:lnSpc>
                <a:spcPct val="100000"/>
              </a:lnSpc>
              <a:spcBef>
                <a:spcPct val="0"/>
              </a:spcBef>
              <a:buClrTx/>
            </a:pPr>
            <a:r>
              <a:rPr lang="en-US" altLang="zh-CN" sz="2600" dirty="0" err="1">
                <a:latin typeface="Times New Roman" charset="0"/>
                <a:ea typeface="宋体" charset="-122"/>
              </a:rPr>
              <a:t>int</a:t>
            </a:r>
            <a:r>
              <a:rPr lang="en-US" altLang="zh-CN" sz="2600" dirty="0">
                <a:latin typeface="Times New Roman" charset="0"/>
                <a:ea typeface="宋体" charset="-122"/>
              </a:rPr>
              <a:t>  *p1,*p2,a=5;</a:t>
            </a:r>
          </a:p>
          <a:p>
            <a:pPr>
              <a:lnSpc>
                <a:spcPct val="100000"/>
              </a:lnSpc>
              <a:spcBef>
                <a:spcPct val="0"/>
              </a:spcBef>
              <a:buClrTx/>
            </a:pPr>
            <a:r>
              <a:rPr lang="en-US" altLang="zh-CN" sz="2600" dirty="0">
                <a:latin typeface="Times New Roman" charset="0"/>
                <a:ea typeface="宋体" charset="-122"/>
              </a:rPr>
              <a:t>float b=10.5;</a:t>
            </a:r>
          </a:p>
          <a:p>
            <a:pPr>
              <a:lnSpc>
                <a:spcPct val="100000"/>
              </a:lnSpc>
              <a:spcBef>
                <a:spcPct val="0"/>
              </a:spcBef>
              <a:buClrTx/>
            </a:pPr>
            <a:r>
              <a:rPr lang="en-US" altLang="zh-CN" sz="2600" dirty="0">
                <a:solidFill>
                  <a:schemeClr val="accent2"/>
                </a:solidFill>
                <a:latin typeface="Times New Roman" charset="0"/>
                <a:ea typeface="宋体" charset="-122"/>
              </a:rPr>
              <a:t>*p1=a;</a:t>
            </a:r>
          </a:p>
          <a:p>
            <a:pPr>
              <a:lnSpc>
                <a:spcPct val="100000"/>
              </a:lnSpc>
              <a:spcBef>
                <a:spcPct val="0"/>
              </a:spcBef>
              <a:buClrTx/>
            </a:pPr>
            <a:r>
              <a:rPr lang="en-US" altLang="zh-CN" sz="2600" dirty="0">
                <a:solidFill>
                  <a:schemeClr val="accent2"/>
                </a:solidFill>
                <a:latin typeface="Times New Roman" charset="0"/>
                <a:ea typeface="宋体" charset="-122"/>
              </a:rPr>
              <a:t>p2=&amp;b;</a:t>
            </a:r>
          </a:p>
          <a:p>
            <a:pPr>
              <a:lnSpc>
                <a:spcPct val="100000"/>
              </a:lnSpc>
              <a:spcBef>
                <a:spcPct val="0"/>
              </a:spcBef>
              <a:buClrTx/>
            </a:pPr>
            <a:r>
              <a:rPr lang="en-US" altLang="zh-CN" sz="2600" dirty="0" err="1">
                <a:latin typeface="Times New Roman" charset="0"/>
                <a:ea typeface="宋体" charset="-122"/>
              </a:rPr>
              <a:t>printf</a:t>
            </a:r>
            <a:r>
              <a:rPr lang="en-US" altLang="zh-CN" sz="2600" dirty="0">
                <a:latin typeface="Times New Roman" charset="0"/>
                <a:ea typeface="宋体" charset="-122"/>
              </a:rPr>
              <a:t>(</a:t>
            </a:r>
            <a:r>
              <a:rPr lang="en-US" altLang="zh-CN" sz="2800" dirty="0"/>
              <a:t>"</a:t>
            </a:r>
            <a:r>
              <a:rPr lang="en-US" altLang="zh-CN" sz="2600" dirty="0">
                <a:latin typeface="Times New Roman" charset="0"/>
                <a:ea typeface="宋体" charset="-122"/>
              </a:rPr>
              <a:t>%</a:t>
            </a:r>
            <a:r>
              <a:rPr lang="en-US" altLang="zh-CN" sz="2600" dirty="0" err="1">
                <a:latin typeface="Times New Roman" charset="0"/>
                <a:ea typeface="宋体" charset="-122"/>
              </a:rPr>
              <a:t>d,%d</a:t>
            </a:r>
            <a:r>
              <a:rPr lang="en-US" altLang="zh-CN" sz="2600" dirty="0">
                <a:latin typeface="Times New Roman" charset="0"/>
                <a:ea typeface="宋体" charset="-122"/>
              </a:rPr>
              <a:t>\n</a:t>
            </a:r>
            <a:r>
              <a:rPr lang="en-US" altLang="zh-CN" sz="2800" dirty="0"/>
              <a:t>"</a:t>
            </a:r>
            <a:r>
              <a:rPr lang="en-US" altLang="zh-CN" sz="2600" dirty="0">
                <a:latin typeface="Times New Roman" charset="0"/>
                <a:ea typeface="宋体" charset="-122"/>
              </a:rPr>
              <a:t>,(*p1),(*p2));</a:t>
            </a:r>
          </a:p>
          <a:p>
            <a:pPr>
              <a:lnSpc>
                <a:spcPct val="100000"/>
              </a:lnSpc>
              <a:spcBef>
                <a:spcPct val="0"/>
              </a:spcBef>
              <a:buClrTx/>
            </a:pPr>
            <a:r>
              <a:rPr lang="en-US" altLang="zh-CN" sz="2600" dirty="0">
                <a:latin typeface="Times New Roman" charset="0"/>
                <a:ea typeface="宋体" charset="-122"/>
              </a:rPr>
              <a:t>}</a:t>
            </a:r>
          </a:p>
        </p:txBody>
      </p:sp>
      <p:sp>
        <p:nvSpPr>
          <p:cNvPr id="199686" name="Text Box 6"/>
          <p:cNvSpPr txBox="1">
            <a:spLocks noChangeArrowheads="1"/>
          </p:cNvSpPr>
          <p:nvPr/>
        </p:nvSpPr>
        <p:spPr bwMode="auto">
          <a:xfrm>
            <a:off x="4530725" y="5181054"/>
            <a:ext cx="3919538" cy="984250"/>
          </a:xfrm>
          <a:prstGeom prst="rect">
            <a:avLst/>
          </a:prstGeom>
          <a:noFill/>
          <a:ln w="38100">
            <a:solidFill>
              <a:srgbClr val="FF9900"/>
            </a:solidFill>
            <a:miter lim="800000"/>
            <a:headEnd type="none" w="lg" len="lg"/>
            <a:tailEnd/>
          </a:ln>
        </p:spPr>
        <p:txBody>
          <a:bodyPr lIns="90000" tIns="46800" rIns="90000" bIns="46800" anchor="ctr">
            <a:spAutoFit/>
          </a:bodyPr>
          <a:lstStyle/>
          <a:p>
            <a:pPr>
              <a:lnSpc>
                <a:spcPct val="100000"/>
              </a:lnSpc>
              <a:spcBef>
                <a:spcPct val="0"/>
              </a:spcBef>
              <a:buClrTx/>
            </a:pPr>
            <a:r>
              <a:rPr lang="zh-CN" altLang="en-US" dirty="0">
                <a:latin typeface="Times New Roman" charset="0"/>
              </a:rPr>
              <a:t>使用未赋值的指针变量</a:t>
            </a:r>
          </a:p>
          <a:p>
            <a:pPr>
              <a:lnSpc>
                <a:spcPct val="100000"/>
              </a:lnSpc>
              <a:spcBef>
                <a:spcPct val="0"/>
              </a:spcBef>
              <a:buClrTx/>
            </a:pPr>
            <a:r>
              <a:rPr lang="zh-CN" altLang="en-US" dirty="0">
                <a:latin typeface="Times New Roman" charset="0"/>
              </a:rPr>
              <a:t>类型不匹配</a:t>
            </a:r>
          </a:p>
        </p:txBody>
      </p:sp>
      <p:sp>
        <p:nvSpPr>
          <p:cNvPr id="7" name="Text Box 3">
            <a:extLst>
              <a:ext uri="{FF2B5EF4-FFF2-40B4-BE49-F238E27FC236}">
                <a16:creationId xmlns:a16="http://schemas.microsoft.com/office/drawing/2014/main" id="{71CA1F09-A1F8-425A-B17B-7BE68B046BA7}"/>
              </a:ext>
            </a:extLst>
          </p:cNvPr>
          <p:cNvSpPr txBox="1">
            <a:spLocks noChangeArrowheads="1"/>
          </p:cNvSpPr>
          <p:nvPr/>
        </p:nvSpPr>
        <p:spPr bwMode="auto">
          <a:xfrm>
            <a:off x="277812" y="4365104"/>
            <a:ext cx="3984625" cy="1756508"/>
          </a:xfrm>
          <a:prstGeom prst="rect">
            <a:avLst/>
          </a:prstGeom>
          <a:noFill/>
          <a:ln w="38100">
            <a:solidFill>
              <a:schemeClr val="hlink"/>
            </a:solidFill>
            <a:miter lim="800000"/>
            <a:headEnd type="none" w="lg" len="lg"/>
            <a:tailEnd/>
          </a:ln>
        </p:spPr>
        <p:txBody>
          <a:bodyPr lIns="90000" tIns="46800" rIns="90000" bIns="46800" anchor="ctr">
            <a:spAutoFit/>
          </a:bodyPr>
          <a:lstStyle/>
          <a:p>
            <a:pPr>
              <a:lnSpc>
                <a:spcPct val="100000"/>
              </a:lnSpc>
              <a:spcBef>
                <a:spcPct val="0"/>
              </a:spcBef>
              <a:buClrTx/>
            </a:pPr>
            <a:r>
              <a:rPr lang="en-US" altLang="zh-CN" dirty="0">
                <a:latin typeface="Times New Roman" charset="0"/>
                <a:ea typeface="宋体" charset="-122"/>
              </a:rPr>
              <a:t>main( )  {</a:t>
            </a:r>
          </a:p>
          <a:p>
            <a:pPr>
              <a:lnSpc>
                <a:spcPct val="100000"/>
              </a:lnSpc>
              <a:spcBef>
                <a:spcPct val="0"/>
              </a:spcBef>
              <a:buClrTx/>
            </a:pPr>
            <a:r>
              <a:rPr lang="en-US" altLang="zh-CN" dirty="0">
                <a:latin typeface="Times New Roman" charset="0"/>
                <a:ea typeface="宋体" charset="-122"/>
              </a:rPr>
              <a:t>int a=100 , b , *p ;</a:t>
            </a:r>
          </a:p>
          <a:p>
            <a:pPr>
              <a:lnSpc>
                <a:spcPct val="100000"/>
              </a:lnSpc>
              <a:spcBef>
                <a:spcPct val="0"/>
              </a:spcBef>
              <a:buClrTx/>
            </a:pPr>
            <a:r>
              <a:rPr lang="en-US" altLang="zh-CN" dirty="0">
                <a:latin typeface="Times New Roman" charset="0"/>
                <a:ea typeface="宋体" charset="-122"/>
              </a:rPr>
              <a:t> </a:t>
            </a:r>
            <a:r>
              <a:rPr lang="zh-CN" altLang="en-US" dirty="0">
                <a:latin typeface="Times New Roman" charset="0"/>
                <a:ea typeface="宋体" charset="-122"/>
              </a:rPr>
              <a:t>*</a:t>
            </a:r>
            <a:r>
              <a:rPr lang="en-US" altLang="zh-CN" dirty="0">
                <a:latin typeface="Times New Roman" charset="0"/>
                <a:ea typeface="宋体" charset="-122"/>
              </a:rPr>
              <a:t>p=a ;</a:t>
            </a:r>
          </a:p>
          <a:p>
            <a:pPr>
              <a:lnSpc>
                <a:spcPct val="100000"/>
              </a:lnSpc>
              <a:spcBef>
                <a:spcPct val="0"/>
              </a:spcBef>
              <a:buClrTx/>
            </a:pPr>
            <a:r>
              <a:rPr lang="en-US" altLang="zh-CN" dirty="0">
                <a:latin typeface="Times New Roman" charset="0"/>
                <a:ea typeface="宋体" charset="-122"/>
              </a:rPr>
              <a:t> </a:t>
            </a:r>
            <a:r>
              <a:rPr lang="en-US" altLang="zh-CN" dirty="0" err="1">
                <a:latin typeface="Times New Roman" charset="0"/>
                <a:ea typeface="宋体" charset="-122"/>
              </a:rPr>
              <a:t>printf</a:t>
            </a:r>
            <a:r>
              <a:rPr lang="en-US" altLang="zh-CN" dirty="0">
                <a:latin typeface="Times New Roman" charset="0"/>
                <a:ea typeface="宋体" charset="-122"/>
              </a:rPr>
              <a:t>(</a:t>
            </a:r>
            <a:r>
              <a:rPr lang="en-US" altLang="zh-CN" dirty="0"/>
              <a:t>"</a:t>
            </a:r>
            <a:r>
              <a:rPr lang="en-US" altLang="zh-CN" dirty="0">
                <a:latin typeface="Times New Roman" charset="0"/>
                <a:ea typeface="宋体" charset="-122"/>
              </a:rPr>
              <a:t>%</a:t>
            </a:r>
            <a:r>
              <a:rPr lang="en-US" altLang="zh-CN" dirty="0" err="1">
                <a:latin typeface="Times New Roman" charset="0"/>
                <a:ea typeface="宋体" charset="-122"/>
              </a:rPr>
              <a:t>d,%d</a:t>
            </a:r>
            <a:r>
              <a:rPr lang="en-US" altLang="zh-CN" dirty="0">
                <a:latin typeface="Times New Roman" charset="0"/>
                <a:ea typeface="宋体" charset="-122"/>
              </a:rPr>
              <a:t>\n</a:t>
            </a:r>
            <a:r>
              <a:rPr lang="en-US" altLang="zh-CN" dirty="0"/>
              <a:t>"</a:t>
            </a:r>
            <a:r>
              <a:rPr lang="en-US" altLang="zh-CN" dirty="0">
                <a:latin typeface="Times New Roman" charset="0"/>
                <a:ea typeface="宋体" charset="-122"/>
              </a:rPr>
              <a:t> ,a ,*p);</a:t>
            </a:r>
          </a:p>
          <a:p>
            <a:pPr>
              <a:lnSpc>
                <a:spcPct val="100000"/>
              </a:lnSpc>
              <a:spcBef>
                <a:spcPct val="0"/>
              </a:spcBef>
              <a:buClrTx/>
            </a:pPr>
            <a:r>
              <a:rPr lang="en-US" altLang="zh-CN" dirty="0">
                <a:solidFill>
                  <a:srgbClr val="FF0066"/>
                </a:solidFill>
                <a:latin typeface="Times New Roman" charset="0"/>
                <a:ea typeface="宋体" charset="-122"/>
              </a:rPr>
              <a:t>*p=1000</a:t>
            </a:r>
            <a:r>
              <a:rPr lang="en-US" altLang="zh-CN" dirty="0">
                <a:latin typeface="Times New Roman" charset="0"/>
                <a:ea typeface="宋体" charset="-122"/>
              </a:rPr>
              <a:t>;</a:t>
            </a:r>
          </a:p>
          <a:p>
            <a:pPr>
              <a:lnSpc>
                <a:spcPct val="100000"/>
              </a:lnSpc>
              <a:spcBef>
                <a:spcPct val="0"/>
              </a:spcBef>
              <a:buClrTx/>
            </a:pPr>
            <a:r>
              <a:rPr lang="en-US" altLang="zh-CN" dirty="0">
                <a:latin typeface="Times New Roman" charset="0"/>
                <a:ea typeface="宋体" charset="-122"/>
              </a:rPr>
              <a:t> </a:t>
            </a:r>
            <a:r>
              <a:rPr lang="en-US" altLang="zh-CN" dirty="0" err="1">
                <a:latin typeface="Times New Roman" charset="0"/>
                <a:ea typeface="宋体" charset="-122"/>
              </a:rPr>
              <a:t>printf</a:t>
            </a:r>
            <a:r>
              <a:rPr lang="en-US" altLang="zh-CN" dirty="0">
                <a:latin typeface="Times New Roman" charset="0"/>
                <a:ea typeface="宋体" charset="-122"/>
              </a:rPr>
              <a:t>(</a:t>
            </a:r>
            <a:r>
              <a:rPr lang="en-US" altLang="zh-CN" dirty="0"/>
              <a:t>"</a:t>
            </a:r>
            <a:r>
              <a:rPr lang="en-US" altLang="zh-CN" dirty="0">
                <a:latin typeface="Times New Roman" charset="0"/>
                <a:ea typeface="宋体" charset="-122"/>
              </a:rPr>
              <a:t>%</a:t>
            </a:r>
            <a:r>
              <a:rPr lang="en-US" altLang="zh-CN" dirty="0" err="1">
                <a:latin typeface="Times New Roman" charset="0"/>
                <a:ea typeface="宋体" charset="-122"/>
              </a:rPr>
              <a:t>d,%d</a:t>
            </a:r>
            <a:r>
              <a:rPr lang="en-US" altLang="zh-CN" dirty="0">
                <a:latin typeface="Times New Roman" charset="0"/>
                <a:ea typeface="宋体" charset="-122"/>
              </a:rPr>
              <a:t>\</a:t>
            </a:r>
            <a:r>
              <a:rPr lang="en-US" altLang="zh-CN" dirty="0" err="1">
                <a:latin typeface="Times New Roman" charset="0"/>
                <a:ea typeface="宋体" charset="-122"/>
              </a:rPr>
              <a:t>n</a:t>
            </a:r>
            <a:r>
              <a:rPr lang="en-US" altLang="zh-CN" dirty="0" err="1"/>
              <a:t>"</a:t>
            </a:r>
            <a:r>
              <a:rPr lang="en-US" altLang="zh-CN" dirty="0" err="1">
                <a:latin typeface="Times New Roman" charset="0"/>
                <a:ea typeface="宋体" charset="-122"/>
              </a:rPr>
              <a:t>,a</a:t>
            </a:r>
            <a:r>
              <a:rPr lang="en-US" altLang="zh-CN" dirty="0">
                <a:latin typeface="Times New Roman" charset="0"/>
                <a:ea typeface="宋体" charset="-122"/>
              </a:rPr>
              <a:t>,*p);  }</a:t>
            </a:r>
          </a:p>
        </p:txBody>
      </p:sp>
      <p:sp>
        <p:nvSpPr>
          <p:cNvPr id="8" name="Text Box 4">
            <a:extLst>
              <a:ext uri="{FF2B5EF4-FFF2-40B4-BE49-F238E27FC236}">
                <a16:creationId xmlns:a16="http://schemas.microsoft.com/office/drawing/2014/main" id="{CD69FD6F-B796-4E90-AAD5-71FF9EDD04FE}"/>
              </a:ext>
            </a:extLst>
          </p:cNvPr>
          <p:cNvSpPr txBox="1">
            <a:spLocks noChangeArrowheads="1"/>
          </p:cNvSpPr>
          <p:nvPr/>
        </p:nvSpPr>
        <p:spPr bwMode="auto">
          <a:xfrm>
            <a:off x="277812" y="6148193"/>
            <a:ext cx="2490082" cy="648512"/>
          </a:xfrm>
          <a:prstGeom prst="rect">
            <a:avLst/>
          </a:prstGeom>
          <a:noFill/>
          <a:ln w="38100">
            <a:solidFill>
              <a:srgbClr val="FF9900"/>
            </a:solidFill>
            <a:miter lim="800000"/>
            <a:headEnd type="none" w="lg" len="lg"/>
            <a:tailEnd/>
          </a:ln>
        </p:spPr>
        <p:txBody>
          <a:bodyPr wrap="square" lIns="90000" tIns="46800" rIns="90000" bIns="46800" anchor="ctr">
            <a:spAutoFit/>
          </a:bodyPr>
          <a:lstStyle/>
          <a:p>
            <a:pPr>
              <a:lnSpc>
                <a:spcPct val="100000"/>
              </a:lnSpc>
              <a:spcBef>
                <a:spcPct val="0"/>
              </a:spcBef>
              <a:buClrTx/>
            </a:pPr>
            <a:r>
              <a:rPr lang="zh-CN" altLang="en-US" dirty="0">
                <a:latin typeface="Times New Roman" charset="0"/>
              </a:rPr>
              <a:t>使用未赋值的指针变量</a:t>
            </a:r>
          </a:p>
          <a:p>
            <a:pPr>
              <a:lnSpc>
                <a:spcPct val="100000"/>
              </a:lnSpc>
              <a:spcBef>
                <a:spcPct val="0"/>
              </a:spcBef>
              <a:buClrTx/>
            </a:pPr>
            <a:r>
              <a:rPr lang="zh-CN" altLang="en-US" dirty="0">
                <a:latin typeface="Times New Roman" charset="0"/>
              </a:rPr>
              <a:t>类型不匹配</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Text Box 5"/>
          <p:cNvSpPr txBox="1">
            <a:spLocks noChangeArrowheads="1"/>
          </p:cNvSpPr>
          <p:nvPr/>
        </p:nvSpPr>
        <p:spPr bwMode="auto">
          <a:xfrm>
            <a:off x="642938" y="877888"/>
            <a:ext cx="3230562" cy="2320925"/>
          </a:xfrm>
          <a:prstGeom prst="rect">
            <a:avLst/>
          </a:prstGeom>
          <a:noFill/>
          <a:ln w="38100">
            <a:solidFill>
              <a:srgbClr val="FF9900"/>
            </a:solidFill>
            <a:miter lim="800000"/>
            <a:headEnd/>
            <a:tailEnd/>
          </a:ln>
        </p:spPr>
        <p:txBody>
          <a:bodyPr wrap="none" lIns="90000" tIns="46800" rIns="90000" bIns="46800" anchor="ctr">
            <a:spAutoFit/>
          </a:bodyPr>
          <a:lstStyle/>
          <a:p>
            <a:pPr>
              <a:lnSpc>
                <a:spcPct val="100000"/>
              </a:lnSpc>
              <a:spcBef>
                <a:spcPct val="0"/>
              </a:spcBef>
              <a:buClrTx/>
            </a:pPr>
            <a:r>
              <a:rPr lang="zh-CN" altLang="en-US" sz="2400" dirty="0">
                <a:latin typeface="隶书" pitchFamily="49" charset="-122"/>
              </a:rPr>
              <a:t>例  </a:t>
            </a:r>
            <a:r>
              <a:rPr lang="en-US" altLang="zh-CN" sz="2400" dirty="0">
                <a:latin typeface="Times New Roman" charset="0"/>
                <a:ea typeface="宋体" charset="-122"/>
              </a:rPr>
              <a:t>main(  )</a:t>
            </a:r>
          </a:p>
          <a:p>
            <a:pPr>
              <a:lnSpc>
                <a:spcPct val="100000"/>
              </a:lnSpc>
              <a:spcBef>
                <a:spcPct val="0"/>
              </a:spcBef>
              <a:buClrTx/>
            </a:pPr>
            <a:r>
              <a:rPr lang="en-US" altLang="zh-CN" sz="2400" dirty="0">
                <a:latin typeface="Times New Roman" charset="0"/>
                <a:ea typeface="宋体" charset="-122"/>
              </a:rPr>
              <a:t>       {    int   </a:t>
            </a:r>
            <a:r>
              <a:rPr lang="en-US" altLang="zh-CN" sz="2400" dirty="0" err="1">
                <a:latin typeface="Times New Roman" charset="0"/>
                <a:ea typeface="宋体" charset="-122"/>
              </a:rPr>
              <a:t>i</a:t>
            </a:r>
            <a:r>
              <a:rPr lang="en-US" altLang="zh-CN" sz="2400" dirty="0">
                <a:latin typeface="Times New Roman" charset="0"/>
                <a:ea typeface="宋体" charset="-122"/>
              </a:rPr>
              <a:t>=10;</a:t>
            </a:r>
          </a:p>
          <a:p>
            <a:pPr>
              <a:lnSpc>
                <a:spcPct val="100000"/>
              </a:lnSpc>
              <a:spcBef>
                <a:spcPct val="0"/>
              </a:spcBef>
              <a:buClrTx/>
            </a:pPr>
            <a:r>
              <a:rPr lang="en-US" altLang="zh-CN" sz="2400" dirty="0">
                <a:latin typeface="Times New Roman" charset="0"/>
                <a:ea typeface="宋体" charset="-122"/>
              </a:rPr>
              <a:t>             int   *p;</a:t>
            </a:r>
          </a:p>
          <a:p>
            <a:pPr>
              <a:lnSpc>
                <a:spcPct val="100000"/>
              </a:lnSpc>
              <a:spcBef>
                <a:spcPct val="0"/>
              </a:spcBef>
              <a:buClrTx/>
            </a:pPr>
            <a:r>
              <a:rPr lang="en-US" altLang="zh-CN" sz="2400" dirty="0">
                <a:latin typeface="Times New Roman" charset="0"/>
                <a:ea typeface="宋体" charset="-122"/>
              </a:rPr>
              <a:t>             </a:t>
            </a:r>
            <a:r>
              <a:rPr lang="en-US" altLang="zh-CN" sz="2400" dirty="0">
                <a:solidFill>
                  <a:schemeClr val="accent2"/>
                </a:solidFill>
                <a:latin typeface="Times New Roman" charset="0"/>
                <a:ea typeface="宋体" charset="-122"/>
              </a:rPr>
              <a:t>*p=</a:t>
            </a:r>
            <a:r>
              <a:rPr lang="en-US" altLang="zh-CN" sz="2400" dirty="0" err="1">
                <a:solidFill>
                  <a:schemeClr val="accent2"/>
                </a:solidFill>
                <a:latin typeface="Times New Roman" charset="0"/>
                <a:ea typeface="宋体" charset="-122"/>
              </a:rPr>
              <a:t>i</a:t>
            </a:r>
            <a:r>
              <a:rPr lang="en-US" altLang="zh-CN" sz="2400" dirty="0">
                <a:solidFill>
                  <a:schemeClr val="accent2"/>
                </a:solidFill>
                <a:latin typeface="Times New Roman" charset="0"/>
                <a:ea typeface="宋体" charset="-122"/>
              </a:rPr>
              <a:t>;</a:t>
            </a:r>
            <a:endParaRPr lang="en-US" altLang="zh-CN" sz="2400" dirty="0">
              <a:latin typeface="Times New Roman" charset="0"/>
              <a:ea typeface="宋体" charset="-122"/>
            </a:endParaRPr>
          </a:p>
          <a:p>
            <a:pPr>
              <a:lnSpc>
                <a:spcPct val="100000"/>
              </a:lnSpc>
              <a:spcBef>
                <a:spcPct val="0"/>
              </a:spcBef>
              <a:buClrTx/>
            </a:pPr>
            <a:r>
              <a:rPr lang="en-US" altLang="zh-CN" sz="2400" dirty="0">
                <a:latin typeface="Times New Roman" charset="0"/>
                <a:ea typeface="宋体" charset="-122"/>
              </a:rPr>
              <a:t>             </a:t>
            </a:r>
            <a:r>
              <a:rPr lang="en-US" altLang="zh-CN" sz="2400" dirty="0" err="1">
                <a:latin typeface="Times New Roman" charset="0"/>
                <a:ea typeface="宋体" charset="-122"/>
              </a:rPr>
              <a:t>printf</a:t>
            </a:r>
            <a:r>
              <a:rPr lang="en-US" altLang="zh-CN" sz="2400" dirty="0">
                <a:latin typeface="Times New Roman" charset="0"/>
                <a:ea typeface="宋体" charset="-122"/>
              </a:rPr>
              <a:t>(</a:t>
            </a:r>
            <a:r>
              <a:rPr lang="en-US" altLang="zh-CN" sz="2400" dirty="0"/>
              <a:t>"</a:t>
            </a:r>
            <a:r>
              <a:rPr lang="en-US" altLang="zh-CN" sz="2400" dirty="0">
                <a:latin typeface="Times New Roman" charset="0"/>
                <a:ea typeface="宋体" charset="-122"/>
              </a:rPr>
              <a:t>%d</a:t>
            </a:r>
            <a:r>
              <a:rPr lang="en-US" altLang="zh-CN" sz="2400" dirty="0"/>
              <a:t>"</a:t>
            </a:r>
            <a:r>
              <a:rPr lang="en-US" altLang="zh-CN" sz="2400" dirty="0">
                <a:latin typeface="Times New Roman" charset="0"/>
                <a:ea typeface="宋体" charset="-122"/>
              </a:rPr>
              <a:t>,*p);</a:t>
            </a:r>
          </a:p>
          <a:p>
            <a:pPr>
              <a:lnSpc>
                <a:spcPct val="100000"/>
              </a:lnSpc>
              <a:spcBef>
                <a:spcPct val="0"/>
              </a:spcBef>
              <a:buClrTx/>
            </a:pPr>
            <a:r>
              <a:rPr lang="en-US" altLang="zh-CN" sz="2400" dirty="0">
                <a:latin typeface="Times New Roman" charset="0"/>
                <a:ea typeface="宋体" charset="-122"/>
              </a:rPr>
              <a:t>       }</a:t>
            </a:r>
          </a:p>
        </p:txBody>
      </p:sp>
      <p:sp>
        <p:nvSpPr>
          <p:cNvPr id="102406" name="AutoShape 6"/>
          <p:cNvSpPr>
            <a:spLocks noChangeArrowheads="1"/>
          </p:cNvSpPr>
          <p:nvPr/>
        </p:nvSpPr>
        <p:spPr bwMode="auto">
          <a:xfrm>
            <a:off x="963613" y="3130550"/>
            <a:ext cx="2000250" cy="820738"/>
          </a:xfrm>
          <a:prstGeom prst="irregularSeal2">
            <a:avLst/>
          </a:prstGeom>
          <a:noFill/>
          <a:ln w="38100">
            <a:solidFill>
              <a:schemeClr val="tx2"/>
            </a:solidFill>
            <a:miter lim="800000"/>
            <a:headEnd/>
            <a:tailEnd/>
          </a:ln>
        </p:spPr>
        <p:txBody>
          <a:bodyPr wrap="none" anchor="ctr">
            <a:spAutoFit/>
          </a:bodyPr>
          <a:lstStyle/>
          <a:p>
            <a:pPr algn="ctr">
              <a:lnSpc>
                <a:spcPct val="100000"/>
              </a:lnSpc>
              <a:spcBef>
                <a:spcPct val="0"/>
              </a:spcBef>
              <a:buClrTx/>
            </a:pPr>
            <a:r>
              <a:rPr lang="zh-CN" altLang="en-US" sz="2000">
                <a:solidFill>
                  <a:schemeClr val="accent2"/>
                </a:solidFill>
                <a:latin typeface="Times New Roman" charset="0"/>
                <a:ea typeface="宋体" charset="-122"/>
              </a:rPr>
              <a:t>危险！</a:t>
            </a:r>
          </a:p>
        </p:txBody>
      </p:sp>
      <p:sp>
        <p:nvSpPr>
          <p:cNvPr id="102408" name="Text Box 8"/>
          <p:cNvSpPr txBox="1">
            <a:spLocks noChangeArrowheads="1"/>
          </p:cNvSpPr>
          <p:nvPr/>
        </p:nvSpPr>
        <p:spPr bwMode="auto">
          <a:xfrm>
            <a:off x="642938" y="3943350"/>
            <a:ext cx="3230562" cy="2686050"/>
          </a:xfrm>
          <a:prstGeom prst="rect">
            <a:avLst/>
          </a:prstGeom>
          <a:noFill/>
          <a:ln w="38100">
            <a:solidFill>
              <a:srgbClr val="FF9900"/>
            </a:solidFill>
            <a:miter lim="800000"/>
            <a:headEnd/>
            <a:tailEnd/>
          </a:ln>
        </p:spPr>
        <p:txBody>
          <a:bodyPr wrap="none" lIns="90000" tIns="46800" rIns="90000" bIns="46800" anchor="ctr">
            <a:spAutoFit/>
          </a:bodyPr>
          <a:lstStyle/>
          <a:p>
            <a:pPr>
              <a:lnSpc>
                <a:spcPct val="100000"/>
              </a:lnSpc>
              <a:spcBef>
                <a:spcPct val="0"/>
              </a:spcBef>
              <a:buClrTx/>
            </a:pPr>
            <a:r>
              <a:rPr lang="zh-CN" altLang="en-US" sz="2400" dirty="0">
                <a:latin typeface="Times New Roman" charset="0"/>
              </a:rPr>
              <a:t>例</a:t>
            </a:r>
            <a:r>
              <a:rPr lang="zh-CN" altLang="en-US" sz="2400" dirty="0">
                <a:latin typeface="Times New Roman" charset="0"/>
                <a:ea typeface="宋体" charset="-122"/>
              </a:rPr>
              <a:t>    </a:t>
            </a:r>
            <a:r>
              <a:rPr lang="en-US" altLang="zh-CN" sz="2400" dirty="0">
                <a:latin typeface="Times New Roman" charset="0"/>
                <a:ea typeface="宋体" charset="-122"/>
              </a:rPr>
              <a:t>main(  )</a:t>
            </a:r>
          </a:p>
          <a:p>
            <a:pPr>
              <a:lnSpc>
                <a:spcPct val="100000"/>
              </a:lnSpc>
              <a:spcBef>
                <a:spcPct val="0"/>
              </a:spcBef>
              <a:buClrTx/>
            </a:pPr>
            <a:r>
              <a:rPr lang="en-US" altLang="zh-CN" sz="2400" dirty="0">
                <a:latin typeface="Times New Roman" charset="0"/>
                <a:ea typeface="宋体" charset="-122"/>
              </a:rPr>
              <a:t>       {    int   </a:t>
            </a:r>
            <a:r>
              <a:rPr lang="en-US" altLang="zh-CN" sz="2400" dirty="0" err="1">
                <a:latin typeface="Times New Roman" charset="0"/>
                <a:ea typeface="宋体" charset="-122"/>
              </a:rPr>
              <a:t>i</a:t>
            </a:r>
            <a:r>
              <a:rPr lang="en-US" altLang="zh-CN" sz="2400" dirty="0">
                <a:latin typeface="Times New Roman" charset="0"/>
                <a:ea typeface="宋体" charset="-122"/>
              </a:rPr>
              <a:t>=10,k;</a:t>
            </a:r>
          </a:p>
          <a:p>
            <a:pPr>
              <a:lnSpc>
                <a:spcPct val="100000"/>
              </a:lnSpc>
              <a:spcBef>
                <a:spcPct val="0"/>
              </a:spcBef>
              <a:buClrTx/>
            </a:pPr>
            <a:r>
              <a:rPr lang="en-US" altLang="zh-CN" sz="2400" dirty="0">
                <a:latin typeface="Times New Roman" charset="0"/>
                <a:ea typeface="宋体" charset="-122"/>
              </a:rPr>
              <a:t>             int   *p;</a:t>
            </a:r>
          </a:p>
          <a:p>
            <a:pPr>
              <a:lnSpc>
                <a:spcPct val="100000"/>
              </a:lnSpc>
              <a:spcBef>
                <a:spcPct val="0"/>
              </a:spcBef>
              <a:buClrTx/>
            </a:pPr>
            <a:r>
              <a:rPr lang="en-US" altLang="zh-CN" sz="2400" dirty="0">
                <a:latin typeface="Times New Roman" charset="0"/>
                <a:ea typeface="宋体" charset="-122"/>
              </a:rPr>
              <a:t>             </a:t>
            </a:r>
            <a:r>
              <a:rPr lang="en-US" altLang="zh-CN" sz="2400" dirty="0">
                <a:solidFill>
                  <a:schemeClr val="accent2"/>
                </a:solidFill>
                <a:latin typeface="Times New Roman" charset="0"/>
                <a:ea typeface="宋体" charset="-122"/>
              </a:rPr>
              <a:t>p=&amp;k;</a:t>
            </a:r>
          </a:p>
          <a:p>
            <a:pPr>
              <a:lnSpc>
                <a:spcPct val="100000"/>
              </a:lnSpc>
              <a:spcBef>
                <a:spcPct val="0"/>
              </a:spcBef>
              <a:buClrTx/>
            </a:pPr>
            <a:r>
              <a:rPr lang="en-US" altLang="zh-CN" sz="2400" dirty="0">
                <a:latin typeface="Times New Roman" charset="0"/>
                <a:ea typeface="宋体" charset="-122"/>
              </a:rPr>
              <a:t>             *p=</a:t>
            </a:r>
            <a:r>
              <a:rPr lang="en-US" altLang="zh-CN" sz="2400" dirty="0" err="1">
                <a:latin typeface="Times New Roman" charset="0"/>
                <a:ea typeface="宋体" charset="-122"/>
              </a:rPr>
              <a:t>i</a:t>
            </a:r>
            <a:r>
              <a:rPr lang="en-US" altLang="zh-CN" sz="2400" dirty="0">
                <a:latin typeface="Times New Roman" charset="0"/>
                <a:ea typeface="宋体" charset="-122"/>
              </a:rPr>
              <a:t>;</a:t>
            </a:r>
          </a:p>
          <a:p>
            <a:pPr>
              <a:lnSpc>
                <a:spcPct val="100000"/>
              </a:lnSpc>
              <a:spcBef>
                <a:spcPct val="0"/>
              </a:spcBef>
              <a:buClrTx/>
            </a:pPr>
            <a:r>
              <a:rPr lang="en-US" altLang="zh-CN" sz="2400" dirty="0">
                <a:latin typeface="Times New Roman" charset="0"/>
                <a:ea typeface="宋体" charset="-122"/>
              </a:rPr>
              <a:t>             </a:t>
            </a:r>
            <a:r>
              <a:rPr lang="en-US" altLang="zh-CN" sz="2400" dirty="0" err="1">
                <a:latin typeface="Times New Roman" charset="0"/>
                <a:ea typeface="宋体" charset="-122"/>
              </a:rPr>
              <a:t>printf</a:t>
            </a:r>
            <a:r>
              <a:rPr lang="en-US" altLang="zh-CN" sz="2400" dirty="0">
                <a:latin typeface="Times New Roman" charset="0"/>
                <a:ea typeface="宋体" charset="-122"/>
              </a:rPr>
              <a:t>(</a:t>
            </a:r>
            <a:r>
              <a:rPr lang="en-US" altLang="zh-CN" sz="2400" dirty="0"/>
              <a:t>"</a:t>
            </a:r>
            <a:r>
              <a:rPr lang="en-US" altLang="zh-CN" sz="2400" dirty="0">
                <a:latin typeface="Times New Roman" charset="0"/>
                <a:ea typeface="宋体" charset="-122"/>
              </a:rPr>
              <a:t>%d</a:t>
            </a:r>
            <a:r>
              <a:rPr lang="en-US" altLang="zh-CN" sz="2400" dirty="0"/>
              <a:t>"</a:t>
            </a:r>
            <a:r>
              <a:rPr lang="en-US" altLang="zh-CN" sz="2400" dirty="0">
                <a:latin typeface="Times New Roman" charset="0"/>
                <a:ea typeface="宋体" charset="-122"/>
              </a:rPr>
              <a:t>,*p);</a:t>
            </a:r>
          </a:p>
          <a:p>
            <a:pPr>
              <a:lnSpc>
                <a:spcPct val="100000"/>
              </a:lnSpc>
              <a:spcBef>
                <a:spcPct val="0"/>
              </a:spcBef>
              <a:buClrTx/>
            </a:pPr>
            <a:r>
              <a:rPr lang="en-US" altLang="zh-CN" sz="2400" dirty="0">
                <a:latin typeface="Times New Roman" charset="0"/>
                <a:ea typeface="宋体" charset="-122"/>
              </a:rPr>
              <a:t>       }</a:t>
            </a:r>
          </a:p>
        </p:txBody>
      </p:sp>
      <p:sp>
        <p:nvSpPr>
          <p:cNvPr id="102410" name="Text Box 10"/>
          <p:cNvSpPr txBox="1">
            <a:spLocks noChangeArrowheads="1"/>
          </p:cNvSpPr>
          <p:nvPr/>
        </p:nvSpPr>
        <p:spPr bwMode="auto">
          <a:xfrm>
            <a:off x="2176463" y="304800"/>
            <a:ext cx="3990975" cy="457200"/>
          </a:xfrm>
          <a:prstGeom prst="rect">
            <a:avLst/>
          </a:prstGeom>
          <a:noFill/>
          <a:ln w="38100">
            <a:noFill/>
            <a:miter lim="800000"/>
            <a:headEnd type="none" w="lg" len="lg"/>
            <a:tailEnd/>
          </a:ln>
        </p:spPr>
        <p:txBody>
          <a:bodyPr wrap="none" lIns="90000" tIns="46800" rIns="90000" bIns="46800" anchor="ctr">
            <a:spAutoFit/>
          </a:bodyPr>
          <a:lstStyle/>
          <a:p>
            <a:pPr algn="ctr">
              <a:lnSpc>
                <a:spcPct val="100000"/>
              </a:lnSpc>
              <a:spcBef>
                <a:spcPct val="0"/>
              </a:spcBef>
              <a:buClrTx/>
            </a:pPr>
            <a:r>
              <a:rPr lang="zh-CN" altLang="en-US" sz="2400">
                <a:solidFill>
                  <a:srgbClr val="0000FF"/>
                </a:solidFill>
                <a:latin typeface="隶书" pitchFamily="49" charset="-122"/>
              </a:rPr>
              <a:t>指针变量必须</a:t>
            </a:r>
            <a:r>
              <a:rPr lang="zh-CN" altLang="en-US" sz="2400">
                <a:solidFill>
                  <a:schemeClr val="accent2"/>
                </a:solidFill>
                <a:latin typeface="隶书" pitchFamily="49" charset="-122"/>
              </a:rPr>
              <a:t>先赋值</a:t>
            </a:r>
            <a:r>
              <a:rPr lang="en-US" altLang="zh-CN" sz="2400">
                <a:solidFill>
                  <a:schemeClr val="accent2"/>
                </a:solidFill>
                <a:latin typeface="隶书" pitchFamily="49" charset="-122"/>
              </a:rPr>
              <a:t>,</a:t>
            </a:r>
            <a:r>
              <a:rPr lang="zh-CN" altLang="en-US" sz="2400">
                <a:solidFill>
                  <a:schemeClr val="accent2"/>
                </a:solidFill>
                <a:latin typeface="隶书" pitchFamily="49" charset="-122"/>
              </a:rPr>
              <a:t>再使用</a:t>
            </a:r>
            <a:endParaRPr lang="zh-CN" altLang="en-US">
              <a:solidFill>
                <a:schemeClr val="accent2"/>
              </a:solidFill>
              <a:latin typeface="Times New Roman" charset="0"/>
              <a:ea typeface="宋体" charset="-122"/>
            </a:endParaRPr>
          </a:p>
        </p:txBody>
      </p:sp>
      <p:grpSp>
        <p:nvGrpSpPr>
          <p:cNvPr id="2" name="Group 50"/>
          <p:cNvGrpSpPr>
            <a:grpSpLocks/>
          </p:cNvGrpSpPr>
          <p:nvPr/>
        </p:nvGrpSpPr>
        <p:grpSpPr bwMode="auto">
          <a:xfrm>
            <a:off x="4370388" y="1317625"/>
            <a:ext cx="4270375" cy="4625975"/>
            <a:chOff x="2753" y="830"/>
            <a:chExt cx="2690" cy="2914"/>
          </a:xfrm>
        </p:grpSpPr>
        <p:sp>
          <p:nvSpPr>
            <p:cNvPr id="20487" name="Freeform 14"/>
            <p:cNvSpPr>
              <a:spLocks/>
            </p:cNvSpPr>
            <p:nvPr/>
          </p:nvSpPr>
          <p:spPr bwMode="auto">
            <a:xfrm>
              <a:off x="3184" y="3388"/>
              <a:ext cx="1211" cy="356"/>
            </a:xfrm>
            <a:custGeom>
              <a:avLst/>
              <a:gdLst>
                <a:gd name="T0" fmla="*/ 0 w 1211"/>
                <a:gd name="T1" fmla="*/ 18 h 456"/>
                <a:gd name="T2" fmla="*/ 500 w 1211"/>
                <a:gd name="T3" fmla="*/ 4 h 456"/>
                <a:gd name="T4" fmla="*/ 1089 w 1211"/>
                <a:gd name="T5" fmla="*/ 44 h 456"/>
                <a:gd name="T6" fmla="*/ 1211 w 1211"/>
                <a:gd name="T7" fmla="*/ 36 h 456"/>
                <a:gd name="T8" fmla="*/ 0 60000 65536"/>
                <a:gd name="T9" fmla="*/ 0 60000 65536"/>
                <a:gd name="T10" fmla="*/ 0 60000 65536"/>
                <a:gd name="T11" fmla="*/ 0 60000 65536"/>
                <a:gd name="T12" fmla="*/ 0 w 1211"/>
                <a:gd name="T13" fmla="*/ 0 h 456"/>
                <a:gd name="T14" fmla="*/ 1211 w 1211"/>
                <a:gd name="T15" fmla="*/ 456 h 456"/>
              </a:gdLst>
              <a:ahLst/>
              <a:cxnLst>
                <a:cxn ang="T8">
                  <a:pos x="T0" y="T1"/>
                </a:cxn>
                <a:cxn ang="T9">
                  <a:pos x="T2" y="T3"/>
                </a:cxn>
                <a:cxn ang="T10">
                  <a:pos x="T4" y="T5"/>
                </a:cxn>
                <a:cxn ang="T11">
                  <a:pos x="T6" y="T7"/>
                </a:cxn>
              </a:cxnLst>
              <a:rect l="T12" t="T13" r="T14" b="T15"/>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a:solidFill>
                <a:srgbClr val="000000"/>
              </a:solidFill>
              <a:round/>
              <a:headEnd/>
              <a:tailEnd/>
            </a:ln>
          </p:spPr>
          <p:txBody>
            <a:bodyPr wrap="none" anchor="ctr"/>
            <a:lstStyle/>
            <a:p>
              <a:endParaRPr lang="zh-CN" altLang="en-US"/>
            </a:p>
          </p:txBody>
        </p:sp>
        <p:sp>
          <p:nvSpPr>
            <p:cNvPr id="20488" name="Freeform 15"/>
            <p:cNvSpPr>
              <a:spLocks/>
            </p:cNvSpPr>
            <p:nvPr/>
          </p:nvSpPr>
          <p:spPr bwMode="auto">
            <a:xfrm>
              <a:off x="3185" y="3042"/>
              <a:ext cx="1212" cy="67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2"/>
                <a:gd name="T31" fmla="*/ 0 h 672"/>
                <a:gd name="T32" fmla="*/ 1212 w 1212"/>
                <a:gd name="T33" fmla="*/ 672 h 6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a:solidFill>
                <a:schemeClr val="tx1"/>
              </a:solidFill>
              <a:round/>
              <a:headEnd/>
              <a:tailEnd/>
            </a:ln>
          </p:spPr>
          <p:txBody>
            <a:bodyPr wrap="none" anchor="ctr"/>
            <a:lstStyle/>
            <a:p>
              <a:endParaRPr lang="zh-CN" altLang="en-US"/>
            </a:p>
          </p:txBody>
        </p:sp>
        <p:sp>
          <p:nvSpPr>
            <p:cNvPr id="20489" name="Rectangle 16"/>
            <p:cNvSpPr>
              <a:spLocks noChangeArrowheads="1"/>
            </p:cNvSpPr>
            <p:nvPr/>
          </p:nvSpPr>
          <p:spPr bwMode="auto">
            <a:xfrm>
              <a:off x="3184" y="830"/>
              <a:ext cx="1211" cy="2212"/>
            </a:xfrm>
            <a:prstGeom prst="rect">
              <a:avLst/>
            </a:prstGeom>
            <a:solidFill>
              <a:srgbClr val="DDDDDD"/>
            </a:solidFill>
            <a:ln w="38100">
              <a:solidFill>
                <a:schemeClr val="tx1"/>
              </a:solidFill>
              <a:miter lim="800000"/>
              <a:headEnd/>
              <a:tailEnd/>
            </a:ln>
          </p:spPr>
          <p:txBody>
            <a:bodyPr wrap="none" anchor="ctr"/>
            <a:lstStyle/>
            <a:p>
              <a:pPr algn="ctr" eaLnBrk="0" hangingPunct="0">
                <a:lnSpc>
                  <a:spcPct val="100000"/>
                </a:lnSpc>
                <a:spcBef>
                  <a:spcPct val="0"/>
                </a:spcBef>
                <a:buClrTx/>
              </a:pPr>
              <a:endParaRPr lang="zh-CN" altLang="zh-CN" sz="2000">
                <a:latin typeface="Times New Roman" charset="0"/>
                <a:ea typeface="宋体" charset="-122"/>
              </a:endParaRPr>
            </a:p>
          </p:txBody>
        </p:sp>
        <p:sp>
          <p:nvSpPr>
            <p:cNvPr id="20490" name="Line 17"/>
            <p:cNvSpPr>
              <a:spLocks noChangeShapeType="1"/>
            </p:cNvSpPr>
            <p:nvPr/>
          </p:nvSpPr>
          <p:spPr bwMode="auto">
            <a:xfrm>
              <a:off x="3196" y="1268"/>
              <a:ext cx="1211" cy="0"/>
            </a:xfrm>
            <a:prstGeom prst="line">
              <a:avLst/>
            </a:prstGeom>
            <a:noFill/>
            <a:ln w="9525">
              <a:solidFill>
                <a:srgbClr val="000000"/>
              </a:solidFill>
              <a:round/>
              <a:headEnd/>
              <a:tailEnd/>
            </a:ln>
          </p:spPr>
          <p:txBody>
            <a:bodyPr wrap="none" anchor="ctr"/>
            <a:lstStyle/>
            <a:p>
              <a:endParaRPr lang="zh-CN" altLang="en-US"/>
            </a:p>
          </p:txBody>
        </p:sp>
        <p:sp>
          <p:nvSpPr>
            <p:cNvPr id="20491" name="Line 18"/>
            <p:cNvSpPr>
              <a:spLocks noChangeShapeType="1"/>
            </p:cNvSpPr>
            <p:nvPr/>
          </p:nvSpPr>
          <p:spPr bwMode="auto">
            <a:xfrm>
              <a:off x="3196" y="1524"/>
              <a:ext cx="1211" cy="0"/>
            </a:xfrm>
            <a:prstGeom prst="line">
              <a:avLst/>
            </a:prstGeom>
            <a:noFill/>
            <a:ln w="9525">
              <a:solidFill>
                <a:schemeClr val="bg2"/>
              </a:solidFill>
              <a:prstDash val="dash"/>
              <a:round/>
              <a:headEnd/>
              <a:tailEnd/>
            </a:ln>
          </p:spPr>
          <p:txBody>
            <a:bodyPr wrap="none" anchor="ctr"/>
            <a:lstStyle/>
            <a:p>
              <a:endParaRPr lang="zh-CN" altLang="en-US"/>
            </a:p>
          </p:txBody>
        </p:sp>
        <p:sp>
          <p:nvSpPr>
            <p:cNvPr id="20492" name="Line 19"/>
            <p:cNvSpPr>
              <a:spLocks noChangeShapeType="1"/>
            </p:cNvSpPr>
            <p:nvPr/>
          </p:nvSpPr>
          <p:spPr bwMode="auto">
            <a:xfrm>
              <a:off x="3196" y="1757"/>
              <a:ext cx="1211" cy="0"/>
            </a:xfrm>
            <a:prstGeom prst="line">
              <a:avLst/>
            </a:prstGeom>
            <a:noFill/>
            <a:ln w="9525">
              <a:solidFill>
                <a:srgbClr val="000000"/>
              </a:solidFill>
              <a:round/>
              <a:headEnd/>
              <a:tailEnd/>
            </a:ln>
          </p:spPr>
          <p:txBody>
            <a:bodyPr wrap="none" anchor="ctr"/>
            <a:lstStyle/>
            <a:p>
              <a:endParaRPr lang="zh-CN" altLang="en-US"/>
            </a:p>
          </p:txBody>
        </p:sp>
        <p:sp>
          <p:nvSpPr>
            <p:cNvPr id="20493" name="Line 20"/>
            <p:cNvSpPr>
              <a:spLocks noChangeShapeType="1"/>
            </p:cNvSpPr>
            <p:nvPr/>
          </p:nvSpPr>
          <p:spPr bwMode="auto">
            <a:xfrm>
              <a:off x="3196" y="2012"/>
              <a:ext cx="1211" cy="0"/>
            </a:xfrm>
            <a:prstGeom prst="line">
              <a:avLst/>
            </a:prstGeom>
            <a:noFill/>
            <a:ln w="9525">
              <a:solidFill>
                <a:srgbClr val="000000"/>
              </a:solidFill>
              <a:prstDash val="dash"/>
              <a:round/>
              <a:headEnd/>
              <a:tailEnd/>
            </a:ln>
          </p:spPr>
          <p:txBody>
            <a:bodyPr wrap="none" anchor="ctr"/>
            <a:lstStyle/>
            <a:p>
              <a:endParaRPr lang="zh-CN" altLang="en-US"/>
            </a:p>
          </p:txBody>
        </p:sp>
        <p:sp>
          <p:nvSpPr>
            <p:cNvPr id="20494" name="Line 21"/>
            <p:cNvSpPr>
              <a:spLocks noChangeShapeType="1"/>
            </p:cNvSpPr>
            <p:nvPr/>
          </p:nvSpPr>
          <p:spPr bwMode="auto">
            <a:xfrm>
              <a:off x="3184" y="2270"/>
              <a:ext cx="1211" cy="0"/>
            </a:xfrm>
            <a:prstGeom prst="line">
              <a:avLst/>
            </a:prstGeom>
            <a:noFill/>
            <a:ln w="9525">
              <a:solidFill>
                <a:srgbClr val="000000"/>
              </a:solidFill>
              <a:round/>
              <a:headEnd/>
              <a:tailEnd/>
            </a:ln>
          </p:spPr>
          <p:txBody>
            <a:bodyPr wrap="none" anchor="ctr"/>
            <a:lstStyle/>
            <a:p>
              <a:endParaRPr lang="zh-CN" altLang="en-US"/>
            </a:p>
          </p:txBody>
        </p:sp>
        <p:sp>
          <p:nvSpPr>
            <p:cNvPr id="20495" name="Line 22"/>
            <p:cNvSpPr>
              <a:spLocks noChangeShapeType="1"/>
            </p:cNvSpPr>
            <p:nvPr/>
          </p:nvSpPr>
          <p:spPr bwMode="auto">
            <a:xfrm>
              <a:off x="3196" y="2812"/>
              <a:ext cx="1211" cy="0"/>
            </a:xfrm>
            <a:prstGeom prst="line">
              <a:avLst/>
            </a:prstGeom>
            <a:noFill/>
            <a:ln w="9525">
              <a:solidFill>
                <a:srgbClr val="000000"/>
              </a:solidFill>
              <a:round/>
              <a:headEnd/>
              <a:tailEnd/>
            </a:ln>
          </p:spPr>
          <p:txBody>
            <a:bodyPr wrap="none" anchor="ctr"/>
            <a:lstStyle/>
            <a:p>
              <a:endParaRPr lang="zh-CN" altLang="en-US"/>
            </a:p>
          </p:txBody>
        </p:sp>
        <p:sp>
          <p:nvSpPr>
            <p:cNvPr id="20496" name="Line 23"/>
            <p:cNvSpPr>
              <a:spLocks noChangeShapeType="1"/>
            </p:cNvSpPr>
            <p:nvPr/>
          </p:nvSpPr>
          <p:spPr bwMode="auto">
            <a:xfrm>
              <a:off x="3184" y="3051"/>
              <a:ext cx="0" cy="456"/>
            </a:xfrm>
            <a:prstGeom prst="line">
              <a:avLst/>
            </a:prstGeom>
            <a:noFill/>
            <a:ln w="9525">
              <a:solidFill>
                <a:srgbClr val="000000"/>
              </a:solidFill>
              <a:round/>
              <a:headEnd/>
              <a:tailEnd/>
            </a:ln>
          </p:spPr>
          <p:txBody>
            <a:bodyPr wrap="none" anchor="ctr"/>
            <a:lstStyle/>
            <a:p>
              <a:endParaRPr lang="zh-CN" altLang="en-US"/>
            </a:p>
          </p:txBody>
        </p:sp>
        <p:sp>
          <p:nvSpPr>
            <p:cNvPr id="20497" name="Line 24"/>
            <p:cNvSpPr>
              <a:spLocks noChangeShapeType="1"/>
            </p:cNvSpPr>
            <p:nvPr/>
          </p:nvSpPr>
          <p:spPr bwMode="auto">
            <a:xfrm>
              <a:off x="4395" y="3051"/>
              <a:ext cx="0" cy="600"/>
            </a:xfrm>
            <a:prstGeom prst="line">
              <a:avLst/>
            </a:prstGeom>
            <a:noFill/>
            <a:ln w="9525">
              <a:solidFill>
                <a:srgbClr val="000000"/>
              </a:solidFill>
              <a:round/>
              <a:headEnd/>
              <a:tailEnd/>
            </a:ln>
          </p:spPr>
          <p:txBody>
            <a:bodyPr wrap="none" anchor="ctr"/>
            <a:lstStyle/>
            <a:p>
              <a:endParaRPr lang="zh-CN" altLang="en-US"/>
            </a:p>
          </p:txBody>
        </p:sp>
        <p:sp>
          <p:nvSpPr>
            <p:cNvPr id="20498" name="Text Box 25"/>
            <p:cNvSpPr txBox="1">
              <a:spLocks noChangeArrowheads="1"/>
            </p:cNvSpPr>
            <p:nvPr/>
          </p:nvSpPr>
          <p:spPr bwMode="auto">
            <a:xfrm>
              <a:off x="3675" y="888"/>
              <a:ext cx="308" cy="338"/>
            </a:xfrm>
            <a:prstGeom prst="rect">
              <a:avLst/>
            </a:prstGeom>
            <a:noFill/>
            <a:ln w="9525">
              <a:noFill/>
              <a:miter lim="800000"/>
              <a:headEnd/>
              <a:tailEnd/>
            </a:ln>
          </p:spPr>
          <p:txBody>
            <a:bodyPr vert="eaVert" wrap="none" anchor="ctr">
              <a:spAutoFit/>
            </a:bodyPr>
            <a:lstStyle/>
            <a:p>
              <a:pPr algn="ctr" eaLnBrk="0" hangingPunct="0">
                <a:lnSpc>
                  <a:spcPct val="100000"/>
                </a:lnSpc>
                <a:spcBef>
                  <a:spcPct val="0"/>
                </a:spcBef>
                <a:buClrTx/>
              </a:pPr>
              <a:r>
                <a:rPr lang="en-US" altLang="zh-CN" sz="2000">
                  <a:latin typeface="Times New Roman" charset="0"/>
                  <a:ea typeface="宋体" charset="-122"/>
                </a:rPr>
                <a:t>…...</a:t>
              </a:r>
            </a:p>
          </p:txBody>
        </p:sp>
        <p:sp>
          <p:nvSpPr>
            <p:cNvPr id="20499" name="Text Box 26"/>
            <p:cNvSpPr txBox="1">
              <a:spLocks noChangeArrowheads="1"/>
            </p:cNvSpPr>
            <p:nvPr/>
          </p:nvSpPr>
          <p:spPr bwMode="auto">
            <a:xfrm>
              <a:off x="3674" y="3093"/>
              <a:ext cx="308" cy="338"/>
            </a:xfrm>
            <a:prstGeom prst="rect">
              <a:avLst/>
            </a:prstGeom>
            <a:noFill/>
            <a:ln w="9525">
              <a:noFill/>
              <a:miter lim="800000"/>
              <a:headEnd/>
              <a:tailEnd/>
            </a:ln>
          </p:spPr>
          <p:txBody>
            <a:bodyPr vert="eaVert" wrap="none" anchor="ctr">
              <a:spAutoFit/>
            </a:bodyPr>
            <a:lstStyle/>
            <a:p>
              <a:pPr algn="ctr" eaLnBrk="0" hangingPunct="0">
                <a:lnSpc>
                  <a:spcPct val="100000"/>
                </a:lnSpc>
                <a:spcBef>
                  <a:spcPct val="0"/>
                </a:spcBef>
                <a:buClrTx/>
              </a:pPr>
              <a:r>
                <a:rPr lang="en-US" altLang="zh-CN" sz="2000">
                  <a:latin typeface="Times New Roman" charset="0"/>
                  <a:ea typeface="宋体" charset="-122"/>
                </a:rPr>
                <a:t>…...</a:t>
              </a:r>
            </a:p>
          </p:txBody>
        </p:sp>
        <p:sp>
          <p:nvSpPr>
            <p:cNvPr id="20500" name="Text Box 27"/>
            <p:cNvSpPr txBox="1">
              <a:spLocks noChangeArrowheads="1"/>
            </p:cNvSpPr>
            <p:nvPr/>
          </p:nvSpPr>
          <p:spPr bwMode="auto">
            <a:xfrm>
              <a:off x="2753" y="1158"/>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2000</a:t>
              </a:r>
            </a:p>
          </p:txBody>
        </p:sp>
        <p:sp>
          <p:nvSpPr>
            <p:cNvPr id="20501" name="Text Box 28"/>
            <p:cNvSpPr txBox="1">
              <a:spLocks noChangeArrowheads="1"/>
            </p:cNvSpPr>
            <p:nvPr/>
          </p:nvSpPr>
          <p:spPr bwMode="auto">
            <a:xfrm>
              <a:off x="2753" y="2129"/>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2004</a:t>
              </a:r>
            </a:p>
          </p:txBody>
        </p:sp>
        <p:sp>
          <p:nvSpPr>
            <p:cNvPr id="20502" name="Text Box 29"/>
            <p:cNvSpPr txBox="1">
              <a:spLocks noChangeArrowheads="1"/>
            </p:cNvSpPr>
            <p:nvPr/>
          </p:nvSpPr>
          <p:spPr bwMode="auto">
            <a:xfrm>
              <a:off x="2753" y="2614"/>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2006</a:t>
              </a:r>
            </a:p>
          </p:txBody>
        </p:sp>
        <p:sp>
          <p:nvSpPr>
            <p:cNvPr id="20503" name="Text Box 30"/>
            <p:cNvSpPr txBox="1">
              <a:spLocks noChangeArrowheads="1"/>
            </p:cNvSpPr>
            <p:nvPr/>
          </p:nvSpPr>
          <p:spPr bwMode="auto">
            <a:xfrm>
              <a:off x="2753" y="2372"/>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2005</a:t>
              </a:r>
            </a:p>
          </p:txBody>
        </p:sp>
        <p:sp>
          <p:nvSpPr>
            <p:cNvPr id="20504" name="Line 31"/>
            <p:cNvSpPr>
              <a:spLocks noChangeShapeType="1"/>
            </p:cNvSpPr>
            <p:nvPr/>
          </p:nvSpPr>
          <p:spPr bwMode="auto">
            <a:xfrm>
              <a:off x="3196" y="2534"/>
              <a:ext cx="1211" cy="0"/>
            </a:xfrm>
            <a:prstGeom prst="line">
              <a:avLst/>
            </a:prstGeom>
            <a:noFill/>
            <a:ln w="9525">
              <a:solidFill>
                <a:srgbClr val="000000"/>
              </a:solidFill>
              <a:prstDash val="dash"/>
              <a:round/>
              <a:headEnd/>
              <a:tailEnd/>
            </a:ln>
          </p:spPr>
          <p:txBody>
            <a:bodyPr wrap="none" anchor="ctr"/>
            <a:lstStyle/>
            <a:p>
              <a:endParaRPr lang="zh-CN" altLang="en-US"/>
            </a:p>
          </p:txBody>
        </p:sp>
        <p:sp>
          <p:nvSpPr>
            <p:cNvPr id="20505" name="Line 32"/>
            <p:cNvSpPr>
              <a:spLocks noChangeShapeType="1"/>
            </p:cNvSpPr>
            <p:nvPr/>
          </p:nvSpPr>
          <p:spPr bwMode="auto">
            <a:xfrm flipH="1">
              <a:off x="4385" y="1272"/>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20506" name="Text Box 33"/>
            <p:cNvSpPr txBox="1">
              <a:spLocks noChangeArrowheads="1"/>
            </p:cNvSpPr>
            <p:nvPr/>
          </p:nvSpPr>
          <p:spPr bwMode="auto">
            <a:xfrm>
              <a:off x="4567" y="1118"/>
              <a:ext cx="809" cy="288"/>
            </a:xfrm>
            <a:prstGeom prst="rect">
              <a:avLst/>
            </a:prstGeom>
            <a:noFill/>
            <a:ln w="9525">
              <a:noFill/>
              <a:miter lim="800000"/>
              <a:headEnd type="none" w="lg" len="lg"/>
              <a:tailEnd/>
            </a:ln>
          </p:spPr>
          <p:txBody>
            <a:bodyPr wrap="none">
              <a:spAutoFit/>
            </a:bodyPr>
            <a:lstStyle/>
            <a:p>
              <a:pPr>
                <a:lnSpc>
                  <a:spcPct val="100000"/>
                </a:lnSpc>
                <a:spcBef>
                  <a:spcPct val="0"/>
                </a:spcBef>
                <a:buClrTx/>
              </a:pPr>
              <a:r>
                <a:rPr lang="zh-CN" altLang="en-US" sz="2000">
                  <a:latin typeface="Times New Roman" charset="0"/>
                  <a:ea typeface="宋体" charset="-122"/>
                </a:rPr>
                <a:t>整型变量</a:t>
              </a:r>
              <a:r>
                <a:rPr lang="en-US" altLang="zh-CN" sz="2400">
                  <a:solidFill>
                    <a:srgbClr val="0000FF"/>
                  </a:solidFill>
                  <a:latin typeface="Times New Roman" charset="0"/>
                  <a:ea typeface="宋体" charset="-122"/>
                </a:rPr>
                <a:t>i</a:t>
              </a:r>
              <a:endParaRPr lang="en-US" altLang="zh-CN" sz="2000">
                <a:latin typeface="Times New Roman" charset="0"/>
                <a:ea typeface="宋体" charset="-122"/>
              </a:endParaRPr>
            </a:p>
          </p:txBody>
        </p:sp>
        <p:sp>
          <p:nvSpPr>
            <p:cNvPr id="20507" name="Text Box 34"/>
            <p:cNvSpPr txBox="1">
              <a:spLocks noChangeArrowheads="1"/>
            </p:cNvSpPr>
            <p:nvPr/>
          </p:nvSpPr>
          <p:spPr bwMode="auto">
            <a:xfrm>
              <a:off x="3585" y="1382"/>
              <a:ext cx="308" cy="288"/>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400">
                  <a:solidFill>
                    <a:srgbClr val="0000FF"/>
                  </a:solidFill>
                  <a:latin typeface="Times New Roman" charset="0"/>
                  <a:ea typeface="宋体" charset="-122"/>
                </a:rPr>
                <a:t>10</a:t>
              </a:r>
            </a:p>
          </p:txBody>
        </p:sp>
        <p:sp>
          <p:nvSpPr>
            <p:cNvPr id="20508" name="Line 35"/>
            <p:cNvSpPr>
              <a:spLocks noChangeShapeType="1"/>
            </p:cNvSpPr>
            <p:nvPr/>
          </p:nvSpPr>
          <p:spPr bwMode="auto">
            <a:xfrm flipH="1">
              <a:off x="4409" y="2268"/>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20509" name="Text Box 36"/>
            <p:cNvSpPr txBox="1">
              <a:spLocks noChangeArrowheads="1"/>
            </p:cNvSpPr>
            <p:nvPr/>
          </p:nvSpPr>
          <p:spPr bwMode="auto">
            <a:xfrm>
              <a:off x="4591" y="2114"/>
              <a:ext cx="852" cy="288"/>
            </a:xfrm>
            <a:prstGeom prst="rect">
              <a:avLst/>
            </a:prstGeom>
            <a:noFill/>
            <a:ln w="9525">
              <a:noFill/>
              <a:miter lim="800000"/>
              <a:headEnd type="none" w="lg" len="lg"/>
              <a:tailEnd/>
            </a:ln>
          </p:spPr>
          <p:txBody>
            <a:bodyPr wrap="none">
              <a:spAutoFit/>
            </a:bodyPr>
            <a:lstStyle/>
            <a:p>
              <a:pPr>
                <a:lnSpc>
                  <a:spcPct val="100000"/>
                </a:lnSpc>
                <a:spcBef>
                  <a:spcPct val="0"/>
                </a:spcBef>
                <a:buClrTx/>
              </a:pPr>
              <a:r>
                <a:rPr lang="zh-CN" altLang="en-US" sz="2000">
                  <a:latin typeface="Times New Roman" charset="0"/>
                  <a:ea typeface="宋体" charset="-122"/>
                </a:rPr>
                <a:t>指针变量</a:t>
              </a:r>
              <a:r>
                <a:rPr lang="en-US" altLang="zh-CN" sz="2400">
                  <a:solidFill>
                    <a:schemeClr val="accent2"/>
                  </a:solidFill>
                  <a:latin typeface="Times New Roman" charset="0"/>
                  <a:ea typeface="宋体" charset="-122"/>
                </a:rPr>
                <a:t>p</a:t>
              </a:r>
              <a:endParaRPr lang="en-US" altLang="zh-CN" sz="2000">
                <a:latin typeface="Times New Roman" charset="0"/>
                <a:ea typeface="宋体" charset="-122"/>
              </a:endParaRPr>
            </a:p>
          </p:txBody>
        </p:sp>
        <p:sp>
          <p:nvSpPr>
            <p:cNvPr id="20510" name="Text Box 37"/>
            <p:cNvSpPr txBox="1">
              <a:spLocks noChangeArrowheads="1"/>
            </p:cNvSpPr>
            <p:nvPr/>
          </p:nvSpPr>
          <p:spPr bwMode="auto">
            <a:xfrm>
              <a:off x="2753" y="1401"/>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2001</a:t>
              </a:r>
            </a:p>
          </p:txBody>
        </p:sp>
        <p:sp>
          <p:nvSpPr>
            <p:cNvPr id="20511" name="Text Box 38"/>
            <p:cNvSpPr txBox="1">
              <a:spLocks noChangeArrowheads="1"/>
            </p:cNvSpPr>
            <p:nvPr/>
          </p:nvSpPr>
          <p:spPr bwMode="auto">
            <a:xfrm>
              <a:off x="2753" y="1644"/>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2002</a:t>
              </a:r>
            </a:p>
          </p:txBody>
        </p:sp>
        <p:sp>
          <p:nvSpPr>
            <p:cNvPr id="20512" name="Text Box 39"/>
            <p:cNvSpPr txBox="1">
              <a:spLocks noChangeArrowheads="1"/>
            </p:cNvSpPr>
            <p:nvPr/>
          </p:nvSpPr>
          <p:spPr bwMode="auto">
            <a:xfrm>
              <a:off x="2753" y="1886"/>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2003</a:t>
              </a:r>
            </a:p>
          </p:txBody>
        </p:sp>
        <p:sp>
          <p:nvSpPr>
            <p:cNvPr id="20513" name="Text Box 41"/>
            <p:cNvSpPr txBox="1">
              <a:spLocks noChangeArrowheads="1"/>
            </p:cNvSpPr>
            <p:nvPr/>
          </p:nvSpPr>
          <p:spPr bwMode="auto">
            <a:xfrm>
              <a:off x="3557" y="2406"/>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zh-CN" altLang="en-US" sz="2000">
                  <a:solidFill>
                    <a:srgbClr val="0000FF"/>
                  </a:solidFill>
                  <a:latin typeface="Times New Roman" charset="0"/>
                  <a:ea typeface="宋体" charset="-122"/>
                </a:rPr>
                <a:t>随机</a:t>
              </a:r>
              <a:endParaRPr lang="zh-CN" altLang="en-US" sz="2000">
                <a:solidFill>
                  <a:schemeClr val="accent2"/>
                </a:solidFill>
                <a:latin typeface="Times New Roman" charset="0"/>
                <a:ea typeface="宋体" charset="-122"/>
              </a:endParaRPr>
            </a:p>
          </p:txBody>
        </p:sp>
        <p:sp>
          <p:nvSpPr>
            <p:cNvPr id="20514" name="AutoShape 45"/>
            <p:cNvSpPr>
              <a:spLocks noChangeArrowheads="1"/>
            </p:cNvSpPr>
            <p:nvPr/>
          </p:nvSpPr>
          <p:spPr bwMode="auto">
            <a:xfrm>
              <a:off x="3404" y="2280"/>
              <a:ext cx="756" cy="528"/>
            </a:xfrm>
            <a:prstGeom prst="irregularSeal1">
              <a:avLst/>
            </a:prstGeom>
            <a:noFill/>
            <a:ln w="38100">
              <a:solidFill>
                <a:srgbClr val="FF3300"/>
              </a:solidFill>
              <a:miter lim="800000"/>
              <a:headEnd type="none" w="lg" len="lg"/>
              <a:tailEnd/>
            </a:ln>
          </p:spPr>
          <p:txBody>
            <a:bodyPr wrap="none" lIns="90000" tIns="46800" rIns="90000" bIns="46800" anchor="ctr"/>
            <a:lstStyle/>
            <a:p>
              <a:pPr algn="ctr">
                <a:lnSpc>
                  <a:spcPct val="100000"/>
                </a:lnSpc>
                <a:spcBef>
                  <a:spcPct val="0"/>
                </a:spcBef>
                <a:buClrTx/>
              </a:pPr>
              <a:endParaRPr lang="zh-CN" altLang="zh-CN" sz="2400">
                <a:solidFill>
                  <a:schemeClr val="accent2"/>
                </a:solidFill>
                <a:latin typeface="Times New Roman" charset="0"/>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Line 2"/>
          <p:cNvSpPr>
            <a:spLocks noChangeShapeType="1"/>
          </p:cNvSpPr>
          <p:nvPr/>
        </p:nvSpPr>
        <p:spPr bwMode="auto">
          <a:xfrm>
            <a:off x="6634163" y="4761879"/>
            <a:ext cx="685800" cy="0"/>
          </a:xfrm>
          <a:prstGeom prst="line">
            <a:avLst/>
          </a:prstGeom>
          <a:noFill/>
          <a:ln w="38100">
            <a:solidFill>
              <a:srgbClr val="FF0000"/>
            </a:solidFill>
            <a:round/>
            <a:headEnd type="none" w="sm" len="sm"/>
            <a:tailEnd type="stealth" w="lg" len="lg"/>
          </a:ln>
        </p:spPr>
        <p:txBody>
          <a:bodyPr wrap="none"/>
          <a:lstStyle/>
          <a:p>
            <a:endParaRPr lang="zh-CN" altLang="en-US"/>
          </a:p>
        </p:txBody>
      </p:sp>
      <p:sp>
        <p:nvSpPr>
          <p:cNvPr id="211972" name="Text Box 4"/>
          <p:cNvSpPr txBox="1">
            <a:spLocks noChangeArrowheads="1"/>
          </p:cNvSpPr>
          <p:nvPr/>
        </p:nvSpPr>
        <p:spPr bwMode="auto">
          <a:xfrm>
            <a:off x="231775" y="948704"/>
            <a:ext cx="4876800" cy="6001643"/>
          </a:xfrm>
          <a:prstGeom prst="rect">
            <a:avLst/>
          </a:prstGeom>
          <a:noFill/>
          <a:ln w="38100">
            <a:noFill/>
            <a:miter lim="800000"/>
            <a:headEnd type="none" w="sm" len="sm"/>
            <a:tailEnd type="none" w="sm" len="sm"/>
          </a:ln>
        </p:spPr>
        <p:txBody>
          <a:bodyPr>
            <a:spAutoFit/>
          </a:bodyPr>
          <a:lstStyle/>
          <a:p>
            <a:pPr>
              <a:lnSpc>
                <a:spcPct val="100000"/>
              </a:lnSpc>
              <a:spcBef>
                <a:spcPct val="50000"/>
              </a:spcBef>
              <a:buClrTx/>
            </a:pPr>
            <a:r>
              <a:rPr lang="en-US" altLang="zh-CN" sz="2400" b="1" dirty="0">
                <a:solidFill>
                  <a:srgbClr val="006600"/>
                </a:solidFill>
                <a:latin typeface="Times New Roman" charset="0"/>
                <a:ea typeface="宋体" charset="-122"/>
              </a:rPr>
              <a:t>#include &lt;</a:t>
            </a:r>
            <a:r>
              <a:rPr lang="en-US" altLang="zh-CN" sz="2400" b="1" dirty="0" err="1">
                <a:solidFill>
                  <a:srgbClr val="006600"/>
                </a:solidFill>
                <a:latin typeface="Times New Roman" charset="0"/>
                <a:ea typeface="宋体" charset="-122"/>
              </a:rPr>
              <a:t>stdio.h</a:t>
            </a:r>
            <a:r>
              <a:rPr lang="en-US" altLang="zh-CN" sz="2400" b="1" dirty="0">
                <a:solidFill>
                  <a:srgbClr val="006600"/>
                </a:solidFill>
                <a:latin typeface="Times New Roman" charset="0"/>
                <a:ea typeface="宋体" charset="-122"/>
              </a:rPr>
              <a:t>&gt;</a:t>
            </a:r>
          </a:p>
          <a:p>
            <a:pPr>
              <a:lnSpc>
                <a:spcPct val="100000"/>
              </a:lnSpc>
              <a:spcBef>
                <a:spcPct val="50000"/>
              </a:spcBef>
              <a:buClrTx/>
            </a:pPr>
            <a:r>
              <a:rPr lang="en-US" altLang="zh-CN" sz="2400" b="1" dirty="0">
                <a:solidFill>
                  <a:srgbClr val="006600"/>
                </a:solidFill>
                <a:latin typeface="Times New Roman" charset="0"/>
                <a:ea typeface="宋体" charset="-122"/>
              </a:rPr>
              <a:t>main( )</a:t>
            </a:r>
          </a:p>
          <a:p>
            <a:pPr>
              <a:lnSpc>
                <a:spcPct val="100000"/>
              </a:lnSpc>
              <a:spcBef>
                <a:spcPct val="50000"/>
              </a:spcBef>
              <a:buClrTx/>
            </a:pPr>
            <a:r>
              <a:rPr lang="en-US" altLang="zh-CN" sz="2400" b="1" dirty="0">
                <a:solidFill>
                  <a:srgbClr val="006600"/>
                </a:solidFill>
                <a:latin typeface="Times New Roman" charset="0"/>
                <a:ea typeface="宋体" charset="-122"/>
              </a:rPr>
              <a:t>{</a:t>
            </a:r>
          </a:p>
          <a:p>
            <a:pPr>
              <a:lnSpc>
                <a:spcPct val="100000"/>
              </a:lnSpc>
              <a:spcBef>
                <a:spcPct val="50000"/>
              </a:spcBef>
              <a:buClrTx/>
            </a:pPr>
            <a:r>
              <a:rPr lang="en-US" altLang="zh-CN" sz="2400" b="1" dirty="0">
                <a:solidFill>
                  <a:srgbClr val="006600"/>
                </a:solidFill>
                <a:latin typeface="Times New Roman" charset="0"/>
                <a:ea typeface="宋体" charset="-122"/>
              </a:rPr>
              <a:t>int  a1=11, a2=22;</a:t>
            </a:r>
          </a:p>
          <a:p>
            <a:pPr>
              <a:lnSpc>
                <a:spcPct val="100000"/>
              </a:lnSpc>
              <a:spcBef>
                <a:spcPct val="50000"/>
              </a:spcBef>
              <a:buClrTx/>
            </a:pPr>
            <a:r>
              <a:rPr lang="en-US" altLang="zh-CN" sz="2400" b="1" dirty="0">
                <a:solidFill>
                  <a:srgbClr val="006600"/>
                </a:solidFill>
                <a:latin typeface="Times New Roman" charset="0"/>
                <a:ea typeface="宋体" charset="-122"/>
              </a:rPr>
              <a:t>int  *p1, *p2;</a:t>
            </a:r>
          </a:p>
          <a:p>
            <a:pPr>
              <a:lnSpc>
                <a:spcPct val="100000"/>
              </a:lnSpc>
              <a:spcBef>
                <a:spcPct val="50000"/>
              </a:spcBef>
              <a:buClrTx/>
            </a:pPr>
            <a:r>
              <a:rPr lang="en-US" altLang="zh-CN" sz="2400" b="1" dirty="0">
                <a:solidFill>
                  <a:srgbClr val="006600"/>
                </a:solidFill>
                <a:latin typeface="Times New Roman" charset="0"/>
                <a:ea typeface="宋体" charset="-122"/>
              </a:rPr>
              <a:t>p1=&amp;a1;</a:t>
            </a:r>
          </a:p>
          <a:p>
            <a:pPr>
              <a:lnSpc>
                <a:spcPct val="100000"/>
              </a:lnSpc>
              <a:spcBef>
                <a:spcPct val="50000"/>
              </a:spcBef>
              <a:buClrTx/>
            </a:pPr>
            <a:r>
              <a:rPr lang="en-US" altLang="zh-CN" sz="2400" b="1" dirty="0">
                <a:solidFill>
                  <a:srgbClr val="006600"/>
                </a:solidFill>
                <a:latin typeface="Times New Roman" charset="0"/>
                <a:ea typeface="宋体" charset="-122"/>
              </a:rPr>
              <a:t>p2=&amp;a2;</a:t>
            </a:r>
          </a:p>
          <a:p>
            <a:pPr>
              <a:lnSpc>
                <a:spcPct val="100000"/>
              </a:lnSpc>
              <a:spcBef>
                <a:spcPct val="50000"/>
              </a:spcBef>
              <a:buClrTx/>
            </a:pPr>
            <a:r>
              <a:rPr lang="en-US" altLang="zh-CN" sz="2400" b="1" dirty="0" err="1">
                <a:solidFill>
                  <a:srgbClr val="006600"/>
                </a:solidFill>
                <a:latin typeface="Times New Roman" charset="0"/>
                <a:ea typeface="宋体" charset="-122"/>
              </a:rPr>
              <a:t>printf</a:t>
            </a:r>
            <a:r>
              <a:rPr lang="en-US" altLang="zh-CN" sz="2400" b="1" dirty="0">
                <a:solidFill>
                  <a:srgbClr val="006600"/>
                </a:solidFill>
                <a:latin typeface="Times New Roman" charset="0"/>
                <a:ea typeface="宋体" charset="-122"/>
              </a:rPr>
              <a:t>("%</a:t>
            </a:r>
            <a:r>
              <a:rPr lang="en-US" altLang="zh-CN" sz="2400" b="1" dirty="0" err="1">
                <a:solidFill>
                  <a:srgbClr val="006600"/>
                </a:solidFill>
                <a:latin typeface="Times New Roman" charset="0"/>
                <a:ea typeface="宋体" charset="-122"/>
              </a:rPr>
              <a:t>d,%d</a:t>
            </a:r>
            <a:r>
              <a:rPr lang="en-US" altLang="zh-CN" sz="2400" b="1" dirty="0">
                <a:solidFill>
                  <a:srgbClr val="006600"/>
                </a:solidFill>
                <a:latin typeface="Times New Roman" charset="0"/>
                <a:ea typeface="宋体" charset="-122"/>
              </a:rPr>
              <a:t>\n",*p1,*p2);</a:t>
            </a:r>
          </a:p>
          <a:p>
            <a:pPr>
              <a:lnSpc>
                <a:spcPct val="100000"/>
              </a:lnSpc>
              <a:spcBef>
                <a:spcPct val="50000"/>
              </a:spcBef>
              <a:buClrTx/>
            </a:pPr>
            <a:r>
              <a:rPr lang="en-US" altLang="zh-CN" sz="2400" b="1" dirty="0">
                <a:solidFill>
                  <a:srgbClr val="006600"/>
                </a:solidFill>
                <a:latin typeface="Times New Roman" charset="0"/>
                <a:ea typeface="宋体" charset="-122"/>
              </a:rPr>
              <a:t>p2=p1;</a:t>
            </a:r>
          </a:p>
          <a:p>
            <a:pPr>
              <a:lnSpc>
                <a:spcPct val="100000"/>
              </a:lnSpc>
              <a:spcBef>
                <a:spcPct val="50000"/>
              </a:spcBef>
              <a:buClrTx/>
            </a:pPr>
            <a:r>
              <a:rPr lang="en-US" altLang="zh-CN" sz="2400" b="1" dirty="0" err="1">
                <a:solidFill>
                  <a:srgbClr val="006600"/>
                </a:solidFill>
                <a:latin typeface="Times New Roman" charset="0"/>
                <a:ea typeface="宋体" charset="-122"/>
              </a:rPr>
              <a:t>printf</a:t>
            </a:r>
            <a:r>
              <a:rPr lang="en-US" altLang="zh-CN" sz="2400" b="1" dirty="0">
                <a:solidFill>
                  <a:srgbClr val="006600"/>
                </a:solidFill>
                <a:latin typeface="Times New Roman" charset="0"/>
                <a:ea typeface="宋体" charset="-122"/>
              </a:rPr>
              <a:t>("%</a:t>
            </a:r>
            <a:r>
              <a:rPr lang="en-US" altLang="zh-CN" sz="2400" b="1" dirty="0" err="1">
                <a:solidFill>
                  <a:srgbClr val="006600"/>
                </a:solidFill>
                <a:latin typeface="Times New Roman" charset="0"/>
                <a:ea typeface="宋体" charset="-122"/>
              </a:rPr>
              <a:t>d,%d</a:t>
            </a:r>
            <a:r>
              <a:rPr lang="en-US" altLang="zh-CN" sz="2400" b="1" dirty="0">
                <a:solidFill>
                  <a:srgbClr val="006600"/>
                </a:solidFill>
                <a:latin typeface="Times New Roman" charset="0"/>
                <a:ea typeface="宋体" charset="-122"/>
              </a:rPr>
              <a:t>\n",*p1,*p2);</a:t>
            </a:r>
          </a:p>
          <a:p>
            <a:pPr>
              <a:lnSpc>
                <a:spcPct val="100000"/>
              </a:lnSpc>
              <a:spcBef>
                <a:spcPct val="50000"/>
              </a:spcBef>
              <a:buClrTx/>
            </a:pPr>
            <a:r>
              <a:rPr lang="en-US" altLang="zh-CN" sz="2400" b="1" dirty="0">
                <a:solidFill>
                  <a:srgbClr val="006600"/>
                </a:solidFill>
                <a:latin typeface="Times New Roman" charset="0"/>
                <a:ea typeface="宋体" charset="-122"/>
              </a:rPr>
              <a:t>}</a:t>
            </a:r>
            <a:endParaRPr lang="en-US" altLang="zh-CN" sz="2400" b="1" dirty="0">
              <a:solidFill>
                <a:srgbClr val="0070C0"/>
              </a:solidFill>
              <a:latin typeface="Times New Roman" charset="0"/>
              <a:ea typeface="宋体" charset="-122"/>
            </a:endParaRPr>
          </a:p>
        </p:txBody>
      </p:sp>
      <p:sp>
        <p:nvSpPr>
          <p:cNvPr id="211973" name="Text Box 5"/>
          <p:cNvSpPr txBox="1">
            <a:spLocks noChangeArrowheads="1"/>
          </p:cNvSpPr>
          <p:nvPr/>
        </p:nvSpPr>
        <p:spPr bwMode="auto">
          <a:xfrm>
            <a:off x="5872163" y="2018679"/>
            <a:ext cx="609600" cy="579438"/>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en-US" altLang="zh-CN" sz="3200">
                <a:latin typeface="Times New Roman" charset="0"/>
                <a:ea typeface="宋体" charset="-122"/>
              </a:rPr>
              <a:t>p1</a:t>
            </a:r>
          </a:p>
        </p:txBody>
      </p:sp>
      <p:sp>
        <p:nvSpPr>
          <p:cNvPr id="211974" name="Line 6"/>
          <p:cNvSpPr>
            <a:spLocks noChangeShapeType="1"/>
          </p:cNvSpPr>
          <p:nvPr/>
        </p:nvSpPr>
        <p:spPr bwMode="auto">
          <a:xfrm>
            <a:off x="6634163" y="2933079"/>
            <a:ext cx="685800" cy="0"/>
          </a:xfrm>
          <a:prstGeom prst="line">
            <a:avLst/>
          </a:prstGeom>
          <a:noFill/>
          <a:ln w="38100">
            <a:solidFill>
              <a:srgbClr val="FF0000"/>
            </a:solidFill>
            <a:round/>
            <a:headEnd type="none" w="sm" len="sm"/>
            <a:tailEnd type="stealth" w="lg" len="lg"/>
          </a:ln>
        </p:spPr>
        <p:txBody>
          <a:bodyPr wrap="none"/>
          <a:lstStyle/>
          <a:p>
            <a:endParaRPr lang="zh-CN" altLang="en-US"/>
          </a:p>
        </p:txBody>
      </p:sp>
      <p:sp>
        <p:nvSpPr>
          <p:cNvPr id="211975" name="Text Box 7"/>
          <p:cNvSpPr txBox="1">
            <a:spLocks noChangeArrowheads="1"/>
          </p:cNvSpPr>
          <p:nvPr/>
        </p:nvSpPr>
        <p:spPr bwMode="auto">
          <a:xfrm>
            <a:off x="5643563" y="2628279"/>
            <a:ext cx="990600" cy="592138"/>
          </a:xfrm>
          <a:prstGeom prst="rect">
            <a:avLst/>
          </a:prstGeom>
          <a:solidFill>
            <a:srgbClr val="33CCCC"/>
          </a:solidFill>
          <a:ln w="12700">
            <a:solidFill>
              <a:srgbClr val="FF00FF"/>
            </a:solidFill>
            <a:miter lim="800000"/>
            <a:headEnd type="none" w="sm" len="sm"/>
            <a:tailEnd type="none" w="sm" len="sm"/>
          </a:ln>
        </p:spPr>
        <p:txBody>
          <a:bodyPr>
            <a:spAutoFit/>
          </a:bodyPr>
          <a:lstStyle/>
          <a:p>
            <a:pPr algn="ctr">
              <a:lnSpc>
                <a:spcPct val="100000"/>
              </a:lnSpc>
              <a:spcBef>
                <a:spcPct val="50000"/>
              </a:spcBef>
              <a:buClrTx/>
            </a:pPr>
            <a:r>
              <a:rPr lang="en-US" altLang="zh-CN" sz="3200">
                <a:latin typeface="Times New Roman" charset="0"/>
                <a:ea typeface="宋体" charset="-122"/>
              </a:rPr>
              <a:t>&amp;a1</a:t>
            </a:r>
          </a:p>
        </p:txBody>
      </p:sp>
      <p:sp>
        <p:nvSpPr>
          <p:cNvPr id="211976" name="Text Box 8"/>
          <p:cNvSpPr txBox="1">
            <a:spLocks noChangeArrowheads="1"/>
          </p:cNvSpPr>
          <p:nvPr/>
        </p:nvSpPr>
        <p:spPr bwMode="auto">
          <a:xfrm>
            <a:off x="7319963" y="2628279"/>
            <a:ext cx="685800" cy="592138"/>
          </a:xfrm>
          <a:prstGeom prst="rect">
            <a:avLst/>
          </a:prstGeom>
          <a:solidFill>
            <a:srgbClr val="33CCCC"/>
          </a:solidFill>
          <a:ln w="12700">
            <a:solidFill>
              <a:srgbClr val="FF00FF"/>
            </a:solidFill>
            <a:miter lim="800000"/>
            <a:headEnd type="none" w="sm" len="sm"/>
            <a:tailEnd type="none" w="sm" len="sm"/>
          </a:ln>
        </p:spPr>
        <p:txBody>
          <a:bodyPr>
            <a:spAutoFit/>
          </a:bodyPr>
          <a:lstStyle/>
          <a:p>
            <a:pPr algn="ctr">
              <a:lnSpc>
                <a:spcPct val="100000"/>
              </a:lnSpc>
              <a:spcBef>
                <a:spcPct val="50000"/>
              </a:spcBef>
              <a:buClrTx/>
            </a:pPr>
            <a:r>
              <a:rPr lang="en-US" altLang="zh-CN" sz="3200">
                <a:latin typeface="Times New Roman" charset="0"/>
                <a:ea typeface="宋体" charset="-122"/>
              </a:rPr>
              <a:t>11</a:t>
            </a:r>
          </a:p>
        </p:txBody>
      </p:sp>
      <p:sp>
        <p:nvSpPr>
          <p:cNvPr id="211977" name="Text Box 9"/>
          <p:cNvSpPr txBox="1">
            <a:spLocks noChangeArrowheads="1"/>
          </p:cNvSpPr>
          <p:nvPr/>
        </p:nvSpPr>
        <p:spPr bwMode="auto">
          <a:xfrm>
            <a:off x="7319963" y="4457079"/>
            <a:ext cx="685800" cy="592138"/>
          </a:xfrm>
          <a:prstGeom prst="rect">
            <a:avLst/>
          </a:prstGeom>
          <a:solidFill>
            <a:srgbClr val="33CCCC"/>
          </a:solidFill>
          <a:ln w="12700">
            <a:solidFill>
              <a:srgbClr val="FF00FF"/>
            </a:solidFill>
            <a:miter lim="800000"/>
            <a:headEnd type="none" w="sm" len="sm"/>
            <a:tailEnd type="none" w="sm" len="sm"/>
          </a:ln>
        </p:spPr>
        <p:txBody>
          <a:bodyPr>
            <a:spAutoFit/>
          </a:bodyPr>
          <a:lstStyle/>
          <a:p>
            <a:pPr algn="ctr">
              <a:lnSpc>
                <a:spcPct val="100000"/>
              </a:lnSpc>
              <a:spcBef>
                <a:spcPct val="50000"/>
              </a:spcBef>
              <a:buClrTx/>
            </a:pPr>
            <a:r>
              <a:rPr lang="en-US" altLang="zh-CN" sz="3200">
                <a:latin typeface="Times New Roman" charset="0"/>
                <a:ea typeface="宋体" charset="-122"/>
              </a:rPr>
              <a:t>22</a:t>
            </a:r>
          </a:p>
        </p:txBody>
      </p:sp>
      <p:sp>
        <p:nvSpPr>
          <p:cNvPr id="211978" name="Text Box 10"/>
          <p:cNvSpPr txBox="1">
            <a:spLocks noChangeArrowheads="1"/>
          </p:cNvSpPr>
          <p:nvPr/>
        </p:nvSpPr>
        <p:spPr bwMode="auto">
          <a:xfrm>
            <a:off x="7396163" y="2018679"/>
            <a:ext cx="609600" cy="579438"/>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en-US" altLang="zh-CN" sz="3200">
                <a:latin typeface="Times New Roman" charset="0"/>
                <a:ea typeface="宋体" charset="-122"/>
              </a:rPr>
              <a:t>a1</a:t>
            </a:r>
          </a:p>
        </p:txBody>
      </p:sp>
      <p:sp>
        <p:nvSpPr>
          <p:cNvPr id="211979" name="Text Box 11"/>
          <p:cNvSpPr txBox="1">
            <a:spLocks noChangeArrowheads="1"/>
          </p:cNvSpPr>
          <p:nvPr/>
        </p:nvSpPr>
        <p:spPr bwMode="auto">
          <a:xfrm>
            <a:off x="5795963" y="3801442"/>
            <a:ext cx="609600" cy="579437"/>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en-US" altLang="zh-CN" sz="3200">
                <a:latin typeface="Times New Roman" charset="0"/>
                <a:ea typeface="宋体" charset="-122"/>
              </a:rPr>
              <a:t>p2</a:t>
            </a:r>
          </a:p>
        </p:txBody>
      </p:sp>
      <p:sp>
        <p:nvSpPr>
          <p:cNvPr id="211980" name="Text Box 12"/>
          <p:cNvSpPr txBox="1">
            <a:spLocks noChangeArrowheads="1"/>
          </p:cNvSpPr>
          <p:nvPr/>
        </p:nvSpPr>
        <p:spPr bwMode="auto">
          <a:xfrm>
            <a:off x="7396163" y="3801442"/>
            <a:ext cx="609600" cy="579437"/>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en-US" altLang="zh-CN" sz="3200">
                <a:latin typeface="Times New Roman" charset="0"/>
                <a:ea typeface="宋体" charset="-122"/>
              </a:rPr>
              <a:t>a2</a:t>
            </a:r>
          </a:p>
        </p:txBody>
      </p:sp>
      <p:sp>
        <p:nvSpPr>
          <p:cNvPr id="211981" name="Text Box 13"/>
          <p:cNvSpPr txBox="1">
            <a:spLocks noChangeArrowheads="1"/>
          </p:cNvSpPr>
          <p:nvPr/>
        </p:nvSpPr>
        <p:spPr bwMode="auto">
          <a:xfrm>
            <a:off x="5643563" y="4457079"/>
            <a:ext cx="990600" cy="592138"/>
          </a:xfrm>
          <a:prstGeom prst="rect">
            <a:avLst/>
          </a:prstGeom>
          <a:solidFill>
            <a:srgbClr val="33CCCC"/>
          </a:solidFill>
          <a:ln w="12700">
            <a:solidFill>
              <a:srgbClr val="FF00FF"/>
            </a:solidFill>
            <a:miter lim="800000"/>
            <a:headEnd type="none" w="sm" len="sm"/>
            <a:tailEnd type="none" w="sm" len="sm"/>
          </a:ln>
        </p:spPr>
        <p:txBody>
          <a:bodyPr>
            <a:spAutoFit/>
          </a:bodyPr>
          <a:lstStyle/>
          <a:p>
            <a:pPr algn="ctr">
              <a:lnSpc>
                <a:spcPct val="100000"/>
              </a:lnSpc>
              <a:spcBef>
                <a:spcPct val="50000"/>
              </a:spcBef>
              <a:buClrTx/>
            </a:pPr>
            <a:r>
              <a:rPr lang="en-US" altLang="zh-CN" sz="3200">
                <a:latin typeface="Times New Roman" charset="0"/>
                <a:ea typeface="宋体" charset="-122"/>
              </a:rPr>
              <a:t>&amp;a2</a:t>
            </a:r>
          </a:p>
        </p:txBody>
      </p:sp>
      <p:sp>
        <p:nvSpPr>
          <p:cNvPr id="211982" name="AutoShape 14"/>
          <p:cNvSpPr>
            <a:spLocks noChangeArrowheads="1"/>
          </p:cNvSpPr>
          <p:nvPr/>
        </p:nvSpPr>
        <p:spPr bwMode="auto">
          <a:xfrm>
            <a:off x="7091363" y="1332879"/>
            <a:ext cx="914400" cy="609600"/>
          </a:xfrm>
          <a:prstGeom prst="wedgeEllipseCallout">
            <a:avLst>
              <a:gd name="adj1" fmla="val -20833"/>
              <a:gd name="adj2" fmla="val 154426"/>
            </a:avLst>
          </a:prstGeom>
          <a:solidFill>
            <a:schemeClr val="accent1"/>
          </a:solidFill>
          <a:ln w="12700">
            <a:solidFill>
              <a:schemeClr val="tx1"/>
            </a:solidFill>
            <a:miter lim="800000"/>
            <a:headEnd type="none" w="sm" len="sm"/>
            <a:tailEnd type="none" w="sm" len="sm"/>
          </a:ln>
        </p:spPr>
        <p:txBody>
          <a:bodyPr/>
          <a:lstStyle/>
          <a:p>
            <a:pPr algn="ctr">
              <a:lnSpc>
                <a:spcPct val="100000"/>
              </a:lnSpc>
              <a:spcBef>
                <a:spcPct val="0"/>
              </a:spcBef>
              <a:buClrTx/>
            </a:pPr>
            <a:r>
              <a:rPr lang="en-US" altLang="zh-CN" sz="2400">
                <a:latin typeface="Times New Roman" charset="0"/>
                <a:ea typeface="宋体" charset="-122"/>
              </a:rPr>
              <a:t>*p1</a:t>
            </a:r>
          </a:p>
        </p:txBody>
      </p:sp>
      <p:sp>
        <p:nvSpPr>
          <p:cNvPr id="211983" name="AutoShape 15"/>
          <p:cNvSpPr>
            <a:spLocks noChangeArrowheads="1"/>
          </p:cNvSpPr>
          <p:nvPr/>
        </p:nvSpPr>
        <p:spPr bwMode="auto">
          <a:xfrm>
            <a:off x="6938963" y="5142879"/>
            <a:ext cx="914400" cy="609600"/>
          </a:xfrm>
          <a:prstGeom prst="wedgeEllipseCallout">
            <a:avLst>
              <a:gd name="adj1" fmla="val 6250"/>
              <a:gd name="adj2" fmla="val -73699"/>
            </a:avLst>
          </a:prstGeom>
          <a:solidFill>
            <a:schemeClr val="accent1"/>
          </a:solidFill>
          <a:ln w="12700">
            <a:solidFill>
              <a:schemeClr val="tx1"/>
            </a:solidFill>
            <a:miter lim="800000"/>
            <a:headEnd type="none" w="sm" len="sm"/>
            <a:tailEnd type="none" w="sm" len="sm"/>
          </a:ln>
        </p:spPr>
        <p:txBody>
          <a:bodyPr/>
          <a:lstStyle/>
          <a:p>
            <a:pPr algn="ctr">
              <a:lnSpc>
                <a:spcPct val="100000"/>
              </a:lnSpc>
              <a:spcBef>
                <a:spcPct val="0"/>
              </a:spcBef>
              <a:buClrTx/>
            </a:pPr>
            <a:r>
              <a:rPr lang="en-US" altLang="zh-CN" sz="2400">
                <a:latin typeface="Times New Roman" charset="0"/>
                <a:ea typeface="宋体" charset="-122"/>
              </a:rPr>
              <a:t>*p2</a:t>
            </a:r>
          </a:p>
        </p:txBody>
      </p:sp>
      <p:sp>
        <p:nvSpPr>
          <p:cNvPr id="211984" name="Text Box 16"/>
          <p:cNvSpPr txBox="1">
            <a:spLocks noChangeArrowheads="1"/>
          </p:cNvSpPr>
          <p:nvPr/>
        </p:nvSpPr>
        <p:spPr bwMode="auto">
          <a:xfrm>
            <a:off x="5643563" y="4457079"/>
            <a:ext cx="990600" cy="592138"/>
          </a:xfrm>
          <a:prstGeom prst="rect">
            <a:avLst/>
          </a:prstGeom>
          <a:solidFill>
            <a:srgbClr val="33CCCC"/>
          </a:solidFill>
          <a:ln w="12700">
            <a:solidFill>
              <a:srgbClr val="FF00FF"/>
            </a:solidFill>
            <a:miter lim="800000"/>
            <a:headEnd type="none" w="sm" len="sm"/>
            <a:tailEnd type="none" w="sm" len="sm"/>
          </a:ln>
        </p:spPr>
        <p:txBody>
          <a:bodyPr>
            <a:spAutoFit/>
          </a:bodyPr>
          <a:lstStyle/>
          <a:p>
            <a:pPr algn="ctr">
              <a:lnSpc>
                <a:spcPct val="100000"/>
              </a:lnSpc>
              <a:spcBef>
                <a:spcPct val="50000"/>
              </a:spcBef>
              <a:buClrTx/>
            </a:pPr>
            <a:r>
              <a:rPr lang="en-US" altLang="zh-CN" sz="3200">
                <a:solidFill>
                  <a:srgbClr val="FF3300"/>
                </a:solidFill>
                <a:latin typeface="Times New Roman" charset="0"/>
                <a:ea typeface="宋体" charset="-122"/>
              </a:rPr>
              <a:t>&amp;a1</a:t>
            </a:r>
          </a:p>
        </p:txBody>
      </p:sp>
      <p:sp>
        <p:nvSpPr>
          <p:cNvPr id="211985" name="Line 17"/>
          <p:cNvSpPr>
            <a:spLocks noChangeShapeType="1"/>
          </p:cNvSpPr>
          <p:nvPr/>
        </p:nvSpPr>
        <p:spPr bwMode="auto">
          <a:xfrm flipV="1">
            <a:off x="6634163" y="3085479"/>
            <a:ext cx="609600" cy="1600200"/>
          </a:xfrm>
          <a:prstGeom prst="line">
            <a:avLst/>
          </a:prstGeom>
          <a:noFill/>
          <a:ln w="38100">
            <a:solidFill>
              <a:srgbClr val="FF0000"/>
            </a:solidFill>
            <a:round/>
            <a:headEnd type="none" w="sm" len="sm"/>
            <a:tailEnd type="stealth" w="lg" len="lg"/>
          </a:ln>
        </p:spPr>
        <p:txBody>
          <a:bodyPr wrap="none"/>
          <a:lstStyle/>
          <a:p>
            <a:endParaRPr lang="zh-CN" altLang="en-US"/>
          </a:p>
        </p:txBody>
      </p:sp>
      <p:sp>
        <p:nvSpPr>
          <p:cNvPr id="211986" name="Line 18"/>
          <p:cNvSpPr>
            <a:spLocks noChangeShapeType="1"/>
          </p:cNvSpPr>
          <p:nvPr/>
        </p:nvSpPr>
        <p:spPr bwMode="auto">
          <a:xfrm>
            <a:off x="6634163" y="4761879"/>
            <a:ext cx="685800" cy="0"/>
          </a:xfrm>
          <a:prstGeom prst="line">
            <a:avLst/>
          </a:prstGeom>
          <a:noFill/>
          <a:ln w="38100">
            <a:solidFill>
              <a:schemeClr val="accent2"/>
            </a:solidFill>
            <a:round/>
            <a:headEnd type="none" w="sm" len="sm"/>
            <a:tailEnd type="stealth" w="lg" len="lg"/>
          </a:ln>
        </p:spPr>
        <p:txBody>
          <a:bodyPr wrap="none"/>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Line 2"/>
          <p:cNvSpPr>
            <a:spLocks noChangeShapeType="1"/>
          </p:cNvSpPr>
          <p:nvPr/>
        </p:nvSpPr>
        <p:spPr bwMode="auto">
          <a:xfrm>
            <a:off x="6405563" y="4067175"/>
            <a:ext cx="685800" cy="0"/>
          </a:xfrm>
          <a:prstGeom prst="line">
            <a:avLst/>
          </a:prstGeom>
          <a:noFill/>
          <a:ln w="38100">
            <a:solidFill>
              <a:srgbClr val="FF0000"/>
            </a:solidFill>
            <a:round/>
            <a:headEnd type="none" w="sm" len="sm"/>
            <a:tailEnd type="stealth" w="lg" len="lg"/>
          </a:ln>
        </p:spPr>
        <p:txBody>
          <a:bodyPr wrap="none"/>
          <a:lstStyle/>
          <a:p>
            <a:endParaRPr lang="zh-CN" altLang="en-US"/>
          </a:p>
        </p:txBody>
      </p:sp>
      <p:sp>
        <p:nvSpPr>
          <p:cNvPr id="212996" name="Text Box 4"/>
          <p:cNvSpPr txBox="1">
            <a:spLocks noChangeArrowheads="1"/>
          </p:cNvSpPr>
          <p:nvPr/>
        </p:nvSpPr>
        <p:spPr bwMode="auto">
          <a:xfrm>
            <a:off x="312738" y="387350"/>
            <a:ext cx="4876800" cy="6186309"/>
          </a:xfrm>
          <a:prstGeom prst="rect">
            <a:avLst/>
          </a:prstGeom>
          <a:noFill/>
          <a:ln w="38100">
            <a:noFill/>
            <a:miter lim="800000"/>
            <a:headEnd type="none" w="sm" len="sm"/>
            <a:tailEnd type="none" w="sm" len="sm"/>
          </a:ln>
        </p:spPr>
        <p:txBody>
          <a:bodyPr>
            <a:spAutoFit/>
          </a:bodyPr>
          <a:lstStyle/>
          <a:p>
            <a:pPr>
              <a:lnSpc>
                <a:spcPct val="100000"/>
              </a:lnSpc>
              <a:spcBef>
                <a:spcPct val="50000"/>
              </a:spcBef>
              <a:buClrTx/>
            </a:pPr>
            <a:r>
              <a:rPr lang="en-US" altLang="zh-CN" sz="2400" b="1" dirty="0">
                <a:solidFill>
                  <a:srgbClr val="006600"/>
                </a:solidFill>
                <a:latin typeface="Times New Roman" charset="0"/>
                <a:ea typeface="宋体" charset="-122"/>
              </a:rPr>
              <a:t>#include &lt;</a:t>
            </a:r>
            <a:r>
              <a:rPr lang="en-US" altLang="zh-CN" sz="2400" b="1" dirty="0" err="1">
                <a:solidFill>
                  <a:srgbClr val="006600"/>
                </a:solidFill>
                <a:latin typeface="Times New Roman" charset="0"/>
                <a:ea typeface="宋体" charset="-122"/>
              </a:rPr>
              <a:t>stdio.h</a:t>
            </a:r>
            <a:r>
              <a:rPr lang="en-US" altLang="zh-CN" sz="2400" b="1" dirty="0">
                <a:solidFill>
                  <a:srgbClr val="006600"/>
                </a:solidFill>
                <a:latin typeface="Times New Roman" charset="0"/>
                <a:ea typeface="宋体" charset="-122"/>
              </a:rPr>
              <a:t>&gt;</a:t>
            </a:r>
          </a:p>
          <a:p>
            <a:pPr>
              <a:lnSpc>
                <a:spcPct val="100000"/>
              </a:lnSpc>
              <a:spcBef>
                <a:spcPct val="50000"/>
              </a:spcBef>
              <a:buClrTx/>
            </a:pPr>
            <a:r>
              <a:rPr lang="en-US" altLang="zh-CN" sz="2400" b="1" dirty="0">
                <a:solidFill>
                  <a:srgbClr val="006600"/>
                </a:solidFill>
                <a:latin typeface="Times New Roman" charset="0"/>
                <a:ea typeface="宋体" charset="-122"/>
              </a:rPr>
              <a:t>main( )</a:t>
            </a:r>
          </a:p>
          <a:p>
            <a:pPr>
              <a:lnSpc>
                <a:spcPct val="100000"/>
              </a:lnSpc>
              <a:spcBef>
                <a:spcPct val="50000"/>
              </a:spcBef>
              <a:buClrTx/>
            </a:pPr>
            <a:r>
              <a:rPr lang="en-US" altLang="zh-CN" sz="2400" b="1" dirty="0">
                <a:solidFill>
                  <a:srgbClr val="006600"/>
                </a:solidFill>
                <a:latin typeface="Times New Roman" charset="0"/>
                <a:ea typeface="宋体" charset="-122"/>
              </a:rPr>
              <a:t>{ </a:t>
            </a:r>
          </a:p>
          <a:p>
            <a:pPr>
              <a:lnSpc>
                <a:spcPct val="100000"/>
              </a:lnSpc>
              <a:spcBef>
                <a:spcPct val="50000"/>
              </a:spcBef>
              <a:buClrTx/>
            </a:pPr>
            <a:r>
              <a:rPr lang="en-US" altLang="zh-CN" sz="2400" b="1" dirty="0">
                <a:solidFill>
                  <a:srgbClr val="006600"/>
                </a:solidFill>
                <a:latin typeface="Times New Roman" charset="0"/>
                <a:ea typeface="宋体" charset="-122"/>
              </a:rPr>
              <a:t>    int  a1=11,a2=22;</a:t>
            </a:r>
          </a:p>
          <a:p>
            <a:pPr>
              <a:lnSpc>
                <a:spcPct val="100000"/>
              </a:lnSpc>
              <a:spcBef>
                <a:spcPct val="50000"/>
              </a:spcBef>
              <a:buClrTx/>
            </a:pPr>
            <a:r>
              <a:rPr lang="en-US" altLang="zh-CN" sz="2400" b="1" dirty="0">
                <a:solidFill>
                  <a:srgbClr val="006600"/>
                </a:solidFill>
                <a:latin typeface="Times New Roman" charset="0"/>
                <a:ea typeface="宋体" charset="-122"/>
              </a:rPr>
              <a:t>    int  *p1,*p2,*p;</a:t>
            </a:r>
          </a:p>
          <a:p>
            <a:pPr>
              <a:lnSpc>
                <a:spcPct val="100000"/>
              </a:lnSpc>
              <a:spcBef>
                <a:spcPct val="50000"/>
              </a:spcBef>
              <a:buClrTx/>
            </a:pPr>
            <a:r>
              <a:rPr lang="en-US" altLang="zh-CN" sz="2400" b="1" dirty="0">
                <a:solidFill>
                  <a:srgbClr val="006600"/>
                </a:solidFill>
                <a:latin typeface="Times New Roman" charset="0"/>
                <a:ea typeface="宋体" charset="-122"/>
              </a:rPr>
              <a:t>    p1=&amp;a1;</a:t>
            </a:r>
          </a:p>
          <a:p>
            <a:pPr>
              <a:lnSpc>
                <a:spcPct val="100000"/>
              </a:lnSpc>
              <a:spcBef>
                <a:spcPct val="50000"/>
              </a:spcBef>
              <a:buClrTx/>
            </a:pPr>
            <a:r>
              <a:rPr lang="en-US" altLang="zh-CN" sz="2400" b="1" dirty="0">
                <a:solidFill>
                  <a:srgbClr val="006600"/>
                </a:solidFill>
                <a:latin typeface="Times New Roman" charset="0"/>
                <a:ea typeface="宋体" charset="-122"/>
              </a:rPr>
              <a:t>    p2=&amp;a2;      </a:t>
            </a:r>
          </a:p>
          <a:p>
            <a:pPr>
              <a:lnSpc>
                <a:spcPct val="100000"/>
              </a:lnSpc>
              <a:spcBef>
                <a:spcPct val="50000"/>
              </a:spcBef>
              <a:buClrTx/>
            </a:pPr>
            <a:r>
              <a:rPr lang="en-US" altLang="zh-CN" sz="2400" b="1" dirty="0">
                <a:solidFill>
                  <a:srgbClr val="006600"/>
                </a:solidFill>
                <a:latin typeface="Times New Roman" charset="0"/>
                <a:ea typeface="宋体" charset="-122"/>
              </a:rPr>
              <a:t>    </a:t>
            </a:r>
            <a:r>
              <a:rPr lang="en-US" altLang="zh-CN" sz="2400" b="1" dirty="0" err="1">
                <a:solidFill>
                  <a:srgbClr val="006600"/>
                </a:solidFill>
                <a:latin typeface="Times New Roman" charset="0"/>
                <a:ea typeface="宋体" charset="-122"/>
              </a:rPr>
              <a:t>printf</a:t>
            </a:r>
            <a:r>
              <a:rPr lang="en-US" altLang="zh-CN" sz="2400" b="1" dirty="0">
                <a:solidFill>
                  <a:srgbClr val="006600"/>
                </a:solidFill>
                <a:latin typeface="Times New Roman" charset="0"/>
                <a:ea typeface="宋体" charset="-122"/>
              </a:rPr>
              <a:t>("%</a:t>
            </a:r>
            <a:r>
              <a:rPr lang="en-US" altLang="zh-CN" sz="2400" b="1" dirty="0" err="1">
                <a:solidFill>
                  <a:srgbClr val="006600"/>
                </a:solidFill>
                <a:latin typeface="Times New Roman" charset="0"/>
                <a:ea typeface="宋体" charset="-122"/>
              </a:rPr>
              <a:t>d,%d</a:t>
            </a:r>
            <a:r>
              <a:rPr lang="en-US" altLang="zh-CN" sz="2400" b="1" dirty="0">
                <a:solidFill>
                  <a:srgbClr val="006600"/>
                </a:solidFill>
                <a:latin typeface="Times New Roman" charset="0"/>
                <a:ea typeface="宋体" charset="-122"/>
              </a:rPr>
              <a:t>\n",*p1,*p2);</a:t>
            </a:r>
          </a:p>
          <a:p>
            <a:pPr>
              <a:lnSpc>
                <a:spcPct val="100000"/>
              </a:lnSpc>
              <a:spcBef>
                <a:spcPct val="50000"/>
              </a:spcBef>
              <a:buClrTx/>
            </a:pPr>
            <a:r>
              <a:rPr lang="en-US" altLang="zh-CN" sz="2400" b="1" dirty="0">
                <a:solidFill>
                  <a:srgbClr val="006600"/>
                </a:solidFill>
                <a:latin typeface="Times New Roman" charset="0"/>
                <a:ea typeface="宋体" charset="-122"/>
              </a:rPr>
              <a:t>    p=p1; p1=p2; p2=p;</a:t>
            </a:r>
          </a:p>
          <a:p>
            <a:pPr>
              <a:lnSpc>
                <a:spcPct val="100000"/>
              </a:lnSpc>
              <a:spcBef>
                <a:spcPct val="50000"/>
              </a:spcBef>
              <a:buClrTx/>
            </a:pPr>
            <a:r>
              <a:rPr lang="en-US" altLang="zh-CN" sz="2400" b="1" dirty="0">
                <a:solidFill>
                  <a:srgbClr val="006600"/>
                </a:solidFill>
                <a:latin typeface="Times New Roman" charset="0"/>
                <a:ea typeface="宋体" charset="-122"/>
              </a:rPr>
              <a:t>    </a:t>
            </a:r>
            <a:r>
              <a:rPr lang="en-US" altLang="zh-CN" sz="2400" b="1" dirty="0" err="1">
                <a:solidFill>
                  <a:srgbClr val="006600"/>
                </a:solidFill>
                <a:latin typeface="Times New Roman" charset="0"/>
                <a:ea typeface="宋体" charset="-122"/>
              </a:rPr>
              <a:t>printf</a:t>
            </a:r>
            <a:r>
              <a:rPr lang="en-US" altLang="zh-CN" sz="2400" b="1" dirty="0">
                <a:solidFill>
                  <a:srgbClr val="006600"/>
                </a:solidFill>
                <a:latin typeface="Times New Roman" charset="0"/>
                <a:ea typeface="宋体" charset="-122"/>
              </a:rPr>
              <a:t>("%</a:t>
            </a:r>
            <a:r>
              <a:rPr lang="en-US" altLang="zh-CN" sz="2400" b="1" dirty="0" err="1">
                <a:solidFill>
                  <a:srgbClr val="006600"/>
                </a:solidFill>
                <a:latin typeface="Times New Roman" charset="0"/>
                <a:ea typeface="宋体" charset="-122"/>
              </a:rPr>
              <a:t>d,%d</a:t>
            </a:r>
            <a:r>
              <a:rPr lang="en-US" altLang="zh-CN" sz="2400" b="1" dirty="0">
                <a:solidFill>
                  <a:srgbClr val="006600"/>
                </a:solidFill>
                <a:latin typeface="Times New Roman" charset="0"/>
                <a:ea typeface="宋体" charset="-122"/>
              </a:rPr>
              <a:t>\n",*p1,*p2);</a:t>
            </a:r>
          </a:p>
          <a:p>
            <a:pPr>
              <a:lnSpc>
                <a:spcPct val="100000"/>
              </a:lnSpc>
              <a:spcBef>
                <a:spcPct val="50000"/>
              </a:spcBef>
              <a:buClrTx/>
            </a:pPr>
            <a:r>
              <a:rPr lang="en-US" altLang="zh-CN" sz="2400" b="1" dirty="0">
                <a:solidFill>
                  <a:srgbClr val="006600"/>
                </a:solidFill>
                <a:latin typeface="Times New Roman" charset="0"/>
                <a:ea typeface="宋体" charset="-122"/>
              </a:rPr>
              <a:t>}</a:t>
            </a:r>
            <a:endParaRPr lang="en-US" altLang="zh-CN" sz="2400" b="1" dirty="0">
              <a:solidFill>
                <a:srgbClr val="0070C0"/>
              </a:solidFill>
              <a:latin typeface="Times New Roman" charset="0"/>
              <a:ea typeface="宋体" charset="-122"/>
            </a:endParaRPr>
          </a:p>
        </p:txBody>
      </p:sp>
      <p:sp>
        <p:nvSpPr>
          <p:cNvPr id="212997" name="Text Box 5"/>
          <p:cNvSpPr txBox="1">
            <a:spLocks noChangeArrowheads="1"/>
          </p:cNvSpPr>
          <p:nvPr/>
        </p:nvSpPr>
        <p:spPr bwMode="auto">
          <a:xfrm>
            <a:off x="5643563" y="1323975"/>
            <a:ext cx="609600" cy="579438"/>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en-US" altLang="zh-CN" sz="3200">
                <a:latin typeface="Times New Roman" charset="0"/>
                <a:ea typeface="宋体" charset="-122"/>
              </a:rPr>
              <a:t>p1</a:t>
            </a:r>
          </a:p>
        </p:txBody>
      </p:sp>
      <p:sp>
        <p:nvSpPr>
          <p:cNvPr id="212998" name="Line 6"/>
          <p:cNvSpPr>
            <a:spLocks noChangeShapeType="1"/>
          </p:cNvSpPr>
          <p:nvPr/>
        </p:nvSpPr>
        <p:spPr bwMode="auto">
          <a:xfrm>
            <a:off x="6405563" y="2238375"/>
            <a:ext cx="685800" cy="0"/>
          </a:xfrm>
          <a:prstGeom prst="line">
            <a:avLst/>
          </a:prstGeom>
          <a:noFill/>
          <a:ln w="38100">
            <a:solidFill>
              <a:srgbClr val="FF0000"/>
            </a:solidFill>
            <a:round/>
            <a:headEnd type="none" w="sm" len="sm"/>
            <a:tailEnd type="stealth" w="lg" len="lg"/>
          </a:ln>
        </p:spPr>
        <p:txBody>
          <a:bodyPr wrap="none"/>
          <a:lstStyle/>
          <a:p>
            <a:endParaRPr lang="zh-CN" altLang="en-US"/>
          </a:p>
        </p:txBody>
      </p:sp>
      <p:sp>
        <p:nvSpPr>
          <p:cNvPr id="212999" name="Text Box 7"/>
          <p:cNvSpPr txBox="1">
            <a:spLocks noChangeArrowheads="1"/>
          </p:cNvSpPr>
          <p:nvPr/>
        </p:nvSpPr>
        <p:spPr bwMode="auto">
          <a:xfrm>
            <a:off x="5414963" y="1933575"/>
            <a:ext cx="990600" cy="592138"/>
          </a:xfrm>
          <a:prstGeom prst="rect">
            <a:avLst/>
          </a:prstGeom>
          <a:solidFill>
            <a:srgbClr val="33CCCC"/>
          </a:solidFill>
          <a:ln w="12700">
            <a:solidFill>
              <a:srgbClr val="FF00FF"/>
            </a:solidFill>
            <a:miter lim="800000"/>
            <a:headEnd type="none" w="sm" len="sm"/>
            <a:tailEnd type="none" w="sm" len="sm"/>
          </a:ln>
        </p:spPr>
        <p:txBody>
          <a:bodyPr>
            <a:spAutoFit/>
          </a:bodyPr>
          <a:lstStyle/>
          <a:p>
            <a:pPr algn="ctr">
              <a:lnSpc>
                <a:spcPct val="100000"/>
              </a:lnSpc>
              <a:spcBef>
                <a:spcPct val="50000"/>
              </a:spcBef>
              <a:buClrTx/>
            </a:pPr>
            <a:r>
              <a:rPr lang="en-US" altLang="zh-CN" sz="3200">
                <a:latin typeface="Times New Roman" charset="0"/>
                <a:ea typeface="宋体" charset="-122"/>
              </a:rPr>
              <a:t>&amp;a1</a:t>
            </a:r>
          </a:p>
        </p:txBody>
      </p:sp>
      <p:sp>
        <p:nvSpPr>
          <p:cNvPr id="213000" name="Text Box 8"/>
          <p:cNvSpPr txBox="1">
            <a:spLocks noChangeArrowheads="1"/>
          </p:cNvSpPr>
          <p:nvPr/>
        </p:nvSpPr>
        <p:spPr bwMode="auto">
          <a:xfrm>
            <a:off x="7091363" y="1933575"/>
            <a:ext cx="685800" cy="592138"/>
          </a:xfrm>
          <a:prstGeom prst="rect">
            <a:avLst/>
          </a:prstGeom>
          <a:solidFill>
            <a:srgbClr val="33CCCC"/>
          </a:solidFill>
          <a:ln w="12700">
            <a:solidFill>
              <a:srgbClr val="FF00FF"/>
            </a:solidFill>
            <a:miter lim="800000"/>
            <a:headEnd type="none" w="sm" len="sm"/>
            <a:tailEnd type="none" w="sm" len="sm"/>
          </a:ln>
        </p:spPr>
        <p:txBody>
          <a:bodyPr>
            <a:spAutoFit/>
          </a:bodyPr>
          <a:lstStyle/>
          <a:p>
            <a:pPr algn="ctr">
              <a:lnSpc>
                <a:spcPct val="100000"/>
              </a:lnSpc>
              <a:spcBef>
                <a:spcPct val="50000"/>
              </a:spcBef>
              <a:buClrTx/>
            </a:pPr>
            <a:r>
              <a:rPr lang="en-US" altLang="zh-CN" sz="3200">
                <a:latin typeface="Times New Roman" charset="0"/>
                <a:ea typeface="宋体" charset="-122"/>
              </a:rPr>
              <a:t>11</a:t>
            </a:r>
          </a:p>
        </p:txBody>
      </p:sp>
      <p:sp>
        <p:nvSpPr>
          <p:cNvPr id="213001" name="Text Box 9"/>
          <p:cNvSpPr txBox="1">
            <a:spLocks noChangeArrowheads="1"/>
          </p:cNvSpPr>
          <p:nvPr/>
        </p:nvSpPr>
        <p:spPr bwMode="auto">
          <a:xfrm>
            <a:off x="7091363" y="3762375"/>
            <a:ext cx="685800" cy="592138"/>
          </a:xfrm>
          <a:prstGeom prst="rect">
            <a:avLst/>
          </a:prstGeom>
          <a:solidFill>
            <a:srgbClr val="33CCCC"/>
          </a:solidFill>
          <a:ln w="12700">
            <a:solidFill>
              <a:srgbClr val="FF00FF"/>
            </a:solidFill>
            <a:miter lim="800000"/>
            <a:headEnd type="none" w="sm" len="sm"/>
            <a:tailEnd type="none" w="sm" len="sm"/>
          </a:ln>
        </p:spPr>
        <p:txBody>
          <a:bodyPr>
            <a:spAutoFit/>
          </a:bodyPr>
          <a:lstStyle/>
          <a:p>
            <a:pPr algn="ctr">
              <a:lnSpc>
                <a:spcPct val="100000"/>
              </a:lnSpc>
              <a:spcBef>
                <a:spcPct val="50000"/>
              </a:spcBef>
              <a:buClrTx/>
            </a:pPr>
            <a:r>
              <a:rPr lang="en-US" altLang="zh-CN" sz="3200">
                <a:latin typeface="Times New Roman" charset="0"/>
                <a:ea typeface="宋体" charset="-122"/>
              </a:rPr>
              <a:t>22</a:t>
            </a:r>
          </a:p>
        </p:txBody>
      </p:sp>
      <p:sp>
        <p:nvSpPr>
          <p:cNvPr id="213002" name="Text Box 10"/>
          <p:cNvSpPr txBox="1">
            <a:spLocks noChangeArrowheads="1"/>
          </p:cNvSpPr>
          <p:nvPr/>
        </p:nvSpPr>
        <p:spPr bwMode="auto">
          <a:xfrm>
            <a:off x="7167563" y="1323975"/>
            <a:ext cx="609600" cy="579438"/>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en-US" altLang="zh-CN" sz="3200">
                <a:latin typeface="Times New Roman" charset="0"/>
                <a:ea typeface="宋体" charset="-122"/>
              </a:rPr>
              <a:t>a1</a:t>
            </a:r>
          </a:p>
        </p:txBody>
      </p:sp>
      <p:sp>
        <p:nvSpPr>
          <p:cNvPr id="213003" name="Text Box 11"/>
          <p:cNvSpPr txBox="1">
            <a:spLocks noChangeArrowheads="1"/>
          </p:cNvSpPr>
          <p:nvPr/>
        </p:nvSpPr>
        <p:spPr bwMode="auto">
          <a:xfrm>
            <a:off x="5567363" y="3106738"/>
            <a:ext cx="609600" cy="579437"/>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en-US" altLang="zh-CN" sz="3200">
                <a:latin typeface="Times New Roman" charset="0"/>
                <a:ea typeface="宋体" charset="-122"/>
              </a:rPr>
              <a:t>p2</a:t>
            </a:r>
          </a:p>
        </p:txBody>
      </p:sp>
      <p:sp>
        <p:nvSpPr>
          <p:cNvPr id="213004" name="Text Box 12"/>
          <p:cNvSpPr txBox="1">
            <a:spLocks noChangeArrowheads="1"/>
          </p:cNvSpPr>
          <p:nvPr/>
        </p:nvSpPr>
        <p:spPr bwMode="auto">
          <a:xfrm>
            <a:off x="7167563" y="3106738"/>
            <a:ext cx="609600" cy="579437"/>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en-US" altLang="zh-CN" sz="3200">
                <a:latin typeface="Times New Roman" charset="0"/>
                <a:ea typeface="宋体" charset="-122"/>
              </a:rPr>
              <a:t>a2</a:t>
            </a:r>
          </a:p>
        </p:txBody>
      </p:sp>
      <p:sp>
        <p:nvSpPr>
          <p:cNvPr id="213005" name="Text Box 13"/>
          <p:cNvSpPr txBox="1">
            <a:spLocks noChangeArrowheads="1"/>
          </p:cNvSpPr>
          <p:nvPr/>
        </p:nvSpPr>
        <p:spPr bwMode="auto">
          <a:xfrm>
            <a:off x="5414963" y="3762375"/>
            <a:ext cx="990600" cy="592138"/>
          </a:xfrm>
          <a:prstGeom prst="rect">
            <a:avLst/>
          </a:prstGeom>
          <a:solidFill>
            <a:srgbClr val="33CCCC"/>
          </a:solidFill>
          <a:ln w="12700">
            <a:solidFill>
              <a:srgbClr val="FF00FF"/>
            </a:solidFill>
            <a:miter lim="800000"/>
            <a:headEnd type="none" w="sm" len="sm"/>
            <a:tailEnd type="none" w="sm" len="sm"/>
          </a:ln>
        </p:spPr>
        <p:txBody>
          <a:bodyPr>
            <a:spAutoFit/>
          </a:bodyPr>
          <a:lstStyle/>
          <a:p>
            <a:pPr algn="ctr">
              <a:lnSpc>
                <a:spcPct val="100000"/>
              </a:lnSpc>
              <a:spcBef>
                <a:spcPct val="50000"/>
              </a:spcBef>
              <a:buClrTx/>
            </a:pPr>
            <a:r>
              <a:rPr lang="en-US" altLang="zh-CN" sz="3200">
                <a:latin typeface="Times New Roman" charset="0"/>
                <a:ea typeface="宋体" charset="-122"/>
              </a:rPr>
              <a:t>&amp;a2</a:t>
            </a:r>
          </a:p>
        </p:txBody>
      </p:sp>
      <p:sp>
        <p:nvSpPr>
          <p:cNvPr id="213006" name="AutoShape 14"/>
          <p:cNvSpPr>
            <a:spLocks noChangeArrowheads="1"/>
          </p:cNvSpPr>
          <p:nvPr/>
        </p:nvSpPr>
        <p:spPr bwMode="auto">
          <a:xfrm>
            <a:off x="6862763" y="638175"/>
            <a:ext cx="914400" cy="609600"/>
          </a:xfrm>
          <a:prstGeom prst="wedgeEllipseCallout">
            <a:avLst>
              <a:gd name="adj1" fmla="val -20833"/>
              <a:gd name="adj2" fmla="val 154426"/>
            </a:avLst>
          </a:prstGeom>
          <a:solidFill>
            <a:schemeClr val="accent1"/>
          </a:solidFill>
          <a:ln w="12700">
            <a:solidFill>
              <a:schemeClr val="tx1"/>
            </a:solidFill>
            <a:miter lim="800000"/>
            <a:headEnd type="none" w="sm" len="sm"/>
            <a:tailEnd type="none" w="sm" len="sm"/>
          </a:ln>
        </p:spPr>
        <p:txBody>
          <a:bodyPr/>
          <a:lstStyle/>
          <a:p>
            <a:pPr algn="ctr">
              <a:lnSpc>
                <a:spcPct val="100000"/>
              </a:lnSpc>
              <a:spcBef>
                <a:spcPct val="0"/>
              </a:spcBef>
              <a:buClrTx/>
            </a:pPr>
            <a:r>
              <a:rPr lang="en-US" altLang="zh-CN" sz="2400">
                <a:latin typeface="Times New Roman" charset="0"/>
                <a:ea typeface="宋体" charset="-122"/>
              </a:rPr>
              <a:t>*p1</a:t>
            </a:r>
          </a:p>
        </p:txBody>
      </p:sp>
      <p:sp>
        <p:nvSpPr>
          <p:cNvPr id="213007" name="AutoShape 15"/>
          <p:cNvSpPr>
            <a:spLocks noChangeArrowheads="1"/>
          </p:cNvSpPr>
          <p:nvPr/>
        </p:nvSpPr>
        <p:spPr bwMode="auto">
          <a:xfrm>
            <a:off x="6710363" y="4448175"/>
            <a:ext cx="914400" cy="609600"/>
          </a:xfrm>
          <a:prstGeom prst="wedgeEllipseCallout">
            <a:avLst>
              <a:gd name="adj1" fmla="val 6250"/>
              <a:gd name="adj2" fmla="val -73699"/>
            </a:avLst>
          </a:prstGeom>
          <a:solidFill>
            <a:schemeClr val="accent1"/>
          </a:solidFill>
          <a:ln w="12700">
            <a:solidFill>
              <a:schemeClr val="tx1"/>
            </a:solidFill>
            <a:miter lim="800000"/>
            <a:headEnd type="none" w="sm" len="sm"/>
            <a:tailEnd type="none" w="sm" len="sm"/>
          </a:ln>
        </p:spPr>
        <p:txBody>
          <a:bodyPr/>
          <a:lstStyle/>
          <a:p>
            <a:pPr algn="ctr">
              <a:lnSpc>
                <a:spcPct val="100000"/>
              </a:lnSpc>
              <a:spcBef>
                <a:spcPct val="0"/>
              </a:spcBef>
              <a:buClrTx/>
            </a:pPr>
            <a:r>
              <a:rPr lang="en-US" altLang="zh-CN" sz="2400">
                <a:latin typeface="Times New Roman" charset="0"/>
                <a:ea typeface="宋体" charset="-122"/>
              </a:rPr>
              <a:t>*p2</a:t>
            </a:r>
          </a:p>
        </p:txBody>
      </p:sp>
      <p:sp>
        <p:nvSpPr>
          <p:cNvPr id="213008" name="Text Box 16"/>
          <p:cNvSpPr txBox="1">
            <a:spLocks noChangeArrowheads="1"/>
          </p:cNvSpPr>
          <p:nvPr/>
        </p:nvSpPr>
        <p:spPr bwMode="auto">
          <a:xfrm>
            <a:off x="5414963" y="3762375"/>
            <a:ext cx="990600" cy="592138"/>
          </a:xfrm>
          <a:prstGeom prst="rect">
            <a:avLst/>
          </a:prstGeom>
          <a:solidFill>
            <a:srgbClr val="33CCCC"/>
          </a:solidFill>
          <a:ln w="12700">
            <a:solidFill>
              <a:srgbClr val="FF00FF"/>
            </a:solidFill>
            <a:miter lim="800000"/>
            <a:headEnd type="none" w="sm" len="sm"/>
            <a:tailEnd type="none" w="sm" len="sm"/>
          </a:ln>
        </p:spPr>
        <p:txBody>
          <a:bodyPr>
            <a:spAutoFit/>
          </a:bodyPr>
          <a:lstStyle/>
          <a:p>
            <a:pPr algn="ctr">
              <a:lnSpc>
                <a:spcPct val="100000"/>
              </a:lnSpc>
              <a:spcBef>
                <a:spcPct val="50000"/>
              </a:spcBef>
              <a:buClrTx/>
            </a:pPr>
            <a:r>
              <a:rPr lang="en-US" altLang="zh-CN" sz="3200">
                <a:solidFill>
                  <a:srgbClr val="FF3300"/>
                </a:solidFill>
                <a:latin typeface="Times New Roman" charset="0"/>
                <a:ea typeface="宋体" charset="-122"/>
              </a:rPr>
              <a:t>&amp;a1</a:t>
            </a:r>
          </a:p>
        </p:txBody>
      </p:sp>
      <p:sp>
        <p:nvSpPr>
          <p:cNvPr id="213009" name="Line 17"/>
          <p:cNvSpPr>
            <a:spLocks noChangeShapeType="1"/>
          </p:cNvSpPr>
          <p:nvPr/>
        </p:nvSpPr>
        <p:spPr bwMode="auto">
          <a:xfrm flipV="1">
            <a:off x="6405563" y="2238375"/>
            <a:ext cx="609600" cy="1752600"/>
          </a:xfrm>
          <a:prstGeom prst="line">
            <a:avLst/>
          </a:prstGeom>
          <a:noFill/>
          <a:ln w="38100">
            <a:solidFill>
              <a:srgbClr val="FF0000"/>
            </a:solidFill>
            <a:round/>
            <a:headEnd type="none" w="sm" len="sm"/>
            <a:tailEnd type="stealth" w="lg" len="lg"/>
          </a:ln>
        </p:spPr>
        <p:txBody>
          <a:bodyPr wrap="none"/>
          <a:lstStyle/>
          <a:p>
            <a:endParaRPr lang="zh-CN" altLang="en-US"/>
          </a:p>
        </p:txBody>
      </p:sp>
      <p:sp>
        <p:nvSpPr>
          <p:cNvPr id="213010" name="Line 18"/>
          <p:cNvSpPr>
            <a:spLocks noChangeShapeType="1"/>
          </p:cNvSpPr>
          <p:nvPr/>
        </p:nvSpPr>
        <p:spPr bwMode="auto">
          <a:xfrm>
            <a:off x="6405563" y="4067175"/>
            <a:ext cx="685800" cy="0"/>
          </a:xfrm>
          <a:prstGeom prst="line">
            <a:avLst/>
          </a:prstGeom>
          <a:noFill/>
          <a:ln w="38100">
            <a:solidFill>
              <a:schemeClr val="accent2"/>
            </a:solidFill>
            <a:round/>
            <a:headEnd type="none" w="sm" len="sm"/>
            <a:tailEnd type="stealth" w="lg" len="lg"/>
          </a:ln>
        </p:spPr>
        <p:txBody>
          <a:bodyPr wrap="none"/>
          <a:lstStyle/>
          <a:p>
            <a:endParaRPr lang="zh-CN" altLang="en-US"/>
          </a:p>
        </p:txBody>
      </p:sp>
      <p:sp>
        <p:nvSpPr>
          <p:cNvPr id="213011" name="Line 19"/>
          <p:cNvSpPr>
            <a:spLocks noChangeShapeType="1"/>
          </p:cNvSpPr>
          <p:nvPr/>
        </p:nvSpPr>
        <p:spPr bwMode="auto">
          <a:xfrm>
            <a:off x="6405563" y="2238375"/>
            <a:ext cx="609600" cy="1752600"/>
          </a:xfrm>
          <a:prstGeom prst="line">
            <a:avLst/>
          </a:prstGeom>
          <a:noFill/>
          <a:ln w="38100">
            <a:solidFill>
              <a:srgbClr val="FF0000"/>
            </a:solidFill>
            <a:round/>
            <a:headEnd type="none" w="sm" len="sm"/>
            <a:tailEnd type="stealth" w="lg" len="lg"/>
          </a:ln>
        </p:spPr>
        <p:txBody>
          <a:bodyPr wrap="none"/>
          <a:lstStyle/>
          <a:p>
            <a:endParaRPr lang="zh-CN" altLang="en-US"/>
          </a:p>
        </p:txBody>
      </p:sp>
      <p:sp>
        <p:nvSpPr>
          <p:cNvPr id="213012" name="Line 20"/>
          <p:cNvSpPr>
            <a:spLocks noChangeShapeType="1"/>
          </p:cNvSpPr>
          <p:nvPr/>
        </p:nvSpPr>
        <p:spPr bwMode="auto">
          <a:xfrm>
            <a:off x="6405563" y="2238375"/>
            <a:ext cx="685800" cy="0"/>
          </a:xfrm>
          <a:prstGeom prst="line">
            <a:avLst/>
          </a:prstGeom>
          <a:noFill/>
          <a:ln w="38100">
            <a:solidFill>
              <a:schemeClr val="accent2"/>
            </a:solidFill>
            <a:round/>
            <a:headEnd type="none" w="sm" len="sm"/>
            <a:tailEnd type="stealth" w="lg" len="lg"/>
          </a:ln>
        </p:spPr>
        <p:txBody>
          <a:bodyPr wrap="none"/>
          <a:lstStyle/>
          <a:p>
            <a:endParaRPr lang="zh-CN" altLang="en-US"/>
          </a:p>
        </p:txBody>
      </p:sp>
      <p:sp>
        <p:nvSpPr>
          <p:cNvPr id="213013" name="Text Box 21"/>
          <p:cNvSpPr txBox="1">
            <a:spLocks noChangeArrowheads="1"/>
          </p:cNvSpPr>
          <p:nvPr/>
        </p:nvSpPr>
        <p:spPr bwMode="auto">
          <a:xfrm>
            <a:off x="5414963" y="1933575"/>
            <a:ext cx="990600" cy="592138"/>
          </a:xfrm>
          <a:prstGeom prst="rect">
            <a:avLst/>
          </a:prstGeom>
          <a:solidFill>
            <a:srgbClr val="33CCCC"/>
          </a:solidFill>
          <a:ln w="12700">
            <a:solidFill>
              <a:srgbClr val="FF00FF"/>
            </a:solidFill>
            <a:miter lim="800000"/>
            <a:headEnd type="none" w="sm" len="sm"/>
            <a:tailEnd type="none" w="sm" len="sm"/>
          </a:ln>
        </p:spPr>
        <p:txBody>
          <a:bodyPr>
            <a:spAutoFit/>
          </a:bodyPr>
          <a:lstStyle/>
          <a:p>
            <a:pPr algn="ctr">
              <a:lnSpc>
                <a:spcPct val="100000"/>
              </a:lnSpc>
              <a:spcBef>
                <a:spcPct val="50000"/>
              </a:spcBef>
              <a:buClrTx/>
            </a:pPr>
            <a:r>
              <a:rPr lang="en-US" altLang="zh-CN" sz="3200">
                <a:solidFill>
                  <a:srgbClr val="FF3300"/>
                </a:solidFill>
                <a:latin typeface="Times New Roman" charset="0"/>
                <a:ea typeface="宋体" charset="-122"/>
              </a:rPr>
              <a:t>&amp;a2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Line 2"/>
          <p:cNvSpPr>
            <a:spLocks noChangeShapeType="1"/>
          </p:cNvSpPr>
          <p:nvPr/>
        </p:nvSpPr>
        <p:spPr bwMode="auto">
          <a:xfrm>
            <a:off x="6376988" y="4024313"/>
            <a:ext cx="685800" cy="0"/>
          </a:xfrm>
          <a:prstGeom prst="line">
            <a:avLst/>
          </a:prstGeom>
          <a:noFill/>
          <a:ln w="38100">
            <a:solidFill>
              <a:srgbClr val="FF0000"/>
            </a:solidFill>
            <a:round/>
            <a:headEnd type="none" w="sm" len="sm"/>
            <a:tailEnd type="stealth" w="lg" len="lg"/>
          </a:ln>
        </p:spPr>
        <p:txBody>
          <a:bodyPr wrap="none"/>
          <a:lstStyle/>
          <a:p>
            <a:endParaRPr lang="zh-CN" altLang="en-US"/>
          </a:p>
        </p:txBody>
      </p:sp>
      <p:sp>
        <p:nvSpPr>
          <p:cNvPr id="214020" name="Text Box 4"/>
          <p:cNvSpPr txBox="1">
            <a:spLocks noChangeArrowheads="1"/>
          </p:cNvSpPr>
          <p:nvPr/>
        </p:nvSpPr>
        <p:spPr bwMode="auto">
          <a:xfrm>
            <a:off x="319088" y="980728"/>
            <a:ext cx="4876800" cy="6001643"/>
          </a:xfrm>
          <a:prstGeom prst="rect">
            <a:avLst/>
          </a:prstGeom>
          <a:noFill/>
          <a:ln w="38100">
            <a:noFill/>
            <a:miter lim="800000"/>
            <a:headEnd type="none" w="sm" len="sm"/>
            <a:tailEnd type="none" w="sm" len="sm"/>
          </a:ln>
        </p:spPr>
        <p:txBody>
          <a:bodyPr>
            <a:spAutoFit/>
          </a:bodyPr>
          <a:lstStyle/>
          <a:p>
            <a:pPr>
              <a:lnSpc>
                <a:spcPct val="100000"/>
              </a:lnSpc>
              <a:spcBef>
                <a:spcPct val="50000"/>
              </a:spcBef>
              <a:buClrTx/>
            </a:pPr>
            <a:r>
              <a:rPr lang="en-US" altLang="zh-CN" sz="2400" b="1" dirty="0">
                <a:solidFill>
                  <a:srgbClr val="0033CC"/>
                </a:solidFill>
                <a:latin typeface="Times New Roman" charset="0"/>
                <a:ea typeface="宋体" charset="-122"/>
              </a:rPr>
              <a:t>#include &lt;</a:t>
            </a:r>
            <a:r>
              <a:rPr lang="en-US" altLang="zh-CN" sz="2400" b="1" dirty="0" err="1">
                <a:solidFill>
                  <a:srgbClr val="0033CC"/>
                </a:solidFill>
                <a:latin typeface="Times New Roman" charset="0"/>
                <a:ea typeface="宋体" charset="-122"/>
              </a:rPr>
              <a:t>stdio.h</a:t>
            </a:r>
            <a:r>
              <a:rPr lang="en-US" altLang="zh-CN" sz="2400" b="1" dirty="0">
                <a:solidFill>
                  <a:srgbClr val="0033CC"/>
                </a:solidFill>
                <a:latin typeface="Times New Roman" charset="0"/>
                <a:ea typeface="宋体" charset="-122"/>
              </a:rPr>
              <a:t>&gt;</a:t>
            </a:r>
          </a:p>
          <a:p>
            <a:pPr>
              <a:lnSpc>
                <a:spcPct val="100000"/>
              </a:lnSpc>
              <a:spcBef>
                <a:spcPct val="50000"/>
              </a:spcBef>
              <a:buClrTx/>
            </a:pPr>
            <a:r>
              <a:rPr lang="en-US" altLang="zh-CN" sz="2400" b="1" dirty="0">
                <a:solidFill>
                  <a:srgbClr val="0033CC"/>
                </a:solidFill>
                <a:latin typeface="Times New Roman" charset="0"/>
                <a:ea typeface="宋体" charset="-122"/>
              </a:rPr>
              <a:t>main( )</a:t>
            </a:r>
          </a:p>
          <a:p>
            <a:pPr>
              <a:lnSpc>
                <a:spcPct val="100000"/>
              </a:lnSpc>
              <a:spcBef>
                <a:spcPct val="50000"/>
              </a:spcBef>
              <a:buClrTx/>
            </a:pPr>
            <a:r>
              <a:rPr lang="en-US" altLang="zh-CN" sz="2400" b="1" dirty="0">
                <a:solidFill>
                  <a:srgbClr val="0033CC"/>
                </a:solidFill>
                <a:latin typeface="Times New Roman" charset="0"/>
                <a:ea typeface="宋体" charset="-122"/>
              </a:rPr>
              <a:t>{</a:t>
            </a:r>
          </a:p>
          <a:p>
            <a:pPr>
              <a:lnSpc>
                <a:spcPct val="100000"/>
              </a:lnSpc>
              <a:spcBef>
                <a:spcPct val="50000"/>
              </a:spcBef>
              <a:buClrTx/>
            </a:pPr>
            <a:r>
              <a:rPr lang="en-US" altLang="zh-CN" sz="2400" b="1" dirty="0">
                <a:solidFill>
                  <a:srgbClr val="0033CC"/>
                </a:solidFill>
                <a:latin typeface="Times New Roman" charset="0"/>
                <a:ea typeface="宋体" charset="-122"/>
              </a:rPr>
              <a:t>int  a1=11,a2=22,t;</a:t>
            </a:r>
          </a:p>
          <a:p>
            <a:pPr>
              <a:lnSpc>
                <a:spcPct val="100000"/>
              </a:lnSpc>
              <a:spcBef>
                <a:spcPct val="50000"/>
              </a:spcBef>
              <a:buClrTx/>
            </a:pPr>
            <a:r>
              <a:rPr lang="en-US" altLang="zh-CN" sz="2400" b="1" dirty="0">
                <a:solidFill>
                  <a:srgbClr val="0033CC"/>
                </a:solidFill>
                <a:latin typeface="Times New Roman" charset="0"/>
                <a:ea typeface="宋体" charset="-122"/>
              </a:rPr>
              <a:t>int  *p1,*p2;</a:t>
            </a:r>
          </a:p>
          <a:p>
            <a:pPr>
              <a:lnSpc>
                <a:spcPct val="100000"/>
              </a:lnSpc>
              <a:spcBef>
                <a:spcPct val="50000"/>
              </a:spcBef>
              <a:buClrTx/>
            </a:pPr>
            <a:r>
              <a:rPr lang="en-US" altLang="zh-CN" sz="2400" b="1" dirty="0">
                <a:solidFill>
                  <a:srgbClr val="0033CC"/>
                </a:solidFill>
                <a:latin typeface="Times New Roman" charset="0"/>
                <a:ea typeface="宋体" charset="-122"/>
              </a:rPr>
              <a:t>p1=&amp;a1;</a:t>
            </a:r>
          </a:p>
          <a:p>
            <a:pPr>
              <a:lnSpc>
                <a:spcPct val="100000"/>
              </a:lnSpc>
              <a:spcBef>
                <a:spcPct val="50000"/>
              </a:spcBef>
              <a:buClrTx/>
            </a:pPr>
            <a:r>
              <a:rPr lang="en-US" altLang="zh-CN" sz="2400" b="1" dirty="0">
                <a:solidFill>
                  <a:srgbClr val="0033CC"/>
                </a:solidFill>
                <a:latin typeface="Times New Roman" charset="0"/>
                <a:ea typeface="宋体" charset="-122"/>
              </a:rPr>
              <a:t>p2=&amp;a2;</a:t>
            </a:r>
          </a:p>
          <a:p>
            <a:pPr>
              <a:lnSpc>
                <a:spcPct val="100000"/>
              </a:lnSpc>
              <a:spcBef>
                <a:spcPct val="50000"/>
              </a:spcBef>
              <a:buClrTx/>
            </a:pPr>
            <a:r>
              <a:rPr lang="en-US" altLang="zh-CN" sz="2400" b="1" dirty="0" err="1">
                <a:solidFill>
                  <a:srgbClr val="0033CC"/>
                </a:solidFill>
                <a:latin typeface="Times New Roman" charset="0"/>
                <a:ea typeface="宋体" charset="-122"/>
              </a:rPr>
              <a:t>printf</a:t>
            </a:r>
            <a:r>
              <a:rPr lang="en-US" altLang="zh-CN" sz="2400" b="1" dirty="0">
                <a:solidFill>
                  <a:srgbClr val="0033CC"/>
                </a:solidFill>
                <a:latin typeface="Times New Roman" charset="0"/>
                <a:ea typeface="宋体" charset="-122"/>
              </a:rPr>
              <a:t>("%</a:t>
            </a:r>
            <a:r>
              <a:rPr lang="en-US" altLang="zh-CN" sz="2400" b="1" dirty="0" err="1">
                <a:solidFill>
                  <a:srgbClr val="0033CC"/>
                </a:solidFill>
                <a:latin typeface="Times New Roman" charset="0"/>
                <a:ea typeface="宋体" charset="-122"/>
              </a:rPr>
              <a:t>d,%d</a:t>
            </a:r>
            <a:r>
              <a:rPr lang="en-US" altLang="zh-CN" sz="2400" b="1" dirty="0">
                <a:solidFill>
                  <a:srgbClr val="0033CC"/>
                </a:solidFill>
                <a:latin typeface="Times New Roman" charset="0"/>
                <a:ea typeface="宋体" charset="-122"/>
              </a:rPr>
              <a:t>\n",a1,a2);</a:t>
            </a:r>
          </a:p>
          <a:p>
            <a:pPr>
              <a:lnSpc>
                <a:spcPct val="100000"/>
              </a:lnSpc>
              <a:spcBef>
                <a:spcPct val="50000"/>
              </a:spcBef>
              <a:buClrTx/>
            </a:pPr>
            <a:r>
              <a:rPr lang="en-US" altLang="zh-CN" sz="2400" b="1" dirty="0">
                <a:solidFill>
                  <a:srgbClr val="0033CC"/>
                </a:solidFill>
                <a:latin typeface="Times New Roman" charset="0"/>
                <a:ea typeface="宋体" charset="-122"/>
              </a:rPr>
              <a:t>t=*p1; *p1=*p2; *p2=t;</a:t>
            </a:r>
          </a:p>
          <a:p>
            <a:pPr>
              <a:lnSpc>
                <a:spcPct val="100000"/>
              </a:lnSpc>
              <a:spcBef>
                <a:spcPct val="50000"/>
              </a:spcBef>
              <a:buClrTx/>
            </a:pPr>
            <a:r>
              <a:rPr lang="en-US" altLang="zh-CN" sz="2400" b="1" dirty="0" err="1">
                <a:solidFill>
                  <a:srgbClr val="0033CC"/>
                </a:solidFill>
                <a:latin typeface="Times New Roman" charset="0"/>
                <a:ea typeface="宋体" charset="-122"/>
              </a:rPr>
              <a:t>printf</a:t>
            </a:r>
            <a:r>
              <a:rPr lang="en-US" altLang="zh-CN" sz="2400" b="1" dirty="0">
                <a:solidFill>
                  <a:srgbClr val="0033CC"/>
                </a:solidFill>
                <a:latin typeface="Times New Roman" charset="0"/>
                <a:ea typeface="宋体" charset="-122"/>
              </a:rPr>
              <a:t>("%</a:t>
            </a:r>
            <a:r>
              <a:rPr lang="en-US" altLang="zh-CN" sz="2400" b="1" dirty="0" err="1">
                <a:solidFill>
                  <a:srgbClr val="0033CC"/>
                </a:solidFill>
                <a:latin typeface="Times New Roman" charset="0"/>
                <a:ea typeface="宋体" charset="-122"/>
              </a:rPr>
              <a:t>d,%d</a:t>
            </a:r>
            <a:r>
              <a:rPr lang="en-US" altLang="zh-CN" sz="2400" b="1" dirty="0">
                <a:solidFill>
                  <a:srgbClr val="0033CC"/>
                </a:solidFill>
                <a:latin typeface="Times New Roman" charset="0"/>
                <a:ea typeface="宋体" charset="-122"/>
              </a:rPr>
              <a:t>\n",a1,a2);</a:t>
            </a:r>
          </a:p>
          <a:p>
            <a:pPr>
              <a:lnSpc>
                <a:spcPct val="100000"/>
              </a:lnSpc>
              <a:spcBef>
                <a:spcPct val="50000"/>
              </a:spcBef>
              <a:buClrTx/>
            </a:pPr>
            <a:r>
              <a:rPr lang="en-US" altLang="zh-CN" sz="2400" b="1" dirty="0">
                <a:solidFill>
                  <a:srgbClr val="0033CC"/>
                </a:solidFill>
                <a:latin typeface="Times New Roman" charset="0"/>
                <a:ea typeface="宋体" charset="-122"/>
              </a:rPr>
              <a:t>}</a:t>
            </a:r>
            <a:endParaRPr lang="en-US" altLang="zh-CN" sz="2400" b="1" dirty="0">
              <a:solidFill>
                <a:srgbClr val="0070C0"/>
              </a:solidFill>
              <a:latin typeface="Times New Roman" charset="0"/>
              <a:ea typeface="宋体" charset="-122"/>
            </a:endParaRPr>
          </a:p>
        </p:txBody>
      </p:sp>
      <p:sp>
        <p:nvSpPr>
          <p:cNvPr id="214021" name="Text Box 5"/>
          <p:cNvSpPr txBox="1">
            <a:spLocks noChangeArrowheads="1"/>
          </p:cNvSpPr>
          <p:nvPr/>
        </p:nvSpPr>
        <p:spPr bwMode="auto">
          <a:xfrm>
            <a:off x="5614988" y="1281113"/>
            <a:ext cx="609600" cy="579437"/>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en-US" altLang="zh-CN" sz="3200">
                <a:latin typeface="Times New Roman" charset="0"/>
                <a:ea typeface="宋体" charset="-122"/>
              </a:rPr>
              <a:t>p1</a:t>
            </a:r>
          </a:p>
        </p:txBody>
      </p:sp>
      <p:sp>
        <p:nvSpPr>
          <p:cNvPr id="214022" name="Line 6"/>
          <p:cNvSpPr>
            <a:spLocks noChangeShapeType="1"/>
          </p:cNvSpPr>
          <p:nvPr/>
        </p:nvSpPr>
        <p:spPr bwMode="auto">
          <a:xfrm>
            <a:off x="6376988" y="2195513"/>
            <a:ext cx="685800" cy="0"/>
          </a:xfrm>
          <a:prstGeom prst="line">
            <a:avLst/>
          </a:prstGeom>
          <a:noFill/>
          <a:ln w="38100">
            <a:solidFill>
              <a:srgbClr val="FF0000"/>
            </a:solidFill>
            <a:round/>
            <a:headEnd type="none" w="sm" len="sm"/>
            <a:tailEnd type="stealth" w="lg" len="lg"/>
          </a:ln>
        </p:spPr>
        <p:txBody>
          <a:bodyPr wrap="none"/>
          <a:lstStyle/>
          <a:p>
            <a:endParaRPr lang="zh-CN" altLang="en-US"/>
          </a:p>
        </p:txBody>
      </p:sp>
      <p:sp>
        <p:nvSpPr>
          <p:cNvPr id="214023" name="Text Box 7"/>
          <p:cNvSpPr txBox="1">
            <a:spLocks noChangeArrowheads="1"/>
          </p:cNvSpPr>
          <p:nvPr/>
        </p:nvSpPr>
        <p:spPr bwMode="auto">
          <a:xfrm>
            <a:off x="5386388" y="1890713"/>
            <a:ext cx="990600" cy="592137"/>
          </a:xfrm>
          <a:prstGeom prst="rect">
            <a:avLst/>
          </a:prstGeom>
          <a:solidFill>
            <a:srgbClr val="33CCCC"/>
          </a:solidFill>
          <a:ln w="12700">
            <a:solidFill>
              <a:srgbClr val="FF00FF"/>
            </a:solidFill>
            <a:miter lim="800000"/>
            <a:headEnd type="none" w="sm" len="sm"/>
            <a:tailEnd type="none" w="sm" len="sm"/>
          </a:ln>
        </p:spPr>
        <p:txBody>
          <a:bodyPr>
            <a:spAutoFit/>
          </a:bodyPr>
          <a:lstStyle/>
          <a:p>
            <a:pPr algn="ctr">
              <a:lnSpc>
                <a:spcPct val="100000"/>
              </a:lnSpc>
              <a:spcBef>
                <a:spcPct val="50000"/>
              </a:spcBef>
              <a:buClrTx/>
            </a:pPr>
            <a:r>
              <a:rPr lang="en-US" altLang="zh-CN" sz="3200">
                <a:latin typeface="Times New Roman" charset="0"/>
                <a:ea typeface="宋体" charset="-122"/>
              </a:rPr>
              <a:t>&amp;a1</a:t>
            </a:r>
          </a:p>
        </p:txBody>
      </p:sp>
      <p:sp>
        <p:nvSpPr>
          <p:cNvPr id="214024" name="Text Box 8"/>
          <p:cNvSpPr txBox="1">
            <a:spLocks noChangeArrowheads="1"/>
          </p:cNvSpPr>
          <p:nvPr/>
        </p:nvSpPr>
        <p:spPr bwMode="auto">
          <a:xfrm>
            <a:off x="7062788" y="1890713"/>
            <a:ext cx="685800" cy="592137"/>
          </a:xfrm>
          <a:prstGeom prst="rect">
            <a:avLst/>
          </a:prstGeom>
          <a:solidFill>
            <a:srgbClr val="33CCCC"/>
          </a:solidFill>
          <a:ln w="12700">
            <a:solidFill>
              <a:srgbClr val="FF00FF"/>
            </a:solidFill>
            <a:miter lim="800000"/>
            <a:headEnd type="none" w="sm" len="sm"/>
            <a:tailEnd type="none" w="sm" len="sm"/>
          </a:ln>
        </p:spPr>
        <p:txBody>
          <a:bodyPr>
            <a:spAutoFit/>
          </a:bodyPr>
          <a:lstStyle/>
          <a:p>
            <a:pPr algn="ctr">
              <a:lnSpc>
                <a:spcPct val="100000"/>
              </a:lnSpc>
              <a:spcBef>
                <a:spcPct val="50000"/>
              </a:spcBef>
              <a:buClrTx/>
            </a:pPr>
            <a:r>
              <a:rPr lang="en-US" altLang="zh-CN" sz="3200">
                <a:latin typeface="Times New Roman" charset="0"/>
                <a:ea typeface="宋体" charset="-122"/>
              </a:rPr>
              <a:t>11</a:t>
            </a:r>
          </a:p>
        </p:txBody>
      </p:sp>
      <p:sp>
        <p:nvSpPr>
          <p:cNvPr id="214025" name="Text Box 9"/>
          <p:cNvSpPr txBox="1">
            <a:spLocks noChangeArrowheads="1"/>
          </p:cNvSpPr>
          <p:nvPr/>
        </p:nvSpPr>
        <p:spPr bwMode="auto">
          <a:xfrm>
            <a:off x="7062788" y="3719513"/>
            <a:ext cx="685800" cy="592137"/>
          </a:xfrm>
          <a:prstGeom prst="rect">
            <a:avLst/>
          </a:prstGeom>
          <a:solidFill>
            <a:srgbClr val="33CCCC"/>
          </a:solidFill>
          <a:ln w="12700">
            <a:solidFill>
              <a:srgbClr val="FF00FF"/>
            </a:solidFill>
            <a:miter lim="800000"/>
            <a:headEnd type="none" w="sm" len="sm"/>
            <a:tailEnd type="none" w="sm" len="sm"/>
          </a:ln>
        </p:spPr>
        <p:txBody>
          <a:bodyPr>
            <a:spAutoFit/>
          </a:bodyPr>
          <a:lstStyle/>
          <a:p>
            <a:pPr algn="ctr">
              <a:lnSpc>
                <a:spcPct val="100000"/>
              </a:lnSpc>
              <a:spcBef>
                <a:spcPct val="50000"/>
              </a:spcBef>
              <a:buClrTx/>
            </a:pPr>
            <a:r>
              <a:rPr lang="en-US" altLang="zh-CN" sz="3200">
                <a:latin typeface="Times New Roman" charset="0"/>
                <a:ea typeface="宋体" charset="-122"/>
              </a:rPr>
              <a:t>22</a:t>
            </a:r>
          </a:p>
        </p:txBody>
      </p:sp>
      <p:sp>
        <p:nvSpPr>
          <p:cNvPr id="214026" name="Text Box 10"/>
          <p:cNvSpPr txBox="1">
            <a:spLocks noChangeArrowheads="1"/>
          </p:cNvSpPr>
          <p:nvPr/>
        </p:nvSpPr>
        <p:spPr bwMode="auto">
          <a:xfrm>
            <a:off x="7138988" y="1281113"/>
            <a:ext cx="609600" cy="579437"/>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en-US" altLang="zh-CN" sz="3200">
                <a:latin typeface="Times New Roman" charset="0"/>
                <a:ea typeface="宋体" charset="-122"/>
              </a:rPr>
              <a:t>a1</a:t>
            </a:r>
          </a:p>
        </p:txBody>
      </p:sp>
      <p:sp>
        <p:nvSpPr>
          <p:cNvPr id="214027" name="Text Box 11"/>
          <p:cNvSpPr txBox="1">
            <a:spLocks noChangeArrowheads="1"/>
          </p:cNvSpPr>
          <p:nvPr/>
        </p:nvSpPr>
        <p:spPr bwMode="auto">
          <a:xfrm>
            <a:off x="5538788" y="3063875"/>
            <a:ext cx="609600" cy="579438"/>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en-US" altLang="zh-CN" sz="3200">
                <a:latin typeface="Times New Roman" charset="0"/>
                <a:ea typeface="宋体" charset="-122"/>
              </a:rPr>
              <a:t>p2</a:t>
            </a:r>
          </a:p>
        </p:txBody>
      </p:sp>
      <p:sp>
        <p:nvSpPr>
          <p:cNvPr id="214028" name="Text Box 12"/>
          <p:cNvSpPr txBox="1">
            <a:spLocks noChangeArrowheads="1"/>
          </p:cNvSpPr>
          <p:nvPr/>
        </p:nvSpPr>
        <p:spPr bwMode="auto">
          <a:xfrm>
            <a:off x="7138988" y="3063875"/>
            <a:ext cx="609600" cy="579438"/>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en-US" altLang="zh-CN" sz="3200">
                <a:latin typeface="Times New Roman" charset="0"/>
                <a:ea typeface="宋体" charset="-122"/>
              </a:rPr>
              <a:t>a2</a:t>
            </a:r>
          </a:p>
        </p:txBody>
      </p:sp>
      <p:sp>
        <p:nvSpPr>
          <p:cNvPr id="214029" name="Text Box 13"/>
          <p:cNvSpPr txBox="1">
            <a:spLocks noChangeArrowheads="1"/>
          </p:cNvSpPr>
          <p:nvPr/>
        </p:nvSpPr>
        <p:spPr bwMode="auto">
          <a:xfrm>
            <a:off x="5386388" y="3719513"/>
            <a:ext cx="990600" cy="592137"/>
          </a:xfrm>
          <a:prstGeom prst="rect">
            <a:avLst/>
          </a:prstGeom>
          <a:solidFill>
            <a:srgbClr val="33CCCC"/>
          </a:solidFill>
          <a:ln w="12700">
            <a:solidFill>
              <a:srgbClr val="FF00FF"/>
            </a:solidFill>
            <a:miter lim="800000"/>
            <a:headEnd type="none" w="sm" len="sm"/>
            <a:tailEnd type="none" w="sm" len="sm"/>
          </a:ln>
        </p:spPr>
        <p:txBody>
          <a:bodyPr>
            <a:spAutoFit/>
          </a:bodyPr>
          <a:lstStyle/>
          <a:p>
            <a:pPr algn="ctr">
              <a:lnSpc>
                <a:spcPct val="100000"/>
              </a:lnSpc>
              <a:spcBef>
                <a:spcPct val="50000"/>
              </a:spcBef>
              <a:buClrTx/>
            </a:pPr>
            <a:r>
              <a:rPr lang="en-US" altLang="zh-CN" sz="3200">
                <a:latin typeface="Times New Roman" charset="0"/>
                <a:ea typeface="宋体" charset="-122"/>
              </a:rPr>
              <a:t>&amp;a2</a:t>
            </a:r>
          </a:p>
        </p:txBody>
      </p:sp>
      <p:sp>
        <p:nvSpPr>
          <p:cNvPr id="214030" name="AutoShape 14"/>
          <p:cNvSpPr>
            <a:spLocks noChangeArrowheads="1"/>
          </p:cNvSpPr>
          <p:nvPr/>
        </p:nvSpPr>
        <p:spPr bwMode="auto">
          <a:xfrm>
            <a:off x="6834188" y="595313"/>
            <a:ext cx="914400" cy="609600"/>
          </a:xfrm>
          <a:prstGeom prst="wedgeEllipseCallout">
            <a:avLst>
              <a:gd name="adj1" fmla="val -20833"/>
              <a:gd name="adj2" fmla="val 154426"/>
            </a:avLst>
          </a:prstGeom>
          <a:solidFill>
            <a:schemeClr val="accent1"/>
          </a:solidFill>
          <a:ln w="12700">
            <a:solidFill>
              <a:schemeClr val="tx1"/>
            </a:solidFill>
            <a:miter lim="800000"/>
            <a:headEnd type="none" w="sm" len="sm"/>
            <a:tailEnd type="none" w="sm" len="sm"/>
          </a:ln>
        </p:spPr>
        <p:txBody>
          <a:bodyPr/>
          <a:lstStyle/>
          <a:p>
            <a:pPr algn="ctr">
              <a:lnSpc>
                <a:spcPct val="100000"/>
              </a:lnSpc>
              <a:spcBef>
                <a:spcPct val="0"/>
              </a:spcBef>
              <a:buClrTx/>
            </a:pPr>
            <a:r>
              <a:rPr lang="en-US" altLang="zh-CN" sz="2400">
                <a:latin typeface="Times New Roman" charset="0"/>
                <a:ea typeface="宋体" charset="-122"/>
              </a:rPr>
              <a:t>*p1</a:t>
            </a:r>
          </a:p>
        </p:txBody>
      </p:sp>
      <p:sp>
        <p:nvSpPr>
          <p:cNvPr id="214031" name="AutoShape 15"/>
          <p:cNvSpPr>
            <a:spLocks noChangeArrowheads="1"/>
          </p:cNvSpPr>
          <p:nvPr/>
        </p:nvSpPr>
        <p:spPr bwMode="auto">
          <a:xfrm>
            <a:off x="6681788" y="4405313"/>
            <a:ext cx="914400" cy="609600"/>
          </a:xfrm>
          <a:prstGeom prst="wedgeEllipseCallout">
            <a:avLst>
              <a:gd name="adj1" fmla="val 6250"/>
              <a:gd name="adj2" fmla="val -73699"/>
            </a:avLst>
          </a:prstGeom>
          <a:solidFill>
            <a:schemeClr val="accent1"/>
          </a:solidFill>
          <a:ln w="12700">
            <a:solidFill>
              <a:schemeClr val="tx1"/>
            </a:solidFill>
            <a:miter lim="800000"/>
            <a:headEnd type="none" w="sm" len="sm"/>
            <a:tailEnd type="none" w="sm" len="sm"/>
          </a:ln>
        </p:spPr>
        <p:txBody>
          <a:bodyPr/>
          <a:lstStyle/>
          <a:p>
            <a:pPr algn="ctr">
              <a:lnSpc>
                <a:spcPct val="100000"/>
              </a:lnSpc>
              <a:spcBef>
                <a:spcPct val="0"/>
              </a:spcBef>
              <a:buClrTx/>
            </a:pPr>
            <a:r>
              <a:rPr lang="en-US" altLang="zh-CN" sz="2400">
                <a:latin typeface="Times New Roman" charset="0"/>
                <a:ea typeface="宋体" charset="-122"/>
              </a:rPr>
              <a:t>*p2</a:t>
            </a:r>
          </a:p>
        </p:txBody>
      </p:sp>
      <p:sp>
        <p:nvSpPr>
          <p:cNvPr id="214032" name="Text Box 16"/>
          <p:cNvSpPr txBox="1">
            <a:spLocks noChangeArrowheads="1"/>
          </p:cNvSpPr>
          <p:nvPr/>
        </p:nvSpPr>
        <p:spPr bwMode="auto">
          <a:xfrm>
            <a:off x="7062788" y="1890713"/>
            <a:ext cx="685800" cy="592137"/>
          </a:xfrm>
          <a:prstGeom prst="rect">
            <a:avLst/>
          </a:prstGeom>
          <a:solidFill>
            <a:srgbClr val="33CCCC"/>
          </a:solidFill>
          <a:ln w="12700">
            <a:solidFill>
              <a:srgbClr val="FF00FF"/>
            </a:solidFill>
            <a:miter lim="800000"/>
            <a:headEnd type="none" w="sm" len="sm"/>
            <a:tailEnd type="none" w="sm" len="sm"/>
          </a:ln>
        </p:spPr>
        <p:txBody>
          <a:bodyPr>
            <a:spAutoFit/>
          </a:bodyPr>
          <a:lstStyle/>
          <a:p>
            <a:pPr algn="ctr">
              <a:lnSpc>
                <a:spcPct val="100000"/>
              </a:lnSpc>
              <a:spcBef>
                <a:spcPct val="50000"/>
              </a:spcBef>
              <a:buClrTx/>
            </a:pPr>
            <a:r>
              <a:rPr lang="en-US" altLang="zh-CN" sz="3200">
                <a:solidFill>
                  <a:srgbClr val="FF3300"/>
                </a:solidFill>
                <a:latin typeface="Times New Roman" charset="0"/>
                <a:ea typeface="宋体" charset="-122"/>
              </a:rPr>
              <a:t>22</a:t>
            </a:r>
          </a:p>
        </p:txBody>
      </p:sp>
      <p:sp>
        <p:nvSpPr>
          <p:cNvPr id="214033" name="Text Box 17"/>
          <p:cNvSpPr txBox="1">
            <a:spLocks noChangeArrowheads="1"/>
          </p:cNvSpPr>
          <p:nvPr/>
        </p:nvSpPr>
        <p:spPr bwMode="auto">
          <a:xfrm>
            <a:off x="7062788" y="3719513"/>
            <a:ext cx="685800" cy="592137"/>
          </a:xfrm>
          <a:prstGeom prst="rect">
            <a:avLst/>
          </a:prstGeom>
          <a:solidFill>
            <a:srgbClr val="33CCCC"/>
          </a:solidFill>
          <a:ln w="12700">
            <a:solidFill>
              <a:srgbClr val="FF00FF"/>
            </a:solidFill>
            <a:miter lim="800000"/>
            <a:headEnd type="none" w="sm" len="sm"/>
            <a:tailEnd type="none" w="sm" len="sm"/>
          </a:ln>
        </p:spPr>
        <p:txBody>
          <a:bodyPr>
            <a:spAutoFit/>
          </a:bodyPr>
          <a:lstStyle/>
          <a:p>
            <a:pPr algn="ctr">
              <a:lnSpc>
                <a:spcPct val="100000"/>
              </a:lnSpc>
              <a:spcBef>
                <a:spcPct val="50000"/>
              </a:spcBef>
              <a:buClrTx/>
            </a:pPr>
            <a:r>
              <a:rPr lang="en-US" altLang="zh-CN" sz="3200">
                <a:solidFill>
                  <a:srgbClr val="FF3300"/>
                </a:solidFill>
                <a:latin typeface="Times New Roman" charset="0"/>
                <a:ea typeface="宋体" charset="-122"/>
              </a:rPr>
              <a:t>11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2" name="Rectangle 4"/>
          <p:cNvSpPr>
            <a:spLocks noChangeArrowheads="1"/>
          </p:cNvSpPr>
          <p:nvPr/>
        </p:nvSpPr>
        <p:spPr bwMode="auto">
          <a:xfrm>
            <a:off x="827584" y="692696"/>
            <a:ext cx="7956550" cy="533400"/>
          </a:xfrm>
          <a:prstGeom prst="rect">
            <a:avLst/>
          </a:prstGeom>
          <a:noFill/>
          <a:ln w="9525">
            <a:noFill/>
            <a:miter lim="800000"/>
            <a:headEnd/>
            <a:tailEnd/>
          </a:ln>
        </p:spPr>
        <p:txBody>
          <a:bodyPr/>
          <a:lstStyle/>
          <a:p>
            <a:pPr marL="342900" indent="-342900" eaLnBrk="1" hangingPunct="1">
              <a:spcBef>
                <a:spcPct val="20000"/>
              </a:spcBef>
              <a:buClr>
                <a:schemeClr val="accent1"/>
              </a:buClr>
              <a:buFontTx/>
              <a:buChar char="§"/>
            </a:pPr>
            <a:r>
              <a:rPr lang="en-US" altLang="zh-CN" sz="3200" dirty="0">
                <a:solidFill>
                  <a:schemeClr val="accent1"/>
                </a:solidFill>
              </a:rPr>
              <a:t>10.1</a:t>
            </a:r>
            <a:r>
              <a:rPr lang="en-US" altLang="zh-CN" sz="3200" dirty="0">
                <a:solidFill>
                  <a:schemeClr val="tx1"/>
                </a:solidFill>
                <a:latin typeface="Arial" pitchFamily="34" charset="0"/>
              </a:rPr>
              <a:t>  </a:t>
            </a:r>
            <a:r>
              <a:rPr lang="zh-CN" altLang="en-US" sz="3200" dirty="0">
                <a:solidFill>
                  <a:schemeClr val="tx1"/>
                </a:solidFill>
                <a:latin typeface="Arial" pitchFamily="34" charset="0"/>
              </a:rPr>
              <a:t>地址和指针的概念</a:t>
            </a:r>
            <a:endParaRPr lang="zh-CN" altLang="en-US" sz="3200" dirty="0">
              <a:solidFill>
                <a:schemeClr val="tx1"/>
              </a:solidFill>
            </a:endParaRPr>
          </a:p>
        </p:txBody>
      </p:sp>
      <p:sp>
        <p:nvSpPr>
          <p:cNvPr id="32" name="Text Box 3"/>
          <p:cNvSpPr txBox="1">
            <a:spLocks noChangeArrowheads="1"/>
          </p:cNvSpPr>
          <p:nvPr/>
        </p:nvSpPr>
        <p:spPr bwMode="auto">
          <a:xfrm>
            <a:off x="382588" y="1321604"/>
            <a:ext cx="8259762" cy="523220"/>
          </a:xfrm>
          <a:prstGeom prst="rect">
            <a:avLst/>
          </a:prstGeom>
          <a:noFill/>
          <a:ln w="38100">
            <a:noFill/>
            <a:miter lim="800000"/>
            <a:headEnd/>
            <a:tailEnd/>
          </a:ln>
        </p:spPr>
        <p:txBody>
          <a:bodyPr>
            <a:spAutoFit/>
          </a:bodyPr>
          <a:lstStyle/>
          <a:p>
            <a:pPr eaLnBrk="0" hangingPunct="0">
              <a:lnSpc>
                <a:spcPct val="100000"/>
              </a:lnSpc>
              <a:spcBef>
                <a:spcPct val="50000"/>
              </a:spcBef>
              <a:buClrTx/>
            </a:pPr>
            <a:r>
              <a:rPr lang="zh-CN" altLang="en-US" sz="2800" dirty="0">
                <a:latin typeface="Times New Roman" charset="0"/>
                <a:ea typeface="黑体" pitchFamily="2" charset="-122"/>
              </a:rPr>
              <a:t>指针是</a:t>
            </a:r>
            <a:r>
              <a:rPr lang="zh-CN" altLang="en-US" sz="2800" b="1" dirty="0">
                <a:solidFill>
                  <a:schemeClr val="accent2"/>
                </a:solidFill>
                <a:latin typeface="Times New Roman" charset="0"/>
                <a:ea typeface="黑体" pitchFamily="2" charset="-122"/>
              </a:rPr>
              <a:t>变量的地址</a:t>
            </a:r>
            <a:r>
              <a:rPr lang="zh-CN" altLang="en-US" sz="2800" dirty="0">
                <a:latin typeface="Times New Roman" charset="0"/>
                <a:ea typeface="黑体" pitchFamily="2" charset="-122"/>
              </a:rPr>
              <a:t>，变量的地址就是</a:t>
            </a:r>
            <a:r>
              <a:rPr lang="zh-CN" altLang="en-US" sz="2800" b="1" dirty="0">
                <a:solidFill>
                  <a:srgbClr val="009900"/>
                </a:solidFill>
                <a:latin typeface="Times New Roman" charset="0"/>
                <a:ea typeface="黑体" pitchFamily="2" charset="-122"/>
              </a:rPr>
              <a:t>内存地址</a:t>
            </a:r>
            <a:r>
              <a:rPr lang="zh-CN" altLang="en-US" sz="2800" dirty="0">
                <a:latin typeface="Times New Roman" charset="0"/>
                <a:ea typeface="黑体" pitchFamily="2" charset="-122"/>
              </a:rPr>
              <a:t>。</a:t>
            </a:r>
          </a:p>
        </p:txBody>
      </p:sp>
      <p:sp>
        <p:nvSpPr>
          <p:cNvPr id="33" name="Text Box 4"/>
          <p:cNvSpPr txBox="1">
            <a:spLocks noChangeArrowheads="1"/>
          </p:cNvSpPr>
          <p:nvPr/>
        </p:nvSpPr>
        <p:spPr bwMode="auto">
          <a:xfrm>
            <a:off x="467544" y="1772816"/>
            <a:ext cx="6705600" cy="519113"/>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en-US" altLang="zh-CN" sz="2800" b="1" dirty="0">
                <a:solidFill>
                  <a:schemeClr val="accent2"/>
                </a:solidFill>
                <a:latin typeface="楷体_GB2312" pitchFamily="49" charset="-122"/>
                <a:ea typeface="楷体_GB2312" pitchFamily="49" charset="-122"/>
              </a:rPr>
              <a:t>1</a:t>
            </a:r>
            <a:r>
              <a:rPr lang="zh-CN" altLang="en-US" sz="2800" b="1" dirty="0">
                <a:solidFill>
                  <a:schemeClr val="accent2"/>
                </a:solidFill>
                <a:latin typeface="楷体_GB2312" pitchFamily="49" charset="-122"/>
                <a:ea typeface="楷体_GB2312" pitchFamily="49" charset="-122"/>
              </a:rPr>
              <a:t>、内存地址</a:t>
            </a:r>
          </a:p>
        </p:txBody>
      </p:sp>
      <p:sp>
        <p:nvSpPr>
          <p:cNvPr id="34" name="Text Box 5"/>
          <p:cNvSpPr txBox="1">
            <a:spLocks noChangeArrowheads="1"/>
          </p:cNvSpPr>
          <p:nvPr/>
        </p:nvSpPr>
        <p:spPr bwMode="auto">
          <a:xfrm>
            <a:off x="611560" y="2348880"/>
            <a:ext cx="8201025" cy="646331"/>
          </a:xfrm>
          <a:prstGeom prst="rect">
            <a:avLst/>
          </a:prstGeom>
          <a:noFill/>
          <a:ln w="12700">
            <a:noFill/>
            <a:miter lim="800000"/>
            <a:headEnd type="none" w="sm" len="sm"/>
            <a:tailEnd type="none" w="sm" len="sm"/>
          </a:ln>
        </p:spPr>
        <p:txBody>
          <a:bodyPr wrap="square">
            <a:spAutoFit/>
          </a:bodyPr>
          <a:lstStyle/>
          <a:p>
            <a:pPr>
              <a:spcBef>
                <a:spcPct val="50000"/>
              </a:spcBef>
              <a:buClrTx/>
            </a:pPr>
            <a:r>
              <a:rPr lang="zh-CN" altLang="en-US" b="1" dirty="0">
                <a:latin typeface="Times New Roman" charset="0"/>
                <a:ea typeface="宋体" charset="-122"/>
              </a:rPr>
              <a:t>在计算机中，把内存区划分为一个一个的存储单元，每个单元为一个字节（８位），每一个字节都有一个</a:t>
            </a:r>
            <a:r>
              <a:rPr lang="zh-CN" altLang="en-US" b="1" dirty="0">
                <a:solidFill>
                  <a:srgbClr val="660066"/>
                </a:solidFill>
                <a:latin typeface="Times New Roman" charset="0"/>
                <a:ea typeface="宋体" charset="-122"/>
              </a:rPr>
              <a:t>唯一</a:t>
            </a:r>
            <a:r>
              <a:rPr lang="zh-CN" altLang="en-US" b="1" dirty="0">
                <a:latin typeface="Times New Roman" charset="0"/>
                <a:ea typeface="宋体" charset="-122"/>
              </a:rPr>
              <a:t>的编号，这个编号就是</a:t>
            </a:r>
            <a:r>
              <a:rPr lang="zh-CN" altLang="en-US" b="1" dirty="0">
                <a:solidFill>
                  <a:srgbClr val="660066"/>
                </a:solidFill>
                <a:latin typeface="Times New Roman" charset="0"/>
                <a:ea typeface="宋体" charset="-122"/>
              </a:rPr>
              <a:t>唯一</a:t>
            </a:r>
            <a:r>
              <a:rPr lang="zh-CN" altLang="en-US" b="1" dirty="0">
                <a:latin typeface="Times New Roman" charset="0"/>
                <a:ea typeface="宋体" charset="-122"/>
              </a:rPr>
              <a:t>的内存地址。</a:t>
            </a:r>
          </a:p>
        </p:txBody>
      </p:sp>
      <p:pic>
        <p:nvPicPr>
          <p:cNvPr id="36" name="Picture 7" descr="内存图"/>
          <p:cNvPicPr>
            <a:picLocks noChangeAspect="1" noChangeArrowheads="1"/>
          </p:cNvPicPr>
          <p:nvPr/>
        </p:nvPicPr>
        <p:blipFill>
          <a:blip r:embed="rId3" cstate="print"/>
          <a:srcRect/>
          <a:stretch>
            <a:fillRect/>
          </a:stretch>
        </p:blipFill>
        <p:spPr bwMode="auto">
          <a:xfrm>
            <a:off x="3145383" y="3145730"/>
            <a:ext cx="3298825" cy="31908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Text Box 4"/>
          <p:cNvSpPr txBox="1">
            <a:spLocks noChangeArrowheads="1"/>
          </p:cNvSpPr>
          <p:nvPr/>
        </p:nvSpPr>
        <p:spPr bwMode="auto">
          <a:xfrm>
            <a:off x="319088" y="980728"/>
            <a:ext cx="6341144" cy="5447645"/>
          </a:xfrm>
          <a:prstGeom prst="rect">
            <a:avLst/>
          </a:prstGeom>
          <a:noFill/>
          <a:ln w="38100">
            <a:noFill/>
            <a:miter lim="800000"/>
            <a:headEnd type="none" w="sm" len="sm"/>
            <a:tailEnd type="none" w="sm" len="sm"/>
          </a:ln>
        </p:spPr>
        <p:txBody>
          <a:bodyPr wrap="square">
            <a:spAutoFit/>
          </a:bodyPr>
          <a:lstStyle/>
          <a:p>
            <a:pPr>
              <a:lnSpc>
                <a:spcPct val="100000"/>
              </a:lnSpc>
              <a:spcBef>
                <a:spcPct val="50000"/>
              </a:spcBef>
              <a:buClrTx/>
            </a:pPr>
            <a:r>
              <a:rPr lang="en-US" altLang="zh-CN" sz="2400" b="1" dirty="0">
                <a:solidFill>
                  <a:srgbClr val="0033CC"/>
                </a:solidFill>
                <a:latin typeface="Times New Roman" charset="0"/>
                <a:ea typeface="宋体" charset="-122"/>
              </a:rPr>
              <a:t>#include &lt;</a:t>
            </a:r>
            <a:r>
              <a:rPr lang="en-US" altLang="zh-CN" sz="2400" b="1" dirty="0" err="1">
                <a:solidFill>
                  <a:srgbClr val="0033CC"/>
                </a:solidFill>
                <a:latin typeface="Times New Roman" charset="0"/>
                <a:ea typeface="宋体" charset="-122"/>
              </a:rPr>
              <a:t>stdio.h</a:t>
            </a:r>
            <a:r>
              <a:rPr lang="en-US" altLang="zh-CN" sz="2400" b="1" dirty="0">
                <a:solidFill>
                  <a:srgbClr val="0033CC"/>
                </a:solidFill>
                <a:latin typeface="Times New Roman" charset="0"/>
                <a:ea typeface="宋体" charset="-122"/>
              </a:rPr>
              <a:t>&gt;</a:t>
            </a:r>
          </a:p>
          <a:p>
            <a:pPr>
              <a:lnSpc>
                <a:spcPct val="100000"/>
              </a:lnSpc>
              <a:spcBef>
                <a:spcPct val="50000"/>
              </a:spcBef>
              <a:buClrTx/>
            </a:pPr>
            <a:r>
              <a:rPr lang="en-US" altLang="zh-CN" sz="2400" b="1" dirty="0">
                <a:solidFill>
                  <a:srgbClr val="0033CC"/>
                </a:solidFill>
                <a:latin typeface="Times New Roman" charset="0"/>
                <a:ea typeface="宋体" charset="-122"/>
              </a:rPr>
              <a:t>int main( )</a:t>
            </a:r>
          </a:p>
          <a:p>
            <a:pPr>
              <a:lnSpc>
                <a:spcPct val="100000"/>
              </a:lnSpc>
              <a:spcBef>
                <a:spcPct val="50000"/>
              </a:spcBef>
              <a:buClrTx/>
            </a:pPr>
            <a:r>
              <a:rPr lang="en-US" altLang="zh-CN" sz="2400" b="1" dirty="0">
                <a:solidFill>
                  <a:srgbClr val="0033CC"/>
                </a:solidFill>
                <a:latin typeface="Times New Roman" charset="0"/>
                <a:ea typeface="宋体" charset="-122"/>
              </a:rPr>
              <a:t>{int  a1=11,a2=22;</a:t>
            </a:r>
          </a:p>
          <a:p>
            <a:pPr>
              <a:lnSpc>
                <a:spcPct val="100000"/>
              </a:lnSpc>
              <a:spcBef>
                <a:spcPct val="50000"/>
              </a:spcBef>
              <a:buClrTx/>
            </a:pPr>
            <a:r>
              <a:rPr lang="en-US" altLang="zh-CN" sz="2400" b="1" dirty="0">
                <a:solidFill>
                  <a:srgbClr val="0033CC"/>
                </a:solidFill>
                <a:latin typeface="Times New Roman" charset="0"/>
                <a:ea typeface="宋体" charset="-122"/>
              </a:rPr>
              <a:t>int  *p1,*p2;</a:t>
            </a:r>
          </a:p>
          <a:p>
            <a:pPr>
              <a:lnSpc>
                <a:spcPct val="100000"/>
              </a:lnSpc>
              <a:spcBef>
                <a:spcPct val="50000"/>
              </a:spcBef>
              <a:buClrTx/>
            </a:pPr>
            <a:r>
              <a:rPr lang="en-US" altLang="zh-CN" sz="2400" b="1" dirty="0">
                <a:solidFill>
                  <a:srgbClr val="0033CC"/>
                </a:solidFill>
                <a:latin typeface="Times New Roman" charset="0"/>
                <a:ea typeface="宋体" charset="-122"/>
              </a:rPr>
              <a:t>p1=&amp;a1;</a:t>
            </a:r>
          </a:p>
          <a:p>
            <a:pPr>
              <a:lnSpc>
                <a:spcPct val="100000"/>
              </a:lnSpc>
              <a:spcBef>
                <a:spcPct val="50000"/>
              </a:spcBef>
              <a:buClrTx/>
            </a:pPr>
            <a:r>
              <a:rPr lang="en-US" altLang="zh-CN" sz="2400" b="1" dirty="0">
                <a:solidFill>
                  <a:srgbClr val="0033CC"/>
                </a:solidFill>
                <a:latin typeface="Times New Roman" charset="0"/>
                <a:ea typeface="宋体" charset="-122"/>
              </a:rPr>
              <a:t>p2=&amp;a2;</a:t>
            </a:r>
          </a:p>
          <a:p>
            <a:pPr>
              <a:lnSpc>
                <a:spcPct val="100000"/>
              </a:lnSpc>
              <a:spcBef>
                <a:spcPct val="50000"/>
              </a:spcBef>
              <a:buClrTx/>
            </a:pPr>
            <a:r>
              <a:rPr lang="en-US" altLang="zh-CN" sz="2400" b="1" dirty="0">
                <a:solidFill>
                  <a:srgbClr val="0033CC"/>
                </a:solidFill>
                <a:latin typeface="Times New Roman" charset="0"/>
                <a:ea typeface="宋体" charset="-122"/>
              </a:rPr>
              <a:t>*p1 = a2;//</a:t>
            </a:r>
            <a:r>
              <a:rPr lang="zh-CN" altLang="en-US" sz="2400" b="1" dirty="0">
                <a:solidFill>
                  <a:srgbClr val="0033CC"/>
                </a:solidFill>
                <a:latin typeface="Times New Roman" charset="0"/>
                <a:ea typeface="宋体" charset="-122"/>
              </a:rPr>
              <a:t>相当于</a:t>
            </a:r>
            <a:r>
              <a:rPr lang="en-US" altLang="zh-CN" sz="2400" b="1">
                <a:solidFill>
                  <a:srgbClr val="0033CC"/>
                </a:solidFill>
                <a:latin typeface="Times New Roman" charset="0"/>
                <a:ea typeface="宋体" charset="-122"/>
              </a:rPr>
              <a:t>a1=a2;</a:t>
            </a:r>
            <a:endParaRPr lang="en-US" altLang="zh-CN" sz="2400" b="1" dirty="0">
              <a:solidFill>
                <a:srgbClr val="0033CC"/>
              </a:solidFill>
              <a:latin typeface="Times New Roman" charset="0"/>
              <a:ea typeface="宋体" charset="-122"/>
            </a:endParaRPr>
          </a:p>
          <a:p>
            <a:pPr>
              <a:lnSpc>
                <a:spcPct val="100000"/>
              </a:lnSpc>
              <a:spcBef>
                <a:spcPct val="50000"/>
              </a:spcBef>
              <a:buClrTx/>
            </a:pPr>
            <a:r>
              <a:rPr lang="en-US" altLang="zh-CN" sz="2400" b="1" dirty="0">
                <a:solidFill>
                  <a:srgbClr val="0033CC"/>
                </a:solidFill>
                <a:latin typeface="Times New Roman" charset="0"/>
                <a:ea typeface="宋体" charset="-122"/>
              </a:rPr>
              <a:t>*p2 = a1;</a:t>
            </a:r>
          </a:p>
          <a:p>
            <a:pPr>
              <a:lnSpc>
                <a:spcPct val="100000"/>
              </a:lnSpc>
              <a:spcBef>
                <a:spcPct val="50000"/>
              </a:spcBef>
              <a:buClrTx/>
            </a:pPr>
            <a:r>
              <a:rPr lang="en-US" altLang="zh-CN" sz="2400" b="1" dirty="0" err="1">
                <a:solidFill>
                  <a:srgbClr val="0033CC"/>
                </a:solidFill>
                <a:latin typeface="Times New Roman" charset="0"/>
                <a:ea typeface="宋体" charset="-122"/>
              </a:rPr>
              <a:t>printf</a:t>
            </a:r>
            <a:r>
              <a:rPr lang="en-US" altLang="zh-CN" sz="2400" b="1" dirty="0">
                <a:solidFill>
                  <a:srgbClr val="0033CC"/>
                </a:solidFill>
                <a:latin typeface="Times New Roman" charset="0"/>
                <a:ea typeface="宋体" charset="-122"/>
              </a:rPr>
              <a:t>("%</a:t>
            </a:r>
            <a:r>
              <a:rPr lang="en-US" altLang="zh-CN" sz="2400" b="1" dirty="0" err="1">
                <a:solidFill>
                  <a:srgbClr val="0033CC"/>
                </a:solidFill>
                <a:latin typeface="Times New Roman" charset="0"/>
                <a:ea typeface="宋体" charset="-122"/>
              </a:rPr>
              <a:t>d,%d,%d,%d</a:t>
            </a:r>
            <a:r>
              <a:rPr lang="en-US" altLang="zh-CN" sz="2400" b="1" dirty="0">
                <a:solidFill>
                  <a:srgbClr val="0033CC"/>
                </a:solidFill>
                <a:latin typeface="Times New Roman" charset="0"/>
                <a:ea typeface="宋体" charset="-122"/>
              </a:rPr>
              <a:t>\n",a1,a2,*p1,*p2);</a:t>
            </a:r>
          </a:p>
          <a:p>
            <a:pPr>
              <a:lnSpc>
                <a:spcPct val="100000"/>
              </a:lnSpc>
              <a:spcBef>
                <a:spcPct val="50000"/>
              </a:spcBef>
              <a:buClrTx/>
            </a:pPr>
            <a:r>
              <a:rPr lang="en-US" altLang="zh-CN" sz="2400" b="1" dirty="0">
                <a:solidFill>
                  <a:srgbClr val="0033CC"/>
                </a:solidFill>
                <a:latin typeface="Times New Roman" charset="0"/>
                <a:ea typeface="宋体" charset="-122"/>
              </a:rPr>
              <a:t>}</a:t>
            </a:r>
            <a:endParaRPr lang="en-US" altLang="zh-CN" sz="2400" b="1" dirty="0">
              <a:solidFill>
                <a:srgbClr val="0070C0"/>
              </a:solidFill>
              <a:latin typeface="Times New Roman" charset="0"/>
              <a:ea typeface="宋体" charset="-122"/>
            </a:endParaRPr>
          </a:p>
        </p:txBody>
      </p:sp>
      <p:sp>
        <p:nvSpPr>
          <p:cNvPr id="2" name="Line 2">
            <a:extLst>
              <a:ext uri="{FF2B5EF4-FFF2-40B4-BE49-F238E27FC236}">
                <a16:creationId xmlns:a16="http://schemas.microsoft.com/office/drawing/2014/main" id="{FA3B9D53-88E1-49BE-D33A-6B92D66B3CE1}"/>
              </a:ext>
            </a:extLst>
          </p:cNvPr>
          <p:cNvSpPr>
            <a:spLocks noChangeShapeType="1"/>
          </p:cNvSpPr>
          <p:nvPr/>
        </p:nvSpPr>
        <p:spPr bwMode="auto">
          <a:xfrm>
            <a:off x="6376988" y="4024313"/>
            <a:ext cx="685800" cy="0"/>
          </a:xfrm>
          <a:prstGeom prst="line">
            <a:avLst/>
          </a:prstGeom>
          <a:noFill/>
          <a:ln w="38100">
            <a:solidFill>
              <a:srgbClr val="FF0000"/>
            </a:solidFill>
            <a:round/>
            <a:headEnd type="none" w="sm" len="sm"/>
            <a:tailEnd type="stealth" w="lg" len="lg"/>
          </a:ln>
        </p:spPr>
        <p:txBody>
          <a:bodyPr wrap="none"/>
          <a:lstStyle/>
          <a:p>
            <a:endParaRPr lang="zh-CN" altLang="en-US"/>
          </a:p>
        </p:txBody>
      </p:sp>
      <p:sp>
        <p:nvSpPr>
          <p:cNvPr id="3" name="Text Box 5">
            <a:extLst>
              <a:ext uri="{FF2B5EF4-FFF2-40B4-BE49-F238E27FC236}">
                <a16:creationId xmlns:a16="http://schemas.microsoft.com/office/drawing/2014/main" id="{3B90A1B7-405B-9A8F-3D7B-8AAF40270E58}"/>
              </a:ext>
            </a:extLst>
          </p:cNvPr>
          <p:cNvSpPr txBox="1">
            <a:spLocks noChangeArrowheads="1"/>
          </p:cNvSpPr>
          <p:nvPr/>
        </p:nvSpPr>
        <p:spPr bwMode="auto">
          <a:xfrm>
            <a:off x="5614988" y="1281113"/>
            <a:ext cx="609600" cy="579437"/>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en-US" altLang="zh-CN" sz="3200">
                <a:latin typeface="Times New Roman" charset="0"/>
                <a:ea typeface="宋体" charset="-122"/>
              </a:rPr>
              <a:t>p1</a:t>
            </a:r>
          </a:p>
        </p:txBody>
      </p:sp>
      <p:sp>
        <p:nvSpPr>
          <p:cNvPr id="4" name="Line 6">
            <a:extLst>
              <a:ext uri="{FF2B5EF4-FFF2-40B4-BE49-F238E27FC236}">
                <a16:creationId xmlns:a16="http://schemas.microsoft.com/office/drawing/2014/main" id="{DADDCDD9-8558-B4C9-9AD5-0D7132E42F34}"/>
              </a:ext>
            </a:extLst>
          </p:cNvPr>
          <p:cNvSpPr>
            <a:spLocks noChangeShapeType="1"/>
          </p:cNvSpPr>
          <p:nvPr/>
        </p:nvSpPr>
        <p:spPr bwMode="auto">
          <a:xfrm>
            <a:off x="6376988" y="2195513"/>
            <a:ext cx="685800" cy="0"/>
          </a:xfrm>
          <a:prstGeom prst="line">
            <a:avLst/>
          </a:prstGeom>
          <a:noFill/>
          <a:ln w="38100">
            <a:solidFill>
              <a:srgbClr val="FF0000"/>
            </a:solidFill>
            <a:round/>
            <a:headEnd type="none" w="sm" len="sm"/>
            <a:tailEnd type="stealth" w="lg" len="lg"/>
          </a:ln>
        </p:spPr>
        <p:txBody>
          <a:bodyPr wrap="none"/>
          <a:lstStyle/>
          <a:p>
            <a:endParaRPr lang="zh-CN" altLang="en-US"/>
          </a:p>
        </p:txBody>
      </p:sp>
      <p:sp>
        <p:nvSpPr>
          <p:cNvPr id="5" name="Text Box 7">
            <a:extLst>
              <a:ext uri="{FF2B5EF4-FFF2-40B4-BE49-F238E27FC236}">
                <a16:creationId xmlns:a16="http://schemas.microsoft.com/office/drawing/2014/main" id="{4FD50CFD-8764-9EC7-102C-478D4B6132D8}"/>
              </a:ext>
            </a:extLst>
          </p:cNvPr>
          <p:cNvSpPr txBox="1">
            <a:spLocks noChangeArrowheads="1"/>
          </p:cNvSpPr>
          <p:nvPr/>
        </p:nvSpPr>
        <p:spPr bwMode="auto">
          <a:xfrm>
            <a:off x="5386388" y="1890713"/>
            <a:ext cx="990600" cy="592137"/>
          </a:xfrm>
          <a:prstGeom prst="rect">
            <a:avLst/>
          </a:prstGeom>
          <a:solidFill>
            <a:srgbClr val="33CCCC"/>
          </a:solidFill>
          <a:ln w="12700">
            <a:solidFill>
              <a:srgbClr val="FF00FF"/>
            </a:solidFill>
            <a:miter lim="800000"/>
            <a:headEnd type="none" w="sm" len="sm"/>
            <a:tailEnd type="none" w="sm" len="sm"/>
          </a:ln>
        </p:spPr>
        <p:txBody>
          <a:bodyPr>
            <a:spAutoFit/>
          </a:bodyPr>
          <a:lstStyle/>
          <a:p>
            <a:pPr algn="ctr">
              <a:lnSpc>
                <a:spcPct val="100000"/>
              </a:lnSpc>
              <a:spcBef>
                <a:spcPct val="50000"/>
              </a:spcBef>
              <a:buClrTx/>
            </a:pPr>
            <a:r>
              <a:rPr lang="en-US" altLang="zh-CN" sz="3200">
                <a:latin typeface="Times New Roman" charset="0"/>
                <a:ea typeface="宋体" charset="-122"/>
              </a:rPr>
              <a:t>&amp;a1</a:t>
            </a:r>
          </a:p>
        </p:txBody>
      </p:sp>
      <p:sp>
        <p:nvSpPr>
          <p:cNvPr id="6" name="Text Box 8">
            <a:extLst>
              <a:ext uri="{FF2B5EF4-FFF2-40B4-BE49-F238E27FC236}">
                <a16:creationId xmlns:a16="http://schemas.microsoft.com/office/drawing/2014/main" id="{1394F1D6-D8CE-4923-BE47-F8F09A38BB28}"/>
              </a:ext>
            </a:extLst>
          </p:cNvPr>
          <p:cNvSpPr txBox="1">
            <a:spLocks noChangeArrowheads="1"/>
          </p:cNvSpPr>
          <p:nvPr/>
        </p:nvSpPr>
        <p:spPr bwMode="auto">
          <a:xfrm>
            <a:off x="7062788" y="1890713"/>
            <a:ext cx="685800" cy="592137"/>
          </a:xfrm>
          <a:prstGeom prst="rect">
            <a:avLst/>
          </a:prstGeom>
          <a:solidFill>
            <a:srgbClr val="33CCCC"/>
          </a:solidFill>
          <a:ln w="12700">
            <a:solidFill>
              <a:srgbClr val="FF00FF"/>
            </a:solidFill>
            <a:miter lim="800000"/>
            <a:headEnd type="none" w="sm" len="sm"/>
            <a:tailEnd type="none" w="sm" len="sm"/>
          </a:ln>
        </p:spPr>
        <p:txBody>
          <a:bodyPr>
            <a:spAutoFit/>
          </a:bodyPr>
          <a:lstStyle/>
          <a:p>
            <a:pPr algn="ctr">
              <a:lnSpc>
                <a:spcPct val="100000"/>
              </a:lnSpc>
              <a:spcBef>
                <a:spcPct val="50000"/>
              </a:spcBef>
              <a:buClrTx/>
            </a:pPr>
            <a:r>
              <a:rPr lang="en-US" altLang="zh-CN" sz="3200">
                <a:latin typeface="Times New Roman" charset="0"/>
                <a:ea typeface="宋体" charset="-122"/>
              </a:rPr>
              <a:t>11</a:t>
            </a:r>
          </a:p>
        </p:txBody>
      </p:sp>
      <p:sp>
        <p:nvSpPr>
          <p:cNvPr id="7" name="Text Box 9">
            <a:extLst>
              <a:ext uri="{FF2B5EF4-FFF2-40B4-BE49-F238E27FC236}">
                <a16:creationId xmlns:a16="http://schemas.microsoft.com/office/drawing/2014/main" id="{80F67B17-E4C8-FBBD-AFB4-2C1CF60276F6}"/>
              </a:ext>
            </a:extLst>
          </p:cNvPr>
          <p:cNvSpPr txBox="1">
            <a:spLocks noChangeArrowheads="1"/>
          </p:cNvSpPr>
          <p:nvPr/>
        </p:nvSpPr>
        <p:spPr bwMode="auto">
          <a:xfrm>
            <a:off x="7062788" y="3719513"/>
            <a:ext cx="685800" cy="592137"/>
          </a:xfrm>
          <a:prstGeom prst="rect">
            <a:avLst/>
          </a:prstGeom>
          <a:solidFill>
            <a:srgbClr val="33CCCC"/>
          </a:solidFill>
          <a:ln w="12700">
            <a:solidFill>
              <a:srgbClr val="FF00FF"/>
            </a:solidFill>
            <a:miter lim="800000"/>
            <a:headEnd type="none" w="sm" len="sm"/>
            <a:tailEnd type="none" w="sm" len="sm"/>
          </a:ln>
        </p:spPr>
        <p:txBody>
          <a:bodyPr>
            <a:spAutoFit/>
          </a:bodyPr>
          <a:lstStyle/>
          <a:p>
            <a:pPr algn="ctr">
              <a:lnSpc>
                <a:spcPct val="100000"/>
              </a:lnSpc>
              <a:spcBef>
                <a:spcPct val="50000"/>
              </a:spcBef>
              <a:buClrTx/>
            </a:pPr>
            <a:r>
              <a:rPr lang="en-US" altLang="zh-CN" sz="3200">
                <a:latin typeface="Times New Roman" charset="0"/>
                <a:ea typeface="宋体" charset="-122"/>
              </a:rPr>
              <a:t>22</a:t>
            </a:r>
          </a:p>
        </p:txBody>
      </p:sp>
      <p:sp>
        <p:nvSpPr>
          <p:cNvPr id="8" name="Text Box 10">
            <a:extLst>
              <a:ext uri="{FF2B5EF4-FFF2-40B4-BE49-F238E27FC236}">
                <a16:creationId xmlns:a16="http://schemas.microsoft.com/office/drawing/2014/main" id="{A73940C2-6338-4F4D-B0D9-E30CA2DF9794}"/>
              </a:ext>
            </a:extLst>
          </p:cNvPr>
          <p:cNvSpPr txBox="1">
            <a:spLocks noChangeArrowheads="1"/>
          </p:cNvSpPr>
          <p:nvPr/>
        </p:nvSpPr>
        <p:spPr bwMode="auto">
          <a:xfrm>
            <a:off x="7138988" y="1281113"/>
            <a:ext cx="609600" cy="579437"/>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en-US" altLang="zh-CN" sz="3200">
                <a:latin typeface="Times New Roman" charset="0"/>
                <a:ea typeface="宋体" charset="-122"/>
              </a:rPr>
              <a:t>a1</a:t>
            </a:r>
          </a:p>
        </p:txBody>
      </p:sp>
      <p:sp>
        <p:nvSpPr>
          <p:cNvPr id="9" name="Text Box 11">
            <a:extLst>
              <a:ext uri="{FF2B5EF4-FFF2-40B4-BE49-F238E27FC236}">
                <a16:creationId xmlns:a16="http://schemas.microsoft.com/office/drawing/2014/main" id="{DDF99E41-7BDF-15D5-9846-1740EBD42513}"/>
              </a:ext>
            </a:extLst>
          </p:cNvPr>
          <p:cNvSpPr txBox="1">
            <a:spLocks noChangeArrowheads="1"/>
          </p:cNvSpPr>
          <p:nvPr/>
        </p:nvSpPr>
        <p:spPr bwMode="auto">
          <a:xfrm>
            <a:off x="5538788" y="3063875"/>
            <a:ext cx="609600" cy="579438"/>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en-US" altLang="zh-CN" sz="3200">
                <a:latin typeface="Times New Roman" charset="0"/>
                <a:ea typeface="宋体" charset="-122"/>
              </a:rPr>
              <a:t>p2</a:t>
            </a:r>
          </a:p>
        </p:txBody>
      </p:sp>
      <p:sp>
        <p:nvSpPr>
          <p:cNvPr id="10" name="Text Box 12">
            <a:extLst>
              <a:ext uri="{FF2B5EF4-FFF2-40B4-BE49-F238E27FC236}">
                <a16:creationId xmlns:a16="http://schemas.microsoft.com/office/drawing/2014/main" id="{9E64E5D9-14CF-778E-E072-E37079BAC960}"/>
              </a:ext>
            </a:extLst>
          </p:cNvPr>
          <p:cNvSpPr txBox="1">
            <a:spLocks noChangeArrowheads="1"/>
          </p:cNvSpPr>
          <p:nvPr/>
        </p:nvSpPr>
        <p:spPr bwMode="auto">
          <a:xfrm>
            <a:off x="7138988" y="3063875"/>
            <a:ext cx="609600" cy="579438"/>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en-US" altLang="zh-CN" sz="3200">
                <a:latin typeface="Times New Roman" charset="0"/>
                <a:ea typeface="宋体" charset="-122"/>
              </a:rPr>
              <a:t>a2</a:t>
            </a:r>
          </a:p>
        </p:txBody>
      </p:sp>
      <p:sp>
        <p:nvSpPr>
          <p:cNvPr id="11" name="Text Box 13">
            <a:extLst>
              <a:ext uri="{FF2B5EF4-FFF2-40B4-BE49-F238E27FC236}">
                <a16:creationId xmlns:a16="http://schemas.microsoft.com/office/drawing/2014/main" id="{BEC267D9-A94D-DB67-5F37-410DEE382CF8}"/>
              </a:ext>
            </a:extLst>
          </p:cNvPr>
          <p:cNvSpPr txBox="1">
            <a:spLocks noChangeArrowheads="1"/>
          </p:cNvSpPr>
          <p:nvPr/>
        </p:nvSpPr>
        <p:spPr bwMode="auto">
          <a:xfrm>
            <a:off x="5386388" y="3719513"/>
            <a:ext cx="990600" cy="592137"/>
          </a:xfrm>
          <a:prstGeom prst="rect">
            <a:avLst/>
          </a:prstGeom>
          <a:solidFill>
            <a:srgbClr val="33CCCC"/>
          </a:solidFill>
          <a:ln w="12700">
            <a:solidFill>
              <a:srgbClr val="FF00FF"/>
            </a:solidFill>
            <a:miter lim="800000"/>
            <a:headEnd type="none" w="sm" len="sm"/>
            <a:tailEnd type="none" w="sm" len="sm"/>
          </a:ln>
        </p:spPr>
        <p:txBody>
          <a:bodyPr>
            <a:spAutoFit/>
          </a:bodyPr>
          <a:lstStyle/>
          <a:p>
            <a:pPr algn="ctr">
              <a:lnSpc>
                <a:spcPct val="100000"/>
              </a:lnSpc>
              <a:spcBef>
                <a:spcPct val="50000"/>
              </a:spcBef>
              <a:buClrTx/>
            </a:pPr>
            <a:r>
              <a:rPr lang="en-US" altLang="zh-CN" sz="3200">
                <a:latin typeface="Times New Roman" charset="0"/>
                <a:ea typeface="宋体" charset="-122"/>
              </a:rPr>
              <a:t>&amp;a2</a:t>
            </a:r>
          </a:p>
        </p:txBody>
      </p:sp>
      <p:sp>
        <p:nvSpPr>
          <p:cNvPr id="12" name="AutoShape 14">
            <a:extLst>
              <a:ext uri="{FF2B5EF4-FFF2-40B4-BE49-F238E27FC236}">
                <a16:creationId xmlns:a16="http://schemas.microsoft.com/office/drawing/2014/main" id="{29408B02-0DC2-E4A0-7BC9-0BE055B48F2A}"/>
              </a:ext>
            </a:extLst>
          </p:cNvPr>
          <p:cNvSpPr>
            <a:spLocks noChangeArrowheads="1"/>
          </p:cNvSpPr>
          <p:nvPr/>
        </p:nvSpPr>
        <p:spPr bwMode="auto">
          <a:xfrm>
            <a:off x="6834188" y="595313"/>
            <a:ext cx="914400" cy="609600"/>
          </a:xfrm>
          <a:prstGeom prst="wedgeEllipseCallout">
            <a:avLst>
              <a:gd name="adj1" fmla="val -20833"/>
              <a:gd name="adj2" fmla="val 154426"/>
            </a:avLst>
          </a:prstGeom>
          <a:solidFill>
            <a:schemeClr val="accent1"/>
          </a:solidFill>
          <a:ln w="12700">
            <a:solidFill>
              <a:schemeClr val="tx1"/>
            </a:solidFill>
            <a:miter lim="800000"/>
            <a:headEnd type="none" w="sm" len="sm"/>
            <a:tailEnd type="none" w="sm" len="sm"/>
          </a:ln>
        </p:spPr>
        <p:txBody>
          <a:bodyPr/>
          <a:lstStyle/>
          <a:p>
            <a:pPr algn="ctr">
              <a:lnSpc>
                <a:spcPct val="100000"/>
              </a:lnSpc>
              <a:spcBef>
                <a:spcPct val="0"/>
              </a:spcBef>
              <a:buClrTx/>
            </a:pPr>
            <a:r>
              <a:rPr lang="en-US" altLang="zh-CN" sz="2400">
                <a:latin typeface="Times New Roman" charset="0"/>
                <a:ea typeface="宋体" charset="-122"/>
              </a:rPr>
              <a:t>*p1</a:t>
            </a:r>
          </a:p>
        </p:txBody>
      </p:sp>
      <p:sp>
        <p:nvSpPr>
          <p:cNvPr id="13" name="AutoShape 15">
            <a:extLst>
              <a:ext uri="{FF2B5EF4-FFF2-40B4-BE49-F238E27FC236}">
                <a16:creationId xmlns:a16="http://schemas.microsoft.com/office/drawing/2014/main" id="{6B5F88E3-D690-8E03-EB5E-56B879A18A37}"/>
              </a:ext>
            </a:extLst>
          </p:cNvPr>
          <p:cNvSpPr>
            <a:spLocks noChangeArrowheads="1"/>
          </p:cNvSpPr>
          <p:nvPr/>
        </p:nvSpPr>
        <p:spPr bwMode="auto">
          <a:xfrm>
            <a:off x="6681788" y="4405313"/>
            <a:ext cx="914400" cy="609600"/>
          </a:xfrm>
          <a:prstGeom prst="wedgeEllipseCallout">
            <a:avLst>
              <a:gd name="adj1" fmla="val 6250"/>
              <a:gd name="adj2" fmla="val -73699"/>
            </a:avLst>
          </a:prstGeom>
          <a:solidFill>
            <a:schemeClr val="accent1"/>
          </a:solidFill>
          <a:ln w="12700">
            <a:solidFill>
              <a:schemeClr val="tx1"/>
            </a:solidFill>
            <a:miter lim="800000"/>
            <a:headEnd type="none" w="sm" len="sm"/>
            <a:tailEnd type="none" w="sm" len="sm"/>
          </a:ln>
        </p:spPr>
        <p:txBody>
          <a:bodyPr/>
          <a:lstStyle/>
          <a:p>
            <a:pPr algn="ctr">
              <a:lnSpc>
                <a:spcPct val="100000"/>
              </a:lnSpc>
              <a:spcBef>
                <a:spcPct val="0"/>
              </a:spcBef>
              <a:buClrTx/>
            </a:pPr>
            <a:r>
              <a:rPr lang="en-US" altLang="zh-CN" sz="2400">
                <a:latin typeface="Times New Roman" charset="0"/>
                <a:ea typeface="宋体" charset="-122"/>
              </a:rPr>
              <a:t>*p2</a:t>
            </a:r>
          </a:p>
        </p:txBody>
      </p:sp>
      <p:sp>
        <p:nvSpPr>
          <p:cNvPr id="14" name="Text Box 16">
            <a:extLst>
              <a:ext uri="{FF2B5EF4-FFF2-40B4-BE49-F238E27FC236}">
                <a16:creationId xmlns:a16="http://schemas.microsoft.com/office/drawing/2014/main" id="{D39D7152-A78D-E99F-BEAD-E62FA8C60827}"/>
              </a:ext>
            </a:extLst>
          </p:cNvPr>
          <p:cNvSpPr txBox="1">
            <a:spLocks noChangeArrowheads="1"/>
          </p:cNvSpPr>
          <p:nvPr/>
        </p:nvSpPr>
        <p:spPr bwMode="auto">
          <a:xfrm>
            <a:off x="7062788" y="1890713"/>
            <a:ext cx="685800" cy="592137"/>
          </a:xfrm>
          <a:prstGeom prst="rect">
            <a:avLst/>
          </a:prstGeom>
          <a:solidFill>
            <a:srgbClr val="33CCCC"/>
          </a:solidFill>
          <a:ln w="12700">
            <a:solidFill>
              <a:srgbClr val="FF00FF"/>
            </a:solidFill>
            <a:miter lim="800000"/>
            <a:headEnd type="none" w="sm" len="sm"/>
            <a:tailEnd type="none" w="sm" len="sm"/>
          </a:ln>
        </p:spPr>
        <p:txBody>
          <a:bodyPr>
            <a:spAutoFit/>
          </a:bodyPr>
          <a:lstStyle/>
          <a:p>
            <a:pPr algn="ctr">
              <a:lnSpc>
                <a:spcPct val="100000"/>
              </a:lnSpc>
              <a:spcBef>
                <a:spcPct val="50000"/>
              </a:spcBef>
              <a:buClrTx/>
            </a:pPr>
            <a:r>
              <a:rPr lang="en-US" altLang="zh-CN" sz="3200">
                <a:solidFill>
                  <a:srgbClr val="FF3300"/>
                </a:solidFill>
                <a:latin typeface="Times New Roman" charset="0"/>
                <a:ea typeface="宋体" charset="-122"/>
              </a:rPr>
              <a:t>22</a:t>
            </a:r>
          </a:p>
        </p:txBody>
      </p:sp>
      <p:sp>
        <p:nvSpPr>
          <p:cNvPr id="15" name="Text Box 17">
            <a:extLst>
              <a:ext uri="{FF2B5EF4-FFF2-40B4-BE49-F238E27FC236}">
                <a16:creationId xmlns:a16="http://schemas.microsoft.com/office/drawing/2014/main" id="{C75844AC-31FC-1B92-6160-ABBB51C66E9C}"/>
              </a:ext>
            </a:extLst>
          </p:cNvPr>
          <p:cNvSpPr txBox="1">
            <a:spLocks noChangeArrowheads="1"/>
          </p:cNvSpPr>
          <p:nvPr/>
        </p:nvSpPr>
        <p:spPr bwMode="auto">
          <a:xfrm>
            <a:off x="7062788" y="3719513"/>
            <a:ext cx="685800" cy="592137"/>
          </a:xfrm>
          <a:prstGeom prst="rect">
            <a:avLst/>
          </a:prstGeom>
          <a:solidFill>
            <a:srgbClr val="33CCCC"/>
          </a:solidFill>
          <a:ln w="12700">
            <a:solidFill>
              <a:srgbClr val="FF00FF"/>
            </a:solidFill>
            <a:miter lim="800000"/>
            <a:headEnd type="none" w="sm" len="sm"/>
            <a:tailEnd type="none" w="sm" len="sm"/>
          </a:ln>
        </p:spPr>
        <p:txBody>
          <a:bodyPr>
            <a:spAutoFit/>
          </a:bodyPr>
          <a:lstStyle/>
          <a:p>
            <a:pPr algn="ctr">
              <a:lnSpc>
                <a:spcPct val="100000"/>
              </a:lnSpc>
              <a:spcBef>
                <a:spcPct val="50000"/>
              </a:spcBef>
              <a:buClrTx/>
            </a:pPr>
            <a:r>
              <a:rPr lang="en-US" altLang="zh-CN" sz="3200" dirty="0">
                <a:solidFill>
                  <a:srgbClr val="FF3300"/>
                </a:solidFill>
                <a:latin typeface="Times New Roman" charset="0"/>
                <a:ea typeface="宋体" charset="-122"/>
              </a:rPr>
              <a:t>22</a:t>
            </a:r>
          </a:p>
        </p:txBody>
      </p:sp>
    </p:spTree>
    <p:extLst>
      <p:ext uri="{BB962C8B-B14F-4D97-AF65-F5344CB8AC3E}">
        <p14:creationId xmlns:p14="http://schemas.microsoft.com/office/powerpoint/2010/main" val="2823330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8" name="Rectangle 4"/>
          <p:cNvSpPr>
            <a:spLocks noChangeArrowheads="1"/>
          </p:cNvSpPr>
          <p:nvPr/>
        </p:nvSpPr>
        <p:spPr bwMode="auto">
          <a:xfrm>
            <a:off x="655638" y="681038"/>
            <a:ext cx="7956550" cy="561975"/>
          </a:xfrm>
          <a:prstGeom prst="rect">
            <a:avLst/>
          </a:prstGeom>
          <a:noFill/>
          <a:ln w="9525">
            <a:noFill/>
            <a:miter lim="800000"/>
            <a:headEnd/>
            <a:tailEnd/>
          </a:ln>
        </p:spPr>
        <p:txBody>
          <a:bodyPr/>
          <a:lstStyle/>
          <a:p>
            <a:pPr marL="742950" lvl="1" indent="-285750" eaLnBrk="1" hangingPunct="1">
              <a:spcBef>
                <a:spcPct val="20000"/>
              </a:spcBef>
              <a:buClr>
                <a:srgbClr val="339933"/>
              </a:buClr>
              <a:buFont typeface="Wingdings" pitchFamily="2" charset="2"/>
              <a:buChar char="«"/>
            </a:pPr>
            <a:r>
              <a:rPr lang="zh-CN" altLang="en-US" sz="2800" dirty="0">
                <a:solidFill>
                  <a:schemeClr val="tx1"/>
                </a:solidFill>
              </a:rPr>
              <a:t>指针变量的引用</a:t>
            </a:r>
          </a:p>
        </p:txBody>
      </p:sp>
      <p:sp>
        <p:nvSpPr>
          <p:cNvPr id="774152" name="Text Box 8"/>
          <p:cNvSpPr txBox="1">
            <a:spLocks noChangeArrowheads="1"/>
          </p:cNvSpPr>
          <p:nvPr/>
        </p:nvSpPr>
        <p:spPr bwMode="auto">
          <a:xfrm>
            <a:off x="493713" y="1265238"/>
            <a:ext cx="5887702" cy="452431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tx1"/>
                </a:solidFill>
              </a:rPr>
              <a:t>例</a:t>
            </a:r>
            <a:r>
              <a:rPr lang="en-US" altLang="zh-CN" sz="2400" dirty="0">
                <a:solidFill>
                  <a:schemeClr val="tx1"/>
                </a:solidFill>
              </a:rPr>
              <a:t>1  </a:t>
            </a:r>
            <a:r>
              <a:rPr lang="zh-CN" altLang="en-US" sz="2400" dirty="0">
                <a:solidFill>
                  <a:schemeClr val="tx1"/>
                </a:solidFill>
              </a:rPr>
              <a:t>通过指针变量访问整型变量</a:t>
            </a:r>
          </a:p>
          <a:p>
            <a:pPr>
              <a:spcBef>
                <a:spcPct val="0"/>
              </a:spcBef>
            </a:pPr>
            <a:r>
              <a:rPr kumimoji="0" lang="en-US" altLang="zh-CN" sz="2400" dirty="0">
                <a:solidFill>
                  <a:schemeClr val="tx1"/>
                </a:solidFill>
              </a:rPr>
              <a:t>#include &lt;</a:t>
            </a:r>
            <a:r>
              <a:rPr kumimoji="0" lang="en-US" altLang="zh-CN" sz="2400" dirty="0" err="1">
                <a:solidFill>
                  <a:schemeClr val="tx1"/>
                </a:solidFill>
              </a:rPr>
              <a:t>stdio.h</a:t>
            </a:r>
            <a:r>
              <a:rPr kumimoji="0" lang="en-US" altLang="zh-CN" sz="2400" dirty="0">
                <a:solidFill>
                  <a:schemeClr val="tx1"/>
                </a:solidFill>
              </a:rPr>
              <a:t>&gt;</a:t>
            </a:r>
          </a:p>
          <a:p>
            <a:pPr>
              <a:spcBef>
                <a:spcPct val="0"/>
              </a:spcBef>
            </a:pPr>
            <a:r>
              <a:rPr kumimoji="0" lang="en-US" altLang="zh-CN" sz="2400" dirty="0" err="1">
                <a:solidFill>
                  <a:schemeClr val="tx1"/>
                </a:solidFill>
              </a:rPr>
              <a:t>int</a:t>
            </a:r>
            <a:r>
              <a:rPr kumimoji="0" lang="en-US" altLang="zh-CN" sz="2400" dirty="0">
                <a:solidFill>
                  <a:schemeClr val="tx1"/>
                </a:solidFill>
              </a:rPr>
              <a:t> main(  ) </a:t>
            </a:r>
          </a:p>
          <a:p>
            <a:pPr>
              <a:spcBef>
                <a:spcPct val="0"/>
              </a:spcBef>
            </a:pPr>
            <a:r>
              <a:rPr kumimoji="0" lang="en-US" altLang="zh-CN" sz="2400" dirty="0">
                <a:solidFill>
                  <a:schemeClr val="tx1"/>
                </a:solidFill>
              </a:rPr>
              <a:t>{</a:t>
            </a:r>
            <a:r>
              <a:rPr kumimoji="0" lang="en-US" altLang="zh-CN" sz="2400" dirty="0" err="1">
                <a:solidFill>
                  <a:schemeClr val="tx1"/>
                </a:solidFill>
              </a:rPr>
              <a:t>int</a:t>
            </a:r>
            <a:r>
              <a:rPr kumimoji="0" lang="en-US" altLang="zh-CN" sz="2400" dirty="0">
                <a:solidFill>
                  <a:schemeClr val="tx1"/>
                </a:solidFill>
              </a:rPr>
              <a:t>  a, b, *p1, *p2 ; </a:t>
            </a:r>
          </a:p>
          <a:p>
            <a:pPr>
              <a:spcBef>
                <a:spcPct val="0"/>
              </a:spcBef>
            </a:pPr>
            <a:r>
              <a:rPr kumimoji="0" lang="en-US" altLang="zh-CN" sz="2400" dirty="0">
                <a:solidFill>
                  <a:schemeClr val="tx1"/>
                </a:solidFill>
              </a:rPr>
              <a:t> a=100; b=10; </a:t>
            </a:r>
          </a:p>
          <a:p>
            <a:pPr>
              <a:spcBef>
                <a:spcPct val="0"/>
              </a:spcBef>
            </a:pPr>
            <a:r>
              <a:rPr kumimoji="0" lang="en-US" altLang="zh-CN" sz="2400" dirty="0">
                <a:solidFill>
                  <a:schemeClr val="tx1"/>
                </a:solidFill>
              </a:rPr>
              <a:t> p1=&amp;a; p2=&amp;b; </a:t>
            </a:r>
          </a:p>
          <a:p>
            <a:pPr>
              <a:spcBef>
                <a:spcPct val="0"/>
              </a:spcBef>
            </a:pPr>
            <a:r>
              <a:rPr kumimoji="0" lang="en-US" altLang="zh-CN" sz="2400" dirty="0">
                <a:solidFill>
                  <a:schemeClr val="tx1"/>
                </a:solidFill>
              </a:rPr>
              <a:t> </a:t>
            </a:r>
            <a:r>
              <a:rPr kumimoji="0" lang="en-US" altLang="zh-CN" sz="2400" dirty="0" err="1">
                <a:solidFill>
                  <a:schemeClr val="tx1"/>
                </a:solidFill>
              </a:rPr>
              <a:t>printf</a:t>
            </a:r>
            <a:r>
              <a:rPr kumimoji="0" lang="en-US" altLang="zh-CN" sz="2400" dirty="0">
                <a:solidFill>
                  <a:schemeClr val="tx1"/>
                </a:solidFill>
              </a:rPr>
              <a:t>(</a:t>
            </a:r>
            <a:r>
              <a:rPr lang="en-US" altLang="zh-CN" sz="2400" dirty="0">
                <a:solidFill>
                  <a:schemeClr val="tx1"/>
                </a:solidFill>
              </a:rPr>
              <a:t>"</a:t>
            </a:r>
            <a:r>
              <a:rPr kumimoji="0" lang="en-US" altLang="zh-CN" sz="2400" dirty="0">
                <a:solidFill>
                  <a:schemeClr val="tx1"/>
                </a:solidFill>
              </a:rPr>
              <a:t>a=%d, b=%d\</a:t>
            </a:r>
            <a:r>
              <a:rPr kumimoji="0" lang="en-US" altLang="zh-CN" sz="2400" dirty="0" err="1">
                <a:solidFill>
                  <a:schemeClr val="tx1"/>
                </a:solidFill>
              </a:rPr>
              <a:t>n</a:t>
            </a:r>
            <a:r>
              <a:rPr lang="en-US" altLang="zh-CN" sz="2400" dirty="0" err="1">
                <a:solidFill>
                  <a:schemeClr val="tx1"/>
                </a:solidFill>
              </a:rPr>
              <a:t>"</a:t>
            </a:r>
            <a:r>
              <a:rPr kumimoji="0" lang="en-US" altLang="zh-CN" sz="2400" dirty="0" err="1">
                <a:solidFill>
                  <a:schemeClr val="tx1"/>
                </a:solidFill>
              </a:rPr>
              <a:t>,a</a:t>
            </a:r>
            <a:r>
              <a:rPr kumimoji="0" lang="en-US" altLang="zh-CN" sz="2400" dirty="0">
                <a:solidFill>
                  <a:schemeClr val="tx1"/>
                </a:solidFill>
              </a:rPr>
              <a:t>, b); </a:t>
            </a:r>
          </a:p>
          <a:p>
            <a:pPr>
              <a:spcBef>
                <a:spcPct val="0"/>
              </a:spcBef>
            </a:pPr>
            <a:r>
              <a:rPr kumimoji="0" lang="en-US" altLang="zh-CN" sz="2400" dirty="0">
                <a:solidFill>
                  <a:schemeClr val="tx1"/>
                </a:solidFill>
              </a:rPr>
              <a:t> </a:t>
            </a:r>
            <a:r>
              <a:rPr kumimoji="0" lang="en-US" altLang="zh-CN" sz="2400" dirty="0" err="1">
                <a:solidFill>
                  <a:schemeClr val="tx1"/>
                </a:solidFill>
              </a:rPr>
              <a:t>printf</a:t>
            </a:r>
            <a:r>
              <a:rPr kumimoji="0" lang="en-US" altLang="zh-CN" sz="2400" dirty="0">
                <a:solidFill>
                  <a:schemeClr val="tx1"/>
                </a:solidFill>
              </a:rPr>
              <a:t>(</a:t>
            </a:r>
            <a:r>
              <a:rPr lang="en-US" altLang="zh-CN" sz="2400" dirty="0">
                <a:solidFill>
                  <a:schemeClr val="tx1"/>
                </a:solidFill>
              </a:rPr>
              <a:t>"</a:t>
            </a:r>
            <a:r>
              <a:rPr kumimoji="0" lang="en-US" altLang="zh-CN" sz="2400" dirty="0">
                <a:solidFill>
                  <a:schemeClr val="tx1"/>
                </a:solidFill>
              </a:rPr>
              <a:t>*p1=%d, *p2=%d\n</a:t>
            </a:r>
            <a:r>
              <a:rPr lang="en-US" altLang="zh-CN" sz="2400" dirty="0">
                <a:solidFill>
                  <a:schemeClr val="tx1"/>
                </a:solidFill>
              </a:rPr>
              <a:t>"</a:t>
            </a:r>
            <a:r>
              <a:rPr kumimoji="0" lang="en-US" altLang="zh-CN" sz="2400" dirty="0">
                <a:solidFill>
                  <a:schemeClr val="tx1"/>
                </a:solidFill>
              </a:rPr>
              <a:t>, *p1, * p2); </a:t>
            </a:r>
          </a:p>
          <a:p>
            <a:pPr>
              <a:spcBef>
                <a:spcPct val="0"/>
              </a:spcBef>
            </a:pPr>
            <a:r>
              <a:rPr kumimoji="0" lang="en-US" altLang="zh-CN" sz="2400" dirty="0">
                <a:solidFill>
                  <a:schemeClr val="tx1"/>
                </a:solidFill>
              </a:rPr>
              <a:t> </a:t>
            </a:r>
            <a:r>
              <a:rPr kumimoji="0" lang="en-US" altLang="zh-CN" sz="2400" dirty="0" err="1">
                <a:solidFill>
                  <a:schemeClr val="tx1"/>
                </a:solidFill>
              </a:rPr>
              <a:t>printf</a:t>
            </a:r>
            <a:r>
              <a:rPr kumimoji="0" lang="en-US" altLang="zh-CN" sz="2400" dirty="0">
                <a:solidFill>
                  <a:schemeClr val="tx1"/>
                </a:solidFill>
              </a:rPr>
              <a:t>(</a:t>
            </a:r>
            <a:r>
              <a:rPr lang="en-US" altLang="zh-CN" sz="2400" dirty="0">
                <a:solidFill>
                  <a:schemeClr val="tx1"/>
                </a:solidFill>
              </a:rPr>
              <a:t>"</a:t>
            </a:r>
            <a:r>
              <a:rPr kumimoji="0" lang="en-US" altLang="zh-CN" sz="2400" dirty="0">
                <a:solidFill>
                  <a:schemeClr val="tx1"/>
                </a:solidFill>
              </a:rPr>
              <a:t>&amp;a=%x,&amp; b=%x\</a:t>
            </a:r>
            <a:r>
              <a:rPr kumimoji="0" lang="en-US" altLang="zh-CN" sz="2400" dirty="0" err="1">
                <a:solidFill>
                  <a:schemeClr val="tx1"/>
                </a:solidFill>
              </a:rPr>
              <a:t>n</a:t>
            </a:r>
            <a:r>
              <a:rPr lang="en-US" altLang="zh-CN" sz="2400" dirty="0" err="1">
                <a:solidFill>
                  <a:schemeClr val="tx1"/>
                </a:solidFill>
              </a:rPr>
              <a:t>"</a:t>
            </a:r>
            <a:r>
              <a:rPr kumimoji="0" lang="en-US" altLang="zh-CN" sz="2400" dirty="0" err="1">
                <a:solidFill>
                  <a:schemeClr val="tx1"/>
                </a:solidFill>
              </a:rPr>
              <a:t>,&amp;a</a:t>
            </a:r>
            <a:r>
              <a:rPr kumimoji="0" lang="en-US" altLang="zh-CN" sz="2400" dirty="0">
                <a:solidFill>
                  <a:schemeClr val="tx1"/>
                </a:solidFill>
              </a:rPr>
              <a:t>, &amp;b); </a:t>
            </a:r>
          </a:p>
          <a:p>
            <a:pPr>
              <a:spcBef>
                <a:spcPct val="0"/>
              </a:spcBef>
            </a:pPr>
            <a:r>
              <a:rPr kumimoji="0" lang="en-US" altLang="zh-CN" sz="2400" dirty="0">
                <a:solidFill>
                  <a:schemeClr val="tx1"/>
                </a:solidFill>
              </a:rPr>
              <a:t> </a:t>
            </a:r>
            <a:r>
              <a:rPr kumimoji="0" lang="en-US" altLang="zh-CN" sz="2400" dirty="0" err="1">
                <a:solidFill>
                  <a:schemeClr val="tx1"/>
                </a:solidFill>
              </a:rPr>
              <a:t>printf</a:t>
            </a:r>
            <a:r>
              <a:rPr kumimoji="0" lang="en-US" altLang="zh-CN" sz="2400" dirty="0">
                <a:solidFill>
                  <a:schemeClr val="tx1"/>
                </a:solidFill>
              </a:rPr>
              <a:t>(</a:t>
            </a:r>
            <a:r>
              <a:rPr lang="en-US" altLang="zh-CN" sz="2400" dirty="0">
                <a:solidFill>
                  <a:schemeClr val="tx1"/>
                </a:solidFill>
              </a:rPr>
              <a:t>"</a:t>
            </a:r>
            <a:r>
              <a:rPr kumimoji="0" lang="en-US" altLang="zh-CN" sz="2400" dirty="0">
                <a:solidFill>
                  <a:schemeClr val="tx1"/>
                </a:solidFill>
              </a:rPr>
              <a:t>p1=%x, p2=%x\n</a:t>
            </a:r>
            <a:r>
              <a:rPr lang="en-US" altLang="zh-CN" sz="2400" dirty="0">
                <a:solidFill>
                  <a:schemeClr val="tx1"/>
                </a:solidFill>
              </a:rPr>
              <a:t>"</a:t>
            </a:r>
            <a:r>
              <a:rPr kumimoji="0" lang="en-US" altLang="zh-CN" sz="2400" dirty="0">
                <a:solidFill>
                  <a:schemeClr val="tx1"/>
                </a:solidFill>
              </a:rPr>
              <a:t>, p1,  p2); </a:t>
            </a:r>
          </a:p>
          <a:p>
            <a:pPr>
              <a:spcBef>
                <a:spcPct val="0"/>
              </a:spcBef>
            </a:pPr>
            <a:r>
              <a:rPr kumimoji="0" lang="en-US" altLang="zh-CN" sz="2400" dirty="0">
                <a:solidFill>
                  <a:schemeClr val="tx1"/>
                </a:solidFill>
              </a:rPr>
              <a:t> </a:t>
            </a:r>
            <a:r>
              <a:rPr kumimoji="0" lang="en-US" altLang="zh-CN" sz="2400" dirty="0" err="1">
                <a:solidFill>
                  <a:schemeClr val="tx1"/>
                </a:solidFill>
              </a:rPr>
              <a:t>printf</a:t>
            </a:r>
            <a:r>
              <a:rPr kumimoji="0" lang="en-US" altLang="zh-CN" sz="2400" dirty="0">
                <a:solidFill>
                  <a:schemeClr val="tx1"/>
                </a:solidFill>
              </a:rPr>
              <a:t>(</a:t>
            </a:r>
            <a:r>
              <a:rPr lang="en-US" altLang="zh-CN" sz="2400" dirty="0">
                <a:solidFill>
                  <a:schemeClr val="tx1"/>
                </a:solidFill>
              </a:rPr>
              <a:t>"</a:t>
            </a:r>
            <a:r>
              <a:rPr kumimoji="0" lang="en-US" altLang="zh-CN" sz="2400" dirty="0">
                <a:solidFill>
                  <a:schemeClr val="tx1"/>
                </a:solidFill>
              </a:rPr>
              <a:t>&amp; p1=%x, &amp;p2=%x\n</a:t>
            </a:r>
            <a:r>
              <a:rPr lang="en-US" altLang="zh-CN" sz="2400" dirty="0">
                <a:solidFill>
                  <a:schemeClr val="tx1"/>
                </a:solidFill>
              </a:rPr>
              <a:t>"</a:t>
            </a:r>
            <a:r>
              <a:rPr kumimoji="0" lang="en-US" altLang="zh-CN" sz="2400" dirty="0">
                <a:solidFill>
                  <a:schemeClr val="tx1"/>
                </a:solidFill>
              </a:rPr>
              <a:t>, &amp;p1, &amp; p2); </a:t>
            </a:r>
          </a:p>
          <a:p>
            <a:pPr>
              <a:spcBef>
                <a:spcPct val="0"/>
              </a:spcBef>
            </a:pPr>
            <a:r>
              <a:rPr kumimoji="0" lang="en-US" altLang="zh-CN" sz="2400" dirty="0">
                <a:solidFill>
                  <a:schemeClr val="tx1"/>
                </a:solidFill>
              </a:rPr>
              <a:t>}</a:t>
            </a:r>
          </a:p>
        </p:txBody>
      </p:sp>
      <p:sp>
        <p:nvSpPr>
          <p:cNvPr id="774153" name="Rectangle 9"/>
          <p:cNvSpPr>
            <a:spLocks noChangeArrowheads="1"/>
          </p:cNvSpPr>
          <p:nvPr/>
        </p:nvSpPr>
        <p:spPr bwMode="auto">
          <a:xfrm>
            <a:off x="6470650" y="1422400"/>
            <a:ext cx="2422525" cy="2116138"/>
          </a:xfrm>
          <a:prstGeom prst="rect">
            <a:avLst/>
          </a:prstGeom>
          <a:solidFill>
            <a:srgbClr val="C0C0C0"/>
          </a:solidFill>
          <a:ln w="38100">
            <a:solidFill>
              <a:srgbClr val="339966"/>
            </a:solidFill>
            <a:miter lim="800000"/>
            <a:headEnd/>
            <a:tailEnd/>
          </a:ln>
          <a:effectLst/>
        </p:spPr>
        <p:txBody>
          <a:bodyPr wrap="none" anchor="ctr"/>
          <a:lstStyle/>
          <a:p>
            <a:pPr>
              <a:spcBef>
                <a:spcPct val="0"/>
              </a:spcBef>
            </a:pPr>
            <a:r>
              <a:rPr kumimoji="0" lang="zh-CN" altLang="en-US" sz="2400">
                <a:solidFill>
                  <a:schemeClr val="tx1"/>
                </a:solidFill>
              </a:rPr>
              <a:t>运行结果： </a:t>
            </a:r>
          </a:p>
          <a:p>
            <a:pPr>
              <a:spcBef>
                <a:spcPct val="0"/>
              </a:spcBef>
            </a:pPr>
            <a:r>
              <a:rPr kumimoji="0" lang="en-US" altLang="zh-CN" sz="2000">
                <a:solidFill>
                  <a:srgbClr val="FF5050"/>
                </a:solidFill>
              </a:rPr>
              <a:t>a=100, b=10 </a:t>
            </a:r>
            <a:endParaRPr kumimoji="0" lang="en-US" altLang="zh-CN" sz="2400">
              <a:solidFill>
                <a:srgbClr val="FF5050"/>
              </a:solidFill>
            </a:endParaRPr>
          </a:p>
          <a:p>
            <a:pPr>
              <a:spcBef>
                <a:spcPct val="0"/>
              </a:spcBef>
            </a:pPr>
            <a:r>
              <a:rPr kumimoji="0" lang="en-US" altLang="zh-CN" sz="2000">
                <a:solidFill>
                  <a:srgbClr val="FF5050"/>
                </a:solidFill>
              </a:rPr>
              <a:t>*p1=100, *p2=10 </a:t>
            </a:r>
            <a:endParaRPr kumimoji="0" lang="en-US" altLang="zh-CN" sz="2400">
              <a:solidFill>
                <a:srgbClr val="FF5050"/>
              </a:solidFill>
            </a:endParaRPr>
          </a:p>
          <a:p>
            <a:pPr>
              <a:spcBef>
                <a:spcPct val="0"/>
              </a:spcBef>
            </a:pPr>
            <a:r>
              <a:rPr kumimoji="0" lang="en-US" altLang="zh-CN" sz="2000">
                <a:solidFill>
                  <a:srgbClr val="FF5050"/>
                </a:solidFill>
              </a:rPr>
              <a:t>&amp;a=ffd4, &amp;b=ffd6 </a:t>
            </a:r>
            <a:endParaRPr kumimoji="0" lang="en-US" altLang="zh-CN" sz="2400">
              <a:solidFill>
                <a:srgbClr val="FF5050"/>
              </a:solidFill>
            </a:endParaRPr>
          </a:p>
          <a:p>
            <a:pPr>
              <a:spcBef>
                <a:spcPct val="0"/>
              </a:spcBef>
            </a:pPr>
            <a:r>
              <a:rPr kumimoji="0" lang="en-US" altLang="zh-CN" sz="2000">
                <a:solidFill>
                  <a:srgbClr val="FF5050"/>
                </a:solidFill>
              </a:rPr>
              <a:t>p1=ffd4, p2=ffd6 </a:t>
            </a:r>
            <a:endParaRPr kumimoji="0" lang="en-US" altLang="zh-CN" sz="2400">
              <a:solidFill>
                <a:srgbClr val="FF5050"/>
              </a:solidFill>
            </a:endParaRPr>
          </a:p>
          <a:p>
            <a:pPr>
              <a:spcBef>
                <a:spcPct val="0"/>
              </a:spcBef>
            </a:pPr>
            <a:r>
              <a:rPr kumimoji="0" lang="en-US" altLang="zh-CN" sz="2000">
                <a:solidFill>
                  <a:srgbClr val="FF5050"/>
                </a:solidFill>
              </a:rPr>
              <a:t>&amp;p1=ffd8, &amp;p2=ffda</a:t>
            </a:r>
          </a:p>
        </p:txBody>
      </p:sp>
      <p:grpSp>
        <p:nvGrpSpPr>
          <p:cNvPr id="2" name="Group 10"/>
          <p:cNvGrpSpPr>
            <a:grpSpLocks/>
          </p:cNvGrpSpPr>
          <p:nvPr/>
        </p:nvGrpSpPr>
        <p:grpSpPr bwMode="auto">
          <a:xfrm>
            <a:off x="6293296" y="4797152"/>
            <a:ext cx="2743200" cy="1524000"/>
            <a:chOff x="3360" y="3120"/>
            <a:chExt cx="1728" cy="960"/>
          </a:xfrm>
        </p:grpSpPr>
        <p:grpSp>
          <p:nvGrpSpPr>
            <p:cNvPr id="3" name="Group 11"/>
            <p:cNvGrpSpPr>
              <a:grpSpLocks/>
            </p:cNvGrpSpPr>
            <p:nvPr/>
          </p:nvGrpSpPr>
          <p:grpSpPr bwMode="auto">
            <a:xfrm>
              <a:off x="4128" y="3120"/>
              <a:ext cx="672" cy="960"/>
              <a:chOff x="1920" y="2352"/>
              <a:chExt cx="672" cy="960"/>
            </a:xfrm>
          </p:grpSpPr>
          <p:sp>
            <p:nvSpPr>
              <p:cNvPr id="364573" name="Rectangle 12"/>
              <p:cNvSpPr>
                <a:spLocks noChangeArrowheads="1"/>
              </p:cNvSpPr>
              <p:nvPr/>
            </p:nvSpPr>
            <p:spPr bwMode="auto">
              <a:xfrm>
                <a:off x="1920" y="2352"/>
                <a:ext cx="672" cy="240"/>
              </a:xfrm>
              <a:prstGeom prst="rect">
                <a:avLst/>
              </a:prstGeom>
              <a:solidFill>
                <a:srgbClr val="FFCCFF"/>
              </a:solidFill>
              <a:ln w="57150">
                <a:solidFill>
                  <a:schemeClr val="accent2"/>
                </a:solid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100</a:t>
                </a:r>
                <a:endParaRPr lang="en-US" altLang="zh-CN" sz="2400" b="0">
                  <a:solidFill>
                    <a:schemeClr val="tx1"/>
                  </a:solidFill>
                  <a:ea typeface="宋体" pitchFamily="2" charset="-122"/>
                </a:endParaRPr>
              </a:p>
            </p:txBody>
          </p:sp>
          <p:sp>
            <p:nvSpPr>
              <p:cNvPr id="364574" name="Rectangle 13"/>
              <p:cNvSpPr>
                <a:spLocks noChangeArrowheads="1"/>
              </p:cNvSpPr>
              <p:nvPr/>
            </p:nvSpPr>
            <p:spPr bwMode="auto">
              <a:xfrm>
                <a:off x="1920" y="2592"/>
                <a:ext cx="672" cy="240"/>
              </a:xfrm>
              <a:prstGeom prst="rect">
                <a:avLst/>
              </a:prstGeom>
              <a:solidFill>
                <a:srgbClr val="FFCCFF"/>
              </a:solidFill>
              <a:ln w="57150">
                <a:solidFill>
                  <a:schemeClr val="accent2"/>
                </a:solid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10</a:t>
                </a:r>
                <a:endParaRPr lang="en-US" altLang="zh-CN" sz="2400" b="0">
                  <a:solidFill>
                    <a:schemeClr val="tx1"/>
                  </a:solidFill>
                  <a:ea typeface="宋体" pitchFamily="2" charset="-122"/>
                </a:endParaRPr>
              </a:p>
            </p:txBody>
          </p:sp>
          <p:sp>
            <p:nvSpPr>
              <p:cNvPr id="364575" name="Rectangle 14"/>
              <p:cNvSpPr>
                <a:spLocks noChangeArrowheads="1"/>
              </p:cNvSpPr>
              <p:nvPr/>
            </p:nvSpPr>
            <p:spPr bwMode="auto">
              <a:xfrm>
                <a:off x="1920" y="2832"/>
                <a:ext cx="672" cy="240"/>
              </a:xfrm>
              <a:prstGeom prst="rect">
                <a:avLst/>
              </a:prstGeom>
              <a:solidFill>
                <a:srgbClr val="FFCCFF"/>
              </a:solidFill>
              <a:ln w="57150">
                <a:solidFill>
                  <a:schemeClr val="accent2"/>
                </a:solid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ffd4</a:t>
                </a:r>
                <a:endParaRPr lang="en-US" altLang="zh-CN" sz="2400" b="0">
                  <a:solidFill>
                    <a:schemeClr val="tx1"/>
                  </a:solidFill>
                  <a:ea typeface="宋体" pitchFamily="2" charset="-122"/>
                </a:endParaRPr>
              </a:p>
            </p:txBody>
          </p:sp>
          <p:sp>
            <p:nvSpPr>
              <p:cNvPr id="364576" name="Rectangle 15"/>
              <p:cNvSpPr>
                <a:spLocks noChangeArrowheads="1"/>
              </p:cNvSpPr>
              <p:nvPr/>
            </p:nvSpPr>
            <p:spPr bwMode="auto">
              <a:xfrm>
                <a:off x="1920" y="3072"/>
                <a:ext cx="672" cy="240"/>
              </a:xfrm>
              <a:prstGeom prst="rect">
                <a:avLst/>
              </a:prstGeom>
              <a:solidFill>
                <a:srgbClr val="FFCCFF"/>
              </a:solidFill>
              <a:ln w="57150">
                <a:solidFill>
                  <a:schemeClr val="accent2"/>
                </a:solid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ffd6</a:t>
                </a:r>
                <a:endParaRPr lang="en-US" altLang="zh-CN" sz="2400" b="0">
                  <a:solidFill>
                    <a:schemeClr val="tx1"/>
                  </a:solidFill>
                  <a:ea typeface="宋体" pitchFamily="2" charset="-122"/>
                </a:endParaRPr>
              </a:p>
            </p:txBody>
          </p:sp>
        </p:grpSp>
        <p:grpSp>
          <p:nvGrpSpPr>
            <p:cNvPr id="4" name="Group 16"/>
            <p:cNvGrpSpPr>
              <a:grpSpLocks/>
            </p:cNvGrpSpPr>
            <p:nvPr/>
          </p:nvGrpSpPr>
          <p:grpSpPr bwMode="auto">
            <a:xfrm>
              <a:off x="4848" y="3120"/>
              <a:ext cx="240" cy="960"/>
              <a:chOff x="2736" y="2352"/>
              <a:chExt cx="240" cy="960"/>
            </a:xfrm>
          </p:grpSpPr>
          <p:sp>
            <p:nvSpPr>
              <p:cNvPr id="364569" name="Rectangle 17"/>
              <p:cNvSpPr>
                <a:spLocks noChangeArrowheads="1"/>
              </p:cNvSpPr>
              <p:nvPr/>
            </p:nvSpPr>
            <p:spPr bwMode="auto">
              <a:xfrm>
                <a:off x="2736" y="2352"/>
                <a:ext cx="240" cy="240"/>
              </a:xfrm>
              <a:prstGeom prst="rect">
                <a:avLst/>
              </a:prstGeom>
              <a:solidFill>
                <a:srgbClr val="FFCCFF"/>
              </a:solidFill>
              <a:ln w="57150">
                <a:noFill/>
                <a:miter lim="800000"/>
                <a:headEnd/>
                <a:tailEnd/>
              </a:ln>
              <a:effectLst/>
            </p:spPr>
            <p:txBody>
              <a:bodyPr wrap="none" anchor="ctr"/>
              <a:lstStyle/>
              <a:p>
                <a:pPr algn="ctr">
                  <a:spcBef>
                    <a:spcPct val="0"/>
                  </a:spcBef>
                </a:pPr>
                <a:r>
                  <a:rPr kumimoji="0" lang="en-US" altLang="zh-CN" sz="2400">
                    <a:solidFill>
                      <a:srgbClr val="FF0000"/>
                    </a:solidFill>
                    <a:ea typeface="宋体" pitchFamily="2" charset="-122"/>
                  </a:rPr>
                  <a:t>a</a:t>
                </a:r>
                <a:endParaRPr lang="en-US" altLang="zh-CN" sz="2400" b="0">
                  <a:solidFill>
                    <a:schemeClr val="tx1"/>
                  </a:solidFill>
                  <a:ea typeface="宋体" pitchFamily="2" charset="-122"/>
                </a:endParaRPr>
              </a:p>
            </p:txBody>
          </p:sp>
          <p:sp>
            <p:nvSpPr>
              <p:cNvPr id="364570" name="Rectangle 18"/>
              <p:cNvSpPr>
                <a:spLocks noChangeArrowheads="1"/>
              </p:cNvSpPr>
              <p:nvPr/>
            </p:nvSpPr>
            <p:spPr bwMode="auto">
              <a:xfrm>
                <a:off x="2736" y="2592"/>
                <a:ext cx="240" cy="240"/>
              </a:xfrm>
              <a:prstGeom prst="rect">
                <a:avLst/>
              </a:prstGeom>
              <a:solidFill>
                <a:srgbClr val="FFCCFF"/>
              </a:solidFill>
              <a:ln w="57150">
                <a:noFill/>
                <a:miter lim="800000"/>
                <a:headEnd/>
                <a:tailEnd/>
              </a:ln>
              <a:effectLst/>
            </p:spPr>
            <p:txBody>
              <a:bodyPr wrap="none" anchor="ctr"/>
              <a:lstStyle/>
              <a:p>
                <a:pPr algn="ctr">
                  <a:spcBef>
                    <a:spcPct val="0"/>
                  </a:spcBef>
                </a:pPr>
                <a:r>
                  <a:rPr kumimoji="0" lang="en-US" altLang="zh-CN" sz="2400">
                    <a:solidFill>
                      <a:srgbClr val="FF0000"/>
                    </a:solidFill>
                    <a:ea typeface="宋体" pitchFamily="2" charset="-122"/>
                  </a:rPr>
                  <a:t>b</a:t>
                </a:r>
                <a:endParaRPr lang="en-US" altLang="zh-CN" sz="2400" b="0">
                  <a:solidFill>
                    <a:schemeClr val="tx1"/>
                  </a:solidFill>
                  <a:ea typeface="宋体" pitchFamily="2" charset="-122"/>
                </a:endParaRPr>
              </a:p>
            </p:txBody>
          </p:sp>
          <p:sp>
            <p:nvSpPr>
              <p:cNvPr id="364571" name="Rectangle 19"/>
              <p:cNvSpPr>
                <a:spLocks noChangeArrowheads="1"/>
              </p:cNvSpPr>
              <p:nvPr/>
            </p:nvSpPr>
            <p:spPr bwMode="auto">
              <a:xfrm>
                <a:off x="2736" y="2832"/>
                <a:ext cx="240" cy="240"/>
              </a:xfrm>
              <a:prstGeom prst="rect">
                <a:avLst/>
              </a:prstGeom>
              <a:solidFill>
                <a:srgbClr val="FFCCFF"/>
              </a:solidFill>
              <a:ln w="57150">
                <a:noFill/>
                <a:miter lim="800000"/>
                <a:headEnd/>
                <a:tailEnd/>
              </a:ln>
              <a:effectLst/>
            </p:spPr>
            <p:txBody>
              <a:bodyPr wrap="none" anchor="ctr"/>
              <a:lstStyle/>
              <a:p>
                <a:pPr algn="ctr">
                  <a:spcBef>
                    <a:spcPct val="0"/>
                  </a:spcBef>
                </a:pPr>
                <a:r>
                  <a:rPr kumimoji="0" lang="en-US" altLang="zh-CN" sz="2400">
                    <a:solidFill>
                      <a:srgbClr val="FF0000"/>
                    </a:solidFill>
                    <a:ea typeface="宋体" pitchFamily="2" charset="-122"/>
                  </a:rPr>
                  <a:t>p1</a:t>
                </a:r>
                <a:endParaRPr lang="en-US" altLang="zh-CN" sz="2400" b="0">
                  <a:solidFill>
                    <a:schemeClr val="tx1"/>
                  </a:solidFill>
                  <a:ea typeface="宋体" pitchFamily="2" charset="-122"/>
                </a:endParaRPr>
              </a:p>
            </p:txBody>
          </p:sp>
          <p:sp>
            <p:nvSpPr>
              <p:cNvPr id="364572" name="Rectangle 20"/>
              <p:cNvSpPr>
                <a:spLocks noChangeArrowheads="1"/>
              </p:cNvSpPr>
              <p:nvPr/>
            </p:nvSpPr>
            <p:spPr bwMode="auto">
              <a:xfrm>
                <a:off x="2736" y="3072"/>
                <a:ext cx="240" cy="240"/>
              </a:xfrm>
              <a:prstGeom prst="rect">
                <a:avLst/>
              </a:prstGeom>
              <a:solidFill>
                <a:srgbClr val="FFCCFF"/>
              </a:solidFill>
              <a:ln w="57150">
                <a:noFill/>
                <a:miter lim="800000"/>
                <a:headEnd/>
                <a:tailEnd/>
              </a:ln>
              <a:effectLst/>
            </p:spPr>
            <p:txBody>
              <a:bodyPr wrap="none" anchor="ctr"/>
              <a:lstStyle/>
              <a:p>
                <a:pPr algn="ctr">
                  <a:spcBef>
                    <a:spcPct val="0"/>
                  </a:spcBef>
                </a:pPr>
                <a:r>
                  <a:rPr kumimoji="0" lang="en-US" altLang="zh-CN" sz="2400">
                    <a:solidFill>
                      <a:srgbClr val="FF0000"/>
                    </a:solidFill>
                    <a:ea typeface="宋体" pitchFamily="2" charset="-122"/>
                  </a:rPr>
                  <a:t>p2</a:t>
                </a:r>
                <a:endParaRPr lang="en-US" altLang="zh-CN" sz="2400" b="0">
                  <a:solidFill>
                    <a:schemeClr val="tx1"/>
                  </a:solidFill>
                  <a:ea typeface="宋体" pitchFamily="2" charset="-122"/>
                </a:endParaRPr>
              </a:p>
            </p:txBody>
          </p:sp>
        </p:grpSp>
        <p:grpSp>
          <p:nvGrpSpPr>
            <p:cNvPr id="5" name="Group 21"/>
            <p:cNvGrpSpPr>
              <a:grpSpLocks/>
            </p:cNvGrpSpPr>
            <p:nvPr/>
          </p:nvGrpSpPr>
          <p:grpSpPr bwMode="auto">
            <a:xfrm>
              <a:off x="3360" y="3168"/>
              <a:ext cx="480" cy="912"/>
              <a:chOff x="1008" y="2400"/>
              <a:chExt cx="480" cy="912"/>
            </a:xfrm>
          </p:grpSpPr>
          <p:sp>
            <p:nvSpPr>
              <p:cNvPr id="364565" name="Rectangle 22"/>
              <p:cNvSpPr>
                <a:spLocks noChangeArrowheads="1"/>
              </p:cNvSpPr>
              <p:nvPr/>
            </p:nvSpPr>
            <p:spPr bwMode="auto">
              <a:xfrm>
                <a:off x="1008" y="2400"/>
                <a:ext cx="480" cy="192"/>
              </a:xfrm>
              <a:prstGeom prst="rect">
                <a:avLst/>
              </a:prstGeom>
              <a:solidFill>
                <a:srgbClr val="FFCCFF"/>
              </a:solidFill>
              <a:ln w="57150">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ffd4</a:t>
                </a:r>
                <a:endParaRPr lang="en-US" altLang="zh-CN" sz="2400" b="0">
                  <a:solidFill>
                    <a:schemeClr val="tx1"/>
                  </a:solidFill>
                  <a:ea typeface="宋体" pitchFamily="2" charset="-122"/>
                </a:endParaRPr>
              </a:p>
            </p:txBody>
          </p:sp>
          <p:sp>
            <p:nvSpPr>
              <p:cNvPr id="364566" name="Rectangle 23"/>
              <p:cNvSpPr>
                <a:spLocks noChangeArrowheads="1"/>
              </p:cNvSpPr>
              <p:nvPr/>
            </p:nvSpPr>
            <p:spPr bwMode="auto">
              <a:xfrm>
                <a:off x="1008" y="2640"/>
                <a:ext cx="480" cy="192"/>
              </a:xfrm>
              <a:prstGeom prst="rect">
                <a:avLst/>
              </a:prstGeom>
              <a:solidFill>
                <a:srgbClr val="FFCCFF"/>
              </a:solidFill>
              <a:ln w="57150">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ffd6</a:t>
                </a:r>
                <a:endParaRPr lang="en-US" altLang="zh-CN" sz="2400" b="0">
                  <a:solidFill>
                    <a:schemeClr val="tx1"/>
                  </a:solidFill>
                  <a:ea typeface="宋体" pitchFamily="2" charset="-122"/>
                </a:endParaRPr>
              </a:p>
            </p:txBody>
          </p:sp>
          <p:sp>
            <p:nvSpPr>
              <p:cNvPr id="364567" name="Rectangle 24"/>
              <p:cNvSpPr>
                <a:spLocks noChangeArrowheads="1"/>
              </p:cNvSpPr>
              <p:nvPr/>
            </p:nvSpPr>
            <p:spPr bwMode="auto">
              <a:xfrm>
                <a:off x="1008" y="2880"/>
                <a:ext cx="480" cy="192"/>
              </a:xfrm>
              <a:prstGeom prst="rect">
                <a:avLst/>
              </a:prstGeom>
              <a:solidFill>
                <a:srgbClr val="FFCCFF"/>
              </a:solidFill>
              <a:ln w="57150">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ffd8</a:t>
                </a:r>
                <a:endParaRPr lang="en-US" altLang="zh-CN" sz="2400" b="0">
                  <a:solidFill>
                    <a:schemeClr val="tx1"/>
                  </a:solidFill>
                  <a:ea typeface="宋体" pitchFamily="2" charset="-122"/>
                </a:endParaRPr>
              </a:p>
            </p:txBody>
          </p:sp>
          <p:sp>
            <p:nvSpPr>
              <p:cNvPr id="364568" name="Rectangle 25"/>
              <p:cNvSpPr>
                <a:spLocks noChangeArrowheads="1"/>
              </p:cNvSpPr>
              <p:nvPr/>
            </p:nvSpPr>
            <p:spPr bwMode="auto">
              <a:xfrm>
                <a:off x="1008" y="3120"/>
                <a:ext cx="480" cy="192"/>
              </a:xfrm>
              <a:prstGeom prst="rect">
                <a:avLst/>
              </a:prstGeom>
              <a:solidFill>
                <a:srgbClr val="FFCCFF"/>
              </a:solidFill>
              <a:ln w="57150">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ffda</a:t>
                </a:r>
                <a:endParaRPr lang="en-US" altLang="zh-CN" sz="2400" b="0">
                  <a:solidFill>
                    <a:schemeClr val="tx1"/>
                  </a:solidFill>
                  <a:ea typeface="宋体" pitchFamily="2" charset="-122"/>
                </a:endParaRPr>
              </a:p>
            </p:txBody>
          </p:sp>
        </p:grpSp>
        <p:grpSp>
          <p:nvGrpSpPr>
            <p:cNvPr id="6" name="Group 26"/>
            <p:cNvGrpSpPr>
              <a:grpSpLocks/>
            </p:cNvGrpSpPr>
            <p:nvPr/>
          </p:nvGrpSpPr>
          <p:grpSpPr bwMode="auto">
            <a:xfrm>
              <a:off x="3792" y="3216"/>
              <a:ext cx="336" cy="720"/>
              <a:chOff x="1584" y="2448"/>
              <a:chExt cx="336" cy="720"/>
            </a:xfrm>
          </p:grpSpPr>
          <p:sp>
            <p:nvSpPr>
              <p:cNvPr id="364559" name="Line 27"/>
              <p:cNvSpPr>
                <a:spLocks noChangeShapeType="1"/>
              </p:cNvSpPr>
              <p:nvPr/>
            </p:nvSpPr>
            <p:spPr bwMode="auto">
              <a:xfrm>
                <a:off x="1728" y="2976"/>
                <a:ext cx="192" cy="0"/>
              </a:xfrm>
              <a:prstGeom prst="line">
                <a:avLst/>
              </a:prstGeom>
              <a:noFill/>
              <a:ln w="57150">
                <a:solidFill>
                  <a:schemeClr val="accent2"/>
                </a:solidFill>
                <a:round/>
                <a:headEnd/>
                <a:tailEnd/>
              </a:ln>
              <a:effectLst/>
            </p:spPr>
            <p:txBody>
              <a:bodyPr/>
              <a:lstStyle/>
              <a:p>
                <a:endParaRPr lang="zh-CN" altLang="en-US"/>
              </a:p>
            </p:txBody>
          </p:sp>
          <p:sp>
            <p:nvSpPr>
              <p:cNvPr id="364560" name="Line 28"/>
              <p:cNvSpPr>
                <a:spLocks noChangeShapeType="1"/>
              </p:cNvSpPr>
              <p:nvPr/>
            </p:nvSpPr>
            <p:spPr bwMode="auto">
              <a:xfrm flipV="1">
                <a:off x="1728" y="2448"/>
                <a:ext cx="0" cy="528"/>
              </a:xfrm>
              <a:prstGeom prst="line">
                <a:avLst/>
              </a:prstGeom>
              <a:noFill/>
              <a:ln w="57150">
                <a:solidFill>
                  <a:schemeClr val="accent2"/>
                </a:solidFill>
                <a:round/>
                <a:headEnd/>
                <a:tailEnd/>
              </a:ln>
              <a:effectLst/>
            </p:spPr>
            <p:txBody>
              <a:bodyPr/>
              <a:lstStyle/>
              <a:p>
                <a:endParaRPr lang="zh-CN" altLang="en-US"/>
              </a:p>
            </p:txBody>
          </p:sp>
          <p:sp>
            <p:nvSpPr>
              <p:cNvPr id="364561" name="Line 29"/>
              <p:cNvSpPr>
                <a:spLocks noChangeShapeType="1"/>
              </p:cNvSpPr>
              <p:nvPr/>
            </p:nvSpPr>
            <p:spPr bwMode="auto">
              <a:xfrm>
                <a:off x="1728" y="2448"/>
                <a:ext cx="192" cy="0"/>
              </a:xfrm>
              <a:prstGeom prst="line">
                <a:avLst/>
              </a:prstGeom>
              <a:noFill/>
              <a:ln w="57150">
                <a:solidFill>
                  <a:schemeClr val="accent2"/>
                </a:solidFill>
                <a:round/>
                <a:headEnd/>
                <a:tailEnd type="triangle" w="med" len="med"/>
              </a:ln>
              <a:effectLst/>
            </p:spPr>
            <p:txBody>
              <a:bodyPr/>
              <a:lstStyle/>
              <a:p>
                <a:endParaRPr lang="zh-CN" altLang="en-US"/>
              </a:p>
            </p:txBody>
          </p:sp>
          <p:sp>
            <p:nvSpPr>
              <p:cNvPr id="364562" name="Line 30"/>
              <p:cNvSpPr>
                <a:spLocks noChangeShapeType="1"/>
              </p:cNvSpPr>
              <p:nvPr/>
            </p:nvSpPr>
            <p:spPr bwMode="auto">
              <a:xfrm>
                <a:off x="1584" y="3168"/>
                <a:ext cx="336" cy="0"/>
              </a:xfrm>
              <a:prstGeom prst="line">
                <a:avLst/>
              </a:prstGeom>
              <a:noFill/>
              <a:ln w="57150">
                <a:solidFill>
                  <a:schemeClr val="accent2"/>
                </a:solidFill>
                <a:round/>
                <a:headEnd/>
                <a:tailEnd/>
              </a:ln>
              <a:effectLst/>
            </p:spPr>
            <p:txBody>
              <a:bodyPr/>
              <a:lstStyle/>
              <a:p>
                <a:endParaRPr lang="zh-CN" altLang="en-US"/>
              </a:p>
            </p:txBody>
          </p:sp>
          <p:sp>
            <p:nvSpPr>
              <p:cNvPr id="364563" name="Line 31"/>
              <p:cNvSpPr>
                <a:spLocks noChangeShapeType="1"/>
              </p:cNvSpPr>
              <p:nvPr/>
            </p:nvSpPr>
            <p:spPr bwMode="auto">
              <a:xfrm flipV="1">
                <a:off x="1584" y="2736"/>
                <a:ext cx="0" cy="432"/>
              </a:xfrm>
              <a:prstGeom prst="line">
                <a:avLst/>
              </a:prstGeom>
              <a:noFill/>
              <a:ln w="57150">
                <a:solidFill>
                  <a:schemeClr val="accent2"/>
                </a:solidFill>
                <a:round/>
                <a:headEnd/>
                <a:tailEnd/>
              </a:ln>
              <a:effectLst/>
            </p:spPr>
            <p:txBody>
              <a:bodyPr/>
              <a:lstStyle/>
              <a:p>
                <a:endParaRPr lang="zh-CN" altLang="en-US"/>
              </a:p>
            </p:txBody>
          </p:sp>
          <p:sp>
            <p:nvSpPr>
              <p:cNvPr id="364564" name="Line 32"/>
              <p:cNvSpPr>
                <a:spLocks noChangeShapeType="1"/>
              </p:cNvSpPr>
              <p:nvPr/>
            </p:nvSpPr>
            <p:spPr bwMode="auto">
              <a:xfrm>
                <a:off x="1584" y="2736"/>
                <a:ext cx="336" cy="0"/>
              </a:xfrm>
              <a:prstGeom prst="line">
                <a:avLst/>
              </a:prstGeom>
              <a:noFill/>
              <a:ln w="57150">
                <a:solidFill>
                  <a:schemeClr val="accent2"/>
                </a:solidFill>
                <a:round/>
                <a:headEnd/>
                <a:tailEnd type="triangle" w="med" len="med"/>
              </a:ln>
              <a:effectLst/>
            </p:spPr>
            <p:txBody>
              <a:bodyPr/>
              <a:lstStyle/>
              <a:p>
                <a:endParaRPr lang="zh-CN" altLang="en-US"/>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9" name="Text Box 8"/>
          <p:cNvSpPr txBox="1">
            <a:spLocks noChangeArrowheads="1"/>
          </p:cNvSpPr>
          <p:nvPr/>
        </p:nvSpPr>
        <p:spPr bwMode="auto">
          <a:xfrm>
            <a:off x="298450" y="767259"/>
            <a:ext cx="7887096" cy="341119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t>例</a:t>
            </a:r>
            <a:r>
              <a:rPr lang="en-US" altLang="zh-CN" sz="2400" dirty="0"/>
              <a:t>2  </a:t>
            </a:r>
            <a:r>
              <a:rPr lang="zh-CN" altLang="en-US" sz="2400" dirty="0"/>
              <a:t>输入</a:t>
            </a:r>
            <a:r>
              <a:rPr lang="en-US" altLang="zh-CN" sz="2400" dirty="0"/>
              <a:t>a</a:t>
            </a:r>
            <a:r>
              <a:rPr lang="zh-CN" altLang="en-US" sz="2400" dirty="0"/>
              <a:t>和</a:t>
            </a:r>
            <a:r>
              <a:rPr lang="en-US" altLang="zh-CN" sz="2400" dirty="0"/>
              <a:t>b</a:t>
            </a:r>
            <a:r>
              <a:rPr lang="zh-CN" altLang="en-US" sz="2400" dirty="0"/>
              <a:t>两个整数，用指针方法按先大后小顺序输出</a:t>
            </a:r>
          </a:p>
          <a:p>
            <a:pPr>
              <a:lnSpc>
                <a:spcPts val="2300"/>
              </a:lnSpc>
              <a:spcBef>
                <a:spcPct val="0"/>
              </a:spcBef>
            </a:pPr>
            <a:r>
              <a:rPr lang="en-US" altLang="zh-CN" sz="2400" dirty="0"/>
              <a:t>#include &lt;</a:t>
            </a:r>
            <a:r>
              <a:rPr lang="en-US" altLang="zh-CN" sz="2400" dirty="0" err="1"/>
              <a:t>stdio.h</a:t>
            </a:r>
            <a:r>
              <a:rPr lang="en-US" altLang="zh-CN" sz="2400" dirty="0"/>
              <a:t>&gt;</a:t>
            </a:r>
          </a:p>
          <a:p>
            <a:pPr>
              <a:lnSpc>
                <a:spcPts val="2300"/>
              </a:lnSpc>
              <a:spcBef>
                <a:spcPct val="0"/>
              </a:spcBef>
            </a:pPr>
            <a:r>
              <a:rPr lang="en-US" altLang="zh-CN" sz="2400" dirty="0"/>
              <a:t>int main(  ) </a:t>
            </a:r>
          </a:p>
          <a:p>
            <a:pPr>
              <a:lnSpc>
                <a:spcPts val="2300"/>
              </a:lnSpc>
              <a:spcBef>
                <a:spcPct val="0"/>
              </a:spcBef>
            </a:pPr>
            <a:r>
              <a:rPr lang="en-US" altLang="zh-CN" sz="2400" dirty="0"/>
              <a:t>{int  *p1, *p2, *p, a, b; </a:t>
            </a:r>
          </a:p>
          <a:p>
            <a:pPr>
              <a:lnSpc>
                <a:spcPts val="2300"/>
              </a:lnSpc>
              <a:spcBef>
                <a:spcPct val="0"/>
              </a:spcBef>
            </a:pPr>
            <a:r>
              <a:rPr lang="en-US" altLang="zh-CN" sz="2400" dirty="0"/>
              <a:t> </a:t>
            </a:r>
            <a:r>
              <a:rPr lang="en-US" altLang="zh-CN" sz="2400" dirty="0" err="1"/>
              <a:t>scanf</a:t>
            </a:r>
            <a:r>
              <a:rPr lang="en-US" altLang="zh-CN" sz="2400" dirty="0"/>
              <a:t>("%</a:t>
            </a:r>
            <a:r>
              <a:rPr lang="en-US" altLang="zh-CN" sz="2400" dirty="0" err="1"/>
              <a:t>d%d</a:t>
            </a:r>
            <a:r>
              <a:rPr lang="en-US" altLang="zh-CN" sz="2400" dirty="0"/>
              <a:t>",&amp;</a:t>
            </a:r>
            <a:r>
              <a:rPr lang="en-US" altLang="zh-CN" sz="2400" dirty="0" err="1"/>
              <a:t>a,&amp;b</a:t>
            </a:r>
            <a:r>
              <a:rPr lang="en-US" altLang="zh-CN" sz="2400" dirty="0"/>
              <a:t>); </a:t>
            </a:r>
          </a:p>
          <a:p>
            <a:pPr>
              <a:lnSpc>
                <a:spcPts val="2300"/>
              </a:lnSpc>
              <a:spcBef>
                <a:spcPct val="0"/>
              </a:spcBef>
            </a:pPr>
            <a:r>
              <a:rPr lang="en-US" altLang="zh-CN" sz="2400" dirty="0"/>
              <a:t> p1=&amp;a;p2=&amp;b; </a:t>
            </a:r>
          </a:p>
          <a:p>
            <a:pPr>
              <a:lnSpc>
                <a:spcPts val="2300"/>
              </a:lnSpc>
              <a:spcBef>
                <a:spcPct val="0"/>
              </a:spcBef>
            </a:pPr>
            <a:r>
              <a:rPr lang="en-US" altLang="zh-CN" sz="2400" dirty="0"/>
              <a:t> if(a&lt;b) </a:t>
            </a:r>
          </a:p>
          <a:p>
            <a:pPr>
              <a:lnSpc>
                <a:spcPts val="2300"/>
              </a:lnSpc>
              <a:spcBef>
                <a:spcPct val="0"/>
              </a:spcBef>
            </a:pPr>
            <a:r>
              <a:rPr lang="en-US" altLang="zh-CN" sz="2400" dirty="0"/>
              <a:t>   {p=p1; p1=p2; p2=p; } </a:t>
            </a:r>
          </a:p>
          <a:p>
            <a:pPr>
              <a:lnSpc>
                <a:spcPts val="2300"/>
              </a:lnSpc>
              <a:spcBef>
                <a:spcPct val="0"/>
              </a:spcBef>
            </a:pPr>
            <a:r>
              <a:rPr lang="en-US" altLang="zh-CN" sz="2400" dirty="0"/>
              <a:t> </a:t>
            </a:r>
            <a:r>
              <a:rPr lang="en-US" altLang="zh-CN" sz="2400" dirty="0" err="1"/>
              <a:t>printf</a:t>
            </a:r>
            <a:r>
              <a:rPr lang="en-US" altLang="zh-CN" sz="2400" dirty="0"/>
              <a:t>("\</a:t>
            </a:r>
            <a:r>
              <a:rPr lang="en-US" altLang="zh-CN" sz="2400" dirty="0" err="1"/>
              <a:t>na</a:t>
            </a:r>
            <a:r>
              <a:rPr lang="en-US" altLang="zh-CN" sz="2400" dirty="0"/>
              <a:t>=%d, b=%d\n", a, b); </a:t>
            </a:r>
          </a:p>
          <a:p>
            <a:pPr>
              <a:lnSpc>
                <a:spcPts val="2300"/>
              </a:lnSpc>
              <a:spcBef>
                <a:spcPct val="0"/>
              </a:spcBef>
            </a:pPr>
            <a:r>
              <a:rPr lang="en-US" altLang="zh-CN" sz="2400" dirty="0"/>
              <a:t> </a:t>
            </a:r>
            <a:r>
              <a:rPr lang="en-US" altLang="zh-CN" sz="2400" dirty="0" err="1"/>
              <a:t>printf</a:t>
            </a:r>
            <a:r>
              <a:rPr lang="en-US" altLang="zh-CN" sz="2400" dirty="0"/>
              <a:t>("max=%d, min=%d\n", *p1, *p2);</a:t>
            </a:r>
          </a:p>
          <a:p>
            <a:pPr>
              <a:lnSpc>
                <a:spcPts val="2300"/>
              </a:lnSpc>
              <a:spcBef>
                <a:spcPct val="0"/>
              </a:spcBef>
            </a:pPr>
            <a:r>
              <a:rPr lang="en-US" altLang="zh-CN" sz="2400" dirty="0"/>
              <a:t>}</a:t>
            </a:r>
          </a:p>
        </p:txBody>
      </p:sp>
      <p:sp>
        <p:nvSpPr>
          <p:cNvPr id="778249" name="Rectangle 9"/>
          <p:cNvSpPr>
            <a:spLocks noChangeArrowheads="1"/>
          </p:cNvSpPr>
          <p:nvPr/>
        </p:nvSpPr>
        <p:spPr bwMode="auto">
          <a:xfrm>
            <a:off x="6288088" y="1603474"/>
            <a:ext cx="2422525" cy="1566863"/>
          </a:xfrm>
          <a:prstGeom prst="rect">
            <a:avLst/>
          </a:prstGeom>
          <a:solidFill>
            <a:srgbClr val="C0C0C0"/>
          </a:solidFill>
          <a:ln w="38100">
            <a:solidFill>
              <a:srgbClr val="339966"/>
            </a:solidFill>
            <a:miter lim="800000"/>
            <a:headEnd/>
            <a:tailEnd/>
          </a:ln>
          <a:effectLst/>
        </p:spPr>
        <p:txBody>
          <a:bodyPr wrap="none" anchor="ctr"/>
          <a:lstStyle/>
          <a:p>
            <a:pPr>
              <a:spcBef>
                <a:spcPct val="0"/>
              </a:spcBef>
            </a:pPr>
            <a:r>
              <a:rPr kumimoji="0" lang="zh-CN" altLang="en-US" sz="2400">
                <a:solidFill>
                  <a:schemeClr val="tx1"/>
                </a:solidFill>
              </a:rPr>
              <a:t>运行情况： </a:t>
            </a:r>
          </a:p>
          <a:p>
            <a:pPr>
              <a:spcBef>
                <a:spcPct val="0"/>
              </a:spcBef>
            </a:pPr>
            <a:r>
              <a:rPr kumimoji="0" lang="en-US" altLang="zh-CN" sz="2000">
                <a:solidFill>
                  <a:srgbClr val="FF5050"/>
                </a:solidFill>
              </a:rPr>
              <a:t>5,9 </a:t>
            </a:r>
            <a:r>
              <a:rPr kumimoji="0" lang="en-US" altLang="zh-CN" sz="2000">
                <a:solidFill>
                  <a:srgbClr val="FF5050"/>
                </a:solidFill>
                <a:sym typeface="Symbol" pitchFamily="18" charset="2"/>
              </a:rPr>
              <a:t></a:t>
            </a:r>
            <a:endParaRPr kumimoji="0" lang="en-US" altLang="zh-CN" sz="2400">
              <a:solidFill>
                <a:srgbClr val="FF5050"/>
              </a:solidFill>
            </a:endParaRPr>
          </a:p>
          <a:p>
            <a:pPr>
              <a:spcBef>
                <a:spcPct val="0"/>
              </a:spcBef>
            </a:pPr>
            <a:r>
              <a:rPr kumimoji="0" lang="en-US" altLang="zh-CN" sz="2000">
                <a:solidFill>
                  <a:srgbClr val="FF5050"/>
                </a:solidFill>
              </a:rPr>
              <a:t>a=5, b=9 </a:t>
            </a:r>
            <a:endParaRPr kumimoji="0" lang="en-US" altLang="zh-CN" sz="2400">
              <a:solidFill>
                <a:srgbClr val="FF5050"/>
              </a:solidFill>
            </a:endParaRPr>
          </a:p>
          <a:p>
            <a:pPr>
              <a:spcBef>
                <a:spcPct val="0"/>
              </a:spcBef>
            </a:pPr>
            <a:r>
              <a:rPr kumimoji="0" lang="en-US" altLang="zh-CN" sz="2000">
                <a:solidFill>
                  <a:srgbClr val="FF5050"/>
                </a:solidFill>
              </a:rPr>
              <a:t>max=9,min=5 </a:t>
            </a:r>
          </a:p>
        </p:txBody>
      </p:sp>
      <p:grpSp>
        <p:nvGrpSpPr>
          <p:cNvPr id="2" name="Group 51"/>
          <p:cNvGrpSpPr>
            <a:grpSpLocks/>
          </p:cNvGrpSpPr>
          <p:nvPr/>
        </p:nvGrpSpPr>
        <p:grpSpPr bwMode="auto">
          <a:xfrm>
            <a:off x="1941513" y="4218384"/>
            <a:ext cx="6742112" cy="2667000"/>
            <a:chOff x="1223" y="2355"/>
            <a:chExt cx="4247" cy="1680"/>
          </a:xfrm>
        </p:grpSpPr>
        <p:sp>
          <p:nvSpPr>
            <p:cNvPr id="366602" name="Rectangle 11"/>
            <p:cNvSpPr>
              <a:spLocks noChangeArrowheads="1"/>
            </p:cNvSpPr>
            <p:nvPr/>
          </p:nvSpPr>
          <p:spPr bwMode="auto">
            <a:xfrm>
              <a:off x="3598" y="3183"/>
              <a:ext cx="1872" cy="384"/>
            </a:xfrm>
            <a:prstGeom prst="rect">
              <a:avLst/>
            </a:prstGeom>
            <a:noFill/>
            <a:ln w="57150">
              <a:noFill/>
              <a:miter lim="800000"/>
              <a:headEnd/>
              <a:tailEnd/>
            </a:ln>
            <a:effectLst/>
          </p:spPr>
          <p:txBody>
            <a:bodyPr anchor="ctr"/>
            <a:lstStyle/>
            <a:p>
              <a:pPr>
                <a:spcBef>
                  <a:spcPct val="0"/>
                </a:spcBef>
              </a:pPr>
              <a:r>
                <a:rPr kumimoji="0" lang="zh-CN" altLang="en-US" sz="2400">
                  <a:solidFill>
                    <a:schemeClr val="accent2"/>
                  </a:solidFill>
                </a:rPr>
                <a:t>只交换了指针的值</a:t>
              </a:r>
              <a:r>
                <a:rPr kumimoji="0" lang="en-US" altLang="zh-CN" sz="2400">
                  <a:solidFill>
                    <a:schemeClr val="accent2"/>
                  </a:solidFill>
                </a:rPr>
                <a:t>,</a:t>
              </a:r>
              <a:r>
                <a:rPr kumimoji="0" lang="zh-CN" altLang="en-US" sz="2400">
                  <a:solidFill>
                    <a:schemeClr val="accent2"/>
                  </a:solidFill>
                </a:rPr>
                <a:t>没有交换变量的值</a:t>
              </a:r>
              <a:endParaRPr lang="zh-CN" altLang="en-US" sz="2400" b="0">
                <a:solidFill>
                  <a:schemeClr val="tx1"/>
                </a:solidFill>
              </a:endParaRPr>
            </a:p>
          </p:txBody>
        </p:sp>
        <p:sp>
          <p:nvSpPr>
            <p:cNvPr id="366603" name="Rectangle 12"/>
            <p:cNvSpPr>
              <a:spLocks noChangeArrowheads="1"/>
            </p:cNvSpPr>
            <p:nvPr/>
          </p:nvSpPr>
          <p:spPr bwMode="auto">
            <a:xfrm>
              <a:off x="2423" y="2355"/>
              <a:ext cx="480" cy="192"/>
            </a:xfrm>
            <a:prstGeom prst="rect">
              <a:avLst/>
            </a:prstGeom>
            <a:noFill/>
            <a:ln w="57150">
              <a:noFill/>
              <a:miter lim="800000"/>
              <a:headEnd/>
              <a:tailEnd/>
            </a:ln>
            <a:effectLst/>
          </p:spPr>
          <p:txBody>
            <a:bodyPr wrap="none" anchor="ctr"/>
            <a:lstStyle/>
            <a:p>
              <a:pPr algn="ctr">
                <a:spcBef>
                  <a:spcPct val="0"/>
                </a:spcBef>
              </a:pPr>
              <a:r>
                <a:rPr kumimoji="0" lang="zh-CN" altLang="en-US" sz="2400">
                  <a:solidFill>
                    <a:schemeClr val="tx1"/>
                  </a:solidFill>
                </a:rPr>
                <a:t>换后</a:t>
              </a:r>
              <a:endParaRPr lang="zh-CN" altLang="en-US" sz="2400" b="0">
                <a:solidFill>
                  <a:schemeClr val="tx1"/>
                </a:solidFill>
              </a:endParaRPr>
            </a:p>
          </p:txBody>
        </p:sp>
        <p:sp>
          <p:nvSpPr>
            <p:cNvPr id="366604" name="Rectangle 13"/>
            <p:cNvSpPr>
              <a:spLocks noChangeArrowheads="1"/>
            </p:cNvSpPr>
            <p:nvPr/>
          </p:nvSpPr>
          <p:spPr bwMode="auto">
            <a:xfrm>
              <a:off x="1895" y="2355"/>
              <a:ext cx="480" cy="192"/>
            </a:xfrm>
            <a:prstGeom prst="rect">
              <a:avLst/>
            </a:prstGeom>
            <a:noFill/>
            <a:ln w="57150">
              <a:noFill/>
              <a:miter lim="800000"/>
              <a:headEnd/>
              <a:tailEnd/>
            </a:ln>
            <a:effectLst/>
          </p:spPr>
          <p:txBody>
            <a:bodyPr wrap="none" anchor="ctr"/>
            <a:lstStyle/>
            <a:p>
              <a:pPr algn="ctr">
                <a:spcBef>
                  <a:spcPct val="0"/>
                </a:spcBef>
              </a:pPr>
              <a:r>
                <a:rPr kumimoji="0" lang="zh-CN" altLang="en-US" sz="2400">
                  <a:solidFill>
                    <a:schemeClr val="tx1"/>
                  </a:solidFill>
                </a:rPr>
                <a:t>换前</a:t>
              </a:r>
              <a:endParaRPr lang="zh-CN" altLang="en-US" sz="2400" b="0">
                <a:solidFill>
                  <a:schemeClr val="tx1"/>
                </a:solidFill>
              </a:endParaRPr>
            </a:p>
          </p:txBody>
        </p:sp>
        <p:grpSp>
          <p:nvGrpSpPr>
            <p:cNvPr id="3" name="Group 14"/>
            <p:cNvGrpSpPr>
              <a:grpSpLocks/>
            </p:cNvGrpSpPr>
            <p:nvPr/>
          </p:nvGrpSpPr>
          <p:grpSpPr bwMode="auto">
            <a:xfrm>
              <a:off x="1223" y="2595"/>
              <a:ext cx="2256" cy="1440"/>
              <a:chOff x="3216" y="768"/>
              <a:chExt cx="2256" cy="1440"/>
            </a:xfrm>
          </p:grpSpPr>
          <p:sp>
            <p:nvSpPr>
              <p:cNvPr id="366606" name="Rectangle 15"/>
              <p:cNvSpPr>
                <a:spLocks noChangeArrowheads="1"/>
              </p:cNvSpPr>
              <p:nvPr/>
            </p:nvSpPr>
            <p:spPr bwMode="auto">
              <a:xfrm>
                <a:off x="3888" y="1056"/>
                <a:ext cx="1056" cy="288"/>
              </a:xfrm>
              <a:prstGeom prst="rect">
                <a:avLst/>
              </a:prstGeom>
              <a:noFill/>
              <a:ln w="57150">
                <a:solidFill>
                  <a:schemeClr val="accent2"/>
                </a:solidFill>
                <a:miter lim="800000"/>
                <a:headEnd/>
                <a:tailEnd/>
              </a:ln>
              <a:effectLst/>
            </p:spPr>
            <p:txBody>
              <a:bodyPr wrap="none" anchor="ctr"/>
              <a:lstStyle/>
              <a:p>
                <a:pPr>
                  <a:spcBef>
                    <a:spcPct val="0"/>
                  </a:spcBef>
                </a:pPr>
                <a:r>
                  <a:rPr kumimoji="0" lang="en-US" altLang="zh-CN" sz="2400">
                    <a:solidFill>
                      <a:schemeClr val="tx1"/>
                    </a:solidFill>
                  </a:rPr>
                  <a:t>ffd8      ffd6</a:t>
                </a:r>
                <a:endParaRPr lang="en-US" altLang="zh-CN" sz="2400" b="0">
                  <a:solidFill>
                    <a:schemeClr val="tx1"/>
                  </a:solidFill>
                </a:endParaRPr>
              </a:p>
            </p:txBody>
          </p:sp>
          <p:sp>
            <p:nvSpPr>
              <p:cNvPr id="366607" name="Rectangle 16"/>
              <p:cNvSpPr>
                <a:spLocks noChangeArrowheads="1"/>
              </p:cNvSpPr>
              <p:nvPr/>
            </p:nvSpPr>
            <p:spPr bwMode="auto">
              <a:xfrm>
                <a:off x="3888" y="1632"/>
                <a:ext cx="1056" cy="288"/>
              </a:xfrm>
              <a:prstGeom prst="rect">
                <a:avLst/>
              </a:prstGeom>
              <a:noFill/>
              <a:ln w="57150">
                <a:solidFill>
                  <a:schemeClr val="accent2"/>
                </a:solidFill>
                <a:miter lim="800000"/>
                <a:headEnd/>
                <a:tailEnd/>
              </a:ln>
              <a:effectLst/>
            </p:spPr>
            <p:txBody>
              <a:bodyPr wrap="none" anchor="ctr"/>
              <a:lstStyle/>
              <a:p>
                <a:pPr>
                  <a:spcBef>
                    <a:spcPct val="0"/>
                  </a:spcBef>
                </a:pPr>
                <a:r>
                  <a:rPr kumimoji="0" lang="en-US" altLang="zh-CN" sz="2400">
                    <a:solidFill>
                      <a:schemeClr val="tx1"/>
                    </a:solidFill>
                  </a:rPr>
                  <a:t>5            5</a:t>
                </a:r>
                <a:endParaRPr lang="en-US" altLang="zh-CN" sz="2400" b="0">
                  <a:solidFill>
                    <a:schemeClr val="tx1"/>
                  </a:solidFill>
                </a:endParaRPr>
              </a:p>
            </p:txBody>
          </p:sp>
          <p:grpSp>
            <p:nvGrpSpPr>
              <p:cNvPr id="4" name="Group 17"/>
              <p:cNvGrpSpPr>
                <a:grpSpLocks/>
              </p:cNvGrpSpPr>
              <p:nvPr/>
            </p:nvGrpSpPr>
            <p:grpSpPr bwMode="auto">
              <a:xfrm>
                <a:off x="3216" y="768"/>
                <a:ext cx="2256" cy="1440"/>
                <a:chOff x="3216" y="768"/>
                <a:chExt cx="2256" cy="1440"/>
              </a:xfrm>
            </p:grpSpPr>
            <p:grpSp>
              <p:nvGrpSpPr>
                <p:cNvPr id="5" name="Group 18"/>
                <p:cNvGrpSpPr>
                  <a:grpSpLocks/>
                </p:cNvGrpSpPr>
                <p:nvPr/>
              </p:nvGrpSpPr>
              <p:grpSpPr bwMode="auto">
                <a:xfrm>
                  <a:off x="3456" y="816"/>
                  <a:ext cx="384" cy="1344"/>
                  <a:chOff x="3456" y="816"/>
                  <a:chExt cx="384" cy="1344"/>
                </a:xfrm>
              </p:grpSpPr>
              <p:sp>
                <p:nvSpPr>
                  <p:cNvPr id="366637" name="Rectangle 19"/>
                  <p:cNvSpPr>
                    <a:spLocks noChangeArrowheads="1"/>
                  </p:cNvSpPr>
                  <p:nvPr/>
                </p:nvSpPr>
                <p:spPr bwMode="auto">
                  <a:xfrm>
                    <a:off x="3456" y="816"/>
                    <a:ext cx="384" cy="240"/>
                  </a:xfrm>
                  <a:prstGeom prst="rect">
                    <a:avLst/>
                  </a:prstGeom>
                  <a:noFill/>
                  <a:ln w="57150">
                    <a:noFill/>
                    <a:miter lim="800000"/>
                    <a:headEnd/>
                    <a:tailEnd/>
                  </a:ln>
                  <a:effectLst/>
                </p:spPr>
                <p:txBody>
                  <a:bodyPr wrap="none" anchor="ctr"/>
                  <a:lstStyle/>
                  <a:p>
                    <a:pPr algn="ctr">
                      <a:spcBef>
                        <a:spcPct val="0"/>
                      </a:spcBef>
                    </a:pPr>
                    <a:r>
                      <a:rPr kumimoji="0" lang="en-US" altLang="zh-CN" sz="2400">
                        <a:solidFill>
                          <a:srgbClr val="FF3300"/>
                        </a:solidFill>
                      </a:rPr>
                      <a:t>ffd0</a:t>
                    </a:r>
                    <a:endParaRPr lang="en-US" altLang="zh-CN" sz="2400" b="0">
                      <a:solidFill>
                        <a:schemeClr val="tx1"/>
                      </a:solidFill>
                    </a:endParaRPr>
                  </a:p>
                </p:txBody>
              </p:sp>
              <p:sp>
                <p:nvSpPr>
                  <p:cNvPr id="366638" name="Rectangle 20"/>
                  <p:cNvSpPr>
                    <a:spLocks noChangeArrowheads="1"/>
                  </p:cNvSpPr>
                  <p:nvPr/>
                </p:nvSpPr>
                <p:spPr bwMode="auto">
                  <a:xfrm>
                    <a:off x="3456" y="1104"/>
                    <a:ext cx="384" cy="192"/>
                  </a:xfrm>
                  <a:prstGeom prst="rect">
                    <a:avLst/>
                  </a:prstGeom>
                  <a:noFill/>
                  <a:ln w="57150">
                    <a:noFill/>
                    <a:miter lim="800000"/>
                    <a:headEnd/>
                    <a:tailEnd/>
                  </a:ln>
                  <a:effectLst/>
                </p:spPr>
                <p:txBody>
                  <a:bodyPr wrap="none" anchor="ctr"/>
                  <a:lstStyle/>
                  <a:p>
                    <a:pPr algn="ctr">
                      <a:spcBef>
                        <a:spcPct val="0"/>
                      </a:spcBef>
                    </a:pPr>
                    <a:r>
                      <a:rPr kumimoji="0" lang="en-US" altLang="zh-CN" sz="2400">
                        <a:solidFill>
                          <a:srgbClr val="FF3300"/>
                        </a:solidFill>
                      </a:rPr>
                      <a:t>ffd2</a:t>
                    </a:r>
                    <a:endParaRPr lang="en-US" altLang="zh-CN" sz="2400" b="0">
                      <a:solidFill>
                        <a:schemeClr val="tx1"/>
                      </a:solidFill>
                    </a:endParaRPr>
                  </a:p>
                </p:txBody>
              </p:sp>
              <p:sp>
                <p:nvSpPr>
                  <p:cNvPr id="366639" name="Rectangle 21"/>
                  <p:cNvSpPr>
                    <a:spLocks noChangeArrowheads="1"/>
                  </p:cNvSpPr>
                  <p:nvPr/>
                </p:nvSpPr>
                <p:spPr bwMode="auto">
                  <a:xfrm>
                    <a:off x="3456" y="1344"/>
                    <a:ext cx="384" cy="240"/>
                  </a:xfrm>
                  <a:prstGeom prst="rect">
                    <a:avLst/>
                  </a:prstGeom>
                  <a:noFill/>
                  <a:ln w="57150">
                    <a:noFill/>
                    <a:miter lim="800000"/>
                    <a:headEnd/>
                    <a:tailEnd/>
                  </a:ln>
                  <a:effectLst/>
                </p:spPr>
                <p:txBody>
                  <a:bodyPr wrap="none" anchor="ctr"/>
                  <a:lstStyle/>
                  <a:p>
                    <a:pPr algn="ctr">
                      <a:spcBef>
                        <a:spcPct val="0"/>
                      </a:spcBef>
                    </a:pPr>
                    <a:r>
                      <a:rPr kumimoji="0" lang="en-US" altLang="zh-CN" sz="2400">
                        <a:solidFill>
                          <a:srgbClr val="FF3300"/>
                        </a:solidFill>
                      </a:rPr>
                      <a:t>ffd4</a:t>
                    </a:r>
                    <a:endParaRPr lang="en-US" altLang="zh-CN" sz="2400" b="0">
                      <a:solidFill>
                        <a:schemeClr val="tx1"/>
                      </a:solidFill>
                    </a:endParaRPr>
                  </a:p>
                </p:txBody>
              </p:sp>
              <p:sp>
                <p:nvSpPr>
                  <p:cNvPr id="366640" name="Rectangle 22"/>
                  <p:cNvSpPr>
                    <a:spLocks noChangeArrowheads="1"/>
                  </p:cNvSpPr>
                  <p:nvPr/>
                </p:nvSpPr>
                <p:spPr bwMode="auto">
                  <a:xfrm>
                    <a:off x="3456" y="1968"/>
                    <a:ext cx="384" cy="192"/>
                  </a:xfrm>
                  <a:prstGeom prst="rect">
                    <a:avLst/>
                  </a:prstGeom>
                  <a:noFill/>
                  <a:ln w="57150">
                    <a:noFill/>
                    <a:miter lim="800000"/>
                    <a:headEnd/>
                    <a:tailEnd/>
                  </a:ln>
                  <a:effectLst/>
                </p:spPr>
                <p:txBody>
                  <a:bodyPr wrap="none" anchor="ctr"/>
                  <a:lstStyle/>
                  <a:p>
                    <a:pPr algn="ctr">
                      <a:spcBef>
                        <a:spcPct val="0"/>
                      </a:spcBef>
                    </a:pPr>
                    <a:r>
                      <a:rPr kumimoji="0" lang="en-US" altLang="zh-CN" sz="2400">
                        <a:solidFill>
                          <a:srgbClr val="FF3300"/>
                        </a:solidFill>
                      </a:rPr>
                      <a:t>ffd8</a:t>
                    </a:r>
                    <a:endParaRPr lang="en-US" altLang="zh-CN" sz="2400" b="0">
                      <a:solidFill>
                        <a:schemeClr val="tx1"/>
                      </a:solidFill>
                    </a:endParaRPr>
                  </a:p>
                </p:txBody>
              </p:sp>
              <p:sp>
                <p:nvSpPr>
                  <p:cNvPr id="366641" name="Rectangle 23"/>
                  <p:cNvSpPr>
                    <a:spLocks noChangeArrowheads="1"/>
                  </p:cNvSpPr>
                  <p:nvPr/>
                </p:nvSpPr>
                <p:spPr bwMode="auto">
                  <a:xfrm>
                    <a:off x="3504" y="1680"/>
                    <a:ext cx="288" cy="192"/>
                  </a:xfrm>
                  <a:prstGeom prst="rect">
                    <a:avLst/>
                  </a:prstGeom>
                  <a:noFill/>
                  <a:ln w="57150">
                    <a:noFill/>
                    <a:miter lim="800000"/>
                    <a:headEnd/>
                    <a:tailEnd/>
                  </a:ln>
                  <a:effectLst/>
                </p:spPr>
                <p:txBody>
                  <a:bodyPr wrap="none" anchor="ctr"/>
                  <a:lstStyle/>
                  <a:p>
                    <a:pPr algn="ctr">
                      <a:spcBef>
                        <a:spcPct val="0"/>
                      </a:spcBef>
                    </a:pPr>
                    <a:r>
                      <a:rPr kumimoji="0" lang="en-US" altLang="zh-CN" sz="2400">
                        <a:solidFill>
                          <a:srgbClr val="FF3300"/>
                        </a:solidFill>
                      </a:rPr>
                      <a:t>ffd6</a:t>
                    </a:r>
                    <a:endParaRPr lang="en-US" altLang="zh-CN" sz="2400" b="0">
                      <a:solidFill>
                        <a:schemeClr val="tx1"/>
                      </a:solidFill>
                    </a:endParaRPr>
                  </a:p>
                </p:txBody>
              </p:sp>
            </p:grpSp>
            <p:grpSp>
              <p:nvGrpSpPr>
                <p:cNvPr id="6" name="Group 24"/>
                <p:cNvGrpSpPr>
                  <a:grpSpLocks/>
                </p:cNvGrpSpPr>
                <p:nvPr/>
              </p:nvGrpSpPr>
              <p:grpSpPr bwMode="auto">
                <a:xfrm>
                  <a:off x="3888" y="768"/>
                  <a:ext cx="1056" cy="1440"/>
                  <a:chOff x="3888" y="768"/>
                  <a:chExt cx="1056" cy="1440"/>
                </a:xfrm>
              </p:grpSpPr>
              <p:sp>
                <p:nvSpPr>
                  <p:cNvPr id="366633" name="Rectangle 25"/>
                  <p:cNvSpPr>
                    <a:spLocks noChangeArrowheads="1"/>
                  </p:cNvSpPr>
                  <p:nvPr/>
                </p:nvSpPr>
                <p:spPr bwMode="auto">
                  <a:xfrm>
                    <a:off x="3888" y="768"/>
                    <a:ext cx="1056" cy="288"/>
                  </a:xfrm>
                  <a:prstGeom prst="rect">
                    <a:avLst/>
                  </a:prstGeom>
                  <a:noFill/>
                  <a:ln w="57150">
                    <a:solidFill>
                      <a:schemeClr val="accent2"/>
                    </a:solidFill>
                    <a:miter lim="800000"/>
                    <a:headEnd/>
                    <a:tailEnd/>
                  </a:ln>
                  <a:effectLst/>
                </p:spPr>
                <p:txBody>
                  <a:bodyPr wrap="none" anchor="ctr"/>
                  <a:lstStyle/>
                  <a:p>
                    <a:pPr>
                      <a:spcBef>
                        <a:spcPct val="0"/>
                      </a:spcBef>
                    </a:pPr>
                    <a:r>
                      <a:rPr kumimoji="0" lang="en-US" altLang="zh-CN" sz="2400" dirty="0">
                        <a:solidFill>
                          <a:schemeClr val="tx1"/>
                        </a:solidFill>
                      </a:rPr>
                      <a:t>ffd6      ffd8</a:t>
                    </a:r>
                    <a:endParaRPr lang="en-US" altLang="zh-CN" sz="2400" b="0" dirty="0">
                      <a:solidFill>
                        <a:schemeClr val="tx1"/>
                      </a:solidFill>
                    </a:endParaRPr>
                  </a:p>
                </p:txBody>
              </p:sp>
              <p:sp>
                <p:nvSpPr>
                  <p:cNvPr id="366634" name="Rectangle 26"/>
                  <p:cNvSpPr>
                    <a:spLocks noChangeArrowheads="1"/>
                  </p:cNvSpPr>
                  <p:nvPr/>
                </p:nvSpPr>
                <p:spPr bwMode="auto">
                  <a:xfrm>
                    <a:off x="3888" y="1344"/>
                    <a:ext cx="1056" cy="288"/>
                  </a:xfrm>
                  <a:prstGeom prst="rect">
                    <a:avLst/>
                  </a:prstGeom>
                  <a:noFill/>
                  <a:ln w="57150">
                    <a:solidFill>
                      <a:schemeClr val="accent2"/>
                    </a:solidFill>
                    <a:miter lim="800000"/>
                    <a:headEnd/>
                    <a:tailEnd/>
                  </a:ln>
                  <a:effectLst/>
                </p:spPr>
                <p:txBody>
                  <a:bodyPr wrap="none" anchor="ctr"/>
                  <a:lstStyle/>
                  <a:p>
                    <a:pPr>
                      <a:spcBef>
                        <a:spcPct val="0"/>
                      </a:spcBef>
                    </a:pPr>
                    <a:r>
                      <a:rPr kumimoji="0" lang="en-US" altLang="zh-CN" sz="2400">
                        <a:solidFill>
                          <a:schemeClr val="tx1"/>
                        </a:solidFill>
                      </a:rPr>
                      <a:t>20        ffd6</a:t>
                    </a:r>
                    <a:endParaRPr lang="en-US" altLang="zh-CN" sz="2400" b="0">
                      <a:solidFill>
                        <a:schemeClr val="tx1"/>
                      </a:solidFill>
                    </a:endParaRPr>
                  </a:p>
                </p:txBody>
              </p:sp>
              <p:sp>
                <p:nvSpPr>
                  <p:cNvPr id="366635" name="Rectangle 27"/>
                  <p:cNvSpPr>
                    <a:spLocks noChangeArrowheads="1"/>
                  </p:cNvSpPr>
                  <p:nvPr/>
                </p:nvSpPr>
                <p:spPr bwMode="auto">
                  <a:xfrm>
                    <a:off x="3888" y="1920"/>
                    <a:ext cx="1056" cy="288"/>
                  </a:xfrm>
                  <a:prstGeom prst="rect">
                    <a:avLst/>
                  </a:prstGeom>
                  <a:noFill/>
                  <a:ln w="57150">
                    <a:solidFill>
                      <a:schemeClr val="accent2"/>
                    </a:solidFill>
                    <a:miter lim="800000"/>
                    <a:headEnd/>
                    <a:tailEnd/>
                  </a:ln>
                  <a:effectLst/>
                </p:spPr>
                <p:txBody>
                  <a:bodyPr wrap="none" anchor="ctr"/>
                  <a:lstStyle/>
                  <a:p>
                    <a:pPr>
                      <a:spcBef>
                        <a:spcPct val="0"/>
                      </a:spcBef>
                    </a:pPr>
                    <a:r>
                      <a:rPr kumimoji="0" lang="en-US" altLang="zh-CN" sz="2400">
                        <a:solidFill>
                          <a:schemeClr val="tx1"/>
                        </a:solidFill>
                      </a:rPr>
                      <a:t>9            9</a:t>
                    </a:r>
                    <a:endParaRPr lang="en-US" altLang="zh-CN" sz="2400" b="0">
                      <a:solidFill>
                        <a:schemeClr val="tx1"/>
                      </a:solidFill>
                    </a:endParaRPr>
                  </a:p>
                </p:txBody>
              </p:sp>
              <p:sp>
                <p:nvSpPr>
                  <p:cNvPr id="366636" name="Line 28"/>
                  <p:cNvSpPr>
                    <a:spLocks noChangeShapeType="1"/>
                  </p:cNvSpPr>
                  <p:nvPr/>
                </p:nvSpPr>
                <p:spPr bwMode="auto">
                  <a:xfrm>
                    <a:off x="4416" y="768"/>
                    <a:ext cx="0" cy="1440"/>
                  </a:xfrm>
                  <a:prstGeom prst="line">
                    <a:avLst/>
                  </a:prstGeom>
                  <a:noFill/>
                  <a:ln w="57150">
                    <a:solidFill>
                      <a:schemeClr val="accent2"/>
                    </a:solidFill>
                    <a:round/>
                    <a:headEnd/>
                    <a:tailEnd/>
                  </a:ln>
                  <a:effectLst/>
                </p:spPr>
                <p:txBody>
                  <a:bodyPr/>
                  <a:lstStyle/>
                  <a:p>
                    <a:endParaRPr lang="zh-CN" altLang="en-US"/>
                  </a:p>
                </p:txBody>
              </p:sp>
            </p:grpSp>
            <p:grpSp>
              <p:nvGrpSpPr>
                <p:cNvPr id="7" name="Group 29"/>
                <p:cNvGrpSpPr>
                  <a:grpSpLocks/>
                </p:cNvGrpSpPr>
                <p:nvPr/>
              </p:nvGrpSpPr>
              <p:grpSpPr bwMode="auto">
                <a:xfrm>
                  <a:off x="4992" y="768"/>
                  <a:ext cx="288" cy="1440"/>
                  <a:chOff x="4992" y="768"/>
                  <a:chExt cx="288" cy="1440"/>
                </a:xfrm>
              </p:grpSpPr>
              <p:sp>
                <p:nvSpPr>
                  <p:cNvPr id="366628" name="Rectangle 30"/>
                  <p:cNvSpPr>
                    <a:spLocks noChangeArrowheads="1"/>
                  </p:cNvSpPr>
                  <p:nvPr/>
                </p:nvSpPr>
                <p:spPr bwMode="auto">
                  <a:xfrm>
                    <a:off x="5040" y="768"/>
                    <a:ext cx="240" cy="240"/>
                  </a:xfrm>
                  <a:prstGeom prst="rect">
                    <a:avLst/>
                  </a:prstGeom>
                  <a:noFill/>
                  <a:ln w="57150">
                    <a:noFill/>
                    <a:miter lim="800000"/>
                    <a:headEnd/>
                    <a:tailEnd/>
                  </a:ln>
                  <a:effectLst/>
                </p:spPr>
                <p:txBody>
                  <a:bodyPr wrap="none" anchor="ctr"/>
                  <a:lstStyle/>
                  <a:p>
                    <a:pPr algn="ctr">
                      <a:spcBef>
                        <a:spcPct val="0"/>
                      </a:spcBef>
                    </a:pPr>
                    <a:r>
                      <a:rPr kumimoji="0" lang="en-US" altLang="zh-CN" sz="2400">
                        <a:solidFill>
                          <a:schemeClr val="tx1"/>
                        </a:solidFill>
                      </a:rPr>
                      <a:t>p1</a:t>
                    </a:r>
                    <a:endParaRPr lang="en-US" altLang="zh-CN" sz="2400" b="0">
                      <a:solidFill>
                        <a:schemeClr val="tx1"/>
                      </a:solidFill>
                    </a:endParaRPr>
                  </a:p>
                </p:txBody>
              </p:sp>
              <p:sp>
                <p:nvSpPr>
                  <p:cNvPr id="366629" name="Rectangle 31"/>
                  <p:cNvSpPr>
                    <a:spLocks noChangeArrowheads="1"/>
                  </p:cNvSpPr>
                  <p:nvPr/>
                </p:nvSpPr>
                <p:spPr bwMode="auto">
                  <a:xfrm>
                    <a:off x="5040" y="1104"/>
                    <a:ext cx="240" cy="240"/>
                  </a:xfrm>
                  <a:prstGeom prst="rect">
                    <a:avLst/>
                  </a:prstGeom>
                  <a:noFill/>
                  <a:ln w="57150">
                    <a:noFill/>
                    <a:miter lim="800000"/>
                    <a:headEnd/>
                    <a:tailEnd/>
                  </a:ln>
                  <a:effectLst/>
                </p:spPr>
                <p:txBody>
                  <a:bodyPr wrap="none" anchor="ctr"/>
                  <a:lstStyle/>
                  <a:p>
                    <a:pPr algn="ctr">
                      <a:spcBef>
                        <a:spcPct val="0"/>
                      </a:spcBef>
                    </a:pPr>
                    <a:r>
                      <a:rPr kumimoji="0" lang="en-US" altLang="zh-CN" sz="2400">
                        <a:solidFill>
                          <a:schemeClr val="tx1"/>
                        </a:solidFill>
                      </a:rPr>
                      <a:t>p2</a:t>
                    </a:r>
                    <a:endParaRPr lang="en-US" altLang="zh-CN" sz="2400" b="0">
                      <a:solidFill>
                        <a:schemeClr val="tx1"/>
                      </a:solidFill>
                    </a:endParaRPr>
                  </a:p>
                </p:txBody>
              </p:sp>
              <p:sp>
                <p:nvSpPr>
                  <p:cNvPr id="366630" name="Rectangle 32"/>
                  <p:cNvSpPr>
                    <a:spLocks noChangeArrowheads="1"/>
                  </p:cNvSpPr>
                  <p:nvPr/>
                </p:nvSpPr>
                <p:spPr bwMode="auto">
                  <a:xfrm>
                    <a:off x="4992" y="1392"/>
                    <a:ext cx="288" cy="240"/>
                  </a:xfrm>
                  <a:prstGeom prst="rect">
                    <a:avLst/>
                  </a:prstGeom>
                  <a:noFill/>
                  <a:ln w="57150">
                    <a:noFill/>
                    <a:miter lim="800000"/>
                    <a:headEnd/>
                    <a:tailEnd/>
                  </a:ln>
                  <a:effectLst/>
                </p:spPr>
                <p:txBody>
                  <a:bodyPr wrap="none" anchor="ctr"/>
                  <a:lstStyle/>
                  <a:p>
                    <a:pPr algn="ctr">
                      <a:spcBef>
                        <a:spcPct val="0"/>
                      </a:spcBef>
                    </a:pPr>
                    <a:r>
                      <a:rPr kumimoji="0" lang="en-US" altLang="zh-CN" sz="2400">
                        <a:solidFill>
                          <a:schemeClr val="tx1"/>
                        </a:solidFill>
                      </a:rPr>
                      <a:t>p</a:t>
                    </a:r>
                    <a:endParaRPr lang="en-US" altLang="zh-CN" sz="2400" b="0">
                      <a:solidFill>
                        <a:schemeClr val="tx1"/>
                      </a:solidFill>
                    </a:endParaRPr>
                  </a:p>
                </p:txBody>
              </p:sp>
              <p:sp>
                <p:nvSpPr>
                  <p:cNvPr id="366631" name="Rectangle 33"/>
                  <p:cNvSpPr>
                    <a:spLocks noChangeArrowheads="1"/>
                  </p:cNvSpPr>
                  <p:nvPr/>
                </p:nvSpPr>
                <p:spPr bwMode="auto">
                  <a:xfrm>
                    <a:off x="4992" y="1680"/>
                    <a:ext cx="288" cy="240"/>
                  </a:xfrm>
                  <a:prstGeom prst="rect">
                    <a:avLst/>
                  </a:prstGeom>
                  <a:noFill/>
                  <a:ln w="57150">
                    <a:noFill/>
                    <a:miter lim="800000"/>
                    <a:headEnd/>
                    <a:tailEnd/>
                  </a:ln>
                  <a:effectLst/>
                </p:spPr>
                <p:txBody>
                  <a:bodyPr wrap="none" anchor="ctr"/>
                  <a:lstStyle/>
                  <a:p>
                    <a:pPr algn="ctr">
                      <a:spcBef>
                        <a:spcPct val="0"/>
                      </a:spcBef>
                    </a:pPr>
                    <a:r>
                      <a:rPr kumimoji="0" lang="en-US" altLang="zh-CN" sz="2400">
                        <a:solidFill>
                          <a:schemeClr val="tx1"/>
                        </a:solidFill>
                      </a:rPr>
                      <a:t>a</a:t>
                    </a:r>
                    <a:endParaRPr lang="en-US" altLang="zh-CN" sz="2400" b="0">
                      <a:solidFill>
                        <a:schemeClr val="tx1"/>
                      </a:solidFill>
                    </a:endParaRPr>
                  </a:p>
                </p:txBody>
              </p:sp>
              <p:sp>
                <p:nvSpPr>
                  <p:cNvPr id="366632" name="Rectangle 34"/>
                  <p:cNvSpPr>
                    <a:spLocks noChangeArrowheads="1"/>
                  </p:cNvSpPr>
                  <p:nvPr/>
                </p:nvSpPr>
                <p:spPr bwMode="auto">
                  <a:xfrm>
                    <a:off x="5040" y="1968"/>
                    <a:ext cx="240" cy="240"/>
                  </a:xfrm>
                  <a:prstGeom prst="rect">
                    <a:avLst/>
                  </a:prstGeom>
                  <a:noFill/>
                  <a:ln w="57150">
                    <a:noFill/>
                    <a:miter lim="800000"/>
                    <a:headEnd/>
                    <a:tailEnd/>
                  </a:ln>
                  <a:effectLst/>
                </p:spPr>
                <p:txBody>
                  <a:bodyPr wrap="none" anchor="ctr"/>
                  <a:lstStyle/>
                  <a:p>
                    <a:pPr algn="ctr">
                      <a:spcBef>
                        <a:spcPct val="0"/>
                      </a:spcBef>
                    </a:pPr>
                    <a:r>
                      <a:rPr kumimoji="0" lang="en-US" altLang="zh-CN" sz="2400">
                        <a:solidFill>
                          <a:schemeClr val="tx1"/>
                        </a:solidFill>
                      </a:rPr>
                      <a:t>b</a:t>
                    </a:r>
                    <a:endParaRPr lang="en-US" altLang="zh-CN" sz="2400" b="0">
                      <a:solidFill>
                        <a:schemeClr val="tx1"/>
                      </a:solidFill>
                    </a:endParaRPr>
                  </a:p>
                </p:txBody>
              </p:sp>
            </p:grpSp>
            <p:grpSp>
              <p:nvGrpSpPr>
                <p:cNvPr id="8" name="Group 35"/>
                <p:cNvGrpSpPr>
                  <a:grpSpLocks/>
                </p:cNvGrpSpPr>
                <p:nvPr/>
              </p:nvGrpSpPr>
              <p:grpSpPr bwMode="auto">
                <a:xfrm>
                  <a:off x="5280" y="864"/>
                  <a:ext cx="192" cy="1248"/>
                  <a:chOff x="5280" y="864"/>
                  <a:chExt cx="192" cy="1248"/>
                </a:xfrm>
              </p:grpSpPr>
              <p:sp>
                <p:nvSpPr>
                  <p:cNvPr id="366625" name="Line 36"/>
                  <p:cNvSpPr>
                    <a:spLocks noChangeShapeType="1"/>
                  </p:cNvSpPr>
                  <p:nvPr/>
                </p:nvSpPr>
                <p:spPr bwMode="auto">
                  <a:xfrm>
                    <a:off x="5280" y="864"/>
                    <a:ext cx="192" cy="0"/>
                  </a:xfrm>
                  <a:prstGeom prst="line">
                    <a:avLst/>
                  </a:prstGeom>
                  <a:noFill/>
                  <a:ln w="57150">
                    <a:solidFill>
                      <a:srgbClr val="FF0000"/>
                    </a:solidFill>
                    <a:round/>
                    <a:headEnd/>
                    <a:tailEnd/>
                  </a:ln>
                  <a:effectLst/>
                </p:spPr>
                <p:txBody>
                  <a:bodyPr/>
                  <a:lstStyle/>
                  <a:p>
                    <a:endParaRPr lang="zh-CN" altLang="en-US"/>
                  </a:p>
                </p:txBody>
              </p:sp>
              <p:sp>
                <p:nvSpPr>
                  <p:cNvPr id="366626" name="Line 37"/>
                  <p:cNvSpPr>
                    <a:spLocks noChangeShapeType="1"/>
                  </p:cNvSpPr>
                  <p:nvPr/>
                </p:nvSpPr>
                <p:spPr bwMode="auto">
                  <a:xfrm>
                    <a:off x="5472" y="864"/>
                    <a:ext cx="0" cy="1248"/>
                  </a:xfrm>
                  <a:prstGeom prst="line">
                    <a:avLst/>
                  </a:prstGeom>
                  <a:noFill/>
                  <a:ln w="57150">
                    <a:solidFill>
                      <a:srgbClr val="FF0000"/>
                    </a:solidFill>
                    <a:round/>
                    <a:headEnd/>
                    <a:tailEnd/>
                  </a:ln>
                  <a:effectLst/>
                </p:spPr>
                <p:txBody>
                  <a:bodyPr/>
                  <a:lstStyle/>
                  <a:p>
                    <a:endParaRPr lang="zh-CN" altLang="en-US"/>
                  </a:p>
                </p:txBody>
              </p:sp>
              <p:sp>
                <p:nvSpPr>
                  <p:cNvPr id="366627" name="Line 38"/>
                  <p:cNvSpPr>
                    <a:spLocks noChangeShapeType="1"/>
                  </p:cNvSpPr>
                  <p:nvPr/>
                </p:nvSpPr>
                <p:spPr bwMode="auto">
                  <a:xfrm flipH="1">
                    <a:off x="5280" y="2112"/>
                    <a:ext cx="192" cy="0"/>
                  </a:xfrm>
                  <a:prstGeom prst="line">
                    <a:avLst/>
                  </a:prstGeom>
                  <a:noFill/>
                  <a:ln w="57150">
                    <a:solidFill>
                      <a:srgbClr val="FF0000"/>
                    </a:solidFill>
                    <a:round/>
                    <a:headEnd/>
                    <a:tailEnd type="triangle" w="med" len="med"/>
                  </a:ln>
                  <a:effectLst/>
                </p:spPr>
                <p:txBody>
                  <a:bodyPr/>
                  <a:lstStyle/>
                  <a:p>
                    <a:endParaRPr lang="zh-CN" altLang="en-US"/>
                  </a:p>
                </p:txBody>
              </p:sp>
            </p:grpSp>
            <p:grpSp>
              <p:nvGrpSpPr>
                <p:cNvPr id="9" name="Group 39"/>
                <p:cNvGrpSpPr>
                  <a:grpSpLocks/>
                </p:cNvGrpSpPr>
                <p:nvPr/>
              </p:nvGrpSpPr>
              <p:grpSpPr bwMode="auto">
                <a:xfrm>
                  <a:off x="3360" y="912"/>
                  <a:ext cx="96" cy="864"/>
                  <a:chOff x="3360" y="912"/>
                  <a:chExt cx="96" cy="864"/>
                </a:xfrm>
              </p:grpSpPr>
              <p:sp>
                <p:nvSpPr>
                  <p:cNvPr id="366622" name="Line 40"/>
                  <p:cNvSpPr>
                    <a:spLocks noChangeShapeType="1"/>
                  </p:cNvSpPr>
                  <p:nvPr/>
                </p:nvSpPr>
                <p:spPr bwMode="auto">
                  <a:xfrm>
                    <a:off x="3360" y="912"/>
                    <a:ext cx="96" cy="0"/>
                  </a:xfrm>
                  <a:prstGeom prst="line">
                    <a:avLst/>
                  </a:prstGeom>
                  <a:noFill/>
                  <a:ln w="57150">
                    <a:solidFill>
                      <a:schemeClr val="accent2"/>
                    </a:solidFill>
                    <a:round/>
                    <a:headEnd/>
                    <a:tailEnd/>
                  </a:ln>
                  <a:effectLst/>
                </p:spPr>
                <p:txBody>
                  <a:bodyPr/>
                  <a:lstStyle/>
                  <a:p>
                    <a:endParaRPr lang="zh-CN" altLang="en-US"/>
                  </a:p>
                </p:txBody>
              </p:sp>
              <p:sp>
                <p:nvSpPr>
                  <p:cNvPr id="366623" name="Line 41"/>
                  <p:cNvSpPr>
                    <a:spLocks noChangeShapeType="1"/>
                  </p:cNvSpPr>
                  <p:nvPr/>
                </p:nvSpPr>
                <p:spPr bwMode="auto">
                  <a:xfrm>
                    <a:off x="3360" y="912"/>
                    <a:ext cx="0" cy="864"/>
                  </a:xfrm>
                  <a:prstGeom prst="line">
                    <a:avLst/>
                  </a:prstGeom>
                  <a:noFill/>
                  <a:ln w="57150">
                    <a:solidFill>
                      <a:schemeClr val="accent2"/>
                    </a:solidFill>
                    <a:round/>
                    <a:headEnd/>
                    <a:tailEnd/>
                  </a:ln>
                  <a:effectLst/>
                </p:spPr>
                <p:txBody>
                  <a:bodyPr/>
                  <a:lstStyle/>
                  <a:p>
                    <a:endParaRPr lang="zh-CN" altLang="en-US"/>
                  </a:p>
                </p:txBody>
              </p:sp>
              <p:sp>
                <p:nvSpPr>
                  <p:cNvPr id="366624" name="Line 42"/>
                  <p:cNvSpPr>
                    <a:spLocks noChangeShapeType="1"/>
                  </p:cNvSpPr>
                  <p:nvPr/>
                </p:nvSpPr>
                <p:spPr bwMode="auto">
                  <a:xfrm>
                    <a:off x="3360" y="1776"/>
                    <a:ext cx="96" cy="0"/>
                  </a:xfrm>
                  <a:prstGeom prst="line">
                    <a:avLst/>
                  </a:prstGeom>
                  <a:noFill/>
                  <a:ln w="57150">
                    <a:solidFill>
                      <a:schemeClr val="accent2"/>
                    </a:solidFill>
                    <a:round/>
                    <a:headEnd/>
                    <a:tailEnd type="triangle" w="med" len="med"/>
                  </a:ln>
                  <a:effectLst/>
                </p:spPr>
                <p:txBody>
                  <a:bodyPr/>
                  <a:lstStyle/>
                  <a:p>
                    <a:endParaRPr lang="zh-CN" altLang="en-US"/>
                  </a:p>
                </p:txBody>
              </p:sp>
            </p:grpSp>
            <p:grpSp>
              <p:nvGrpSpPr>
                <p:cNvPr id="10" name="Group 43"/>
                <p:cNvGrpSpPr>
                  <a:grpSpLocks/>
                </p:cNvGrpSpPr>
                <p:nvPr/>
              </p:nvGrpSpPr>
              <p:grpSpPr bwMode="auto">
                <a:xfrm>
                  <a:off x="3216" y="1200"/>
                  <a:ext cx="240" cy="864"/>
                  <a:chOff x="3216" y="1200"/>
                  <a:chExt cx="240" cy="864"/>
                </a:xfrm>
              </p:grpSpPr>
              <p:sp>
                <p:nvSpPr>
                  <p:cNvPr id="366619" name="Line 44"/>
                  <p:cNvSpPr>
                    <a:spLocks noChangeShapeType="1"/>
                  </p:cNvSpPr>
                  <p:nvPr/>
                </p:nvSpPr>
                <p:spPr bwMode="auto">
                  <a:xfrm>
                    <a:off x="3216" y="1200"/>
                    <a:ext cx="240" cy="0"/>
                  </a:xfrm>
                  <a:prstGeom prst="line">
                    <a:avLst/>
                  </a:prstGeom>
                  <a:noFill/>
                  <a:ln w="57150">
                    <a:solidFill>
                      <a:schemeClr val="accent2"/>
                    </a:solidFill>
                    <a:round/>
                    <a:headEnd/>
                    <a:tailEnd/>
                  </a:ln>
                  <a:effectLst/>
                </p:spPr>
                <p:txBody>
                  <a:bodyPr/>
                  <a:lstStyle/>
                  <a:p>
                    <a:endParaRPr lang="zh-CN" altLang="en-US"/>
                  </a:p>
                </p:txBody>
              </p:sp>
              <p:sp>
                <p:nvSpPr>
                  <p:cNvPr id="366620" name="Line 45"/>
                  <p:cNvSpPr>
                    <a:spLocks noChangeShapeType="1"/>
                  </p:cNvSpPr>
                  <p:nvPr/>
                </p:nvSpPr>
                <p:spPr bwMode="auto">
                  <a:xfrm>
                    <a:off x="3216" y="1200"/>
                    <a:ext cx="0" cy="864"/>
                  </a:xfrm>
                  <a:prstGeom prst="line">
                    <a:avLst/>
                  </a:prstGeom>
                  <a:noFill/>
                  <a:ln w="57150">
                    <a:solidFill>
                      <a:schemeClr val="accent2"/>
                    </a:solidFill>
                    <a:round/>
                    <a:headEnd/>
                    <a:tailEnd/>
                  </a:ln>
                  <a:effectLst/>
                </p:spPr>
                <p:txBody>
                  <a:bodyPr/>
                  <a:lstStyle/>
                  <a:p>
                    <a:endParaRPr lang="zh-CN" altLang="en-US"/>
                  </a:p>
                </p:txBody>
              </p:sp>
              <p:sp>
                <p:nvSpPr>
                  <p:cNvPr id="366621" name="Line 46"/>
                  <p:cNvSpPr>
                    <a:spLocks noChangeShapeType="1"/>
                  </p:cNvSpPr>
                  <p:nvPr/>
                </p:nvSpPr>
                <p:spPr bwMode="auto">
                  <a:xfrm>
                    <a:off x="3216" y="2064"/>
                    <a:ext cx="240" cy="0"/>
                  </a:xfrm>
                  <a:prstGeom prst="line">
                    <a:avLst/>
                  </a:prstGeom>
                  <a:noFill/>
                  <a:ln w="57150">
                    <a:solidFill>
                      <a:schemeClr val="accent2"/>
                    </a:solidFill>
                    <a:round/>
                    <a:headEnd/>
                    <a:tailEnd type="triangle" w="med" len="med"/>
                  </a:ln>
                  <a:effectLst/>
                </p:spPr>
                <p:txBody>
                  <a:bodyPr/>
                  <a:lstStyle/>
                  <a:p>
                    <a:endParaRPr lang="zh-CN" altLang="en-US"/>
                  </a:p>
                </p:txBody>
              </p:sp>
            </p:grpSp>
            <p:grpSp>
              <p:nvGrpSpPr>
                <p:cNvPr id="11" name="Group 47"/>
                <p:cNvGrpSpPr>
                  <a:grpSpLocks/>
                </p:cNvGrpSpPr>
                <p:nvPr/>
              </p:nvGrpSpPr>
              <p:grpSpPr bwMode="auto">
                <a:xfrm>
                  <a:off x="5184" y="1200"/>
                  <a:ext cx="192" cy="624"/>
                  <a:chOff x="5184" y="1200"/>
                  <a:chExt cx="192" cy="624"/>
                </a:xfrm>
              </p:grpSpPr>
              <p:sp>
                <p:nvSpPr>
                  <p:cNvPr id="366616" name="Line 48"/>
                  <p:cNvSpPr>
                    <a:spLocks noChangeShapeType="1"/>
                  </p:cNvSpPr>
                  <p:nvPr/>
                </p:nvSpPr>
                <p:spPr bwMode="auto">
                  <a:xfrm>
                    <a:off x="5232" y="1200"/>
                    <a:ext cx="144" cy="0"/>
                  </a:xfrm>
                  <a:prstGeom prst="line">
                    <a:avLst/>
                  </a:prstGeom>
                  <a:noFill/>
                  <a:ln w="57150">
                    <a:solidFill>
                      <a:srgbClr val="FF0000"/>
                    </a:solidFill>
                    <a:round/>
                    <a:headEnd/>
                    <a:tailEnd/>
                  </a:ln>
                  <a:effectLst/>
                </p:spPr>
                <p:txBody>
                  <a:bodyPr/>
                  <a:lstStyle/>
                  <a:p>
                    <a:endParaRPr lang="zh-CN" altLang="en-US"/>
                  </a:p>
                </p:txBody>
              </p:sp>
              <p:sp>
                <p:nvSpPr>
                  <p:cNvPr id="366617" name="Line 49"/>
                  <p:cNvSpPr>
                    <a:spLocks noChangeShapeType="1"/>
                  </p:cNvSpPr>
                  <p:nvPr/>
                </p:nvSpPr>
                <p:spPr bwMode="auto">
                  <a:xfrm>
                    <a:off x="5376" y="1200"/>
                    <a:ext cx="0" cy="624"/>
                  </a:xfrm>
                  <a:prstGeom prst="line">
                    <a:avLst/>
                  </a:prstGeom>
                  <a:noFill/>
                  <a:ln w="57150">
                    <a:solidFill>
                      <a:srgbClr val="FF0000"/>
                    </a:solidFill>
                    <a:round/>
                    <a:headEnd/>
                    <a:tailEnd/>
                  </a:ln>
                  <a:effectLst/>
                </p:spPr>
                <p:txBody>
                  <a:bodyPr/>
                  <a:lstStyle/>
                  <a:p>
                    <a:endParaRPr lang="zh-CN" altLang="en-US"/>
                  </a:p>
                </p:txBody>
              </p:sp>
              <p:sp>
                <p:nvSpPr>
                  <p:cNvPr id="366618" name="Line 50"/>
                  <p:cNvSpPr>
                    <a:spLocks noChangeShapeType="1"/>
                  </p:cNvSpPr>
                  <p:nvPr/>
                </p:nvSpPr>
                <p:spPr bwMode="auto">
                  <a:xfrm flipH="1">
                    <a:off x="5184" y="1824"/>
                    <a:ext cx="192" cy="0"/>
                  </a:xfrm>
                  <a:prstGeom prst="line">
                    <a:avLst/>
                  </a:prstGeom>
                  <a:noFill/>
                  <a:ln w="57150">
                    <a:solidFill>
                      <a:srgbClr val="FF0000"/>
                    </a:solidFill>
                    <a:round/>
                    <a:headEnd/>
                    <a:tailEnd type="triangle" w="med" len="med"/>
                  </a:ln>
                  <a:effectLst/>
                </p:spPr>
                <p:txBody>
                  <a:bodyPr/>
                  <a:lstStyle/>
                  <a:p>
                    <a:endParaRPr lang="zh-CN" altLang="en-US"/>
                  </a:p>
                </p:txBody>
              </p:sp>
            </p:grpSp>
          </p:grpSp>
        </p:gr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20" name="Rectangle 4"/>
          <p:cNvSpPr>
            <a:spLocks noChangeArrowheads="1"/>
          </p:cNvSpPr>
          <p:nvPr/>
        </p:nvSpPr>
        <p:spPr bwMode="auto">
          <a:xfrm>
            <a:off x="669925" y="611188"/>
            <a:ext cx="7956550" cy="969962"/>
          </a:xfrm>
          <a:prstGeom prst="rect">
            <a:avLst/>
          </a:prstGeom>
          <a:noFill/>
          <a:ln w="9525">
            <a:noFill/>
            <a:miter lim="800000"/>
            <a:headEnd/>
            <a:tailEnd/>
          </a:ln>
        </p:spPr>
        <p:txBody>
          <a:bodyPr/>
          <a:lstStyle/>
          <a:p>
            <a:pPr marL="742950" lvl="1" indent="-285750" eaLnBrk="1" hangingPunct="1">
              <a:spcBef>
                <a:spcPct val="20000"/>
              </a:spcBef>
              <a:buClr>
                <a:srgbClr val="339933"/>
              </a:buClr>
              <a:buFont typeface="Wingdings" pitchFamily="2" charset="2"/>
              <a:buChar char="«"/>
            </a:pPr>
            <a:r>
              <a:rPr lang="zh-CN" altLang="en-US" sz="2800">
                <a:solidFill>
                  <a:schemeClr val="tx1"/>
                </a:solidFill>
              </a:rPr>
              <a:t>指针变量作为函数参数</a:t>
            </a:r>
            <a:r>
              <a:rPr lang="en-US" altLang="zh-CN" sz="2800">
                <a:solidFill>
                  <a:schemeClr val="tx1"/>
                </a:solidFill>
              </a:rPr>
              <a:t>——</a:t>
            </a:r>
            <a:r>
              <a:rPr lang="zh-CN" altLang="en-US" sz="2800">
                <a:solidFill>
                  <a:srgbClr val="FF5050"/>
                </a:solidFill>
              </a:rPr>
              <a:t>地址传递</a:t>
            </a:r>
          </a:p>
          <a:p>
            <a:pPr marL="1143000" lvl="2" indent="-228600" eaLnBrk="1" hangingPunct="1">
              <a:spcBef>
                <a:spcPct val="20000"/>
              </a:spcBef>
              <a:buClr>
                <a:srgbClr val="FF3300"/>
              </a:buClr>
              <a:buFont typeface="Wingdings" pitchFamily="2" charset="2"/>
              <a:buChar char="v"/>
            </a:pPr>
            <a:r>
              <a:rPr lang="zh-CN" altLang="en-US" sz="2400">
                <a:solidFill>
                  <a:schemeClr val="tx1"/>
                </a:solidFill>
              </a:rPr>
              <a:t>特点：</a:t>
            </a:r>
            <a:r>
              <a:rPr lang="zh-CN" altLang="en-US" sz="2400">
                <a:solidFill>
                  <a:srgbClr val="0000FF"/>
                </a:solidFill>
              </a:rPr>
              <a:t>共享内存</a:t>
            </a:r>
            <a:r>
              <a:rPr lang="en-US" altLang="zh-CN" sz="2400">
                <a:solidFill>
                  <a:srgbClr val="0000FF"/>
                </a:solidFill>
              </a:rPr>
              <a:t>,</a:t>
            </a:r>
            <a:r>
              <a:rPr lang="en-US" altLang="zh-CN" sz="2400">
                <a:solidFill>
                  <a:srgbClr val="FF3300"/>
                </a:solidFill>
              </a:rPr>
              <a:t>“</a:t>
            </a:r>
            <a:r>
              <a:rPr lang="zh-CN" altLang="en-US" sz="2400">
                <a:solidFill>
                  <a:srgbClr val="0000FF"/>
                </a:solidFill>
              </a:rPr>
              <a:t>双向</a:t>
            </a:r>
            <a:r>
              <a:rPr lang="zh-CN" altLang="en-US" sz="2400">
                <a:solidFill>
                  <a:srgbClr val="FF3300"/>
                </a:solidFill>
              </a:rPr>
              <a:t>”</a:t>
            </a:r>
            <a:r>
              <a:rPr lang="zh-CN" altLang="en-US" sz="2400">
                <a:solidFill>
                  <a:srgbClr val="0000FF"/>
                </a:solidFill>
              </a:rPr>
              <a:t>传递</a:t>
            </a:r>
            <a:r>
              <a:rPr kumimoji="0" lang="zh-CN" altLang="en-US" sz="2400">
                <a:solidFill>
                  <a:schemeClr val="tx1"/>
                </a:solidFill>
              </a:rPr>
              <a:t> </a:t>
            </a:r>
          </a:p>
        </p:txBody>
      </p:sp>
      <p:sp>
        <p:nvSpPr>
          <p:cNvPr id="780296" name="Text Box 8"/>
          <p:cNvSpPr txBox="1">
            <a:spLocks noChangeArrowheads="1"/>
          </p:cNvSpPr>
          <p:nvPr/>
        </p:nvSpPr>
        <p:spPr bwMode="auto">
          <a:xfrm>
            <a:off x="171651" y="1546136"/>
            <a:ext cx="3783408" cy="5262979"/>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t>例</a:t>
            </a:r>
            <a:r>
              <a:rPr lang="en-US" altLang="zh-CN" sz="2400" dirty="0"/>
              <a:t>3  </a:t>
            </a:r>
            <a:r>
              <a:rPr lang="zh-CN" altLang="en-US" sz="2400" dirty="0"/>
              <a:t>将数从大到小输出</a:t>
            </a:r>
          </a:p>
          <a:p>
            <a:pPr>
              <a:spcBef>
                <a:spcPct val="0"/>
              </a:spcBef>
            </a:pPr>
            <a:r>
              <a:rPr lang="en-US" altLang="zh-CN" sz="2400" dirty="0"/>
              <a:t>#include &lt;</a:t>
            </a:r>
            <a:r>
              <a:rPr lang="en-US" altLang="zh-CN" sz="2400" dirty="0" err="1"/>
              <a:t>stdio.h</a:t>
            </a:r>
            <a:r>
              <a:rPr lang="en-US" altLang="zh-CN" sz="2400" dirty="0"/>
              <a:t>&gt;</a:t>
            </a:r>
          </a:p>
          <a:p>
            <a:pPr>
              <a:spcBef>
                <a:spcPct val="0"/>
              </a:spcBef>
            </a:pPr>
            <a:r>
              <a:rPr lang="en-US" altLang="zh-CN" sz="2400" dirty="0" err="1"/>
              <a:t>int</a:t>
            </a:r>
            <a:r>
              <a:rPr lang="en-US" altLang="zh-CN" sz="2400" dirty="0"/>
              <a:t> swap(</a:t>
            </a:r>
            <a:r>
              <a:rPr lang="en-US" altLang="zh-CN" sz="2400" dirty="0" err="1"/>
              <a:t>int</a:t>
            </a:r>
            <a:r>
              <a:rPr lang="en-US" altLang="zh-CN" sz="2400" dirty="0"/>
              <a:t>  </a:t>
            </a:r>
            <a:r>
              <a:rPr lang="en-US" altLang="zh-CN" sz="2400" dirty="0" err="1"/>
              <a:t>x,int</a:t>
            </a:r>
            <a:r>
              <a:rPr lang="en-US" altLang="zh-CN" sz="2400" dirty="0"/>
              <a:t> y)</a:t>
            </a:r>
          </a:p>
          <a:p>
            <a:pPr>
              <a:spcBef>
                <a:spcPct val="0"/>
              </a:spcBef>
            </a:pPr>
            <a:r>
              <a:rPr lang="en-US" altLang="zh-CN" sz="2400" dirty="0"/>
              <a:t>{ </a:t>
            </a:r>
            <a:r>
              <a:rPr lang="en-US" altLang="zh-CN" sz="2400" dirty="0" err="1"/>
              <a:t>int</a:t>
            </a:r>
            <a:r>
              <a:rPr lang="en-US" altLang="zh-CN" sz="2400" dirty="0"/>
              <a:t>  t;</a:t>
            </a:r>
          </a:p>
          <a:p>
            <a:pPr>
              <a:spcBef>
                <a:spcPct val="0"/>
              </a:spcBef>
            </a:pPr>
            <a:r>
              <a:rPr lang="en-US" altLang="zh-CN" sz="2400" dirty="0"/>
              <a:t>   t=x;</a:t>
            </a:r>
          </a:p>
          <a:p>
            <a:pPr>
              <a:spcBef>
                <a:spcPct val="0"/>
              </a:spcBef>
            </a:pPr>
            <a:r>
              <a:rPr lang="en-US" altLang="zh-CN" sz="2400" dirty="0"/>
              <a:t>   x=y;</a:t>
            </a:r>
          </a:p>
          <a:p>
            <a:pPr>
              <a:spcBef>
                <a:spcPct val="0"/>
              </a:spcBef>
            </a:pPr>
            <a:r>
              <a:rPr lang="en-US" altLang="zh-CN" sz="2400" dirty="0"/>
              <a:t>   y=t; }</a:t>
            </a:r>
          </a:p>
          <a:p>
            <a:pPr>
              <a:spcBef>
                <a:spcPct val="0"/>
              </a:spcBef>
            </a:pPr>
            <a:endParaRPr lang="en-US" altLang="zh-CN" sz="2400" dirty="0"/>
          </a:p>
          <a:p>
            <a:pPr>
              <a:spcBef>
                <a:spcPct val="0"/>
              </a:spcBef>
            </a:pPr>
            <a:r>
              <a:rPr lang="en-US" altLang="zh-CN" sz="2400" dirty="0" err="1"/>
              <a:t>int</a:t>
            </a:r>
            <a:r>
              <a:rPr lang="en-US" altLang="zh-CN" sz="2400" dirty="0"/>
              <a:t> main()</a:t>
            </a:r>
          </a:p>
          <a:p>
            <a:pPr>
              <a:spcBef>
                <a:spcPct val="0"/>
              </a:spcBef>
            </a:pPr>
            <a:r>
              <a:rPr lang="en-US" altLang="zh-CN" sz="2400" dirty="0"/>
              <a:t>{ </a:t>
            </a:r>
            <a:r>
              <a:rPr lang="en-US" altLang="zh-CN" sz="2400" dirty="0" err="1"/>
              <a:t>int</a:t>
            </a:r>
            <a:r>
              <a:rPr lang="en-US" altLang="zh-CN" sz="2400" dirty="0"/>
              <a:t> </a:t>
            </a:r>
            <a:r>
              <a:rPr lang="en-US" altLang="zh-CN" sz="2400" dirty="0" err="1"/>
              <a:t>a,b</a:t>
            </a:r>
            <a:r>
              <a:rPr lang="en-US" altLang="zh-CN" sz="2400" dirty="0"/>
              <a:t>;</a:t>
            </a:r>
          </a:p>
          <a:p>
            <a:pPr>
              <a:spcBef>
                <a:spcPct val="0"/>
              </a:spcBef>
            </a:pPr>
            <a:r>
              <a:rPr lang="en-US" altLang="zh-CN" sz="2400" dirty="0"/>
              <a:t>   </a:t>
            </a:r>
            <a:r>
              <a:rPr lang="en-US" altLang="zh-CN" sz="2400" dirty="0" err="1"/>
              <a:t>scanf</a:t>
            </a:r>
            <a:r>
              <a:rPr lang="en-US" altLang="zh-CN" sz="2400" dirty="0"/>
              <a:t>("%</a:t>
            </a:r>
            <a:r>
              <a:rPr lang="en-US" altLang="zh-CN" sz="2400" dirty="0" err="1"/>
              <a:t>d,%d",&amp;a,&amp;b</a:t>
            </a:r>
            <a:r>
              <a:rPr lang="en-US" altLang="zh-CN" sz="2400" dirty="0"/>
              <a:t>);</a:t>
            </a:r>
          </a:p>
          <a:p>
            <a:pPr>
              <a:spcBef>
                <a:spcPct val="0"/>
              </a:spcBef>
            </a:pPr>
            <a:r>
              <a:rPr lang="en-US" altLang="zh-CN" sz="2400" dirty="0"/>
              <a:t>   if(a&lt;b)  swap(</a:t>
            </a:r>
            <a:r>
              <a:rPr lang="en-US" altLang="zh-CN" sz="2400" dirty="0" err="1"/>
              <a:t>a,b</a:t>
            </a:r>
            <a:r>
              <a:rPr lang="en-US" altLang="zh-CN" sz="2400" dirty="0"/>
              <a:t>);</a:t>
            </a:r>
          </a:p>
          <a:p>
            <a:pPr>
              <a:spcBef>
                <a:spcPct val="0"/>
              </a:spcBef>
            </a:pPr>
            <a:r>
              <a:rPr lang="en-US" altLang="zh-CN" sz="2400" dirty="0"/>
              <a:t>   </a:t>
            </a:r>
            <a:r>
              <a:rPr lang="en-US" altLang="zh-CN" sz="2400" dirty="0" err="1"/>
              <a:t>printf</a:t>
            </a:r>
            <a:r>
              <a:rPr lang="en-US" altLang="zh-CN" sz="2400" dirty="0"/>
              <a:t>("\</a:t>
            </a:r>
            <a:r>
              <a:rPr lang="en-US" altLang="zh-CN" sz="2400" dirty="0" err="1"/>
              <a:t>n%d,%d</a:t>
            </a:r>
            <a:r>
              <a:rPr lang="en-US" altLang="zh-CN" sz="2400" dirty="0"/>
              <a:t>\</a:t>
            </a:r>
            <a:r>
              <a:rPr lang="en-US" altLang="zh-CN" sz="2400" dirty="0" err="1"/>
              <a:t>n",a,b</a:t>
            </a:r>
            <a:r>
              <a:rPr lang="en-US" altLang="zh-CN" sz="2400" dirty="0"/>
              <a:t>);</a:t>
            </a:r>
          </a:p>
          <a:p>
            <a:pPr>
              <a:spcBef>
                <a:spcPct val="0"/>
              </a:spcBef>
            </a:pPr>
            <a:r>
              <a:rPr lang="en-US" altLang="zh-CN" sz="2400" dirty="0"/>
              <a:t>}</a:t>
            </a:r>
          </a:p>
        </p:txBody>
      </p:sp>
      <p:sp>
        <p:nvSpPr>
          <p:cNvPr id="780297" name="Rectangle 9"/>
          <p:cNvSpPr>
            <a:spLocks noChangeArrowheads="1"/>
          </p:cNvSpPr>
          <p:nvPr/>
        </p:nvSpPr>
        <p:spPr bwMode="auto">
          <a:xfrm>
            <a:off x="3941763" y="5699125"/>
            <a:ext cx="1733550" cy="1158875"/>
          </a:xfrm>
          <a:prstGeom prst="rect">
            <a:avLst/>
          </a:prstGeom>
          <a:solidFill>
            <a:srgbClr val="C0C0C0"/>
          </a:solidFill>
          <a:ln w="38100">
            <a:solidFill>
              <a:srgbClr val="339966"/>
            </a:solidFill>
            <a:miter lim="800000"/>
            <a:headEnd/>
            <a:tailEnd/>
          </a:ln>
          <a:effectLst/>
        </p:spPr>
        <p:txBody>
          <a:bodyPr wrap="none" anchor="ctr"/>
          <a:lstStyle/>
          <a:p>
            <a:pPr>
              <a:spcBef>
                <a:spcPct val="0"/>
              </a:spcBef>
            </a:pPr>
            <a:r>
              <a:rPr kumimoji="0" lang="zh-CN" altLang="en-US" sz="2400">
                <a:solidFill>
                  <a:schemeClr val="tx1"/>
                </a:solidFill>
              </a:rPr>
              <a:t>运行结果： </a:t>
            </a:r>
          </a:p>
          <a:p>
            <a:pPr>
              <a:spcBef>
                <a:spcPct val="0"/>
              </a:spcBef>
            </a:pPr>
            <a:r>
              <a:rPr kumimoji="0" lang="en-US" altLang="zh-CN" sz="2000">
                <a:solidFill>
                  <a:srgbClr val="FF5050"/>
                </a:solidFill>
              </a:rPr>
              <a:t>5 , 9 </a:t>
            </a:r>
            <a:r>
              <a:rPr kumimoji="0" lang="en-US" altLang="zh-CN" sz="2400">
                <a:solidFill>
                  <a:srgbClr val="FF5050"/>
                </a:solidFill>
                <a:sym typeface="Symbol" pitchFamily="18" charset="2"/>
              </a:rPr>
              <a:t></a:t>
            </a:r>
            <a:endParaRPr kumimoji="0" lang="en-US" altLang="zh-CN" sz="2400">
              <a:solidFill>
                <a:srgbClr val="FF5050"/>
              </a:solidFill>
            </a:endParaRPr>
          </a:p>
          <a:p>
            <a:pPr>
              <a:spcBef>
                <a:spcPct val="0"/>
              </a:spcBef>
            </a:pPr>
            <a:r>
              <a:rPr kumimoji="0" lang="en-US" altLang="zh-CN" sz="2000">
                <a:solidFill>
                  <a:srgbClr val="FF5050"/>
                </a:solidFill>
              </a:rPr>
              <a:t>5 , 9</a:t>
            </a:r>
          </a:p>
        </p:txBody>
      </p:sp>
      <p:grpSp>
        <p:nvGrpSpPr>
          <p:cNvPr id="2" name="Group 61"/>
          <p:cNvGrpSpPr>
            <a:grpSpLocks/>
          </p:cNvGrpSpPr>
          <p:nvPr/>
        </p:nvGrpSpPr>
        <p:grpSpPr bwMode="auto">
          <a:xfrm>
            <a:off x="5091113" y="1279525"/>
            <a:ext cx="2617787" cy="4625975"/>
            <a:chOff x="3003" y="806"/>
            <a:chExt cx="1649" cy="2914"/>
          </a:xfrm>
        </p:grpSpPr>
        <p:sp>
          <p:nvSpPr>
            <p:cNvPr id="367660" name="Freeform 62"/>
            <p:cNvSpPr>
              <a:spLocks/>
            </p:cNvSpPr>
            <p:nvPr/>
          </p:nvSpPr>
          <p:spPr bwMode="auto">
            <a:xfrm>
              <a:off x="3429" y="3364"/>
              <a:ext cx="1211" cy="356"/>
            </a:xfrm>
            <a:custGeom>
              <a:avLst/>
              <a:gdLst>
                <a:gd name="T0" fmla="*/ 0 w 1211"/>
                <a:gd name="T1" fmla="*/ 127 h 456"/>
                <a:gd name="T2" fmla="*/ 500 w 1211"/>
                <a:gd name="T3" fmla="*/ 32 h 456"/>
                <a:gd name="T4" fmla="*/ 1089 w 1211"/>
                <a:gd name="T5" fmla="*/ 319 h 456"/>
                <a:gd name="T6" fmla="*/ 1211 w 1211"/>
                <a:gd name="T7" fmla="*/ 258 h 4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headEnd/>
              <a:tailEnd/>
            </a:ln>
            <a:effectLst/>
          </p:spPr>
          <p:txBody>
            <a:bodyPr wrap="none" anchor="ctr"/>
            <a:lstStyle/>
            <a:p>
              <a:endParaRPr lang="zh-CN" altLang="en-US"/>
            </a:p>
          </p:txBody>
        </p:sp>
        <p:sp>
          <p:nvSpPr>
            <p:cNvPr id="367661" name="Freeform 63"/>
            <p:cNvSpPr>
              <a:spLocks/>
            </p:cNvSpPr>
            <p:nvPr/>
          </p:nvSpPr>
          <p:spPr bwMode="auto">
            <a:xfrm>
              <a:off x="3430" y="3018"/>
              <a:ext cx="1212" cy="67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cmpd="sng">
              <a:solidFill>
                <a:schemeClr val="tx1"/>
              </a:solidFill>
              <a:round/>
              <a:headEnd/>
              <a:tailEnd/>
            </a:ln>
            <a:effectLst/>
          </p:spPr>
          <p:txBody>
            <a:bodyPr wrap="none" anchor="ctr"/>
            <a:lstStyle/>
            <a:p>
              <a:endParaRPr lang="zh-CN" altLang="en-US"/>
            </a:p>
          </p:txBody>
        </p:sp>
        <p:sp>
          <p:nvSpPr>
            <p:cNvPr id="367662" name="Rectangle 64"/>
            <p:cNvSpPr>
              <a:spLocks noChangeArrowheads="1"/>
            </p:cNvSpPr>
            <p:nvPr/>
          </p:nvSpPr>
          <p:spPr bwMode="auto">
            <a:xfrm>
              <a:off x="3429" y="806"/>
              <a:ext cx="1211" cy="2212"/>
            </a:xfrm>
            <a:prstGeom prst="rect">
              <a:avLst/>
            </a:prstGeom>
            <a:solidFill>
              <a:srgbClr val="DDDDDD"/>
            </a:solidFill>
            <a:ln w="38100">
              <a:solidFill>
                <a:schemeClr val="tx1"/>
              </a:solidFill>
              <a:miter lim="800000"/>
              <a:headEnd/>
              <a:tailEnd/>
            </a:ln>
            <a:effectLst/>
          </p:spPr>
          <p:txBody>
            <a:bodyPr wrap="none" anchor="ctr"/>
            <a:lstStyle/>
            <a:p>
              <a:pPr algn="ctr">
                <a:spcBef>
                  <a:spcPct val="0"/>
                </a:spcBef>
              </a:pPr>
              <a:endParaRPr lang="zh-CN" altLang="zh-CN" sz="2000" b="0">
                <a:solidFill>
                  <a:schemeClr val="tx1"/>
                </a:solidFill>
                <a:ea typeface="宋体" pitchFamily="2" charset="-122"/>
              </a:endParaRPr>
            </a:p>
          </p:txBody>
        </p:sp>
        <p:sp>
          <p:nvSpPr>
            <p:cNvPr id="367663" name="Line 65"/>
            <p:cNvSpPr>
              <a:spLocks noChangeShapeType="1"/>
            </p:cNvSpPr>
            <p:nvPr/>
          </p:nvSpPr>
          <p:spPr bwMode="auto">
            <a:xfrm>
              <a:off x="3441" y="1244"/>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67664" name="Line 66"/>
            <p:cNvSpPr>
              <a:spLocks noChangeShapeType="1"/>
            </p:cNvSpPr>
            <p:nvPr/>
          </p:nvSpPr>
          <p:spPr bwMode="auto">
            <a:xfrm>
              <a:off x="3441" y="1500"/>
              <a:ext cx="1211" cy="0"/>
            </a:xfrm>
            <a:prstGeom prst="line">
              <a:avLst/>
            </a:prstGeom>
            <a:noFill/>
            <a:ln w="9525">
              <a:solidFill>
                <a:schemeClr val="bg2"/>
              </a:solidFill>
              <a:round/>
              <a:headEnd/>
              <a:tailEnd/>
            </a:ln>
            <a:effectLst/>
          </p:spPr>
          <p:txBody>
            <a:bodyPr wrap="none" anchor="ctr"/>
            <a:lstStyle/>
            <a:p>
              <a:endParaRPr lang="zh-CN" altLang="en-US"/>
            </a:p>
          </p:txBody>
        </p:sp>
        <p:sp>
          <p:nvSpPr>
            <p:cNvPr id="367665" name="Line 67"/>
            <p:cNvSpPr>
              <a:spLocks noChangeShapeType="1"/>
            </p:cNvSpPr>
            <p:nvPr/>
          </p:nvSpPr>
          <p:spPr bwMode="auto">
            <a:xfrm>
              <a:off x="3441" y="1733"/>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67666" name="Line 68"/>
            <p:cNvSpPr>
              <a:spLocks noChangeShapeType="1"/>
            </p:cNvSpPr>
            <p:nvPr/>
          </p:nvSpPr>
          <p:spPr bwMode="auto">
            <a:xfrm>
              <a:off x="3441" y="1988"/>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67667" name="Line 69"/>
            <p:cNvSpPr>
              <a:spLocks noChangeShapeType="1"/>
            </p:cNvSpPr>
            <p:nvPr/>
          </p:nvSpPr>
          <p:spPr bwMode="auto">
            <a:xfrm>
              <a:off x="3429" y="2246"/>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67668" name="Line 70"/>
            <p:cNvSpPr>
              <a:spLocks noChangeShapeType="1"/>
            </p:cNvSpPr>
            <p:nvPr/>
          </p:nvSpPr>
          <p:spPr bwMode="auto">
            <a:xfrm>
              <a:off x="3441" y="2788"/>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67669" name="Line 71"/>
            <p:cNvSpPr>
              <a:spLocks noChangeShapeType="1"/>
            </p:cNvSpPr>
            <p:nvPr/>
          </p:nvSpPr>
          <p:spPr bwMode="auto">
            <a:xfrm>
              <a:off x="3429" y="3027"/>
              <a:ext cx="0" cy="456"/>
            </a:xfrm>
            <a:prstGeom prst="line">
              <a:avLst/>
            </a:prstGeom>
            <a:noFill/>
            <a:ln w="9525">
              <a:solidFill>
                <a:srgbClr val="000000"/>
              </a:solidFill>
              <a:round/>
              <a:headEnd/>
              <a:tailEnd/>
            </a:ln>
            <a:effectLst/>
          </p:spPr>
          <p:txBody>
            <a:bodyPr wrap="none" anchor="ctr"/>
            <a:lstStyle/>
            <a:p>
              <a:endParaRPr lang="zh-CN" altLang="en-US"/>
            </a:p>
          </p:txBody>
        </p:sp>
        <p:sp>
          <p:nvSpPr>
            <p:cNvPr id="367670" name="Line 72"/>
            <p:cNvSpPr>
              <a:spLocks noChangeShapeType="1"/>
            </p:cNvSpPr>
            <p:nvPr/>
          </p:nvSpPr>
          <p:spPr bwMode="auto">
            <a:xfrm>
              <a:off x="4640" y="3027"/>
              <a:ext cx="1" cy="600"/>
            </a:xfrm>
            <a:prstGeom prst="line">
              <a:avLst/>
            </a:prstGeom>
            <a:noFill/>
            <a:ln w="9525">
              <a:solidFill>
                <a:srgbClr val="000000"/>
              </a:solidFill>
              <a:round/>
              <a:headEnd/>
              <a:tailEnd/>
            </a:ln>
            <a:effectLst/>
          </p:spPr>
          <p:txBody>
            <a:bodyPr wrap="none" anchor="ctr"/>
            <a:lstStyle/>
            <a:p>
              <a:endParaRPr lang="zh-CN" altLang="en-US"/>
            </a:p>
          </p:txBody>
        </p:sp>
        <p:sp>
          <p:nvSpPr>
            <p:cNvPr id="367671" name="Text Box 73"/>
            <p:cNvSpPr txBox="1">
              <a:spLocks noChangeArrowheads="1"/>
            </p:cNvSpPr>
            <p:nvPr/>
          </p:nvSpPr>
          <p:spPr bwMode="auto">
            <a:xfrm>
              <a:off x="3920" y="864"/>
              <a:ext cx="308" cy="338"/>
            </a:xfrm>
            <a:prstGeom prst="rect">
              <a:avLst/>
            </a:prstGeom>
            <a:noFill/>
            <a:ln w="9525">
              <a:noFill/>
              <a:miter lim="800000"/>
              <a:headEnd/>
              <a:tailEnd/>
            </a:ln>
            <a:effectLst/>
          </p:spPr>
          <p:txBody>
            <a:bodyPr vert="eaVert" wrap="none" anchor="ctr">
              <a:spAutoFit/>
            </a:bodyPr>
            <a:lstStyle/>
            <a:p>
              <a:pPr algn="ctr">
                <a:spcBef>
                  <a:spcPct val="0"/>
                </a:spcBef>
              </a:pPr>
              <a:r>
                <a:rPr lang="en-US" altLang="zh-CN" sz="2000" b="0">
                  <a:solidFill>
                    <a:schemeClr val="tx1"/>
                  </a:solidFill>
                  <a:ea typeface="宋体" pitchFamily="2" charset="-122"/>
                </a:rPr>
                <a:t>…...</a:t>
              </a:r>
            </a:p>
          </p:txBody>
        </p:sp>
        <p:sp>
          <p:nvSpPr>
            <p:cNvPr id="367672" name="Text Box 74"/>
            <p:cNvSpPr txBox="1">
              <a:spLocks noChangeArrowheads="1"/>
            </p:cNvSpPr>
            <p:nvPr/>
          </p:nvSpPr>
          <p:spPr bwMode="auto">
            <a:xfrm>
              <a:off x="3919" y="3069"/>
              <a:ext cx="308" cy="338"/>
            </a:xfrm>
            <a:prstGeom prst="rect">
              <a:avLst/>
            </a:prstGeom>
            <a:noFill/>
            <a:ln w="9525">
              <a:noFill/>
              <a:miter lim="800000"/>
              <a:headEnd/>
              <a:tailEnd/>
            </a:ln>
            <a:effectLst/>
          </p:spPr>
          <p:txBody>
            <a:bodyPr vert="eaVert" wrap="none" anchor="ctr">
              <a:spAutoFit/>
            </a:bodyPr>
            <a:lstStyle/>
            <a:p>
              <a:pPr algn="ctr">
                <a:spcBef>
                  <a:spcPct val="0"/>
                </a:spcBef>
              </a:pPr>
              <a:r>
                <a:rPr lang="en-US" altLang="zh-CN" sz="2000" b="0">
                  <a:solidFill>
                    <a:schemeClr val="tx1"/>
                  </a:solidFill>
                  <a:ea typeface="宋体" pitchFamily="2" charset="-122"/>
                </a:rPr>
                <a:t>…...</a:t>
              </a:r>
            </a:p>
          </p:txBody>
        </p:sp>
        <p:sp>
          <p:nvSpPr>
            <p:cNvPr id="367673" name="Line 75"/>
            <p:cNvSpPr>
              <a:spLocks noChangeShapeType="1"/>
            </p:cNvSpPr>
            <p:nvPr/>
          </p:nvSpPr>
          <p:spPr bwMode="auto">
            <a:xfrm>
              <a:off x="3441" y="2510"/>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67674" name="Text Box 76"/>
            <p:cNvSpPr txBox="1">
              <a:spLocks noChangeArrowheads="1"/>
            </p:cNvSpPr>
            <p:nvPr/>
          </p:nvSpPr>
          <p:spPr bwMode="auto">
            <a:xfrm>
              <a:off x="3021" y="1134"/>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2000</a:t>
              </a:r>
            </a:p>
          </p:txBody>
        </p:sp>
        <p:sp>
          <p:nvSpPr>
            <p:cNvPr id="367675" name="Text Box 77"/>
            <p:cNvSpPr txBox="1">
              <a:spLocks noChangeArrowheads="1"/>
            </p:cNvSpPr>
            <p:nvPr/>
          </p:nvSpPr>
          <p:spPr bwMode="auto">
            <a:xfrm>
              <a:off x="3022" y="2105"/>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2008</a:t>
              </a:r>
              <a:endParaRPr lang="en-US" altLang="zh-CN" sz="2000" b="0">
                <a:solidFill>
                  <a:srgbClr val="336600"/>
                </a:solidFill>
                <a:ea typeface="宋体" pitchFamily="2" charset="-122"/>
              </a:endParaRPr>
            </a:p>
          </p:txBody>
        </p:sp>
        <p:sp>
          <p:nvSpPr>
            <p:cNvPr id="367676" name="Text Box 78"/>
            <p:cNvSpPr txBox="1">
              <a:spLocks noChangeArrowheads="1"/>
            </p:cNvSpPr>
            <p:nvPr/>
          </p:nvSpPr>
          <p:spPr bwMode="auto">
            <a:xfrm>
              <a:off x="3003" y="2348"/>
              <a:ext cx="472"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200A</a:t>
              </a:r>
            </a:p>
          </p:txBody>
        </p:sp>
        <p:sp>
          <p:nvSpPr>
            <p:cNvPr id="367677" name="Text Box 79"/>
            <p:cNvSpPr txBox="1">
              <a:spLocks noChangeArrowheads="1"/>
            </p:cNvSpPr>
            <p:nvPr/>
          </p:nvSpPr>
          <p:spPr bwMode="auto">
            <a:xfrm>
              <a:off x="3021" y="1377"/>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2002</a:t>
              </a:r>
            </a:p>
          </p:txBody>
        </p:sp>
        <p:sp>
          <p:nvSpPr>
            <p:cNvPr id="367678" name="Text Box 80"/>
            <p:cNvSpPr txBox="1">
              <a:spLocks noChangeArrowheads="1"/>
            </p:cNvSpPr>
            <p:nvPr/>
          </p:nvSpPr>
          <p:spPr bwMode="auto">
            <a:xfrm>
              <a:off x="3021" y="1620"/>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2004</a:t>
              </a:r>
            </a:p>
          </p:txBody>
        </p:sp>
        <p:sp>
          <p:nvSpPr>
            <p:cNvPr id="367679" name="Text Box 81"/>
            <p:cNvSpPr txBox="1">
              <a:spLocks noChangeArrowheads="1"/>
            </p:cNvSpPr>
            <p:nvPr/>
          </p:nvSpPr>
          <p:spPr bwMode="auto">
            <a:xfrm>
              <a:off x="3021" y="1862"/>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2006</a:t>
              </a:r>
            </a:p>
          </p:txBody>
        </p:sp>
        <p:grpSp>
          <p:nvGrpSpPr>
            <p:cNvPr id="3" name="Group 82"/>
            <p:cNvGrpSpPr>
              <a:grpSpLocks/>
            </p:cNvGrpSpPr>
            <p:nvPr/>
          </p:nvGrpSpPr>
          <p:grpSpPr bwMode="auto">
            <a:xfrm>
              <a:off x="3444" y="1380"/>
              <a:ext cx="60" cy="1548"/>
              <a:chOff x="3960" y="1560"/>
              <a:chExt cx="60" cy="1548"/>
            </a:xfrm>
          </p:grpSpPr>
          <p:sp>
            <p:nvSpPr>
              <p:cNvPr id="367689" name="Line 83"/>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7690" name="Line 84"/>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7691" name="Line 85"/>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7692" name="Line 86"/>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7693" name="Line 87"/>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7694" name="Line 88"/>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7695" name="Line 89"/>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grpSp>
        <p:grpSp>
          <p:nvGrpSpPr>
            <p:cNvPr id="4" name="Group 90"/>
            <p:cNvGrpSpPr>
              <a:grpSpLocks/>
            </p:cNvGrpSpPr>
            <p:nvPr/>
          </p:nvGrpSpPr>
          <p:grpSpPr bwMode="auto">
            <a:xfrm>
              <a:off x="4572" y="1368"/>
              <a:ext cx="60" cy="1548"/>
              <a:chOff x="3960" y="1560"/>
              <a:chExt cx="60" cy="1548"/>
            </a:xfrm>
          </p:grpSpPr>
          <p:sp>
            <p:nvSpPr>
              <p:cNvPr id="367682" name="Line 91"/>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7683" name="Line 92"/>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7684" name="Line 93"/>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7685" name="Line 94"/>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7686" name="Line 95"/>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7687" name="Line 96"/>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7688" name="Line 97"/>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grpSp>
      </p:grpSp>
      <p:sp>
        <p:nvSpPr>
          <p:cNvPr id="780386" name="Text Box 98"/>
          <p:cNvSpPr txBox="1">
            <a:spLocks noChangeArrowheads="1"/>
          </p:cNvSpPr>
          <p:nvPr/>
        </p:nvSpPr>
        <p:spPr bwMode="auto">
          <a:xfrm>
            <a:off x="6556375" y="2003425"/>
            <a:ext cx="336550" cy="457200"/>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0000FF"/>
                </a:solidFill>
                <a:ea typeface="宋体" pitchFamily="2" charset="-122"/>
              </a:rPr>
              <a:t>5</a:t>
            </a:r>
          </a:p>
        </p:txBody>
      </p:sp>
      <p:grpSp>
        <p:nvGrpSpPr>
          <p:cNvPr id="5" name="Group 99"/>
          <p:cNvGrpSpPr>
            <a:grpSpLocks/>
          </p:cNvGrpSpPr>
          <p:nvPr/>
        </p:nvGrpSpPr>
        <p:grpSpPr bwMode="auto">
          <a:xfrm>
            <a:off x="6276975" y="1552575"/>
            <a:ext cx="2497138" cy="1011238"/>
            <a:chOff x="3750" y="978"/>
            <a:chExt cx="1573" cy="637"/>
          </a:xfrm>
        </p:grpSpPr>
        <p:grpSp>
          <p:nvGrpSpPr>
            <p:cNvPr id="6" name="Group 100"/>
            <p:cNvGrpSpPr>
              <a:grpSpLocks/>
            </p:cNvGrpSpPr>
            <p:nvPr/>
          </p:nvGrpSpPr>
          <p:grpSpPr bwMode="auto">
            <a:xfrm>
              <a:off x="4630" y="1125"/>
              <a:ext cx="689" cy="250"/>
              <a:chOff x="4402" y="1437"/>
              <a:chExt cx="689" cy="250"/>
            </a:xfrm>
          </p:grpSpPr>
          <p:sp>
            <p:nvSpPr>
              <p:cNvPr id="367658" name="Line 101"/>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67659" name="Text Box 102"/>
              <p:cNvSpPr txBox="1">
                <a:spLocks noChangeArrowheads="1"/>
              </p:cNvSpPr>
              <p:nvPr/>
            </p:nvSpPr>
            <p:spPr bwMode="auto">
              <a:xfrm>
                <a:off x="4584" y="1437"/>
                <a:ext cx="507"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zh-CN" altLang="en-US" sz="2000" b="0">
                    <a:solidFill>
                      <a:schemeClr val="tx1"/>
                    </a:solidFill>
                    <a:ea typeface="宋体" pitchFamily="2" charset="-122"/>
                  </a:rPr>
                  <a:t>变量</a:t>
                </a:r>
                <a:r>
                  <a:rPr lang="en-US" altLang="zh-CN" sz="2000" b="0">
                    <a:solidFill>
                      <a:schemeClr val="tx1"/>
                    </a:solidFill>
                    <a:ea typeface="宋体" pitchFamily="2" charset="-122"/>
                  </a:rPr>
                  <a:t>a</a:t>
                </a:r>
              </a:p>
            </p:txBody>
          </p:sp>
        </p:grpSp>
        <p:grpSp>
          <p:nvGrpSpPr>
            <p:cNvPr id="7" name="Group 103"/>
            <p:cNvGrpSpPr>
              <a:grpSpLocks/>
            </p:cNvGrpSpPr>
            <p:nvPr/>
          </p:nvGrpSpPr>
          <p:grpSpPr bwMode="auto">
            <a:xfrm>
              <a:off x="4630" y="1365"/>
              <a:ext cx="693" cy="250"/>
              <a:chOff x="4426" y="1917"/>
              <a:chExt cx="693" cy="250"/>
            </a:xfrm>
          </p:grpSpPr>
          <p:sp>
            <p:nvSpPr>
              <p:cNvPr id="367656" name="Line 104"/>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67657" name="Text Box 105"/>
              <p:cNvSpPr txBox="1">
                <a:spLocks noChangeArrowheads="1"/>
              </p:cNvSpPr>
              <p:nvPr/>
            </p:nvSpPr>
            <p:spPr bwMode="auto">
              <a:xfrm>
                <a:off x="4523" y="1917"/>
                <a:ext cx="596"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en-US" altLang="zh-CN" sz="2000" b="0">
                    <a:solidFill>
                      <a:schemeClr val="tx1"/>
                    </a:solidFill>
                    <a:ea typeface="宋体" pitchFamily="2" charset="-122"/>
                  </a:rPr>
                  <a:t>  </a:t>
                </a:r>
                <a:r>
                  <a:rPr lang="zh-CN" altLang="en-US" sz="2000" b="0">
                    <a:solidFill>
                      <a:schemeClr val="tx1"/>
                    </a:solidFill>
                    <a:ea typeface="宋体" pitchFamily="2" charset="-122"/>
                  </a:rPr>
                  <a:t>变量</a:t>
                </a:r>
                <a:r>
                  <a:rPr lang="en-US" altLang="zh-CN" sz="2000" b="0">
                    <a:solidFill>
                      <a:schemeClr val="tx1"/>
                    </a:solidFill>
                    <a:ea typeface="宋体" pitchFamily="2" charset="-122"/>
                  </a:rPr>
                  <a:t>b</a:t>
                </a:r>
              </a:p>
            </p:txBody>
          </p:sp>
        </p:grpSp>
        <p:sp>
          <p:nvSpPr>
            <p:cNvPr id="367655" name="Text Box 106"/>
            <p:cNvSpPr txBox="1">
              <a:spLocks noChangeArrowheads="1"/>
            </p:cNvSpPr>
            <p:nvPr/>
          </p:nvSpPr>
          <p:spPr bwMode="auto">
            <a:xfrm>
              <a:off x="3750" y="978"/>
              <a:ext cx="541"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rgbClr val="FF3300"/>
                  </a:solidFill>
                  <a:ea typeface="宋体" pitchFamily="2" charset="-122"/>
                </a:rPr>
                <a:t>(main)</a:t>
              </a:r>
              <a:endParaRPr lang="en-US" altLang="zh-CN" sz="2000" b="0">
                <a:solidFill>
                  <a:schemeClr val="accent2"/>
                </a:solidFill>
                <a:ea typeface="宋体" pitchFamily="2" charset="-122"/>
              </a:endParaRPr>
            </a:p>
          </p:txBody>
        </p:sp>
      </p:grpSp>
      <p:sp>
        <p:nvSpPr>
          <p:cNvPr id="780395" name="Text Box 107"/>
          <p:cNvSpPr txBox="1">
            <a:spLocks noChangeArrowheads="1"/>
          </p:cNvSpPr>
          <p:nvPr/>
        </p:nvSpPr>
        <p:spPr bwMode="auto">
          <a:xfrm>
            <a:off x="6575425" y="2365375"/>
            <a:ext cx="336550" cy="457200"/>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FF3300"/>
                </a:solidFill>
                <a:ea typeface="宋体" pitchFamily="2" charset="-122"/>
              </a:rPr>
              <a:t>9</a:t>
            </a:r>
            <a:endParaRPr lang="en-US" altLang="zh-CN" sz="2400" b="0">
              <a:solidFill>
                <a:srgbClr val="0000FF"/>
              </a:solidFill>
              <a:ea typeface="宋体" pitchFamily="2" charset="-122"/>
            </a:endParaRPr>
          </a:p>
        </p:txBody>
      </p:sp>
      <p:sp>
        <p:nvSpPr>
          <p:cNvPr id="780396" name="Text Box 108"/>
          <p:cNvSpPr txBox="1">
            <a:spLocks noChangeArrowheads="1"/>
          </p:cNvSpPr>
          <p:nvPr/>
        </p:nvSpPr>
        <p:spPr bwMode="auto">
          <a:xfrm>
            <a:off x="6630988" y="3960813"/>
            <a:ext cx="336550" cy="457200"/>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0000FF"/>
                </a:solidFill>
                <a:ea typeface="宋体" pitchFamily="2" charset="-122"/>
              </a:rPr>
              <a:t>5</a:t>
            </a:r>
            <a:endParaRPr lang="en-US" altLang="zh-CN" sz="2000" b="0">
              <a:solidFill>
                <a:srgbClr val="0000FF"/>
              </a:solidFill>
              <a:ea typeface="宋体" pitchFamily="2" charset="-122"/>
            </a:endParaRPr>
          </a:p>
        </p:txBody>
      </p:sp>
      <p:grpSp>
        <p:nvGrpSpPr>
          <p:cNvPr id="8" name="Group 109"/>
          <p:cNvGrpSpPr>
            <a:grpSpLocks/>
          </p:cNvGrpSpPr>
          <p:nvPr/>
        </p:nvGrpSpPr>
        <p:grpSpPr bwMode="auto">
          <a:xfrm>
            <a:off x="5019675" y="2209800"/>
            <a:ext cx="1892300" cy="1374775"/>
            <a:chOff x="2958" y="1392"/>
            <a:chExt cx="1192" cy="866"/>
          </a:xfrm>
        </p:grpSpPr>
        <p:sp>
          <p:nvSpPr>
            <p:cNvPr id="367651" name="Text Box 110"/>
            <p:cNvSpPr txBox="1">
              <a:spLocks noChangeArrowheads="1"/>
            </p:cNvSpPr>
            <p:nvPr/>
          </p:nvSpPr>
          <p:spPr bwMode="auto">
            <a:xfrm>
              <a:off x="3938" y="1970"/>
              <a:ext cx="212" cy="288"/>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0000FF"/>
                  </a:solidFill>
                  <a:ea typeface="宋体" pitchFamily="2" charset="-122"/>
                </a:rPr>
                <a:t>5</a:t>
              </a:r>
            </a:p>
          </p:txBody>
        </p:sp>
        <p:sp>
          <p:nvSpPr>
            <p:cNvPr id="367652" name="Freeform 111"/>
            <p:cNvSpPr>
              <a:spLocks/>
            </p:cNvSpPr>
            <p:nvPr/>
          </p:nvSpPr>
          <p:spPr bwMode="auto">
            <a:xfrm>
              <a:off x="2958" y="1392"/>
              <a:ext cx="150" cy="744"/>
            </a:xfrm>
            <a:custGeom>
              <a:avLst/>
              <a:gdLst>
                <a:gd name="T0" fmla="*/ 114 w 150"/>
                <a:gd name="T1" fmla="*/ 0 h 744"/>
                <a:gd name="T2" fmla="*/ 6 w 150"/>
                <a:gd name="T3" fmla="*/ 312 h 744"/>
                <a:gd name="T4" fmla="*/ 150 w 150"/>
                <a:gd name="T5" fmla="*/ 744 h 744"/>
                <a:gd name="T6" fmla="*/ 0 60000 65536"/>
                <a:gd name="T7" fmla="*/ 0 60000 65536"/>
                <a:gd name="T8" fmla="*/ 0 60000 65536"/>
              </a:gdLst>
              <a:ahLst/>
              <a:cxnLst>
                <a:cxn ang="T6">
                  <a:pos x="T0" y="T1"/>
                </a:cxn>
                <a:cxn ang="T7">
                  <a:pos x="T2" y="T3"/>
                </a:cxn>
                <a:cxn ang="T8">
                  <a:pos x="T4" y="T5"/>
                </a:cxn>
              </a:cxnLst>
              <a:rect l="0" t="0" r="r" b="b"/>
              <a:pathLst>
                <a:path w="150" h="744">
                  <a:moveTo>
                    <a:pt x="114" y="0"/>
                  </a:moveTo>
                  <a:cubicBezTo>
                    <a:pt x="57" y="94"/>
                    <a:pt x="0" y="188"/>
                    <a:pt x="6" y="312"/>
                  </a:cubicBezTo>
                  <a:cubicBezTo>
                    <a:pt x="12" y="436"/>
                    <a:pt x="128" y="672"/>
                    <a:pt x="150" y="744"/>
                  </a:cubicBezTo>
                </a:path>
              </a:pathLst>
            </a:custGeom>
            <a:noFill/>
            <a:ln w="38100" cap="flat" cmpd="sng">
              <a:solidFill>
                <a:srgbClr val="339966"/>
              </a:solidFill>
              <a:prstDash val="solid"/>
              <a:round/>
              <a:headEnd type="none" w="med" len="med"/>
              <a:tailEnd type="triangle" w="med" len="med"/>
            </a:ln>
            <a:effectLst/>
          </p:spPr>
          <p:txBody>
            <a:bodyPr wrap="none" lIns="90000" tIns="46800" rIns="90000" bIns="46800" anchor="ctr">
              <a:spAutoFit/>
            </a:bodyPr>
            <a:lstStyle/>
            <a:p>
              <a:endParaRPr lang="zh-CN" altLang="en-US"/>
            </a:p>
          </p:txBody>
        </p:sp>
      </p:grpSp>
      <p:grpSp>
        <p:nvGrpSpPr>
          <p:cNvPr id="9" name="Group 131"/>
          <p:cNvGrpSpPr>
            <a:grpSpLocks/>
          </p:cNvGrpSpPr>
          <p:nvPr/>
        </p:nvGrpSpPr>
        <p:grpSpPr bwMode="auto">
          <a:xfrm>
            <a:off x="4968875" y="2590800"/>
            <a:ext cx="1924050" cy="1431925"/>
            <a:chOff x="3130" y="1632"/>
            <a:chExt cx="1212" cy="902"/>
          </a:xfrm>
        </p:grpSpPr>
        <p:sp>
          <p:nvSpPr>
            <p:cNvPr id="367649" name="Text Box 113"/>
            <p:cNvSpPr txBox="1">
              <a:spLocks noChangeArrowheads="1"/>
            </p:cNvSpPr>
            <p:nvPr/>
          </p:nvSpPr>
          <p:spPr bwMode="auto">
            <a:xfrm>
              <a:off x="4130" y="2246"/>
              <a:ext cx="212" cy="288"/>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FF3300"/>
                  </a:solidFill>
                  <a:ea typeface="宋体" pitchFamily="2" charset="-122"/>
                </a:rPr>
                <a:t>9</a:t>
              </a:r>
            </a:p>
          </p:txBody>
        </p:sp>
        <p:sp>
          <p:nvSpPr>
            <p:cNvPr id="367650" name="Freeform 114"/>
            <p:cNvSpPr>
              <a:spLocks/>
            </p:cNvSpPr>
            <p:nvPr/>
          </p:nvSpPr>
          <p:spPr bwMode="auto">
            <a:xfrm>
              <a:off x="3130" y="1632"/>
              <a:ext cx="182" cy="756"/>
            </a:xfrm>
            <a:custGeom>
              <a:avLst/>
              <a:gdLst>
                <a:gd name="T0" fmla="*/ 182 w 182"/>
                <a:gd name="T1" fmla="*/ 0 h 756"/>
                <a:gd name="T2" fmla="*/ 2 w 182"/>
                <a:gd name="T3" fmla="*/ 468 h 756"/>
                <a:gd name="T4" fmla="*/ 170 w 182"/>
                <a:gd name="T5" fmla="*/ 756 h 756"/>
                <a:gd name="T6" fmla="*/ 0 60000 65536"/>
                <a:gd name="T7" fmla="*/ 0 60000 65536"/>
                <a:gd name="T8" fmla="*/ 0 60000 65536"/>
              </a:gdLst>
              <a:ahLst/>
              <a:cxnLst>
                <a:cxn ang="T6">
                  <a:pos x="T0" y="T1"/>
                </a:cxn>
                <a:cxn ang="T7">
                  <a:pos x="T2" y="T3"/>
                </a:cxn>
                <a:cxn ang="T8">
                  <a:pos x="T4" y="T5"/>
                </a:cxn>
              </a:cxnLst>
              <a:rect l="0" t="0" r="r" b="b"/>
              <a:pathLst>
                <a:path w="182" h="756">
                  <a:moveTo>
                    <a:pt x="182" y="0"/>
                  </a:moveTo>
                  <a:cubicBezTo>
                    <a:pt x="93" y="171"/>
                    <a:pt x="4" y="342"/>
                    <a:pt x="2" y="468"/>
                  </a:cubicBezTo>
                  <a:cubicBezTo>
                    <a:pt x="0" y="594"/>
                    <a:pt x="142" y="710"/>
                    <a:pt x="170" y="756"/>
                  </a:cubicBezTo>
                </a:path>
              </a:pathLst>
            </a:custGeom>
            <a:noFill/>
            <a:ln w="38100" cap="flat" cmpd="sng">
              <a:solidFill>
                <a:srgbClr val="FF5050"/>
              </a:solidFill>
              <a:prstDash val="solid"/>
              <a:round/>
              <a:headEnd type="none" w="lg" len="lg"/>
              <a:tailEnd type="triangle" w="med" len="med"/>
            </a:ln>
            <a:effectLst/>
          </p:spPr>
          <p:txBody>
            <a:bodyPr wrap="none" lIns="90000" tIns="46800" rIns="90000" bIns="46800" anchor="ctr">
              <a:spAutoFit/>
            </a:bodyPr>
            <a:lstStyle/>
            <a:p>
              <a:endParaRPr lang="zh-CN" altLang="en-US"/>
            </a:p>
          </p:txBody>
        </p:sp>
      </p:grpSp>
      <p:sp>
        <p:nvSpPr>
          <p:cNvPr id="780403" name="Text Box 115"/>
          <p:cNvSpPr txBox="1">
            <a:spLocks noChangeArrowheads="1"/>
          </p:cNvSpPr>
          <p:nvPr/>
        </p:nvSpPr>
        <p:spPr bwMode="auto">
          <a:xfrm>
            <a:off x="6634163" y="3562350"/>
            <a:ext cx="333375" cy="457200"/>
          </a:xfrm>
          <a:prstGeom prst="rect">
            <a:avLst/>
          </a:prstGeom>
          <a:solidFill>
            <a:srgbClr val="DDDDDD"/>
          </a:solid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rgbClr val="0000FF"/>
                </a:solidFill>
                <a:ea typeface="隶书" pitchFamily="49" charset="-122"/>
              </a:rPr>
              <a:t>5</a:t>
            </a:r>
            <a:endParaRPr lang="en-US" altLang="zh-CN" sz="2400" b="0">
              <a:solidFill>
                <a:schemeClr val="tx1"/>
              </a:solidFill>
              <a:ea typeface="隶书" pitchFamily="49" charset="-122"/>
            </a:endParaRPr>
          </a:p>
        </p:txBody>
      </p:sp>
      <p:sp>
        <p:nvSpPr>
          <p:cNvPr id="780404" name="Text Box 116"/>
          <p:cNvSpPr txBox="1">
            <a:spLocks noChangeArrowheads="1"/>
          </p:cNvSpPr>
          <p:nvPr/>
        </p:nvSpPr>
        <p:spPr bwMode="auto">
          <a:xfrm>
            <a:off x="6653213" y="3162300"/>
            <a:ext cx="333375" cy="457200"/>
          </a:xfrm>
          <a:prstGeom prst="rect">
            <a:avLst/>
          </a:prstGeom>
          <a:solidFill>
            <a:srgbClr val="DDDDDD"/>
          </a:solid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rgbClr val="FF3300"/>
                </a:solidFill>
                <a:ea typeface="隶书" pitchFamily="49" charset="-122"/>
              </a:rPr>
              <a:t>9</a:t>
            </a:r>
            <a:endParaRPr lang="en-US" altLang="zh-CN" sz="2400" b="0">
              <a:solidFill>
                <a:schemeClr val="tx1"/>
              </a:solidFill>
              <a:ea typeface="隶书" pitchFamily="49" charset="-122"/>
            </a:endParaRPr>
          </a:p>
        </p:txBody>
      </p:sp>
      <p:sp>
        <p:nvSpPr>
          <p:cNvPr id="780405" name="Text Box 117"/>
          <p:cNvSpPr txBox="1">
            <a:spLocks noChangeArrowheads="1"/>
          </p:cNvSpPr>
          <p:nvPr/>
        </p:nvSpPr>
        <p:spPr bwMode="auto">
          <a:xfrm>
            <a:off x="4095750" y="2838450"/>
            <a:ext cx="995363" cy="457200"/>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rgbClr val="0000FF"/>
                </a:solidFill>
                <a:ea typeface="隶书" pitchFamily="49" charset="-122"/>
              </a:rPr>
              <a:t>COPY</a:t>
            </a:r>
            <a:endParaRPr lang="en-US" altLang="zh-CN" sz="2400" b="0">
              <a:solidFill>
                <a:schemeClr val="tx1"/>
              </a:solidFill>
              <a:ea typeface="隶书" pitchFamily="49" charset="-122"/>
            </a:endParaRPr>
          </a:p>
        </p:txBody>
      </p:sp>
      <p:grpSp>
        <p:nvGrpSpPr>
          <p:cNvPr id="10" name="Group 118"/>
          <p:cNvGrpSpPr>
            <a:grpSpLocks/>
          </p:cNvGrpSpPr>
          <p:nvPr/>
        </p:nvGrpSpPr>
        <p:grpSpPr bwMode="auto">
          <a:xfrm>
            <a:off x="6245225" y="2771775"/>
            <a:ext cx="2466975" cy="1346200"/>
            <a:chOff x="3781" y="1746"/>
            <a:chExt cx="1554" cy="848"/>
          </a:xfrm>
        </p:grpSpPr>
        <p:grpSp>
          <p:nvGrpSpPr>
            <p:cNvPr id="11" name="Group 119"/>
            <p:cNvGrpSpPr>
              <a:grpSpLocks/>
            </p:cNvGrpSpPr>
            <p:nvPr/>
          </p:nvGrpSpPr>
          <p:grpSpPr bwMode="auto">
            <a:xfrm>
              <a:off x="4659" y="2342"/>
              <a:ext cx="664" cy="252"/>
              <a:chOff x="4426" y="1886"/>
              <a:chExt cx="664" cy="252"/>
            </a:xfrm>
          </p:grpSpPr>
          <p:sp>
            <p:nvSpPr>
              <p:cNvPr id="367647" name="Line 120"/>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67648" name="Text Box 121"/>
              <p:cNvSpPr txBox="1">
                <a:spLocks noChangeArrowheads="1"/>
              </p:cNvSpPr>
              <p:nvPr/>
            </p:nvSpPr>
            <p:spPr bwMode="auto">
              <a:xfrm>
                <a:off x="4523" y="1886"/>
                <a:ext cx="567" cy="252"/>
              </a:xfrm>
              <a:prstGeom prst="rect">
                <a:avLst/>
              </a:prstGeom>
              <a:noFill/>
              <a:ln w="9525">
                <a:noFill/>
                <a:miter lim="800000"/>
                <a:headEnd type="none" w="lg" len="lg"/>
                <a:tailEnd/>
              </a:ln>
              <a:effectLst/>
            </p:spPr>
            <p:txBody>
              <a:bodyPr wrap="none">
                <a:spAutoFit/>
              </a:bodyPr>
              <a:lstStyle/>
              <a:p>
                <a:pPr eaLnBrk="1" hangingPunct="1">
                  <a:spcBef>
                    <a:spcPct val="0"/>
                  </a:spcBef>
                </a:pPr>
                <a:r>
                  <a:rPr lang="en-US" altLang="zh-CN" sz="2000" b="0" dirty="0">
                    <a:solidFill>
                      <a:schemeClr val="tx1"/>
                    </a:solidFill>
                    <a:ea typeface="宋体" pitchFamily="2" charset="-122"/>
                  </a:rPr>
                  <a:t>  </a:t>
                </a:r>
                <a:r>
                  <a:rPr lang="zh-CN" altLang="en-US" sz="2000" b="0" dirty="0">
                    <a:solidFill>
                      <a:schemeClr val="tx1"/>
                    </a:solidFill>
                    <a:ea typeface="宋体" pitchFamily="2" charset="-122"/>
                  </a:rPr>
                  <a:t>变量</a:t>
                </a:r>
                <a:r>
                  <a:rPr lang="en-US" altLang="zh-CN" sz="2000" b="0" dirty="0">
                    <a:solidFill>
                      <a:schemeClr val="tx1"/>
                    </a:solidFill>
                    <a:ea typeface="宋体" pitchFamily="2" charset="-122"/>
                  </a:rPr>
                  <a:t>t</a:t>
                </a:r>
              </a:p>
            </p:txBody>
          </p:sp>
        </p:grpSp>
        <p:grpSp>
          <p:nvGrpSpPr>
            <p:cNvPr id="12" name="Group 122"/>
            <p:cNvGrpSpPr>
              <a:grpSpLocks/>
            </p:cNvGrpSpPr>
            <p:nvPr/>
          </p:nvGrpSpPr>
          <p:grpSpPr bwMode="auto">
            <a:xfrm>
              <a:off x="4642" y="2121"/>
              <a:ext cx="693" cy="250"/>
              <a:chOff x="4426" y="1917"/>
              <a:chExt cx="693" cy="250"/>
            </a:xfrm>
          </p:grpSpPr>
          <p:sp>
            <p:nvSpPr>
              <p:cNvPr id="367645" name="Line 123"/>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67646" name="Text Box 124"/>
              <p:cNvSpPr txBox="1">
                <a:spLocks noChangeArrowheads="1"/>
              </p:cNvSpPr>
              <p:nvPr/>
            </p:nvSpPr>
            <p:spPr bwMode="auto">
              <a:xfrm>
                <a:off x="4523" y="1917"/>
                <a:ext cx="596"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en-US" altLang="zh-CN" sz="2000" b="0">
                    <a:solidFill>
                      <a:schemeClr val="tx1"/>
                    </a:solidFill>
                    <a:ea typeface="宋体" pitchFamily="2" charset="-122"/>
                  </a:rPr>
                  <a:t>  </a:t>
                </a:r>
                <a:r>
                  <a:rPr lang="zh-CN" altLang="en-US" sz="2000" b="0">
                    <a:solidFill>
                      <a:schemeClr val="tx1"/>
                    </a:solidFill>
                    <a:ea typeface="宋体" pitchFamily="2" charset="-122"/>
                  </a:rPr>
                  <a:t>变量</a:t>
                </a:r>
                <a:r>
                  <a:rPr lang="en-US" altLang="zh-CN" sz="2000" b="0">
                    <a:solidFill>
                      <a:schemeClr val="tx1"/>
                    </a:solidFill>
                    <a:ea typeface="宋体" pitchFamily="2" charset="-122"/>
                  </a:rPr>
                  <a:t>y</a:t>
                </a:r>
              </a:p>
            </p:txBody>
          </p:sp>
        </p:grpSp>
        <p:grpSp>
          <p:nvGrpSpPr>
            <p:cNvPr id="13" name="Group 125"/>
            <p:cNvGrpSpPr>
              <a:grpSpLocks/>
            </p:cNvGrpSpPr>
            <p:nvPr/>
          </p:nvGrpSpPr>
          <p:grpSpPr bwMode="auto">
            <a:xfrm>
              <a:off x="4642" y="1869"/>
              <a:ext cx="693" cy="250"/>
              <a:chOff x="4426" y="1917"/>
              <a:chExt cx="693" cy="250"/>
            </a:xfrm>
          </p:grpSpPr>
          <p:sp>
            <p:nvSpPr>
              <p:cNvPr id="367643" name="Line 126"/>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67644" name="Text Box 127"/>
              <p:cNvSpPr txBox="1">
                <a:spLocks noChangeArrowheads="1"/>
              </p:cNvSpPr>
              <p:nvPr/>
            </p:nvSpPr>
            <p:spPr bwMode="auto">
              <a:xfrm>
                <a:off x="4523" y="1917"/>
                <a:ext cx="596"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en-US" altLang="zh-CN" sz="2000" b="0">
                    <a:solidFill>
                      <a:schemeClr val="tx1"/>
                    </a:solidFill>
                    <a:ea typeface="宋体" pitchFamily="2" charset="-122"/>
                  </a:rPr>
                  <a:t>  </a:t>
                </a:r>
                <a:r>
                  <a:rPr lang="zh-CN" altLang="en-US" sz="2000" b="0">
                    <a:solidFill>
                      <a:schemeClr val="tx1"/>
                    </a:solidFill>
                    <a:ea typeface="宋体" pitchFamily="2" charset="-122"/>
                  </a:rPr>
                  <a:t>变量</a:t>
                </a:r>
                <a:r>
                  <a:rPr lang="en-US" altLang="zh-CN" sz="2000" b="0">
                    <a:solidFill>
                      <a:schemeClr val="tx1"/>
                    </a:solidFill>
                    <a:ea typeface="宋体" pitchFamily="2" charset="-122"/>
                  </a:rPr>
                  <a:t>x</a:t>
                </a:r>
              </a:p>
            </p:txBody>
          </p:sp>
        </p:grpSp>
        <p:sp>
          <p:nvSpPr>
            <p:cNvPr id="367642" name="Text Box 128"/>
            <p:cNvSpPr txBox="1">
              <a:spLocks noChangeArrowheads="1"/>
            </p:cNvSpPr>
            <p:nvPr/>
          </p:nvSpPr>
          <p:spPr bwMode="auto">
            <a:xfrm>
              <a:off x="3781" y="1746"/>
              <a:ext cx="551"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rgbClr val="336600"/>
                  </a:solidFill>
                  <a:ea typeface="宋体" pitchFamily="2" charset="-122"/>
                </a:rPr>
                <a:t>(swap)</a:t>
              </a:r>
              <a:endParaRPr lang="en-US" altLang="zh-CN" sz="2000" b="0">
                <a:solidFill>
                  <a:schemeClr val="accent2"/>
                </a:solidFill>
                <a:ea typeface="宋体" pitchFamily="2" charset="-122"/>
              </a:endParaRPr>
            </a:p>
          </p:txBody>
        </p:sp>
      </p:grpSp>
      <p:sp>
        <p:nvSpPr>
          <p:cNvPr id="780417" name="AutoShape 129"/>
          <p:cNvSpPr>
            <a:spLocks noChangeArrowheads="1"/>
          </p:cNvSpPr>
          <p:nvPr/>
        </p:nvSpPr>
        <p:spPr bwMode="auto">
          <a:xfrm>
            <a:off x="2428875" y="2978150"/>
            <a:ext cx="1855788" cy="1166813"/>
          </a:xfrm>
          <a:prstGeom prst="irregularSeal1">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en-US" sz="2400" b="0">
                <a:solidFill>
                  <a:srgbClr val="FF3300"/>
                </a:solidFill>
                <a:ea typeface="隶书" pitchFamily="49" charset="-122"/>
              </a:rPr>
              <a:t>值传递</a:t>
            </a:r>
          </a:p>
        </p:txBody>
      </p:sp>
      <p:sp>
        <p:nvSpPr>
          <p:cNvPr id="780418" name="Rectangle 130"/>
          <p:cNvSpPr>
            <a:spLocks noChangeArrowheads="1"/>
          </p:cNvSpPr>
          <p:nvPr/>
        </p:nvSpPr>
        <p:spPr bwMode="auto">
          <a:xfrm>
            <a:off x="5842000" y="5761038"/>
            <a:ext cx="3119438" cy="885825"/>
          </a:xfrm>
          <a:prstGeom prst="rect">
            <a:avLst/>
          </a:prstGeom>
          <a:solidFill>
            <a:srgbClr val="FFCC99"/>
          </a:solidFill>
          <a:ln w="38100">
            <a:solidFill>
              <a:schemeClr val="accent2"/>
            </a:solidFill>
            <a:miter lim="800000"/>
            <a:headEnd/>
            <a:tailEnd/>
          </a:ln>
          <a:effectLst/>
        </p:spPr>
        <p:txBody>
          <a:bodyPr wrap="none" anchor="ctr"/>
          <a:lstStyle/>
          <a:p>
            <a:pPr>
              <a:spcBef>
                <a:spcPct val="0"/>
              </a:spcBef>
            </a:pPr>
            <a:r>
              <a:rPr kumimoji="0" lang="zh-CN" altLang="en-US" sz="2000" dirty="0">
                <a:solidFill>
                  <a:schemeClr val="tx1"/>
                </a:solidFill>
              </a:rPr>
              <a:t>函数调用结束后，分配</a:t>
            </a:r>
          </a:p>
          <a:p>
            <a:pPr>
              <a:spcBef>
                <a:spcPct val="0"/>
              </a:spcBef>
            </a:pPr>
            <a:r>
              <a:rPr kumimoji="0" lang="zh-CN" altLang="en-US" sz="2000" dirty="0">
                <a:solidFill>
                  <a:schemeClr val="tx1"/>
                </a:solidFill>
              </a:rPr>
              <a:t>给</a:t>
            </a:r>
            <a:r>
              <a:rPr kumimoji="0" lang="en-US" altLang="zh-CN" sz="2000" dirty="0">
                <a:solidFill>
                  <a:schemeClr val="tx1"/>
                </a:solidFill>
              </a:rPr>
              <a:t>x</a:t>
            </a:r>
            <a:r>
              <a:rPr kumimoji="0" lang="zh-CN" altLang="en-US" sz="2000" dirty="0">
                <a:solidFill>
                  <a:schemeClr val="tx1"/>
                </a:solidFill>
              </a:rPr>
              <a:t>，</a:t>
            </a:r>
            <a:r>
              <a:rPr kumimoji="0" lang="en-US" altLang="zh-CN" sz="2000" dirty="0">
                <a:solidFill>
                  <a:schemeClr val="tx1"/>
                </a:solidFill>
              </a:rPr>
              <a:t>y</a:t>
            </a:r>
            <a:r>
              <a:rPr kumimoji="0" lang="zh-CN" altLang="en-US" sz="2000" dirty="0">
                <a:solidFill>
                  <a:schemeClr val="tx1"/>
                </a:solidFill>
              </a:rPr>
              <a:t>，</a:t>
            </a:r>
            <a:r>
              <a:rPr kumimoji="0" lang="en-US" altLang="zh-CN" sz="2000" dirty="0">
                <a:solidFill>
                  <a:schemeClr val="tx1"/>
                </a:solidFill>
              </a:rPr>
              <a:t>t</a:t>
            </a:r>
            <a:r>
              <a:rPr kumimoji="0" lang="zh-CN" altLang="en-US" sz="2000" dirty="0">
                <a:solidFill>
                  <a:schemeClr val="tx1"/>
                </a:solidFill>
              </a:rPr>
              <a:t>单元释放</a:t>
            </a:r>
            <a:endParaRPr lang="zh-CN" altLang="en-US" sz="2000" dirty="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7" name="Text Box 8"/>
          <p:cNvSpPr txBox="1">
            <a:spLocks noChangeArrowheads="1"/>
          </p:cNvSpPr>
          <p:nvPr/>
        </p:nvSpPr>
        <p:spPr bwMode="auto">
          <a:xfrm>
            <a:off x="0" y="487025"/>
            <a:ext cx="4860882" cy="63709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t>例</a:t>
            </a:r>
            <a:r>
              <a:rPr lang="en-US" altLang="zh-CN" sz="2400" dirty="0"/>
              <a:t>3  </a:t>
            </a:r>
            <a:r>
              <a:rPr lang="zh-CN" altLang="en-US" sz="2400" dirty="0"/>
              <a:t>将数从大到小输出</a:t>
            </a:r>
          </a:p>
          <a:p>
            <a:pPr>
              <a:spcBef>
                <a:spcPct val="0"/>
              </a:spcBef>
            </a:pPr>
            <a:r>
              <a:rPr lang="zh-CN" altLang="en-US" sz="2400" dirty="0"/>
              <a:t>     （使用指针变量作函数参数）</a:t>
            </a:r>
          </a:p>
          <a:p>
            <a:pPr>
              <a:spcBef>
                <a:spcPct val="0"/>
              </a:spcBef>
            </a:pPr>
            <a:r>
              <a:rPr lang="en-US" altLang="zh-CN" sz="2400" dirty="0"/>
              <a:t>#include &lt;</a:t>
            </a:r>
            <a:r>
              <a:rPr lang="en-US" altLang="zh-CN" sz="2400" dirty="0" err="1"/>
              <a:t>stdio.h</a:t>
            </a:r>
            <a:r>
              <a:rPr lang="en-US" altLang="zh-CN" sz="2400" dirty="0"/>
              <a:t>&gt;</a:t>
            </a:r>
          </a:p>
          <a:p>
            <a:pPr>
              <a:spcBef>
                <a:spcPct val="0"/>
              </a:spcBef>
            </a:pPr>
            <a:r>
              <a:rPr lang="en-US" altLang="zh-CN" sz="2400" dirty="0" err="1"/>
              <a:t>int</a:t>
            </a:r>
            <a:r>
              <a:rPr lang="en-US" altLang="zh-CN" sz="2400" dirty="0"/>
              <a:t> main()</a:t>
            </a:r>
          </a:p>
          <a:p>
            <a:pPr>
              <a:spcBef>
                <a:spcPct val="0"/>
              </a:spcBef>
            </a:pPr>
            <a:r>
              <a:rPr lang="en-US" altLang="zh-CN" sz="2400" dirty="0"/>
              <a:t>{ </a:t>
            </a:r>
            <a:r>
              <a:rPr lang="en-US" altLang="zh-CN" sz="2400" dirty="0" err="1"/>
              <a:t>int</a:t>
            </a:r>
            <a:r>
              <a:rPr lang="en-US" altLang="zh-CN" sz="2400" dirty="0"/>
              <a:t> swap(</a:t>
            </a:r>
            <a:r>
              <a:rPr lang="en-US" altLang="zh-CN" sz="2400" dirty="0" err="1"/>
              <a:t>int</a:t>
            </a:r>
            <a:r>
              <a:rPr lang="en-US" altLang="zh-CN" sz="2400" dirty="0"/>
              <a:t>  *p1, </a:t>
            </a:r>
            <a:r>
              <a:rPr lang="en-US" altLang="zh-CN" sz="2400" dirty="0" err="1"/>
              <a:t>int</a:t>
            </a:r>
            <a:r>
              <a:rPr lang="en-US" altLang="zh-CN" sz="2400" dirty="0"/>
              <a:t>  *p2);</a:t>
            </a:r>
          </a:p>
          <a:p>
            <a:pPr>
              <a:spcBef>
                <a:spcPct val="0"/>
              </a:spcBef>
            </a:pPr>
            <a:r>
              <a:rPr lang="en-US" altLang="zh-CN" sz="2400" dirty="0"/>
              <a:t>   </a:t>
            </a:r>
            <a:r>
              <a:rPr lang="en-US" altLang="zh-CN" sz="2400" dirty="0" err="1"/>
              <a:t>int</a:t>
            </a:r>
            <a:r>
              <a:rPr lang="en-US" altLang="zh-CN" sz="2400" dirty="0"/>
              <a:t> </a:t>
            </a:r>
            <a:r>
              <a:rPr lang="en-US" altLang="zh-CN" sz="2400" dirty="0" err="1"/>
              <a:t>a,b</a:t>
            </a:r>
            <a:r>
              <a:rPr lang="en-US" altLang="zh-CN" sz="2400" dirty="0"/>
              <a:t>;</a:t>
            </a:r>
          </a:p>
          <a:p>
            <a:pPr>
              <a:spcBef>
                <a:spcPct val="0"/>
              </a:spcBef>
            </a:pPr>
            <a:r>
              <a:rPr lang="en-US" altLang="zh-CN" sz="2400" dirty="0"/>
              <a:t>   </a:t>
            </a:r>
            <a:r>
              <a:rPr lang="en-US" altLang="zh-CN" sz="2400" dirty="0" err="1"/>
              <a:t>int</a:t>
            </a:r>
            <a:r>
              <a:rPr lang="en-US" altLang="zh-CN" sz="2400" dirty="0"/>
              <a:t> *pointer_1,*pointer_2;</a:t>
            </a:r>
          </a:p>
          <a:p>
            <a:pPr>
              <a:spcBef>
                <a:spcPct val="0"/>
              </a:spcBef>
            </a:pPr>
            <a:r>
              <a:rPr lang="en-US" altLang="zh-CN" sz="2400" dirty="0"/>
              <a:t>   </a:t>
            </a:r>
            <a:r>
              <a:rPr lang="en-US" altLang="zh-CN" sz="2400" dirty="0" err="1"/>
              <a:t>scanf</a:t>
            </a:r>
            <a:r>
              <a:rPr lang="en-US" altLang="zh-CN" sz="2400" dirty="0"/>
              <a:t>("%</a:t>
            </a:r>
            <a:r>
              <a:rPr lang="en-US" altLang="zh-CN" sz="2400" dirty="0" err="1"/>
              <a:t>d,%d",&amp;a,&amp;b</a:t>
            </a:r>
            <a:r>
              <a:rPr lang="en-US" altLang="zh-CN" sz="2400" dirty="0"/>
              <a:t>);</a:t>
            </a:r>
          </a:p>
          <a:p>
            <a:pPr>
              <a:spcBef>
                <a:spcPct val="0"/>
              </a:spcBef>
            </a:pPr>
            <a:r>
              <a:rPr lang="en-US" altLang="zh-CN" sz="2400" dirty="0"/>
              <a:t>   pointer_1=&amp;a;  pointer_2=&amp;b;</a:t>
            </a:r>
          </a:p>
          <a:p>
            <a:pPr>
              <a:spcBef>
                <a:spcPct val="0"/>
              </a:spcBef>
            </a:pPr>
            <a:r>
              <a:rPr lang="en-US" altLang="zh-CN" sz="2400" dirty="0"/>
              <a:t>   if(a&lt;b)swap(pointer_1,pointer_2);</a:t>
            </a:r>
          </a:p>
          <a:p>
            <a:pPr>
              <a:spcBef>
                <a:spcPct val="0"/>
              </a:spcBef>
            </a:pPr>
            <a:r>
              <a:rPr lang="en-US" altLang="zh-CN" sz="2400" dirty="0"/>
              <a:t>   </a:t>
            </a:r>
            <a:r>
              <a:rPr lang="en-US" altLang="zh-CN" sz="2400" dirty="0" err="1"/>
              <a:t>printf</a:t>
            </a:r>
            <a:r>
              <a:rPr lang="en-US" altLang="zh-CN" sz="2400" dirty="0"/>
              <a:t>("\</a:t>
            </a:r>
            <a:r>
              <a:rPr lang="en-US" altLang="zh-CN" sz="2400" dirty="0" err="1"/>
              <a:t>n%d,%d</a:t>
            </a:r>
            <a:r>
              <a:rPr lang="en-US" altLang="zh-CN" sz="2400" dirty="0"/>
              <a:t>\</a:t>
            </a:r>
            <a:r>
              <a:rPr lang="en-US" altLang="zh-CN" sz="2400" dirty="0" err="1"/>
              <a:t>n",a,b</a:t>
            </a:r>
            <a:r>
              <a:rPr lang="en-US" altLang="zh-CN" sz="2400" dirty="0"/>
              <a:t>);} </a:t>
            </a:r>
          </a:p>
          <a:p>
            <a:pPr>
              <a:spcBef>
                <a:spcPct val="0"/>
              </a:spcBef>
            </a:pPr>
            <a:endParaRPr lang="en-US" altLang="zh-CN" sz="2400" dirty="0"/>
          </a:p>
          <a:p>
            <a:pPr>
              <a:spcBef>
                <a:spcPct val="0"/>
              </a:spcBef>
            </a:pPr>
            <a:r>
              <a:rPr lang="en-US" altLang="zh-CN" sz="2400" dirty="0" err="1"/>
              <a:t>int</a:t>
            </a:r>
            <a:r>
              <a:rPr lang="en-US" altLang="zh-CN" sz="2400" dirty="0"/>
              <a:t> swap(</a:t>
            </a:r>
            <a:r>
              <a:rPr lang="en-US" altLang="zh-CN" sz="2400" dirty="0" err="1"/>
              <a:t>int</a:t>
            </a:r>
            <a:r>
              <a:rPr lang="en-US" altLang="zh-CN" sz="2400" dirty="0"/>
              <a:t>  *p1, </a:t>
            </a:r>
            <a:r>
              <a:rPr lang="en-US" altLang="zh-CN" sz="2400" dirty="0" err="1"/>
              <a:t>int</a:t>
            </a:r>
            <a:r>
              <a:rPr lang="en-US" altLang="zh-CN" sz="2400" dirty="0"/>
              <a:t>  *p2)</a:t>
            </a:r>
          </a:p>
          <a:p>
            <a:pPr>
              <a:spcBef>
                <a:spcPct val="0"/>
              </a:spcBef>
            </a:pPr>
            <a:r>
              <a:rPr lang="en-US" altLang="zh-CN" sz="2400" dirty="0"/>
              <a:t>{ </a:t>
            </a:r>
            <a:r>
              <a:rPr lang="en-US" altLang="zh-CN" sz="2400" dirty="0" err="1"/>
              <a:t>int</a:t>
            </a:r>
            <a:r>
              <a:rPr lang="en-US" altLang="zh-CN" sz="2400" dirty="0"/>
              <a:t> t;</a:t>
            </a:r>
          </a:p>
          <a:p>
            <a:pPr>
              <a:spcBef>
                <a:spcPct val="0"/>
              </a:spcBef>
            </a:pPr>
            <a:r>
              <a:rPr lang="en-US" altLang="zh-CN" sz="2400" dirty="0"/>
              <a:t>  t=*p1;</a:t>
            </a:r>
          </a:p>
          <a:p>
            <a:pPr>
              <a:spcBef>
                <a:spcPct val="0"/>
              </a:spcBef>
            </a:pPr>
            <a:r>
              <a:rPr lang="en-US" altLang="zh-CN" sz="2400" dirty="0"/>
              <a:t>  *p1=*p2;</a:t>
            </a:r>
          </a:p>
          <a:p>
            <a:pPr>
              <a:spcBef>
                <a:spcPct val="0"/>
              </a:spcBef>
            </a:pPr>
            <a:r>
              <a:rPr lang="en-US" altLang="zh-CN" sz="2400" dirty="0"/>
              <a:t>  *p2=t;}</a:t>
            </a:r>
          </a:p>
        </p:txBody>
      </p:sp>
      <p:sp>
        <p:nvSpPr>
          <p:cNvPr id="788489" name="Rectangle 9"/>
          <p:cNvSpPr>
            <a:spLocks noChangeArrowheads="1"/>
          </p:cNvSpPr>
          <p:nvPr/>
        </p:nvSpPr>
        <p:spPr bwMode="auto">
          <a:xfrm>
            <a:off x="3940175" y="5518150"/>
            <a:ext cx="1733550" cy="1144588"/>
          </a:xfrm>
          <a:prstGeom prst="rect">
            <a:avLst/>
          </a:prstGeom>
          <a:solidFill>
            <a:srgbClr val="C0C0C0"/>
          </a:solidFill>
          <a:ln w="38100">
            <a:solidFill>
              <a:srgbClr val="339966"/>
            </a:solidFill>
            <a:miter lim="800000"/>
            <a:headEnd/>
            <a:tailEnd/>
          </a:ln>
          <a:effectLst/>
        </p:spPr>
        <p:txBody>
          <a:bodyPr wrap="none" anchor="ctr"/>
          <a:lstStyle/>
          <a:p>
            <a:pPr>
              <a:spcBef>
                <a:spcPct val="0"/>
              </a:spcBef>
            </a:pPr>
            <a:r>
              <a:rPr kumimoji="0" lang="zh-CN" altLang="en-US" sz="2400">
                <a:solidFill>
                  <a:schemeClr val="tx1"/>
                </a:solidFill>
              </a:rPr>
              <a:t>运行情况： </a:t>
            </a:r>
          </a:p>
          <a:p>
            <a:pPr>
              <a:spcBef>
                <a:spcPct val="0"/>
              </a:spcBef>
            </a:pPr>
            <a:r>
              <a:rPr kumimoji="0" lang="en-US" altLang="zh-CN" sz="2000">
                <a:solidFill>
                  <a:srgbClr val="FF5050"/>
                </a:solidFill>
              </a:rPr>
              <a:t>5,9 </a:t>
            </a:r>
            <a:r>
              <a:rPr kumimoji="0" lang="en-US" altLang="zh-CN" sz="2400">
                <a:solidFill>
                  <a:srgbClr val="FF5050"/>
                </a:solidFill>
                <a:sym typeface="Symbol" pitchFamily="18" charset="2"/>
              </a:rPr>
              <a:t></a:t>
            </a:r>
            <a:r>
              <a:rPr kumimoji="0" lang="en-US" altLang="zh-CN" sz="2000">
                <a:solidFill>
                  <a:srgbClr val="FF5050"/>
                </a:solidFill>
              </a:rPr>
              <a:t> </a:t>
            </a:r>
          </a:p>
          <a:p>
            <a:pPr>
              <a:spcBef>
                <a:spcPct val="0"/>
              </a:spcBef>
            </a:pPr>
            <a:r>
              <a:rPr kumimoji="0" lang="en-US" altLang="zh-CN" sz="2000">
                <a:solidFill>
                  <a:srgbClr val="FF5050"/>
                </a:solidFill>
              </a:rPr>
              <a:t>9,5 </a:t>
            </a:r>
          </a:p>
        </p:txBody>
      </p:sp>
      <p:sp>
        <p:nvSpPr>
          <p:cNvPr id="788536" name="Rectangle 56"/>
          <p:cNvSpPr>
            <a:spLocks noChangeArrowheads="1"/>
          </p:cNvSpPr>
          <p:nvPr/>
        </p:nvSpPr>
        <p:spPr bwMode="auto">
          <a:xfrm>
            <a:off x="5842000" y="5408613"/>
            <a:ext cx="3084513" cy="1041400"/>
          </a:xfrm>
          <a:prstGeom prst="rect">
            <a:avLst/>
          </a:prstGeom>
          <a:solidFill>
            <a:srgbClr val="FFCC99"/>
          </a:solidFill>
          <a:ln w="38100">
            <a:solidFill>
              <a:schemeClr val="accent2"/>
            </a:solidFill>
            <a:miter lim="800000"/>
            <a:headEnd/>
            <a:tailEnd/>
          </a:ln>
          <a:effectLst/>
        </p:spPr>
        <p:txBody>
          <a:bodyPr wrap="none" anchor="ctr"/>
          <a:lstStyle/>
          <a:p>
            <a:pPr>
              <a:spcBef>
                <a:spcPct val="0"/>
              </a:spcBef>
            </a:pPr>
            <a:r>
              <a:rPr kumimoji="0" lang="zh-CN" altLang="en-US" sz="2000" dirty="0">
                <a:solidFill>
                  <a:schemeClr val="tx1"/>
                </a:solidFill>
              </a:rPr>
              <a:t>问题：函数调用结束后， </a:t>
            </a:r>
          </a:p>
          <a:p>
            <a:pPr>
              <a:lnSpc>
                <a:spcPct val="65000"/>
              </a:lnSpc>
            </a:pPr>
            <a:r>
              <a:rPr kumimoji="0" lang="zh-CN" altLang="en-US" sz="2000" dirty="0">
                <a:solidFill>
                  <a:schemeClr val="tx1"/>
                </a:solidFill>
              </a:rPr>
              <a:t>分配给</a:t>
            </a:r>
            <a:r>
              <a:rPr kumimoji="0" lang="en-US" altLang="zh-CN" sz="2000" dirty="0">
                <a:solidFill>
                  <a:schemeClr val="tx1"/>
                </a:solidFill>
              </a:rPr>
              <a:t>p1,p2,t</a:t>
            </a:r>
            <a:r>
              <a:rPr kumimoji="0" lang="zh-CN" altLang="en-US" sz="2000" dirty="0">
                <a:solidFill>
                  <a:schemeClr val="tx1"/>
                </a:solidFill>
              </a:rPr>
              <a:t>单元释放否？</a:t>
            </a:r>
            <a:endParaRPr lang="zh-CN" altLang="en-US" sz="2000" dirty="0">
              <a:solidFill>
                <a:schemeClr val="tx1"/>
              </a:solidFill>
            </a:endParaRPr>
          </a:p>
        </p:txBody>
      </p:sp>
      <p:grpSp>
        <p:nvGrpSpPr>
          <p:cNvPr id="2" name="Group 57"/>
          <p:cNvGrpSpPr>
            <a:grpSpLocks/>
          </p:cNvGrpSpPr>
          <p:nvPr/>
        </p:nvGrpSpPr>
        <p:grpSpPr bwMode="auto">
          <a:xfrm>
            <a:off x="4576763" y="879475"/>
            <a:ext cx="2630487" cy="4625975"/>
            <a:chOff x="2883" y="554"/>
            <a:chExt cx="1657" cy="2914"/>
          </a:xfrm>
        </p:grpSpPr>
        <p:grpSp>
          <p:nvGrpSpPr>
            <p:cNvPr id="3" name="Group 58"/>
            <p:cNvGrpSpPr>
              <a:grpSpLocks/>
            </p:cNvGrpSpPr>
            <p:nvPr/>
          </p:nvGrpSpPr>
          <p:grpSpPr bwMode="auto">
            <a:xfrm>
              <a:off x="2883" y="554"/>
              <a:ext cx="1657" cy="2914"/>
              <a:chOff x="3148" y="806"/>
              <a:chExt cx="1657" cy="2914"/>
            </a:xfrm>
          </p:grpSpPr>
          <p:sp>
            <p:nvSpPr>
              <p:cNvPr id="368693" name="Freeform 59"/>
              <p:cNvSpPr>
                <a:spLocks/>
              </p:cNvSpPr>
              <p:nvPr/>
            </p:nvSpPr>
            <p:spPr bwMode="auto">
              <a:xfrm>
                <a:off x="3582" y="3364"/>
                <a:ext cx="1211" cy="356"/>
              </a:xfrm>
              <a:custGeom>
                <a:avLst/>
                <a:gdLst>
                  <a:gd name="T0" fmla="*/ 0 w 1211"/>
                  <a:gd name="T1" fmla="*/ 127 h 456"/>
                  <a:gd name="T2" fmla="*/ 500 w 1211"/>
                  <a:gd name="T3" fmla="*/ 32 h 456"/>
                  <a:gd name="T4" fmla="*/ 1089 w 1211"/>
                  <a:gd name="T5" fmla="*/ 319 h 456"/>
                  <a:gd name="T6" fmla="*/ 1211 w 1211"/>
                  <a:gd name="T7" fmla="*/ 258 h 4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headEnd/>
                <a:tailEnd/>
              </a:ln>
              <a:effectLst/>
            </p:spPr>
            <p:txBody>
              <a:bodyPr wrap="none" anchor="ctr"/>
              <a:lstStyle/>
              <a:p>
                <a:endParaRPr lang="zh-CN" altLang="en-US"/>
              </a:p>
            </p:txBody>
          </p:sp>
          <p:sp>
            <p:nvSpPr>
              <p:cNvPr id="368694" name="Freeform 60"/>
              <p:cNvSpPr>
                <a:spLocks/>
              </p:cNvSpPr>
              <p:nvPr/>
            </p:nvSpPr>
            <p:spPr bwMode="auto">
              <a:xfrm>
                <a:off x="3583" y="3018"/>
                <a:ext cx="1212" cy="67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cmpd="sng">
                <a:solidFill>
                  <a:schemeClr val="tx1"/>
                </a:solidFill>
                <a:round/>
                <a:headEnd/>
                <a:tailEnd/>
              </a:ln>
              <a:effectLst/>
            </p:spPr>
            <p:txBody>
              <a:bodyPr wrap="none" anchor="ctr"/>
              <a:lstStyle/>
              <a:p>
                <a:endParaRPr lang="zh-CN" altLang="en-US"/>
              </a:p>
            </p:txBody>
          </p:sp>
          <p:sp>
            <p:nvSpPr>
              <p:cNvPr id="368695" name="Rectangle 61"/>
              <p:cNvSpPr>
                <a:spLocks noChangeArrowheads="1"/>
              </p:cNvSpPr>
              <p:nvPr/>
            </p:nvSpPr>
            <p:spPr bwMode="auto">
              <a:xfrm>
                <a:off x="3582" y="806"/>
                <a:ext cx="1211" cy="2212"/>
              </a:xfrm>
              <a:prstGeom prst="rect">
                <a:avLst/>
              </a:prstGeom>
              <a:solidFill>
                <a:srgbClr val="DDDDDD"/>
              </a:solidFill>
              <a:ln w="38100">
                <a:solidFill>
                  <a:schemeClr val="tx1"/>
                </a:solidFill>
                <a:miter lim="800000"/>
                <a:headEnd/>
                <a:tailEnd/>
              </a:ln>
              <a:effectLst/>
            </p:spPr>
            <p:txBody>
              <a:bodyPr wrap="none" anchor="ctr"/>
              <a:lstStyle/>
              <a:p>
                <a:pPr algn="ctr">
                  <a:spcBef>
                    <a:spcPct val="0"/>
                  </a:spcBef>
                </a:pPr>
                <a:endParaRPr lang="zh-CN" altLang="zh-CN" sz="2000" b="0">
                  <a:solidFill>
                    <a:schemeClr val="tx1"/>
                  </a:solidFill>
                  <a:ea typeface="宋体" pitchFamily="2" charset="-122"/>
                </a:endParaRPr>
              </a:p>
            </p:txBody>
          </p:sp>
          <p:sp>
            <p:nvSpPr>
              <p:cNvPr id="368696" name="Line 62"/>
              <p:cNvSpPr>
                <a:spLocks noChangeShapeType="1"/>
              </p:cNvSpPr>
              <p:nvPr/>
            </p:nvSpPr>
            <p:spPr bwMode="auto">
              <a:xfrm>
                <a:off x="3594" y="1244"/>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68697" name="Line 63"/>
              <p:cNvSpPr>
                <a:spLocks noChangeShapeType="1"/>
              </p:cNvSpPr>
              <p:nvPr/>
            </p:nvSpPr>
            <p:spPr bwMode="auto">
              <a:xfrm>
                <a:off x="3594" y="1500"/>
                <a:ext cx="1211" cy="0"/>
              </a:xfrm>
              <a:prstGeom prst="line">
                <a:avLst/>
              </a:prstGeom>
              <a:noFill/>
              <a:ln w="9525">
                <a:solidFill>
                  <a:schemeClr val="bg2"/>
                </a:solidFill>
                <a:round/>
                <a:headEnd/>
                <a:tailEnd/>
              </a:ln>
              <a:effectLst/>
            </p:spPr>
            <p:txBody>
              <a:bodyPr wrap="none" anchor="ctr"/>
              <a:lstStyle/>
              <a:p>
                <a:endParaRPr lang="zh-CN" altLang="en-US"/>
              </a:p>
            </p:txBody>
          </p:sp>
          <p:sp>
            <p:nvSpPr>
              <p:cNvPr id="368698" name="Line 64"/>
              <p:cNvSpPr>
                <a:spLocks noChangeShapeType="1"/>
              </p:cNvSpPr>
              <p:nvPr/>
            </p:nvSpPr>
            <p:spPr bwMode="auto">
              <a:xfrm>
                <a:off x="3594" y="1733"/>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68699" name="Line 65"/>
              <p:cNvSpPr>
                <a:spLocks noChangeShapeType="1"/>
              </p:cNvSpPr>
              <p:nvPr/>
            </p:nvSpPr>
            <p:spPr bwMode="auto">
              <a:xfrm>
                <a:off x="3594" y="1988"/>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68700" name="Line 66"/>
              <p:cNvSpPr>
                <a:spLocks noChangeShapeType="1"/>
              </p:cNvSpPr>
              <p:nvPr/>
            </p:nvSpPr>
            <p:spPr bwMode="auto">
              <a:xfrm>
                <a:off x="3582" y="2246"/>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68701" name="Line 67"/>
              <p:cNvSpPr>
                <a:spLocks noChangeShapeType="1"/>
              </p:cNvSpPr>
              <p:nvPr/>
            </p:nvSpPr>
            <p:spPr bwMode="auto">
              <a:xfrm>
                <a:off x="3594" y="2788"/>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68702" name="Line 68"/>
              <p:cNvSpPr>
                <a:spLocks noChangeShapeType="1"/>
              </p:cNvSpPr>
              <p:nvPr/>
            </p:nvSpPr>
            <p:spPr bwMode="auto">
              <a:xfrm>
                <a:off x="3582" y="3027"/>
                <a:ext cx="0" cy="456"/>
              </a:xfrm>
              <a:prstGeom prst="line">
                <a:avLst/>
              </a:prstGeom>
              <a:noFill/>
              <a:ln w="9525">
                <a:solidFill>
                  <a:srgbClr val="000000"/>
                </a:solidFill>
                <a:round/>
                <a:headEnd/>
                <a:tailEnd/>
              </a:ln>
              <a:effectLst/>
            </p:spPr>
            <p:txBody>
              <a:bodyPr wrap="none" anchor="ctr"/>
              <a:lstStyle/>
              <a:p>
                <a:endParaRPr lang="zh-CN" altLang="en-US"/>
              </a:p>
            </p:txBody>
          </p:sp>
          <p:sp>
            <p:nvSpPr>
              <p:cNvPr id="368703" name="Line 69"/>
              <p:cNvSpPr>
                <a:spLocks noChangeShapeType="1"/>
              </p:cNvSpPr>
              <p:nvPr/>
            </p:nvSpPr>
            <p:spPr bwMode="auto">
              <a:xfrm>
                <a:off x="4793" y="3027"/>
                <a:ext cx="1" cy="600"/>
              </a:xfrm>
              <a:prstGeom prst="line">
                <a:avLst/>
              </a:prstGeom>
              <a:noFill/>
              <a:ln w="9525">
                <a:solidFill>
                  <a:srgbClr val="000000"/>
                </a:solidFill>
                <a:round/>
                <a:headEnd/>
                <a:tailEnd/>
              </a:ln>
              <a:effectLst/>
            </p:spPr>
            <p:txBody>
              <a:bodyPr wrap="none" anchor="ctr"/>
              <a:lstStyle/>
              <a:p>
                <a:endParaRPr lang="zh-CN" altLang="en-US"/>
              </a:p>
            </p:txBody>
          </p:sp>
          <p:sp>
            <p:nvSpPr>
              <p:cNvPr id="368704" name="Text Box 70"/>
              <p:cNvSpPr txBox="1">
                <a:spLocks noChangeArrowheads="1"/>
              </p:cNvSpPr>
              <p:nvPr/>
            </p:nvSpPr>
            <p:spPr bwMode="auto">
              <a:xfrm>
                <a:off x="4073" y="864"/>
                <a:ext cx="308" cy="338"/>
              </a:xfrm>
              <a:prstGeom prst="rect">
                <a:avLst/>
              </a:prstGeom>
              <a:noFill/>
              <a:ln w="9525">
                <a:noFill/>
                <a:miter lim="800000"/>
                <a:headEnd/>
                <a:tailEnd/>
              </a:ln>
              <a:effectLst/>
            </p:spPr>
            <p:txBody>
              <a:bodyPr vert="eaVert" wrap="none" anchor="ctr">
                <a:spAutoFit/>
              </a:bodyPr>
              <a:lstStyle/>
              <a:p>
                <a:pPr algn="ctr">
                  <a:spcBef>
                    <a:spcPct val="0"/>
                  </a:spcBef>
                </a:pPr>
                <a:r>
                  <a:rPr lang="en-US" altLang="zh-CN" sz="2000" b="0">
                    <a:solidFill>
                      <a:schemeClr val="tx1"/>
                    </a:solidFill>
                    <a:ea typeface="宋体" pitchFamily="2" charset="-122"/>
                  </a:rPr>
                  <a:t>…...</a:t>
                </a:r>
              </a:p>
            </p:txBody>
          </p:sp>
          <p:sp>
            <p:nvSpPr>
              <p:cNvPr id="368705" name="Line 71"/>
              <p:cNvSpPr>
                <a:spLocks noChangeShapeType="1"/>
              </p:cNvSpPr>
              <p:nvPr/>
            </p:nvSpPr>
            <p:spPr bwMode="auto">
              <a:xfrm>
                <a:off x="3594" y="2510"/>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68706" name="Text Box 72"/>
              <p:cNvSpPr txBox="1">
                <a:spLocks noChangeArrowheads="1"/>
              </p:cNvSpPr>
              <p:nvPr/>
            </p:nvSpPr>
            <p:spPr bwMode="auto">
              <a:xfrm>
                <a:off x="3174" y="1134"/>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2000</a:t>
                </a:r>
              </a:p>
            </p:txBody>
          </p:sp>
          <p:sp>
            <p:nvSpPr>
              <p:cNvPr id="368707" name="Text Box 73"/>
              <p:cNvSpPr txBox="1">
                <a:spLocks noChangeArrowheads="1"/>
              </p:cNvSpPr>
              <p:nvPr/>
            </p:nvSpPr>
            <p:spPr bwMode="auto">
              <a:xfrm>
                <a:off x="3175" y="2105"/>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2008</a:t>
                </a:r>
                <a:endParaRPr lang="en-US" altLang="zh-CN" sz="2000" b="0">
                  <a:solidFill>
                    <a:srgbClr val="336600"/>
                  </a:solidFill>
                  <a:ea typeface="宋体" pitchFamily="2" charset="-122"/>
                </a:endParaRPr>
              </a:p>
            </p:txBody>
          </p:sp>
          <p:sp>
            <p:nvSpPr>
              <p:cNvPr id="368708" name="Text Box 74"/>
              <p:cNvSpPr txBox="1">
                <a:spLocks noChangeArrowheads="1"/>
              </p:cNvSpPr>
              <p:nvPr/>
            </p:nvSpPr>
            <p:spPr bwMode="auto">
              <a:xfrm>
                <a:off x="3156" y="2372"/>
                <a:ext cx="472"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200A</a:t>
                </a:r>
              </a:p>
            </p:txBody>
          </p:sp>
          <p:sp>
            <p:nvSpPr>
              <p:cNvPr id="368709" name="Text Box 75"/>
              <p:cNvSpPr txBox="1">
                <a:spLocks noChangeArrowheads="1"/>
              </p:cNvSpPr>
              <p:nvPr/>
            </p:nvSpPr>
            <p:spPr bwMode="auto">
              <a:xfrm>
                <a:off x="3174" y="1377"/>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2002</a:t>
                </a:r>
              </a:p>
            </p:txBody>
          </p:sp>
          <p:sp>
            <p:nvSpPr>
              <p:cNvPr id="368710" name="Text Box 76"/>
              <p:cNvSpPr txBox="1">
                <a:spLocks noChangeArrowheads="1"/>
              </p:cNvSpPr>
              <p:nvPr/>
            </p:nvSpPr>
            <p:spPr bwMode="auto">
              <a:xfrm>
                <a:off x="3174" y="1620"/>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2004</a:t>
                </a:r>
              </a:p>
            </p:txBody>
          </p:sp>
          <p:sp>
            <p:nvSpPr>
              <p:cNvPr id="368711" name="Text Box 77"/>
              <p:cNvSpPr txBox="1">
                <a:spLocks noChangeArrowheads="1"/>
              </p:cNvSpPr>
              <p:nvPr/>
            </p:nvSpPr>
            <p:spPr bwMode="auto">
              <a:xfrm>
                <a:off x="3174" y="1862"/>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2006</a:t>
                </a:r>
              </a:p>
            </p:txBody>
          </p:sp>
          <p:grpSp>
            <p:nvGrpSpPr>
              <p:cNvPr id="4" name="Group 78"/>
              <p:cNvGrpSpPr>
                <a:grpSpLocks/>
              </p:cNvGrpSpPr>
              <p:nvPr/>
            </p:nvGrpSpPr>
            <p:grpSpPr bwMode="auto">
              <a:xfrm>
                <a:off x="3597" y="1380"/>
                <a:ext cx="60" cy="1548"/>
                <a:chOff x="3960" y="1560"/>
                <a:chExt cx="60" cy="1548"/>
              </a:xfrm>
            </p:grpSpPr>
            <p:sp>
              <p:nvSpPr>
                <p:cNvPr id="368727" name="Line 79"/>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8728" name="Line 80"/>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8729" name="Line 81"/>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8730" name="Line 82"/>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8731" name="Line 83"/>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8732" name="Line 84"/>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8733" name="Line 85"/>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grpSp>
          <p:grpSp>
            <p:nvGrpSpPr>
              <p:cNvPr id="5" name="Group 86"/>
              <p:cNvGrpSpPr>
                <a:grpSpLocks/>
              </p:cNvGrpSpPr>
              <p:nvPr/>
            </p:nvGrpSpPr>
            <p:grpSpPr bwMode="auto">
              <a:xfrm>
                <a:off x="4725" y="1368"/>
                <a:ext cx="60" cy="1548"/>
                <a:chOff x="3960" y="1560"/>
                <a:chExt cx="60" cy="1548"/>
              </a:xfrm>
            </p:grpSpPr>
            <p:sp>
              <p:nvSpPr>
                <p:cNvPr id="368720" name="Line 87"/>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8721" name="Line 88"/>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8722" name="Line 89"/>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8723" name="Line 90"/>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8724" name="Line 91"/>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8725" name="Line 92"/>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8726" name="Line 93"/>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grpSp>
          <p:sp>
            <p:nvSpPr>
              <p:cNvPr id="368714" name="Line 94"/>
              <p:cNvSpPr>
                <a:spLocks noChangeShapeType="1"/>
              </p:cNvSpPr>
              <p:nvPr/>
            </p:nvSpPr>
            <p:spPr bwMode="auto">
              <a:xfrm>
                <a:off x="3588" y="3252"/>
                <a:ext cx="1200" cy="0"/>
              </a:xfrm>
              <a:prstGeom prst="line">
                <a:avLst/>
              </a:prstGeom>
              <a:noFill/>
              <a:ln w="635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8715" name="Line 95"/>
              <p:cNvSpPr>
                <a:spLocks noChangeShapeType="1"/>
              </p:cNvSpPr>
              <p:nvPr/>
            </p:nvSpPr>
            <p:spPr bwMode="auto">
              <a:xfrm flipV="1">
                <a:off x="3588" y="3144"/>
                <a:ext cx="60" cy="12"/>
              </a:xfrm>
              <a:prstGeom prst="line">
                <a:avLst/>
              </a:prstGeom>
              <a:noFill/>
              <a:ln w="38100">
                <a:solidFill>
                  <a:schemeClr val="tx1"/>
                </a:solidFill>
                <a:round/>
                <a:headEnd type="none" w="lg" len="lg"/>
                <a:tailEnd/>
              </a:ln>
              <a:effectLst/>
            </p:spPr>
            <p:txBody>
              <a:bodyPr lIns="90000" tIns="46800" rIns="90000" bIns="46800" anchor="ctr">
                <a:spAutoFit/>
              </a:bodyPr>
              <a:lstStyle/>
              <a:p>
                <a:endParaRPr lang="zh-CN" altLang="en-US"/>
              </a:p>
            </p:txBody>
          </p:sp>
          <p:sp>
            <p:nvSpPr>
              <p:cNvPr id="368716" name="Line 96"/>
              <p:cNvSpPr>
                <a:spLocks noChangeShapeType="1"/>
              </p:cNvSpPr>
              <p:nvPr/>
            </p:nvSpPr>
            <p:spPr bwMode="auto">
              <a:xfrm flipH="1" flipV="1">
                <a:off x="4740" y="3132"/>
                <a:ext cx="48" cy="12"/>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8717" name="Text Box 97"/>
              <p:cNvSpPr txBox="1">
                <a:spLocks noChangeArrowheads="1"/>
              </p:cNvSpPr>
              <p:nvPr/>
            </p:nvSpPr>
            <p:spPr bwMode="auto">
              <a:xfrm>
                <a:off x="3148" y="2660"/>
                <a:ext cx="463"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200C</a:t>
                </a:r>
              </a:p>
            </p:txBody>
          </p:sp>
          <p:sp>
            <p:nvSpPr>
              <p:cNvPr id="368718" name="Text Box 98"/>
              <p:cNvSpPr txBox="1">
                <a:spLocks noChangeArrowheads="1"/>
              </p:cNvSpPr>
              <p:nvPr/>
            </p:nvSpPr>
            <p:spPr bwMode="auto">
              <a:xfrm>
                <a:off x="3153" y="2900"/>
                <a:ext cx="454"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200E</a:t>
                </a:r>
              </a:p>
            </p:txBody>
          </p:sp>
          <p:sp>
            <p:nvSpPr>
              <p:cNvPr id="368719" name="Text Box 99"/>
              <p:cNvSpPr txBox="1">
                <a:spLocks noChangeArrowheads="1"/>
              </p:cNvSpPr>
              <p:nvPr/>
            </p:nvSpPr>
            <p:spPr bwMode="auto">
              <a:xfrm>
                <a:off x="3174" y="3128"/>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2010</a:t>
                </a:r>
              </a:p>
            </p:txBody>
          </p:sp>
        </p:grpSp>
        <p:sp>
          <p:nvSpPr>
            <p:cNvPr id="368692" name="Text Box 100"/>
            <p:cNvSpPr txBox="1">
              <a:spLocks noChangeArrowheads="1"/>
            </p:cNvSpPr>
            <p:nvPr/>
          </p:nvSpPr>
          <p:spPr bwMode="auto">
            <a:xfrm>
              <a:off x="3819" y="2993"/>
              <a:ext cx="308" cy="178"/>
            </a:xfrm>
            <a:prstGeom prst="rect">
              <a:avLst/>
            </a:prstGeom>
            <a:noFill/>
            <a:ln w="9525">
              <a:noFill/>
              <a:miter lim="800000"/>
              <a:headEnd/>
              <a:tailEnd/>
            </a:ln>
            <a:effectLst/>
          </p:spPr>
          <p:txBody>
            <a:bodyPr vert="eaVert" wrap="none" anchor="ctr">
              <a:spAutoFit/>
            </a:bodyPr>
            <a:lstStyle/>
            <a:p>
              <a:pPr algn="ctr">
                <a:spcBef>
                  <a:spcPct val="0"/>
                </a:spcBef>
              </a:pPr>
              <a:r>
                <a:rPr lang="en-US" altLang="zh-CN" sz="2000" b="0">
                  <a:solidFill>
                    <a:schemeClr val="tx1"/>
                  </a:solidFill>
                  <a:ea typeface="宋体" pitchFamily="2" charset="-122"/>
                </a:rPr>
                <a:t>...</a:t>
              </a:r>
            </a:p>
          </p:txBody>
        </p:sp>
      </p:grpSp>
      <p:sp>
        <p:nvSpPr>
          <p:cNvPr id="788581" name="Text Box 101"/>
          <p:cNvSpPr txBox="1">
            <a:spLocks noChangeArrowheads="1"/>
          </p:cNvSpPr>
          <p:nvPr/>
        </p:nvSpPr>
        <p:spPr bwMode="auto">
          <a:xfrm>
            <a:off x="6054725" y="1603375"/>
            <a:ext cx="336550" cy="457200"/>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0000FF"/>
                </a:solidFill>
                <a:ea typeface="宋体" pitchFamily="2" charset="-122"/>
              </a:rPr>
              <a:t>5</a:t>
            </a:r>
          </a:p>
        </p:txBody>
      </p:sp>
      <p:sp>
        <p:nvSpPr>
          <p:cNvPr id="788582" name="Text Box 102"/>
          <p:cNvSpPr txBox="1">
            <a:spLocks noChangeArrowheads="1"/>
          </p:cNvSpPr>
          <p:nvPr/>
        </p:nvSpPr>
        <p:spPr bwMode="auto">
          <a:xfrm>
            <a:off x="6073775" y="1965325"/>
            <a:ext cx="336550" cy="457200"/>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FF3300"/>
                </a:solidFill>
                <a:ea typeface="宋体" pitchFamily="2" charset="-122"/>
              </a:rPr>
              <a:t>9</a:t>
            </a:r>
            <a:endParaRPr lang="en-US" altLang="zh-CN" sz="2400" b="0">
              <a:solidFill>
                <a:srgbClr val="0000FF"/>
              </a:solidFill>
              <a:ea typeface="宋体" pitchFamily="2" charset="-122"/>
            </a:endParaRPr>
          </a:p>
        </p:txBody>
      </p:sp>
      <p:grpSp>
        <p:nvGrpSpPr>
          <p:cNvPr id="6" name="Group 103"/>
          <p:cNvGrpSpPr>
            <a:grpSpLocks/>
          </p:cNvGrpSpPr>
          <p:nvPr/>
        </p:nvGrpSpPr>
        <p:grpSpPr bwMode="auto">
          <a:xfrm>
            <a:off x="5775325" y="1152525"/>
            <a:ext cx="3368675" cy="1811338"/>
            <a:chOff x="3903" y="978"/>
            <a:chExt cx="2122" cy="1141"/>
          </a:xfrm>
        </p:grpSpPr>
        <p:grpSp>
          <p:nvGrpSpPr>
            <p:cNvPr id="7" name="Group 104"/>
            <p:cNvGrpSpPr>
              <a:grpSpLocks/>
            </p:cNvGrpSpPr>
            <p:nvPr/>
          </p:nvGrpSpPr>
          <p:grpSpPr bwMode="auto">
            <a:xfrm>
              <a:off x="4783" y="1125"/>
              <a:ext cx="1009" cy="250"/>
              <a:chOff x="4402" y="1437"/>
              <a:chExt cx="1009" cy="250"/>
            </a:xfrm>
          </p:grpSpPr>
          <p:sp>
            <p:nvSpPr>
              <p:cNvPr id="368689" name="Line 105"/>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68690" name="Text Box 106"/>
              <p:cNvSpPr txBox="1">
                <a:spLocks noChangeArrowheads="1"/>
              </p:cNvSpPr>
              <p:nvPr/>
            </p:nvSpPr>
            <p:spPr bwMode="auto">
              <a:xfrm>
                <a:off x="4584" y="1437"/>
                <a:ext cx="827"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zh-CN" altLang="en-US" sz="2000" b="0">
                    <a:solidFill>
                      <a:schemeClr val="tx1"/>
                    </a:solidFill>
                    <a:ea typeface="宋体" pitchFamily="2" charset="-122"/>
                  </a:rPr>
                  <a:t>整型变量</a:t>
                </a:r>
                <a:r>
                  <a:rPr lang="en-US" altLang="zh-CN" sz="2000" b="0">
                    <a:solidFill>
                      <a:schemeClr val="tx1"/>
                    </a:solidFill>
                    <a:ea typeface="宋体" pitchFamily="2" charset="-122"/>
                  </a:rPr>
                  <a:t>a</a:t>
                </a:r>
              </a:p>
            </p:txBody>
          </p:sp>
        </p:grpSp>
        <p:grpSp>
          <p:nvGrpSpPr>
            <p:cNvPr id="8" name="Group 107"/>
            <p:cNvGrpSpPr>
              <a:grpSpLocks/>
            </p:cNvGrpSpPr>
            <p:nvPr/>
          </p:nvGrpSpPr>
          <p:grpSpPr bwMode="auto">
            <a:xfrm>
              <a:off x="4783" y="1334"/>
              <a:ext cx="1029" cy="288"/>
              <a:chOff x="4426" y="1886"/>
              <a:chExt cx="1029" cy="288"/>
            </a:xfrm>
          </p:grpSpPr>
          <p:sp>
            <p:nvSpPr>
              <p:cNvPr id="368687" name="Line 108"/>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68688" name="Text Box 109"/>
              <p:cNvSpPr txBox="1">
                <a:spLocks noChangeArrowheads="1"/>
              </p:cNvSpPr>
              <p:nvPr/>
            </p:nvSpPr>
            <p:spPr bwMode="auto">
              <a:xfrm>
                <a:off x="4523" y="1886"/>
                <a:ext cx="932" cy="288"/>
              </a:xfrm>
              <a:prstGeom prst="rect">
                <a:avLst/>
              </a:prstGeom>
              <a:noFill/>
              <a:ln w="9525">
                <a:noFill/>
                <a:miter lim="800000"/>
                <a:headEnd type="none" w="lg" len="lg"/>
                <a:tailEnd/>
              </a:ln>
              <a:effectLst/>
            </p:spPr>
            <p:txBody>
              <a:bodyPr wrap="none">
                <a:spAutoFit/>
              </a:bodyPr>
              <a:lstStyle/>
              <a:p>
                <a:pPr eaLnBrk="1" hangingPunct="1">
                  <a:spcBef>
                    <a:spcPct val="0"/>
                  </a:spcBef>
                </a:pPr>
                <a:r>
                  <a:rPr lang="en-US" altLang="zh-CN" sz="2000" b="0">
                    <a:solidFill>
                      <a:schemeClr val="tx1"/>
                    </a:solidFill>
                    <a:ea typeface="宋体" pitchFamily="2" charset="-122"/>
                  </a:rPr>
                  <a:t>  </a:t>
                </a:r>
                <a:r>
                  <a:rPr lang="zh-CN" altLang="en-US" sz="2000" b="0">
                    <a:solidFill>
                      <a:schemeClr val="tx1"/>
                    </a:solidFill>
                    <a:ea typeface="宋体" pitchFamily="2" charset="-122"/>
                  </a:rPr>
                  <a:t>整型变量</a:t>
                </a:r>
                <a:r>
                  <a:rPr lang="en-US" altLang="zh-CN" sz="2400" b="0">
                    <a:solidFill>
                      <a:schemeClr val="tx1"/>
                    </a:solidFill>
                    <a:ea typeface="宋体" pitchFamily="2" charset="-122"/>
                  </a:rPr>
                  <a:t>b</a:t>
                </a:r>
                <a:endParaRPr lang="en-US" altLang="zh-CN" sz="2000" b="0">
                  <a:solidFill>
                    <a:schemeClr val="tx1"/>
                  </a:solidFill>
                  <a:ea typeface="宋体" pitchFamily="2" charset="-122"/>
                </a:endParaRPr>
              </a:p>
            </p:txBody>
          </p:sp>
        </p:grpSp>
        <p:sp>
          <p:nvSpPr>
            <p:cNvPr id="368680" name="Text Box 110"/>
            <p:cNvSpPr txBox="1">
              <a:spLocks noChangeArrowheads="1"/>
            </p:cNvSpPr>
            <p:nvPr/>
          </p:nvSpPr>
          <p:spPr bwMode="auto">
            <a:xfrm>
              <a:off x="3903" y="978"/>
              <a:ext cx="541"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rgbClr val="FF3300"/>
                  </a:solidFill>
                  <a:ea typeface="宋体" pitchFamily="2" charset="-122"/>
                </a:rPr>
                <a:t>(main)</a:t>
              </a:r>
              <a:endParaRPr lang="en-US" altLang="zh-CN" sz="2000" b="0">
                <a:solidFill>
                  <a:schemeClr val="accent2"/>
                </a:solidFill>
                <a:ea typeface="宋体" pitchFamily="2" charset="-122"/>
              </a:endParaRPr>
            </a:p>
          </p:txBody>
        </p:sp>
        <p:grpSp>
          <p:nvGrpSpPr>
            <p:cNvPr id="9" name="Group 111"/>
            <p:cNvGrpSpPr>
              <a:grpSpLocks/>
            </p:cNvGrpSpPr>
            <p:nvPr/>
          </p:nvGrpSpPr>
          <p:grpSpPr bwMode="auto">
            <a:xfrm>
              <a:off x="4783" y="1605"/>
              <a:ext cx="1230" cy="250"/>
              <a:chOff x="4402" y="1437"/>
              <a:chExt cx="1230" cy="250"/>
            </a:xfrm>
          </p:grpSpPr>
          <p:sp>
            <p:nvSpPr>
              <p:cNvPr id="368685" name="Line 112"/>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68686" name="Text Box 113"/>
              <p:cNvSpPr txBox="1">
                <a:spLocks noChangeArrowheads="1"/>
              </p:cNvSpPr>
              <p:nvPr/>
            </p:nvSpPr>
            <p:spPr bwMode="auto">
              <a:xfrm>
                <a:off x="4584" y="1437"/>
                <a:ext cx="1048"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zh-CN" altLang="en-US" sz="2000" b="0">
                    <a:solidFill>
                      <a:schemeClr val="tx1"/>
                    </a:solidFill>
                    <a:ea typeface="宋体" pitchFamily="2" charset="-122"/>
                  </a:rPr>
                  <a:t>指针</a:t>
                </a:r>
                <a:r>
                  <a:rPr lang="en-US" altLang="zh-CN" sz="2000" b="0">
                    <a:solidFill>
                      <a:schemeClr val="tx1"/>
                    </a:solidFill>
                    <a:ea typeface="宋体" pitchFamily="2" charset="-122"/>
                  </a:rPr>
                  <a:t>pointer_1</a:t>
                </a:r>
              </a:p>
            </p:txBody>
          </p:sp>
        </p:grpSp>
        <p:grpSp>
          <p:nvGrpSpPr>
            <p:cNvPr id="10" name="Group 114"/>
            <p:cNvGrpSpPr>
              <a:grpSpLocks/>
            </p:cNvGrpSpPr>
            <p:nvPr/>
          </p:nvGrpSpPr>
          <p:grpSpPr bwMode="auto">
            <a:xfrm>
              <a:off x="4795" y="1869"/>
              <a:ext cx="1230" cy="250"/>
              <a:chOff x="4402" y="1437"/>
              <a:chExt cx="1230" cy="250"/>
            </a:xfrm>
          </p:grpSpPr>
          <p:sp>
            <p:nvSpPr>
              <p:cNvPr id="368683" name="Line 115"/>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68684" name="Text Box 116"/>
              <p:cNvSpPr txBox="1">
                <a:spLocks noChangeArrowheads="1"/>
              </p:cNvSpPr>
              <p:nvPr/>
            </p:nvSpPr>
            <p:spPr bwMode="auto">
              <a:xfrm>
                <a:off x="4584" y="1437"/>
                <a:ext cx="1048"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zh-CN" altLang="en-US" sz="2000" b="0">
                    <a:solidFill>
                      <a:schemeClr val="tx1"/>
                    </a:solidFill>
                    <a:ea typeface="宋体" pitchFamily="2" charset="-122"/>
                  </a:rPr>
                  <a:t>指针</a:t>
                </a:r>
                <a:r>
                  <a:rPr lang="en-US" altLang="zh-CN" sz="2000" b="0">
                    <a:solidFill>
                      <a:schemeClr val="tx1"/>
                    </a:solidFill>
                    <a:ea typeface="宋体" pitchFamily="2" charset="-122"/>
                  </a:rPr>
                  <a:t>pointer_2</a:t>
                </a:r>
              </a:p>
            </p:txBody>
          </p:sp>
        </p:grpSp>
      </p:grpSp>
      <p:sp>
        <p:nvSpPr>
          <p:cNvPr id="788597" name="Text Box 117"/>
          <p:cNvSpPr txBox="1">
            <a:spLocks noChangeArrowheads="1"/>
          </p:cNvSpPr>
          <p:nvPr/>
        </p:nvSpPr>
        <p:spPr bwMode="auto">
          <a:xfrm>
            <a:off x="5807075" y="2346325"/>
            <a:ext cx="793750" cy="457200"/>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0000FF"/>
                </a:solidFill>
                <a:ea typeface="宋体" pitchFamily="2" charset="-122"/>
              </a:rPr>
              <a:t>2000</a:t>
            </a:r>
          </a:p>
        </p:txBody>
      </p:sp>
      <p:sp>
        <p:nvSpPr>
          <p:cNvPr id="788598" name="Text Box 118"/>
          <p:cNvSpPr txBox="1">
            <a:spLocks noChangeArrowheads="1"/>
          </p:cNvSpPr>
          <p:nvPr/>
        </p:nvSpPr>
        <p:spPr bwMode="auto">
          <a:xfrm>
            <a:off x="5807075" y="2746375"/>
            <a:ext cx="793750" cy="457200"/>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FF3300"/>
                </a:solidFill>
                <a:ea typeface="宋体" pitchFamily="2" charset="-122"/>
              </a:rPr>
              <a:t>2002</a:t>
            </a:r>
            <a:endParaRPr lang="en-US" altLang="zh-CN" sz="2400" b="0">
              <a:solidFill>
                <a:srgbClr val="0000FF"/>
              </a:solidFill>
              <a:ea typeface="宋体" pitchFamily="2" charset="-122"/>
            </a:endParaRPr>
          </a:p>
        </p:txBody>
      </p:sp>
      <p:grpSp>
        <p:nvGrpSpPr>
          <p:cNvPr id="11" name="Group 119"/>
          <p:cNvGrpSpPr>
            <a:grpSpLocks/>
          </p:cNvGrpSpPr>
          <p:nvPr/>
        </p:nvGrpSpPr>
        <p:grpSpPr bwMode="auto">
          <a:xfrm>
            <a:off x="5786438" y="3209925"/>
            <a:ext cx="2640012" cy="1376363"/>
            <a:chOff x="3910" y="2274"/>
            <a:chExt cx="1663" cy="867"/>
          </a:xfrm>
        </p:grpSpPr>
        <p:sp>
          <p:nvSpPr>
            <p:cNvPr id="368668" name="Text Box 120"/>
            <p:cNvSpPr txBox="1">
              <a:spLocks noChangeArrowheads="1"/>
            </p:cNvSpPr>
            <p:nvPr/>
          </p:nvSpPr>
          <p:spPr bwMode="auto">
            <a:xfrm>
              <a:off x="3910" y="2274"/>
              <a:ext cx="551"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rgbClr val="336600"/>
                  </a:solidFill>
                  <a:ea typeface="宋体" pitchFamily="2" charset="-122"/>
                </a:rPr>
                <a:t>(swap)</a:t>
              </a:r>
            </a:p>
          </p:txBody>
        </p:sp>
        <p:grpSp>
          <p:nvGrpSpPr>
            <p:cNvPr id="12" name="Group 121"/>
            <p:cNvGrpSpPr>
              <a:grpSpLocks/>
            </p:cNvGrpSpPr>
            <p:nvPr/>
          </p:nvGrpSpPr>
          <p:grpSpPr bwMode="auto">
            <a:xfrm>
              <a:off x="4795" y="2397"/>
              <a:ext cx="778" cy="250"/>
              <a:chOff x="4402" y="1437"/>
              <a:chExt cx="778" cy="250"/>
            </a:xfrm>
          </p:grpSpPr>
          <p:sp>
            <p:nvSpPr>
              <p:cNvPr id="368676" name="Line 122"/>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68677" name="Text Box 123"/>
              <p:cNvSpPr txBox="1">
                <a:spLocks noChangeArrowheads="1"/>
              </p:cNvSpPr>
              <p:nvPr/>
            </p:nvSpPr>
            <p:spPr bwMode="auto">
              <a:xfrm>
                <a:off x="4584" y="1437"/>
                <a:ext cx="596"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zh-CN" altLang="zh-CN" sz="2000" b="0">
                    <a:solidFill>
                      <a:schemeClr val="tx1"/>
                    </a:solidFill>
                    <a:ea typeface="宋体" pitchFamily="2" charset="-122"/>
                  </a:rPr>
                  <a:t>指针</a:t>
                </a:r>
                <a:r>
                  <a:rPr lang="en-US" altLang="zh-CN" sz="2000" b="0">
                    <a:solidFill>
                      <a:schemeClr val="tx1"/>
                    </a:solidFill>
                    <a:ea typeface="宋体" pitchFamily="2" charset="-122"/>
                  </a:rPr>
                  <a:t>p1</a:t>
                </a:r>
              </a:p>
            </p:txBody>
          </p:sp>
        </p:grpSp>
        <p:grpSp>
          <p:nvGrpSpPr>
            <p:cNvPr id="13" name="Group 124"/>
            <p:cNvGrpSpPr>
              <a:grpSpLocks/>
            </p:cNvGrpSpPr>
            <p:nvPr/>
          </p:nvGrpSpPr>
          <p:grpSpPr bwMode="auto">
            <a:xfrm>
              <a:off x="4795" y="2637"/>
              <a:ext cx="778" cy="250"/>
              <a:chOff x="4402" y="1437"/>
              <a:chExt cx="778" cy="250"/>
            </a:xfrm>
          </p:grpSpPr>
          <p:sp>
            <p:nvSpPr>
              <p:cNvPr id="368674" name="Line 125"/>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68675" name="Text Box 126"/>
              <p:cNvSpPr txBox="1">
                <a:spLocks noChangeArrowheads="1"/>
              </p:cNvSpPr>
              <p:nvPr/>
            </p:nvSpPr>
            <p:spPr bwMode="auto">
              <a:xfrm>
                <a:off x="4584" y="1437"/>
                <a:ext cx="596"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zh-CN" altLang="en-US" sz="2000" b="0">
                    <a:solidFill>
                      <a:schemeClr val="tx1"/>
                    </a:solidFill>
                    <a:ea typeface="宋体" pitchFamily="2" charset="-122"/>
                  </a:rPr>
                  <a:t>指针</a:t>
                </a:r>
                <a:r>
                  <a:rPr lang="en-US" altLang="zh-CN" sz="2000" b="0">
                    <a:solidFill>
                      <a:schemeClr val="tx1"/>
                    </a:solidFill>
                    <a:ea typeface="宋体" pitchFamily="2" charset="-122"/>
                  </a:rPr>
                  <a:t>p2</a:t>
                </a:r>
              </a:p>
            </p:txBody>
          </p:sp>
        </p:grpSp>
        <p:grpSp>
          <p:nvGrpSpPr>
            <p:cNvPr id="14" name="Group 127"/>
            <p:cNvGrpSpPr>
              <a:grpSpLocks/>
            </p:cNvGrpSpPr>
            <p:nvPr/>
          </p:nvGrpSpPr>
          <p:grpSpPr bwMode="auto">
            <a:xfrm>
              <a:off x="4795" y="2889"/>
              <a:ext cx="676" cy="252"/>
              <a:chOff x="4402" y="1437"/>
              <a:chExt cx="676" cy="252"/>
            </a:xfrm>
          </p:grpSpPr>
          <p:sp>
            <p:nvSpPr>
              <p:cNvPr id="368672" name="Line 128"/>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68673" name="Text Box 129"/>
              <p:cNvSpPr txBox="1">
                <a:spLocks noChangeArrowheads="1"/>
              </p:cNvSpPr>
              <p:nvPr/>
            </p:nvSpPr>
            <p:spPr bwMode="auto">
              <a:xfrm>
                <a:off x="4584" y="1437"/>
                <a:ext cx="494" cy="252"/>
              </a:xfrm>
              <a:prstGeom prst="rect">
                <a:avLst/>
              </a:prstGeom>
              <a:noFill/>
              <a:ln w="9525">
                <a:noFill/>
                <a:miter lim="800000"/>
                <a:headEnd type="none" w="lg" len="lg"/>
                <a:tailEnd/>
              </a:ln>
              <a:effectLst/>
            </p:spPr>
            <p:txBody>
              <a:bodyPr wrap="none">
                <a:spAutoFit/>
              </a:bodyPr>
              <a:lstStyle/>
              <a:p>
                <a:pPr eaLnBrk="1" hangingPunct="1">
                  <a:spcBef>
                    <a:spcPct val="0"/>
                  </a:spcBef>
                </a:pPr>
                <a:r>
                  <a:rPr lang="zh-CN" altLang="en-US" sz="2000" b="0" dirty="0">
                    <a:solidFill>
                      <a:schemeClr val="tx1"/>
                    </a:solidFill>
                    <a:ea typeface="宋体" pitchFamily="2" charset="-122"/>
                  </a:rPr>
                  <a:t>整型</a:t>
                </a:r>
                <a:r>
                  <a:rPr lang="en-US" altLang="zh-CN" sz="2000" b="0" dirty="0">
                    <a:solidFill>
                      <a:schemeClr val="tx1"/>
                    </a:solidFill>
                    <a:ea typeface="宋体" pitchFamily="2" charset="-122"/>
                  </a:rPr>
                  <a:t>t</a:t>
                </a:r>
              </a:p>
            </p:txBody>
          </p:sp>
        </p:grpSp>
      </p:grpSp>
      <p:sp>
        <p:nvSpPr>
          <p:cNvPr id="788610" name="Text Box 130"/>
          <p:cNvSpPr txBox="1">
            <a:spLocks noChangeArrowheads="1"/>
          </p:cNvSpPr>
          <p:nvPr/>
        </p:nvSpPr>
        <p:spPr bwMode="auto">
          <a:xfrm>
            <a:off x="6054725" y="1927225"/>
            <a:ext cx="336550" cy="457200"/>
          </a:xfrm>
          <a:prstGeom prst="rect">
            <a:avLst/>
          </a:prstGeom>
          <a:solidFill>
            <a:srgbClr val="DDDDDD"/>
          </a:solidFill>
          <a:ln w="9525">
            <a:noFill/>
            <a:miter lim="800000"/>
            <a:headEnd/>
            <a:tailEnd/>
          </a:ln>
          <a:effectLst/>
        </p:spPr>
        <p:txBody>
          <a:bodyPr wrap="none" anchor="ctr">
            <a:spAutoFit/>
          </a:bodyPr>
          <a:lstStyle/>
          <a:p>
            <a:pPr algn="ctr">
              <a:spcBef>
                <a:spcPct val="0"/>
              </a:spcBef>
            </a:pPr>
            <a:r>
              <a:rPr lang="en-US" altLang="zh-CN" sz="2400" b="0">
                <a:solidFill>
                  <a:srgbClr val="0000FF"/>
                </a:solidFill>
                <a:ea typeface="宋体" pitchFamily="2" charset="-122"/>
              </a:rPr>
              <a:t>5</a:t>
            </a:r>
          </a:p>
        </p:txBody>
      </p:sp>
      <p:sp>
        <p:nvSpPr>
          <p:cNvPr id="788611" name="Text Box 131"/>
          <p:cNvSpPr txBox="1">
            <a:spLocks noChangeArrowheads="1"/>
          </p:cNvSpPr>
          <p:nvPr/>
        </p:nvSpPr>
        <p:spPr bwMode="auto">
          <a:xfrm>
            <a:off x="6035675" y="1546225"/>
            <a:ext cx="336550" cy="457200"/>
          </a:xfrm>
          <a:prstGeom prst="rect">
            <a:avLst/>
          </a:prstGeom>
          <a:solidFill>
            <a:srgbClr val="DDDDDD"/>
          </a:solidFill>
          <a:ln w="9525">
            <a:noFill/>
            <a:miter lim="800000"/>
            <a:headEnd/>
            <a:tailEnd/>
          </a:ln>
          <a:effectLst/>
        </p:spPr>
        <p:txBody>
          <a:bodyPr wrap="none" anchor="ctr">
            <a:spAutoFit/>
          </a:bodyPr>
          <a:lstStyle/>
          <a:p>
            <a:pPr algn="ctr">
              <a:spcBef>
                <a:spcPct val="0"/>
              </a:spcBef>
            </a:pPr>
            <a:r>
              <a:rPr lang="en-US" altLang="zh-CN" sz="2400" b="0">
                <a:solidFill>
                  <a:srgbClr val="FF3300"/>
                </a:solidFill>
                <a:ea typeface="宋体" pitchFamily="2" charset="-122"/>
              </a:rPr>
              <a:t>9</a:t>
            </a:r>
            <a:endParaRPr lang="en-US" altLang="zh-CN" sz="2400" b="0">
              <a:solidFill>
                <a:srgbClr val="0000FF"/>
              </a:solidFill>
              <a:ea typeface="宋体" pitchFamily="2" charset="-122"/>
            </a:endParaRPr>
          </a:p>
        </p:txBody>
      </p:sp>
      <p:grpSp>
        <p:nvGrpSpPr>
          <p:cNvPr id="15" name="Group 132"/>
          <p:cNvGrpSpPr>
            <a:grpSpLocks/>
          </p:cNvGrpSpPr>
          <p:nvPr/>
        </p:nvGrpSpPr>
        <p:grpSpPr bwMode="auto">
          <a:xfrm>
            <a:off x="4465638" y="2647950"/>
            <a:ext cx="2120900" cy="1374775"/>
            <a:chOff x="2958" y="1392"/>
            <a:chExt cx="1336" cy="866"/>
          </a:xfrm>
        </p:grpSpPr>
        <p:sp>
          <p:nvSpPr>
            <p:cNvPr id="368666" name="Text Box 133"/>
            <p:cNvSpPr txBox="1">
              <a:spLocks noChangeArrowheads="1"/>
            </p:cNvSpPr>
            <p:nvPr/>
          </p:nvSpPr>
          <p:spPr bwMode="auto">
            <a:xfrm>
              <a:off x="3794" y="1970"/>
              <a:ext cx="500" cy="288"/>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0000FF"/>
                  </a:solidFill>
                  <a:ea typeface="宋体" pitchFamily="2" charset="-122"/>
                </a:rPr>
                <a:t>2000</a:t>
              </a:r>
            </a:p>
          </p:txBody>
        </p:sp>
        <p:sp>
          <p:nvSpPr>
            <p:cNvPr id="368667" name="Freeform 134"/>
            <p:cNvSpPr>
              <a:spLocks/>
            </p:cNvSpPr>
            <p:nvPr/>
          </p:nvSpPr>
          <p:spPr bwMode="auto">
            <a:xfrm>
              <a:off x="2958" y="1392"/>
              <a:ext cx="150" cy="744"/>
            </a:xfrm>
            <a:custGeom>
              <a:avLst/>
              <a:gdLst>
                <a:gd name="T0" fmla="*/ 114 w 150"/>
                <a:gd name="T1" fmla="*/ 0 h 744"/>
                <a:gd name="T2" fmla="*/ 6 w 150"/>
                <a:gd name="T3" fmla="*/ 312 h 744"/>
                <a:gd name="T4" fmla="*/ 150 w 150"/>
                <a:gd name="T5" fmla="*/ 744 h 744"/>
                <a:gd name="T6" fmla="*/ 0 60000 65536"/>
                <a:gd name="T7" fmla="*/ 0 60000 65536"/>
                <a:gd name="T8" fmla="*/ 0 60000 65536"/>
              </a:gdLst>
              <a:ahLst/>
              <a:cxnLst>
                <a:cxn ang="T6">
                  <a:pos x="T0" y="T1"/>
                </a:cxn>
                <a:cxn ang="T7">
                  <a:pos x="T2" y="T3"/>
                </a:cxn>
                <a:cxn ang="T8">
                  <a:pos x="T4" y="T5"/>
                </a:cxn>
              </a:cxnLst>
              <a:rect l="0" t="0" r="r" b="b"/>
              <a:pathLst>
                <a:path w="150" h="744">
                  <a:moveTo>
                    <a:pt x="114" y="0"/>
                  </a:moveTo>
                  <a:cubicBezTo>
                    <a:pt x="57" y="94"/>
                    <a:pt x="0" y="188"/>
                    <a:pt x="6" y="312"/>
                  </a:cubicBezTo>
                  <a:cubicBezTo>
                    <a:pt x="12" y="436"/>
                    <a:pt x="128" y="672"/>
                    <a:pt x="150" y="744"/>
                  </a:cubicBezTo>
                </a:path>
              </a:pathLst>
            </a:custGeom>
            <a:noFill/>
            <a:ln w="38100" cap="flat" cmpd="sng">
              <a:solidFill>
                <a:srgbClr val="339966"/>
              </a:solidFill>
              <a:prstDash val="solid"/>
              <a:round/>
              <a:headEnd type="none" w="med" len="med"/>
              <a:tailEnd type="triangle" w="med" len="med"/>
            </a:ln>
            <a:effectLst/>
          </p:spPr>
          <p:txBody>
            <a:bodyPr wrap="none" lIns="90000" tIns="46800" rIns="90000" bIns="46800" anchor="ctr">
              <a:spAutoFit/>
            </a:bodyPr>
            <a:lstStyle/>
            <a:p>
              <a:endParaRPr lang="zh-CN" altLang="en-US"/>
            </a:p>
          </p:txBody>
        </p:sp>
      </p:grpSp>
      <p:grpSp>
        <p:nvGrpSpPr>
          <p:cNvPr id="16" name="Group 141"/>
          <p:cNvGrpSpPr>
            <a:grpSpLocks/>
          </p:cNvGrpSpPr>
          <p:nvPr/>
        </p:nvGrpSpPr>
        <p:grpSpPr bwMode="auto">
          <a:xfrm>
            <a:off x="4414838" y="2990850"/>
            <a:ext cx="2152650" cy="1431925"/>
            <a:chOff x="2781" y="1884"/>
            <a:chExt cx="1356" cy="902"/>
          </a:xfrm>
        </p:grpSpPr>
        <p:sp>
          <p:nvSpPr>
            <p:cNvPr id="368664" name="Text Box 136"/>
            <p:cNvSpPr txBox="1">
              <a:spLocks noChangeArrowheads="1"/>
            </p:cNvSpPr>
            <p:nvPr/>
          </p:nvSpPr>
          <p:spPr bwMode="auto">
            <a:xfrm>
              <a:off x="3637" y="2498"/>
              <a:ext cx="500" cy="288"/>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FF3300"/>
                  </a:solidFill>
                  <a:ea typeface="宋体" pitchFamily="2" charset="-122"/>
                </a:rPr>
                <a:t>2002</a:t>
              </a:r>
            </a:p>
          </p:txBody>
        </p:sp>
        <p:sp>
          <p:nvSpPr>
            <p:cNvPr id="368665" name="Freeform 137"/>
            <p:cNvSpPr>
              <a:spLocks/>
            </p:cNvSpPr>
            <p:nvPr/>
          </p:nvSpPr>
          <p:spPr bwMode="auto">
            <a:xfrm>
              <a:off x="2781" y="1884"/>
              <a:ext cx="182" cy="756"/>
            </a:xfrm>
            <a:custGeom>
              <a:avLst/>
              <a:gdLst>
                <a:gd name="T0" fmla="*/ 182 w 182"/>
                <a:gd name="T1" fmla="*/ 0 h 756"/>
                <a:gd name="T2" fmla="*/ 2 w 182"/>
                <a:gd name="T3" fmla="*/ 468 h 756"/>
                <a:gd name="T4" fmla="*/ 170 w 182"/>
                <a:gd name="T5" fmla="*/ 756 h 756"/>
                <a:gd name="T6" fmla="*/ 0 60000 65536"/>
                <a:gd name="T7" fmla="*/ 0 60000 65536"/>
                <a:gd name="T8" fmla="*/ 0 60000 65536"/>
              </a:gdLst>
              <a:ahLst/>
              <a:cxnLst>
                <a:cxn ang="T6">
                  <a:pos x="T0" y="T1"/>
                </a:cxn>
                <a:cxn ang="T7">
                  <a:pos x="T2" y="T3"/>
                </a:cxn>
                <a:cxn ang="T8">
                  <a:pos x="T4" y="T5"/>
                </a:cxn>
              </a:cxnLst>
              <a:rect l="0" t="0" r="r" b="b"/>
              <a:pathLst>
                <a:path w="182" h="756">
                  <a:moveTo>
                    <a:pt x="182" y="0"/>
                  </a:moveTo>
                  <a:cubicBezTo>
                    <a:pt x="93" y="171"/>
                    <a:pt x="4" y="342"/>
                    <a:pt x="2" y="468"/>
                  </a:cubicBezTo>
                  <a:cubicBezTo>
                    <a:pt x="0" y="594"/>
                    <a:pt x="142" y="710"/>
                    <a:pt x="170" y="756"/>
                  </a:cubicBezTo>
                </a:path>
              </a:pathLst>
            </a:custGeom>
            <a:noFill/>
            <a:ln w="38100" cap="flat" cmpd="sng">
              <a:solidFill>
                <a:srgbClr val="FF5050"/>
              </a:solidFill>
              <a:prstDash val="solid"/>
              <a:round/>
              <a:headEnd type="none" w="lg" len="lg"/>
              <a:tailEnd type="triangle" w="med" len="med"/>
            </a:ln>
            <a:effectLst/>
          </p:spPr>
          <p:txBody>
            <a:bodyPr wrap="none" lIns="90000" tIns="46800" rIns="90000" bIns="46800" anchor="ctr">
              <a:spAutoFit/>
            </a:bodyPr>
            <a:lstStyle/>
            <a:p>
              <a:endParaRPr lang="zh-CN" altLang="en-US"/>
            </a:p>
          </p:txBody>
        </p:sp>
      </p:grpSp>
      <p:sp>
        <p:nvSpPr>
          <p:cNvPr id="788618" name="Text Box 138"/>
          <p:cNvSpPr txBox="1">
            <a:spLocks noChangeArrowheads="1"/>
          </p:cNvSpPr>
          <p:nvPr/>
        </p:nvSpPr>
        <p:spPr bwMode="auto">
          <a:xfrm>
            <a:off x="6035675" y="4346575"/>
            <a:ext cx="336550" cy="457200"/>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0000FF"/>
                </a:solidFill>
                <a:ea typeface="宋体" pitchFamily="2" charset="-122"/>
              </a:rPr>
              <a:t>5</a:t>
            </a:r>
          </a:p>
        </p:txBody>
      </p:sp>
      <p:sp>
        <p:nvSpPr>
          <p:cNvPr id="788619" name="Text Box 139"/>
          <p:cNvSpPr txBox="1">
            <a:spLocks noChangeArrowheads="1"/>
          </p:cNvSpPr>
          <p:nvPr/>
        </p:nvSpPr>
        <p:spPr bwMode="auto">
          <a:xfrm>
            <a:off x="3484563" y="3200400"/>
            <a:ext cx="995362" cy="457200"/>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dirty="0">
                <a:solidFill>
                  <a:srgbClr val="0000FF"/>
                </a:solidFill>
                <a:ea typeface="隶书" pitchFamily="49" charset="-122"/>
              </a:rPr>
              <a:t>COPY</a:t>
            </a:r>
            <a:endParaRPr lang="en-US" altLang="zh-CN" sz="2400" b="0" dirty="0">
              <a:solidFill>
                <a:schemeClr val="tx1"/>
              </a:solidFill>
              <a:ea typeface="隶书" pitchFamily="49" charset="-122"/>
            </a:endParaRPr>
          </a:p>
        </p:txBody>
      </p:sp>
      <p:sp>
        <p:nvSpPr>
          <p:cNvPr id="788620" name="AutoShape 140"/>
          <p:cNvSpPr>
            <a:spLocks noChangeArrowheads="1"/>
          </p:cNvSpPr>
          <p:nvPr/>
        </p:nvSpPr>
        <p:spPr bwMode="auto">
          <a:xfrm>
            <a:off x="2592343" y="1201329"/>
            <a:ext cx="2401887" cy="1166812"/>
          </a:xfrm>
          <a:prstGeom prst="irregularSeal1">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en-US" sz="2400" b="0">
                <a:solidFill>
                  <a:srgbClr val="FF3300"/>
                </a:solidFill>
                <a:ea typeface="隶书" pitchFamily="49" charset="-122"/>
              </a:rPr>
              <a:t>地址传递</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71" name="Text Box 1032"/>
          <p:cNvSpPr txBox="1">
            <a:spLocks noChangeArrowheads="1"/>
          </p:cNvSpPr>
          <p:nvPr/>
        </p:nvSpPr>
        <p:spPr bwMode="auto">
          <a:xfrm>
            <a:off x="0" y="0"/>
            <a:ext cx="4928209" cy="600164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t>例</a:t>
            </a:r>
            <a:r>
              <a:rPr lang="en-US" altLang="zh-CN" sz="2400" dirty="0"/>
              <a:t>3  </a:t>
            </a:r>
            <a:r>
              <a:rPr lang="zh-CN" altLang="en-US" sz="2400" dirty="0"/>
              <a:t>将数从大到小输出</a:t>
            </a:r>
          </a:p>
          <a:p>
            <a:pPr>
              <a:spcBef>
                <a:spcPct val="0"/>
              </a:spcBef>
            </a:pPr>
            <a:r>
              <a:rPr lang="en-US" altLang="zh-CN" sz="2400" dirty="0" err="1"/>
              <a:t>int</a:t>
            </a:r>
            <a:r>
              <a:rPr lang="en-US" altLang="zh-CN" sz="2400" dirty="0"/>
              <a:t> swap(</a:t>
            </a:r>
            <a:r>
              <a:rPr lang="en-US" altLang="zh-CN" sz="2400" dirty="0" err="1"/>
              <a:t>int</a:t>
            </a:r>
            <a:r>
              <a:rPr lang="en-US" altLang="zh-CN" sz="2400" dirty="0"/>
              <a:t> *p1, </a:t>
            </a:r>
            <a:r>
              <a:rPr lang="en-US" altLang="zh-CN" sz="2400" dirty="0" err="1"/>
              <a:t>int</a:t>
            </a:r>
            <a:r>
              <a:rPr lang="en-US" altLang="zh-CN" sz="2400" dirty="0"/>
              <a:t> *p2)</a:t>
            </a:r>
          </a:p>
          <a:p>
            <a:pPr>
              <a:spcBef>
                <a:spcPct val="0"/>
              </a:spcBef>
            </a:pPr>
            <a:r>
              <a:rPr lang="en-US" altLang="zh-CN" sz="2400" dirty="0"/>
              <a:t>{ </a:t>
            </a:r>
            <a:r>
              <a:rPr lang="en-US" altLang="zh-CN" sz="2400" dirty="0" err="1"/>
              <a:t>int</a:t>
            </a:r>
            <a:r>
              <a:rPr lang="en-US" altLang="zh-CN" sz="2400" dirty="0"/>
              <a:t> *p;</a:t>
            </a:r>
          </a:p>
          <a:p>
            <a:pPr>
              <a:spcBef>
                <a:spcPct val="0"/>
              </a:spcBef>
            </a:pPr>
            <a:r>
              <a:rPr lang="en-US" altLang="zh-CN" sz="2400" dirty="0"/>
              <a:t>  *p=*p1;</a:t>
            </a:r>
          </a:p>
          <a:p>
            <a:pPr>
              <a:spcBef>
                <a:spcPct val="0"/>
              </a:spcBef>
            </a:pPr>
            <a:r>
              <a:rPr lang="en-US" altLang="zh-CN" sz="2400" dirty="0"/>
              <a:t>  *p1=*p2;</a:t>
            </a:r>
          </a:p>
          <a:p>
            <a:pPr>
              <a:spcBef>
                <a:spcPct val="0"/>
              </a:spcBef>
            </a:pPr>
            <a:r>
              <a:rPr lang="en-US" altLang="zh-CN" sz="2400" dirty="0"/>
              <a:t>  *p2=*p;</a:t>
            </a:r>
          </a:p>
          <a:p>
            <a:pPr>
              <a:spcBef>
                <a:spcPct val="0"/>
              </a:spcBef>
            </a:pPr>
            <a:r>
              <a:rPr lang="en-US" altLang="zh-CN" sz="2400" dirty="0"/>
              <a:t>}</a:t>
            </a:r>
          </a:p>
          <a:p>
            <a:pPr>
              <a:spcBef>
                <a:spcPct val="0"/>
              </a:spcBef>
            </a:pPr>
            <a:endParaRPr lang="en-US" altLang="zh-CN" sz="2400" dirty="0"/>
          </a:p>
          <a:p>
            <a:pPr>
              <a:spcBef>
                <a:spcPct val="0"/>
              </a:spcBef>
            </a:pPr>
            <a:r>
              <a:rPr lang="en-US" altLang="zh-CN" sz="2400" dirty="0" err="1"/>
              <a:t>int</a:t>
            </a:r>
            <a:r>
              <a:rPr lang="en-US" altLang="zh-CN" sz="2400" dirty="0"/>
              <a:t> main()</a:t>
            </a:r>
          </a:p>
          <a:p>
            <a:pPr>
              <a:spcBef>
                <a:spcPct val="0"/>
              </a:spcBef>
            </a:pPr>
            <a:r>
              <a:rPr lang="en-US" altLang="zh-CN" sz="2400" dirty="0"/>
              <a:t>{ </a:t>
            </a:r>
            <a:r>
              <a:rPr lang="en-US" altLang="zh-CN" sz="2400" dirty="0" err="1"/>
              <a:t>int</a:t>
            </a:r>
            <a:r>
              <a:rPr lang="en-US" altLang="zh-CN" sz="2400" dirty="0"/>
              <a:t> </a:t>
            </a:r>
            <a:r>
              <a:rPr lang="en-US" altLang="zh-CN" sz="2400" dirty="0" err="1"/>
              <a:t>a,b</a:t>
            </a:r>
            <a:r>
              <a:rPr lang="en-US" altLang="zh-CN" sz="2400" dirty="0"/>
              <a:t>;</a:t>
            </a:r>
          </a:p>
          <a:p>
            <a:pPr>
              <a:spcBef>
                <a:spcPct val="0"/>
              </a:spcBef>
            </a:pPr>
            <a:r>
              <a:rPr lang="en-US" altLang="zh-CN" sz="2400" dirty="0"/>
              <a:t>  </a:t>
            </a:r>
            <a:r>
              <a:rPr lang="en-US" altLang="zh-CN" sz="2400" dirty="0" err="1"/>
              <a:t>int</a:t>
            </a:r>
            <a:r>
              <a:rPr lang="en-US" altLang="zh-CN" sz="2400" dirty="0"/>
              <a:t> *pointer_1,*pointer_2;</a:t>
            </a:r>
          </a:p>
          <a:p>
            <a:pPr>
              <a:spcBef>
                <a:spcPct val="0"/>
              </a:spcBef>
            </a:pPr>
            <a:r>
              <a:rPr lang="en-US" altLang="zh-CN" sz="2400" dirty="0"/>
              <a:t>  </a:t>
            </a:r>
            <a:r>
              <a:rPr lang="en-US" altLang="zh-CN" sz="2400" dirty="0" err="1"/>
              <a:t>scanf</a:t>
            </a:r>
            <a:r>
              <a:rPr lang="en-US" altLang="zh-CN" sz="2400" dirty="0"/>
              <a:t>("%</a:t>
            </a:r>
            <a:r>
              <a:rPr lang="en-US" altLang="zh-CN" sz="2400" dirty="0" err="1"/>
              <a:t>d,%d",&amp;a,&amp;b</a:t>
            </a:r>
            <a:r>
              <a:rPr lang="en-US" altLang="zh-CN" sz="2400" dirty="0"/>
              <a:t>);</a:t>
            </a:r>
          </a:p>
          <a:p>
            <a:pPr>
              <a:spcBef>
                <a:spcPct val="0"/>
              </a:spcBef>
            </a:pPr>
            <a:r>
              <a:rPr lang="en-US" altLang="zh-CN" sz="2400" dirty="0"/>
              <a:t>  pointer_1=&amp;a;  pointer_2=&amp;b;</a:t>
            </a:r>
          </a:p>
          <a:p>
            <a:pPr>
              <a:spcBef>
                <a:spcPct val="0"/>
              </a:spcBef>
            </a:pPr>
            <a:r>
              <a:rPr lang="en-US" altLang="zh-CN" sz="2400" dirty="0"/>
              <a:t>  if(a&lt;b)  swap(pointer_1,pointer_2);</a:t>
            </a:r>
          </a:p>
          <a:p>
            <a:pPr>
              <a:spcBef>
                <a:spcPct val="0"/>
              </a:spcBef>
            </a:pPr>
            <a:r>
              <a:rPr lang="en-US" altLang="zh-CN" sz="2400" dirty="0"/>
              <a:t>  </a:t>
            </a:r>
            <a:r>
              <a:rPr lang="en-US" altLang="zh-CN" sz="2400" dirty="0" err="1"/>
              <a:t>printf</a:t>
            </a:r>
            <a:r>
              <a:rPr lang="en-US" altLang="zh-CN" sz="2400" dirty="0"/>
              <a:t>("\</a:t>
            </a:r>
            <a:r>
              <a:rPr lang="en-US" altLang="zh-CN" sz="2400" dirty="0" err="1"/>
              <a:t>n%d,%d</a:t>
            </a:r>
            <a:r>
              <a:rPr lang="en-US" altLang="zh-CN" sz="2400" dirty="0"/>
              <a:t>\</a:t>
            </a:r>
            <a:r>
              <a:rPr lang="en-US" altLang="zh-CN" sz="2400" dirty="0" err="1"/>
              <a:t>n",a,b</a:t>
            </a:r>
            <a:r>
              <a:rPr lang="en-US" altLang="zh-CN" sz="2400" dirty="0"/>
              <a:t>);</a:t>
            </a:r>
          </a:p>
          <a:p>
            <a:pPr>
              <a:spcBef>
                <a:spcPct val="0"/>
              </a:spcBef>
            </a:pPr>
            <a:r>
              <a:rPr lang="en-US" altLang="zh-CN" sz="2400" dirty="0"/>
              <a:t>}</a:t>
            </a:r>
          </a:p>
        </p:txBody>
      </p:sp>
      <p:sp>
        <p:nvSpPr>
          <p:cNvPr id="790585" name="Text Box 1081"/>
          <p:cNvSpPr txBox="1">
            <a:spLocks noChangeArrowheads="1"/>
          </p:cNvSpPr>
          <p:nvPr/>
        </p:nvSpPr>
        <p:spPr bwMode="auto">
          <a:xfrm>
            <a:off x="1115616" y="6093296"/>
            <a:ext cx="1962150" cy="396875"/>
          </a:xfrm>
          <a:prstGeom prst="rect">
            <a:avLst/>
          </a:prstGeom>
          <a:solidFill>
            <a:srgbClr val="33CCCC"/>
          </a:solidFill>
          <a:ln w="9525">
            <a:noFill/>
            <a:miter lim="800000"/>
            <a:headEnd/>
            <a:tailEnd/>
          </a:ln>
          <a:effectLst/>
        </p:spPr>
        <p:txBody>
          <a:bodyPr wrap="none">
            <a:spAutoFit/>
          </a:bodyPr>
          <a:lstStyle/>
          <a:p>
            <a:pPr eaLnBrk="1" hangingPunct="1">
              <a:spcBef>
                <a:spcPct val="0"/>
              </a:spcBef>
            </a:pPr>
            <a:r>
              <a:rPr lang="zh-CN" altLang="en-US" sz="2000" b="0" dirty="0">
                <a:solidFill>
                  <a:schemeClr val="tx1"/>
                </a:solidFill>
                <a:ea typeface="宋体" pitchFamily="2" charset="-122"/>
              </a:rPr>
              <a:t>运行结果：</a:t>
            </a:r>
            <a:r>
              <a:rPr lang="en-US" altLang="zh-CN" sz="2000" b="0" dirty="0">
                <a:solidFill>
                  <a:schemeClr val="tx1"/>
                </a:solidFill>
                <a:ea typeface="宋体" pitchFamily="2" charset="-122"/>
              </a:rPr>
              <a:t>9</a:t>
            </a:r>
            <a:r>
              <a:rPr lang="zh-CN" altLang="en-US" sz="2000" b="0" dirty="0">
                <a:solidFill>
                  <a:schemeClr val="tx1"/>
                </a:solidFill>
                <a:ea typeface="宋体" pitchFamily="2" charset="-122"/>
              </a:rPr>
              <a:t>，</a:t>
            </a:r>
            <a:r>
              <a:rPr lang="en-US" altLang="zh-CN" sz="2000" b="0" dirty="0">
                <a:solidFill>
                  <a:schemeClr val="tx1"/>
                </a:solidFill>
                <a:ea typeface="宋体" pitchFamily="2" charset="-122"/>
              </a:rPr>
              <a:t>9</a:t>
            </a:r>
          </a:p>
        </p:txBody>
      </p:sp>
      <p:sp>
        <p:nvSpPr>
          <p:cNvPr id="790586" name="Text Box 1082"/>
          <p:cNvSpPr txBox="1">
            <a:spLocks noChangeArrowheads="1"/>
          </p:cNvSpPr>
          <p:nvPr/>
        </p:nvSpPr>
        <p:spPr bwMode="auto">
          <a:xfrm>
            <a:off x="1974850" y="2668588"/>
            <a:ext cx="1462088" cy="701675"/>
          </a:xfrm>
          <a:prstGeom prst="rect">
            <a:avLst/>
          </a:prstGeom>
          <a:noFill/>
          <a:ln w="9525">
            <a:noFill/>
            <a:miter lim="800000"/>
            <a:headEnd/>
            <a:tailEnd/>
          </a:ln>
          <a:effectLst/>
        </p:spPr>
        <p:txBody>
          <a:bodyPr wrap="none">
            <a:spAutoFit/>
          </a:bodyPr>
          <a:lstStyle/>
          <a:p>
            <a:pPr eaLnBrk="1" hangingPunct="1">
              <a:spcBef>
                <a:spcPct val="0"/>
              </a:spcBef>
            </a:pPr>
            <a:r>
              <a:rPr lang="zh-CN" altLang="en-US" sz="2000" dirty="0">
                <a:solidFill>
                  <a:srgbClr val="FF5050"/>
                </a:solidFill>
              </a:rPr>
              <a:t>编译警告！</a:t>
            </a:r>
          </a:p>
          <a:p>
            <a:pPr eaLnBrk="1" hangingPunct="1">
              <a:spcBef>
                <a:spcPct val="0"/>
              </a:spcBef>
            </a:pPr>
            <a:r>
              <a:rPr lang="zh-CN" altLang="en-US" sz="2000" dirty="0">
                <a:solidFill>
                  <a:srgbClr val="FF5050"/>
                </a:solidFill>
              </a:rPr>
              <a:t>结果不对！</a:t>
            </a:r>
          </a:p>
        </p:txBody>
      </p:sp>
      <p:sp>
        <p:nvSpPr>
          <p:cNvPr id="790587" name="Text Box 1083"/>
          <p:cNvSpPr txBox="1">
            <a:spLocks noChangeArrowheads="1"/>
          </p:cNvSpPr>
          <p:nvPr/>
        </p:nvSpPr>
        <p:spPr bwMode="auto">
          <a:xfrm>
            <a:off x="2143125" y="1530350"/>
            <a:ext cx="1549142" cy="830997"/>
          </a:xfrm>
          <a:prstGeom prst="rect">
            <a:avLst/>
          </a:prstGeom>
          <a:noFill/>
          <a:ln w="9525">
            <a:noFill/>
            <a:miter lim="800000"/>
            <a:headEnd/>
            <a:tailEnd/>
          </a:ln>
          <a:effectLst/>
        </p:spPr>
        <p:txBody>
          <a:bodyPr wrap="none">
            <a:spAutoFit/>
          </a:bodyPr>
          <a:lstStyle/>
          <a:p>
            <a:pPr eaLnBrk="1" hangingPunct="1">
              <a:spcBef>
                <a:spcPct val="0"/>
              </a:spcBef>
            </a:pPr>
            <a:r>
              <a:rPr lang="en-US" altLang="zh-CN" sz="2400" dirty="0" err="1">
                <a:solidFill>
                  <a:srgbClr val="FF3300"/>
                </a:solidFill>
                <a:ea typeface="宋体" pitchFamily="2" charset="-122"/>
              </a:rPr>
              <a:t>int</a:t>
            </a:r>
            <a:r>
              <a:rPr lang="en-US" altLang="zh-CN" sz="2400" dirty="0">
                <a:solidFill>
                  <a:srgbClr val="FF3300"/>
                </a:solidFill>
                <a:ea typeface="宋体" pitchFamily="2" charset="-122"/>
              </a:rPr>
              <a:t>   x;</a:t>
            </a:r>
          </a:p>
          <a:p>
            <a:pPr eaLnBrk="1" hangingPunct="1">
              <a:spcBef>
                <a:spcPct val="0"/>
              </a:spcBef>
            </a:pPr>
            <a:r>
              <a:rPr lang="en-US" altLang="zh-CN" sz="2400" dirty="0" err="1">
                <a:solidFill>
                  <a:srgbClr val="FF3300"/>
                </a:solidFill>
                <a:ea typeface="宋体" pitchFamily="2" charset="-122"/>
              </a:rPr>
              <a:t>int</a:t>
            </a:r>
            <a:r>
              <a:rPr lang="en-US" altLang="zh-CN" sz="2400" dirty="0">
                <a:solidFill>
                  <a:srgbClr val="FF3300"/>
                </a:solidFill>
                <a:ea typeface="宋体" pitchFamily="2" charset="-122"/>
              </a:rPr>
              <a:t>  *p=&amp;x;</a:t>
            </a:r>
            <a:endParaRPr lang="en-US" altLang="zh-CN" sz="2400" dirty="0">
              <a:solidFill>
                <a:schemeClr val="bg1"/>
              </a:solidFill>
              <a:ea typeface="宋体" pitchFamily="2" charset="-122"/>
            </a:endParaRPr>
          </a:p>
        </p:txBody>
      </p:sp>
      <p:grpSp>
        <p:nvGrpSpPr>
          <p:cNvPr id="2" name="Group 1084"/>
          <p:cNvGrpSpPr>
            <a:grpSpLocks/>
          </p:cNvGrpSpPr>
          <p:nvPr/>
        </p:nvGrpSpPr>
        <p:grpSpPr bwMode="auto">
          <a:xfrm>
            <a:off x="4576763" y="631825"/>
            <a:ext cx="2630487" cy="4625975"/>
            <a:chOff x="2883" y="554"/>
            <a:chExt cx="1657" cy="2914"/>
          </a:xfrm>
        </p:grpSpPr>
        <p:grpSp>
          <p:nvGrpSpPr>
            <p:cNvPr id="3" name="Group 1085"/>
            <p:cNvGrpSpPr>
              <a:grpSpLocks/>
            </p:cNvGrpSpPr>
            <p:nvPr/>
          </p:nvGrpSpPr>
          <p:grpSpPr bwMode="auto">
            <a:xfrm>
              <a:off x="2883" y="554"/>
              <a:ext cx="1657" cy="2914"/>
              <a:chOff x="3148" y="806"/>
              <a:chExt cx="1657" cy="2914"/>
            </a:xfrm>
          </p:grpSpPr>
          <p:sp>
            <p:nvSpPr>
              <p:cNvPr id="369720" name="Freeform 1086"/>
              <p:cNvSpPr>
                <a:spLocks/>
              </p:cNvSpPr>
              <p:nvPr/>
            </p:nvSpPr>
            <p:spPr bwMode="auto">
              <a:xfrm>
                <a:off x="3582" y="3364"/>
                <a:ext cx="1211" cy="356"/>
              </a:xfrm>
              <a:custGeom>
                <a:avLst/>
                <a:gdLst>
                  <a:gd name="T0" fmla="*/ 0 w 1211"/>
                  <a:gd name="T1" fmla="*/ 127 h 456"/>
                  <a:gd name="T2" fmla="*/ 500 w 1211"/>
                  <a:gd name="T3" fmla="*/ 32 h 456"/>
                  <a:gd name="T4" fmla="*/ 1089 w 1211"/>
                  <a:gd name="T5" fmla="*/ 319 h 456"/>
                  <a:gd name="T6" fmla="*/ 1211 w 1211"/>
                  <a:gd name="T7" fmla="*/ 258 h 4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headEnd/>
                <a:tailEnd/>
              </a:ln>
              <a:effectLst/>
            </p:spPr>
            <p:txBody>
              <a:bodyPr wrap="none" anchor="ctr"/>
              <a:lstStyle/>
              <a:p>
                <a:endParaRPr lang="zh-CN" altLang="en-US"/>
              </a:p>
            </p:txBody>
          </p:sp>
          <p:sp>
            <p:nvSpPr>
              <p:cNvPr id="369721" name="Freeform 1087"/>
              <p:cNvSpPr>
                <a:spLocks/>
              </p:cNvSpPr>
              <p:nvPr/>
            </p:nvSpPr>
            <p:spPr bwMode="auto">
              <a:xfrm>
                <a:off x="3583" y="3018"/>
                <a:ext cx="1212" cy="67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cmpd="sng">
                <a:solidFill>
                  <a:schemeClr val="tx1"/>
                </a:solidFill>
                <a:round/>
                <a:headEnd/>
                <a:tailEnd/>
              </a:ln>
              <a:effectLst/>
            </p:spPr>
            <p:txBody>
              <a:bodyPr wrap="none" anchor="ctr"/>
              <a:lstStyle/>
              <a:p>
                <a:endParaRPr lang="zh-CN" altLang="en-US"/>
              </a:p>
            </p:txBody>
          </p:sp>
          <p:sp>
            <p:nvSpPr>
              <p:cNvPr id="369722" name="Rectangle 1088"/>
              <p:cNvSpPr>
                <a:spLocks noChangeArrowheads="1"/>
              </p:cNvSpPr>
              <p:nvPr/>
            </p:nvSpPr>
            <p:spPr bwMode="auto">
              <a:xfrm>
                <a:off x="3582" y="806"/>
                <a:ext cx="1211" cy="2212"/>
              </a:xfrm>
              <a:prstGeom prst="rect">
                <a:avLst/>
              </a:prstGeom>
              <a:solidFill>
                <a:srgbClr val="DDDDDD"/>
              </a:solidFill>
              <a:ln w="38100">
                <a:solidFill>
                  <a:schemeClr val="tx1"/>
                </a:solidFill>
                <a:miter lim="800000"/>
                <a:headEnd/>
                <a:tailEnd/>
              </a:ln>
              <a:effectLst/>
            </p:spPr>
            <p:txBody>
              <a:bodyPr wrap="none" anchor="ctr"/>
              <a:lstStyle/>
              <a:p>
                <a:pPr algn="ctr">
                  <a:spcBef>
                    <a:spcPct val="0"/>
                  </a:spcBef>
                </a:pPr>
                <a:endParaRPr lang="zh-CN" altLang="zh-CN" sz="2000" b="0">
                  <a:solidFill>
                    <a:schemeClr val="tx1"/>
                  </a:solidFill>
                  <a:ea typeface="宋体" pitchFamily="2" charset="-122"/>
                </a:endParaRPr>
              </a:p>
            </p:txBody>
          </p:sp>
          <p:sp>
            <p:nvSpPr>
              <p:cNvPr id="369723" name="Line 1089"/>
              <p:cNvSpPr>
                <a:spLocks noChangeShapeType="1"/>
              </p:cNvSpPr>
              <p:nvPr/>
            </p:nvSpPr>
            <p:spPr bwMode="auto">
              <a:xfrm>
                <a:off x="3594" y="1244"/>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69724" name="Line 1090"/>
              <p:cNvSpPr>
                <a:spLocks noChangeShapeType="1"/>
              </p:cNvSpPr>
              <p:nvPr/>
            </p:nvSpPr>
            <p:spPr bwMode="auto">
              <a:xfrm>
                <a:off x="3594" y="1500"/>
                <a:ext cx="1211" cy="0"/>
              </a:xfrm>
              <a:prstGeom prst="line">
                <a:avLst/>
              </a:prstGeom>
              <a:noFill/>
              <a:ln w="9525">
                <a:solidFill>
                  <a:schemeClr val="bg2"/>
                </a:solidFill>
                <a:round/>
                <a:headEnd/>
                <a:tailEnd/>
              </a:ln>
              <a:effectLst/>
            </p:spPr>
            <p:txBody>
              <a:bodyPr wrap="none" anchor="ctr"/>
              <a:lstStyle/>
              <a:p>
                <a:endParaRPr lang="zh-CN" altLang="en-US"/>
              </a:p>
            </p:txBody>
          </p:sp>
          <p:sp>
            <p:nvSpPr>
              <p:cNvPr id="369725" name="Line 1091"/>
              <p:cNvSpPr>
                <a:spLocks noChangeShapeType="1"/>
              </p:cNvSpPr>
              <p:nvPr/>
            </p:nvSpPr>
            <p:spPr bwMode="auto">
              <a:xfrm>
                <a:off x="3594" y="1733"/>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69726" name="Line 1092"/>
              <p:cNvSpPr>
                <a:spLocks noChangeShapeType="1"/>
              </p:cNvSpPr>
              <p:nvPr/>
            </p:nvSpPr>
            <p:spPr bwMode="auto">
              <a:xfrm>
                <a:off x="3594" y="1988"/>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69727" name="Line 1093"/>
              <p:cNvSpPr>
                <a:spLocks noChangeShapeType="1"/>
              </p:cNvSpPr>
              <p:nvPr/>
            </p:nvSpPr>
            <p:spPr bwMode="auto">
              <a:xfrm>
                <a:off x="3582" y="2246"/>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69728" name="Line 1094"/>
              <p:cNvSpPr>
                <a:spLocks noChangeShapeType="1"/>
              </p:cNvSpPr>
              <p:nvPr/>
            </p:nvSpPr>
            <p:spPr bwMode="auto">
              <a:xfrm>
                <a:off x="3594" y="2788"/>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69729" name="Line 1095"/>
              <p:cNvSpPr>
                <a:spLocks noChangeShapeType="1"/>
              </p:cNvSpPr>
              <p:nvPr/>
            </p:nvSpPr>
            <p:spPr bwMode="auto">
              <a:xfrm>
                <a:off x="3582" y="3027"/>
                <a:ext cx="0" cy="456"/>
              </a:xfrm>
              <a:prstGeom prst="line">
                <a:avLst/>
              </a:prstGeom>
              <a:noFill/>
              <a:ln w="9525">
                <a:solidFill>
                  <a:srgbClr val="000000"/>
                </a:solidFill>
                <a:round/>
                <a:headEnd/>
                <a:tailEnd/>
              </a:ln>
              <a:effectLst/>
            </p:spPr>
            <p:txBody>
              <a:bodyPr wrap="none" anchor="ctr"/>
              <a:lstStyle/>
              <a:p>
                <a:endParaRPr lang="zh-CN" altLang="en-US"/>
              </a:p>
            </p:txBody>
          </p:sp>
          <p:sp>
            <p:nvSpPr>
              <p:cNvPr id="369730" name="Line 1096"/>
              <p:cNvSpPr>
                <a:spLocks noChangeShapeType="1"/>
              </p:cNvSpPr>
              <p:nvPr/>
            </p:nvSpPr>
            <p:spPr bwMode="auto">
              <a:xfrm>
                <a:off x="4793" y="3027"/>
                <a:ext cx="1" cy="600"/>
              </a:xfrm>
              <a:prstGeom prst="line">
                <a:avLst/>
              </a:prstGeom>
              <a:noFill/>
              <a:ln w="9525">
                <a:solidFill>
                  <a:srgbClr val="000000"/>
                </a:solidFill>
                <a:round/>
                <a:headEnd/>
                <a:tailEnd/>
              </a:ln>
              <a:effectLst/>
            </p:spPr>
            <p:txBody>
              <a:bodyPr wrap="none" anchor="ctr"/>
              <a:lstStyle/>
              <a:p>
                <a:endParaRPr lang="zh-CN" altLang="en-US"/>
              </a:p>
            </p:txBody>
          </p:sp>
          <p:sp>
            <p:nvSpPr>
              <p:cNvPr id="369731" name="Text Box 1097"/>
              <p:cNvSpPr txBox="1">
                <a:spLocks noChangeArrowheads="1"/>
              </p:cNvSpPr>
              <p:nvPr/>
            </p:nvSpPr>
            <p:spPr bwMode="auto">
              <a:xfrm>
                <a:off x="4073" y="864"/>
                <a:ext cx="308" cy="338"/>
              </a:xfrm>
              <a:prstGeom prst="rect">
                <a:avLst/>
              </a:prstGeom>
              <a:noFill/>
              <a:ln w="9525">
                <a:noFill/>
                <a:miter lim="800000"/>
                <a:headEnd/>
                <a:tailEnd/>
              </a:ln>
              <a:effectLst/>
            </p:spPr>
            <p:txBody>
              <a:bodyPr vert="eaVert" wrap="none" anchor="ctr">
                <a:spAutoFit/>
              </a:bodyPr>
              <a:lstStyle/>
              <a:p>
                <a:pPr algn="ctr">
                  <a:spcBef>
                    <a:spcPct val="0"/>
                  </a:spcBef>
                </a:pPr>
                <a:r>
                  <a:rPr lang="en-US" altLang="zh-CN" sz="2000" b="0">
                    <a:solidFill>
                      <a:schemeClr val="tx1"/>
                    </a:solidFill>
                    <a:ea typeface="宋体" pitchFamily="2" charset="-122"/>
                  </a:rPr>
                  <a:t>…...</a:t>
                </a:r>
              </a:p>
            </p:txBody>
          </p:sp>
          <p:sp>
            <p:nvSpPr>
              <p:cNvPr id="369732" name="Line 1098"/>
              <p:cNvSpPr>
                <a:spLocks noChangeShapeType="1"/>
              </p:cNvSpPr>
              <p:nvPr/>
            </p:nvSpPr>
            <p:spPr bwMode="auto">
              <a:xfrm>
                <a:off x="3594" y="2510"/>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69733" name="Text Box 1099"/>
              <p:cNvSpPr txBox="1">
                <a:spLocks noChangeArrowheads="1"/>
              </p:cNvSpPr>
              <p:nvPr/>
            </p:nvSpPr>
            <p:spPr bwMode="auto">
              <a:xfrm>
                <a:off x="3174" y="1134"/>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2000</a:t>
                </a:r>
              </a:p>
            </p:txBody>
          </p:sp>
          <p:sp>
            <p:nvSpPr>
              <p:cNvPr id="369734" name="Text Box 1100"/>
              <p:cNvSpPr txBox="1">
                <a:spLocks noChangeArrowheads="1"/>
              </p:cNvSpPr>
              <p:nvPr/>
            </p:nvSpPr>
            <p:spPr bwMode="auto">
              <a:xfrm>
                <a:off x="3175" y="2105"/>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2008</a:t>
                </a:r>
                <a:endParaRPr lang="en-US" altLang="zh-CN" sz="2000" b="0">
                  <a:solidFill>
                    <a:srgbClr val="336600"/>
                  </a:solidFill>
                  <a:ea typeface="宋体" pitchFamily="2" charset="-122"/>
                </a:endParaRPr>
              </a:p>
            </p:txBody>
          </p:sp>
          <p:sp>
            <p:nvSpPr>
              <p:cNvPr id="369735" name="Text Box 1101"/>
              <p:cNvSpPr txBox="1">
                <a:spLocks noChangeArrowheads="1"/>
              </p:cNvSpPr>
              <p:nvPr/>
            </p:nvSpPr>
            <p:spPr bwMode="auto">
              <a:xfrm>
                <a:off x="3156" y="2372"/>
                <a:ext cx="472"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200A</a:t>
                </a:r>
              </a:p>
            </p:txBody>
          </p:sp>
          <p:sp>
            <p:nvSpPr>
              <p:cNvPr id="369736" name="Text Box 1102"/>
              <p:cNvSpPr txBox="1">
                <a:spLocks noChangeArrowheads="1"/>
              </p:cNvSpPr>
              <p:nvPr/>
            </p:nvSpPr>
            <p:spPr bwMode="auto">
              <a:xfrm>
                <a:off x="3174" y="1377"/>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2002</a:t>
                </a:r>
              </a:p>
            </p:txBody>
          </p:sp>
          <p:sp>
            <p:nvSpPr>
              <p:cNvPr id="369737" name="Text Box 1103"/>
              <p:cNvSpPr txBox="1">
                <a:spLocks noChangeArrowheads="1"/>
              </p:cNvSpPr>
              <p:nvPr/>
            </p:nvSpPr>
            <p:spPr bwMode="auto">
              <a:xfrm>
                <a:off x="3174" y="1620"/>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2004</a:t>
                </a:r>
              </a:p>
            </p:txBody>
          </p:sp>
          <p:sp>
            <p:nvSpPr>
              <p:cNvPr id="369738" name="Text Box 1104"/>
              <p:cNvSpPr txBox="1">
                <a:spLocks noChangeArrowheads="1"/>
              </p:cNvSpPr>
              <p:nvPr/>
            </p:nvSpPr>
            <p:spPr bwMode="auto">
              <a:xfrm>
                <a:off x="3174" y="1862"/>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2006</a:t>
                </a:r>
              </a:p>
            </p:txBody>
          </p:sp>
          <p:grpSp>
            <p:nvGrpSpPr>
              <p:cNvPr id="4" name="Group 1105"/>
              <p:cNvGrpSpPr>
                <a:grpSpLocks/>
              </p:cNvGrpSpPr>
              <p:nvPr/>
            </p:nvGrpSpPr>
            <p:grpSpPr bwMode="auto">
              <a:xfrm>
                <a:off x="3597" y="1380"/>
                <a:ext cx="60" cy="1548"/>
                <a:chOff x="3960" y="1560"/>
                <a:chExt cx="60" cy="1548"/>
              </a:xfrm>
            </p:grpSpPr>
            <p:sp>
              <p:nvSpPr>
                <p:cNvPr id="369754" name="Line 1106"/>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9755" name="Line 1107"/>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9756" name="Line 1108"/>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9757" name="Line 1109"/>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9758" name="Line 1110"/>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9759" name="Line 1111"/>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9760" name="Line 1112"/>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grpSp>
          <p:grpSp>
            <p:nvGrpSpPr>
              <p:cNvPr id="5" name="Group 1113"/>
              <p:cNvGrpSpPr>
                <a:grpSpLocks/>
              </p:cNvGrpSpPr>
              <p:nvPr/>
            </p:nvGrpSpPr>
            <p:grpSpPr bwMode="auto">
              <a:xfrm>
                <a:off x="4725" y="1368"/>
                <a:ext cx="60" cy="1548"/>
                <a:chOff x="3960" y="1560"/>
                <a:chExt cx="60" cy="1548"/>
              </a:xfrm>
            </p:grpSpPr>
            <p:sp>
              <p:nvSpPr>
                <p:cNvPr id="369747" name="Line 1114"/>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9748" name="Line 1115"/>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9749" name="Line 1116"/>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9750" name="Line 1117"/>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9751" name="Line 1118"/>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9752" name="Line 1119"/>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9753" name="Line 1120"/>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grpSp>
          <p:sp>
            <p:nvSpPr>
              <p:cNvPr id="369741" name="Line 1121"/>
              <p:cNvSpPr>
                <a:spLocks noChangeShapeType="1"/>
              </p:cNvSpPr>
              <p:nvPr/>
            </p:nvSpPr>
            <p:spPr bwMode="auto">
              <a:xfrm>
                <a:off x="3588" y="3252"/>
                <a:ext cx="1200" cy="0"/>
              </a:xfrm>
              <a:prstGeom prst="line">
                <a:avLst/>
              </a:prstGeom>
              <a:noFill/>
              <a:ln w="635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9742" name="Line 1122"/>
              <p:cNvSpPr>
                <a:spLocks noChangeShapeType="1"/>
              </p:cNvSpPr>
              <p:nvPr/>
            </p:nvSpPr>
            <p:spPr bwMode="auto">
              <a:xfrm flipV="1">
                <a:off x="3588" y="3144"/>
                <a:ext cx="60" cy="12"/>
              </a:xfrm>
              <a:prstGeom prst="line">
                <a:avLst/>
              </a:prstGeom>
              <a:noFill/>
              <a:ln w="38100">
                <a:solidFill>
                  <a:schemeClr val="tx1"/>
                </a:solidFill>
                <a:round/>
                <a:headEnd type="none" w="lg" len="lg"/>
                <a:tailEnd/>
              </a:ln>
              <a:effectLst/>
            </p:spPr>
            <p:txBody>
              <a:bodyPr lIns="90000" tIns="46800" rIns="90000" bIns="46800" anchor="ctr">
                <a:spAutoFit/>
              </a:bodyPr>
              <a:lstStyle/>
              <a:p>
                <a:endParaRPr lang="zh-CN" altLang="en-US"/>
              </a:p>
            </p:txBody>
          </p:sp>
          <p:sp>
            <p:nvSpPr>
              <p:cNvPr id="369743" name="Line 1123"/>
              <p:cNvSpPr>
                <a:spLocks noChangeShapeType="1"/>
              </p:cNvSpPr>
              <p:nvPr/>
            </p:nvSpPr>
            <p:spPr bwMode="auto">
              <a:xfrm flipH="1" flipV="1">
                <a:off x="4740" y="3132"/>
                <a:ext cx="48" cy="12"/>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69744" name="Text Box 1124"/>
              <p:cNvSpPr txBox="1">
                <a:spLocks noChangeArrowheads="1"/>
              </p:cNvSpPr>
              <p:nvPr/>
            </p:nvSpPr>
            <p:spPr bwMode="auto">
              <a:xfrm>
                <a:off x="3148" y="2660"/>
                <a:ext cx="463"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200C</a:t>
                </a:r>
              </a:p>
            </p:txBody>
          </p:sp>
          <p:sp>
            <p:nvSpPr>
              <p:cNvPr id="369745" name="Text Box 1125"/>
              <p:cNvSpPr txBox="1">
                <a:spLocks noChangeArrowheads="1"/>
              </p:cNvSpPr>
              <p:nvPr/>
            </p:nvSpPr>
            <p:spPr bwMode="auto">
              <a:xfrm>
                <a:off x="3153" y="2900"/>
                <a:ext cx="454"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200E</a:t>
                </a:r>
              </a:p>
            </p:txBody>
          </p:sp>
          <p:sp>
            <p:nvSpPr>
              <p:cNvPr id="369746" name="Text Box 1126"/>
              <p:cNvSpPr txBox="1">
                <a:spLocks noChangeArrowheads="1"/>
              </p:cNvSpPr>
              <p:nvPr/>
            </p:nvSpPr>
            <p:spPr bwMode="auto">
              <a:xfrm>
                <a:off x="3174" y="3128"/>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2010</a:t>
                </a:r>
              </a:p>
            </p:txBody>
          </p:sp>
        </p:grpSp>
        <p:sp>
          <p:nvSpPr>
            <p:cNvPr id="369719" name="Text Box 1127"/>
            <p:cNvSpPr txBox="1">
              <a:spLocks noChangeArrowheads="1"/>
            </p:cNvSpPr>
            <p:nvPr/>
          </p:nvSpPr>
          <p:spPr bwMode="auto">
            <a:xfrm>
              <a:off x="3819" y="2993"/>
              <a:ext cx="308" cy="178"/>
            </a:xfrm>
            <a:prstGeom prst="rect">
              <a:avLst/>
            </a:prstGeom>
            <a:noFill/>
            <a:ln w="9525">
              <a:noFill/>
              <a:miter lim="800000"/>
              <a:headEnd/>
              <a:tailEnd/>
            </a:ln>
            <a:effectLst/>
          </p:spPr>
          <p:txBody>
            <a:bodyPr vert="eaVert" wrap="none" anchor="ctr">
              <a:spAutoFit/>
            </a:bodyPr>
            <a:lstStyle/>
            <a:p>
              <a:pPr algn="ctr">
                <a:spcBef>
                  <a:spcPct val="0"/>
                </a:spcBef>
              </a:pPr>
              <a:r>
                <a:rPr lang="en-US" altLang="zh-CN" sz="2000" b="0">
                  <a:solidFill>
                    <a:schemeClr val="tx1"/>
                  </a:solidFill>
                  <a:ea typeface="宋体" pitchFamily="2" charset="-122"/>
                </a:rPr>
                <a:t>...</a:t>
              </a:r>
            </a:p>
          </p:txBody>
        </p:sp>
      </p:grpSp>
      <p:sp>
        <p:nvSpPr>
          <p:cNvPr id="790632" name="Text Box 1128"/>
          <p:cNvSpPr txBox="1">
            <a:spLocks noChangeArrowheads="1"/>
          </p:cNvSpPr>
          <p:nvPr/>
        </p:nvSpPr>
        <p:spPr bwMode="auto">
          <a:xfrm>
            <a:off x="6054725" y="1355725"/>
            <a:ext cx="336550" cy="457200"/>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0000FF"/>
                </a:solidFill>
                <a:ea typeface="宋体" pitchFamily="2" charset="-122"/>
              </a:rPr>
              <a:t>5</a:t>
            </a:r>
          </a:p>
        </p:txBody>
      </p:sp>
      <p:sp>
        <p:nvSpPr>
          <p:cNvPr id="790633" name="Text Box 1129"/>
          <p:cNvSpPr txBox="1">
            <a:spLocks noChangeArrowheads="1"/>
          </p:cNvSpPr>
          <p:nvPr/>
        </p:nvSpPr>
        <p:spPr bwMode="auto">
          <a:xfrm>
            <a:off x="6073775" y="1717675"/>
            <a:ext cx="336550" cy="457200"/>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FF3300"/>
                </a:solidFill>
                <a:ea typeface="宋体" pitchFamily="2" charset="-122"/>
              </a:rPr>
              <a:t>9</a:t>
            </a:r>
            <a:endParaRPr lang="en-US" altLang="zh-CN" sz="2400" b="0">
              <a:solidFill>
                <a:srgbClr val="0000FF"/>
              </a:solidFill>
              <a:ea typeface="宋体" pitchFamily="2" charset="-122"/>
            </a:endParaRPr>
          </a:p>
        </p:txBody>
      </p:sp>
      <p:grpSp>
        <p:nvGrpSpPr>
          <p:cNvPr id="6" name="Group 1130"/>
          <p:cNvGrpSpPr>
            <a:grpSpLocks/>
          </p:cNvGrpSpPr>
          <p:nvPr/>
        </p:nvGrpSpPr>
        <p:grpSpPr bwMode="auto">
          <a:xfrm>
            <a:off x="5775325" y="904875"/>
            <a:ext cx="3368675" cy="1811338"/>
            <a:chOff x="3903" y="978"/>
            <a:chExt cx="2122" cy="1141"/>
          </a:xfrm>
        </p:grpSpPr>
        <p:grpSp>
          <p:nvGrpSpPr>
            <p:cNvPr id="7" name="Group 1131"/>
            <p:cNvGrpSpPr>
              <a:grpSpLocks/>
            </p:cNvGrpSpPr>
            <p:nvPr/>
          </p:nvGrpSpPr>
          <p:grpSpPr bwMode="auto">
            <a:xfrm>
              <a:off x="4783" y="1125"/>
              <a:ext cx="1009" cy="250"/>
              <a:chOff x="4402" y="1437"/>
              <a:chExt cx="1009" cy="250"/>
            </a:xfrm>
          </p:grpSpPr>
          <p:sp>
            <p:nvSpPr>
              <p:cNvPr id="369716" name="Line 1132"/>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69717" name="Text Box 1133"/>
              <p:cNvSpPr txBox="1">
                <a:spLocks noChangeArrowheads="1"/>
              </p:cNvSpPr>
              <p:nvPr/>
            </p:nvSpPr>
            <p:spPr bwMode="auto">
              <a:xfrm>
                <a:off x="4584" y="1437"/>
                <a:ext cx="827"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zh-CN" altLang="en-US" sz="2000" b="0">
                    <a:solidFill>
                      <a:schemeClr val="tx1"/>
                    </a:solidFill>
                    <a:ea typeface="宋体" pitchFamily="2" charset="-122"/>
                  </a:rPr>
                  <a:t>整型变量</a:t>
                </a:r>
                <a:r>
                  <a:rPr lang="en-US" altLang="zh-CN" sz="2000" b="0">
                    <a:solidFill>
                      <a:schemeClr val="tx1"/>
                    </a:solidFill>
                    <a:ea typeface="宋体" pitchFamily="2" charset="-122"/>
                  </a:rPr>
                  <a:t>a</a:t>
                </a:r>
              </a:p>
            </p:txBody>
          </p:sp>
        </p:grpSp>
        <p:grpSp>
          <p:nvGrpSpPr>
            <p:cNvPr id="8" name="Group 1134"/>
            <p:cNvGrpSpPr>
              <a:grpSpLocks/>
            </p:cNvGrpSpPr>
            <p:nvPr/>
          </p:nvGrpSpPr>
          <p:grpSpPr bwMode="auto">
            <a:xfrm>
              <a:off x="4783" y="1334"/>
              <a:ext cx="1029" cy="288"/>
              <a:chOff x="4426" y="1886"/>
              <a:chExt cx="1029" cy="288"/>
            </a:xfrm>
          </p:grpSpPr>
          <p:sp>
            <p:nvSpPr>
              <p:cNvPr id="369714" name="Line 1135"/>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69715" name="Text Box 1136"/>
              <p:cNvSpPr txBox="1">
                <a:spLocks noChangeArrowheads="1"/>
              </p:cNvSpPr>
              <p:nvPr/>
            </p:nvSpPr>
            <p:spPr bwMode="auto">
              <a:xfrm>
                <a:off x="4523" y="1886"/>
                <a:ext cx="932" cy="288"/>
              </a:xfrm>
              <a:prstGeom prst="rect">
                <a:avLst/>
              </a:prstGeom>
              <a:noFill/>
              <a:ln w="9525">
                <a:noFill/>
                <a:miter lim="800000"/>
                <a:headEnd type="none" w="lg" len="lg"/>
                <a:tailEnd/>
              </a:ln>
              <a:effectLst/>
            </p:spPr>
            <p:txBody>
              <a:bodyPr wrap="none">
                <a:spAutoFit/>
              </a:bodyPr>
              <a:lstStyle/>
              <a:p>
                <a:pPr eaLnBrk="1" hangingPunct="1">
                  <a:spcBef>
                    <a:spcPct val="0"/>
                  </a:spcBef>
                </a:pPr>
                <a:r>
                  <a:rPr lang="en-US" altLang="zh-CN" sz="2000" b="0">
                    <a:solidFill>
                      <a:schemeClr val="tx1"/>
                    </a:solidFill>
                    <a:ea typeface="宋体" pitchFamily="2" charset="-122"/>
                  </a:rPr>
                  <a:t>  </a:t>
                </a:r>
                <a:r>
                  <a:rPr lang="zh-CN" altLang="en-US" sz="2000" b="0">
                    <a:solidFill>
                      <a:schemeClr val="tx1"/>
                    </a:solidFill>
                    <a:ea typeface="宋体" pitchFamily="2" charset="-122"/>
                  </a:rPr>
                  <a:t>整型变量</a:t>
                </a:r>
                <a:r>
                  <a:rPr lang="en-US" altLang="zh-CN" sz="2400" b="0">
                    <a:solidFill>
                      <a:schemeClr val="tx1"/>
                    </a:solidFill>
                    <a:ea typeface="宋体" pitchFamily="2" charset="-122"/>
                  </a:rPr>
                  <a:t>b</a:t>
                </a:r>
                <a:endParaRPr lang="en-US" altLang="zh-CN" sz="2000" b="0">
                  <a:solidFill>
                    <a:schemeClr val="tx1"/>
                  </a:solidFill>
                  <a:ea typeface="宋体" pitchFamily="2" charset="-122"/>
                </a:endParaRPr>
              </a:p>
            </p:txBody>
          </p:sp>
        </p:grpSp>
        <p:sp>
          <p:nvSpPr>
            <p:cNvPr id="369707" name="Text Box 1137"/>
            <p:cNvSpPr txBox="1">
              <a:spLocks noChangeArrowheads="1"/>
            </p:cNvSpPr>
            <p:nvPr/>
          </p:nvSpPr>
          <p:spPr bwMode="auto">
            <a:xfrm>
              <a:off x="3903" y="978"/>
              <a:ext cx="541"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rgbClr val="FF3300"/>
                  </a:solidFill>
                  <a:ea typeface="宋体" pitchFamily="2" charset="-122"/>
                </a:rPr>
                <a:t>(main)</a:t>
              </a:r>
              <a:endParaRPr lang="en-US" altLang="zh-CN" sz="2000" b="0">
                <a:solidFill>
                  <a:schemeClr val="accent2"/>
                </a:solidFill>
                <a:ea typeface="宋体" pitchFamily="2" charset="-122"/>
              </a:endParaRPr>
            </a:p>
          </p:txBody>
        </p:sp>
        <p:grpSp>
          <p:nvGrpSpPr>
            <p:cNvPr id="9" name="Group 1138"/>
            <p:cNvGrpSpPr>
              <a:grpSpLocks/>
            </p:cNvGrpSpPr>
            <p:nvPr/>
          </p:nvGrpSpPr>
          <p:grpSpPr bwMode="auto">
            <a:xfrm>
              <a:off x="4783" y="1605"/>
              <a:ext cx="1230" cy="250"/>
              <a:chOff x="4402" y="1437"/>
              <a:chExt cx="1230" cy="250"/>
            </a:xfrm>
          </p:grpSpPr>
          <p:sp>
            <p:nvSpPr>
              <p:cNvPr id="369712" name="Line 1139"/>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69713" name="Text Box 1140"/>
              <p:cNvSpPr txBox="1">
                <a:spLocks noChangeArrowheads="1"/>
              </p:cNvSpPr>
              <p:nvPr/>
            </p:nvSpPr>
            <p:spPr bwMode="auto">
              <a:xfrm>
                <a:off x="4584" y="1437"/>
                <a:ext cx="1048"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zh-CN" altLang="en-US" sz="2000" b="0">
                    <a:solidFill>
                      <a:schemeClr val="tx1"/>
                    </a:solidFill>
                    <a:ea typeface="宋体" pitchFamily="2" charset="-122"/>
                  </a:rPr>
                  <a:t>指针</a:t>
                </a:r>
                <a:r>
                  <a:rPr lang="en-US" altLang="zh-CN" sz="2000" b="0">
                    <a:solidFill>
                      <a:schemeClr val="tx1"/>
                    </a:solidFill>
                    <a:ea typeface="宋体" pitchFamily="2" charset="-122"/>
                  </a:rPr>
                  <a:t>pointer_1</a:t>
                </a:r>
              </a:p>
            </p:txBody>
          </p:sp>
        </p:grpSp>
        <p:grpSp>
          <p:nvGrpSpPr>
            <p:cNvPr id="10" name="Group 1141"/>
            <p:cNvGrpSpPr>
              <a:grpSpLocks/>
            </p:cNvGrpSpPr>
            <p:nvPr/>
          </p:nvGrpSpPr>
          <p:grpSpPr bwMode="auto">
            <a:xfrm>
              <a:off x="4795" y="1869"/>
              <a:ext cx="1230" cy="250"/>
              <a:chOff x="4402" y="1437"/>
              <a:chExt cx="1230" cy="250"/>
            </a:xfrm>
          </p:grpSpPr>
          <p:sp>
            <p:nvSpPr>
              <p:cNvPr id="369710" name="Line 1142"/>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69711" name="Text Box 1143"/>
              <p:cNvSpPr txBox="1">
                <a:spLocks noChangeArrowheads="1"/>
              </p:cNvSpPr>
              <p:nvPr/>
            </p:nvSpPr>
            <p:spPr bwMode="auto">
              <a:xfrm>
                <a:off x="4584" y="1437"/>
                <a:ext cx="1048"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zh-CN" altLang="en-US" sz="2000" b="0">
                    <a:solidFill>
                      <a:schemeClr val="tx1"/>
                    </a:solidFill>
                    <a:ea typeface="宋体" pitchFamily="2" charset="-122"/>
                  </a:rPr>
                  <a:t>指针</a:t>
                </a:r>
                <a:r>
                  <a:rPr lang="en-US" altLang="zh-CN" sz="2000" b="0">
                    <a:solidFill>
                      <a:schemeClr val="tx1"/>
                    </a:solidFill>
                    <a:ea typeface="宋体" pitchFamily="2" charset="-122"/>
                  </a:rPr>
                  <a:t>pointer_2</a:t>
                </a:r>
              </a:p>
            </p:txBody>
          </p:sp>
        </p:grpSp>
      </p:grpSp>
      <p:sp>
        <p:nvSpPr>
          <p:cNvPr id="790648" name="Text Box 1144"/>
          <p:cNvSpPr txBox="1">
            <a:spLocks noChangeArrowheads="1"/>
          </p:cNvSpPr>
          <p:nvPr/>
        </p:nvSpPr>
        <p:spPr bwMode="auto">
          <a:xfrm>
            <a:off x="5807075" y="2098675"/>
            <a:ext cx="793750" cy="457200"/>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0000FF"/>
                </a:solidFill>
                <a:ea typeface="宋体" pitchFamily="2" charset="-122"/>
              </a:rPr>
              <a:t>2000</a:t>
            </a:r>
          </a:p>
        </p:txBody>
      </p:sp>
      <p:sp>
        <p:nvSpPr>
          <p:cNvPr id="790649" name="Text Box 1145"/>
          <p:cNvSpPr txBox="1">
            <a:spLocks noChangeArrowheads="1"/>
          </p:cNvSpPr>
          <p:nvPr/>
        </p:nvSpPr>
        <p:spPr bwMode="auto">
          <a:xfrm>
            <a:off x="5807075" y="2498725"/>
            <a:ext cx="793750" cy="457200"/>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FF3300"/>
                </a:solidFill>
                <a:ea typeface="宋体" pitchFamily="2" charset="-122"/>
              </a:rPr>
              <a:t>2002</a:t>
            </a:r>
            <a:endParaRPr lang="en-US" altLang="zh-CN" sz="2400" b="0">
              <a:solidFill>
                <a:srgbClr val="0000FF"/>
              </a:solidFill>
              <a:ea typeface="宋体" pitchFamily="2" charset="-122"/>
            </a:endParaRPr>
          </a:p>
        </p:txBody>
      </p:sp>
      <p:sp>
        <p:nvSpPr>
          <p:cNvPr id="790650" name="Text Box 1146"/>
          <p:cNvSpPr txBox="1">
            <a:spLocks noChangeArrowheads="1"/>
          </p:cNvSpPr>
          <p:nvPr/>
        </p:nvSpPr>
        <p:spPr bwMode="auto">
          <a:xfrm>
            <a:off x="6149975" y="1679575"/>
            <a:ext cx="336550" cy="457200"/>
          </a:xfrm>
          <a:prstGeom prst="rect">
            <a:avLst/>
          </a:prstGeom>
          <a:solidFill>
            <a:srgbClr val="DDDDDD"/>
          </a:solidFill>
          <a:ln w="9525">
            <a:noFill/>
            <a:miter lim="800000"/>
            <a:headEnd/>
            <a:tailEnd/>
          </a:ln>
          <a:effectLst/>
        </p:spPr>
        <p:txBody>
          <a:bodyPr wrap="none" anchor="ctr">
            <a:spAutoFit/>
          </a:bodyPr>
          <a:lstStyle/>
          <a:p>
            <a:pPr algn="ctr">
              <a:spcBef>
                <a:spcPct val="0"/>
              </a:spcBef>
            </a:pPr>
            <a:r>
              <a:rPr lang="en-US" altLang="zh-CN" sz="2400" b="0">
                <a:solidFill>
                  <a:srgbClr val="0000FF"/>
                </a:solidFill>
                <a:ea typeface="宋体" pitchFamily="2" charset="-122"/>
              </a:rPr>
              <a:t>9</a:t>
            </a:r>
          </a:p>
        </p:txBody>
      </p:sp>
      <p:sp>
        <p:nvSpPr>
          <p:cNvPr id="790651" name="Text Box 1147"/>
          <p:cNvSpPr txBox="1">
            <a:spLocks noChangeArrowheads="1"/>
          </p:cNvSpPr>
          <p:nvPr/>
        </p:nvSpPr>
        <p:spPr bwMode="auto">
          <a:xfrm>
            <a:off x="6130925" y="1317625"/>
            <a:ext cx="336550" cy="457200"/>
          </a:xfrm>
          <a:prstGeom prst="rect">
            <a:avLst/>
          </a:prstGeom>
          <a:solidFill>
            <a:srgbClr val="DDDDDD"/>
          </a:solidFill>
          <a:ln w="9525">
            <a:noFill/>
            <a:miter lim="800000"/>
            <a:headEnd/>
            <a:tailEnd/>
          </a:ln>
          <a:effectLst/>
        </p:spPr>
        <p:txBody>
          <a:bodyPr wrap="none" anchor="ctr">
            <a:spAutoFit/>
          </a:bodyPr>
          <a:lstStyle/>
          <a:p>
            <a:pPr algn="ctr">
              <a:spcBef>
                <a:spcPct val="0"/>
              </a:spcBef>
            </a:pPr>
            <a:r>
              <a:rPr lang="en-US" altLang="zh-CN" sz="2400" b="0">
                <a:solidFill>
                  <a:srgbClr val="FF3300"/>
                </a:solidFill>
                <a:ea typeface="宋体" pitchFamily="2" charset="-122"/>
              </a:rPr>
              <a:t>9</a:t>
            </a:r>
            <a:endParaRPr lang="en-US" altLang="zh-CN" sz="2400" b="0">
              <a:solidFill>
                <a:srgbClr val="0000FF"/>
              </a:solidFill>
              <a:ea typeface="宋体" pitchFamily="2" charset="-122"/>
            </a:endParaRPr>
          </a:p>
        </p:txBody>
      </p:sp>
      <p:grpSp>
        <p:nvGrpSpPr>
          <p:cNvPr id="11" name="Group 1148"/>
          <p:cNvGrpSpPr>
            <a:grpSpLocks/>
          </p:cNvGrpSpPr>
          <p:nvPr/>
        </p:nvGrpSpPr>
        <p:grpSpPr bwMode="auto">
          <a:xfrm>
            <a:off x="4465638" y="2400300"/>
            <a:ext cx="2120900" cy="1374775"/>
            <a:chOff x="2958" y="1392"/>
            <a:chExt cx="1336" cy="866"/>
          </a:xfrm>
        </p:grpSpPr>
        <p:sp>
          <p:nvSpPr>
            <p:cNvPr id="369703" name="Text Box 1149"/>
            <p:cNvSpPr txBox="1">
              <a:spLocks noChangeArrowheads="1"/>
            </p:cNvSpPr>
            <p:nvPr/>
          </p:nvSpPr>
          <p:spPr bwMode="auto">
            <a:xfrm>
              <a:off x="3794" y="1970"/>
              <a:ext cx="500" cy="288"/>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0000FF"/>
                  </a:solidFill>
                  <a:ea typeface="宋体" pitchFamily="2" charset="-122"/>
                </a:rPr>
                <a:t>2000</a:t>
              </a:r>
            </a:p>
          </p:txBody>
        </p:sp>
        <p:sp>
          <p:nvSpPr>
            <p:cNvPr id="369704" name="Freeform 1150"/>
            <p:cNvSpPr>
              <a:spLocks/>
            </p:cNvSpPr>
            <p:nvPr/>
          </p:nvSpPr>
          <p:spPr bwMode="auto">
            <a:xfrm>
              <a:off x="2958" y="1392"/>
              <a:ext cx="150" cy="744"/>
            </a:xfrm>
            <a:custGeom>
              <a:avLst/>
              <a:gdLst>
                <a:gd name="T0" fmla="*/ 114 w 150"/>
                <a:gd name="T1" fmla="*/ 0 h 744"/>
                <a:gd name="T2" fmla="*/ 6 w 150"/>
                <a:gd name="T3" fmla="*/ 312 h 744"/>
                <a:gd name="T4" fmla="*/ 150 w 150"/>
                <a:gd name="T5" fmla="*/ 744 h 744"/>
                <a:gd name="T6" fmla="*/ 0 60000 65536"/>
                <a:gd name="T7" fmla="*/ 0 60000 65536"/>
                <a:gd name="T8" fmla="*/ 0 60000 65536"/>
              </a:gdLst>
              <a:ahLst/>
              <a:cxnLst>
                <a:cxn ang="T6">
                  <a:pos x="T0" y="T1"/>
                </a:cxn>
                <a:cxn ang="T7">
                  <a:pos x="T2" y="T3"/>
                </a:cxn>
                <a:cxn ang="T8">
                  <a:pos x="T4" y="T5"/>
                </a:cxn>
              </a:cxnLst>
              <a:rect l="0" t="0" r="r" b="b"/>
              <a:pathLst>
                <a:path w="150" h="744">
                  <a:moveTo>
                    <a:pt x="114" y="0"/>
                  </a:moveTo>
                  <a:cubicBezTo>
                    <a:pt x="57" y="94"/>
                    <a:pt x="0" y="188"/>
                    <a:pt x="6" y="312"/>
                  </a:cubicBezTo>
                  <a:cubicBezTo>
                    <a:pt x="12" y="436"/>
                    <a:pt x="128" y="672"/>
                    <a:pt x="150" y="744"/>
                  </a:cubicBezTo>
                </a:path>
              </a:pathLst>
            </a:custGeom>
            <a:noFill/>
            <a:ln w="38100" cap="flat" cmpd="sng">
              <a:solidFill>
                <a:srgbClr val="339966"/>
              </a:solidFill>
              <a:prstDash val="solid"/>
              <a:round/>
              <a:headEnd type="none" w="med" len="med"/>
              <a:tailEnd type="triangle" w="med" len="med"/>
            </a:ln>
            <a:effectLst/>
          </p:spPr>
          <p:txBody>
            <a:bodyPr wrap="none" lIns="90000" tIns="46800" rIns="90000" bIns="46800" anchor="ctr">
              <a:spAutoFit/>
            </a:bodyPr>
            <a:lstStyle/>
            <a:p>
              <a:endParaRPr lang="zh-CN" altLang="en-US"/>
            </a:p>
          </p:txBody>
        </p:sp>
      </p:grpSp>
      <p:grpSp>
        <p:nvGrpSpPr>
          <p:cNvPr id="12" name="Group 1170"/>
          <p:cNvGrpSpPr>
            <a:grpSpLocks/>
          </p:cNvGrpSpPr>
          <p:nvPr/>
        </p:nvGrpSpPr>
        <p:grpSpPr bwMode="auto">
          <a:xfrm>
            <a:off x="4414838" y="2743200"/>
            <a:ext cx="2152650" cy="1431925"/>
            <a:chOff x="2781" y="1728"/>
            <a:chExt cx="1356" cy="902"/>
          </a:xfrm>
        </p:grpSpPr>
        <p:sp>
          <p:nvSpPr>
            <p:cNvPr id="369701" name="Text Box 1152"/>
            <p:cNvSpPr txBox="1">
              <a:spLocks noChangeArrowheads="1"/>
            </p:cNvSpPr>
            <p:nvPr/>
          </p:nvSpPr>
          <p:spPr bwMode="auto">
            <a:xfrm>
              <a:off x="3637" y="2342"/>
              <a:ext cx="500" cy="288"/>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FF3300"/>
                  </a:solidFill>
                  <a:ea typeface="宋体" pitchFamily="2" charset="-122"/>
                </a:rPr>
                <a:t>2002</a:t>
              </a:r>
            </a:p>
          </p:txBody>
        </p:sp>
        <p:sp>
          <p:nvSpPr>
            <p:cNvPr id="369702" name="Freeform 1153"/>
            <p:cNvSpPr>
              <a:spLocks/>
            </p:cNvSpPr>
            <p:nvPr/>
          </p:nvSpPr>
          <p:spPr bwMode="auto">
            <a:xfrm>
              <a:off x="2781" y="1728"/>
              <a:ext cx="182" cy="756"/>
            </a:xfrm>
            <a:custGeom>
              <a:avLst/>
              <a:gdLst>
                <a:gd name="T0" fmla="*/ 182 w 182"/>
                <a:gd name="T1" fmla="*/ 0 h 756"/>
                <a:gd name="T2" fmla="*/ 2 w 182"/>
                <a:gd name="T3" fmla="*/ 468 h 756"/>
                <a:gd name="T4" fmla="*/ 170 w 182"/>
                <a:gd name="T5" fmla="*/ 756 h 756"/>
                <a:gd name="T6" fmla="*/ 0 60000 65536"/>
                <a:gd name="T7" fmla="*/ 0 60000 65536"/>
                <a:gd name="T8" fmla="*/ 0 60000 65536"/>
              </a:gdLst>
              <a:ahLst/>
              <a:cxnLst>
                <a:cxn ang="T6">
                  <a:pos x="T0" y="T1"/>
                </a:cxn>
                <a:cxn ang="T7">
                  <a:pos x="T2" y="T3"/>
                </a:cxn>
                <a:cxn ang="T8">
                  <a:pos x="T4" y="T5"/>
                </a:cxn>
              </a:cxnLst>
              <a:rect l="0" t="0" r="r" b="b"/>
              <a:pathLst>
                <a:path w="182" h="756">
                  <a:moveTo>
                    <a:pt x="182" y="0"/>
                  </a:moveTo>
                  <a:cubicBezTo>
                    <a:pt x="93" y="171"/>
                    <a:pt x="4" y="342"/>
                    <a:pt x="2" y="468"/>
                  </a:cubicBezTo>
                  <a:cubicBezTo>
                    <a:pt x="0" y="594"/>
                    <a:pt x="142" y="710"/>
                    <a:pt x="170" y="756"/>
                  </a:cubicBezTo>
                </a:path>
              </a:pathLst>
            </a:custGeom>
            <a:noFill/>
            <a:ln w="38100" cap="flat" cmpd="sng">
              <a:solidFill>
                <a:srgbClr val="FF5050"/>
              </a:solidFill>
              <a:prstDash val="solid"/>
              <a:round/>
              <a:headEnd type="none" w="lg" len="lg"/>
              <a:tailEnd type="triangle" w="med" len="med"/>
            </a:ln>
            <a:effectLst/>
          </p:spPr>
          <p:txBody>
            <a:bodyPr wrap="none" lIns="90000" tIns="46800" rIns="90000" bIns="46800" anchor="ctr">
              <a:spAutoFit/>
            </a:bodyPr>
            <a:lstStyle/>
            <a:p>
              <a:endParaRPr lang="zh-CN" altLang="en-US"/>
            </a:p>
          </p:txBody>
        </p:sp>
      </p:grpSp>
      <p:sp>
        <p:nvSpPr>
          <p:cNvPr id="790658" name="Text Box 1154"/>
          <p:cNvSpPr txBox="1">
            <a:spLocks noChangeArrowheads="1"/>
          </p:cNvSpPr>
          <p:nvPr/>
        </p:nvSpPr>
        <p:spPr bwMode="auto">
          <a:xfrm>
            <a:off x="3484563" y="2952750"/>
            <a:ext cx="995362" cy="457200"/>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rgbClr val="0000FF"/>
                </a:solidFill>
                <a:ea typeface="隶书" pitchFamily="49" charset="-122"/>
              </a:rPr>
              <a:t>COPY</a:t>
            </a:r>
            <a:endParaRPr lang="en-US" altLang="zh-CN" sz="2400" b="0">
              <a:solidFill>
                <a:schemeClr val="tx1"/>
              </a:solidFill>
              <a:ea typeface="隶书" pitchFamily="49" charset="-122"/>
            </a:endParaRPr>
          </a:p>
        </p:txBody>
      </p:sp>
      <p:grpSp>
        <p:nvGrpSpPr>
          <p:cNvPr id="13" name="Group 1155"/>
          <p:cNvGrpSpPr>
            <a:grpSpLocks/>
          </p:cNvGrpSpPr>
          <p:nvPr/>
        </p:nvGrpSpPr>
        <p:grpSpPr bwMode="auto">
          <a:xfrm>
            <a:off x="5786438" y="2962275"/>
            <a:ext cx="2640012" cy="1631950"/>
            <a:chOff x="3645" y="2022"/>
            <a:chExt cx="1663" cy="1028"/>
          </a:xfrm>
        </p:grpSpPr>
        <p:grpSp>
          <p:nvGrpSpPr>
            <p:cNvPr id="14" name="Group 1156"/>
            <p:cNvGrpSpPr>
              <a:grpSpLocks/>
            </p:cNvGrpSpPr>
            <p:nvPr/>
          </p:nvGrpSpPr>
          <p:grpSpPr bwMode="auto">
            <a:xfrm>
              <a:off x="3645" y="2022"/>
              <a:ext cx="1663" cy="867"/>
              <a:chOff x="3910" y="2274"/>
              <a:chExt cx="1663" cy="867"/>
            </a:xfrm>
          </p:grpSpPr>
          <p:sp>
            <p:nvSpPr>
              <p:cNvPr id="369691" name="Text Box 1157"/>
              <p:cNvSpPr txBox="1">
                <a:spLocks noChangeArrowheads="1"/>
              </p:cNvSpPr>
              <p:nvPr/>
            </p:nvSpPr>
            <p:spPr bwMode="auto">
              <a:xfrm>
                <a:off x="3910" y="2274"/>
                <a:ext cx="551"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rgbClr val="336600"/>
                    </a:solidFill>
                    <a:ea typeface="宋体" pitchFamily="2" charset="-122"/>
                  </a:rPr>
                  <a:t>(swap)</a:t>
                </a:r>
              </a:p>
            </p:txBody>
          </p:sp>
          <p:grpSp>
            <p:nvGrpSpPr>
              <p:cNvPr id="15" name="Group 1158"/>
              <p:cNvGrpSpPr>
                <a:grpSpLocks/>
              </p:cNvGrpSpPr>
              <p:nvPr/>
            </p:nvGrpSpPr>
            <p:grpSpPr bwMode="auto">
              <a:xfrm>
                <a:off x="4795" y="2397"/>
                <a:ext cx="778" cy="250"/>
                <a:chOff x="4402" y="1437"/>
                <a:chExt cx="778" cy="250"/>
              </a:xfrm>
            </p:grpSpPr>
            <p:sp>
              <p:nvSpPr>
                <p:cNvPr id="369699" name="Line 1159"/>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69700" name="Text Box 1160"/>
                <p:cNvSpPr txBox="1">
                  <a:spLocks noChangeArrowheads="1"/>
                </p:cNvSpPr>
                <p:nvPr/>
              </p:nvSpPr>
              <p:spPr bwMode="auto">
                <a:xfrm>
                  <a:off x="4584" y="1437"/>
                  <a:ext cx="596"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zh-CN" altLang="zh-CN" sz="2000" b="0">
                      <a:solidFill>
                        <a:schemeClr val="tx1"/>
                      </a:solidFill>
                      <a:ea typeface="宋体" pitchFamily="2" charset="-122"/>
                    </a:rPr>
                    <a:t>指针</a:t>
                  </a:r>
                  <a:r>
                    <a:rPr lang="en-US" altLang="zh-CN" sz="2000" b="0">
                      <a:solidFill>
                        <a:schemeClr val="tx1"/>
                      </a:solidFill>
                      <a:ea typeface="宋体" pitchFamily="2" charset="-122"/>
                    </a:rPr>
                    <a:t>p1</a:t>
                  </a:r>
                </a:p>
              </p:txBody>
            </p:sp>
          </p:grpSp>
          <p:grpSp>
            <p:nvGrpSpPr>
              <p:cNvPr id="16" name="Group 1161"/>
              <p:cNvGrpSpPr>
                <a:grpSpLocks/>
              </p:cNvGrpSpPr>
              <p:nvPr/>
            </p:nvGrpSpPr>
            <p:grpSpPr bwMode="auto">
              <a:xfrm>
                <a:off x="4795" y="2637"/>
                <a:ext cx="778" cy="250"/>
                <a:chOff x="4402" y="1437"/>
                <a:chExt cx="778" cy="250"/>
              </a:xfrm>
            </p:grpSpPr>
            <p:sp>
              <p:nvSpPr>
                <p:cNvPr id="369697" name="Line 1162"/>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69698" name="Text Box 1163"/>
                <p:cNvSpPr txBox="1">
                  <a:spLocks noChangeArrowheads="1"/>
                </p:cNvSpPr>
                <p:nvPr/>
              </p:nvSpPr>
              <p:spPr bwMode="auto">
                <a:xfrm>
                  <a:off x="4584" y="1437"/>
                  <a:ext cx="596"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zh-CN" altLang="en-US" sz="2000" b="0">
                      <a:solidFill>
                        <a:schemeClr val="tx1"/>
                      </a:solidFill>
                      <a:ea typeface="宋体" pitchFamily="2" charset="-122"/>
                    </a:rPr>
                    <a:t>指针</a:t>
                  </a:r>
                  <a:r>
                    <a:rPr lang="en-US" altLang="zh-CN" sz="2000" b="0">
                      <a:solidFill>
                        <a:schemeClr val="tx1"/>
                      </a:solidFill>
                      <a:ea typeface="宋体" pitchFamily="2" charset="-122"/>
                    </a:rPr>
                    <a:t>p2</a:t>
                  </a:r>
                </a:p>
              </p:txBody>
            </p:sp>
          </p:grpSp>
          <p:grpSp>
            <p:nvGrpSpPr>
              <p:cNvPr id="17" name="Group 1164"/>
              <p:cNvGrpSpPr>
                <a:grpSpLocks/>
              </p:cNvGrpSpPr>
              <p:nvPr/>
            </p:nvGrpSpPr>
            <p:grpSpPr bwMode="auto">
              <a:xfrm>
                <a:off x="4795" y="2889"/>
                <a:ext cx="706" cy="252"/>
                <a:chOff x="4402" y="1437"/>
                <a:chExt cx="706" cy="252"/>
              </a:xfrm>
            </p:grpSpPr>
            <p:sp>
              <p:nvSpPr>
                <p:cNvPr id="369695" name="Line 1165"/>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69696" name="Text Box 1166"/>
                <p:cNvSpPr txBox="1">
                  <a:spLocks noChangeArrowheads="1"/>
                </p:cNvSpPr>
                <p:nvPr/>
              </p:nvSpPr>
              <p:spPr bwMode="auto">
                <a:xfrm>
                  <a:off x="4584" y="1437"/>
                  <a:ext cx="524" cy="252"/>
                </a:xfrm>
                <a:prstGeom prst="rect">
                  <a:avLst/>
                </a:prstGeom>
                <a:noFill/>
                <a:ln w="9525">
                  <a:noFill/>
                  <a:miter lim="800000"/>
                  <a:headEnd type="none" w="lg" len="lg"/>
                  <a:tailEnd/>
                </a:ln>
                <a:effectLst/>
              </p:spPr>
              <p:txBody>
                <a:bodyPr wrap="none">
                  <a:spAutoFit/>
                </a:bodyPr>
                <a:lstStyle/>
                <a:p>
                  <a:pPr eaLnBrk="1" hangingPunct="1">
                    <a:spcBef>
                      <a:spcPct val="0"/>
                    </a:spcBef>
                  </a:pPr>
                  <a:r>
                    <a:rPr lang="zh-CN" altLang="en-US" sz="2000" b="0" dirty="0">
                      <a:solidFill>
                        <a:schemeClr val="tx1"/>
                      </a:solidFill>
                      <a:ea typeface="宋体" pitchFamily="2" charset="-122"/>
                    </a:rPr>
                    <a:t>指针</a:t>
                  </a:r>
                  <a:r>
                    <a:rPr lang="en-US" altLang="zh-CN" sz="2000" b="0" dirty="0">
                      <a:solidFill>
                        <a:schemeClr val="tx1"/>
                      </a:solidFill>
                      <a:ea typeface="宋体" pitchFamily="2" charset="-122"/>
                    </a:rPr>
                    <a:t>p</a:t>
                  </a:r>
                </a:p>
              </p:txBody>
            </p:sp>
          </p:grpSp>
        </p:grpSp>
        <p:sp>
          <p:nvSpPr>
            <p:cNvPr id="369690" name="Text Box 1167"/>
            <p:cNvSpPr txBox="1">
              <a:spLocks noChangeArrowheads="1"/>
            </p:cNvSpPr>
            <p:nvPr/>
          </p:nvSpPr>
          <p:spPr bwMode="auto">
            <a:xfrm>
              <a:off x="3658" y="2762"/>
              <a:ext cx="500" cy="288"/>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FF3300"/>
                  </a:solidFill>
                  <a:ea typeface="宋体" pitchFamily="2" charset="-122"/>
                </a:rPr>
                <a:t>****</a:t>
              </a:r>
              <a:endParaRPr lang="en-US" altLang="zh-CN" sz="2400" b="0">
                <a:solidFill>
                  <a:srgbClr val="0000FF"/>
                </a:solidFill>
                <a:ea typeface="宋体" pitchFamily="2" charset="-122"/>
              </a:endParaRPr>
            </a:p>
          </p:txBody>
        </p:sp>
      </p:grpSp>
      <p:sp>
        <p:nvSpPr>
          <p:cNvPr id="790672" name="Text Box 1168"/>
          <p:cNvSpPr txBox="1">
            <a:spLocks noChangeArrowheads="1"/>
          </p:cNvSpPr>
          <p:nvPr/>
        </p:nvSpPr>
        <p:spPr bwMode="auto">
          <a:xfrm>
            <a:off x="7140575" y="4194175"/>
            <a:ext cx="1403350" cy="457200"/>
          </a:xfrm>
          <a:prstGeom prst="rect">
            <a:avLst/>
          </a:prstGeom>
          <a:noFill/>
          <a:ln w="9525">
            <a:noFill/>
            <a:miter lim="800000"/>
            <a:headEnd/>
            <a:tailEnd/>
          </a:ln>
          <a:effectLst/>
        </p:spPr>
        <p:txBody>
          <a:bodyPr wrap="none" anchor="ctr">
            <a:spAutoFit/>
          </a:bodyPr>
          <a:lstStyle/>
          <a:p>
            <a:pPr algn="ctr">
              <a:spcBef>
                <a:spcPct val="0"/>
              </a:spcBef>
            </a:pPr>
            <a:r>
              <a:rPr lang="zh-CN" altLang="en-US" sz="2400" b="0">
                <a:solidFill>
                  <a:srgbClr val="FF3300"/>
                </a:solidFill>
                <a:ea typeface="隶书" pitchFamily="49" charset="-122"/>
              </a:rPr>
              <a:t>假设</a:t>
            </a:r>
            <a:r>
              <a:rPr lang="en-US" altLang="zh-CN" sz="2400" b="0">
                <a:solidFill>
                  <a:srgbClr val="FF3300"/>
                </a:solidFill>
                <a:ea typeface="宋体" pitchFamily="2" charset="-122"/>
              </a:rPr>
              <a:t>2000</a:t>
            </a:r>
            <a:endParaRPr lang="en-US" altLang="zh-CN" sz="2400" b="0">
              <a:solidFill>
                <a:srgbClr val="0000FF"/>
              </a:solidFill>
              <a:ea typeface="宋体" pitchFamily="2" charset="-122"/>
            </a:endParaRPr>
          </a:p>
        </p:txBody>
      </p:sp>
      <p:sp>
        <p:nvSpPr>
          <p:cNvPr id="790673" name="AutoShape 1169"/>
          <p:cNvSpPr>
            <a:spLocks noChangeArrowheads="1"/>
          </p:cNvSpPr>
          <p:nvPr/>
        </p:nvSpPr>
        <p:spPr bwMode="auto">
          <a:xfrm>
            <a:off x="5357813" y="4941888"/>
            <a:ext cx="3405187" cy="1668462"/>
          </a:xfrm>
          <a:prstGeom prst="irregularSeal1">
            <a:avLst/>
          </a:prstGeom>
          <a:noFill/>
          <a:ln w="38100">
            <a:solidFill>
              <a:srgbClr val="FF3300"/>
            </a:solidFill>
            <a:miter lim="800000"/>
            <a:headEnd/>
            <a:tailEnd/>
          </a:ln>
          <a:effectLst/>
        </p:spPr>
        <p:txBody>
          <a:bodyPr wrap="none"/>
          <a:lstStyle/>
          <a:p>
            <a:pPr algn="ctr" eaLnBrk="1" hangingPunct="1">
              <a:spcBef>
                <a:spcPct val="0"/>
              </a:spcBef>
            </a:pPr>
            <a:r>
              <a:rPr lang="zh-CN" altLang="en-US" sz="2400" b="0">
                <a:solidFill>
                  <a:srgbClr val="0000FF"/>
                </a:solidFill>
                <a:ea typeface="隶书" pitchFamily="49" charset="-122"/>
              </a:rPr>
              <a:t>指针变量在使用前</a:t>
            </a:r>
          </a:p>
          <a:p>
            <a:pPr algn="ctr" eaLnBrk="1" hangingPunct="1">
              <a:spcBef>
                <a:spcPct val="0"/>
              </a:spcBef>
            </a:pPr>
            <a:r>
              <a:rPr lang="zh-CN" altLang="en-US" sz="2400" b="0">
                <a:solidFill>
                  <a:srgbClr val="0000FF"/>
                </a:solidFill>
                <a:ea typeface="隶书" pitchFamily="49" charset="-122"/>
              </a:rPr>
              <a:t>必须赋值！</a:t>
            </a:r>
            <a:endParaRPr lang="zh-CN" altLang="en-US" sz="2000" b="0">
              <a:solidFill>
                <a:srgbClr val="0000FF"/>
              </a:solidFill>
              <a:ea typeface="宋体"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5" name="Text Box 8"/>
          <p:cNvSpPr txBox="1">
            <a:spLocks noChangeArrowheads="1"/>
          </p:cNvSpPr>
          <p:nvPr/>
        </p:nvSpPr>
        <p:spPr bwMode="auto">
          <a:xfrm>
            <a:off x="185738" y="796062"/>
            <a:ext cx="4357540" cy="563231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t>例</a:t>
            </a:r>
            <a:r>
              <a:rPr lang="en-US" altLang="zh-CN" sz="2400" dirty="0"/>
              <a:t>3  </a:t>
            </a:r>
            <a:r>
              <a:rPr lang="zh-CN" altLang="en-US" sz="2400" dirty="0"/>
              <a:t>将数从大到小输出</a:t>
            </a:r>
          </a:p>
          <a:p>
            <a:pPr>
              <a:spcBef>
                <a:spcPct val="0"/>
              </a:spcBef>
            </a:pPr>
            <a:r>
              <a:rPr lang="en-US" altLang="zh-CN" sz="2400" dirty="0" err="1"/>
              <a:t>int</a:t>
            </a:r>
            <a:r>
              <a:rPr lang="en-US" altLang="zh-CN" sz="2400" dirty="0"/>
              <a:t> swap(</a:t>
            </a:r>
            <a:r>
              <a:rPr lang="en-US" altLang="zh-CN" sz="2400" dirty="0" err="1"/>
              <a:t>int</a:t>
            </a:r>
            <a:r>
              <a:rPr lang="en-US" altLang="zh-CN" sz="2400" dirty="0"/>
              <a:t> </a:t>
            </a:r>
            <a:r>
              <a:rPr lang="en-US" altLang="zh-CN" sz="2400" dirty="0" err="1"/>
              <a:t>x,int</a:t>
            </a:r>
            <a:r>
              <a:rPr lang="en-US" altLang="zh-CN" sz="2400" dirty="0"/>
              <a:t> y)</a:t>
            </a:r>
          </a:p>
          <a:p>
            <a:pPr>
              <a:spcBef>
                <a:spcPct val="0"/>
              </a:spcBef>
            </a:pPr>
            <a:r>
              <a:rPr lang="en-US" altLang="zh-CN" sz="2400" dirty="0"/>
              <a:t>{ </a:t>
            </a:r>
            <a:r>
              <a:rPr lang="en-US" altLang="zh-CN" sz="2400" dirty="0" err="1"/>
              <a:t>int</a:t>
            </a:r>
            <a:r>
              <a:rPr lang="en-US" altLang="zh-CN" sz="2400" dirty="0"/>
              <a:t> t;</a:t>
            </a:r>
          </a:p>
          <a:p>
            <a:pPr>
              <a:spcBef>
                <a:spcPct val="0"/>
              </a:spcBef>
            </a:pPr>
            <a:r>
              <a:rPr lang="en-US" altLang="zh-CN" sz="2400" dirty="0"/>
              <a:t>  t=x; x=y;  y=t;</a:t>
            </a:r>
          </a:p>
          <a:p>
            <a:pPr>
              <a:spcBef>
                <a:spcPct val="0"/>
              </a:spcBef>
            </a:pPr>
            <a:r>
              <a:rPr lang="en-US" altLang="zh-CN" sz="2400" dirty="0"/>
              <a:t>}</a:t>
            </a:r>
          </a:p>
          <a:p>
            <a:pPr>
              <a:spcBef>
                <a:spcPct val="0"/>
              </a:spcBef>
            </a:pPr>
            <a:endParaRPr lang="en-US" altLang="zh-CN" sz="2400" dirty="0"/>
          </a:p>
          <a:p>
            <a:pPr>
              <a:spcBef>
                <a:spcPct val="0"/>
              </a:spcBef>
            </a:pPr>
            <a:r>
              <a:rPr lang="en-US" altLang="zh-CN" sz="2400" dirty="0" err="1"/>
              <a:t>int</a:t>
            </a:r>
            <a:r>
              <a:rPr lang="en-US" altLang="zh-CN" sz="2400" dirty="0"/>
              <a:t> main()</a:t>
            </a:r>
          </a:p>
          <a:p>
            <a:pPr>
              <a:spcBef>
                <a:spcPct val="0"/>
              </a:spcBef>
            </a:pPr>
            <a:r>
              <a:rPr lang="en-US" altLang="zh-CN" sz="2400" dirty="0"/>
              <a:t>{ </a:t>
            </a:r>
            <a:r>
              <a:rPr lang="en-US" altLang="zh-CN" sz="2400" dirty="0" err="1"/>
              <a:t>int</a:t>
            </a:r>
            <a:r>
              <a:rPr lang="en-US" altLang="zh-CN" sz="2400" dirty="0"/>
              <a:t> </a:t>
            </a:r>
            <a:r>
              <a:rPr lang="en-US" altLang="zh-CN" sz="2400" dirty="0" err="1"/>
              <a:t>a,b</a:t>
            </a:r>
            <a:r>
              <a:rPr lang="en-US" altLang="zh-CN" sz="2400" dirty="0"/>
              <a:t>;</a:t>
            </a:r>
          </a:p>
          <a:p>
            <a:pPr>
              <a:spcBef>
                <a:spcPct val="0"/>
              </a:spcBef>
            </a:pPr>
            <a:r>
              <a:rPr lang="en-US" altLang="zh-CN" sz="2400" dirty="0"/>
              <a:t>  </a:t>
            </a:r>
            <a:r>
              <a:rPr lang="en-US" altLang="zh-CN" sz="2400" dirty="0" err="1"/>
              <a:t>int</a:t>
            </a:r>
            <a:r>
              <a:rPr lang="en-US" altLang="zh-CN" sz="2400" dirty="0"/>
              <a:t> *pointer_1,*pointer_2;</a:t>
            </a:r>
          </a:p>
          <a:p>
            <a:pPr>
              <a:spcBef>
                <a:spcPct val="0"/>
              </a:spcBef>
            </a:pPr>
            <a:r>
              <a:rPr lang="en-US" altLang="zh-CN" sz="2400" dirty="0"/>
              <a:t>  </a:t>
            </a:r>
            <a:r>
              <a:rPr lang="en-US" altLang="zh-CN" sz="2400" dirty="0" err="1"/>
              <a:t>scanf</a:t>
            </a:r>
            <a:r>
              <a:rPr lang="en-US" altLang="zh-CN" sz="2400" dirty="0"/>
              <a:t>("%</a:t>
            </a:r>
            <a:r>
              <a:rPr lang="en-US" altLang="zh-CN" sz="2400" dirty="0" err="1"/>
              <a:t>d,%d",&amp;a,&amp;b</a:t>
            </a:r>
            <a:r>
              <a:rPr lang="en-US" altLang="zh-CN" sz="2400" dirty="0"/>
              <a:t>);</a:t>
            </a:r>
          </a:p>
          <a:p>
            <a:pPr>
              <a:spcBef>
                <a:spcPct val="0"/>
              </a:spcBef>
            </a:pPr>
            <a:r>
              <a:rPr lang="en-US" altLang="zh-CN" sz="2400" dirty="0"/>
              <a:t>  pointer_1=&amp;a;  pointer_2=&amp;b;</a:t>
            </a:r>
          </a:p>
          <a:p>
            <a:pPr>
              <a:spcBef>
                <a:spcPct val="0"/>
              </a:spcBef>
            </a:pPr>
            <a:r>
              <a:rPr lang="en-US" altLang="zh-CN" sz="2400" dirty="0"/>
              <a:t>  if(a&lt;b)  </a:t>
            </a:r>
          </a:p>
          <a:p>
            <a:pPr>
              <a:spcBef>
                <a:spcPct val="0"/>
              </a:spcBef>
            </a:pPr>
            <a:r>
              <a:rPr lang="en-US" altLang="zh-CN" sz="2400" dirty="0"/>
              <a:t>     swap(*pointer_1,*pointer_2);</a:t>
            </a:r>
          </a:p>
          <a:p>
            <a:pPr>
              <a:spcBef>
                <a:spcPct val="0"/>
              </a:spcBef>
            </a:pPr>
            <a:r>
              <a:rPr lang="en-US" altLang="zh-CN" sz="2400" dirty="0"/>
              <a:t>  </a:t>
            </a:r>
            <a:r>
              <a:rPr lang="en-US" altLang="zh-CN" sz="2400" dirty="0" err="1"/>
              <a:t>printf</a:t>
            </a:r>
            <a:r>
              <a:rPr lang="en-US" altLang="zh-CN" sz="2400" dirty="0"/>
              <a:t>("\</a:t>
            </a:r>
            <a:r>
              <a:rPr lang="en-US" altLang="zh-CN" sz="2400" dirty="0" err="1"/>
              <a:t>n%d,%d</a:t>
            </a:r>
            <a:r>
              <a:rPr lang="en-US" altLang="zh-CN" sz="2400" dirty="0"/>
              <a:t>\</a:t>
            </a:r>
            <a:r>
              <a:rPr lang="en-US" altLang="zh-CN" sz="2400" dirty="0" err="1"/>
              <a:t>n",a,b</a:t>
            </a:r>
            <a:r>
              <a:rPr lang="en-US" altLang="zh-CN" sz="2400" dirty="0"/>
              <a:t>);</a:t>
            </a:r>
          </a:p>
          <a:p>
            <a:pPr>
              <a:spcBef>
                <a:spcPct val="0"/>
              </a:spcBef>
            </a:pPr>
            <a:r>
              <a:rPr lang="en-US" altLang="zh-CN" sz="2400" dirty="0"/>
              <a:t>}</a:t>
            </a:r>
          </a:p>
        </p:txBody>
      </p:sp>
      <p:sp>
        <p:nvSpPr>
          <p:cNvPr id="782345" name="Text Box 9"/>
          <p:cNvSpPr txBox="1">
            <a:spLocks noChangeArrowheads="1"/>
          </p:cNvSpPr>
          <p:nvPr/>
        </p:nvSpPr>
        <p:spPr bwMode="auto">
          <a:xfrm>
            <a:off x="683568" y="6461125"/>
            <a:ext cx="1962150" cy="396875"/>
          </a:xfrm>
          <a:prstGeom prst="rect">
            <a:avLst/>
          </a:prstGeom>
          <a:solidFill>
            <a:srgbClr val="33CCCC"/>
          </a:solidFill>
          <a:ln w="9525">
            <a:noFill/>
            <a:miter lim="800000"/>
            <a:headEnd/>
            <a:tailEnd/>
          </a:ln>
          <a:effectLst/>
        </p:spPr>
        <p:txBody>
          <a:bodyPr wrap="none">
            <a:spAutoFit/>
          </a:bodyPr>
          <a:lstStyle/>
          <a:p>
            <a:pPr eaLnBrk="1" hangingPunct="1">
              <a:spcBef>
                <a:spcPct val="0"/>
              </a:spcBef>
            </a:pPr>
            <a:r>
              <a:rPr lang="zh-CN" altLang="en-US" sz="2000" b="0" dirty="0">
                <a:solidFill>
                  <a:schemeClr val="tx1"/>
                </a:solidFill>
                <a:ea typeface="宋体" pitchFamily="2" charset="-122"/>
              </a:rPr>
              <a:t>运行结果：</a:t>
            </a:r>
            <a:r>
              <a:rPr lang="en-US" altLang="zh-CN" sz="2000" b="0" dirty="0">
                <a:solidFill>
                  <a:schemeClr val="tx1"/>
                </a:solidFill>
                <a:ea typeface="宋体" pitchFamily="2" charset="-122"/>
              </a:rPr>
              <a:t>5</a:t>
            </a:r>
            <a:r>
              <a:rPr lang="zh-CN" altLang="en-US" sz="2000" b="0" dirty="0">
                <a:solidFill>
                  <a:schemeClr val="tx1"/>
                </a:solidFill>
                <a:ea typeface="宋体" pitchFamily="2" charset="-122"/>
              </a:rPr>
              <a:t>，</a:t>
            </a:r>
            <a:r>
              <a:rPr lang="en-US" altLang="zh-CN" sz="2000" b="0" dirty="0">
                <a:solidFill>
                  <a:schemeClr val="tx1"/>
                </a:solidFill>
                <a:ea typeface="宋体" pitchFamily="2" charset="-122"/>
              </a:rPr>
              <a:t>9</a:t>
            </a:r>
          </a:p>
        </p:txBody>
      </p:sp>
      <p:sp>
        <p:nvSpPr>
          <p:cNvPr id="782346" name="AutoShape 10"/>
          <p:cNvSpPr>
            <a:spLocks noChangeArrowheads="1"/>
          </p:cNvSpPr>
          <p:nvPr/>
        </p:nvSpPr>
        <p:spPr bwMode="auto">
          <a:xfrm>
            <a:off x="2776538" y="2509490"/>
            <a:ext cx="1855787" cy="1166813"/>
          </a:xfrm>
          <a:prstGeom prst="irregularSeal1">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en-US" sz="2400" b="0">
                <a:solidFill>
                  <a:srgbClr val="FF3300"/>
                </a:solidFill>
                <a:ea typeface="隶书" pitchFamily="49" charset="-122"/>
              </a:rPr>
              <a:t>值传递</a:t>
            </a:r>
          </a:p>
        </p:txBody>
      </p:sp>
      <p:grpSp>
        <p:nvGrpSpPr>
          <p:cNvPr id="2" name="Group 11"/>
          <p:cNvGrpSpPr>
            <a:grpSpLocks/>
          </p:cNvGrpSpPr>
          <p:nvPr/>
        </p:nvGrpSpPr>
        <p:grpSpPr bwMode="auto">
          <a:xfrm>
            <a:off x="5084763" y="936625"/>
            <a:ext cx="2630487" cy="4625975"/>
            <a:chOff x="2883" y="554"/>
            <a:chExt cx="1657" cy="2914"/>
          </a:xfrm>
        </p:grpSpPr>
        <p:grpSp>
          <p:nvGrpSpPr>
            <p:cNvPr id="3" name="Group 12"/>
            <p:cNvGrpSpPr>
              <a:grpSpLocks/>
            </p:cNvGrpSpPr>
            <p:nvPr/>
          </p:nvGrpSpPr>
          <p:grpSpPr bwMode="auto">
            <a:xfrm>
              <a:off x="2883" y="554"/>
              <a:ext cx="1657" cy="2914"/>
              <a:chOff x="3148" y="806"/>
              <a:chExt cx="1657" cy="2914"/>
            </a:xfrm>
          </p:grpSpPr>
          <p:sp>
            <p:nvSpPr>
              <p:cNvPr id="370742" name="Freeform 13"/>
              <p:cNvSpPr>
                <a:spLocks/>
              </p:cNvSpPr>
              <p:nvPr/>
            </p:nvSpPr>
            <p:spPr bwMode="auto">
              <a:xfrm>
                <a:off x="3582" y="3364"/>
                <a:ext cx="1211" cy="356"/>
              </a:xfrm>
              <a:custGeom>
                <a:avLst/>
                <a:gdLst>
                  <a:gd name="T0" fmla="*/ 0 w 1211"/>
                  <a:gd name="T1" fmla="*/ 127 h 456"/>
                  <a:gd name="T2" fmla="*/ 500 w 1211"/>
                  <a:gd name="T3" fmla="*/ 32 h 456"/>
                  <a:gd name="T4" fmla="*/ 1089 w 1211"/>
                  <a:gd name="T5" fmla="*/ 319 h 456"/>
                  <a:gd name="T6" fmla="*/ 1211 w 1211"/>
                  <a:gd name="T7" fmla="*/ 258 h 4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headEnd/>
                <a:tailEnd/>
              </a:ln>
              <a:effectLst/>
            </p:spPr>
            <p:txBody>
              <a:bodyPr wrap="none" anchor="ctr"/>
              <a:lstStyle/>
              <a:p>
                <a:endParaRPr lang="zh-CN" altLang="en-US"/>
              </a:p>
            </p:txBody>
          </p:sp>
          <p:sp>
            <p:nvSpPr>
              <p:cNvPr id="370743" name="Freeform 14"/>
              <p:cNvSpPr>
                <a:spLocks/>
              </p:cNvSpPr>
              <p:nvPr/>
            </p:nvSpPr>
            <p:spPr bwMode="auto">
              <a:xfrm>
                <a:off x="3583" y="3018"/>
                <a:ext cx="1212" cy="67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cmpd="sng">
                <a:solidFill>
                  <a:schemeClr val="tx1"/>
                </a:solidFill>
                <a:round/>
                <a:headEnd/>
                <a:tailEnd/>
              </a:ln>
              <a:effectLst/>
            </p:spPr>
            <p:txBody>
              <a:bodyPr wrap="none" anchor="ctr"/>
              <a:lstStyle/>
              <a:p>
                <a:endParaRPr lang="zh-CN" altLang="en-US"/>
              </a:p>
            </p:txBody>
          </p:sp>
          <p:sp>
            <p:nvSpPr>
              <p:cNvPr id="370744" name="Rectangle 15"/>
              <p:cNvSpPr>
                <a:spLocks noChangeArrowheads="1"/>
              </p:cNvSpPr>
              <p:nvPr/>
            </p:nvSpPr>
            <p:spPr bwMode="auto">
              <a:xfrm>
                <a:off x="3582" y="806"/>
                <a:ext cx="1211" cy="2212"/>
              </a:xfrm>
              <a:prstGeom prst="rect">
                <a:avLst/>
              </a:prstGeom>
              <a:solidFill>
                <a:srgbClr val="DDDDDD"/>
              </a:solidFill>
              <a:ln w="38100">
                <a:solidFill>
                  <a:schemeClr val="tx1"/>
                </a:solidFill>
                <a:miter lim="800000"/>
                <a:headEnd/>
                <a:tailEnd/>
              </a:ln>
              <a:effectLst/>
            </p:spPr>
            <p:txBody>
              <a:bodyPr wrap="none" anchor="ctr"/>
              <a:lstStyle/>
              <a:p>
                <a:pPr algn="ctr">
                  <a:spcBef>
                    <a:spcPct val="0"/>
                  </a:spcBef>
                </a:pPr>
                <a:endParaRPr lang="zh-CN" altLang="zh-CN" sz="2000" b="0">
                  <a:solidFill>
                    <a:schemeClr val="tx1"/>
                  </a:solidFill>
                  <a:ea typeface="宋体" pitchFamily="2" charset="-122"/>
                </a:endParaRPr>
              </a:p>
            </p:txBody>
          </p:sp>
          <p:sp>
            <p:nvSpPr>
              <p:cNvPr id="370745" name="Line 16"/>
              <p:cNvSpPr>
                <a:spLocks noChangeShapeType="1"/>
              </p:cNvSpPr>
              <p:nvPr/>
            </p:nvSpPr>
            <p:spPr bwMode="auto">
              <a:xfrm>
                <a:off x="3594" y="1244"/>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70746" name="Line 17"/>
              <p:cNvSpPr>
                <a:spLocks noChangeShapeType="1"/>
              </p:cNvSpPr>
              <p:nvPr/>
            </p:nvSpPr>
            <p:spPr bwMode="auto">
              <a:xfrm>
                <a:off x="3594" y="1500"/>
                <a:ext cx="1211" cy="0"/>
              </a:xfrm>
              <a:prstGeom prst="line">
                <a:avLst/>
              </a:prstGeom>
              <a:noFill/>
              <a:ln w="9525">
                <a:solidFill>
                  <a:schemeClr val="bg2"/>
                </a:solidFill>
                <a:round/>
                <a:headEnd/>
                <a:tailEnd/>
              </a:ln>
              <a:effectLst/>
            </p:spPr>
            <p:txBody>
              <a:bodyPr wrap="none" anchor="ctr"/>
              <a:lstStyle/>
              <a:p>
                <a:endParaRPr lang="zh-CN" altLang="en-US"/>
              </a:p>
            </p:txBody>
          </p:sp>
          <p:sp>
            <p:nvSpPr>
              <p:cNvPr id="370747" name="Line 18"/>
              <p:cNvSpPr>
                <a:spLocks noChangeShapeType="1"/>
              </p:cNvSpPr>
              <p:nvPr/>
            </p:nvSpPr>
            <p:spPr bwMode="auto">
              <a:xfrm>
                <a:off x="3594" y="1733"/>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70748" name="Line 19"/>
              <p:cNvSpPr>
                <a:spLocks noChangeShapeType="1"/>
              </p:cNvSpPr>
              <p:nvPr/>
            </p:nvSpPr>
            <p:spPr bwMode="auto">
              <a:xfrm>
                <a:off x="3594" y="1988"/>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70749" name="Line 20"/>
              <p:cNvSpPr>
                <a:spLocks noChangeShapeType="1"/>
              </p:cNvSpPr>
              <p:nvPr/>
            </p:nvSpPr>
            <p:spPr bwMode="auto">
              <a:xfrm>
                <a:off x="3582" y="2246"/>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70750" name="Line 21"/>
              <p:cNvSpPr>
                <a:spLocks noChangeShapeType="1"/>
              </p:cNvSpPr>
              <p:nvPr/>
            </p:nvSpPr>
            <p:spPr bwMode="auto">
              <a:xfrm>
                <a:off x="3594" y="2788"/>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70751" name="Line 22"/>
              <p:cNvSpPr>
                <a:spLocks noChangeShapeType="1"/>
              </p:cNvSpPr>
              <p:nvPr/>
            </p:nvSpPr>
            <p:spPr bwMode="auto">
              <a:xfrm>
                <a:off x="3582" y="3027"/>
                <a:ext cx="0" cy="456"/>
              </a:xfrm>
              <a:prstGeom prst="line">
                <a:avLst/>
              </a:prstGeom>
              <a:noFill/>
              <a:ln w="9525">
                <a:solidFill>
                  <a:srgbClr val="000000"/>
                </a:solidFill>
                <a:round/>
                <a:headEnd/>
                <a:tailEnd/>
              </a:ln>
              <a:effectLst/>
            </p:spPr>
            <p:txBody>
              <a:bodyPr wrap="none" anchor="ctr"/>
              <a:lstStyle/>
              <a:p>
                <a:endParaRPr lang="zh-CN" altLang="en-US"/>
              </a:p>
            </p:txBody>
          </p:sp>
          <p:sp>
            <p:nvSpPr>
              <p:cNvPr id="370752" name="Line 23"/>
              <p:cNvSpPr>
                <a:spLocks noChangeShapeType="1"/>
              </p:cNvSpPr>
              <p:nvPr/>
            </p:nvSpPr>
            <p:spPr bwMode="auto">
              <a:xfrm>
                <a:off x="4793" y="3027"/>
                <a:ext cx="1" cy="600"/>
              </a:xfrm>
              <a:prstGeom prst="line">
                <a:avLst/>
              </a:prstGeom>
              <a:noFill/>
              <a:ln w="9525">
                <a:solidFill>
                  <a:srgbClr val="000000"/>
                </a:solidFill>
                <a:round/>
                <a:headEnd/>
                <a:tailEnd/>
              </a:ln>
              <a:effectLst/>
            </p:spPr>
            <p:txBody>
              <a:bodyPr wrap="none" anchor="ctr"/>
              <a:lstStyle/>
              <a:p>
                <a:endParaRPr lang="zh-CN" altLang="en-US"/>
              </a:p>
            </p:txBody>
          </p:sp>
          <p:sp>
            <p:nvSpPr>
              <p:cNvPr id="370753" name="Text Box 24"/>
              <p:cNvSpPr txBox="1">
                <a:spLocks noChangeArrowheads="1"/>
              </p:cNvSpPr>
              <p:nvPr/>
            </p:nvSpPr>
            <p:spPr bwMode="auto">
              <a:xfrm>
                <a:off x="4073" y="864"/>
                <a:ext cx="308" cy="338"/>
              </a:xfrm>
              <a:prstGeom prst="rect">
                <a:avLst/>
              </a:prstGeom>
              <a:noFill/>
              <a:ln w="9525">
                <a:noFill/>
                <a:miter lim="800000"/>
                <a:headEnd/>
                <a:tailEnd/>
              </a:ln>
              <a:effectLst/>
            </p:spPr>
            <p:txBody>
              <a:bodyPr vert="eaVert" wrap="none" anchor="ctr">
                <a:spAutoFit/>
              </a:bodyPr>
              <a:lstStyle/>
              <a:p>
                <a:pPr algn="ctr">
                  <a:spcBef>
                    <a:spcPct val="0"/>
                  </a:spcBef>
                </a:pPr>
                <a:r>
                  <a:rPr lang="en-US" altLang="zh-CN" sz="2000" b="0">
                    <a:solidFill>
                      <a:schemeClr val="tx1"/>
                    </a:solidFill>
                    <a:ea typeface="宋体" pitchFamily="2" charset="-122"/>
                  </a:rPr>
                  <a:t>…...</a:t>
                </a:r>
              </a:p>
            </p:txBody>
          </p:sp>
          <p:sp>
            <p:nvSpPr>
              <p:cNvPr id="370754" name="Line 25"/>
              <p:cNvSpPr>
                <a:spLocks noChangeShapeType="1"/>
              </p:cNvSpPr>
              <p:nvPr/>
            </p:nvSpPr>
            <p:spPr bwMode="auto">
              <a:xfrm>
                <a:off x="3594" y="2510"/>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70755" name="Text Box 26"/>
              <p:cNvSpPr txBox="1">
                <a:spLocks noChangeArrowheads="1"/>
              </p:cNvSpPr>
              <p:nvPr/>
            </p:nvSpPr>
            <p:spPr bwMode="auto">
              <a:xfrm>
                <a:off x="3174" y="1134"/>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2000</a:t>
                </a:r>
              </a:p>
            </p:txBody>
          </p:sp>
          <p:sp>
            <p:nvSpPr>
              <p:cNvPr id="370756" name="Text Box 27"/>
              <p:cNvSpPr txBox="1">
                <a:spLocks noChangeArrowheads="1"/>
              </p:cNvSpPr>
              <p:nvPr/>
            </p:nvSpPr>
            <p:spPr bwMode="auto">
              <a:xfrm>
                <a:off x="3175" y="2105"/>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2008</a:t>
                </a:r>
                <a:endParaRPr lang="en-US" altLang="zh-CN" sz="2000" b="0">
                  <a:solidFill>
                    <a:srgbClr val="336600"/>
                  </a:solidFill>
                  <a:ea typeface="宋体" pitchFamily="2" charset="-122"/>
                </a:endParaRPr>
              </a:p>
            </p:txBody>
          </p:sp>
          <p:sp>
            <p:nvSpPr>
              <p:cNvPr id="370757" name="Text Box 28"/>
              <p:cNvSpPr txBox="1">
                <a:spLocks noChangeArrowheads="1"/>
              </p:cNvSpPr>
              <p:nvPr/>
            </p:nvSpPr>
            <p:spPr bwMode="auto">
              <a:xfrm>
                <a:off x="3156" y="2372"/>
                <a:ext cx="472"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200A</a:t>
                </a:r>
              </a:p>
            </p:txBody>
          </p:sp>
          <p:sp>
            <p:nvSpPr>
              <p:cNvPr id="370758" name="Text Box 29"/>
              <p:cNvSpPr txBox="1">
                <a:spLocks noChangeArrowheads="1"/>
              </p:cNvSpPr>
              <p:nvPr/>
            </p:nvSpPr>
            <p:spPr bwMode="auto">
              <a:xfrm>
                <a:off x="3174" y="1377"/>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2002</a:t>
                </a:r>
              </a:p>
            </p:txBody>
          </p:sp>
          <p:sp>
            <p:nvSpPr>
              <p:cNvPr id="370759" name="Text Box 30"/>
              <p:cNvSpPr txBox="1">
                <a:spLocks noChangeArrowheads="1"/>
              </p:cNvSpPr>
              <p:nvPr/>
            </p:nvSpPr>
            <p:spPr bwMode="auto">
              <a:xfrm>
                <a:off x="3174" y="1620"/>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2004</a:t>
                </a:r>
              </a:p>
            </p:txBody>
          </p:sp>
          <p:sp>
            <p:nvSpPr>
              <p:cNvPr id="370760" name="Text Box 31"/>
              <p:cNvSpPr txBox="1">
                <a:spLocks noChangeArrowheads="1"/>
              </p:cNvSpPr>
              <p:nvPr/>
            </p:nvSpPr>
            <p:spPr bwMode="auto">
              <a:xfrm>
                <a:off x="3174" y="1862"/>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2006</a:t>
                </a:r>
              </a:p>
            </p:txBody>
          </p:sp>
          <p:grpSp>
            <p:nvGrpSpPr>
              <p:cNvPr id="4" name="Group 32"/>
              <p:cNvGrpSpPr>
                <a:grpSpLocks/>
              </p:cNvGrpSpPr>
              <p:nvPr/>
            </p:nvGrpSpPr>
            <p:grpSpPr bwMode="auto">
              <a:xfrm>
                <a:off x="3597" y="1380"/>
                <a:ext cx="60" cy="1548"/>
                <a:chOff x="3960" y="1560"/>
                <a:chExt cx="60" cy="1548"/>
              </a:xfrm>
            </p:grpSpPr>
            <p:sp>
              <p:nvSpPr>
                <p:cNvPr id="370776" name="Line 33"/>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0777" name="Line 34"/>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0778" name="Line 35"/>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0779" name="Line 36"/>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0780" name="Line 37"/>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0781" name="Line 38"/>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0782" name="Line 39"/>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grpSp>
          <p:grpSp>
            <p:nvGrpSpPr>
              <p:cNvPr id="5" name="Group 40"/>
              <p:cNvGrpSpPr>
                <a:grpSpLocks/>
              </p:cNvGrpSpPr>
              <p:nvPr/>
            </p:nvGrpSpPr>
            <p:grpSpPr bwMode="auto">
              <a:xfrm>
                <a:off x="4725" y="1368"/>
                <a:ext cx="60" cy="1548"/>
                <a:chOff x="3960" y="1560"/>
                <a:chExt cx="60" cy="1548"/>
              </a:xfrm>
            </p:grpSpPr>
            <p:sp>
              <p:nvSpPr>
                <p:cNvPr id="370769" name="Line 41"/>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0770" name="Line 42"/>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0771" name="Line 43"/>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0772" name="Line 44"/>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0773" name="Line 45"/>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0774" name="Line 46"/>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0775" name="Line 47"/>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grpSp>
          <p:sp>
            <p:nvSpPr>
              <p:cNvPr id="370763" name="Line 48"/>
              <p:cNvSpPr>
                <a:spLocks noChangeShapeType="1"/>
              </p:cNvSpPr>
              <p:nvPr/>
            </p:nvSpPr>
            <p:spPr bwMode="auto">
              <a:xfrm>
                <a:off x="3588" y="3252"/>
                <a:ext cx="1200" cy="0"/>
              </a:xfrm>
              <a:prstGeom prst="line">
                <a:avLst/>
              </a:prstGeom>
              <a:noFill/>
              <a:ln w="635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0764" name="Line 49"/>
              <p:cNvSpPr>
                <a:spLocks noChangeShapeType="1"/>
              </p:cNvSpPr>
              <p:nvPr/>
            </p:nvSpPr>
            <p:spPr bwMode="auto">
              <a:xfrm flipV="1">
                <a:off x="3588" y="3144"/>
                <a:ext cx="60" cy="12"/>
              </a:xfrm>
              <a:prstGeom prst="line">
                <a:avLst/>
              </a:prstGeom>
              <a:noFill/>
              <a:ln w="38100">
                <a:solidFill>
                  <a:schemeClr val="tx1"/>
                </a:solidFill>
                <a:round/>
                <a:headEnd type="none" w="lg" len="lg"/>
                <a:tailEnd/>
              </a:ln>
              <a:effectLst/>
            </p:spPr>
            <p:txBody>
              <a:bodyPr lIns="90000" tIns="46800" rIns="90000" bIns="46800" anchor="ctr">
                <a:spAutoFit/>
              </a:bodyPr>
              <a:lstStyle/>
              <a:p>
                <a:endParaRPr lang="zh-CN" altLang="en-US"/>
              </a:p>
            </p:txBody>
          </p:sp>
          <p:sp>
            <p:nvSpPr>
              <p:cNvPr id="370765" name="Line 50"/>
              <p:cNvSpPr>
                <a:spLocks noChangeShapeType="1"/>
              </p:cNvSpPr>
              <p:nvPr/>
            </p:nvSpPr>
            <p:spPr bwMode="auto">
              <a:xfrm flipH="1" flipV="1">
                <a:off x="4740" y="3132"/>
                <a:ext cx="48" cy="12"/>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0766" name="Text Box 51"/>
              <p:cNvSpPr txBox="1">
                <a:spLocks noChangeArrowheads="1"/>
              </p:cNvSpPr>
              <p:nvPr/>
            </p:nvSpPr>
            <p:spPr bwMode="auto">
              <a:xfrm>
                <a:off x="3148" y="2660"/>
                <a:ext cx="463"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200C</a:t>
                </a:r>
              </a:p>
            </p:txBody>
          </p:sp>
          <p:sp>
            <p:nvSpPr>
              <p:cNvPr id="370767" name="Text Box 52"/>
              <p:cNvSpPr txBox="1">
                <a:spLocks noChangeArrowheads="1"/>
              </p:cNvSpPr>
              <p:nvPr/>
            </p:nvSpPr>
            <p:spPr bwMode="auto">
              <a:xfrm>
                <a:off x="3153" y="2900"/>
                <a:ext cx="454"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200E</a:t>
                </a:r>
              </a:p>
            </p:txBody>
          </p:sp>
          <p:sp>
            <p:nvSpPr>
              <p:cNvPr id="370768" name="Text Box 53"/>
              <p:cNvSpPr txBox="1">
                <a:spLocks noChangeArrowheads="1"/>
              </p:cNvSpPr>
              <p:nvPr/>
            </p:nvSpPr>
            <p:spPr bwMode="auto">
              <a:xfrm>
                <a:off x="3174" y="3128"/>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2010</a:t>
                </a:r>
              </a:p>
            </p:txBody>
          </p:sp>
        </p:grpSp>
        <p:sp>
          <p:nvSpPr>
            <p:cNvPr id="370741" name="Text Box 54"/>
            <p:cNvSpPr txBox="1">
              <a:spLocks noChangeArrowheads="1"/>
            </p:cNvSpPr>
            <p:nvPr/>
          </p:nvSpPr>
          <p:spPr bwMode="auto">
            <a:xfrm>
              <a:off x="3819" y="2993"/>
              <a:ext cx="308" cy="178"/>
            </a:xfrm>
            <a:prstGeom prst="rect">
              <a:avLst/>
            </a:prstGeom>
            <a:noFill/>
            <a:ln w="9525">
              <a:noFill/>
              <a:miter lim="800000"/>
              <a:headEnd/>
              <a:tailEnd/>
            </a:ln>
            <a:effectLst/>
          </p:spPr>
          <p:txBody>
            <a:bodyPr vert="eaVert" wrap="none" anchor="ctr">
              <a:spAutoFit/>
            </a:bodyPr>
            <a:lstStyle/>
            <a:p>
              <a:pPr algn="ctr">
                <a:spcBef>
                  <a:spcPct val="0"/>
                </a:spcBef>
              </a:pPr>
              <a:r>
                <a:rPr lang="en-US" altLang="zh-CN" sz="2000" b="0">
                  <a:solidFill>
                    <a:schemeClr val="tx1"/>
                  </a:solidFill>
                  <a:ea typeface="宋体" pitchFamily="2" charset="-122"/>
                </a:rPr>
                <a:t>...</a:t>
              </a:r>
            </a:p>
          </p:txBody>
        </p:sp>
      </p:grpSp>
      <p:sp>
        <p:nvSpPr>
          <p:cNvPr id="782391" name="Text Box 55"/>
          <p:cNvSpPr txBox="1">
            <a:spLocks noChangeArrowheads="1"/>
          </p:cNvSpPr>
          <p:nvPr/>
        </p:nvSpPr>
        <p:spPr bwMode="auto">
          <a:xfrm>
            <a:off x="6562725" y="1660525"/>
            <a:ext cx="336550" cy="457200"/>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0000FF"/>
                </a:solidFill>
                <a:ea typeface="宋体" pitchFamily="2" charset="-122"/>
              </a:rPr>
              <a:t>5</a:t>
            </a:r>
          </a:p>
        </p:txBody>
      </p:sp>
      <p:sp>
        <p:nvSpPr>
          <p:cNvPr id="782392" name="Text Box 56"/>
          <p:cNvSpPr txBox="1">
            <a:spLocks noChangeArrowheads="1"/>
          </p:cNvSpPr>
          <p:nvPr/>
        </p:nvSpPr>
        <p:spPr bwMode="auto">
          <a:xfrm>
            <a:off x="6581775" y="2022475"/>
            <a:ext cx="336550" cy="457200"/>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FF3300"/>
                </a:solidFill>
                <a:ea typeface="宋体" pitchFamily="2" charset="-122"/>
              </a:rPr>
              <a:t>9</a:t>
            </a:r>
            <a:endParaRPr lang="en-US" altLang="zh-CN" sz="2400" b="0">
              <a:solidFill>
                <a:srgbClr val="0000FF"/>
              </a:solidFill>
              <a:ea typeface="宋体" pitchFamily="2" charset="-122"/>
            </a:endParaRPr>
          </a:p>
        </p:txBody>
      </p:sp>
      <p:grpSp>
        <p:nvGrpSpPr>
          <p:cNvPr id="6" name="Group 57"/>
          <p:cNvGrpSpPr>
            <a:grpSpLocks/>
          </p:cNvGrpSpPr>
          <p:nvPr/>
        </p:nvGrpSpPr>
        <p:grpSpPr bwMode="auto">
          <a:xfrm>
            <a:off x="6283325" y="1209675"/>
            <a:ext cx="2860675" cy="1811338"/>
            <a:chOff x="3903" y="978"/>
            <a:chExt cx="1802" cy="1141"/>
          </a:xfrm>
        </p:grpSpPr>
        <p:grpSp>
          <p:nvGrpSpPr>
            <p:cNvPr id="7" name="Group 58"/>
            <p:cNvGrpSpPr>
              <a:grpSpLocks/>
            </p:cNvGrpSpPr>
            <p:nvPr/>
          </p:nvGrpSpPr>
          <p:grpSpPr bwMode="auto">
            <a:xfrm>
              <a:off x="4783" y="1125"/>
              <a:ext cx="689" cy="250"/>
              <a:chOff x="4402" y="1437"/>
              <a:chExt cx="689" cy="250"/>
            </a:xfrm>
          </p:grpSpPr>
          <p:sp>
            <p:nvSpPr>
              <p:cNvPr id="370738" name="Line 59"/>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70739" name="Text Box 60"/>
              <p:cNvSpPr txBox="1">
                <a:spLocks noChangeArrowheads="1"/>
              </p:cNvSpPr>
              <p:nvPr/>
            </p:nvSpPr>
            <p:spPr bwMode="auto">
              <a:xfrm>
                <a:off x="4584" y="1437"/>
                <a:ext cx="507"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zh-CN" altLang="en-US" sz="2000" b="0">
                    <a:solidFill>
                      <a:schemeClr val="tx1"/>
                    </a:solidFill>
                    <a:ea typeface="宋体" pitchFamily="2" charset="-122"/>
                  </a:rPr>
                  <a:t>整型</a:t>
                </a:r>
                <a:r>
                  <a:rPr lang="en-US" altLang="zh-CN" sz="2000" b="0">
                    <a:solidFill>
                      <a:schemeClr val="tx1"/>
                    </a:solidFill>
                    <a:ea typeface="宋体" pitchFamily="2" charset="-122"/>
                  </a:rPr>
                  <a:t>a</a:t>
                </a:r>
              </a:p>
            </p:txBody>
          </p:sp>
        </p:grpSp>
        <p:grpSp>
          <p:nvGrpSpPr>
            <p:cNvPr id="8" name="Group 61"/>
            <p:cNvGrpSpPr>
              <a:grpSpLocks/>
            </p:cNvGrpSpPr>
            <p:nvPr/>
          </p:nvGrpSpPr>
          <p:grpSpPr bwMode="auto">
            <a:xfrm>
              <a:off x="4783" y="1334"/>
              <a:ext cx="709" cy="288"/>
              <a:chOff x="4426" y="1886"/>
              <a:chExt cx="709" cy="288"/>
            </a:xfrm>
          </p:grpSpPr>
          <p:sp>
            <p:nvSpPr>
              <p:cNvPr id="370736" name="Line 62"/>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70737" name="Text Box 63"/>
              <p:cNvSpPr txBox="1">
                <a:spLocks noChangeArrowheads="1"/>
              </p:cNvSpPr>
              <p:nvPr/>
            </p:nvSpPr>
            <p:spPr bwMode="auto">
              <a:xfrm>
                <a:off x="4523" y="1886"/>
                <a:ext cx="612" cy="288"/>
              </a:xfrm>
              <a:prstGeom prst="rect">
                <a:avLst/>
              </a:prstGeom>
              <a:noFill/>
              <a:ln w="9525">
                <a:noFill/>
                <a:miter lim="800000"/>
                <a:headEnd type="none" w="lg" len="lg"/>
                <a:tailEnd/>
              </a:ln>
              <a:effectLst/>
            </p:spPr>
            <p:txBody>
              <a:bodyPr wrap="none">
                <a:spAutoFit/>
              </a:bodyPr>
              <a:lstStyle/>
              <a:p>
                <a:pPr eaLnBrk="1" hangingPunct="1">
                  <a:spcBef>
                    <a:spcPct val="0"/>
                  </a:spcBef>
                </a:pPr>
                <a:r>
                  <a:rPr lang="en-US" altLang="zh-CN" sz="2000" b="0">
                    <a:solidFill>
                      <a:schemeClr val="tx1"/>
                    </a:solidFill>
                    <a:ea typeface="宋体" pitchFamily="2" charset="-122"/>
                  </a:rPr>
                  <a:t>  </a:t>
                </a:r>
                <a:r>
                  <a:rPr lang="zh-CN" altLang="en-US" sz="2000" b="0">
                    <a:solidFill>
                      <a:schemeClr val="tx1"/>
                    </a:solidFill>
                    <a:ea typeface="宋体" pitchFamily="2" charset="-122"/>
                  </a:rPr>
                  <a:t>整型</a:t>
                </a:r>
                <a:r>
                  <a:rPr lang="en-US" altLang="zh-CN" sz="2400" b="0">
                    <a:solidFill>
                      <a:schemeClr val="tx1"/>
                    </a:solidFill>
                    <a:ea typeface="宋体" pitchFamily="2" charset="-122"/>
                  </a:rPr>
                  <a:t>b</a:t>
                </a:r>
                <a:endParaRPr lang="en-US" altLang="zh-CN" sz="2000" b="0">
                  <a:solidFill>
                    <a:schemeClr val="tx1"/>
                  </a:solidFill>
                  <a:ea typeface="宋体" pitchFamily="2" charset="-122"/>
                </a:endParaRPr>
              </a:p>
            </p:txBody>
          </p:sp>
        </p:grpSp>
        <p:sp>
          <p:nvSpPr>
            <p:cNvPr id="370729" name="Text Box 64"/>
            <p:cNvSpPr txBox="1">
              <a:spLocks noChangeArrowheads="1"/>
            </p:cNvSpPr>
            <p:nvPr/>
          </p:nvSpPr>
          <p:spPr bwMode="auto">
            <a:xfrm>
              <a:off x="3903" y="978"/>
              <a:ext cx="541"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rgbClr val="FF3300"/>
                  </a:solidFill>
                  <a:ea typeface="宋体" pitchFamily="2" charset="-122"/>
                </a:rPr>
                <a:t>(main)</a:t>
              </a:r>
              <a:endParaRPr lang="en-US" altLang="zh-CN" sz="2000" b="0">
                <a:solidFill>
                  <a:schemeClr val="accent2"/>
                </a:solidFill>
                <a:ea typeface="宋体" pitchFamily="2" charset="-122"/>
              </a:endParaRPr>
            </a:p>
          </p:txBody>
        </p:sp>
        <p:grpSp>
          <p:nvGrpSpPr>
            <p:cNvPr id="9" name="Group 65"/>
            <p:cNvGrpSpPr>
              <a:grpSpLocks/>
            </p:cNvGrpSpPr>
            <p:nvPr/>
          </p:nvGrpSpPr>
          <p:grpSpPr bwMode="auto">
            <a:xfrm>
              <a:off x="4783" y="1605"/>
              <a:ext cx="910" cy="250"/>
              <a:chOff x="4402" y="1437"/>
              <a:chExt cx="910" cy="250"/>
            </a:xfrm>
          </p:grpSpPr>
          <p:sp>
            <p:nvSpPr>
              <p:cNvPr id="370734" name="Line 66"/>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70735" name="Text Box 67"/>
              <p:cNvSpPr txBox="1">
                <a:spLocks noChangeArrowheads="1"/>
              </p:cNvSpPr>
              <p:nvPr/>
            </p:nvSpPr>
            <p:spPr bwMode="auto">
              <a:xfrm>
                <a:off x="4584" y="1437"/>
                <a:ext cx="728"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en-US" altLang="zh-CN" sz="2000" b="0">
                    <a:solidFill>
                      <a:schemeClr val="tx1"/>
                    </a:solidFill>
                    <a:ea typeface="宋体" pitchFamily="2" charset="-122"/>
                  </a:rPr>
                  <a:t>pointer_1</a:t>
                </a:r>
              </a:p>
            </p:txBody>
          </p:sp>
        </p:grpSp>
        <p:grpSp>
          <p:nvGrpSpPr>
            <p:cNvPr id="10" name="Group 68"/>
            <p:cNvGrpSpPr>
              <a:grpSpLocks/>
            </p:cNvGrpSpPr>
            <p:nvPr/>
          </p:nvGrpSpPr>
          <p:grpSpPr bwMode="auto">
            <a:xfrm>
              <a:off x="4795" y="1869"/>
              <a:ext cx="910" cy="250"/>
              <a:chOff x="4402" y="1437"/>
              <a:chExt cx="910" cy="250"/>
            </a:xfrm>
          </p:grpSpPr>
          <p:sp>
            <p:nvSpPr>
              <p:cNvPr id="370732" name="Line 69"/>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70733" name="Text Box 70"/>
              <p:cNvSpPr txBox="1">
                <a:spLocks noChangeArrowheads="1"/>
              </p:cNvSpPr>
              <p:nvPr/>
            </p:nvSpPr>
            <p:spPr bwMode="auto">
              <a:xfrm>
                <a:off x="4584" y="1437"/>
                <a:ext cx="728"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en-US" altLang="zh-CN" sz="2000" b="0">
                    <a:solidFill>
                      <a:schemeClr val="tx1"/>
                    </a:solidFill>
                    <a:ea typeface="宋体" pitchFamily="2" charset="-122"/>
                  </a:rPr>
                  <a:t>pointer_2</a:t>
                </a:r>
              </a:p>
            </p:txBody>
          </p:sp>
        </p:grpSp>
      </p:grpSp>
      <p:sp>
        <p:nvSpPr>
          <p:cNvPr id="782407" name="Text Box 71"/>
          <p:cNvSpPr txBox="1">
            <a:spLocks noChangeArrowheads="1"/>
          </p:cNvSpPr>
          <p:nvPr/>
        </p:nvSpPr>
        <p:spPr bwMode="auto">
          <a:xfrm>
            <a:off x="6315075" y="2403475"/>
            <a:ext cx="793750" cy="457200"/>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0000FF"/>
                </a:solidFill>
                <a:ea typeface="宋体" pitchFamily="2" charset="-122"/>
              </a:rPr>
              <a:t>2000</a:t>
            </a:r>
          </a:p>
        </p:txBody>
      </p:sp>
      <p:sp>
        <p:nvSpPr>
          <p:cNvPr id="782408" name="Text Box 72"/>
          <p:cNvSpPr txBox="1">
            <a:spLocks noChangeArrowheads="1"/>
          </p:cNvSpPr>
          <p:nvPr/>
        </p:nvSpPr>
        <p:spPr bwMode="auto">
          <a:xfrm>
            <a:off x="6315075" y="2803525"/>
            <a:ext cx="793750" cy="457200"/>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FF3300"/>
                </a:solidFill>
                <a:ea typeface="宋体" pitchFamily="2" charset="-122"/>
              </a:rPr>
              <a:t>2002</a:t>
            </a:r>
            <a:endParaRPr lang="en-US" altLang="zh-CN" sz="2400" b="0">
              <a:solidFill>
                <a:srgbClr val="0000FF"/>
              </a:solidFill>
              <a:ea typeface="宋体" pitchFamily="2" charset="-122"/>
            </a:endParaRPr>
          </a:p>
        </p:txBody>
      </p:sp>
      <p:grpSp>
        <p:nvGrpSpPr>
          <p:cNvPr id="11" name="Group 96"/>
          <p:cNvGrpSpPr>
            <a:grpSpLocks/>
          </p:cNvGrpSpPr>
          <p:nvPr/>
        </p:nvGrpSpPr>
        <p:grpSpPr bwMode="auto">
          <a:xfrm>
            <a:off x="4922838" y="3048000"/>
            <a:ext cx="1924050" cy="1431925"/>
            <a:chOff x="3101" y="1920"/>
            <a:chExt cx="1212" cy="902"/>
          </a:xfrm>
        </p:grpSpPr>
        <p:sp>
          <p:nvSpPr>
            <p:cNvPr id="370725" name="Text Box 74"/>
            <p:cNvSpPr txBox="1">
              <a:spLocks noChangeArrowheads="1"/>
            </p:cNvSpPr>
            <p:nvPr/>
          </p:nvSpPr>
          <p:spPr bwMode="auto">
            <a:xfrm>
              <a:off x="4101" y="2534"/>
              <a:ext cx="212" cy="288"/>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FF3300"/>
                  </a:solidFill>
                  <a:ea typeface="宋体" pitchFamily="2" charset="-122"/>
                </a:rPr>
                <a:t>9</a:t>
              </a:r>
            </a:p>
          </p:txBody>
        </p:sp>
        <p:sp>
          <p:nvSpPr>
            <p:cNvPr id="370726" name="Freeform 75"/>
            <p:cNvSpPr>
              <a:spLocks/>
            </p:cNvSpPr>
            <p:nvPr/>
          </p:nvSpPr>
          <p:spPr bwMode="auto">
            <a:xfrm>
              <a:off x="3101" y="1920"/>
              <a:ext cx="182" cy="756"/>
            </a:xfrm>
            <a:custGeom>
              <a:avLst/>
              <a:gdLst>
                <a:gd name="T0" fmla="*/ 182 w 182"/>
                <a:gd name="T1" fmla="*/ 0 h 756"/>
                <a:gd name="T2" fmla="*/ 2 w 182"/>
                <a:gd name="T3" fmla="*/ 468 h 756"/>
                <a:gd name="T4" fmla="*/ 170 w 182"/>
                <a:gd name="T5" fmla="*/ 756 h 756"/>
                <a:gd name="T6" fmla="*/ 0 60000 65536"/>
                <a:gd name="T7" fmla="*/ 0 60000 65536"/>
                <a:gd name="T8" fmla="*/ 0 60000 65536"/>
              </a:gdLst>
              <a:ahLst/>
              <a:cxnLst>
                <a:cxn ang="T6">
                  <a:pos x="T0" y="T1"/>
                </a:cxn>
                <a:cxn ang="T7">
                  <a:pos x="T2" y="T3"/>
                </a:cxn>
                <a:cxn ang="T8">
                  <a:pos x="T4" y="T5"/>
                </a:cxn>
              </a:cxnLst>
              <a:rect l="0" t="0" r="r" b="b"/>
              <a:pathLst>
                <a:path w="182" h="756">
                  <a:moveTo>
                    <a:pt x="182" y="0"/>
                  </a:moveTo>
                  <a:cubicBezTo>
                    <a:pt x="93" y="171"/>
                    <a:pt x="4" y="342"/>
                    <a:pt x="2" y="468"/>
                  </a:cubicBezTo>
                  <a:cubicBezTo>
                    <a:pt x="0" y="594"/>
                    <a:pt x="142" y="710"/>
                    <a:pt x="170" y="756"/>
                  </a:cubicBezTo>
                </a:path>
              </a:pathLst>
            </a:custGeom>
            <a:noFill/>
            <a:ln w="38100" cap="flat" cmpd="sng">
              <a:solidFill>
                <a:srgbClr val="FF5050"/>
              </a:solidFill>
              <a:prstDash val="solid"/>
              <a:round/>
              <a:headEnd type="none" w="lg" len="lg"/>
              <a:tailEnd type="triangle" w="med" len="med"/>
            </a:ln>
            <a:effectLst/>
          </p:spPr>
          <p:txBody>
            <a:bodyPr wrap="none" lIns="90000" tIns="46800" rIns="90000" bIns="46800" anchor="ctr">
              <a:spAutoFit/>
            </a:bodyPr>
            <a:lstStyle/>
            <a:p>
              <a:endParaRPr lang="zh-CN" altLang="en-US"/>
            </a:p>
          </p:txBody>
        </p:sp>
      </p:grpSp>
      <p:sp>
        <p:nvSpPr>
          <p:cNvPr id="782412" name="Text Box 76"/>
          <p:cNvSpPr txBox="1">
            <a:spLocks noChangeArrowheads="1"/>
          </p:cNvSpPr>
          <p:nvPr/>
        </p:nvSpPr>
        <p:spPr bwMode="auto">
          <a:xfrm>
            <a:off x="3865563" y="3566765"/>
            <a:ext cx="995362" cy="457200"/>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rgbClr val="0000FF"/>
                </a:solidFill>
                <a:ea typeface="隶书" pitchFamily="49" charset="-122"/>
              </a:rPr>
              <a:t>COPY</a:t>
            </a:r>
            <a:endParaRPr lang="en-US" altLang="zh-CN" sz="2400" b="0">
              <a:solidFill>
                <a:schemeClr val="tx1"/>
              </a:solidFill>
              <a:ea typeface="隶书" pitchFamily="49" charset="-122"/>
            </a:endParaRPr>
          </a:p>
        </p:txBody>
      </p:sp>
      <p:grpSp>
        <p:nvGrpSpPr>
          <p:cNvPr id="12" name="Group 77"/>
          <p:cNvGrpSpPr>
            <a:grpSpLocks/>
          </p:cNvGrpSpPr>
          <p:nvPr/>
        </p:nvGrpSpPr>
        <p:grpSpPr bwMode="auto">
          <a:xfrm>
            <a:off x="6294438" y="3267075"/>
            <a:ext cx="2513012" cy="1631950"/>
            <a:chOff x="3645" y="2022"/>
            <a:chExt cx="1583" cy="1028"/>
          </a:xfrm>
        </p:grpSpPr>
        <p:grpSp>
          <p:nvGrpSpPr>
            <p:cNvPr id="13" name="Group 78"/>
            <p:cNvGrpSpPr>
              <a:grpSpLocks/>
            </p:cNvGrpSpPr>
            <p:nvPr/>
          </p:nvGrpSpPr>
          <p:grpSpPr bwMode="auto">
            <a:xfrm>
              <a:off x="3645" y="2022"/>
              <a:ext cx="1583" cy="865"/>
              <a:chOff x="3910" y="2274"/>
              <a:chExt cx="1583" cy="865"/>
            </a:xfrm>
          </p:grpSpPr>
          <p:sp>
            <p:nvSpPr>
              <p:cNvPr id="370715" name="Text Box 79"/>
              <p:cNvSpPr txBox="1">
                <a:spLocks noChangeArrowheads="1"/>
              </p:cNvSpPr>
              <p:nvPr/>
            </p:nvSpPr>
            <p:spPr bwMode="auto">
              <a:xfrm>
                <a:off x="3910" y="2274"/>
                <a:ext cx="551"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rgbClr val="336600"/>
                    </a:solidFill>
                    <a:ea typeface="宋体" pitchFamily="2" charset="-122"/>
                  </a:rPr>
                  <a:t>(swap)</a:t>
                </a:r>
              </a:p>
            </p:txBody>
          </p:sp>
          <p:grpSp>
            <p:nvGrpSpPr>
              <p:cNvPr id="14" name="Group 80"/>
              <p:cNvGrpSpPr>
                <a:grpSpLocks/>
              </p:cNvGrpSpPr>
              <p:nvPr/>
            </p:nvGrpSpPr>
            <p:grpSpPr bwMode="auto">
              <a:xfrm>
                <a:off x="4795" y="2397"/>
                <a:ext cx="698" cy="250"/>
                <a:chOff x="4402" y="1437"/>
                <a:chExt cx="698" cy="250"/>
              </a:xfrm>
            </p:grpSpPr>
            <p:sp>
              <p:nvSpPr>
                <p:cNvPr id="370723" name="Line 81"/>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70724" name="Text Box 82"/>
                <p:cNvSpPr txBox="1">
                  <a:spLocks noChangeArrowheads="1"/>
                </p:cNvSpPr>
                <p:nvPr/>
              </p:nvSpPr>
              <p:spPr bwMode="auto">
                <a:xfrm>
                  <a:off x="4584" y="1437"/>
                  <a:ext cx="516"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zh-CN" altLang="en-US" sz="2000" b="0">
                      <a:solidFill>
                        <a:schemeClr val="tx1"/>
                      </a:solidFill>
                      <a:ea typeface="宋体" pitchFamily="2" charset="-122"/>
                    </a:rPr>
                    <a:t>整型</a:t>
                  </a:r>
                  <a:r>
                    <a:rPr lang="en-US" altLang="zh-CN" sz="2000" b="0">
                      <a:solidFill>
                        <a:schemeClr val="tx1"/>
                      </a:solidFill>
                      <a:ea typeface="宋体" pitchFamily="2" charset="-122"/>
                    </a:rPr>
                    <a:t>x</a:t>
                  </a:r>
                </a:p>
              </p:txBody>
            </p:sp>
          </p:grpSp>
          <p:grpSp>
            <p:nvGrpSpPr>
              <p:cNvPr id="15" name="Group 83"/>
              <p:cNvGrpSpPr>
                <a:grpSpLocks/>
              </p:cNvGrpSpPr>
              <p:nvPr/>
            </p:nvGrpSpPr>
            <p:grpSpPr bwMode="auto">
              <a:xfrm>
                <a:off x="4795" y="2637"/>
                <a:ext cx="698" cy="250"/>
                <a:chOff x="4402" y="1437"/>
                <a:chExt cx="698" cy="250"/>
              </a:xfrm>
            </p:grpSpPr>
            <p:sp>
              <p:nvSpPr>
                <p:cNvPr id="370721" name="Line 84"/>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70722" name="Text Box 85"/>
                <p:cNvSpPr txBox="1">
                  <a:spLocks noChangeArrowheads="1"/>
                </p:cNvSpPr>
                <p:nvPr/>
              </p:nvSpPr>
              <p:spPr bwMode="auto">
                <a:xfrm>
                  <a:off x="4584" y="1437"/>
                  <a:ext cx="516"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zh-CN" altLang="en-US" sz="2000" b="0">
                      <a:solidFill>
                        <a:schemeClr val="tx1"/>
                      </a:solidFill>
                      <a:ea typeface="宋体" pitchFamily="2" charset="-122"/>
                    </a:rPr>
                    <a:t>整型</a:t>
                  </a:r>
                  <a:r>
                    <a:rPr lang="en-US" altLang="zh-CN" sz="2000" b="0">
                      <a:solidFill>
                        <a:schemeClr val="tx1"/>
                      </a:solidFill>
                      <a:ea typeface="宋体" pitchFamily="2" charset="-122"/>
                    </a:rPr>
                    <a:t>y</a:t>
                  </a:r>
                </a:p>
              </p:txBody>
            </p:sp>
          </p:grpSp>
          <p:grpSp>
            <p:nvGrpSpPr>
              <p:cNvPr id="16" name="Group 86"/>
              <p:cNvGrpSpPr>
                <a:grpSpLocks/>
              </p:cNvGrpSpPr>
              <p:nvPr/>
            </p:nvGrpSpPr>
            <p:grpSpPr bwMode="auto">
              <a:xfrm>
                <a:off x="4795" y="2889"/>
                <a:ext cx="662" cy="250"/>
                <a:chOff x="4402" y="1437"/>
                <a:chExt cx="662" cy="250"/>
              </a:xfrm>
            </p:grpSpPr>
            <p:sp>
              <p:nvSpPr>
                <p:cNvPr id="370719" name="Line 87"/>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70720" name="Text Box 88"/>
                <p:cNvSpPr txBox="1">
                  <a:spLocks noChangeArrowheads="1"/>
                </p:cNvSpPr>
                <p:nvPr/>
              </p:nvSpPr>
              <p:spPr bwMode="auto">
                <a:xfrm>
                  <a:off x="4584" y="1437"/>
                  <a:ext cx="480"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zh-CN" altLang="en-US" sz="2000" b="0" dirty="0">
                      <a:solidFill>
                        <a:schemeClr val="tx1"/>
                      </a:solidFill>
                      <a:ea typeface="宋体" pitchFamily="2" charset="-122"/>
                    </a:rPr>
                    <a:t>整型</a:t>
                  </a:r>
                  <a:r>
                    <a:rPr lang="en-US" altLang="zh-CN" sz="2000" b="0" dirty="0">
                      <a:solidFill>
                        <a:schemeClr val="tx1"/>
                      </a:solidFill>
                      <a:ea typeface="宋体" pitchFamily="2" charset="-122"/>
                    </a:rPr>
                    <a:t>t</a:t>
                  </a:r>
                </a:p>
              </p:txBody>
            </p:sp>
          </p:grpSp>
        </p:grpSp>
        <p:sp>
          <p:nvSpPr>
            <p:cNvPr id="370714" name="Text Box 89"/>
            <p:cNvSpPr txBox="1">
              <a:spLocks noChangeArrowheads="1"/>
            </p:cNvSpPr>
            <p:nvPr/>
          </p:nvSpPr>
          <p:spPr bwMode="auto">
            <a:xfrm>
              <a:off x="3850" y="2762"/>
              <a:ext cx="116" cy="288"/>
            </a:xfrm>
            <a:prstGeom prst="rect">
              <a:avLst/>
            </a:prstGeom>
            <a:noFill/>
            <a:ln w="9525">
              <a:noFill/>
              <a:miter lim="800000"/>
              <a:headEnd/>
              <a:tailEnd/>
            </a:ln>
            <a:effectLst/>
          </p:spPr>
          <p:txBody>
            <a:bodyPr wrap="none" anchor="ctr">
              <a:spAutoFit/>
            </a:bodyPr>
            <a:lstStyle/>
            <a:p>
              <a:pPr algn="ctr">
                <a:spcBef>
                  <a:spcPct val="0"/>
                </a:spcBef>
              </a:pPr>
              <a:endParaRPr lang="zh-CN" altLang="zh-CN" sz="2400" b="0">
                <a:solidFill>
                  <a:srgbClr val="0000FF"/>
                </a:solidFill>
                <a:ea typeface="宋体" pitchFamily="2" charset="-122"/>
              </a:endParaRPr>
            </a:p>
          </p:txBody>
        </p:sp>
      </p:grpSp>
      <p:sp>
        <p:nvSpPr>
          <p:cNvPr id="782426" name="Text Box 90"/>
          <p:cNvSpPr txBox="1">
            <a:spLocks noChangeArrowheads="1"/>
          </p:cNvSpPr>
          <p:nvPr/>
        </p:nvSpPr>
        <p:spPr bwMode="auto">
          <a:xfrm>
            <a:off x="6505575" y="4403725"/>
            <a:ext cx="336550" cy="457200"/>
          </a:xfrm>
          <a:prstGeom prst="rect">
            <a:avLst/>
          </a:prstGeom>
          <a:solidFill>
            <a:srgbClr val="DDDDDD"/>
          </a:solidFill>
          <a:ln w="9525">
            <a:noFill/>
            <a:miter lim="800000"/>
            <a:headEnd/>
            <a:tailEnd/>
          </a:ln>
          <a:effectLst/>
        </p:spPr>
        <p:txBody>
          <a:bodyPr wrap="none" anchor="ctr">
            <a:spAutoFit/>
          </a:bodyPr>
          <a:lstStyle/>
          <a:p>
            <a:pPr algn="ctr">
              <a:spcBef>
                <a:spcPct val="0"/>
              </a:spcBef>
            </a:pPr>
            <a:r>
              <a:rPr lang="en-US" altLang="zh-CN" sz="2400" b="0" dirty="0">
                <a:solidFill>
                  <a:srgbClr val="0000FF"/>
                </a:solidFill>
                <a:ea typeface="宋体" pitchFamily="2" charset="-122"/>
              </a:rPr>
              <a:t>5</a:t>
            </a:r>
          </a:p>
        </p:txBody>
      </p:sp>
      <p:sp>
        <p:nvSpPr>
          <p:cNvPr id="782427" name="Text Box 91"/>
          <p:cNvSpPr txBox="1">
            <a:spLocks noChangeArrowheads="1"/>
          </p:cNvSpPr>
          <p:nvPr/>
        </p:nvSpPr>
        <p:spPr bwMode="auto">
          <a:xfrm>
            <a:off x="6524625" y="4022725"/>
            <a:ext cx="336550" cy="457200"/>
          </a:xfrm>
          <a:prstGeom prst="rect">
            <a:avLst/>
          </a:prstGeom>
          <a:solidFill>
            <a:srgbClr val="DDDDDD"/>
          </a:solidFill>
          <a:ln w="9525">
            <a:noFill/>
            <a:miter lim="800000"/>
            <a:headEnd/>
            <a:tailEnd/>
          </a:ln>
          <a:effectLst/>
        </p:spPr>
        <p:txBody>
          <a:bodyPr wrap="none" anchor="ctr">
            <a:spAutoFit/>
          </a:bodyPr>
          <a:lstStyle/>
          <a:p>
            <a:pPr algn="ctr">
              <a:spcBef>
                <a:spcPct val="0"/>
              </a:spcBef>
            </a:pPr>
            <a:r>
              <a:rPr lang="en-US" altLang="zh-CN" sz="2400" b="0" dirty="0">
                <a:solidFill>
                  <a:srgbClr val="0000FF"/>
                </a:solidFill>
                <a:ea typeface="宋体" pitchFamily="2" charset="-122"/>
              </a:rPr>
              <a:t>5</a:t>
            </a:r>
          </a:p>
        </p:txBody>
      </p:sp>
      <p:grpSp>
        <p:nvGrpSpPr>
          <p:cNvPr id="17" name="Group 92"/>
          <p:cNvGrpSpPr>
            <a:grpSpLocks/>
          </p:cNvGrpSpPr>
          <p:nvPr/>
        </p:nvGrpSpPr>
        <p:grpSpPr bwMode="auto">
          <a:xfrm>
            <a:off x="4973638" y="2705100"/>
            <a:ext cx="1892300" cy="1374775"/>
            <a:chOff x="2958" y="1392"/>
            <a:chExt cx="1192" cy="866"/>
          </a:xfrm>
        </p:grpSpPr>
        <p:sp>
          <p:nvSpPr>
            <p:cNvPr id="370711" name="Text Box 93"/>
            <p:cNvSpPr txBox="1">
              <a:spLocks noChangeArrowheads="1"/>
            </p:cNvSpPr>
            <p:nvPr/>
          </p:nvSpPr>
          <p:spPr bwMode="auto">
            <a:xfrm>
              <a:off x="3938" y="1970"/>
              <a:ext cx="212" cy="288"/>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0000FF"/>
                  </a:solidFill>
                  <a:ea typeface="宋体" pitchFamily="2" charset="-122"/>
                </a:rPr>
                <a:t>5</a:t>
              </a:r>
            </a:p>
          </p:txBody>
        </p:sp>
        <p:sp>
          <p:nvSpPr>
            <p:cNvPr id="370712" name="Freeform 94"/>
            <p:cNvSpPr>
              <a:spLocks/>
            </p:cNvSpPr>
            <p:nvPr/>
          </p:nvSpPr>
          <p:spPr bwMode="auto">
            <a:xfrm>
              <a:off x="2958" y="1392"/>
              <a:ext cx="150" cy="744"/>
            </a:xfrm>
            <a:custGeom>
              <a:avLst/>
              <a:gdLst>
                <a:gd name="T0" fmla="*/ 114 w 150"/>
                <a:gd name="T1" fmla="*/ 0 h 744"/>
                <a:gd name="T2" fmla="*/ 6 w 150"/>
                <a:gd name="T3" fmla="*/ 312 h 744"/>
                <a:gd name="T4" fmla="*/ 150 w 150"/>
                <a:gd name="T5" fmla="*/ 744 h 744"/>
                <a:gd name="T6" fmla="*/ 0 60000 65536"/>
                <a:gd name="T7" fmla="*/ 0 60000 65536"/>
                <a:gd name="T8" fmla="*/ 0 60000 65536"/>
              </a:gdLst>
              <a:ahLst/>
              <a:cxnLst>
                <a:cxn ang="T6">
                  <a:pos x="T0" y="T1"/>
                </a:cxn>
                <a:cxn ang="T7">
                  <a:pos x="T2" y="T3"/>
                </a:cxn>
                <a:cxn ang="T8">
                  <a:pos x="T4" y="T5"/>
                </a:cxn>
              </a:cxnLst>
              <a:rect l="0" t="0" r="r" b="b"/>
              <a:pathLst>
                <a:path w="150" h="744">
                  <a:moveTo>
                    <a:pt x="114" y="0"/>
                  </a:moveTo>
                  <a:cubicBezTo>
                    <a:pt x="57" y="94"/>
                    <a:pt x="0" y="188"/>
                    <a:pt x="6" y="312"/>
                  </a:cubicBezTo>
                  <a:cubicBezTo>
                    <a:pt x="12" y="436"/>
                    <a:pt x="128" y="672"/>
                    <a:pt x="150" y="744"/>
                  </a:cubicBezTo>
                </a:path>
              </a:pathLst>
            </a:custGeom>
            <a:noFill/>
            <a:ln w="38100" cap="flat" cmpd="sng">
              <a:solidFill>
                <a:srgbClr val="339966"/>
              </a:solidFill>
              <a:prstDash val="solid"/>
              <a:round/>
              <a:headEnd type="none" w="med" len="med"/>
              <a:tailEnd type="triangle" w="med" len="med"/>
            </a:ln>
            <a:effectLst/>
          </p:spPr>
          <p:txBody>
            <a:bodyPr wrap="none" lIns="90000" tIns="46800" rIns="90000" bIns="46800" anchor="ctr">
              <a:spAutoFit/>
            </a:bodyPr>
            <a:lstStyle/>
            <a:p>
              <a:endParaRPr lang="zh-CN" altLang="en-US"/>
            </a:p>
          </p:txBody>
        </p:sp>
      </p:grpSp>
      <p:sp>
        <p:nvSpPr>
          <p:cNvPr id="782431" name="Text Box 95"/>
          <p:cNvSpPr txBox="1">
            <a:spLocks noChangeArrowheads="1"/>
          </p:cNvSpPr>
          <p:nvPr/>
        </p:nvSpPr>
        <p:spPr bwMode="auto">
          <a:xfrm>
            <a:off x="6515608" y="3620443"/>
            <a:ext cx="354584" cy="461665"/>
          </a:xfrm>
          <a:prstGeom prst="rect">
            <a:avLst/>
          </a:prstGeom>
          <a:solidFill>
            <a:srgbClr val="DDDDDD"/>
          </a:solidFill>
          <a:ln w="9525">
            <a:noFill/>
            <a:miter lim="800000"/>
            <a:headEnd/>
            <a:tailEnd/>
          </a:ln>
          <a:effectLst/>
        </p:spPr>
        <p:txBody>
          <a:bodyPr wrap="none" anchor="ctr">
            <a:spAutoFit/>
          </a:bodyPr>
          <a:lstStyle/>
          <a:p>
            <a:pPr algn="ctr">
              <a:spcBef>
                <a:spcPct val="0"/>
              </a:spcBef>
            </a:pPr>
            <a:r>
              <a:rPr lang="en-US" altLang="zh-CN" sz="2400" b="0" dirty="0">
                <a:solidFill>
                  <a:srgbClr val="FF0000"/>
                </a:solidFill>
                <a:ea typeface="宋体" pitchFamily="2" charset="-122"/>
              </a:rPr>
              <a:t>9</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9" name="Text Box 2055"/>
          <p:cNvSpPr txBox="1">
            <a:spLocks noChangeArrowheads="1"/>
          </p:cNvSpPr>
          <p:nvPr/>
        </p:nvSpPr>
        <p:spPr bwMode="auto">
          <a:xfrm>
            <a:off x="179512" y="3974"/>
            <a:ext cx="5477205" cy="600164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t>例</a:t>
            </a:r>
            <a:r>
              <a:rPr lang="en-US" altLang="zh-CN" sz="2400" dirty="0"/>
              <a:t>3  </a:t>
            </a:r>
            <a:r>
              <a:rPr lang="zh-CN" altLang="en-US" sz="2400" dirty="0"/>
              <a:t>将数从大到小输出</a:t>
            </a:r>
          </a:p>
          <a:p>
            <a:pPr>
              <a:spcBef>
                <a:spcPct val="0"/>
              </a:spcBef>
            </a:pPr>
            <a:r>
              <a:rPr lang="en-US" altLang="zh-CN" sz="2400" dirty="0"/>
              <a:t>#include &lt;</a:t>
            </a:r>
            <a:r>
              <a:rPr lang="en-US" altLang="zh-CN" sz="2400" dirty="0" err="1"/>
              <a:t>stdio.h</a:t>
            </a:r>
            <a:r>
              <a:rPr lang="en-US" altLang="zh-CN" sz="2400" dirty="0"/>
              <a:t>&gt;</a:t>
            </a:r>
          </a:p>
          <a:p>
            <a:pPr>
              <a:spcBef>
                <a:spcPct val="0"/>
              </a:spcBef>
            </a:pPr>
            <a:r>
              <a:rPr lang="en-US" altLang="zh-CN" sz="2400" dirty="0" err="1"/>
              <a:t>int</a:t>
            </a:r>
            <a:r>
              <a:rPr lang="en-US" altLang="zh-CN" sz="2400" dirty="0"/>
              <a:t> swap(</a:t>
            </a:r>
            <a:r>
              <a:rPr lang="en-US" altLang="zh-CN" sz="2400" dirty="0" err="1"/>
              <a:t>int</a:t>
            </a:r>
            <a:r>
              <a:rPr lang="en-US" altLang="zh-CN" sz="2400" dirty="0"/>
              <a:t> *p1, </a:t>
            </a:r>
            <a:r>
              <a:rPr lang="en-US" altLang="zh-CN" sz="2400" dirty="0" err="1"/>
              <a:t>int</a:t>
            </a:r>
            <a:r>
              <a:rPr lang="en-US" altLang="zh-CN" sz="2400" dirty="0"/>
              <a:t> *p2)</a:t>
            </a:r>
          </a:p>
          <a:p>
            <a:pPr>
              <a:spcBef>
                <a:spcPct val="0"/>
              </a:spcBef>
            </a:pPr>
            <a:r>
              <a:rPr lang="en-US" altLang="zh-CN" sz="2400" dirty="0"/>
              <a:t>{ </a:t>
            </a:r>
            <a:r>
              <a:rPr lang="en-US" altLang="zh-CN" sz="2400" dirty="0" err="1"/>
              <a:t>int</a:t>
            </a:r>
            <a:r>
              <a:rPr lang="en-US" altLang="zh-CN" sz="2400" dirty="0"/>
              <a:t> *p;</a:t>
            </a:r>
          </a:p>
          <a:p>
            <a:pPr>
              <a:spcBef>
                <a:spcPct val="0"/>
              </a:spcBef>
            </a:pPr>
            <a:r>
              <a:rPr lang="en-US" altLang="zh-CN" sz="2400" dirty="0"/>
              <a:t>  p=p1;</a:t>
            </a:r>
          </a:p>
          <a:p>
            <a:pPr>
              <a:spcBef>
                <a:spcPct val="0"/>
              </a:spcBef>
            </a:pPr>
            <a:r>
              <a:rPr lang="en-US" altLang="zh-CN" sz="2400" dirty="0"/>
              <a:t>  p1=p2;</a:t>
            </a:r>
          </a:p>
          <a:p>
            <a:pPr>
              <a:spcBef>
                <a:spcPct val="0"/>
              </a:spcBef>
            </a:pPr>
            <a:r>
              <a:rPr lang="en-US" altLang="zh-CN" sz="2400" dirty="0"/>
              <a:t>  p2=p;}</a:t>
            </a:r>
          </a:p>
          <a:p>
            <a:pPr>
              <a:spcBef>
                <a:spcPct val="0"/>
              </a:spcBef>
            </a:pPr>
            <a:endParaRPr lang="en-US" altLang="zh-CN" sz="2400" dirty="0"/>
          </a:p>
          <a:p>
            <a:pPr>
              <a:spcBef>
                <a:spcPct val="0"/>
              </a:spcBef>
            </a:pPr>
            <a:r>
              <a:rPr lang="en-US" altLang="zh-CN" sz="2400" dirty="0" err="1"/>
              <a:t>int</a:t>
            </a:r>
            <a:r>
              <a:rPr lang="en-US" altLang="zh-CN" sz="2400" dirty="0"/>
              <a:t> main()</a:t>
            </a:r>
          </a:p>
          <a:p>
            <a:pPr>
              <a:spcBef>
                <a:spcPct val="0"/>
              </a:spcBef>
            </a:pPr>
            <a:r>
              <a:rPr lang="en-US" altLang="zh-CN" sz="2400" dirty="0"/>
              <a:t>{ </a:t>
            </a:r>
            <a:r>
              <a:rPr lang="en-US" altLang="zh-CN" sz="2400" dirty="0" err="1"/>
              <a:t>int</a:t>
            </a:r>
            <a:r>
              <a:rPr lang="en-US" altLang="zh-CN" sz="2400" dirty="0"/>
              <a:t> </a:t>
            </a:r>
            <a:r>
              <a:rPr lang="en-US" altLang="zh-CN" sz="2400" dirty="0" err="1"/>
              <a:t>a,b</a:t>
            </a:r>
            <a:r>
              <a:rPr lang="en-US" altLang="zh-CN" sz="2400" dirty="0"/>
              <a:t>;</a:t>
            </a:r>
          </a:p>
          <a:p>
            <a:pPr>
              <a:spcBef>
                <a:spcPct val="0"/>
              </a:spcBef>
            </a:pPr>
            <a:r>
              <a:rPr lang="en-US" altLang="zh-CN" sz="2400" dirty="0"/>
              <a:t>  </a:t>
            </a:r>
            <a:r>
              <a:rPr lang="en-US" altLang="zh-CN" sz="2400" dirty="0" err="1"/>
              <a:t>int</a:t>
            </a:r>
            <a:r>
              <a:rPr lang="en-US" altLang="zh-CN" sz="2400" dirty="0"/>
              <a:t> *pointer_1,*pointer_2;</a:t>
            </a:r>
          </a:p>
          <a:p>
            <a:pPr>
              <a:spcBef>
                <a:spcPct val="0"/>
              </a:spcBef>
            </a:pPr>
            <a:r>
              <a:rPr lang="en-US" altLang="zh-CN" sz="2400" dirty="0"/>
              <a:t>  </a:t>
            </a:r>
            <a:r>
              <a:rPr lang="en-US" altLang="zh-CN" sz="2400" dirty="0" err="1"/>
              <a:t>scanf</a:t>
            </a:r>
            <a:r>
              <a:rPr lang="en-US" altLang="zh-CN" sz="2400" dirty="0"/>
              <a:t>("%</a:t>
            </a:r>
            <a:r>
              <a:rPr lang="en-US" altLang="zh-CN" sz="2400" dirty="0" err="1"/>
              <a:t>d,%d",&amp;a,&amp;b</a:t>
            </a:r>
            <a:r>
              <a:rPr lang="en-US" altLang="zh-CN" sz="2400" dirty="0"/>
              <a:t>);</a:t>
            </a:r>
          </a:p>
          <a:p>
            <a:pPr>
              <a:spcBef>
                <a:spcPct val="0"/>
              </a:spcBef>
            </a:pPr>
            <a:r>
              <a:rPr lang="en-US" altLang="zh-CN" sz="2400" dirty="0"/>
              <a:t>  pointer_1=&amp;a;  pointer_2=&amp;b;</a:t>
            </a:r>
          </a:p>
          <a:p>
            <a:pPr>
              <a:spcBef>
                <a:spcPct val="0"/>
              </a:spcBef>
            </a:pPr>
            <a:r>
              <a:rPr lang="en-US" altLang="zh-CN" sz="2400" dirty="0"/>
              <a:t>  if(a&lt;b)  swap(pointer_1,pointer_2);</a:t>
            </a:r>
          </a:p>
          <a:p>
            <a:pPr>
              <a:spcBef>
                <a:spcPct val="0"/>
              </a:spcBef>
            </a:pPr>
            <a:r>
              <a:rPr lang="en-US" altLang="zh-CN" sz="2400" dirty="0"/>
              <a:t>  </a:t>
            </a:r>
            <a:r>
              <a:rPr lang="en-US" altLang="zh-CN" sz="2400" dirty="0" err="1"/>
              <a:t>printf</a:t>
            </a:r>
            <a:r>
              <a:rPr lang="en-US" altLang="zh-CN" sz="2400" dirty="0"/>
              <a:t>("%</a:t>
            </a:r>
            <a:r>
              <a:rPr lang="en-US" altLang="zh-CN" sz="2400" dirty="0" err="1"/>
              <a:t>d,%d</a:t>
            </a:r>
            <a:r>
              <a:rPr lang="en-US" altLang="zh-CN" sz="2400" dirty="0"/>
              <a:t>",*pointer_1,*pointer_2);</a:t>
            </a:r>
          </a:p>
          <a:p>
            <a:pPr>
              <a:spcBef>
                <a:spcPct val="0"/>
              </a:spcBef>
            </a:pPr>
            <a:r>
              <a:rPr lang="en-US" altLang="zh-CN" sz="2400" dirty="0"/>
              <a:t>}</a:t>
            </a:r>
          </a:p>
        </p:txBody>
      </p:sp>
      <p:grpSp>
        <p:nvGrpSpPr>
          <p:cNvPr id="2" name="Group 2143"/>
          <p:cNvGrpSpPr>
            <a:grpSpLocks/>
          </p:cNvGrpSpPr>
          <p:nvPr/>
        </p:nvGrpSpPr>
        <p:grpSpPr bwMode="auto">
          <a:xfrm>
            <a:off x="5084763" y="955675"/>
            <a:ext cx="2630487" cy="4625975"/>
            <a:chOff x="2883" y="554"/>
            <a:chExt cx="1657" cy="2914"/>
          </a:xfrm>
        </p:grpSpPr>
        <p:grpSp>
          <p:nvGrpSpPr>
            <p:cNvPr id="3" name="Group 2144"/>
            <p:cNvGrpSpPr>
              <a:grpSpLocks/>
            </p:cNvGrpSpPr>
            <p:nvPr/>
          </p:nvGrpSpPr>
          <p:grpSpPr bwMode="auto">
            <a:xfrm>
              <a:off x="2883" y="554"/>
              <a:ext cx="1657" cy="2914"/>
              <a:chOff x="3148" y="806"/>
              <a:chExt cx="1657" cy="2914"/>
            </a:xfrm>
          </p:grpSpPr>
          <p:sp>
            <p:nvSpPr>
              <p:cNvPr id="371766" name="Freeform 2145"/>
              <p:cNvSpPr>
                <a:spLocks/>
              </p:cNvSpPr>
              <p:nvPr/>
            </p:nvSpPr>
            <p:spPr bwMode="auto">
              <a:xfrm>
                <a:off x="3582" y="3364"/>
                <a:ext cx="1211" cy="356"/>
              </a:xfrm>
              <a:custGeom>
                <a:avLst/>
                <a:gdLst>
                  <a:gd name="T0" fmla="*/ 0 w 1211"/>
                  <a:gd name="T1" fmla="*/ 127 h 456"/>
                  <a:gd name="T2" fmla="*/ 500 w 1211"/>
                  <a:gd name="T3" fmla="*/ 32 h 456"/>
                  <a:gd name="T4" fmla="*/ 1089 w 1211"/>
                  <a:gd name="T5" fmla="*/ 319 h 456"/>
                  <a:gd name="T6" fmla="*/ 1211 w 1211"/>
                  <a:gd name="T7" fmla="*/ 258 h 4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headEnd/>
                <a:tailEnd/>
              </a:ln>
              <a:effectLst/>
            </p:spPr>
            <p:txBody>
              <a:bodyPr wrap="none" anchor="ctr"/>
              <a:lstStyle/>
              <a:p>
                <a:endParaRPr lang="zh-CN" altLang="en-US"/>
              </a:p>
            </p:txBody>
          </p:sp>
          <p:sp>
            <p:nvSpPr>
              <p:cNvPr id="371767" name="Freeform 2146"/>
              <p:cNvSpPr>
                <a:spLocks/>
              </p:cNvSpPr>
              <p:nvPr/>
            </p:nvSpPr>
            <p:spPr bwMode="auto">
              <a:xfrm>
                <a:off x="3583" y="3018"/>
                <a:ext cx="1212" cy="67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cmpd="sng">
                <a:solidFill>
                  <a:schemeClr val="tx1"/>
                </a:solidFill>
                <a:round/>
                <a:headEnd/>
                <a:tailEnd/>
              </a:ln>
              <a:effectLst/>
            </p:spPr>
            <p:txBody>
              <a:bodyPr wrap="none" anchor="ctr"/>
              <a:lstStyle/>
              <a:p>
                <a:endParaRPr lang="zh-CN" altLang="en-US"/>
              </a:p>
            </p:txBody>
          </p:sp>
          <p:sp>
            <p:nvSpPr>
              <p:cNvPr id="371768" name="Rectangle 2147"/>
              <p:cNvSpPr>
                <a:spLocks noChangeArrowheads="1"/>
              </p:cNvSpPr>
              <p:nvPr/>
            </p:nvSpPr>
            <p:spPr bwMode="auto">
              <a:xfrm>
                <a:off x="3582" y="806"/>
                <a:ext cx="1211" cy="2212"/>
              </a:xfrm>
              <a:prstGeom prst="rect">
                <a:avLst/>
              </a:prstGeom>
              <a:solidFill>
                <a:srgbClr val="DDDDDD"/>
              </a:solidFill>
              <a:ln w="38100">
                <a:solidFill>
                  <a:schemeClr val="tx1"/>
                </a:solidFill>
                <a:miter lim="800000"/>
                <a:headEnd/>
                <a:tailEnd/>
              </a:ln>
              <a:effectLst/>
            </p:spPr>
            <p:txBody>
              <a:bodyPr wrap="none" anchor="ctr"/>
              <a:lstStyle/>
              <a:p>
                <a:pPr algn="ctr">
                  <a:spcBef>
                    <a:spcPct val="0"/>
                  </a:spcBef>
                </a:pPr>
                <a:endParaRPr lang="zh-CN" altLang="zh-CN" sz="2000" b="0">
                  <a:solidFill>
                    <a:schemeClr val="tx1"/>
                  </a:solidFill>
                  <a:ea typeface="宋体" pitchFamily="2" charset="-122"/>
                </a:endParaRPr>
              </a:p>
            </p:txBody>
          </p:sp>
          <p:sp>
            <p:nvSpPr>
              <p:cNvPr id="371769" name="Line 2148"/>
              <p:cNvSpPr>
                <a:spLocks noChangeShapeType="1"/>
              </p:cNvSpPr>
              <p:nvPr/>
            </p:nvSpPr>
            <p:spPr bwMode="auto">
              <a:xfrm>
                <a:off x="3594" y="1244"/>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71770" name="Line 2149"/>
              <p:cNvSpPr>
                <a:spLocks noChangeShapeType="1"/>
              </p:cNvSpPr>
              <p:nvPr/>
            </p:nvSpPr>
            <p:spPr bwMode="auto">
              <a:xfrm>
                <a:off x="3594" y="1500"/>
                <a:ext cx="1211" cy="0"/>
              </a:xfrm>
              <a:prstGeom prst="line">
                <a:avLst/>
              </a:prstGeom>
              <a:noFill/>
              <a:ln w="9525">
                <a:solidFill>
                  <a:schemeClr val="bg2"/>
                </a:solidFill>
                <a:round/>
                <a:headEnd/>
                <a:tailEnd/>
              </a:ln>
              <a:effectLst/>
            </p:spPr>
            <p:txBody>
              <a:bodyPr wrap="none" anchor="ctr"/>
              <a:lstStyle/>
              <a:p>
                <a:endParaRPr lang="zh-CN" altLang="en-US"/>
              </a:p>
            </p:txBody>
          </p:sp>
          <p:sp>
            <p:nvSpPr>
              <p:cNvPr id="371771" name="Line 2150"/>
              <p:cNvSpPr>
                <a:spLocks noChangeShapeType="1"/>
              </p:cNvSpPr>
              <p:nvPr/>
            </p:nvSpPr>
            <p:spPr bwMode="auto">
              <a:xfrm>
                <a:off x="3594" y="1733"/>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71772" name="Line 2151"/>
              <p:cNvSpPr>
                <a:spLocks noChangeShapeType="1"/>
              </p:cNvSpPr>
              <p:nvPr/>
            </p:nvSpPr>
            <p:spPr bwMode="auto">
              <a:xfrm>
                <a:off x="3594" y="1988"/>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71773" name="Line 2152"/>
              <p:cNvSpPr>
                <a:spLocks noChangeShapeType="1"/>
              </p:cNvSpPr>
              <p:nvPr/>
            </p:nvSpPr>
            <p:spPr bwMode="auto">
              <a:xfrm>
                <a:off x="3582" y="2246"/>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71774" name="Line 2153"/>
              <p:cNvSpPr>
                <a:spLocks noChangeShapeType="1"/>
              </p:cNvSpPr>
              <p:nvPr/>
            </p:nvSpPr>
            <p:spPr bwMode="auto">
              <a:xfrm>
                <a:off x="3594" y="2788"/>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71775" name="Line 2154"/>
              <p:cNvSpPr>
                <a:spLocks noChangeShapeType="1"/>
              </p:cNvSpPr>
              <p:nvPr/>
            </p:nvSpPr>
            <p:spPr bwMode="auto">
              <a:xfrm>
                <a:off x="3582" y="3027"/>
                <a:ext cx="0" cy="456"/>
              </a:xfrm>
              <a:prstGeom prst="line">
                <a:avLst/>
              </a:prstGeom>
              <a:noFill/>
              <a:ln w="9525">
                <a:solidFill>
                  <a:srgbClr val="000000"/>
                </a:solidFill>
                <a:round/>
                <a:headEnd/>
                <a:tailEnd/>
              </a:ln>
              <a:effectLst/>
            </p:spPr>
            <p:txBody>
              <a:bodyPr wrap="none" anchor="ctr"/>
              <a:lstStyle/>
              <a:p>
                <a:endParaRPr lang="zh-CN" altLang="en-US"/>
              </a:p>
            </p:txBody>
          </p:sp>
          <p:sp>
            <p:nvSpPr>
              <p:cNvPr id="371776" name="Line 2155"/>
              <p:cNvSpPr>
                <a:spLocks noChangeShapeType="1"/>
              </p:cNvSpPr>
              <p:nvPr/>
            </p:nvSpPr>
            <p:spPr bwMode="auto">
              <a:xfrm>
                <a:off x="4793" y="3027"/>
                <a:ext cx="1" cy="600"/>
              </a:xfrm>
              <a:prstGeom prst="line">
                <a:avLst/>
              </a:prstGeom>
              <a:noFill/>
              <a:ln w="9525">
                <a:solidFill>
                  <a:srgbClr val="000000"/>
                </a:solidFill>
                <a:round/>
                <a:headEnd/>
                <a:tailEnd/>
              </a:ln>
              <a:effectLst/>
            </p:spPr>
            <p:txBody>
              <a:bodyPr wrap="none" anchor="ctr"/>
              <a:lstStyle/>
              <a:p>
                <a:endParaRPr lang="zh-CN" altLang="en-US"/>
              </a:p>
            </p:txBody>
          </p:sp>
          <p:sp>
            <p:nvSpPr>
              <p:cNvPr id="371777" name="Text Box 2156"/>
              <p:cNvSpPr txBox="1">
                <a:spLocks noChangeArrowheads="1"/>
              </p:cNvSpPr>
              <p:nvPr/>
            </p:nvSpPr>
            <p:spPr bwMode="auto">
              <a:xfrm>
                <a:off x="4073" y="864"/>
                <a:ext cx="308" cy="338"/>
              </a:xfrm>
              <a:prstGeom prst="rect">
                <a:avLst/>
              </a:prstGeom>
              <a:noFill/>
              <a:ln w="9525">
                <a:noFill/>
                <a:miter lim="800000"/>
                <a:headEnd/>
                <a:tailEnd/>
              </a:ln>
              <a:effectLst/>
            </p:spPr>
            <p:txBody>
              <a:bodyPr vert="eaVert" wrap="none" anchor="ctr">
                <a:spAutoFit/>
              </a:bodyPr>
              <a:lstStyle/>
              <a:p>
                <a:pPr algn="ctr">
                  <a:spcBef>
                    <a:spcPct val="0"/>
                  </a:spcBef>
                </a:pPr>
                <a:r>
                  <a:rPr lang="en-US" altLang="zh-CN" sz="2000" b="0">
                    <a:solidFill>
                      <a:schemeClr val="tx1"/>
                    </a:solidFill>
                    <a:ea typeface="宋体" pitchFamily="2" charset="-122"/>
                  </a:rPr>
                  <a:t>…...</a:t>
                </a:r>
              </a:p>
            </p:txBody>
          </p:sp>
          <p:sp>
            <p:nvSpPr>
              <p:cNvPr id="371778" name="Line 2157"/>
              <p:cNvSpPr>
                <a:spLocks noChangeShapeType="1"/>
              </p:cNvSpPr>
              <p:nvPr/>
            </p:nvSpPr>
            <p:spPr bwMode="auto">
              <a:xfrm>
                <a:off x="3594" y="2510"/>
                <a:ext cx="1211" cy="0"/>
              </a:xfrm>
              <a:prstGeom prst="line">
                <a:avLst/>
              </a:prstGeom>
              <a:noFill/>
              <a:ln w="9525">
                <a:solidFill>
                  <a:srgbClr val="000000"/>
                </a:solidFill>
                <a:round/>
                <a:headEnd/>
                <a:tailEnd/>
              </a:ln>
              <a:effectLst/>
            </p:spPr>
            <p:txBody>
              <a:bodyPr wrap="none" anchor="ctr"/>
              <a:lstStyle/>
              <a:p>
                <a:endParaRPr lang="zh-CN" altLang="en-US"/>
              </a:p>
            </p:txBody>
          </p:sp>
          <p:sp>
            <p:nvSpPr>
              <p:cNvPr id="371779" name="Text Box 2158"/>
              <p:cNvSpPr txBox="1">
                <a:spLocks noChangeArrowheads="1"/>
              </p:cNvSpPr>
              <p:nvPr/>
            </p:nvSpPr>
            <p:spPr bwMode="auto">
              <a:xfrm>
                <a:off x="3174" y="1134"/>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2000</a:t>
                </a:r>
              </a:p>
            </p:txBody>
          </p:sp>
          <p:sp>
            <p:nvSpPr>
              <p:cNvPr id="371780" name="Text Box 2159"/>
              <p:cNvSpPr txBox="1">
                <a:spLocks noChangeArrowheads="1"/>
              </p:cNvSpPr>
              <p:nvPr/>
            </p:nvSpPr>
            <p:spPr bwMode="auto">
              <a:xfrm>
                <a:off x="3175" y="2105"/>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2008</a:t>
                </a:r>
                <a:endParaRPr lang="en-US" altLang="zh-CN" sz="2000" b="0">
                  <a:solidFill>
                    <a:srgbClr val="336600"/>
                  </a:solidFill>
                  <a:ea typeface="宋体" pitchFamily="2" charset="-122"/>
                </a:endParaRPr>
              </a:p>
            </p:txBody>
          </p:sp>
          <p:sp>
            <p:nvSpPr>
              <p:cNvPr id="371781" name="Text Box 2160"/>
              <p:cNvSpPr txBox="1">
                <a:spLocks noChangeArrowheads="1"/>
              </p:cNvSpPr>
              <p:nvPr/>
            </p:nvSpPr>
            <p:spPr bwMode="auto">
              <a:xfrm>
                <a:off x="3156" y="2372"/>
                <a:ext cx="472"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200A</a:t>
                </a:r>
              </a:p>
            </p:txBody>
          </p:sp>
          <p:sp>
            <p:nvSpPr>
              <p:cNvPr id="371782" name="Text Box 2161"/>
              <p:cNvSpPr txBox="1">
                <a:spLocks noChangeArrowheads="1"/>
              </p:cNvSpPr>
              <p:nvPr/>
            </p:nvSpPr>
            <p:spPr bwMode="auto">
              <a:xfrm>
                <a:off x="3174" y="1377"/>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2002</a:t>
                </a:r>
              </a:p>
            </p:txBody>
          </p:sp>
          <p:sp>
            <p:nvSpPr>
              <p:cNvPr id="371783" name="Text Box 2162"/>
              <p:cNvSpPr txBox="1">
                <a:spLocks noChangeArrowheads="1"/>
              </p:cNvSpPr>
              <p:nvPr/>
            </p:nvSpPr>
            <p:spPr bwMode="auto">
              <a:xfrm>
                <a:off x="3174" y="1620"/>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2004</a:t>
                </a:r>
              </a:p>
            </p:txBody>
          </p:sp>
          <p:sp>
            <p:nvSpPr>
              <p:cNvPr id="371784" name="Text Box 2163"/>
              <p:cNvSpPr txBox="1">
                <a:spLocks noChangeArrowheads="1"/>
              </p:cNvSpPr>
              <p:nvPr/>
            </p:nvSpPr>
            <p:spPr bwMode="auto">
              <a:xfrm>
                <a:off x="3174" y="1862"/>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2006</a:t>
                </a:r>
              </a:p>
            </p:txBody>
          </p:sp>
          <p:grpSp>
            <p:nvGrpSpPr>
              <p:cNvPr id="4" name="Group 2164"/>
              <p:cNvGrpSpPr>
                <a:grpSpLocks/>
              </p:cNvGrpSpPr>
              <p:nvPr/>
            </p:nvGrpSpPr>
            <p:grpSpPr bwMode="auto">
              <a:xfrm>
                <a:off x="3597" y="1380"/>
                <a:ext cx="60" cy="1548"/>
                <a:chOff x="3960" y="1560"/>
                <a:chExt cx="60" cy="1548"/>
              </a:xfrm>
            </p:grpSpPr>
            <p:sp>
              <p:nvSpPr>
                <p:cNvPr id="371800" name="Line 2165"/>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1801" name="Line 2166"/>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1802" name="Line 2167"/>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1803" name="Line 2168"/>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1804" name="Line 2169"/>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1805" name="Line 2170"/>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1806" name="Line 2171"/>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grpSp>
          <p:grpSp>
            <p:nvGrpSpPr>
              <p:cNvPr id="5" name="Group 2172"/>
              <p:cNvGrpSpPr>
                <a:grpSpLocks/>
              </p:cNvGrpSpPr>
              <p:nvPr/>
            </p:nvGrpSpPr>
            <p:grpSpPr bwMode="auto">
              <a:xfrm>
                <a:off x="4725" y="1368"/>
                <a:ext cx="60" cy="1548"/>
                <a:chOff x="3960" y="1560"/>
                <a:chExt cx="60" cy="1548"/>
              </a:xfrm>
            </p:grpSpPr>
            <p:sp>
              <p:nvSpPr>
                <p:cNvPr id="371793" name="Line 2173"/>
                <p:cNvSpPr>
                  <a:spLocks noChangeShapeType="1"/>
                </p:cNvSpPr>
                <p:nvPr/>
              </p:nvSpPr>
              <p:spPr bwMode="auto">
                <a:xfrm>
                  <a:off x="3960" y="156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1794" name="Line 2174"/>
                <p:cNvSpPr>
                  <a:spLocks noChangeShapeType="1"/>
                </p:cNvSpPr>
                <p:nvPr/>
              </p:nvSpPr>
              <p:spPr bwMode="auto">
                <a:xfrm>
                  <a:off x="3960" y="2076"/>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1795" name="Line 2175"/>
                <p:cNvSpPr>
                  <a:spLocks noChangeShapeType="1"/>
                </p:cNvSpPr>
                <p:nvPr/>
              </p:nvSpPr>
              <p:spPr bwMode="auto">
                <a:xfrm>
                  <a:off x="3960" y="2334"/>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1796" name="Line 2176"/>
                <p:cNvSpPr>
                  <a:spLocks noChangeShapeType="1"/>
                </p:cNvSpPr>
                <p:nvPr/>
              </p:nvSpPr>
              <p:spPr bwMode="auto">
                <a:xfrm>
                  <a:off x="3960" y="2592"/>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1797" name="Line 2177"/>
                <p:cNvSpPr>
                  <a:spLocks noChangeShapeType="1"/>
                </p:cNvSpPr>
                <p:nvPr/>
              </p:nvSpPr>
              <p:spPr bwMode="auto">
                <a:xfrm>
                  <a:off x="3960" y="2850"/>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1798" name="Line 2178"/>
                <p:cNvSpPr>
                  <a:spLocks noChangeShapeType="1"/>
                </p:cNvSpPr>
                <p:nvPr/>
              </p:nvSpPr>
              <p:spPr bwMode="auto">
                <a:xfrm>
                  <a:off x="3960" y="310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1799" name="Line 2179"/>
                <p:cNvSpPr>
                  <a:spLocks noChangeShapeType="1"/>
                </p:cNvSpPr>
                <p:nvPr/>
              </p:nvSpPr>
              <p:spPr bwMode="auto">
                <a:xfrm>
                  <a:off x="3960" y="1818"/>
                  <a:ext cx="60" cy="0"/>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grpSp>
          <p:sp>
            <p:nvSpPr>
              <p:cNvPr id="371787" name="Line 2180"/>
              <p:cNvSpPr>
                <a:spLocks noChangeShapeType="1"/>
              </p:cNvSpPr>
              <p:nvPr/>
            </p:nvSpPr>
            <p:spPr bwMode="auto">
              <a:xfrm>
                <a:off x="3588" y="3252"/>
                <a:ext cx="1200" cy="0"/>
              </a:xfrm>
              <a:prstGeom prst="line">
                <a:avLst/>
              </a:prstGeom>
              <a:noFill/>
              <a:ln w="635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1788" name="Line 2181"/>
              <p:cNvSpPr>
                <a:spLocks noChangeShapeType="1"/>
              </p:cNvSpPr>
              <p:nvPr/>
            </p:nvSpPr>
            <p:spPr bwMode="auto">
              <a:xfrm flipV="1">
                <a:off x="3588" y="3144"/>
                <a:ext cx="60" cy="12"/>
              </a:xfrm>
              <a:prstGeom prst="line">
                <a:avLst/>
              </a:prstGeom>
              <a:noFill/>
              <a:ln w="38100">
                <a:solidFill>
                  <a:schemeClr val="tx1"/>
                </a:solidFill>
                <a:round/>
                <a:headEnd type="none" w="lg" len="lg"/>
                <a:tailEnd/>
              </a:ln>
              <a:effectLst/>
            </p:spPr>
            <p:txBody>
              <a:bodyPr lIns="90000" tIns="46800" rIns="90000" bIns="46800" anchor="ctr">
                <a:spAutoFit/>
              </a:bodyPr>
              <a:lstStyle/>
              <a:p>
                <a:endParaRPr lang="zh-CN" altLang="en-US"/>
              </a:p>
            </p:txBody>
          </p:sp>
          <p:sp>
            <p:nvSpPr>
              <p:cNvPr id="371789" name="Line 2182"/>
              <p:cNvSpPr>
                <a:spLocks noChangeShapeType="1"/>
              </p:cNvSpPr>
              <p:nvPr/>
            </p:nvSpPr>
            <p:spPr bwMode="auto">
              <a:xfrm flipH="1" flipV="1">
                <a:off x="4740" y="3132"/>
                <a:ext cx="48" cy="12"/>
              </a:xfrm>
              <a:prstGeom prst="line">
                <a:avLst/>
              </a:prstGeom>
              <a:noFill/>
              <a:ln w="38100">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1790" name="Text Box 2183"/>
              <p:cNvSpPr txBox="1">
                <a:spLocks noChangeArrowheads="1"/>
              </p:cNvSpPr>
              <p:nvPr/>
            </p:nvSpPr>
            <p:spPr bwMode="auto">
              <a:xfrm>
                <a:off x="3148" y="2660"/>
                <a:ext cx="463"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200C</a:t>
                </a:r>
              </a:p>
            </p:txBody>
          </p:sp>
          <p:sp>
            <p:nvSpPr>
              <p:cNvPr id="371791" name="Text Box 2184"/>
              <p:cNvSpPr txBox="1">
                <a:spLocks noChangeArrowheads="1"/>
              </p:cNvSpPr>
              <p:nvPr/>
            </p:nvSpPr>
            <p:spPr bwMode="auto">
              <a:xfrm>
                <a:off x="3153" y="2900"/>
                <a:ext cx="454"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200E</a:t>
                </a:r>
              </a:p>
            </p:txBody>
          </p:sp>
          <p:sp>
            <p:nvSpPr>
              <p:cNvPr id="371792" name="Text Box 2185"/>
              <p:cNvSpPr txBox="1">
                <a:spLocks noChangeArrowheads="1"/>
              </p:cNvSpPr>
              <p:nvPr/>
            </p:nvSpPr>
            <p:spPr bwMode="auto">
              <a:xfrm>
                <a:off x="3174" y="3128"/>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2010</a:t>
                </a:r>
              </a:p>
            </p:txBody>
          </p:sp>
        </p:grpSp>
        <p:sp>
          <p:nvSpPr>
            <p:cNvPr id="371765" name="Text Box 2186"/>
            <p:cNvSpPr txBox="1">
              <a:spLocks noChangeArrowheads="1"/>
            </p:cNvSpPr>
            <p:nvPr/>
          </p:nvSpPr>
          <p:spPr bwMode="auto">
            <a:xfrm>
              <a:off x="3819" y="2993"/>
              <a:ext cx="308" cy="178"/>
            </a:xfrm>
            <a:prstGeom prst="rect">
              <a:avLst/>
            </a:prstGeom>
            <a:noFill/>
            <a:ln w="9525">
              <a:noFill/>
              <a:miter lim="800000"/>
              <a:headEnd/>
              <a:tailEnd/>
            </a:ln>
            <a:effectLst/>
          </p:spPr>
          <p:txBody>
            <a:bodyPr vert="eaVert" wrap="none" anchor="ctr">
              <a:spAutoFit/>
            </a:bodyPr>
            <a:lstStyle/>
            <a:p>
              <a:pPr algn="ctr">
                <a:spcBef>
                  <a:spcPct val="0"/>
                </a:spcBef>
              </a:pPr>
              <a:r>
                <a:rPr lang="en-US" altLang="zh-CN" sz="2000" b="0">
                  <a:solidFill>
                    <a:schemeClr val="tx1"/>
                  </a:solidFill>
                  <a:ea typeface="宋体" pitchFamily="2" charset="-122"/>
                </a:rPr>
                <a:t>...</a:t>
              </a:r>
            </a:p>
          </p:txBody>
        </p:sp>
      </p:grpSp>
      <p:sp>
        <p:nvSpPr>
          <p:cNvPr id="792715" name="Text Box 2187"/>
          <p:cNvSpPr txBox="1">
            <a:spLocks noChangeArrowheads="1"/>
          </p:cNvSpPr>
          <p:nvPr/>
        </p:nvSpPr>
        <p:spPr bwMode="auto">
          <a:xfrm>
            <a:off x="6562725" y="1679575"/>
            <a:ext cx="336550" cy="457200"/>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0000FF"/>
                </a:solidFill>
                <a:ea typeface="宋体" pitchFamily="2" charset="-122"/>
              </a:rPr>
              <a:t>5</a:t>
            </a:r>
          </a:p>
        </p:txBody>
      </p:sp>
      <p:sp>
        <p:nvSpPr>
          <p:cNvPr id="792716" name="Text Box 2188"/>
          <p:cNvSpPr txBox="1">
            <a:spLocks noChangeArrowheads="1"/>
          </p:cNvSpPr>
          <p:nvPr/>
        </p:nvSpPr>
        <p:spPr bwMode="auto">
          <a:xfrm>
            <a:off x="6581775" y="2041525"/>
            <a:ext cx="336550" cy="457200"/>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FF3300"/>
                </a:solidFill>
                <a:ea typeface="宋体" pitchFamily="2" charset="-122"/>
              </a:rPr>
              <a:t>9</a:t>
            </a:r>
            <a:endParaRPr lang="en-US" altLang="zh-CN" sz="2400" b="0">
              <a:solidFill>
                <a:srgbClr val="0000FF"/>
              </a:solidFill>
              <a:ea typeface="宋体" pitchFamily="2" charset="-122"/>
            </a:endParaRPr>
          </a:p>
        </p:txBody>
      </p:sp>
      <p:grpSp>
        <p:nvGrpSpPr>
          <p:cNvPr id="6" name="Group 2189"/>
          <p:cNvGrpSpPr>
            <a:grpSpLocks/>
          </p:cNvGrpSpPr>
          <p:nvPr/>
        </p:nvGrpSpPr>
        <p:grpSpPr bwMode="auto">
          <a:xfrm>
            <a:off x="6283325" y="1228725"/>
            <a:ext cx="2860675" cy="1811338"/>
            <a:chOff x="3903" y="978"/>
            <a:chExt cx="1802" cy="1141"/>
          </a:xfrm>
        </p:grpSpPr>
        <p:grpSp>
          <p:nvGrpSpPr>
            <p:cNvPr id="7" name="Group 2190"/>
            <p:cNvGrpSpPr>
              <a:grpSpLocks/>
            </p:cNvGrpSpPr>
            <p:nvPr/>
          </p:nvGrpSpPr>
          <p:grpSpPr bwMode="auto">
            <a:xfrm>
              <a:off x="4783" y="1125"/>
              <a:ext cx="689" cy="250"/>
              <a:chOff x="4402" y="1437"/>
              <a:chExt cx="689" cy="250"/>
            </a:xfrm>
          </p:grpSpPr>
          <p:sp>
            <p:nvSpPr>
              <p:cNvPr id="371762" name="Line 2191"/>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71763" name="Text Box 2192"/>
              <p:cNvSpPr txBox="1">
                <a:spLocks noChangeArrowheads="1"/>
              </p:cNvSpPr>
              <p:nvPr/>
            </p:nvSpPr>
            <p:spPr bwMode="auto">
              <a:xfrm>
                <a:off x="4584" y="1437"/>
                <a:ext cx="507"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zh-CN" altLang="en-US" sz="2000" b="0">
                    <a:solidFill>
                      <a:schemeClr val="tx1"/>
                    </a:solidFill>
                    <a:ea typeface="宋体" pitchFamily="2" charset="-122"/>
                  </a:rPr>
                  <a:t>整型</a:t>
                </a:r>
                <a:r>
                  <a:rPr lang="en-US" altLang="zh-CN" sz="2000" b="0">
                    <a:solidFill>
                      <a:schemeClr val="tx1"/>
                    </a:solidFill>
                    <a:ea typeface="宋体" pitchFamily="2" charset="-122"/>
                  </a:rPr>
                  <a:t>a</a:t>
                </a:r>
              </a:p>
            </p:txBody>
          </p:sp>
        </p:grpSp>
        <p:grpSp>
          <p:nvGrpSpPr>
            <p:cNvPr id="8" name="Group 2193"/>
            <p:cNvGrpSpPr>
              <a:grpSpLocks/>
            </p:cNvGrpSpPr>
            <p:nvPr/>
          </p:nvGrpSpPr>
          <p:grpSpPr bwMode="auto">
            <a:xfrm>
              <a:off x="4783" y="1334"/>
              <a:ext cx="709" cy="288"/>
              <a:chOff x="4426" y="1886"/>
              <a:chExt cx="709" cy="288"/>
            </a:xfrm>
          </p:grpSpPr>
          <p:sp>
            <p:nvSpPr>
              <p:cNvPr id="371760" name="Line 2194"/>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71761" name="Text Box 2195"/>
              <p:cNvSpPr txBox="1">
                <a:spLocks noChangeArrowheads="1"/>
              </p:cNvSpPr>
              <p:nvPr/>
            </p:nvSpPr>
            <p:spPr bwMode="auto">
              <a:xfrm>
                <a:off x="4523" y="1886"/>
                <a:ext cx="612" cy="288"/>
              </a:xfrm>
              <a:prstGeom prst="rect">
                <a:avLst/>
              </a:prstGeom>
              <a:noFill/>
              <a:ln w="9525">
                <a:noFill/>
                <a:miter lim="800000"/>
                <a:headEnd type="none" w="lg" len="lg"/>
                <a:tailEnd/>
              </a:ln>
              <a:effectLst/>
            </p:spPr>
            <p:txBody>
              <a:bodyPr wrap="none">
                <a:spAutoFit/>
              </a:bodyPr>
              <a:lstStyle/>
              <a:p>
                <a:pPr eaLnBrk="1" hangingPunct="1">
                  <a:spcBef>
                    <a:spcPct val="0"/>
                  </a:spcBef>
                </a:pPr>
                <a:r>
                  <a:rPr lang="en-US" altLang="zh-CN" sz="2000" b="0">
                    <a:solidFill>
                      <a:schemeClr val="tx1"/>
                    </a:solidFill>
                    <a:ea typeface="宋体" pitchFamily="2" charset="-122"/>
                  </a:rPr>
                  <a:t>  </a:t>
                </a:r>
                <a:r>
                  <a:rPr lang="zh-CN" altLang="en-US" sz="2000" b="0">
                    <a:solidFill>
                      <a:schemeClr val="tx1"/>
                    </a:solidFill>
                    <a:ea typeface="宋体" pitchFamily="2" charset="-122"/>
                  </a:rPr>
                  <a:t>整型</a:t>
                </a:r>
                <a:r>
                  <a:rPr lang="en-US" altLang="zh-CN" sz="2400" b="0">
                    <a:solidFill>
                      <a:schemeClr val="tx1"/>
                    </a:solidFill>
                    <a:ea typeface="宋体" pitchFamily="2" charset="-122"/>
                  </a:rPr>
                  <a:t>b</a:t>
                </a:r>
                <a:endParaRPr lang="en-US" altLang="zh-CN" sz="2000" b="0">
                  <a:solidFill>
                    <a:schemeClr val="tx1"/>
                  </a:solidFill>
                  <a:ea typeface="宋体" pitchFamily="2" charset="-122"/>
                </a:endParaRPr>
              </a:p>
            </p:txBody>
          </p:sp>
        </p:grpSp>
        <p:sp>
          <p:nvSpPr>
            <p:cNvPr id="371753" name="Text Box 2196"/>
            <p:cNvSpPr txBox="1">
              <a:spLocks noChangeArrowheads="1"/>
            </p:cNvSpPr>
            <p:nvPr/>
          </p:nvSpPr>
          <p:spPr bwMode="auto">
            <a:xfrm>
              <a:off x="3903" y="978"/>
              <a:ext cx="541"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rgbClr val="FF3300"/>
                  </a:solidFill>
                  <a:ea typeface="宋体" pitchFamily="2" charset="-122"/>
                </a:rPr>
                <a:t>(main)</a:t>
              </a:r>
              <a:endParaRPr lang="en-US" altLang="zh-CN" sz="2000" b="0">
                <a:solidFill>
                  <a:schemeClr val="accent2"/>
                </a:solidFill>
                <a:ea typeface="宋体" pitchFamily="2" charset="-122"/>
              </a:endParaRPr>
            </a:p>
          </p:txBody>
        </p:sp>
        <p:grpSp>
          <p:nvGrpSpPr>
            <p:cNvPr id="9" name="Group 2197"/>
            <p:cNvGrpSpPr>
              <a:grpSpLocks/>
            </p:cNvGrpSpPr>
            <p:nvPr/>
          </p:nvGrpSpPr>
          <p:grpSpPr bwMode="auto">
            <a:xfrm>
              <a:off x="4783" y="1605"/>
              <a:ext cx="910" cy="250"/>
              <a:chOff x="4402" y="1437"/>
              <a:chExt cx="910" cy="250"/>
            </a:xfrm>
          </p:grpSpPr>
          <p:sp>
            <p:nvSpPr>
              <p:cNvPr id="371758" name="Line 2198"/>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71759" name="Text Box 2199"/>
              <p:cNvSpPr txBox="1">
                <a:spLocks noChangeArrowheads="1"/>
              </p:cNvSpPr>
              <p:nvPr/>
            </p:nvSpPr>
            <p:spPr bwMode="auto">
              <a:xfrm>
                <a:off x="4584" y="1437"/>
                <a:ext cx="728"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en-US" altLang="zh-CN" sz="2000" b="0">
                    <a:solidFill>
                      <a:schemeClr val="tx1"/>
                    </a:solidFill>
                    <a:ea typeface="宋体" pitchFamily="2" charset="-122"/>
                  </a:rPr>
                  <a:t>pointer_1</a:t>
                </a:r>
              </a:p>
            </p:txBody>
          </p:sp>
        </p:grpSp>
        <p:grpSp>
          <p:nvGrpSpPr>
            <p:cNvPr id="10" name="Group 2200"/>
            <p:cNvGrpSpPr>
              <a:grpSpLocks/>
            </p:cNvGrpSpPr>
            <p:nvPr/>
          </p:nvGrpSpPr>
          <p:grpSpPr bwMode="auto">
            <a:xfrm>
              <a:off x="4795" y="1869"/>
              <a:ext cx="910" cy="250"/>
              <a:chOff x="4402" y="1437"/>
              <a:chExt cx="910" cy="250"/>
            </a:xfrm>
          </p:grpSpPr>
          <p:sp>
            <p:nvSpPr>
              <p:cNvPr id="371756" name="Line 2201"/>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71757" name="Text Box 2202"/>
              <p:cNvSpPr txBox="1">
                <a:spLocks noChangeArrowheads="1"/>
              </p:cNvSpPr>
              <p:nvPr/>
            </p:nvSpPr>
            <p:spPr bwMode="auto">
              <a:xfrm>
                <a:off x="4584" y="1437"/>
                <a:ext cx="728"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en-US" altLang="zh-CN" sz="2000" b="0">
                    <a:solidFill>
                      <a:schemeClr val="tx1"/>
                    </a:solidFill>
                    <a:ea typeface="宋体" pitchFamily="2" charset="-122"/>
                  </a:rPr>
                  <a:t>pointer_2</a:t>
                </a:r>
              </a:p>
            </p:txBody>
          </p:sp>
        </p:grpSp>
      </p:grpSp>
      <p:sp>
        <p:nvSpPr>
          <p:cNvPr id="792731" name="Text Box 2203"/>
          <p:cNvSpPr txBox="1">
            <a:spLocks noChangeArrowheads="1"/>
          </p:cNvSpPr>
          <p:nvPr/>
        </p:nvSpPr>
        <p:spPr bwMode="auto">
          <a:xfrm>
            <a:off x="6315075" y="2422525"/>
            <a:ext cx="793750" cy="457200"/>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0000FF"/>
                </a:solidFill>
                <a:ea typeface="宋体" pitchFamily="2" charset="-122"/>
              </a:rPr>
              <a:t>2000</a:t>
            </a:r>
          </a:p>
        </p:txBody>
      </p:sp>
      <p:sp>
        <p:nvSpPr>
          <p:cNvPr id="792732" name="Text Box 2204"/>
          <p:cNvSpPr txBox="1">
            <a:spLocks noChangeArrowheads="1"/>
          </p:cNvSpPr>
          <p:nvPr/>
        </p:nvSpPr>
        <p:spPr bwMode="auto">
          <a:xfrm>
            <a:off x="6315075" y="2822575"/>
            <a:ext cx="793750" cy="457200"/>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FF3300"/>
                </a:solidFill>
                <a:ea typeface="宋体" pitchFamily="2" charset="-122"/>
              </a:rPr>
              <a:t>2002</a:t>
            </a:r>
            <a:endParaRPr lang="en-US" altLang="zh-CN" sz="2400" b="0">
              <a:solidFill>
                <a:srgbClr val="0000FF"/>
              </a:solidFill>
              <a:ea typeface="宋体" pitchFamily="2" charset="-122"/>
            </a:endParaRPr>
          </a:p>
        </p:txBody>
      </p:sp>
      <p:grpSp>
        <p:nvGrpSpPr>
          <p:cNvPr id="11" name="Group 2205"/>
          <p:cNvGrpSpPr>
            <a:grpSpLocks/>
          </p:cNvGrpSpPr>
          <p:nvPr/>
        </p:nvGrpSpPr>
        <p:grpSpPr bwMode="auto">
          <a:xfrm>
            <a:off x="4973638" y="2724150"/>
            <a:ext cx="2120900" cy="1374775"/>
            <a:chOff x="2958" y="1392"/>
            <a:chExt cx="1336" cy="866"/>
          </a:xfrm>
        </p:grpSpPr>
        <p:sp>
          <p:nvSpPr>
            <p:cNvPr id="371749" name="Text Box 2206"/>
            <p:cNvSpPr txBox="1">
              <a:spLocks noChangeArrowheads="1"/>
            </p:cNvSpPr>
            <p:nvPr/>
          </p:nvSpPr>
          <p:spPr bwMode="auto">
            <a:xfrm>
              <a:off x="3794" y="1970"/>
              <a:ext cx="500" cy="288"/>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0000FF"/>
                  </a:solidFill>
                  <a:ea typeface="宋体" pitchFamily="2" charset="-122"/>
                </a:rPr>
                <a:t>2000</a:t>
              </a:r>
            </a:p>
          </p:txBody>
        </p:sp>
        <p:sp>
          <p:nvSpPr>
            <p:cNvPr id="371750" name="Freeform 2207"/>
            <p:cNvSpPr>
              <a:spLocks/>
            </p:cNvSpPr>
            <p:nvPr/>
          </p:nvSpPr>
          <p:spPr bwMode="auto">
            <a:xfrm>
              <a:off x="2958" y="1392"/>
              <a:ext cx="150" cy="744"/>
            </a:xfrm>
            <a:custGeom>
              <a:avLst/>
              <a:gdLst>
                <a:gd name="T0" fmla="*/ 114 w 150"/>
                <a:gd name="T1" fmla="*/ 0 h 744"/>
                <a:gd name="T2" fmla="*/ 6 w 150"/>
                <a:gd name="T3" fmla="*/ 312 h 744"/>
                <a:gd name="T4" fmla="*/ 150 w 150"/>
                <a:gd name="T5" fmla="*/ 744 h 744"/>
                <a:gd name="T6" fmla="*/ 0 60000 65536"/>
                <a:gd name="T7" fmla="*/ 0 60000 65536"/>
                <a:gd name="T8" fmla="*/ 0 60000 65536"/>
              </a:gdLst>
              <a:ahLst/>
              <a:cxnLst>
                <a:cxn ang="T6">
                  <a:pos x="T0" y="T1"/>
                </a:cxn>
                <a:cxn ang="T7">
                  <a:pos x="T2" y="T3"/>
                </a:cxn>
                <a:cxn ang="T8">
                  <a:pos x="T4" y="T5"/>
                </a:cxn>
              </a:cxnLst>
              <a:rect l="0" t="0" r="r" b="b"/>
              <a:pathLst>
                <a:path w="150" h="744">
                  <a:moveTo>
                    <a:pt x="114" y="0"/>
                  </a:moveTo>
                  <a:cubicBezTo>
                    <a:pt x="57" y="94"/>
                    <a:pt x="0" y="188"/>
                    <a:pt x="6" y="312"/>
                  </a:cubicBezTo>
                  <a:cubicBezTo>
                    <a:pt x="12" y="436"/>
                    <a:pt x="128" y="672"/>
                    <a:pt x="150" y="744"/>
                  </a:cubicBezTo>
                </a:path>
              </a:pathLst>
            </a:custGeom>
            <a:noFill/>
            <a:ln w="38100" cap="flat" cmpd="sng">
              <a:solidFill>
                <a:srgbClr val="339966"/>
              </a:solidFill>
              <a:prstDash val="solid"/>
              <a:round/>
              <a:headEnd type="none" w="med" len="med"/>
              <a:tailEnd type="triangle" w="med" len="med"/>
            </a:ln>
            <a:effectLst/>
          </p:spPr>
          <p:txBody>
            <a:bodyPr wrap="none" lIns="90000" tIns="46800" rIns="90000" bIns="46800" anchor="ctr">
              <a:spAutoFit/>
            </a:bodyPr>
            <a:lstStyle/>
            <a:p>
              <a:endParaRPr lang="zh-CN" altLang="en-US"/>
            </a:p>
          </p:txBody>
        </p:sp>
      </p:grpSp>
      <p:grpSp>
        <p:nvGrpSpPr>
          <p:cNvPr id="12" name="Group 2230"/>
          <p:cNvGrpSpPr>
            <a:grpSpLocks/>
          </p:cNvGrpSpPr>
          <p:nvPr/>
        </p:nvGrpSpPr>
        <p:grpSpPr bwMode="auto">
          <a:xfrm>
            <a:off x="4922838" y="3067050"/>
            <a:ext cx="2152650" cy="1431925"/>
            <a:chOff x="3101" y="1932"/>
            <a:chExt cx="1356" cy="902"/>
          </a:xfrm>
        </p:grpSpPr>
        <p:sp>
          <p:nvSpPr>
            <p:cNvPr id="371747" name="Text Box 2209"/>
            <p:cNvSpPr txBox="1">
              <a:spLocks noChangeArrowheads="1"/>
            </p:cNvSpPr>
            <p:nvPr/>
          </p:nvSpPr>
          <p:spPr bwMode="auto">
            <a:xfrm>
              <a:off x="3957" y="2546"/>
              <a:ext cx="500" cy="288"/>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FF3300"/>
                  </a:solidFill>
                  <a:ea typeface="宋体" pitchFamily="2" charset="-122"/>
                </a:rPr>
                <a:t>2002</a:t>
              </a:r>
            </a:p>
          </p:txBody>
        </p:sp>
        <p:sp>
          <p:nvSpPr>
            <p:cNvPr id="371748" name="Freeform 2210"/>
            <p:cNvSpPr>
              <a:spLocks/>
            </p:cNvSpPr>
            <p:nvPr/>
          </p:nvSpPr>
          <p:spPr bwMode="auto">
            <a:xfrm>
              <a:off x="3101" y="1932"/>
              <a:ext cx="182" cy="756"/>
            </a:xfrm>
            <a:custGeom>
              <a:avLst/>
              <a:gdLst>
                <a:gd name="T0" fmla="*/ 182 w 182"/>
                <a:gd name="T1" fmla="*/ 0 h 756"/>
                <a:gd name="T2" fmla="*/ 2 w 182"/>
                <a:gd name="T3" fmla="*/ 468 h 756"/>
                <a:gd name="T4" fmla="*/ 170 w 182"/>
                <a:gd name="T5" fmla="*/ 756 h 756"/>
                <a:gd name="T6" fmla="*/ 0 60000 65536"/>
                <a:gd name="T7" fmla="*/ 0 60000 65536"/>
                <a:gd name="T8" fmla="*/ 0 60000 65536"/>
              </a:gdLst>
              <a:ahLst/>
              <a:cxnLst>
                <a:cxn ang="T6">
                  <a:pos x="T0" y="T1"/>
                </a:cxn>
                <a:cxn ang="T7">
                  <a:pos x="T2" y="T3"/>
                </a:cxn>
                <a:cxn ang="T8">
                  <a:pos x="T4" y="T5"/>
                </a:cxn>
              </a:cxnLst>
              <a:rect l="0" t="0" r="r" b="b"/>
              <a:pathLst>
                <a:path w="182" h="756">
                  <a:moveTo>
                    <a:pt x="182" y="0"/>
                  </a:moveTo>
                  <a:cubicBezTo>
                    <a:pt x="93" y="171"/>
                    <a:pt x="4" y="342"/>
                    <a:pt x="2" y="468"/>
                  </a:cubicBezTo>
                  <a:cubicBezTo>
                    <a:pt x="0" y="594"/>
                    <a:pt x="142" y="710"/>
                    <a:pt x="170" y="756"/>
                  </a:cubicBezTo>
                </a:path>
              </a:pathLst>
            </a:custGeom>
            <a:noFill/>
            <a:ln w="38100" cap="flat" cmpd="sng">
              <a:solidFill>
                <a:srgbClr val="FF5050"/>
              </a:solidFill>
              <a:prstDash val="solid"/>
              <a:round/>
              <a:headEnd type="none" w="lg" len="lg"/>
              <a:tailEnd type="triangle" w="med" len="med"/>
            </a:ln>
            <a:effectLst/>
          </p:spPr>
          <p:txBody>
            <a:bodyPr wrap="none" lIns="90000" tIns="46800" rIns="90000" bIns="46800" anchor="ctr">
              <a:spAutoFit/>
            </a:bodyPr>
            <a:lstStyle/>
            <a:p>
              <a:endParaRPr lang="zh-CN" altLang="en-US"/>
            </a:p>
          </p:txBody>
        </p:sp>
      </p:grpSp>
      <p:sp>
        <p:nvSpPr>
          <p:cNvPr id="792739" name="Text Box 2211"/>
          <p:cNvSpPr txBox="1">
            <a:spLocks noChangeArrowheads="1"/>
          </p:cNvSpPr>
          <p:nvPr/>
        </p:nvSpPr>
        <p:spPr bwMode="auto">
          <a:xfrm>
            <a:off x="4017963" y="3162300"/>
            <a:ext cx="995362" cy="457200"/>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rgbClr val="0000FF"/>
                </a:solidFill>
                <a:ea typeface="隶书" pitchFamily="49" charset="-122"/>
              </a:rPr>
              <a:t>COPY</a:t>
            </a:r>
            <a:endParaRPr lang="en-US" altLang="zh-CN" sz="2400" b="0">
              <a:solidFill>
                <a:schemeClr val="tx1"/>
              </a:solidFill>
              <a:ea typeface="隶书" pitchFamily="49" charset="-122"/>
            </a:endParaRPr>
          </a:p>
        </p:txBody>
      </p:sp>
      <p:grpSp>
        <p:nvGrpSpPr>
          <p:cNvPr id="13" name="Group 2212"/>
          <p:cNvGrpSpPr>
            <a:grpSpLocks/>
          </p:cNvGrpSpPr>
          <p:nvPr/>
        </p:nvGrpSpPr>
        <p:grpSpPr bwMode="auto">
          <a:xfrm>
            <a:off x="6294438" y="3286125"/>
            <a:ext cx="2640012" cy="1631950"/>
            <a:chOff x="3645" y="2022"/>
            <a:chExt cx="1663" cy="1028"/>
          </a:xfrm>
        </p:grpSpPr>
        <p:grpSp>
          <p:nvGrpSpPr>
            <p:cNvPr id="14" name="Group 2213"/>
            <p:cNvGrpSpPr>
              <a:grpSpLocks/>
            </p:cNvGrpSpPr>
            <p:nvPr/>
          </p:nvGrpSpPr>
          <p:grpSpPr bwMode="auto">
            <a:xfrm>
              <a:off x="3645" y="2022"/>
              <a:ext cx="1663" cy="865"/>
              <a:chOff x="3910" y="2274"/>
              <a:chExt cx="1663" cy="865"/>
            </a:xfrm>
          </p:grpSpPr>
          <p:sp>
            <p:nvSpPr>
              <p:cNvPr id="371737" name="Text Box 2214"/>
              <p:cNvSpPr txBox="1">
                <a:spLocks noChangeArrowheads="1"/>
              </p:cNvSpPr>
              <p:nvPr/>
            </p:nvSpPr>
            <p:spPr bwMode="auto">
              <a:xfrm>
                <a:off x="3910" y="2274"/>
                <a:ext cx="551"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rgbClr val="336600"/>
                    </a:solidFill>
                    <a:ea typeface="宋体" pitchFamily="2" charset="-122"/>
                  </a:rPr>
                  <a:t>(swap)</a:t>
                </a:r>
              </a:p>
            </p:txBody>
          </p:sp>
          <p:grpSp>
            <p:nvGrpSpPr>
              <p:cNvPr id="15" name="Group 2215"/>
              <p:cNvGrpSpPr>
                <a:grpSpLocks/>
              </p:cNvGrpSpPr>
              <p:nvPr/>
            </p:nvGrpSpPr>
            <p:grpSpPr bwMode="auto">
              <a:xfrm>
                <a:off x="4795" y="2397"/>
                <a:ext cx="778" cy="250"/>
                <a:chOff x="4402" y="1437"/>
                <a:chExt cx="778" cy="250"/>
              </a:xfrm>
            </p:grpSpPr>
            <p:sp>
              <p:nvSpPr>
                <p:cNvPr id="371745" name="Line 2216"/>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71746" name="Text Box 2217"/>
                <p:cNvSpPr txBox="1">
                  <a:spLocks noChangeArrowheads="1"/>
                </p:cNvSpPr>
                <p:nvPr/>
              </p:nvSpPr>
              <p:spPr bwMode="auto">
                <a:xfrm>
                  <a:off x="4584" y="1437"/>
                  <a:ext cx="596"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zh-CN" altLang="zh-CN" sz="2000" b="0">
                      <a:solidFill>
                        <a:schemeClr val="tx1"/>
                      </a:solidFill>
                      <a:ea typeface="宋体" pitchFamily="2" charset="-122"/>
                    </a:rPr>
                    <a:t>指针</a:t>
                  </a:r>
                  <a:r>
                    <a:rPr lang="en-US" altLang="zh-CN" sz="2000" b="0">
                      <a:solidFill>
                        <a:schemeClr val="tx1"/>
                      </a:solidFill>
                      <a:ea typeface="宋体" pitchFamily="2" charset="-122"/>
                    </a:rPr>
                    <a:t>p1</a:t>
                  </a:r>
                </a:p>
              </p:txBody>
            </p:sp>
          </p:grpSp>
          <p:grpSp>
            <p:nvGrpSpPr>
              <p:cNvPr id="16" name="Group 2218"/>
              <p:cNvGrpSpPr>
                <a:grpSpLocks/>
              </p:cNvGrpSpPr>
              <p:nvPr/>
            </p:nvGrpSpPr>
            <p:grpSpPr bwMode="auto">
              <a:xfrm>
                <a:off x="4795" y="2637"/>
                <a:ext cx="778" cy="250"/>
                <a:chOff x="4402" y="1437"/>
                <a:chExt cx="778" cy="250"/>
              </a:xfrm>
            </p:grpSpPr>
            <p:sp>
              <p:nvSpPr>
                <p:cNvPr id="371743" name="Line 2219"/>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71744" name="Text Box 2220"/>
                <p:cNvSpPr txBox="1">
                  <a:spLocks noChangeArrowheads="1"/>
                </p:cNvSpPr>
                <p:nvPr/>
              </p:nvSpPr>
              <p:spPr bwMode="auto">
                <a:xfrm>
                  <a:off x="4584" y="1437"/>
                  <a:ext cx="596"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zh-CN" altLang="en-US" sz="2000" b="0">
                      <a:solidFill>
                        <a:schemeClr val="tx1"/>
                      </a:solidFill>
                      <a:ea typeface="宋体" pitchFamily="2" charset="-122"/>
                    </a:rPr>
                    <a:t>指针</a:t>
                  </a:r>
                  <a:r>
                    <a:rPr lang="en-US" altLang="zh-CN" sz="2000" b="0">
                      <a:solidFill>
                        <a:schemeClr val="tx1"/>
                      </a:solidFill>
                      <a:ea typeface="宋体" pitchFamily="2" charset="-122"/>
                    </a:rPr>
                    <a:t>p2</a:t>
                  </a:r>
                </a:p>
              </p:txBody>
            </p:sp>
          </p:grpSp>
          <p:grpSp>
            <p:nvGrpSpPr>
              <p:cNvPr id="17" name="Group 2221"/>
              <p:cNvGrpSpPr>
                <a:grpSpLocks/>
              </p:cNvGrpSpPr>
              <p:nvPr/>
            </p:nvGrpSpPr>
            <p:grpSpPr bwMode="auto">
              <a:xfrm>
                <a:off x="4795" y="2889"/>
                <a:ext cx="698" cy="250"/>
                <a:chOff x="4402" y="1437"/>
                <a:chExt cx="698" cy="250"/>
              </a:xfrm>
            </p:grpSpPr>
            <p:sp>
              <p:nvSpPr>
                <p:cNvPr id="371741" name="Line 2222"/>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p>
              </p:txBody>
            </p:sp>
            <p:sp>
              <p:nvSpPr>
                <p:cNvPr id="371742" name="Text Box 2223"/>
                <p:cNvSpPr txBox="1">
                  <a:spLocks noChangeArrowheads="1"/>
                </p:cNvSpPr>
                <p:nvPr/>
              </p:nvSpPr>
              <p:spPr bwMode="auto">
                <a:xfrm>
                  <a:off x="4584" y="1437"/>
                  <a:ext cx="516" cy="250"/>
                </a:xfrm>
                <a:prstGeom prst="rect">
                  <a:avLst/>
                </a:prstGeom>
                <a:noFill/>
                <a:ln w="9525">
                  <a:noFill/>
                  <a:miter lim="800000"/>
                  <a:headEnd type="none" w="lg" len="lg"/>
                  <a:tailEnd/>
                </a:ln>
                <a:effectLst/>
              </p:spPr>
              <p:txBody>
                <a:bodyPr wrap="none">
                  <a:spAutoFit/>
                </a:bodyPr>
                <a:lstStyle/>
                <a:p>
                  <a:pPr eaLnBrk="1" hangingPunct="1">
                    <a:spcBef>
                      <a:spcPct val="0"/>
                    </a:spcBef>
                  </a:pPr>
                  <a:r>
                    <a:rPr lang="zh-CN" altLang="en-US" sz="2000" b="0">
                      <a:solidFill>
                        <a:schemeClr val="tx1"/>
                      </a:solidFill>
                      <a:ea typeface="宋体" pitchFamily="2" charset="-122"/>
                    </a:rPr>
                    <a:t>指针</a:t>
                  </a:r>
                  <a:r>
                    <a:rPr lang="en-US" altLang="zh-CN" sz="2000" b="0">
                      <a:solidFill>
                        <a:schemeClr val="tx1"/>
                      </a:solidFill>
                      <a:ea typeface="宋体" pitchFamily="2" charset="-122"/>
                    </a:rPr>
                    <a:t>p</a:t>
                  </a:r>
                </a:p>
              </p:txBody>
            </p:sp>
          </p:grpSp>
        </p:grpSp>
        <p:sp>
          <p:nvSpPr>
            <p:cNvPr id="371736" name="Text Box 2224"/>
            <p:cNvSpPr txBox="1">
              <a:spLocks noChangeArrowheads="1"/>
            </p:cNvSpPr>
            <p:nvPr/>
          </p:nvSpPr>
          <p:spPr bwMode="auto">
            <a:xfrm>
              <a:off x="3658" y="2762"/>
              <a:ext cx="500" cy="288"/>
            </a:xfrm>
            <a:prstGeom prst="rect">
              <a:avLst/>
            </a:prstGeom>
            <a:noFill/>
            <a:ln w="9525">
              <a:noFill/>
              <a:miter lim="800000"/>
              <a:headEnd/>
              <a:tailEnd/>
            </a:ln>
            <a:effectLst/>
          </p:spPr>
          <p:txBody>
            <a:bodyPr wrap="none" anchor="ctr">
              <a:spAutoFit/>
            </a:bodyPr>
            <a:lstStyle/>
            <a:p>
              <a:pPr algn="ctr">
                <a:spcBef>
                  <a:spcPct val="0"/>
                </a:spcBef>
              </a:pPr>
              <a:r>
                <a:rPr lang="en-US" altLang="zh-CN" sz="2400" b="0">
                  <a:solidFill>
                    <a:srgbClr val="FF3300"/>
                  </a:solidFill>
                  <a:ea typeface="宋体" pitchFamily="2" charset="-122"/>
                </a:rPr>
                <a:t>****</a:t>
              </a:r>
              <a:endParaRPr lang="en-US" altLang="zh-CN" sz="2400" b="0">
                <a:solidFill>
                  <a:srgbClr val="0000FF"/>
                </a:solidFill>
                <a:ea typeface="宋体" pitchFamily="2" charset="-122"/>
              </a:endParaRPr>
            </a:p>
          </p:txBody>
        </p:sp>
      </p:grpSp>
      <p:sp>
        <p:nvSpPr>
          <p:cNvPr id="792753" name="Text Box 2225"/>
          <p:cNvSpPr txBox="1">
            <a:spLocks noChangeArrowheads="1"/>
          </p:cNvSpPr>
          <p:nvPr/>
        </p:nvSpPr>
        <p:spPr bwMode="auto">
          <a:xfrm>
            <a:off x="6315075" y="4441825"/>
            <a:ext cx="793750" cy="457200"/>
          </a:xfrm>
          <a:prstGeom prst="rect">
            <a:avLst/>
          </a:prstGeom>
          <a:solidFill>
            <a:srgbClr val="DDDDDD"/>
          </a:solidFill>
          <a:ln w="9525">
            <a:noFill/>
            <a:miter lim="800000"/>
            <a:headEnd/>
            <a:tailEnd/>
          </a:ln>
          <a:effectLst/>
        </p:spPr>
        <p:txBody>
          <a:bodyPr wrap="none" anchor="ctr">
            <a:spAutoFit/>
          </a:bodyPr>
          <a:lstStyle/>
          <a:p>
            <a:pPr algn="ctr">
              <a:spcBef>
                <a:spcPct val="0"/>
              </a:spcBef>
            </a:pPr>
            <a:r>
              <a:rPr lang="en-US" altLang="zh-CN" sz="2400" b="0">
                <a:solidFill>
                  <a:srgbClr val="0000FF"/>
                </a:solidFill>
                <a:ea typeface="宋体" pitchFamily="2" charset="-122"/>
              </a:rPr>
              <a:t>2000</a:t>
            </a:r>
          </a:p>
        </p:txBody>
      </p:sp>
      <p:sp>
        <p:nvSpPr>
          <p:cNvPr id="792754" name="AutoShape 2226"/>
          <p:cNvSpPr>
            <a:spLocks noChangeArrowheads="1"/>
          </p:cNvSpPr>
          <p:nvPr/>
        </p:nvSpPr>
        <p:spPr bwMode="auto">
          <a:xfrm>
            <a:off x="2478088" y="1570038"/>
            <a:ext cx="2401887" cy="1166812"/>
          </a:xfrm>
          <a:prstGeom prst="irregularSeal1">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en-US" sz="2400" b="0">
                <a:solidFill>
                  <a:srgbClr val="FF3300"/>
                </a:solidFill>
                <a:ea typeface="隶书" pitchFamily="49" charset="-122"/>
              </a:rPr>
              <a:t>地址传递</a:t>
            </a:r>
          </a:p>
        </p:txBody>
      </p:sp>
      <p:sp>
        <p:nvSpPr>
          <p:cNvPr id="792755" name="Text Box 2227"/>
          <p:cNvSpPr txBox="1">
            <a:spLocks noChangeArrowheads="1"/>
          </p:cNvSpPr>
          <p:nvPr/>
        </p:nvSpPr>
        <p:spPr bwMode="auto">
          <a:xfrm>
            <a:off x="6315075" y="4060825"/>
            <a:ext cx="793750" cy="457200"/>
          </a:xfrm>
          <a:prstGeom prst="rect">
            <a:avLst/>
          </a:prstGeom>
          <a:solidFill>
            <a:srgbClr val="DDDDDD"/>
          </a:solidFill>
          <a:ln w="9525">
            <a:noFill/>
            <a:miter lim="800000"/>
            <a:headEnd/>
            <a:tailEnd/>
          </a:ln>
          <a:effectLst/>
        </p:spPr>
        <p:txBody>
          <a:bodyPr wrap="none" anchor="ctr">
            <a:spAutoFit/>
          </a:bodyPr>
          <a:lstStyle/>
          <a:p>
            <a:pPr algn="ctr">
              <a:spcBef>
                <a:spcPct val="0"/>
              </a:spcBef>
            </a:pPr>
            <a:r>
              <a:rPr lang="en-US" altLang="zh-CN" sz="2400" b="0">
                <a:solidFill>
                  <a:srgbClr val="0000FF"/>
                </a:solidFill>
                <a:ea typeface="宋体" pitchFamily="2" charset="-122"/>
              </a:rPr>
              <a:t>2000</a:t>
            </a:r>
          </a:p>
        </p:txBody>
      </p:sp>
      <p:sp>
        <p:nvSpPr>
          <p:cNvPr id="792756" name="Text Box 2228"/>
          <p:cNvSpPr txBox="1">
            <a:spLocks noChangeArrowheads="1"/>
          </p:cNvSpPr>
          <p:nvPr/>
        </p:nvSpPr>
        <p:spPr bwMode="auto">
          <a:xfrm>
            <a:off x="6315075" y="3641725"/>
            <a:ext cx="793750" cy="457200"/>
          </a:xfrm>
          <a:prstGeom prst="rect">
            <a:avLst/>
          </a:prstGeom>
          <a:solidFill>
            <a:srgbClr val="DDDDDD"/>
          </a:solidFill>
          <a:ln w="9525">
            <a:noFill/>
            <a:miter lim="800000"/>
            <a:headEnd/>
            <a:tailEnd/>
          </a:ln>
          <a:effectLst/>
        </p:spPr>
        <p:txBody>
          <a:bodyPr wrap="none" anchor="ctr">
            <a:spAutoFit/>
          </a:bodyPr>
          <a:lstStyle/>
          <a:p>
            <a:pPr algn="ctr">
              <a:spcBef>
                <a:spcPct val="0"/>
              </a:spcBef>
            </a:pPr>
            <a:r>
              <a:rPr lang="en-US" altLang="zh-CN" sz="2400" b="0">
                <a:solidFill>
                  <a:srgbClr val="FF3300"/>
                </a:solidFill>
                <a:ea typeface="宋体" pitchFamily="2" charset="-122"/>
              </a:rPr>
              <a:t>2002</a:t>
            </a:r>
            <a:endParaRPr lang="en-US" altLang="zh-CN" sz="2400" b="0">
              <a:solidFill>
                <a:srgbClr val="0000FF"/>
              </a:solidFill>
              <a:ea typeface="宋体" pitchFamily="2" charset="-122"/>
            </a:endParaRPr>
          </a:p>
        </p:txBody>
      </p:sp>
      <p:sp>
        <p:nvSpPr>
          <p:cNvPr id="792757" name="Text Box 2229"/>
          <p:cNvSpPr txBox="1">
            <a:spLocks noChangeArrowheads="1"/>
          </p:cNvSpPr>
          <p:nvPr/>
        </p:nvSpPr>
        <p:spPr bwMode="auto">
          <a:xfrm>
            <a:off x="539552" y="6237312"/>
            <a:ext cx="1962150" cy="396875"/>
          </a:xfrm>
          <a:prstGeom prst="rect">
            <a:avLst/>
          </a:prstGeom>
          <a:solidFill>
            <a:srgbClr val="33CCCC"/>
          </a:solidFill>
          <a:ln w="9525">
            <a:noFill/>
            <a:miter lim="800000"/>
            <a:headEnd/>
            <a:tailEnd/>
          </a:ln>
          <a:effectLst/>
        </p:spPr>
        <p:txBody>
          <a:bodyPr wrap="none">
            <a:spAutoFit/>
          </a:bodyPr>
          <a:lstStyle/>
          <a:p>
            <a:pPr eaLnBrk="1" hangingPunct="1">
              <a:spcBef>
                <a:spcPct val="0"/>
              </a:spcBef>
            </a:pPr>
            <a:r>
              <a:rPr lang="zh-CN" altLang="en-US" sz="2000" b="0" dirty="0">
                <a:solidFill>
                  <a:schemeClr val="tx1"/>
                </a:solidFill>
                <a:ea typeface="宋体" pitchFamily="2" charset="-122"/>
              </a:rPr>
              <a:t>运行结果：</a:t>
            </a:r>
            <a:r>
              <a:rPr lang="en-US" altLang="zh-CN" sz="2000" b="0" dirty="0">
                <a:solidFill>
                  <a:schemeClr val="tx1"/>
                </a:solidFill>
                <a:ea typeface="宋体" pitchFamily="2" charset="-122"/>
              </a:rPr>
              <a:t>5</a:t>
            </a:r>
            <a:r>
              <a:rPr lang="zh-CN" altLang="en-US" sz="2000" b="0" dirty="0">
                <a:solidFill>
                  <a:schemeClr val="tx1"/>
                </a:solidFill>
                <a:ea typeface="宋体" pitchFamily="2" charset="-122"/>
              </a:rPr>
              <a:t>，</a:t>
            </a:r>
            <a:r>
              <a:rPr lang="en-US" altLang="zh-CN" sz="2000" b="0" dirty="0">
                <a:solidFill>
                  <a:schemeClr val="tx1"/>
                </a:solidFill>
                <a:ea typeface="宋体" pitchFamily="2" charset="-122"/>
              </a:rPr>
              <a:t>9</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3" name="Text Box 8"/>
          <p:cNvSpPr txBox="1">
            <a:spLocks noChangeArrowheads="1"/>
          </p:cNvSpPr>
          <p:nvPr/>
        </p:nvSpPr>
        <p:spPr bwMode="auto">
          <a:xfrm>
            <a:off x="0" y="0"/>
            <a:ext cx="6372194" cy="674030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t>例</a:t>
            </a:r>
            <a:r>
              <a:rPr lang="en-US" altLang="zh-CN" sz="2400" dirty="0"/>
              <a:t>4  </a:t>
            </a:r>
            <a:r>
              <a:rPr lang="zh-CN" altLang="en-US" sz="2400" dirty="0"/>
              <a:t>输入</a:t>
            </a:r>
            <a:r>
              <a:rPr lang="en-US" altLang="zh-CN" sz="2400" dirty="0"/>
              <a:t>a,b,c3</a:t>
            </a:r>
            <a:r>
              <a:rPr lang="zh-CN" altLang="en-US" sz="2400" dirty="0"/>
              <a:t>个整数，按从大到小输出</a:t>
            </a:r>
          </a:p>
          <a:p>
            <a:pPr>
              <a:spcBef>
                <a:spcPct val="0"/>
              </a:spcBef>
            </a:pPr>
            <a:r>
              <a:rPr lang="en-US" altLang="zh-CN" sz="2400" dirty="0"/>
              <a:t>#include &lt;</a:t>
            </a:r>
            <a:r>
              <a:rPr lang="en-US" altLang="zh-CN" sz="2400" dirty="0" err="1"/>
              <a:t>stdio.h</a:t>
            </a:r>
            <a:r>
              <a:rPr lang="en-US" altLang="zh-CN" sz="2400" dirty="0"/>
              <a:t>&gt;</a:t>
            </a:r>
          </a:p>
          <a:p>
            <a:pPr>
              <a:spcBef>
                <a:spcPct val="0"/>
              </a:spcBef>
            </a:pPr>
            <a:r>
              <a:rPr lang="en-US" altLang="zh-CN" sz="2400" dirty="0" err="1"/>
              <a:t>int</a:t>
            </a:r>
            <a:r>
              <a:rPr lang="en-US" altLang="zh-CN" sz="2400" dirty="0"/>
              <a:t> main(  ) </a:t>
            </a:r>
          </a:p>
          <a:p>
            <a:pPr>
              <a:spcBef>
                <a:spcPct val="0"/>
              </a:spcBef>
            </a:pPr>
            <a:r>
              <a:rPr lang="en-US" altLang="zh-CN" sz="2400" dirty="0"/>
              <a:t>{</a:t>
            </a:r>
            <a:r>
              <a:rPr lang="en-US" altLang="zh-CN" sz="2400" dirty="0" err="1"/>
              <a:t>int</a:t>
            </a:r>
            <a:r>
              <a:rPr lang="en-US" altLang="zh-CN" sz="2400" dirty="0"/>
              <a:t> exchange(</a:t>
            </a:r>
            <a:r>
              <a:rPr lang="en-US" altLang="zh-CN" sz="2400" dirty="0" err="1"/>
              <a:t>int</a:t>
            </a:r>
            <a:r>
              <a:rPr lang="en-US" altLang="zh-CN" sz="2400" dirty="0"/>
              <a:t>  *q1, </a:t>
            </a:r>
            <a:r>
              <a:rPr lang="en-US" altLang="zh-CN" sz="2400" dirty="0" err="1"/>
              <a:t>int</a:t>
            </a:r>
            <a:r>
              <a:rPr lang="en-US" altLang="zh-CN" sz="2400" dirty="0"/>
              <a:t>  *q2, </a:t>
            </a:r>
            <a:r>
              <a:rPr lang="en-US" altLang="zh-CN" sz="2400" dirty="0" err="1"/>
              <a:t>int</a:t>
            </a:r>
            <a:r>
              <a:rPr lang="en-US" altLang="zh-CN" sz="2400" dirty="0"/>
              <a:t>  *q3); </a:t>
            </a:r>
          </a:p>
          <a:p>
            <a:pPr>
              <a:spcBef>
                <a:spcPct val="0"/>
              </a:spcBef>
            </a:pPr>
            <a:r>
              <a:rPr lang="en-US" altLang="zh-CN" sz="2400" dirty="0"/>
              <a:t>  </a:t>
            </a:r>
            <a:r>
              <a:rPr lang="en-US" altLang="zh-CN" sz="2400" dirty="0" err="1"/>
              <a:t>int</a:t>
            </a:r>
            <a:r>
              <a:rPr lang="en-US" altLang="zh-CN" sz="2400" dirty="0"/>
              <a:t>  </a:t>
            </a:r>
            <a:r>
              <a:rPr lang="en-US" altLang="zh-CN" sz="2400" dirty="0" err="1"/>
              <a:t>a,b,c</a:t>
            </a:r>
            <a:r>
              <a:rPr lang="en-US" altLang="zh-CN" sz="2400" dirty="0"/>
              <a:t>,*p1,*p2,*p3; </a:t>
            </a:r>
          </a:p>
          <a:p>
            <a:pPr>
              <a:spcBef>
                <a:spcPct val="0"/>
              </a:spcBef>
            </a:pPr>
            <a:r>
              <a:rPr lang="en-US" altLang="zh-CN" sz="2400" dirty="0"/>
              <a:t>  </a:t>
            </a:r>
            <a:r>
              <a:rPr lang="en-US" altLang="zh-CN" sz="2400" dirty="0" err="1"/>
              <a:t>scanf</a:t>
            </a:r>
            <a:r>
              <a:rPr lang="en-US" altLang="zh-CN" sz="2400" dirty="0"/>
              <a:t>("%</a:t>
            </a:r>
            <a:r>
              <a:rPr lang="en-US" altLang="zh-CN" sz="2400" dirty="0" err="1"/>
              <a:t>d,%d,%d",&amp;a,&amp;b,&amp;c</a:t>
            </a:r>
            <a:r>
              <a:rPr lang="en-US" altLang="zh-CN" sz="2400" dirty="0"/>
              <a:t>);</a:t>
            </a:r>
          </a:p>
          <a:p>
            <a:pPr>
              <a:spcBef>
                <a:spcPct val="0"/>
              </a:spcBef>
            </a:pPr>
            <a:r>
              <a:rPr lang="en-US" altLang="zh-CN" sz="2400" dirty="0"/>
              <a:t>  p1=&amp;a; p2=&amp;b; p3=&amp;c; </a:t>
            </a:r>
          </a:p>
          <a:p>
            <a:pPr>
              <a:spcBef>
                <a:spcPct val="0"/>
              </a:spcBef>
            </a:pPr>
            <a:r>
              <a:rPr lang="en-US" altLang="zh-CN" sz="2400" dirty="0"/>
              <a:t>  exchange(p1, p2, p3); </a:t>
            </a:r>
          </a:p>
          <a:p>
            <a:pPr>
              <a:spcBef>
                <a:spcPct val="0"/>
              </a:spcBef>
            </a:pPr>
            <a:r>
              <a:rPr lang="en-US" altLang="zh-CN" sz="2400" dirty="0"/>
              <a:t>  </a:t>
            </a:r>
            <a:r>
              <a:rPr lang="en-US" altLang="zh-CN" sz="2400" dirty="0" err="1"/>
              <a:t>printf</a:t>
            </a:r>
            <a:r>
              <a:rPr lang="en-US" altLang="zh-CN" sz="2400" dirty="0"/>
              <a:t>("\</a:t>
            </a:r>
            <a:r>
              <a:rPr lang="en-US" altLang="zh-CN" sz="2400" dirty="0" err="1"/>
              <a:t>n%d</a:t>
            </a:r>
            <a:r>
              <a:rPr lang="en-US" altLang="zh-CN" sz="2400" dirty="0"/>
              <a:t>, %d, %d\</a:t>
            </a:r>
            <a:r>
              <a:rPr lang="en-US" altLang="zh-CN" sz="2400" dirty="0" err="1"/>
              <a:t>n",a</a:t>
            </a:r>
            <a:r>
              <a:rPr lang="en-US" altLang="zh-CN" sz="2400" dirty="0"/>
              <a:t>, b, c);} </a:t>
            </a:r>
          </a:p>
          <a:p>
            <a:pPr>
              <a:spcBef>
                <a:spcPct val="0"/>
              </a:spcBef>
            </a:pPr>
            <a:endParaRPr lang="en-US" altLang="zh-CN" sz="2400" dirty="0"/>
          </a:p>
          <a:p>
            <a:pPr>
              <a:spcBef>
                <a:spcPct val="0"/>
              </a:spcBef>
            </a:pPr>
            <a:r>
              <a:rPr lang="en-US" altLang="zh-CN" sz="2400" dirty="0" err="1"/>
              <a:t>int</a:t>
            </a:r>
            <a:r>
              <a:rPr lang="en-US" altLang="zh-CN" sz="2400" dirty="0"/>
              <a:t> exchange(</a:t>
            </a:r>
            <a:r>
              <a:rPr lang="en-US" altLang="zh-CN" sz="2400" dirty="0" err="1"/>
              <a:t>int</a:t>
            </a:r>
            <a:r>
              <a:rPr lang="en-US" altLang="zh-CN" sz="2400" dirty="0"/>
              <a:t>  *q1, </a:t>
            </a:r>
            <a:r>
              <a:rPr lang="en-US" altLang="zh-CN" sz="2400" dirty="0" err="1"/>
              <a:t>int</a:t>
            </a:r>
            <a:r>
              <a:rPr lang="en-US" altLang="zh-CN" sz="2400" dirty="0"/>
              <a:t>  *q2, </a:t>
            </a:r>
            <a:r>
              <a:rPr lang="en-US" altLang="zh-CN" sz="2400" dirty="0" err="1"/>
              <a:t>int</a:t>
            </a:r>
            <a:r>
              <a:rPr lang="en-US" altLang="zh-CN" sz="2400" dirty="0"/>
              <a:t>  *q3) </a:t>
            </a:r>
          </a:p>
          <a:p>
            <a:pPr>
              <a:spcBef>
                <a:spcPct val="0"/>
              </a:spcBef>
            </a:pPr>
            <a:r>
              <a:rPr lang="en-US" altLang="zh-CN" sz="2400" dirty="0"/>
              <a:t>{void swap(</a:t>
            </a:r>
            <a:r>
              <a:rPr lang="en-US" altLang="zh-CN" sz="2400" dirty="0" err="1"/>
              <a:t>int</a:t>
            </a:r>
            <a:r>
              <a:rPr lang="en-US" altLang="zh-CN" sz="2400" dirty="0"/>
              <a:t>  *pt1,  </a:t>
            </a:r>
            <a:r>
              <a:rPr lang="en-US" altLang="zh-CN" sz="2400" dirty="0" err="1"/>
              <a:t>int</a:t>
            </a:r>
            <a:r>
              <a:rPr lang="en-US" altLang="zh-CN" sz="2400" dirty="0"/>
              <a:t>  *pt2); </a:t>
            </a:r>
          </a:p>
          <a:p>
            <a:pPr>
              <a:spcBef>
                <a:spcPct val="0"/>
              </a:spcBef>
            </a:pPr>
            <a:r>
              <a:rPr lang="en-US" altLang="zh-CN" sz="2400" dirty="0"/>
              <a:t>  if(*q1 &lt; *q2)  swap(q1, q2); </a:t>
            </a:r>
          </a:p>
          <a:p>
            <a:pPr>
              <a:spcBef>
                <a:spcPct val="0"/>
              </a:spcBef>
            </a:pPr>
            <a:r>
              <a:rPr lang="en-US" altLang="zh-CN" sz="2400" dirty="0"/>
              <a:t>  if(*q1 &lt; *q3)  swap(q1, q3); </a:t>
            </a:r>
          </a:p>
          <a:p>
            <a:pPr>
              <a:spcBef>
                <a:spcPct val="0"/>
              </a:spcBef>
            </a:pPr>
            <a:r>
              <a:rPr lang="en-US" altLang="zh-CN" sz="2400" dirty="0"/>
              <a:t>  if(*q2 &lt; *q3)  swap(q2, q3);} </a:t>
            </a:r>
          </a:p>
          <a:p>
            <a:pPr>
              <a:spcBef>
                <a:spcPct val="0"/>
              </a:spcBef>
            </a:pPr>
            <a:endParaRPr lang="en-US" altLang="zh-CN" sz="2400" dirty="0"/>
          </a:p>
          <a:p>
            <a:pPr>
              <a:spcBef>
                <a:spcPct val="0"/>
              </a:spcBef>
            </a:pPr>
            <a:r>
              <a:rPr lang="en-US" altLang="zh-CN" sz="2400" dirty="0"/>
              <a:t>void swap(int  *pt1,  int  *pt2) </a:t>
            </a:r>
          </a:p>
          <a:p>
            <a:pPr>
              <a:spcBef>
                <a:spcPct val="0"/>
              </a:spcBef>
            </a:pPr>
            <a:r>
              <a:rPr lang="en-US" altLang="zh-CN" sz="2400" dirty="0"/>
              <a:t>{</a:t>
            </a:r>
            <a:r>
              <a:rPr lang="en-US" altLang="zh-CN" sz="2400" dirty="0" err="1"/>
              <a:t>int</a:t>
            </a:r>
            <a:r>
              <a:rPr lang="en-US" altLang="zh-CN" sz="2400" dirty="0"/>
              <a:t>  temp; temp=*pt1; *pt1=*pt2; *pt2=temp;} </a:t>
            </a:r>
          </a:p>
        </p:txBody>
      </p:sp>
      <p:grpSp>
        <p:nvGrpSpPr>
          <p:cNvPr id="2" name="Group 59"/>
          <p:cNvGrpSpPr>
            <a:grpSpLocks/>
          </p:cNvGrpSpPr>
          <p:nvPr/>
        </p:nvGrpSpPr>
        <p:grpSpPr bwMode="auto">
          <a:xfrm>
            <a:off x="5616575" y="1949450"/>
            <a:ext cx="3305175" cy="3910013"/>
            <a:chOff x="3678" y="1108"/>
            <a:chExt cx="2082" cy="2463"/>
          </a:xfrm>
        </p:grpSpPr>
        <p:sp>
          <p:nvSpPr>
            <p:cNvPr id="372746" name="Rectangle 58"/>
            <p:cNvSpPr>
              <a:spLocks noChangeArrowheads="1"/>
            </p:cNvSpPr>
            <p:nvPr/>
          </p:nvSpPr>
          <p:spPr bwMode="auto">
            <a:xfrm>
              <a:off x="3678" y="1108"/>
              <a:ext cx="2082" cy="2463"/>
            </a:xfrm>
            <a:prstGeom prst="rect">
              <a:avLst/>
            </a:prstGeom>
            <a:solidFill>
              <a:schemeClr val="bg1"/>
            </a:solidFill>
            <a:ln w="25400">
              <a:solidFill>
                <a:srgbClr val="00FF00"/>
              </a:solidFill>
              <a:miter lim="800000"/>
              <a:headEnd/>
              <a:tailEnd/>
            </a:ln>
            <a:effectLst/>
          </p:spPr>
          <p:txBody>
            <a:bodyPr wrap="none" anchor="ctr">
              <a:spAutoFit/>
            </a:bodyPr>
            <a:lstStyle/>
            <a:p>
              <a:endParaRPr lang="zh-CN" altLang="en-US"/>
            </a:p>
          </p:txBody>
        </p:sp>
        <p:grpSp>
          <p:nvGrpSpPr>
            <p:cNvPr id="3" name="Group 57"/>
            <p:cNvGrpSpPr>
              <a:grpSpLocks/>
            </p:cNvGrpSpPr>
            <p:nvPr/>
          </p:nvGrpSpPr>
          <p:grpSpPr bwMode="auto">
            <a:xfrm>
              <a:off x="3718" y="1174"/>
              <a:ext cx="2018" cy="2308"/>
              <a:chOff x="3718" y="1174"/>
              <a:chExt cx="2018" cy="2308"/>
            </a:xfrm>
          </p:grpSpPr>
          <p:grpSp>
            <p:nvGrpSpPr>
              <p:cNvPr id="4" name="Group 10"/>
              <p:cNvGrpSpPr>
                <a:grpSpLocks/>
              </p:cNvGrpSpPr>
              <p:nvPr/>
            </p:nvGrpSpPr>
            <p:grpSpPr bwMode="auto">
              <a:xfrm>
                <a:off x="3718" y="1178"/>
                <a:ext cx="384" cy="2304"/>
                <a:chOff x="1056" y="1632"/>
                <a:chExt cx="384" cy="2304"/>
              </a:xfrm>
            </p:grpSpPr>
            <p:sp>
              <p:nvSpPr>
                <p:cNvPr id="372782" name="Rectangle 11"/>
                <p:cNvSpPr>
                  <a:spLocks noChangeArrowheads="1"/>
                </p:cNvSpPr>
                <p:nvPr/>
              </p:nvSpPr>
              <p:spPr bwMode="auto">
                <a:xfrm>
                  <a:off x="1056" y="1632"/>
                  <a:ext cx="384"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ffbc</a:t>
                  </a:r>
                  <a:endParaRPr lang="en-US" altLang="zh-CN" sz="2400" b="0">
                    <a:solidFill>
                      <a:schemeClr val="tx1"/>
                    </a:solidFill>
                    <a:ea typeface="宋体" pitchFamily="2" charset="-122"/>
                  </a:endParaRPr>
                </a:p>
              </p:txBody>
            </p:sp>
            <p:sp>
              <p:nvSpPr>
                <p:cNvPr id="372783" name="Rectangle 12"/>
                <p:cNvSpPr>
                  <a:spLocks noChangeArrowheads="1"/>
                </p:cNvSpPr>
                <p:nvPr/>
              </p:nvSpPr>
              <p:spPr bwMode="auto">
                <a:xfrm>
                  <a:off x="1056" y="1824"/>
                  <a:ext cx="384"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ffc2</a:t>
                  </a:r>
                  <a:endParaRPr lang="en-US" altLang="zh-CN" sz="2400" b="0">
                    <a:solidFill>
                      <a:schemeClr val="tx1"/>
                    </a:solidFill>
                    <a:ea typeface="宋体" pitchFamily="2" charset="-122"/>
                  </a:endParaRPr>
                </a:p>
              </p:txBody>
            </p:sp>
            <p:sp>
              <p:nvSpPr>
                <p:cNvPr id="372784" name="Rectangle 13"/>
                <p:cNvSpPr>
                  <a:spLocks noChangeArrowheads="1"/>
                </p:cNvSpPr>
                <p:nvPr/>
              </p:nvSpPr>
              <p:spPr bwMode="auto">
                <a:xfrm>
                  <a:off x="1056" y="2016"/>
                  <a:ext cx="384"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ffc4</a:t>
                  </a:r>
                  <a:endParaRPr lang="en-US" altLang="zh-CN" sz="2400" b="0">
                    <a:solidFill>
                      <a:schemeClr val="tx1"/>
                    </a:solidFill>
                    <a:ea typeface="宋体" pitchFamily="2" charset="-122"/>
                  </a:endParaRPr>
                </a:p>
              </p:txBody>
            </p:sp>
            <p:sp>
              <p:nvSpPr>
                <p:cNvPr id="372785" name="Rectangle 14"/>
                <p:cNvSpPr>
                  <a:spLocks noChangeArrowheads="1"/>
                </p:cNvSpPr>
                <p:nvPr/>
              </p:nvSpPr>
              <p:spPr bwMode="auto">
                <a:xfrm>
                  <a:off x="1056" y="2208"/>
                  <a:ext cx="384"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ffca</a:t>
                  </a:r>
                  <a:endParaRPr lang="en-US" altLang="zh-CN" sz="2400" b="0">
                    <a:solidFill>
                      <a:schemeClr val="tx1"/>
                    </a:solidFill>
                    <a:ea typeface="宋体" pitchFamily="2" charset="-122"/>
                  </a:endParaRPr>
                </a:p>
              </p:txBody>
            </p:sp>
            <p:sp>
              <p:nvSpPr>
                <p:cNvPr id="372786" name="Rectangle 15"/>
                <p:cNvSpPr>
                  <a:spLocks noChangeArrowheads="1"/>
                </p:cNvSpPr>
                <p:nvPr/>
              </p:nvSpPr>
              <p:spPr bwMode="auto">
                <a:xfrm>
                  <a:off x="1056" y="2400"/>
                  <a:ext cx="384"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ffcc</a:t>
                  </a:r>
                  <a:endParaRPr lang="en-US" altLang="zh-CN" sz="2400" b="0">
                    <a:solidFill>
                      <a:schemeClr val="tx1"/>
                    </a:solidFill>
                    <a:ea typeface="宋体" pitchFamily="2" charset="-122"/>
                  </a:endParaRPr>
                </a:p>
              </p:txBody>
            </p:sp>
            <p:sp>
              <p:nvSpPr>
                <p:cNvPr id="372787" name="Rectangle 16"/>
                <p:cNvSpPr>
                  <a:spLocks noChangeArrowheads="1"/>
                </p:cNvSpPr>
                <p:nvPr/>
              </p:nvSpPr>
              <p:spPr bwMode="auto">
                <a:xfrm>
                  <a:off x="1056" y="2592"/>
                  <a:ext cx="384"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ffce</a:t>
                  </a:r>
                  <a:endParaRPr lang="en-US" altLang="zh-CN" sz="2400" b="0">
                    <a:solidFill>
                      <a:schemeClr val="tx1"/>
                    </a:solidFill>
                    <a:ea typeface="宋体" pitchFamily="2" charset="-122"/>
                  </a:endParaRPr>
                </a:p>
              </p:txBody>
            </p:sp>
            <p:sp>
              <p:nvSpPr>
                <p:cNvPr id="372788" name="Rectangle 17"/>
                <p:cNvSpPr>
                  <a:spLocks noChangeArrowheads="1"/>
                </p:cNvSpPr>
                <p:nvPr/>
              </p:nvSpPr>
              <p:spPr bwMode="auto">
                <a:xfrm>
                  <a:off x="1056" y="2784"/>
                  <a:ext cx="384"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ffd0</a:t>
                  </a:r>
                  <a:endParaRPr lang="en-US" altLang="zh-CN" sz="2400" b="0">
                    <a:solidFill>
                      <a:schemeClr val="tx1"/>
                    </a:solidFill>
                    <a:ea typeface="宋体" pitchFamily="2" charset="-122"/>
                  </a:endParaRPr>
                </a:p>
              </p:txBody>
            </p:sp>
            <p:sp>
              <p:nvSpPr>
                <p:cNvPr id="372789" name="Rectangle 18"/>
                <p:cNvSpPr>
                  <a:spLocks noChangeArrowheads="1"/>
                </p:cNvSpPr>
                <p:nvPr/>
              </p:nvSpPr>
              <p:spPr bwMode="auto">
                <a:xfrm>
                  <a:off x="1056" y="2976"/>
                  <a:ext cx="384"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ffd2</a:t>
                  </a:r>
                  <a:endParaRPr lang="en-US" altLang="zh-CN" sz="2400" b="0">
                    <a:solidFill>
                      <a:schemeClr val="tx1"/>
                    </a:solidFill>
                    <a:ea typeface="宋体" pitchFamily="2" charset="-122"/>
                  </a:endParaRPr>
                </a:p>
              </p:txBody>
            </p:sp>
            <p:sp>
              <p:nvSpPr>
                <p:cNvPr id="372790" name="Rectangle 19"/>
                <p:cNvSpPr>
                  <a:spLocks noChangeArrowheads="1"/>
                </p:cNvSpPr>
                <p:nvPr/>
              </p:nvSpPr>
              <p:spPr bwMode="auto">
                <a:xfrm>
                  <a:off x="1056" y="3168"/>
                  <a:ext cx="384"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ffd4</a:t>
                  </a:r>
                  <a:endParaRPr lang="en-US" altLang="zh-CN" sz="2400" b="0">
                    <a:solidFill>
                      <a:schemeClr val="tx1"/>
                    </a:solidFill>
                    <a:ea typeface="宋体" pitchFamily="2" charset="-122"/>
                  </a:endParaRPr>
                </a:p>
              </p:txBody>
            </p:sp>
            <p:sp>
              <p:nvSpPr>
                <p:cNvPr id="372791" name="Rectangle 20"/>
                <p:cNvSpPr>
                  <a:spLocks noChangeArrowheads="1"/>
                </p:cNvSpPr>
                <p:nvPr/>
              </p:nvSpPr>
              <p:spPr bwMode="auto">
                <a:xfrm>
                  <a:off x="1056" y="3360"/>
                  <a:ext cx="384"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ffd6</a:t>
                  </a:r>
                  <a:endParaRPr lang="en-US" altLang="zh-CN" sz="2400" b="0">
                    <a:solidFill>
                      <a:schemeClr val="tx1"/>
                    </a:solidFill>
                    <a:ea typeface="宋体" pitchFamily="2" charset="-122"/>
                  </a:endParaRPr>
                </a:p>
              </p:txBody>
            </p:sp>
            <p:sp>
              <p:nvSpPr>
                <p:cNvPr id="372792" name="Rectangle 21"/>
                <p:cNvSpPr>
                  <a:spLocks noChangeArrowheads="1"/>
                </p:cNvSpPr>
                <p:nvPr/>
              </p:nvSpPr>
              <p:spPr bwMode="auto">
                <a:xfrm>
                  <a:off x="1056" y="3552"/>
                  <a:ext cx="384"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ffd8</a:t>
                  </a:r>
                  <a:endParaRPr lang="en-US" altLang="zh-CN" sz="2400" b="0">
                    <a:solidFill>
                      <a:schemeClr val="tx1"/>
                    </a:solidFill>
                    <a:ea typeface="宋体" pitchFamily="2" charset="-122"/>
                  </a:endParaRPr>
                </a:p>
              </p:txBody>
            </p:sp>
            <p:sp>
              <p:nvSpPr>
                <p:cNvPr id="372793" name="Rectangle 22"/>
                <p:cNvSpPr>
                  <a:spLocks noChangeArrowheads="1"/>
                </p:cNvSpPr>
                <p:nvPr/>
              </p:nvSpPr>
              <p:spPr bwMode="auto">
                <a:xfrm>
                  <a:off x="1056" y="3744"/>
                  <a:ext cx="384"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ffda</a:t>
                  </a:r>
                  <a:endParaRPr lang="en-US" altLang="zh-CN" sz="2400" b="0">
                    <a:solidFill>
                      <a:schemeClr val="tx1"/>
                    </a:solidFill>
                    <a:ea typeface="宋体" pitchFamily="2" charset="-122"/>
                  </a:endParaRPr>
                </a:p>
              </p:txBody>
            </p:sp>
          </p:grpSp>
          <p:grpSp>
            <p:nvGrpSpPr>
              <p:cNvPr id="5" name="Group 56"/>
              <p:cNvGrpSpPr>
                <a:grpSpLocks/>
              </p:cNvGrpSpPr>
              <p:nvPr/>
            </p:nvGrpSpPr>
            <p:grpSpPr bwMode="auto">
              <a:xfrm>
                <a:off x="5254" y="1174"/>
                <a:ext cx="482" cy="2308"/>
                <a:chOff x="5254" y="1174"/>
                <a:chExt cx="482" cy="2308"/>
              </a:xfrm>
            </p:grpSpPr>
            <p:sp>
              <p:nvSpPr>
                <p:cNvPr id="372770" name="Rectangle 24"/>
                <p:cNvSpPr>
                  <a:spLocks noChangeArrowheads="1"/>
                </p:cNvSpPr>
                <p:nvPr/>
              </p:nvSpPr>
              <p:spPr bwMode="auto">
                <a:xfrm>
                  <a:off x="5300" y="1174"/>
                  <a:ext cx="436" cy="200"/>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temp</a:t>
                  </a:r>
                  <a:endParaRPr lang="en-US" altLang="zh-CN" sz="2400" b="0">
                    <a:solidFill>
                      <a:schemeClr val="tx1"/>
                    </a:solidFill>
                    <a:ea typeface="宋体" pitchFamily="2" charset="-122"/>
                  </a:endParaRPr>
                </a:p>
              </p:txBody>
            </p:sp>
            <p:sp>
              <p:nvSpPr>
                <p:cNvPr id="372771" name="Rectangle 25"/>
                <p:cNvSpPr>
                  <a:spLocks noChangeArrowheads="1"/>
                </p:cNvSpPr>
                <p:nvPr/>
              </p:nvSpPr>
              <p:spPr bwMode="auto">
                <a:xfrm>
                  <a:off x="5350" y="1370"/>
                  <a:ext cx="192"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pt1</a:t>
                  </a:r>
                  <a:endParaRPr lang="en-US" altLang="zh-CN" sz="2400" b="0">
                    <a:solidFill>
                      <a:schemeClr val="tx1"/>
                    </a:solidFill>
                    <a:ea typeface="宋体" pitchFamily="2" charset="-122"/>
                  </a:endParaRPr>
                </a:p>
              </p:txBody>
            </p:sp>
            <p:sp>
              <p:nvSpPr>
                <p:cNvPr id="372772" name="Rectangle 26"/>
                <p:cNvSpPr>
                  <a:spLocks noChangeArrowheads="1"/>
                </p:cNvSpPr>
                <p:nvPr/>
              </p:nvSpPr>
              <p:spPr bwMode="auto">
                <a:xfrm>
                  <a:off x="5350" y="1562"/>
                  <a:ext cx="192"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pt2</a:t>
                  </a:r>
                  <a:endParaRPr lang="en-US" altLang="zh-CN" sz="2400" b="0">
                    <a:solidFill>
                      <a:schemeClr val="tx1"/>
                    </a:solidFill>
                    <a:ea typeface="宋体" pitchFamily="2" charset="-122"/>
                  </a:endParaRPr>
                </a:p>
              </p:txBody>
            </p:sp>
            <p:sp>
              <p:nvSpPr>
                <p:cNvPr id="372773" name="Rectangle 27"/>
                <p:cNvSpPr>
                  <a:spLocks noChangeArrowheads="1"/>
                </p:cNvSpPr>
                <p:nvPr/>
              </p:nvSpPr>
              <p:spPr bwMode="auto">
                <a:xfrm>
                  <a:off x="5302" y="1946"/>
                  <a:ext cx="192"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q2</a:t>
                  </a:r>
                  <a:endParaRPr lang="en-US" altLang="zh-CN" sz="2400" b="0">
                    <a:solidFill>
                      <a:schemeClr val="tx1"/>
                    </a:solidFill>
                    <a:ea typeface="宋体" pitchFamily="2" charset="-122"/>
                  </a:endParaRPr>
                </a:p>
              </p:txBody>
            </p:sp>
            <p:sp>
              <p:nvSpPr>
                <p:cNvPr id="372774" name="Rectangle 28"/>
                <p:cNvSpPr>
                  <a:spLocks noChangeArrowheads="1"/>
                </p:cNvSpPr>
                <p:nvPr/>
              </p:nvSpPr>
              <p:spPr bwMode="auto">
                <a:xfrm>
                  <a:off x="5302" y="1754"/>
                  <a:ext cx="192"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q1</a:t>
                  </a:r>
                  <a:endParaRPr lang="en-US" altLang="zh-CN" sz="2400" b="0">
                    <a:solidFill>
                      <a:schemeClr val="tx1"/>
                    </a:solidFill>
                    <a:ea typeface="宋体" pitchFamily="2" charset="-122"/>
                  </a:endParaRPr>
                </a:p>
              </p:txBody>
            </p:sp>
            <p:sp>
              <p:nvSpPr>
                <p:cNvPr id="372775" name="Rectangle 29"/>
                <p:cNvSpPr>
                  <a:spLocks noChangeArrowheads="1"/>
                </p:cNvSpPr>
                <p:nvPr/>
              </p:nvSpPr>
              <p:spPr bwMode="auto">
                <a:xfrm>
                  <a:off x="5302" y="2138"/>
                  <a:ext cx="192"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q3</a:t>
                  </a:r>
                  <a:endParaRPr lang="en-US" altLang="zh-CN" sz="2400" b="0">
                    <a:solidFill>
                      <a:schemeClr val="tx1"/>
                    </a:solidFill>
                    <a:ea typeface="宋体" pitchFamily="2" charset="-122"/>
                  </a:endParaRPr>
                </a:p>
              </p:txBody>
            </p:sp>
            <p:sp>
              <p:nvSpPr>
                <p:cNvPr id="372776" name="Rectangle 30"/>
                <p:cNvSpPr>
                  <a:spLocks noChangeArrowheads="1"/>
                </p:cNvSpPr>
                <p:nvPr/>
              </p:nvSpPr>
              <p:spPr bwMode="auto">
                <a:xfrm>
                  <a:off x="5254" y="2330"/>
                  <a:ext cx="192"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a</a:t>
                  </a:r>
                  <a:endParaRPr lang="en-US" altLang="zh-CN" sz="2400" b="0">
                    <a:solidFill>
                      <a:schemeClr val="tx1"/>
                    </a:solidFill>
                    <a:ea typeface="宋体" pitchFamily="2" charset="-122"/>
                  </a:endParaRPr>
                </a:p>
              </p:txBody>
            </p:sp>
            <p:sp>
              <p:nvSpPr>
                <p:cNvPr id="372777" name="Rectangle 31"/>
                <p:cNvSpPr>
                  <a:spLocks noChangeArrowheads="1"/>
                </p:cNvSpPr>
                <p:nvPr/>
              </p:nvSpPr>
              <p:spPr bwMode="auto">
                <a:xfrm>
                  <a:off x="5254" y="2522"/>
                  <a:ext cx="192"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b</a:t>
                  </a:r>
                  <a:endParaRPr lang="en-US" altLang="zh-CN" sz="2400" b="0">
                    <a:solidFill>
                      <a:schemeClr val="tx1"/>
                    </a:solidFill>
                    <a:ea typeface="宋体" pitchFamily="2" charset="-122"/>
                  </a:endParaRPr>
                </a:p>
              </p:txBody>
            </p:sp>
            <p:sp>
              <p:nvSpPr>
                <p:cNvPr id="372778" name="Rectangle 32"/>
                <p:cNvSpPr>
                  <a:spLocks noChangeArrowheads="1"/>
                </p:cNvSpPr>
                <p:nvPr/>
              </p:nvSpPr>
              <p:spPr bwMode="auto">
                <a:xfrm>
                  <a:off x="5254" y="2714"/>
                  <a:ext cx="192"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c</a:t>
                  </a:r>
                  <a:endParaRPr lang="en-US" altLang="zh-CN" sz="2400" b="0">
                    <a:solidFill>
                      <a:schemeClr val="tx1"/>
                    </a:solidFill>
                    <a:ea typeface="宋体" pitchFamily="2" charset="-122"/>
                  </a:endParaRPr>
                </a:p>
              </p:txBody>
            </p:sp>
            <p:sp>
              <p:nvSpPr>
                <p:cNvPr id="372779" name="Rectangle 33"/>
                <p:cNvSpPr>
                  <a:spLocks noChangeArrowheads="1"/>
                </p:cNvSpPr>
                <p:nvPr/>
              </p:nvSpPr>
              <p:spPr bwMode="auto">
                <a:xfrm>
                  <a:off x="5302" y="2906"/>
                  <a:ext cx="192"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p1</a:t>
                  </a:r>
                  <a:endParaRPr lang="en-US" altLang="zh-CN" sz="2400" b="0">
                    <a:solidFill>
                      <a:schemeClr val="tx1"/>
                    </a:solidFill>
                    <a:ea typeface="宋体" pitchFamily="2" charset="-122"/>
                  </a:endParaRPr>
                </a:p>
              </p:txBody>
            </p:sp>
            <p:sp>
              <p:nvSpPr>
                <p:cNvPr id="372780" name="Rectangle 34"/>
                <p:cNvSpPr>
                  <a:spLocks noChangeArrowheads="1"/>
                </p:cNvSpPr>
                <p:nvPr/>
              </p:nvSpPr>
              <p:spPr bwMode="auto">
                <a:xfrm>
                  <a:off x="5302" y="3098"/>
                  <a:ext cx="192"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p2</a:t>
                  </a:r>
                  <a:endParaRPr lang="en-US" altLang="zh-CN" sz="2400" b="0">
                    <a:solidFill>
                      <a:schemeClr val="tx1"/>
                    </a:solidFill>
                    <a:ea typeface="宋体" pitchFamily="2" charset="-122"/>
                  </a:endParaRPr>
                </a:p>
              </p:txBody>
            </p:sp>
            <p:sp>
              <p:nvSpPr>
                <p:cNvPr id="372781" name="Rectangle 35"/>
                <p:cNvSpPr>
                  <a:spLocks noChangeArrowheads="1"/>
                </p:cNvSpPr>
                <p:nvPr/>
              </p:nvSpPr>
              <p:spPr bwMode="auto">
                <a:xfrm>
                  <a:off x="5302" y="3290"/>
                  <a:ext cx="192"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p3</a:t>
                  </a:r>
                  <a:endParaRPr lang="en-US" altLang="zh-CN" sz="2400" b="0">
                    <a:solidFill>
                      <a:schemeClr val="tx1"/>
                    </a:solidFill>
                    <a:ea typeface="宋体" pitchFamily="2" charset="-122"/>
                  </a:endParaRPr>
                </a:p>
              </p:txBody>
            </p:sp>
          </p:grpSp>
          <p:grpSp>
            <p:nvGrpSpPr>
              <p:cNvPr id="6" name="Group 36"/>
              <p:cNvGrpSpPr>
                <a:grpSpLocks/>
              </p:cNvGrpSpPr>
              <p:nvPr/>
            </p:nvGrpSpPr>
            <p:grpSpPr bwMode="auto">
              <a:xfrm>
                <a:off x="4102" y="1178"/>
                <a:ext cx="1152" cy="2304"/>
                <a:chOff x="1440" y="1632"/>
                <a:chExt cx="1152" cy="2304"/>
              </a:xfrm>
            </p:grpSpPr>
            <p:grpSp>
              <p:nvGrpSpPr>
                <p:cNvPr id="7" name="Group 37"/>
                <p:cNvGrpSpPr>
                  <a:grpSpLocks/>
                </p:cNvGrpSpPr>
                <p:nvPr/>
              </p:nvGrpSpPr>
              <p:grpSpPr bwMode="auto">
                <a:xfrm>
                  <a:off x="1440" y="1632"/>
                  <a:ext cx="1152" cy="2304"/>
                  <a:chOff x="1536" y="1632"/>
                  <a:chExt cx="1152" cy="2304"/>
                </a:xfrm>
              </p:grpSpPr>
              <p:sp>
                <p:nvSpPr>
                  <p:cNvPr id="372755" name="Rectangle 38"/>
                  <p:cNvSpPr>
                    <a:spLocks noChangeArrowheads="1"/>
                  </p:cNvSpPr>
                  <p:nvPr/>
                </p:nvSpPr>
                <p:spPr bwMode="auto">
                  <a:xfrm>
                    <a:off x="1536" y="3360"/>
                    <a:ext cx="1152" cy="192"/>
                  </a:xfrm>
                  <a:prstGeom prst="rect">
                    <a:avLst/>
                  </a:prstGeom>
                  <a:noFill/>
                  <a:ln w="9525">
                    <a:solidFill>
                      <a:schemeClr val="tx1"/>
                    </a:solidFill>
                    <a:miter lim="800000"/>
                    <a:headEnd/>
                    <a:tailEnd/>
                  </a:ln>
                  <a:effectLst/>
                </p:spPr>
                <p:txBody>
                  <a:bodyPr wrap="none" anchor="ctr"/>
                  <a:lstStyle/>
                  <a:p>
                    <a:pPr>
                      <a:spcBef>
                        <a:spcPct val="0"/>
                      </a:spcBef>
                    </a:pPr>
                    <a:r>
                      <a:rPr kumimoji="0" lang="en-US" altLang="zh-CN" sz="2400">
                        <a:solidFill>
                          <a:schemeClr val="tx1"/>
                        </a:solidFill>
                        <a:ea typeface="宋体" pitchFamily="2" charset="-122"/>
                      </a:rPr>
                      <a:t>ffd0</a:t>
                    </a:r>
                    <a:endParaRPr lang="en-US" altLang="zh-CN" sz="2400" b="0">
                      <a:solidFill>
                        <a:schemeClr val="tx1"/>
                      </a:solidFill>
                      <a:ea typeface="宋体" pitchFamily="2" charset="-122"/>
                    </a:endParaRPr>
                  </a:p>
                </p:txBody>
              </p:sp>
              <p:grpSp>
                <p:nvGrpSpPr>
                  <p:cNvPr id="8" name="Group 39"/>
                  <p:cNvGrpSpPr>
                    <a:grpSpLocks/>
                  </p:cNvGrpSpPr>
                  <p:nvPr/>
                </p:nvGrpSpPr>
                <p:grpSpPr bwMode="auto">
                  <a:xfrm>
                    <a:off x="1536" y="1632"/>
                    <a:ext cx="1152" cy="2304"/>
                    <a:chOff x="1536" y="1632"/>
                    <a:chExt cx="1152" cy="2304"/>
                  </a:xfrm>
                </p:grpSpPr>
                <p:sp>
                  <p:nvSpPr>
                    <p:cNvPr id="372757" name="Rectangle 40"/>
                    <p:cNvSpPr>
                      <a:spLocks noChangeArrowheads="1"/>
                    </p:cNvSpPr>
                    <p:nvPr/>
                  </p:nvSpPr>
                  <p:spPr bwMode="auto">
                    <a:xfrm>
                      <a:off x="1536" y="2784"/>
                      <a:ext cx="1152" cy="192"/>
                    </a:xfrm>
                    <a:prstGeom prst="rect">
                      <a:avLst/>
                    </a:prstGeom>
                    <a:noFill/>
                    <a:ln w="9525">
                      <a:solidFill>
                        <a:schemeClr val="tx1"/>
                      </a:solidFill>
                      <a:miter lim="800000"/>
                      <a:headEnd/>
                      <a:tailEnd/>
                    </a:ln>
                    <a:effectLst/>
                  </p:spPr>
                  <p:txBody>
                    <a:bodyPr wrap="none" anchor="ctr"/>
                    <a:lstStyle/>
                    <a:p>
                      <a:pPr>
                        <a:spcBef>
                          <a:spcPct val="0"/>
                        </a:spcBef>
                      </a:pPr>
                      <a:r>
                        <a:rPr kumimoji="0" lang="en-US" altLang="zh-CN" sz="2400">
                          <a:solidFill>
                            <a:schemeClr val="tx1"/>
                          </a:solidFill>
                          <a:ea typeface="宋体" pitchFamily="2" charset="-122"/>
                        </a:rPr>
                        <a:t>9      </a:t>
                      </a:r>
                      <a:r>
                        <a:rPr kumimoji="0" lang="en-US" altLang="zh-CN" sz="2400">
                          <a:solidFill>
                            <a:srgbClr val="FF0000"/>
                          </a:solidFill>
                          <a:ea typeface="宋体" pitchFamily="2" charset="-122"/>
                        </a:rPr>
                        <a:t>10</a:t>
                      </a:r>
                      <a:r>
                        <a:rPr kumimoji="0" lang="en-US" altLang="zh-CN" sz="2400">
                          <a:solidFill>
                            <a:schemeClr val="tx1"/>
                          </a:solidFill>
                          <a:ea typeface="宋体" pitchFamily="2" charset="-122"/>
                        </a:rPr>
                        <a:t>      10</a:t>
                      </a:r>
                      <a:endParaRPr lang="en-US" altLang="zh-CN" sz="2400" b="0">
                        <a:solidFill>
                          <a:schemeClr val="tx1"/>
                        </a:solidFill>
                        <a:ea typeface="宋体" pitchFamily="2" charset="-122"/>
                      </a:endParaRPr>
                    </a:p>
                  </p:txBody>
                </p:sp>
                <p:grpSp>
                  <p:nvGrpSpPr>
                    <p:cNvPr id="9" name="Group 41"/>
                    <p:cNvGrpSpPr>
                      <a:grpSpLocks/>
                    </p:cNvGrpSpPr>
                    <p:nvPr/>
                  </p:nvGrpSpPr>
                  <p:grpSpPr bwMode="auto">
                    <a:xfrm>
                      <a:off x="1536" y="1632"/>
                      <a:ext cx="1152" cy="2304"/>
                      <a:chOff x="1536" y="1632"/>
                      <a:chExt cx="1152" cy="2304"/>
                    </a:xfrm>
                  </p:grpSpPr>
                  <p:sp>
                    <p:nvSpPr>
                      <p:cNvPr id="372759" name="Rectangle 42"/>
                      <p:cNvSpPr>
                        <a:spLocks noChangeArrowheads="1"/>
                      </p:cNvSpPr>
                      <p:nvPr/>
                    </p:nvSpPr>
                    <p:spPr bwMode="auto">
                      <a:xfrm>
                        <a:off x="1536" y="2400"/>
                        <a:ext cx="1152" cy="192"/>
                      </a:xfrm>
                      <a:prstGeom prst="rect">
                        <a:avLst/>
                      </a:prstGeom>
                      <a:noFill/>
                      <a:ln w="9525">
                        <a:solidFill>
                          <a:schemeClr val="tx1"/>
                        </a:solidFill>
                        <a:miter lim="800000"/>
                        <a:headEnd/>
                        <a:tailEnd/>
                      </a:ln>
                      <a:effectLst/>
                    </p:spPr>
                    <p:txBody>
                      <a:bodyPr wrap="none" anchor="ctr"/>
                      <a:lstStyle/>
                      <a:p>
                        <a:pPr>
                          <a:spcBef>
                            <a:spcPct val="0"/>
                          </a:spcBef>
                        </a:pPr>
                        <a:r>
                          <a:rPr kumimoji="0" lang="en-US" altLang="zh-CN" sz="2400">
                            <a:solidFill>
                              <a:schemeClr val="tx1"/>
                            </a:solidFill>
                            <a:ea typeface="宋体" pitchFamily="2" charset="-122"/>
                          </a:rPr>
                          <a:t>ffd2</a:t>
                        </a:r>
                        <a:endParaRPr lang="en-US" altLang="zh-CN" sz="2400" b="0">
                          <a:solidFill>
                            <a:schemeClr val="tx1"/>
                          </a:solidFill>
                          <a:ea typeface="宋体" pitchFamily="2" charset="-122"/>
                        </a:endParaRPr>
                      </a:p>
                    </p:txBody>
                  </p:sp>
                  <p:grpSp>
                    <p:nvGrpSpPr>
                      <p:cNvPr id="10" name="Group 43"/>
                      <p:cNvGrpSpPr>
                        <a:grpSpLocks/>
                      </p:cNvGrpSpPr>
                      <p:nvPr/>
                    </p:nvGrpSpPr>
                    <p:grpSpPr bwMode="auto">
                      <a:xfrm>
                        <a:off x="1536" y="1632"/>
                        <a:ext cx="1152" cy="2304"/>
                        <a:chOff x="1440" y="1632"/>
                        <a:chExt cx="1152" cy="2304"/>
                      </a:xfrm>
                    </p:grpSpPr>
                    <p:sp>
                      <p:nvSpPr>
                        <p:cNvPr id="372761" name="Rectangle 44"/>
                        <p:cNvSpPr>
                          <a:spLocks noChangeArrowheads="1"/>
                        </p:cNvSpPr>
                        <p:nvPr/>
                      </p:nvSpPr>
                      <p:spPr bwMode="auto">
                        <a:xfrm>
                          <a:off x="1440" y="2592"/>
                          <a:ext cx="1152" cy="192"/>
                        </a:xfrm>
                        <a:prstGeom prst="rect">
                          <a:avLst/>
                        </a:prstGeom>
                        <a:noFill/>
                        <a:ln w="9525">
                          <a:solidFill>
                            <a:schemeClr val="tx1"/>
                          </a:solidFill>
                          <a:miter lim="800000"/>
                          <a:headEnd/>
                          <a:tailEnd/>
                        </a:ln>
                        <a:effectLst/>
                      </p:spPr>
                      <p:txBody>
                        <a:bodyPr wrap="none" anchor="ctr"/>
                        <a:lstStyle/>
                        <a:p>
                          <a:pPr>
                            <a:spcBef>
                              <a:spcPct val="0"/>
                            </a:spcBef>
                          </a:pPr>
                          <a:r>
                            <a:rPr kumimoji="0" lang="en-US" altLang="zh-CN" sz="2400">
                              <a:solidFill>
                                <a:schemeClr val="tx1"/>
                              </a:solidFill>
                              <a:ea typeface="宋体" pitchFamily="2" charset="-122"/>
                            </a:rPr>
                            <a:t>ffd4</a:t>
                          </a:r>
                          <a:endParaRPr lang="en-US" altLang="zh-CN" sz="2400" b="0">
                            <a:solidFill>
                              <a:schemeClr val="tx1"/>
                            </a:solidFill>
                            <a:ea typeface="宋体" pitchFamily="2" charset="-122"/>
                          </a:endParaRPr>
                        </a:p>
                      </p:txBody>
                    </p:sp>
                    <p:sp>
                      <p:nvSpPr>
                        <p:cNvPr id="372762" name="Rectangle 45"/>
                        <p:cNvSpPr>
                          <a:spLocks noChangeArrowheads="1"/>
                        </p:cNvSpPr>
                        <p:nvPr/>
                      </p:nvSpPr>
                      <p:spPr bwMode="auto">
                        <a:xfrm>
                          <a:off x="1440" y="1632"/>
                          <a:ext cx="1152" cy="192"/>
                        </a:xfrm>
                        <a:prstGeom prst="rect">
                          <a:avLst/>
                        </a:prstGeom>
                        <a:noFill/>
                        <a:ln w="9525">
                          <a:solidFill>
                            <a:schemeClr val="tx1"/>
                          </a:solidFill>
                          <a:miter lim="800000"/>
                          <a:headEnd/>
                          <a:tailEnd/>
                        </a:ln>
                        <a:effectLst/>
                      </p:spPr>
                      <p:txBody>
                        <a:bodyPr wrap="none" anchor="ctr"/>
                        <a:lstStyle/>
                        <a:p>
                          <a:pPr>
                            <a:spcBef>
                              <a:spcPct val="0"/>
                            </a:spcBef>
                          </a:pPr>
                          <a:r>
                            <a:rPr kumimoji="0" lang="en-US" altLang="zh-CN" sz="2400">
                              <a:solidFill>
                                <a:schemeClr val="tx1"/>
                              </a:solidFill>
                              <a:ea typeface="宋体" pitchFamily="2" charset="-122"/>
                            </a:rPr>
                            <a:t>9                  0</a:t>
                          </a:r>
                          <a:endParaRPr lang="en-US" altLang="zh-CN" sz="2400" b="0">
                            <a:solidFill>
                              <a:schemeClr val="tx1"/>
                            </a:solidFill>
                            <a:ea typeface="宋体" pitchFamily="2" charset="-122"/>
                          </a:endParaRPr>
                        </a:p>
                      </p:txBody>
                    </p:sp>
                    <p:sp>
                      <p:nvSpPr>
                        <p:cNvPr id="372763" name="Rectangle 46"/>
                        <p:cNvSpPr>
                          <a:spLocks noChangeArrowheads="1"/>
                        </p:cNvSpPr>
                        <p:nvPr/>
                      </p:nvSpPr>
                      <p:spPr bwMode="auto">
                        <a:xfrm>
                          <a:off x="1440" y="1824"/>
                          <a:ext cx="1152" cy="192"/>
                        </a:xfrm>
                        <a:prstGeom prst="rect">
                          <a:avLst/>
                        </a:prstGeom>
                        <a:noFill/>
                        <a:ln w="9525">
                          <a:solidFill>
                            <a:schemeClr val="tx1"/>
                          </a:solidFill>
                          <a:miter lim="800000"/>
                          <a:headEnd/>
                          <a:tailEnd/>
                        </a:ln>
                        <a:effectLst/>
                      </p:spPr>
                      <p:txBody>
                        <a:bodyPr wrap="none" anchor="ctr"/>
                        <a:lstStyle/>
                        <a:p>
                          <a:pPr>
                            <a:spcBef>
                              <a:spcPct val="0"/>
                            </a:spcBef>
                          </a:pPr>
                          <a:r>
                            <a:rPr kumimoji="0" lang="en-US" altLang="zh-CN" sz="2400">
                              <a:solidFill>
                                <a:schemeClr val="tx1"/>
                              </a:solidFill>
                              <a:ea typeface="宋体" pitchFamily="2" charset="-122"/>
                            </a:rPr>
                            <a:t>ffd0         ffd2</a:t>
                          </a:r>
                          <a:endParaRPr lang="en-US" altLang="zh-CN" sz="2400" b="0">
                            <a:solidFill>
                              <a:schemeClr val="tx1"/>
                            </a:solidFill>
                            <a:ea typeface="宋体" pitchFamily="2" charset="-122"/>
                          </a:endParaRPr>
                        </a:p>
                      </p:txBody>
                    </p:sp>
                    <p:sp>
                      <p:nvSpPr>
                        <p:cNvPr id="372764" name="Rectangle 47"/>
                        <p:cNvSpPr>
                          <a:spLocks noChangeArrowheads="1"/>
                        </p:cNvSpPr>
                        <p:nvPr/>
                      </p:nvSpPr>
                      <p:spPr bwMode="auto">
                        <a:xfrm>
                          <a:off x="1440" y="2016"/>
                          <a:ext cx="1152" cy="192"/>
                        </a:xfrm>
                        <a:prstGeom prst="rect">
                          <a:avLst/>
                        </a:prstGeom>
                        <a:noFill/>
                        <a:ln w="9525">
                          <a:solidFill>
                            <a:schemeClr val="tx1"/>
                          </a:solidFill>
                          <a:miter lim="800000"/>
                          <a:headEnd/>
                          <a:tailEnd/>
                        </a:ln>
                        <a:effectLst/>
                      </p:spPr>
                      <p:txBody>
                        <a:bodyPr wrap="none" anchor="ctr"/>
                        <a:lstStyle/>
                        <a:p>
                          <a:pPr>
                            <a:spcBef>
                              <a:spcPct val="0"/>
                            </a:spcBef>
                          </a:pPr>
                          <a:r>
                            <a:rPr kumimoji="0" lang="en-US" altLang="zh-CN" sz="2400">
                              <a:solidFill>
                                <a:schemeClr val="tx1"/>
                              </a:solidFill>
                              <a:ea typeface="宋体" pitchFamily="2" charset="-122"/>
                            </a:rPr>
                            <a:t>ffd4         ffd4</a:t>
                          </a:r>
                          <a:endParaRPr lang="en-US" altLang="zh-CN" sz="2400" b="0">
                            <a:solidFill>
                              <a:schemeClr val="tx1"/>
                            </a:solidFill>
                            <a:ea typeface="宋体" pitchFamily="2" charset="-122"/>
                          </a:endParaRPr>
                        </a:p>
                      </p:txBody>
                    </p:sp>
                    <p:sp>
                      <p:nvSpPr>
                        <p:cNvPr id="372765" name="Rectangle 48"/>
                        <p:cNvSpPr>
                          <a:spLocks noChangeArrowheads="1"/>
                        </p:cNvSpPr>
                        <p:nvPr/>
                      </p:nvSpPr>
                      <p:spPr bwMode="auto">
                        <a:xfrm>
                          <a:off x="1440" y="2208"/>
                          <a:ext cx="1152" cy="192"/>
                        </a:xfrm>
                        <a:prstGeom prst="rect">
                          <a:avLst/>
                        </a:prstGeom>
                        <a:noFill/>
                        <a:ln w="9525">
                          <a:solidFill>
                            <a:schemeClr val="tx1"/>
                          </a:solidFill>
                          <a:miter lim="800000"/>
                          <a:headEnd/>
                          <a:tailEnd/>
                        </a:ln>
                        <a:effectLst/>
                      </p:spPr>
                      <p:txBody>
                        <a:bodyPr wrap="none" anchor="ctr"/>
                        <a:lstStyle/>
                        <a:p>
                          <a:pPr>
                            <a:spcBef>
                              <a:spcPct val="0"/>
                            </a:spcBef>
                          </a:pPr>
                          <a:r>
                            <a:rPr kumimoji="0" lang="en-US" altLang="zh-CN" sz="2400">
                              <a:solidFill>
                                <a:schemeClr val="tx1"/>
                              </a:solidFill>
                              <a:ea typeface="宋体" pitchFamily="2" charset="-122"/>
                            </a:rPr>
                            <a:t>ffd0</a:t>
                          </a:r>
                          <a:endParaRPr lang="en-US" altLang="zh-CN" sz="2400" b="0">
                            <a:solidFill>
                              <a:schemeClr val="tx1"/>
                            </a:solidFill>
                            <a:ea typeface="宋体" pitchFamily="2" charset="-122"/>
                          </a:endParaRPr>
                        </a:p>
                      </p:txBody>
                    </p:sp>
                    <p:sp>
                      <p:nvSpPr>
                        <p:cNvPr id="372766" name="Rectangle 49"/>
                        <p:cNvSpPr>
                          <a:spLocks noChangeArrowheads="1"/>
                        </p:cNvSpPr>
                        <p:nvPr/>
                      </p:nvSpPr>
                      <p:spPr bwMode="auto">
                        <a:xfrm>
                          <a:off x="1440" y="2976"/>
                          <a:ext cx="1152" cy="192"/>
                        </a:xfrm>
                        <a:prstGeom prst="rect">
                          <a:avLst/>
                        </a:prstGeom>
                        <a:noFill/>
                        <a:ln w="9525">
                          <a:solidFill>
                            <a:schemeClr val="tx1"/>
                          </a:solidFill>
                          <a:miter lim="800000"/>
                          <a:headEnd/>
                          <a:tailEnd/>
                        </a:ln>
                        <a:effectLst/>
                      </p:spPr>
                      <p:txBody>
                        <a:bodyPr wrap="none" anchor="ctr"/>
                        <a:lstStyle/>
                        <a:p>
                          <a:pPr>
                            <a:spcBef>
                              <a:spcPct val="0"/>
                            </a:spcBef>
                          </a:pPr>
                          <a:r>
                            <a:rPr kumimoji="0" lang="en-US" altLang="zh-CN" sz="2400">
                              <a:solidFill>
                                <a:schemeClr val="tx1"/>
                              </a:solidFill>
                              <a:ea typeface="宋体" pitchFamily="2" charset="-122"/>
                            </a:rPr>
                            <a:t>0       0        </a:t>
                          </a:r>
                          <a:r>
                            <a:rPr kumimoji="0" lang="en-US" altLang="zh-CN" sz="2400">
                              <a:solidFill>
                                <a:srgbClr val="0000FF"/>
                              </a:solidFill>
                              <a:ea typeface="宋体" pitchFamily="2" charset="-122"/>
                            </a:rPr>
                            <a:t>9</a:t>
                          </a:r>
                          <a:endParaRPr lang="en-US" altLang="zh-CN" sz="2400">
                            <a:solidFill>
                              <a:srgbClr val="0000FF"/>
                            </a:solidFill>
                            <a:ea typeface="宋体" pitchFamily="2" charset="-122"/>
                          </a:endParaRPr>
                        </a:p>
                      </p:txBody>
                    </p:sp>
                    <p:sp>
                      <p:nvSpPr>
                        <p:cNvPr id="372767" name="Rectangle 50"/>
                        <p:cNvSpPr>
                          <a:spLocks noChangeArrowheads="1"/>
                        </p:cNvSpPr>
                        <p:nvPr/>
                      </p:nvSpPr>
                      <p:spPr bwMode="auto">
                        <a:xfrm>
                          <a:off x="1440" y="3168"/>
                          <a:ext cx="1152" cy="192"/>
                        </a:xfrm>
                        <a:prstGeom prst="rect">
                          <a:avLst/>
                        </a:prstGeom>
                        <a:noFill/>
                        <a:ln w="9525">
                          <a:solidFill>
                            <a:schemeClr val="tx1"/>
                          </a:solidFill>
                          <a:miter lim="800000"/>
                          <a:headEnd/>
                          <a:tailEnd/>
                        </a:ln>
                        <a:effectLst/>
                      </p:spPr>
                      <p:txBody>
                        <a:bodyPr wrap="none" anchor="ctr"/>
                        <a:lstStyle/>
                        <a:p>
                          <a:pPr>
                            <a:spcBef>
                              <a:spcPct val="0"/>
                            </a:spcBef>
                          </a:pPr>
                          <a:r>
                            <a:rPr kumimoji="0" lang="en-US" altLang="zh-CN" sz="2400">
                              <a:solidFill>
                                <a:schemeClr val="tx1"/>
                              </a:solidFill>
                              <a:ea typeface="宋体" pitchFamily="2" charset="-122"/>
                            </a:rPr>
                            <a:t>10     </a:t>
                          </a:r>
                          <a:r>
                            <a:rPr kumimoji="0" lang="en-US" altLang="zh-CN" sz="2400">
                              <a:solidFill>
                                <a:srgbClr val="FF0000"/>
                              </a:solidFill>
                              <a:ea typeface="宋体" pitchFamily="2" charset="-122"/>
                            </a:rPr>
                            <a:t>9</a:t>
                          </a:r>
                          <a:r>
                            <a:rPr kumimoji="0" lang="en-US" altLang="zh-CN" sz="2400">
                              <a:solidFill>
                                <a:schemeClr val="tx1"/>
                              </a:solidFill>
                              <a:ea typeface="宋体" pitchFamily="2" charset="-122"/>
                            </a:rPr>
                            <a:t>        </a:t>
                          </a:r>
                          <a:r>
                            <a:rPr kumimoji="0" lang="en-US" altLang="zh-CN" sz="2400">
                              <a:solidFill>
                                <a:srgbClr val="0000FF"/>
                              </a:solidFill>
                              <a:ea typeface="宋体" pitchFamily="2" charset="-122"/>
                            </a:rPr>
                            <a:t>0</a:t>
                          </a:r>
                          <a:endParaRPr lang="en-US" altLang="zh-CN" sz="2400">
                            <a:solidFill>
                              <a:srgbClr val="0000FF"/>
                            </a:solidFill>
                            <a:ea typeface="宋体" pitchFamily="2" charset="-122"/>
                          </a:endParaRPr>
                        </a:p>
                      </p:txBody>
                    </p:sp>
                    <p:sp>
                      <p:nvSpPr>
                        <p:cNvPr id="372768" name="Rectangle 51"/>
                        <p:cNvSpPr>
                          <a:spLocks noChangeArrowheads="1"/>
                        </p:cNvSpPr>
                        <p:nvPr/>
                      </p:nvSpPr>
                      <p:spPr bwMode="auto">
                        <a:xfrm>
                          <a:off x="1440" y="3552"/>
                          <a:ext cx="1152" cy="192"/>
                        </a:xfrm>
                        <a:prstGeom prst="rect">
                          <a:avLst/>
                        </a:prstGeom>
                        <a:noFill/>
                        <a:ln w="9525">
                          <a:solidFill>
                            <a:schemeClr val="tx1"/>
                          </a:solidFill>
                          <a:miter lim="800000"/>
                          <a:headEnd/>
                          <a:tailEnd/>
                        </a:ln>
                        <a:effectLst/>
                      </p:spPr>
                      <p:txBody>
                        <a:bodyPr wrap="none" anchor="ctr"/>
                        <a:lstStyle/>
                        <a:p>
                          <a:pPr>
                            <a:spcBef>
                              <a:spcPct val="0"/>
                            </a:spcBef>
                          </a:pPr>
                          <a:r>
                            <a:rPr kumimoji="0" lang="en-US" altLang="zh-CN" sz="2400">
                              <a:solidFill>
                                <a:schemeClr val="tx1"/>
                              </a:solidFill>
                              <a:ea typeface="宋体" pitchFamily="2" charset="-122"/>
                            </a:rPr>
                            <a:t>ffd2</a:t>
                          </a:r>
                          <a:endParaRPr lang="en-US" altLang="zh-CN" sz="2400" b="0">
                            <a:solidFill>
                              <a:schemeClr val="tx1"/>
                            </a:solidFill>
                            <a:ea typeface="宋体" pitchFamily="2" charset="-122"/>
                          </a:endParaRPr>
                        </a:p>
                      </p:txBody>
                    </p:sp>
                    <p:sp>
                      <p:nvSpPr>
                        <p:cNvPr id="372769" name="Rectangle 52"/>
                        <p:cNvSpPr>
                          <a:spLocks noChangeArrowheads="1"/>
                        </p:cNvSpPr>
                        <p:nvPr/>
                      </p:nvSpPr>
                      <p:spPr bwMode="auto">
                        <a:xfrm>
                          <a:off x="1440" y="3744"/>
                          <a:ext cx="1152" cy="192"/>
                        </a:xfrm>
                        <a:prstGeom prst="rect">
                          <a:avLst/>
                        </a:prstGeom>
                        <a:noFill/>
                        <a:ln w="9525">
                          <a:solidFill>
                            <a:schemeClr val="tx1"/>
                          </a:solidFill>
                          <a:miter lim="800000"/>
                          <a:headEnd/>
                          <a:tailEnd/>
                        </a:ln>
                        <a:effectLst/>
                      </p:spPr>
                      <p:txBody>
                        <a:bodyPr wrap="none" anchor="ctr"/>
                        <a:lstStyle/>
                        <a:p>
                          <a:pPr>
                            <a:spcBef>
                              <a:spcPct val="0"/>
                            </a:spcBef>
                          </a:pPr>
                          <a:r>
                            <a:rPr kumimoji="0" lang="en-US" altLang="zh-CN" sz="2400">
                              <a:solidFill>
                                <a:schemeClr val="tx1"/>
                              </a:solidFill>
                              <a:ea typeface="宋体" pitchFamily="2" charset="-122"/>
                            </a:rPr>
                            <a:t>ffd4</a:t>
                          </a:r>
                          <a:endParaRPr lang="en-US" altLang="zh-CN" sz="2400" b="0">
                            <a:solidFill>
                              <a:schemeClr val="tx1"/>
                            </a:solidFill>
                            <a:ea typeface="宋体" pitchFamily="2" charset="-122"/>
                          </a:endParaRPr>
                        </a:p>
                      </p:txBody>
                    </p:sp>
                  </p:grpSp>
                </p:grpSp>
              </p:grpSp>
            </p:grpSp>
            <p:sp>
              <p:nvSpPr>
                <p:cNvPr id="372752" name="Line 53"/>
                <p:cNvSpPr>
                  <a:spLocks noChangeShapeType="1"/>
                </p:cNvSpPr>
                <p:nvPr/>
              </p:nvSpPr>
              <p:spPr bwMode="auto">
                <a:xfrm>
                  <a:off x="1968" y="1632"/>
                  <a:ext cx="0" cy="576"/>
                </a:xfrm>
                <a:prstGeom prst="line">
                  <a:avLst/>
                </a:prstGeom>
                <a:noFill/>
                <a:ln w="9525">
                  <a:solidFill>
                    <a:schemeClr val="tx1"/>
                  </a:solidFill>
                  <a:round/>
                  <a:headEnd/>
                  <a:tailEnd/>
                </a:ln>
                <a:effectLst/>
              </p:spPr>
              <p:txBody>
                <a:bodyPr/>
                <a:lstStyle/>
                <a:p>
                  <a:endParaRPr lang="zh-CN" altLang="en-US"/>
                </a:p>
              </p:txBody>
            </p:sp>
            <p:sp>
              <p:nvSpPr>
                <p:cNvPr id="372753" name="Line 54"/>
                <p:cNvSpPr>
                  <a:spLocks noChangeShapeType="1"/>
                </p:cNvSpPr>
                <p:nvPr/>
              </p:nvSpPr>
              <p:spPr bwMode="auto">
                <a:xfrm>
                  <a:off x="1776" y="2784"/>
                  <a:ext cx="0" cy="576"/>
                </a:xfrm>
                <a:prstGeom prst="line">
                  <a:avLst/>
                </a:prstGeom>
                <a:noFill/>
                <a:ln w="9525">
                  <a:solidFill>
                    <a:schemeClr val="tx1"/>
                  </a:solidFill>
                  <a:round/>
                  <a:headEnd/>
                  <a:tailEnd/>
                </a:ln>
                <a:effectLst/>
              </p:spPr>
              <p:txBody>
                <a:bodyPr/>
                <a:lstStyle/>
                <a:p>
                  <a:endParaRPr lang="zh-CN" altLang="en-US"/>
                </a:p>
              </p:txBody>
            </p:sp>
            <p:sp>
              <p:nvSpPr>
                <p:cNvPr id="372754" name="Line 55"/>
                <p:cNvSpPr>
                  <a:spLocks noChangeShapeType="1"/>
                </p:cNvSpPr>
                <p:nvPr/>
              </p:nvSpPr>
              <p:spPr bwMode="auto">
                <a:xfrm>
                  <a:off x="2208" y="2784"/>
                  <a:ext cx="0" cy="576"/>
                </a:xfrm>
                <a:prstGeom prst="line">
                  <a:avLst/>
                </a:prstGeom>
                <a:noFill/>
                <a:ln w="9525">
                  <a:solidFill>
                    <a:schemeClr val="tx1"/>
                  </a:solidFill>
                  <a:round/>
                  <a:headEnd/>
                  <a:tailEnd/>
                </a:ln>
                <a:effectLst/>
              </p:spPr>
              <p:txBody>
                <a:bodyPr/>
                <a:lstStyle/>
                <a:p>
                  <a:endParaRPr lang="zh-CN" altLang="en-US"/>
                </a:p>
              </p:txBody>
            </p:sp>
          </p:grpSp>
        </p:grpSp>
      </p:grpSp>
      <p:sp>
        <p:nvSpPr>
          <p:cNvPr id="784444" name="Rectangle 60"/>
          <p:cNvSpPr>
            <a:spLocks noChangeArrowheads="1"/>
          </p:cNvSpPr>
          <p:nvPr/>
        </p:nvSpPr>
        <p:spPr bwMode="auto">
          <a:xfrm>
            <a:off x="7075488" y="452438"/>
            <a:ext cx="1733550" cy="1144587"/>
          </a:xfrm>
          <a:prstGeom prst="rect">
            <a:avLst/>
          </a:prstGeom>
          <a:solidFill>
            <a:srgbClr val="C0C0C0"/>
          </a:solidFill>
          <a:ln w="38100">
            <a:solidFill>
              <a:srgbClr val="339966"/>
            </a:solidFill>
            <a:miter lim="800000"/>
            <a:headEnd/>
            <a:tailEnd/>
          </a:ln>
          <a:effectLst/>
        </p:spPr>
        <p:txBody>
          <a:bodyPr wrap="none" anchor="ctr"/>
          <a:lstStyle/>
          <a:p>
            <a:pPr>
              <a:spcBef>
                <a:spcPct val="0"/>
              </a:spcBef>
            </a:pPr>
            <a:r>
              <a:rPr kumimoji="0" lang="zh-CN" altLang="en-US" sz="2400">
                <a:solidFill>
                  <a:schemeClr val="tx1"/>
                </a:solidFill>
              </a:rPr>
              <a:t>运行情况： </a:t>
            </a:r>
          </a:p>
          <a:p>
            <a:pPr>
              <a:spcBef>
                <a:spcPct val="0"/>
              </a:spcBef>
            </a:pPr>
            <a:r>
              <a:rPr kumimoji="0" lang="en-US" altLang="zh-CN" sz="2000">
                <a:solidFill>
                  <a:srgbClr val="FF5050"/>
                </a:solidFill>
              </a:rPr>
              <a:t>9 , 0 , 10 </a:t>
            </a:r>
            <a:r>
              <a:rPr kumimoji="0" lang="en-US" altLang="zh-CN" sz="2400">
                <a:solidFill>
                  <a:srgbClr val="FF5050"/>
                </a:solidFill>
                <a:sym typeface="Symbol" pitchFamily="18" charset="2"/>
              </a:rPr>
              <a:t></a:t>
            </a:r>
            <a:endParaRPr kumimoji="0" lang="en-US" altLang="zh-CN" sz="2400">
              <a:solidFill>
                <a:srgbClr val="FF5050"/>
              </a:solidFill>
            </a:endParaRPr>
          </a:p>
          <a:p>
            <a:pPr>
              <a:spcBef>
                <a:spcPct val="0"/>
              </a:spcBef>
            </a:pPr>
            <a:r>
              <a:rPr kumimoji="0" lang="en-US" altLang="zh-CN" sz="2000">
                <a:solidFill>
                  <a:srgbClr val="FF5050"/>
                </a:solidFill>
              </a:rPr>
              <a:t>10 , 9 , 0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4" name="Rectangle 4"/>
          <p:cNvSpPr>
            <a:spLocks noChangeArrowheads="1"/>
          </p:cNvSpPr>
          <p:nvPr/>
        </p:nvSpPr>
        <p:spPr bwMode="auto">
          <a:xfrm>
            <a:off x="618153" y="1052748"/>
            <a:ext cx="7956550" cy="3600450"/>
          </a:xfrm>
          <a:prstGeom prst="rect">
            <a:avLst/>
          </a:prstGeom>
          <a:noFill/>
          <a:ln w="9525">
            <a:noFill/>
            <a:miter lim="800000"/>
            <a:headEnd/>
            <a:tailEnd/>
          </a:ln>
        </p:spPr>
        <p:txBody>
          <a:bodyPr/>
          <a:lstStyle/>
          <a:p>
            <a:pPr marL="342900" indent="-342900" eaLnBrk="1" hangingPunct="1">
              <a:spcBef>
                <a:spcPct val="20000"/>
              </a:spcBef>
              <a:buClr>
                <a:schemeClr val="accent1"/>
              </a:buClr>
              <a:buFontTx/>
              <a:buChar char="§"/>
            </a:pPr>
            <a:r>
              <a:rPr lang="en-US" altLang="zh-CN" sz="3200" dirty="0">
                <a:solidFill>
                  <a:schemeClr val="accent1"/>
                </a:solidFill>
              </a:rPr>
              <a:t>10.3</a:t>
            </a:r>
            <a:r>
              <a:rPr lang="en-US" altLang="zh-CN" sz="3200" dirty="0">
                <a:solidFill>
                  <a:schemeClr val="tx1"/>
                </a:solidFill>
                <a:latin typeface="Arial" pitchFamily="34" charset="0"/>
              </a:rPr>
              <a:t>  </a:t>
            </a:r>
            <a:r>
              <a:rPr lang="zh-CN" altLang="en-US" sz="3200" dirty="0">
                <a:solidFill>
                  <a:schemeClr val="tx1"/>
                </a:solidFill>
                <a:latin typeface="Arial" pitchFamily="34" charset="0"/>
              </a:rPr>
              <a:t>数组与指针</a:t>
            </a:r>
            <a:endParaRPr lang="zh-CN" altLang="en-US" sz="2400" dirty="0">
              <a:solidFill>
                <a:schemeClr val="tx1"/>
              </a:solidFill>
            </a:endParaRPr>
          </a:p>
        </p:txBody>
      </p:sp>
      <p:sp>
        <p:nvSpPr>
          <p:cNvPr id="3" name="Text Box 80"/>
          <p:cNvSpPr txBox="1">
            <a:spLocks noChangeArrowheads="1"/>
          </p:cNvSpPr>
          <p:nvPr/>
        </p:nvSpPr>
        <p:spPr bwMode="auto">
          <a:xfrm>
            <a:off x="581815" y="3861048"/>
            <a:ext cx="7992888" cy="2012859"/>
          </a:xfrm>
          <a:prstGeom prst="rect">
            <a:avLst/>
          </a:prstGeom>
          <a:noFill/>
          <a:ln w="12700">
            <a:noFill/>
            <a:miter lim="800000"/>
            <a:headEnd type="none" w="sm" len="sm"/>
            <a:tailEnd type="none" w="sm" len="sm"/>
          </a:ln>
        </p:spPr>
        <p:txBody>
          <a:bodyPr wrap="square">
            <a:spAutoFit/>
          </a:bodyPr>
          <a:lstStyle/>
          <a:p>
            <a:pPr>
              <a:lnSpc>
                <a:spcPct val="120000"/>
              </a:lnSpc>
              <a:spcBef>
                <a:spcPct val="50000"/>
              </a:spcBef>
              <a:buClrTx/>
            </a:pPr>
            <a:r>
              <a:rPr lang="en-US" altLang="zh-CN" sz="3200" b="1" dirty="0">
                <a:latin typeface="方正姚体" pitchFamily="2" charset="-122"/>
                <a:ea typeface="方正姚体" pitchFamily="2" charset="-122"/>
              </a:rPr>
              <a:t>        </a:t>
            </a:r>
            <a:r>
              <a:rPr lang="zh-CN" altLang="en-US" sz="2400" dirty="0">
                <a:latin typeface="方正姚体" pitchFamily="2" charset="-122"/>
                <a:ea typeface="方正姚体" pitchFamily="2" charset="-122"/>
              </a:rPr>
              <a:t>在Ｃ语言中，指针与数组有着密切的关系。对数组元素，既可以采用数组下标来引用，也可以通过指向数组元素的指针来引用。下标法直观，采用指针方法处理数组，可以产生代码长度小、占用内存少、运行速度快的程序。</a:t>
            </a:r>
          </a:p>
        </p:txBody>
      </p:sp>
      <p:sp>
        <p:nvSpPr>
          <p:cNvPr id="4" name="Rectangle 4"/>
          <p:cNvSpPr>
            <a:spLocks noChangeArrowheads="1"/>
          </p:cNvSpPr>
          <p:nvPr/>
        </p:nvSpPr>
        <p:spPr bwMode="auto">
          <a:xfrm>
            <a:off x="0" y="1916832"/>
            <a:ext cx="8712967" cy="1728192"/>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Char char="v"/>
            </a:pPr>
            <a:r>
              <a:rPr lang="zh-CN" altLang="en-US" sz="2400" b="1" dirty="0">
                <a:solidFill>
                  <a:schemeClr val="tx1"/>
                </a:solidFill>
              </a:rPr>
              <a:t>数组与一维数组</a:t>
            </a:r>
            <a:r>
              <a:rPr lang="en-US" altLang="zh-CN" sz="2400" b="1" dirty="0">
                <a:solidFill>
                  <a:schemeClr val="tx1"/>
                </a:solidFill>
              </a:rPr>
              <a:t> </a:t>
            </a:r>
            <a:endParaRPr lang="en-US" altLang="zh-CN" sz="2400" b="1" dirty="0"/>
          </a:p>
          <a:p>
            <a:pPr marL="1143000" lvl="2" indent="-228600">
              <a:spcBef>
                <a:spcPct val="20000"/>
              </a:spcBef>
              <a:buClr>
                <a:srgbClr val="FF3300"/>
              </a:buClr>
              <a:buFont typeface="Wingdings" pitchFamily="2" charset="2"/>
              <a:buChar char="v"/>
            </a:pPr>
            <a:r>
              <a:rPr lang="zh-CN" altLang="en-US" sz="2400" dirty="0">
                <a:solidFill>
                  <a:srgbClr val="000000"/>
                </a:solidFill>
                <a:latin typeface="黑体" pitchFamily="2" charset="-122"/>
                <a:ea typeface="黑体" pitchFamily="2" charset="-122"/>
              </a:rPr>
              <a:t>指针变量</a:t>
            </a:r>
            <a:r>
              <a:rPr lang="zh-CN" altLang="en-US" sz="2400" dirty="0">
                <a:solidFill>
                  <a:srgbClr val="FF0066"/>
                </a:solidFill>
                <a:latin typeface="黑体" pitchFamily="2" charset="-122"/>
                <a:ea typeface="黑体" pitchFamily="2" charset="-122"/>
              </a:rPr>
              <a:t>只能</a:t>
            </a:r>
            <a:r>
              <a:rPr lang="zh-CN" altLang="en-US" sz="2400" dirty="0">
                <a:solidFill>
                  <a:srgbClr val="000000"/>
                </a:solidFill>
                <a:latin typeface="黑体" pitchFamily="2" charset="-122"/>
                <a:ea typeface="黑体" pitchFamily="2" charset="-122"/>
              </a:rPr>
              <a:t>进行</a:t>
            </a:r>
            <a:r>
              <a:rPr lang="zh-CN" altLang="en-US" sz="2400" dirty="0">
                <a:solidFill>
                  <a:srgbClr val="FF0066"/>
                </a:solidFill>
                <a:latin typeface="黑体" pitchFamily="2" charset="-122"/>
                <a:ea typeface="黑体" pitchFamily="2" charset="-122"/>
              </a:rPr>
              <a:t>赋值运算</a:t>
            </a:r>
            <a:r>
              <a:rPr lang="zh-CN" altLang="en-US" sz="2400" dirty="0">
                <a:solidFill>
                  <a:srgbClr val="000000"/>
                </a:solidFill>
                <a:latin typeface="黑体" pitchFamily="2" charset="-122"/>
                <a:ea typeface="黑体" pitchFamily="2" charset="-122"/>
              </a:rPr>
              <a:t>、部分</a:t>
            </a:r>
            <a:r>
              <a:rPr lang="zh-CN" altLang="en-US" sz="2400" dirty="0">
                <a:solidFill>
                  <a:srgbClr val="FF0066"/>
                </a:solidFill>
                <a:latin typeface="黑体" pitchFamily="2" charset="-122"/>
                <a:ea typeface="黑体" pitchFamily="2" charset="-122"/>
              </a:rPr>
              <a:t>算术运算</a:t>
            </a:r>
            <a:r>
              <a:rPr lang="zh-CN" altLang="en-US" sz="2400" dirty="0">
                <a:solidFill>
                  <a:srgbClr val="000000"/>
                </a:solidFill>
                <a:latin typeface="黑体" pitchFamily="2" charset="-122"/>
                <a:ea typeface="黑体" pitchFamily="2" charset="-122"/>
              </a:rPr>
              <a:t>及</a:t>
            </a:r>
            <a:r>
              <a:rPr lang="zh-CN" altLang="en-US" sz="2400" dirty="0">
                <a:solidFill>
                  <a:srgbClr val="FF0066"/>
                </a:solidFill>
                <a:latin typeface="黑体" pitchFamily="2" charset="-122"/>
                <a:ea typeface="黑体" pitchFamily="2" charset="-122"/>
              </a:rPr>
              <a:t>关系运算</a:t>
            </a:r>
          </a:p>
          <a:p>
            <a:pPr marL="1143000" lvl="2" indent="-228600">
              <a:spcBef>
                <a:spcPct val="20000"/>
              </a:spcBef>
              <a:buClr>
                <a:srgbClr val="FF3300"/>
              </a:buClr>
              <a:buFont typeface="Wingdings" pitchFamily="2" charset="2"/>
              <a:buChar char="v"/>
            </a:pPr>
            <a:r>
              <a:rPr lang="zh-CN" altLang="en-US" sz="2400" b="1" dirty="0"/>
              <a:t>数组与多维数组</a:t>
            </a:r>
            <a:r>
              <a:rPr lang="en-US" altLang="zh-CN" sz="2400" b="1" dirty="0"/>
              <a:t>  </a:t>
            </a:r>
            <a:endParaRPr lang="zh-CN" altLang="en-US" sz="2400" b="1" dirty="0"/>
          </a:p>
          <a:p>
            <a:pPr marL="1143000" lvl="2" indent="-228600" eaLnBrk="1" hangingPunct="1">
              <a:spcBef>
                <a:spcPct val="20000"/>
              </a:spcBef>
              <a:buClr>
                <a:srgbClr val="FF3300"/>
              </a:buClr>
              <a:buFont typeface="Wingdings" pitchFamily="2" charset="2"/>
              <a:buChar char="v"/>
            </a:pPr>
            <a:endParaRPr lang="en-US" altLang="zh-CN" sz="2400" dirty="0">
              <a:solidFill>
                <a:schemeClr val="tx1"/>
              </a:solidFill>
            </a:endParaRPr>
          </a:p>
          <a:p>
            <a:pPr lvl="2" eaLnBrk="1" hangingPunct="1">
              <a:spcBef>
                <a:spcPct val="20000"/>
              </a:spcBef>
              <a:buClr>
                <a:srgbClr val="FF3300"/>
              </a:buClr>
            </a:pPr>
            <a:endParaRPr lang="zh-CN" altLang="en-US" sz="2400" dirty="0">
              <a:solidFill>
                <a:srgbClr val="000000"/>
              </a:solidFill>
              <a:latin typeface="黑体" pitchFamily="2" charset="-122"/>
              <a:ea typeface="黑体" pitchFamily="2" charset="-122"/>
            </a:endParaRPr>
          </a:p>
          <a:p>
            <a:pPr marL="2057400" lvl="4" indent="-228600" eaLnBrk="1" hangingPunct="1">
              <a:spcBef>
                <a:spcPct val="20000"/>
              </a:spcBef>
              <a:buClr>
                <a:srgbClr val="FF00FF"/>
              </a:buClr>
              <a:buFont typeface="Wingdings" pitchFamily="2" charset="2"/>
              <a:buNone/>
            </a:pPr>
            <a:endParaRPr kumimoji="0" lang="zh-CN" altLang="en-US" sz="2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2" name="Rectangle 4"/>
          <p:cNvSpPr>
            <a:spLocks noChangeArrowheads="1"/>
          </p:cNvSpPr>
          <p:nvPr/>
        </p:nvSpPr>
        <p:spPr bwMode="auto">
          <a:xfrm>
            <a:off x="1187450" y="692696"/>
            <a:ext cx="7956550" cy="533400"/>
          </a:xfrm>
          <a:prstGeom prst="rect">
            <a:avLst/>
          </a:prstGeom>
          <a:noFill/>
          <a:ln w="9525">
            <a:noFill/>
            <a:miter lim="800000"/>
            <a:headEnd/>
            <a:tailEnd/>
          </a:ln>
        </p:spPr>
        <p:txBody>
          <a:bodyPr/>
          <a:lstStyle/>
          <a:p>
            <a:pPr marL="342900" indent="-342900" eaLnBrk="1" hangingPunct="1">
              <a:spcBef>
                <a:spcPct val="20000"/>
              </a:spcBef>
              <a:buClr>
                <a:schemeClr val="accent1"/>
              </a:buClr>
              <a:buFontTx/>
              <a:buChar char="§"/>
            </a:pPr>
            <a:r>
              <a:rPr lang="en-US" altLang="zh-CN" sz="3200" dirty="0">
                <a:solidFill>
                  <a:schemeClr val="accent1"/>
                </a:solidFill>
              </a:rPr>
              <a:t>10.1</a:t>
            </a:r>
            <a:r>
              <a:rPr lang="en-US" altLang="zh-CN" sz="3200" dirty="0">
                <a:solidFill>
                  <a:schemeClr val="tx1"/>
                </a:solidFill>
                <a:latin typeface="Arial" pitchFamily="34" charset="0"/>
              </a:rPr>
              <a:t>  </a:t>
            </a:r>
            <a:r>
              <a:rPr lang="zh-CN" altLang="en-US" sz="3200" dirty="0">
                <a:solidFill>
                  <a:schemeClr val="tx1"/>
                </a:solidFill>
                <a:latin typeface="Arial" pitchFamily="34" charset="0"/>
              </a:rPr>
              <a:t>地址和指针的概念</a:t>
            </a:r>
            <a:endParaRPr lang="zh-CN" altLang="en-US" sz="3200" dirty="0">
              <a:solidFill>
                <a:schemeClr val="tx1"/>
              </a:solidFill>
            </a:endParaRPr>
          </a:p>
        </p:txBody>
      </p:sp>
      <p:sp>
        <p:nvSpPr>
          <p:cNvPr id="37" name="Text Box 2"/>
          <p:cNvSpPr txBox="1">
            <a:spLocks noChangeArrowheads="1"/>
          </p:cNvSpPr>
          <p:nvPr/>
        </p:nvSpPr>
        <p:spPr bwMode="auto">
          <a:xfrm>
            <a:off x="323528" y="4365104"/>
            <a:ext cx="2208213" cy="461665"/>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en-US" altLang="zh-CN" sz="2400" b="1" dirty="0">
                <a:solidFill>
                  <a:schemeClr val="accent2"/>
                </a:solidFill>
                <a:latin typeface="楷体_GB2312" pitchFamily="49" charset="-122"/>
                <a:ea typeface="楷体_GB2312" pitchFamily="49" charset="-122"/>
              </a:rPr>
              <a:t>2</a:t>
            </a:r>
            <a:r>
              <a:rPr lang="zh-CN" altLang="en-US" sz="2400" b="1" dirty="0">
                <a:solidFill>
                  <a:schemeClr val="accent2"/>
                </a:solidFill>
                <a:latin typeface="楷体_GB2312" pitchFamily="49" charset="-122"/>
                <a:ea typeface="楷体_GB2312" pitchFamily="49" charset="-122"/>
              </a:rPr>
              <a:t>、变量地址</a:t>
            </a:r>
          </a:p>
        </p:txBody>
      </p:sp>
      <p:grpSp>
        <p:nvGrpSpPr>
          <p:cNvPr id="38" name="Group 5"/>
          <p:cNvGrpSpPr>
            <a:grpSpLocks/>
          </p:cNvGrpSpPr>
          <p:nvPr/>
        </p:nvGrpSpPr>
        <p:grpSpPr bwMode="auto">
          <a:xfrm>
            <a:off x="0" y="1585823"/>
            <a:ext cx="4536930" cy="1903413"/>
            <a:chOff x="1667" y="2112"/>
            <a:chExt cx="2845" cy="1200"/>
          </a:xfrm>
        </p:grpSpPr>
        <p:sp>
          <p:nvSpPr>
            <p:cNvPr id="39" name="Rectangle 6"/>
            <p:cNvSpPr>
              <a:spLocks noChangeArrowheads="1"/>
            </p:cNvSpPr>
            <p:nvPr/>
          </p:nvSpPr>
          <p:spPr bwMode="auto">
            <a:xfrm>
              <a:off x="2352" y="2112"/>
              <a:ext cx="1248" cy="1200"/>
            </a:xfrm>
            <a:prstGeom prst="rect">
              <a:avLst/>
            </a:prstGeom>
            <a:noFill/>
            <a:ln w="9525">
              <a:solidFill>
                <a:schemeClr val="tx1"/>
              </a:solidFill>
              <a:miter lim="800000"/>
              <a:headEnd/>
              <a:tailEnd/>
            </a:ln>
          </p:spPr>
          <p:txBody>
            <a:bodyPr wrap="none" anchor="ctr"/>
            <a:lstStyle/>
            <a:p>
              <a:endParaRPr lang="zh-CN" altLang="en-US"/>
            </a:p>
          </p:txBody>
        </p:sp>
        <p:sp>
          <p:nvSpPr>
            <p:cNvPr id="40" name="Line 7"/>
            <p:cNvSpPr>
              <a:spLocks noChangeShapeType="1"/>
            </p:cNvSpPr>
            <p:nvPr/>
          </p:nvSpPr>
          <p:spPr bwMode="auto">
            <a:xfrm>
              <a:off x="2352" y="2448"/>
              <a:ext cx="1248" cy="0"/>
            </a:xfrm>
            <a:prstGeom prst="line">
              <a:avLst/>
            </a:prstGeom>
            <a:noFill/>
            <a:ln w="9525">
              <a:solidFill>
                <a:schemeClr val="tx1"/>
              </a:solidFill>
              <a:round/>
              <a:headEnd/>
              <a:tailEnd/>
            </a:ln>
          </p:spPr>
          <p:txBody>
            <a:bodyPr wrap="none" anchor="ctr"/>
            <a:lstStyle/>
            <a:p>
              <a:endParaRPr lang="zh-CN" altLang="en-US"/>
            </a:p>
          </p:txBody>
        </p:sp>
        <p:sp>
          <p:nvSpPr>
            <p:cNvPr id="41" name="Line 8"/>
            <p:cNvSpPr>
              <a:spLocks noChangeShapeType="1"/>
            </p:cNvSpPr>
            <p:nvPr/>
          </p:nvSpPr>
          <p:spPr bwMode="auto">
            <a:xfrm>
              <a:off x="2352" y="2832"/>
              <a:ext cx="1248" cy="0"/>
            </a:xfrm>
            <a:prstGeom prst="line">
              <a:avLst/>
            </a:prstGeom>
            <a:noFill/>
            <a:ln w="9525">
              <a:solidFill>
                <a:schemeClr val="tx1"/>
              </a:solidFill>
              <a:round/>
              <a:headEnd/>
              <a:tailEnd/>
            </a:ln>
          </p:spPr>
          <p:txBody>
            <a:bodyPr wrap="none" anchor="ctr"/>
            <a:lstStyle/>
            <a:p>
              <a:endParaRPr lang="zh-CN" altLang="en-US"/>
            </a:p>
          </p:txBody>
        </p:sp>
        <p:sp>
          <p:nvSpPr>
            <p:cNvPr id="42" name="Text Box 9"/>
            <p:cNvSpPr txBox="1">
              <a:spLocks noChangeArrowheads="1"/>
            </p:cNvSpPr>
            <p:nvPr/>
          </p:nvSpPr>
          <p:spPr bwMode="auto">
            <a:xfrm>
              <a:off x="2496" y="2832"/>
              <a:ext cx="1008" cy="365"/>
            </a:xfrm>
            <a:prstGeom prst="rect">
              <a:avLst/>
            </a:prstGeom>
            <a:noFill/>
            <a:ln w="9525">
              <a:noFill/>
              <a:miter lim="800000"/>
              <a:headEnd/>
              <a:tailEnd/>
            </a:ln>
          </p:spPr>
          <p:txBody>
            <a:bodyPr>
              <a:spAutoFit/>
            </a:bodyPr>
            <a:lstStyle/>
            <a:p>
              <a:pPr algn="ctr">
                <a:lnSpc>
                  <a:spcPct val="100000"/>
                </a:lnSpc>
                <a:spcBef>
                  <a:spcPct val="50000"/>
                </a:spcBef>
                <a:buClrTx/>
              </a:pPr>
              <a:r>
                <a:rPr lang="en-US" altLang="zh-CN" sz="3200" b="1" dirty="0">
                  <a:latin typeface="Times New Roman" charset="0"/>
                  <a:ea typeface="宋体" charset="-122"/>
                </a:rPr>
                <a:t>……</a:t>
              </a:r>
              <a:endParaRPr lang="en-US" altLang="zh-CN" sz="2400" dirty="0">
                <a:latin typeface="Times New Roman" charset="0"/>
                <a:ea typeface="宋体" charset="-122"/>
              </a:endParaRPr>
            </a:p>
          </p:txBody>
        </p:sp>
        <p:sp>
          <p:nvSpPr>
            <p:cNvPr id="43" name="Text Box 10"/>
            <p:cNvSpPr txBox="1">
              <a:spLocks noChangeArrowheads="1"/>
            </p:cNvSpPr>
            <p:nvPr/>
          </p:nvSpPr>
          <p:spPr bwMode="auto">
            <a:xfrm>
              <a:off x="3648" y="2112"/>
              <a:ext cx="864" cy="789"/>
            </a:xfrm>
            <a:prstGeom prst="rect">
              <a:avLst/>
            </a:prstGeom>
            <a:noFill/>
            <a:ln w="9525">
              <a:noFill/>
              <a:miter lim="800000"/>
              <a:headEnd/>
              <a:tailEnd/>
            </a:ln>
          </p:spPr>
          <p:txBody>
            <a:bodyPr>
              <a:spAutoFit/>
            </a:bodyPr>
            <a:lstStyle/>
            <a:p>
              <a:pPr>
                <a:lnSpc>
                  <a:spcPct val="100000"/>
                </a:lnSpc>
                <a:spcBef>
                  <a:spcPct val="50000"/>
                </a:spcBef>
                <a:buClrTx/>
              </a:pPr>
              <a:r>
                <a:rPr lang="zh-CN" altLang="en-US" b="1">
                  <a:latin typeface="Times New Roman" charset="0"/>
                  <a:ea typeface="宋体" charset="-122"/>
                </a:rPr>
                <a:t>变量</a:t>
              </a:r>
              <a:r>
                <a:rPr lang="en-US" altLang="zh-CN" b="1">
                  <a:latin typeface="Times New Roman" charset="0"/>
                  <a:ea typeface="宋体" charset="-122"/>
                </a:rPr>
                <a:t>a</a:t>
              </a:r>
            </a:p>
            <a:p>
              <a:pPr>
                <a:lnSpc>
                  <a:spcPct val="100000"/>
                </a:lnSpc>
                <a:spcBef>
                  <a:spcPct val="50000"/>
                </a:spcBef>
                <a:buClrTx/>
              </a:pPr>
              <a:r>
                <a:rPr lang="zh-CN" altLang="en-US" b="1">
                  <a:latin typeface="Times New Roman" charset="0"/>
                  <a:ea typeface="宋体" charset="-122"/>
                </a:rPr>
                <a:t>变量</a:t>
              </a:r>
              <a:r>
                <a:rPr lang="en-US" altLang="zh-CN" b="1">
                  <a:latin typeface="Times New Roman" charset="0"/>
                  <a:ea typeface="宋体" charset="-122"/>
                </a:rPr>
                <a:t>c</a:t>
              </a:r>
              <a:r>
                <a:rPr lang="en-US" altLang="zh-CN" sz="3200" b="1">
                  <a:latin typeface="Times New Roman" charset="0"/>
                  <a:ea typeface="宋体" charset="-122"/>
                </a:rPr>
                <a:t> </a:t>
              </a:r>
              <a:endParaRPr lang="en-US" altLang="zh-CN" sz="2400">
                <a:latin typeface="Times New Roman" charset="0"/>
                <a:ea typeface="宋体" charset="-122"/>
              </a:endParaRPr>
            </a:p>
          </p:txBody>
        </p:sp>
        <p:sp>
          <p:nvSpPr>
            <p:cNvPr id="44" name="Text Box 11"/>
            <p:cNvSpPr txBox="1">
              <a:spLocks noChangeArrowheads="1"/>
            </p:cNvSpPr>
            <p:nvPr/>
          </p:nvSpPr>
          <p:spPr bwMode="auto">
            <a:xfrm>
              <a:off x="1667" y="2146"/>
              <a:ext cx="624" cy="640"/>
            </a:xfrm>
            <a:prstGeom prst="rect">
              <a:avLst/>
            </a:prstGeom>
            <a:noFill/>
            <a:ln w="9525">
              <a:noFill/>
              <a:miter lim="800000"/>
              <a:headEnd/>
              <a:tailEnd/>
            </a:ln>
          </p:spPr>
          <p:txBody>
            <a:bodyPr wrap="square">
              <a:spAutoFit/>
            </a:bodyPr>
            <a:lstStyle/>
            <a:p>
              <a:pPr>
                <a:lnSpc>
                  <a:spcPct val="100000"/>
                </a:lnSpc>
                <a:spcBef>
                  <a:spcPct val="50000"/>
                </a:spcBef>
                <a:buClrTx/>
              </a:pPr>
              <a:r>
                <a:rPr lang="en-US" altLang="zh-CN" sz="2400" b="1" dirty="0">
                  <a:latin typeface="Times New Roman" charset="0"/>
                  <a:ea typeface="宋体" charset="-122"/>
                </a:rPr>
                <a:t>1000</a:t>
              </a:r>
            </a:p>
            <a:p>
              <a:pPr>
                <a:lnSpc>
                  <a:spcPct val="100000"/>
                </a:lnSpc>
                <a:spcBef>
                  <a:spcPct val="50000"/>
                </a:spcBef>
                <a:buClrTx/>
              </a:pPr>
              <a:r>
                <a:rPr lang="en-US" altLang="zh-CN" sz="2400" b="1" dirty="0">
                  <a:latin typeface="Times New Roman" charset="0"/>
                  <a:ea typeface="宋体" charset="-122"/>
                </a:rPr>
                <a:t>1002</a:t>
              </a:r>
              <a:endParaRPr lang="en-US" altLang="zh-CN" sz="2400" dirty="0">
                <a:latin typeface="Times New Roman" charset="0"/>
                <a:ea typeface="宋体" charset="-122"/>
              </a:endParaRPr>
            </a:p>
          </p:txBody>
        </p:sp>
        <p:sp>
          <p:nvSpPr>
            <p:cNvPr id="45" name="Text Box 12"/>
            <p:cNvSpPr txBox="1">
              <a:spLocks noChangeArrowheads="1"/>
            </p:cNvSpPr>
            <p:nvPr/>
          </p:nvSpPr>
          <p:spPr bwMode="auto">
            <a:xfrm>
              <a:off x="2544" y="2160"/>
              <a:ext cx="768" cy="640"/>
            </a:xfrm>
            <a:prstGeom prst="rect">
              <a:avLst/>
            </a:prstGeom>
            <a:noFill/>
            <a:ln w="9525">
              <a:noFill/>
              <a:miter lim="800000"/>
              <a:headEnd/>
              <a:tailEnd/>
            </a:ln>
          </p:spPr>
          <p:txBody>
            <a:bodyPr wrap="square">
              <a:spAutoFit/>
            </a:bodyPr>
            <a:lstStyle/>
            <a:p>
              <a:pPr algn="ctr">
                <a:lnSpc>
                  <a:spcPct val="100000"/>
                </a:lnSpc>
                <a:spcBef>
                  <a:spcPct val="50000"/>
                </a:spcBef>
                <a:buClrTx/>
              </a:pPr>
              <a:r>
                <a:rPr lang="en-US" altLang="zh-CN" sz="2400" b="1" dirty="0">
                  <a:latin typeface="Times New Roman" charset="0"/>
                  <a:ea typeface="宋体" charset="-122"/>
                </a:rPr>
                <a:t>300</a:t>
              </a:r>
            </a:p>
            <a:p>
              <a:pPr algn="ctr">
                <a:lnSpc>
                  <a:spcPct val="100000"/>
                </a:lnSpc>
                <a:spcBef>
                  <a:spcPct val="50000"/>
                </a:spcBef>
                <a:buClrTx/>
              </a:pPr>
              <a:r>
                <a:rPr lang="en-US" altLang="zh-CN" sz="2400" b="1" dirty="0">
                  <a:latin typeface="Times New Roman" charset="0"/>
                  <a:ea typeface="宋体" charset="-122"/>
                </a:rPr>
                <a:t>97</a:t>
              </a:r>
              <a:endParaRPr lang="en-US" altLang="zh-CN" sz="2400" dirty="0">
                <a:latin typeface="Times New Roman" charset="0"/>
                <a:ea typeface="宋体" charset="-122"/>
              </a:endParaRPr>
            </a:p>
          </p:txBody>
        </p:sp>
      </p:grpSp>
      <p:sp>
        <p:nvSpPr>
          <p:cNvPr id="46" name="Rectangle 13"/>
          <p:cNvSpPr>
            <a:spLocks noChangeArrowheads="1"/>
          </p:cNvSpPr>
          <p:nvPr/>
        </p:nvSpPr>
        <p:spPr bwMode="auto">
          <a:xfrm>
            <a:off x="395536" y="4797152"/>
            <a:ext cx="8285163" cy="1647353"/>
          </a:xfrm>
          <a:prstGeom prst="rect">
            <a:avLst/>
          </a:prstGeom>
          <a:noFill/>
          <a:ln w="9525">
            <a:noFill/>
            <a:miter lim="800000"/>
            <a:headEnd/>
            <a:tailEnd/>
          </a:ln>
        </p:spPr>
        <p:txBody>
          <a:bodyPr/>
          <a:lstStyle/>
          <a:p>
            <a:pPr marL="342900" indent="-342900">
              <a:lnSpc>
                <a:spcPct val="100000"/>
              </a:lnSpc>
            </a:pPr>
            <a:r>
              <a:rPr lang="en-US" altLang="zh-CN" sz="3200" dirty="0">
                <a:latin typeface="隶书" pitchFamily="49" charset="-122"/>
              </a:rPr>
              <a:t> </a:t>
            </a:r>
            <a:r>
              <a:rPr lang="zh-CN" altLang="en-US" sz="2400" dirty="0">
                <a:latin typeface="隶书" pitchFamily="49" charset="-122"/>
              </a:rPr>
              <a:t>定义一个变量</a:t>
            </a:r>
            <a:r>
              <a:rPr lang="en-US" altLang="zh-CN" sz="2400" dirty="0">
                <a:latin typeface="隶书" pitchFamily="49" charset="-122"/>
              </a:rPr>
              <a:t>, </a:t>
            </a:r>
            <a:r>
              <a:rPr lang="zh-CN" altLang="en-US" sz="2400" dirty="0">
                <a:latin typeface="隶书" pitchFamily="49" charset="-122"/>
              </a:rPr>
              <a:t>系统会根据变量的类型分配内存单元。</a:t>
            </a:r>
          </a:p>
          <a:p>
            <a:pPr marL="342900" indent="-342900">
              <a:lnSpc>
                <a:spcPct val="100000"/>
              </a:lnSpc>
            </a:pPr>
            <a:r>
              <a:rPr lang="zh-CN" altLang="en-US" sz="2400" dirty="0">
                <a:latin typeface="隶书" pitchFamily="49" charset="-122"/>
              </a:rPr>
              <a:t> </a:t>
            </a:r>
            <a:r>
              <a:rPr lang="zh-CN" altLang="en-US" sz="2400" dirty="0">
                <a:solidFill>
                  <a:srgbClr val="FF0066"/>
                </a:solidFill>
                <a:latin typeface="隶书" pitchFamily="49" charset="-122"/>
              </a:rPr>
              <a:t>内存单元的首地址</a:t>
            </a:r>
            <a:r>
              <a:rPr lang="en-US" altLang="zh-CN" sz="2400" dirty="0">
                <a:solidFill>
                  <a:srgbClr val="FF0066"/>
                </a:solidFill>
                <a:latin typeface="隶书" pitchFamily="49" charset="-122"/>
              </a:rPr>
              <a:t>,</a:t>
            </a:r>
            <a:r>
              <a:rPr lang="zh-CN" altLang="en-US" sz="2400" dirty="0">
                <a:solidFill>
                  <a:srgbClr val="FF0066"/>
                </a:solidFill>
                <a:latin typeface="隶书" pitchFamily="49" charset="-122"/>
              </a:rPr>
              <a:t>就是</a:t>
            </a:r>
            <a:r>
              <a:rPr lang="zh-CN" altLang="en-US" sz="2400" dirty="0">
                <a:solidFill>
                  <a:srgbClr val="0000FF"/>
                </a:solidFill>
                <a:latin typeface="隶书" pitchFamily="49" charset="-122"/>
              </a:rPr>
              <a:t>变量的地址</a:t>
            </a:r>
            <a:r>
              <a:rPr lang="zh-CN" altLang="en-US" sz="2400" dirty="0">
                <a:solidFill>
                  <a:srgbClr val="FF0066"/>
                </a:solidFill>
                <a:latin typeface="隶书" pitchFamily="49" charset="-122"/>
              </a:rPr>
              <a:t>。</a:t>
            </a:r>
          </a:p>
          <a:p>
            <a:pPr marL="342900" indent="-342900">
              <a:lnSpc>
                <a:spcPct val="100000"/>
              </a:lnSpc>
            </a:pPr>
            <a:r>
              <a:rPr lang="zh-CN" altLang="en-US" sz="2400" dirty="0">
                <a:latin typeface="隶书" pitchFamily="49" charset="-122"/>
              </a:rPr>
              <a:t> </a:t>
            </a:r>
            <a:r>
              <a:rPr lang="zh-CN" altLang="en-US" sz="2400" dirty="0">
                <a:solidFill>
                  <a:srgbClr val="0000FF"/>
                </a:solidFill>
                <a:latin typeface="隶书" pitchFamily="49" charset="-122"/>
              </a:rPr>
              <a:t>变量的值</a:t>
            </a:r>
            <a:r>
              <a:rPr lang="en-US" altLang="zh-CN" sz="2400" dirty="0">
                <a:latin typeface="隶书" pitchFamily="49" charset="-122"/>
              </a:rPr>
              <a:t>: </a:t>
            </a:r>
            <a:r>
              <a:rPr lang="zh-CN" altLang="en-US" sz="2400" dirty="0">
                <a:latin typeface="隶书" pitchFamily="49" charset="-122"/>
              </a:rPr>
              <a:t>即变量所在内存单元的内容</a:t>
            </a:r>
          </a:p>
        </p:txBody>
      </p:sp>
      <p:sp>
        <p:nvSpPr>
          <p:cNvPr id="47" name="Text Box 6"/>
          <p:cNvSpPr txBox="1">
            <a:spLocks noChangeArrowheads="1"/>
          </p:cNvSpPr>
          <p:nvPr/>
        </p:nvSpPr>
        <p:spPr bwMode="auto">
          <a:xfrm>
            <a:off x="4022725" y="1513815"/>
            <a:ext cx="5121275" cy="3139321"/>
          </a:xfrm>
          <a:prstGeom prst="rect">
            <a:avLst/>
          </a:prstGeom>
          <a:noFill/>
          <a:ln w="38100">
            <a:solidFill>
              <a:srgbClr val="008000"/>
            </a:solidFill>
            <a:miter lim="800000"/>
            <a:headEnd type="none" w="sm" len="sm"/>
            <a:tailEnd type="none" w="sm" len="sm"/>
          </a:ln>
        </p:spPr>
        <p:txBody>
          <a:bodyPr>
            <a:spAutoFit/>
          </a:bodyPr>
          <a:lstStyle/>
          <a:p>
            <a:pPr>
              <a:lnSpc>
                <a:spcPct val="100000"/>
              </a:lnSpc>
              <a:spcBef>
                <a:spcPct val="50000"/>
              </a:spcBef>
              <a:buClrTx/>
            </a:pPr>
            <a:r>
              <a:rPr lang="zh-CN" altLang="en-US" sz="2200" b="1" dirty="0">
                <a:solidFill>
                  <a:srgbClr val="FF3300"/>
                </a:solidFill>
                <a:latin typeface="Times New Roman" charset="0"/>
                <a:ea typeface="宋体" charset="-122"/>
              </a:rPr>
              <a:t>注意：</a:t>
            </a:r>
            <a:r>
              <a:rPr lang="en-US" altLang="zh-CN" sz="2200" b="1" dirty="0">
                <a:solidFill>
                  <a:srgbClr val="0033CC"/>
                </a:solidFill>
                <a:latin typeface="Times New Roman" charset="0"/>
                <a:ea typeface="宋体" charset="-122"/>
              </a:rPr>
              <a:t>1</a:t>
            </a:r>
            <a:r>
              <a:rPr lang="zh-CN" altLang="en-US" sz="2200" b="1" dirty="0">
                <a:solidFill>
                  <a:srgbClr val="0033CC"/>
                </a:solidFill>
                <a:latin typeface="Times New Roman" charset="0"/>
                <a:ea typeface="宋体" charset="-122"/>
              </a:rPr>
              <a:t>、程序中定义的每个数据在编译后都占有各自的内存区。</a:t>
            </a:r>
          </a:p>
          <a:p>
            <a:pPr>
              <a:lnSpc>
                <a:spcPct val="100000"/>
              </a:lnSpc>
              <a:spcBef>
                <a:spcPct val="50000"/>
              </a:spcBef>
              <a:buClrTx/>
            </a:pPr>
            <a:r>
              <a:rPr lang="en-US" altLang="zh-CN" sz="2200" b="1" dirty="0">
                <a:solidFill>
                  <a:srgbClr val="0033CC"/>
                </a:solidFill>
                <a:latin typeface="Times New Roman" charset="0"/>
                <a:ea typeface="宋体" charset="-122"/>
              </a:rPr>
              <a:t>2</a:t>
            </a:r>
            <a:r>
              <a:rPr lang="zh-CN" altLang="en-US" sz="2200" b="1" dirty="0">
                <a:solidFill>
                  <a:srgbClr val="0033CC"/>
                </a:solidFill>
                <a:latin typeface="Times New Roman" charset="0"/>
                <a:ea typeface="宋体" charset="-122"/>
              </a:rPr>
              <a:t>、数据所占有的存储单元个数是由其类型决定的。如：整型</a:t>
            </a:r>
            <a:r>
              <a:rPr lang="en-US" altLang="zh-CN" sz="2200" b="1" dirty="0">
                <a:solidFill>
                  <a:srgbClr val="0033CC"/>
                </a:solidFill>
                <a:latin typeface="Times New Roman" charset="0"/>
                <a:ea typeface="宋体" charset="-122"/>
              </a:rPr>
              <a:t>2</a:t>
            </a:r>
            <a:r>
              <a:rPr lang="zh-CN" altLang="en-US" sz="2200" b="1" dirty="0">
                <a:solidFill>
                  <a:srgbClr val="0033CC"/>
                </a:solidFill>
                <a:latin typeface="Times New Roman" charset="0"/>
                <a:ea typeface="宋体" charset="-122"/>
              </a:rPr>
              <a:t>字节，实型</a:t>
            </a:r>
            <a:r>
              <a:rPr lang="en-US" altLang="zh-CN" sz="2200" b="1" dirty="0">
                <a:solidFill>
                  <a:srgbClr val="0033CC"/>
                </a:solidFill>
                <a:latin typeface="Times New Roman" charset="0"/>
                <a:ea typeface="宋体" charset="-122"/>
              </a:rPr>
              <a:t>4</a:t>
            </a:r>
            <a:r>
              <a:rPr lang="zh-CN" altLang="en-US" sz="2200" b="1" dirty="0">
                <a:solidFill>
                  <a:srgbClr val="0033CC"/>
                </a:solidFill>
                <a:latin typeface="Times New Roman" charset="0"/>
                <a:ea typeface="宋体" charset="-122"/>
              </a:rPr>
              <a:t>字节</a:t>
            </a:r>
          </a:p>
          <a:p>
            <a:pPr>
              <a:lnSpc>
                <a:spcPct val="100000"/>
              </a:lnSpc>
              <a:spcBef>
                <a:spcPct val="50000"/>
              </a:spcBef>
              <a:buClrTx/>
            </a:pPr>
            <a:r>
              <a:rPr lang="en-US" altLang="zh-CN" sz="2200" b="1" dirty="0">
                <a:solidFill>
                  <a:srgbClr val="0033CC"/>
                </a:solidFill>
                <a:latin typeface="Times New Roman" charset="0"/>
                <a:ea typeface="宋体" charset="-122"/>
              </a:rPr>
              <a:t>3</a:t>
            </a:r>
            <a:r>
              <a:rPr lang="zh-CN" altLang="en-US" sz="2200" b="1" dirty="0">
                <a:solidFill>
                  <a:srgbClr val="0033CC"/>
                </a:solidFill>
                <a:latin typeface="Times New Roman" charset="0"/>
                <a:ea typeface="宋体" charset="-122"/>
              </a:rPr>
              <a:t>、首地址：第</a:t>
            </a:r>
            <a:r>
              <a:rPr lang="en-US" altLang="zh-CN" sz="2200" b="1" dirty="0">
                <a:solidFill>
                  <a:srgbClr val="0033CC"/>
                </a:solidFill>
                <a:latin typeface="Times New Roman" charset="0"/>
                <a:ea typeface="宋体" charset="-122"/>
              </a:rPr>
              <a:t>1</a:t>
            </a:r>
            <a:r>
              <a:rPr lang="zh-CN" altLang="en-US" sz="2200" b="1" dirty="0">
                <a:solidFill>
                  <a:srgbClr val="0033CC"/>
                </a:solidFill>
                <a:latin typeface="Times New Roman" charset="0"/>
                <a:ea typeface="宋体" charset="-122"/>
              </a:rPr>
              <a:t>个单元的地址，</a:t>
            </a:r>
          </a:p>
          <a:p>
            <a:pPr>
              <a:lnSpc>
                <a:spcPct val="100000"/>
              </a:lnSpc>
              <a:spcBef>
                <a:spcPct val="50000"/>
              </a:spcBef>
              <a:buClrTx/>
            </a:pPr>
            <a:r>
              <a:rPr lang="en-US" altLang="zh-CN" sz="2200" b="1" dirty="0">
                <a:solidFill>
                  <a:srgbClr val="0033CC"/>
                </a:solidFill>
                <a:latin typeface="Times New Roman" charset="0"/>
                <a:ea typeface="宋体" charset="-122"/>
              </a:rPr>
              <a:t>4</a:t>
            </a:r>
            <a:r>
              <a:rPr lang="zh-CN" altLang="en-US" sz="2200" b="1" dirty="0">
                <a:solidFill>
                  <a:srgbClr val="0033CC"/>
                </a:solidFill>
                <a:latin typeface="Times New Roman" charset="0"/>
                <a:ea typeface="宋体" charset="-122"/>
              </a:rPr>
              <a:t>、内存单元的地址与单元的数据区别：</a:t>
            </a:r>
          </a:p>
          <a:p>
            <a:pPr>
              <a:lnSpc>
                <a:spcPct val="100000"/>
              </a:lnSpc>
              <a:spcBef>
                <a:spcPct val="50000"/>
              </a:spcBef>
              <a:buClrTx/>
            </a:pPr>
            <a:r>
              <a:rPr lang="en-US" altLang="zh-CN" sz="2200" b="1" dirty="0">
                <a:solidFill>
                  <a:srgbClr val="0033CC"/>
                </a:solidFill>
                <a:latin typeface="Times New Roman" charset="0"/>
                <a:ea typeface="宋体" charset="-122"/>
              </a:rPr>
              <a:t>5</a:t>
            </a:r>
            <a:r>
              <a:rPr lang="zh-CN" altLang="en-US" sz="2200" b="1" dirty="0">
                <a:solidFill>
                  <a:srgbClr val="0033CC"/>
                </a:solidFill>
                <a:latin typeface="Times New Roman" charset="0"/>
                <a:ea typeface="宋体" charset="-122"/>
              </a:rPr>
              <a:t>、系统通过变量名对内存单元访问</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ext Box 2"/>
          <p:cNvSpPr txBox="1">
            <a:spLocks noChangeArrowheads="1"/>
          </p:cNvSpPr>
          <p:nvPr/>
        </p:nvSpPr>
        <p:spPr bwMode="auto">
          <a:xfrm>
            <a:off x="247650" y="777255"/>
            <a:ext cx="7239000" cy="701675"/>
          </a:xfrm>
          <a:prstGeom prst="rect">
            <a:avLst/>
          </a:prstGeom>
          <a:noFill/>
          <a:ln w="9525">
            <a:noFill/>
            <a:miter lim="800000"/>
            <a:headEnd/>
            <a:tailEnd/>
          </a:ln>
        </p:spPr>
        <p:txBody>
          <a:bodyPr>
            <a:spAutoFit/>
          </a:bodyPr>
          <a:lstStyle/>
          <a:p>
            <a:pPr>
              <a:lnSpc>
                <a:spcPct val="100000"/>
              </a:lnSpc>
              <a:spcBef>
                <a:spcPct val="50000"/>
              </a:spcBef>
              <a:buClrTx/>
            </a:pPr>
            <a:r>
              <a:rPr lang="en-US" altLang="zh-CN" sz="3200" dirty="0">
                <a:solidFill>
                  <a:schemeClr val="accent1"/>
                </a:solidFill>
              </a:rPr>
              <a:t>10.3.1</a:t>
            </a:r>
            <a:r>
              <a:rPr lang="en-US" altLang="zh-CN" sz="4000" b="1" dirty="0">
                <a:solidFill>
                  <a:srgbClr val="CC00CC"/>
                </a:solidFill>
                <a:latin typeface="Times New Roman" charset="0"/>
                <a:ea typeface="华文新魏" pitchFamily="2" charset="-122"/>
              </a:rPr>
              <a:t>  </a:t>
            </a:r>
            <a:r>
              <a:rPr lang="zh-CN" altLang="en-US" sz="3200" dirty="0">
                <a:latin typeface="Arial" pitchFamily="34" charset="0"/>
              </a:rPr>
              <a:t>指针与一维数组</a:t>
            </a:r>
          </a:p>
        </p:txBody>
      </p:sp>
      <p:sp>
        <p:nvSpPr>
          <p:cNvPr id="218117" name="Text Box 5"/>
          <p:cNvSpPr txBox="1">
            <a:spLocks noChangeArrowheads="1"/>
          </p:cNvSpPr>
          <p:nvPr/>
        </p:nvSpPr>
        <p:spPr bwMode="auto">
          <a:xfrm>
            <a:off x="323528" y="1628800"/>
            <a:ext cx="8415337" cy="3046988"/>
          </a:xfrm>
          <a:prstGeom prst="rect">
            <a:avLst/>
          </a:prstGeom>
          <a:noFill/>
          <a:ln w="38100">
            <a:noFill/>
            <a:miter lim="800000"/>
            <a:headEnd type="none" w="sm" len="sm"/>
            <a:tailEnd type="none" w="sm" len="sm"/>
          </a:ln>
        </p:spPr>
        <p:txBody>
          <a:bodyPr wrap="square">
            <a:spAutoFit/>
          </a:bodyPr>
          <a:lstStyle/>
          <a:p>
            <a:pPr marL="1143000" lvl="2" indent="-228600">
              <a:spcBef>
                <a:spcPct val="20000"/>
              </a:spcBef>
              <a:buClr>
                <a:srgbClr val="FF3300"/>
              </a:buClr>
              <a:buFont typeface="Wingdings" pitchFamily="2" charset="2"/>
              <a:buChar char="v"/>
            </a:pPr>
            <a:r>
              <a:rPr lang="zh-CN" altLang="en-US" sz="2400" dirty="0"/>
              <a:t>数组的指针：指数组的起始地址。</a:t>
            </a:r>
          </a:p>
          <a:p>
            <a:pPr marL="1143000" lvl="2" indent="-228600">
              <a:spcBef>
                <a:spcPct val="20000"/>
              </a:spcBef>
              <a:buClr>
                <a:srgbClr val="FF3300"/>
              </a:buClr>
              <a:buFont typeface="Wingdings" pitchFamily="2" charset="2"/>
              <a:buChar char="v"/>
            </a:pPr>
            <a:r>
              <a:rPr lang="zh-CN" altLang="en-US" sz="2400" dirty="0"/>
              <a:t>数组元素的指针：指数组元素的地址。</a:t>
            </a:r>
          </a:p>
          <a:p>
            <a:pPr marL="1600200" lvl="3" indent="-228600">
              <a:spcBef>
                <a:spcPct val="20000"/>
              </a:spcBef>
              <a:buClr>
                <a:srgbClr val="FFCC00"/>
              </a:buClr>
            </a:pPr>
            <a:r>
              <a:rPr lang="zh-CN" altLang="en-US" sz="2000" dirty="0"/>
              <a:t>数组的地址</a:t>
            </a:r>
            <a:r>
              <a:rPr lang="zh-CN" altLang="en-US" sz="2000" dirty="0">
                <a:sym typeface="Symbol" pitchFamily="18" charset="2"/>
              </a:rPr>
              <a:t></a:t>
            </a:r>
            <a:r>
              <a:rPr lang="zh-CN" altLang="en-US" sz="2000" dirty="0"/>
              <a:t>指针变量，指针变量就指向该数组了。</a:t>
            </a:r>
          </a:p>
          <a:p>
            <a:pPr marL="1143000" lvl="2" indent="-228600">
              <a:spcBef>
                <a:spcPct val="20000"/>
              </a:spcBef>
              <a:buClr>
                <a:srgbClr val="FF3300"/>
              </a:buClr>
              <a:buFont typeface="Wingdings" pitchFamily="2" charset="2"/>
              <a:buChar char="v"/>
            </a:pPr>
            <a:r>
              <a:rPr lang="zh-CN" altLang="en-US" sz="2400" dirty="0"/>
              <a:t>引用数组元素：</a:t>
            </a:r>
            <a:endParaRPr lang="en-US" altLang="zh-CN" sz="2400" dirty="0"/>
          </a:p>
          <a:p>
            <a:pPr marL="1143000" lvl="2" indent="-228600">
              <a:spcBef>
                <a:spcPct val="20000"/>
              </a:spcBef>
              <a:buClr>
                <a:srgbClr val="FF3300"/>
              </a:buClr>
            </a:pPr>
            <a:r>
              <a:rPr lang="zh-CN" altLang="en-US" sz="2400" dirty="0"/>
              <a:t>    ⑴下标法：</a:t>
            </a:r>
            <a:r>
              <a:rPr lang="en-US" altLang="zh-CN" sz="2400" dirty="0"/>
              <a:t>a[3]</a:t>
            </a:r>
          </a:p>
          <a:p>
            <a:pPr marL="1143000" lvl="2" indent="-228600">
              <a:spcBef>
                <a:spcPct val="20000"/>
              </a:spcBef>
              <a:buClr>
                <a:srgbClr val="FF3300"/>
              </a:buClr>
            </a:pPr>
            <a:r>
              <a:rPr lang="en-US" altLang="zh-CN" sz="2400" dirty="0"/>
              <a:t>    ⑵</a:t>
            </a:r>
            <a:r>
              <a:rPr lang="zh-CN" altLang="en-US" sz="2400" dirty="0"/>
              <a:t>指针法：用指针变量指向所找的数组元素。</a:t>
            </a:r>
          </a:p>
          <a:p>
            <a:pPr marL="2057400" lvl="4" indent="-228600">
              <a:spcBef>
                <a:spcPct val="20000"/>
              </a:spcBef>
              <a:buClr>
                <a:srgbClr val="FF00FF"/>
              </a:buClr>
            </a:pPr>
            <a:r>
              <a:rPr lang="zh-CN" altLang="en-US" sz="2400" dirty="0"/>
              <a:t>            占内存少，运行速度快。</a:t>
            </a:r>
            <a:endParaRPr lang="en-US" altLang="zh-CN"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ext Box 2"/>
          <p:cNvSpPr txBox="1">
            <a:spLocks noChangeArrowheads="1"/>
          </p:cNvSpPr>
          <p:nvPr/>
        </p:nvSpPr>
        <p:spPr bwMode="auto">
          <a:xfrm>
            <a:off x="247650" y="777255"/>
            <a:ext cx="7239000" cy="701675"/>
          </a:xfrm>
          <a:prstGeom prst="rect">
            <a:avLst/>
          </a:prstGeom>
          <a:noFill/>
          <a:ln w="9525">
            <a:noFill/>
            <a:miter lim="800000"/>
            <a:headEnd/>
            <a:tailEnd/>
          </a:ln>
        </p:spPr>
        <p:txBody>
          <a:bodyPr>
            <a:spAutoFit/>
          </a:bodyPr>
          <a:lstStyle/>
          <a:p>
            <a:pPr>
              <a:lnSpc>
                <a:spcPct val="100000"/>
              </a:lnSpc>
              <a:spcBef>
                <a:spcPct val="50000"/>
              </a:spcBef>
              <a:buClrTx/>
            </a:pPr>
            <a:r>
              <a:rPr lang="en-US" altLang="zh-CN" sz="3200" dirty="0">
                <a:solidFill>
                  <a:schemeClr val="accent1"/>
                </a:solidFill>
              </a:rPr>
              <a:t>10.3.1</a:t>
            </a:r>
            <a:r>
              <a:rPr lang="en-US" altLang="zh-CN" sz="4000" b="1" dirty="0">
                <a:solidFill>
                  <a:srgbClr val="CC00CC"/>
                </a:solidFill>
                <a:latin typeface="Times New Roman" charset="0"/>
                <a:ea typeface="华文新魏" pitchFamily="2" charset="-122"/>
              </a:rPr>
              <a:t>  </a:t>
            </a:r>
            <a:r>
              <a:rPr lang="zh-CN" altLang="en-US" sz="3200" dirty="0">
                <a:latin typeface="Arial" pitchFamily="34" charset="0"/>
              </a:rPr>
              <a:t>指针与一维数组</a:t>
            </a:r>
          </a:p>
        </p:txBody>
      </p:sp>
      <p:sp>
        <p:nvSpPr>
          <p:cNvPr id="218116" name="Text Box 4"/>
          <p:cNvSpPr txBox="1">
            <a:spLocks noChangeArrowheads="1"/>
          </p:cNvSpPr>
          <p:nvPr/>
        </p:nvSpPr>
        <p:spPr bwMode="auto">
          <a:xfrm>
            <a:off x="251520" y="1556792"/>
            <a:ext cx="7162800" cy="457200"/>
          </a:xfrm>
          <a:prstGeom prst="rect">
            <a:avLst/>
          </a:prstGeom>
          <a:noFill/>
          <a:ln w="38100">
            <a:noFill/>
            <a:miter lim="800000"/>
            <a:headEnd type="none" w="sm" len="sm"/>
            <a:tailEnd type="none" w="sm" len="sm"/>
          </a:ln>
        </p:spPr>
        <p:txBody>
          <a:bodyPr>
            <a:spAutoFit/>
          </a:bodyPr>
          <a:lstStyle/>
          <a:p>
            <a:pPr>
              <a:lnSpc>
                <a:spcPct val="100000"/>
              </a:lnSpc>
              <a:spcBef>
                <a:spcPct val="50000"/>
              </a:spcBef>
              <a:buClrTx/>
            </a:pPr>
            <a:r>
              <a:rPr lang="en-US" altLang="zh-CN" sz="2400" b="1" dirty="0">
                <a:solidFill>
                  <a:srgbClr val="000000"/>
                </a:solidFill>
                <a:latin typeface="Times New Roman" charset="0"/>
                <a:ea typeface="宋体" charset="-122"/>
              </a:rPr>
              <a:t>1</a:t>
            </a:r>
            <a:r>
              <a:rPr lang="zh-CN" altLang="en-US" sz="2400" b="1" dirty="0">
                <a:solidFill>
                  <a:srgbClr val="000000"/>
                </a:solidFill>
                <a:latin typeface="Times New Roman" charset="0"/>
                <a:ea typeface="宋体" charset="-122"/>
              </a:rPr>
              <a:t>、数组结构的分析</a:t>
            </a:r>
          </a:p>
        </p:txBody>
      </p:sp>
      <p:sp>
        <p:nvSpPr>
          <p:cNvPr id="218117" name="Text Box 5"/>
          <p:cNvSpPr txBox="1">
            <a:spLocks noChangeArrowheads="1"/>
          </p:cNvSpPr>
          <p:nvPr/>
        </p:nvSpPr>
        <p:spPr bwMode="auto">
          <a:xfrm>
            <a:off x="323528" y="2132856"/>
            <a:ext cx="8415337" cy="3477875"/>
          </a:xfrm>
          <a:prstGeom prst="rect">
            <a:avLst/>
          </a:prstGeom>
          <a:noFill/>
          <a:ln w="38100">
            <a:noFill/>
            <a:miter lim="800000"/>
            <a:headEnd type="none" w="sm" len="sm"/>
            <a:tailEnd type="none" w="sm" len="sm"/>
          </a:ln>
        </p:spPr>
        <p:txBody>
          <a:bodyPr wrap="square">
            <a:spAutoFit/>
          </a:bodyPr>
          <a:lstStyle/>
          <a:p>
            <a:pPr>
              <a:lnSpc>
                <a:spcPct val="100000"/>
              </a:lnSpc>
              <a:spcBef>
                <a:spcPct val="50000"/>
              </a:spcBef>
              <a:buClrTx/>
            </a:pPr>
            <a:r>
              <a:rPr lang="zh-CN" altLang="en-US" sz="2000" b="1" dirty="0">
                <a:solidFill>
                  <a:srgbClr val="0033CC"/>
                </a:solidFill>
                <a:latin typeface="Times New Roman" charset="0"/>
                <a:ea typeface="宋体" charset="-122"/>
              </a:rPr>
              <a:t>设有数组定义为：</a:t>
            </a:r>
            <a:r>
              <a:rPr lang="en-US" altLang="zh-CN" sz="2000" b="1" dirty="0" err="1">
                <a:solidFill>
                  <a:srgbClr val="0033CC"/>
                </a:solidFill>
                <a:latin typeface="Times New Roman" charset="0"/>
                <a:ea typeface="宋体" charset="-122"/>
              </a:rPr>
              <a:t>int</a:t>
            </a:r>
            <a:r>
              <a:rPr lang="en-US" altLang="zh-CN" sz="2000" b="1" dirty="0">
                <a:solidFill>
                  <a:srgbClr val="0033CC"/>
                </a:solidFill>
                <a:latin typeface="Times New Roman" charset="0"/>
                <a:ea typeface="宋体" charset="-122"/>
              </a:rPr>
              <a:t>  a[5];    </a:t>
            </a:r>
            <a:r>
              <a:rPr lang="zh-CN" altLang="en-US" sz="2000" b="1" dirty="0">
                <a:solidFill>
                  <a:srgbClr val="0033CC"/>
                </a:solidFill>
                <a:latin typeface="Times New Roman" charset="0"/>
                <a:ea typeface="宋体" charset="-122"/>
              </a:rPr>
              <a:t>则有：</a:t>
            </a:r>
          </a:p>
          <a:p>
            <a:pPr>
              <a:lnSpc>
                <a:spcPct val="100000"/>
              </a:lnSpc>
              <a:spcBef>
                <a:spcPct val="50000"/>
              </a:spcBef>
              <a:buClrTx/>
            </a:pPr>
            <a:r>
              <a:rPr lang="en-US" altLang="zh-CN" sz="2000" b="1" dirty="0">
                <a:solidFill>
                  <a:srgbClr val="0033CC"/>
                </a:solidFill>
                <a:latin typeface="Times New Roman" charset="0"/>
                <a:ea typeface="宋体" charset="-122"/>
              </a:rPr>
              <a:t>(1) </a:t>
            </a:r>
            <a:r>
              <a:rPr lang="en-US" altLang="zh-CN" sz="2000" b="1" dirty="0">
                <a:solidFill>
                  <a:srgbClr val="000000"/>
                </a:solidFill>
                <a:latin typeface="Times New Roman" charset="0"/>
                <a:ea typeface="宋体" charset="-122"/>
              </a:rPr>
              <a:t>a</a:t>
            </a:r>
            <a:r>
              <a:rPr lang="zh-CN" altLang="en-US" sz="2000" b="1" dirty="0">
                <a:solidFill>
                  <a:srgbClr val="000000"/>
                </a:solidFill>
                <a:latin typeface="Times New Roman" charset="0"/>
                <a:ea typeface="宋体" charset="-122"/>
              </a:rPr>
              <a:t>表示数组在内存中的首地址，也就是数组中第</a:t>
            </a:r>
            <a:r>
              <a:rPr lang="en-US" altLang="zh-CN" sz="2000" b="1" dirty="0">
                <a:solidFill>
                  <a:srgbClr val="000000"/>
                </a:solidFill>
                <a:latin typeface="Times New Roman" charset="0"/>
                <a:ea typeface="宋体" charset="-122"/>
              </a:rPr>
              <a:t>0</a:t>
            </a:r>
            <a:r>
              <a:rPr lang="zh-CN" altLang="en-US" sz="2000" b="1" dirty="0">
                <a:solidFill>
                  <a:srgbClr val="000000"/>
                </a:solidFill>
                <a:latin typeface="Times New Roman" charset="0"/>
                <a:ea typeface="宋体" charset="-122"/>
              </a:rPr>
              <a:t>个元素的首地址，它是一个地址常量，其值由系统在编译时确定，程序运行期间不能改变。</a:t>
            </a:r>
          </a:p>
          <a:p>
            <a:pPr>
              <a:lnSpc>
                <a:spcPct val="100000"/>
              </a:lnSpc>
              <a:spcBef>
                <a:spcPct val="50000"/>
              </a:spcBef>
              <a:buClrTx/>
            </a:pPr>
            <a:r>
              <a:rPr lang="en-US" altLang="zh-CN" sz="2000" b="1" dirty="0">
                <a:solidFill>
                  <a:srgbClr val="0033CC"/>
                </a:solidFill>
                <a:latin typeface="Times New Roman" charset="0"/>
                <a:ea typeface="宋体" charset="-122"/>
              </a:rPr>
              <a:t>(2) </a:t>
            </a:r>
            <a:r>
              <a:rPr lang="zh-CN" altLang="en-US" sz="2000" b="1" dirty="0">
                <a:solidFill>
                  <a:srgbClr val="000000"/>
                </a:solidFill>
                <a:latin typeface="Times New Roman" charset="0"/>
                <a:ea typeface="宋体" charset="-122"/>
              </a:rPr>
              <a:t>数组中的各元素表示为：</a:t>
            </a:r>
            <a:r>
              <a:rPr lang="en-US" altLang="zh-CN" sz="2000" b="1" dirty="0">
                <a:solidFill>
                  <a:srgbClr val="000000"/>
                </a:solidFill>
                <a:latin typeface="Times New Roman" charset="0"/>
                <a:ea typeface="宋体" charset="-122"/>
              </a:rPr>
              <a:t>a[0]</a:t>
            </a:r>
            <a:r>
              <a:rPr lang="zh-CN" altLang="en-US" sz="2000" b="1" dirty="0">
                <a:solidFill>
                  <a:srgbClr val="000000"/>
                </a:solidFill>
                <a:latin typeface="Times New Roman" charset="0"/>
                <a:ea typeface="宋体" charset="-122"/>
              </a:rPr>
              <a:t>、</a:t>
            </a:r>
            <a:r>
              <a:rPr lang="en-US" altLang="zh-CN" sz="2000" b="1" dirty="0">
                <a:solidFill>
                  <a:srgbClr val="000000"/>
                </a:solidFill>
                <a:latin typeface="Times New Roman" charset="0"/>
                <a:ea typeface="宋体" charset="-122"/>
              </a:rPr>
              <a:t> a[1] </a:t>
            </a:r>
            <a:r>
              <a:rPr lang="zh-CN" altLang="en-US" sz="2000" b="1" dirty="0">
                <a:solidFill>
                  <a:srgbClr val="000000"/>
                </a:solidFill>
                <a:latin typeface="Times New Roman" charset="0"/>
                <a:ea typeface="宋体" charset="-122"/>
              </a:rPr>
              <a:t>、</a:t>
            </a:r>
            <a:r>
              <a:rPr lang="en-US" altLang="zh-CN" sz="2000" b="1" dirty="0">
                <a:solidFill>
                  <a:srgbClr val="000000"/>
                </a:solidFill>
                <a:latin typeface="Times New Roman" charset="0"/>
                <a:ea typeface="宋体" charset="-122"/>
              </a:rPr>
              <a:t> a[2]</a:t>
            </a:r>
            <a:r>
              <a:rPr lang="zh-CN" altLang="en-US" sz="2000" b="1" dirty="0">
                <a:solidFill>
                  <a:srgbClr val="000000"/>
                </a:solidFill>
                <a:latin typeface="Times New Roman" charset="0"/>
                <a:ea typeface="宋体" charset="-122"/>
              </a:rPr>
              <a:t> 、</a:t>
            </a:r>
            <a:r>
              <a:rPr lang="en-US" altLang="zh-CN" sz="2000" b="1" dirty="0">
                <a:solidFill>
                  <a:srgbClr val="000000"/>
                </a:solidFill>
                <a:latin typeface="Times New Roman" charset="0"/>
                <a:ea typeface="宋体" charset="-122"/>
              </a:rPr>
              <a:t> a[3]</a:t>
            </a:r>
            <a:r>
              <a:rPr lang="zh-CN" altLang="en-US" sz="2000" b="1" dirty="0">
                <a:solidFill>
                  <a:srgbClr val="000000"/>
                </a:solidFill>
                <a:latin typeface="Times New Roman" charset="0"/>
                <a:ea typeface="宋体" charset="-122"/>
              </a:rPr>
              <a:t>、</a:t>
            </a:r>
            <a:r>
              <a:rPr lang="en-US" altLang="zh-CN" sz="2000" b="1" dirty="0">
                <a:solidFill>
                  <a:srgbClr val="000000"/>
                </a:solidFill>
                <a:latin typeface="Times New Roman" charset="0"/>
                <a:ea typeface="宋体" charset="-122"/>
              </a:rPr>
              <a:t>a[4] </a:t>
            </a:r>
          </a:p>
          <a:p>
            <a:pPr>
              <a:lnSpc>
                <a:spcPct val="100000"/>
              </a:lnSpc>
              <a:spcBef>
                <a:spcPct val="50000"/>
              </a:spcBef>
              <a:buClrTx/>
            </a:pPr>
            <a:r>
              <a:rPr lang="zh-CN" altLang="en-US" sz="2000" b="1" dirty="0">
                <a:solidFill>
                  <a:srgbClr val="000000"/>
                </a:solidFill>
                <a:latin typeface="Times New Roman" charset="0"/>
                <a:ea typeface="宋体" charset="-122"/>
              </a:rPr>
              <a:t>如果</a:t>
            </a:r>
            <a:r>
              <a:rPr lang="en-US" altLang="zh-CN" sz="2000" b="1" dirty="0" err="1">
                <a:solidFill>
                  <a:srgbClr val="0000FF"/>
                </a:solidFill>
                <a:latin typeface="Times New Roman" charset="0"/>
                <a:ea typeface="宋体" charset="-122"/>
              </a:rPr>
              <a:t>int</a:t>
            </a:r>
            <a:r>
              <a:rPr lang="en-US" altLang="zh-CN" sz="2000" b="1" dirty="0">
                <a:solidFill>
                  <a:srgbClr val="0000FF"/>
                </a:solidFill>
                <a:latin typeface="Times New Roman" charset="0"/>
                <a:ea typeface="宋体" charset="-122"/>
              </a:rPr>
              <a:t> *p=&amp;a[0];</a:t>
            </a:r>
            <a:r>
              <a:rPr lang="en-US" altLang="zh-CN" sz="2000" b="1" dirty="0">
                <a:solidFill>
                  <a:srgbClr val="000000"/>
                </a:solidFill>
                <a:latin typeface="Times New Roman" charset="0"/>
                <a:ea typeface="宋体" charset="-122"/>
              </a:rPr>
              <a:t>  </a:t>
            </a:r>
            <a:r>
              <a:rPr lang="zh-CN" altLang="en-US" sz="2000" b="1" dirty="0">
                <a:solidFill>
                  <a:srgbClr val="000000"/>
                </a:solidFill>
                <a:latin typeface="Times New Roman" charset="0"/>
                <a:ea typeface="宋体" charset="-122"/>
              </a:rPr>
              <a:t>等价于   </a:t>
            </a:r>
            <a:r>
              <a:rPr lang="en-US" altLang="zh-CN" sz="2000" b="1" dirty="0">
                <a:solidFill>
                  <a:srgbClr val="0000FF"/>
                </a:solidFill>
                <a:latin typeface="Times New Roman" charset="0"/>
                <a:ea typeface="宋体" charset="-122"/>
              </a:rPr>
              <a:t>p=a</a:t>
            </a:r>
            <a:r>
              <a:rPr lang="en-US" altLang="zh-CN" sz="2000" b="1" dirty="0">
                <a:solidFill>
                  <a:srgbClr val="000000"/>
                </a:solidFill>
                <a:latin typeface="Times New Roman" charset="0"/>
                <a:ea typeface="宋体" charset="-122"/>
              </a:rPr>
              <a:t>    (</a:t>
            </a:r>
            <a:r>
              <a:rPr lang="en-US" altLang="zh-CN" sz="2000" b="1" dirty="0" err="1">
                <a:solidFill>
                  <a:srgbClr val="000000"/>
                </a:solidFill>
                <a:latin typeface="Times New Roman" charset="0"/>
                <a:ea typeface="宋体" charset="-122"/>
              </a:rPr>
              <a:t>p,a,&amp;a</a:t>
            </a:r>
            <a:r>
              <a:rPr lang="en-US" altLang="zh-CN" sz="2000" b="1" dirty="0">
                <a:solidFill>
                  <a:srgbClr val="000000"/>
                </a:solidFill>
                <a:latin typeface="Times New Roman" charset="0"/>
                <a:ea typeface="宋体" charset="-122"/>
              </a:rPr>
              <a:t>[0])  </a:t>
            </a:r>
          </a:p>
          <a:p>
            <a:pPr>
              <a:lnSpc>
                <a:spcPct val="100000"/>
              </a:lnSpc>
              <a:spcBef>
                <a:spcPct val="50000"/>
              </a:spcBef>
              <a:buClrTx/>
            </a:pPr>
            <a:r>
              <a:rPr lang="en-US" altLang="zh-CN" sz="2000" b="1" dirty="0" err="1">
                <a:solidFill>
                  <a:srgbClr val="0000FF"/>
                </a:solidFill>
                <a:latin typeface="Times New Roman" charset="0"/>
                <a:ea typeface="宋体" charset="-122"/>
              </a:rPr>
              <a:t>p+i</a:t>
            </a:r>
            <a:r>
              <a:rPr lang="en-US" altLang="zh-CN" sz="2000" b="1" dirty="0">
                <a:solidFill>
                  <a:srgbClr val="0000FF"/>
                </a:solidFill>
                <a:latin typeface="Times New Roman" charset="0"/>
                <a:ea typeface="宋体" charset="-122"/>
              </a:rPr>
              <a:t> </a:t>
            </a:r>
            <a:r>
              <a:rPr lang="zh-CN" altLang="en-US" sz="2000" b="1" dirty="0">
                <a:solidFill>
                  <a:srgbClr val="0000FF"/>
                </a:solidFill>
                <a:latin typeface="Times New Roman" charset="0"/>
                <a:ea typeface="宋体" charset="-122"/>
              </a:rPr>
              <a:t>指向</a:t>
            </a:r>
            <a:r>
              <a:rPr lang="en-US" altLang="zh-CN" sz="2000" b="1" dirty="0">
                <a:solidFill>
                  <a:srgbClr val="0000FF"/>
                </a:solidFill>
                <a:latin typeface="Times New Roman" charset="0"/>
                <a:ea typeface="宋体" charset="-122"/>
              </a:rPr>
              <a:t>a[</a:t>
            </a:r>
            <a:r>
              <a:rPr lang="en-US" altLang="zh-CN" sz="2000" b="1" dirty="0" err="1">
                <a:solidFill>
                  <a:srgbClr val="0000FF"/>
                </a:solidFill>
                <a:latin typeface="Times New Roman" charset="0"/>
                <a:ea typeface="宋体" charset="-122"/>
              </a:rPr>
              <a:t>i</a:t>
            </a:r>
            <a:r>
              <a:rPr lang="en-US" altLang="zh-CN" sz="2000" b="1" dirty="0">
                <a:solidFill>
                  <a:srgbClr val="0000FF"/>
                </a:solidFill>
                <a:latin typeface="Times New Roman" charset="0"/>
                <a:ea typeface="宋体" charset="-122"/>
              </a:rPr>
              <a:t>]  ,*(</a:t>
            </a:r>
            <a:r>
              <a:rPr lang="en-US" altLang="zh-CN" sz="2000" b="1" dirty="0" err="1">
                <a:solidFill>
                  <a:srgbClr val="0000FF"/>
                </a:solidFill>
                <a:latin typeface="Times New Roman" charset="0"/>
                <a:ea typeface="宋体" charset="-122"/>
              </a:rPr>
              <a:t>p+i</a:t>
            </a:r>
            <a:r>
              <a:rPr lang="en-US" altLang="zh-CN" sz="2000" b="1" dirty="0">
                <a:solidFill>
                  <a:srgbClr val="0000FF"/>
                </a:solidFill>
                <a:latin typeface="Times New Roman" charset="0"/>
                <a:ea typeface="宋体" charset="-122"/>
              </a:rPr>
              <a:t>) </a:t>
            </a:r>
            <a:r>
              <a:rPr lang="zh-CN" altLang="en-US" sz="2000" b="1" dirty="0">
                <a:solidFill>
                  <a:srgbClr val="0000FF"/>
                </a:solidFill>
                <a:latin typeface="Times New Roman" charset="0"/>
                <a:ea typeface="宋体" charset="-122"/>
              </a:rPr>
              <a:t>就是</a:t>
            </a:r>
            <a:r>
              <a:rPr lang="en-US" altLang="zh-CN" sz="2000" b="1" dirty="0">
                <a:solidFill>
                  <a:srgbClr val="0000FF"/>
                </a:solidFill>
                <a:latin typeface="Times New Roman" charset="0"/>
                <a:ea typeface="宋体" charset="-122"/>
              </a:rPr>
              <a:t>a[</a:t>
            </a:r>
            <a:r>
              <a:rPr lang="en-US" altLang="zh-CN" sz="2000" b="1" dirty="0" err="1">
                <a:solidFill>
                  <a:srgbClr val="0000FF"/>
                </a:solidFill>
                <a:latin typeface="Times New Roman" charset="0"/>
                <a:ea typeface="宋体" charset="-122"/>
              </a:rPr>
              <a:t>i</a:t>
            </a:r>
            <a:r>
              <a:rPr lang="en-US" altLang="zh-CN" sz="2000" b="1" dirty="0">
                <a:solidFill>
                  <a:srgbClr val="0000FF"/>
                </a:solidFill>
                <a:latin typeface="Times New Roman" charset="0"/>
                <a:ea typeface="宋体" charset="-122"/>
              </a:rPr>
              <a:t>]    </a:t>
            </a:r>
          </a:p>
          <a:p>
            <a:pPr>
              <a:lnSpc>
                <a:spcPct val="100000"/>
              </a:lnSpc>
              <a:spcBef>
                <a:spcPct val="50000"/>
              </a:spcBef>
              <a:buClrTx/>
            </a:pPr>
            <a:r>
              <a:rPr lang="zh-CN" altLang="en-US" sz="2000" b="1" dirty="0">
                <a:solidFill>
                  <a:srgbClr val="000000"/>
                </a:solidFill>
                <a:latin typeface="Times New Roman" charset="0"/>
                <a:ea typeface="宋体" charset="-122"/>
              </a:rPr>
              <a:t>同理  </a:t>
            </a:r>
            <a:r>
              <a:rPr lang="en-US" altLang="zh-CN" sz="2000" b="1" dirty="0" err="1">
                <a:solidFill>
                  <a:srgbClr val="0000FF"/>
                </a:solidFill>
                <a:latin typeface="Times New Roman" charset="0"/>
                <a:ea typeface="宋体" charset="-122"/>
              </a:rPr>
              <a:t>a+i</a:t>
            </a:r>
            <a:r>
              <a:rPr lang="zh-CN" altLang="en-US" sz="2000" b="1" dirty="0">
                <a:solidFill>
                  <a:srgbClr val="0000FF"/>
                </a:solidFill>
                <a:latin typeface="Times New Roman" charset="0"/>
                <a:ea typeface="宋体" charset="-122"/>
              </a:rPr>
              <a:t>是</a:t>
            </a:r>
            <a:r>
              <a:rPr lang="en-US" altLang="zh-CN" sz="2000" b="1" dirty="0">
                <a:solidFill>
                  <a:srgbClr val="0000FF"/>
                </a:solidFill>
                <a:latin typeface="Times New Roman" charset="0"/>
                <a:ea typeface="宋体" charset="-122"/>
              </a:rPr>
              <a:t>a[</a:t>
            </a:r>
            <a:r>
              <a:rPr lang="en-US" altLang="zh-CN" sz="2000" b="1" dirty="0" err="1">
                <a:solidFill>
                  <a:srgbClr val="0000FF"/>
                </a:solidFill>
                <a:latin typeface="Times New Roman" charset="0"/>
                <a:ea typeface="宋体" charset="-122"/>
              </a:rPr>
              <a:t>i</a:t>
            </a:r>
            <a:r>
              <a:rPr lang="en-US" altLang="zh-CN" sz="2000" b="1" dirty="0">
                <a:solidFill>
                  <a:srgbClr val="0000FF"/>
                </a:solidFill>
                <a:latin typeface="Times New Roman" charset="0"/>
                <a:ea typeface="宋体" charset="-122"/>
              </a:rPr>
              <a:t>]</a:t>
            </a:r>
            <a:r>
              <a:rPr lang="zh-CN" altLang="en-US" sz="2000" b="1" dirty="0">
                <a:solidFill>
                  <a:srgbClr val="0000FF"/>
                </a:solidFill>
                <a:latin typeface="Times New Roman" charset="0"/>
                <a:ea typeface="宋体" charset="-122"/>
              </a:rPr>
              <a:t>的地址，*</a:t>
            </a:r>
            <a:r>
              <a:rPr lang="en-US" altLang="zh-CN" sz="2000" b="1" dirty="0">
                <a:solidFill>
                  <a:srgbClr val="0000FF"/>
                </a:solidFill>
                <a:latin typeface="Times New Roman" charset="0"/>
                <a:ea typeface="宋体" charset="-122"/>
              </a:rPr>
              <a:t>(</a:t>
            </a:r>
            <a:r>
              <a:rPr lang="en-US" altLang="zh-CN" sz="2000" b="1" dirty="0" err="1">
                <a:solidFill>
                  <a:srgbClr val="0000FF"/>
                </a:solidFill>
                <a:latin typeface="Times New Roman" charset="0"/>
                <a:ea typeface="宋体" charset="-122"/>
              </a:rPr>
              <a:t>a+i</a:t>
            </a:r>
            <a:r>
              <a:rPr lang="en-US" altLang="zh-CN" sz="2000" b="1" dirty="0">
                <a:solidFill>
                  <a:srgbClr val="0000FF"/>
                </a:solidFill>
                <a:latin typeface="Times New Roman" charset="0"/>
                <a:ea typeface="宋体" charset="-122"/>
              </a:rPr>
              <a:t>)</a:t>
            </a:r>
            <a:r>
              <a:rPr lang="zh-CN" altLang="en-US" sz="2000" b="1" dirty="0">
                <a:solidFill>
                  <a:srgbClr val="0000FF"/>
                </a:solidFill>
                <a:latin typeface="Times New Roman" charset="0"/>
                <a:ea typeface="宋体" charset="-122"/>
              </a:rPr>
              <a:t>是</a:t>
            </a:r>
            <a:r>
              <a:rPr lang="en-US" altLang="zh-CN" sz="2000" b="1" dirty="0">
                <a:solidFill>
                  <a:srgbClr val="0000FF"/>
                </a:solidFill>
                <a:latin typeface="Times New Roman" charset="0"/>
                <a:ea typeface="宋体" charset="-122"/>
              </a:rPr>
              <a:t>a[</a:t>
            </a:r>
            <a:r>
              <a:rPr lang="en-US" altLang="zh-CN" sz="2000" b="1" dirty="0" err="1">
                <a:solidFill>
                  <a:srgbClr val="0000FF"/>
                </a:solidFill>
                <a:latin typeface="Times New Roman" charset="0"/>
                <a:ea typeface="宋体" charset="-122"/>
              </a:rPr>
              <a:t>i</a:t>
            </a:r>
            <a:r>
              <a:rPr lang="en-US" altLang="zh-CN" sz="2000" b="1" dirty="0">
                <a:solidFill>
                  <a:srgbClr val="0000FF"/>
                </a:solidFill>
                <a:latin typeface="Times New Roman" charset="0"/>
                <a:ea typeface="宋体" charset="-122"/>
              </a:rPr>
              <a:t>]</a:t>
            </a:r>
            <a:r>
              <a:rPr lang="zh-CN" altLang="en-US" sz="2000" b="1" dirty="0">
                <a:solidFill>
                  <a:srgbClr val="0000FF"/>
                </a:solidFill>
                <a:latin typeface="Times New Roman" charset="0"/>
                <a:ea typeface="宋体" charset="-122"/>
              </a:rPr>
              <a:t>的数组元素</a:t>
            </a:r>
          </a:p>
          <a:p>
            <a:pPr>
              <a:lnSpc>
                <a:spcPct val="100000"/>
              </a:lnSpc>
              <a:spcBef>
                <a:spcPct val="50000"/>
              </a:spcBef>
              <a:buClrTx/>
            </a:pPr>
            <a:r>
              <a:rPr lang="zh-CN" altLang="en-US" sz="2000" b="1" dirty="0">
                <a:solidFill>
                  <a:srgbClr val="000000"/>
                </a:solidFill>
                <a:latin typeface="Times New Roman" charset="0"/>
                <a:ea typeface="宋体" charset="-122"/>
              </a:rPr>
              <a:t>*</a:t>
            </a:r>
            <a:r>
              <a:rPr lang="en-US" altLang="zh-CN" sz="2000" b="1" dirty="0">
                <a:solidFill>
                  <a:srgbClr val="000000"/>
                </a:solidFill>
                <a:latin typeface="Times New Roman" charset="0"/>
                <a:ea typeface="宋体" charset="-122"/>
              </a:rPr>
              <a:t>(a+0)</a:t>
            </a:r>
            <a:r>
              <a:rPr lang="zh-CN" altLang="en-US" sz="2000" b="1" dirty="0">
                <a:solidFill>
                  <a:srgbClr val="000000"/>
                </a:solidFill>
                <a:latin typeface="Times New Roman" charset="0"/>
                <a:ea typeface="宋体" charset="-122"/>
              </a:rPr>
              <a:t>（或*</a:t>
            </a:r>
            <a:r>
              <a:rPr lang="en-US" altLang="zh-CN" sz="2000" b="1" dirty="0">
                <a:solidFill>
                  <a:srgbClr val="000000"/>
                </a:solidFill>
                <a:latin typeface="Times New Roman" charset="0"/>
                <a:ea typeface="宋体" charset="-122"/>
              </a:rPr>
              <a:t>a</a:t>
            </a:r>
            <a:r>
              <a:rPr lang="zh-CN" altLang="en-US" sz="2000" b="1" dirty="0">
                <a:solidFill>
                  <a:srgbClr val="000000"/>
                </a:solidFill>
                <a:latin typeface="Times New Roman" charset="0"/>
                <a:ea typeface="宋体" charset="-122"/>
              </a:rPr>
              <a:t>）、*</a:t>
            </a:r>
            <a:r>
              <a:rPr lang="en-US" altLang="zh-CN" sz="2000" b="1" dirty="0">
                <a:solidFill>
                  <a:srgbClr val="000000"/>
                </a:solidFill>
                <a:latin typeface="Times New Roman" charset="0"/>
                <a:ea typeface="宋体" charset="-122"/>
              </a:rPr>
              <a:t>(a+1)</a:t>
            </a:r>
            <a:r>
              <a:rPr lang="zh-CN" altLang="en-US" sz="2000" b="1" dirty="0">
                <a:solidFill>
                  <a:srgbClr val="000000"/>
                </a:solidFill>
                <a:latin typeface="Times New Roman" charset="0"/>
                <a:ea typeface="宋体" charset="-122"/>
              </a:rPr>
              <a:t>、*</a:t>
            </a:r>
            <a:r>
              <a:rPr lang="en-US" altLang="zh-CN" sz="2000" b="1" dirty="0">
                <a:solidFill>
                  <a:srgbClr val="000000"/>
                </a:solidFill>
                <a:latin typeface="Times New Roman" charset="0"/>
                <a:ea typeface="宋体" charset="-122"/>
              </a:rPr>
              <a:t>(a+2)</a:t>
            </a:r>
            <a:r>
              <a:rPr lang="zh-CN" altLang="en-US" sz="2000" b="1" dirty="0">
                <a:solidFill>
                  <a:srgbClr val="000000"/>
                </a:solidFill>
                <a:latin typeface="Times New Roman" charset="0"/>
                <a:ea typeface="宋体" charset="-122"/>
              </a:rPr>
              <a:t>、*</a:t>
            </a:r>
            <a:r>
              <a:rPr lang="en-US" altLang="zh-CN" sz="2000" b="1" dirty="0">
                <a:solidFill>
                  <a:srgbClr val="000000"/>
                </a:solidFill>
                <a:latin typeface="Times New Roman" charset="0"/>
                <a:ea typeface="宋体" charset="-122"/>
              </a:rPr>
              <a:t>(a+3)</a:t>
            </a:r>
            <a:r>
              <a:rPr lang="zh-CN" altLang="en-US" sz="2000" b="1" dirty="0">
                <a:solidFill>
                  <a:srgbClr val="000000"/>
                </a:solidFill>
                <a:latin typeface="Times New Roman" charset="0"/>
                <a:ea typeface="宋体" charset="-122"/>
              </a:rPr>
              <a:t>、*</a:t>
            </a:r>
            <a:r>
              <a:rPr lang="en-US" altLang="zh-CN" sz="2000" b="1" dirty="0">
                <a:solidFill>
                  <a:srgbClr val="000000"/>
                </a:solidFill>
                <a:latin typeface="Times New Roman" charset="0"/>
                <a:ea typeface="宋体" charset="-122"/>
              </a:rPr>
              <a:t>(a+4)</a:t>
            </a:r>
          </a:p>
        </p:txBody>
      </p:sp>
    </p:spTree>
    <p:extLst>
      <p:ext uri="{BB962C8B-B14F-4D97-AF65-F5344CB8AC3E}">
        <p14:creationId xmlns:p14="http://schemas.microsoft.com/office/powerpoint/2010/main" val="2920624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8" name="Rectangle 4"/>
          <p:cNvSpPr>
            <a:spLocks noChangeArrowheads="1"/>
          </p:cNvSpPr>
          <p:nvPr/>
        </p:nvSpPr>
        <p:spPr bwMode="auto">
          <a:xfrm>
            <a:off x="655638" y="681038"/>
            <a:ext cx="7956550" cy="3192462"/>
          </a:xfrm>
          <a:prstGeom prst="rect">
            <a:avLst/>
          </a:prstGeom>
          <a:noFill/>
          <a:ln w="9525">
            <a:noFill/>
            <a:miter lim="800000"/>
            <a:headEnd/>
            <a:tailEnd/>
          </a:ln>
        </p:spPr>
        <p:txBody>
          <a:bodyPr/>
          <a:lstStyle/>
          <a:p>
            <a:pPr marL="742950" lvl="1" indent="-285750" eaLnBrk="1" hangingPunct="1">
              <a:spcBef>
                <a:spcPct val="20000"/>
              </a:spcBef>
              <a:buClr>
                <a:srgbClr val="339933"/>
              </a:buClr>
              <a:buFont typeface="Wingdings" pitchFamily="2" charset="2"/>
              <a:buChar char="«"/>
            </a:pPr>
            <a:r>
              <a:rPr lang="zh-CN" altLang="en-US" sz="2800" dirty="0">
                <a:solidFill>
                  <a:schemeClr val="tx1"/>
                </a:solidFill>
              </a:rPr>
              <a:t>指向数组元素的指针</a:t>
            </a:r>
          </a:p>
          <a:p>
            <a:pPr marL="1143000" lvl="2" indent="-228600" eaLnBrk="1" hangingPunct="1">
              <a:spcBef>
                <a:spcPct val="20000"/>
              </a:spcBef>
              <a:buClr>
                <a:srgbClr val="FF3300"/>
              </a:buClr>
              <a:buFont typeface="Wingdings" pitchFamily="2" charset="2"/>
              <a:buNone/>
            </a:pPr>
            <a:r>
              <a:rPr lang="zh-CN" altLang="en-US" sz="2400" dirty="0">
                <a:solidFill>
                  <a:schemeClr val="tx1"/>
                </a:solidFill>
              </a:rPr>
              <a:t>例：</a:t>
            </a:r>
            <a:r>
              <a:rPr lang="en-US" altLang="zh-CN" sz="2400" dirty="0" err="1">
                <a:solidFill>
                  <a:schemeClr val="tx1"/>
                </a:solidFill>
              </a:rPr>
              <a:t>int</a:t>
            </a:r>
            <a:r>
              <a:rPr lang="en-US" altLang="zh-CN" sz="2400" dirty="0">
                <a:solidFill>
                  <a:schemeClr val="tx1"/>
                </a:solidFill>
              </a:rPr>
              <a:t> a[10];</a:t>
            </a:r>
          </a:p>
          <a:p>
            <a:pPr marL="1143000" lvl="2" indent="-228600" eaLnBrk="1" hangingPunct="1">
              <a:spcBef>
                <a:spcPct val="20000"/>
              </a:spcBef>
              <a:buClr>
                <a:srgbClr val="FF3300"/>
              </a:buClr>
              <a:buFont typeface="Wingdings" pitchFamily="2" charset="2"/>
              <a:buNone/>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*p;</a:t>
            </a:r>
          </a:p>
          <a:p>
            <a:pPr marL="1143000" lvl="2" indent="-228600" eaLnBrk="1" hangingPunct="1">
              <a:spcBef>
                <a:spcPct val="20000"/>
              </a:spcBef>
              <a:buClr>
                <a:srgbClr val="FF3300"/>
              </a:buClr>
              <a:buFont typeface="Wingdings" pitchFamily="2" charset="2"/>
              <a:buNone/>
            </a:pPr>
            <a:r>
              <a:rPr lang="en-US" altLang="zh-CN" sz="2400" dirty="0">
                <a:solidFill>
                  <a:schemeClr val="tx1"/>
                </a:solidFill>
              </a:rPr>
              <a:t>        p=&amp;a[0];  </a:t>
            </a:r>
            <a:r>
              <a:rPr lang="zh-CN" altLang="en-US" sz="2400" dirty="0">
                <a:solidFill>
                  <a:schemeClr val="tx1"/>
                </a:solidFill>
              </a:rPr>
              <a:t>或  </a:t>
            </a:r>
            <a:r>
              <a:rPr lang="en-US" altLang="zh-CN" sz="2400" dirty="0">
                <a:solidFill>
                  <a:schemeClr val="tx1"/>
                </a:solidFill>
              </a:rPr>
              <a:t>p=a;   /*</a:t>
            </a:r>
            <a:r>
              <a:rPr lang="zh-CN" altLang="en-US" sz="2400" dirty="0">
                <a:solidFill>
                  <a:schemeClr val="tx1"/>
                </a:solidFill>
              </a:rPr>
              <a:t>定义后赋值，两者等价*</a:t>
            </a:r>
            <a:r>
              <a:rPr lang="en-US" altLang="zh-CN" sz="2400" dirty="0">
                <a:solidFill>
                  <a:schemeClr val="tx1"/>
                </a:solidFill>
              </a:rPr>
              <a:t>/</a:t>
            </a:r>
          </a:p>
          <a:p>
            <a:pPr marL="1143000" lvl="2" indent="-228600" eaLnBrk="1" hangingPunct="1">
              <a:spcBef>
                <a:spcPct val="20000"/>
              </a:spcBef>
              <a:buClr>
                <a:srgbClr val="FF3300"/>
              </a:buClr>
              <a:buFont typeface="Wingdings" pitchFamily="2" charset="2"/>
              <a:buNone/>
            </a:pPr>
            <a:endParaRPr lang="en-US" altLang="zh-CN" sz="2400" dirty="0">
              <a:solidFill>
                <a:schemeClr val="tx1"/>
              </a:solidFill>
            </a:endParaRPr>
          </a:p>
          <a:p>
            <a:pPr marL="1143000" lvl="2" indent="-228600" eaLnBrk="1" hangingPunct="1">
              <a:spcBef>
                <a:spcPct val="20000"/>
              </a:spcBef>
              <a:buClr>
                <a:srgbClr val="FF3300"/>
              </a:buClr>
              <a:buFont typeface="Wingdings" pitchFamily="2" charset="2"/>
              <a:buNone/>
            </a:pPr>
            <a:r>
              <a:rPr lang="zh-CN" altLang="en-US" sz="2400" dirty="0">
                <a:solidFill>
                  <a:schemeClr val="tx1"/>
                </a:solidFill>
              </a:rPr>
              <a:t>定义指针变量时赋初值：</a:t>
            </a:r>
          </a:p>
          <a:p>
            <a:pPr marL="1143000" lvl="2" indent="-228600" eaLnBrk="1" hangingPunct="1">
              <a:spcBef>
                <a:spcPct val="20000"/>
              </a:spcBef>
              <a:buClr>
                <a:srgbClr val="FF3300"/>
              </a:buClr>
              <a:buFont typeface="Wingdings" pitchFamily="2" charset="2"/>
              <a:buNone/>
            </a:pPr>
            <a:r>
              <a:rPr lang="zh-CN" altLang="en-US" sz="2400" dirty="0">
                <a:solidFill>
                  <a:schemeClr val="tx1"/>
                </a:solidFill>
              </a:rPr>
              <a:t>例：</a:t>
            </a:r>
            <a:r>
              <a:rPr lang="en-US" altLang="zh-CN" sz="2400" dirty="0" err="1">
                <a:solidFill>
                  <a:schemeClr val="tx1"/>
                </a:solidFill>
              </a:rPr>
              <a:t>int</a:t>
            </a:r>
            <a:r>
              <a:rPr lang="en-US" altLang="zh-CN" sz="2400" dirty="0">
                <a:solidFill>
                  <a:schemeClr val="tx1"/>
                </a:solidFill>
              </a:rPr>
              <a:t> *p=&amp;a[0];</a:t>
            </a:r>
          </a:p>
          <a:p>
            <a:pPr marL="1143000" lvl="2" indent="-228600" eaLnBrk="1" hangingPunct="1">
              <a:spcBef>
                <a:spcPct val="20000"/>
              </a:spcBef>
              <a:buClr>
                <a:srgbClr val="FF3300"/>
              </a:buClr>
              <a:buFont typeface="Wingdings" pitchFamily="2" charset="2"/>
              <a:buNone/>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*p=a;        </a:t>
            </a:r>
          </a:p>
        </p:txBody>
      </p:sp>
      <p:sp>
        <p:nvSpPr>
          <p:cNvPr id="794632" name="Text Box 8"/>
          <p:cNvSpPr txBox="1">
            <a:spLocks noChangeArrowheads="1"/>
          </p:cNvSpPr>
          <p:nvPr/>
        </p:nvSpPr>
        <p:spPr bwMode="auto">
          <a:xfrm>
            <a:off x="3063280" y="4377333"/>
            <a:ext cx="3016250" cy="1225550"/>
          </a:xfrm>
          <a:prstGeom prst="rect">
            <a:avLst/>
          </a:prstGeom>
          <a:gradFill rotWithShape="0">
            <a:gsLst>
              <a:gs pos="0">
                <a:srgbClr val="FFCCFF"/>
              </a:gs>
              <a:gs pos="100000">
                <a:srgbClr val="FFEEFF"/>
              </a:gs>
            </a:gsLst>
            <a:lin ang="5400000" scaled="1"/>
          </a:gradFill>
          <a:ln w="38100">
            <a:solidFill>
              <a:srgbClr val="339933"/>
            </a:solidFill>
            <a:miter lim="800000"/>
            <a:headEnd type="none" w="lg" len="lg"/>
            <a:tailEnd/>
          </a:ln>
          <a:effectLst/>
        </p:spPr>
        <p:txBody>
          <a:bodyPr wrap="none" lIns="90000" tIns="46800" rIns="90000" bIns="46800" anchor="ctr">
            <a:spAutoFit/>
          </a:bodyPr>
          <a:lstStyle/>
          <a:p>
            <a:pPr eaLnBrk="1" hangingPunct="1">
              <a:spcBef>
                <a:spcPct val="0"/>
              </a:spcBef>
            </a:pPr>
            <a:r>
              <a:rPr lang="zh-CN" altLang="en-US" sz="2400" dirty="0">
                <a:solidFill>
                  <a:schemeClr val="tx1"/>
                </a:solidFill>
                <a:sym typeface="Symbol" pitchFamily="18" charset="2"/>
              </a:rPr>
              <a:t>如    </a:t>
            </a:r>
            <a:r>
              <a:rPr lang="en-US" altLang="zh-CN" sz="2400" dirty="0" err="1">
                <a:solidFill>
                  <a:schemeClr val="tx1"/>
                </a:solidFill>
                <a:sym typeface="Symbol" pitchFamily="18" charset="2"/>
              </a:rPr>
              <a:t>int</a:t>
            </a:r>
            <a:r>
              <a:rPr lang="en-US" altLang="zh-CN" sz="2400" dirty="0">
                <a:solidFill>
                  <a:schemeClr val="tx1"/>
                </a:solidFill>
                <a:sym typeface="Symbol" pitchFamily="18" charset="2"/>
              </a:rPr>
              <a:t>   </a:t>
            </a:r>
            <a:r>
              <a:rPr lang="en-US" altLang="zh-CN" sz="2400" dirty="0" err="1">
                <a:solidFill>
                  <a:schemeClr val="tx1"/>
                </a:solidFill>
                <a:sym typeface="Symbol" pitchFamily="18" charset="2"/>
              </a:rPr>
              <a:t>i</a:t>
            </a:r>
            <a:r>
              <a:rPr lang="en-US" altLang="zh-CN" sz="2400" dirty="0">
                <a:solidFill>
                  <a:schemeClr val="tx1"/>
                </a:solidFill>
                <a:sym typeface="Symbol" pitchFamily="18" charset="2"/>
              </a:rPr>
              <a:t>,   *p;</a:t>
            </a:r>
          </a:p>
          <a:p>
            <a:pPr eaLnBrk="1" hangingPunct="1">
              <a:spcBef>
                <a:spcPct val="0"/>
              </a:spcBef>
            </a:pPr>
            <a:r>
              <a:rPr lang="en-US" altLang="zh-CN" sz="2400" dirty="0">
                <a:solidFill>
                  <a:schemeClr val="tx1"/>
                </a:solidFill>
                <a:sym typeface="Symbol" pitchFamily="18" charset="2"/>
              </a:rPr>
              <a:t>        p=1000;          (</a:t>
            </a:r>
            <a:r>
              <a:rPr lang="en-US" altLang="zh-CN" sz="2400" dirty="0">
                <a:solidFill>
                  <a:srgbClr val="FF5050"/>
                </a:solidFill>
                <a:sym typeface="Symbol" pitchFamily="18" charset="2"/>
              </a:rPr>
              <a:t></a:t>
            </a:r>
            <a:r>
              <a:rPr lang="en-US" altLang="zh-CN" sz="2400" dirty="0">
                <a:solidFill>
                  <a:schemeClr val="tx1"/>
                </a:solidFill>
                <a:sym typeface="Symbol" pitchFamily="18" charset="2"/>
              </a:rPr>
              <a:t>)</a:t>
            </a:r>
          </a:p>
          <a:p>
            <a:pPr eaLnBrk="1" hangingPunct="1">
              <a:spcBef>
                <a:spcPct val="0"/>
              </a:spcBef>
            </a:pPr>
            <a:r>
              <a:rPr lang="en-US" altLang="zh-CN" sz="2400" dirty="0">
                <a:solidFill>
                  <a:schemeClr val="tx1"/>
                </a:solidFill>
                <a:sym typeface="Symbol" pitchFamily="18" charset="2"/>
              </a:rPr>
              <a:t>        </a:t>
            </a:r>
            <a:r>
              <a:rPr lang="en-US" altLang="zh-CN" sz="2400" dirty="0" err="1">
                <a:solidFill>
                  <a:schemeClr val="tx1"/>
                </a:solidFill>
                <a:sym typeface="Symbol" pitchFamily="18" charset="2"/>
              </a:rPr>
              <a:t>i</a:t>
            </a:r>
            <a:r>
              <a:rPr lang="en-US" altLang="zh-CN" sz="2400" dirty="0">
                <a:solidFill>
                  <a:schemeClr val="tx1"/>
                </a:solidFill>
                <a:sym typeface="Symbol" pitchFamily="18" charset="2"/>
              </a:rPr>
              <a:t>=p;                (</a:t>
            </a:r>
            <a:r>
              <a:rPr lang="en-US" altLang="zh-CN" sz="2400" dirty="0">
                <a:solidFill>
                  <a:srgbClr val="FF5050"/>
                </a:solidFill>
                <a:sym typeface="Symbol" pitchFamily="18" charset="2"/>
              </a:rPr>
              <a:t></a:t>
            </a:r>
            <a:r>
              <a:rPr lang="en-US" altLang="zh-CN" sz="2400" dirty="0">
                <a:solidFill>
                  <a:schemeClr val="tx1"/>
                </a:solidFill>
                <a:sym typeface="Symbol" pitchFamily="18" charset="2"/>
              </a:rPr>
              <a:t>)</a:t>
            </a:r>
          </a:p>
        </p:txBody>
      </p:sp>
      <p:sp>
        <p:nvSpPr>
          <p:cNvPr id="794633" name="Text Box 9"/>
          <p:cNvSpPr txBox="1">
            <a:spLocks noChangeArrowheads="1"/>
          </p:cNvSpPr>
          <p:nvPr/>
        </p:nvSpPr>
        <p:spPr bwMode="auto">
          <a:xfrm>
            <a:off x="1691680" y="5814020"/>
            <a:ext cx="6542088" cy="495300"/>
          </a:xfrm>
          <a:prstGeom prst="rect">
            <a:avLst/>
          </a:prstGeom>
          <a:solidFill>
            <a:srgbClr val="FFCC99"/>
          </a:solidFill>
          <a:ln w="381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zh-CN" sz="2400" b="0">
                <a:solidFill>
                  <a:srgbClr val="FF5050"/>
                </a:solidFill>
                <a:effectLst>
                  <a:outerShdw blurRad="38100" dist="38100" dir="2700000" algn="tl">
                    <a:srgbClr val="000000"/>
                  </a:outerShdw>
                </a:effectLst>
                <a:sym typeface="Symbol" pitchFamily="18" charset="2"/>
              </a:rPr>
              <a:t>不能把一个整数</a:t>
            </a:r>
            <a:r>
              <a:rPr lang="en-US" altLang="zh-CN" sz="2400" b="0">
                <a:solidFill>
                  <a:srgbClr val="FF5050"/>
                </a:solidFill>
                <a:effectLst>
                  <a:outerShdw blurRad="38100" dist="38100" dir="2700000" algn="tl">
                    <a:srgbClr val="000000"/>
                  </a:outerShdw>
                </a:effectLst>
                <a:sym typeface="Symbol" pitchFamily="18" charset="2"/>
              </a:rPr>
              <a:t>p,</a:t>
            </a:r>
            <a:r>
              <a:rPr lang="zh-CN" altLang="zh-CN" sz="2400" b="0">
                <a:solidFill>
                  <a:srgbClr val="FF5050"/>
                </a:solidFill>
                <a:effectLst>
                  <a:outerShdw blurRad="38100" dist="38100" dir="2700000" algn="tl">
                    <a:srgbClr val="000000"/>
                  </a:outerShdw>
                </a:effectLst>
                <a:sym typeface="Symbol" pitchFamily="18" charset="2"/>
              </a:rPr>
              <a:t>也不能把</a:t>
            </a:r>
            <a:r>
              <a:rPr lang="en-US" altLang="zh-CN" sz="2400" b="0">
                <a:solidFill>
                  <a:srgbClr val="FF5050"/>
                </a:solidFill>
                <a:effectLst>
                  <a:outerShdw blurRad="38100" dist="38100" dir="2700000" algn="tl">
                    <a:srgbClr val="000000"/>
                  </a:outerShdw>
                </a:effectLst>
                <a:sym typeface="Symbol" pitchFamily="18" charset="2"/>
              </a:rPr>
              <a:t>p</a:t>
            </a:r>
            <a:r>
              <a:rPr lang="zh-CN" altLang="zh-CN" sz="2400" b="0">
                <a:solidFill>
                  <a:srgbClr val="FF5050"/>
                </a:solidFill>
                <a:effectLst>
                  <a:outerShdw blurRad="38100" dist="38100" dir="2700000" algn="tl">
                    <a:srgbClr val="000000"/>
                  </a:outerShdw>
                </a:effectLst>
                <a:sym typeface="Symbol" pitchFamily="18" charset="2"/>
              </a:rPr>
              <a:t>的值整型变量</a:t>
            </a:r>
            <a:endParaRPr lang="zh-CN" altLang="en-US" sz="2400" b="0">
              <a:solidFill>
                <a:srgbClr val="FF5050"/>
              </a:solidFill>
              <a:effectLst>
                <a:outerShdw blurRad="38100" dist="38100" dir="2700000" algn="tl">
                  <a:srgbClr val="000000"/>
                </a:outerShdw>
              </a:effectLst>
              <a:sym typeface="Symbol" pitchFamily="18" charset="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2" name="Rectangle 4"/>
          <p:cNvSpPr>
            <a:spLocks noChangeArrowheads="1"/>
          </p:cNvSpPr>
          <p:nvPr/>
        </p:nvSpPr>
        <p:spPr bwMode="auto">
          <a:xfrm>
            <a:off x="395536" y="476672"/>
            <a:ext cx="8488363" cy="5991225"/>
          </a:xfrm>
          <a:prstGeom prst="rect">
            <a:avLst/>
          </a:prstGeom>
          <a:noFill/>
          <a:ln w="9525">
            <a:noFill/>
            <a:miter lim="800000"/>
            <a:headEnd/>
            <a:tailEnd/>
          </a:ln>
        </p:spPr>
        <p:txBody>
          <a:bodyPr/>
          <a:lstStyle/>
          <a:p>
            <a:pPr marL="742950" lvl="1" indent="-285750" eaLnBrk="1" hangingPunct="1">
              <a:spcBef>
                <a:spcPct val="20000"/>
              </a:spcBef>
              <a:buClr>
                <a:srgbClr val="339933"/>
              </a:buClr>
              <a:buFont typeface="Wingdings" pitchFamily="2" charset="2"/>
              <a:buChar char="«"/>
            </a:pPr>
            <a:r>
              <a:rPr lang="zh-CN" altLang="en-US" sz="2800" dirty="0">
                <a:solidFill>
                  <a:schemeClr val="tx1"/>
                </a:solidFill>
              </a:rPr>
              <a:t>通过指针引用数组元素</a:t>
            </a:r>
          </a:p>
          <a:p>
            <a:pPr marL="1143000" lvl="2" indent="-228600" eaLnBrk="1" hangingPunct="1">
              <a:spcBef>
                <a:spcPct val="20000"/>
              </a:spcBef>
              <a:buClr>
                <a:srgbClr val="FF3300"/>
              </a:buClr>
              <a:buFont typeface="Wingdings" pitchFamily="2" charset="2"/>
              <a:buNone/>
            </a:pPr>
            <a:r>
              <a:rPr lang="zh-CN" altLang="en-US" sz="2400" dirty="0">
                <a:solidFill>
                  <a:schemeClr val="tx1"/>
                </a:solidFill>
              </a:rPr>
              <a:t>如果： </a:t>
            </a:r>
            <a:r>
              <a:rPr lang="en-US" altLang="zh-CN" sz="2400" dirty="0" err="1">
                <a:solidFill>
                  <a:schemeClr val="tx1"/>
                </a:solidFill>
              </a:rPr>
              <a:t>int</a:t>
            </a:r>
            <a:r>
              <a:rPr lang="en-US" altLang="zh-CN" sz="2400" dirty="0">
                <a:solidFill>
                  <a:schemeClr val="tx1"/>
                </a:solidFill>
              </a:rPr>
              <a:t> a[10];</a:t>
            </a:r>
          </a:p>
          <a:p>
            <a:pPr marL="1143000" lvl="2" indent="-228600" eaLnBrk="1" hangingPunct="1">
              <a:spcBef>
                <a:spcPct val="20000"/>
              </a:spcBef>
              <a:buClr>
                <a:srgbClr val="FF3300"/>
              </a:buClr>
              <a:buFont typeface="Wingdings" pitchFamily="2" charset="2"/>
              <a:buNone/>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*p;</a:t>
            </a:r>
          </a:p>
          <a:p>
            <a:pPr marL="1143000" lvl="2" indent="-228600" eaLnBrk="1" hangingPunct="1">
              <a:spcBef>
                <a:spcPct val="20000"/>
              </a:spcBef>
              <a:buClr>
                <a:srgbClr val="FF3300"/>
              </a:buClr>
              <a:buFont typeface="Wingdings" pitchFamily="2" charset="2"/>
              <a:buNone/>
            </a:pPr>
            <a:r>
              <a:rPr lang="en-US" altLang="zh-CN" sz="2400" dirty="0">
                <a:solidFill>
                  <a:schemeClr val="tx1"/>
                </a:solidFill>
              </a:rPr>
              <a:t>             p=&amp;a[1];  /* p</a:t>
            </a:r>
            <a:r>
              <a:rPr lang="zh-CN" altLang="en-US" sz="2400" dirty="0">
                <a:solidFill>
                  <a:schemeClr val="tx1"/>
                </a:solidFill>
              </a:rPr>
              <a:t>指向数组元素</a:t>
            </a:r>
            <a:r>
              <a:rPr lang="en-US" altLang="zh-CN" sz="2400" dirty="0">
                <a:solidFill>
                  <a:schemeClr val="tx1"/>
                </a:solidFill>
              </a:rPr>
              <a:t>a[1] */</a:t>
            </a:r>
          </a:p>
          <a:p>
            <a:pPr marL="1143000" lvl="2" indent="-228600" eaLnBrk="1" hangingPunct="1">
              <a:spcBef>
                <a:spcPct val="20000"/>
              </a:spcBef>
              <a:buClr>
                <a:srgbClr val="FF3300"/>
              </a:buClr>
              <a:buFont typeface="Wingdings" pitchFamily="2" charset="2"/>
              <a:buNone/>
            </a:pPr>
            <a:r>
              <a:rPr lang="en-US" altLang="zh-CN" sz="2400" dirty="0">
                <a:solidFill>
                  <a:schemeClr val="tx1"/>
                </a:solidFill>
              </a:rPr>
              <a:t>    </a:t>
            </a:r>
            <a:r>
              <a:rPr lang="zh-CN" altLang="en-US" sz="2400" dirty="0">
                <a:solidFill>
                  <a:schemeClr val="tx1"/>
                </a:solidFill>
              </a:rPr>
              <a:t>则：</a:t>
            </a:r>
            <a:r>
              <a:rPr kumimoji="0" lang="zh-CN" altLang="en-US" sz="2400" dirty="0">
                <a:solidFill>
                  <a:schemeClr val="tx1"/>
                </a:solidFill>
              </a:rPr>
              <a:t> *</a:t>
            </a:r>
            <a:r>
              <a:rPr kumimoji="0" lang="en-US" altLang="zh-CN" sz="2400" dirty="0">
                <a:solidFill>
                  <a:schemeClr val="tx1"/>
                </a:solidFill>
              </a:rPr>
              <a:t>p=1 </a:t>
            </a:r>
          </a:p>
          <a:p>
            <a:pPr marL="1143000" lvl="2" indent="-228600" eaLnBrk="1" hangingPunct="1">
              <a:spcBef>
                <a:spcPct val="20000"/>
              </a:spcBef>
              <a:buClr>
                <a:srgbClr val="FF3300"/>
              </a:buClr>
              <a:buFont typeface="Wingdings" pitchFamily="2" charset="2"/>
              <a:buNone/>
            </a:pPr>
            <a:r>
              <a:rPr kumimoji="0" lang="en-US" altLang="zh-CN" sz="2400" dirty="0">
                <a:solidFill>
                  <a:schemeClr val="tx1"/>
                </a:solidFill>
              </a:rPr>
              <a:t>              </a:t>
            </a:r>
            <a:r>
              <a:rPr kumimoji="0" lang="zh-CN" altLang="en-US" sz="2400" dirty="0">
                <a:solidFill>
                  <a:schemeClr val="tx1"/>
                </a:solidFill>
              </a:rPr>
              <a:t>表示对</a:t>
            </a:r>
            <a:r>
              <a:rPr kumimoji="0" lang="en-US" altLang="zh-CN" sz="2400" dirty="0">
                <a:solidFill>
                  <a:schemeClr val="tx1"/>
                </a:solidFill>
              </a:rPr>
              <a:t>p</a:t>
            </a:r>
            <a:r>
              <a:rPr kumimoji="0" lang="zh-CN" altLang="en-US" sz="2400" dirty="0">
                <a:solidFill>
                  <a:schemeClr val="tx1"/>
                </a:solidFill>
              </a:rPr>
              <a:t>当前指向的数组元素</a:t>
            </a:r>
            <a:r>
              <a:rPr kumimoji="0" lang="en-US" altLang="zh-CN" sz="2400" dirty="0">
                <a:solidFill>
                  <a:schemeClr val="tx1"/>
                </a:solidFill>
              </a:rPr>
              <a:t>a[1]</a:t>
            </a:r>
            <a:r>
              <a:rPr kumimoji="0" lang="zh-CN" altLang="en-US" sz="2400" dirty="0">
                <a:solidFill>
                  <a:schemeClr val="tx1"/>
                </a:solidFill>
              </a:rPr>
              <a:t>赋予值</a:t>
            </a:r>
            <a:r>
              <a:rPr kumimoji="0" lang="en-US" altLang="zh-CN" sz="2400" dirty="0">
                <a:solidFill>
                  <a:schemeClr val="tx1"/>
                </a:solidFill>
              </a:rPr>
              <a:t>1</a:t>
            </a:r>
          </a:p>
          <a:p>
            <a:pPr marL="1143000" lvl="2" indent="-228600" eaLnBrk="1" hangingPunct="1">
              <a:spcBef>
                <a:spcPct val="20000"/>
              </a:spcBef>
              <a:buClr>
                <a:srgbClr val="FF3300"/>
              </a:buClr>
              <a:buFont typeface="Wingdings" pitchFamily="2" charset="2"/>
              <a:buNone/>
            </a:pPr>
            <a:r>
              <a:rPr kumimoji="0" lang="en-US" altLang="zh-CN" sz="2400" dirty="0">
                <a:solidFill>
                  <a:schemeClr val="tx1"/>
                </a:solidFill>
              </a:rPr>
              <a:t>    </a:t>
            </a:r>
            <a:r>
              <a:rPr kumimoji="0" lang="zh-CN" altLang="en-US" sz="2400" dirty="0">
                <a:solidFill>
                  <a:schemeClr val="tx1"/>
                </a:solidFill>
              </a:rPr>
              <a:t>而：</a:t>
            </a:r>
            <a:r>
              <a:rPr kumimoji="0" lang="en-US" altLang="zh-CN" sz="2400" dirty="0">
                <a:solidFill>
                  <a:schemeClr val="tx1"/>
                </a:solidFill>
              </a:rPr>
              <a:t>p+1</a:t>
            </a:r>
            <a:r>
              <a:rPr kumimoji="0" lang="zh-CN" altLang="en-US" sz="2400" dirty="0">
                <a:solidFill>
                  <a:schemeClr val="tx1"/>
                </a:solidFill>
              </a:rPr>
              <a:t>指向同一数组的下一个元素</a:t>
            </a:r>
            <a:r>
              <a:rPr kumimoji="0" lang="en-US" altLang="zh-CN" sz="2400" dirty="0">
                <a:solidFill>
                  <a:schemeClr val="tx1"/>
                </a:solidFill>
              </a:rPr>
              <a:t>a[2]</a:t>
            </a:r>
            <a:r>
              <a:rPr kumimoji="0" lang="zh-CN" altLang="en-US" sz="2400" dirty="0">
                <a:solidFill>
                  <a:schemeClr val="tx1"/>
                </a:solidFill>
              </a:rPr>
              <a:t>。</a:t>
            </a:r>
          </a:p>
          <a:p>
            <a:pPr marL="1143000" lvl="2" indent="-228600" eaLnBrk="1" hangingPunct="1">
              <a:spcBef>
                <a:spcPct val="20000"/>
              </a:spcBef>
              <a:buClr>
                <a:srgbClr val="FF3300"/>
              </a:buClr>
              <a:buFont typeface="Wingdings" pitchFamily="2" charset="2"/>
              <a:buNone/>
            </a:pPr>
            <a:r>
              <a:rPr kumimoji="0" lang="zh-CN" altLang="en-US" sz="2400" dirty="0">
                <a:solidFill>
                  <a:schemeClr val="tx1"/>
                </a:solidFill>
              </a:rPr>
              <a:t>            </a:t>
            </a:r>
            <a:r>
              <a:rPr kumimoji="0" lang="en-US" altLang="zh-CN" sz="2000" dirty="0">
                <a:solidFill>
                  <a:schemeClr val="tx1"/>
                </a:solidFill>
              </a:rPr>
              <a:t>p</a:t>
            </a:r>
            <a:r>
              <a:rPr kumimoji="0" lang="zh-CN" altLang="en-US" sz="2000" dirty="0">
                <a:solidFill>
                  <a:schemeClr val="tx1"/>
                </a:solidFill>
              </a:rPr>
              <a:t>的值（地址）加了</a:t>
            </a:r>
            <a:r>
              <a:rPr kumimoji="0" lang="en-US" altLang="zh-CN" sz="2000" dirty="0">
                <a:solidFill>
                  <a:schemeClr val="tx1"/>
                </a:solidFill>
              </a:rPr>
              <a:t>2</a:t>
            </a:r>
            <a:r>
              <a:rPr kumimoji="0" lang="zh-CN" altLang="en-US" sz="2000" dirty="0">
                <a:solidFill>
                  <a:schemeClr val="tx1"/>
                </a:solidFill>
              </a:rPr>
              <a:t>个字节，</a:t>
            </a:r>
            <a:r>
              <a:rPr kumimoji="0" lang="en-US" altLang="zh-CN" sz="2000" dirty="0">
                <a:solidFill>
                  <a:schemeClr val="tx1"/>
                </a:solidFill>
              </a:rPr>
              <a:t>p+1=p+1×d</a:t>
            </a:r>
            <a:r>
              <a:rPr kumimoji="0" lang="zh-CN" altLang="en-US" sz="2000" dirty="0">
                <a:solidFill>
                  <a:schemeClr val="tx1"/>
                </a:solidFill>
              </a:rPr>
              <a:t>（整型，</a:t>
            </a:r>
            <a:r>
              <a:rPr kumimoji="0" lang="en-US" altLang="zh-CN" sz="2000" dirty="0">
                <a:solidFill>
                  <a:schemeClr val="tx1"/>
                </a:solidFill>
              </a:rPr>
              <a:t>d=2</a:t>
            </a:r>
            <a:r>
              <a:rPr kumimoji="0" lang="zh-CN" altLang="en-US" sz="2000" dirty="0">
                <a:solidFill>
                  <a:schemeClr val="tx1"/>
                </a:solidFill>
              </a:rPr>
              <a:t>；实型，</a:t>
            </a:r>
            <a:r>
              <a:rPr kumimoji="0" lang="en-US" altLang="zh-CN" sz="2000" dirty="0">
                <a:solidFill>
                  <a:schemeClr val="tx1"/>
                </a:solidFill>
              </a:rPr>
              <a:t>d=4</a:t>
            </a:r>
            <a:r>
              <a:rPr kumimoji="0" lang="zh-CN" altLang="en-US" sz="2000" dirty="0">
                <a:solidFill>
                  <a:schemeClr val="tx1"/>
                </a:solidFill>
              </a:rPr>
              <a:t>；字符型</a:t>
            </a:r>
            <a:r>
              <a:rPr kumimoji="0" lang="en-US" altLang="zh-CN" sz="2000" dirty="0">
                <a:solidFill>
                  <a:schemeClr val="tx1"/>
                </a:solidFill>
              </a:rPr>
              <a:t>d=1</a:t>
            </a:r>
            <a:r>
              <a:rPr kumimoji="0" lang="zh-CN" altLang="en-US" sz="2000" dirty="0">
                <a:solidFill>
                  <a:schemeClr val="tx1"/>
                </a:solidFill>
              </a:rPr>
              <a:t>）指针变量所指数组元素的地址的计算，与数组数据类型有关。</a:t>
            </a:r>
            <a:r>
              <a:rPr kumimoji="0" lang="zh-CN" altLang="en-US" sz="2400" dirty="0">
                <a:solidFill>
                  <a:schemeClr val="tx2"/>
                </a:solidFill>
                <a:ea typeface="宋体" pitchFamily="2" charset="-122"/>
              </a:rPr>
              <a:t> </a:t>
            </a:r>
          </a:p>
          <a:p>
            <a:pPr marL="1143000" lvl="2" indent="-228600" eaLnBrk="1" hangingPunct="1">
              <a:spcBef>
                <a:spcPct val="20000"/>
              </a:spcBef>
              <a:buClr>
                <a:srgbClr val="FF3300"/>
              </a:buClr>
              <a:buFont typeface="Wingdings" pitchFamily="2" charset="2"/>
              <a:buNone/>
            </a:pPr>
            <a:r>
              <a:rPr kumimoji="0" lang="zh-CN" altLang="en-US" sz="2400" dirty="0">
                <a:solidFill>
                  <a:schemeClr val="tx1"/>
                </a:solidFill>
              </a:rPr>
              <a:t>设  </a:t>
            </a:r>
            <a:r>
              <a:rPr kumimoji="0" lang="en-US" altLang="zh-CN" sz="2400" dirty="0">
                <a:solidFill>
                  <a:schemeClr val="tx1"/>
                </a:solidFill>
              </a:rPr>
              <a:t>p=&amp;a[0]</a:t>
            </a:r>
          </a:p>
          <a:p>
            <a:pPr marL="1143000" lvl="2" indent="-228600" eaLnBrk="1" hangingPunct="1">
              <a:spcBef>
                <a:spcPct val="20000"/>
              </a:spcBef>
              <a:buClr>
                <a:srgbClr val="FF3300"/>
              </a:buClr>
              <a:buFont typeface="Wingdings" pitchFamily="2" charset="2"/>
              <a:buNone/>
            </a:pPr>
            <a:r>
              <a:rPr kumimoji="0" lang="zh-CN" altLang="en-US" sz="2400" dirty="0">
                <a:solidFill>
                  <a:schemeClr val="tx1"/>
                </a:solidFill>
              </a:rPr>
              <a:t>则  ⑴ </a:t>
            </a:r>
            <a:r>
              <a:rPr kumimoji="0" lang="en-US" altLang="zh-CN" sz="2400" dirty="0" err="1">
                <a:solidFill>
                  <a:schemeClr val="tx1"/>
                </a:solidFill>
              </a:rPr>
              <a:t>p+i</a:t>
            </a:r>
            <a:r>
              <a:rPr kumimoji="0" lang="zh-CN" altLang="en-US" sz="2400" dirty="0">
                <a:solidFill>
                  <a:schemeClr val="tx1"/>
                </a:solidFill>
              </a:rPr>
              <a:t>和</a:t>
            </a:r>
            <a:r>
              <a:rPr kumimoji="0" lang="en-US" altLang="zh-CN" sz="2400" dirty="0" err="1">
                <a:solidFill>
                  <a:schemeClr val="tx1"/>
                </a:solidFill>
              </a:rPr>
              <a:t>a+i</a:t>
            </a:r>
            <a:r>
              <a:rPr kumimoji="0" lang="zh-CN" altLang="en-US" sz="2400" dirty="0">
                <a:solidFill>
                  <a:schemeClr val="tx1"/>
                </a:solidFill>
              </a:rPr>
              <a:t>就是</a:t>
            </a:r>
            <a:r>
              <a:rPr kumimoji="0" lang="en-US" altLang="zh-CN" sz="2400" dirty="0">
                <a:solidFill>
                  <a:schemeClr val="tx1"/>
                </a:solidFill>
              </a:rPr>
              <a:t>a[</a:t>
            </a:r>
            <a:r>
              <a:rPr kumimoji="0" lang="en-US" altLang="zh-CN" sz="2400" dirty="0" err="1">
                <a:solidFill>
                  <a:schemeClr val="tx1"/>
                </a:solidFill>
              </a:rPr>
              <a:t>i</a:t>
            </a:r>
            <a:r>
              <a:rPr kumimoji="0" lang="en-US" altLang="zh-CN" sz="2400" dirty="0">
                <a:solidFill>
                  <a:schemeClr val="tx1"/>
                </a:solidFill>
              </a:rPr>
              <a:t>]</a:t>
            </a:r>
            <a:r>
              <a:rPr kumimoji="0" lang="zh-CN" altLang="en-US" sz="2400" dirty="0">
                <a:solidFill>
                  <a:schemeClr val="tx1"/>
                </a:solidFill>
              </a:rPr>
              <a:t>的地址</a:t>
            </a:r>
            <a:r>
              <a:rPr kumimoji="0" lang="en-US" altLang="zh-CN" sz="2400" dirty="0" err="1">
                <a:solidFill>
                  <a:schemeClr val="tx1"/>
                </a:solidFill>
              </a:rPr>
              <a:t>a+i×d</a:t>
            </a:r>
            <a:endParaRPr kumimoji="0" lang="en-US" altLang="zh-CN" sz="2400" dirty="0">
              <a:solidFill>
                <a:schemeClr val="tx1"/>
              </a:solidFill>
            </a:endParaRPr>
          </a:p>
          <a:p>
            <a:pPr marL="1143000" lvl="2" indent="-228600" eaLnBrk="1" hangingPunct="1">
              <a:spcBef>
                <a:spcPct val="20000"/>
              </a:spcBef>
              <a:buClr>
                <a:srgbClr val="FF3300"/>
              </a:buClr>
              <a:buFont typeface="Wingdings" pitchFamily="2" charset="2"/>
              <a:buNone/>
            </a:pPr>
            <a:r>
              <a:rPr kumimoji="0" lang="en-US" altLang="zh-CN" sz="2400" dirty="0">
                <a:solidFill>
                  <a:schemeClr val="tx1"/>
                </a:solidFill>
              </a:rPr>
              <a:t>      ⑵ *(</a:t>
            </a:r>
            <a:r>
              <a:rPr kumimoji="0" lang="en-US" altLang="zh-CN" sz="2400" dirty="0" err="1">
                <a:solidFill>
                  <a:schemeClr val="tx1"/>
                </a:solidFill>
              </a:rPr>
              <a:t>p+i</a:t>
            </a:r>
            <a:r>
              <a:rPr kumimoji="0" lang="en-US" altLang="zh-CN" sz="2400" dirty="0">
                <a:solidFill>
                  <a:schemeClr val="tx1"/>
                </a:solidFill>
              </a:rPr>
              <a:t>)</a:t>
            </a:r>
            <a:r>
              <a:rPr kumimoji="0" lang="zh-CN" altLang="en-US" sz="2400" dirty="0">
                <a:solidFill>
                  <a:schemeClr val="tx1"/>
                </a:solidFill>
              </a:rPr>
              <a:t>或*</a:t>
            </a:r>
            <a:r>
              <a:rPr kumimoji="0" lang="en-US" altLang="zh-CN" sz="2400" dirty="0">
                <a:solidFill>
                  <a:schemeClr val="tx1"/>
                </a:solidFill>
              </a:rPr>
              <a:t>(</a:t>
            </a:r>
            <a:r>
              <a:rPr kumimoji="0" lang="en-US" altLang="zh-CN" sz="2400" dirty="0" err="1">
                <a:solidFill>
                  <a:schemeClr val="tx1"/>
                </a:solidFill>
              </a:rPr>
              <a:t>a+i</a:t>
            </a:r>
            <a:r>
              <a:rPr kumimoji="0" lang="en-US" altLang="zh-CN" sz="2400" dirty="0">
                <a:solidFill>
                  <a:schemeClr val="tx1"/>
                </a:solidFill>
              </a:rPr>
              <a:t>)</a:t>
            </a:r>
            <a:r>
              <a:rPr kumimoji="0" lang="zh-CN" altLang="en-US" sz="2400" dirty="0">
                <a:solidFill>
                  <a:schemeClr val="tx1"/>
                </a:solidFill>
              </a:rPr>
              <a:t>是</a:t>
            </a:r>
            <a:r>
              <a:rPr kumimoji="0" lang="en-US" altLang="zh-CN" sz="2400" dirty="0" err="1">
                <a:solidFill>
                  <a:schemeClr val="tx1"/>
                </a:solidFill>
              </a:rPr>
              <a:t>p+i</a:t>
            </a:r>
            <a:r>
              <a:rPr kumimoji="0" lang="zh-CN" altLang="en-US" sz="2400" dirty="0">
                <a:solidFill>
                  <a:schemeClr val="tx1"/>
                </a:solidFill>
              </a:rPr>
              <a:t>或</a:t>
            </a:r>
            <a:r>
              <a:rPr kumimoji="0" lang="en-US" altLang="zh-CN" sz="2400" dirty="0" err="1">
                <a:solidFill>
                  <a:schemeClr val="tx1"/>
                </a:solidFill>
              </a:rPr>
              <a:t>a+i</a:t>
            </a:r>
            <a:r>
              <a:rPr kumimoji="0" lang="zh-CN" altLang="en-US" sz="2400" dirty="0">
                <a:solidFill>
                  <a:schemeClr val="tx1"/>
                </a:solidFill>
              </a:rPr>
              <a:t>指向的数组元素</a:t>
            </a:r>
            <a:r>
              <a:rPr kumimoji="0" lang="en-US" altLang="zh-CN" sz="2400" dirty="0">
                <a:solidFill>
                  <a:schemeClr val="tx1"/>
                </a:solidFill>
              </a:rPr>
              <a:t>a[</a:t>
            </a:r>
            <a:r>
              <a:rPr kumimoji="0" lang="en-US" altLang="zh-CN" sz="2400" dirty="0" err="1">
                <a:solidFill>
                  <a:schemeClr val="tx1"/>
                </a:solidFill>
              </a:rPr>
              <a:t>i</a:t>
            </a:r>
            <a:r>
              <a:rPr kumimoji="0" lang="en-US" altLang="zh-CN" sz="2400" dirty="0">
                <a:solidFill>
                  <a:schemeClr val="tx1"/>
                </a:solidFill>
              </a:rPr>
              <a:t>]</a:t>
            </a:r>
          </a:p>
          <a:p>
            <a:pPr marL="1143000" lvl="2" indent="-228600" eaLnBrk="1" hangingPunct="1">
              <a:spcBef>
                <a:spcPct val="20000"/>
              </a:spcBef>
              <a:buClr>
                <a:srgbClr val="FF3300"/>
              </a:buClr>
              <a:buFont typeface="Wingdings" pitchFamily="2" charset="2"/>
              <a:buNone/>
            </a:pPr>
            <a:r>
              <a:rPr kumimoji="0" lang="en-US" altLang="zh-CN" sz="2400" dirty="0">
                <a:solidFill>
                  <a:schemeClr val="tx1"/>
                </a:solidFill>
              </a:rPr>
              <a:t>      ⑶ </a:t>
            </a:r>
            <a:r>
              <a:rPr kumimoji="0" lang="zh-CN" altLang="en-US" sz="2400" dirty="0">
                <a:solidFill>
                  <a:schemeClr val="tx1"/>
                </a:solidFill>
              </a:rPr>
              <a:t>指向数组的指针变量可带下标，</a:t>
            </a:r>
            <a:r>
              <a:rPr kumimoji="0" lang="en-US" altLang="zh-CN" sz="2400" dirty="0">
                <a:solidFill>
                  <a:schemeClr val="tx1"/>
                </a:solidFill>
              </a:rPr>
              <a:t>p[</a:t>
            </a:r>
            <a:r>
              <a:rPr kumimoji="0" lang="en-US" altLang="zh-CN" sz="2400" dirty="0" err="1">
                <a:solidFill>
                  <a:schemeClr val="tx1"/>
                </a:solidFill>
              </a:rPr>
              <a:t>i</a:t>
            </a:r>
            <a:r>
              <a:rPr kumimoji="0" lang="en-US" altLang="zh-CN" sz="2400" dirty="0">
                <a:solidFill>
                  <a:schemeClr val="tx1"/>
                </a:solidFill>
              </a:rPr>
              <a:t>]</a:t>
            </a:r>
            <a:r>
              <a:rPr kumimoji="0" lang="zh-CN" altLang="en-US" sz="2400" dirty="0">
                <a:solidFill>
                  <a:schemeClr val="tx1"/>
                </a:solidFill>
              </a:rPr>
              <a:t>与*</a:t>
            </a:r>
            <a:r>
              <a:rPr kumimoji="0" lang="en-US" altLang="zh-CN" sz="2400" dirty="0">
                <a:solidFill>
                  <a:schemeClr val="tx1"/>
                </a:solidFill>
              </a:rPr>
              <a:t>(</a:t>
            </a:r>
            <a:r>
              <a:rPr kumimoji="0" lang="en-US" altLang="zh-CN" sz="2400" dirty="0" err="1">
                <a:solidFill>
                  <a:schemeClr val="tx1"/>
                </a:solidFill>
              </a:rPr>
              <a:t>p+i</a:t>
            </a:r>
            <a:r>
              <a:rPr kumimoji="0" lang="en-US" altLang="zh-CN" sz="2400" dirty="0">
                <a:solidFill>
                  <a:schemeClr val="tx1"/>
                </a:solidFill>
              </a:rPr>
              <a:t>)</a:t>
            </a:r>
            <a:r>
              <a:rPr kumimoji="0" lang="zh-CN" altLang="en-US" sz="2400" dirty="0">
                <a:solidFill>
                  <a:schemeClr val="tx1"/>
                </a:solidFill>
              </a:rPr>
              <a:t>等价</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6" name="Rectangle 4"/>
          <p:cNvSpPr>
            <a:spLocks noChangeArrowheads="1"/>
          </p:cNvSpPr>
          <p:nvPr/>
        </p:nvSpPr>
        <p:spPr bwMode="auto">
          <a:xfrm>
            <a:off x="655638" y="681038"/>
            <a:ext cx="7956550" cy="506412"/>
          </a:xfrm>
          <a:prstGeom prst="rect">
            <a:avLst/>
          </a:prstGeom>
          <a:noFill/>
          <a:ln w="9525">
            <a:noFill/>
            <a:miter lim="800000"/>
            <a:headEnd/>
            <a:tailEnd/>
          </a:ln>
        </p:spPr>
        <p:txBody>
          <a:bodyPr/>
          <a:lstStyle/>
          <a:p>
            <a:pPr marL="742950" lvl="1" indent="-285750" eaLnBrk="1" hangingPunct="1">
              <a:spcBef>
                <a:spcPct val="20000"/>
              </a:spcBef>
              <a:buClr>
                <a:srgbClr val="339933"/>
              </a:buClr>
              <a:buFont typeface="Wingdings" pitchFamily="2" charset="2"/>
              <a:buNone/>
            </a:pPr>
            <a:r>
              <a:rPr lang="zh-CN" altLang="en-US" sz="2800">
                <a:solidFill>
                  <a:schemeClr val="tx1"/>
                </a:solidFill>
              </a:rPr>
              <a:t>表示数组元素的两种方法：</a:t>
            </a:r>
          </a:p>
        </p:txBody>
      </p:sp>
      <p:grpSp>
        <p:nvGrpSpPr>
          <p:cNvPr id="2" name="Group 112"/>
          <p:cNvGrpSpPr>
            <a:grpSpLocks/>
          </p:cNvGrpSpPr>
          <p:nvPr/>
        </p:nvGrpSpPr>
        <p:grpSpPr bwMode="auto">
          <a:xfrm>
            <a:off x="838200" y="1257300"/>
            <a:ext cx="3249613" cy="4705350"/>
            <a:chOff x="3327" y="732"/>
            <a:chExt cx="2047" cy="2964"/>
          </a:xfrm>
        </p:grpSpPr>
        <p:grpSp>
          <p:nvGrpSpPr>
            <p:cNvPr id="3" name="Group 113"/>
            <p:cNvGrpSpPr>
              <a:grpSpLocks/>
            </p:cNvGrpSpPr>
            <p:nvPr/>
          </p:nvGrpSpPr>
          <p:grpSpPr bwMode="auto">
            <a:xfrm>
              <a:off x="3771" y="984"/>
              <a:ext cx="936" cy="2376"/>
              <a:chOff x="4032" y="444"/>
              <a:chExt cx="936" cy="2376"/>
            </a:xfrm>
          </p:grpSpPr>
          <p:sp>
            <p:nvSpPr>
              <p:cNvPr id="376940" name="AutoShape 114"/>
              <p:cNvSpPr>
                <a:spLocks noChangeArrowheads="1"/>
              </p:cNvSpPr>
              <p:nvPr/>
            </p:nvSpPr>
            <p:spPr bwMode="auto">
              <a:xfrm>
                <a:off x="4032" y="444"/>
                <a:ext cx="936" cy="2376"/>
              </a:xfrm>
              <a:prstGeom prst="foldedCorner">
                <a:avLst>
                  <a:gd name="adj" fmla="val 13745"/>
                </a:avLst>
              </a:prstGeom>
              <a:solidFill>
                <a:schemeClr val="bg1"/>
              </a:solidFill>
              <a:ln w="38100">
                <a:solidFill>
                  <a:schemeClr val="tx1"/>
                </a:solidFill>
                <a:round/>
                <a:headEnd type="none" w="lg" len="lg"/>
                <a:tailEnd/>
              </a:ln>
              <a:effectLst/>
            </p:spPr>
            <p:txBody>
              <a:bodyPr wrap="none" lIns="90000" tIns="46800" rIns="90000" bIns="46800" anchor="ctr"/>
              <a:lstStyle/>
              <a:p>
                <a:pPr algn="ctr" eaLnBrk="1" hangingPunct="1">
                  <a:spcBef>
                    <a:spcPct val="0"/>
                  </a:spcBef>
                </a:pPr>
                <a:endParaRPr lang="zh-CN" altLang="zh-CN" sz="2400" b="0">
                  <a:solidFill>
                    <a:srgbClr val="0000FF"/>
                  </a:solidFill>
                  <a:ea typeface="隶书" pitchFamily="49" charset="-122"/>
                </a:endParaRPr>
              </a:p>
            </p:txBody>
          </p:sp>
          <p:sp>
            <p:nvSpPr>
              <p:cNvPr id="376941" name="Line 115"/>
              <p:cNvSpPr>
                <a:spLocks noChangeShapeType="1"/>
              </p:cNvSpPr>
              <p:nvPr/>
            </p:nvSpPr>
            <p:spPr bwMode="auto">
              <a:xfrm>
                <a:off x="4032" y="756"/>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endParaRPr lang="zh-CN" altLang="en-US"/>
              </a:p>
            </p:txBody>
          </p:sp>
          <p:sp>
            <p:nvSpPr>
              <p:cNvPr id="376942" name="Line 116"/>
              <p:cNvSpPr>
                <a:spLocks noChangeShapeType="1"/>
              </p:cNvSpPr>
              <p:nvPr/>
            </p:nvSpPr>
            <p:spPr bwMode="auto">
              <a:xfrm>
                <a:off x="4032" y="984"/>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endParaRPr lang="zh-CN" altLang="en-US"/>
              </a:p>
            </p:txBody>
          </p:sp>
          <p:sp>
            <p:nvSpPr>
              <p:cNvPr id="376943" name="Line 117"/>
              <p:cNvSpPr>
                <a:spLocks noChangeShapeType="1"/>
              </p:cNvSpPr>
              <p:nvPr/>
            </p:nvSpPr>
            <p:spPr bwMode="auto">
              <a:xfrm>
                <a:off x="4032" y="1212"/>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endParaRPr lang="zh-CN" altLang="en-US"/>
              </a:p>
            </p:txBody>
          </p:sp>
          <p:sp>
            <p:nvSpPr>
              <p:cNvPr id="376944" name="Line 118"/>
              <p:cNvSpPr>
                <a:spLocks noChangeShapeType="1"/>
              </p:cNvSpPr>
              <p:nvPr/>
            </p:nvSpPr>
            <p:spPr bwMode="auto">
              <a:xfrm>
                <a:off x="4032" y="1440"/>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endParaRPr lang="zh-CN" altLang="en-US"/>
              </a:p>
            </p:txBody>
          </p:sp>
          <p:sp>
            <p:nvSpPr>
              <p:cNvPr id="376945" name="Line 119"/>
              <p:cNvSpPr>
                <a:spLocks noChangeShapeType="1"/>
              </p:cNvSpPr>
              <p:nvPr/>
            </p:nvSpPr>
            <p:spPr bwMode="auto">
              <a:xfrm>
                <a:off x="4032" y="1668"/>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endParaRPr lang="zh-CN" altLang="en-US"/>
              </a:p>
            </p:txBody>
          </p:sp>
          <p:sp>
            <p:nvSpPr>
              <p:cNvPr id="376946" name="Line 120"/>
              <p:cNvSpPr>
                <a:spLocks noChangeShapeType="1"/>
              </p:cNvSpPr>
              <p:nvPr/>
            </p:nvSpPr>
            <p:spPr bwMode="auto">
              <a:xfrm>
                <a:off x="4032" y="1896"/>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endParaRPr lang="zh-CN" altLang="en-US"/>
              </a:p>
            </p:txBody>
          </p:sp>
          <p:sp>
            <p:nvSpPr>
              <p:cNvPr id="376947" name="Line 121"/>
              <p:cNvSpPr>
                <a:spLocks noChangeShapeType="1"/>
              </p:cNvSpPr>
              <p:nvPr/>
            </p:nvSpPr>
            <p:spPr bwMode="auto">
              <a:xfrm>
                <a:off x="4032" y="2124"/>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endParaRPr lang="zh-CN" altLang="en-US"/>
              </a:p>
            </p:txBody>
          </p:sp>
          <p:sp>
            <p:nvSpPr>
              <p:cNvPr id="376948" name="Line 122"/>
              <p:cNvSpPr>
                <a:spLocks noChangeShapeType="1"/>
              </p:cNvSpPr>
              <p:nvPr/>
            </p:nvSpPr>
            <p:spPr bwMode="auto">
              <a:xfrm>
                <a:off x="4032" y="2352"/>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endParaRPr lang="zh-CN" altLang="en-US"/>
              </a:p>
            </p:txBody>
          </p:sp>
          <p:sp>
            <p:nvSpPr>
              <p:cNvPr id="376949" name="Line 123"/>
              <p:cNvSpPr>
                <a:spLocks noChangeShapeType="1"/>
              </p:cNvSpPr>
              <p:nvPr/>
            </p:nvSpPr>
            <p:spPr bwMode="auto">
              <a:xfrm>
                <a:off x="4608" y="1440"/>
                <a:ext cx="36" cy="0"/>
              </a:xfrm>
              <a:prstGeom prst="line">
                <a:avLst/>
              </a:prstGeom>
              <a:noFill/>
              <a:ln w="9525">
                <a:solidFill>
                  <a:schemeClr val="tx1"/>
                </a:solidFill>
                <a:round/>
                <a:headEnd type="none" w="lg" len="lg"/>
                <a:tailEnd/>
              </a:ln>
              <a:effectLst/>
            </p:spPr>
            <p:txBody>
              <a:bodyPr lIns="90000" tIns="46800" rIns="90000" bIns="46800" anchor="ctr">
                <a:spAutoFit/>
              </a:bodyPr>
              <a:lstStyle/>
              <a:p>
                <a:endParaRPr lang="zh-CN" altLang="en-US"/>
              </a:p>
            </p:txBody>
          </p:sp>
        </p:grpSp>
        <p:grpSp>
          <p:nvGrpSpPr>
            <p:cNvPr id="4" name="Group 124"/>
            <p:cNvGrpSpPr>
              <a:grpSpLocks/>
            </p:cNvGrpSpPr>
            <p:nvPr/>
          </p:nvGrpSpPr>
          <p:grpSpPr bwMode="auto">
            <a:xfrm>
              <a:off x="3771" y="1404"/>
              <a:ext cx="60" cy="1368"/>
              <a:chOff x="4032" y="864"/>
              <a:chExt cx="60" cy="1368"/>
            </a:xfrm>
          </p:grpSpPr>
          <p:sp>
            <p:nvSpPr>
              <p:cNvPr id="376933" name="Line 125"/>
              <p:cNvSpPr>
                <a:spLocks noChangeShapeType="1"/>
              </p:cNvSpPr>
              <p:nvPr/>
            </p:nvSpPr>
            <p:spPr bwMode="auto">
              <a:xfrm>
                <a:off x="4032" y="864"/>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6934" name="Line 126"/>
              <p:cNvSpPr>
                <a:spLocks noChangeShapeType="1"/>
              </p:cNvSpPr>
              <p:nvPr/>
            </p:nvSpPr>
            <p:spPr bwMode="auto">
              <a:xfrm>
                <a:off x="4032" y="1320"/>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6935" name="Line 127"/>
              <p:cNvSpPr>
                <a:spLocks noChangeShapeType="1"/>
              </p:cNvSpPr>
              <p:nvPr/>
            </p:nvSpPr>
            <p:spPr bwMode="auto">
              <a:xfrm>
                <a:off x="4032" y="1548"/>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6936" name="Line 128"/>
              <p:cNvSpPr>
                <a:spLocks noChangeShapeType="1"/>
              </p:cNvSpPr>
              <p:nvPr/>
            </p:nvSpPr>
            <p:spPr bwMode="auto">
              <a:xfrm>
                <a:off x="4032" y="1776"/>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6937" name="Line 129"/>
              <p:cNvSpPr>
                <a:spLocks noChangeShapeType="1"/>
              </p:cNvSpPr>
              <p:nvPr/>
            </p:nvSpPr>
            <p:spPr bwMode="auto">
              <a:xfrm>
                <a:off x="4032" y="2004"/>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6938" name="Line 130"/>
              <p:cNvSpPr>
                <a:spLocks noChangeShapeType="1"/>
              </p:cNvSpPr>
              <p:nvPr/>
            </p:nvSpPr>
            <p:spPr bwMode="auto">
              <a:xfrm>
                <a:off x="4032" y="2232"/>
                <a:ext cx="60" cy="0"/>
              </a:xfrm>
              <a:prstGeom prst="line">
                <a:avLst/>
              </a:prstGeom>
              <a:noFill/>
              <a:ln w="9525">
                <a:solidFill>
                  <a:schemeClr val="tx1"/>
                </a:solidFill>
                <a:round/>
                <a:headEnd type="none" w="lg" len="lg"/>
                <a:tailEnd/>
              </a:ln>
              <a:effectLst/>
            </p:spPr>
            <p:txBody>
              <a:bodyPr lIns="90000" tIns="46800" rIns="90000" bIns="46800" anchor="ctr">
                <a:spAutoFit/>
              </a:bodyPr>
              <a:lstStyle/>
              <a:p>
                <a:endParaRPr lang="zh-CN" altLang="en-US"/>
              </a:p>
            </p:txBody>
          </p:sp>
          <p:sp>
            <p:nvSpPr>
              <p:cNvPr id="376939" name="Line 131"/>
              <p:cNvSpPr>
                <a:spLocks noChangeShapeType="1"/>
              </p:cNvSpPr>
              <p:nvPr/>
            </p:nvSpPr>
            <p:spPr bwMode="auto">
              <a:xfrm>
                <a:off x="4032" y="1092"/>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endParaRPr lang="zh-CN" altLang="en-US"/>
              </a:p>
            </p:txBody>
          </p:sp>
        </p:grpSp>
        <p:grpSp>
          <p:nvGrpSpPr>
            <p:cNvPr id="5" name="Group 132"/>
            <p:cNvGrpSpPr>
              <a:grpSpLocks/>
            </p:cNvGrpSpPr>
            <p:nvPr/>
          </p:nvGrpSpPr>
          <p:grpSpPr bwMode="auto">
            <a:xfrm>
              <a:off x="4635" y="1416"/>
              <a:ext cx="60" cy="1368"/>
              <a:chOff x="4032" y="864"/>
              <a:chExt cx="60" cy="1368"/>
            </a:xfrm>
          </p:grpSpPr>
          <p:sp>
            <p:nvSpPr>
              <p:cNvPr id="376926" name="Line 133"/>
              <p:cNvSpPr>
                <a:spLocks noChangeShapeType="1"/>
              </p:cNvSpPr>
              <p:nvPr/>
            </p:nvSpPr>
            <p:spPr bwMode="auto">
              <a:xfrm>
                <a:off x="4032" y="864"/>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6927" name="Line 134"/>
              <p:cNvSpPr>
                <a:spLocks noChangeShapeType="1"/>
              </p:cNvSpPr>
              <p:nvPr/>
            </p:nvSpPr>
            <p:spPr bwMode="auto">
              <a:xfrm>
                <a:off x="4032" y="1320"/>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6928" name="Line 135"/>
              <p:cNvSpPr>
                <a:spLocks noChangeShapeType="1"/>
              </p:cNvSpPr>
              <p:nvPr/>
            </p:nvSpPr>
            <p:spPr bwMode="auto">
              <a:xfrm>
                <a:off x="4032" y="1548"/>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6929" name="Line 136"/>
              <p:cNvSpPr>
                <a:spLocks noChangeShapeType="1"/>
              </p:cNvSpPr>
              <p:nvPr/>
            </p:nvSpPr>
            <p:spPr bwMode="auto">
              <a:xfrm>
                <a:off x="4032" y="1776"/>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6930" name="Line 137"/>
              <p:cNvSpPr>
                <a:spLocks noChangeShapeType="1"/>
              </p:cNvSpPr>
              <p:nvPr/>
            </p:nvSpPr>
            <p:spPr bwMode="auto">
              <a:xfrm>
                <a:off x="4032" y="2004"/>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6931" name="Line 138"/>
              <p:cNvSpPr>
                <a:spLocks noChangeShapeType="1"/>
              </p:cNvSpPr>
              <p:nvPr/>
            </p:nvSpPr>
            <p:spPr bwMode="auto">
              <a:xfrm>
                <a:off x="4032" y="2232"/>
                <a:ext cx="60" cy="0"/>
              </a:xfrm>
              <a:prstGeom prst="line">
                <a:avLst/>
              </a:prstGeom>
              <a:noFill/>
              <a:ln w="9525">
                <a:solidFill>
                  <a:schemeClr val="tx1"/>
                </a:solidFill>
                <a:round/>
                <a:headEnd type="none" w="lg" len="lg"/>
                <a:tailEnd/>
              </a:ln>
              <a:effectLst/>
            </p:spPr>
            <p:txBody>
              <a:bodyPr lIns="90000" tIns="46800" rIns="90000" bIns="46800" anchor="ctr">
                <a:spAutoFit/>
              </a:bodyPr>
              <a:lstStyle/>
              <a:p>
                <a:endParaRPr lang="zh-CN" altLang="en-US"/>
              </a:p>
            </p:txBody>
          </p:sp>
          <p:sp>
            <p:nvSpPr>
              <p:cNvPr id="376932" name="Line 139"/>
              <p:cNvSpPr>
                <a:spLocks noChangeShapeType="1"/>
              </p:cNvSpPr>
              <p:nvPr/>
            </p:nvSpPr>
            <p:spPr bwMode="auto">
              <a:xfrm>
                <a:off x="4032" y="1092"/>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endParaRPr lang="zh-CN" altLang="en-US"/>
              </a:p>
            </p:txBody>
          </p:sp>
        </p:grpSp>
        <p:grpSp>
          <p:nvGrpSpPr>
            <p:cNvPr id="6" name="Group 140"/>
            <p:cNvGrpSpPr>
              <a:grpSpLocks/>
            </p:cNvGrpSpPr>
            <p:nvPr/>
          </p:nvGrpSpPr>
          <p:grpSpPr bwMode="auto">
            <a:xfrm>
              <a:off x="3874" y="1248"/>
              <a:ext cx="732" cy="1428"/>
              <a:chOff x="4594" y="636"/>
              <a:chExt cx="732" cy="1428"/>
            </a:xfrm>
          </p:grpSpPr>
          <p:sp>
            <p:nvSpPr>
              <p:cNvPr id="376921" name="Text Box 141"/>
              <p:cNvSpPr txBox="1">
                <a:spLocks noChangeArrowheads="1"/>
              </p:cNvSpPr>
              <p:nvPr/>
            </p:nvSpPr>
            <p:spPr bwMode="auto">
              <a:xfrm>
                <a:off x="4748" y="636"/>
                <a:ext cx="423"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a[0]</a:t>
                </a:r>
              </a:p>
            </p:txBody>
          </p:sp>
          <p:sp>
            <p:nvSpPr>
              <p:cNvPr id="376922" name="Text Box 142"/>
              <p:cNvSpPr txBox="1">
                <a:spLocks noChangeArrowheads="1"/>
              </p:cNvSpPr>
              <p:nvPr/>
            </p:nvSpPr>
            <p:spPr bwMode="auto">
              <a:xfrm>
                <a:off x="4748" y="862"/>
                <a:ext cx="423"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a[1]</a:t>
                </a:r>
              </a:p>
            </p:txBody>
          </p:sp>
          <p:sp>
            <p:nvSpPr>
              <p:cNvPr id="376923" name="Text Box 143"/>
              <p:cNvSpPr txBox="1">
                <a:spLocks noChangeArrowheads="1"/>
              </p:cNvSpPr>
              <p:nvPr/>
            </p:nvSpPr>
            <p:spPr bwMode="auto">
              <a:xfrm>
                <a:off x="4748" y="1088"/>
                <a:ext cx="423"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a[2]</a:t>
                </a:r>
              </a:p>
            </p:txBody>
          </p:sp>
          <p:sp>
            <p:nvSpPr>
              <p:cNvPr id="376924" name="Text Box 144"/>
              <p:cNvSpPr txBox="1">
                <a:spLocks noChangeArrowheads="1"/>
              </p:cNvSpPr>
              <p:nvPr/>
            </p:nvSpPr>
            <p:spPr bwMode="auto">
              <a:xfrm>
                <a:off x="4748" y="1314"/>
                <a:ext cx="423"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a[3]</a:t>
                </a:r>
              </a:p>
            </p:txBody>
          </p:sp>
          <p:sp>
            <p:nvSpPr>
              <p:cNvPr id="376925" name="Text Box 145"/>
              <p:cNvSpPr txBox="1">
                <a:spLocks noChangeArrowheads="1"/>
              </p:cNvSpPr>
              <p:nvPr/>
            </p:nvSpPr>
            <p:spPr bwMode="auto">
              <a:xfrm>
                <a:off x="4594" y="1776"/>
                <a:ext cx="732" cy="288"/>
              </a:xfrm>
              <a:prstGeom prst="rect">
                <a:avLst/>
              </a:prstGeom>
              <a:noFill/>
              <a:ln w="38100">
                <a:noFill/>
                <a:miter lim="800000"/>
                <a:headEnd type="none" w="lg" len="lg"/>
                <a:tailEnd/>
              </a:ln>
              <a:effectLst/>
            </p:spPr>
            <p:txBody>
              <a:bodyPr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a[9]</a:t>
                </a:r>
              </a:p>
            </p:txBody>
          </p:sp>
        </p:grpSp>
        <p:sp>
          <p:nvSpPr>
            <p:cNvPr id="376907" name="Text Box 146"/>
            <p:cNvSpPr txBox="1">
              <a:spLocks noChangeArrowheads="1"/>
            </p:cNvSpPr>
            <p:nvPr/>
          </p:nvSpPr>
          <p:spPr bwMode="auto">
            <a:xfrm>
              <a:off x="4091" y="2251"/>
              <a:ext cx="344" cy="202"/>
            </a:xfrm>
            <a:prstGeom prst="rect">
              <a:avLst/>
            </a:prstGeom>
            <a:noFill/>
            <a:ln w="38100">
              <a:noFill/>
              <a:miter lim="800000"/>
              <a:headEnd type="none" w="lg" len="lg"/>
              <a:tailEnd/>
            </a:ln>
            <a:effectLst/>
          </p:spPr>
          <p:txBody>
            <a:bodyPr vert="eaVert"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a:t>
              </a:r>
            </a:p>
          </p:txBody>
        </p:sp>
        <p:sp>
          <p:nvSpPr>
            <p:cNvPr id="376908" name="Text Box 147"/>
            <p:cNvSpPr txBox="1">
              <a:spLocks noChangeArrowheads="1"/>
            </p:cNvSpPr>
            <p:nvPr/>
          </p:nvSpPr>
          <p:spPr bwMode="auto">
            <a:xfrm>
              <a:off x="3579" y="1224"/>
              <a:ext cx="199"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rgbClr val="336600"/>
                  </a:solidFill>
                  <a:ea typeface="隶书" pitchFamily="49" charset="-122"/>
                </a:rPr>
                <a:t>a</a:t>
              </a:r>
              <a:endParaRPr lang="en-US" altLang="zh-CN" sz="2400" b="0">
                <a:solidFill>
                  <a:schemeClr val="tx1"/>
                </a:solidFill>
                <a:ea typeface="隶书" pitchFamily="49" charset="-122"/>
              </a:endParaRPr>
            </a:p>
          </p:txBody>
        </p:sp>
        <p:sp>
          <p:nvSpPr>
            <p:cNvPr id="376909" name="Text Box 148"/>
            <p:cNvSpPr txBox="1">
              <a:spLocks noChangeArrowheads="1"/>
            </p:cNvSpPr>
            <p:nvPr/>
          </p:nvSpPr>
          <p:spPr bwMode="auto">
            <a:xfrm>
              <a:off x="3375" y="2400"/>
              <a:ext cx="403"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rgbClr val="336600"/>
                  </a:solidFill>
                  <a:ea typeface="隶书" pitchFamily="49" charset="-122"/>
                </a:rPr>
                <a:t>a+9</a:t>
              </a:r>
              <a:endParaRPr lang="en-US" altLang="zh-CN" sz="2400" b="0">
                <a:solidFill>
                  <a:schemeClr val="tx1"/>
                </a:solidFill>
                <a:ea typeface="隶书" pitchFamily="49" charset="-122"/>
              </a:endParaRPr>
            </a:p>
          </p:txBody>
        </p:sp>
        <p:sp>
          <p:nvSpPr>
            <p:cNvPr id="376910" name="Text Box 149"/>
            <p:cNvSpPr txBox="1">
              <a:spLocks noChangeArrowheads="1"/>
            </p:cNvSpPr>
            <p:nvPr/>
          </p:nvSpPr>
          <p:spPr bwMode="auto">
            <a:xfrm>
              <a:off x="3375" y="1488"/>
              <a:ext cx="403"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rgbClr val="336600"/>
                  </a:solidFill>
                  <a:ea typeface="隶书" pitchFamily="49" charset="-122"/>
                </a:rPr>
                <a:t>a+1</a:t>
              </a:r>
              <a:endParaRPr lang="en-US" altLang="zh-CN" sz="2400" b="0">
                <a:solidFill>
                  <a:schemeClr val="tx1"/>
                </a:solidFill>
                <a:ea typeface="隶书" pitchFamily="49" charset="-122"/>
              </a:endParaRPr>
            </a:p>
          </p:txBody>
        </p:sp>
        <p:sp>
          <p:nvSpPr>
            <p:cNvPr id="376911" name="Text Box 150"/>
            <p:cNvSpPr txBox="1">
              <a:spLocks noChangeArrowheads="1"/>
            </p:cNvSpPr>
            <p:nvPr/>
          </p:nvSpPr>
          <p:spPr bwMode="auto">
            <a:xfrm>
              <a:off x="3375" y="1716"/>
              <a:ext cx="403"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rgbClr val="336600"/>
                  </a:solidFill>
                  <a:ea typeface="隶书" pitchFamily="49" charset="-122"/>
                </a:rPr>
                <a:t>a+2</a:t>
              </a:r>
              <a:endParaRPr lang="en-US" altLang="zh-CN" sz="2400" b="0">
                <a:solidFill>
                  <a:schemeClr val="tx1"/>
                </a:solidFill>
                <a:ea typeface="隶书" pitchFamily="49" charset="-122"/>
              </a:endParaRPr>
            </a:p>
          </p:txBody>
        </p:sp>
        <p:sp>
          <p:nvSpPr>
            <p:cNvPr id="376912" name="Text Box 151"/>
            <p:cNvSpPr txBox="1">
              <a:spLocks noChangeArrowheads="1"/>
            </p:cNvSpPr>
            <p:nvPr/>
          </p:nvSpPr>
          <p:spPr bwMode="auto">
            <a:xfrm>
              <a:off x="3327" y="732"/>
              <a:ext cx="498"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en-US" sz="2400" b="0">
                  <a:solidFill>
                    <a:srgbClr val="336600"/>
                  </a:solidFill>
                  <a:ea typeface="隶书" pitchFamily="49" charset="-122"/>
                </a:rPr>
                <a:t>地址</a:t>
              </a:r>
              <a:endParaRPr lang="zh-CN" altLang="en-US" sz="2400" b="0">
                <a:solidFill>
                  <a:schemeClr val="tx1"/>
                </a:solidFill>
                <a:ea typeface="隶书" pitchFamily="49" charset="-122"/>
              </a:endParaRPr>
            </a:p>
          </p:txBody>
        </p:sp>
        <p:sp>
          <p:nvSpPr>
            <p:cNvPr id="376913" name="Text Box 152"/>
            <p:cNvSpPr txBox="1">
              <a:spLocks noChangeArrowheads="1"/>
            </p:cNvSpPr>
            <p:nvPr/>
          </p:nvSpPr>
          <p:spPr bwMode="auto">
            <a:xfrm>
              <a:off x="4767" y="768"/>
              <a:ext cx="498"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en-US" sz="2400" b="0">
                  <a:solidFill>
                    <a:srgbClr val="0000FF"/>
                  </a:solidFill>
                  <a:ea typeface="隶书" pitchFamily="49" charset="-122"/>
                </a:rPr>
                <a:t>元素</a:t>
              </a:r>
            </a:p>
          </p:txBody>
        </p:sp>
        <p:sp>
          <p:nvSpPr>
            <p:cNvPr id="376914" name="Text Box 153"/>
            <p:cNvSpPr txBox="1">
              <a:spLocks noChangeArrowheads="1"/>
            </p:cNvSpPr>
            <p:nvPr/>
          </p:nvSpPr>
          <p:spPr bwMode="auto">
            <a:xfrm>
              <a:off x="3891" y="3408"/>
              <a:ext cx="690"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en-US" sz="2400" b="0">
                  <a:solidFill>
                    <a:srgbClr val="336600"/>
                  </a:solidFill>
                  <a:ea typeface="隶书" pitchFamily="49" charset="-122"/>
                </a:rPr>
                <a:t>下标法</a:t>
              </a:r>
            </a:p>
          </p:txBody>
        </p:sp>
        <p:grpSp>
          <p:nvGrpSpPr>
            <p:cNvPr id="7" name="Group 154"/>
            <p:cNvGrpSpPr>
              <a:grpSpLocks/>
            </p:cNvGrpSpPr>
            <p:nvPr/>
          </p:nvGrpSpPr>
          <p:grpSpPr bwMode="auto">
            <a:xfrm>
              <a:off x="4642" y="1260"/>
              <a:ext cx="732" cy="1428"/>
              <a:chOff x="4594" y="636"/>
              <a:chExt cx="732" cy="1428"/>
            </a:xfrm>
          </p:grpSpPr>
          <p:sp>
            <p:nvSpPr>
              <p:cNvPr id="376916" name="Text Box 155"/>
              <p:cNvSpPr txBox="1">
                <a:spLocks noChangeArrowheads="1"/>
              </p:cNvSpPr>
              <p:nvPr/>
            </p:nvSpPr>
            <p:spPr bwMode="auto">
              <a:xfrm>
                <a:off x="4748" y="636"/>
                <a:ext cx="423"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rgbClr val="0000FF"/>
                    </a:solidFill>
                    <a:ea typeface="隶书" pitchFamily="49" charset="-122"/>
                  </a:rPr>
                  <a:t>a[0]</a:t>
                </a:r>
              </a:p>
            </p:txBody>
          </p:sp>
          <p:sp>
            <p:nvSpPr>
              <p:cNvPr id="376917" name="Text Box 156"/>
              <p:cNvSpPr txBox="1">
                <a:spLocks noChangeArrowheads="1"/>
              </p:cNvSpPr>
              <p:nvPr/>
            </p:nvSpPr>
            <p:spPr bwMode="auto">
              <a:xfrm>
                <a:off x="4748" y="862"/>
                <a:ext cx="423"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rgbClr val="0000FF"/>
                    </a:solidFill>
                    <a:ea typeface="隶书" pitchFamily="49" charset="-122"/>
                  </a:rPr>
                  <a:t>a[1]</a:t>
                </a:r>
              </a:p>
            </p:txBody>
          </p:sp>
          <p:sp>
            <p:nvSpPr>
              <p:cNvPr id="376918" name="Text Box 157"/>
              <p:cNvSpPr txBox="1">
                <a:spLocks noChangeArrowheads="1"/>
              </p:cNvSpPr>
              <p:nvPr/>
            </p:nvSpPr>
            <p:spPr bwMode="auto">
              <a:xfrm>
                <a:off x="4748" y="1088"/>
                <a:ext cx="423"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rgbClr val="0000FF"/>
                    </a:solidFill>
                    <a:ea typeface="隶书" pitchFamily="49" charset="-122"/>
                  </a:rPr>
                  <a:t>a[2]</a:t>
                </a:r>
              </a:p>
            </p:txBody>
          </p:sp>
          <p:sp>
            <p:nvSpPr>
              <p:cNvPr id="376919" name="Text Box 158"/>
              <p:cNvSpPr txBox="1">
                <a:spLocks noChangeArrowheads="1"/>
              </p:cNvSpPr>
              <p:nvPr/>
            </p:nvSpPr>
            <p:spPr bwMode="auto">
              <a:xfrm>
                <a:off x="4902" y="1314"/>
                <a:ext cx="114"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endParaRPr lang="zh-CN" altLang="zh-CN" sz="2400" b="0">
                  <a:solidFill>
                    <a:srgbClr val="0000FF"/>
                  </a:solidFill>
                  <a:ea typeface="隶书" pitchFamily="49" charset="-122"/>
                </a:endParaRPr>
              </a:p>
            </p:txBody>
          </p:sp>
          <p:sp>
            <p:nvSpPr>
              <p:cNvPr id="376920" name="Text Box 159"/>
              <p:cNvSpPr txBox="1">
                <a:spLocks noChangeArrowheads="1"/>
              </p:cNvSpPr>
              <p:nvPr/>
            </p:nvSpPr>
            <p:spPr bwMode="auto">
              <a:xfrm>
                <a:off x="4594" y="1776"/>
                <a:ext cx="732" cy="288"/>
              </a:xfrm>
              <a:prstGeom prst="rect">
                <a:avLst/>
              </a:prstGeom>
              <a:noFill/>
              <a:ln w="38100">
                <a:noFill/>
                <a:miter lim="800000"/>
                <a:headEnd type="none" w="lg" len="lg"/>
                <a:tailEnd/>
              </a:ln>
              <a:effectLst/>
            </p:spPr>
            <p:txBody>
              <a:bodyPr lIns="90000" tIns="46800" rIns="90000" bIns="46800" anchor="ctr">
                <a:spAutoFit/>
              </a:bodyPr>
              <a:lstStyle/>
              <a:p>
                <a:pPr algn="ctr" eaLnBrk="1" hangingPunct="1">
                  <a:spcBef>
                    <a:spcPct val="0"/>
                  </a:spcBef>
                </a:pPr>
                <a:r>
                  <a:rPr lang="en-US" altLang="zh-CN" sz="2400" b="0">
                    <a:solidFill>
                      <a:srgbClr val="0000FF"/>
                    </a:solidFill>
                    <a:ea typeface="隶书" pitchFamily="49" charset="-122"/>
                  </a:rPr>
                  <a:t>a[9]</a:t>
                </a:r>
              </a:p>
            </p:txBody>
          </p:sp>
        </p:grpSp>
      </p:grpSp>
      <p:grpSp>
        <p:nvGrpSpPr>
          <p:cNvPr id="8" name="Group 160"/>
          <p:cNvGrpSpPr>
            <a:grpSpLocks/>
          </p:cNvGrpSpPr>
          <p:nvPr/>
        </p:nvGrpSpPr>
        <p:grpSpPr bwMode="auto">
          <a:xfrm>
            <a:off x="4938713" y="1257300"/>
            <a:ext cx="3249612" cy="4705350"/>
            <a:chOff x="3111" y="636"/>
            <a:chExt cx="2047" cy="2964"/>
          </a:xfrm>
        </p:grpSpPr>
        <p:grpSp>
          <p:nvGrpSpPr>
            <p:cNvPr id="9" name="Group 161"/>
            <p:cNvGrpSpPr>
              <a:grpSpLocks/>
            </p:cNvGrpSpPr>
            <p:nvPr/>
          </p:nvGrpSpPr>
          <p:grpSpPr bwMode="auto">
            <a:xfrm>
              <a:off x="3555" y="888"/>
              <a:ext cx="936" cy="2376"/>
              <a:chOff x="4032" y="444"/>
              <a:chExt cx="936" cy="2376"/>
            </a:xfrm>
          </p:grpSpPr>
          <p:sp>
            <p:nvSpPr>
              <p:cNvPr id="376893" name="AutoShape 162"/>
              <p:cNvSpPr>
                <a:spLocks noChangeArrowheads="1"/>
              </p:cNvSpPr>
              <p:nvPr/>
            </p:nvSpPr>
            <p:spPr bwMode="auto">
              <a:xfrm>
                <a:off x="4032" y="444"/>
                <a:ext cx="936" cy="2376"/>
              </a:xfrm>
              <a:prstGeom prst="foldedCorner">
                <a:avLst>
                  <a:gd name="adj" fmla="val 13745"/>
                </a:avLst>
              </a:prstGeom>
              <a:solidFill>
                <a:schemeClr val="bg1"/>
              </a:solidFill>
              <a:ln w="38100">
                <a:solidFill>
                  <a:schemeClr val="tx1"/>
                </a:solidFill>
                <a:round/>
                <a:headEnd type="none" w="lg" len="lg"/>
                <a:tailEnd/>
              </a:ln>
              <a:effectLst/>
            </p:spPr>
            <p:txBody>
              <a:bodyPr wrap="none" lIns="90000" tIns="46800" rIns="90000" bIns="46800" anchor="ctr"/>
              <a:lstStyle/>
              <a:p>
                <a:pPr algn="ctr" eaLnBrk="1" hangingPunct="1">
                  <a:spcBef>
                    <a:spcPct val="0"/>
                  </a:spcBef>
                </a:pPr>
                <a:endParaRPr lang="zh-CN" altLang="zh-CN" sz="2400" b="0">
                  <a:solidFill>
                    <a:srgbClr val="0000FF"/>
                  </a:solidFill>
                  <a:ea typeface="隶书" pitchFamily="49" charset="-122"/>
                </a:endParaRPr>
              </a:p>
            </p:txBody>
          </p:sp>
          <p:sp>
            <p:nvSpPr>
              <p:cNvPr id="376894" name="Line 163"/>
              <p:cNvSpPr>
                <a:spLocks noChangeShapeType="1"/>
              </p:cNvSpPr>
              <p:nvPr/>
            </p:nvSpPr>
            <p:spPr bwMode="auto">
              <a:xfrm>
                <a:off x="4032" y="756"/>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endParaRPr lang="zh-CN" altLang="en-US"/>
              </a:p>
            </p:txBody>
          </p:sp>
          <p:sp>
            <p:nvSpPr>
              <p:cNvPr id="376895" name="Line 164"/>
              <p:cNvSpPr>
                <a:spLocks noChangeShapeType="1"/>
              </p:cNvSpPr>
              <p:nvPr/>
            </p:nvSpPr>
            <p:spPr bwMode="auto">
              <a:xfrm>
                <a:off x="4032" y="984"/>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endParaRPr lang="zh-CN" altLang="en-US"/>
              </a:p>
            </p:txBody>
          </p:sp>
          <p:sp>
            <p:nvSpPr>
              <p:cNvPr id="376896" name="Line 165"/>
              <p:cNvSpPr>
                <a:spLocks noChangeShapeType="1"/>
              </p:cNvSpPr>
              <p:nvPr/>
            </p:nvSpPr>
            <p:spPr bwMode="auto">
              <a:xfrm>
                <a:off x="4032" y="1212"/>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endParaRPr lang="zh-CN" altLang="en-US"/>
              </a:p>
            </p:txBody>
          </p:sp>
          <p:sp>
            <p:nvSpPr>
              <p:cNvPr id="376897" name="Line 166"/>
              <p:cNvSpPr>
                <a:spLocks noChangeShapeType="1"/>
              </p:cNvSpPr>
              <p:nvPr/>
            </p:nvSpPr>
            <p:spPr bwMode="auto">
              <a:xfrm>
                <a:off x="4032" y="1440"/>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endParaRPr lang="zh-CN" altLang="en-US"/>
              </a:p>
            </p:txBody>
          </p:sp>
          <p:sp>
            <p:nvSpPr>
              <p:cNvPr id="376898" name="Line 167"/>
              <p:cNvSpPr>
                <a:spLocks noChangeShapeType="1"/>
              </p:cNvSpPr>
              <p:nvPr/>
            </p:nvSpPr>
            <p:spPr bwMode="auto">
              <a:xfrm>
                <a:off x="4032" y="1668"/>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endParaRPr lang="zh-CN" altLang="en-US"/>
              </a:p>
            </p:txBody>
          </p:sp>
          <p:sp>
            <p:nvSpPr>
              <p:cNvPr id="376899" name="Line 168"/>
              <p:cNvSpPr>
                <a:spLocks noChangeShapeType="1"/>
              </p:cNvSpPr>
              <p:nvPr/>
            </p:nvSpPr>
            <p:spPr bwMode="auto">
              <a:xfrm>
                <a:off x="4032" y="1896"/>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endParaRPr lang="zh-CN" altLang="en-US"/>
              </a:p>
            </p:txBody>
          </p:sp>
          <p:sp>
            <p:nvSpPr>
              <p:cNvPr id="376900" name="Line 169"/>
              <p:cNvSpPr>
                <a:spLocks noChangeShapeType="1"/>
              </p:cNvSpPr>
              <p:nvPr/>
            </p:nvSpPr>
            <p:spPr bwMode="auto">
              <a:xfrm>
                <a:off x="4032" y="2124"/>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endParaRPr lang="zh-CN" altLang="en-US"/>
              </a:p>
            </p:txBody>
          </p:sp>
          <p:sp>
            <p:nvSpPr>
              <p:cNvPr id="376901" name="Line 170"/>
              <p:cNvSpPr>
                <a:spLocks noChangeShapeType="1"/>
              </p:cNvSpPr>
              <p:nvPr/>
            </p:nvSpPr>
            <p:spPr bwMode="auto">
              <a:xfrm>
                <a:off x="4032" y="2352"/>
                <a:ext cx="912" cy="0"/>
              </a:xfrm>
              <a:prstGeom prst="line">
                <a:avLst/>
              </a:prstGeom>
              <a:noFill/>
              <a:ln w="38100">
                <a:solidFill>
                  <a:schemeClr val="tx1"/>
                </a:solidFill>
                <a:round/>
                <a:headEnd type="none" w="lg" len="lg"/>
                <a:tailEnd/>
              </a:ln>
              <a:effectLst/>
            </p:spPr>
            <p:txBody>
              <a:bodyPr lIns="90000" tIns="46800" rIns="90000" bIns="46800" anchor="ctr">
                <a:spAutoFit/>
              </a:bodyPr>
              <a:lstStyle/>
              <a:p>
                <a:endParaRPr lang="zh-CN" altLang="en-US"/>
              </a:p>
            </p:txBody>
          </p:sp>
          <p:sp>
            <p:nvSpPr>
              <p:cNvPr id="376902" name="Line 171"/>
              <p:cNvSpPr>
                <a:spLocks noChangeShapeType="1"/>
              </p:cNvSpPr>
              <p:nvPr/>
            </p:nvSpPr>
            <p:spPr bwMode="auto">
              <a:xfrm>
                <a:off x="4608" y="1440"/>
                <a:ext cx="36" cy="0"/>
              </a:xfrm>
              <a:prstGeom prst="line">
                <a:avLst/>
              </a:prstGeom>
              <a:noFill/>
              <a:ln w="9525">
                <a:solidFill>
                  <a:schemeClr val="tx1"/>
                </a:solidFill>
                <a:round/>
                <a:headEnd type="none" w="lg" len="lg"/>
                <a:tailEnd/>
              </a:ln>
              <a:effectLst/>
            </p:spPr>
            <p:txBody>
              <a:bodyPr lIns="90000" tIns="46800" rIns="90000" bIns="46800" anchor="ctr">
                <a:spAutoFit/>
              </a:bodyPr>
              <a:lstStyle/>
              <a:p>
                <a:endParaRPr lang="zh-CN" altLang="en-US"/>
              </a:p>
            </p:txBody>
          </p:sp>
        </p:grpSp>
        <p:grpSp>
          <p:nvGrpSpPr>
            <p:cNvPr id="10" name="Group 172"/>
            <p:cNvGrpSpPr>
              <a:grpSpLocks/>
            </p:cNvGrpSpPr>
            <p:nvPr/>
          </p:nvGrpSpPr>
          <p:grpSpPr bwMode="auto">
            <a:xfrm>
              <a:off x="3555" y="1308"/>
              <a:ext cx="60" cy="1368"/>
              <a:chOff x="4032" y="864"/>
              <a:chExt cx="60" cy="1368"/>
            </a:xfrm>
          </p:grpSpPr>
          <p:sp>
            <p:nvSpPr>
              <p:cNvPr id="376886" name="Line 173"/>
              <p:cNvSpPr>
                <a:spLocks noChangeShapeType="1"/>
              </p:cNvSpPr>
              <p:nvPr/>
            </p:nvSpPr>
            <p:spPr bwMode="auto">
              <a:xfrm>
                <a:off x="4032" y="864"/>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6887" name="Line 174"/>
              <p:cNvSpPr>
                <a:spLocks noChangeShapeType="1"/>
              </p:cNvSpPr>
              <p:nvPr/>
            </p:nvSpPr>
            <p:spPr bwMode="auto">
              <a:xfrm>
                <a:off x="4032" y="1320"/>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6888" name="Line 175"/>
              <p:cNvSpPr>
                <a:spLocks noChangeShapeType="1"/>
              </p:cNvSpPr>
              <p:nvPr/>
            </p:nvSpPr>
            <p:spPr bwMode="auto">
              <a:xfrm>
                <a:off x="4032" y="1548"/>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6889" name="Line 176"/>
              <p:cNvSpPr>
                <a:spLocks noChangeShapeType="1"/>
              </p:cNvSpPr>
              <p:nvPr/>
            </p:nvSpPr>
            <p:spPr bwMode="auto">
              <a:xfrm>
                <a:off x="4032" y="1776"/>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6890" name="Line 177"/>
              <p:cNvSpPr>
                <a:spLocks noChangeShapeType="1"/>
              </p:cNvSpPr>
              <p:nvPr/>
            </p:nvSpPr>
            <p:spPr bwMode="auto">
              <a:xfrm>
                <a:off x="4032" y="2004"/>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6891" name="Line 178"/>
              <p:cNvSpPr>
                <a:spLocks noChangeShapeType="1"/>
              </p:cNvSpPr>
              <p:nvPr/>
            </p:nvSpPr>
            <p:spPr bwMode="auto">
              <a:xfrm>
                <a:off x="4032" y="2232"/>
                <a:ext cx="60" cy="0"/>
              </a:xfrm>
              <a:prstGeom prst="line">
                <a:avLst/>
              </a:prstGeom>
              <a:noFill/>
              <a:ln w="9525">
                <a:solidFill>
                  <a:schemeClr val="tx1"/>
                </a:solidFill>
                <a:round/>
                <a:headEnd type="none" w="lg" len="lg"/>
                <a:tailEnd/>
              </a:ln>
              <a:effectLst/>
            </p:spPr>
            <p:txBody>
              <a:bodyPr lIns="90000" tIns="46800" rIns="90000" bIns="46800" anchor="ctr">
                <a:spAutoFit/>
              </a:bodyPr>
              <a:lstStyle/>
              <a:p>
                <a:endParaRPr lang="zh-CN" altLang="en-US"/>
              </a:p>
            </p:txBody>
          </p:sp>
          <p:sp>
            <p:nvSpPr>
              <p:cNvPr id="376892" name="Line 179"/>
              <p:cNvSpPr>
                <a:spLocks noChangeShapeType="1"/>
              </p:cNvSpPr>
              <p:nvPr/>
            </p:nvSpPr>
            <p:spPr bwMode="auto">
              <a:xfrm>
                <a:off x="4032" y="1092"/>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endParaRPr lang="zh-CN" altLang="en-US"/>
              </a:p>
            </p:txBody>
          </p:sp>
        </p:grpSp>
        <p:grpSp>
          <p:nvGrpSpPr>
            <p:cNvPr id="11" name="Group 180"/>
            <p:cNvGrpSpPr>
              <a:grpSpLocks/>
            </p:cNvGrpSpPr>
            <p:nvPr/>
          </p:nvGrpSpPr>
          <p:grpSpPr bwMode="auto">
            <a:xfrm>
              <a:off x="4419" y="1320"/>
              <a:ext cx="60" cy="1368"/>
              <a:chOff x="4032" y="864"/>
              <a:chExt cx="60" cy="1368"/>
            </a:xfrm>
          </p:grpSpPr>
          <p:sp>
            <p:nvSpPr>
              <p:cNvPr id="376879" name="Line 181"/>
              <p:cNvSpPr>
                <a:spLocks noChangeShapeType="1"/>
              </p:cNvSpPr>
              <p:nvPr/>
            </p:nvSpPr>
            <p:spPr bwMode="auto">
              <a:xfrm>
                <a:off x="4032" y="864"/>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6880" name="Line 182"/>
              <p:cNvSpPr>
                <a:spLocks noChangeShapeType="1"/>
              </p:cNvSpPr>
              <p:nvPr/>
            </p:nvSpPr>
            <p:spPr bwMode="auto">
              <a:xfrm>
                <a:off x="4032" y="1320"/>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6881" name="Line 183"/>
              <p:cNvSpPr>
                <a:spLocks noChangeShapeType="1"/>
              </p:cNvSpPr>
              <p:nvPr/>
            </p:nvSpPr>
            <p:spPr bwMode="auto">
              <a:xfrm>
                <a:off x="4032" y="1548"/>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6882" name="Line 184"/>
              <p:cNvSpPr>
                <a:spLocks noChangeShapeType="1"/>
              </p:cNvSpPr>
              <p:nvPr/>
            </p:nvSpPr>
            <p:spPr bwMode="auto">
              <a:xfrm>
                <a:off x="4032" y="1776"/>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6883" name="Line 185"/>
              <p:cNvSpPr>
                <a:spLocks noChangeShapeType="1"/>
              </p:cNvSpPr>
              <p:nvPr/>
            </p:nvSpPr>
            <p:spPr bwMode="auto">
              <a:xfrm>
                <a:off x="4032" y="2004"/>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endParaRPr lang="zh-CN" altLang="en-US"/>
              </a:p>
            </p:txBody>
          </p:sp>
          <p:sp>
            <p:nvSpPr>
              <p:cNvPr id="376884" name="Line 186"/>
              <p:cNvSpPr>
                <a:spLocks noChangeShapeType="1"/>
              </p:cNvSpPr>
              <p:nvPr/>
            </p:nvSpPr>
            <p:spPr bwMode="auto">
              <a:xfrm>
                <a:off x="4032" y="2232"/>
                <a:ext cx="60" cy="0"/>
              </a:xfrm>
              <a:prstGeom prst="line">
                <a:avLst/>
              </a:prstGeom>
              <a:noFill/>
              <a:ln w="9525">
                <a:solidFill>
                  <a:schemeClr val="tx1"/>
                </a:solidFill>
                <a:round/>
                <a:headEnd type="none" w="lg" len="lg"/>
                <a:tailEnd/>
              </a:ln>
              <a:effectLst/>
            </p:spPr>
            <p:txBody>
              <a:bodyPr lIns="90000" tIns="46800" rIns="90000" bIns="46800" anchor="ctr">
                <a:spAutoFit/>
              </a:bodyPr>
              <a:lstStyle/>
              <a:p>
                <a:endParaRPr lang="zh-CN" altLang="en-US"/>
              </a:p>
            </p:txBody>
          </p:sp>
          <p:sp>
            <p:nvSpPr>
              <p:cNvPr id="376885" name="Line 187"/>
              <p:cNvSpPr>
                <a:spLocks noChangeShapeType="1"/>
              </p:cNvSpPr>
              <p:nvPr/>
            </p:nvSpPr>
            <p:spPr bwMode="auto">
              <a:xfrm>
                <a:off x="4032" y="1092"/>
                <a:ext cx="60" cy="0"/>
              </a:xfrm>
              <a:prstGeom prst="line">
                <a:avLst/>
              </a:prstGeom>
              <a:noFill/>
              <a:ln w="9525">
                <a:solidFill>
                  <a:schemeClr val="tx1"/>
                </a:solidFill>
                <a:round/>
                <a:headEnd type="none" w="lg" len="lg"/>
                <a:tailEnd/>
              </a:ln>
              <a:effectLst/>
            </p:spPr>
            <p:txBody>
              <a:bodyPr wrap="none" lIns="90000" tIns="46800" rIns="90000" bIns="46800" anchor="ctr">
                <a:spAutoFit/>
              </a:bodyPr>
              <a:lstStyle/>
              <a:p>
                <a:endParaRPr lang="zh-CN" altLang="en-US"/>
              </a:p>
            </p:txBody>
          </p:sp>
        </p:grpSp>
        <p:grpSp>
          <p:nvGrpSpPr>
            <p:cNvPr id="12" name="Group 188"/>
            <p:cNvGrpSpPr>
              <a:grpSpLocks/>
            </p:cNvGrpSpPr>
            <p:nvPr/>
          </p:nvGrpSpPr>
          <p:grpSpPr bwMode="auto">
            <a:xfrm>
              <a:off x="3658" y="1152"/>
              <a:ext cx="732" cy="1428"/>
              <a:chOff x="4594" y="636"/>
              <a:chExt cx="732" cy="1428"/>
            </a:xfrm>
          </p:grpSpPr>
          <p:sp>
            <p:nvSpPr>
              <p:cNvPr id="376874" name="Text Box 189"/>
              <p:cNvSpPr txBox="1">
                <a:spLocks noChangeArrowheads="1"/>
              </p:cNvSpPr>
              <p:nvPr/>
            </p:nvSpPr>
            <p:spPr bwMode="auto">
              <a:xfrm>
                <a:off x="4748" y="636"/>
                <a:ext cx="423"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a[0]</a:t>
                </a:r>
              </a:p>
            </p:txBody>
          </p:sp>
          <p:sp>
            <p:nvSpPr>
              <p:cNvPr id="376875" name="Text Box 190"/>
              <p:cNvSpPr txBox="1">
                <a:spLocks noChangeArrowheads="1"/>
              </p:cNvSpPr>
              <p:nvPr/>
            </p:nvSpPr>
            <p:spPr bwMode="auto">
              <a:xfrm>
                <a:off x="4748" y="862"/>
                <a:ext cx="423"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a[1]</a:t>
                </a:r>
              </a:p>
            </p:txBody>
          </p:sp>
          <p:sp>
            <p:nvSpPr>
              <p:cNvPr id="376876" name="Text Box 191"/>
              <p:cNvSpPr txBox="1">
                <a:spLocks noChangeArrowheads="1"/>
              </p:cNvSpPr>
              <p:nvPr/>
            </p:nvSpPr>
            <p:spPr bwMode="auto">
              <a:xfrm>
                <a:off x="4748" y="1088"/>
                <a:ext cx="423"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a[2]</a:t>
                </a:r>
              </a:p>
            </p:txBody>
          </p:sp>
          <p:sp>
            <p:nvSpPr>
              <p:cNvPr id="376877" name="Text Box 192"/>
              <p:cNvSpPr txBox="1">
                <a:spLocks noChangeArrowheads="1"/>
              </p:cNvSpPr>
              <p:nvPr/>
            </p:nvSpPr>
            <p:spPr bwMode="auto">
              <a:xfrm>
                <a:off x="4748" y="1314"/>
                <a:ext cx="423"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a[3]</a:t>
                </a:r>
              </a:p>
            </p:txBody>
          </p:sp>
          <p:sp>
            <p:nvSpPr>
              <p:cNvPr id="376878" name="Text Box 193"/>
              <p:cNvSpPr txBox="1">
                <a:spLocks noChangeArrowheads="1"/>
              </p:cNvSpPr>
              <p:nvPr/>
            </p:nvSpPr>
            <p:spPr bwMode="auto">
              <a:xfrm>
                <a:off x="4594" y="1776"/>
                <a:ext cx="732" cy="288"/>
              </a:xfrm>
              <a:prstGeom prst="rect">
                <a:avLst/>
              </a:prstGeom>
              <a:noFill/>
              <a:ln w="38100">
                <a:noFill/>
                <a:miter lim="800000"/>
                <a:headEnd type="none" w="lg" len="lg"/>
                <a:tailEnd/>
              </a:ln>
              <a:effectLst/>
            </p:spPr>
            <p:txBody>
              <a:bodyPr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a[9]</a:t>
                </a:r>
              </a:p>
            </p:txBody>
          </p:sp>
        </p:grpSp>
        <p:sp>
          <p:nvSpPr>
            <p:cNvPr id="376860" name="Text Box 194"/>
            <p:cNvSpPr txBox="1">
              <a:spLocks noChangeArrowheads="1"/>
            </p:cNvSpPr>
            <p:nvPr/>
          </p:nvSpPr>
          <p:spPr bwMode="auto">
            <a:xfrm>
              <a:off x="3875" y="2155"/>
              <a:ext cx="344" cy="202"/>
            </a:xfrm>
            <a:prstGeom prst="rect">
              <a:avLst/>
            </a:prstGeom>
            <a:noFill/>
            <a:ln w="38100">
              <a:noFill/>
              <a:miter lim="800000"/>
              <a:headEnd type="none" w="lg" len="lg"/>
              <a:tailEnd/>
            </a:ln>
            <a:effectLst/>
          </p:spPr>
          <p:txBody>
            <a:bodyPr vert="eaVert"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a:t>
              </a:r>
            </a:p>
          </p:txBody>
        </p:sp>
        <p:sp>
          <p:nvSpPr>
            <p:cNvPr id="376861" name="Text Box 195"/>
            <p:cNvSpPr txBox="1">
              <a:spLocks noChangeArrowheads="1"/>
            </p:cNvSpPr>
            <p:nvPr/>
          </p:nvSpPr>
          <p:spPr bwMode="auto">
            <a:xfrm>
              <a:off x="3358" y="1128"/>
              <a:ext cx="210"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rgbClr val="336600"/>
                  </a:solidFill>
                  <a:ea typeface="隶书" pitchFamily="49" charset="-122"/>
                </a:rPr>
                <a:t>p</a:t>
              </a:r>
              <a:endParaRPr lang="en-US" altLang="zh-CN" sz="2400" b="0">
                <a:solidFill>
                  <a:schemeClr val="tx1"/>
                </a:solidFill>
                <a:ea typeface="隶书" pitchFamily="49" charset="-122"/>
              </a:endParaRPr>
            </a:p>
          </p:txBody>
        </p:sp>
        <p:sp>
          <p:nvSpPr>
            <p:cNvPr id="376862" name="Text Box 196"/>
            <p:cNvSpPr txBox="1">
              <a:spLocks noChangeArrowheads="1"/>
            </p:cNvSpPr>
            <p:nvPr/>
          </p:nvSpPr>
          <p:spPr bwMode="auto">
            <a:xfrm>
              <a:off x="3154" y="2304"/>
              <a:ext cx="414"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rgbClr val="336600"/>
                  </a:solidFill>
                  <a:ea typeface="隶书" pitchFamily="49" charset="-122"/>
                </a:rPr>
                <a:t>p+9</a:t>
              </a:r>
              <a:endParaRPr lang="en-US" altLang="zh-CN" sz="2400" b="0">
                <a:solidFill>
                  <a:schemeClr val="tx1"/>
                </a:solidFill>
                <a:ea typeface="隶书" pitchFamily="49" charset="-122"/>
              </a:endParaRPr>
            </a:p>
          </p:txBody>
        </p:sp>
        <p:sp>
          <p:nvSpPr>
            <p:cNvPr id="376863" name="Text Box 197"/>
            <p:cNvSpPr txBox="1">
              <a:spLocks noChangeArrowheads="1"/>
            </p:cNvSpPr>
            <p:nvPr/>
          </p:nvSpPr>
          <p:spPr bwMode="auto">
            <a:xfrm>
              <a:off x="3154" y="1392"/>
              <a:ext cx="414"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rgbClr val="336600"/>
                  </a:solidFill>
                  <a:ea typeface="隶书" pitchFamily="49" charset="-122"/>
                </a:rPr>
                <a:t>p+1</a:t>
              </a:r>
              <a:endParaRPr lang="en-US" altLang="zh-CN" sz="2400" b="0">
                <a:solidFill>
                  <a:schemeClr val="tx1"/>
                </a:solidFill>
                <a:ea typeface="隶书" pitchFamily="49" charset="-122"/>
              </a:endParaRPr>
            </a:p>
          </p:txBody>
        </p:sp>
        <p:sp>
          <p:nvSpPr>
            <p:cNvPr id="376864" name="Text Box 198"/>
            <p:cNvSpPr txBox="1">
              <a:spLocks noChangeArrowheads="1"/>
            </p:cNvSpPr>
            <p:nvPr/>
          </p:nvSpPr>
          <p:spPr bwMode="auto">
            <a:xfrm>
              <a:off x="3154" y="1620"/>
              <a:ext cx="414"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rgbClr val="336600"/>
                  </a:solidFill>
                  <a:ea typeface="隶书" pitchFamily="49" charset="-122"/>
                </a:rPr>
                <a:t>p+2</a:t>
              </a:r>
              <a:endParaRPr lang="en-US" altLang="zh-CN" sz="2400" b="0">
                <a:solidFill>
                  <a:schemeClr val="tx1"/>
                </a:solidFill>
                <a:ea typeface="隶书" pitchFamily="49" charset="-122"/>
              </a:endParaRPr>
            </a:p>
          </p:txBody>
        </p:sp>
        <p:sp>
          <p:nvSpPr>
            <p:cNvPr id="376865" name="Text Box 199"/>
            <p:cNvSpPr txBox="1">
              <a:spLocks noChangeArrowheads="1"/>
            </p:cNvSpPr>
            <p:nvPr/>
          </p:nvSpPr>
          <p:spPr bwMode="auto">
            <a:xfrm>
              <a:off x="3111" y="636"/>
              <a:ext cx="498"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en-US" sz="2400" b="0">
                  <a:solidFill>
                    <a:srgbClr val="336600"/>
                  </a:solidFill>
                  <a:ea typeface="隶书" pitchFamily="49" charset="-122"/>
                </a:rPr>
                <a:t>地址</a:t>
              </a:r>
              <a:endParaRPr lang="zh-CN" altLang="en-US" sz="2400" b="0">
                <a:solidFill>
                  <a:schemeClr val="tx1"/>
                </a:solidFill>
                <a:ea typeface="隶书" pitchFamily="49" charset="-122"/>
              </a:endParaRPr>
            </a:p>
          </p:txBody>
        </p:sp>
        <p:sp>
          <p:nvSpPr>
            <p:cNvPr id="376866" name="Text Box 200"/>
            <p:cNvSpPr txBox="1">
              <a:spLocks noChangeArrowheads="1"/>
            </p:cNvSpPr>
            <p:nvPr/>
          </p:nvSpPr>
          <p:spPr bwMode="auto">
            <a:xfrm>
              <a:off x="4551" y="672"/>
              <a:ext cx="498"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en-US" sz="2400" b="0">
                  <a:solidFill>
                    <a:srgbClr val="0000FF"/>
                  </a:solidFill>
                  <a:ea typeface="隶书" pitchFamily="49" charset="-122"/>
                </a:rPr>
                <a:t>元素</a:t>
              </a:r>
            </a:p>
          </p:txBody>
        </p:sp>
        <p:sp>
          <p:nvSpPr>
            <p:cNvPr id="376867" name="Text Box 201"/>
            <p:cNvSpPr txBox="1">
              <a:spLocks noChangeArrowheads="1"/>
            </p:cNvSpPr>
            <p:nvPr/>
          </p:nvSpPr>
          <p:spPr bwMode="auto">
            <a:xfrm>
              <a:off x="3675" y="3312"/>
              <a:ext cx="690"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en-US" sz="2400" b="0">
                  <a:solidFill>
                    <a:srgbClr val="0000FF"/>
                  </a:solidFill>
                  <a:ea typeface="隶书" pitchFamily="49" charset="-122"/>
                </a:rPr>
                <a:t>指针法</a:t>
              </a:r>
              <a:endParaRPr lang="zh-CN" altLang="en-US" sz="2400" b="0">
                <a:solidFill>
                  <a:schemeClr val="tx1"/>
                </a:solidFill>
                <a:ea typeface="隶书" pitchFamily="49" charset="-122"/>
              </a:endParaRPr>
            </a:p>
          </p:txBody>
        </p:sp>
        <p:grpSp>
          <p:nvGrpSpPr>
            <p:cNvPr id="13" name="Group 202"/>
            <p:cNvGrpSpPr>
              <a:grpSpLocks/>
            </p:cNvGrpSpPr>
            <p:nvPr/>
          </p:nvGrpSpPr>
          <p:grpSpPr bwMode="auto">
            <a:xfrm>
              <a:off x="4426" y="1164"/>
              <a:ext cx="732" cy="1428"/>
              <a:chOff x="4594" y="636"/>
              <a:chExt cx="732" cy="1428"/>
            </a:xfrm>
          </p:grpSpPr>
          <p:sp>
            <p:nvSpPr>
              <p:cNvPr id="376869" name="Text Box 203"/>
              <p:cNvSpPr txBox="1">
                <a:spLocks noChangeArrowheads="1"/>
              </p:cNvSpPr>
              <p:nvPr/>
            </p:nvSpPr>
            <p:spPr bwMode="auto">
              <a:xfrm>
                <a:off x="4806" y="636"/>
                <a:ext cx="306"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en-US" sz="2400" b="0">
                    <a:solidFill>
                      <a:srgbClr val="0000FF"/>
                    </a:solidFill>
                    <a:ea typeface="隶书" pitchFamily="49" charset="-122"/>
                  </a:rPr>
                  <a:t>*</a:t>
                </a:r>
                <a:r>
                  <a:rPr lang="en-US" altLang="zh-CN" sz="2400" b="0">
                    <a:solidFill>
                      <a:srgbClr val="0000FF"/>
                    </a:solidFill>
                    <a:ea typeface="隶书" pitchFamily="49" charset="-122"/>
                  </a:rPr>
                  <a:t>p</a:t>
                </a:r>
              </a:p>
            </p:txBody>
          </p:sp>
          <p:sp>
            <p:nvSpPr>
              <p:cNvPr id="376870" name="Text Box 204"/>
              <p:cNvSpPr txBox="1">
                <a:spLocks noChangeArrowheads="1"/>
              </p:cNvSpPr>
              <p:nvPr/>
            </p:nvSpPr>
            <p:spPr bwMode="auto">
              <a:xfrm>
                <a:off x="4640" y="862"/>
                <a:ext cx="638"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en-US" sz="2400" b="0">
                    <a:solidFill>
                      <a:srgbClr val="0000FF"/>
                    </a:solidFill>
                    <a:ea typeface="隶书" pitchFamily="49" charset="-122"/>
                  </a:rPr>
                  <a:t>*(</a:t>
                </a:r>
                <a:r>
                  <a:rPr lang="en-US" altLang="zh-CN" sz="2400" b="0">
                    <a:solidFill>
                      <a:srgbClr val="0000FF"/>
                    </a:solidFill>
                    <a:ea typeface="隶书" pitchFamily="49" charset="-122"/>
                  </a:rPr>
                  <a:t>p+1)</a:t>
                </a:r>
              </a:p>
            </p:txBody>
          </p:sp>
          <p:sp>
            <p:nvSpPr>
              <p:cNvPr id="376871" name="Text Box 205"/>
              <p:cNvSpPr txBox="1">
                <a:spLocks noChangeArrowheads="1"/>
              </p:cNvSpPr>
              <p:nvPr/>
            </p:nvSpPr>
            <p:spPr bwMode="auto">
              <a:xfrm>
                <a:off x="4640" y="1088"/>
                <a:ext cx="638"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en-US" sz="2400" b="0">
                    <a:solidFill>
                      <a:srgbClr val="0000FF"/>
                    </a:solidFill>
                    <a:ea typeface="隶书" pitchFamily="49" charset="-122"/>
                  </a:rPr>
                  <a:t>*(</a:t>
                </a:r>
                <a:r>
                  <a:rPr lang="en-US" altLang="zh-CN" sz="2400" b="0">
                    <a:solidFill>
                      <a:srgbClr val="0000FF"/>
                    </a:solidFill>
                    <a:ea typeface="隶书" pitchFamily="49" charset="-122"/>
                  </a:rPr>
                  <a:t>p+2)</a:t>
                </a:r>
              </a:p>
            </p:txBody>
          </p:sp>
          <p:sp>
            <p:nvSpPr>
              <p:cNvPr id="376872" name="Text Box 206"/>
              <p:cNvSpPr txBox="1">
                <a:spLocks noChangeArrowheads="1"/>
              </p:cNvSpPr>
              <p:nvPr/>
            </p:nvSpPr>
            <p:spPr bwMode="auto">
              <a:xfrm>
                <a:off x="4902" y="1314"/>
                <a:ext cx="114"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endParaRPr lang="zh-CN" altLang="zh-CN" sz="2400" b="0">
                  <a:solidFill>
                    <a:srgbClr val="0000FF"/>
                  </a:solidFill>
                  <a:ea typeface="隶书" pitchFamily="49" charset="-122"/>
                </a:endParaRPr>
              </a:p>
            </p:txBody>
          </p:sp>
          <p:sp>
            <p:nvSpPr>
              <p:cNvPr id="376873" name="Text Box 207"/>
              <p:cNvSpPr txBox="1">
                <a:spLocks noChangeArrowheads="1"/>
              </p:cNvSpPr>
              <p:nvPr/>
            </p:nvSpPr>
            <p:spPr bwMode="auto">
              <a:xfrm>
                <a:off x="4594" y="1776"/>
                <a:ext cx="732" cy="288"/>
              </a:xfrm>
              <a:prstGeom prst="rect">
                <a:avLst/>
              </a:prstGeom>
              <a:noFill/>
              <a:ln w="38100">
                <a:noFill/>
                <a:miter lim="800000"/>
                <a:headEnd type="none" w="lg" len="lg"/>
                <a:tailEnd/>
              </a:ln>
              <a:effectLst/>
            </p:spPr>
            <p:txBody>
              <a:bodyPr lIns="90000" tIns="46800" rIns="90000" bIns="46800" anchor="ctr">
                <a:spAutoFit/>
              </a:bodyPr>
              <a:lstStyle/>
              <a:p>
                <a:pPr algn="ctr" eaLnBrk="1" hangingPunct="1">
                  <a:spcBef>
                    <a:spcPct val="0"/>
                  </a:spcBef>
                </a:pPr>
                <a:r>
                  <a:rPr lang="en-US" altLang="en-US" sz="2400" b="0">
                    <a:solidFill>
                      <a:srgbClr val="0000FF"/>
                    </a:solidFill>
                    <a:ea typeface="隶书" pitchFamily="49" charset="-122"/>
                  </a:rPr>
                  <a:t>*(</a:t>
                </a:r>
                <a:r>
                  <a:rPr lang="en-US" altLang="zh-CN" sz="2400" b="0">
                    <a:solidFill>
                      <a:srgbClr val="0000FF"/>
                    </a:solidFill>
                    <a:ea typeface="隶书" pitchFamily="49" charset="-122"/>
                  </a:rPr>
                  <a:t>p+9)</a:t>
                </a:r>
              </a:p>
            </p:txBody>
          </p:sp>
        </p:grpSp>
      </p:grpSp>
      <p:sp>
        <p:nvSpPr>
          <p:cNvPr id="798928" name="AutoShape 208"/>
          <p:cNvSpPr>
            <a:spLocks noChangeArrowheads="1"/>
          </p:cNvSpPr>
          <p:nvPr/>
        </p:nvSpPr>
        <p:spPr bwMode="auto">
          <a:xfrm>
            <a:off x="5664200" y="420688"/>
            <a:ext cx="2098675" cy="860425"/>
          </a:xfrm>
          <a:prstGeom prst="wedgeRectCallout">
            <a:avLst>
              <a:gd name="adj1" fmla="val -152042"/>
              <a:gd name="adj2" fmla="val 133394"/>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rgbClr val="0000FF"/>
                </a:solidFill>
                <a:ea typeface="隶书" pitchFamily="49" charset="-122"/>
              </a:rPr>
              <a:t>[]  </a:t>
            </a:r>
            <a:r>
              <a:rPr lang="zh-CN" altLang="en-US" sz="2400" b="0">
                <a:solidFill>
                  <a:schemeClr val="tx1"/>
                </a:solidFill>
                <a:ea typeface="隶书" pitchFamily="49" charset="-122"/>
              </a:rPr>
              <a:t>变址运算符</a:t>
            </a:r>
          </a:p>
          <a:p>
            <a:pPr algn="ctr" eaLnBrk="1" hangingPunct="1">
              <a:spcBef>
                <a:spcPct val="0"/>
              </a:spcBef>
            </a:pPr>
            <a:r>
              <a:rPr lang="en-US" altLang="zh-CN" sz="2400" b="0">
                <a:solidFill>
                  <a:schemeClr val="tx1"/>
                </a:solidFill>
                <a:ea typeface="隶书" pitchFamily="49" charset="-122"/>
              </a:rPr>
              <a:t>a</a:t>
            </a:r>
            <a:r>
              <a:rPr lang="en-US" altLang="zh-CN" sz="2400" b="0">
                <a:solidFill>
                  <a:srgbClr val="0000FF"/>
                </a:solidFill>
                <a:ea typeface="隶书" pitchFamily="49" charset="-122"/>
              </a:rPr>
              <a:t>[</a:t>
            </a:r>
            <a:r>
              <a:rPr lang="en-US" altLang="zh-CN" sz="2400" b="0">
                <a:solidFill>
                  <a:schemeClr val="tx1"/>
                </a:solidFill>
                <a:ea typeface="隶书" pitchFamily="49" charset="-122"/>
              </a:rPr>
              <a:t>i</a:t>
            </a:r>
            <a:r>
              <a:rPr lang="en-US" altLang="zh-CN" sz="2400" b="0">
                <a:solidFill>
                  <a:srgbClr val="0000FF"/>
                </a:solidFill>
                <a:ea typeface="隶书" pitchFamily="49" charset="-122"/>
              </a:rPr>
              <a:t>]</a:t>
            </a:r>
            <a:r>
              <a:rPr lang="en-US" altLang="zh-CN" sz="2400" b="0">
                <a:solidFill>
                  <a:schemeClr val="tx1"/>
                </a:solidFill>
                <a:ea typeface="隶书" pitchFamily="49" charset="-122"/>
              </a:rPr>
              <a:t>  </a:t>
            </a:r>
            <a:r>
              <a:rPr lang="en-US" altLang="zh-CN" sz="2400" b="0">
                <a:solidFill>
                  <a:schemeClr val="tx1"/>
                </a:solidFill>
                <a:ea typeface="隶书" pitchFamily="49" charset="-122"/>
                <a:sym typeface="Symbol" pitchFamily="18" charset="2"/>
              </a:rPr>
              <a:t>  </a:t>
            </a:r>
            <a:r>
              <a:rPr lang="en-US" altLang="zh-CN" sz="2400" b="0">
                <a:solidFill>
                  <a:srgbClr val="FF5050"/>
                </a:solidFill>
                <a:ea typeface="隶书" pitchFamily="49" charset="-122"/>
              </a:rPr>
              <a:t>*(a+i)</a:t>
            </a:r>
          </a:p>
        </p:txBody>
      </p:sp>
      <p:sp>
        <p:nvSpPr>
          <p:cNvPr id="798929" name="Rectangle 209"/>
          <p:cNvSpPr>
            <a:spLocks noChangeArrowheads="1"/>
          </p:cNvSpPr>
          <p:nvPr/>
        </p:nvSpPr>
        <p:spPr bwMode="auto">
          <a:xfrm>
            <a:off x="2114550" y="6057900"/>
            <a:ext cx="3924300" cy="495300"/>
          </a:xfrm>
          <a:prstGeom prst="rect">
            <a:avLst/>
          </a:prstGeom>
          <a:solidFill>
            <a:schemeClr val="bg1"/>
          </a:solidFill>
          <a:ln w="38100">
            <a:solidFill>
              <a:srgbClr val="339966"/>
            </a:solid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rgbClr val="336600"/>
                </a:solidFill>
                <a:ea typeface="宋体" pitchFamily="2" charset="-122"/>
              </a:rPr>
              <a:t>a[i] </a:t>
            </a:r>
            <a:r>
              <a:rPr lang="en-US" altLang="zh-CN" sz="2400" b="0">
                <a:solidFill>
                  <a:schemeClr val="tx1"/>
                </a:solidFill>
                <a:ea typeface="宋体" pitchFamily="2" charset="-122"/>
                <a:sym typeface="Symbol" pitchFamily="18" charset="2"/>
              </a:rPr>
              <a:t></a:t>
            </a:r>
            <a:r>
              <a:rPr lang="en-US" altLang="zh-CN" sz="2400" b="0">
                <a:solidFill>
                  <a:srgbClr val="336600"/>
                </a:solidFill>
                <a:ea typeface="宋体" pitchFamily="2" charset="-122"/>
                <a:sym typeface="Symbol" pitchFamily="18" charset="2"/>
              </a:rPr>
              <a:t> p[i]</a:t>
            </a:r>
            <a:r>
              <a:rPr lang="en-US" altLang="zh-CN" sz="2400" b="0">
                <a:solidFill>
                  <a:schemeClr val="tx1"/>
                </a:solidFill>
                <a:ea typeface="宋体" pitchFamily="2" charset="-122"/>
                <a:sym typeface="Symbol" pitchFamily="18" charset="2"/>
              </a:rPr>
              <a:t>  </a:t>
            </a:r>
            <a:r>
              <a:rPr lang="en-US" altLang="zh-CN" sz="2400" b="0">
                <a:solidFill>
                  <a:srgbClr val="0000FF"/>
                </a:solidFill>
                <a:ea typeface="宋体" pitchFamily="2" charset="-122"/>
                <a:sym typeface="Symbol" pitchFamily="18" charset="2"/>
              </a:rPr>
              <a:t>*(p+i) </a:t>
            </a:r>
            <a:r>
              <a:rPr lang="en-US" altLang="zh-CN" sz="2400" b="0">
                <a:solidFill>
                  <a:schemeClr val="tx1"/>
                </a:solidFill>
                <a:ea typeface="宋体" pitchFamily="2" charset="-122"/>
                <a:sym typeface="Symbol" pitchFamily="18" charset="2"/>
              </a:rPr>
              <a:t></a:t>
            </a:r>
            <a:r>
              <a:rPr lang="en-US" altLang="zh-CN" sz="2400" b="0">
                <a:solidFill>
                  <a:srgbClr val="0000FF"/>
                </a:solidFill>
                <a:ea typeface="宋体" pitchFamily="2" charset="-122"/>
                <a:sym typeface="Symbol" pitchFamily="18" charset="2"/>
              </a:rPr>
              <a:t>*(a+i)</a:t>
            </a:r>
            <a:endParaRPr lang="en-US" altLang="zh-CN" sz="2400" b="0">
              <a:solidFill>
                <a:schemeClr val="tx1"/>
              </a:solidFill>
              <a:ea typeface="宋体" pitchFamily="2" charset="-122"/>
              <a:sym typeface="Symbol" pitchFamily="18" charset="2"/>
            </a:endParaRPr>
          </a:p>
        </p:txBody>
      </p:sp>
      <p:grpSp>
        <p:nvGrpSpPr>
          <p:cNvPr id="14" name="Group 210"/>
          <p:cNvGrpSpPr>
            <a:grpSpLocks/>
          </p:cNvGrpSpPr>
          <p:nvPr/>
        </p:nvGrpSpPr>
        <p:grpSpPr bwMode="auto">
          <a:xfrm>
            <a:off x="3768725" y="2076450"/>
            <a:ext cx="1162050" cy="2266950"/>
            <a:chOff x="4594" y="636"/>
            <a:chExt cx="732" cy="1428"/>
          </a:xfrm>
        </p:grpSpPr>
        <p:sp>
          <p:nvSpPr>
            <p:cNvPr id="376851" name="Text Box 211"/>
            <p:cNvSpPr txBox="1">
              <a:spLocks noChangeArrowheads="1"/>
            </p:cNvSpPr>
            <p:nvPr/>
          </p:nvSpPr>
          <p:spPr bwMode="auto">
            <a:xfrm>
              <a:off x="4811" y="636"/>
              <a:ext cx="295"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en-US" sz="2400" b="0">
                  <a:solidFill>
                    <a:srgbClr val="FF9900"/>
                  </a:solidFill>
                  <a:ea typeface="隶书" pitchFamily="49" charset="-122"/>
                </a:rPr>
                <a:t>*</a:t>
              </a:r>
              <a:r>
                <a:rPr lang="en-US" altLang="zh-CN" sz="2400" b="0">
                  <a:solidFill>
                    <a:srgbClr val="FF9900"/>
                  </a:solidFill>
                  <a:ea typeface="隶书" pitchFamily="49" charset="-122"/>
                </a:rPr>
                <a:t>a</a:t>
              </a:r>
            </a:p>
          </p:txBody>
        </p:sp>
        <p:sp>
          <p:nvSpPr>
            <p:cNvPr id="376852" name="Text Box 212"/>
            <p:cNvSpPr txBox="1">
              <a:spLocks noChangeArrowheads="1"/>
            </p:cNvSpPr>
            <p:nvPr/>
          </p:nvSpPr>
          <p:spPr bwMode="auto">
            <a:xfrm>
              <a:off x="4645" y="862"/>
              <a:ext cx="627"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en-US" sz="2400" b="0">
                  <a:solidFill>
                    <a:srgbClr val="FF9900"/>
                  </a:solidFill>
                  <a:ea typeface="隶书" pitchFamily="49" charset="-122"/>
                </a:rPr>
                <a:t>*(</a:t>
              </a:r>
              <a:r>
                <a:rPr lang="en-US" altLang="zh-CN" sz="2400" b="0">
                  <a:solidFill>
                    <a:srgbClr val="FF9900"/>
                  </a:solidFill>
                  <a:ea typeface="隶书" pitchFamily="49" charset="-122"/>
                </a:rPr>
                <a:t>a+1)</a:t>
              </a:r>
            </a:p>
          </p:txBody>
        </p:sp>
        <p:sp>
          <p:nvSpPr>
            <p:cNvPr id="376853" name="Text Box 213"/>
            <p:cNvSpPr txBox="1">
              <a:spLocks noChangeArrowheads="1"/>
            </p:cNvSpPr>
            <p:nvPr/>
          </p:nvSpPr>
          <p:spPr bwMode="auto">
            <a:xfrm>
              <a:off x="4645" y="1088"/>
              <a:ext cx="627"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en-US" sz="2400" b="0">
                  <a:solidFill>
                    <a:srgbClr val="FF9900"/>
                  </a:solidFill>
                  <a:ea typeface="隶书" pitchFamily="49" charset="-122"/>
                </a:rPr>
                <a:t>*(</a:t>
              </a:r>
              <a:r>
                <a:rPr lang="en-US" altLang="zh-CN" sz="2400" b="0">
                  <a:solidFill>
                    <a:srgbClr val="FF9900"/>
                  </a:solidFill>
                  <a:ea typeface="隶书" pitchFamily="49" charset="-122"/>
                </a:rPr>
                <a:t>a+2)</a:t>
              </a:r>
            </a:p>
          </p:txBody>
        </p:sp>
        <p:sp>
          <p:nvSpPr>
            <p:cNvPr id="376854" name="Text Box 214"/>
            <p:cNvSpPr txBox="1">
              <a:spLocks noChangeArrowheads="1"/>
            </p:cNvSpPr>
            <p:nvPr/>
          </p:nvSpPr>
          <p:spPr bwMode="auto">
            <a:xfrm>
              <a:off x="4902" y="1314"/>
              <a:ext cx="114"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endParaRPr lang="zh-CN" altLang="zh-CN" sz="2400" b="0">
                <a:solidFill>
                  <a:srgbClr val="FF9900"/>
                </a:solidFill>
                <a:ea typeface="隶书" pitchFamily="49" charset="-122"/>
              </a:endParaRPr>
            </a:p>
          </p:txBody>
        </p:sp>
        <p:sp>
          <p:nvSpPr>
            <p:cNvPr id="376855" name="Text Box 215"/>
            <p:cNvSpPr txBox="1">
              <a:spLocks noChangeArrowheads="1"/>
            </p:cNvSpPr>
            <p:nvPr/>
          </p:nvSpPr>
          <p:spPr bwMode="auto">
            <a:xfrm>
              <a:off x="4594" y="1776"/>
              <a:ext cx="732" cy="288"/>
            </a:xfrm>
            <a:prstGeom prst="rect">
              <a:avLst/>
            </a:prstGeom>
            <a:noFill/>
            <a:ln w="38100">
              <a:noFill/>
              <a:miter lim="800000"/>
              <a:headEnd type="none" w="lg" len="lg"/>
              <a:tailEnd/>
            </a:ln>
            <a:effectLst/>
          </p:spPr>
          <p:txBody>
            <a:bodyPr lIns="90000" tIns="46800" rIns="90000" bIns="46800" anchor="ctr">
              <a:spAutoFit/>
            </a:bodyPr>
            <a:lstStyle/>
            <a:p>
              <a:pPr algn="ctr" eaLnBrk="1" hangingPunct="1">
                <a:spcBef>
                  <a:spcPct val="0"/>
                </a:spcBef>
              </a:pPr>
              <a:r>
                <a:rPr lang="en-US" altLang="en-US" sz="2400" b="0">
                  <a:solidFill>
                    <a:srgbClr val="FF9900"/>
                  </a:solidFill>
                  <a:ea typeface="隶书" pitchFamily="49" charset="-122"/>
                </a:rPr>
                <a:t>*(</a:t>
              </a:r>
              <a:r>
                <a:rPr lang="en-US" altLang="zh-CN" sz="2400" b="0">
                  <a:solidFill>
                    <a:srgbClr val="FF9900"/>
                  </a:solidFill>
                  <a:ea typeface="隶书" pitchFamily="49" charset="-122"/>
                </a:rPr>
                <a:t>a+9)</a:t>
              </a:r>
            </a:p>
          </p:txBody>
        </p:sp>
      </p:grpSp>
      <p:grpSp>
        <p:nvGrpSpPr>
          <p:cNvPr id="15" name="Group 216"/>
          <p:cNvGrpSpPr>
            <a:grpSpLocks/>
          </p:cNvGrpSpPr>
          <p:nvPr/>
        </p:nvGrpSpPr>
        <p:grpSpPr bwMode="auto">
          <a:xfrm>
            <a:off x="7981950" y="2133600"/>
            <a:ext cx="1162050" cy="2266950"/>
            <a:chOff x="4594" y="636"/>
            <a:chExt cx="732" cy="1428"/>
          </a:xfrm>
        </p:grpSpPr>
        <p:sp>
          <p:nvSpPr>
            <p:cNvPr id="376846" name="Text Box 217"/>
            <p:cNvSpPr txBox="1">
              <a:spLocks noChangeArrowheads="1"/>
            </p:cNvSpPr>
            <p:nvPr/>
          </p:nvSpPr>
          <p:spPr bwMode="auto">
            <a:xfrm>
              <a:off x="4741" y="636"/>
              <a:ext cx="434"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rgbClr val="990000"/>
                  </a:solidFill>
                  <a:ea typeface="隶书" pitchFamily="49" charset="-122"/>
                </a:rPr>
                <a:t>p[0]</a:t>
              </a:r>
            </a:p>
          </p:txBody>
        </p:sp>
        <p:sp>
          <p:nvSpPr>
            <p:cNvPr id="376847" name="Text Box 218"/>
            <p:cNvSpPr txBox="1">
              <a:spLocks noChangeArrowheads="1"/>
            </p:cNvSpPr>
            <p:nvPr/>
          </p:nvSpPr>
          <p:spPr bwMode="auto">
            <a:xfrm>
              <a:off x="4741" y="862"/>
              <a:ext cx="434"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rgbClr val="990000"/>
                  </a:solidFill>
                  <a:ea typeface="隶书" pitchFamily="49" charset="-122"/>
                </a:rPr>
                <a:t>p[1]</a:t>
              </a:r>
            </a:p>
          </p:txBody>
        </p:sp>
        <p:sp>
          <p:nvSpPr>
            <p:cNvPr id="376848" name="Text Box 219"/>
            <p:cNvSpPr txBox="1">
              <a:spLocks noChangeArrowheads="1"/>
            </p:cNvSpPr>
            <p:nvPr/>
          </p:nvSpPr>
          <p:spPr bwMode="auto">
            <a:xfrm>
              <a:off x="4741" y="1088"/>
              <a:ext cx="434"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rgbClr val="990000"/>
                  </a:solidFill>
                  <a:ea typeface="隶书" pitchFamily="49" charset="-122"/>
                </a:rPr>
                <a:t>p[2]</a:t>
              </a:r>
            </a:p>
          </p:txBody>
        </p:sp>
        <p:sp>
          <p:nvSpPr>
            <p:cNvPr id="376849" name="Text Box 220"/>
            <p:cNvSpPr txBox="1">
              <a:spLocks noChangeArrowheads="1"/>
            </p:cNvSpPr>
            <p:nvPr/>
          </p:nvSpPr>
          <p:spPr bwMode="auto">
            <a:xfrm>
              <a:off x="4902" y="1314"/>
              <a:ext cx="114"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endParaRPr lang="zh-CN" altLang="zh-CN" sz="2400" b="0">
                <a:solidFill>
                  <a:srgbClr val="990000"/>
                </a:solidFill>
                <a:ea typeface="隶书" pitchFamily="49" charset="-122"/>
              </a:endParaRPr>
            </a:p>
          </p:txBody>
        </p:sp>
        <p:sp>
          <p:nvSpPr>
            <p:cNvPr id="376850" name="Text Box 221"/>
            <p:cNvSpPr txBox="1">
              <a:spLocks noChangeArrowheads="1"/>
            </p:cNvSpPr>
            <p:nvPr/>
          </p:nvSpPr>
          <p:spPr bwMode="auto">
            <a:xfrm>
              <a:off x="4594" y="1776"/>
              <a:ext cx="732" cy="288"/>
            </a:xfrm>
            <a:prstGeom prst="rect">
              <a:avLst/>
            </a:prstGeom>
            <a:noFill/>
            <a:ln w="38100">
              <a:noFill/>
              <a:miter lim="800000"/>
              <a:headEnd type="none" w="lg" len="lg"/>
              <a:tailEnd/>
            </a:ln>
            <a:effectLst/>
          </p:spPr>
          <p:txBody>
            <a:bodyPr lIns="90000" tIns="46800" rIns="90000" bIns="46800" anchor="ctr">
              <a:spAutoFit/>
            </a:bodyPr>
            <a:lstStyle/>
            <a:p>
              <a:pPr algn="ctr" eaLnBrk="1" hangingPunct="1">
                <a:spcBef>
                  <a:spcPct val="0"/>
                </a:spcBef>
              </a:pPr>
              <a:r>
                <a:rPr lang="en-US" altLang="zh-CN" sz="2400" b="0">
                  <a:solidFill>
                    <a:srgbClr val="990000"/>
                  </a:solidFill>
                  <a:ea typeface="隶书" pitchFamily="49" charset="-122"/>
                </a:rPr>
                <a:t>p[9]</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3"/>
          <p:cNvSpPr txBox="1">
            <a:spLocks noChangeArrowheads="1"/>
          </p:cNvSpPr>
          <p:nvPr/>
        </p:nvSpPr>
        <p:spPr bwMode="auto">
          <a:xfrm>
            <a:off x="255588" y="1194718"/>
            <a:ext cx="7840662" cy="461665"/>
          </a:xfrm>
          <a:prstGeom prst="rect">
            <a:avLst/>
          </a:prstGeom>
          <a:noFill/>
          <a:ln w="38100">
            <a:noFill/>
            <a:miter lim="800000"/>
            <a:headEnd type="none" w="sm" len="sm"/>
            <a:tailEnd type="none" w="sm" len="sm"/>
          </a:ln>
        </p:spPr>
        <p:txBody>
          <a:bodyPr>
            <a:spAutoFit/>
          </a:bodyPr>
          <a:lstStyle/>
          <a:p>
            <a:pPr>
              <a:lnSpc>
                <a:spcPct val="100000"/>
              </a:lnSpc>
              <a:spcBef>
                <a:spcPct val="50000"/>
              </a:spcBef>
              <a:buClrTx/>
            </a:pPr>
            <a:r>
              <a:rPr lang="zh-CN" altLang="en-US" sz="2400" b="1" dirty="0">
                <a:solidFill>
                  <a:srgbClr val="0033CC"/>
                </a:solidFill>
                <a:latin typeface="Times New Roman" charset="0"/>
                <a:ea typeface="宋体" charset="-122"/>
              </a:rPr>
              <a:t>当一个指针变量指向数组的首地址后，关系图为：</a:t>
            </a:r>
          </a:p>
        </p:txBody>
      </p:sp>
      <p:graphicFrame>
        <p:nvGraphicFramePr>
          <p:cNvPr id="220164" name="Group 4"/>
          <p:cNvGraphicFramePr>
            <a:graphicFrameLocks noGrp="1"/>
          </p:cNvGraphicFramePr>
          <p:nvPr/>
        </p:nvGraphicFramePr>
        <p:xfrm>
          <a:off x="4008438" y="2921918"/>
          <a:ext cx="762000" cy="2727326"/>
        </p:xfrm>
        <a:graphic>
          <a:graphicData uri="http://schemas.openxmlformats.org/drawingml/2006/table">
            <a:tbl>
              <a:tblPr/>
              <a:tblGrid>
                <a:gridCol w="762000">
                  <a:extLst>
                    <a:ext uri="{9D8B030D-6E8A-4147-A177-3AD203B41FA5}">
                      <a16:colId xmlns:a16="http://schemas.microsoft.com/office/drawing/2014/main" val="20000"/>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800" b="0" i="0" u="none" strike="noStrike" cap="none" normalizeH="0" baseline="0">
                          <a:ln>
                            <a:noFill/>
                          </a:ln>
                          <a:solidFill>
                            <a:srgbClr val="000066"/>
                          </a:solidFill>
                          <a:effectLst/>
                          <a:latin typeface="Times New Roman" pitchFamily="18" charset="0"/>
                          <a:ea typeface="隶书" pitchFamily="49" charset="-122"/>
                        </a:rPr>
                        <a:t>0</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4768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800" b="0" i="0" u="none" strike="noStrike" cap="none" normalizeH="0" baseline="0">
                          <a:ln>
                            <a:noFill/>
                          </a:ln>
                          <a:solidFill>
                            <a:srgbClr val="000066"/>
                          </a:solidFill>
                          <a:effectLst/>
                          <a:latin typeface="Times New Roman" pitchFamily="18" charset="0"/>
                          <a:ea typeface="隶书" pitchFamily="49" charset="-122"/>
                        </a:rPr>
                        <a:t>1</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492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800" b="0" i="0" u="none" strike="noStrike" cap="none" normalizeH="0" baseline="0">
                          <a:ln>
                            <a:noFill/>
                          </a:ln>
                          <a:solidFill>
                            <a:srgbClr val="000066"/>
                          </a:solidFill>
                          <a:effectLst/>
                          <a:latin typeface="Times New Roman" pitchFamily="18" charset="0"/>
                          <a:ea typeface="隶书" pitchFamily="49" charset="-122"/>
                        </a:rPr>
                        <a:t>2</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4768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800" b="0" i="0" u="none" strike="noStrike" cap="none" normalizeH="0" baseline="0">
                          <a:ln>
                            <a:noFill/>
                          </a:ln>
                          <a:solidFill>
                            <a:srgbClr val="000066"/>
                          </a:solidFill>
                          <a:effectLst/>
                          <a:latin typeface="Times New Roman" pitchFamily="18" charset="0"/>
                          <a:ea typeface="隶书" pitchFamily="49" charset="-122"/>
                        </a:rPr>
                        <a:t>3</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492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1" lang="en-US" altLang="zh-CN" sz="2800" b="0" i="0" u="none" strike="noStrike" cap="none" normalizeH="0" baseline="0">
                          <a:ln>
                            <a:noFill/>
                          </a:ln>
                          <a:solidFill>
                            <a:srgbClr val="000066"/>
                          </a:solidFill>
                          <a:effectLst/>
                          <a:latin typeface="Times New Roman" pitchFamily="18" charset="0"/>
                          <a:ea typeface="隶书" pitchFamily="49" charset="-122"/>
                        </a:rPr>
                        <a:t>4</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9169" name="Text Box 18"/>
          <p:cNvSpPr txBox="1">
            <a:spLocks noChangeArrowheads="1"/>
          </p:cNvSpPr>
          <p:nvPr/>
        </p:nvSpPr>
        <p:spPr bwMode="auto">
          <a:xfrm>
            <a:off x="3200400" y="2204368"/>
            <a:ext cx="2079625" cy="519112"/>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zh-CN" altLang="en-US" b="1">
                <a:solidFill>
                  <a:srgbClr val="000000"/>
                </a:solidFill>
                <a:latin typeface="Times New Roman" charset="0"/>
                <a:ea typeface="宋体" charset="-122"/>
              </a:rPr>
              <a:t>数组</a:t>
            </a:r>
            <a:r>
              <a:rPr lang="en-US" altLang="zh-CN" b="1">
                <a:solidFill>
                  <a:srgbClr val="000000"/>
                </a:solidFill>
                <a:latin typeface="Times New Roman" charset="0"/>
                <a:ea typeface="宋体" charset="-122"/>
              </a:rPr>
              <a:t>int a[5]</a:t>
            </a:r>
          </a:p>
        </p:txBody>
      </p:sp>
      <p:sp>
        <p:nvSpPr>
          <p:cNvPr id="49170" name="Text Box 19"/>
          <p:cNvSpPr txBox="1">
            <a:spLocks noChangeArrowheads="1"/>
          </p:cNvSpPr>
          <p:nvPr/>
        </p:nvSpPr>
        <p:spPr bwMode="auto">
          <a:xfrm>
            <a:off x="528638" y="2145630"/>
            <a:ext cx="2841625" cy="946150"/>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zh-CN" altLang="en-US" b="1">
                <a:solidFill>
                  <a:srgbClr val="006600"/>
                </a:solidFill>
                <a:latin typeface="Times New Roman" charset="0"/>
                <a:ea typeface="宋体" charset="-122"/>
              </a:rPr>
              <a:t>指向数组元素的指针</a:t>
            </a:r>
          </a:p>
        </p:txBody>
      </p:sp>
      <p:sp>
        <p:nvSpPr>
          <p:cNvPr id="49171" name="Text Box 20"/>
          <p:cNvSpPr txBox="1">
            <a:spLocks noChangeArrowheads="1"/>
          </p:cNvSpPr>
          <p:nvPr/>
        </p:nvSpPr>
        <p:spPr bwMode="auto">
          <a:xfrm>
            <a:off x="5329238" y="2145630"/>
            <a:ext cx="3254375" cy="946150"/>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zh-CN" altLang="en-US" b="1">
                <a:solidFill>
                  <a:srgbClr val="006600"/>
                </a:solidFill>
                <a:latin typeface="Times New Roman" charset="0"/>
                <a:ea typeface="宋体" charset="-122"/>
              </a:rPr>
              <a:t>指向数组元素的访问</a:t>
            </a:r>
          </a:p>
        </p:txBody>
      </p:sp>
      <p:sp>
        <p:nvSpPr>
          <p:cNvPr id="49172" name="Rectangle 21"/>
          <p:cNvSpPr>
            <a:spLocks noChangeArrowheads="1"/>
          </p:cNvSpPr>
          <p:nvPr/>
        </p:nvSpPr>
        <p:spPr bwMode="auto">
          <a:xfrm>
            <a:off x="381000" y="2145630"/>
            <a:ext cx="8288338" cy="3803650"/>
          </a:xfrm>
          <a:prstGeom prst="rect">
            <a:avLst/>
          </a:prstGeom>
          <a:noFill/>
          <a:ln w="38100">
            <a:solidFill>
              <a:srgbClr val="FF00FF"/>
            </a:solidFill>
            <a:miter lim="800000"/>
            <a:headEnd type="none" w="sm" len="sm"/>
            <a:tailEnd type="none" w="sm" len="sm"/>
          </a:ln>
        </p:spPr>
        <p:txBody>
          <a:bodyPr wrap="none" anchor="ctr"/>
          <a:lstStyle/>
          <a:p>
            <a:endParaRPr lang="zh-CN" altLang="en-US"/>
          </a:p>
        </p:txBody>
      </p:sp>
      <p:sp>
        <p:nvSpPr>
          <p:cNvPr id="49173" name="Text Box 22"/>
          <p:cNvSpPr txBox="1">
            <a:spLocks noChangeArrowheads="1"/>
          </p:cNvSpPr>
          <p:nvPr/>
        </p:nvSpPr>
        <p:spPr bwMode="auto">
          <a:xfrm>
            <a:off x="604838" y="2983830"/>
            <a:ext cx="2971800" cy="461665"/>
          </a:xfrm>
          <a:prstGeom prst="rect">
            <a:avLst/>
          </a:prstGeom>
          <a:noFill/>
          <a:ln w="12700">
            <a:noFill/>
            <a:miter lim="800000"/>
            <a:headEnd type="none" w="sm" len="sm"/>
            <a:tailEnd type="none" w="sm" len="sm"/>
          </a:ln>
        </p:spPr>
        <p:txBody>
          <a:bodyPr>
            <a:spAutoFit/>
          </a:bodyPr>
          <a:lstStyle/>
          <a:p>
            <a:pPr>
              <a:spcBef>
                <a:spcPct val="50000"/>
              </a:spcBef>
            </a:pPr>
            <a:r>
              <a:rPr lang="en-US" altLang="zh-CN" sz="2400" b="1" dirty="0">
                <a:solidFill>
                  <a:srgbClr val="000066"/>
                </a:solidFill>
                <a:latin typeface="Times New Roman" charset="0"/>
                <a:ea typeface="宋体" charset="-122"/>
              </a:rPr>
              <a:t>a,  &amp;a[0],  s,  &amp;s[0]</a:t>
            </a:r>
          </a:p>
        </p:txBody>
      </p:sp>
      <p:sp>
        <p:nvSpPr>
          <p:cNvPr id="49174" name="Text Box 23"/>
          <p:cNvSpPr txBox="1">
            <a:spLocks noChangeArrowheads="1"/>
          </p:cNvSpPr>
          <p:nvPr/>
        </p:nvSpPr>
        <p:spPr bwMode="auto">
          <a:xfrm>
            <a:off x="485775" y="3517230"/>
            <a:ext cx="3475038" cy="461665"/>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en-US" altLang="zh-CN" sz="2400" b="1" dirty="0">
                <a:solidFill>
                  <a:srgbClr val="000066"/>
                </a:solidFill>
                <a:latin typeface="Times New Roman" charset="0"/>
                <a:ea typeface="宋体" charset="-122"/>
              </a:rPr>
              <a:t>a+1, &amp;a[1], s+1, &amp;s[1]</a:t>
            </a:r>
          </a:p>
        </p:txBody>
      </p:sp>
      <p:sp>
        <p:nvSpPr>
          <p:cNvPr id="49175" name="Text Box 24"/>
          <p:cNvSpPr txBox="1">
            <a:spLocks noChangeArrowheads="1"/>
          </p:cNvSpPr>
          <p:nvPr/>
        </p:nvSpPr>
        <p:spPr bwMode="auto">
          <a:xfrm>
            <a:off x="604838" y="4660230"/>
            <a:ext cx="2971800" cy="457200"/>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en-US" altLang="zh-CN" sz="2400" b="1" dirty="0" err="1">
                <a:solidFill>
                  <a:srgbClr val="000066"/>
                </a:solidFill>
                <a:latin typeface="Times New Roman" charset="0"/>
                <a:ea typeface="宋体" charset="-122"/>
              </a:rPr>
              <a:t>a+i</a:t>
            </a:r>
            <a:r>
              <a:rPr lang="en-US" altLang="zh-CN" sz="2400" b="1" dirty="0">
                <a:solidFill>
                  <a:srgbClr val="000066"/>
                </a:solidFill>
                <a:latin typeface="Times New Roman" charset="0"/>
                <a:ea typeface="宋体" charset="-122"/>
              </a:rPr>
              <a:t>,  &amp;a[</a:t>
            </a:r>
            <a:r>
              <a:rPr lang="en-US" altLang="zh-CN" sz="2400" b="1" dirty="0" err="1">
                <a:solidFill>
                  <a:srgbClr val="000066"/>
                </a:solidFill>
                <a:latin typeface="Times New Roman" charset="0"/>
                <a:ea typeface="宋体" charset="-122"/>
              </a:rPr>
              <a:t>i</a:t>
            </a:r>
            <a:r>
              <a:rPr lang="en-US" altLang="zh-CN" sz="2400" b="1" dirty="0">
                <a:solidFill>
                  <a:srgbClr val="000066"/>
                </a:solidFill>
                <a:latin typeface="Times New Roman" charset="0"/>
                <a:ea typeface="宋体" charset="-122"/>
              </a:rPr>
              <a:t>],  </a:t>
            </a:r>
            <a:r>
              <a:rPr lang="en-US" altLang="zh-CN" sz="2400" b="1" dirty="0" err="1">
                <a:solidFill>
                  <a:srgbClr val="000066"/>
                </a:solidFill>
                <a:latin typeface="Times New Roman" charset="0"/>
                <a:ea typeface="宋体" charset="-122"/>
              </a:rPr>
              <a:t>s+i</a:t>
            </a:r>
            <a:r>
              <a:rPr lang="en-US" altLang="zh-CN" sz="2400" b="1" dirty="0">
                <a:solidFill>
                  <a:srgbClr val="000066"/>
                </a:solidFill>
                <a:latin typeface="Times New Roman" charset="0"/>
                <a:ea typeface="宋体" charset="-122"/>
              </a:rPr>
              <a:t>,  &amp;s[</a:t>
            </a:r>
            <a:r>
              <a:rPr lang="en-US" altLang="zh-CN" sz="2400" b="1" dirty="0" err="1">
                <a:solidFill>
                  <a:srgbClr val="000066"/>
                </a:solidFill>
                <a:latin typeface="Times New Roman" charset="0"/>
                <a:ea typeface="宋体" charset="-122"/>
              </a:rPr>
              <a:t>i</a:t>
            </a:r>
            <a:r>
              <a:rPr lang="en-US" altLang="zh-CN" sz="2400" b="1" dirty="0">
                <a:solidFill>
                  <a:srgbClr val="000066"/>
                </a:solidFill>
                <a:latin typeface="Times New Roman" charset="0"/>
                <a:ea typeface="宋体" charset="-122"/>
              </a:rPr>
              <a:t>]</a:t>
            </a:r>
          </a:p>
        </p:txBody>
      </p:sp>
      <p:sp>
        <p:nvSpPr>
          <p:cNvPr id="49176" name="Text Box 25"/>
          <p:cNvSpPr txBox="1">
            <a:spLocks noChangeArrowheads="1"/>
          </p:cNvSpPr>
          <p:nvPr/>
        </p:nvSpPr>
        <p:spPr bwMode="auto">
          <a:xfrm>
            <a:off x="5232400" y="2939380"/>
            <a:ext cx="3124200" cy="461665"/>
          </a:xfrm>
          <a:prstGeom prst="rect">
            <a:avLst/>
          </a:prstGeom>
          <a:noFill/>
          <a:ln w="12700">
            <a:noFill/>
            <a:miter lim="800000"/>
            <a:headEnd type="none" w="sm" len="sm"/>
            <a:tailEnd type="none" w="sm" len="sm"/>
          </a:ln>
        </p:spPr>
        <p:txBody>
          <a:bodyPr>
            <a:spAutoFit/>
          </a:bodyPr>
          <a:lstStyle/>
          <a:p>
            <a:pPr>
              <a:spcBef>
                <a:spcPct val="50000"/>
              </a:spcBef>
            </a:pPr>
            <a:r>
              <a:rPr lang="en-US" altLang="zh-CN" sz="2400" b="1" dirty="0">
                <a:solidFill>
                  <a:srgbClr val="000066"/>
                </a:solidFill>
                <a:latin typeface="Times New Roman" charset="0"/>
                <a:ea typeface="宋体" charset="-122"/>
              </a:rPr>
              <a:t>a[0], *a,  s[0], *s</a:t>
            </a:r>
          </a:p>
        </p:txBody>
      </p:sp>
      <p:sp>
        <p:nvSpPr>
          <p:cNvPr id="49177" name="Text Box 26"/>
          <p:cNvSpPr txBox="1">
            <a:spLocks noChangeArrowheads="1"/>
          </p:cNvSpPr>
          <p:nvPr/>
        </p:nvSpPr>
        <p:spPr bwMode="auto">
          <a:xfrm>
            <a:off x="5220072" y="3501008"/>
            <a:ext cx="3743325" cy="461665"/>
          </a:xfrm>
          <a:prstGeom prst="rect">
            <a:avLst/>
          </a:prstGeom>
          <a:noFill/>
          <a:ln w="12700">
            <a:noFill/>
            <a:miter lim="800000"/>
            <a:headEnd type="none" w="sm" len="sm"/>
            <a:tailEnd type="none" w="sm" len="sm"/>
          </a:ln>
        </p:spPr>
        <p:txBody>
          <a:bodyPr>
            <a:spAutoFit/>
          </a:bodyPr>
          <a:lstStyle/>
          <a:p>
            <a:pPr>
              <a:spcBef>
                <a:spcPct val="50000"/>
              </a:spcBef>
            </a:pPr>
            <a:r>
              <a:rPr lang="en-US" altLang="zh-CN" sz="2400" b="1" dirty="0">
                <a:solidFill>
                  <a:srgbClr val="000066"/>
                </a:solidFill>
                <a:latin typeface="Times New Roman" charset="0"/>
                <a:ea typeface="宋体" charset="-122"/>
              </a:rPr>
              <a:t>a[1],*(a+1), s[1],*(s+1)</a:t>
            </a:r>
          </a:p>
        </p:txBody>
      </p:sp>
      <p:sp>
        <p:nvSpPr>
          <p:cNvPr id="49178" name="Text Box 27"/>
          <p:cNvSpPr txBox="1">
            <a:spLocks noChangeArrowheads="1"/>
          </p:cNvSpPr>
          <p:nvPr/>
        </p:nvSpPr>
        <p:spPr bwMode="auto">
          <a:xfrm>
            <a:off x="5257800" y="4644355"/>
            <a:ext cx="3124200" cy="457200"/>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en-US" altLang="zh-CN" sz="2400" b="1">
                <a:solidFill>
                  <a:srgbClr val="000066"/>
                </a:solidFill>
                <a:latin typeface="Times New Roman" charset="0"/>
                <a:ea typeface="宋体" charset="-122"/>
              </a:rPr>
              <a:t>a[i], *(a+i),  s[i], *(s+i)</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246063" y="1060227"/>
            <a:ext cx="7353295" cy="1200329"/>
          </a:xfrm>
          <a:prstGeom prst="rect">
            <a:avLst/>
          </a:prstGeom>
          <a:noFill/>
          <a:ln w="9525">
            <a:noFill/>
            <a:miter lim="800000"/>
            <a:headEnd/>
            <a:tailEnd/>
          </a:ln>
        </p:spPr>
        <p:txBody>
          <a:bodyPr wrap="none">
            <a:spAutoFit/>
          </a:bodyPr>
          <a:lstStyle/>
          <a:p>
            <a:pPr>
              <a:lnSpc>
                <a:spcPct val="100000"/>
              </a:lnSpc>
              <a:spcBef>
                <a:spcPct val="0"/>
              </a:spcBef>
              <a:buClrTx/>
            </a:pPr>
            <a:r>
              <a:rPr lang="zh-CN" altLang="en-US" sz="2400" dirty="0">
                <a:latin typeface="Times New Roman" charset="0"/>
                <a:ea typeface="宋体" charset="-122"/>
              </a:rPr>
              <a:t>例</a:t>
            </a:r>
            <a:r>
              <a:rPr lang="en-US" altLang="zh-CN" sz="2400" dirty="0">
                <a:latin typeface="Times New Roman" charset="0"/>
                <a:ea typeface="宋体" charset="-122"/>
              </a:rPr>
              <a:t>5</a:t>
            </a:r>
            <a:r>
              <a:rPr lang="zh-CN" altLang="en-US" sz="2400" dirty="0">
                <a:latin typeface="Times New Roman" charset="0"/>
                <a:ea typeface="宋体" charset="-122"/>
              </a:rPr>
              <a:t>  </a:t>
            </a:r>
            <a:r>
              <a:rPr lang="en-US" altLang="zh-CN" sz="2400" dirty="0" err="1">
                <a:latin typeface="Times New Roman" charset="0"/>
                <a:ea typeface="宋体" charset="-122"/>
              </a:rPr>
              <a:t>int</a:t>
            </a:r>
            <a:r>
              <a:rPr lang="en-US" altLang="zh-CN" sz="2400" dirty="0">
                <a:latin typeface="Times New Roman" charset="0"/>
                <a:ea typeface="宋体" charset="-122"/>
              </a:rPr>
              <a:t>  a[]={1,2,3,4,5,6,7,8,9,10},*p=</a:t>
            </a:r>
            <a:r>
              <a:rPr lang="en-US" altLang="zh-CN" sz="2400" dirty="0" err="1">
                <a:latin typeface="Times New Roman" charset="0"/>
                <a:ea typeface="宋体" charset="-122"/>
              </a:rPr>
              <a:t>a,i</a:t>
            </a:r>
            <a:r>
              <a:rPr lang="en-US" altLang="zh-CN" sz="2400" dirty="0">
                <a:latin typeface="Times New Roman" charset="0"/>
                <a:ea typeface="宋体" charset="-122"/>
              </a:rPr>
              <a:t>;</a:t>
            </a:r>
          </a:p>
          <a:p>
            <a:pPr>
              <a:lnSpc>
                <a:spcPct val="100000"/>
              </a:lnSpc>
              <a:spcBef>
                <a:spcPct val="0"/>
              </a:spcBef>
              <a:buClrTx/>
            </a:pPr>
            <a:r>
              <a:rPr lang="en-US" altLang="zh-CN" sz="2400" dirty="0">
                <a:latin typeface="Times New Roman" charset="0"/>
                <a:ea typeface="宋体" charset="-122"/>
              </a:rPr>
              <a:t>      </a:t>
            </a:r>
            <a:r>
              <a:rPr lang="zh-CN" altLang="zh-CN" sz="2400" dirty="0">
                <a:latin typeface="Times New Roman" charset="0"/>
                <a:ea typeface="黑体" pitchFamily="2" charset="-122"/>
              </a:rPr>
              <a:t>数组元素地址的正确表示：</a:t>
            </a:r>
            <a:br>
              <a:rPr lang="zh-CN" altLang="zh-CN" sz="2400" dirty="0">
                <a:latin typeface="Times New Roman" charset="0"/>
                <a:ea typeface="黑体" pitchFamily="2" charset="-122"/>
              </a:rPr>
            </a:br>
            <a:r>
              <a:rPr lang="zh-CN" altLang="zh-CN" sz="2400" dirty="0">
                <a:latin typeface="Times New Roman" charset="0"/>
                <a:ea typeface="宋体" charset="-122"/>
              </a:rPr>
              <a:t>（</a:t>
            </a:r>
            <a:r>
              <a:rPr lang="en-US" altLang="zh-CN" sz="2400" dirty="0">
                <a:latin typeface="Times New Roman" charset="0"/>
                <a:ea typeface="宋体" charset="-122"/>
              </a:rPr>
              <a:t>A</a:t>
            </a:r>
            <a:r>
              <a:rPr lang="zh-CN" altLang="en-US" sz="2400" dirty="0">
                <a:latin typeface="Times New Roman" charset="0"/>
                <a:ea typeface="宋体" charset="-122"/>
              </a:rPr>
              <a:t>）</a:t>
            </a:r>
            <a:r>
              <a:rPr lang="en-US" altLang="zh-CN" sz="2400" dirty="0">
                <a:latin typeface="Times New Roman" charset="0"/>
                <a:ea typeface="宋体" charset="-122"/>
              </a:rPr>
              <a:t>&amp;(a+1)      </a:t>
            </a:r>
            <a:r>
              <a:rPr lang="zh-CN" altLang="en-US" sz="2400" dirty="0">
                <a:latin typeface="Times New Roman" charset="0"/>
                <a:ea typeface="宋体" charset="-122"/>
              </a:rPr>
              <a:t>（</a:t>
            </a:r>
            <a:r>
              <a:rPr lang="en-US" altLang="zh-CN" sz="2400" dirty="0">
                <a:latin typeface="Times New Roman" charset="0"/>
                <a:ea typeface="宋体" charset="-122"/>
              </a:rPr>
              <a:t>B</a:t>
            </a:r>
            <a:r>
              <a:rPr lang="zh-CN" altLang="en-US" sz="2400" dirty="0">
                <a:latin typeface="Times New Roman" charset="0"/>
                <a:ea typeface="宋体" charset="-122"/>
              </a:rPr>
              <a:t>）</a:t>
            </a:r>
            <a:r>
              <a:rPr lang="en-US" altLang="zh-CN" sz="2400" dirty="0">
                <a:latin typeface="Times New Roman" charset="0"/>
                <a:ea typeface="宋体" charset="-122"/>
              </a:rPr>
              <a:t>a++      </a:t>
            </a:r>
            <a:r>
              <a:rPr lang="zh-CN" altLang="en-US" sz="2400" dirty="0">
                <a:latin typeface="Times New Roman" charset="0"/>
                <a:ea typeface="宋体" charset="-122"/>
              </a:rPr>
              <a:t>（</a:t>
            </a:r>
            <a:r>
              <a:rPr lang="en-US" altLang="zh-CN" sz="2400" dirty="0">
                <a:latin typeface="Times New Roman" charset="0"/>
                <a:ea typeface="宋体" charset="-122"/>
              </a:rPr>
              <a:t>C</a:t>
            </a:r>
            <a:r>
              <a:rPr lang="zh-CN" altLang="en-US" sz="2400" dirty="0">
                <a:latin typeface="Times New Roman" charset="0"/>
                <a:ea typeface="宋体" charset="-122"/>
              </a:rPr>
              <a:t>）</a:t>
            </a:r>
            <a:r>
              <a:rPr lang="en-US" altLang="zh-CN" sz="2400" dirty="0">
                <a:latin typeface="Times New Roman" charset="0"/>
                <a:ea typeface="宋体" charset="-122"/>
              </a:rPr>
              <a:t>&amp;p      </a:t>
            </a:r>
            <a:r>
              <a:rPr lang="zh-CN" altLang="en-US" sz="2400" dirty="0">
                <a:latin typeface="Times New Roman" charset="0"/>
                <a:ea typeface="宋体" charset="-122"/>
              </a:rPr>
              <a:t>（</a:t>
            </a:r>
            <a:r>
              <a:rPr lang="en-US" altLang="zh-CN" sz="2400" dirty="0">
                <a:latin typeface="Times New Roman" charset="0"/>
                <a:ea typeface="宋体" charset="-122"/>
              </a:rPr>
              <a:t>D</a:t>
            </a:r>
            <a:r>
              <a:rPr lang="zh-CN" altLang="en-US" sz="2400" dirty="0">
                <a:latin typeface="Times New Roman" charset="0"/>
                <a:ea typeface="宋体" charset="-122"/>
              </a:rPr>
              <a:t>）</a:t>
            </a:r>
            <a:r>
              <a:rPr lang="en-US" altLang="zh-CN" sz="2400" dirty="0">
                <a:latin typeface="Times New Roman" charset="0"/>
                <a:ea typeface="宋体" charset="-122"/>
              </a:rPr>
              <a:t>&amp;p[</a:t>
            </a:r>
            <a:r>
              <a:rPr lang="en-US" altLang="zh-CN" sz="2400" dirty="0" err="1">
                <a:latin typeface="Times New Roman" charset="0"/>
                <a:ea typeface="宋体" charset="-122"/>
              </a:rPr>
              <a:t>i</a:t>
            </a:r>
            <a:r>
              <a:rPr lang="en-US" altLang="zh-CN" sz="2400" dirty="0">
                <a:latin typeface="Times New Roman" charset="0"/>
                <a:ea typeface="宋体" charset="-122"/>
              </a:rPr>
              <a:t>]</a:t>
            </a:r>
          </a:p>
        </p:txBody>
      </p:sp>
      <p:sp>
        <p:nvSpPr>
          <p:cNvPr id="90115" name="Text Box 3"/>
          <p:cNvSpPr txBox="1">
            <a:spLocks noChangeArrowheads="1"/>
          </p:cNvSpPr>
          <p:nvPr/>
        </p:nvSpPr>
        <p:spPr bwMode="auto">
          <a:xfrm>
            <a:off x="5796136" y="1772816"/>
            <a:ext cx="407988" cy="579437"/>
          </a:xfrm>
          <a:prstGeom prst="rect">
            <a:avLst/>
          </a:prstGeom>
          <a:noFill/>
          <a:ln w="9525">
            <a:noFill/>
            <a:miter lim="800000"/>
            <a:headEnd/>
            <a:tailEnd/>
          </a:ln>
        </p:spPr>
        <p:txBody>
          <a:bodyPr wrap="none">
            <a:spAutoFit/>
          </a:bodyPr>
          <a:lstStyle/>
          <a:p>
            <a:pPr>
              <a:lnSpc>
                <a:spcPct val="100000"/>
              </a:lnSpc>
              <a:spcBef>
                <a:spcPct val="0"/>
              </a:spcBef>
              <a:buClrTx/>
            </a:pPr>
            <a:r>
              <a:rPr lang="en-US" altLang="zh-CN" sz="3200" dirty="0">
                <a:solidFill>
                  <a:schemeClr val="accent2"/>
                </a:solidFill>
                <a:latin typeface="Times New Roman" charset="0"/>
                <a:ea typeface="宋体" charset="-122"/>
                <a:sym typeface="Symbol" pitchFamily="18" charset="2"/>
              </a:rPr>
              <a:t></a:t>
            </a:r>
            <a:endParaRPr lang="en-US" altLang="zh-CN" sz="3200" dirty="0">
              <a:solidFill>
                <a:schemeClr val="accent2"/>
              </a:solidFill>
              <a:latin typeface="Times New Roman" charset="0"/>
              <a:ea typeface="宋体" charset="-122"/>
            </a:endParaRPr>
          </a:p>
        </p:txBody>
      </p:sp>
      <p:sp>
        <p:nvSpPr>
          <p:cNvPr id="90116" name="AutoShape 4"/>
          <p:cNvSpPr>
            <a:spLocks noChangeArrowheads="1"/>
          </p:cNvSpPr>
          <p:nvPr/>
        </p:nvSpPr>
        <p:spPr bwMode="auto">
          <a:xfrm>
            <a:off x="1115617" y="3677910"/>
            <a:ext cx="4896544" cy="1479509"/>
          </a:xfrm>
          <a:prstGeom prst="wedgeRectCallout">
            <a:avLst>
              <a:gd name="adj1" fmla="val 14338"/>
              <a:gd name="adj2" fmla="val -180850"/>
            </a:avLst>
          </a:prstGeom>
          <a:solidFill>
            <a:schemeClr val="bg1"/>
          </a:solidFill>
          <a:ln w="38100">
            <a:solidFill>
              <a:srgbClr val="339966"/>
            </a:solidFill>
            <a:miter lim="800000"/>
            <a:headEnd type="none" w="lg" len="lg"/>
            <a:tailEnd/>
          </a:ln>
        </p:spPr>
        <p:txBody>
          <a:bodyPr wrap="square" lIns="90000" tIns="46800" rIns="90000" bIns="46800" anchor="ctr">
            <a:spAutoFit/>
          </a:bodyPr>
          <a:lstStyle/>
          <a:p>
            <a:pPr>
              <a:lnSpc>
                <a:spcPct val="100000"/>
              </a:lnSpc>
              <a:spcBef>
                <a:spcPct val="0"/>
              </a:spcBef>
              <a:buClrTx/>
            </a:pPr>
            <a:r>
              <a:rPr lang="zh-CN" altLang="en-US" dirty="0">
                <a:latin typeface="黑体" pitchFamily="2" charset="-122"/>
                <a:ea typeface="黑体" pitchFamily="2" charset="-122"/>
              </a:rPr>
              <a:t>指针变量是变</a:t>
            </a:r>
            <a:r>
              <a:rPr lang="zh-CN" altLang="en-US" dirty="0">
                <a:solidFill>
                  <a:schemeClr val="accent2"/>
                </a:solidFill>
                <a:latin typeface="黑体" pitchFamily="2" charset="-122"/>
                <a:ea typeface="黑体" pitchFamily="2" charset="-122"/>
              </a:rPr>
              <a:t>量</a:t>
            </a:r>
            <a:r>
              <a:rPr lang="en-US" altLang="zh-CN" dirty="0">
                <a:solidFill>
                  <a:schemeClr val="accent2"/>
                </a:solidFill>
                <a:latin typeface="黑体" pitchFamily="2" charset="-122"/>
                <a:ea typeface="黑体" pitchFamily="2" charset="-122"/>
              </a:rPr>
              <a:t>,</a:t>
            </a:r>
            <a:r>
              <a:rPr lang="zh-CN" altLang="en-US" dirty="0">
                <a:solidFill>
                  <a:schemeClr val="accent2"/>
                </a:solidFill>
                <a:latin typeface="黑体" pitchFamily="2" charset="-122"/>
                <a:ea typeface="黑体" pitchFamily="2" charset="-122"/>
              </a:rPr>
              <a:t>值可以改变</a:t>
            </a:r>
            <a:endParaRPr lang="zh-CN" altLang="en-US" dirty="0">
              <a:latin typeface="黑体" pitchFamily="2" charset="-122"/>
              <a:ea typeface="黑体" pitchFamily="2" charset="-122"/>
            </a:endParaRPr>
          </a:p>
          <a:p>
            <a:pPr>
              <a:lnSpc>
                <a:spcPct val="100000"/>
              </a:lnSpc>
              <a:spcBef>
                <a:spcPct val="0"/>
              </a:spcBef>
              <a:buClrTx/>
            </a:pPr>
            <a:r>
              <a:rPr lang="en-US" altLang="zh-CN" dirty="0">
                <a:latin typeface="Times New Roman" charset="0"/>
                <a:ea typeface="宋体" charset="-122"/>
              </a:rPr>
              <a:t>p++,p--   (</a:t>
            </a:r>
            <a:r>
              <a:rPr lang="en-US" altLang="zh-CN" dirty="0">
                <a:solidFill>
                  <a:schemeClr val="tx2"/>
                </a:solidFill>
                <a:latin typeface="Times New Roman" charset="0"/>
                <a:ea typeface="宋体" charset="-122"/>
                <a:sym typeface="Wingdings" pitchFamily="2" charset="2"/>
              </a:rPr>
              <a:t></a:t>
            </a:r>
            <a:r>
              <a:rPr lang="en-US" altLang="zh-CN" dirty="0">
                <a:latin typeface="Times New Roman" charset="0"/>
                <a:ea typeface="宋体" charset="-122"/>
              </a:rPr>
              <a:t>)</a:t>
            </a:r>
          </a:p>
          <a:p>
            <a:pPr>
              <a:lnSpc>
                <a:spcPct val="100000"/>
              </a:lnSpc>
              <a:spcBef>
                <a:spcPct val="0"/>
              </a:spcBef>
              <a:buClrTx/>
            </a:pPr>
            <a:r>
              <a:rPr lang="zh-CN" altLang="en-US" dirty="0">
                <a:latin typeface="黑体" pitchFamily="2" charset="-122"/>
                <a:ea typeface="黑体" pitchFamily="2" charset="-122"/>
              </a:rPr>
              <a:t>数组名是</a:t>
            </a:r>
            <a:r>
              <a:rPr lang="zh-CN" altLang="en-US" dirty="0">
                <a:solidFill>
                  <a:schemeClr val="accent2"/>
                </a:solidFill>
                <a:latin typeface="黑体" pitchFamily="2" charset="-122"/>
                <a:ea typeface="黑体" pitchFamily="2" charset="-122"/>
              </a:rPr>
              <a:t>地址常量</a:t>
            </a:r>
            <a:r>
              <a:rPr lang="en-US" altLang="zh-CN" dirty="0">
                <a:solidFill>
                  <a:schemeClr val="accent2"/>
                </a:solidFill>
                <a:latin typeface="黑体" pitchFamily="2" charset="-122"/>
                <a:ea typeface="黑体" pitchFamily="2" charset="-122"/>
              </a:rPr>
              <a:t>,</a:t>
            </a:r>
            <a:r>
              <a:rPr lang="zh-CN" altLang="en-US" dirty="0">
                <a:solidFill>
                  <a:schemeClr val="accent2"/>
                </a:solidFill>
                <a:latin typeface="黑体" pitchFamily="2" charset="-122"/>
                <a:ea typeface="黑体" pitchFamily="2" charset="-122"/>
              </a:rPr>
              <a:t>值不能改变</a:t>
            </a:r>
            <a:endParaRPr lang="zh-CN" altLang="en-US" dirty="0">
              <a:latin typeface="Times New Roman" charset="0"/>
              <a:ea typeface="宋体" charset="-122"/>
            </a:endParaRPr>
          </a:p>
          <a:p>
            <a:pPr>
              <a:lnSpc>
                <a:spcPct val="100000"/>
              </a:lnSpc>
              <a:spcBef>
                <a:spcPct val="0"/>
              </a:spcBef>
              <a:buClrTx/>
            </a:pPr>
            <a:r>
              <a:rPr lang="en-US" altLang="zh-CN" dirty="0">
                <a:latin typeface="Times New Roman" charset="0"/>
                <a:ea typeface="宋体" charset="-122"/>
              </a:rPr>
              <a:t>a++,a--    (</a:t>
            </a:r>
            <a:r>
              <a:rPr lang="en-US" altLang="zh-CN" dirty="0">
                <a:solidFill>
                  <a:schemeClr val="accent2"/>
                </a:solidFill>
                <a:latin typeface="Times New Roman" charset="0"/>
                <a:ea typeface="宋体" charset="-122"/>
                <a:sym typeface="Symbol" pitchFamily="18" charset="2"/>
              </a:rPr>
              <a:t></a:t>
            </a:r>
            <a:r>
              <a:rPr lang="en-US" altLang="zh-CN" dirty="0">
                <a:latin typeface="Times New Roman" charset="0"/>
                <a:ea typeface="宋体" charset="-122"/>
              </a:rPr>
              <a:t>)</a:t>
            </a:r>
          </a:p>
          <a:p>
            <a:pPr>
              <a:lnSpc>
                <a:spcPct val="100000"/>
              </a:lnSpc>
              <a:spcBef>
                <a:spcPct val="0"/>
              </a:spcBef>
              <a:buClrTx/>
            </a:pPr>
            <a:r>
              <a:rPr lang="en-US" altLang="zh-CN" dirty="0">
                <a:latin typeface="Times New Roman" charset="0"/>
                <a:ea typeface="宋体" charset="-122"/>
              </a:rPr>
              <a:t>a+1, *(a+2)    (</a:t>
            </a:r>
            <a:r>
              <a:rPr lang="en-US" altLang="zh-CN" dirty="0">
                <a:solidFill>
                  <a:schemeClr val="tx2"/>
                </a:solidFill>
                <a:latin typeface="Times New Roman" charset="0"/>
                <a:ea typeface="宋体" charset="-122"/>
                <a:sym typeface="Wingdings" pitchFamily="2" charset="2"/>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297317" y="836712"/>
            <a:ext cx="8274050" cy="4249498"/>
          </a:xfrm>
          <a:prstGeom prst="rect">
            <a:avLst/>
          </a:prstGeom>
          <a:noFill/>
          <a:ln w="38100">
            <a:solidFill>
              <a:srgbClr val="FFFFFF"/>
            </a:solidFill>
            <a:miter lim="800000"/>
            <a:headEnd type="none" w="lg" len="lg"/>
            <a:tailEnd/>
          </a:ln>
        </p:spPr>
        <p:txBody>
          <a:bodyPr lIns="90000" tIns="46800" rIns="90000" bIns="46800" anchor="ctr">
            <a:spAutoFit/>
          </a:bodyPr>
          <a:lstStyle/>
          <a:p>
            <a:pPr>
              <a:lnSpc>
                <a:spcPct val="100000"/>
              </a:lnSpc>
              <a:spcBef>
                <a:spcPct val="0"/>
              </a:spcBef>
              <a:buClrTx/>
            </a:pPr>
            <a:r>
              <a:rPr lang="en-US" altLang="zh-CN" sz="3000" dirty="0">
                <a:solidFill>
                  <a:srgbClr val="FF0066"/>
                </a:solidFill>
                <a:latin typeface="Times New Roman" charset="0"/>
              </a:rPr>
              <a:t>2</a:t>
            </a:r>
            <a:r>
              <a:rPr lang="zh-CN" altLang="en-US" sz="3000" dirty="0">
                <a:solidFill>
                  <a:srgbClr val="FF0066"/>
                </a:solidFill>
                <a:latin typeface="Times New Roman" charset="0"/>
              </a:rPr>
              <a:t>、指针的算术运算：</a:t>
            </a:r>
            <a:r>
              <a:rPr lang="zh-CN" altLang="en-US" sz="3000" dirty="0">
                <a:solidFill>
                  <a:srgbClr val="000000"/>
                </a:solidFill>
                <a:latin typeface="Times New Roman" charset="0"/>
              </a:rPr>
              <a:t>按地址计算规则进行</a:t>
            </a:r>
            <a:endParaRPr lang="en-US" altLang="zh-CN" sz="3000" dirty="0">
              <a:solidFill>
                <a:srgbClr val="000000"/>
              </a:solidFill>
              <a:latin typeface="Times New Roman" charset="0"/>
            </a:endParaRPr>
          </a:p>
          <a:p>
            <a:pPr>
              <a:lnSpc>
                <a:spcPct val="100000"/>
              </a:lnSpc>
              <a:spcBef>
                <a:spcPct val="0"/>
              </a:spcBef>
              <a:buClrTx/>
            </a:pPr>
            <a:endParaRPr lang="en-US" altLang="zh-CN" sz="3000" dirty="0">
              <a:solidFill>
                <a:srgbClr val="000000"/>
              </a:solidFill>
              <a:latin typeface="Times New Roman" charset="0"/>
            </a:endParaRPr>
          </a:p>
          <a:p>
            <a:pPr>
              <a:lnSpc>
                <a:spcPct val="100000"/>
              </a:lnSpc>
              <a:spcBef>
                <a:spcPct val="0"/>
              </a:spcBef>
              <a:buClrTx/>
            </a:pPr>
            <a:endParaRPr lang="zh-CN" altLang="en-US" sz="3000" dirty="0">
              <a:solidFill>
                <a:srgbClr val="000000"/>
              </a:solidFill>
              <a:latin typeface="Times New Roman" charset="0"/>
            </a:endParaRPr>
          </a:p>
          <a:p>
            <a:pPr>
              <a:lnSpc>
                <a:spcPct val="100000"/>
              </a:lnSpc>
              <a:spcBef>
                <a:spcPct val="0"/>
              </a:spcBef>
              <a:buClrTx/>
            </a:pPr>
            <a:endParaRPr lang="en-US" altLang="zh-CN" sz="3000" dirty="0">
              <a:solidFill>
                <a:srgbClr val="660066"/>
              </a:solidFill>
              <a:latin typeface="Times New Roman" charset="0"/>
            </a:endParaRPr>
          </a:p>
          <a:p>
            <a:pPr>
              <a:lnSpc>
                <a:spcPct val="100000"/>
              </a:lnSpc>
              <a:spcBef>
                <a:spcPct val="0"/>
              </a:spcBef>
              <a:buClrTx/>
            </a:pPr>
            <a:r>
              <a:rPr lang="en-US" altLang="zh-CN" sz="3000" dirty="0">
                <a:solidFill>
                  <a:srgbClr val="660066"/>
                </a:solidFill>
                <a:latin typeface="Times New Roman" charset="0"/>
              </a:rPr>
              <a:t>(1)</a:t>
            </a:r>
            <a:r>
              <a:rPr lang="zh-CN" altLang="en-US" sz="3000" dirty="0">
                <a:solidFill>
                  <a:srgbClr val="660066"/>
                </a:solidFill>
                <a:latin typeface="Times New Roman" charset="0"/>
              </a:rPr>
              <a:t>指针与整数的加、减运算</a:t>
            </a:r>
          </a:p>
          <a:p>
            <a:pPr>
              <a:lnSpc>
                <a:spcPct val="100000"/>
              </a:lnSpc>
              <a:spcBef>
                <a:spcPct val="0"/>
              </a:spcBef>
              <a:buClrTx/>
            </a:pPr>
            <a:r>
              <a:rPr lang="zh-CN" altLang="en-US" sz="3000" dirty="0">
                <a:solidFill>
                  <a:srgbClr val="000000"/>
                </a:solidFill>
                <a:latin typeface="Times New Roman" charset="0"/>
              </a:rPr>
              <a:t>指向</a:t>
            </a:r>
            <a:r>
              <a:rPr lang="zh-CN" altLang="en-US" sz="3000" dirty="0">
                <a:solidFill>
                  <a:srgbClr val="FF0066"/>
                </a:solidFill>
                <a:latin typeface="Times New Roman" charset="0"/>
              </a:rPr>
              <a:t>数组</a:t>
            </a:r>
            <a:r>
              <a:rPr lang="zh-CN" altLang="en-US" sz="3000" dirty="0">
                <a:solidFill>
                  <a:srgbClr val="000000"/>
                </a:solidFill>
                <a:latin typeface="Times New Roman" charset="0"/>
              </a:rPr>
              <a:t>的指针变量，可加上或减去一个整数</a:t>
            </a:r>
            <a:r>
              <a:rPr lang="en-US" altLang="en-US" sz="3000" dirty="0">
                <a:solidFill>
                  <a:srgbClr val="000000"/>
                </a:solidFill>
                <a:latin typeface="Times New Roman" charset="0"/>
              </a:rPr>
              <a:t>n,</a:t>
            </a:r>
          </a:p>
          <a:p>
            <a:pPr>
              <a:lnSpc>
                <a:spcPct val="100000"/>
              </a:lnSpc>
              <a:spcBef>
                <a:spcPct val="0"/>
              </a:spcBef>
              <a:buClrTx/>
            </a:pPr>
            <a:r>
              <a:rPr lang="zh-CN" altLang="en-US" sz="3000" dirty="0">
                <a:solidFill>
                  <a:srgbClr val="000000"/>
                </a:solidFill>
                <a:latin typeface="Times New Roman" charset="0"/>
              </a:rPr>
              <a:t>例如 </a:t>
            </a:r>
            <a:r>
              <a:rPr lang="en-US" altLang="zh-CN" sz="3000" dirty="0" err="1">
                <a:solidFill>
                  <a:srgbClr val="000000"/>
                </a:solidFill>
                <a:latin typeface="Times New Roman" charset="0"/>
              </a:rPr>
              <a:t>p+n</a:t>
            </a:r>
            <a:r>
              <a:rPr lang="en-US" altLang="zh-CN" sz="3000" dirty="0">
                <a:solidFill>
                  <a:srgbClr val="000000"/>
                </a:solidFill>
                <a:latin typeface="Times New Roman" charset="0"/>
              </a:rPr>
              <a:t>   p-n   p++    ++p    </a:t>
            </a:r>
            <a:r>
              <a:rPr lang="en-US" altLang="zh-CN" sz="3000" dirty="0" err="1">
                <a:solidFill>
                  <a:srgbClr val="000000"/>
                </a:solidFill>
                <a:latin typeface="Times New Roman" charset="0"/>
              </a:rPr>
              <a:t>p</a:t>
            </a:r>
            <a:r>
              <a:rPr lang="en-US" altLang="zh-CN" sz="3000" dirty="0">
                <a:solidFill>
                  <a:srgbClr val="000000"/>
                </a:solidFill>
                <a:latin typeface="Times New Roman" charset="0"/>
              </a:rPr>
              <a:t>--    --p</a:t>
            </a:r>
            <a:r>
              <a:rPr lang="zh-CN" altLang="zh-CN" sz="3000" dirty="0">
                <a:solidFill>
                  <a:srgbClr val="000000"/>
                </a:solidFill>
                <a:latin typeface="Times New Roman" charset="0"/>
              </a:rPr>
              <a:t>是合法</a:t>
            </a:r>
            <a:endParaRPr lang="zh-CN" altLang="en-US" sz="3000" dirty="0">
              <a:solidFill>
                <a:srgbClr val="000000"/>
              </a:solidFill>
              <a:latin typeface="Times New Roman" charset="0"/>
            </a:endParaRPr>
          </a:p>
          <a:p>
            <a:pPr>
              <a:lnSpc>
                <a:spcPct val="100000"/>
              </a:lnSpc>
              <a:spcBef>
                <a:spcPct val="0"/>
              </a:spcBef>
              <a:buClrTx/>
            </a:pPr>
            <a:r>
              <a:rPr lang="zh-CN" altLang="en-US" sz="3000" dirty="0">
                <a:solidFill>
                  <a:srgbClr val="000000"/>
                </a:solidFill>
                <a:latin typeface="Times New Roman" charset="0"/>
              </a:rPr>
              <a:t>含义：把指针指向的当前位置（指向某数组元素）向前或向后移动</a:t>
            </a:r>
            <a:r>
              <a:rPr lang="en-US" altLang="en-US" sz="3000" dirty="0">
                <a:solidFill>
                  <a:srgbClr val="FF0066"/>
                </a:solidFill>
                <a:latin typeface="Times New Roman" charset="0"/>
              </a:rPr>
              <a:t>n</a:t>
            </a:r>
            <a:r>
              <a:rPr lang="zh-CN" altLang="en-US" sz="3000" dirty="0">
                <a:solidFill>
                  <a:srgbClr val="FF0066"/>
                </a:solidFill>
                <a:latin typeface="Times New Roman" charset="0"/>
              </a:rPr>
              <a:t>个位置</a:t>
            </a:r>
            <a:r>
              <a:rPr lang="zh-CN" altLang="en-US" sz="3000" dirty="0">
                <a:solidFill>
                  <a:srgbClr val="000000"/>
                </a:solidFill>
                <a:latin typeface="Times New Roman" charset="0"/>
              </a:rPr>
              <a:t>。</a:t>
            </a:r>
          </a:p>
        </p:txBody>
      </p:sp>
      <p:sp>
        <p:nvSpPr>
          <p:cNvPr id="25603" name="Rectangle 13"/>
          <p:cNvSpPr>
            <a:spLocks noChangeArrowheads="1"/>
          </p:cNvSpPr>
          <p:nvPr/>
        </p:nvSpPr>
        <p:spPr bwMode="auto">
          <a:xfrm>
            <a:off x="334963" y="1490761"/>
            <a:ext cx="8374062" cy="1068388"/>
          </a:xfrm>
          <a:prstGeom prst="rect">
            <a:avLst/>
          </a:prstGeom>
          <a:noFill/>
          <a:ln w="9525">
            <a:noFill/>
            <a:miter lim="800000"/>
            <a:headEnd/>
            <a:tailEnd/>
          </a:ln>
        </p:spPr>
        <p:txBody>
          <a:bodyPr/>
          <a:lstStyle/>
          <a:p>
            <a:pPr marL="342900" indent="-342900" algn="just">
              <a:lnSpc>
                <a:spcPct val="100000"/>
              </a:lnSpc>
            </a:pPr>
            <a:r>
              <a:rPr lang="zh-CN" altLang="en-US" sz="3200" dirty="0">
                <a:solidFill>
                  <a:srgbClr val="FF0066"/>
                </a:solidFill>
              </a:rPr>
              <a:t>说明：</a:t>
            </a:r>
            <a:r>
              <a:rPr lang="zh-CN" altLang="en-US" sz="3200" dirty="0"/>
              <a:t>指针的算术运算应考虑到指针</a:t>
            </a:r>
            <a:r>
              <a:rPr lang="zh-CN" altLang="en-US" sz="3200" dirty="0">
                <a:solidFill>
                  <a:srgbClr val="FF0066"/>
                </a:solidFill>
              </a:rPr>
              <a:t>所指向的数据类型</a:t>
            </a:r>
            <a:r>
              <a:rPr lang="zh-CN" altLang="en-US" sz="3200" dirty="0"/>
              <a:t>。</a:t>
            </a:r>
            <a:endParaRPr lang="en-US" altLang="zh-CN" sz="3200" dirty="0"/>
          </a:p>
          <a:p>
            <a:pPr marL="342900" indent="-342900" algn="just">
              <a:lnSpc>
                <a:spcPct val="100000"/>
              </a:lnSpc>
            </a:pPr>
            <a:endParaRPr lang="zh-CN" altLang="en-US" sz="3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1026"/>
          <p:cNvSpPr>
            <a:spLocks noChangeArrowheads="1"/>
          </p:cNvSpPr>
          <p:nvPr/>
        </p:nvSpPr>
        <p:spPr bwMode="auto">
          <a:xfrm>
            <a:off x="228600" y="315913"/>
            <a:ext cx="6900863" cy="1938992"/>
          </a:xfrm>
          <a:prstGeom prst="rect">
            <a:avLst/>
          </a:prstGeom>
          <a:solidFill>
            <a:schemeClr val="bg1"/>
          </a:solidFill>
          <a:ln w="38100">
            <a:solidFill>
              <a:srgbClr val="008000"/>
            </a:solidFill>
            <a:miter lim="800000"/>
            <a:headEnd/>
            <a:tailEnd/>
          </a:ln>
        </p:spPr>
        <p:txBody>
          <a:bodyPr>
            <a:spAutoFit/>
          </a:bodyPr>
          <a:lstStyle/>
          <a:p>
            <a:pPr eaLnBrk="0" hangingPunct="0">
              <a:lnSpc>
                <a:spcPct val="100000"/>
              </a:lnSpc>
              <a:spcBef>
                <a:spcPct val="0"/>
              </a:spcBef>
              <a:buClrTx/>
            </a:pPr>
            <a:r>
              <a:rPr lang="en-US" altLang="zh-CN" sz="2400" dirty="0">
                <a:latin typeface="Times New Roman" charset="0"/>
                <a:ea typeface="宋体" charset="-122"/>
              </a:rPr>
              <a:t>   </a:t>
            </a:r>
            <a:r>
              <a:rPr lang="en-US" altLang="zh-CN" sz="2400" dirty="0" err="1">
                <a:latin typeface="Times New Roman" charset="0"/>
                <a:ea typeface="宋体" charset="-122"/>
              </a:rPr>
              <a:t>int</a:t>
            </a:r>
            <a:r>
              <a:rPr lang="en-US" altLang="zh-CN" sz="2400" dirty="0">
                <a:latin typeface="Times New Roman" charset="0"/>
                <a:ea typeface="宋体" charset="-122"/>
              </a:rPr>
              <a:t> a[5] , *p ;   </a:t>
            </a:r>
          </a:p>
          <a:p>
            <a:pPr eaLnBrk="0" hangingPunct="0">
              <a:lnSpc>
                <a:spcPct val="100000"/>
              </a:lnSpc>
              <a:spcBef>
                <a:spcPct val="0"/>
              </a:spcBef>
              <a:buClrTx/>
            </a:pPr>
            <a:r>
              <a:rPr lang="en-US" altLang="zh-CN" sz="2400" dirty="0">
                <a:latin typeface="Times New Roman" charset="0"/>
                <a:ea typeface="宋体" charset="-122"/>
              </a:rPr>
              <a:t>   p=a ; //p</a:t>
            </a:r>
            <a:r>
              <a:rPr lang="zh-CN" altLang="en-US" sz="2400" dirty="0">
                <a:latin typeface="隶书" pitchFamily="49" charset="-122"/>
              </a:rPr>
              <a:t>指向数组</a:t>
            </a:r>
            <a:r>
              <a:rPr lang="en-US" altLang="en-US" sz="2400" dirty="0">
                <a:latin typeface="隶书" pitchFamily="49" charset="-122"/>
              </a:rPr>
              <a:t>a</a:t>
            </a:r>
            <a:r>
              <a:rPr lang="zh-CN" altLang="en-US" sz="2400" dirty="0">
                <a:latin typeface="隶书" pitchFamily="49" charset="-122"/>
              </a:rPr>
              <a:t>，即指向数组元素</a:t>
            </a:r>
            <a:r>
              <a:rPr lang="en-US" altLang="en-US" sz="2400" dirty="0">
                <a:latin typeface="Times New Roman" charset="0"/>
                <a:ea typeface="宋体" charset="-122"/>
              </a:rPr>
              <a:t>a[0]</a:t>
            </a:r>
          </a:p>
          <a:p>
            <a:pPr eaLnBrk="0" hangingPunct="0">
              <a:lnSpc>
                <a:spcPct val="100000"/>
              </a:lnSpc>
              <a:spcBef>
                <a:spcPct val="0"/>
              </a:spcBef>
              <a:buClrTx/>
            </a:pPr>
            <a:r>
              <a:rPr lang="en-US" altLang="en-US" sz="2400" dirty="0">
                <a:latin typeface="Times New Roman" charset="0"/>
                <a:ea typeface="宋体" charset="-122"/>
              </a:rPr>
              <a:t>   p++ ;  //</a:t>
            </a:r>
            <a:r>
              <a:rPr lang="en-US" altLang="zh-CN" sz="2400" dirty="0">
                <a:latin typeface="Times New Roman" charset="0"/>
                <a:ea typeface="宋体" charset="-122"/>
              </a:rPr>
              <a:t>p</a:t>
            </a:r>
            <a:r>
              <a:rPr lang="zh-CN" altLang="en-US" sz="2400" dirty="0">
                <a:latin typeface="隶书" pitchFamily="49" charset="-122"/>
              </a:rPr>
              <a:t>指向下一个数组元素</a:t>
            </a:r>
            <a:r>
              <a:rPr lang="en-US" altLang="en-US" sz="2400" dirty="0">
                <a:latin typeface="Times New Roman" charset="0"/>
                <a:ea typeface="宋体" charset="-122"/>
              </a:rPr>
              <a:t>a[1]</a:t>
            </a:r>
          </a:p>
          <a:p>
            <a:pPr eaLnBrk="0" hangingPunct="0">
              <a:lnSpc>
                <a:spcPct val="100000"/>
              </a:lnSpc>
              <a:spcBef>
                <a:spcPct val="0"/>
              </a:spcBef>
              <a:buClrTx/>
            </a:pPr>
            <a:r>
              <a:rPr lang="en-US" altLang="en-US" sz="2400" dirty="0">
                <a:latin typeface="Times New Roman" charset="0"/>
                <a:ea typeface="宋体" charset="-122"/>
              </a:rPr>
              <a:t>   p=a ;</a:t>
            </a:r>
          </a:p>
          <a:p>
            <a:pPr eaLnBrk="0" hangingPunct="0">
              <a:lnSpc>
                <a:spcPct val="100000"/>
              </a:lnSpc>
              <a:spcBef>
                <a:spcPct val="0"/>
              </a:spcBef>
              <a:buClrTx/>
            </a:pPr>
            <a:r>
              <a:rPr lang="en-US" altLang="en-US" sz="2400" dirty="0">
                <a:latin typeface="Times New Roman" charset="0"/>
                <a:ea typeface="宋体" charset="-122"/>
              </a:rPr>
              <a:t>   p=p+2 ;//p</a:t>
            </a:r>
            <a:r>
              <a:rPr lang="zh-CN" altLang="en-US" sz="2400" dirty="0">
                <a:latin typeface="Times New Roman" charset="0"/>
                <a:ea typeface="宋体" charset="-122"/>
              </a:rPr>
              <a:t>指向</a:t>
            </a:r>
            <a:r>
              <a:rPr lang="en-US" altLang="en-US" sz="2400" dirty="0">
                <a:latin typeface="Times New Roman" charset="0"/>
                <a:ea typeface="宋体" charset="-122"/>
              </a:rPr>
              <a:t>a[2],</a:t>
            </a:r>
            <a:r>
              <a:rPr lang="zh-CN" altLang="en-US" sz="2400" dirty="0">
                <a:latin typeface="Times New Roman" charset="0"/>
                <a:ea typeface="宋体" charset="-122"/>
              </a:rPr>
              <a:t>即</a:t>
            </a:r>
            <a:r>
              <a:rPr lang="en-US" altLang="en-US" sz="2400" dirty="0">
                <a:latin typeface="Times New Roman" charset="0"/>
                <a:ea typeface="宋体" charset="-122"/>
              </a:rPr>
              <a:t>p</a:t>
            </a:r>
            <a:r>
              <a:rPr lang="zh-CN" altLang="en-US" sz="2400" dirty="0">
                <a:latin typeface="Times New Roman" charset="0"/>
                <a:ea typeface="宋体" charset="-122"/>
              </a:rPr>
              <a:t>的值为</a:t>
            </a:r>
            <a:r>
              <a:rPr lang="en-US" altLang="zh-CN" sz="2400" dirty="0">
                <a:latin typeface="Times New Roman" charset="0"/>
                <a:ea typeface="宋体" charset="-122"/>
              </a:rPr>
              <a:t>&amp;a[2]</a:t>
            </a:r>
          </a:p>
        </p:txBody>
      </p:sp>
      <p:sp>
        <p:nvSpPr>
          <p:cNvPr id="207875" name="Rectangle 1027"/>
          <p:cNvSpPr>
            <a:spLocks noChangeArrowheads="1"/>
          </p:cNvSpPr>
          <p:nvPr/>
        </p:nvSpPr>
        <p:spPr bwMode="auto">
          <a:xfrm>
            <a:off x="366713" y="3802063"/>
            <a:ext cx="4521200" cy="2416175"/>
          </a:xfrm>
          <a:prstGeom prst="rect">
            <a:avLst/>
          </a:prstGeom>
          <a:solidFill>
            <a:schemeClr val="bg1"/>
          </a:solidFill>
          <a:ln w="38100">
            <a:solidFill>
              <a:srgbClr val="008000"/>
            </a:solidFill>
            <a:miter lim="800000"/>
            <a:headEnd/>
            <a:tailEnd/>
          </a:ln>
        </p:spPr>
        <p:txBody>
          <a:bodyPr>
            <a:spAutoFit/>
          </a:bodyPr>
          <a:lstStyle/>
          <a:p>
            <a:pPr eaLnBrk="0" hangingPunct="0">
              <a:lnSpc>
                <a:spcPct val="100000"/>
              </a:lnSpc>
              <a:spcBef>
                <a:spcPct val="0"/>
              </a:spcBef>
              <a:buClrTx/>
            </a:pPr>
            <a:r>
              <a:rPr lang="zh-CN" altLang="en-US" sz="3000" dirty="0">
                <a:solidFill>
                  <a:srgbClr val="FF0066"/>
                </a:solidFill>
                <a:latin typeface="Times New Roman" charset="0"/>
                <a:ea typeface="宋体" charset="-122"/>
              </a:rPr>
              <a:t>！！</a:t>
            </a:r>
            <a:r>
              <a:rPr lang="zh-CN" altLang="zh-CN" sz="3000" dirty="0">
                <a:latin typeface="Times New Roman" charset="0"/>
              </a:rPr>
              <a:t>指针变量的加减运算</a:t>
            </a:r>
            <a:r>
              <a:rPr lang="zh-CN" altLang="zh-CN" sz="3000" dirty="0">
                <a:solidFill>
                  <a:srgbClr val="FF0066"/>
                </a:solidFill>
                <a:latin typeface="Times New Roman" charset="0"/>
              </a:rPr>
              <a:t>只能</a:t>
            </a:r>
            <a:r>
              <a:rPr lang="zh-CN" altLang="zh-CN" sz="3000" dirty="0">
                <a:latin typeface="Times New Roman" charset="0"/>
              </a:rPr>
              <a:t>对数组指针变量进行，对指向其他类型变量的指针变量进行加减运算是</a:t>
            </a:r>
            <a:r>
              <a:rPr lang="zh-CN" altLang="zh-CN" sz="3000" dirty="0">
                <a:solidFill>
                  <a:srgbClr val="FF0066"/>
                </a:solidFill>
                <a:latin typeface="Times New Roman" charset="0"/>
              </a:rPr>
              <a:t>无意义的</a:t>
            </a:r>
            <a:r>
              <a:rPr lang="zh-CN" altLang="zh-CN" sz="3000" dirty="0">
                <a:latin typeface="Times New Roman" charset="0"/>
              </a:rPr>
              <a:t>。</a:t>
            </a:r>
            <a:endParaRPr lang="zh-CN" altLang="en-US" sz="3000" dirty="0">
              <a:latin typeface="Times New Roman" charset="0"/>
            </a:endParaRPr>
          </a:p>
        </p:txBody>
      </p:sp>
      <p:sp>
        <p:nvSpPr>
          <p:cNvPr id="207876" name="Rectangle 1028"/>
          <p:cNvSpPr>
            <a:spLocks noChangeArrowheads="1"/>
          </p:cNvSpPr>
          <p:nvPr/>
        </p:nvSpPr>
        <p:spPr bwMode="auto">
          <a:xfrm>
            <a:off x="0" y="2651125"/>
            <a:ext cx="3906838" cy="1069975"/>
          </a:xfrm>
          <a:prstGeom prst="rect">
            <a:avLst/>
          </a:prstGeom>
          <a:noFill/>
          <a:ln w="9525">
            <a:noFill/>
            <a:miter lim="800000"/>
            <a:headEnd/>
            <a:tailEnd/>
          </a:ln>
        </p:spPr>
        <p:txBody>
          <a:bodyPr/>
          <a:lstStyle/>
          <a:p>
            <a:pPr marL="742950" lvl="1" indent="-285750">
              <a:lnSpc>
                <a:spcPct val="100000"/>
              </a:lnSpc>
              <a:buClr>
                <a:schemeClr val="hlink"/>
              </a:buClr>
              <a:buFont typeface="Wingdings" pitchFamily="2" charset="2"/>
              <a:buNone/>
            </a:pPr>
            <a:r>
              <a:rPr lang="en-US" altLang="zh-CN" sz="2400" dirty="0" err="1"/>
              <a:t>p+n</a:t>
            </a:r>
            <a:r>
              <a:rPr lang="zh-CN" altLang="zh-CN" sz="2400" dirty="0"/>
              <a:t>的地址如下：</a:t>
            </a:r>
          </a:p>
          <a:p>
            <a:pPr marL="742950" lvl="1" indent="-285750">
              <a:lnSpc>
                <a:spcPct val="100000"/>
              </a:lnSpc>
              <a:buClr>
                <a:schemeClr val="hlink"/>
              </a:buClr>
              <a:buFont typeface="Wingdings" pitchFamily="2" charset="2"/>
              <a:buNone/>
            </a:pPr>
            <a:r>
              <a:rPr lang="en-US" altLang="zh-CN" sz="2400" dirty="0"/>
              <a:t>p</a:t>
            </a:r>
            <a:r>
              <a:rPr lang="zh-CN" altLang="zh-CN" sz="2400" dirty="0"/>
              <a:t>中所存的地址+</a:t>
            </a:r>
            <a:r>
              <a:rPr lang="en-US" altLang="zh-CN" sz="2400" dirty="0"/>
              <a:t>n*2</a:t>
            </a:r>
          </a:p>
        </p:txBody>
      </p:sp>
      <p:grpSp>
        <p:nvGrpSpPr>
          <p:cNvPr id="2" name="Group 1029"/>
          <p:cNvGrpSpPr>
            <a:grpSpLocks/>
          </p:cNvGrpSpPr>
          <p:nvPr/>
        </p:nvGrpSpPr>
        <p:grpSpPr bwMode="auto">
          <a:xfrm>
            <a:off x="5399088" y="2751138"/>
            <a:ext cx="3335337" cy="3276600"/>
            <a:chOff x="3648" y="1632"/>
            <a:chExt cx="2101" cy="2064"/>
          </a:xfrm>
        </p:grpSpPr>
        <p:sp>
          <p:nvSpPr>
            <p:cNvPr id="26630" name="Rectangle 1030"/>
            <p:cNvSpPr>
              <a:spLocks noChangeArrowheads="1"/>
            </p:cNvSpPr>
            <p:nvPr/>
          </p:nvSpPr>
          <p:spPr bwMode="auto">
            <a:xfrm>
              <a:off x="4176" y="1632"/>
              <a:ext cx="912" cy="2064"/>
            </a:xfrm>
            <a:prstGeom prst="rect">
              <a:avLst/>
            </a:prstGeom>
            <a:noFill/>
            <a:ln w="9525">
              <a:solidFill>
                <a:schemeClr val="tx1"/>
              </a:solidFill>
              <a:miter lim="800000"/>
              <a:headEnd/>
              <a:tailEnd/>
            </a:ln>
          </p:spPr>
          <p:txBody>
            <a:bodyPr wrap="none" anchor="ctr"/>
            <a:lstStyle/>
            <a:p>
              <a:endParaRPr lang="zh-CN" altLang="en-US"/>
            </a:p>
          </p:txBody>
        </p:sp>
        <p:sp>
          <p:nvSpPr>
            <p:cNvPr id="26631" name="Line 1031"/>
            <p:cNvSpPr>
              <a:spLocks noChangeShapeType="1"/>
            </p:cNvSpPr>
            <p:nvPr/>
          </p:nvSpPr>
          <p:spPr bwMode="auto">
            <a:xfrm>
              <a:off x="4176" y="1968"/>
              <a:ext cx="912" cy="0"/>
            </a:xfrm>
            <a:prstGeom prst="line">
              <a:avLst/>
            </a:prstGeom>
            <a:noFill/>
            <a:ln w="9525">
              <a:solidFill>
                <a:schemeClr val="tx1"/>
              </a:solidFill>
              <a:round/>
              <a:headEnd/>
              <a:tailEnd/>
            </a:ln>
          </p:spPr>
          <p:txBody>
            <a:bodyPr wrap="none" anchor="ctr"/>
            <a:lstStyle/>
            <a:p>
              <a:endParaRPr lang="zh-CN" altLang="en-US"/>
            </a:p>
          </p:txBody>
        </p:sp>
        <p:sp>
          <p:nvSpPr>
            <p:cNvPr id="26632" name="Line 1032"/>
            <p:cNvSpPr>
              <a:spLocks noChangeShapeType="1"/>
            </p:cNvSpPr>
            <p:nvPr/>
          </p:nvSpPr>
          <p:spPr bwMode="auto">
            <a:xfrm>
              <a:off x="4176" y="2304"/>
              <a:ext cx="912" cy="0"/>
            </a:xfrm>
            <a:prstGeom prst="line">
              <a:avLst/>
            </a:prstGeom>
            <a:noFill/>
            <a:ln w="9525">
              <a:solidFill>
                <a:schemeClr val="tx1"/>
              </a:solidFill>
              <a:round/>
              <a:headEnd/>
              <a:tailEnd/>
            </a:ln>
          </p:spPr>
          <p:txBody>
            <a:bodyPr wrap="none" anchor="ctr"/>
            <a:lstStyle/>
            <a:p>
              <a:endParaRPr lang="zh-CN" altLang="en-US"/>
            </a:p>
          </p:txBody>
        </p:sp>
        <p:sp>
          <p:nvSpPr>
            <p:cNvPr id="26633" name="Line 1033"/>
            <p:cNvSpPr>
              <a:spLocks noChangeShapeType="1"/>
            </p:cNvSpPr>
            <p:nvPr/>
          </p:nvSpPr>
          <p:spPr bwMode="auto">
            <a:xfrm>
              <a:off x="4176" y="2640"/>
              <a:ext cx="960" cy="0"/>
            </a:xfrm>
            <a:prstGeom prst="line">
              <a:avLst/>
            </a:prstGeom>
            <a:noFill/>
            <a:ln w="9525">
              <a:solidFill>
                <a:schemeClr val="tx1"/>
              </a:solidFill>
              <a:round/>
              <a:headEnd/>
              <a:tailEnd/>
            </a:ln>
          </p:spPr>
          <p:txBody>
            <a:bodyPr wrap="none" anchor="ctr"/>
            <a:lstStyle/>
            <a:p>
              <a:endParaRPr lang="zh-CN" altLang="en-US"/>
            </a:p>
          </p:txBody>
        </p:sp>
        <p:sp>
          <p:nvSpPr>
            <p:cNvPr id="26634" name="Line 1034"/>
            <p:cNvSpPr>
              <a:spLocks noChangeShapeType="1"/>
            </p:cNvSpPr>
            <p:nvPr/>
          </p:nvSpPr>
          <p:spPr bwMode="auto">
            <a:xfrm>
              <a:off x="4176" y="2976"/>
              <a:ext cx="912" cy="0"/>
            </a:xfrm>
            <a:prstGeom prst="line">
              <a:avLst/>
            </a:prstGeom>
            <a:noFill/>
            <a:ln w="9525">
              <a:solidFill>
                <a:schemeClr val="tx1"/>
              </a:solidFill>
              <a:round/>
              <a:headEnd/>
              <a:tailEnd/>
            </a:ln>
          </p:spPr>
          <p:txBody>
            <a:bodyPr wrap="none" anchor="ctr"/>
            <a:lstStyle/>
            <a:p>
              <a:endParaRPr lang="zh-CN" altLang="en-US"/>
            </a:p>
          </p:txBody>
        </p:sp>
        <p:sp>
          <p:nvSpPr>
            <p:cNvPr id="26635" name="Text Box 1035"/>
            <p:cNvSpPr txBox="1">
              <a:spLocks noChangeArrowheads="1"/>
            </p:cNvSpPr>
            <p:nvPr/>
          </p:nvSpPr>
          <p:spPr bwMode="auto">
            <a:xfrm>
              <a:off x="5125" y="1680"/>
              <a:ext cx="624" cy="1323"/>
            </a:xfrm>
            <a:prstGeom prst="rect">
              <a:avLst/>
            </a:prstGeom>
            <a:noFill/>
            <a:ln w="9525">
              <a:noFill/>
              <a:miter lim="800000"/>
              <a:headEnd/>
              <a:tailEnd/>
            </a:ln>
          </p:spPr>
          <p:txBody>
            <a:bodyPr>
              <a:spAutoFit/>
            </a:bodyPr>
            <a:lstStyle/>
            <a:p>
              <a:pPr>
                <a:lnSpc>
                  <a:spcPct val="100000"/>
                </a:lnSpc>
                <a:spcBef>
                  <a:spcPct val="50000"/>
                </a:spcBef>
                <a:buClrTx/>
              </a:pPr>
              <a:r>
                <a:rPr lang="en-US" altLang="zh-CN" sz="2400" b="1">
                  <a:latin typeface="Times New Roman" charset="0"/>
                  <a:ea typeface="宋体" charset="-122"/>
                </a:rPr>
                <a:t>a[0]</a:t>
              </a:r>
            </a:p>
            <a:p>
              <a:pPr>
                <a:lnSpc>
                  <a:spcPct val="100000"/>
                </a:lnSpc>
                <a:spcBef>
                  <a:spcPct val="50000"/>
                </a:spcBef>
                <a:buClrTx/>
              </a:pPr>
              <a:r>
                <a:rPr lang="en-US" altLang="zh-CN" sz="2400" b="1">
                  <a:latin typeface="Times New Roman" charset="0"/>
                  <a:ea typeface="宋体" charset="-122"/>
                </a:rPr>
                <a:t>a[1]</a:t>
              </a:r>
            </a:p>
            <a:p>
              <a:pPr>
                <a:lnSpc>
                  <a:spcPct val="100000"/>
                </a:lnSpc>
                <a:spcBef>
                  <a:spcPct val="50000"/>
                </a:spcBef>
                <a:buClrTx/>
              </a:pPr>
              <a:r>
                <a:rPr lang="en-US" altLang="zh-CN" sz="2400" b="1">
                  <a:latin typeface="Times New Roman" charset="0"/>
                  <a:ea typeface="宋体" charset="-122"/>
                </a:rPr>
                <a:t>a[2]</a:t>
              </a:r>
            </a:p>
            <a:p>
              <a:pPr>
                <a:lnSpc>
                  <a:spcPct val="100000"/>
                </a:lnSpc>
                <a:spcBef>
                  <a:spcPct val="50000"/>
                </a:spcBef>
                <a:buClrTx/>
              </a:pPr>
              <a:r>
                <a:rPr lang="en-US" altLang="zh-CN" sz="2400" b="1">
                  <a:latin typeface="Times New Roman" charset="0"/>
                  <a:ea typeface="宋体" charset="-122"/>
                </a:rPr>
                <a:t>a[3]</a:t>
              </a:r>
              <a:endParaRPr lang="en-US" altLang="zh-CN" sz="2400">
                <a:latin typeface="Times New Roman" charset="0"/>
                <a:ea typeface="宋体" charset="-122"/>
              </a:endParaRPr>
            </a:p>
          </p:txBody>
        </p:sp>
        <p:sp>
          <p:nvSpPr>
            <p:cNvPr id="26636" name="Text Box 1036"/>
            <p:cNvSpPr txBox="1">
              <a:spLocks noChangeArrowheads="1"/>
            </p:cNvSpPr>
            <p:nvPr/>
          </p:nvSpPr>
          <p:spPr bwMode="auto">
            <a:xfrm>
              <a:off x="3648" y="1680"/>
              <a:ext cx="528" cy="1323"/>
            </a:xfrm>
            <a:prstGeom prst="rect">
              <a:avLst/>
            </a:prstGeom>
            <a:noFill/>
            <a:ln w="9525">
              <a:noFill/>
              <a:miter lim="800000"/>
              <a:headEnd/>
              <a:tailEnd/>
            </a:ln>
          </p:spPr>
          <p:txBody>
            <a:bodyPr>
              <a:spAutoFit/>
            </a:bodyPr>
            <a:lstStyle/>
            <a:p>
              <a:pPr>
                <a:lnSpc>
                  <a:spcPct val="100000"/>
                </a:lnSpc>
                <a:spcBef>
                  <a:spcPct val="50000"/>
                </a:spcBef>
                <a:buClrTx/>
              </a:pPr>
              <a:r>
                <a:rPr lang="en-US" altLang="zh-CN" sz="2400" b="1">
                  <a:latin typeface="Times New Roman" charset="0"/>
                  <a:ea typeface="宋体" charset="-122"/>
                </a:rPr>
                <a:t>1000</a:t>
              </a:r>
            </a:p>
            <a:p>
              <a:pPr>
                <a:lnSpc>
                  <a:spcPct val="100000"/>
                </a:lnSpc>
                <a:spcBef>
                  <a:spcPct val="50000"/>
                </a:spcBef>
                <a:buClrTx/>
              </a:pPr>
              <a:r>
                <a:rPr lang="en-US" altLang="zh-CN" sz="2400" b="1">
                  <a:latin typeface="Times New Roman" charset="0"/>
                  <a:ea typeface="宋体" charset="-122"/>
                </a:rPr>
                <a:t>1002</a:t>
              </a:r>
            </a:p>
            <a:p>
              <a:pPr>
                <a:lnSpc>
                  <a:spcPct val="100000"/>
                </a:lnSpc>
                <a:spcBef>
                  <a:spcPct val="50000"/>
                </a:spcBef>
                <a:buClrTx/>
              </a:pPr>
              <a:r>
                <a:rPr lang="en-US" altLang="zh-CN" sz="2400" b="1">
                  <a:latin typeface="Times New Roman" charset="0"/>
                  <a:ea typeface="宋体" charset="-122"/>
                </a:rPr>
                <a:t>1004</a:t>
              </a:r>
            </a:p>
            <a:p>
              <a:pPr>
                <a:lnSpc>
                  <a:spcPct val="100000"/>
                </a:lnSpc>
                <a:spcBef>
                  <a:spcPct val="50000"/>
                </a:spcBef>
                <a:buClrTx/>
              </a:pPr>
              <a:r>
                <a:rPr lang="en-US" altLang="zh-CN" sz="2400" b="1">
                  <a:latin typeface="Times New Roman" charset="0"/>
                  <a:ea typeface="宋体" charset="-122"/>
                </a:rPr>
                <a:t>1006</a:t>
              </a:r>
              <a:endParaRPr lang="en-US" altLang="zh-CN" sz="2400">
                <a:latin typeface="Times New Roman" charset="0"/>
                <a:ea typeface="宋体" charset="-122"/>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ChangeArrowheads="1"/>
          </p:cNvSpPr>
          <p:nvPr/>
        </p:nvSpPr>
        <p:spPr bwMode="auto">
          <a:xfrm>
            <a:off x="260350" y="279400"/>
            <a:ext cx="6475413" cy="2677656"/>
          </a:xfrm>
          <a:prstGeom prst="rect">
            <a:avLst/>
          </a:prstGeom>
          <a:solidFill>
            <a:schemeClr val="bg1"/>
          </a:solidFill>
          <a:ln w="38100">
            <a:solidFill>
              <a:srgbClr val="008000"/>
            </a:solidFill>
            <a:miter lim="800000"/>
            <a:headEnd/>
            <a:tailEnd/>
          </a:ln>
        </p:spPr>
        <p:txBody>
          <a:bodyPr>
            <a:spAutoFit/>
          </a:bodyPr>
          <a:lstStyle/>
          <a:p>
            <a:pPr eaLnBrk="0" hangingPunct="0">
              <a:lnSpc>
                <a:spcPct val="100000"/>
              </a:lnSpc>
              <a:spcBef>
                <a:spcPct val="0"/>
              </a:spcBef>
              <a:buClrTx/>
            </a:pPr>
            <a:r>
              <a:rPr lang="en-US" altLang="zh-CN" sz="2400" dirty="0">
                <a:latin typeface="Times New Roman" charset="0"/>
                <a:ea typeface="宋体" charset="-122"/>
              </a:rPr>
              <a:t>int main( )</a:t>
            </a:r>
          </a:p>
          <a:p>
            <a:pPr eaLnBrk="0" hangingPunct="0">
              <a:lnSpc>
                <a:spcPct val="100000"/>
              </a:lnSpc>
              <a:spcBef>
                <a:spcPct val="0"/>
              </a:spcBef>
              <a:buClrTx/>
            </a:pPr>
            <a:r>
              <a:rPr lang="en-US" altLang="zh-CN" sz="2400" dirty="0">
                <a:latin typeface="Times New Roman" charset="0"/>
                <a:ea typeface="宋体" charset="-122"/>
              </a:rPr>
              <a:t>{ int a[10]={0,1,2,3,4,5,6,7,8,9},</a:t>
            </a:r>
            <a:r>
              <a:rPr lang="en-US" altLang="zh-CN" sz="2400" dirty="0" err="1">
                <a:latin typeface="Times New Roman" charset="0"/>
                <a:ea typeface="宋体" charset="-122"/>
              </a:rPr>
              <a:t>x,y</a:t>
            </a:r>
            <a:r>
              <a:rPr lang="en-US" altLang="zh-CN" sz="2400" dirty="0">
                <a:latin typeface="Times New Roman" charset="0"/>
                <a:ea typeface="宋体" charset="-122"/>
              </a:rPr>
              <a:t>,*p ;</a:t>
            </a:r>
          </a:p>
          <a:p>
            <a:pPr eaLnBrk="0" hangingPunct="0">
              <a:lnSpc>
                <a:spcPct val="100000"/>
              </a:lnSpc>
              <a:spcBef>
                <a:spcPct val="0"/>
              </a:spcBef>
              <a:buClrTx/>
            </a:pPr>
            <a:r>
              <a:rPr lang="en-US" altLang="zh-CN" sz="2400" dirty="0">
                <a:latin typeface="Times New Roman" charset="0"/>
                <a:ea typeface="宋体" charset="-122"/>
              </a:rPr>
              <a:t>   p=&amp;a[0] ;</a:t>
            </a:r>
          </a:p>
          <a:p>
            <a:pPr eaLnBrk="0" hangingPunct="0">
              <a:lnSpc>
                <a:spcPct val="100000"/>
              </a:lnSpc>
              <a:spcBef>
                <a:spcPct val="0"/>
              </a:spcBef>
              <a:buClrTx/>
            </a:pPr>
            <a:r>
              <a:rPr lang="en-US" altLang="zh-CN" sz="2400" dirty="0">
                <a:latin typeface="Times New Roman" charset="0"/>
                <a:ea typeface="宋体" charset="-122"/>
              </a:rPr>
              <a:t>   </a:t>
            </a:r>
            <a:r>
              <a:rPr lang="en-US" altLang="zh-CN" sz="2400" dirty="0" err="1">
                <a:latin typeface="Times New Roman" charset="0"/>
                <a:ea typeface="宋体" charset="-122"/>
              </a:rPr>
              <a:t>printf</a:t>
            </a:r>
            <a:r>
              <a:rPr lang="en-US" altLang="zh-CN" sz="2400" dirty="0">
                <a:latin typeface="Times New Roman" charset="0"/>
                <a:ea typeface="宋体" charset="-122"/>
              </a:rPr>
              <a:t>("%d %d %d\n",*p,*(p+2),*(p+5));</a:t>
            </a:r>
          </a:p>
          <a:p>
            <a:pPr eaLnBrk="0" hangingPunct="0">
              <a:lnSpc>
                <a:spcPct val="100000"/>
              </a:lnSpc>
              <a:spcBef>
                <a:spcPct val="0"/>
              </a:spcBef>
              <a:buClrTx/>
            </a:pPr>
            <a:r>
              <a:rPr lang="en-US" altLang="zh-CN" sz="2400" dirty="0">
                <a:latin typeface="Times New Roman" charset="0"/>
                <a:ea typeface="宋体" charset="-122"/>
              </a:rPr>
              <a:t>   x=*(p++) ;   //</a:t>
            </a:r>
            <a:r>
              <a:rPr lang="zh-CN" altLang="en-US" sz="2400" dirty="0">
                <a:latin typeface="Times New Roman" charset="0"/>
                <a:ea typeface="宋体" charset="-122"/>
              </a:rPr>
              <a:t>等价*</a:t>
            </a:r>
            <a:r>
              <a:rPr lang="en-US" altLang="zh-CN" sz="2400" dirty="0">
                <a:latin typeface="Times New Roman" charset="0"/>
                <a:ea typeface="宋体" charset="-122"/>
              </a:rPr>
              <a:t>(p++)             p=&amp;a[0];</a:t>
            </a:r>
          </a:p>
          <a:p>
            <a:pPr eaLnBrk="0" hangingPunct="0">
              <a:lnSpc>
                <a:spcPct val="100000"/>
              </a:lnSpc>
              <a:spcBef>
                <a:spcPct val="0"/>
              </a:spcBef>
              <a:buClrTx/>
            </a:pPr>
            <a:r>
              <a:rPr lang="en-US" altLang="zh-CN" sz="2400" dirty="0">
                <a:latin typeface="Times New Roman" charset="0"/>
                <a:ea typeface="宋体" charset="-122"/>
              </a:rPr>
              <a:t>   y=*(++p); //</a:t>
            </a:r>
            <a:r>
              <a:rPr lang="zh-CN" altLang="en-US" sz="2400" dirty="0">
                <a:latin typeface="Times New Roman" charset="0"/>
                <a:ea typeface="宋体" charset="-122"/>
              </a:rPr>
              <a:t>等价 *</a:t>
            </a:r>
            <a:r>
              <a:rPr lang="en-US" altLang="zh-CN" sz="2400" dirty="0">
                <a:latin typeface="Times New Roman" charset="0"/>
                <a:ea typeface="宋体" charset="-122"/>
              </a:rPr>
              <a:t>(++p)</a:t>
            </a:r>
          </a:p>
          <a:p>
            <a:pPr eaLnBrk="0" hangingPunct="0">
              <a:lnSpc>
                <a:spcPct val="100000"/>
              </a:lnSpc>
              <a:spcBef>
                <a:spcPct val="0"/>
              </a:spcBef>
              <a:buClrTx/>
            </a:pPr>
            <a:r>
              <a:rPr lang="en-US" altLang="zh-CN" sz="2400" dirty="0">
                <a:latin typeface="Times New Roman" charset="0"/>
                <a:ea typeface="宋体" charset="-122"/>
              </a:rPr>
              <a:t>   </a:t>
            </a:r>
            <a:r>
              <a:rPr lang="en-US" altLang="zh-CN" sz="2400" dirty="0" err="1">
                <a:latin typeface="Times New Roman" charset="0"/>
                <a:ea typeface="宋体" charset="-122"/>
              </a:rPr>
              <a:t>printf</a:t>
            </a:r>
            <a:r>
              <a:rPr lang="en-US" altLang="zh-CN" sz="2400" dirty="0">
                <a:latin typeface="Times New Roman" charset="0"/>
                <a:ea typeface="宋体" charset="-122"/>
              </a:rPr>
              <a:t>("%d %d\n",</a:t>
            </a:r>
            <a:r>
              <a:rPr lang="en-US" altLang="zh-CN" sz="2400" dirty="0" err="1">
                <a:latin typeface="Times New Roman" charset="0"/>
                <a:ea typeface="宋体" charset="-122"/>
              </a:rPr>
              <a:t>x,y</a:t>
            </a:r>
            <a:r>
              <a:rPr lang="en-US" altLang="zh-CN" sz="2400" dirty="0">
                <a:latin typeface="Times New Roman" charset="0"/>
                <a:ea typeface="宋体" charset="-122"/>
              </a:rPr>
              <a:t>);   }</a:t>
            </a:r>
          </a:p>
        </p:txBody>
      </p:sp>
      <p:sp>
        <p:nvSpPr>
          <p:cNvPr id="204803" name="Text Box 3"/>
          <p:cNvSpPr txBox="1">
            <a:spLocks noChangeArrowheads="1"/>
          </p:cNvSpPr>
          <p:nvPr/>
        </p:nvSpPr>
        <p:spPr bwMode="auto">
          <a:xfrm>
            <a:off x="6230938" y="534988"/>
            <a:ext cx="1569660" cy="646331"/>
          </a:xfrm>
          <a:prstGeom prst="rect">
            <a:avLst/>
          </a:prstGeom>
          <a:solidFill>
            <a:srgbClr val="33CCCC"/>
          </a:solidFill>
          <a:ln w="9525">
            <a:noFill/>
            <a:miter lim="800000"/>
            <a:headEnd/>
            <a:tailEnd/>
          </a:ln>
        </p:spPr>
        <p:txBody>
          <a:bodyPr wrap="none">
            <a:spAutoFit/>
          </a:bodyPr>
          <a:lstStyle/>
          <a:p>
            <a:pPr>
              <a:lnSpc>
                <a:spcPct val="100000"/>
              </a:lnSpc>
              <a:spcBef>
                <a:spcPct val="0"/>
              </a:spcBef>
              <a:buClrTx/>
            </a:pPr>
            <a:r>
              <a:rPr lang="en-US" altLang="zh-CN" dirty="0">
                <a:latin typeface="Times New Roman" charset="0"/>
                <a:ea typeface="宋体" charset="-122"/>
              </a:rPr>
              <a:t>0         2         5</a:t>
            </a:r>
          </a:p>
          <a:p>
            <a:pPr>
              <a:lnSpc>
                <a:spcPct val="100000"/>
              </a:lnSpc>
              <a:spcBef>
                <a:spcPct val="0"/>
              </a:spcBef>
              <a:buClrTx/>
            </a:pPr>
            <a:r>
              <a:rPr lang="en-US" altLang="zh-CN" dirty="0">
                <a:latin typeface="Times New Roman" charset="0"/>
                <a:ea typeface="宋体" charset="-122"/>
              </a:rPr>
              <a:t>0         2</a:t>
            </a:r>
          </a:p>
        </p:txBody>
      </p:sp>
      <p:sp>
        <p:nvSpPr>
          <p:cNvPr id="204804" name="Rectangle 4"/>
          <p:cNvSpPr>
            <a:spLocks noChangeArrowheads="1"/>
          </p:cNvSpPr>
          <p:nvPr/>
        </p:nvSpPr>
        <p:spPr bwMode="auto">
          <a:xfrm>
            <a:off x="322263" y="3532188"/>
            <a:ext cx="8315325" cy="2308324"/>
          </a:xfrm>
          <a:prstGeom prst="rect">
            <a:avLst/>
          </a:prstGeom>
          <a:solidFill>
            <a:schemeClr val="bg1"/>
          </a:solidFill>
          <a:ln w="38100">
            <a:solidFill>
              <a:srgbClr val="008000"/>
            </a:solidFill>
            <a:miter lim="800000"/>
            <a:headEnd/>
            <a:tailEnd/>
          </a:ln>
        </p:spPr>
        <p:txBody>
          <a:bodyPr>
            <a:spAutoFit/>
          </a:bodyPr>
          <a:lstStyle/>
          <a:p>
            <a:pPr eaLnBrk="0" hangingPunct="0">
              <a:lnSpc>
                <a:spcPct val="100000"/>
              </a:lnSpc>
              <a:spcBef>
                <a:spcPct val="0"/>
              </a:spcBef>
              <a:buClrTx/>
            </a:pPr>
            <a:r>
              <a:rPr lang="en-US" altLang="zh-CN" sz="2400" dirty="0">
                <a:latin typeface="隶书" pitchFamily="49" charset="-122"/>
              </a:rPr>
              <a:t>(1) </a:t>
            </a:r>
            <a:r>
              <a:rPr lang="zh-CN" altLang="zh-CN" sz="2400" dirty="0">
                <a:latin typeface="隶书" pitchFamily="49" charset="-122"/>
              </a:rPr>
              <a:t>只有指向同一数组的两个指针变量之间才能进行运算，否则无意义；</a:t>
            </a:r>
          </a:p>
          <a:p>
            <a:pPr eaLnBrk="0" hangingPunct="0">
              <a:lnSpc>
                <a:spcPct val="100000"/>
              </a:lnSpc>
              <a:spcBef>
                <a:spcPct val="0"/>
              </a:spcBef>
              <a:buClrTx/>
            </a:pPr>
            <a:r>
              <a:rPr lang="en-US" altLang="zh-CN" sz="2400" dirty="0">
                <a:latin typeface="隶书" pitchFamily="49" charset="-122"/>
              </a:rPr>
              <a:t>(2)*p++</a:t>
            </a:r>
            <a:r>
              <a:rPr lang="zh-CN" altLang="zh-CN" sz="2400" dirty="0">
                <a:latin typeface="隶书" pitchFamily="49" charset="-122"/>
              </a:rPr>
              <a:t>等价于</a:t>
            </a:r>
            <a:r>
              <a:rPr lang="zh-CN" altLang="en-US" sz="2400" dirty="0">
                <a:latin typeface="隶书" pitchFamily="49" charset="-122"/>
              </a:rPr>
              <a:t>*</a:t>
            </a:r>
            <a:r>
              <a:rPr lang="en-US" altLang="zh-CN" sz="2400" dirty="0">
                <a:latin typeface="隶书" pitchFamily="49" charset="-122"/>
              </a:rPr>
              <a:t>(p++),</a:t>
            </a:r>
            <a:r>
              <a:rPr lang="zh-CN" altLang="zh-CN" sz="2400" dirty="0">
                <a:latin typeface="隶书" pitchFamily="49" charset="-122"/>
              </a:rPr>
              <a:t>先取</a:t>
            </a:r>
            <a:r>
              <a:rPr lang="en-US" altLang="zh-CN" sz="2400" dirty="0">
                <a:latin typeface="隶书" pitchFamily="49" charset="-122"/>
              </a:rPr>
              <a:t>p</a:t>
            </a:r>
            <a:r>
              <a:rPr lang="zh-CN" altLang="zh-CN" sz="2400" dirty="0">
                <a:latin typeface="隶书" pitchFamily="49" charset="-122"/>
              </a:rPr>
              <a:t>所指元素值，再把指针向后调整一个元素；</a:t>
            </a:r>
          </a:p>
          <a:p>
            <a:pPr eaLnBrk="0" hangingPunct="0">
              <a:lnSpc>
                <a:spcPct val="100000"/>
              </a:lnSpc>
              <a:spcBef>
                <a:spcPct val="0"/>
              </a:spcBef>
              <a:buClrTx/>
            </a:pPr>
            <a:r>
              <a:rPr lang="en-US" altLang="zh-CN" sz="2400" dirty="0">
                <a:latin typeface="隶书" pitchFamily="49" charset="-122"/>
              </a:rPr>
              <a:t>(3)*++p</a:t>
            </a:r>
            <a:r>
              <a:rPr lang="zh-CN" altLang="zh-CN" sz="2400" dirty="0">
                <a:latin typeface="隶书" pitchFamily="49" charset="-122"/>
              </a:rPr>
              <a:t>等价于</a:t>
            </a:r>
            <a:r>
              <a:rPr lang="zh-CN" altLang="en-US" sz="2400" dirty="0">
                <a:latin typeface="隶书" pitchFamily="49" charset="-122"/>
              </a:rPr>
              <a:t>*</a:t>
            </a:r>
            <a:r>
              <a:rPr lang="en-US" altLang="zh-CN" sz="2400" dirty="0">
                <a:latin typeface="隶书" pitchFamily="49" charset="-122"/>
              </a:rPr>
              <a:t>(++p)</a:t>
            </a:r>
            <a:r>
              <a:rPr lang="zh-CN" altLang="en-US" sz="2400" dirty="0">
                <a:latin typeface="隶书" pitchFamily="49" charset="-122"/>
              </a:rPr>
              <a:t>，先把指针向后调整一个元素，然后再取所指元素的值。</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66700" y="982364"/>
            <a:ext cx="3446463" cy="519113"/>
          </a:xfrm>
          <a:prstGeom prst="rect">
            <a:avLst/>
          </a:prstGeom>
          <a:noFill/>
          <a:ln w="12700">
            <a:noFill/>
            <a:miter lim="800000"/>
            <a:headEnd type="none" w="sm" len="sm"/>
            <a:tailEnd type="none" w="sm" len="sm"/>
          </a:ln>
        </p:spPr>
        <p:txBody>
          <a:bodyPr>
            <a:spAutoFit/>
          </a:bodyPr>
          <a:lstStyle/>
          <a:p>
            <a:pPr>
              <a:lnSpc>
                <a:spcPct val="100000"/>
              </a:lnSpc>
              <a:spcBef>
                <a:spcPct val="50000"/>
              </a:spcBef>
              <a:buClrTx/>
            </a:pPr>
            <a:r>
              <a:rPr lang="en-US" altLang="zh-CN" b="1" dirty="0">
                <a:solidFill>
                  <a:schemeClr val="accent2"/>
                </a:solidFill>
                <a:latin typeface="楷体_GB2312" pitchFamily="49" charset="-122"/>
                <a:ea typeface="楷体_GB2312" pitchFamily="49" charset="-122"/>
              </a:rPr>
              <a:t>3</a:t>
            </a:r>
            <a:r>
              <a:rPr lang="zh-CN" altLang="en-US" b="1" dirty="0">
                <a:solidFill>
                  <a:schemeClr val="accent2"/>
                </a:solidFill>
                <a:latin typeface="楷体_GB2312" pitchFamily="49" charset="-122"/>
                <a:ea typeface="楷体_GB2312" pitchFamily="49" charset="-122"/>
              </a:rPr>
              <a:t>、指针和指针变量</a:t>
            </a:r>
          </a:p>
        </p:txBody>
      </p:sp>
      <p:sp>
        <p:nvSpPr>
          <p:cNvPr id="9219" name="Rectangle 3"/>
          <p:cNvSpPr>
            <a:spLocks noChangeArrowheads="1"/>
          </p:cNvSpPr>
          <p:nvPr/>
        </p:nvSpPr>
        <p:spPr bwMode="auto">
          <a:xfrm>
            <a:off x="354013" y="1506239"/>
            <a:ext cx="8561387" cy="1169988"/>
          </a:xfrm>
          <a:prstGeom prst="rect">
            <a:avLst/>
          </a:prstGeom>
          <a:noFill/>
          <a:ln w="38100">
            <a:noFill/>
            <a:miter lim="800000"/>
            <a:headEnd/>
            <a:tailEnd/>
          </a:ln>
        </p:spPr>
        <p:txBody>
          <a:bodyPr>
            <a:spAutoFit/>
          </a:bodyPr>
          <a:lstStyle/>
          <a:p>
            <a:pPr>
              <a:lnSpc>
                <a:spcPct val="100000"/>
              </a:lnSpc>
              <a:spcBef>
                <a:spcPct val="50000"/>
              </a:spcBef>
              <a:buClrTx/>
            </a:pPr>
            <a:r>
              <a:rPr lang="zh-CN" altLang="en-US" b="1">
                <a:solidFill>
                  <a:srgbClr val="000000"/>
                </a:solidFill>
                <a:latin typeface="楷体_GB2312" pitchFamily="49" charset="-122"/>
                <a:ea typeface="楷体_GB2312" pitchFamily="49" charset="-122"/>
              </a:rPr>
              <a:t>（</a:t>
            </a:r>
            <a:r>
              <a:rPr lang="en-US" altLang="zh-CN" b="1">
                <a:solidFill>
                  <a:srgbClr val="000000"/>
                </a:solidFill>
                <a:latin typeface="楷体_GB2312" pitchFamily="49" charset="-122"/>
                <a:ea typeface="楷体_GB2312" pitchFamily="49" charset="-122"/>
              </a:rPr>
              <a:t>1</a:t>
            </a:r>
            <a:r>
              <a:rPr lang="zh-CN" altLang="en-US" b="1">
                <a:solidFill>
                  <a:srgbClr val="000000"/>
                </a:solidFill>
                <a:latin typeface="楷体_GB2312" pitchFamily="49" charset="-122"/>
                <a:ea typeface="楷体_GB2312" pitchFamily="49" charset="-122"/>
              </a:rPr>
              <a:t>）指针</a:t>
            </a:r>
            <a:r>
              <a:rPr lang="zh-CN" altLang="en-US" b="1">
                <a:solidFill>
                  <a:srgbClr val="0033CC"/>
                </a:solidFill>
                <a:latin typeface="Times New Roman" charset="0"/>
                <a:ea typeface="楷体_GB2312" pitchFamily="49" charset="-122"/>
              </a:rPr>
              <a:t>就是地址</a:t>
            </a:r>
            <a:endParaRPr lang="zh-CN" altLang="en-US" b="1">
              <a:solidFill>
                <a:srgbClr val="000000"/>
              </a:solidFill>
              <a:latin typeface="楷体_GB2312" pitchFamily="49" charset="-122"/>
              <a:ea typeface="楷体_GB2312" pitchFamily="49" charset="-122"/>
            </a:endParaRPr>
          </a:p>
          <a:p>
            <a:pPr lvl="1">
              <a:lnSpc>
                <a:spcPct val="100000"/>
              </a:lnSpc>
              <a:spcBef>
                <a:spcPct val="50000"/>
              </a:spcBef>
              <a:buClrTx/>
              <a:buFontTx/>
              <a:buChar char="–"/>
            </a:pPr>
            <a:r>
              <a:rPr lang="zh-CN" altLang="en-US" b="1">
                <a:solidFill>
                  <a:srgbClr val="000000"/>
                </a:solidFill>
                <a:latin typeface="楷体_GB2312" pitchFamily="49" charset="-122"/>
                <a:ea typeface="楷体_GB2312" pitchFamily="49" charset="-122"/>
              </a:rPr>
              <a:t>变量在内存单元的首地址称为该变量的</a:t>
            </a:r>
            <a:r>
              <a:rPr lang="zh-CN" altLang="en-US" b="1">
                <a:solidFill>
                  <a:srgbClr val="000000"/>
                </a:solidFill>
                <a:latin typeface="Times New Roman" charset="0"/>
                <a:ea typeface="楷体_GB2312" pitchFamily="49" charset="-122"/>
              </a:rPr>
              <a:t>“</a:t>
            </a:r>
            <a:r>
              <a:rPr lang="zh-CN" altLang="en-US" b="1">
                <a:solidFill>
                  <a:srgbClr val="000000"/>
                </a:solidFill>
                <a:latin typeface="楷体_GB2312" pitchFamily="49" charset="-122"/>
                <a:ea typeface="楷体_GB2312" pitchFamily="49" charset="-122"/>
              </a:rPr>
              <a:t>指针</a:t>
            </a:r>
            <a:r>
              <a:rPr lang="en-US" altLang="zh-CN" b="1">
                <a:solidFill>
                  <a:srgbClr val="000000"/>
                </a:solidFill>
                <a:latin typeface="楷体_GB2312" pitchFamily="49" charset="-122"/>
                <a:ea typeface="楷体_GB2312" pitchFamily="49" charset="-122"/>
              </a:rPr>
              <a:t>”</a:t>
            </a:r>
            <a:r>
              <a:rPr lang="zh-CN" altLang="en-US" b="1">
                <a:solidFill>
                  <a:srgbClr val="000000"/>
                </a:solidFill>
                <a:latin typeface="楷体_GB2312" pitchFamily="49" charset="-122"/>
                <a:ea typeface="楷体_GB2312" pitchFamily="49" charset="-122"/>
              </a:rPr>
              <a:t>。</a:t>
            </a:r>
          </a:p>
        </p:txBody>
      </p:sp>
      <p:sp>
        <p:nvSpPr>
          <p:cNvPr id="9220" name="Rectangle 4"/>
          <p:cNvSpPr>
            <a:spLocks noChangeArrowheads="1"/>
          </p:cNvSpPr>
          <p:nvPr/>
        </p:nvSpPr>
        <p:spPr bwMode="auto">
          <a:xfrm>
            <a:off x="339725" y="2660352"/>
            <a:ext cx="8332788" cy="1160462"/>
          </a:xfrm>
          <a:prstGeom prst="rect">
            <a:avLst/>
          </a:prstGeom>
          <a:noFill/>
          <a:ln w="38100">
            <a:noFill/>
            <a:miter lim="800000"/>
            <a:headEnd/>
            <a:tailEnd/>
          </a:ln>
        </p:spPr>
        <p:txBody>
          <a:bodyPr>
            <a:spAutoFit/>
          </a:bodyPr>
          <a:lstStyle/>
          <a:p>
            <a:pPr>
              <a:lnSpc>
                <a:spcPct val="100000"/>
              </a:lnSpc>
              <a:spcBef>
                <a:spcPct val="50000"/>
              </a:spcBef>
              <a:buClrTx/>
              <a:buFontTx/>
              <a:buChar char="•"/>
            </a:pPr>
            <a:r>
              <a:rPr lang="zh-CN" altLang="en-US" b="1">
                <a:solidFill>
                  <a:srgbClr val="FF0066"/>
                </a:solidFill>
                <a:latin typeface="楷体_GB2312" pitchFamily="49" charset="-122"/>
                <a:ea typeface="楷体_GB2312" pitchFamily="49" charset="-122"/>
              </a:rPr>
              <a:t>理解</a:t>
            </a:r>
            <a:r>
              <a:rPr lang="zh-CN" altLang="en-US" b="1">
                <a:solidFill>
                  <a:srgbClr val="000000"/>
                </a:solidFill>
                <a:latin typeface="楷体_GB2312" pitchFamily="49" charset="-122"/>
                <a:ea typeface="楷体_GB2312" pitchFamily="49" charset="-122"/>
              </a:rPr>
              <a:t> </a:t>
            </a:r>
            <a:r>
              <a:rPr lang="en-US" altLang="zh-CN" b="1">
                <a:solidFill>
                  <a:srgbClr val="000000"/>
                </a:solidFill>
                <a:latin typeface="楷体_GB2312" pitchFamily="49" charset="-122"/>
                <a:ea typeface="楷体_GB2312" pitchFamily="49" charset="-122"/>
              </a:rPr>
              <a:t>-</a:t>
            </a:r>
            <a:r>
              <a:rPr lang="zh-CN" altLang="en-US" b="1">
                <a:solidFill>
                  <a:srgbClr val="000000"/>
                </a:solidFill>
                <a:latin typeface="楷体_GB2312" pitchFamily="49" charset="-122"/>
                <a:ea typeface="楷体_GB2312" pitchFamily="49" charset="-122"/>
              </a:rPr>
              <a:t>通过变量的指针可以找到变量的内存单元。</a:t>
            </a:r>
          </a:p>
          <a:p>
            <a:pPr lvl="1">
              <a:lnSpc>
                <a:spcPct val="100000"/>
              </a:lnSpc>
              <a:spcBef>
                <a:spcPct val="50000"/>
              </a:spcBef>
              <a:buClrTx/>
              <a:buFontTx/>
              <a:buChar char="–"/>
            </a:pPr>
            <a:r>
              <a:rPr lang="zh-CN" altLang="en-US" b="1">
                <a:solidFill>
                  <a:srgbClr val="000000"/>
                </a:solidFill>
                <a:latin typeface="楷体_GB2312" pitchFamily="49" charset="-122"/>
                <a:ea typeface="楷体_GB2312" pitchFamily="49" charset="-122"/>
              </a:rPr>
              <a:t>或者说</a:t>
            </a:r>
            <a:r>
              <a:rPr lang="en-US" altLang="zh-CN" b="1">
                <a:solidFill>
                  <a:srgbClr val="000000"/>
                </a:solidFill>
                <a:latin typeface="楷体_GB2312" pitchFamily="49" charset="-122"/>
                <a:ea typeface="楷体_GB2312" pitchFamily="49" charset="-122"/>
              </a:rPr>
              <a:t>:</a:t>
            </a:r>
            <a:r>
              <a:rPr lang="zh-CN" altLang="en-US" b="1">
                <a:solidFill>
                  <a:srgbClr val="000000"/>
                </a:solidFill>
                <a:latin typeface="楷体_GB2312" pitchFamily="49" charset="-122"/>
                <a:ea typeface="楷体_GB2312" pitchFamily="49" charset="-122"/>
              </a:rPr>
              <a:t>指针指向该变量的内存单元</a:t>
            </a:r>
            <a:r>
              <a:rPr lang="en-US" altLang="zh-CN" b="1">
                <a:solidFill>
                  <a:srgbClr val="000000"/>
                </a:solidFill>
                <a:latin typeface="楷体_GB2312" pitchFamily="49" charset="-122"/>
                <a:ea typeface="楷体_GB2312" pitchFamily="49" charset="-122"/>
              </a:rPr>
              <a:t>.</a:t>
            </a:r>
          </a:p>
        </p:txBody>
      </p:sp>
      <p:sp>
        <p:nvSpPr>
          <p:cNvPr id="194566" name="Text Box 6"/>
          <p:cNvSpPr txBox="1">
            <a:spLocks noChangeArrowheads="1"/>
          </p:cNvSpPr>
          <p:nvPr/>
        </p:nvSpPr>
        <p:spPr bwMode="auto">
          <a:xfrm>
            <a:off x="263525" y="3928764"/>
            <a:ext cx="8448675" cy="1015663"/>
          </a:xfrm>
          <a:prstGeom prst="rect">
            <a:avLst/>
          </a:prstGeom>
          <a:noFill/>
          <a:ln w="38100">
            <a:noFill/>
            <a:miter lim="800000"/>
            <a:headEnd type="none" w="sm" len="sm"/>
            <a:tailEnd type="none" w="sm" len="sm"/>
          </a:ln>
        </p:spPr>
        <p:txBody>
          <a:bodyPr>
            <a:spAutoFit/>
          </a:bodyPr>
          <a:lstStyle/>
          <a:p>
            <a:pPr>
              <a:lnSpc>
                <a:spcPct val="100000"/>
              </a:lnSpc>
              <a:spcBef>
                <a:spcPct val="50000"/>
              </a:spcBef>
              <a:buClrTx/>
            </a:pPr>
            <a:r>
              <a:rPr lang="zh-CN" altLang="en-US" b="1" dirty="0">
                <a:solidFill>
                  <a:srgbClr val="000000"/>
                </a:solidFill>
                <a:latin typeface="楷体_GB2312" pitchFamily="49" charset="-122"/>
                <a:ea typeface="楷体_GB2312" pitchFamily="49" charset="-122"/>
              </a:rPr>
              <a:t>（</a:t>
            </a:r>
            <a:r>
              <a:rPr lang="en-US" altLang="zh-CN" b="1" dirty="0">
                <a:solidFill>
                  <a:srgbClr val="000000"/>
                </a:solidFill>
                <a:latin typeface="楷体_GB2312" pitchFamily="49" charset="-122"/>
                <a:ea typeface="楷体_GB2312" pitchFamily="49" charset="-122"/>
              </a:rPr>
              <a:t>2</a:t>
            </a:r>
            <a:r>
              <a:rPr lang="zh-CN" altLang="en-US" b="1" dirty="0">
                <a:solidFill>
                  <a:srgbClr val="000000"/>
                </a:solidFill>
                <a:latin typeface="楷体_GB2312" pitchFamily="49" charset="-122"/>
                <a:ea typeface="楷体_GB2312" pitchFamily="49" charset="-122"/>
              </a:rPr>
              <a:t>）指针变量：用来存放其它变量的地址或指针的</a:t>
            </a:r>
            <a:r>
              <a:rPr lang="zh-CN" altLang="en-US" b="1" dirty="0">
                <a:solidFill>
                  <a:srgbClr val="FF0066"/>
                </a:solidFill>
                <a:latin typeface="楷体_GB2312" pitchFamily="49" charset="-122"/>
                <a:ea typeface="楷体_GB2312" pitchFamily="49" charset="-122"/>
              </a:rPr>
              <a:t>变量。</a:t>
            </a:r>
            <a:r>
              <a:rPr lang="zh-CN" altLang="en-US" sz="2400" b="1" dirty="0">
                <a:solidFill>
                  <a:srgbClr val="0033CC"/>
                </a:solidFill>
                <a:latin typeface="Times New Roman" charset="0"/>
                <a:ea typeface="宋体" charset="-122"/>
              </a:rPr>
              <a:t> </a:t>
            </a:r>
            <a:endParaRPr lang="en-US" altLang="zh-CN" sz="2400" b="1" dirty="0">
              <a:solidFill>
                <a:srgbClr val="0033CC"/>
              </a:solidFill>
              <a:latin typeface="Times New Roman" charset="0"/>
              <a:ea typeface="宋体" charset="-122"/>
            </a:endParaRPr>
          </a:p>
          <a:p>
            <a:pPr>
              <a:lnSpc>
                <a:spcPct val="100000"/>
              </a:lnSpc>
              <a:spcBef>
                <a:spcPct val="50000"/>
              </a:spcBef>
              <a:buClrTx/>
            </a:pPr>
            <a:r>
              <a:rPr lang="zh-CN" altLang="en-US" sz="2400" b="1" dirty="0">
                <a:solidFill>
                  <a:srgbClr val="0033CC"/>
                </a:solidFill>
                <a:latin typeface="Times New Roman" charset="0"/>
                <a:ea typeface="宋体" charset="-122"/>
              </a:rPr>
              <a:t>例如：</a:t>
            </a:r>
            <a:r>
              <a:rPr lang="en-US" altLang="zh-CN" sz="2400" b="1" dirty="0">
                <a:solidFill>
                  <a:srgbClr val="0033CC"/>
                </a:solidFill>
                <a:latin typeface="Times New Roman" charset="0"/>
                <a:ea typeface="宋体" charset="-122"/>
              </a:rPr>
              <a:t>int </a:t>
            </a:r>
            <a:r>
              <a:rPr lang="en-US" altLang="zh-CN" sz="2400" b="1" dirty="0" err="1">
                <a:solidFill>
                  <a:srgbClr val="0033CC"/>
                </a:solidFill>
                <a:latin typeface="Times New Roman" charset="0"/>
                <a:ea typeface="宋体" charset="-122"/>
              </a:rPr>
              <a:t>i</a:t>
            </a:r>
            <a:r>
              <a:rPr lang="en-US" altLang="zh-CN" sz="2400" b="1" dirty="0">
                <a:solidFill>
                  <a:srgbClr val="0033CC"/>
                </a:solidFill>
                <a:latin typeface="Times New Roman" charset="0"/>
                <a:ea typeface="宋体" charset="-122"/>
              </a:rPr>
              <a:t>=32;             </a:t>
            </a:r>
            <a:r>
              <a:rPr lang="zh-CN" altLang="en-US" sz="2400" b="1" dirty="0">
                <a:solidFill>
                  <a:srgbClr val="0033CC"/>
                </a:solidFill>
                <a:latin typeface="Times New Roman" charset="0"/>
                <a:ea typeface="宋体" charset="-122"/>
              </a:rPr>
              <a:t>指针变量</a:t>
            </a:r>
            <a:r>
              <a:rPr lang="en-US" altLang="zh-CN" sz="2400" b="1" dirty="0" err="1">
                <a:solidFill>
                  <a:srgbClr val="0033CC"/>
                </a:solidFill>
                <a:latin typeface="Times New Roman" charset="0"/>
                <a:ea typeface="宋体" charset="-122"/>
              </a:rPr>
              <a:t>i_pointer</a:t>
            </a:r>
            <a:r>
              <a:rPr lang="en-US" altLang="zh-CN" sz="2400" b="1" dirty="0">
                <a:solidFill>
                  <a:srgbClr val="0033CC"/>
                </a:solidFill>
                <a:latin typeface="Times New Roman" charset="0"/>
                <a:ea typeface="宋体" charset="-122"/>
              </a:rPr>
              <a:t>=&amp;</a:t>
            </a:r>
            <a:r>
              <a:rPr lang="en-US" altLang="zh-CN" sz="2400" b="1" dirty="0" err="1">
                <a:solidFill>
                  <a:srgbClr val="0033CC"/>
                </a:solidFill>
                <a:latin typeface="Times New Roman" charset="0"/>
                <a:ea typeface="宋体" charset="-122"/>
              </a:rPr>
              <a:t>i</a:t>
            </a:r>
            <a:r>
              <a:rPr lang="en-US" altLang="zh-CN" sz="2400" b="1" dirty="0">
                <a:solidFill>
                  <a:srgbClr val="0033CC"/>
                </a:solidFill>
                <a:latin typeface="Times New Roman" charset="0"/>
                <a:ea typeface="宋体" charset="-122"/>
              </a:rPr>
              <a:t>;</a:t>
            </a:r>
          </a:p>
        </p:txBody>
      </p:sp>
      <p:sp>
        <p:nvSpPr>
          <p:cNvPr id="9222" name="Rectangle 8"/>
          <p:cNvSpPr>
            <a:spLocks noChangeArrowheads="1"/>
          </p:cNvSpPr>
          <p:nvPr/>
        </p:nvSpPr>
        <p:spPr bwMode="auto">
          <a:xfrm>
            <a:off x="427038" y="5070177"/>
            <a:ext cx="8275637" cy="1527175"/>
          </a:xfrm>
          <a:prstGeom prst="rect">
            <a:avLst/>
          </a:prstGeom>
          <a:noFill/>
          <a:ln w="38100">
            <a:noFill/>
            <a:miter lim="800000"/>
            <a:headEnd/>
            <a:tailEnd/>
          </a:ln>
        </p:spPr>
        <p:txBody>
          <a:bodyPr>
            <a:spAutoFit/>
          </a:bodyPr>
          <a:lstStyle/>
          <a:p>
            <a:pPr>
              <a:spcBef>
                <a:spcPct val="50000"/>
              </a:spcBef>
              <a:buClrTx/>
            </a:pPr>
            <a:r>
              <a:rPr lang="zh-CN" altLang="en-US" b="1" dirty="0">
                <a:solidFill>
                  <a:srgbClr val="000000"/>
                </a:solidFill>
                <a:latin typeface="楷体_GB2312" pitchFamily="49" charset="-122"/>
                <a:ea typeface="楷体_GB2312" pitchFamily="49" charset="-122"/>
              </a:rPr>
              <a:t>指针变量的特点</a:t>
            </a:r>
            <a:r>
              <a:rPr lang="en-US" altLang="zh-CN" b="1" dirty="0">
                <a:solidFill>
                  <a:srgbClr val="000000"/>
                </a:solidFill>
                <a:latin typeface="楷体_GB2312" pitchFamily="49" charset="-122"/>
                <a:ea typeface="楷体_GB2312" pitchFamily="49" charset="-122"/>
                <a:sym typeface="Wingdings" pitchFamily="2" charset="2"/>
              </a:rPr>
              <a:t>: (1)</a:t>
            </a:r>
            <a:r>
              <a:rPr lang="zh-CN" altLang="en-US" b="1" dirty="0">
                <a:solidFill>
                  <a:srgbClr val="FF0066"/>
                </a:solidFill>
                <a:latin typeface="楷体_GB2312" pitchFamily="49" charset="-122"/>
                <a:ea typeface="楷体_GB2312" pitchFamily="49" charset="-122"/>
              </a:rPr>
              <a:t>指针变量是一种变量</a:t>
            </a:r>
            <a:r>
              <a:rPr lang="zh-CN" altLang="en-US" sz="3300" b="1" dirty="0">
                <a:ea typeface="宋体" charset="-122"/>
              </a:rPr>
              <a:t>，</a:t>
            </a:r>
            <a:r>
              <a:rPr lang="zh-CN" altLang="en-US" b="1" dirty="0">
                <a:solidFill>
                  <a:srgbClr val="000000"/>
                </a:solidFill>
                <a:latin typeface="楷体_GB2312" pitchFamily="49" charset="-122"/>
                <a:ea typeface="楷体_GB2312" pitchFamily="49" charset="-122"/>
              </a:rPr>
              <a:t>在内存中要占有一定数量的存储单元。</a:t>
            </a:r>
          </a:p>
          <a:p>
            <a:pPr>
              <a:spcBef>
                <a:spcPct val="50000"/>
              </a:spcBef>
              <a:buClrTx/>
            </a:pPr>
            <a:r>
              <a:rPr lang="en-US" altLang="zh-CN" b="1" dirty="0">
                <a:solidFill>
                  <a:srgbClr val="000000"/>
                </a:solidFill>
                <a:latin typeface="楷体_GB2312" pitchFamily="49" charset="-122"/>
                <a:ea typeface="楷体_GB2312" pitchFamily="49" charset="-122"/>
              </a:rPr>
              <a:t>(2)</a:t>
            </a:r>
            <a:r>
              <a:rPr lang="zh-CN" altLang="en-US" b="1" dirty="0">
                <a:solidFill>
                  <a:srgbClr val="000000"/>
                </a:solidFill>
                <a:latin typeface="楷体_GB2312" pitchFamily="49" charset="-122"/>
                <a:ea typeface="楷体_GB2312" pitchFamily="49" charset="-122"/>
              </a:rPr>
              <a:t>指针变量用来存放其他变量的指针值（即地址）。</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79413" y="806400"/>
            <a:ext cx="8274050" cy="2416175"/>
          </a:xfrm>
          <a:prstGeom prst="rect">
            <a:avLst/>
          </a:prstGeom>
          <a:noFill/>
          <a:ln w="38100">
            <a:solidFill>
              <a:srgbClr val="FFFFFF"/>
            </a:solidFill>
            <a:miter lim="800000"/>
            <a:headEnd type="none" w="lg" len="lg"/>
            <a:tailEnd/>
          </a:ln>
        </p:spPr>
        <p:txBody>
          <a:bodyPr lIns="90000" tIns="46800" rIns="90000" bIns="46800" anchor="ctr">
            <a:spAutoFit/>
          </a:bodyPr>
          <a:lstStyle/>
          <a:p>
            <a:pPr>
              <a:lnSpc>
                <a:spcPct val="100000"/>
              </a:lnSpc>
              <a:spcBef>
                <a:spcPct val="0"/>
              </a:spcBef>
              <a:buClrTx/>
            </a:pPr>
            <a:r>
              <a:rPr lang="en-US" altLang="zh-CN" sz="3000" dirty="0">
                <a:solidFill>
                  <a:srgbClr val="660066"/>
                </a:solidFill>
                <a:latin typeface="Times New Roman" charset="0"/>
              </a:rPr>
              <a:t>(2)</a:t>
            </a:r>
            <a:r>
              <a:rPr lang="zh-CN" altLang="en-US" sz="3000" dirty="0">
                <a:solidFill>
                  <a:srgbClr val="660066"/>
                </a:solidFill>
                <a:latin typeface="Times New Roman" charset="0"/>
              </a:rPr>
              <a:t>两个指针相减：应用在字符串操作中</a:t>
            </a:r>
          </a:p>
          <a:p>
            <a:pPr>
              <a:lnSpc>
                <a:spcPct val="100000"/>
              </a:lnSpc>
              <a:spcBef>
                <a:spcPct val="0"/>
              </a:spcBef>
              <a:buClrTx/>
            </a:pPr>
            <a:r>
              <a:rPr lang="zh-CN" altLang="en-US" sz="3000" dirty="0">
                <a:solidFill>
                  <a:srgbClr val="000000"/>
                </a:solidFill>
                <a:latin typeface="Times New Roman" charset="0"/>
              </a:rPr>
              <a:t>用于同类型的指针变量，并且两个指针变量指向同一个数组中的数组元素。</a:t>
            </a:r>
          </a:p>
          <a:p>
            <a:pPr>
              <a:lnSpc>
                <a:spcPct val="100000"/>
              </a:lnSpc>
              <a:spcBef>
                <a:spcPct val="0"/>
              </a:spcBef>
              <a:buClrTx/>
            </a:pPr>
            <a:r>
              <a:rPr lang="zh-CN" altLang="en-US" sz="3000" dirty="0">
                <a:solidFill>
                  <a:srgbClr val="000000"/>
                </a:solidFill>
                <a:latin typeface="Times New Roman" charset="0"/>
              </a:rPr>
              <a:t>两指针变量相减的差是两个指针所指数组元素之间相差的</a:t>
            </a:r>
            <a:r>
              <a:rPr lang="zh-CN" altLang="en-US" sz="3000" dirty="0">
                <a:solidFill>
                  <a:srgbClr val="FF0066"/>
                </a:solidFill>
                <a:latin typeface="Times New Roman" charset="0"/>
              </a:rPr>
              <a:t>元素个数</a:t>
            </a:r>
            <a:r>
              <a:rPr lang="zh-CN" altLang="en-US" sz="3000" dirty="0">
                <a:solidFill>
                  <a:srgbClr val="000000"/>
                </a:solidFill>
                <a:latin typeface="Times New Roman" charset="0"/>
              </a:rPr>
              <a:t>。</a:t>
            </a:r>
            <a:endParaRPr lang="zh-CN" altLang="en-US" sz="3000" dirty="0">
              <a:solidFill>
                <a:srgbClr val="660066"/>
              </a:solidFill>
              <a:latin typeface="Times New Roman" charset="0"/>
            </a:endParaRPr>
          </a:p>
        </p:txBody>
      </p:sp>
      <p:grpSp>
        <p:nvGrpSpPr>
          <p:cNvPr id="2" name="Group 8"/>
          <p:cNvGrpSpPr>
            <a:grpSpLocks/>
          </p:cNvGrpSpPr>
          <p:nvPr/>
        </p:nvGrpSpPr>
        <p:grpSpPr bwMode="auto">
          <a:xfrm>
            <a:off x="463550" y="3286075"/>
            <a:ext cx="2016125" cy="528637"/>
            <a:chOff x="292" y="1669"/>
            <a:chExt cx="1270" cy="333"/>
          </a:xfrm>
        </p:grpSpPr>
        <p:sp>
          <p:nvSpPr>
            <p:cNvPr id="28690" name="Text Box 5"/>
            <p:cNvSpPr txBox="1">
              <a:spLocks noChangeArrowheads="1"/>
            </p:cNvSpPr>
            <p:nvPr/>
          </p:nvSpPr>
          <p:spPr bwMode="auto">
            <a:xfrm>
              <a:off x="292" y="1675"/>
              <a:ext cx="340" cy="327"/>
            </a:xfrm>
            <a:prstGeom prst="rect">
              <a:avLst/>
            </a:prstGeom>
            <a:solidFill>
              <a:srgbClr val="33CCCC"/>
            </a:solidFill>
            <a:ln w="9525">
              <a:noFill/>
              <a:miter lim="800000"/>
              <a:headEnd/>
              <a:tailEnd/>
            </a:ln>
          </p:spPr>
          <p:txBody>
            <a:bodyPr wrap="none">
              <a:spAutoFit/>
            </a:bodyPr>
            <a:lstStyle/>
            <a:p>
              <a:pPr>
                <a:lnSpc>
                  <a:spcPct val="100000"/>
                </a:lnSpc>
                <a:spcBef>
                  <a:spcPct val="0"/>
                </a:spcBef>
                <a:buClrTx/>
              </a:pPr>
              <a:r>
                <a:rPr lang="en-US" altLang="zh-CN">
                  <a:latin typeface="Times New Roman" charset="0"/>
                  <a:ea typeface="宋体" charset="-122"/>
                </a:rPr>
                <a:t>p1</a:t>
              </a:r>
            </a:p>
          </p:txBody>
        </p:sp>
        <p:sp>
          <p:nvSpPr>
            <p:cNvPr id="28691" name="Text Box 6"/>
            <p:cNvSpPr txBox="1">
              <a:spLocks noChangeArrowheads="1"/>
            </p:cNvSpPr>
            <p:nvPr/>
          </p:nvSpPr>
          <p:spPr bwMode="auto">
            <a:xfrm>
              <a:off x="1085" y="1669"/>
              <a:ext cx="477" cy="327"/>
            </a:xfrm>
            <a:prstGeom prst="rect">
              <a:avLst/>
            </a:prstGeom>
            <a:solidFill>
              <a:srgbClr val="33CCCC"/>
            </a:solidFill>
            <a:ln w="9525">
              <a:noFill/>
              <a:miter lim="800000"/>
              <a:headEnd/>
              <a:tailEnd/>
            </a:ln>
          </p:spPr>
          <p:txBody>
            <a:bodyPr wrap="none">
              <a:spAutoFit/>
            </a:bodyPr>
            <a:lstStyle/>
            <a:p>
              <a:pPr>
                <a:lnSpc>
                  <a:spcPct val="100000"/>
                </a:lnSpc>
                <a:spcBef>
                  <a:spcPct val="0"/>
                </a:spcBef>
                <a:buClrTx/>
              </a:pPr>
              <a:r>
                <a:rPr lang="en-US" altLang="zh-CN">
                  <a:latin typeface="Times New Roman" charset="0"/>
                  <a:ea typeface="宋体" charset="-122"/>
                </a:rPr>
                <a:t>a[1]</a:t>
              </a:r>
            </a:p>
          </p:txBody>
        </p:sp>
      </p:grpSp>
      <p:grpSp>
        <p:nvGrpSpPr>
          <p:cNvPr id="3" name="Group 9"/>
          <p:cNvGrpSpPr>
            <a:grpSpLocks/>
          </p:cNvGrpSpPr>
          <p:nvPr/>
        </p:nvGrpSpPr>
        <p:grpSpPr bwMode="auto">
          <a:xfrm>
            <a:off x="2944813" y="3259087"/>
            <a:ext cx="2016125" cy="528638"/>
            <a:chOff x="292" y="1669"/>
            <a:chExt cx="1270" cy="333"/>
          </a:xfrm>
        </p:grpSpPr>
        <p:sp>
          <p:nvSpPr>
            <p:cNvPr id="28687" name="Text Box 10"/>
            <p:cNvSpPr txBox="1">
              <a:spLocks noChangeArrowheads="1"/>
            </p:cNvSpPr>
            <p:nvPr/>
          </p:nvSpPr>
          <p:spPr bwMode="auto">
            <a:xfrm>
              <a:off x="292" y="1675"/>
              <a:ext cx="340" cy="327"/>
            </a:xfrm>
            <a:prstGeom prst="rect">
              <a:avLst/>
            </a:prstGeom>
            <a:solidFill>
              <a:srgbClr val="33CCCC"/>
            </a:solidFill>
            <a:ln w="9525">
              <a:noFill/>
              <a:miter lim="800000"/>
              <a:headEnd/>
              <a:tailEnd/>
            </a:ln>
          </p:spPr>
          <p:txBody>
            <a:bodyPr wrap="none">
              <a:spAutoFit/>
            </a:bodyPr>
            <a:lstStyle/>
            <a:p>
              <a:pPr>
                <a:lnSpc>
                  <a:spcPct val="100000"/>
                </a:lnSpc>
                <a:spcBef>
                  <a:spcPct val="0"/>
                </a:spcBef>
                <a:buClrTx/>
              </a:pPr>
              <a:r>
                <a:rPr lang="en-US" altLang="zh-CN">
                  <a:latin typeface="Times New Roman" charset="0"/>
                  <a:ea typeface="宋体" charset="-122"/>
                </a:rPr>
                <a:t>p2</a:t>
              </a:r>
            </a:p>
          </p:txBody>
        </p:sp>
        <p:sp>
          <p:nvSpPr>
            <p:cNvPr id="28688" name="Text Box 11"/>
            <p:cNvSpPr txBox="1">
              <a:spLocks noChangeArrowheads="1"/>
            </p:cNvSpPr>
            <p:nvPr/>
          </p:nvSpPr>
          <p:spPr bwMode="auto">
            <a:xfrm>
              <a:off x="1085" y="1669"/>
              <a:ext cx="477" cy="327"/>
            </a:xfrm>
            <a:prstGeom prst="rect">
              <a:avLst/>
            </a:prstGeom>
            <a:solidFill>
              <a:srgbClr val="33CCCC"/>
            </a:solidFill>
            <a:ln w="9525">
              <a:noFill/>
              <a:miter lim="800000"/>
              <a:headEnd/>
              <a:tailEnd/>
            </a:ln>
          </p:spPr>
          <p:txBody>
            <a:bodyPr wrap="none">
              <a:spAutoFit/>
            </a:bodyPr>
            <a:lstStyle/>
            <a:p>
              <a:pPr>
                <a:lnSpc>
                  <a:spcPct val="100000"/>
                </a:lnSpc>
                <a:spcBef>
                  <a:spcPct val="0"/>
                </a:spcBef>
                <a:buClrTx/>
              </a:pPr>
              <a:r>
                <a:rPr lang="en-US" altLang="zh-CN">
                  <a:latin typeface="Times New Roman" charset="0"/>
                  <a:ea typeface="宋体" charset="-122"/>
                </a:rPr>
                <a:t>a[3]</a:t>
              </a:r>
            </a:p>
          </p:txBody>
        </p:sp>
      </p:grpSp>
      <p:sp>
        <p:nvSpPr>
          <p:cNvPr id="205837" name="Text Box 13"/>
          <p:cNvSpPr txBox="1">
            <a:spLocks noChangeArrowheads="1"/>
          </p:cNvSpPr>
          <p:nvPr/>
        </p:nvSpPr>
        <p:spPr bwMode="auto">
          <a:xfrm>
            <a:off x="5653658" y="2924944"/>
            <a:ext cx="3598862" cy="557213"/>
          </a:xfrm>
          <a:prstGeom prst="rect">
            <a:avLst/>
          </a:prstGeom>
          <a:noFill/>
          <a:ln w="38100">
            <a:solidFill>
              <a:srgbClr val="FFFFFF"/>
            </a:solidFill>
            <a:miter lim="800000"/>
            <a:headEnd type="none" w="lg" len="lg"/>
            <a:tailEnd/>
          </a:ln>
        </p:spPr>
        <p:txBody>
          <a:bodyPr lIns="90000" tIns="46800" rIns="90000" bIns="46800" anchor="ctr">
            <a:spAutoFit/>
          </a:bodyPr>
          <a:lstStyle/>
          <a:p>
            <a:pPr>
              <a:lnSpc>
                <a:spcPct val="100000"/>
              </a:lnSpc>
              <a:spcBef>
                <a:spcPct val="0"/>
              </a:spcBef>
              <a:buClrTx/>
            </a:pPr>
            <a:r>
              <a:rPr lang="en-US" altLang="zh-CN" dirty="0">
                <a:latin typeface="Times New Roman" charset="0"/>
              </a:rPr>
              <a:t>(p2-p1)/</a:t>
            </a:r>
            <a:r>
              <a:rPr lang="en-US" altLang="zh-CN" dirty="0">
                <a:solidFill>
                  <a:srgbClr val="FF0066"/>
                </a:solidFill>
                <a:latin typeface="Times New Roman" charset="0"/>
              </a:rPr>
              <a:t>d</a:t>
            </a:r>
            <a:r>
              <a:rPr lang="en-US" altLang="zh-CN" dirty="0">
                <a:latin typeface="Times New Roman" charset="0"/>
              </a:rPr>
              <a:t>=2    2</a:t>
            </a:r>
            <a:r>
              <a:rPr lang="zh-CN" altLang="en-US" dirty="0">
                <a:latin typeface="Times New Roman" charset="0"/>
              </a:rPr>
              <a:t>个元素</a:t>
            </a:r>
          </a:p>
        </p:txBody>
      </p:sp>
      <p:sp>
        <p:nvSpPr>
          <p:cNvPr id="205838" name="Rectangle 14"/>
          <p:cNvSpPr>
            <a:spLocks noChangeArrowheads="1"/>
          </p:cNvSpPr>
          <p:nvPr/>
        </p:nvSpPr>
        <p:spPr bwMode="auto">
          <a:xfrm>
            <a:off x="323528" y="4797152"/>
            <a:ext cx="4453061" cy="830997"/>
          </a:xfrm>
          <a:prstGeom prst="rect">
            <a:avLst/>
          </a:prstGeom>
          <a:solidFill>
            <a:schemeClr val="bg1"/>
          </a:solidFill>
          <a:ln w="38100">
            <a:solidFill>
              <a:srgbClr val="008000"/>
            </a:solidFill>
            <a:miter lim="800000"/>
            <a:headEnd/>
            <a:tailEnd/>
          </a:ln>
        </p:spPr>
        <p:txBody>
          <a:bodyPr wrap="square">
            <a:spAutoFit/>
          </a:bodyPr>
          <a:lstStyle/>
          <a:p>
            <a:pPr eaLnBrk="0" hangingPunct="0">
              <a:lnSpc>
                <a:spcPct val="100000"/>
              </a:lnSpc>
              <a:spcBef>
                <a:spcPct val="0"/>
              </a:spcBef>
              <a:buClrTx/>
            </a:pPr>
            <a:r>
              <a:rPr lang="zh-CN" altLang="en-US" sz="2400" dirty="0">
                <a:solidFill>
                  <a:srgbClr val="FF0066"/>
                </a:solidFill>
                <a:latin typeface="Times New Roman" charset="0"/>
                <a:ea typeface="宋体" charset="-122"/>
              </a:rPr>
              <a:t>！！</a:t>
            </a:r>
            <a:r>
              <a:rPr lang="zh-CN" altLang="zh-CN" sz="2400" dirty="0">
                <a:latin typeface="Times New Roman" charset="0"/>
              </a:rPr>
              <a:t>两个指针变量不能进行相加，</a:t>
            </a:r>
            <a:r>
              <a:rPr lang="en-US" altLang="zh-CN" sz="2400" dirty="0">
                <a:latin typeface="Times New Roman" charset="0"/>
              </a:rPr>
              <a:t>p1+p2</a:t>
            </a:r>
            <a:r>
              <a:rPr lang="zh-CN" altLang="en-US" sz="2400" dirty="0">
                <a:latin typeface="Times New Roman" charset="0"/>
              </a:rPr>
              <a:t>是</a:t>
            </a:r>
            <a:r>
              <a:rPr lang="zh-CN" altLang="zh-CN" sz="2400" dirty="0">
                <a:solidFill>
                  <a:srgbClr val="FF0066"/>
                </a:solidFill>
                <a:latin typeface="Times New Roman" charset="0"/>
              </a:rPr>
              <a:t>无意义的</a:t>
            </a:r>
            <a:r>
              <a:rPr lang="zh-CN" altLang="zh-CN" sz="2400" dirty="0">
                <a:latin typeface="Times New Roman" charset="0"/>
              </a:rPr>
              <a:t>。</a:t>
            </a:r>
            <a:endParaRPr lang="zh-CN" altLang="en-US" sz="2400" dirty="0">
              <a:latin typeface="Times New Roman" charset="0"/>
            </a:endParaRPr>
          </a:p>
        </p:txBody>
      </p:sp>
      <p:grpSp>
        <p:nvGrpSpPr>
          <p:cNvPr id="4" name="Group 15"/>
          <p:cNvGrpSpPr>
            <a:grpSpLocks/>
          </p:cNvGrpSpPr>
          <p:nvPr/>
        </p:nvGrpSpPr>
        <p:grpSpPr bwMode="auto">
          <a:xfrm>
            <a:off x="5481885" y="3307582"/>
            <a:ext cx="2895600" cy="3276600"/>
            <a:chOff x="3936" y="1392"/>
            <a:chExt cx="1824" cy="2064"/>
          </a:xfrm>
        </p:grpSpPr>
        <p:sp>
          <p:nvSpPr>
            <p:cNvPr id="28680" name="Rectangle 16"/>
            <p:cNvSpPr>
              <a:spLocks noChangeArrowheads="1"/>
            </p:cNvSpPr>
            <p:nvPr/>
          </p:nvSpPr>
          <p:spPr bwMode="auto">
            <a:xfrm>
              <a:off x="4512" y="1392"/>
              <a:ext cx="587" cy="2064"/>
            </a:xfrm>
            <a:prstGeom prst="rect">
              <a:avLst/>
            </a:prstGeom>
            <a:noFill/>
            <a:ln w="9525">
              <a:solidFill>
                <a:schemeClr val="tx1"/>
              </a:solidFill>
              <a:miter lim="800000"/>
              <a:headEnd/>
              <a:tailEnd/>
            </a:ln>
          </p:spPr>
          <p:txBody>
            <a:bodyPr wrap="none" anchor="ctr"/>
            <a:lstStyle/>
            <a:p>
              <a:endParaRPr lang="zh-CN" altLang="en-US"/>
            </a:p>
          </p:txBody>
        </p:sp>
        <p:sp>
          <p:nvSpPr>
            <p:cNvPr id="28681" name="Line 17"/>
            <p:cNvSpPr>
              <a:spLocks noChangeShapeType="1"/>
            </p:cNvSpPr>
            <p:nvPr/>
          </p:nvSpPr>
          <p:spPr bwMode="auto">
            <a:xfrm>
              <a:off x="4512" y="1728"/>
              <a:ext cx="587" cy="0"/>
            </a:xfrm>
            <a:prstGeom prst="line">
              <a:avLst/>
            </a:prstGeom>
            <a:noFill/>
            <a:ln w="9525">
              <a:solidFill>
                <a:schemeClr val="tx1"/>
              </a:solidFill>
              <a:round/>
              <a:headEnd/>
              <a:tailEnd/>
            </a:ln>
          </p:spPr>
          <p:txBody>
            <a:bodyPr wrap="none" anchor="ctr"/>
            <a:lstStyle/>
            <a:p>
              <a:endParaRPr lang="zh-CN" altLang="en-US"/>
            </a:p>
          </p:txBody>
        </p:sp>
        <p:sp>
          <p:nvSpPr>
            <p:cNvPr id="28682" name="Line 18"/>
            <p:cNvSpPr>
              <a:spLocks noChangeShapeType="1"/>
            </p:cNvSpPr>
            <p:nvPr/>
          </p:nvSpPr>
          <p:spPr bwMode="auto">
            <a:xfrm>
              <a:off x="4512" y="2064"/>
              <a:ext cx="587" cy="0"/>
            </a:xfrm>
            <a:prstGeom prst="line">
              <a:avLst/>
            </a:prstGeom>
            <a:noFill/>
            <a:ln w="9525">
              <a:solidFill>
                <a:schemeClr val="tx1"/>
              </a:solidFill>
              <a:round/>
              <a:headEnd/>
              <a:tailEnd/>
            </a:ln>
          </p:spPr>
          <p:txBody>
            <a:bodyPr wrap="none" anchor="ctr"/>
            <a:lstStyle/>
            <a:p>
              <a:endParaRPr lang="zh-CN" altLang="en-US"/>
            </a:p>
          </p:txBody>
        </p:sp>
        <p:sp>
          <p:nvSpPr>
            <p:cNvPr id="28683" name="Line 19"/>
            <p:cNvSpPr>
              <a:spLocks noChangeShapeType="1"/>
            </p:cNvSpPr>
            <p:nvPr/>
          </p:nvSpPr>
          <p:spPr bwMode="auto">
            <a:xfrm>
              <a:off x="4512" y="2400"/>
              <a:ext cx="587" cy="0"/>
            </a:xfrm>
            <a:prstGeom prst="line">
              <a:avLst/>
            </a:prstGeom>
            <a:noFill/>
            <a:ln w="9525">
              <a:solidFill>
                <a:schemeClr val="tx1"/>
              </a:solidFill>
              <a:round/>
              <a:headEnd/>
              <a:tailEnd/>
            </a:ln>
          </p:spPr>
          <p:txBody>
            <a:bodyPr wrap="none" anchor="ctr"/>
            <a:lstStyle/>
            <a:p>
              <a:endParaRPr lang="zh-CN" altLang="en-US"/>
            </a:p>
          </p:txBody>
        </p:sp>
        <p:sp>
          <p:nvSpPr>
            <p:cNvPr id="28684" name="Line 20"/>
            <p:cNvSpPr>
              <a:spLocks noChangeShapeType="1"/>
            </p:cNvSpPr>
            <p:nvPr/>
          </p:nvSpPr>
          <p:spPr bwMode="auto">
            <a:xfrm>
              <a:off x="4512" y="2736"/>
              <a:ext cx="587" cy="0"/>
            </a:xfrm>
            <a:prstGeom prst="line">
              <a:avLst/>
            </a:prstGeom>
            <a:noFill/>
            <a:ln w="9525">
              <a:solidFill>
                <a:schemeClr val="tx1"/>
              </a:solidFill>
              <a:round/>
              <a:headEnd/>
              <a:tailEnd/>
            </a:ln>
          </p:spPr>
          <p:txBody>
            <a:bodyPr wrap="none" anchor="ctr"/>
            <a:lstStyle/>
            <a:p>
              <a:endParaRPr lang="zh-CN" altLang="en-US"/>
            </a:p>
          </p:txBody>
        </p:sp>
        <p:sp>
          <p:nvSpPr>
            <p:cNvPr id="28685" name="Text Box 21"/>
            <p:cNvSpPr txBox="1">
              <a:spLocks noChangeArrowheads="1"/>
            </p:cNvSpPr>
            <p:nvPr/>
          </p:nvSpPr>
          <p:spPr bwMode="auto">
            <a:xfrm>
              <a:off x="5136" y="1440"/>
              <a:ext cx="624" cy="1323"/>
            </a:xfrm>
            <a:prstGeom prst="rect">
              <a:avLst/>
            </a:prstGeom>
            <a:noFill/>
            <a:ln w="9525">
              <a:noFill/>
              <a:miter lim="800000"/>
              <a:headEnd/>
              <a:tailEnd/>
            </a:ln>
          </p:spPr>
          <p:txBody>
            <a:bodyPr>
              <a:spAutoFit/>
            </a:bodyPr>
            <a:lstStyle/>
            <a:p>
              <a:pPr>
                <a:lnSpc>
                  <a:spcPct val="100000"/>
                </a:lnSpc>
                <a:spcBef>
                  <a:spcPct val="50000"/>
                </a:spcBef>
                <a:buClrTx/>
              </a:pPr>
              <a:r>
                <a:rPr lang="en-US" altLang="zh-CN" sz="2400" b="1">
                  <a:latin typeface="Times New Roman" charset="0"/>
                  <a:ea typeface="宋体" charset="-122"/>
                </a:rPr>
                <a:t>a[0]</a:t>
              </a:r>
            </a:p>
            <a:p>
              <a:pPr>
                <a:lnSpc>
                  <a:spcPct val="100000"/>
                </a:lnSpc>
                <a:spcBef>
                  <a:spcPct val="50000"/>
                </a:spcBef>
                <a:buClrTx/>
              </a:pPr>
              <a:r>
                <a:rPr lang="en-US" altLang="zh-CN" sz="2400" b="1">
                  <a:latin typeface="Times New Roman" charset="0"/>
                  <a:ea typeface="宋体" charset="-122"/>
                </a:rPr>
                <a:t>a[1]</a:t>
              </a:r>
            </a:p>
            <a:p>
              <a:pPr>
                <a:lnSpc>
                  <a:spcPct val="100000"/>
                </a:lnSpc>
                <a:spcBef>
                  <a:spcPct val="50000"/>
                </a:spcBef>
                <a:buClrTx/>
              </a:pPr>
              <a:r>
                <a:rPr lang="en-US" altLang="zh-CN" sz="2400" b="1">
                  <a:latin typeface="Times New Roman" charset="0"/>
                  <a:ea typeface="宋体" charset="-122"/>
                </a:rPr>
                <a:t>a[2]</a:t>
              </a:r>
            </a:p>
            <a:p>
              <a:pPr>
                <a:lnSpc>
                  <a:spcPct val="100000"/>
                </a:lnSpc>
                <a:spcBef>
                  <a:spcPct val="50000"/>
                </a:spcBef>
                <a:buClrTx/>
              </a:pPr>
              <a:r>
                <a:rPr lang="en-US" altLang="zh-CN" sz="2400" b="1">
                  <a:latin typeface="Times New Roman" charset="0"/>
                  <a:ea typeface="宋体" charset="-122"/>
                </a:rPr>
                <a:t>a[3]</a:t>
              </a:r>
              <a:endParaRPr lang="en-US" altLang="zh-CN" sz="2400">
                <a:latin typeface="Times New Roman" charset="0"/>
                <a:ea typeface="宋体" charset="-122"/>
              </a:endParaRPr>
            </a:p>
          </p:txBody>
        </p:sp>
        <p:sp>
          <p:nvSpPr>
            <p:cNvPr id="28686" name="Text Box 22"/>
            <p:cNvSpPr txBox="1">
              <a:spLocks noChangeArrowheads="1"/>
            </p:cNvSpPr>
            <p:nvPr/>
          </p:nvSpPr>
          <p:spPr bwMode="auto">
            <a:xfrm>
              <a:off x="3936" y="1488"/>
              <a:ext cx="528" cy="1323"/>
            </a:xfrm>
            <a:prstGeom prst="rect">
              <a:avLst/>
            </a:prstGeom>
            <a:noFill/>
            <a:ln w="9525">
              <a:noFill/>
              <a:miter lim="800000"/>
              <a:headEnd/>
              <a:tailEnd/>
            </a:ln>
          </p:spPr>
          <p:txBody>
            <a:bodyPr>
              <a:spAutoFit/>
            </a:bodyPr>
            <a:lstStyle/>
            <a:p>
              <a:pPr>
                <a:lnSpc>
                  <a:spcPct val="100000"/>
                </a:lnSpc>
                <a:spcBef>
                  <a:spcPct val="50000"/>
                </a:spcBef>
                <a:buClrTx/>
              </a:pPr>
              <a:r>
                <a:rPr lang="en-US" altLang="zh-CN" sz="2400" b="1" dirty="0">
                  <a:latin typeface="Times New Roman" charset="0"/>
                  <a:ea typeface="宋体" charset="-122"/>
                </a:rPr>
                <a:t>1000</a:t>
              </a:r>
            </a:p>
            <a:p>
              <a:pPr>
                <a:lnSpc>
                  <a:spcPct val="100000"/>
                </a:lnSpc>
                <a:spcBef>
                  <a:spcPct val="50000"/>
                </a:spcBef>
                <a:buClrTx/>
              </a:pPr>
              <a:r>
                <a:rPr lang="en-US" altLang="zh-CN" sz="2400" b="1" dirty="0">
                  <a:latin typeface="Times New Roman" charset="0"/>
                  <a:ea typeface="宋体" charset="-122"/>
                </a:rPr>
                <a:t>1002</a:t>
              </a:r>
            </a:p>
            <a:p>
              <a:pPr>
                <a:lnSpc>
                  <a:spcPct val="100000"/>
                </a:lnSpc>
                <a:spcBef>
                  <a:spcPct val="50000"/>
                </a:spcBef>
                <a:buClrTx/>
              </a:pPr>
              <a:r>
                <a:rPr lang="en-US" altLang="zh-CN" sz="2400" b="1" dirty="0">
                  <a:latin typeface="Times New Roman" charset="0"/>
                  <a:ea typeface="宋体" charset="-122"/>
                </a:rPr>
                <a:t>1004</a:t>
              </a:r>
            </a:p>
            <a:p>
              <a:pPr>
                <a:lnSpc>
                  <a:spcPct val="100000"/>
                </a:lnSpc>
                <a:spcBef>
                  <a:spcPct val="50000"/>
                </a:spcBef>
                <a:buClrTx/>
              </a:pPr>
              <a:r>
                <a:rPr lang="en-US" altLang="zh-CN" sz="2400" b="1" dirty="0">
                  <a:latin typeface="Times New Roman" charset="0"/>
                  <a:ea typeface="宋体" charset="-122"/>
                </a:rPr>
                <a:t>1006</a:t>
              </a:r>
              <a:endParaRPr lang="en-US" altLang="zh-CN" sz="2400" dirty="0">
                <a:latin typeface="Times New Roman" charset="0"/>
                <a:ea typeface="宋体" charset="-122"/>
              </a:endParaRPr>
            </a:p>
          </p:txBody>
        </p:sp>
      </p:grpSp>
      <p:cxnSp>
        <p:nvCxnSpPr>
          <p:cNvPr id="22" name="直接箭头连接符 21"/>
          <p:cNvCxnSpPr/>
          <p:nvPr/>
        </p:nvCxnSpPr>
        <p:spPr>
          <a:xfrm>
            <a:off x="971600" y="3573016"/>
            <a:ext cx="64807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3491880" y="3573016"/>
            <a:ext cx="64807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395536" y="1273726"/>
            <a:ext cx="8568952" cy="956288"/>
          </a:xfrm>
          <a:prstGeom prst="rect">
            <a:avLst/>
          </a:prstGeom>
          <a:noFill/>
          <a:ln w="38100">
            <a:solidFill>
              <a:srgbClr val="FFFFFF"/>
            </a:solidFill>
            <a:miter lim="800000"/>
            <a:headEnd type="none" w="lg" len="lg"/>
            <a:tailEnd/>
          </a:ln>
        </p:spPr>
        <p:txBody>
          <a:bodyPr wrap="square" lIns="90000" tIns="46800" rIns="90000" bIns="46800" anchor="ctr">
            <a:spAutoFit/>
          </a:bodyPr>
          <a:lstStyle/>
          <a:p>
            <a:pPr>
              <a:lnSpc>
                <a:spcPct val="100000"/>
              </a:lnSpc>
              <a:spcBef>
                <a:spcPct val="0"/>
              </a:spcBef>
              <a:buClrTx/>
            </a:pPr>
            <a:r>
              <a:rPr lang="en-US" altLang="zh-CN" sz="2800" dirty="0">
                <a:solidFill>
                  <a:srgbClr val="FF0066"/>
                </a:solidFill>
                <a:latin typeface="Times New Roman" charset="0"/>
              </a:rPr>
              <a:t>3</a:t>
            </a:r>
            <a:r>
              <a:rPr lang="zh-CN" altLang="en-US" sz="2800" dirty="0">
                <a:solidFill>
                  <a:srgbClr val="FF0066"/>
                </a:solidFill>
                <a:latin typeface="Times New Roman" charset="0"/>
              </a:rPr>
              <a:t>、指针的关系运算：</a:t>
            </a:r>
            <a:r>
              <a:rPr lang="zh-CN" altLang="en-US" sz="2800" dirty="0">
                <a:solidFill>
                  <a:srgbClr val="000000"/>
                </a:solidFill>
                <a:latin typeface="Times New Roman" charset="0"/>
              </a:rPr>
              <a:t>两个指针变量所指向地址的比较</a:t>
            </a:r>
          </a:p>
          <a:p>
            <a:pPr>
              <a:lnSpc>
                <a:spcPct val="100000"/>
              </a:lnSpc>
              <a:spcBef>
                <a:spcPct val="0"/>
              </a:spcBef>
              <a:buClrTx/>
            </a:pPr>
            <a:r>
              <a:rPr lang="zh-CN" altLang="en-US" sz="2800" dirty="0">
                <a:solidFill>
                  <a:srgbClr val="FF0066"/>
                </a:solidFill>
                <a:latin typeface="Times New Roman" charset="0"/>
              </a:rPr>
              <a:t>要求：</a:t>
            </a:r>
            <a:r>
              <a:rPr lang="zh-CN" altLang="en-US" sz="2800" dirty="0">
                <a:solidFill>
                  <a:srgbClr val="000000"/>
                </a:solidFill>
                <a:latin typeface="Times New Roman" charset="0"/>
              </a:rPr>
              <a:t>进行关系运算的两指针</a:t>
            </a:r>
            <a:r>
              <a:rPr lang="zh-CN" altLang="en-US" sz="2800" dirty="0">
                <a:solidFill>
                  <a:srgbClr val="FF0066"/>
                </a:solidFill>
                <a:latin typeface="Times New Roman" charset="0"/>
              </a:rPr>
              <a:t>必须</a:t>
            </a:r>
            <a:r>
              <a:rPr lang="zh-CN" altLang="en-US" sz="2800" dirty="0">
                <a:solidFill>
                  <a:srgbClr val="000000"/>
                </a:solidFill>
                <a:latin typeface="Times New Roman" charset="0"/>
              </a:rPr>
              <a:t>指向同一数组</a:t>
            </a:r>
          </a:p>
        </p:txBody>
      </p:sp>
      <p:sp>
        <p:nvSpPr>
          <p:cNvPr id="206851" name="Rectangle 3"/>
          <p:cNvSpPr>
            <a:spLocks noChangeArrowheads="1"/>
          </p:cNvSpPr>
          <p:nvPr/>
        </p:nvSpPr>
        <p:spPr bwMode="auto">
          <a:xfrm>
            <a:off x="409575" y="2398236"/>
            <a:ext cx="8239125" cy="3046988"/>
          </a:xfrm>
          <a:prstGeom prst="rect">
            <a:avLst/>
          </a:prstGeom>
          <a:solidFill>
            <a:schemeClr val="bg1"/>
          </a:solidFill>
          <a:ln w="38100">
            <a:solidFill>
              <a:srgbClr val="008000"/>
            </a:solidFill>
            <a:miter lim="800000"/>
            <a:headEnd/>
            <a:tailEnd/>
          </a:ln>
        </p:spPr>
        <p:txBody>
          <a:bodyPr>
            <a:spAutoFit/>
          </a:bodyPr>
          <a:lstStyle/>
          <a:p>
            <a:pPr eaLnBrk="0" hangingPunct="0">
              <a:lnSpc>
                <a:spcPct val="100000"/>
              </a:lnSpc>
              <a:spcBef>
                <a:spcPct val="0"/>
              </a:spcBef>
              <a:buClrTx/>
            </a:pPr>
            <a:r>
              <a:rPr lang="en-US" altLang="zh-CN" sz="2400" dirty="0">
                <a:solidFill>
                  <a:srgbClr val="000000"/>
                </a:solidFill>
                <a:latin typeface="Times New Roman" charset="0"/>
              </a:rPr>
              <a:t>p1</a:t>
            </a:r>
            <a:r>
              <a:rPr lang="zh-CN" altLang="en-US" sz="2400" dirty="0">
                <a:solidFill>
                  <a:srgbClr val="000000"/>
                </a:solidFill>
                <a:latin typeface="Times New Roman" charset="0"/>
              </a:rPr>
              <a:t>和</a:t>
            </a:r>
            <a:r>
              <a:rPr lang="en-US" altLang="zh-CN" sz="2400" dirty="0">
                <a:solidFill>
                  <a:srgbClr val="000000"/>
                </a:solidFill>
                <a:latin typeface="Times New Roman" charset="0"/>
              </a:rPr>
              <a:t>p2</a:t>
            </a:r>
            <a:r>
              <a:rPr lang="zh-CN" altLang="en-US" sz="2400" dirty="0">
                <a:solidFill>
                  <a:srgbClr val="000000"/>
                </a:solidFill>
                <a:latin typeface="Times New Roman" charset="0"/>
              </a:rPr>
              <a:t>指向同一数组</a:t>
            </a:r>
            <a:r>
              <a:rPr lang="en-US" altLang="zh-CN" sz="2400" dirty="0">
                <a:solidFill>
                  <a:srgbClr val="000000"/>
                </a:solidFill>
                <a:latin typeface="Times New Roman" charset="0"/>
              </a:rPr>
              <a:t>a</a:t>
            </a:r>
            <a:r>
              <a:rPr lang="zh-CN" altLang="en-US" sz="2400" dirty="0">
                <a:solidFill>
                  <a:srgbClr val="000000"/>
                </a:solidFill>
                <a:latin typeface="Times New Roman" charset="0"/>
              </a:rPr>
              <a:t>，</a:t>
            </a:r>
            <a:r>
              <a:rPr lang="en-US" altLang="zh-CN" sz="2400" dirty="0">
                <a:solidFill>
                  <a:srgbClr val="000000"/>
                </a:solidFill>
                <a:latin typeface="Times New Roman" charset="0"/>
              </a:rPr>
              <a:t>p1=&amp;a[1]   p2=&amp;a[5]</a:t>
            </a:r>
          </a:p>
          <a:p>
            <a:pPr eaLnBrk="0" hangingPunct="0">
              <a:lnSpc>
                <a:spcPct val="100000"/>
              </a:lnSpc>
              <a:spcBef>
                <a:spcPct val="0"/>
              </a:spcBef>
              <a:buClrTx/>
            </a:pPr>
            <a:endParaRPr lang="en-US" altLang="zh-CN" sz="2400" dirty="0">
              <a:solidFill>
                <a:srgbClr val="000000"/>
              </a:solidFill>
              <a:latin typeface="Times New Roman" charset="0"/>
            </a:endParaRPr>
          </a:p>
          <a:p>
            <a:pPr eaLnBrk="0" hangingPunct="0">
              <a:lnSpc>
                <a:spcPct val="100000"/>
              </a:lnSpc>
              <a:spcBef>
                <a:spcPct val="0"/>
              </a:spcBef>
              <a:buClrTx/>
            </a:pPr>
            <a:r>
              <a:rPr lang="en-US" altLang="zh-CN" sz="2400" dirty="0">
                <a:solidFill>
                  <a:srgbClr val="000000"/>
                </a:solidFill>
                <a:latin typeface="Times New Roman" charset="0"/>
              </a:rPr>
              <a:t>p1==p2    </a:t>
            </a:r>
            <a:r>
              <a:rPr lang="zh-CN" altLang="en-US" sz="2400" dirty="0">
                <a:solidFill>
                  <a:srgbClr val="000000"/>
                </a:solidFill>
                <a:latin typeface="Times New Roman" charset="0"/>
              </a:rPr>
              <a:t>只有</a:t>
            </a:r>
            <a:r>
              <a:rPr lang="en-US" altLang="zh-CN" sz="2400" dirty="0">
                <a:solidFill>
                  <a:srgbClr val="000000"/>
                </a:solidFill>
                <a:latin typeface="Times New Roman" charset="0"/>
              </a:rPr>
              <a:t>p1</a:t>
            </a:r>
            <a:r>
              <a:rPr lang="zh-CN" altLang="en-US" sz="2400" dirty="0">
                <a:solidFill>
                  <a:srgbClr val="000000"/>
                </a:solidFill>
                <a:latin typeface="Times New Roman" charset="0"/>
              </a:rPr>
              <a:t>和</a:t>
            </a:r>
            <a:r>
              <a:rPr lang="en-US" altLang="zh-CN" sz="2400" dirty="0">
                <a:solidFill>
                  <a:srgbClr val="000000"/>
                </a:solidFill>
                <a:latin typeface="Times New Roman" charset="0"/>
              </a:rPr>
              <a:t>p2</a:t>
            </a:r>
            <a:r>
              <a:rPr lang="zh-CN" altLang="en-US" sz="2400" dirty="0">
                <a:solidFill>
                  <a:srgbClr val="000000"/>
                </a:solidFill>
                <a:latin typeface="Times New Roman" charset="0"/>
              </a:rPr>
              <a:t>指向</a:t>
            </a:r>
            <a:r>
              <a:rPr lang="zh-CN" altLang="en-US" sz="2400" dirty="0">
                <a:solidFill>
                  <a:srgbClr val="0000FF"/>
                </a:solidFill>
                <a:latin typeface="Times New Roman" charset="0"/>
              </a:rPr>
              <a:t>同一数组元素</a:t>
            </a:r>
            <a:r>
              <a:rPr lang="zh-CN" altLang="en-US" sz="2400" dirty="0">
                <a:solidFill>
                  <a:srgbClr val="000000"/>
                </a:solidFill>
                <a:latin typeface="Times New Roman" charset="0"/>
              </a:rPr>
              <a:t>时为真</a:t>
            </a:r>
          </a:p>
          <a:p>
            <a:pPr eaLnBrk="0" hangingPunct="0">
              <a:lnSpc>
                <a:spcPct val="100000"/>
              </a:lnSpc>
              <a:spcBef>
                <a:spcPct val="0"/>
              </a:spcBef>
              <a:buClrTx/>
            </a:pPr>
            <a:r>
              <a:rPr lang="en-US" altLang="zh-CN" sz="2400" dirty="0">
                <a:solidFill>
                  <a:srgbClr val="000000"/>
                </a:solidFill>
                <a:latin typeface="Times New Roman" charset="0"/>
              </a:rPr>
              <a:t>p1&lt;p2    p1</a:t>
            </a:r>
            <a:r>
              <a:rPr lang="zh-CN" altLang="en-US" sz="2400" dirty="0">
                <a:solidFill>
                  <a:srgbClr val="000000"/>
                </a:solidFill>
                <a:latin typeface="Times New Roman" charset="0"/>
              </a:rPr>
              <a:t>指向的数组元素在</a:t>
            </a:r>
            <a:r>
              <a:rPr lang="en-US" altLang="zh-CN" sz="2400" dirty="0">
                <a:solidFill>
                  <a:srgbClr val="000000"/>
                </a:solidFill>
                <a:latin typeface="Times New Roman" charset="0"/>
              </a:rPr>
              <a:t>p2</a:t>
            </a:r>
            <a:r>
              <a:rPr lang="zh-CN" altLang="en-US" sz="2400" dirty="0">
                <a:solidFill>
                  <a:srgbClr val="000000"/>
                </a:solidFill>
                <a:latin typeface="Times New Roman" charset="0"/>
              </a:rPr>
              <a:t>指向的</a:t>
            </a:r>
            <a:r>
              <a:rPr lang="zh-CN" altLang="en-US" sz="2400" dirty="0">
                <a:solidFill>
                  <a:srgbClr val="0000FF"/>
                </a:solidFill>
                <a:latin typeface="Times New Roman" charset="0"/>
              </a:rPr>
              <a:t>之前</a:t>
            </a:r>
            <a:r>
              <a:rPr lang="zh-CN" altLang="en-US" sz="2400" dirty="0">
                <a:solidFill>
                  <a:srgbClr val="000000"/>
                </a:solidFill>
                <a:latin typeface="Times New Roman" charset="0"/>
              </a:rPr>
              <a:t>为真</a:t>
            </a:r>
          </a:p>
          <a:p>
            <a:pPr eaLnBrk="0" hangingPunct="0">
              <a:lnSpc>
                <a:spcPct val="100000"/>
              </a:lnSpc>
              <a:spcBef>
                <a:spcPct val="0"/>
              </a:spcBef>
              <a:buClrTx/>
            </a:pPr>
            <a:r>
              <a:rPr lang="en-US" altLang="zh-CN" sz="2400" dirty="0">
                <a:solidFill>
                  <a:srgbClr val="000000"/>
                </a:solidFill>
                <a:latin typeface="Times New Roman" charset="0"/>
              </a:rPr>
              <a:t>p1&lt;=p2    p1</a:t>
            </a:r>
            <a:r>
              <a:rPr lang="zh-CN" altLang="en-US" sz="2400" dirty="0">
                <a:solidFill>
                  <a:srgbClr val="000000"/>
                </a:solidFill>
                <a:latin typeface="Times New Roman" charset="0"/>
              </a:rPr>
              <a:t>指向的数组元素在</a:t>
            </a:r>
            <a:r>
              <a:rPr lang="en-US" altLang="zh-CN" sz="2400" dirty="0">
                <a:solidFill>
                  <a:srgbClr val="000000"/>
                </a:solidFill>
                <a:latin typeface="Times New Roman" charset="0"/>
              </a:rPr>
              <a:t>p2</a:t>
            </a:r>
            <a:r>
              <a:rPr lang="zh-CN" altLang="en-US" sz="2400" dirty="0">
                <a:solidFill>
                  <a:srgbClr val="000000"/>
                </a:solidFill>
                <a:latin typeface="Times New Roman" charset="0"/>
              </a:rPr>
              <a:t>指向的</a:t>
            </a:r>
            <a:r>
              <a:rPr lang="zh-CN" altLang="en-US" sz="2400" dirty="0">
                <a:solidFill>
                  <a:srgbClr val="0000FF"/>
                </a:solidFill>
                <a:latin typeface="Times New Roman" charset="0"/>
              </a:rPr>
              <a:t>之前或相同</a:t>
            </a:r>
            <a:r>
              <a:rPr lang="zh-CN" altLang="en-US" sz="2400" dirty="0">
                <a:solidFill>
                  <a:srgbClr val="000000"/>
                </a:solidFill>
                <a:latin typeface="Times New Roman" charset="0"/>
              </a:rPr>
              <a:t>为真</a:t>
            </a:r>
          </a:p>
          <a:p>
            <a:pPr eaLnBrk="0" hangingPunct="0">
              <a:lnSpc>
                <a:spcPct val="100000"/>
              </a:lnSpc>
              <a:spcBef>
                <a:spcPct val="0"/>
              </a:spcBef>
              <a:buClrTx/>
            </a:pPr>
            <a:r>
              <a:rPr lang="zh-CN" altLang="en-US" sz="2400" dirty="0">
                <a:solidFill>
                  <a:srgbClr val="000000"/>
                </a:solidFill>
                <a:latin typeface="Times New Roman" charset="0"/>
              </a:rPr>
              <a:t>  </a:t>
            </a:r>
            <a:r>
              <a:rPr lang="en-US" altLang="zh-CN" sz="2400" dirty="0">
                <a:solidFill>
                  <a:srgbClr val="000000"/>
                </a:solidFill>
                <a:latin typeface="Times New Roman" charset="0"/>
              </a:rPr>
              <a:t>p1&gt;p2   p1&gt;=p2    p1!=p2</a:t>
            </a:r>
          </a:p>
          <a:p>
            <a:pPr eaLnBrk="0" hangingPunct="0">
              <a:lnSpc>
                <a:spcPct val="100000"/>
              </a:lnSpc>
              <a:spcBef>
                <a:spcPct val="0"/>
              </a:spcBef>
              <a:buClrTx/>
            </a:pPr>
            <a:r>
              <a:rPr lang="en-US" altLang="zh-CN" sz="2400" dirty="0">
                <a:solidFill>
                  <a:srgbClr val="000000"/>
                </a:solidFill>
                <a:latin typeface="Times New Roman" charset="0"/>
              </a:rPr>
              <a:t>  p==0    </a:t>
            </a:r>
            <a:r>
              <a:rPr lang="zh-CN" altLang="en-US" sz="2400" dirty="0">
                <a:solidFill>
                  <a:srgbClr val="000000"/>
                </a:solidFill>
                <a:latin typeface="Times New Roman" charset="0"/>
              </a:rPr>
              <a:t>或     </a:t>
            </a:r>
            <a:r>
              <a:rPr lang="en-US" altLang="zh-CN" sz="2400" dirty="0">
                <a:solidFill>
                  <a:srgbClr val="000000"/>
                </a:solidFill>
                <a:latin typeface="Times New Roman" charset="0"/>
              </a:rPr>
              <a:t>p==NULL    </a:t>
            </a:r>
            <a:r>
              <a:rPr lang="zh-CN" altLang="en-US" sz="2400" dirty="0">
                <a:solidFill>
                  <a:srgbClr val="000000"/>
                </a:solidFill>
                <a:latin typeface="Times New Roman" charset="0"/>
              </a:rPr>
              <a:t>或     </a:t>
            </a:r>
            <a:r>
              <a:rPr lang="en-US" altLang="zh-CN" sz="2400" dirty="0">
                <a:solidFill>
                  <a:srgbClr val="000000"/>
                </a:solidFill>
                <a:latin typeface="Times New Roman" charset="0"/>
              </a:rPr>
              <a:t>p!=NULL</a:t>
            </a:r>
          </a:p>
          <a:p>
            <a:pPr eaLnBrk="0" hangingPunct="0">
              <a:lnSpc>
                <a:spcPct val="100000"/>
              </a:lnSpc>
              <a:spcBef>
                <a:spcPct val="0"/>
              </a:spcBef>
              <a:buClrTx/>
            </a:pPr>
            <a:r>
              <a:rPr lang="en-US" altLang="zh-CN" sz="2400" dirty="0">
                <a:solidFill>
                  <a:srgbClr val="000000"/>
                </a:solidFill>
                <a:latin typeface="Times New Roman" charset="0"/>
              </a:rPr>
              <a:t> </a:t>
            </a:r>
            <a:r>
              <a:rPr lang="zh-CN" altLang="en-US" sz="2400" dirty="0">
                <a:solidFill>
                  <a:srgbClr val="000000"/>
                </a:solidFill>
                <a:latin typeface="Times New Roman" charset="0"/>
              </a:rPr>
              <a:t>表明</a:t>
            </a:r>
            <a:r>
              <a:rPr lang="en-US" altLang="zh-CN" sz="2400" dirty="0">
                <a:solidFill>
                  <a:srgbClr val="000000"/>
                </a:solidFill>
                <a:latin typeface="Times New Roman" charset="0"/>
              </a:rPr>
              <a:t>p</a:t>
            </a:r>
            <a:r>
              <a:rPr lang="zh-CN" altLang="en-US" sz="2400" dirty="0">
                <a:solidFill>
                  <a:srgbClr val="000000"/>
                </a:solidFill>
                <a:latin typeface="Times New Roman" charset="0"/>
              </a:rPr>
              <a:t>是空指针，不指向任何变量。</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914400" y="970632"/>
            <a:ext cx="6475413" cy="582613"/>
          </a:xfrm>
          <a:prstGeom prst="rect">
            <a:avLst/>
          </a:prstGeom>
          <a:noFill/>
          <a:ln w="9525">
            <a:noFill/>
            <a:miter lim="800000"/>
            <a:headEnd/>
            <a:tailEnd/>
          </a:ln>
        </p:spPr>
        <p:txBody>
          <a:bodyPr anchor="b"/>
          <a:lstStyle/>
          <a:p>
            <a:pPr algn="just">
              <a:lnSpc>
                <a:spcPct val="100000"/>
              </a:lnSpc>
              <a:spcBef>
                <a:spcPct val="0"/>
              </a:spcBef>
              <a:buClrTx/>
            </a:pPr>
            <a:r>
              <a:rPr lang="zh-CN" altLang="en-US" sz="4000" dirty="0">
                <a:solidFill>
                  <a:schemeClr val="tx2"/>
                </a:solidFill>
                <a:latin typeface="隶书" pitchFamily="49" charset="-122"/>
              </a:rPr>
              <a:t>使用指针变量的常见错误</a:t>
            </a:r>
            <a:endParaRPr lang="zh-CN" altLang="en-US" sz="4000" dirty="0">
              <a:solidFill>
                <a:schemeClr val="tx2"/>
              </a:solidFill>
              <a:ea typeface="宋体" charset="-122"/>
            </a:endParaRPr>
          </a:p>
        </p:txBody>
      </p:sp>
      <p:sp>
        <p:nvSpPr>
          <p:cNvPr id="30723" name="Rectangle 3"/>
          <p:cNvSpPr>
            <a:spLocks noChangeArrowheads="1"/>
          </p:cNvSpPr>
          <p:nvPr/>
        </p:nvSpPr>
        <p:spPr bwMode="auto">
          <a:xfrm>
            <a:off x="323528" y="1844824"/>
            <a:ext cx="8389937" cy="1643062"/>
          </a:xfrm>
          <a:prstGeom prst="rect">
            <a:avLst/>
          </a:prstGeom>
          <a:noFill/>
          <a:ln w="9525">
            <a:noFill/>
            <a:miter lim="800000"/>
            <a:headEnd/>
            <a:tailEnd/>
          </a:ln>
        </p:spPr>
        <p:txBody>
          <a:bodyPr/>
          <a:lstStyle/>
          <a:p>
            <a:pPr marL="342900" indent="-342900" algn="just">
              <a:lnSpc>
                <a:spcPct val="100000"/>
              </a:lnSpc>
            </a:pPr>
            <a:r>
              <a:rPr lang="en-US" altLang="zh-CN" sz="2800" dirty="0"/>
              <a:t>1</a:t>
            </a:r>
            <a:r>
              <a:rPr lang="zh-CN" altLang="en-US" sz="2800" dirty="0"/>
              <a:t>）使用未初始化的指针变量。</a:t>
            </a:r>
          </a:p>
          <a:p>
            <a:pPr marL="342900" indent="-342900" algn="just">
              <a:lnSpc>
                <a:spcPct val="100000"/>
              </a:lnSpc>
            </a:pPr>
            <a:r>
              <a:rPr lang="en-US" altLang="zh-CN" sz="2800" dirty="0"/>
              <a:t>2</a:t>
            </a:r>
            <a:r>
              <a:rPr lang="zh-CN" altLang="en-US" sz="2800" dirty="0"/>
              <a:t>）指针变量所指向的数据类型与其定义的类型不符。</a:t>
            </a:r>
          </a:p>
        </p:txBody>
      </p:sp>
      <p:sp>
        <p:nvSpPr>
          <p:cNvPr id="30724" name="Rectangle 4"/>
          <p:cNvSpPr>
            <a:spLocks noChangeArrowheads="1"/>
          </p:cNvSpPr>
          <p:nvPr/>
        </p:nvSpPr>
        <p:spPr bwMode="auto">
          <a:xfrm>
            <a:off x="290513" y="3682082"/>
            <a:ext cx="8578850" cy="1835150"/>
          </a:xfrm>
          <a:prstGeom prst="rect">
            <a:avLst/>
          </a:prstGeom>
          <a:noFill/>
          <a:ln w="9525">
            <a:noFill/>
            <a:miter lim="800000"/>
            <a:headEnd/>
            <a:tailEnd/>
          </a:ln>
        </p:spPr>
        <p:txBody>
          <a:bodyPr/>
          <a:lstStyle/>
          <a:p>
            <a:pPr marL="342900" indent="-342900" algn="just">
              <a:lnSpc>
                <a:spcPct val="100000"/>
              </a:lnSpc>
            </a:pPr>
            <a:r>
              <a:rPr lang="en-US" altLang="zh-CN" sz="3200" dirty="0"/>
              <a:t>1</a:t>
            </a:r>
            <a:r>
              <a:rPr lang="zh-CN" altLang="en-US" sz="3200" dirty="0"/>
              <a:t>、</a:t>
            </a:r>
            <a:r>
              <a:rPr lang="zh-CN" altLang="en-US" sz="2800" dirty="0"/>
              <a:t>若有定义：</a:t>
            </a:r>
            <a:r>
              <a:rPr lang="en-US" altLang="zh-CN" sz="2800" dirty="0" err="1"/>
              <a:t>int</a:t>
            </a:r>
            <a:r>
              <a:rPr lang="en-US" altLang="zh-CN" sz="2800" dirty="0"/>
              <a:t> x, *</a:t>
            </a:r>
            <a:r>
              <a:rPr lang="en-US" altLang="zh-CN" sz="2800" dirty="0" err="1"/>
              <a:t>pb</a:t>
            </a:r>
            <a:r>
              <a:rPr lang="en-US" altLang="zh-CN" sz="2800" dirty="0"/>
              <a:t>;</a:t>
            </a:r>
            <a:r>
              <a:rPr lang="zh-CN" altLang="en-US" sz="2800" dirty="0"/>
              <a:t>则以下正确的赋值表达式为</a:t>
            </a:r>
            <a:r>
              <a:rPr lang="en-US" altLang="zh-CN" sz="2800" dirty="0"/>
              <a:t>[  ]</a:t>
            </a:r>
          </a:p>
          <a:p>
            <a:pPr marL="342900" indent="-342900" algn="just">
              <a:lnSpc>
                <a:spcPct val="100000"/>
              </a:lnSpc>
            </a:pPr>
            <a:r>
              <a:rPr lang="en-US" altLang="zh-CN" sz="2800" dirty="0"/>
              <a:t>A</a:t>
            </a:r>
            <a:r>
              <a:rPr lang="zh-CN" altLang="en-US" sz="2800" dirty="0"/>
              <a:t>）</a:t>
            </a:r>
            <a:r>
              <a:rPr lang="en-US" altLang="zh-CN" sz="2800" dirty="0"/>
              <a:t>pb=&amp;x  B</a:t>
            </a:r>
            <a:r>
              <a:rPr lang="zh-CN" altLang="en-US" sz="2800" dirty="0"/>
              <a:t>）</a:t>
            </a:r>
            <a:r>
              <a:rPr lang="en-US" altLang="zh-CN" sz="2800" dirty="0"/>
              <a:t>pb=x  C</a:t>
            </a:r>
            <a:r>
              <a:rPr lang="zh-CN" altLang="en-US" sz="2800" dirty="0"/>
              <a:t>）*</a:t>
            </a:r>
            <a:r>
              <a:rPr lang="en-US" altLang="zh-CN" sz="2800" dirty="0"/>
              <a:t>pb=&amp;x D</a:t>
            </a:r>
            <a:r>
              <a:rPr lang="zh-CN" altLang="en-US" sz="2800" dirty="0"/>
              <a:t>）*</a:t>
            </a:r>
            <a:r>
              <a:rPr lang="en-US" altLang="zh-CN" sz="2800" dirty="0"/>
              <a:t>pb=*x  E</a:t>
            </a:r>
            <a:r>
              <a:rPr lang="zh-CN" altLang="en-US" sz="2800" dirty="0"/>
              <a:t>）*</a:t>
            </a:r>
            <a:r>
              <a:rPr lang="en-US" altLang="zh-CN" sz="2800" dirty="0"/>
              <a:t>pb=x</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268288" y="1222102"/>
            <a:ext cx="8447087" cy="3575050"/>
          </a:xfrm>
          <a:prstGeom prst="rect">
            <a:avLst/>
          </a:prstGeom>
          <a:noFill/>
          <a:ln w="9525">
            <a:noFill/>
            <a:miter lim="800000"/>
            <a:headEnd/>
            <a:tailEnd/>
          </a:ln>
        </p:spPr>
        <p:txBody>
          <a:bodyPr/>
          <a:lstStyle/>
          <a:p>
            <a:pPr marL="342900" indent="-342900" algn="just">
              <a:lnSpc>
                <a:spcPct val="100000"/>
              </a:lnSpc>
            </a:pPr>
            <a:r>
              <a:rPr lang="en-US" altLang="zh-CN" sz="3200" dirty="0"/>
              <a:t>2</a:t>
            </a:r>
            <a:r>
              <a:rPr lang="zh-CN" altLang="en-US" sz="3200" dirty="0"/>
              <a:t>．执行以下程序后，</a:t>
            </a:r>
            <a:r>
              <a:rPr lang="en-US" altLang="zh-CN" sz="3200" dirty="0"/>
              <a:t>a</a:t>
            </a:r>
            <a:r>
              <a:rPr lang="zh-CN" altLang="en-US" sz="3200" dirty="0"/>
              <a:t>的值为</a:t>
            </a:r>
            <a:r>
              <a:rPr lang="en-US" altLang="zh-CN" sz="3200" dirty="0"/>
              <a:t>【</a:t>
            </a:r>
            <a:r>
              <a:rPr lang="en-US" altLang="zh-CN" sz="3200" dirty="0">
                <a:solidFill>
                  <a:srgbClr val="FF0000"/>
                </a:solidFill>
              </a:rPr>
              <a:t>0</a:t>
            </a:r>
            <a:r>
              <a:rPr lang="en-US" altLang="zh-CN" sz="3200" dirty="0"/>
              <a:t>	 】</a:t>
            </a:r>
            <a:r>
              <a:rPr lang="zh-CN" altLang="en-US" sz="3200" dirty="0"/>
              <a:t>，</a:t>
            </a:r>
            <a:r>
              <a:rPr lang="en-US" altLang="zh-CN" sz="3200" dirty="0"/>
              <a:t>b</a:t>
            </a:r>
            <a:r>
              <a:rPr lang="zh-CN" altLang="en-US" sz="3200" dirty="0"/>
              <a:t>的值为</a:t>
            </a:r>
            <a:r>
              <a:rPr lang="en-US" altLang="zh-CN" sz="3200" dirty="0"/>
              <a:t>【</a:t>
            </a:r>
            <a:r>
              <a:rPr lang="en-US" altLang="zh-CN" sz="3200" dirty="0">
                <a:solidFill>
                  <a:srgbClr val="FF0000"/>
                </a:solidFill>
              </a:rPr>
              <a:t>7</a:t>
            </a:r>
            <a:r>
              <a:rPr lang="en-US" altLang="zh-CN" sz="3200" dirty="0"/>
              <a:t>】</a:t>
            </a:r>
          </a:p>
          <a:p>
            <a:pPr marL="342900" indent="-342900" algn="just">
              <a:lnSpc>
                <a:spcPct val="100000"/>
              </a:lnSpc>
            </a:pPr>
            <a:r>
              <a:rPr lang="en-US" altLang="zh-CN" sz="3200" dirty="0"/>
              <a:t>main()</a:t>
            </a:r>
          </a:p>
          <a:p>
            <a:pPr marL="342900" indent="-342900" algn="just">
              <a:lnSpc>
                <a:spcPct val="100000"/>
              </a:lnSpc>
            </a:pPr>
            <a:r>
              <a:rPr lang="en-US" altLang="zh-CN" sz="3200" dirty="0"/>
              <a:t>{  </a:t>
            </a:r>
            <a:r>
              <a:rPr lang="en-US" altLang="zh-CN" sz="3200" dirty="0" err="1"/>
              <a:t>int</a:t>
            </a:r>
            <a:r>
              <a:rPr lang="en-US" altLang="zh-CN" sz="3200" dirty="0"/>
              <a:t>  </a:t>
            </a:r>
            <a:r>
              <a:rPr lang="en-US" altLang="zh-CN" sz="3200" dirty="0" err="1"/>
              <a:t>a,b,k</a:t>
            </a:r>
            <a:r>
              <a:rPr lang="en-US" altLang="zh-CN" sz="3200" dirty="0"/>
              <a:t>=4,m=6;</a:t>
            </a:r>
          </a:p>
          <a:p>
            <a:pPr marL="342900" indent="-342900" algn="just">
              <a:lnSpc>
                <a:spcPct val="100000"/>
              </a:lnSpc>
            </a:pPr>
            <a:r>
              <a:rPr lang="en-US" altLang="zh-CN" sz="3200" dirty="0"/>
              <a:t>   </a:t>
            </a:r>
            <a:r>
              <a:rPr lang="en-US" altLang="zh-CN" sz="3200" dirty="0" err="1"/>
              <a:t>int</a:t>
            </a:r>
            <a:r>
              <a:rPr lang="en-US" altLang="zh-CN" sz="3200" dirty="0"/>
              <a:t>  *p1=&amp;k, *p2=&amp;m;</a:t>
            </a:r>
          </a:p>
          <a:p>
            <a:pPr marL="342900" indent="-342900" algn="just">
              <a:lnSpc>
                <a:spcPct val="100000"/>
              </a:lnSpc>
            </a:pPr>
            <a:r>
              <a:rPr lang="en-US" altLang="zh-CN" sz="3200" dirty="0"/>
              <a:t>   a=(p1==&amp;m);</a:t>
            </a:r>
          </a:p>
          <a:p>
            <a:pPr marL="342900" indent="-342900" algn="just">
              <a:lnSpc>
                <a:spcPct val="100000"/>
              </a:lnSpc>
            </a:pPr>
            <a:r>
              <a:rPr lang="en-US" altLang="zh-CN" sz="3200" dirty="0"/>
              <a:t>   b=(-1*</a:t>
            </a:r>
            <a:r>
              <a:rPr lang="zh-CN" altLang="en-US" sz="3200" dirty="0"/>
              <a:t>*</a:t>
            </a:r>
            <a:r>
              <a:rPr lang="en-US" altLang="zh-CN" sz="3200" dirty="0"/>
              <a:t>p1)/(*p2)+7;}</a:t>
            </a:r>
            <a:endParaRPr lang="en-US" altLang="zh-CN" sz="3200" dirty="0">
              <a:latin typeface="Times New Roman"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6" name="Text Box 8"/>
          <p:cNvSpPr txBox="1">
            <a:spLocks noChangeArrowheads="1"/>
          </p:cNvSpPr>
          <p:nvPr/>
        </p:nvSpPr>
        <p:spPr bwMode="auto">
          <a:xfrm>
            <a:off x="168275" y="1050925"/>
            <a:ext cx="2631298" cy="378565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en-US" altLang="zh-CN" sz="2400" dirty="0"/>
              <a:t>⑴ </a:t>
            </a:r>
            <a:r>
              <a:rPr lang="zh-CN" altLang="en-US" sz="2400" dirty="0"/>
              <a:t>下标法：</a:t>
            </a:r>
          </a:p>
          <a:p>
            <a:pPr>
              <a:spcBef>
                <a:spcPct val="0"/>
              </a:spcBef>
              <a:buClr>
                <a:schemeClr val="accent2"/>
              </a:buClr>
              <a:buSzPct val="80000"/>
              <a:buFont typeface="Wingdings" pitchFamily="2" charset="2"/>
              <a:buNone/>
            </a:pPr>
            <a:r>
              <a:rPr lang="en-US" altLang="zh-CN" sz="2400" dirty="0"/>
              <a:t>#include &lt;</a:t>
            </a:r>
            <a:r>
              <a:rPr lang="en-US" altLang="zh-CN" sz="2400" dirty="0" err="1"/>
              <a:t>stdio.h</a:t>
            </a:r>
            <a:r>
              <a:rPr lang="en-US" altLang="zh-CN" sz="2400" dirty="0"/>
              <a:t>&gt;</a:t>
            </a:r>
          </a:p>
          <a:p>
            <a:pPr>
              <a:spcBef>
                <a:spcPct val="0"/>
              </a:spcBef>
              <a:buClr>
                <a:schemeClr val="accent2"/>
              </a:buClr>
              <a:buSzPct val="80000"/>
              <a:buFont typeface="Wingdings" pitchFamily="2" charset="2"/>
              <a:buNone/>
            </a:pPr>
            <a:r>
              <a:rPr lang="en-US" altLang="zh-CN" sz="2400" dirty="0" err="1"/>
              <a:t>int</a:t>
            </a:r>
            <a:r>
              <a:rPr lang="en-US" altLang="zh-CN" sz="2400" dirty="0"/>
              <a:t> main()</a:t>
            </a:r>
          </a:p>
          <a:p>
            <a:pPr>
              <a:spcBef>
                <a:spcPct val="0"/>
              </a:spcBef>
              <a:buClr>
                <a:schemeClr val="accent2"/>
              </a:buClr>
              <a:buSzPct val="80000"/>
              <a:buFont typeface="Wingdings" pitchFamily="2" charset="2"/>
              <a:buNone/>
            </a:pPr>
            <a:r>
              <a:rPr lang="en-US" altLang="zh-CN" sz="2400" dirty="0"/>
              <a:t>{</a:t>
            </a:r>
            <a:r>
              <a:rPr lang="en-US" altLang="zh-CN" sz="2400" dirty="0" err="1"/>
              <a:t>int</a:t>
            </a:r>
            <a:r>
              <a:rPr lang="en-US" altLang="zh-CN" sz="2400" dirty="0"/>
              <a:t> a[10];</a:t>
            </a:r>
          </a:p>
          <a:p>
            <a:pPr>
              <a:spcBef>
                <a:spcPct val="0"/>
              </a:spcBef>
              <a:buClr>
                <a:schemeClr val="accent2"/>
              </a:buClr>
              <a:buSzPct val="80000"/>
              <a:buFont typeface="Wingdings" pitchFamily="2" charset="2"/>
              <a:buNone/>
            </a:pPr>
            <a:r>
              <a:rPr lang="en-US" altLang="zh-CN" sz="2400" dirty="0"/>
              <a:t> </a:t>
            </a:r>
            <a:r>
              <a:rPr lang="en-US" altLang="zh-CN" sz="2400" dirty="0" err="1"/>
              <a:t>int</a:t>
            </a:r>
            <a:r>
              <a:rPr lang="en-US" altLang="zh-CN" sz="2400" dirty="0"/>
              <a:t> </a:t>
            </a:r>
            <a:r>
              <a:rPr lang="en-US" altLang="zh-CN" sz="2400" dirty="0" err="1"/>
              <a:t>i</a:t>
            </a:r>
            <a:r>
              <a:rPr lang="en-US" altLang="zh-CN" sz="2400" dirty="0"/>
              <a:t>;</a:t>
            </a:r>
          </a:p>
          <a:p>
            <a:pPr>
              <a:spcBef>
                <a:spcPct val="0"/>
              </a:spcBef>
              <a:buClr>
                <a:schemeClr val="accent2"/>
              </a:buClr>
              <a:buSzPct val="80000"/>
              <a:buFont typeface="Wingdings" pitchFamily="2" charset="2"/>
              <a:buNone/>
            </a:pPr>
            <a:r>
              <a:rPr lang="en-US" altLang="zh-CN" sz="2400" dirty="0"/>
              <a:t> for(</a:t>
            </a:r>
            <a:r>
              <a:rPr lang="en-US" altLang="zh-CN" sz="2400" dirty="0" err="1"/>
              <a:t>i</a:t>
            </a:r>
            <a:r>
              <a:rPr lang="en-US" altLang="zh-CN" sz="2400" dirty="0"/>
              <a:t>=0; </a:t>
            </a:r>
            <a:r>
              <a:rPr lang="en-US" altLang="zh-CN" sz="2400" dirty="0" err="1"/>
              <a:t>i</a:t>
            </a:r>
            <a:r>
              <a:rPr lang="en-US" altLang="zh-CN" sz="2400" dirty="0"/>
              <a:t>&lt;10; </a:t>
            </a:r>
            <a:r>
              <a:rPr lang="en-US" altLang="zh-CN" sz="2400" dirty="0" err="1"/>
              <a:t>i</a:t>
            </a:r>
            <a:r>
              <a:rPr lang="en-US" altLang="zh-CN" sz="2400" dirty="0"/>
              <a:t>++)</a:t>
            </a:r>
          </a:p>
          <a:p>
            <a:pPr>
              <a:spcBef>
                <a:spcPct val="0"/>
              </a:spcBef>
              <a:buClr>
                <a:schemeClr val="accent2"/>
              </a:buClr>
              <a:buSzPct val="80000"/>
              <a:buFont typeface="Wingdings" pitchFamily="2" charset="2"/>
              <a:buNone/>
            </a:pPr>
            <a:r>
              <a:rPr lang="en-US" altLang="zh-CN" sz="2400" dirty="0"/>
              <a:t>   </a:t>
            </a:r>
            <a:r>
              <a:rPr lang="en-US" altLang="zh-CN" sz="2400" dirty="0" err="1"/>
              <a:t>scanf</a:t>
            </a:r>
            <a:r>
              <a:rPr lang="en-US" altLang="zh-CN" sz="2400" dirty="0"/>
              <a:t>("%</a:t>
            </a:r>
            <a:r>
              <a:rPr lang="en-US" altLang="zh-CN" sz="2400" dirty="0" err="1"/>
              <a:t>d",&amp;a</a:t>
            </a:r>
            <a:r>
              <a:rPr lang="en-US" altLang="zh-CN" sz="2400" dirty="0"/>
              <a:t>[</a:t>
            </a:r>
            <a:r>
              <a:rPr lang="en-US" altLang="zh-CN" sz="2400" dirty="0" err="1"/>
              <a:t>i</a:t>
            </a:r>
            <a:r>
              <a:rPr lang="en-US" altLang="zh-CN" sz="2400" dirty="0"/>
              <a:t>]);</a:t>
            </a:r>
          </a:p>
          <a:p>
            <a:pPr>
              <a:spcBef>
                <a:spcPct val="0"/>
              </a:spcBef>
              <a:buClr>
                <a:schemeClr val="accent2"/>
              </a:buClr>
              <a:buSzPct val="80000"/>
              <a:buFont typeface="Wingdings" pitchFamily="2" charset="2"/>
              <a:buNone/>
            </a:pPr>
            <a:r>
              <a:rPr lang="en-US" altLang="zh-CN" sz="2400" dirty="0"/>
              <a:t> </a:t>
            </a:r>
            <a:r>
              <a:rPr lang="en-US" altLang="zh-CN" sz="2400" dirty="0" err="1"/>
              <a:t>printf</a:t>
            </a:r>
            <a:r>
              <a:rPr lang="en-US" altLang="zh-CN" sz="2400" dirty="0"/>
              <a:t>("\n");</a:t>
            </a:r>
          </a:p>
          <a:p>
            <a:pPr>
              <a:spcBef>
                <a:spcPct val="0"/>
              </a:spcBef>
              <a:buClr>
                <a:schemeClr val="accent2"/>
              </a:buClr>
              <a:buSzPct val="80000"/>
              <a:buFont typeface="Wingdings" pitchFamily="2" charset="2"/>
              <a:buNone/>
            </a:pPr>
            <a:r>
              <a:rPr lang="en-US" altLang="zh-CN" sz="2400" dirty="0"/>
              <a:t> for(</a:t>
            </a:r>
            <a:r>
              <a:rPr lang="en-US" altLang="zh-CN" sz="2400" dirty="0" err="1"/>
              <a:t>i</a:t>
            </a:r>
            <a:r>
              <a:rPr lang="en-US" altLang="zh-CN" sz="2400" dirty="0"/>
              <a:t>=0; </a:t>
            </a:r>
            <a:r>
              <a:rPr lang="en-US" altLang="zh-CN" sz="2400" dirty="0" err="1"/>
              <a:t>i</a:t>
            </a:r>
            <a:r>
              <a:rPr lang="en-US" altLang="zh-CN" sz="2400" dirty="0"/>
              <a:t>&lt;10; </a:t>
            </a:r>
            <a:r>
              <a:rPr lang="en-US" altLang="zh-CN" sz="2400" dirty="0" err="1"/>
              <a:t>i</a:t>
            </a:r>
            <a:r>
              <a:rPr lang="en-US" altLang="zh-CN" sz="2400" dirty="0"/>
              <a:t>++)</a:t>
            </a:r>
          </a:p>
          <a:p>
            <a:pPr>
              <a:spcBef>
                <a:spcPct val="0"/>
              </a:spcBef>
              <a:buClr>
                <a:schemeClr val="accent2"/>
              </a:buClr>
              <a:buSzPct val="80000"/>
              <a:buFont typeface="Wingdings" pitchFamily="2" charset="2"/>
              <a:buNone/>
            </a:pPr>
            <a:r>
              <a:rPr lang="en-US" altLang="zh-CN" sz="2400" dirty="0"/>
              <a:t>   </a:t>
            </a:r>
            <a:r>
              <a:rPr lang="en-US" altLang="zh-CN" sz="2400" dirty="0" err="1"/>
              <a:t>printf</a:t>
            </a:r>
            <a:r>
              <a:rPr lang="en-US" altLang="zh-CN" sz="2400" dirty="0"/>
              <a:t>("%</a:t>
            </a:r>
            <a:r>
              <a:rPr lang="en-US" altLang="zh-CN" sz="2400" dirty="0" err="1"/>
              <a:t>d",a</a:t>
            </a:r>
            <a:r>
              <a:rPr lang="en-US" altLang="zh-CN" sz="2400" dirty="0"/>
              <a:t>[</a:t>
            </a:r>
            <a:r>
              <a:rPr lang="en-US" altLang="zh-CN" sz="2400" dirty="0" err="1"/>
              <a:t>i</a:t>
            </a:r>
            <a:r>
              <a:rPr lang="en-US" altLang="zh-CN" sz="2400" dirty="0"/>
              <a:t>] );}</a:t>
            </a:r>
          </a:p>
        </p:txBody>
      </p:sp>
      <p:sp>
        <p:nvSpPr>
          <p:cNvPr id="800777" name="Rectangle 9"/>
          <p:cNvSpPr>
            <a:spLocks noChangeArrowheads="1"/>
          </p:cNvSpPr>
          <p:nvPr/>
        </p:nvSpPr>
        <p:spPr bwMode="auto">
          <a:xfrm>
            <a:off x="258374" y="5264149"/>
            <a:ext cx="2451100" cy="1144588"/>
          </a:xfrm>
          <a:prstGeom prst="rect">
            <a:avLst/>
          </a:prstGeom>
          <a:solidFill>
            <a:srgbClr val="C0C0C0"/>
          </a:solidFill>
          <a:ln w="38100">
            <a:solidFill>
              <a:srgbClr val="339966"/>
            </a:solidFill>
            <a:miter lim="800000"/>
            <a:headEnd/>
            <a:tailEnd/>
          </a:ln>
          <a:effectLst/>
        </p:spPr>
        <p:txBody>
          <a:bodyPr wrap="none" anchor="ctr"/>
          <a:lstStyle/>
          <a:p>
            <a:pPr>
              <a:spcBef>
                <a:spcPct val="0"/>
              </a:spcBef>
            </a:pPr>
            <a:r>
              <a:rPr kumimoji="0" lang="zh-CN" altLang="en-US" sz="2000">
                <a:solidFill>
                  <a:schemeClr val="tx1"/>
                </a:solidFill>
              </a:rPr>
              <a:t>运行情况： </a:t>
            </a:r>
          </a:p>
          <a:p>
            <a:pPr>
              <a:spcBef>
                <a:spcPct val="0"/>
              </a:spcBef>
            </a:pPr>
            <a:r>
              <a:rPr kumimoji="0" lang="en-US" altLang="zh-CN" sz="2000">
                <a:solidFill>
                  <a:srgbClr val="FF5050"/>
                </a:solidFill>
              </a:rPr>
              <a:t>1 2 3 4 5 6 7 8 9 0 </a:t>
            </a:r>
            <a:r>
              <a:rPr kumimoji="0" lang="en-US" altLang="zh-CN" sz="2000">
                <a:solidFill>
                  <a:srgbClr val="FF5050"/>
                </a:solidFill>
                <a:sym typeface="Symbol" pitchFamily="18" charset="2"/>
              </a:rPr>
              <a:t></a:t>
            </a:r>
            <a:endParaRPr kumimoji="0" lang="en-US" altLang="zh-CN" sz="2000">
              <a:solidFill>
                <a:srgbClr val="FF5050"/>
              </a:solidFill>
            </a:endParaRPr>
          </a:p>
          <a:p>
            <a:pPr>
              <a:spcBef>
                <a:spcPct val="0"/>
              </a:spcBef>
            </a:pPr>
            <a:r>
              <a:rPr kumimoji="0" lang="en-US" altLang="zh-CN" sz="2000">
                <a:solidFill>
                  <a:srgbClr val="FF5050"/>
                </a:solidFill>
              </a:rPr>
              <a:t>1 2 3 4 5 6 7 8 9 0</a:t>
            </a:r>
          </a:p>
        </p:txBody>
      </p:sp>
      <p:sp>
        <p:nvSpPr>
          <p:cNvPr id="377865" name="Text Box 12"/>
          <p:cNvSpPr txBox="1">
            <a:spLocks noChangeArrowheads="1"/>
          </p:cNvSpPr>
          <p:nvPr/>
        </p:nvSpPr>
        <p:spPr bwMode="auto">
          <a:xfrm>
            <a:off x="211138" y="449263"/>
            <a:ext cx="5788764" cy="46166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t>例</a:t>
            </a:r>
            <a:r>
              <a:rPr lang="en-US" altLang="zh-CN" sz="2400" dirty="0"/>
              <a:t>6   </a:t>
            </a:r>
            <a:r>
              <a:rPr lang="zh-CN" altLang="en-US" sz="2400" dirty="0"/>
              <a:t>用三种方法输出数组中全部元素的值</a:t>
            </a:r>
          </a:p>
        </p:txBody>
      </p:sp>
      <p:sp>
        <p:nvSpPr>
          <p:cNvPr id="800781" name="Text Box 13"/>
          <p:cNvSpPr txBox="1">
            <a:spLocks noChangeArrowheads="1"/>
          </p:cNvSpPr>
          <p:nvPr/>
        </p:nvSpPr>
        <p:spPr bwMode="auto">
          <a:xfrm>
            <a:off x="3203848" y="1052736"/>
            <a:ext cx="2370392" cy="3724096"/>
          </a:xfrm>
          <a:prstGeom prst="rect">
            <a:avLst/>
          </a:prstGeom>
          <a:solidFill>
            <a:schemeClr val="accent6">
              <a:lumMod val="40000"/>
              <a:lumOff val="60000"/>
            </a:schemeClr>
          </a:solidFill>
          <a:ln w="38100">
            <a:solidFill>
              <a:srgbClr val="0000FF"/>
            </a:solidFill>
            <a:miter lim="800000"/>
            <a:headEnd/>
            <a:tailEnd/>
          </a:ln>
          <a:effectLst/>
        </p:spPr>
        <p:txBody>
          <a:bodyPr wrap="none" anchor="ctr">
            <a:spAutoFit/>
          </a:bodyPr>
          <a:lstStyle/>
          <a:p>
            <a:pPr>
              <a:spcBef>
                <a:spcPct val="0"/>
              </a:spcBef>
            </a:pPr>
            <a:r>
              <a:rPr lang="en-US" altLang="zh-CN" sz="2000" dirty="0">
                <a:solidFill>
                  <a:schemeClr val="tx1"/>
                </a:solidFill>
              </a:rPr>
              <a:t>⑵ </a:t>
            </a:r>
            <a:r>
              <a:rPr lang="zh-CN" altLang="en-US" sz="2000" dirty="0">
                <a:solidFill>
                  <a:schemeClr val="tx1"/>
                </a:solidFill>
              </a:rPr>
              <a:t>用数组名：</a:t>
            </a:r>
          </a:p>
          <a:p>
            <a:pPr>
              <a:spcBef>
                <a:spcPct val="20000"/>
              </a:spcBef>
              <a:buClr>
                <a:schemeClr val="accent2"/>
              </a:buClr>
              <a:buSzPct val="80000"/>
              <a:buFont typeface="Wingdings" pitchFamily="2" charset="2"/>
              <a:buNone/>
            </a:pPr>
            <a:r>
              <a:rPr kumimoji="0" lang="en-US" altLang="zh-CN" sz="2000" dirty="0">
                <a:solidFill>
                  <a:schemeClr val="tx1"/>
                </a:solidFill>
              </a:rPr>
              <a:t>#include &lt;</a:t>
            </a:r>
            <a:r>
              <a:rPr kumimoji="0" lang="en-US" altLang="zh-CN" sz="2000" dirty="0" err="1">
                <a:solidFill>
                  <a:schemeClr val="tx1"/>
                </a:solidFill>
              </a:rPr>
              <a:t>stdio.h</a:t>
            </a:r>
            <a:r>
              <a:rPr kumimoji="0" lang="en-US" altLang="zh-CN" sz="2000" dirty="0">
                <a:solidFill>
                  <a:schemeClr val="tx1"/>
                </a:solidFill>
              </a:rPr>
              <a:t>&gt;</a:t>
            </a:r>
          </a:p>
          <a:p>
            <a:pPr>
              <a:spcBef>
                <a:spcPct val="20000"/>
              </a:spcBef>
              <a:buClr>
                <a:schemeClr val="accent2"/>
              </a:buClr>
              <a:buSzPct val="80000"/>
              <a:buFont typeface="Wingdings" pitchFamily="2" charset="2"/>
              <a:buNone/>
            </a:pPr>
            <a:r>
              <a:rPr kumimoji="0" lang="en-US" altLang="zh-CN" sz="2000" dirty="0" err="1">
                <a:solidFill>
                  <a:schemeClr val="tx1"/>
                </a:solidFill>
              </a:rPr>
              <a:t>int</a:t>
            </a:r>
            <a:r>
              <a:rPr kumimoji="0" lang="en-US" altLang="zh-CN" sz="2000" dirty="0">
                <a:solidFill>
                  <a:schemeClr val="tx1"/>
                </a:solidFill>
              </a:rPr>
              <a:t> main()</a:t>
            </a:r>
          </a:p>
          <a:p>
            <a:pPr>
              <a:spcBef>
                <a:spcPct val="20000"/>
              </a:spcBef>
              <a:buClr>
                <a:schemeClr val="accent2"/>
              </a:buClr>
              <a:buSzPct val="80000"/>
              <a:buFont typeface="Wingdings" pitchFamily="2" charset="2"/>
              <a:buNone/>
            </a:pPr>
            <a:r>
              <a:rPr kumimoji="0" lang="en-US" altLang="zh-CN" sz="2000" dirty="0">
                <a:solidFill>
                  <a:schemeClr val="tx1"/>
                </a:solidFill>
              </a:rPr>
              <a:t>{</a:t>
            </a:r>
            <a:r>
              <a:rPr kumimoji="0" lang="en-US" altLang="zh-CN" sz="2000" dirty="0" err="1">
                <a:solidFill>
                  <a:schemeClr val="tx1"/>
                </a:solidFill>
              </a:rPr>
              <a:t>int</a:t>
            </a:r>
            <a:r>
              <a:rPr kumimoji="0" lang="en-US" altLang="zh-CN" sz="2000" dirty="0">
                <a:solidFill>
                  <a:schemeClr val="tx1"/>
                </a:solidFill>
              </a:rPr>
              <a:t> a[10];</a:t>
            </a:r>
          </a:p>
          <a:p>
            <a:pPr>
              <a:spcBef>
                <a:spcPct val="20000"/>
              </a:spcBef>
              <a:buClr>
                <a:schemeClr val="accent2"/>
              </a:buClr>
              <a:buSzPct val="80000"/>
              <a:buFont typeface="Wingdings" pitchFamily="2" charset="2"/>
              <a:buNone/>
            </a:pPr>
            <a:r>
              <a:rPr kumimoji="0" lang="en-US" altLang="zh-CN" sz="2000" dirty="0">
                <a:solidFill>
                  <a:schemeClr val="tx1"/>
                </a:solidFill>
              </a:rPr>
              <a:t> </a:t>
            </a:r>
            <a:r>
              <a:rPr kumimoji="0" lang="en-US" altLang="zh-CN" sz="2000" dirty="0" err="1">
                <a:solidFill>
                  <a:schemeClr val="tx1"/>
                </a:solidFill>
              </a:rPr>
              <a:t>int</a:t>
            </a:r>
            <a:r>
              <a:rPr kumimoji="0" lang="en-US" altLang="zh-CN" sz="2000" dirty="0">
                <a:solidFill>
                  <a:schemeClr val="tx1"/>
                </a:solidFill>
              </a:rPr>
              <a:t> </a:t>
            </a:r>
            <a:r>
              <a:rPr kumimoji="0" lang="en-US" altLang="zh-CN" sz="2000" dirty="0" err="1">
                <a:solidFill>
                  <a:schemeClr val="tx1"/>
                </a:solidFill>
              </a:rPr>
              <a:t>i</a:t>
            </a:r>
            <a:r>
              <a:rPr kumimoji="0" lang="en-US" altLang="zh-CN" sz="2000" dirty="0">
                <a:solidFill>
                  <a:schemeClr val="tx1"/>
                </a:solidFill>
              </a:rPr>
              <a:t>;</a:t>
            </a:r>
          </a:p>
          <a:p>
            <a:pPr>
              <a:spcBef>
                <a:spcPct val="20000"/>
              </a:spcBef>
              <a:buClr>
                <a:schemeClr val="accent2"/>
              </a:buClr>
              <a:buSzPct val="80000"/>
              <a:buFont typeface="Wingdings" pitchFamily="2" charset="2"/>
              <a:buNone/>
            </a:pPr>
            <a:r>
              <a:rPr kumimoji="0" lang="en-US" altLang="zh-CN" sz="2000" dirty="0">
                <a:solidFill>
                  <a:schemeClr val="tx1"/>
                </a:solidFill>
              </a:rPr>
              <a:t> for(</a:t>
            </a:r>
            <a:r>
              <a:rPr kumimoji="0" lang="en-US" altLang="zh-CN" sz="2000" dirty="0" err="1">
                <a:solidFill>
                  <a:schemeClr val="tx1"/>
                </a:solidFill>
              </a:rPr>
              <a:t>i</a:t>
            </a:r>
            <a:r>
              <a:rPr kumimoji="0" lang="en-US" altLang="zh-CN" sz="2000" dirty="0">
                <a:solidFill>
                  <a:schemeClr val="tx1"/>
                </a:solidFill>
              </a:rPr>
              <a:t>=0; </a:t>
            </a:r>
            <a:r>
              <a:rPr kumimoji="0" lang="en-US" altLang="zh-CN" sz="2000" dirty="0" err="1">
                <a:solidFill>
                  <a:schemeClr val="tx1"/>
                </a:solidFill>
              </a:rPr>
              <a:t>i</a:t>
            </a:r>
            <a:r>
              <a:rPr kumimoji="0" lang="en-US" altLang="zh-CN" sz="2000" dirty="0">
                <a:solidFill>
                  <a:schemeClr val="tx1"/>
                </a:solidFill>
              </a:rPr>
              <a:t>&lt;10; </a:t>
            </a:r>
            <a:r>
              <a:rPr kumimoji="0" lang="en-US" altLang="zh-CN" sz="2000" dirty="0" err="1">
                <a:solidFill>
                  <a:schemeClr val="tx1"/>
                </a:solidFill>
              </a:rPr>
              <a:t>i</a:t>
            </a:r>
            <a:r>
              <a:rPr kumimoji="0" lang="en-US" altLang="zh-CN" sz="2000" dirty="0">
                <a:solidFill>
                  <a:schemeClr val="tx1"/>
                </a:solidFill>
              </a:rPr>
              <a:t>++)</a:t>
            </a:r>
          </a:p>
          <a:p>
            <a:pPr>
              <a:spcBef>
                <a:spcPct val="20000"/>
              </a:spcBef>
              <a:buClr>
                <a:schemeClr val="accent2"/>
              </a:buClr>
              <a:buSzPct val="80000"/>
              <a:buFont typeface="Wingdings" pitchFamily="2" charset="2"/>
              <a:buNone/>
            </a:pPr>
            <a:r>
              <a:rPr kumimoji="0" lang="en-US" altLang="zh-CN" sz="2000" dirty="0">
                <a:solidFill>
                  <a:schemeClr val="tx1"/>
                </a:solidFill>
              </a:rPr>
              <a:t>   </a:t>
            </a:r>
            <a:r>
              <a:rPr kumimoji="0" lang="en-US" altLang="zh-CN" sz="2000" dirty="0" err="1">
                <a:solidFill>
                  <a:schemeClr val="tx1"/>
                </a:solidFill>
              </a:rPr>
              <a:t>scanf</a:t>
            </a:r>
            <a:r>
              <a:rPr kumimoji="0" lang="en-US" altLang="zh-CN" sz="2000" dirty="0">
                <a:solidFill>
                  <a:schemeClr val="tx1"/>
                </a:solidFill>
              </a:rPr>
              <a:t>("%</a:t>
            </a:r>
            <a:r>
              <a:rPr kumimoji="0" lang="en-US" altLang="zh-CN" sz="2000" dirty="0" err="1">
                <a:solidFill>
                  <a:schemeClr val="tx1"/>
                </a:solidFill>
              </a:rPr>
              <a:t>d",&amp;a</a:t>
            </a:r>
            <a:r>
              <a:rPr kumimoji="0" lang="en-US" altLang="zh-CN" sz="2000" dirty="0">
                <a:solidFill>
                  <a:schemeClr val="tx1"/>
                </a:solidFill>
              </a:rPr>
              <a:t>[</a:t>
            </a:r>
            <a:r>
              <a:rPr kumimoji="0" lang="en-US" altLang="zh-CN" sz="2000" dirty="0" err="1">
                <a:solidFill>
                  <a:schemeClr val="tx1"/>
                </a:solidFill>
              </a:rPr>
              <a:t>i</a:t>
            </a:r>
            <a:r>
              <a:rPr kumimoji="0" lang="en-US" altLang="zh-CN" sz="2000" dirty="0">
                <a:solidFill>
                  <a:schemeClr val="tx1"/>
                </a:solidFill>
              </a:rPr>
              <a:t>]);</a:t>
            </a:r>
          </a:p>
          <a:p>
            <a:pPr>
              <a:spcBef>
                <a:spcPct val="20000"/>
              </a:spcBef>
              <a:buClr>
                <a:schemeClr val="accent2"/>
              </a:buClr>
              <a:buSzPct val="80000"/>
              <a:buFont typeface="Wingdings" pitchFamily="2" charset="2"/>
              <a:buNone/>
            </a:pPr>
            <a:r>
              <a:rPr kumimoji="0" lang="en-US" altLang="zh-CN" sz="2000" dirty="0">
                <a:solidFill>
                  <a:schemeClr val="tx1"/>
                </a:solidFill>
              </a:rPr>
              <a:t> </a:t>
            </a:r>
            <a:r>
              <a:rPr kumimoji="0" lang="en-US" altLang="zh-CN" sz="2000" dirty="0" err="1">
                <a:solidFill>
                  <a:schemeClr val="tx1"/>
                </a:solidFill>
              </a:rPr>
              <a:t>printf</a:t>
            </a:r>
            <a:r>
              <a:rPr kumimoji="0" lang="en-US" altLang="zh-CN" sz="2000" dirty="0">
                <a:solidFill>
                  <a:schemeClr val="tx1"/>
                </a:solidFill>
              </a:rPr>
              <a:t>("\n");</a:t>
            </a:r>
          </a:p>
          <a:p>
            <a:pPr>
              <a:spcBef>
                <a:spcPct val="20000"/>
              </a:spcBef>
              <a:buClr>
                <a:schemeClr val="accent2"/>
              </a:buClr>
              <a:buSzPct val="80000"/>
              <a:buFont typeface="Wingdings" pitchFamily="2" charset="2"/>
              <a:buNone/>
            </a:pPr>
            <a:r>
              <a:rPr kumimoji="0" lang="en-US" altLang="zh-CN" sz="2000" dirty="0">
                <a:solidFill>
                  <a:schemeClr val="tx1"/>
                </a:solidFill>
              </a:rPr>
              <a:t> for(</a:t>
            </a:r>
            <a:r>
              <a:rPr kumimoji="0" lang="en-US" altLang="zh-CN" sz="2000" dirty="0" err="1">
                <a:solidFill>
                  <a:schemeClr val="tx1"/>
                </a:solidFill>
              </a:rPr>
              <a:t>i</a:t>
            </a:r>
            <a:r>
              <a:rPr kumimoji="0" lang="en-US" altLang="zh-CN" sz="2000" dirty="0">
                <a:solidFill>
                  <a:schemeClr val="tx1"/>
                </a:solidFill>
              </a:rPr>
              <a:t>=0; </a:t>
            </a:r>
            <a:r>
              <a:rPr kumimoji="0" lang="en-US" altLang="zh-CN" sz="2000" dirty="0" err="1">
                <a:solidFill>
                  <a:schemeClr val="tx1"/>
                </a:solidFill>
              </a:rPr>
              <a:t>i</a:t>
            </a:r>
            <a:r>
              <a:rPr kumimoji="0" lang="en-US" altLang="zh-CN" sz="2000" dirty="0">
                <a:solidFill>
                  <a:schemeClr val="tx1"/>
                </a:solidFill>
              </a:rPr>
              <a:t>&lt;10; </a:t>
            </a:r>
            <a:r>
              <a:rPr kumimoji="0" lang="en-US" altLang="zh-CN" sz="2000" dirty="0" err="1">
                <a:solidFill>
                  <a:schemeClr val="tx1"/>
                </a:solidFill>
              </a:rPr>
              <a:t>i</a:t>
            </a:r>
            <a:r>
              <a:rPr kumimoji="0" lang="en-US" altLang="zh-CN" sz="2000" dirty="0">
                <a:solidFill>
                  <a:schemeClr val="tx1"/>
                </a:solidFill>
              </a:rPr>
              <a:t>++)</a:t>
            </a:r>
          </a:p>
          <a:p>
            <a:pPr>
              <a:spcBef>
                <a:spcPct val="20000"/>
              </a:spcBef>
              <a:buClr>
                <a:schemeClr val="accent2"/>
              </a:buClr>
              <a:buSzPct val="80000"/>
              <a:buFont typeface="Wingdings" pitchFamily="2" charset="2"/>
              <a:buNone/>
            </a:pPr>
            <a:r>
              <a:rPr lang="en-US" altLang="zh-CN" sz="2000" dirty="0">
                <a:solidFill>
                  <a:srgbClr val="FF5050"/>
                </a:solidFill>
              </a:rPr>
              <a:t>  </a:t>
            </a:r>
            <a:r>
              <a:rPr lang="en-US" altLang="zh-CN" sz="2000" dirty="0" err="1">
                <a:solidFill>
                  <a:srgbClr val="FF5050"/>
                </a:solidFill>
              </a:rPr>
              <a:t>printf</a:t>
            </a:r>
            <a:r>
              <a:rPr lang="en-US" altLang="zh-CN" sz="2000" dirty="0">
                <a:solidFill>
                  <a:srgbClr val="FF5050"/>
                </a:solidFill>
              </a:rPr>
              <a:t>("%d",*(</a:t>
            </a:r>
            <a:r>
              <a:rPr lang="en-US" altLang="zh-CN" sz="2000" dirty="0" err="1">
                <a:solidFill>
                  <a:srgbClr val="FF5050"/>
                </a:solidFill>
              </a:rPr>
              <a:t>a+i</a:t>
            </a:r>
            <a:r>
              <a:rPr lang="en-US" altLang="zh-CN" sz="2000" dirty="0">
                <a:solidFill>
                  <a:srgbClr val="FF5050"/>
                </a:solidFill>
              </a:rPr>
              <a:t>));</a:t>
            </a:r>
            <a:r>
              <a:rPr kumimoji="0" lang="en-US" altLang="zh-CN" sz="2000" dirty="0">
                <a:solidFill>
                  <a:schemeClr val="tx1"/>
                </a:solidFill>
              </a:rPr>
              <a:t>}</a:t>
            </a:r>
          </a:p>
        </p:txBody>
      </p:sp>
      <p:sp>
        <p:nvSpPr>
          <p:cNvPr id="800782" name="Text Box 14"/>
          <p:cNvSpPr txBox="1">
            <a:spLocks noChangeArrowheads="1"/>
          </p:cNvSpPr>
          <p:nvPr/>
        </p:nvSpPr>
        <p:spPr bwMode="auto">
          <a:xfrm>
            <a:off x="5868144" y="1050925"/>
            <a:ext cx="3275857" cy="378565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nchor="ctr">
            <a:spAutoFit/>
          </a:bodyPr>
          <a:lstStyle/>
          <a:p>
            <a:pPr>
              <a:spcBef>
                <a:spcPct val="0"/>
              </a:spcBef>
            </a:pPr>
            <a:r>
              <a:rPr lang="en-US" altLang="zh-CN" sz="2400" dirty="0"/>
              <a:t>⑶ </a:t>
            </a:r>
            <a:r>
              <a:rPr lang="zh-CN" altLang="en-US" sz="2400" dirty="0"/>
              <a:t>指针法：</a:t>
            </a:r>
          </a:p>
          <a:p>
            <a:pPr>
              <a:spcBef>
                <a:spcPct val="0"/>
              </a:spcBef>
              <a:buClr>
                <a:schemeClr val="accent2"/>
              </a:buClr>
              <a:buSzPct val="80000"/>
              <a:buFont typeface="Wingdings" pitchFamily="2" charset="2"/>
              <a:buNone/>
            </a:pPr>
            <a:r>
              <a:rPr lang="en-US" altLang="zh-CN" sz="2400" dirty="0"/>
              <a:t>#include &lt;</a:t>
            </a:r>
            <a:r>
              <a:rPr lang="en-US" altLang="zh-CN" sz="2400" dirty="0" err="1"/>
              <a:t>stdio.h</a:t>
            </a:r>
            <a:r>
              <a:rPr lang="en-US" altLang="zh-CN" sz="2400" dirty="0"/>
              <a:t>&gt;</a:t>
            </a:r>
          </a:p>
          <a:p>
            <a:pPr>
              <a:spcBef>
                <a:spcPct val="0"/>
              </a:spcBef>
              <a:buClr>
                <a:schemeClr val="accent2"/>
              </a:buClr>
              <a:buSzPct val="80000"/>
              <a:buFont typeface="Wingdings" pitchFamily="2" charset="2"/>
              <a:buNone/>
            </a:pPr>
            <a:r>
              <a:rPr lang="en-US" altLang="zh-CN" sz="2400" dirty="0" err="1"/>
              <a:t>int</a:t>
            </a:r>
            <a:r>
              <a:rPr lang="en-US" altLang="zh-CN" sz="2400" dirty="0"/>
              <a:t> main()</a:t>
            </a:r>
          </a:p>
          <a:p>
            <a:pPr>
              <a:spcBef>
                <a:spcPct val="0"/>
              </a:spcBef>
              <a:buClr>
                <a:schemeClr val="accent2"/>
              </a:buClr>
              <a:buSzPct val="80000"/>
              <a:buFont typeface="Wingdings" pitchFamily="2" charset="2"/>
              <a:buNone/>
            </a:pPr>
            <a:r>
              <a:rPr lang="en-US" altLang="zh-CN" sz="2400" dirty="0"/>
              <a:t>{</a:t>
            </a:r>
            <a:r>
              <a:rPr lang="en-US" altLang="zh-CN" sz="2400" dirty="0" err="1"/>
              <a:t>int</a:t>
            </a:r>
            <a:r>
              <a:rPr lang="en-US" altLang="zh-CN" sz="2400" dirty="0"/>
              <a:t> a[10];</a:t>
            </a:r>
          </a:p>
          <a:p>
            <a:pPr>
              <a:spcBef>
                <a:spcPct val="0"/>
              </a:spcBef>
              <a:buClr>
                <a:schemeClr val="accent2"/>
              </a:buClr>
              <a:buSzPct val="80000"/>
              <a:buFont typeface="Wingdings" pitchFamily="2" charset="2"/>
              <a:buNone/>
            </a:pPr>
            <a:r>
              <a:rPr lang="en-US" altLang="zh-CN" sz="2400" dirty="0"/>
              <a:t> int *</a:t>
            </a:r>
            <a:r>
              <a:rPr lang="en-US" altLang="zh-CN" sz="2400" dirty="0" err="1"/>
              <a:t>p,I</a:t>
            </a:r>
            <a:r>
              <a:rPr lang="en-US" altLang="zh-CN" sz="2400" dirty="0"/>
              <a:t>;</a:t>
            </a:r>
            <a:endParaRPr lang="zh-CN" altLang="en-US" sz="2400" dirty="0"/>
          </a:p>
          <a:p>
            <a:pPr>
              <a:spcBef>
                <a:spcPct val="0"/>
              </a:spcBef>
              <a:buClr>
                <a:schemeClr val="accent2"/>
              </a:buClr>
              <a:buSzPct val="80000"/>
              <a:buFont typeface="Wingdings" pitchFamily="2" charset="2"/>
              <a:buNone/>
            </a:pPr>
            <a:r>
              <a:rPr lang="zh-CN" altLang="en-US" sz="2400" dirty="0"/>
              <a:t> </a:t>
            </a:r>
            <a:r>
              <a:rPr lang="en-US" altLang="zh-CN" sz="2400" dirty="0"/>
              <a:t>for(</a:t>
            </a:r>
            <a:r>
              <a:rPr lang="en-US" altLang="zh-CN" sz="2400" dirty="0" err="1"/>
              <a:t>i</a:t>
            </a:r>
            <a:r>
              <a:rPr lang="en-US" altLang="zh-CN" sz="2400" dirty="0"/>
              <a:t>=0; </a:t>
            </a:r>
            <a:r>
              <a:rPr lang="en-US" altLang="zh-CN" sz="2400" dirty="0" err="1"/>
              <a:t>i</a:t>
            </a:r>
            <a:r>
              <a:rPr lang="en-US" altLang="zh-CN" sz="2400" dirty="0"/>
              <a:t>&lt;10; </a:t>
            </a:r>
            <a:r>
              <a:rPr lang="en-US" altLang="zh-CN" sz="2400" dirty="0" err="1"/>
              <a:t>i</a:t>
            </a:r>
            <a:r>
              <a:rPr lang="en-US" altLang="zh-CN" sz="2400" dirty="0"/>
              <a:t>++)</a:t>
            </a:r>
          </a:p>
          <a:p>
            <a:pPr>
              <a:spcBef>
                <a:spcPct val="0"/>
              </a:spcBef>
              <a:buClr>
                <a:schemeClr val="accent2"/>
              </a:buClr>
              <a:buSzPct val="80000"/>
              <a:buFont typeface="Wingdings" pitchFamily="2" charset="2"/>
              <a:buNone/>
            </a:pPr>
            <a:r>
              <a:rPr lang="en-US" altLang="zh-CN" sz="2400" dirty="0"/>
              <a:t>   </a:t>
            </a:r>
            <a:r>
              <a:rPr lang="en-US" altLang="zh-CN" sz="2400" dirty="0" err="1"/>
              <a:t>scanf</a:t>
            </a:r>
            <a:r>
              <a:rPr lang="en-US" altLang="zh-CN" sz="2400" dirty="0"/>
              <a:t>("%</a:t>
            </a:r>
            <a:r>
              <a:rPr lang="en-US" altLang="zh-CN" sz="2400" dirty="0" err="1"/>
              <a:t>d",&amp;a</a:t>
            </a:r>
            <a:r>
              <a:rPr lang="en-US" altLang="zh-CN" sz="2400" dirty="0"/>
              <a:t>[</a:t>
            </a:r>
            <a:r>
              <a:rPr lang="en-US" altLang="zh-CN" sz="2400" dirty="0" err="1"/>
              <a:t>i</a:t>
            </a:r>
            <a:r>
              <a:rPr lang="en-US" altLang="zh-CN" sz="2400" dirty="0"/>
              <a:t>]);</a:t>
            </a:r>
          </a:p>
          <a:p>
            <a:pPr>
              <a:spcBef>
                <a:spcPct val="0"/>
              </a:spcBef>
              <a:buClr>
                <a:schemeClr val="accent2"/>
              </a:buClr>
              <a:buSzPct val="80000"/>
              <a:buFont typeface="Wingdings" pitchFamily="2" charset="2"/>
              <a:buNone/>
            </a:pPr>
            <a:r>
              <a:rPr lang="en-US" altLang="zh-CN" sz="2400" dirty="0"/>
              <a:t> </a:t>
            </a:r>
            <a:r>
              <a:rPr lang="en-US" altLang="zh-CN" sz="2400" dirty="0" err="1"/>
              <a:t>printf</a:t>
            </a:r>
            <a:r>
              <a:rPr lang="en-US" altLang="zh-CN" sz="2400" dirty="0"/>
              <a:t>("\n");</a:t>
            </a:r>
          </a:p>
          <a:p>
            <a:pPr>
              <a:spcBef>
                <a:spcPct val="0"/>
              </a:spcBef>
              <a:buClr>
                <a:schemeClr val="accent2"/>
              </a:buClr>
              <a:buSzPct val="80000"/>
              <a:buFont typeface="Wingdings" pitchFamily="2" charset="2"/>
              <a:buNone/>
            </a:pPr>
            <a:r>
              <a:rPr lang="en-US" altLang="zh-CN" sz="2400" dirty="0"/>
              <a:t> for(p=a; p&lt;(a+10); p++)</a:t>
            </a:r>
          </a:p>
          <a:p>
            <a:pPr>
              <a:spcBef>
                <a:spcPct val="0"/>
              </a:spcBef>
              <a:buClr>
                <a:schemeClr val="accent2"/>
              </a:buClr>
              <a:buSzPct val="80000"/>
              <a:buFont typeface="Wingdings" pitchFamily="2" charset="2"/>
              <a:buNone/>
            </a:pPr>
            <a:r>
              <a:rPr lang="en-US" altLang="zh-CN" sz="2400" dirty="0"/>
              <a:t>    </a:t>
            </a:r>
            <a:r>
              <a:rPr lang="en-US" altLang="zh-CN" sz="2400" dirty="0" err="1"/>
              <a:t>printf</a:t>
            </a:r>
            <a:r>
              <a:rPr lang="en-US" altLang="zh-CN" sz="2400" dirty="0"/>
              <a:t>("%d",*p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7" name="Rectangle 9"/>
          <p:cNvSpPr>
            <a:spLocks noChangeArrowheads="1"/>
          </p:cNvSpPr>
          <p:nvPr/>
        </p:nvSpPr>
        <p:spPr bwMode="auto">
          <a:xfrm>
            <a:off x="5004048" y="1628800"/>
            <a:ext cx="2451100" cy="1144588"/>
          </a:xfrm>
          <a:prstGeom prst="rect">
            <a:avLst/>
          </a:prstGeom>
          <a:solidFill>
            <a:srgbClr val="C0C0C0"/>
          </a:solidFill>
          <a:ln w="38100">
            <a:solidFill>
              <a:srgbClr val="339966"/>
            </a:solidFill>
            <a:miter lim="800000"/>
            <a:headEnd/>
            <a:tailEnd/>
          </a:ln>
          <a:effectLst/>
        </p:spPr>
        <p:txBody>
          <a:bodyPr wrap="none" anchor="ctr"/>
          <a:lstStyle/>
          <a:p>
            <a:pPr>
              <a:spcBef>
                <a:spcPct val="0"/>
              </a:spcBef>
            </a:pPr>
            <a:r>
              <a:rPr kumimoji="0" lang="zh-CN" altLang="en-US" sz="2000">
                <a:solidFill>
                  <a:schemeClr val="tx1"/>
                </a:solidFill>
              </a:rPr>
              <a:t>运行情况： </a:t>
            </a:r>
          </a:p>
          <a:p>
            <a:pPr>
              <a:spcBef>
                <a:spcPct val="0"/>
              </a:spcBef>
            </a:pPr>
            <a:r>
              <a:rPr kumimoji="0" lang="en-US" altLang="zh-CN" sz="2000">
                <a:solidFill>
                  <a:srgbClr val="FF5050"/>
                </a:solidFill>
              </a:rPr>
              <a:t>1 2 3 4 5 6 7 8 9 0 </a:t>
            </a:r>
            <a:r>
              <a:rPr kumimoji="0" lang="en-US" altLang="zh-CN" sz="2000">
                <a:solidFill>
                  <a:srgbClr val="FF5050"/>
                </a:solidFill>
                <a:sym typeface="Symbol" pitchFamily="18" charset="2"/>
              </a:rPr>
              <a:t></a:t>
            </a:r>
            <a:endParaRPr kumimoji="0" lang="en-US" altLang="zh-CN" sz="2000">
              <a:solidFill>
                <a:srgbClr val="FF5050"/>
              </a:solidFill>
            </a:endParaRPr>
          </a:p>
          <a:p>
            <a:pPr>
              <a:spcBef>
                <a:spcPct val="0"/>
              </a:spcBef>
            </a:pPr>
            <a:r>
              <a:rPr kumimoji="0" lang="en-US" altLang="zh-CN" sz="2000">
                <a:solidFill>
                  <a:srgbClr val="FF5050"/>
                </a:solidFill>
              </a:rPr>
              <a:t>1 2 3 4 5 6 7 8 9 0</a:t>
            </a:r>
          </a:p>
        </p:txBody>
      </p:sp>
      <p:sp>
        <p:nvSpPr>
          <p:cNvPr id="377865" name="Text Box 12"/>
          <p:cNvSpPr txBox="1">
            <a:spLocks noChangeArrowheads="1"/>
          </p:cNvSpPr>
          <p:nvPr/>
        </p:nvSpPr>
        <p:spPr bwMode="auto">
          <a:xfrm>
            <a:off x="211138" y="449263"/>
            <a:ext cx="5788764" cy="46166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t>例</a:t>
            </a:r>
            <a:r>
              <a:rPr lang="en-US" altLang="zh-CN" sz="2400" dirty="0"/>
              <a:t>6   </a:t>
            </a:r>
            <a:r>
              <a:rPr lang="zh-CN" altLang="en-US" sz="2400" dirty="0"/>
              <a:t>用三种方法输出数组中全部元素的值</a:t>
            </a:r>
          </a:p>
        </p:txBody>
      </p:sp>
      <p:sp>
        <p:nvSpPr>
          <p:cNvPr id="800783" name="Text Box 15"/>
          <p:cNvSpPr txBox="1">
            <a:spLocks noChangeArrowheads="1"/>
          </p:cNvSpPr>
          <p:nvPr/>
        </p:nvSpPr>
        <p:spPr bwMode="auto">
          <a:xfrm>
            <a:off x="330173" y="1340768"/>
            <a:ext cx="3024335" cy="489364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nchor="ctr">
            <a:spAutoFit/>
          </a:bodyPr>
          <a:lstStyle/>
          <a:p>
            <a:pPr>
              <a:spcBef>
                <a:spcPct val="0"/>
              </a:spcBef>
            </a:pPr>
            <a:endParaRPr lang="en-US" altLang="zh-CN" sz="2400" dirty="0"/>
          </a:p>
          <a:p>
            <a:pPr>
              <a:spcBef>
                <a:spcPct val="0"/>
              </a:spcBef>
            </a:pPr>
            <a:r>
              <a:rPr lang="en-US" altLang="zh-CN" sz="2400" dirty="0"/>
              <a:t>⑷ </a:t>
            </a:r>
            <a:r>
              <a:rPr lang="zh-CN" altLang="en-US" sz="2400" dirty="0"/>
              <a:t>指针法和指针下标：</a:t>
            </a:r>
          </a:p>
          <a:p>
            <a:pPr>
              <a:spcBef>
                <a:spcPct val="0"/>
              </a:spcBef>
              <a:buClr>
                <a:schemeClr val="accent2"/>
              </a:buClr>
              <a:buSzPct val="80000"/>
              <a:buFont typeface="Wingdings" pitchFamily="2" charset="2"/>
              <a:buNone/>
            </a:pPr>
            <a:r>
              <a:rPr lang="en-US" altLang="zh-CN" sz="2400" dirty="0"/>
              <a:t>#include &lt;</a:t>
            </a:r>
            <a:r>
              <a:rPr lang="en-US" altLang="zh-CN" sz="2400" dirty="0" err="1"/>
              <a:t>stdio.h</a:t>
            </a:r>
            <a:r>
              <a:rPr lang="en-US" altLang="zh-CN" sz="2400" dirty="0"/>
              <a:t>&gt;</a:t>
            </a:r>
          </a:p>
          <a:p>
            <a:pPr>
              <a:spcBef>
                <a:spcPct val="0"/>
              </a:spcBef>
              <a:buClr>
                <a:schemeClr val="accent2"/>
              </a:buClr>
              <a:buSzPct val="80000"/>
              <a:buFont typeface="Wingdings" pitchFamily="2" charset="2"/>
              <a:buNone/>
            </a:pPr>
            <a:r>
              <a:rPr lang="en-US" altLang="zh-CN" sz="2400" dirty="0" err="1"/>
              <a:t>int</a:t>
            </a:r>
            <a:r>
              <a:rPr lang="en-US" altLang="zh-CN" sz="2400" dirty="0"/>
              <a:t> main()</a:t>
            </a:r>
          </a:p>
          <a:p>
            <a:pPr>
              <a:spcBef>
                <a:spcPct val="0"/>
              </a:spcBef>
              <a:buClr>
                <a:schemeClr val="accent2"/>
              </a:buClr>
              <a:buSzPct val="80000"/>
              <a:buFont typeface="Wingdings" pitchFamily="2" charset="2"/>
              <a:buNone/>
            </a:pPr>
            <a:r>
              <a:rPr lang="en-US" altLang="zh-CN" sz="2400" dirty="0"/>
              <a:t>{</a:t>
            </a:r>
            <a:r>
              <a:rPr lang="en-US" altLang="zh-CN" sz="2400" dirty="0" err="1"/>
              <a:t>int</a:t>
            </a:r>
            <a:r>
              <a:rPr lang="en-US" altLang="zh-CN" sz="2400" dirty="0"/>
              <a:t> a[10];</a:t>
            </a:r>
          </a:p>
          <a:p>
            <a:pPr>
              <a:spcBef>
                <a:spcPct val="0"/>
              </a:spcBef>
              <a:buClr>
                <a:schemeClr val="accent2"/>
              </a:buClr>
              <a:buSzPct val="80000"/>
              <a:buFont typeface="Wingdings" pitchFamily="2" charset="2"/>
              <a:buNone/>
            </a:pPr>
            <a:r>
              <a:rPr lang="en-US" altLang="zh-CN" sz="2400" dirty="0"/>
              <a:t> int *</a:t>
            </a:r>
            <a:r>
              <a:rPr lang="en-US" altLang="zh-CN" sz="2400" dirty="0" err="1"/>
              <a:t>p,I</a:t>
            </a:r>
            <a:r>
              <a:rPr lang="en-US" altLang="zh-CN" sz="2400" dirty="0"/>
              <a:t>;</a:t>
            </a:r>
            <a:endParaRPr lang="zh-CN" altLang="en-US" sz="2400" dirty="0"/>
          </a:p>
          <a:p>
            <a:pPr>
              <a:spcBef>
                <a:spcPct val="0"/>
              </a:spcBef>
              <a:buClr>
                <a:schemeClr val="accent2"/>
              </a:buClr>
              <a:buSzPct val="80000"/>
              <a:buFont typeface="Wingdings" pitchFamily="2" charset="2"/>
              <a:buNone/>
            </a:pPr>
            <a:r>
              <a:rPr lang="zh-CN" altLang="en-US" sz="2400" dirty="0"/>
              <a:t> </a:t>
            </a:r>
            <a:r>
              <a:rPr lang="en-US" altLang="zh-CN" sz="2400" dirty="0"/>
              <a:t>for(</a:t>
            </a:r>
            <a:r>
              <a:rPr lang="en-US" altLang="zh-CN" sz="2400" dirty="0" err="1"/>
              <a:t>i</a:t>
            </a:r>
            <a:r>
              <a:rPr lang="en-US" altLang="zh-CN" sz="2400" dirty="0"/>
              <a:t>=0; </a:t>
            </a:r>
            <a:r>
              <a:rPr lang="en-US" altLang="zh-CN" sz="2400" dirty="0" err="1"/>
              <a:t>i</a:t>
            </a:r>
            <a:r>
              <a:rPr lang="en-US" altLang="zh-CN" sz="2400" dirty="0"/>
              <a:t>&lt;10; </a:t>
            </a:r>
            <a:r>
              <a:rPr lang="en-US" altLang="zh-CN" sz="2400" dirty="0" err="1"/>
              <a:t>i</a:t>
            </a:r>
            <a:r>
              <a:rPr lang="en-US" altLang="zh-CN" sz="2400" dirty="0"/>
              <a:t>++)</a:t>
            </a:r>
          </a:p>
          <a:p>
            <a:pPr>
              <a:spcBef>
                <a:spcPct val="0"/>
              </a:spcBef>
              <a:buClr>
                <a:schemeClr val="accent2"/>
              </a:buClr>
              <a:buSzPct val="80000"/>
              <a:buFont typeface="Wingdings" pitchFamily="2" charset="2"/>
              <a:buNone/>
            </a:pPr>
            <a:r>
              <a:rPr lang="en-US" altLang="zh-CN" sz="2400" dirty="0"/>
              <a:t>   </a:t>
            </a:r>
            <a:r>
              <a:rPr lang="en-US" altLang="zh-CN" sz="2400" dirty="0" err="1"/>
              <a:t>scanf</a:t>
            </a:r>
            <a:r>
              <a:rPr lang="en-US" altLang="zh-CN" sz="2400" dirty="0"/>
              <a:t>("%</a:t>
            </a:r>
            <a:r>
              <a:rPr lang="en-US" altLang="zh-CN" sz="2400" dirty="0" err="1"/>
              <a:t>d",&amp;a</a:t>
            </a:r>
            <a:r>
              <a:rPr lang="en-US" altLang="zh-CN" sz="2400" dirty="0"/>
              <a:t>[</a:t>
            </a:r>
            <a:r>
              <a:rPr lang="en-US" altLang="zh-CN" sz="2400" dirty="0" err="1"/>
              <a:t>i</a:t>
            </a:r>
            <a:r>
              <a:rPr lang="en-US" altLang="zh-CN" sz="2400" dirty="0"/>
              <a:t>]);</a:t>
            </a:r>
          </a:p>
          <a:p>
            <a:pPr>
              <a:spcBef>
                <a:spcPct val="0"/>
              </a:spcBef>
              <a:buClr>
                <a:schemeClr val="accent2"/>
              </a:buClr>
              <a:buSzPct val="80000"/>
              <a:buFont typeface="Wingdings" pitchFamily="2" charset="2"/>
              <a:buNone/>
            </a:pPr>
            <a:r>
              <a:rPr lang="en-US" altLang="zh-CN" sz="2400" dirty="0"/>
              <a:t> </a:t>
            </a:r>
            <a:r>
              <a:rPr lang="en-US" altLang="zh-CN" sz="2400" dirty="0" err="1"/>
              <a:t>printf</a:t>
            </a:r>
            <a:r>
              <a:rPr lang="en-US" altLang="zh-CN" sz="2400" dirty="0"/>
              <a:t>("\n");</a:t>
            </a:r>
          </a:p>
          <a:p>
            <a:pPr>
              <a:spcBef>
                <a:spcPct val="0"/>
              </a:spcBef>
              <a:buClr>
                <a:schemeClr val="accent2"/>
              </a:buClr>
              <a:buSzPct val="80000"/>
              <a:buFont typeface="Wingdings" pitchFamily="2" charset="2"/>
              <a:buNone/>
            </a:pPr>
            <a:r>
              <a:rPr lang="en-US" altLang="zh-CN" sz="2400" dirty="0"/>
              <a:t> for(p=</a:t>
            </a:r>
            <a:r>
              <a:rPr lang="en-US" altLang="zh-CN" sz="2400" dirty="0" err="1"/>
              <a:t>a,i</a:t>
            </a:r>
            <a:r>
              <a:rPr lang="en-US" altLang="zh-CN" sz="2400" dirty="0"/>
              <a:t>=0; </a:t>
            </a:r>
            <a:r>
              <a:rPr lang="en-US" altLang="zh-CN" sz="2400" dirty="0" err="1"/>
              <a:t>i</a:t>
            </a:r>
            <a:r>
              <a:rPr lang="en-US" altLang="zh-CN" sz="2400" dirty="0"/>
              <a:t>&lt;10; </a:t>
            </a:r>
            <a:r>
              <a:rPr lang="en-US" altLang="zh-CN" sz="2400" dirty="0" err="1"/>
              <a:t>i</a:t>
            </a:r>
            <a:r>
              <a:rPr lang="en-US" altLang="zh-CN" sz="2400" dirty="0"/>
              <a:t>++)</a:t>
            </a:r>
          </a:p>
          <a:p>
            <a:pPr>
              <a:spcBef>
                <a:spcPct val="0"/>
              </a:spcBef>
              <a:buClr>
                <a:schemeClr val="accent2"/>
              </a:buClr>
              <a:buSzPct val="80000"/>
              <a:buFont typeface="Wingdings" pitchFamily="2" charset="2"/>
              <a:buNone/>
            </a:pPr>
            <a:r>
              <a:rPr lang="en-US" altLang="zh-CN" sz="2400" dirty="0"/>
              <a:t>    </a:t>
            </a:r>
            <a:r>
              <a:rPr lang="en-US" altLang="zh-CN" sz="2400" dirty="0" err="1"/>
              <a:t>printf</a:t>
            </a:r>
            <a:r>
              <a:rPr lang="en-US" altLang="zh-CN" sz="2400" dirty="0"/>
              <a:t>("%d",*(</a:t>
            </a:r>
            <a:r>
              <a:rPr lang="en-US" altLang="zh-CN" sz="2400" dirty="0" err="1"/>
              <a:t>p+i</a:t>
            </a:r>
            <a:r>
              <a:rPr lang="en-US" altLang="zh-CN" sz="2400" dirty="0"/>
              <a:t>));}</a:t>
            </a:r>
          </a:p>
          <a:p>
            <a:pPr>
              <a:spcBef>
                <a:spcPct val="0"/>
              </a:spcBef>
              <a:buClr>
                <a:schemeClr val="accent2"/>
              </a:buClr>
              <a:buSzPct val="80000"/>
              <a:buFont typeface="Wingdings" pitchFamily="2" charset="2"/>
              <a:buNone/>
            </a:pPr>
            <a:endParaRPr lang="en-US" altLang="zh-CN" sz="2400" dirty="0"/>
          </a:p>
        </p:txBody>
      </p:sp>
      <p:sp>
        <p:nvSpPr>
          <p:cNvPr id="800784" name="Text Box 16"/>
          <p:cNvSpPr txBox="1">
            <a:spLocks noChangeArrowheads="1"/>
          </p:cNvSpPr>
          <p:nvPr/>
        </p:nvSpPr>
        <p:spPr bwMode="auto">
          <a:xfrm>
            <a:off x="4211960" y="3140968"/>
            <a:ext cx="4301977" cy="3010311"/>
          </a:xfrm>
          <a:prstGeom prst="rect">
            <a:avLst/>
          </a:prstGeom>
          <a:solidFill>
            <a:srgbClr val="FFCC99"/>
          </a:solidFill>
          <a:ln w="381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0"/>
              </a:spcBef>
              <a:defRPr/>
            </a:pPr>
            <a:r>
              <a:rPr kumimoji="0" lang="zh-CN" altLang="en-US" sz="2000" b="0" dirty="0">
                <a:solidFill>
                  <a:srgbClr val="FF5050"/>
                </a:solidFill>
                <a:effectLst>
                  <a:outerShdw blurRad="38100" dist="38100" dir="2700000" algn="tl">
                    <a:srgbClr val="000000"/>
                  </a:outerShdw>
                </a:effectLst>
              </a:rPr>
              <a:t>使用指针变量时要注意的问题：</a:t>
            </a:r>
          </a:p>
          <a:p>
            <a:pPr>
              <a:lnSpc>
                <a:spcPct val="120000"/>
              </a:lnSpc>
              <a:spcBef>
                <a:spcPct val="0"/>
              </a:spcBef>
              <a:defRPr/>
            </a:pPr>
            <a:r>
              <a:rPr kumimoji="0" lang="zh-CN" altLang="en-US" sz="2000" b="0" dirty="0">
                <a:solidFill>
                  <a:srgbClr val="FF5050"/>
                </a:solidFill>
                <a:effectLst>
                  <a:outerShdw blurRad="38100" dist="38100" dir="2700000" algn="tl">
                    <a:srgbClr val="000000"/>
                  </a:outerShdw>
                </a:effectLst>
              </a:rPr>
              <a:t>⑴ </a:t>
            </a:r>
            <a:r>
              <a:rPr kumimoji="0" lang="en-US" altLang="zh-CN" sz="2000" b="0" dirty="0">
                <a:solidFill>
                  <a:srgbClr val="FF5050"/>
                </a:solidFill>
                <a:effectLst>
                  <a:outerShdw blurRad="38100" dist="38100" dir="2700000" algn="tl">
                    <a:srgbClr val="000000"/>
                  </a:outerShdw>
                </a:effectLst>
              </a:rPr>
              <a:t>p++: </a:t>
            </a:r>
            <a:r>
              <a:rPr kumimoji="0" lang="zh-CN" altLang="en-US" sz="2000" b="0" dirty="0">
                <a:solidFill>
                  <a:srgbClr val="FF5050"/>
                </a:solidFill>
                <a:effectLst>
                  <a:outerShdw blurRad="38100" dist="38100" dir="2700000" algn="tl">
                    <a:srgbClr val="000000"/>
                  </a:outerShdw>
                </a:effectLst>
              </a:rPr>
              <a:t>合法，因为</a:t>
            </a:r>
            <a:r>
              <a:rPr kumimoji="0" lang="en-US" altLang="zh-CN" sz="2000" b="0" dirty="0">
                <a:solidFill>
                  <a:srgbClr val="FF5050"/>
                </a:solidFill>
                <a:effectLst>
                  <a:outerShdw blurRad="38100" dist="38100" dir="2700000" algn="tl">
                    <a:srgbClr val="000000"/>
                  </a:outerShdw>
                </a:effectLst>
              </a:rPr>
              <a:t>p</a:t>
            </a:r>
            <a:r>
              <a:rPr kumimoji="0" lang="zh-CN" altLang="en-US" sz="2000" b="0" dirty="0">
                <a:solidFill>
                  <a:srgbClr val="FF5050"/>
                </a:solidFill>
                <a:effectLst>
                  <a:outerShdw blurRad="38100" dist="38100" dir="2700000" algn="tl">
                    <a:srgbClr val="000000"/>
                  </a:outerShdw>
                </a:effectLst>
              </a:rPr>
              <a:t>是指针变量，</a:t>
            </a:r>
            <a:r>
              <a:rPr kumimoji="0" lang="en-US" altLang="zh-CN" sz="2000" b="0" dirty="0">
                <a:solidFill>
                  <a:srgbClr val="FF5050"/>
                </a:solidFill>
                <a:effectLst>
                  <a:outerShdw blurRad="38100" dist="38100" dir="2700000" algn="tl">
                    <a:srgbClr val="000000"/>
                  </a:outerShdw>
                </a:effectLst>
              </a:rPr>
              <a:t>++</a:t>
            </a:r>
            <a:r>
              <a:rPr kumimoji="0" lang="zh-CN" altLang="en-US" sz="2000" b="0" dirty="0">
                <a:solidFill>
                  <a:srgbClr val="FF5050"/>
                </a:solidFill>
                <a:effectLst>
                  <a:outerShdw blurRad="38100" dist="38100" dir="2700000" algn="tl">
                    <a:srgbClr val="000000"/>
                  </a:outerShdw>
                </a:effectLst>
              </a:rPr>
              <a:t>只能用于变量。 </a:t>
            </a:r>
            <a:endParaRPr lang="zh-CN" altLang="en-US" sz="2000" b="0" dirty="0">
              <a:solidFill>
                <a:srgbClr val="FF5050"/>
              </a:solidFill>
              <a:effectLst>
                <a:outerShdw blurRad="38100" dist="38100" dir="2700000" algn="tl">
                  <a:srgbClr val="000000"/>
                </a:outerShdw>
              </a:effectLst>
            </a:endParaRPr>
          </a:p>
          <a:p>
            <a:pPr>
              <a:lnSpc>
                <a:spcPct val="120000"/>
              </a:lnSpc>
              <a:spcBef>
                <a:spcPct val="0"/>
              </a:spcBef>
              <a:defRPr/>
            </a:pPr>
            <a:r>
              <a:rPr kumimoji="0" lang="zh-CN" altLang="en-US" sz="2000" b="0" dirty="0">
                <a:solidFill>
                  <a:srgbClr val="FF5050"/>
                </a:solidFill>
                <a:effectLst>
                  <a:outerShdw blurRad="38100" dist="38100" dir="2700000" algn="tl">
                    <a:srgbClr val="000000"/>
                  </a:outerShdw>
                </a:effectLst>
              </a:rPr>
              <a:t>      </a:t>
            </a:r>
            <a:r>
              <a:rPr kumimoji="0" lang="en-US" altLang="zh-CN" sz="2000" b="0" dirty="0">
                <a:solidFill>
                  <a:srgbClr val="FF5050"/>
                </a:solidFill>
                <a:effectLst>
                  <a:outerShdw blurRad="38100" dist="38100" dir="2700000" algn="tl">
                    <a:srgbClr val="000000"/>
                  </a:outerShdw>
                </a:effectLst>
              </a:rPr>
              <a:t>a++: </a:t>
            </a:r>
            <a:r>
              <a:rPr kumimoji="0" lang="zh-CN" altLang="en-US" sz="2000" b="0" dirty="0">
                <a:solidFill>
                  <a:srgbClr val="FF5050"/>
                </a:solidFill>
                <a:effectLst>
                  <a:outerShdw blurRad="38100" dist="38100" dir="2700000" algn="tl">
                    <a:srgbClr val="000000"/>
                  </a:outerShdw>
                </a:effectLst>
              </a:rPr>
              <a:t>不合法，因为</a:t>
            </a:r>
            <a:r>
              <a:rPr kumimoji="0" lang="en-US" altLang="zh-CN" sz="2000" b="0" dirty="0">
                <a:solidFill>
                  <a:srgbClr val="FF5050"/>
                </a:solidFill>
                <a:effectLst>
                  <a:outerShdw blurRad="38100" dist="38100" dir="2700000" algn="tl">
                    <a:srgbClr val="000000"/>
                  </a:outerShdw>
                </a:effectLst>
              </a:rPr>
              <a:t>a</a:t>
            </a:r>
            <a:r>
              <a:rPr kumimoji="0" lang="zh-CN" altLang="en-US" sz="2000" b="0" dirty="0">
                <a:solidFill>
                  <a:srgbClr val="FF5050"/>
                </a:solidFill>
                <a:effectLst>
                  <a:outerShdw blurRad="38100" dist="38100" dir="2700000" algn="tl">
                    <a:srgbClr val="000000"/>
                  </a:outerShdw>
                </a:effectLst>
              </a:rPr>
              <a:t>是数组名，其值是数组元素的首地址，是常量，程序运行期间值固定不变。 </a:t>
            </a:r>
            <a:endParaRPr lang="zh-CN" altLang="en-US" sz="2000" b="0" dirty="0">
              <a:solidFill>
                <a:srgbClr val="FF5050"/>
              </a:solidFill>
              <a:effectLst>
                <a:outerShdw blurRad="38100" dist="38100" dir="2700000" algn="tl">
                  <a:srgbClr val="000000"/>
                </a:outerShdw>
              </a:effectLst>
            </a:endParaRPr>
          </a:p>
          <a:p>
            <a:pPr>
              <a:lnSpc>
                <a:spcPct val="120000"/>
              </a:lnSpc>
              <a:spcBef>
                <a:spcPct val="0"/>
              </a:spcBef>
              <a:defRPr/>
            </a:pPr>
            <a:r>
              <a:rPr kumimoji="0" lang="zh-CN" altLang="en-US" sz="2000" b="0" dirty="0">
                <a:solidFill>
                  <a:srgbClr val="FF5050"/>
                </a:solidFill>
                <a:effectLst>
                  <a:outerShdw blurRad="38100" dist="38100" dir="2700000" algn="tl">
                    <a:srgbClr val="000000"/>
                  </a:outerShdw>
                </a:effectLst>
              </a:rPr>
              <a:t>⑵ 指针变量使用时要注意当前值（见例</a:t>
            </a:r>
            <a:r>
              <a:rPr kumimoji="0" lang="en-US" altLang="zh-CN" sz="2000" b="0" dirty="0">
                <a:solidFill>
                  <a:srgbClr val="FF5050"/>
                </a:solidFill>
                <a:effectLst>
                  <a:outerShdw blurRad="38100" dist="38100" dir="2700000" algn="tl">
                    <a:srgbClr val="000000"/>
                  </a:outerShdw>
                </a:effectLst>
              </a:rPr>
              <a:t>10.6</a:t>
            </a:r>
            <a:r>
              <a:rPr kumimoji="0" lang="zh-CN" altLang="en-US" sz="2000" b="0" dirty="0">
                <a:solidFill>
                  <a:srgbClr val="FF5050"/>
                </a:solidFill>
                <a:effectLst>
                  <a:outerShdw blurRad="38100" dist="38100" dir="2700000" algn="tl">
                    <a:srgbClr val="000000"/>
                  </a:outerShdw>
                </a:effectLst>
              </a:rPr>
              <a:t>）</a:t>
            </a:r>
            <a:r>
              <a:rPr kumimoji="0" lang="en-US" altLang="zh-CN" sz="2000" b="0" dirty="0">
                <a:solidFill>
                  <a:srgbClr val="FF5050"/>
                </a:solidFill>
                <a:effectLst>
                  <a:outerShdw blurRad="38100" dist="38100" dir="2700000" algn="tl">
                    <a:srgbClr val="000000"/>
                  </a:outerShdw>
                </a:effectLst>
              </a:rPr>
              <a:t>.</a:t>
            </a:r>
          </a:p>
        </p:txBody>
      </p:sp>
    </p:spTree>
    <p:extLst>
      <p:ext uri="{BB962C8B-B14F-4D97-AF65-F5344CB8AC3E}">
        <p14:creationId xmlns:p14="http://schemas.microsoft.com/office/powerpoint/2010/main" val="14188401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7" name="Text Box 8"/>
          <p:cNvSpPr txBox="1">
            <a:spLocks noChangeArrowheads="1"/>
          </p:cNvSpPr>
          <p:nvPr/>
        </p:nvSpPr>
        <p:spPr bwMode="auto">
          <a:xfrm>
            <a:off x="354013" y="371505"/>
            <a:ext cx="3567002" cy="452431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dk1"/>
                </a:solidFill>
              </a:rPr>
              <a:t>例</a:t>
            </a:r>
            <a:r>
              <a:rPr lang="en-US" altLang="zh-CN" sz="2400" dirty="0"/>
              <a:t>7</a:t>
            </a:r>
            <a:r>
              <a:rPr lang="en-US" altLang="zh-CN" sz="2400" dirty="0">
                <a:solidFill>
                  <a:schemeClr val="dk1"/>
                </a:solidFill>
              </a:rPr>
              <a:t>  </a:t>
            </a:r>
            <a:r>
              <a:rPr lang="zh-CN" altLang="en-US" sz="2400" dirty="0">
                <a:solidFill>
                  <a:schemeClr val="dk1"/>
                </a:solidFill>
              </a:rPr>
              <a:t>用指针变量输出元素</a:t>
            </a:r>
          </a:p>
          <a:p>
            <a:pPr>
              <a:spcBef>
                <a:spcPct val="0"/>
              </a:spcBef>
            </a:pPr>
            <a:r>
              <a:rPr lang="en-US" altLang="zh-CN" sz="2400" dirty="0">
                <a:solidFill>
                  <a:schemeClr val="dk1"/>
                </a:solidFill>
              </a:rPr>
              <a:t>#include &lt;</a:t>
            </a:r>
            <a:r>
              <a:rPr lang="en-US" altLang="zh-CN" sz="2400" dirty="0" err="1">
                <a:solidFill>
                  <a:schemeClr val="dk1"/>
                </a:solidFill>
              </a:rPr>
              <a:t>stdio.h</a:t>
            </a:r>
            <a:r>
              <a:rPr lang="en-US" altLang="zh-CN" sz="2400" dirty="0">
                <a:solidFill>
                  <a:schemeClr val="dk1"/>
                </a:solidFill>
              </a:rPr>
              <a:t>&gt;</a:t>
            </a:r>
          </a:p>
          <a:p>
            <a:pPr>
              <a:spcBef>
                <a:spcPct val="0"/>
              </a:spcBef>
            </a:pPr>
            <a:r>
              <a:rPr lang="en-US" altLang="zh-CN" sz="2400" dirty="0" err="1">
                <a:solidFill>
                  <a:schemeClr val="dk1"/>
                </a:solidFill>
              </a:rPr>
              <a:t>int</a:t>
            </a:r>
            <a:r>
              <a:rPr lang="en-US" altLang="zh-CN" sz="2400" dirty="0">
                <a:solidFill>
                  <a:schemeClr val="dk1"/>
                </a:solidFill>
              </a:rPr>
              <a:t> main()</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a:t>
            </a:r>
            <a:r>
              <a:rPr lang="en-US" altLang="zh-CN" sz="2400" dirty="0" err="1">
                <a:solidFill>
                  <a:schemeClr val="dk1"/>
                </a:solidFill>
              </a:rPr>
              <a:t>p,i,a</a:t>
            </a:r>
            <a:r>
              <a:rPr lang="en-US" altLang="zh-CN" sz="2400" dirty="0">
                <a:solidFill>
                  <a:schemeClr val="dk1"/>
                </a:solidFill>
              </a:rPr>
              <a:t>[10];</a:t>
            </a:r>
          </a:p>
          <a:p>
            <a:pPr>
              <a:spcBef>
                <a:spcPct val="0"/>
              </a:spcBef>
            </a:pPr>
            <a:r>
              <a:rPr lang="en-US" altLang="zh-CN" sz="2400" dirty="0">
                <a:solidFill>
                  <a:schemeClr val="dk1"/>
                </a:solidFill>
              </a:rPr>
              <a:t>  p=a;</a:t>
            </a:r>
          </a:p>
          <a:p>
            <a:pPr>
              <a:spcBef>
                <a:spcPct val="0"/>
              </a:spcBef>
            </a:pPr>
            <a:r>
              <a:rPr lang="en-US" altLang="zh-CN" sz="2400" dirty="0">
                <a:solidFill>
                  <a:schemeClr val="dk1"/>
                </a:solidFill>
              </a:rPr>
              <a:t>  for(</a:t>
            </a:r>
            <a:r>
              <a:rPr lang="en-US" altLang="zh-CN" sz="2400" dirty="0" err="1">
                <a:solidFill>
                  <a:schemeClr val="dk1"/>
                </a:solidFill>
              </a:rPr>
              <a:t>i</a:t>
            </a:r>
            <a:r>
              <a:rPr lang="en-US" altLang="zh-CN" sz="2400" dirty="0">
                <a:solidFill>
                  <a:schemeClr val="dk1"/>
                </a:solidFill>
              </a:rPr>
              <a:t>=0;i&lt;10;i++)</a:t>
            </a:r>
          </a:p>
          <a:p>
            <a:pPr>
              <a:spcBef>
                <a:spcPct val="0"/>
              </a:spcBef>
            </a:pPr>
            <a:r>
              <a:rPr lang="en-US" altLang="zh-CN" sz="2400" dirty="0">
                <a:solidFill>
                  <a:schemeClr val="dk1"/>
                </a:solidFill>
              </a:rPr>
              <a:t>     </a:t>
            </a:r>
            <a:r>
              <a:rPr lang="en-US" altLang="zh-CN" sz="2400" dirty="0" err="1">
                <a:solidFill>
                  <a:schemeClr val="dk1"/>
                </a:solidFill>
              </a:rPr>
              <a:t>scanf</a:t>
            </a:r>
            <a:r>
              <a:rPr lang="en-US" altLang="zh-CN" sz="2400" dirty="0">
                <a:solidFill>
                  <a:schemeClr val="dk1"/>
                </a:solidFill>
              </a:rPr>
              <a:t>(</a:t>
            </a:r>
            <a:r>
              <a:rPr lang="en-US" altLang="zh-CN" sz="2400" dirty="0"/>
              <a:t>"</a:t>
            </a:r>
            <a:r>
              <a:rPr lang="en-US" altLang="zh-CN" sz="2400" dirty="0">
                <a:solidFill>
                  <a:schemeClr val="dk1"/>
                </a:solidFill>
              </a:rPr>
              <a:t>%</a:t>
            </a:r>
            <a:r>
              <a:rPr lang="en-US" altLang="zh-CN" sz="2400" dirty="0" err="1">
                <a:solidFill>
                  <a:schemeClr val="dk1"/>
                </a:solidFill>
              </a:rPr>
              <a:t>d</a:t>
            </a:r>
            <a:r>
              <a:rPr lang="en-US" altLang="zh-CN" sz="2400" dirty="0" err="1"/>
              <a:t>"</a:t>
            </a:r>
            <a:r>
              <a:rPr lang="en-US" altLang="zh-CN" sz="2400" dirty="0" err="1">
                <a:solidFill>
                  <a:schemeClr val="dk1"/>
                </a:solidFill>
              </a:rPr>
              <a:t>,p</a:t>
            </a:r>
            <a:r>
              <a:rPr lang="en-US" altLang="zh-CN" sz="2400" dirty="0">
                <a:solidFill>
                  <a:schemeClr val="dk1"/>
                </a:solidFill>
              </a:rPr>
              <a:t>++); </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a:t>"</a:t>
            </a:r>
            <a:r>
              <a:rPr lang="en-US" altLang="zh-CN" sz="2400" dirty="0">
                <a:solidFill>
                  <a:schemeClr val="dk1"/>
                </a:solidFill>
              </a:rPr>
              <a:t>\n</a:t>
            </a:r>
            <a:r>
              <a:rPr lang="en-US" altLang="zh-CN" sz="2400" dirty="0"/>
              <a:t>"</a:t>
            </a:r>
            <a:r>
              <a:rPr lang="en-US" altLang="zh-CN" sz="2400" dirty="0">
                <a:solidFill>
                  <a:schemeClr val="dk1"/>
                </a:solidFill>
              </a:rPr>
              <a:t>);</a:t>
            </a:r>
          </a:p>
          <a:p>
            <a:pPr>
              <a:spcBef>
                <a:spcPct val="0"/>
              </a:spcBef>
            </a:pPr>
            <a:r>
              <a:rPr lang="en-US" altLang="zh-CN" sz="2400" dirty="0">
                <a:solidFill>
                  <a:schemeClr val="dk1"/>
                </a:solidFill>
              </a:rPr>
              <a:t>  for(</a:t>
            </a:r>
            <a:r>
              <a:rPr lang="en-US" altLang="zh-CN" sz="2400" dirty="0" err="1">
                <a:solidFill>
                  <a:schemeClr val="dk1"/>
                </a:solidFill>
              </a:rPr>
              <a:t>i</a:t>
            </a:r>
            <a:r>
              <a:rPr lang="en-US" altLang="zh-CN" sz="2400" dirty="0">
                <a:solidFill>
                  <a:schemeClr val="dk1"/>
                </a:solidFill>
              </a:rPr>
              <a:t>=0;i&lt;10;i++,p++)</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a:t>"</a:t>
            </a:r>
            <a:r>
              <a:rPr lang="en-US" altLang="zh-CN" sz="2400" dirty="0">
                <a:solidFill>
                  <a:schemeClr val="dk1"/>
                </a:solidFill>
              </a:rPr>
              <a:t>%d</a:t>
            </a:r>
            <a:r>
              <a:rPr lang="en-US" altLang="zh-CN" sz="2400" dirty="0"/>
              <a:t>",</a:t>
            </a:r>
            <a:r>
              <a:rPr lang="en-US" altLang="zh-CN" sz="2400" dirty="0">
                <a:solidFill>
                  <a:schemeClr val="dk1"/>
                </a:solidFill>
              </a:rPr>
              <a:t>*p);</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a:t>"</a:t>
            </a:r>
            <a:r>
              <a:rPr lang="en-US" altLang="zh-CN" sz="2400" dirty="0">
                <a:solidFill>
                  <a:schemeClr val="dk1"/>
                </a:solidFill>
              </a:rPr>
              <a:t>\n</a:t>
            </a:r>
            <a:r>
              <a:rPr lang="en-US" altLang="zh-CN" sz="2400" dirty="0"/>
              <a:t>"</a:t>
            </a:r>
            <a:r>
              <a:rPr lang="en-US" altLang="zh-CN" sz="2400" dirty="0">
                <a:solidFill>
                  <a:schemeClr val="dk1"/>
                </a:solidFill>
              </a:rPr>
              <a:t>);</a:t>
            </a:r>
          </a:p>
          <a:p>
            <a:pPr>
              <a:spcBef>
                <a:spcPct val="0"/>
              </a:spcBef>
            </a:pPr>
            <a:r>
              <a:rPr lang="en-US" altLang="zh-CN" sz="2400" dirty="0">
                <a:solidFill>
                  <a:schemeClr val="dk1"/>
                </a:solidFill>
              </a:rPr>
              <a:t>}</a:t>
            </a:r>
          </a:p>
        </p:txBody>
      </p:sp>
      <p:sp>
        <p:nvSpPr>
          <p:cNvPr id="802825" name="Rectangle 9"/>
          <p:cNvSpPr>
            <a:spLocks noChangeArrowheads="1"/>
          </p:cNvSpPr>
          <p:nvPr/>
        </p:nvSpPr>
        <p:spPr bwMode="auto">
          <a:xfrm>
            <a:off x="0" y="5301208"/>
            <a:ext cx="5573713" cy="1144588"/>
          </a:xfrm>
          <a:prstGeom prst="rect">
            <a:avLst/>
          </a:prstGeom>
          <a:solidFill>
            <a:srgbClr val="C0C0C0"/>
          </a:solidFill>
          <a:ln w="38100">
            <a:solidFill>
              <a:srgbClr val="339966"/>
            </a:solidFill>
            <a:miter lim="800000"/>
            <a:headEnd/>
            <a:tailEnd/>
          </a:ln>
          <a:effectLst/>
        </p:spPr>
        <p:txBody>
          <a:bodyPr wrap="none" anchor="ctr"/>
          <a:lstStyle/>
          <a:p>
            <a:pPr>
              <a:spcBef>
                <a:spcPct val="0"/>
              </a:spcBef>
            </a:pPr>
            <a:r>
              <a:rPr kumimoji="0" lang="zh-CN" altLang="en-US" sz="2000">
                <a:solidFill>
                  <a:schemeClr val="tx1"/>
                </a:solidFill>
              </a:rPr>
              <a:t>运行情况： </a:t>
            </a:r>
          </a:p>
          <a:p>
            <a:pPr>
              <a:spcBef>
                <a:spcPct val="0"/>
              </a:spcBef>
            </a:pPr>
            <a:r>
              <a:rPr kumimoji="0" lang="en-US" altLang="zh-CN" sz="2000">
                <a:solidFill>
                  <a:srgbClr val="FF5050"/>
                </a:solidFill>
              </a:rPr>
              <a:t>1 2 3 4 5 6 7 8 9 0 </a:t>
            </a:r>
            <a:r>
              <a:rPr kumimoji="0" lang="en-US" altLang="zh-CN" sz="2000">
                <a:solidFill>
                  <a:srgbClr val="FF5050"/>
                </a:solidFill>
                <a:sym typeface="Symbol" pitchFamily="18" charset="2"/>
              </a:rPr>
              <a:t></a:t>
            </a:r>
            <a:endParaRPr kumimoji="0" lang="en-US" altLang="zh-CN" sz="2000">
              <a:solidFill>
                <a:srgbClr val="FF5050"/>
              </a:solidFill>
            </a:endParaRPr>
          </a:p>
          <a:p>
            <a:pPr>
              <a:spcBef>
                <a:spcPct val="0"/>
              </a:spcBef>
            </a:pPr>
            <a:r>
              <a:rPr kumimoji="0" lang="en-US" altLang="zh-CN" sz="2000">
                <a:solidFill>
                  <a:srgbClr val="FF5050"/>
                </a:solidFill>
              </a:rPr>
              <a:t>22153 234 0 0 30036 25202 11631 8259 8237 28483</a:t>
            </a:r>
          </a:p>
        </p:txBody>
      </p:sp>
      <p:sp>
        <p:nvSpPr>
          <p:cNvPr id="802827" name="Text Box 11"/>
          <p:cNvSpPr txBox="1">
            <a:spLocks noChangeArrowheads="1"/>
          </p:cNvSpPr>
          <p:nvPr/>
        </p:nvSpPr>
        <p:spPr bwMode="auto">
          <a:xfrm>
            <a:off x="4813300" y="353527"/>
            <a:ext cx="3567002" cy="489364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dk1"/>
                </a:solidFill>
              </a:rPr>
              <a:t>例</a:t>
            </a:r>
            <a:r>
              <a:rPr lang="en-US" altLang="zh-CN" sz="2400" dirty="0"/>
              <a:t>7</a:t>
            </a:r>
            <a:r>
              <a:rPr lang="en-US" altLang="zh-CN" sz="2400" dirty="0">
                <a:solidFill>
                  <a:schemeClr val="dk1"/>
                </a:solidFill>
              </a:rPr>
              <a:t>  </a:t>
            </a:r>
            <a:r>
              <a:rPr lang="zh-CN" altLang="en-US" sz="2400" dirty="0">
                <a:solidFill>
                  <a:schemeClr val="dk1"/>
                </a:solidFill>
              </a:rPr>
              <a:t>用指针变量输出元素</a:t>
            </a:r>
          </a:p>
          <a:p>
            <a:pPr>
              <a:spcBef>
                <a:spcPct val="0"/>
              </a:spcBef>
            </a:pPr>
            <a:r>
              <a:rPr lang="en-US" altLang="zh-CN" sz="2400" dirty="0">
                <a:solidFill>
                  <a:schemeClr val="dk1"/>
                </a:solidFill>
              </a:rPr>
              <a:t>#include &lt;</a:t>
            </a:r>
            <a:r>
              <a:rPr lang="en-US" altLang="zh-CN" sz="2400" dirty="0" err="1">
                <a:solidFill>
                  <a:schemeClr val="dk1"/>
                </a:solidFill>
              </a:rPr>
              <a:t>stdio.h</a:t>
            </a:r>
            <a:r>
              <a:rPr lang="en-US" altLang="zh-CN" sz="2400" dirty="0">
                <a:solidFill>
                  <a:schemeClr val="dk1"/>
                </a:solidFill>
              </a:rPr>
              <a:t>&gt;</a:t>
            </a:r>
          </a:p>
          <a:p>
            <a:pPr>
              <a:spcBef>
                <a:spcPct val="0"/>
              </a:spcBef>
            </a:pPr>
            <a:r>
              <a:rPr lang="en-US" altLang="zh-CN" sz="2400" dirty="0" err="1">
                <a:solidFill>
                  <a:schemeClr val="dk1"/>
                </a:solidFill>
              </a:rPr>
              <a:t>int</a:t>
            </a:r>
            <a:r>
              <a:rPr lang="en-US" altLang="zh-CN" sz="2400" dirty="0">
                <a:solidFill>
                  <a:schemeClr val="dk1"/>
                </a:solidFill>
              </a:rPr>
              <a:t> main()</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a:t>
            </a:r>
            <a:r>
              <a:rPr lang="en-US" altLang="zh-CN" sz="2400" dirty="0" err="1">
                <a:solidFill>
                  <a:schemeClr val="dk1"/>
                </a:solidFill>
              </a:rPr>
              <a:t>p,i,a</a:t>
            </a:r>
            <a:r>
              <a:rPr lang="en-US" altLang="zh-CN" sz="2400" dirty="0">
                <a:solidFill>
                  <a:schemeClr val="dk1"/>
                </a:solidFill>
              </a:rPr>
              <a:t>[10];</a:t>
            </a:r>
          </a:p>
          <a:p>
            <a:pPr>
              <a:spcBef>
                <a:spcPct val="0"/>
              </a:spcBef>
            </a:pPr>
            <a:r>
              <a:rPr lang="en-US" altLang="zh-CN" sz="2400" dirty="0">
                <a:solidFill>
                  <a:schemeClr val="dk1"/>
                </a:solidFill>
              </a:rPr>
              <a:t>  p=a;</a:t>
            </a:r>
          </a:p>
          <a:p>
            <a:pPr>
              <a:spcBef>
                <a:spcPct val="0"/>
              </a:spcBef>
            </a:pPr>
            <a:r>
              <a:rPr lang="en-US" altLang="zh-CN" sz="2400" dirty="0">
                <a:solidFill>
                  <a:schemeClr val="dk1"/>
                </a:solidFill>
              </a:rPr>
              <a:t>  for(</a:t>
            </a:r>
            <a:r>
              <a:rPr lang="en-US" altLang="zh-CN" sz="2400" dirty="0" err="1">
                <a:solidFill>
                  <a:schemeClr val="dk1"/>
                </a:solidFill>
              </a:rPr>
              <a:t>i</a:t>
            </a:r>
            <a:r>
              <a:rPr lang="en-US" altLang="zh-CN" sz="2400" dirty="0">
                <a:solidFill>
                  <a:schemeClr val="dk1"/>
                </a:solidFill>
              </a:rPr>
              <a:t>=0;i&lt;10;i++)</a:t>
            </a:r>
          </a:p>
          <a:p>
            <a:pPr>
              <a:spcBef>
                <a:spcPct val="0"/>
              </a:spcBef>
            </a:pPr>
            <a:r>
              <a:rPr lang="en-US" altLang="zh-CN" sz="2400" dirty="0">
                <a:solidFill>
                  <a:schemeClr val="dk1"/>
                </a:solidFill>
              </a:rPr>
              <a:t>     </a:t>
            </a:r>
            <a:r>
              <a:rPr lang="en-US" altLang="zh-CN" sz="2400" dirty="0" err="1">
                <a:solidFill>
                  <a:schemeClr val="dk1"/>
                </a:solidFill>
              </a:rPr>
              <a:t>scanf</a:t>
            </a:r>
            <a:r>
              <a:rPr lang="en-US" altLang="zh-CN" sz="2400" dirty="0">
                <a:solidFill>
                  <a:schemeClr val="dk1"/>
                </a:solidFill>
              </a:rPr>
              <a:t>(</a:t>
            </a:r>
            <a:r>
              <a:rPr lang="en-US" altLang="zh-CN" sz="2400" dirty="0"/>
              <a:t>"</a:t>
            </a:r>
            <a:r>
              <a:rPr lang="en-US" altLang="zh-CN" sz="2400" dirty="0">
                <a:solidFill>
                  <a:schemeClr val="dk1"/>
                </a:solidFill>
              </a:rPr>
              <a:t>%</a:t>
            </a:r>
            <a:r>
              <a:rPr lang="en-US" altLang="zh-CN" sz="2400" dirty="0" err="1">
                <a:solidFill>
                  <a:schemeClr val="dk1"/>
                </a:solidFill>
              </a:rPr>
              <a:t>d</a:t>
            </a:r>
            <a:r>
              <a:rPr lang="en-US" altLang="zh-CN" sz="2400" dirty="0" err="1"/>
              <a:t>"</a:t>
            </a:r>
            <a:r>
              <a:rPr lang="en-US" altLang="zh-CN" sz="2400" dirty="0" err="1">
                <a:solidFill>
                  <a:schemeClr val="dk1"/>
                </a:solidFill>
              </a:rPr>
              <a:t>,p</a:t>
            </a:r>
            <a:r>
              <a:rPr lang="en-US" altLang="zh-CN" sz="2400" dirty="0">
                <a:solidFill>
                  <a:schemeClr val="dk1"/>
                </a:solidFill>
              </a:rPr>
              <a:t>++); </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a:t>"</a:t>
            </a:r>
            <a:r>
              <a:rPr lang="en-US" altLang="zh-CN" sz="2400" dirty="0">
                <a:solidFill>
                  <a:schemeClr val="dk1"/>
                </a:solidFill>
              </a:rPr>
              <a:t>\n</a:t>
            </a:r>
            <a:r>
              <a:rPr lang="en-US" altLang="zh-CN" sz="2400" dirty="0"/>
              <a:t>"</a:t>
            </a:r>
            <a:r>
              <a:rPr lang="en-US" altLang="zh-CN" sz="2400" dirty="0">
                <a:solidFill>
                  <a:schemeClr val="dk1"/>
                </a:solidFill>
              </a:rPr>
              <a:t>);</a:t>
            </a:r>
          </a:p>
          <a:p>
            <a:pPr>
              <a:spcBef>
                <a:spcPct val="0"/>
              </a:spcBef>
            </a:pPr>
            <a:r>
              <a:rPr lang="en-US" altLang="zh-CN" sz="2400" dirty="0">
                <a:solidFill>
                  <a:schemeClr val="dk1"/>
                </a:solidFill>
              </a:rPr>
              <a:t>  p=a;     /*</a:t>
            </a:r>
            <a:r>
              <a:rPr lang="zh-CN" altLang="zh-CN" sz="2400" dirty="0">
                <a:solidFill>
                  <a:schemeClr val="dk1"/>
                </a:solidFill>
              </a:rPr>
              <a:t>或者</a:t>
            </a:r>
            <a:r>
              <a:rPr lang="en-US" altLang="zh-CN" sz="2400" dirty="0">
                <a:solidFill>
                  <a:schemeClr val="dk1"/>
                </a:solidFill>
              </a:rPr>
              <a:t>p=&amp;a[0]*/</a:t>
            </a:r>
          </a:p>
          <a:p>
            <a:pPr>
              <a:spcBef>
                <a:spcPct val="0"/>
              </a:spcBef>
            </a:pPr>
            <a:r>
              <a:rPr lang="en-US" altLang="zh-CN" sz="2400" dirty="0">
                <a:solidFill>
                  <a:schemeClr val="dk1"/>
                </a:solidFill>
              </a:rPr>
              <a:t>  for(</a:t>
            </a:r>
            <a:r>
              <a:rPr lang="en-US" altLang="zh-CN" sz="2400" dirty="0" err="1">
                <a:solidFill>
                  <a:schemeClr val="dk1"/>
                </a:solidFill>
              </a:rPr>
              <a:t>i</a:t>
            </a:r>
            <a:r>
              <a:rPr lang="en-US" altLang="zh-CN" sz="2400" dirty="0">
                <a:solidFill>
                  <a:schemeClr val="dk1"/>
                </a:solidFill>
              </a:rPr>
              <a:t>=0;i&lt;10;i++,p++)</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a:t>"</a:t>
            </a:r>
            <a:r>
              <a:rPr lang="en-US" altLang="zh-CN" sz="2400" dirty="0">
                <a:solidFill>
                  <a:schemeClr val="dk1"/>
                </a:solidFill>
              </a:rPr>
              <a:t>%d</a:t>
            </a:r>
            <a:r>
              <a:rPr lang="en-US" altLang="zh-CN" sz="2400" dirty="0"/>
              <a:t>"</a:t>
            </a:r>
            <a:r>
              <a:rPr lang="en-US" altLang="zh-CN" sz="2400" dirty="0">
                <a:solidFill>
                  <a:schemeClr val="dk1"/>
                </a:solidFill>
              </a:rPr>
              <a:t>,*p);</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a:t>"</a:t>
            </a:r>
            <a:r>
              <a:rPr lang="en-US" altLang="zh-CN" sz="2400" dirty="0">
                <a:solidFill>
                  <a:schemeClr val="dk1"/>
                </a:solidFill>
              </a:rPr>
              <a:t>\n</a:t>
            </a:r>
            <a:r>
              <a:rPr lang="en-US" altLang="zh-CN" sz="2400" dirty="0"/>
              <a:t>"</a:t>
            </a:r>
            <a:r>
              <a:rPr lang="en-US" altLang="zh-CN" sz="2400" dirty="0">
                <a:solidFill>
                  <a:schemeClr val="dk1"/>
                </a:solidFill>
              </a:rPr>
              <a:t>);</a:t>
            </a:r>
          </a:p>
          <a:p>
            <a:pPr>
              <a:spcBef>
                <a:spcPct val="0"/>
              </a:spcBef>
            </a:pPr>
            <a:r>
              <a:rPr lang="en-US" altLang="zh-CN" sz="2400" dirty="0">
                <a:solidFill>
                  <a:schemeClr val="dk1"/>
                </a:solidFill>
              </a:rPr>
              <a:t>}</a:t>
            </a:r>
          </a:p>
        </p:txBody>
      </p:sp>
      <p:sp>
        <p:nvSpPr>
          <p:cNvPr id="802828" name="Text Box 12"/>
          <p:cNvSpPr txBox="1">
            <a:spLocks noChangeArrowheads="1"/>
          </p:cNvSpPr>
          <p:nvPr/>
        </p:nvSpPr>
        <p:spPr bwMode="auto">
          <a:xfrm>
            <a:off x="1487488" y="4983163"/>
            <a:ext cx="2328862" cy="457200"/>
          </a:xfrm>
          <a:prstGeom prst="rect">
            <a:avLst/>
          </a:prstGeom>
          <a:solidFill>
            <a:srgbClr val="000099"/>
          </a:solidFill>
          <a:ln w="9525">
            <a:noFill/>
            <a:miter lim="800000"/>
            <a:headEnd/>
            <a:tailEnd/>
          </a:ln>
          <a:effectLst/>
        </p:spPr>
        <p:txBody>
          <a:bodyPr wrap="none" anchor="ctr">
            <a:spAutoFit/>
          </a:bodyPr>
          <a:lstStyle/>
          <a:p>
            <a:pPr defTabSz="762000">
              <a:spcBef>
                <a:spcPct val="0"/>
              </a:spcBef>
            </a:pPr>
            <a:r>
              <a:rPr lang="zh-CN" altLang="en-US" sz="2400">
                <a:solidFill>
                  <a:srgbClr val="FFFF66"/>
                </a:solidFill>
              </a:rPr>
              <a:t>能正确输出吗？</a:t>
            </a:r>
          </a:p>
        </p:txBody>
      </p:sp>
      <p:sp>
        <p:nvSpPr>
          <p:cNvPr id="802830" name="Rectangle 14"/>
          <p:cNvSpPr>
            <a:spLocks noChangeArrowheads="1"/>
          </p:cNvSpPr>
          <p:nvPr/>
        </p:nvSpPr>
        <p:spPr bwMode="auto">
          <a:xfrm>
            <a:off x="6245225" y="5370513"/>
            <a:ext cx="2451100" cy="1144587"/>
          </a:xfrm>
          <a:prstGeom prst="rect">
            <a:avLst/>
          </a:prstGeom>
          <a:solidFill>
            <a:srgbClr val="C0C0C0"/>
          </a:solidFill>
          <a:ln w="38100">
            <a:solidFill>
              <a:srgbClr val="339966"/>
            </a:solidFill>
            <a:miter lim="800000"/>
            <a:headEnd/>
            <a:tailEnd/>
          </a:ln>
          <a:effectLst/>
        </p:spPr>
        <p:txBody>
          <a:bodyPr wrap="none" anchor="ctr"/>
          <a:lstStyle/>
          <a:p>
            <a:pPr>
              <a:spcBef>
                <a:spcPct val="0"/>
              </a:spcBef>
            </a:pPr>
            <a:r>
              <a:rPr kumimoji="0" lang="zh-CN" altLang="en-US" sz="2000">
                <a:solidFill>
                  <a:schemeClr val="tx1"/>
                </a:solidFill>
              </a:rPr>
              <a:t>运行情况： </a:t>
            </a:r>
          </a:p>
          <a:p>
            <a:pPr>
              <a:spcBef>
                <a:spcPct val="0"/>
              </a:spcBef>
            </a:pPr>
            <a:r>
              <a:rPr kumimoji="0" lang="en-US" altLang="zh-CN" sz="2000">
                <a:solidFill>
                  <a:srgbClr val="FF5050"/>
                </a:solidFill>
              </a:rPr>
              <a:t>1 2 3 4 5 6 7 8 9 0 </a:t>
            </a:r>
            <a:r>
              <a:rPr kumimoji="0" lang="en-US" altLang="zh-CN" sz="2000">
                <a:solidFill>
                  <a:srgbClr val="FF5050"/>
                </a:solidFill>
                <a:sym typeface="Symbol" pitchFamily="18" charset="2"/>
              </a:rPr>
              <a:t></a:t>
            </a:r>
            <a:endParaRPr kumimoji="0" lang="en-US" altLang="zh-CN" sz="2000">
              <a:solidFill>
                <a:srgbClr val="FF5050"/>
              </a:solidFill>
            </a:endParaRPr>
          </a:p>
          <a:p>
            <a:pPr>
              <a:spcBef>
                <a:spcPct val="0"/>
              </a:spcBef>
            </a:pPr>
            <a:r>
              <a:rPr kumimoji="0" lang="en-US" altLang="zh-CN" sz="2000">
                <a:solidFill>
                  <a:srgbClr val="FF5050"/>
                </a:solidFill>
              </a:rPr>
              <a:t>1 2 3 4 5 6 7 8 9 0</a:t>
            </a:r>
          </a:p>
        </p:txBody>
      </p:sp>
      <p:sp>
        <p:nvSpPr>
          <p:cNvPr id="802831" name="AutoShape 15"/>
          <p:cNvSpPr>
            <a:spLocks noChangeArrowheads="1"/>
          </p:cNvSpPr>
          <p:nvPr/>
        </p:nvSpPr>
        <p:spPr bwMode="auto">
          <a:xfrm>
            <a:off x="2400300" y="4206875"/>
            <a:ext cx="1687513" cy="547688"/>
          </a:xfrm>
          <a:prstGeom prst="cloudCallout">
            <a:avLst>
              <a:gd name="adj1" fmla="val 58843"/>
              <a:gd name="adj2" fmla="val 126523"/>
            </a:avLst>
          </a:prstGeom>
          <a:solidFill>
            <a:srgbClr val="FFFF99"/>
          </a:solidFill>
          <a:ln w="25400">
            <a:solidFill>
              <a:srgbClr val="00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2400">
                <a:solidFill>
                  <a:srgbClr val="FF5050"/>
                </a:solidFill>
                <a:effectLst>
                  <a:outerShdw blurRad="38100" dist="38100" dir="2700000" algn="tl">
                    <a:srgbClr val="000000"/>
                  </a:outerShdw>
                </a:effectLst>
              </a:rPr>
              <a:t>原因？</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72" name="Text Box 8"/>
          <p:cNvSpPr txBox="1">
            <a:spLocks noChangeArrowheads="1"/>
          </p:cNvSpPr>
          <p:nvPr/>
        </p:nvSpPr>
        <p:spPr bwMode="auto">
          <a:xfrm>
            <a:off x="566738" y="495300"/>
            <a:ext cx="8104187" cy="2973122"/>
          </a:xfrm>
          <a:prstGeom prst="rect">
            <a:avLst/>
          </a:prstGeom>
          <a:solidFill>
            <a:srgbClr val="FFCC99"/>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0"/>
              </a:spcBef>
              <a:defRPr/>
            </a:pPr>
            <a:r>
              <a:rPr kumimoji="0" lang="zh-CN" altLang="en-US" sz="2400" b="0" dirty="0">
                <a:solidFill>
                  <a:srgbClr val="FF5050"/>
                </a:solidFill>
              </a:rPr>
              <a:t>使用指针变量时要注意的问题：</a:t>
            </a:r>
          </a:p>
          <a:p>
            <a:pPr>
              <a:lnSpc>
                <a:spcPct val="120000"/>
              </a:lnSpc>
              <a:spcBef>
                <a:spcPct val="0"/>
              </a:spcBef>
              <a:defRPr/>
            </a:pPr>
            <a:r>
              <a:rPr kumimoji="0" lang="zh-CN" altLang="en-US" sz="2400" b="0" dirty="0">
                <a:solidFill>
                  <a:srgbClr val="FF5050"/>
                </a:solidFill>
              </a:rPr>
              <a:t>⑶ 从上例可知，指针变量</a:t>
            </a:r>
            <a:r>
              <a:rPr kumimoji="0" lang="en-US" altLang="zh-CN" sz="2400" b="0" dirty="0">
                <a:solidFill>
                  <a:srgbClr val="FF5050"/>
                </a:solidFill>
              </a:rPr>
              <a:t>p</a:t>
            </a:r>
            <a:r>
              <a:rPr kumimoji="0" lang="zh-CN" altLang="en-US" sz="2400" b="0" dirty="0">
                <a:solidFill>
                  <a:srgbClr val="FF5050"/>
                </a:solidFill>
              </a:rPr>
              <a:t>可以指向数组以后的内存单元编</a:t>
            </a:r>
          </a:p>
          <a:p>
            <a:pPr>
              <a:lnSpc>
                <a:spcPct val="120000"/>
              </a:lnSpc>
              <a:spcBef>
                <a:spcPct val="0"/>
              </a:spcBef>
              <a:defRPr/>
            </a:pPr>
            <a:r>
              <a:rPr kumimoji="0" lang="zh-CN" altLang="en-US" sz="2400" b="0" dirty="0">
                <a:solidFill>
                  <a:srgbClr val="FF5050"/>
                </a:solidFill>
              </a:rPr>
              <a:t>     译不作检查。 </a:t>
            </a:r>
            <a:endParaRPr lang="zh-CN" altLang="en-US" sz="2400" b="0" dirty="0">
              <a:solidFill>
                <a:srgbClr val="FF5050"/>
              </a:solidFill>
            </a:endParaRPr>
          </a:p>
          <a:p>
            <a:pPr>
              <a:lnSpc>
                <a:spcPct val="120000"/>
              </a:lnSpc>
              <a:spcBef>
                <a:spcPct val="0"/>
              </a:spcBef>
              <a:defRPr/>
            </a:pPr>
            <a:r>
              <a:rPr kumimoji="0" lang="zh-CN" altLang="en-US" sz="2400" b="0" dirty="0">
                <a:solidFill>
                  <a:srgbClr val="FF5050"/>
                </a:solidFill>
              </a:rPr>
              <a:t>⑷ 指针变量运算时要注意的几个问题：如果</a:t>
            </a:r>
            <a:r>
              <a:rPr kumimoji="0" lang="en-US" altLang="zh-CN" sz="2400" b="0" dirty="0">
                <a:solidFill>
                  <a:srgbClr val="FF5050"/>
                </a:solidFill>
              </a:rPr>
              <a:t>p=a</a:t>
            </a:r>
          </a:p>
          <a:p>
            <a:pPr lvl="1">
              <a:lnSpc>
                <a:spcPct val="120000"/>
              </a:lnSpc>
              <a:spcBef>
                <a:spcPct val="0"/>
              </a:spcBef>
              <a:defRPr/>
            </a:pPr>
            <a:r>
              <a:rPr kumimoji="0" lang="en-US" altLang="zh-CN" sz="2000" b="0" dirty="0">
                <a:solidFill>
                  <a:srgbClr val="FF5050"/>
                </a:solidFill>
              </a:rPr>
              <a:t>① p++</a:t>
            </a:r>
            <a:r>
              <a:rPr kumimoji="0" lang="zh-CN" altLang="en-US" sz="2000" b="0" dirty="0">
                <a:solidFill>
                  <a:srgbClr val="FF5050"/>
                </a:solidFill>
              </a:rPr>
              <a:t>（或</a:t>
            </a:r>
            <a:r>
              <a:rPr kumimoji="0" lang="en-US" altLang="zh-CN" sz="2000" b="0" dirty="0">
                <a:solidFill>
                  <a:srgbClr val="FF5050"/>
                </a:solidFill>
              </a:rPr>
              <a:t>p+=1</a:t>
            </a:r>
            <a:r>
              <a:rPr kumimoji="0" lang="zh-CN" altLang="en-US" sz="2000" b="0" dirty="0">
                <a:solidFill>
                  <a:srgbClr val="FF5050"/>
                </a:solidFill>
              </a:rPr>
              <a:t>），使</a:t>
            </a:r>
            <a:r>
              <a:rPr kumimoji="0" lang="en-US" altLang="zh-CN" sz="2000" b="0" dirty="0">
                <a:solidFill>
                  <a:srgbClr val="FF5050"/>
                </a:solidFill>
              </a:rPr>
              <a:t>p</a:t>
            </a:r>
            <a:r>
              <a:rPr kumimoji="0" lang="zh-CN" altLang="en-US" sz="2000" b="0" dirty="0">
                <a:solidFill>
                  <a:srgbClr val="FF5050"/>
                </a:solidFill>
              </a:rPr>
              <a:t>指向下一元素</a:t>
            </a:r>
            <a:r>
              <a:rPr kumimoji="0" lang="en-US" altLang="zh-CN" sz="2000" b="0" dirty="0">
                <a:solidFill>
                  <a:srgbClr val="FF5050"/>
                </a:solidFill>
              </a:rPr>
              <a:t>a[1]</a:t>
            </a:r>
            <a:r>
              <a:rPr kumimoji="0" lang="zh-CN" altLang="en-US" sz="2000" b="0" dirty="0">
                <a:solidFill>
                  <a:srgbClr val="FF5050"/>
                </a:solidFill>
              </a:rPr>
              <a:t>。则*</a:t>
            </a:r>
            <a:r>
              <a:rPr kumimoji="0" lang="en-US" altLang="zh-CN" sz="2000" b="0" dirty="0">
                <a:solidFill>
                  <a:srgbClr val="FF5050"/>
                </a:solidFill>
              </a:rPr>
              <a:t>p</a:t>
            </a:r>
            <a:r>
              <a:rPr kumimoji="0" lang="zh-CN" altLang="en-US" sz="2000" b="0" dirty="0">
                <a:solidFill>
                  <a:srgbClr val="FF5050"/>
                </a:solidFill>
              </a:rPr>
              <a:t>值成为</a:t>
            </a:r>
            <a:r>
              <a:rPr kumimoji="0" lang="en-US" altLang="zh-CN" sz="2000" b="0" dirty="0">
                <a:solidFill>
                  <a:srgbClr val="FF5050"/>
                </a:solidFill>
              </a:rPr>
              <a:t>a[1]</a:t>
            </a:r>
            <a:r>
              <a:rPr kumimoji="0" lang="zh-CN" altLang="en-US" sz="2000" b="0" dirty="0">
                <a:solidFill>
                  <a:srgbClr val="FF5050"/>
                </a:solidFill>
              </a:rPr>
              <a:t>。</a:t>
            </a:r>
          </a:p>
          <a:p>
            <a:pPr lvl="1">
              <a:lnSpc>
                <a:spcPct val="120000"/>
              </a:lnSpc>
              <a:spcBef>
                <a:spcPct val="0"/>
              </a:spcBef>
              <a:defRPr/>
            </a:pPr>
            <a:r>
              <a:rPr kumimoji="0" lang="zh-CN" altLang="en-US" sz="2000" b="0" dirty="0">
                <a:solidFill>
                  <a:srgbClr val="FF5050"/>
                </a:solidFill>
              </a:rPr>
              <a:t>② </a:t>
            </a:r>
            <a:r>
              <a:rPr kumimoji="0" lang="en-US" altLang="zh-CN" sz="2000" b="0" dirty="0">
                <a:solidFill>
                  <a:srgbClr val="FF5050"/>
                </a:solidFill>
              </a:rPr>
              <a:t>++</a:t>
            </a:r>
            <a:r>
              <a:rPr kumimoji="0" lang="zh-CN" altLang="en-US" sz="2000" b="0" dirty="0">
                <a:solidFill>
                  <a:srgbClr val="FF5050"/>
                </a:solidFill>
              </a:rPr>
              <a:t>和*  优先级同为</a:t>
            </a:r>
            <a:r>
              <a:rPr kumimoji="0" lang="en-US" altLang="zh-CN" sz="2000" b="0" dirty="0">
                <a:solidFill>
                  <a:srgbClr val="FF5050"/>
                </a:solidFill>
              </a:rPr>
              <a:t>2,</a:t>
            </a:r>
            <a:r>
              <a:rPr kumimoji="0" lang="zh-CN" altLang="en-US" sz="2000" b="0" dirty="0">
                <a:solidFill>
                  <a:srgbClr val="FF5050"/>
                </a:solidFill>
              </a:rPr>
              <a:t>结合性从右向左，则*</a:t>
            </a:r>
            <a:r>
              <a:rPr kumimoji="0" lang="en-US" altLang="zh-CN" sz="2000" b="0" dirty="0">
                <a:solidFill>
                  <a:srgbClr val="FF5050"/>
                </a:solidFill>
              </a:rPr>
              <a:t>p++</a:t>
            </a:r>
            <a:r>
              <a:rPr kumimoji="0" lang="zh-CN" altLang="en-US" sz="2000" b="0" dirty="0">
                <a:solidFill>
                  <a:srgbClr val="FF5050"/>
                </a:solidFill>
              </a:rPr>
              <a:t>等价于*</a:t>
            </a:r>
            <a:r>
              <a:rPr kumimoji="0" lang="en-US" altLang="zh-CN" sz="2000" b="0" dirty="0">
                <a:solidFill>
                  <a:srgbClr val="FF5050"/>
                </a:solidFill>
              </a:rPr>
              <a:t>(p++)</a:t>
            </a:r>
            <a:r>
              <a:rPr kumimoji="0" lang="zh-CN" altLang="en-US" sz="2000" b="0" dirty="0">
                <a:solidFill>
                  <a:srgbClr val="FF5050"/>
                </a:solidFill>
              </a:rPr>
              <a:t>，</a:t>
            </a:r>
          </a:p>
          <a:p>
            <a:pPr lvl="1">
              <a:lnSpc>
                <a:spcPct val="120000"/>
              </a:lnSpc>
              <a:spcBef>
                <a:spcPct val="0"/>
              </a:spcBef>
              <a:defRPr/>
            </a:pPr>
            <a:r>
              <a:rPr kumimoji="0" lang="zh-CN" altLang="en-US" sz="2000" b="0" dirty="0">
                <a:solidFill>
                  <a:srgbClr val="FF5050"/>
                </a:solidFill>
              </a:rPr>
              <a:t>     即先得到</a:t>
            </a:r>
            <a:r>
              <a:rPr kumimoji="0" lang="en-US" altLang="zh-CN" sz="2000" b="0" dirty="0">
                <a:solidFill>
                  <a:srgbClr val="FF5050"/>
                </a:solidFill>
              </a:rPr>
              <a:t>p</a:t>
            </a:r>
            <a:r>
              <a:rPr kumimoji="0" lang="zh-CN" altLang="en-US" sz="2000" b="0" dirty="0">
                <a:solidFill>
                  <a:srgbClr val="FF5050"/>
                </a:solidFill>
              </a:rPr>
              <a:t>指向的变量的值*</a:t>
            </a:r>
            <a:r>
              <a:rPr kumimoji="0" lang="en-US" altLang="zh-CN" sz="2000" b="0" dirty="0">
                <a:solidFill>
                  <a:srgbClr val="FF5050"/>
                </a:solidFill>
              </a:rPr>
              <a:t>p</a:t>
            </a:r>
            <a:r>
              <a:rPr kumimoji="0" lang="zh-CN" altLang="en-US" sz="2000" b="0" dirty="0">
                <a:solidFill>
                  <a:srgbClr val="FF5050"/>
                </a:solidFill>
              </a:rPr>
              <a:t>，再使</a:t>
            </a:r>
            <a:r>
              <a:rPr kumimoji="0" lang="en-US" altLang="zh-CN" sz="2000" b="0" dirty="0">
                <a:solidFill>
                  <a:srgbClr val="FF5050"/>
                </a:solidFill>
              </a:rPr>
              <a:t>p=p+1</a:t>
            </a:r>
            <a:r>
              <a:rPr kumimoji="0" lang="zh-CN" altLang="en-US" sz="2000" b="0" dirty="0">
                <a:solidFill>
                  <a:srgbClr val="FF5050"/>
                </a:solidFill>
              </a:rPr>
              <a:t>。例</a:t>
            </a:r>
            <a:r>
              <a:rPr kumimoji="0" lang="en-US" altLang="zh-CN" sz="2000" b="0" dirty="0">
                <a:solidFill>
                  <a:srgbClr val="FF5050"/>
                </a:solidFill>
              </a:rPr>
              <a:t>10.6</a:t>
            </a:r>
            <a:r>
              <a:rPr kumimoji="0" lang="zh-CN" altLang="en-US" sz="2000" b="0" dirty="0">
                <a:solidFill>
                  <a:srgbClr val="FF5050"/>
                </a:solidFill>
              </a:rPr>
              <a:t>可改为：</a:t>
            </a:r>
          </a:p>
        </p:txBody>
      </p:sp>
    </p:spTree>
    <p:extLst>
      <p:ext uri="{BB962C8B-B14F-4D97-AF65-F5344CB8AC3E}">
        <p14:creationId xmlns:p14="http://schemas.microsoft.com/office/powerpoint/2010/main" val="14202082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73" name="Text Box 9"/>
          <p:cNvSpPr txBox="1">
            <a:spLocks noChangeArrowheads="1"/>
          </p:cNvSpPr>
          <p:nvPr/>
        </p:nvSpPr>
        <p:spPr bwMode="auto">
          <a:xfrm>
            <a:off x="4860032" y="1052736"/>
            <a:ext cx="3567002" cy="489364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tx1"/>
                </a:solidFill>
              </a:rPr>
              <a:t>例</a:t>
            </a:r>
            <a:r>
              <a:rPr lang="en-US" altLang="zh-CN" sz="2400" dirty="0">
                <a:solidFill>
                  <a:schemeClr val="tx1"/>
                </a:solidFill>
              </a:rPr>
              <a:t>7  </a:t>
            </a:r>
            <a:r>
              <a:rPr lang="zh-CN" altLang="en-US" sz="2400" dirty="0">
                <a:solidFill>
                  <a:schemeClr val="tx1"/>
                </a:solidFill>
              </a:rPr>
              <a:t>用指针变量输出元素</a:t>
            </a:r>
          </a:p>
          <a:p>
            <a:pPr>
              <a:spcBef>
                <a:spcPct val="0"/>
              </a:spcBef>
            </a:pPr>
            <a:r>
              <a:rPr kumimoji="0" lang="en-US" altLang="zh-CN" sz="2400" dirty="0">
                <a:solidFill>
                  <a:schemeClr val="tx1"/>
                </a:solidFill>
              </a:rPr>
              <a:t>#include &lt;</a:t>
            </a:r>
            <a:r>
              <a:rPr kumimoji="0" lang="en-US" altLang="zh-CN" sz="2400" dirty="0" err="1">
                <a:solidFill>
                  <a:schemeClr val="tx1"/>
                </a:solidFill>
              </a:rPr>
              <a:t>stdio.h</a:t>
            </a:r>
            <a:r>
              <a:rPr kumimoji="0" lang="en-US" altLang="zh-CN" sz="2400" dirty="0">
                <a:solidFill>
                  <a:schemeClr val="tx1"/>
                </a:solidFill>
              </a:rPr>
              <a:t>&gt;</a:t>
            </a:r>
            <a:endParaRPr lang="en-US" altLang="zh-CN" sz="2400" dirty="0">
              <a:solidFill>
                <a:schemeClr val="tx1"/>
              </a:solidFill>
            </a:endParaRPr>
          </a:p>
          <a:p>
            <a:pPr>
              <a:spcBef>
                <a:spcPct val="0"/>
              </a:spcBef>
            </a:pPr>
            <a:r>
              <a:rPr lang="en-US" altLang="zh-CN" sz="2400" dirty="0" err="1">
                <a:solidFill>
                  <a:schemeClr val="tx1"/>
                </a:solidFill>
              </a:rPr>
              <a:t>int</a:t>
            </a:r>
            <a:r>
              <a:rPr lang="en-US" altLang="zh-CN" sz="2400" dirty="0">
                <a:solidFill>
                  <a:schemeClr val="tx1"/>
                </a:solidFill>
              </a:rPr>
              <a:t> main()</a:t>
            </a:r>
          </a:p>
          <a:p>
            <a:pPr>
              <a:spcBef>
                <a:spcPct val="0"/>
              </a:spcBef>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a:t>
            </a:r>
            <a:r>
              <a:rPr lang="en-US" altLang="zh-CN" sz="2400" dirty="0" err="1">
                <a:solidFill>
                  <a:schemeClr val="tx1"/>
                </a:solidFill>
              </a:rPr>
              <a:t>p,i,a</a:t>
            </a:r>
            <a:r>
              <a:rPr lang="en-US" altLang="zh-CN" sz="2400" dirty="0">
                <a:solidFill>
                  <a:schemeClr val="tx1"/>
                </a:solidFill>
              </a:rPr>
              <a:t>[10];</a:t>
            </a:r>
          </a:p>
          <a:p>
            <a:pPr>
              <a:spcBef>
                <a:spcPct val="0"/>
              </a:spcBef>
            </a:pPr>
            <a:r>
              <a:rPr lang="en-US" altLang="zh-CN" sz="2400" dirty="0">
                <a:solidFill>
                  <a:schemeClr val="tx1"/>
                </a:solidFill>
              </a:rPr>
              <a:t>  p=a;</a:t>
            </a:r>
          </a:p>
          <a:p>
            <a:pPr>
              <a:spcBef>
                <a:spcPct val="0"/>
              </a:spcBef>
            </a:pPr>
            <a:r>
              <a:rPr lang="en-US" altLang="zh-CN" sz="2400" dirty="0">
                <a:solidFill>
                  <a:schemeClr val="tx1"/>
                </a:solidFill>
              </a:rPr>
              <a:t>  for(</a:t>
            </a:r>
            <a:r>
              <a:rPr lang="en-US" altLang="zh-CN" sz="2400" dirty="0" err="1">
                <a:solidFill>
                  <a:schemeClr val="tx1"/>
                </a:solidFill>
              </a:rPr>
              <a:t>i</a:t>
            </a:r>
            <a:r>
              <a:rPr lang="en-US" altLang="zh-CN" sz="2400" dirty="0">
                <a:solidFill>
                  <a:schemeClr val="tx1"/>
                </a:solidFill>
              </a:rPr>
              <a:t>=0;i&lt;10;i++)</a:t>
            </a:r>
          </a:p>
          <a:p>
            <a:pPr>
              <a:spcBef>
                <a:spcPct val="0"/>
              </a:spcBef>
            </a:pPr>
            <a:r>
              <a:rPr lang="en-US" altLang="zh-CN" sz="2400" dirty="0">
                <a:solidFill>
                  <a:schemeClr val="tx1"/>
                </a:solidFill>
              </a:rPr>
              <a:t>     </a:t>
            </a:r>
            <a:r>
              <a:rPr lang="en-US" altLang="zh-CN" sz="2400" dirty="0" err="1">
                <a:solidFill>
                  <a:schemeClr val="tx1"/>
                </a:solidFill>
              </a:rPr>
              <a:t>scanf</a:t>
            </a:r>
            <a:r>
              <a:rPr lang="en-US" altLang="zh-CN" sz="2400" dirty="0">
                <a:solidFill>
                  <a:schemeClr val="tx1"/>
                </a:solidFill>
              </a:rPr>
              <a:t>(</a:t>
            </a:r>
            <a:r>
              <a:rPr lang="en-US" altLang="zh-CN" sz="2400" dirty="0"/>
              <a:t>"</a:t>
            </a:r>
            <a:r>
              <a:rPr lang="en-US" altLang="zh-CN" sz="2400" dirty="0">
                <a:solidFill>
                  <a:schemeClr val="tx1"/>
                </a:solidFill>
              </a:rPr>
              <a:t>%</a:t>
            </a:r>
            <a:r>
              <a:rPr lang="en-US" altLang="zh-CN" sz="2400" dirty="0" err="1">
                <a:solidFill>
                  <a:schemeClr val="tx1"/>
                </a:solidFill>
              </a:rPr>
              <a:t>d</a:t>
            </a:r>
            <a:r>
              <a:rPr lang="en-US" altLang="zh-CN" sz="2400" dirty="0" err="1"/>
              <a:t>"</a:t>
            </a:r>
            <a:r>
              <a:rPr lang="en-US" altLang="zh-CN" sz="2400" dirty="0" err="1">
                <a:solidFill>
                  <a:schemeClr val="tx1"/>
                </a:solidFill>
              </a:rPr>
              <a:t>,p</a:t>
            </a:r>
            <a:r>
              <a:rPr lang="en-US" altLang="zh-CN" sz="2400" dirty="0">
                <a:solidFill>
                  <a:schemeClr val="tx1"/>
                </a:solidFill>
              </a:rPr>
              <a:t>++); </a:t>
            </a: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a:t>
            </a:r>
            <a:r>
              <a:rPr lang="en-US" altLang="zh-CN" sz="2400" dirty="0"/>
              <a:t>"</a:t>
            </a:r>
            <a:r>
              <a:rPr lang="en-US" altLang="zh-CN" sz="2400" dirty="0">
                <a:solidFill>
                  <a:schemeClr val="tx1"/>
                </a:solidFill>
              </a:rPr>
              <a:t>\n</a:t>
            </a:r>
            <a:r>
              <a:rPr lang="en-US" altLang="zh-CN" sz="2400" dirty="0"/>
              <a:t>"</a:t>
            </a:r>
            <a:r>
              <a:rPr lang="en-US" altLang="zh-CN" sz="2400" dirty="0">
                <a:solidFill>
                  <a:schemeClr val="tx1"/>
                </a:solidFill>
              </a:rPr>
              <a:t>);</a:t>
            </a:r>
          </a:p>
          <a:p>
            <a:pPr>
              <a:spcBef>
                <a:spcPct val="0"/>
              </a:spcBef>
            </a:pPr>
            <a:r>
              <a:rPr lang="en-US" altLang="zh-CN" sz="2400" dirty="0">
                <a:solidFill>
                  <a:srgbClr val="FF5050"/>
                </a:solidFill>
              </a:rPr>
              <a:t>  </a:t>
            </a:r>
            <a:r>
              <a:rPr lang="en-US" altLang="zh-CN" sz="2400" dirty="0">
                <a:solidFill>
                  <a:schemeClr val="tx1"/>
                </a:solidFill>
              </a:rPr>
              <a:t>p=a;</a:t>
            </a:r>
          </a:p>
          <a:p>
            <a:pPr>
              <a:spcBef>
                <a:spcPct val="0"/>
              </a:spcBef>
            </a:pPr>
            <a:r>
              <a:rPr lang="en-US" altLang="zh-CN" sz="2400" dirty="0">
                <a:solidFill>
                  <a:schemeClr val="tx1"/>
                </a:solidFill>
              </a:rPr>
              <a:t>  for(</a:t>
            </a:r>
            <a:r>
              <a:rPr lang="en-US" altLang="zh-CN" sz="2400" dirty="0" err="1">
                <a:solidFill>
                  <a:schemeClr val="tx1"/>
                </a:solidFill>
              </a:rPr>
              <a:t>i</a:t>
            </a:r>
            <a:r>
              <a:rPr lang="en-US" altLang="zh-CN" sz="2400" dirty="0">
                <a:solidFill>
                  <a:schemeClr val="tx1"/>
                </a:solidFill>
              </a:rPr>
              <a:t>=0;i&lt;10;i++)</a:t>
            </a: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a:t>
            </a:r>
            <a:r>
              <a:rPr lang="en-US" altLang="zh-CN" sz="2400" dirty="0"/>
              <a:t>"</a:t>
            </a:r>
            <a:r>
              <a:rPr lang="en-US" altLang="zh-CN" sz="2400" dirty="0">
                <a:solidFill>
                  <a:schemeClr val="tx1"/>
                </a:solidFill>
              </a:rPr>
              <a:t>%d</a:t>
            </a:r>
            <a:r>
              <a:rPr lang="en-US" altLang="zh-CN" sz="2400" dirty="0"/>
              <a:t>"</a:t>
            </a:r>
            <a:r>
              <a:rPr lang="en-US" altLang="zh-CN" sz="2400" dirty="0">
                <a:solidFill>
                  <a:schemeClr val="tx1"/>
                </a:solidFill>
              </a:rPr>
              <a:t>,</a:t>
            </a:r>
            <a:r>
              <a:rPr lang="en-US" altLang="zh-CN" sz="2400" dirty="0">
                <a:solidFill>
                  <a:srgbClr val="FF5050"/>
                </a:solidFill>
              </a:rPr>
              <a:t>*p++</a:t>
            </a:r>
            <a:r>
              <a:rPr lang="en-US" altLang="zh-CN" sz="2400" dirty="0">
                <a:solidFill>
                  <a:schemeClr val="tx1"/>
                </a:solidFill>
              </a:rPr>
              <a:t>);</a:t>
            </a: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a:t>
            </a:r>
            <a:r>
              <a:rPr lang="en-US" altLang="zh-CN" sz="2400" dirty="0"/>
              <a:t>"</a:t>
            </a:r>
            <a:r>
              <a:rPr lang="en-US" altLang="zh-CN" sz="2400" dirty="0">
                <a:solidFill>
                  <a:schemeClr val="tx1"/>
                </a:solidFill>
              </a:rPr>
              <a:t>\n</a:t>
            </a:r>
            <a:r>
              <a:rPr lang="en-US" altLang="zh-CN" sz="2400" dirty="0"/>
              <a:t>"</a:t>
            </a:r>
            <a:r>
              <a:rPr lang="en-US" altLang="zh-CN" sz="2400" dirty="0">
                <a:solidFill>
                  <a:schemeClr val="tx1"/>
                </a:solidFill>
              </a:rPr>
              <a:t>);</a:t>
            </a:r>
          </a:p>
          <a:p>
            <a:pPr>
              <a:spcBef>
                <a:spcPct val="0"/>
              </a:spcBef>
            </a:pPr>
            <a:r>
              <a:rPr lang="en-US" altLang="zh-CN" sz="2400" dirty="0">
                <a:solidFill>
                  <a:schemeClr val="tx1"/>
                </a:solidFill>
              </a:rPr>
              <a:t>}</a:t>
            </a:r>
          </a:p>
        </p:txBody>
      </p:sp>
      <p:sp>
        <p:nvSpPr>
          <p:cNvPr id="804875" name="Text Box 11"/>
          <p:cNvSpPr txBox="1">
            <a:spLocks noChangeArrowheads="1"/>
          </p:cNvSpPr>
          <p:nvPr/>
        </p:nvSpPr>
        <p:spPr bwMode="auto">
          <a:xfrm>
            <a:off x="618653" y="1052736"/>
            <a:ext cx="3567002" cy="489364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dk1"/>
                </a:solidFill>
              </a:rPr>
              <a:t>例</a:t>
            </a:r>
            <a:r>
              <a:rPr lang="en-US" altLang="zh-CN" sz="2400" dirty="0"/>
              <a:t>7</a:t>
            </a:r>
            <a:r>
              <a:rPr lang="en-US" altLang="zh-CN" sz="2400" dirty="0">
                <a:solidFill>
                  <a:schemeClr val="dk1"/>
                </a:solidFill>
              </a:rPr>
              <a:t>  </a:t>
            </a:r>
            <a:r>
              <a:rPr lang="zh-CN" altLang="en-US" sz="2400" dirty="0">
                <a:solidFill>
                  <a:schemeClr val="dk1"/>
                </a:solidFill>
              </a:rPr>
              <a:t>用指针变量输出元素</a:t>
            </a:r>
          </a:p>
          <a:p>
            <a:pPr>
              <a:spcBef>
                <a:spcPct val="0"/>
              </a:spcBef>
            </a:pPr>
            <a:r>
              <a:rPr lang="en-US" altLang="zh-CN" sz="2400" dirty="0">
                <a:solidFill>
                  <a:schemeClr val="dk1"/>
                </a:solidFill>
              </a:rPr>
              <a:t>#include &lt;</a:t>
            </a:r>
            <a:r>
              <a:rPr lang="en-US" altLang="zh-CN" sz="2400" dirty="0" err="1">
                <a:solidFill>
                  <a:schemeClr val="dk1"/>
                </a:solidFill>
              </a:rPr>
              <a:t>stdio.h</a:t>
            </a:r>
            <a:r>
              <a:rPr lang="en-US" altLang="zh-CN" sz="2400" dirty="0">
                <a:solidFill>
                  <a:schemeClr val="dk1"/>
                </a:solidFill>
              </a:rPr>
              <a:t>&gt;</a:t>
            </a:r>
          </a:p>
          <a:p>
            <a:pPr>
              <a:spcBef>
                <a:spcPct val="0"/>
              </a:spcBef>
            </a:pPr>
            <a:r>
              <a:rPr lang="en-US" altLang="zh-CN" sz="2400" dirty="0" err="1">
                <a:solidFill>
                  <a:schemeClr val="dk1"/>
                </a:solidFill>
              </a:rPr>
              <a:t>int</a:t>
            </a:r>
            <a:r>
              <a:rPr lang="en-US" altLang="zh-CN" sz="2400" dirty="0">
                <a:solidFill>
                  <a:schemeClr val="dk1"/>
                </a:solidFill>
              </a:rPr>
              <a:t> main()</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a:t>
            </a:r>
            <a:r>
              <a:rPr lang="en-US" altLang="zh-CN" sz="2400" dirty="0" err="1">
                <a:solidFill>
                  <a:schemeClr val="dk1"/>
                </a:solidFill>
              </a:rPr>
              <a:t>p,i,a</a:t>
            </a:r>
            <a:r>
              <a:rPr lang="en-US" altLang="zh-CN" sz="2400" dirty="0">
                <a:solidFill>
                  <a:schemeClr val="dk1"/>
                </a:solidFill>
              </a:rPr>
              <a:t>[10];</a:t>
            </a:r>
          </a:p>
          <a:p>
            <a:pPr>
              <a:spcBef>
                <a:spcPct val="0"/>
              </a:spcBef>
            </a:pPr>
            <a:r>
              <a:rPr lang="en-US" altLang="zh-CN" sz="2400" dirty="0">
                <a:solidFill>
                  <a:schemeClr val="dk1"/>
                </a:solidFill>
              </a:rPr>
              <a:t>  p=a;</a:t>
            </a:r>
          </a:p>
          <a:p>
            <a:pPr>
              <a:spcBef>
                <a:spcPct val="0"/>
              </a:spcBef>
            </a:pPr>
            <a:r>
              <a:rPr lang="en-US" altLang="zh-CN" sz="2400" dirty="0">
                <a:solidFill>
                  <a:schemeClr val="dk1"/>
                </a:solidFill>
              </a:rPr>
              <a:t>  for(</a:t>
            </a:r>
            <a:r>
              <a:rPr lang="en-US" altLang="zh-CN" sz="2400" dirty="0" err="1">
                <a:solidFill>
                  <a:schemeClr val="dk1"/>
                </a:solidFill>
              </a:rPr>
              <a:t>i</a:t>
            </a:r>
            <a:r>
              <a:rPr lang="en-US" altLang="zh-CN" sz="2400" dirty="0">
                <a:solidFill>
                  <a:schemeClr val="dk1"/>
                </a:solidFill>
              </a:rPr>
              <a:t>=0;i&lt;10;i++)</a:t>
            </a:r>
          </a:p>
          <a:p>
            <a:pPr>
              <a:spcBef>
                <a:spcPct val="0"/>
              </a:spcBef>
            </a:pPr>
            <a:r>
              <a:rPr lang="en-US" altLang="zh-CN" sz="2400" dirty="0">
                <a:solidFill>
                  <a:schemeClr val="dk1"/>
                </a:solidFill>
              </a:rPr>
              <a:t>     </a:t>
            </a:r>
            <a:r>
              <a:rPr lang="en-US" altLang="zh-CN" sz="2400" dirty="0" err="1">
                <a:solidFill>
                  <a:schemeClr val="dk1"/>
                </a:solidFill>
              </a:rPr>
              <a:t>scanf</a:t>
            </a:r>
            <a:r>
              <a:rPr lang="en-US" altLang="zh-CN" sz="2400" dirty="0">
                <a:solidFill>
                  <a:schemeClr val="dk1"/>
                </a:solidFill>
              </a:rPr>
              <a:t>(</a:t>
            </a:r>
            <a:r>
              <a:rPr lang="en-US" altLang="zh-CN" sz="2400" dirty="0"/>
              <a:t>"</a:t>
            </a:r>
            <a:r>
              <a:rPr lang="en-US" altLang="zh-CN" sz="2400" dirty="0">
                <a:solidFill>
                  <a:schemeClr val="dk1"/>
                </a:solidFill>
              </a:rPr>
              <a:t>%</a:t>
            </a:r>
            <a:r>
              <a:rPr lang="en-US" altLang="zh-CN" sz="2400" dirty="0" err="1">
                <a:solidFill>
                  <a:schemeClr val="dk1"/>
                </a:solidFill>
              </a:rPr>
              <a:t>d</a:t>
            </a:r>
            <a:r>
              <a:rPr lang="en-US" altLang="zh-CN" sz="2400" dirty="0" err="1"/>
              <a:t>"</a:t>
            </a:r>
            <a:r>
              <a:rPr lang="en-US" altLang="zh-CN" sz="2400" dirty="0" err="1">
                <a:solidFill>
                  <a:schemeClr val="dk1"/>
                </a:solidFill>
              </a:rPr>
              <a:t>,p</a:t>
            </a:r>
            <a:r>
              <a:rPr lang="en-US" altLang="zh-CN" sz="2400" dirty="0">
                <a:solidFill>
                  <a:schemeClr val="dk1"/>
                </a:solidFill>
              </a:rPr>
              <a:t>++); </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a:t>"</a:t>
            </a:r>
            <a:r>
              <a:rPr lang="en-US" altLang="zh-CN" sz="2400" dirty="0">
                <a:solidFill>
                  <a:schemeClr val="dk1"/>
                </a:solidFill>
              </a:rPr>
              <a:t>\n</a:t>
            </a:r>
            <a:r>
              <a:rPr lang="en-US" altLang="zh-CN" sz="2400" dirty="0"/>
              <a:t>"</a:t>
            </a:r>
            <a:r>
              <a:rPr lang="en-US" altLang="zh-CN" sz="2400" dirty="0">
                <a:solidFill>
                  <a:schemeClr val="dk1"/>
                </a:solidFill>
              </a:rPr>
              <a:t>);</a:t>
            </a:r>
          </a:p>
          <a:p>
            <a:pPr>
              <a:spcBef>
                <a:spcPct val="0"/>
              </a:spcBef>
            </a:pPr>
            <a:r>
              <a:rPr lang="en-US" altLang="zh-CN" sz="2400" dirty="0">
                <a:solidFill>
                  <a:schemeClr val="dk1"/>
                </a:solidFill>
              </a:rPr>
              <a:t>  p=a;     /*</a:t>
            </a:r>
            <a:r>
              <a:rPr lang="zh-CN" altLang="zh-CN" sz="2400" dirty="0">
                <a:solidFill>
                  <a:schemeClr val="dk1"/>
                </a:solidFill>
              </a:rPr>
              <a:t>或者</a:t>
            </a:r>
            <a:r>
              <a:rPr lang="en-US" altLang="zh-CN" sz="2400" dirty="0">
                <a:solidFill>
                  <a:schemeClr val="dk1"/>
                </a:solidFill>
              </a:rPr>
              <a:t>p=&amp;a[0]*/</a:t>
            </a:r>
          </a:p>
          <a:p>
            <a:pPr>
              <a:spcBef>
                <a:spcPct val="0"/>
              </a:spcBef>
            </a:pPr>
            <a:r>
              <a:rPr lang="en-US" altLang="zh-CN" sz="2400" dirty="0">
                <a:solidFill>
                  <a:schemeClr val="dk1"/>
                </a:solidFill>
              </a:rPr>
              <a:t>  for(</a:t>
            </a:r>
            <a:r>
              <a:rPr lang="en-US" altLang="zh-CN" sz="2400" dirty="0" err="1">
                <a:solidFill>
                  <a:schemeClr val="dk1"/>
                </a:solidFill>
              </a:rPr>
              <a:t>i</a:t>
            </a:r>
            <a:r>
              <a:rPr lang="en-US" altLang="zh-CN" sz="2400" dirty="0">
                <a:solidFill>
                  <a:schemeClr val="dk1"/>
                </a:solidFill>
              </a:rPr>
              <a:t>=0;i&lt;10;i++,p++)</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a:t>"</a:t>
            </a:r>
            <a:r>
              <a:rPr lang="en-US" altLang="zh-CN" sz="2400" dirty="0">
                <a:solidFill>
                  <a:schemeClr val="dk1"/>
                </a:solidFill>
              </a:rPr>
              <a:t>%d</a:t>
            </a:r>
            <a:r>
              <a:rPr lang="en-US" altLang="zh-CN" sz="2400" dirty="0"/>
              <a:t>"</a:t>
            </a:r>
            <a:r>
              <a:rPr lang="en-US" altLang="zh-CN" sz="2400" dirty="0">
                <a:solidFill>
                  <a:schemeClr val="dk1"/>
                </a:solidFill>
              </a:rPr>
              <a:t>,*p);</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a:t>"</a:t>
            </a:r>
            <a:r>
              <a:rPr lang="en-US" altLang="zh-CN" sz="2400" dirty="0">
                <a:solidFill>
                  <a:schemeClr val="dk1"/>
                </a:solidFill>
              </a:rPr>
              <a:t>\n</a:t>
            </a:r>
            <a:r>
              <a:rPr lang="en-US" altLang="zh-CN" sz="2400" dirty="0"/>
              <a:t>"</a:t>
            </a:r>
            <a:r>
              <a:rPr lang="en-US" altLang="zh-CN" sz="2400" dirty="0">
                <a:solidFill>
                  <a:schemeClr val="dk1"/>
                </a:solidFill>
              </a:rPr>
              <a:t>);</a:t>
            </a:r>
          </a:p>
          <a:p>
            <a:pPr>
              <a:spcBef>
                <a:spcPct val="0"/>
              </a:spcBef>
            </a:pPr>
            <a:r>
              <a:rPr lang="en-US" altLang="zh-CN" sz="2400" dirty="0">
                <a:solidFill>
                  <a:schemeClr val="dk1"/>
                </a:solidFill>
              </a:rPr>
              <a:t>}</a:t>
            </a:r>
          </a:p>
        </p:txBody>
      </p:sp>
    </p:spTree>
    <p:extLst>
      <p:ext uri="{BB962C8B-B14F-4D97-AF65-F5344CB8AC3E}">
        <p14:creationId xmlns:p14="http://schemas.microsoft.com/office/powerpoint/2010/main" val="19554676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72" name="Text Box 8"/>
          <p:cNvSpPr txBox="1">
            <a:spLocks noChangeArrowheads="1"/>
          </p:cNvSpPr>
          <p:nvPr/>
        </p:nvSpPr>
        <p:spPr bwMode="auto">
          <a:xfrm>
            <a:off x="566738" y="495300"/>
            <a:ext cx="8104187" cy="2973122"/>
          </a:xfrm>
          <a:prstGeom prst="rect">
            <a:avLst/>
          </a:prstGeom>
          <a:solidFill>
            <a:srgbClr val="FFCC99"/>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0"/>
              </a:spcBef>
              <a:defRPr/>
            </a:pPr>
            <a:r>
              <a:rPr kumimoji="0" lang="zh-CN" altLang="en-US" sz="2400" b="0" dirty="0">
                <a:solidFill>
                  <a:srgbClr val="FF5050"/>
                </a:solidFill>
              </a:rPr>
              <a:t>使用指针变量时要注意的问题：</a:t>
            </a:r>
          </a:p>
          <a:p>
            <a:pPr>
              <a:lnSpc>
                <a:spcPct val="120000"/>
              </a:lnSpc>
              <a:spcBef>
                <a:spcPct val="0"/>
              </a:spcBef>
              <a:defRPr/>
            </a:pPr>
            <a:r>
              <a:rPr kumimoji="0" lang="zh-CN" altLang="en-US" sz="2400" b="0" dirty="0">
                <a:solidFill>
                  <a:srgbClr val="FF5050"/>
                </a:solidFill>
              </a:rPr>
              <a:t>⑶ 从上例可知，指针变量</a:t>
            </a:r>
            <a:r>
              <a:rPr kumimoji="0" lang="en-US" altLang="zh-CN" sz="2400" b="0" dirty="0">
                <a:solidFill>
                  <a:srgbClr val="FF5050"/>
                </a:solidFill>
              </a:rPr>
              <a:t>p</a:t>
            </a:r>
            <a:r>
              <a:rPr kumimoji="0" lang="zh-CN" altLang="en-US" sz="2400" b="0" dirty="0">
                <a:solidFill>
                  <a:srgbClr val="FF5050"/>
                </a:solidFill>
              </a:rPr>
              <a:t>可以指向数组以后的内存单元编</a:t>
            </a:r>
          </a:p>
          <a:p>
            <a:pPr>
              <a:lnSpc>
                <a:spcPct val="120000"/>
              </a:lnSpc>
              <a:spcBef>
                <a:spcPct val="0"/>
              </a:spcBef>
              <a:defRPr/>
            </a:pPr>
            <a:r>
              <a:rPr kumimoji="0" lang="zh-CN" altLang="en-US" sz="2400" b="0" dirty="0">
                <a:solidFill>
                  <a:srgbClr val="FF5050"/>
                </a:solidFill>
              </a:rPr>
              <a:t>     译不作检查。 </a:t>
            </a:r>
            <a:endParaRPr lang="zh-CN" altLang="en-US" sz="2400" b="0" dirty="0">
              <a:solidFill>
                <a:srgbClr val="FF5050"/>
              </a:solidFill>
            </a:endParaRPr>
          </a:p>
          <a:p>
            <a:pPr>
              <a:lnSpc>
                <a:spcPct val="120000"/>
              </a:lnSpc>
              <a:spcBef>
                <a:spcPct val="0"/>
              </a:spcBef>
              <a:defRPr/>
            </a:pPr>
            <a:r>
              <a:rPr kumimoji="0" lang="zh-CN" altLang="en-US" sz="2400" b="0" dirty="0">
                <a:solidFill>
                  <a:srgbClr val="FF5050"/>
                </a:solidFill>
              </a:rPr>
              <a:t>⑷ 指针变量运算时要注意的几个问题：如果</a:t>
            </a:r>
            <a:r>
              <a:rPr kumimoji="0" lang="en-US" altLang="zh-CN" sz="2400" b="0" dirty="0">
                <a:solidFill>
                  <a:srgbClr val="FF5050"/>
                </a:solidFill>
              </a:rPr>
              <a:t>p=a</a:t>
            </a:r>
          </a:p>
          <a:p>
            <a:pPr lvl="1">
              <a:lnSpc>
                <a:spcPct val="120000"/>
              </a:lnSpc>
              <a:spcBef>
                <a:spcPct val="0"/>
              </a:spcBef>
              <a:defRPr/>
            </a:pPr>
            <a:r>
              <a:rPr kumimoji="0" lang="en-US" altLang="zh-CN" sz="2000" b="0" dirty="0">
                <a:solidFill>
                  <a:srgbClr val="FF5050"/>
                </a:solidFill>
              </a:rPr>
              <a:t>① p++</a:t>
            </a:r>
            <a:r>
              <a:rPr kumimoji="0" lang="zh-CN" altLang="en-US" sz="2000" b="0" dirty="0">
                <a:solidFill>
                  <a:srgbClr val="FF5050"/>
                </a:solidFill>
              </a:rPr>
              <a:t>（或</a:t>
            </a:r>
            <a:r>
              <a:rPr kumimoji="0" lang="en-US" altLang="zh-CN" sz="2000" b="0" dirty="0">
                <a:solidFill>
                  <a:srgbClr val="FF5050"/>
                </a:solidFill>
              </a:rPr>
              <a:t>p+=1</a:t>
            </a:r>
            <a:r>
              <a:rPr kumimoji="0" lang="zh-CN" altLang="en-US" sz="2000" b="0" dirty="0">
                <a:solidFill>
                  <a:srgbClr val="FF5050"/>
                </a:solidFill>
              </a:rPr>
              <a:t>），使</a:t>
            </a:r>
            <a:r>
              <a:rPr kumimoji="0" lang="en-US" altLang="zh-CN" sz="2000" b="0" dirty="0">
                <a:solidFill>
                  <a:srgbClr val="FF5050"/>
                </a:solidFill>
              </a:rPr>
              <a:t>p</a:t>
            </a:r>
            <a:r>
              <a:rPr kumimoji="0" lang="zh-CN" altLang="en-US" sz="2000" b="0" dirty="0">
                <a:solidFill>
                  <a:srgbClr val="FF5050"/>
                </a:solidFill>
              </a:rPr>
              <a:t>指向下一元素</a:t>
            </a:r>
            <a:r>
              <a:rPr kumimoji="0" lang="en-US" altLang="zh-CN" sz="2000" b="0" dirty="0">
                <a:solidFill>
                  <a:srgbClr val="FF5050"/>
                </a:solidFill>
              </a:rPr>
              <a:t>a[1]</a:t>
            </a:r>
            <a:r>
              <a:rPr kumimoji="0" lang="zh-CN" altLang="en-US" sz="2000" b="0" dirty="0">
                <a:solidFill>
                  <a:srgbClr val="FF5050"/>
                </a:solidFill>
              </a:rPr>
              <a:t>。则*</a:t>
            </a:r>
            <a:r>
              <a:rPr kumimoji="0" lang="en-US" altLang="zh-CN" sz="2000" b="0" dirty="0">
                <a:solidFill>
                  <a:srgbClr val="FF5050"/>
                </a:solidFill>
              </a:rPr>
              <a:t>p</a:t>
            </a:r>
            <a:r>
              <a:rPr kumimoji="0" lang="zh-CN" altLang="en-US" sz="2000" b="0" dirty="0">
                <a:solidFill>
                  <a:srgbClr val="FF5050"/>
                </a:solidFill>
              </a:rPr>
              <a:t>值成为</a:t>
            </a:r>
            <a:r>
              <a:rPr kumimoji="0" lang="en-US" altLang="zh-CN" sz="2000" b="0" dirty="0">
                <a:solidFill>
                  <a:srgbClr val="FF5050"/>
                </a:solidFill>
              </a:rPr>
              <a:t>a[1]</a:t>
            </a:r>
            <a:r>
              <a:rPr kumimoji="0" lang="zh-CN" altLang="en-US" sz="2000" b="0" dirty="0">
                <a:solidFill>
                  <a:srgbClr val="FF5050"/>
                </a:solidFill>
              </a:rPr>
              <a:t>。</a:t>
            </a:r>
          </a:p>
          <a:p>
            <a:pPr lvl="1">
              <a:lnSpc>
                <a:spcPct val="120000"/>
              </a:lnSpc>
              <a:spcBef>
                <a:spcPct val="0"/>
              </a:spcBef>
              <a:defRPr/>
            </a:pPr>
            <a:r>
              <a:rPr kumimoji="0" lang="zh-CN" altLang="en-US" sz="2000" b="0" dirty="0">
                <a:solidFill>
                  <a:srgbClr val="FF5050"/>
                </a:solidFill>
              </a:rPr>
              <a:t>② </a:t>
            </a:r>
            <a:r>
              <a:rPr kumimoji="0" lang="en-US" altLang="zh-CN" sz="2000" b="0" dirty="0">
                <a:solidFill>
                  <a:srgbClr val="FF5050"/>
                </a:solidFill>
              </a:rPr>
              <a:t>++</a:t>
            </a:r>
            <a:r>
              <a:rPr kumimoji="0" lang="zh-CN" altLang="en-US" sz="2000" b="0" dirty="0">
                <a:solidFill>
                  <a:srgbClr val="FF5050"/>
                </a:solidFill>
              </a:rPr>
              <a:t>和*  优先级同为</a:t>
            </a:r>
            <a:r>
              <a:rPr kumimoji="0" lang="en-US" altLang="zh-CN" sz="2000" b="0" dirty="0">
                <a:solidFill>
                  <a:srgbClr val="FF5050"/>
                </a:solidFill>
              </a:rPr>
              <a:t>2,</a:t>
            </a:r>
            <a:r>
              <a:rPr kumimoji="0" lang="zh-CN" altLang="en-US" sz="2000" b="0" dirty="0">
                <a:solidFill>
                  <a:srgbClr val="FF5050"/>
                </a:solidFill>
              </a:rPr>
              <a:t>结合性从右向左，则*</a:t>
            </a:r>
            <a:r>
              <a:rPr kumimoji="0" lang="en-US" altLang="zh-CN" sz="2000" b="0" dirty="0">
                <a:solidFill>
                  <a:srgbClr val="FF5050"/>
                </a:solidFill>
              </a:rPr>
              <a:t>p++</a:t>
            </a:r>
            <a:r>
              <a:rPr kumimoji="0" lang="zh-CN" altLang="en-US" sz="2000" b="0" dirty="0">
                <a:solidFill>
                  <a:srgbClr val="FF5050"/>
                </a:solidFill>
              </a:rPr>
              <a:t>等价于*</a:t>
            </a:r>
            <a:r>
              <a:rPr kumimoji="0" lang="en-US" altLang="zh-CN" sz="2000" b="0" dirty="0">
                <a:solidFill>
                  <a:srgbClr val="FF5050"/>
                </a:solidFill>
              </a:rPr>
              <a:t>(p++)</a:t>
            </a:r>
            <a:r>
              <a:rPr kumimoji="0" lang="zh-CN" altLang="en-US" sz="2000" b="0" dirty="0">
                <a:solidFill>
                  <a:srgbClr val="FF5050"/>
                </a:solidFill>
              </a:rPr>
              <a:t>，</a:t>
            </a:r>
          </a:p>
          <a:p>
            <a:pPr lvl="1">
              <a:lnSpc>
                <a:spcPct val="120000"/>
              </a:lnSpc>
              <a:spcBef>
                <a:spcPct val="0"/>
              </a:spcBef>
              <a:defRPr/>
            </a:pPr>
            <a:r>
              <a:rPr kumimoji="0" lang="zh-CN" altLang="en-US" sz="2000" b="0" dirty="0">
                <a:solidFill>
                  <a:srgbClr val="FF5050"/>
                </a:solidFill>
              </a:rPr>
              <a:t>     即先得到</a:t>
            </a:r>
            <a:r>
              <a:rPr kumimoji="0" lang="en-US" altLang="zh-CN" sz="2000" b="0" dirty="0">
                <a:solidFill>
                  <a:srgbClr val="FF5050"/>
                </a:solidFill>
              </a:rPr>
              <a:t>p</a:t>
            </a:r>
            <a:r>
              <a:rPr kumimoji="0" lang="zh-CN" altLang="en-US" sz="2000" b="0" dirty="0">
                <a:solidFill>
                  <a:srgbClr val="FF5050"/>
                </a:solidFill>
              </a:rPr>
              <a:t>指向的变量的值*</a:t>
            </a:r>
            <a:r>
              <a:rPr kumimoji="0" lang="en-US" altLang="zh-CN" sz="2000" b="0" dirty="0">
                <a:solidFill>
                  <a:srgbClr val="FF5050"/>
                </a:solidFill>
              </a:rPr>
              <a:t>p</a:t>
            </a:r>
            <a:r>
              <a:rPr kumimoji="0" lang="zh-CN" altLang="en-US" sz="2000" b="0" dirty="0">
                <a:solidFill>
                  <a:srgbClr val="FF5050"/>
                </a:solidFill>
              </a:rPr>
              <a:t>，再使</a:t>
            </a:r>
            <a:r>
              <a:rPr kumimoji="0" lang="en-US" altLang="zh-CN" sz="2000" b="0" dirty="0">
                <a:solidFill>
                  <a:srgbClr val="FF5050"/>
                </a:solidFill>
              </a:rPr>
              <a:t>p=p+1</a:t>
            </a:r>
            <a:r>
              <a:rPr kumimoji="0" lang="zh-CN" altLang="en-US" sz="2000" b="0" dirty="0">
                <a:solidFill>
                  <a:srgbClr val="FF5050"/>
                </a:solidFill>
              </a:rPr>
              <a:t>。例</a:t>
            </a:r>
            <a:r>
              <a:rPr kumimoji="0" lang="en-US" altLang="zh-CN" sz="2000" b="0" dirty="0">
                <a:solidFill>
                  <a:srgbClr val="FF5050"/>
                </a:solidFill>
              </a:rPr>
              <a:t>10.6</a:t>
            </a:r>
            <a:r>
              <a:rPr kumimoji="0" lang="zh-CN" altLang="en-US" sz="2000" b="0" dirty="0">
                <a:solidFill>
                  <a:srgbClr val="FF5050"/>
                </a:solidFill>
              </a:rPr>
              <a:t>可改为：</a:t>
            </a:r>
          </a:p>
        </p:txBody>
      </p:sp>
      <p:sp>
        <p:nvSpPr>
          <p:cNvPr id="804874" name="Text Box 10"/>
          <p:cNvSpPr txBox="1">
            <a:spLocks noChangeArrowheads="1"/>
          </p:cNvSpPr>
          <p:nvPr/>
        </p:nvSpPr>
        <p:spPr bwMode="auto">
          <a:xfrm>
            <a:off x="566738" y="3436938"/>
            <a:ext cx="8104187" cy="3013075"/>
          </a:xfrm>
          <a:prstGeom prst="rect">
            <a:avLst/>
          </a:prstGeom>
          <a:solidFill>
            <a:srgbClr val="FFCC99"/>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0"/>
              </a:spcBef>
              <a:defRPr/>
            </a:pPr>
            <a:r>
              <a:rPr kumimoji="0" lang="en-US" altLang="zh-CN" sz="2000" b="0" dirty="0">
                <a:solidFill>
                  <a:srgbClr val="FF5050"/>
                </a:solidFill>
              </a:rPr>
              <a:t>       ③ *(p++)</a:t>
            </a:r>
            <a:r>
              <a:rPr kumimoji="0" lang="zh-CN" altLang="en-US" sz="2000" b="0" dirty="0">
                <a:solidFill>
                  <a:srgbClr val="FF5050"/>
                </a:solidFill>
              </a:rPr>
              <a:t>与*</a:t>
            </a:r>
            <a:r>
              <a:rPr kumimoji="0" lang="en-US" altLang="zh-CN" sz="2000" b="0" dirty="0">
                <a:solidFill>
                  <a:srgbClr val="FF5050"/>
                </a:solidFill>
              </a:rPr>
              <a:t>(++p)</a:t>
            </a:r>
            <a:r>
              <a:rPr kumimoji="0" lang="zh-CN" altLang="en-US" sz="2000" b="0" dirty="0">
                <a:solidFill>
                  <a:srgbClr val="FF5050"/>
                </a:solidFill>
              </a:rPr>
              <a:t>作用不同：</a:t>
            </a:r>
          </a:p>
          <a:p>
            <a:pPr>
              <a:lnSpc>
                <a:spcPct val="120000"/>
              </a:lnSpc>
              <a:spcBef>
                <a:spcPct val="0"/>
              </a:spcBef>
              <a:defRPr/>
            </a:pPr>
            <a:r>
              <a:rPr kumimoji="0" lang="zh-CN" altLang="en-US" sz="2000" b="0" dirty="0">
                <a:solidFill>
                  <a:srgbClr val="FF5050"/>
                </a:solidFill>
              </a:rPr>
              <a:t>            *</a:t>
            </a:r>
            <a:r>
              <a:rPr kumimoji="0" lang="en-US" altLang="zh-CN" sz="2000" b="0" dirty="0">
                <a:solidFill>
                  <a:srgbClr val="FF5050"/>
                </a:solidFill>
              </a:rPr>
              <a:t>(p++)</a:t>
            </a:r>
            <a:r>
              <a:rPr kumimoji="0" lang="zh-CN" altLang="en-US" sz="2000" b="0" dirty="0">
                <a:solidFill>
                  <a:srgbClr val="FF5050"/>
                </a:solidFill>
              </a:rPr>
              <a:t>先取*</a:t>
            </a:r>
            <a:r>
              <a:rPr kumimoji="0" lang="en-US" altLang="zh-CN" sz="2000" b="0" dirty="0">
                <a:solidFill>
                  <a:srgbClr val="FF5050"/>
                </a:solidFill>
              </a:rPr>
              <a:t>p</a:t>
            </a:r>
            <a:r>
              <a:rPr kumimoji="0" lang="zh-CN" altLang="en-US" sz="2000" b="0" dirty="0">
                <a:solidFill>
                  <a:srgbClr val="FF5050"/>
                </a:solidFill>
              </a:rPr>
              <a:t>值，再</a:t>
            </a:r>
            <a:r>
              <a:rPr kumimoji="0" lang="en-US" altLang="zh-CN" sz="2000" b="0" dirty="0">
                <a:solidFill>
                  <a:srgbClr val="FF5050"/>
                </a:solidFill>
              </a:rPr>
              <a:t>p</a:t>
            </a:r>
            <a:r>
              <a:rPr kumimoji="0" lang="zh-CN" altLang="en-US" sz="2000" b="0" dirty="0">
                <a:solidFill>
                  <a:srgbClr val="FF5050"/>
                </a:solidFill>
              </a:rPr>
              <a:t>加</a:t>
            </a:r>
            <a:r>
              <a:rPr kumimoji="0" lang="en-US" altLang="zh-CN" sz="2000" b="0" dirty="0">
                <a:solidFill>
                  <a:srgbClr val="FF5050"/>
                </a:solidFill>
              </a:rPr>
              <a:t>1</a:t>
            </a:r>
            <a:r>
              <a:rPr kumimoji="0" lang="zh-CN" altLang="en-US" sz="2000" b="0" dirty="0">
                <a:solidFill>
                  <a:srgbClr val="FF5050"/>
                </a:solidFill>
              </a:rPr>
              <a:t>；*</a:t>
            </a:r>
            <a:r>
              <a:rPr kumimoji="0" lang="en-US" altLang="zh-CN" sz="2000" b="0" dirty="0">
                <a:solidFill>
                  <a:srgbClr val="FF5050"/>
                </a:solidFill>
              </a:rPr>
              <a:t>(++p)</a:t>
            </a:r>
            <a:r>
              <a:rPr kumimoji="0" lang="zh-CN" altLang="en-US" sz="2000" b="0" dirty="0">
                <a:solidFill>
                  <a:srgbClr val="FF5050"/>
                </a:solidFill>
              </a:rPr>
              <a:t>是</a:t>
            </a:r>
            <a:r>
              <a:rPr kumimoji="0" lang="en-US" altLang="zh-CN" sz="2000" b="0" dirty="0">
                <a:solidFill>
                  <a:srgbClr val="FF5050"/>
                </a:solidFill>
              </a:rPr>
              <a:t>p</a:t>
            </a:r>
            <a:r>
              <a:rPr kumimoji="0" lang="zh-CN" altLang="en-US" sz="2000" b="0" dirty="0">
                <a:solidFill>
                  <a:srgbClr val="FF5050"/>
                </a:solidFill>
              </a:rPr>
              <a:t>先加</a:t>
            </a:r>
            <a:r>
              <a:rPr kumimoji="0" lang="en-US" altLang="zh-CN" sz="2000" b="0" dirty="0">
                <a:solidFill>
                  <a:srgbClr val="FF5050"/>
                </a:solidFill>
              </a:rPr>
              <a:t>1</a:t>
            </a:r>
            <a:r>
              <a:rPr kumimoji="0" lang="zh-CN" altLang="en-US" sz="2000" b="0" dirty="0">
                <a:solidFill>
                  <a:srgbClr val="FF5050"/>
                </a:solidFill>
              </a:rPr>
              <a:t>，再取*</a:t>
            </a:r>
            <a:r>
              <a:rPr kumimoji="0" lang="en-US" altLang="zh-CN" sz="2000" b="0" dirty="0">
                <a:solidFill>
                  <a:srgbClr val="FF5050"/>
                </a:solidFill>
              </a:rPr>
              <a:t>p</a:t>
            </a:r>
          </a:p>
          <a:p>
            <a:pPr>
              <a:lnSpc>
                <a:spcPct val="120000"/>
              </a:lnSpc>
              <a:spcBef>
                <a:spcPct val="0"/>
              </a:spcBef>
              <a:defRPr/>
            </a:pPr>
            <a:r>
              <a:rPr kumimoji="0" lang="en-US" altLang="zh-CN" sz="2000" b="0" dirty="0">
                <a:solidFill>
                  <a:srgbClr val="FF5050"/>
                </a:solidFill>
              </a:rPr>
              <a:t>               </a:t>
            </a:r>
            <a:r>
              <a:rPr kumimoji="0" lang="zh-CN" altLang="en-US" sz="2000" b="0" dirty="0">
                <a:solidFill>
                  <a:srgbClr val="FF5050"/>
                </a:solidFill>
              </a:rPr>
              <a:t>若</a:t>
            </a:r>
            <a:r>
              <a:rPr kumimoji="0" lang="en-US" altLang="zh-CN" sz="2000" b="0" dirty="0">
                <a:solidFill>
                  <a:srgbClr val="FF5050"/>
                </a:solidFill>
              </a:rPr>
              <a:t>p</a:t>
            </a:r>
            <a:r>
              <a:rPr kumimoji="0" lang="zh-CN" altLang="en-US" sz="2000" b="0" dirty="0">
                <a:solidFill>
                  <a:srgbClr val="FF5050"/>
                </a:solidFill>
              </a:rPr>
              <a:t>初值</a:t>
            </a:r>
            <a:r>
              <a:rPr kumimoji="0" lang="en-US" altLang="zh-CN" sz="2000" b="0" dirty="0">
                <a:solidFill>
                  <a:srgbClr val="FF5050"/>
                </a:solidFill>
              </a:rPr>
              <a:t>&amp;a[0]</a:t>
            </a:r>
            <a:r>
              <a:rPr kumimoji="0" lang="zh-CN" altLang="en-US" sz="2000" b="0" dirty="0">
                <a:solidFill>
                  <a:srgbClr val="FF5050"/>
                </a:solidFill>
              </a:rPr>
              <a:t>，则*</a:t>
            </a:r>
            <a:r>
              <a:rPr kumimoji="0" lang="en-US" altLang="zh-CN" sz="2000" b="0" dirty="0">
                <a:solidFill>
                  <a:srgbClr val="FF5050"/>
                </a:solidFill>
              </a:rPr>
              <a:t>(p++)</a:t>
            </a:r>
            <a:r>
              <a:rPr kumimoji="0" lang="zh-CN" altLang="en-US" sz="2000" b="0" dirty="0">
                <a:solidFill>
                  <a:srgbClr val="FF5050"/>
                </a:solidFill>
              </a:rPr>
              <a:t>得</a:t>
            </a:r>
            <a:r>
              <a:rPr kumimoji="0" lang="en-US" altLang="zh-CN" sz="2000" b="0" dirty="0">
                <a:solidFill>
                  <a:srgbClr val="FF5050"/>
                </a:solidFill>
              </a:rPr>
              <a:t>a[0]</a:t>
            </a:r>
            <a:r>
              <a:rPr kumimoji="0" lang="zh-CN" altLang="en-US" sz="2000" b="0" dirty="0">
                <a:solidFill>
                  <a:srgbClr val="FF5050"/>
                </a:solidFill>
              </a:rPr>
              <a:t>值，*</a:t>
            </a:r>
            <a:r>
              <a:rPr kumimoji="0" lang="en-US" altLang="zh-CN" sz="2000" b="0" dirty="0">
                <a:solidFill>
                  <a:srgbClr val="FF5050"/>
                </a:solidFill>
              </a:rPr>
              <a:t>(++p)</a:t>
            </a:r>
            <a:r>
              <a:rPr kumimoji="0" lang="zh-CN" altLang="en-US" sz="2000" b="0" dirty="0">
                <a:solidFill>
                  <a:srgbClr val="FF5050"/>
                </a:solidFill>
              </a:rPr>
              <a:t>得</a:t>
            </a:r>
            <a:r>
              <a:rPr kumimoji="0" lang="en-US" altLang="zh-CN" sz="2000" b="0" dirty="0">
                <a:solidFill>
                  <a:srgbClr val="FF5050"/>
                </a:solidFill>
              </a:rPr>
              <a:t>a[1]</a:t>
            </a:r>
            <a:r>
              <a:rPr kumimoji="0" lang="zh-CN" altLang="en-US" sz="2000" b="0" dirty="0">
                <a:solidFill>
                  <a:srgbClr val="FF5050"/>
                </a:solidFill>
              </a:rPr>
              <a:t>值。</a:t>
            </a:r>
          </a:p>
          <a:p>
            <a:pPr>
              <a:lnSpc>
                <a:spcPct val="120000"/>
              </a:lnSpc>
              <a:spcBef>
                <a:spcPct val="0"/>
              </a:spcBef>
              <a:defRPr/>
            </a:pPr>
            <a:r>
              <a:rPr kumimoji="0" lang="zh-CN" altLang="en-US" sz="2000" b="0" dirty="0">
                <a:solidFill>
                  <a:srgbClr val="FF5050"/>
                </a:solidFill>
              </a:rPr>
              <a:t>       ④ </a:t>
            </a:r>
            <a:r>
              <a:rPr kumimoji="0" lang="en-US" altLang="zh-CN" sz="2000" b="0" dirty="0">
                <a:solidFill>
                  <a:srgbClr val="FF5050"/>
                </a:solidFill>
              </a:rPr>
              <a:t>(*p)++</a:t>
            </a:r>
            <a:r>
              <a:rPr kumimoji="0" lang="zh-CN" altLang="en-US" sz="2000" b="0" dirty="0">
                <a:solidFill>
                  <a:srgbClr val="FF5050"/>
                </a:solidFill>
              </a:rPr>
              <a:t>表示</a:t>
            </a:r>
            <a:r>
              <a:rPr kumimoji="0" lang="en-US" altLang="zh-CN" sz="2000" b="0" dirty="0">
                <a:solidFill>
                  <a:srgbClr val="FF5050"/>
                </a:solidFill>
              </a:rPr>
              <a:t>p</a:t>
            </a:r>
            <a:r>
              <a:rPr kumimoji="0" lang="zh-CN" altLang="en-US" sz="2000" b="0" dirty="0">
                <a:solidFill>
                  <a:srgbClr val="FF5050"/>
                </a:solidFill>
              </a:rPr>
              <a:t>所指向的元素值加</a:t>
            </a:r>
            <a:r>
              <a:rPr kumimoji="0" lang="en-US" altLang="zh-CN" sz="2000" b="0" dirty="0">
                <a:solidFill>
                  <a:srgbClr val="FF5050"/>
                </a:solidFill>
              </a:rPr>
              <a:t>1</a:t>
            </a:r>
            <a:r>
              <a:rPr kumimoji="0" lang="zh-CN" altLang="en-US" sz="2000" b="0" dirty="0">
                <a:solidFill>
                  <a:srgbClr val="FF5050"/>
                </a:solidFill>
              </a:rPr>
              <a:t>。</a:t>
            </a:r>
          </a:p>
          <a:p>
            <a:pPr>
              <a:lnSpc>
                <a:spcPct val="120000"/>
              </a:lnSpc>
              <a:spcBef>
                <a:spcPct val="0"/>
              </a:spcBef>
              <a:defRPr/>
            </a:pPr>
            <a:r>
              <a:rPr kumimoji="0" lang="zh-CN" altLang="en-US" sz="2000" b="0" dirty="0">
                <a:solidFill>
                  <a:srgbClr val="FF5050"/>
                </a:solidFill>
              </a:rPr>
              <a:t>       ⑤ 如果</a:t>
            </a:r>
            <a:r>
              <a:rPr kumimoji="0" lang="en-US" altLang="zh-CN" sz="2000" b="0" dirty="0">
                <a:solidFill>
                  <a:srgbClr val="FF5050"/>
                </a:solidFill>
              </a:rPr>
              <a:t>p</a:t>
            </a:r>
            <a:r>
              <a:rPr kumimoji="0" lang="zh-CN" altLang="en-US" sz="2000" b="0" dirty="0">
                <a:solidFill>
                  <a:srgbClr val="FF5050"/>
                </a:solidFill>
              </a:rPr>
              <a:t>指向</a:t>
            </a:r>
            <a:r>
              <a:rPr kumimoji="0" lang="en-US" altLang="zh-CN" sz="2000" b="0" dirty="0">
                <a:solidFill>
                  <a:srgbClr val="FF5050"/>
                </a:solidFill>
              </a:rPr>
              <a:t>a[</a:t>
            </a:r>
            <a:r>
              <a:rPr kumimoji="0" lang="en-US" altLang="zh-CN" sz="2000" b="0" dirty="0" err="1">
                <a:solidFill>
                  <a:srgbClr val="FF5050"/>
                </a:solidFill>
              </a:rPr>
              <a:t>i</a:t>
            </a:r>
            <a:r>
              <a:rPr kumimoji="0" lang="en-US" altLang="zh-CN" sz="2000" b="0" dirty="0">
                <a:solidFill>
                  <a:srgbClr val="FF5050"/>
                </a:solidFill>
              </a:rPr>
              <a:t>]</a:t>
            </a:r>
            <a:r>
              <a:rPr kumimoji="0" lang="zh-CN" altLang="en-US" sz="2000" b="0" dirty="0">
                <a:solidFill>
                  <a:srgbClr val="FF5050"/>
                </a:solidFill>
              </a:rPr>
              <a:t>元素，则：</a:t>
            </a:r>
          </a:p>
          <a:p>
            <a:pPr>
              <a:lnSpc>
                <a:spcPct val="120000"/>
              </a:lnSpc>
              <a:spcBef>
                <a:spcPct val="0"/>
              </a:spcBef>
              <a:defRPr/>
            </a:pPr>
            <a:r>
              <a:rPr kumimoji="0" lang="zh-CN" altLang="en-US" sz="2000" b="0" dirty="0">
                <a:solidFill>
                  <a:srgbClr val="FF5050"/>
                </a:solidFill>
              </a:rPr>
              <a:t>                   *</a:t>
            </a:r>
            <a:r>
              <a:rPr kumimoji="0" lang="en-US" altLang="zh-CN" sz="2000" b="0" dirty="0">
                <a:solidFill>
                  <a:srgbClr val="FF5050"/>
                </a:solidFill>
              </a:rPr>
              <a:t>(p--)</a:t>
            </a:r>
            <a:r>
              <a:rPr kumimoji="0" lang="zh-CN" altLang="en-US" sz="2000" b="0" dirty="0">
                <a:solidFill>
                  <a:srgbClr val="FF5050"/>
                </a:solidFill>
              </a:rPr>
              <a:t>相当于</a:t>
            </a:r>
            <a:r>
              <a:rPr kumimoji="0" lang="en-US" altLang="zh-CN" sz="2000" b="0" dirty="0">
                <a:solidFill>
                  <a:srgbClr val="FF5050"/>
                </a:solidFill>
              </a:rPr>
              <a:t>a[</a:t>
            </a:r>
            <a:r>
              <a:rPr kumimoji="0" lang="en-US" altLang="zh-CN" sz="2000" b="0" dirty="0" err="1">
                <a:solidFill>
                  <a:srgbClr val="FF5050"/>
                </a:solidFill>
              </a:rPr>
              <a:t>i</a:t>
            </a:r>
            <a:r>
              <a:rPr kumimoji="0" lang="en-US" altLang="zh-CN" sz="2000" b="0" dirty="0">
                <a:solidFill>
                  <a:srgbClr val="FF5050"/>
                </a:solidFill>
              </a:rPr>
              <a:t>--]</a:t>
            </a:r>
            <a:r>
              <a:rPr kumimoji="0" lang="zh-CN" altLang="en-US" sz="2000" b="0" dirty="0">
                <a:solidFill>
                  <a:srgbClr val="FF5050"/>
                </a:solidFill>
              </a:rPr>
              <a:t>，先对</a:t>
            </a:r>
            <a:r>
              <a:rPr kumimoji="0" lang="en-US" altLang="zh-CN" sz="2000" b="0" dirty="0">
                <a:solidFill>
                  <a:srgbClr val="FF5050"/>
                </a:solidFill>
              </a:rPr>
              <a:t>p</a:t>
            </a:r>
            <a:r>
              <a:rPr kumimoji="0" lang="zh-CN" altLang="en-US" sz="2000" b="0" dirty="0">
                <a:solidFill>
                  <a:srgbClr val="FF5050"/>
                </a:solidFill>
              </a:rPr>
              <a:t>进行 * 运算，再使</a:t>
            </a:r>
            <a:r>
              <a:rPr kumimoji="0" lang="en-US" altLang="zh-CN" sz="2000" b="0" dirty="0">
                <a:solidFill>
                  <a:srgbClr val="FF5050"/>
                </a:solidFill>
              </a:rPr>
              <a:t>p</a:t>
            </a:r>
            <a:r>
              <a:rPr kumimoji="0" lang="zh-CN" altLang="en-US" sz="2000" b="0" dirty="0">
                <a:solidFill>
                  <a:srgbClr val="FF5050"/>
                </a:solidFill>
              </a:rPr>
              <a:t>自减（加）。</a:t>
            </a:r>
          </a:p>
          <a:p>
            <a:pPr>
              <a:lnSpc>
                <a:spcPct val="120000"/>
              </a:lnSpc>
              <a:spcBef>
                <a:spcPct val="0"/>
              </a:spcBef>
              <a:defRPr/>
            </a:pPr>
            <a:r>
              <a:rPr kumimoji="0" lang="zh-CN" altLang="en-US" sz="2000" b="0" dirty="0">
                <a:solidFill>
                  <a:srgbClr val="FF5050"/>
                </a:solidFill>
              </a:rPr>
              <a:t>                   *</a:t>
            </a:r>
            <a:r>
              <a:rPr kumimoji="0" lang="en-US" altLang="zh-CN" sz="2000" b="0" dirty="0">
                <a:solidFill>
                  <a:srgbClr val="FF5050"/>
                </a:solidFill>
              </a:rPr>
              <a:t>(++p)</a:t>
            </a:r>
            <a:r>
              <a:rPr kumimoji="0" lang="zh-CN" altLang="en-US" sz="2000" b="0" dirty="0">
                <a:solidFill>
                  <a:srgbClr val="FF5050"/>
                </a:solidFill>
              </a:rPr>
              <a:t>相当于</a:t>
            </a:r>
            <a:r>
              <a:rPr kumimoji="0" lang="en-US" altLang="zh-CN" sz="2000" b="0" dirty="0">
                <a:solidFill>
                  <a:srgbClr val="FF5050"/>
                </a:solidFill>
              </a:rPr>
              <a:t>a[++</a:t>
            </a:r>
            <a:r>
              <a:rPr kumimoji="0" lang="en-US" altLang="zh-CN" sz="2000" b="0" dirty="0" err="1">
                <a:solidFill>
                  <a:srgbClr val="FF5050"/>
                </a:solidFill>
              </a:rPr>
              <a:t>i</a:t>
            </a:r>
            <a:r>
              <a:rPr kumimoji="0" lang="en-US" altLang="zh-CN" sz="2000" b="0" dirty="0">
                <a:solidFill>
                  <a:srgbClr val="FF5050"/>
                </a:solidFill>
              </a:rPr>
              <a:t>]</a:t>
            </a:r>
            <a:r>
              <a:rPr kumimoji="0" lang="zh-CN" altLang="en-US" sz="2000" b="0" dirty="0">
                <a:solidFill>
                  <a:srgbClr val="FF5050"/>
                </a:solidFill>
              </a:rPr>
              <a:t>，先使</a:t>
            </a:r>
            <a:r>
              <a:rPr kumimoji="0" lang="en-US" altLang="zh-CN" sz="2000" b="0" dirty="0">
                <a:solidFill>
                  <a:srgbClr val="FF5050"/>
                </a:solidFill>
              </a:rPr>
              <a:t>p</a:t>
            </a:r>
            <a:r>
              <a:rPr kumimoji="0" lang="zh-CN" altLang="en-US" sz="2000" b="0" dirty="0">
                <a:solidFill>
                  <a:srgbClr val="FF5050"/>
                </a:solidFill>
              </a:rPr>
              <a:t>自加（减），再作 * 运算。</a:t>
            </a:r>
          </a:p>
          <a:p>
            <a:pPr>
              <a:lnSpc>
                <a:spcPct val="120000"/>
              </a:lnSpc>
              <a:spcBef>
                <a:spcPct val="0"/>
              </a:spcBef>
              <a:defRPr/>
            </a:pPr>
            <a:r>
              <a:rPr kumimoji="0" lang="zh-CN" altLang="en-US" sz="2000" b="0" dirty="0">
                <a:solidFill>
                  <a:srgbClr val="FF5050"/>
                </a:solidFill>
              </a:rPr>
              <a:t>                   *</a:t>
            </a:r>
            <a:r>
              <a:rPr kumimoji="0" lang="en-US" altLang="zh-CN" sz="2000" b="0" dirty="0">
                <a:solidFill>
                  <a:srgbClr val="FF5050"/>
                </a:solidFill>
              </a:rPr>
              <a:t>(--p)</a:t>
            </a:r>
            <a:r>
              <a:rPr kumimoji="0" lang="zh-CN" altLang="en-US" sz="2000" b="0" dirty="0">
                <a:solidFill>
                  <a:srgbClr val="FF5050"/>
                </a:solidFill>
              </a:rPr>
              <a:t>相当于</a:t>
            </a:r>
            <a:r>
              <a:rPr kumimoji="0" lang="en-US" altLang="zh-CN" sz="2000" b="0" dirty="0">
                <a:solidFill>
                  <a:srgbClr val="FF5050"/>
                </a:solidFill>
              </a:rPr>
              <a:t>a[--</a:t>
            </a:r>
            <a:r>
              <a:rPr kumimoji="0" lang="en-US" altLang="zh-CN" sz="2000" b="0" dirty="0" err="1">
                <a:solidFill>
                  <a:srgbClr val="FF5050"/>
                </a:solidFill>
              </a:rPr>
              <a:t>i</a:t>
            </a:r>
            <a:r>
              <a:rPr kumimoji="0" lang="en-US" altLang="zh-CN" sz="2000" b="0" dirty="0">
                <a:solidFill>
                  <a:srgbClr val="FF5050"/>
                </a:solidFill>
              </a:rPr>
              <a:t>]</a:t>
            </a:r>
            <a:r>
              <a:rPr kumimoji="0" lang="zh-CN" altLang="en-US" sz="2000" b="0" dirty="0">
                <a:solidFill>
                  <a:srgbClr val="FF5050"/>
                </a:solidFill>
              </a:rPr>
              <a:t>，先使</a:t>
            </a:r>
            <a:r>
              <a:rPr kumimoji="0" lang="en-US" altLang="zh-CN" sz="2000" b="0" dirty="0">
                <a:solidFill>
                  <a:srgbClr val="FF5050"/>
                </a:solidFill>
              </a:rPr>
              <a:t>p</a:t>
            </a:r>
            <a:r>
              <a:rPr kumimoji="0" lang="zh-CN" altLang="en-US" sz="2000" b="0" dirty="0">
                <a:solidFill>
                  <a:srgbClr val="FF5050"/>
                </a:solidFill>
              </a:rPr>
              <a:t>自减（加），再作 * 运算。</a:t>
            </a:r>
          </a:p>
        </p:txBody>
      </p:sp>
    </p:spTree>
    <p:extLst>
      <p:ext uri="{BB962C8B-B14F-4D97-AF65-F5344CB8AC3E}">
        <p14:creationId xmlns:p14="http://schemas.microsoft.com/office/powerpoint/2010/main" val="3986186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p:cNvGrpSpPr>
            <a:grpSpLocks/>
          </p:cNvGrpSpPr>
          <p:nvPr/>
        </p:nvGrpSpPr>
        <p:grpSpPr bwMode="auto">
          <a:xfrm>
            <a:off x="2990850" y="1370013"/>
            <a:ext cx="4865688" cy="4625975"/>
            <a:chOff x="984" y="1406"/>
            <a:chExt cx="3065" cy="2914"/>
          </a:xfrm>
        </p:grpSpPr>
        <p:sp>
          <p:nvSpPr>
            <p:cNvPr id="10267" name="Freeform 4"/>
            <p:cNvSpPr>
              <a:spLocks/>
            </p:cNvSpPr>
            <p:nvPr/>
          </p:nvSpPr>
          <p:spPr bwMode="auto">
            <a:xfrm>
              <a:off x="1523" y="3964"/>
              <a:ext cx="1211" cy="356"/>
            </a:xfrm>
            <a:custGeom>
              <a:avLst/>
              <a:gdLst>
                <a:gd name="T0" fmla="*/ 0 w 1211"/>
                <a:gd name="T1" fmla="*/ 18 h 456"/>
                <a:gd name="T2" fmla="*/ 500 w 1211"/>
                <a:gd name="T3" fmla="*/ 4 h 456"/>
                <a:gd name="T4" fmla="*/ 1089 w 1211"/>
                <a:gd name="T5" fmla="*/ 44 h 456"/>
                <a:gd name="T6" fmla="*/ 1211 w 1211"/>
                <a:gd name="T7" fmla="*/ 36 h 456"/>
                <a:gd name="T8" fmla="*/ 0 60000 65536"/>
                <a:gd name="T9" fmla="*/ 0 60000 65536"/>
                <a:gd name="T10" fmla="*/ 0 60000 65536"/>
                <a:gd name="T11" fmla="*/ 0 60000 65536"/>
                <a:gd name="T12" fmla="*/ 0 w 1211"/>
                <a:gd name="T13" fmla="*/ 0 h 456"/>
                <a:gd name="T14" fmla="*/ 1211 w 1211"/>
                <a:gd name="T15" fmla="*/ 456 h 456"/>
              </a:gdLst>
              <a:ahLst/>
              <a:cxnLst>
                <a:cxn ang="T8">
                  <a:pos x="T0" y="T1"/>
                </a:cxn>
                <a:cxn ang="T9">
                  <a:pos x="T2" y="T3"/>
                </a:cxn>
                <a:cxn ang="T10">
                  <a:pos x="T4" y="T5"/>
                </a:cxn>
                <a:cxn ang="T11">
                  <a:pos x="T6" y="T7"/>
                </a:cxn>
              </a:cxnLst>
              <a:rect l="T12" t="T13" r="T14" b="T15"/>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a:solidFill>
                <a:srgbClr val="000000"/>
              </a:solidFill>
              <a:round/>
              <a:headEnd/>
              <a:tailEnd/>
            </a:ln>
          </p:spPr>
          <p:txBody>
            <a:bodyPr wrap="none" anchor="ctr"/>
            <a:lstStyle/>
            <a:p>
              <a:endParaRPr lang="zh-CN" altLang="en-US"/>
            </a:p>
          </p:txBody>
        </p:sp>
        <p:sp>
          <p:nvSpPr>
            <p:cNvPr id="10268" name="Freeform 5"/>
            <p:cNvSpPr>
              <a:spLocks/>
            </p:cNvSpPr>
            <p:nvPr/>
          </p:nvSpPr>
          <p:spPr bwMode="auto">
            <a:xfrm>
              <a:off x="1524" y="3618"/>
              <a:ext cx="1212" cy="672"/>
            </a:xfrm>
            <a:custGeom>
              <a:avLst/>
              <a:gdLst>
                <a:gd name="T0" fmla="*/ 12 w 1212"/>
                <a:gd name="T1" fmla="*/ 0 h 672"/>
                <a:gd name="T2" fmla="*/ 1212 w 1212"/>
                <a:gd name="T3" fmla="*/ 0 h 672"/>
                <a:gd name="T4" fmla="*/ 1212 w 1212"/>
                <a:gd name="T5" fmla="*/ 624 h 672"/>
                <a:gd name="T6" fmla="*/ 1140 w 1212"/>
                <a:gd name="T7" fmla="*/ 672 h 672"/>
                <a:gd name="T8" fmla="*/ 720 w 1212"/>
                <a:gd name="T9" fmla="*/ 468 h 672"/>
                <a:gd name="T10" fmla="*/ 540 w 1212"/>
                <a:gd name="T11" fmla="*/ 384 h 672"/>
                <a:gd name="T12" fmla="*/ 360 w 1212"/>
                <a:gd name="T13" fmla="*/ 372 h 672"/>
                <a:gd name="T14" fmla="*/ 216 w 1212"/>
                <a:gd name="T15" fmla="*/ 408 h 672"/>
                <a:gd name="T16" fmla="*/ 0 w 1212"/>
                <a:gd name="T17" fmla="*/ 468 h 672"/>
                <a:gd name="T18" fmla="*/ 12 w 1212"/>
                <a:gd name="T19" fmla="*/ 0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2"/>
                <a:gd name="T31" fmla="*/ 0 h 672"/>
                <a:gd name="T32" fmla="*/ 1212 w 1212"/>
                <a:gd name="T33" fmla="*/ 672 h 67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a:solidFill>
                <a:schemeClr val="tx1"/>
              </a:solidFill>
              <a:round/>
              <a:headEnd/>
              <a:tailEnd/>
            </a:ln>
          </p:spPr>
          <p:txBody>
            <a:bodyPr wrap="none" anchor="ctr"/>
            <a:lstStyle/>
            <a:p>
              <a:endParaRPr lang="zh-CN" altLang="en-US"/>
            </a:p>
          </p:txBody>
        </p:sp>
        <p:sp>
          <p:nvSpPr>
            <p:cNvPr id="10269" name="Rectangle 6"/>
            <p:cNvSpPr>
              <a:spLocks noChangeArrowheads="1"/>
            </p:cNvSpPr>
            <p:nvPr/>
          </p:nvSpPr>
          <p:spPr bwMode="auto">
            <a:xfrm>
              <a:off x="1523" y="1406"/>
              <a:ext cx="1211" cy="2212"/>
            </a:xfrm>
            <a:prstGeom prst="rect">
              <a:avLst/>
            </a:prstGeom>
            <a:solidFill>
              <a:srgbClr val="DDDDDD"/>
            </a:solidFill>
            <a:ln w="38100">
              <a:solidFill>
                <a:schemeClr val="tx1"/>
              </a:solidFill>
              <a:miter lim="800000"/>
              <a:headEnd/>
              <a:tailEnd/>
            </a:ln>
          </p:spPr>
          <p:txBody>
            <a:bodyPr wrap="none" anchor="ctr"/>
            <a:lstStyle/>
            <a:p>
              <a:pPr algn="ctr" eaLnBrk="0" hangingPunct="0">
                <a:lnSpc>
                  <a:spcPct val="100000"/>
                </a:lnSpc>
                <a:spcBef>
                  <a:spcPct val="0"/>
                </a:spcBef>
                <a:buClrTx/>
              </a:pPr>
              <a:endParaRPr lang="zh-CN" altLang="zh-CN" sz="2000">
                <a:latin typeface="Times New Roman" charset="0"/>
                <a:ea typeface="宋体" charset="-122"/>
              </a:endParaRPr>
            </a:p>
          </p:txBody>
        </p:sp>
        <p:sp>
          <p:nvSpPr>
            <p:cNvPr id="10270" name="Line 8"/>
            <p:cNvSpPr>
              <a:spLocks noChangeShapeType="1"/>
            </p:cNvSpPr>
            <p:nvPr/>
          </p:nvSpPr>
          <p:spPr bwMode="auto">
            <a:xfrm>
              <a:off x="1535" y="1844"/>
              <a:ext cx="1211" cy="0"/>
            </a:xfrm>
            <a:prstGeom prst="line">
              <a:avLst/>
            </a:prstGeom>
            <a:noFill/>
            <a:ln w="9525">
              <a:solidFill>
                <a:srgbClr val="000000"/>
              </a:solidFill>
              <a:round/>
              <a:headEnd/>
              <a:tailEnd/>
            </a:ln>
          </p:spPr>
          <p:txBody>
            <a:bodyPr wrap="none" anchor="ctr"/>
            <a:lstStyle/>
            <a:p>
              <a:endParaRPr lang="zh-CN" altLang="en-US"/>
            </a:p>
          </p:txBody>
        </p:sp>
        <p:sp>
          <p:nvSpPr>
            <p:cNvPr id="10271" name="Line 9"/>
            <p:cNvSpPr>
              <a:spLocks noChangeShapeType="1"/>
            </p:cNvSpPr>
            <p:nvPr/>
          </p:nvSpPr>
          <p:spPr bwMode="auto">
            <a:xfrm>
              <a:off x="1535" y="2100"/>
              <a:ext cx="1211" cy="0"/>
            </a:xfrm>
            <a:prstGeom prst="line">
              <a:avLst/>
            </a:prstGeom>
            <a:noFill/>
            <a:ln w="9525">
              <a:solidFill>
                <a:schemeClr val="bg2"/>
              </a:solidFill>
              <a:prstDash val="dash"/>
              <a:round/>
              <a:headEnd/>
              <a:tailEnd/>
            </a:ln>
          </p:spPr>
          <p:txBody>
            <a:bodyPr wrap="none" anchor="ctr"/>
            <a:lstStyle/>
            <a:p>
              <a:endParaRPr lang="zh-CN" altLang="en-US"/>
            </a:p>
          </p:txBody>
        </p:sp>
        <p:sp>
          <p:nvSpPr>
            <p:cNvPr id="10272" name="Line 10"/>
            <p:cNvSpPr>
              <a:spLocks noChangeShapeType="1"/>
            </p:cNvSpPr>
            <p:nvPr/>
          </p:nvSpPr>
          <p:spPr bwMode="auto">
            <a:xfrm>
              <a:off x="1535" y="2333"/>
              <a:ext cx="1211" cy="0"/>
            </a:xfrm>
            <a:prstGeom prst="line">
              <a:avLst/>
            </a:prstGeom>
            <a:noFill/>
            <a:ln w="9525">
              <a:solidFill>
                <a:srgbClr val="000000"/>
              </a:solidFill>
              <a:round/>
              <a:headEnd/>
              <a:tailEnd/>
            </a:ln>
          </p:spPr>
          <p:txBody>
            <a:bodyPr wrap="none" anchor="ctr"/>
            <a:lstStyle/>
            <a:p>
              <a:endParaRPr lang="zh-CN" altLang="en-US"/>
            </a:p>
          </p:txBody>
        </p:sp>
        <p:sp>
          <p:nvSpPr>
            <p:cNvPr id="10273" name="Line 11"/>
            <p:cNvSpPr>
              <a:spLocks noChangeShapeType="1"/>
            </p:cNvSpPr>
            <p:nvPr/>
          </p:nvSpPr>
          <p:spPr bwMode="auto">
            <a:xfrm>
              <a:off x="1535" y="2588"/>
              <a:ext cx="1211" cy="0"/>
            </a:xfrm>
            <a:prstGeom prst="line">
              <a:avLst/>
            </a:prstGeom>
            <a:noFill/>
            <a:ln w="9525">
              <a:solidFill>
                <a:srgbClr val="000000"/>
              </a:solidFill>
              <a:prstDash val="dash"/>
              <a:round/>
              <a:headEnd/>
              <a:tailEnd/>
            </a:ln>
          </p:spPr>
          <p:txBody>
            <a:bodyPr wrap="none" anchor="ctr"/>
            <a:lstStyle/>
            <a:p>
              <a:endParaRPr lang="zh-CN" altLang="en-US"/>
            </a:p>
          </p:txBody>
        </p:sp>
        <p:sp>
          <p:nvSpPr>
            <p:cNvPr id="10274" name="Line 12"/>
            <p:cNvSpPr>
              <a:spLocks noChangeShapeType="1"/>
            </p:cNvSpPr>
            <p:nvPr/>
          </p:nvSpPr>
          <p:spPr bwMode="auto">
            <a:xfrm>
              <a:off x="1523" y="2846"/>
              <a:ext cx="1211" cy="0"/>
            </a:xfrm>
            <a:prstGeom prst="line">
              <a:avLst/>
            </a:prstGeom>
            <a:noFill/>
            <a:ln w="9525">
              <a:solidFill>
                <a:srgbClr val="000000"/>
              </a:solidFill>
              <a:round/>
              <a:headEnd/>
              <a:tailEnd/>
            </a:ln>
          </p:spPr>
          <p:txBody>
            <a:bodyPr wrap="none" anchor="ctr"/>
            <a:lstStyle/>
            <a:p>
              <a:endParaRPr lang="zh-CN" altLang="en-US"/>
            </a:p>
          </p:txBody>
        </p:sp>
        <p:sp>
          <p:nvSpPr>
            <p:cNvPr id="10275" name="Line 13"/>
            <p:cNvSpPr>
              <a:spLocks noChangeShapeType="1"/>
            </p:cNvSpPr>
            <p:nvPr/>
          </p:nvSpPr>
          <p:spPr bwMode="auto">
            <a:xfrm>
              <a:off x="1535" y="3388"/>
              <a:ext cx="1211" cy="0"/>
            </a:xfrm>
            <a:prstGeom prst="line">
              <a:avLst/>
            </a:prstGeom>
            <a:noFill/>
            <a:ln w="9525">
              <a:solidFill>
                <a:srgbClr val="000000"/>
              </a:solidFill>
              <a:round/>
              <a:headEnd/>
              <a:tailEnd/>
            </a:ln>
          </p:spPr>
          <p:txBody>
            <a:bodyPr wrap="none" anchor="ctr"/>
            <a:lstStyle/>
            <a:p>
              <a:endParaRPr lang="zh-CN" altLang="en-US"/>
            </a:p>
          </p:txBody>
        </p:sp>
        <p:sp>
          <p:nvSpPr>
            <p:cNvPr id="10276" name="Line 14"/>
            <p:cNvSpPr>
              <a:spLocks noChangeShapeType="1"/>
            </p:cNvSpPr>
            <p:nvPr/>
          </p:nvSpPr>
          <p:spPr bwMode="auto">
            <a:xfrm>
              <a:off x="1523" y="3627"/>
              <a:ext cx="0" cy="456"/>
            </a:xfrm>
            <a:prstGeom prst="line">
              <a:avLst/>
            </a:prstGeom>
            <a:noFill/>
            <a:ln w="9525">
              <a:solidFill>
                <a:srgbClr val="000000"/>
              </a:solidFill>
              <a:round/>
              <a:headEnd/>
              <a:tailEnd/>
            </a:ln>
          </p:spPr>
          <p:txBody>
            <a:bodyPr wrap="none" anchor="ctr"/>
            <a:lstStyle/>
            <a:p>
              <a:endParaRPr lang="zh-CN" altLang="en-US"/>
            </a:p>
          </p:txBody>
        </p:sp>
        <p:sp>
          <p:nvSpPr>
            <p:cNvPr id="10277" name="Line 15"/>
            <p:cNvSpPr>
              <a:spLocks noChangeShapeType="1"/>
            </p:cNvSpPr>
            <p:nvPr/>
          </p:nvSpPr>
          <p:spPr bwMode="auto">
            <a:xfrm>
              <a:off x="2734" y="3627"/>
              <a:ext cx="0" cy="600"/>
            </a:xfrm>
            <a:prstGeom prst="line">
              <a:avLst/>
            </a:prstGeom>
            <a:noFill/>
            <a:ln w="9525">
              <a:solidFill>
                <a:srgbClr val="000000"/>
              </a:solidFill>
              <a:round/>
              <a:headEnd/>
              <a:tailEnd/>
            </a:ln>
          </p:spPr>
          <p:txBody>
            <a:bodyPr wrap="none" anchor="ctr"/>
            <a:lstStyle/>
            <a:p>
              <a:endParaRPr lang="zh-CN" altLang="en-US"/>
            </a:p>
          </p:txBody>
        </p:sp>
        <p:sp>
          <p:nvSpPr>
            <p:cNvPr id="10278" name="Text Box 16"/>
            <p:cNvSpPr txBox="1">
              <a:spLocks noChangeArrowheads="1"/>
            </p:cNvSpPr>
            <p:nvPr/>
          </p:nvSpPr>
          <p:spPr bwMode="auto">
            <a:xfrm>
              <a:off x="2014" y="1464"/>
              <a:ext cx="308" cy="338"/>
            </a:xfrm>
            <a:prstGeom prst="rect">
              <a:avLst/>
            </a:prstGeom>
            <a:noFill/>
            <a:ln w="9525">
              <a:noFill/>
              <a:miter lim="800000"/>
              <a:headEnd/>
              <a:tailEnd/>
            </a:ln>
          </p:spPr>
          <p:txBody>
            <a:bodyPr vert="eaVert" wrap="none" anchor="ctr">
              <a:spAutoFit/>
            </a:bodyPr>
            <a:lstStyle/>
            <a:p>
              <a:pPr algn="ctr" eaLnBrk="0" hangingPunct="0">
                <a:lnSpc>
                  <a:spcPct val="100000"/>
                </a:lnSpc>
                <a:spcBef>
                  <a:spcPct val="0"/>
                </a:spcBef>
                <a:buClrTx/>
              </a:pPr>
              <a:r>
                <a:rPr lang="en-US" altLang="zh-CN" sz="2000">
                  <a:latin typeface="Times New Roman" charset="0"/>
                  <a:ea typeface="宋体" charset="-122"/>
                </a:rPr>
                <a:t>…...</a:t>
              </a:r>
            </a:p>
          </p:txBody>
        </p:sp>
        <p:sp>
          <p:nvSpPr>
            <p:cNvPr id="10279" name="Text Box 17"/>
            <p:cNvSpPr txBox="1">
              <a:spLocks noChangeArrowheads="1"/>
            </p:cNvSpPr>
            <p:nvPr/>
          </p:nvSpPr>
          <p:spPr bwMode="auto">
            <a:xfrm>
              <a:off x="2013" y="3669"/>
              <a:ext cx="308" cy="338"/>
            </a:xfrm>
            <a:prstGeom prst="rect">
              <a:avLst/>
            </a:prstGeom>
            <a:noFill/>
            <a:ln w="9525">
              <a:noFill/>
              <a:miter lim="800000"/>
              <a:headEnd/>
              <a:tailEnd/>
            </a:ln>
          </p:spPr>
          <p:txBody>
            <a:bodyPr vert="eaVert" wrap="none" anchor="ctr">
              <a:spAutoFit/>
            </a:bodyPr>
            <a:lstStyle/>
            <a:p>
              <a:pPr algn="ctr" eaLnBrk="0" hangingPunct="0">
                <a:lnSpc>
                  <a:spcPct val="100000"/>
                </a:lnSpc>
                <a:spcBef>
                  <a:spcPct val="0"/>
                </a:spcBef>
                <a:buClrTx/>
              </a:pPr>
              <a:r>
                <a:rPr lang="en-US" altLang="zh-CN" sz="2000">
                  <a:latin typeface="Times New Roman" charset="0"/>
                  <a:ea typeface="宋体" charset="-122"/>
                </a:rPr>
                <a:t>…...</a:t>
              </a:r>
            </a:p>
          </p:txBody>
        </p:sp>
        <p:sp>
          <p:nvSpPr>
            <p:cNvPr id="10280" name="Text Box 18"/>
            <p:cNvSpPr txBox="1">
              <a:spLocks noChangeArrowheads="1"/>
            </p:cNvSpPr>
            <p:nvPr/>
          </p:nvSpPr>
          <p:spPr bwMode="auto">
            <a:xfrm>
              <a:off x="984" y="1734"/>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2000</a:t>
              </a:r>
            </a:p>
          </p:txBody>
        </p:sp>
        <p:sp>
          <p:nvSpPr>
            <p:cNvPr id="10281" name="Text Box 20"/>
            <p:cNvSpPr txBox="1">
              <a:spLocks noChangeArrowheads="1"/>
            </p:cNvSpPr>
            <p:nvPr/>
          </p:nvSpPr>
          <p:spPr bwMode="auto">
            <a:xfrm>
              <a:off x="984" y="2705"/>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2004</a:t>
              </a:r>
            </a:p>
          </p:txBody>
        </p:sp>
        <p:sp>
          <p:nvSpPr>
            <p:cNvPr id="10282" name="Text Box 21"/>
            <p:cNvSpPr txBox="1">
              <a:spLocks noChangeArrowheads="1"/>
            </p:cNvSpPr>
            <p:nvPr/>
          </p:nvSpPr>
          <p:spPr bwMode="auto">
            <a:xfrm>
              <a:off x="984" y="3190"/>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2006</a:t>
              </a:r>
            </a:p>
          </p:txBody>
        </p:sp>
        <p:sp>
          <p:nvSpPr>
            <p:cNvPr id="10283" name="Text Box 24"/>
            <p:cNvSpPr txBox="1">
              <a:spLocks noChangeArrowheads="1"/>
            </p:cNvSpPr>
            <p:nvPr/>
          </p:nvSpPr>
          <p:spPr bwMode="auto">
            <a:xfrm>
              <a:off x="984" y="2948"/>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2005</a:t>
              </a:r>
            </a:p>
          </p:txBody>
        </p:sp>
        <p:sp>
          <p:nvSpPr>
            <p:cNvPr id="10284" name="Line 25"/>
            <p:cNvSpPr>
              <a:spLocks noChangeShapeType="1"/>
            </p:cNvSpPr>
            <p:nvPr/>
          </p:nvSpPr>
          <p:spPr bwMode="auto">
            <a:xfrm>
              <a:off x="1535" y="3110"/>
              <a:ext cx="1211" cy="0"/>
            </a:xfrm>
            <a:prstGeom prst="line">
              <a:avLst/>
            </a:prstGeom>
            <a:noFill/>
            <a:ln w="9525">
              <a:solidFill>
                <a:srgbClr val="000000"/>
              </a:solidFill>
              <a:prstDash val="dash"/>
              <a:round/>
              <a:headEnd/>
              <a:tailEnd/>
            </a:ln>
          </p:spPr>
          <p:txBody>
            <a:bodyPr wrap="none" anchor="ctr"/>
            <a:lstStyle/>
            <a:p>
              <a:endParaRPr lang="zh-CN" altLang="en-US"/>
            </a:p>
          </p:txBody>
        </p:sp>
        <p:sp>
          <p:nvSpPr>
            <p:cNvPr id="10285" name="Line 26"/>
            <p:cNvSpPr>
              <a:spLocks noChangeShapeType="1"/>
            </p:cNvSpPr>
            <p:nvPr/>
          </p:nvSpPr>
          <p:spPr bwMode="auto">
            <a:xfrm flipH="1">
              <a:off x="2724" y="1848"/>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0286" name="Text Box 27"/>
            <p:cNvSpPr txBox="1">
              <a:spLocks noChangeArrowheads="1"/>
            </p:cNvSpPr>
            <p:nvPr/>
          </p:nvSpPr>
          <p:spPr bwMode="auto">
            <a:xfrm>
              <a:off x="2906" y="1694"/>
              <a:ext cx="809" cy="288"/>
            </a:xfrm>
            <a:prstGeom prst="rect">
              <a:avLst/>
            </a:prstGeom>
            <a:noFill/>
            <a:ln w="9525">
              <a:noFill/>
              <a:miter lim="800000"/>
              <a:headEnd type="none" w="lg" len="lg"/>
              <a:tailEnd/>
            </a:ln>
          </p:spPr>
          <p:txBody>
            <a:bodyPr wrap="none">
              <a:spAutoFit/>
            </a:bodyPr>
            <a:lstStyle/>
            <a:p>
              <a:pPr>
                <a:lnSpc>
                  <a:spcPct val="100000"/>
                </a:lnSpc>
                <a:spcBef>
                  <a:spcPct val="0"/>
                </a:spcBef>
                <a:buClrTx/>
              </a:pPr>
              <a:r>
                <a:rPr lang="zh-CN" altLang="en-US" sz="2000">
                  <a:latin typeface="Times New Roman" charset="0"/>
                  <a:ea typeface="宋体" charset="-122"/>
                </a:rPr>
                <a:t>整型变量</a:t>
              </a:r>
              <a:r>
                <a:rPr lang="en-US" altLang="zh-CN" sz="2400">
                  <a:solidFill>
                    <a:srgbClr val="0000FF"/>
                  </a:solidFill>
                  <a:latin typeface="Times New Roman" charset="0"/>
                  <a:ea typeface="宋体" charset="-122"/>
                </a:rPr>
                <a:t>i</a:t>
              </a:r>
              <a:endParaRPr lang="en-US" altLang="zh-CN" sz="2000">
                <a:latin typeface="Times New Roman" charset="0"/>
                <a:ea typeface="宋体" charset="-122"/>
              </a:endParaRPr>
            </a:p>
          </p:txBody>
        </p:sp>
        <p:sp>
          <p:nvSpPr>
            <p:cNvPr id="10287" name="Text Box 28"/>
            <p:cNvSpPr txBox="1">
              <a:spLocks noChangeArrowheads="1"/>
            </p:cNvSpPr>
            <p:nvPr/>
          </p:nvSpPr>
          <p:spPr bwMode="auto">
            <a:xfrm>
              <a:off x="1924" y="1958"/>
              <a:ext cx="308" cy="288"/>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400">
                  <a:solidFill>
                    <a:srgbClr val="0000FF"/>
                  </a:solidFill>
                  <a:latin typeface="Times New Roman" charset="0"/>
                  <a:ea typeface="宋体" charset="-122"/>
                </a:rPr>
                <a:t>10</a:t>
              </a:r>
            </a:p>
          </p:txBody>
        </p:sp>
        <p:sp>
          <p:nvSpPr>
            <p:cNvPr id="10288" name="Line 29"/>
            <p:cNvSpPr>
              <a:spLocks noChangeShapeType="1"/>
            </p:cNvSpPr>
            <p:nvPr/>
          </p:nvSpPr>
          <p:spPr bwMode="auto">
            <a:xfrm flipH="1">
              <a:off x="2748" y="2844"/>
              <a:ext cx="228" cy="0"/>
            </a:xfrm>
            <a:prstGeom prst="line">
              <a:avLst/>
            </a:prstGeom>
            <a:noFill/>
            <a:ln w="38100">
              <a:solidFill>
                <a:schemeClr val="tx1"/>
              </a:solidFill>
              <a:round/>
              <a:headEnd type="none" w="lg" len="lg"/>
              <a:tailEnd type="triangle" w="med" len="med"/>
            </a:ln>
          </p:spPr>
          <p:txBody>
            <a:bodyPr wrap="none" anchor="ctr"/>
            <a:lstStyle/>
            <a:p>
              <a:endParaRPr lang="zh-CN" altLang="en-US"/>
            </a:p>
          </p:txBody>
        </p:sp>
        <p:sp>
          <p:nvSpPr>
            <p:cNvPr id="10289" name="Text Box 30"/>
            <p:cNvSpPr txBox="1">
              <a:spLocks noChangeArrowheads="1"/>
            </p:cNvSpPr>
            <p:nvPr/>
          </p:nvSpPr>
          <p:spPr bwMode="auto">
            <a:xfrm>
              <a:off x="2930" y="2690"/>
              <a:ext cx="1119" cy="288"/>
            </a:xfrm>
            <a:prstGeom prst="rect">
              <a:avLst/>
            </a:prstGeom>
            <a:noFill/>
            <a:ln w="9525">
              <a:noFill/>
              <a:miter lim="800000"/>
              <a:headEnd type="none" w="lg" len="lg"/>
              <a:tailEnd/>
            </a:ln>
          </p:spPr>
          <p:txBody>
            <a:bodyPr wrap="none">
              <a:spAutoFit/>
            </a:bodyPr>
            <a:lstStyle/>
            <a:p>
              <a:pPr>
                <a:lnSpc>
                  <a:spcPct val="100000"/>
                </a:lnSpc>
                <a:spcBef>
                  <a:spcPct val="0"/>
                </a:spcBef>
                <a:buClrTx/>
              </a:pPr>
              <a:r>
                <a:rPr lang="zh-CN" altLang="en-US" sz="2000">
                  <a:latin typeface="Times New Roman" charset="0"/>
                  <a:ea typeface="宋体" charset="-122"/>
                </a:rPr>
                <a:t>变量</a:t>
              </a:r>
              <a:r>
                <a:rPr lang="en-US" altLang="zh-CN" sz="2000">
                  <a:solidFill>
                    <a:schemeClr val="accent2"/>
                  </a:solidFill>
                  <a:latin typeface="Times New Roman" charset="0"/>
                  <a:ea typeface="宋体" charset="-122"/>
                </a:rPr>
                <a:t>i</a:t>
              </a:r>
              <a:r>
                <a:rPr lang="en-US" altLang="zh-CN" sz="2400">
                  <a:solidFill>
                    <a:schemeClr val="accent2"/>
                  </a:solidFill>
                  <a:latin typeface="Times New Roman" charset="0"/>
                  <a:ea typeface="宋体" charset="-122"/>
                </a:rPr>
                <a:t>_pointer</a:t>
              </a:r>
              <a:endParaRPr lang="en-US" altLang="zh-CN" sz="2000">
                <a:latin typeface="Times New Roman" charset="0"/>
                <a:ea typeface="宋体" charset="-122"/>
              </a:endParaRPr>
            </a:p>
          </p:txBody>
        </p:sp>
        <p:sp>
          <p:nvSpPr>
            <p:cNvPr id="10290" name="Text Box 32"/>
            <p:cNvSpPr txBox="1">
              <a:spLocks noChangeArrowheads="1"/>
            </p:cNvSpPr>
            <p:nvPr/>
          </p:nvSpPr>
          <p:spPr bwMode="auto">
            <a:xfrm>
              <a:off x="984" y="1977"/>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2001</a:t>
              </a:r>
            </a:p>
          </p:txBody>
        </p:sp>
        <p:sp>
          <p:nvSpPr>
            <p:cNvPr id="10291" name="Text Box 33"/>
            <p:cNvSpPr txBox="1">
              <a:spLocks noChangeArrowheads="1"/>
            </p:cNvSpPr>
            <p:nvPr/>
          </p:nvSpPr>
          <p:spPr bwMode="auto">
            <a:xfrm>
              <a:off x="984" y="2220"/>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2002</a:t>
              </a:r>
            </a:p>
          </p:txBody>
        </p:sp>
        <p:sp>
          <p:nvSpPr>
            <p:cNvPr id="10292" name="Text Box 34"/>
            <p:cNvSpPr txBox="1">
              <a:spLocks noChangeArrowheads="1"/>
            </p:cNvSpPr>
            <p:nvPr/>
          </p:nvSpPr>
          <p:spPr bwMode="auto">
            <a:xfrm>
              <a:off x="984" y="2462"/>
              <a:ext cx="436" cy="250"/>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latin typeface="Times New Roman" charset="0"/>
                  <a:ea typeface="宋体" charset="-122"/>
                </a:rPr>
                <a:t>2003</a:t>
              </a:r>
            </a:p>
          </p:txBody>
        </p:sp>
      </p:grpSp>
      <p:sp>
        <p:nvSpPr>
          <p:cNvPr id="127007" name="Text Box 31"/>
          <p:cNvSpPr txBox="1">
            <a:spLocks noChangeArrowheads="1"/>
          </p:cNvSpPr>
          <p:nvPr/>
        </p:nvSpPr>
        <p:spPr bwMode="auto">
          <a:xfrm>
            <a:off x="4438650" y="3871913"/>
            <a:ext cx="692150" cy="396875"/>
          </a:xfrm>
          <a:prstGeom prst="rect">
            <a:avLst/>
          </a:prstGeom>
          <a:noFill/>
          <a:ln w="9525">
            <a:noFill/>
            <a:miter lim="800000"/>
            <a:headEnd/>
            <a:tailEnd/>
          </a:ln>
        </p:spPr>
        <p:txBody>
          <a:bodyPr wrap="none" anchor="ctr">
            <a:spAutoFit/>
          </a:bodyPr>
          <a:lstStyle/>
          <a:p>
            <a:pPr algn="ctr" eaLnBrk="0" hangingPunct="0">
              <a:lnSpc>
                <a:spcPct val="100000"/>
              </a:lnSpc>
              <a:spcBef>
                <a:spcPct val="0"/>
              </a:spcBef>
              <a:buClrTx/>
            </a:pPr>
            <a:r>
              <a:rPr lang="en-US" altLang="zh-CN" sz="2000">
                <a:solidFill>
                  <a:schemeClr val="accent2"/>
                </a:solidFill>
                <a:latin typeface="Times New Roman" charset="0"/>
                <a:ea typeface="宋体" charset="-122"/>
              </a:rPr>
              <a:t>2000</a:t>
            </a:r>
          </a:p>
        </p:txBody>
      </p:sp>
      <p:sp>
        <p:nvSpPr>
          <p:cNvPr id="127015" name="AutoShape 39"/>
          <p:cNvSpPr>
            <a:spLocks noChangeArrowheads="1"/>
          </p:cNvSpPr>
          <p:nvPr/>
        </p:nvSpPr>
        <p:spPr bwMode="auto">
          <a:xfrm>
            <a:off x="2347913" y="1257300"/>
            <a:ext cx="942975" cy="561975"/>
          </a:xfrm>
          <a:prstGeom prst="wedgeEllipseCallout">
            <a:avLst>
              <a:gd name="adj1" fmla="val 43889"/>
              <a:gd name="adj2" fmla="val 83616"/>
            </a:avLst>
          </a:prstGeom>
          <a:noFill/>
          <a:ln w="38100">
            <a:solidFill>
              <a:srgbClr val="FFCC00"/>
            </a:solidFill>
            <a:miter lim="800000"/>
            <a:headEnd type="none" w="lg" len="lg"/>
            <a:tailEnd/>
          </a:ln>
        </p:spPr>
        <p:txBody>
          <a:bodyPr wrap="none" anchor="ctr">
            <a:spAutoFit/>
          </a:bodyPr>
          <a:lstStyle/>
          <a:p>
            <a:pPr algn="ctr">
              <a:lnSpc>
                <a:spcPct val="100000"/>
              </a:lnSpc>
              <a:spcBef>
                <a:spcPct val="0"/>
              </a:spcBef>
              <a:buClrTx/>
            </a:pPr>
            <a:r>
              <a:rPr lang="zh-CN" altLang="en-US" sz="2000">
                <a:latin typeface="Times New Roman" charset="0"/>
                <a:ea typeface="宋体" charset="-122"/>
              </a:rPr>
              <a:t>指针</a:t>
            </a:r>
          </a:p>
        </p:txBody>
      </p:sp>
      <p:sp>
        <p:nvSpPr>
          <p:cNvPr id="127016" name="AutoShape 40"/>
          <p:cNvSpPr>
            <a:spLocks noChangeArrowheads="1"/>
          </p:cNvSpPr>
          <p:nvPr/>
        </p:nvSpPr>
        <p:spPr bwMode="auto">
          <a:xfrm>
            <a:off x="6275388" y="3924300"/>
            <a:ext cx="1660525" cy="561975"/>
          </a:xfrm>
          <a:prstGeom prst="wedgeEllipseCallout">
            <a:avLst>
              <a:gd name="adj1" fmla="val -50958"/>
              <a:gd name="adj2" fmla="val -74574"/>
            </a:avLst>
          </a:prstGeom>
          <a:noFill/>
          <a:ln w="38100">
            <a:solidFill>
              <a:srgbClr val="FFCC00"/>
            </a:solidFill>
            <a:miter lim="800000"/>
            <a:headEnd type="none" w="lg" len="lg"/>
            <a:tailEnd/>
          </a:ln>
        </p:spPr>
        <p:txBody>
          <a:bodyPr wrap="none" anchor="ctr">
            <a:spAutoFit/>
          </a:bodyPr>
          <a:lstStyle/>
          <a:p>
            <a:pPr algn="ctr">
              <a:lnSpc>
                <a:spcPct val="100000"/>
              </a:lnSpc>
              <a:spcBef>
                <a:spcPct val="0"/>
              </a:spcBef>
              <a:buClrTx/>
            </a:pPr>
            <a:r>
              <a:rPr lang="zh-CN" altLang="en-US" sz="2000">
                <a:latin typeface="Times New Roman" charset="0"/>
                <a:ea typeface="宋体" charset="-122"/>
              </a:rPr>
              <a:t>指针变量</a:t>
            </a:r>
          </a:p>
        </p:txBody>
      </p:sp>
      <p:grpSp>
        <p:nvGrpSpPr>
          <p:cNvPr id="3" name="Group 44"/>
          <p:cNvGrpSpPr>
            <a:grpSpLocks/>
          </p:cNvGrpSpPr>
          <p:nvPr/>
        </p:nvGrpSpPr>
        <p:grpSpPr bwMode="auto">
          <a:xfrm>
            <a:off x="2743200" y="1881188"/>
            <a:ext cx="1009650" cy="2228850"/>
            <a:chOff x="828" y="1728"/>
            <a:chExt cx="636" cy="1404"/>
          </a:xfrm>
        </p:grpSpPr>
        <p:grpSp>
          <p:nvGrpSpPr>
            <p:cNvPr id="4" name="Group 38"/>
            <p:cNvGrpSpPr>
              <a:grpSpLocks/>
            </p:cNvGrpSpPr>
            <p:nvPr/>
          </p:nvGrpSpPr>
          <p:grpSpPr bwMode="auto">
            <a:xfrm>
              <a:off x="828" y="1860"/>
              <a:ext cx="636" cy="1272"/>
              <a:chOff x="828" y="1860"/>
              <a:chExt cx="636" cy="1272"/>
            </a:xfrm>
          </p:grpSpPr>
          <p:sp>
            <p:nvSpPr>
              <p:cNvPr id="10264" name="Line 35"/>
              <p:cNvSpPr>
                <a:spLocks noChangeShapeType="1"/>
              </p:cNvSpPr>
              <p:nvPr/>
            </p:nvSpPr>
            <p:spPr bwMode="auto">
              <a:xfrm flipH="1">
                <a:off x="840" y="1860"/>
                <a:ext cx="156" cy="0"/>
              </a:xfrm>
              <a:prstGeom prst="line">
                <a:avLst/>
              </a:prstGeom>
              <a:noFill/>
              <a:ln w="38100">
                <a:solidFill>
                  <a:srgbClr val="339933"/>
                </a:solidFill>
                <a:round/>
                <a:headEnd type="none" w="lg" len="lg"/>
                <a:tailEnd/>
              </a:ln>
            </p:spPr>
            <p:txBody>
              <a:bodyPr wrap="none" anchor="ctr"/>
              <a:lstStyle/>
              <a:p>
                <a:endParaRPr lang="zh-CN" altLang="en-US"/>
              </a:p>
            </p:txBody>
          </p:sp>
          <p:sp>
            <p:nvSpPr>
              <p:cNvPr id="10265" name="Line 36"/>
              <p:cNvSpPr>
                <a:spLocks noChangeShapeType="1"/>
              </p:cNvSpPr>
              <p:nvPr/>
            </p:nvSpPr>
            <p:spPr bwMode="auto">
              <a:xfrm>
                <a:off x="828" y="1860"/>
                <a:ext cx="0" cy="1272"/>
              </a:xfrm>
              <a:prstGeom prst="line">
                <a:avLst/>
              </a:prstGeom>
              <a:noFill/>
              <a:ln w="38100">
                <a:solidFill>
                  <a:srgbClr val="339933"/>
                </a:solidFill>
                <a:round/>
                <a:headEnd type="none" w="lg" len="lg"/>
                <a:tailEnd/>
              </a:ln>
            </p:spPr>
            <p:txBody>
              <a:bodyPr wrap="none" anchor="ctr"/>
              <a:lstStyle/>
              <a:p>
                <a:endParaRPr lang="zh-CN" altLang="en-US"/>
              </a:p>
            </p:txBody>
          </p:sp>
          <p:sp>
            <p:nvSpPr>
              <p:cNvPr id="10266" name="Line 37"/>
              <p:cNvSpPr>
                <a:spLocks noChangeShapeType="1"/>
              </p:cNvSpPr>
              <p:nvPr/>
            </p:nvSpPr>
            <p:spPr bwMode="auto">
              <a:xfrm>
                <a:off x="828" y="3132"/>
                <a:ext cx="636" cy="0"/>
              </a:xfrm>
              <a:prstGeom prst="line">
                <a:avLst/>
              </a:prstGeom>
              <a:noFill/>
              <a:ln w="38100">
                <a:solidFill>
                  <a:srgbClr val="339933"/>
                </a:solidFill>
                <a:round/>
                <a:headEnd type="none" w="lg" len="lg"/>
                <a:tailEnd type="triangle" w="med" len="med"/>
              </a:ln>
            </p:spPr>
            <p:txBody>
              <a:bodyPr wrap="none" anchor="ctr"/>
              <a:lstStyle/>
              <a:p>
                <a:endParaRPr lang="zh-CN" altLang="en-US"/>
              </a:p>
            </p:txBody>
          </p:sp>
        </p:grpSp>
        <p:sp>
          <p:nvSpPr>
            <p:cNvPr id="10263" name="Freeform 43"/>
            <p:cNvSpPr>
              <a:spLocks/>
            </p:cNvSpPr>
            <p:nvPr/>
          </p:nvSpPr>
          <p:spPr bwMode="auto">
            <a:xfrm>
              <a:off x="990" y="1728"/>
              <a:ext cx="426" cy="279"/>
            </a:xfrm>
            <a:custGeom>
              <a:avLst/>
              <a:gdLst>
                <a:gd name="T0" fmla="*/ 294 w 426"/>
                <a:gd name="T1" fmla="*/ 24 h 279"/>
                <a:gd name="T2" fmla="*/ 18 w 426"/>
                <a:gd name="T3" fmla="*/ 36 h 279"/>
                <a:gd name="T4" fmla="*/ 18 w 426"/>
                <a:gd name="T5" fmla="*/ 144 h 279"/>
                <a:gd name="T6" fmla="*/ 42 w 426"/>
                <a:gd name="T7" fmla="*/ 216 h 279"/>
                <a:gd name="T8" fmla="*/ 258 w 426"/>
                <a:gd name="T9" fmla="*/ 276 h 279"/>
                <a:gd name="T10" fmla="*/ 402 w 426"/>
                <a:gd name="T11" fmla="*/ 240 h 279"/>
                <a:gd name="T12" fmla="*/ 426 w 426"/>
                <a:gd name="T13" fmla="*/ 168 h 279"/>
                <a:gd name="T14" fmla="*/ 342 w 426"/>
                <a:gd name="T15" fmla="*/ 48 h 279"/>
                <a:gd name="T16" fmla="*/ 294 w 426"/>
                <a:gd name="T17" fmla="*/ 24 h 2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6"/>
                <a:gd name="T28" fmla="*/ 0 h 279"/>
                <a:gd name="T29" fmla="*/ 426 w 426"/>
                <a:gd name="T30" fmla="*/ 279 h 27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6" h="279">
                  <a:moveTo>
                    <a:pt x="294" y="24"/>
                  </a:moveTo>
                  <a:cubicBezTo>
                    <a:pt x="200" y="11"/>
                    <a:pt x="110" y="5"/>
                    <a:pt x="18" y="36"/>
                  </a:cubicBezTo>
                  <a:cubicBezTo>
                    <a:pt x="0" y="89"/>
                    <a:pt x="0" y="72"/>
                    <a:pt x="18" y="144"/>
                  </a:cubicBezTo>
                  <a:cubicBezTo>
                    <a:pt x="24" y="169"/>
                    <a:pt x="18" y="208"/>
                    <a:pt x="42" y="216"/>
                  </a:cubicBezTo>
                  <a:cubicBezTo>
                    <a:pt x="115" y="240"/>
                    <a:pt x="182" y="261"/>
                    <a:pt x="258" y="276"/>
                  </a:cubicBezTo>
                  <a:cubicBezTo>
                    <a:pt x="276" y="274"/>
                    <a:pt x="377" y="279"/>
                    <a:pt x="402" y="240"/>
                  </a:cubicBezTo>
                  <a:cubicBezTo>
                    <a:pt x="415" y="219"/>
                    <a:pt x="426" y="168"/>
                    <a:pt x="426" y="168"/>
                  </a:cubicBezTo>
                  <a:cubicBezTo>
                    <a:pt x="405" y="104"/>
                    <a:pt x="409" y="70"/>
                    <a:pt x="342" y="48"/>
                  </a:cubicBezTo>
                  <a:cubicBezTo>
                    <a:pt x="326" y="0"/>
                    <a:pt x="342" y="8"/>
                    <a:pt x="294" y="24"/>
                  </a:cubicBezTo>
                  <a:close/>
                </a:path>
              </a:pathLst>
            </a:custGeom>
            <a:noFill/>
            <a:ln w="38100">
              <a:solidFill>
                <a:schemeClr val="accent2"/>
              </a:solidFill>
              <a:round/>
              <a:headEnd type="none" w="lg" len="lg"/>
              <a:tailEnd/>
            </a:ln>
          </p:spPr>
          <p:txBody>
            <a:bodyPr wrap="none" anchor="ctr"/>
            <a:lstStyle/>
            <a:p>
              <a:endParaRPr lang="zh-CN" altLang="en-US"/>
            </a:p>
          </p:txBody>
        </p:sp>
      </p:grpSp>
      <p:sp>
        <p:nvSpPr>
          <p:cNvPr id="127021" name="AutoShape 45"/>
          <p:cNvSpPr>
            <a:spLocks/>
          </p:cNvSpPr>
          <p:nvPr/>
        </p:nvSpPr>
        <p:spPr bwMode="auto">
          <a:xfrm>
            <a:off x="6719888" y="2359025"/>
            <a:ext cx="1812925" cy="485775"/>
          </a:xfrm>
          <a:prstGeom prst="borderCallout1">
            <a:avLst>
              <a:gd name="adj1" fmla="val 23528"/>
              <a:gd name="adj2" fmla="val -4204"/>
              <a:gd name="adj3" fmla="val 22551"/>
              <a:gd name="adj4" fmla="val -81347"/>
            </a:avLst>
          </a:prstGeom>
          <a:noFill/>
          <a:ln w="28575">
            <a:solidFill>
              <a:schemeClr val="tx1"/>
            </a:solidFill>
            <a:miter lim="800000"/>
            <a:headEnd/>
            <a:tailEnd type="none" w="lg" len="lg"/>
          </a:ln>
        </p:spPr>
        <p:txBody>
          <a:bodyPr wrap="none">
            <a:spAutoFit/>
          </a:bodyPr>
          <a:lstStyle/>
          <a:p>
            <a:pPr algn="ctr">
              <a:lnSpc>
                <a:spcPct val="100000"/>
              </a:lnSpc>
              <a:spcBef>
                <a:spcPct val="0"/>
              </a:spcBef>
              <a:buClrTx/>
            </a:pPr>
            <a:r>
              <a:rPr lang="en-US" altLang="zh-CN" sz="2400">
                <a:latin typeface="Times New Roman" charset="0"/>
              </a:rPr>
              <a:t> </a:t>
            </a:r>
            <a:r>
              <a:rPr lang="zh-CN" altLang="en-US" sz="2400">
                <a:latin typeface="Times New Roman" charset="0"/>
              </a:rPr>
              <a:t>变量的</a:t>
            </a:r>
            <a:r>
              <a:rPr lang="zh-CN" altLang="en-US" sz="2400">
                <a:solidFill>
                  <a:srgbClr val="0000FF"/>
                </a:solidFill>
                <a:latin typeface="Times New Roman" charset="0"/>
              </a:rPr>
              <a:t>内容</a:t>
            </a:r>
            <a:endParaRPr lang="zh-CN" altLang="en-US" sz="2400">
              <a:latin typeface="Times New Roman" charset="0"/>
            </a:endParaRPr>
          </a:p>
        </p:txBody>
      </p:sp>
      <p:sp>
        <p:nvSpPr>
          <p:cNvPr id="127022" name="AutoShape 46"/>
          <p:cNvSpPr>
            <a:spLocks/>
          </p:cNvSpPr>
          <p:nvPr/>
        </p:nvSpPr>
        <p:spPr bwMode="auto">
          <a:xfrm>
            <a:off x="465138" y="2454275"/>
            <a:ext cx="1812925" cy="485775"/>
          </a:xfrm>
          <a:prstGeom prst="borderCallout1">
            <a:avLst>
              <a:gd name="adj1" fmla="val 23528"/>
              <a:gd name="adj2" fmla="val 104204"/>
              <a:gd name="adj3" fmla="val -60130"/>
              <a:gd name="adj4" fmla="val 140106"/>
            </a:avLst>
          </a:prstGeom>
          <a:noFill/>
          <a:ln w="28575">
            <a:solidFill>
              <a:schemeClr val="tx1"/>
            </a:solidFill>
            <a:miter lim="800000"/>
            <a:headEnd/>
            <a:tailEnd type="none" w="lg" len="lg"/>
          </a:ln>
        </p:spPr>
        <p:txBody>
          <a:bodyPr wrap="none">
            <a:spAutoFit/>
          </a:bodyPr>
          <a:lstStyle/>
          <a:p>
            <a:pPr algn="ctr">
              <a:lnSpc>
                <a:spcPct val="100000"/>
              </a:lnSpc>
              <a:spcBef>
                <a:spcPct val="0"/>
              </a:spcBef>
              <a:buClrTx/>
            </a:pPr>
            <a:r>
              <a:rPr lang="en-US" altLang="zh-CN" sz="2400">
                <a:latin typeface="Times New Roman" charset="0"/>
              </a:rPr>
              <a:t> </a:t>
            </a:r>
            <a:r>
              <a:rPr lang="zh-CN" altLang="en-US" sz="2400">
                <a:latin typeface="Times New Roman" charset="0"/>
              </a:rPr>
              <a:t>变量的</a:t>
            </a:r>
            <a:r>
              <a:rPr lang="zh-CN" altLang="en-US" sz="2400">
                <a:solidFill>
                  <a:schemeClr val="accent2"/>
                </a:solidFill>
                <a:latin typeface="Times New Roman" charset="0"/>
              </a:rPr>
              <a:t>地址</a:t>
            </a:r>
            <a:endParaRPr lang="zh-CN" altLang="en-US" sz="2400">
              <a:latin typeface="Times New Roman" charset="0"/>
            </a:endParaRPr>
          </a:p>
        </p:txBody>
      </p:sp>
      <p:grpSp>
        <p:nvGrpSpPr>
          <p:cNvPr id="5" name="Group 58"/>
          <p:cNvGrpSpPr>
            <a:grpSpLocks/>
          </p:cNvGrpSpPr>
          <p:nvPr/>
        </p:nvGrpSpPr>
        <p:grpSpPr bwMode="auto">
          <a:xfrm>
            <a:off x="2143125" y="4919664"/>
            <a:ext cx="5657850" cy="1885950"/>
            <a:chOff x="0" y="2820"/>
            <a:chExt cx="3564" cy="1188"/>
          </a:xfrm>
        </p:grpSpPr>
        <p:sp>
          <p:nvSpPr>
            <p:cNvPr id="10251" name="Rectangle 57"/>
            <p:cNvSpPr>
              <a:spLocks noChangeArrowheads="1"/>
            </p:cNvSpPr>
            <p:nvPr/>
          </p:nvSpPr>
          <p:spPr bwMode="auto">
            <a:xfrm>
              <a:off x="0" y="2820"/>
              <a:ext cx="3564" cy="1188"/>
            </a:xfrm>
            <a:prstGeom prst="rect">
              <a:avLst/>
            </a:prstGeom>
            <a:solidFill>
              <a:srgbClr val="FFFFFF"/>
            </a:solidFill>
            <a:ln w="38100">
              <a:solidFill>
                <a:srgbClr val="339966"/>
              </a:solidFill>
              <a:miter lim="800000"/>
              <a:headEnd/>
              <a:tailEnd/>
            </a:ln>
          </p:spPr>
          <p:txBody>
            <a:bodyPr lIns="90000" tIns="46800" rIns="90000" bIns="46800" anchor="ctr">
              <a:spAutoFit/>
            </a:bodyPr>
            <a:lstStyle/>
            <a:p>
              <a:endParaRPr lang="zh-CN" altLang="en-US"/>
            </a:p>
          </p:txBody>
        </p:sp>
        <p:grpSp>
          <p:nvGrpSpPr>
            <p:cNvPr id="6" name="Group 56"/>
            <p:cNvGrpSpPr>
              <a:grpSpLocks/>
            </p:cNvGrpSpPr>
            <p:nvPr/>
          </p:nvGrpSpPr>
          <p:grpSpPr bwMode="auto">
            <a:xfrm>
              <a:off x="147" y="2976"/>
              <a:ext cx="3294" cy="900"/>
              <a:chOff x="-165" y="3168"/>
              <a:chExt cx="3294" cy="900"/>
            </a:xfrm>
          </p:grpSpPr>
          <p:sp>
            <p:nvSpPr>
              <p:cNvPr id="10253" name="Text Box 49"/>
              <p:cNvSpPr txBox="1">
                <a:spLocks noChangeArrowheads="1"/>
              </p:cNvSpPr>
              <p:nvPr/>
            </p:nvSpPr>
            <p:spPr bwMode="auto">
              <a:xfrm>
                <a:off x="-165" y="3168"/>
                <a:ext cx="882" cy="288"/>
              </a:xfrm>
              <a:prstGeom prst="rect">
                <a:avLst/>
              </a:prstGeom>
              <a:noFill/>
              <a:ln w="38100">
                <a:noFill/>
                <a:miter lim="800000"/>
                <a:headEnd/>
                <a:tailEnd/>
              </a:ln>
            </p:spPr>
            <p:txBody>
              <a:bodyPr wrap="none" lIns="90000" tIns="46800" rIns="90000" bIns="46800" anchor="ctr">
                <a:spAutoFit/>
              </a:bodyPr>
              <a:lstStyle/>
              <a:p>
                <a:pPr algn="ctr">
                  <a:lnSpc>
                    <a:spcPct val="100000"/>
                  </a:lnSpc>
                  <a:spcBef>
                    <a:spcPct val="0"/>
                  </a:spcBef>
                  <a:buClrTx/>
                </a:pPr>
                <a:r>
                  <a:rPr lang="zh-CN" altLang="en-US" sz="2400">
                    <a:latin typeface="Times New Roman" charset="0"/>
                  </a:rPr>
                  <a:t>指针变量</a:t>
                </a:r>
              </a:p>
            </p:txBody>
          </p:sp>
          <p:sp>
            <p:nvSpPr>
              <p:cNvPr id="10254" name="Text Box 50"/>
              <p:cNvSpPr txBox="1">
                <a:spLocks noChangeArrowheads="1"/>
              </p:cNvSpPr>
              <p:nvPr/>
            </p:nvSpPr>
            <p:spPr bwMode="auto">
              <a:xfrm>
                <a:off x="459" y="3756"/>
                <a:ext cx="498" cy="288"/>
              </a:xfrm>
              <a:prstGeom prst="rect">
                <a:avLst/>
              </a:prstGeom>
              <a:noFill/>
              <a:ln w="38100">
                <a:noFill/>
                <a:miter lim="800000"/>
                <a:headEnd/>
                <a:tailEnd/>
              </a:ln>
            </p:spPr>
            <p:txBody>
              <a:bodyPr wrap="none" lIns="90000" tIns="46800" rIns="90000" bIns="46800" anchor="ctr">
                <a:spAutoFit/>
              </a:bodyPr>
              <a:lstStyle/>
              <a:p>
                <a:pPr algn="ctr">
                  <a:lnSpc>
                    <a:spcPct val="100000"/>
                  </a:lnSpc>
                  <a:spcBef>
                    <a:spcPct val="0"/>
                  </a:spcBef>
                  <a:buClrTx/>
                </a:pPr>
                <a:r>
                  <a:rPr lang="zh-CN" altLang="en-US" sz="2400">
                    <a:latin typeface="Times New Roman" charset="0"/>
                  </a:rPr>
                  <a:t>变量</a:t>
                </a:r>
              </a:p>
            </p:txBody>
          </p:sp>
          <p:grpSp>
            <p:nvGrpSpPr>
              <p:cNvPr id="7" name="Group 55"/>
              <p:cNvGrpSpPr>
                <a:grpSpLocks/>
              </p:cNvGrpSpPr>
              <p:nvPr/>
            </p:nvGrpSpPr>
            <p:grpSpPr bwMode="auto">
              <a:xfrm>
                <a:off x="692" y="3180"/>
                <a:ext cx="2437" cy="888"/>
                <a:chOff x="128" y="3096"/>
                <a:chExt cx="2437" cy="888"/>
              </a:xfrm>
            </p:grpSpPr>
            <p:sp>
              <p:nvSpPr>
                <p:cNvPr id="10256" name="Rectangle 47"/>
                <p:cNvSpPr>
                  <a:spLocks noChangeArrowheads="1"/>
                </p:cNvSpPr>
                <p:nvPr/>
              </p:nvSpPr>
              <p:spPr bwMode="auto">
                <a:xfrm>
                  <a:off x="128" y="3096"/>
                  <a:ext cx="1418" cy="312"/>
                </a:xfrm>
                <a:prstGeom prst="rect">
                  <a:avLst/>
                </a:prstGeom>
                <a:solidFill>
                  <a:srgbClr val="FFFFFF"/>
                </a:solidFill>
                <a:ln w="38100">
                  <a:solidFill>
                    <a:schemeClr val="tx1"/>
                  </a:solidFill>
                  <a:miter lim="800000"/>
                  <a:headEnd/>
                  <a:tailEnd/>
                </a:ln>
              </p:spPr>
              <p:txBody>
                <a:bodyPr wrap="none" lIns="90000" tIns="46800" rIns="90000" bIns="46800" anchor="ctr">
                  <a:spAutoFit/>
                </a:bodyPr>
                <a:lstStyle/>
                <a:p>
                  <a:pPr algn="ctr">
                    <a:lnSpc>
                      <a:spcPct val="100000"/>
                    </a:lnSpc>
                    <a:spcBef>
                      <a:spcPct val="0"/>
                    </a:spcBef>
                    <a:buClrTx/>
                  </a:pPr>
                  <a:r>
                    <a:rPr lang="zh-CN" altLang="en-US" sz="2400">
                      <a:latin typeface="Times New Roman" charset="0"/>
                    </a:rPr>
                    <a:t>变量地址</a:t>
                  </a:r>
                  <a:r>
                    <a:rPr lang="en-US" altLang="zh-CN" sz="2400">
                      <a:latin typeface="Times New Roman" charset="0"/>
                    </a:rPr>
                    <a:t>(</a:t>
                  </a:r>
                  <a:r>
                    <a:rPr lang="zh-CN" altLang="en-US" sz="2400">
                      <a:latin typeface="Times New Roman" charset="0"/>
                    </a:rPr>
                    <a:t>指针</a:t>
                  </a:r>
                  <a:r>
                    <a:rPr lang="en-US" altLang="zh-CN" sz="2400">
                      <a:latin typeface="Times New Roman" charset="0"/>
                    </a:rPr>
                    <a:t>)</a:t>
                  </a:r>
                </a:p>
              </p:txBody>
            </p:sp>
            <p:sp>
              <p:nvSpPr>
                <p:cNvPr id="10257" name="Rectangle 48"/>
                <p:cNvSpPr>
                  <a:spLocks noChangeArrowheads="1"/>
                </p:cNvSpPr>
                <p:nvPr/>
              </p:nvSpPr>
              <p:spPr bwMode="auto">
                <a:xfrm>
                  <a:off x="435" y="3672"/>
                  <a:ext cx="714" cy="312"/>
                </a:xfrm>
                <a:prstGeom prst="rect">
                  <a:avLst/>
                </a:prstGeom>
                <a:solidFill>
                  <a:srgbClr val="FFFFFF"/>
                </a:solidFill>
                <a:ln w="38100">
                  <a:solidFill>
                    <a:schemeClr val="tx1"/>
                  </a:solidFill>
                  <a:miter lim="800000"/>
                  <a:headEnd/>
                  <a:tailEnd/>
                </a:ln>
              </p:spPr>
              <p:txBody>
                <a:bodyPr wrap="none" lIns="90000" tIns="46800" rIns="90000" bIns="46800" anchor="ctr">
                  <a:spAutoFit/>
                </a:bodyPr>
                <a:lstStyle/>
                <a:p>
                  <a:pPr algn="ctr">
                    <a:lnSpc>
                      <a:spcPct val="100000"/>
                    </a:lnSpc>
                    <a:spcBef>
                      <a:spcPct val="0"/>
                    </a:spcBef>
                    <a:buClrTx/>
                  </a:pPr>
                  <a:r>
                    <a:rPr lang="zh-CN" altLang="en-US" sz="2400">
                      <a:latin typeface="Times New Roman" charset="0"/>
                    </a:rPr>
                    <a:t>变量值</a:t>
                  </a:r>
                </a:p>
              </p:txBody>
            </p:sp>
            <p:sp>
              <p:nvSpPr>
                <p:cNvPr id="10258" name="Line 51"/>
                <p:cNvSpPr>
                  <a:spLocks noChangeShapeType="1"/>
                </p:cNvSpPr>
                <p:nvPr/>
              </p:nvSpPr>
              <p:spPr bwMode="auto">
                <a:xfrm>
                  <a:off x="708" y="3420"/>
                  <a:ext cx="0" cy="276"/>
                </a:xfrm>
                <a:prstGeom prst="line">
                  <a:avLst/>
                </a:prstGeom>
                <a:noFill/>
                <a:ln w="38100">
                  <a:solidFill>
                    <a:schemeClr val="accent2"/>
                  </a:solidFill>
                  <a:round/>
                  <a:headEnd/>
                  <a:tailEnd type="triangle" w="med" len="med"/>
                </a:ln>
              </p:spPr>
              <p:txBody>
                <a:bodyPr wrap="none" lIns="90000" tIns="46800" rIns="90000" bIns="46800" anchor="ctr">
                  <a:spAutoFit/>
                </a:bodyPr>
                <a:lstStyle/>
                <a:p>
                  <a:endParaRPr lang="zh-CN" altLang="en-US"/>
                </a:p>
              </p:txBody>
            </p:sp>
            <p:sp>
              <p:nvSpPr>
                <p:cNvPr id="10259" name="Text Box 52"/>
                <p:cNvSpPr txBox="1">
                  <a:spLocks noChangeArrowheads="1"/>
                </p:cNvSpPr>
                <p:nvPr/>
              </p:nvSpPr>
              <p:spPr bwMode="auto">
                <a:xfrm>
                  <a:off x="699" y="3384"/>
                  <a:ext cx="498" cy="288"/>
                </a:xfrm>
                <a:prstGeom prst="rect">
                  <a:avLst/>
                </a:prstGeom>
                <a:noFill/>
                <a:ln w="38100">
                  <a:noFill/>
                  <a:miter lim="800000"/>
                  <a:headEnd/>
                  <a:tailEnd/>
                </a:ln>
              </p:spPr>
              <p:txBody>
                <a:bodyPr wrap="none" lIns="90000" tIns="46800" rIns="90000" bIns="46800" anchor="ctr">
                  <a:spAutoFit/>
                </a:bodyPr>
                <a:lstStyle/>
                <a:p>
                  <a:pPr algn="ctr">
                    <a:lnSpc>
                      <a:spcPct val="100000"/>
                    </a:lnSpc>
                    <a:spcBef>
                      <a:spcPct val="0"/>
                    </a:spcBef>
                    <a:buClrTx/>
                  </a:pPr>
                  <a:r>
                    <a:rPr lang="zh-CN" altLang="en-US" sz="2400">
                      <a:solidFill>
                        <a:srgbClr val="0000FF"/>
                      </a:solidFill>
                      <a:latin typeface="Times New Roman" charset="0"/>
                    </a:rPr>
                    <a:t>指向</a:t>
                  </a:r>
                  <a:endParaRPr lang="zh-CN" altLang="en-US" sz="2400">
                    <a:latin typeface="Times New Roman" charset="0"/>
                  </a:endParaRPr>
                </a:p>
              </p:txBody>
            </p:sp>
            <p:cxnSp>
              <p:nvCxnSpPr>
                <p:cNvPr id="10260" name="AutoShape 53"/>
                <p:cNvCxnSpPr>
                  <a:cxnSpLocks noChangeShapeType="1"/>
                  <a:stCxn id="10257" idx="3"/>
                  <a:endCxn id="10256" idx="3"/>
                </p:cNvCxnSpPr>
                <p:nvPr/>
              </p:nvCxnSpPr>
              <p:spPr bwMode="auto">
                <a:xfrm flipV="1">
                  <a:off x="1161" y="3252"/>
                  <a:ext cx="397" cy="576"/>
                </a:xfrm>
                <a:prstGeom prst="curvedConnector3">
                  <a:avLst>
                    <a:gd name="adj1" fmla="val 133250"/>
                  </a:avLst>
                </a:prstGeom>
                <a:noFill/>
                <a:ln w="38100">
                  <a:solidFill>
                    <a:schemeClr val="accent2"/>
                  </a:solidFill>
                  <a:round/>
                  <a:headEnd/>
                  <a:tailEnd type="triangle" w="med" len="med"/>
                </a:ln>
              </p:spPr>
            </p:cxnSp>
            <p:sp>
              <p:nvSpPr>
                <p:cNvPr id="10261" name="Text Box 54"/>
                <p:cNvSpPr txBox="1">
                  <a:spLocks noChangeArrowheads="1"/>
                </p:cNvSpPr>
                <p:nvPr/>
              </p:nvSpPr>
              <p:spPr bwMode="auto">
                <a:xfrm>
                  <a:off x="1683" y="3353"/>
                  <a:ext cx="882" cy="518"/>
                </a:xfrm>
                <a:prstGeom prst="rect">
                  <a:avLst/>
                </a:prstGeom>
                <a:noFill/>
                <a:ln w="38100">
                  <a:noFill/>
                  <a:miter lim="800000"/>
                  <a:headEnd/>
                  <a:tailEnd/>
                </a:ln>
              </p:spPr>
              <p:txBody>
                <a:bodyPr wrap="none" lIns="90000" tIns="46800" rIns="90000" bIns="46800" anchor="ctr">
                  <a:spAutoFit/>
                </a:bodyPr>
                <a:lstStyle/>
                <a:p>
                  <a:pPr algn="ctr">
                    <a:lnSpc>
                      <a:spcPct val="100000"/>
                    </a:lnSpc>
                    <a:spcBef>
                      <a:spcPct val="0"/>
                    </a:spcBef>
                    <a:buClrTx/>
                  </a:pPr>
                  <a:r>
                    <a:rPr lang="zh-CN" altLang="en-US" sz="2400">
                      <a:latin typeface="Times New Roman" charset="0"/>
                    </a:rPr>
                    <a:t>地址存入</a:t>
                  </a:r>
                </a:p>
                <a:p>
                  <a:pPr algn="ctr">
                    <a:lnSpc>
                      <a:spcPct val="100000"/>
                    </a:lnSpc>
                    <a:spcBef>
                      <a:spcPct val="0"/>
                    </a:spcBef>
                    <a:buClrTx/>
                  </a:pPr>
                  <a:r>
                    <a:rPr lang="zh-CN" altLang="en-US" sz="2400">
                      <a:latin typeface="Times New Roman" charset="0"/>
                    </a:rPr>
                    <a:t>指针变量</a:t>
                  </a:r>
                </a:p>
              </p:txBody>
            </p:sp>
          </p:grpSp>
        </p:grpSp>
      </p:grpSp>
      <p:sp>
        <p:nvSpPr>
          <p:cNvPr id="127035" name="Rectangle 59"/>
          <p:cNvSpPr>
            <a:spLocks noChangeArrowheads="1"/>
          </p:cNvSpPr>
          <p:nvPr/>
        </p:nvSpPr>
        <p:spPr bwMode="auto">
          <a:xfrm>
            <a:off x="976313" y="5500688"/>
            <a:ext cx="514350" cy="457200"/>
          </a:xfrm>
          <a:prstGeom prst="rect">
            <a:avLst/>
          </a:prstGeom>
          <a:noFill/>
          <a:ln w="38100">
            <a:noFill/>
            <a:miter lim="800000"/>
            <a:headEnd/>
            <a:tailEnd/>
          </a:ln>
        </p:spPr>
        <p:txBody>
          <a:bodyPr wrap="none" lIns="90000" tIns="46800" rIns="90000" bIns="46800" anchor="ctr">
            <a:spAutoFit/>
          </a:bodyPr>
          <a:lstStyle/>
          <a:p>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72" name="Text Box 8"/>
          <p:cNvSpPr txBox="1">
            <a:spLocks noChangeArrowheads="1"/>
          </p:cNvSpPr>
          <p:nvPr/>
        </p:nvSpPr>
        <p:spPr bwMode="auto">
          <a:xfrm>
            <a:off x="566738" y="495300"/>
            <a:ext cx="8104187" cy="2973122"/>
          </a:xfrm>
          <a:prstGeom prst="rect">
            <a:avLst/>
          </a:prstGeom>
          <a:solidFill>
            <a:srgbClr val="FFCC99"/>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0"/>
              </a:spcBef>
              <a:defRPr/>
            </a:pPr>
            <a:r>
              <a:rPr kumimoji="0" lang="zh-CN" altLang="en-US" sz="2400" b="0" dirty="0">
                <a:solidFill>
                  <a:srgbClr val="FF5050"/>
                </a:solidFill>
              </a:rPr>
              <a:t>使用指针变量时要注意的问题：</a:t>
            </a:r>
          </a:p>
          <a:p>
            <a:pPr>
              <a:lnSpc>
                <a:spcPct val="120000"/>
              </a:lnSpc>
              <a:spcBef>
                <a:spcPct val="0"/>
              </a:spcBef>
              <a:defRPr/>
            </a:pPr>
            <a:r>
              <a:rPr kumimoji="0" lang="zh-CN" altLang="en-US" sz="2400" b="0" dirty="0">
                <a:solidFill>
                  <a:srgbClr val="FF5050"/>
                </a:solidFill>
              </a:rPr>
              <a:t>⑶ 从上例可知，指针变量</a:t>
            </a:r>
            <a:r>
              <a:rPr kumimoji="0" lang="en-US" altLang="zh-CN" sz="2400" b="0" dirty="0">
                <a:solidFill>
                  <a:srgbClr val="FF5050"/>
                </a:solidFill>
              </a:rPr>
              <a:t>p</a:t>
            </a:r>
            <a:r>
              <a:rPr kumimoji="0" lang="zh-CN" altLang="en-US" sz="2400" b="0" dirty="0">
                <a:solidFill>
                  <a:srgbClr val="FF5050"/>
                </a:solidFill>
              </a:rPr>
              <a:t>可以指向数组以后的内存单元编</a:t>
            </a:r>
          </a:p>
          <a:p>
            <a:pPr>
              <a:lnSpc>
                <a:spcPct val="120000"/>
              </a:lnSpc>
              <a:spcBef>
                <a:spcPct val="0"/>
              </a:spcBef>
              <a:defRPr/>
            </a:pPr>
            <a:r>
              <a:rPr kumimoji="0" lang="zh-CN" altLang="en-US" sz="2400" b="0" dirty="0">
                <a:solidFill>
                  <a:srgbClr val="FF5050"/>
                </a:solidFill>
              </a:rPr>
              <a:t>     译不作检查。 </a:t>
            </a:r>
            <a:endParaRPr lang="zh-CN" altLang="en-US" sz="2400" b="0" dirty="0">
              <a:solidFill>
                <a:srgbClr val="FF5050"/>
              </a:solidFill>
            </a:endParaRPr>
          </a:p>
          <a:p>
            <a:pPr>
              <a:lnSpc>
                <a:spcPct val="120000"/>
              </a:lnSpc>
              <a:spcBef>
                <a:spcPct val="0"/>
              </a:spcBef>
              <a:defRPr/>
            </a:pPr>
            <a:r>
              <a:rPr kumimoji="0" lang="zh-CN" altLang="en-US" sz="2400" b="0" dirty="0">
                <a:solidFill>
                  <a:srgbClr val="FF5050"/>
                </a:solidFill>
              </a:rPr>
              <a:t>⑷ 指针变量运算时要注意的几个问题：如果</a:t>
            </a:r>
            <a:r>
              <a:rPr kumimoji="0" lang="en-US" altLang="zh-CN" sz="2400" b="0" dirty="0">
                <a:solidFill>
                  <a:srgbClr val="FF5050"/>
                </a:solidFill>
              </a:rPr>
              <a:t>p=a</a:t>
            </a:r>
          </a:p>
          <a:p>
            <a:pPr lvl="1">
              <a:lnSpc>
                <a:spcPct val="120000"/>
              </a:lnSpc>
              <a:spcBef>
                <a:spcPct val="0"/>
              </a:spcBef>
              <a:defRPr/>
            </a:pPr>
            <a:r>
              <a:rPr kumimoji="0" lang="en-US" altLang="zh-CN" sz="2000" b="0" dirty="0">
                <a:solidFill>
                  <a:srgbClr val="FF5050"/>
                </a:solidFill>
              </a:rPr>
              <a:t>① p++</a:t>
            </a:r>
            <a:r>
              <a:rPr kumimoji="0" lang="zh-CN" altLang="en-US" sz="2000" b="0" dirty="0">
                <a:solidFill>
                  <a:srgbClr val="FF5050"/>
                </a:solidFill>
              </a:rPr>
              <a:t>（或</a:t>
            </a:r>
            <a:r>
              <a:rPr kumimoji="0" lang="en-US" altLang="zh-CN" sz="2000" b="0" dirty="0">
                <a:solidFill>
                  <a:srgbClr val="FF5050"/>
                </a:solidFill>
              </a:rPr>
              <a:t>p+=1</a:t>
            </a:r>
            <a:r>
              <a:rPr kumimoji="0" lang="zh-CN" altLang="en-US" sz="2000" b="0" dirty="0">
                <a:solidFill>
                  <a:srgbClr val="FF5050"/>
                </a:solidFill>
              </a:rPr>
              <a:t>），使</a:t>
            </a:r>
            <a:r>
              <a:rPr kumimoji="0" lang="en-US" altLang="zh-CN" sz="2000" b="0" dirty="0">
                <a:solidFill>
                  <a:srgbClr val="FF5050"/>
                </a:solidFill>
              </a:rPr>
              <a:t>p</a:t>
            </a:r>
            <a:r>
              <a:rPr kumimoji="0" lang="zh-CN" altLang="en-US" sz="2000" b="0" dirty="0">
                <a:solidFill>
                  <a:srgbClr val="FF5050"/>
                </a:solidFill>
              </a:rPr>
              <a:t>指向下一元素</a:t>
            </a:r>
            <a:r>
              <a:rPr kumimoji="0" lang="en-US" altLang="zh-CN" sz="2000" b="0" dirty="0">
                <a:solidFill>
                  <a:srgbClr val="FF5050"/>
                </a:solidFill>
              </a:rPr>
              <a:t>a[1]</a:t>
            </a:r>
            <a:r>
              <a:rPr kumimoji="0" lang="zh-CN" altLang="en-US" sz="2000" b="0" dirty="0">
                <a:solidFill>
                  <a:srgbClr val="FF5050"/>
                </a:solidFill>
              </a:rPr>
              <a:t>。则*</a:t>
            </a:r>
            <a:r>
              <a:rPr kumimoji="0" lang="en-US" altLang="zh-CN" sz="2000" b="0" dirty="0">
                <a:solidFill>
                  <a:srgbClr val="FF5050"/>
                </a:solidFill>
              </a:rPr>
              <a:t>p</a:t>
            </a:r>
            <a:r>
              <a:rPr kumimoji="0" lang="zh-CN" altLang="en-US" sz="2000" b="0" dirty="0">
                <a:solidFill>
                  <a:srgbClr val="FF5050"/>
                </a:solidFill>
              </a:rPr>
              <a:t>值成为</a:t>
            </a:r>
            <a:r>
              <a:rPr kumimoji="0" lang="en-US" altLang="zh-CN" sz="2000" b="0" dirty="0">
                <a:solidFill>
                  <a:srgbClr val="FF5050"/>
                </a:solidFill>
              </a:rPr>
              <a:t>a[1]</a:t>
            </a:r>
            <a:r>
              <a:rPr kumimoji="0" lang="zh-CN" altLang="en-US" sz="2000" b="0" dirty="0">
                <a:solidFill>
                  <a:srgbClr val="FF5050"/>
                </a:solidFill>
              </a:rPr>
              <a:t>。</a:t>
            </a:r>
          </a:p>
          <a:p>
            <a:pPr lvl="1">
              <a:lnSpc>
                <a:spcPct val="120000"/>
              </a:lnSpc>
              <a:spcBef>
                <a:spcPct val="0"/>
              </a:spcBef>
              <a:defRPr/>
            </a:pPr>
            <a:r>
              <a:rPr kumimoji="0" lang="zh-CN" altLang="en-US" sz="2000" b="0" dirty="0">
                <a:solidFill>
                  <a:srgbClr val="FF5050"/>
                </a:solidFill>
              </a:rPr>
              <a:t>② </a:t>
            </a:r>
            <a:r>
              <a:rPr kumimoji="0" lang="en-US" altLang="zh-CN" sz="2000" b="0" dirty="0">
                <a:solidFill>
                  <a:srgbClr val="FF5050"/>
                </a:solidFill>
              </a:rPr>
              <a:t>++</a:t>
            </a:r>
            <a:r>
              <a:rPr kumimoji="0" lang="zh-CN" altLang="en-US" sz="2000" b="0" dirty="0">
                <a:solidFill>
                  <a:srgbClr val="FF5050"/>
                </a:solidFill>
              </a:rPr>
              <a:t>和*  优先级同为</a:t>
            </a:r>
            <a:r>
              <a:rPr kumimoji="0" lang="en-US" altLang="zh-CN" sz="2000" b="0" dirty="0">
                <a:solidFill>
                  <a:srgbClr val="FF5050"/>
                </a:solidFill>
              </a:rPr>
              <a:t>2,</a:t>
            </a:r>
            <a:r>
              <a:rPr kumimoji="0" lang="zh-CN" altLang="en-US" sz="2000" b="0" dirty="0">
                <a:solidFill>
                  <a:srgbClr val="FF5050"/>
                </a:solidFill>
              </a:rPr>
              <a:t>结合性从右向左，则*</a:t>
            </a:r>
            <a:r>
              <a:rPr kumimoji="0" lang="en-US" altLang="zh-CN" sz="2000" b="0" dirty="0">
                <a:solidFill>
                  <a:srgbClr val="FF5050"/>
                </a:solidFill>
              </a:rPr>
              <a:t>p++</a:t>
            </a:r>
            <a:r>
              <a:rPr kumimoji="0" lang="zh-CN" altLang="en-US" sz="2000" b="0" dirty="0">
                <a:solidFill>
                  <a:srgbClr val="FF5050"/>
                </a:solidFill>
              </a:rPr>
              <a:t>等价于*</a:t>
            </a:r>
            <a:r>
              <a:rPr kumimoji="0" lang="en-US" altLang="zh-CN" sz="2000" b="0" dirty="0">
                <a:solidFill>
                  <a:srgbClr val="FF5050"/>
                </a:solidFill>
              </a:rPr>
              <a:t>(p++)</a:t>
            </a:r>
            <a:r>
              <a:rPr kumimoji="0" lang="zh-CN" altLang="en-US" sz="2000" b="0" dirty="0">
                <a:solidFill>
                  <a:srgbClr val="FF5050"/>
                </a:solidFill>
              </a:rPr>
              <a:t>，</a:t>
            </a:r>
          </a:p>
          <a:p>
            <a:pPr lvl="1">
              <a:lnSpc>
                <a:spcPct val="120000"/>
              </a:lnSpc>
              <a:spcBef>
                <a:spcPct val="0"/>
              </a:spcBef>
              <a:defRPr/>
            </a:pPr>
            <a:r>
              <a:rPr kumimoji="0" lang="zh-CN" altLang="en-US" sz="2000" b="0" dirty="0">
                <a:solidFill>
                  <a:srgbClr val="FF5050"/>
                </a:solidFill>
              </a:rPr>
              <a:t>     即先得到</a:t>
            </a:r>
            <a:r>
              <a:rPr kumimoji="0" lang="en-US" altLang="zh-CN" sz="2000" b="0" dirty="0">
                <a:solidFill>
                  <a:srgbClr val="FF5050"/>
                </a:solidFill>
              </a:rPr>
              <a:t>p</a:t>
            </a:r>
            <a:r>
              <a:rPr kumimoji="0" lang="zh-CN" altLang="en-US" sz="2000" b="0" dirty="0">
                <a:solidFill>
                  <a:srgbClr val="FF5050"/>
                </a:solidFill>
              </a:rPr>
              <a:t>指向的变量的值*</a:t>
            </a:r>
            <a:r>
              <a:rPr kumimoji="0" lang="en-US" altLang="zh-CN" sz="2000" b="0" dirty="0">
                <a:solidFill>
                  <a:srgbClr val="FF5050"/>
                </a:solidFill>
              </a:rPr>
              <a:t>p</a:t>
            </a:r>
            <a:r>
              <a:rPr kumimoji="0" lang="zh-CN" altLang="en-US" sz="2000" b="0" dirty="0">
                <a:solidFill>
                  <a:srgbClr val="FF5050"/>
                </a:solidFill>
              </a:rPr>
              <a:t>，再使</a:t>
            </a:r>
            <a:r>
              <a:rPr kumimoji="0" lang="en-US" altLang="zh-CN" sz="2000" b="0" dirty="0">
                <a:solidFill>
                  <a:srgbClr val="FF5050"/>
                </a:solidFill>
              </a:rPr>
              <a:t>p=p+1</a:t>
            </a:r>
            <a:r>
              <a:rPr kumimoji="0" lang="zh-CN" altLang="en-US" sz="2000" b="0" dirty="0">
                <a:solidFill>
                  <a:srgbClr val="FF5050"/>
                </a:solidFill>
              </a:rPr>
              <a:t>。例</a:t>
            </a:r>
            <a:r>
              <a:rPr kumimoji="0" lang="en-US" altLang="zh-CN" sz="2000" b="0" dirty="0">
                <a:solidFill>
                  <a:srgbClr val="FF5050"/>
                </a:solidFill>
              </a:rPr>
              <a:t>10.6</a:t>
            </a:r>
            <a:r>
              <a:rPr kumimoji="0" lang="zh-CN" altLang="en-US" sz="2000" b="0" dirty="0">
                <a:solidFill>
                  <a:srgbClr val="FF5050"/>
                </a:solidFill>
              </a:rPr>
              <a:t>可改为：</a:t>
            </a:r>
          </a:p>
        </p:txBody>
      </p:sp>
      <p:sp>
        <p:nvSpPr>
          <p:cNvPr id="804874" name="Text Box 10"/>
          <p:cNvSpPr txBox="1">
            <a:spLocks noChangeArrowheads="1"/>
          </p:cNvSpPr>
          <p:nvPr/>
        </p:nvSpPr>
        <p:spPr bwMode="auto">
          <a:xfrm>
            <a:off x="566738" y="3436938"/>
            <a:ext cx="8104187" cy="3013075"/>
          </a:xfrm>
          <a:prstGeom prst="rect">
            <a:avLst/>
          </a:prstGeom>
          <a:solidFill>
            <a:srgbClr val="FFCC99"/>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0"/>
              </a:spcBef>
              <a:defRPr/>
            </a:pPr>
            <a:r>
              <a:rPr kumimoji="0" lang="en-US" altLang="zh-CN" sz="2000" b="0" dirty="0">
                <a:solidFill>
                  <a:srgbClr val="FF5050"/>
                </a:solidFill>
              </a:rPr>
              <a:t>       ③ *(p++)</a:t>
            </a:r>
            <a:r>
              <a:rPr kumimoji="0" lang="zh-CN" altLang="en-US" sz="2000" b="0" dirty="0">
                <a:solidFill>
                  <a:srgbClr val="FF5050"/>
                </a:solidFill>
              </a:rPr>
              <a:t>与*</a:t>
            </a:r>
            <a:r>
              <a:rPr kumimoji="0" lang="en-US" altLang="zh-CN" sz="2000" b="0" dirty="0">
                <a:solidFill>
                  <a:srgbClr val="FF5050"/>
                </a:solidFill>
              </a:rPr>
              <a:t>(++p)</a:t>
            </a:r>
            <a:r>
              <a:rPr kumimoji="0" lang="zh-CN" altLang="en-US" sz="2000" b="0" dirty="0">
                <a:solidFill>
                  <a:srgbClr val="FF5050"/>
                </a:solidFill>
              </a:rPr>
              <a:t>作用不同：</a:t>
            </a:r>
          </a:p>
          <a:p>
            <a:pPr>
              <a:lnSpc>
                <a:spcPct val="120000"/>
              </a:lnSpc>
              <a:spcBef>
                <a:spcPct val="0"/>
              </a:spcBef>
              <a:defRPr/>
            </a:pPr>
            <a:r>
              <a:rPr kumimoji="0" lang="zh-CN" altLang="en-US" sz="2000" b="0" dirty="0">
                <a:solidFill>
                  <a:srgbClr val="FF5050"/>
                </a:solidFill>
              </a:rPr>
              <a:t>            *</a:t>
            </a:r>
            <a:r>
              <a:rPr kumimoji="0" lang="en-US" altLang="zh-CN" sz="2000" b="0" dirty="0">
                <a:solidFill>
                  <a:srgbClr val="FF5050"/>
                </a:solidFill>
              </a:rPr>
              <a:t>(p++)</a:t>
            </a:r>
            <a:r>
              <a:rPr kumimoji="0" lang="zh-CN" altLang="en-US" sz="2000" b="0" dirty="0">
                <a:solidFill>
                  <a:srgbClr val="FF5050"/>
                </a:solidFill>
              </a:rPr>
              <a:t>先取*</a:t>
            </a:r>
            <a:r>
              <a:rPr kumimoji="0" lang="en-US" altLang="zh-CN" sz="2000" b="0" dirty="0">
                <a:solidFill>
                  <a:srgbClr val="FF5050"/>
                </a:solidFill>
              </a:rPr>
              <a:t>p</a:t>
            </a:r>
            <a:r>
              <a:rPr kumimoji="0" lang="zh-CN" altLang="en-US" sz="2000" b="0" dirty="0">
                <a:solidFill>
                  <a:srgbClr val="FF5050"/>
                </a:solidFill>
              </a:rPr>
              <a:t>值，再</a:t>
            </a:r>
            <a:r>
              <a:rPr kumimoji="0" lang="en-US" altLang="zh-CN" sz="2000" b="0" dirty="0">
                <a:solidFill>
                  <a:srgbClr val="FF5050"/>
                </a:solidFill>
              </a:rPr>
              <a:t>p</a:t>
            </a:r>
            <a:r>
              <a:rPr kumimoji="0" lang="zh-CN" altLang="en-US" sz="2000" b="0" dirty="0">
                <a:solidFill>
                  <a:srgbClr val="FF5050"/>
                </a:solidFill>
              </a:rPr>
              <a:t>加</a:t>
            </a:r>
            <a:r>
              <a:rPr kumimoji="0" lang="en-US" altLang="zh-CN" sz="2000" b="0" dirty="0">
                <a:solidFill>
                  <a:srgbClr val="FF5050"/>
                </a:solidFill>
              </a:rPr>
              <a:t>1</a:t>
            </a:r>
            <a:r>
              <a:rPr kumimoji="0" lang="zh-CN" altLang="en-US" sz="2000" b="0" dirty="0">
                <a:solidFill>
                  <a:srgbClr val="FF5050"/>
                </a:solidFill>
              </a:rPr>
              <a:t>；*</a:t>
            </a:r>
            <a:r>
              <a:rPr kumimoji="0" lang="en-US" altLang="zh-CN" sz="2000" b="0" dirty="0">
                <a:solidFill>
                  <a:srgbClr val="FF5050"/>
                </a:solidFill>
              </a:rPr>
              <a:t>(++p)</a:t>
            </a:r>
            <a:r>
              <a:rPr kumimoji="0" lang="zh-CN" altLang="en-US" sz="2000" b="0" dirty="0">
                <a:solidFill>
                  <a:srgbClr val="FF5050"/>
                </a:solidFill>
              </a:rPr>
              <a:t>是</a:t>
            </a:r>
            <a:r>
              <a:rPr kumimoji="0" lang="en-US" altLang="zh-CN" sz="2000" b="0" dirty="0">
                <a:solidFill>
                  <a:srgbClr val="FF5050"/>
                </a:solidFill>
              </a:rPr>
              <a:t>p</a:t>
            </a:r>
            <a:r>
              <a:rPr kumimoji="0" lang="zh-CN" altLang="en-US" sz="2000" b="0" dirty="0">
                <a:solidFill>
                  <a:srgbClr val="FF5050"/>
                </a:solidFill>
              </a:rPr>
              <a:t>先加</a:t>
            </a:r>
            <a:r>
              <a:rPr kumimoji="0" lang="en-US" altLang="zh-CN" sz="2000" b="0" dirty="0">
                <a:solidFill>
                  <a:srgbClr val="FF5050"/>
                </a:solidFill>
              </a:rPr>
              <a:t>1</a:t>
            </a:r>
            <a:r>
              <a:rPr kumimoji="0" lang="zh-CN" altLang="en-US" sz="2000" b="0" dirty="0">
                <a:solidFill>
                  <a:srgbClr val="FF5050"/>
                </a:solidFill>
              </a:rPr>
              <a:t>，再取*</a:t>
            </a:r>
            <a:r>
              <a:rPr kumimoji="0" lang="en-US" altLang="zh-CN" sz="2000" b="0" dirty="0">
                <a:solidFill>
                  <a:srgbClr val="FF5050"/>
                </a:solidFill>
              </a:rPr>
              <a:t>p</a:t>
            </a:r>
          </a:p>
          <a:p>
            <a:pPr>
              <a:lnSpc>
                <a:spcPct val="120000"/>
              </a:lnSpc>
              <a:spcBef>
                <a:spcPct val="0"/>
              </a:spcBef>
              <a:defRPr/>
            </a:pPr>
            <a:r>
              <a:rPr kumimoji="0" lang="en-US" altLang="zh-CN" sz="2000" b="0" dirty="0">
                <a:solidFill>
                  <a:srgbClr val="FF5050"/>
                </a:solidFill>
              </a:rPr>
              <a:t>               </a:t>
            </a:r>
            <a:r>
              <a:rPr kumimoji="0" lang="zh-CN" altLang="en-US" sz="2000" b="0" dirty="0">
                <a:solidFill>
                  <a:srgbClr val="FF5050"/>
                </a:solidFill>
              </a:rPr>
              <a:t>若</a:t>
            </a:r>
            <a:r>
              <a:rPr kumimoji="0" lang="en-US" altLang="zh-CN" sz="2000" b="0" dirty="0">
                <a:solidFill>
                  <a:srgbClr val="FF5050"/>
                </a:solidFill>
              </a:rPr>
              <a:t>p</a:t>
            </a:r>
            <a:r>
              <a:rPr kumimoji="0" lang="zh-CN" altLang="en-US" sz="2000" b="0" dirty="0">
                <a:solidFill>
                  <a:srgbClr val="FF5050"/>
                </a:solidFill>
              </a:rPr>
              <a:t>初值</a:t>
            </a:r>
            <a:r>
              <a:rPr kumimoji="0" lang="en-US" altLang="zh-CN" sz="2000" b="0" dirty="0">
                <a:solidFill>
                  <a:srgbClr val="FF5050"/>
                </a:solidFill>
              </a:rPr>
              <a:t>&amp;a[0]</a:t>
            </a:r>
            <a:r>
              <a:rPr kumimoji="0" lang="zh-CN" altLang="en-US" sz="2000" b="0" dirty="0">
                <a:solidFill>
                  <a:srgbClr val="FF5050"/>
                </a:solidFill>
              </a:rPr>
              <a:t>，则*</a:t>
            </a:r>
            <a:r>
              <a:rPr kumimoji="0" lang="en-US" altLang="zh-CN" sz="2000" b="0" dirty="0">
                <a:solidFill>
                  <a:srgbClr val="FF5050"/>
                </a:solidFill>
              </a:rPr>
              <a:t>(p++)</a:t>
            </a:r>
            <a:r>
              <a:rPr kumimoji="0" lang="zh-CN" altLang="en-US" sz="2000" b="0" dirty="0">
                <a:solidFill>
                  <a:srgbClr val="FF5050"/>
                </a:solidFill>
              </a:rPr>
              <a:t>得</a:t>
            </a:r>
            <a:r>
              <a:rPr kumimoji="0" lang="en-US" altLang="zh-CN" sz="2000" b="0" dirty="0">
                <a:solidFill>
                  <a:srgbClr val="FF5050"/>
                </a:solidFill>
              </a:rPr>
              <a:t>a[0]</a:t>
            </a:r>
            <a:r>
              <a:rPr kumimoji="0" lang="zh-CN" altLang="en-US" sz="2000" b="0" dirty="0">
                <a:solidFill>
                  <a:srgbClr val="FF5050"/>
                </a:solidFill>
              </a:rPr>
              <a:t>值，*</a:t>
            </a:r>
            <a:r>
              <a:rPr kumimoji="0" lang="en-US" altLang="zh-CN" sz="2000" b="0" dirty="0">
                <a:solidFill>
                  <a:srgbClr val="FF5050"/>
                </a:solidFill>
              </a:rPr>
              <a:t>(++p)</a:t>
            </a:r>
            <a:r>
              <a:rPr kumimoji="0" lang="zh-CN" altLang="en-US" sz="2000" b="0" dirty="0">
                <a:solidFill>
                  <a:srgbClr val="FF5050"/>
                </a:solidFill>
              </a:rPr>
              <a:t>得</a:t>
            </a:r>
            <a:r>
              <a:rPr kumimoji="0" lang="en-US" altLang="zh-CN" sz="2000" b="0" dirty="0">
                <a:solidFill>
                  <a:srgbClr val="FF5050"/>
                </a:solidFill>
              </a:rPr>
              <a:t>a[1]</a:t>
            </a:r>
            <a:r>
              <a:rPr kumimoji="0" lang="zh-CN" altLang="en-US" sz="2000" b="0" dirty="0">
                <a:solidFill>
                  <a:srgbClr val="FF5050"/>
                </a:solidFill>
              </a:rPr>
              <a:t>值。</a:t>
            </a:r>
          </a:p>
          <a:p>
            <a:pPr>
              <a:lnSpc>
                <a:spcPct val="120000"/>
              </a:lnSpc>
              <a:spcBef>
                <a:spcPct val="0"/>
              </a:spcBef>
              <a:defRPr/>
            </a:pPr>
            <a:r>
              <a:rPr kumimoji="0" lang="zh-CN" altLang="en-US" sz="2000" b="0" dirty="0">
                <a:solidFill>
                  <a:srgbClr val="FF5050"/>
                </a:solidFill>
              </a:rPr>
              <a:t>       ④ </a:t>
            </a:r>
            <a:r>
              <a:rPr kumimoji="0" lang="en-US" altLang="zh-CN" sz="2000" b="0" dirty="0">
                <a:solidFill>
                  <a:srgbClr val="FF5050"/>
                </a:solidFill>
              </a:rPr>
              <a:t>(*p)++</a:t>
            </a:r>
            <a:r>
              <a:rPr kumimoji="0" lang="zh-CN" altLang="en-US" sz="2000" b="0" dirty="0">
                <a:solidFill>
                  <a:srgbClr val="FF5050"/>
                </a:solidFill>
              </a:rPr>
              <a:t>表示</a:t>
            </a:r>
            <a:r>
              <a:rPr kumimoji="0" lang="en-US" altLang="zh-CN" sz="2000" b="0" dirty="0">
                <a:solidFill>
                  <a:srgbClr val="FF5050"/>
                </a:solidFill>
              </a:rPr>
              <a:t>p</a:t>
            </a:r>
            <a:r>
              <a:rPr kumimoji="0" lang="zh-CN" altLang="en-US" sz="2000" b="0" dirty="0">
                <a:solidFill>
                  <a:srgbClr val="FF5050"/>
                </a:solidFill>
              </a:rPr>
              <a:t>所指向的元素值加</a:t>
            </a:r>
            <a:r>
              <a:rPr kumimoji="0" lang="en-US" altLang="zh-CN" sz="2000" b="0" dirty="0">
                <a:solidFill>
                  <a:srgbClr val="FF5050"/>
                </a:solidFill>
              </a:rPr>
              <a:t>1</a:t>
            </a:r>
            <a:r>
              <a:rPr kumimoji="0" lang="zh-CN" altLang="en-US" sz="2000" b="0" dirty="0">
                <a:solidFill>
                  <a:srgbClr val="FF5050"/>
                </a:solidFill>
              </a:rPr>
              <a:t>。</a:t>
            </a:r>
          </a:p>
          <a:p>
            <a:pPr>
              <a:lnSpc>
                <a:spcPct val="120000"/>
              </a:lnSpc>
              <a:spcBef>
                <a:spcPct val="0"/>
              </a:spcBef>
              <a:defRPr/>
            </a:pPr>
            <a:r>
              <a:rPr kumimoji="0" lang="zh-CN" altLang="en-US" sz="2000" b="0" dirty="0">
                <a:solidFill>
                  <a:srgbClr val="FF5050"/>
                </a:solidFill>
              </a:rPr>
              <a:t>       ⑤ 如果</a:t>
            </a:r>
            <a:r>
              <a:rPr kumimoji="0" lang="en-US" altLang="zh-CN" sz="2000" b="0" dirty="0">
                <a:solidFill>
                  <a:srgbClr val="FF5050"/>
                </a:solidFill>
              </a:rPr>
              <a:t>p</a:t>
            </a:r>
            <a:r>
              <a:rPr kumimoji="0" lang="zh-CN" altLang="en-US" sz="2000" b="0" dirty="0">
                <a:solidFill>
                  <a:srgbClr val="FF5050"/>
                </a:solidFill>
              </a:rPr>
              <a:t>指向</a:t>
            </a:r>
            <a:r>
              <a:rPr kumimoji="0" lang="en-US" altLang="zh-CN" sz="2000" b="0" dirty="0">
                <a:solidFill>
                  <a:srgbClr val="FF5050"/>
                </a:solidFill>
              </a:rPr>
              <a:t>a[</a:t>
            </a:r>
            <a:r>
              <a:rPr kumimoji="0" lang="en-US" altLang="zh-CN" sz="2000" b="0" dirty="0" err="1">
                <a:solidFill>
                  <a:srgbClr val="FF5050"/>
                </a:solidFill>
              </a:rPr>
              <a:t>i</a:t>
            </a:r>
            <a:r>
              <a:rPr kumimoji="0" lang="en-US" altLang="zh-CN" sz="2000" b="0" dirty="0">
                <a:solidFill>
                  <a:srgbClr val="FF5050"/>
                </a:solidFill>
              </a:rPr>
              <a:t>]</a:t>
            </a:r>
            <a:r>
              <a:rPr kumimoji="0" lang="zh-CN" altLang="en-US" sz="2000" b="0" dirty="0">
                <a:solidFill>
                  <a:srgbClr val="FF5050"/>
                </a:solidFill>
              </a:rPr>
              <a:t>元素，则：</a:t>
            </a:r>
          </a:p>
          <a:p>
            <a:pPr>
              <a:lnSpc>
                <a:spcPct val="120000"/>
              </a:lnSpc>
              <a:spcBef>
                <a:spcPct val="0"/>
              </a:spcBef>
              <a:defRPr/>
            </a:pPr>
            <a:r>
              <a:rPr kumimoji="0" lang="zh-CN" altLang="en-US" sz="2000" b="0" dirty="0">
                <a:solidFill>
                  <a:srgbClr val="FF5050"/>
                </a:solidFill>
              </a:rPr>
              <a:t>                   *</a:t>
            </a:r>
            <a:r>
              <a:rPr kumimoji="0" lang="en-US" altLang="zh-CN" sz="2000" b="0" dirty="0">
                <a:solidFill>
                  <a:srgbClr val="FF5050"/>
                </a:solidFill>
              </a:rPr>
              <a:t>(p--)</a:t>
            </a:r>
            <a:r>
              <a:rPr kumimoji="0" lang="zh-CN" altLang="en-US" sz="2000" b="0" dirty="0">
                <a:solidFill>
                  <a:srgbClr val="FF5050"/>
                </a:solidFill>
              </a:rPr>
              <a:t>相当于</a:t>
            </a:r>
            <a:r>
              <a:rPr kumimoji="0" lang="en-US" altLang="zh-CN" sz="2000" b="0" dirty="0">
                <a:solidFill>
                  <a:srgbClr val="FF5050"/>
                </a:solidFill>
              </a:rPr>
              <a:t>a[</a:t>
            </a:r>
            <a:r>
              <a:rPr kumimoji="0" lang="en-US" altLang="zh-CN" sz="2000" b="0" dirty="0" err="1">
                <a:solidFill>
                  <a:srgbClr val="FF5050"/>
                </a:solidFill>
              </a:rPr>
              <a:t>i</a:t>
            </a:r>
            <a:r>
              <a:rPr kumimoji="0" lang="en-US" altLang="zh-CN" sz="2000" b="0" dirty="0">
                <a:solidFill>
                  <a:srgbClr val="FF5050"/>
                </a:solidFill>
              </a:rPr>
              <a:t>--]</a:t>
            </a:r>
            <a:r>
              <a:rPr kumimoji="0" lang="zh-CN" altLang="en-US" sz="2000" b="0" dirty="0">
                <a:solidFill>
                  <a:srgbClr val="FF5050"/>
                </a:solidFill>
              </a:rPr>
              <a:t>，先对</a:t>
            </a:r>
            <a:r>
              <a:rPr kumimoji="0" lang="en-US" altLang="zh-CN" sz="2000" b="0" dirty="0">
                <a:solidFill>
                  <a:srgbClr val="FF5050"/>
                </a:solidFill>
              </a:rPr>
              <a:t>p</a:t>
            </a:r>
            <a:r>
              <a:rPr kumimoji="0" lang="zh-CN" altLang="en-US" sz="2000" b="0" dirty="0">
                <a:solidFill>
                  <a:srgbClr val="FF5050"/>
                </a:solidFill>
              </a:rPr>
              <a:t>进行 * 运算，再使</a:t>
            </a:r>
            <a:r>
              <a:rPr kumimoji="0" lang="en-US" altLang="zh-CN" sz="2000" b="0" dirty="0">
                <a:solidFill>
                  <a:srgbClr val="FF5050"/>
                </a:solidFill>
              </a:rPr>
              <a:t>p</a:t>
            </a:r>
            <a:r>
              <a:rPr kumimoji="0" lang="zh-CN" altLang="en-US" sz="2000" b="0" dirty="0">
                <a:solidFill>
                  <a:srgbClr val="FF5050"/>
                </a:solidFill>
              </a:rPr>
              <a:t>自减（加）。</a:t>
            </a:r>
          </a:p>
          <a:p>
            <a:pPr>
              <a:lnSpc>
                <a:spcPct val="120000"/>
              </a:lnSpc>
              <a:spcBef>
                <a:spcPct val="0"/>
              </a:spcBef>
              <a:defRPr/>
            </a:pPr>
            <a:r>
              <a:rPr kumimoji="0" lang="zh-CN" altLang="en-US" sz="2000" b="0" dirty="0">
                <a:solidFill>
                  <a:srgbClr val="FF5050"/>
                </a:solidFill>
              </a:rPr>
              <a:t>                   *</a:t>
            </a:r>
            <a:r>
              <a:rPr kumimoji="0" lang="en-US" altLang="zh-CN" sz="2000" b="0" dirty="0">
                <a:solidFill>
                  <a:srgbClr val="FF5050"/>
                </a:solidFill>
              </a:rPr>
              <a:t>(++p)</a:t>
            </a:r>
            <a:r>
              <a:rPr kumimoji="0" lang="zh-CN" altLang="en-US" sz="2000" b="0" dirty="0">
                <a:solidFill>
                  <a:srgbClr val="FF5050"/>
                </a:solidFill>
              </a:rPr>
              <a:t>相当于</a:t>
            </a:r>
            <a:r>
              <a:rPr kumimoji="0" lang="en-US" altLang="zh-CN" sz="2000" b="0" dirty="0">
                <a:solidFill>
                  <a:srgbClr val="FF5050"/>
                </a:solidFill>
              </a:rPr>
              <a:t>a[++</a:t>
            </a:r>
            <a:r>
              <a:rPr kumimoji="0" lang="en-US" altLang="zh-CN" sz="2000" b="0" dirty="0" err="1">
                <a:solidFill>
                  <a:srgbClr val="FF5050"/>
                </a:solidFill>
              </a:rPr>
              <a:t>i</a:t>
            </a:r>
            <a:r>
              <a:rPr kumimoji="0" lang="en-US" altLang="zh-CN" sz="2000" b="0" dirty="0">
                <a:solidFill>
                  <a:srgbClr val="FF5050"/>
                </a:solidFill>
              </a:rPr>
              <a:t>]</a:t>
            </a:r>
            <a:r>
              <a:rPr kumimoji="0" lang="zh-CN" altLang="en-US" sz="2000" b="0" dirty="0">
                <a:solidFill>
                  <a:srgbClr val="FF5050"/>
                </a:solidFill>
              </a:rPr>
              <a:t>，先使</a:t>
            </a:r>
            <a:r>
              <a:rPr kumimoji="0" lang="en-US" altLang="zh-CN" sz="2000" b="0" dirty="0">
                <a:solidFill>
                  <a:srgbClr val="FF5050"/>
                </a:solidFill>
              </a:rPr>
              <a:t>p</a:t>
            </a:r>
            <a:r>
              <a:rPr kumimoji="0" lang="zh-CN" altLang="en-US" sz="2000" b="0" dirty="0">
                <a:solidFill>
                  <a:srgbClr val="FF5050"/>
                </a:solidFill>
              </a:rPr>
              <a:t>自加（减），再作 * 运算。</a:t>
            </a:r>
          </a:p>
          <a:p>
            <a:pPr>
              <a:lnSpc>
                <a:spcPct val="120000"/>
              </a:lnSpc>
              <a:spcBef>
                <a:spcPct val="0"/>
              </a:spcBef>
              <a:defRPr/>
            </a:pPr>
            <a:r>
              <a:rPr kumimoji="0" lang="zh-CN" altLang="en-US" sz="2000" b="0" dirty="0">
                <a:solidFill>
                  <a:srgbClr val="FF5050"/>
                </a:solidFill>
              </a:rPr>
              <a:t>                   *</a:t>
            </a:r>
            <a:r>
              <a:rPr kumimoji="0" lang="en-US" altLang="zh-CN" sz="2000" b="0" dirty="0">
                <a:solidFill>
                  <a:srgbClr val="FF5050"/>
                </a:solidFill>
              </a:rPr>
              <a:t>(--p)</a:t>
            </a:r>
            <a:r>
              <a:rPr kumimoji="0" lang="zh-CN" altLang="en-US" sz="2000" b="0" dirty="0">
                <a:solidFill>
                  <a:srgbClr val="FF5050"/>
                </a:solidFill>
              </a:rPr>
              <a:t>相当于</a:t>
            </a:r>
            <a:r>
              <a:rPr kumimoji="0" lang="en-US" altLang="zh-CN" sz="2000" b="0" dirty="0">
                <a:solidFill>
                  <a:srgbClr val="FF5050"/>
                </a:solidFill>
              </a:rPr>
              <a:t>a[--</a:t>
            </a:r>
            <a:r>
              <a:rPr kumimoji="0" lang="en-US" altLang="zh-CN" sz="2000" b="0" dirty="0" err="1">
                <a:solidFill>
                  <a:srgbClr val="FF5050"/>
                </a:solidFill>
              </a:rPr>
              <a:t>i</a:t>
            </a:r>
            <a:r>
              <a:rPr kumimoji="0" lang="en-US" altLang="zh-CN" sz="2000" b="0" dirty="0">
                <a:solidFill>
                  <a:srgbClr val="FF5050"/>
                </a:solidFill>
              </a:rPr>
              <a:t>]</a:t>
            </a:r>
            <a:r>
              <a:rPr kumimoji="0" lang="zh-CN" altLang="en-US" sz="2000" b="0" dirty="0">
                <a:solidFill>
                  <a:srgbClr val="FF5050"/>
                </a:solidFill>
              </a:rPr>
              <a:t>，先使</a:t>
            </a:r>
            <a:r>
              <a:rPr kumimoji="0" lang="en-US" altLang="zh-CN" sz="2000" b="0" dirty="0">
                <a:solidFill>
                  <a:srgbClr val="FF5050"/>
                </a:solidFill>
              </a:rPr>
              <a:t>p</a:t>
            </a:r>
            <a:r>
              <a:rPr kumimoji="0" lang="zh-CN" altLang="en-US" sz="2000" b="0" dirty="0">
                <a:solidFill>
                  <a:srgbClr val="FF5050"/>
                </a:solidFill>
              </a:rPr>
              <a:t>自减（加），再作 * 运算。</a:t>
            </a:r>
          </a:p>
        </p:txBody>
      </p:sp>
      <p:sp>
        <p:nvSpPr>
          <p:cNvPr id="804876" name="Text Box 12"/>
          <p:cNvSpPr txBox="1">
            <a:spLocks noChangeArrowheads="1"/>
          </p:cNvSpPr>
          <p:nvPr/>
        </p:nvSpPr>
        <p:spPr bwMode="auto">
          <a:xfrm>
            <a:off x="973138" y="2905125"/>
            <a:ext cx="6093335" cy="193899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dk1"/>
                </a:solidFill>
              </a:rPr>
              <a:t>例  输出</a:t>
            </a:r>
            <a:r>
              <a:rPr lang="en-US" altLang="zh-CN" sz="2400" dirty="0">
                <a:solidFill>
                  <a:schemeClr val="dk1"/>
                </a:solidFill>
              </a:rPr>
              <a:t>a</a:t>
            </a:r>
            <a:r>
              <a:rPr lang="zh-CN" altLang="en-US" sz="2400" dirty="0">
                <a:solidFill>
                  <a:schemeClr val="dk1"/>
                </a:solidFill>
              </a:rPr>
              <a:t>数组</a:t>
            </a:r>
            <a:r>
              <a:rPr lang="en-US" altLang="zh-CN" sz="2400" dirty="0">
                <a:solidFill>
                  <a:schemeClr val="dk1"/>
                </a:solidFill>
              </a:rPr>
              <a:t>100</a:t>
            </a:r>
            <a:r>
              <a:rPr lang="zh-CN" altLang="en-US" sz="2400" dirty="0">
                <a:solidFill>
                  <a:schemeClr val="dk1"/>
                </a:solidFill>
              </a:rPr>
              <a:t>个元素</a:t>
            </a:r>
          </a:p>
          <a:p>
            <a:pPr>
              <a:spcBef>
                <a:spcPct val="0"/>
              </a:spcBef>
            </a:pPr>
            <a:r>
              <a:rPr lang="zh-CN" altLang="en-US" sz="2400" dirty="0">
                <a:solidFill>
                  <a:schemeClr val="dk1"/>
                </a:solidFill>
              </a:rPr>
              <a:t> </a:t>
            </a:r>
            <a:r>
              <a:rPr lang="en-US" altLang="zh-CN" sz="2400" dirty="0">
                <a:solidFill>
                  <a:schemeClr val="dk1"/>
                </a:solidFill>
              </a:rPr>
              <a:t>p=a;                                       p=a;</a:t>
            </a:r>
          </a:p>
          <a:p>
            <a:pPr>
              <a:spcBef>
                <a:spcPct val="0"/>
              </a:spcBef>
            </a:pPr>
            <a:r>
              <a:rPr lang="en-US" altLang="zh-CN" sz="2400" dirty="0">
                <a:solidFill>
                  <a:schemeClr val="dk1"/>
                </a:solidFill>
              </a:rPr>
              <a:t> while(p&lt;a+100)             </a:t>
            </a:r>
            <a:r>
              <a:rPr lang="zh-CN" altLang="en-US" sz="2400" dirty="0">
                <a:solidFill>
                  <a:schemeClr val="dk1"/>
                </a:solidFill>
              </a:rPr>
              <a:t>或   </a:t>
            </a:r>
            <a:r>
              <a:rPr lang="en-US" altLang="zh-CN" sz="2400" dirty="0">
                <a:solidFill>
                  <a:schemeClr val="dk1"/>
                </a:solidFill>
              </a:rPr>
              <a:t>while(p&lt;a+100) </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a:t>"</a:t>
            </a:r>
            <a:r>
              <a:rPr lang="en-US" altLang="zh-CN" sz="2400" dirty="0">
                <a:solidFill>
                  <a:schemeClr val="dk1"/>
                </a:solidFill>
              </a:rPr>
              <a:t>%d</a:t>
            </a:r>
            <a:r>
              <a:rPr lang="en-US" altLang="zh-CN" sz="2400" dirty="0"/>
              <a:t>"</a:t>
            </a:r>
            <a:r>
              <a:rPr lang="en-US" altLang="zh-CN" sz="2400" dirty="0">
                <a:solidFill>
                  <a:schemeClr val="dk1"/>
                </a:solidFill>
              </a:rPr>
              <a:t>,*p++);             { </a:t>
            </a:r>
            <a:r>
              <a:rPr lang="en-US" altLang="zh-CN" sz="2400" dirty="0" err="1">
                <a:solidFill>
                  <a:schemeClr val="dk1"/>
                </a:solidFill>
              </a:rPr>
              <a:t>printf</a:t>
            </a:r>
            <a:r>
              <a:rPr lang="en-US" altLang="zh-CN" sz="2400" dirty="0">
                <a:solidFill>
                  <a:schemeClr val="dk1"/>
                </a:solidFill>
              </a:rPr>
              <a:t>(</a:t>
            </a:r>
            <a:r>
              <a:rPr lang="en-US" altLang="zh-CN" sz="2400" dirty="0"/>
              <a:t>"</a:t>
            </a:r>
            <a:r>
              <a:rPr lang="en-US" altLang="zh-CN" sz="2400" dirty="0">
                <a:solidFill>
                  <a:schemeClr val="dk1"/>
                </a:solidFill>
              </a:rPr>
              <a:t>%d</a:t>
            </a:r>
            <a:r>
              <a:rPr lang="en-US" altLang="zh-CN" sz="2400" dirty="0"/>
              <a:t>"</a:t>
            </a:r>
            <a:r>
              <a:rPr lang="en-US" altLang="zh-CN" sz="2400" dirty="0">
                <a:solidFill>
                  <a:schemeClr val="dk1"/>
                </a:solidFill>
              </a:rPr>
              <a:t>,*p);</a:t>
            </a:r>
          </a:p>
          <a:p>
            <a:pPr>
              <a:spcBef>
                <a:spcPct val="0"/>
              </a:spcBef>
            </a:pPr>
            <a:r>
              <a:rPr lang="en-US" altLang="zh-CN" sz="2400" dirty="0">
                <a:solidFill>
                  <a:schemeClr val="dk1"/>
                </a:solidFill>
              </a:rPr>
              <a:t>                                                      p++</a:t>
            </a:r>
            <a:r>
              <a:rPr lang="en-US" altLang="zh-CN" sz="2400" dirty="0"/>
              <a:t>;</a:t>
            </a:r>
            <a:r>
              <a:rPr lang="en-US" altLang="zh-CN" sz="2400" dirty="0">
                <a:solidFill>
                  <a:schemeClr val="dk1"/>
                </a:solidFill>
              </a:rPr>
              <a:t>}</a:t>
            </a:r>
          </a:p>
        </p:txBody>
      </p:sp>
    </p:spTree>
    <p:extLst>
      <p:ext uri="{BB962C8B-B14F-4D97-AF65-F5344CB8AC3E}">
        <p14:creationId xmlns:p14="http://schemas.microsoft.com/office/powerpoint/2010/main" val="39827501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51520" y="1016322"/>
            <a:ext cx="8620125" cy="2427288"/>
          </a:xfrm>
          <a:prstGeom prst="rect">
            <a:avLst/>
          </a:prstGeom>
          <a:noFill/>
          <a:ln w="9525">
            <a:noFill/>
            <a:miter lim="800000"/>
            <a:headEnd/>
            <a:tailEnd/>
          </a:ln>
        </p:spPr>
        <p:txBody>
          <a:bodyPr/>
          <a:lstStyle/>
          <a:p>
            <a:pPr marL="342900" indent="-342900">
              <a:lnSpc>
                <a:spcPct val="100000"/>
              </a:lnSpc>
              <a:buFont typeface="Wingdings" pitchFamily="2" charset="2"/>
              <a:buNone/>
            </a:pPr>
            <a:r>
              <a:rPr lang="en-US" altLang="zh-CN" sz="3200" dirty="0">
                <a:solidFill>
                  <a:schemeClr val="accent1"/>
                </a:solidFill>
              </a:rPr>
              <a:t>10.3.2  </a:t>
            </a:r>
            <a:r>
              <a:rPr lang="zh-CN" altLang="en-US" sz="3200" dirty="0">
                <a:latin typeface="Arial" pitchFamily="34" charset="0"/>
              </a:rPr>
              <a:t>数组名作函数参数</a:t>
            </a:r>
          </a:p>
          <a:p>
            <a:pPr marL="342900" indent="-342900" algn="just">
              <a:lnSpc>
                <a:spcPct val="100000"/>
              </a:lnSpc>
              <a:buFont typeface="Wingdings" pitchFamily="2" charset="2"/>
              <a:buChar char="v"/>
            </a:pPr>
            <a:r>
              <a:rPr lang="zh-CN" altLang="en-US" sz="2400" dirty="0">
                <a:latin typeface="黑体" pitchFamily="2" charset="-122"/>
                <a:ea typeface="黑体" pitchFamily="2" charset="-122"/>
              </a:rPr>
              <a:t>数组名、指针变量实质上都是地址的传递</a:t>
            </a:r>
            <a:r>
              <a:rPr lang="en-US" altLang="zh-CN" sz="2400" dirty="0">
                <a:latin typeface="黑体" pitchFamily="2" charset="-122"/>
                <a:ea typeface="黑体" pitchFamily="2" charset="-122"/>
              </a:rPr>
              <a:t>,</a:t>
            </a:r>
            <a:r>
              <a:rPr lang="zh-CN" altLang="en-US" sz="2400" dirty="0">
                <a:latin typeface="黑体" pitchFamily="2" charset="-122"/>
                <a:ea typeface="黑体" pitchFamily="2" charset="-122"/>
              </a:rPr>
              <a:t>用户可根据需要自己设定</a:t>
            </a:r>
            <a:r>
              <a:rPr lang="en-US" altLang="zh-CN" sz="2400" dirty="0">
                <a:latin typeface="黑体" pitchFamily="2" charset="-122"/>
                <a:ea typeface="黑体" pitchFamily="2" charset="-122"/>
              </a:rPr>
              <a:t>.</a:t>
            </a:r>
          </a:p>
          <a:p>
            <a:pPr marL="342900" indent="-342900" algn="just">
              <a:lnSpc>
                <a:spcPct val="100000"/>
              </a:lnSpc>
              <a:buFont typeface="Wingdings" pitchFamily="2" charset="2"/>
              <a:buChar char="v"/>
            </a:pPr>
            <a:r>
              <a:rPr lang="zh-CN" altLang="en-US" sz="2400" dirty="0">
                <a:latin typeface="黑体" pitchFamily="2" charset="-122"/>
                <a:ea typeface="黑体" pitchFamily="2" charset="-122"/>
              </a:rPr>
              <a:t>如果有实参数组，想在函数中改变此数组的元素的值，实参与形参的对应关系有以下</a:t>
            </a:r>
            <a:r>
              <a:rPr lang="en-US" altLang="zh-CN" sz="2400" dirty="0">
                <a:latin typeface="黑体" pitchFamily="2" charset="-122"/>
                <a:ea typeface="黑体" pitchFamily="2" charset="-122"/>
              </a:rPr>
              <a:t>4</a:t>
            </a:r>
            <a:r>
              <a:rPr lang="zh-CN" altLang="en-US" sz="2400" dirty="0">
                <a:latin typeface="黑体" pitchFamily="2" charset="-122"/>
                <a:ea typeface="黑体" pitchFamily="2" charset="-122"/>
              </a:rPr>
              <a:t>种</a:t>
            </a:r>
            <a:r>
              <a:rPr lang="en-US" altLang="zh-CN" sz="2400" dirty="0">
                <a:latin typeface="黑体" pitchFamily="2" charset="-122"/>
                <a:ea typeface="黑体" pitchFamily="2" charset="-122"/>
              </a:rPr>
              <a:t>:</a:t>
            </a:r>
          </a:p>
        </p:txBody>
      </p:sp>
      <p:grpSp>
        <p:nvGrpSpPr>
          <p:cNvPr id="2" name="Group 32"/>
          <p:cNvGrpSpPr>
            <a:grpSpLocks/>
          </p:cNvGrpSpPr>
          <p:nvPr/>
        </p:nvGrpSpPr>
        <p:grpSpPr bwMode="auto">
          <a:xfrm>
            <a:off x="1404938" y="3198589"/>
            <a:ext cx="4838700" cy="2606675"/>
            <a:chOff x="1392" y="2844"/>
            <a:chExt cx="2436" cy="1068"/>
          </a:xfrm>
        </p:grpSpPr>
        <p:grpSp>
          <p:nvGrpSpPr>
            <p:cNvPr id="3" name="Group 21"/>
            <p:cNvGrpSpPr>
              <a:grpSpLocks/>
            </p:cNvGrpSpPr>
            <p:nvPr/>
          </p:nvGrpSpPr>
          <p:grpSpPr bwMode="auto">
            <a:xfrm>
              <a:off x="1392" y="2844"/>
              <a:ext cx="2424" cy="1068"/>
              <a:chOff x="1392" y="2844"/>
              <a:chExt cx="2424" cy="948"/>
            </a:xfrm>
          </p:grpSpPr>
          <p:sp>
            <p:nvSpPr>
              <p:cNvPr id="58387" name="Rectangle 15"/>
              <p:cNvSpPr>
                <a:spLocks noChangeArrowheads="1"/>
              </p:cNvSpPr>
              <p:nvPr/>
            </p:nvSpPr>
            <p:spPr bwMode="auto">
              <a:xfrm>
                <a:off x="1392" y="2844"/>
                <a:ext cx="2424" cy="948"/>
              </a:xfrm>
              <a:prstGeom prst="rect">
                <a:avLst/>
              </a:prstGeom>
              <a:solidFill>
                <a:schemeClr val="bg1"/>
              </a:solidFill>
              <a:ln w="38100">
                <a:solidFill>
                  <a:srgbClr val="339966"/>
                </a:solidFill>
                <a:miter lim="800000"/>
                <a:headEnd type="none" w="lg" len="lg"/>
                <a:tailEnd/>
              </a:ln>
            </p:spPr>
            <p:txBody>
              <a:bodyPr wrap="none" lIns="90000" tIns="46800" rIns="90000" bIns="46800" anchor="ctr">
                <a:spAutoFit/>
              </a:bodyPr>
              <a:lstStyle/>
              <a:p>
                <a:endParaRPr lang="zh-CN" altLang="en-US"/>
              </a:p>
            </p:txBody>
          </p:sp>
          <p:sp>
            <p:nvSpPr>
              <p:cNvPr id="58388" name="Line 17"/>
              <p:cNvSpPr>
                <a:spLocks noChangeShapeType="1"/>
              </p:cNvSpPr>
              <p:nvPr/>
            </p:nvSpPr>
            <p:spPr bwMode="auto">
              <a:xfrm>
                <a:off x="2616" y="2844"/>
                <a:ext cx="0" cy="948"/>
              </a:xfrm>
              <a:prstGeom prst="line">
                <a:avLst/>
              </a:prstGeom>
              <a:noFill/>
              <a:ln w="38100">
                <a:solidFill>
                  <a:srgbClr val="339966"/>
                </a:solidFill>
                <a:round/>
                <a:headEnd type="none" w="lg" len="lg"/>
                <a:tailEnd/>
              </a:ln>
            </p:spPr>
            <p:txBody>
              <a:bodyPr lIns="90000" tIns="46800" rIns="90000" bIns="46800" anchor="ctr">
                <a:spAutoFit/>
              </a:bodyPr>
              <a:lstStyle/>
              <a:p>
                <a:endParaRPr lang="zh-CN" altLang="en-US"/>
              </a:p>
            </p:txBody>
          </p:sp>
        </p:grpSp>
        <p:sp>
          <p:nvSpPr>
            <p:cNvPr id="58373" name="Line 16"/>
            <p:cNvSpPr>
              <a:spLocks noChangeShapeType="1"/>
            </p:cNvSpPr>
            <p:nvPr/>
          </p:nvSpPr>
          <p:spPr bwMode="auto">
            <a:xfrm>
              <a:off x="1392" y="3084"/>
              <a:ext cx="2424" cy="0"/>
            </a:xfrm>
            <a:prstGeom prst="line">
              <a:avLst/>
            </a:prstGeom>
            <a:noFill/>
            <a:ln w="38100">
              <a:solidFill>
                <a:srgbClr val="339966"/>
              </a:solidFill>
              <a:round/>
              <a:headEnd type="none" w="lg" len="lg"/>
              <a:tailEnd/>
            </a:ln>
          </p:spPr>
          <p:txBody>
            <a:bodyPr lIns="90000" tIns="46800" rIns="90000" bIns="46800" anchor="ctr">
              <a:spAutoFit/>
            </a:bodyPr>
            <a:lstStyle/>
            <a:p>
              <a:endParaRPr lang="zh-CN" altLang="en-US"/>
            </a:p>
          </p:txBody>
        </p:sp>
        <p:sp>
          <p:nvSpPr>
            <p:cNvPr id="58374" name="Line 18"/>
            <p:cNvSpPr>
              <a:spLocks noChangeShapeType="1"/>
            </p:cNvSpPr>
            <p:nvPr/>
          </p:nvSpPr>
          <p:spPr bwMode="auto">
            <a:xfrm>
              <a:off x="1392" y="3292"/>
              <a:ext cx="2424" cy="0"/>
            </a:xfrm>
            <a:prstGeom prst="line">
              <a:avLst/>
            </a:prstGeom>
            <a:noFill/>
            <a:ln w="38100">
              <a:solidFill>
                <a:srgbClr val="339966"/>
              </a:solidFill>
              <a:round/>
              <a:headEnd type="none" w="lg" len="lg"/>
              <a:tailEnd/>
            </a:ln>
          </p:spPr>
          <p:txBody>
            <a:bodyPr lIns="90000" tIns="46800" rIns="90000" bIns="46800" anchor="ctr">
              <a:spAutoFit/>
            </a:bodyPr>
            <a:lstStyle/>
            <a:p>
              <a:endParaRPr lang="zh-CN" altLang="en-US"/>
            </a:p>
          </p:txBody>
        </p:sp>
        <p:sp>
          <p:nvSpPr>
            <p:cNvPr id="58375" name="Line 19"/>
            <p:cNvSpPr>
              <a:spLocks noChangeShapeType="1"/>
            </p:cNvSpPr>
            <p:nvPr/>
          </p:nvSpPr>
          <p:spPr bwMode="auto">
            <a:xfrm>
              <a:off x="1392" y="3500"/>
              <a:ext cx="2424" cy="0"/>
            </a:xfrm>
            <a:prstGeom prst="line">
              <a:avLst/>
            </a:prstGeom>
            <a:noFill/>
            <a:ln w="38100">
              <a:solidFill>
                <a:srgbClr val="339966"/>
              </a:solidFill>
              <a:round/>
              <a:headEnd type="none" w="lg" len="lg"/>
              <a:tailEnd/>
            </a:ln>
          </p:spPr>
          <p:txBody>
            <a:bodyPr lIns="90000" tIns="46800" rIns="90000" bIns="46800" anchor="ctr">
              <a:spAutoFit/>
            </a:bodyPr>
            <a:lstStyle/>
            <a:p>
              <a:endParaRPr lang="zh-CN" altLang="en-US"/>
            </a:p>
          </p:txBody>
        </p:sp>
        <p:sp>
          <p:nvSpPr>
            <p:cNvPr id="58376" name="Line 20"/>
            <p:cNvSpPr>
              <a:spLocks noChangeShapeType="1"/>
            </p:cNvSpPr>
            <p:nvPr/>
          </p:nvSpPr>
          <p:spPr bwMode="auto">
            <a:xfrm>
              <a:off x="1404" y="3708"/>
              <a:ext cx="2424" cy="0"/>
            </a:xfrm>
            <a:prstGeom prst="line">
              <a:avLst/>
            </a:prstGeom>
            <a:noFill/>
            <a:ln w="38100">
              <a:solidFill>
                <a:srgbClr val="339966"/>
              </a:solidFill>
              <a:round/>
              <a:headEnd type="none" w="lg" len="lg"/>
              <a:tailEnd/>
            </a:ln>
          </p:spPr>
          <p:txBody>
            <a:bodyPr lIns="90000" tIns="46800" rIns="90000" bIns="46800" anchor="ctr">
              <a:spAutoFit/>
            </a:bodyPr>
            <a:lstStyle/>
            <a:p>
              <a:endParaRPr lang="zh-CN" altLang="en-US"/>
            </a:p>
          </p:txBody>
        </p:sp>
        <p:sp>
          <p:nvSpPr>
            <p:cNvPr id="58377" name="Text Box 22"/>
            <p:cNvSpPr txBox="1">
              <a:spLocks noChangeArrowheads="1"/>
            </p:cNvSpPr>
            <p:nvPr/>
          </p:nvSpPr>
          <p:spPr bwMode="auto">
            <a:xfrm>
              <a:off x="1754" y="2858"/>
              <a:ext cx="449" cy="212"/>
            </a:xfrm>
            <a:prstGeom prst="rect">
              <a:avLst/>
            </a:prstGeom>
            <a:noFill/>
            <a:ln w="38100">
              <a:noFill/>
              <a:miter lim="800000"/>
              <a:headEnd type="none" w="lg" len="lg"/>
              <a:tailEnd/>
            </a:ln>
          </p:spPr>
          <p:txBody>
            <a:bodyPr wrap="none" lIns="90000" tIns="46800" rIns="90000" bIns="46800" anchor="ctr">
              <a:spAutoFit/>
            </a:bodyPr>
            <a:lstStyle/>
            <a:p>
              <a:pPr algn="ctr">
                <a:lnSpc>
                  <a:spcPct val="100000"/>
                </a:lnSpc>
                <a:spcBef>
                  <a:spcPct val="0"/>
                </a:spcBef>
                <a:buClrTx/>
              </a:pPr>
              <a:r>
                <a:rPr lang="zh-CN" altLang="en-US">
                  <a:solidFill>
                    <a:srgbClr val="000099"/>
                  </a:solidFill>
                  <a:latin typeface="Times New Roman" charset="0"/>
                  <a:ea typeface="黑体" pitchFamily="2" charset="-122"/>
                </a:rPr>
                <a:t>实参</a:t>
              </a:r>
              <a:endParaRPr lang="zh-CN" altLang="en-US">
                <a:latin typeface="Times New Roman" charset="0"/>
                <a:ea typeface="黑体" pitchFamily="2" charset="-122"/>
              </a:endParaRPr>
            </a:p>
          </p:txBody>
        </p:sp>
        <p:sp>
          <p:nvSpPr>
            <p:cNvPr id="58378" name="Text Box 23"/>
            <p:cNvSpPr txBox="1">
              <a:spLocks noChangeArrowheads="1"/>
            </p:cNvSpPr>
            <p:nvPr/>
          </p:nvSpPr>
          <p:spPr bwMode="auto">
            <a:xfrm>
              <a:off x="2955" y="2858"/>
              <a:ext cx="449" cy="212"/>
            </a:xfrm>
            <a:prstGeom prst="rect">
              <a:avLst/>
            </a:prstGeom>
            <a:noFill/>
            <a:ln w="38100">
              <a:noFill/>
              <a:miter lim="800000"/>
              <a:headEnd type="none" w="lg" len="lg"/>
              <a:tailEnd/>
            </a:ln>
          </p:spPr>
          <p:txBody>
            <a:bodyPr wrap="none" lIns="90000" tIns="46800" rIns="90000" bIns="46800" anchor="ctr">
              <a:spAutoFit/>
            </a:bodyPr>
            <a:lstStyle/>
            <a:p>
              <a:pPr algn="ctr">
                <a:lnSpc>
                  <a:spcPct val="100000"/>
                </a:lnSpc>
                <a:spcBef>
                  <a:spcPct val="0"/>
                </a:spcBef>
                <a:buClrTx/>
              </a:pPr>
              <a:r>
                <a:rPr lang="zh-CN" altLang="en-US">
                  <a:solidFill>
                    <a:srgbClr val="990000"/>
                  </a:solidFill>
                  <a:latin typeface="Times New Roman" charset="0"/>
                  <a:ea typeface="黑体" pitchFamily="2" charset="-122"/>
                </a:rPr>
                <a:t>形参</a:t>
              </a:r>
              <a:endParaRPr lang="zh-CN" altLang="en-US">
                <a:latin typeface="Times New Roman" charset="0"/>
                <a:ea typeface="黑体" pitchFamily="2" charset="-122"/>
              </a:endParaRPr>
            </a:p>
          </p:txBody>
        </p:sp>
        <p:sp>
          <p:nvSpPr>
            <p:cNvPr id="58379" name="Text Box 24"/>
            <p:cNvSpPr txBox="1">
              <a:spLocks noChangeArrowheads="1"/>
            </p:cNvSpPr>
            <p:nvPr/>
          </p:nvSpPr>
          <p:spPr bwMode="auto">
            <a:xfrm>
              <a:off x="2866" y="3064"/>
              <a:ext cx="628" cy="213"/>
            </a:xfrm>
            <a:prstGeom prst="rect">
              <a:avLst/>
            </a:prstGeom>
            <a:noFill/>
            <a:ln w="38100">
              <a:noFill/>
              <a:miter lim="800000"/>
              <a:headEnd type="none" w="lg" len="lg"/>
              <a:tailEnd/>
            </a:ln>
          </p:spPr>
          <p:txBody>
            <a:bodyPr wrap="none" lIns="90000" tIns="46800" rIns="90000" bIns="46800" anchor="ctr">
              <a:spAutoFit/>
            </a:bodyPr>
            <a:lstStyle/>
            <a:p>
              <a:pPr algn="ctr">
                <a:lnSpc>
                  <a:spcPct val="100000"/>
                </a:lnSpc>
                <a:spcBef>
                  <a:spcPct val="0"/>
                </a:spcBef>
                <a:buClrTx/>
              </a:pPr>
              <a:r>
                <a:rPr lang="zh-CN" altLang="en-US">
                  <a:solidFill>
                    <a:srgbClr val="339933"/>
                  </a:solidFill>
                  <a:latin typeface="Times New Roman" charset="0"/>
                  <a:ea typeface="黑体" pitchFamily="2" charset="-122"/>
                </a:rPr>
                <a:t>数组名</a:t>
              </a:r>
            </a:p>
          </p:txBody>
        </p:sp>
        <p:sp>
          <p:nvSpPr>
            <p:cNvPr id="58380" name="Text Box 25"/>
            <p:cNvSpPr txBox="1">
              <a:spLocks noChangeArrowheads="1"/>
            </p:cNvSpPr>
            <p:nvPr/>
          </p:nvSpPr>
          <p:spPr bwMode="auto">
            <a:xfrm>
              <a:off x="2776" y="3272"/>
              <a:ext cx="807" cy="213"/>
            </a:xfrm>
            <a:prstGeom prst="rect">
              <a:avLst/>
            </a:prstGeom>
            <a:noFill/>
            <a:ln w="38100">
              <a:noFill/>
              <a:miter lim="800000"/>
              <a:headEnd type="none" w="lg" len="lg"/>
              <a:tailEnd/>
            </a:ln>
          </p:spPr>
          <p:txBody>
            <a:bodyPr wrap="none" lIns="90000" tIns="46800" rIns="90000" bIns="46800" anchor="ctr">
              <a:spAutoFit/>
            </a:bodyPr>
            <a:lstStyle/>
            <a:p>
              <a:pPr algn="ctr">
                <a:lnSpc>
                  <a:spcPct val="100000"/>
                </a:lnSpc>
                <a:spcBef>
                  <a:spcPct val="0"/>
                </a:spcBef>
                <a:buClrTx/>
              </a:pPr>
              <a:r>
                <a:rPr lang="zh-CN" altLang="en-US">
                  <a:solidFill>
                    <a:srgbClr val="000099"/>
                  </a:solidFill>
                  <a:latin typeface="Times New Roman" charset="0"/>
                  <a:ea typeface="黑体" pitchFamily="2" charset="-122"/>
                </a:rPr>
                <a:t>指针变量</a:t>
              </a:r>
            </a:p>
          </p:txBody>
        </p:sp>
        <p:sp>
          <p:nvSpPr>
            <p:cNvPr id="58381" name="Text Box 26"/>
            <p:cNvSpPr txBox="1">
              <a:spLocks noChangeArrowheads="1"/>
            </p:cNvSpPr>
            <p:nvPr/>
          </p:nvSpPr>
          <p:spPr bwMode="auto">
            <a:xfrm>
              <a:off x="2866" y="3479"/>
              <a:ext cx="628" cy="213"/>
            </a:xfrm>
            <a:prstGeom prst="rect">
              <a:avLst/>
            </a:prstGeom>
            <a:noFill/>
            <a:ln w="38100">
              <a:noFill/>
              <a:miter lim="800000"/>
              <a:headEnd type="none" w="lg" len="lg"/>
              <a:tailEnd/>
            </a:ln>
          </p:spPr>
          <p:txBody>
            <a:bodyPr wrap="none" lIns="90000" tIns="46800" rIns="90000" bIns="46800" anchor="ctr">
              <a:spAutoFit/>
            </a:bodyPr>
            <a:lstStyle/>
            <a:p>
              <a:pPr algn="ctr">
                <a:lnSpc>
                  <a:spcPct val="100000"/>
                </a:lnSpc>
                <a:spcBef>
                  <a:spcPct val="0"/>
                </a:spcBef>
                <a:buClrTx/>
              </a:pPr>
              <a:r>
                <a:rPr lang="zh-CN" altLang="en-US">
                  <a:solidFill>
                    <a:srgbClr val="339933"/>
                  </a:solidFill>
                  <a:latin typeface="Times New Roman" charset="0"/>
                  <a:ea typeface="黑体" pitchFamily="2" charset="-122"/>
                </a:rPr>
                <a:t>数组名</a:t>
              </a:r>
            </a:p>
          </p:txBody>
        </p:sp>
        <p:sp>
          <p:nvSpPr>
            <p:cNvPr id="58382" name="Text Box 27"/>
            <p:cNvSpPr txBox="1">
              <a:spLocks noChangeArrowheads="1"/>
            </p:cNvSpPr>
            <p:nvPr/>
          </p:nvSpPr>
          <p:spPr bwMode="auto">
            <a:xfrm>
              <a:off x="2776" y="3686"/>
              <a:ext cx="807" cy="212"/>
            </a:xfrm>
            <a:prstGeom prst="rect">
              <a:avLst/>
            </a:prstGeom>
            <a:noFill/>
            <a:ln w="38100">
              <a:noFill/>
              <a:miter lim="800000"/>
              <a:headEnd type="none" w="lg" len="lg"/>
              <a:tailEnd/>
            </a:ln>
          </p:spPr>
          <p:txBody>
            <a:bodyPr wrap="none" lIns="90000" tIns="46800" rIns="90000" bIns="46800" anchor="ctr">
              <a:spAutoFit/>
            </a:bodyPr>
            <a:lstStyle/>
            <a:p>
              <a:pPr algn="ctr">
                <a:lnSpc>
                  <a:spcPct val="100000"/>
                </a:lnSpc>
                <a:spcBef>
                  <a:spcPct val="0"/>
                </a:spcBef>
                <a:buClrTx/>
              </a:pPr>
              <a:r>
                <a:rPr lang="zh-CN" altLang="en-US">
                  <a:solidFill>
                    <a:srgbClr val="000099"/>
                  </a:solidFill>
                  <a:latin typeface="Times New Roman" charset="0"/>
                  <a:ea typeface="黑体" pitchFamily="2" charset="-122"/>
                </a:rPr>
                <a:t>指针变量</a:t>
              </a:r>
            </a:p>
          </p:txBody>
        </p:sp>
        <p:sp>
          <p:nvSpPr>
            <p:cNvPr id="58383" name="Text Box 28"/>
            <p:cNvSpPr txBox="1">
              <a:spLocks noChangeArrowheads="1"/>
            </p:cNvSpPr>
            <p:nvPr/>
          </p:nvSpPr>
          <p:spPr bwMode="auto">
            <a:xfrm>
              <a:off x="1665" y="3064"/>
              <a:ext cx="629" cy="213"/>
            </a:xfrm>
            <a:prstGeom prst="rect">
              <a:avLst/>
            </a:prstGeom>
            <a:noFill/>
            <a:ln w="38100">
              <a:noFill/>
              <a:miter lim="800000"/>
              <a:headEnd type="none" w="lg" len="lg"/>
              <a:tailEnd/>
            </a:ln>
          </p:spPr>
          <p:txBody>
            <a:bodyPr wrap="none" lIns="90000" tIns="46800" rIns="90000" bIns="46800" anchor="ctr">
              <a:spAutoFit/>
            </a:bodyPr>
            <a:lstStyle/>
            <a:p>
              <a:pPr algn="ctr">
                <a:lnSpc>
                  <a:spcPct val="100000"/>
                </a:lnSpc>
                <a:spcBef>
                  <a:spcPct val="0"/>
                </a:spcBef>
                <a:buClrTx/>
              </a:pPr>
              <a:r>
                <a:rPr lang="zh-CN" altLang="en-US">
                  <a:solidFill>
                    <a:srgbClr val="339933"/>
                  </a:solidFill>
                  <a:latin typeface="Times New Roman" charset="0"/>
                  <a:ea typeface="黑体" pitchFamily="2" charset="-122"/>
                </a:rPr>
                <a:t>数组名</a:t>
              </a:r>
            </a:p>
          </p:txBody>
        </p:sp>
        <p:sp>
          <p:nvSpPr>
            <p:cNvPr id="58384" name="Text Box 29"/>
            <p:cNvSpPr txBox="1">
              <a:spLocks noChangeArrowheads="1"/>
            </p:cNvSpPr>
            <p:nvPr/>
          </p:nvSpPr>
          <p:spPr bwMode="auto">
            <a:xfrm>
              <a:off x="1665" y="3272"/>
              <a:ext cx="629" cy="213"/>
            </a:xfrm>
            <a:prstGeom prst="rect">
              <a:avLst/>
            </a:prstGeom>
            <a:noFill/>
            <a:ln w="38100">
              <a:noFill/>
              <a:miter lim="800000"/>
              <a:headEnd type="none" w="lg" len="lg"/>
              <a:tailEnd/>
            </a:ln>
          </p:spPr>
          <p:txBody>
            <a:bodyPr wrap="none" lIns="90000" tIns="46800" rIns="90000" bIns="46800" anchor="ctr">
              <a:spAutoFit/>
            </a:bodyPr>
            <a:lstStyle/>
            <a:p>
              <a:pPr algn="ctr">
                <a:lnSpc>
                  <a:spcPct val="100000"/>
                </a:lnSpc>
                <a:spcBef>
                  <a:spcPct val="0"/>
                </a:spcBef>
                <a:buClrTx/>
              </a:pPr>
              <a:r>
                <a:rPr lang="zh-CN" altLang="en-US">
                  <a:solidFill>
                    <a:srgbClr val="339933"/>
                  </a:solidFill>
                  <a:latin typeface="Times New Roman" charset="0"/>
                  <a:ea typeface="黑体" pitchFamily="2" charset="-122"/>
                </a:rPr>
                <a:t>数组名</a:t>
              </a:r>
            </a:p>
          </p:txBody>
        </p:sp>
        <p:sp>
          <p:nvSpPr>
            <p:cNvPr id="58385" name="Text Box 30"/>
            <p:cNvSpPr txBox="1">
              <a:spLocks noChangeArrowheads="1"/>
            </p:cNvSpPr>
            <p:nvPr/>
          </p:nvSpPr>
          <p:spPr bwMode="auto">
            <a:xfrm>
              <a:off x="1577" y="3479"/>
              <a:ext cx="807" cy="213"/>
            </a:xfrm>
            <a:prstGeom prst="rect">
              <a:avLst/>
            </a:prstGeom>
            <a:noFill/>
            <a:ln w="38100">
              <a:noFill/>
              <a:miter lim="800000"/>
              <a:headEnd type="none" w="lg" len="lg"/>
              <a:tailEnd/>
            </a:ln>
          </p:spPr>
          <p:txBody>
            <a:bodyPr wrap="none" lIns="90000" tIns="46800" rIns="90000" bIns="46800" anchor="ctr">
              <a:spAutoFit/>
            </a:bodyPr>
            <a:lstStyle/>
            <a:p>
              <a:pPr algn="ctr">
                <a:lnSpc>
                  <a:spcPct val="100000"/>
                </a:lnSpc>
                <a:spcBef>
                  <a:spcPct val="0"/>
                </a:spcBef>
                <a:buClrTx/>
              </a:pPr>
              <a:r>
                <a:rPr lang="zh-CN" altLang="en-US">
                  <a:solidFill>
                    <a:srgbClr val="000099"/>
                  </a:solidFill>
                  <a:latin typeface="Times New Roman" charset="0"/>
                  <a:ea typeface="黑体" pitchFamily="2" charset="-122"/>
                </a:rPr>
                <a:t>指针变量</a:t>
              </a:r>
            </a:p>
          </p:txBody>
        </p:sp>
        <p:sp>
          <p:nvSpPr>
            <p:cNvPr id="58386" name="Text Box 31"/>
            <p:cNvSpPr txBox="1">
              <a:spLocks noChangeArrowheads="1"/>
            </p:cNvSpPr>
            <p:nvPr/>
          </p:nvSpPr>
          <p:spPr bwMode="auto">
            <a:xfrm>
              <a:off x="1577" y="3686"/>
              <a:ext cx="807" cy="212"/>
            </a:xfrm>
            <a:prstGeom prst="rect">
              <a:avLst/>
            </a:prstGeom>
            <a:noFill/>
            <a:ln w="38100">
              <a:noFill/>
              <a:miter lim="800000"/>
              <a:headEnd type="none" w="lg" len="lg"/>
              <a:tailEnd/>
            </a:ln>
          </p:spPr>
          <p:txBody>
            <a:bodyPr wrap="none" lIns="90000" tIns="46800" rIns="90000" bIns="46800" anchor="ctr">
              <a:spAutoFit/>
            </a:bodyPr>
            <a:lstStyle/>
            <a:p>
              <a:pPr algn="ctr">
                <a:lnSpc>
                  <a:spcPct val="100000"/>
                </a:lnSpc>
                <a:spcBef>
                  <a:spcPct val="0"/>
                </a:spcBef>
                <a:buClrTx/>
              </a:pPr>
              <a:r>
                <a:rPr lang="zh-CN" altLang="en-US">
                  <a:solidFill>
                    <a:srgbClr val="000099"/>
                  </a:solidFill>
                  <a:latin typeface="Times New Roman" charset="0"/>
                  <a:ea typeface="黑体" pitchFamily="2" charset="-122"/>
                </a:rPr>
                <a:t>指针变量</a:t>
              </a: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20" name="Rectangle 8"/>
          <p:cNvSpPr>
            <a:spLocks noChangeArrowheads="1"/>
          </p:cNvSpPr>
          <p:nvPr/>
        </p:nvSpPr>
        <p:spPr bwMode="auto">
          <a:xfrm>
            <a:off x="467544" y="1244600"/>
            <a:ext cx="3511550" cy="4502150"/>
          </a:xfrm>
          <a:prstGeom prst="rect">
            <a:avLst/>
          </a:prstGeom>
          <a:noFill/>
          <a:ln w="9525">
            <a:noFill/>
            <a:miter lim="800000"/>
            <a:headEnd/>
            <a:tailEnd/>
          </a:ln>
          <a:effectLst/>
        </p:spPr>
        <p:txBody>
          <a:bodyPr/>
          <a:lstStyle/>
          <a:p>
            <a:pPr eaLnBrk="1" hangingPunct="1">
              <a:spcBef>
                <a:spcPct val="20000"/>
              </a:spcBef>
              <a:buClr>
                <a:schemeClr val="accent1"/>
              </a:buClr>
            </a:pPr>
            <a:r>
              <a:rPr lang="en-US" altLang="zh-CN" sz="2400" dirty="0">
                <a:solidFill>
                  <a:schemeClr val="tx1"/>
                </a:solidFill>
              </a:rPr>
              <a:t>        </a:t>
            </a:r>
            <a:r>
              <a:rPr lang="zh-CN" altLang="en-US" sz="2400" dirty="0">
                <a:solidFill>
                  <a:schemeClr val="tx1"/>
                </a:solidFill>
              </a:rPr>
              <a:t>数组名作函数参数，是</a:t>
            </a:r>
            <a:r>
              <a:rPr lang="zh-CN" altLang="en-US" sz="2400" dirty="0">
                <a:solidFill>
                  <a:srgbClr val="FF5050"/>
                </a:solidFill>
              </a:rPr>
              <a:t>地址传递</a:t>
            </a:r>
          </a:p>
          <a:p>
            <a:pPr eaLnBrk="1" hangingPunct="1">
              <a:spcBef>
                <a:spcPct val="20000"/>
              </a:spcBef>
              <a:buClr>
                <a:srgbClr val="339933"/>
              </a:buClr>
              <a:buFont typeface="Wingdings" pitchFamily="2" charset="2"/>
              <a:buNone/>
            </a:pPr>
            <a:r>
              <a:rPr lang="zh-CN" altLang="en-US" sz="2400" dirty="0">
                <a:solidFill>
                  <a:schemeClr val="tx1"/>
                </a:solidFill>
              </a:rPr>
              <a:t>        当用数组名做函数实参时相当于将数组的首地址传给被调函数的形参，此时，形参数组和实参数组占用的是同一段内存，</a:t>
            </a:r>
            <a:r>
              <a:rPr lang="zh-CN" altLang="en-US" sz="2400" dirty="0">
                <a:solidFill>
                  <a:srgbClr val="FF5050"/>
                </a:solidFill>
              </a:rPr>
              <a:t>所以当在被调函数中对形参数组元素进行修改时，实参数组中的数据也将被修改，</a:t>
            </a:r>
            <a:r>
              <a:rPr lang="zh-CN" altLang="en-US" sz="2400" dirty="0">
                <a:solidFill>
                  <a:schemeClr val="tx1"/>
                </a:solidFill>
              </a:rPr>
              <a:t>因为它们是同一个地址。</a:t>
            </a:r>
          </a:p>
        </p:txBody>
      </p:sp>
      <p:sp>
        <p:nvSpPr>
          <p:cNvPr id="806921" name="Text Box 9"/>
          <p:cNvSpPr txBox="1">
            <a:spLocks noChangeArrowheads="1"/>
          </p:cNvSpPr>
          <p:nvPr/>
        </p:nvSpPr>
        <p:spPr bwMode="auto">
          <a:xfrm>
            <a:off x="6018213" y="377825"/>
            <a:ext cx="2665473" cy="4450449"/>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dk1"/>
                </a:solidFill>
              </a:rPr>
              <a:t>数组名作函数参数</a:t>
            </a:r>
          </a:p>
          <a:p>
            <a:pPr>
              <a:spcBef>
                <a:spcPct val="0"/>
              </a:spcBef>
            </a:pPr>
            <a:r>
              <a:rPr lang="en-US" altLang="zh-CN" sz="2400" dirty="0" err="1">
                <a:solidFill>
                  <a:schemeClr val="dk1"/>
                </a:solidFill>
              </a:rPr>
              <a:t>int</a:t>
            </a:r>
            <a:r>
              <a:rPr lang="en-US" altLang="zh-CN" sz="2400" dirty="0">
                <a:solidFill>
                  <a:schemeClr val="dk1"/>
                </a:solidFill>
              </a:rPr>
              <a:t> main(  ) </a:t>
            </a:r>
          </a:p>
          <a:p>
            <a:pPr>
              <a:spcBef>
                <a:spcPct val="0"/>
              </a:spcBef>
            </a:pPr>
            <a:r>
              <a:rPr lang="en-US" altLang="zh-CN" sz="2400" dirty="0">
                <a:solidFill>
                  <a:schemeClr val="dk1"/>
                </a:solidFill>
              </a:rPr>
              <a:t>{f(</a:t>
            </a:r>
            <a:r>
              <a:rPr lang="en-US" altLang="zh-CN" sz="2400" dirty="0" err="1">
                <a:solidFill>
                  <a:schemeClr val="dk1"/>
                </a:solidFill>
              </a:rPr>
              <a:t>int</a:t>
            </a:r>
            <a:r>
              <a:rPr lang="en-US" altLang="zh-CN" sz="2400" dirty="0">
                <a:solidFill>
                  <a:schemeClr val="dk1"/>
                </a:solidFill>
              </a:rPr>
              <a:t> </a:t>
            </a:r>
            <a:r>
              <a:rPr lang="en-US" altLang="zh-CN" sz="2400" dirty="0" err="1">
                <a:solidFill>
                  <a:schemeClr val="dk1"/>
                </a:solidFill>
              </a:rPr>
              <a:t>arr</a:t>
            </a:r>
            <a:r>
              <a:rPr lang="en-US" altLang="zh-CN" sz="2400" dirty="0">
                <a:solidFill>
                  <a:schemeClr val="dk1"/>
                </a:solidFill>
              </a:rPr>
              <a:t>[ ], </a:t>
            </a:r>
            <a:r>
              <a:rPr lang="en-US" altLang="zh-CN" sz="2400" dirty="0" err="1">
                <a:solidFill>
                  <a:schemeClr val="dk1"/>
                </a:solidFill>
              </a:rPr>
              <a:t>int</a:t>
            </a:r>
            <a:r>
              <a:rPr lang="en-US" altLang="zh-CN" sz="2400" dirty="0">
                <a:solidFill>
                  <a:schemeClr val="dk1"/>
                </a:solidFill>
              </a:rPr>
              <a:t> n); </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array[10]; </a:t>
            </a:r>
          </a:p>
          <a:p>
            <a:pPr>
              <a:spcBef>
                <a:spcPct val="0"/>
              </a:spcBef>
            </a:pPr>
            <a:r>
              <a:rPr lang="en-US" altLang="zh-CN" sz="2400" dirty="0">
                <a:solidFill>
                  <a:schemeClr val="dk1"/>
                </a:solidFill>
              </a:rPr>
              <a:t>           ┆ </a:t>
            </a:r>
          </a:p>
          <a:p>
            <a:pPr>
              <a:spcBef>
                <a:spcPct val="0"/>
              </a:spcBef>
            </a:pPr>
            <a:r>
              <a:rPr lang="en-US" altLang="zh-CN" sz="2400" dirty="0">
                <a:solidFill>
                  <a:schemeClr val="dk1"/>
                </a:solidFill>
              </a:rPr>
              <a:t>  f(array, 10); </a:t>
            </a:r>
          </a:p>
          <a:p>
            <a:pPr>
              <a:spcBef>
                <a:spcPct val="0"/>
              </a:spcBef>
            </a:pPr>
            <a:r>
              <a:rPr lang="en-US" altLang="zh-CN" sz="2400" dirty="0">
                <a:solidFill>
                  <a:schemeClr val="dk1"/>
                </a:solidFill>
              </a:rPr>
              <a:t>           ┆ </a:t>
            </a:r>
          </a:p>
          <a:p>
            <a:pPr>
              <a:spcBef>
                <a:spcPct val="0"/>
              </a:spcBef>
            </a:pPr>
            <a:r>
              <a:rPr lang="en-US" altLang="zh-CN" sz="2400" dirty="0">
                <a:solidFill>
                  <a:schemeClr val="dk1"/>
                </a:solidFill>
              </a:rPr>
              <a:t>} </a:t>
            </a:r>
          </a:p>
          <a:p>
            <a:pPr>
              <a:spcBef>
                <a:spcPct val="0"/>
              </a:spcBef>
            </a:pPr>
            <a:r>
              <a:rPr lang="en-US" altLang="zh-CN" sz="2400" dirty="0" err="1">
                <a:solidFill>
                  <a:schemeClr val="dk1"/>
                </a:solidFill>
              </a:rPr>
              <a:t>int</a:t>
            </a:r>
            <a:r>
              <a:rPr lang="en-US" altLang="zh-CN" sz="2400" dirty="0">
                <a:solidFill>
                  <a:schemeClr val="dk1"/>
                </a:solidFill>
              </a:rPr>
              <a:t> f(</a:t>
            </a:r>
            <a:r>
              <a:rPr lang="en-US" altLang="zh-CN" sz="2400" dirty="0" err="1">
                <a:solidFill>
                  <a:schemeClr val="dk1"/>
                </a:solidFill>
              </a:rPr>
              <a:t>int</a:t>
            </a:r>
            <a:r>
              <a:rPr lang="en-US" altLang="zh-CN" sz="2400" dirty="0">
                <a:solidFill>
                  <a:schemeClr val="dk1"/>
                </a:solidFill>
              </a:rPr>
              <a:t> </a:t>
            </a:r>
            <a:r>
              <a:rPr lang="en-US" altLang="zh-CN" sz="2400" dirty="0" err="1">
                <a:solidFill>
                  <a:schemeClr val="dk1"/>
                </a:solidFill>
              </a:rPr>
              <a:t>arr</a:t>
            </a:r>
            <a:r>
              <a:rPr lang="en-US" altLang="zh-CN" sz="2400" dirty="0">
                <a:solidFill>
                  <a:schemeClr val="dk1"/>
                </a:solidFill>
              </a:rPr>
              <a:t>[ ], </a:t>
            </a:r>
            <a:r>
              <a:rPr lang="en-US" altLang="zh-CN" sz="2400" dirty="0" err="1">
                <a:solidFill>
                  <a:schemeClr val="dk1"/>
                </a:solidFill>
              </a:rPr>
              <a:t>int</a:t>
            </a:r>
            <a:r>
              <a:rPr lang="en-US" altLang="zh-CN" sz="2400" dirty="0">
                <a:solidFill>
                  <a:schemeClr val="dk1"/>
                </a:solidFill>
              </a:rPr>
              <a:t> n) </a:t>
            </a:r>
          </a:p>
          <a:p>
            <a:pPr>
              <a:spcBef>
                <a:spcPct val="0"/>
              </a:spcBef>
            </a:pPr>
            <a:r>
              <a:rPr lang="en-US" altLang="zh-CN" sz="2400" dirty="0">
                <a:solidFill>
                  <a:schemeClr val="dk1"/>
                </a:solidFill>
              </a:rPr>
              <a:t>{ </a:t>
            </a:r>
          </a:p>
          <a:p>
            <a:pPr>
              <a:spcBef>
                <a:spcPct val="0"/>
              </a:spcBef>
            </a:pPr>
            <a:r>
              <a:rPr lang="en-US" altLang="zh-CN" sz="2400" dirty="0">
                <a:solidFill>
                  <a:schemeClr val="dk1"/>
                </a:solidFill>
              </a:rPr>
              <a:t>┆ </a:t>
            </a:r>
          </a:p>
          <a:p>
            <a:pPr>
              <a:lnSpc>
                <a:spcPct val="80000"/>
              </a:lnSpc>
              <a:spcBef>
                <a:spcPct val="0"/>
              </a:spcBef>
            </a:pPr>
            <a:r>
              <a:rPr lang="en-US" altLang="zh-CN" sz="2400" dirty="0">
                <a:solidFill>
                  <a:schemeClr val="dk1"/>
                </a:solidFill>
              </a:rPr>
              <a:t>}</a:t>
            </a:r>
          </a:p>
        </p:txBody>
      </p:sp>
      <p:grpSp>
        <p:nvGrpSpPr>
          <p:cNvPr id="2" name="Group 10"/>
          <p:cNvGrpSpPr>
            <a:grpSpLocks/>
          </p:cNvGrpSpPr>
          <p:nvPr/>
        </p:nvGrpSpPr>
        <p:grpSpPr bwMode="auto">
          <a:xfrm>
            <a:off x="3995936" y="2033588"/>
            <a:ext cx="1828800" cy="2743200"/>
            <a:chOff x="2160" y="336"/>
            <a:chExt cx="1152" cy="1728"/>
          </a:xfrm>
        </p:grpSpPr>
        <p:sp>
          <p:nvSpPr>
            <p:cNvPr id="380940" name="Rectangle 11"/>
            <p:cNvSpPr>
              <a:spLocks noChangeArrowheads="1"/>
            </p:cNvSpPr>
            <p:nvPr/>
          </p:nvSpPr>
          <p:spPr bwMode="auto">
            <a:xfrm>
              <a:off x="2160" y="336"/>
              <a:ext cx="576" cy="432"/>
            </a:xfrm>
            <a:prstGeom prst="rect">
              <a:avLst/>
            </a:prstGeom>
            <a:noFill/>
            <a:ln w="9525">
              <a:solidFill>
                <a:schemeClr val="tx1"/>
              </a:solidFill>
              <a:miter lim="800000"/>
              <a:headEnd/>
              <a:tailEnd/>
            </a:ln>
            <a:effectLst/>
          </p:spPr>
          <p:txBody>
            <a:bodyPr wrap="none" anchor="ctr"/>
            <a:lstStyle/>
            <a:p>
              <a:endParaRPr lang="zh-CN" altLang="en-US"/>
            </a:p>
          </p:txBody>
        </p:sp>
        <p:sp>
          <p:nvSpPr>
            <p:cNvPr id="380941" name="Rectangle 12"/>
            <p:cNvSpPr>
              <a:spLocks noChangeArrowheads="1"/>
            </p:cNvSpPr>
            <p:nvPr/>
          </p:nvSpPr>
          <p:spPr bwMode="auto">
            <a:xfrm>
              <a:off x="2784" y="336"/>
              <a:ext cx="528" cy="432"/>
            </a:xfrm>
            <a:prstGeom prst="rect">
              <a:avLst/>
            </a:prstGeom>
            <a:noFill/>
            <a:ln w="9525">
              <a:noFill/>
              <a:miter lim="800000"/>
              <a:headEnd/>
              <a:tailEnd/>
            </a:ln>
            <a:effectLst/>
          </p:spPr>
          <p:txBody>
            <a:bodyPr wrap="none" anchor="ctr"/>
            <a:lstStyle/>
            <a:p>
              <a:pPr>
                <a:spcBef>
                  <a:spcPct val="0"/>
                </a:spcBef>
              </a:pPr>
              <a:r>
                <a:rPr kumimoji="0" lang="en-US" altLang="zh-CN" sz="2000">
                  <a:solidFill>
                    <a:srgbClr val="FF0000"/>
                  </a:solidFill>
                  <a:ea typeface="宋体" pitchFamily="2" charset="-122"/>
                </a:rPr>
                <a:t>arr[0] </a:t>
              </a:r>
              <a:endParaRPr kumimoji="0" lang="en-US" altLang="zh-CN" sz="2400" b="0">
                <a:solidFill>
                  <a:schemeClr val="tx1"/>
                </a:solidFill>
                <a:ea typeface="宋体" pitchFamily="2" charset="-122"/>
              </a:endParaRPr>
            </a:p>
            <a:p>
              <a:pPr>
                <a:lnSpc>
                  <a:spcPct val="70000"/>
                </a:lnSpc>
                <a:spcBef>
                  <a:spcPct val="0"/>
                </a:spcBef>
              </a:pPr>
              <a:r>
                <a:rPr kumimoji="0" lang="en-US" altLang="zh-CN" sz="2000">
                  <a:solidFill>
                    <a:srgbClr val="FF0000"/>
                  </a:solidFill>
                  <a:ea typeface="宋体" pitchFamily="2" charset="-122"/>
                </a:rPr>
                <a:t>array[0]</a:t>
              </a:r>
              <a:endParaRPr lang="en-US" altLang="zh-CN" sz="2400" b="0">
                <a:solidFill>
                  <a:schemeClr val="tx1"/>
                </a:solidFill>
                <a:ea typeface="宋体" pitchFamily="2" charset="-122"/>
              </a:endParaRPr>
            </a:p>
          </p:txBody>
        </p:sp>
        <p:sp>
          <p:nvSpPr>
            <p:cNvPr id="380942" name="Rectangle 13"/>
            <p:cNvSpPr>
              <a:spLocks noChangeArrowheads="1"/>
            </p:cNvSpPr>
            <p:nvPr/>
          </p:nvSpPr>
          <p:spPr bwMode="auto">
            <a:xfrm>
              <a:off x="2160" y="768"/>
              <a:ext cx="576" cy="432"/>
            </a:xfrm>
            <a:prstGeom prst="rect">
              <a:avLst/>
            </a:prstGeom>
            <a:noFill/>
            <a:ln w="9525">
              <a:solidFill>
                <a:schemeClr val="tx1"/>
              </a:solidFill>
              <a:miter lim="800000"/>
              <a:headEnd/>
              <a:tailEnd/>
            </a:ln>
            <a:effectLst/>
          </p:spPr>
          <p:txBody>
            <a:bodyPr wrap="none" anchor="ctr"/>
            <a:lstStyle/>
            <a:p>
              <a:endParaRPr lang="zh-CN" altLang="en-US"/>
            </a:p>
          </p:txBody>
        </p:sp>
        <p:sp>
          <p:nvSpPr>
            <p:cNvPr id="380943" name="Rectangle 14"/>
            <p:cNvSpPr>
              <a:spLocks noChangeArrowheads="1"/>
            </p:cNvSpPr>
            <p:nvPr/>
          </p:nvSpPr>
          <p:spPr bwMode="auto">
            <a:xfrm>
              <a:off x="2160" y="1200"/>
              <a:ext cx="576" cy="432"/>
            </a:xfrm>
            <a:prstGeom prst="rect">
              <a:avLst/>
            </a:prstGeom>
            <a:noFill/>
            <a:ln w="9525">
              <a:solidFill>
                <a:schemeClr val="tx1"/>
              </a:solidFill>
              <a:miter lim="800000"/>
              <a:headEnd/>
              <a:tailEnd/>
            </a:ln>
            <a:effectLst/>
          </p:spPr>
          <p:txBody>
            <a:bodyPr wrap="none" anchor="ctr"/>
            <a:lstStyle/>
            <a:p>
              <a:pPr algn="ctr">
                <a:spcBef>
                  <a:spcPct val="0"/>
                </a:spcBef>
              </a:pPr>
              <a:r>
                <a:rPr kumimoji="0" lang="en-US" altLang="zh-CN" sz="2400" b="0" dirty="0">
                  <a:solidFill>
                    <a:schemeClr val="tx1"/>
                  </a:solidFill>
                  <a:ea typeface="宋体" pitchFamily="2" charset="-122"/>
                </a:rPr>
                <a:t>┋</a:t>
              </a:r>
              <a:endParaRPr lang="en-US" altLang="zh-CN" sz="2400" b="0" dirty="0">
                <a:solidFill>
                  <a:schemeClr val="tx1"/>
                </a:solidFill>
                <a:ea typeface="宋体" pitchFamily="2" charset="-122"/>
              </a:endParaRPr>
            </a:p>
          </p:txBody>
        </p:sp>
        <p:sp>
          <p:nvSpPr>
            <p:cNvPr id="380944" name="Rectangle 15"/>
            <p:cNvSpPr>
              <a:spLocks noChangeArrowheads="1"/>
            </p:cNvSpPr>
            <p:nvPr/>
          </p:nvSpPr>
          <p:spPr bwMode="auto">
            <a:xfrm>
              <a:off x="2160" y="1632"/>
              <a:ext cx="576" cy="432"/>
            </a:xfrm>
            <a:prstGeom prst="rect">
              <a:avLst/>
            </a:prstGeom>
            <a:noFill/>
            <a:ln w="9525">
              <a:solidFill>
                <a:schemeClr val="tx1"/>
              </a:solidFill>
              <a:miter lim="800000"/>
              <a:headEnd/>
              <a:tailEnd/>
            </a:ln>
            <a:effectLst/>
          </p:spPr>
          <p:txBody>
            <a:bodyPr wrap="none" anchor="ctr"/>
            <a:lstStyle/>
            <a:p>
              <a:endParaRPr lang="zh-CN" altLang="en-US"/>
            </a:p>
          </p:txBody>
        </p:sp>
        <p:sp>
          <p:nvSpPr>
            <p:cNvPr id="380945" name="Rectangle 16"/>
            <p:cNvSpPr>
              <a:spLocks noChangeArrowheads="1"/>
            </p:cNvSpPr>
            <p:nvPr/>
          </p:nvSpPr>
          <p:spPr bwMode="auto">
            <a:xfrm>
              <a:off x="2784" y="768"/>
              <a:ext cx="528" cy="432"/>
            </a:xfrm>
            <a:prstGeom prst="rect">
              <a:avLst/>
            </a:prstGeom>
            <a:noFill/>
            <a:ln w="9525">
              <a:noFill/>
              <a:miter lim="800000"/>
              <a:headEnd/>
              <a:tailEnd/>
            </a:ln>
            <a:effectLst/>
          </p:spPr>
          <p:txBody>
            <a:bodyPr wrap="none" anchor="ctr"/>
            <a:lstStyle/>
            <a:p>
              <a:pPr>
                <a:spcBef>
                  <a:spcPct val="0"/>
                </a:spcBef>
              </a:pPr>
              <a:r>
                <a:rPr kumimoji="0" lang="en-US" altLang="zh-CN" sz="2000">
                  <a:solidFill>
                    <a:srgbClr val="FF0000"/>
                  </a:solidFill>
                  <a:ea typeface="宋体" pitchFamily="2" charset="-122"/>
                </a:rPr>
                <a:t>arr[1] </a:t>
              </a:r>
              <a:endParaRPr kumimoji="0" lang="en-US" altLang="zh-CN" sz="2400" b="0">
                <a:solidFill>
                  <a:schemeClr val="tx1"/>
                </a:solidFill>
                <a:ea typeface="宋体" pitchFamily="2" charset="-122"/>
              </a:endParaRPr>
            </a:p>
            <a:p>
              <a:pPr>
                <a:lnSpc>
                  <a:spcPct val="70000"/>
                </a:lnSpc>
                <a:spcBef>
                  <a:spcPct val="0"/>
                </a:spcBef>
              </a:pPr>
              <a:r>
                <a:rPr kumimoji="0" lang="en-US" altLang="zh-CN" sz="2000">
                  <a:solidFill>
                    <a:srgbClr val="FF0000"/>
                  </a:solidFill>
                  <a:ea typeface="宋体" pitchFamily="2" charset="-122"/>
                </a:rPr>
                <a:t>array[1]</a:t>
              </a:r>
              <a:endParaRPr lang="en-US" altLang="zh-CN" sz="2400" b="0">
                <a:solidFill>
                  <a:schemeClr val="tx1"/>
                </a:solidFill>
                <a:ea typeface="宋体" pitchFamily="2" charset="-122"/>
              </a:endParaRPr>
            </a:p>
          </p:txBody>
        </p:sp>
        <p:sp>
          <p:nvSpPr>
            <p:cNvPr id="380946" name="Rectangle 17"/>
            <p:cNvSpPr>
              <a:spLocks noChangeArrowheads="1"/>
            </p:cNvSpPr>
            <p:nvPr/>
          </p:nvSpPr>
          <p:spPr bwMode="auto">
            <a:xfrm>
              <a:off x="2784" y="1632"/>
              <a:ext cx="528" cy="432"/>
            </a:xfrm>
            <a:prstGeom prst="rect">
              <a:avLst/>
            </a:prstGeom>
            <a:noFill/>
            <a:ln w="9525">
              <a:noFill/>
              <a:miter lim="800000"/>
              <a:headEnd/>
              <a:tailEnd/>
            </a:ln>
            <a:effectLst/>
          </p:spPr>
          <p:txBody>
            <a:bodyPr wrap="none" anchor="ctr"/>
            <a:lstStyle/>
            <a:p>
              <a:pPr>
                <a:spcBef>
                  <a:spcPct val="0"/>
                </a:spcBef>
              </a:pPr>
              <a:r>
                <a:rPr kumimoji="0" lang="en-US" altLang="zh-CN" sz="2000">
                  <a:solidFill>
                    <a:srgbClr val="FF0000"/>
                  </a:solidFill>
                  <a:ea typeface="宋体" pitchFamily="2" charset="-122"/>
                </a:rPr>
                <a:t>arr[9] </a:t>
              </a:r>
              <a:endParaRPr kumimoji="0" lang="en-US" altLang="zh-CN" sz="2400" b="0">
                <a:solidFill>
                  <a:schemeClr val="tx1"/>
                </a:solidFill>
                <a:ea typeface="宋体" pitchFamily="2" charset="-122"/>
              </a:endParaRPr>
            </a:p>
            <a:p>
              <a:pPr>
                <a:lnSpc>
                  <a:spcPct val="70000"/>
                </a:lnSpc>
                <a:spcBef>
                  <a:spcPct val="0"/>
                </a:spcBef>
              </a:pPr>
              <a:r>
                <a:rPr kumimoji="0" lang="en-US" altLang="zh-CN" sz="2000">
                  <a:solidFill>
                    <a:srgbClr val="FF0000"/>
                  </a:solidFill>
                  <a:ea typeface="宋体" pitchFamily="2" charset="-122"/>
                </a:rPr>
                <a:t>array[9]</a:t>
              </a:r>
              <a:endParaRPr lang="en-US" altLang="zh-CN" sz="2400" b="0">
                <a:solidFill>
                  <a:schemeClr val="tx1"/>
                </a:solidFill>
                <a:ea typeface="宋体" pitchFamily="2" charset="-122"/>
              </a:endParaRPr>
            </a:p>
          </p:txBody>
        </p:sp>
      </p:grpSp>
      <p:sp>
        <p:nvSpPr>
          <p:cNvPr id="806930" name="AutoShape 18"/>
          <p:cNvSpPr>
            <a:spLocks noChangeArrowheads="1"/>
          </p:cNvSpPr>
          <p:nvPr/>
        </p:nvSpPr>
        <p:spPr bwMode="auto">
          <a:xfrm>
            <a:off x="5678488" y="5205413"/>
            <a:ext cx="3268662" cy="1266825"/>
          </a:xfrm>
          <a:prstGeom prst="wedgeRectCallout">
            <a:avLst>
              <a:gd name="adj1" fmla="val 7843"/>
              <a:gd name="adj2" fmla="val -165287"/>
            </a:avLst>
          </a:prstGeom>
          <a:solidFill>
            <a:srgbClr val="FFCC99"/>
          </a:solidFill>
          <a:ln w="254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2400" b="0">
                <a:solidFill>
                  <a:srgbClr val="FF5050"/>
                </a:solidFill>
                <a:effectLst>
                  <a:outerShdw blurRad="38100" dist="38100" dir="2700000" algn="tl">
                    <a:srgbClr val="000000"/>
                  </a:outerShdw>
                </a:effectLst>
              </a:rPr>
              <a:t>编译时</a:t>
            </a:r>
            <a:r>
              <a:rPr lang="en-US" altLang="zh-CN" sz="2400" b="0">
                <a:solidFill>
                  <a:srgbClr val="FF5050"/>
                </a:solidFill>
                <a:effectLst>
                  <a:outerShdw blurRad="38100" dist="38100" dir="2700000" algn="tl">
                    <a:srgbClr val="000000"/>
                  </a:outerShdw>
                </a:effectLst>
              </a:rPr>
              <a:t>arr</a:t>
            </a:r>
            <a:r>
              <a:rPr lang="zh-CN" altLang="en-US" sz="2400" b="0">
                <a:solidFill>
                  <a:srgbClr val="FF5050"/>
                </a:solidFill>
                <a:effectLst>
                  <a:outerShdw blurRad="38100" dist="38100" dir="2700000" algn="tl">
                    <a:srgbClr val="000000"/>
                  </a:outerShdw>
                </a:effectLst>
              </a:rPr>
              <a:t>按指针变量处理，所以，此句与</a:t>
            </a:r>
            <a:r>
              <a:rPr lang="en-US" altLang="zh-CN" sz="2400">
                <a:solidFill>
                  <a:srgbClr val="0000FF"/>
                </a:solidFill>
              </a:rPr>
              <a:t>f(int *arr , int n)</a:t>
            </a:r>
            <a:r>
              <a:rPr lang="zh-CN" altLang="en-US" sz="2400" b="0">
                <a:solidFill>
                  <a:srgbClr val="FF5050"/>
                </a:solidFill>
                <a:effectLst>
                  <a:outerShdw blurRad="38100" dist="38100" dir="2700000" algn="tl">
                    <a:srgbClr val="000000"/>
                  </a:outerShdw>
                </a:effectLst>
              </a:rPr>
              <a:t>等价。</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9" name="Text Box 8"/>
          <p:cNvSpPr txBox="1">
            <a:spLocks noChangeArrowheads="1"/>
          </p:cNvSpPr>
          <p:nvPr/>
        </p:nvSpPr>
        <p:spPr bwMode="auto">
          <a:xfrm>
            <a:off x="212725" y="455613"/>
            <a:ext cx="7064375" cy="8604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dk1"/>
                </a:solidFill>
              </a:rPr>
              <a:t>例</a:t>
            </a:r>
            <a:r>
              <a:rPr lang="en-US" altLang="zh-CN" sz="2400" dirty="0"/>
              <a:t>8</a:t>
            </a:r>
            <a:r>
              <a:rPr lang="en-US" altLang="zh-CN" sz="2400" dirty="0">
                <a:solidFill>
                  <a:schemeClr val="dk1"/>
                </a:solidFill>
              </a:rPr>
              <a:t>  </a:t>
            </a:r>
            <a:r>
              <a:rPr lang="zh-CN" altLang="en-US" sz="2400" dirty="0">
                <a:solidFill>
                  <a:schemeClr val="dk1"/>
                </a:solidFill>
              </a:rPr>
              <a:t>将数组</a:t>
            </a:r>
            <a:r>
              <a:rPr lang="en-US" altLang="zh-CN" sz="2400" dirty="0">
                <a:solidFill>
                  <a:schemeClr val="dk1"/>
                </a:solidFill>
              </a:rPr>
              <a:t>a</a:t>
            </a:r>
            <a:r>
              <a:rPr lang="zh-CN" altLang="en-US" sz="2400" dirty="0">
                <a:solidFill>
                  <a:schemeClr val="dk1"/>
                </a:solidFill>
              </a:rPr>
              <a:t>中</a:t>
            </a:r>
            <a:r>
              <a:rPr lang="en-US" altLang="zh-CN" sz="2400" dirty="0">
                <a:solidFill>
                  <a:schemeClr val="dk1"/>
                </a:solidFill>
              </a:rPr>
              <a:t>n</a:t>
            </a:r>
            <a:r>
              <a:rPr lang="zh-CN" altLang="en-US" sz="2400" dirty="0">
                <a:solidFill>
                  <a:schemeClr val="dk1"/>
                </a:solidFill>
              </a:rPr>
              <a:t>个整数按相反顺序存放。</a:t>
            </a:r>
          </a:p>
          <a:p>
            <a:pPr>
              <a:spcBef>
                <a:spcPct val="0"/>
              </a:spcBef>
            </a:pPr>
            <a:r>
              <a:rPr lang="zh-CN" altLang="en-US" sz="2400" dirty="0">
                <a:solidFill>
                  <a:schemeClr val="dk1"/>
                </a:solidFill>
              </a:rPr>
              <a:t>             思路：数组元素头尾对调。四种调用方式。</a:t>
            </a:r>
          </a:p>
        </p:txBody>
      </p:sp>
      <p:grpSp>
        <p:nvGrpSpPr>
          <p:cNvPr id="4" name="Group 151"/>
          <p:cNvGrpSpPr>
            <a:grpSpLocks/>
          </p:cNvGrpSpPr>
          <p:nvPr/>
        </p:nvGrpSpPr>
        <p:grpSpPr bwMode="auto">
          <a:xfrm>
            <a:off x="2341563" y="2465388"/>
            <a:ext cx="4467225" cy="766762"/>
            <a:chOff x="2664" y="383"/>
            <a:chExt cx="2814" cy="483"/>
          </a:xfrm>
        </p:grpSpPr>
        <p:grpSp>
          <p:nvGrpSpPr>
            <p:cNvPr id="5" name="Group 152"/>
            <p:cNvGrpSpPr>
              <a:grpSpLocks/>
            </p:cNvGrpSpPr>
            <p:nvPr/>
          </p:nvGrpSpPr>
          <p:grpSpPr bwMode="auto">
            <a:xfrm>
              <a:off x="3189" y="383"/>
              <a:ext cx="2289" cy="471"/>
              <a:chOff x="3167" y="806"/>
              <a:chExt cx="2289" cy="471"/>
            </a:xfrm>
          </p:grpSpPr>
          <p:sp>
            <p:nvSpPr>
              <p:cNvPr id="382022" name="Text Box 153"/>
              <p:cNvSpPr txBox="1">
                <a:spLocks noChangeArrowheads="1"/>
              </p:cNvSpPr>
              <p:nvPr/>
            </p:nvSpPr>
            <p:spPr bwMode="auto">
              <a:xfrm>
                <a:off x="3167" y="1011"/>
                <a:ext cx="2282" cy="256"/>
              </a:xfrm>
              <a:prstGeom prst="rect">
                <a:avLst/>
              </a:prstGeom>
              <a:noFill/>
              <a:ln w="9525">
                <a:solidFill>
                  <a:schemeClr val="tx1"/>
                </a:solidFill>
                <a:miter lim="800000"/>
                <a:headEnd/>
                <a:tailEnd/>
              </a:ln>
              <a:effectLst/>
            </p:spPr>
            <p:txBody>
              <a:bodyPr wrap="none"/>
              <a:lstStyle/>
              <a:p>
                <a:pPr eaLnBrk="1" hangingPunct="1"/>
                <a:r>
                  <a:rPr lang="en-US" altLang="zh-CN" sz="2000" b="0" dirty="0">
                    <a:solidFill>
                      <a:schemeClr val="tx1"/>
                    </a:solidFill>
                    <a:ea typeface="宋体" pitchFamily="2" charset="-122"/>
                  </a:rPr>
                  <a:t> 3    7   9   11  0    6    7    5     4   2</a:t>
                </a:r>
              </a:p>
            </p:txBody>
          </p:sp>
          <p:sp>
            <p:nvSpPr>
              <p:cNvPr id="382023" name="Line 154"/>
              <p:cNvSpPr>
                <a:spLocks noChangeShapeType="1"/>
              </p:cNvSpPr>
              <p:nvPr/>
            </p:nvSpPr>
            <p:spPr bwMode="auto">
              <a:xfrm>
                <a:off x="3423"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4" name="Line 155"/>
              <p:cNvSpPr>
                <a:spLocks noChangeShapeType="1"/>
              </p:cNvSpPr>
              <p:nvPr/>
            </p:nvSpPr>
            <p:spPr bwMode="auto">
              <a:xfrm>
                <a:off x="3645"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5" name="Line 156"/>
              <p:cNvSpPr>
                <a:spLocks noChangeShapeType="1"/>
              </p:cNvSpPr>
              <p:nvPr/>
            </p:nvSpPr>
            <p:spPr bwMode="auto">
              <a:xfrm>
                <a:off x="3867"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6" name="Line 157"/>
              <p:cNvSpPr>
                <a:spLocks noChangeShapeType="1"/>
              </p:cNvSpPr>
              <p:nvPr/>
            </p:nvSpPr>
            <p:spPr bwMode="auto">
              <a:xfrm>
                <a:off x="4090"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7" name="Line 158"/>
              <p:cNvSpPr>
                <a:spLocks noChangeShapeType="1"/>
              </p:cNvSpPr>
              <p:nvPr/>
            </p:nvSpPr>
            <p:spPr bwMode="auto">
              <a:xfrm>
                <a:off x="4312"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8" name="Line 159"/>
              <p:cNvSpPr>
                <a:spLocks noChangeShapeType="1"/>
              </p:cNvSpPr>
              <p:nvPr/>
            </p:nvSpPr>
            <p:spPr bwMode="auto">
              <a:xfrm>
                <a:off x="4534"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9" name="Line 160"/>
              <p:cNvSpPr>
                <a:spLocks noChangeShapeType="1"/>
              </p:cNvSpPr>
              <p:nvPr/>
            </p:nvSpPr>
            <p:spPr bwMode="auto">
              <a:xfrm>
                <a:off x="4757"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30" name="Line 161"/>
              <p:cNvSpPr>
                <a:spLocks noChangeShapeType="1"/>
              </p:cNvSpPr>
              <p:nvPr/>
            </p:nvSpPr>
            <p:spPr bwMode="auto">
              <a:xfrm>
                <a:off x="4979"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31" name="Line 162"/>
              <p:cNvSpPr>
                <a:spLocks noChangeShapeType="1"/>
              </p:cNvSpPr>
              <p:nvPr/>
            </p:nvSpPr>
            <p:spPr bwMode="auto">
              <a:xfrm>
                <a:off x="5202"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32" name="Text Box 163"/>
              <p:cNvSpPr txBox="1">
                <a:spLocks noChangeArrowheads="1"/>
              </p:cNvSpPr>
              <p:nvPr/>
            </p:nvSpPr>
            <p:spPr bwMode="auto">
              <a:xfrm>
                <a:off x="3220" y="806"/>
                <a:ext cx="2236" cy="250"/>
              </a:xfrm>
              <a:prstGeom prst="rect">
                <a:avLst/>
              </a:prstGeom>
              <a:noFill/>
              <a:ln w="9525">
                <a:noFill/>
                <a:miter lim="800000"/>
                <a:headEnd/>
                <a:tailEnd/>
              </a:ln>
              <a:effectLst/>
            </p:spPr>
            <p:txBody>
              <a:bodyPr wrap="none"/>
              <a:lstStyle/>
              <a:p>
                <a:pPr eaLnBrk="1" hangingPunct="1">
                  <a:spcBef>
                    <a:spcPct val="0"/>
                  </a:spcBef>
                </a:pPr>
                <a:r>
                  <a:rPr lang="en-US" altLang="zh-CN" sz="2000" b="0" dirty="0">
                    <a:solidFill>
                      <a:schemeClr val="tx1"/>
                    </a:solidFill>
                    <a:ea typeface="宋体" pitchFamily="2" charset="-122"/>
                  </a:rPr>
                  <a:t>0   1    2   3    4    5    6   7    8    9</a:t>
                </a:r>
              </a:p>
            </p:txBody>
          </p:sp>
        </p:grpSp>
        <p:sp>
          <p:nvSpPr>
            <p:cNvPr id="382021" name="Text Box 164"/>
            <p:cNvSpPr txBox="1">
              <a:spLocks noChangeArrowheads="1"/>
            </p:cNvSpPr>
            <p:nvPr/>
          </p:nvSpPr>
          <p:spPr bwMode="auto">
            <a:xfrm>
              <a:off x="2664" y="616"/>
              <a:ext cx="410" cy="250"/>
            </a:xfrm>
            <a:prstGeom prst="rect">
              <a:avLst/>
            </a:prstGeom>
            <a:noFill/>
            <a:ln w="9525">
              <a:noFill/>
              <a:miter lim="800000"/>
              <a:headEnd/>
              <a:tailEnd/>
            </a:ln>
            <a:effectLst/>
          </p:spPr>
          <p:txBody>
            <a:bodyPr wrap="none"/>
            <a:lstStyle/>
            <a:p>
              <a:pPr eaLnBrk="1" hangingPunct="1">
                <a:spcBef>
                  <a:spcPct val="0"/>
                </a:spcBef>
              </a:pPr>
              <a:endParaRPr lang="zh-CN" altLang="zh-CN" sz="2000" b="0">
                <a:solidFill>
                  <a:schemeClr val="tx1"/>
                </a:solidFill>
                <a:ea typeface="宋体" pitchFamily="2" charset="-122"/>
              </a:endParaRPr>
            </a:p>
          </p:txBody>
        </p:sp>
      </p:grpSp>
      <p:sp>
        <p:nvSpPr>
          <p:cNvPr id="809181" name="Text Box 221"/>
          <p:cNvSpPr txBox="1">
            <a:spLocks noChangeArrowheads="1"/>
          </p:cNvSpPr>
          <p:nvPr/>
        </p:nvSpPr>
        <p:spPr bwMode="auto">
          <a:xfrm>
            <a:off x="4229100" y="1647825"/>
            <a:ext cx="741363" cy="457200"/>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m=4</a:t>
            </a:r>
          </a:p>
        </p:txBody>
      </p:sp>
    </p:spTree>
    <p:extLst>
      <p:ext uri="{BB962C8B-B14F-4D97-AF65-F5344CB8AC3E}">
        <p14:creationId xmlns:p14="http://schemas.microsoft.com/office/powerpoint/2010/main" val="5031950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9" name="Text Box 8"/>
          <p:cNvSpPr txBox="1">
            <a:spLocks noChangeArrowheads="1"/>
          </p:cNvSpPr>
          <p:nvPr/>
        </p:nvSpPr>
        <p:spPr bwMode="auto">
          <a:xfrm>
            <a:off x="212725" y="455613"/>
            <a:ext cx="7064375" cy="8604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dk1"/>
                </a:solidFill>
              </a:rPr>
              <a:t>例</a:t>
            </a:r>
            <a:r>
              <a:rPr lang="en-US" altLang="zh-CN" sz="2400" dirty="0"/>
              <a:t>8</a:t>
            </a:r>
            <a:r>
              <a:rPr lang="en-US" altLang="zh-CN" sz="2400" dirty="0">
                <a:solidFill>
                  <a:schemeClr val="dk1"/>
                </a:solidFill>
              </a:rPr>
              <a:t>  </a:t>
            </a:r>
            <a:r>
              <a:rPr lang="zh-CN" altLang="en-US" sz="2400" dirty="0">
                <a:solidFill>
                  <a:schemeClr val="dk1"/>
                </a:solidFill>
              </a:rPr>
              <a:t>将数组</a:t>
            </a:r>
            <a:r>
              <a:rPr lang="en-US" altLang="zh-CN" sz="2400" dirty="0">
                <a:solidFill>
                  <a:schemeClr val="dk1"/>
                </a:solidFill>
              </a:rPr>
              <a:t>a</a:t>
            </a:r>
            <a:r>
              <a:rPr lang="zh-CN" altLang="en-US" sz="2400" dirty="0">
                <a:solidFill>
                  <a:schemeClr val="dk1"/>
                </a:solidFill>
              </a:rPr>
              <a:t>中</a:t>
            </a:r>
            <a:r>
              <a:rPr lang="en-US" altLang="zh-CN" sz="2400" dirty="0">
                <a:solidFill>
                  <a:schemeClr val="dk1"/>
                </a:solidFill>
              </a:rPr>
              <a:t>n</a:t>
            </a:r>
            <a:r>
              <a:rPr lang="zh-CN" altLang="en-US" sz="2400" dirty="0">
                <a:solidFill>
                  <a:schemeClr val="dk1"/>
                </a:solidFill>
              </a:rPr>
              <a:t>个整数按相反顺序存放。</a:t>
            </a:r>
          </a:p>
          <a:p>
            <a:pPr>
              <a:spcBef>
                <a:spcPct val="0"/>
              </a:spcBef>
            </a:pPr>
            <a:r>
              <a:rPr lang="zh-CN" altLang="en-US" sz="2400" dirty="0">
                <a:solidFill>
                  <a:schemeClr val="dk1"/>
                </a:solidFill>
              </a:rPr>
              <a:t>             思路：数组元素头尾对调。四种调用方式。</a:t>
            </a:r>
          </a:p>
        </p:txBody>
      </p:sp>
      <p:grpSp>
        <p:nvGrpSpPr>
          <p:cNvPr id="2" name="Group 142"/>
          <p:cNvGrpSpPr>
            <a:grpSpLocks/>
          </p:cNvGrpSpPr>
          <p:nvPr/>
        </p:nvGrpSpPr>
        <p:grpSpPr bwMode="auto">
          <a:xfrm>
            <a:off x="3300413" y="2244725"/>
            <a:ext cx="3448050" cy="1517650"/>
            <a:chOff x="3275" y="244"/>
            <a:chExt cx="2172" cy="956"/>
          </a:xfrm>
        </p:grpSpPr>
        <p:grpSp>
          <p:nvGrpSpPr>
            <p:cNvPr id="3" name="Group 143"/>
            <p:cNvGrpSpPr>
              <a:grpSpLocks/>
            </p:cNvGrpSpPr>
            <p:nvPr/>
          </p:nvGrpSpPr>
          <p:grpSpPr bwMode="auto">
            <a:xfrm>
              <a:off x="3323" y="244"/>
              <a:ext cx="2066" cy="211"/>
              <a:chOff x="3312" y="633"/>
              <a:chExt cx="2066" cy="211"/>
            </a:xfrm>
          </p:grpSpPr>
          <p:sp>
            <p:nvSpPr>
              <p:cNvPr id="382038" name="Line 144"/>
              <p:cNvSpPr>
                <a:spLocks noChangeShapeType="1"/>
              </p:cNvSpPr>
              <p:nvPr/>
            </p:nvSpPr>
            <p:spPr bwMode="auto">
              <a:xfrm>
                <a:off x="3312" y="633"/>
                <a:ext cx="0" cy="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2039" name="Line 145"/>
              <p:cNvSpPr>
                <a:spLocks noChangeShapeType="1"/>
              </p:cNvSpPr>
              <p:nvPr/>
            </p:nvSpPr>
            <p:spPr bwMode="auto">
              <a:xfrm>
                <a:off x="5378" y="633"/>
                <a:ext cx="0" cy="211"/>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2040" name="Line 146"/>
              <p:cNvSpPr>
                <a:spLocks noChangeShapeType="1"/>
              </p:cNvSpPr>
              <p:nvPr/>
            </p:nvSpPr>
            <p:spPr bwMode="auto">
              <a:xfrm>
                <a:off x="3312" y="633"/>
                <a:ext cx="2066" cy="0"/>
              </a:xfrm>
              <a:prstGeom prst="line">
                <a:avLst/>
              </a:prstGeom>
              <a:noFill/>
              <a:ln w="9525">
                <a:solidFill>
                  <a:schemeClr val="tx1"/>
                </a:solidFill>
                <a:round/>
                <a:headEnd/>
                <a:tailEnd/>
              </a:ln>
              <a:effectLst/>
            </p:spPr>
            <p:txBody>
              <a:bodyPr wrap="none" anchor="ctr"/>
              <a:lstStyle/>
              <a:p>
                <a:endParaRPr lang="zh-CN" altLang="en-US"/>
              </a:p>
            </p:txBody>
          </p:sp>
        </p:grpSp>
        <p:sp>
          <p:nvSpPr>
            <p:cNvPr id="382034" name="Line 147"/>
            <p:cNvSpPr>
              <a:spLocks noChangeShapeType="1"/>
            </p:cNvSpPr>
            <p:nvPr/>
          </p:nvSpPr>
          <p:spPr bwMode="auto">
            <a:xfrm flipV="1">
              <a:off x="3311" y="844"/>
              <a:ext cx="0" cy="166"/>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2035" name="Line 148"/>
            <p:cNvSpPr>
              <a:spLocks noChangeShapeType="1"/>
            </p:cNvSpPr>
            <p:nvPr/>
          </p:nvSpPr>
          <p:spPr bwMode="auto">
            <a:xfrm flipV="1">
              <a:off x="5352" y="829"/>
              <a:ext cx="0" cy="166"/>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2036" name="Text Box 149"/>
            <p:cNvSpPr txBox="1">
              <a:spLocks noChangeArrowheads="1"/>
            </p:cNvSpPr>
            <p:nvPr/>
          </p:nvSpPr>
          <p:spPr bwMode="auto">
            <a:xfrm>
              <a:off x="3275" y="950"/>
              <a:ext cx="16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i</a:t>
              </a:r>
            </a:p>
          </p:txBody>
        </p:sp>
        <p:sp>
          <p:nvSpPr>
            <p:cNvPr id="382037" name="Text Box 150"/>
            <p:cNvSpPr txBox="1">
              <a:spLocks noChangeArrowheads="1"/>
            </p:cNvSpPr>
            <p:nvPr/>
          </p:nvSpPr>
          <p:spPr bwMode="auto">
            <a:xfrm>
              <a:off x="5287" y="950"/>
              <a:ext cx="16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j</a:t>
              </a:r>
            </a:p>
          </p:txBody>
        </p:sp>
      </p:grpSp>
      <p:grpSp>
        <p:nvGrpSpPr>
          <p:cNvPr id="4" name="Group 151"/>
          <p:cNvGrpSpPr>
            <a:grpSpLocks/>
          </p:cNvGrpSpPr>
          <p:nvPr/>
        </p:nvGrpSpPr>
        <p:grpSpPr bwMode="auto">
          <a:xfrm>
            <a:off x="2341563" y="2465388"/>
            <a:ext cx="4467225" cy="766762"/>
            <a:chOff x="2664" y="383"/>
            <a:chExt cx="2814" cy="483"/>
          </a:xfrm>
        </p:grpSpPr>
        <p:grpSp>
          <p:nvGrpSpPr>
            <p:cNvPr id="5" name="Group 152"/>
            <p:cNvGrpSpPr>
              <a:grpSpLocks/>
            </p:cNvGrpSpPr>
            <p:nvPr/>
          </p:nvGrpSpPr>
          <p:grpSpPr bwMode="auto">
            <a:xfrm>
              <a:off x="3189" y="383"/>
              <a:ext cx="2289" cy="471"/>
              <a:chOff x="3167" y="806"/>
              <a:chExt cx="2289" cy="471"/>
            </a:xfrm>
          </p:grpSpPr>
          <p:sp>
            <p:nvSpPr>
              <p:cNvPr id="382022" name="Text Box 153"/>
              <p:cNvSpPr txBox="1">
                <a:spLocks noChangeArrowheads="1"/>
              </p:cNvSpPr>
              <p:nvPr/>
            </p:nvSpPr>
            <p:spPr bwMode="auto">
              <a:xfrm>
                <a:off x="3167" y="1011"/>
                <a:ext cx="2282" cy="256"/>
              </a:xfrm>
              <a:prstGeom prst="rect">
                <a:avLst/>
              </a:prstGeom>
              <a:noFill/>
              <a:ln w="9525">
                <a:solidFill>
                  <a:schemeClr val="tx1"/>
                </a:solidFill>
                <a:miter lim="800000"/>
                <a:headEnd/>
                <a:tailEnd/>
              </a:ln>
              <a:effectLst/>
            </p:spPr>
            <p:txBody>
              <a:bodyPr wrap="none"/>
              <a:lstStyle/>
              <a:p>
                <a:pPr eaLnBrk="1" hangingPunct="1"/>
                <a:r>
                  <a:rPr lang="en-US" altLang="zh-CN" sz="2000" b="0" dirty="0">
                    <a:solidFill>
                      <a:schemeClr val="tx1"/>
                    </a:solidFill>
                    <a:ea typeface="宋体" pitchFamily="2" charset="-122"/>
                  </a:rPr>
                  <a:t> 3    7   9   11  0    6    7    5     4   2</a:t>
                </a:r>
              </a:p>
            </p:txBody>
          </p:sp>
          <p:sp>
            <p:nvSpPr>
              <p:cNvPr id="382023" name="Line 154"/>
              <p:cNvSpPr>
                <a:spLocks noChangeShapeType="1"/>
              </p:cNvSpPr>
              <p:nvPr/>
            </p:nvSpPr>
            <p:spPr bwMode="auto">
              <a:xfrm>
                <a:off x="3423"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4" name="Line 155"/>
              <p:cNvSpPr>
                <a:spLocks noChangeShapeType="1"/>
              </p:cNvSpPr>
              <p:nvPr/>
            </p:nvSpPr>
            <p:spPr bwMode="auto">
              <a:xfrm>
                <a:off x="3645"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5" name="Line 156"/>
              <p:cNvSpPr>
                <a:spLocks noChangeShapeType="1"/>
              </p:cNvSpPr>
              <p:nvPr/>
            </p:nvSpPr>
            <p:spPr bwMode="auto">
              <a:xfrm>
                <a:off x="3867"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6" name="Line 157"/>
              <p:cNvSpPr>
                <a:spLocks noChangeShapeType="1"/>
              </p:cNvSpPr>
              <p:nvPr/>
            </p:nvSpPr>
            <p:spPr bwMode="auto">
              <a:xfrm>
                <a:off x="4090"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7" name="Line 158"/>
              <p:cNvSpPr>
                <a:spLocks noChangeShapeType="1"/>
              </p:cNvSpPr>
              <p:nvPr/>
            </p:nvSpPr>
            <p:spPr bwMode="auto">
              <a:xfrm>
                <a:off x="4312"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8" name="Line 159"/>
              <p:cNvSpPr>
                <a:spLocks noChangeShapeType="1"/>
              </p:cNvSpPr>
              <p:nvPr/>
            </p:nvSpPr>
            <p:spPr bwMode="auto">
              <a:xfrm>
                <a:off x="4534"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9" name="Line 160"/>
              <p:cNvSpPr>
                <a:spLocks noChangeShapeType="1"/>
              </p:cNvSpPr>
              <p:nvPr/>
            </p:nvSpPr>
            <p:spPr bwMode="auto">
              <a:xfrm>
                <a:off x="4757"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30" name="Line 161"/>
              <p:cNvSpPr>
                <a:spLocks noChangeShapeType="1"/>
              </p:cNvSpPr>
              <p:nvPr/>
            </p:nvSpPr>
            <p:spPr bwMode="auto">
              <a:xfrm>
                <a:off x="4979"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31" name="Line 162"/>
              <p:cNvSpPr>
                <a:spLocks noChangeShapeType="1"/>
              </p:cNvSpPr>
              <p:nvPr/>
            </p:nvSpPr>
            <p:spPr bwMode="auto">
              <a:xfrm>
                <a:off x="5202"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32" name="Text Box 163"/>
              <p:cNvSpPr txBox="1">
                <a:spLocks noChangeArrowheads="1"/>
              </p:cNvSpPr>
              <p:nvPr/>
            </p:nvSpPr>
            <p:spPr bwMode="auto">
              <a:xfrm>
                <a:off x="3220" y="806"/>
                <a:ext cx="2236" cy="250"/>
              </a:xfrm>
              <a:prstGeom prst="rect">
                <a:avLst/>
              </a:prstGeom>
              <a:noFill/>
              <a:ln w="9525">
                <a:noFill/>
                <a:miter lim="800000"/>
                <a:headEnd/>
                <a:tailEnd/>
              </a:ln>
              <a:effectLst/>
            </p:spPr>
            <p:txBody>
              <a:bodyPr wrap="none"/>
              <a:lstStyle/>
              <a:p>
                <a:pPr eaLnBrk="1" hangingPunct="1">
                  <a:spcBef>
                    <a:spcPct val="0"/>
                  </a:spcBef>
                </a:pPr>
                <a:r>
                  <a:rPr lang="en-US" altLang="zh-CN" sz="2000" b="0" dirty="0">
                    <a:solidFill>
                      <a:schemeClr val="tx1"/>
                    </a:solidFill>
                    <a:ea typeface="宋体" pitchFamily="2" charset="-122"/>
                  </a:rPr>
                  <a:t>0   1    2   3    4    5    6   7    8    9</a:t>
                </a:r>
              </a:p>
            </p:txBody>
          </p:sp>
        </p:grpSp>
        <p:sp>
          <p:nvSpPr>
            <p:cNvPr id="382021" name="Text Box 164"/>
            <p:cNvSpPr txBox="1">
              <a:spLocks noChangeArrowheads="1"/>
            </p:cNvSpPr>
            <p:nvPr/>
          </p:nvSpPr>
          <p:spPr bwMode="auto">
            <a:xfrm>
              <a:off x="2664" y="616"/>
              <a:ext cx="410" cy="250"/>
            </a:xfrm>
            <a:prstGeom prst="rect">
              <a:avLst/>
            </a:prstGeom>
            <a:noFill/>
            <a:ln w="9525">
              <a:noFill/>
              <a:miter lim="800000"/>
              <a:headEnd/>
              <a:tailEnd/>
            </a:ln>
            <a:effectLst/>
          </p:spPr>
          <p:txBody>
            <a:bodyPr wrap="none"/>
            <a:lstStyle/>
            <a:p>
              <a:pPr eaLnBrk="1" hangingPunct="1">
                <a:spcBef>
                  <a:spcPct val="0"/>
                </a:spcBef>
              </a:pPr>
              <a:endParaRPr lang="zh-CN" altLang="zh-CN" sz="2000" b="0">
                <a:solidFill>
                  <a:schemeClr val="tx1"/>
                </a:solidFill>
                <a:ea typeface="宋体" pitchFamily="2" charset="-122"/>
              </a:endParaRPr>
            </a:p>
          </p:txBody>
        </p:sp>
      </p:grpSp>
      <p:grpSp>
        <p:nvGrpSpPr>
          <p:cNvPr id="23" name="Group 222"/>
          <p:cNvGrpSpPr>
            <a:grpSpLocks/>
          </p:cNvGrpSpPr>
          <p:nvPr/>
        </p:nvGrpSpPr>
        <p:grpSpPr bwMode="auto">
          <a:xfrm>
            <a:off x="3294063" y="2798763"/>
            <a:ext cx="3476625" cy="396875"/>
            <a:chOff x="2075" y="1763"/>
            <a:chExt cx="2190" cy="250"/>
          </a:xfrm>
        </p:grpSpPr>
        <p:sp>
          <p:nvSpPr>
            <p:cNvPr id="381973" name="Text Box 219"/>
            <p:cNvSpPr txBox="1">
              <a:spLocks noChangeArrowheads="1"/>
            </p:cNvSpPr>
            <p:nvPr/>
          </p:nvSpPr>
          <p:spPr bwMode="auto">
            <a:xfrm>
              <a:off x="2075" y="1763"/>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2</a:t>
              </a:r>
            </a:p>
          </p:txBody>
        </p:sp>
        <p:sp>
          <p:nvSpPr>
            <p:cNvPr id="381974" name="Text Box 220"/>
            <p:cNvSpPr txBox="1">
              <a:spLocks noChangeArrowheads="1"/>
            </p:cNvSpPr>
            <p:nvPr/>
          </p:nvSpPr>
          <p:spPr bwMode="auto">
            <a:xfrm>
              <a:off x="4069" y="1763"/>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3</a:t>
              </a:r>
            </a:p>
          </p:txBody>
        </p:sp>
      </p:grpSp>
      <p:sp>
        <p:nvSpPr>
          <p:cNvPr id="809181" name="Text Box 221"/>
          <p:cNvSpPr txBox="1">
            <a:spLocks noChangeArrowheads="1"/>
          </p:cNvSpPr>
          <p:nvPr/>
        </p:nvSpPr>
        <p:spPr bwMode="auto">
          <a:xfrm>
            <a:off x="4229100" y="1647825"/>
            <a:ext cx="741363" cy="457200"/>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m=4</a:t>
            </a:r>
          </a:p>
        </p:txBody>
      </p:sp>
    </p:spTree>
    <p:extLst>
      <p:ext uri="{BB962C8B-B14F-4D97-AF65-F5344CB8AC3E}">
        <p14:creationId xmlns:p14="http://schemas.microsoft.com/office/powerpoint/2010/main" val="38755996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9" name="Text Box 8"/>
          <p:cNvSpPr txBox="1">
            <a:spLocks noChangeArrowheads="1"/>
          </p:cNvSpPr>
          <p:nvPr/>
        </p:nvSpPr>
        <p:spPr bwMode="auto">
          <a:xfrm>
            <a:off x="212725" y="455613"/>
            <a:ext cx="7064375" cy="8604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dk1"/>
                </a:solidFill>
              </a:rPr>
              <a:t>例</a:t>
            </a:r>
            <a:r>
              <a:rPr lang="en-US" altLang="zh-CN" sz="2400" dirty="0"/>
              <a:t>8</a:t>
            </a:r>
            <a:r>
              <a:rPr lang="en-US" altLang="zh-CN" sz="2400" dirty="0">
                <a:solidFill>
                  <a:schemeClr val="dk1"/>
                </a:solidFill>
              </a:rPr>
              <a:t>  </a:t>
            </a:r>
            <a:r>
              <a:rPr lang="zh-CN" altLang="en-US" sz="2400" dirty="0">
                <a:solidFill>
                  <a:schemeClr val="dk1"/>
                </a:solidFill>
              </a:rPr>
              <a:t>将数组</a:t>
            </a:r>
            <a:r>
              <a:rPr lang="en-US" altLang="zh-CN" sz="2400" dirty="0">
                <a:solidFill>
                  <a:schemeClr val="dk1"/>
                </a:solidFill>
              </a:rPr>
              <a:t>a</a:t>
            </a:r>
            <a:r>
              <a:rPr lang="zh-CN" altLang="en-US" sz="2400" dirty="0">
                <a:solidFill>
                  <a:schemeClr val="dk1"/>
                </a:solidFill>
              </a:rPr>
              <a:t>中</a:t>
            </a:r>
            <a:r>
              <a:rPr lang="en-US" altLang="zh-CN" sz="2400" dirty="0">
                <a:solidFill>
                  <a:schemeClr val="dk1"/>
                </a:solidFill>
              </a:rPr>
              <a:t>n</a:t>
            </a:r>
            <a:r>
              <a:rPr lang="zh-CN" altLang="en-US" sz="2400" dirty="0">
                <a:solidFill>
                  <a:schemeClr val="dk1"/>
                </a:solidFill>
              </a:rPr>
              <a:t>个整数按相反顺序存放。</a:t>
            </a:r>
          </a:p>
          <a:p>
            <a:pPr>
              <a:spcBef>
                <a:spcPct val="0"/>
              </a:spcBef>
            </a:pPr>
            <a:r>
              <a:rPr lang="zh-CN" altLang="en-US" sz="2400" dirty="0">
                <a:solidFill>
                  <a:schemeClr val="dk1"/>
                </a:solidFill>
              </a:rPr>
              <a:t>             思路：数组元素头尾对调。四种调用方式。</a:t>
            </a:r>
          </a:p>
        </p:txBody>
      </p:sp>
      <p:grpSp>
        <p:nvGrpSpPr>
          <p:cNvPr id="4" name="Group 151"/>
          <p:cNvGrpSpPr>
            <a:grpSpLocks/>
          </p:cNvGrpSpPr>
          <p:nvPr/>
        </p:nvGrpSpPr>
        <p:grpSpPr bwMode="auto">
          <a:xfrm>
            <a:off x="2341563" y="2465388"/>
            <a:ext cx="4467225" cy="766762"/>
            <a:chOff x="2664" y="383"/>
            <a:chExt cx="2814" cy="483"/>
          </a:xfrm>
        </p:grpSpPr>
        <p:grpSp>
          <p:nvGrpSpPr>
            <p:cNvPr id="5" name="Group 152"/>
            <p:cNvGrpSpPr>
              <a:grpSpLocks/>
            </p:cNvGrpSpPr>
            <p:nvPr/>
          </p:nvGrpSpPr>
          <p:grpSpPr bwMode="auto">
            <a:xfrm>
              <a:off x="3189" y="383"/>
              <a:ext cx="2289" cy="471"/>
              <a:chOff x="3167" y="806"/>
              <a:chExt cx="2289" cy="471"/>
            </a:xfrm>
          </p:grpSpPr>
          <p:sp>
            <p:nvSpPr>
              <p:cNvPr id="382022" name="Text Box 153"/>
              <p:cNvSpPr txBox="1">
                <a:spLocks noChangeArrowheads="1"/>
              </p:cNvSpPr>
              <p:nvPr/>
            </p:nvSpPr>
            <p:spPr bwMode="auto">
              <a:xfrm>
                <a:off x="3167" y="1011"/>
                <a:ext cx="2282" cy="256"/>
              </a:xfrm>
              <a:prstGeom prst="rect">
                <a:avLst/>
              </a:prstGeom>
              <a:noFill/>
              <a:ln w="9525">
                <a:solidFill>
                  <a:schemeClr val="tx1"/>
                </a:solidFill>
                <a:miter lim="800000"/>
                <a:headEnd/>
                <a:tailEnd/>
              </a:ln>
              <a:effectLst/>
            </p:spPr>
            <p:txBody>
              <a:bodyPr wrap="none"/>
              <a:lstStyle/>
              <a:p>
                <a:pPr eaLnBrk="1" hangingPunct="1"/>
                <a:r>
                  <a:rPr lang="en-US" altLang="zh-CN" sz="2000" b="0" dirty="0">
                    <a:solidFill>
                      <a:schemeClr val="tx1"/>
                    </a:solidFill>
                    <a:ea typeface="宋体" pitchFamily="2" charset="-122"/>
                  </a:rPr>
                  <a:t> 3    7   9   11  0    6    7    5     4   2</a:t>
                </a:r>
              </a:p>
            </p:txBody>
          </p:sp>
          <p:sp>
            <p:nvSpPr>
              <p:cNvPr id="382023" name="Line 154"/>
              <p:cNvSpPr>
                <a:spLocks noChangeShapeType="1"/>
              </p:cNvSpPr>
              <p:nvPr/>
            </p:nvSpPr>
            <p:spPr bwMode="auto">
              <a:xfrm>
                <a:off x="3423"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4" name="Line 155"/>
              <p:cNvSpPr>
                <a:spLocks noChangeShapeType="1"/>
              </p:cNvSpPr>
              <p:nvPr/>
            </p:nvSpPr>
            <p:spPr bwMode="auto">
              <a:xfrm>
                <a:off x="3645"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5" name="Line 156"/>
              <p:cNvSpPr>
                <a:spLocks noChangeShapeType="1"/>
              </p:cNvSpPr>
              <p:nvPr/>
            </p:nvSpPr>
            <p:spPr bwMode="auto">
              <a:xfrm>
                <a:off x="3867"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6" name="Line 157"/>
              <p:cNvSpPr>
                <a:spLocks noChangeShapeType="1"/>
              </p:cNvSpPr>
              <p:nvPr/>
            </p:nvSpPr>
            <p:spPr bwMode="auto">
              <a:xfrm>
                <a:off x="4090"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7" name="Line 158"/>
              <p:cNvSpPr>
                <a:spLocks noChangeShapeType="1"/>
              </p:cNvSpPr>
              <p:nvPr/>
            </p:nvSpPr>
            <p:spPr bwMode="auto">
              <a:xfrm>
                <a:off x="4312"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8" name="Line 159"/>
              <p:cNvSpPr>
                <a:spLocks noChangeShapeType="1"/>
              </p:cNvSpPr>
              <p:nvPr/>
            </p:nvSpPr>
            <p:spPr bwMode="auto">
              <a:xfrm>
                <a:off x="4534"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9" name="Line 160"/>
              <p:cNvSpPr>
                <a:spLocks noChangeShapeType="1"/>
              </p:cNvSpPr>
              <p:nvPr/>
            </p:nvSpPr>
            <p:spPr bwMode="auto">
              <a:xfrm>
                <a:off x="4757"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30" name="Line 161"/>
              <p:cNvSpPr>
                <a:spLocks noChangeShapeType="1"/>
              </p:cNvSpPr>
              <p:nvPr/>
            </p:nvSpPr>
            <p:spPr bwMode="auto">
              <a:xfrm>
                <a:off x="4979"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31" name="Line 162"/>
              <p:cNvSpPr>
                <a:spLocks noChangeShapeType="1"/>
              </p:cNvSpPr>
              <p:nvPr/>
            </p:nvSpPr>
            <p:spPr bwMode="auto">
              <a:xfrm>
                <a:off x="5202"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32" name="Text Box 163"/>
              <p:cNvSpPr txBox="1">
                <a:spLocks noChangeArrowheads="1"/>
              </p:cNvSpPr>
              <p:nvPr/>
            </p:nvSpPr>
            <p:spPr bwMode="auto">
              <a:xfrm>
                <a:off x="3220" y="806"/>
                <a:ext cx="2236" cy="250"/>
              </a:xfrm>
              <a:prstGeom prst="rect">
                <a:avLst/>
              </a:prstGeom>
              <a:noFill/>
              <a:ln w="9525">
                <a:noFill/>
                <a:miter lim="800000"/>
                <a:headEnd/>
                <a:tailEnd/>
              </a:ln>
              <a:effectLst/>
            </p:spPr>
            <p:txBody>
              <a:bodyPr wrap="none"/>
              <a:lstStyle/>
              <a:p>
                <a:pPr eaLnBrk="1" hangingPunct="1">
                  <a:spcBef>
                    <a:spcPct val="0"/>
                  </a:spcBef>
                </a:pPr>
                <a:r>
                  <a:rPr lang="en-US" altLang="zh-CN" sz="2000" b="0" dirty="0">
                    <a:solidFill>
                      <a:schemeClr val="tx1"/>
                    </a:solidFill>
                    <a:ea typeface="宋体" pitchFamily="2" charset="-122"/>
                  </a:rPr>
                  <a:t>0   1    2   3    4    5    6   7    8    9</a:t>
                </a:r>
              </a:p>
            </p:txBody>
          </p:sp>
        </p:grpSp>
        <p:sp>
          <p:nvSpPr>
            <p:cNvPr id="382021" name="Text Box 164"/>
            <p:cNvSpPr txBox="1">
              <a:spLocks noChangeArrowheads="1"/>
            </p:cNvSpPr>
            <p:nvPr/>
          </p:nvSpPr>
          <p:spPr bwMode="auto">
            <a:xfrm>
              <a:off x="2664" y="616"/>
              <a:ext cx="410" cy="250"/>
            </a:xfrm>
            <a:prstGeom prst="rect">
              <a:avLst/>
            </a:prstGeom>
            <a:noFill/>
            <a:ln w="9525">
              <a:noFill/>
              <a:miter lim="800000"/>
              <a:headEnd/>
              <a:tailEnd/>
            </a:ln>
            <a:effectLst/>
          </p:spPr>
          <p:txBody>
            <a:bodyPr wrap="none"/>
            <a:lstStyle/>
            <a:p>
              <a:pPr eaLnBrk="1" hangingPunct="1">
                <a:spcBef>
                  <a:spcPct val="0"/>
                </a:spcBef>
              </a:pPr>
              <a:endParaRPr lang="zh-CN" altLang="zh-CN" sz="2000" b="0">
                <a:solidFill>
                  <a:schemeClr val="tx1"/>
                </a:solidFill>
                <a:ea typeface="宋体" pitchFamily="2" charset="-122"/>
              </a:endParaRPr>
            </a:p>
          </p:txBody>
        </p:sp>
      </p:grpSp>
      <p:grpSp>
        <p:nvGrpSpPr>
          <p:cNvPr id="6" name="Group 165"/>
          <p:cNvGrpSpPr>
            <a:grpSpLocks/>
          </p:cNvGrpSpPr>
          <p:nvPr/>
        </p:nvGrpSpPr>
        <p:grpSpPr bwMode="auto">
          <a:xfrm>
            <a:off x="3706813" y="2244725"/>
            <a:ext cx="2751137" cy="1457325"/>
            <a:chOff x="3531" y="244"/>
            <a:chExt cx="1733" cy="918"/>
          </a:xfrm>
        </p:grpSpPr>
        <p:grpSp>
          <p:nvGrpSpPr>
            <p:cNvPr id="7" name="Group 166"/>
            <p:cNvGrpSpPr>
              <a:grpSpLocks/>
            </p:cNvGrpSpPr>
            <p:nvPr/>
          </p:nvGrpSpPr>
          <p:grpSpPr bwMode="auto">
            <a:xfrm>
              <a:off x="3545" y="244"/>
              <a:ext cx="1583" cy="200"/>
              <a:chOff x="3545" y="244"/>
              <a:chExt cx="1583" cy="200"/>
            </a:xfrm>
          </p:grpSpPr>
          <p:sp>
            <p:nvSpPr>
              <p:cNvPr id="382017" name="Line 167"/>
              <p:cNvSpPr>
                <a:spLocks noChangeShapeType="1"/>
              </p:cNvSpPr>
              <p:nvPr/>
            </p:nvSpPr>
            <p:spPr bwMode="auto">
              <a:xfrm>
                <a:off x="3545" y="244"/>
                <a:ext cx="0" cy="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2018" name="Line 168"/>
              <p:cNvSpPr>
                <a:spLocks noChangeShapeType="1"/>
              </p:cNvSpPr>
              <p:nvPr/>
            </p:nvSpPr>
            <p:spPr bwMode="auto">
              <a:xfrm>
                <a:off x="5128" y="244"/>
                <a:ext cx="0" cy="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2019" name="Line 169"/>
              <p:cNvSpPr>
                <a:spLocks noChangeShapeType="1"/>
              </p:cNvSpPr>
              <p:nvPr/>
            </p:nvSpPr>
            <p:spPr bwMode="auto">
              <a:xfrm>
                <a:off x="3545" y="244"/>
                <a:ext cx="1578" cy="0"/>
              </a:xfrm>
              <a:prstGeom prst="line">
                <a:avLst/>
              </a:prstGeom>
              <a:noFill/>
              <a:ln w="9525">
                <a:solidFill>
                  <a:schemeClr val="tx1"/>
                </a:solidFill>
                <a:round/>
                <a:headEnd/>
                <a:tailEnd/>
              </a:ln>
              <a:effectLst/>
            </p:spPr>
            <p:txBody>
              <a:bodyPr wrap="none" anchor="ctr"/>
              <a:lstStyle/>
              <a:p>
                <a:endParaRPr lang="zh-CN" altLang="en-US"/>
              </a:p>
            </p:txBody>
          </p:sp>
        </p:grpSp>
        <p:grpSp>
          <p:nvGrpSpPr>
            <p:cNvPr id="8" name="Group 170"/>
            <p:cNvGrpSpPr>
              <a:grpSpLocks/>
            </p:cNvGrpSpPr>
            <p:nvPr/>
          </p:nvGrpSpPr>
          <p:grpSpPr bwMode="auto">
            <a:xfrm>
              <a:off x="3531" y="839"/>
              <a:ext cx="160" cy="323"/>
              <a:chOff x="3531" y="844"/>
              <a:chExt cx="160" cy="323"/>
            </a:xfrm>
          </p:grpSpPr>
          <p:sp>
            <p:nvSpPr>
              <p:cNvPr id="382015" name="Line 171"/>
              <p:cNvSpPr>
                <a:spLocks noChangeShapeType="1"/>
              </p:cNvSpPr>
              <p:nvPr/>
            </p:nvSpPr>
            <p:spPr bwMode="auto">
              <a:xfrm flipV="1">
                <a:off x="3545" y="844"/>
                <a:ext cx="0" cy="178"/>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2016" name="Text Box 172"/>
              <p:cNvSpPr txBox="1">
                <a:spLocks noChangeArrowheads="1"/>
              </p:cNvSpPr>
              <p:nvPr/>
            </p:nvSpPr>
            <p:spPr bwMode="auto">
              <a:xfrm>
                <a:off x="3531" y="917"/>
                <a:ext cx="16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i</a:t>
                </a:r>
              </a:p>
            </p:txBody>
          </p:sp>
        </p:grpSp>
        <p:grpSp>
          <p:nvGrpSpPr>
            <p:cNvPr id="9" name="Group 173"/>
            <p:cNvGrpSpPr>
              <a:grpSpLocks/>
            </p:cNvGrpSpPr>
            <p:nvPr/>
          </p:nvGrpSpPr>
          <p:grpSpPr bwMode="auto">
            <a:xfrm>
              <a:off x="5104" y="839"/>
              <a:ext cx="160" cy="323"/>
              <a:chOff x="3531" y="844"/>
              <a:chExt cx="160" cy="323"/>
            </a:xfrm>
          </p:grpSpPr>
          <p:sp>
            <p:nvSpPr>
              <p:cNvPr id="382013" name="Line 174"/>
              <p:cNvSpPr>
                <a:spLocks noChangeShapeType="1"/>
              </p:cNvSpPr>
              <p:nvPr/>
            </p:nvSpPr>
            <p:spPr bwMode="auto">
              <a:xfrm flipV="1">
                <a:off x="3545" y="844"/>
                <a:ext cx="0" cy="178"/>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2014" name="Text Box 175"/>
              <p:cNvSpPr txBox="1">
                <a:spLocks noChangeArrowheads="1"/>
              </p:cNvSpPr>
              <p:nvPr/>
            </p:nvSpPr>
            <p:spPr bwMode="auto">
              <a:xfrm>
                <a:off x="3531" y="917"/>
                <a:ext cx="16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j</a:t>
                </a:r>
              </a:p>
            </p:txBody>
          </p:sp>
        </p:grpSp>
      </p:grpSp>
      <p:grpSp>
        <p:nvGrpSpPr>
          <p:cNvPr id="22" name="Group 215"/>
          <p:cNvGrpSpPr>
            <a:grpSpLocks/>
          </p:cNvGrpSpPr>
          <p:nvPr/>
        </p:nvGrpSpPr>
        <p:grpSpPr bwMode="auto">
          <a:xfrm>
            <a:off x="3609975" y="2798763"/>
            <a:ext cx="2801938" cy="396875"/>
            <a:chOff x="3458" y="1484"/>
            <a:chExt cx="1765" cy="250"/>
          </a:xfrm>
        </p:grpSpPr>
        <p:sp>
          <p:nvSpPr>
            <p:cNvPr id="381975" name="Text Box 216"/>
            <p:cNvSpPr txBox="1">
              <a:spLocks noChangeArrowheads="1"/>
            </p:cNvSpPr>
            <p:nvPr/>
          </p:nvSpPr>
          <p:spPr bwMode="auto">
            <a:xfrm>
              <a:off x="3458" y="1484"/>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4</a:t>
              </a:r>
            </a:p>
          </p:txBody>
        </p:sp>
        <p:sp>
          <p:nvSpPr>
            <p:cNvPr id="381976" name="Text Box 217"/>
            <p:cNvSpPr txBox="1">
              <a:spLocks noChangeArrowheads="1"/>
            </p:cNvSpPr>
            <p:nvPr/>
          </p:nvSpPr>
          <p:spPr bwMode="auto">
            <a:xfrm>
              <a:off x="5027" y="1484"/>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7</a:t>
              </a:r>
            </a:p>
          </p:txBody>
        </p:sp>
      </p:grpSp>
      <p:grpSp>
        <p:nvGrpSpPr>
          <p:cNvPr id="23" name="Group 222"/>
          <p:cNvGrpSpPr>
            <a:grpSpLocks/>
          </p:cNvGrpSpPr>
          <p:nvPr/>
        </p:nvGrpSpPr>
        <p:grpSpPr bwMode="auto">
          <a:xfrm>
            <a:off x="3294063" y="2798763"/>
            <a:ext cx="3476625" cy="396875"/>
            <a:chOff x="2075" y="1763"/>
            <a:chExt cx="2190" cy="250"/>
          </a:xfrm>
        </p:grpSpPr>
        <p:sp>
          <p:nvSpPr>
            <p:cNvPr id="381973" name="Text Box 219"/>
            <p:cNvSpPr txBox="1">
              <a:spLocks noChangeArrowheads="1"/>
            </p:cNvSpPr>
            <p:nvPr/>
          </p:nvSpPr>
          <p:spPr bwMode="auto">
            <a:xfrm>
              <a:off x="2075" y="1763"/>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2</a:t>
              </a:r>
            </a:p>
          </p:txBody>
        </p:sp>
        <p:sp>
          <p:nvSpPr>
            <p:cNvPr id="381974" name="Text Box 220"/>
            <p:cNvSpPr txBox="1">
              <a:spLocks noChangeArrowheads="1"/>
            </p:cNvSpPr>
            <p:nvPr/>
          </p:nvSpPr>
          <p:spPr bwMode="auto">
            <a:xfrm>
              <a:off x="4069" y="1763"/>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3</a:t>
              </a:r>
            </a:p>
          </p:txBody>
        </p:sp>
      </p:grpSp>
      <p:sp>
        <p:nvSpPr>
          <p:cNvPr id="809181" name="Text Box 221"/>
          <p:cNvSpPr txBox="1">
            <a:spLocks noChangeArrowheads="1"/>
          </p:cNvSpPr>
          <p:nvPr/>
        </p:nvSpPr>
        <p:spPr bwMode="auto">
          <a:xfrm>
            <a:off x="4229100" y="1647825"/>
            <a:ext cx="741363" cy="457200"/>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m=4</a:t>
            </a:r>
          </a:p>
        </p:txBody>
      </p:sp>
    </p:spTree>
    <p:extLst>
      <p:ext uri="{BB962C8B-B14F-4D97-AF65-F5344CB8AC3E}">
        <p14:creationId xmlns:p14="http://schemas.microsoft.com/office/powerpoint/2010/main" val="9170710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9" name="Text Box 8"/>
          <p:cNvSpPr txBox="1">
            <a:spLocks noChangeArrowheads="1"/>
          </p:cNvSpPr>
          <p:nvPr/>
        </p:nvSpPr>
        <p:spPr bwMode="auto">
          <a:xfrm>
            <a:off x="212725" y="455613"/>
            <a:ext cx="7064375" cy="8604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dk1"/>
                </a:solidFill>
              </a:rPr>
              <a:t>例</a:t>
            </a:r>
            <a:r>
              <a:rPr lang="en-US" altLang="zh-CN" sz="2400" dirty="0"/>
              <a:t>8</a:t>
            </a:r>
            <a:r>
              <a:rPr lang="en-US" altLang="zh-CN" sz="2400" dirty="0">
                <a:solidFill>
                  <a:schemeClr val="dk1"/>
                </a:solidFill>
              </a:rPr>
              <a:t>  </a:t>
            </a:r>
            <a:r>
              <a:rPr lang="zh-CN" altLang="en-US" sz="2400" dirty="0">
                <a:solidFill>
                  <a:schemeClr val="dk1"/>
                </a:solidFill>
              </a:rPr>
              <a:t>将数组</a:t>
            </a:r>
            <a:r>
              <a:rPr lang="en-US" altLang="zh-CN" sz="2400" dirty="0">
                <a:solidFill>
                  <a:schemeClr val="dk1"/>
                </a:solidFill>
              </a:rPr>
              <a:t>a</a:t>
            </a:r>
            <a:r>
              <a:rPr lang="zh-CN" altLang="en-US" sz="2400" dirty="0">
                <a:solidFill>
                  <a:schemeClr val="dk1"/>
                </a:solidFill>
              </a:rPr>
              <a:t>中</a:t>
            </a:r>
            <a:r>
              <a:rPr lang="en-US" altLang="zh-CN" sz="2400" dirty="0">
                <a:solidFill>
                  <a:schemeClr val="dk1"/>
                </a:solidFill>
              </a:rPr>
              <a:t>n</a:t>
            </a:r>
            <a:r>
              <a:rPr lang="zh-CN" altLang="en-US" sz="2400" dirty="0">
                <a:solidFill>
                  <a:schemeClr val="dk1"/>
                </a:solidFill>
              </a:rPr>
              <a:t>个整数按相反顺序存放。</a:t>
            </a:r>
          </a:p>
          <a:p>
            <a:pPr>
              <a:spcBef>
                <a:spcPct val="0"/>
              </a:spcBef>
            </a:pPr>
            <a:r>
              <a:rPr lang="zh-CN" altLang="en-US" sz="2400" dirty="0">
                <a:solidFill>
                  <a:schemeClr val="dk1"/>
                </a:solidFill>
              </a:rPr>
              <a:t>             思路：数组元素头尾对调。四种调用方式。</a:t>
            </a:r>
          </a:p>
        </p:txBody>
      </p:sp>
      <p:grpSp>
        <p:nvGrpSpPr>
          <p:cNvPr id="4" name="Group 151"/>
          <p:cNvGrpSpPr>
            <a:grpSpLocks/>
          </p:cNvGrpSpPr>
          <p:nvPr/>
        </p:nvGrpSpPr>
        <p:grpSpPr bwMode="auto">
          <a:xfrm>
            <a:off x="2341563" y="2465388"/>
            <a:ext cx="4467225" cy="766762"/>
            <a:chOff x="2664" y="383"/>
            <a:chExt cx="2814" cy="483"/>
          </a:xfrm>
        </p:grpSpPr>
        <p:grpSp>
          <p:nvGrpSpPr>
            <p:cNvPr id="5" name="Group 152"/>
            <p:cNvGrpSpPr>
              <a:grpSpLocks/>
            </p:cNvGrpSpPr>
            <p:nvPr/>
          </p:nvGrpSpPr>
          <p:grpSpPr bwMode="auto">
            <a:xfrm>
              <a:off x="3189" y="383"/>
              <a:ext cx="2289" cy="471"/>
              <a:chOff x="3167" y="806"/>
              <a:chExt cx="2289" cy="471"/>
            </a:xfrm>
          </p:grpSpPr>
          <p:sp>
            <p:nvSpPr>
              <p:cNvPr id="382022" name="Text Box 153"/>
              <p:cNvSpPr txBox="1">
                <a:spLocks noChangeArrowheads="1"/>
              </p:cNvSpPr>
              <p:nvPr/>
            </p:nvSpPr>
            <p:spPr bwMode="auto">
              <a:xfrm>
                <a:off x="3167" y="1011"/>
                <a:ext cx="2282" cy="256"/>
              </a:xfrm>
              <a:prstGeom prst="rect">
                <a:avLst/>
              </a:prstGeom>
              <a:noFill/>
              <a:ln w="9525">
                <a:solidFill>
                  <a:schemeClr val="tx1"/>
                </a:solidFill>
                <a:miter lim="800000"/>
                <a:headEnd/>
                <a:tailEnd/>
              </a:ln>
              <a:effectLst/>
            </p:spPr>
            <p:txBody>
              <a:bodyPr wrap="none"/>
              <a:lstStyle/>
              <a:p>
                <a:pPr eaLnBrk="1" hangingPunct="1"/>
                <a:r>
                  <a:rPr lang="en-US" altLang="zh-CN" sz="2000" b="0" dirty="0">
                    <a:solidFill>
                      <a:schemeClr val="tx1"/>
                    </a:solidFill>
                    <a:ea typeface="宋体" pitchFamily="2" charset="-122"/>
                  </a:rPr>
                  <a:t> 3    7   9   11  0    6    7    5     4   2</a:t>
                </a:r>
              </a:p>
            </p:txBody>
          </p:sp>
          <p:sp>
            <p:nvSpPr>
              <p:cNvPr id="382023" name="Line 154"/>
              <p:cNvSpPr>
                <a:spLocks noChangeShapeType="1"/>
              </p:cNvSpPr>
              <p:nvPr/>
            </p:nvSpPr>
            <p:spPr bwMode="auto">
              <a:xfrm>
                <a:off x="3423"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4" name="Line 155"/>
              <p:cNvSpPr>
                <a:spLocks noChangeShapeType="1"/>
              </p:cNvSpPr>
              <p:nvPr/>
            </p:nvSpPr>
            <p:spPr bwMode="auto">
              <a:xfrm>
                <a:off x="3645"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5" name="Line 156"/>
              <p:cNvSpPr>
                <a:spLocks noChangeShapeType="1"/>
              </p:cNvSpPr>
              <p:nvPr/>
            </p:nvSpPr>
            <p:spPr bwMode="auto">
              <a:xfrm>
                <a:off x="3867"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6" name="Line 157"/>
              <p:cNvSpPr>
                <a:spLocks noChangeShapeType="1"/>
              </p:cNvSpPr>
              <p:nvPr/>
            </p:nvSpPr>
            <p:spPr bwMode="auto">
              <a:xfrm>
                <a:off x="4090"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7" name="Line 158"/>
              <p:cNvSpPr>
                <a:spLocks noChangeShapeType="1"/>
              </p:cNvSpPr>
              <p:nvPr/>
            </p:nvSpPr>
            <p:spPr bwMode="auto">
              <a:xfrm>
                <a:off x="4312"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8" name="Line 159"/>
              <p:cNvSpPr>
                <a:spLocks noChangeShapeType="1"/>
              </p:cNvSpPr>
              <p:nvPr/>
            </p:nvSpPr>
            <p:spPr bwMode="auto">
              <a:xfrm>
                <a:off x="4534"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9" name="Line 160"/>
              <p:cNvSpPr>
                <a:spLocks noChangeShapeType="1"/>
              </p:cNvSpPr>
              <p:nvPr/>
            </p:nvSpPr>
            <p:spPr bwMode="auto">
              <a:xfrm>
                <a:off x="4757"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30" name="Line 161"/>
              <p:cNvSpPr>
                <a:spLocks noChangeShapeType="1"/>
              </p:cNvSpPr>
              <p:nvPr/>
            </p:nvSpPr>
            <p:spPr bwMode="auto">
              <a:xfrm>
                <a:off x="4979"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31" name="Line 162"/>
              <p:cNvSpPr>
                <a:spLocks noChangeShapeType="1"/>
              </p:cNvSpPr>
              <p:nvPr/>
            </p:nvSpPr>
            <p:spPr bwMode="auto">
              <a:xfrm>
                <a:off x="5202"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32" name="Text Box 163"/>
              <p:cNvSpPr txBox="1">
                <a:spLocks noChangeArrowheads="1"/>
              </p:cNvSpPr>
              <p:nvPr/>
            </p:nvSpPr>
            <p:spPr bwMode="auto">
              <a:xfrm>
                <a:off x="3220" y="806"/>
                <a:ext cx="2236" cy="250"/>
              </a:xfrm>
              <a:prstGeom prst="rect">
                <a:avLst/>
              </a:prstGeom>
              <a:noFill/>
              <a:ln w="9525">
                <a:noFill/>
                <a:miter lim="800000"/>
                <a:headEnd/>
                <a:tailEnd/>
              </a:ln>
              <a:effectLst/>
            </p:spPr>
            <p:txBody>
              <a:bodyPr wrap="none"/>
              <a:lstStyle/>
              <a:p>
                <a:pPr eaLnBrk="1" hangingPunct="1">
                  <a:spcBef>
                    <a:spcPct val="0"/>
                  </a:spcBef>
                </a:pPr>
                <a:r>
                  <a:rPr lang="en-US" altLang="zh-CN" sz="2000" b="0" dirty="0">
                    <a:solidFill>
                      <a:schemeClr val="tx1"/>
                    </a:solidFill>
                    <a:ea typeface="宋体" pitchFamily="2" charset="-122"/>
                  </a:rPr>
                  <a:t>0   1    2   3    4    5    6   7    8    9</a:t>
                </a:r>
              </a:p>
            </p:txBody>
          </p:sp>
        </p:grpSp>
        <p:sp>
          <p:nvSpPr>
            <p:cNvPr id="382021" name="Text Box 164"/>
            <p:cNvSpPr txBox="1">
              <a:spLocks noChangeArrowheads="1"/>
            </p:cNvSpPr>
            <p:nvPr/>
          </p:nvSpPr>
          <p:spPr bwMode="auto">
            <a:xfrm>
              <a:off x="2664" y="616"/>
              <a:ext cx="410" cy="250"/>
            </a:xfrm>
            <a:prstGeom prst="rect">
              <a:avLst/>
            </a:prstGeom>
            <a:noFill/>
            <a:ln w="9525">
              <a:noFill/>
              <a:miter lim="800000"/>
              <a:headEnd/>
              <a:tailEnd/>
            </a:ln>
            <a:effectLst/>
          </p:spPr>
          <p:txBody>
            <a:bodyPr wrap="none"/>
            <a:lstStyle/>
            <a:p>
              <a:pPr eaLnBrk="1" hangingPunct="1">
                <a:spcBef>
                  <a:spcPct val="0"/>
                </a:spcBef>
              </a:pPr>
              <a:endParaRPr lang="zh-CN" altLang="zh-CN" sz="2000" b="0">
                <a:solidFill>
                  <a:schemeClr val="tx1"/>
                </a:solidFill>
                <a:ea typeface="宋体" pitchFamily="2" charset="-122"/>
              </a:endParaRPr>
            </a:p>
          </p:txBody>
        </p:sp>
      </p:grpSp>
      <p:grpSp>
        <p:nvGrpSpPr>
          <p:cNvPr id="10" name="Group 176"/>
          <p:cNvGrpSpPr>
            <a:grpSpLocks/>
          </p:cNvGrpSpPr>
          <p:nvPr/>
        </p:nvGrpSpPr>
        <p:grpSpPr bwMode="auto">
          <a:xfrm>
            <a:off x="4062413" y="2244725"/>
            <a:ext cx="2038350" cy="1457325"/>
            <a:chOff x="3755" y="244"/>
            <a:chExt cx="1284" cy="918"/>
          </a:xfrm>
        </p:grpSpPr>
        <p:sp>
          <p:nvSpPr>
            <p:cNvPr id="382001" name="Line 177"/>
            <p:cNvSpPr>
              <a:spLocks noChangeShapeType="1"/>
            </p:cNvSpPr>
            <p:nvPr/>
          </p:nvSpPr>
          <p:spPr bwMode="auto">
            <a:xfrm>
              <a:off x="3771" y="244"/>
              <a:ext cx="0" cy="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2002" name="Line 178"/>
            <p:cNvSpPr>
              <a:spLocks noChangeShapeType="1"/>
            </p:cNvSpPr>
            <p:nvPr/>
          </p:nvSpPr>
          <p:spPr bwMode="auto">
            <a:xfrm>
              <a:off x="4901" y="244"/>
              <a:ext cx="0" cy="200"/>
            </a:xfrm>
            <a:prstGeom prst="line">
              <a:avLst/>
            </a:prstGeom>
            <a:noFill/>
            <a:ln w="9525">
              <a:solidFill>
                <a:schemeClr val="tx1"/>
              </a:solidFill>
              <a:round/>
              <a:headEnd/>
              <a:tailEnd type="triangle" w="med" len="med"/>
            </a:ln>
            <a:effectLst/>
          </p:spPr>
          <p:txBody>
            <a:bodyPr wrap="none" anchor="ctr"/>
            <a:lstStyle/>
            <a:p>
              <a:endParaRPr lang="zh-CN" altLang="en-US"/>
            </a:p>
          </p:txBody>
        </p:sp>
        <p:grpSp>
          <p:nvGrpSpPr>
            <p:cNvPr id="11" name="Group 179"/>
            <p:cNvGrpSpPr>
              <a:grpSpLocks/>
            </p:cNvGrpSpPr>
            <p:nvPr/>
          </p:nvGrpSpPr>
          <p:grpSpPr bwMode="auto">
            <a:xfrm>
              <a:off x="3755" y="839"/>
              <a:ext cx="160" cy="323"/>
              <a:chOff x="3531" y="844"/>
              <a:chExt cx="160" cy="323"/>
            </a:xfrm>
          </p:grpSpPr>
          <p:sp>
            <p:nvSpPr>
              <p:cNvPr id="382008" name="Line 180"/>
              <p:cNvSpPr>
                <a:spLocks noChangeShapeType="1"/>
              </p:cNvSpPr>
              <p:nvPr/>
            </p:nvSpPr>
            <p:spPr bwMode="auto">
              <a:xfrm flipV="1">
                <a:off x="3545" y="844"/>
                <a:ext cx="0" cy="178"/>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2009" name="Text Box 181"/>
              <p:cNvSpPr txBox="1">
                <a:spLocks noChangeArrowheads="1"/>
              </p:cNvSpPr>
              <p:nvPr/>
            </p:nvSpPr>
            <p:spPr bwMode="auto">
              <a:xfrm>
                <a:off x="3531" y="917"/>
                <a:ext cx="16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i</a:t>
                </a:r>
              </a:p>
            </p:txBody>
          </p:sp>
        </p:grpSp>
        <p:grpSp>
          <p:nvGrpSpPr>
            <p:cNvPr id="12" name="Group 182"/>
            <p:cNvGrpSpPr>
              <a:grpSpLocks/>
            </p:cNvGrpSpPr>
            <p:nvPr/>
          </p:nvGrpSpPr>
          <p:grpSpPr bwMode="auto">
            <a:xfrm>
              <a:off x="4879" y="839"/>
              <a:ext cx="160" cy="323"/>
              <a:chOff x="3531" y="844"/>
              <a:chExt cx="160" cy="323"/>
            </a:xfrm>
          </p:grpSpPr>
          <p:sp>
            <p:nvSpPr>
              <p:cNvPr id="382006" name="Line 183"/>
              <p:cNvSpPr>
                <a:spLocks noChangeShapeType="1"/>
              </p:cNvSpPr>
              <p:nvPr/>
            </p:nvSpPr>
            <p:spPr bwMode="auto">
              <a:xfrm flipV="1">
                <a:off x="3545" y="844"/>
                <a:ext cx="0" cy="178"/>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2007" name="Text Box 184"/>
              <p:cNvSpPr txBox="1">
                <a:spLocks noChangeArrowheads="1"/>
              </p:cNvSpPr>
              <p:nvPr/>
            </p:nvSpPr>
            <p:spPr bwMode="auto">
              <a:xfrm>
                <a:off x="3531" y="917"/>
                <a:ext cx="16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j</a:t>
                </a:r>
              </a:p>
            </p:txBody>
          </p:sp>
        </p:grpSp>
        <p:sp>
          <p:nvSpPr>
            <p:cNvPr id="382005" name="Line 185"/>
            <p:cNvSpPr>
              <a:spLocks noChangeShapeType="1"/>
            </p:cNvSpPr>
            <p:nvPr/>
          </p:nvSpPr>
          <p:spPr bwMode="auto">
            <a:xfrm>
              <a:off x="3767" y="244"/>
              <a:ext cx="1134" cy="0"/>
            </a:xfrm>
            <a:prstGeom prst="line">
              <a:avLst/>
            </a:prstGeom>
            <a:noFill/>
            <a:ln w="9525">
              <a:solidFill>
                <a:schemeClr val="tx1"/>
              </a:solidFill>
              <a:round/>
              <a:headEnd/>
              <a:tailEnd/>
            </a:ln>
            <a:effectLst/>
          </p:spPr>
          <p:txBody>
            <a:bodyPr wrap="none" anchor="ctr"/>
            <a:lstStyle/>
            <a:p>
              <a:endParaRPr lang="zh-CN" altLang="en-US"/>
            </a:p>
          </p:txBody>
        </p:sp>
      </p:grpSp>
      <p:grpSp>
        <p:nvGrpSpPr>
          <p:cNvPr id="21" name="Group 212"/>
          <p:cNvGrpSpPr>
            <a:grpSpLocks/>
          </p:cNvGrpSpPr>
          <p:nvPr/>
        </p:nvGrpSpPr>
        <p:grpSpPr bwMode="auto">
          <a:xfrm>
            <a:off x="3927475" y="2780928"/>
            <a:ext cx="2119313" cy="425450"/>
            <a:chOff x="3682" y="1484"/>
            <a:chExt cx="1335" cy="268"/>
          </a:xfrm>
        </p:grpSpPr>
        <p:sp>
          <p:nvSpPr>
            <p:cNvPr id="381977" name="Text Box 213"/>
            <p:cNvSpPr txBox="1">
              <a:spLocks noChangeArrowheads="1"/>
            </p:cNvSpPr>
            <p:nvPr/>
          </p:nvSpPr>
          <p:spPr bwMode="auto">
            <a:xfrm>
              <a:off x="3682" y="1484"/>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5</a:t>
              </a:r>
            </a:p>
          </p:txBody>
        </p:sp>
        <p:sp>
          <p:nvSpPr>
            <p:cNvPr id="381978" name="Text Box 214"/>
            <p:cNvSpPr txBox="1">
              <a:spLocks noChangeArrowheads="1"/>
            </p:cNvSpPr>
            <p:nvPr/>
          </p:nvSpPr>
          <p:spPr bwMode="auto">
            <a:xfrm>
              <a:off x="4821" y="1502"/>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9</a:t>
              </a:r>
            </a:p>
          </p:txBody>
        </p:sp>
      </p:grpSp>
      <p:grpSp>
        <p:nvGrpSpPr>
          <p:cNvPr id="22" name="Group 215"/>
          <p:cNvGrpSpPr>
            <a:grpSpLocks/>
          </p:cNvGrpSpPr>
          <p:nvPr/>
        </p:nvGrpSpPr>
        <p:grpSpPr bwMode="auto">
          <a:xfrm>
            <a:off x="3609975" y="2798763"/>
            <a:ext cx="2801938" cy="396875"/>
            <a:chOff x="3458" y="1484"/>
            <a:chExt cx="1765" cy="250"/>
          </a:xfrm>
        </p:grpSpPr>
        <p:sp>
          <p:nvSpPr>
            <p:cNvPr id="381975" name="Text Box 216"/>
            <p:cNvSpPr txBox="1">
              <a:spLocks noChangeArrowheads="1"/>
            </p:cNvSpPr>
            <p:nvPr/>
          </p:nvSpPr>
          <p:spPr bwMode="auto">
            <a:xfrm>
              <a:off x="3458" y="1484"/>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4</a:t>
              </a:r>
            </a:p>
          </p:txBody>
        </p:sp>
        <p:sp>
          <p:nvSpPr>
            <p:cNvPr id="381976" name="Text Box 217"/>
            <p:cNvSpPr txBox="1">
              <a:spLocks noChangeArrowheads="1"/>
            </p:cNvSpPr>
            <p:nvPr/>
          </p:nvSpPr>
          <p:spPr bwMode="auto">
            <a:xfrm>
              <a:off x="5027" y="1484"/>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7</a:t>
              </a:r>
            </a:p>
          </p:txBody>
        </p:sp>
      </p:grpSp>
      <p:grpSp>
        <p:nvGrpSpPr>
          <p:cNvPr id="23" name="Group 222"/>
          <p:cNvGrpSpPr>
            <a:grpSpLocks/>
          </p:cNvGrpSpPr>
          <p:nvPr/>
        </p:nvGrpSpPr>
        <p:grpSpPr bwMode="auto">
          <a:xfrm>
            <a:off x="3294063" y="2798763"/>
            <a:ext cx="3476625" cy="396875"/>
            <a:chOff x="2075" y="1763"/>
            <a:chExt cx="2190" cy="250"/>
          </a:xfrm>
        </p:grpSpPr>
        <p:sp>
          <p:nvSpPr>
            <p:cNvPr id="381973" name="Text Box 219"/>
            <p:cNvSpPr txBox="1">
              <a:spLocks noChangeArrowheads="1"/>
            </p:cNvSpPr>
            <p:nvPr/>
          </p:nvSpPr>
          <p:spPr bwMode="auto">
            <a:xfrm>
              <a:off x="2075" y="1763"/>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a:solidFill>
                    <a:srgbClr val="0000FF"/>
                  </a:solidFill>
                </a:rPr>
                <a:t>2</a:t>
              </a:r>
            </a:p>
          </p:txBody>
        </p:sp>
        <p:sp>
          <p:nvSpPr>
            <p:cNvPr id="381974" name="Text Box 220"/>
            <p:cNvSpPr txBox="1">
              <a:spLocks noChangeArrowheads="1"/>
            </p:cNvSpPr>
            <p:nvPr/>
          </p:nvSpPr>
          <p:spPr bwMode="auto">
            <a:xfrm>
              <a:off x="4069" y="1763"/>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3</a:t>
              </a:r>
            </a:p>
          </p:txBody>
        </p:sp>
      </p:grpSp>
      <p:sp>
        <p:nvSpPr>
          <p:cNvPr id="809181" name="Text Box 221"/>
          <p:cNvSpPr txBox="1">
            <a:spLocks noChangeArrowheads="1"/>
          </p:cNvSpPr>
          <p:nvPr/>
        </p:nvSpPr>
        <p:spPr bwMode="auto">
          <a:xfrm>
            <a:off x="4229100" y="1647825"/>
            <a:ext cx="741363" cy="457200"/>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m=4</a:t>
            </a:r>
          </a:p>
        </p:txBody>
      </p:sp>
    </p:spTree>
    <p:extLst>
      <p:ext uri="{BB962C8B-B14F-4D97-AF65-F5344CB8AC3E}">
        <p14:creationId xmlns:p14="http://schemas.microsoft.com/office/powerpoint/2010/main" val="22100703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9" name="Text Box 8"/>
          <p:cNvSpPr txBox="1">
            <a:spLocks noChangeArrowheads="1"/>
          </p:cNvSpPr>
          <p:nvPr/>
        </p:nvSpPr>
        <p:spPr bwMode="auto">
          <a:xfrm>
            <a:off x="212725" y="455613"/>
            <a:ext cx="7064375" cy="8604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dk1"/>
                </a:solidFill>
              </a:rPr>
              <a:t>例</a:t>
            </a:r>
            <a:r>
              <a:rPr lang="en-US" altLang="zh-CN" sz="2400" dirty="0"/>
              <a:t>8</a:t>
            </a:r>
            <a:r>
              <a:rPr lang="en-US" altLang="zh-CN" sz="2400" dirty="0">
                <a:solidFill>
                  <a:schemeClr val="dk1"/>
                </a:solidFill>
              </a:rPr>
              <a:t>  </a:t>
            </a:r>
            <a:r>
              <a:rPr lang="zh-CN" altLang="en-US" sz="2400" dirty="0">
                <a:solidFill>
                  <a:schemeClr val="dk1"/>
                </a:solidFill>
              </a:rPr>
              <a:t>将数组</a:t>
            </a:r>
            <a:r>
              <a:rPr lang="en-US" altLang="zh-CN" sz="2400" dirty="0">
                <a:solidFill>
                  <a:schemeClr val="dk1"/>
                </a:solidFill>
              </a:rPr>
              <a:t>a</a:t>
            </a:r>
            <a:r>
              <a:rPr lang="zh-CN" altLang="en-US" sz="2400" dirty="0">
                <a:solidFill>
                  <a:schemeClr val="dk1"/>
                </a:solidFill>
              </a:rPr>
              <a:t>中</a:t>
            </a:r>
            <a:r>
              <a:rPr lang="en-US" altLang="zh-CN" sz="2400" dirty="0">
                <a:solidFill>
                  <a:schemeClr val="dk1"/>
                </a:solidFill>
              </a:rPr>
              <a:t>n</a:t>
            </a:r>
            <a:r>
              <a:rPr lang="zh-CN" altLang="en-US" sz="2400" dirty="0">
                <a:solidFill>
                  <a:schemeClr val="dk1"/>
                </a:solidFill>
              </a:rPr>
              <a:t>个整数按相反顺序存放。</a:t>
            </a:r>
          </a:p>
          <a:p>
            <a:pPr>
              <a:spcBef>
                <a:spcPct val="0"/>
              </a:spcBef>
            </a:pPr>
            <a:r>
              <a:rPr lang="zh-CN" altLang="en-US" sz="2400" dirty="0">
                <a:solidFill>
                  <a:schemeClr val="dk1"/>
                </a:solidFill>
              </a:rPr>
              <a:t>             思路：数组元素头尾对调。四种调用方式。</a:t>
            </a:r>
          </a:p>
        </p:txBody>
      </p:sp>
      <p:grpSp>
        <p:nvGrpSpPr>
          <p:cNvPr id="4" name="Group 151"/>
          <p:cNvGrpSpPr>
            <a:grpSpLocks/>
          </p:cNvGrpSpPr>
          <p:nvPr/>
        </p:nvGrpSpPr>
        <p:grpSpPr bwMode="auto">
          <a:xfrm>
            <a:off x="2341563" y="2465388"/>
            <a:ext cx="4467225" cy="766762"/>
            <a:chOff x="2664" y="383"/>
            <a:chExt cx="2814" cy="483"/>
          </a:xfrm>
        </p:grpSpPr>
        <p:grpSp>
          <p:nvGrpSpPr>
            <p:cNvPr id="5" name="Group 152"/>
            <p:cNvGrpSpPr>
              <a:grpSpLocks/>
            </p:cNvGrpSpPr>
            <p:nvPr/>
          </p:nvGrpSpPr>
          <p:grpSpPr bwMode="auto">
            <a:xfrm>
              <a:off x="3189" y="383"/>
              <a:ext cx="2289" cy="471"/>
              <a:chOff x="3167" y="806"/>
              <a:chExt cx="2289" cy="471"/>
            </a:xfrm>
          </p:grpSpPr>
          <p:sp>
            <p:nvSpPr>
              <p:cNvPr id="382022" name="Text Box 153"/>
              <p:cNvSpPr txBox="1">
                <a:spLocks noChangeArrowheads="1"/>
              </p:cNvSpPr>
              <p:nvPr/>
            </p:nvSpPr>
            <p:spPr bwMode="auto">
              <a:xfrm>
                <a:off x="3167" y="1011"/>
                <a:ext cx="2282" cy="256"/>
              </a:xfrm>
              <a:prstGeom prst="rect">
                <a:avLst/>
              </a:prstGeom>
              <a:noFill/>
              <a:ln w="9525">
                <a:solidFill>
                  <a:schemeClr val="tx1"/>
                </a:solidFill>
                <a:miter lim="800000"/>
                <a:headEnd/>
                <a:tailEnd/>
              </a:ln>
              <a:effectLst/>
            </p:spPr>
            <p:txBody>
              <a:bodyPr wrap="none"/>
              <a:lstStyle/>
              <a:p>
                <a:pPr eaLnBrk="1" hangingPunct="1"/>
                <a:r>
                  <a:rPr lang="en-US" altLang="zh-CN" sz="2000" b="0" dirty="0">
                    <a:solidFill>
                      <a:schemeClr val="tx1"/>
                    </a:solidFill>
                    <a:ea typeface="宋体" pitchFamily="2" charset="-122"/>
                  </a:rPr>
                  <a:t> 3    7   9   11  0    6    7    5     4   2</a:t>
                </a:r>
              </a:p>
            </p:txBody>
          </p:sp>
          <p:sp>
            <p:nvSpPr>
              <p:cNvPr id="382023" name="Line 154"/>
              <p:cNvSpPr>
                <a:spLocks noChangeShapeType="1"/>
              </p:cNvSpPr>
              <p:nvPr/>
            </p:nvSpPr>
            <p:spPr bwMode="auto">
              <a:xfrm>
                <a:off x="3423"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4" name="Line 155"/>
              <p:cNvSpPr>
                <a:spLocks noChangeShapeType="1"/>
              </p:cNvSpPr>
              <p:nvPr/>
            </p:nvSpPr>
            <p:spPr bwMode="auto">
              <a:xfrm>
                <a:off x="3645"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5" name="Line 156"/>
              <p:cNvSpPr>
                <a:spLocks noChangeShapeType="1"/>
              </p:cNvSpPr>
              <p:nvPr/>
            </p:nvSpPr>
            <p:spPr bwMode="auto">
              <a:xfrm>
                <a:off x="3867"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6" name="Line 157"/>
              <p:cNvSpPr>
                <a:spLocks noChangeShapeType="1"/>
              </p:cNvSpPr>
              <p:nvPr/>
            </p:nvSpPr>
            <p:spPr bwMode="auto">
              <a:xfrm>
                <a:off x="4090"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7" name="Line 158"/>
              <p:cNvSpPr>
                <a:spLocks noChangeShapeType="1"/>
              </p:cNvSpPr>
              <p:nvPr/>
            </p:nvSpPr>
            <p:spPr bwMode="auto">
              <a:xfrm>
                <a:off x="4312"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8" name="Line 159"/>
              <p:cNvSpPr>
                <a:spLocks noChangeShapeType="1"/>
              </p:cNvSpPr>
              <p:nvPr/>
            </p:nvSpPr>
            <p:spPr bwMode="auto">
              <a:xfrm>
                <a:off x="4534"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9" name="Line 160"/>
              <p:cNvSpPr>
                <a:spLocks noChangeShapeType="1"/>
              </p:cNvSpPr>
              <p:nvPr/>
            </p:nvSpPr>
            <p:spPr bwMode="auto">
              <a:xfrm>
                <a:off x="4757"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30" name="Line 161"/>
              <p:cNvSpPr>
                <a:spLocks noChangeShapeType="1"/>
              </p:cNvSpPr>
              <p:nvPr/>
            </p:nvSpPr>
            <p:spPr bwMode="auto">
              <a:xfrm>
                <a:off x="4979"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31" name="Line 162"/>
              <p:cNvSpPr>
                <a:spLocks noChangeShapeType="1"/>
              </p:cNvSpPr>
              <p:nvPr/>
            </p:nvSpPr>
            <p:spPr bwMode="auto">
              <a:xfrm>
                <a:off x="5202"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32" name="Text Box 163"/>
              <p:cNvSpPr txBox="1">
                <a:spLocks noChangeArrowheads="1"/>
              </p:cNvSpPr>
              <p:nvPr/>
            </p:nvSpPr>
            <p:spPr bwMode="auto">
              <a:xfrm>
                <a:off x="3220" y="806"/>
                <a:ext cx="2236" cy="250"/>
              </a:xfrm>
              <a:prstGeom prst="rect">
                <a:avLst/>
              </a:prstGeom>
              <a:noFill/>
              <a:ln w="9525">
                <a:noFill/>
                <a:miter lim="800000"/>
                <a:headEnd/>
                <a:tailEnd/>
              </a:ln>
              <a:effectLst/>
            </p:spPr>
            <p:txBody>
              <a:bodyPr wrap="none"/>
              <a:lstStyle/>
              <a:p>
                <a:pPr eaLnBrk="1" hangingPunct="1">
                  <a:spcBef>
                    <a:spcPct val="0"/>
                  </a:spcBef>
                </a:pPr>
                <a:r>
                  <a:rPr lang="en-US" altLang="zh-CN" sz="2000" b="0" dirty="0">
                    <a:solidFill>
                      <a:schemeClr val="tx1"/>
                    </a:solidFill>
                    <a:ea typeface="宋体" pitchFamily="2" charset="-122"/>
                  </a:rPr>
                  <a:t>0   1    2   3    4    5    6   7    8    9</a:t>
                </a:r>
              </a:p>
            </p:txBody>
          </p:sp>
        </p:grpSp>
        <p:sp>
          <p:nvSpPr>
            <p:cNvPr id="382021" name="Text Box 164"/>
            <p:cNvSpPr txBox="1">
              <a:spLocks noChangeArrowheads="1"/>
            </p:cNvSpPr>
            <p:nvPr/>
          </p:nvSpPr>
          <p:spPr bwMode="auto">
            <a:xfrm>
              <a:off x="2664" y="616"/>
              <a:ext cx="410" cy="250"/>
            </a:xfrm>
            <a:prstGeom prst="rect">
              <a:avLst/>
            </a:prstGeom>
            <a:noFill/>
            <a:ln w="9525">
              <a:noFill/>
              <a:miter lim="800000"/>
              <a:headEnd/>
              <a:tailEnd/>
            </a:ln>
            <a:effectLst/>
          </p:spPr>
          <p:txBody>
            <a:bodyPr wrap="none"/>
            <a:lstStyle/>
            <a:p>
              <a:pPr eaLnBrk="1" hangingPunct="1">
                <a:spcBef>
                  <a:spcPct val="0"/>
                </a:spcBef>
              </a:pPr>
              <a:endParaRPr lang="zh-CN" altLang="zh-CN" sz="2000" b="0">
                <a:solidFill>
                  <a:schemeClr val="tx1"/>
                </a:solidFill>
                <a:ea typeface="宋体" pitchFamily="2" charset="-122"/>
              </a:endParaRPr>
            </a:p>
          </p:txBody>
        </p:sp>
      </p:grpSp>
      <p:grpSp>
        <p:nvGrpSpPr>
          <p:cNvPr id="13" name="Group 186"/>
          <p:cNvGrpSpPr>
            <a:grpSpLocks/>
          </p:cNvGrpSpPr>
          <p:nvPr/>
        </p:nvGrpSpPr>
        <p:grpSpPr bwMode="auto">
          <a:xfrm>
            <a:off x="4419600" y="2244725"/>
            <a:ext cx="1323975" cy="1457325"/>
            <a:chOff x="3980" y="244"/>
            <a:chExt cx="834" cy="918"/>
          </a:xfrm>
        </p:grpSpPr>
        <p:sp>
          <p:nvSpPr>
            <p:cNvPr id="381992" name="Line 187"/>
            <p:cNvSpPr>
              <a:spLocks noChangeShapeType="1"/>
            </p:cNvSpPr>
            <p:nvPr/>
          </p:nvSpPr>
          <p:spPr bwMode="auto">
            <a:xfrm>
              <a:off x="3997" y="244"/>
              <a:ext cx="0" cy="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1993" name="Line 188"/>
            <p:cNvSpPr>
              <a:spLocks noChangeShapeType="1"/>
            </p:cNvSpPr>
            <p:nvPr/>
          </p:nvSpPr>
          <p:spPr bwMode="auto">
            <a:xfrm>
              <a:off x="4675" y="244"/>
              <a:ext cx="0" cy="200"/>
            </a:xfrm>
            <a:prstGeom prst="line">
              <a:avLst/>
            </a:prstGeom>
            <a:noFill/>
            <a:ln w="9525">
              <a:solidFill>
                <a:schemeClr val="tx1"/>
              </a:solidFill>
              <a:round/>
              <a:headEnd/>
              <a:tailEnd type="triangle" w="med" len="med"/>
            </a:ln>
            <a:effectLst/>
          </p:spPr>
          <p:txBody>
            <a:bodyPr wrap="none" anchor="ctr"/>
            <a:lstStyle/>
            <a:p>
              <a:endParaRPr lang="zh-CN" altLang="en-US"/>
            </a:p>
          </p:txBody>
        </p:sp>
        <p:grpSp>
          <p:nvGrpSpPr>
            <p:cNvPr id="14" name="Group 189"/>
            <p:cNvGrpSpPr>
              <a:grpSpLocks/>
            </p:cNvGrpSpPr>
            <p:nvPr/>
          </p:nvGrpSpPr>
          <p:grpSpPr bwMode="auto">
            <a:xfrm>
              <a:off x="3980" y="839"/>
              <a:ext cx="160" cy="323"/>
              <a:chOff x="3531" y="844"/>
              <a:chExt cx="160" cy="323"/>
            </a:xfrm>
          </p:grpSpPr>
          <p:sp>
            <p:nvSpPr>
              <p:cNvPr id="381999" name="Line 190"/>
              <p:cNvSpPr>
                <a:spLocks noChangeShapeType="1"/>
              </p:cNvSpPr>
              <p:nvPr/>
            </p:nvSpPr>
            <p:spPr bwMode="auto">
              <a:xfrm flipV="1">
                <a:off x="3545" y="844"/>
                <a:ext cx="0" cy="178"/>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2000" name="Text Box 191"/>
              <p:cNvSpPr txBox="1">
                <a:spLocks noChangeArrowheads="1"/>
              </p:cNvSpPr>
              <p:nvPr/>
            </p:nvSpPr>
            <p:spPr bwMode="auto">
              <a:xfrm>
                <a:off x="3531" y="917"/>
                <a:ext cx="16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i</a:t>
                </a:r>
              </a:p>
            </p:txBody>
          </p:sp>
        </p:grpSp>
        <p:grpSp>
          <p:nvGrpSpPr>
            <p:cNvPr id="15" name="Group 192"/>
            <p:cNvGrpSpPr>
              <a:grpSpLocks/>
            </p:cNvGrpSpPr>
            <p:nvPr/>
          </p:nvGrpSpPr>
          <p:grpSpPr bwMode="auto">
            <a:xfrm>
              <a:off x="4654" y="839"/>
              <a:ext cx="160" cy="323"/>
              <a:chOff x="3531" y="844"/>
              <a:chExt cx="160" cy="323"/>
            </a:xfrm>
          </p:grpSpPr>
          <p:sp>
            <p:nvSpPr>
              <p:cNvPr id="381997" name="Line 193"/>
              <p:cNvSpPr>
                <a:spLocks noChangeShapeType="1"/>
              </p:cNvSpPr>
              <p:nvPr/>
            </p:nvSpPr>
            <p:spPr bwMode="auto">
              <a:xfrm flipV="1">
                <a:off x="3545" y="844"/>
                <a:ext cx="0" cy="178"/>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1998" name="Text Box 194"/>
              <p:cNvSpPr txBox="1">
                <a:spLocks noChangeArrowheads="1"/>
              </p:cNvSpPr>
              <p:nvPr/>
            </p:nvSpPr>
            <p:spPr bwMode="auto">
              <a:xfrm>
                <a:off x="3531" y="917"/>
                <a:ext cx="16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j</a:t>
                </a:r>
              </a:p>
            </p:txBody>
          </p:sp>
        </p:grpSp>
        <p:sp>
          <p:nvSpPr>
            <p:cNvPr id="381996" name="Line 195"/>
            <p:cNvSpPr>
              <a:spLocks noChangeShapeType="1"/>
            </p:cNvSpPr>
            <p:nvPr/>
          </p:nvSpPr>
          <p:spPr bwMode="auto">
            <a:xfrm>
              <a:off x="4001" y="244"/>
              <a:ext cx="677" cy="0"/>
            </a:xfrm>
            <a:prstGeom prst="line">
              <a:avLst/>
            </a:prstGeom>
            <a:noFill/>
            <a:ln w="9525">
              <a:solidFill>
                <a:schemeClr val="tx1"/>
              </a:solidFill>
              <a:round/>
              <a:headEnd/>
              <a:tailEnd/>
            </a:ln>
            <a:effectLst/>
          </p:spPr>
          <p:txBody>
            <a:bodyPr wrap="none" anchor="ctr"/>
            <a:lstStyle/>
            <a:p>
              <a:endParaRPr lang="zh-CN" altLang="en-US"/>
            </a:p>
          </p:txBody>
        </p:sp>
      </p:grpSp>
      <p:grpSp>
        <p:nvGrpSpPr>
          <p:cNvPr id="19" name="Group 206"/>
          <p:cNvGrpSpPr>
            <a:grpSpLocks/>
          </p:cNvGrpSpPr>
          <p:nvPr/>
        </p:nvGrpSpPr>
        <p:grpSpPr bwMode="auto">
          <a:xfrm>
            <a:off x="4302125" y="2798763"/>
            <a:ext cx="1471613" cy="396875"/>
            <a:chOff x="3906" y="1484"/>
            <a:chExt cx="927" cy="250"/>
          </a:xfrm>
        </p:grpSpPr>
        <p:sp>
          <p:nvSpPr>
            <p:cNvPr id="381981" name="Text Box 207"/>
            <p:cNvSpPr txBox="1">
              <a:spLocks noChangeArrowheads="1"/>
            </p:cNvSpPr>
            <p:nvPr/>
          </p:nvSpPr>
          <p:spPr bwMode="auto">
            <a:xfrm>
              <a:off x="4557" y="1484"/>
              <a:ext cx="27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a:solidFill>
                    <a:srgbClr val="0000FF"/>
                  </a:solidFill>
                </a:rPr>
                <a:t>11</a:t>
              </a:r>
            </a:p>
          </p:txBody>
        </p:sp>
        <p:sp>
          <p:nvSpPr>
            <p:cNvPr id="381982" name="Text Box 208"/>
            <p:cNvSpPr txBox="1">
              <a:spLocks noChangeArrowheads="1"/>
            </p:cNvSpPr>
            <p:nvPr/>
          </p:nvSpPr>
          <p:spPr bwMode="auto">
            <a:xfrm>
              <a:off x="3906" y="1484"/>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7</a:t>
              </a:r>
            </a:p>
          </p:txBody>
        </p:sp>
      </p:grpSp>
      <p:grpSp>
        <p:nvGrpSpPr>
          <p:cNvPr id="21" name="Group 212"/>
          <p:cNvGrpSpPr>
            <a:grpSpLocks/>
          </p:cNvGrpSpPr>
          <p:nvPr/>
        </p:nvGrpSpPr>
        <p:grpSpPr bwMode="auto">
          <a:xfrm>
            <a:off x="3927476" y="2780931"/>
            <a:ext cx="2127251" cy="414338"/>
            <a:chOff x="3682" y="1484"/>
            <a:chExt cx="1340" cy="261"/>
          </a:xfrm>
        </p:grpSpPr>
        <p:sp>
          <p:nvSpPr>
            <p:cNvPr id="381977" name="Text Box 213"/>
            <p:cNvSpPr txBox="1">
              <a:spLocks noChangeArrowheads="1"/>
            </p:cNvSpPr>
            <p:nvPr/>
          </p:nvSpPr>
          <p:spPr bwMode="auto">
            <a:xfrm>
              <a:off x="3682" y="1484"/>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5</a:t>
              </a:r>
            </a:p>
          </p:txBody>
        </p:sp>
        <p:sp>
          <p:nvSpPr>
            <p:cNvPr id="381978" name="Text Box 214"/>
            <p:cNvSpPr txBox="1">
              <a:spLocks noChangeArrowheads="1"/>
            </p:cNvSpPr>
            <p:nvPr/>
          </p:nvSpPr>
          <p:spPr bwMode="auto">
            <a:xfrm>
              <a:off x="4826" y="1495"/>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9</a:t>
              </a:r>
            </a:p>
          </p:txBody>
        </p:sp>
      </p:grpSp>
      <p:grpSp>
        <p:nvGrpSpPr>
          <p:cNvPr id="22" name="Group 215"/>
          <p:cNvGrpSpPr>
            <a:grpSpLocks/>
          </p:cNvGrpSpPr>
          <p:nvPr/>
        </p:nvGrpSpPr>
        <p:grpSpPr bwMode="auto">
          <a:xfrm>
            <a:off x="3609975" y="2798763"/>
            <a:ext cx="2801938" cy="396875"/>
            <a:chOff x="3458" y="1484"/>
            <a:chExt cx="1765" cy="250"/>
          </a:xfrm>
        </p:grpSpPr>
        <p:sp>
          <p:nvSpPr>
            <p:cNvPr id="381975" name="Text Box 216"/>
            <p:cNvSpPr txBox="1">
              <a:spLocks noChangeArrowheads="1"/>
            </p:cNvSpPr>
            <p:nvPr/>
          </p:nvSpPr>
          <p:spPr bwMode="auto">
            <a:xfrm>
              <a:off x="3458" y="1484"/>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4</a:t>
              </a:r>
            </a:p>
          </p:txBody>
        </p:sp>
        <p:sp>
          <p:nvSpPr>
            <p:cNvPr id="381976" name="Text Box 217"/>
            <p:cNvSpPr txBox="1">
              <a:spLocks noChangeArrowheads="1"/>
            </p:cNvSpPr>
            <p:nvPr/>
          </p:nvSpPr>
          <p:spPr bwMode="auto">
            <a:xfrm>
              <a:off x="5027" y="1484"/>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7</a:t>
              </a:r>
            </a:p>
          </p:txBody>
        </p:sp>
      </p:grpSp>
      <p:grpSp>
        <p:nvGrpSpPr>
          <p:cNvPr id="23" name="Group 222"/>
          <p:cNvGrpSpPr>
            <a:grpSpLocks/>
          </p:cNvGrpSpPr>
          <p:nvPr/>
        </p:nvGrpSpPr>
        <p:grpSpPr bwMode="auto">
          <a:xfrm>
            <a:off x="3294063" y="2798763"/>
            <a:ext cx="3476625" cy="396875"/>
            <a:chOff x="2075" y="1763"/>
            <a:chExt cx="2190" cy="250"/>
          </a:xfrm>
        </p:grpSpPr>
        <p:sp>
          <p:nvSpPr>
            <p:cNvPr id="381973" name="Text Box 219"/>
            <p:cNvSpPr txBox="1">
              <a:spLocks noChangeArrowheads="1"/>
            </p:cNvSpPr>
            <p:nvPr/>
          </p:nvSpPr>
          <p:spPr bwMode="auto">
            <a:xfrm>
              <a:off x="2075" y="1763"/>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a:solidFill>
                    <a:srgbClr val="0000FF"/>
                  </a:solidFill>
                </a:rPr>
                <a:t>2</a:t>
              </a:r>
            </a:p>
          </p:txBody>
        </p:sp>
        <p:sp>
          <p:nvSpPr>
            <p:cNvPr id="381974" name="Text Box 220"/>
            <p:cNvSpPr txBox="1">
              <a:spLocks noChangeArrowheads="1"/>
            </p:cNvSpPr>
            <p:nvPr/>
          </p:nvSpPr>
          <p:spPr bwMode="auto">
            <a:xfrm>
              <a:off x="4069" y="1763"/>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3</a:t>
              </a:r>
            </a:p>
          </p:txBody>
        </p:sp>
      </p:grpSp>
      <p:sp>
        <p:nvSpPr>
          <p:cNvPr id="809181" name="Text Box 221"/>
          <p:cNvSpPr txBox="1">
            <a:spLocks noChangeArrowheads="1"/>
          </p:cNvSpPr>
          <p:nvPr/>
        </p:nvSpPr>
        <p:spPr bwMode="auto">
          <a:xfrm>
            <a:off x="4229100" y="1647825"/>
            <a:ext cx="741363" cy="457200"/>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m=4</a:t>
            </a:r>
          </a:p>
        </p:txBody>
      </p:sp>
    </p:spTree>
    <p:extLst>
      <p:ext uri="{BB962C8B-B14F-4D97-AF65-F5344CB8AC3E}">
        <p14:creationId xmlns:p14="http://schemas.microsoft.com/office/powerpoint/2010/main" val="26826164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9" name="Text Box 8"/>
          <p:cNvSpPr txBox="1">
            <a:spLocks noChangeArrowheads="1"/>
          </p:cNvSpPr>
          <p:nvPr/>
        </p:nvSpPr>
        <p:spPr bwMode="auto">
          <a:xfrm>
            <a:off x="212725" y="455613"/>
            <a:ext cx="7064375" cy="8604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dk1"/>
                </a:solidFill>
              </a:rPr>
              <a:t>例</a:t>
            </a:r>
            <a:r>
              <a:rPr lang="en-US" altLang="zh-CN" sz="2400" dirty="0"/>
              <a:t>8</a:t>
            </a:r>
            <a:r>
              <a:rPr lang="en-US" altLang="zh-CN" sz="2400" dirty="0">
                <a:solidFill>
                  <a:schemeClr val="dk1"/>
                </a:solidFill>
              </a:rPr>
              <a:t>  </a:t>
            </a:r>
            <a:r>
              <a:rPr lang="zh-CN" altLang="en-US" sz="2400" dirty="0">
                <a:solidFill>
                  <a:schemeClr val="dk1"/>
                </a:solidFill>
              </a:rPr>
              <a:t>将数组</a:t>
            </a:r>
            <a:r>
              <a:rPr lang="en-US" altLang="zh-CN" sz="2400" dirty="0">
                <a:solidFill>
                  <a:schemeClr val="dk1"/>
                </a:solidFill>
              </a:rPr>
              <a:t>a</a:t>
            </a:r>
            <a:r>
              <a:rPr lang="zh-CN" altLang="en-US" sz="2400" dirty="0">
                <a:solidFill>
                  <a:schemeClr val="dk1"/>
                </a:solidFill>
              </a:rPr>
              <a:t>中</a:t>
            </a:r>
            <a:r>
              <a:rPr lang="en-US" altLang="zh-CN" sz="2400" dirty="0">
                <a:solidFill>
                  <a:schemeClr val="dk1"/>
                </a:solidFill>
              </a:rPr>
              <a:t>n</a:t>
            </a:r>
            <a:r>
              <a:rPr lang="zh-CN" altLang="en-US" sz="2400" dirty="0">
                <a:solidFill>
                  <a:schemeClr val="dk1"/>
                </a:solidFill>
              </a:rPr>
              <a:t>个整数按相反顺序存放。</a:t>
            </a:r>
          </a:p>
          <a:p>
            <a:pPr>
              <a:spcBef>
                <a:spcPct val="0"/>
              </a:spcBef>
            </a:pPr>
            <a:r>
              <a:rPr lang="zh-CN" altLang="en-US" sz="2400" dirty="0">
                <a:solidFill>
                  <a:schemeClr val="dk1"/>
                </a:solidFill>
              </a:rPr>
              <a:t>             思路：数组元素头尾对调。四种调用方式。</a:t>
            </a:r>
          </a:p>
        </p:txBody>
      </p:sp>
      <p:grpSp>
        <p:nvGrpSpPr>
          <p:cNvPr id="4" name="Group 151"/>
          <p:cNvGrpSpPr>
            <a:grpSpLocks/>
          </p:cNvGrpSpPr>
          <p:nvPr/>
        </p:nvGrpSpPr>
        <p:grpSpPr bwMode="auto">
          <a:xfrm>
            <a:off x="2341563" y="2465388"/>
            <a:ext cx="4467225" cy="766762"/>
            <a:chOff x="2664" y="383"/>
            <a:chExt cx="2814" cy="483"/>
          </a:xfrm>
        </p:grpSpPr>
        <p:grpSp>
          <p:nvGrpSpPr>
            <p:cNvPr id="5" name="Group 152"/>
            <p:cNvGrpSpPr>
              <a:grpSpLocks/>
            </p:cNvGrpSpPr>
            <p:nvPr/>
          </p:nvGrpSpPr>
          <p:grpSpPr bwMode="auto">
            <a:xfrm>
              <a:off x="3189" y="383"/>
              <a:ext cx="2289" cy="471"/>
              <a:chOff x="3167" y="806"/>
              <a:chExt cx="2289" cy="471"/>
            </a:xfrm>
          </p:grpSpPr>
          <p:sp>
            <p:nvSpPr>
              <p:cNvPr id="382022" name="Text Box 153"/>
              <p:cNvSpPr txBox="1">
                <a:spLocks noChangeArrowheads="1"/>
              </p:cNvSpPr>
              <p:nvPr/>
            </p:nvSpPr>
            <p:spPr bwMode="auto">
              <a:xfrm>
                <a:off x="3167" y="1011"/>
                <a:ext cx="2282" cy="256"/>
              </a:xfrm>
              <a:prstGeom prst="rect">
                <a:avLst/>
              </a:prstGeom>
              <a:noFill/>
              <a:ln w="9525">
                <a:solidFill>
                  <a:schemeClr val="tx1"/>
                </a:solidFill>
                <a:miter lim="800000"/>
                <a:headEnd/>
                <a:tailEnd/>
              </a:ln>
              <a:effectLst/>
            </p:spPr>
            <p:txBody>
              <a:bodyPr wrap="none"/>
              <a:lstStyle/>
              <a:p>
                <a:pPr eaLnBrk="1" hangingPunct="1"/>
                <a:r>
                  <a:rPr lang="en-US" altLang="zh-CN" sz="2000" b="0" dirty="0">
                    <a:solidFill>
                      <a:schemeClr val="tx1"/>
                    </a:solidFill>
                    <a:ea typeface="宋体" pitchFamily="2" charset="-122"/>
                  </a:rPr>
                  <a:t> 3    7   9   11  0    6    7    5     4   2</a:t>
                </a:r>
              </a:p>
            </p:txBody>
          </p:sp>
          <p:sp>
            <p:nvSpPr>
              <p:cNvPr id="382023" name="Line 154"/>
              <p:cNvSpPr>
                <a:spLocks noChangeShapeType="1"/>
              </p:cNvSpPr>
              <p:nvPr/>
            </p:nvSpPr>
            <p:spPr bwMode="auto">
              <a:xfrm>
                <a:off x="3423"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4" name="Line 155"/>
              <p:cNvSpPr>
                <a:spLocks noChangeShapeType="1"/>
              </p:cNvSpPr>
              <p:nvPr/>
            </p:nvSpPr>
            <p:spPr bwMode="auto">
              <a:xfrm>
                <a:off x="3645"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5" name="Line 156"/>
              <p:cNvSpPr>
                <a:spLocks noChangeShapeType="1"/>
              </p:cNvSpPr>
              <p:nvPr/>
            </p:nvSpPr>
            <p:spPr bwMode="auto">
              <a:xfrm>
                <a:off x="3867"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6" name="Line 157"/>
              <p:cNvSpPr>
                <a:spLocks noChangeShapeType="1"/>
              </p:cNvSpPr>
              <p:nvPr/>
            </p:nvSpPr>
            <p:spPr bwMode="auto">
              <a:xfrm>
                <a:off x="4090"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7" name="Line 158"/>
              <p:cNvSpPr>
                <a:spLocks noChangeShapeType="1"/>
              </p:cNvSpPr>
              <p:nvPr/>
            </p:nvSpPr>
            <p:spPr bwMode="auto">
              <a:xfrm>
                <a:off x="4312"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8" name="Line 159"/>
              <p:cNvSpPr>
                <a:spLocks noChangeShapeType="1"/>
              </p:cNvSpPr>
              <p:nvPr/>
            </p:nvSpPr>
            <p:spPr bwMode="auto">
              <a:xfrm>
                <a:off x="4534"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9" name="Line 160"/>
              <p:cNvSpPr>
                <a:spLocks noChangeShapeType="1"/>
              </p:cNvSpPr>
              <p:nvPr/>
            </p:nvSpPr>
            <p:spPr bwMode="auto">
              <a:xfrm>
                <a:off x="4757"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30" name="Line 161"/>
              <p:cNvSpPr>
                <a:spLocks noChangeShapeType="1"/>
              </p:cNvSpPr>
              <p:nvPr/>
            </p:nvSpPr>
            <p:spPr bwMode="auto">
              <a:xfrm>
                <a:off x="4979"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31" name="Line 162"/>
              <p:cNvSpPr>
                <a:spLocks noChangeShapeType="1"/>
              </p:cNvSpPr>
              <p:nvPr/>
            </p:nvSpPr>
            <p:spPr bwMode="auto">
              <a:xfrm>
                <a:off x="5202"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32" name="Text Box 163"/>
              <p:cNvSpPr txBox="1">
                <a:spLocks noChangeArrowheads="1"/>
              </p:cNvSpPr>
              <p:nvPr/>
            </p:nvSpPr>
            <p:spPr bwMode="auto">
              <a:xfrm>
                <a:off x="3220" y="806"/>
                <a:ext cx="2236" cy="250"/>
              </a:xfrm>
              <a:prstGeom prst="rect">
                <a:avLst/>
              </a:prstGeom>
              <a:noFill/>
              <a:ln w="9525">
                <a:noFill/>
                <a:miter lim="800000"/>
                <a:headEnd/>
                <a:tailEnd/>
              </a:ln>
              <a:effectLst/>
            </p:spPr>
            <p:txBody>
              <a:bodyPr wrap="none"/>
              <a:lstStyle/>
              <a:p>
                <a:pPr eaLnBrk="1" hangingPunct="1">
                  <a:spcBef>
                    <a:spcPct val="0"/>
                  </a:spcBef>
                </a:pPr>
                <a:r>
                  <a:rPr lang="en-US" altLang="zh-CN" sz="2000" b="0" dirty="0">
                    <a:solidFill>
                      <a:schemeClr val="tx1"/>
                    </a:solidFill>
                    <a:ea typeface="宋体" pitchFamily="2" charset="-122"/>
                  </a:rPr>
                  <a:t>0   1    2   3    4    5    6   7    8    9</a:t>
                </a:r>
              </a:p>
            </p:txBody>
          </p:sp>
        </p:grpSp>
        <p:sp>
          <p:nvSpPr>
            <p:cNvPr id="382021" name="Text Box 164"/>
            <p:cNvSpPr txBox="1">
              <a:spLocks noChangeArrowheads="1"/>
            </p:cNvSpPr>
            <p:nvPr/>
          </p:nvSpPr>
          <p:spPr bwMode="auto">
            <a:xfrm>
              <a:off x="2664" y="616"/>
              <a:ext cx="410" cy="250"/>
            </a:xfrm>
            <a:prstGeom prst="rect">
              <a:avLst/>
            </a:prstGeom>
            <a:noFill/>
            <a:ln w="9525">
              <a:noFill/>
              <a:miter lim="800000"/>
              <a:headEnd/>
              <a:tailEnd/>
            </a:ln>
            <a:effectLst/>
          </p:spPr>
          <p:txBody>
            <a:bodyPr wrap="none"/>
            <a:lstStyle/>
            <a:p>
              <a:pPr eaLnBrk="1" hangingPunct="1">
                <a:spcBef>
                  <a:spcPct val="0"/>
                </a:spcBef>
              </a:pPr>
              <a:endParaRPr lang="zh-CN" altLang="zh-CN" sz="2000" b="0">
                <a:solidFill>
                  <a:schemeClr val="tx1"/>
                </a:solidFill>
                <a:ea typeface="宋体" pitchFamily="2" charset="-122"/>
              </a:endParaRPr>
            </a:p>
          </p:txBody>
        </p:sp>
      </p:grpSp>
      <p:grpSp>
        <p:nvGrpSpPr>
          <p:cNvPr id="16" name="Group 196"/>
          <p:cNvGrpSpPr>
            <a:grpSpLocks/>
          </p:cNvGrpSpPr>
          <p:nvPr/>
        </p:nvGrpSpPr>
        <p:grpSpPr bwMode="auto">
          <a:xfrm>
            <a:off x="4776788" y="2244725"/>
            <a:ext cx="609600" cy="1457325"/>
            <a:chOff x="4205" y="244"/>
            <a:chExt cx="384" cy="918"/>
          </a:xfrm>
        </p:grpSpPr>
        <p:sp>
          <p:nvSpPr>
            <p:cNvPr id="381983" name="Line 197"/>
            <p:cNvSpPr>
              <a:spLocks noChangeShapeType="1"/>
            </p:cNvSpPr>
            <p:nvPr/>
          </p:nvSpPr>
          <p:spPr bwMode="auto">
            <a:xfrm>
              <a:off x="4223" y="244"/>
              <a:ext cx="0" cy="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1984" name="Line 198"/>
            <p:cNvSpPr>
              <a:spLocks noChangeShapeType="1"/>
            </p:cNvSpPr>
            <p:nvPr/>
          </p:nvSpPr>
          <p:spPr bwMode="auto">
            <a:xfrm>
              <a:off x="4449" y="244"/>
              <a:ext cx="0" cy="200"/>
            </a:xfrm>
            <a:prstGeom prst="line">
              <a:avLst/>
            </a:prstGeom>
            <a:noFill/>
            <a:ln w="9525">
              <a:solidFill>
                <a:schemeClr val="tx1"/>
              </a:solidFill>
              <a:round/>
              <a:headEnd/>
              <a:tailEnd type="triangle" w="med" len="med"/>
            </a:ln>
            <a:effectLst/>
          </p:spPr>
          <p:txBody>
            <a:bodyPr wrap="none" anchor="ctr"/>
            <a:lstStyle/>
            <a:p>
              <a:endParaRPr lang="zh-CN" altLang="en-US"/>
            </a:p>
          </p:txBody>
        </p:sp>
        <p:grpSp>
          <p:nvGrpSpPr>
            <p:cNvPr id="17" name="Group 199"/>
            <p:cNvGrpSpPr>
              <a:grpSpLocks/>
            </p:cNvGrpSpPr>
            <p:nvPr/>
          </p:nvGrpSpPr>
          <p:grpSpPr bwMode="auto">
            <a:xfrm>
              <a:off x="4429" y="839"/>
              <a:ext cx="160" cy="323"/>
              <a:chOff x="3531" y="844"/>
              <a:chExt cx="160" cy="323"/>
            </a:xfrm>
          </p:grpSpPr>
          <p:sp>
            <p:nvSpPr>
              <p:cNvPr id="381990" name="Line 200"/>
              <p:cNvSpPr>
                <a:spLocks noChangeShapeType="1"/>
              </p:cNvSpPr>
              <p:nvPr/>
            </p:nvSpPr>
            <p:spPr bwMode="auto">
              <a:xfrm flipV="1">
                <a:off x="3545" y="844"/>
                <a:ext cx="0" cy="178"/>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1991" name="Text Box 201"/>
              <p:cNvSpPr txBox="1">
                <a:spLocks noChangeArrowheads="1"/>
              </p:cNvSpPr>
              <p:nvPr/>
            </p:nvSpPr>
            <p:spPr bwMode="auto">
              <a:xfrm>
                <a:off x="3531" y="917"/>
                <a:ext cx="16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j</a:t>
                </a:r>
              </a:p>
            </p:txBody>
          </p:sp>
        </p:grpSp>
        <p:grpSp>
          <p:nvGrpSpPr>
            <p:cNvPr id="18" name="Group 202"/>
            <p:cNvGrpSpPr>
              <a:grpSpLocks/>
            </p:cNvGrpSpPr>
            <p:nvPr/>
          </p:nvGrpSpPr>
          <p:grpSpPr bwMode="auto">
            <a:xfrm>
              <a:off x="4205" y="839"/>
              <a:ext cx="160" cy="323"/>
              <a:chOff x="3531" y="844"/>
              <a:chExt cx="160" cy="323"/>
            </a:xfrm>
          </p:grpSpPr>
          <p:sp>
            <p:nvSpPr>
              <p:cNvPr id="381988" name="Line 203"/>
              <p:cNvSpPr>
                <a:spLocks noChangeShapeType="1"/>
              </p:cNvSpPr>
              <p:nvPr/>
            </p:nvSpPr>
            <p:spPr bwMode="auto">
              <a:xfrm flipV="1">
                <a:off x="3545" y="844"/>
                <a:ext cx="0" cy="178"/>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1989" name="Text Box 204"/>
              <p:cNvSpPr txBox="1">
                <a:spLocks noChangeArrowheads="1"/>
              </p:cNvSpPr>
              <p:nvPr/>
            </p:nvSpPr>
            <p:spPr bwMode="auto">
              <a:xfrm>
                <a:off x="3531" y="917"/>
                <a:ext cx="16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i</a:t>
                </a:r>
              </a:p>
            </p:txBody>
          </p:sp>
        </p:grpSp>
        <p:sp>
          <p:nvSpPr>
            <p:cNvPr id="381987" name="Line 205"/>
            <p:cNvSpPr>
              <a:spLocks noChangeShapeType="1"/>
            </p:cNvSpPr>
            <p:nvPr/>
          </p:nvSpPr>
          <p:spPr bwMode="auto">
            <a:xfrm flipV="1">
              <a:off x="4223" y="244"/>
              <a:ext cx="222" cy="1"/>
            </a:xfrm>
            <a:prstGeom prst="line">
              <a:avLst/>
            </a:prstGeom>
            <a:noFill/>
            <a:ln w="9525">
              <a:solidFill>
                <a:schemeClr val="tx1"/>
              </a:solidFill>
              <a:round/>
              <a:headEnd/>
              <a:tailEnd/>
            </a:ln>
            <a:effectLst/>
          </p:spPr>
          <p:txBody>
            <a:bodyPr wrap="none" anchor="ctr"/>
            <a:lstStyle/>
            <a:p>
              <a:endParaRPr lang="zh-CN" altLang="en-US"/>
            </a:p>
          </p:txBody>
        </p:sp>
      </p:grpSp>
      <p:grpSp>
        <p:nvGrpSpPr>
          <p:cNvPr id="19" name="Group 206"/>
          <p:cNvGrpSpPr>
            <a:grpSpLocks/>
          </p:cNvGrpSpPr>
          <p:nvPr/>
        </p:nvGrpSpPr>
        <p:grpSpPr bwMode="auto">
          <a:xfrm>
            <a:off x="4302125" y="2798763"/>
            <a:ext cx="1471613" cy="396875"/>
            <a:chOff x="3906" y="1484"/>
            <a:chExt cx="927" cy="250"/>
          </a:xfrm>
        </p:grpSpPr>
        <p:sp>
          <p:nvSpPr>
            <p:cNvPr id="381981" name="Text Box 207"/>
            <p:cNvSpPr txBox="1">
              <a:spLocks noChangeArrowheads="1"/>
            </p:cNvSpPr>
            <p:nvPr/>
          </p:nvSpPr>
          <p:spPr bwMode="auto">
            <a:xfrm>
              <a:off x="4557" y="1484"/>
              <a:ext cx="27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a:solidFill>
                    <a:srgbClr val="0000FF"/>
                  </a:solidFill>
                </a:rPr>
                <a:t>11</a:t>
              </a:r>
            </a:p>
          </p:txBody>
        </p:sp>
        <p:sp>
          <p:nvSpPr>
            <p:cNvPr id="381982" name="Text Box 208"/>
            <p:cNvSpPr txBox="1">
              <a:spLocks noChangeArrowheads="1"/>
            </p:cNvSpPr>
            <p:nvPr/>
          </p:nvSpPr>
          <p:spPr bwMode="auto">
            <a:xfrm>
              <a:off x="3906" y="1484"/>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7</a:t>
              </a:r>
            </a:p>
          </p:txBody>
        </p:sp>
      </p:grpSp>
      <p:grpSp>
        <p:nvGrpSpPr>
          <p:cNvPr id="20" name="Group 209"/>
          <p:cNvGrpSpPr>
            <a:grpSpLocks/>
          </p:cNvGrpSpPr>
          <p:nvPr/>
        </p:nvGrpSpPr>
        <p:grpSpPr bwMode="auto">
          <a:xfrm>
            <a:off x="4657725" y="2798763"/>
            <a:ext cx="668338" cy="396875"/>
            <a:chOff x="4130" y="1484"/>
            <a:chExt cx="421" cy="250"/>
          </a:xfrm>
        </p:grpSpPr>
        <p:sp>
          <p:nvSpPr>
            <p:cNvPr id="381979" name="Text Box 210"/>
            <p:cNvSpPr txBox="1">
              <a:spLocks noChangeArrowheads="1"/>
            </p:cNvSpPr>
            <p:nvPr/>
          </p:nvSpPr>
          <p:spPr bwMode="auto">
            <a:xfrm>
              <a:off x="4130" y="1484"/>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a:solidFill>
                    <a:srgbClr val="0000FF"/>
                  </a:solidFill>
                </a:rPr>
                <a:t>6</a:t>
              </a:r>
            </a:p>
          </p:txBody>
        </p:sp>
        <p:sp>
          <p:nvSpPr>
            <p:cNvPr id="381980" name="Text Box 211"/>
            <p:cNvSpPr txBox="1">
              <a:spLocks noChangeArrowheads="1"/>
            </p:cNvSpPr>
            <p:nvPr/>
          </p:nvSpPr>
          <p:spPr bwMode="auto">
            <a:xfrm>
              <a:off x="4355" y="1484"/>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a:solidFill>
                    <a:srgbClr val="0000FF"/>
                  </a:solidFill>
                </a:rPr>
                <a:t>0</a:t>
              </a:r>
            </a:p>
          </p:txBody>
        </p:sp>
      </p:grpSp>
      <p:grpSp>
        <p:nvGrpSpPr>
          <p:cNvPr id="21" name="Group 212"/>
          <p:cNvGrpSpPr>
            <a:grpSpLocks/>
          </p:cNvGrpSpPr>
          <p:nvPr/>
        </p:nvGrpSpPr>
        <p:grpSpPr bwMode="auto">
          <a:xfrm>
            <a:off x="3927475" y="2780931"/>
            <a:ext cx="2109788" cy="423863"/>
            <a:chOff x="3682" y="1484"/>
            <a:chExt cx="1329" cy="267"/>
          </a:xfrm>
        </p:grpSpPr>
        <p:sp>
          <p:nvSpPr>
            <p:cNvPr id="381977" name="Text Box 213"/>
            <p:cNvSpPr txBox="1">
              <a:spLocks noChangeArrowheads="1"/>
            </p:cNvSpPr>
            <p:nvPr/>
          </p:nvSpPr>
          <p:spPr bwMode="auto">
            <a:xfrm>
              <a:off x="3682" y="1484"/>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5</a:t>
              </a:r>
            </a:p>
          </p:txBody>
        </p:sp>
        <p:sp>
          <p:nvSpPr>
            <p:cNvPr id="381978" name="Text Box 214"/>
            <p:cNvSpPr txBox="1">
              <a:spLocks noChangeArrowheads="1"/>
            </p:cNvSpPr>
            <p:nvPr/>
          </p:nvSpPr>
          <p:spPr bwMode="auto">
            <a:xfrm>
              <a:off x="4815" y="1501"/>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9</a:t>
              </a:r>
            </a:p>
          </p:txBody>
        </p:sp>
      </p:grpSp>
      <p:grpSp>
        <p:nvGrpSpPr>
          <p:cNvPr id="22" name="Group 215"/>
          <p:cNvGrpSpPr>
            <a:grpSpLocks/>
          </p:cNvGrpSpPr>
          <p:nvPr/>
        </p:nvGrpSpPr>
        <p:grpSpPr bwMode="auto">
          <a:xfrm>
            <a:off x="3609975" y="2798763"/>
            <a:ext cx="2801938" cy="396875"/>
            <a:chOff x="3458" y="1484"/>
            <a:chExt cx="1765" cy="250"/>
          </a:xfrm>
        </p:grpSpPr>
        <p:sp>
          <p:nvSpPr>
            <p:cNvPr id="381975" name="Text Box 216"/>
            <p:cNvSpPr txBox="1">
              <a:spLocks noChangeArrowheads="1"/>
            </p:cNvSpPr>
            <p:nvPr/>
          </p:nvSpPr>
          <p:spPr bwMode="auto">
            <a:xfrm>
              <a:off x="3458" y="1484"/>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4</a:t>
              </a:r>
            </a:p>
          </p:txBody>
        </p:sp>
        <p:sp>
          <p:nvSpPr>
            <p:cNvPr id="381976" name="Text Box 217"/>
            <p:cNvSpPr txBox="1">
              <a:spLocks noChangeArrowheads="1"/>
            </p:cNvSpPr>
            <p:nvPr/>
          </p:nvSpPr>
          <p:spPr bwMode="auto">
            <a:xfrm>
              <a:off x="5027" y="1484"/>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7</a:t>
              </a:r>
            </a:p>
          </p:txBody>
        </p:sp>
      </p:grpSp>
      <p:grpSp>
        <p:nvGrpSpPr>
          <p:cNvPr id="23" name="Group 222"/>
          <p:cNvGrpSpPr>
            <a:grpSpLocks/>
          </p:cNvGrpSpPr>
          <p:nvPr/>
        </p:nvGrpSpPr>
        <p:grpSpPr bwMode="auto">
          <a:xfrm>
            <a:off x="3294063" y="2798763"/>
            <a:ext cx="3476625" cy="396875"/>
            <a:chOff x="2075" y="1763"/>
            <a:chExt cx="2190" cy="250"/>
          </a:xfrm>
        </p:grpSpPr>
        <p:sp>
          <p:nvSpPr>
            <p:cNvPr id="381973" name="Text Box 219"/>
            <p:cNvSpPr txBox="1">
              <a:spLocks noChangeArrowheads="1"/>
            </p:cNvSpPr>
            <p:nvPr/>
          </p:nvSpPr>
          <p:spPr bwMode="auto">
            <a:xfrm>
              <a:off x="2075" y="1763"/>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a:solidFill>
                    <a:srgbClr val="0000FF"/>
                  </a:solidFill>
                </a:rPr>
                <a:t>2</a:t>
              </a:r>
            </a:p>
          </p:txBody>
        </p:sp>
        <p:sp>
          <p:nvSpPr>
            <p:cNvPr id="381974" name="Text Box 220"/>
            <p:cNvSpPr txBox="1">
              <a:spLocks noChangeArrowheads="1"/>
            </p:cNvSpPr>
            <p:nvPr/>
          </p:nvSpPr>
          <p:spPr bwMode="auto">
            <a:xfrm>
              <a:off x="4069" y="1763"/>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3</a:t>
              </a:r>
            </a:p>
          </p:txBody>
        </p:sp>
      </p:grpSp>
      <p:sp>
        <p:nvSpPr>
          <p:cNvPr id="809181" name="Text Box 221"/>
          <p:cNvSpPr txBox="1">
            <a:spLocks noChangeArrowheads="1"/>
          </p:cNvSpPr>
          <p:nvPr/>
        </p:nvSpPr>
        <p:spPr bwMode="auto">
          <a:xfrm>
            <a:off x="4229100" y="1647825"/>
            <a:ext cx="741363" cy="457200"/>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m=4</a:t>
            </a:r>
          </a:p>
        </p:txBody>
      </p:sp>
    </p:spTree>
    <p:extLst>
      <p:ext uri="{BB962C8B-B14F-4D97-AF65-F5344CB8AC3E}">
        <p14:creationId xmlns:p14="http://schemas.microsoft.com/office/powerpoint/2010/main" val="39930892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9" name="Text Box 8"/>
          <p:cNvSpPr txBox="1">
            <a:spLocks noChangeArrowheads="1"/>
          </p:cNvSpPr>
          <p:nvPr/>
        </p:nvSpPr>
        <p:spPr bwMode="auto">
          <a:xfrm>
            <a:off x="539552" y="902069"/>
            <a:ext cx="7064375" cy="8604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dk1"/>
                </a:solidFill>
              </a:rPr>
              <a:t>例</a:t>
            </a:r>
            <a:r>
              <a:rPr lang="en-US" altLang="zh-CN" sz="2400" dirty="0"/>
              <a:t>8</a:t>
            </a:r>
            <a:r>
              <a:rPr lang="en-US" altLang="zh-CN" sz="2400" dirty="0">
                <a:solidFill>
                  <a:schemeClr val="dk1"/>
                </a:solidFill>
              </a:rPr>
              <a:t>  </a:t>
            </a:r>
            <a:r>
              <a:rPr lang="zh-CN" altLang="en-US" sz="2400" dirty="0">
                <a:solidFill>
                  <a:schemeClr val="dk1"/>
                </a:solidFill>
              </a:rPr>
              <a:t>将数组</a:t>
            </a:r>
            <a:r>
              <a:rPr lang="en-US" altLang="zh-CN" sz="2400" dirty="0">
                <a:solidFill>
                  <a:schemeClr val="dk1"/>
                </a:solidFill>
              </a:rPr>
              <a:t>a</a:t>
            </a:r>
            <a:r>
              <a:rPr lang="zh-CN" altLang="en-US" sz="2400" dirty="0">
                <a:solidFill>
                  <a:schemeClr val="dk1"/>
                </a:solidFill>
              </a:rPr>
              <a:t>中</a:t>
            </a:r>
            <a:r>
              <a:rPr lang="en-US" altLang="zh-CN" sz="2400" dirty="0">
                <a:solidFill>
                  <a:schemeClr val="dk1"/>
                </a:solidFill>
              </a:rPr>
              <a:t>n</a:t>
            </a:r>
            <a:r>
              <a:rPr lang="zh-CN" altLang="en-US" sz="2400" dirty="0">
                <a:solidFill>
                  <a:schemeClr val="dk1"/>
                </a:solidFill>
              </a:rPr>
              <a:t>个整数按相反顺序存放。</a:t>
            </a:r>
          </a:p>
          <a:p>
            <a:pPr>
              <a:spcBef>
                <a:spcPct val="0"/>
              </a:spcBef>
            </a:pPr>
            <a:r>
              <a:rPr lang="zh-CN" altLang="en-US" sz="2400" dirty="0">
                <a:solidFill>
                  <a:schemeClr val="dk1"/>
                </a:solidFill>
              </a:rPr>
              <a:t>             思路：数组元素头尾对调。四种调用方式。</a:t>
            </a:r>
          </a:p>
        </p:txBody>
      </p:sp>
      <p:grpSp>
        <p:nvGrpSpPr>
          <p:cNvPr id="4" name="Group 151"/>
          <p:cNvGrpSpPr>
            <a:grpSpLocks/>
          </p:cNvGrpSpPr>
          <p:nvPr/>
        </p:nvGrpSpPr>
        <p:grpSpPr bwMode="auto">
          <a:xfrm>
            <a:off x="2341563" y="2465388"/>
            <a:ext cx="4467225" cy="766762"/>
            <a:chOff x="2664" y="383"/>
            <a:chExt cx="2814" cy="483"/>
          </a:xfrm>
        </p:grpSpPr>
        <p:grpSp>
          <p:nvGrpSpPr>
            <p:cNvPr id="5" name="Group 152"/>
            <p:cNvGrpSpPr>
              <a:grpSpLocks/>
            </p:cNvGrpSpPr>
            <p:nvPr/>
          </p:nvGrpSpPr>
          <p:grpSpPr bwMode="auto">
            <a:xfrm>
              <a:off x="3189" y="383"/>
              <a:ext cx="2289" cy="471"/>
              <a:chOff x="3167" y="806"/>
              <a:chExt cx="2289" cy="471"/>
            </a:xfrm>
          </p:grpSpPr>
          <p:sp>
            <p:nvSpPr>
              <p:cNvPr id="382022" name="Text Box 153"/>
              <p:cNvSpPr txBox="1">
                <a:spLocks noChangeArrowheads="1"/>
              </p:cNvSpPr>
              <p:nvPr/>
            </p:nvSpPr>
            <p:spPr bwMode="auto">
              <a:xfrm>
                <a:off x="3167" y="1011"/>
                <a:ext cx="2282" cy="256"/>
              </a:xfrm>
              <a:prstGeom prst="rect">
                <a:avLst/>
              </a:prstGeom>
              <a:noFill/>
              <a:ln w="9525">
                <a:solidFill>
                  <a:schemeClr val="tx1"/>
                </a:solidFill>
                <a:miter lim="800000"/>
                <a:headEnd/>
                <a:tailEnd/>
              </a:ln>
              <a:effectLst/>
            </p:spPr>
            <p:txBody>
              <a:bodyPr wrap="none"/>
              <a:lstStyle/>
              <a:p>
                <a:pPr eaLnBrk="1" hangingPunct="1"/>
                <a:r>
                  <a:rPr lang="en-US" altLang="zh-CN" sz="2000" b="0" dirty="0">
                    <a:solidFill>
                      <a:schemeClr val="tx1"/>
                    </a:solidFill>
                    <a:ea typeface="宋体" pitchFamily="2" charset="-122"/>
                  </a:rPr>
                  <a:t> 3    7   9   11  0    6    7    5     4   2</a:t>
                </a:r>
              </a:p>
            </p:txBody>
          </p:sp>
          <p:sp>
            <p:nvSpPr>
              <p:cNvPr id="382023" name="Line 154"/>
              <p:cNvSpPr>
                <a:spLocks noChangeShapeType="1"/>
              </p:cNvSpPr>
              <p:nvPr/>
            </p:nvSpPr>
            <p:spPr bwMode="auto">
              <a:xfrm>
                <a:off x="3423"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4" name="Line 155"/>
              <p:cNvSpPr>
                <a:spLocks noChangeShapeType="1"/>
              </p:cNvSpPr>
              <p:nvPr/>
            </p:nvSpPr>
            <p:spPr bwMode="auto">
              <a:xfrm>
                <a:off x="3645"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5" name="Line 156"/>
              <p:cNvSpPr>
                <a:spLocks noChangeShapeType="1"/>
              </p:cNvSpPr>
              <p:nvPr/>
            </p:nvSpPr>
            <p:spPr bwMode="auto">
              <a:xfrm>
                <a:off x="3867"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6" name="Line 157"/>
              <p:cNvSpPr>
                <a:spLocks noChangeShapeType="1"/>
              </p:cNvSpPr>
              <p:nvPr/>
            </p:nvSpPr>
            <p:spPr bwMode="auto">
              <a:xfrm>
                <a:off x="4090"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7" name="Line 158"/>
              <p:cNvSpPr>
                <a:spLocks noChangeShapeType="1"/>
              </p:cNvSpPr>
              <p:nvPr/>
            </p:nvSpPr>
            <p:spPr bwMode="auto">
              <a:xfrm>
                <a:off x="4312"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8" name="Line 159"/>
              <p:cNvSpPr>
                <a:spLocks noChangeShapeType="1"/>
              </p:cNvSpPr>
              <p:nvPr/>
            </p:nvSpPr>
            <p:spPr bwMode="auto">
              <a:xfrm>
                <a:off x="4534"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9" name="Line 160"/>
              <p:cNvSpPr>
                <a:spLocks noChangeShapeType="1"/>
              </p:cNvSpPr>
              <p:nvPr/>
            </p:nvSpPr>
            <p:spPr bwMode="auto">
              <a:xfrm>
                <a:off x="4757"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30" name="Line 161"/>
              <p:cNvSpPr>
                <a:spLocks noChangeShapeType="1"/>
              </p:cNvSpPr>
              <p:nvPr/>
            </p:nvSpPr>
            <p:spPr bwMode="auto">
              <a:xfrm>
                <a:off x="4979"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31" name="Line 162"/>
              <p:cNvSpPr>
                <a:spLocks noChangeShapeType="1"/>
              </p:cNvSpPr>
              <p:nvPr/>
            </p:nvSpPr>
            <p:spPr bwMode="auto">
              <a:xfrm>
                <a:off x="5202"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32" name="Text Box 163"/>
              <p:cNvSpPr txBox="1">
                <a:spLocks noChangeArrowheads="1"/>
              </p:cNvSpPr>
              <p:nvPr/>
            </p:nvSpPr>
            <p:spPr bwMode="auto">
              <a:xfrm>
                <a:off x="3220" y="806"/>
                <a:ext cx="2236" cy="250"/>
              </a:xfrm>
              <a:prstGeom prst="rect">
                <a:avLst/>
              </a:prstGeom>
              <a:noFill/>
              <a:ln w="9525">
                <a:noFill/>
                <a:miter lim="800000"/>
                <a:headEnd/>
                <a:tailEnd/>
              </a:ln>
              <a:effectLst/>
            </p:spPr>
            <p:txBody>
              <a:bodyPr wrap="none"/>
              <a:lstStyle/>
              <a:p>
                <a:pPr eaLnBrk="1" hangingPunct="1">
                  <a:spcBef>
                    <a:spcPct val="0"/>
                  </a:spcBef>
                </a:pPr>
                <a:r>
                  <a:rPr lang="en-US" altLang="zh-CN" sz="2000" b="0" dirty="0">
                    <a:solidFill>
                      <a:schemeClr val="tx1"/>
                    </a:solidFill>
                    <a:ea typeface="宋体" pitchFamily="2" charset="-122"/>
                  </a:rPr>
                  <a:t>0   1    2   3    4    5    6   7    8    9</a:t>
                </a:r>
              </a:p>
            </p:txBody>
          </p:sp>
        </p:grpSp>
        <p:sp>
          <p:nvSpPr>
            <p:cNvPr id="382021" name="Text Box 164"/>
            <p:cNvSpPr txBox="1">
              <a:spLocks noChangeArrowheads="1"/>
            </p:cNvSpPr>
            <p:nvPr/>
          </p:nvSpPr>
          <p:spPr bwMode="auto">
            <a:xfrm>
              <a:off x="2664" y="616"/>
              <a:ext cx="410" cy="250"/>
            </a:xfrm>
            <a:prstGeom prst="rect">
              <a:avLst/>
            </a:prstGeom>
            <a:noFill/>
            <a:ln w="9525">
              <a:noFill/>
              <a:miter lim="800000"/>
              <a:headEnd/>
              <a:tailEnd/>
            </a:ln>
            <a:effectLst/>
          </p:spPr>
          <p:txBody>
            <a:bodyPr wrap="none"/>
            <a:lstStyle/>
            <a:p>
              <a:pPr eaLnBrk="1" hangingPunct="1">
                <a:spcBef>
                  <a:spcPct val="0"/>
                </a:spcBef>
              </a:pPr>
              <a:endParaRPr lang="zh-CN" altLang="zh-CN" sz="2000" b="0">
                <a:solidFill>
                  <a:schemeClr val="tx1"/>
                </a:solidFill>
                <a:ea typeface="宋体" pitchFamily="2" charset="-122"/>
              </a:endParaRPr>
            </a:p>
          </p:txBody>
        </p:sp>
      </p:grpSp>
      <p:grpSp>
        <p:nvGrpSpPr>
          <p:cNvPr id="19" name="Group 206"/>
          <p:cNvGrpSpPr>
            <a:grpSpLocks/>
          </p:cNvGrpSpPr>
          <p:nvPr/>
        </p:nvGrpSpPr>
        <p:grpSpPr bwMode="auto">
          <a:xfrm>
            <a:off x="4302125" y="2798763"/>
            <a:ext cx="1433513" cy="396875"/>
            <a:chOff x="3906" y="1484"/>
            <a:chExt cx="903" cy="250"/>
          </a:xfrm>
        </p:grpSpPr>
        <p:sp>
          <p:nvSpPr>
            <p:cNvPr id="381981" name="Text Box 207"/>
            <p:cNvSpPr txBox="1">
              <a:spLocks noChangeArrowheads="1"/>
            </p:cNvSpPr>
            <p:nvPr/>
          </p:nvSpPr>
          <p:spPr bwMode="auto">
            <a:xfrm>
              <a:off x="4533" y="1484"/>
              <a:ext cx="27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11</a:t>
              </a:r>
            </a:p>
          </p:txBody>
        </p:sp>
        <p:sp>
          <p:nvSpPr>
            <p:cNvPr id="381982" name="Text Box 208"/>
            <p:cNvSpPr txBox="1">
              <a:spLocks noChangeArrowheads="1"/>
            </p:cNvSpPr>
            <p:nvPr/>
          </p:nvSpPr>
          <p:spPr bwMode="auto">
            <a:xfrm>
              <a:off x="3906" y="1484"/>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7</a:t>
              </a:r>
            </a:p>
          </p:txBody>
        </p:sp>
      </p:grpSp>
      <p:grpSp>
        <p:nvGrpSpPr>
          <p:cNvPr id="20" name="Group 209"/>
          <p:cNvGrpSpPr>
            <a:grpSpLocks/>
          </p:cNvGrpSpPr>
          <p:nvPr/>
        </p:nvGrpSpPr>
        <p:grpSpPr bwMode="auto">
          <a:xfrm>
            <a:off x="4657725" y="2798763"/>
            <a:ext cx="668338" cy="396875"/>
            <a:chOff x="4130" y="1484"/>
            <a:chExt cx="421" cy="250"/>
          </a:xfrm>
        </p:grpSpPr>
        <p:sp>
          <p:nvSpPr>
            <p:cNvPr id="381979" name="Text Box 210"/>
            <p:cNvSpPr txBox="1">
              <a:spLocks noChangeArrowheads="1"/>
            </p:cNvSpPr>
            <p:nvPr/>
          </p:nvSpPr>
          <p:spPr bwMode="auto">
            <a:xfrm>
              <a:off x="4130" y="1484"/>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a:solidFill>
                    <a:srgbClr val="0000FF"/>
                  </a:solidFill>
                </a:rPr>
                <a:t>6</a:t>
              </a:r>
            </a:p>
          </p:txBody>
        </p:sp>
        <p:sp>
          <p:nvSpPr>
            <p:cNvPr id="381980" name="Text Box 211"/>
            <p:cNvSpPr txBox="1">
              <a:spLocks noChangeArrowheads="1"/>
            </p:cNvSpPr>
            <p:nvPr/>
          </p:nvSpPr>
          <p:spPr bwMode="auto">
            <a:xfrm>
              <a:off x="4355" y="1484"/>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a:solidFill>
                    <a:srgbClr val="0000FF"/>
                  </a:solidFill>
                </a:rPr>
                <a:t>0</a:t>
              </a:r>
            </a:p>
          </p:txBody>
        </p:sp>
      </p:grpSp>
      <p:grpSp>
        <p:nvGrpSpPr>
          <p:cNvPr id="21" name="Group 212"/>
          <p:cNvGrpSpPr>
            <a:grpSpLocks/>
          </p:cNvGrpSpPr>
          <p:nvPr/>
        </p:nvGrpSpPr>
        <p:grpSpPr bwMode="auto">
          <a:xfrm>
            <a:off x="3927475" y="2780931"/>
            <a:ext cx="2119313" cy="414338"/>
            <a:chOff x="3682" y="1484"/>
            <a:chExt cx="1335" cy="261"/>
          </a:xfrm>
        </p:grpSpPr>
        <p:sp>
          <p:nvSpPr>
            <p:cNvPr id="381977" name="Text Box 213"/>
            <p:cNvSpPr txBox="1">
              <a:spLocks noChangeArrowheads="1"/>
            </p:cNvSpPr>
            <p:nvPr/>
          </p:nvSpPr>
          <p:spPr bwMode="auto">
            <a:xfrm>
              <a:off x="3682" y="1484"/>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5</a:t>
              </a:r>
            </a:p>
          </p:txBody>
        </p:sp>
        <p:sp>
          <p:nvSpPr>
            <p:cNvPr id="381978" name="Text Box 214"/>
            <p:cNvSpPr txBox="1">
              <a:spLocks noChangeArrowheads="1"/>
            </p:cNvSpPr>
            <p:nvPr/>
          </p:nvSpPr>
          <p:spPr bwMode="auto">
            <a:xfrm>
              <a:off x="4821" y="1495"/>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9</a:t>
              </a:r>
            </a:p>
          </p:txBody>
        </p:sp>
      </p:grpSp>
      <p:grpSp>
        <p:nvGrpSpPr>
          <p:cNvPr id="22" name="Group 215"/>
          <p:cNvGrpSpPr>
            <a:grpSpLocks/>
          </p:cNvGrpSpPr>
          <p:nvPr/>
        </p:nvGrpSpPr>
        <p:grpSpPr bwMode="auto">
          <a:xfrm>
            <a:off x="3609975" y="2798763"/>
            <a:ext cx="2801938" cy="396875"/>
            <a:chOff x="3458" y="1484"/>
            <a:chExt cx="1765" cy="250"/>
          </a:xfrm>
        </p:grpSpPr>
        <p:sp>
          <p:nvSpPr>
            <p:cNvPr id="381975" name="Text Box 216"/>
            <p:cNvSpPr txBox="1">
              <a:spLocks noChangeArrowheads="1"/>
            </p:cNvSpPr>
            <p:nvPr/>
          </p:nvSpPr>
          <p:spPr bwMode="auto">
            <a:xfrm>
              <a:off x="3458" y="1484"/>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4</a:t>
              </a:r>
            </a:p>
          </p:txBody>
        </p:sp>
        <p:sp>
          <p:nvSpPr>
            <p:cNvPr id="381976" name="Text Box 217"/>
            <p:cNvSpPr txBox="1">
              <a:spLocks noChangeArrowheads="1"/>
            </p:cNvSpPr>
            <p:nvPr/>
          </p:nvSpPr>
          <p:spPr bwMode="auto">
            <a:xfrm>
              <a:off x="5027" y="1484"/>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7</a:t>
              </a:r>
            </a:p>
          </p:txBody>
        </p:sp>
      </p:grpSp>
      <p:grpSp>
        <p:nvGrpSpPr>
          <p:cNvPr id="23" name="Group 222"/>
          <p:cNvGrpSpPr>
            <a:grpSpLocks/>
          </p:cNvGrpSpPr>
          <p:nvPr/>
        </p:nvGrpSpPr>
        <p:grpSpPr bwMode="auto">
          <a:xfrm>
            <a:off x="3294063" y="2798763"/>
            <a:ext cx="3476625" cy="396875"/>
            <a:chOff x="2075" y="1763"/>
            <a:chExt cx="2190" cy="250"/>
          </a:xfrm>
        </p:grpSpPr>
        <p:sp>
          <p:nvSpPr>
            <p:cNvPr id="381973" name="Text Box 219"/>
            <p:cNvSpPr txBox="1">
              <a:spLocks noChangeArrowheads="1"/>
            </p:cNvSpPr>
            <p:nvPr/>
          </p:nvSpPr>
          <p:spPr bwMode="auto">
            <a:xfrm>
              <a:off x="2075" y="1763"/>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a:solidFill>
                    <a:srgbClr val="0000FF"/>
                  </a:solidFill>
                </a:rPr>
                <a:t>2</a:t>
              </a:r>
            </a:p>
          </p:txBody>
        </p:sp>
        <p:sp>
          <p:nvSpPr>
            <p:cNvPr id="381974" name="Text Box 220"/>
            <p:cNvSpPr txBox="1">
              <a:spLocks noChangeArrowheads="1"/>
            </p:cNvSpPr>
            <p:nvPr/>
          </p:nvSpPr>
          <p:spPr bwMode="auto">
            <a:xfrm>
              <a:off x="4069" y="1763"/>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3</a:t>
              </a:r>
            </a:p>
          </p:txBody>
        </p:sp>
      </p:grpSp>
      <p:sp>
        <p:nvSpPr>
          <p:cNvPr id="809181" name="Text Box 221"/>
          <p:cNvSpPr txBox="1">
            <a:spLocks noChangeArrowheads="1"/>
          </p:cNvSpPr>
          <p:nvPr/>
        </p:nvSpPr>
        <p:spPr bwMode="auto">
          <a:xfrm>
            <a:off x="4201318" y="1942307"/>
            <a:ext cx="741363" cy="457200"/>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dirty="0">
                <a:solidFill>
                  <a:schemeClr val="tx1"/>
                </a:solidFill>
                <a:ea typeface="隶书" pitchFamily="49" charset="-122"/>
              </a:rPr>
              <a:t>m=4</a:t>
            </a:r>
          </a:p>
        </p:txBody>
      </p:sp>
    </p:spTree>
    <p:extLst>
      <p:ext uri="{BB962C8B-B14F-4D97-AF65-F5344CB8AC3E}">
        <p14:creationId xmlns:p14="http://schemas.microsoft.com/office/powerpoint/2010/main" val="1924441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ChangeArrowheads="1"/>
          </p:cNvSpPr>
          <p:nvPr/>
        </p:nvSpPr>
        <p:spPr bwMode="auto">
          <a:xfrm>
            <a:off x="228600" y="1763216"/>
            <a:ext cx="8686800" cy="5410200"/>
          </a:xfrm>
          <a:prstGeom prst="rect">
            <a:avLst/>
          </a:prstGeom>
          <a:noFill/>
          <a:ln w="9525">
            <a:noFill/>
            <a:miter lim="800000"/>
            <a:headEnd/>
            <a:tailEnd/>
          </a:ln>
        </p:spPr>
        <p:txBody>
          <a:bodyPr/>
          <a:lstStyle/>
          <a:p>
            <a:pPr marL="342900" indent="-342900">
              <a:lnSpc>
                <a:spcPct val="100000"/>
              </a:lnSpc>
            </a:pPr>
            <a:r>
              <a:rPr lang="zh-CN" altLang="en-US" sz="3200" dirty="0">
                <a:latin typeface="Times New Roman" charset="0"/>
              </a:rPr>
              <a:t>判断正错：</a:t>
            </a:r>
          </a:p>
          <a:p>
            <a:pPr marL="342900" indent="-342900">
              <a:lnSpc>
                <a:spcPct val="100000"/>
              </a:lnSpc>
              <a:buFontTx/>
              <a:buChar char="§"/>
            </a:pPr>
            <a:r>
              <a:rPr lang="en-US" altLang="zh-CN" sz="3200" dirty="0">
                <a:latin typeface="Times New Roman" charset="0"/>
              </a:rPr>
              <a:t>1</a:t>
            </a:r>
            <a:r>
              <a:rPr lang="zh-CN" altLang="en-US" sz="3200" dirty="0">
                <a:latin typeface="Times New Roman" charset="0"/>
              </a:rPr>
              <a:t>、指针和指针变量的含义相同</a:t>
            </a:r>
          </a:p>
          <a:p>
            <a:pPr marL="342900" indent="-342900">
              <a:lnSpc>
                <a:spcPct val="100000"/>
              </a:lnSpc>
              <a:buFontTx/>
              <a:buChar char="§"/>
            </a:pPr>
            <a:r>
              <a:rPr lang="en-US" altLang="zh-CN" sz="3200" dirty="0">
                <a:latin typeface="Times New Roman" charset="0"/>
              </a:rPr>
              <a:t>2</a:t>
            </a:r>
            <a:r>
              <a:rPr lang="zh-CN" altLang="en-US" sz="3200" dirty="0">
                <a:latin typeface="Times New Roman" charset="0"/>
              </a:rPr>
              <a:t>、指针变量存放的是地址</a:t>
            </a:r>
          </a:p>
          <a:p>
            <a:pPr marL="342900" indent="-342900">
              <a:lnSpc>
                <a:spcPct val="100000"/>
              </a:lnSpc>
              <a:buFontTx/>
              <a:buChar char="§"/>
            </a:pPr>
            <a:r>
              <a:rPr lang="en-US" altLang="zh-CN" sz="3200" dirty="0">
                <a:latin typeface="Times New Roman" charset="0"/>
              </a:rPr>
              <a:t>3</a:t>
            </a:r>
            <a:r>
              <a:rPr lang="zh-CN" altLang="en-US" sz="3200" dirty="0">
                <a:latin typeface="Times New Roman" charset="0"/>
              </a:rPr>
              <a:t>、变量的值和变量的指针含义相同</a:t>
            </a:r>
          </a:p>
          <a:p>
            <a:pPr marL="342900" indent="-342900">
              <a:lnSpc>
                <a:spcPct val="100000"/>
              </a:lnSpc>
              <a:buFontTx/>
              <a:buChar char="§"/>
            </a:pPr>
            <a:endParaRPr lang="zh-CN" altLang="en-US" sz="3200" dirty="0">
              <a:latin typeface="Times New Roman" charset="0"/>
            </a:endParaRPr>
          </a:p>
          <a:p>
            <a:pPr marL="342900" indent="-342900">
              <a:lnSpc>
                <a:spcPct val="100000"/>
              </a:lnSpc>
            </a:pPr>
            <a:r>
              <a:rPr lang="zh-CN" altLang="en-US" sz="3200" dirty="0">
                <a:latin typeface="Times New Roman" charset="0"/>
              </a:rPr>
              <a:t>说明：</a:t>
            </a:r>
          </a:p>
          <a:p>
            <a:pPr marL="342900" indent="-342900">
              <a:lnSpc>
                <a:spcPct val="100000"/>
              </a:lnSpc>
            </a:pPr>
            <a:r>
              <a:rPr lang="zh-CN" altLang="en-US" sz="3200" dirty="0">
                <a:latin typeface="Times New Roman" charset="0"/>
              </a:rPr>
              <a:t>		</a:t>
            </a:r>
            <a:r>
              <a:rPr lang="en-US" altLang="zh-CN" sz="3200" dirty="0">
                <a:latin typeface="Times New Roman" charset="0"/>
              </a:rPr>
              <a:t>p1</a:t>
            </a:r>
            <a:r>
              <a:rPr lang="zh-CN" altLang="en-US" sz="3200" dirty="0">
                <a:latin typeface="Times New Roman" charset="0"/>
              </a:rPr>
              <a:t>存放</a:t>
            </a:r>
            <a:r>
              <a:rPr lang="en-US" altLang="zh-CN" sz="3200" dirty="0">
                <a:latin typeface="Times New Roman" charset="0"/>
              </a:rPr>
              <a:t>a</a:t>
            </a:r>
            <a:r>
              <a:rPr lang="zh-CN" altLang="en-US" sz="3200" dirty="0">
                <a:latin typeface="Times New Roman" charset="0"/>
              </a:rPr>
              <a:t>变量的地址称</a:t>
            </a:r>
            <a:r>
              <a:rPr lang="en-US" altLang="zh-CN" sz="3200" dirty="0">
                <a:latin typeface="Times New Roman" charset="0"/>
              </a:rPr>
              <a:t>p1</a:t>
            </a:r>
            <a:r>
              <a:rPr lang="zh-CN" altLang="en-US" sz="3200" dirty="0">
                <a:latin typeface="Times New Roman" charset="0"/>
              </a:rPr>
              <a:t>指向</a:t>
            </a:r>
            <a:r>
              <a:rPr lang="en-US" altLang="zh-CN" sz="3200" dirty="0">
                <a:latin typeface="Times New Roman" charset="0"/>
              </a:rPr>
              <a:t>a.</a:t>
            </a:r>
          </a:p>
        </p:txBody>
      </p:sp>
      <p:sp>
        <p:nvSpPr>
          <p:cNvPr id="195588" name="Text Box 4"/>
          <p:cNvSpPr txBox="1">
            <a:spLocks noChangeArrowheads="1"/>
          </p:cNvSpPr>
          <p:nvPr/>
        </p:nvSpPr>
        <p:spPr bwMode="auto">
          <a:xfrm>
            <a:off x="3521075" y="963116"/>
            <a:ext cx="1298575" cy="762000"/>
          </a:xfrm>
          <a:prstGeom prst="rect">
            <a:avLst/>
          </a:prstGeom>
          <a:noFill/>
          <a:ln w="38100">
            <a:noFill/>
            <a:miter lim="800000"/>
            <a:headEnd type="none" w="lg" len="lg"/>
            <a:tailEnd/>
          </a:ln>
        </p:spPr>
        <p:txBody>
          <a:bodyPr wrap="none" lIns="90000" tIns="46800" rIns="90000" bIns="46800" anchor="ctr">
            <a:spAutoFit/>
          </a:bodyPr>
          <a:lstStyle/>
          <a:p>
            <a:pPr algn="ctr">
              <a:lnSpc>
                <a:spcPct val="100000"/>
              </a:lnSpc>
              <a:spcBef>
                <a:spcPct val="0"/>
              </a:spcBef>
              <a:buClrTx/>
            </a:pPr>
            <a:r>
              <a:rPr lang="zh-CN" altLang="en-US" sz="4400">
                <a:solidFill>
                  <a:schemeClr val="tx2"/>
                </a:solidFill>
                <a:latin typeface="Times New Roman" charset="0"/>
              </a:rPr>
              <a:t>问题</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51"/>
          <p:cNvGrpSpPr>
            <a:grpSpLocks/>
          </p:cNvGrpSpPr>
          <p:nvPr/>
        </p:nvGrpSpPr>
        <p:grpSpPr bwMode="auto">
          <a:xfrm>
            <a:off x="2341563" y="2465388"/>
            <a:ext cx="4467225" cy="766762"/>
            <a:chOff x="2664" y="383"/>
            <a:chExt cx="2814" cy="483"/>
          </a:xfrm>
        </p:grpSpPr>
        <p:grpSp>
          <p:nvGrpSpPr>
            <p:cNvPr id="5" name="Group 152"/>
            <p:cNvGrpSpPr>
              <a:grpSpLocks/>
            </p:cNvGrpSpPr>
            <p:nvPr/>
          </p:nvGrpSpPr>
          <p:grpSpPr bwMode="auto">
            <a:xfrm>
              <a:off x="3189" y="383"/>
              <a:ext cx="2289" cy="471"/>
              <a:chOff x="3167" y="806"/>
              <a:chExt cx="2289" cy="471"/>
            </a:xfrm>
          </p:grpSpPr>
          <p:sp>
            <p:nvSpPr>
              <p:cNvPr id="382022" name="Text Box 153"/>
              <p:cNvSpPr txBox="1">
                <a:spLocks noChangeArrowheads="1"/>
              </p:cNvSpPr>
              <p:nvPr/>
            </p:nvSpPr>
            <p:spPr bwMode="auto">
              <a:xfrm>
                <a:off x="3167" y="1011"/>
                <a:ext cx="2282" cy="256"/>
              </a:xfrm>
              <a:prstGeom prst="rect">
                <a:avLst/>
              </a:prstGeom>
              <a:noFill/>
              <a:ln w="9525">
                <a:solidFill>
                  <a:schemeClr val="tx1"/>
                </a:solidFill>
                <a:miter lim="800000"/>
                <a:headEnd/>
                <a:tailEnd/>
              </a:ln>
              <a:effectLst/>
            </p:spPr>
            <p:txBody>
              <a:bodyPr wrap="none"/>
              <a:lstStyle/>
              <a:p>
                <a:pPr eaLnBrk="1" hangingPunct="1"/>
                <a:r>
                  <a:rPr lang="en-US" altLang="zh-CN" sz="2000" b="0" dirty="0">
                    <a:solidFill>
                      <a:schemeClr val="tx1"/>
                    </a:solidFill>
                    <a:ea typeface="宋体" pitchFamily="2" charset="-122"/>
                  </a:rPr>
                  <a:t> 3    7   9   11  0    6    7    5     4   2</a:t>
                </a:r>
              </a:p>
            </p:txBody>
          </p:sp>
          <p:sp>
            <p:nvSpPr>
              <p:cNvPr id="382023" name="Line 154"/>
              <p:cNvSpPr>
                <a:spLocks noChangeShapeType="1"/>
              </p:cNvSpPr>
              <p:nvPr/>
            </p:nvSpPr>
            <p:spPr bwMode="auto">
              <a:xfrm>
                <a:off x="3423"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4" name="Line 155"/>
              <p:cNvSpPr>
                <a:spLocks noChangeShapeType="1"/>
              </p:cNvSpPr>
              <p:nvPr/>
            </p:nvSpPr>
            <p:spPr bwMode="auto">
              <a:xfrm>
                <a:off x="3645"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5" name="Line 156"/>
              <p:cNvSpPr>
                <a:spLocks noChangeShapeType="1"/>
              </p:cNvSpPr>
              <p:nvPr/>
            </p:nvSpPr>
            <p:spPr bwMode="auto">
              <a:xfrm>
                <a:off x="3867"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6" name="Line 157"/>
              <p:cNvSpPr>
                <a:spLocks noChangeShapeType="1"/>
              </p:cNvSpPr>
              <p:nvPr/>
            </p:nvSpPr>
            <p:spPr bwMode="auto">
              <a:xfrm>
                <a:off x="4090"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7" name="Line 158"/>
              <p:cNvSpPr>
                <a:spLocks noChangeShapeType="1"/>
              </p:cNvSpPr>
              <p:nvPr/>
            </p:nvSpPr>
            <p:spPr bwMode="auto">
              <a:xfrm>
                <a:off x="4312"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8" name="Line 159"/>
              <p:cNvSpPr>
                <a:spLocks noChangeShapeType="1"/>
              </p:cNvSpPr>
              <p:nvPr/>
            </p:nvSpPr>
            <p:spPr bwMode="auto">
              <a:xfrm>
                <a:off x="4534"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29" name="Line 160"/>
              <p:cNvSpPr>
                <a:spLocks noChangeShapeType="1"/>
              </p:cNvSpPr>
              <p:nvPr/>
            </p:nvSpPr>
            <p:spPr bwMode="auto">
              <a:xfrm>
                <a:off x="4757"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30" name="Line 161"/>
              <p:cNvSpPr>
                <a:spLocks noChangeShapeType="1"/>
              </p:cNvSpPr>
              <p:nvPr/>
            </p:nvSpPr>
            <p:spPr bwMode="auto">
              <a:xfrm>
                <a:off x="4979"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31" name="Line 162"/>
              <p:cNvSpPr>
                <a:spLocks noChangeShapeType="1"/>
              </p:cNvSpPr>
              <p:nvPr/>
            </p:nvSpPr>
            <p:spPr bwMode="auto">
              <a:xfrm>
                <a:off x="5202" y="1022"/>
                <a:ext cx="0" cy="255"/>
              </a:xfrm>
              <a:prstGeom prst="line">
                <a:avLst/>
              </a:prstGeom>
              <a:noFill/>
              <a:ln w="9525">
                <a:solidFill>
                  <a:schemeClr val="tx1"/>
                </a:solidFill>
                <a:round/>
                <a:headEnd/>
                <a:tailEnd/>
              </a:ln>
              <a:effectLst/>
            </p:spPr>
            <p:txBody>
              <a:bodyPr wrap="none" anchor="ctr"/>
              <a:lstStyle/>
              <a:p>
                <a:endParaRPr lang="zh-CN" altLang="en-US"/>
              </a:p>
            </p:txBody>
          </p:sp>
          <p:sp>
            <p:nvSpPr>
              <p:cNvPr id="382032" name="Text Box 163"/>
              <p:cNvSpPr txBox="1">
                <a:spLocks noChangeArrowheads="1"/>
              </p:cNvSpPr>
              <p:nvPr/>
            </p:nvSpPr>
            <p:spPr bwMode="auto">
              <a:xfrm>
                <a:off x="3220" y="806"/>
                <a:ext cx="2236" cy="250"/>
              </a:xfrm>
              <a:prstGeom prst="rect">
                <a:avLst/>
              </a:prstGeom>
              <a:noFill/>
              <a:ln w="9525">
                <a:noFill/>
                <a:miter lim="800000"/>
                <a:headEnd/>
                <a:tailEnd/>
              </a:ln>
              <a:effectLst/>
            </p:spPr>
            <p:txBody>
              <a:bodyPr wrap="none"/>
              <a:lstStyle/>
              <a:p>
                <a:pPr eaLnBrk="1" hangingPunct="1">
                  <a:spcBef>
                    <a:spcPct val="0"/>
                  </a:spcBef>
                </a:pPr>
                <a:r>
                  <a:rPr lang="en-US" altLang="zh-CN" sz="2000" b="0" dirty="0">
                    <a:solidFill>
                      <a:schemeClr val="tx1"/>
                    </a:solidFill>
                    <a:ea typeface="宋体" pitchFamily="2" charset="-122"/>
                  </a:rPr>
                  <a:t>0   1    2   3    4    5    6   7    8    9</a:t>
                </a:r>
              </a:p>
            </p:txBody>
          </p:sp>
        </p:grpSp>
        <p:sp>
          <p:nvSpPr>
            <p:cNvPr id="382021" name="Text Box 164"/>
            <p:cNvSpPr txBox="1">
              <a:spLocks noChangeArrowheads="1"/>
            </p:cNvSpPr>
            <p:nvPr/>
          </p:nvSpPr>
          <p:spPr bwMode="auto">
            <a:xfrm>
              <a:off x="2664" y="616"/>
              <a:ext cx="410" cy="250"/>
            </a:xfrm>
            <a:prstGeom prst="rect">
              <a:avLst/>
            </a:prstGeom>
            <a:noFill/>
            <a:ln w="9525">
              <a:noFill/>
              <a:miter lim="800000"/>
              <a:headEnd/>
              <a:tailEnd/>
            </a:ln>
            <a:effectLst/>
          </p:spPr>
          <p:txBody>
            <a:bodyPr wrap="none"/>
            <a:lstStyle/>
            <a:p>
              <a:pPr eaLnBrk="1" hangingPunct="1">
                <a:spcBef>
                  <a:spcPct val="0"/>
                </a:spcBef>
              </a:pPr>
              <a:endParaRPr lang="zh-CN" altLang="zh-CN" sz="2000" b="0">
                <a:solidFill>
                  <a:schemeClr val="tx1"/>
                </a:solidFill>
                <a:ea typeface="宋体" pitchFamily="2" charset="-122"/>
              </a:endParaRPr>
            </a:p>
          </p:txBody>
        </p:sp>
      </p:grpSp>
      <p:grpSp>
        <p:nvGrpSpPr>
          <p:cNvPr id="19" name="Group 206"/>
          <p:cNvGrpSpPr>
            <a:grpSpLocks/>
          </p:cNvGrpSpPr>
          <p:nvPr/>
        </p:nvGrpSpPr>
        <p:grpSpPr bwMode="auto">
          <a:xfrm>
            <a:off x="4302125" y="2798763"/>
            <a:ext cx="1433513" cy="396875"/>
            <a:chOff x="3906" y="1484"/>
            <a:chExt cx="903" cy="250"/>
          </a:xfrm>
        </p:grpSpPr>
        <p:sp>
          <p:nvSpPr>
            <p:cNvPr id="381981" name="Text Box 207"/>
            <p:cNvSpPr txBox="1">
              <a:spLocks noChangeArrowheads="1"/>
            </p:cNvSpPr>
            <p:nvPr/>
          </p:nvSpPr>
          <p:spPr bwMode="auto">
            <a:xfrm>
              <a:off x="4533" y="1484"/>
              <a:ext cx="27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11</a:t>
              </a:r>
            </a:p>
          </p:txBody>
        </p:sp>
        <p:sp>
          <p:nvSpPr>
            <p:cNvPr id="381982" name="Text Box 208"/>
            <p:cNvSpPr txBox="1">
              <a:spLocks noChangeArrowheads="1"/>
            </p:cNvSpPr>
            <p:nvPr/>
          </p:nvSpPr>
          <p:spPr bwMode="auto">
            <a:xfrm>
              <a:off x="3906" y="1484"/>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7</a:t>
              </a:r>
            </a:p>
          </p:txBody>
        </p:sp>
      </p:grpSp>
      <p:grpSp>
        <p:nvGrpSpPr>
          <p:cNvPr id="20" name="Group 209"/>
          <p:cNvGrpSpPr>
            <a:grpSpLocks/>
          </p:cNvGrpSpPr>
          <p:nvPr/>
        </p:nvGrpSpPr>
        <p:grpSpPr bwMode="auto">
          <a:xfrm>
            <a:off x="4657725" y="2798763"/>
            <a:ext cx="668338" cy="396875"/>
            <a:chOff x="4130" y="1484"/>
            <a:chExt cx="421" cy="250"/>
          </a:xfrm>
        </p:grpSpPr>
        <p:sp>
          <p:nvSpPr>
            <p:cNvPr id="381979" name="Text Box 210"/>
            <p:cNvSpPr txBox="1">
              <a:spLocks noChangeArrowheads="1"/>
            </p:cNvSpPr>
            <p:nvPr/>
          </p:nvSpPr>
          <p:spPr bwMode="auto">
            <a:xfrm>
              <a:off x="4130" y="1484"/>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a:solidFill>
                    <a:srgbClr val="0000FF"/>
                  </a:solidFill>
                </a:rPr>
                <a:t>6</a:t>
              </a:r>
            </a:p>
          </p:txBody>
        </p:sp>
        <p:sp>
          <p:nvSpPr>
            <p:cNvPr id="381980" name="Text Box 211"/>
            <p:cNvSpPr txBox="1">
              <a:spLocks noChangeArrowheads="1"/>
            </p:cNvSpPr>
            <p:nvPr/>
          </p:nvSpPr>
          <p:spPr bwMode="auto">
            <a:xfrm>
              <a:off x="4355" y="1484"/>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a:solidFill>
                    <a:srgbClr val="0000FF"/>
                  </a:solidFill>
                </a:rPr>
                <a:t>0</a:t>
              </a:r>
            </a:p>
          </p:txBody>
        </p:sp>
      </p:grpSp>
      <p:grpSp>
        <p:nvGrpSpPr>
          <p:cNvPr id="21" name="Group 212"/>
          <p:cNvGrpSpPr>
            <a:grpSpLocks/>
          </p:cNvGrpSpPr>
          <p:nvPr/>
        </p:nvGrpSpPr>
        <p:grpSpPr bwMode="auto">
          <a:xfrm>
            <a:off x="3927475" y="2780931"/>
            <a:ext cx="2119313" cy="414338"/>
            <a:chOff x="3682" y="1484"/>
            <a:chExt cx="1335" cy="261"/>
          </a:xfrm>
        </p:grpSpPr>
        <p:sp>
          <p:nvSpPr>
            <p:cNvPr id="381977" name="Text Box 213"/>
            <p:cNvSpPr txBox="1">
              <a:spLocks noChangeArrowheads="1"/>
            </p:cNvSpPr>
            <p:nvPr/>
          </p:nvSpPr>
          <p:spPr bwMode="auto">
            <a:xfrm>
              <a:off x="3682" y="1484"/>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5</a:t>
              </a:r>
            </a:p>
          </p:txBody>
        </p:sp>
        <p:sp>
          <p:nvSpPr>
            <p:cNvPr id="381978" name="Text Box 214"/>
            <p:cNvSpPr txBox="1">
              <a:spLocks noChangeArrowheads="1"/>
            </p:cNvSpPr>
            <p:nvPr/>
          </p:nvSpPr>
          <p:spPr bwMode="auto">
            <a:xfrm>
              <a:off x="4821" y="1495"/>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9</a:t>
              </a:r>
            </a:p>
          </p:txBody>
        </p:sp>
      </p:grpSp>
      <p:grpSp>
        <p:nvGrpSpPr>
          <p:cNvPr id="22" name="Group 215"/>
          <p:cNvGrpSpPr>
            <a:grpSpLocks/>
          </p:cNvGrpSpPr>
          <p:nvPr/>
        </p:nvGrpSpPr>
        <p:grpSpPr bwMode="auto">
          <a:xfrm>
            <a:off x="3609975" y="2798763"/>
            <a:ext cx="2801938" cy="396875"/>
            <a:chOff x="3458" y="1484"/>
            <a:chExt cx="1765" cy="250"/>
          </a:xfrm>
        </p:grpSpPr>
        <p:sp>
          <p:nvSpPr>
            <p:cNvPr id="381975" name="Text Box 216"/>
            <p:cNvSpPr txBox="1">
              <a:spLocks noChangeArrowheads="1"/>
            </p:cNvSpPr>
            <p:nvPr/>
          </p:nvSpPr>
          <p:spPr bwMode="auto">
            <a:xfrm>
              <a:off x="3458" y="1484"/>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4</a:t>
              </a:r>
            </a:p>
          </p:txBody>
        </p:sp>
        <p:sp>
          <p:nvSpPr>
            <p:cNvPr id="381976" name="Text Box 217"/>
            <p:cNvSpPr txBox="1">
              <a:spLocks noChangeArrowheads="1"/>
            </p:cNvSpPr>
            <p:nvPr/>
          </p:nvSpPr>
          <p:spPr bwMode="auto">
            <a:xfrm>
              <a:off x="5027" y="1484"/>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7</a:t>
              </a:r>
            </a:p>
          </p:txBody>
        </p:sp>
      </p:grpSp>
      <p:grpSp>
        <p:nvGrpSpPr>
          <p:cNvPr id="23" name="Group 222"/>
          <p:cNvGrpSpPr>
            <a:grpSpLocks/>
          </p:cNvGrpSpPr>
          <p:nvPr/>
        </p:nvGrpSpPr>
        <p:grpSpPr bwMode="auto">
          <a:xfrm>
            <a:off x="3294063" y="2798763"/>
            <a:ext cx="3476625" cy="396875"/>
            <a:chOff x="2075" y="1763"/>
            <a:chExt cx="2190" cy="250"/>
          </a:xfrm>
        </p:grpSpPr>
        <p:sp>
          <p:nvSpPr>
            <p:cNvPr id="381973" name="Text Box 219"/>
            <p:cNvSpPr txBox="1">
              <a:spLocks noChangeArrowheads="1"/>
            </p:cNvSpPr>
            <p:nvPr/>
          </p:nvSpPr>
          <p:spPr bwMode="auto">
            <a:xfrm>
              <a:off x="2075" y="1763"/>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a:solidFill>
                    <a:srgbClr val="0000FF"/>
                  </a:solidFill>
                </a:rPr>
                <a:t>2</a:t>
              </a:r>
            </a:p>
          </p:txBody>
        </p:sp>
        <p:sp>
          <p:nvSpPr>
            <p:cNvPr id="381974" name="Text Box 220"/>
            <p:cNvSpPr txBox="1">
              <a:spLocks noChangeArrowheads="1"/>
            </p:cNvSpPr>
            <p:nvPr/>
          </p:nvSpPr>
          <p:spPr bwMode="auto">
            <a:xfrm>
              <a:off x="4069" y="1763"/>
              <a:ext cx="196" cy="250"/>
            </a:xfrm>
            <a:prstGeom prst="rect">
              <a:avLst/>
            </a:prstGeom>
            <a:solidFill>
              <a:schemeClr val="bg1"/>
            </a:solidFill>
            <a:ln w="9525">
              <a:noFill/>
              <a:miter lim="800000"/>
              <a:headEnd/>
              <a:tailEnd/>
            </a:ln>
            <a:effectLst/>
          </p:spPr>
          <p:txBody>
            <a:bodyPr wrap="none">
              <a:spAutoFit/>
            </a:bodyPr>
            <a:lstStyle/>
            <a:p>
              <a:pPr eaLnBrk="1" hangingPunct="1">
                <a:spcBef>
                  <a:spcPct val="0"/>
                </a:spcBef>
              </a:pPr>
              <a:r>
                <a:rPr lang="en-US" altLang="zh-CN" sz="2000" b="0" dirty="0">
                  <a:solidFill>
                    <a:srgbClr val="0000FF"/>
                  </a:solidFill>
                </a:rPr>
                <a:t>3</a:t>
              </a:r>
            </a:p>
          </p:txBody>
        </p:sp>
      </p:grpSp>
      <p:sp>
        <p:nvSpPr>
          <p:cNvPr id="809181" name="Text Box 221"/>
          <p:cNvSpPr txBox="1">
            <a:spLocks noChangeArrowheads="1"/>
          </p:cNvSpPr>
          <p:nvPr/>
        </p:nvSpPr>
        <p:spPr bwMode="auto">
          <a:xfrm>
            <a:off x="4229100" y="1647825"/>
            <a:ext cx="741363" cy="457200"/>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m=4</a:t>
            </a:r>
          </a:p>
        </p:txBody>
      </p:sp>
      <p:sp>
        <p:nvSpPr>
          <p:cNvPr id="808969" name="Text Box 9"/>
          <p:cNvSpPr txBox="1">
            <a:spLocks noChangeArrowheads="1"/>
          </p:cNvSpPr>
          <p:nvPr/>
        </p:nvSpPr>
        <p:spPr bwMode="auto">
          <a:xfrm>
            <a:off x="2037903" y="476672"/>
            <a:ext cx="4839593" cy="624786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nchor="ctr">
            <a:spAutoFit/>
          </a:bodyPr>
          <a:lstStyle/>
          <a:p>
            <a:pPr>
              <a:spcBef>
                <a:spcPct val="0"/>
              </a:spcBef>
            </a:pPr>
            <a:r>
              <a:rPr lang="en-US" altLang="zh-CN" sz="2000" dirty="0">
                <a:solidFill>
                  <a:schemeClr val="dk1"/>
                </a:solidFill>
              </a:rPr>
              <a:t>⑴ </a:t>
            </a:r>
            <a:r>
              <a:rPr lang="zh-CN" altLang="en-US" sz="2000" dirty="0">
                <a:solidFill>
                  <a:schemeClr val="dk1"/>
                </a:solidFill>
              </a:rPr>
              <a:t>实参与形参均用数组</a:t>
            </a:r>
          </a:p>
          <a:p>
            <a:pPr>
              <a:spcBef>
                <a:spcPct val="0"/>
              </a:spcBef>
            </a:pPr>
            <a:r>
              <a:rPr lang="en-US" altLang="zh-CN" sz="2000" dirty="0">
                <a:solidFill>
                  <a:schemeClr val="dk1"/>
                </a:solidFill>
              </a:rPr>
              <a:t>#include &lt;</a:t>
            </a:r>
            <a:r>
              <a:rPr lang="en-US" altLang="zh-CN" sz="2000" dirty="0" err="1">
                <a:solidFill>
                  <a:schemeClr val="dk1"/>
                </a:solidFill>
              </a:rPr>
              <a:t>stdio.h</a:t>
            </a:r>
            <a:r>
              <a:rPr lang="en-US" altLang="zh-CN" sz="2000" dirty="0">
                <a:solidFill>
                  <a:schemeClr val="dk1"/>
                </a:solidFill>
              </a:rPr>
              <a:t>&gt;</a:t>
            </a:r>
          </a:p>
          <a:p>
            <a:pPr>
              <a:spcBef>
                <a:spcPct val="0"/>
              </a:spcBef>
            </a:pPr>
            <a:r>
              <a:rPr lang="en-US" altLang="zh-CN" sz="2000" dirty="0" err="1">
                <a:solidFill>
                  <a:schemeClr val="dk1"/>
                </a:solidFill>
              </a:rPr>
              <a:t>int</a:t>
            </a:r>
            <a:r>
              <a:rPr lang="en-US" altLang="zh-CN" sz="2000" dirty="0">
                <a:solidFill>
                  <a:schemeClr val="dk1"/>
                </a:solidFill>
              </a:rPr>
              <a:t> main()</a:t>
            </a:r>
          </a:p>
          <a:p>
            <a:pPr>
              <a:spcBef>
                <a:spcPct val="0"/>
              </a:spcBef>
            </a:pPr>
            <a:r>
              <a:rPr lang="en-US" altLang="zh-CN" sz="2000" dirty="0">
                <a:solidFill>
                  <a:schemeClr val="dk1"/>
                </a:solidFill>
              </a:rPr>
              <a:t>{</a:t>
            </a:r>
            <a:r>
              <a:rPr lang="en-US" altLang="zh-CN" sz="2000" dirty="0" err="1">
                <a:solidFill>
                  <a:schemeClr val="dk1"/>
                </a:solidFill>
              </a:rPr>
              <a:t>int</a:t>
            </a:r>
            <a:r>
              <a:rPr lang="en-US" altLang="zh-CN" sz="2000" dirty="0">
                <a:solidFill>
                  <a:schemeClr val="dk1"/>
                </a:solidFill>
              </a:rPr>
              <a:t> inv(</a:t>
            </a:r>
            <a:r>
              <a:rPr lang="en-US" altLang="zh-CN" sz="2000" dirty="0" err="1">
                <a:solidFill>
                  <a:schemeClr val="dk1"/>
                </a:solidFill>
              </a:rPr>
              <a:t>int</a:t>
            </a:r>
            <a:r>
              <a:rPr lang="en-US" altLang="zh-CN" sz="2000" dirty="0">
                <a:solidFill>
                  <a:schemeClr val="dk1"/>
                </a:solidFill>
              </a:rPr>
              <a:t>  x[ ], </a:t>
            </a:r>
            <a:r>
              <a:rPr lang="en-US" altLang="zh-CN" sz="2000" dirty="0" err="1">
                <a:solidFill>
                  <a:schemeClr val="dk1"/>
                </a:solidFill>
              </a:rPr>
              <a:t>int</a:t>
            </a:r>
            <a:r>
              <a:rPr lang="en-US" altLang="zh-CN" sz="2000" dirty="0">
                <a:solidFill>
                  <a:schemeClr val="dk1"/>
                </a:solidFill>
              </a:rPr>
              <a:t> n);</a:t>
            </a:r>
          </a:p>
          <a:p>
            <a:pPr>
              <a:spcBef>
                <a:spcPct val="0"/>
              </a:spcBef>
            </a:pPr>
            <a:r>
              <a:rPr lang="en-US" altLang="zh-CN" sz="2000" dirty="0">
                <a:solidFill>
                  <a:schemeClr val="dk1"/>
                </a:solidFill>
              </a:rPr>
              <a:t>  </a:t>
            </a:r>
            <a:r>
              <a:rPr lang="en-US" altLang="zh-CN" sz="2000" dirty="0" err="1">
                <a:solidFill>
                  <a:schemeClr val="dk1"/>
                </a:solidFill>
              </a:rPr>
              <a:t>int</a:t>
            </a:r>
            <a:r>
              <a:rPr lang="en-US" altLang="zh-CN" sz="2000" dirty="0">
                <a:solidFill>
                  <a:schemeClr val="dk1"/>
                </a:solidFill>
              </a:rPr>
              <a:t> </a:t>
            </a:r>
            <a:r>
              <a:rPr lang="en-US" altLang="zh-CN" sz="2000" dirty="0" err="1">
                <a:solidFill>
                  <a:schemeClr val="dk1"/>
                </a:solidFill>
              </a:rPr>
              <a:t>i,a</a:t>
            </a:r>
            <a:r>
              <a:rPr lang="en-US" altLang="zh-CN" sz="2000" dirty="0">
                <a:solidFill>
                  <a:schemeClr val="dk1"/>
                </a:solidFill>
              </a:rPr>
              <a:t>[10]={3,7,9,11,0,6,7,5,4,2};</a:t>
            </a:r>
          </a:p>
          <a:p>
            <a:pPr>
              <a:spcBef>
                <a:spcPct val="0"/>
              </a:spcBef>
            </a:pPr>
            <a:r>
              <a:rPr lang="en-US" altLang="zh-CN" sz="2000" dirty="0">
                <a:solidFill>
                  <a:schemeClr val="dk1"/>
                </a:solidFill>
              </a:rPr>
              <a:t>  </a:t>
            </a:r>
            <a:r>
              <a:rPr lang="en-US" altLang="zh-CN" sz="2000" dirty="0" err="1">
                <a:solidFill>
                  <a:schemeClr val="dk1"/>
                </a:solidFill>
              </a:rPr>
              <a:t>printf</a:t>
            </a:r>
            <a:r>
              <a:rPr lang="en-US" altLang="zh-CN" sz="2000" dirty="0">
                <a:solidFill>
                  <a:schemeClr val="dk1"/>
                </a:solidFill>
              </a:rPr>
              <a:t>("The original array:\n");</a:t>
            </a:r>
          </a:p>
          <a:p>
            <a:pPr>
              <a:spcBef>
                <a:spcPct val="0"/>
              </a:spcBef>
            </a:pPr>
            <a:r>
              <a:rPr lang="en-US" altLang="zh-CN" sz="2000" dirty="0">
                <a:solidFill>
                  <a:schemeClr val="dk1"/>
                </a:solidFill>
              </a:rPr>
              <a:t>  for(</a:t>
            </a:r>
            <a:r>
              <a:rPr lang="en-US" altLang="zh-CN" sz="2000" dirty="0" err="1">
                <a:solidFill>
                  <a:schemeClr val="dk1"/>
                </a:solidFill>
              </a:rPr>
              <a:t>i</a:t>
            </a:r>
            <a:r>
              <a:rPr lang="en-US" altLang="zh-CN" sz="2000" dirty="0">
                <a:solidFill>
                  <a:schemeClr val="dk1"/>
                </a:solidFill>
              </a:rPr>
              <a:t>=0;i&lt;10;i++)   </a:t>
            </a:r>
            <a:r>
              <a:rPr lang="en-US" altLang="zh-CN" sz="2000" dirty="0" err="1">
                <a:solidFill>
                  <a:schemeClr val="dk1"/>
                </a:solidFill>
              </a:rPr>
              <a:t>printf</a:t>
            </a:r>
            <a:r>
              <a:rPr lang="en-US" altLang="zh-CN" sz="2000" dirty="0">
                <a:solidFill>
                  <a:schemeClr val="dk1"/>
                </a:solidFill>
              </a:rPr>
              <a:t>("%</a:t>
            </a:r>
            <a:r>
              <a:rPr lang="en-US" altLang="zh-CN" sz="2000" dirty="0" err="1">
                <a:solidFill>
                  <a:schemeClr val="dk1"/>
                </a:solidFill>
              </a:rPr>
              <a:t>d,“,a</a:t>
            </a:r>
            <a:r>
              <a:rPr lang="en-US" altLang="zh-CN" sz="2000" dirty="0">
                <a:solidFill>
                  <a:schemeClr val="dk1"/>
                </a:solidFill>
              </a:rPr>
              <a:t>[</a:t>
            </a:r>
            <a:r>
              <a:rPr lang="en-US" altLang="zh-CN" sz="2000" dirty="0" err="1">
                <a:solidFill>
                  <a:schemeClr val="dk1"/>
                </a:solidFill>
              </a:rPr>
              <a:t>i</a:t>
            </a:r>
            <a:r>
              <a:rPr lang="en-US" altLang="zh-CN" sz="2000" dirty="0">
                <a:solidFill>
                  <a:schemeClr val="dk1"/>
                </a:solidFill>
              </a:rPr>
              <a:t>]);</a:t>
            </a:r>
          </a:p>
          <a:p>
            <a:pPr>
              <a:spcBef>
                <a:spcPct val="0"/>
              </a:spcBef>
            </a:pPr>
            <a:r>
              <a:rPr lang="en-US" altLang="zh-CN" sz="2000" dirty="0">
                <a:solidFill>
                  <a:schemeClr val="dk1"/>
                </a:solidFill>
              </a:rPr>
              <a:t>  </a:t>
            </a:r>
            <a:r>
              <a:rPr lang="en-US" altLang="zh-CN" sz="2000" dirty="0" err="1">
                <a:solidFill>
                  <a:schemeClr val="dk1"/>
                </a:solidFill>
              </a:rPr>
              <a:t>printf</a:t>
            </a:r>
            <a:r>
              <a:rPr lang="en-US" altLang="zh-CN" sz="2000" dirty="0">
                <a:solidFill>
                  <a:schemeClr val="dk1"/>
                </a:solidFill>
              </a:rPr>
              <a:t>("\n");</a:t>
            </a:r>
          </a:p>
          <a:p>
            <a:pPr>
              <a:spcBef>
                <a:spcPct val="0"/>
              </a:spcBef>
            </a:pPr>
            <a:r>
              <a:rPr lang="en-US" altLang="zh-CN" sz="2000" dirty="0">
                <a:solidFill>
                  <a:schemeClr val="dk1"/>
                </a:solidFill>
              </a:rPr>
              <a:t>  inv(a,10);</a:t>
            </a:r>
          </a:p>
          <a:p>
            <a:pPr>
              <a:spcBef>
                <a:spcPct val="0"/>
              </a:spcBef>
            </a:pPr>
            <a:r>
              <a:rPr lang="en-US" altLang="zh-CN" sz="2000" dirty="0">
                <a:solidFill>
                  <a:schemeClr val="dk1"/>
                </a:solidFill>
              </a:rPr>
              <a:t>  </a:t>
            </a:r>
            <a:r>
              <a:rPr lang="en-US" altLang="zh-CN" sz="2000" dirty="0" err="1">
                <a:solidFill>
                  <a:schemeClr val="dk1"/>
                </a:solidFill>
              </a:rPr>
              <a:t>printf</a:t>
            </a:r>
            <a:r>
              <a:rPr lang="en-US" altLang="zh-CN" sz="2000" dirty="0">
                <a:solidFill>
                  <a:schemeClr val="dk1"/>
                </a:solidFill>
              </a:rPr>
              <a:t>("The array has been inverted:\n");</a:t>
            </a:r>
          </a:p>
          <a:p>
            <a:pPr>
              <a:spcBef>
                <a:spcPct val="0"/>
              </a:spcBef>
            </a:pPr>
            <a:r>
              <a:rPr lang="en-US" altLang="zh-CN" sz="2000" dirty="0">
                <a:solidFill>
                  <a:schemeClr val="dk1"/>
                </a:solidFill>
              </a:rPr>
              <a:t>  for(</a:t>
            </a:r>
            <a:r>
              <a:rPr lang="en-US" altLang="zh-CN" sz="2000" dirty="0" err="1">
                <a:solidFill>
                  <a:schemeClr val="dk1"/>
                </a:solidFill>
              </a:rPr>
              <a:t>i</a:t>
            </a:r>
            <a:r>
              <a:rPr lang="en-US" altLang="zh-CN" sz="2000" dirty="0">
                <a:solidFill>
                  <a:schemeClr val="dk1"/>
                </a:solidFill>
              </a:rPr>
              <a:t>=0;i&lt;10;i++)   </a:t>
            </a:r>
            <a:r>
              <a:rPr lang="en-US" altLang="zh-CN" sz="2000" dirty="0" err="1">
                <a:solidFill>
                  <a:schemeClr val="dk1"/>
                </a:solidFill>
              </a:rPr>
              <a:t>printf</a:t>
            </a:r>
            <a:r>
              <a:rPr lang="en-US" altLang="zh-CN" sz="2000" dirty="0">
                <a:solidFill>
                  <a:schemeClr val="dk1"/>
                </a:solidFill>
              </a:rPr>
              <a:t>("%</a:t>
            </a:r>
            <a:r>
              <a:rPr lang="en-US" altLang="zh-CN" sz="2000" dirty="0" err="1">
                <a:solidFill>
                  <a:schemeClr val="dk1"/>
                </a:solidFill>
              </a:rPr>
              <a:t>d,",a</a:t>
            </a:r>
            <a:r>
              <a:rPr lang="en-US" altLang="zh-CN" sz="2000" dirty="0">
                <a:solidFill>
                  <a:schemeClr val="dk1"/>
                </a:solidFill>
              </a:rPr>
              <a:t>[</a:t>
            </a:r>
            <a:r>
              <a:rPr lang="en-US" altLang="zh-CN" sz="2000" dirty="0" err="1">
                <a:solidFill>
                  <a:schemeClr val="dk1"/>
                </a:solidFill>
              </a:rPr>
              <a:t>i</a:t>
            </a:r>
            <a:r>
              <a:rPr lang="en-US" altLang="zh-CN" sz="2000" dirty="0">
                <a:solidFill>
                  <a:schemeClr val="dk1"/>
                </a:solidFill>
              </a:rPr>
              <a:t>]);</a:t>
            </a:r>
          </a:p>
          <a:p>
            <a:pPr>
              <a:spcBef>
                <a:spcPct val="0"/>
              </a:spcBef>
            </a:pPr>
            <a:r>
              <a:rPr lang="en-US" altLang="zh-CN" sz="2000" dirty="0">
                <a:solidFill>
                  <a:schemeClr val="dk1"/>
                </a:solidFill>
              </a:rPr>
              <a:t>  </a:t>
            </a:r>
            <a:r>
              <a:rPr lang="en-US" altLang="zh-CN" sz="2000" dirty="0" err="1">
                <a:solidFill>
                  <a:schemeClr val="dk1"/>
                </a:solidFill>
              </a:rPr>
              <a:t>printf</a:t>
            </a:r>
            <a:r>
              <a:rPr lang="en-US" altLang="zh-CN" sz="2000" dirty="0">
                <a:solidFill>
                  <a:schemeClr val="dk1"/>
                </a:solidFill>
              </a:rPr>
              <a:t>("\n");</a:t>
            </a:r>
          </a:p>
          <a:p>
            <a:pPr>
              <a:spcBef>
                <a:spcPct val="0"/>
              </a:spcBef>
            </a:pPr>
            <a:r>
              <a:rPr lang="en-US" altLang="zh-CN" sz="2000" dirty="0">
                <a:solidFill>
                  <a:schemeClr val="dk1"/>
                </a:solidFill>
              </a:rPr>
              <a:t>}</a:t>
            </a:r>
          </a:p>
          <a:p>
            <a:pPr>
              <a:spcBef>
                <a:spcPct val="0"/>
              </a:spcBef>
            </a:pPr>
            <a:r>
              <a:rPr lang="en-US" altLang="zh-CN" sz="2000" dirty="0">
                <a:solidFill>
                  <a:schemeClr val="dk1"/>
                </a:solidFill>
              </a:rPr>
              <a:t>void inv(int  x[ ], int n)</a:t>
            </a:r>
          </a:p>
          <a:p>
            <a:pPr>
              <a:spcBef>
                <a:spcPct val="0"/>
              </a:spcBef>
            </a:pPr>
            <a:r>
              <a:rPr lang="en-US" altLang="zh-CN" sz="2000" dirty="0">
                <a:solidFill>
                  <a:schemeClr val="dk1"/>
                </a:solidFill>
              </a:rPr>
              <a:t>{ </a:t>
            </a:r>
            <a:r>
              <a:rPr lang="en-US" altLang="zh-CN" sz="2000" dirty="0" err="1">
                <a:solidFill>
                  <a:schemeClr val="dk1"/>
                </a:solidFill>
              </a:rPr>
              <a:t>int</a:t>
            </a:r>
            <a:r>
              <a:rPr lang="en-US" altLang="zh-CN" sz="2000" dirty="0">
                <a:solidFill>
                  <a:schemeClr val="dk1"/>
                </a:solidFill>
              </a:rPr>
              <a:t> </a:t>
            </a:r>
            <a:r>
              <a:rPr lang="en-US" altLang="zh-CN" sz="2000" dirty="0" err="1">
                <a:solidFill>
                  <a:schemeClr val="dk1"/>
                </a:solidFill>
              </a:rPr>
              <a:t>temp,i,j,m</a:t>
            </a:r>
            <a:r>
              <a:rPr lang="en-US" altLang="zh-CN" sz="2000" dirty="0">
                <a:solidFill>
                  <a:schemeClr val="dk1"/>
                </a:solidFill>
              </a:rPr>
              <a:t>=(n-1)/2;</a:t>
            </a:r>
          </a:p>
          <a:p>
            <a:pPr>
              <a:spcBef>
                <a:spcPct val="0"/>
              </a:spcBef>
            </a:pPr>
            <a:r>
              <a:rPr lang="en-US" altLang="zh-CN" sz="2000" dirty="0">
                <a:solidFill>
                  <a:schemeClr val="dk1"/>
                </a:solidFill>
              </a:rPr>
              <a:t>  for(</a:t>
            </a:r>
            <a:r>
              <a:rPr lang="en-US" altLang="zh-CN" sz="2000" dirty="0" err="1">
                <a:solidFill>
                  <a:schemeClr val="dk1"/>
                </a:solidFill>
              </a:rPr>
              <a:t>i</a:t>
            </a:r>
            <a:r>
              <a:rPr lang="en-US" altLang="zh-CN" sz="2000" dirty="0">
                <a:solidFill>
                  <a:schemeClr val="dk1"/>
                </a:solidFill>
              </a:rPr>
              <a:t>=0;i&lt;=</a:t>
            </a:r>
            <a:r>
              <a:rPr lang="en-US" altLang="zh-CN" sz="2000" dirty="0" err="1">
                <a:solidFill>
                  <a:schemeClr val="dk1"/>
                </a:solidFill>
              </a:rPr>
              <a:t>m;i</a:t>
            </a:r>
            <a:r>
              <a:rPr lang="en-US" altLang="zh-CN" sz="2000" dirty="0">
                <a:solidFill>
                  <a:schemeClr val="dk1"/>
                </a:solidFill>
              </a:rPr>
              <a:t>++)</a:t>
            </a:r>
          </a:p>
          <a:p>
            <a:pPr>
              <a:spcBef>
                <a:spcPct val="0"/>
              </a:spcBef>
            </a:pPr>
            <a:r>
              <a:rPr lang="en-US" altLang="zh-CN" sz="2000" dirty="0">
                <a:solidFill>
                  <a:schemeClr val="dk1"/>
                </a:solidFill>
              </a:rPr>
              <a:t>  { j=n-1-i;</a:t>
            </a:r>
          </a:p>
          <a:p>
            <a:pPr>
              <a:spcBef>
                <a:spcPct val="0"/>
              </a:spcBef>
            </a:pPr>
            <a:r>
              <a:rPr lang="en-US" altLang="zh-CN" sz="2000" dirty="0">
                <a:solidFill>
                  <a:schemeClr val="dk1"/>
                </a:solidFill>
              </a:rPr>
              <a:t>     temp=x[</a:t>
            </a:r>
            <a:r>
              <a:rPr lang="en-US" altLang="zh-CN" sz="2000" dirty="0" err="1">
                <a:solidFill>
                  <a:schemeClr val="dk1"/>
                </a:solidFill>
              </a:rPr>
              <a:t>i</a:t>
            </a:r>
            <a:r>
              <a:rPr lang="en-US" altLang="zh-CN" sz="2000" dirty="0">
                <a:solidFill>
                  <a:schemeClr val="dk1"/>
                </a:solidFill>
              </a:rPr>
              <a:t>];  x[</a:t>
            </a:r>
            <a:r>
              <a:rPr lang="en-US" altLang="zh-CN" sz="2000" dirty="0" err="1">
                <a:solidFill>
                  <a:schemeClr val="dk1"/>
                </a:solidFill>
              </a:rPr>
              <a:t>i</a:t>
            </a:r>
            <a:r>
              <a:rPr lang="en-US" altLang="zh-CN" sz="2000" dirty="0">
                <a:solidFill>
                  <a:schemeClr val="dk1"/>
                </a:solidFill>
              </a:rPr>
              <a:t>]=x[j];  x[j]=temp; }</a:t>
            </a:r>
          </a:p>
          <a:p>
            <a:pPr>
              <a:spcBef>
                <a:spcPct val="0"/>
              </a:spcBef>
            </a:pPr>
            <a:r>
              <a:rPr lang="en-US" altLang="zh-CN" sz="2000" dirty="0">
                <a:solidFill>
                  <a:schemeClr val="dk1"/>
                </a:solidFill>
              </a:rPr>
              <a:t>  return;</a:t>
            </a:r>
          </a:p>
          <a:p>
            <a:pPr>
              <a:spcBef>
                <a:spcPct val="0"/>
              </a:spcBef>
            </a:pPr>
            <a:r>
              <a:rPr lang="en-US" altLang="zh-CN" sz="2000" dirty="0">
                <a:solidFill>
                  <a:schemeClr val="dk1"/>
                </a:solidFill>
              </a:rPr>
              <a:t>}</a:t>
            </a:r>
          </a:p>
        </p:txBody>
      </p:sp>
    </p:spTree>
    <p:extLst>
      <p:ext uri="{BB962C8B-B14F-4D97-AF65-F5344CB8AC3E}">
        <p14:creationId xmlns:p14="http://schemas.microsoft.com/office/powerpoint/2010/main" val="14071415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3" name="Text Box 8"/>
          <p:cNvSpPr txBox="1">
            <a:spLocks noChangeArrowheads="1"/>
          </p:cNvSpPr>
          <p:nvPr/>
        </p:nvSpPr>
        <p:spPr bwMode="auto">
          <a:xfrm>
            <a:off x="813921" y="586927"/>
            <a:ext cx="4691186" cy="624786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nchor="ctr">
            <a:spAutoFit/>
          </a:bodyPr>
          <a:lstStyle/>
          <a:p>
            <a:pPr>
              <a:spcBef>
                <a:spcPct val="0"/>
              </a:spcBef>
            </a:pPr>
            <a:r>
              <a:rPr lang="en-US" altLang="zh-CN" sz="2000" dirty="0">
                <a:solidFill>
                  <a:schemeClr val="dk1"/>
                </a:solidFill>
              </a:rPr>
              <a:t>⑵ </a:t>
            </a:r>
            <a:r>
              <a:rPr lang="zh-CN" altLang="en-US" sz="2000" dirty="0">
                <a:solidFill>
                  <a:schemeClr val="dk1"/>
                </a:solidFill>
              </a:rPr>
              <a:t>实参用数组，形参用指针变量</a:t>
            </a:r>
          </a:p>
          <a:p>
            <a:pPr>
              <a:spcBef>
                <a:spcPct val="0"/>
              </a:spcBef>
            </a:pPr>
            <a:r>
              <a:rPr lang="en-US" altLang="zh-CN" sz="2000" dirty="0">
                <a:solidFill>
                  <a:schemeClr val="dk1"/>
                </a:solidFill>
              </a:rPr>
              <a:t>#include &lt;</a:t>
            </a:r>
            <a:r>
              <a:rPr lang="en-US" altLang="zh-CN" sz="2000" dirty="0" err="1">
                <a:solidFill>
                  <a:schemeClr val="dk1"/>
                </a:solidFill>
              </a:rPr>
              <a:t>stdio.h</a:t>
            </a:r>
            <a:r>
              <a:rPr lang="en-US" altLang="zh-CN" sz="2000" dirty="0">
                <a:solidFill>
                  <a:schemeClr val="dk1"/>
                </a:solidFill>
              </a:rPr>
              <a:t>&gt;</a:t>
            </a:r>
          </a:p>
          <a:p>
            <a:pPr>
              <a:spcBef>
                <a:spcPct val="0"/>
              </a:spcBef>
            </a:pPr>
            <a:r>
              <a:rPr lang="en-US" altLang="zh-CN" sz="2000" dirty="0" err="1">
                <a:solidFill>
                  <a:schemeClr val="dk1"/>
                </a:solidFill>
              </a:rPr>
              <a:t>int</a:t>
            </a:r>
            <a:r>
              <a:rPr lang="en-US" altLang="zh-CN" sz="2000" dirty="0">
                <a:solidFill>
                  <a:schemeClr val="dk1"/>
                </a:solidFill>
              </a:rPr>
              <a:t> main()</a:t>
            </a:r>
          </a:p>
          <a:p>
            <a:pPr>
              <a:spcBef>
                <a:spcPct val="0"/>
              </a:spcBef>
            </a:pPr>
            <a:r>
              <a:rPr lang="en-US" altLang="zh-CN" sz="2000" dirty="0">
                <a:solidFill>
                  <a:schemeClr val="dk1"/>
                </a:solidFill>
              </a:rPr>
              <a:t>{</a:t>
            </a:r>
            <a:r>
              <a:rPr lang="en-US" altLang="zh-CN" sz="2000" dirty="0" err="1">
                <a:solidFill>
                  <a:schemeClr val="dk1"/>
                </a:solidFill>
              </a:rPr>
              <a:t>int</a:t>
            </a:r>
            <a:r>
              <a:rPr lang="en-US" altLang="zh-CN" sz="2000" dirty="0">
                <a:solidFill>
                  <a:schemeClr val="dk1"/>
                </a:solidFill>
              </a:rPr>
              <a:t> inv(</a:t>
            </a:r>
            <a:r>
              <a:rPr lang="en-US" altLang="zh-CN" sz="2000" dirty="0" err="1">
                <a:solidFill>
                  <a:schemeClr val="dk1"/>
                </a:solidFill>
              </a:rPr>
              <a:t>int</a:t>
            </a:r>
            <a:r>
              <a:rPr lang="en-US" altLang="zh-CN" sz="2000" dirty="0">
                <a:solidFill>
                  <a:schemeClr val="dk1"/>
                </a:solidFill>
              </a:rPr>
              <a:t>  *x, </a:t>
            </a:r>
            <a:r>
              <a:rPr lang="en-US" altLang="zh-CN" sz="2000" dirty="0" err="1">
                <a:solidFill>
                  <a:schemeClr val="dk1"/>
                </a:solidFill>
              </a:rPr>
              <a:t>int</a:t>
            </a:r>
            <a:r>
              <a:rPr lang="en-US" altLang="zh-CN" sz="2000" dirty="0">
                <a:solidFill>
                  <a:schemeClr val="dk1"/>
                </a:solidFill>
              </a:rPr>
              <a:t> n);</a:t>
            </a:r>
          </a:p>
          <a:p>
            <a:pPr>
              <a:spcBef>
                <a:spcPct val="0"/>
              </a:spcBef>
            </a:pPr>
            <a:r>
              <a:rPr lang="en-US" altLang="zh-CN" sz="2000" dirty="0">
                <a:solidFill>
                  <a:schemeClr val="dk1"/>
                </a:solidFill>
              </a:rPr>
              <a:t>  </a:t>
            </a:r>
            <a:r>
              <a:rPr lang="en-US" altLang="zh-CN" sz="2000" dirty="0" err="1">
                <a:solidFill>
                  <a:schemeClr val="dk1"/>
                </a:solidFill>
              </a:rPr>
              <a:t>int</a:t>
            </a:r>
            <a:r>
              <a:rPr lang="en-US" altLang="zh-CN" sz="2000" dirty="0">
                <a:solidFill>
                  <a:schemeClr val="dk1"/>
                </a:solidFill>
              </a:rPr>
              <a:t> </a:t>
            </a:r>
            <a:r>
              <a:rPr lang="en-US" altLang="zh-CN" sz="2000" dirty="0" err="1">
                <a:solidFill>
                  <a:schemeClr val="dk1"/>
                </a:solidFill>
              </a:rPr>
              <a:t>i,a</a:t>
            </a:r>
            <a:r>
              <a:rPr lang="en-US" altLang="zh-CN" sz="2000" dirty="0">
                <a:solidFill>
                  <a:schemeClr val="dk1"/>
                </a:solidFill>
              </a:rPr>
              <a:t>[10]={3,7,9,11,0,6,7,5,4,2};</a:t>
            </a:r>
          </a:p>
          <a:p>
            <a:pPr>
              <a:spcBef>
                <a:spcPct val="0"/>
              </a:spcBef>
            </a:pPr>
            <a:r>
              <a:rPr lang="en-US" altLang="zh-CN" sz="2000" dirty="0">
                <a:solidFill>
                  <a:schemeClr val="dk1"/>
                </a:solidFill>
              </a:rPr>
              <a:t>  </a:t>
            </a:r>
            <a:r>
              <a:rPr lang="en-US" altLang="zh-CN" sz="2000" dirty="0" err="1">
                <a:solidFill>
                  <a:schemeClr val="dk1"/>
                </a:solidFill>
              </a:rPr>
              <a:t>printf</a:t>
            </a:r>
            <a:r>
              <a:rPr lang="en-US" altLang="zh-CN" sz="2000" dirty="0">
                <a:solidFill>
                  <a:schemeClr val="dk1"/>
                </a:solidFill>
              </a:rPr>
              <a:t>("The original array:\n");</a:t>
            </a:r>
          </a:p>
          <a:p>
            <a:pPr>
              <a:spcBef>
                <a:spcPct val="0"/>
              </a:spcBef>
            </a:pPr>
            <a:r>
              <a:rPr lang="en-US" altLang="zh-CN" sz="2000" dirty="0">
                <a:solidFill>
                  <a:schemeClr val="dk1"/>
                </a:solidFill>
              </a:rPr>
              <a:t>  for(</a:t>
            </a:r>
            <a:r>
              <a:rPr lang="en-US" altLang="zh-CN" sz="2000" dirty="0" err="1">
                <a:solidFill>
                  <a:schemeClr val="dk1"/>
                </a:solidFill>
              </a:rPr>
              <a:t>i</a:t>
            </a:r>
            <a:r>
              <a:rPr lang="en-US" altLang="zh-CN" sz="2000" dirty="0">
                <a:solidFill>
                  <a:schemeClr val="dk1"/>
                </a:solidFill>
              </a:rPr>
              <a:t>=0;i&lt;10;i++)   </a:t>
            </a:r>
            <a:r>
              <a:rPr lang="en-US" altLang="zh-CN" sz="2000" dirty="0" err="1">
                <a:solidFill>
                  <a:schemeClr val="dk1"/>
                </a:solidFill>
              </a:rPr>
              <a:t>printf</a:t>
            </a:r>
            <a:r>
              <a:rPr lang="en-US" altLang="zh-CN" sz="2000" dirty="0">
                <a:solidFill>
                  <a:schemeClr val="dk1"/>
                </a:solidFill>
              </a:rPr>
              <a:t>("%</a:t>
            </a:r>
            <a:r>
              <a:rPr lang="en-US" altLang="zh-CN" sz="2000" dirty="0" err="1">
                <a:solidFill>
                  <a:schemeClr val="dk1"/>
                </a:solidFill>
              </a:rPr>
              <a:t>d,“,a</a:t>
            </a:r>
            <a:r>
              <a:rPr lang="en-US" altLang="zh-CN" sz="2000" dirty="0">
                <a:solidFill>
                  <a:schemeClr val="dk1"/>
                </a:solidFill>
              </a:rPr>
              <a:t>[</a:t>
            </a:r>
            <a:r>
              <a:rPr lang="en-US" altLang="zh-CN" sz="2000" dirty="0" err="1">
                <a:solidFill>
                  <a:schemeClr val="dk1"/>
                </a:solidFill>
              </a:rPr>
              <a:t>i</a:t>
            </a:r>
            <a:r>
              <a:rPr lang="en-US" altLang="zh-CN" sz="2000" dirty="0">
                <a:solidFill>
                  <a:schemeClr val="dk1"/>
                </a:solidFill>
              </a:rPr>
              <a:t>]);</a:t>
            </a:r>
          </a:p>
          <a:p>
            <a:pPr>
              <a:spcBef>
                <a:spcPct val="0"/>
              </a:spcBef>
            </a:pPr>
            <a:r>
              <a:rPr lang="en-US" altLang="zh-CN" sz="2000" dirty="0">
                <a:solidFill>
                  <a:schemeClr val="dk1"/>
                </a:solidFill>
              </a:rPr>
              <a:t>  </a:t>
            </a:r>
            <a:r>
              <a:rPr lang="en-US" altLang="zh-CN" sz="2000" dirty="0" err="1">
                <a:solidFill>
                  <a:schemeClr val="dk1"/>
                </a:solidFill>
              </a:rPr>
              <a:t>printf</a:t>
            </a:r>
            <a:r>
              <a:rPr lang="en-US" altLang="zh-CN" sz="2000" dirty="0">
                <a:solidFill>
                  <a:schemeClr val="dk1"/>
                </a:solidFill>
              </a:rPr>
              <a:t>("\n");</a:t>
            </a:r>
          </a:p>
          <a:p>
            <a:pPr>
              <a:spcBef>
                <a:spcPct val="0"/>
              </a:spcBef>
            </a:pPr>
            <a:r>
              <a:rPr lang="en-US" altLang="zh-CN" sz="2000" dirty="0">
                <a:solidFill>
                  <a:schemeClr val="dk1"/>
                </a:solidFill>
              </a:rPr>
              <a:t>  inv(a,10);</a:t>
            </a:r>
          </a:p>
          <a:p>
            <a:pPr>
              <a:spcBef>
                <a:spcPct val="0"/>
              </a:spcBef>
            </a:pPr>
            <a:r>
              <a:rPr lang="en-US" altLang="zh-CN" sz="2000" dirty="0">
                <a:solidFill>
                  <a:schemeClr val="dk1"/>
                </a:solidFill>
              </a:rPr>
              <a:t>  </a:t>
            </a:r>
            <a:r>
              <a:rPr lang="en-US" altLang="zh-CN" sz="2000" dirty="0" err="1">
                <a:solidFill>
                  <a:schemeClr val="dk1"/>
                </a:solidFill>
              </a:rPr>
              <a:t>printf</a:t>
            </a:r>
            <a:r>
              <a:rPr lang="en-US" altLang="zh-CN" sz="2000" dirty="0">
                <a:solidFill>
                  <a:schemeClr val="dk1"/>
                </a:solidFill>
              </a:rPr>
              <a:t>("The array has been inverted:\n");</a:t>
            </a:r>
          </a:p>
          <a:p>
            <a:pPr>
              <a:spcBef>
                <a:spcPct val="0"/>
              </a:spcBef>
            </a:pPr>
            <a:r>
              <a:rPr lang="en-US" altLang="zh-CN" sz="2000" dirty="0">
                <a:solidFill>
                  <a:schemeClr val="dk1"/>
                </a:solidFill>
              </a:rPr>
              <a:t>  for(</a:t>
            </a:r>
            <a:r>
              <a:rPr lang="en-US" altLang="zh-CN" sz="2000" dirty="0" err="1">
                <a:solidFill>
                  <a:schemeClr val="dk1"/>
                </a:solidFill>
              </a:rPr>
              <a:t>i</a:t>
            </a:r>
            <a:r>
              <a:rPr lang="en-US" altLang="zh-CN" sz="2000" dirty="0">
                <a:solidFill>
                  <a:schemeClr val="dk1"/>
                </a:solidFill>
              </a:rPr>
              <a:t>=0;i&lt;10;i++)   </a:t>
            </a:r>
            <a:r>
              <a:rPr lang="en-US" altLang="zh-CN" sz="2000" dirty="0" err="1">
                <a:solidFill>
                  <a:schemeClr val="dk1"/>
                </a:solidFill>
              </a:rPr>
              <a:t>printf</a:t>
            </a:r>
            <a:r>
              <a:rPr lang="en-US" altLang="zh-CN" sz="2000" dirty="0">
                <a:solidFill>
                  <a:schemeClr val="dk1"/>
                </a:solidFill>
              </a:rPr>
              <a:t>("%</a:t>
            </a:r>
            <a:r>
              <a:rPr lang="en-US" altLang="zh-CN" sz="2000" dirty="0" err="1">
                <a:solidFill>
                  <a:schemeClr val="dk1"/>
                </a:solidFill>
              </a:rPr>
              <a:t>d,",a</a:t>
            </a:r>
            <a:r>
              <a:rPr lang="en-US" altLang="zh-CN" sz="2000" dirty="0">
                <a:solidFill>
                  <a:schemeClr val="dk1"/>
                </a:solidFill>
              </a:rPr>
              <a:t>[</a:t>
            </a:r>
            <a:r>
              <a:rPr lang="en-US" altLang="zh-CN" sz="2000" dirty="0" err="1">
                <a:solidFill>
                  <a:schemeClr val="dk1"/>
                </a:solidFill>
              </a:rPr>
              <a:t>i</a:t>
            </a:r>
            <a:r>
              <a:rPr lang="en-US" altLang="zh-CN" sz="2000" dirty="0">
                <a:solidFill>
                  <a:schemeClr val="dk1"/>
                </a:solidFill>
              </a:rPr>
              <a:t>]);</a:t>
            </a:r>
          </a:p>
          <a:p>
            <a:pPr>
              <a:spcBef>
                <a:spcPct val="0"/>
              </a:spcBef>
            </a:pPr>
            <a:r>
              <a:rPr lang="en-US" altLang="zh-CN" sz="2000" dirty="0">
                <a:solidFill>
                  <a:schemeClr val="dk1"/>
                </a:solidFill>
              </a:rPr>
              <a:t>  </a:t>
            </a:r>
            <a:r>
              <a:rPr lang="en-US" altLang="zh-CN" sz="2000" dirty="0" err="1">
                <a:solidFill>
                  <a:schemeClr val="dk1"/>
                </a:solidFill>
              </a:rPr>
              <a:t>printf</a:t>
            </a:r>
            <a:r>
              <a:rPr lang="en-US" altLang="zh-CN" sz="2000" dirty="0">
                <a:solidFill>
                  <a:schemeClr val="dk1"/>
                </a:solidFill>
              </a:rPr>
              <a:t>("\n");</a:t>
            </a:r>
          </a:p>
          <a:p>
            <a:pPr>
              <a:spcBef>
                <a:spcPct val="0"/>
              </a:spcBef>
            </a:pPr>
            <a:r>
              <a:rPr lang="en-US" altLang="zh-CN" sz="2000" dirty="0">
                <a:solidFill>
                  <a:schemeClr val="dk1"/>
                </a:solidFill>
              </a:rPr>
              <a:t>} </a:t>
            </a:r>
          </a:p>
          <a:p>
            <a:pPr>
              <a:spcBef>
                <a:spcPct val="0"/>
              </a:spcBef>
            </a:pPr>
            <a:r>
              <a:rPr lang="en-US" altLang="zh-CN" sz="2000" dirty="0" err="1">
                <a:solidFill>
                  <a:schemeClr val="dk1"/>
                </a:solidFill>
              </a:rPr>
              <a:t>int</a:t>
            </a:r>
            <a:r>
              <a:rPr lang="en-US" altLang="zh-CN" sz="2000" dirty="0">
                <a:solidFill>
                  <a:schemeClr val="dk1"/>
                </a:solidFill>
              </a:rPr>
              <a:t> inv(</a:t>
            </a:r>
            <a:r>
              <a:rPr lang="en-US" altLang="zh-CN" sz="2000" dirty="0" err="1">
                <a:solidFill>
                  <a:schemeClr val="dk1"/>
                </a:solidFill>
              </a:rPr>
              <a:t>int</a:t>
            </a:r>
            <a:r>
              <a:rPr lang="en-US" altLang="zh-CN" sz="2000" dirty="0">
                <a:solidFill>
                  <a:schemeClr val="dk1"/>
                </a:solidFill>
              </a:rPr>
              <a:t>  *x, </a:t>
            </a:r>
            <a:r>
              <a:rPr lang="en-US" altLang="zh-CN" sz="2000" dirty="0" err="1">
                <a:solidFill>
                  <a:schemeClr val="dk1"/>
                </a:solidFill>
              </a:rPr>
              <a:t>int</a:t>
            </a:r>
            <a:r>
              <a:rPr lang="en-US" altLang="zh-CN" sz="2000" dirty="0">
                <a:solidFill>
                  <a:schemeClr val="dk1"/>
                </a:solidFill>
              </a:rPr>
              <a:t> n)</a:t>
            </a:r>
          </a:p>
          <a:p>
            <a:pPr>
              <a:spcBef>
                <a:spcPct val="0"/>
              </a:spcBef>
            </a:pPr>
            <a:r>
              <a:rPr lang="en-US" altLang="zh-CN" sz="2000" dirty="0">
                <a:solidFill>
                  <a:schemeClr val="dk1"/>
                </a:solidFill>
              </a:rPr>
              <a:t>{ </a:t>
            </a:r>
            <a:r>
              <a:rPr lang="en-US" altLang="zh-CN" sz="2000" dirty="0" err="1">
                <a:solidFill>
                  <a:schemeClr val="dk1"/>
                </a:solidFill>
              </a:rPr>
              <a:t>int</a:t>
            </a:r>
            <a:r>
              <a:rPr lang="en-US" altLang="zh-CN" sz="2000" dirty="0">
                <a:solidFill>
                  <a:schemeClr val="dk1"/>
                </a:solidFill>
              </a:rPr>
              <a:t> temp,*p,*</a:t>
            </a:r>
            <a:r>
              <a:rPr lang="en-US" altLang="zh-CN" sz="2000" dirty="0" err="1">
                <a:solidFill>
                  <a:schemeClr val="dk1"/>
                </a:solidFill>
              </a:rPr>
              <a:t>i</a:t>
            </a:r>
            <a:r>
              <a:rPr lang="en-US" altLang="zh-CN" sz="2000" dirty="0">
                <a:solidFill>
                  <a:schemeClr val="dk1"/>
                </a:solidFill>
              </a:rPr>
              <a:t>,*</a:t>
            </a:r>
            <a:r>
              <a:rPr lang="en-US" altLang="zh-CN" sz="2000" dirty="0" err="1">
                <a:solidFill>
                  <a:schemeClr val="dk1"/>
                </a:solidFill>
              </a:rPr>
              <a:t>j,m</a:t>
            </a:r>
            <a:r>
              <a:rPr lang="en-US" altLang="zh-CN" sz="2000" dirty="0">
                <a:solidFill>
                  <a:schemeClr val="dk1"/>
                </a:solidFill>
              </a:rPr>
              <a:t>=(n-1)/2;</a:t>
            </a:r>
          </a:p>
          <a:p>
            <a:pPr>
              <a:spcBef>
                <a:spcPct val="0"/>
              </a:spcBef>
            </a:pPr>
            <a:r>
              <a:rPr lang="en-US" altLang="zh-CN" sz="2000" dirty="0">
                <a:solidFill>
                  <a:schemeClr val="dk1"/>
                </a:solidFill>
              </a:rPr>
              <a:t>  </a:t>
            </a:r>
            <a:r>
              <a:rPr lang="en-US" altLang="zh-CN" sz="2000" dirty="0" err="1">
                <a:solidFill>
                  <a:schemeClr val="dk1"/>
                </a:solidFill>
              </a:rPr>
              <a:t>i</a:t>
            </a:r>
            <a:r>
              <a:rPr lang="en-US" altLang="zh-CN" sz="2000" dirty="0">
                <a:solidFill>
                  <a:schemeClr val="dk1"/>
                </a:solidFill>
              </a:rPr>
              <a:t>=x;  j=x+n-1;  p=</a:t>
            </a:r>
            <a:r>
              <a:rPr lang="en-US" altLang="zh-CN" sz="2000" dirty="0" err="1">
                <a:solidFill>
                  <a:schemeClr val="dk1"/>
                </a:solidFill>
              </a:rPr>
              <a:t>x+m</a:t>
            </a:r>
            <a:r>
              <a:rPr lang="en-US" altLang="zh-CN" sz="2000" dirty="0">
                <a:solidFill>
                  <a:schemeClr val="dk1"/>
                </a:solidFill>
              </a:rPr>
              <a:t>;</a:t>
            </a:r>
          </a:p>
          <a:p>
            <a:pPr>
              <a:spcBef>
                <a:spcPct val="0"/>
              </a:spcBef>
            </a:pPr>
            <a:r>
              <a:rPr lang="en-US" altLang="zh-CN" sz="2000" dirty="0">
                <a:solidFill>
                  <a:schemeClr val="dk1"/>
                </a:solidFill>
              </a:rPr>
              <a:t>  for(;</a:t>
            </a:r>
            <a:r>
              <a:rPr lang="en-US" altLang="zh-CN" sz="2000" dirty="0" err="1">
                <a:solidFill>
                  <a:schemeClr val="dk1"/>
                </a:solidFill>
              </a:rPr>
              <a:t>i</a:t>
            </a:r>
            <a:r>
              <a:rPr lang="en-US" altLang="zh-CN" sz="2000" dirty="0">
                <a:solidFill>
                  <a:schemeClr val="dk1"/>
                </a:solidFill>
              </a:rPr>
              <a:t>&lt;=</a:t>
            </a:r>
            <a:r>
              <a:rPr lang="en-US" altLang="zh-CN" sz="2000" dirty="0" err="1">
                <a:solidFill>
                  <a:schemeClr val="dk1"/>
                </a:solidFill>
              </a:rPr>
              <a:t>p;i</a:t>
            </a:r>
            <a:r>
              <a:rPr lang="en-US" altLang="zh-CN" sz="2000" dirty="0">
                <a:solidFill>
                  <a:schemeClr val="dk1"/>
                </a:solidFill>
              </a:rPr>
              <a:t>++,j--)</a:t>
            </a:r>
          </a:p>
          <a:p>
            <a:pPr>
              <a:spcBef>
                <a:spcPct val="0"/>
              </a:spcBef>
            </a:pPr>
            <a:r>
              <a:rPr lang="en-US" altLang="zh-CN" sz="2000" dirty="0">
                <a:solidFill>
                  <a:schemeClr val="dk1"/>
                </a:solidFill>
              </a:rPr>
              <a:t>    { temp=*</a:t>
            </a:r>
            <a:r>
              <a:rPr lang="en-US" altLang="zh-CN" sz="2000" dirty="0" err="1">
                <a:solidFill>
                  <a:schemeClr val="dk1"/>
                </a:solidFill>
              </a:rPr>
              <a:t>i</a:t>
            </a:r>
            <a:r>
              <a:rPr lang="en-US" altLang="zh-CN" sz="2000" dirty="0">
                <a:solidFill>
                  <a:schemeClr val="dk1"/>
                </a:solidFill>
              </a:rPr>
              <a:t>;  *</a:t>
            </a:r>
            <a:r>
              <a:rPr lang="en-US" altLang="zh-CN" sz="2000" dirty="0" err="1">
                <a:solidFill>
                  <a:schemeClr val="dk1"/>
                </a:solidFill>
              </a:rPr>
              <a:t>i</a:t>
            </a:r>
            <a:r>
              <a:rPr lang="en-US" altLang="zh-CN" sz="2000" dirty="0">
                <a:solidFill>
                  <a:schemeClr val="dk1"/>
                </a:solidFill>
              </a:rPr>
              <a:t>=*j;  *j=temp; }</a:t>
            </a:r>
          </a:p>
          <a:p>
            <a:pPr>
              <a:spcBef>
                <a:spcPct val="0"/>
              </a:spcBef>
            </a:pPr>
            <a:r>
              <a:rPr lang="en-US" altLang="zh-CN" sz="2000" dirty="0">
                <a:solidFill>
                  <a:schemeClr val="dk1"/>
                </a:solidFill>
              </a:rPr>
              <a:t>  return;</a:t>
            </a:r>
          </a:p>
          <a:p>
            <a:pPr>
              <a:spcBef>
                <a:spcPct val="0"/>
              </a:spcBef>
            </a:pPr>
            <a:r>
              <a:rPr lang="en-US" altLang="zh-CN" sz="2000" dirty="0">
                <a:solidFill>
                  <a:schemeClr val="dk1"/>
                </a:solidFill>
              </a:rPr>
              <a:t>}</a:t>
            </a:r>
          </a:p>
        </p:txBody>
      </p:sp>
      <p:grpSp>
        <p:nvGrpSpPr>
          <p:cNvPr id="2" name="Group 60"/>
          <p:cNvGrpSpPr>
            <a:grpSpLocks/>
          </p:cNvGrpSpPr>
          <p:nvPr/>
        </p:nvGrpSpPr>
        <p:grpSpPr bwMode="auto">
          <a:xfrm>
            <a:off x="5918200" y="920750"/>
            <a:ext cx="3225800" cy="3722688"/>
            <a:chOff x="3139" y="1828"/>
            <a:chExt cx="2032" cy="2345"/>
          </a:xfrm>
        </p:grpSpPr>
        <p:sp>
          <p:nvSpPr>
            <p:cNvPr id="383035" name="Line 61"/>
            <p:cNvSpPr>
              <a:spLocks noChangeShapeType="1"/>
            </p:cNvSpPr>
            <p:nvPr/>
          </p:nvSpPr>
          <p:spPr bwMode="auto">
            <a:xfrm>
              <a:off x="3634" y="2055"/>
              <a:ext cx="333" cy="0"/>
            </a:xfrm>
            <a:prstGeom prst="line">
              <a:avLst/>
            </a:prstGeom>
            <a:noFill/>
            <a:ln w="9525">
              <a:solidFill>
                <a:schemeClr val="tx1"/>
              </a:solidFill>
              <a:round/>
              <a:headEnd/>
              <a:tailEnd type="triangle" w="med" len="med"/>
            </a:ln>
            <a:effectLst/>
          </p:spPr>
          <p:txBody>
            <a:bodyPr wrap="none" anchor="ctr"/>
            <a:lstStyle/>
            <a:p>
              <a:endParaRPr lang="zh-CN" altLang="en-US"/>
            </a:p>
          </p:txBody>
        </p:sp>
        <p:grpSp>
          <p:nvGrpSpPr>
            <p:cNvPr id="3" name="Group 62"/>
            <p:cNvGrpSpPr>
              <a:grpSpLocks/>
            </p:cNvGrpSpPr>
            <p:nvPr/>
          </p:nvGrpSpPr>
          <p:grpSpPr bwMode="auto">
            <a:xfrm>
              <a:off x="3139" y="1828"/>
              <a:ext cx="2032" cy="2345"/>
              <a:chOff x="3139" y="1828"/>
              <a:chExt cx="2032" cy="2345"/>
            </a:xfrm>
          </p:grpSpPr>
          <p:sp>
            <p:nvSpPr>
              <p:cNvPr id="383037" name="Rectangle 63"/>
              <p:cNvSpPr>
                <a:spLocks noChangeArrowheads="1"/>
              </p:cNvSpPr>
              <p:nvPr/>
            </p:nvSpPr>
            <p:spPr bwMode="auto">
              <a:xfrm>
                <a:off x="3967" y="2044"/>
                <a:ext cx="834" cy="2111"/>
              </a:xfrm>
              <a:prstGeom prst="rect">
                <a:avLst/>
              </a:prstGeom>
              <a:noFill/>
              <a:ln w="9525">
                <a:solidFill>
                  <a:schemeClr val="tx1"/>
                </a:solidFill>
                <a:miter lim="800000"/>
                <a:headEnd/>
                <a:tailEnd/>
              </a:ln>
              <a:effectLst/>
            </p:spPr>
            <p:txBody>
              <a:bodyPr wrap="none" anchor="ctr"/>
              <a:lstStyle/>
              <a:p>
                <a:endParaRPr lang="zh-CN" altLang="en-US"/>
              </a:p>
            </p:txBody>
          </p:sp>
          <p:sp>
            <p:nvSpPr>
              <p:cNvPr id="383038" name="Line 64"/>
              <p:cNvSpPr>
                <a:spLocks noChangeShapeType="1"/>
              </p:cNvSpPr>
              <p:nvPr/>
            </p:nvSpPr>
            <p:spPr bwMode="auto">
              <a:xfrm>
                <a:off x="3967" y="2244"/>
                <a:ext cx="834" cy="0"/>
              </a:xfrm>
              <a:prstGeom prst="line">
                <a:avLst/>
              </a:prstGeom>
              <a:noFill/>
              <a:ln w="9525">
                <a:solidFill>
                  <a:schemeClr val="tx1"/>
                </a:solidFill>
                <a:round/>
                <a:headEnd/>
                <a:tailEnd/>
              </a:ln>
              <a:effectLst/>
            </p:spPr>
            <p:txBody>
              <a:bodyPr wrap="none" anchor="ctr"/>
              <a:lstStyle/>
              <a:p>
                <a:endParaRPr lang="zh-CN" altLang="en-US"/>
              </a:p>
            </p:txBody>
          </p:sp>
          <p:sp>
            <p:nvSpPr>
              <p:cNvPr id="383039" name="Line 65"/>
              <p:cNvSpPr>
                <a:spLocks noChangeShapeType="1"/>
              </p:cNvSpPr>
              <p:nvPr/>
            </p:nvSpPr>
            <p:spPr bwMode="auto">
              <a:xfrm>
                <a:off x="3967" y="2456"/>
                <a:ext cx="834" cy="0"/>
              </a:xfrm>
              <a:prstGeom prst="line">
                <a:avLst/>
              </a:prstGeom>
              <a:noFill/>
              <a:ln w="9525">
                <a:solidFill>
                  <a:schemeClr val="tx1"/>
                </a:solidFill>
                <a:round/>
                <a:headEnd/>
                <a:tailEnd/>
              </a:ln>
              <a:effectLst/>
            </p:spPr>
            <p:txBody>
              <a:bodyPr wrap="none" anchor="ctr"/>
              <a:lstStyle/>
              <a:p>
                <a:endParaRPr lang="zh-CN" altLang="en-US"/>
              </a:p>
            </p:txBody>
          </p:sp>
          <p:sp>
            <p:nvSpPr>
              <p:cNvPr id="383040" name="Line 66"/>
              <p:cNvSpPr>
                <a:spLocks noChangeShapeType="1"/>
              </p:cNvSpPr>
              <p:nvPr/>
            </p:nvSpPr>
            <p:spPr bwMode="auto">
              <a:xfrm>
                <a:off x="3967" y="2669"/>
                <a:ext cx="834" cy="0"/>
              </a:xfrm>
              <a:prstGeom prst="line">
                <a:avLst/>
              </a:prstGeom>
              <a:noFill/>
              <a:ln w="9525">
                <a:solidFill>
                  <a:schemeClr val="tx1"/>
                </a:solidFill>
                <a:round/>
                <a:headEnd/>
                <a:tailEnd/>
              </a:ln>
              <a:effectLst/>
            </p:spPr>
            <p:txBody>
              <a:bodyPr wrap="none" anchor="ctr"/>
              <a:lstStyle/>
              <a:p>
                <a:endParaRPr lang="zh-CN" altLang="en-US"/>
              </a:p>
            </p:txBody>
          </p:sp>
          <p:sp>
            <p:nvSpPr>
              <p:cNvPr id="383041" name="Line 67"/>
              <p:cNvSpPr>
                <a:spLocks noChangeShapeType="1"/>
              </p:cNvSpPr>
              <p:nvPr/>
            </p:nvSpPr>
            <p:spPr bwMode="auto">
              <a:xfrm>
                <a:off x="3967" y="2881"/>
                <a:ext cx="834" cy="0"/>
              </a:xfrm>
              <a:prstGeom prst="line">
                <a:avLst/>
              </a:prstGeom>
              <a:noFill/>
              <a:ln w="9525">
                <a:solidFill>
                  <a:schemeClr val="tx1"/>
                </a:solidFill>
                <a:round/>
                <a:headEnd/>
                <a:tailEnd/>
              </a:ln>
              <a:effectLst/>
            </p:spPr>
            <p:txBody>
              <a:bodyPr wrap="none" anchor="ctr"/>
              <a:lstStyle/>
              <a:p>
                <a:endParaRPr lang="zh-CN" altLang="en-US"/>
              </a:p>
            </p:txBody>
          </p:sp>
          <p:sp>
            <p:nvSpPr>
              <p:cNvPr id="383042" name="Line 68"/>
              <p:cNvSpPr>
                <a:spLocks noChangeShapeType="1"/>
              </p:cNvSpPr>
              <p:nvPr/>
            </p:nvSpPr>
            <p:spPr bwMode="auto">
              <a:xfrm>
                <a:off x="3967" y="3094"/>
                <a:ext cx="834" cy="0"/>
              </a:xfrm>
              <a:prstGeom prst="line">
                <a:avLst/>
              </a:prstGeom>
              <a:noFill/>
              <a:ln w="9525">
                <a:solidFill>
                  <a:schemeClr val="tx1"/>
                </a:solidFill>
                <a:round/>
                <a:headEnd/>
                <a:tailEnd/>
              </a:ln>
              <a:effectLst/>
            </p:spPr>
            <p:txBody>
              <a:bodyPr wrap="none" anchor="ctr"/>
              <a:lstStyle/>
              <a:p>
                <a:endParaRPr lang="zh-CN" altLang="en-US"/>
              </a:p>
            </p:txBody>
          </p:sp>
          <p:sp>
            <p:nvSpPr>
              <p:cNvPr id="383043" name="Line 69"/>
              <p:cNvSpPr>
                <a:spLocks noChangeShapeType="1"/>
              </p:cNvSpPr>
              <p:nvPr/>
            </p:nvSpPr>
            <p:spPr bwMode="auto">
              <a:xfrm>
                <a:off x="3967" y="3307"/>
                <a:ext cx="834" cy="0"/>
              </a:xfrm>
              <a:prstGeom prst="line">
                <a:avLst/>
              </a:prstGeom>
              <a:noFill/>
              <a:ln w="9525">
                <a:solidFill>
                  <a:schemeClr val="tx1"/>
                </a:solidFill>
                <a:round/>
                <a:headEnd/>
                <a:tailEnd/>
              </a:ln>
              <a:effectLst/>
            </p:spPr>
            <p:txBody>
              <a:bodyPr wrap="none" anchor="ctr"/>
              <a:lstStyle/>
              <a:p>
                <a:endParaRPr lang="zh-CN" altLang="en-US"/>
              </a:p>
            </p:txBody>
          </p:sp>
          <p:sp>
            <p:nvSpPr>
              <p:cNvPr id="383044" name="Line 70"/>
              <p:cNvSpPr>
                <a:spLocks noChangeShapeType="1"/>
              </p:cNvSpPr>
              <p:nvPr/>
            </p:nvSpPr>
            <p:spPr bwMode="auto">
              <a:xfrm>
                <a:off x="3967" y="3519"/>
                <a:ext cx="834" cy="0"/>
              </a:xfrm>
              <a:prstGeom prst="line">
                <a:avLst/>
              </a:prstGeom>
              <a:noFill/>
              <a:ln w="9525">
                <a:solidFill>
                  <a:schemeClr val="tx1"/>
                </a:solidFill>
                <a:round/>
                <a:headEnd/>
                <a:tailEnd/>
              </a:ln>
              <a:effectLst/>
            </p:spPr>
            <p:txBody>
              <a:bodyPr wrap="none" anchor="ctr"/>
              <a:lstStyle/>
              <a:p>
                <a:endParaRPr lang="zh-CN" altLang="en-US"/>
              </a:p>
            </p:txBody>
          </p:sp>
          <p:sp>
            <p:nvSpPr>
              <p:cNvPr id="383045" name="Line 71"/>
              <p:cNvSpPr>
                <a:spLocks noChangeShapeType="1"/>
              </p:cNvSpPr>
              <p:nvPr/>
            </p:nvSpPr>
            <p:spPr bwMode="auto">
              <a:xfrm>
                <a:off x="3967" y="3732"/>
                <a:ext cx="834" cy="0"/>
              </a:xfrm>
              <a:prstGeom prst="line">
                <a:avLst/>
              </a:prstGeom>
              <a:noFill/>
              <a:ln w="9525">
                <a:solidFill>
                  <a:schemeClr val="tx1"/>
                </a:solidFill>
                <a:round/>
                <a:headEnd/>
                <a:tailEnd/>
              </a:ln>
              <a:effectLst/>
            </p:spPr>
            <p:txBody>
              <a:bodyPr wrap="none" anchor="ctr"/>
              <a:lstStyle/>
              <a:p>
                <a:endParaRPr lang="zh-CN" altLang="en-US"/>
              </a:p>
            </p:txBody>
          </p:sp>
          <p:sp>
            <p:nvSpPr>
              <p:cNvPr id="383046" name="Line 72"/>
              <p:cNvSpPr>
                <a:spLocks noChangeShapeType="1"/>
              </p:cNvSpPr>
              <p:nvPr/>
            </p:nvSpPr>
            <p:spPr bwMode="auto">
              <a:xfrm>
                <a:off x="3967" y="3945"/>
                <a:ext cx="834" cy="0"/>
              </a:xfrm>
              <a:prstGeom prst="line">
                <a:avLst/>
              </a:prstGeom>
              <a:noFill/>
              <a:ln w="9525">
                <a:solidFill>
                  <a:schemeClr val="tx1"/>
                </a:solidFill>
                <a:round/>
                <a:headEnd/>
                <a:tailEnd/>
              </a:ln>
              <a:effectLst/>
            </p:spPr>
            <p:txBody>
              <a:bodyPr wrap="none" anchor="ctr"/>
              <a:lstStyle/>
              <a:p>
                <a:endParaRPr lang="zh-CN" altLang="en-US"/>
              </a:p>
            </p:txBody>
          </p:sp>
          <p:sp>
            <p:nvSpPr>
              <p:cNvPr id="383047" name="Text Box 73"/>
              <p:cNvSpPr txBox="1">
                <a:spLocks noChangeArrowheads="1"/>
              </p:cNvSpPr>
              <p:nvPr/>
            </p:nvSpPr>
            <p:spPr bwMode="auto">
              <a:xfrm>
                <a:off x="4265" y="2028"/>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3</a:t>
                </a:r>
              </a:p>
            </p:txBody>
          </p:sp>
          <p:sp>
            <p:nvSpPr>
              <p:cNvPr id="383048" name="Text Box 74"/>
              <p:cNvSpPr txBox="1">
                <a:spLocks noChangeArrowheads="1"/>
              </p:cNvSpPr>
              <p:nvPr/>
            </p:nvSpPr>
            <p:spPr bwMode="auto">
              <a:xfrm>
                <a:off x="4265" y="2238"/>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7</a:t>
                </a:r>
              </a:p>
            </p:txBody>
          </p:sp>
          <p:sp>
            <p:nvSpPr>
              <p:cNvPr id="383049" name="Text Box 75"/>
              <p:cNvSpPr txBox="1">
                <a:spLocks noChangeArrowheads="1"/>
              </p:cNvSpPr>
              <p:nvPr/>
            </p:nvSpPr>
            <p:spPr bwMode="auto">
              <a:xfrm>
                <a:off x="4265" y="2448"/>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9</a:t>
                </a:r>
              </a:p>
            </p:txBody>
          </p:sp>
          <p:sp>
            <p:nvSpPr>
              <p:cNvPr id="383050" name="Text Box 76"/>
              <p:cNvSpPr txBox="1">
                <a:spLocks noChangeArrowheads="1"/>
              </p:cNvSpPr>
              <p:nvPr/>
            </p:nvSpPr>
            <p:spPr bwMode="auto">
              <a:xfrm>
                <a:off x="4265" y="2657"/>
                <a:ext cx="27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11</a:t>
                </a:r>
              </a:p>
            </p:txBody>
          </p:sp>
          <p:sp>
            <p:nvSpPr>
              <p:cNvPr id="383051" name="Text Box 77"/>
              <p:cNvSpPr txBox="1">
                <a:spLocks noChangeArrowheads="1"/>
              </p:cNvSpPr>
              <p:nvPr/>
            </p:nvSpPr>
            <p:spPr bwMode="auto">
              <a:xfrm>
                <a:off x="4265" y="2867"/>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0</a:t>
                </a:r>
              </a:p>
            </p:txBody>
          </p:sp>
          <p:sp>
            <p:nvSpPr>
              <p:cNvPr id="383052" name="Text Box 78"/>
              <p:cNvSpPr txBox="1">
                <a:spLocks noChangeArrowheads="1"/>
              </p:cNvSpPr>
              <p:nvPr/>
            </p:nvSpPr>
            <p:spPr bwMode="auto">
              <a:xfrm>
                <a:off x="4265" y="3076"/>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6</a:t>
                </a:r>
              </a:p>
            </p:txBody>
          </p:sp>
          <p:sp>
            <p:nvSpPr>
              <p:cNvPr id="383053" name="Text Box 79"/>
              <p:cNvSpPr txBox="1">
                <a:spLocks noChangeArrowheads="1"/>
              </p:cNvSpPr>
              <p:nvPr/>
            </p:nvSpPr>
            <p:spPr bwMode="auto">
              <a:xfrm>
                <a:off x="4265" y="3286"/>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7</a:t>
                </a:r>
              </a:p>
            </p:txBody>
          </p:sp>
          <p:sp>
            <p:nvSpPr>
              <p:cNvPr id="383054" name="Text Box 80"/>
              <p:cNvSpPr txBox="1">
                <a:spLocks noChangeArrowheads="1"/>
              </p:cNvSpPr>
              <p:nvPr/>
            </p:nvSpPr>
            <p:spPr bwMode="auto">
              <a:xfrm>
                <a:off x="4265" y="3495"/>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5</a:t>
                </a:r>
              </a:p>
            </p:txBody>
          </p:sp>
          <p:sp>
            <p:nvSpPr>
              <p:cNvPr id="383055" name="Text Box 81"/>
              <p:cNvSpPr txBox="1">
                <a:spLocks noChangeArrowheads="1"/>
              </p:cNvSpPr>
              <p:nvPr/>
            </p:nvSpPr>
            <p:spPr bwMode="auto">
              <a:xfrm>
                <a:off x="4265" y="3705"/>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4</a:t>
                </a:r>
              </a:p>
            </p:txBody>
          </p:sp>
          <p:sp>
            <p:nvSpPr>
              <p:cNvPr id="383056" name="Text Box 82"/>
              <p:cNvSpPr txBox="1">
                <a:spLocks noChangeArrowheads="1"/>
              </p:cNvSpPr>
              <p:nvPr/>
            </p:nvSpPr>
            <p:spPr bwMode="auto">
              <a:xfrm>
                <a:off x="4265" y="3914"/>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2</a:t>
                </a:r>
              </a:p>
            </p:txBody>
          </p:sp>
          <p:sp>
            <p:nvSpPr>
              <p:cNvPr id="383057" name="Text Box 83"/>
              <p:cNvSpPr txBox="1">
                <a:spLocks noChangeArrowheads="1"/>
              </p:cNvSpPr>
              <p:nvPr/>
            </p:nvSpPr>
            <p:spPr bwMode="auto">
              <a:xfrm>
                <a:off x="4798" y="2017"/>
                <a:ext cx="373"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a[0]</a:t>
                </a:r>
              </a:p>
            </p:txBody>
          </p:sp>
          <p:sp>
            <p:nvSpPr>
              <p:cNvPr id="383058" name="Text Box 84"/>
              <p:cNvSpPr txBox="1">
                <a:spLocks noChangeArrowheads="1"/>
              </p:cNvSpPr>
              <p:nvPr/>
            </p:nvSpPr>
            <p:spPr bwMode="auto">
              <a:xfrm>
                <a:off x="4798" y="2229"/>
                <a:ext cx="373" cy="250"/>
              </a:xfrm>
              <a:prstGeom prst="rect">
                <a:avLst/>
              </a:prstGeom>
              <a:noFill/>
              <a:ln w="9525">
                <a:noFill/>
                <a:miter lim="800000"/>
                <a:headEnd/>
                <a:tailEnd/>
              </a:ln>
              <a:effectLst/>
            </p:spPr>
            <p:txBody>
              <a:bodyPr>
                <a:spAutoFit/>
              </a:bodyPr>
              <a:lstStyle/>
              <a:p>
                <a:pPr eaLnBrk="1" hangingPunct="1">
                  <a:spcBef>
                    <a:spcPct val="0"/>
                  </a:spcBef>
                </a:pPr>
                <a:r>
                  <a:rPr lang="en-US" altLang="zh-CN" sz="2000" b="0">
                    <a:solidFill>
                      <a:schemeClr val="tx1"/>
                    </a:solidFill>
                    <a:ea typeface="宋体" pitchFamily="2" charset="-122"/>
                  </a:rPr>
                  <a:t>a[1]</a:t>
                </a:r>
              </a:p>
            </p:txBody>
          </p:sp>
          <p:sp>
            <p:nvSpPr>
              <p:cNvPr id="383059" name="Text Box 85"/>
              <p:cNvSpPr txBox="1">
                <a:spLocks noChangeArrowheads="1"/>
              </p:cNvSpPr>
              <p:nvPr/>
            </p:nvSpPr>
            <p:spPr bwMode="auto">
              <a:xfrm>
                <a:off x="4798" y="2441"/>
                <a:ext cx="373"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a[2]</a:t>
                </a:r>
              </a:p>
            </p:txBody>
          </p:sp>
          <p:sp>
            <p:nvSpPr>
              <p:cNvPr id="383060" name="Text Box 86"/>
              <p:cNvSpPr txBox="1">
                <a:spLocks noChangeArrowheads="1"/>
              </p:cNvSpPr>
              <p:nvPr/>
            </p:nvSpPr>
            <p:spPr bwMode="auto">
              <a:xfrm>
                <a:off x="4798" y="2653"/>
                <a:ext cx="373"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a[3]</a:t>
                </a:r>
              </a:p>
            </p:txBody>
          </p:sp>
          <p:sp>
            <p:nvSpPr>
              <p:cNvPr id="383061" name="Text Box 87"/>
              <p:cNvSpPr txBox="1">
                <a:spLocks noChangeArrowheads="1"/>
              </p:cNvSpPr>
              <p:nvPr/>
            </p:nvSpPr>
            <p:spPr bwMode="auto">
              <a:xfrm>
                <a:off x="4798" y="2865"/>
                <a:ext cx="373"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a[4]</a:t>
                </a:r>
              </a:p>
            </p:txBody>
          </p:sp>
          <p:sp>
            <p:nvSpPr>
              <p:cNvPr id="383062" name="Text Box 88"/>
              <p:cNvSpPr txBox="1">
                <a:spLocks noChangeArrowheads="1"/>
              </p:cNvSpPr>
              <p:nvPr/>
            </p:nvSpPr>
            <p:spPr bwMode="auto">
              <a:xfrm>
                <a:off x="4798" y="3076"/>
                <a:ext cx="373"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a[5]</a:t>
                </a:r>
              </a:p>
            </p:txBody>
          </p:sp>
          <p:sp>
            <p:nvSpPr>
              <p:cNvPr id="383063" name="Text Box 89"/>
              <p:cNvSpPr txBox="1">
                <a:spLocks noChangeArrowheads="1"/>
              </p:cNvSpPr>
              <p:nvPr/>
            </p:nvSpPr>
            <p:spPr bwMode="auto">
              <a:xfrm>
                <a:off x="4798" y="3288"/>
                <a:ext cx="373"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a[6]</a:t>
                </a:r>
              </a:p>
            </p:txBody>
          </p:sp>
          <p:sp>
            <p:nvSpPr>
              <p:cNvPr id="383064" name="Text Box 90"/>
              <p:cNvSpPr txBox="1">
                <a:spLocks noChangeArrowheads="1"/>
              </p:cNvSpPr>
              <p:nvPr/>
            </p:nvSpPr>
            <p:spPr bwMode="auto">
              <a:xfrm>
                <a:off x="4798" y="3500"/>
                <a:ext cx="373"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a[7]</a:t>
                </a:r>
              </a:p>
            </p:txBody>
          </p:sp>
          <p:sp>
            <p:nvSpPr>
              <p:cNvPr id="383065" name="Text Box 91"/>
              <p:cNvSpPr txBox="1">
                <a:spLocks noChangeArrowheads="1"/>
              </p:cNvSpPr>
              <p:nvPr/>
            </p:nvSpPr>
            <p:spPr bwMode="auto">
              <a:xfrm>
                <a:off x="4798" y="3712"/>
                <a:ext cx="373"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a[8]</a:t>
                </a:r>
              </a:p>
            </p:txBody>
          </p:sp>
          <p:sp>
            <p:nvSpPr>
              <p:cNvPr id="383066" name="Text Box 92"/>
              <p:cNvSpPr txBox="1">
                <a:spLocks noChangeArrowheads="1"/>
              </p:cNvSpPr>
              <p:nvPr/>
            </p:nvSpPr>
            <p:spPr bwMode="auto">
              <a:xfrm>
                <a:off x="4798" y="3923"/>
                <a:ext cx="373"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a[9]</a:t>
                </a:r>
              </a:p>
            </p:txBody>
          </p:sp>
          <p:sp>
            <p:nvSpPr>
              <p:cNvPr id="383067" name="Text Box 93"/>
              <p:cNvSpPr txBox="1">
                <a:spLocks noChangeArrowheads="1"/>
              </p:cNvSpPr>
              <p:nvPr/>
            </p:nvSpPr>
            <p:spPr bwMode="auto">
              <a:xfrm>
                <a:off x="3332" y="1928"/>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x</a:t>
                </a:r>
              </a:p>
            </p:txBody>
          </p:sp>
          <p:sp>
            <p:nvSpPr>
              <p:cNvPr id="383068" name="Line 94"/>
              <p:cNvSpPr>
                <a:spLocks noChangeShapeType="1"/>
              </p:cNvSpPr>
              <p:nvPr/>
            </p:nvSpPr>
            <p:spPr bwMode="auto">
              <a:xfrm>
                <a:off x="3653" y="2873"/>
                <a:ext cx="33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3069" name="Text Box 95"/>
              <p:cNvSpPr txBox="1">
                <a:spLocks noChangeArrowheads="1"/>
              </p:cNvSpPr>
              <p:nvPr/>
            </p:nvSpPr>
            <p:spPr bwMode="auto">
              <a:xfrm>
                <a:off x="3139" y="2746"/>
                <a:ext cx="58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p=x+m</a:t>
                </a:r>
              </a:p>
            </p:txBody>
          </p:sp>
          <p:sp>
            <p:nvSpPr>
              <p:cNvPr id="383070" name="Text Box 96"/>
              <p:cNvSpPr txBox="1">
                <a:spLocks noChangeArrowheads="1"/>
              </p:cNvSpPr>
              <p:nvPr/>
            </p:nvSpPr>
            <p:spPr bwMode="auto">
              <a:xfrm>
                <a:off x="4165" y="1828"/>
                <a:ext cx="507"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a</a:t>
                </a:r>
                <a:r>
                  <a:rPr lang="zh-CN" altLang="zh-CN" sz="2000" b="0">
                    <a:solidFill>
                      <a:schemeClr val="tx1"/>
                    </a:solidFill>
                    <a:ea typeface="宋体" pitchFamily="2" charset="-122"/>
                  </a:rPr>
                  <a:t>数组</a:t>
                </a:r>
                <a:endParaRPr lang="zh-CN" altLang="en-US" sz="2000" b="0">
                  <a:solidFill>
                    <a:schemeClr val="tx1"/>
                  </a:solidFill>
                  <a:ea typeface="宋体" pitchFamily="2" charset="-122"/>
                </a:endParaRPr>
              </a:p>
            </p:txBody>
          </p:sp>
        </p:grpSp>
      </p:grpSp>
      <p:grpSp>
        <p:nvGrpSpPr>
          <p:cNvPr id="4" name="Group 97"/>
          <p:cNvGrpSpPr>
            <a:grpSpLocks/>
          </p:cNvGrpSpPr>
          <p:nvPr/>
        </p:nvGrpSpPr>
        <p:grpSpPr bwMode="auto">
          <a:xfrm>
            <a:off x="8051800" y="2560638"/>
            <a:ext cx="311150" cy="730250"/>
            <a:chOff x="4483" y="2861"/>
            <a:chExt cx="196" cy="460"/>
          </a:xfrm>
        </p:grpSpPr>
        <p:sp>
          <p:nvSpPr>
            <p:cNvPr id="383033" name="Text Box 98"/>
            <p:cNvSpPr txBox="1">
              <a:spLocks noChangeArrowheads="1"/>
            </p:cNvSpPr>
            <p:nvPr/>
          </p:nvSpPr>
          <p:spPr bwMode="auto">
            <a:xfrm>
              <a:off x="4483" y="2861"/>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6</a:t>
              </a:r>
            </a:p>
          </p:txBody>
        </p:sp>
        <p:sp>
          <p:nvSpPr>
            <p:cNvPr id="383034" name="Text Box 99"/>
            <p:cNvSpPr txBox="1">
              <a:spLocks noChangeArrowheads="1"/>
            </p:cNvSpPr>
            <p:nvPr/>
          </p:nvSpPr>
          <p:spPr bwMode="auto">
            <a:xfrm>
              <a:off x="4483" y="3071"/>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0</a:t>
              </a:r>
            </a:p>
          </p:txBody>
        </p:sp>
      </p:grpSp>
      <p:grpSp>
        <p:nvGrpSpPr>
          <p:cNvPr id="5" name="Group 100"/>
          <p:cNvGrpSpPr>
            <a:grpSpLocks/>
          </p:cNvGrpSpPr>
          <p:nvPr/>
        </p:nvGrpSpPr>
        <p:grpSpPr bwMode="auto">
          <a:xfrm>
            <a:off x="8051800" y="2225675"/>
            <a:ext cx="438150" cy="1400175"/>
            <a:chOff x="4483" y="2650"/>
            <a:chExt cx="276" cy="882"/>
          </a:xfrm>
        </p:grpSpPr>
        <p:sp>
          <p:nvSpPr>
            <p:cNvPr id="383031" name="Text Box 101"/>
            <p:cNvSpPr txBox="1">
              <a:spLocks noChangeArrowheads="1"/>
            </p:cNvSpPr>
            <p:nvPr/>
          </p:nvSpPr>
          <p:spPr bwMode="auto">
            <a:xfrm>
              <a:off x="4483" y="2650"/>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7</a:t>
              </a:r>
            </a:p>
          </p:txBody>
        </p:sp>
        <p:sp>
          <p:nvSpPr>
            <p:cNvPr id="383032" name="Text Box 102"/>
            <p:cNvSpPr txBox="1">
              <a:spLocks noChangeArrowheads="1"/>
            </p:cNvSpPr>
            <p:nvPr/>
          </p:nvSpPr>
          <p:spPr bwMode="auto">
            <a:xfrm>
              <a:off x="4483" y="3282"/>
              <a:ext cx="27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11</a:t>
              </a:r>
            </a:p>
          </p:txBody>
        </p:sp>
      </p:grpSp>
      <p:grpSp>
        <p:nvGrpSpPr>
          <p:cNvPr id="6" name="Group 103"/>
          <p:cNvGrpSpPr>
            <a:grpSpLocks/>
          </p:cNvGrpSpPr>
          <p:nvPr/>
        </p:nvGrpSpPr>
        <p:grpSpPr bwMode="auto">
          <a:xfrm>
            <a:off x="8051800" y="1890713"/>
            <a:ext cx="311150" cy="2070100"/>
            <a:chOff x="4483" y="2439"/>
            <a:chExt cx="196" cy="1304"/>
          </a:xfrm>
        </p:grpSpPr>
        <p:sp>
          <p:nvSpPr>
            <p:cNvPr id="383029" name="Text Box 104"/>
            <p:cNvSpPr txBox="1">
              <a:spLocks noChangeArrowheads="1"/>
            </p:cNvSpPr>
            <p:nvPr/>
          </p:nvSpPr>
          <p:spPr bwMode="auto">
            <a:xfrm>
              <a:off x="4483" y="2439"/>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5</a:t>
              </a:r>
            </a:p>
          </p:txBody>
        </p:sp>
        <p:sp>
          <p:nvSpPr>
            <p:cNvPr id="383030" name="Text Box 105"/>
            <p:cNvSpPr txBox="1">
              <a:spLocks noChangeArrowheads="1"/>
            </p:cNvSpPr>
            <p:nvPr/>
          </p:nvSpPr>
          <p:spPr bwMode="auto">
            <a:xfrm>
              <a:off x="4483" y="3493"/>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9</a:t>
              </a:r>
            </a:p>
          </p:txBody>
        </p:sp>
      </p:grpSp>
      <p:grpSp>
        <p:nvGrpSpPr>
          <p:cNvPr id="7" name="Group 106"/>
          <p:cNvGrpSpPr>
            <a:grpSpLocks/>
          </p:cNvGrpSpPr>
          <p:nvPr/>
        </p:nvGrpSpPr>
        <p:grpSpPr bwMode="auto">
          <a:xfrm>
            <a:off x="8051800" y="1555750"/>
            <a:ext cx="311150" cy="2740025"/>
            <a:chOff x="4483" y="2228"/>
            <a:chExt cx="196" cy="1726"/>
          </a:xfrm>
        </p:grpSpPr>
        <p:sp>
          <p:nvSpPr>
            <p:cNvPr id="383027" name="Text Box 107"/>
            <p:cNvSpPr txBox="1">
              <a:spLocks noChangeArrowheads="1"/>
            </p:cNvSpPr>
            <p:nvPr/>
          </p:nvSpPr>
          <p:spPr bwMode="auto">
            <a:xfrm>
              <a:off x="4483" y="2228"/>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4</a:t>
              </a:r>
            </a:p>
          </p:txBody>
        </p:sp>
        <p:sp>
          <p:nvSpPr>
            <p:cNvPr id="383028" name="Text Box 108"/>
            <p:cNvSpPr txBox="1">
              <a:spLocks noChangeArrowheads="1"/>
            </p:cNvSpPr>
            <p:nvPr/>
          </p:nvSpPr>
          <p:spPr bwMode="auto">
            <a:xfrm>
              <a:off x="4483" y="3704"/>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7</a:t>
              </a:r>
            </a:p>
          </p:txBody>
        </p:sp>
      </p:grpSp>
      <p:grpSp>
        <p:nvGrpSpPr>
          <p:cNvPr id="8" name="Group 109"/>
          <p:cNvGrpSpPr>
            <a:grpSpLocks/>
          </p:cNvGrpSpPr>
          <p:nvPr/>
        </p:nvGrpSpPr>
        <p:grpSpPr bwMode="auto">
          <a:xfrm>
            <a:off x="8051800" y="1220788"/>
            <a:ext cx="311150" cy="3408362"/>
            <a:chOff x="4483" y="2017"/>
            <a:chExt cx="196" cy="2147"/>
          </a:xfrm>
        </p:grpSpPr>
        <p:sp>
          <p:nvSpPr>
            <p:cNvPr id="383025" name="Text Box 110"/>
            <p:cNvSpPr txBox="1">
              <a:spLocks noChangeArrowheads="1"/>
            </p:cNvSpPr>
            <p:nvPr/>
          </p:nvSpPr>
          <p:spPr bwMode="auto">
            <a:xfrm>
              <a:off x="4483" y="2017"/>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2</a:t>
              </a:r>
            </a:p>
          </p:txBody>
        </p:sp>
        <p:sp>
          <p:nvSpPr>
            <p:cNvPr id="383026" name="Text Box 111"/>
            <p:cNvSpPr txBox="1">
              <a:spLocks noChangeArrowheads="1"/>
            </p:cNvSpPr>
            <p:nvPr/>
          </p:nvSpPr>
          <p:spPr bwMode="auto">
            <a:xfrm>
              <a:off x="4483" y="3914"/>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0000FF"/>
                  </a:solidFill>
                  <a:ea typeface="宋体" pitchFamily="2" charset="-122"/>
                </a:rPr>
                <a:t>3</a:t>
              </a:r>
            </a:p>
          </p:txBody>
        </p:sp>
      </p:grpSp>
      <p:grpSp>
        <p:nvGrpSpPr>
          <p:cNvPr id="9" name="Group 112"/>
          <p:cNvGrpSpPr>
            <a:grpSpLocks/>
          </p:cNvGrpSpPr>
          <p:nvPr/>
        </p:nvGrpSpPr>
        <p:grpSpPr bwMode="auto">
          <a:xfrm>
            <a:off x="6486525" y="1379538"/>
            <a:ext cx="763588" cy="2741612"/>
            <a:chOff x="3497" y="2117"/>
            <a:chExt cx="481" cy="1727"/>
          </a:xfrm>
        </p:grpSpPr>
        <p:grpSp>
          <p:nvGrpSpPr>
            <p:cNvPr id="10" name="Group 113"/>
            <p:cNvGrpSpPr>
              <a:grpSpLocks/>
            </p:cNvGrpSpPr>
            <p:nvPr/>
          </p:nvGrpSpPr>
          <p:grpSpPr bwMode="auto">
            <a:xfrm>
              <a:off x="3509" y="2117"/>
              <a:ext cx="469" cy="250"/>
              <a:chOff x="3509" y="2228"/>
              <a:chExt cx="469" cy="250"/>
            </a:xfrm>
          </p:grpSpPr>
          <p:sp>
            <p:nvSpPr>
              <p:cNvPr id="383023" name="Line 114"/>
              <p:cNvSpPr>
                <a:spLocks noChangeShapeType="1"/>
              </p:cNvSpPr>
              <p:nvPr/>
            </p:nvSpPr>
            <p:spPr bwMode="auto">
              <a:xfrm>
                <a:off x="3612" y="2355"/>
                <a:ext cx="366"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3024" name="Text Box 115"/>
              <p:cNvSpPr txBox="1">
                <a:spLocks noChangeArrowheads="1"/>
              </p:cNvSpPr>
              <p:nvPr/>
            </p:nvSpPr>
            <p:spPr bwMode="auto">
              <a:xfrm>
                <a:off x="3509" y="2228"/>
                <a:ext cx="16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i</a:t>
                </a:r>
              </a:p>
            </p:txBody>
          </p:sp>
        </p:grpSp>
        <p:grpSp>
          <p:nvGrpSpPr>
            <p:cNvPr id="11" name="Group 116"/>
            <p:cNvGrpSpPr>
              <a:grpSpLocks/>
            </p:cNvGrpSpPr>
            <p:nvPr/>
          </p:nvGrpSpPr>
          <p:grpSpPr bwMode="auto">
            <a:xfrm>
              <a:off x="3497" y="3594"/>
              <a:ext cx="477" cy="250"/>
              <a:chOff x="3486" y="3661"/>
              <a:chExt cx="477" cy="250"/>
            </a:xfrm>
          </p:grpSpPr>
          <p:sp>
            <p:nvSpPr>
              <p:cNvPr id="383021" name="Line 117"/>
              <p:cNvSpPr>
                <a:spLocks noChangeShapeType="1"/>
              </p:cNvSpPr>
              <p:nvPr/>
            </p:nvSpPr>
            <p:spPr bwMode="auto">
              <a:xfrm>
                <a:off x="3597" y="3796"/>
                <a:ext cx="366"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3022" name="Text Box 118"/>
              <p:cNvSpPr txBox="1">
                <a:spLocks noChangeArrowheads="1"/>
              </p:cNvSpPr>
              <p:nvPr/>
            </p:nvSpPr>
            <p:spPr bwMode="auto">
              <a:xfrm>
                <a:off x="3486" y="3661"/>
                <a:ext cx="16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j</a:t>
                </a:r>
              </a:p>
            </p:txBody>
          </p:sp>
        </p:grpSp>
      </p:grpSp>
      <p:grpSp>
        <p:nvGrpSpPr>
          <p:cNvPr id="12" name="Group 119"/>
          <p:cNvGrpSpPr>
            <a:grpSpLocks/>
          </p:cNvGrpSpPr>
          <p:nvPr/>
        </p:nvGrpSpPr>
        <p:grpSpPr bwMode="auto">
          <a:xfrm>
            <a:off x="6488113" y="2051050"/>
            <a:ext cx="766762" cy="1411288"/>
            <a:chOff x="3498" y="2540"/>
            <a:chExt cx="483" cy="889"/>
          </a:xfrm>
        </p:grpSpPr>
        <p:grpSp>
          <p:nvGrpSpPr>
            <p:cNvPr id="13" name="Group 120"/>
            <p:cNvGrpSpPr>
              <a:grpSpLocks/>
            </p:cNvGrpSpPr>
            <p:nvPr/>
          </p:nvGrpSpPr>
          <p:grpSpPr bwMode="auto">
            <a:xfrm>
              <a:off x="3498" y="2540"/>
              <a:ext cx="469" cy="250"/>
              <a:chOff x="3509" y="2228"/>
              <a:chExt cx="469" cy="250"/>
            </a:xfrm>
          </p:grpSpPr>
          <p:sp>
            <p:nvSpPr>
              <p:cNvPr id="383017" name="Line 121"/>
              <p:cNvSpPr>
                <a:spLocks noChangeShapeType="1"/>
              </p:cNvSpPr>
              <p:nvPr/>
            </p:nvSpPr>
            <p:spPr bwMode="auto">
              <a:xfrm>
                <a:off x="3612" y="2355"/>
                <a:ext cx="366"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3018" name="Text Box 122"/>
              <p:cNvSpPr txBox="1">
                <a:spLocks noChangeArrowheads="1"/>
              </p:cNvSpPr>
              <p:nvPr/>
            </p:nvSpPr>
            <p:spPr bwMode="auto">
              <a:xfrm>
                <a:off x="3509" y="2228"/>
                <a:ext cx="16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i</a:t>
                </a:r>
              </a:p>
            </p:txBody>
          </p:sp>
        </p:grpSp>
        <p:grpSp>
          <p:nvGrpSpPr>
            <p:cNvPr id="14" name="Group 123"/>
            <p:cNvGrpSpPr>
              <a:grpSpLocks/>
            </p:cNvGrpSpPr>
            <p:nvPr/>
          </p:nvGrpSpPr>
          <p:grpSpPr bwMode="auto">
            <a:xfrm>
              <a:off x="3504" y="3179"/>
              <a:ext cx="477" cy="250"/>
              <a:chOff x="3486" y="3661"/>
              <a:chExt cx="477" cy="250"/>
            </a:xfrm>
          </p:grpSpPr>
          <p:sp>
            <p:nvSpPr>
              <p:cNvPr id="383015" name="Line 124"/>
              <p:cNvSpPr>
                <a:spLocks noChangeShapeType="1"/>
              </p:cNvSpPr>
              <p:nvPr/>
            </p:nvSpPr>
            <p:spPr bwMode="auto">
              <a:xfrm>
                <a:off x="3597" y="3796"/>
                <a:ext cx="366"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3016" name="Text Box 125"/>
              <p:cNvSpPr txBox="1">
                <a:spLocks noChangeArrowheads="1"/>
              </p:cNvSpPr>
              <p:nvPr/>
            </p:nvSpPr>
            <p:spPr bwMode="auto">
              <a:xfrm>
                <a:off x="3486" y="3661"/>
                <a:ext cx="16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j</a:t>
                </a:r>
              </a:p>
            </p:txBody>
          </p:sp>
        </p:grpSp>
      </p:grpSp>
      <p:grpSp>
        <p:nvGrpSpPr>
          <p:cNvPr id="15" name="Group 126"/>
          <p:cNvGrpSpPr>
            <a:grpSpLocks/>
          </p:cNvGrpSpPr>
          <p:nvPr/>
        </p:nvGrpSpPr>
        <p:grpSpPr bwMode="auto">
          <a:xfrm>
            <a:off x="6481763" y="1708150"/>
            <a:ext cx="766762" cy="2082800"/>
            <a:chOff x="3494" y="2324"/>
            <a:chExt cx="483" cy="1312"/>
          </a:xfrm>
        </p:grpSpPr>
        <p:grpSp>
          <p:nvGrpSpPr>
            <p:cNvPr id="16" name="Group 127"/>
            <p:cNvGrpSpPr>
              <a:grpSpLocks/>
            </p:cNvGrpSpPr>
            <p:nvPr/>
          </p:nvGrpSpPr>
          <p:grpSpPr bwMode="auto">
            <a:xfrm>
              <a:off x="3494" y="2324"/>
              <a:ext cx="469" cy="250"/>
              <a:chOff x="3509" y="2228"/>
              <a:chExt cx="469" cy="250"/>
            </a:xfrm>
          </p:grpSpPr>
          <p:sp>
            <p:nvSpPr>
              <p:cNvPr id="383011" name="Line 128"/>
              <p:cNvSpPr>
                <a:spLocks noChangeShapeType="1"/>
              </p:cNvSpPr>
              <p:nvPr/>
            </p:nvSpPr>
            <p:spPr bwMode="auto">
              <a:xfrm>
                <a:off x="3612" y="2355"/>
                <a:ext cx="366"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3012" name="Text Box 129"/>
              <p:cNvSpPr txBox="1">
                <a:spLocks noChangeArrowheads="1"/>
              </p:cNvSpPr>
              <p:nvPr/>
            </p:nvSpPr>
            <p:spPr bwMode="auto">
              <a:xfrm>
                <a:off x="3509" y="2228"/>
                <a:ext cx="16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i</a:t>
                </a:r>
              </a:p>
            </p:txBody>
          </p:sp>
        </p:grpSp>
        <p:grpSp>
          <p:nvGrpSpPr>
            <p:cNvPr id="17" name="Group 130"/>
            <p:cNvGrpSpPr>
              <a:grpSpLocks/>
            </p:cNvGrpSpPr>
            <p:nvPr/>
          </p:nvGrpSpPr>
          <p:grpSpPr bwMode="auto">
            <a:xfrm>
              <a:off x="3500" y="3386"/>
              <a:ext cx="477" cy="250"/>
              <a:chOff x="3486" y="3661"/>
              <a:chExt cx="477" cy="250"/>
            </a:xfrm>
          </p:grpSpPr>
          <p:sp>
            <p:nvSpPr>
              <p:cNvPr id="383009" name="Line 131"/>
              <p:cNvSpPr>
                <a:spLocks noChangeShapeType="1"/>
              </p:cNvSpPr>
              <p:nvPr/>
            </p:nvSpPr>
            <p:spPr bwMode="auto">
              <a:xfrm>
                <a:off x="3597" y="3796"/>
                <a:ext cx="366"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3010" name="Text Box 132"/>
              <p:cNvSpPr txBox="1">
                <a:spLocks noChangeArrowheads="1"/>
              </p:cNvSpPr>
              <p:nvPr/>
            </p:nvSpPr>
            <p:spPr bwMode="auto">
              <a:xfrm>
                <a:off x="3486" y="3661"/>
                <a:ext cx="16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j</a:t>
                </a:r>
              </a:p>
            </p:txBody>
          </p:sp>
        </p:grpSp>
      </p:grpSp>
      <p:grpSp>
        <p:nvGrpSpPr>
          <p:cNvPr id="18" name="Group 133"/>
          <p:cNvGrpSpPr>
            <a:grpSpLocks/>
          </p:cNvGrpSpPr>
          <p:nvPr/>
        </p:nvGrpSpPr>
        <p:grpSpPr bwMode="auto">
          <a:xfrm>
            <a:off x="6497638" y="2501900"/>
            <a:ext cx="757237" cy="608013"/>
            <a:chOff x="3504" y="2824"/>
            <a:chExt cx="477" cy="383"/>
          </a:xfrm>
        </p:grpSpPr>
        <p:grpSp>
          <p:nvGrpSpPr>
            <p:cNvPr id="19" name="Group 134"/>
            <p:cNvGrpSpPr>
              <a:grpSpLocks/>
            </p:cNvGrpSpPr>
            <p:nvPr/>
          </p:nvGrpSpPr>
          <p:grpSpPr bwMode="auto">
            <a:xfrm>
              <a:off x="3504" y="2957"/>
              <a:ext cx="477" cy="250"/>
              <a:chOff x="3486" y="3661"/>
              <a:chExt cx="477" cy="250"/>
            </a:xfrm>
          </p:grpSpPr>
          <p:sp>
            <p:nvSpPr>
              <p:cNvPr id="383005" name="Line 135"/>
              <p:cNvSpPr>
                <a:spLocks noChangeShapeType="1"/>
              </p:cNvSpPr>
              <p:nvPr/>
            </p:nvSpPr>
            <p:spPr bwMode="auto">
              <a:xfrm>
                <a:off x="3597" y="3796"/>
                <a:ext cx="366"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3006" name="Text Box 136"/>
              <p:cNvSpPr txBox="1">
                <a:spLocks noChangeArrowheads="1"/>
              </p:cNvSpPr>
              <p:nvPr/>
            </p:nvSpPr>
            <p:spPr bwMode="auto">
              <a:xfrm>
                <a:off x="3486" y="3661"/>
                <a:ext cx="16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j</a:t>
                </a:r>
              </a:p>
            </p:txBody>
          </p:sp>
        </p:grpSp>
        <p:grpSp>
          <p:nvGrpSpPr>
            <p:cNvPr id="20" name="Group 137"/>
            <p:cNvGrpSpPr>
              <a:grpSpLocks/>
            </p:cNvGrpSpPr>
            <p:nvPr/>
          </p:nvGrpSpPr>
          <p:grpSpPr bwMode="auto">
            <a:xfrm>
              <a:off x="3506" y="2824"/>
              <a:ext cx="469" cy="250"/>
              <a:chOff x="3509" y="2228"/>
              <a:chExt cx="469" cy="250"/>
            </a:xfrm>
          </p:grpSpPr>
          <p:sp>
            <p:nvSpPr>
              <p:cNvPr id="383003" name="Line 138"/>
              <p:cNvSpPr>
                <a:spLocks noChangeShapeType="1"/>
              </p:cNvSpPr>
              <p:nvPr/>
            </p:nvSpPr>
            <p:spPr bwMode="auto">
              <a:xfrm>
                <a:off x="3612" y="2355"/>
                <a:ext cx="366"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3004" name="Text Box 139"/>
              <p:cNvSpPr txBox="1">
                <a:spLocks noChangeArrowheads="1"/>
              </p:cNvSpPr>
              <p:nvPr/>
            </p:nvSpPr>
            <p:spPr bwMode="auto">
              <a:xfrm>
                <a:off x="3509" y="2228"/>
                <a:ext cx="16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i</a:t>
                </a:r>
              </a:p>
            </p:txBody>
          </p:sp>
        </p:grpSp>
      </p:grpSp>
      <p:grpSp>
        <p:nvGrpSpPr>
          <p:cNvPr id="21" name="Group 140"/>
          <p:cNvGrpSpPr>
            <a:grpSpLocks/>
          </p:cNvGrpSpPr>
          <p:nvPr/>
        </p:nvGrpSpPr>
        <p:grpSpPr bwMode="auto">
          <a:xfrm>
            <a:off x="6508750" y="1173163"/>
            <a:ext cx="752475" cy="3295650"/>
            <a:chOff x="3511" y="1987"/>
            <a:chExt cx="474" cy="2076"/>
          </a:xfrm>
        </p:grpSpPr>
        <p:grpSp>
          <p:nvGrpSpPr>
            <p:cNvPr id="22" name="Group 141"/>
            <p:cNvGrpSpPr>
              <a:grpSpLocks/>
            </p:cNvGrpSpPr>
            <p:nvPr/>
          </p:nvGrpSpPr>
          <p:grpSpPr bwMode="auto">
            <a:xfrm>
              <a:off x="3516" y="3813"/>
              <a:ext cx="469" cy="250"/>
              <a:chOff x="3516" y="3813"/>
              <a:chExt cx="469" cy="250"/>
            </a:xfrm>
          </p:grpSpPr>
          <p:sp>
            <p:nvSpPr>
              <p:cNvPr id="382999" name="Line 142"/>
              <p:cNvSpPr>
                <a:spLocks noChangeShapeType="1"/>
              </p:cNvSpPr>
              <p:nvPr/>
            </p:nvSpPr>
            <p:spPr bwMode="auto">
              <a:xfrm>
                <a:off x="3652" y="3940"/>
                <a:ext cx="33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3000" name="Text Box 143"/>
              <p:cNvSpPr txBox="1">
                <a:spLocks noChangeArrowheads="1"/>
              </p:cNvSpPr>
              <p:nvPr/>
            </p:nvSpPr>
            <p:spPr bwMode="auto">
              <a:xfrm>
                <a:off x="3516" y="3813"/>
                <a:ext cx="16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j</a:t>
                </a:r>
              </a:p>
            </p:txBody>
          </p:sp>
        </p:grpSp>
        <p:grpSp>
          <p:nvGrpSpPr>
            <p:cNvPr id="23" name="Group 144"/>
            <p:cNvGrpSpPr>
              <a:grpSpLocks/>
            </p:cNvGrpSpPr>
            <p:nvPr/>
          </p:nvGrpSpPr>
          <p:grpSpPr bwMode="auto">
            <a:xfrm>
              <a:off x="3511" y="1987"/>
              <a:ext cx="469" cy="250"/>
              <a:chOff x="3516" y="3813"/>
              <a:chExt cx="469" cy="250"/>
            </a:xfrm>
          </p:grpSpPr>
          <p:sp>
            <p:nvSpPr>
              <p:cNvPr id="382997" name="Line 145"/>
              <p:cNvSpPr>
                <a:spLocks noChangeShapeType="1"/>
              </p:cNvSpPr>
              <p:nvPr/>
            </p:nvSpPr>
            <p:spPr bwMode="auto">
              <a:xfrm>
                <a:off x="3652" y="3940"/>
                <a:ext cx="33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382998" name="Text Box 146"/>
              <p:cNvSpPr txBox="1">
                <a:spLocks noChangeArrowheads="1"/>
              </p:cNvSpPr>
              <p:nvPr/>
            </p:nvSpPr>
            <p:spPr bwMode="auto">
              <a:xfrm>
                <a:off x="3516" y="3813"/>
                <a:ext cx="16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i</a:t>
                </a:r>
              </a:p>
            </p:txBody>
          </p:sp>
        </p:gr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5" name="Text Box 5"/>
          <p:cNvSpPr txBox="1">
            <a:spLocks noChangeArrowheads="1"/>
          </p:cNvSpPr>
          <p:nvPr/>
        </p:nvSpPr>
        <p:spPr bwMode="auto">
          <a:xfrm>
            <a:off x="2259013" y="-2976"/>
            <a:ext cx="4765792" cy="686341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en-US" altLang="zh-CN" sz="2000" dirty="0">
                <a:solidFill>
                  <a:schemeClr val="dk1"/>
                </a:solidFill>
              </a:rPr>
              <a:t>⑶ </a:t>
            </a:r>
            <a:r>
              <a:rPr lang="zh-CN" altLang="en-US" sz="2000" dirty="0">
                <a:solidFill>
                  <a:schemeClr val="dk1"/>
                </a:solidFill>
              </a:rPr>
              <a:t>实参与形参均用指针变量</a:t>
            </a:r>
          </a:p>
          <a:p>
            <a:pPr>
              <a:spcBef>
                <a:spcPct val="0"/>
              </a:spcBef>
            </a:pPr>
            <a:r>
              <a:rPr lang="en-US" altLang="zh-CN" sz="2000" dirty="0">
                <a:solidFill>
                  <a:schemeClr val="dk1"/>
                </a:solidFill>
              </a:rPr>
              <a:t>#include &lt;</a:t>
            </a:r>
            <a:r>
              <a:rPr lang="en-US" altLang="zh-CN" sz="2000" dirty="0" err="1">
                <a:solidFill>
                  <a:schemeClr val="dk1"/>
                </a:solidFill>
              </a:rPr>
              <a:t>stdio.h</a:t>
            </a:r>
            <a:r>
              <a:rPr lang="en-US" altLang="zh-CN" sz="2000" dirty="0">
                <a:solidFill>
                  <a:schemeClr val="dk1"/>
                </a:solidFill>
              </a:rPr>
              <a:t>&gt;</a:t>
            </a:r>
          </a:p>
          <a:p>
            <a:pPr>
              <a:spcBef>
                <a:spcPct val="0"/>
              </a:spcBef>
            </a:pPr>
            <a:r>
              <a:rPr lang="en-US" altLang="zh-CN" sz="2000" dirty="0" err="1">
                <a:solidFill>
                  <a:schemeClr val="dk1"/>
                </a:solidFill>
              </a:rPr>
              <a:t>int</a:t>
            </a:r>
            <a:r>
              <a:rPr lang="en-US" altLang="zh-CN" sz="2000" dirty="0">
                <a:solidFill>
                  <a:schemeClr val="dk1"/>
                </a:solidFill>
              </a:rPr>
              <a:t> main()</a:t>
            </a:r>
          </a:p>
          <a:p>
            <a:pPr>
              <a:spcBef>
                <a:spcPct val="0"/>
              </a:spcBef>
            </a:pPr>
            <a:r>
              <a:rPr lang="en-US" altLang="zh-CN" sz="2000" dirty="0">
                <a:solidFill>
                  <a:schemeClr val="dk1"/>
                </a:solidFill>
              </a:rPr>
              <a:t>{</a:t>
            </a:r>
            <a:r>
              <a:rPr lang="en-US" altLang="zh-CN" sz="2000" dirty="0" err="1">
                <a:solidFill>
                  <a:schemeClr val="dk1"/>
                </a:solidFill>
              </a:rPr>
              <a:t>int</a:t>
            </a:r>
            <a:r>
              <a:rPr lang="en-US" altLang="zh-CN" sz="2000" dirty="0">
                <a:solidFill>
                  <a:schemeClr val="dk1"/>
                </a:solidFill>
              </a:rPr>
              <a:t> inv(</a:t>
            </a:r>
            <a:r>
              <a:rPr lang="en-US" altLang="zh-CN" sz="2000" dirty="0" err="1">
                <a:solidFill>
                  <a:schemeClr val="dk1"/>
                </a:solidFill>
              </a:rPr>
              <a:t>int</a:t>
            </a:r>
            <a:r>
              <a:rPr lang="en-US" altLang="zh-CN" sz="2000" dirty="0">
                <a:solidFill>
                  <a:schemeClr val="dk1"/>
                </a:solidFill>
              </a:rPr>
              <a:t> *x, </a:t>
            </a:r>
            <a:r>
              <a:rPr lang="en-US" altLang="zh-CN" sz="2000" dirty="0" err="1">
                <a:solidFill>
                  <a:schemeClr val="dk1"/>
                </a:solidFill>
              </a:rPr>
              <a:t>int</a:t>
            </a:r>
            <a:r>
              <a:rPr lang="en-US" altLang="zh-CN" sz="2000" dirty="0">
                <a:solidFill>
                  <a:schemeClr val="dk1"/>
                </a:solidFill>
              </a:rPr>
              <a:t> n);</a:t>
            </a:r>
          </a:p>
          <a:p>
            <a:pPr>
              <a:spcBef>
                <a:spcPct val="0"/>
              </a:spcBef>
            </a:pPr>
            <a:r>
              <a:rPr lang="en-US" altLang="zh-CN" sz="2000" dirty="0">
                <a:solidFill>
                  <a:schemeClr val="dk1"/>
                </a:solidFill>
              </a:rPr>
              <a:t>  </a:t>
            </a:r>
            <a:r>
              <a:rPr lang="en-US" altLang="zh-CN" sz="2000" dirty="0" err="1">
                <a:solidFill>
                  <a:schemeClr val="dk1"/>
                </a:solidFill>
              </a:rPr>
              <a:t>int</a:t>
            </a:r>
            <a:r>
              <a:rPr lang="en-US" altLang="zh-CN" sz="2000" dirty="0">
                <a:solidFill>
                  <a:schemeClr val="dk1"/>
                </a:solidFill>
              </a:rPr>
              <a:t> </a:t>
            </a:r>
            <a:r>
              <a:rPr lang="en-US" altLang="zh-CN" sz="2000" dirty="0" err="1">
                <a:solidFill>
                  <a:schemeClr val="dk1"/>
                </a:solidFill>
              </a:rPr>
              <a:t>i,arr</a:t>
            </a:r>
            <a:r>
              <a:rPr lang="en-US" altLang="zh-CN" sz="2000" dirty="0">
                <a:solidFill>
                  <a:schemeClr val="dk1"/>
                </a:solidFill>
              </a:rPr>
              <a:t>[10],*p=</a:t>
            </a:r>
            <a:r>
              <a:rPr lang="en-US" altLang="zh-CN" sz="2000" dirty="0" err="1">
                <a:solidFill>
                  <a:schemeClr val="dk1"/>
                </a:solidFill>
              </a:rPr>
              <a:t>arr</a:t>
            </a:r>
            <a:r>
              <a:rPr lang="en-US" altLang="zh-CN" sz="2000" dirty="0">
                <a:solidFill>
                  <a:schemeClr val="dk1"/>
                </a:solidFill>
              </a:rPr>
              <a:t>;</a:t>
            </a:r>
          </a:p>
          <a:p>
            <a:pPr>
              <a:spcBef>
                <a:spcPct val="0"/>
              </a:spcBef>
            </a:pPr>
            <a:r>
              <a:rPr lang="en-US" altLang="zh-CN" sz="2000" dirty="0">
                <a:solidFill>
                  <a:schemeClr val="dk1"/>
                </a:solidFill>
              </a:rPr>
              <a:t>  </a:t>
            </a:r>
            <a:r>
              <a:rPr lang="en-US" altLang="zh-CN" sz="2000" dirty="0" err="1">
                <a:solidFill>
                  <a:schemeClr val="dk1"/>
                </a:solidFill>
              </a:rPr>
              <a:t>printf</a:t>
            </a:r>
            <a:r>
              <a:rPr lang="en-US" altLang="zh-CN" sz="2000" dirty="0">
                <a:solidFill>
                  <a:schemeClr val="dk1"/>
                </a:solidFill>
              </a:rPr>
              <a:t>("The original array:\n");</a:t>
            </a:r>
          </a:p>
          <a:p>
            <a:pPr>
              <a:spcBef>
                <a:spcPct val="0"/>
              </a:spcBef>
            </a:pPr>
            <a:r>
              <a:rPr lang="en-US" altLang="zh-CN" sz="2000" dirty="0">
                <a:solidFill>
                  <a:schemeClr val="dk1"/>
                </a:solidFill>
              </a:rPr>
              <a:t>  for(</a:t>
            </a:r>
            <a:r>
              <a:rPr lang="en-US" altLang="zh-CN" sz="2000" dirty="0" err="1">
                <a:solidFill>
                  <a:schemeClr val="dk1"/>
                </a:solidFill>
              </a:rPr>
              <a:t>i</a:t>
            </a:r>
            <a:r>
              <a:rPr lang="en-US" altLang="zh-CN" sz="2000" dirty="0">
                <a:solidFill>
                  <a:schemeClr val="dk1"/>
                </a:solidFill>
              </a:rPr>
              <a:t>=0;i&lt;10;i++,p++)</a:t>
            </a:r>
          </a:p>
          <a:p>
            <a:pPr>
              <a:spcBef>
                <a:spcPct val="0"/>
              </a:spcBef>
            </a:pPr>
            <a:r>
              <a:rPr lang="en-US" altLang="zh-CN" sz="2000" dirty="0">
                <a:solidFill>
                  <a:schemeClr val="dk1"/>
                </a:solidFill>
              </a:rPr>
              <a:t>     </a:t>
            </a:r>
            <a:r>
              <a:rPr lang="en-US" altLang="zh-CN" sz="2000" dirty="0" err="1">
                <a:solidFill>
                  <a:schemeClr val="dk1"/>
                </a:solidFill>
              </a:rPr>
              <a:t>scanf</a:t>
            </a:r>
            <a:r>
              <a:rPr lang="en-US" altLang="zh-CN" sz="2000" dirty="0">
                <a:solidFill>
                  <a:schemeClr val="dk1"/>
                </a:solidFill>
              </a:rPr>
              <a:t>("%</a:t>
            </a:r>
            <a:r>
              <a:rPr lang="en-US" altLang="zh-CN" sz="2000" dirty="0" err="1">
                <a:solidFill>
                  <a:schemeClr val="dk1"/>
                </a:solidFill>
              </a:rPr>
              <a:t>d",p</a:t>
            </a:r>
            <a:r>
              <a:rPr lang="en-US" altLang="zh-CN" sz="2000" dirty="0">
                <a:solidFill>
                  <a:schemeClr val="dk1"/>
                </a:solidFill>
              </a:rPr>
              <a:t>);</a:t>
            </a:r>
          </a:p>
          <a:p>
            <a:pPr>
              <a:spcBef>
                <a:spcPct val="0"/>
              </a:spcBef>
            </a:pPr>
            <a:r>
              <a:rPr lang="en-US" altLang="zh-CN" sz="2000" dirty="0">
                <a:solidFill>
                  <a:schemeClr val="dk1"/>
                </a:solidFill>
              </a:rPr>
              <a:t>  p=</a:t>
            </a:r>
            <a:r>
              <a:rPr lang="en-US" altLang="zh-CN" sz="2000" dirty="0" err="1">
                <a:solidFill>
                  <a:schemeClr val="dk1"/>
                </a:solidFill>
              </a:rPr>
              <a:t>arr</a:t>
            </a:r>
            <a:r>
              <a:rPr lang="en-US" altLang="zh-CN" sz="2000" dirty="0">
                <a:solidFill>
                  <a:schemeClr val="dk1"/>
                </a:solidFill>
              </a:rPr>
              <a:t>; </a:t>
            </a:r>
          </a:p>
          <a:p>
            <a:pPr>
              <a:spcBef>
                <a:spcPct val="0"/>
              </a:spcBef>
            </a:pPr>
            <a:r>
              <a:rPr lang="en-US" altLang="zh-CN" sz="2000" dirty="0">
                <a:solidFill>
                  <a:schemeClr val="dk1"/>
                </a:solidFill>
              </a:rPr>
              <a:t> inv(p,10);</a:t>
            </a:r>
          </a:p>
          <a:p>
            <a:pPr>
              <a:spcBef>
                <a:spcPct val="0"/>
              </a:spcBef>
            </a:pPr>
            <a:r>
              <a:rPr lang="en-US" altLang="zh-CN" sz="2000" dirty="0">
                <a:solidFill>
                  <a:schemeClr val="dk1"/>
                </a:solidFill>
              </a:rPr>
              <a:t>  </a:t>
            </a:r>
            <a:r>
              <a:rPr lang="en-US" altLang="zh-CN" sz="2000" dirty="0" err="1">
                <a:solidFill>
                  <a:schemeClr val="dk1"/>
                </a:solidFill>
              </a:rPr>
              <a:t>printf</a:t>
            </a:r>
            <a:r>
              <a:rPr lang="en-US" altLang="zh-CN" sz="2000" dirty="0">
                <a:solidFill>
                  <a:schemeClr val="dk1"/>
                </a:solidFill>
              </a:rPr>
              <a:t>("The array has been inverted:\n");</a:t>
            </a:r>
          </a:p>
          <a:p>
            <a:pPr>
              <a:spcBef>
                <a:spcPct val="0"/>
              </a:spcBef>
            </a:pPr>
            <a:r>
              <a:rPr lang="en-US" altLang="zh-CN" sz="2000" dirty="0">
                <a:solidFill>
                  <a:schemeClr val="dk1"/>
                </a:solidFill>
              </a:rPr>
              <a:t>  for(p=</a:t>
            </a:r>
            <a:r>
              <a:rPr lang="en-US" altLang="zh-CN" sz="2000" dirty="0" err="1">
                <a:solidFill>
                  <a:schemeClr val="dk1"/>
                </a:solidFill>
              </a:rPr>
              <a:t>arr;p</a:t>
            </a:r>
            <a:r>
              <a:rPr lang="en-US" altLang="zh-CN" sz="2000" dirty="0">
                <a:solidFill>
                  <a:schemeClr val="dk1"/>
                </a:solidFill>
              </a:rPr>
              <a:t>&lt;arr+10;p++)</a:t>
            </a:r>
          </a:p>
          <a:p>
            <a:pPr>
              <a:spcBef>
                <a:spcPct val="0"/>
              </a:spcBef>
            </a:pPr>
            <a:r>
              <a:rPr lang="en-US" altLang="zh-CN" sz="2000" dirty="0">
                <a:solidFill>
                  <a:schemeClr val="dk1"/>
                </a:solidFill>
              </a:rPr>
              <a:t>     </a:t>
            </a:r>
            <a:r>
              <a:rPr lang="en-US" altLang="zh-CN" sz="2000" dirty="0" err="1">
                <a:solidFill>
                  <a:schemeClr val="dk1"/>
                </a:solidFill>
              </a:rPr>
              <a:t>printf</a:t>
            </a:r>
            <a:r>
              <a:rPr lang="en-US" altLang="zh-CN" sz="2000" dirty="0">
                <a:solidFill>
                  <a:schemeClr val="dk1"/>
                </a:solidFill>
              </a:rPr>
              <a:t>("%d",*p);</a:t>
            </a:r>
          </a:p>
          <a:p>
            <a:pPr>
              <a:spcBef>
                <a:spcPct val="0"/>
              </a:spcBef>
            </a:pPr>
            <a:r>
              <a:rPr lang="en-US" altLang="zh-CN" sz="2000" dirty="0">
                <a:solidFill>
                  <a:schemeClr val="dk1"/>
                </a:solidFill>
              </a:rPr>
              <a:t>  </a:t>
            </a:r>
            <a:r>
              <a:rPr lang="en-US" altLang="zh-CN" sz="2000" dirty="0" err="1">
                <a:solidFill>
                  <a:schemeClr val="dk1"/>
                </a:solidFill>
              </a:rPr>
              <a:t>printf</a:t>
            </a:r>
            <a:r>
              <a:rPr lang="en-US" altLang="zh-CN" sz="2000" dirty="0">
                <a:solidFill>
                  <a:schemeClr val="dk1"/>
                </a:solidFill>
              </a:rPr>
              <a:t>("\n");</a:t>
            </a:r>
          </a:p>
          <a:p>
            <a:pPr>
              <a:spcBef>
                <a:spcPct val="0"/>
              </a:spcBef>
            </a:pPr>
            <a:r>
              <a:rPr lang="en-US" altLang="zh-CN" sz="2000" dirty="0">
                <a:solidFill>
                  <a:schemeClr val="dk1"/>
                </a:solidFill>
              </a:rPr>
              <a:t>} </a:t>
            </a:r>
          </a:p>
          <a:p>
            <a:pPr>
              <a:spcBef>
                <a:spcPct val="0"/>
              </a:spcBef>
            </a:pPr>
            <a:r>
              <a:rPr lang="en-US" altLang="zh-CN" sz="2000" dirty="0">
                <a:solidFill>
                  <a:schemeClr val="dk1"/>
                </a:solidFill>
              </a:rPr>
              <a:t>void inv(int *x, int n)</a:t>
            </a:r>
          </a:p>
          <a:p>
            <a:pPr>
              <a:spcBef>
                <a:spcPct val="0"/>
              </a:spcBef>
            </a:pPr>
            <a:r>
              <a:rPr lang="en-US" altLang="zh-CN" sz="2000" dirty="0">
                <a:solidFill>
                  <a:schemeClr val="dk1"/>
                </a:solidFill>
              </a:rPr>
              <a:t>{ </a:t>
            </a:r>
            <a:r>
              <a:rPr lang="en-US" altLang="zh-CN" sz="2000" dirty="0" err="1">
                <a:solidFill>
                  <a:schemeClr val="dk1"/>
                </a:solidFill>
              </a:rPr>
              <a:t>int</a:t>
            </a:r>
            <a:r>
              <a:rPr lang="en-US" altLang="zh-CN" sz="2000" dirty="0">
                <a:solidFill>
                  <a:schemeClr val="dk1"/>
                </a:solidFill>
              </a:rPr>
              <a:t> *p, m, temp,*</a:t>
            </a:r>
            <a:r>
              <a:rPr lang="en-US" altLang="zh-CN" sz="2000" dirty="0" err="1">
                <a:solidFill>
                  <a:schemeClr val="dk1"/>
                </a:solidFill>
              </a:rPr>
              <a:t>i</a:t>
            </a:r>
            <a:r>
              <a:rPr lang="en-US" altLang="zh-CN" sz="2000" dirty="0">
                <a:solidFill>
                  <a:schemeClr val="dk1"/>
                </a:solidFill>
              </a:rPr>
              <a:t>,*j;</a:t>
            </a:r>
          </a:p>
          <a:p>
            <a:pPr>
              <a:spcBef>
                <a:spcPct val="0"/>
              </a:spcBef>
            </a:pPr>
            <a:r>
              <a:rPr lang="en-US" altLang="zh-CN" sz="2000" dirty="0">
                <a:solidFill>
                  <a:schemeClr val="dk1"/>
                </a:solidFill>
              </a:rPr>
              <a:t>   m=(n-1)/2;</a:t>
            </a:r>
          </a:p>
          <a:p>
            <a:pPr>
              <a:spcBef>
                <a:spcPct val="0"/>
              </a:spcBef>
            </a:pPr>
            <a:r>
              <a:rPr lang="en-US" altLang="zh-CN" sz="2000" dirty="0">
                <a:solidFill>
                  <a:schemeClr val="dk1"/>
                </a:solidFill>
              </a:rPr>
              <a:t>  </a:t>
            </a:r>
            <a:r>
              <a:rPr lang="en-US" altLang="zh-CN" sz="2000" dirty="0" err="1">
                <a:solidFill>
                  <a:schemeClr val="dk1"/>
                </a:solidFill>
              </a:rPr>
              <a:t>i</a:t>
            </a:r>
            <a:r>
              <a:rPr lang="en-US" altLang="zh-CN" sz="2000" dirty="0">
                <a:solidFill>
                  <a:schemeClr val="dk1"/>
                </a:solidFill>
              </a:rPr>
              <a:t>=x;  j=x+n-1;  p=</a:t>
            </a:r>
            <a:r>
              <a:rPr lang="en-US" altLang="zh-CN" sz="2000" dirty="0" err="1">
                <a:solidFill>
                  <a:schemeClr val="dk1"/>
                </a:solidFill>
              </a:rPr>
              <a:t>x+m</a:t>
            </a:r>
            <a:r>
              <a:rPr lang="en-US" altLang="zh-CN" sz="2000" dirty="0">
                <a:solidFill>
                  <a:schemeClr val="dk1"/>
                </a:solidFill>
              </a:rPr>
              <a:t>;</a:t>
            </a:r>
          </a:p>
          <a:p>
            <a:pPr>
              <a:spcBef>
                <a:spcPct val="0"/>
              </a:spcBef>
            </a:pPr>
            <a:r>
              <a:rPr lang="en-US" altLang="zh-CN" sz="2000" dirty="0">
                <a:solidFill>
                  <a:schemeClr val="dk1"/>
                </a:solidFill>
              </a:rPr>
              <a:t>  for(;</a:t>
            </a:r>
            <a:r>
              <a:rPr lang="en-US" altLang="zh-CN" sz="2000" dirty="0" err="1">
                <a:solidFill>
                  <a:schemeClr val="dk1"/>
                </a:solidFill>
              </a:rPr>
              <a:t>i</a:t>
            </a:r>
            <a:r>
              <a:rPr lang="en-US" altLang="zh-CN" sz="2000" dirty="0">
                <a:solidFill>
                  <a:schemeClr val="dk1"/>
                </a:solidFill>
              </a:rPr>
              <a:t>&lt;=</a:t>
            </a:r>
            <a:r>
              <a:rPr lang="en-US" altLang="zh-CN" sz="2000" dirty="0" err="1">
                <a:solidFill>
                  <a:schemeClr val="dk1"/>
                </a:solidFill>
              </a:rPr>
              <a:t>p;i</a:t>
            </a:r>
            <a:r>
              <a:rPr lang="en-US" altLang="zh-CN" sz="2000" dirty="0">
                <a:solidFill>
                  <a:schemeClr val="dk1"/>
                </a:solidFill>
              </a:rPr>
              <a:t>++,j--)</a:t>
            </a:r>
          </a:p>
          <a:p>
            <a:pPr>
              <a:spcBef>
                <a:spcPct val="0"/>
              </a:spcBef>
            </a:pPr>
            <a:r>
              <a:rPr lang="en-US" altLang="zh-CN" sz="2000" dirty="0">
                <a:solidFill>
                  <a:schemeClr val="dk1"/>
                </a:solidFill>
              </a:rPr>
              <a:t>  { temp=*</a:t>
            </a:r>
            <a:r>
              <a:rPr lang="en-US" altLang="zh-CN" sz="2000" dirty="0" err="1">
                <a:solidFill>
                  <a:schemeClr val="dk1"/>
                </a:solidFill>
              </a:rPr>
              <a:t>i</a:t>
            </a:r>
            <a:r>
              <a:rPr lang="en-US" altLang="zh-CN" sz="2000" dirty="0">
                <a:solidFill>
                  <a:schemeClr val="dk1"/>
                </a:solidFill>
              </a:rPr>
              <a:t>; *</a:t>
            </a:r>
            <a:r>
              <a:rPr lang="en-US" altLang="zh-CN" sz="2000" dirty="0" err="1">
                <a:solidFill>
                  <a:schemeClr val="dk1"/>
                </a:solidFill>
              </a:rPr>
              <a:t>i</a:t>
            </a:r>
            <a:r>
              <a:rPr lang="en-US" altLang="zh-CN" sz="2000" dirty="0">
                <a:solidFill>
                  <a:schemeClr val="dk1"/>
                </a:solidFill>
              </a:rPr>
              <a:t>=*j; *j=temp; }</a:t>
            </a:r>
          </a:p>
          <a:p>
            <a:pPr>
              <a:spcBef>
                <a:spcPct val="0"/>
              </a:spcBef>
            </a:pPr>
            <a:r>
              <a:rPr lang="en-US" altLang="zh-CN" sz="2000" dirty="0">
                <a:solidFill>
                  <a:schemeClr val="dk1"/>
                </a:solidFill>
              </a:rPr>
              <a:t>  return;}</a:t>
            </a:r>
          </a:p>
        </p:txBody>
      </p:sp>
      <p:sp>
        <p:nvSpPr>
          <p:cNvPr id="1146886" name="AutoShape 6"/>
          <p:cNvSpPr>
            <a:spLocks noChangeArrowheads="1"/>
          </p:cNvSpPr>
          <p:nvPr/>
        </p:nvSpPr>
        <p:spPr bwMode="auto">
          <a:xfrm>
            <a:off x="184149" y="3706824"/>
            <a:ext cx="1744663" cy="646112"/>
          </a:xfrm>
          <a:prstGeom prst="wedgeRectCallout">
            <a:avLst>
              <a:gd name="adj1" fmla="val 78116"/>
              <a:gd name="adj2" fmla="val -193245"/>
            </a:avLst>
          </a:prstGeom>
          <a:solidFill>
            <a:srgbClr val="FFCC99"/>
          </a:solidFill>
          <a:ln w="25400">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2400" b="0">
                <a:solidFill>
                  <a:srgbClr val="FF5050"/>
                </a:solidFill>
                <a:effectLst>
                  <a:outerShdw blurRad="38100" dist="38100" dir="2700000" algn="tl">
                    <a:srgbClr val="000000"/>
                  </a:outerShdw>
                </a:effectLst>
                <a:latin typeface="Verdana" pitchFamily="34" charset="0"/>
              </a:rPr>
              <a:t>此句用意？</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9" name="Text Box 1029"/>
          <p:cNvSpPr txBox="1">
            <a:spLocks noChangeArrowheads="1"/>
          </p:cNvSpPr>
          <p:nvPr/>
        </p:nvSpPr>
        <p:spPr bwMode="auto">
          <a:xfrm>
            <a:off x="1814513" y="352425"/>
            <a:ext cx="4765792" cy="655564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en-US" altLang="zh-CN" sz="2000" dirty="0">
                <a:solidFill>
                  <a:schemeClr val="dk1"/>
                </a:solidFill>
              </a:rPr>
              <a:t>⑷ </a:t>
            </a:r>
            <a:r>
              <a:rPr lang="zh-CN" altLang="en-US" sz="2000" dirty="0">
                <a:solidFill>
                  <a:schemeClr val="dk1"/>
                </a:solidFill>
              </a:rPr>
              <a:t>实参用指针变量，形参用数组</a:t>
            </a:r>
          </a:p>
          <a:p>
            <a:pPr>
              <a:spcBef>
                <a:spcPct val="0"/>
              </a:spcBef>
            </a:pPr>
            <a:r>
              <a:rPr lang="en-US" altLang="zh-CN" sz="2000" dirty="0">
                <a:solidFill>
                  <a:schemeClr val="dk1"/>
                </a:solidFill>
              </a:rPr>
              <a:t>#include &lt;</a:t>
            </a:r>
            <a:r>
              <a:rPr lang="en-US" altLang="zh-CN" sz="2000" dirty="0" err="1">
                <a:solidFill>
                  <a:schemeClr val="dk1"/>
                </a:solidFill>
              </a:rPr>
              <a:t>stdio.h</a:t>
            </a:r>
            <a:r>
              <a:rPr lang="en-US" altLang="zh-CN" sz="2000" dirty="0">
                <a:solidFill>
                  <a:schemeClr val="dk1"/>
                </a:solidFill>
              </a:rPr>
              <a:t>&gt;</a:t>
            </a:r>
          </a:p>
          <a:p>
            <a:pPr>
              <a:spcBef>
                <a:spcPct val="0"/>
              </a:spcBef>
            </a:pPr>
            <a:r>
              <a:rPr lang="en-US" altLang="zh-CN" sz="2000" dirty="0" err="1">
                <a:solidFill>
                  <a:schemeClr val="dk1"/>
                </a:solidFill>
              </a:rPr>
              <a:t>int</a:t>
            </a:r>
            <a:r>
              <a:rPr lang="en-US" altLang="zh-CN" sz="2000" dirty="0">
                <a:solidFill>
                  <a:schemeClr val="dk1"/>
                </a:solidFill>
              </a:rPr>
              <a:t> main()</a:t>
            </a:r>
          </a:p>
          <a:p>
            <a:pPr>
              <a:spcBef>
                <a:spcPct val="0"/>
              </a:spcBef>
            </a:pPr>
            <a:r>
              <a:rPr lang="en-US" altLang="zh-CN" sz="2000" dirty="0">
                <a:solidFill>
                  <a:schemeClr val="dk1"/>
                </a:solidFill>
              </a:rPr>
              <a:t>{</a:t>
            </a:r>
            <a:r>
              <a:rPr lang="en-US" altLang="zh-CN" sz="2000" dirty="0" err="1">
                <a:solidFill>
                  <a:schemeClr val="dk1"/>
                </a:solidFill>
              </a:rPr>
              <a:t>int</a:t>
            </a:r>
            <a:r>
              <a:rPr lang="en-US" altLang="zh-CN" sz="2000" dirty="0">
                <a:solidFill>
                  <a:schemeClr val="dk1"/>
                </a:solidFill>
              </a:rPr>
              <a:t> inv(</a:t>
            </a:r>
            <a:r>
              <a:rPr lang="en-US" altLang="zh-CN" sz="2000" dirty="0" err="1">
                <a:solidFill>
                  <a:schemeClr val="dk1"/>
                </a:solidFill>
              </a:rPr>
              <a:t>int</a:t>
            </a:r>
            <a:r>
              <a:rPr lang="en-US" altLang="zh-CN" sz="2000" dirty="0">
                <a:solidFill>
                  <a:schemeClr val="dk1"/>
                </a:solidFill>
              </a:rPr>
              <a:t>  x[ ], </a:t>
            </a:r>
            <a:r>
              <a:rPr lang="en-US" altLang="zh-CN" sz="2000" dirty="0" err="1">
                <a:solidFill>
                  <a:schemeClr val="dk1"/>
                </a:solidFill>
              </a:rPr>
              <a:t>int</a:t>
            </a:r>
            <a:r>
              <a:rPr lang="en-US" altLang="zh-CN" sz="2000" dirty="0">
                <a:solidFill>
                  <a:schemeClr val="dk1"/>
                </a:solidFill>
              </a:rPr>
              <a:t> n);</a:t>
            </a:r>
          </a:p>
          <a:p>
            <a:pPr>
              <a:spcBef>
                <a:spcPct val="0"/>
              </a:spcBef>
            </a:pPr>
            <a:r>
              <a:rPr lang="en-US" altLang="zh-CN" sz="2000" dirty="0">
                <a:solidFill>
                  <a:schemeClr val="dk1"/>
                </a:solidFill>
              </a:rPr>
              <a:t>  </a:t>
            </a:r>
            <a:r>
              <a:rPr lang="en-US" altLang="zh-CN" sz="2000" dirty="0" err="1">
                <a:solidFill>
                  <a:schemeClr val="dk1"/>
                </a:solidFill>
              </a:rPr>
              <a:t>int</a:t>
            </a:r>
            <a:r>
              <a:rPr lang="en-US" altLang="zh-CN" sz="2000" dirty="0">
                <a:solidFill>
                  <a:schemeClr val="dk1"/>
                </a:solidFill>
              </a:rPr>
              <a:t> </a:t>
            </a:r>
            <a:r>
              <a:rPr lang="en-US" altLang="zh-CN" sz="2000" dirty="0" err="1">
                <a:solidFill>
                  <a:schemeClr val="dk1"/>
                </a:solidFill>
              </a:rPr>
              <a:t>i,a</a:t>
            </a:r>
            <a:r>
              <a:rPr lang="en-US" altLang="zh-CN" sz="2000" dirty="0">
                <a:solidFill>
                  <a:schemeClr val="dk1"/>
                </a:solidFill>
              </a:rPr>
              <a:t>[10],*p=a;</a:t>
            </a:r>
          </a:p>
          <a:p>
            <a:pPr>
              <a:spcBef>
                <a:spcPct val="0"/>
              </a:spcBef>
            </a:pPr>
            <a:r>
              <a:rPr lang="en-US" altLang="zh-CN" sz="2000" dirty="0">
                <a:solidFill>
                  <a:schemeClr val="dk1"/>
                </a:solidFill>
              </a:rPr>
              <a:t>  for(</a:t>
            </a:r>
            <a:r>
              <a:rPr lang="en-US" altLang="zh-CN" sz="2000" dirty="0" err="1">
                <a:solidFill>
                  <a:schemeClr val="dk1"/>
                </a:solidFill>
              </a:rPr>
              <a:t>i</a:t>
            </a:r>
            <a:r>
              <a:rPr lang="en-US" altLang="zh-CN" sz="2000" dirty="0">
                <a:solidFill>
                  <a:schemeClr val="dk1"/>
                </a:solidFill>
              </a:rPr>
              <a:t>=0;i&lt;10;i++,p++)</a:t>
            </a:r>
          </a:p>
          <a:p>
            <a:pPr>
              <a:spcBef>
                <a:spcPct val="0"/>
              </a:spcBef>
            </a:pPr>
            <a:r>
              <a:rPr lang="en-US" altLang="zh-CN" sz="2000" dirty="0">
                <a:solidFill>
                  <a:schemeClr val="dk1"/>
                </a:solidFill>
              </a:rPr>
              <a:t>     </a:t>
            </a:r>
            <a:r>
              <a:rPr lang="en-US" altLang="zh-CN" sz="2000" dirty="0" err="1">
                <a:solidFill>
                  <a:schemeClr val="dk1"/>
                </a:solidFill>
              </a:rPr>
              <a:t>scanf</a:t>
            </a:r>
            <a:r>
              <a:rPr lang="en-US" altLang="zh-CN" sz="2000" dirty="0">
                <a:solidFill>
                  <a:schemeClr val="dk1"/>
                </a:solidFill>
              </a:rPr>
              <a:t>("%</a:t>
            </a:r>
            <a:r>
              <a:rPr lang="en-US" altLang="zh-CN" sz="2000" dirty="0" err="1">
                <a:solidFill>
                  <a:schemeClr val="dk1"/>
                </a:solidFill>
              </a:rPr>
              <a:t>d",p</a:t>
            </a:r>
            <a:r>
              <a:rPr lang="en-US" altLang="zh-CN" sz="2000" dirty="0">
                <a:solidFill>
                  <a:schemeClr val="dk1"/>
                </a:solidFill>
              </a:rPr>
              <a:t>);</a:t>
            </a:r>
          </a:p>
          <a:p>
            <a:pPr>
              <a:spcBef>
                <a:spcPct val="0"/>
              </a:spcBef>
            </a:pPr>
            <a:r>
              <a:rPr lang="en-US" altLang="zh-CN" sz="2000" dirty="0">
                <a:solidFill>
                  <a:schemeClr val="dk1"/>
                </a:solidFill>
              </a:rPr>
              <a:t>  p=a;</a:t>
            </a:r>
          </a:p>
          <a:p>
            <a:pPr>
              <a:spcBef>
                <a:spcPct val="0"/>
              </a:spcBef>
            </a:pPr>
            <a:r>
              <a:rPr lang="en-US" altLang="zh-CN" sz="2000" dirty="0">
                <a:solidFill>
                  <a:schemeClr val="dk1"/>
                </a:solidFill>
              </a:rPr>
              <a:t>  inv(p,10);</a:t>
            </a:r>
          </a:p>
          <a:p>
            <a:pPr>
              <a:spcBef>
                <a:spcPct val="0"/>
              </a:spcBef>
            </a:pPr>
            <a:r>
              <a:rPr lang="en-US" altLang="zh-CN" sz="2000" dirty="0">
                <a:solidFill>
                  <a:schemeClr val="dk1"/>
                </a:solidFill>
              </a:rPr>
              <a:t>  </a:t>
            </a:r>
            <a:r>
              <a:rPr lang="en-US" altLang="zh-CN" sz="2000" dirty="0" err="1">
                <a:solidFill>
                  <a:schemeClr val="dk1"/>
                </a:solidFill>
              </a:rPr>
              <a:t>printf</a:t>
            </a:r>
            <a:r>
              <a:rPr lang="en-US" altLang="zh-CN" sz="2000" dirty="0">
                <a:solidFill>
                  <a:schemeClr val="dk1"/>
                </a:solidFill>
              </a:rPr>
              <a:t>("The array has been inverted:\n");</a:t>
            </a:r>
          </a:p>
          <a:p>
            <a:pPr>
              <a:spcBef>
                <a:spcPct val="0"/>
              </a:spcBef>
            </a:pPr>
            <a:r>
              <a:rPr lang="en-US" altLang="zh-CN" sz="2000" dirty="0">
                <a:solidFill>
                  <a:schemeClr val="dk1"/>
                </a:solidFill>
              </a:rPr>
              <a:t>  for(p=</a:t>
            </a:r>
            <a:r>
              <a:rPr lang="en-US" altLang="zh-CN" sz="2000" dirty="0" err="1">
                <a:solidFill>
                  <a:schemeClr val="dk1"/>
                </a:solidFill>
              </a:rPr>
              <a:t>arr;p</a:t>
            </a:r>
            <a:r>
              <a:rPr lang="en-US" altLang="zh-CN" sz="2000" dirty="0">
                <a:solidFill>
                  <a:schemeClr val="dk1"/>
                </a:solidFill>
              </a:rPr>
              <a:t>&lt;arr+10;p++)</a:t>
            </a:r>
          </a:p>
          <a:p>
            <a:pPr>
              <a:spcBef>
                <a:spcPct val="0"/>
              </a:spcBef>
            </a:pPr>
            <a:r>
              <a:rPr lang="en-US" altLang="zh-CN" sz="2000" dirty="0">
                <a:solidFill>
                  <a:schemeClr val="dk1"/>
                </a:solidFill>
              </a:rPr>
              <a:t>     </a:t>
            </a:r>
            <a:r>
              <a:rPr lang="en-US" altLang="zh-CN" sz="2000" dirty="0" err="1">
                <a:solidFill>
                  <a:schemeClr val="dk1"/>
                </a:solidFill>
              </a:rPr>
              <a:t>printf</a:t>
            </a:r>
            <a:r>
              <a:rPr lang="en-US" altLang="zh-CN" sz="2000" dirty="0">
                <a:solidFill>
                  <a:schemeClr val="dk1"/>
                </a:solidFill>
              </a:rPr>
              <a:t>("%d ",*p);</a:t>
            </a:r>
          </a:p>
          <a:p>
            <a:pPr>
              <a:spcBef>
                <a:spcPct val="0"/>
              </a:spcBef>
            </a:pPr>
            <a:r>
              <a:rPr lang="en-US" altLang="zh-CN" sz="2000" dirty="0">
                <a:solidFill>
                  <a:schemeClr val="dk1"/>
                </a:solidFill>
              </a:rPr>
              <a:t>  </a:t>
            </a:r>
            <a:r>
              <a:rPr lang="en-US" altLang="zh-CN" sz="2000" dirty="0" err="1">
                <a:solidFill>
                  <a:schemeClr val="dk1"/>
                </a:solidFill>
              </a:rPr>
              <a:t>printf</a:t>
            </a:r>
            <a:r>
              <a:rPr lang="en-US" altLang="zh-CN" sz="2000" dirty="0">
                <a:solidFill>
                  <a:schemeClr val="dk1"/>
                </a:solidFill>
              </a:rPr>
              <a:t>("\n ");</a:t>
            </a:r>
          </a:p>
          <a:p>
            <a:pPr>
              <a:spcBef>
                <a:spcPct val="0"/>
              </a:spcBef>
            </a:pPr>
            <a:r>
              <a:rPr lang="en-US" altLang="zh-CN" sz="2000" dirty="0">
                <a:solidFill>
                  <a:schemeClr val="dk1"/>
                </a:solidFill>
              </a:rPr>
              <a:t>}</a:t>
            </a:r>
          </a:p>
          <a:p>
            <a:pPr>
              <a:spcBef>
                <a:spcPct val="0"/>
              </a:spcBef>
            </a:pPr>
            <a:r>
              <a:rPr lang="en-US" altLang="zh-CN" sz="2000" dirty="0" err="1">
                <a:solidFill>
                  <a:schemeClr val="dk1"/>
                </a:solidFill>
              </a:rPr>
              <a:t>int</a:t>
            </a:r>
            <a:r>
              <a:rPr lang="en-US" altLang="zh-CN" sz="2000" dirty="0">
                <a:solidFill>
                  <a:schemeClr val="dk1"/>
                </a:solidFill>
              </a:rPr>
              <a:t> inv(</a:t>
            </a:r>
            <a:r>
              <a:rPr lang="en-US" altLang="zh-CN" sz="2000" dirty="0" err="1">
                <a:solidFill>
                  <a:schemeClr val="dk1"/>
                </a:solidFill>
              </a:rPr>
              <a:t>int</a:t>
            </a:r>
            <a:r>
              <a:rPr lang="en-US" altLang="zh-CN" sz="2000" dirty="0">
                <a:solidFill>
                  <a:schemeClr val="dk1"/>
                </a:solidFill>
              </a:rPr>
              <a:t>  x[ ], </a:t>
            </a:r>
            <a:r>
              <a:rPr lang="en-US" altLang="zh-CN" sz="2000" dirty="0" err="1">
                <a:solidFill>
                  <a:schemeClr val="dk1"/>
                </a:solidFill>
              </a:rPr>
              <a:t>int</a:t>
            </a:r>
            <a:r>
              <a:rPr lang="en-US" altLang="zh-CN" sz="2000" dirty="0">
                <a:solidFill>
                  <a:schemeClr val="dk1"/>
                </a:solidFill>
              </a:rPr>
              <a:t> n)</a:t>
            </a:r>
          </a:p>
          <a:p>
            <a:pPr>
              <a:spcBef>
                <a:spcPct val="0"/>
              </a:spcBef>
            </a:pPr>
            <a:r>
              <a:rPr lang="en-US" altLang="zh-CN" sz="2000" dirty="0">
                <a:solidFill>
                  <a:schemeClr val="dk1"/>
                </a:solidFill>
              </a:rPr>
              <a:t>{ </a:t>
            </a:r>
            <a:r>
              <a:rPr lang="en-US" altLang="zh-CN" sz="2000" dirty="0" err="1">
                <a:solidFill>
                  <a:schemeClr val="dk1"/>
                </a:solidFill>
              </a:rPr>
              <a:t>int</a:t>
            </a:r>
            <a:r>
              <a:rPr lang="en-US" altLang="zh-CN" sz="2000" dirty="0">
                <a:solidFill>
                  <a:schemeClr val="dk1"/>
                </a:solidFill>
              </a:rPr>
              <a:t> </a:t>
            </a:r>
            <a:r>
              <a:rPr lang="en-US" altLang="zh-CN" sz="2000" dirty="0" err="1">
                <a:solidFill>
                  <a:schemeClr val="dk1"/>
                </a:solidFill>
              </a:rPr>
              <a:t>t,i,j,m</a:t>
            </a:r>
            <a:r>
              <a:rPr lang="en-US" altLang="zh-CN" sz="2000" dirty="0">
                <a:solidFill>
                  <a:schemeClr val="dk1"/>
                </a:solidFill>
              </a:rPr>
              <a:t>=(n-1)/2;</a:t>
            </a:r>
          </a:p>
          <a:p>
            <a:pPr>
              <a:spcBef>
                <a:spcPct val="0"/>
              </a:spcBef>
            </a:pPr>
            <a:r>
              <a:rPr lang="en-US" altLang="zh-CN" sz="2000" dirty="0">
                <a:solidFill>
                  <a:schemeClr val="dk1"/>
                </a:solidFill>
              </a:rPr>
              <a:t>  for(</a:t>
            </a:r>
            <a:r>
              <a:rPr lang="en-US" altLang="zh-CN" sz="2000" dirty="0" err="1">
                <a:solidFill>
                  <a:schemeClr val="dk1"/>
                </a:solidFill>
              </a:rPr>
              <a:t>i</a:t>
            </a:r>
            <a:r>
              <a:rPr lang="en-US" altLang="zh-CN" sz="2000" dirty="0">
                <a:solidFill>
                  <a:schemeClr val="dk1"/>
                </a:solidFill>
              </a:rPr>
              <a:t>=0;i&lt;=</a:t>
            </a:r>
            <a:r>
              <a:rPr lang="en-US" altLang="zh-CN" sz="2000" dirty="0" err="1">
                <a:solidFill>
                  <a:schemeClr val="dk1"/>
                </a:solidFill>
              </a:rPr>
              <a:t>m;i</a:t>
            </a:r>
            <a:r>
              <a:rPr lang="en-US" altLang="zh-CN" sz="2000" dirty="0">
                <a:solidFill>
                  <a:schemeClr val="dk1"/>
                </a:solidFill>
              </a:rPr>
              <a:t>++)</a:t>
            </a:r>
          </a:p>
          <a:p>
            <a:pPr>
              <a:spcBef>
                <a:spcPct val="0"/>
              </a:spcBef>
            </a:pPr>
            <a:r>
              <a:rPr lang="en-US" altLang="zh-CN" sz="2000" dirty="0">
                <a:solidFill>
                  <a:schemeClr val="dk1"/>
                </a:solidFill>
              </a:rPr>
              <a:t>    { j=n-1-i;</a:t>
            </a:r>
          </a:p>
          <a:p>
            <a:pPr>
              <a:spcBef>
                <a:spcPct val="0"/>
              </a:spcBef>
            </a:pPr>
            <a:r>
              <a:rPr lang="en-US" altLang="zh-CN" sz="2000" dirty="0">
                <a:solidFill>
                  <a:schemeClr val="dk1"/>
                </a:solidFill>
              </a:rPr>
              <a:t>       t=x[</a:t>
            </a:r>
            <a:r>
              <a:rPr lang="en-US" altLang="zh-CN" sz="2000" dirty="0" err="1">
                <a:solidFill>
                  <a:schemeClr val="dk1"/>
                </a:solidFill>
              </a:rPr>
              <a:t>i</a:t>
            </a:r>
            <a:r>
              <a:rPr lang="en-US" altLang="zh-CN" sz="2000" dirty="0">
                <a:solidFill>
                  <a:schemeClr val="dk1"/>
                </a:solidFill>
              </a:rPr>
              <a:t>];  x[</a:t>
            </a:r>
            <a:r>
              <a:rPr lang="en-US" altLang="zh-CN" sz="2000" dirty="0" err="1">
                <a:solidFill>
                  <a:schemeClr val="dk1"/>
                </a:solidFill>
              </a:rPr>
              <a:t>i</a:t>
            </a:r>
            <a:r>
              <a:rPr lang="en-US" altLang="zh-CN" sz="2000" dirty="0">
                <a:solidFill>
                  <a:schemeClr val="dk1"/>
                </a:solidFill>
              </a:rPr>
              <a:t>]=x[j];  x[j]=t; }</a:t>
            </a:r>
          </a:p>
          <a:p>
            <a:pPr>
              <a:spcBef>
                <a:spcPct val="0"/>
              </a:spcBef>
            </a:pPr>
            <a:r>
              <a:rPr lang="en-US" altLang="zh-CN" sz="2000" dirty="0">
                <a:solidFill>
                  <a:schemeClr val="dk1"/>
                </a:solidFill>
              </a:rPr>
              <a:t>  return;</a:t>
            </a:r>
          </a:p>
          <a:p>
            <a:pPr>
              <a:spcBef>
                <a:spcPct val="0"/>
              </a:spcBef>
            </a:pPr>
            <a:r>
              <a:rPr lang="en-US" altLang="zh-CN" sz="2000" dirty="0">
                <a:solidFill>
                  <a:schemeClr val="dk1"/>
                </a:solidFill>
              </a:rPr>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5" name="Text Box 8"/>
          <p:cNvSpPr txBox="1">
            <a:spLocks noChangeArrowheads="1"/>
          </p:cNvSpPr>
          <p:nvPr/>
        </p:nvSpPr>
        <p:spPr bwMode="auto">
          <a:xfrm>
            <a:off x="620713" y="455613"/>
            <a:ext cx="8101012" cy="8604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dk1"/>
                </a:solidFill>
              </a:rPr>
              <a:t>例</a:t>
            </a:r>
            <a:r>
              <a:rPr lang="en-US" altLang="zh-CN" sz="2400" dirty="0">
                <a:solidFill>
                  <a:schemeClr val="dk1"/>
                </a:solidFill>
              </a:rPr>
              <a:t>9</a:t>
            </a:r>
            <a:r>
              <a:rPr lang="zh-CN" altLang="en-US" sz="2400" dirty="0">
                <a:solidFill>
                  <a:schemeClr val="dk1"/>
                </a:solidFill>
              </a:rPr>
              <a:t>  从</a:t>
            </a:r>
            <a:r>
              <a:rPr lang="en-US" altLang="zh-CN" sz="2400" dirty="0">
                <a:solidFill>
                  <a:schemeClr val="dk1"/>
                </a:solidFill>
              </a:rPr>
              <a:t>10</a:t>
            </a:r>
            <a:r>
              <a:rPr lang="zh-CN" altLang="en-US" sz="2400" dirty="0">
                <a:solidFill>
                  <a:schemeClr val="dk1"/>
                </a:solidFill>
              </a:rPr>
              <a:t>个数中找出其中最大值和最小值</a:t>
            </a:r>
          </a:p>
          <a:p>
            <a:pPr>
              <a:spcBef>
                <a:spcPct val="0"/>
              </a:spcBef>
            </a:pPr>
            <a:r>
              <a:rPr lang="zh-CN" altLang="en-US" sz="2400" dirty="0">
                <a:solidFill>
                  <a:schemeClr val="dk1"/>
                </a:solidFill>
              </a:rPr>
              <a:t>             为了得到两个结果值，用两个全局变量</a:t>
            </a:r>
            <a:r>
              <a:rPr lang="en-US" altLang="zh-CN" sz="2400" dirty="0">
                <a:solidFill>
                  <a:schemeClr val="dk1"/>
                </a:solidFill>
              </a:rPr>
              <a:t>max</a:t>
            </a:r>
            <a:r>
              <a:rPr lang="zh-CN" altLang="en-US" sz="2400" dirty="0">
                <a:solidFill>
                  <a:schemeClr val="dk1"/>
                </a:solidFill>
              </a:rPr>
              <a:t>和</a:t>
            </a:r>
            <a:r>
              <a:rPr lang="en-US" altLang="zh-CN" sz="2400" dirty="0">
                <a:solidFill>
                  <a:schemeClr val="dk1"/>
                </a:solidFill>
              </a:rPr>
              <a:t>min</a:t>
            </a:r>
            <a:r>
              <a:rPr lang="zh-CN" altLang="en-US" sz="2400" dirty="0">
                <a:solidFill>
                  <a:schemeClr val="dk1"/>
                </a:solidFill>
              </a:rPr>
              <a:t>。</a:t>
            </a:r>
          </a:p>
        </p:txBody>
      </p:sp>
      <p:sp>
        <p:nvSpPr>
          <p:cNvPr id="817161" name="Text Box 9"/>
          <p:cNvSpPr txBox="1">
            <a:spLocks noChangeArrowheads="1"/>
          </p:cNvSpPr>
          <p:nvPr/>
        </p:nvSpPr>
        <p:spPr bwMode="auto">
          <a:xfrm>
            <a:off x="1900238" y="1474788"/>
            <a:ext cx="6488186" cy="532453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en-US" altLang="zh-CN" sz="2000" dirty="0">
                <a:solidFill>
                  <a:schemeClr val="dk1"/>
                </a:solidFill>
              </a:rPr>
              <a:t>⑴ </a:t>
            </a:r>
            <a:r>
              <a:rPr lang="zh-CN" altLang="en-US" sz="2000" dirty="0">
                <a:solidFill>
                  <a:schemeClr val="dk1"/>
                </a:solidFill>
              </a:rPr>
              <a:t>实参和形参均用数组</a:t>
            </a:r>
          </a:p>
          <a:p>
            <a:pPr>
              <a:spcBef>
                <a:spcPct val="0"/>
              </a:spcBef>
            </a:pPr>
            <a:r>
              <a:rPr lang="en-US" altLang="zh-CN" sz="2000" dirty="0" err="1">
                <a:solidFill>
                  <a:schemeClr val="dk1"/>
                </a:solidFill>
              </a:rPr>
              <a:t>int</a:t>
            </a:r>
            <a:r>
              <a:rPr lang="en-US" altLang="zh-CN" sz="2000" dirty="0">
                <a:solidFill>
                  <a:schemeClr val="dk1"/>
                </a:solidFill>
              </a:rPr>
              <a:t>  max, min;        /* </a:t>
            </a:r>
            <a:r>
              <a:rPr lang="zh-CN" altLang="en-US" sz="2000" dirty="0">
                <a:solidFill>
                  <a:schemeClr val="dk1"/>
                </a:solidFill>
              </a:rPr>
              <a:t>全局变量*</a:t>
            </a:r>
            <a:r>
              <a:rPr lang="en-US" altLang="zh-CN" sz="2000" dirty="0">
                <a:solidFill>
                  <a:schemeClr val="dk1"/>
                </a:solidFill>
              </a:rPr>
              <a:t>/</a:t>
            </a:r>
          </a:p>
          <a:p>
            <a:pPr>
              <a:spcBef>
                <a:spcPct val="0"/>
              </a:spcBef>
            </a:pPr>
            <a:r>
              <a:rPr lang="en-US" altLang="zh-CN" sz="2000" dirty="0" err="1">
                <a:solidFill>
                  <a:schemeClr val="dk1"/>
                </a:solidFill>
              </a:rPr>
              <a:t>int</a:t>
            </a:r>
            <a:r>
              <a:rPr lang="en-US" altLang="zh-CN" sz="2000" dirty="0">
                <a:solidFill>
                  <a:schemeClr val="dk1"/>
                </a:solidFill>
              </a:rPr>
              <a:t> </a:t>
            </a:r>
            <a:r>
              <a:rPr lang="en-US" altLang="zh-CN" sz="2000" dirty="0" err="1">
                <a:solidFill>
                  <a:schemeClr val="dk1"/>
                </a:solidFill>
              </a:rPr>
              <a:t>max_min_value</a:t>
            </a:r>
            <a:r>
              <a:rPr lang="en-US" altLang="zh-CN" sz="2000" dirty="0">
                <a:solidFill>
                  <a:schemeClr val="dk1"/>
                </a:solidFill>
              </a:rPr>
              <a:t>(</a:t>
            </a:r>
            <a:r>
              <a:rPr lang="en-US" altLang="zh-CN" sz="2000" dirty="0" err="1">
                <a:solidFill>
                  <a:schemeClr val="dk1"/>
                </a:solidFill>
              </a:rPr>
              <a:t>int</a:t>
            </a:r>
            <a:r>
              <a:rPr lang="en-US" altLang="zh-CN" sz="2000" dirty="0">
                <a:solidFill>
                  <a:schemeClr val="dk1"/>
                </a:solidFill>
              </a:rPr>
              <a:t> array[ ],</a:t>
            </a:r>
            <a:r>
              <a:rPr lang="en-US" altLang="zh-CN" sz="2000" dirty="0" err="1">
                <a:solidFill>
                  <a:schemeClr val="dk1"/>
                </a:solidFill>
              </a:rPr>
              <a:t>int</a:t>
            </a:r>
            <a:r>
              <a:rPr lang="en-US" altLang="zh-CN" sz="2000" dirty="0">
                <a:solidFill>
                  <a:schemeClr val="dk1"/>
                </a:solidFill>
              </a:rPr>
              <a:t> n) </a:t>
            </a:r>
          </a:p>
          <a:p>
            <a:pPr>
              <a:spcBef>
                <a:spcPct val="0"/>
              </a:spcBef>
            </a:pPr>
            <a:r>
              <a:rPr lang="en-US" altLang="zh-CN" sz="2000" dirty="0">
                <a:solidFill>
                  <a:schemeClr val="dk1"/>
                </a:solidFill>
              </a:rPr>
              <a:t>{ </a:t>
            </a:r>
            <a:r>
              <a:rPr lang="en-US" altLang="zh-CN" sz="2000" dirty="0" err="1">
                <a:solidFill>
                  <a:schemeClr val="dk1"/>
                </a:solidFill>
              </a:rPr>
              <a:t>int</a:t>
            </a:r>
            <a:r>
              <a:rPr lang="en-US" altLang="zh-CN" sz="2000" dirty="0">
                <a:solidFill>
                  <a:schemeClr val="dk1"/>
                </a:solidFill>
              </a:rPr>
              <a:t>  *p, *</a:t>
            </a:r>
            <a:r>
              <a:rPr lang="en-US" altLang="zh-CN" sz="2000" dirty="0" err="1">
                <a:solidFill>
                  <a:schemeClr val="dk1"/>
                </a:solidFill>
              </a:rPr>
              <a:t>array_end</a:t>
            </a:r>
            <a:r>
              <a:rPr lang="en-US" altLang="zh-CN" sz="2000" dirty="0">
                <a:solidFill>
                  <a:schemeClr val="dk1"/>
                </a:solidFill>
              </a:rPr>
              <a:t>; </a:t>
            </a:r>
          </a:p>
          <a:p>
            <a:pPr>
              <a:spcBef>
                <a:spcPct val="0"/>
              </a:spcBef>
            </a:pPr>
            <a:r>
              <a:rPr lang="en-US" altLang="zh-CN" sz="2000" dirty="0">
                <a:solidFill>
                  <a:schemeClr val="dk1"/>
                </a:solidFill>
              </a:rPr>
              <a:t>  </a:t>
            </a:r>
            <a:r>
              <a:rPr lang="en-US" altLang="zh-CN" sz="2000" dirty="0" err="1">
                <a:solidFill>
                  <a:schemeClr val="dk1"/>
                </a:solidFill>
              </a:rPr>
              <a:t>array_end</a:t>
            </a:r>
            <a:r>
              <a:rPr lang="en-US" altLang="zh-CN" sz="2000" dirty="0">
                <a:solidFill>
                  <a:schemeClr val="dk1"/>
                </a:solidFill>
              </a:rPr>
              <a:t>=</a:t>
            </a:r>
            <a:r>
              <a:rPr lang="en-US" altLang="zh-CN" sz="2000" dirty="0" err="1">
                <a:solidFill>
                  <a:schemeClr val="dk1"/>
                </a:solidFill>
              </a:rPr>
              <a:t>array+n</a:t>
            </a:r>
            <a:r>
              <a:rPr lang="en-US" altLang="zh-CN" sz="2000" dirty="0">
                <a:solidFill>
                  <a:schemeClr val="dk1"/>
                </a:solidFill>
              </a:rPr>
              <a:t>;   /*</a:t>
            </a:r>
            <a:r>
              <a:rPr lang="zh-CN" altLang="en-US" sz="2000" dirty="0">
                <a:solidFill>
                  <a:schemeClr val="dk1"/>
                </a:solidFill>
              </a:rPr>
              <a:t>指向数组最后一个元素的后面 *</a:t>
            </a:r>
            <a:r>
              <a:rPr lang="en-US" altLang="zh-CN" sz="2000" dirty="0">
                <a:solidFill>
                  <a:schemeClr val="dk1"/>
                </a:solidFill>
              </a:rPr>
              <a:t>/</a:t>
            </a:r>
          </a:p>
          <a:p>
            <a:pPr>
              <a:spcBef>
                <a:spcPct val="0"/>
              </a:spcBef>
            </a:pPr>
            <a:r>
              <a:rPr lang="en-US" altLang="zh-CN" sz="2000" dirty="0">
                <a:solidFill>
                  <a:schemeClr val="dk1"/>
                </a:solidFill>
              </a:rPr>
              <a:t>  max=min=*array;       /* </a:t>
            </a:r>
            <a:r>
              <a:rPr lang="zh-CN" altLang="en-US" sz="2000" dirty="0">
                <a:solidFill>
                  <a:schemeClr val="dk1"/>
                </a:solidFill>
              </a:rPr>
              <a:t>相当于</a:t>
            </a:r>
            <a:r>
              <a:rPr lang="en-US" altLang="zh-CN" sz="2000" dirty="0">
                <a:solidFill>
                  <a:schemeClr val="dk1"/>
                </a:solidFill>
              </a:rPr>
              <a:t>max=min=array[0] */</a:t>
            </a:r>
          </a:p>
          <a:p>
            <a:pPr>
              <a:spcBef>
                <a:spcPct val="0"/>
              </a:spcBef>
            </a:pPr>
            <a:r>
              <a:rPr lang="en-US" altLang="zh-CN" sz="2000" dirty="0">
                <a:solidFill>
                  <a:schemeClr val="dk1"/>
                </a:solidFill>
              </a:rPr>
              <a:t>  for(p=array+1; p&lt;</a:t>
            </a:r>
            <a:r>
              <a:rPr lang="en-US" altLang="zh-CN" sz="2000" dirty="0" err="1">
                <a:solidFill>
                  <a:schemeClr val="dk1"/>
                </a:solidFill>
              </a:rPr>
              <a:t>array_end</a:t>
            </a:r>
            <a:r>
              <a:rPr lang="en-US" altLang="zh-CN" sz="2000" dirty="0">
                <a:solidFill>
                  <a:schemeClr val="dk1"/>
                </a:solidFill>
              </a:rPr>
              <a:t>; p++)    /* p</a:t>
            </a:r>
            <a:r>
              <a:rPr lang="zh-CN" altLang="en-US" sz="2000" dirty="0">
                <a:solidFill>
                  <a:schemeClr val="dk1"/>
                </a:solidFill>
              </a:rPr>
              <a:t>指向</a:t>
            </a:r>
            <a:r>
              <a:rPr lang="en-US" altLang="zh-CN" sz="2000" dirty="0">
                <a:solidFill>
                  <a:schemeClr val="dk1"/>
                </a:solidFill>
              </a:rPr>
              <a:t>array[1] */ </a:t>
            </a:r>
          </a:p>
          <a:p>
            <a:pPr>
              <a:spcBef>
                <a:spcPct val="0"/>
              </a:spcBef>
            </a:pPr>
            <a:r>
              <a:rPr lang="en-US" altLang="zh-CN" sz="2000" dirty="0">
                <a:solidFill>
                  <a:schemeClr val="dk1"/>
                </a:solidFill>
              </a:rPr>
              <a:t>     if(*p &gt; max) max=*p; </a:t>
            </a:r>
          </a:p>
          <a:p>
            <a:pPr>
              <a:spcBef>
                <a:spcPct val="0"/>
              </a:spcBef>
            </a:pPr>
            <a:r>
              <a:rPr lang="en-US" altLang="zh-CN" sz="2000" dirty="0">
                <a:solidFill>
                  <a:schemeClr val="dk1"/>
                </a:solidFill>
              </a:rPr>
              <a:t>     else if(*p&lt;min) min=*p;  }</a:t>
            </a:r>
          </a:p>
          <a:p>
            <a:pPr>
              <a:spcBef>
                <a:spcPct val="0"/>
              </a:spcBef>
            </a:pPr>
            <a:r>
              <a:rPr lang="en-US" altLang="zh-CN" sz="2000" dirty="0" err="1"/>
              <a:t>int</a:t>
            </a:r>
            <a:r>
              <a:rPr lang="en-US" altLang="zh-CN" sz="2000" dirty="0"/>
              <a:t>  </a:t>
            </a:r>
            <a:r>
              <a:rPr lang="en-US" altLang="zh-CN" sz="2000" dirty="0">
                <a:solidFill>
                  <a:schemeClr val="dk1"/>
                </a:solidFill>
              </a:rPr>
              <a:t>main(  ) </a:t>
            </a:r>
          </a:p>
          <a:p>
            <a:pPr>
              <a:spcBef>
                <a:spcPct val="0"/>
              </a:spcBef>
            </a:pPr>
            <a:r>
              <a:rPr lang="en-US" altLang="zh-CN" sz="2000" dirty="0">
                <a:solidFill>
                  <a:schemeClr val="dk1"/>
                </a:solidFill>
              </a:rPr>
              <a:t>{ </a:t>
            </a:r>
            <a:r>
              <a:rPr lang="en-US" altLang="zh-CN" sz="2000" dirty="0" err="1">
                <a:solidFill>
                  <a:schemeClr val="dk1"/>
                </a:solidFill>
              </a:rPr>
              <a:t>int</a:t>
            </a:r>
            <a:r>
              <a:rPr lang="en-US" altLang="zh-CN" sz="2000" dirty="0">
                <a:solidFill>
                  <a:schemeClr val="dk1"/>
                </a:solidFill>
              </a:rPr>
              <a:t>  </a:t>
            </a:r>
            <a:r>
              <a:rPr lang="en-US" altLang="zh-CN" sz="2000" dirty="0" err="1">
                <a:solidFill>
                  <a:schemeClr val="dk1"/>
                </a:solidFill>
              </a:rPr>
              <a:t>i</a:t>
            </a:r>
            <a:r>
              <a:rPr lang="en-US" altLang="zh-CN" sz="2000" dirty="0">
                <a:solidFill>
                  <a:schemeClr val="dk1"/>
                </a:solidFill>
              </a:rPr>
              <a:t>, number[10]; </a:t>
            </a:r>
          </a:p>
          <a:p>
            <a:pPr>
              <a:spcBef>
                <a:spcPct val="0"/>
              </a:spcBef>
            </a:pPr>
            <a:r>
              <a:rPr lang="en-US" altLang="zh-CN" sz="2000" dirty="0">
                <a:solidFill>
                  <a:schemeClr val="dk1"/>
                </a:solidFill>
              </a:rPr>
              <a:t>  </a:t>
            </a:r>
            <a:r>
              <a:rPr lang="en-US" altLang="zh-CN" sz="2000" dirty="0" err="1">
                <a:solidFill>
                  <a:schemeClr val="dk1"/>
                </a:solidFill>
              </a:rPr>
              <a:t>printf</a:t>
            </a:r>
            <a:r>
              <a:rPr lang="en-US" altLang="zh-CN" sz="2000" dirty="0"/>
              <a:t>("enter </a:t>
            </a:r>
            <a:r>
              <a:rPr lang="en-US" altLang="zh-CN" sz="2000" dirty="0">
                <a:solidFill>
                  <a:schemeClr val="dk1"/>
                </a:solidFill>
              </a:rPr>
              <a:t>10 integer numbers:\ </a:t>
            </a:r>
            <a:r>
              <a:rPr lang="en-US" altLang="zh-CN" sz="2000" dirty="0"/>
              <a:t>n"); </a:t>
            </a:r>
            <a:endParaRPr lang="en-US" altLang="zh-CN" sz="2000" dirty="0">
              <a:solidFill>
                <a:schemeClr val="dk1"/>
              </a:solidFill>
            </a:endParaRPr>
          </a:p>
          <a:p>
            <a:pPr>
              <a:spcBef>
                <a:spcPct val="0"/>
              </a:spcBef>
            </a:pPr>
            <a:r>
              <a:rPr lang="en-US" altLang="zh-CN" sz="2000" dirty="0">
                <a:solidFill>
                  <a:schemeClr val="dk1"/>
                </a:solidFill>
              </a:rPr>
              <a:t>  for(</a:t>
            </a:r>
            <a:r>
              <a:rPr lang="en-US" altLang="zh-CN" sz="2000" dirty="0" err="1">
                <a:solidFill>
                  <a:schemeClr val="dk1"/>
                </a:solidFill>
              </a:rPr>
              <a:t>i</a:t>
            </a:r>
            <a:r>
              <a:rPr lang="en-US" altLang="zh-CN" sz="2000" dirty="0">
                <a:solidFill>
                  <a:schemeClr val="dk1"/>
                </a:solidFill>
              </a:rPr>
              <a:t>=0;i&lt;10;i++) </a:t>
            </a:r>
          </a:p>
          <a:p>
            <a:pPr>
              <a:spcBef>
                <a:spcPct val="0"/>
              </a:spcBef>
            </a:pPr>
            <a:r>
              <a:rPr lang="en-US" altLang="zh-CN" sz="2000" dirty="0">
                <a:solidFill>
                  <a:schemeClr val="dk1"/>
                </a:solidFill>
              </a:rPr>
              <a:t>     </a:t>
            </a:r>
            <a:r>
              <a:rPr lang="en-US" altLang="zh-CN" sz="2000" dirty="0" err="1">
                <a:solidFill>
                  <a:schemeClr val="dk1"/>
                </a:solidFill>
              </a:rPr>
              <a:t>scanf</a:t>
            </a:r>
            <a:r>
              <a:rPr lang="en-US" altLang="zh-CN" sz="2000" dirty="0"/>
              <a:t>("%</a:t>
            </a:r>
            <a:r>
              <a:rPr lang="en-US" altLang="zh-CN" sz="2000" dirty="0" err="1"/>
              <a:t>d",&amp;</a:t>
            </a:r>
            <a:r>
              <a:rPr lang="en-US" altLang="zh-CN" sz="2000" dirty="0" err="1">
                <a:solidFill>
                  <a:schemeClr val="dk1"/>
                </a:solidFill>
              </a:rPr>
              <a:t>number</a:t>
            </a:r>
            <a:r>
              <a:rPr lang="en-US" altLang="zh-CN" sz="2000" dirty="0">
                <a:solidFill>
                  <a:schemeClr val="dk1"/>
                </a:solidFill>
              </a:rPr>
              <a:t>[</a:t>
            </a:r>
            <a:r>
              <a:rPr lang="en-US" altLang="zh-CN" sz="2000" dirty="0" err="1">
                <a:solidFill>
                  <a:schemeClr val="dk1"/>
                </a:solidFill>
              </a:rPr>
              <a:t>i</a:t>
            </a:r>
            <a:r>
              <a:rPr lang="en-US" altLang="zh-CN" sz="2000" dirty="0">
                <a:solidFill>
                  <a:schemeClr val="dk1"/>
                </a:solidFill>
              </a:rPr>
              <a:t>]); </a:t>
            </a:r>
          </a:p>
          <a:p>
            <a:pPr>
              <a:spcBef>
                <a:spcPct val="0"/>
              </a:spcBef>
            </a:pPr>
            <a:r>
              <a:rPr lang="en-US" altLang="zh-CN" sz="2000" dirty="0">
                <a:solidFill>
                  <a:schemeClr val="dk1"/>
                </a:solidFill>
              </a:rPr>
              <a:t>  </a:t>
            </a:r>
            <a:r>
              <a:rPr lang="en-US" altLang="zh-CN" sz="2000" dirty="0" err="1">
                <a:solidFill>
                  <a:schemeClr val="dk1"/>
                </a:solidFill>
              </a:rPr>
              <a:t>max_min_value</a:t>
            </a:r>
            <a:r>
              <a:rPr lang="en-US" altLang="zh-CN" sz="2000" dirty="0">
                <a:solidFill>
                  <a:schemeClr val="dk1"/>
                </a:solidFill>
              </a:rPr>
              <a:t>(number,10); </a:t>
            </a:r>
          </a:p>
          <a:p>
            <a:pPr>
              <a:spcBef>
                <a:spcPct val="0"/>
              </a:spcBef>
            </a:pPr>
            <a:r>
              <a:rPr lang="en-US" altLang="zh-CN" sz="2000" dirty="0">
                <a:solidFill>
                  <a:schemeClr val="dk1"/>
                </a:solidFill>
              </a:rPr>
              <a:t>  </a:t>
            </a:r>
            <a:r>
              <a:rPr lang="en-US" altLang="zh-CN" sz="2000" dirty="0" err="1">
                <a:solidFill>
                  <a:schemeClr val="dk1"/>
                </a:solidFill>
              </a:rPr>
              <a:t>printf</a:t>
            </a:r>
            <a:r>
              <a:rPr lang="en-US" altLang="zh-CN" sz="2000" dirty="0"/>
              <a:t>("\</a:t>
            </a:r>
            <a:r>
              <a:rPr lang="en-US" altLang="zh-CN" sz="2000" dirty="0" err="1">
                <a:solidFill>
                  <a:schemeClr val="dk1"/>
                </a:solidFill>
              </a:rPr>
              <a:t>nmax</a:t>
            </a:r>
            <a:r>
              <a:rPr lang="en-US" altLang="zh-CN" sz="2000" dirty="0">
                <a:solidFill>
                  <a:schemeClr val="dk1"/>
                </a:solidFill>
              </a:rPr>
              <a:t>=%d, min=%d\</a:t>
            </a:r>
            <a:r>
              <a:rPr lang="en-US" altLang="zh-CN" sz="2000" dirty="0"/>
              <a:t>n", </a:t>
            </a:r>
            <a:r>
              <a:rPr lang="en-US" altLang="zh-CN" sz="2000" dirty="0">
                <a:solidFill>
                  <a:schemeClr val="dk1"/>
                </a:solidFill>
              </a:rPr>
              <a:t>max, min); </a:t>
            </a:r>
          </a:p>
          <a:p>
            <a:pPr>
              <a:spcBef>
                <a:spcPct val="0"/>
              </a:spcBef>
            </a:pPr>
            <a:r>
              <a:rPr lang="en-US" altLang="zh-CN" sz="2000" dirty="0">
                <a:solidFill>
                  <a:schemeClr val="dk1"/>
                </a:solidFill>
              </a:rPr>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9" name="Text Box 9"/>
          <p:cNvSpPr txBox="1">
            <a:spLocks noChangeArrowheads="1"/>
          </p:cNvSpPr>
          <p:nvPr/>
        </p:nvSpPr>
        <p:spPr bwMode="auto">
          <a:xfrm>
            <a:off x="1816100" y="427038"/>
            <a:ext cx="6685676" cy="624786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en-US" altLang="zh-CN" sz="2000" dirty="0">
                <a:solidFill>
                  <a:schemeClr val="dk1"/>
                </a:solidFill>
              </a:rPr>
              <a:t>⑵ </a:t>
            </a:r>
            <a:r>
              <a:rPr lang="zh-CN" altLang="en-US" sz="2000" dirty="0">
                <a:solidFill>
                  <a:schemeClr val="dk1"/>
                </a:solidFill>
              </a:rPr>
              <a:t>实参和形参均用指针变量</a:t>
            </a:r>
          </a:p>
          <a:p>
            <a:pPr>
              <a:spcBef>
                <a:spcPct val="0"/>
              </a:spcBef>
            </a:pPr>
            <a:r>
              <a:rPr lang="en-US" altLang="zh-CN" sz="2000" dirty="0" err="1">
                <a:solidFill>
                  <a:schemeClr val="dk1"/>
                </a:solidFill>
              </a:rPr>
              <a:t>int</a:t>
            </a:r>
            <a:r>
              <a:rPr lang="en-US" altLang="zh-CN" sz="2000" dirty="0">
                <a:solidFill>
                  <a:schemeClr val="dk1"/>
                </a:solidFill>
              </a:rPr>
              <a:t>  max, min;        /* </a:t>
            </a:r>
            <a:r>
              <a:rPr lang="zh-CN" altLang="en-US" sz="2000" dirty="0">
                <a:solidFill>
                  <a:schemeClr val="dk1"/>
                </a:solidFill>
              </a:rPr>
              <a:t>全局变量*</a:t>
            </a:r>
            <a:r>
              <a:rPr lang="en-US" altLang="zh-CN" sz="2000" dirty="0">
                <a:solidFill>
                  <a:schemeClr val="dk1"/>
                </a:solidFill>
              </a:rPr>
              <a:t>/</a:t>
            </a:r>
          </a:p>
          <a:p>
            <a:pPr>
              <a:spcBef>
                <a:spcPct val="0"/>
              </a:spcBef>
            </a:pPr>
            <a:r>
              <a:rPr lang="en-US" altLang="zh-CN" sz="2000" dirty="0" err="1">
                <a:solidFill>
                  <a:schemeClr val="dk1"/>
                </a:solidFill>
              </a:rPr>
              <a:t>int</a:t>
            </a:r>
            <a:r>
              <a:rPr lang="en-US" altLang="zh-CN" sz="2000" dirty="0">
                <a:solidFill>
                  <a:schemeClr val="dk1"/>
                </a:solidFill>
              </a:rPr>
              <a:t> </a:t>
            </a:r>
            <a:r>
              <a:rPr lang="en-US" altLang="zh-CN" sz="2000" dirty="0" err="1">
                <a:solidFill>
                  <a:schemeClr val="dk1"/>
                </a:solidFill>
              </a:rPr>
              <a:t>max_min_value</a:t>
            </a:r>
            <a:r>
              <a:rPr lang="en-US" altLang="zh-CN" sz="2000" dirty="0">
                <a:solidFill>
                  <a:schemeClr val="dk1"/>
                </a:solidFill>
              </a:rPr>
              <a:t>(</a:t>
            </a:r>
            <a:r>
              <a:rPr lang="en-US" altLang="zh-CN" sz="2000" dirty="0" err="1">
                <a:solidFill>
                  <a:schemeClr val="dk1"/>
                </a:solidFill>
              </a:rPr>
              <a:t>int</a:t>
            </a:r>
            <a:r>
              <a:rPr lang="en-US" altLang="zh-CN" sz="2000" dirty="0">
                <a:solidFill>
                  <a:schemeClr val="dk1"/>
                </a:solidFill>
              </a:rPr>
              <a:t> *</a:t>
            </a:r>
            <a:r>
              <a:rPr lang="en-US" altLang="zh-CN" sz="2000" dirty="0" err="1">
                <a:solidFill>
                  <a:schemeClr val="dk1"/>
                </a:solidFill>
              </a:rPr>
              <a:t>array,int</a:t>
            </a:r>
            <a:r>
              <a:rPr lang="en-US" altLang="zh-CN" sz="2000" dirty="0">
                <a:solidFill>
                  <a:schemeClr val="dk1"/>
                </a:solidFill>
              </a:rPr>
              <a:t> n) </a:t>
            </a:r>
          </a:p>
          <a:p>
            <a:pPr>
              <a:spcBef>
                <a:spcPct val="0"/>
              </a:spcBef>
            </a:pPr>
            <a:r>
              <a:rPr lang="en-US" altLang="zh-CN" sz="2000" dirty="0">
                <a:solidFill>
                  <a:schemeClr val="dk1"/>
                </a:solidFill>
              </a:rPr>
              <a:t>{ </a:t>
            </a:r>
            <a:r>
              <a:rPr lang="en-US" altLang="zh-CN" sz="2000" dirty="0" err="1">
                <a:solidFill>
                  <a:schemeClr val="dk1"/>
                </a:solidFill>
              </a:rPr>
              <a:t>int</a:t>
            </a:r>
            <a:r>
              <a:rPr lang="en-US" altLang="zh-CN" sz="2000" dirty="0">
                <a:solidFill>
                  <a:schemeClr val="dk1"/>
                </a:solidFill>
              </a:rPr>
              <a:t>  *p, *</a:t>
            </a:r>
            <a:r>
              <a:rPr lang="en-US" altLang="zh-CN" sz="2000" dirty="0" err="1">
                <a:solidFill>
                  <a:schemeClr val="dk1"/>
                </a:solidFill>
              </a:rPr>
              <a:t>array_end</a:t>
            </a:r>
            <a:r>
              <a:rPr lang="en-US" altLang="zh-CN" sz="2000" dirty="0">
                <a:solidFill>
                  <a:schemeClr val="dk1"/>
                </a:solidFill>
              </a:rPr>
              <a:t>; </a:t>
            </a:r>
          </a:p>
          <a:p>
            <a:pPr>
              <a:spcBef>
                <a:spcPct val="0"/>
              </a:spcBef>
            </a:pPr>
            <a:r>
              <a:rPr lang="en-US" altLang="zh-CN" sz="2000" dirty="0">
                <a:solidFill>
                  <a:schemeClr val="dk1"/>
                </a:solidFill>
              </a:rPr>
              <a:t>  </a:t>
            </a:r>
            <a:r>
              <a:rPr lang="en-US" altLang="zh-CN" sz="2000" dirty="0" err="1">
                <a:solidFill>
                  <a:schemeClr val="dk1"/>
                </a:solidFill>
              </a:rPr>
              <a:t>array_end</a:t>
            </a:r>
            <a:r>
              <a:rPr lang="en-US" altLang="zh-CN" sz="2000" dirty="0">
                <a:solidFill>
                  <a:schemeClr val="dk1"/>
                </a:solidFill>
              </a:rPr>
              <a:t>=</a:t>
            </a:r>
            <a:r>
              <a:rPr lang="en-US" altLang="zh-CN" sz="2000" dirty="0" err="1">
                <a:solidFill>
                  <a:schemeClr val="dk1"/>
                </a:solidFill>
              </a:rPr>
              <a:t>array+n</a:t>
            </a:r>
            <a:r>
              <a:rPr lang="en-US" altLang="zh-CN" sz="2000" dirty="0">
                <a:solidFill>
                  <a:schemeClr val="dk1"/>
                </a:solidFill>
              </a:rPr>
              <a:t>;   /*</a:t>
            </a:r>
            <a:r>
              <a:rPr lang="zh-CN" altLang="en-US" sz="2000" dirty="0">
                <a:solidFill>
                  <a:schemeClr val="dk1"/>
                </a:solidFill>
              </a:rPr>
              <a:t>指向数组最后一个元素的后面 *</a:t>
            </a:r>
            <a:r>
              <a:rPr lang="en-US" altLang="zh-CN" sz="2000" dirty="0">
                <a:solidFill>
                  <a:schemeClr val="dk1"/>
                </a:solidFill>
              </a:rPr>
              <a:t>/</a:t>
            </a:r>
          </a:p>
          <a:p>
            <a:pPr>
              <a:spcBef>
                <a:spcPct val="0"/>
              </a:spcBef>
            </a:pPr>
            <a:r>
              <a:rPr lang="en-US" altLang="zh-CN" sz="2000" dirty="0">
                <a:solidFill>
                  <a:schemeClr val="dk1"/>
                </a:solidFill>
              </a:rPr>
              <a:t>  max=min=*array;       /* </a:t>
            </a:r>
            <a:r>
              <a:rPr lang="zh-CN" altLang="en-US" sz="2000" dirty="0">
                <a:solidFill>
                  <a:schemeClr val="dk1"/>
                </a:solidFill>
              </a:rPr>
              <a:t>相当于</a:t>
            </a:r>
            <a:r>
              <a:rPr lang="en-US" altLang="zh-CN" sz="2000" dirty="0">
                <a:solidFill>
                  <a:schemeClr val="dk1"/>
                </a:solidFill>
              </a:rPr>
              <a:t>max=min=array[0] */</a:t>
            </a:r>
          </a:p>
          <a:p>
            <a:pPr>
              <a:spcBef>
                <a:spcPct val="0"/>
              </a:spcBef>
            </a:pPr>
            <a:r>
              <a:rPr lang="en-US" altLang="zh-CN" sz="2000" dirty="0">
                <a:solidFill>
                  <a:schemeClr val="dk1"/>
                </a:solidFill>
              </a:rPr>
              <a:t>  for(p=array+1; p&lt;</a:t>
            </a:r>
            <a:r>
              <a:rPr lang="en-US" altLang="zh-CN" sz="2000" dirty="0" err="1">
                <a:solidFill>
                  <a:schemeClr val="dk1"/>
                </a:solidFill>
              </a:rPr>
              <a:t>array_end</a:t>
            </a:r>
            <a:r>
              <a:rPr lang="en-US" altLang="zh-CN" sz="2000" dirty="0">
                <a:solidFill>
                  <a:schemeClr val="dk1"/>
                </a:solidFill>
              </a:rPr>
              <a:t>; p++)    /* </a:t>
            </a:r>
            <a:r>
              <a:rPr lang="zh-CN" altLang="en-US" sz="2000" dirty="0">
                <a:solidFill>
                  <a:schemeClr val="dk1"/>
                </a:solidFill>
              </a:rPr>
              <a:t>使</a:t>
            </a:r>
            <a:r>
              <a:rPr lang="en-US" altLang="zh-CN" sz="2000" dirty="0">
                <a:solidFill>
                  <a:schemeClr val="dk1"/>
                </a:solidFill>
              </a:rPr>
              <a:t>p</a:t>
            </a:r>
            <a:r>
              <a:rPr lang="zh-CN" altLang="en-US" sz="2000" dirty="0">
                <a:solidFill>
                  <a:schemeClr val="dk1"/>
                </a:solidFill>
              </a:rPr>
              <a:t>指向</a:t>
            </a:r>
            <a:r>
              <a:rPr lang="en-US" altLang="zh-CN" sz="2000" dirty="0">
                <a:solidFill>
                  <a:schemeClr val="dk1"/>
                </a:solidFill>
              </a:rPr>
              <a:t>array[1] */ </a:t>
            </a:r>
          </a:p>
          <a:p>
            <a:pPr>
              <a:spcBef>
                <a:spcPct val="0"/>
              </a:spcBef>
            </a:pPr>
            <a:r>
              <a:rPr lang="en-US" altLang="zh-CN" sz="2000" dirty="0">
                <a:solidFill>
                  <a:schemeClr val="dk1"/>
                </a:solidFill>
              </a:rPr>
              <a:t>     if(*p &gt; max) max=*p; </a:t>
            </a:r>
          </a:p>
          <a:p>
            <a:pPr>
              <a:spcBef>
                <a:spcPct val="0"/>
              </a:spcBef>
            </a:pPr>
            <a:r>
              <a:rPr lang="en-US" altLang="zh-CN" sz="2000" dirty="0">
                <a:solidFill>
                  <a:schemeClr val="dk1"/>
                </a:solidFill>
              </a:rPr>
              <a:t>     else  if(*p&lt;min) min=*p;  }</a:t>
            </a:r>
          </a:p>
          <a:p>
            <a:pPr>
              <a:spcBef>
                <a:spcPct val="0"/>
              </a:spcBef>
            </a:pPr>
            <a:r>
              <a:rPr lang="en-US" altLang="zh-CN" sz="2000" dirty="0" err="1"/>
              <a:t>int</a:t>
            </a:r>
            <a:r>
              <a:rPr lang="en-US" altLang="zh-CN" sz="2000" dirty="0"/>
              <a:t> </a:t>
            </a:r>
            <a:r>
              <a:rPr lang="en-US" altLang="zh-CN" sz="2000" dirty="0">
                <a:solidFill>
                  <a:schemeClr val="dk1"/>
                </a:solidFill>
              </a:rPr>
              <a:t>main(  ) </a:t>
            </a:r>
          </a:p>
          <a:p>
            <a:pPr>
              <a:spcBef>
                <a:spcPct val="0"/>
              </a:spcBef>
            </a:pPr>
            <a:r>
              <a:rPr lang="en-US" altLang="zh-CN" sz="2000" dirty="0">
                <a:solidFill>
                  <a:schemeClr val="dk1"/>
                </a:solidFill>
              </a:rPr>
              <a:t>{ </a:t>
            </a:r>
            <a:r>
              <a:rPr lang="en-US" altLang="zh-CN" sz="2000" dirty="0" err="1">
                <a:solidFill>
                  <a:schemeClr val="dk1"/>
                </a:solidFill>
              </a:rPr>
              <a:t>int</a:t>
            </a:r>
            <a:r>
              <a:rPr lang="en-US" altLang="zh-CN" sz="2000" dirty="0">
                <a:solidFill>
                  <a:schemeClr val="dk1"/>
                </a:solidFill>
              </a:rPr>
              <a:t>  </a:t>
            </a:r>
            <a:r>
              <a:rPr lang="en-US" altLang="zh-CN" sz="2000" dirty="0" err="1">
                <a:solidFill>
                  <a:schemeClr val="dk1"/>
                </a:solidFill>
              </a:rPr>
              <a:t>i</a:t>
            </a:r>
            <a:r>
              <a:rPr lang="en-US" altLang="zh-CN" sz="2000" dirty="0">
                <a:solidFill>
                  <a:schemeClr val="dk1"/>
                </a:solidFill>
              </a:rPr>
              <a:t>, number[10],*p; </a:t>
            </a:r>
          </a:p>
          <a:p>
            <a:pPr>
              <a:spcBef>
                <a:spcPct val="0"/>
              </a:spcBef>
            </a:pPr>
            <a:r>
              <a:rPr lang="en-US" altLang="zh-CN" sz="2000" dirty="0">
                <a:solidFill>
                  <a:schemeClr val="dk1"/>
                </a:solidFill>
              </a:rPr>
              <a:t>  p=number;     /* </a:t>
            </a:r>
            <a:r>
              <a:rPr lang="zh-CN" altLang="en-US" sz="2000" dirty="0">
                <a:solidFill>
                  <a:schemeClr val="dk1"/>
                </a:solidFill>
              </a:rPr>
              <a:t>使</a:t>
            </a:r>
            <a:r>
              <a:rPr lang="en-US" altLang="zh-CN" sz="2000" dirty="0">
                <a:solidFill>
                  <a:schemeClr val="dk1"/>
                </a:solidFill>
              </a:rPr>
              <a:t>p</a:t>
            </a:r>
            <a:r>
              <a:rPr lang="zh-CN" altLang="en-US" sz="2000" dirty="0">
                <a:solidFill>
                  <a:schemeClr val="dk1"/>
                </a:solidFill>
              </a:rPr>
              <a:t>指向</a:t>
            </a:r>
            <a:r>
              <a:rPr lang="en-US" altLang="zh-CN" sz="2000" dirty="0">
                <a:solidFill>
                  <a:schemeClr val="dk1"/>
                </a:solidFill>
              </a:rPr>
              <a:t>number</a:t>
            </a:r>
            <a:r>
              <a:rPr lang="zh-CN" altLang="en-US" sz="2000" dirty="0">
                <a:solidFill>
                  <a:schemeClr val="dk1"/>
                </a:solidFill>
              </a:rPr>
              <a:t>数组 *</a:t>
            </a:r>
            <a:r>
              <a:rPr lang="en-US" altLang="zh-CN" sz="2000" dirty="0">
                <a:solidFill>
                  <a:schemeClr val="dk1"/>
                </a:solidFill>
              </a:rPr>
              <a:t>/ </a:t>
            </a:r>
          </a:p>
          <a:p>
            <a:pPr>
              <a:spcBef>
                <a:spcPct val="0"/>
              </a:spcBef>
            </a:pPr>
            <a:r>
              <a:rPr lang="en-US" altLang="zh-CN" sz="2000" dirty="0">
                <a:solidFill>
                  <a:schemeClr val="dk1"/>
                </a:solidFill>
              </a:rPr>
              <a:t>  </a:t>
            </a:r>
            <a:r>
              <a:rPr lang="en-US" altLang="zh-CN" sz="2000" dirty="0" err="1">
                <a:solidFill>
                  <a:schemeClr val="dk1"/>
                </a:solidFill>
              </a:rPr>
              <a:t>printf</a:t>
            </a:r>
            <a:r>
              <a:rPr lang="en-US" altLang="zh-CN" sz="2000" dirty="0">
                <a:solidFill>
                  <a:schemeClr val="dk1"/>
                </a:solidFill>
              </a:rPr>
              <a:t>(</a:t>
            </a:r>
            <a:r>
              <a:rPr lang="en-US" altLang="zh-CN" sz="2000" dirty="0"/>
              <a:t>"</a:t>
            </a:r>
            <a:r>
              <a:rPr lang="en-US" altLang="zh-CN" sz="2000" dirty="0">
                <a:solidFill>
                  <a:schemeClr val="dk1"/>
                </a:solidFill>
              </a:rPr>
              <a:t>enter 10 integer numbers:\ n</a:t>
            </a:r>
            <a:r>
              <a:rPr lang="en-US" altLang="zh-CN" sz="2000" dirty="0"/>
              <a:t>"</a:t>
            </a:r>
            <a:r>
              <a:rPr lang="en-US" altLang="zh-CN" sz="2000" dirty="0">
                <a:solidFill>
                  <a:schemeClr val="dk1"/>
                </a:solidFill>
              </a:rPr>
              <a:t>); </a:t>
            </a:r>
          </a:p>
          <a:p>
            <a:pPr>
              <a:spcBef>
                <a:spcPct val="0"/>
              </a:spcBef>
            </a:pPr>
            <a:r>
              <a:rPr lang="en-US" altLang="zh-CN" sz="2000" dirty="0">
                <a:solidFill>
                  <a:schemeClr val="dk1"/>
                </a:solidFill>
              </a:rPr>
              <a:t>  for(</a:t>
            </a:r>
            <a:r>
              <a:rPr lang="en-US" altLang="zh-CN" sz="2000" dirty="0" err="1">
                <a:solidFill>
                  <a:schemeClr val="dk1"/>
                </a:solidFill>
              </a:rPr>
              <a:t>i</a:t>
            </a:r>
            <a:r>
              <a:rPr lang="en-US" altLang="zh-CN" sz="2000" dirty="0">
                <a:solidFill>
                  <a:schemeClr val="dk1"/>
                </a:solidFill>
              </a:rPr>
              <a:t>=0;i&lt;10;i++,p++) </a:t>
            </a:r>
          </a:p>
          <a:p>
            <a:pPr>
              <a:spcBef>
                <a:spcPct val="0"/>
              </a:spcBef>
            </a:pPr>
            <a:r>
              <a:rPr lang="en-US" altLang="zh-CN" sz="2000" dirty="0">
                <a:solidFill>
                  <a:schemeClr val="dk1"/>
                </a:solidFill>
              </a:rPr>
              <a:t>     </a:t>
            </a:r>
            <a:r>
              <a:rPr lang="en-US" altLang="zh-CN" sz="2000" dirty="0" err="1">
                <a:solidFill>
                  <a:schemeClr val="dk1"/>
                </a:solidFill>
              </a:rPr>
              <a:t>scanf</a:t>
            </a:r>
            <a:r>
              <a:rPr lang="en-US" altLang="zh-CN" sz="2000" dirty="0">
                <a:solidFill>
                  <a:schemeClr val="dk1"/>
                </a:solidFill>
              </a:rPr>
              <a:t>(</a:t>
            </a:r>
            <a:r>
              <a:rPr lang="en-US" altLang="zh-CN" sz="2000" dirty="0"/>
              <a:t>"</a:t>
            </a:r>
            <a:r>
              <a:rPr lang="en-US" altLang="zh-CN" sz="2000" dirty="0">
                <a:solidFill>
                  <a:schemeClr val="dk1"/>
                </a:solidFill>
              </a:rPr>
              <a:t>%</a:t>
            </a:r>
            <a:r>
              <a:rPr lang="en-US" altLang="zh-CN" sz="2000" dirty="0" err="1">
                <a:solidFill>
                  <a:schemeClr val="dk1"/>
                </a:solidFill>
              </a:rPr>
              <a:t>d</a:t>
            </a:r>
            <a:r>
              <a:rPr lang="en-US" altLang="zh-CN" sz="2000" dirty="0" err="1"/>
              <a:t>"</a:t>
            </a:r>
            <a:r>
              <a:rPr lang="en-US" altLang="zh-CN" sz="2000" dirty="0" err="1">
                <a:solidFill>
                  <a:schemeClr val="dk1"/>
                </a:solidFill>
              </a:rPr>
              <a:t>,p</a:t>
            </a:r>
            <a:r>
              <a:rPr lang="en-US" altLang="zh-CN" sz="2000" dirty="0">
                <a:solidFill>
                  <a:schemeClr val="dk1"/>
                </a:solidFill>
              </a:rPr>
              <a:t>); </a:t>
            </a:r>
          </a:p>
          <a:p>
            <a:pPr>
              <a:spcBef>
                <a:spcPct val="0"/>
              </a:spcBef>
            </a:pPr>
            <a:r>
              <a:rPr lang="en-US" altLang="zh-CN" sz="2000" dirty="0">
                <a:solidFill>
                  <a:schemeClr val="dk1"/>
                </a:solidFill>
              </a:rPr>
              <a:t>  </a:t>
            </a:r>
            <a:r>
              <a:rPr lang="en-US" altLang="zh-CN" sz="2000" dirty="0" err="1">
                <a:solidFill>
                  <a:schemeClr val="dk1"/>
                </a:solidFill>
              </a:rPr>
              <a:t>printf</a:t>
            </a:r>
            <a:r>
              <a:rPr lang="en-US" altLang="zh-CN" sz="2000" dirty="0">
                <a:solidFill>
                  <a:schemeClr val="dk1"/>
                </a:solidFill>
              </a:rPr>
              <a:t>("the 10 integer numbers:\n");</a:t>
            </a:r>
          </a:p>
          <a:p>
            <a:pPr>
              <a:spcBef>
                <a:spcPct val="0"/>
              </a:spcBef>
            </a:pPr>
            <a:r>
              <a:rPr lang="en-US" altLang="zh-CN" sz="2000" dirty="0">
                <a:solidFill>
                  <a:schemeClr val="dk1"/>
                </a:solidFill>
              </a:rPr>
              <a:t>  for(p=</a:t>
            </a:r>
            <a:r>
              <a:rPr lang="en-US" altLang="zh-CN" sz="2000" dirty="0" err="1">
                <a:solidFill>
                  <a:schemeClr val="dk1"/>
                </a:solidFill>
              </a:rPr>
              <a:t>number,i</a:t>
            </a:r>
            <a:r>
              <a:rPr lang="en-US" altLang="zh-CN" sz="2000" dirty="0">
                <a:solidFill>
                  <a:schemeClr val="dk1"/>
                </a:solidFill>
              </a:rPr>
              <a:t>=0;i&lt;10;i++,p++)  </a:t>
            </a:r>
            <a:r>
              <a:rPr lang="en-US" altLang="zh-CN" sz="2000" dirty="0" err="1">
                <a:solidFill>
                  <a:schemeClr val="dk1"/>
                </a:solidFill>
              </a:rPr>
              <a:t>printf</a:t>
            </a:r>
            <a:r>
              <a:rPr lang="en-US" altLang="zh-CN" sz="2000" dirty="0">
                <a:solidFill>
                  <a:schemeClr val="dk1"/>
                </a:solidFill>
              </a:rPr>
              <a:t>("%d ",*p);</a:t>
            </a:r>
          </a:p>
          <a:p>
            <a:pPr>
              <a:spcBef>
                <a:spcPct val="0"/>
              </a:spcBef>
            </a:pPr>
            <a:r>
              <a:rPr lang="en-US" altLang="zh-CN" sz="2000" dirty="0">
                <a:solidFill>
                  <a:schemeClr val="dk1"/>
                </a:solidFill>
              </a:rPr>
              <a:t>  p=number;</a:t>
            </a:r>
          </a:p>
          <a:p>
            <a:pPr>
              <a:spcBef>
                <a:spcPct val="0"/>
              </a:spcBef>
            </a:pPr>
            <a:r>
              <a:rPr lang="en-US" altLang="zh-CN" sz="2000" dirty="0">
                <a:solidFill>
                  <a:schemeClr val="dk1"/>
                </a:solidFill>
              </a:rPr>
              <a:t>  </a:t>
            </a:r>
            <a:r>
              <a:rPr lang="en-US" altLang="zh-CN" sz="2000" dirty="0" err="1">
                <a:solidFill>
                  <a:schemeClr val="dk1"/>
                </a:solidFill>
              </a:rPr>
              <a:t>max_min_value</a:t>
            </a:r>
            <a:r>
              <a:rPr lang="en-US" altLang="zh-CN" sz="2000" dirty="0">
                <a:solidFill>
                  <a:schemeClr val="dk1"/>
                </a:solidFill>
              </a:rPr>
              <a:t>(p,10); </a:t>
            </a:r>
          </a:p>
          <a:p>
            <a:pPr>
              <a:spcBef>
                <a:spcPct val="0"/>
              </a:spcBef>
            </a:pPr>
            <a:r>
              <a:rPr lang="en-US" altLang="zh-CN" sz="2000" dirty="0">
                <a:solidFill>
                  <a:schemeClr val="dk1"/>
                </a:solidFill>
              </a:rPr>
              <a:t>  </a:t>
            </a:r>
            <a:r>
              <a:rPr lang="en-US" altLang="zh-CN" sz="2000" dirty="0" err="1">
                <a:solidFill>
                  <a:schemeClr val="dk1"/>
                </a:solidFill>
              </a:rPr>
              <a:t>printf</a:t>
            </a:r>
            <a:r>
              <a:rPr lang="en-US" altLang="zh-CN" sz="2000" dirty="0">
                <a:solidFill>
                  <a:schemeClr val="dk1"/>
                </a:solidFill>
              </a:rPr>
              <a:t>(</a:t>
            </a:r>
            <a:r>
              <a:rPr lang="en-US" altLang="zh-CN" sz="2000" dirty="0"/>
              <a:t>"</a:t>
            </a:r>
            <a:r>
              <a:rPr lang="en-US" altLang="zh-CN" sz="2000" dirty="0">
                <a:solidFill>
                  <a:schemeClr val="dk1"/>
                </a:solidFill>
              </a:rPr>
              <a:t>\</a:t>
            </a:r>
            <a:r>
              <a:rPr lang="en-US" altLang="zh-CN" sz="2000" dirty="0" err="1">
                <a:solidFill>
                  <a:schemeClr val="dk1"/>
                </a:solidFill>
              </a:rPr>
              <a:t>nmax</a:t>
            </a:r>
            <a:r>
              <a:rPr lang="en-US" altLang="zh-CN" sz="2000" dirty="0">
                <a:solidFill>
                  <a:schemeClr val="dk1"/>
                </a:solidFill>
              </a:rPr>
              <a:t>=%d, min=%d\n</a:t>
            </a:r>
            <a:r>
              <a:rPr lang="en-US" altLang="zh-CN" sz="2000" dirty="0"/>
              <a:t>"</a:t>
            </a:r>
            <a:r>
              <a:rPr lang="en-US" altLang="zh-CN" sz="2000" dirty="0">
                <a:solidFill>
                  <a:schemeClr val="dk1"/>
                </a:solidFill>
              </a:rPr>
              <a:t>, max, min);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3" name="Text Box 8"/>
          <p:cNvSpPr txBox="1">
            <a:spLocks noChangeArrowheads="1"/>
          </p:cNvSpPr>
          <p:nvPr/>
        </p:nvSpPr>
        <p:spPr bwMode="auto">
          <a:xfrm>
            <a:off x="1187624" y="658813"/>
            <a:ext cx="6940550" cy="5630862"/>
          </a:xfrm>
          <a:prstGeom prst="rect">
            <a:avLst/>
          </a:prstGeom>
          <a:noFill/>
          <a:ln w="9525">
            <a:noFill/>
            <a:miter lim="800000"/>
            <a:headEnd/>
            <a:tailEnd/>
          </a:ln>
          <a:effectLst/>
        </p:spPr>
        <p:txBody>
          <a:bodyPr wrap="none" anchor="ctr">
            <a:spAutoFit/>
          </a:bodyPr>
          <a:lstStyle/>
          <a:p>
            <a:pPr defTabSz="762000">
              <a:spcBef>
                <a:spcPct val="0"/>
              </a:spcBef>
            </a:pPr>
            <a:r>
              <a:rPr lang="zh-CN" altLang="en-US" sz="2800" dirty="0">
                <a:solidFill>
                  <a:srgbClr val="0000FF"/>
                </a:solidFill>
              </a:rPr>
              <a:t>归纳：</a:t>
            </a:r>
            <a:r>
              <a:rPr lang="zh-CN" altLang="en-US" sz="2800" dirty="0">
                <a:solidFill>
                  <a:schemeClr val="tx1"/>
                </a:solidFill>
              </a:rPr>
              <a:t>用数组做函数参数有如下四种情况：</a:t>
            </a:r>
          </a:p>
          <a:p>
            <a:pPr defTabSz="762000">
              <a:spcBef>
                <a:spcPct val="0"/>
              </a:spcBef>
            </a:pPr>
            <a:r>
              <a:rPr lang="en-US" altLang="zh-CN" sz="2400" dirty="0">
                <a:solidFill>
                  <a:schemeClr val="tx1"/>
                </a:solidFill>
              </a:rPr>
              <a:t>1</a:t>
            </a:r>
            <a:r>
              <a:rPr lang="zh-CN" altLang="en-US" sz="2400" dirty="0">
                <a:solidFill>
                  <a:schemeClr val="tx1"/>
                </a:solidFill>
              </a:rPr>
              <a:t>、实参形参都用数组名：</a:t>
            </a:r>
          </a:p>
          <a:p>
            <a:pPr defTabSz="762000">
              <a:spcBef>
                <a:spcPct val="0"/>
              </a:spcBef>
            </a:pPr>
            <a:r>
              <a:rPr lang="zh-CN" altLang="en-US" sz="2400" dirty="0">
                <a:solidFill>
                  <a:schemeClr val="tx1"/>
                </a:solidFill>
              </a:rPr>
              <a:t>       </a:t>
            </a:r>
            <a:r>
              <a:rPr lang="en-US" altLang="zh-CN" sz="2400" dirty="0" err="1">
                <a:solidFill>
                  <a:schemeClr val="tx1"/>
                </a:solidFill>
              </a:rPr>
              <a:t>int</a:t>
            </a:r>
            <a:r>
              <a:rPr lang="en-US" altLang="zh-CN" sz="2400" dirty="0">
                <a:solidFill>
                  <a:schemeClr val="tx1"/>
                </a:solidFill>
              </a:rPr>
              <a:t> a[10];                          </a:t>
            </a:r>
            <a:r>
              <a:rPr lang="en-US" altLang="zh-CN" sz="2400" dirty="0" err="1">
                <a:solidFill>
                  <a:schemeClr val="tx1"/>
                </a:solidFill>
              </a:rPr>
              <a:t>inv</a:t>
            </a:r>
            <a:r>
              <a:rPr lang="en-US" altLang="zh-CN" sz="2400" dirty="0">
                <a:solidFill>
                  <a:schemeClr val="tx1"/>
                </a:solidFill>
              </a:rPr>
              <a:t>(</a:t>
            </a:r>
            <a:r>
              <a:rPr lang="en-US" altLang="zh-CN" sz="2400" dirty="0" err="1">
                <a:solidFill>
                  <a:srgbClr val="FF5050"/>
                </a:solidFill>
              </a:rPr>
              <a:t>int</a:t>
            </a:r>
            <a:r>
              <a:rPr lang="en-US" altLang="zh-CN" sz="2400" dirty="0">
                <a:solidFill>
                  <a:srgbClr val="FF5050"/>
                </a:solidFill>
              </a:rPr>
              <a:t> x[ ]</a:t>
            </a:r>
            <a:r>
              <a:rPr lang="en-US" altLang="zh-CN" sz="2400" dirty="0">
                <a:solidFill>
                  <a:schemeClr val="tx1"/>
                </a:solidFill>
              </a:rPr>
              <a:t>,</a:t>
            </a:r>
            <a:r>
              <a:rPr lang="en-US" altLang="zh-CN" sz="2400" dirty="0" err="1">
                <a:solidFill>
                  <a:schemeClr val="tx1"/>
                </a:solidFill>
              </a:rPr>
              <a:t>int</a:t>
            </a:r>
            <a:r>
              <a:rPr lang="en-US" altLang="zh-CN" sz="2400" dirty="0">
                <a:solidFill>
                  <a:schemeClr val="tx1"/>
                </a:solidFill>
              </a:rPr>
              <a:t> n)</a:t>
            </a:r>
          </a:p>
          <a:p>
            <a:pPr defTabSz="762000">
              <a:spcBef>
                <a:spcPct val="0"/>
              </a:spcBef>
            </a:pPr>
            <a:r>
              <a:rPr lang="en-US" altLang="zh-CN" sz="2400" dirty="0">
                <a:solidFill>
                  <a:schemeClr val="tx1"/>
                </a:solidFill>
              </a:rPr>
              <a:t>       </a:t>
            </a:r>
            <a:r>
              <a:rPr lang="en-US" altLang="zh-CN" sz="2400" dirty="0" err="1">
                <a:solidFill>
                  <a:schemeClr val="tx1"/>
                </a:solidFill>
              </a:rPr>
              <a:t>inv</a:t>
            </a:r>
            <a:r>
              <a:rPr lang="en-US" altLang="zh-CN" sz="2400" dirty="0">
                <a:solidFill>
                  <a:schemeClr val="tx1"/>
                </a:solidFill>
              </a:rPr>
              <a:t>(</a:t>
            </a:r>
            <a:r>
              <a:rPr lang="en-US" altLang="zh-CN" sz="2400" dirty="0">
                <a:solidFill>
                  <a:srgbClr val="FF5050"/>
                </a:solidFill>
              </a:rPr>
              <a:t>a</a:t>
            </a:r>
            <a:r>
              <a:rPr lang="en-US" altLang="zh-CN" sz="2400" dirty="0">
                <a:solidFill>
                  <a:schemeClr val="tx1"/>
                </a:solidFill>
              </a:rPr>
              <a:t>,10)                           { …...  }</a:t>
            </a:r>
          </a:p>
          <a:p>
            <a:pPr defTabSz="762000">
              <a:spcBef>
                <a:spcPct val="0"/>
              </a:spcBef>
            </a:pPr>
            <a:r>
              <a:rPr lang="en-US" altLang="zh-CN" sz="2400" dirty="0">
                <a:solidFill>
                  <a:schemeClr val="tx1"/>
                </a:solidFill>
              </a:rPr>
              <a:t>2</a:t>
            </a:r>
            <a:r>
              <a:rPr lang="zh-CN" altLang="en-US" sz="2400" dirty="0">
                <a:solidFill>
                  <a:schemeClr val="tx1"/>
                </a:solidFill>
              </a:rPr>
              <a:t>、实参用数组名，形参用指针变量：</a:t>
            </a:r>
          </a:p>
          <a:p>
            <a:pPr defTabSz="762000">
              <a:spcBef>
                <a:spcPct val="0"/>
              </a:spcBef>
            </a:pPr>
            <a:r>
              <a:rPr lang="zh-CN" altLang="en-US" sz="2400" dirty="0">
                <a:solidFill>
                  <a:schemeClr val="tx1"/>
                </a:solidFill>
              </a:rPr>
              <a:t>       </a:t>
            </a:r>
            <a:r>
              <a:rPr lang="en-US" altLang="zh-CN" sz="2400" dirty="0" err="1">
                <a:solidFill>
                  <a:schemeClr val="tx1"/>
                </a:solidFill>
              </a:rPr>
              <a:t>int</a:t>
            </a:r>
            <a:r>
              <a:rPr lang="en-US" altLang="zh-CN" sz="2400" dirty="0">
                <a:solidFill>
                  <a:schemeClr val="tx1"/>
                </a:solidFill>
              </a:rPr>
              <a:t> a[10];                          </a:t>
            </a:r>
            <a:r>
              <a:rPr lang="en-US" altLang="zh-CN" sz="2400" dirty="0" err="1">
                <a:solidFill>
                  <a:schemeClr val="tx1"/>
                </a:solidFill>
              </a:rPr>
              <a:t>inv</a:t>
            </a:r>
            <a:r>
              <a:rPr lang="en-US" altLang="zh-CN" sz="2400" dirty="0">
                <a:solidFill>
                  <a:schemeClr val="tx1"/>
                </a:solidFill>
              </a:rPr>
              <a:t>(</a:t>
            </a:r>
            <a:r>
              <a:rPr lang="en-US" altLang="zh-CN" sz="2400" dirty="0" err="1">
                <a:solidFill>
                  <a:srgbClr val="FF5050"/>
                </a:solidFill>
              </a:rPr>
              <a:t>int</a:t>
            </a:r>
            <a:r>
              <a:rPr lang="en-US" altLang="zh-CN" sz="2400" dirty="0">
                <a:solidFill>
                  <a:srgbClr val="FF5050"/>
                </a:solidFill>
              </a:rPr>
              <a:t> *</a:t>
            </a:r>
            <a:r>
              <a:rPr lang="en-US" altLang="zh-CN" sz="2400" dirty="0" err="1">
                <a:solidFill>
                  <a:srgbClr val="FF5050"/>
                </a:solidFill>
              </a:rPr>
              <a:t>x</a:t>
            </a:r>
            <a:r>
              <a:rPr lang="en-US" altLang="zh-CN" sz="2400" dirty="0" err="1">
                <a:solidFill>
                  <a:schemeClr val="tx1"/>
                </a:solidFill>
              </a:rPr>
              <a:t>,int</a:t>
            </a:r>
            <a:r>
              <a:rPr lang="en-US" altLang="zh-CN" sz="2400" dirty="0">
                <a:solidFill>
                  <a:schemeClr val="tx1"/>
                </a:solidFill>
              </a:rPr>
              <a:t> n)</a:t>
            </a:r>
          </a:p>
          <a:p>
            <a:pPr defTabSz="762000">
              <a:spcBef>
                <a:spcPct val="0"/>
              </a:spcBef>
            </a:pPr>
            <a:r>
              <a:rPr lang="en-US" altLang="zh-CN" sz="2400" dirty="0">
                <a:solidFill>
                  <a:schemeClr val="tx1"/>
                </a:solidFill>
              </a:rPr>
              <a:t>       </a:t>
            </a:r>
            <a:r>
              <a:rPr lang="en-US" altLang="zh-CN" sz="2400" dirty="0" err="1">
                <a:solidFill>
                  <a:schemeClr val="tx1"/>
                </a:solidFill>
              </a:rPr>
              <a:t>inv</a:t>
            </a:r>
            <a:r>
              <a:rPr lang="en-US" altLang="zh-CN" sz="2400" dirty="0">
                <a:solidFill>
                  <a:schemeClr val="tx1"/>
                </a:solidFill>
              </a:rPr>
              <a:t>(</a:t>
            </a:r>
            <a:r>
              <a:rPr lang="en-US" altLang="zh-CN" sz="2400" dirty="0">
                <a:solidFill>
                  <a:srgbClr val="FF5050"/>
                </a:solidFill>
              </a:rPr>
              <a:t>a</a:t>
            </a:r>
            <a:r>
              <a:rPr lang="en-US" altLang="zh-CN" sz="2400" dirty="0">
                <a:solidFill>
                  <a:schemeClr val="tx1"/>
                </a:solidFill>
              </a:rPr>
              <a:t>,10)                           { …...  }</a:t>
            </a:r>
          </a:p>
          <a:p>
            <a:pPr defTabSz="762000">
              <a:spcBef>
                <a:spcPct val="0"/>
              </a:spcBef>
            </a:pPr>
            <a:r>
              <a:rPr lang="en-US" altLang="zh-CN" sz="2400" dirty="0">
                <a:solidFill>
                  <a:schemeClr val="tx1"/>
                </a:solidFill>
              </a:rPr>
              <a:t>3</a:t>
            </a:r>
            <a:r>
              <a:rPr lang="zh-CN" altLang="en-US" sz="2400" dirty="0">
                <a:solidFill>
                  <a:schemeClr val="tx1"/>
                </a:solidFill>
              </a:rPr>
              <a:t>、实参形参都用指针变量：</a:t>
            </a:r>
          </a:p>
          <a:p>
            <a:pPr defTabSz="762000">
              <a:spcBef>
                <a:spcPct val="0"/>
              </a:spcBef>
            </a:pPr>
            <a:r>
              <a:rPr lang="zh-CN" altLang="en-US" sz="2400" dirty="0">
                <a:solidFill>
                  <a:schemeClr val="tx1"/>
                </a:solidFill>
              </a:rPr>
              <a:t>       </a:t>
            </a:r>
            <a:r>
              <a:rPr lang="en-US" altLang="zh-CN" sz="2400" dirty="0" err="1">
                <a:solidFill>
                  <a:schemeClr val="tx1"/>
                </a:solidFill>
              </a:rPr>
              <a:t>int</a:t>
            </a:r>
            <a:r>
              <a:rPr lang="en-US" altLang="zh-CN" sz="2400" dirty="0">
                <a:solidFill>
                  <a:schemeClr val="tx1"/>
                </a:solidFill>
              </a:rPr>
              <a:t> a[10];                          </a:t>
            </a:r>
            <a:r>
              <a:rPr lang="en-US" altLang="zh-CN" sz="2400" dirty="0" err="1">
                <a:solidFill>
                  <a:schemeClr val="tx1"/>
                </a:solidFill>
              </a:rPr>
              <a:t>inv</a:t>
            </a:r>
            <a:r>
              <a:rPr lang="en-US" altLang="zh-CN" sz="2400" dirty="0">
                <a:solidFill>
                  <a:schemeClr val="tx1"/>
                </a:solidFill>
              </a:rPr>
              <a:t>(</a:t>
            </a:r>
            <a:r>
              <a:rPr lang="en-US" altLang="zh-CN" sz="2400" dirty="0" err="1">
                <a:solidFill>
                  <a:srgbClr val="FF5050"/>
                </a:solidFill>
              </a:rPr>
              <a:t>int</a:t>
            </a:r>
            <a:r>
              <a:rPr lang="en-US" altLang="zh-CN" sz="2400" dirty="0">
                <a:solidFill>
                  <a:srgbClr val="FF5050"/>
                </a:solidFill>
              </a:rPr>
              <a:t> *</a:t>
            </a:r>
            <a:r>
              <a:rPr lang="en-US" altLang="zh-CN" sz="2400" dirty="0" err="1">
                <a:solidFill>
                  <a:srgbClr val="FF5050"/>
                </a:solidFill>
              </a:rPr>
              <a:t>x</a:t>
            </a:r>
            <a:r>
              <a:rPr lang="en-US" altLang="zh-CN" sz="2400" dirty="0" err="1">
                <a:solidFill>
                  <a:schemeClr val="tx1"/>
                </a:solidFill>
              </a:rPr>
              <a:t>,int</a:t>
            </a:r>
            <a:r>
              <a:rPr lang="en-US" altLang="zh-CN" sz="2400" dirty="0">
                <a:solidFill>
                  <a:schemeClr val="tx1"/>
                </a:solidFill>
              </a:rPr>
              <a:t> n)</a:t>
            </a:r>
          </a:p>
          <a:p>
            <a:pPr defTabSz="762000">
              <a:spcBef>
                <a:spcPct val="0"/>
              </a:spcBef>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*p=a;                          {……}</a:t>
            </a:r>
          </a:p>
          <a:p>
            <a:pPr defTabSz="762000">
              <a:spcBef>
                <a:spcPct val="0"/>
              </a:spcBef>
            </a:pPr>
            <a:r>
              <a:rPr lang="en-US" altLang="zh-CN" sz="2400" dirty="0">
                <a:solidFill>
                  <a:schemeClr val="tx1"/>
                </a:solidFill>
              </a:rPr>
              <a:t>       </a:t>
            </a:r>
            <a:r>
              <a:rPr lang="en-US" altLang="zh-CN" sz="2400" dirty="0" err="1">
                <a:solidFill>
                  <a:schemeClr val="tx1"/>
                </a:solidFill>
              </a:rPr>
              <a:t>inv</a:t>
            </a:r>
            <a:r>
              <a:rPr lang="en-US" altLang="zh-CN" sz="2400" dirty="0">
                <a:solidFill>
                  <a:schemeClr val="tx1"/>
                </a:solidFill>
              </a:rPr>
              <a:t>(</a:t>
            </a:r>
            <a:r>
              <a:rPr lang="en-US" altLang="zh-CN" sz="2400" dirty="0">
                <a:solidFill>
                  <a:srgbClr val="FF5050"/>
                </a:solidFill>
              </a:rPr>
              <a:t>p</a:t>
            </a:r>
            <a:r>
              <a:rPr lang="en-US" altLang="zh-CN" sz="2400" dirty="0">
                <a:solidFill>
                  <a:schemeClr val="tx1"/>
                </a:solidFill>
              </a:rPr>
              <a:t>,10)                           </a:t>
            </a:r>
          </a:p>
          <a:p>
            <a:pPr defTabSz="762000">
              <a:spcBef>
                <a:spcPct val="0"/>
              </a:spcBef>
            </a:pPr>
            <a:r>
              <a:rPr lang="en-US" altLang="zh-CN" sz="2400" dirty="0">
                <a:solidFill>
                  <a:schemeClr val="tx1"/>
                </a:solidFill>
              </a:rPr>
              <a:t>4</a:t>
            </a:r>
            <a:r>
              <a:rPr lang="zh-CN" altLang="en-US" sz="2400" dirty="0">
                <a:solidFill>
                  <a:schemeClr val="tx1"/>
                </a:solidFill>
              </a:rPr>
              <a:t>、实参用指针变量，形参用数组名：</a:t>
            </a:r>
          </a:p>
          <a:p>
            <a:pPr defTabSz="762000">
              <a:spcBef>
                <a:spcPct val="0"/>
              </a:spcBef>
            </a:pPr>
            <a:r>
              <a:rPr lang="zh-CN" altLang="en-US" sz="2400" dirty="0">
                <a:solidFill>
                  <a:schemeClr val="tx1"/>
                </a:solidFill>
              </a:rPr>
              <a:t>       </a:t>
            </a:r>
            <a:r>
              <a:rPr lang="en-US" altLang="zh-CN" sz="2400" dirty="0" err="1">
                <a:solidFill>
                  <a:schemeClr val="tx1"/>
                </a:solidFill>
              </a:rPr>
              <a:t>int</a:t>
            </a:r>
            <a:r>
              <a:rPr lang="en-US" altLang="zh-CN" sz="2400" dirty="0">
                <a:solidFill>
                  <a:schemeClr val="tx1"/>
                </a:solidFill>
              </a:rPr>
              <a:t> a[10];                          </a:t>
            </a:r>
            <a:r>
              <a:rPr lang="en-US" altLang="zh-CN" sz="2400" dirty="0" err="1">
                <a:solidFill>
                  <a:schemeClr val="tx1"/>
                </a:solidFill>
              </a:rPr>
              <a:t>inv</a:t>
            </a:r>
            <a:r>
              <a:rPr lang="en-US" altLang="zh-CN" sz="2400" dirty="0">
                <a:solidFill>
                  <a:schemeClr val="tx1"/>
                </a:solidFill>
              </a:rPr>
              <a:t>(</a:t>
            </a:r>
            <a:r>
              <a:rPr lang="en-US" altLang="zh-CN" sz="2400" dirty="0" err="1">
                <a:solidFill>
                  <a:srgbClr val="FF5050"/>
                </a:solidFill>
              </a:rPr>
              <a:t>int</a:t>
            </a:r>
            <a:r>
              <a:rPr lang="en-US" altLang="zh-CN" sz="2400" dirty="0">
                <a:solidFill>
                  <a:srgbClr val="FF5050"/>
                </a:solidFill>
              </a:rPr>
              <a:t> x[ ]</a:t>
            </a:r>
            <a:r>
              <a:rPr lang="en-US" altLang="zh-CN" sz="2400" dirty="0">
                <a:solidFill>
                  <a:schemeClr val="tx1"/>
                </a:solidFill>
              </a:rPr>
              <a:t>,</a:t>
            </a:r>
            <a:r>
              <a:rPr lang="en-US" altLang="zh-CN" sz="2400" dirty="0" err="1">
                <a:solidFill>
                  <a:schemeClr val="tx1"/>
                </a:solidFill>
              </a:rPr>
              <a:t>int</a:t>
            </a:r>
            <a:r>
              <a:rPr lang="en-US" altLang="zh-CN" sz="2400" dirty="0">
                <a:solidFill>
                  <a:schemeClr val="tx1"/>
                </a:solidFill>
              </a:rPr>
              <a:t> n)</a:t>
            </a:r>
          </a:p>
          <a:p>
            <a:pPr defTabSz="762000">
              <a:spcBef>
                <a:spcPct val="0"/>
              </a:spcBef>
            </a:pPr>
            <a:r>
              <a:rPr lang="en-US" altLang="zh-CN" sz="2400" dirty="0">
                <a:solidFill>
                  <a:schemeClr val="tx1"/>
                </a:solidFill>
              </a:rPr>
              <a:t>       </a:t>
            </a:r>
            <a:r>
              <a:rPr lang="en-US" altLang="zh-CN" sz="2400" dirty="0" err="1">
                <a:solidFill>
                  <a:schemeClr val="tx1"/>
                </a:solidFill>
              </a:rPr>
              <a:t>int</a:t>
            </a:r>
            <a:r>
              <a:rPr lang="en-US" altLang="zh-CN" sz="2400" dirty="0">
                <a:solidFill>
                  <a:schemeClr val="tx1"/>
                </a:solidFill>
              </a:rPr>
              <a:t> *p=a;                          {…...}</a:t>
            </a:r>
          </a:p>
          <a:p>
            <a:pPr defTabSz="762000">
              <a:spcBef>
                <a:spcPct val="0"/>
              </a:spcBef>
            </a:pPr>
            <a:r>
              <a:rPr lang="en-US" altLang="zh-CN" sz="2400" dirty="0">
                <a:solidFill>
                  <a:schemeClr val="tx1"/>
                </a:solidFill>
              </a:rPr>
              <a:t>       </a:t>
            </a:r>
            <a:r>
              <a:rPr lang="en-US" altLang="zh-CN" sz="2400" dirty="0" err="1">
                <a:solidFill>
                  <a:schemeClr val="tx1"/>
                </a:solidFill>
              </a:rPr>
              <a:t>inv</a:t>
            </a:r>
            <a:r>
              <a:rPr lang="en-US" altLang="zh-CN" sz="2400" dirty="0">
                <a:solidFill>
                  <a:schemeClr val="tx1"/>
                </a:solidFill>
              </a:rPr>
              <a:t>(</a:t>
            </a:r>
            <a:r>
              <a:rPr lang="en-US" altLang="zh-CN" sz="2400" dirty="0">
                <a:solidFill>
                  <a:srgbClr val="FF5050"/>
                </a:solidFill>
              </a:rPr>
              <a:t>p</a:t>
            </a:r>
            <a:r>
              <a:rPr lang="en-US" altLang="zh-CN" sz="2400" dirty="0">
                <a:solidFill>
                  <a:schemeClr val="tx1"/>
                </a:solidFill>
              </a:rPr>
              <a:t>,10)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4" name="Rectangle 4"/>
          <p:cNvSpPr>
            <a:spLocks noChangeArrowheads="1"/>
          </p:cNvSpPr>
          <p:nvPr/>
        </p:nvSpPr>
        <p:spPr bwMode="auto">
          <a:xfrm>
            <a:off x="346075" y="695325"/>
            <a:ext cx="8491538" cy="4445000"/>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Char char="v"/>
            </a:pPr>
            <a:r>
              <a:rPr lang="zh-CN" altLang="en-US" sz="2400">
                <a:solidFill>
                  <a:schemeClr val="tx1"/>
                </a:solidFill>
              </a:rPr>
              <a:t>一级指针变量与一维数组的关系</a:t>
            </a:r>
          </a:p>
          <a:p>
            <a:pPr marL="1600200" lvl="3" indent="-228600" eaLnBrk="1" hangingPunct="1">
              <a:spcBef>
                <a:spcPct val="20000"/>
              </a:spcBef>
              <a:buClr>
                <a:srgbClr val="FFCC00"/>
              </a:buClr>
              <a:buFont typeface="Wingdings" pitchFamily="2" charset="2"/>
              <a:buNone/>
            </a:pPr>
            <a:r>
              <a:rPr lang="en-US" altLang="zh-CN" sz="2000">
                <a:solidFill>
                  <a:schemeClr val="tx1"/>
                </a:solidFill>
              </a:rPr>
              <a:t>int  *p   </a:t>
            </a:r>
            <a:r>
              <a:rPr lang="zh-CN" altLang="en-US" sz="2000">
                <a:solidFill>
                  <a:schemeClr val="tx1"/>
                </a:solidFill>
              </a:rPr>
              <a:t>与  </a:t>
            </a:r>
            <a:r>
              <a:rPr lang="en-US" altLang="zh-CN" sz="2000">
                <a:solidFill>
                  <a:schemeClr val="tx1"/>
                </a:solidFill>
              </a:rPr>
              <a:t>int  q[10]</a:t>
            </a:r>
          </a:p>
          <a:p>
            <a:pPr marL="1600200" lvl="3" indent="-228600" eaLnBrk="1" hangingPunct="1">
              <a:spcBef>
                <a:spcPct val="20000"/>
              </a:spcBef>
              <a:buClr>
                <a:srgbClr val="FFCC00"/>
              </a:buClr>
              <a:buFont typeface="Wingdings" pitchFamily="2" charset="2"/>
              <a:buChar char="l"/>
            </a:pPr>
            <a:r>
              <a:rPr lang="zh-CN" altLang="zh-CN" sz="2000">
                <a:solidFill>
                  <a:schemeClr val="tx1"/>
                </a:solidFill>
              </a:rPr>
              <a:t>数组名是指针（地址）</a:t>
            </a:r>
            <a:r>
              <a:rPr lang="zh-CN" altLang="zh-CN" sz="2000">
                <a:solidFill>
                  <a:srgbClr val="0000FF"/>
                </a:solidFill>
              </a:rPr>
              <a:t>常量</a:t>
            </a:r>
            <a:endParaRPr lang="zh-CN" altLang="zh-CN" sz="2000">
              <a:solidFill>
                <a:schemeClr val="tx1"/>
              </a:solidFill>
            </a:endParaRPr>
          </a:p>
          <a:p>
            <a:pPr marL="1600200" lvl="3" indent="-228600" eaLnBrk="1" hangingPunct="1">
              <a:spcBef>
                <a:spcPct val="20000"/>
              </a:spcBef>
              <a:buClr>
                <a:srgbClr val="FFCC00"/>
              </a:buClr>
              <a:buFont typeface="Wingdings" pitchFamily="2" charset="2"/>
              <a:buChar char="l"/>
            </a:pPr>
            <a:r>
              <a:rPr lang="en-US" altLang="zh-CN" sz="2000">
                <a:solidFill>
                  <a:schemeClr val="tx1"/>
                </a:solidFill>
              </a:rPr>
              <a:t>p=q;   p+i </a:t>
            </a:r>
            <a:r>
              <a:rPr lang="zh-CN" altLang="zh-CN" sz="2000">
                <a:solidFill>
                  <a:schemeClr val="tx1"/>
                </a:solidFill>
              </a:rPr>
              <a:t>是</a:t>
            </a:r>
            <a:r>
              <a:rPr lang="en-US" altLang="zh-CN" sz="2000">
                <a:solidFill>
                  <a:schemeClr val="tx1"/>
                </a:solidFill>
              </a:rPr>
              <a:t>q[i]</a:t>
            </a:r>
            <a:r>
              <a:rPr lang="zh-CN" altLang="zh-CN" sz="2000">
                <a:solidFill>
                  <a:schemeClr val="tx1"/>
                </a:solidFill>
              </a:rPr>
              <a:t>的地址</a:t>
            </a:r>
          </a:p>
          <a:p>
            <a:pPr marL="1600200" lvl="3" indent="-228600" eaLnBrk="1" hangingPunct="1">
              <a:spcBef>
                <a:spcPct val="20000"/>
              </a:spcBef>
              <a:buClr>
                <a:srgbClr val="FFCC00"/>
              </a:buClr>
              <a:buFont typeface="Wingdings" pitchFamily="2" charset="2"/>
              <a:buChar char="l"/>
            </a:pPr>
            <a:r>
              <a:rPr lang="zh-CN" altLang="zh-CN" sz="2000">
                <a:solidFill>
                  <a:schemeClr val="tx1"/>
                </a:solidFill>
              </a:rPr>
              <a:t>数组元素的表示方法:</a:t>
            </a:r>
            <a:r>
              <a:rPr lang="zh-CN" altLang="zh-CN" sz="2000">
                <a:solidFill>
                  <a:srgbClr val="0000FF"/>
                </a:solidFill>
              </a:rPr>
              <a:t>下标法</a:t>
            </a:r>
            <a:r>
              <a:rPr lang="zh-CN" altLang="en-US" sz="2000">
                <a:solidFill>
                  <a:schemeClr val="tx1"/>
                </a:solidFill>
              </a:rPr>
              <a:t>和</a:t>
            </a:r>
            <a:r>
              <a:rPr lang="zh-CN" altLang="zh-CN" sz="2000">
                <a:solidFill>
                  <a:srgbClr val="0000FF"/>
                </a:solidFill>
              </a:rPr>
              <a:t>指针法</a:t>
            </a:r>
            <a:r>
              <a:rPr lang="zh-CN" altLang="zh-CN" sz="2000">
                <a:solidFill>
                  <a:schemeClr val="tx1"/>
                </a:solidFill>
              </a:rPr>
              <a:t>，</a:t>
            </a:r>
            <a:endParaRPr lang="zh-CN" altLang="en-US" sz="2000">
              <a:solidFill>
                <a:schemeClr val="tx1"/>
              </a:solidFill>
            </a:endParaRPr>
          </a:p>
          <a:p>
            <a:pPr marL="1600200" lvl="3" indent="-228600" eaLnBrk="1" hangingPunct="1">
              <a:spcBef>
                <a:spcPct val="20000"/>
              </a:spcBef>
              <a:buClr>
                <a:srgbClr val="FFCC00"/>
              </a:buClr>
              <a:buFont typeface="Wingdings" pitchFamily="2" charset="2"/>
              <a:buNone/>
            </a:pPr>
            <a:r>
              <a:rPr lang="zh-CN" altLang="en-US" sz="2000">
                <a:solidFill>
                  <a:schemeClr val="tx1"/>
                </a:solidFill>
              </a:rPr>
              <a:t>        </a:t>
            </a:r>
            <a:r>
              <a:rPr lang="zh-CN" altLang="zh-CN" sz="2000">
                <a:solidFill>
                  <a:schemeClr val="tx1"/>
                </a:solidFill>
              </a:rPr>
              <a:t>即：若</a:t>
            </a:r>
            <a:r>
              <a:rPr lang="en-US" altLang="zh-CN" sz="2000">
                <a:solidFill>
                  <a:schemeClr val="tx1"/>
                </a:solidFill>
              </a:rPr>
              <a:t>p=q, </a:t>
            </a:r>
          </a:p>
          <a:p>
            <a:pPr marL="1600200" lvl="3" indent="-228600" eaLnBrk="1" hangingPunct="1">
              <a:spcBef>
                <a:spcPct val="20000"/>
              </a:spcBef>
              <a:buClr>
                <a:srgbClr val="FFCC00"/>
              </a:buClr>
              <a:buFont typeface="Wingdings" pitchFamily="2" charset="2"/>
              <a:buNone/>
            </a:pPr>
            <a:r>
              <a:rPr lang="en-US" altLang="zh-CN" sz="2000">
                <a:solidFill>
                  <a:schemeClr val="tx1"/>
                </a:solidFill>
              </a:rPr>
              <a:t>        </a:t>
            </a:r>
            <a:r>
              <a:rPr lang="zh-CN" altLang="zh-CN" sz="2000">
                <a:solidFill>
                  <a:schemeClr val="tx1"/>
                </a:solidFill>
              </a:rPr>
              <a:t>则：</a:t>
            </a:r>
            <a:r>
              <a:rPr lang="en-US" altLang="zh-CN" sz="2000">
                <a:solidFill>
                  <a:srgbClr val="0000FF"/>
                </a:solidFill>
              </a:rPr>
              <a:t>p[i] </a:t>
            </a:r>
            <a:r>
              <a:rPr lang="en-US" altLang="zh-CN" sz="2000">
                <a:solidFill>
                  <a:srgbClr val="0000FF"/>
                </a:solidFill>
                <a:sym typeface="Symbol" pitchFamily="18" charset="2"/>
              </a:rPr>
              <a:t></a:t>
            </a:r>
            <a:r>
              <a:rPr lang="en-US" altLang="zh-CN" sz="2000">
                <a:solidFill>
                  <a:srgbClr val="0000FF"/>
                </a:solidFill>
              </a:rPr>
              <a:t> q[i] </a:t>
            </a:r>
            <a:r>
              <a:rPr lang="en-US" altLang="zh-CN" sz="2000">
                <a:solidFill>
                  <a:srgbClr val="0000FF"/>
                </a:solidFill>
                <a:sym typeface="Symbol" pitchFamily="18" charset="2"/>
              </a:rPr>
              <a:t></a:t>
            </a:r>
            <a:r>
              <a:rPr lang="en-US" altLang="zh-CN" sz="2000">
                <a:solidFill>
                  <a:srgbClr val="0000FF"/>
                </a:solidFill>
              </a:rPr>
              <a:t> *(p+i) </a:t>
            </a:r>
            <a:r>
              <a:rPr lang="en-US" altLang="zh-CN" sz="2000">
                <a:solidFill>
                  <a:srgbClr val="0000FF"/>
                </a:solidFill>
                <a:sym typeface="Symbol" pitchFamily="18" charset="2"/>
              </a:rPr>
              <a:t></a:t>
            </a:r>
            <a:r>
              <a:rPr lang="en-US" altLang="zh-CN" sz="2000">
                <a:solidFill>
                  <a:srgbClr val="0000FF"/>
                </a:solidFill>
              </a:rPr>
              <a:t> *(q+i)</a:t>
            </a:r>
            <a:r>
              <a:rPr lang="en-US" altLang="zh-CN" sz="2000">
                <a:solidFill>
                  <a:schemeClr val="tx1"/>
                </a:solidFill>
              </a:rPr>
              <a:t> </a:t>
            </a:r>
          </a:p>
          <a:p>
            <a:pPr marL="1600200" lvl="3" indent="-228600" eaLnBrk="1" hangingPunct="1">
              <a:spcBef>
                <a:spcPct val="20000"/>
              </a:spcBef>
              <a:buClr>
                <a:srgbClr val="FFCC00"/>
              </a:buClr>
              <a:buFont typeface="Wingdings" pitchFamily="2" charset="2"/>
              <a:buChar char="l"/>
            </a:pPr>
            <a:r>
              <a:rPr lang="zh-CN" altLang="zh-CN" sz="2000">
                <a:solidFill>
                  <a:srgbClr val="0000FF"/>
                </a:solidFill>
              </a:rPr>
              <a:t>形参数组</a:t>
            </a:r>
            <a:r>
              <a:rPr lang="zh-CN" altLang="zh-CN" sz="2000">
                <a:solidFill>
                  <a:schemeClr val="tx1"/>
                </a:solidFill>
              </a:rPr>
              <a:t>实质上是</a:t>
            </a:r>
            <a:r>
              <a:rPr lang="zh-CN" altLang="zh-CN" sz="2000">
                <a:solidFill>
                  <a:srgbClr val="FF5050"/>
                </a:solidFill>
              </a:rPr>
              <a:t>指针变量。</a:t>
            </a:r>
            <a:endParaRPr lang="zh-CN" altLang="en-US" sz="2000">
              <a:solidFill>
                <a:srgbClr val="FF5050"/>
              </a:solidFill>
            </a:endParaRPr>
          </a:p>
          <a:p>
            <a:pPr marL="1600200" lvl="3" indent="-228600" eaLnBrk="1" hangingPunct="1">
              <a:spcBef>
                <a:spcPct val="20000"/>
              </a:spcBef>
              <a:buClr>
                <a:srgbClr val="FFCC00"/>
              </a:buClr>
              <a:buFont typeface="Wingdings" pitchFamily="2" charset="2"/>
              <a:buNone/>
            </a:pPr>
            <a:r>
              <a:rPr lang="zh-CN" altLang="en-US" sz="2000">
                <a:solidFill>
                  <a:schemeClr val="tx1"/>
                </a:solidFill>
              </a:rPr>
              <a:t>        </a:t>
            </a:r>
            <a:r>
              <a:rPr lang="zh-CN" altLang="zh-CN" sz="2000">
                <a:solidFill>
                  <a:schemeClr val="tx1"/>
                </a:solidFill>
              </a:rPr>
              <a:t>即：</a:t>
            </a:r>
            <a:r>
              <a:rPr lang="en-US" altLang="zh-CN" sz="2000">
                <a:solidFill>
                  <a:srgbClr val="0000FF"/>
                </a:solidFill>
              </a:rPr>
              <a:t>int  q[ ] </a:t>
            </a:r>
            <a:r>
              <a:rPr lang="en-US" altLang="zh-CN" sz="2000">
                <a:solidFill>
                  <a:srgbClr val="0000FF"/>
                </a:solidFill>
                <a:sym typeface="Symbol" pitchFamily="18" charset="2"/>
              </a:rPr>
              <a:t> </a:t>
            </a:r>
            <a:r>
              <a:rPr lang="en-US" altLang="zh-CN" sz="2000">
                <a:solidFill>
                  <a:srgbClr val="0000FF"/>
                </a:solidFill>
              </a:rPr>
              <a:t>int *q</a:t>
            </a:r>
          </a:p>
          <a:p>
            <a:pPr marL="1600200" lvl="3" indent="-228600" eaLnBrk="1" hangingPunct="1">
              <a:spcBef>
                <a:spcPct val="20000"/>
              </a:spcBef>
              <a:buClr>
                <a:srgbClr val="FFCC00"/>
              </a:buClr>
              <a:buFont typeface="Wingdings" pitchFamily="2" charset="2"/>
              <a:buChar char="l"/>
            </a:pPr>
            <a:r>
              <a:rPr lang="zh-CN" altLang="zh-CN" sz="2000">
                <a:solidFill>
                  <a:schemeClr val="tx1"/>
                </a:solidFill>
              </a:rPr>
              <a:t>在定义指针变量（不是形参）时，</a:t>
            </a:r>
            <a:r>
              <a:rPr lang="zh-CN" altLang="en-US">
                <a:solidFill>
                  <a:schemeClr val="tx1"/>
                </a:solidFill>
              </a:rPr>
              <a:t>不能</a:t>
            </a:r>
            <a:r>
              <a:rPr lang="zh-CN" altLang="zh-CN">
                <a:solidFill>
                  <a:schemeClr val="tx1"/>
                </a:solidFill>
              </a:rPr>
              <a:t>把</a:t>
            </a:r>
            <a:r>
              <a:rPr lang="en-US" altLang="zh-CN">
                <a:solidFill>
                  <a:schemeClr val="tx1"/>
                </a:solidFill>
              </a:rPr>
              <a:t>int  *p  </a:t>
            </a:r>
            <a:r>
              <a:rPr lang="zh-CN" altLang="zh-CN">
                <a:solidFill>
                  <a:schemeClr val="tx1"/>
                </a:solidFill>
              </a:rPr>
              <a:t>写成</a:t>
            </a:r>
            <a:r>
              <a:rPr lang="en-US" altLang="zh-CN">
                <a:solidFill>
                  <a:schemeClr val="tx1"/>
                </a:solidFill>
              </a:rPr>
              <a:t>int  p[];</a:t>
            </a:r>
            <a:endParaRPr lang="en-US" altLang="zh-CN" sz="2000">
              <a:solidFill>
                <a:schemeClr val="tx1"/>
              </a:solidFill>
            </a:endParaRPr>
          </a:p>
          <a:p>
            <a:pPr marL="1600200" lvl="3" indent="-228600" eaLnBrk="1" hangingPunct="1">
              <a:spcBef>
                <a:spcPct val="20000"/>
              </a:spcBef>
              <a:buClr>
                <a:srgbClr val="FFCC00"/>
              </a:buClr>
              <a:buFont typeface="Wingdings" pitchFamily="2" charset="2"/>
              <a:buChar char="l"/>
            </a:pPr>
            <a:r>
              <a:rPr lang="zh-CN" altLang="zh-CN" sz="2000">
                <a:solidFill>
                  <a:schemeClr val="tx1"/>
                </a:solidFill>
              </a:rPr>
              <a:t>系统只给</a:t>
            </a:r>
            <a:r>
              <a:rPr lang="en-US" altLang="zh-CN" sz="2000">
                <a:solidFill>
                  <a:schemeClr val="tx1"/>
                </a:solidFill>
              </a:rPr>
              <a:t>p</a:t>
            </a:r>
            <a:r>
              <a:rPr lang="zh-CN" altLang="zh-CN" sz="2000">
                <a:solidFill>
                  <a:schemeClr val="tx1"/>
                </a:solidFill>
              </a:rPr>
              <a:t>分配能保存一个指针值的内存区(一般2字节）；而给</a:t>
            </a:r>
            <a:r>
              <a:rPr lang="en-US" altLang="zh-CN" sz="2000">
                <a:solidFill>
                  <a:schemeClr val="tx1"/>
                </a:solidFill>
              </a:rPr>
              <a:t>q</a:t>
            </a:r>
            <a:r>
              <a:rPr lang="zh-CN" altLang="zh-CN" sz="2000">
                <a:solidFill>
                  <a:schemeClr val="tx1"/>
                </a:solidFill>
              </a:rPr>
              <a:t>分配2*10字节的内存区</a:t>
            </a:r>
            <a:endParaRPr lang="zh-CN" altLang="en-US" sz="2000">
              <a:solidFill>
                <a:schemeClr val="tx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52" name="Text Box 8"/>
          <p:cNvSpPr txBox="1">
            <a:spLocks noChangeArrowheads="1"/>
          </p:cNvSpPr>
          <p:nvPr/>
        </p:nvSpPr>
        <p:spPr bwMode="auto">
          <a:xfrm>
            <a:off x="5249331" y="274144"/>
            <a:ext cx="3833101" cy="655564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en-US" altLang="zh-CN" sz="2000" dirty="0">
                <a:solidFill>
                  <a:schemeClr val="dk1"/>
                </a:solidFill>
              </a:rPr>
              <a:t>⑴ </a:t>
            </a:r>
            <a:r>
              <a:rPr lang="zh-CN" altLang="en-US" sz="2000" dirty="0">
                <a:solidFill>
                  <a:schemeClr val="dk1"/>
                </a:solidFill>
              </a:rPr>
              <a:t>实参用指针变量，形参用数组</a:t>
            </a:r>
          </a:p>
          <a:p>
            <a:pPr>
              <a:spcBef>
                <a:spcPct val="0"/>
              </a:spcBef>
            </a:pPr>
            <a:r>
              <a:rPr lang="en-US" altLang="zh-CN" sz="2000" dirty="0">
                <a:solidFill>
                  <a:schemeClr val="dk1"/>
                </a:solidFill>
              </a:rPr>
              <a:t>#include &lt;</a:t>
            </a:r>
            <a:r>
              <a:rPr lang="en-US" altLang="zh-CN" sz="2000" dirty="0" err="1">
                <a:solidFill>
                  <a:schemeClr val="dk1"/>
                </a:solidFill>
              </a:rPr>
              <a:t>stdio.h</a:t>
            </a:r>
            <a:r>
              <a:rPr lang="en-US" altLang="zh-CN" sz="2000" dirty="0">
                <a:solidFill>
                  <a:schemeClr val="dk1"/>
                </a:solidFill>
              </a:rPr>
              <a:t>&gt;</a:t>
            </a:r>
          </a:p>
          <a:p>
            <a:pPr>
              <a:spcBef>
                <a:spcPct val="0"/>
              </a:spcBef>
            </a:pPr>
            <a:r>
              <a:rPr lang="en-US" altLang="zh-CN" sz="2000" dirty="0" err="1">
                <a:solidFill>
                  <a:schemeClr val="dk1"/>
                </a:solidFill>
              </a:rPr>
              <a:t>int</a:t>
            </a:r>
            <a:r>
              <a:rPr lang="en-US" altLang="zh-CN" sz="2000" dirty="0">
                <a:solidFill>
                  <a:schemeClr val="dk1"/>
                </a:solidFill>
              </a:rPr>
              <a:t> main()</a:t>
            </a:r>
          </a:p>
          <a:p>
            <a:pPr>
              <a:spcBef>
                <a:spcPct val="0"/>
              </a:spcBef>
            </a:pPr>
            <a:r>
              <a:rPr lang="en-US" altLang="zh-CN" sz="2000" dirty="0">
                <a:solidFill>
                  <a:schemeClr val="dk1"/>
                </a:solidFill>
              </a:rPr>
              <a:t>{</a:t>
            </a:r>
            <a:r>
              <a:rPr lang="en-US" altLang="zh-CN" sz="2000" dirty="0" err="1">
                <a:solidFill>
                  <a:schemeClr val="dk1"/>
                </a:solidFill>
              </a:rPr>
              <a:t>int</a:t>
            </a:r>
            <a:r>
              <a:rPr lang="en-US" altLang="zh-CN" sz="2000" dirty="0">
                <a:solidFill>
                  <a:schemeClr val="dk1"/>
                </a:solidFill>
              </a:rPr>
              <a:t> sort(</a:t>
            </a:r>
            <a:r>
              <a:rPr lang="en-US" altLang="zh-CN" sz="2000" dirty="0" err="1">
                <a:solidFill>
                  <a:schemeClr val="dk1"/>
                </a:solidFill>
              </a:rPr>
              <a:t>int</a:t>
            </a:r>
            <a:r>
              <a:rPr lang="en-US" altLang="zh-CN" sz="2000" dirty="0">
                <a:solidFill>
                  <a:schemeClr val="dk1"/>
                </a:solidFill>
              </a:rPr>
              <a:t>  x[ ], </a:t>
            </a:r>
            <a:r>
              <a:rPr lang="en-US" altLang="zh-CN" sz="2000" dirty="0" err="1">
                <a:solidFill>
                  <a:schemeClr val="dk1"/>
                </a:solidFill>
              </a:rPr>
              <a:t>int</a:t>
            </a:r>
            <a:r>
              <a:rPr lang="en-US" altLang="zh-CN" sz="2000" dirty="0">
                <a:solidFill>
                  <a:schemeClr val="dk1"/>
                </a:solidFill>
              </a:rPr>
              <a:t> n);</a:t>
            </a:r>
          </a:p>
          <a:p>
            <a:pPr>
              <a:spcBef>
                <a:spcPct val="0"/>
              </a:spcBef>
            </a:pPr>
            <a:r>
              <a:rPr lang="en-US" altLang="zh-CN" sz="2000" dirty="0">
                <a:solidFill>
                  <a:schemeClr val="dk1"/>
                </a:solidFill>
              </a:rPr>
              <a:t>  </a:t>
            </a:r>
            <a:r>
              <a:rPr lang="en-US" altLang="zh-CN" sz="2000" dirty="0" err="1">
                <a:solidFill>
                  <a:schemeClr val="dk1"/>
                </a:solidFill>
              </a:rPr>
              <a:t>int</a:t>
            </a:r>
            <a:r>
              <a:rPr lang="en-US" altLang="zh-CN" sz="2000" dirty="0">
                <a:solidFill>
                  <a:schemeClr val="dk1"/>
                </a:solidFill>
              </a:rPr>
              <a:t> *</a:t>
            </a:r>
            <a:r>
              <a:rPr lang="en-US" altLang="zh-CN" sz="2000" dirty="0" err="1">
                <a:solidFill>
                  <a:schemeClr val="dk1"/>
                </a:solidFill>
              </a:rPr>
              <a:t>p,i,a</a:t>
            </a:r>
            <a:r>
              <a:rPr lang="en-US" altLang="zh-CN" sz="2000" dirty="0">
                <a:solidFill>
                  <a:schemeClr val="dk1"/>
                </a:solidFill>
              </a:rPr>
              <a:t>[10];</a:t>
            </a:r>
          </a:p>
          <a:p>
            <a:pPr>
              <a:spcBef>
                <a:spcPct val="0"/>
              </a:spcBef>
            </a:pPr>
            <a:r>
              <a:rPr lang="en-US" altLang="zh-CN" sz="2000" dirty="0">
                <a:solidFill>
                  <a:schemeClr val="dk1"/>
                </a:solidFill>
              </a:rPr>
              <a:t>  p=a;</a:t>
            </a:r>
          </a:p>
          <a:p>
            <a:pPr>
              <a:spcBef>
                <a:spcPct val="0"/>
              </a:spcBef>
            </a:pPr>
            <a:r>
              <a:rPr lang="en-US" altLang="zh-CN" sz="2000" dirty="0">
                <a:solidFill>
                  <a:schemeClr val="dk1"/>
                </a:solidFill>
              </a:rPr>
              <a:t>  for(</a:t>
            </a:r>
            <a:r>
              <a:rPr lang="en-US" altLang="zh-CN" sz="2000" dirty="0" err="1">
                <a:solidFill>
                  <a:schemeClr val="dk1"/>
                </a:solidFill>
              </a:rPr>
              <a:t>i</a:t>
            </a:r>
            <a:r>
              <a:rPr lang="en-US" altLang="zh-CN" sz="2000" dirty="0">
                <a:solidFill>
                  <a:schemeClr val="dk1"/>
                </a:solidFill>
              </a:rPr>
              <a:t>=0;i&lt;10;i++)</a:t>
            </a:r>
          </a:p>
          <a:p>
            <a:pPr>
              <a:spcBef>
                <a:spcPct val="0"/>
              </a:spcBef>
            </a:pPr>
            <a:r>
              <a:rPr lang="en-US" altLang="zh-CN" sz="2000" dirty="0">
                <a:solidFill>
                  <a:schemeClr val="dk1"/>
                </a:solidFill>
              </a:rPr>
              <a:t>     </a:t>
            </a:r>
            <a:r>
              <a:rPr lang="en-US" altLang="zh-CN" sz="2000" dirty="0" err="1">
                <a:solidFill>
                  <a:schemeClr val="dk1"/>
                </a:solidFill>
              </a:rPr>
              <a:t>scanf</a:t>
            </a:r>
            <a:r>
              <a:rPr lang="en-US" altLang="zh-CN" sz="2000" dirty="0">
                <a:solidFill>
                  <a:schemeClr val="dk1"/>
                </a:solidFill>
              </a:rPr>
              <a:t>("%</a:t>
            </a:r>
            <a:r>
              <a:rPr lang="en-US" altLang="zh-CN" sz="2000" dirty="0" err="1">
                <a:solidFill>
                  <a:schemeClr val="dk1"/>
                </a:solidFill>
              </a:rPr>
              <a:t>d",p</a:t>
            </a:r>
            <a:r>
              <a:rPr lang="en-US" altLang="zh-CN" sz="2000" dirty="0">
                <a:solidFill>
                  <a:schemeClr val="dk1"/>
                </a:solidFill>
              </a:rPr>
              <a:t>++);</a:t>
            </a:r>
          </a:p>
          <a:p>
            <a:pPr>
              <a:spcBef>
                <a:spcPct val="0"/>
              </a:spcBef>
            </a:pPr>
            <a:r>
              <a:rPr lang="en-US" altLang="zh-CN" sz="2000" dirty="0">
                <a:solidFill>
                  <a:schemeClr val="dk1"/>
                </a:solidFill>
              </a:rPr>
              <a:t>  p=a;    sort(p,10);</a:t>
            </a:r>
          </a:p>
          <a:p>
            <a:pPr>
              <a:spcBef>
                <a:spcPct val="0"/>
              </a:spcBef>
            </a:pPr>
            <a:r>
              <a:rPr lang="en-US" altLang="zh-CN" sz="2000" dirty="0">
                <a:solidFill>
                  <a:schemeClr val="dk1"/>
                </a:solidFill>
              </a:rPr>
              <a:t>  for(p=</a:t>
            </a:r>
            <a:r>
              <a:rPr lang="en-US" altLang="zh-CN" sz="2000" dirty="0" err="1">
                <a:solidFill>
                  <a:schemeClr val="dk1"/>
                </a:solidFill>
              </a:rPr>
              <a:t>a,i</a:t>
            </a:r>
            <a:r>
              <a:rPr lang="en-US" altLang="zh-CN" sz="2000" dirty="0">
                <a:solidFill>
                  <a:schemeClr val="dk1"/>
                </a:solidFill>
              </a:rPr>
              <a:t>=0;i&lt;10;i++)</a:t>
            </a:r>
          </a:p>
          <a:p>
            <a:pPr>
              <a:spcBef>
                <a:spcPct val="0"/>
              </a:spcBef>
            </a:pPr>
            <a:r>
              <a:rPr lang="en-US" altLang="zh-CN" sz="2000" dirty="0">
                <a:solidFill>
                  <a:schemeClr val="dk1"/>
                </a:solidFill>
              </a:rPr>
              <a:t>     {</a:t>
            </a:r>
            <a:r>
              <a:rPr lang="en-US" altLang="zh-CN" sz="2000" dirty="0" err="1">
                <a:solidFill>
                  <a:schemeClr val="dk1"/>
                </a:solidFill>
              </a:rPr>
              <a:t>printf</a:t>
            </a:r>
            <a:r>
              <a:rPr lang="en-US" altLang="zh-CN" sz="2000" dirty="0">
                <a:solidFill>
                  <a:schemeClr val="dk1"/>
                </a:solidFill>
              </a:rPr>
              <a:t>("%d ",*p); p++;}</a:t>
            </a:r>
          </a:p>
          <a:p>
            <a:pPr>
              <a:spcBef>
                <a:spcPct val="0"/>
              </a:spcBef>
            </a:pPr>
            <a:r>
              <a:rPr lang="en-US" altLang="zh-CN" sz="2000" dirty="0">
                <a:solidFill>
                  <a:schemeClr val="dk1"/>
                </a:solidFill>
              </a:rPr>
              <a:t>}</a:t>
            </a:r>
          </a:p>
          <a:p>
            <a:pPr>
              <a:spcBef>
                <a:spcPct val="0"/>
              </a:spcBef>
            </a:pPr>
            <a:r>
              <a:rPr lang="en-US" altLang="zh-CN" sz="2000" dirty="0" err="1">
                <a:solidFill>
                  <a:schemeClr val="dk1"/>
                </a:solidFill>
              </a:rPr>
              <a:t>int</a:t>
            </a:r>
            <a:r>
              <a:rPr lang="en-US" altLang="zh-CN" sz="2000" dirty="0">
                <a:solidFill>
                  <a:schemeClr val="dk1"/>
                </a:solidFill>
              </a:rPr>
              <a:t> sort(</a:t>
            </a:r>
            <a:r>
              <a:rPr lang="en-US" altLang="zh-CN" sz="2000" dirty="0" err="1">
                <a:solidFill>
                  <a:schemeClr val="dk1"/>
                </a:solidFill>
              </a:rPr>
              <a:t>int</a:t>
            </a:r>
            <a:r>
              <a:rPr lang="en-US" altLang="zh-CN" sz="2000" dirty="0">
                <a:solidFill>
                  <a:schemeClr val="dk1"/>
                </a:solidFill>
              </a:rPr>
              <a:t>  x[ ], </a:t>
            </a:r>
            <a:r>
              <a:rPr lang="en-US" altLang="zh-CN" sz="2000" dirty="0" err="1">
                <a:solidFill>
                  <a:schemeClr val="dk1"/>
                </a:solidFill>
              </a:rPr>
              <a:t>int</a:t>
            </a:r>
            <a:r>
              <a:rPr lang="en-US" altLang="zh-CN" sz="2000" dirty="0">
                <a:solidFill>
                  <a:schemeClr val="dk1"/>
                </a:solidFill>
              </a:rPr>
              <a:t> n)</a:t>
            </a:r>
          </a:p>
          <a:p>
            <a:pPr>
              <a:spcBef>
                <a:spcPct val="0"/>
              </a:spcBef>
            </a:pPr>
            <a:r>
              <a:rPr lang="en-US" altLang="zh-CN" sz="2000" dirty="0">
                <a:solidFill>
                  <a:schemeClr val="dk1"/>
                </a:solidFill>
              </a:rPr>
              <a:t>{ </a:t>
            </a:r>
            <a:r>
              <a:rPr lang="en-US" altLang="zh-CN" sz="2000" dirty="0" err="1">
                <a:solidFill>
                  <a:schemeClr val="dk1"/>
                </a:solidFill>
              </a:rPr>
              <a:t>int</a:t>
            </a:r>
            <a:r>
              <a:rPr lang="en-US" altLang="zh-CN" sz="2000" dirty="0">
                <a:solidFill>
                  <a:schemeClr val="dk1"/>
                </a:solidFill>
              </a:rPr>
              <a:t> </a:t>
            </a:r>
            <a:r>
              <a:rPr lang="en-US" altLang="zh-CN" sz="2000" dirty="0" err="1">
                <a:solidFill>
                  <a:schemeClr val="dk1"/>
                </a:solidFill>
              </a:rPr>
              <a:t>i,j,k,t</a:t>
            </a:r>
            <a:r>
              <a:rPr lang="en-US" altLang="zh-CN" sz="2000" dirty="0">
                <a:solidFill>
                  <a:schemeClr val="dk1"/>
                </a:solidFill>
              </a:rPr>
              <a:t>;</a:t>
            </a:r>
          </a:p>
          <a:p>
            <a:pPr>
              <a:spcBef>
                <a:spcPct val="0"/>
              </a:spcBef>
            </a:pPr>
            <a:r>
              <a:rPr lang="en-US" altLang="zh-CN" sz="2000" dirty="0">
                <a:solidFill>
                  <a:schemeClr val="dk1"/>
                </a:solidFill>
              </a:rPr>
              <a:t>  for(</a:t>
            </a:r>
            <a:r>
              <a:rPr lang="en-US" altLang="zh-CN" sz="2000" dirty="0" err="1">
                <a:solidFill>
                  <a:schemeClr val="dk1"/>
                </a:solidFill>
              </a:rPr>
              <a:t>i</a:t>
            </a:r>
            <a:r>
              <a:rPr lang="en-US" altLang="zh-CN" sz="2000" dirty="0">
                <a:solidFill>
                  <a:schemeClr val="dk1"/>
                </a:solidFill>
              </a:rPr>
              <a:t>=0;i&lt;=n-1;i++)</a:t>
            </a:r>
          </a:p>
          <a:p>
            <a:pPr>
              <a:spcBef>
                <a:spcPct val="0"/>
              </a:spcBef>
            </a:pPr>
            <a:r>
              <a:rPr lang="en-US" altLang="zh-CN" sz="2000" dirty="0">
                <a:solidFill>
                  <a:schemeClr val="dk1"/>
                </a:solidFill>
              </a:rPr>
              <a:t>    { k=</a:t>
            </a:r>
            <a:r>
              <a:rPr lang="en-US" altLang="zh-CN" sz="2000" dirty="0" err="1">
                <a:solidFill>
                  <a:schemeClr val="dk1"/>
                </a:solidFill>
              </a:rPr>
              <a:t>i</a:t>
            </a:r>
            <a:r>
              <a:rPr lang="en-US" altLang="zh-CN" sz="2000" dirty="0">
                <a:solidFill>
                  <a:schemeClr val="dk1"/>
                </a:solidFill>
              </a:rPr>
              <a:t>;</a:t>
            </a:r>
          </a:p>
          <a:p>
            <a:pPr>
              <a:spcBef>
                <a:spcPct val="0"/>
              </a:spcBef>
            </a:pPr>
            <a:r>
              <a:rPr lang="en-US" altLang="zh-CN" sz="2000" dirty="0">
                <a:solidFill>
                  <a:schemeClr val="dk1"/>
                </a:solidFill>
              </a:rPr>
              <a:t>      for(j=i+1;j&lt;</a:t>
            </a:r>
            <a:r>
              <a:rPr lang="en-US" altLang="zh-CN" sz="2000" dirty="0" err="1">
                <a:solidFill>
                  <a:schemeClr val="dk1"/>
                </a:solidFill>
              </a:rPr>
              <a:t>n;j</a:t>
            </a:r>
            <a:r>
              <a:rPr lang="en-US" altLang="zh-CN" sz="2000" dirty="0">
                <a:solidFill>
                  <a:schemeClr val="dk1"/>
                </a:solidFill>
              </a:rPr>
              <a:t>++)</a:t>
            </a:r>
          </a:p>
          <a:p>
            <a:pPr>
              <a:spcBef>
                <a:spcPct val="0"/>
              </a:spcBef>
            </a:pPr>
            <a:r>
              <a:rPr lang="en-US" altLang="zh-CN" sz="2000" dirty="0">
                <a:solidFill>
                  <a:schemeClr val="dk1"/>
                </a:solidFill>
              </a:rPr>
              <a:t>         if(x[j]&gt;x[k]) k=j;</a:t>
            </a:r>
          </a:p>
          <a:p>
            <a:pPr>
              <a:spcBef>
                <a:spcPct val="0"/>
              </a:spcBef>
            </a:pPr>
            <a:r>
              <a:rPr lang="en-US" altLang="zh-CN" sz="2000" dirty="0">
                <a:solidFill>
                  <a:schemeClr val="dk1"/>
                </a:solidFill>
              </a:rPr>
              <a:t>      if(k!=</a:t>
            </a:r>
            <a:r>
              <a:rPr lang="en-US" altLang="zh-CN" sz="2000" dirty="0" err="1">
                <a:solidFill>
                  <a:schemeClr val="dk1"/>
                </a:solidFill>
              </a:rPr>
              <a:t>i</a:t>
            </a:r>
            <a:r>
              <a:rPr lang="en-US" altLang="zh-CN" sz="2000" dirty="0">
                <a:solidFill>
                  <a:schemeClr val="dk1"/>
                </a:solidFill>
              </a:rPr>
              <a:t>)</a:t>
            </a:r>
          </a:p>
          <a:p>
            <a:pPr>
              <a:spcBef>
                <a:spcPct val="0"/>
              </a:spcBef>
            </a:pPr>
            <a:r>
              <a:rPr lang="en-US" altLang="zh-CN" sz="2000" dirty="0">
                <a:solidFill>
                  <a:schemeClr val="dk1"/>
                </a:solidFill>
              </a:rPr>
              <a:t>        {t=x[</a:t>
            </a:r>
            <a:r>
              <a:rPr lang="en-US" altLang="zh-CN" sz="2000" dirty="0" err="1">
                <a:solidFill>
                  <a:schemeClr val="dk1"/>
                </a:solidFill>
              </a:rPr>
              <a:t>i</a:t>
            </a:r>
            <a:r>
              <a:rPr lang="en-US" altLang="zh-CN" sz="2000" dirty="0">
                <a:solidFill>
                  <a:schemeClr val="dk1"/>
                </a:solidFill>
              </a:rPr>
              <a:t>];x[</a:t>
            </a:r>
            <a:r>
              <a:rPr lang="en-US" altLang="zh-CN" sz="2000" dirty="0" err="1">
                <a:solidFill>
                  <a:schemeClr val="dk1"/>
                </a:solidFill>
              </a:rPr>
              <a:t>i</a:t>
            </a:r>
            <a:r>
              <a:rPr lang="en-US" altLang="zh-CN" sz="2000" dirty="0">
                <a:solidFill>
                  <a:schemeClr val="dk1"/>
                </a:solidFill>
              </a:rPr>
              <a:t>]=x[k];x[k]=t;}</a:t>
            </a:r>
          </a:p>
          <a:p>
            <a:pPr>
              <a:spcBef>
                <a:spcPct val="0"/>
              </a:spcBef>
            </a:pPr>
            <a:r>
              <a:rPr lang="en-US" altLang="zh-CN" sz="2000" dirty="0">
                <a:solidFill>
                  <a:schemeClr val="dk1"/>
                </a:solidFill>
              </a:rPr>
              <a:t>}  }</a:t>
            </a:r>
          </a:p>
        </p:txBody>
      </p:sp>
      <p:sp>
        <p:nvSpPr>
          <p:cNvPr id="390152" name="Text Box 9"/>
          <p:cNvSpPr txBox="1">
            <a:spLocks noChangeArrowheads="1"/>
          </p:cNvSpPr>
          <p:nvPr/>
        </p:nvSpPr>
        <p:spPr bwMode="auto">
          <a:xfrm>
            <a:off x="174625" y="666750"/>
            <a:ext cx="4447051" cy="46166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dk1"/>
                </a:solidFill>
              </a:rPr>
              <a:t>例</a:t>
            </a:r>
            <a:r>
              <a:rPr lang="en-US" altLang="zh-CN" sz="2400" dirty="0">
                <a:solidFill>
                  <a:schemeClr val="dk1"/>
                </a:solidFill>
              </a:rPr>
              <a:t>10  </a:t>
            </a:r>
            <a:r>
              <a:rPr lang="zh-CN" altLang="en-US" sz="2400" dirty="0">
                <a:solidFill>
                  <a:schemeClr val="dk1"/>
                </a:solidFill>
              </a:rPr>
              <a:t>用选择法对</a:t>
            </a:r>
            <a:r>
              <a:rPr lang="en-US" altLang="zh-CN" sz="2400" dirty="0">
                <a:solidFill>
                  <a:schemeClr val="dk1"/>
                </a:solidFill>
              </a:rPr>
              <a:t>10</a:t>
            </a:r>
            <a:r>
              <a:rPr lang="zh-CN" altLang="en-US" sz="2400" dirty="0">
                <a:solidFill>
                  <a:schemeClr val="dk1"/>
                </a:solidFill>
              </a:rPr>
              <a:t>个整数排序</a:t>
            </a:r>
          </a:p>
        </p:txBody>
      </p:sp>
      <p:sp>
        <p:nvSpPr>
          <p:cNvPr id="825354" name="Text Box 10"/>
          <p:cNvSpPr txBox="1">
            <a:spLocks noChangeArrowheads="1"/>
          </p:cNvSpPr>
          <p:nvPr/>
        </p:nvSpPr>
        <p:spPr bwMode="auto">
          <a:xfrm>
            <a:off x="55464" y="1628800"/>
            <a:ext cx="4929383" cy="415498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nchor="ctr">
            <a:spAutoFit/>
          </a:bodyPr>
          <a:lstStyle/>
          <a:p>
            <a:pPr>
              <a:spcBef>
                <a:spcPct val="0"/>
              </a:spcBef>
            </a:pPr>
            <a:r>
              <a:rPr lang="en-US" altLang="zh-CN" sz="2400" dirty="0">
                <a:solidFill>
                  <a:schemeClr val="dk1"/>
                </a:solidFill>
              </a:rPr>
              <a:t>⑵ </a:t>
            </a:r>
            <a:r>
              <a:rPr lang="zh-CN" altLang="en-US" sz="2400" dirty="0">
                <a:solidFill>
                  <a:schemeClr val="dk1"/>
                </a:solidFill>
              </a:rPr>
              <a:t>实参和形参均用指针变量</a:t>
            </a:r>
          </a:p>
          <a:p>
            <a:pPr>
              <a:spcBef>
                <a:spcPct val="0"/>
              </a:spcBef>
            </a:pPr>
            <a:r>
              <a:rPr lang="en-US" altLang="zh-CN" sz="2400" dirty="0" err="1">
                <a:solidFill>
                  <a:schemeClr val="dk1"/>
                </a:solidFill>
              </a:rPr>
              <a:t>int</a:t>
            </a:r>
            <a:r>
              <a:rPr lang="en-US" altLang="zh-CN" sz="2400" dirty="0">
                <a:solidFill>
                  <a:schemeClr val="dk1"/>
                </a:solidFill>
              </a:rPr>
              <a:t> sort(</a:t>
            </a:r>
            <a:r>
              <a:rPr lang="en-US" altLang="zh-CN" sz="2400" dirty="0" err="1">
                <a:solidFill>
                  <a:schemeClr val="dk1"/>
                </a:solidFill>
              </a:rPr>
              <a:t>int</a:t>
            </a:r>
            <a:r>
              <a:rPr lang="en-US" altLang="zh-CN" sz="2400" dirty="0">
                <a:solidFill>
                  <a:schemeClr val="dk1"/>
                </a:solidFill>
              </a:rPr>
              <a:t>  *x, </a:t>
            </a:r>
            <a:r>
              <a:rPr lang="en-US" altLang="zh-CN" sz="2400" dirty="0" err="1">
                <a:solidFill>
                  <a:schemeClr val="dk1"/>
                </a:solidFill>
              </a:rPr>
              <a:t>int</a:t>
            </a:r>
            <a:r>
              <a:rPr lang="en-US" altLang="zh-CN" sz="2400" dirty="0">
                <a:solidFill>
                  <a:schemeClr val="dk1"/>
                </a:solidFill>
              </a:rPr>
              <a:t> n)</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a:t>
            </a:r>
            <a:r>
              <a:rPr lang="en-US" altLang="zh-CN" sz="2400" dirty="0" err="1">
                <a:solidFill>
                  <a:schemeClr val="dk1"/>
                </a:solidFill>
              </a:rPr>
              <a:t>i,j,k,t</a:t>
            </a:r>
            <a:r>
              <a:rPr lang="en-US" altLang="zh-CN" sz="2400" dirty="0">
                <a:solidFill>
                  <a:schemeClr val="dk1"/>
                </a:solidFill>
              </a:rPr>
              <a:t>;</a:t>
            </a:r>
          </a:p>
          <a:p>
            <a:pPr>
              <a:spcBef>
                <a:spcPct val="0"/>
              </a:spcBef>
            </a:pPr>
            <a:r>
              <a:rPr lang="en-US" altLang="zh-CN" sz="2400" dirty="0">
                <a:solidFill>
                  <a:schemeClr val="dk1"/>
                </a:solidFill>
              </a:rPr>
              <a:t>  for(</a:t>
            </a:r>
            <a:r>
              <a:rPr lang="en-US" altLang="zh-CN" sz="2400" dirty="0" err="1">
                <a:solidFill>
                  <a:schemeClr val="dk1"/>
                </a:solidFill>
              </a:rPr>
              <a:t>i</a:t>
            </a:r>
            <a:r>
              <a:rPr lang="en-US" altLang="zh-CN" sz="2400" dirty="0">
                <a:solidFill>
                  <a:schemeClr val="dk1"/>
                </a:solidFill>
              </a:rPr>
              <a:t>=0;i&lt;=n-1;i++)</a:t>
            </a:r>
          </a:p>
          <a:p>
            <a:pPr>
              <a:spcBef>
                <a:spcPct val="0"/>
              </a:spcBef>
            </a:pPr>
            <a:r>
              <a:rPr lang="en-US" altLang="zh-CN" sz="2400" dirty="0">
                <a:solidFill>
                  <a:schemeClr val="dk1"/>
                </a:solidFill>
              </a:rPr>
              <a:t>    { k=</a:t>
            </a:r>
            <a:r>
              <a:rPr lang="en-US" altLang="zh-CN" sz="2400" dirty="0" err="1">
                <a:solidFill>
                  <a:schemeClr val="dk1"/>
                </a:solidFill>
              </a:rPr>
              <a:t>i</a:t>
            </a:r>
            <a:r>
              <a:rPr lang="en-US" altLang="zh-CN" sz="2400" dirty="0">
                <a:solidFill>
                  <a:schemeClr val="dk1"/>
                </a:solidFill>
              </a:rPr>
              <a:t>;</a:t>
            </a:r>
          </a:p>
          <a:p>
            <a:pPr>
              <a:spcBef>
                <a:spcPct val="0"/>
              </a:spcBef>
            </a:pPr>
            <a:r>
              <a:rPr lang="en-US" altLang="zh-CN" sz="2400" dirty="0">
                <a:solidFill>
                  <a:schemeClr val="dk1"/>
                </a:solidFill>
              </a:rPr>
              <a:t>      for(j=i+1;j&lt;</a:t>
            </a:r>
            <a:r>
              <a:rPr lang="en-US" altLang="zh-CN" sz="2400" dirty="0" err="1">
                <a:solidFill>
                  <a:schemeClr val="dk1"/>
                </a:solidFill>
              </a:rPr>
              <a:t>n;j</a:t>
            </a:r>
            <a:r>
              <a:rPr lang="en-US" altLang="zh-CN" sz="2400" dirty="0">
                <a:solidFill>
                  <a:schemeClr val="dk1"/>
                </a:solidFill>
              </a:rPr>
              <a:t>++)</a:t>
            </a:r>
          </a:p>
          <a:p>
            <a:pPr>
              <a:spcBef>
                <a:spcPct val="0"/>
              </a:spcBef>
            </a:pPr>
            <a:r>
              <a:rPr lang="en-US" altLang="zh-CN" sz="2400" dirty="0">
                <a:solidFill>
                  <a:schemeClr val="dk1"/>
                </a:solidFill>
              </a:rPr>
              <a:t>         if(*(</a:t>
            </a:r>
            <a:r>
              <a:rPr lang="en-US" altLang="zh-CN" sz="2400" dirty="0" err="1">
                <a:solidFill>
                  <a:schemeClr val="dk1"/>
                </a:solidFill>
              </a:rPr>
              <a:t>x+j</a:t>
            </a:r>
            <a:r>
              <a:rPr lang="en-US" altLang="zh-CN" sz="2400" dirty="0">
                <a:solidFill>
                  <a:schemeClr val="dk1"/>
                </a:solidFill>
              </a:rPr>
              <a:t>)&gt;*(</a:t>
            </a:r>
            <a:r>
              <a:rPr lang="en-US" altLang="zh-CN" sz="2400" dirty="0" err="1">
                <a:solidFill>
                  <a:schemeClr val="dk1"/>
                </a:solidFill>
              </a:rPr>
              <a:t>x+k</a:t>
            </a:r>
            <a:r>
              <a:rPr lang="en-US" altLang="zh-CN" sz="2400" dirty="0">
                <a:solidFill>
                  <a:schemeClr val="dk1"/>
                </a:solidFill>
              </a:rPr>
              <a:t>)) k=j;</a:t>
            </a:r>
          </a:p>
          <a:p>
            <a:pPr>
              <a:spcBef>
                <a:spcPct val="0"/>
              </a:spcBef>
            </a:pPr>
            <a:r>
              <a:rPr lang="en-US" altLang="zh-CN" sz="2400" dirty="0">
                <a:solidFill>
                  <a:schemeClr val="dk1"/>
                </a:solidFill>
              </a:rPr>
              <a:t>      if(k!=</a:t>
            </a:r>
            <a:r>
              <a:rPr lang="en-US" altLang="zh-CN" sz="2400" dirty="0" err="1">
                <a:solidFill>
                  <a:schemeClr val="dk1"/>
                </a:solidFill>
              </a:rPr>
              <a:t>i</a:t>
            </a:r>
            <a:r>
              <a:rPr lang="en-US" altLang="zh-CN" sz="2400" dirty="0">
                <a:solidFill>
                  <a:schemeClr val="dk1"/>
                </a:solidFill>
              </a:rPr>
              <a:t>)</a:t>
            </a:r>
          </a:p>
          <a:p>
            <a:pPr>
              <a:spcBef>
                <a:spcPct val="0"/>
              </a:spcBef>
            </a:pPr>
            <a:r>
              <a:rPr lang="en-US" altLang="zh-CN" sz="2400" dirty="0">
                <a:solidFill>
                  <a:schemeClr val="dk1"/>
                </a:solidFill>
              </a:rPr>
              <a:t>      {t=*(</a:t>
            </a:r>
            <a:r>
              <a:rPr lang="en-US" altLang="zh-CN" sz="2400" dirty="0" err="1">
                <a:solidFill>
                  <a:schemeClr val="dk1"/>
                </a:solidFill>
              </a:rPr>
              <a:t>x+i</a:t>
            </a:r>
            <a:r>
              <a:rPr lang="en-US" altLang="zh-CN" sz="2400" dirty="0">
                <a:solidFill>
                  <a:schemeClr val="dk1"/>
                </a:solidFill>
              </a:rPr>
              <a:t>);*(</a:t>
            </a:r>
            <a:r>
              <a:rPr lang="en-US" altLang="zh-CN" sz="2400" dirty="0" err="1">
                <a:solidFill>
                  <a:schemeClr val="dk1"/>
                </a:solidFill>
              </a:rPr>
              <a:t>x+i</a:t>
            </a:r>
            <a:r>
              <a:rPr lang="en-US" altLang="zh-CN" sz="2400" dirty="0">
                <a:solidFill>
                  <a:schemeClr val="dk1"/>
                </a:solidFill>
              </a:rPr>
              <a:t>)=*(</a:t>
            </a:r>
            <a:r>
              <a:rPr lang="en-US" altLang="zh-CN" sz="2400" dirty="0" err="1">
                <a:solidFill>
                  <a:schemeClr val="dk1"/>
                </a:solidFill>
              </a:rPr>
              <a:t>x+k</a:t>
            </a:r>
            <a:r>
              <a:rPr lang="en-US" altLang="zh-CN" sz="2400" dirty="0">
                <a:solidFill>
                  <a:schemeClr val="dk1"/>
                </a:solidFill>
              </a:rPr>
              <a:t>);*(</a:t>
            </a:r>
            <a:r>
              <a:rPr lang="en-US" altLang="zh-CN" sz="2400" dirty="0" err="1">
                <a:solidFill>
                  <a:schemeClr val="dk1"/>
                </a:solidFill>
              </a:rPr>
              <a:t>x+k</a:t>
            </a:r>
            <a:r>
              <a:rPr lang="en-US" altLang="zh-CN" sz="2400" dirty="0">
                <a:solidFill>
                  <a:schemeClr val="dk1"/>
                </a:solidFill>
              </a:rPr>
              <a:t>)=t;}</a:t>
            </a:r>
          </a:p>
          <a:p>
            <a:pPr>
              <a:spcBef>
                <a:spcPct val="0"/>
              </a:spcBef>
            </a:pPr>
            <a:r>
              <a:rPr lang="en-US" altLang="zh-CN" sz="2400" dirty="0">
                <a:solidFill>
                  <a:schemeClr val="dk1"/>
                </a:solidFill>
              </a:rPr>
              <a:t>    }</a:t>
            </a:r>
          </a:p>
          <a:p>
            <a:pPr>
              <a:spcBef>
                <a:spcPct val="0"/>
              </a:spcBef>
            </a:pPr>
            <a:r>
              <a:rPr lang="en-US" altLang="zh-CN" sz="2400" dirty="0">
                <a:solidFill>
                  <a:schemeClr val="dk1"/>
                </a:solidFill>
              </a:rPr>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2" name="Rectangle 4"/>
          <p:cNvSpPr>
            <a:spLocks noChangeArrowheads="1"/>
          </p:cNvSpPr>
          <p:nvPr/>
        </p:nvSpPr>
        <p:spPr bwMode="auto">
          <a:xfrm>
            <a:off x="0" y="1196752"/>
            <a:ext cx="9144000" cy="2405062"/>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Char char="v"/>
            </a:pPr>
            <a:r>
              <a:rPr lang="zh-CN" altLang="en-US" sz="2400" dirty="0">
                <a:solidFill>
                  <a:schemeClr val="tx1"/>
                </a:solidFill>
              </a:rPr>
              <a:t>多维数组的地址（以二维数组为例）</a:t>
            </a:r>
          </a:p>
          <a:p>
            <a:pPr marL="1143000" lvl="2" indent="-228600" eaLnBrk="1" hangingPunct="1">
              <a:spcBef>
                <a:spcPct val="20000"/>
              </a:spcBef>
              <a:buClr>
                <a:srgbClr val="FF3300"/>
              </a:buClr>
              <a:buFont typeface="Wingdings" pitchFamily="2" charset="2"/>
              <a:buNone/>
            </a:pPr>
            <a:r>
              <a:rPr kumimoji="0" lang="zh-CN" altLang="en-US" sz="2400" dirty="0">
                <a:solidFill>
                  <a:schemeClr val="tx1"/>
                </a:solidFill>
              </a:rPr>
              <a:t>如：</a:t>
            </a:r>
            <a:r>
              <a:rPr kumimoji="0" lang="en-US" altLang="zh-CN" sz="2400" dirty="0" err="1">
                <a:solidFill>
                  <a:schemeClr val="tx1"/>
                </a:solidFill>
              </a:rPr>
              <a:t>int</a:t>
            </a:r>
            <a:r>
              <a:rPr kumimoji="0" lang="en-US" altLang="zh-CN" sz="2400" dirty="0">
                <a:solidFill>
                  <a:schemeClr val="tx1"/>
                </a:solidFill>
              </a:rPr>
              <a:t> a[3][4]={{1,3,5,7},{9,11,13,15},{17,19,21,23}};</a:t>
            </a:r>
            <a:endParaRPr lang="en-US" altLang="zh-CN" sz="2400" dirty="0">
              <a:solidFill>
                <a:schemeClr val="tx1"/>
              </a:solidFill>
            </a:endParaRPr>
          </a:p>
          <a:p>
            <a:pPr marL="1600200" lvl="3" indent="-228600" eaLnBrk="1" hangingPunct="1">
              <a:spcBef>
                <a:spcPct val="20000"/>
              </a:spcBef>
              <a:buClr>
                <a:srgbClr val="FFCC00"/>
              </a:buClr>
              <a:buFont typeface="Wingdings" pitchFamily="2" charset="2"/>
              <a:buChar char="l"/>
            </a:pPr>
            <a:r>
              <a:rPr kumimoji="0" lang="zh-CN" altLang="en-US" sz="2000" dirty="0">
                <a:solidFill>
                  <a:schemeClr val="tx1"/>
                </a:solidFill>
              </a:rPr>
              <a:t>多维数组数据存储按先行后列顺序。</a:t>
            </a:r>
            <a:endParaRPr kumimoji="0" lang="zh-CN" altLang="en-US" dirty="0">
              <a:solidFill>
                <a:schemeClr val="tx1"/>
              </a:solidFill>
            </a:endParaRPr>
          </a:p>
          <a:p>
            <a:pPr marL="1600200" lvl="3" indent="-228600" eaLnBrk="1" hangingPunct="1">
              <a:spcBef>
                <a:spcPct val="20000"/>
              </a:spcBef>
              <a:buClr>
                <a:srgbClr val="FFCC00"/>
              </a:buClr>
              <a:buFont typeface="Wingdings" pitchFamily="2" charset="2"/>
              <a:buChar char="l"/>
            </a:pPr>
            <a:r>
              <a:rPr kumimoji="0" lang="zh-CN" altLang="en-US" sz="2000" dirty="0">
                <a:solidFill>
                  <a:schemeClr val="tx1"/>
                </a:solidFill>
              </a:rPr>
              <a:t>每行都是一个一维数组，</a:t>
            </a:r>
            <a:r>
              <a:rPr kumimoji="0" lang="en-US" altLang="zh-CN" sz="2000" dirty="0">
                <a:solidFill>
                  <a:schemeClr val="tx1"/>
                </a:solidFill>
              </a:rPr>
              <a:t>a[0],a[1],a[2]</a:t>
            </a:r>
            <a:r>
              <a:rPr kumimoji="0" lang="zh-CN" altLang="en-US" sz="2000" dirty="0">
                <a:solidFill>
                  <a:schemeClr val="tx1"/>
                </a:solidFill>
              </a:rPr>
              <a:t>是一维数组名。</a:t>
            </a:r>
          </a:p>
          <a:p>
            <a:pPr marL="1600200" lvl="3" indent="-228600" eaLnBrk="1" hangingPunct="1">
              <a:spcBef>
                <a:spcPct val="20000"/>
              </a:spcBef>
              <a:buClr>
                <a:srgbClr val="FFCC00"/>
              </a:buClr>
              <a:buFont typeface="Wingdings" pitchFamily="2" charset="2"/>
              <a:buChar char="l"/>
            </a:pPr>
            <a:r>
              <a:rPr kumimoji="0" lang="zh-CN" altLang="en-US" sz="2000" dirty="0">
                <a:solidFill>
                  <a:schemeClr val="tx1"/>
                </a:solidFill>
              </a:rPr>
              <a:t>每个一维数组含</a:t>
            </a:r>
            <a:r>
              <a:rPr kumimoji="0" lang="en-US" altLang="zh-CN" sz="2000" dirty="0">
                <a:solidFill>
                  <a:schemeClr val="tx1"/>
                </a:solidFill>
              </a:rPr>
              <a:t>4</a:t>
            </a:r>
            <a:r>
              <a:rPr kumimoji="0" lang="zh-CN" altLang="en-US" sz="2000" dirty="0">
                <a:solidFill>
                  <a:schemeClr val="tx1"/>
                </a:solidFill>
              </a:rPr>
              <a:t>个元素</a:t>
            </a:r>
            <a:r>
              <a:rPr kumimoji="0" lang="en-US" altLang="zh-CN" sz="2000" dirty="0">
                <a:solidFill>
                  <a:schemeClr val="tx1"/>
                </a:solidFill>
              </a:rPr>
              <a:t>.</a:t>
            </a:r>
          </a:p>
        </p:txBody>
      </p:sp>
      <p:grpSp>
        <p:nvGrpSpPr>
          <p:cNvPr id="2" name="Group 116"/>
          <p:cNvGrpSpPr>
            <a:grpSpLocks/>
          </p:cNvGrpSpPr>
          <p:nvPr/>
        </p:nvGrpSpPr>
        <p:grpSpPr bwMode="auto">
          <a:xfrm>
            <a:off x="625475" y="3095625"/>
            <a:ext cx="4405313" cy="1566863"/>
            <a:chOff x="589" y="1569"/>
            <a:chExt cx="2775" cy="987"/>
          </a:xfrm>
        </p:grpSpPr>
        <p:sp>
          <p:nvSpPr>
            <p:cNvPr id="391203" name="Rectangle 83"/>
            <p:cNvSpPr>
              <a:spLocks noChangeArrowheads="1"/>
            </p:cNvSpPr>
            <p:nvPr/>
          </p:nvSpPr>
          <p:spPr bwMode="auto">
            <a:xfrm>
              <a:off x="820" y="1569"/>
              <a:ext cx="240" cy="250"/>
            </a:xfrm>
            <a:prstGeom prst="rect">
              <a:avLst/>
            </a:prstGeom>
            <a:noFill/>
            <a:ln w="9525">
              <a:noFill/>
              <a:miter lim="800000"/>
              <a:headEnd/>
              <a:tailEnd/>
            </a:ln>
            <a:effectLst/>
          </p:spPr>
          <p:txBody>
            <a:bodyPr>
              <a:spAutoFit/>
            </a:bodyPr>
            <a:lstStyle/>
            <a:p>
              <a:pPr algn="ctr">
                <a:spcBef>
                  <a:spcPct val="0"/>
                </a:spcBef>
              </a:pPr>
              <a:r>
                <a:rPr kumimoji="0" lang="en-US" altLang="zh-CN" sz="2000">
                  <a:solidFill>
                    <a:schemeClr val="tx1"/>
                  </a:solidFill>
                  <a:ea typeface="宋体" pitchFamily="2" charset="-122"/>
                </a:rPr>
                <a:t>a</a:t>
              </a:r>
              <a:endParaRPr lang="en-US" altLang="zh-CN" sz="2000" b="0">
                <a:solidFill>
                  <a:schemeClr val="tx1"/>
                </a:solidFill>
                <a:ea typeface="宋体" pitchFamily="2" charset="-122"/>
              </a:endParaRPr>
            </a:p>
          </p:txBody>
        </p:sp>
        <p:sp>
          <p:nvSpPr>
            <p:cNvPr id="391204" name="Rectangle 84"/>
            <p:cNvSpPr>
              <a:spLocks noChangeArrowheads="1"/>
            </p:cNvSpPr>
            <p:nvPr/>
          </p:nvSpPr>
          <p:spPr bwMode="auto">
            <a:xfrm>
              <a:off x="1684" y="1809"/>
              <a:ext cx="192" cy="634"/>
            </a:xfrm>
            <a:prstGeom prst="rect">
              <a:avLst/>
            </a:prstGeom>
            <a:noFill/>
            <a:ln w="9525">
              <a:noFill/>
              <a:miter lim="800000"/>
              <a:headEnd/>
              <a:tailEnd/>
            </a:ln>
            <a:effectLst/>
          </p:spPr>
          <p:txBody>
            <a:bodyPr>
              <a:spAutoFit/>
            </a:bodyPr>
            <a:lstStyle/>
            <a:p>
              <a:pPr algn="ctr">
                <a:spcBef>
                  <a:spcPct val="0"/>
                </a:spcBef>
              </a:pPr>
              <a:r>
                <a:rPr kumimoji="0" lang="en-US" altLang="zh-CN" sz="2000">
                  <a:solidFill>
                    <a:srgbClr val="FF0000"/>
                  </a:solidFill>
                </a:rPr>
                <a:t>=</a:t>
              </a:r>
            </a:p>
            <a:p>
              <a:pPr algn="ctr">
                <a:spcBef>
                  <a:spcPct val="0"/>
                </a:spcBef>
              </a:pPr>
              <a:r>
                <a:rPr kumimoji="0" lang="en-US" altLang="zh-CN" sz="2000">
                  <a:solidFill>
                    <a:srgbClr val="FF0000"/>
                  </a:solidFill>
                </a:rPr>
                <a:t>=</a:t>
              </a:r>
            </a:p>
            <a:p>
              <a:pPr algn="ctr">
                <a:spcBef>
                  <a:spcPct val="0"/>
                </a:spcBef>
              </a:pPr>
              <a:r>
                <a:rPr kumimoji="0" lang="en-US" altLang="zh-CN" sz="2000">
                  <a:solidFill>
                    <a:srgbClr val="FF0000"/>
                  </a:solidFill>
                </a:rPr>
                <a:t>=</a:t>
              </a:r>
              <a:endParaRPr lang="en-US" altLang="zh-CN" sz="2000">
                <a:solidFill>
                  <a:schemeClr val="tx1"/>
                </a:solidFill>
              </a:endParaRPr>
            </a:p>
          </p:txBody>
        </p:sp>
        <p:sp>
          <p:nvSpPr>
            <p:cNvPr id="391205" name="Rectangle 85"/>
            <p:cNvSpPr>
              <a:spLocks noChangeArrowheads="1"/>
            </p:cNvSpPr>
            <p:nvPr/>
          </p:nvSpPr>
          <p:spPr bwMode="auto">
            <a:xfrm>
              <a:off x="3016" y="2307"/>
              <a:ext cx="348" cy="249"/>
            </a:xfrm>
            <a:prstGeom prst="rect">
              <a:avLst/>
            </a:prstGeom>
            <a:noFill/>
            <a:ln w="9525">
              <a:noFill/>
              <a:miter lim="800000"/>
              <a:headEnd/>
              <a:tailEnd/>
            </a:ln>
            <a:effectLst/>
          </p:spPr>
          <p:txBody>
            <a:bodyPr/>
            <a:lstStyle/>
            <a:p>
              <a:pPr eaLnBrk="1" hangingPunct="1">
                <a:spcBef>
                  <a:spcPct val="20000"/>
                </a:spcBef>
                <a:buClr>
                  <a:schemeClr val="accent1"/>
                </a:buClr>
              </a:pPr>
              <a:r>
                <a:rPr lang="en-US" altLang="zh-CN" sz="2000">
                  <a:solidFill>
                    <a:schemeClr val="tx1"/>
                  </a:solidFill>
                </a:rPr>
                <a:t>23</a:t>
              </a:r>
            </a:p>
          </p:txBody>
        </p:sp>
        <p:sp>
          <p:nvSpPr>
            <p:cNvPr id="391206" name="Rectangle 86"/>
            <p:cNvSpPr>
              <a:spLocks noChangeArrowheads="1"/>
            </p:cNvSpPr>
            <p:nvPr/>
          </p:nvSpPr>
          <p:spPr bwMode="auto">
            <a:xfrm>
              <a:off x="2668" y="2307"/>
              <a:ext cx="348" cy="249"/>
            </a:xfrm>
            <a:prstGeom prst="rect">
              <a:avLst/>
            </a:prstGeom>
            <a:noFill/>
            <a:ln w="9525">
              <a:noFill/>
              <a:miter lim="800000"/>
              <a:headEnd/>
              <a:tailEnd/>
            </a:ln>
            <a:effectLst/>
          </p:spPr>
          <p:txBody>
            <a:bodyPr/>
            <a:lstStyle/>
            <a:p>
              <a:pPr eaLnBrk="1" hangingPunct="1">
                <a:spcBef>
                  <a:spcPct val="20000"/>
                </a:spcBef>
                <a:buClr>
                  <a:schemeClr val="accent1"/>
                </a:buClr>
              </a:pPr>
              <a:r>
                <a:rPr lang="en-US" altLang="zh-CN" sz="2000">
                  <a:solidFill>
                    <a:schemeClr val="tx1"/>
                  </a:solidFill>
                </a:rPr>
                <a:t>21</a:t>
              </a:r>
            </a:p>
          </p:txBody>
        </p:sp>
        <p:sp>
          <p:nvSpPr>
            <p:cNvPr id="391207" name="Rectangle 87"/>
            <p:cNvSpPr>
              <a:spLocks noChangeArrowheads="1"/>
            </p:cNvSpPr>
            <p:nvPr/>
          </p:nvSpPr>
          <p:spPr bwMode="auto">
            <a:xfrm>
              <a:off x="2320" y="2307"/>
              <a:ext cx="348" cy="249"/>
            </a:xfrm>
            <a:prstGeom prst="rect">
              <a:avLst/>
            </a:prstGeom>
            <a:noFill/>
            <a:ln w="9525">
              <a:noFill/>
              <a:miter lim="800000"/>
              <a:headEnd/>
              <a:tailEnd/>
            </a:ln>
            <a:effectLst/>
          </p:spPr>
          <p:txBody>
            <a:bodyPr/>
            <a:lstStyle/>
            <a:p>
              <a:pPr eaLnBrk="1" hangingPunct="1">
                <a:spcBef>
                  <a:spcPct val="20000"/>
                </a:spcBef>
                <a:buClr>
                  <a:schemeClr val="accent1"/>
                </a:buClr>
              </a:pPr>
              <a:r>
                <a:rPr lang="en-US" altLang="zh-CN" sz="2000">
                  <a:solidFill>
                    <a:schemeClr val="tx1"/>
                  </a:solidFill>
                </a:rPr>
                <a:t>19</a:t>
              </a:r>
            </a:p>
          </p:txBody>
        </p:sp>
        <p:sp>
          <p:nvSpPr>
            <p:cNvPr id="391208" name="Rectangle 88"/>
            <p:cNvSpPr>
              <a:spLocks noChangeArrowheads="1"/>
            </p:cNvSpPr>
            <p:nvPr/>
          </p:nvSpPr>
          <p:spPr bwMode="auto">
            <a:xfrm>
              <a:off x="1972" y="2307"/>
              <a:ext cx="348" cy="249"/>
            </a:xfrm>
            <a:prstGeom prst="rect">
              <a:avLst/>
            </a:prstGeom>
            <a:noFill/>
            <a:ln w="9525">
              <a:noFill/>
              <a:miter lim="800000"/>
              <a:headEnd/>
              <a:tailEnd/>
            </a:ln>
            <a:effectLst/>
          </p:spPr>
          <p:txBody>
            <a:bodyPr/>
            <a:lstStyle/>
            <a:p>
              <a:pPr eaLnBrk="1" hangingPunct="1">
                <a:spcBef>
                  <a:spcPct val="20000"/>
                </a:spcBef>
                <a:buClr>
                  <a:schemeClr val="accent1"/>
                </a:buClr>
              </a:pPr>
              <a:r>
                <a:rPr lang="en-US" altLang="zh-CN" sz="2000">
                  <a:solidFill>
                    <a:schemeClr val="tx1"/>
                  </a:solidFill>
                </a:rPr>
                <a:t>17</a:t>
              </a:r>
            </a:p>
          </p:txBody>
        </p:sp>
        <p:sp>
          <p:nvSpPr>
            <p:cNvPr id="391209" name="Rectangle 89"/>
            <p:cNvSpPr>
              <a:spLocks noChangeArrowheads="1"/>
            </p:cNvSpPr>
            <p:nvPr/>
          </p:nvSpPr>
          <p:spPr bwMode="auto">
            <a:xfrm>
              <a:off x="3016" y="2058"/>
              <a:ext cx="348" cy="249"/>
            </a:xfrm>
            <a:prstGeom prst="rect">
              <a:avLst/>
            </a:prstGeom>
            <a:noFill/>
            <a:ln w="9525">
              <a:noFill/>
              <a:miter lim="800000"/>
              <a:headEnd/>
              <a:tailEnd/>
            </a:ln>
            <a:effectLst/>
          </p:spPr>
          <p:txBody>
            <a:bodyPr/>
            <a:lstStyle/>
            <a:p>
              <a:pPr eaLnBrk="1" hangingPunct="1">
                <a:spcBef>
                  <a:spcPct val="20000"/>
                </a:spcBef>
                <a:buClr>
                  <a:schemeClr val="accent1"/>
                </a:buClr>
              </a:pPr>
              <a:r>
                <a:rPr lang="en-US" altLang="zh-CN" sz="2000">
                  <a:solidFill>
                    <a:schemeClr val="tx1"/>
                  </a:solidFill>
                </a:rPr>
                <a:t>15</a:t>
              </a:r>
            </a:p>
          </p:txBody>
        </p:sp>
        <p:sp>
          <p:nvSpPr>
            <p:cNvPr id="391210" name="Rectangle 90"/>
            <p:cNvSpPr>
              <a:spLocks noChangeArrowheads="1"/>
            </p:cNvSpPr>
            <p:nvPr/>
          </p:nvSpPr>
          <p:spPr bwMode="auto">
            <a:xfrm>
              <a:off x="2668" y="2058"/>
              <a:ext cx="348" cy="249"/>
            </a:xfrm>
            <a:prstGeom prst="rect">
              <a:avLst/>
            </a:prstGeom>
            <a:noFill/>
            <a:ln w="9525">
              <a:noFill/>
              <a:miter lim="800000"/>
              <a:headEnd/>
              <a:tailEnd/>
            </a:ln>
            <a:effectLst/>
          </p:spPr>
          <p:txBody>
            <a:bodyPr/>
            <a:lstStyle/>
            <a:p>
              <a:pPr eaLnBrk="1" hangingPunct="1">
                <a:spcBef>
                  <a:spcPct val="20000"/>
                </a:spcBef>
                <a:buClr>
                  <a:schemeClr val="accent1"/>
                </a:buClr>
              </a:pPr>
              <a:r>
                <a:rPr lang="en-US" altLang="zh-CN" sz="2000">
                  <a:solidFill>
                    <a:schemeClr val="tx1"/>
                  </a:solidFill>
                </a:rPr>
                <a:t>13</a:t>
              </a:r>
            </a:p>
          </p:txBody>
        </p:sp>
        <p:sp>
          <p:nvSpPr>
            <p:cNvPr id="391211" name="Rectangle 91"/>
            <p:cNvSpPr>
              <a:spLocks noChangeArrowheads="1"/>
            </p:cNvSpPr>
            <p:nvPr/>
          </p:nvSpPr>
          <p:spPr bwMode="auto">
            <a:xfrm>
              <a:off x="2320" y="2058"/>
              <a:ext cx="348" cy="249"/>
            </a:xfrm>
            <a:prstGeom prst="rect">
              <a:avLst/>
            </a:prstGeom>
            <a:noFill/>
            <a:ln w="9525">
              <a:noFill/>
              <a:miter lim="800000"/>
              <a:headEnd/>
              <a:tailEnd/>
            </a:ln>
            <a:effectLst/>
          </p:spPr>
          <p:txBody>
            <a:bodyPr/>
            <a:lstStyle/>
            <a:p>
              <a:pPr eaLnBrk="1" hangingPunct="1">
                <a:spcBef>
                  <a:spcPct val="20000"/>
                </a:spcBef>
                <a:buClr>
                  <a:schemeClr val="accent1"/>
                </a:buClr>
              </a:pPr>
              <a:r>
                <a:rPr lang="en-US" altLang="zh-CN" sz="2000">
                  <a:solidFill>
                    <a:schemeClr val="tx1"/>
                  </a:solidFill>
                </a:rPr>
                <a:t>11</a:t>
              </a:r>
            </a:p>
          </p:txBody>
        </p:sp>
        <p:sp>
          <p:nvSpPr>
            <p:cNvPr id="391212" name="Rectangle 92"/>
            <p:cNvSpPr>
              <a:spLocks noChangeArrowheads="1"/>
            </p:cNvSpPr>
            <p:nvPr/>
          </p:nvSpPr>
          <p:spPr bwMode="auto">
            <a:xfrm>
              <a:off x="1972" y="2058"/>
              <a:ext cx="348" cy="249"/>
            </a:xfrm>
            <a:prstGeom prst="rect">
              <a:avLst/>
            </a:prstGeom>
            <a:noFill/>
            <a:ln w="9525">
              <a:noFill/>
              <a:miter lim="800000"/>
              <a:headEnd/>
              <a:tailEnd/>
            </a:ln>
            <a:effectLst/>
          </p:spPr>
          <p:txBody>
            <a:bodyPr/>
            <a:lstStyle/>
            <a:p>
              <a:pPr eaLnBrk="1" hangingPunct="1">
                <a:spcBef>
                  <a:spcPct val="20000"/>
                </a:spcBef>
                <a:buClr>
                  <a:schemeClr val="accent1"/>
                </a:buClr>
              </a:pPr>
              <a:r>
                <a:rPr lang="en-US" altLang="zh-CN" sz="2000">
                  <a:solidFill>
                    <a:schemeClr val="tx1"/>
                  </a:solidFill>
                </a:rPr>
                <a:t>9</a:t>
              </a:r>
            </a:p>
          </p:txBody>
        </p:sp>
        <p:sp>
          <p:nvSpPr>
            <p:cNvPr id="391213" name="Rectangle 93"/>
            <p:cNvSpPr>
              <a:spLocks noChangeArrowheads="1"/>
            </p:cNvSpPr>
            <p:nvPr/>
          </p:nvSpPr>
          <p:spPr bwMode="auto">
            <a:xfrm>
              <a:off x="3016" y="1809"/>
              <a:ext cx="348" cy="249"/>
            </a:xfrm>
            <a:prstGeom prst="rect">
              <a:avLst/>
            </a:prstGeom>
            <a:noFill/>
            <a:ln w="9525">
              <a:noFill/>
              <a:miter lim="800000"/>
              <a:headEnd/>
              <a:tailEnd/>
            </a:ln>
            <a:effectLst/>
          </p:spPr>
          <p:txBody>
            <a:bodyPr/>
            <a:lstStyle/>
            <a:p>
              <a:pPr eaLnBrk="1" hangingPunct="1">
                <a:spcBef>
                  <a:spcPct val="20000"/>
                </a:spcBef>
                <a:buClr>
                  <a:schemeClr val="accent1"/>
                </a:buClr>
              </a:pPr>
              <a:r>
                <a:rPr lang="en-US" altLang="zh-CN" sz="2000">
                  <a:solidFill>
                    <a:schemeClr val="tx1"/>
                  </a:solidFill>
                </a:rPr>
                <a:t>7</a:t>
              </a:r>
            </a:p>
          </p:txBody>
        </p:sp>
        <p:sp>
          <p:nvSpPr>
            <p:cNvPr id="391214" name="Rectangle 94"/>
            <p:cNvSpPr>
              <a:spLocks noChangeArrowheads="1"/>
            </p:cNvSpPr>
            <p:nvPr/>
          </p:nvSpPr>
          <p:spPr bwMode="auto">
            <a:xfrm>
              <a:off x="2668" y="1809"/>
              <a:ext cx="348" cy="249"/>
            </a:xfrm>
            <a:prstGeom prst="rect">
              <a:avLst/>
            </a:prstGeom>
            <a:noFill/>
            <a:ln w="9525">
              <a:noFill/>
              <a:miter lim="800000"/>
              <a:headEnd/>
              <a:tailEnd/>
            </a:ln>
            <a:effectLst/>
          </p:spPr>
          <p:txBody>
            <a:bodyPr/>
            <a:lstStyle/>
            <a:p>
              <a:pPr eaLnBrk="1" hangingPunct="1">
                <a:spcBef>
                  <a:spcPct val="20000"/>
                </a:spcBef>
                <a:buClr>
                  <a:schemeClr val="accent1"/>
                </a:buClr>
              </a:pPr>
              <a:r>
                <a:rPr lang="en-US" altLang="zh-CN" sz="2000">
                  <a:solidFill>
                    <a:schemeClr val="tx1"/>
                  </a:solidFill>
                </a:rPr>
                <a:t>5</a:t>
              </a:r>
            </a:p>
          </p:txBody>
        </p:sp>
        <p:sp>
          <p:nvSpPr>
            <p:cNvPr id="391215" name="Rectangle 95"/>
            <p:cNvSpPr>
              <a:spLocks noChangeArrowheads="1"/>
            </p:cNvSpPr>
            <p:nvPr/>
          </p:nvSpPr>
          <p:spPr bwMode="auto">
            <a:xfrm>
              <a:off x="2320" y="1809"/>
              <a:ext cx="348" cy="249"/>
            </a:xfrm>
            <a:prstGeom prst="rect">
              <a:avLst/>
            </a:prstGeom>
            <a:noFill/>
            <a:ln w="9525">
              <a:noFill/>
              <a:miter lim="800000"/>
              <a:headEnd/>
              <a:tailEnd/>
            </a:ln>
            <a:effectLst/>
          </p:spPr>
          <p:txBody>
            <a:bodyPr/>
            <a:lstStyle/>
            <a:p>
              <a:pPr eaLnBrk="1" hangingPunct="1">
                <a:spcBef>
                  <a:spcPct val="20000"/>
                </a:spcBef>
                <a:buClr>
                  <a:schemeClr val="accent1"/>
                </a:buClr>
              </a:pPr>
              <a:r>
                <a:rPr lang="en-US" altLang="zh-CN" sz="2000">
                  <a:solidFill>
                    <a:schemeClr val="tx1"/>
                  </a:solidFill>
                </a:rPr>
                <a:t>3</a:t>
              </a:r>
            </a:p>
          </p:txBody>
        </p:sp>
        <p:sp>
          <p:nvSpPr>
            <p:cNvPr id="391216" name="Rectangle 96"/>
            <p:cNvSpPr>
              <a:spLocks noChangeArrowheads="1"/>
            </p:cNvSpPr>
            <p:nvPr/>
          </p:nvSpPr>
          <p:spPr bwMode="auto">
            <a:xfrm>
              <a:off x="1972" y="1809"/>
              <a:ext cx="348" cy="249"/>
            </a:xfrm>
            <a:prstGeom prst="rect">
              <a:avLst/>
            </a:prstGeom>
            <a:noFill/>
            <a:ln w="9525">
              <a:noFill/>
              <a:miter lim="800000"/>
              <a:headEnd/>
              <a:tailEnd/>
            </a:ln>
            <a:effectLst/>
          </p:spPr>
          <p:txBody>
            <a:bodyPr/>
            <a:lstStyle/>
            <a:p>
              <a:pPr eaLnBrk="1" hangingPunct="1">
                <a:spcBef>
                  <a:spcPct val="20000"/>
                </a:spcBef>
                <a:buClr>
                  <a:schemeClr val="accent1"/>
                </a:buClr>
              </a:pPr>
              <a:r>
                <a:rPr lang="en-US" altLang="zh-CN" sz="2000">
                  <a:solidFill>
                    <a:schemeClr val="tx1"/>
                  </a:solidFill>
                </a:rPr>
                <a:t>1</a:t>
              </a:r>
            </a:p>
          </p:txBody>
        </p:sp>
        <p:sp>
          <p:nvSpPr>
            <p:cNvPr id="391217" name="Line 97"/>
            <p:cNvSpPr>
              <a:spLocks noChangeShapeType="1"/>
            </p:cNvSpPr>
            <p:nvPr/>
          </p:nvSpPr>
          <p:spPr bwMode="auto">
            <a:xfrm>
              <a:off x="1972" y="1809"/>
              <a:ext cx="1392" cy="0"/>
            </a:xfrm>
            <a:prstGeom prst="line">
              <a:avLst/>
            </a:prstGeom>
            <a:noFill/>
            <a:ln w="28575" cap="sq">
              <a:solidFill>
                <a:schemeClr val="tx1"/>
              </a:solidFill>
              <a:round/>
              <a:headEnd/>
              <a:tailEnd/>
            </a:ln>
            <a:effectLst/>
          </p:spPr>
          <p:txBody>
            <a:bodyPr/>
            <a:lstStyle/>
            <a:p>
              <a:endParaRPr lang="zh-CN" altLang="en-US"/>
            </a:p>
          </p:txBody>
        </p:sp>
        <p:sp>
          <p:nvSpPr>
            <p:cNvPr id="391218" name="Line 98"/>
            <p:cNvSpPr>
              <a:spLocks noChangeShapeType="1"/>
            </p:cNvSpPr>
            <p:nvPr/>
          </p:nvSpPr>
          <p:spPr bwMode="auto">
            <a:xfrm>
              <a:off x="1972" y="2058"/>
              <a:ext cx="1392" cy="0"/>
            </a:xfrm>
            <a:prstGeom prst="line">
              <a:avLst/>
            </a:prstGeom>
            <a:noFill/>
            <a:ln w="12700">
              <a:solidFill>
                <a:schemeClr val="tx1"/>
              </a:solidFill>
              <a:round/>
              <a:headEnd/>
              <a:tailEnd/>
            </a:ln>
            <a:effectLst/>
          </p:spPr>
          <p:txBody>
            <a:bodyPr/>
            <a:lstStyle/>
            <a:p>
              <a:endParaRPr lang="zh-CN" altLang="en-US"/>
            </a:p>
          </p:txBody>
        </p:sp>
        <p:sp>
          <p:nvSpPr>
            <p:cNvPr id="391219" name="Line 99"/>
            <p:cNvSpPr>
              <a:spLocks noChangeShapeType="1"/>
            </p:cNvSpPr>
            <p:nvPr/>
          </p:nvSpPr>
          <p:spPr bwMode="auto">
            <a:xfrm>
              <a:off x="1972" y="2307"/>
              <a:ext cx="1392" cy="0"/>
            </a:xfrm>
            <a:prstGeom prst="line">
              <a:avLst/>
            </a:prstGeom>
            <a:noFill/>
            <a:ln w="12700">
              <a:solidFill>
                <a:schemeClr val="tx1"/>
              </a:solidFill>
              <a:round/>
              <a:headEnd/>
              <a:tailEnd/>
            </a:ln>
            <a:effectLst/>
          </p:spPr>
          <p:txBody>
            <a:bodyPr/>
            <a:lstStyle/>
            <a:p>
              <a:endParaRPr lang="zh-CN" altLang="en-US"/>
            </a:p>
          </p:txBody>
        </p:sp>
        <p:sp>
          <p:nvSpPr>
            <p:cNvPr id="391220" name="Line 100"/>
            <p:cNvSpPr>
              <a:spLocks noChangeShapeType="1"/>
            </p:cNvSpPr>
            <p:nvPr/>
          </p:nvSpPr>
          <p:spPr bwMode="auto">
            <a:xfrm>
              <a:off x="1972" y="2556"/>
              <a:ext cx="1392" cy="0"/>
            </a:xfrm>
            <a:prstGeom prst="line">
              <a:avLst/>
            </a:prstGeom>
            <a:noFill/>
            <a:ln w="28575" cap="sq">
              <a:solidFill>
                <a:schemeClr val="tx1"/>
              </a:solidFill>
              <a:round/>
              <a:headEnd/>
              <a:tailEnd/>
            </a:ln>
            <a:effectLst/>
          </p:spPr>
          <p:txBody>
            <a:bodyPr/>
            <a:lstStyle/>
            <a:p>
              <a:endParaRPr lang="zh-CN" altLang="en-US"/>
            </a:p>
          </p:txBody>
        </p:sp>
        <p:sp>
          <p:nvSpPr>
            <p:cNvPr id="391221" name="Line 101"/>
            <p:cNvSpPr>
              <a:spLocks noChangeShapeType="1"/>
            </p:cNvSpPr>
            <p:nvPr/>
          </p:nvSpPr>
          <p:spPr bwMode="auto">
            <a:xfrm>
              <a:off x="1972" y="1809"/>
              <a:ext cx="0" cy="747"/>
            </a:xfrm>
            <a:prstGeom prst="line">
              <a:avLst/>
            </a:prstGeom>
            <a:noFill/>
            <a:ln w="28575" cap="sq">
              <a:solidFill>
                <a:schemeClr val="tx1"/>
              </a:solidFill>
              <a:round/>
              <a:headEnd/>
              <a:tailEnd/>
            </a:ln>
            <a:effectLst/>
          </p:spPr>
          <p:txBody>
            <a:bodyPr/>
            <a:lstStyle/>
            <a:p>
              <a:endParaRPr lang="zh-CN" altLang="en-US"/>
            </a:p>
          </p:txBody>
        </p:sp>
        <p:sp>
          <p:nvSpPr>
            <p:cNvPr id="391222" name="Line 102"/>
            <p:cNvSpPr>
              <a:spLocks noChangeShapeType="1"/>
            </p:cNvSpPr>
            <p:nvPr/>
          </p:nvSpPr>
          <p:spPr bwMode="auto">
            <a:xfrm>
              <a:off x="2320" y="1809"/>
              <a:ext cx="0" cy="747"/>
            </a:xfrm>
            <a:prstGeom prst="line">
              <a:avLst/>
            </a:prstGeom>
            <a:noFill/>
            <a:ln w="12700">
              <a:solidFill>
                <a:schemeClr val="tx1"/>
              </a:solidFill>
              <a:round/>
              <a:headEnd/>
              <a:tailEnd/>
            </a:ln>
            <a:effectLst/>
          </p:spPr>
          <p:txBody>
            <a:bodyPr/>
            <a:lstStyle/>
            <a:p>
              <a:endParaRPr lang="zh-CN" altLang="en-US"/>
            </a:p>
          </p:txBody>
        </p:sp>
        <p:sp>
          <p:nvSpPr>
            <p:cNvPr id="391223" name="Line 103"/>
            <p:cNvSpPr>
              <a:spLocks noChangeShapeType="1"/>
            </p:cNvSpPr>
            <p:nvPr/>
          </p:nvSpPr>
          <p:spPr bwMode="auto">
            <a:xfrm>
              <a:off x="2668" y="1809"/>
              <a:ext cx="0" cy="747"/>
            </a:xfrm>
            <a:prstGeom prst="line">
              <a:avLst/>
            </a:prstGeom>
            <a:noFill/>
            <a:ln w="12700">
              <a:solidFill>
                <a:schemeClr val="tx1"/>
              </a:solidFill>
              <a:round/>
              <a:headEnd/>
              <a:tailEnd/>
            </a:ln>
            <a:effectLst/>
          </p:spPr>
          <p:txBody>
            <a:bodyPr/>
            <a:lstStyle/>
            <a:p>
              <a:endParaRPr lang="zh-CN" altLang="en-US"/>
            </a:p>
          </p:txBody>
        </p:sp>
        <p:sp>
          <p:nvSpPr>
            <p:cNvPr id="391224" name="Line 104"/>
            <p:cNvSpPr>
              <a:spLocks noChangeShapeType="1"/>
            </p:cNvSpPr>
            <p:nvPr/>
          </p:nvSpPr>
          <p:spPr bwMode="auto">
            <a:xfrm>
              <a:off x="3016" y="1809"/>
              <a:ext cx="0" cy="747"/>
            </a:xfrm>
            <a:prstGeom prst="line">
              <a:avLst/>
            </a:prstGeom>
            <a:noFill/>
            <a:ln w="12700">
              <a:solidFill>
                <a:schemeClr val="tx1"/>
              </a:solidFill>
              <a:round/>
              <a:headEnd/>
              <a:tailEnd/>
            </a:ln>
            <a:effectLst/>
          </p:spPr>
          <p:txBody>
            <a:bodyPr/>
            <a:lstStyle/>
            <a:p>
              <a:endParaRPr lang="zh-CN" altLang="en-US"/>
            </a:p>
          </p:txBody>
        </p:sp>
        <p:sp>
          <p:nvSpPr>
            <p:cNvPr id="391225" name="Line 105"/>
            <p:cNvSpPr>
              <a:spLocks noChangeShapeType="1"/>
            </p:cNvSpPr>
            <p:nvPr/>
          </p:nvSpPr>
          <p:spPr bwMode="auto">
            <a:xfrm>
              <a:off x="3364" y="1809"/>
              <a:ext cx="0" cy="747"/>
            </a:xfrm>
            <a:prstGeom prst="line">
              <a:avLst/>
            </a:prstGeom>
            <a:noFill/>
            <a:ln w="28575" cap="sq">
              <a:solidFill>
                <a:schemeClr val="tx1"/>
              </a:solidFill>
              <a:round/>
              <a:headEnd/>
              <a:tailEnd/>
            </a:ln>
            <a:effectLst/>
          </p:spPr>
          <p:txBody>
            <a:bodyPr/>
            <a:lstStyle/>
            <a:p>
              <a:endParaRPr lang="zh-CN" altLang="en-US"/>
            </a:p>
          </p:txBody>
        </p:sp>
        <p:sp>
          <p:nvSpPr>
            <p:cNvPr id="391226" name="Rectangle 106"/>
            <p:cNvSpPr>
              <a:spLocks noChangeArrowheads="1"/>
            </p:cNvSpPr>
            <p:nvPr/>
          </p:nvSpPr>
          <p:spPr bwMode="auto">
            <a:xfrm>
              <a:off x="1156" y="2307"/>
              <a:ext cx="432" cy="249"/>
            </a:xfrm>
            <a:prstGeom prst="rect">
              <a:avLst/>
            </a:prstGeom>
            <a:noFill/>
            <a:ln w="9525">
              <a:noFill/>
              <a:miter lim="800000"/>
              <a:headEnd/>
              <a:tailEnd/>
            </a:ln>
            <a:effectLst/>
          </p:spPr>
          <p:txBody>
            <a:bodyPr/>
            <a:lstStyle/>
            <a:p>
              <a:pPr eaLnBrk="1" hangingPunct="1">
                <a:spcBef>
                  <a:spcPct val="20000"/>
                </a:spcBef>
                <a:buClr>
                  <a:schemeClr val="accent1"/>
                </a:buClr>
              </a:pPr>
              <a:r>
                <a:rPr lang="en-US" altLang="zh-CN" sz="2000">
                  <a:solidFill>
                    <a:schemeClr val="tx1"/>
                  </a:solidFill>
                </a:rPr>
                <a:t>a[2]</a:t>
              </a:r>
            </a:p>
          </p:txBody>
        </p:sp>
        <p:sp>
          <p:nvSpPr>
            <p:cNvPr id="391227" name="Rectangle 107"/>
            <p:cNvSpPr>
              <a:spLocks noChangeArrowheads="1"/>
            </p:cNvSpPr>
            <p:nvPr/>
          </p:nvSpPr>
          <p:spPr bwMode="auto">
            <a:xfrm>
              <a:off x="1156" y="2058"/>
              <a:ext cx="432" cy="249"/>
            </a:xfrm>
            <a:prstGeom prst="rect">
              <a:avLst/>
            </a:prstGeom>
            <a:noFill/>
            <a:ln w="9525">
              <a:noFill/>
              <a:miter lim="800000"/>
              <a:headEnd/>
              <a:tailEnd/>
            </a:ln>
            <a:effectLst/>
          </p:spPr>
          <p:txBody>
            <a:bodyPr/>
            <a:lstStyle/>
            <a:p>
              <a:pPr eaLnBrk="1" hangingPunct="1">
                <a:spcBef>
                  <a:spcPct val="20000"/>
                </a:spcBef>
                <a:buClr>
                  <a:schemeClr val="accent1"/>
                </a:buClr>
              </a:pPr>
              <a:r>
                <a:rPr lang="en-US" altLang="zh-CN" sz="2000">
                  <a:solidFill>
                    <a:schemeClr val="tx1"/>
                  </a:solidFill>
                </a:rPr>
                <a:t>a[1]</a:t>
              </a:r>
            </a:p>
          </p:txBody>
        </p:sp>
        <p:sp>
          <p:nvSpPr>
            <p:cNvPr id="391228" name="Rectangle 108"/>
            <p:cNvSpPr>
              <a:spLocks noChangeArrowheads="1"/>
            </p:cNvSpPr>
            <p:nvPr/>
          </p:nvSpPr>
          <p:spPr bwMode="auto">
            <a:xfrm>
              <a:off x="1156" y="1809"/>
              <a:ext cx="432" cy="249"/>
            </a:xfrm>
            <a:prstGeom prst="rect">
              <a:avLst/>
            </a:prstGeom>
            <a:noFill/>
            <a:ln w="9525">
              <a:noFill/>
              <a:miter lim="800000"/>
              <a:headEnd/>
              <a:tailEnd/>
            </a:ln>
            <a:effectLst/>
          </p:spPr>
          <p:txBody>
            <a:bodyPr/>
            <a:lstStyle/>
            <a:p>
              <a:pPr eaLnBrk="1" hangingPunct="1">
                <a:spcBef>
                  <a:spcPct val="20000"/>
                </a:spcBef>
                <a:buClr>
                  <a:schemeClr val="accent1"/>
                </a:buClr>
              </a:pPr>
              <a:r>
                <a:rPr lang="en-US" altLang="zh-CN" sz="2000">
                  <a:solidFill>
                    <a:schemeClr val="tx1"/>
                  </a:solidFill>
                </a:rPr>
                <a:t>a[0]</a:t>
              </a:r>
            </a:p>
          </p:txBody>
        </p:sp>
        <p:sp>
          <p:nvSpPr>
            <p:cNvPr id="391229" name="Line 109"/>
            <p:cNvSpPr>
              <a:spLocks noChangeShapeType="1"/>
            </p:cNvSpPr>
            <p:nvPr/>
          </p:nvSpPr>
          <p:spPr bwMode="auto">
            <a:xfrm>
              <a:off x="1156" y="1809"/>
              <a:ext cx="432" cy="0"/>
            </a:xfrm>
            <a:prstGeom prst="line">
              <a:avLst/>
            </a:prstGeom>
            <a:noFill/>
            <a:ln w="28575" cap="sq">
              <a:solidFill>
                <a:schemeClr val="tx1"/>
              </a:solidFill>
              <a:round/>
              <a:headEnd/>
              <a:tailEnd/>
            </a:ln>
            <a:effectLst/>
          </p:spPr>
          <p:txBody>
            <a:bodyPr/>
            <a:lstStyle/>
            <a:p>
              <a:endParaRPr lang="zh-CN" altLang="en-US"/>
            </a:p>
          </p:txBody>
        </p:sp>
        <p:sp>
          <p:nvSpPr>
            <p:cNvPr id="391230" name="Line 110"/>
            <p:cNvSpPr>
              <a:spLocks noChangeShapeType="1"/>
            </p:cNvSpPr>
            <p:nvPr/>
          </p:nvSpPr>
          <p:spPr bwMode="auto">
            <a:xfrm>
              <a:off x="1156" y="2058"/>
              <a:ext cx="432" cy="0"/>
            </a:xfrm>
            <a:prstGeom prst="line">
              <a:avLst/>
            </a:prstGeom>
            <a:noFill/>
            <a:ln w="12700">
              <a:solidFill>
                <a:schemeClr val="tx1"/>
              </a:solidFill>
              <a:round/>
              <a:headEnd/>
              <a:tailEnd/>
            </a:ln>
            <a:effectLst/>
          </p:spPr>
          <p:txBody>
            <a:bodyPr/>
            <a:lstStyle/>
            <a:p>
              <a:endParaRPr lang="zh-CN" altLang="en-US"/>
            </a:p>
          </p:txBody>
        </p:sp>
        <p:sp>
          <p:nvSpPr>
            <p:cNvPr id="391231" name="Line 111"/>
            <p:cNvSpPr>
              <a:spLocks noChangeShapeType="1"/>
            </p:cNvSpPr>
            <p:nvPr/>
          </p:nvSpPr>
          <p:spPr bwMode="auto">
            <a:xfrm>
              <a:off x="1156" y="2307"/>
              <a:ext cx="432" cy="0"/>
            </a:xfrm>
            <a:prstGeom prst="line">
              <a:avLst/>
            </a:prstGeom>
            <a:noFill/>
            <a:ln w="12700">
              <a:solidFill>
                <a:schemeClr val="tx1"/>
              </a:solidFill>
              <a:round/>
              <a:headEnd/>
              <a:tailEnd/>
            </a:ln>
            <a:effectLst/>
          </p:spPr>
          <p:txBody>
            <a:bodyPr/>
            <a:lstStyle/>
            <a:p>
              <a:endParaRPr lang="zh-CN" altLang="en-US"/>
            </a:p>
          </p:txBody>
        </p:sp>
        <p:sp>
          <p:nvSpPr>
            <p:cNvPr id="391232" name="Line 112"/>
            <p:cNvSpPr>
              <a:spLocks noChangeShapeType="1"/>
            </p:cNvSpPr>
            <p:nvPr/>
          </p:nvSpPr>
          <p:spPr bwMode="auto">
            <a:xfrm>
              <a:off x="1156" y="2556"/>
              <a:ext cx="432" cy="0"/>
            </a:xfrm>
            <a:prstGeom prst="line">
              <a:avLst/>
            </a:prstGeom>
            <a:noFill/>
            <a:ln w="28575" cap="sq">
              <a:solidFill>
                <a:schemeClr val="tx1"/>
              </a:solidFill>
              <a:round/>
              <a:headEnd/>
              <a:tailEnd/>
            </a:ln>
            <a:effectLst/>
          </p:spPr>
          <p:txBody>
            <a:bodyPr/>
            <a:lstStyle/>
            <a:p>
              <a:endParaRPr lang="zh-CN" altLang="en-US"/>
            </a:p>
          </p:txBody>
        </p:sp>
        <p:sp>
          <p:nvSpPr>
            <p:cNvPr id="391233" name="Line 113"/>
            <p:cNvSpPr>
              <a:spLocks noChangeShapeType="1"/>
            </p:cNvSpPr>
            <p:nvPr/>
          </p:nvSpPr>
          <p:spPr bwMode="auto">
            <a:xfrm>
              <a:off x="1156" y="1809"/>
              <a:ext cx="0" cy="747"/>
            </a:xfrm>
            <a:prstGeom prst="line">
              <a:avLst/>
            </a:prstGeom>
            <a:noFill/>
            <a:ln w="28575" cap="sq">
              <a:solidFill>
                <a:schemeClr val="tx1"/>
              </a:solidFill>
              <a:round/>
              <a:headEnd/>
              <a:tailEnd/>
            </a:ln>
            <a:effectLst/>
          </p:spPr>
          <p:txBody>
            <a:bodyPr/>
            <a:lstStyle/>
            <a:p>
              <a:endParaRPr lang="zh-CN" altLang="en-US"/>
            </a:p>
          </p:txBody>
        </p:sp>
        <p:sp>
          <p:nvSpPr>
            <p:cNvPr id="391234" name="Line 114"/>
            <p:cNvSpPr>
              <a:spLocks noChangeShapeType="1"/>
            </p:cNvSpPr>
            <p:nvPr/>
          </p:nvSpPr>
          <p:spPr bwMode="auto">
            <a:xfrm>
              <a:off x="1588" y="1809"/>
              <a:ext cx="0" cy="747"/>
            </a:xfrm>
            <a:prstGeom prst="line">
              <a:avLst/>
            </a:prstGeom>
            <a:noFill/>
            <a:ln w="28575" cap="sq">
              <a:solidFill>
                <a:schemeClr val="tx1"/>
              </a:solidFill>
              <a:round/>
              <a:headEnd/>
              <a:tailEnd/>
            </a:ln>
            <a:effectLst/>
          </p:spPr>
          <p:txBody>
            <a:bodyPr/>
            <a:lstStyle/>
            <a:p>
              <a:endParaRPr lang="zh-CN" altLang="en-US"/>
            </a:p>
          </p:txBody>
        </p:sp>
        <p:sp>
          <p:nvSpPr>
            <p:cNvPr id="391235" name="Line 115"/>
            <p:cNvSpPr>
              <a:spLocks noChangeShapeType="1"/>
            </p:cNvSpPr>
            <p:nvPr/>
          </p:nvSpPr>
          <p:spPr bwMode="auto">
            <a:xfrm>
              <a:off x="589" y="1809"/>
              <a:ext cx="567" cy="1"/>
            </a:xfrm>
            <a:prstGeom prst="line">
              <a:avLst/>
            </a:prstGeom>
            <a:noFill/>
            <a:ln w="9525">
              <a:solidFill>
                <a:schemeClr val="tx1"/>
              </a:solidFill>
              <a:round/>
              <a:headEnd/>
              <a:tailEnd type="triangle" w="med" len="med"/>
            </a:ln>
            <a:effectLst/>
          </p:spPr>
          <p:txBody>
            <a:bodyPr/>
            <a:lstStyle/>
            <a:p>
              <a:endParaRPr lang="zh-CN" altLang="en-US"/>
            </a:p>
          </p:txBody>
        </p:sp>
      </p:grpSp>
      <p:grpSp>
        <p:nvGrpSpPr>
          <p:cNvPr id="3" name="Group 124"/>
          <p:cNvGrpSpPr>
            <a:grpSpLocks/>
          </p:cNvGrpSpPr>
          <p:nvPr/>
        </p:nvGrpSpPr>
        <p:grpSpPr bwMode="auto">
          <a:xfrm>
            <a:off x="5200983" y="3030538"/>
            <a:ext cx="3731880" cy="2438400"/>
            <a:chOff x="1920" y="2592"/>
            <a:chExt cx="3731880" cy="1536"/>
          </a:xfrm>
        </p:grpSpPr>
        <p:sp>
          <p:nvSpPr>
            <p:cNvPr id="391184" name="Rectangle 125"/>
            <p:cNvSpPr>
              <a:spLocks noChangeArrowheads="1"/>
            </p:cNvSpPr>
            <p:nvPr/>
          </p:nvSpPr>
          <p:spPr bwMode="auto">
            <a:xfrm>
              <a:off x="1905000" y="2592"/>
              <a:ext cx="1254125" cy="250"/>
            </a:xfrm>
            <a:prstGeom prst="rect">
              <a:avLst/>
            </a:prstGeom>
            <a:noFill/>
            <a:ln w="9525">
              <a:noFill/>
              <a:miter lim="800000"/>
              <a:headEnd/>
              <a:tailEnd/>
            </a:ln>
            <a:effectLst/>
          </p:spPr>
          <p:txBody>
            <a:bodyPr>
              <a:spAutoFit/>
            </a:bodyPr>
            <a:lstStyle/>
            <a:p>
              <a:pPr algn="ctr">
                <a:spcBef>
                  <a:spcPct val="0"/>
                </a:spcBef>
              </a:pPr>
              <a:r>
                <a:rPr kumimoji="0" lang="en-US" altLang="zh-CN" sz="2000">
                  <a:solidFill>
                    <a:srgbClr val="FF0000"/>
                  </a:solidFill>
                </a:rPr>
                <a:t>a</a:t>
              </a:r>
              <a:r>
                <a:rPr kumimoji="0" lang="zh-CN" altLang="en-US" sz="2000">
                  <a:solidFill>
                    <a:srgbClr val="FF0000"/>
                  </a:solidFill>
                </a:rPr>
                <a:t>数组</a:t>
              </a:r>
              <a:endParaRPr lang="zh-CN" altLang="en-US" sz="2400">
                <a:solidFill>
                  <a:schemeClr val="tx1"/>
                </a:solidFill>
              </a:endParaRPr>
            </a:p>
          </p:txBody>
        </p:sp>
        <p:sp>
          <p:nvSpPr>
            <p:cNvPr id="391185" name="Rectangle 126"/>
            <p:cNvSpPr>
              <a:spLocks noChangeArrowheads="1"/>
            </p:cNvSpPr>
            <p:nvPr/>
          </p:nvSpPr>
          <p:spPr bwMode="auto">
            <a:xfrm>
              <a:off x="228600" y="2640"/>
              <a:ext cx="1143000" cy="480"/>
            </a:xfrm>
            <a:prstGeom prst="rect">
              <a:avLst/>
            </a:prstGeom>
            <a:noFill/>
            <a:ln w="9525">
              <a:noFill/>
              <a:miter lim="800000"/>
              <a:headEnd/>
              <a:tailEnd/>
            </a:ln>
            <a:effectLst/>
          </p:spPr>
          <p:txBody>
            <a:bodyPr>
              <a:spAutoFit/>
            </a:bodyPr>
            <a:lstStyle/>
            <a:p>
              <a:pPr algn="ctr">
                <a:spcBef>
                  <a:spcPct val="0"/>
                </a:spcBef>
              </a:pPr>
              <a:r>
                <a:rPr kumimoji="0" lang="en-US" altLang="zh-CN" sz="2400">
                  <a:solidFill>
                    <a:schemeClr val="tx1"/>
                  </a:solidFill>
                </a:rPr>
                <a:t>a</a:t>
              </a:r>
            </a:p>
            <a:p>
              <a:pPr algn="ctr">
                <a:spcBef>
                  <a:spcPct val="0"/>
                </a:spcBef>
              </a:pPr>
              <a:r>
                <a:rPr lang="en-US" altLang="zh-CN" sz="2000">
                  <a:solidFill>
                    <a:schemeClr val="tx1"/>
                  </a:solidFill>
                </a:rPr>
                <a:t>(2000)</a:t>
              </a:r>
            </a:p>
          </p:txBody>
        </p:sp>
        <p:sp>
          <p:nvSpPr>
            <p:cNvPr id="391186" name="Rectangle 127"/>
            <p:cNvSpPr>
              <a:spLocks noChangeArrowheads="1"/>
            </p:cNvSpPr>
            <p:nvPr/>
          </p:nvSpPr>
          <p:spPr bwMode="auto">
            <a:xfrm>
              <a:off x="381000" y="3552"/>
              <a:ext cx="914400" cy="442"/>
            </a:xfrm>
            <a:prstGeom prst="rect">
              <a:avLst/>
            </a:prstGeom>
            <a:noFill/>
            <a:ln w="9525">
              <a:noFill/>
              <a:miter lim="800000"/>
              <a:headEnd/>
              <a:tailEnd/>
            </a:ln>
            <a:effectLst/>
          </p:spPr>
          <p:txBody>
            <a:bodyPr>
              <a:spAutoFit/>
            </a:bodyPr>
            <a:lstStyle/>
            <a:p>
              <a:pPr>
                <a:spcBef>
                  <a:spcPct val="0"/>
                </a:spcBef>
              </a:pPr>
              <a:r>
                <a:rPr kumimoji="0" lang="en-US" altLang="zh-CN" sz="2000">
                  <a:solidFill>
                    <a:schemeClr val="accent2"/>
                  </a:solidFill>
                </a:rPr>
                <a:t>  a+2</a:t>
              </a:r>
            </a:p>
            <a:p>
              <a:pPr>
                <a:spcBef>
                  <a:spcPct val="0"/>
                </a:spcBef>
              </a:pPr>
              <a:r>
                <a:rPr kumimoji="0" lang="en-US" altLang="zh-CN" sz="2000">
                  <a:solidFill>
                    <a:schemeClr val="accent2"/>
                  </a:solidFill>
                </a:rPr>
                <a:t>(2016)</a:t>
              </a:r>
              <a:endParaRPr lang="en-US" altLang="zh-CN" sz="2400">
                <a:solidFill>
                  <a:schemeClr val="tx1"/>
                </a:solidFill>
              </a:endParaRPr>
            </a:p>
          </p:txBody>
        </p:sp>
        <p:sp>
          <p:nvSpPr>
            <p:cNvPr id="391187" name="Rectangle 128"/>
            <p:cNvSpPr>
              <a:spLocks noChangeArrowheads="1"/>
            </p:cNvSpPr>
            <p:nvPr/>
          </p:nvSpPr>
          <p:spPr bwMode="auto">
            <a:xfrm>
              <a:off x="381000" y="3120"/>
              <a:ext cx="914400" cy="442"/>
            </a:xfrm>
            <a:prstGeom prst="rect">
              <a:avLst/>
            </a:prstGeom>
            <a:noFill/>
            <a:ln w="9525">
              <a:noFill/>
              <a:miter lim="800000"/>
              <a:headEnd/>
              <a:tailEnd/>
            </a:ln>
            <a:effectLst/>
          </p:spPr>
          <p:txBody>
            <a:bodyPr>
              <a:spAutoFit/>
            </a:bodyPr>
            <a:lstStyle/>
            <a:p>
              <a:pPr>
                <a:spcBef>
                  <a:spcPct val="0"/>
                </a:spcBef>
              </a:pPr>
              <a:r>
                <a:rPr kumimoji="0" lang="en-US" altLang="zh-CN" sz="2000">
                  <a:solidFill>
                    <a:srgbClr val="FF0000"/>
                  </a:solidFill>
                </a:rPr>
                <a:t>  a+1</a:t>
              </a:r>
            </a:p>
            <a:p>
              <a:pPr>
                <a:spcBef>
                  <a:spcPct val="0"/>
                </a:spcBef>
              </a:pPr>
              <a:r>
                <a:rPr kumimoji="0" lang="en-US" altLang="zh-CN" sz="2000">
                  <a:solidFill>
                    <a:srgbClr val="FF0000"/>
                  </a:solidFill>
                </a:rPr>
                <a:t>(2008)</a:t>
              </a:r>
              <a:endParaRPr lang="en-US" altLang="zh-CN" sz="2400">
                <a:solidFill>
                  <a:schemeClr val="tx1"/>
                </a:solidFill>
              </a:endParaRPr>
            </a:p>
          </p:txBody>
        </p:sp>
        <p:sp>
          <p:nvSpPr>
            <p:cNvPr id="391188" name="Rectangle 129"/>
            <p:cNvSpPr>
              <a:spLocks noChangeArrowheads="1"/>
            </p:cNvSpPr>
            <p:nvPr/>
          </p:nvSpPr>
          <p:spPr bwMode="auto">
            <a:xfrm>
              <a:off x="1295400" y="3744"/>
              <a:ext cx="2438400" cy="376"/>
            </a:xfrm>
            <a:prstGeom prst="rect">
              <a:avLst/>
            </a:prstGeom>
            <a:noFill/>
            <a:ln w="9525">
              <a:noFill/>
              <a:miter lim="800000"/>
              <a:headEnd/>
              <a:tailEnd/>
            </a:ln>
            <a:effectLst/>
          </p:spPr>
          <p:txBody>
            <a:bodyPr/>
            <a:lstStyle/>
            <a:p>
              <a:pPr algn="ctr" eaLnBrk="1" hangingPunct="1">
                <a:spcBef>
                  <a:spcPct val="20000"/>
                </a:spcBef>
                <a:buClr>
                  <a:schemeClr val="accent1"/>
                </a:buClr>
              </a:pPr>
              <a:r>
                <a:rPr lang="en-US" altLang="zh-CN" sz="2000" dirty="0">
                  <a:solidFill>
                    <a:schemeClr val="tx1"/>
                  </a:solidFill>
                </a:rPr>
                <a:t>a[2]</a:t>
              </a:r>
            </a:p>
          </p:txBody>
        </p:sp>
        <p:sp>
          <p:nvSpPr>
            <p:cNvPr id="391189" name="Rectangle 130"/>
            <p:cNvSpPr>
              <a:spLocks noChangeArrowheads="1"/>
            </p:cNvSpPr>
            <p:nvPr/>
          </p:nvSpPr>
          <p:spPr bwMode="auto">
            <a:xfrm>
              <a:off x="1295400" y="3360"/>
              <a:ext cx="2438400" cy="384"/>
            </a:xfrm>
            <a:prstGeom prst="rect">
              <a:avLst/>
            </a:prstGeom>
            <a:noFill/>
            <a:ln w="9525">
              <a:noFill/>
              <a:miter lim="800000"/>
              <a:headEnd/>
              <a:tailEnd/>
            </a:ln>
            <a:effectLst/>
          </p:spPr>
          <p:txBody>
            <a:bodyPr/>
            <a:lstStyle/>
            <a:p>
              <a:pPr algn="ctr" eaLnBrk="1" hangingPunct="1">
                <a:spcBef>
                  <a:spcPct val="20000"/>
                </a:spcBef>
                <a:buClr>
                  <a:schemeClr val="accent1"/>
                </a:buClr>
              </a:pPr>
              <a:r>
                <a:rPr lang="en-US" altLang="zh-CN" sz="2000" dirty="0">
                  <a:solidFill>
                    <a:schemeClr val="tx1"/>
                  </a:solidFill>
                </a:rPr>
                <a:t>a[1]</a:t>
              </a:r>
            </a:p>
          </p:txBody>
        </p:sp>
        <p:sp>
          <p:nvSpPr>
            <p:cNvPr id="391190" name="Rectangle 131"/>
            <p:cNvSpPr>
              <a:spLocks noChangeArrowheads="1"/>
            </p:cNvSpPr>
            <p:nvPr/>
          </p:nvSpPr>
          <p:spPr bwMode="auto">
            <a:xfrm>
              <a:off x="1295400" y="2880"/>
              <a:ext cx="2438400" cy="480"/>
            </a:xfrm>
            <a:prstGeom prst="rect">
              <a:avLst/>
            </a:prstGeom>
            <a:noFill/>
            <a:ln w="9525">
              <a:noFill/>
              <a:miter lim="800000"/>
              <a:headEnd/>
              <a:tailEnd/>
            </a:ln>
            <a:effectLst/>
          </p:spPr>
          <p:txBody>
            <a:bodyPr/>
            <a:lstStyle/>
            <a:p>
              <a:pPr algn="ctr" eaLnBrk="1" hangingPunct="1">
                <a:spcBef>
                  <a:spcPct val="20000"/>
                </a:spcBef>
                <a:buClr>
                  <a:schemeClr val="accent1"/>
                </a:buClr>
              </a:pPr>
              <a:r>
                <a:rPr lang="en-US" altLang="zh-CN" sz="2000" dirty="0">
                  <a:solidFill>
                    <a:schemeClr val="tx1"/>
                  </a:solidFill>
                </a:rPr>
                <a:t>a[0]</a:t>
              </a:r>
            </a:p>
          </p:txBody>
        </p:sp>
        <p:sp>
          <p:nvSpPr>
            <p:cNvPr id="391191" name="Line 132"/>
            <p:cNvSpPr>
              <a:spLocks noChangeShapeType="1"/>
            </p:cNvSpPr>
            <p:nvPr/>
          </p:nvSpPr>
          <p:spPr bwMode="auto">
            <a:xfrm>
              <a:off x="1295400" y="2880"/>
              <a:ext cx="2438400" cy="0"/>
            </a:xfrm>
            <a:prstGeom prst="line">
              <a:avLst/>
            </a:prstGeom>
            <a:noFill/>
            <a:ln w="28575" cap="sq">
              <a:solidFill>
                <a:schemeClr val="tx1"/>
              </a:solidFill>
              <a:round/>
              <a:headEnd/>
              <a:tailEnd/>
            </a:ln>
            <a:effectLst/>
          </p:spPr>
          <p:txBody>
            <a:bodyPr/>
            <a:lstStyle/>
            <a:p>
              <a:endParaRPr lang="zh-CN" altLang="en-US"/>
            </a:p>
          </p:txBody>
        </p:sp>
        <p:sp>
          <p:nvSpPr>
            <p:cNvPr id="391192" name="Line 133"/>
            <p:cNvSpPr>
              <a:spLocks noChangeShapeType="1"/>
            </p:cNvSpPr>
            <p:nvPr/>
          </p:nvSpPr>
          <p:spPr bwMode="auto">
            <a:xfrm>
              <a:off x="1295400" y="3360"/>
              <a:ext cx="2438400" cy="0"/>
            </a:xfrm>
            <a:prstGeom prst="line">
              <a:avLst/>
            </a:prstGeom>
            <a:noFill/>
            <a:ln w="12700">
              <a:solidFill>
                <a:schemeClr val="tx1"/>
              </a:solidFill>
              <a:round/>
              <a:headEnd/>
              <a:tailEnd/>
            </a:ln>
            <a:effectLst/>
          </p:spPr>
          <p:txBody>
            <a:bodyPr/>
            <a:lstStyle/>
            <a:p>
              <a:endParaRPr lang="zh-CN" altLang="en-US"/>
            </a:p>
          </p:txBody>
        </p:sp>
        <p:sp>
          <p:nvSpPr>
            <p:cNvPr id="391193" name="Line 134"/>
            <p:cNvSpPr>
              <a:spLocks noChangeShapeType="1"/>
            </p:cNvSpPr>
            <p:nvPr/>
          </p:nvSpPr>
          <p:spPr bwMode="auto">
            <a:xfrm>
              <a:off x="1295400" y="3744"/>
              <a:ext cx="2438400" cy="0"/>
            </a:xfrm>
            <a:prstGeom prst="line">
              <a:avLst/>
            </a:prstGeom>
            <a:noFill/>
            <a:ln w="12700">
              <a:solidFill>
                <a:schemeClr val="tx1"/>
              </a:solidFill>
              <a:round/>
              <a:headEnd/>
              <a:tailEnd/>
            </a:ln>
            <a:effectLst/>
          </p:spPr>
          <p:txBody>
            <a:bodyPr/>
            <a:lstStyle/>
            <a:p>
              <a:endParaRPr lang="zh-CN" altLang="en-US"/>
            </a:p>
          </p:txBody>
        </p:sp>
        <p:sp>
          <p:nvSpPr>
            <p:cNvPr id="391194" name="Line 135"/>
            <p:cNvSpPr>
              <a:spLocks noChangeShapeType="1"/>
            </p:cNvSpPr>
            <p:nvPr/>
          </p:nvSpPr>
          <p:spPr bwMode="auto">
            <a:xfrm>
              <a:off x="1295400" y="4120"/>
              <a:ext cx="2438400" cy="0"/>
            </a:xfrm>
            <a:prstGeom prst="line">
              <a:avLst/>
            </a:prstGeom>
            <a:noFill/>
            <a:ln w="28575" cap="sq">
              <a:solidFill>
                <a:schemeClr val="tx1"/>
              </a:solidFill>
              <a:round/>
              <a:headEnd/>
              <a:tailEnd/>
            </a:ln>
            <a:effectLst/>
          </p:spPr>
          <p:txBody>
            <a:bodyPr/>
            <a:lstStyle/>
            <a:p>
              <a:endParaRPr lang="zh-CN" altLang="en-US"/>
            </a:p>
          </p:txBody>
        </p:sp>
        <p:sp>
          <p:nvSpPr>
            <p:cNvPr id="391195" name="Line 136"/>
            <p:cNvSpPr>
              <a:spLocks noChangeShapeType="1"/>
            </p:cNvSpPr>
            <p:nvPr/>
          </p:nvSpPr>
          <p:spPr bwMode="auto">
            <a:xfrm>
              <a:off x="1295400" y="2880"/>
              <a:ext cx="0" cy="1240"/>
            </a:xfrm>
            <a:prstGeom prst="line">
              <a:avLst/>
            </a:prstGeom>
            <a:noFill/>
            <a:ln w="28575" cap="sq">
              <a:solidFill>
                <a:schemeClr val="tx1"/>
              </a:solidFill>
              <a:round/>
              <a:headEnd/>
              <a:tailEnd/>
            </a:ln>
            <a:effectLst/>
          </p:spPr>
          <p:txBody>
            <a:bodyPr/>
            <a:lstStyle/>
            <a:p>
              <a:endParaRPr lang="zh-CN" altLang="en-US"/>
            </a:p>
          </p:txBody>
        </p:sp>
        <p:sp>
          <p:nvSpPr>
            <p:cNvPr id="391196" name="Line 137"/>
            <p:cNvSpPr>
              <a:spLocks noChangeShapeType="1"/>
            </p:cNvSpPr>
            <p:nvPr/>
          </p:nvSpPr>
          <p:spPr bwMode="auto">
            <a:xfrm>
              <a:off x="3733800" y="2880"/>
              <a:ext cx="0" cy="1240"/>
            </a:xfrm>
            <a:prstGeom prst="line">
              <a:avLst/>
            </a:prstGeom>
            <a:noFill/>
            <a:ln w="28575" cap="sq">
              <a:solidFill>
                <a:schemeClr val="tx1"/>
              </a:solidFill>
              <a:round/>
              <a:headEnd/>
              <a:tailEnd/>
            </a:ln>
            <a:effectLst/>
          </p:spPr>
          <p:txBody>
            <a:bodyPr/>
            <a:lstStyle/>
            <a:p>
              <a:endParaRPr lang="zh-CN" altLang="en-US"/>
            </a:p>
          </p:txBody>
        </p:sp>
        <p:sp>
          <p:nvSpPr>
            <p:cNvPr id="391197" name="Line 138"/>
            <p:cNvSpPr>
              <a:spLocks noChangeShapeType="1"/>
            </p:cNvSpPr>
            <p:nvPr/>
          </p:nvSpPr>
          <p:spPr bwMode="auto">
            <a:xfrm>
              <a:off x="381000" y="2880"/>
              <a:ext cx="914400" cy="0"/>
            </a:xfrm>
            <a:prstGeom prst="line">
              <a:avLst/>
            </a:prstGeom>
            <a:noFill/>
            <a:ln w="9525">
              <a:solidFill>
                <a:schemeClr val="tx1"/>
              </a:solidFill>
              <a:round/>
              <a:headEnd/>
              <a:tailEnd type="triangle" w="med" len="med"/>
            </a:ln>
            <a:effectLst/>
          </p:spPr>
          <p:txBody>
            <a:bodyPr/>
            <a:lstStyle/>
            <a:p>
              <a:endParaRPr lang="zh-CN" altLang="en-US"/>
            </a:p>
          </p:txBody>
        </p:sp>
        <p:sp>
          <p:nvSpPr>
            <p:cNvPr id="391198" name="Line 139"/>
            <p:cNvSpPr>
              <a:spLocks noChangeShapeType="1"/>
            </p:cNvSpPr>
            <p:nvPr/>
          </p:nvSpPr>
          <p:spPr bwMode="auto">
            <a:xfrm>
              <a:off x="381000" y="3360"/>
              <a:ext cx="914400" cy="0"/>
            </a:xfrm>
            <a:prstGeom prst="line">
              <a:avLst/>
            </a:prstGeom>
            <a:noFill/>
            <a:ln w="9525">
              <a:solidFill>
                <a:schemeClr val="tx1"/>
              </a:solidFill>
              <a:round/>
              <a:headEnd/>
              <a:tailEnd type="triangle" w="med" len="med"/>
            </a:ln>
            <a:effectLst/>
          </p:spPr>
          <p:txBody>
            <a:bodyPr/>
            <a:lstStyle/>
            <a:p>
              <a:endParaRPr lang="zh-CN" altLang="en-US"/>
            </a:p>
          </p:txBody>
        </p:sp>
        <p:sp>
          <p:nvSpPr>
            <p:cNvPr id="391199" name="Line 140"/>
            <p:cNvSpPr>
              <a:spLocks noChangeShapeType="1"/>
            </p:cNvSpPr>
            <p:nvPr/>
          </p:nvSpPr>
          <p:spPr bwMode="auto">
            <a:xfrm>
              <a:off x="381000" y="3744"/>
              <a:ext cx="914400" cy="0"/>
            </a:xfrm>
            <a:prstGeom prst="line">
              <a:avLst/>
            </a:prstGeom>
            <a:noFill/>
            <a:ln w="9525">
              <a:solidFill>
                <a:schemeClr val="tx1"/>
              </a:solidFill>
              <a:round/>
              <a:headEnd/>
              <a:tailEnd type="triangle" w="med" len="med"/>
            </a:ln>
            <a:effectLst/>
          </p:spPr>
          <p:txBody>
            <a:bodyPr/>
            <a:lstStyle/>
            <a:p>
              <a:endParaRPr lang="zh-CN" altLang="en-US"/>
            </a:p>
          </p:txBody>
        </p:sp>
        <p:sp>
          <p:nvSpPr>
            <p:cNvPr id="391200" name="Line 141"/>
            <p:cNvSpPr>
              <a:spLocks noChangeShapeType="1"/>
            </p:cNvSpPr>
            <p:nvPr/>
          </p:nvSpPr>
          <p:spPr bwMode="auto">
            <a:xfrm>
              <a:off x="1828800" y="2880"/>
              <a:ext cx="0" cy="1248"/>
            </a:xfrm>
            <a:prstGeom prst="line">
              <a:avLst/>
            </a:prstGeom>
            <a:noFill/>
            <a:ln w="9525">
              <a:solidFill>
                <a:schemeClr val="tx1"/>
              </a:solidFill>
              <a:prstDash val="sysDot"/>
              <a:round/>
              <a:headEnd/>
              <a:tailEnd/>
            </a:ln>
            <a:effectLst/>
          </p:spPr>
          <p:txBody>
            <a:bodyPr/>
            <a:lstStyle/>
            <a:p>
              <a:endParaRPr lang="zh-CN" altLang="en-US"/>
            </a:p>
          </p:txBody>
        </p:sp>
        <p:sp>
          <p:nvSpPr>
            <p:cNvPr id="391201" name="Line 142"/>
            <p:cNvSpPr>
              <a:spLocks noChangeShapeType="1"/>
            </p:cNvSpPr>
            <p:nvPr/>
          </p:nvSpPr>
          <p:spPr bwMode="auto">
            <a:xfrm>
              <a:off x="2438400" y="2880"/>
              <a:ext cx="0" cy="1248"/>
            </a:xfrm>
            <a:prstGeom prst="line">
              <a:avLst/>
            </a:prstGeom>
            <a:noFill/>
            <a:ln w="9525">
              <a:solidFill>
                <a:schemeClr val="tx1"/>
              </a:solidFill>
              <a:prstDash val="sysDot"/>
              <a:round/>
              <a:headEnd/>
              <a:tailEnd/>
            </a:ln>
            <a:effectLst/>
          </p:spPr>
          <p:txBody>
            <a:bodyPr/>
            <a:lstStyle/>
            <a:p>
              <a:endParaRPr lang="zh-CN" altLang="en-US"/>
            </a:p>
          </p:txBody>
        </p:sp>
        <p:sp>
          <p:nvSpPr>
            <p:cNvPr id="391202" name="Line 143"/>
            <p:cNvSpPr>
              <a:spLocks noChangeShapeType="1"/>
            </p:cNvSpPr>
            <p:nvPr/>
          </p:nvSpPr>
          <p:spPr bwMode="auto">
            <a:xfrm>
              <a:off x="1920" y="2880"/>
              <a:ext cx="0" cy="1248"/>
            </a:xfrm>
            <a:prstGeom prst="line">
              <a:avLst/>
            </a:prstGeom>
            <a:noFill/>
            <a:ln w="9525">
              <a:solidFill>
                <a:schemeClr val="tx1"/>
              </a:solidFill>
              <a:prstDash val="sysDot"/>
              <a:round/>
              <a:headEnd/>
              <a:tailEnd/>
            </a:ln>
            <a:effectLst/>
          </p:spPr>
          <p:txBody>
            <a:bodyPr/>
            <a:lstStyle/>
            <a:p>
              <a:endParaRPr lang="zh-CN" altLang="en-US"/>
            </a:p>
          </p:txBody>
        </p:sp>
      </p:grpSp>
      <p:sp>
        <p:nvSpPr>
          <p:cNvPr id="391178" name="AutoShape 145"/>
          <p:cNvSpPr>
            <a:spLocks noChangeArrowheads="1"/>
          </p:cNvSpPr>
          <p:nvPr/>
        </p:nvSpPr>
        <p:spPr bwMode="auto">
          <a:xfrm>
            <a:off x="4572000" y="2897188"/>
            <a:ext cx="1055688" cy="452437"/>
          </a:xfrm>
          <a:prstGeom prst="wedgeRectCallout">
            <a:avLst>
              <a:gd name="adj1" fmla="val 61579"/>
              <a:gd name="adj2" fmla="val 205440"/>
            </a:avLst>
          </a:prstGeom>
          <a:solidFill>
            <a:srgbClr val="FFCC99"/>
          </a:solidFill>
          <a:ln w="25400">
            <a:solidFill>
              <a:srgbClr val="00FF00"/>
            </a:solidFill>
            <a:miter lim="800000"/>
            <a:headEnd/>
            <a:tailEnd/>
          </a:ln>
          <a:effectLst/>
        </p:spPr>
        <p:txBody>
          <a:bodyPr/>
          <a:lstStyle/>
          <a:p>
            <a:pPr algn="ctr"/>
            <a:r>
              <a:rPr lang="zh-CN" altLang="en-US" sz="2000">
                <a:solidFill>
                  <a:srgbClr val="FF5050"/>
                </a:solidFill>
              </a:rPr>
              <a:t>行地址</a:t>
            </a:r>
          </a:p>
        </p:txBody>
      </p:sp>
      <p:grpSp>
        <p:nvGrpSpPr>
          <p:cNvPr id="4" name="Group 147"/>
          <p:cNvGrpSpPr>
            <a:grpSpLocks/>
          </p:cNvGrpSpPr>
          <p:nvPr/>
        </p:nvGrpSpPr>
        <p:grpSpPr bwMode="auto">
          <a:xfrm>
            <a:off x="182116" y="4869160"/>
            <a:ext cx="4533900" cy="1801813"/>
            <a:chOff x="1097" y="3185"/>
            <a:chExt cx="2856" cy="1135"/>
          </a:xfrm>
        </p:grpSpPr>
        <p:sp>
          <p:nvSpPr>
            <p:cNvPr id="391180" name="Rectangle 118"/>
            <p:cNvSpPr>
              <a:spLocks noChangeArrowheads="1"/>
            </p:cNvSpPr>
            <p:nvPr/>
          </p:nvSpPr>
          <p:spPr bwMode="auto">
            <a:xfrm>
              <a:off x="1106" y="3185"/>
              <a:ext cx="2561" cy="250"/>
            </a:xfrm>
            <a:prstGeom prst="rect">
              <a:avLst/>
            </a:prstGeom>
            <a:noFill/>
            <a:ln w="9525">
              <a:noFill/>
              <a:miter lim="800000"/>
              <a:headEnd/>
              <a:tailEnd/>
            </a:ln>
            <a:effectLst/>
          </p:spPr>
          <p:txBody>
            <a:bodyPr>
              <a:spAutoFit/>
            </a:bodyPr>
            <a:lstStyle/>
            <a:p>
              <a:pPr>
                <a:spcBef>
                  <a:spcPct val="0"/>
                </a:spcBef>
              </a:pPr>
              <a:r>
                <a:rPr kumimoji="0" lang="en-US" altLang="zh-CN" sz="2000">
                  <a:solidFill>
                    <a:schemeClr val="tx1"/>
                  </a:solidFill>
                </a:rPr>
                <a:t>a:</a:t>
              </a:r>
              <a:r>
                <a:rPr kumimoji="0" lang="zh-CN" altLang="en-US" sz="2000">
                  <a:solidFill>
                    <a:schemeClr val="tx1"/>
                  </a:solidFill>
                </a:rPr>
                <a:t>二维数组</a:t>
              </a:r>
              <a:r>
                <a:rPr kumimoji="0" lang="zh-CN" altLang="en-US" sz="2000">
                  <a:solidFill>
                    <a:srgbClr val="FF5050"/>
                  </a:solidFill>
                </a:rPr>
                <a:t>首地址</a:t>
              </a:r>
              <a:r>
                <a:rPr kumimoji="0" lang="zh-CN" altLang="en-US" sz="2000">
                  <a:solidFill>
                    <a:schemeClr val="tx1"/>
                  </a:solidFill>
                </a:rPr>
                <a:t>，</a:t>
              </a:r>
              <a:r>
                <a:rPr kumimoji="0" lang="en-US" altLang="zh-CN" sz="2000">
                  <a:solidFill>
                    <a:schemeClr val="tx1"/>
                  </a:solidFill>
                </a:rPr>
                <a:t>0</a:t>
              </a:r>
              <a:r>
                <a:rPr kumimoji="0" lang="zh-CN" altLang="en-US" sz="2000">
                  <a:solidFill>
                    <a:schemeClr val="tx1"/>
                  </a:solidFill>
                </a:rPr>
                <a:t>行首地址。 </a:t>
              </a:r>
            </a:p>
          </p:txBody>
        </p:sp>
        <p:sp>
          <p:nvSpPr>
            <p:cNvPr id="391181" name="Rectangle 119"/>
            <p:cNvSpPr>
              <a:spLocks noChangeArrowheads="1"/>
            </p:cNvSpPr>
            <p:nvPr/>
          </p:nvSpPr>
          <p:spPr bwMode="auto">
            <a:xfrm>
              <a:off x="1106" y="3477"/>
              <a:ext cx="2802" cy="250"/>
            </a:xfrm>
            <a:prstGeom prst="rect">
              <a:avLst/>
            </a:prstGeom>
            <a:noFill/>
            <a:ln w="9525">
              <a:noFill/>
              <a:miter lim="800000"/>
              <a:headEnd/>
              <a:tailEnd/>
            </a:ln>
            <a:effectLst/>
          </p:spPr>
          <p:txBody>
            <a:bodyPr>
              <a:spAutoFit/>
            </a:bodyPr>
            <a:lstStyle/>
            <a:p>
              <a:pPr>
                <a:spcBef>
                  <a:spcPct val="0"/>
                </a:spcBef>
              </a:pPr>
              <a:r>
                <a:rPr kumimoji="0" lang="en-US" altLang="zh-CN" sz="2000">
                  <a:solidFill>
                    <a:schemeClr val="tx1"/>
                  </a:solidFill>
                </a:rPr>
                <a:t>a+1:</a:t>
              </a:r>
              <a:r>
                <a:rPr kumimoji="0" lang="zh-CN" altLang="en-US" sz="2000">
                  <a:solidFill>
                    <a:schemeClr val="tx1"/>
                  </a:solidFill>
                </a:rPr>
                <a:t>第</a:t>
              </a:r>
              <a:r>
                <a:rPr kumimoji="0" lang="en-US" altLang="zh-CN" sz="2000">
                  <a:solidFill>
                    <a:schemeClr val="tx1"/>
                  </a:solidFill>
                </a:rPr>
                <a:t>1</a:t>
              </a:r>
              <a:r>
                <a:rPr kumimoji="0" lang="zh-CN" altLang="en-US" sz="2000">
                  <a:solidFill>
                    <a:schemeClr val="tx1"/>
                  </a:solidFill>
                </a:rPr>
                <a:t>行首地址为</a:t>
              </a:r>
              <a:r>
                <a:rPr kumimoji="0" lang="en-US" altLang="zh-CN" sz="2000">
                  <a:solidFill>
                    <a:schemeClr val="tx1"/>
                  </a:solidFill>
                </a:rPr>
                <a:t>: a+1×4×2=2008 </a:t>
              </a:r>
            </a:p>
          </p:txBody>
        </p:sp>
        <p:sp>
          <p:nvSpPr>
            <p:cNvPr id="391182" name="Rectangle 121"/>
            <p:cNvSpPr>
              <a:spLocks noChangeArrowheads="1"/>
            </p:cNvSpPr>
            <p:nvPr/>
          </p:nvSpPr>
          <p:spPr bwMode="auto">
            <a:xfrm>
              <a:off x="1106" y="3769"/>
              <a:ext cx="2847" cy="250"/>
            </a:xfrm>
            <a:prstGeom prst="rect">
              <a:avLst/>
            </a:prstGeom>
            <a:noFill/>
            <a:ln w="9525">
              <a:noFill/>
              <a:miter lim="800000"/>
              <a:headEnd/>
              <a:tailEnd/>
            </a:ln>
            <a:effectLst/>
          </p:spPr>
          <p:txBody>
            <a:bodyPr>
              <a:spAutoFit/>
            </a:bodyPr>
            <a:lstStyle/>
            <a:p>
              <a:pPr>
                <a:spcBef>
                  <a:spcPct val="0"/>
                </a:spcBef>
              </a:pPr>
              <a:r>
                <a:rPr kumimoji="0" lang="en-US" altLang="zh-CN" sz="2000" dirty="0">
                  <a:solidFill>
                    <a:schemeClr val="tx1"/>
                  </a:solidFill>
                </a:rPr>
                <a:t>a+2:</a:t>
              </a:r>
              <a:r>
                <a:rPr kumimoji="0" lang="zh-CN" altLang="en-US" sz="2000" dirty="0">
                  <a:solidFill>
                    <a:schemeClr val="tx1"/>
                  </a:solidFill>
                </a:rPr>
                <a:t>第</a:t>
              </a:r>
              <a:r>
                <a:rPr kumimoji="0" lang="en-US" altLang="zh-CN" sz="2000" dirty="0">
                  <a:solidFill>
                    <a:schemeClr val="tx1"/>
                  </a:solidFill>
                </a:rPr>
                <a:t>2</a:t>
              </a:r>
              <a:r>
                <a:rPr kumimoji="0" lang="zh-CN" altLang="en-US" sz="2000" dirty="0">
                  <a:solidFill>
                    <a:schemeClr val="tx1"/>
                  </a:solidFill>
                </a:rPr>
                <a:t>行首地址为</a:t>
              </a:r>
              <a:r>
                <a:rPr kumimoji="0" lang="en-US" altLang="zh-CN" sz="2000" dirty="0">
                  <a:solidFill>
                    <a:schemeClr val="tx1"/>
                  </a:solidFill>
                </a:rPr>
                <a:t>: a+2×4×2=2016</a:t>
              </a:r>
            </a:p>
          </p:txBody>
        </p:sp>
        <p:sp>
          <p:nvSpPr>
            <p:cNvPr id="391183" name="Rectangle 146"/>
            <p:cNvSpPr>
              <a:spLocks noChangeArrowheads="1"/>
            </p:cNvSpPr>
            <p:nvPr/>
          </p:nvSpPr>
          <p:spPr bwMode="auto">
            <a:xfrm>
              <a:off x="1097" y="4070"/>
              <a:ext cx="2262" cy="250"/>
            </a:xfrm>
            <a:prstGeom prst="rect">
              <a:avLst/>
            </a:prstGeom>
            <a:noFill/>
            <a:ln w="9525">
              <a:noFill/>
              <a:miter lim="800000"/>
              <a:headEnd/>
              <a:tailEnd/>
            </a:ln>
            <a:effectLst/>
          </p:spPr>
          <p:txBody>
            <a:bodyPr>
              <a:spAutoFit/>
            </a:bodyPr>
            <a:lstStyle/>
            <a:p>
              <a:pPr>
                <a:spcBef>
                  <a:spcPct val="0"/>
                </a:spcBef>
              </a:pPr>
              <a:r>
                <a:rPr kumimoji="0" lang="en-US" altLang="zh-CN" sz="2000">
                  <a:solidFill>
                    <a:schemeClr val="tx1"/>
                  </a:solidFill>
                </a:rPr>
                <a:t>a+i:</a:t>
              </a:r>
              <a:r>
                <a:rPr kumimoji="0" lang="zh-CN" altLang="en-US" sz="2000">
                  <a:solidFill>
                    <a:schemeClr val="tx1"/>
                  </a:solidFill>
                </a:rPr>
                <a:t>第</a:t>
              </a:r>
              <a:r>
                <a:rPr kumimoji="0" lang="en-US" altLang="zh-CN" sz="2000">
                  <a:solidFill>
                    <a:schemeClr val="tx1"/>
                  </a:solidFill>
                </a:rPr>
                <a:t>i</a:t>
              </a:r>
              <a:r>
                <a:rPr kumimoji="0" lang="zh-CN" altLang="en-US" sz="2000">
                  <a:solidFill>
                    <a:schemeClr val="tx1"/>
                  </a:solidFill>
                </a:rPr>
                <a:t>行</a:t>
              </a:r>
              <a:r>
                <a:rPr kumimoji="0" lang="zh-CN" altLang="en-US" sz="2000">
                  <a:solidFill>
                    <a:srgbClr val="FF5050"/>
                  </a:solidFill>
                </a:rPr>
                <a:t>首地址</a:t>
              </a:r>
              <a:r>
                <a:rPr kumimoji="0" lang="zh-CN" altLang="en-US" sz="2000">
                  <a:solidFill>
                    <a:schemeClr val="tx1"/>
                  </a:solidFill>
                </a:rPr>
                <a:t>为</a:t>
              </a:r>
              <a:r>
                <a:rPr kumimoji="0" lang="en-US" altLang="zh-CN" sz="2000">
                  <a:solidFill>
                    <a:schemeClr val="tx1"/>
                  </a:solidFill>
                </a:rPr>
                <a:t>: a+i×4×2</a:t>
              </a:r>
            </a:p>
          </p:txBody>
        </p:sp>
      </p:grpSp>
      <p:sp>
        <p:nvSpPr>
          <p:cNvPr id="63" name="Text Box 2"/>
          <p:cNvSpPr txBox="1">
            <a:spLocks noChangeArrowheads="1"/>
          </p:cNvSpPr>
          <p:nvPr/>
        </p:nvSpPr>
        <p:spPr bwMode="auto">
          <a:xfrm>
            <a:off x="1187624" y="476672"/>
            <a:ext cx="7239000" cy="701675"/>
          </a:xfrm>
          <a:prstGeom prst="rect">
            <a:avLst/>
          </a:prstGeom>
          <a:noFill/>
          <a:ln w="9525">
            <a:noFill/>
            <a:miter lim="800000"/>
            <a:headEnd/>
            <a:tailEnd/>
          </a:ln>
        </p:spPr>
        <p:txBody>
          <a:bodyPr>
            <a:spAutoFit/>
          </a:bodyPr>
          <a:lstStyle/>
          <a:p>
            <a:pPr>
              <a:lnSpc>
                <a:spcPct val="100000"/>
              </a:lnSpc>
              <a:spcBef>
                <a:spcPct val="50000"/>
              </a:spcBef>
              <a:buClrTx/>
            </a:pPr>
            <a:r>
              <a:rPr lang="en-US" altLang="zh-CN" sz="3200" dirty="0">
                <a:solidFill>
                  <a:schemeClr val="accent1"/>
                </a:solidFill>
              </a:rPr>
              <a:t>10.3.3</a:t>
            </a:r>
            <a:r>
              <a:rPr lang="en-US" altLang="zh-CN" sz="4000" b="1" dirty="0">
                <a:solidFill>
                  <a:srgbClr val="CC00CC"/>
                </a:solidFill>
                <a:latin typeface="Times New Roman" charset="0"/>
                <a:ea typeface="华文新魏" pitchFamily="2" charset="-122"/>
              </a:rPr>
              <a:t>  </a:t>
            </a:r>
            <a:r>
              <a:rPr lang="zh-CN" altLang="en-US" sz="3200" dirty="0">
                <a:latin typeface="Arial" pitchFamily="34" charset="0"/>
              </a:rPr>
              <a:t>指针与</a:t>
            </a:r>
            <a:r>
              <a:rPr lang="zh-CN" altLang="en-US" sz="3200" dirty="0"/>
              <a:t>多</a:t>
            </a:r>
            <a:r>
              <a:rPr lang="zh-CN" altLang="en-US" sz="3200" dirty="0">
                <a:latin typeface="Arial" pitchFamily="34" charset="0"/>
              </a:rPr>
              <a:t>维数组</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2" name="Rectangle 4"/>
          <p:cNvSpPr>
            <a:spLocks noChangeArrowheads="1"/>
          </p:cNvSpPr>
          <p:nvPr/>
        </p:nvSpPr>
        <p:spPr bwMode="auto">
          <a:xfrm>
            <a:off x="655638" y="681038"/>
            <a:ext cx="8196262" cy="731738"/>
          </a:xfrm>
          <a:prstGeom prst="rect">
            <a:avLst/>
          </a:prstGeom>
          <a:noFill/>
          <a:ln w="9525">
            <a:noFill/>
            <a:miter lim="800000"/>
            <a:headEnd/>
            <a:tailEnd/>
          </a:ln>
        </p:spPr>
        <p:txBody>
          <a:bodyPr/>
          <a:lstStyle/>
          <a:p>
            <a:pPr marL="742950" lvl="1" indent="-285750" eaLnBrk="1" hangingPunct="1">
              <a:spcBef>
                <a:spcPct val="20000"/>
              </a:spcBef>
              <a:buClr>
                <a:srgbClr val="339933"/>
              </a:buClr>
              <a:buFont typeface="Wingdings" pitchFamily="2" charset="2"/>
              <a:buNone/>
            </a:pPr>
            <a:r>
              <a:rPr lang="en-US" altLang="zh-CN" sz="2800" dirty="0">
                <a:solidFill>
                  <a:schemeClr val="accent1"/>
                </a:solidFill>
              </a:rPr>
              <a:t>10.2</a:t>
            </a:r>
            <a:r>
              <a:rPr lang="en-US" altLang="zh-CN" sz="2800" dirty="0">
                <a:solidFill>
                  <a:schemeClr val="tx1"/>
                </a:solidFill>
                <a:latin typeface="Arial" pitchFamily="34" charset="0"/>
              </a:rPr>
              <a:t>  </a:t>
            </a:r>
            <a:r>
              <a:rPr lang="zh-CN" altLang="en-US" sz="2800" dirty="0">
                <a:solidFill>
                  <a:schemeClr val="tx1"/>
                </a:solidFill>
                <a:latin typeface="Arial" pitchFamily="34" charset="0"/>
              </a:rPr>
              <a:t>变量的指针和指向变量的指针变量</a:t>
            </a:r>
            <a:endParaRPr lang="zh-CN" altLang="en-US" sz="2000" dirty="0">
              <a:solidFill>
                <a:schemeClr val="tx1"/>
              </a:solidFill>
            </a:endParaRPr>
          </a:p>
        </p:txBody>
      </p:sp>
      <p:sp>
        <p:nvSpPr>
          <p:cNvPr id="6" name="Rectangle 7"/>
          <p:cNvSpPr>
            <a:spLocks noChangeArrowheads="1"/>
          </p:cNvSpPr>
          <p:nvPr/>
        </p:nvSpPr>
        <p:spPr bwMode="auto">
          <a:xfrm>
            <a:off x="865188" y="2262857"/>
            <a:ext cx="6392862" cy="495300"/>
          </a:xfrm>
          <a:prstGeom prst="rect">
            <a:avLst/>
          </a:prstGeom>
          <a:noFill/>
          <a:ln w="9525">
            <a:noFill/>
            <a:miter lim="800000"/>
            <a:headEnd/>
            <a:tailEnd/>
          </a:ln>
        </p:spPr>
        <p:txBody>
          <a:bodyPr/>
          <a:lstStyle/>
          <a:p>
            <a:pPr marL="342900" indent="-342900">
              <a:lnSpc>
                <a:spcPct val="100000"/>
              </a:lnSpc>
            </a:pPr>
            <a:r>
              <a:rPr lang="zh-CN" altLang="en-US" sz="2400" dirty="0">
                <a:solidFill>
                  <a:srgbClr val="0000FF"/>
                </a:solidFill>
                <a:latin typeface="Times New Roman" charset="0"/>
                <a:ea typeface="黑体" pitchFamily="2" charset="-122"/>
              </a:rPr>
              <a:t>指针变量</a:t>
            </a:r>
            <a:r>
              <a:rPr lang="zh-CN" altLang="en-US" sz="2400" dirty="0">
                <a:latin typeface="Times New Roman" charset="0"/>
                <a:ea typeface="黑体" pitchFamily="2" charset="-122"/>
              </a:rPr>
              <a:t>与其</a:t>
            </a:r>
            <a:r>
              <a:rPr lang="zh-CN" altLang="en-US" sz="2400" dirty="0">
                <a:solidFill>
                  <a:srgbClr val="339933"/>
                </a:solidFill>
                <a:latin typeface="Times New Roman" charset="0"/>
                <a:ea typeface="黑体" pitchFamily="2" charset="-122"/>
              </a:rPr>
              <a:t>所指向的变量</a:t>
            </a:r>
            <a:r>
              <a:rPr lang="zh-CN" altLang="en-US" sz="2400" dirty="0">
                <a:latin typeface="Times New Roman" charset="0"/>
                <a:ea typeface="黑体" pitchFamily="2" charset="-122"/>
              </a:rPr>
              <a:t>之间的关系</a:t>
            </a:r>
          </a:p>
        </p:txBody>
      </p:sp>
      <p:sp>
        <p:nvSpPr>
          <p:cNvPr id="26" name="Text Box 28"/>
          <p:cNvSpPr txBox="1">
            <a:spLocks noChangeArrowheads="1"/>
          </p:cNvSpPr>
          <p:nvPr/>
        </p:nvSpPr>
        <p:spPr bwMode="auto">
          <a:xfrm>
            <a:off x="865188" y="3429000"/>
            <a:ext cx="7162800" cy="457200"/>
          </a:xfrm>
          <a:prstGeom prst="rect">
            <a:avLst/>
          </a:prstGeom>
          <a:noFill/>
          <a:ln w="38100">
            <a:noFill/>
            <a:miter lim="800000"/>
            <a:headEnd type="none" w="sm" len="sm"/>
            <a:tailEnd type="none" w="sm" len="sm"/>
          </a:ln>
        </p:spPr>
        <p:txBody>
          <a:bodyPr>
            <a:spAutoFit/>
          </a:bodyPr>
          <a:lstStyle/>
          <a:p>
            <a:pPr>
              <a:lnSpc>
                <a:spcPct val="100000"/>
              </a:lnSpc>
              <a:spcBef>
                <a:spcPct val="50000"/>
              </a:spcBef>
              <a:buClrTx/>
            </a:pPr>
            <a:r>
              <a:rPr lang="zh-CN" altLang="en-US" sz="2400" b="1" dirty="0">
                <a:solidFill>
                  <a:srgbClr val="0033CC"/>
                </a:solidFill>
                <a:latin typeface="Times New Roman" charset="0"/>
                <a:ea typeface="宋体" charset="-122"/>
              </a:rPr>
              <a:t>在分析有关指针的程序时，画图是很好的方法：</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9" name="Rectangle 8"/>
          <p:cNvSpPr>
            <a:spLocks noChangeArrowheads="1"/>
          </p:cNvSpPr>
          <p:nvPr/>
        </p:nvSpPr>
        <p:spPr bwMode="auto">
          <a:xfrm>
            <a:off x="0" y="548680"/>
            <a:ext cx="9144000" cy="1095375"/>
          </a:xfrm>
          <a:prstGeom prst="rect">
            <a:avLst/>
          </a:prstGeom>
          <a:noFill/>
          <a:ln w="9525">
            <a:noFill/>
            <a:miter lim="800000"/>
            <a:headEnd/>
            <a:tailEnd/>
          </a:ln>
        </p:spPr>
        <p:txBody>
          <a:bodyPr/>
          <a:lstStyle/>
          <a:p>
            <a:pPr marL="1600200" lvl="3" indent="-228600" eaLnBrk="1" hangingPunct="1">
              <a:spcBef>
                <a:spcPct val="20000"/>
              </a:spcBef>
              <a:buClr>
                <a:srgbClr val="FFCC00"/>
              </a:buClr>
              <a:buFont typeface="Wingdings" pitchFamily="2" charset="2"/>
              <a:buChar char="l"/>
            </a:pPr>
            <a:r>
              <a:rPr kumimoji="0" lang="zh-CN" altLang="en-US" sz="2000" dirty="0">
                <a:solidFill>
                  <a:schemeClr val="tx1"/>
                </a:solidFill>
              </a:rPr>
              <a:t>数组名可以代表数组首地址，所以</a:t>
            </a:r>
            <a:r>
              <a:rPr kumimoji="0" lang="en-US" altLang="zh-CN" sz="2000" dirty="0">
                <a:solidFill>
                  <a:schemeClr val="tx1"/>
                </a:solidFill>
              </a:rPr>
              <a:t>a[0]</a:t>
            </a:r>
            <a:r>
              <a:rPr kumimoji="0" lang="zh-CN" altLang="en-US" sz="2000" dirty="0">
                <a:solidFill>
                  <a:schemeClr val="tx1"/>
                </a:solidFill>
              </a:rPr>
              <a:t>代表</a:t>
            </a:r>
            <a:r>
              <a:rPr kumimoji="0" lang="en-US" altLang="zh-CN" sz="2000" dirty="0">
                <a:solidFill>
                  <a:schemeClr val="tx1"/>
                </a:solidFill>
              </a:rPr>
              <a:t>0</a:t>
            </a:r>
            <a:r>
              <a:rPr kumimoji="0" lang="zh-CN" altLang="en-US" sz="2000" dirty="0">
                <a:solidFill>
                  <a:schemeClr val="tx1"/>
                </a:solidFill>
              </a:rPr>
              <a:t>行</a:t>
            </a:r>
            <a:r>
              <a:rPr kumimoji="0" lang="en-US" altLang="zh-CN" sz="2000" dirty="0">
                <a:solidFill>
                  <a:schemeClr val="tx1"/>
                </a:solidFill>
              </a:rPr>
              <a:t>0</a:t>
            </a:r>
            <a:r>
              <a:rPr kumimoji="0" lang="zh-CN" altLang="en-US" sz="2000" dirty="0">
                <a:solidFill>
                  <a:schemeClr val="tx1"/>
                </a:solidFill>
              </a:rPr>
              <a:t>列地址，</a:t>
            </a:r>
            <a:r>
              <a:rPr kumimoji="0" lang="en-US" altLang="zh-CN" sz="2000" dirty="0">
                <a:solidFill>
                  <a:schemeClr val="tx1"/>
                </a:solidFill>
              </a:rPr>
              <a:t>&amp;a[0][0]</a:t>
            </a:r>
            <a:r>
              <a:rPr kumimoji="0" lang="zh-CN" altLang="en-US" sz="2000" dirty="0">
                <a:solidFill>
                  <a:schemeClr val="tx1"/>
                </a:solidFill>
              </a:rPr>
              <a:t>。</a:t>
            </a:r>
            <a:r>
              <a:rPr kumimoji="0" lang="en-US" altLang="zh-CN" sz="2000" dirty="0">
                <a:solidFill>
                  <a:schemeClr val="tx1"/>
                </a:solidFill>
              </a:rPr>
              <a:t>a[1]</a:t>
            </a:r>
            <a:r>
              <a:rPr kumimoji="0" lang="zh-CN" altLang="en-US" sz="2000" dirty="0">
                <a:solidFill>
                  <a:schemeClr val="tx1"/>
                </a:solidFill>
              </a:rPr>
              <a:t>的值是</a:t>
            </a:r>
            <a:r>
              <a:rPr kumimoji="0" lang="en-US" altLang="zh-CN" sz="2000" dirty="0">
                <a:solidFill>
                  <a:schemeClr val="tx1"/>
                </a:solidFill>
              </a:rPr>
              <a:t>&amp;a[1][0]</a:t>
            </a:r>
            <a:r>
              <a:rPr kumimoji="0" lang="zh-CN" altLang="en-US" sz="2000" dirty="0">
                <a:solidFill>
                  <a:schemeClr val="tx1"/>
                </a:solidFill>
              </a:rPr>
              <a:t>，</a:t>
            </a:r>
            <a:r>
              <a:rPr kumimoji="0" lang="en-US" altLang="zh-CN" sz="2000" dirty="0">
                <a:solidFill>
                  <a:schemeClr val="tx1"/>
                </a:solidFill>
              </a:rPr>
              <a:t>a[2]</a:t>
            </a:r>
            <a:r>
              <a:rPr kumimoji="0" lang="zh-CN" altLang="en-US" sz="2000" dirty="0">
                <a:solidFill>
                  <a:schemeClr val="tx1"/>
                </a:solidFill>
              </a:rPr>
              <a:t>的值是</a:t>
            </a:r>
            <a:r>
              <a:rPr kumimoji="0" lang="en-US" altLang="zh-CN" sz="2000" dirty="0">
                <a:solidFill>
                  <a:schemeClr val="tx1"/>
                </a:solidFill>
              </a:rPr>
              <a:t>&amp;a[2][0].</a:t>
            </a:r>
          </a:p>
          <a:p>
            <a:pPr marL="1600200" lvl="3" indent="-228600" eaLnBrk="1" hangingPunct="1">
              <a:spcBef>
                <a:spcPct val="20000"/>
              </a:spcBef>
              <a:buClr>
                <a:srgbClr val="FFCC00"/>
              </a:buClr>
              <a:buFont typeface="Wingdings" pitchFamily="2" charset="2"/>
              <a:buChar char="l"/>
            </a:pPr>
            <a:r>
              <a:rPr kumimoji="0" lang="en-US" altLang="zh-CN" sz="2000" dirty="0">
                <a:solidFill>
                  <a:schemeClr val="tx1"/>
                </a:solidFill>
              </a:rPr>
              <a:t>a, a[0], a[1] ,a[2]</a:t>
            </a:r>
            <a:r>
              <a:rPr kumimoji="0" lang="zh-CN" altLang="en-US" sz="2000" dirty="0">
                <a:solidFill>
                  <a:schemeClr val="tx1"/>
                </a:solidFill>
              </a:rPr>
              <a:t>本身不占内存，不存放数据，仅表示一个地址。</a:t>
            </a:r>
          </a:p>
        </p:txBody>
      </p:sp>
      <p:grpSp>
        <p:nvGrpSpPr>
          <p:cNvPr id="2" name="Group 52"/>
          <p:cNvGrpSpPr>
            <a:grpSpLocks/>
          </p:cNvGrpSpPr>
          <p:nvPr/>
        </p:nvGrpSpPr>
        <p:grpSpPr bwMode="auto">
          <a:xfrm>
            <a:off x="296863" y="2439988"/>
            <a:ext cx="6705600" cy="3238500"/>
            <a:chOff x="825" y="1226"/>
            <a:chExt cx="4224" cy="2040"/>
          </a:xfrm>
        </p:grpSpPr>
        <p:sp>
          <p:nvSpPr>
            <p:cNvPr id="392211" name="Rectangle 10"/>
            <p:cNvSpPr>
              <a:spLocks noChangeArrowheads="1"/>
            </p:cNvSpPr>
            <p:nvPr/>
          </p:nvSpPr>
          <p:spPr bwMode="auto">
            <a:xfrm>
              <a:off x="873" y="3026"/>
              <a:ext cx="624" cy="240"/>
            </a:xfrm>
            <a:prstGeom prst="rect">
              <a:avLst/>
            </a:prstGeom>
            <a:noFill/>
            <a:ln w="9525">
              <a:noFill/>
              <a:miter lim="800000"/>
              <a:headEnd/>
              <a:tailEnd/>
            </a:ln>
            <a:effectLst/>
          </p:spPr>
          <p:txBody>
            <a:bodyPr wrap="none" anchor="ctr"/>
            <a:lstStyle/>
            <a:p>
              <a:pPr algn="ctr">
                <a:spcBef>
                  <a:spcPct val="0"/>
                </a:spcBef>
              </a:pPr>
              <a:r>
                <a:rPr kumimoji="0" lang="en-US" altLang="zh-CN" sz="2000"/>
                <a:t>a[2]+0</a:t>
              </a:r>
              <a:endParaRPr lang="en-US" altLang="zh-CN" sz="2000"/>
            </a:p>
          </p:txBody>
        </p:sp>
        <p:grpSp>
          <p:nvGrpSpPr>
            <p:cNvPr id="3" name="Group 51"/>
            <p:cNvGrpSpPr>
              <a:grpSpLocks/>
            </p:cNvGrpSpPr>
            <p:nvPr/>
          </p:nvGrpSpPr>
          <p:grpSpPr bwMode="auto">
            <a:xfrm>
              <a:off x="825" y="1226"/>
              <a:ext cx="4224" cy="1848"/>
              <a:chOff x="825" y="1226"/>
              <a:chExt cx="4224" cy="1848"/>
            </a:xfrm>
          </p:grpSpPr>
          <p:grpSp>
            <p:nvGrpSpPr>
              <p:cNvPr id="4" name="Group 12"/>
              <p:cNvGrpSpPr>
                <a:grpSpLocks/>
              </p:cNvGrpSpPr>
              <p:nvPr/>
            </p:nvGrpSpPr>
            <p:grpSpPr bwMode="auto">
              <a:xfrm>
                <a:off x="825" y="1226"/>
                <a:ext cx="3024" cy="1776"/>
                <a:chOff x="816" y="1872"/>
                <a:chExt cx="3024" cy="1776"/>
              </a:xfrm>
            </p:grpSpPr>
            <p:grpSp>
              <p:nvGrpSpPr>
                <p:cNvPr id="5" name="Group 13"/>
                <p:cNvGrpSpPr>
                  <a:grpSpLocks/>
                </p:cNvGrpSpPr>
                <p:nvPr/>
              </p:nvGrpSpPr>
              <p:grpSpPr bwMode="auto">
                <a:xfrm>
                  <a:off x="1536" y="2496"/>
                  <a:ext cx="2304" cy="1152"/>
                  <a:chOff x="1536" y="2064"/>
                  <a:chExt cx="2304" cy="1152"/>
                </a:xfrm>
              </p:grpSpPr>
              <p:grpSp>
                <p:nvGrpSpPr>
                  <p:cNvPr id="6" name="Group 14"/>
                  <p:cNvGrpSpPr>
                    <a:grpSpLocks/>
                  </p:cNvGrpSpPr>
                  <p:nvPr/>
                </p:nvGrpSpPr>
                <p:grpSpPr bwMode="auto">
                  <a:xfrm>
                    <a:off x="1536" y="2064"/>
                    <a:ext cx="2304" cy="384"/>
                    <a:chOff x="1536" y="2064"/>
                    <a:chExt cx="2304" cy="384"/>
                  </a:xfrm>
                </p:grpSpPr>
                <p:sp>
                  <p:nvSpPr>
                    <p:cNvPr id="392248" name="Rectangle 15"/>
                    <p:cNvSpPr>
                      <a:spLocks noChangeArrowheads="1"/>
                    </p:cNvSpPr>
                    <p:nvPr/>
                  </p:nvSpPr>
                  <p:spPr bwMode="auto">
                    <a:xfrm>
                      <a:off x="1536" y="2064"/>
                      <a:ext cx="576" cy="384"/>
                    </a:xfrm>
                    <a:prstGeom prst="rect">
                      <a:avLst/>
                    </a:prstGeom>
                    <a:noFill/>
                    <a:ln w="38100">
                      <a:solidFill>
                        <a:schemeClr val="accent2"/>
                      </a:solidFill>
                      <a:miter lim="800000"/>
                      <a:headEnd/>
                      <a:tailEnd/>
                    </a:ln>
                    <a:effectLst/>
                  </p:spPr>
                  <p:txBody>
                    <a:bodyPr wrap="none" anchor="ctr"/>
                    <a:lstStyle/>
                    <a:p>
                      <a:pPr algn="ctr">
                        <a:spcBef>
                          <a:spcPct val="0"/>
                        </a:spcBef>
                      </a:pPr>
                      <a:r>
                        <a:rPr kumimoji="0" lang="en-US" altLang="zh-CN" sz="2000">
                          <a:solidFill>
                            <a:schemeClr val="tx1"/>
                          </a:solidFill>
                          <a:ea typeface="宋体" pitchFamily="2" charset="-122"/>
                        </a:rPr>
                        <a:t>2000 </a:t>
                      </a:r>
                      <a:endParaRPr kumimoji="0" lang="en-US" altLang="zh-CN" sz="2000" b="0">
                        <a:solidFill>
                          <a:schemeClr val="tx1"/>
                        </a:solidFill>
                        <a:ea typeface="宋体" pitchFamily="2" charset="-122"/>
                      </a:endParaRPr>
                    </a:p>
                    <a:p>
                      <a:pPr algn="ctr">
                        <a:spcBef>
                          <a:spcPct val="0"/>
                        </a:spcBef>
                      </a:pPr>
                      <a:r>
                        <a:rPr kumimoji="0" lang="en-US" altLang="zh-CN" sz="2000">
                          <a:solidFill>
                            <a:schemeClr val="tx1"/>
                          </a:solidFill>
                          <a:ea typeface="宋体" pitchFamily="2" charset="-122"/>
                        </a:rPr>
                        <a:t>1</a:t>
                      </a:r>
                      <a:endParaRPr lang="en-US" altLang="zh-CN" sz="2000" b="0">
                        <a:solidFill>
                          <a:schemeClr val="tx1"/>
                        </a:solidFill>
                        <a:ea typeface="宋体" pitchFamily="2" charset="-122"/>
                      </a:endParaRPr>
                    </a:p>
                  </p:txBody>
                </p:sp>
                <p:sp>
                  <p:nvSpPr>
                    <p:cNvPr id="392249" name="Rectangle 16"/>
                    <p:cNvSpPr>
                      <a:spLocks noChangeArrowheads="1"/>
                    </p:cNvSpPr>
                    <p:nvPr/>
                  </p:nvSpPr>
                  <p:spPr bwMode="auto">
                    <a:xfrm>
                      <a:off x="2112" y="2064"/>
                      <a:ext cx="576" cy="384"/>
                    </a:xfrm>
                    <a:prstGeom prst="rect">
                      <a:avLst/>
                    </a:prstGeom>
                    <a:noFill/>
                    <a:ln w="38100">
                      <a:solidFill>
                        <a:schemeClr val="accent2"/>
                      </a:solidFill>
                      <a:miter lim="800000"/>
                      <a:headEnd/>
                      <a:tailEnd/>
                    </a:ln>
                    <a:effectLst/>
                  </p:spPr>
                  <p:txBody>
                    <a:bodyPr wrap="none" anchor="ctr"/>
                    <a:lstStyle/>
                    <a:p>
                      <a:pPr algn="ctr">
                        <a:spcBef>
                          <a:spcPct val="0"/>
                        </a:spcBef>
                      </a:pPr>
                      <a:r>
                        <a:rPr kumimoji="0" lang="en-US" altLang="zh-CN" sz="2000">
                          <a:solidFill>
                            <a:schemeClr val="tx1"/>
                          </a:solidFill>
                          <a:ea typeface="宋体" pitchFamily="2" charset="-122"/>
                        </a:rPr>
                        <a:t>2002 </a:t>
                      </a:r>
                      <a:endParaRPr kumimoji="0" lang="en-US" altLang="zh-CN" sz="2000" b="0">
                        <a:solidFill>
                          <a:schemeClr val="tx1"/>
                        </a:solidFill>
                        <a:ea typeface="宋体" pitchFamily="2" charset="-122"/>
                      </a:endParaRPr>
                    </a:p>
                    <a:p>
                      <a:pPr algn="ctr">
                        <a:spcBef>
                          <a:spcPct val="0"/>
                        </a:spcBef>
                      </a:pPr>
                      <a:r>
                        <a:rPr kumimoji="0" lang="en-US" altLang="zh-CN" sz="2000">
                          <a:solidFill>
                            <a:schemeClr val="tx1"/>
                          </a:solidFill>
                          <a:ea typeface="宋体" pitchFamily="2" charset="-122"/>
                        </a:rPr>
                        <a:t>3</a:t>
                      </a:r>
                      <a:endParaRPr lang="en-US" altLang="zh-CN" sz="2000" b="0">
                        <a:solidFill>
                          <a:schemeClr val="tx1"/>
                        </a:solidFill>
                        <a:ea typeface="宋体" pitchFamily="2" charset="-122"/>
                      </a:endParaRPr>
                    </a:p>
                  </p:txBody>
                </p:sp>
                <p:sp>
                  <p:nvSpPr>
                    <p:cNvPr id="392250" name="Rectangle 17"/>
                    <p:cNvSpPr>
                      <a:spLocks noChangeArrowheads="1"/>
                    </p:cNvSpPr>
                    <p:nvPr/>
                  </p:nvSpPr>
                  <p:spPr bwMode="auto">
                    <a:xfrm>
                      <a:off x="2688" y="2064"/>
                      <a:ext cx="576" cy="384"/>
                    </a:xfrm>
                    <a:prstGeom prst="rect">
                      <a:avLst/>
                    </a:prstGeom>
                    <a:noFill/>
                    <a:ln w="38100">
                      <a:solidFill>
                        <a:schemeClr val="accent2"/>
                      </a:solidFill>
                      <a:miter lim="800000"/>
                      <a:headEnd/>
                      <a:tailEnd/>
                    </a:ln>
                    <a:effectLst/>
                  </p:spPr>
                  <p:txBody>
                    <a:bodyPr wrap="none" anchor="ctr"/>
                    <a:lstStyle/>
                    <a:p>
                      <a:pPr algn="ctr">
                        <a:spcBef>
                          <a:spcPct val="0"/>
                        </a:spcBef>
                      </a:pPr>
                      <a:r>
                        <a:rPr kumimoji="0" lang="en-US" altLang="zh-CN" sz="2000">
                          <a:solidFill>
                            <a:schemeClr val="tx1"/>
                          </a:solidFill>
                          <a:ea typeface="宋体" pitchFamily="2" charset="-122"/>
                        </a:rPr>
                        <a:t>2004 </a:t>
                      </a:r>
                      <a:endParaRPr kumimoji="0" lang="en-US" altLang="zh-CN" sz="2000" b="0">
                        <a:solidFill>
                          <a:schemeClr val="tx1"/>
                        </a:solidFill>
                        <a:ea typeface="宋体" pitchFamily="2" charset="-122"/>
                      </a:endParaRPr>
                    </a:p>
                    <a:p>
                      <a:pPr algn="ctr">
                        <a:spcBef>
                          <a:spcPct val="0"/>
                        </a:spcBef>
                      </a:pPr>
                      <a:r>
                        <a:rPr kumimoji="0" lang="en-US" altLang="zh-CN" sz="2000">
                          <a:solidFill>
                            <a:schemeClr val="tx1"/>
                          </a:solidFill>
                          <a:ea typeface="宋体" pitchFamily="2" charset="-122"/>
                        </a:rPr>
                        <a:t>5</a:t>
                      </a:r>
                      <a:endParaRPr lang="en-US" altLang="zh-CN" sz="2000" b="0">
                        <a:solidFill>
                          <a:schemeClr val="tx1"/>
                        </a:solidFill>
                        <a:ea typeface="宋体" pitchFamily="2" charset="-122"/>
                      </a:endParaRPr>
                    </a:p>
                  </p:txBody>
                </p:sp>
                <p:sp>
                  <p:nvSpPr>
                    <p:cNvPr id="392251" name="Rectangle 18"/>
                    <p:cNvSpPr>
                      <a:spLocks noChangeArrowheads="1"/>
                    </p:cNvSpPr>
                    <p:nvPr/>
                  </p:nvSpPr>
                  <p:spPr bwMode="auto">
                    <a:xfrm>
                      <a:off x="3264" y="2064"/>
                      <a:ext cx="576" cy="384"/>
                    </a:xfrm>
                    <a:prstGeom prst="rect">
                      <a:avLst/>
                    </a:prstGeom>
                    <a:noFill/>
                    <a:ln w="38100">
                      <a:solidFill>
                        <a:schemeClr val="accent2"/>
                      </a:solidFill>
                      <a:miter lim="800000"/>
                      <a:headEnd/>
                      <a:tailEnd/>
                    </a:ln>
                    <a:effectLst/>
                  </p:spPr>
                  <p:txBody>
                    <a:bodyPr wrap="none" anchor="ctr"/>
                    <a:lstStyle/>
                    <a:p>
                      <a:pPr algn="ctr">
                        <a:spcBef>
                          <a:spcPct val="0"/>
                        </a:spcBef>
                      </a:pPr>
                      <a:r>
                        <a:rPr kumimoji="0" lang="en-US" altLang="zh-CN" sz="2000">
                          <a:solidFill>
                            <a:schemeClr val="tx1"/>
                          </a:solidFill>
                          <a:ea typeface="宋体" pitchFamily="2" charset="-122"/>
                        </a:rPr>
                        <a:t>2006 </a:t>
                      </a:r>
                      <a:endParaRPr kumimoji="0" lang="en-US" altLang="zh-CN" sz="2000" b="0">
                        <a:solidFill>
                          <a:schemeClr val="tx1"/>
                        </a:solidFill>
                        <a:ea typeface="宋体" pitchFamily="2" charset="-122"/>
                      </a:endParaRPr>
                    </a:p>
                    <a:p>
                      <a:pPr algn="ctr">
                        <a:spcBef>
                          <a:spcPct val="0"/>
                        </a:spcBef>
                      </a:pPr>
                      <a:r>
                        <a:rPr kumimoji="0" lang="en-US" altLang="zh-CN" sz="2000">
                          <a:solidFill>
                            <a:schemeClr val="tx1"/>
                          </a:solidFill>
                          <a:ea typeface="宋体" pitchFamily="2" charset="-122"/>
                        </a:rPr>
                        <a:t>7</a:t>
                      </a:r>
                      <a:endParaRPr lang="en-US" altLang="zh-CN" sz="2000" b="0">
                        <a:solidFill>
                          <a:schemeClr val="tx1"/>
                        </a:solidFill>
                        <a:ea typeface="宋体" pitchFamily="2" charset="-122"/>
                      </a:endParaRPr>
                    </a:p>
                  </p:txBody>
                </p:sp>
              </p:grpSp>
              <p:grpSp>
                <p:nvGrpSpPr>
                  <p:cNvPr id="7" name="Group 19"/>
                  <p:cNvGrpSpPr>
                    <a:grpSpLocks/>
                  </p:cNvGrpSpPr>
                  <p:nvPr/>
                </p:nvGrpSpPr>
                <p:grpSpPr bwMode="auto">
                  <a:xfrm>
                    <a:off x="1536" y="2448"/>
                    <a:ext cx="2304" cy="384"/>
                    <a:chOff x="1536" y="2064"/>
                    <a:chExt cx="2304" cy="384"/>
                  </a:xfrm>
                </p:grpSpPr>
                <p:sp>
                  <p:nvSpPr>
                    <p:cNvPr id="392244" name="Rectangle 20"/>
                    <p:cNvSpPr>
                      <a:spLocks noChangeArrowheads="1"/>
                    </p:cNvSpPr>
                    <p:nvPr/>
                  </p:nvSpPr>
                  <p:spPr bwMode="auto">
                    <a:xfrm>
                      <a:off x="1536" y="2064"/>
                      <a:ext cx="576" cy="384"/>
                    </a:xfrm>
                    <a:prstGeom prst="rect">
                      <a:avLst/>
                    </a:prstGeom>
                    <a:noFill/>
                    <a:ln w="38100">
                      <a:solidFill>
                        <a:schemeClr val="accent2"/>
                      </a:solidFill>
                      <a:miter lim="800000"/>
                      <a:headEnd/>
                      <a:tailEnd/>
                    </a:ln>
                    <a:effectLst/>
                  </p:spPr>
                  <p:txBody>
                    <a:bodyPr wrap="none" anchor="ctr"/>
                    <a:lstStyle/>
                    <a:p>
                      <a:pPr algn="ctr">
                        <a:spcBef>
                          <a:spcPct val="0"/>
                        </a:spcBef>
                      </a:pPr>
                      <a:r>
                        <a:rPr kumimoji="0" lang="en-US" altLang="zh-CN" sz="2000">
                          <a:solidFill>
                            <a:schemeClr val="tx1"/>
                          </a:solidFill>
                          <a:ea typeface="宋体" pitchFamily="2" charset="-122"/>
                        </a:rPr>
                        <a:t>2008 </a:t>
                      </a:r>
                      <a:endParaRPr kumimoji="0" lang="en-US" altLang="zh-CN" sz="2000" b="0">
                        <a:solidFill>
                          <a:schemeClr val="tx1"/>
                        </a:solidFill>
                        <a:ea typeface="宋体" pitchFamily="2" charset="-122"/>
                      </a:endParaRPr>
                    </a:p>
                    <a:p>
                      <a:pPr algn="ctr">
                        <a:spcBef>
                          <a:spcPct val="0"/>
                        </a:spcBef>
                      </a:pPr>
                      <a:r>
                        <a:rPr kumimoji="0" lang="en-US" altLang="zh-CN" sz="2000">
                          <a:solidFill>
                            <a:schemeClr val="tx1"/>
                          </a:solidFill>
                          <a:ea typeface="宋体" pitchFamily="2" charset="-122"/>
                        </a:rPr>
                        <a:t>9</a:t>
                      </a:r>
                      <a:endParaRPr lang="en-US" altLang="zh-CN" sz="2000" b="0">
                        <a:solidFill>
                          <a:schemeClr val="tx1"/>
                        </a:solidFill>
                        <a:ea typeface="宋体" pitchFamily="2" charset="-122"/>
                      </a:endParaRPr>
                    </a:p>
                  </p:txBody>
                </p:sp>
                <p:sp>
                  <p:nvSpPr>
                    <p:cNvPr id="392245" name="Rectangle 21"/>
                    <p:cNvSpPr>
                      <a:spLocks noChangeArrowheads="1"/>
                    </p:cNvSpPr>
                    <p:nvPr/>
                  </p:nvSpPr>
                  <p:spPr bwMode="auto">
                    <a:xfrm>
                      <a:off x="2112" y="2064"/>
                      <a:ext cx="576" cy="384"/>
                    </a:xfrm>
                    <a:prstGeom prst="rect">
                      <a:avLst/>
                    </a:prstGeom>
                    <a:noFill/>
                    <a:ln w="38100">
                      <a:solidFill>
                        <a:schemeClr val="accent2"/>
                      </a:solidFill>
                      <a:miter lim="800000"/>
                      <a:headEnd/>
                      <a:tailEnd/>
                    </a:ln>
                    <a:effectLst/>
                  </p:spPr>
                  <p:txBody>
                    <a:bodyPr wrap="none" anchor="ctr"/>
                    <a:lstStyle/>
                    <a:p>
                      <a:pPr algn="ctr">
                        <a:spcBef>
                          <a:spcPct val="0"/>
                        </a:spcBef>
                      </a:pPr>
                      <a:r>
                        <a:rPr kumimoji="0" lang="en-US" altLang="zh-CN" sz="2000">
                          <a:solidFill>
                            <a:schemeClr val="tx1"/>
                          </a:solidFill>
                          <a:ea typeface="宋体" pitchFamily="2" charset="-122"/>
                        </a:rPr>
                        <a:t>2010 </a:t>
                      </a:r>
                      <a:endParaRPr kumimoji="0" lang="en-US" altLang="zh-CN" sz="2000" b="0">
                        <a:solidFill>
                          <a:schemeClr val="tx1"/>
                        </a:solidFill>
                        <a:ea typeface="宋体" pitchFamily="2" charset="-122"/>
                      </a:endParaRPr>
                    </a:p>
                    <a:p>
                      <a:pPr algn="ctr">
                        <a:spcBef>
                          <a:spcPct val="0"/>
                        </a:spcBef>
                      </a:pPr>
                      <a:r>
                        <a:rPr kumimoji="0" lang="en-US" altLang="zh-CN" sz="2000">
                          <a:solidFill>
                            <a:schemeClr val="tx1"/>
                          </a:solidFill>
                          <a:ea typeface="宋体" pitchFamily="2" charset="-122"/>
                        </a:rPr>
                        <a:t>11</a:t>
                      </a:r>
                      <a:endParaRPr lang="en-US" altLang="zh-CN" sz="2000" b="0">
                        <a:solidFill>
                          <a:schemeClr val="tx1"/>
                        </a:solidFill>
                        <a:ea typeface="宋体" pitchFamily="2" charset="-122"/>
                      </a:endParaRPr>
                    </a:p>
                  </p:txBody>
                </p:sp>
                <p:sp>
                  <p:nvSpPr>
                    <p:cNvPr id="392246" name="Rectangle 22"/>
                    <p:cNvSpPr>
                      <a:spLocks noChangeArrowheads="1"/>
                    </p:cNvSpPr>
                    <p:nvPr/>
                  </p:nvSpPr>
                  <p:spPr bwMode="auto">
                    <a:xfrm>
                      <a:off x="2688" y="2064"/>
                      <a:ext cx="576" cy="384"/>
                    </a:xfrm>
                    <a:prstGeom prst="rect">
                      <a:avLst/>
                    </a:prstGeom>
                    <a:noFill/>
                    <a:ln w="38100">
                      <a:solidFill>
                        <a:schemeClr val="accent2"/>
                      </a:solidFill>
                      <a:miter lim="800000"/>
                      <a:headEnd/>
                      <a:tailEnd/>
                    </a:ln>
                    <a:effectLst/>
                  </p:spPr>
                  <p:txBody>
                    <a:bodyPr wrap="none" anchor="ctr"/>
                    <a:lstStyle/>
                    <a:p>
                      <a:pPr algn="ctr">
                        <a:spcBef>
                          <a:spcPct val="0"/>
                        </a:spcBef>
                      </a:pPr>
                      <a:r>
                        <a:rPr kumimoji="0" lang="en-US" altLang="zh-CN" sz="2000">
                          <a:solidFill>
                            <a:schemeClr val="tx1"/>
                          </a:solidFill>
                          <a:ea typeface="宋体" pitchFamily="2" charset="-122"/>
                        </a:rPr>
                        <a:t>2012 </a:t>
                      </a:r>
                      <a:endParaRPr kumimoji="0" lang="en-US" altLang="zh-CN" sz="2000" b="0">
                        <a:solidFill>
                          <a:schemeClr val="tx1"/>
                        </a:solidFill>
                        <a:ea typeface="宋体" pitchFamily="2" charset="-122"/>
                      </a:endParaRPr>
                    </a:p>
                    <a:p>
                      <a:pPr algn="ctr">
                        <a:spcBef>
                          <a:spcPct val="0"/>
                        </a:spcBef>
                      </a:pPr>
                      <a:r>
                        <a:rPr kumimoji="0" lang="en-US" altLang="zh-CN" sz="2000">
                          <a:solidFill>
                            <a:schemeClr val="tx1"/>
                          </a:solidFill>
                          <a:ea typeface="宋体" pitchFamily="2" charset="-122"/>
                        </a:rPr>
                        <a:t>13</a:t>
                      </a:r>
                      <a:endParaRPr lang="en-US" altLang="zh-CN" sz="2000" b="0">
                        <a:solidFill>
                          <a:schemeClr val="tx1"/>
                        </a:solidFill>
                        <a:ea typeface="宋体" pitchFamily="2" charset="-122"/>
                      </a:endParaRPr>
                    </a:p>
                  </p:txBody>
                </p:sp>
                <p:sp>
                  <p:nvSpPr>
                    <p:cNvPr id="392247" name="Rectangle 23"/>
                    <p:cNvSpPr>
                      <a:spLocks noChangeArrowheads="1"/>
                    </p:cNvSpPr>
                    <p:nvPr/>
                  </p:nvSpPr>
                  <p:spPr bwMode="auto">
                    <a:xfrm>
                      <a:off x="3264" y="2064"/>
                      <a:ext cx="576" cy="384"/>
                    </a:xfrm>
                    <a:prstGeom prst="rect">
                      <a:avLst/>
                    </a:prstGeom>
                    <a:noFill/>
                    <a:ln w="38100">
                      <a:solidFill>
                        <a:schemeClr val="accent2"/>
                      </a:solidFill>
                      <a:miter lim="800000"/>
                      <a:headEnd/>
                      <a:tailEnd/>
                    </a:ln>
                    <a:effectLst/>
                  </p:spPr>
                  <p:txBody>
                    <a:bodyPr wrap="none" anchor="ctr"/>
                    <a:lstStyle/>
                    <a:p>
                      <a:pPr algn="ctr">
                        <a:spcBef>
                          <a:spcPct val="0"/>
                        </a:spcBef>
                      </a:pPr>
                      <a:r>
                        <a:rPr kumimoji="0" lang="en-US" altLang="zh-CN" sz="2000">
                          <a:solidFill>
                            <a:schemeClr val="tx1"/>
                          </a:solidFill>
                          <a:ea typeface="宋体" pitchFamily="2" charset="-122"/>
                        </a:rPr>
                        <a:t>2014 </a:t>
                      </a:r>
                      <a:endParaRPr kumimoji="0" lang="en-US" altLang="zh-CN" sz="2000" b="0">
                        <a:solidFill>
                          <a:schemeClr val="tx1"/>
                        </a:solidFill>
                        <a:ea typeface="宋体" pitchFamily="2" charset="-122"/>
                      </a:endParaRPr>
                    </a:p>
                    <a:p>
                      <a:pPr algn="ctr">
                        <a:spcBef>
                          <a:spcPct val="0"/>
                        </a:spcBef>
                      </a:pPr>
                      <a:r>
                        <a:rPr kumimoji="0" lang="en-US" altLang="zh-CN" sz="2000">
                          <a:solidFill>
                            <a:schemeClr val="tx1"/>
                          </a:solidFill>
                          <a:ea typeface="宋体" pitchFamily="2" charset="-122"/>
                        </a:rPr>
                        <a:t>15</a:t>
                      </a:r>
                      <a:endParaRPr lang="en-US" altLang="zh-CN" sz="2000" b="0">
                        <a:solidFill>
                          <a:schemeClr val="tx1"/>
                        </a:solidFill>
                        <a:ea typeface="宋体" pitchFamily="2" charset="-122"/>
                      </a:endParaRPr>
                    </a:p>
                  </p:txBody>
                </p:sp>
              </p:grpSp>
              <p:grpSp>
                <p:nvGrpSpPr>
                  <p:cNvPr id="8" name="Group 24"/>
                  <p:cNvGrpSpPr>
                    <a:grpSpLocks/>
                  </p:cNvGrpSpPr>
                  <p:nvPr/>
                </p:nvGrpSpPr>
                <p:grpSpPr bwMode="auto">
                  <a:xfrm>
                    <a:off x="1536" y="2832"/>
                    <a:ext cx="2304" cy="384"/>
                    <a:chOff x="1536" y="2064"/>
                    <a:chExt cx="2304" cy="384"/>
                  </a:xfrm>
                </p:grpSpPr>
                <p:sp>
                  <p:nvSpPr>
                    <p:cNvPr id="392240" name="Rectangle 25"/>
                    <p:cNvSpPr>
                      <a:spLocks noChangeArrowheads="1"/>
                    </p:cNvSpPr>
                    <p:nvPr/>
                  </p:nvSpPr>
                  <p:spPr bwMode="auto">
                    <a:xfrm>
                      <a:off x="1536" y="2064"/>
                      <a:ext cx="576" cy="384"/>
                    </a:xfrm>
                    <a:prstGeom prst="rect">
                      <a:avLst/>
                    </a:prstGeom>
                    <a:noFill/>
                    <a:ln w="38100">
                      <a:solidFill>
                        <a:schemeClr val="accent2"/>
                      </a:solidFill>
                      <a:miter lim="800000"/>
                      <a:headEnd/>
                      <a:tailEnd/>
                    </a:ln>
                    <a:effectLst/>
                  </p:spPr>
                  <p:txBody>
                    <a:bodyPr wrap="none" anchor="ctr"/>
                    <a:lstStyle/>
                    <a:p>
                      <a:pPr algn="ctr">
                        <a:spcBef>
                          <a:spcPct val="0"/>
                        </a:spcBef>
                      </a:pPr>
                      <a:r>
                        <a:rPr kumimoji="0" lang="en-US" altLang="zh-CN" sz="2000">
                          <a:solidFill>
                            <a:schemeClr val="tx1"/>
                          </a:solidFill>
                          <a:ea typeface="宋体" pitchFamily="2" charset="-122"/>
                        </a:rPr>
                        <a:t>2016 </a:t>
                      </a:r>
                      <a:endParaRPr kumimoji="0" lang="en-US" altLang="zh-CN" sz="2000" b="0">
                        <a:solidFill>
                          <a:schemeClr val="tx1"/>
                        </a:solidFill>
                        <a:ea typeface="宋体" pitchFamily="2" charset="-122"/>
                      </a:endParaRPr>
                    </a:p>
                    <a:p>
                      <a:pPr algn="ctr">
                        <a:spcBef>
                          <a:spcPct val="0"/>
                        </a:spcBef>
                      </a:pPr>
                      <a:r>
                        <a:rPr kumimoji="0" lang="en-US" altLang="zh-CN" sz="2000">
                          <a:solidFill>
                            <a:schemeClr val="tx1"/>
                          </a:solidFill>
                          <a:ea typeface="宋体" pitchFamily="2" charset="-122"/>
                        </a:rPr>
                        <a:t>17</a:t>
                      </a:r>
                      <a:endParaRPr lang="en-US" altLang="zh-CN" sz="2000" b="0">
                        <a:solidFill>
                          <a:schemeClr val="tx1"/>
                        </a:solidFill>
                        <a:ea typeface="宋体" pitchFamily="2" charset="-122"/>
                      </a:endParaRPr>
                    </a:p>
                  </p:txBody>
                </p:sp>
                <p:sp>
                  <p:nvSpPr>
                    <p:cNvPr id="392241" name="Rectangle 26"/>
                    <p:cNvSpPr>
                      <a:spLocks noChangeArrowheads="1"/>
                    </p:cNvSpPr>
                    <p:nvPr/>
                  </p:nvSpPr>
                  <p:spPr bwMode="auto">
                    <a:xfrm>
                      <a:off x="2112" y="2064"/>
                      <a:ext cx="576" cy="384"/>
                    </a:xfrm>
                    <a:prstGeom prst="rect">
                      <a:avLst/>
                    </a:prstGeom>
                    <a:noFill/>
                    <a:ln w="38100">
                      <a:solidFill>
                        <a:schemeClr val="accent2"/>
                      </a:solidFill>
                      <a:miter lim="800000"/>
                      <a:headEnd/>
                      <a:tailEnd/>
                    </a:ln>
                    <a:effectLst/>
                  </p:spPr>
                  <p:txBody>
                    <a:bodyPr wrap="none" anchor="ctr"/>
                    <a:lstStyle/>
                    <a:p>
                      <a:pPr algn="ctr">
                        <a:spcBef>
                          <a:spcPct val="0"/>
                        </a:spcBef>
                      </a:pPr>
                      <a:r>
                        <a:rPr kumimoji="0" lang="en-US" altLang="zh-CN" sz="2000">
                          <a:solidFill>
                            <a:schemeClr val="tx1"/>
                          </a:solidFill>
                          <a:ea typeface="宋体" pitchFamily="2" charset="-122"/>
                        </a:rPr>
                        <a:t>2018 </a:t>
                      </a:r>
                      <a:endParaRPr kumimoji="0" lang="en-US" altLang="zh-CN" sz="2000" b="0">
                        <a:solidFill>
                          <a:schemeClr val="tx1"/>
                        </a:solidFill>
                        <a:ea typeface="宋体" pitchFamily="2" charset="-122"/>
                      </a:endParaRPr>
                    </a:p>
                    <a:p>
                      <a:pPr algn="ctr">
                        <a:spcBef>
                          <a:spcPct val="0"/>
                        </a:spcBef>
                      </a:pPr>
                      <a:r>
                        <a:rPr kumimoji="0" lang="en-US" altLang="zh-CN" sz="2000">
                          <a:solidFill>
                            <a:schemeClr val="tx1"/>
                          </a:solidFill>
                          <a:ea typeface="宋体" pitchFamily="2" charset="-122"/>
                        </a:rPr>
                        <a:t>19</a:t>
                      </a:r>
                      <a:endParaRPr lang="en-US" altLang="zh-CN" sz="2000" b="0">
                        <a:solidFill>
                          <a:schemeClr val="tx1"/>
                        </a:solidFill>
                        <a:ea typeface="宋体" pitchFamily="2" charset="-122"/>
                      </a:endParaRPr>
                    </a:p>
                  </p:txBody>
                </p:sp>
                <p:sp>
                  <p:nvSpPr>
                    <p:cNvPr id="392242" name="Rectangle 27"/>
                    <p:cNvSpPr>
                      <a:spLocks noChangeArrowheads="1"/>
                    </p:cNvSpPr>
                    <p:nvPr/>
                  </p:nvSpPr>
                  <p:spPr bwMode="auto">
                    <a:xfrm>
                      <a:off x="2688" y="2064"/>
                      <a:ext cx="576" cy="384"/>
                    </a:xfrm>
                    <a:prstGeom prst="rect">
                      <a:avLst/>
                    </a:prstGeom>
                    <a:noFill/>
                    <a:ln w="38100">
                      <a:solidFill>
                        <a:schemeClr val="accent2"/>
                      </a:solidFill>
                      <a:miter lim="800000"/>
                      <a:headEnd/>
                      <a:tailEnd/>
                    </a:ln>
                    <a:effectLst/>
                  </p:spPr>
                  <p:txBody>
                    <a:bodyPr wrap="none" anchor="ctr"/>
                    <a:lstStyle/>
                    <a:p>
                      <a:pPr algn="ctr">
                        <a:spcBef>
                          <a:spcPct val="0"/>
                        </a:spcBef>
                      </a:pPr>
                      <a:r>
                        <a:rPr kumimoji="0" lang="en-US" altLang="zh-CN" sz="2000">
                          <a:solidFill>
                            <a:schemeClr val="tx1"/>
                          </a:solidFill>
                          <a:ea typeface="宋体" pitchFamily="2" charset="-122"/>
                        </a:rPr>
                        <a:t>2020 </a:t>
                      </a:r>
                      <a:endParaRPr kumimoji="0" lang="en-US" altLang="zh-CN" sz="2000" b="0">
                        <a:solidFill>
                          <a:schemeClr val="tx1"/>
                        </a:solidFill>
                        <a:ea typeface="宋体" pitchFamily="2" charset="-122"/>
                      </a:endParaRPr>
                    </a:p>
                    <a:p>
                      <a:pPr algn="ctr">
                        <a:spcBef>
                          <a:spcPct val="0"/>
                        </a:spcBef>
                      </a:pPr>
                      <a:r>
                        <a:rPr kumimoji="0" lang="en-US" altLang="zh-CN" sz="2000">
                          <a:solidFill>
                            <a:schemeClr val="tx1"/>
                          </a:solidFill>
                          <a:ea typeface="宋体" pitchFamily="2" charset="-122"/>
                        </a:rPr>
                        <a:t>21</a:t>
                      </a:r>
                      <a:endParaRPr lang="en-US" altLang="zh-CN" sz="2000" b="0">
                        <a:solidFill>
                          <a:schemeClr val="tx1"/>
                        </a:solidFill>
                        <a:ea typeface="宋体" pitchFamily="2" charset="-122"/>
                      </a:endParaRPr>
                    </a:p>
                  </p:txBody>
                </p:sp>
                <p:sp>
                  <p:nvSpPr>
                    <p:cNvPr id="392243" name="Rectangle 28"/>
                    <p:cNvSpPr>
                      <a:spLocks noChangeArrowheads="1"/>
                    </p:cNvSpPr>
                    <p:nvPr/>
                  </p:nvSpPr>
                  <p:spPr bwMode="auto">
                    <a:xfrm>
                      <a:off x="3264" y="2064"/>
                      <a:ext cx="576" cy="384"/>
                    </a:xfrm>
                    <a:prstGeom prst="rect">
                      <a:avLst/>
                    </a:prstGeom>
                    <a:noFill/>
                    <a:ln w="38100">
                      <a:solidFill>
                        <a:schemeClr val="accent2"/>
                      </a:solidFill>
                      <a:miter lim="800000"/>
                      <a:headEnd/>
                      <a:tailEnd/>
                    </a:ln>
                    <a:effectLst/>
                  </p:spPr>
                  <p:txBody>
                    <a:bodyPr wrap="none" anchor="ctr"/>
                    <a:lstStyle/>
                    <a:p>
                      <a:pPr algn="ctr">
                        <a:spcBef>
                          <a:spcPct val="0"/>
                        </a:spcBef>
                      </a:pPr>
                      <a:r>
                        <a:rPr kumimoji="0" lang="en-US" altLang="zh-CN" sz="2000">
                          <a:solidFill>
                            <a:schemeClr val="tx1"/>
                          </a:solidFill>
                          <a:ea typeface="宋体" pitchFamily="2" charset="-122"/>
                        </a:rPr>
                        <a:t>2022 </a:t>
                      </a:r>
                      <a:endParaRPr kumimoji="0" lang="en-US" altLang="zh-CN" sz="2000" b="0">
                        <a:solidFill>
                          <a:schemeClr val="tx1"/>
                        </a:solidFill>
                        <a:ea typeface="宋体" pitchFamily="2" charset="-122"/>
                      </a:endParaRPr>
                    </a:p>
                    <a:p>
                      <a:pPr algn="ctr">
                        <a:spcBef>
                          <a:spcPct val="0"/>
                        </a:spcBef>
                      </a:pPr>
                      <a:r>
                        <a:rPr kumimoji="0" lang="en-US" altLang="zh-CN" sz="2000">
                          <a:solidFill>
                            <a:schemeClr val="tx1"/>
                          </a:solidFill>
                          <a:ea typeface="宋体" pitchFamily="2" charset="-122"/>
                        </a:rPr>
                        <a:t>23</a:t>
                      </a:r>
                      <a:endParaRPr lang="en-US" altLang="zh-CN" sz="2000" b="0">
                        <a:solidFill>
                          <a:schemeClr val="tx1"/>
                        </a:solidFill>
                        <a:ea typeface="宋体" pitchFamily="2" charset="-122"/>
                      </a:endParaRPr>
                    </a:p>
                  </p:txBody>
                </p:sp>
              </p:grpSp>
            </p:grpSp>
            <p:grpSp>
              <p:nvGrpSpPr>
                <p:cNvPr id="9" name="Group 29"/>
                <p:cNvGrpSpPr>
                  <a:grpSpLocks/>
                </p:cNvGrpSpPr>
                <p:nvPr/>
              </p:nvGrpSpPr>
              <p:grpSpPr bwMode="auto">
                <a:xfrm>
                  <a:off x="1536" y="2112"/>
                  <a:ext cx="1728" cy="384"/>
                  <a:chOff x="1536" y="2112"/>
                  <a:chExt cx="1728" cy="384"/>
                </a:xfrm>
              </p:grpSpPr>
              <p:sp>
                <p:nvSpPr>
                  <p:cNvPr id="392233" name="Line 30"/>
                  <p:cNvSpPr>
                    <a:spLocks noChangeShapeType="1"/>
                  </p:cNvSpPr>
                  <p:nvPr/>
                </p:nvSpPr>
                <p:spPr bwMode="auto">
                  <a:xfrm>
                    <a:off x="1536" y="2112"/>
                    <a:ext cx="0" cy="384"/>
                  </a:xfrm>
                  <a:prstGeom prst="line">
                    <a:avLst/>
                  </a:prstGeom>
                  <a:noFill/>
                  <a:ln w="38100">
                    <a:solidFill>
                      <a:schemeClr val="tx1"/>
                    </a:solidFill>
                    <a:round/>
                    <a:headEnd/>
                    <a:tailEnd type="triangle" w="med" len="med"/>
                  </a:ln>
                  <a:effectLst/>
                </p:spPr>
                <p:txBody>
                  <a:bodyPr/>
                  <a:lstStyle/>
                  <a:p>
                    <a:endParaRPr lang="zh-CN" altLang="en-US"/>
                  </a:p>
                </p:txBody>
              </p:sp>
              <p:sp>
                <p:nvSpPr>
                  <p:cNvPr id="392234" name="Line 31"/>
                  <p:cNvSpPr>
                    <a:spLocks noChangeShapeType="1"/>
                  </p:cNvSpPr>
                  <p:nvPr/>
                </p:nvSpPr>
                <p:spPr bwMode="auto">
                  <a:xfrm>
                    <a:off x="2112" y="2112"/>
                    <a:ext cx="0" cy="384"/>
                  </a:xfrm>
                  <a:prstGeom prst="line">
                    <a:avLst/>
                  </a:prstGeom>
                  <a:noFill/>
                  <a:ln w="38100">
                    <a:solidFill>
                      <a:schemeClr val="tx1"/>
                    </a:solidFill>
                    <a:round/>
                    <a:headEnd/>
                    <a:tailEnd type="triangle" w="med" len="med"/>
                  </a:ln>
                  <a:effectLst/>
                </p:spPr>
                <p:txBody>
                  <a:bodyPr/>
                  <a:lstStyle/>
                  <a:p>
                    <a:endParaRPr lang="zh-CN" altLang="en-US"/>
                  </a:p>
                </p:txBody>
              </p:sp>
              <p:sp>
                <p:nvSpPr>
                  <p:cNvPr id="392235" name="Line 32"/>
                  <p:cNvSpPr>
                    <a:spLocks noChangeShapeType="1"/>
                  </p:cNvSpPr>
                  <p:nvPr/>
                </p:nvSpPr>
                <p:spPr bwMode="auto">
                  <a:xfrm>
                    <a:off x="2688" y="2112"/>
                    <a:ext cx="0" cy="384"/>
                  </a:xfrm>
                  <a:prstGeom prst="line">
                    <a:avLst/>
                  </a:prstGeom>
                  <a:noFill/>
                  <a:ln w="38100">
                    <a:solidFill>
                      <a:schemeClr val="tx1"/>
                    </a:solidFill>
                    <a:round/>
                    <a:headEnd/>
                    <a:tailEnd type="triangle" w="med" len="med"/>
                  </a:ln>
                  <a:effectLst/>
                </p:spPr>
                <p:txBody>
                  <a:bodyPr/>
                  <a:lstStyle/>
                  <a:p>
                    <a:endParaRPr lang="zh-CN" altLang="en-US"/>
                  </a:p>
                </p:txBody>
              </p:sp>
              <p:sp>
                <p:nvSpPr>
                  <p:cNvPr id="392236" name="Line 33"/>
                  <p:cNvSpPr>
                    <a:spLocks noChangeShapeType="1"/>
                  </p:cNvSpPr>
                  <p:nvPr/>
                </p:nvSpPr>
                <p:spPr bwMode="auto">
                  <a:xfrm>
                    <a:off x="3264" y="2112"/>
                    <a:ext cx="0" cy="384"/>
                  </a:xfrm>
                  <a:prstGeom prst="line">
                    <a:avLst/>
                  </a:prstGeom>
                  <a:noFill/>
                  <a:ln w="38100">
                    <a:solidFill>
                      <a:schemeClr val="tx1"/>
                    </a:solidFill>
                    <a:round/>
                    <a:headEnd/>
                    <a:tailEnd type="triangle" w="med" len="med"/>
                  </a:ln>
                  <a:effectLst/>
                </p:spPr>
                <p:txBody>
                  <a:bodyPr/>
                  <a:lstStyle/>
                  <a:p>
                    <a:endParaRPr lang="zh-CN" altLang="en-US"/>
                  </a:p>
                </p:txBody>
              </p:sp>
            </p:grpSp>
            <p:grpSp>
              <p:nvGrpSpPr>
                <p:cNvPr id="10" name="Group 34"/>
                <p:cNvGrpSpPr>
                  <a:grpSpLocks/>
                </p:cNvGrpSpPr>
                <p:nvPr/>
              </p:nvGrpSpPr>
              <p:grpSpPr bwMode="auto">
                <a:xfrm>
                  <a:off x="1152" y="1872"/>
                  <a:ext cx="2352" cy="240"/>
                  <a:chOff x="1152" y="1872"/>
                  <a:chExt cx="2352" cy="240"/>
                </a:xfrm>
              </p:grpSpPr>
              <p:sp>
                <p:nvSpPr>
                  <p:cNvPr id="392229" name="Rectangle 35"/>
                  <p:cNvSpPr>
                    <a:spLocks noChangeArrowheads="1"/>
                  </p:cNvSpPr>
                  <p:nvPr/>
                </p:nvSpPr>
                <p:spPr bwMode="auto">
                  <a:xfrm>
                    <a:off x="1152" y="1872"/>
                    <a:ext cx="480" cy="240"/>
                  </a:xfrm>
                  <a:prstGeom prst="rect">
                    <a:avLst/>
                  </a:prstGeom>
                  <a:noFill/>
                  <a:ln w="9525">
                    <a:noFill/>
                    <a:miter lim="800000"/>
                    <a:headEnd/>
                    <a:tailEnd/>
                  </a:ln>
                  <a:effectLst/>
                </p:spPr>
                <p:txBody>
                  <a:bodyPr wrap="none" anchor="ctr"/>
                  <a:lstStyle/>
                  <a:p>
                    <a:pPr algn="ctr">
                      <a:spcBef>
                        <a:spcPct val="0"/>
                      </a:spcBef>
                    </a:pPr>
                    <a:r>
                      <a:rPr kumimoji="0" lang="en-US" altLang="zh-CN" sz="2000">
                        <a:solidFill>
                          <a:schemeClr val="tx1"/>
                        </a:solidFill>
                        <a:ea typeface="宋体" pitchFamily="2" charset="-122"/>
                      </a:rPr>
                      <a:t>a[0]+0</a:t>
                    </a:r>
                    <a:endParaRPr lang="en-US" altLang="zh-CN" sz="2000" b="0">
                      <a:solidFill>
                        <a:schemeClr val="tx1"/>
                      </a:solidFill>
                      <a:ea typeface="宋体" pitchFamily="2" charset="-122"/>
                    </a:endParaRPr>
                  </a:p>
                </p:txBody>
              </p:sp>
              <p:sp>
                <p:nvSpPr>
                  <p:cNvPr id="392230" name="Rectangle 36"/>
                  <p:cNvSpPr>
                    <a:spLocks noChangeArrowheads="1"/>
                  </p:cNvSpPr>
                  <p:nvPr/>
                </p:nvSpPr>
                <p:spPr bwMode="auto">
                  <a:xfrm>
                    <a:off x="1776" y="1872"/>
                    <a:ext cx="480" cy="240"/>
                  </a:xfrm>
                  <a:prstGeom prst="rect">
                    <a:avLst/>
                  </a:prstGeom>
                  <a:noFill/>
                  <a:ln w="9525">
                    <a:noFill/>
                    <a:miter lim="800000"/>
                    <a:headEnd/>
                    <a:tailEnd/>
                  </a:ln>
                  <a:effectLst/>
                </p:spPr>
                <p:txBody>
                  <a:bodyPr wrap="none" anchor="ctr"/>
                  <a:lstStyle/>
                  <a:p>
                    <a:pPr algn="ctr">
                      <a:spcBef>
                        <a:spcPct val="0"/>
                      </a:spcBef>
                    </a:pPr>
                    <a:r>
                      <a:rPr kumimoji="0" lang="en-US" altLang="zh-CN" sz="2000">
                        <a:solidFill>
                          <a:schemeClr val="tx1"/>
                        </a:solidFill>
                        <a:ea typeface="宋体" pitchFamily="2" charset="-122"/>
                      </a:rPr>
                      <a:t>a[0]+1</a:t>
                    </a:r>
                    <a:endParaRPr lang="en-US" altLang="zh-CN" sz="2000" b="0">
                      <a:solidFill>
                        <a:schemeClr val="tx1"/>
                      </a:solidFill>
                      <a:ea typeface="宋体" pitchFamily="2" charset="-122"/>
                    </a:endParaRPr>
                  </a:p>
                </p:txBody>
              </p:sp>
              <p:sp>
                <p:nvSpPr>
                  <p:cNvPr id="392231" name="Rectangle 37"/>
                  <p:cNvSpPr>
                    <a:spLocks noChangeArrowheads="1"/>
                  </p:cNvSpPr>
                  <p:nvPr/>
                </p:nvSpPr>
                <p:spPr bwMode="auto">
                  <a:xfrm>
                    <a:off x="2400" y="1872"/>
                    <a:ext cx="480" cy="240"/>
                  </a:xfrm>
                  <a:prstGeom prst="rect">
                    <a:avLst/>
                  </a:prstGeom>
                  <a:noFill/>
                  <a:ln w="9525">
                    <a:noFill/>
                    <a:miter lim="800000"/>
                    <a:headEnd/>
                    <a:tailEnd/>
                  </a:ln>
                  <a:effectLst/>
                </p:spPr>
                <p:txBody>
                  <a:bodyPr wrap="none" anchor="ctr"/>
                  <a:lstStyle/>
                  <a:p>
                    <a:pPr algn="ctr">
                      <a:spcBef>
                        <a:spcPct val="0"/>
                      </a:spcBef>
                    </a:pPr>
                    <a:r>
                      <a:rPr kumimoji="0" lang="en-US" altLang="zh-CN" sz="2000">
                        <a:solidFill>
                          <a:schemeClr val="tx1"/>
                        </a:solidFill>
                        <a:ea typeface="宋体" pitchFamily="2" charset="-122"/>
                      </a:rPr>
                      <a:t>a[0]+2</a:t>
                    </a:r>
                    <a:endParaRPr lang="en-US" altLang="zh-CN" sz="2000" b="0">
                      <a:solidFill>
                        <a:schemeClr val="tx1"/>
                      </a:solidFill>
                      <a:ea typeface="宋体" pitchFamily="2" charset="-122"/>
                    </a:endParaRPr>
                  </a:p>
                </p:txBody>
              </p:sp>
              <p:sp>
                <p:nvSpPr>
                  <p:cNvPr id="392232" name="Rectangle 38"/>
                  <p:cNvSpPr>
                    <a:spLocks noChangeArrowheads="1"/>
                  </p:cNvSpPr>
                  <p:nvPr/>
                </p:nvSpPr>
                <p:spPr bwMode="auto">
                  <a:xfrm>
                    <a:off x="3024" y="1872"/>
                    <a:ext cx="480" cy="240"/>
                  </a:xfrm>
                  <a:prstGeom prst="rect">
                    <a:avLst/>
                  </a:prstGeom>
                  <a:noFill/>
                  <a:ln w="9525">
                    <a:noFill/>
                    <a:miter lim="800000"/>
                    <a:headEnd/>
                    <a:tailEnd/>
                  </a:ln>
                  <a:effectLst/>
                </p:spPr>
                <p:txBody>
                  <a:bodyPr wrap="none" anchor="ctr"/>
                  <a:lstStyle/>
                  <a:p>
                    <a:pPr algn="ctr">
                      <a:spcBef>
                        <a:spcPct val="0"/>
                      </a:spcBef>
                    </a:pPr>
                    <a:r>
                      <a:rPr kumimoji="0" lang="en-US" altLang="zh-CN" sz="2000">
                        <a:solidFill>
                          <a:schemeClr val="tx1"/>
                        </a:solidFill>
                        <a:ea typeface="宋体" pitchFamily="2" charset="-122"/>
                      </a:rPr>
                      <a:t>a[0]+3</a:t>
                    </a:r>
                    <a:endParaRPr lang="en-US" altLang="zh-CN" sz="2000" b="0">
                      <a:solidFill>
                        <a:schemeClr val="tx1"/>
                      </a:solidFill>
                      <a:ea typeface="宋体" pitchFamily="2" charset="-122"/>
                    </a:endParaRPr>
                  </a:p>
                </p:txBody>
              </p:sp>
            </p:grpSp>
            <p:grpSp>
              <p:nvGrpSpPr>
                <p:cNvPr id="11" name="Group 39"/>
                <p:cNvGrpSpPr>
                  <a:grpSpLocks/>
                </p:cNvGrpSpPr>
                <p:nvPr/>
              </p:nvGrpSpPr>
              <p:grpSpPr bwMode="auto">
                <a:xfrm>
                  <a:off x="816" y="2352"/>
                  <a:ext cx="672" cy="192"/>
                  <a:chOff x="816" y="2352"/>
                  <a:chExt cx="672" cy="192"/>
                </a:xfrm>
              </p:grpSpPr>
              <p:sp>
                <p:nvSpPr>
                  <p:cNvPr id="392227" name="Line 40"/>
                  <p:cNvSpPr>
                    <a:spLocks noChangeShapeType="1"/>
                  </p:cNvSpPr>
                  <p:nvPr/>
                </p:nvSpPr>
                <p:spPr bwMode="auto">
                  <a:xfrm>
                    <a:off x="912" y="2544"/>
                    <a:ext cx="576" cy="0"/>
                  </a:xfrm>
                  <a:prstGeom prst="line">
                    <a:avLst/>
                  </a:prstGeom>
                  <a:noFill/>
                  <a:ln w="38100">
                    <a:solidFill>
                      <a:srgbClr val="FF0000"/>
                    </a:solidFill>
                    <a:round/>
                    <a:headEnd/>
                    <a:tailEnd type="triangle" w="med" len="med"/>
                  </a:ln>
                  <a:effectLst/>
                </p:spPr>
                <p:txBody>
                  <a:bodyPr/>
                  <a:lstStyle/>
                  <a:p>
                    <a:endParaRPr lang="zh-CN" altLang="en-US"/>
                  </a:p>
                </p:txBody>
              </p:sp>
              <p:sp>
                <p:nvSpPr>
                  <p:cNvPr id="392228" name="Rectangle 41"/>
                  <p:cNvSpPr>
                    <a:spLocks noChangeArrowheads="1"/>
                  </p:cNvSpPr>
                  <p:nvPr/>
                </p:nvSpPr>
                <p:spPr bwMode="auto">
                  <a:xfrm>
                    <a:off x="816" y="2352"/>
                    <a:ext cx="288" cy="192"/>
                  </a:xfrm>
                  <a:prstGeom prst="rect">
                    <a:avLst/>
                  </a:prstGeom>
                  <a:noFill/>
                  <a:ln w="9525">
                    <a:noFill/>
                    <a:miter lim="800000"/>
                    <a:headEnd/>
                    <a:tailEnd/>
                  </a:ln>
                  <a:effectLst/>
                </p:spPr>
                <p:txBody>
                  <a:bodyPr wrap="none" anchor="ctr"/>
                  <a:lstStyle/>
                  <a:p>
                    <a:pPr algn="ctr">
                      <a:spcBef>
                        <a:spcPct val="0"/>
                      </a:spcBef>
                    </a:pPr>
                    <a:r>
                      <a:rPr kumimoji="0" lang="en-US" altLang="zh-CN" sz="2000">
                        <a:solidFill>
                          <a:srgbClr val="FF0000"/>
                        </a:solidFill>
                        <a:ea typeface="宋体" pitchFamily="2" charset="-122"/>
                      </a:rPr>
                      <a:t>   a+0</a:t>
                    </a:r>
                    <a:endParaRPr lang="en-US" altLang="zh-CN" sz="2000" b="0">
                      <a:solidFill>
                        <a:schemeClr val="tx1"/>
                      </a:solidFill>
                      <a:ea typeface="宋体" pitchFamily="2" charset="-122"/>
                    </a:endParaRPr>
                  </a:p>
                </p:txBody>
              </p:sp>
            </p:grpSp>
            <p:grpSp>
              <p:nvGrpSpPr>
                <p:cNvPr id="12" name="Group 42"/>
                <p:cNvGrpSpPr>
                  <a:grpSpLocks/>
                </p:cNvGrpSpPr>
                <p:nvPr/>
              </p:nvGrpSpPr>
              <p:grpSpPr bwMode="auto">
                <a:xfrm>
                  <a:off x="912" y="2688"/>
                  <a:ext cx="576" cy="192"/>
                  <a:chOff x="912" y="2688"/>
                  <a:chExt cx="576" cy="192"/>
                </a:xfrm>
              </p:grpSpPr>
              <p:sp>
                <p:nvSpPr>
                  <p:cNvPr id="392225" name="Line 43"/>
                  <p:cNvSpPr>
                    <a:spLocks noChangeShapeType="1"/>
                  </p:cNvSpPr>
                  <p:nvPr/>
                </p:nvSpPr>
                <p:spPr bwMode="auto">
                  <a:xfrm>
                    <a:off x="912" y="2880"/>
                    <a:ext cx="576" cy="0"/>
                  </a:xfrm>
                  <a:prstGeom prst="line">
                    <a:avLst/>
                  </a:prstGeom>
                  <a:noFill/>
                  <a:ln w="38100">
                    <a:solidFill>
                      <a:srgbClr val="FF0000"/>
                    </a:solidFill>
                    <a:round/>
                    <a:headEnd/>
                    <a:tailEnd type="triangle" w="med" len="med"/>
                  </a:ln>
                  <a:effectLst/>
                </p:spPr>
                <p:txBody>
                  <a:bodyPr/>
                  <a:lstStyle/>
                  <a:p>
                    <a:endParaRPr lang="zh-CN" altLang="en-US"/>
                  </a:p>
                </p:txBody>
              </p:sp>
              <p:sp>
                <p:nvSpPr>
                  <p:cNvPr id="392226" name="Rectangle 44"/>
                  <p:cNvSpPr>
                    <a:spLocks noChangeArrowheads="1"/>
                  </p:cNvSpPr>
                  <p:nvPr/>
                </p:nvSpPr>
                <p:spPr bwMode="auto">
                  <a:xfrm>
                    <a:off x="912" y="2688"/>
                    <a:ext cx="288" cy="192"/>
                  </a:xfrm>
                  <a:prstGeom prst="rect">
                    <a:avLst/>
                  </a:prstGeom>
                  <a:noFill/>
                  <a:ln w="9525">
                    <a:noFill/>
                    <a:miter lim="800000"/>
                    <a:headEnd/>
                    <a:tailEnd/>
                  </a:ln>
                  <a:effectLst/>
                </p:spPr>
                <p:txBody>
                  <a:bodyPr wrap="none" anchor="ctr"/>
                  <a:lstStyle/>
                  <a:p>
                    <a:pPr algn="ctr">
                      <a:spcBef>
                        <a:spcPct val="0"/>
                      </a:spcBef>
                    </a:pPr>
                    <a:r>
                      <a:rPr kumimoji="0" lang="en-US" altLang="zh-CN" sz="2000">
                        <a:solidFill>
                          <a:srgbClr val="FF0000"/>
                        </a:solidFill>
                        <a:ea typeface="宋体" pitchFamily="2" charset="-122"/>
                      </a:rPr>
                      <a:t>a+1</a:t>
                    </a:r>
                    <a:endParaRPr lang="en-US" altLang="zh-CN" sz="2000" b="0">
                      <a:solidFill>
                        <a:schemeClr val="tx1"/>
                      </a:solidFill>
                      <a:ea typeface="宋体" pitchFamily="2" charset="-122"/>
                    </a:endParaRPr>
                  </a:p>
                </p:txBody>
              </p:sp>
            </p:grpSp>
            <p:grpSp>
              <p:nvGrpSpPr>
                <p:cNvPr id="13" name="Group 45"/>
                <p:cNvGrpSpPr>
                  <a:grpSpLocks/>
                </p:cNvGrpSpPr>
                <p:nvPr/>
              </p:nvGrpSpPr>
              <p:grpSpPr bwMode="auto">
                <a:xfrm>
                  <a:off x="912" y="3072"/>
                  <a:ext cx="576" cy="192"/>
                  <a:chOff x="912" y="3072"/>
                  <a:chExt cx="576" cy="192"/>
                </a:xfrm>
              </p:grpSpPr>
              <p:sp>
                <p:nvSpPr>
                  <p:cNvPr id="392223" name="Line 46"/>
                  <p:cNvSpPr>
                    <a:spLocks noChangeShapeType="1"/>
                  </p:cNvSpPr>
                  <p:nvPr/>
                </p:nvSpPr>
                <p:spPr bwMode="auto">
                  <a:xfrm>
                    <a:off x="912" y="3264"/>
                    <a:ext cx="576" cy="0"/>
                  </a:xfrm>
                  <a:prstGeom prst="line">
                    <a:avLst/>
                  </a:prstGeom>
                  <a:noFill/>
                  <a:ln w="38100">
                    <a:solidFill>
                      <a:srgbClr val="FF0000"/>
                    </a:solidFill>
                    <a:round/>
                    <a:headEnd/>
                    <a:tailEnd type="triangle" w="med" len="med"/>
                  </a:ln>
                  <a:effectLst/>
                </p:spPr>
                <p:txBody>
                  <a:bodyPr/>
                  <a:lstStyle/>
                  <a:p>
                    <a:endParaRPr lang="zh-CN" altLang="en-US"/>
                  </a:p>
                </p:txBody>
              </p:sp>
              <p:sp>
                <p:nvSpPr>
                  <p:cNvPr id="392224" name="Rectangle 47"/>
                  <p:cNvSpPr>
                    <a:spLocks noChangeArrowheads="1"/>
                  </p:cNvSpPr>
                  <p:nvPr/>
                </p:nvSpPr>
                <p:spPr bwMode="auto">
                  <a:xfrm>
                    <a:off x="912" y="3072"/>
                    <a:ext cx="288" cy="192"/>
                  </a:xfrm>
                  <a:prstGeom prst="rect">
                    <a:avLst/>
                  </a:prstGeom>
                  <a:noFill/>
                  <a:ln w="9525">
                    <a:noFill/>
                    <a:miter lim="800000"/>
                    <a:headEnd/>
                    <a:tailEnd/>
                  </a:ln>
                  <a:effectLst/>
                </p:spPr>
                <p:txBody>
                  <a:bodyPr wrap="none" anchor="ctr"/>
                  <a:lstStyle/>
                  <a:p>
                    <a:pPr algn="ctr">
                      <a:spcBef>
                        <a:spcPct val="0"/>
                      </a:spcBef>
                    </a:pPr>
                    <a:r>
                      <a:rPr kumimoji="0" lang="en-US" altLang="zh-CN" sz="2000">
                        <a:solidFill>
                          <a:srgbClr val="FF0000"/>
                        </a:solidFill>
                        <a:ea typeface="宋体" pitchFamily="2" charset="-122"/>
                      </a:rPr>
                      <a:t>a+2</a:t>
                    </a:r>
                    <a:endParaRPr lang="en-US" altLang="zh-CN" sz="2000" b="0">
                      <a:solidFill>
                        <a:schemeClr val="tx1"/>
                      </a:solidFill>
                      <a:ea typeface="宋体" pitchFamily="2" charset="-122"/>
                    </a:endParaRPr>
                  </a:p>
                </p:txBody>
              </p:sp>
            </p:grpSp>
          </p:grpSp>
          <p:sp>
            <p:nvSpPr>
              <p:cNvPr id="392214" name="Line 48"/>
              <p:cNvSpPr>
                <a:spLocks noChangeShapeType="1"/>
              </p:cNvSpPr>
              <p:nvPr/>
            </p:nvSpPr>
            <p:spPr bwMode="auto">
              <a:xfrm flipV="1">
                <a:off x="1065" y="2690"/>
                <a:ext cx="432" cy="384"/>
              </a:xfrm>
              <a:prstGeom prst="line">
                <a:avLst/>
              </a:prstGeom>
              <a:noFill/>
              <a:ln w="38100">
                <a:solidFill>
                  <a:srgbClr val="993366"/>
                </a:solidFill>
                <a:round/>
                <a:headEnd/>
                <a:tailEnd type="triangle" w="med" len="lg"/>
              </a:ln>
              <a:effectLst/>
            </p:spPr>
            <p:txBody>
              <a:bodyPr/>
              <a:lstStyle/>
              <a:p>
                <a:endParaRPr lang="zh-CN" altLang="en-US"/>
              </a:p>
            </p:txBody>
          </p:sp>
          <p:sp>
            <p:nvSpPr>
              <p:cNvPr id="392215" name="Line 49"/>
              <p:cNvSpPr>
                <a:spLocks noChangeShapeType="1"/>
              </p:cNvSpPr>
              <p:nvPr/>
            </p:nvSpPr>
            <p:spPr bwMode="auto">
              <a:xfrm flipH="1">
                <a:off x="3321" y="2138"/>
                <a:ext cx="1056" cy="96"/>
              </a:xfrm>
              <a:prstGeom prst="line">
                <a:avLst/>
              </a:prstGeom>
              <a:noFill/>
              <a:ln w="38100">
                <a:solidFill>
                  <a:schemeClr val="accent2"/>
                </a:solidFill>
                <a:round/>
                <a:headEnd/>
                <a:tailEnd type="triangle" w="med" len="med"/>
              </a:ln>
              <a:effectLst/>
            </p:spPr>
            <p:txBody>
              <a:bodyPr/>
              <a:lstStyle/>
              <a:p>
                <a:endParaRPr lang="zh-CN" altLang="en-US"/>
              </a:p>
            </p:txBody>
          </p:sp>
          <p:sp>
            <p:nvSpPr>
              <p:cNvPr id="392216" name="Rectangle 50"/>
              <p:cNvSpPr>
                <a:spLocks noChangeArrowheads="1"/>
              </p:cNvSpPr>
              <p:nvPr/>
            </p:nvSpPr>
            <p:spPr bwMode="auto">
              <a:xfrm>
                <a:off x="4377" y="2042"/>
                <a:ext cx="672" cy="240"/>
              </a:xfrm>
              <a:prstGeom prst="rect">
                <a:avLst/>
              </a:prstGeom>
              <a:noFill/>
              <a:ln w="9525">
                <a:noFill/>
                <a:miter lim="800000"/>
                <a:headEnd/>
                <a:tailEnd/>
              </a:ln>
              <a:effectLst/>
            </p:spPr>
            <p:txBody>
              <a:bodyPr wrap="none" anchor="ctr"/>
              <a:lstStyle/>
              <a:p>
                <a:pPr algn="ctr">
                  <a:spcBef>
                    <a:spcPct val="0"/>
                  </a:spcBef>
                </a:pPr>
                <a:r>
                  <a:rPr kumimoji="0" lang="en-US" altLang="zh-CN" sz="2000">
                    <a:solidFill>
                      <a:schemeClr val="accent2"/>
                    </a:solidFill>
                    <a:ea typeface="宋体" pitchFamily="2" charset="-122"/>
                  </a:rPr>
                  <a:t>a[1]+3</a:t>
                </a:r>
                <a:endParaRPr lang="en-US" altLang="zh-CN" sz="2000" b="0">
                  <a:solidFill>
                    <a:schemeClr val="tx1"/>
                  </a:solidFill>
                  <a:ea typeface="宋体" pitchFamily="2" charset="-122"/>
                </a:endParaRPr>
              </a:p>
            </p:txBody>
          </p:sp>
        </p:grpSp>
      </p:grpSp>
      <p:sp>
        <p:nvSpPr>
          <p:cNvPr id="829493" name="AutoShape 53"/>
          <p:cNvSpPr>
            <a:spLocks noChangeArrowheads="1"/>
          </p:cNvSpPr>
          <p:nvPr/>
        </p:nvSpPr>
        <p:spPr bwMode="auto">
          <a:xfrm>
            <a:off x="5316538" y="1728788"/>
            <a:ext cx="1533525" cy="452437"/>
          </a:xfrm>
          <a:prstGeom prst="wedgeRectCallout">
            <a:avLst>
              <a:gd name="adj1" fmla="val -100727"/>
              <a:gd name="adj2" fmla="val 130704"/>
            </a:avLst>
          </a:prstGeom>
          <a:solidFill>
            <a:srgbClr val="C0C0C0"/>
          </a:solidFill>
          <a:ln w="25400">
            <a:solidFill>
              <a:srgbClr val="00FF00"/>
            </a:solidFill>
            <a:miter lim="800000"/>
            <a:headEnd/>
            <a:tailEnd/>
          </a:ln>
          <a:effectLst/>
        </p:spPr>
        <p:txBody>
          <a:bodyPr/>
          <a:lstStyle/>
          <a:p>
            <a:pPr algn="ctr"/>
            <a:r>
              <a:rPr lang="zh-CN" altLang="en-US" sz="2000">
                <a:solidFill>
                  <a:srgbClr val="FF5050"/>
                </a:solidFill>
              </a:rPr>
              <a:t>列元素地址</a:t>
            </a:r>
          </a:p>
        </p:txBody>
      </p:sp>
      <p:sp>
        <p:nvSpPr>
          <p:cNvPr id="829494" name="AutoShape 54"/>
          <p:cNvSpPr>
            <a:spLocks noChangeArrowheads="1"/>
          </p:cNvSpPr>
          <p:nvPr/>
        </p:nvSpPr>
        <p:spPr bwMode="auto">
          <a:xfrm>
            <a:off x="225425" y="1674813"/>
            <a:ext cx="1055688" cy="452437"/>
          </a:xfrm>
          <a:prstGeom prst="wedgeRectCallout">
            <a:avLst>
              <a:gd name="adj1" fmla="val -22481"/>
              <a:gd name="adj2" fmla="val 298421"/>
            </a:avLst>
          </a:prstGeom>
          <a:solidFill>
            <a:srgbClr val="C0C0C0"/>
          </a:solidFill>
          <a:ln w="25400">
            <a:solidFill>
              <a:srgbClr val="00FF00"/>
            </a:solidFill>
            <a:miter lim="800000"/>
            <a:headEnd/>
            <a:tailEnd/>
          </a:ln>
          <a:effectLst/>
        </p:spPr>
        <p:txBody>
          <a:bodyPr/>
          <a:lstStyle/>
          <a:p>
            <a:pPr algn="ctr"/>
            <a:r>
              <a:rPr lang="zh-CN" altLang="en-US" sz="2000">
                <a:solidFill>
                  <a:srgbClr val="FF5050"/>
                </a:solidFill>
              </a:rPr>
              <a:t>行地址</a:t>
            </a:r>
          </a:p>
        </p:txBody>
      </p:sp>
      <p:sp>
        <p:nvSpPr>
          <p:cNvPr id="829495" name="AutoShape 55"/>
          <p:cNvSpPr>
            <a:spLocks noChangeArrowheads="1"/>
          </p:cNvSpPr>
          <p:nvPr/>
        </p:nvSpPr>
        <p:spPr bwMode="auto">
          <a:xfrm>
            <a:off x="5930900" y="2640013"/>
            <a:ext cx="2982913" cy="762000"/>
          </a:xfrm>
          <a:prstGeom prst="wedgeRectCallout">
            <a:avLst>
              <a:gd name="adj1" fmla="val -35843"/>
              <a:gd name="adj2" fmla="val 103542"/>
            </a:avLst>
          </a:prstGeom>
          <a:solidFill>
            <a:srgbClr val="C0C0C0"/>
          </a:solidFill>
          <a:ln w="25400">
            <a:solidFill>
              <a:srgbClr val="00FF00"/>
            </a:solidFill>
            <a:miter lim="800000"/>
            <a:headEnd/>
            <a:tailEnd/>
          </a:ln>
          <a:effectLst/>
        </p:spPr>
        <p:txBody>
          <a:bodyPr/>
          <a:lstStyle/>
          <a:p>
            <a:pPr algn="ctr">
              <a:spcBef>
                <a:spcPct val="5000"/>
              </a:spcBef>
            </a:pPr>
            <a:r>
              <a:rPr lang="zh-CN" altLang="en-US" sz="2000">
                <a:solidFill>
                  <a:srgbClr val="FF5050"/>
                </a:solidFill>
              </a:rPr>
              <a:t>列元素地址：</a:t>
            </a:r>
            <a:r>
              <a:rPr lang="en-US" altLang="zh-CN" sz="2000">
                <a:solidFill>
                  <a:srgbClr val="FF5050"/>
                </a:solidFill>
              </a:rPr>
              <a:t>a[1]+3 </a:t>
            </a:r>
            <a:r>
              <a:rPr kumimoji="0" lang="en-US" altLang="zh-CN" sz="2000">
                <a:solidFill>
                  <a:schemeClr val="tx1"/>
                </a:solidFill>
                <a:sym typeface="Symbol" pitchFamily="18" charset="2"/>
              </a:rPr>
              <a:t></a:t>
            </a:r>
            <a:r>
              <a:rPr lang="en-US" altLang="zh-CN" sz="2000">
                <a:solidFill>
                  <a:srgbClr val="FF5050"/>
                </a:solidFill>
              </a:rPr>
              <a:t> *(a+1)+3 </a:t>
            </a:r>
            <a:r>
              <a:rPr kumimoji="0" lang="en-US" altLang="zh-CN" sz="2000">
                <a:solidFill>
                  <a:schemeClr val="tx1"/>
                </a:solidFill>
                <a:sym typeface="Symbol" pitchFamily="18" charset="2"/>
              </a:rPr>
              <a:t></a:t>
            </a:r>
            <a:r>
              <a:rPr lang="en-US" altLang="zh-CN" sz="2000">
                <a:solidFill>
                  <a:srgbClr val="FF5050"/>
                </a:solidFill>
              </a:rPr>
              <a:t> &amp;a[1][3]</a:t>
            </a:r>
          </a:p>
        </p:txBody>
      </p:sp>
      <p:grpSp>
        <p:nvGrpSpPr>
          <p:cNvPr id="14" name="Group 63"/>
          <p:cNvGrpSpPr>
            <a:grpSpLocks/>
          </p:cNvGrpSpPr>
          <p:nvPr/>
        </p:nvGrpSpPr>
        <p:grpSpPr bwMode="auto">
          <a:xfrm>
            <a:off x="1882775" y="5365750"/>
            <a:ext cx="6094413" cy="860425"/>
            <a:chOff x="1186" y="3380"/>
            <a:chExt cx="3839" cy="542"/>
          </a:xfrm>
        </p:grpSpPr>
        <p:sp>
          <p:nvSpPr>
            <p:cNvPr id="392209" name="Rectangle 57"/>
            <p:cNvSpPr>
              <a:spLocks noChangeArrowheads="1"/>
            </p:cNvSpPr>
            <p:nvPr/>
          </p:nvSpPr>
          <p:spPr bwMode="auto">
            <a:xfrm>
              <a:off x="1186" y="3380"/>
              <a:ext cx="3712" cy="250"/>
            </a:xfrm>
            <a:prstGeom prst="rect">
              <a:avLst/>
            </a:prstGeom>
            <a:noFill/>
            <a:ln w="9525">
              <a:noFill/>
              <a:miter lim="800000"/>
              <a:headEnd/>
              <a:tailEnd/>
            </a:ln>
            <a:effectLst/>
          </p:spPr>
          <p:txBody>
            <a:bodyPr>
              <a:spAutoFit/>
            </a:bodyPr>
            <a:lstStyle/>
            <a:p>
              <a:pPr>
                <a:spcBef>
                  <a:spcPct val="0"/>
                </a:spcBef>
              </a:pPr>
              <a:r>
                <a:rPr kumimoji="0" lang="en-US" altLang="zh-CN" sz="2000">
                  <a:solidFill>
                    <a:schemeClr val="tx1"/>
                  </a:solidFill>
                </a:rPr>
                <a:t>a[i] </a:t>
              </a:r>
              <a:r>
                <a:rPr kumimoji="0" lang="en-US" altLang="zh-CN" sz="2000">
                  <a:solidFill>
                    <a:schemeClr val="tx1"/>
                  </a:solidFill>
                  <a:sym typeface="Symbol" pitchFamily="18" charset="2"/>
                </a:rPr>
                <a:t> *(a+</a:t>
              </a:r>
              <a:r>
                <a:rPr kumimoji="0" lang="en-US" altLang="zh-CN" sz="2000">
                  <a:solidFill>
                    <a:srgbClr val="FF5050"/>
                  </a:solidFill>
                  <a:sym typeface="Symbol" pitchFamily="18" charset="2"/>
                </a:rPr>
                <a:t>i</a:t>
              </a:r>
              <a:r>
                <a:rPr kumimoji="0" lang="en-US" altLang="zh-CN" sz="2000">
                  <a:solidFill>
                    <a:schemeClr val="tx1"/>
                  </a:solidFill>
                  <a:sym typeface="Symbol" pitchFamily="18" charset="2"/>
                </a:rPr>
                <a:t>)</a:t>
              </a:r>
              <a:r>
                <a:rPr kumimoji="0" lang="en-US" altLang="zh-CN" sz="2000">
                  <a:solidFill>
                    <a:schemeClr val="tx1"/>
                  </a:solidFill>
                </a:rPr>
                <a:t> </a:t>
              </a:r>
              <a:r>
                <a:rPr kumimoji="0" lang="zh-CN" altLang="en-US" sz="2000">
                  <a:solidFill>
                    <a:schemeClr val="tx1"/>
                  </a:solidFill>
                </a:rPr>
                <a:t>等价：</a:t>
              </a:r>
              <a:r>
                <a:rPr kumimoji="0" lang="zh-CN" altLang="zh-CN" sz="2000">
                  <a:solidFill>
                    <a:srgbClr val="FF5050"/>
                  </a:solidFill>
                </a:rPr>
                <a:t>第</a:t>
              </a:r>
              <a:r>
                <a:rPr kumimoji="0" lang="en-US" altLang="zh-CN" sz="2000">
                  <a:solidFill>
                    <a:srgbClr val="FF5050"/>
                  </a:solidFill>
                </a:rPr>
                <a:t>i</a:t>
              </a:r>
              <a:r>
                <a:rPr kumimoji="0" lang="zh-CN" altLang="zh-CN" sz="2000">
                  <a:solidFill>
                    <a:srgbClr val="FF5050"/>
                  </a:solidFill>
                </a:rPr>
                <a:t>行</a:t>
              </a:r>
              <a:r>
                <a:rPr kumimoji="0" lang="zh-CN" altLang="zh-CN" sz="2000">
                  <a:solidFill>
                    <a:srgbClr val="0000FF"/>
                  </a:solidFill>
                </a:rPr>
                <a:t>第0列</a:t>
              </a:r>
              <a:r>
                <a:rPr kumimoji="0" lang="zh-CN" altLang="zh-CN" sz="2000">
                  <a:solidFill>
                    <a:schemeClr val="tx1"/>
                  </a:solidFill>
                </a:rPr>
                <a:t>的</a:t>
              </a:r>
              <a:r>
                <a:rPr kumimoji="0" lang="zh-CN" altLang="zh-CN" sz="2000"/>
                <a:t>元素地址</a:t>
              </a:r>
              <a:r>
                <a:rPr kumimoji="0" lang="en-US" altLang="zh-CN" sz="2000">
                  <a:solidFill>
                    <a:schemeClr val="tx1"/>
                  </a:solidFill>
                </a:rPr>
                <a:t>&amp;a[i][0]</a:t>
              </a:r>
            </a:p>
          </p:txBody>
        </p:sp>
        <p:sp>
          <p:nvSpPr>
            <p:cNvPr id="392210" name="Rectangle 58"/>
            <p:cNvSpPr>
              <a:spLocks noChangeArrowheads="1"/>
            </p:cNvSpPr>
            <p:nvPr/>
          </p:nvSpPr>
          <p:spPr bwMode="auto">
            <a:xfrm>
              <a:off x="1186" y="3672"/>
              <a:ext cx="3839" cy="250"/>
            </a:xfrm>
            <a:prstGeom prst="rect">
              <a:avLst/>
            </a:prstGeom>
            <a:noFill/>
            <a:ln w="9525">
              <a:noFill/>
              <a:miter lim="800000"/>
              <a:headEnd/>
              <a:tailEnd/>
            </a:ln>
            <a:effectLst/>
          </p:spPr>
          <p:txBody>
            <a:bodyPr>
              <a:spAutoFit/>
            </a:bodyPr>
            <a:lstStyle/>
            <a:p>
              <a:pPr>
                <a:spcBef>
                  <a:spcPct val="0"/>
                </a:spcBef>
              </a:pPr>
              <a:r>
                <a:rPr kumimoji="0" lang="en-US" altLang="zh-CN" sz="2000" dirty="0">
                  <a:solidFill>
                    <a:schemeClr val="tx1"/>
                  </a:solidFill>
                </a:rPr>
                <a:t>a[</a:t>
              </a:r>
              <a:r>
                <a:rPr kumimoji="0" lang="en-US" altLang="zh-CN" sz="2000" dirty="0" err="1">
                  <a:solidFill>
                    <a:schemeClr val="tx1"/>
                  </a:solidFill>
                </a:rPr>
                <a:t>i</a:t>
              </a:r>
              <a:r>
                <a:rPr kumimoji="0" lang="en-US" altLang="zh-CN" sz="2000" dirty="0">
                  <a:solidFill>
                    <a:schemeClr val="tx1"/>
                  </a:solidFill>
                </a:rPr>
                <a:t>]+j </a:t>
              </a:r>
              <a:r>
                <a:rPr kumimoji="0" lang="en-US" altLang="zh-CN" sz="2000" dirty="0">
                  <a:solidFill>
                    <a:schemeClr val="tx1"/>
                  </a:solidFill>
                  <a:sym typeface="Symbol" pitchFamily="18" charset="2"/>
                </a:rPr>
                <a:t> *(</a:t>
              </a:r>
              <a:r>
                <a:rPr kumimoji="0" lang="en-US" altLang="zh-CN" sz="2000" dirty="0" err="1">
                  <a:solidFill>
                    <a:schemeClr val="tx1"/>
                  </a:solidFill>
                  <a:sym typeface="Symbol" pitchFamily="18" charset="2"/>
                </a:rPr>
                <a:t>a+</a:t>
              </a:r>
              <a:r>
                <a:rPr kumimoji="0" lang="en-US" altLang="zh-CN" sz="2000" dirty="0" err="1">
                  <a:solidFill>
                    <a:srgbClr val="FF5050"/>
                  </a:solidFill>
                  <a:sym typeface="Symbol" pitchFamily="18" charset="2"/>
                </a:rPr>
                <a:t>i</a:t>
              </a:r>
              <a:r>
                <a:rPr kumimoji="0" lang="en-US" altLang="zh-CN" sz="2000" dirty="0">
                  <a:solidFill>
                    <a:schemeClr val="tx1"/>
                  </a:solidFill>
                  <a:sym typeface="Symbol" pitchFamily="18" charset="2"/>
                </a:rPr>
                <a:t>)+</a:t>
              </a:r>
              <a:r>
                <a:rPr kumimoji="0" lang="en-US" altLang="zh-CN" sz="2000" dirty="0">
                  <a:solidFill>
                    <a:srgbClr val="0000FF"/>
                  </a:solidFill>
                  <a:sym typeface="Symbol" pitchFamily="18" charset="2"/>
                </a:rPr>
                <a:t>j</a:t>
              </a:r>
              <a:r>
                <a:rPr kumimoji="0" lang="zh-CN" altLang="en-US" sz="2000" dirty="0">
                  <a:solidFill>
                    <a:schemeClr val="tx1"/>
                  </a:solidFill>
                  <a:sym typeface="Symbol" pitchFamily="18" charset="2"/>
                </a:rPr>
                <a:t>等价：</a:t>
              </a:r>
              <a:r>
                <a:rPr kumimoji="0" lang="zh-CN" altLang="zh-CN" sz="2000" dirty="0">
                  <a:solidFill>
                    <a:srgbClr val="FF5050"/>
                  </a:solidFill>
                </a:rPr>
                <a:t>第</a:t>
              </a:r>
              <a:r>
                <a:rPr kumimoji="0" lang="en-US" altLang="zh-CN" sz="2000" dirty="0" err="1">
                  <a:solidFill>
                    <a:srgbClr val="FF5050"/>
                  </a:solidFill>
                </a:rPr>
                <a:t>i</a:t>
              </a:r>
              <a:r>
                <a:rPr kumimoji="0" lang="zh-CN" altLang="zh-CN" sz="2000" dirty="0">
                  <a:solidFill>
                    <a:srgbClr val="FF5050"/>
                  </a:solidFill>
                </a:rPr>
                <a:t>行</a:t>
              </a:r>
              <a:r>
                <a:rPr kumimoji="0" lang="zh-CN" altLang="zh-CN" sz="2000" dirty="0">
                  <a:solidFill>
                    <a:srgbClr val="0000FF"/>
                  </a:solidFill>
                </a:rPr>
                <a:t>第</a:t>
              </a:r>
              <a:r>
                <a:rPr kumimoji="0" lang="en-US" altLang="zh-CN" sz="2000" dirty="0">
                  <a:solidFill>
                    <a:srgbClr val="0000FF"/>
                  </a:solidFill>
                </a:rPr>
                <a:t>j</a:t>
              </a:r>
              <a:r>
                <a:rPr kumimoji="0" lang="zh-CN" altLang="zh-CN" sz="2000" dirty="0">
                  <a:solidFill>
                    <a:srgbClr val="0000FF"/>
                  </a:solidFill>
                </a:rPr>
                <a:t>列</a:t>
              </a:r>
              <a:r>
                <a:rPr kumimoji="0" lang="zh-CN" altLang="zh-CN" sz="2000" dirty="0">
                  <a:solidFill>
                    <a:schemeClr val="tx1"/>
                  </a:solidFill>
                </a:rPr>
                <a:t>的</a:t>
              </a:r>
              <a:r>
                <a:rPr kumimoji="0" lang="zh-CN" altLang="zh-CN" sz="2000" dirty="0"/>
                <a:t>元素地址</a:t>
              </a:r>
              <a:r>
                <a:rPr kumimoji="0" lang="en-US" altLang="zh-CN" sz="2000" dirty="0">
                  <a:solidFill>
                    <a:schemeClr val="tx1"/>
                  </a:solidFill>
                </a:rPr>
                <a:t>&amp;a[</a:t>
              </a:r>
              <a:r>
                <a:rPr kumimoji="0" lang="en-US" altLang="zh-CN" sz="2000" dirty="0" err="1">
                  <a:solidFill>
                    <a:schemeClr val="tx1"/>
                  </a:solidFill>
                </a:rPr>
                <a:t>i</a:t>
              </a:r>
              <a:r>
                <a:rPr kumimoji="0" lang="en-US" altLang="zh-CN" sz="2000" dirty="0">
                  <a:solidFill>
                    <a:schemeClr val="tx1"/>
                  </a:solidFill>
                </a:rPr>
                <a:t>][j]</a:t>
              </a:r>
            </a:p>
          </p:txBody>
        </p:sp>
      </p:grpSp>
      <p:sp>
        <p:nvSpPr>
          <p:cNvPr id="829499" name="Rectangle 59"/>
          <p:cNvSpPr>
            <a:spLocks noChangeArrowheads="1"/>
          </p:cNvSpPr>
          <p:nvPr/>
        </p:nvSpPr>
        <p:spPr bwMode="auto">
          <a:xfrm>
            <a:off x="0" y="6461125"/>
            <a:ext cx="5011738" cy="396875"/>
          </a:xfrm>
          <a:prstGeom prst="rect">
            <a:avLst/>
          </a:prstGeom>
          <a:noFill/>
          <a:ln w="9525">
            <a:noFill/>
            <a:miter lim="800000"/>
            <a:headEnd/>
            <a:tailEnd/>
          </a:ln>
          <a:effectLst/>
        </p:spPr>
        <p:txBody>
          <a:bodyPr>
            <a:spAutoFit/>
          </a:bodyPr>
          <a:lstStyle/>
          <a:p>
            <a:pPr>
              <a:spcBef>
                <a:spcPct val="0"/>
              </a:spcBef>
            </a:pPr>
            <a:r>
              <a:rPr lang="zh-CN" altLang="en-US" sz="2000" dirty="0">
                <a:solidFill>
                  <a:schemeClr val="tx1"/>
                </a:solidFill>
              </a:rPr>
              <a:t>列元素值：*</a:t>
            </a:r>
            <a:r>
              <a:rPr lang="en-US" altLang="zh-CN" sz="2000" dirty="0">
                <a:solidFill>
                  <a:schemeClr val="tx1"/>
                </a:solidFill>
              </a:rPr>
              <a:t>(a[</a:t>
            </a:r>
            <a:r>
              <a:rPr lang="en-US" altLang="zh-CN" sz="2000" dirty="0" err="1">
                <a:solidFill>
                  <a:schemeClr val="tx1"/>
                </a:solidFill>
              </a:rPr>
              <a:t>i</a:t>
            </a:r>
            <a:r>
              <a:rPr lang="en-US" altLang="zh-CN" sz="2000" dirty="0">
                <a:solidFill>
                  <a:schemeClr val="tx1"/>
                </a:solidFill>
              </a:rPr>
              <a:t>]+j) </a:t>
            </a:r>
            <a:r>
              <a:rPr lang="en-US" altLang="zh-CN" sz="2000" dirty="0">
                <a:solidFill>
                  <a:schemeClr val="tx1"/>
                </a:solidFill>
                <a:sym typeface="Symbol" pitchFamily="18" charset="2"/>
              </a:rPr>
              <a:t> </a:t>
            </a:r>
            <a:r>
              <a:rPr lang="en-US" altLang="zh-CN" sz="2000" dirty="0">
                <a:solidFill>
                  <a:schemeClr val="tx1"/>
                </a:solidFill>
              </a:rPr>
              <a:t>*(*(</a:t>
            </a:r>
            <a:r>
              <a:rPr lang="en-US" altLang="zh-CN" sz="2000" dirty="0" err="1">
                <a:solidFill>
                  <a:schemeClr val="tx1"/>
                </a:solidFill>
              </a:rPr>
              <a:t>a+i</a:t>
            </a:r>
            <a:r>
              <a:rPr lang="en-US" altLang="zh-CN" sz="2000" dirty="0">
                <a:solidFill>
                  <a:schemeClr val="tx1"/>
                </a:solidFill>
              </a:rPr>
              <a:t>)+j)</a:t>
            </a:r>
            <a:r>
              <a:rPr lang="en-US" altLang="zh-CN" sz="2000" dirty="0">
                <a:solidFill>
                  <a:schemeClr val="tx1"/>
                </a:solidFill>
                <a:sym typeface="Symbol" pitchFamily="18" charset="2"/>
              </a:rPr>
              <a:t>  </a:t>
            </a:r>
            <a:r>
              <a:rPr lang="en-US" altLang="zh-CN" sz="2000" dirty="0">
                <a:solidFill>
                  <a:schemeClr val="tx1"/>
                </a:solidFill>
              </a:rPr>
              <a:t>a[</a:t>
            </a:r>
            <a:r>
              <a:rPr lang="en-US" altLang="zh-CN" sz="2000" dirty="0" err="1">
                <a:solidFill>
                  <a:schemeClr val="tx1"/>
                </a:solidFill>
              </a:rPr>
              <a:t>i</a:t>
            </a:r>
            <a:r>
              <a:rPr lang="en-US" altLang="zh-CN" sz="2000" dirty="0">
                <a:solidFill>
                  <a:schemeClr val="tx1"/>
                </a:solidFill>
              </a:rPr>
              <a:t>][j]</a:t>
            </a:r>
          </a:p>
        </p:txBody>
      </p:sp>
      <p:sp>
        <p:nvSpPr>
          <p:cNvPr id="829501" name="Rectangle 61"/>
          <p:cNvSpPr>
            <a:spLocks noChangeArrowheads="1"/>
          </p:cNvSpPr>
          <p:nvPr/>
        </p:nvSpPr>
        <p:spPr bwMode="auto">
          <a:xfrm>
            <a:off x="0" y="1690688"/>
            <a:ext cx="9144000" cy="419100"/>
          </a:xfrm>
          <a:prstGeom prst="rect">
            <a:avLst/>
          </a:prstGeom>
          <a:noFill/>
          <a:ln w="9525">
            <a:noFill/>
            <a:miter lim="800000"/>
            <a:headEnd/>
            <a:tailEnd/>
          </a:ln>
        </p:spPr>
        <p:txBody>
          <a:bodyPr/>
          <a:lstStyle/>
          <a:p>
            <a:pPr marL="1600200" lvl="3" indent="-228600" eaLnBrk="1" hangingPunct="1">
              <a:spcBef>
                <a:spcPct val="20000"/>
              </a:spcBef>
              <a:buClr>
                <a:srgbClr val="FFCC00"/>
              </a:buClr>
              <a:buFont typeface="Wingdings" pitchFamily="2" charset="2"/>
              <a:buChar char="l"/>
            </a:pPr>
            <a:r>
              <a:rPr kumimoji="0" lang="zh-CN" altLang="en-US" sz="2000">
                <a:solidFill>
                  <a:schemeClr val="tx1"/>
                </a:solidFill>
              </a:rPr>
              <a:t>列元素地址的表示：</a:t>
            </a:r>
          </a:p>
        </p:txBody>
      </p:sp>
      <p:sp>
        <p:nvSpPr>
          <p:cNvPr id="829502" name="Rectangle 62"/>
          <p:cNvSpPr>
            <a:spLocks noChangeArrowheads="1"/>
          </p:cNvSpPr>
          <p:nvPr/>
        </p:nvSpPr>
        <p:spPr bwMode="auto">
          <a:xfrm>
            <a:off x="0" y="2081213"/>
            <a:ext cx="9144000" cy="390525"/>
          </a:xfrm>
          <a:prstGeom prst="rect">
            <a:avLst/>
          </a:prstGeom>
          <a:noFill/>
          <a:ln w="9525">
            <a:noFill/>
            <a:miter lim="800000"/>
            <a:headEnd/>
            <a:tailEnd/>
          </a:ln>
        </p:spPr>
        <p:txBody>
          <a:bodyPr/>
          <a:lstStyle/>
          <a:p>
            <a:pPr marL="1600200" lvl="3" indent="-228600" eaLnBrk="1" hangingPunct="1">
              <a:spcBef>
                <a:spcPct val="20000"/>
              </a:spcBef>
              <a:buClr>
                <a:srgbClr val="FFCC00"/>
              </a:buClr>
              <a:buFont typeface="Wingdings" pitchFamily="2" charset="2"/>
              <a:buChar char="l"/>
            </a:pPr>
            <a:r>
              <a:rPr kumimoji="0" lang="zh-CN" altLang="en-US" sz="2000">
                <a:solidFill>
                  <a:schemeClr val="tx1"/>
                </a:solidFill>
              </a:rPr>
              <a:t>用地址法表示列元素的值</a:t>
            </a:r>
          </a:p>
        </p:txBody>
      </p:sp>
      <p:sp>
        <p:nvSpPr>
          <p:cNvPr id="829504" name="AutoShape 64"/>
          <p:cNvSpPr>
            <a:spLocks noChangeArrowheads="1"/>
          </p:cNvSpPr>
          <p:nvPr/>
        </p:nvSpPr>
        <p:spPr bwMode="auto">
          <a:xfrm>
            <a:off x="5930900" y="4230688"/>
            <a:ext cx="3038475" cy="762000"/>
          </a:xfrm>
          <a:prstGeom prst="wedgeRectCallout">
            <a:avLst>
              <a:gd name="adj1" fmla="val -85736"/>
              <a:gd name="adj2" fmla="val 62708"/>
            </a:avLst>
          </a:prstGeom>
          <a:solidFill>
            <a:srgbClr val="C0C0C0"/>
          </a:solidFill>
          <a:ln w="25400">
            <a:solidFill>
              <a:srgbClr val="00FF00"/>
            </a:solidFill>
            <a:miter lim="800000"/>
            <a:headEnd/>
            <a:tailEnd/>
          </a:ln>
          <a:effectLst/>
        </p:spPr>
        <p:txBody>
          <a:bodyPr/>
          <a:lstStyle/>
          <a:p>
            <a:pPr algn="ctr">
              <a:spcBef>
                <a:spcPct val="5000"/>
              </a:spcBef>
            </a:pPr>
            <a:r>
              <a:rPr lang="zh-CN" altLang="en-US" sz="2000">
                <a:solidFill>
                  <a:srgbClr val="FF5050"/>
                </a:solidFill>
              </a:rPr>
              <a:t>列元素值：*</a:t>
            </a:r>
            <a:r>
              <a:rPr lang="en-US" altLang="zh-CN" sz="2000">
                <a:solidFill>
                  <a:srgbClr val="FF5050"/>
                </a:solidFill>
              </a:rPr>
              <a:t>(a[2]+3) </a:t>
            </a:r>
            <a:r>
              <a:rPr kumimoji="0" lang="en-US" altLang="zh-CN" sz="2000">
                <a:solidFill>
                  <a:schemeClr val="tx1"/>
                </a:solidFill>
                <a:sym typeface="Symbol" pitchFamily="18" charset="2"/>
              </a:rPr>
              <a:t></a:t>
            </a:r>
            <a:r>
              <a:rPr lang="en-US" altLang="zh-CN" sz="2000">
                <a:solidFill>
                  <a:srgbClr val="FF5050"/>
                </a:solidFill>
              </a:rPr>
              <a:t> *(*(a+2)+3) </a:t>
            </a:r>
            <a:r>
              <a:rPr kumimoji="0" lang="en-US" altLang="zh-CN" sz="2000">
                <a:solidFill>
                  <a:schemeClr val="tx1"/>
                </a:solidFill>
                <a:sym typeface="Symbol" pitchFamily="18" charset="2"/>
              </a:rPr>
              <a:t></a:t>
            </a:r>
            <a:r>
              <a:rPr lang="en-US" altLang="zh-CN" sz="2000">
                <a:solidFill>
                  <a:srgbClr val="FF5050"/>
                </a:solidFill>
              </a:rPr>
              <a:t> a[2][3]</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2" name="Rectangle 4"/>
          <p:cNvSpPr>
            <a:spLocks noChangeArrowheads="1"/>
          </p:cNvSpPr>
          <p:nvPr/>
        </p:nvSpPr>
        <p:spPr bwMode="auto">
          <a:xfrm>
            <a:off x="655638" y="681038"/>
            <a:ext cx="8153400" cy="1673225"/>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None/>
            </a:pPr>
            <a:r>
              <a:rPr lang="en-US" altLang="zh-CN" sz="2400" dirty="0">
                <a:solidFill>
                  <a:srgbClr val="FF5050"/>
                </a:solidFill>
              </a:rPr>
              <a:t>■</a:t>
            </a:r>
            <a:r>
              <a:rPr lang="zh-CN" altLang="en-US" sz="2400" dirty="0">
                <a:solidFill>
                  <a:schemeClr val="tx1"/>
                </a:solidFill>
              </a:rPr>
              <a:t>行指针与列指针</a:t>
            </a:r>
            <a:r>
              <a:rPr kumimoji="0" lang="zh-CN" altLang="en-US" sz="2400" dirty="0">
                <a:solidFill>
                  <a:schemeClr val="tx1"/>
                </a:solidFill>
              </a:rPr>
              <a:t> </a:t>
            </a:r>
          </a:p>
          <a:p>
            <a:pPr marL="1600200" lvl="3" indent="-228600" eaLnBrk="1" hangingPunct="1">
              <a:spcBef>
                <a:spcPct val="20000"/>
              </a:spcBef>
              <a:buClr>
                <a:srgbClr val="FFCC00"/>
              </a:buClr>
              <a:buFont typeface="Wingdings" pitchFamily="2" charset="2"/>
              <a:buChar char="l"/>
            </a:pPr>
            <a:r>
              <a:rPr lang="zh-CN" altLang="en-US" sz="2000" dirty="0">
                <a:solidFill>
                  <a:schemeClr val="tx1"/>
                </a:solidFill>
              </a:rPr>
              <a:t>行指针前加*转换为列指针：</a:t>
            </a:r>
            <a:r>
              <a:rPr lang="en-US" altLang="zh-CN" sz="2000" dirty="0">
                <a:solidFill>
                  <a:schemeClr val="tx1"/>
                </a:solidFill>
              </a:rPr>
              <a:t>a→</a:t>
            </a:r>
            <a:r>
              <a:rPr lang="en-US" altLang="zh-CN" sz="2000" dirty="0">
                <a:solidFill>
                  <a:srgbClr val="FF5050"/>
                </a:solidFill>
              </a:rPr>
              <a:t>*</a:t>
            </a:r>
            <a:r>
              <a:rPr lang="en-US" altLang="zh-CN" sz="2000" dirty="0">
                <a:solidFill>
                  <a:schemeClr val="tx1"/>
                </a:solidFill>
              </a:rPr>
              <a:t>a</a:t>
            </a:r>
            <a:r>
              <a:rPr lang="zh-CN" altLang="en-US" sz="2000" dirty="0">
                <a:solidFill>
                  <a:schemeClr val="tx1"/>
                </a:solidFill>
              </a:rPr>
              <a:t>，</a:t>
            </a:r>
            <a:r>
              <a:rPr lang="en-US" altLang="zh-CN" sz="2000" dirty="0">
                <a:solidFill>
                  <a:schemeClr val="tx1"/>
                </a:solidFill>
              </a:rPr>
              <a:t>a+1→</a:t>
            </a:r>
            <a:r>
              <a:rPr lang="en-US" altLang="zh-CN" sz="2000" dirty="0">
                <a:solidFill>
                  <a:srgbClr val="FF5050"/>
                </a:solidFill>
              </a:rPr>
              <a:t>*</a:t>
            </a:r>
            <a:r>
              <a:rPr lang="en-US" altLang="zh-CN" sz="2000" dirty="0">
                <a:solidFill>
                  <a:schemeClr val="tx1"/>
                </a:solidFill>
              </a:rPr>
              <a:t>(a+1)</a:t>
            </a:r>
          </a:p>
          <a:p>
            <a:pPr marL="1600200" lvl="3" indent="-228600" eaLnBrk="1" hangingPunct="1">
              <a:spcBef>
                <a:spcPct val="20000"/>
              </a:spcBef>
              <a:buClr>
                <a:srgbClr val="FFCC00"/>
              </a:buClr>
              <a:buFont typeface="Wingdings" pitchFamily="2" charset="2"/>
              <a:buChar char="l"/>
            </a:pPr>
            <a:r>
              <a:rPr lang="zh-CN" altLang="en-US" sz="2000" dirty="0">
                <a:solidFill>
                  <a:schemeClr val="tx1"/>
                </a:solidFill>
              </a:rPr>
              <a:t>列指针前加</a:t>
            </a:r>
            <a:r>
              <a:rPr lang="en-US" altLang="zh-CN" sz="2000" dirty="0">
                <a:solidFill>
                  <a:schemeClr val="tx1"/>
                </a:solidFill>
              </a:rPr>
              <a:t>&amp;</a:t>
            </a:r>
            <a:r>
              <a:rPr lang="zh-CN" altLang="en-US" sz="2000" dirty="0">
                <a:solidFill>
                  <a:schemeClr val="tx1"/>
                </a:solidFill>
              </a:rPr>
              <a:t>转换为行指针：</a:t>
            </a:r>
            <a:r>
              <a:rPr lang="en-US" altLang="zh-CN" sz="2000" dirty="0">
                <a:solidFill>
                  <a:schemeClr val="tx1"/>
                </a:solidFill>
              </a:rPr>
              <a:t>a[0]→</a:t>
            </a:r>
            <a:r>
              <a:rPr lang="en-US" altLang="zh-CN" sz="2000" dirty="0">
                <a:solidFill>
                  <a:srgbClr val="FF5050"/>
                </a:solidFill>
              </a:rPr>
              <a:t>&amp;</a:t>
            </a:r>
            <a:r>
              <a:rPr lang="en-US" altLang="zh-CN" sz="2000" dirty="0">
                <a:solidFill>
                  <a:schemeClr val="tx1"/>
                </a:solidFill>
              </a:rPr>
              <a:t>a[0]</a:t>
            </a:r>
          </a:p>
          <a:p>
            <a:pPr marL="1143000" lvl="2" indent="-228600" eaLnBrk="1" hangingPunct="1">
              <a:spcBef>
                <a:spcPct val="20000"/>
              </a:spcBef>
              <a:buClr>
                <a:srgbClr val="FF3300"/>
              </a:buClr>
              <a:buFont typeface="Wingdings" pitchFamily="2" charset="2"/>
              <a:buNone/>
            </a:pPr>
            <a:r>
              <a:rPr lang="en-US" altLang="zh-CN" sz="2400" dirty="0">
                <a:solidFill>
                  <a:srgbClr val="FF5050"/>
                </a:solidFill>
              </a:rPr>
              <a:t>■ </a:t>
            </a:r>
            <a:r>
              <a:rPr lang="en-US" altLang="zh-CN" sz="2400" dirty="0" err="1">
                <a:solidFill>
                  <a:schemeClr val="tx1"/>
                </a:solidFill>
              </a:rPr>
              <a:t>a+i</a:t>
            </a:r>
            <a:r>
              <a:rPr lang="en-US" altLang="zh-CN" sz="2400" dirty="0">
                <a:solidFill>
                  <a:schemeClr val="tx1"/>
                </a:solidFill>
              </a:rPr>
              <a:t>=&amp;a[</a:t>
            </a:r>
            <a:r>
              <a:rPr lang="en-US" altLang="zh-CN" sz="2400" dirty="0" err="1">
                <a:solidFill>
                  <a:schemeClr val="tx1"/>
                </a:solidFill>
              </a:rPr>
              <a:t>i</a:t>
            </a:r>
            <a:r>
              <a:rPr lang="en-US" altLang="zh-CN" sz="2400" dirty="0">
                <a:solidFill>
                  <a:schemeClr val="tx1"/>
                </a:solidFill>
              </a:rPr>
              <a:t>]=a[</a:t>
            </a:r>
            <a:r>
              <a:rPr lang="en-US" altLang="zh-CN" sz="2400" dirty="0" err="1">
                <a:solidFill>
                  <a:schemeClr val="tx1"/>
                </a:solidFill>
              </a:rPr>
              <a:t>i</a:t>
            </a:r>
            <a:r>
              <a:rPr lang="en-US" altLang="zh-CN" sz="2400" dirty="0">
                <a:solidFill>
                  <a:schemeClr val="tx1"/>
                </a:solidFill>
              </a:rPr>
              <a:t>]=*(</a:t>
            </a:r>
            <a:r>
              <a:rPr lang="en-US" altLang="zh-CN" sz="2400" dirty="0" err="1">
                <a:solidFill>
                  <a:schemeClr val="tx1"/>
                </a:solidFill>
              </a:rPr>
              <a:t>a+i</a:t>
            </a:r>
            <a:r>
              <a:rPr lang="en-US" altLang="zh-CN" sz="2400" dirty="0">
                <a:solidFill>
                  <a:schemeClr val="tx1"/>
                </a:solidFill>
              </a:rPr>
              <a:t>) =&amp;a[</a:t>
            </a:r>
            <a:r>
              <a:rPr lang="en-US" altLang="zh-CN" sz="2400" dirty="0" err="1">
                <a:solidFill>
                  <a:schemeClr val="tx1"/>
                </a:solidFill>
              </a:rPr>
              <a:t>i</a:t>
            </a:r>
            <a:r>
              <a:rPr lang="en-US" altLang="zh-CN" sz="2400" dirty="0">
                <a:solidFill>
                  <a:schemeClr val="tx1"/>
                </a:solidFill>
              </a:rPr>
              <a:t>][0]</a:t>
            </a:r>
            <a:r>
              <a:rPr lang="zh-CN" altLang="en-US" sz="2400" dirty="0">
                <a:solidFill>
                  <a:schemeClr val="tx1"/>
                </a:solidFill>
              </a:rPr>
              <a:t>，</a:t>
            </a:r>
            <a:r>
              <a:rPr lang="zh-CN" altLang="zh-CN" sz="2000" dirty="0">
                <a:solidFill>
                  <a:srgbClr val="0000FF"/>
                </a:solidFill>
              </a:rPr>
              <a:t>值相等，含义不同。</a:t>
            </a:r>
            <a:endParaRPr lang="zh-CN" altLang="en-US" sz="2000" dirty="0">
              <a:solidFill>
                <a:srgbClr val="0000FF"/>
              </a:solidFill>
            </a:endParaRPr>
          </a:p>
        </p:txBody>
      </p:sp>
      <p:grpSp>
        <p:nvGrpSpPr>
          <p:cNvPr id="2" name="Group 8"/>
          <p:cNvGrpSpPr>
            <a:grpSpLocks/>
          </p:cNvGrpSpPr>
          <p:nvPr/>
        </p:nvGrpSpPr>
        <p:grpSpPr bwMode="auto">
          <a:xfrm>
            <a:off x="169863" y="935038"/>
            <a:ext cx="1824037" cy="5753100"/>
            <a:chOff x="276" y="324"/>
            <a:chExt cx="1149" cy="3624"/>
          </a:xfrm>
        </p:grpSpPr>
        <p:sp>
          <p:nvSpPr>
            <p:cNvPr id="393237" name="Text Box 9"/>
            <p:cNvSpPr txBox="1">
              <a:spLocks noChangeArrowheads="1"/>
            </p:cNvSpPr>
            <p:nvPr/>
          </p:nvSpPr>
          <p:spPr bwMode="auto">
            <a:xfrm>
              <a:off x="276" y="324"/>
              <a:ext cx="1149" cy="327"/>
            </a:xfrm>
            <a:prstGeom prst="rect">
              <a:avLst/>
            </a:prstGeom>
            <a:noFill/>
            <a:ln w="9525">
              <a:noFill/>
              <a:miter lim="800000"/>
              <a:headEnd/>
              <a:tailEnd/>
            </a:ln>
            <a:effectLst/>
          </p:spPr>
          <p:txBody>
            <a:bodyPr wrap="none">
              <a:spAutoFit/>
            </a:bodyPr>
            <a:lstStyle/>
            <a:p>
              <a:pPr eaLnBrk="1" hangingPunct="1">
                <a:spcBef>
                  <a:spcPct val="0"/>
                </a:spcBef>
              </a:pPr>
              <a:r>
                <a:rPr lang="en-US" altLang="zh-CN" sz="2800" b="0">
                  <a:solidFill>
                    <a:schemeClr val="tx1"/>
                  </a:solidFill>
                  <a:ea typeface="宋体" pitchFamily="2" charset="-122"/>
                </a:rPr>
                <a:t>int  a[3][4];</a:t>
              </a:r>
            </a:p>
          </p:txBody>
        </p:sp>
        <p:grpSp>
          <p:nvGrpSpPr>
            <p:cNvPr id="3" name="Group 10"/>
            <p:cNvGrpSpPr>
              <a:grpSpLocks/>
            </p:cNvGrpSpPr>
            <p:nvPr/>
          </p:nvGrpSpPr>
          <p:grpSpPr bwMode="auto">
            <a:xfrm>
              <a:off x="456" y="715"/>
              <a:ext cx="668" cy="3233"/>
              <a:chOff x="1656" y="703"/>
              <a:chExt cx="668" cy="3233"/>
            </a:xfrm>
          </p:grpSpPr>
          <p:sp>
            <p:nvSpPr>
              <p:cNvPr id="393239" name="Rectangle 11"/>
              <p:cNvSpPr>
                <a:spLocks noChangeArrowheads="1"/>
              </p:cNvSpPr>
              <p:nvPr/>
            </p:nvSpPr>
            <p:spPr bwMode="auto">
              <a:xfrm>
                <a:off x="1656" y="703"/>
                <a:ext cx="629" cy="3233"/>
              </a:xfrm>
              <a:prstGeom prst="rect">
                <a:avLst/>
              </a:prstGeom>
              <a:noFill/>
              <a:ln w="9525">
                <a:solidFill>
                  <a:schemeClr val="tx1"/>
                </a:solidFill>
                <a:miter lim="800000"/>
                <a:headEnd/>
                <a:tailEnd/>
              </a:ln>
              <a:effectLst/>
            </p:spPr>
            <p:txBody>
              <a:bodyPr wrap="none" anchor="ctr"/>
              <a:lstStyle/>
              <a:p>
                <a:endParaRPr lang="zh-CN" altLang="en-US"/>
              </a:p>
            </p:txBody>
          </p:sp>
          <p:sp>
            <p:nvSpPr>
              <p:cNvPr id="393240" name="Line 12"/>
              <p:cNvSpPr>
                <a:spLocks noChangeShapeType="1"/>
              </p:cNvSpPr>
              <p:nvPr/>
            </p:nvSpPr>
            <p:spPr bwMode="auto">
              <a:xfrm>
                <a:off x="1669" y="953"/>
                <a:ext cx="628" cy="0"/>
              </a:xfrm>
              <a:prstGeom prst="line">
                <a:avLst/>
              </a:prstGeom>
              <a:noFill/>
              <a:ln w="9525">
                <a:solidFill>
                  <a:schemeClr val="tx1"/>
                </a:solidFill>
                <a:round/>
                <a:headEnd/>
                <a:tailEnd/>
              </a:ln>
              <a:effectLst/>
            </p:spPr>
            <p:txBody>
              <a:bodyPr wrap="none" anchor="ctr"/>
              <a:lstStyle/>
              <a:p>
                <a:endParaRPr lang="zh-CN" altLang="en-US"/>
              </a:p>
            </p:txBody>
          </p:sp>
          <p:sp>
            <p:nvSpPr>
              <p:cNvPr id="393241" name="Line 13"/>
              <p:cNvSpPr>
                <a:spLocks noChangeShapeType="1"/>
              </p:cNvSpPr>
              <p:nvPr/>
            </p:nvSpPr>
            <p:spPr bwMode="auto">
              <a:xfrm>
                <a:off x="1659" y="1228"/>
                <a:ext cx="628" cy="0"/>
              </a:xfrm>
              <a:prstGeom prst="line">
                <a:avLst/>
              </a:prstGeom>
              <a:noFill/>
              <a:ln w="9525">
                <a:solidFill>
                  <a:schemeClr val="tx1"/>
                </a:solidFill>
                <a:round/>
                <a:headEnd/>
                <a:tailEnd/>
              </a:ln>
              <a:effectLst/>
            </p:spPr>
            <p:txBody>
              <a:bodyPr wrap="none" anchor="ctr"/>
              <a:lstStyle/>
              <a:p>
                <a:endParaRPr lang="zh-CN" altLang="en-US"/>
              </a:p>
            </p:txBody>
          </p:sp>
          <p:sp>
            <p:nvSpPr>
              <p:cNvPr id="393242" name="Line 14"/>
              <p:cNvSpPr>
                <a:spLocks noChangeShapeType="1"/>
              </p:cNvSpPr>
              <p:nvPr/>
            </p:nvSpPr>
            <p:spPr bwMode="auto">
              <a:xfrm>
                <a:off x="1659" y="1778"/>
                <a:ext cx="628" cy="0"/>
              </a:xfrm>
              <a:prstGeom prst="line">
                <a:avLst/>
              </a:prstGeom>
              <a:noFill/>
              <a:ln w="9525">
                <a:solidFill>
                  <a:schemeClr val="tx1"/>
                </a:solidFill>
                <a:round/>
                <a:headEnd/>
                <a:tailEnd/>
              </a:ln>
              <a:effectLst/>
            </p:spPr>
            <p:txBody>
              <a:bodyPr wrap="none" anchor="ctr"/>
              <a:lstStyle/>
              <a:p>
                <a:endParaRPr lang="zh-CN" altLang="en-US"/>
              </a:p>
            </p:txBody>
          </p:sp>
          <p:sp>
            <p:nvSpPr>
              <p:cNvPr id="393243" name="Line 15"/>
              <p:cNvSpPr>
                <a:spLocks noChangeShapeType="1"/>
              </p:cNvSpPr>
              <p:nvPr/>
            </p:nvSpPr>
            <p:spPr bwMode="auto">
              <a:xfrm>
                <a:off x="1659" y="2054"/>
                <a:ext cx="621" cy="0"/>
              </a:xfrm>
              <a:prstGeom prst="line">
                <a:avLst/>
              </a:prstGeom>
              <a:noFill/>
              <a:ln w="9525">
                <a:solidFill>
                  <a:schemeClr val="tx1"/>
                </a:solidFill>
                <a:round/>
                <a:headEnd/>
                <a:tailEnd/>
              </a:ln>
              <a:effectLst/>
            </p:spPr>
            <p:txBody>
              <a:bodyPr wrap="none" anchor="ctr"/>
              <a:lstStyle/>
              <a:p>
                <a:endParaRPr lang="zh-CN" altLang="en-US"/>
              </a:p>
            </p:txBody>
          </p:sp>
          <p:sp>
            <p:nvSpPr>
              <p:cNvPr id="393244" name="Line 16"/>
              <p:cNvSpPr>
                <a:spLocks noChangeShapeType="1"/>
              </p:cNvSpPr>
              <p:nvPr/>
            </p:nvSpPr>
            <p:spPr bwMode="auto">
              <a:xfrm>
                <a:off x="1659" y="2329"/>
                <a:ext cx="628" cy="0"/>
              </a:xfrm>
              <a:prstGeom prst="line">
                <a:avLst/>
              </a:prstGeom>
              <a:noFill/>
              <a:ln w="9525">
                <a:solidFill>
                  <a:schemeClr val="tx1"/>
                </a:solidFill>
                <a:round/>
                <a:headEnd/>
                <a:tailEnd/>
              </a:ln>
              <a:effectLst/>
            </p:spPr>
            <p:txBody>
              <a:bodyPr wrap="none" anchor="ctr"/>
              <a:lstStyle/>
              <a:p>
                <a:endParaRPr lang="zh-CN" altLang="en-US"/>
              </a:p>
            </p:txBody>
          </p:sp>
          <p:sp>
            <p:nvSpPr>
              <p:cNvPr id="393245" name="Line 17"/>
              <p:cNvSpPr>
                <a:spLocks noChangeShapeType="1"/>
              </p:cNvSpPr>
              <p:nvPr/>
            </p:nvSpPr>
            <p:spPr bwMode="auto">
              <a:xfrm>
                <a:off x="1659" y="2880"/>
                <a:ext cx="628" cy="0"/>
              </a:xfrm>
              <a:prstGeom prst="line">
                <a:avLst/>
              </a:prstGeom>
              <a:noFill/>
              <a:ln w="9525">
                <a:solidFill>
                  <a:schemeClr val="tx1"/>
                </a:solidFill>
                <a:round/>
                <a:headEnd/>
                <a:tailEnd/>
              </a:ln>
              <a:effectLst/>
            </p:spPr>
            <p:txBody>
              <a:bodyPr wrap="none" anchor="ctr"/>
              <a:lstStyle/>
              <a:p>
                <a:endParaRPr lang="zh-CN" altLang="en-US"/>
              </a:p>
            </p:txBody>
          </p:sp>
          <p:sp>
            <p:nvSpPr>
              <p:cNvPr id="393246" name="Line 18"/>
              <p:cNvSpPr>
                <a:spLocks noChangeShapeType="1"/>
              </p:cNvSpPr>
              <p:nvPr/>
            </p:nvSpPr>
            <p:spPr bwMode="auto">
              <a:xfrm flipV="1">
                <a:off x="1659" y="3155"/>
                <a:ext cx="635" cy="1"/>
              </a:xfrm>
              <a:prstGeom prst="line">
                <a:avLst/>
              </a:prstGeom>
              <a:noFill/>
              <a:ln w="9525">
                <a:solidFill>
                  <a:schemeClr val="tx1"/>
                </a:solidFill>
                <a:round/>
                <a:headEnd/>
                <a:tailEnd/>
              </a:ln>
              <a:effectLst/>
            </p:spPr>
            <p:txBody>
              <a:bodyPr wrap="none" anchor="ctr"/>
              <a:lstStyle/>
              <a:p>
                <a:endParaRPr lang="zh-CN" altLang="en-US"/>
              </a:p>
            </p:txBody>
          </p:sp>
          <p:sp>
            <p:nvSpPr>
              <p:cNvPr id="393247" name="Line 19"/>
              <p:cNvSpPr>
                <a:spLocks noChangeShapeType="1"/>
              </p:cNvSpPr>
              <p:nvPr/>
            </p:nvSpPr>
            <p:spPr bwMode="auto">
              <a:xfrm>
                <a:off x="1659" y="3431"/>
                <a:ext cx="628" cy="0"/>
              </a:xfrm>
              <a:prstGeom prst="line">
                <a:avLst/>
              </a:prstGeom>
              <a:noFill/>
              <a:ln w="9525">
                <a:solidFill>
                  <a:schemeClr val="tx1"/>
                </a:solidFill>
                <a:round/>
                <a:headEnd/>
                <a:tailEnd/>
              </a:ln>
              <a:effectLst/>
            </p:spPr>
            <p:txBody>
              <a:bodyPr wrap="none" anchor="ctr"/>
              <a:lstStyle/>
              <a:p>
                <a:endParaRPr lang="zh-CN" altLang="en-US"/>
              </a:p>
            </p:txBody>
          </p:sp>
          <p:sp>
            <p:nvSpPr>
              <p:cNvPr id="393248" name="Text Box 20"/>
              <p:cNvSpPr txBox="1">
                <a:spLocks noChangeArrowheads="1"/>
              </p:cNvSpPr>
              <p:nvPr/>
            </p:nvSpPr>
            <p:spPr bwMode="auto">
              <a:xfrm>
                <a:off x="1765" y="704"/>
                <a:ext cx="55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2"/>
                    </a:solidFill>
                    <a:ea typeface="宋体" pitchFamily="2" charset="-122"/>
                  </a:rPr>
                  <a:t>a[0]</a:t>
                </a:r>
                <a:r>
                  <a:rPr lang="en-US" altLang="zh-CN" sz="2000" b="0">
                    <a:solidFill>
                      <a:schemeClr val="tx1"/>
                    </a:solidFill>
                    <a:ea typeface="宋体" pitchFamily="2" charset="-122"/>
                  </a:rPr>
                  <a:t>[0]</a:t>
                </a:r>
              </a:p>
            </p:txBody>
          </p:sp>
          <p:sp>
            <p:nvSpPr>
              <p:cNvPr id="393249" name="Text Box 21"/>
              <p:cNvSpPr txBox="1">
                <a:spLocks noChangeArrowheads="1"/>
              </p:cNvSpPr>
              <p:nvPr/>
            </p:nvSpPr>
            <p:spPr bwMode="auto">
              <a:xfrm>
                <a:off x="1765" y="974"/>
                <a:ext cx="55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2"/>
                    </a:solidFill>
                    <a:ea typeface="宋体" pitchFamily="2" charset="-122"/>
                  </a:rPr>
                  <a:t>a[0]</a:t>
                </a:r>
                <a:r>
                  <a:rPr lang="en-US" altLang="zh-CN" sz="2000" b="0">
                    <a:solidFill>
                      <a:schemeClr val="tx1"/>
                    </a:solidFill>
                    <a:ea typeface="宋体" pitchFamily="2" charset="-122"/>
                  </a:rPr>
                  <a:t>[1]</a:t>
                </a:r>
              </a:p>
            </p:txBody>
          </p:sp>
          <p:sp>
            <p:nvSpPr>
              <p:cNvPr id="393250" name="Text Box 22"/>
              <p:cNvSpPr txBox="1">
                <a:spLocks noChangeArrowheads="1"/>
              </p:cNvSpPr>
              <p:nvPr/>
            </p:nvSpPr>
            <p:spPr bwMode="auto">
              <a:xfrm>
                <a:off x="1765" y="1785"/>
                <a:ext cx="55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339933"/>
                    </a:solidFill>
                    <a:ea typeface="宋体" pitchFamily="2" charset="-122"/>
                  </a:rPr>
                  <a:t>a[1]</a:t>
                </a:r>
                <a:r>
                  <a:rPr lang="en-US" altLang="zh-CN" sz="2000" b="0">
                    <a:solidFill>
                      <a:schemeClr val="tx1"/>
                    </a:solidFill>
                    <a:ea typeface="宋体" pitchFamily="2" charset="-122"/>
                  </a:rPr>
                  <a:t>[0]</a:t>
                </a:r>
              </a:p>
            </p:txBody>
          </p:sp>
          <p:sp>
            <p:nvSpPr>
              <p:cNvPr id="393251" name="Text Box 23"/>
              <p:cNvSpPr txBox="1">
                <a:spLocks noChangeArrowheads="1"/>
              </p:cNvSpPr>
              <p:nvPr/>
            </p:nvSpPr>
            <p:spPr bwMode="auto">
              <a:xfrm>
                <a:off x="1765" y="2055"/>
                <a:ext cx="55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339933"/>
                    </a:solidFill>
                    <a:ea typeface="宋体" pitchFamily="2" charset="-122"/>
                  </a:rPr>
                  <a:t>a[1]</a:t>
                </a:r>
                <a:r>
                  <a:rPr lang="en-US" altLang="zh-CN" sz="2000" b="0">
                    <a:solidFill>
                      <a:schemeClr val="tx1"/>
                    </a:solidFill>
                    <a:ea typeface="宋体" pitchFamily="2" charset="-122"/>
                  </a:rPr>
                  <a:t>[1]</a:t>
                </a:r>
              </a:p>
            </p:txBody>
          </p:sp>
          <p:sp>
            <p:nvSpPr>
              <p:cNvPr id="393252" name="Text Box 24"/>
              <p:cNvSpPr txBox="1">
                <a:spLocks noChangeArrowheads="1"/>
              </p:cNvSpPr>
              <p:nvPr/>
            </p:nvSpPr>
            <p:spPr bwMode="auto">
              <a:xfrm>
                <a:off x="1765" y="2866"/>
                <a:ext cx="55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FF9900"/>
                    </a:solidFill>
                    <a:ea typeface="宋体" pitchFamily="2" charset="-122"/>
                  </a:rPr>
                  <a:t>a[2]</a:t>
                </a:r>
                <a:r>
                  <a:rPr lang="en-US" altLang="zh-CN" sz="2000" b="0">
                    <a:solidFill>
                      <a:schemeClr val="tx1"/>
                    </a:solidFill>
                    <a:ea typeface="宋体" pitchFamily="2" charset="-122"/>
                  </a:rPr>
                  <a:t>[0]</a:t>
                </a:r>
              </a:p>
            </p:txBody>
          </p:sp>
          <p:sp>
            <p:nvSpPr>
              <p:cNvPr id="393253" name="Text Box 25"/>
              <p:cNvSpPr txBox="1">
                <a:spLocks noChangeArrowheads="1"/>
              </p:cNvSpPr>
              <p:nvPr/>
            </p:nvSpPr>
            <p:spPr bwMode="auto">
              <a:xfrm>
                <a:off x="1765" y="3137"/>
                <a:ext cx="55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FF9900"/>
                    </a:solidFill>
                    <a:ea typeface="宋体" pitchFamily="2" charset="-122"/>
                  </a:rPr>
                  <a:t>a[2]</a:t>
                </a:r>
                <a:r>
                  <a:rPr lang="en-US" altLang="zh-CN" sz="2000" b="0">
                    <a:solidFill>
                      <a:schemeClr val="tx1"/>
                    </a:solidFill>
                    <a:ea typeface="宋体" pitchFamily="2" charset="-122"/>
                  </a:rPr>
                  <a:t>[1]</a:t>
                </a:r>
              </a:p>
            </p:txBody>
          </p:sp>
          <p:sp>
            <p:nvSpPr>
              <p:cNvPr id="393254" name="Line 26"/>
              <p:cNvSpPr>
                <a:spLocks noChangeShapeType="1"/>
              </p:cNvSpPr>
              <p:nvPr/>
            </p:nvSpPr>
            <p:spPr bwMode="auto">
              <a:xfrm>
                <a:off x="1659" y="1503"/>
                <a:ext cx="628" cy="0"/>
              </a:xfrm>
              <a:prstGeom prst="line">
                <a:avLst/>
              </a:prstGeom>
              <a:noFill/>
              <a:ln w="9525">
                <a:solidFill>
                  <a:schemeClr val="tx1"/>
                </a:solidFill>
                <a:round/>
                <a:headEnd/>
                <a:tailEnd/>
              </a:ln>
              <a:effectLst/>
            </p:spPr>
            <p:txBody>
              <a:bodyPr wrap="none" anchor="ctr"/>
              <a:lstStyle/>
              <a:p>
                <a:endParaRPr lang="zh-CN" altLang="en-US"/>
              </a:p>
            </p:txBody>
          </p:sp>
          <p:sp>
            <p:nvSpPr>
              <p:cNvPr id="393255" name="Line 27"/>
              <p:cNvSpPr>
                <a:spLocks noChangeShapeType="1"/>
              </p:cNvSpPr>
              <p:nvPr/>
            </p:nvSpPr>
            <p:spPr bwMode="auto">
              <a:xfrm>
                <a:off x="1659" y="2604"/>
                <a:ext cx="628" cy="0"/>
              </a:xfrm>
              <a:prstGeom prst="line">
                <a:avLst/>
              </a:prstGeom>
              <a:noFill/>
              <a:ln w="9525">
                <a:solidFill>
                  <a:schemeClr val="tx1"/>
                </a:solidFill>
                <a:round/>
                <a:headEnd/>
                <a:tailEnd/>
              </a:ln>
              <a:effectLst/>
            </p:spPr>
            <p:txBody>
              <a:bodyPr wrap="none" anchor="ctr"/>
              <a:lstStyle/>
              <a:p>
                <a:endParaRPr lang="zh-CN" altLang="en-US"/>
              </a:p>
            </p:txBody>
          </p:sp>
          <p:sp>
            <p:nvSpPr>
              <p:cNvPr id="393256" name="Line 28"/>
              <p:cNvSpPr>
                <a:spLocks noChangeShapeType="1"/>
              </p:cNvSpPr>
              <p:nvPr/>
            </p:nvSpPr>
            <p:spPr bwMode="auto">
              <a:xfrm>
                <a:off x="1669" y="3707"/>
                <a:ext cx="628" cy="0"/>
              </a:xfrm>
              <a:prstGeom prst="line">
                <a:avLst/>
              </a:prstGeom>
              <a:noFill/>
              <a:ln w="9525">
                <a:solidFill>
                  <a:schemeClr val="tx1"/>
                </a:solidFill>
                <a:round/>
                <a:headEnd/>
                <a:tailEnd/>
              </a:ln>
              <a:effectLst/>
            </p:spPr>
            <p:txBody>
              <a:bodyPr wrap="none" anchor="ctr"/>
              <a:lstStyle/>
              <a:p>
                <a:endParaRPr lang="zh-CN" altLang="en-US"/>
              </a:p>
            </p:txBody>
          </p:sp>
          <p:sp>
            <p:nvSpPr>
              <p:cNvPr id="393257" name="Text Box 29"/>
              <p:cNvSpPr txBox="1">
                <a:spLocks noChangeArrowheads="1"/>
              </p:cNvSpPr>
              <p:nvPr/>
            </p:nvSpPr>
            <p:spPr bwMode="auto">
              <a:xfrm>
                <a:off x="1765" y="1244"/>
                <a:ext cx="55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2"/>
                    </a:solidFill>
                    <a:ea typeface="宋体" pitchFamily="2" charset="-122"/>
                  </a:rPr>
                  <a:t>a[0]</a:t>
                </a:r>
                <a:r>
                  <a:rPr lang="en-US" altLang="zh-CN" sz="2000" b="0">
                    <a:solidFill>
                      <a:schemeClr val="tx1"/>
                    </a:solidFill>
                    <a:ea typeface="宋体" pitchFamily="2" charset="-122"/>
                  </a:rPr>
                  <a:t>[2]</a:t>
                </a:r>
              </a:p>
            </p:txBody>
          </p:sp>
          <p:sp>
            <p:nvSpPr>
              <p:cNvPr id="393258" name="Text Box 30"/>
              <p:cNvSpPr txBox="1">
                <a:spLocks noChangeArrowheads="1"/>
              </p:cNvSpPr>
              <p:nvPr/>
            </p:nvSpPr>
            <p:spPr bwMode="auto">
              <a:xfrm>
                <a:off x="1765" y="1515"/>
                <a:ext cx="55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2"/>
                    </a:solidFill>
                    <a:ea typeface="宋体" pitchFamily="2" charset="-122"/>
                  </a:rPr>
                  <a:t>a[0]</a:t>
                </a:r>
                <a:r>
                  <a:rPr lang="en-US" altLang="zh-CN" sz="2000" b="0">
                    <a:solidFill>
                      <a:schemeClr val="tx1"/>
                    </a:solidFill>
                    <a:ea typeface="宋体" pitchFamily="2" charset="-122"/>
                  </a:rPr>
                  <a:t>[3]</a:t>
                </a:r>
              </a:p>
            </p:txBody>
          </p:sp>
          <p:sp>
            <p:nvSpPr>
              <p:cNvPr id="393259" name="Text Box 31"/>
              <p:cNvSpPr txBox="1">
                <a:spLocks noChangeArrowheads="1"/>
              </p:cNvSpPr>
              <p:nvPr/>
            </p:nvSpPr>
            <p:spPr bwMode="auto">
              <a:xfrm>
                <a:off x="1765" y="2326"/>
                <a:ext cx="55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339933"/>
                    </a:solidFill>
                    <a:ea typeface="宋体" pitchFamily="2" charset="-122"/>
                  </a:rPr>
                  <a:t>a[1]</a:t>
                </a:r>
                <a:r>
                  <a:rPr lang="en-US" altLang="zh-CN" sz="2000" b="0">
                    <a:solidFill>
                      <a:schemeClr val="tx1"/>
                    </a:solidFill>
                    <a:ea typeface="宋体" pitchFamily="2" charset="-122"/>
                  </a:rPr>
                  <a:t>[2]</a:t>
                </a:r>
              </a:p>
            </p:txBody>
          </p:sp>
          <p:sp>
            <p:nvSpPr>
              <p:cNvPr id="393260" name="Text Box 32"/>
              <p:cNvSpPr txBox="1">
                <a:spLocks noChangeArrowheads="1"/>
              </p:cNvSpPr>
              <p:nvPr/>
            </p:nvSpPr>
            <p:spPr bwMode="auto">
              <a:xfrm>
                <a:off x="1765" y="2596"/>
                <a:ext cx="55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339933"/>
                    </a:solidFill>
                    <a:ea typeface="宋体" pitchFamily="2" charset="-122"/>
                  </a:rPr>
                  <a:t>a[1]</a:t>
                </a:r>
                <a:r>
                  <a:rPr lang="en-US" altLang="zh-CN" sz="2000" b="0">
                    <a:solidFill>
                      <a:schemeClr val="tx1"/>
                    </a:solidFill>
                    <a:ea typeface="宋体" pitchFamily="2" charset="-122"/>
                  </a:rPr>
                  <a:t>[3]</a:t>
                </a:r>
              </a:p>
            </p:txBody>
          </p:sp>
          <p:sp>
            <p:nvSpPr>
              <p:cNvPr id="393261" name="Text Box 33"/>
              <p:cNvSpPr txBox="1">
                <a:spLocks noChangeArrowheads="1"/>
              </p:cNvSpPr>
              <p:nvPr/>
            </p:nvSpPr>
            <p:spPr bwMode="auto">
              <a:xfrm>
                <a:off x="1765" y="3407"/>
                <a:ext cx="55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FF9900"/>
                    </a:solidFill>
                    <a:ea typeface="宋体" pitchFamily="2" charset="-122"/>
                  </a:rPr>
                  <a:t>a[2]</a:t>
                </a:r>
                <a:r>
                  <a:rPr lang="en-US" altLang="zh-CN" sz="2000" b="0">
                    <a:solidFill>
                      <a:schemeClr val="tx1"/>
                    </a:solidFill>
                    <a:ea typeface="宋体" pitchFamily="2" charset="-122"/>
                  </a:rPr>
                  <a:t>[2]</a:t>
                </a:r>
              </a:p>
            </p:txBody>
          </p:sp>
          <p:sp>
            <p:nvSpPr>
              <p:cNvPr id="393262" name="Text Box 34"/>
              <p:cNvSpPr txBox="1">
                <a:spLocks noChangeArrowheads="1"/>
              </p:cNvSpPr>
              <p:nvPr/>
            </p:nvSpPr>
            <p:spPr bwMode="auto">
              <a:xfrm>
                <a:off x="1765" y="3678"/>
                <a:ext cx="55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FF9900"/>
                    </a:solidFill>
                    <a:ea typeface="宋体" pitchFamily="2" charset="-122"/>
                  </a:rPr>
                  <a:t>a[2]</a:t>
                </a:r>
                <a:r>
                  <a:rPr lang="en-US" altLang="zh-CN" sz="2000" b="0">
                    <a:solidFill>
                      <a:schemeClr val="tx1"/>
                    </a:solidFill>
                    <a:ea typeface="宋体" pitchFamily="2" charset="-122"/>
                  </a:rPr>
                  <a:t>[3]</a:t>
                </a:r>
              </a:p>
            </p:txBody>
          </p:sp>
        </p:grpSp>
      </p:grpSp>
      <p:sp>
        <p:nvSpPr>
          <p:cNvPr id="831523" name="Text Box 35"/>
          <p:cNvSpPr txBox="1">
            <a:spLocks noChangeArrowheads="1"/>
          </p:cNvSpPr>
          <p:nvPr/>
        </p:nvSpPr>
        <p:spPr bwMode="auto">
          <a:xfrm>
            <a:off x="5292080" y="4581128"/>
            <a:ext cx="3571875" cy="1917700"/>
          </a:xfrm>
          <a:prstGeom prst="rect">
            <a:avLst/>
          </a:prstGeom>
          <a:noFill/>
          <a:ln w="9525">
            <a:noFill/>
            <a:miter lim="800000"/>
            <a:headEnd/>
            <a:tailEnd/>
          </a:ln>
          <a:effectLst/>
        </p:spPr>
        <p:txBody>
          <a:bodyPr wrap="none">
            <a:spAutoFit/>
          </a:bodyPr>
          <a:lstStyle/>
          <a:p>
            <a:pPr eaLnBrk="1" hangingPunct="1">
              <a:spcBef>
                <a:spcPct val="0"/>
              </a:spcBef>
            </a:pPr>
            <a:r>
              <a:rPr lang="zh-CN" altLang="en-US" sz="2400" dirty="0">
                <a:solidFill>
                  <a:schemeClr val="tx1"/>
                </a:solidFill>
              </a:rPr>
              <a:t>二维数组元素</a:t>
            </a:r>
            <a:r>
              <a:rPr lang="zh-CN" altLang="en-US" sz="2400" dirty="0">
                <a:solidFill>
                  <a:srgbClr val="FF5050"/>
                </a:solidFill>
              </a:rPr>
              <a:t>内容</a:t>
            </a:r>
            <a:r>
              <a:rPr lang="zh-CN" altLang="en-US" sz="2400" dirty="0">
                <a:solidFill>
                  <a:schemeClr val="tx1"/>
                </a:solidFill>
              </a:rPr>
              <a:t>表示：</a:t>
            </a:r>
          </a:p>
          <a:p>
            <a:pPr eaLnBrk="1" hangingPunct="1">
              <a:spcBef>
                <a:spcPct val="0"/>
              </a:spcBef>
            </a:pP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a:t>
            </a:r>
            <a:r>
              <a:rPr lang="en-US" altLang="zh-CN" sz="2400" dirty="0">
                <a:solidFill>
                  <a:schemeClr val="tx1"/>
                </a:solidFill>
              </a:rPr>
              <a:t>a[1][2]</a:t>
            </a:r>
          </a:p>
          <a:p>
            <a:pPr eaLnBrk="1" hangingPunct="1">
              <a:spcBef>
                <a:spcPct val="0"/>
              </a:spcBef>
            </a:pPr>
            <a:r>
              <a:rPr lang="zh-CN" altLang="en-US" sz="2400" dirty="0">
                <a:solidFill>
                  <a:schemeClr val="tx1"/>
                </a:solidFill>
              </a:rPr>
              <a:t>（</a:t>
            </a:r>
            <a:r>
              <a:rPr lang="en-US" altLang="zh-CN" sz="2400" dirty="0">
                <a:solidFill>
                  <a:schemeClr val="tx1"/>
                </a:solidFill>
              </a:rPr>
              <a:t>2</a:t>
            </a:r>
            <a:r>
              <a:rPr lang="zh-CN" altLang="en-US" sz="2400" dirty="0">
                <a:solidFill>
                  <a:schemeClr val="tx1"/>
                </a:solidFill>
              </a:rPr>
              <a:t>）*</a:t>
            </a:r>
            <a:r>
              <a:rPr lang="en-US" altLang="zh-CN" sz="2400" dirty="0">
                <a:solidFill>
                  <a:schemeClr val="tx1"/>
                </a:solidFill>
              </a:rPr>
              <a:t>(a[1]+2)</a:t>
            </a:r>
          </a:p>
          <a:p>
            <a:pPr eaLnBrk="1" hangingPunct="1">
              <a:spcBef>
                <a:spcPct val="0"/>
              </a:spcBef>
            </a:pPr>
            <a:r>
              <a:rPr lang="zh-CN" altLang="en-US" sz="2400" dirty="0">
                <a:solidFill>
                  <a:schemeClr val="tx1"/>
                </a:solidFill>
              </a:rPr>
              <a:t>（</a:t>
            </a:r>
            <a:r>
              <a:rPr lang="en-US" altLang="zh-CN" sz="2400" dirty="0">
                <a:solidFill>
                  <a:schemeClr val="tx1"/>
                </a:solidFill>
              </a:rPr>
              <a:t>3</a:t>
            </a:r>
            <a:r>
              <a:rPr lang="zh-CN" altLang="en-US" sz="2400" dirty="0">
                <a:solidFill>
                  <a:schemeClr val="tx1"/>
                </a:solidFill>
              </a:rPr>
              <a:t>）*</a:t>
            </a:r>
            <a:r>
              <a:rPr lang="en-US" altLang="zh-CN" sz="2400" dirty="0">
                <a:solidFill>
                  <a:schemeClr val="tx1"/>
                </a:solidFill>
              </a:rPr>
              <a:t>(*(a+1)+2)</a:t>
            </a:r>
          </a:p>
          <a:p>
            <a:pPr eaLnBrk="1" hangingPunct="1">
              <a:spcBef>
                <a:spcPct val="0"/>
              </a:spcBef>
            </a:pPr>
            <a:r>
              <a:rPr lang="zh-CN" altLang="en-US" sz="2400" dirty="0">
                <a:solidFill>
                  <a:schemeClr val="tx1"/>
                </a:solidFill>
              </a:rPr>
              <a:t>（</a:t>
            </a:r>
            <a:r>
              <a:rPr lang="en-US" altLang="zh-CN" sz="2400" dirty="0">
                <a:solidFill>
                  <a:schemeClr val="tx1"/>
                </a:solidFill>
              </a:rPr>
              <a:t>4</a:t>
            </a:r>
            <a:r>
              <a:rPr lang="zh-CN" altLang="en-US" sz="2400" dirty="0">
                <a:solidFill>
                  <a:schemeClr val="tx1"/>
                </a:solidFill>
              </a:rPr>
              <a:t>）*</a:t>
            </a:r>
            <a:r>
              <a:rPr lang="en-US" altLang="zh-CN" sz="2400" dirty="0">
                <a:solidFill>
                  <a:schemeClr val="tx1"/>
                </a:solidFill>
              </a:rPr>
              <a:t>(&amp;a[0][0]+1*4+2)</a:t>
            </a:r>
          </a:p>
        </p:txBody>
      </p:sp>
      <p:sp>
        <p:nvSpPr>
          <p:cNvPr id="831524" name="Line 36"/>
          <p:cNvSpPr>
            <a:spLocks noChangeShapeType="1"/>
          </p:cNvSpPr>
          <p:nvPr/>
        </p:nvSpPr>
        <p:spPr bwMode="auto">
          <a:xfrm flipH="1">
            <a:off x="1427163" y="3240088"/>
            <a:ext cx="533400" cy="0"/>
          </a:xfrm>
          <a:prstGeom prst="line">
            <a:avLst/>
          </a:prstGeom>
          <a:noFill/>
          <a:ln w="38100">
            <a:solidFill>
              <a:srgbClr val="FF5050"/>
            </a:solidFill>
            <a:round/>
            <a:headEnd/>
            <a:tailEnd type="triangle" w="med" len="lg"/>
          </a:ln>
          <a:effectLst/>
        </p:spPr>
        <p:txBody>
          <a:bodyPr wrap="none" lIns="90000" tIns="46800" rIns="90000" bIns="46800" anchor="ctr">
            <a:spAutoFit/>
          </a:bodyPr>
          <a:lstStyle/>
          <a:p>
            <a:endParaRPr lang="zh-CN" altLang="en-US"/>
          </a:p>
        </p:txBody>
      </p:sp>
      <p:sp>
        <p:nvSpPr>
          <p:cNvPr id="831525" name="Text Box 37"/>
          <p:cNvSpPr txBox="1">
            <a:spLocks noChangeArrowheads="1"/>
          </p:cNvSpPr>
          <p:nvPr/>
        </p:nvSpPr>
        <p:spPr bwMode="auto">
          <a:xfrm>
            <a:off x="2024063" y="2514600"/>
            <a:ext cx="2298700" cy="1917700"/>
          </a:xfrm>
          <a:prstGeom prst="rect">
            <a:avLst/>
          </a:prstGeom>
          <a:noFill/>
          <a:ln w="38100">
            <a:noFill/>
            <a:miter lim="800000"/>
            <a:headEnd/>
            <a:tailEnd/>
          </a:ln>
          <a:effectLst/>
        </p:spPr>
        <p:txBody>
          <a:bodyPr lIns="90000" tIns="46800" rIns="90000" bIns="46800" anchor="ctr">
            <a:spAutoFit/>
          </a:bodyPr>
          <a:lstStyle/>
          <a:p>
            <a:pPr>
              <a:spcBef>
                <a:spcPct val="0"/>
              </a:spcBef>
            </a:pPr>
            <a:r>
              <a:rPr lang="zh-CN" altLang="en-US" sz="2400">
                <a:solidFill>
                  <a:schemeClr val="tx1"/>
                </a:solidFill>
              </a:rPr>
              <a:t>地址表示：</a:t>
            </a:r>
          </a:p>
          <a:p>
            <a:pPr>
              <a:spcBef>
                <a:spcPct val="0"/>
              </a:spcBef>
            </a:pPr>
            <a:r>
              <a:rPr lang="en-US" altLang="zh-CN" sz="2400">
                <a:solidFill>
                  <a:schemeClr val="tx1"/>
                </a:solidFill>
              </a:rPr>
              <a:t>(1)  </a:t>
            </a:r>
            <a:r>
              <a:rPr lang="en-US" altLang="zh-CN" sz="2400">
                <a:solidFill>
                  <a:srgbClr val="FF5050"/>
                </a:solidFill>
              </a:rPr>
              <a:t>a+1</a:t>
            </a:r>
            <a:r>
              <a:rPr lang="en-US" altLang="zh-CN" sz="2400">
                <a:solidFill>
                  <a:schemeClr val="tx1"/>
                </a:solidFill>
              </a:rPr>
              <a:t>     </a:t>
            </a:r>
          </a:p>
          <a:p>
            <a:pPr>
              <a:spcBef>
                <a:spcPct val="0"/>
              </a:spcBef>
            </a:pPr>
            <a:r>
              <a:rPr lang="en-US" altLang="zh-CN" sz="2400">
                <a:solidFill>
                  <a:schemeClr val="tx1"/>
                </a:solidFill>
              </a:rPr>
              <a:t>(2) &amp;a[1][0]</a:t>
            </a:r>
          </a:p>
          <a:p>
            <a:pPr>
              <a:spcBef>
                <a:spcPct val="0"/>
              </a:spcBef>
            </a:pPr>
            <a:r>
              <a:rPr lang="en-US" altLang="zh-CN" sz="2400">
                <a:solidFill>
                  <a:schemeClr val="tx1"/>
                </a:solidFill>
              </a:rPr>
              <a:t>(3) a[1]</a:t>
            </a:r>
          </a:p>
          <a:p>
            <a:pPr>
              <a:spcBef>
                <a:spcPct val="0"/>
              </a:spcBef>
            </a:pPr>
            <a:r>
              <a:rPr lang="en-US" altLang="zh-CN" sz="2400">
                <a:solidFill>
                  <a:schemeClr val="tx1"/>
                </a:solidFill>
              </a:rPr>
              <a:t>(4) *(a+1)</a:t>
            </a:r>
          </a:p>
        </p:txBody>
      </p:sp>
      <p:grpSp>
        <p:nvGrpSpPr>
          <p:cNvPr id="4" name="Group 38"/>
          <p:cNvGrpSpPr>
            <a:grpSpLocks/>
          </p:cNvGrpSpPr>
          <p:nvPr/>
        </p:nvGrpSpPr>
        <p:grpSpPr bwMode="auto">
          <a:xfrm>
            <a:off x="3398838" y="2859088"/>
            <a:ext cx="1957387" cy="457200"/>
            <a:chOff x="3204" y="612"/>
            <a:chExt cx="1233" cy="288"/>
          </a:xfrm>
        </p:grpSpPr>
        <p:sp>
          <p:nvSpPr>
            <p:cNvPr id="393235" name="Line 39"/>
            <p:cNvSpPr>
              <a:spLocks noChangeShapeType="1"/>
            </p:cNvSpPr>
            <p:nvPr/>
          </p:nvSpPr>
          <p:spPr bwMode="auto">
            <a:xfrm flipH="1">
              <a:off x="3204" y="768"/>
              <a:ext cx="576" cy="0"/>
            </a:xfrm>
            <a:prstGeom prst="line">
              <a:avLst/>
            </a:prstGeom>
            <a:noFill/>
            <a:ln w="38100">
              <a:solidFill>
                <a:srgbClr val="0000FF"/>
              </a:solidFill>
              <a:round/>
              <a:headEnd/>
              <a:tailEnd type="triangle" w="med" len="med"/>
            </a:ln>
            <a:effectLst/>
          </p:spPr>
          <p:txBody>
            <a:bodyPr wrap="none" lIns="90000" tIns="46800" rIns="90000" bIns="46800" anchor="ctr">
              <a:spAutoFit/>
            </a:bodyPr>
            <a:lstStyle/>
            <a:p>
              <a:endParaRPr lang="zh-CN" altLang="en-US"/>
            </a:p>
          </p:txBody>
        </p:sp>
        <p:sp>
          <p:nvSpPr>
            <p:cNvPr id="393236" name="Text Box 40"/>
            <p:cNvSpPr txBox="1">
              <a:spLocks noChangeArrowheads="1"/>
            </p:cNvSpPr>
            <p:nvPr/>
          </p:nvSpPr>
          <p:spPr bwMode="auto">
            <a:xfrm>
              <a:off x="3747" y="612"/>
              <a:ext cx="690" cy="288"/>
            </a:xfrm>
            <a:prstGeom prst="rect">
              <a:avLst/>
            </a:prstGeom>
            <a:noFill/>
            <a:ln w="38100">
              <a:noFill/>
              <a:miter lim="800000"/>
              <a:headEnd/>
              <a:tailEnd/>
            </a:ln>
            <a:effectLst/>
          </p:spPr>
          <p:txBody>
            <a:bodyPr wrap="none" lIns="90000" tIns="46800" rIns="90000" bIns="46800" anchor="ctr">
              <a:spAutoFit/>
            </a:bodyPr>
            <a:lstStyle/>
            <a:p>
              <a:pPr algn="ctr">
                <a:spcBef>
                  <a:spcPct val="0"/>
                </a:spcBef>
              </a:pPr>
              <a:r>
                <a:rPr lang="zh-CN" altLang="en-US" sz="2400">
                  <a:solidFill>
                    <a:schemeClr val="tx1"/>
                  </a:solidFill>
                </a:rPr>
                <a:t>行指针</a:t>
              </a:r>
            </a:p>
          </p:txBody>
        </p:sp>
      </p:grpSp>
      <p:grpSp>
        <p:nvGrpSpPr>
          <p:cNvPr id="5" name="Group 47"/>
          <p:cNvGrpSpPr>
            <a:grpSpLocks/>
          </p:cNvGrpSpPr>
          <p:nvPr/>
        </p:nvGrpSpPr>
        <p:grpSpPr bwMode="auto">
          <a:xfrm>
            <a:off x="4202113" y="3416300"/>
            <a:ext cx="1214437" cy="839788"/>
            <a:chOff x="2647" y="2152"/>
            <a:chExt cx="765" cy="529"/>
          </a:xfrm>
        </p:grpSpPr>
        <p:sp>
          <p:nvSpPr>
            <p:cNvPr id="393233" name="AutoShape 42"/>
            <p:cNvSpPr>
              <a:spLocks/>
            </p:cNvSpPr>
            <p:nvPr/>
          </p:nvSpPr>
          <p:spPr bwMode="auto">
            <a:xfrm>
              <a:off x="2647" y="2152"/>
              <a:ext cx="58" cy="529"/>
            </a:xfrm>
            <a:prstGeom prst="rightBrace">
              <a:avLst>
                <a:gd name="adj1" fmla="val 76006"/>
                <a:gd name="adj2" fmla="val 50000"/>
              </a:avLst>
            </a:prstGeom>
            <a:noFill/>
            <a:ln w="38100">
              <a:solidFill>
                <a:srgbClr val="0000FF"/>
              </a:solidFill>
              <a:round/>
              <a:headEnd/>
              <a:tailEnd/>
            </a:ln>
            <a:effectLst/>
          </p:spPr>
          <p:txBody>
            <a:bodyPr lIns="90000" tIns="46800" rIns="90000" bIns="46800" anchor="ctr">
              <a:spAutoFit/>
            </a:bodyPr>
            <a:lstStyle/>
            <a:p>
              <a:endParaRPr lang="zh-CN" altLang="en-US"/>
            </a:p>
          </p:txBody>
        </p:sp>
        <p:sp>
          <p:nvSpPr>
            <p:cNvPr id="393234" name="Text Box 43"/>
            <p:cNvSpPr txBox="1">
              <a:spLocks noChangeArrowheads="1"/>
            </p:cNvSpPr>
            <p:nvPr/>
          </p:nvSpPr>
          <p:spPr bwMode="auto">
            <a:xfrm>
              <a:off x="2722" y="2263"/>
              <a:ext cx="690" cy="288"/>
            </a:xfrm>
            <a:prstGeom prst="rect">
              <a:avLst/>
            </a:prstGeom>
            <a:noFill/>
            <a:ln w="38100">
              <a:noFill/>
              <a:miter lim="800000"/>
              <a:headEnd/>
              <a:tailEnd/>
            </a:ln>
            <a:effectLst/>
          </p:spPr>
          <p:txBody>
            <a:bodyPr wrap="none" lIns="90000" tIns="46800" rIns="90000" bIns="46800" anchor="ctr">
              <a:spAutoFit/>
            </a:bodyPr>
            <a:lstStyle/>
            <a:p>
              <a:pPr algn="ctr">
                <a:spcBef>
                  <a:spcPct val="0"/>
                </a:spcBef>
              </a:pPr>
              <a:r>
                <a:rPr lang="zh-CN" altLang="en-US" sz="2400">
                  <a:solidFill>
                    <a:schemeClr val="tx1"/>
                  </a:solidFill>
                </a:rPr>
                <a:t>列指针</a:t>
              </a:r>
            </a:p>
          </p:txBody>
        </p:sp>
      </p:grpSp>
      <p:sp>
        <p:nvSpPr>
          <p:cNvPr id="831532" name="Line 44"/>
          <p:cNvSpPr>
            <a:spLocks noChangeShapeType="1"/>
          </p:cNvSpPr>
          <p:nvPr/>
        </p:nvSpPr>
        <p:spPr bwMode="auto">
          <a:xfrm flipH="1">
            <a:off x="1427163" y="4135438"/>
            <a:ext cx="533400" cy="0"/>
          </a:xfrm>
          <a:prstGeom prst="line">
            <a:avLst/>
          </a:prstGeom>
          <a:noFill/>
          <a:ln w="38100">
            <a:solidFill>
              <a:srgbClr val="0000FF"/>
            </a:solidFill>
            <a:round/>
            <a:headEnd/>
            <a:tailEnd type="triangle" w="med" len="lg"/>
          </a:ln>
          <a:effectLst/>
        </p:spPr>
        <p:txBody>
          <a:bodyPr wrap="none" lIns="90000" tIns="46800" rIns="90000" bIns="46800" anchor="ctr">
            <a:spAutoFit/>
          </a:bodyPr>
          <a:lstStyle/>
          <a:p>
            <a:endParaRPr lang="zh-CN" altLang="en-US"/>
          </a:p>
        </p:txBody>
      </p:sp>
      <p:sp>
        <p:nvSpPr>
          <p:cNvPr id="831533" name="Text Box 45"/>
          <p:cNvSpPr txBox="1">
            <a:spLocks noChangeArrowheads="1"/>
          </p:cNvSpPr>
          <p:nvPr/>
        </p:nvSpPr>
        <p:spPr bwMode="auto">
          <a:xfrm>
            <a:off x="2051720" y="4509120"/>
            <a:ext cx="2686050" cy="1917700"/>
          </a:xfrm>
          <a:prstGeom prst="rect">
            <a:avLst/>
          </a:prstGeom>
          <a:noFill/>
          <a:ln w="38100">
            <a:noFill/>
            <a:miter lim="800000"/>
            <a:headEnd/>
            <a:tailEnd/>
          </a:ln>
          <a:effectLst/>
        </p:spPr>
        <p:txBody>
          <a:bodyPr wrap="none" lIns="90000" tIns="46800" rIns="90000" bIns="46800" anchor="ctr">
            <a:spAutoFit/>
          </a:bodyPr>
          <a:lstStyle/>
          <a:p>
            <a:pPr>
              <a:spcBef>
                <a:spcPct val="0"/>
              </a:spcBef>
            </a:pPr>
            <a:r>
              <a:rPr lang="zh-CN" altLang="en-US" sz="2400" dirty="0">
                <a:solidFill>
                  <a:schemeClr val="tx1"/>
                </a:solidFill>
              </a:rPr>
              <a:t>地址表示：</a:t>
            </a:r>
          </a:p>
          <a:p>
            <a:pPr>
              <a:spcBef>
                <a:spcPct val="0"/>
              </a:spcBef>
            </a:pPr>
            <a:r>
              <a:rPr lang="en-US" altLang="zh-CN" sz="2400" dirty="0">
                <a:solidFill>
                  <a:schemeClr val="tx1"/>
                </a:solidFill>
              </a:rPr>
              <a:t>(1) &amp;a[1][2]</a:t>
            </a:r>
          </a:p>
          <a:p>
            <a:pPr>
              <a:spcBef>
                <a:spcPct val="0"/>
              </a:spcBef>
            </a:pPr>
            <a:r>
              <a:rPr lang="en-US" altLang="zh-CN" sz="2400" dirty="0">
                <a:solidFill>
                  <a:schemeClr val="tx1"/>
                </a:solidFill>
              </a:rPr>
              <a:t>(2) a[1]+2</a:t>
            </a:r>
          </a:p>
          <a:p>
            <a:pPr>
              <a:spcBef>
                <a:spcPct val="0"/>
              </a:spcBef>
            </a:pPr>
            <a:r>
              <a:rPr lang="en-US" altLang="zh-CN" sz="2400" dirty="0">
                <a:solidFill>
                  <a:schemeClr val="tx1"/>
                </a:solidFill>
              </a:rPr>
              <a:t>(3) *(a+1)+2</a:t>
            </a:r>
          </a:p>
          <a:p>
            <a:pPr>
              <a:spcBef>
                <a:spcPct val="0"/>
              </a:spcBef>
            </a:pPr>
            <a:r>
              <a:rPr lang="en-US" altLang="zh-CN" sz="2400" dirty="0">
                <a:solidFill>
                  <a:schemeClr val="tx1"/>
                </a:solidFill>
              </a:rPr>
              <a:t>(4) &amp;a[0][0]+1*4+2</a:t>
            </a:r>
          </a:p>
        </p:txBody>
      </p:sp>
      <p:sp>
        <p:nvSpPr>
          <p:cNvPr id="831534" name="Rectangle 46"/>
          <p:cNvSpPr>
            <a:spLocks noChangeArrowheads="1"/>
          </p:cNvSpPr>
          <p:nvPr/>
        </p:nvSpPr>
        <p:spPr bwMode="auto">
          <a:xfrm>
            <a:off x="5438775" y="2324100"/>
            <a:ext cx="3705225" cy="1371600"/>
          </a:xfrm>
          <a:prstGeom prst="rect">
            <a:avLst/>
          </a:prstGeom>
          <a:noFill/>
          <a:ln w="9525">
            <a:noFill/>
            <a:miter lim="800000"/>
            <a:headEnd/>
            <a:tailEnd/>
          </a:ln>
          <a:effectLst/>
        </p:spPr>
        <p:txBody>
          <a:bodyPr anchor="ctr">
            <a:spAutoFit/>
          </a:bodyPr>
          <a:lstStyle/>
          <a:p>
            <a:pPr eaLnBrk="1" hangingPunct="1">
              <a:spcBef>
                <a:spcPct val="20000"/>
              </a:spcBef>
              <a:buClr>
                <a:srgbClr val="FF00FF"/>
              </a:buClr>
              <a:buFont typeface="Wingdings" pitchFamily="2" charset="2"/>
              <a:buChar char="u"/>
            </a:pPr>
            <a:r>
              <a:rPr lang="en-US" altLang="zh-CN" sz="2000">
                <a:solidFill>
                  <a:srgbClr val="FF5050"/>
                </a:solidFill>
              </a:rPr>
              <a:t>a+i </a:t>
            </a:r>
            <a:r>
              <a:rPr lang="en-US" altLang="zh-CN" sz="2000">
                <a:solidFill>
                  <a:srgbClr val="FF5050"/>
                </a:solidFill>
                <a:sym typeface="Symbol" pitchFamily="18" charset="2"/>
              </a:rPr>
              <a:t></a:t>
            </a:r>
            <a:r>
              <a:rPr lang="en-US" altLang="zh-CN" sz="2000">
                <a:solidFill>
                  <a:srgbClr val="FF5050"/>
                </a:solidFill>
              </a:rPr>
              <a:t> &amp;a[i],</a:t>
            </a:r>
            <a:r>
              <a:rPr lang="zh-CN" altLang="zh-CN" sz="2000">
                <a:solidFill>
                  <a:schemeClr val="tx1"/>
                </a:solidFill>
              </a:rPr>
              <a:t>表示第</a:t>
            </a:r>
            <a:r>
              <a:rPr lang="en-US" altLang="zh-CN" sz="2000">
                <a:solidFill>
                  <a:schemeClr val="tx1"/>
                </a:solidFill>
              </a:rPr>
              <a:t>i</a:t>
            </a:r>
            <a:r>
              <a:rPr lang="zh-CN" altLang="zh-CN" sz="2000">
                <a:solidFill>
                  <a:schemeClr val="tx1"/>
                </a:solidFill>
              </a:rPr>
              <a:t>行首地址，指向行</a:t>
            </a:r>
          </a:p>
          <a:p>
            <a:pPr eaLnBrk="1" hangingPunct="1">
              <a:spcBef>
                <a:spcPct val="20000"/>
              </a:spcBef>
              <a:buClr>
                <a:srgbClr val="FF00FF"/>
              </a:buClr>
              <a:buFont typeface="Wingdings" pitchFamily="2" charset="2"/>
              <a:buChar char="u"/>
            </a:pPr>
            <a:r>
              <a:rPr lang="en-US" altLang="zh-CN" sz="2000">
                <a:solidFill>
                  <a:srgbClr val="0000FF"/>
                </a:solidFill>
              </a:rPr>
              <a:t>a[i] </a:t>
            </a:r>
            <a:r>
              <a:rPr lang="en-US" altLang="zh-CN" sz="2000">
                <a:solidFill>
                  <a:srgbClr val="0000FF"/>
                </a:solidFill>
                <a:sym typeface="Symbol" pitchFamily="18" charset="2"/>
              </a:rPr>
              <a:t></a:t>
            </a:r>
            <a:r>
              <a:rPr lang="en-US" altLang="zh-CN" sz="2000">
                <a:solidFill>
                  <a:srgbClr val="0000FF"/>
                </a:solidFill>
              </a:rPr>
              <a:t> *(a+i) </a:t>
            </a:r>
            <a:r>
              <a:rPr lang="en-US" altLang="zh-CN" sz="2000">
                <a:solidFill>
                  <a:srgbClr val="0000FF"/>
                </a:solidFill>
                <a:sym typeface="Symbol" pitchFamily="18" charset="2"/>
              </a:rPr>
              <a:t></a:t>
            </a:r>
            <a:r>
              <a:rPr lang="en-US" altLang="zh-CN" sz="2000">
                <a:solidFill>
                  <a:srgbClr val="0000FF"/>
                </a:solidFill>
              </a:rPr>
              <a:t> &amp;a[i][0]</a:t>
            </a:r>
            <a:r>
              <a:rPr lang="zh-CN" altLang="en-US" sz="2000">
                <a:solidFill>
                  <a:srgbClr val="0000FF"/>
                </a:solidFill>
              </a:rPr>
              <a:t>，</a:t>
            </a:r>
            <a:r>
              <a:rPr lang="zh-CN" altLang="zh-CN" sz="2000">
                <a:solidFill>
                  <a:schemeClr val="tx1"/>
                </a:solidFill>
              </a:rPr>
              <a:t>表示第</a:t>
            </a:r>
            <a:r>
              <a:rPr lang="en-US" altLang="zh-CN" sz="2000">
                <a:solidFill>
                  <a:schemeClr val="tx1"/>
                </a:solidFill>
              </a:rPr>
              <a:t>i</a:t>
            </a:r>
            <a:r>
              <a:rPr lang="zh-CN" altLang="zh-CN" sz="2000">
                <a:solidFill>
                  <a:schemeClr val="tx1"/>
                </a:solidFill>
              </a:rPr>
              <a:t>行第0列元素地址，指向列</a:t>
            </a:r>
            <a:endParaRPr lang="zh-CN" altLang="en-US" sz="2000">
              <a:solidFill>
                <a:schemeClr val="tx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247650" y="987425"/>
            <a:ext cx="8643938" cy="3316288"/>
            <a:chOff x="156" y="622"/>
            <a:chExt cx="5445" cy="2089"/>
          </a:xfrm>
        </p:grpSpPr>
        <p:sp>
          <p:nvSpPr>
            <p:cNvPr id="394248" name="Rectangle 9"/>
            <p:cNvSpPr>
              <a:spLocks noChangeArrowheads="1"/>
            </p:cNvSpPr>
            <p:nvPr/>
          </p:nvSpPr>
          <p:spPr bwMode="auto">
            <a:xfrm>
              <a:off x="167" y="633"/>
              <a:ext cx="5434" cy="2078"/>
            </a:xfrm>
            <a:prstGeom prst="rect">
              <a:avLst/>
            </a:prstGeom>
            <a:solidFill>
              <a:srgbClr val="FFFFFF"/>
            </a:solidFill>
            <a:ln w="28575">
              <a:solidFill>
                <a:schemeClr val="tx2"/>
              </a:solidFill>
              <a:miter lim="800000"/>
              <a:headEnd/>
              <a:tailEnd/>
            </a:ln>
            <a:effectLst/>
          </p:spPr>
          <p:txBody>
            <a:bodyPr wrap="none" anchor="ctr"/>
            <a:lstStyle/>
            <a:p>
              <a:pPr algn="ctr">
                <a:spcBef>
                  <a:spcPct val="0"/>
                </a:spcBef>
              </a:pPr>
              <a:endParaRPr lang="zh-CN" altLang="zh-CN" sz="2000" b="0">
                <a:solidFill>
                  <a:schemeClr val="tx1"/>
                </a:solidFill>
                <a:ea typeface="宋体" pitchFamily="2" charset="-122"/>
              </a:endParaRPr>
            </a:p>
          </p:txBody>
        </p:sp>
        <p:sp>
          <p:nvSpPr>
            <p:cNvPr id="394249" name="Line 10"/>
            <p:cNvSpPr>
              <a:spLocks noChangeShapeType="1"/>
            </p:cNvSpPr>
            <p:nvPr/>
          </p:nvSpPr>
          <p:spPr bwMode="auto">
            <a:xfrm>
              <a:off x="156" y="911"/>
              <a:ext cx="5434" cy="0"/>
            </a:xfrm>
            <a:prstGeom prst="line">
              <a:avLst/>
            </a:prstGeom>
            <a:noFill/>
            <a:ln w="9525">
              <a:solidFill>
                <a:schemeClr val="tx2"/>
              </a:solidFill>
              <a:round/>
              <a:headEnd/>
              <a:tailEnd/>
            </a:ln>
            <a:effectLst/>
          </p:spPr>
          <p:txBody>
            <a:bodyPr wrap="none" anchor="ctr"/>
            <a:lstStyle/>
            <a:p>
              <a:endParaRPr lang="zh-CN" altLang="en-US"/>
            </a:p>
          </p:txBody>
        </p:sp>
        <p:sp>
          <p:nvSpPr>
            <p:cNvPr id="394250" name="Text Box 11"/>
            <p:cNvSpPr txBox="1">
              <a:spLocks noChangeArrowheads="1"/>
            </p:cNvSpPr>
            <p:nvPr/>
          </p:nvSpPr>
          <p:spPr bwMode="auto">
            <a:xfrm>
              <a:off x="745" y="630"/>
              <a:ext cx="756" cy="250"/>
            </a:xfrm>
            <a:prstGeom prst="rect">
              <a:avLst/>
            </a:prstGeom>
            <a:noFill/>
            <a:ln w="9525">
              <a:noFill/>
              <a:miter lim="800000"/>
              <a:headEnd/>
              <a:tailEnd/>
            </a:ln>
            <a:effectLst/>
          </p:spPr>
          <p:txBody>
            <a:bodyPr wrap="none" anchor="ctr">
              <a:spAutoFit/>
            </a:bodyPr>
            <a:lstStyle/>
            <a:p>
              <a:pPr algn="ctr">
                <a:spcBef>
                  <a:spcPct val="0"/>
                </a:spcBef>
              </a:pPr>
              <a:r>
                <a:rPr lang="zh-CN" altLang="en-US" sz="2000" b="0">
                  <a:solidFill>
                    <a:schemeClr val="tx1"/>
                  </a:solidFill>
                  <a:ea typeface="宋体" pitchFamily="2" charset="-122"/>
                </a:rPr>
                <a:t>表示形式</a:t>
              </a:r>
            </a:p>
          </p:txBody>
        </p:sp>
        <p:sp>
          <p:nvSpPr>
            <p:cNvPr id="394251" name="Text Box 12"/>
            <p:cNvSpPr txBox="1">
              <a:spLocks noChangeArrowheads="1"/>
            </p:cNvSpPr>
            <p:nvPr/>
          </p:nvSpPr>
          <p:spPr bwMode="auto">
            <a:xfrm>
              <a:off x="3139" y="652"/>
              <a:ext cx="436" cy="250"/>
            </a:xfrm>
            <a:prstGeom prst="rect">
              <a:avLst/>
            </a:prstGeom>
            <a:noFill/>
            <a:ln w="9525">
              <a:noFill/>
              <a:miter lim="800000"/>
              <a:headEnd/>
              <a:tailEnd/>
            </a:ln>
            <a:effectLst/>
          </p:spPr>
          <p:txBody>
            <a:bodyPr wrap="none" anchor="ctr">
              <a:spAutoFit/>
            </a:bodyPr>
            <a:lstStyle/>
            <a:p>
              <a:pPr algn="ctr">
                <a:spcBef>
                  <a:spcPct val="0"/>
                </a:spcBef>
              </a:pPr>
              <a:r>
                <a:rPr lang="zh-CN" altLang="en-US" sz="2000" b="0">
                  <a:solidFill>
                    <a:schemeClr val="tx1"/>
                  </a:solidFill>
                  <a:ea typeface="宋体" pitchFamily="2" charset="-122"/>
                </a:rPr>
                <a:t>含义</a:t>
              </a:r>
            </a:p>
          </p:txBody>
        </p:sp>
        <p:sp>
          <p:nvSpPr>
            <p:cNvPr id="394252" name="Text Box 13"/>
            <p:cNvSpPr txBox="1">
              <a:spLocks noChangeArrowheads="1"/>
            </p:cNvSpPr>
            <p:nvPr/>
          </p:nvSpPr>
          <p:spPr bwMode="auto">
            <a:xfrm>
              <a:off x="4760" y="642"/>
              <a:ext cx="436" cy="250"/>
            </a:xfrm>
            <a:prstGeom prst="rect">
              <a:avLst/>
            </a:prstGeom>
            <a:noFill/>
            <a:ln w="9525">
              <a:noFill/>
              <a:miter lim="800000"/>
              <a:headEnd/>
              <a:tailEnd/>
            </a:ln>
            <a:effectLst/>
          </p:spPr>
          <p:txBody>
            <a:bodyPr wrap="none" anchor="ctr">
              <a:spAutoFit/>
            </a:bodyPr>
            <a:lstStyle/>
            <a:p>
              <a:pPr algn="ctr">
                <a:spcBef>
                  <a:spcPct val="0"/>
                </a:spcBef>
              </a:pPr>
              <a:r>
                <a:rPr lang="zh-CN" altLang="en-US" sz="2000" b="0">
                  <a:solidFill>
                    <a:schemeClr val="tx1"/>
                  </a:solidFill>
                  <a:ea typeface="宋体" pitchFamily="2" charset="-122"/>
                </a:rPr>
                <a:t>地址</a:t>
              </a:r>
            </a:p>
          </p:txBody>
        </p:sp>
        <p:sp>
          <p:nvSpPr>
            <p:cNvPr id="394253" name="Line 14"/>
            <p:cNvSpPr>
              <a:spLocks noChangeShapeType="1"/>
            </p:cNvSpPr>
            <p:nvPr/>
          </p:nvSpPr>
          <p:spPr bwMode="auto">
            <a:xfrm>
              <a:off x="4423" y="622"/>
              <a:ext cx="0" cy="2067"/>
            </a:xfrm>
            <a:prstGeom prst="line">
              <a:avLst/>
            </a:prstGeom>
            <a:noFill/>
            <a:ln w="9525">
              <a:solidFill>
                <a:schemeClr val="tx2"/>
              </a:solidFill>
              <a:round/>
              <a:headEnd/>
              <a:tailEnd/>
            </a:ln>
            <a:effectLst/>
          </p:spPr>
          <p:txBody>
            <a:bodyPr wrap="none" anchor="ctr"/>
            <a:lstStyle/>
            <a:p>
              <a:endParaRPr lang="zh-CN" altLang="en-US"/>
            </a:p>
          </p:txBody>
        </p:sp>
        <p:sp>
          <p:nvSpPr>
            <p:cNvPr id="394254" name="Line 15"/>
            <p:cNvSpPr>
              <a:spLocks noChangeShapeType="1"/>
            </p:cNvSpPr>
            <p:nvPr/>
          </p:nvSpPr>
          <p:spPr bwMode="auto">
            <a:xfrm>
              <a:off x="156" y="1222"/>
              <a:ext cx="5422" cy="0"/>
            </a:xfrm>
            <a:prstGeom prst="line">
              <a:avLst/>
            </a:prstGeom>
            <a:noFill/>
            <a:ln w="9525">
              <a:solidFill>
                <a:schemeClr val="tx2"/>
              </a:solidFill>
              <a:round/>
              <a:headEnd/>
              <a:tailEnd/>
            </a:ln>
            <a:effectLst/>
          </p:spPr>
          <p:txBody>
            <a:bodyPr wrap="none" anchor="ctr"/>
            <a:lstStyle/>
            <a:p>
              <a:endParaRPr lang="zh-CN" altLang="en-US"/>
            </a:p>
          </p:txBody>
        </p:sp>
        <p:sp>
          <p:nvSpPr>
            <p:cNvPr id="394255" name="Text Box 16"/>
            <p:cNvSpPr txBox="1">
              <a:spLocks noChangeArrowheads="1"/>
            </p:cNvSpPr>
            <p:nvPr/>
          </p:nvSpPr>
          <p:spPr bwMode="auto">
            <a:xfrm>
              <a:off x="596" y="930"/>
              <a:ext cx="187"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a</a:t>
              </a:r>
            </a:p>
          </p:txBody>
        </p:sp>
        <p:sp>
          <p:nvSpPr>
            <p:cNvPr id="394256" name="Text Box 17"/>
            <p:cNvSpPr txBox="1">
              <a:spLocks noChangeArrowheads="1"/>
            </p:cNvSpPr>
            <p:nvPr/>
          </p:nvSpPr>
          <p:spPr bwMode="auto">
            <a:xfrm>
              <a:off x="2429" y="963"/>
              <a:ext cx="1876" cy="250"/>
            </a:xfrm>
            <a:prstGeom prst="rect">
              <a:avLst/>
            </a:prstGeom>
            <a:noFill/>
            <a:ln w="9525">
              <a:noFill/>
              <a:miter lim="800000"/>
              <a:headEnd/>
              <a:tailEnd/>
            </a:ln>
            <a:effectLst/>
          </p:spPr>
          <p:txBody>
            <a:bodyPr wrap="none" anchor="ctr">
              <a:spAutoFit/>
            </a:bodyPr>
            <a:lstStyle/>
            <a:p>
              <a:pPr algn="ctr">
                <a:spcBef>
                  <a:spcPct val="0"/>
                </a:spcBef>
              </a:pPr>
              <a:r>
                <a:rPr lang="zh-CN" altLang="en-US" sz="2000" b="0">
                  <a:solidFill>
                    <a:schemeClr val="tx1"/>
                  </a:solidFill>
                  <a:ea typeface="宋体" pitchFamily="2" charset="-122"/>
                </a:rPr>
                <a:t>二维数组名，数组首地址</a:t>
              </a:r>
            </a:p>
          </p:txBody>
        </p:sp>
        <p:sp>
          <p:nvSpPr>
            <p:cNvPr id="394257" name="Text Box 18"/>
            <p:cNvSpPr txBox="1">
              <a:spLocks noChangeArrowheads="1"/>
            </p:cNvSpPr>
            <p:nvPr/>
          </p:nvSpPr>
          <p:spPr bwMode="auto">
            <a:xfrm>
              <a:off x="223" y="1253"/>
              <a:ext cx="1031"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a[0],*(a+0),*a</a:t>
              </a:r>
            </a:p>
          </p:txBody>
        </p:sp>
        <p:sp>
          <p:nvSpPr>
            <p:cNvPr id="394258" name="Line 19"/>
            <p:cNvSpPr>
              <a:spLocks noChangeShapeType="1"/>
            </p:cNvSpPr>
            <p:nvPr/>
          </p:nvSpPr>
          <p:spPr bwMode="auto">
            <a:xfrm>
              <a:off x="156" y="1522"/>
              <a:ext cx="5434" cy="0"/>
            </a:xfrm>
            <a:prstGeom prst="line">
              <a:avLst/>
            </a:prstGeom>
            <a:noFill/>
            <a:ln w="9525">
              <a:solidFill>
                <a:schemeClr val="tx2"/>
              </a:solidFill>
              <a:round/>
              <a:headEnd/>
              <a:tailEnd/>
            </a:ln>
            <a:effectLst/>
          </p:spPr>
          <p:txBody>
            <a:bodyPr wrap="none" anchor="ctr"/>
            <a:lstStyle/>
            <a:p>
              <a:endParaRPr lang="zh-CN" altLang="en-US"/>
            </a:p>
          </p:txBody>
        </p:sp>
        <p:sp>
          <p:nvSpPr>
            <p:cNvPr id="394259" name="Text Box 20"/>
            <p:cNvSpPr txBox="1">
              <a:spLocks noChangeArrowheads="1"/>
            </p:cNvSpPr>
            <p:nvPr/>
          </p:nvSpPr>
          <p:spPr bwMode="auto">
            <a:xfrm>
              <a:off x="2429" y="1276"/>
              <a:ext cx="1556" cy="250"/>
            </a:xfrm>
            <a:prstGeom prst="rect">
              <a:avLst/>
            </a:prstGeom>
            <a:noFill/>
            <a:ln w="9525">
              <a:noFill/>
              <a:miter lim="800000"/>
              <a:headEnd/>
              <a:tailEnd/>
            </a:ln>
            <a:effectLst/>
          </p:spPr>
          <p:txBody>
            <a:bodyPr wrap="none" anchor="ctr">
              <a:spAutoFit/>
            </a:bodyPr>
            <a:lstStyle/>
            <a:p>
              <a:pPr algn="ctr">
                <a:spcBef>
                  <a:spcPct val="0"/>
                </a:spcBef>
              </a:pPr>
              <a:r>
                <a:rPr lang="zh-CN" altLang="en-US" sz="2000" b="0">
                  <a:solidFill>
                    <a:schemeClr val="tx1"/>
                  </a:solidFill>
                  <a:ea typeface="宋体" pitchFamily="2" charset="-122"/>
                </a:rPr>
                <a:t>第</a:t>
              </a:r>
              <a:r>
                <a:rPr lang="en-US" altLang="zh-CN" sz="2000" b="0">
                  <a:solidFill>
                    <a:schemeClr val="tx1"/>
                  </a:solidFill>
                  <a:ea typeface="宋体" pitchFamily="2" charset="-122"/>
                </a:rPr>
                <a:t>0</a:t>
              </a:r>
              <a:r>
                <a:rPr lang="zh-CN" altLang="en-US" sz="2000" b="0">
                  <a:solidFill>
                    <a:schemeClr val="tx1"/>
                  </a:solidFill>
                  <a:ea typeface="宋体" pitchFamily="2" charset="-122"/>
                </a:rPr>
                <a:t>行第</a:t>
              </a:r>
              <a:r>
                <a:rPr lang="en-US" altLang="zh-CN" sz="2000" b="0">
                  <a:solidFill>
                    <a:schemeClr val="tx1"/>
                  </a:solidFill>
                  <a:ea typeface="宋体" pitchFamily="2" charset="-122"/>
                </a:rPr>
                <a:t>0</a:t>
              </a:r>
              <a:r>
                <a:rPr lang="zh-CN" altLang="en-US" sz="2000" b="0">
                  <a:solidFill>
                    <a:schemeClr val="tx1"/>
                  </a:solidFill>
                  <a:ea typeface="宋体" pitchFamily="2" charset="-122"/>
                </a:rPr>
                <a:t>列元素地址</a:t>
              </a:r>
            </a:p>
          </p:txBody>
        </p:sp>
        <p:sp>
          <p:nvSpPr>
            <p:cNvPr id="394260" name="Line 21"/>
            <p:cNvSpPr>
              <a:spLocks noChangeShapeType="1"/>
            </p:cNvSpPr>
            <p:nvPr/>
          </p:nvSpPr>
          <p:spPr bwMode="auto">
            <a:xfrm>
              <a:off x="167" y="1822"/>
              <a:ext cx="5434" cy="0"/>
            </a:xfrm>
            <a:prstGeom prst="line">
              <a:avLst/>
            </a:prstGeom>
            <a:noFill/>
            <a:ln w="9525">
              <a:solidFill>
                <a:schemeClr val="tx2"/>
              </a:solidFill>
              <a:round/>
              <a:headEnd/>
              <a:tailEnd/>
            </a:ln>
            <a:effectLst/>
          </p:spPr>
          <p:txBody>
            <a:bodyPr wrap="none" anchor="ctr"/>
            <a:lstStyle/>
            <a:p>
              <a:endParaRPr lang="zh-CN" altLang="en-US"/>
            </a:p>
          </p:txBody>
        </p:sp>
        <p:sp>
          <p:nvSpPr>
            <p:cNvPr id="394261" name="Text Box 22"/>
            <p:cNvSpPr txBox="1">
              <a:spLocks noChangeArrowheads="1"/>
            </p:cNvSpPr>
            <p:nvPr/>
          </p:nvSpPr>
          <p:spPr bwMode="auto">
            <a:xfrm>
              <a:off x="456" y="1519"/>
              <a:ext cx="357"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a+1</a:t>
              </a:r>
            </a:p>
          </p:txBody>
        </p:sp>
        <p:sp>
          <p:nvSpPr>
            <p:cNvPr id="394262" name="Text Box 23"/>
            <p:cNvSpPr txBox="1">
              <a:spLocks noChangeArrowheads="1"/>
            </p:cNvSpPr>
            <p:nvPr/>
          </p:nvSpPr>
          <p:spPr bwMode="auto">
            <a:xfrm>
              <a:off x="2429" y="1564"/>
              <a:ext cx="996" cy="250"/>
            </a:xfrm>
            <a:prstGeom prst="rect">
              <a:avLst/>
            </a:prstGeom>
            <a:noFill/>
            <a:ln w="9525">
              <a:noFill/>
              <a:miter lim="800000"/>
              <a:headEnd/>
              <a:tailEnd/>
            </a:ln>
            <a:effectLst/>
          </p:spPr>
          <p:txBody>
            <a:bodyPr wrap="none" anchor="ctr">
              <a:spAutoFit/>
            </a:bodyPr>
            <a:lstStyle/>
            <a:p>
              <a:pPr algn="ctr">
                <a:spcBef>
                  <a:spcPct val="0"/>
                </a:spcBef>
              </a:pPr>
              <a:r>
                <a:rPr lang="zh-CN" altLang="en-US" sz="2000" b="0">
                  <a:solidFill>
                    <a:schemeClr val="tx1"/>
                  </a:solidFill>
                  <a:ea typeface="宋体" pitchFamily="2" charset="-122"/>
                </a:rPr>
                <a:t>第</a:t>
              </a:r>
              <a:r>
                <a:rPr lang="en-US" altLang="zh-CN" sz="2000" b="0">
                  <a:solidFill>
                    <a:schemeClr val="tx1"/>
                  </a:solidFill>
                  <a:ea typeface="宋体" pitchFamily="2" charset="-122"/>
                </a:rPr>
                <a:t>1</a:t>
              </a:r>
              <a:r>
                <a:rPr lang="zh-CN" altLang="en-US" sz="2000" b="0">
                  <a:solidFill>
                    <a:schemeClr val="tx1"/>
                  </a:solidFill>
                  <a:ea typeface="宋体" pitchFamily="2" charset="-122"/>
                </a:rPr>
                <a:t>行首地址</a:t>
              </a:r>
            </a:p>
          </p:txBody>
        </p:sp>
        <p:sp>
          <p:nvSpPr>
            <p:cNvPr id="394263" name="Line 24"/>
            <p:cNvSpPr>
              <a:spLocks noChangeShapeType="1"/>
            </p:cNvSpPr>
            <p:nvPr/>
          </p:nvSpPr>
          <p:spPr bwMode="auto">
            <a:xfrm>
              <a:off x="178" y="2100"/>
              <a:ext cx="5423" cy="0"/>
            </a:xfrm>
            <a:prstGeom prst="line">
              <a:avLst/>
            </a:prstGeom>
            <a:noFill/>
            <a:ln w="9525">
              <a:solidFill>
                <a:schemeClr val="tx2"/>
              </a:solidFill>
              <a:round/>
              <a:headEnd/>
              <a:tailEnd/>
            </a:ln>
            <a:effectLst/>
          </p:spPr>
          <p:txBody>
            <a:bodyPr wrap="none" anchor="ctr"/>
            <a:lstStyle/>
            <a:p>
              <a:endParaRPr lang="zh-CN" altLang="en-US"/>
            </a:p>
          </p:txBody>
        </p:sp>
        <p:sp>
          <p:nvSpPr>
            <p:cNvPr id="394264" name="Text Box 25"/>
            <p:cNvSpPr txBox="1">
              <a:spLocks noChangeArrowheads="1"/>
            </p:cNvSpPr>
            <p:nvPr/>
          </p:nvSpPr>
          <p:spPr bwMode="auto">
            <a:xfrm>
              <a:off x="261" y="1853"/>
              <a:ext cx="840"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a[1],*(a+1)</a:t>
              </a:r>
            </a:p>
          </p:txBody>
        </p:sp>
        <p:sp>
          <p:nvSpPr>
            <p:cNvPr id="394265" name="Text Box 26"/>
            <p:cNvSpPr txBox="1">
              <a:spLocks noChangeArrowheads="1"/>
            </p:cNvSpPr>
            <p:nvPr/>
          </p:nvSpPr>
          <p:spPr bwMode="auto">
            <a:xfrm>
              <a:off x="2429" y="1816"/>
              <a:ext cx="1556" cy="250"/>
            </a:xfrm>
            <a:prstGeom prst="rect">
              <a:avLst/>
            </a:prstGeom>
            <a:noFill/>
            <a:ln w="9525">
              <a:noFill/>
              <a:miter lim="800000"/>
              <a:headEnd/>
              <a:tailEnd/>
            </a:ln>
            <a:effectLst/>
          </p:spPr>
          <p:txBody>
            <a:bodyPr wrap="none" anchor="ctr">
              <a:spAutoFit/>
            </a:bodyPr>
            <a:lstStyle/>
            <a:p>
              <a:pPr algn="ctr">
                <a:spcBef>
                  <a:spcPct val="0"/>
                </a:spcBef>
              </a:pPr>
              <a:r>
                <a:rPr lang="zh-CN" altLang="en-US" sz="2000" b="0">
                  <a:solidFill>
                    <a:schemeClr val="tx1"/>
                  </a:solidFill>
                  <a:ea typeface="宋体" pitchFamily="2" charset="-122"/>
                </a:rPr>
                <a:t>第</a:t>
              </a:r>
              <a:r>
                <a:rPr lang="en-US" altLang="zh-CN" sz="2000" b="0">
                  <a:solidFill>
                    <a:schemeClr val="tx1"/>
                  </a:solidFill>
                  <a:ea typeface="宋体" pitchFamily="2" charset="-122"/>
                </a:rPr>
                <a:t>1</a:t>
              </a:r>
              <a:r>
                <a:rPr lang="zh-CN" altLang="en-US" sz="2000" b="0">
                  <a:solidFill>
                    <a:schemeClr val="tx1"/>
                  </a:solidFill>
                  <a:ea typeface="宋体" pitchFamily="2" charset="-122"/>
                </a:rPr>
                <a:t>行第</a:t>
              </a:r>
              <a:r>
                <a:rPr lang="en-US" altLang="zh-CN" sz="2000" b="0">
                  <a:solidFill>
                    <a:schemeClr val="tx1"/>
                  </a:solidFill>
                  <a:ea typeface="宋体" pitchFamily="2" charset="-122"/>
                </a:rPr>
                <a:t>0</a:t>
              </a:r>
              <a:r>
                <a:rPr lang="zh-CN" altLang="en-US" sz="2000" b="0">
                  <a:solidFill>
                    <a:schemeClr val="tx1"/>
                  </a:solidFill>
                  <a:ea typeface="宋体" pitchFamily="2" charset="-122"/>
                </a:rPr>
                <a:t>列元素地址</a:t>
              </a:r>
            </a:p>
          </p:txBody>
        </p:sp>
        <p:sp>
          <p:nvSpPr>
            <p:cNvPr id="394266" name="Line 27"/>
            <p:cNvSpPr>
              <a:spLocks noChangeShapeType="1"/>
            </p:cNvSpPr>
            <p:nvPr/>
          </p:nvSpPr>
          <p:spPr bwMode="auto">
            <a:xfrm>
              <a:off x="167" y="2389"/>
              <a:ext cx="5434" cy="0"/>
            </a:xfrm>
            <a:prstGeom prst="line">
              <a:avLst/>
            </a:prstGeom>
            <a:noFill/>
            <a:ln w="9525">
              <a:solidFill>
                <a:schemeClr val="tx2"/>
              </a:solidFill>
              <a:round/>
              <a:headEnd/>
              <a:tailEnd/>
            </a:ln>
            <a:effectLst/>
          </p:spPr>
          <p:txBody>
            <a:bodyPr wrap="none" anchor="ctr"/>
            <a:lstStyle/>
            <a:p>
              <a:endParaRPr lang="zh-CN" altLang="en-US"/>
            </a:p>
          </p:txBody>
        </p:sp>
        <p:sp>
          <p:nvSpPr>
            <p:cNvPr id="394267" name="Text Box 28"/>
            <p:cNvSpPr txBox="1">
              <a:spLocks noChangeArrowheads="1"/>
            </p:cNvSpPr>
            <p:nvPr/>
          </p:nvSpPr>
          <p:spPr bwMode="auto">
            <a:xfrm>
              <a:off x="213" y="2130"/>
              <a:ext cx="1787"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a[1]+2,*(a+1)+2,&amp;a[1][2]</a:t>
              </a:r>
            </a:p>
          </p:txBody>
        </p:sp>
        <p:sp>
          <p:nvSpPr>
            <p:cNvPr id="394268" name="Text Box 29"/>
            <p:cNvSpPr txBox="1">
              <a:spLocks noChangeArrowheads="1"/>
            </p:cNvSpPr>
            <p:nvPr/>
          </p:nvSpPr>
          <p:spPr bwMode="auto">
            <a:xfrm>
              <a:off x="2429" y="2117"/>
              <a:ext cx="1556" cy="250"/>
            </a:xfrm>
            <a:prstGeom prst="rect">
              <a:avLst/>
            </a:prstGeom>
            <a:noFill/>
            <a:ln w="9525">
              <a:noFill/>
              <a:miter lim="800000"/>
              <a:headEnd/>
              <a:tailEnd/>
            </a:ln>
            <a:effectLst/>
          </p:spPr>
          <p:txBody>
            <a:bodyPr wrap="none" anchor="ctr">
              <a:spAutoFit/>
            </a:bodyPr>
            <a:lstStyle/>
            <a:p>
              <a:pPr algn="ctr">
                <a:spcBef>
                  <a:spcPct val="0"/>
                </a:spcBef>
              </a:pPr>
              <a:r>
                <a:rPr lang="zh-CN" altLang="en-US" sz="2000" b="0">
                  <a:solidFill>
                    <a:schemeClr val="tx1"/>
                  </a:solidFill>
                  <a:ea typeface="宋体" pitchFamily="2" charset="-122"/>
                </a:rPr>
                <a:t>第</a:t>
              </a:r>
              <a:r>
                <a:rPr lang="en-US" altLang="zh-CN" sz="2000" b="0">
                  <a:solidFill>
                    <a:schemeClr val="tx1"/>
                  </a:solidFill>
                  <a:ea typeface="宋体" pitchFamily="2" charset="-122"/>
                </a:rPr>
                <a:t>1</a:t>
              </a:r>
              <a:r>
                <a:rPr lang="zh-CN" altLang="en-US" sz="2000" b="0">
                  <a:solidFill>
                    <a:schemeClr val="tx1"/>
                  </a:solidFill>
                  <a:ea typeface="宋体" pitchFamily="2" charset="-122"/>
                </a:rPr>
                <a:t>行第</a:t>
              </a:r>
              <a:r>
                <a:rPr lang="en-US" altLang="zh-CN" sz="2000" b="0">
                  <a:solidFill>
                    <a:schemeClr val="tx1"/>
                  </a:solidFill>
                  <a:ea typeface="宋体" pitchFamily="2" charset="-122"/>
                </a:rPr>
                <a:t>2</a:t>
              </a:r>
              <a:r>
                <a:rPr lang="zh-CN" altLang="en-US" sz="2000" b="0">
                  <a:solidFill>
                    <a:schemeClr val="tx1"/>
                  </a:solidFill>
                  <a:ea typeface="宋体" pitchFamily="2" charset="-122"/>
                </a:rPr>
                <a:t>列元素地址</a:t>
              </a:r>
            </a:p>
          </p:txBody>
        </p:sp>
        <p:sp>
          <p:nvSpPr>
            <p:cNvPr id="394269" name="Text Box 30"/>
            <p:cNvSpPr txBox="1">
              <a:spLocks noChangeArrowheads="1"/>
            </p:cNvSpPr>
            <p:nvPr/>
          </p:nvSpPr>
          <p:spPr bwMode="auto">
            <a:xfrm>
              <a:off x="188" y="2427"/>
              <a:ext cx="2035"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*(a[1]+2),*(*(a+1)+2),a[1][2]</a:t>
              </a:r>
            </a:p>
          </p:txBody>
        </p:sp>
        <p:sp>
          <p:nvSpPr>
            <p:cNvPr id="394270" name="Text Box 31"/>
            <p:cNvSpPr txBox="1">
              <a:spLocks noChangeArrowheads="1"/>
            </p:cNvSpPr>
            <p:nvPr/>
          </p:nvSpPr>
          <p:spPr bwMode="auto">
            <a:xfrm>
              <a:off x="2429" y="2413"/>
              <a:ext cx="1396" cy="250"/>
            </a:xfrm>
            <a:prstGeom prst="rect">
              <a:avLst/>
            </a:prstGeom>
            <a:noFill/>
            <a:ln w="9525">
              <a:noFill/>
              <a:miter lim="800000"/>
              <a:headEnd/>
              <a:tailEnd/>
            </a:ln>
            <a:effectLst/>
          </p:spPr>
          <p:txBody>
            <a:bodyPr wrap="none" anchor="ctr">
              <a:spAutoFit/>
            </a:bodyPr>
            <a:lstStyle/>
            <a:p>
              <a:pPr algn="ctr">
                <a:spcBef>
                  <a:spcPct val="0"/>
                </a:spcBef>
              </a:pPr>
              <a:r>
                <a:rPr lang="zh-CN" altLang="en-US" sz="2000" b="0">
                  <a:solidFill>
                    <a:schemeClr val="tx1"/>
                  </a:solidFill>
                  <a:ea typeface="宋体" pitchFamily="2" charset="-122"/>
                </a:rPr>
                <a:t>第</a:t>
              </a:r>
              <a:r>
                <a:rPr lang="en-US" altLang="zh-CN" sz="2000" b="0">
                  <a:solidFill>
                    <a:schemeClr val="tx1"/>
                  </a:solidFill>
                  <a:ea typeface="宋体" pitchFamily="2" charset="-122"/>
                </a:rPr>
                <a:t>1</a:t>
              </a:r>
              <a:r>
                <a:rPr lang="zh-CN" altLang="en-US" sz="2000" b="0">
                  <a:solidFill>
                    <a:schemeClr val="tx1"/>
                  </a:solidFill>
                  <a:ea typeface="宋体" pitchFamily="2" charset="-122"/>
                </a:rPr>
                <a:t>行第</a:t>
              </a:r>
              <a:r>
                <a:rPr lang="en-US" altLang="zh-CN" sz="2000" b="0">
                  <a:solidFill>
                    <a:schemeClr val="tx1"/>
                  </a:solidFill>
                  <a:ea typeface="宋体" pitchFamily="2" charset="-122"/>
                </a:rPr>
                <a:t>2</a:t>
              </a:r>
              <a:r>
                <a:rPr lang="zh-CN" altLang="en-US" sz="2000" b="0">
                  <a:solidFill>
                    <a:schemeClr val="tx1"/>
                  </a:solidFill>
                  <a:ea typeface="宋体" pitchFamily="2" charset="-122"/>
                </a:rPr>
                <a:t>列元素值</a:t>
              </a:r>
            </a:p>
          </p:txBody>
        </p:sp>
        <p:sp>
          <p:nvSpPr>
            <p:cNvPr id="394271" name="Text Box 32"/>
            <p:cNvSpPr txBox="1">
              <a:spLocks noChangeArrowheads="1"/>
            </p:cNvSpPr>
            <p:nvPr/>
          </p:nvSpPr>
          <p:spPr bwMode="auto">
            <a:xfrm>
              <a:off x="4767" y="953"/>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2000</a:t>
              </a:r>
            </a:p>
          </p:txBody>
        </p:sp>
        <p:sp>
          <p:nvSpPr>
            <p:cNvPr id="394272" name="Text Box 33"/>
            <p:cNvSpPr txBox="1">
              <a:spLocks noChangeArrowheads="1"/>
            </p:cNvSpPr>
            <p:nvPr/>
          </p:nvSpPr>
          <p:spPr bwMode="auto">
            <a:xfrm>
              <a:off x="4767" y="1227"/>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2000</a:t>
              </a:r>
            </a:p>
          </p:txBody>
        </p:sp>
        <p:sp>
          <p:nvSpPr>
            <p:cNvPr id="394273" name="Text Box 34"/>
            <p:cNvSpPr txBox="1">
              <a:spLocks noChangeArrowheads="1"/>
            </p:cNvSpPr>
            <p:nvPr/>
          </p:nvSpPr>
          <p:spPr bwMode="auto">
            <a:xfrm>
              <a:off x="4767" y="1516"/>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2008</a:t>
              </a:r>
            </a:p>
          </p:txBody>
        </p:sp>
        <p:sp>
          <p:nvSpPr>
            <p:cNvPr id="394274" name="Text Box 35"/>
            <p:cNvSpPr txBox="1">
              <a:spLocks noChangeArrowheads="1"/>
            </p:cNvSpPr>
            <p:nvPr/>
          </p:nvSpPr>
          <p:spPr bwMode="auto">
            <a:xfrm>
              <a:off x="4767" y="1804"/>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2008</a:t>
              </a:r>
            </a:p>
          </p:txBody>
        </p:sp>
        <p:sp>
          <p:nvSpPr>
            <p:cNvPr id="394275" name="Text Box 36"/>
            <p:cNvSpPr txBox="1">
              <a:spLocks noChangeArrowheads="1"/>
            </p:cNvSpPr>
            <p:nvPr/>
          </p:nvSpPr>
          <p:spPr bwMode="auto">
            <a:xfrm>
              <a:off x="4767" y="2071"/>
              <a:ext cx="43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2012</a:t>
              </a:r>
            </a:p>
          </p:txBody>
        </p:sp>
        <p:sp>
          <p:nvSpPr>
            <p:cNvPr id="394276" name="Text Box 37"/>
            <p:cNvSpPr txBox="1">
              <a:spLocks noChangeArrowheads="1"/>
            </p:cNvSpPr>
            <p:nvPr/>
          </p:nvSpPr>
          <p:spPr bwMode="auto">
            <a:xfrm>
              <a:off x="4767" y="2419"/>
              <a:ext cx="276"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13</a:t>
              </a:r>
            </a:p>
          </p:txBody>
        </p:sp>
        <p:sp>
          <p:nvSpPr>
            <p:cNvPr id="394277" name="Line 38"/>
            <p:cNvSpPr>
              <a:spLocks noChangeShapeType="1"/>
            </p:cNvSpPr>
            <p:nvPr/>
          </p:nvSpPr>
          <p:spPr bwMode="auto">
            <a:xfrm>
              <a:off x="2311" y="622"/>
              <a:ext cx="0" cy="2078"/>
            </a:xfrm>
            <a:prstGeom prst="line">
              <a:avLst/>
            </a:prstGeom>
            <a:noFill/>
            <a:ln w="9525">
              <a:solidFill>
                <a:schemeClr val="tx2"/>
              </a:solidFill>
              <a:round/>
              <a:headEnd/>
              <a:tailEnd/>
            </a:ln>
            <a:effectLst/>
          </p:spPr>
          <p:txBody>
            <a:bodyPr wrap="none" anchor="ctr"/>
            <a:lstStyle/>
            <a:p>
              <a:endParaRPr lang="zh-CN" altLang="en-US"/>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71" name="Text Box 8"/>
          <p:cNvSpPr txBox="1">
            <a:spLocks noChangeArrowheads="1"/>
          </p:cNvSpPr>
          <p:nvPr/>
        </p:nvSpPr>
        <p:spPr bwMode="auto">
          <a:xfrm>
            <a:off x="339725" y="732940"/>
            <a:ext cx="6123792" cy="489364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dk1"/>
                </a:solidFill>
              </a:rPr>
              <a:t>例</a:t>
            </a:r>
            <a:r>
              <a:rPr lang="en-US" altLang="zh-CN" sz="2400" dirty="0">
                <a:solidFill>
                  <a:schemeClr val="dk1"/>
                </a:solidFill>
              </a:rPr>
              <a:t>11  </a:t>
            </a:r>
            <a:r>
              <a:rPr lang="zh-CN" altLang="en-US" sz="2400" dirty="0">
                <a:solidFill>
                  <a:schemeClr val="dk1"/>
                </a:solidFill>
              </a:rPr>
              <a:t>输出二维数组有关的值</a:t>
            </a:r>
          </a:p>
          <a:p>
            <a:pPr>
              <a:spcBef>
                <a:spcPct val="0"/>
              </a:spcBef>
            </a:pPr>
            <a:r>
              <a:rPr lang="en-US" altLang="zh-CN" sz="2400" dirty="0">
                <a:solidFill>
                  <a:schemeClr val="dk1"/>
                </a:solidFill>
              </a:rPr>
              <a:t>#include &lt;</a:t>
            </a:r>
            <a:r>
              <a:rPr lang="en-US" altLang="zh-CN" sz="2400" dirty="0" err="1">
                <a:solidFill>
                  <a:schemeClr val="dk1"/>
                </a:solidFill>
              </a:rPr>
              <a:t>stdio.h</a:t>
            </a:r>
            <a:r>
              <a:rPr lang="en-US" altLang="zh-CN" sz="2400" dirty="0">
                <a:solidFill>
                  <a:schemeClr val="dk1"/>
                </a:solidFill>
              </a:rPr>
              <a:t>&gt;</a:t>
            </a:r>
          </a:p>
          <a:p>
            <a:pPr>
              <a:spcBef>
                <a:spcPct val="0"/>
              </a:spcBef>
            </a:pPr>
            <a:r>
              <a:rPr lang="en-US" altLang="zh-CN" sz="2400" dirty="0" err="1">
                <a:solidFill>
                  <a:schemeClr val="dk1"/>
                </a:solidFill>
              </a:rPr>
              <a:t>int</a:t>
            </a:r>
            <a:r>
              <a:rPr lang="en-US" altLang="zh-CN" sz="2400" dirty="0">
                <a:solidFill>
                  <a:schemeClr val="dk1"/>
                </a:solidFill>
              </a:rPr>
              <a:t> main()</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a[3][4]={1,3,5,7,9,11,13,15,17,19,21,23};</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err="1">
                <a:solidFill>
                  <a:schemeClr val="dk1"/>
                </a:solidFill>
              </a:rPr>
              <a:t>d,%d</a:t>
            </a:r>
            <a:r>
              <a:rPr lang="en-US" altLang="zh-CN" sz="2400" dirty="0">
                <a:solidFill>
                  <a:schemeClr val="dk1"/>
                </a:solidFill>
              </a:rPr>
              <a:t>\</a:t>
            </a:r>
            <a:r>
              <a:rPr lang="en-US" altLang="zh-CN" sz="2400" dirty="0" err="1">
                <a:solidFill>
                  <a:schemeClr val="dk1"/>
                </a:solidFill>
              </a:rPr>
              <a:t>n",a</a:t>
            </a:r>
            <a:r>
              <a:rPr lang="en-US" altLang="zh-CN" sz="2400" dirty="0">
                <a:solidFill>
                  <a:schemeClr val="dk1"/>
                </a:solidFill>
              </a:rPr>
              <a:t>,*a);</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err="1">
                <a:solidFill>
                  <a:schemeClr val="dk1"/>
                </a:solidFill>
              </a:rPr>
              <a:t>d,%d</a:t>
            </a:r>
            <a:r>
              <a:rPr lang="en-US" altLang="zh-CN" sz="2400" dirty="0">
                <a:solidFill>
                  <a:schemeClr val="dk1"/>
                </a:solidFill>
              </a:rPr>
              <a:t>\</a:t>
            </a:r>
            <a:r>
              <a:rPr lang="en-US" altLang="zh-CN" sz="2400" dirty="0" err="1">
                <a:solidFill>
                  <a:schemeClr val="dk1"/>
                </a:solidFill>
              </a:rPr>
              <a:t>n",a</a:t>
            </a:r>
            <a:r>
              <a:rPr lang="en-US" altLang="zh-CN" sz="2400" dirty="0">
                <a:solidFill>
                  <a:schemeClr val="dk1"/>
                </a:solidFill>
              </a:rPr>
              <a:t>[0],*(a+0));</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err="1">
                <a:solidFill>
                  <a:schemeClr val="dk1"/>
                </a:solidFill>
              </a:rPr>
              <a:t>d,%d</a:t>
            </a:r>
            <a:r>
              <a:rPr lang="en-US" altLang="zh-CN" sz="2400" dirty="0">
                <a:solidFill>
                  <a:schemeClr val="dk1"/>
                </a:solidFill>
              </a:rPr>
              <a:t>\</a:t>
            </a:r>
            <a:r>
              <a:rPr lang="en-US" altLang="zh-CN" sz="2400" dirty="0" err="1">
                <a:solidFill>
                  <a:schemeClr val="dk1"/>
                </a:solidFill>
              </a:rPr>
              <a:t>n",&amp;a</a:t>
            </a:r>
            <a:r>
              <a:rPr lang="en-US" altLang="zh-CN" sz="2400" dirty="0">
                <a:solidFill>
                  <a:schemeClr val="dk1"/>
                </a:solidFill>
              </a:rPr>
              <a:t>[0],*&amp;a[0][0]);</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err="1">
                <a:solidFill>
                  <a:schemeClr val="dk1"/>
                </a:solidFill>
              </a:rPr>
              <a:t>d,%d</a:t>
            </a:r>
            <a:r>
              <a:rPr lang="en-US" altLang="zh-CN" sz="2400" dirty="0">
                <a:solidFill>
                  <a:schemeClr val="dk1"/>
                </a:solidFill>
              </a:rPr>
              <a:t>\</a:t>
            </a:r>
            <a:r>
              <a:rPr lang="en-US" altLang="zh-CN" sz="2400" dirty="0" err="1">
                <a:solidFill>
                  <a:schemeClr val="dk1"/>
                </a:solidFill>
              </a:rPr>
              <a:t>n",a</a:t>
            </a:r>
            <a:r>
              <a:rPr lang="en-US" altLang="zh-CN" sz="2400" dirty="0">
                <a:solidFill>
                  <a:schemeClr val="dk1"/>
                </a:solidFill>
              </a:rPr>
              <a:t>[1],a+1);</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err="1">
                <a:solidFill>
                  <a:schemeClr val="dk1"/>
                </a:solidFill>
              </a:rPr>
              <a:t>d,%d</a:t>
            </a:r>
            <a:r>
              <a:rPr lang="en-US" altLang="zh-CN" sz="2400" dirty="0">
                <a:solidFill>
                  <a:schemeClr val="dk1"/>
                </a:solidFill>
              </a:rPr>
              <a:t>\</a:t>
            </a:r>
            <a:r>
              <a:rPr lang="en-US" altLang="zh-CN" sz="2400" dirty="0" err="1">
                <a:solidFill>
                  <a:schemeClr val="dk1"/>
                </a:solidFill>
              </a:rPr>
              <a:t>n",&amp;a</a:t>
            </a:r>
            <a:r>
              <a:rPr lang="en-US" altLang="zh-CN" sz="2400" dirty="0">
                <a:solidFill>
                  <a:schemeClr val="dk1"/>
                </a:solidFill>
              </a:rPr>
              <a:t>[1][0],*(a+1)+0);</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err="1">
                <a:solidFill>
                  <a:schemeClr val="dk1"/>
                </a:solidFill>
              </a:rPr>
              <a:t>d,%d</a:t>
            </a:r>
            <a:r>
              <a:rPr lang="en-US" altLang="zh-CN" sz="2400" dirty="0">
                <a:solidFill>
                  <a:schemeClr val="dk1"/>
                </a:solidFill>
              </a:rPr>
              <a:t>\</a:t>
            </a:r>
            <a:r>
              <a:rPr lang="en-US" altLang="zh-CN" sz="2400" dirty="0" err="1">
                <a:solidFill>
                  <a:schemeClr val="dk1"/>
                </a:solidFill>
              </a:rPr>
              <a:t>n",a</a:t>
            </a:r>
            <a:r>
              <a:rPr lang="en-US" altLang="zh-CN" sz="2400" dirty="0">
                <a:solidFill>
                  <a:schemeClr val="dk1"/>
                </a:solidFill>
              </a:rPr>
              <a:t>[2],*(a+2));</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err="1">
                <a:solidFill>
                  <a:schemeClr val="dk1"/>
                </a:solidFill>
              </a:rPr>
              <a:t>d,%d</a:t>
            </a:r>
            <a:r>
              <a:rPr lang="en-US" altLang="zh-CN" sz="2400" dirty="0">
                <a:solidFill>
                  <a:schemeClr val="dk1"/>
                </a:solidFill>
              </a:rPr>
              <a:t>\</a:t>
            </a:r>
            <a:r>
              <a:rPr lang="en-US" altLang="zh-CN" sz="2400" dirty="0" err="1">
                <a:solidFill>
                  <a:schemeClr val="dk1"/>
                </a:solidFill>
              </a:rPr>
              <a:t>n",&amp;a</a:t>
            </a:r>
            <a:r>
              <a:rPr lang="en-US" altLang="zh-CN" sz="2400" dirty="0">
                <a:solidFill>
                  <a:schemeClr val="dk1"/>
                </a:solidFill>
              </a:rPr>
              <a:t>[2],a+2);</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err="1">
                <a:solidFill>
                  <a:schemeClr val="dk1"/>
                </a:solidFill>
              </a:rPr>
              <a:t>d,%d</a:t>
            </a:r>
            <a:r>
              <a:rPr lang="en-US" altLang="zh-CN" sz="2400" dirty="0">
                <a:solidFill>
                  <a:schemeClr val="dk1"/>
                </a:solidFill>
              </a:rPr>
              <a:t>\</a:t>
            </a:r>
            <a:r>
              <a:rPr lang="en-US" altLang="zh-CN" sz="2400" dirty="0" err="1">
                <a:solidFill>
                  <a:schemeClr val="dk1"/>
                </a:solidFill>
              </a:rPr>
              <a:t>n",a</a:t>
            </a:r>
            <a:r>
              <a:rPr lang="en-US" altLang="zh-CN" sz="2400" dirty="0">
                <a:solidFill>
                  <a:schemeClr val="dk1"/>
                </a:solidFill>
              </a:rPr>
              <a:t>[1][0],*(*(a+1)+0));</a:t>
            </a:r>
          </a:p>
          <a:p>
            <a:pPr>
              <a:spcBef>
                <a:spcPct val="0"/>
              </a:spcBef>
            </a:pPr>
            <a:r>
              <a:rPr lang="en-US" altLang="zh-CN" sz="2400" dirty="0">
                <a:solidFill>
                  <a:schemeClr val="dk1"/>
                </a:solidFill>
              </a:rPr>
              <a:t>}</a:t>
            </a:r>
          </a:p>
        </p:txBody>
      </p:sp>
      <p:sp>
        <p:nvSpPr>
          <p:cNvPr id="395272" name="Rectangle 9"/>
          <p:cNvSpPr>
            <a:spLocks noChangeArrowheads="1"/>
          </p:cNvSpPr>
          <p:nvPr/>
        </p:nvSpPr>
        <p:spPr bwMode="auto">
          <a:xfrm>
            <a:off x="6370638" y="1265238"/>
            <a:ext cx="2451100" cy="3692525"/>
          </a:xfrm>
          <a:prstGeom prst="rect">
            <a:avLst/>
          </a:prstGeom>
          <a:solidFill>
            <a:srgbClr val="C0C0C0"/>
          </a:solidFill>
          <a:ln w="38100">
            <a:solidFill>
              <a:srgbClr val="339966"/>
            </a:solidFill>
            <a:miter lim="800000"/>
            <a:headEnd/>
            <a:tailEnd/>
          </a:ln>
          <a:effectLst/>
        </p:spPr>
        <p:txBody>
          <a:bodyPr wrap="none" anchor="ctr"/>
          <a:lstStyle/>
          <a:p>
            <a:pPr>
              <a:spcBef>
                <a:spcPct val="0"/>
              </a:spcBef>
            </a:pPr>
            <a:r>
              <a:rPr kumimoji="0" lang="zh-CN" altLang="en-US" sz="2400">
                <a:solidFill>
                  <a:schemeClr val="tx1"/>
                </a:solidFill>
              </a:rPr>
              <a:t>运行结果： </a:t>
            </a:r>
          </a:p>
          <a:p>
            <a:pPr>
              <a:spcBef>
                <a:spcPct val="0"/>
              </a:spcBef>
            </a:pPr>
            <a:r>
              <a:rPr kumimoji="0" lang="en-US" altLang="zh-CN" sz="2400">
                <a:solidFill>
                  <a:srgbClr val="FF5050"/>
                </a:solidFill>
              </a:rPr>
              <a:t>158,158</a:t>
            </a:r>
          </a:p>
          <a:p>
            <a:pPr>
              <a:spcBef>
                <a:spcPct val="0"/>
              </a:spcBef>
            </a:pPr>
            <a:r>
              <a:rPr kumimoji="0" lang="en-US" altLang="zh-CN" sz="2400">
                <a:solidFill>
                  <a:srgbClr val="FF5050"/>
                </a:solidFill>
              </a:rPr>
              <a:t>158,158</a:t>
            </a:r>
          </a:p>
          <a:p>
            <a:pPr>
              <a:spcBef>
                <a:spcPct val="0"/>
              </a:spcBef>
            </a:pPr>
            <a:r>
              <a:rPr kumimoji="0" lang="en-US" altLang="zh-CN" sz="2400">
                <a:solidFill>
                  <a:srgbClr val="FF5050"/>
                </a:solidFill>
              </a:rPr>
              <a:t>158,158</a:t>
            </a:r>
          </a:p>
          <a:p>
            <a:pPr>
              <a:spcBef>
                <a:spcPct val="0"/>
              </a:spcBef>
            </a:pPr>
            <a:r>
              <a:rPr kumimoji="0" lang="en-US" altLang="zh-CN" sz="2400">
                <a:solidFill>
                  <a:srgbClr val="FF5050"/>
                </a:solidFill>
              </a:rPr>
              <a:t>166,166</a:t>
            </a:r>
          </a:p>
          <a:p>
            <a:pPr>
              <a:spcBef>
                <a:spcPct val="0"/>
              </a:spcBef>
            </a:pPr>
            <a:r>
              <a:rPr kumimoji="0" lang="en-US" altLang="zh-CN" sz="2400">
                <a:solidFill>
                  <a:srgbClr val="FF5050"/>
                </a:solidFill>
              </a:rPr>
              <a:t>166,166</a:t>
            </a:r>
          </a:p>
          <a:p>
            <a:pPr>
              <a:spcBef>
                <a:spcPct val="0"/>
              </a:spcBef>
            </a:pPr>
            <a:r>
              <a:rPr kumimoji="0" lang="en-US" altLang="zh-CN" sz="2400">
                <a:solidFill>
                  <a:srgbClr val="FF5050"/>
                </a:solidFill>
              </a:rPr>
              <a:t>174,174</a:t>
            </a:r>
          </a:p>
          <a:p>
            <a:pPr>
              <a:spcBef>
                <a:spcPct val="0"/>
              </a:spcBef>
            </a:pPr>
            <a:r>
              <a:rPr kumimoji="0" lang="en-US" altLang="zh-CN" sz="2400">
                <a:solidFill>
                  <a:srgbClr val="FF5050"/>
                </a:solidFill>
              </a:rPr>
              <a:t>174,174</a:t>
            </a:r>
          </a:p>
          <a:p>
            <a:pPr>
              <a:spcBef>
                <a:spcPct val="0"/>
              </a:spcBef>
            </a:pPr>
            <a:r>
              <a:rPr kumimoji="0" lang="en-US" altLang="zh-CN" sz="2400">
                <a:solidFill>
                  <a:srgbClr val="FF5050"/>
                </a:solidFill>
              </a:rPr>
              <a:t>9,9</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2" name="Rectangle 4"/>
          <p:cNvSpPr>
            <a:spLocks noChangeArrowheads="1"/>
          </p:cNvSpPr>
          <p:nvPr/>
        </p:nvSpPr>
        <p:spPr bwMode="auto">
          <a:xfrm>
            <a:off x="655638" y="434975"/>
            <a:ext cx="7956550" cy="815975"/>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Char char="v"/>
            </a:pPr>
            <a:r>
              <a:rPr kumimoji="0" lang="zh-CN" altLang="en-US" sz="2400">
                <a:solidFill>
                  <a:schemeClr val="tx1"/>
                </a:solidFill>
              </a:rPr>
              <a:t>指向多维数组的指针变量</a:t>
            </a:r>
          </a:p>
          <a:p>
            <a:pPr marL="1600200" lvl="3" indent="-228600" eaLnBrk="1" hangingPunct="1">
              <a:spcBef>
                <a:spcPct val="20000"/>
              </a:spcBef>
              <a:buClr>
                <a:srgbClr val="FFCC00"/>
              </a:buClr>
              <a:buFont typeface="Wingdings" pitchFamily="2" charset="2"/>
              <a:buChar char="l"/>
            </a:pPr>
            <a:r>
              <a:rPr kumimoji="0" lang="zh-CN" altLang="en-US" sz="2000">
                <a:solidFill>
                  <a:schemeClr val="tx1"/>
                </a:solidFill>
              </a:rPr>
              <a:t>指向数组元素的指针变量 </a:t>
            </a:r>
            <a:endParaRPr lang="zh-CN" altLang="en-US" sz="2000">
              <a:solidFill>
                <a:schemeClr val="tx1"/>
              </a:solidFill>
            </a:endParaRPr>
          </a:p>
        </p:txBody>
      </p:sp>
      <p:sp>
        <p:nvSpPr>
          <p:cNvPr id="396296" name="Text Box 8"/>
          <p:cNvSpPr txBox="1">
            <a:spLocks noChangeArrowheads="1"/>
          </p:cNvSpPr>
          <p:nvPr/>
        </p:nvSpPr>
        <p:spPr bwMode="auto">
          <a:xfrm>
            <a:off x="352425" y="1210737"/>
            <a:ext cx="6904454" cy="378565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tx1"/>
                </a:solidFill>
              </a:rPr>
              <a:t>例</a:t>
            </a:r>
            <a:r>
              <a:rPr lang="en-US" altLang="zh-CN" sz="2400" dirty="0">
                <a:solidFill>
                  <a:schemeClr val="tx1"/>
                </a:solidFill>
              </a:rPr>
              <a:t>12  </a:t>
            </a:r>
            <a:r>
              <a:rPr lang="zh-CN" altLang="en-US" sz="2400" dirty="0">
                <a:solidFill>
                  <a:schemeClr val="tx1"/>
                </a:solidFill>
              </a:rPr>
              <a:t>用指针变量输出数组元素的值</a:t>
            </a:r>
          </a:p>
          <a:p>
            <a:pPr>
              <a:spcBef>
                <a:spcPct val="0"/>
              </a:spcBef>
            </a:pPr>
            <a:r>
              <a:rPr kumimoji="0" lang="en-US" altLang="zh-CN" sz="2400" dirty="0">
                <a:solidFill>
                  <a:schemeClr val="tx1"/>
                </a:solidFill>
              </a:rPr>
              <a:t>#include &lt;</a:t>
            </a:r>
            <a:r>
              <a:rPr kumimoji="0" lang="en-US" altLang="zh-CN" sz="2400" dirty="0" err="1">
                <a:solidFill>
                  <a:schemeClr val="tx1"/>
                </a:solidFill>
              </a:rPr>
              <a:t>stdio.h</a:t>
            </a:r>
            <a:r>
              <a:rPr kumimoji="0" lang="en-US" altLang="zh-CN" sz="2400" dirty="0">
                <a:solidFill>
                  <a:schemeClr val="tx1"/>
                </a:solidFill>
              </a:rPr>
              <a:t>&gt;</a:t>
            </a:r>
            <a:endParaRPr lang="en-US" altLang="zh-CN" sz="2400" dirty="0">
              <a:solidFill>
                <a:schemeClr val="tx1"/>
              </a:solidFill>
            </a:endParaRPr>
          </a:p>
          <a:p>
            <a:pPr>
              <a:spcBef>
                <a:spcPct val="0"/>
              </a:spcBef>
            </a:pPr>
            <a:r>
              <a:rPr lang="en-US" altLang="zh-CN" sz="2400" dirty="0" err="1">
                <a:solidFill>
                  <a:schemeClr val="tx1"/>
                </a:solidFill>
              </a:rPr>
              <a:t>int</a:t>
            </a:r>
            <a:r>
              <a:rPr lang="en-US" altLang="zh-CN" sz="2400" dirty="0">
                <a:solidFill>
                  <a:schemeClr val="tx1"/>
                </a:solidFill>
              </a:rPr>
              <a:t> main()</a:t>
            </a:r>
          </a:p>
          <a:p>
            <a:pPr>
              <a:spcBef>
                <a:spcPct val="0"/>
              </a:spcBef>
            </a:pPr>
            <a:r>
              <a:rPr lang="en-US" altLang="zh-CN" sz="2400" dirty="0">
                <a:solidFill>
                  <a:schemeClr val="tx1"/>
                </a:solidFill>
              </a:rPr>
              <a:t>{ static </a:t>
            </a:r>
            <a:r>
              <a:rPr lang="en-US" altLang="zh-CN" sz="2400" dirty="0" err="1">
                <a:solidFill>
                  <a:schemeClr val="tx1"/>
                </a:solidFill>
              </a:rPr>
              <a:t>int</a:t>
            </a:r>
            <a:r>
              <a:rPr lang="en-US" altLang="zh-CN" sz="2400" dirty="0">
                <a:solidFill>
                  <a:schemeClr val="tx1"/>
                </a:solidFill>
              </a:rPr>
              <a:t> a[3][4]={1,3,5,7,9,11,13,15,17,19,21,23};</a:t>
            </a:r>
          </a:p>
          <a:p>
            <a:pPr>
              <a:spcBef>
                <a:spcPct val="0"/>
              </a:spcBef>
            </a:pPr>
            <a:r>
              <a:rPr lang="en-US" altLang="zh-CN" sz="2400" dirty="0">
                <a:solidFill>
                  <a:schemeClr val="tx1"/>
                </a:solidFill>
              </a:rPr>
              <a:t> </a:t>
            </a:r>
            <a:r>
              <a:rPr lang="en-US" altLang="zh-CN" sz="2400" dirty="0">
                <a:solidFill>
                  <a:schemeClr val="accent2"/>
                </a:solidFill>
              </a:rPr>
              <a:t> </a:t>
            </a:r>
            <a:r>
              <a:rPr lang="en-US" altLang="zh-CN" sz="2400" dirty="0" err="1">
                <a:solidFill>
                  <a:srgbClr val="FF5050"/>
                </a:solidFill>
              </a:rPr>
              <a:t>int</a:t>
            </a:r>
            <a:r>
              <a:rPr lang="en-US" altLang="zh-CN" sz="2400" dirty="0">
                <a:solidFill>
                  <a:schemeClr val="tx1"/>
                </a:solidFill>
              </a:rPr>
              <a:t> *p;</a:t>
            </a:r>
          </a:p>
          <a:p>
            <a:pPr>
              <a:spcBef>
                <a:spcPct val="0"/>
              </a:spcBef>
            </a:pPr>
            <a:r>
              <a:rPr lang="en-US" altLang="zh-CN" sz="2400" dirty="0">
                <a:solidFill>
                  <a:schemeClr val="tx1"/>
                </a:solidFill>
              </a:rPr>
              <a:t>  for(</a:t>
            </a:r>
            <a:r>
              <a:rPr lang="en-US" altLang="zh-CN" sz="2400" dirty="0">
                <a:solidFill>
                  <a:srgbClr val="0000FF"/>
                </a:solidFill>
              </a:rPr>
              <a:t>p=a[0];</a:t>
            </a:r>
            <a:r>
              <a:rPr lang="en-US" altLang="zh-CN" sz="2400" dirty="0">
                <a:solidFill>
                  <a:schemeClr val="tx1"/>
                </a:solidFill>
              </a:rPr>
              <a:t>p&lt;a[0]+12;</a:t>
            </a:r>
            <a:r>
              <a:rPr lang="en-US" altLang="zh-CN" sz="2400" dirty="0">
                <a:solidFill>
                  <a:srgbClr val="669900"/>
                </a:solidFill>
              </a:rPr>
              <a:t>p++</a:t>
            </a:r>
            <a:r>
              <a:rPr lang="en-US" altLang="zh-CN" sz="2400" dirty="0">
                <a:solidFill>
                  <a:schemeClr val="tx1"/>
                </a:solidFill>
              </a:rPr>
              <a:t>) </a:t>
            </a:r>
          </a:p>
          <a:p>
            <a:pPr>
              <a:spcBef>
                <a:spcPct val="0"/>
              </a:spcBef>
            </a:pPr>
            <a:r>
              <a:rPr lang="en-US" altLang="zh-CN" sz="2400" dirty="0">
                <a:solidFill>
                  <a:schemeClr val="tx1"/>
                </a:solidFill>
              </a:rPr>
              <a:t>   { if((p-a[0])%4==0)  </a:t>
            </a:r>
            <a:r>
              <a:rPr lang="en-US" altLang="zh-CN" sz="2400" dirty="0" err="1">
                <a:solidFill>
                  <a:schemeClr val="tx1"/>
                </a:solidFill>
              </a:rPr>
              <a:t>printf</a:t>
            </a:r>
            <a:r>
              <a:rPr lang="en-US" altLang="zh-CN" sz="2400" dirty="0">
                <a:solidFill>
                  <a:schemeClr val="tx1"/>
                </a:solidFill>
              </a:rPr>
              <a:t>("\n");</a:t>
            </a: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("%4d  ",</a:t>
            </a:r>
            <a:r>
              <a:rPr lang="en-US" altLang="zh-CN" sz="2400" dirty="0">
                <a:solidFill>
                  <a:srgbClr val="FF5050"/>
                </a:solidFill>
              </a:rPr>
              <a:t>*p</a:t>
            </a:r>
            <a:r>
              <a:rPr lang="en-US" altLang="zh-CN" sz="2400" dirty="0">
                <a:solidFill>
                  <a:schemeClr val="tx1"/>
                </a:solidFill>
              </a:rPr>
              <a:t>);</a:t>
            </a:r>
          </a:p>
          <a:p>
            <a:pPr>
              <a:spcBef>
                <a:spcPct val="0"/>
              </a:spcBef>
            </a:pPr>
            <a:r>
              <a:rPr lang="en-US" altLang="zh-CN" sz="2400" dirty="0">
                <a:solidFill>
                  <a:schemeClr val="tx1"/>
                </a:solidFill>
              </a:rPr>
              <a:t>   }</a:t>
            </a:r>
          </a:p>
          <a:p>
            <a:pPr>
              <a:spcBef>
                <a:spcPct val="0"/>
              </a:spcBef>
            </a:pPr>
            <a:r>
              <a:rPr lang="en-US" altLang="zh-CN" sz="2400" dirty="0">
                <a:solidFill>
                  <a:schemeClr val="tx1"/>
                </a:solidFill>
              </a:rPr>
              <a:t>}</a:t>
            </a:r>
          </a:p>
        </p:txBody>
      </p:sp>
      <p:sp>
        <p:nvSpPr>
          <p:cNvPr id="396297" name="Rectangle 9"/>
          <p:cNvSpPr>
            <a:spLocks noChangeArrowheads="1"/>
          </p:cNvSpPr>
          <p:nvPr/>
        </p:nvSpPr>
        <p:spPr bwMode="auto">
          <a:xfrm>
            <a:off x="6692900" y="2967038"/>
            <a:ext cx="2225675" cy="1714500"/>
          </a:xfrm>
          <a:prstGeom prst="rect">
            <a:avLst/>
          </a:prstGeom>
          <a:solidFill>
            <a:srgbClr val="C0C0C0"/>
          </a:solidFill>
          <a:ln w="38100">
            <a:solidFill>
              <a:srgbClr val="339966"/>
            </a:solidFill>
            <a:miter lim="800000"/>
            <a:headEnd/>
            <a:tailEnd/>
          </a:ln>
          <a:effectLst/>
        </p:spPr>
        <p:txBody>
          <a:bodyPr wrap="none" anchor="ctr"/>
          <a:lstStyle/>
          <a:p>
            <a:pPr marL="457200" indent="-457200">
              <a:spcBef>
                <a:spcPct val="0"/>
              </a:spcBef>
            </a:pPr>
            <a:r>
              <a:rPr kumimoji="0" lang="zh-CN" altLang="en-US" sz="2400">
                <a:solidFill>
                  <a:schemeClr val="tx1"/>
                </a:solidFill>
              </a:rPr>
              <a:t>运行结果： </a:t>
            </a:r>
          </a:p>
          <a:p>
            <a:pPr marL="457200" indent="-457200">
              <a:spcBef>
                <a:spcPct val="0"/>
              </a:spcBef>
            </a:pPr>
            <a:r>
              <a:rPr kumimoji="0" lang="zh-CN" altLang="en-US" sz="2400">
                <a:solidFill>
                  <a:srgbClr val="FF5050"/>
                </a:solidFill>
              </a:rPr>
              <a:t>  </a:t>
            </a:r>
            <a:r>
              <a:rPr kumimoji="0" lang="en-US" altLang="zh-CN" sz="2400">
                <a:solidFill>
                  <a:srgbClr val="FF5050"/>
                </a:solidFill>
              </a:rPr>
              <a:t>1     3     5     7</a:t>
            </a:r>
          </a:p>
          <a:p>
            <a:pPr marL="457200" indent="-457200">
              <a:spcBef>
                <a:spcPct val="0"/>
              </a:spcBef>
            </a:pPr>
            <a:r>
              <a:rPr kumimoji="0" lang="en-US" altLang="zh-CN" sz="2400">
                <a:solidFill>
                  <a:srgbClr val="FF5050"/>
                </a:solidFill>
              </a:rPr>
              <a:t>  9   11   13   15</a:t>
            </a:r>
          </a:p>
          <a:p>
            <a:pPr marL="457200" indent="-457200">
              <a:spcBef>
                <a:spcPct val="0"/>
              </a:spcBef>
            </a:pPr>
            <a:r>
              <a:rPr kumimoji="0" lang="en-US" altLang="zh-CN" sz="2400">
                <a:solidFill>
                  <a:srgbClr val="FF5050"/>
                </a:solidFill>
              </a:rPr>
              <a:t>17   19   21   23</a:t>
            </a:r>
          </a:p>
        </p:txBody>
      </p:sp>
      <p:sp>
        <p:nvSpPr>
          <p:cNvPr id="837642" name="AutoShape 10"/>
          <p:cNvSpPr>
            <a:spLocks noChangeArrowheads="1"/>
          </p:cNvSpPr>
          <p:nvPr/>
        </p:nvSpPr>
        <p:spPr bwMode="auto">
          <a:xfrm>
            <a:off x="2066925" y="5083175"/>
            <a:ext cx="1938338" cy="1590675"/>
          </a:xfrm>
          <a:prstGeom prst="wedgeRectCallout">
            <a:avLst>
              <a:gd name="adj1" fmla="val 15440"/>
              <a:gd name="adj2" fmla="val -104491"/>
            </a:avLst>
          </a:prstGeom>
          <a:noFill/>
          <a:ln w="38100">
            <a:solidFill>
              <a:srgbClr val="0000FF"/>
            </a:solidFill>
            <a:miter lim="800000"/>
            <a:headEnd type="none" w="lg" len="lg"/>
            <a:tailEnd/>
          </a:ln>
          <a:effectLst/>
        </p:spPr>
        <p:txBody>
          <a:bodyPr wrap="none" lIns="90000" tIns="46800" rIns="90000" bIns="46800" anchor="ctr">
            <a:spAutoFit/>
          </a:bodyPr>
          <a:lstStyle/>
          <a:p>
            <a:pPr eaLnBrk="1" hangingPunct="1">
              <a:spcBef>
                <a:spcPct val="0"/>
              </a:spcBef>
            </a:pPr>
            <a:r>
              <a:rPr lang="en-US" altLang="zh-CN" sz="2400" b="0">
                <a:solidFill>
                  <a:schemeClr val="tx1"/>
                </a:solidFill>
                <a:ea typeface="宋体" pitchFamily="2" charset="-122"/>
              </a:rPr>
              <a:t>p=*a;  </a:t>
            </a:r>
          </a:p>
          <a:p>
            <a:pPr eaLnBrk="1" hangingPunct="1">
              <a:spcBef>
                <a:spcPct val="0"/>
              </a:spcBef>
            </a:pPr>
            <a:r>
              <a:rPr lang="en-US" altLang="zh-CN" sz="2400" b="0">
                <a:solidFill>
                  <a:schemeClr val="tx1"/>
                </a:solidFill>
                <a:ea typeface="宋体" pitchFamily="2" charset="-122"/>
              </a:rPr>
              <a:t>p=&amp;a[0][0];   </a:t>
            </a:r>
          </a:p>
          <a:p>
            <a:pPr eaLnBrk="1" hangingPunct="1">
              <a:spcBef>
                <a:spcPct val="0"/>
              </a:spcBef>
            </a:pPr>
            <a:r>
              <a:rPr lang="en-US" altLang="zh-CN" sz="2400" b="0">
                <a:solidFill>
                  <a:schemeClr val="tx1"/>
                </a:solidFill>
                <a:ea typeface="宋体" pitchFamily="2" charset="-122"/>
              </a:rPr>
              <a:t>p=*(a+0);  </a:t>
            </a:r>
          </a:p>
          <a:p>
            <a:pPr eaLnBrk="1" hangingPunct="1">
              <a:spcBef>
                <a:spcPct val="0"/>
              </a:spcBef>
            </a:pPr>
            <a:r>
              <a:rPr lang="en-US" altLang="zh-CN" sz="2400" b="0">
                <a:solidFill>
                  <a:schemeClr val="tx1"/>
                </a:solidFill>
                <a:ea typeface="宋体" pitchFamily="2" charset="-122"/>
              </a:rPr>
              <a:t>p=a;            </a:t>
            </a:r>
          </a:p>
        </p:txBody>
      </p:sp>
    </p:spTree>
    <p:extLst>
      <p:ext uri="{BB962C8B-B14F-4D97-AF65-F5344CB8AC3E}">
        <p14:creationId xmlns:p14="http://schemas.microsoft.com/office/powerpoint/2010/main" val="18837002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2" name="Rectangle 4"/>
          <p:cNvSpPr>
            <a:spLocks noChangeArrowheads="1"/>
          </p:cNvSpPr>
          <p:nvPr/>
        </p:nvSpPr>
        <p:spPr bwMode="auto">
          <a:xfrm>
            <a:off x="655638" y="434975"/>
            <a:ext cx="7956550" cy="815975"/>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Char char="v"/>
            </a:pPr>
            <a:r>
              <a:rPr kumimoji="0" lang="zh-CN" altLang="en-US" sz="2400">
                <a:solidFill>
                  <a:schemeClr val="tx1"/>
                </a:solidFill>
              </a:rPr>
              <a:t>指向多维数组的指针变量</a:t>
            </a:r>
          </a:p>
          <a:p>
            <a:pPr marL="1600200" lvl="3" indent="-228600" eaLnBrk="1" hangingPunct="1">
              <a:spcBef>
                <a:spcPct val="20000"/>
              </a:spcBef>
              <a:buClr>
                <a:srgbClr val="FFCC00"/>
              </a:buClr>
              <a:buFont typeface="Wingdings" pitchFamily="2" charset="2"/>
              <a:buChar char="l"/>
            </a:pPr>
            <a:r>
              <a:rPr kumimoji="0" lang="zh-CN" altLang="en-US" sz="2000">
                <a:solidFill>
                  <a:schemeClr val="tx1"/>
                </a:solidFill>
              </a:rPr>
              <a:t>指向数组元素的指针变量 </a:t>
            </a:r>
            <a:endParaRPr lang="zh-CN" altLang="en-US" sz="2000">
              <a:solidFill>
                <a:schemeClr val="tx1"/>
              </a:solidFill>
            </a:endParaRPr>
          </a:p>
        </p:txBody>
      </p:sp>
      <p:sp>
        <p:nvSpPr>
          <p:cNvPr id="396296" name="Text Box 8"/>
          <p:cNvSpPr txBox="1">
            <a:spLocks noChangeArrowheads="1"/>
          </p:cNvSpPr>
          <p:nvPr/>
        </p:nvSpPr>
        <p:spPr bwMode="auto">
          <a:xfrm>
            <a:off x="352425" y="1210737"/>
            <a:ext cx="6904454" cy="378565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tx1"/>
                </a:solidFill>
              </a:rPr>
              <a:t>例</a:t>
            </a:r>
            <a:r>
              <a:rPr lang="en-US" altLang="zh-CN" sz="2400" dirty="0">
                <a:solidFill>
                  <a:schemeClr val="tx1"/>
                </a:solidFill>
              </a:rPr>
              <a:t>12  </a:t>
            </a:r>
            <a:r>
              <a:rPr lang="zh-CN" altLang="en-US" sz="2400" dirty="0">
                <a:solidFill>
                  <a:schemeClr val="tx1"/>
                </a:solidFill>
              </a:rPr>
              <a:t>用指针变量输出数组元素的值</a:t>
            </a:r>
          </a:p>
          <a:p>
            <a:pPr>
              <a:spcBef>
                <a:spcPct val="0"/>
              </a:spcBef>
            </a:pPr>
            <a:r>
              <a:rPr kumimoji="0" lang="en-US" altLang="zh-CN" sz="2400" dirty="0">
                <a:solidFill>
                  <a:schemeClr val="tx1"/>
                </a:solidFill>
              </a:rPr>
              <a:t>#include &lt;</a:t>
            </a:r>
            <a:r>
              <a:rPr kumimoji="0" lang="en-US" altLang="zh-CN" sz="2400" dirty="0" err="1">
                <a:solidFill>
                  <a:schemeClr val="tx1"/>
                </a:solidFill>
              </a:rPr>
              <a:t>stdio.h</a:t>
            </a:r>
            <a:r>
              <a:rPr kumimoji="0" lang="en-US" altLang="zh-CN" sz="2400" dirty="0">
                <a:solidFill>
                  <a:schemeClr val="tx1"/>
                </a:solidFill>
              </a:rPr>
              <a:t>&gt;</a:t>
            </a:r>
            <a:endParaRPr lang="en-US" altLang="zh-CN" sz="2400" dirty="0">
              <a:solidFill>
                <a:schemeClr val="tx1"/>
              </a:solidFill>
            </a:endParaRPr>
          </a:p>
          <a:p>
            <a:pPr>
              <a:spcBef>
                <a:spcPct val="0"/>
              </a:spcBef>
            </a:pPr>
            <a:r>
              <a:rPr lang="en-US" altLang="zh-CN" sz="2400" dirty="0" err="1">
                <a:solidFill>
                  <a:schemeClr val="tx1"/>
                </a:solidFill>
              </a:rPr>
              <a:t>int</a:t>
            </a:r>
            <a:r>
              <a:rPr lang="en-US" altLang="zh-CN" sz="2400" dirty="0">
                <a:solidFill>
                  <a:schemeClr val="tx1"/>
                </a:solidFill>
              </a:rPr>
              <a:t> main()</a:t>
            </a:r>
          </a:p>
          <a:p>
            <a:pPr>
              <a:spcBef>
                <a:spcPct val="0"/>
              </a:spcBef>
            </a:pPr>
            <a:r>
              <a:rPr lang="en-US" altLang="zh-CN" sz="2400" dirty="0">
                <a:solidFill>
                  <a:schemeClr val="tx1"/>
                </a:solidFill>
              </a:rPr>
              <a:t>{ static </a:t>
            </a:r>
            <a:r>
              <a:rPr lang="en-US" altLang="zh-CN" sz="2400" dirty="0" err="1">
                <a:solidFill>
                  <a:schemeClr val="tx1"/>
                </a:solidFill>
              </a:rPr>
              <a:t>int</a:t>
            </a:r>
            <a:r>
              <a:rPr lang="en-US" altLang="zh-CN" sz="2400" dirty="0">
                <a:solidFill>
                  <a:schemeClr val="tx1"/>
                </a:solidFill>
              </a:rPr>
              <a:t> a[3][4]={1,3,5,7,9,11,13,15,17,19,21,23};</a:t>
            </a:r>
          </a:p>
          <a:p>
            <a:pPr>
              <a:spcBef>
                <a:spcPct val="0"/>
              </a:spcBef>
            </a:pPr>
            <a:r>
              <a:rPr lang="en-US" altLang="zh-CN" sz="2400" dirty="0">
                <a:solidFill>
                  <a:schemeClr val="tx1"/>
                </a:solidFill>
              </a:rPr>
              <a:t> </a:t>
            </a:r>
            <a:r>
              <a:rPr lang="en-US" altLang="zh-CN" sz="2400" dirty="0">
                <a:solidFill>
                  <a:schemeClr val="accent2"/>
                </a:solidFill>
              </a:rPr>
              <a:t> </a:t>
            </a:r>
            <a:r>
              <a:rPr lang="en-US" altLang="zh-CN" sz="2400" dirty="0" err="1">
                <a:solidFill>
                  <a:srgbClr val="FF5050"/>
                </a:solidFill>
              </a:rPr>
              <a:t>int</a:t>
            </a:r>
            <a:r>
              <a:rPr lang="en-US" altLang="zh-CN" sz="2400" dirty="0">
                <a:solidFill>
                  <a:schemeClr val="tx1"/>
                </a:solidFill>
              </a:rPr>
              <a:t> *p;</a:t>
            </a:r>
          </a:p>
          <a:p>
            <a:pPr>
              <a:spcBef>
                <a:spcPct val="0"/>
              </a:spcBef>
            </a:pPr>
            <a:r>
              <a:rPr lang="en-US" altLang="zh-CN" sz="2400" dirty="0">
                <a:solidFill>
                  <a:schemeClr val="tx1"/>
                </a:solidFill>
              </a:rPr>
              <a:t>  for(</a:t>
            </a:r>
            <a:r>
              <a:rPr lang="en-US" altLang="zh-CN" sz="2400" dirty="0">
                <a:solidFill>
                  <a:srgbClr val="0000FF"/>
                </a:solidFill>
              </a:rPr>
              <a:t>p=a[0];</a:t>
            </a:r>
            <a:r>
              <a:rPr lang="en-US" altLang="zh-CN" sz="2400" dirty="0">
                <a:solidFill>
                  <a:schemeClr val="tx1"/>
                </a:solidFill>
              </a:rPr>
              <a:t>p&lt;a[0]+12;</a:t>
            </a:r>
            <a:r>
              <a:rPr lang="en-US" altLang="zh-CN" sz="2400" dirty="0">
                <a:solidFill>
                  <a:srgbClr val="669900"/>
                </a:solidFill>
              </a:rPr>
              <a:t>p++</a:t>
            </a:r>
            <a:r>
              <a:rPr lang="en-US" altLang="zh-CN" sz="2400" dirty="0">
                <a:solidFill>
                  <a:schemeClr val="tx1"/>
                </a:solidFill>
              </a:rPr>
              <a:t>) </a:t>
            </a:r>
          </a:p>
          <a:p>
            <a:pPr>
              <a:spcBef>
                <a:spcPct val="0"/>
              </a:spcBef>
            </a:pPr>
            <a:r>
              <a:rPr lang="en-US" altLang="zh-CN" sz="2400" dirty="0">
                <a:solidFill>
                  <a:schemeClr val="tx1"/>
                </a:solidFill>
              </a:rPr>
              <a:t>   { if((p-a[0])%4==0)  </a:t>
            </a:r>
            <a:r>
              <a:rPr lang="en-US" altLang="zh-CN" sz="2400" dirty="0" err="1">
                <a:solidFill>
                  <a:schemeClr val="tx1"/>
                </a:solidFill>
              </a:rPr>
              <a:t>printf</a:t>
            </a:r>
            <a:r>
              <a:rPr lang="en-US" altLang="zh-CN" sz="2400" dirty="0">
                <a:solidFill>
                  <a:schemeClr val="tx1"/>
                </a:solidFill>
              </a:rPr>
              <a:t>("\n");</a:t>
            </a:r>
          </a:p>
          <a:p>
            <a:pPr>
              <a:spcBef>
                <a:spcPct val="0"/>
              </a:spcBef>
            </a:pPr>
            <a:r>
              <a:rPr lang="en-US" altLang="zh-CN" sz="2400" dirty="0">
                <a:solidFill>
                  <a:schemeClr val="tx1"/>
                </a:solidFill>
              </a:rPr>
              <a:t>        </a:t>
            </a:r>
            <a:r>
              <a:rPr lang="en-US" altLang="zh-CN" sz="2400" dirty="0" err="1">
                <a:solidFill>
                  <a:schemeClr val="tx1"/>
                </a:solidFill>
              </a:rPr>
              <a:t>printf</a:t>
            </a:r>
            <a:r>
              <a:rPr lang="en-US" altLang="zh-CN" sz="2400" dirty="0">
                <a:solidFill>
                  <a:schemeClr val="tx1"/>
                </a:solidFill>
              </a:rPr>
              <a:t>("%4d  ",</a:t>
            </a:r>
            <a:r>
              <a:rPr lang="en-US" altLang="zh-CN" sz="2400" dirty="0">
                <a:solidFill>
                  <a:srgbClr val="FF5050"/>
                </a:solidFill>
              </a:rPr>
              <a:t>*p</a:t>
            </a:r>
            <a:r>
              <a:rPr lang="en-US" altLang="zh-CN" sz="2400" dirty="0">
                <a:solidFill>
                  <a:schemeClr val="tx1"/>
                </a:solidFill>
              </a:rPr>
              <a:t>);</a:t>
            </a:r>
          </a:p>
          <a:p>
            <a:pPr>
              <a:spcBef>
                <a:spcPct val="0"/>
              </a:spcBef>
            </a:pPr>
            <a:r>
              <a:rPr lang="en-US" altLang="zh-CN" sz="2400" dirty="0">
                <a:solidFill>
                  <a:schemeClr val="tx1"/>
                </a:solidFill>
              </a:rPr>
              <a:t>   }</a:t>
            </a:r>
          </a:p>
          <a:p>
            <a:pPr>
              <a:spcBef>
                <a:spcPct val="0"/>
              </a:spcBef>
            </a:pPr>
            <a:r>
              <a:rPr lang="en-US" altLang="zh-CN" sz="2400" dirty="0">
                <a:solidFill>
                  <a:schemeClr val="tx1"/>
                </a:solidFill>
              </a:rPr>
              <a:t>}</a:t>
            </a:r>
          </a:p>
        </p:txBody>
      </p:sp>
      <p:sp>
        <p:nvSpPr>
          <p:cNvPr id="396297" name="Rectangle 9"/>
          <p:cNvSpPr>
            <a:spLocks noChangeArrowheads="1"/>
          </p:cNvSpPr>
          <p:nvPr/>
        </p:nvSpPr>
        <p:spPr bwMode="auto">
          <a:xfrm>
            <a:off x="6692900" y="2967038"/>
            <a:ext cx="2225675" cy="1714500"/>
          </a:xfrm>
          <a:prstGeom prst="rect">
            <a:avLst/>
          </a:prstGeom>
          <a:solidFill>
            <a:srgbClr val="C0C0C0"/>
          </a:solidFill>
          <a:ln w="38100">
            <a:solidFill>
              <a:srgbClr val="339966"/>
            </a:solidFill>
            <a:miter lim="800000"/>
            <a:headEnd/>
            <a:tailEnd/>
          </a:ln>
          <a:effectLst/>
        </p:spPr>
        <p:txBody>
          <a:bodyPr wrap="none" anchor="ctr"/>
          <a:lstStyle/>
          <a:p>
            <a:pPr marL="457200" indent="-457200">
              <a:spcBef>
                <a:spcPct val="0"/>
              </a:spcBef>
            </a:pPr>
            <a:r>
              <a:rPr kumimoji="0" lang="zh-CN" altLang="en-US" sz="2400">
                <a:solidFill>
                  <a:schemeClr val="tx1"/>
                </a:solidFill>
              </a:rPr>
              <a:t>运行结果： </a:t>
            </a:r>
          </a:p>
          <a:p>
            <a:pPr marL="457200" indent="-457200">
              <a:spcBef>
                <a:spcPct val="0"/>
              </a:spcBef>
            </a:pPr>
            <a:r>
              <a:rPr kumimoji="0" lang="zh-CN" altLang="en-US" sz="2400">
                <a:solidFill>
                  <a:srgbClr val="FF5050"/>
                </a:solidFill>
              </a:rPr>
              <a:t>  </a:t>
            </a:r>
            <a:r>
              <a:rPr kumimoji="0" lang="en-US" altLang="zh-CN" sz="2400">
                <a:solidFill>
                  <a:srgbClr val="FF5050"/>
                </a:solidFill>
              </a:rPr>
              <a:t>1     3     5     7</a:t>
            </a:r>
          </a:p>
          <a:p>
            <a:pPr marL="457200" indent="-457200">
              <a:spcBef>
                <a:spcPct val="0"/>
              </a:spcBef>
            </a:pPr>
            <a:r>
              <a:rPr kumimoji="0" lang="en-US" altLang="zh-CN" sz="2400">
                <a:solidFill>
                  <a:srgbClr val="FF5050"/>
                </a:solidFill>
              </a:rPr>
              <a:t>  9   11   13   15</a:t>
            </a:r>
          </a:p>
          <a:p>
            <a:pPr marL="457200" indent="-457200">
              <a:spcBef>
                <a:spcPct val="0"/>
              </a:spcBef>
            </a:pPr>
            <a:r>
              <a:rPr kumimoji="0" lang="en-US" altLang="zh-CN" sz="2400">
                <a:solidFill>
                  <a:srgbClr val="FF5050"/>
                </a:solidFill>
              </a:rPr>
              <a:t>17   19   21   23</a:t>
            </a:r>
          </a:p>
        </p:txBody>
      </p:sp>
      <p:grpSp>
        <p:nvGrpSpPr>
          <p:cNvPr id="2" name="Group 21"/>
          <p:cNvGrpSpPr>
            <a:grpSpLocks/>
          </p:cNvGrpSpPr>
          <p:nvPr/>
        </p:nvGrpSpPr>
        <p:grpSpPr bwMode="auto">
          <a:xfrm>
            <a:off x="2052638" y="5072063"/>
            <a:ext cx="2871787" cy="1590675"/>
            <a:chOff x="1293" y="3195"/>
            <a:chExt cx="1809" cy="1002"/>
          </a:xfrm>
        </p:grpSpPr>
        <p:sp>
          <p:nvSpPr>
            <p:cNvPr id="396300" name="AutoShape 12"/>
            <p:cNvSpPr>
              <a:spLocks noChangeArrowheads="1"/>
            </p:cNvSpPr>
            <p:nvPr/>
          </p:nvSpPr>
          <p:spPr bwMode="auto">
            <a:xfrm>
              <a:off x="1293" y="3195"/>
              <a:ext cx="1809" cy="1002"/>
            </a:xfrm>
            <a:prstGeom prst="wedgeRectCallout">
              <a:avLst>
                <a:gd name="adj1" fmla="val -5778"/>
                <a:gd name="adj2" fmla="val -104190"/>
              </a:avLst>
            </a:prstGeom>
            <a:noFill/>
            <a:ln w="38100">
              <a:solidFill>
                <a:srgbClr val="0000FF"/>
              </a:solidFill>
              <a:miter lim="800000"/>
              <a:headEnd type="none" w="lg" len="lg"/>
              <a:tailEnd/>
            </a:ln>
            <a:effectLst/>
          </p:spPr>
          <p:txBody>
            <a:bodyPr lIns="90000" tIns="46800" rIns="90000" bIns="46800" anchor="ctr">
              <a:spAutoFit/>
            </a:bodyPr>
            <a:lstStyle/>
            <a:p>
              <a:pPr eaLnBrk="1" hangingPunct="1">
                <a:spcBef>
                  <a:spcPct val="0"/>
                </a:spcBef>
              </a:pPr>
              <a:r>
                <a:rPr lang="en-US" altLang="zh-CN" sz="2400" b="0" dirty="0">
                  <a:solidFill>
                    <a:schemeClr val="tx1"/>
                  </a:solidFill>
                  <a:ea typeface="宋体" pitchFamily="2" charset="-122"/>
                </a:rPr>
                <a:t>p=*a;  </a:t>
              </a:r>
            </a:p>
            <a:p>
              <a:pPr eaLnBrk="1" hangingPunct="1">
                <a:spcBef>
                  <a:spcPct val="0"/>
                </a:spcBef>
              </a:pPr>
              <a:r>
                <a:rPr lang="en-US" altLang="zh-CN" sz="2400" b="0" dirty="0">
                  <a:solidFill>
                    <a:schemeClr val="tx1"/>
                  </a:solidFill>
                  <a:ea typeface="宋体" pitchFamily="2" charset="-122"/>
                </a:rPr>
                <a:t>p=&amp;a[0][0];   </a:t>
              </a:r>
            </a:p>
            <a:p>
              <a:pPr eaLnBrk="1" hangingPunct="1">
                <a:spcBef>
                  <a:spcPct val="0"/>
                </a:spcBef>
              </a:pPr>
              <a:r>
                <a:rPr lang="en-US" altLang="zh-CN" sz="2400" b="0" dirty="0">
                  <a:solidFill>
                    <a:schemeClr val="tx1"/>
                  </a:solidFill>
                  <a:ea typeface="宋体" pitchFamily="2" charset="-122"/>
                </a:rPr>
                <a:t>p=* (a+0);  </a:t>
              </a:r>
            </a:p>
            <a:p>
              <a:pPr eaLnBrk="1" hangingPunct="1">
                <a:spcBef>
                  <a:spcPct val="0"/>
                </a:spcBef>
              </a:pPr>
              <a:r>
                <a:rPr lang="en-US" altLang="zh-CN" sz="2400" b="0" dirty="0">
                  <a:solidFill>
                    <a:schemeClr val="tx1"/>
                  </a:solidFill>
                  <a:ea typeface="宋体" pitchFamily="2" charset="-122"/>
                </a:rPr>
                <a:t>p=a;            </a:t>
              </a:r>
            </a:p>
          </p:txBody>
        </p:sp>
        <p:sp>
          <p:nvSpPr>
            <p:cNvPr id="396301" name="Freeform 13"/>
            <p:cNvSpPr>
              <a:spLocks/>
            </p:cNvSpPr>
            <p:nvPr/>
          </p:nvSpPr>
          <p:spPr bwMode="auto">
            <a:xfrm>
              <a:off x="2549" y="3237"/>
              <a:ext cx="264" cy="156"/>
            </a:xfrm>
            <a:custGeom>
              <a:avLst/>
              <a:gdLst>
                <a:gd name="T0" fmla="*/ 0 w 264"/>
                <a:gd name="T1" fmla="*/ 84 h 156"/>
                <a:gd name="T2" fmla="*/ 96 w 264"/>
                <a:gd name="T3" fmla="*/ 156 h 156"/>
                <a:gd name="T4" fmla="*/ 204 w 264"/>
                <a:gd name="T5" fmla="*/ 48 h 156"/>
                <a:gd name="T6" fmla="*/ 264 w 264"/>
                <a:gd name="T7" fmla="*/ 0 h 1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156">
                  <a:moveTo>
                    <a:pt x="0" y="84"/>
                  </a:moveTo>
                  <a:cubicBezTo>
                    <a:pt x="45" y="114"/>
                    <a:pt x="46" y="139"/>
                    <a:pt x="96" y="156"/>
                  </a:cubicBezTo>
                  <a:cubicBezTo>
                    <a:pt x="132" y="120"/>
                    <a:pt x="162" y="76"/>
                    <a:pt x="204" y="48"/>
                  </a:cubicBezTo>
                  <a:cubicBezTo>
                    <a:pt x="249" y="18"/>
                    <a:pt x="230" y="34"/>
                    <a:pt x="264" y="0"/>
                  </a:cubicBezTo>
                </a:path>
              </a:pathLst>
            </a:custGeom>
            <a:noFill/>
            <a:ln w="38100" cap="flat" cmpd="sng">
              <a:solidFill>
                <a:srgbClr val="FF5050"/>
              </a:solidFill>
              <a:prstDash val="solid"/>
              <a:round/>
              <a:headEnd type="none" w="lg" len="lg"/>
              <a:tailEnd type="none" w="med" len="med"/>
            </a:ln>
            <a:effectLst/>
          </p:spPr>
          <p:txBody>
            <a:bodyPr wrap="none" lIns="90000" tIns="46800" rIns="90000" bIns="46800" anchor="ctr">
              <a:spAutoFit/>
            </a:bodyPr>
            <a:lstStyle/>
            <a:p>
              <a:endParaRPr lang="zh-CN" altLang="en-US"/>
            </a:p>
          </p:txBody>
        </p:sp>
        <p:sp>
          <p:nvSpPr>
            <p:cNvPr id="396302" name="Freeform 14"/>
            <p:cNvSpPr>
              <a:spLocks/>
            </p:cNvSpPr>
            <p:nvPr/>
          </p:nvSpPr>
          <p:spPr bwMode="auto">
            <a:xfrm>
              <a:off x="2549" y="3447"/>
              <a:ext cx="264" cy="156"/>
            </a:xfrm>
            <a:custGeom>
              <a:avLst/>
              <a:gdLst>
                <a:gd name="T0" fmla="*/ 0 w 264"/>
                <a:gd name="T1" fmla="*/ 84 h 156"/>
                <a:gd name="T2" fmla="*/ 96 w 264"/>
                <a:gd name="T3" fmla="*/ 156 h 156"/>
                <a:gd name="T4" fmla="*/ 204 w 264"/>
                <a:gd name="T5" fmla="*/ 48 h 156"/>
                <a:gd name="T6" fmla="*/ 264 w 264"/>
                <a:gd name="T7" fmla="*/ 0 h 1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156">
                  <a:moveTo>
                    <a:pt x="0" y="84"/>
                  </a:moveTo>
                  <a:cubicBezTo>
                    <a:pt x="45" y="114"/>
                    <a:pt x="46" y="139"/>
                    <a:pt x="96" y="156"/>
                  </a:cubicBezTo>
                  <a:cubicBezTo>
                    <a:pt x="132" y="120"/>
                    <a:pt x="162" y="76"/>
                    <a:pt x="204" y="48"/>
                  </a:cubicBezTo>
                  <a:cubicBezTo>
                    <a:pt x="249" y="18"/>
                    <a:pt x="230" y="34"/>
                    <a:pt x="264" y="0"/>
                  </a:cubicBezTo>
                </a:path>
              </a:pathLst>
            </a:custGeom>
            <a:noFill/>
            <a:ln w="38100" cap="flat" cmpd="sng">
              <a:solidFill>
                <a:srgbClr val="FF5050"/>
              </a:solidFill>
              <a:prstDash val="solid"/>
              <a:round/>
              <a:headEnd type="none" w="lg" len="lg"/>
              <a:tailEnd type="none" w="med" len="med"/>
            </a:ln>
            <a:effectLst/>
          </p:spPr>
          <p:txBody>
            <a:bodyPr wrap="none" lIns="90000" tIns="46800" rIns="90000" bIns="46800" anchor="ctr">
              <a:spAutoFit/>
            </a:bodyPr>
            <a:lstStyle/>
            <a:p>
              <a:endParaRPr lang="zh-CN" altLang="en-US"/>
            </a:p>
          </p:txBody>
        </p:sp>
        <p:sp>
          <p:nvSpPr>
            <p:cNvPr id="396303" name="Freeform 15"/>
            <p:cNvSpPr>
              <a:spLocks/>
            </p:cNvSpPr>
            <p:nvPr/>
          </p:nvSpPr>
          <p:spPr bwMode="auto">
            <a:xfrm>
              <a:off x="2549" y="3657"/>
              <a:ext cx="264" cy="156"/>
            </a:xfrm>
            <a:custGeom>
              <a:avLst/>
              <a:gdLst>
                <a:gd name="T0" fmla="*/ 0 w 264"/>
                <a:gd name="T1" fmla="*/ 84 h 156"/>
                <a:gd name="T2" fmla="*/ 96 w 264"/>
                <a:gd name="T3" fmla="*/ 156 h 156"/>
                <a:gd name="T4" fmla="*/ 204 w 264"/>
                <a:gd name="T5" fmla="*/ 48 h 156"/>
                <a:gd name="T6" fmla="*/ 264 w 264"/>
                <a:gd name="T7" fmla="*/ 0 h 1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 h="156">
                  <a:moveTo>
                    <a:pt x="0" y="84"/>
                  </a:moveTo>
                  <a:cubicBezTo>
                    <a:pt x="45" y="114"/>
                    <a:pt x="46" y="139"/>
                    <a:pt x="96" y="156"/>
                  </a:cubicBezTo>
                  <a:cubicBezTo>
                    <a:pt x="132" y="120"/>
                    <a:pt x="162" y="76"/>
                    <a:pt x="204" y="48"/>
                  </a:cubicBezTo>
                  <a:cubicBezTo>
                    <a:pt x="249" y="18"/>
                    <a:pt x="230" y="34"/>
                    <a:pt x="264" y="0"/>
                  </a:cubicBezTo>
                </a:path>
              </a:pathLst>
            </a:custGeom>
            <a:noFill/>
            <a:ln w="38100" cap="flat" cmpd="sng">
              <a:solidFill>
                <a:srgbClr val="FF5050"/>
              </a:solidFill>
              <a:prstDash val="solid"/>
              <a:round/>
              <a:headEnd type="none" w="lg" len="lg"/>
              <a:tailEnd type="none" w="med" len="med"/>
            </a:ln>
            <a:effectLst/>
          </p:spPr>
          <p:txBody>
            <a:bodyPr wrap="none" lIns="90000" tIns="46800" rIns="90000" bIns="46800" anchor="ctr">
              <a:spAutoFit/>
            </a:bodyPr>
            <a:lstStyle/>
            <a:p>
              <a:endParaRPr lang="zh-CN" altLang="en-US"/>
            </a:p>
          </p:txBody>
        </p:sp>
        <p:sp>
          <p:nvSpPr>
            <p:cNvPr id="396304" name="Line 16"/>
            <p:cNvSpPr>
              <a:spLocks noChangeShapeType="1"/>
            </p:cNvSpPr>
            <p:nvPr/>
          </p:nvSpPr>
          <p:spPr bwMode="auto">
            <a:xfrm>
              <a:off x="2585" y="3957"/>
              <a:ext cx="120" cy="144"/>
            </a:xfrm>
            <a:prstGeom prst="line">
              <a:avLst/>
            </a:prstGeom>
            <a:noFill/>
            <a:ln w="38100">
              <a:solidFill>
                <a:srgbClr val="FF5050"/>
              </a:solidFill>
              <a:round/>
              <a:headEnd type="none" w="lg" len="lg"/>
              <a:tailEnd/>
            </a:ln>
            <a:effectLst/>
          </p:spPr>
          <p:txBody>
            <a:bodyPr wrap="none" lIns="90000" tIns="46800" rIns="90000" bIns="46800" anchor="ctr">
              <a:spAutoFit/>
            </a:bodyPr>
            <a:lstStyle/>
            <a:p>
              <a:endParaRPr lang="zh-CN" altLang="en-US"/>
            </a:p>
          </p:txBody>
        </p:sp>
        <p:sp>
          <p:nvSpPr>
            <p:cNvPr id="396305" name="Line 17"/>
            <p:cNvSpPr>
              <a:spLocks noChangeShapeType="1"/>
            </p:cNvSpPr>
            <p:nvPr/>
          </p:nvSpPr>
          <p:spPr bwMode="auto">
            <a:xfrm flipH="1">
              <a:off x="2573" y="3957"/>
              <a:ext cx="132" cy="132"/>
            </a:xfrm>
            <a:prstGeom prst="line">
              <a:avLst/>
            </a:prstGeom>
            <a:noFill/>
            <a:ln w="38100">
              <a:solidFill>
                <a:srgbClr val="FF5050"/>
              </a:solidFill>
              <a:round/>
              <a:headEnd type="none" w="lg" len="lg"/>
              <a:tailEnd/>
            </a:ln>
            <a:effectLst/>
          </p:spPr>
          <p:txBody>
            <a:bodyPr wrap="none" lIns="90000" tIns="46800" rIns="90000" bIns="46800" anchor="ctr">
              <a:spAutoFit/>
            </a:bodyPr>
            <a:lstStyle/>
            <a:p>
              <a:endParaRPr lang="zh-CN" altLang="en-US"/>
            </a:p>
          </p:txBody>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a:grpSpLocks/>
          </p:cNvGrpSpPr>
          <p:nvPr/>
        </p:nvGrpSpPr>
        <p:grpSpPr bwMode="auto">
          <a:xfrm>
            <a:off x="342900" y="800100"/>
            <a:ext cx="8585200" cy="4108450"/>
            <a:chOff x="216" y="504"/>
            <a:chExt cx="5408" cy="2588"/>
          </a:xfrm>
        </p:grpSpPr>
        <p:sp>
          <p:nvSpPr>
            <p:cNvPr id="397321" name="Text Box 9"/>
            <p:cNvSpPr txBox="1">
              <a:spLocks noChangeArrowheads="1"/>
            </p:cNvSpPr>
            <p:nvPr/>
          </p:nvSpPr>
          <p:spPr bwMode="auto">
            <a:xfrm>
              <a:off x="216" y="504"/>
              <a:ext cx="5328" cy="2588"/>
            </a:xfrm>
            <a:prstGeom prst="rect">
              <a:avLst/>
            </a:prstGeom>
            <a:noFill/>
            <a:ln w="9525">
              <a:noFill/>
              <a:miter lim="800000"/>
              <a:headEnd/>
              <a:tailEnd/>
            </a:ln>
            <a:effectLst/>
          </p:spPr>
          <p:txBody>
            <a:bodyPr>
              <a:spAutoFit/>
            </a:bodyPr>
            <a:lstStyle/>
            <a:p>
              <a:pPr>
                <a:spcBef>
                  <a:spcPct val="0"/>
                </a:spcBef>
              </a:pPr>
              <a:r>
                <a:rPr kumimoji="0" lang="zh-CN" altLang="en-US" sz="2400">
                  <a:solidFill>
                    <a:schemeClr val="tx1"/>
                  </a:solidFill>
                </a:rPr>
                <a:t>由此可见：顺序输出数组元素方法简单 </a:t>
              </a:r>
            </a:p>
            <a:p>
              <a:pPr>
                <a:spcBef>
                  <a:spcPct val="0"/>
                </a:spcBef>
              </a:pPr>
              <a:r>
                <a:rPr kumimoji="0" lang="zh-CN" altLang="en-US" sz="2400">
                  <a:solidFill>
                    <a:schemeClr val="tx1"/>
                  </a:solidFill>
                </a:rPr>
                <a:t>                    而指定输出数组元素则要进行地址的计算 </a:t>
              </a:r>
            </a:p>
            <a:p>
              <a:pPr>
                <a:spcBef>
                  <a:spcPct val="0"/>
                </a:spcBef>
              </a:pPr>
              <a:r>
                <a:rPr kumimoji="0" lang="zh-CN" altLang="en-US" sz="2400">
                  <a:solidFill>
                    <a:schemeClr val="tx1"/>
                  </a:solidFill>
                </a:rPr>
                <a:t>如二维数组为  </a:t>
              </a:r>
              <a:r>
                <a:rPr kumimoji="0" lang="en-US" altLang="zh-CN" sz="2400">
                  <a:solidFill>
                    <a:schemeClr val="tx1"/>
                  </a:solidFill>
                </a:rPr>
                <a:t>n × m  (n</a:t>
              </a:r>
              <a:r>
                <a:rPr kumimoji="0" lang="zh-CN" altLang="en-US" sz="2400">
                  <a:solidFill>
                    <a:schemeClr val="tx1"/>
                  </a:solidFill>
                </a:rPr>
                <a:t>为行</a:t>
              </a:r>
              <a:r>
                <a:rPr kumimoji="0" lang="en-US" altLang="zh-CN" sz="2400">
                  <a:solidFill>
                    <a:schemeClr val="tx1"/>
                  </a:solidFill>
                </a:rPr>
                <a:t>, m </a:t>
              </a:r>
              <a:r>
                <a:rPr kumimoji="0" lang="zh-CN" altLang="en-US" sz="2400">
                  <a:solidFill>
                    <a:schemeClr val="tx1"/>
                  </a:solidFill>
                </a:rPr>
                <a:t>为列</a:t>
              </a:r>
              <a:r>
                <a:rPr kumimoji="0" lang="en-US" altLang="zh-CN" sz="2400">
                  <a:solidFill>
                    <a:schemeClr val="tx1"/>
                  </a:solidFill>
                </a:rPr>
                <a:t>)  </a:t>
              </a:r>
              <a:r>
                <a:rPr kumimoji="0" lang="zh-CN" altLang="en-US" sz="2400">
                  <a:solidFill>
                    <a:schemeClr val="tx1"/>
                  </a:solidFill>
                </a:rPr>
                <a:t>首元素地址为 </a:t>
              </a:r>
              <a:r>
                <a:rPr kumimoji="0" lang="en-US" altLang="zh-CN" sz="2400">
                  <a:solidFill>
                    <a:schemeClr val="tx1"/>
                  </a:solidFill>
                </a:rPr>
                <a:t>a[0] </a:t>
              </a:r>
            </a:p>
            <a:p>
              <a:pPr>
                <a:spcBef>
                  <a:spcPct val="0"/>
                </a:spcBef>
              </a:pPr>
              <a:r>
                <a:rPr kumimoji="0" lang="en-US" altLang="zh-CN" sz="2400">
                  <a:solidFill>
                    <a:schemeClr val="tx1"/>
                  </a:solidFill>
                </a:rPr>
                <a:t>a[i][j]</a:t>
              </a:r>
              <a:r>
                <a:rPr kumimoji="0" lang="zh-CN" altLang="en-US" sz="2400">
                  <a:solidFill>
                    <a:schemeClr val="tx1"/>
                  </a:solidFill>
                </a:rPr>
                <a:t>在数组中相对位置的计算公式</a:t>
              </a:r>
              <a:r>
                <a:rPr kumimoji="0" lang="en-US" altLang="zh-CN" sz="2400">
                  <a:solidFill>
                    <a:schemeClr val="tx1"/>
                  </a:solidFill>
                </a:rPr>
                <a:t>:     </a:t>
              </a:r>
            </a:p>
            <a:p>
              <a:pPr>
                <a:spcBef>
                  <a:spcPct val="0"/>
                </a:spcBef>
              </a:pPr>
              <a:r>
                <a:rPr kumimoji="0" lang="en-US" altLang="zh-CN" sz="2400">
                  <a:solidFill>
                    <a:schemeClr val="tx1"/>
                  </a:solidFill>
                </a:rPr>
                <a:t> </a:t>
              </a:r>
              <a:r>
                <a:rPr kumimoji="0" lang="en-US" altLang="zh-CN" sz="2400">
                  <a:solidFill>
                    <a:srgbClr val="FF5050"/>
                  </a:solidFill>
                </a:rPr>
                <a:t>i *  m + j</a:t>
              </a:r>
              <a:r>
                <a:rPr kumimoji="0" lang="en-US" altLang="zh-CN" sz="2400">
                  <a:solidFill>
                    <a:schemeClr val="tx1"/>
                  </a:solidFill>
                </a:rPr>
                <a:t>  ( m</a:t>
              </a:r>
              <a:r>
                <a:rPr kumimoji="0" lang="zh-CN" altLang="en-US" sz="2400">
                  <a:solidFill>
                    <a:schemeClr val="tx1"/>
                  </a:solidFill>
                </a:rPr>
                <a:t>为每行元素个数</a:t>
              </a:r>
              <a:r>
                <a:rPr kumimoji="0" lang="en-US" altLang="zh-CN" sz="2400">
                  <a:solidFill>
                    <a:schemeClr val="tx1"/>
                  </a:solidFill>
                </a:rPr>
                <a:t>) </a:t>
              </a:r>
            </a:p>
            <a:p>
              <a:pPr>
                <a:spcBef>
                  <a:spcPct val="0"/>
                </a:spcBef>
              </a:pPr>
              <a:r>
                <a:rPr kumimoji="0" lang="zh-CN" altLang="en-US" sz="2400">
                  <a:solidFill>
                    <a:schemeClr val="tx1"/>
                  </a:solidFill>
                </a:rPr>
                <a:t>位移量的计算</a:t>
              </a:r>
              <a:r>
                <a:rPr kumimoji="0" lang="en-US" altLang="zh-CN" sz="2400">
                  <a:solidFill>
                    <a:schemeClr val="tx1"/>
                  </a:solidFill>
                </a:rPr>
                <a:t>: a[1][1]=1*4+1=5 </a:t>
              </a:r>
            </a:p>
            <a:p>
              <a:pPr>
                <a:spcBef>
                  <a:spcPct val="0"/>
                </a:spcBef>
              </a:pPr>
              <a:r>
                <a:rPr kumimoji="0" lang="en-US" altLang="zh-CN" sz="2400">
                  <a:solidFill>
                    <a:schemeClr val="tx1"/>
                  </a:solidFill>
                </a:rPr>
                <a:t>                           a[2][3]=2*4+3=11 </a:t>
              </a:r>
            </a:p>
            <a:p>
              <a:pPr>
                <a:spcBef>
                  <a:spcPct val="0"/>
                </a:spcBef>
              </a:pPr>
              <a:r>
                <a:rPr kumimoji="0" lang="zh-CN" altLang="en-US" sz="2400">
                  <a:solidFill>
                    <a:schemeClr val="tx1"/>
                  </a:solidFill>
                </a:rPr>
                <a:t>若初值</a:t>
              </a:r>
              <a:r>
                <a:rPr kumimoji="0" lang="en-US" altLang="zh-CN" sz="2400">
                  <a:solidFill>
                    <a:schemeClr val="tx1"/>
                  </a:solidFill>
                </a:rPr>
                <a:t>: p=a[0] </a:t>
              </a:r>
            </a:p>
            <a:p>
              <a:pPr>
                <a:spcBef>
                  <a:spcPct val="0"/>
                </a:spcBef>
              </a:pPr>
              <a:r>
                <a:rPr kumimoji="0" lang="zh-CN" altLang="en-US" sz="2400">
                  <a:solidFill>
                    <a:schemeClr val="tx1"/>
                  </a:solidFill>
                </a:rPr>
                <a:t>则</a:t>
              </a:r>
              <a:r>
                <a:rPr kumimoji="0" lang="en-US" altLang="zh-CN" sz="2400">
                  <a:solidFill>
                    <a:schemeClr val="tx1"/>
                  </a:solidFill>
                </a:rPr>
                <a:t>: *(p+1*4+1)=*(p+5)  </a:t>
              </a:r>
              <a:r>
                <a:rPr kumimoji="0" lang="en-US" altLang="zh-CN" sz="2400">
                  <a:solidFill>
                    <a:schemeClr val="tx1"/>
                  </a:solidFill>
                  <a:sym typeface="Symbol" pitchFamily="18" charset="2"/>
                </a:rPr>
                <a:t></a:t>
              </a:r>
              <a:r>
                <a:rPr kumimoji="0" lang="en-US" altLang="zh-CN" sz="2400">
                  <a:solidFill>
                    <a:schemeClr val="tx1"/>
                  </a:solidFill>
                </a:rPr>
                <a:t>a[1][1]</a:t>
              </a:r>
            </a:p>
            <a:p>
              <a:pPr>
                <a:spcBef>
                  <a:spcPct val="0"/>
                </a:spcBef>
              </a:pPr>
              <a:r>
                <a:rPr kumimoji="0" lang="en-US" altLang="zh-CN" sz="2400">
                  <a:solidFill>
                    <a:schemeClr val="tx1"/>
                  </a:solidFill>
                </a:rPr>
                <a:t>      *(p+2*4+3)=*(p+11)  </a:t>
              </a:r>
              <a:r>
                <a:rPr kumimoji="0" lang="en-US" altLang="zh-CN" sz="2400">
                  <a:solidFill>
                    <a:schemeClr val="tx1"/>
                  </a:solidFill>
                  <a:sym typeface="Symbol" pitchFamily="18" charset="2"/>
                </a:rPr>
                <a:t></a:t>
              </a:r>
              <a:r>
                <a:rPr kumimoji="0" lang="en-US" altLang="zh-CN" sz="2400">
                  <a:solidFill>
                    <a:schemeClr val="tx1"/>
                  </a:solidFill>
                </a:rPr>
                <a:t>a[2][3]</a:t>
              </a:r>
            </a:p>
            <a:p>
              <a:pPr>
                <a:spcBef>
                  <a:spcPct val="0"/>
                </a:spcBef>
              </a:pPr>
              <a:r>
                <a:rPr kumimoji="0" lang="zh-CN" altLang="en-US" sz="2400">
                  <a:solidFill>
                    <a:schemeClr val="tx1"/>
                  </a:solidFill>
                </a:rPr>
                <a:t>数组下标从</a:t>
              </a:r>
              <a:r>
                <a:rPr kumimoji="0" lang="en-US" altLang="zh-CN" sz="2400">
                  <a:solidFill>
                    <a:schemeClr val="tx1"/>
                  </a:solidFill>
                </a:rPr>
                <a:t>0</a:t>
              </a:r>
              <a:r>
                <a:rPr kumimoji="0" lang="zh-CN" altLang="en-US" sz="2400">
                  <a:solidFill>
                    <a:schemeClr val="tx1"/>
                  </a:solidFill>
                </a:rPr>
                <a:t>开始便于计算相对位置</a:t>
              </a:r>
              <a:endParaRPr kumimoji="0" lang="zh-CN" altLang="en-US" sz="2400">
                <a:solidFill>
                  <a:schemeClr val="tx1"/>
                </a:solidFill>
                <a:sym typeface="Symbol" pitchFamily="18" charset="2"/>
              </a:endParaRPr>
            </a:p>
          </p:txBody>
        </p:sp>
        <p:grpSp>
          <p:nvGrpSpPr>
            <p:cNvPr id="3" name="Group 10"/>
            <p:cNvGrpSpPr>
              <a:grpSpLocks/>
            </p:cNvGrpSpPr>
            <p:nvPr/>
          </p:nvGrpSpPr>
          <p:grpSpPr bwMode="auto">
            <a:xfrm>
              <a:off x="3176" y="1347"/>
              <a:ext cx="2448" cy="1680"/>
              <a:chOff x="3072" y="1824"/>
              <a:chExt cx="2448" cy="1680"/>
            </a:xfrm>
          </p:grpSpPr>
          <p:sp>
            <p:nvSpPr>
              <p:cNvPr id="397323" name="Rectangle 11"/>
              <p:cNvSpPr>
                <a:spLocks noChangeArrowheads="1"/>
              </p:cNvSpPr>
              <p:nvPr/>
            </p:nvSpPr>
            <p:spPr bwMode="auto">
              <a:xfrm>
                <a:off x="4656" y="2928"/>
                <a:ext cx="336" cy="192"/>
              </a:xfrm>
              <a:prstGeom prst="rect">
                <a:avLst/>
              </a:prstGeom>
              <a:noFill/>
              <a:ln w="9525">
                <a:noFill/>
                <a:miter lim="800000"/>
                <a:headEnd/>
                <a:tailEnd/>
              </a:ln>
              <a:effectLst/>
            </p:spPr>
            <p:txBody>
              <a:bodyPr wrap="none" anchor="ctr"/>
              <a:lstStyle/>
              <a:p>
                <a:pPr algn="ctr">
                  <a:spcBef>
                    <a:spcPct val="0"/>
                  </a:spcBef>
                </a:pPr>
                <a:r>
                  <a:rPr kumimoji="0" lang="en-US" altLang="zh-CN" sz="2000">
                    <a:solidFill>
                      <a:schemeClr val="tx1"/>
                    </a:solidFill>
                    <a:ea typeface="宋体" pitchFamily="2" charset="-122"/>
                  </a:rPr>
                  <a:t>a[2][3]</a:t>
                </a:r>
                <a:endParaRPr lang="en-US" altLang="zh-CN" sz="2400" b="0">
                  <a:solidFill>
                    <a:schemeClr val="tx1"/>
                  </a:solidFill>
                  <a:ea typeface="宋体" pitchFamily="2" charset="-122"/>
                </a:endParaRPr>
              </a:p>
            </p:txBody>
          </p:sp>
          <p:sp>
            <p:nvSpPr>
              <p:cNvPr id="397324" name="Rectangle 12"/>
              <p:cNvSpPr>
                <a:spLocks noChangeArrowheads="1"/>
              </p:cNvSpPr>
              <p:nvPr/>
            </p:nvSpPr>
            <p:spPr bwMode="auto">
              <a:xfrm>
                <a:off x="3408" y="2208"/>
                <a:ext cx="1680" cy="1008"/>
              </a:xfrm>
              <a:prstGeom prst="rect">
                <a:avLst/>
              </a:prstGeom>
              <a:noFill/>
              <a:ln w="28575">
                <a:solidFill>
                  <a:schemeClr val="tx1"/>
                </a:solidFill>
                <a:miter lim="800000"/>
                <a:headEnd/>
                <a:tailEnd/>
              </a:ln>
              <a:effectLst/>
            </p:spPr>
            <p:txBody>
              <a:bodyPr wrap="none" anchor="ctr"/>
              <a:lstStyle/>
              <a:p>
                <a:endParaRPr lang="zh-CN" altLang="en-US"/>
              </a:p>
            </p:txBody>
          </p:sp>
          <p:sp>
            <p:nvSpPr>
              <p:cNvPr id="397325" name="Line 13"/>
              <p:cNvSpPr>
                <a:spLocks noChangeShapeType="1"/>
              </p:cNvSpPr>
              <p:nvPr/>
            </p:nvSpPr>
            <p:spPr bwMode="auto">
              <a:xfrm>
                <a:off x="3408" y="2880"/>
                <a:ext cx="1680" cy="0"/>
              </a:xfrm>
              <a:prstGeom prst="line">
                <a:avLst/>
              </a:prstGeom>
              <a:noFill/>
              <a:ln w="9525">
                <a:solidFill>
                  <a:schemeClr val="tx1"/>
                </a:solidFill>
                <a:round/>
                <a:headEnd/>
                <a:tailEnd/>
              </a:ln>
              <a:effectLst/>
            </p:spPr>
            <p:txBody>
              <a:bodyPr/>
              <a:lstStyle/>
              <a:p>
                <a:endParaRPr lang="zh-CN" altLang="en-US"/>
              </a:p>
            </p:txBody>
          </p:sp>
          <p:sp>
            <p:nvSpPr>
              <p:cNvPr id="397326" name="Line 14"/>
              <p:cNvSpPr>
                <a:spLocks noChangeShapeType="1"/>
              </p:cNvSpPr>
              <p:nvPr/>
            </p:nvSpPr>
            <p:spPr bwMode="auto">
              <a:xfrm>
                <a:off x="3408" y="2544"/>
                <a:ext cx="1680" cy="0"/>
              </a:xfrm>
              <a:prstGeom prst="line">
                <a:avLst/>
              </a:prstGeom>
              <a:noFill/>
              <a:ln w="9525">
                <a:solidFill>
                  <a:schemeClr val="tx1"/>
                </a:solidFill>
                <a:round/>
                <a:headEnd/>
                <a:tailEnd/>
              </a:ln>
              <a:effectLst/>
            </p:spPr>
            <p:txBody>
              <a:bodyPr/>
              <a:lstStyle/>
              <a:p>
                <a:endParaRPr lang="zh-CN" altLang="en-US"/>
              </a:p>
            </p:txBody>
          </p:sp>
          <p:sp>
            <p:nvSpPr>
              <p:cNvPr id="397327" name="Line 15"/>
              <p:cNvSpPr>
                <a:spLocks noChangeShapeType="1"/>
              </p:cNvSpPr>
              <p:nvPr/>
            </p:nvSpPr>
            <p:spPr bwMode="auto">
              <a:xfrm>
                <a:off x="3792" y="2208"/>
                <a:ext cx="0" cy="1008"/>
              </a:xfrm>
              <a:prstGeom prst="line">
                <a:avLst/>
              </a:prstGeom>
              <a:noFill/>
              <a:ln w="9525">
                <a:solidFill>
                  <a:schemeClr val="tx1"/>
                </a:solidFill>
                <a:round/>
                <a:headEnd/>
                <a:tailEnd/>
              </a:ln>
              <a:effectLst/>
            </p:spPr>
            <p:txBody>
              <a:bodyPr/>
              <a:lstStyle/>
              <a:p>
                <a:endParaRPr lang="zh-CN" altLang="en-US"/>
              </a:p>
            </p:txBody>
          </p:sp>
          <p:sp>
            <p:nvSpPr>
              <p:cNvPr id="397328" name="Line 16"/>
              <p:cNvSpPr>
                <a:spLocks noChangeShapeType="1"/>
              </p:cNvSpPr>
              <p:nvPr/>
            </p:nvSpPr>
            <p:spPr bwMode="auto">
              <a:xfrm>
                <a:off x="4176" y="2208"/>
                <a:ext cx="0" cy="1008"/>
              </a:xfrm>
              <a:prstGeom prst="line">
                <a:avLst/>
              </a:prstGeom>
              <a:noFill/>
              <a:ln w="9525">
                <a:solidFill>
                  <a:schemeClr val="tx1"/>
                </a:solidFill>
                <a:round/>
                <a:headEnd/>
                <a:tailEnd/>
              </a:ln>
              <a:effectLst/>
            </p:spPr>
            <p:txBody>
              <a:bodyPr/>
              <a:lstStyle/>
              <a:p>
                <a:endParaRPr lang="zh-CN" altLang="en-US"/>
              </a:p>
            </p:txBody>
          </p:sp>
          <p:sp>
            <p:nvSpPr>
              <p:cNvPr id="397329" name="Line 17"/>
              <p:cNvSpPr>
                <a:spLocks noChangeShapeType="1"/>
              </p:cNvSpPr>
              <p:nvPr/>
            </p:nvSpPr>
            <p:spPr bwMode="auto">
              <a:xfrm>
                <a:off x="4560" y="2208"/>
                <a:ext cx="0" cy="1008"/>
              </a:xfrm>
              <a:prstGeom prst="line">
                <a:avLst/>
              </a:prstGeom>
              <a:noFill/>
              <a:ln w="9525">
                <a:solidFill>
                  <a:schemeClr val="tx1"/>
                </a:solidFill>
                <a:round/>
                <a:headEnd/>
                <a:tailEnd/>
              </a:ln>
              <a:effectLst/>
            </p:spPr>
            <p:txBody>
              <a:bodyPr/>
              <a:lstStyle/>
              <a:p>
                <a:endParaRPr lang="zh-CN" altLang="en-US"/>
              </a:p>
            </p:txBody>
          </p:sp>
          <p:grpSp>
            <p:nvGrpSpPr>
              <p:cNvPr id="4" name="Group 18"/>
              <p:cNvGrpSpPr>
                <a:grpSpLocks/>
              </p:cNvGrpSpPr>
              <p:nvPr/>
            </p:nvGrpSpPr>
            <p:grpSpPr bwMode="auto">
              <a:xfrm>
                <a:off x="3456" y="1824"/>
                <a:ext cx="1584" cy="288"/>
                <a:chOff x="3696" y="2160"/>
                <a:chExt cx="1584" cy="288"/>
              </a:xfrm>
            </p:grpSpPr>
            <p:sp>
              <p:nvSpPr>
                <p:cNvPr id="397335" name="AutoShape 19"/>
                <p:cNvSpPr>
                  <a:spLocks/>
                </p:cNvSpPr>
                <p:nvPr/>
              </p:nvSpPr>
              <p:spPr bwMode="auto">
                <a:xfrm rot="5400000">
                  <a:off x="4464" y="1632"/>
                  <a:ext cx="48" cy="1584"/>
                </a:xfrm>
                <a:prstGeom prst="leftBrace">
                  <a:avLst>
                    <a:gd name="adj1" fmla="val 275000"/>
                    <a:gd name="adj2" fmla="val 50060"/>
                  </a:avLst>
                </a:prstGeom>
                <a:noFill/>
                <a:ln w="28575">
                  <a:solidFill>
                    <a:schemeClr val="tx1"/>
                  </a:solidFill>
                  <a:round/>
                  <a:headEnd/>
                  <a:tailEnd/>
                </a:ln>
                <a:effectLst/>
              </p:spPr>
              <p:txBody>
                <a:bodyPr wrap="none" anchor="ctr"/>
                <a:lstStyle/>
                <a:p>
                  <a:endParaRPr lang="zh-CN" altLang="en-US"/>
                </a:p>
              </p:txBody>
            </p:sp>
            <p:sp>
              <p:nvSpPr>
                <p:cNvPr id="397336" name="Rectangle 20"/>
                <p:cNvSpPr>
                  <a:spLocks noChangeArrowheads="1"/>
                </p:cNvSpPr>
                <p:nvPr/>
              </p:nvSpPr>
              <p:spPr bwMode="auto">
                <a:xfrm>
                  <a:off x="4272" y="2160"/>
                  <a:ext cx="384"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rgbClr val="FF0000"/>
                      </a:solidFill>
                      <a:ea typeface="宋体" pitchFamily="2" charset="-122"/>
                    </a:rPr>
                    <a:t>m</a:t>
                  </a:r>
                  <a:endParaRPr lang="en-US" altLang="zh-CN" sz="2400" b="0">
                    <a:solidFill>
                      <a:schemeClr val="tx1"/>
                    </a:solidFill>
                    <a:ea typeface="宋体" pitchFamily="2" charset="-122"/>
                  </a:endParaRPr>
                </a:p>
              </p:txBody>
            </p:sp>
          </p:grpSp>
          <p:sp>
            <p:nvSpPr>
              <p:cNvPr id="397331" name="Rectangle 21"/>
              <p:cNvSpPr>
                <a:spLocks noChangeArrowheads="1"/>
              </p:cNvSpPr>
              <p:nvPr/>
            </p:nvSpPr>
            <p:spPr bwMode="auto">
              <a:xfrm>
                <a:off x="3072" y="2976"/>
                <a:ext cx="288" cy="240"/>
              </a:xfrm>
              <a:prstGeom prst="rect">
                <a:avLst/>
              </a:prstGeom>
              <a:noFill/>
              <a:ln w="9525">
                <a:noFill/>
                <a:miter lim="800000"/>
                <a:headEnd/>
                <a:tailEnd/>
              </a:ln>
              <a:effectLst/>
            </p:spPr>
            <p:txBody>
              <a:bodyPr wrap="none" anchor="ctr"/>
              <a:lstStyle/>
              <a:p>
                <a:pPr algn="ctr">
                  <a:spcBef>
                    <a:spcPct val="0"/>
                  </a:spcBef>
                </a:pPr>
                <a:r>
                  <a:rPr kumimoji="0" lang="en-US" altLang="zh-CN" sz="2400">
                    <a:solidFill>
                      <a:srgbClr val="FF0000"/>
                    </a:solidFill>
                    <a:ea typeface="宋体" pitchFamily="2" charset="-122"/>
                  </a:rPr>
                  <a:t>i=2</a:t>
                </a:r>
                <a:endParaRPr lang="en-US" altLang="zh-CN" sz="2400" b="0">
                  <a:solidFill>
                    <a:schemeClr val="tx1"/>
                  </a:solidFill>
                  <a:ea typeface="宋体" pitchFamily="2" charset="-122"/>
                </a:endParaRPr>
              </a:p>
            </p:txBody>
          </p:sp>
          <p:sp>
            <p:nvSpPr>
              <p:cNvPr id="397332" name="AutoShape 22"/>
              <p:cNvSpPr>
                <a:spLocks/>
              </p:cNvSpPr>
              <p:nvPr/>
            </p:nvSpPr>
            <p:spPr bwMode="auto">
              <a:xfrm>
                <a:off x="5136" y="2208"/>
                <a:ext cx="96" cy="960"/>
              </a:xfrm>
              <a:prstGeom prst="rightBrace">
                <a:avLst>
                  <a:gd name="adj1" fmla="val 83333"/>
                  <a:gd name="adj2" fmla="val 50000"/>
                </a:avLst>
              </a:prstGeom>
              <a:noFill/>
              <a:ln w="38100">
                <a:solidFill>
                  <a:schemeClr val="accent2"/>
                </a:solidFill>
                <a:round/>
                <a:headEnd/>
                <a:tailEnd/>
              </a:ln>
              <a:effectLst/>
            </p:spPr>
            <p:txBody>
              <a:bodyPr wrap="none" anchor="ctr"/>
              <a:lstStyle/>
              <a:p>
                <a:endParaRPr lang="zh-CN" altLang="en-US"/>
              </a:p>
            </p:txBody>
          </p:sp>
          <p:sp>
            <p:nvSpPr>
              <p:cNvPr id="397333" name="Rectangle 23"/>
              <p:cNvSpPr>
                <a:spLocks noChangeArrowheads="1"/>
              </p:cNvSpPr>
              <p:nvPr/>
            </p:nvSpPr>
            <p:spPr bwMode="auto">
              <a:xfrm>
                <a:off x="5280" y="2592"/>
                <a:ext cx="240"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rgbClr val="FF0000"/>
                    </a:solidFill>
                    <a:ea typeface="宋体" pitchFamily="2" charset="-122"/>
                  </a:rPr>
                  <a:t>n</a:t>
                </a:r>
                <a:endParaRPr lang="en-US" altLang="zh-CN" sz="2400" b="0">
                  <a:solidFill>
                    <a:schemeClr val="tx1"/>
                  </a:solidFill>
                  <a:ea typeface="宋体" pitchFamily="2" charset="-122"/>
                </a:endParaRPr>
              </a:p>
            </p:txBody>
          </p:sp>
          <p:sp>
            <p:nvSpPr>
              <p:cNvPr id="397334" name="Rectangle 24"/>
              <p:cNvSpPr>
                <a:spLocks noChangeArrowheads="1"/>
              </p:cNvSpPr>
              <p:nvPr/>
            </p:nvSpPr>
            <p:spPr bwMode="auto">
              <a:xfrm>
                <a:off x="4752" y="3312"/>
                <a:ext cx="384" cy="192"/>
              </a:xfrm>
              <a:prstGeom prst="rect">
                <a:avLst/>
              </a:prstGeom>
              <a:noFill/>
              <a:ln w="9525">
                <a:noFill/>
                <a:miter lim="800000"/>
                <a:headEnd/>
                <a:tailEnd/>
              </a:ln>
              <a:effectLst/>
            </p:spPr>
            <p:txBody>
              <a:bodyPr wrap="none" anchor="ctr"/>
              <a:lstStyle/>
              <a:p>
                <a:pPr algn="ctr">
                  <a:spcBef>
                    <a:spcPct val="0"/>
                  </a:spcBef>
                </a:pPr>
                <a:r>
                  <a:rPr kumimoji="0" lang="en-US" altLang="zh-CN" sz="2400">
                    <a:solidFill>
                      <a:srgbClr val="FF0000"/>
                    </a:solidFill>
                    <a:ea typeface="宋体" pitchFamily="2" charset="-122"/>
                  </a:rPr>
                  <a:t>j=3</a:t>
                </a:r>
                <a:endParaRPr lang="en-US" altLang="zh-CN" sz="2400" b="0">
                  <a:solidFill>
                    <a:schemeClr val="tx1"/>
                  </a:solidFill>
                  <a:ea typeface="宋体" pitchFamily="2" charset="-122"/>
                </a:endParaRPr>
              </a:p>
            </p:txBody>
          </p:sp>
        </p:grpSp>
      </p:grpSp>
      <p:sp>
        <p:nvSpPr>
          <p:cNvPr id="397320" name="Rectangle 26"/>
          <p:cNvSpPr>
            <a:spLocks noChangeArrowheads="1"/>
          </p:cNvSpPr>
          <p:nvPr/>
        </p:nvSpPr>
        <p:spPr bwMode="auto">
          <a:xfrm>
            <a:off x="6218238" y="3406775"/>
            <a:ext cx="533400" cy="304800"/>
          </a:xfrm>
          <a:prstGeom prst="rect">
            <a:avLst/>
          </a:prstGeom>
          <a:noFill/>
          <a:ln w="9525">
            <a:noFill/>
            <a:miter lim="800000"/>
            <a:headEnd/>
            <a:tailEnd/>
          </a:ln>
          <a:effectLst/>
        </p:spPr>
        <p:txBody>
          <a:bodyPr wrap="none" anchor="ctr"/>
          <a:lstStyle/>
          <a:p>
            <a:pPr algn="ctr">
              <a:spcBef>
                <a:spcPct val="0"/>
              </a:spcBef>
            </a:pPr>
            <a:r>
              <a:rPr kumimoji="0" lang="en-US" altLang="zh-CN">
                <a:solidFill>
                  <a:schemeClr val="tx1"/>
                </a:solidFill>
                <a:ea typeface="宋体" pitchFamily="2" charset="-122"/>
              </a:rPr>
              <a:t>a[1][1]</a:t>
            </a:r>
            <a:endParaRPr lang="en-US" altLang="zh-CN" sz="2400" b="0">
              <a:solidFill>
                <a:schemeClr val="tx1"/>
              </a:solidFill>
              <a:ea typeface="宋体"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0" name="Rectangle 4"/>
          <p:cNvSpPr>
            <a:spLocks noChangeArrowheads="1"/>
          </p:cNvSpPr>
          <p:nvPr/>
        </p:nvSpPr>
        <p:spPr bwMode="auto">
          <a:xfrm>
            <a:off x="-648246" y="596900"/>
            <a:ext cx="7956550" cy="1152525"/>
          </a:xfrm>
          <a:prstGeom prst="rect">
            <a:avLst/>
          </a:prstGeom>
          <a:noFill/>
          <a:ln w="9525">
            <a:noFill/>
            <a:miter lim="800000"/>
            <a:headEnd/>
            <a:tailEnd/>
          </a:ln>
        </p:spPr>
        <p:txBody>
          <a:bodyPr/>
          <a:lstStyle/>
          <a:p>
            <a:pPr marL="1600200" lvl="3" indent="-228600" eaLnBrk="1" hangingPunct="1">
              <a:spcBef>
                <a:spcPct val="20000"/>
              </a:spcBef>
              <a:buClr>
                <a:srgbClr val="FFCC00"/>
              </a:buClr>
              <a:buFont typeface="Wingdings" pitchFamily="2" charset="2"/>
              <a:buChar char="l"/>
            </a:pPr>
            <a:r>
              <a:rPr kumimoji="0" lang="zh-CN" altLang="en-US" sz="2000" dirty="0">
                <a:solidFill>
                  <a:schemeClr val="tx1"/>
                </a:solidFill>
              </a:rPr>
              <a:t>指向由</a:t>
            </a:r>
            <a:r>
              <a:rPr kumimoji="0" lang="en-US" altLang="zh-CN" sz="2000" dirty="0">
                <a:solidFill>
                  <a:schemeClr val="tx1"/>
                </a:solidFill>
              </a:rPr>
              <a:t>m</a:t>
            </a:r>
            <a:r>
              <a:rPr kumimoji="0" lang="zh-CN" altLang="en-US" sz="2000" dirty="0">
                <a:solidFill>
                  <a:schemeClr val="tx1"/>
                </a:solidFill>
              </a:rPr>
              <a:t>个元素组成的一维数组的指针变量</a:t>
            </a:r>
          </a:p>
          <a:p>
            <a:pPr marL="2057400" lvl="4" indent="-228600" eaLnBrk="1" hangingPunct="1">
              <a:spcBef>
                <a:spcPct val="20000"/>
              </a:spcBef>
              <a:buClr>
                <a:srgbClr val="FF00FF"/>
              </a:buClr>
              <a:buFont typeface="Wingdings" pitchFamily="2" charset="2"/>
              <a:buChar char="u"/>
            </a:pPr>
            <a:r>
              <a:rPr lang="zh-CN" altLang="en-US" sz="2000" dirty="0">
                <a:solidFill>
                  <a:schemeClr val="tx1"/>
                </a:solidFill>
              </a:rPr>
              <a:t>定义形式：  </a:t>
            </a:r>
            <a:r>
              <a:rPr lang="zh-CN" altLang="en-US" sz="2000" dirty="0">
                <a:solidFill>
                  <a:srgbClr val="0000FF"/>
                </a:solidFill>
              </a:rPr>
              <a:t>数据类型   </a:t>
            </a:r>
            <a:r>
              <a:rPr lang="en-US" altLang="zh-CN" sz="2000" dirty="0">
                <a:solidFill>
                  <a:srgbClr val="FF5050"/>
                </a:solidFill>
              </a:rPr>
              <a:t>(</a:t>
            </a:r>
            <a:r>
              <a:rPr lang="en-US" altLang="zh-CN" sz="2000" dirty="0">
                <a:solidFill>
                  <a:srgbClr val="0000FF"/>
                </a:solidFill>
              </a:rPr>
              <a:t>*</a:t>
            </a:r>
            <a:r>
              <a:rPr lang="zh-CN" altLang="en-US" sz="2000" dirty="0">
                <a:solidFill>
                  <a:srgbClr val="0000FF"/>
                </a:solidFill>
              </a:rPr>
              <a:t>指针名</a:t>
            </a:r>
            <a:r>
              <a:rPr lang="en-US" altLang="zh-CN" sz="2000" dirty="0">
                <a:solidFill>
                  <a:srgbClr val="FF5050"/>
                </a:solidFill>
              </a:rPr>
              <a:t>)</a:t>
            </a:r>
            <a:r>
              <a:rPr lang="en-US" altLang="zh-CN" sz="2000" dirty="0">
                <a:solidFill>
                  <a:srgbClr val="0000FF"/>
                </a:solidFill>
              </a:rPr>
              <a:t>[</a:t>
            </a:r>
            <a:r>
              <a:rPr lang="zh-CN" altLang="en-US" sz="2000" dirty="0">
                <a:solidFill>
                  <a:srgbClr val="0000FF"/>
                </a:solidFill>
              </a:rPr>
              <a:t>一维数组维数</a:t>
            </a:r>
            <a:r>
              <a:rPr lang="en-US" altLang="zh-CN" sz="2000" dirty="0">
                <a:solidFill>
                  <a:srgbClr val="0000FF"/>
                </a:solidFill>
              </a:rPr>
              <a:t>];</a:t>
            </a:r>
          </a:p>
          <a:p>
            <a:pPr marL="2057400" lvl="4" indent="-228600" eaLnBrk="1" hangingPunct="1">
              <a:spcBef>
                <a:spcPct val="20000"/>
              </a:spcBef>
              <a:buClr>
                <a:srgbClr val="FF00FF"/>
              </a:buClr>
              <a:buFont typeface="Wingdings" pitchFamily="2" charset="2"/>
              <a:buNone/>
            </a:pPr>
            <a:r>
              <a:rPr lang="en-US" altLang="zh-CN" sz="2000" dirty="0">
                <a:solidFill>
                  <a:schemeClr val="tx1"/>
                </a:solidFill>
              </a:rPr>
              <a:t>   </a:t>
            </a:r>
            <a:r>
              <a:rPr lang="zh-CN" altLang="en-US" sz="2000" dirty="0">
                <a:solidFill>
                  <a:schemeClr val="tx1"/>
                </a:solidFill>
              </a:rPr>
              <a:t>例    </a:t>
            </a:r>
            <a:r>
              <a:rPr lang="en-US" altLang="zh-CN" sz="2000" dirty="0" err="1">
                <a:solidFill>
                  <a:schemeClr val="tx1"/>
                </a:solidFill>
              </a:rPr>
              <a:t>int</a:t>
            </a:r>
            <a:r>
              <a:rPr lang="en-US" altLang="zh-CN" sz="2000" dirty="0">
                <a:solidFill>
                  <a:schemeClr val="tx1"/>
                </a:solidFill>
              </a:rPr>
              <a:t>   (*p)[4];</a:t>
            </a:r>
            <a:endParaRPr kumimoji="0" lang="en-US" altLang="zh-CN" sz="2000" dirty="0">
              <a:solidFill>
                <a:schemeClr val="tx1"/>
              </a:solidFill>
            </a:endParaRPr>
          </a:p>
        </p:txBody>
      </p:sp>
      <p:sp>
        <p:nvSpPr>
          <p:cNvPr id="839688" name="AutoShape 8"/>
          <p:cNvSpPr>
            <a:spLocks noChangeArrowheads="1"/>
          </p:cNvSpPr>
          <p:nvPr/>
        </p:nvSpPr>
        <p:spPr bwMode="auto">
          <a:xfrm>
            <a:off x="6058694" y="2655889"/>
            <a:ext cx="2998788" cy="739775"/>
          </a:xfrm>
          <a:prstGeom prst="wedgeRectCallout">
            <a:avLst>
              <a:gd name="adj1" fmla="val -109244"/>
              <a:gd name="adj2" fmla="val -230469"/>
            </a:avLst>
          </a:prstGeom>
          <a:noFill/>
          <a:ln w="38100">
            <a:solidFill>
              <a:srgbClr val="339933"/>
            </a:solidFill>
            <a:miter lim="800000"/>
            <a:headEnd type="none" w="lg" len="lg"/>
            <a:tailEnd/>
          </a:ln>
          <a:effectLst/>
        </p:spPr>
        <p:txBody>
          <a:bodyPr wrap="none" lIns="90000" tIns="46800" rIns="90000" bIns="46800" anchor="ctr">
            <a:spAutoFit/>
          </a:bodyPr>
          <a:lstStyle/>
          <a:p>
            <a:pPr eaLnBrk="1" hangingPunct="1">
              <a:spcBef>
                <a:spcPct val="0"/>
              </a:spcBef>
            </a:pPr>
            <a:r>
              <a:rPr lang="en-US" altLang="zh-CN" sz="2000">
                <a:solidFill>
                  <a:srgbClr val="FF5050"/>
                </a:solidFill>
              </a:rPr>
              <a:t>( )</a:t>
            </a:r>
            <a:r>
              <a:rPr lang="zh-CN" altLang="en-US" sz="2000">
                <a:solidFill>
                  <a:schemeClr val="tx1"/>
                </a:solidFill>
              </a:rPr>
              <a:t>不能少</a:t>
            </a:r>
          </a:p>
          <a:p>
            <a:pPr eaLnBrk="1" hangingPunct="1">
              <a:spcBef>
                <a:spcPct val="0"/>
              </a:spcBef>
            </a:pPr>
            <a:r>
              <a:rPr lang="en-US" altLang="zh-CN" sz="2000">
                <a:solidFill>
                  <a:schemeClr val="tx1"/>
                </a:solidFill>
              </a:rPr>
              <a:t>int (*p)[4]</a:t>
            </a:r>
            <a:r>
              <a:rPr lang="zh-CN" altLang="en-US" sz="2000">
                <a:solidFill>
                  <a:schemeClr val="tx1"/>
                </a:solidFill>
              </a:rPr>
              <a:t>与</a:t>
            </a:r>
            <a:r>
              <a:rPr lang="en-US" altLang="zh-CN" sz="2000">
                <a:solidFill>
                  <a:schemeClr val="tx1"/>
                </a:solidFill>
              </a:rPr>
              <a:t>int *p[4]</a:t>
            </a:r>
            <a:r>
              <a:rPr lang="zh-CN" altLang="en-US" sz="2000">
                <a:solidFill>
                  <a:schemeClr val="tx1"/>
                </a:solidFill>
              </a:rPr>
              <a:t>不同</a:t>
            </a:r>
          </a:p>
        </p:txBody>
      </p:sp>
      <p:sp>
        <p:nvSpPr>
          <p:cNvPr id="839689" name="AutoShape 9"/>
          <p:cNvSpPr>
            <a:spLocks noChangeArrowheads="1"/>
          </p:cNvSpPr>
          <p:nvPr/>
        </p:nvSpPr>
        <p:spPr bwMode="auto">
          <a:xfrm>
            <a:off x="86518" y="3333476"/>
            <a:ext cx="2405063" cy="739775"/>
          </a:xfrm>
          <a:prstGeom prst="wedgeRectCallout">
            <a:avLst>
              <a:gd name="adj1" fmla="val 48060"/>
              <a:gd name="adj2" fmla="val -257112"/>
            </a:avLst>
          </a:prstGeom>
          <a:noFill/>
          <a:ln w="38100">
            <a:solidFill>
              <a:srgbClr val="339933"/>
            </a:solidFill>
            <a:miter lim="800000"/>
            <a:headEnd type="none" w="lg" len="lg"/>
            <a:tailEnd/>
          </a:ln>
          <a:effectLst/>
        </p:spPr>
        <p:txBody>
          <a:bodyPr wrap="none" lIns="90000" tIns="46800" rIns="90000" bIns="46800" anchor="ctr">
            <a:spAutoFit/>
          </a:bodyPr>
          <a:lstStyle/>
          <a:p>
            <a:pPr>
              <a:spcBef>
                <a:spcPct val="0"/>
              </a:spcBef>
            </a:pPr>
            <a:r>
              <a:rPr lang="en-US" altLang="zh-CN" sz="2000">
                <a:solidFill>
                  <a:schemeClr val="tx1"/>
                </a:solidFill>
              </a:rPr>
              <a:t>p</a:t>
            </a:r>
            <a:r>
              <a:rPr lang="zh-CN" altLang="zh-CN" sz="2000">
                <a:solidFill>
                  <a:schemeClr val="tx1"/>
                </a:solidFill>
              </a:rPr>
              <a:t>的值是一维数组的</a:t>
            </a:r>
          </a:p>
          <a:p>
            <a:pPr>
              <a:spcBef>
                <a:spcPct val="0"/>
              </a:spcBef>
            </a:pPr>
            <a:r>
              <a:rPr lang="zh-CN" altLang="zh-CN" sz="2000">
                <a:solidFill>
                  <a:schemeClr val="tx1"/>
                </a:solidFill>
              </a:rPr>
              <a:t>首地址，</a:t>
            </a:r>
            <a:r>
              <a:rPr lang="en-US" altLang="zh-CN" sz="2000">
                <a:solidFill>
                  <a:schemeClr val="tx1"/>
                </a:solidFill>
              </a:rPr>
              <a:t>p</a:t>
            </a:r>
            <a:r>
              <a:rPr lang="zh-CN" altLang="zh-CN" sz="2000">
                <a:solidFill>
                  <a:schemeClr val="tx1"/>
                </a:solidFill>
              </a:rPr>
              <a:t>是</a:t>
            </a:r>
            <a:r>
              <a:rPr lang="zh-CN" altLang="zh-CN" sz="2000">
                <a:solidFill>
                  <a:srgbClr val="FF5050"/>
                </a:solidFill>
              </a:rPr>
              <a:t>行指针</a:t>
            </a:r>
            <a:endParaRPr lang="zh-CN" altLang="en-US" sz="2000">
              <a:solidFill>
                <a:srgbClr val="FF5050"/>
              </a:solidFill>
            </a:endParaRPr>
          </a:p>
        </p:txBody>
      </p:sp>
      <p:sp>
        <p:nvSpPr>
          <p:cNvPr id="839691" name="Rectangle 11"/>
          <p:cNvSpPr>
            <a:spLocks noChangeArrowheads="1"/>
          </p:cNvSpPr>
          <p:nvPr/>
        </p:nvSpPr>
        <p:spPr bwMode="auto">
          <a:xfrm>
            <a:off x="-785813" y="1833563"/>
            <a:ext cx="7956551" cy="773112"/>
          </a:xfrm>
          <a:prstGeom prst="rect">
            <a:avLst/>
          </a:prstGeom>
          <a:noFill/>
          <a:ln w="9525">
            <a:noFill/>
            <a:miter lim="800000"/>
            <a:headEnd/>
            <a:tailEnd/>
          </a:ln>
        </p:spPr>
        <p:txBody>
          <a:bodyPr/>
          <a:lstStyle/>
          <a:p>
            <a:pPr marL="2057400" lvl="4" indent="-228600" eaLnBrk="1" hangingPunct="1">
              <a:spcBef>
                <a:spcPct val="20000"/>
              </a:spcBef>
              <a:buClr>
                <a:srgbClr val="FF00FF"/>
              </a:buClr>
              <a:buFont typeface="Wingdings" pitchFamily="2" charset="2"/>
              <a:buChar char="u"/>
            </a:pPr>
            <a:r>
              <a:rPr lang="zh-CN" altLang="en-US" sz="2000" dirty="0">
                <a:solidFill>
                  <a:schemeClr val="tx1"/>
                </a:solidFill>
              </a:rPr>
              <a:t>可让</a:t>
            </a:r>
            <a:r>
              <a:rPr lang="en-US" altLang="zh-CN" sz="2000" dirty="0">
                <a:solidFill>
                  <a:schemeClr val="tx1"/>
                </a:solidFill>
              </a:rPr>
              <a:t>p</a:t>
            </a:r>
            <a:r>
              <a:rPr lang="zh-CN" altLang="en-US" sz="2000" dirty="0">
                <a:solidFill>
                  <a:schemeClr val="tx1"/>
                </a:solidFill>
              </a:rPr>
              <a:t>指向二维数组某一行</a:t>
            </a:r>
            <a:endParaRPr lang="zh-CN" altLang="en-US" sz="2000" dirty="0">
              <a:solidFill>
                <a:schemeClr val="tx2"/>
              </a:solidFill>
            </a:endParaRPr>
          </a:p>
          <a:p>
            <a:pPr marL="2057400" lvl="4" indent="-228600" eaLnBrk="1" hangingPunct="1">
              <a:spcBef>
                <a:spcPct val="20000"/>
              </a:spcBef>
              <a:buClr>
                <a:srgbClr val="FF00FF"/>
              </a:buClr>
              <a:buFont typeface="Wingdings" pitchFamily="2" charset="2"/>
              <a:buNone/>
            </a:pPr>
            <a:r>
              <a:rPr lang="zh-CN" altLang="en-US" sz="2000" dirty="0">
                <a:solidFill>
                  <a:schemeClr val="tx1"/>
                </a:solidFill>
              </a:rPr>
              <a:t>   如    </a:t>
            </a:r>
            <a:r>
              <a:rPr lang="en-US" altLang="zh-CN" sz="2000" dirty="0">
                <a:solidFill>
                  <a:schemeClr val="tx1"/>
                </a:solidFill>
              </a:rPr>
              <a:t>int     a[3][</a:t>
            </a:r>
            <a:r>
              <a:rPr lang="en-US" altLang="zh-CN" sz="2000" dirty="0">
                <a:solidFill>
                  <a:srgbClr val="FF5050"/>
                </a:solidFill>
              </a:rPr>
              <a:t>4</a:t>
            </a:r>
            <a:r>
              <a:rPr lang="en-US" altLang="zh-CN" sz="2000" dirty="0">
                <a:solidFill>
                  <a:schemeClr val="tx1"/>
                </a:solidFill>
              </a:rPr>
              <a:t>],  (*p)[</a:t>
            </a:r>
            <a:r>
              <a:rPr lang="en-US" altLang="zh-CN" sz="2000" dirty="0">
                <a:solidFill>
                  <a:srgbClr val="FF5050"/>
                </a:solidFill>
              </a:rPr>
              <a:t>4</a:t>
            </a:r>
            <a:r>
              <a:rPr lang="en-US" altLang="zh-CN" sz="2000" dirty="0">
                <a:solidFill>
                  <a:schemeClr val="tx1"/>
                </a:solidFill>
              </a:rPr>
              <a:t>]=a;</a:t>
            </a:r>
          </a:p>
        </p:txBody>
      </p:sp>
      <p:sp>
        <p:nvSpPr>
          <p:cNvPr id="839692" name="AutoShape 12"/>
          <p:cNvSpPr>
            <a:spLocks noChangeArrowheads="1"/>
          </p:cNvSpPr>
          <p:nvPr/>
        </p:nvSpPr>
        <p:spPr bwMode="auto">
          <a:xfrm>
            <a:off x="631148" y="4953000"/>
            <a:ext cx="3030537" cy="739775"/>
          </a:xfrm>
          <a:prstGeom prst="wedgeRectCallout">
            <a:avLst>
              <a:gd name="adj1" fmla="val 40625"/>
              <a:gd name="adj2" fmla="val -355691"/>
            </a:avLst>
          </a:prstGeom>
          <a:noFill/>
          <a:ln w="38100">
            <a:solidFill>
              <a:srgbClr val="339933"/>
            </a:solid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en-US" sz="2000" dirty="0">
                <a:solidFill>
                  <a:schemeClr val="tx1"/>
                </a:solidFill>
              </a:rPr>
              <a:t>一维数组指针变量维数和</a:t>
            </a:r>
          </a:p>
          <a:p>
            <a:pPr algn="ctr" eaLnBrk="1" hangingPunct="1">
              <a:spcBef>
                <a:spcPct val="0"/>
              </a:spcBef>
            </a:pPr>
            <a:r>
              <a:rPr lang="zh-CN" altLang="en-US" sz="2000" dirty="0">
                <a:solidFill>
                  <a:schemeClr val="tx1"/>
                </a:solidFill>
              </a:rPr>
              <a:t>二维数组</a:t>
            </a:r>
            <a:r>
              <a:rPr lang="zh-CN" altLang="en-US" sz="2000" dirty="0">
                <a:solidFill>
                  <a:srgbClr val="FF5050"/>
                </a:solidFill>
              </a:rPr>
              <a:t>列数必须相同</a:t>
            </a:r>
          </a:p>
        </p:txBody>
      </p:sp>
      <p:grpSp>
        <p:nvGrpSpPr>
          <p:cNvPr id="2" name="Group 61"/>
          <p:cNvGrpSpPr>
            <a:grpSpLocks/>
          </p:cNvGrpSpPr>
          <p:nvPr/>
        </p:nvGrpSpPr>
        <p:grpSpPr bwMode="auto">
          <a:xfrm>
            <a:off x="4310063" y="1319213"/>
            <a:ext cx="2859087" cy="5538787"/>
            <a:chOff x="2715" y="363"/>
            <a:chExt cx="1801" cy="3489"/>
          </a:xfrm>
        </p:grpSpPr>
        <p:grpSp>
          <p:nvGrpSpPr>
            <p:cNvPr id="3" name="Group 62"/>
            <p:cNvGrpSpPr>
              <a:grpSpLocks/>
            </p:cNvGrpSpPr>
            <p:nvPr/>
          </p:nvGrpSpPr>
          <p:grpSpPr bwMode="auto">
            <a:xfrm>
              <a:off x="3118" y="363"/>
              <a:ext cx="851" cy="3489"/>
              <a:chOff x="3332" y="597"/>
              <a:chExt cx="851" cy="3489"/>
            </a:xfrm>
          </p:grpSpPr>
          <p:sp>
            <p:nvSpPr>
              <p:cNvPr id="398371" name="Text Box 63"/>
              <p:cNvSpPr txBox="1">
                <a:spLocks noChangeArrowheads="1"/>
              </p:cNvSpPr>
              <p:nvPr/>
            </p:nvSpPr>
            <p:spPr bwMode="auto">
              <a:xfrm>
                <a:off x="3332" y="597"/>
                <a:ext cx="851"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int  a[3][4];</a:t>
                </a:r>
              </a:p>
            </p:txBody>
          </p:sp>
          <p:sp>
            <p:nvSpPr>
              <p:cNvPr id="398372" name="Rectangle 64"/>
              <p:cNvSpPr>
                <a:spLocks noChangeArrowheads="1"/>
              </p:cNvSpPr>
              <p:nvPr/>
            </p:nvSpPr>
            <p:spPr bwMode="auto">
              <a:xfrm>
                <a:off x="3355" y="853"/>
                <a:ext cx="747" cy="3233"/>
              </a:xfrm>
              <a:prstGeom prst="rect">
                <a:avLst/>
              </a:prstGeom>
              <a:noFill/>
              <a:ln w="9525">
                <a:solidFill>
                  <a:schemeClr val="tx1"/>
                </a:solidFill>
                <a:miter lim="800000"/>
                <a:headEnd/>
                <a:tailEnd/>
              </a:ln>
              <a:effectLst/>
            </p:spPr>
            <p:txBody>
              <a:bodyPr wrap="none" anchor="ctr"/>
              <a:lstStyle/>
              <a:p>
                <a:endParaRPr lang="zh-CN" altLang="en-US"/>
              </a:p>
            </p:txBody>
          </p:sp>
          <p:sp>
            <p:nvSpPr>
              <p:cNvPr id="398373" name="Line 65"/>
              <p:cNvSpPr>
                <a:spLocks noChangeShapeType="1"/>
              </p:cNvSpPr>
              <p:nvPr/>
            </p:nvSpPr>
            <p:spPr bwMode="auto">
              <a:xfrm>
                <a:off x="3370" y="1103"/>
                <a:ext cx="746" cy="0"/>
              </a:xfrm>
              <a:prstGeom prst="line">
                <a:avLst/>
              </a:prstGeom>
              <a:noFill/>
              <a:ln w="9525">
                <a:solidFill>
                  <a:schemeClr val="tx1"/>
                </a:solidFill>
                <a:round/>
                <a:headEnd/>
                <a:tailEnd/>
              </a:ln>
              <a:effectLst/>
            </p:spPr>
            <p:txBody>
              <a:bodyPr wrap="none" anchor="ctr"/>
              <a:lstStyle/>
              <a:p>
                <a:endParaRPr lang="zh-CN" altLang="en-US"/>
              </a:p>
            </p:txBody>
          </p:sp>
          <p:sp>
            <p:nvSpPr>
              <p:cNvPr id="398374" name="Line 66"/>
              <p:cNvSpPr>
                <a:spLocks noChangeShapeType="1"/>
              </p:cNvSpPr>
              <p:nvPr/>
            </p:nvSpPr>
            <p:spPr bwMode="auto">
              <a:xfrm>
                <a:off x="3358" y="1378"/>
                <a:ext cx="746" cy="0"/>
              </a:xfrm>
              <a:prstGeom prst="line">
                <a:avLst/>
              </a:prstGeom>
              <a:noFill/>
              <a:ln w="9525">
                <a:solidFill>
                  <a:schemeClr val="tx1"/>
                </a:solidFill>
                <a:round/>
                <a:headEnd/>
                <a:tailEnd/>
              </a:ln>
              <a:effectLst/>
            </p:spPr>
            <p:txBody>
              <a:bodyPr wrap="none" anchor="ctr"/>
              <a:lstStyle/>
              <a:p>
                <a:endParaRPr lang="zh-CN" altLang="en-US"/>
              </a:p>
            </p:txBody>
          </p:sp>
          <p:sp>
            <p:nvSpPr>
              <p:cNvPr id="398375" name="Line 67"/>
              <p:cNvSpPr>
                <a:spLocks noChangeShapeType="1"/>
              </p:cNvSpPr>
              <p:nvPr/>
            </p:nvSpPr>
            <p:spPr bwMode="auto">
              <a:xfrm>
                <a:off x="3358" y="1928"/>
                <a:ext cx="746" cy="0"/>
              </a:xfrm>
              <a:prstGeom prst="line">
                <a:avLst/>
              </a:prstGeom>
              <a:noFill/>
              <a:ln w="9525">
                <a:solidFill>
                  <a:schemeClr val="tx1"/>
                </a:solidFill>
                <a:round/>
                <a:headEnd/>
                <a:tailEnd/>
              </a:ln>
              <a:effectLst/>
            </p:spPr>
            <p:txBody>
              <a:bodyPr wrap="none" anchor="ctr"/>
              <a:lstStyle/>
              <a:p>
                <a:endParaRPr lang="zh-CN" altLang="en-US"/>
              </a:p>
            </p:txBody>
          </p:sp>
          <p:sp>
            <p:nvSpPr>
              <p:cNvPr id="398376" name="Line 68"/>
              <p:cNvSpPr>
                <a:spLocks noChangeShapeType="1"/>
              </p:cNvSpPr>
              <p:nvPr/>
            </p:nvSpPr>
            <p:spPr bwMode="auto">
              <a:xfrm>
                <a:off x="3358" y="2204"/>
                <a:ext cx="738" cy="0"/>
              </a:xfrm>
              <a:prstGeom prst="line">
                <a:avLst/>
              </a:prstGeom>
              <a:noFill/>
              <a:ln w="9525">
                <a:solidFill>
                  <a:schemeClr val="tx1"/>
                </a:solidFill>
                <a:round/>
                <a:headEnd/>
                <a:tailEnd/>
              </a:ln>
              <a:effectLst/>
            </p:spPr>
            <p:txBody>
              <a:bodyPr wrap="none" anchor="ctr"/>
              <a:lstStyle/>
              <a:p>
                <a:endParaRPr lang="zh-CN" altLang="en-US"/>
              </a:p>
            </p:txBody>
          </p:sp>
          <p:sp>
            <p:nvSpPr>
              <p:cNvPr id="398377" name="Line 69"/>
              <p:cNvSpPr>
                <a:spLocks noChangeShapeType="1"/>
              </p:cNvSpPr>
              <p:nvPr/>
            </p:nvSpPr>
            <p:spPr bwMode="auto">
              <a:xfrm>
                <a:off x="3358" y="2479"/>
                <a:ext cx="746" cy="0"/>
              </a:xfrm>
              <a:prstGeom prst="line">
                <a:avLst/>
              </a:prstGeom>
              <a:noFill/>
              <a:ln w="9525">
                <a:solidFill>
                  <a:schemeClr val="tx1"/>
                </a:solidFill>
                <a:round/>
                <a:headEnd/>
                <a:tailEnd/>
              </a:ln>
              <a:effectLst/>
            </p:spPr>
            <p:txBody>
              <a:bodyPr wrap="none" anchor="ctr"/>
              <a:lstStyle/>
              <a:p>
                <a:endParaRPr lang="zh-CN" altLang="en-US"/>
              </a:p>
            </p:txBody>
          </p:sp>
          <p:sp>
            <p:nvSpPr>
              <p:cNvPr id="398378" name="Line 70"/>
              <p:cNvSpPr>
                <a:spLocks noChangeShapeType="1"/>
              </p:cNvSpPr>
              <p:nvPr/>
            </p:nvSpPr>
            <p:spPr bwMode="auto">
              <a:xfrm>
                <a:off x="3358" y="3030"/>
                <a:ext cx="746" cy="0"/>
              </a:xfrm>
              <a:prstGeom prst="line">
                <a:avLst/>
              </a:prstGeom>
              <a:noFill/>
              <a:ln w="9525">
                <a:solidFill>
                  <a:schemeClr val="tx1"/>
                </a:solidFill>
                <a:round/>
                <a:headEnd/>
                <a:tailEnd/>
              </a:ln>
              <a:effectLst/>
            </p:spPr>
            <p:txBody>
              <a:bodyPr wrap="none" anchor="ctr"/>
              <a:lstStyle/>
              <a:p>
                <a:endParaRPr lang="zh-CN" altLang="en-US"/>
              </a:p>
            </p:txBody>
          </p:sp>
          <p:sp>
            <p:nvSpPr>
              <p:cNvPr id="398379" name="Line 71"/>
              <p:cNvSpPr>
                <a:spLocks noChangeShapeType="1"/>
              </p:cNvSpPr>
              <p:nvPr/>
            </p:nvSpPr>
            <p:spPr bwMode="auto">
              <a:xfrm flipV="1">
                <a:off x="3358" y="3305"/>
                <a:ext cx="754" cy="1"/>
              </a:xfrm>
              <a:prstGeom prst="line">
                <a:avLst/>
              </a:prstGeom>
              <a:noFill/>
              <a:ln w="9525">
                <a:solidFill>
                  <a:schemeClr val="tx1"/>
                </a:solidFill>
                <a:round/>
                <a:headEnd/>
                <a:tailEnd/>
              </a:ln>
              <a:effectLst/>
            </p:spPr>
            <p:txBody>
              <a:bodyPr wrap="none" anchor="ctr"/>
              <a:lstStyle/>
              <a:p>
                <a:endParaRPr lang="zh-CN" altLang="en-US"/>
              </a:p>
            </p:txBody>
          </p:sp>
          <p:sp>
            <p:nvSpPr>
              <p:cNvPr id="398380" name="Line 72"/>
              <p:cNvSpPr>
                <a:spLocks noChangeShapeType="1"/>
              </p:cNvSpPr>
              <p:nvPr/>
            </p:nvSpPr>
            <p:spPr bwMode="auto">
              <a:xfrm>
                <a:off x="3358" y="3581"/>
                <a:ext cx="746" cy="0"/>
              </a:xfrm>
              <a:prstGeom prst="line">
                <a:avLst/>
              </a:prstGeom>
              <a:noFill/>
              <a:ln w="9525">
                <a:solidFill>
                  <a:schemeClr val="tx1"/>
                </a:solidFill>
                <a:round/>
                <a:headEnd/>
                <a:tailEnd/>
              </a:ln>
              <a:effectLst/>
            </p:spPr>
            <p:txBody>
              <a:bodyPr wrap="none" anchor="ctr"/>
              <a:lstStyle/>
              <a:p>
                <a:endParaRPr lang="zh-CN" altLang="en-US"/>
              </a:p>
            </p:txBody>
          </p:sp>
          <p:sp>
            <p:nvSpPr>
              <p:cNvPr id="398381" name="Text Box 73"/>
              <p:cNvSpPr txBox="1">
                <a:spLocks noChangeArrowheads="1"/>
              </p:cNvSpPr>
              <p:nvPr/>
            </p:nvSpPr>
            <p:spPr bwMode="auto">
              <a:xfrm>
                <a:off x="3483" y="854"/>
                <a:ext cx="55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2"/>
                    </a:solidFill>
                    <a:ea typeface="宋体" pitchFamily="2" charset="-122"/>
                  </a:rPr>
                  <a:t>a[0]</a:t>
                </a:r>
                <a:r>
                  <a:rPr lang="en-US" altLang="zh-CN" sz="2000" b="0">
                    <a:solidFill>
                      <a:schemeClr val="tx1"/>
                    </a:solidFill>
                    <a:ea typeface="宋体" pitchFamily="2" charset="-122"/>
                  </a:rPr>
                  <a:t>[0]</a:t>
                </a:r>
              </a:p>
            </p:txBody>
          </p:sp>
          <p:sp>
            <p:nvSpPr>
              <p:cNvPr id="398382" name="Text Box 74"/>
              <p:cNvSpPr txBox="1">
                <a:spLocks noChangeArrowheads="1"/>
              </p:cNvSpPr>
              <p:nvPr/>
            </p:nvSpPr>
            <p:spPr bwMode="auto">
              <a:xfrm>
                <a:off x="3483" y="1124"/>
                <a:ext cx="55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2"/>
                    </a:solidFill>
                    <a:ea typeface="宋体" pitchFamily="2" charset="-122"/>
                  </a:rPr>
                  <a:t>a[0]</a:t>
                </a:r>
                <a:r>
                  <a:rPr lang="en-US" altLang="zh-CN" sz="2000" b="0">
                    <a:solidFill>
                      <a:schemeClr val="tx1"/>
                    </a:solidFill>
                    <a:ea typeface="宋体" pitchFamily="2" charset="-122"/>
                  </a:rPr>
                  <a:t>[1]</a:t>
                </a:r>
              </a:p>
            </p:txBody>
          </p:sp>
          <p:sp>
            <p:nvSpPr>
              <p:cNvPr id="398383" name="Text Box 75"/>
              <p:cNvSpPr txBox="1">
                <a:spLocks noChangeArrowheads="1"/>
              </p:cNvSpPr>
              <p:nvPr/>
            </p:nvSpPr>
            <p:spPr bwMode="auto">
              <a:xfrm>
                <a:off x="3483" y="1935"/>
                <a:ext cx="55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339933"/>
                    </a:solidFill>
                    <a:ea typeface="宋体" pitchFamily="2" charset="-122"/>
                  </a:rPr>
                  <a:t>a[1]</a:t>
                </a:r>
                <a:r>
                  <a:rPr lang="en-US" altLang="zh-CN" sz="2000" b="0">
                    <a:solidFill>
                      <a:schemeClr val="tx1"/>
                    </a:solidFill>
                    <a:ea typeface="宋体" pitchFamily="2" charset="-122"/>
                  </a:rPr>
                  <a:t>[0]</a:t>
                </a:r>
              </a:p>
            </p:txBody>
          </p:sp>
          <p:sp>
            <p:nvSpPr>
              <p:cNvPr id="398384" name="Text Box 76"/>
              <p:cNvSpPr txBox="1">
                <a:spLocks noChangeArrowheads="1"/>
              </p:cNvSpPr>
              <p:nvPr/>
            </p:nvSpPr>
            <p:spPr bwMode="auto">
              <a:xfrm>
                <a:off x="3483" y="2205"/>
                <a:ext cx="55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339933"/>
                    </a:solidFill>
                    <a:ea typeface="宋体" pitchFamily="2" charset="-122"/>
                  </a:rPr>
                  <a:t>a[1]</a:t>
                </a:r>
                <a:r>
                  <a:rPr lang="en-US" altLang="zh-CN" sz="2000" b="0">
                    <a:solidFill>
                      <a:schemeClr val="tx1"/>
                    </a:solidFill>
                    <a:ea typeface="宋体" pitchFamily="2" charset="-122"/>
                  </a:rPr>
                  <a:t>[1]</a:t>
                </a:r>
              </a:p>
            </p:txBody>
          </p:sp>
          <p:sp>
            <p:nvSpPr>
              <p:cNvPr id="398385" name="Text Box 77"/>
              <p:cNvSpPr txBox="1">
                <a:spLocks noChangeArrowheads="1"/>
              </p:cNvSpPr>
              <p:nvPr/>
            </p:nvSpPr>
            <p:spPr bwMode="auto">
              <a:xfrm>
                <a:off x="3483" y="3016"/>
                <a:ext cx="55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FF9900"/>
                    </a:solidFill>
                    <a:ea typeface="宋体" pitchFamily="2" charset="-122"/>
                  </a:rPr>
                  <a:t>a[2]</a:t>
                </a:r>
                <a:r>
                  <a:rPr lang="en-US" altLang="zh-CN" sz="2000" b="0">
                    <a:solidFill>
                      <a:schemeClr val="tx1"/>
                    </a:solidFill>
                    <a:ea typeface="宋体" pitchFamily="2" charset="-122"/>
                  </a:rPr>
                  <a:t>[0]</a:t>
                </a:r>
              </a:p>
            </p:txBody>
          </p:sp>
          <p:sp>
            <p:nvSpPr>
              <p:cNvPr id="398386" name="Text Box 78"/>
              <p:cNvSpPr txBox="1">
                <a:spLocks noChangeArrowheads="1"/>
              </p:cNvSpPr>
              <p:nvPr/>
            </p:nvSpPr>
            <p:spPr bwMode="auto">
              <a:xfrm>
                <a:off x="3483" y="3287"/>
                <a:ext cx="55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FF9900"/>
                    </a:solidFill>
                    <a:ea typeface="宋体" pitchFamily="2" charset="-122"/>
                  </a:rPr>
                  <a:t>a[2]</a:t>
                </a:r>
                <a:r>
                  <a:rPr lang="en-US" altLang="zh-CN" sz="2000" b="0">
                    <a:solidFill>
                      <a:schemeClr val="tx1"/>
                    </a:solidFill>
                    <a:ea typeface="宋体" pitchFamily="2" charset="-122"/>
                  </a:rPr>
                  <a:t>[1]</a:t>
                </a:r>
              </a:p>
            </p:txBody>
          </p:sp>
          <p:sp>
            <p:nvSpPr>
              <p:cNvPr id="398387" name="Line 79"/>
              <p:cNvSpPr>
                <a:spLocks noChangeShapeType="1"/>
              </p:cNvSpPr>
              <p:nvPr/>
            </p:nvSpPr>
            <p:spPr bwMode="auto">
              <a:xfrm>
                <a:off x="3358" y="1653"/>
                <a:ext cx="746" cy="0"/>
              </a:xfrm>
              <a:prstGeom prst="line">
                <a:avLst/>
              </a:prstGeom>
              <a:noFill/>
              <a:ln w="9525">
                <a:solidFill>
                  <a:schemeClr val="tx1"/>
                </a:solidFill>
                <a:round/>
                <a:headEnd/>
                <a:tailEnd/>
              </a:ln>
              <a:effectLst/>
            </p:spPr>
            <p:txBody>
              <a:bodyPr wrap="none" anchor="ctr"/>
              <a:lstStyle/>
              <a:p>
                <a:endParaRPr lang="zh-CN" altLang="en-US"/>
              </a:p>
            </p:txBody>
          </p:sp>
          <p:sp>
            <p:nvSpPr>
              <p:cNvPr id="398388" name="Line 80"/>
              <p:cNvSpPr>
                <a:spLocks noChangeShapeType="1"/>
              </p:cNvSpPr>
              <p:nvPr/>
            </p:nvSpPr>
            <p:spPr bwMode="auto">
              <a:xfrm>
                <a:off x="3358" y="2754"/>
                <a:ext cx="746" cy="0"/>
              </a:xfrm>
              <a:prstGeom prst="line">
                <a:avLst/>
              </a:prstGeom>
              <a:noFill/>
              <a:ln w="9525">
                <a:solidFill>
                  <a:schemeClr val="tx1"/>
                </a:solidFill>
                <a:round/>
                <a:headEnd/>
                <a:tailEnd/>
              </a:ln>
              <a:effectLst/>
            </p:spPr>
            <p:txBody>
              <a:bodyPr wrap="none" anchor="ctr"/>
              <a:lstStyle/>
              <a:p>
                <a:endParaRPr lang="zh-CN" altLang="en-US"/>
              </a:p>
            </p:txBody>
          </p:sp>
          <p:sp>
            <p:nvSpPr>
              <p:cNvPr id="398389" name="Line 81"/>
              <p:cNvSpPr>
                <a:spLocks noChangeShapeType="1"/>
              </p:cNvSpPr>
              <p:nvPr/>
            </p:nvSpPr>
            <p:spPr bwMode="auto">
              <a:xfrm>
                <a:off x="3370" y="3857"/>
                <a:ext cx="746" cy="0"/>
              </a:xfrm>
              <a:prstGeom prst="line">
                <a:avLst/>
              </a:prstGeom>
              <a:noFill/>
              <a:ln w="9525">
                <a:solidFill>
                  <a:schemeClr val="tx1"/>
                </a:solidFill>
                <a:round/>
                <a:headEnd/>
                <a:tailEnd/>
              </a:ln>
              <a:effectLst/>
            </p:spPr>
            <p:txBody>
              <a:bodyPr wrap="none" anchor="ctr"/>
              <a:lstStyle/>
              <a:p>
                <a:endParaRPr lang="zh-CN" altLang="en-US"/>
              </a:p>
            </p:txBody>
          </p:sp>
          <p:sp>
            <p:nvSpPr>
              <p:cNvPr id="398390" name="Text Box 82"/>
              <p:cNvSpPr txBox="1">
                <a:spLocks noChangeArrowheads="1"/>
              </p:cNvSpPr>
              <p:nvPr/>
            </p:nvSpPr>
            <p:spPr bwMode="auto">
              <a:xfrm>
                <a:off x="3483" y="1394"/>
                <a:ext cx="55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2"/>
                    </a:solidFill>
                    <a:ea typeface="宋体" pitchFamily="2" charset="-122"/>
                  </a:rPr>
                  <a:t>a[0]</a:t>
                </a:r>
                <a:r>
                  <a:rPr lang="en-US" altLang="zh-CN" sz="2000" b="0">
                    <a:solidFill>
                      <a:schemeClr val="tx1"/>
                    </a:solidFill>
                    <a:ea typeface="宋体" pitchFamily="2" charset="-122"/>
                  </a:rPr>
                  <a:t>[2]</a:t>
                </a:r>
              </a:p>
            </p:txBody>
          </p:sp>
          <p:sp>
            <p:nvSpPr>
              <p:cNvPr id="398391" name="Text Box 83"/>
              <p:cNvSpPr txBox="1">
                <a:spLocks noChangeArrowheads="1"/>
              </p:cNvSpPr>
              <p:nvPr/>
            </p:nvSpPr>
            <p:spPr bwMode="auto">
              <a:xfrm>
                <a:off x="3483" y="1665"/>
                <a:ext cx="55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2"/>
                    </a:solidFill>
                    <a:ea typeface="宋体" pitchFamily="2" charset="-122"/>
                  </a:rPr>
                  <a:t>a[0]</a:t>
                </a:r>
                <a:r>
                  <a:rPr lang="en-US" altLang="zh-CN" sz="2000" b="0">
                    <a:solidFill>
                      <a:schemeClr val="tx1"/>
                    </a:solidFill>
                    <a:ea typeface="宋体" pitchFamily="2" charset="-122"/>
                  </a:rPr>
                  <a:t>[3]</a:t>
                </a:r>
              </a:p>
            </p:txBody>
          </p:sp>
          <p:sp>
            <p:nvSpPr>
              <p:cNvPr id="398392" name="Text Box 84"/>
              <p:cNvSpPr txBox="1">
                <a:spLocks noChangeArrowheads="1"/>
              </p:cNvSpPr>
              <p:nvPr/>
            </p:nvSpPr>
            <p:spPr bwMode="auto">
              <a:xfrm>
                <a:off x="3483" y="2476"/>
                <a:ext cx="55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339933"/>
                    </a:solidFill>
                    <a:ea typeface="宋体" pitchFamily="2" charset="-122"/>
                  </a:rPr>
                  <a:t>a[1]</a:t>
                </a:r>
                <a:r>
                  <a:rPr lang="en-US" altLang="zh-CN" sz="2000" b="0">
                    <a:solidFill>
                      <a:schemeClr val="tx1"/>
                    </a:solidFill>
                    <a:ea typeface="宋体" pitchFamily="2" charset="-122"/>
                  </a:rPr>
                  <a:t>[2]</a:t>
                </a:r>
              </a:p>
            </p:txBody>
          </p:sp>
          <p:sp>
            <p:nvSpPr>
              <p:cNvPr id="398393" name="Text Box 85"/>
              <p:cNvSpPr txBox="1">
                <a:spLocks noChangeArrowheads="1"/>
              </p:cNvSpPr>
              <p:nvPr/>
            </p:nvSpPr>
            <p:spPr bwMode="auto">
              <a:xfrm>
                <a:off x="3483" y="2746"/>
                <a:ext cx="55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339933"/>
                    </a:solidFill>
                    <a:ea typeface="宋体" pitchFamily="2" charset="-122"/>
                  </a:rPr>
                  <a:t>a[1]</a:t>
                </a:r>
                <a:r>
                  <a:rPr lang="en-US" altLang="zh-CN" sz="2000" b="0">
                    <a:solidFill>
                      <a:schemeClr val="tx1"/>
                    </a:solidFill>
                    <a:ea typeface="宋体" pitchFamily="2" charset="-122"/>
                  </a:rPr>
                  <a:t>[3]</a:t>
                </a:r>
              </a:p>
            </p:txBody>
          </p:sp>
          <p:sp>
            <p:nvSpPr>
              <p:cNvPr id="398394" name="Text Box 86"/>
              <p:cNvSpPr txBox="1">
                <a:spLocks noChangeArrowheads="1"/>
              </p:cNvSpPr>
              <p:nvPr/>
            </p:nvSpPr>
            <p:spPr bwMode="auto">
              <a:xfrm>
                <a:off x="3483" y="3557"/>
                <a:ext cx="55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FF9900"/>
                    </a:solidFill>
                    <a:ea typeface="宋体" pitchFamily="2" charset="-122"/>
                  </a:rPr>
                  <a:t>a[2]</a:t>
                </a:r>
                <a:r>
                  <a:rPr lang="en-US" altLang="zh-CN" sz="2000" b="0">
                    <a:solidFill>
                      <a:schemeClr val="tx1"/>
                    </a:solidFill>
                    <a:ea typeface="宋体" pitchFamily="2" charset="-122"/>
                  </a:rPr>
                  <a:t>[2]</a:t>
                </a:r>
              </a:p>
            </p:txBody>
          </p:sp>
          <p:sp>
            <p:nvSpPr>
              <p:cNvPr id="398395" name="Text Box 87"/>
              <p:cNvSpPr txBox="1">
                <a:spLocks noChangeArrowheads="1"/>
              </p:cNvSpPr>
              <p:nvPr/>
            </p:nvSpPr>
            <p:spPr bwMode="auto">
              <a:xfrm>
                <a:off x="3483" y="3828"/>
                <a:ext cx="55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FF9900"/>
                    </a:solidFill>
                    <a:ea typeface="宋体" pitchFamily="2" charset="-122"/>
                  </a:rPr>
                  <a:t>a[2]</a:t>
                </a:r>
                <a:r>
                  <a:rPr lang="en-US" altLang="zh-CN" sz="2000" b="0">
                    <a:solidFill>
                      <a:schemeClr val="tx1"/>
                    </a:solidFill>
                    <a:ea typeface="宋体" pitchFamily="2" charset="-122"/>
                  </a:rPr>
                  <a:t>[3]</a:t>
                </a:r>
              </a:p>
            </p:txBody>
          </p:sp>
        </p:grpSp>
        <p:grpSp>
          <p:nvGrpSpPr>
            <p:cNvPr id="4" name="Group 88"/>
            <p:cNvGrpSpPr>
              <a:grpSpLocks/>
            </p:cNvGrpSpPr>
            <p:nvPr/>
          </p:nvGrpSpPr>
          <p:grpSpPr bwMode="auto">
            <a:xfrm>
              <a:off x="2715" y="492"/>
              <a:ext cx="403" cy="2448"/>
              <a:chOff x="2715" y="492"/>
              <a:chExt cx="403" cy="2448"/>
            </a:xfrm>
          </p:grpSpPr>
          <p:sp>
            <p:nvSpPr>
              <p:cNvPr id="398368" name="Text Box 89"/>
              <p:cNvSpPr txBox="1">
                <a:spLocks noChangeArrowheads="1"/>
              </p:cNvSpPr>
              <p:nvPr/>
            </p:nvSpPr>
            <p:spPr bwMode="auto">
              <a:xfrm>
                <a:off x="2817" y="492"/>
                <a:ext cx="199"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a</a:t>
                </a:r>
              </a:p>
            </p:txBody>
          </p:sp>
          <p:sp>
            <p:nvSpPr>
              <p:cNvPr id="398369" name="Text Box 90"/>
              <p:cNvSpPr txBox="1">
                <a:spLocks noChangeArrowheads="1"/>
              </p:cNvSpPr>
              <p:nvPr/>
            </p:nvSpPr>
            <p:spPr bwMode="auto">
              <a:xfrm>
                <a:off x="2715" y="1572"/>
                <a:ext cx="403"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a+1</a:t>
                </a:r>
              </a:p>
            </p:txBody>
          </p:sp>
          <p:sp>
            <p:nvSpPr>
              <p:cNvPr id="398370" name="Text Box 91"/>
              <p:cNvSpPr txBox="1">
                <a:spLocks noChangeArrowheads="1"/>
              </p:cNvSpPr>
              <p:nvPr/>
            </p:nvSpPr>
            <p:spPr bwMode="auto">
              <a:xfrm>
                <a:off x="2715" y="2652"/>
                <a:ext cx="403"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a+2</a:t>
                </a:r>
              </a:p>
            </p:txBody>
          </p:sp>
        </p:grpSp>
        <p:sp>
          <p:nvSpPr>
            <p:cNvPr id="398361" name="Line 92"/>
            <p:cNvSpPr>
              <a:spLocks noChangeShapeType="1"/>
            </p:cNvSpPr>
            <p:nvPr/>
          </p:nvSpPr>
          <p:spPr bwMode="auto">
            <a:xfrm flipH="1">
              <a:off x="3888" y="636"/>
              <a:ext cx="300" cy="0"/>
            </a:xfrm>
            <a:prstGeom prst="line">
              <a:avLst/>
            </a:prstGeom>
            <a:noFill/>
            <a:ln w="38100">
              <a:solidFill>
                <a:srgbClr val="0000FF"/>
              </a:solidFill>
              <a:round/>
              <a:headEnd type="none" w="lg" len="lg"/>
              <a:tailEnd type="triangle" w="med" len="med"/>
            </a:ln>
            <a:effectLst/>
          </p:spPr>
          <p:txBody>
            <a:bodyPr wrap="none" lIns="90000" tIns="46800" rIns="90000" bIns="46800" anchor="ctr">
              <a:spAutoFit/>
            </a:bodyPr>
            <a:lstStyle/>
            <a:p>
              <a:endParaRPr lang="zh-CN" altLang="en-US"/>
            </a:p>
          </p:txBody>
        </p:sp>
        <p:grpSp>
          <p:nvGrpSpPr>
            <p:cNvPr id="5" name="Group 93"/>
            <p:cNvGrpSpPr>
              <a:grpSpLocks/>
            </p:cNvGrpSpPr>
            <p:nvPr/>
          </p:nvGrpSpPr>
          <p:grpSpPr bwMode="auto">
            <a:xfrm>
              <a:off x="4102" y="492"/>
              <a:ext cx="414" cy="2448"/>
              <a:chOff x="2710" y="492"/>
              <a:chExt cx="414" cy="2448"/>
            </a:xfrm>
          </p:grpSpPr>
          <p:sp>
            <p:nvSpPr>
              <p:cNvPr id="398365" name="Text Box 94"/>
              <p:cNvSpPr txBox="1">
                <a:spLocks noChangeArrowheads="1"/>
              </p:cNvSpPr>
              <p:nvPr/>
            </p:nvSpPr>
            <p:spPr bwMode="auto">
              <a:xfrm>
                <a:off x="2812" y="492"/>
                <a:ext cx="210"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p</a:t>
                </a:r>
              </a:p>
            </p:txBody>
          </p:sp>
          <p:sp>
            <p:nvSpPr>
              <p:cNvPr id="398366" name="Text Box 95"/>
              <p:cNvSpPr txBox="1">
                <a:spLocks noChangeArrowheads="1"/>
              </p:cNvSpPr>
              <p:nvPr/>
            </p:nvSpPr>
            <p:spPr bwMode="auto">
              <a:xfrm>
                <a:off x="2710" y="1572"/>
                <a:ext cx="414"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p+1</a:t>
                </a:r>
              </a:p>
            </p:txBody>
          </p:sp>
          <p:sp>
            <p:nvSpPr>
              <p:cNvPr id="398367" name="Text Box 96"/>
              <p:cNvSpPr txBox="1">
                <a:spLocks noChangeArrowheads="1"/>
              </p:cNvSpPr>
              <p:nvPr/>
            </p:nvSpPr>
            <p:spPr bwMode="auto">
              <a:xfrm>
                <a:off x="2710" y="2652"/>
                <a:ext cx="414"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p+2</a:t>
                </a:r>
              </a:p>
            </p:txBody>
          </p:sp>
        </p:grpSp>
        <p:sp>
          <p:nvSpPr>
            <p:cNvPr id="398363" name="Line 97"/>
            <p:cNvSpPr>
              <a:spLocks noChangeShapeType="1"/>
            </p:cNvSpPr>
            <p:nvPr/>
          </p:nvSpPr>
          <p:spPr bwMode="auto">
            <a:xfrm flipH="1">
              <a:off x="3888" y="1722"/>
              <a:ext cx="300" cy="0"/>
            </a:xfrm>
            <a:prstGeom prst="line">
              <a:avLst/>
            </a:prstGeom>
            <a:noFill/>
            <a:ln w="38100">
              <a:solidFill>
                <a:srgbClr val="0000FF"/>
              </a:solidFill>
              <a:round/>
              <a:headEnd type="none" w="lg" len="lg"/>
              <a:tailEnd type="triangle" w="med" len="med"/>
            </a:ln>
            <a:effectLst/>
          </p:spPr>
          <p:txBody>
            <a:bodyPr wrap="none" lIns="90000" tIns="46800" rIns="90000" bIns="46800" anchor="ctr">
              <a:spAutoFit/>
            </a:bodyPr>
            <a:lstStyle/>
            <a:p>
              <a:endParaRPr lang="zh-CN" altLang="en-US"/>
            </a:p>
          </p:txBody>
        </p:sp>
        <p:sp>
          <p:nvSpPr>
            <p:cNvPr id="398364" name="Line 98"/>
            <p:cNvSpPr>
              <a:spLocks noChangeShapeType="1"/>
            </p:cNvSpPr>
            <p:nvPr/>
          </p:nvSpPr>
          <p:spPr bwMode="auto">
            <a:xfrm flipH="1">
              <a:off x="3888" y="2808"/>
              <a:ext cx="300" cy="0"/>
            </a:xfrm>
            <a:prstGeom prst="line">
              <a:avLst/>
            </a:prstGeom>
            <a:noFill/>
            <a:ln w="38100">
              <a:solidFill>
                <a:srgbClr val="0000FF"/>
              </a:solidFill>
              <a:round/>
              <a:headEnd type="none" w="lg" len="lg"/>
              <a:tailEnd type="triangle" w="med" len="med"/>
            </a:ln>
            <a:effectLst/>
          </p:spPr>
          <p:txBody>
            <a:bodyPr wrap="none" lIns="90000" tIns="46800" rIns="90000" bIns="46800" anchor="ctr">
              <a:spAutoFit/>
            </a:bodyPr>
            <a:lstStyle/>
            <a:p>
              <a:endParaRPr lang="zh-CN" altLang="en-US"/>
            </a:p>
          </p:txBody>
        </p:sp>
      </p:grpSp>
      <p:grpSp>
        <p:nvGrpSpPr>
          <p:cNvPr id="6" name="Group 109"/>
          <p:cNvGrpSpPr>
            <a:grpSpLocks/>
          </p:cNvGrpSpPr>
          <p:nvPr/>
        </p:nvGrpSpPr>
        <p:grpSpPr bwMode="auto">
          <a:xfrm>
            <a:off x="6153150" y="1866900"/>
            <a:ext cx="2990850" cy="2647950"/>
            <a:chOff x="3876" y="1176"/>
            <a:chExt cx="1884" cy="1668"/>
          </a:xfrm>
        </p:grpSpPr>
        <p:sp>
          <p:nvSpPr>
            <p:cNvPr id="398355" name="Line 100"/>
            <p:cNvSpPr>
              <a:spLocks noChangeShapeType="1"/>
            </p:cNvSpPr>
            <p:nvPr/>
          </p:nvSpPr>
          <p:spPr bwMode="auto">
            <a:xfrm flipH="1">
              <a:off x="3876" y="1332"/>
              <a:ext cx="300" cy="0"/>
            </a:xfrm>
            <a:prstGeom prst="line">
              <a:avLst/>
            </a:prstGeom>
            <a:noFill/>
            <a:ln w="38100">
              <a:solidFill>
                <a:srgbClr val="FF5050"/>
              </a:solidFill>
              <a:round/>
              <a:headEnd type="none" w="lg" len="lg"/>
              <a:tailEnd type="triangle" w="med" len="lg"/>
            </a:ln>
            <a:effectLst/>
          </p:spPr>
          <p:txBody>
            <a:bodyPr lIns="90000" tIns="46800" rIns="90000" bIns="46800" anchor="ctr">
              <a:spAutoFit/>
            </a:bodyPr>
            <a:lstStyle/>
            <a:p>
              <a:endParaRPr lang="zh-CN" altLang="en-US"/>
            </a:p>
          </p:txBody>
        </p:sp>
        <p:sp>
          <p:nvSpPr>
            <p:cNvPr id="398356" name="Text Box 101"/>
            <p:cNvSpPr txBox="1">
              <a:spLocks noChangeArrowheads="1"/>
            </p:cNvSpPr>
            <p:nvPr/>
          </p:nvSpPr>
          <p:spPr bwMode="auto">
            <a:xfrm>
              <a:off x="4127" y="1176"/>
              <a:ext cx="1274"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p[0]+1</a:t>
              </a:r>
              <a:r>
                <a:rPr lang="zh-CN" altLang="zh-CN" sz="2400" b="0">
                  <a:solidFill>
                    <a:schemeClr val="tx1"/>
                  </a:solidFill>
                  <a:ea typeface="隶书" pitchFamily="49" charset="-122"/>
                </a:rPr>
                <a:t>或 </a:t>
              </a:r>
              <a:r>
                <a:rPr lang="zh-CN" altLang="en-US" sz="2400" b="0">
                  <a:solidFill>
                    <a:schemeClr val="tx1"/>
                  </a:solidFill>
                  <a:ea typeface="隶书" pitchFamily="49" charset="-122"/>
                </a:rPr>
                <a:t>*</a:t>
              </a:r>
              <a:r>
                <a:rPr lang="en-US" altLang="zh-CN" sz="2400" b="0">
                  <a:solidFill>
                    <a:schemeClr val="tx1"/>
                  </a:solidFill>
                  <a:ea typeface="隶书" pitchFamily="49" charset="-122"/>
                </a:rPr>
                <a:t>p+1</a:t>
              </a:r>
            </a:p>
          </p:txBody>
        </p:sp>
        <p:sp>
          <p:nvSpPr>
            <p:cNvPr id="398357" name="Line 102"/>
            <p:cNvSpPr>
              <a:spLocks noChangeShapeType="1"/>
            </p:cNvSpPr>
            <p:nvPr/>
          </p:nvSpPr>
          <p:spPr bwMode="auto">
            <a:xfrm flipH="1">
              <a:off x="3900" y="2712"/>
              <a:ext cx="300" cy="0"/>
            </a:xfrm>
            <a:prstGeom prst="line">
              <a:avLst/>
            </a:prstGeom>
            <a:noFill/>
            <a:ln w="38100">
              <a:solidFill>
                <a:srgbClr val="FF5050"/>
              </a:solidFill>
              <a:round/>
              <a:headEnd type="none" w="lg" len="lg"/>
              <a:tailEnd type="triangle" w="med" len="lg"/>
            </a:ln>
            <a:effectLst/>
          </p:spPr>
          <p:txBody>
            <a:bodyPr lIns="90000" tIns="46800" rIns="90000" bIns="46800" anchor="ctr">
              <a:spAutoFit/>
            </a:bodyPr>
            <a:lstStyle/>
            <a:p>
              <a:endParaRPr lang="zh-CN" altLang="en-US"/>
            </a:p>
          </p:txBody>
        </p:sp>
        <p:sp>
          <p:nvSpPr>
            <p:cNvPr id="398358" name="Text Box 103"/>
            <p:cNvSpPr txBox="1">
              <a:spLocks noChangeArrowheads="1"/>
            </p:cNvSpPr>
            <p:nvPr/>
          </p:nvSpPr>
          <p:spPr bwMode="auto">
            <a:xfrm>
              <a:off x="4154" y="2556"/>
              <a:ext cx="1606"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p[1]+2</a:t>
              </a:r>
              <a:r>
                <a:rPr lang="zh-CN" altLang="zh-CN" sz="2400" b="0">
                  <a:solidFill>
                    <a:schemeClr val="tx1"/>
                  </a:solidFill>
                  <a:ea typeface="隶书" pitchFamily="49" charset="-122"/>
                </a:rPr>
                <a:t>或 </a:t>
              </a:r>
              <a:r>
                <a:rPr lang="zh-CN" altLang="en-US" sz="2400" b="0">
                  <a:solidFill>
                    <a:schemeClr val="tx1"/>
                  </a:solidFill>
                  <a:ea typeface="隶书" pitchFamily="49" charset="-122"/>
                </a:rPr>
                <a:t>*</a:t>
              </a:r>
              <a:r>
                <a:rPr lang="en-US" altLang="zh-CN" sz="2400" b="0">
                  <a:solidFill>
                    <a:schemeClr val="tx1"/>
                  </a:solidFill>
                  <a:ea typeface="隶书" pitchFamily="49" charset="-122"/>
                </a:rPr>
                <a:t>(p+1)+2</a:t>
              </a:r>
            </a:p>
          </p:txBody>
        </p:sp>
      </p:grpSp>
      <p:grpSp>
        <p:nvGrpSpPr>
          <p:cNvPr id="7" name="Group 104"/>
          <p:cNvGrpSpPr>
            <a:grpSpLocks/>
          </p:cNvGrpSpPr>
          <p:nvPr/>
        </p:nvGrpSpPr>
        <p:grpSpPr bwMode="auto">
          <a:xfrm>
            <a:off x="6019800" y="2209800"/>
            <a:ext cx="2849563" cy="2724150"/>
            <a:chOff x="3792" y="924"/>
            <a:chExt cx="1795" cy="1716"/>
          </a:xfrm>
        </p:grpSpPr>
        <p:sp>
          <p:nvSpPr>
            <p:cNvPr id="398351" name="Line 105"/>
            <p:cNvSpPr>
              <a:spLocks noChangeShapeType="1"/>
            </p:cNvSpPr>
            <p:nvPr/>
          </p:nvSpPr>
          <p:spPr bwMode="auto">
            <a:xfrm flipH="1">
              <a:off x="3804" y="1056"/>
              <a:ext cx="300" cy="0"/>
            </a:xfrm>
            <a:prstGeom prst="line">
              <a:avLst/>
            </a:prstGeom>
            <a:noFill/>
            <a:ln w="38100">
              <a:solidFill>
                <a:srgbClr val="339933"/>
              </a:solidFill>
              <a:round/>
              <a:headEnd type="none" w="lg" len="lg"/>
              <a:tailEnd type="triangle" w="med" len="med"/>
            </a:ln>
            <a:effectLst/>
          </p:spPr>
          <p:txBody>
            <a:bodyPr lIns="90000" tIns="46800" rIns="90000" bIns="46800" anchor="ctr">
              <a:spAutoFit/>
            </a:bodyPr>
            <a:lstStyle/>
            <a:p>
              <a:endParaRPr lang="zh-CN" altLang="en-US"/>
            </a:p>
          </p:txBody>
        </p:sp>
        <p:sp>
          <p:nvSpPr>
            <p:cNvPr id="398352" name="Text Box 106"/>
            <p:cNvSpPr txBox="1">
              <a:spLocks noChangeArrowheads="1"/>
            </p:cNvSpPr>
            <p:nvPr/>
          </p:nvSpPr>
          <p:spPr bwMode="auto">
            <a:xfrm>
              <a:off x="4069" y="924"/>
              <a:ext cx="1518"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chemeClr val="tx1"/>
                  </a:solidFill>
                  <a:ea typeface="隶书" pitchFamily="49" charset="-122"/>
                </a:rPr>
                <a:t>*(*p+1)</a:t>
              </a:r>
              <a:r>
                <a:rPr lang="zh-CN" altLang="zh-CN" sz="2400" b="0">
                  <a:solidFill>
                    <a:schemeClr val="tx1"/>
                  </a:solidFill>
                  <a:ea typeface="隶书" pitchFamily="49" charset="-122"/>
                </a:rPr>
                <a:t>或 </a:t>
              </a:r>
              <a:r>
                <a:rPr lang="en-US" altLang="zh-CN" sz="2400" b="0">
                  <a:solidFill>
                    <a:schemeClr val="tx1"/>
                  </a:solidFill>
                  <a:ea typeface="隶书" pitchFamily="49" charset="-122"/>
                </a:rPr>
                <a:t>(*p)[1]</a:t>
              </a:r>
            </a:p>
          </p:txBody>
        </p:sp>
        <p:sp>
          <p:nvSpPr>
            <p:cNvPr id="398353" name="Line 107"/>
            <p:cNvSpPr>
              <a:spLocks noChangeShapeType="1"/>
            </p:cNvSpPr>
            <p:nvPr/>
          </p:nvSpPr>
          <p:spPr bwMode="auto">
            <a:xfrm flipH="1">
              <a:off x="3792" y="2460"/>
              <a:ext cx="300" cy="0"/>
            </a:xfrm>
            <a:prstGeom prst="line">
              <a:avLst/>
            </a:prstGeom>
            <a:noFill/>
            <a:ln w="38100">
              <a:solidFill>
                <a:srgbClr val="339933"/>
              </a:solidFill>
              <a:round/>
              <a:headEnd type="none" w="lg" len="lg"/>
              <a:tailEnd type="triangle" w="med" len="med"/>
            </a:ln>
            <a:effectLst/>
          </p:spPr>
          <p:txBody>
            <a:bodyPr lIns="90000" tIns="46800" rIns="90000" bIns="46800" anchor="ctr">
              <a:spAutoFit/>
            </a:bodyPr>
            <a:lstStyle/>
            <a:p>
              <a:endParaRPr lang="zh-CN" altLang="en-US"/>
            </a:p>
          </p:txBody>
        </p:sp>
        <p:sp>
          <p:nvSpPr>
            <p:cNvPr id="398354" name="Text Box 108"/>
            <p:cNvSpPr txBox="1">
              <a:spLocks noChangeArrowheads="1"/>
            </p:cNvSpPr>
            <p:nvPr/>
          </p:nvSpPr>
          <p:spPr bwMode="auto">
            <a:xfrm>
              <a:off x="4102" y="2352"/>
              <a:ext cx="1114"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zh-CN" sz="2400" b="0">
                  <a:solidFill>
                    <a:schemeClr val="tx1"/>
                  </a:solidFill>
                  <a:ea typeface="隶书" pitchFamily="49" charset="-122"/>
                </a:rPr>
                <a:t> </a:t>
              </a:r>
              <a:r>
                <a:rPr lang="en-US" altLang="zh-CN" sz="2400" b="0">
                  <a:solidFill>
                    <a:schemeClr val="tx1"/>
                  </a:solidFill>
                  <a:ea typeface="隶书" pitchFamily="49" charset="-122"/>
                </a:rPr>
                <a:t>*(*(p+1)+2)</a:t>
              </a:r>
            </a:p>
          </p:txBody>
        </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7" name="Text Box 8"/>
          <p:cNvSpPr txBox="1">
            <a:spLocks noChangeArrowheads="1"/>
          </p:cNvSpPr>
          <p:nvPr/>
        </p:nvSpPr>
        <p:spPr bwMode="auto">
          <a:xfrm>
            <a:off x="323850" y="698490"/>
            <a:ext cx="6904454" cy="341632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dk1"/>
                </a:solidFill>
              </a:rPr>
              <a:t>例</a:t>
            </a:r>
            <a:r>
              <a:rPr lang="en-US" altLang="zh-CN" sz="2400" dirty="0">
                <a:solidFill>
                  <a:schemeClr val="dk1"/>
                </a:solidFill>
              </a:rPr>
              <a:t>13  </a:t>
            </a:r>
            <a:r>
              <a:rPr lang="zh-CN" altLang="en-US" sz="2400" dirty="0">
                <a:solidFill>
                  <a:schemeClr val="dk1"/>
                </a:solidFill>
              </a:rPr>
              <a:t>输出二维数组任一行任一列元素的值</a:t>
            </a:r>
          </a:p>
          <a:p>
            <a:pPr>
              <a:spcBef>
                <a:spcPct val="0"/>
              </a:spcBef>
            </a:pPr>
            <a:r>
              <a:rPr lang="en-US" altLang="zh-CN" sz="2400" dirty="0">
                <a:solidFill>
                  <a:schemeClr val="dk1"/>
                </a:solidFill>
              </a:rPr>
              <a:t>#include &lt;</a:t>
            </a:r>
            <a:r>
              <a:rPr lang="en-US" altLang="zh-CN" sz="2400" dirty="0" err="1">
                <a:solidFill>
                  <a:schemeClr val="dk1"/>
                </a:solidFill>
              </a:rPr>
              <a:t>stdio.h</a:t>
            </a:r>
            <a:r>
              <a:rPr lang="en-US" altLang="zh-CN" sz="2400" dirty="0">
                <a:solidFill>
                  <a:schemeClr val="dk1"/>
                </a:solidFill>
              </a:rPr>
              <a:t>&gt;</a:t>
            </a:r>
          </a:p>
          <a:p>
            <a:pPr>
              <a:spcBef>
                <a:spcPct val="0"/>
              </a:spcBef>
            </a:pPr>
            <a:r>
              <a:rPr lang="en-US" altLang="zh-CN" sz="2400" dirty="0" err="1">
                <a:solidFill>
                  <a:schemeClr val="dk1"/>
                </a:solidFill>
              </a:rPr>
              <a:t>int</a:t>
            </a:r>
            <a:r>
              <a:rPr lang="en-US" altLang="zh-CN" sz="2400" dirty="0">
                <a:solidFill>
                  <a:schemeClr val="dk1"/>
                </a:solidFill>
              </a:rPr>
              <a:t> main()</a:t>
            </a:r>
          </a:p>
          <a:p>
            <a:pPr>
              <a:spcBef>
                <a:spcPct val="0"/>
              </a:spcBef>
            </a:pPr>
            <a:r>
              <a:rPr lang="en-US" altLang="zh-CN" sz="2400" dirty="0">
                <a:solidFill>
                  <a:schemeClr val="dk1"/>
                </a:solidFill>
              </a:rPr>
              <a:t>{ static </a:t>
            </a:r>
            <a:r>
              <a:rPr lang="en-US" altLang="zh-CN" sz="2400" dirty="0" err="1">
                <a:solidFill>
                  <a:schemeClr val="dk1"/>
                </a:solidFill>
              </a:rPr>
              <a:t>int</a:t>
            </a:r>
            <a:r>
              <a:rPr lang="en-US" altLang="zh-CN" sz="2400" dirty="0">
                <a:solidFill>
                  <a:schemeClr val="dk1"/>
                </a:solidFill>
              </a:rPr>
              <a:t> a[3][4]={1,3,5,7,9,11,13,15,17,19,21,23};</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(*p)[4], </a:t>
            </a:r>
            <a:r>
              <a:rPr lang="en-US" altLang="zh-CN" sz="2400" dirty="0" err="1">
                <a:solidFill>
                  <a:schemeClr val="dk1"/>
                </a:solidFill>
              </a:rPr>
              <a:t>i</a:t>
            </a:r>
            <a:r>
              <a:rPr lang="en-US" altLang="zh-CN" sz="2400" dirty="0">
                <a:solidFill>
                  <a:schemeClr val="dk1"/>
                </a:solidFill>
              </a:rPr>
              <a:t>, j;</a:t>
            </a:r>
          </a:p>
          <a:p>
            <a:pPr>
              <a:spcBef>
                <a:spcPct val="0"/>
              </a:spcBef>
            </a:pPr>
            <a:r>
              <a:rPr lang="en-US" altLang="zh-CN" sz="2400" dirty="0">
                <a:solidFill>
                  <a:schemeClr val="dk1"/>
                </a:solidFill>
              </a:rPr>
              <a:t>  p=a;</a:t>
            </a:r>
          </a:p>
          <a:p>
            <a:pPr>
              <a:spcBef>
                <a:spcPct val="0"/>
              </a:spcBef>
            </a:pPr>
            <a:r>
              <a:rPr lang="en-US" altLang="zh-CN" sz="2400" dirty="0">
                <a:solidFill>
                  <a:schemeClr val="dk1"/>
                </a:solidFill>
              </a:rPr>
              <a:t>  </a:t>
            </a:r>
            <a:r>
              <a:rPr lang="en-US" altLang="zh-CN" sz="2400" dirty="0" err="1">
                <a:solidFill>
                  <a:schemeClr val="dk1"/>
                </a:solidFill>
              </a:rPr>
              <a:t>scanf</a:t>
            </a:r>
            <a:r>
              <a:rPr lang="en-US" altLang="zh-CN" sz="2400" dirty="0">
                <a:solidFill>
                  <a:schemeClr val="dk1"/>
                </a:solidFill>
              </a:rPr>
              <a:t>(</a:t>
            </a:r>
            <a:r>
              <a:rPr lang="en-US" altLang="zh-CN" sz="2400" dirty="0">
                <a:solidFill>
                  <a:schemeClr val="tx1"/>
                </a:solidFill>
              </a:rPr>
              <a:t>"</a:t>
            </a:r>
            <a:r>
              <a:rPr lang="en-US" altLang="zh-CN" sz="2400" dirty="0" err="1">
                <a:solidFill>
                  <a:schemeClr val="dk1"/>
                </a:solidFill>
              </a:rPr>
              <a:t>i</a:t>
            </a:r>
            <a:r>
              <a:rPr lang="en-US" altLang="zh-CN" sz="2400" dirty="0">
                <a:solidFill>
                  <a:schemeClr val="dk1"/>
                </a:solidFill>
              </a:rPr>
              <a:t>=%d, j=%d</a:t>
            </a:r>
            <a:r>
              <a:rPr lang="en-US" altLang="zh-CN" sz="2400" dirty="0">
                <a:solidFill>
                  <a:schemeClr val="tx1"/>
                </a:solidFill>
              </a:rPr>
              <a:t>"</a:t>
            </a:r>
            <a:r>
              <a:rPr lang="en-US" altLang="zh-CN" sz="2400" dirty="0">
                <a:solidFill>
                  <a:schemeClr val="dk1"/>
                </a:solidFill>
              </a:rPr>
              <a:t>, &amp;</a:t>
            </a:r>
            <a:r>
              <a:rPr lang="en-US" altLang="zh-CN" sz="2400" dirty="0" err="1">
                <a:solidFill>
                  <a:schemeClr val="dk1"/>
                </a:solidFill>
              </a:rPr>
              <a:t>i</a:t>
            </a:r>
            <a:r>
              <a:rPr lang="en-US" altLang="zh-CN" sz="2400" dirty="0">
                <a:solidFill>
                  <a:schemeClr val="dk1"/>
                </a:solidFill>
              </a:rPr>
              <a:t>, &amp;j); </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a:solidFill>
                  <a:schemeClr val="tx1"/>
                </a:solidFill>
              </a:rPr>
              <a:t>"</a:t>
            </a:r>
            <a:r>
              <a:rPr lang="en-US" altLang="zh-CN" sz="2400" dirty="0">
                <a:solidFill>
                  <a:schemeClr val="dk1"/>
                </a:solidFill>
              </a:rPr>
              <a:t>a[%d][%d]=%d\ n</a:t>
            </a:r>
            <a:r>
              <a:rPr lang="en-US" altLang="zh-CN" sz="2400" dirty="0">
                <a:solidFill>
                  <a:schemeClr val="tx1"/>
                </a:solidFill>
              </a:rPr>
              <a:t>"</a:t>
            </a:r>
            <a:r>
              <a:rPr lang="en-US" altLang="zh-CN" sz="2400" dirty="0">
                <a:solidFill>
                  <a:schemeClr val="dk1"/>
                </a:solidFill>
              </a:rPr>
              <a:t>, </a:t>
            </a:r>
            <a:r>
              <a:rPr lang="en-US" altLang="zh-CN" sz="2400" dirty="0" err="1">
                <a:solidFill>
                  <a:schemeClr val="dk1"/>
                </a:solidFill>
              </a:rPr>
              <a:t>i</a:t>
            </a:r>
            <a:r>
              <a:rPr lang="en-US" altLang="zh-CN" sz="2400" dirty="0">
                <a:solidFill>
                  <a:schemeClr val="dk1"/>
                </a:solidFill>
              </a:rPr>
              <a:t>, j, *(*(</a:t>
            </a:r>
            <a:r>
              <a:rPr lang="en-US" altLang="zh-CN" sz="2400" dirty="0" err="1">
                <a:solidFill>
                  <a:schemeClr val="dk1"/>
                </a:solidFill>
              </a:rPr>
              <a:t>p+i</a:t>
            </a:r>
            <a:r>
              <a:rPr lang="en-US" altLang="zh-CN" sz="2400" dirty="0">
                <a:solidFill>
                  <a:schemeClr val="dk1"/>
                </a:solidFill>
              </a:rPr>
              <a:t>)+j));</a:t>
            </a:r>
          </a:p>
          <a:p>
            <a:pPr>
              <a:spcBef>
                <a:spcPct val="0"/>
              </a:spcBef>
            </a:pPr>
            <a:r>
              <a:rPr lang="en-US" altLang="zh-CN" sz="2400" dirty="0">
                <a:solidFill>
                  <a:schemeClr val="dk1"/>
                </a:solidFill>
              </a:rPr>
              <a:t>}</a:t>
            </a:r>
          </a:p>
        </p:txBody>
      </p:sp>
      <p:sp>
        <p:nvSpPr>
          <p:cNvPr id="843785" name="Rectangle 9"/>
          <p:cNvSpPr>
            <a:spLocks noChangeArrowheads="1"/>
          </p:cNvSpPr>
          <p:nvPr/>
        </p:nvSpPr>
        <p:spPr bwMode="auto">
          <a:xfrm>
            <a:off x="1025525" y="4191000"/>
            <a:ext cx="2225675" cy="1417638"/>
          </a:xfrm>
          <a:prstGeom prst="rect">
            <a:avLst/>
          </a:prstGeom>
          <a:solidFill>
            <a:srgbClr val="C0C0C0"/>
          </a:solidFill>
          <a:ln w="38100">
            <a:solidFill>
              <a:srgbClr val="339966"/>
            </a:solidFill>
            <a:miter lim="800000"/>
            <a:headEnd/>
            <a:tailEnd/>
          </a:ln>
          <a:effectLst/>
        </p:spPr>
        <p:txBody>
          <a:bodyPr wrap="none" anchor="ctr"/>
          <a:lstStyle/>
          <a:p>
            <a:pPr marL="457200" indent="-457200">
              <a:spcBef>
                <a:spcPct val="0"/>
              </a:spcBef>
            </a:pPr>
            <a:r>
              <a:rPr kumimoji="0" lang="zh-CN" altLang="en-US" sz="2400">
                <a:solidFill>
                  <a:schemeClr val="tx1"/>
                </a:solidFill>
              </a:rPr>
              <a:t>运行结果： </a:t>
            </a:r>
          </a:p>
          <a:p>
            <a:pPr marL="457200" indent="-457200">
              <a:spcBef>
                <a:spcPct val="0"/>
              </a:spcBef>
            </a:pPr>
            <a:r>
              <a:rPr kumimoji="0" lang="zh-CN" altLang="en-US" sz="2400">
                <a:solidFill>
                  <a:srgbClr val="FF5050"/>
                </a:solidFill>
              </a:rPr>
              <a:t> </a:t>
            </a:r>
            <a:r>
              <a:rPr kumimoji="0" lang="en-US" altLang="zh-CN" sz="2400">
                <a:solidFill>
                  <a:schemeClr val="tx1"/>
                </a:solidFill>
                <a:ea typeface="宋体" pitchFamily="2" charset="-122"/>
              </a:rPr>
              <a:t>i=1, j=2</a:t>
            </a:r>
            <a:r>
              <a:rPr kumimoji="0" lang="en-US" altLang="zh-CN" sz="2400">
                <a:solidFill>
                  <a:schemeClr val="tx1"/>
                </a:solidFill>
                <a:ea typeface="宋体" pitchFamily="2" charset="-122"/>
                <a:sym typeface="Symbol" pitchFamily="18" charset="2"/>
              </a:rPr>
              <a:t></a:t>
            </a:r>
            <a:endParaRPr kumimoji="0" lang="en-US" altLang="zh-CN" sz="2400">
              <a:solidFill>
                <a:srgbClr val="FF5050"/>
              </a:solidFill>
            </a:endParaRPr>
          </a:p>
          <a:p>
            <a:pPr marL="457200" indent="-457200">
              <a:spcBef>
                <a:spcPct val="0"/>
              </a:spcBef>
            </a:pPr>
            <a:r>
              <a:rPr kumimoji="0" lang="en-US" altLang="zh-CN" sz="2400">
                <a:solidFill>
                  <a:srgbClr val="FF5050"/>
                </a:solidFill>
              </a:rPr>
              <a:t> </a:t>
            </a:r>
            <a:r>
              <a:rPr kumimoji="0" lang="en-US" altLang="zh-CN" sz="2400">
                <a:solidFill>
                  <a:srgbClr val="FF0000"/>
                </a:solidFill>
                <a:ea typeface="宋体" pitchFamily="2" charset="-122"/>
              </a:rPr>
              <a:t>a[1][2]=13</a:t>
            </a:r>
            <a:endParaRPr kumimoji="0" lang="en-US" altLang="zh-CN" sz="2400">
              <a:solidFill>
                <a:srgbClr val="FF5050"/>
              </a:solidFill>
            </a:endParaRPr>
          </a:p>
        </p:txBody>
      </p:sp>
      <p:grpSp>
        <p:nvGrpSpPr>
          <p:cNvPr id="2" name="Group 10"/>
          <p:cNvGrpSpPr>
            <a:grpSpLocks/>
          </p:cNvGrpSpPr>
          <p:nvPr/>
        </p:nvGrpSpPr>
        <p:grpSpPr bwMode="auto">
          <a:xfrm>
            <a:off x="4495800" y="4419600"/>
            <a:ext cx="4114800" cy="1905000"/>
            <a:chOff x="2832" y="2832"/>
            <a:chExt cx="2592" cy="1200"/>
          </a:xfrm>
        </p:grpSpPr>
        <p:grpSp>
          <p:nvGrpSpPr>
            <p:cNvPr id="3" name="Group 11"/>
            <p:cNvGrpSpPr>
              <a:grpSpLocks/>
            </p:cNvGrpSpPr>
            <p:nvPr/>
          </p:nvGrpSpPr>
          <p:grpSpPr bwMode="auto">
            <a:xfrm>
              <a:off x="3744" y="3024"/>
              <a:ext cx="1680" cy="1008"/>
              <a:chOff x="3792" y="2832"/>
              <a:chExt cx="1680" cy="1008"/>
            </a:xfrm>
          </p:grpSpPr>
          <p:sp>
            <p:nvSpPr>
              <p:cNvPr id="399377" name="Rectangle 12"/>
              <p:cNvSpPr>
                <a:spLocks noChangeArrowheads="1"/>
              </p:cNvSpPr>
              <p:nvPr/>
            </p:nvSpPr>
            <p:spPr bwMode="auto">
              <a:xfrm>
                <a:off x="3792" y="2832"/>
                <a:ext cx="1680" cy="1008"/>
              </a:xfrm>
              <a:prstGeom prst="rect">
                <a:avLst/>
              </a:prstGeom>
              <a:noFill/>
              <a:ln w="28575">
                <a:solidFill>
                  <a:schemeClr val="tx1"/>
                </a:solidFill>
                <a:miter lim="800000"/>
                <a:headEnd/>
                <a:tailEnd/>
              </a:ln>
              <a:effectLst/>
            </p:spPr>
            <p:txBody>
              <a:bodyPr wrap="none" anchor="ctr"/>
              <a:lstStyle/>
              <a:p>
                <a:endParaRPr lang="zh-CN" altLang="en-US"/>
              </a:p>
            </p:txBody>
          </p:sp>
          <p:sp>
            <p:nvSpPr>
              <p:cNvPr id="399378" name="Line 13"/>
              <p:cNvSpPr>
                <a:spLocks noChangeShapeType="1"/>
              </p:cNvSpPr>
              <p:nvPr/>
            </p:nvSpPr>
            <p:spPr bwMode="auto">
              <a:xfrm>
                <a:off x="3792" y="3504"/>
                <a:ext cx="1680" cy="0"/>
              </a:xfrm>
              <a:prstGeom prst="line">
                <a:avLst/>
              </a:prstGeom>
              <a:noFill/>
              <a:ln w="9525">
                <a:solidFill>
                  <a:schemeClr val="tx1"/>
                </a:solidFill>
                <a:round/>
                <a:headEnd/>
                <a:tailEnd/>
              </a:ln>
              <a:effectLst/>
            </p:spPr>
            <p:txBody>
              <a:bodyPr/>
              <a:lstStyle/>
              <a:p>
                <a:endParaRPr lang="zh-CN" altLang="en-US"/>
              </a:p>
            </p:txBody>
          </p:sp>
          <p:sp>
            <p:nvSpPr>
              <p:cNvPr id="399379" name="Line 14"/>
              <p:cNvSpPr>
                <a:spLocks noChangeShapeType="1"/>
              </p:cNvSpPr>
              <p:nvPr/>
            </p:nvSpPr>
            <p:spPr bwMode="auto">
              <a:xfrm>
                <a:off x="3792" y="3168"/>
                <a:ext cx="1680" cy="0"/>
              </a:xfrm>
              <a:prstGeom prst="line">
                <a:avLst/>
              </a:prstGeom>
              <a:noFill/>
              <a:ln w="9525">
                <a:solidFill>
                  <a:schemeClr val="tx1"/>
                </a:solidFill>
                <a:round/>
                <a:headEnd/>
                <a:tailEnd/>
              </a:ln>
              <a:effectLst/>
            </p:spPr>
            <p:txBody>
              <a:bodyPr/>
              <a:lstStyle/>
              <a:p>
                <a:endParaRPr lang="zh-CN" altLang="en-US"/>
              </a:p>
            </p:txBody>
          </p:sp>
          <p:sp>
            <p:nvSpPr>
              <p:cNvPr id="399380" name="Line 15"/>
              <p:cNvSpPr>
                <a:spLocks noChangeShapeType="1"/>
              </p:cNvSpPr>
              <p:nvPr/>
            </p:nvSpPr>
            <p:spPr bwMode="auto">
              <a:xfrm>
                <a:off x="4224" y="2832"/>
                <a:ext cx="0" cy="1008"/>
              </a:xfrm>
              <a:prstGeom prst="line">
                <a:avLst/>
              </a:prstGeom>
              <a:noFill/>
              <a:ln w="9525">
                <a:solidFill>
                  <a:schemeClr val="tx1"/>
                </a:solidFill>
                <a:round/>
                <a:headEnd/>
                <a:tailEnd/>
              </a:ln>
              <a:effectLst/>
            </p:spPr>
            <p:txBody>
              <a:bodyPr/>
              <a:lstStyle/>
              <a:p>
                <a:endParaRPr lang="zh-CN" altLang="en-US"/>
              </a:p>
            </p:txBody>
          </p:sp>
          <p:sp>
            <p:nvSpPr>
              <p:cNvPr id="399381" name="Line 16"/>
              <p:cNvSpPr>
                <a:spLocks noChangeShapeType="1"/>
              </p:cNvSpPr>
              <p:nvPr/>
            </p:nvSpPr>
            <p:spPr bwMode="auto">
              <a:xfrm>
                <a:off x="4656" y="2832"/>
                <a:ext cx="0" cy="1008"/>
              </a:xfrm>
              <a:prstGeom prst="line">
                <a:avLst/>
              </a:prstGeom>
              <a:noFill/>
              <a:ln w="9525">
                <a:solidFill>
                  <a:schemeClr val="tx1"/>
                </a:solidFill>
                <a:round/>
                <a:headEnd/>
                <a:tailEnd/>
              </a:ln>
              <a:effectLst/>
            </p:spPr>
            <p:txBody>
              <a:bodyPr/>
              <a:lstStyle/>
              <a:p>
                <a:endParaRPr lang="zh-CN" altLang="en-US"/>
              </a:p>
            </p:txBody>
          </p:sp>
          <p:sp>
            <p:nvSpPr>
              <p:cNvPr id="399382" name="Line 17"/>
              <p:cNvSpPr>
                <a:spLocks noChangeShapeType="1"/>
              </p:cNvSpPr>
              <p:nvPr/>
            </p:nvSpPr>
            <p:spPr bwMode="auto">
              <a:xfrm>
                <a:off x="5088" y="2832"/>
                <a:ext cx="0" cy="1008"/>
              </a:xfrm>
              <a:prstGeom prst="line">
                <a:avLst/>
              </a:prstGeom>
              <a:noFill/>
              <a:ln w="9525">
                <a:solidFill>
                  <a:schemeClr val="tx1"/>
                </a:solidFill>
                <a:round/>
                <a:headEnd/>
                <a:tailEnd/>
              </a:ln>
              <a:effectLst/>
            </p:spPr>
            <p:txBody>
              <a:bodyPr/>
              <a:lstStyle/>
              <a:p>
                <a:endParaRPr lang="zh-CN" altLang="en-US"/>
              </a:p>
            </p:txBody>
          </p:sp>
          <p:sp>
            <p:nvSpPr>
              <p:cNvPr id="399383" name="Rectangle 18"/>
              <p:cNvSpPr>
                <a:spLocks noChangeArrowheads="1"/>
              </p:cNvSpPr>
              <p:nvPr/>
            </p:nvSpPr>
            <p:spPr bwMode="auto">
              <a:xfrm>
                <a:off x="3840" y="2880"/>
                <a:ext cx="192" cy="240"/>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 1</a:t>
                </a:r>
                <a:endParaRPr lang="en-US" altLang="zh-CN" sz="2400" b="0">
                  <a:solidFill>
                    <a:schemeClr val="tx1"/>
                  </a:solidFill>
                  <a:ea typeface="宋体" pitchFamily="2" charset="-122"/>
                </a:endParaRPr>
              </a:p>
            </p:txBody>
          </p:sp>
          <p:sp>
            <p:nvSpPr>
              <p:cNvPr id="399384" name="Rectangle 19"/>
              <p:cNvSpPr>
                <a:spLocks noChangeArrowheads="1"/>
              </p:cNvSpPr>
              <p:nvPr/>
            </p:nvSpPr>
            <p:spPr bwMode="auto">
              <a:xfrm>
                <a:off x="4272" y="2880"/>
                <a:ext cx="192" cy="240"/>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  3</a:t>
                </a:r>
                <a:endParaRPr lang="en-US" altLang="zh-CN" sz="2400" b="0">
                  <a:solidFill>
                    <a:schemeClr val="tx1"/>
                  </a:solidFill>
                  <a:ea typeface="宋体" pitchFamily="2" charset="-122"/>
                </a:endParaRPr>
              </a:p>
            </p:txBody>
          </p:sp>
          <p:sp>
            <p:nvSpPr>
              <p:cNvPr id="399385" name="Rectangle 20"/>
              <p:cNvSpPr>
                <a:spLocks noChangeArrowheads="1"/>
              </p:cNvSpPr>
              <p:nvPr/>
            </p:nvSpPr>
            <p:spPr bwMode="auto">
              <a:xfrm>
                <a:off x="4704" y="2880"/>
                <a:ext cx="192" cy="240"/>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  5</a:t>
                </a:r>
                <a:endParaRPr lang="en-US" altLang="zh-CN" sz="2400" b="0">
                  <a:solidFill>
                    <a:schemeClr val="tx1"/>
                  </a:solidFill>
                  <a:ea typeface="宋体" pitchFamily="2" charset="-122"/>
                </a:endParaRPr>
              </a:p>
            </p:txBody>
          </p:sp>
          <p:sp>
            <p:nvSpPr>
              <p:cNvPr id="399386" name="Rectangle 21"/>
              <p:cNvSpPr>
                <a:spLocks noChangeArrowheads="1"/>
              </p:cNvSpPr>
              <p:nvPr/>
            </p:nvSpPr>
            <p:spPr bwMode="auto">
              <a:xfrm>
                <a:off x="5184" y="2880"/>
                <a:ext cx="192" cy="240"/>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7</a:t>
                </a:r>
                <a:endParaRPr lang="en-US" altLang="zh-CN" sz="2400" b="0">
                  <a:solidFill>
                    <a:schemeClr val="tx1"/>
                  </a:solidFill>
                  <a:ea typeface="宋体" pitchFamily="2" charset="-122"/>
                </a:endParaRPr>
              </a:p>
            </p:txBody>
          </p:sp>
          <p:sp>
            <p:nvSpPr>
              <p:cNvPr id="399387" name="Rectangle 22"/>
              <p:cNvSpPr>
                <a:spLocks noChangeArrowheads="1"/>
              </p:cNvSpPr>
              <p:nvPr/>
            </p:nvSpPr>
            <p:spPr bwMode="auto">
              <a:xfrm>
                <a:off x="3888" y="3216"/>
                <a:ext cx="192" cy="240"/>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9</a:t>
                </a:r>
                <a:endParaRPr lang="en-US" altLang="zh-CN" sz="2400" b="0">
                  <a:solidFill>
                    <a:schemeClr val="tx1"/>
                  </a:solidFill>
                  <a:ea typeface="宋体" pitchFamily="2" charset="-122"/>
                </a:endParaRPr>
              </a:p>
            </p:txBody>
          </p:sp>
          <p:sp>
            <p:nvSpPr>
              <p:cNvPr id="399388" name="Rectangle 23"/>
              <p:cNvSpPr>
                <a:spLocks noChangeArrowheads="1"/>
              </p:cNvSpPr>
              <p:nvPr/>
            </p:nvSpPr>
            <p:spPr bwMode="auto">
              <a:xfrm>
                <a:off x="4368" y="3216"/>
                <a:ext cx="192" cy="240"/>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11</a:t>
                </a:r>
                <a:endParaRPr lang="en-US" altLang="zh-CN" sz="2400" b="0">
                  <a:solidFill>
                    <a:schemeClr val="tx1"/>
                  </a:solidFill>
                  <a:ea typeface="宋体" pitchFamily="2" charset="-122"/>
                </a:endParaRPr>
              </a:p>
            </p:txBody>
          </p:sp>
          <p:sp>
            <p:nvSpPr>
              <p:cNvPr id="399389" name="Rectangle 24"/>
              <p:cNvSpPr>
                <a:spLocks noChangeArrowheads="1"/>
              </p:cNvSpPr>
              <p:nvPr/>
            </p:nvSpPr>
            <p:spPr bwMode="auto">
              <a:xfrm>
                <a:off x="4752" y="3216"/>
                <a:ext cx="192" cy="240"/>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13</a:t>
                </a:r>
                <a:endParaRPr lang="en-US" altLang="zh-CN" sz="2400" b="0">
                  <a:solidFill>
                    <a:schemeClr val="tx1"/>
                  </a:solidFill>
                  <a:ea typeface="宋体" pitchFamily="2" charset="-122"/>
                </a:endParaRPr>
              </a:p>
            </p:txBody>
          </p:sp>
          <p:sp>
            <p:nvSpPr>
              <p:cNvPr id="399390" name="Rectangle 25"/>
              <p:cNvSpPr>
                <a:spLocks noChangeArrowheads="1"/>
              </p:cNvSpPr>
              <p:nvPr/>
            </p:nvSpPr>
            <p:spPr bwMode="auto">
              <a:xfrm>
                <a:off x="5184" y="3216"/>
                <a:ext cx="192" cy="240"/>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15</a:t>
                </a:r>
                <a:endParaRPr lang="en-US" altLang="zh-CN" sz="2400" b="0">
                  <a:solidFill>
                    <a:schemeClr val="tx1"/>
                  </a:solidFill>
                  <a:ea typeface="宋体" pitchFamily="2" charset="-122"/>
                </a:endParaRPr>
              </a:p>
            </p:txBody>
          </p:sp>
          <p:sp>
            <p:nvSpPr>
              <p:cNvPr id="399391" name="Rectangle 26"/>
              <p:cNvSpPr>
                <a:spLocks noChangeArrowheads="1"/>
              </p:cNvSpPr>
              <p:nvPr/>
            </p:nvSpPr>
            <p:spPr bwMode="auto">
              <a:xfrm>
                <a:off x="3888" y="3552"/>
                <a:ext cx="192" cy="240"/>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17</a:t>
                </a:r>
                <a:endParaRPr lang="en-US" altLang="zh-CN" sz="2400" b="0">
                  <a:solidFill>
                    <a:schemeClr val="tx1"/>
                  </a:solidFill>
                  <a:ea typeface="宋体" pitchFamily="2" charset="-122"/>
                </a:endParaRPr>
              </a:p>
            </p:txBody>
          </p:sp>
          <p:sp>
            <p:nvSpPr>
              <p:cNvPr id="399392" name="Rectangle 27"/>
              <p:cNvSpPr>
                <a:spLocks noChangeArrowheads="1"/>
              </p:cNvSpPr>
              <p:nvPr/>
            </p:nvSpPr>
            <p:spPr bwMode="auto">
              <a:xfrm>
                <a:off x="4368" y="3552"/>
                <a:ext cx="192" cy="240"/>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19</a:t>
                </a:r>
                <a:endParaRPr lang="en-US" altLang="zh-CN" sz="2400" b="0">
                  <a:solidFill>
                    <a:schemeClr val="tx1"/>
                  </a:solidFill>
                  <a:ea typeface="宋体" pitchFamily="2" charset="-122"/>
                </a:endParaRPr>
              </a:p>
            </p:txBody>
          </p:sp>
          <p:sp>
            <p:nvSpPr>
              <p:cNvPr id="399393" name="Rectangle 28"/>
              <p:cNvSpPr>
                <a:spLocks noChangeArrowheads="1"/>
              </p:cNvSpPr>
              <p:nvPr/>
            </p:nvSpPr>
            <p:spPr bwMode="auto">
              <a:xfrm>
                <a:off x="4752" y="3552"/>
                <a:ext cx="192" cy="240"/>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21</a:t>
                </a:r>
                <a:endParaRPr lang="en-US" altLang="zh-CN" sz="2400" b="0">
                  <a:solidFill>
                    <a:schemeClr val="tx1"/>
                  </a:solidFill>
                  <a:ea typeface="宋体" pitchFamily="2" charset="-122"/>
                </a:endParaRPr>
              </a:p>
            </p:txBody>
          </p:sp>
          <p:sp>
            <p:nvSpPr>
              <p:cNvPr id="399394" name="Rectangle 29"/>
              <p:cNvSpPr>
                <a:spLocks noChangeArrowheads="1"/>
              </p:cNvSpPr>
              <p:nvPr/>
            </p:nvSpPr>
            <p:spPr bwMode="auto">
              <a:xfrm>
                <a:off x="5184" y="3552"/>
                <a:ext cx="192" cy="240"/>
              </a:xfrm>
              <a:prstGeom prst="rect">
                <a:avLst/>
              </a:prstGeom>
              <a:noFill/>
              <a:ln w="9525">
                <a:noFill/>
                <a:miter lim="800000"/>
                <a:headEnd/>
                <a:tailEnd/>
              </a:ln>
              <a:effectLst/>
            </p:spPr>
            <p:txBody>
              <a:bodyPr wrap="none" anchor="ctr"/>
              <a:lstStyle/>
              <a:p>
                <a:pPr algn="ctr">
                  <a:spcBef>
                    <a:spcPct val="0"/>
                  </a:spcBef>
                </a:pPr>
                <a:r>
                  <a:rPr kumimoji="0" lang="en-US" altLang="zh-CN" sz="2400">
                    <a:solidFill>
                      <a:schemeClr val="tx1"/>
                    </a:solidFill>
                    <a:ea typeface="宋体" pitchFamily="2" charset="-122"/>
                  </a:rPr>
                  <a:t>23</a:t>
                </a:r>
                <a:endParaRPr lang="en-US" altLang="zh-CN" sz="2400" b="0">
                  <a:solidFill>
                    <a:schemeClr val="tx1"/>
                  </a:solidFill>
                  <a:ea typeface="宋体" pitchFamily="2" charset="-122"/>
                </a:endParaRPr>
              </a:p>
            </p:txBody>
          </p:sp>
        </p:grpSp>
        <p:sp>
          <p:nvSpPr>
            <p:cNvPr id="399371" name="Line 30"/>
            <p:cNvSpPr>
              <a:spLocks noChangeShapeType="1"/>
            </p:cNvSpPr>
            <p:nvPr/>
          </p:nvSpPr>
          <p:spPr bwMode="auto">
            <a:xfrm>
              <a:off x="2976" y="3072"/>
              <a:ext cx="768" cy="1"/>
            </a:xfrm>
            <a:prstGeom prst="line">
              <a:avLst/>
            </a:prstGeom>
            <a:noFill/>
            <a:ln w="38100">
              <a:solidFill>
                <a:schemeClr val="accent2"/>
              </a:solidFill>
              <a:round/>
              <a:headEnd/>
              <a:tailEnd type="triangle" w="med" len="med"/>
            </a:ln>
            <a:effectLst/>
          </p:spPr>
          <p:txBody>
            <a:bodyPr/>
            <a:lstStyle/>
            <a:p>
              <a:endParaRPr lang="zh-CN" altLang="en-US"/>
            </a:p>
          </p:txBody>
        </p:sp>
        <p:sp>
          <p:nvSpPr>
            <p:cNvPr id="399372" name="Line 31"/>
            <p:cNvSpPr>
              <a:spLocks noChangeShapeType="1"/>
            </p:cNvSpPr>
            <p:nvPr/>
          </p:nvSpPr>
          <p:spPr bwMode="auto">
            <a:xfrm>
              <a:off x="2976" y="3360"/>
              <a:ext cx="768" cy="1"/>
            </a:xfrm>
            <a:prstGeom prst="line">
              <a:avLst/>
            </a:prstGeom>
            <a:noFill/>
            <a:ln w="38100">
              <a:solidFill>
                <a:schemeClr val="accent2"/>
              </a:solidFill>
              <a:round/>
              <a:headEnd/>
              <a:tailEnd type="triangle" w="med" len="med"/>
            </a:ln>
            <a:effectLst/>
          </p:spPr>
          <p:txBody>
            <a:bodyPr/>
            <a:lstStyle/>
            <a:p>
              <a:endParaRPr lang="zh-CN" altLang="en-US"/>
            </a:p>
          </p:txBody>
        </p:sp>
        <p:sp>
          <p:nvSpPr>
            <p:cNvPr id="399373" name="Line 32"/>
            <p:cNvSpPr>
              <a:spLocks noChangeShapeType="1"/>
            </p:cNvSpPr>
            <p:nvPr/>
          </p:nvSpPr>
          <p:spPr bwMode="auto">
            <a:xfrm>
              <a:off x="2976" y="3696"/>
              <a:ext cx="768" cy="1"/>
            </a:xfrm>
            <a:prstGeom prst="line">
              <a:avLst/>
            </a:prstGeom>
            <a:noFill/>
            <a:ln w="38100">
              <a:solidFill>
                <a:schemeClr val="accent2"/>
              </a:solidFill>
              <a:round/>
              <a:headEnd/>
              <a:tailEnd type="triangle" w="med" len="med"/>
            </a:ln>
            <a:effectLst/>
          </p:spPr>
          <p:txBody>
            <a:bodyPr/>
            <a:lstStyle/>
            <a:p>
              <a:endParaRPr lang="zh-CN" altLang="en-US"/>
            </a:p>
          </p:txBody>
        </p:sp>
        <p:sp>
          <p:nvSpPr>
            <p:cNvPr id="399374" name="Rectangle 33"/>
            <p:cNvSpPr>
              <a:spLocks noChangeArrowheads="1"/>
            </p:cNvSpPr>
            <p:nvPr/>
          </p:nvSpPr>
          <p:spPr bwMode="auto">
            <a:xfrm>
              <a:off x="2832" y="2832"/>
              <a:ext cx="864" cy="240"/>
            </a:xfrm>
            <a:prstGeom prst="rect">
              <a:avLst/>
            </a:prstGeom>
            <a:noFill/>
            <a:ln w="9525">
              <a:noFill/>
              <a:miter lim="800000"/>
              <a:headEnd/>
              <a:tailEnd/>
            </a:ln>
            <a:effectLst/>
          </p:spPr>
          <p:txBody>
            <a:bodyPr wrap="none" anchor="ctr"/>
            <a:lstStyle/>
            <a:p>
              <a:pPr>
                <a:spcBef>
                  <a:spcPct val="0"/>
                </a:spcBef>
              </a:pPr>
              <a:r>
                <a:rPr kumimoji="0" lang="en-US" altLang="zh-CN" sz="2400">
                  <a:solidFill>
                    <a:srgbClr val="FF0000"/>
                  </a:solidFill>
                  <a:ea typeface="宋体" pitchFamily="2" charset="-122"/>
                </a:rPr>
                <a:t>a,a+0,p+0</a:t>
              </a:r>
              <a:endParaRPr lang="en-US" altLang="zh-CN" sz="2400" b="0">
                <a:solidFill>
                  <a:schemeClr val="tx1"/>
                </a:solidFill>
                <a:ea typeface="宋体" pitchFamily="2" charset="-122"/>
              </a:endParaRPr>
            </a:p>
          </p:txBody>
        </p:sp>
        <p:sp>
          <p:nvSpPr>
            <p:cNvPr id="399375" name="Rectangle 34"/>
            <p:cNvSpPr>
              <a:spLocks noChangeArrowheads="1"/>
            </p:cNvSpPr>
            <p:nvPr/>
          </p:nvSpPr>
          <p:spPr bwMode="auto">
            <a:xfrm>
              <a:off x="2832" y="3120"/>
              <a:ext cx="864" cy="240"/>
            </a:xfrm>
            <a:prstGeom prst="rect">
              <a:avLst/>
            </a:prstGeom>
            <a:noFill/>
            <a:ln w="9525">
              <a:noFill/>
              <a:miter lim="800000"/>
              <a:headEnd/>
              <a:tailEnd/>
            </a:ln>
            <a:effectLst/>
          </p:spPr>
          <p:txBody>
            <a:bodyPr wrap="none" anchor="ctr"/>
            <a:lstStyle/>
            <a:p>
              <a:pPr>
                <a:spcBef>
                  <a:spcPct val="0"/>
                </a:spcBef>
              </a:pPr>
              <a:r>
                <a:rPr kumimoji="0" lang="en-US" altLang="zh-CN" sz="2400">
                  <a:solidFill>
                    <a:srgbClr val="FF0000"/>
                  </a:solidFill>
                  <a:ea typeface="宋体" pitchFamily="2" charset="-122"/>
                </a:rPr>
                <a:t>   a+1,p+1</a:t>
              </a:r>
              <a:endParaRPr lang="en-US" altLang="zh-CN" sz="2400" b="0">
                <a:solidFill>
                  <a:schemeClr val="tx1"/>
                </a:solidFill>
                <a:ea typeface="宋体" pitchFamily="2" charset="-122"/>
              </a:endParaRPr>
            </a:p>
          </p:txBody>
        </p:sp>
        <p:sp>
          <p:nvSpPr>
            <p:cNvPr id="399376" name="Rectangle 35"/>
            <p:cNvSpPr>
              <a:spLocks noChangeArrowheads="1"/>
            </p:cNvSpPr>
            <p:nvPr/>
          </p:nvSpPr>
          <p:spPr bwMode="auto">
            <a:xfrm>
              <a:off x="2832" y="3456"/>
              <a:ext cx="864" cy="240"/>
            </a:xfrm>
            <a:prstGeom prst="rect">
              <a:avLst/>
            </a:prstGeom>
            <a:noFill/>
            <a:ln w="9525">
              <a:noFill/>
              <a:miter lim="800000"/>
              <a:headEnd/>
              <a:tailEnd/>
            </a:ln>
            <a:effectLst/>
          </p:spPr>
          <p:txBody>
            <a:bodyPr wrap="none" anchor="ctr"/>
            <a:lstStyle/>
            <a:p>
              <a:pPr>
                <a:spcBef>
                  <a:spcPct val="0"/>
                </a:spcBef>
              </a:pPr>
              <a:r>
                <a:rPr kumimoji="0" lang="en-US" altLang="zh-CN" sz="2400">
                  <a:solidFill>
                    <a:srgbClr val="FF0000"/>
                  </a:solidFill>
                  <a:ea typeface="宋体" pitchFamily="2" charset="-122"/>
                </a:rPr>
                <a:t>   a+2,p+2</a:t>
              </a:r>
              <a:endParaRPr lang="en-US" altLang="zh-CN" sz="2400" b="0">
                <a:solidFill>
                  <a:schemeClr val="tx1"/>
                </a:solidFill>
                <a:ea typeface="宋体" pitchFamily="2" charset="-122"/>
              </a:endParaRPr>
            </a:p>
          </p:txBody>
        </p: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8" name="Rectangle 4"/>
          <p:cNvSpPr>
            <a:spLocks noChangeArrowheads="1"/>
          </p:cNvSpPr>
          <p:nvPr/>
        </p:nvSpPr>
        <p:spPr bwMode="auto">
          <a:xfrm>
            <a:off x="655638" y="681038"/>
            <a:ext cx="7956550" cy="1546225"/>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Char char="v"/>
            </a:pPr>
            <a:r>
              <a:rPr kumimoji="0" lang="zh-CN" altLang="en-US" sz="2400">
                <a:solidFill>
                  <a:schemeClr val="tx1"/>
                </a:solidFill>
              </a:rPr>
              <a:t>多维数组的指针作函数参数</a:t>
            </a:r>
          </a:p>
          <a:p>
            <a:pPr marL="1600200" lvl="3" indent="-228600" eaLnBrk="1" hangingPunct="1">
              <a:spcBef>
                <a:spcPct val="20000"/>
              </a:spcBef>
              <a:buClr>
                <a:srgbClr val="FFCC00"/>
              </a:buClr>
              <a:buFont typeface="Wingdings" pitchFamily="2" charset="2"/>
              <a:buChar char="l"/>
            </a:pPr>
            <a:r>
              <a:rPr lang="zh-CN" altLang="en-US" sz="2000">
                <a:solidFill>
                  <a:schemeClr val="tx1"/>
                </a:solidFill>
              </a:rPr>
              <a:t>用指向变量的指针变量</a:t>
            </a:r>
          </a:p>
          <a:p>
            <a:pPr marL="1600200" lvl="3" indent="-228600" eaLnBrk="1" hangingPunct="1">
              <a:spcBef>
                <a:spcPct val="20000"/>
              </a:spcBef>
              <a:buClr>
                <a:srgbClr val="FFCC00"/>
              </a:buClr>
              <a:buFont typeface="Wingdings" pitchFamily="2" charset="2"/>
              <a:buChar char="l"/>
            </a:pPr>
            <a:r>
              <a:rPr lang="zh-CN" altLang="en-US" sz="2000">
                <a:solidFill>
                  <a:schemeClr val="tx1"/>
                </a:solidFill>
              </a:rPr>
              <a:t>用指向一维数组的指针变量</a:t>
            </a:r>
          </a:p>
          <a:p>
            <a:pPr marL="1600200" lvl="3" indent="-228600" eaLnBrk="1" hangingPunct="1">
              <a:spcBef>
                <a:spcPct val="20000"/>
              </a:spcBef>
              <a:buClr>
                <a:srgbClr val="FFCC00"/>
              </a:buClr>
              <a:buFont typeface="Wingdings" pitchFamily="2" charset="2"/>
              <a:buChar char="l"/>
            </a:pPr>
            <a:r>
              <a:rPr lang="zh-CN" altLang="en-US" sz="2000">
                <a:solidFill>
                  <a:schemeClr val="tx1"/>
                </a:solidFill>
              </a:rPr>
              <a:t>用二维数组名</a:t>
            </a:r>
          </a:p>
        </p:txBody>
      </p:sp>
      <p:grpSp>
        <p:nvGrpSpPr>
          <p:cNvPr id="2" name="Group 8"/>
          <p:cNvGrpSpPr>
            <a:grpSpLocks/>
          </p:cNvGrpSpPr>
          <p:nvPr/>
        </p:nvGrpSpPr>
        <p:grpSpPr bwMode="auto">
          <a:xfrm>
            <a:off x="1219200" y="2190750"/>
            <a:ext cx="6407150" cy="3617913"/>
            <a:chOff x="948" y="1428"/>
            <a:chExt cx="4036" cy="2279"/>
          </a:xfrm>
        </p:grpSpPr>
        <p:sp>
          <p:nvSpPr>
            <p:cNvPr id="400393" name="Rectangle 9"/>
            <p:cNvSpPr>
              <a:spLocks noChangeArrowheads="1"/>
            </p:cNvSpPr>
            <p:nvPr/>
          </p:nvSpPr>
          <p:spPr bwMode="auto">
            <a:xfrm>
              <a:off x="1188" y="1717"/>
              <a:ext cx="3777" cy="1990"/>
            </a:xfrm>
            <a:prstGeom prst="rect">
              <a:avLst/>
            </a:prstGeom>
            <a:solidFill>
              <a:schemeClr val="bg1"/>
            </a:solidFill>
            <a:ln w="38100">
              <a:solidFill>
                <a:srgbClr val="339966"/>
              </a:solidFill>
              <a:miter lim="800000"/>
              <a:headEnd type="none" w="lg" len="lg"/>
              <a:tailEnd/>
            </a:ln>
            <a:effectLst/>
          </p:spPr>
          <p:txBody>
            <a:bodyPr lIns="90000" tIns="46800" rIns="90000" bIns="46800" anchor="ctr">
              <a:spAutoFit/>
            </a:bodyPr>
            <a:lstStyle/>
            <a:p>
              <a:endParaRPr lang="zh-CN" altLang="en-US"/>
            </a:p>
          </p:txBody>
        </p:sp>
        <p:sp>
          <p:nvSpPr>
            <p:cNvPr id="400394" name="Line 10"/>
            <p:cNvSpPr>
              <a:spLocks noChangeShapeType="1"/>
            </p:cNvSpPr>
            <p:nvPr/>
          </p:nvSpPr>
          <p:spPr bwMode="auto">
            <a:xfrm flipH="1">
              <a:off x="3083" y="1717"/>
              <a:ext cx="12" cy="1978"/>
            </a:xfrm>
            <a:prstGeom prst="line">
              <a:avLst/>
            </a:prstGeom>
            <a:noFill/>
            <a:ln w="38100">
              <a:solidFill>
                <a:srgbClr val="339966"/>
              </a:solidFill>
              <a:round/>
              <a:headEnd type="none" w="lg" len="lg"/>
              <a:tailEnd/>
            </a:ln>
            <a:effectLst/>
          </p:spPr>
          <p:txBody>
            <a:bodyPr lIns="90000" tIns="46800" rIns="90000" bIns="46800" anchor="ctr">
              <a:spAutoFit/>
            </a:bodyPr>
            <a:lstStyle/>
            <a:p>
              <a:endParaRPr lang="zh-CN" altLang="en-US"/>
            </a:p>
          </p:txBody>
        </p:sp>
        <p:sp>
          <p:nvSpPr>
            <p:cNvPr id="400395" name="Line 11"/>
            <p:cNvSpPr>
              <a:spLocks noChangeShapeType="1"/>
            </p:cNvSpPr>
            <p:nvPr/>
          </p:nvSpPr>
          <p:spPr bwMode="auto">
            <a:xfrm>
              <a:off x="1188" y="2086"/>
              <a:ext cx="3777" cy="0"/>
            </a:xfrm>
            <a:prstGeom prst="line">
              <a:avLst/>
            </a:prstGeom>
            <a:noFill/>
            <a:ln w="38100">
              <a:solidFill>
                <a:srgbClr val="339966"/>
              </a:solidFill>
              <a:round/>
              <a:headEnd type="none" w="lg" len="lg"/>
              <a:tailEnd/>
            </a:ln>
            <a:effectLst/>
          </p:spPr>
          <p:txBody>
            <a:bodyPr lIns="90000" tIns="46800" rIns="90000" bIns="46800" anchor="ctr">
              <a:spAutoFit/>
            </a:bodyPr>
            <a:lstStyle/>
            <a:p>
              <a:endParaRPr lang="zh-CN" altLang="en-US"/>
            </a:p>
          </p:txBody>
        </p:sp>
        <p:sp>
          <p:nvSpPr>
            <p:cNvPr id="400396" name="Line 12"/>
            <p:cNvSpPr>
              <a:spLocks noChangeShapeType="1"/>
            </p:cNvSpPr>
            <p:nvPr/>
          </p:nvSpPr>
          <p:spPr bwMode="auto">
            <a:xfrm>
              <a:off x="1188" y="2406"/>
              <a:ext cx="3777" cy="0"/>
            </a:xfrm>
            <a:prstGeom prst="line">
              <a:avLst/>
            </a:prstGeom>
            <a:noFill/>
            <a:ln w="38100">
              <a:solidFill>
                <a:srgbClr val="339966"/>
              </a:solidFill>
              <a:round/>
              <a:headEnd type="none" w="lg" len="lg"/>
              <a:tailEnd/>
            </a:ln>
            <a:effectLst/>
          </p:spPr>
          <p:txBody>
            <a:bodyPr lIns="90000" tIns="46800" rIns="90000" bIns="46800" anchor="ctr">
              <a:spAutoFit/>
            </a:bodyPr>
            <a:lstStyle/>
            <a:p>
              <a:endParaRPr lang="zh-CN" altLang="en-US"/>
            </a:p>
          </p:txBody>
        </p:sp>
        <p:sp>
          <p:nvSpPr>
            <p:cNvPr id="400397" name="Line 13"/>
            <p:cNvSpPr>
              <a:spLocks noChangeShapeType="1"/>
            </p:cNvSpPr>
            <p:nvPr/>
          </p:nvSpPr>
          <p:spPr bwMode="auto">
            <a:xfrm>
              <a:off x="1188" y="2726"/>
              <a:ext cx="3777" cy="0"/>
            </a:xfrm>
            <a:prstGeom prst="line">
              <a:avLst/>
            </a:prstGeom>
            <a:noFill/>
            <a:ln w="38100">
              <a:solidFill>
                <a:srgbClr val="339966"/>
              </a:solidFill>
              <a:round/>
              <a:headEnd type="none" w="lg" len="lg"/>
              <a:tailEnd/>
            </a:ln>
            <a:effectLst/>
          </p:spPr>
          <p:txBody>
            <a:bodyPr lIns="90000" tIns="46800" rIns="90000" bIns="46800" anchor="ctr">
              <a:spAutoFit/>
            </a:bodyPr>
            <a:lstStyle/>
            <a:p>
              <a:endParaRPr lang="zh-CN" altLang="en-US"/>
            </a:p>
          </p:txBody>
        </p:sp>
        <p:sp>
          <p:nvSpPr>
            <p:cNvPr id="400398" name="Line 14"/>
            <p:cNvSpPr>
              <a:spLocks noChangeShapeType="1"/>
            </p:cNvSpPr>
            <p:nvPr/>
          </p:nvSpPr>
          <p:spPr bwMode="auto">
            <a:xfrm>
              <a:off x="1207" y="3045"/>
              <a:ext cx="3777" cy="0"/>
            </a:xfrm>
            <a:prstGeom prst="line">
              <a:avLst/>
            </a:prstGeom>
            <a:noFill/>
            <a:ln w="38100">
              <a:solidFill>
                <a:srgbClr val="339966"/>
              </a:solidFill>
              <a:round/>
              <a:headEnd type="none" w="lg" len="lg"/>
              <a:tailEnd/>
            </a:ln>
            <a:effectLst/>
          </p:spPr>
          <p:txBody>
            <a:bodyPr lIns="90000" tIns="46800" rIns="90000" bIns="46800" anchor="ctr">
              <a:spAutoFit/>
            </a:bodyPr>
            <a:lstStyle/>
            <a:p>
              <a:endParaRPr lang="zh-CN" altLang="en-US"/>
            </a:p>
          </p:txBody>
        </p:sp>
        <p:sp>
          <p:nvSpPr>
            <p:cNvPr id="400399" name="Text Box 15"/>
            <p:cNvSpPr txBox="1">
              <a:spLocks noChangeArrowheads="1"/>
            </p:cNvSpPr>
            <p:nvPr/>
          </p:nvSpPr>
          <p:spPr bwMode="auto">
            <a:xfrm>
              <a:off x="1851" y="1757"/>
              <a:ext cx="502"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en-US" sz="2400">
                  <a:solidFill>
                    <a:srgbClr val="000099"/>
                  </a:solidFill>
                </a:rPr>
                <a:t>实参</a:t>
              </a:r>
              <a:endParaRPr lang="zh-CN" altLang="en-US" sz="2400">
                <a:solidFill>
                  <a:schemeClr val="tx1"/>
                </a:solidFill>
              </a:endParaRPr>
            </a:p>
          </p:txBody>
        </p:sp>
        <p:sp>
          <p:nvSpPr>
            <p:cNvPr id="400400" name="Text Box 16"/>
            <p:cNvSpPr txBox="1">
              <a:spLocks noChangeArrowheads="1"/>
            </p:cNvSpPr>
            <p:nvPr/>
          </p:nvSpPr>
          <p:spPr bwMode="auto">
            <a:xfrm>
              <a:off x="3721" y="1757"/>
              <a:ext cx="502"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en-US" sz="2400">
                  <a:solidFill>
                    <a:srgbClr val="990000"/>
                  </a:solidFill>
                </a:rPr>
                <a:t>形参</a:t>
              </a:r>
              <a:endParaRPr lang="zh-CN" altLang="en-US" sz="2400">
                <a:solidFill>
                  <a:schemeClr val="tx1"/>
                </a:solidFill>
              </a:endParaRPr>
            </a:p>
          </p:txBody>
        </p:sp>
        <p:sp>
          <p:nvSpPr>
            <p:cNvPr id="400401" name="Text Box 17"/>
            <p:cNvSpPr txBox="1">
              <a:spLocks noChangeArrowheads="1"/>
            </p:cNvSpPr>
            <p:nvPr/>
          </p:nvSpPr>
          <p:spPr bwMode="auto">
            <a:xfrm>
              <a:off x="3246" y="2075"/>
              <a:ext cx="1458"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en-US" sz="2400">
                  <a:solidFill>
                    <a:srgbClr val="339933"/>
                  </a:solidFill>
                </a:rPr>
                <a:t>数组名</a:t>
              </a:r>
              <a:r>
                <a:rPr lang="en-US" altLang="zh-CN" sz="2400">
                  <a:solidFill>
                    <a:srgbClr val="339933"/>
                  </a:solidFill>
                </a:rPr>
                <a:t>int  x[][4]</a:t>
              </a:r>
            </a:p>
          </p:txBody>
        </p:sp>
        <p:sp>
          <p:nvSpPr>
            <p:cNvPr id="400402" name="Text Box 18"/>
            <p:cNvSpPr txBox="1">
              <a:spLocks noChangeArrowheads="1"/>
            </p:cNvSpPr>
            <p:nvPr/>
          </p:nvSpPr>
          <p:spPr bwMode="auto">
            <a:xfrm>
              <a:off x="3098" y="2394"/>
              <a:ext cx="1757"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en-US" sz="2400">
                  <a:solidFill>
                    <a:srgbClr val="0000FF"/>
                  </a:solidFill>
                </a:rPr>
                <a:t>指针变量</a:t>
              </a:r>
              <a:r>
                <a:rPr lang="en-US" altLang="zh-CN" sz="2400">
                  <a:solidFill>
                    <a:srgbClr val="0000FF"/>
                  </a:solidFill>
                </a:rPr>
                <a:t>int  (*q)[4]</a:t>
              </a:r>
              <a:endParaRPr lang="en-US" altLang="zh-CN" sz="2400">
                <a:solidFill>
                  <a:schemeClr val="tx1"/>
                </a:solidFill>
              </a:endParaRPr>
            </a:p>
          </p:txBody>
        </p:sp>
        <p:sp>
          <p:nvSpPr>
            <p:cNvPr id="400403" name="Text Box 19"/>
            <p:cNvSpPr txBox="1">
              <a:spLocks noChangeArrowheads="1"/>
            </p:cNvSpPr>
            <p:nvPr/>
          </p:nvSpPr>
          <p:spPr bwMode="auto">
            <a:xfrm>
              <a:off x="3245" y="2712"/>
              <a:ext cx="1458"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en-US" sz="2400">
                  <a:solidFill>
                    <a:srgbClr val="339933"/>
                  </a:solidFill>
                </a:rPr>
                <a:t>数组名</a:t>
              </a:r>
              <a:r>
                <a:rPr lang="en-US" altLang="zh-CN" sz="2400">
                  <a:solidFill>
                    <a:srgbClr val="339933"/>
                  </a:solidFill>
                </a:rPr>
                <a:t>int  x[][4]</a:t>
              </a:r>
            </a:p>
          </p:txBody>
        </p:sp>
        <p:sp>
          <p:nvSpPr>
            <p:cNvPr id="400404" name="Text Box 20"/>
            <p:cNvSpPr txBox="1">
              <a:spLocks noChangeArrowheads="1"/>
            </p:cNvSpPr>
            <p:nvPr/>
          </p:nvSpPr>
          <p:spPr bwMode="auto">
            <a:xfrm>
              <a:off x="3116" y="3030"/>
              <a:ext cx="1717"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en-US" sz="2400">
                  <a:solidFill>
                    <a:srgbClr val="0000FF"/>
                  </a:solidFill>
                </a:rPr>
                <a:t>指针变量</a:t>
              </a:r>
              <a:r>
                <a:rPr lang="en-US" altLang="zh-CN" sz="2400">
                  <a:solidFill>
                    <a:srgbClr val="0000FF"/>
                  </a:solidFill>
                </a:rPr>
                <a:t>int (*q)[4]</a:t>
              </a:r>
            </a:p>
          </p:txBody>
        </p:sp>
        <p:sp>
          <p:nvSpPr>
            <p:cNvPr id="400405" name="Text Box 21"/>
            <p:cNvSpPr txBox="1">
              <a:spLocks noChangeArrowheads="1"/>
            </p:cNvSpPr>
            <p:nvPr/>
          </p:nvSpPr>
          <p:spPr bwMode="auto">
            <a:xfrm>
              <a:off x="1708" y="2075"/>
              <a:ext cx="792"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en-US" sz="2400">
                  <a:solidFill>
                    <a:srgbClr val="339933"/>
                  </a:solidFill>
                </a:rPr>
                <a:t>数组名</a:t>
              </a:r>
              <a:r>
                <a:rPr lang="en-US" altLang="zh-CN" sz="2400">
                  <a:solidFill>
                    <a:srgbClr val="339933"/>
                  </a:solidFill>
                </a:rPr>
                <a:t>a</a:t>
              </a:r>
            </a:p>
          </p:txBody>
        </p:sp>
        <p:sp>
          <p:nvSpPr>
            <p:cNvPr id="400406" name="Text Box 22"/>
            <p:cNvSpPr txBox="1">
              <a:spLocks noChangeArrowheads="1"/>
            </p:cNvSpPr>
            <p:nvPr/>
          </p:nvSpPr>
          <p:spPr bwMode="auto">
            <a:xfrm>
              <a:off x="1708" y="2394"/>
              <a:ext cx="792"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en-US" sz="2400">
                  <a:solidFill>
                    <a:srgbClr val="339933"/>
                  </a:solidFill>
                </a:rPr>
                <a:t>数组名</a:t>
              </a:r>
              <a:r>
                <a:rPr lang="en-US" altLang="zh-CN" sz="2400">
                  <a:solidFill>
                    <a:srgbClr val="339933"/>
                  </a:solidFill>
                </a:rPr>
                <a:t>a</a:t>
              </a:r>
              <a:endParaRPr lang="en-US" altLang="zh-CN" sz="2400">
                <a:solidFill>
                  <a:schemeClr val="tx1"/>
                </a:solidFill>
              </a:endParaRPr>
            </a:p>
          </p:txBody>
        </p:sp>
        <p:sp>
          <p:nvSpPr>
            <p:cNvPr id="400407" name="Text Box 23"/>
            <p:cNvSpPr txBox="1">
              <a:spLocks noChangeArrowheads="1"/>
            </p:cNvSpPr>
            <p:nvPr/>
          </p:nvSpPr>
          <p:spPr bwMode="auto">
            <a:xfrm>
              <a:off x="1558" y="2712"/>
              <a:ext cx="1093"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en-US" sz="2400">
                  <a:solidFill>
                    <a:srgbClr val="0000FF"/>
                  </a:solidFill>
                </a:rPr>
                <a:t>指针变量</a:t>
              </a:r>
              <a:r>
                <a:rPr lang="en-US" altLang="zh-CN" sz="2400">
                  <a:solidFill>
                    <a:srgbClr val="0000FF"/>
                  </a:solidFill>
                </a:rPr>
                <a:t>p1</a:t>
              </a:r>
              <a:endParaRPr lang="en-US" altLang="zh-CN" sz="2400">
                <a:solidFill>
                  <a:schemeClr val="tx1"/>
                </a:solidFill>
              </a:endParaRPr>
            </a:p>
          </p:txBody>
        </p:sp>
        <p:sp>
          <p:nvSpPr>
            <p:cNvPr id="400408" name="Text Box 24"/>
            <p:cNvSpPr txBox="1">
              <a:spLocks noChangeArrowheads="1"/>
            </p:cNvSpPr>
            <p:nvPr/>
          </p:nvSpPr>
          <p:spPr bwMode="auto">
            <a:xfrm>
              <a:off x="1558" y="3030"/>
              <a:ext cx="1093"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en-US" sz="2400">
                  <a:solidFill>
                    <a:srgbClr val="0000FF"/>
                  </a:solidFill>
                </a:rPr>
                <a:t>指针变量</a:t>
              </a:r>
              <a:r>
                <a:rPr lang="en-US" altLang="zh-CN" sz="2400">
                  <a:solidFill>
                    <a:srgbClr val="0000FF"/>
                  </a:solidFill>
                </a:rPr>
                <a:t>p1</a:t>
              </a:r>
            </a:p>
          </p:txBody>
        </p:sp>
        <p:sp>
          <p:nvSpPr>
            <p:cNvPr id="400409" name="Text Box 25"/>
            <p:cNvSpPr txBox="1">
              <a:spLocks noChangeArrowheads="1"/>
            </p:cNvSpPr>
            <p:nvPr/>
          </p:nvSpPr>
          <p:spPr bwMode="auto">
            <a:xfrm>
              <a:off x="948" y="1428"/>
              <a:ext cx="4020"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en-US" sz="2400">
                  <a:solidFill>
                    <a:schemeClr val="tx1"/>
                  </a:solidFill>
                </a:rPr>
                <a:t>若</a:t>
              </a:r>
              <a:r>
                <a:rPr lang="en-US" altLang="zh-CN" sz="2400">
                  <a:solidFill>
                    <a:srgbClr val="990000"/>
                  </a:solidFill>
                </a:rPr>
                <a:t>int    a[3][4];</a:t>
              </a:r>
              <a:r>
                <a:rPr lang="en-US" altLang="zh-CN" sz="2400">
                  <a:solidFill>
                    <a:schemeClr val="tx1"/>
                  </a:solidFill>
                </a:rPr>
                <a:t>   </a:t>
              </a:r>
              <a:r>
                <a:rPr lang="en-US" altLang="zh-CN" sz="2400">
                  <a:solidFill>
                    <a:srgbClr val="0000FF"/>
                  </a:solidFill>
                </a:rPr>
                <a:t>int  (*p1)[4]=a;</a:t>
              </a:r>
              <a:r>
                <a:rPr lang="en-US" altLang="zh-CN" sz="2400">
                  <a:solidFill>
                    <a:schemeClr val="tx1"/>
                  </a:solidFill>
                </a:rPr>
                <a:t>   </a:t>
              </a:r>
              <a:r>
                <a:rPr lang="en-US" altLang="zh-CN" sz="2400">
                  <a:solidFill>
                    <a:srgbClr val="FF5050"/>
                  </a:solidFill>
                </a:rPr>
                <a:t>int   *p2=a[0];</a:t>
              </a:r>
            </a:p>
          </p:txBody>
        </p:sp>
        <p:sp>
          <p:nvSpPr>
            <p:cNvPr id="400410" name="Line 26"/>
            <p:cNvSpPr>
              <a:spLocks noChangeShapeType="1"/>
            </p:cNvSpPr>
            <p:nvPr/>
          </p:nvSpPr>
          <p:spPr bwMode="auto">
            <a:xfrm>
              <a:off x="1207" y="3381"/>
              <a:ext cx="3777" cy="0"/>
            </a:xfrm>
            <a:prstGeom prst="line">
              <a:avLst/>
            </a:prstGeom>
            <a:noFill/>
            <a:ln w="38100">
              <a:solidFill>
                <a:srgbClr val="339966"/>
              </a:solidFill>
              <a:round/>
              <a:headEnd type="none" w="lg" len="lg"/>
              <a:tailEnd/>
            </a:ln>
            <a:effectLst/>
          </p:spPr>
          <p:txBody>
            <a:bodyPr lIns="90000" tIns="46800" rIns="90000" bIns="46800" anchor="ctr">
              <a:spAutoFit/>
            </a:bodyPr>
            <a:lstStyle/>
            <a:p>
              <a:endParaRPr lang="zh-CN" altLang="en-US"/>
            </a:p>
          </p:txBody>
        </p:sp>
        <p:sp>
          <p:nvSpPr>
            <p:cNvPr id="400411" name="Text Box 27"/>
            <p:cNvSpPr txBox="1">
              <a:spLocks noChangeArrowheads="1"/>
            </p:cNvSpPr>
            <p:nvPr/>
          </p:nvSpPr>
          <p:spPr bwMode="auto">
            <a:xfrm>
              <a:off x="1570" y="3366"/>
              <a:ext cx="1093"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en-US" sz="2400">
                  <a:solidFill>
                    <a:srgbClr val="FF5050"/>
                  </a:solidFill>
                </a:rPr>
                <a:t>指针变量</a:t>
              </a:r>
              <a:r>
                <a:rPr lang="en-US" altLang="zh-CN" sz="2400">
                  <a:solidFill>
                    <a:srgbClr val="FF5050"/>
                  </a:solidFill>
                </a:rPr>
                <a:t>p2</a:t>
              </a:r>
            </a:p>
          </p:txBody>
        </p:sp>
        <p:sp>
          <p:nvSpPr>
            <p:cNvPr id="400412" name="Text Box 28"/>
            <p:cNvSpPr txBox="1">
              <a:spLocks noChangeArrowheads="1"/>
            </p:cNvSpPr>
            <p:nvPr/>
          </p:nvSpPr>
          <p:spPr bwMode="auto">
            <a:xfrm>
              <a:off x="3247" y="3390"/>
              <a:ext cx="1413"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en-US" sz="2400">
                  <a:solidFill>
                    <a:srgbClr val="FF5050"/>
                  </a:solidFill>
                </a:rPr>
                <a:t>指针变量</a:t>
              </a:r>
              <a:r>
                <a:rPr lang="en-US" altLang="zh-CN" sz="2400">
                  <a:solidFill>
                    <a:srgbClr val="FF5050"/>
                  </a:solidFill>
                </a:rPr>
                <a:t>int  *q</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2" name="Rectangle 4"/>
          <p:cNvSpPr>
            <a:spLocks noChangeArrowheads="1"/>
          </p:cNvSpPr>
          <p:nvPr/>
        </p:nvSpPr>
        <p:spPr bwMode="auto">
          <a:xfrm>
            <a:off x="655638" y="681038"/>
            <a:ext cx="8196262" cy="3262312"/>
          </a:xfrm>
          <a:prstGeom prst="rect">
            <a:avLst/>
          </a:prstGeom>
          <a:noFill/>
          <a:ln w="9525">
            <a:noFill/>
            <a:miter lim="800000"/>
            <a:headEnd/>
            <a:tailEnd/>
          </a:ln>
        </p:spPr>
        <p:txBody>
          <a:bodyPr/>
          <a:lstStyle/>
          <a:p>
            <a:pPr marL="742950" lvl="1" indent="-285750" eaLnBrk="1" hangingPunct="1">
              <a:spcBef>
                <a:spcPct val="20000"/>
              </a:spcBef>
              <a:buClr>
                <a:srgbClr val="339933"/>
              </a:buClr>
              <a:buFont typeface="Wingdings" pitchFamily="2" charset="2"/>
              <a:buNone/>
            </a:pPr>
            <a:r>
              <a:rPr lang="en-US" altLang="zh-CN" sz="2800" dirty="0">
                <a:solidFill>
                  <a:schemeClr val="accent1"/>
                </a:solidFill>
              </a:rPr>
              <a:t>10.2</a:t>
            </a:r>
            <a:r>
              <a:rPr lang="en-US" altLang="zh-CN" sz="2800" dirty="0">
                <a:solidFill>
                  <a:schemeClr val="tx1"/>
                </a:solidFill>
                <a:latin typeface="Arial" pitchFamily="34" charset="0"/>
              </a:rPr>
              <a:t>  </a:t>
            </a:r>
            <a:r>
              <a:rPr lang="zh-CN" altLang="en-US" sz="2800" dirty="0">
                <a:solidFill>
                  <a:schemeClr val="tx1"/>
                </a:solidFill>
                <a:latin typeface="Arial" pitchFamily="34" charset="0"/>
              </a:rPr>
              <a:t>变量的指针和指向变量的指针变量</a:t>
            </a:r>
          </a:p>
          <a:p>
            <a:pPr marL="742950" lvl="1" indent="-285750">
              <a:spcBef>
                <a:spcPct val="20000"/>
              </a:spcBef>
              <a:buClr>
                <a:srgbClr val="339933"/>
              </a:buClr>
              <a:buFont typeface="Wingdings" pitchFamily="2" charset="2"/>
              <a:buChar char="«"/>
            </a:pPr>
            <a:r>
              <a:rPr lang="zh-CN" altLang="en-US" sz="2400" dirty="0">
                <a:latin typeface="Arial" pitchFamily="34" charset="0"/>
              </a:rPr>
              <a:t>指针变量的</a:t>
            </a:r>
            <a:r>
              <a:rPr lang="zh-CN" altLang="en-US" sz="2400" dirty="0">
                <a:solidFill>
                  <a:schemeClr val="tx1"/>
                </a:solidFill>
                <a:latin typeface="Arial" pitchFamily="34" charset="0"/>
              </a:rPr>
              <a:t>定义</a:t>
            </a:r>
            <a:r>
              <a:rPr lang="en-US" altLang="zh-CN" sz="2400" dirty="0">
                <a:latin typeface="Times New Roman" charset="0"/>
              </a:rPr>
              <a:t>(</a:t>
            </a:r>
            <a:r>
              <a:rPr lang="zh-CN" altLang="en-US" sz="2400" dirty="0">
                <a:latin typeface="Times New Roman" charset="0"/>
              </a:rPr>
              <a:t>先定义，后使用</a:t>
            </a:r>
            <a:r>
              <a:rPr lang="en-US" altLang="zh-CN" sz="2400" dirty="0">
                <a:latin typeface="Times New Roman" charset="0"/>
              </a:rPr>
              <a:t>)</a:t>
            </a:r>
            <a:endParaRPr lang="zh-CN" altLang="en-US" sz="2400" dirty="0">
              <a:solidFill>
                <a:schemeClr val="tx1"/>
              </a:solidFill>
            </a:endParaRPr>
          </a:p>
          <a:p>
            <a:pPr marL="742950" lvl="1" indent="-285750" eaLnBrk="1" hangingPunct="1">
              <a:spcBef>
                <a:spcPct val="20000"/>
              </a:spcBef>
              <a:buClr>
                <a:srgbClr val="339933"/>
              </a:buClr>
              <a:buFont typeface="Wingdings" pitchFamily="2" charset="2"/>
              <a:buNone/>
            </a:pPr>
            <a:r>
              <a:rPr kumimoji="0" lang="zh-CN" altLang="en-US" sz="2400" dirty="0">
                <a:solidFill>
                  <a:schemeClr val="tx1"/>
                </a:solidFill>
              </a:rPr>
              <a:t>            指针变量在使用前必须定义，使其指向特定类型的变量，指针变量存放地址，必须定义为“指针类型”。</a:t>
            </a:r>
            <a:endParaRPr lang="zh-CN" altLang="en-US" sz="2400" dirty="0">
              <a:solidFill>
                <a:schemeClr val="tx1"/>
              </a:solidFill>
            </a:endParaRPr>
          </a:p>
          <a:p>
            <a:pPr marL="1143000" lvl="2" indent="-228600" eaLnBrk="1" hangingPunct="1">
              <a:spcBef>
                <a:spcPct val="20000"/>
              </a:spcBef>
              <a:buClr>
                <a:srgbClr val="FF3300"/>
              </a:buClr>
              <a:buFont typeface="Wingdings" pitchFamily="2" charset="2"/>
              <a:buChar char="v"/>
            </a:pPr>
            <a:r>
              <a:rPr lang="zh-CN" altLang="en-US" sz="2400" dirty="0">
                <a:solidFill>
                  <a:schemeClr val="tx1"/>
                </a:solidFill>
              </a:rPr>
              <a:t>定义的一般形式：</a:t>
            </a:r>
            <a:r>
              <a:rPr lang="zh-CN" altLang="en-US" sz="2400" dirty="0">
                <a:solidFill>
                  <a:srgbClr val="FF5050"/>
                </a:solidFill>
                <a:latin typeface="楷体_GB2312" pitchFamily="49" charset="-122"/>
              </a:rPr>
              <a:t>基类型  *指针变量名</a:t>
            </a:r>
            <a:r>
              <a:rPr lang="en-US" altLang="zh-CN" sz="2400" dirty="0">
                <a:solidFill>
                  <a:srgbClr val="FF5050"/>
                </a:solidFill>
                <a:latin typeface="楷体_GB2312" pitchFamily="49" charset="-122"/>
              </a:rPr>
              <a:t>;</a:t>
            </a:r>
            <a:r>
              <a:rPr kumimoji="0" lang="en-US" altLang="zh-CN" sz="2400" dirty="0">
                <a:solidFill>
                  <a:schemeClr val="tx1"/>
                </a:solidFill>
              </a:rPr>
              <a:t> </a:t>
            </a:r>
          </a:p>
          <a:p>
            <a:pPr marL="1600200" lvl="3" indent="-228600" eaLnBrk="1" hangingPunct="1">
              <a:spcBef>
                <a:spcPct val="20000"/>
              </a:spcBef>
              <a:buClr>
                <a:srgbClr val="FFCC00"/>
              </a:buClr>
              <a:buFont typeface="Wingdings" pitchFamily="2" charset="2"/>
              <a:buChar char="l"/>
            </a:pPr>
            <a:r>
              <a:rPr kumimoji="0" lang="zh-CN" altLang="en-US" sz="2000" dirty="0">
                <a:solidFill>
                  <a:schemeClr val="tx1"/>
                </a:solidFill>
              </a:rPr>
              <a:t>基类型：用来指定指针变量可以指向的变量的类型。</a:t>
            </a:r>
          </a:p>
          <a:p>
            <a:pPr marL="1600200" lvl="3" indent="-228600" eaLnBrk="1" hangingPunct="1">
              <a:spcBef>
                <a:spcPct val="20000"/>
              </a:spcBef>
              <a:buClr>
                <a:srgbClr val="FFCC00"/>
              </a:buClr>
              <a:buFont typeface="Wingdings" pitchFamily="2" charset="2"/>
              <a:buNone/>
            </a:pPr>
            <a:r>
              <a:rPr kumimoji="0" lang="zh-CN" altLang="en-US" sz="2000" dirty="0">
                <a:solidFill>
                  <a:schemeClr val="tx1"/>
                </a:solidFill>
              </a:rPr>
              <a:t>                    将决定指针移动和运算时的移动量。</a:t>
            </a:r>
          </a:p>
          <a:p>
            <a:pPr marL="1600200" lvl="3" indent="-228600" eaLnBrk="1" hangingPunct="1">
              <a:spcBef>
                <a:spcPct val="20000"/>
              </a:spcBef>
              <a:buClr>
                <a:srgbClr val="FFCC00"/>
              </a:buClr>
              <a:buFont typeface="Wingdings" pitchFamily="2" charset="2"/>
              <a:buNone/>
            </a:pPr>
            <a:r>
              <a:rPr kumimoji="0" lang="zh-CN" altLang="en-US" sz="2000" dirty="0">
                <a:solidFill>
                  <a:schemeClr val="tx1"/>
                </a:solidFill>
              </a:rPr>
              <a:t>   构成：</a:t>
            </a:r>
            <a:r>
              <a:rPr kumimoji="0" lang="en-US" altLang="zh-CN" sz="2000" dirty="0">
                <a:solidFill>
                  <a:schemeClr val="tx1"/>
                </a:solidFill>
              </a:rPr>
              <a:t>[</a:t>
            </a:r>
            <a:r>
              <a:rPr kumimoji="0" lang="zh-CN" altLang="en-US" sz="2000" dirty="0">
                <a:solidFill>
                  <a:schemeClr val="tx1"/>
                </a:solidFill>
              </a:rPr>
              <a:t>存</a:t>
            </a:r>
            <a:r>
              <a:rPr lang="zh-CN" altLang="en-US" sz="2000" dirty="0">
                <a:solidFill>
                  <a:schemeClr val="tx1"/>
                </a:solidFill>
              </a:rPr>
              <a:t>储类型</a:t>
            </a:r>
            <a:r>
              <a:rPr lang="en-US" altLang="zh-CN" sz="2000" dirty="0">
                <a:solidFill>
                  <a:schemeClr val="tx1"/>
                </a:solidFill>
              </a:rPr>
              <a:t>]    </a:t>
            </a:r>
            <a:r>
              <a:rPr lang="zh-CN" altLang="en-US" sz="2000" dirty="0">
                <a:solidFill>
                  <a:srgbClr val="FF5050"/>
                </a:solidFill>
              </a:rPr>
              <a:t>数据类型</a:t>
            </a:r>
          </a:p>
          <a:p>
            <a:pPr marL="1600200" lvl="3" indent="-228600" eaLnBrk="1" hangingPunct="1">
              <a:spcBef>
                <a:spcPct val="20000"/>
              </a:spcBef>
              <a:buClr>
                <a:srgbClr val="FFCC00"/>
              </a:buClr>
              <a:buFont typeface="Wingdings" pitchFamily="2" charset="2"/>
              <a:buChar char="l"/>
            </a:pPr>
            <a:r>
              <a:rPr lang="zh-CN" altLang="en-US" sz="2000" dirty="0">
                <a:solidFill>
                  <a:srgbClr val="FF5050"/>
                </a:solidFill>
              </a:rPr>
              <a:t>* </a:t>
            </a:r>
            <a:r>
              <a:rPr lang="zh-CN" altLang="en-US" sz="2000" dirty="0">
                <a:solidFill>
                  <a:schemeClr val="tx1"/>
                </a:solidFill>
              </a:rPr>
              <a:t>：表示该变量为指针类型</a:t>
            </a:r>
          </a:p>
        </p:txBody>
      </p:sp>
      <p:sp>
        <p:nvSpPr>
          <p:cNvPr id="770056" name="Text Box 8"/>
          <p:cNvSpPr txBox="1">
            <a:spLocks noChangeArrowheads="1"/>
          </p:cNvSpPr>
          <p:nvPr/>
        </p:nvSpPr>
        <p:spPr bwMode="auto">
          <a:xfrm>
            <a:off x="5835650" y="3656544"/>
            <a:ext cx="3161741" cy="1202510"/>
          </a:xfrm>
          <a:prstGeom prst="rect">
            <a:avLst/>
          </a:prstGeom>
          <a:solidFill>
            <a:srgbClr val="FFCC99"/>
          </a:solidFill>
          <a:ln w="38100">
            <a:solidFill>
              <a:srgbClr val="3366FF"/>
            </a:solidFill>
            <a:miter lim="800000"/>
            <a:headEnd type="none" w="lg" len="lg"/>
            <a:tailEnd/>
          </a:ln>
          <a:effectLst/>
        </p:spPr>
        <p:txBody>
          <a:bodyPr wrap="none" lIns="90000" tIns="46800" rIns="90000" bIns="46800" anchor="ctr">
            <a:spAutoFit/>
          </a:bodyPr>
          <a:lstStyle/>
          <a:p>
            <a:pPr eaLnBrk="1" hangingPunct="1">
              <a:spcBef>
                <a:spcPct val="0"/>
              </a:spcBef>
            </a:pPr>
            <a:r>
              <a:rPr lang="zh-CN" altLang="en-US" sz="2400" dirty="0">
                <a:solidFill>
                  <a:schemeClr val="tx1"/>
                </a:solidFill>
              </a:rPr>
              <a:t>例   </a:t>
            </a:r>
            <a:r>
              <a:rPr lang="en-US" altLang="zh-CN" sz="2400" dirty="0">
                <a:solidFill>
                  <a:schemeClr val="tx1"/>
                </a:solidFill>
              </a:rPr>
              <a:t>int </a:t>
            </a:r>
            <a:r>
              <a:rPr lang="en-US" altLang="zh-CN" sz="2400" dirty="0">
                <a:solidFill>
                  <a:srgbClr val="FF5050"/>
                </a:solidFill>
              </a:rPr>
              <a:t>*</a:t>
            </a:r>
            <a:r>
              <a:rPr lang="en-US" altLang="zh-CN" sz="2400" dirty="0">
                <a:solidFill>
                  <a:schemeClr val="tx1"/>
                </a:solidFill>
              </a:rPr>
              <a:t>p1,</a:t>
            </a:r>
            <a:r>
              <a:rPr lang="en-US" altLang="zh-CN" sz="2400" dirty="0">
                <a:solidFill>
                  <a:srgbClr val="FF5050"/>
                </a:solidFill>
              </a:rPr>
              <a:t>*</a:t>
            </a:r>
            <a:r>
              <a:rPr lang="en-US" altLang="zh-CN" sz="2400" dirty="0">
                <a:solidFill>
                  <a:schemeClr val="tx1"/>
                </a:solidFill>
              </a:rPr>
              <a:t>p2;</a:t>
            </a:r>
          </a:p>
          <a:p>
            <a:pPr eaLnBrk="1" hangingPunct="1">
              <a:spcBef>
                <a:spcPct val="0"/>
              </a:spcBef>
            </a:pPr>
            <a:r>
              <a:rPr lang="en-US" altLang="zh-CN" sz="2400" dirty="0">
                <a:solidFill>
                  <a:schemeClr val="tx1"/>
                </a:solidFill>
              </a:rPr>
              <a:t>       float   *q ;</a:t>
            </a:r>
          </a:p>
          <a:p>
            <a:pPr eaLnBrk="1" hangingPunct="1">
              <a:spcBef>
                <a:spcPct val="0"/>
              </a:spcBef>
            </a:pPr>
            <a:r>
              <a:rPr lang="en-US" altLang="zh-CN" sz="2400" dirty="0">
                <a:solidFill>
                  <a:schemeClr val="tx1"/>
                </a:solidFill>
              </a:rPr>
              <a:t>       static  char  *name;</a:t>
            </a:r>
          </a:p>
        </p:txBody>
      </p:sp>
      <p:sp>
        <p:nvSpPr>
          <p:cNvPr id="770057" name="Text Box 9"/>
          <p:cNvSpPr txBox="1">
            <a:spLocks noChangeArrowheads="1"/>
          </p:cNvSpPr>
          <p:nvPr/>
        </p:nvSpPr>
        <p:spPr bwMode="auto">
          <a:xfrm>
            <a:off x="611560" y="4178163"/>
            <a:ext cx="7720905" cy="2679837"/>
          </a:xfrm>
          <a:prstGeom prst="rect">
            <a:avLst/>
          </a:prstGeom>
          <a:noFill/>
          <a:ln w="38100">
            <a:noFill/>
            <a:miter lim="800000"/>
            <a:headEnd/>
            <a:tailEnd/>
          </a:ln>
          <a:effectLst/>
        </p:spPr>
        <p:txBody>
          <a:bodyPr wrap="square" lIns="90000" tIns="46800" rIns="90000" bIns="46800" anchor="ctr">
            <a:spAutoFit/>
          </a:bodyPr>
          <a:lstStyle/>
          <a:p>
            <a:pPr eaLnBrk="1" hangingPunct="1">
              <a:spcBef>
                <a:spcPct val="0"/>
              </a:spcBef>
            </a:pPr>
            <a:r>
              <a:rPr lang="zh-CN" altLang="en-US" sz="2400" dirty="0">
                <a:solidFill>
                  <a:schemeClr val="tx1"/>
                </a:solidFill>
              </a:rPr>
              <a:t>注意：</a:t>
            </a:r>
          </a:p>
          <a:p>
            <a:pPr>
              <a:lnSpc>
                <a:spcPct val="100000"/>
              </a:lnSpc>
              <a:spcBef>
                <a:spcPct val="0"/>
              </a:spcBef>
              <a:buClrTx/>
            </a:pPr>
            <a:r>
              <a:rPr lang="en-US" altLang="zh-CN" sz="2400" dirty="0">
                <a:latin typeface="Times New Roman" charset="0"/>
              </a:rPr>
              <a:t>1</a:t>
            </a:r>
            <a:r>
              <a:rPr lang="zh-CN" altLang="en-US" sz="2400" dirty="0">
                <a:latin typeface="Times New Roman" charset="0"/>
              </a:rPr>
              <a:t>、</a:t>
            </a:r>
            <a:r>
              <a:rPr lang="en-US" altLang="zh-CN" sz="2400" dirty="0" err="1">
                <a:solidFill>
                  <a:schemeClr val="accent2"/>
                </a:solidFill>
                <a:latin typeface="Times New Roman" charset="0"/>
              </a:rPr>
              <a:t>int</a:t>
            </a:r>
            <a:r>
              <a:rPr lang="en-US" altLang="zh-CN" sz="2400" dirty="0">
                <a:solidFill>
                  <a:schemeClr val="accent2"/>
                </a:solidFill>
                <a:latin typeface="Times New Roman" charset="0"/>
              </a:rPr>
              <a:t>   *p1, *p2;</a:t>
            </a:r>
            <a:r>
              <a:rPr lang="en-US" altLang="zh-CN" sz="2400" dirty="0">
                <a:latin typeface="Times New Roman" charset="0"/>
              </a:rPr>
              <a:t>   </a:t>
            </a:r>
            <a:r>
              <a:rPr lang="zh-CN" altLang="zh-CN" sz="2400" dirty="0">
                <a:latin typeface="Times New Roman" charset="0"/>
              </a:rPr>
              <a:t>与   </a:t>
            </a:r>
            <a:r>
              <a:rPr lang="en-US" altLang="zh-CN" sz="2400" dirty="0" err="1">
                <a:solidFill>
                  <a:srgbClr val="0000FF"/>
                </a:solidFill>
                <a:latin typeface="Times New Roman" charset="0"/>
              </a:rPr>
              <a:t>int</a:t>
            </a:r>
            <a:r>
              <a:rPr lang="en-US" altLang="zh-CN" sz="2400" dirty="0">
                <a:solidFill>
                  <a:srgbClr val="0000FF"/>
                </a:solidFill>
                <a:latin typeface="Times New Roman" charset="0"/>
              </a:rPr>
              <a:t>   *p1, p2</a:t>
            </a:r>
            <a:r>
              <a:rPr lang="en-US" altLang="zh-CN" sz="2400" dirty="0">
                <a:latin typeface="Times New Roman" charset="0"/>
              </a:rPr>
              <a:t>;</a:t>
            </a:r>
          </a:p>
          <a:p>
            <a:pPr>
              <a:lnSpc>
                <a:spcPct val="100000"/>
              </a:lnSpc>
              <a:spcBef>
                <a:spcPct val="0"/>
              </a:spcBef>
              <a:buClrTx/>
            </a:pPr>
            <a:r>
              <a:rPr lang="en-US" altLang="zh-CN" sz="2400" dirty="0">
                <a:latin typeface="Times New Roman" charset="0"/>
              </a:rPr>
              <a:t>2</a:t>
            </a:r>
            <a:r>
              <a:rPr lang="zh-CN" altLang="en-US" sz="2400" dirty="0">
                <a:latin typeface="Times New Roman" charset="0"/>
              </a:rPr>
              <a:t>、</a:t>
            </a:r>
            <a:r>
              <a:rPr lang="zh-CN" altLang="zh-CN" sz="2400" dirty="0">
                <a:latin typeface="Times New Roman" charset="0"/>
              </a:rPr>
              <a:t>指针变量名是</a:t>
            </a:r>
            <a:r>
              <a:rPr lang="en-US" altLang="zh-CN" sz="2400" dirty="0">
                <a:latin typeface="Times New Roman" charset="0"/>
              </a:rPr>
              <a:t>p1,p2 ,</a:t>
            </a:r>
            <a:r>
              <a:rPr lang="zh-CN" altLang="zh-CN" sz="2400" dirty="0">
                <a:latin typeface="Times New Roman" charset="0"/>
              </a:rPr>
              <a:t>不是*</a:t>
            </a:r>
            <a:r>
              <a:rPr lang="en-US" altLang="zh-CN" sz="2400" dirty="0">
                <a:latin typeface="Times New Roman" charset="0"/>
              </a:rPr>
              <a:t>p1,*p2</a:t>
            </a:r>
          </a:p>
          <a:p>
            <a:pPr>
              <a:lnSpc>
                <a:spcPct val="100000"/>
              </a:lnSpc>
              <a:spcBef>
                <a:spcPct val="0"/>
              </a:spcBef>
              <a:buClrTx/>
            </a:pPr>
            <a:r>
              <a:rPr lang="en-US" altLang="zh-CN" sz="2400" dirty="0">
                <a:latin typeface="Times New Roman" charset="0"/>
              </a:rPr>
              <a:t>3</a:t>
            </a:r>
            <a:r>
              <a:rPr lang="zh-CN" altLang="en-US" sz="2400" dirty="0">
                <a:latin typeface="Times New Roman" charset="0"/>
              </a:rPr>
              <a:t>、</a:t>
            </a:r>
            <a:r>
              <a:rPr lang="zh-CN" altLang="zh-CN" sz="2400" dirty="0">
                <a:latin typeface="Times New Roman" charset="0"/>
              </a:rPr>
              <a:t>指针变量只能指向定义时所规定类型的变量</a:t>
            </a:r>
          </a:p>
          <a:p>
            <a:pPr>
              <a:lnSpc>
                <a:spcPct val="100000"/>
              </a:lnSpc>
              <a:spcBef>
                <a:spcPct val="0"/>
              </a:spcBef>
              <a:buClrTx/>
            </a:pPr>
            <a:r>
              <a:rPr lang="zh-CN" altLang="zh-CN" sz="2400" dirty="0">
                <a:latin typeface="Times New Roman" charset="0"/>
              </a:rPr>
              <a:t>4、指针变量定义后，</a:t>
            </a:r>
            <a:r>
              <a:rPr lang="zh-CN" altLang="zh-CN" sz="2400" dirty="0">
                <a:solidFill>
                  <a:schemeClr val="accent2"/>
                </a:solidFill>
                <a:latin typeface="Times New Roman" charset="0"/>
              </a:rPr>
              <a:t>值不确定</a:t>
            </a:r>
            <a:r>
              <a:rPr lang="zh-CN" altLang="zh-CN" sz="2400" dirty="0">
                <a:latin typeface="Times New Roman" charset="0"/>
              </a:rPr>
              <a:t>，应用前必须先赋值</a:t>
            </a:r>
            <a:endParaRPr lang="zh-CN" altLang="en-US" sz="2400" dirty="0">
              <a:latin typeface="Times New Roman" charset="0"/>
            </a:endParaRPr>
          </a:p>
          <a:p>
            <a:pPr>
              <a:lnSpc>
                <a:spcPct val="100000"/>
              </a:lnSpc>
              <a:spcBef>
                <a:spcPct val="0"/>
              </a:spcBef>
              <a:buClrTx/>
            </a:pPr>
            <a:r>
              <a:rPr lang="en-US" altLang="zh-CN" sz="2400" dirty="0">
                <a:latin typeface="Times New Roman" charset="0"/>
              </a:rPr>
              <a:t>5</a:t>
            </a:r>
            <a:r>
              <a:rPr lang="zh-CN" altLang="en-US" sz="2400" dirty="0">
                <a:latin typeface="Times New Roman" charset="0"/>
              </a:rPr>
              <a:t>、指针变量的值只能是某个数据的地址，只允许取正整数，区别于整型变量。</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5" name="Text Box 8"/>
          <p:cNvSpPr txBox="1">
            <a:spLocks noChangeArrowheads="1"/>
          </p:cNvSpPr>
          <p:nvPr/>
        </p:nvSpPr>
        <p:spPr bwMode="auto">
          <a:xfrm>
            <a:off x="255588" y="571500"/>
            <a:ext cx="8557151" cy="461665"/>
          </a:xfrm>
          <a:prstGeom prst="rect">
            <a:avLst/>
          </a:prstGeom>
          <a:solidFill>
            <a:srgbClr val="FFCCFF"/>
          </a:solidFill>
          <a:ln w="9525">
            <a:noFill/>
            <a:miter lim="800000"/>
            <a:headEnd/>
            <a:tailEnd/>
          </a:ln>
          <a:effectLst/>
        </p:spPr>
        <p:txBody>
          <a:bodyPr wrap="none">
            <a:spAutoFit/>
          </a:bodyPr>
          <a:lstStyle/>
          <a:p>
            <a:pPr eaLnBrk="1" hangingPunct="1">
              <a:spcBef>
                <a:spcPct val="0"/>
              </a:spcBef>
            </a:pPr>
            <a:r>
              <a:rPr lang="zh-CN" altLang="en-US" sz="2400" dirty="0">
                <a:solidFill>
                  <a:schemeClr val="tx1"/>
                </a:solidFill>
              </a:rPr>
              <a:t>例</a:t>
            </a:r>
            <a:r>
              <a:rPr lang="en-US" altLang="zh-CN" sz="2400" dirty="0">
                <a:solidFill>
                  <a:schemeClr val="tx1"/>
                </a:solidFill>
              </a:rPr>
              <a:t>14  3</a:t>
            </a:r>
            <a:r>
              <a:rPr lang="zh-CN" altLang="en-US" sz="2400" dirty="0">
                <a:solidFill>
                  <a:schemeClr val="tx1"/>
                </a:solidFill>
              </a:rPr>
              <a:t>个学生各学</a:t>
            </a:r>
            <a:r>
              <a:rPr lang="en-US" altLang="zh-CN" sz="2400" dirty="0">
                <a:solidFill>
                  <a:schemeClr val="tx1"/>
                </a:solidFill>
              </a:rPr>
              <a:t>4</a:t>
            </a:r>
            <a:r>
              <a:rPr lang="zh-CN" altLang="en-US" sz="2400" dirty="0">
                <a:solidFill>
                  <a:schemeClr val="tx1"/>
                </a:solidFill>
              </a:rPr>
              <a:t>门课，计算总平均分，输出第</a:t>
            </a:r>
            <a:r>
              <a:rPr lang="en-US" altLang="zh-CN" sz="2400" dirty="0">
                <a:solidFill>
                  <a:schemeClr val="tx1"/>
                </a:solidFill>
              </a:rPr>
              <a:t>n</a:t>
            </a:r>
            <a:r>
              <a:rPr lang="zh-CN" altLang="zh-CN" sz="2400" dirty="0">
                <a:solidFill>
                  <a:schemeClr val="tx1"/>
                </a:solidFill>
              </a:rPr>
              <a:t>个学生成绩</a:t>
            </a:r>
            <a:endParaRPr lang="zh-CN" altLang="en-US" sz="2400" dirty="0">
              <a:solidFill>
                <a:schemeClr val="tx1"/>
              </a:solidFill>
            </a:endParaRPr>
          </a:p>
        </p:txBody>
      </p:sp>
      <p:sp>
        <p:nvSpPr>
          <p:cNvPr id="847881" name="Text Box 9"/>
          <p:cNvSpPr txBox="1">
            <a:spLocks noChangeArrowheads="1"/>
          </p:cNvSpPr>
          <p:nvPr/>
        </p:nvSpPr>
        <p:spPr bwMode="auto">
          <a:xfrm>
            <a:off x="241300" y="1120775"/>
            <a:ext cx="4143763" cy="378565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en-US" altLang="zh-CN" sz="2400" dirty="0">
                <a:solidFill>
                  <a:schemeClr val="dk1"/>
                </a:solidFill>
              </a:rPr>
              <a:t>#include &lt;</a:t>
            </a:r>
            <a:r>
              <a:rPr lang="en-US" altLang="zh-CN" sz="2400" dirty="0" err="1">
                <a:solidFill>
                  <a:schemeClr val="dk1"/>
                </a:solidFill>
              </a:rPr>
              <a:t>stdio.h</a:t>
            </a:r>
            <a:r>
              <a:rPr lang="en-US" altLang="zh-CN" sz="2400" dirty="0">
                <a:solidFill>
                  <a:schemeClr val="dk1"/>
                </a:solidFill>
              </a:rPr>
              <a:t>&gt;</a:t>
            </a:r>
          </a:p>
          <a:p>
            <a:pPr>
              <a:spcBef>
                <a:spcPct val="0"/>
              </a:spcBef>
            </a:pPr>
            <a:r>
              <a:rPr lang="en-US" altLang="zh-CN" sz="2400" dirty="0" err="1">
                <a:solidFill>
                  <a:schemeClr val="dk1"/>
                </a:solidFill>
              </a:rPr>
              <a:t>int</a:t>
            </a:r>
            <a:r>
              <a:rPr lang="en-US" altLang="zh-CN" sz="2400" dirty="0">
                <a:solidFill>
                  <a:schemeClr val="dk1"/>
                </a:solidFill>
              </a:rPr>
              <a:t> main()</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average(float  *</a:t>
            </a:r>
            <a:r>
              <a:rPr lang="en-US" altLang="zh-CN" sz="2400" dirty="0" err="1">
                <a:solidFill>
                  <a:schemeClr val="dk1"/>
                </a:solidFill>
              </a:rPr>
              <a:t>p,int</a:t>
            </a:r>
            <a:r>
              <a:rPr lang="en-US" altLang="zh-CN" sz="2400" dirty="0">
                <a:solidFill>
                  <a:schemeClr val="dk1"/>
                </a:solidFill>
              </a:rPr>
              <a:t>  n);</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search(float  (*p)[4],</a:t>
            </a:r>
            <a:r>
              <a:rPr lang="en-US" altLang="zh-CN" sz="2400" dirty="0" err="1">
                <a:solidFill>
                  <a:schemeClr val="dk1"/>
                </a:solidFill>
              </a:rPr>
              <a:t>int</a:t>
            </a:r>
            <a:r>
              <a:rPr lang="en-US" altLang="zh-CN" sz="2400" dirty="0">
                <a:solidFill>
                  <a:schemeClr val="dk1"/>
                </a:solidFill>
              </a:rPr>
              <a:t>  n);</a:t>
            </a:r>
          </a:p>
          <a:p>
            <a:pPr>
              <a:spcBef>
                <a:spcPct val="0"/>
              </a:spcBef>
            </a:pPr>
            <a:r>
              <a:rPr lang="en-US" altLang="zh-CN" sz="2400" dirty="0">
                <a:solidFill>
                  <a:schemeClr val="dk1"/>
                </a:solidFill>
              </a:rPr>
              <a:t>   float score[3][4]=</a:t>
            </a:r>
          </a:p>
          <a:p>
            <a:pPr>
              <a:spcBef>
                <a:spcPct val="0"/>
              </a:spcBef>
            </a:pPr>
            <a:r>
              <a:rPr lang="en-US" altLang="zh-CN" sz="2400" dirty="0">
                <a:solidFill>
                  <a:schemeClr val="dk1"/>
                </a:solidFill>
              </a:rPr>
              <a:t>  {{65,67,79,60},{80,87,90,81},</a:t>
            </a:r>
          </a:p>
          <a:p>
            <a:pPr>
              <a:spcBef>
                <a:spcPct val="0"/>
              </a:spcBef>
            </a:pPr>
            <a:r>
              <a:rPr lang="en-US" altLang="zh-CN" sz="2400" dirty="0">
                <a:solidFill>
                  <a:schemeClr val="dk1"/>
                </a:solidFill>
              </a:rPr>
              <a:t>  {90,99,100,98}};</a:t>
            </a:r>
          </a:p>
          <a:p>
            <a:pPr>
              <a:spcBef>
                <a:spcPct val="0"/>
              </a:spcBef>
            </a:pPr>
            <a:r>
              <a:rPr lang="en-US" altLang="zh-CN" sz="2400" dirty="0">
                <a:solidFill>
                  <a:schemeClr val="dk1"/>
                </a:solidFill>
              </a:rPr>
              <a:t>  average(*score,12);</a:t>
            </a:r>
          </a:p>
          <a:p>
            <a:pPr>
              <a:spcBef>
                <a:spcPct val="0"/>
              </a:spcBef>
            </a:pPr>
            <a:r>
              <a:rPr lang="en-US" altLang="zh-CN" sz="2400" dirty="0">
                <a:solidFill>
                  <a:schemeClr val="dk1"/>
                </a:solidFill>
              </a:rPr>
              <a:t>  search(score,2);</a:t>
            </a:r>
          </a:p>
          <a:p>
            <a:pPr>
              <a:spcBef>
                <a:spcPct val="0"/>
              </a:spcBef>
            </a:pPr>
            <a:r>
              <a:rPr lang="en-US" altLang="zh-CN" sz="2400" dirty="0">
                <a:solidFill>
                  <a:schemeClr val="dk1"/>
                </a:solidFill>
              </a:rPr>
              <a:t>}</a:t>
            </a:r>
          </a:p>
        </p:txBody>
      </p:sp>
      <p:sp>
        <p:nvSpPr>
          <p:cNvPr id="847882" name="Text Box 10"/>
          <p:cNvSpPr txBox="1">
            <a:spLocks noChangeArrowheads="1"/>
          </p:cNvSpPr>
          <p:nvPr/>
        </p:nvSpPr>
        <p:spPr bwMode="auto">
          <a:xfrm>
            <a:off x="4714875" y="1120775"/>
            <a:ext cx="4276725" cy="52419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en-US" altLang="zh-CN" sz="2400" dirty="0" err="1">
                <a:solidFill>
                  <a:schemeClr val="dk1"/>
                </a:solidFill>
              </a:rPr>
              <a:t>int</a:t>
            </a:r>
            <a:r>
              <a:rPr lang="en-US" altLang="zh-CN" sz="2400" dirty="0">
                <a:solidFill>
                  <a:schemeClr val="dk1"/>
                </a:solidFill>
              </a:rPr>
              <a:t> average(float *</a:t>
            </a:r>
            <a:r>
              <a:rPr lang="en-US" altLang="zh-CN" sz="2400" dirty="0" err="1">
                <a:solidFill>
                  <a:schemeClr val="dk1"/>
                </a:solidFill>
              </a:rPr>
              <a:t>p,int</a:t>
            </a:r>
            <a:r>
              <a:rPr lang="en-US" altLang="zh-CN" sz="2400" dirty="0">
                <a:solidFill>
                  <a:schemeClr val="dk1"/>
                </a:solidFill>
              </a:rPr>
              <a:t> n)</a:t>
            </a:r>
          </a:p>
          <a:p>
            <a:pPr>
              <a:spcBef>
                <a:spcPct val="0"/>
              </a:spcBef>
            </a:pPr>
            <a:r>
              <a:rPr lang="en-US" altLang="zh-CN" sz="2400" dirty="0">
                <a:solidFill>
                  <a:schemeClr val="dk1"/>
                </a:solidFill>
              </a:rPr>
              <a:t>{ float  *</a:t>
            </a:r>
            <a:r>
              <a:rPr lang="en-US" altLang="zh-CN" sz="2400" dirty="0" err="1">
                <a:solidFill>
                  <a:schemeClr val="dk1"/>
                </a:solidFill>
              </a:rPr>
              <a:t>p_end</a:t>
            </a:r>
            <a:r>
              <a:rPr lang="en-US" altLang="zh-CN" sz="2400" dirty="0">
                <a:solidFill>
                  <a:schemeClr val="dk1"/>
                </a:solidFill>
              </a:rPr>
              <a:t>, sum=0,aver;</a:t>
            </a:r>
          </a:p>
          <a:p>
            <a:pPr>
              <a:spcBef>
                <a:spcPct val="0"/>
              </a:spcBef>
            </a:pPr>
            <a:r>
              <a:rPr lang="en-US" altLang="zh-CN" sz="2400" dirty="0">
                <a:solidFill>
                  <a:schemeClr val="dk1"/>
                </a:solidFill>
              </a:rPr>
              <a:t>  </a:t>
            </a:r>
            <a:r>
              <a:rPr lang="en-US" altLang="zh-CN" sz="2400" dirty="0" err="1">
                <a:solidFill>
                  <a:schemeClr val="dk1"/>
                </a:solidFill>
              </a:rPr>
              <a:t>p_end</a:t>
            </a:r>
            <a:r>
              <a:rPr lang="en-US" altLang="zh-CN" sz="2400" dirty="0">
                <a:solidFill>
                  <a:schemeClr val="dk1"/>
                </a:solidFill>
              </a:rPr>
              <a:t>=p+n-1;</a:t>
            </a:r>
          </a:p>
          <a:p>
            <a:pPr>
              <a:spcBef>
                <a:spcPct val="0"/>
              </a:spcBef>
            </a:pPr>
            <a:r>
              <a:rPr lang="en-US" altLang="zh-CN" sz="2400" dirty="0">
                <a:solidFill>
                  <a:schemeClr val="dk1"/>
                </a:solidFill>
              </a:rPr>
              <a:t>  for(;p&lt;=</a:t>
            </a:r>
            <a:r>
              <a:rPr lang="en-US" altLang="zh-CN" sz="2400" dirty="0" err="1">
                <a:solidFill>
                  <a:schemeClr val="dk1"/>
                </a:solidFill>
              </a:rPr>
              <a:t>p_end;p</a:t>
            </a:r>
            <a:r>
              <a:rPr lang="en-US" altLang="zh-CN" sz="2400" dirty="0">
                <a:solidFill>
                  <a:schemeClr val="dk1"/>
                </a:solidFill>
              </a:rPr>
              <a:t>++)</a:t>
            </a:r>
          </a:p>
          <a:p>
            <a:pPr>
              <a:spcBef>
                <a:spcPct val="0"/>
              </a:spcBef>
            </a:pPr>
            <a:r>
              <a:rPr lang="en-US" altLang="zh-CN" sz="2400" dirty="0">
                <a:solidFill>
                  <a:schemeClr val="dk1"/>
                </a:solidFill>
              </a:rPr>
              <a:t>     sum=sum+(*p);</a:t>
            </a:r>
          </a:p>
          <a:p>
            <a:pPr>
              <a:spcBef>
                <a:spcPct val="0"/>
              </a:spcBef>
            </a:pPr>
            <a:r>
              <a:rPr lang="en-US" altLang="zh-CN" sz="2400" dirty="0">
                <a:solidFill>
                  <a:schemeClr val="dk1"/>
                </a:solidFill>
              </a:rPr>
              <a:t>  aver=sum/n;</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("average=%5.2f\</a:t>
            </a:r>
            <a:r>
              <a:rPr lang="en-US" altLang="zh-CN" sz="2400" dirty="0" err="1">
                <a:solidFill>
                  <a:schemeClr val="dk1"/>
                </a:solidFill>
              </a:rPr>
              <a:t>n",aver</a:t>
            </a:r>
            <a:r>
              <a:rPr lang="en-US" altLang="zh-CN" sz="2400" dirty="0">
                <a:solidFill>
                  <a:schemeClr val="dk1"/>
                </a:solidFill>
              </a:rPr>
              <a:t>);</a:t>
            </a:r>
          </a:p>
          <a:p>
            <a:pPr>
              <a:spcBef>
                <a:spcPct val="0"/>
              </a:spcBef>
            </a:pPr>
            <a:r>
              <a:rPr lang="en-US" altLang="zh-CN" sz="2400" dirty="0">
                <a:solidFill>
                  <a:schemeClr val="dk1"/>
                </a:solidFill>
              </a:rPr>
              <a:t>}</a:t>
            </a:r>
          </a:p>
          <a:p>
            <a:pPr>
              <a:spcBef>
                <a:spcPct val="0"/>
              </a:spcBef>
            </a:pPr>
            <a:r>
              <a:rPr lang="en-US" altLang="zh-CN" sz="2400" dirty="0" err="1">
                <a:solidFill>
                  <a:schemeClr val="dk1"/>
                </a:solidFill>
              </a:rPr>
              <a:t>int</a:t>
            </a:r>
            <a:r>
              <a:rPr lang="en-US" altLang="zh-CN" sz="2400" dirty="0">
                <a:solidFill>
                  <a:schemeClr val="dk1"/>
                </a:solidFill>
              </a:rPr>
              <a:t> search(float  (*p)[4], </a:t>
            </a:r>
            <a:r>
              <a:rPr lang="en-US" altLang="zh-CN" sz="2400" dirty="0" err="1">
                <a:solidFill>
                  <a:schemeClr val="dk1"/>
                </a:solidFill>
              </a:rPr>
              <a:t>int</a:t>
            </a:r>
            <a:r>
              <a:rPr lang="en-US" altLang="zh-CN" sz="2400" dirty="0">
                <a:solidFill>
                  <a:schemeClr val="dk1"/>
                </a:solidFill>
              </a:rPr>
              <a:t> n)</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a:t>
            </a:r>
            <a:r>
              <a:rPr lang="en-US" altLang="zh-CN" sz="2400" dirty="0" err="1">
                <a:solidFill>
                  <a:schemeClr val="dk1"/>
                </a:solidFill>
              </a:rPr>
              <a:t>i</a:t>
            </a:r>
            <a:r>
              <a:rPr lang="en-US" altLang="zh-CN" sz="2400" dirty="0">
                <a:solidFill>
                  <a:schemeClr val="dk1"/>
                </a:solidFill>
              </a:rPr>
              <a:t>;</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("score of  </a:t>
            </a:r>
            <a:r>
              <a:rPr lang="en-US" altLang="zh-CN" sz="2400" dirty="0" err="1">
                <a:solidFill>
                  <a:schemeClr val="dk1"/>
                </a:solidFill>
              </a:rPr>
              <a:t>No.%d</a:t>
            </a:r>
            <a:r>
              <a:rPr lang="en-US" altLang="zh-CN" sz="2400" dirty="0">
                <a:solidFill>
                  <a:schemeClr val="dk1"/>
                </a:solidFill>
              </a:rPr>
              <a:t>  :\</a:t>
            </a:r>
            <a:r>
              <a:rPr lang="en-US" altLang="zh-CN" sz="2400" dirty="0" err="1">
                <a:solidFill>
                  <a:schemeClr val="dk1"/>
                </a:solidFill>
              </a:rPr>
              <a:t>n",n</a:t>
            </a:r>
            <a:r>
              <a:rPr lang="en-US" altLang="zh-CN" sz="2400" dirty="0">
                <a:solidFill>
                  <a:schemeClr val="dk1"/>
                </a:solidFill>
              </a:rPr>
              <a:t>);</a:t>
            </a:r>
          </a:p>
          <a:p>
            <a:pPr>
              <a:spcBef>
                <a:spcPct val="0"/>
              </a:spcBef>
            </a:pPr>
            <a:r>
              <a:rPr lang="en-US" altLang="zh-CN" sz="2400" dirty="0">
                <a:solidFill>
                  <a:schemeClr val="dk1"/>
                </a:solidFill>
              </a:rPr>
              <a:t>  for(</a:t>
            </a:r>
            <a:r>
              <a:rPr lang="en-US" altLang="zh-CN" sz="2400" dirty="0" err="1">
                <a:solidFill>
                  <a:schemeClr val="dk1"/>
                </a:solidFill>
              </a:rPr>
              <a:t>i</a:t>
            </a:r>
            <a:r>
              <a:rPr lang="en-US" altLang="zh-CN" sz="2400" dirty="0">
                <a:solidFill>
                  <a:schemeClr val="dk1"/>
                </a:solidFill>
              </a:rPr>
              <a:t>=0;i&lt;4;i++)</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("%5.2f  ",*(*(</a:t>
            </a:r>
            <a:r>
              <a:rPr lang="en-US" altLang="zh-CN" sz="2400" dirty="0" err="1">
                <a:solidFill>
                  <a:schemeClr val="dk1"/>
                </a:solidFill>
              </a:rPr>
              <a:t>p+n</a:t>
            </a:r>
            <a:r>
              <a:rPr lang="en-US" altLang="zh-CN" sz="2400" dirty="0">
                <a:solidFill>
                  <a:schemeClr val="dk1"/>
                </a:solidFill>
              </a:rPr>
              <a:t>)+</a:t>
            </a:r>
            <a:r>
              <a:rPr lang="en-US" altLang="zh-CN" sz="2400" dirty="0" err="1">
                <a:solidFill>
                  <a:schemeClr val="dk1"/>
                </a:solidFill>
              </a:rPr>
              <a:t>i</a:t>
            </a:r>
            <a:r>
              <a:rPr lang="en-US" altLang="zh-CN" sz="2400" dirty="0">
                <a:solidFill>
                  <a:schemeClr val="dk1"/>
                </a:solidFill>
              </a:rPr>
              <a:t>));</a:t>
            </a:r>
          </a:p>
          <a:p>
            <a:pPr>
              <a:spcBef>
                <a:spcPct val="0"/>
              </a:spcBef>
            </a:pPr>
            <a:r>
              <a:rPr lang="en-US" altLang="zh-CN" sz="2400" dirty="0">
                <a:solidFill>
                  <a:schemeClr val="dk1"/>
                </a:solidFill>
              </a:rPr>
              <a:t>}</a:t>
            </a:r>
          </a:p>
        </p:txBody>
      </p:sp>
      <p:sp>
        <p:nvSpPr>
          <p:cNvPr id="847883" name="AutoShape 11"/>
          <p:cNvSpPr>
            <a:spLocks noChangeArrowheads="1"/>
          </p:cNvSpPr>
          <p:nvPr/>
        </p:nvSpPr>
        <p:spPr bwMode="auto">
          <a:xfrm>
            <a:off x="3185319" y="3358614"/>
            <a:ext cx="1133475" cy="495300"/>
          </a:xfrm>
          <a:prstGeom prst="wedgeRectCallout">
            <a:avLst>
              <a:gd name="adj1" fmla="val -128520"/>
              <a:gd name="adj2" fmla="val 58448"/>
            </a:avLst>
          </a:prstGeom>
          <a:solidFill>
            <a:schemeClr val="bg1"/>
          </a:solidFill>
          <a:ln w="38100">
            <a:solidFill>
              <a:srgbClr val="0000FF"/>
            </a:solid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en-US" sz="2400" b="0">
                <a:solidFill>
                  <a:schemeClr val="tx1"/>
                </a:solidFill>
                <a:ea typeface="隶书" pitchFamily="49" charset="-122"/>
              </a:rPr>
              <a:t>列指针</a:t>
            </a:r>
          </a:p>
        </p:txBody>
      </p:sp>
      <p:sp>
        <p:nvSpPr>
          <p:cNvPr id="847884" name="AutoShape 12"/>
          <p:cNvSpPr>
            <a:spLocks noChangeArrowheads="1"/>
          </p:cNvSpPr>
          <p:nvPr/>
        </p:nvSpPr>
        <p:spPr bwMode="auto">
          <a:xfrm>
            <a:off x="366907" y="5938199"/>
            <a:ext cx="1133475" cy="495300"/>
          </a:xfrm>
          <a:prstGeom prst="wedgeRectCallout">
            <a:avLst>
              <a:gd name="adj1" fmla="val 69740"/>
              <a:gd name="adj2" fmla="val -349598"/>
            </a:avLst>
          </a:prstGeom>
          <a:solidFill>
            <a:schemeClr val="bg1"/>
          </a:solidFill>
          <a:ln w="38100">
            <a:solidFill>
              <a:srgbClr val="0000FF"/>
            </a:solid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en-US" sz="2400" b="0">
                <a:solidFill>
                  <a:schemeClr val="tx1"/>
                </a:solidFill>
                <a:ea typeface="隶书" pitchFamily="49" charset="-122"/>
              </a:rPr>
              <a:t>行指针</a:t>
            </a:r>
          </a:p>
        </p:txBody>
      </p:sp>
      <p:sp>
        <p:nvSpPr>
          <p:cNvPr id="847885" name="AutoShape 13"/>
          <p:cNvSpPr>
            <a:spLocks noChangeArrowheads="1"/>
          </p:cNvSpPr>
          <p:nvPr/>
        </p:nvSpPr>
        <p:spPr bwMode="auto">
          <a:xfrm>
            <a:off x="2946788" y="1147762"/>
            <a:ext cx="1438275" cy="495300"/>
          </a:xfrm>
          <a:prstGeom prst="wedgeRectCallout">
            <a:avLst>
              <a:gd name="adj1" fmla="val -84540"/>
              <a:gd name="adj2" fmla="val 122538"/>
            </a:avLst>
          </a:prstGeom>
          <a:noFill/>
          <a:ln w="38100">
            <a:solidFill>
              <a:srgbClr val="0000FF"/>
            </a:solidFill>
            <a:miter lim="800000"/>
            <a:headEnd type="none" w="lg" len="lg"/>
            <a:tailEnd/>
          </a:ln>
          <a:effectLst/>
        </p:spPr>
        <p:txBody>
          <a:bodyPr wrap="none" lIns="90000" tIns="46800" rIns="90000" bIns="46800" anchor="ctr">
            <a:spAutoFit/>
          </a:bodyPr>
          <a:lstStyle/>
          <a:p>
            <a:pPr algn="ctr" eaLnBrk="1" hangingPunct="1">
              <a:spcBef>
                <a:spcPct val="0"/>
              </a:spcBef>
            </a:pPr>
            <a:r>
              <a:rPr lang="zh-CN" altLang="en-US" sz="2400" b="0" dirty="0">
                <a:solidFill>
                  <a:schemeClr val="tx1"/>
                </a:solidFill>
                <a:ea typeface="隶书" pitchFamily="49" charset="-122"/>
              </a:rPr>
              <a:t>函数说明</a:t>
            </a:r>
          </a:p>
        </p:txBody>
      </p:sp>
      <p:sp>
        <p:nvSpPr>
          <p:cNvPr id="847886" name="AutoShape 14"/>
          <p:cNvSpPr>
            <a:spLocks noChangeArrowheads="1"/>
          </p:cNvSpPr>
          <p:nvPr/>
        </p:nvSpPr>
        <p:spPr bwMode="auto">
          <a:xfrm>
            <a:off x="7143447" y="2863314"/>
            <a:ext cx="2047875" cy="495300"/>
          </a:xfrm>
          <a:prstGeom prst="wedgeRectCallout">
            <a:avLst>
              <a:gd name="adj1" fmla="val -81101"/>
              <a:gd name="adj2" fmla="val 197172"/>
            </a:avLst>
          </a:prstGeom>
          <a:noFill/>
          <a:ln w="38100">
            <a:solidFill>
              <a:srgbClr val="0000FF"/>
            </a:solidFill>
            <a:miter lim="800000"/>
            <a:headEnd type="none" w="lg" len="lg"/>
            <a:tailEnd/>
          </a:ln>
          <a:effectLst/>
        </p:spPr>
        <p:txBody>
          <a:bodyPr lIns="90000" tIns="46800" rIns="90000" bIns="46800" anchor="ctr">
            <a:spAutoFit/>
          </a:bodyPr>
          <a:lstStyle/>
          <a:p>
            <a:pPr algn="ctr" eaLnBrk="1" hangingPunct="1">
              <a:spcBef>
                <a:spcPct val="0"/>
              </a:spcBef>
            </a:pPr>
            <a:r>
              <a:rPr lang="en-US" altLang="zh-CN" sz="2400" b="0" dirty="0">
                <a:solidFill>
                  <a:schemeClr val="tx1"/>
                </a:solidFill>
                <a:ea typeface="隶书" pitchFamily="49" charset="-122"/>
              </a:rPr>
              <a:t>float    p[][4]</a:t>
            </a:r>
          </a:p>
        </p:txBody>
      </p:sp>
      <p:grpSp>
        <p:nvGrpSpPr>
          <p:cNvPr id="2" name="Group 15"/>
          <p:cNvGrpSpPr>
            <a:grpSpLocks/>
          </p:cNvGrpSpPr>
          <p:nvPr/>
        </p:nvGrpSpPr>
        <p:grpSpPr bwMode="auto">
          <a:xfrm>
            <a:off x="1665288" y="5200650"/>
            <a:ext cx="2257425" cy="1657350"/>
            <a:chOff x="4338" y="1223"/>
            <a:chExt cx="1723" cy="1044"/>
          </a:xfrm>
        </p:grpSpPr>
        <p:sp>
          <p:nvSpPr>
            <p:cNvPr id="401430" name="Rectangle 16"/>
            <p:cNvSpPr>
              <a:spLocks noChangeArrowheads="1"/>
            </p:cNvSpPr>
            <p:nvPr/>
          </p:nvSpPr>
          <p:spPr bwMode="auto">
            <a:xfrm>
              <a:off x="4338" y="1223"/>
              <a:ext cx="1712" cy="1044"/>
            </a:xfrm>
            <a:prstGeom prst="rect">
              <a:avLst/>
            </a:prstGeom>
            <a:solidFill>
              <a:srgbClr val="FFFFFF"/>
            </a:solidFill>
            <a:ln w="9525">
              <a:solidFill>
                <a:srgbClr val="000000"/>
              </a:solidFill>
              <a:miter lim="800000"/>
              <a:headEnd/>
              <a:tailEnd/>
            </a:ln>
            <a:effectLst/>
          </p:spPr>
          <p:txBody>
            <a:bodyPr wrap="none" anchor="ctr"/>
            <a:lstStyle/>
            <a:p>
              <a:pPr algn="ctr">
                <a:spcBef>
                  <a:spcPct val="0"/>
                </a:spcBef>
              </a:pPr>
              <a:endParaRPr lang="zh-CN" altLang="zh-CN" sz="2000" b="0">
                <a:solidFill>
                  <a:schemeClr val="tx1"/>
                </a:solidFill>
                <a:ea typeface="宋体" pitchFamily="2" charset="-122"/>
              </a:endParaRPr>
            </a:p>
          </p:txBody>
        </p:sp>
        <p:sp>
          <p:nvSpPr>
            <p:cNvPr id="401431" name="Line 17"/>
            <p:cNvSpPr>
              <a:spLocks noChangeShapeType="1"/>
            </p:cNvSpPr>
            <p:nvPr/>
          </p:nvSpPr>
          <p:spPr bwMode="auto">
            <a:xfrm>
              <a:off x="4349" y="1601"/>
              <a:ext cx="1712" cy="0"/>
            </a:xfrm>
            <a:prstGeom prst="line">
              <a:avLst/>
            </a:prstGeom>
            <a:noFill/>
            <a:ln w="9525">
              <a:solidFill>
                <a:srgbClr val="000000"/>
              </a:solidFill>
              <a:round/>
              <a:headEnd/>
              <a:tailEnd/>
            </a:ln>
            <a:effectLst/>
          </p:spPr>
          <p:txBody>
            <a:bodyPr wrap="none" anchor="ctr"/>
            <a:lstStyle/>
            <a:p>
              <a:endParaRPr lang="zh-CN" altLang="en-US"/>
            </a:p>
          </p:txBody>
        </p:sp>
        <p:sp>
          <p:nvSpPr>
            <p:cNvPr id="401432" name="Line 18"/>
            <p:cNvSpPr>
              <a:spLocks noChangeShapeType="1"/>
            </p:cNvSpPr>
            <p:nvPr/>
          </p:nvSpPr>
          <p:spPr bwMode="auto">
            <a:xfrm>
              <a:off x="4338" y="1934"/>
              <a:ext cx="1712" cy="0"/>
            </a:xfrm>
            <a:prstGeom prst="line">
              <a:avLst/>
            </a:prstGeom>
            <a:noFill/>
            <a:ln w="9525">
              <a:solidFill>
                <a:srgbClr val="000000"/>
              </a:solidFill>
              <a:round/>
              <a:headEnd/>
              <a:tailEnd/>
            </a:ln>
            <a:effectLst/>
          </p:spPr>
          <p:txBody>
            <a:bodyPr wrap="none" anchor="ctr"/>
            <a:lstStyle/>
            <a:p>
              <a:endParaRPr lang="zh-CN" altLang="en-US"/>
            </a:p>
          </p:txBody>
        </p:sp>
        <p:sp>
          <p:nvSpPr>
            <p:cNvPr id="401433" name="Line 19"/>
            <p:cNvSpPr>
              <a:spLocks noChangeShapeType="1"/>
            </p:cNvSpPr>
            <p:nvPr/>
          </p:nvSpPr>
          <p:spPr bwMode="auto">
            <a:xfrm>
              <a:off x="5194" y="1223"/>
              <a:ext cx="0" cy="1044"/>
            </a:xfrm>
            <a:prstGeom prst="line">
              <a:avLst/>
            </a:prstGeom>
            <a:noFill/>
            <a:ln w="9525">
              <a:solidFill>
                <a:srgbClr val="000000"/>
              </a:solidFill>
              <a:round/>
              <a:headEnd/>
              <a:tailEnd/>
            </a:ln>
            <a:effectLst/>
          </p:spPr>
          <p:txBody>
            <a:bodyPr wrap="none" anchor="ctr"/>
            <a:lstStyle/>
            <a:p>
              <a:endParaRPr lang="zh-CN" altLang="en-US"/>
            </a:p>
          </p:txBody>
        </p:sp>
        <p:sp>
          <p:nvSpPr>
            <p:cNvPr id="401434" name="Line 20"/>
            <p:cNvSpPr>
              <a:spLocks noChangeShapeType="1"/>
            </p:cNvSpPr>
            <p:nvPr/>
          </p:nvSpPr>
          <p:spPr bwMode="auto">
            <a:xfrm>
              <a:off x="4749" y="1223"/>
              <a:ext cx="0" cy="1044"/>
            </a:xfrm>
            <a:prstGeom prst="line">
              <a:avLst/>
            </a:prstGeom>
            <a:noFill/>
            <a:ln w="9525">
              <a:solidFill>
                <a:srgbClr val="000000"/>
              </a:solidFill>
              <a:round/>
              <a:headEnd/>
              <a:tailEnd/>
            </a:ln>
            <a:effectLst/>
          </p:spPr>
          <p:txBody>
            <a:bodyPr wrap="none" anchor="ctr"/>
            <a:lstStyle/>
            <a:p>
              <a:endParaRPr lang="zh-CN" altLang="en-US"/>
            </a:p>
          </p:txBody>
        </p:sp>
        <p:sp>
          <p:nvSpPr>
            <p:cNvPr id="401435" name="Line 21"/>
            <p:cNvSpPr>
              <a:spLocks noChangeShapeType="1"/>
            </p:cNvSpPr>
            <p:nvPr/>
          </p:nvSpPr>
          <p:spPr bwMode="auto">
            <a:xfrm>
              <a:off x="5627" y="1223"/>
              <a:ext cx="0" cy="1044"/>
            </a:xfrm>
            <a:prstGeom prst="line">
              <a:avLst/>
            </a:prstGeom>
            <a:noFill/>
            <a:ln w="9525">
              <a:solidFill>
                <a:srgbClr val="000000"/>
              </a:solidFill>
              <a:round/>
              <a:headEnd/>
              <a:tailEnd/>
            </a:ln>
            <a:effectLst/>
          </p:spPr>
          <p:txBody>
            <a:bodyPr wrap="none" anchor="ctr"/>
            <a:lstStyle/>
            <a:p>
              <a:endParaRPr lang="zh-CN" altLang="en-US"/>
            </a:p>
          </p:txBody>
        </p:sp>
        <p:sp>
          <p:nvSpPr>
            <p:cNvPr id="401436" name="Text Box 22"/>
            <p:cNvSpPr txBox="1">
              <a:spLocks noChangeArrowheads="1"/>
            </p:cNvSpPr>
            <p:nvPr/>
          </p:nvSpPr>
          <p:spPr bwMode="auto">
            <a:xfrm>
              <a:off x="4372" y="1309"/>
              <a:ext cx="334"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65</a:t>
              </a:r>
            </a:p>
          </p:txBody>
        </p:sp>
        <p:sp>
          <p:nvSpPr>
            <p:cNvPr id="401437" name="Text Box 23"/>
            <p:cNvSpPr txBox="1">
              <a:spLocks noChangeArrowheads="1"/>
            </p:cNvSpPr>
            <p:nvPr/>
          </p:nvSpPr>
          <p:spPr bwMode="auto">
            <a:xfrm>
              <a:off x="4812" y="1305"/>
              <a:ext cx="334"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52</a:t>
              </a:r>
            </a:p>
          </p:txBody>
        </p:sp>
        <p:sp>
          <p:nvSpPr>
            <p:cNvPr id="401438" name="Text Box 24"/>
            <p:cNvSpPr txBox="1">
              <a:spLocks noChangeArrowheads="1"/>
            </p:cNvSpPr>
            <p:nvPr/>
          </p:nvSpPr>
          <p:spPr bwMode="auto">
            <a:xfrm>
              <a:off x="5223" y="1294"/>
              <a:ext cx="334"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79</a:t>
              </a:r>
            </a:p>
          </p:txBody>
        </p:sp>
        <p:sp>
          <p:nvSpPr>
            <p:cNvPr id="401439" name="Text Box 25"/>
            <p:cNvSpPr txBox="1">
              <a:spLocks noChangeArrowheads="1"/>
            </p:cNvSpPr>
            <p:nvPr/>
          </p:nvSpPr>
          <p:spPr bwMode="auto">
            <a:xfrm>
              <a:off x="5668" y="1294"/>
              <a:ext cx="335"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60</a:t>
              </a:r>
            </a:p>
          </p:txBody>
        </p:sp>
        <p:sp>
          <p:nvSpPr>
            <p:cNvPr id="401440" name="Text Box 26"/>
            <p:cNvSpPr txBox="1">
              <a:spLocks noChangeArrowheads="1"/>
            </p:cNvSpPr>
            <p:nvPr/>
          </p:nvSpPr>
          <p:spPr bwMode="auto">
            <a:xfrm>
              <a:off x="4368" y="1650"/>
              <a:ext cx="335"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80</a:t>
              </a:r>
            </a:p>
          </p:txBody>
        </p:sp>
        <p:sp>
          <p:nvSpPr>
            <p:cNvPr id="401441" name="Text Box 27"/>
            <p:cNvSpPr txBox="1">
              <a:spLocks noChangeArrowheads="1"/>
            </p:cNvSpPr>
            <p:nvPr/>
          </p:nvSpPr>
          <p:spPr bwMode="auto">
            <a:xfrm>
              <a:off x="4801" y="1660"/>
              <a:ext cx="334"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87</a:t>
              </a:r>
            </a:p>
          </p:txBody>
        </p:sp>
        <p:sp>
          <p:nvSpPr>
            <p:cNvPr id="401442" name="Text Box 28"/>
            <p:cNvSpPr txBox="1">
              <a:spLocks noChangeArrowheads="1"/>
            </p:cNvSpPr>
            <p:nvPr/>
          </p:nvSpPr>
          <p:spPr bwMode="auto">
            <a:xfrm>
              <a:off x="5235" y="1660"/>
              <a:ext cx="334"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90</a:t>
              </a:r>
            </a:p>
          </p:txBody>
        </p:sp>
        <p:sp>
          <p:nvSpPr>
            <p:cNvPr id="401443" name="Text Box 29"/>
            <p:cNvSpPr txBox="1">
              <a:spLocks noChangeArrowheads="1"/>
            </p:cNvSpPr>
            <p:nvPr/>
          </p:nvSpPr>
          <p:spPr bwMode="auto">
            <a:xfrm>
              <a:off x="5679" y="1671"/>
              <a:ext cx="335"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81</a:t>
              </a:r>
            </a:p>
          </p:txBody>
        </p:sp>
        <p:sp>
          <p:nvSpPr>
            <p:cNvPr id="401444" name="Text Box 30"/>
            <p:cNvSpPr txBox="1">
              <a:spLocks noChangeArrowheads="1"/>
            </p:cNvSpPr>
            <p:nvPr/>
          </p:nvSpPr>
          <p:spPr bwMode="auto">
            <a:xfrm>
              <a:off x="4390" y="1982"/>
              <a:ext cx="335"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90</a:t>
              </a:r>
            </a:p>
          </p:txBody>
        </p:sp>
        <p:sp>
          <p:nvSpPr>
            <p:cNvPr id="401445" name="Text Box 31"/>
            <p:cNvSpPr txBox="1">
              <a:spLocks noChangeArrowheads="1"/>
            </p:cNvSpPr>
            <p:nvPr/>
          </p:nvSpPr>
          <p:spPr bwMode="auto">
            <a:xfrm>
              <a:off x="4768" y="1982"/>
              <a:ext cx="335"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99</a:t>
              </a:r>
            </a:p>
          </p:txBody>
        </p:sp>
        <p:sp>
          <p:nvSpPr>
            <p:cNvPr id="401446" name="Text Box 32"/>
            <p:cNvSpPr txBox="1">
              <a:spLocks noChangeArrowheads="1"/>
            </p:cNvSpPr>
            <p:nvPr/>
          </p:nvSpPr>
          <p:spPr bwMode="auto">
            <a:xfrm>
              <a:off x="5185" y="1983"/>
              <a:ext cx="431"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100</a:t>
              </a:r>
            </a:p>
          </p:txBody>
        </p:sp>
        <p:sp>
          <p:nvSpPr>
            <p:cNvPr id="401447" name="Text Box 33"/>
            <p:cNvSpPr txBox="1">
              <a:spLocks noChangeArrowheads="1"/>
            </p:cNvSpPr>
            <p:nvPr/>
          </p:nvSpPr>
          <p:spPr bwMode="auto">
            <a:xfrm>
              <a:off x="5679" y="1993"/>
              <a:ext cx="335"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98</a:t>
              </a:r>
            </a:p>
          </p:txBody>
        </p:sp>
      </p:grpSp>
      <p:grpSp>
        <p:nvGrpSpPr>
          <p:cNvPr id="3" name="Group 41"/>
          <p:cNvGrpSpPr>
            <a:grpSpLocks/>
          </p:cNvGrpSpPr>
          <p:nvPr/>
        </p:nvGrpSpPr>
        <p:grpSpPr bwMode="auto">
          <a:xfrm>
            <a:off x="1038225" y="4978400"/>
            <a:ext cx="620713" cy="396875"/>
            <a:chOff x="654" y="3136"/>
            <a:chExt cx="391" cy="250"/>
          </a:xfrm>
        </p:grpSpPr>
        <p:sp>
          <p:nvSpPr>
            <p:cNvPr id="401428" name="Line 35"/>
            <p:cNvSpPr>
              <a:spLocks noChangeShapeType="1"/>
            </p:cNvSpPr>
            <p:nvPr/>
          </p:nvSpPr>
          <p:spPr bwMode="auto">
            <a:xfrm>
              <a:off x="823" y="3286"/>
              <a:ext cx="222" cy="0"/>
            </a:xfrm>
            <a:prstGeom prst="line">
              <a:avLst/>
            </a:prstGeom>
            <a:noFill/>
            <a:ln w="38100">
              <a:solidFill>
                <a:srgbClr val="FF5050"/>
              </a:solidFill>
              <a:round/>
              <a:headEnd/>
              <a:tailEnd type="triangle" w="med" len="med"/>
            </a:ln>
            <a:effectLst/>
          </p:spPr>
          <p:txBody>
            <a:bodyPr wrap="none" anchor="ctr"/>
            <a:lstStyle/>
            <a:p>
              <a:endParaRPr lang="zh-CN" altLang="en-US"/>
            </a:p>
          </p:txBody>
        </p:sp>
        <p:sp>
          <p:nvSpPr>
            <p:cNvPr id="401429" name="Text Box 36"/>
            <p:cNvSpPr txBox="1">
              <a:spLocks noChangeArrowheads="1"/>
            </p:cNvSpPr>
            <p:nvPr/>
          </p:nvSpPr>
          <p:spPr bwMode="auto">
            <a:xfrm>
              <a:off x="654" y="3136"/>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rgbClr val="FF5050"/>
                  </a:solidFill>
                  <a:ea typeface="宋体" pitchFamily="2" charset="-122"/>
                </a:rPr>
                <a:t>p</a:t>
              </a:r>
            </a:p>
          </p:txBody>
        </p:sp>
      </p:grpSp>
      <p:grpSp>
        <p:nvGrpSpPr>
          <p:cNvPr id="4" name="Group 37"/>
          <p:cNvGrpSpPr>
            <a:grpSpLocks/>
          </p:cNvGrpSpPr>
          <p:nvPr/>
        </p:nvGrpSpPr>
        <p:grpSpPr bwMode="auto">
          <a:xfrm>
            <a:off x="1317625" y="4533900"/>
            <a:ext cx="338138" cy="704850"/>
            <a:chOff x="1059" y="2856"/>
            <a:chExt cx="213" cy="444"/>
          </a:xfrm>
        </p:grpSpPr>
        <p:sp>
          <p:nvSpPr>
            <p:cNvPr id="401426" name="Line 38"/>
            <p:cNvSpPr>
              <a:spLocks noChangeShapeType="1"/>
            </p:cNvSpPr>
            <p:nvPr/>
          </p:nvSpPr>
          <p:spPr bwMode="auto">
            <a:xfrm>
              <a:off x="1272" y="3060"/>
              <a:ext cx="0" cy="240"/>
            </a:xfrm>
            <a:prstGeom prst="line">
              <a:avLst/>
            </a:prstGeom>
            <a:noFill/>
            <a:ln w="38100">
              <a:solidFill>
                <a:srgbClr val="339966"/>
              </a:solidFill>
              <a:round/>
              <a:headEnd/>
              <a:tailEnd type="triangle" w="med" len="med"/>
            </a:ln>
            <a:effectLst/>
          </p:spPr>
          <p:txBody>
            <a:bodyPr wrap="none" lIns="90000" tIns="46800" rIns="90000" bIns="46800" anchor="ctr">
              <a:spAutoFit/>
            </a:bodyPr>
            <a:lstStyle/>
            <a:p>
              <a:endParaRPr lang="zh-CN" altLang="en-US"/>
            </a:p>
          </p:txBody>
        </p:sp>
        <p:sp>
          <p:nvSpPr>
            <p:cNvPr id="401427" name="Text Box 39"/>
            <p:cNvSpPr txBox="1">
              <a:spLocks noChangeArrowheads="1"/>
            </p:cNvSpPr>
            <p:nvPr/>
          </p:nvSpPr>
          <p:spPr bwMode="auto">
            <a:xfrm>
              <a:off x="1059" y="2856"/>
              <a:ext cx="210" cy="288"/>
            </a:xfrm>
            <a:prstGeom prst="rect">
              <a:avLst/>
            </a:prstGeom>
            <a:noFill/>
            <a:ln w="38100">
              <a:noFill/>
              <a:miter lim="800000"/>
              <a:headEnd/>
              <a:tailEnd/>
            </a:ln>
            <a:effectLst/>
          </p:spPr>
          <p:txBody>
            <a:bodyPr wrap="none" lIns="90000" tIns="46800" rIns="90000" bIns="46800" anchor="ctr">
              <a:spAutoFit/>
            </a:bodyPr>
            <a:lstStyle/>
            <a:p>
              <a:pPr algn="ctr" eaLnBrk="1" hangingPunct="1">
                <a:spcBef>
                  <a:spcPct val="0"/>
                </a:spcBef>
              </a:pPr>
              <a:r>
                <a:rPr lang="en-US" altLang="zh-CN" sz="2400" b="0" dirty="0">
                  <a:solidFill>
                    <a:srgbClr val="669900"/>
                  </a:solidFill>
                  <a:ea typeface="隶书" pitchFamily="49" charset="-122"/>
                </a:rPr>
                <a:t>p</a:t>
              </a:r>
              <a:endParaRPr lang="en-US" altLang="zh-CN" sz="2400" b="0" dirty="0">
                <a:solidFill>
                  <a:schemeClr val="tx1"/>
                </a:solidFill>
                <a:ea typeface="隶书" pitchFamily="49" charset="-122"/>
              </a:endParaRPr>
            </a:p>
          </p:txBody>
        </p:sp>
      </p:grpSp>
      <p:sp>
        <p:nvSpPr>
          <p:cNvPr id="847912" name="Text Box 40"/>
          <p:cNvSpPr txBox="1">
            <a:spLocks noChangeArrowheads="1"/>
          </p:cNvSpPr>
          <p:nvPr/>
        </p:nvSpPr>
        <p:spPr bwMode="auto">
          <a:xfrm>
            <a:off x="7505700" y="6324600"/>
            <a:ext cx="1370013" cy="457200"/>
          </a:xfrm>
          <a:prstGeom prst="rect">
            <a:avLst/>
          </a:prstGeom>
          <a:noFill/>
          <a:ln w="38100">
            <a:noFill/>
            <a:miter lim="800000"/>
            <a:headEnd/>
            <a:tailEnd/>
          </a:ln>
          <a:effectLst/>
        </p:spPr>
        <p:txBody>
          <a:bodyPr wrap="none" lIns="90000" tIns="46800" rIns="90000" bIns="46800" anchor="ctr">
            <a:spAutoFit/>
          </a:bodyPr>
          <a:lstStyle/>
          <a:p>
            <a:pPr algn="ctr">
              <a:spcBef>
                <a:spcPct val="0"/>
              </a:spcBef>
            </a:pPr>
            <a:r>
              <a:rPr lang="en-US" altLang="zh-CN" sz="2400" b="0">
                <a:solidFill>
                  <a:schemeClr val="tx1"/>
                </a:solidFill>
                <a:ea typeface="宋体" pitchFamily="2" charset="-122"/>
                <a:sym typeface="Symbol" pitchFamily="18" charset="2"/>
              </a:rPr>
              <a:t></a:t>
            </a:r>
            <a:r>
              <a:rPr lang="en-US" altLang="zh-CN" sz="2400" b="0">
                <a:solidFill>
                  <a:schemeClr val="accent2"/>
                </a:solidFill>
                <a:ea typeface="宋体" pitchFamily="2" charset="-122"/>
              </a:rPr>
              <a:t> </a:t>
            </a:r>
            <a:r>
              <a:rPr lang="en-US" altLang="zh-CN" sz="2400" b="0">
                <a:solidFill>
                  <a:srgbClr val="FF5050"/>
                </a:solidFill>
                <a:ea typeface="宋体" pitchFamily="2" charset="-122"/>
              </a:rPr>
              <a:t>p[n][i]</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9" name="Text Box 35"/>
          <p:cNvSpPr txBox="1">
            <a:spLocks noChangeArrowheads="1"/>
          </p:cNvSpPr>
          <p:nvPr/>
        </p:nvSpPr>
        <p:spPr bwMode="auto">
          <a:xfrm>
            <a:off x="198438" y="369888"/>
            <a:ext cx="8558212" cy="830997"/>
          </a:xfrm>
          <a:prstGeom prst="rect">
            <a:avLst/>
          </a:prstGeom>
          <a:solidFill>
            <a:srgbClr val="FFCCFF"/>
          </a:solidFill>
          <a:ln w="9525">
            <a:noFill/>
            <a:miter lim="800000"/>
            <a:headEnd/>
            <a:tailEnd/>
          </a:ln>
          <a:effectLst/>
        </p:spPr>
        <p:txBody>
          <a:bodyPr>
            <a:spAutoFit/>
          </a:bodyPr>
          <a:lstStyle/>
          <a:p>
            <a:pPr eaLnBrk="1" hangingPunct="1">
              <a:spcBef>
                <a:spcPct val="0"/>
              </a:spcBef>
            </a:pPr>
            <a:r>
              <a:rPr lang="zh-CN" altLang="en-US" sz="2400" dirty="0">
                <a:solidFill>
                  <a:schemeClr val="tx1"/>
                </a:solidFill>
              </a:rPr>
              <a:t>例</a:t>
            </a:r>
            <a:r>
              <a:rPr lang="en-US" altLang="zh-CN" sz="2400" dirty="0">
                <a:solidFill>
                  <a:schemeClr val="tx1"/>
                </a:solidFill>
              </a:rPr>
              <a:t>15   3</a:t>
            </a:r>
            <a:r>
              <a:rPr lang="zh-CN" altLang="en-US" sz="2400" dirty="0">
                <a:solidFill>
                  <a:schemeClr val="tx1"/>
                </a:solidFill>
              </a:rPr>
              <a:t>个学生各学</a:t>
            </a:r>
            <a:r>
              <a:rPr lang="en-US" altLang="zh-CN" sz="2400" dirty="0">
                <a:solidFill>
                  <a:schemeClr val="tx1"/>
                </a:solidFill>
              </a:rPr>
              <a:t>4</a:t>
            </a:r>
            <a:r>
              <a:rPr lang="zh-CN" altLang="en-US" sz="2400" dirty="0">
                <a:solidFill>
                  <a:schemeClr val="tx1"/>
                </a:solidFill>
              </a:rPr>
              <a:t>门课，计算总平均分，并查找一门以上</a:t>
            </a:r>
          </a:p>
          <a:p>
            <a:pPr eaLnBrk="1" hangingPunct="1">
              <a:spcBef>
                <a:spcPct val="0"/>
              </a:spcBef>
            </a:pPr>
            <a:r>
              <a:rPr lang="zh-CN" altLang="en-US" sz="2400" dirty="0">
                <a:solidFill>
                  <a:schemeClr val="tx1"/>
                </a:solidFill>
              </a:rPr>
              <a:t>                课程不及格学生， 输出其各门课</a:t>
            </a:r>
            <a:r>
              <a:rPr lang="zh-CN" altLang="zh-CN" sz="2400" dirty="0">
                <a:solidFill>
                  <a:schemeClr val="tx1"/>
                </a:solidFill>
              </a:rPr>
              <a:t>成绩</a:t>
            </a:r>
            <a:endParaRPr lang="zh-CN" altLang="en-US" sz="2400" dirty="0">
              <a:solidFill>
                <a:schemeClr val="tx1"/>
              </a:solidFill>
            </a:endParaRPr>
          </a:p>
        </p:txBody>
      </p:sp>
      <p:grpSp>
        <p:nvGrpSpPr>
          <p:cNvPr id="2" name="Group 63"/>
          <p:cNvGrpSpPr>
            <a:grpSpLocks/>
          </p:cNvGrpSpPr>
          <p:nvPr/>
        </p:nvGrpSpPr>
        <p:grpSpPr bwMode="auto">
          <a:xfrm>
            <a:off x="179512" y="1131887"/>
            <a:ext cx="7029450" cy="5726113"/>
            <a:chOff x="168" y="677"/>
            <a:chExt cx="4428" cy="3607"/>
          </a:xfrm>
        </p:grpSpPr>
        <p:sp>
          <p:nvSpPr>
            <p:cNvPr id="402464" name="Text Box 37"/>
            <p:cNvSpPr txBox="1">
              <a:spLocks noChangeArrowheads="1"/>
            </p:cNvSpPr>
            <p:nvPr/>
          </p:nvSpPr>
          <p:spPr bwMode="auto">
            <a:xfrm>
              <a:off x="168" y="677"/>
              <a:ext cx="3828" cy="331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en-US" altLang="zh-CN" sz="2400" dirty="0" err="1">
                  <a:solidFill>
                    <a:schemeClr val="dk1"/>
                  </a:solidFill>
                </a:rPr>
                <a:t>int</a:t>
              </a:r>
              <a:r>
                <a:rPr lang="en-US" altLang="zh-CN" sz="2400" dirty="0">
                  <a:solidFill>
                    <a:schemeClr val="dk1"/>
                  </a:solidFill>
                </a:rPr>
                <a:t> search(float  (*p)[4], </a:t>
              </a:r>
              <a:r>
                <a:rPr lang="en-US" altLang="zh-CN" sz="2400" dirty="0" err="1">
                  <a:solidFill>
                    <a:schemeClr val="dk1"/>
                  </a:solidFill>
                </a:rPr>
                <a:t>int</a:t>
              </a:r>
              <a:r>
                <a:rPr lang="en-US" altLang="zh-CN" sz="2400" dirty="0">
                  <a:solidFill>
                    <a:schemeClr val="dk1"/>
                  </a:solidFill>
                </a:rPr>
                <a:t>  n)</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a:t>
              </a:r>
              <a:r>
                <a:rPr lang="en-US" altLang="zh-CN" sz="2400" dirty="0" err="1">
                  <a:solidFill>
                    <a:schemeClr val="dk1"/>
                  </a:solidFill>
                </a:rPr>
                <a:t>i,j,flag</a:t>
              </a:r>
              <a:r>
                <a:rPr lang="en-US" altLang="zh-CN" sz="2400" dirty="0">
                  <a:solidFill>
                    <a:schemeClr val="dk1"/>
                  </a:solidFill>
                </a:rPr>
                <a:t>;</a:t>
              </a:r>
            </a:p>
            <a:p>
              <a:pPr>
                <a:spcBef>
                  <a:spcPct val="0"/>
                </a:spcBef>
              </a:pPr>
              <a:r>
                <a:rPr lang="en-US" altLang="zh-CN" sz="2400" dirty="0">
                  <a:solidFill>
                    <a:schemeClr val="dk1"/>
                  </a:solidFill>
                </a:rPr>
                <a:t>  for(j=0;j&lt;</a:t>
              </a:r>
              <a:r>
                <a:rPr lang="en-US" altLang="zh-CN" sz="2400" dirty="0" err="1">
                  <a:solidFill>
                    <a:schemeClr val="dk1"/>
                  </a:solidFill>
                </a:rPr>
                <a:t>n;j</a:t>
              </a:r>
              <a:r>
                <a:rPr lang="en-US" altLang="zh-CN" sz="2400" dirty="0">
                  <a:solidFill>
                    <a:schemeClr val="dk1"/>
                  </a:solidFill>
                </a:rPr>
                <a:t>++)</a:t>
              </a:r>
            </a:p>
            <a:p>
              <a:pPr>
                <a:spcBef>
                  <a:spcPct val="0"/>
                </a:spcBef>
              </a:pPr>
              <a:r>
                <a:rPr lang="en-US" altLang="zh-CN" sz="2400" dirty="0">
                  <a:solidFill>
                    <a:schemeClr val="dk1"/>
                  </a:solidFill>
                </a:rPr>
                <a:t>  { flag=0;</a:t>
              </a:r>
            </a:p>
            <a:p>
              <a:pPr>
                <a:spcBef>
                  <a:spcPct val="0"/>
                </a:spcBef>
              </a:pPr>
              <a:r>
                <a:rPr lang="en-US" altLang="zh-CN" sz="2400" dirty="0">
                  <a:solidFill>
                    <a:schemeClr val="dk1"/>
                  </a:solidFill>
                </a:rPr>
                <a:t>    for(</a:t>
              </a:r>
              <a:r>
                <a:rPr lang="en-US" altLang="zh-CN" sz="2400" dirty="0" err="1">
                  <a:solidFill>
                    <a:schemeClr val="dk1"/>
                  </a:solidFill>
                </a:rPr>
                <a:t>i</a:t>
              </a:r>
              <a:r>
                <a:rPr lang="en-US" altLang="zh-CN" sz="2400" dirty="0">
                  <a:solidFill>
                    <a:schemeClr val="dk1"/>
                  </a:solidFill>
                </a:rPr>
                <a:t>=0;i&lt;4;i++)</a:t>
              </a:r>
            </a:p>
            <a:p>
              <a:pPr>
                <a:spcBef>
                  <a:spcPct val="0"/>
                </a:spcBef>
              </a:pPr>
              <a:r>
                <a:rPr lang="en-US" altLang="zh-CN" sz="2400" dirty="0">
                  <a:solidFill>
                    <a:schemeClr val="dk1"/>
                  </a:solidFill>
                </a:rPr>
                <a:t>       if(*(*(</a:t>
              </a:r>
              <a:r>
                <a:rPr lang="en-US" altLang="zh-CN" sz="2400" dirty="0" err="1">
                  <a:solidFill>
                    <a:schemeClr val="dk1"/>
                  </a:solidFill>
                </a:rPr>
                <a:t>p+j</a:t>
              </a:r>
              <a:r>
                <a:rPr lang="en-US" altLang="zh-CN" sz="2400" dirty="0">
                  <a:solidFill>
                    <a:schemeClr val="dk1"/>
                  </a:solidFill>
                </a:rPr>
                <a:t>)+</a:t>
              </a:r>
              <a:r>
                <a:rPr lang="en-US" altLang="zh-CN" sz="2400" dirty="0" err="1">
                  <a:solidFill>
                    <a:schemeClr val="dk1"/>
                  </a:solidFill>
                </a:rPr>
                <a:t>i</a:t>
              </a:r>
              <a:r>
                <a:rPr lang="en-US" altLang="zh-CN" sz="2400" dirty="0">
                  <a:solidFill>
                    <a:schemeClr val="dk1"/>
                  </a:solidFill>
                </a:rPr>
                <a:t>)&lt;60)  flag=1;</a:t>
              </a:r>
            </a:p>
            <a:p>
              <a:pPr>
                <a:spcBef>
                  <a:spcPct val="0"/>
                </a:spcBef>
              </a:pPr>
              <a:r>
                <a:rPr lang="en-US" altLang="zh-CN" sz="2400" dirty="0">
                  <a:solidFill>
                    <a:schemeClr val="dk1"/>
                  </a:solidFill>
                </a:rPr>
                <a:t>    if(flag==1)</a:t>
              </a:r>
            </a:p>
            <a:p>
              <a:pPr>
                <a:spcBef>
                  <a:spcPct val="0"/>
                </a:spcBef>
              </a:pPr>
              <a:r>
                <a:rPr lang="en-US" altLang="zh-CN" sz="2400" dirty="0">
                  <a:solidFill>
                    <a:schemeClr val="dk1"/>
                  </a:solidFill>
                </a:rPr>
                <a:t>      { </a:t>
              </a:r>
              <a:r>
                <a:rPr lang="en-US" altLang="zh-CN" sz="2400" dirty="0" err="1">
                  <a:solidFill>
                    <a:schemeClr val="dk1"/>
                  </a:solidFill>
                </a:rPr>
                <a:t>printf</a:t>
              </a:r>
              <a:r>
                <a:rPr lang="en-US" altLang="zh-CN" sz="2400" dirty="0">
                  <a:solidFill>
                    <a:schemeClr val="dk1"/>
                  </a:solidFill>
                </a:rPr>
                <a:t>("</a:t>
              </a:r>
              <a:r>
                <a:rPr lang="en-US" altLang="zh-CN" sz="2400" dirty="0" err="1">
                  <a:solidFill>
                    <a:schemeClr val="dk1"/>
                  </a:solidFill>
                </a:rPr>
                <a:t>No.%d</a:t>
              </a:r>
              <a:r>
                <a:rPr lang="en-US" altLang="zh-CN" sz="2400" dirty="0">
                  <a:solidFill>
                    <a:schemeClr val="dk1"/>
                  </a:solidFill>
                </a:rPr>
                <a:t> is </a:t>
              </a:r>
              <a:r>
                <a:rPr lang="en-US" altLang="zh-CN" sz="2400" dirty="0" err="1">
                  <a:solidFill>
                    <a:schemeClr val="dk1"/>
                  </a:solidFill>
                </a:rPr>
                <a:t>fail,his</a:t>
              </a:r>
              <a:r>
                <a:rPr lang="en-US" altLang="zh-CN" sz="2400" dirty="0">
                  <a:solidFill>
                    <a:schemeClr val="dk1"/>
                  </a:solidFill>
                </a:rPr>
                <a:t> scores are:\n",j+1);</a:t>
              </a:r>
            </a:p>
            <a:p>
              <a:pPr>
                <a:spcBef>
                  <a:spcPct val="0"/>
                </a:spcBef>
              </a:pPr>
              <a:r>
                <a:rPr lang="en-US" altLang="zh-CN" sz="2400" dirty="0">
                  <a:solidFill>
                    <a:schemeClr val="dk1"/>
                  </a:solidFill>
                </a:rPr>
                <a:t>        for(</a:t>
              </a:r>
              <a:r>
                <a:rPr lang="en-US" altLang="zh-CN" sz="2400" dirty="0" err="1">
                  <a:solidFill>
                    <a:schemeClr val="dk1"/>
                  </a:solidFill>
                </a:rPr>
                <a:t>i</a:t>
              </a:r>
              <a:r>
                <a:rPr lang="en-US" altLang="zh-CN" sz="2400" dirty="0">
                  <a:solidFill>
                    <a:schemeClr val="dk1"/>
                  </a:solidFill>
                </a:rPr>
                <a:t>=0;i&lt;4;i++)</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("%5.1f ",*(*(</a:t>
              </a:r>
              <a:r>
                <a:rPr lang="en-US" altLang="zh-CN" sz="2400" dirty="0" err="1">
                  <a:solidFill>
                    <a:schemeClr val="dk1"/>
                  </a:solidFill>
                </a:rPr>
                <a:t>p+j</a:t>
              </a:r>
              <a:r>
                <a:rPr lang="en-US" altLang="zh-CN" sz="2400" dirty="0">
                  <a:solidFill>
                    <a:schemeClr val="dk1"/>
                  </a:solidFill>
                </a:rPr>
                <a:t>)+</a:t>
              </a:r>
              <a:r>
                <a:rPr lang="en-US" altLang="zh-CN" sz="2400" dirty="0" err="1">
                  <a:solidFill>
                    <a:schemeClr val="dk1"/>
                  </a:solidFill>
                </a:rPr>
                <a:t>i</a:t>
              </a:r>
              <a:r>
                <a:rPr lang="en-US" altLang="zh-CN" sz="2400" dirty="0">
                  <a:solidFill>
                    <a:schemeClr val="dk1"/>
                  </a:solidFill>
                </a:rPr>
                <a:t>));</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("\n");</a:t>
              </a:r>
            </a:p>
            <a:p>
              <a:pPr>
                <a:spcBef>
                  <a:spcPct val="0"/>
                </a:spcBef>
              </a:pPr>
              <a:r>
                <a:rPr lang="en-US" altLang="zh-CN" sz="2400" dirty="0">
                  <a:solidFill>
                    <a:schemeClr val="dk1"/>
                  </a:solidFill>
                </a:rPr>
                <a:t>      }</a:t>
              </a:r>
            </a:p>
            <a:p>
              <a:pPr>
                <a:spcBef>
                  <a:spcPct val="0"/>
                </a:spcBef>
              </a:pPr>
              <a:r>
                <a:rPr lang="en-US" altLang="zh-CN" sz="2400" dirty="0">
                  <a:solidFill>
                    <a:schemeClr val="dk1"/>
                  </a:solidFill>
                </a:rPr>
                <a:t>  }</a:t>
              </a:r>
            </a:p>
            <a:p>
              <a:pPr>
                <a:spcBef>
                  <a:spcPct val="0"/>
                </a:spcBef>
              </a:pPr>
              <a:r>
                <a:rPr lang="en-US" altLang="zh-CN" sz="2400" dirty="0">
                  <a:solidFill>
                    <a:schemeClr val="dk1"/>
                  </a:solidFill>
                </a:rPr>
                <a:t>}</a:t>
              </a:r>
            </a:p>
          </p:txBody>
        </p:sp>
        <p:sp>
          <p:nvSpPr>
            <p:cNvPr id="402465" name="Text Box 38"/>
            <p:cNvSpPr txBox="1">
              <a:spLocks noChangeArrowheads="1"/>
            </p:cNvSpPr>
            <p:nvPr/>
          </p:nvSpPr>
          <p:spPr bwMode="auto">
            <a:xfrm>
              <a:off x="1889" y="3061"/>
              <a:ext cx="2707" cy="122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en-US" altLang="zh-CN" sz="2400" dirty="0">
                  <a:solidFill>
                    <a:schemeClr val="dk1"/>
                  </a:solidFill>
                </a:rPr>
                <a:t>#include &lt;</a:t>
              </a:r>
              <a:r>
                <a:rPr lang="en-US" altLang="zh-CN" sz="2400" dirty="0" err="1">
                  <a:solidFill>
                    <a:schemeClr val="dk1"/>
                  </a:solidFill>
                </a:rPr>
                <a:t>stdio.h</a:t>
              </a:r>
              <a:r>
                <a:rPr lang="en-US" altLang="zh-CN" sz="2400" dirty="0">
                  <a:solidFill>
                    <a:schemeClr val="dk1"/>
                  </a:solidFill>
                </a:rPr>
                <a:t>&gt;</a:t>
              </a:r>
            </a:p>
            <a:p>
              <a:pPr>
                <a:spcBef>
                  <a:spcPct val="0"/>
                </a:spcBef>
              </a:pPr>
              <a:r>
                <a:rPr lang="en-US" altLang="zh-CN" sz="2400" dirty="0" err="1">
                  <a:solidFill>
                    <a:schemeClr val="dk1"/>
                  </a:solidFill>
                </a:rPr>
                <a:t>int</a:t>
              </a:r>
              <a:r>
                <a:rPr lang="en-US" altLang="zh-CN" sz="2400" dirty="0">
                  <a:solidFill>
                    <a:schemeClr val="dk1"/>
                  </a:solidFill>
                </a:rPr>
                <a:t> main()</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search(float  (*p)[4], </a:t>
              </a:r>
              <a:r>
                <a:rPr lang="en-US" altLang="zh-CN" sz="2400" dirty="0" err="1">
                  <a:solidFill>
                    <a:schemeClr val="dk1"/>
                  </a:solidFill>
                </a:rPr>
                <a:t>int</a:t>
              </a:r>
              <a:r>
                <a:rPr lang="en-US" altLang="zh-CN" sz="2400" dirty="0">
                  <a:solidFill>
                    <a:schemeClr val="dk1"/>
                  </a:solidFill>
                </a:rPr>
                <a:t> n);</a:t>
              </a:r>
            </a:p>
            <a:p>
              <a:pPr>
                <a:spcBef>
                  <a:spcPct val="0"/>
                </a:spcBef>
              </a:pPr>
              <a:r>
                <a:rPr lang="en-US" altLang="zh-CN" sz="2400" dirty="0">
                  <a:solidFill>
                    <a:schemeClr val="dk1"/>
                  </a:solidFill>
                </a:rPr>
                <a:t>  float score[3][4]={{...},{...},{...}};</a:t>
              </a:r>
            </a:p>
            <a:p>
              <a:pPr>
                <a:spcBef>
                  <a:spcPct val="0"/>
                </a:spcBef>
              </a:pPr>
              <a:r>
                <a:rPr lang="en-US" altLang="zh-CN" sz="2400" dirty="0">
                  <a:solidFill>
                    <a:schemeClr val="dk1"/>
                  </a:solidFill>
                </a:rPr>
                <a:t>  search(score,3);  }</a:t>
              </a:r>
            </a:p>
          </p:txBody>
        </p:sp>
      </p:grpSp>
      <p:grpSp>
        <p:nvGrpSpPr>
          <p:cNvPr id="3" name="Group 62"/>
          <p:cNvGrpSpPr>
            <a:grpSpLocks/>
          </p:cNvGrpSpPr>
          <p:nvPr/>
        </p:nvGrpSpPr>
        <p:grpSpPr bwMode="auto">
          <a:xfrm>
            <a:off x="5826125" y="1558925"/>
            <a:ext cx="2884488" cy="1879600"/>
            <a:chOff x="3643" y="761"/>
            <a:chExt cx="1817" cy="1184"/>
          </a:xfrm>
        </p:grpSpPr>
        <p:grpSp>
          <p:nvGrpSpPr>
            <p:cNvPr id="4" name="Group 40"/>
            <p:cNvGrpSpPr>
              <a:grpSpLocks/>
            </p:cNvGrpSpPr>
            <p:nvPr/>
          </p:nvGrpSpPr>
          <p:grpSpPr bwMode="auto">
            <a:xfrm>
              <a:off x="4038" y="901"/>
              <a:ext cx="1422" cy="1044"/>
              <a:chOff x="4338" y="1223"/>
              <a:chExt cx="1723" cy="1044"/>
            </a:xfrm>
          </p:grpSpPr>
          <p:sp>
            <p:nvSpPr>
              <p:cNvPr id="402446" name="Rectangle 41"/>
              <p:cNvSpPr>
                <a:spLocks noChangeArrowheads="1"/>
              </p:cNvSpPr>
              <p:nvPr/>
            </p:nvSpPr>
            <p:spPr bwMode="auto">
              <a:xfrm>
                <a:off x="4338" y="1223"/>
                <a:ext cx="1712" cy="1044"/>
              </a:xfrm>
              <a:prstGeom prst="rect">
                <a:avLst/>
              </a:prstGeom>
              <a:solidFill>
                <a:srgbClr val="FFFFFF"/>
              </a:solidFill>
              <a:ln w="9525">
                <a:solidFill>
                  <a:srgbClr val="000000"/>
                </a:solidFill>
                <a:miter lim="800000"/>
                <a:headEnd/>
                <a:tailEnd/>
              </a:ln>
              <a:effectLst/>
            </p:spPr>
            <p:txBody>
              <a:bodyPr wrap="none" anchor="ctr"/>
              <a:lstStyle/>
              <a:p>
                <a:pPr algn="ctr">
                  <a:spcBef>
                    <a:spcPct val="0"/>
                  </a:spcBef>
                </a:pPr>
                <a:endParaRPr lang="zh-CN" altLang="zh-CN" sz="2000" b="0">
                  <a:solidFill>
                    <a:schemeClr val="tx1"/>
                  </a:solidFill>
                  <a:ea typeface="宋体" pitchFamily="2" charset="-122"/>
                </a:endParaRPr>
              </a:p>
            </p:txBody>
          </p:sp>
          <p:sp>
            <p:nvSpPr>
              <p:cNvPr id="402447" name="Line 42"/>
              <p:cNvSpPr>
                <a:spLocks noChangeShapeType="1"/>
              </p:cNvSpPr>
              <p:nvPr/>
            </p:nvSpPr>
            <p:spPr bwMode="auto">
              <a:xfrm>
                <a:off x="4349" y="1601"/>
                <a:ext cx="1712" cy="0"/>
              </a:xfrm>
              <a:prstGeom prst="line">
                <a:avLst/>
              </a:prstGeom>
              <a:noFill/>
              <a:ln w="9525">
                <a:solidFill>
                  <a:srgbClr val="000000"/>
                </a:solidFill>
                <a:round/>
                <a:headEnd/>
                <a:tailEnd/>
              </a:ln>
              <a:effectLst/>
            </p:spPr>
            <p:txBody>
              <a:bodyPr wrap="none" anchor="ctr"/>
              <a:lstStyle/>
              <a:p>
                <a:endParaRPr lang="zh-CN" altLang="en-US"/>
              </a:p>
            </p:txBody>
          </p:sp>
          <p:sp>
            <p:nvSpPr>
              <p:cNvPr id="402448" name="Line 43"/>
              <p:cNvSpPr>
                <a:spLocks noChangeShapeType="1"/>
              </p:cNvSpPr>
              <p:nvPr/>
            </p:nvSpPr>
            <p:spPr bwMode="auto">
              <a:xfrm>
                <a:off x="4338" y="1934"/>
                <a:ext cx="1712" cy="0"/>
              </a:xfrm>
              <a:prstGeom prst="line">
                <a:avLst/>
              </a:prstGeom>
              <a:noFill/>
              <a:ln w="9525">
                <a:solidFill>
                  <a:srgbClr val="000000"/>
                </a:solidFill>
                <a:round/>
                <a:headEnd/>
                <a:tailEnd/>
              </a:ln>
              <a:effectLst/>
            </p:spPr>
            <p:txBody>
              <a:bodyPr wrap="none" anchor="ctr"/>
              <a:lstStyle/>
              <a:p>
                <a:endParaRPr lang="zh-CN" altLang="en-US"/>
              </a:p>
            </p:txBody>
          </p:sp>
          <p:sp>
            <p:nvSpPr>
              <p:cNvPr id="402449" name="Line 44"/>
              <p:cNvSpPr>
                <a:spLocks noChangeShapeType="1"/>
              </p:cNvSpPr>
              <p:nvPr/>
            </p:nvSpPr>
            <p:spPr bwMode="auto">
              <a:xfrm>
                <a:off x="5194" y="1223"/>
                <a:ext cx="0" cy="1044"/>
              </a:xfrm>
              <a:prstGeom prst="line">
                <a:avLst/>
              </a:prstGeom>
              <a:noFill/>
              <a:ln w="9525">
                <a:solidFill>
                  <a:srgbClr val="000000"/>
                </a:solidFill>
                <a:round/>
                <a:headEnd/>
                <a:tailEnd/>
              </a:ln>
              <a:effectLst/>
            </p:spPr>
            <p:txBody>
              <a:bodyPr wrap="none" anchor="ctr"/>
              <a:lstStyle/>
              <a:p>
                <a:endParaRPr lang="zh-CN" altLang="en-US"/>
              </a:p>
            </p:txBody>
          </p:sp>
          <p:sp>
            <p:nvSpPr>
              <p:cNvPr id="402450" name="Line 45"/>
              <p:cNvSpPr>
                <a:spLocks noChangeShapeType="1"/>
              </p:cNvSpPr>
              <p:nvPr/>
            </p:nvSpPr>
            <p:spPr bwMode="auto">
              <a:xfrm>
                <a:off x="4749" y="1223"/>
                <a:ext cx="0" cy="1044"/>
              </a:xfrm>
              <a:prstGeom prst="line">
                <a:avLst/>
              </a:prstGeom>
              <a:noFill/>
              <a:ln w="9525">
                <a:solidFill>
                  <a:srgbClr val="000000"/>
                </a:solidFill>
                <a:round/>
                <a:headEnd/>
                <a:tailEnd/>
              </a:ln>
              <a:effectLst/>
            </p:spPr>
            <p:txBody>
              <a:bodyPr wrap="none" anchor="ctr"/>
              <a:lstStyle/>
              <a:p>
                <a:endParaRPr lang="zh-CN" altLang="en-US"/>
              </a:p>
            </p:txBody>
          </p:sp>
          <p:sp>
            <p:nvSpPr>
              <p:cNvPr id="402451" name="Line 46"/>
              <p:cNvSpPr>
                <a:spLocks noChangeShapeType="1"/>
              </p:cNvSpPr>
              <p:nvPr/>
            </p:nvSpPr>
            <p:spPr bwMode="auto">
              <a:xfrm>
                <a:off x="5627" y="1223"/>
                <a:ext cx="0" cy="1044"/>
              </a:xfrm>
              <a:prstGeom prst="line">
                <a:avLst/>
              </a:prstGeom>
              <a:noFill/>
              <a:ln w="9525">
                <a:solidFill>
                  <a:srgbClr val="000000"/>
                </a:solidFill>
                <a:round/>
                <a:headEnd/>
                <a:tailEnd/>
              </a:ln>
              <a:effectLst/>
            </p:spPr>
            <p:txBody>
              <a:bodyPr wrap="none" anchor="ctr"/>
              <a:lstStyle/>
              <a:p>
                <a:endParaRPr lang="zh-CN" altLang="en-US"/>
              </a:p>
            </p:txBody>
          </p:sp>
          <p:sp>
            <p:nvSpPr>
              <p:cNvPr id="402452" name="Text Box 47"/>
              <p:cNvSpPr txBox="1">
                <a:spLocks noChangeArrowheads="1"/>
              </p:cNvSpPr>
              <p:nvPr/>
            </p:nvSpPr>
            <p:spPr bwMode="auto">
              <a:xfrm>
                <a:off x="4372" y="1309"/>
                <a:ext cx="334"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65</a:t>
                </a:r>
              </a:p>
            </p:txBody>
          </p:sp>
          <p:sp>
            <p:nvSpPr>
              <p:cNvPr id="402453" name="Text Box 48"/>
              <p:cNvSpPr txBox="1">
                <a:spLocks noChangeArrowheads="1"/>
              </p:cNvSpPr>
              <p:nvPr/>
            </p:nvSpPr>
            <p:spPr bwMode="auto">
              <a:xfrm>
                <a:off x="4812" y="1305"/>
                <a:ext cx="334"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52</a:t>
                </a:r>
              </a:p>
            </p:txBody>
          </p:sp>
          <p:sp>
            <p:nvSpPr>
              <p:cNvPr id="402454" name="Text Box 49"/>
              <p:cNvSpPr txBox="1">
                <a:spLocks noChangeArrowheads="1"/>
              </p:cNvSpPr>
              <p:nvPr/>
            </p:nvSpPr>
            <p:spPr bwMode="auto">
              <a:xfrm>
                <a:off x="5223" y="1294"/>
                <a:ext cx="334"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79</a:t>
                </a:r>
              </a:p>
            </p:txBody>
          </p:sp>
          <p:sp>
            <p:nvSpPr>
              <p:cNvPr id="402455" name="Text Box 50"/>
              <p:cNvSpPr txBox="1">
                <a:spLocks noChangeArrowheads="1"/>
              </p:cNvSpPr>
              <p:nvPr/>
            </p:nvSpPr>
            <p:spPr bwMode="auto">
              <a:xfrm>
                <a:off x="5668" y="1294"/>
                <a:ext cx="335"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60</a:t>
                </a:r>
              </a:p>
            </p:txBody>
          </p:sp>
          <p:sp>
            <p:nvSpPr>
              <p:cNvPr id="402456" name="Text Box 51"/>
              <p:cNvSpPr txBox="1">
                <a:spLocks noChangeArrowheads="1"/>
              </p:cNvSpPr>
              <p:nvPr/>
            </p:nvSpPr>
            <p:spPr bwMode="auto">
              <a:xfrm>
                <a:off x="4368" y="1650"/>
                <a:ext cx="335"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80</a:t>
                </a:r>
              </a:p>
            </p:txBody>
          </p:sp>
          <p:sp>
            <p:nvSpPr>
              <p:cNvPr id="402457" name="Text Box 52"/>
              <p:cNvSpPr txBox="1">
                <a:spLocks noChangeArrowheads="1"/>
              </p:cNvSpPr>
              <p:nvPr/>
            </p:nvSpPr>
            <p:spPr bwMode="auto">
              <a:xfrm>
                <a:off x="4801" y="1660"/>
                <a:ext cx="334"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87</a:t>
                </a:r>
              </a:p>
            </p:txBody>
          </p:sp>
          <p:sp>
            <p:nvSpPr>
              <p:cNvPr id="402458" name="Text Box 53"/>
              <p:cNvSpPr txBox="1">
                <a:spLocks noChangeArrowheads="1"/>
              </p:cNvSpPr>
              <p:nvPr/>
            </p:nvSpPr>
            <p:spPr bwMode="auto">
              <a:xfrm>
                <a:off x="5235" y="1660"/>
                <a:ext cx="334"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90</a:t>
                </a:r>
              </a:p>
            </p:txBody>
          </p:sp>
          <p:sp>
            <p:nvSpPr>
              <p:cNvPr id="402459" name="Text Box 54"/>
              <p:cNvSpPr txBox="1">
                <a:spLocks noChangeArrowheads="1"/>
              </p:cNvSpPr>
              <p:nvPr/>
            </p:nvSpPr>
            <p:spPr bwMode="auto">
              <a:xfrm>
                <a:off x="5679" y="1671"/>
                <a:ext cx="335"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81</a:t>
                </a:r>
              </a:p>
            </p:txBody>
          </p:sp>
          <p:sp>
            <p:nvSpPr>
              <p:cNvPr id="402460" name="Text Box 55"/>
              <p:cNvSpPr txBox="1">
                <a:spLocks noChangeArrowheads="1"/>
              </p:cNvSpPr>
              <p:nvPr/>
            </p:nvSpPr>
            <p:spPr bwMode="auto">
              <a:xfrm>
                <a:off x="4390" y="1982"/>
                <a:ext cx="335"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90</a:t>
                </a:r>
              </a:p>
            </p:txBody>
          </p:sp>
          <p:sp>
            <p:nvSpPr>
              <p:cNvPr id="402461" name="Text Box 56"/>
              <p:cNvSpPr txBox="1">
                <a:spLocks noChangeArrowheads="1"/>
              </p:cNvSpPr>
              <p:nvPr/>
            </p:nvSpPr>
            <p:spPr bwMode="auto">
              <a:xfrm>
                <a:off x="4768" y="1982"/>
                <a:ext cx="335"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99</a:t>
                </a:r>
              </a:p>
            </p:txBody>
          </p:sp>
          <p:sp>
            <p:nvSpPr>
              <p:cNvPr id="402462" name="Text Box 57"/>
              <p:cNvSpPr txBox="1">
                <a:spLocks noChangeArrowheads="1"/>
              </p:cNvSpPr>
              <p:nvPr/>
            </p:nvSpPr>
            <p:spPr bwMode="auto">
              <a:xfrm>
                <a:off x="5185" y="1983"/>
                <a:ext cx="431"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100</a:t>
                </a:r>
              </a:p>
            </p:txBody>
          </p:sp>
          <p:sp>
            <p:nvSpPr>
              <p:cNvPr id="402463" name="Text Box 58"/>
              <p:cNvSpPr txBox="1">
                <a:spLocks noChangeArrowheads="1"/>
              </p:cNvSpPr>
              <p:nvPr/>
            </p:nvSpPr>
            <p:spPr bwMode="auto">
              <a:xfrm>
                <a:off x="5679" y="1993"/>
                <a:ext cx="335" cy="250"/>
              </a:xfrm>
              <a:prstGeom prst="rect">
                <a:avLst/>
              </a:prstGeom>
              <a:noFill/>
              <a:ln w="9525">
                <a:noFill/>
                <a:miter lim="800000"/>
                <a:headEnd/>
                <a:tailEnd/>
              </a:ln>
              <a:effectLst/>
            </p:spPr>
            <p:txBody>
              <a:bodyPr wrap="none" anchor="ctr">
                <a:spAutoFit/>
              </a:bodyPr>
              <a:lstStyle/>
              <a:p>
                <a:pPr algn="ctr">
                  <a:spcBef>
                    <a:spcPct val="0"/>
                  </a:spcBef>
                </a:pPr>
                <a:r>
                  <a:rPr lang="en-US" altLang="zh-CN" sz="2000" b="0">
                    <a:solidFill>
                      <a:schemeClr val="tx1"/>
                    </a:solidFill>
                    <a:ea typeface="宋体" pitchFamily="2" charset="-122"/>
                  </a:rPr>
                  <a:t>98</a:t>
                </a:r>
              </a:p>
            </p:txBody>
          </p:sp>
        </p:grpSp>
        <p:sp>
          <p:nvSpPr>
            <p:cNvPr id="402444" name="Line 59"/>
            <p:cNvSpPr>
              <a:spLocks noChangeShapeType="1"/>
            </p:cNvSpPr>
            <p:nvPr/>
          </p:nvSpPr>
          <p:spPr bwMode="auto">
            <a:xfrm>
              <a:off x="3812" y="911"/>
              <a:ext cx="222" cy="0"/>
            </a:xfrm>
            <a:prstGeom prst="line">
              <a:avLst/>
            </a:prstGeom>
            <a:noFill/>
            <a:ln w="38100">
              <a:solidFill>
                <a:srgbClr val="FF5050"/>
              </a:solidFill>
              <a:round/>
              <a:headEnd/>
              <a:tailEnd type="triangle" w="med" len="med"/>
            </a:ln>
            <a:effectLst/>
          </p:spPr>
          <p:txBody>
            <a:bodyPr wrap="none" anchor="ctr"/>
            <a:lstStyle/>
            <a:p>
              <a:endParaRPr lang="zh-CN" altLang="en-US"/>
            </a:p>
          </p:txBody>
        </p:sp>
        <p:sp>
          <p:nvSpPr>
            <p:cNvPr id="402445" name="Text Box 60"/>
            <p:cNvSpPr txBox="1">
              <a:spLocks noChangeArrowheads="1"/>
            </p:cNvSpPr>
            <p:nvPr/>
          </p:nvSpPr>
          <p:spPr bwMode="auto">
            <a:xfrm>
              <a:off x="3643" y="761"/>
              <a:ext cx="205"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rgbClr val="FF5050"/>
                  </a:solidFill>
                </a:rPr>
                <a:t>p</a:t>
              </a:r>
            </a:p>
          </p:txBody>
        </p:sp>
      </p:grpSp>
      <p:sp>
        <p:nvSpPr>
          <p:cNvPr id="849981" name="Text Box 61"/>
          <p:cNvSpPr txBox="1">
            <a:spLocks noChangeArrowheads="1"/>
          </p:cNvSpPr>
          <p:nvPr/>
        </p:nvSpPr>
        <p:spPr bwMode="auto">
          <a:xfrm>
            <a:off x="4043363" y="2625725"/>
            <a:ext cx="1336675" cy="457200"/>
          </a:xfrm>
          <a:prstGeom prst="rect">
            <a:avLst/>
          </a:prstGeom>
          <a:noFill/>
          <a:ln w="38100">
            <a:noFill/>
            <a:miter lim="800000"/>
            <a:headEnd/>
            <a:tailEnd/>
          </a:ln>
          <a:effectLst/>
        </p:spPr>
        <p:txBody>
          <a:bodyPr wrap="none" lIns="90000" tIns="46800" rIns="90000" bIns="46800" anchor="ctr">
            <a:spAutoFit/>
          </a:bodyPr>
          <a:lstStyle/>
          <a:p>
            <a:pPr algn="ctr">
              <a:spcBef>
                <a:spcPct val="0"/>
              </a:spcBef>
            </a:pPr>
            <a:r>
              <a:rPr lang="en-US" altLang="zh-CN" sz="2400" b="0">
                <a:solidFill>
                  <a:schemeClr val="tx1"/>
                </a:solidFill>
                <a:ea typeface="宋体" pitchFamily="2" charset="-122"/>
                <a:sym typeface="Symbol" pitchFamily="18" charset="2"/>
              </a:rPr>
              <a:t></a:t>
            </a:r>
            <a:r>
              <a:rPr lang="en-US" altLang="zh-CN" sz="2400" b="0">
                <a:solidFill>
                  <a:schemeClr val="accent2"/>
                </a:solidFill>
                <a:ea typeface="宋体" pitchFamily="2" charset="-122"/>
              </a:rPr>
              <a:t> </a:t>
            </a:r>
            <a:r>
              <a:rPr lang="en-US" altLang="zh-CN" sz="2400">
                <a:solidFill>
                  <a:srgbClr val="FF5050"/>
                </a:solidFill>
              </a:rPr>
              <a:t>p[j][i]</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60" name="Rectangle 4"/>
          <p:cNvSpPr>
            <a:spLocks noChangeArrowheads="1"/>
          </p:cNvSpPr>
          <p:nvPr/>
        </p:nvSpPr>
        <p:spPr bwMode="auto">
          <a:xfrm>
            <a:off x="655638" y="681038"/>
            <a:ext cx="8196262" cy="3756025"/>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Char char="v"/>
            </a:pPr>
            <a:r>
              <a:rPr lang="zh-CN" altLang="en-US" sz="2400">
                <a:solidFill>
                  <a:schemeClr val="tx1"/>
                </a:solidFill>
              </a:rPr>
              <a:t>总结：二维数组与一维数组指针变量的关系</a:t>
            </a:r>
          </a:p>
          <a:p>
            <a:pPr marL="1600200" lvl="3" indent="-228600" eaLnBrk="1" hangingPunct="1">
              <a:spcBef>
                <a:spcPct val="20000"/>
              </a:spcBef>
              <a:buClr>
                <a:srgbClr val="FFCC00"/>
              </a:buClr>
              <a:buFont typeface="Wingdings" pitchFamily="2" charset="2"/>
              <a:buNone/>
            </a:pPr>
            <a:r>
              <a:rPr lang="zh-CN" altLang="en-US" sz="2000">
                <a:solidFill>
                  <a:schemeClr val="tx1"/>
                </a:solidFill>
              </a:rPr>
              <a:t>如   </a:t>
            </a:r>
            <a:r>
              <a:rPr lang="en-US" altLang="zh-CN" sz="2000">
                <a:solidFill>
                  <a:schemeClr val="tx1"/>
                </a:solidFill>
              </a:rPr>
              <a:t>int  a[5][10]  </a:t>
            </a:r>
            <a:r>
              <a:rPr lang="zh-CN" altLang="zh-CN" sz="2000">
                <a:solidFill>
                  <a:schemeClr val="tx1"/>
                </a:solidFill>
              </a:rPr>
              <a:t>与</a:t>
            </a:r>
            <a:r>
              <a:rPr lang="zh-CN" altLang="en-US" sz="2000">
                <a:solidFill>
                  <a:schemeClr val="tx1"/>
                </a:solidFill>
              </a:rPr>
              <a:t>  </a:t>
            </a:r>
            <a:r>
              <a:rPr lang="en-US" altLang="zh-CN" sz="2000">
                <a:solidFill>
                  <a:schemeClr val="tx1"/>
                </a:solidFill>
              </a:rPr>
              <a:t>int   (*p)[10];</a:t>
            </a:r>
          </a:p>
          <a:p>
            <a:pPr marL="1600200" lvl="3" indent="-228600" eaLnBrk="1" hangingPunct="1">
              <a:spcBef>
                <a:spcPct val="20000"/>
              </a:spcBef>
              <a:buClr>
                <a:srgbClr val="FFCC00"/>
              </a:buClr>
              <a:buFont typeface="Wingdings" pitchFamily="2" charset="2"/>
              <a:buChar char="l"/>
            </a:pPr>
            <a:r>
              <a:rPr lang="zh-CN" altLang="en-US" sz="2000">
                <a:solidFill>
                  <a:schemeClr val="tx1"/>
                </a:solidFill>
              </a:rPr>
              <a:t>二维数组名是一个指向有</a:t>
            </a:r>
            <a:r>
              <a:rPr lang="en-US" altLang="zh-CN" sz="2000">
                <a:solidFill>
                  <a:schemeClr val="tx1"/>
                </a:solidFill>
              </a:rPr>
              <a:t>10</a:t>
            </a:r>
            <a:r>
              <a:rPr lang="zh-CN" altLang="en-US" sz="2000">
                <a:solidFill>
                  <a:schemeClr val="tx1"/>
                </a:solidFill>
              </a:rPr>
              <a:t>个元素的一维数组的</a:t>
            </a:r>
            <a:r>
              <a:rPr lang="zh-CN" altLang="en-US" sz="2000">
                <a:solidFill>
                  <a:srgbClr val="FF5050"/>
                </a:solidFill>
              </a:rPr>
              <a:t>指针常量</a:t>
            </a:r>
          </a:p>
          <a:p>
            <a:pPr marL="1600200" lvl="3" indent="-228600" eaLnBrk="1" hangingPunct="1">
              <a:spcBef>
                <a:spcPct val="20000"/>
              </a:spcBef>
              <a:buClr>
                <a:srgbClr val="FFCC00"/>
              </a:buClr>
              <a:buFont typeface="Wingdings" pitchFamily="2" charset="2"/>
              <a:buChar char="l"/>
            </a:pPr>
            <a:r>
              <a:rPr lang="en-US" altLang="zh-CN" sz="2000">
                <a:solidFill>
                  <a:schemeClr val="tx1"/>
                </a:solidFill>
              </a:rPr>
              <a:t>p=a+i  </a:t>
            </a:r>
            <a:r>
              <a:rPr lang="zh-CN" altLang="en-US" sz="2000">
                <a:solidFill>
                  <a:schemeClr val="tx1"/>
                </a:solidFill>
              </a:rPr>
              <a:t>使 </a:t>
            </a:r>
            <a:r>
              <a:rPr lang="en-US" altLang="zh-CN" sz="2000">
                <a:solidFill>
                  <a:schemeClr val="tx1"/>
                </a:solidFill>
              </a:rPr>
              <a:t>p</a:t>
            </a:r>
            <a:r>
              <a:rPr lang="zh-CN" altLang="zh-CN" sz="2000">
                <a:solidFill>
                  <a:schemeClr val="tx1"/>
                </a:solidFill>
              </a:rPr>
              <a:t>指向二维数组的第</a:t>
            </a:r>
            <a:r>
              <a:rPr lang="en-US" altLang="zh-CN" sz="2000">
                <a:solidFill>
                  <a:schemeClr val="tx1"/>
                </a:solidFill>
              </a:rPr>
              <a:t>i</a:t>
            </a:r>
            <a:r>
              <a:rPr lang="zh-CN" altLang="zh-CN" sz="2000">
                <a:solidFill>
                  <a:schemeClr val="tx1"/>
                </a:solidFill>
              </a:rPr>
              <a:t>行</a:t>
            </a:r>
            <a:endParaRPr lang="zh-CN" altLang="en-US" sz="2000">
              <a:solidFill>
                <a:schemeClr val="tx1"/>
              </a:solidFill>
            </a:endParaRPr>
          </a:p>
          <a:p>
            <a:pPr marL="1600200" lvl="3" indent="-228600" eaLnBrk="1" hangingPunct="1">
              <a:spcBef>
                <a:spcPct val="20000"/>
              </a:spcBef>
              <a:buClr>
                <a:srgbClr val="FFCC00"/>
              </a:buClr>
              <a:buFont typeface="Wingdings" pitchFamily="2" charset="2"/>
              <a:buChar char="l"/>
            </a:pPr>
            <a:r>
              <a:rPr lang="zh-CN" altLang="zh-CN" sz="2000">
                <a:solidFill>
                  <a:schemeClr val="tx1"/>
                </a:solidFill>
              </a:rPr>
              <a:t>*(*(</a:t>
            </a:r>
            <a:r>
              <a:rPr lang="en-US" altLang="zh-CN" sz="2000">
                <a:solidFill>
                  <a:schemeClr val="tx1"/>
                </a:solidFill>
              </a:rPr>
              <a:t>p+i)+j) </a:t>
            </a:r>
            <a:r>
              <a:rPr lang="en-US" altLang="zh-CN" sz="2000">
                <a:solidFill>
                  <a:schemeClr val="tx1"/>
                </a:solidFill>
                <a:sym typeface="Symbol" pitchFamily="18" charset="2"/>
              </a:rPr>
              <a:t> </a:t>
            </a:r>
            <a:r>
              <a:rPr lang="en-US" altLang="zh-CN" sz="2000">
                <a:solidFill>
                  <a:schemeClr val="tx1"/>
                </a:solidFill>
              </a:rPr>
              <a:t>a[i][j]</a:t>
            </a:r>
          </a:p>
          <a:p>
            <a:pPr marL="1600200" lvl="3" indent="-228600" eaLnBrk="1" hangingPunct="1">
              <a:spcBef>
                <a:spcPct val="20000"/>
              </a:spcBef>
              <a:buClr>
                <a:srgbClr val="FFCC00"/>
              </a:buClr>
              <a:buFont typeface="Wingdings" pitchFamily="2" charset="2"/>
              <a:buChar char="l"/>
            </a:pPr>
            <a:r>
              <a:rPr lang="zh-CN" altLang="zh-CN" sz="2000">
                <a:solidFill>
                  <a:schemeClr val="tx1"/>
                </a:solidFill>
              </a:rPr>
              <a:t>二维数组形参实际上是一维数组指针变量，</a:t>
            </a:r>
            <a:endParaRPr lang="zh-CN" altLang="en-US" sz="2000">
              <a:solidFill>
                <a:schemeClr val="tx1"/>
              </a:solidFill>
            </a:endParaRPr>
          </a:p>
          <a:p>
            <a:pPr marL="1600200" lvl="3" indent="-228600" eaLnBrk="1" hangingPunct="1">
              <a:spcBef>
                <a:spcPct val="20000"/>
              </a:spcBef>
              <a:buClr>
                <a:srgbClr val="FFCC00"/>
              </a:buClr>
              <a:buFont typeface="Wingdings" pitchFamily="2" charset="2"/>
              <a:buNone/>
            </a:pPr>
            <a:r>
              <a:rPr lang="zh-CN" altLang="en-US" sz="2000">
                <a:solidFill>
                  <a:schemeClr val="tx1"/>
                </a:solidFill>
              </a:rPr>
              <a:t>            </a:t>
            </a:r>
            <a:r>
              <a:rPr lang="zh-CN" altLang="zh-CN" sz="2000">
                <a:solidFill>
                  <a:schemeClr val="tx1"/>
                </a:solidFill>
              </a:rPr>
              <a:t>即   </a:t>
            </a:r>
            <a:r>
              <a:rPr lang="en-US" altLang="zh-CN" sz="2000">
                <a:solidFill>
                  <a:schemeClr val="tx1"/>
                </a:solidFill>
              </a:rPr>
              <a:t>int  x[ ][10]  </a:t>
            </a:r>
            <a:r>
              <a:rPr lang="en-US" altLang="zh-CN" sz="2000">
                <a:solidFill>
                  <a:schemeClr val="tx1"/>
                </a:solidFill>
                <a:sym typeface="Symbol" pitchFamily="18" charset="2"/>
              </a:rPr>
              <a:t></a:t>
            </a:r>
            <a:r>
              <a:rPr lang="en-US" altLang="zh-CN" sz="2000">
                <a:solidFill>
                  <a:schemeClr val="tx1"/>
                </a:solidFill>
              </a:rPr>
              <a:t> int  (*x)[10]</a:t>
            </a:r>
          </a:p>
          <a:p>
            <a:pPr marL="1600200" lvl="3" indent="-228600" eaLnBrk="1" hangingPunct="1">
              <a:spcBef>
                <a:spcPct val="20000"/>
              </a:spcBef>
              <a:buClr>
                <a:srgbClr val="FFCC00"/>
              </a:buClr>
              <a:buFont typeface="Wingdings" pitchFamily="2" charset="2"/>
              <a:buChar char="l"/>
            </a:pPr>
            <a:r>
              <a:rPr lang="zh-CN" altLang="zh-CN" sz="2000">
                <a:solidFill>
                  <a:schemeClr val="tx1"/>
                </a:solidFill>
              </a:rPr>
              <a:t>变量定义(不是形参）时两者不等价</a:t>
            </a:r>
            <a:endParaRPr lang="zh-CN" altLang="en-US" sz="2000">
              <a:solidFill>
                <a:schemeClr val="tx1"/>
              </a:solidFill>
            </a:endParaRPr>
          </a:p>
          <a:p>
            <a:pPr marL="1600200" lvl="3" indent="-228600" eaLnBrk="1" hangingPunct="1">
              <a:spcBef>
                <a:spcPct val="20000"/>
              </a:spcBef>
              <a:buClr>
                <a:srgbClr val="FFCC00"/>
              </a:buClr>
              <a:buFont typeface="Wingdings" pitchFamily="2" charset="2"/>
              <a:buChar char="l"/>
            </a:pPr>
            <a:r>
              <a:rPr lang="zh-CN" altLang="zh-CN" sz="2000">
                <a:solidFill>
                  <a:schemeClr val="tx1"/>
                </a:solidFill>
              </a:rPr>
              <a:t>系统只给</a:t>
            </a:r>
            <a:r>
              <a:rPr lang="en-US" altLang="zh-CN" sz="2000">
                <a:solidFill>
                  <a:schemeClr val="tx1"/>
                </a:solidFill>
              </a:rPr>
              <a:t>p</a:t>
            </a:r>
            <a:r>
              <a:rPr lang="zh-CN" altLang="zh-CN" sz="2000">
                <a:solidFill>
                  <a:schemeClr val="tx1"/>
                </a:solidFill>
              </a:rPr>
              <a:t>分配能保存一个指针值的内存区(一般2字节）；而给</a:t>
            </a:r>
            <a:r>
              <a:rPr lang="en-US" altLang="zh-CN" sz="2000">
                <a:solidFill>
                  <a:schemeClr val="tx1"/>
                </a:solidFill>
              </a:rPr>
              <a:t>a</a:t>
            </a:r>
            <a:r>
              <a:rPr lang="zh-CN" altLang="zh-CN" sz="2000">
                <a:solidFill>
                  <a:schemeClr val="tx1"/>
                </a:solidFill>
              </a:rPr>
              <a:t>分配2*5*10字节的内存区</a:t>
            </a:r>
            <a:endParaRPr lang="zh-CN" altLang="en-US" sz="2000">
              <a:solidFill>
                <a:schemeClr val="tx1"/>
              </a:solidFill>
            </a:endParaRPr>
          </a:p>
          <a:p>
            <a:pPr marL="1600200" lvl="3" indent="-228600" eaLnBrk="1" hangingPunct="1">
              <a:spcBef>
                <a:spcPct val="20000"/>
              </a:spcBef>
              <a:buClr>
                <a:srgbClr val="FFCC00"/>
              </a:buClr>
              <a:buFont typeface="Wingdings" pitchFamily="2" charset="2"/>
              <a:buChar char="l"/>
            </a:pPr>
            <a:endParaRPr lang="en-US" altLang="zh-CN" sz="2000">
              <a:solidFill>
                <a:schemeClr val="tx1"/>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4" name="Rectangle 4"/>
          <p:cNvSpPr>
            <a:spLocks noChangeArrowheads="1"/>
          </p:cNvSpPr>
          <p:nvPr/>
        </p:nvSpPr>
        <p:spPr bwMode="auto">
          <a:xfrm>
            <a:off x="639763" y="620688"/>
            <a:ext cx="8504237" cy="2446337"/>
          </a:xfrm>
          <a:prstGeom prst="rect">
            <a:avLst/>
          </a:prstGeom>
          <a:noFill/>
          <a:ln w="9525">
            <a:noFill/>
            <a:miter lim="800000"/>
            <a:headEnd/>
            <a:tailEnd/>
          </a:ln>
        </p:spPr>
        <p:txBody>
          <a:bodyPr/>
          <a:lstStyle/>
          <a:p>
            <a:pPr marL="342900" indent="-342900" eaLnBrk="1" hangingPunct="1">
              <a:spcBef>
                <a:spcPct val="20000"/>
              </a:spcBef>
              <a:buClr>
                <a:schemeClr val="accent1"/>
              </a:buClr>
              <a:buFontTx/>
              <a:buChar char="§"/>
            </a:pPr>
            <a:r>
              <a:rPr lang="en-US" altLang="zh-CN" sz="3200" dirty="0">
                <a:solidFill>
                  <a:schemeClr val="accent1"/>
                </a:solidFill>
              </a:rPr>
              <a:t>10.4</a:t>
            </a:r>
            <a:r>
              <a:rPr lang="en-US" altLang="zh-CN" sz="3200" dirty="0">
                <a:solidFill>
                  <a:schemeClr val="tx1"/>
                </a:solidFill>
                <a:latin typeface="Arial" pitchFamily="34" charset="0"/>
              </a:rPr>
              <a:t>  </a:t>
            </a:r>
            <a:r>
              <a:rPr lang="zh-CN" altLang="en-US" sz="3200" dirty="0">
                <a:solidFill>
                  <a:schemeClr val="tx1"/>
                </a:solidFill>
                <a:latin typeface="Arial" pitchFamily="34" charset="0"/>
              </a:rPr>
              <a:t>字符串与指针</a:t>
            </a:r>
            <a:endParaRPr lang="zh-CN" altLang="en-US" sz="3200" dirty="0">
              <a:solidFill>
                <a:schemeClr val="tx1"/>
              </a:solidFill>
            </a:endParaRPr>
          </a:p>
          <a:p>
            <a:pPr marL="742950" lvl="1" indent="-285750" eaLnBrk="1" hangingPunct="1">
              <a:spcBef>
                <a:spcPct val="20000"/>
              </a:spcBef>
              <a:buClr>
                <a:srgbClr val="339933"/>
              </a:buClr>
              <a:buFont typeface="Wingdings" pitchFamily="2" charset="2"/>
              <a:buChar char="«"/>
            </a:pPr>
            <a:r>
              <a:rPr kumimoji="0" lang="zh-CN" altLang="en-US" sz="2800" dirty="0">
                <a:solidFill>
                  <a:schemeClr val="tx1"/>
                </a:solidFill>
              </a:rPr>
              <a:t>字符串的表示形式</a:t>
            </a:r>
          </a:p>
          <a:p>
            <a:pPr marL="1143000" lvl="2" indent="-228600">
              <a:spcBef>
                <a:spcPct val="0"/>
              </a:spcBef>
              <a:buFont typeface="Times New Roman" pitchFamily="18" charset="0"/>
              <a:buNone/>
            </a:pPr>
            <a:r>
              <a:rPr kumimoji="0" lang="zh-CN" altLang="en-US" sz="2000" dirty="0">
                <a:solidFill>
                  <a:schemeClr val="tx1"/>
                </a:solidFill>
              </a:rPr>
              <a:t>字符串</a:t>
            </a:r>
            <a:r>
              <a:rPr kumimoji="0" lang="en-US" altLang="zh-CN" sz="2000" dirty="0">
                <a:solidFill>
                  <a:schemeClr val="tx1"/>
                </a:solidFill>
              </a:rPr>
              <a:t>: </a:t>
            </a:r>
            <a:r>
              <a:rPr kumimoji="0" lang="zh-CN" altLang="en-US" sz="2000" dirty="0">
                <a:solidFill>
                  <a:schemeClr val="tx1"/>
                </a:solidFill>
              </a:rPr>
              <a:t>用双引号括起的一串字符。 </a:t>
            </a:r>
          </a:p>
          <a:p>
            <a:pPr marL="1143000" lvl="2" indent="-228600">
              <a:spcBef>
                <a:spcPct val="0"/>
              </a:spcBef>
              <a:buFont typeface="Times New Roman" pitchFamily="18" charset="0"/>
              <a:buNone/>
            </a:pPr>
            <a:r>
              <a:rPr kumimoji="0" lang="zh-CN" altLang="en-US" sz="2000" dirty="0">
                <a:solidFill>
                  <a:schemeClr val="tx1"/>
                </a:solidFill>
              </a:rPr>
              <a:t>可赋给字符型的数组或指针变量</a:t>
            </a:r>
            <a:r>
              <a:rPr kumimoji="0" lang="en-US" altLang="zh-CN" sz="2000" dirty="0">
                <a:solidFill>
                  <a:schemeClr val="tx1"/>
                </a:solidFill>
              </a:rPr>
              <a:t>, </a:t>
            </a:r>
          </a:p>
          <a:p>
            <a:pPr marL="1143000" lvl="2" indent="-228600">
              <a:spcBef>
                <a:spcPct val="0"/>
              </a:spcBef>
              <a:buFont typeface="Times New Roman" pitchFamily="18" charset="0"/>
              <a:buNone/>
            </a:pPr>
            <a:r>
              <a:rPr kumimoji="0" lang="zh-CN" altLang="en-US" sz="2000" dirty="0">
                <a:solidFill>
                  <a:schemeClr val="tx1"/>
                </a:solidFill>
              </a:rPr>
              <a:t>可通过字符型数组名或字符型指针变量输出。</a:t>
            </a:r>
            <a:endParaRPr lang="zh-CN" altLang="en-US" sz="2000" dirty="0">
              <a:solidFill>
                <a:schemeClr val="tx1"/>
              </a:solidFill>
            </a:endParaRPr>
          </a:p>
          <a:p>
            <a:pPr marL="1143000" lvl="2" indent="-228600" eaLnBrk="1" hangingPunct="1">
              <a:spcBef>
                <a:spcPct val="20000"/>
              </a:spcBef>
              <a:buClr>
                <a:srgbClr val="FF3300"/>
              </a:buClr>
              <a:buFont typeface="Wingdings" pitchFamily="2" charset="2"/>
              <a:buChar char="v"/>
            </a:pPr>
            <a:r>
              <a:rPr lang="zh-CN" altLang="en-US" sz="2400" dirty="0">
                <a:solidFill>
                  <a:schemeClr val="tx1"/>
                </a:solidFill>
              </a:rPr>
              <a:t>用字符数组实现</a:t>
            </a:r>
          </a:p>
        </p:txBody>
      </p:sp>
      <p:sp>
        <p:nvSpPr>
          <p:cNvPr id="854024" name="Text Box 8"/>
          <p:cNvSpPr txBox="1">
            <a:spLocks noChangeArrowheads="1"/>
          </p:cNvSpPr>
          <p:nvPr/>
        </p:nvSpPr>
        <p:spPr bwMode="auto">
          <a:xfrm>
            <a:off x="663575" y="3149600"/>
            <a:ext cx="4178452" cy="267765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dk1"/>
                </a:solidFill>
              </a:rPr>
              <a:t>例</a:t>
            </a:r>
            <a:r>
              <a:rPr lang="en-US" altLang="zh-CN" sz="2400" dirty="0">
                <a:solidFill>
                  <a:schemeClr val="dk1"/>
                </a:solidFill>
              </a:rPr>
              <a:t>16  </a:t>
            </a:r>
            <a:r>
              <a:rPr lang="zh-CN" altLang="en-US" sz="2400" dirty="0">
                <a:solidFill>
                  <a:schemeClr val="dk1"/>
                </a:solidFill>
              </a:rPr>
              <a:t>定义字符数组</a:t>
            </a:r>
          </a:p>
          <a:p>
            <a:pPr>
              <a:spcBef>
                <a:spcPct val="0"/>
              </a:spcBef>
            </a:pPr>
            <a:r>
              <a:rPr lang="en-US" altLang="zh-CN" sz="2400" dirty="0">
                <a:solidFill>
                  <a:schemeClr val="dk1"/>
                </a:solidFill>
              </a:rPr>
              <a:t>#include &lt;</a:t>
            </a:r>
            <a:r>
              <a:rPr lang="en-US" altLang="zh-CN" sz="2400" dirty="0" err="1">
                <a:solidFill>
                  <a:schemeClr val="dk1"/>
                </a:solidFill>
              </a:rPr>
              <a:t>stdio.h</a:t>
            </a:r>
            <a:r>
              <a:rPr lang="en-US" altLang="zh-CN" sz="2400" dirty="0">
                <a:solidFill>
                  <a:schemeClr val="dk1"/>
                </a:solidFill>
              </a:rPr>
              <a:t>&gt;</a:t>
            </a:r>
          </a:p>
          <a:p>
            <a:pPr>
              <a:spcBef>
                <a:spcPct val="0"/>
              </a:spcBef>
            </a:pPr>
            <a:r>
              <a:rPr lang="en-US" altLang="zh-CN" sz="2400" dirty="0" err="1">
                <a:solidFill>
                  <a:schemeClr val="dk1"/>
                </a:solidFill>
              </a:rPr>
              <a:t>int</a:t>
            </a:r>
            <a:r>
              <a:rPr lang="en-US" altLang="zh-CN" sz="2400" dirty="0">
                <a:solidFill>
                  <a:schemeClr val="dk1"/>
                </a:solidFill>
              </a:rPr>
              <a:t> main( )</a:t>
            </a:r>
          </a:p>
          <a:p>
            <a:pPr>
              <a:spcBef>
                <a:spcPct val="0"/>
              </a:spcBef>
            </a:pPr>
            <a:r>
              <a:rPr lang="en-US" altLang="zh-CN" sz="2400" dirty="0">
                <a:solidFill>
                  <a:schemeClr val="dk1"/>
                </a:solidFill>
              </a:rPr>
              <a:t>{ char string[]=</a:t>
            </a:r>
            <a:r>
              <a:rPr lang="en-US" altLang="zh-CN" sz="2400" dirty="0">
                <a:solidFill>
                  <a:schemeClr val="tx1"/>
                </a:solidFill>
              </a:rPr>
              <a:t>"</a:t>
            </a:r>
            <a:r>
              <a:rPr lang="en-US" altLang="zh-CN" sz="2400" dirty="0">
                <a:solidFill>
                  <a:schemeClr val="dk1"/>
                </a:solidFill>
              </a:rPr>
              <a:t>I love China!</a:t>
            </a:r>
            <a:r>
              <a:rPr lang="en-US" altLang="zh-CN" sz="2400" dirty="0">
                <a:solidFill>
                  <a:schemeClr val="tx1"/>
                </a:solidFill>
              </a:rPr>
              <a:t> "</a:t>
            </a:r>
            <a:r>
              <a:rPr lang="en-US" altLang="zh-CN" sz="2400" dirty="0">
                <a:solidFill>
                  <a:schemeClr val="dk1"/>
                </a:solidFill>
              </a:rPr>
              <a:t>;</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("%s\</a:t>
            </a:r>
            <a:r>
              <a:rPr lang="en-US" altLang="zh-CN" sz="2400" dirty="0" err="1">
                <a:solidFill>
                  <a:schemeClr val="dk1"/>
                </a:solidFill>
              </a:rPr>
              <a:t>n",string</a:t>
            </a:r>
            <a:r>
              <a:rPr lang="en-US" altLang="zh-CN" sz="2400" dirty="0">
                <a:solidFill>
                  <a:schemeClr val="dk1"/>
                </a:solidFill>
              </a:rPr>
              <a:t>);</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("%s\n",string+7);</a:t>
            </a:r>
          </a:p>
          <a:p>
            <a:pPr>
              <a:spcBef>
                <a:spcPct val="0"/>
              </a:spcBef>
            </a:pPr>
            <a:r>
              <a:rPr lang="en-US" altLang="zh-CN" sz="2400" dirty="0">
                <a:solidFill>
                  <a:schemeClr val="dk1"/>
                </a:solidFill>
              </a:rPr>
              <a:t>}</a:t>
            </a:r>
          </a:p>
        </p:txBody>
      </p:sp>
      <p:grpSp>
        <p:nvGrpSpPr>
          <p:cNvPr id="2" name="Group 59"/>
          <p:cNvGrpSpPr>
            <a:grpSpLocks/>
          </p:cNvGrpSpPr>
          <p:nvPr/>
        </p:nvGrpSpPr>
        <p:grpSpPr bwMode="auto">
          <a:xfrm>
            <a:off x="5495925" y="1525588"/>
            <a:ext cx="3451225" cy="4897437"/>
            <a:chOff x="3462" y="961"/>
            <a:chExt cx="2174" cy="3085"/>
          </a:xfrm>
        </p:grpSpPr>
        <p:sp>
          <p:nvSpPr>
            <p:cNvPr id="404497" name="Text Box 10"/>
            <p:cNvSpPr txBox="1">
              <a:spLocks noChangeArrowheads="1"/>
            </p:cNvSpPr>
            <p:nvPr/>
          </p:nvSpPr>
          <p:spPr bwMode="auto">
            <a:xfrm>
              <a:off x="4447" y="1063"/>
              <a:ext cx="178"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rPr>
                <a:t>I</a:t>
              </a:r>
            </a:p>
          </p:txBody>
        </p:sp>
        <p:sp>
          <p:nvSpPr>
            <p:cNvPr id="404498" name="Text Box 11"/>
            <p:cNvSpPr txBox="1">
              <a:spLocks noChangeArrowheads="1"/>
            </p:cNvSpPr>
            <p:nvPr/>
          </p:nvSpPr>
          <p:spPr bwMode="auto">
            <a:xfrm>
              <a:off x="4447" y="1483"/>
              <a:ext cx="16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rPr>
                <a:t>l</a:t>
              </a:r>
            </a:p>
          </p:txBody>
        </p:sp>
        <p:sp>
          <p:nvSpPr>
            <p:cNvPr id="404499" name="Text Box 12"/>
            <p:cNvSpPr txBox="1">
              <a:spLocks noChangeArrowheads="1"/>
            </p:cNvSpPr>
            <p:nvPr/>
          </p:nvSpPr>
          <p:spPr bwMode="auto">
            <a:xfrm>
              <a:off x="4447" y="1692"/>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rPr>
                <a:t>o</a:t>
              </a:r>
            </a:p>
          </p:txBody>
        </p:sp>
        <p:sp>
          <p:nvSpPr>
            <p:cNvPr id="404500" name="Text Box 13"/>
            <p:cNvSpPr txBox="1">
              <a:spLocks noChangeArrowheads="1"/>
            </p:cNvSpPr>
            <p:nvPr/>
          </p:nvSpPr>
          <p:spPr bwMode="auto">
            <a:xfrm>
              <a:off x="4447" y="1902"/>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rPr>
                <a:t>v</a:t>
              </a:r>
            </a:p>
          </p:txBody>
        </p:sp>
        <p:sp>
          <p:nvSpPr>
            <p:cNvPr id="404501" name="Text Box 14"/>
            <p:cNvSpPr txBox="1">
              <a:spLocks noChangeArrowheads="1"/>
            </p:cNvSpPr>
            <p:nvPr/>
          </p:nvSpPr>
          <p:spPr bwMode="auto">
            <a:xfrm>
              <a:off x="4447" y="2111"/>
              <a:ext cx="187"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rPr>
                <a:t>e</a:t>
              </a:r>
            </a:p>
          </p:txBody>
        </p:sp>
        <p:sp>
          <p:nvSpPr>
            <p:cNvPr id="404502" name="Text Box 15"/>
            <p:cNvSpPr txBox="1">
              <a:spLocks noChangeArrowheads="1"/>
            </p:cNvSpPr>
            <p:nvPr/>
          </p:nvSpPr>
          <p:spPr bwMode="auto">
            <a:xfrm>
              <a:off x="4447" y="2530"/>
              <a:ext cx="232"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rPr>
                <a:t>C</a:t>
              </a:r>
            </a:p>
          </p:txBody>
        </p:sp>
        <p:sp>
          <p:nvSpPr>
            <p:cNvPr id="404503" name="Text Box 16"/>
            <p:cNvSpPr txBox="1">
              <a:spLocks noChangeArrowheads="1"/>
            </p:cNvSpPr>
            <p:nvPr/>
          </p:nvSpPr>
          <p:spPr bwMode="auto">
            <a:xfrm>
              <a:off x="4447" y="2740"/>
              <a:ext cx="205"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rPr>
                <a:t>h</a:t>
              </a:r>
            </a:p>
          </p:txBody>
        </p:sp>
        <p:sp>
          <p:nvSpPr>
            <p:cNvPr id="404504" name="Text Box 17"/>
            <p:cNvSpPr txBox="1">
              <a:spLocks noChangeArrowheads="1"/>
            </p:cNvSpPr>
            <p:nvPr/>
          </p:nvSpPr>
          <p:spPr bwMode="auto">
            <a:xfrm>
              <a:off x="4447" y="2949"/>
              <a:ext cx="16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rPr>
                <a:t>i</a:t>
              </a:r>
            </a:p>
          </p:txBody>
        </p:sp>
        <p:sp>
          <p:nvSpPr>
            <p:cNvPr id="404505" name="Text Box 18"/>
            <p:cNvSpPr txBox="1">
              <a:spLocks noChangeArrowheads="1"/>
            </p:cNvSpPr>
            <p:nvPr/>
          </p:nvSpPr>
          <p:spPr bwMode="auto">
            <a:xfrm>
              <a:off x="4855" y="1052"/>
              <a:ext cx="701"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rPr>
                <a:t>string[0]</a:t>
              </a:r>
            </a:p>
          </p:txBody>
        </p:sp>
        <p:sp>
          <p:nvSpPr>
            <p:cNvPr id="404506" name="Text Box 19"/>
            <p:cNvSpPr txBox="1">
              <a:spLocks noChangeArrowheads="1"/>
            </p:cNvSpPr>
            <p:nvPr/>
          </p:nvSpPr>
          <p:spPr bwMode="auto">
            <a:xfrm>
              <a:off x="4855" y="1262"/>
              <a:ext cx="701"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rPr>
                <a:t>string[1]</a:t>
              </a:r>
            </a:p>
          </p:txBody>
        </p:sp>
        <p:sp>
          <p:nvSpPr>
            <p:cNvPr id="404507" name="Text Box 20"/>
            <p:cNvSpPr txBox="1">
              <a:spLocks noChangeArrowheads="1"/>
            </p:cNvSpPr>
            <p:nvPr/>
          </p:nvSpPr>
          <p:spPr bwMode="auto">
            <a:xfrm>
              <a:off x="4855" y="1472"/>
              <a:ext cx="701"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rPr>
                <a:t>string[2]</a:t>
              </a:r>
            </a:p>
          </p:txBody>
        </p:sp>
        <p:sp>
          <p:nvSpPr>
            <p:cNvPr id="404508" name="Text Box 21"/>
            <p:cNvSpPr txBox="1">
              <a:spLocks noChangeArrowheads="1"/>
            </p:cNvSpPr>
            <p:nvPr/>
          </p:nvSpPr>
          <p:spPr bwMode="auto">
            <a:xfrm>
              <a:off x="4855" y="1682"/>
              <a:ext cx="701"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rPr>
                <a:t>string[3]</a:t>
              </a:r>
            </a:p>
          </p:txBody>
        </p:sp>
        <p:sp>
          <p:nvSpPr>
            <p:cNvPr id="404509" name="Text Box 22"/>
            <p:cNvSpPr txBox="1">
              <a:spLocks noChangeArrowheads="1"/>
            </p:cNvSpPr>
            <p:nvPr/>
          </p:nvSpPr>
          <p:spPr bwMode="auto">
            <a:xfrm>
              <a:off x="4855" y="1892"/>
              <a:ext cx="701"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rPr>
                <a:t>string[4]</a:t>
              </a:r>
            </a:p>
          </p:txBody>
        </p:sp>
        <p:sp>
          <p:nvSpPr>
            <p:cNvPr id="404510" name="Text Box 23"/>
            <p:cNvSpPr txBox="1">
              <a:spLocks noChangeArrowheads="1"/>
            </p:cNvSpPr>
            <p:nvPr/>
          </p:nvSpPr>
          <p:spPr bwMode="auto">
            <a:xfrm>
              <a:off x="4855" y="2102"/>
              <a:ext cx="701"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rPr>
                <a:t>string[5]</a:t>
              </a:r>
            </a:p>
          </p:txBody>
        </p:sp>
        <p:sp>
          <p:nvSpPr>
            <p:cNvPr id="404511" name="Text Box 24"/>
            <p:cNvSpPr txBox="1">
              <a:spLocks noChangeArrowheads="1"/>
            </p:cNvSpPr>
            <p:nvPr/>
          </p:nvSpPr>
          <p:spPr bwMode="auto">
            <a:xfrm>
              <a:off x="4855" y="2312"/>
              <a:ext cx="701"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rPr>
                <a:t>string[6]</a:t>
              </a:r>
            </a:p>
          </p:txBody>
        </p:sp>
        <p:sp>
          <p:nvSpPr>
            <p:cNvPr id="404512" name="Text Box 25"/>
            <p:cNvSpPr txBox="1">
              <a:spLocks noChangeArrowheads="1"/>
            </p:cNvSpPr>
            <p:nvPr/>
          </p:nvSpPr>
          <p:spPr bwMode="auto">
            <a:xfrm>
              <a:off x="4855" y="2522"/>
              <a:ext cx="701"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rPr>
                <a:t>string[7]</a:t>
              </a:r>
            </a:p>
          </p:txBody>
        </p:sp>
        <p:sp>
          <p:nvSpPr>
            <p:cNvPr id="404513" name="Text Box 26"/>
            <p:cNvSpPr txBox="1">
              <a:spLocks noChangeArrowheads="1"/>
            </p:cNvSpPr>
            <p:nvPr/>
          </p:nvSpPr>
          <p:spPr bwMode="auto">
            <a:xfrm>
              <a:off x="4855" y="2732"/>
              <a:ext cx="701"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rPr>
                <a:t>string[8]</a:t>
              </a:r>
            </a:p>
          </p:txBody>
        </p:sp>
        <p:sp>
          <p:nvSpPr>
            <p:cNvPr id="404514" name="Text Box 27"/>
            <p:cNvSpPr txBox="1">
              <a:spLocks noChangeArrowheads="1"/>
            </p:cNvSpPr>
            <p:nvPr/>
          </p:nvSpPr>
          <p:spPr bwMode="auto">
            <a:xfrm>
              <a:off x="4855" y="2942"/>
              <a:ext cx="701"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rPr>
                <a:t>string[9]</a:t>
              </a:r>
            </a:p>
          </p:txBody>
        </p:sp>
        <p:sp>
          <p:nvSpPr>
            <p:cNvPr id="404515" name="Line 28"/>
            <p:cNvSpPr>
              <a:spLocks noChangeShapeType="1"/>
            </p:cNvSpPr>
            <p:nvPr/>
          </p:nvSpPr>
          <p:spPr bwMode="auto">
            <a:xfrm>
              <a:off x="3932" y="1090"/>
              <a:ext cx="33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04516" name="Text Box 29"/>
            <p:cNvSpPr txBox="1">
              <a:spLocks noChangeArrowheads="1"/>
            </p:cNvSpPr>
            <p:nvPr/>
          </p:nvSpPr>
          <p:spPr bwMode="auto">
            <a:xfrm>
              <a:off x="3462" y="961"/>
              <a:ext cx="515"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rPr>
                <a:t>string</a:t>
              </a:r>
            </a:p>
          </p:txBody>
        </p:sp>
        <p:grpSp>
          <p:nvGrpSpPr>
            <p:cNvPr id="3" name="Group 30"/>
            <p:cNvGrpSpPr>
              <a:grpSpLocks/>
            </p:cNvGrpSpPr>
            <p:nvPr/>
          </p:nvGrpSpPr>
          <p:grpSpPr bwMode="auto">
            <a:xfrm>
              <a:off x="4265" y="1079"/>
              <a:ext cx="612" cy="2967"/>
              <a:chOff x="4134" y="1211"/>
              <a:chExt cx="834" cy="2967"/>
            </a:xfrm>
          </p:grpSpPr>
          <p:sp>
            <p:nvSpPr>
              <p:cNvPr id="404526" name="Rectangle 31"/>
              <p:cNvSpPr>
                <a:spLocks noChangeArrowheads="1"/>
              </p:cNvSpPr>
              <p:nvPr/>
            </p:nvSpPr>
            <p:spPr bwMode="auto">
              <a:xfrm>
                <a:off x="4134" y="1211"/>
                <a:ext cx="834" cy="2967"/>
              </a:xfrm>
              <a:prstGeom prst="rect">
                <a:avLst/>
              </a:prstGeom>
              <a:noFill/>
              <a:ln w="9525">
                <a:solidFill>
                  <a:schemeClr val="tx1"/>
                </a:solidFill>
                <a:miter lim="800000"/>
                <a:headEnd/>
                <a:tailEnd/>
              </a:ln>
              <a:effectLst/>
            </p:spPr>
            <p:txBody>
              <a:bodyPr wrap="none" anchor="ctr"/>
              <a:lstStyle/>
              <a:p>
                <a:endParaRPr lang="zh-CN" altLang="en-US"/>
              </a:p>
            </p:txBody>
          </p:sp>
          <p:sp>
            <p:nvSpPr>
              <p:cNvPr id="404527" name="Line 32"/>
              <p:cNvSpPr>
                <a:spLocks noChangeShapeType="1"/>
              </p:cNvSpPr>
              <p:nvPr/>
            </p:nvSpPr>
            <p:spPr bwMode="auto">
              <a:xfrm>
                <a:off x="4134" y="1411"/>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04528" name="Line 33"/>
              <p:cNvSpPr>
                <a:spLocks noChangeShapeType="1"/>
              </p:cNvSpPr>
              <p:nvPr/>
            </p:nvSpPr>
            <p:spPr bwMode="auto">
              <a:xfrm>
                <a:off x="4134" y="1623"/>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04529" name="Line 34"/>
              <p:cNvSpPr>
                <a:spLocks noChangeShapeType="1"/>
              </p:cNvSpPr>
              <p:nvPr/>
            </p:nvSpPr>
            <p:spPr bwMode="auto">
              <a:xfrm>
                <a:off x="4134" y="1836"/>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04530" name="Line 35"/>
              <p:cNvSpPr>
                <a:spLocks noChangeShapeType="1"/>
              </p:cNvSpPr>
              <p:nvPr/>
            </p:nvSpPr>
            <p:spPr bwMode="auto">
              <a:xfrm>
                <a:off x="4134" y="2048"/>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04531" name="Line 36"/>
              <p:cNvSpPr>
                <a:spLocks noChangeShapeType="1"/>
              </p:cNvSpPr>
              <p:nvPr/>
            </p:nvSpPr>
            <p:spPr bwMode="auto">
              <a:xfrm>
                <a:off x="4134" y="2261"/>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04532" name="Line 37"/>
              <p:cNvSpPr>
                <a:spLocks noChangeShapeType="1"/>
              </p:cNvSpPr>
              <p:nvPr/>
            </p:nvSpPr>
            <p:spPr bwMode="auto">
              <a:xfrm>
                <a:off x="4134" y="2474"/>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04533" name="Line 38"/>
              <p:cNvSpPr>
                <a:spLocks noChangeShapeType="1"/>
              </p:cNvSpPr>
              <p:nvPr/>
            </p:nvSpPr>
            <p:spPr bwMode="auto">
              <a:xfrm>
                <a:off x="4134" y="2686"/>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04534" name="Line 39"/>
              <p:cNvSpPr>
                <a:spLocks noChangeShapeType="1"/>
              </p:cNvSpPr>
              <p:nvPr/>
            </p:nvSpPr>
            <p:spPr bwMode="auto">
              <a:xfrm>
                <a:off x="4134" y="2899"/>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04535" name="Line 40"/>
              <p:cNvSpPr>
                <a:spLocks noChangeShapeType="1"/>
              </p:cNvSpPr>
              <p:nvPr/>
            </p:nvSpPr>
            <p:spPr bwMode="auto">
              <a:xfrm>
                <a:off x="4134" y="3112"/>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04536" name="Line 41"/>
              <p:cNvSpPr>
                <a:spLocks noChangeShapeType="1"/>
              </p:cNvSpPr>
              <p:nvPr/>
            </p:nvSpPr>
            <p:spPr bwMode="auto">
              <a:xfrm>
                <a:off x="4145" y="3333"/>
                <a:ext cx="822" cy="0"/>
              </a:xfrm>
              <a:prstGeom prst="line">
                <a:avLst/>
              </a:prstGeom>
              <a:noFill/>
              <a:ln w="9525">
                <a:solidFill>
                  <a:schemeClr val="tx1"/>
                </a:solidFill>
                <a:round/>
                <a:headEnd/>
                <a:tailEnd/>
              </a:ln>
              <a:effectLst/>
            </p:spPr>
            <p:txBody>
              <a:bodyPr wrap="none" anchor="ctr"/>
              <a:lstStyle/>
              <a:p>
                <a:endParaRPr lang="zh-CN" altLang="en-US"/>
              </a:p>
            </p:txBody>
          </p:sp>
          <p:sp>
            <p:nvSpPr>
              <p:cNvPr id="404537" name="Line 42"/>
              <p:cNvSpPr>
                <a:spLocks noChangeShapeType="1"/>
              </p:cNvSpPr>
              <p:nvPr/>
            </p:nvSpPr>
            <p:spPr bwMode="auto">
              <a:xfrm>
                <a:off x="4141" y="3540"/>
                <a:ext cx="822" cy="0"/>
              </a:xfrm>
              <a:prstGeom prst="line">
                <a:avLst/>
              </a:prstGeom>
              <a:noFill/>
              <a:ln w="9525">
                <a:solidFill>
                  <a:schemeClr val="tx1"/>
                </a:solidFill>
                <a:round/>
                <a:headEnd/>
                <a:tailEnd/>
              </a:ln>
              <a:effectLst/>
            </p:spPr>
            <p:txBody>
              <a:bodyPr wrap="none" anchor="ctr"/>
              <a:lstStyle/>
              <a:p>
                <a:endParaRPr lang="zh-CN" altLang="en-US"/>
              </a:p>
            </p:txBody>
          </p:sp>
          <p:sp>
            <p:nvSpPr>
              <p:cNvPr id="404538" name="Line 43"/>
              <p:cNvSpPr>
                <a:spLocks noChangeShapeType="1"/>
              </p:cNvSpPr>
              <p:nvPr/>
            </p:nvSpPr>
            <p:spPr bwMode="auto">
              <a:xfrm>
                <a:off x="4141" y="3762"/>
                <a:ext cx="822" cy="0"/>
              </a:xfrm>
              <a:prstGeom prst="line">
                <a:avLst/>
              </a:prstGeom>
              <a:noFill/>
              <a:ln w="9525">
                <a:solidFill>
                  <a:schemeClr val="tx1"/>
                </a:solidFill>
                <a:round/>
                <a:headEnd/>
                <a:tailEnd/>
              </a:ln>
              <a:effectLst/>
            </p:spPr>
            <p:txBody>
              <a:bodyPr wrap="none" anchor="ctr"/>
              <a:lstStyle/>
              <a:p>
                <a:endParaRPr lang="zh-CN" altLang="en-US"/>
              </a:p>
            </p:txBody>
          </p:sp>
          <p:sp>
            <p:nvSpPr>
              <p:cNvPr id="404539" name="Line 44"/>
              <p:cNvSpPr>
                <a:spLocks noChangeShapeType="1"/>
              </p:cNvSpPr>
              <p:nvPr/>
            </p:nvSpPr>
            <p:spPr bwMode="auto">
              <a:xfrm>
                <a:off x="4141" y="3973"/>
                <a:ext cx="822" cy="0"/>
              </a:xfrm>
              <a:prstGeom prst="line">
                <a:avLst/>
              </a:prstGeom>
              <a:noFill/>
              <a:ln w="9525">
                <a:solidFill>
                  <a:schemeClr val="tx1"/>
                </a:solidFill>
                <a:round/>
                <a:headEnd/>
                <a:tailEnd/>
              </a:ln>
              <a:effectLst/>
            </p:spPr>
            <p:txBody>
              <a:bodyPr wrap="none" anchor="ctr"/>
              <a:lstStyle/>
              <a:p>
                <a:endParaRPr lang="zh-CN" altLang="en-US"/>
              </a:p>
            </p:txBody>
          </p:sp>
        </p:grpSp>
        <p:sp>
          <p:nvSpPr>
            <p:cNvPr id="404518" name="Text Box 45"/>
            <p:cNvSpPr txBox="1">
              <a:spLocks noChangeArrowheads="1"/>
            </p:cNvSpPr>
            <p:nvPr/>
          </p:nvSpPr>
          <p:spPr bwMode="auto">
            <a:xfrm>
              <a:off x="4855" y="3152"/>
              <a:ext cx="781"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rPr>
                <a:t>string[10]</a:t>
              </a:r>
            </a:p>
          </p:txBody>
        </p:sp>
        <p:sp>
          <p:nvSpPr>
            <p:cNvPr id="404519" name="Text Box 46"/>
            <p:cNvSpPr txBox="1">
              <a:spLocks noChangeArrowheads="1"/>
            </p:cNvSpPr>
            <p:nvPr/>
          </p:nvSpPr>
          <p:spPr bwMode="auto">
            <a:xfrm>
              <a:off x="4855" y="3362"/>
              <a:ext cx="781"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rPr>
                <a:t>string[11]</a:t>
              </a:r>
            </a:p>
          </p:txBody>
        </p:sp>
        <p:sp>
          <p:nvSpPr>
            <p:cNvPr id="404520" name="Text Box 47"/>
            <p:cNvSpPr txBox="1">
              <a:spLocks noChangeArrowheads="1"/>
            </p:cNvSpPr>
            <p:nvPr/>
          </p:nvSpPr>
          <p:spPr bwMode="auto">
            <a:xfrm>
              <a:off x="4855" y="3572"/>
              <a:ext cx="781"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rPr>
                <a:t>string[12]</a:t>
              </a:r>
            </a:p>
          </p:txBody>
        </p:sp>
        <p:sp>
          <p:nvSpPr>
            <p:cNvPr id="404521" name="Text Box 48"/>
            <p:cNvSpPr txBox="1">
              <a:spLocks noChangeArrowheads="1"/>
            </p:cNvSpPr>
            <p:nvPr/>
          </p:nvSpPr>
          <p:spPr bwMode="auto">
            <a:xfrm>
              <a:off x="4855" y="3782"/>
              <a:ext cx="781"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rPr>
                <a:t>string[13]</a:t>
              </a:r>
            </a:p>
          </p:txBody>
        </p:sp>
        <p:sp>
          <p:nvSpPr>
            <p:cNvPr id="404522" name="Text Box 49"/>
            <p:cNvSpPr txBox="1">
              <a:spLocks noChangeArrowheads="1"/>
            </p:cNvSpPr>
            <p:nvPr/>
          </p:nvSpPr>
          <p:spPr bwMode="auto">
            <a:xfrm>
              <a:off x="4447" y="3160"/>
              <a:ext cx="205"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rPr>
                <a:t>n</a:t>
              </a:r>
            </a:p>
          </p:txBody>
        </p:sp>
        <p:sp>
          <p:nvSpPr>
            <p:cNvPr id="404523" name="Text Box 50"/>
            <p:cNvSpPr txBox="1">
              <a:spLocks noChangeArrowheads="1"/>
            </p:cNvSpPr>
            <p:nvPr/>
          </p:nvSpPr>
          <p:spPr bwMode="auto">
            <a:xfrm>
              <a:off x="4447" y="3582"/>
              <a:ext cx="16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rPr>
                <a:t>!</a:t>
              </a:r>
            </a:p>
          </p:txBody>
        </p:sp>
        <p:sp>
          <p:nvSpPr>
            <p:cNvPr id="404524" name="Text Box 51"/>
            <p:cNvSpPr txBox="1">
              <a:spLocks noChangeArrowheads="1"/>
            </p:cNvSpPr>
            <p:nvPr/>
          </p:nvSpPr>
          <p:spPr bwMode="auto">
            <a:xfrm>
              <a:off x="4447" y="3371"/>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rPr>
                <a:t>a</a:t>
              </a:r>
            </a:p>
          </p:txBody>
        </p:sp>
        <p:sp>
          <p:nvSpPr>
            <p:cNvPr id="404525" name="Text Box 52"/>
            <p:cNvSpPr txBox="1">
              <a:spLocks noChangeArrowheads="1"/>
            </p:cNvSpPr>
            <p:nvPr/>
          </p:nvSpPr>
          <p:spPr bwMode="auto">
            <a:xfrm>
              <a:off x="4447" y="3793"/>
              <a:ext cx="24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rPr>
                <a:t>\0</a:t>
              </a:r>
            </a:p>
          </p:txBody>
        </p:sp>
      </p:grpSp>
      <p:sp>
        <p:nvSpPr>
          <p:cNvPr id="854069" name="AutoShape 53"/>
          <p:cNvSpPr>
            <a:spLocks noChangeArrowheads="1"/>
          </p:cNvSpPr>
          <p:nvPr/>
        </p:nvSpPr>
        <p:spPr bwMode="auto">
          <a:xfrm>
            <a:off x="3744424" y="3092425"/>
            <a:ext cx="3065462" cy="534988"/>
          </a:xfrm>
          <a:prstGeom prst="wedgeRectCallout">
            <a:avLst>
              <a:gd name="adj1" fmla="val -100179"/>
              <a:gd name="adj2" fmla="val 184718"/>
            </a:avLst>
          </a:prstGeom>
          <a:solidFill>
            <a:srgbClr val="C0C0C0"/>
          </a:solidFill>
          <a:ln w="25400">
            <a:solidFill>
              <a:srgbClr val="339966"/>
            </a:solidFill>
            <a:miter lim="800000"/>
            <a:headEnd/>
            <a:tailEnd/>
          </a:ln>
          <a:effectLst/>
        </p:spPr>
        <p:txBody>
          <a:bodyPr/>
          <a:lstStyle/>
          <a:p>
            <a:pPr algn="ctr"/>
            <a:r>
              <a:rPr lang="zh-CN" altLang="en-US" sz="2400">
                <a:solidFill>
                  <a:srgbClr val="FF5050"/>
                </a:solidFill>
              </a:rPr>
              <a:t>数组名，数组首地址</a:t>
            </a:r>
          </a:p>
        </p:txBody>
      </p:sp>
      <p:sp>
        <p:nvSpPr>
          <p:cNvPr id="854070" name="Text Box 54"/>
          <p:cNvSpPr txBox="1">
            <a:spLocks noChangeArrowheads="1"/>
          </p:cNvSpPr>
          <p:nvPr/>
        </p:nvSpPr>
        <p:spPr bwMode="auto">
          <a:xfrm>
            <a:off x="928688" y="5684838"/>
            <a:ext cx="3306762" cy="457200"/>
          </a:xfrm>
          <a:prstGeom prst="rect">
            <a:avLst/>
          </a:prstGeom>
          <a:solidFill>
            <a:srgbClr val="FFCC99"/>
          </a:solidFill>
          <a:ln w="9525">
            <a:noFill/>
            <a:miter lim="800000"/>
            <a:headEnd/>
            <a:tailEnd/>
          </a:ln>
          <a:effectLst/>
        </p:spPr>
        <p:txBody>
          <a:bodyPr>
            <a:spAutoFit/>
          </a:bodyPr>
          <a:lstStyle/>
          <a:p>
            <a:r>
              <a:rPr lang="en-US" altLang="zh-CN" sz="2400">
                <a:solidFill>
                  <a:schemeClr val="tx1"/>
                </a:solidFill>
              </a:rPr>
              <a:t>string[4]  </a:t>
            </a:r>
            <a:r>
              <a:rPr lang="en-US" altLang="zh-CN" sz="2400">
                <a:solidFill>
                  <a:schemeClr val="tx1"/>
                </a:solidFill>
                <a:sym typeface="Symbol" pitchFamily="18" charset="2"/>
              </a:rPr>
              <a:t> *(string+4)</a:t>
            </a:r>
          </a:p>
        </p:txBody>
      </p:sp>
      <p:sp>
        <p:nvSpPr>
          <p:cNvPr id="854071" name="AutoShape 55"/>
          <p:cNvSpPr>
            <a:spLocks noChangeArrowheads="1"/>
          </p:cNvSpPr>
          <p:nvPr/>
        </p:nvSpPr>
        <p:spPr bwMode="auto">
          <a:xfrm>
            <a:off x="4327830" y="6237312"/>
            <a:ext cx="1898650" cy="534987"/>
          </a:xfrm>
          <a:prstGeom prst="wedgeRectCallout">
            <a:avLst>
              <a:gd name="adj1" fmla="val -60605"/>
              <a:gd name="adj2" fmla="val -196604"/>
            </a:avLst>
          </a:prstGeom>
          <a:solidFill>
            <a:srgbClr val="C0C0C0"/>
          </a:solidFill>
          <a:ln w="25400">
            <a:solidFill>
              <a:srgbClr val="339966"/>
            </a:solidFill>
            <a:miter lim="800000"/>
            <a:headEnd/>
            <a:tailEnd/>
          </a:ln>
          <a:effectLst/>
        </p:spPr>
        <p:txBody>
          <a:bodyPr/>
          <a:lstStyle/>
          <a:p>
            <a:pPr algn="ctr"/>
            <a:r>
              <a:rPr lang="zh-CN" altLang="en-US" sz="2400">
                <a:solidFill>
                  <a:srgbClr val="FF5050"/>
                </a:solidFill>
              </a:rPr>
              <a:t>此句输出？</a:t>
            </a:r>
          </a:p>
        </p:txBody>
      </p:sp>
      <p:grpSp>
        <p:nvGrpSpPr>
          <p:cNvPr id="4" name="Group 61"/>
          <p:cNvGrpSpPr>
            <a:grpSpLocks/>
          </p:cNvGrpSpPr>
          <p:nvPr/>
        </p:nvGrpSpPr>
        <p:grpSpPr bwMode="auto">
          <a:xfrm>
            <a:off x="5199063" y="3860800"/>
            <a:ext cx="1558925" cy="396875"/>
            <a:chOff x="3275" y="2432"/>
            <a:chExt cx="982" cy="250"/>
          </a:xfrm>
        </p:grpSpPr>
        <p:sp>
          <p:nvSpPr>
            <p:cNvPr id="404495" name="Line 56"/>
            <p:cNvSpPr>
              <a:spLocks noChangeShapeType="1"/>
            </p:cNvSpPr>
            <p:nvPr/>
          </p:nvSpPr>
          <p:spPr bwMode="auto">
            <a:xfrm>
              <a:off x="3924" y="2552"/>
              <a:ext cx="333" cy="0"/>
            </a:xfrm>
            <a:prstGeom prst="line">
              <a:avLst/>
            </a:prstGeom>
            <a:noFill/>
            <a:ln w="9525">
              <a:solidFill>
                <a:srgbClr val="FF5050"/>
              </a:solidFill>
              <a:round/>
              <a:headEnd/>
              <a:tailEnd type="triangle" w="med" len="med"/>
            </a:ln>
            <a:effectLst/>
          </p:spPr>
          <p:txBody>
            <a:bodyPr wrap="none" anchor="ctr"/>
            <a:lstStyle/>
            <a:p>
              <a:endParaRPr lang="zh-CN" altLang="en-US"/>
            </a:p>
          </p:txBody>
        </p:sp>
        <p:sp>
          <p:nvSpPr>
            <p:cNvPr id="404496" name="Text Box 57"/>
            <p:cNvSpPr txBox="1">
              <a:spLocks noChangeArrowheads="1"/>
            </p:cNvSpPr>
            <p:nvPr/>
          </p:nvSpPr>
          <p:spPr bwMode="auto">
            <a:xfrm>
              <a:off x="3275" y="2432"/>
              <a:ext cx="68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rgbClr val="FF5050"/>
                  </a:solidFill>
                </a:rPr>
                <a:t>string+7</a:t>
              </a:r>
            </a:p>
          </p:txBody>
        </p:sp>
      </p:grpSp>
      <p:sp>
        <p:nvSpPr>
          <p:cNvPr id="854078" name="Rectangle 62"/>
          <p:cNvSpPr>
            <a:spLocks noChangeArrowheads="1"/>
          </p:cNvSpPr>
          <p:nvPr/>
        </p:nvSpPr>
        <p:spPr bwMode="auto">
          <a:xfrm>
            <a:off x="4376738" y="4746625"/>
            <a:ext cx="2225675" cy="1417638"/>
          </a:xfrm>
          <a:prstGeom prst="rect">
            <a:avLst/>
          </a:prstGeom>
          <a:solidFill>
            <a:srgbClr val="C0C0C0"/>
          </a:solidFill>
          <a:ln w="38100">
            <a:solidFill>
              <a:srgbClr val="339966"/>
            </a:solidFill>
            <a:miter lim="800000"/>
            <a:headEnd/>
            <a:tailEnd/>
          </a:ln>
          <a:effectLst/>
        </p:spPr>
        <p:txBody>
          <a:bodyPr wrap="none" anchor="ctr"/>
          <a:lstStyle/>
          <a:p>
            <a:pPr marL="457200" indent="-457200">
              <a:spcBef>
                <a:spcPct val="0"/>
              </a:spcBef>
            </a:pPr>
            <a:r>
              <a:rPr kumimoji="0" lang="zh-CN" altLang="en-US" sz="2400" dirty="0">
                <a:solidFill>
                  <a:schemeClr val="tx1"/>
                </a:solidFill>
              </a:rPr>
              <a:t>输出： </a:t>
            </a:r>
          </a:p>
          <a:p>
            <a:pPr marL="457200" indent="-457200">
              <a:spcBef>
                <a:spcPct val="0"/>
              </a:spcBef>
            </a:pPr>
            <a:r>
              <a:rPr kumimoji="0" lang="zh-CN" altLang="en-US" sz="2400" dirty="0">
                <a:solidFill>
                  <a:srgbClr val="FF5050"/>
                </a:solidFill>
              </a:rPr>
              <a:t> </a:t>
            </a:r>
            <a:r>
              <a:rPr kumimoji="0" lang="en-US" altLang="zh-CN" sz="2400" dirty="0">
                <a:solidFill>
                  <a:schemeClr val="tx1"/>
                </a:solidFill>
                <a:ea typeface="宋体" pitchFamily="2" charset="-122"/>
              </a:rPr>
              <a:t>I love China!</a:t>
            </a:r>
            <a:endParaRPr kumimoji="0" lang="en-US" altLang="zh-CN" sz="2400" dirty="0">
              <a:solidFill>
                <a:srgbClr val="FF5050"/>
              </a:solidFill>
            </a:endParaRPr>
          </a:p>
          <a:p>
            <a:pPr marL="457200" indent="-457200">
              <a:spcBef>
                <a:spcPct val="0"/>
              </a:spcBef>
            </a:pPr>
            <a:r>
              <a:rPr kumimoji="0" lang="en-US" altLang="zh-CN" sz="2400" dirty="0">
                <a:solidFill>
                  <a:srgbClr val="FF5050"/>
                </a:solidFill>
              </a:rPr>
              <a:t> </a:t>
            </a:r>
            <a:r>
              <a:rPr kumimoji="0" lang="en-US" altLang="zh-CN" sz="2400" dirty="0">
                <a:solidFill>
                  <a:srgbClr val="FF0000"/>
                </a:solidFill>
                <a:ea typeface="宋体" pitchFamily="2" charset="-122"/>
              </a:rPr>
              <a:t>China!</a:t>
            </a:r>
            <a:endParaRPr kumimoji="0" lang="en-US" altLang="zh-CN" sz="2400" dirty="0">
              <a:solidFill>
                <a:srgbClr val="FF5050"/>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8" name="Rectangle 4"/>
          <p:cNvSpPr>
            <a:spLocks noChangeArrowheads="1"/>
          </p:cNvSpPr>
          <p:nvPr/>
        </p:nvSpPr>
        <p:spPr bwMode="auto">
          <a:xfrm>
            <a:off x="655638" y="681038"/>
            <a:ext cx="7956550" cy="3700462"/>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Char char="v"/>
            </a:pPr>
            <a:r>
              <a:rPr lang="zh-CN" altLang="en-US" sz="2400" dirty="0">
                <a:solidFill>
                  <a:schemeClr val="tx1"/>
                </a:solidFill>
              </a:rPr>
              <a:t>用字符指针实现</a:t>
            </a:r>
          </a:p>
          <a:p>
            <a:pPr marL="1600200" lvl="3" indent="-228600" eaLnBrk="1" hangingPunct="1">
              <a:spcBef>
                <a:spcPct val="20000"/>
              </a:spcBef>
              <a:buClr>
                <a:srgbClr val="FFCC00"/>
              </a:buClr>
              <a:buFont typeface="Wingdings" pitchFamily="2" charset="2"/>
              <a:buChar char="l"/>
            </a:pPr>
            <a:r>
              <a:rPr kumimoji="0" lang="zh-CN" altLang="en-US" sz="2000" dirty="0">
                <a:solidFill>
                  <a:schemeClr val="tx1"/>
                </a:solidFill>
                <a:latin typeface="楷体_GB2312" pitchFamily="49" charset="-122"/>
              </a:rPr>
              <a:t>字符串的指针就是</a:t>
            </a:r>
            <a:r>
              <a:rPr kumimoji="0" lang="zh-CN" altLang="en-US" sz="2000" dirty="0">
                <a:solidFill>
                  <a:srgbClr val="FF5050"/>
                </a:solidFill>
                <a:latin typeface="楷体_GB2312" pitchFamily="49" charset="-122"/>
              </a:rPr>
              <a:t>字符串的首地址</a:t>
            </a:r>
            <a:r>
              <a:rPr kumimoji="0" lang="en-US" altLang="zh-CN" sz="2000" dirty="0">
                <a:solidFill>
                  <a:schemeClr val="tx1"/>
                </a:solidFill>
                <a:latin typeface="楷体_GB2312" pitchFamily="49" charset="-122"/>
              </a:rPr>
              <a:t>,</a:t>
            </a:r>
            <a:r>
              <a:rPr kumimoji="0" lang="zh-CN" altLang="en-US" sz="2000" dirty="0">
                <a:solidFill>
                  <a:schemeClr val="tx1"/>
                </a:solidFill>
                <a:latin typeface="楷体_GB2312" pitchFamily="49" charset="-122"/>
              </a:rPr>
              <a:t>即第一个字符的地址</a:t>
            </a:r>
            <a:r>
              <a:rPr kumimoji="0" lang="en-US" altLang="zh-CN" sz="2000" dirty="0">
                <a:solidFill>
                  <a:schemeClr val="tx1"/>
                </a:solidFill>
                <a:latin typeface="楷体_GB2312" pitchFamily="49" charset="-122"/>
              </a:rPr>
              <a:t>, </a:t>
            </a:r>
            <a:r>
              <a:rPr kumimoji="0" lang="zh-CN" altLang="en-US" sz="2000" dirty="0">
                <a:solidFill>
                  <a:schemeClr val="tx1"/>
                </a:solidFill>
                <a:latin typeface="楷体_GB2312" pitchFamily="49" charset="-122"/>
              </a:rPr>
              <a:t>可以使用字符指针变量来保存这个地址。</a:t>
            </a:r>
          </a:p>
          <a:p>
            <a:pPr marL="1600200" lvl="3" indent="-228600" eaLnBrk="1" hangingPunct="1">
              <a:spcBef>
                <a:spcPct val="20000"/>
              </a:spcBef>
              <a:buClr>
                <a:srgbClr val="FFCC00"/>
              </a:buClr>
              <a:buFont typeface="Wingdings" pitchFamily="2" charset="2"/>
              <a:buChar char="l"/>
            </a:pPr>
            <a:r>
              <a:rPr kumimoji="0" lang="zh-CN" altLang="en-US" sz="2000" dirty="0">
                <a:solidFill>
                  <a:schemeClr val="tx1"/>
                </a:solidFill>
              </a:rPr>
              <a:t>使用字符指针可以处理字符串</a:t>
            </a:r>
          </a:p>
          <a:p>
            <a:pPr marL="1600200" lvl="3" indent="-228600" eaLnBrk="1" hangingPunct="1">
              <a:spcBef>
                <a:spcPct val="20000"/>
              </a:spcBef>
              <a:buClr>
                <a:srgbClr val="FFCC00"/>
              </a:buClr>
              <a:buFont typeface="Wingdings" pitchFamily="2" charset="2"/>
              <a:buChar char="l"/>
            </a:pPr>
            <a:r>
              <a:rPr kumimoji="0" lang="zh-CN" altLang="en-US" sz="2000" dirty="0">
                <a:solidFill>
                  <a:schemeClr val="tx1"/>
                </a:solidFill>
              </a:rPr>
              <a:t>字符指针的定义及使用</a:t>
            </a:r>
          </a:p>
          <a:p>
            <a:pPr marL="2057400" lvl="4" indent="-228600" eaLnBrk="1" hangingPunct="1">
              <a:spcBef>
                <a:spcPct val="20000"/>
              </a:spcBef>
              <a:buClr>
                <a:srgbClr val="FF00FF"/>
              </a:buClr>
              <a:buFont typeface="Wingdings" pitchFamily="2" charset="2"/>
              <a:buChar char="u"/>
            </a:pPr>
            <a:r>
              <a:rPr kumimoji="0" lang="zh-CN" altLang="en-US" sz="2000" dirty="0">
                <a:solidFill>
                  <a:schemeClr val="tx1"/>
                </a:solidFill>
              </a:rPr>
              <a:t>定义和初始化。</a:t>
            </a:r>
          </a:p>
          <a:p>
            <a:pPr marL="2057400" lvl="4" indent="-228600" eaLnBrk="1" hangingPunct="1">
              <a:spcBef>
                <a:spcPct val="20000"/>
              </a:spcBef>
              <a:buClr>
                <a:srgbClr val="FF00FF"/>
              </a:buClr>
              <a:buFont typeface="Wingdings" pitchFamily="2" charset="2"/>
              <a:buNone/>
            </a:pPr>
            <a:r>
              <a:rPr kumimoji="0" lang="zh-CN" altLang="en-US" sz="2000" dirty="0">
                <a:solidFill>
                  <a:schemeClr val="tx1"/>
                </a:solidFill>
              </a:rPr>
              <a:t>例：   </a:t>
            </a:r>
            <a:r>
              <a:rPr kumimoji="0" lang="en-US" altLang="zh-CN" sz="2000" dirty="0">
                <a:solidFill>
                  <a:srgbClr val="0000FF"/>
                </a:solidFill>
              </a:rPr>
              <a:t>char *string="I love China!";</a:t>
            </a:r>
          </a:p>
          <a:p>
            <a:pPr marL="2057400" lvl="4" indent="-228600" eaLnBrk="1" hangingPunct="1">
              <a:spcBef>
                <a:spcPct val="20000"/>
              </a:spcBef>
              <a:buClr>
                <a:srgbClr val="FF00FF"/>
              </a:buClr>
              <a:buFont typeface="Wingdings" pitchFamily="2" charset="2"/>
              <a:buChar char="u"/>
            </a:pPr>
            <a:r>
              <a:rPr kumimoji="0" lang="zh-CN" altLang="en-US" sz="2000" dirty="0">
                <a:solidFill>
                  <a:schemeClr val="tx1"/>
                </a:solidFill>
              </a:rPr>
              <a:t>在程序中可以直接把字符串常量赋给</a:t>
            </a:r>
          </a:p>
          <a:p>
            <a:pPr marL="2057400" lvl="4" indent="-228600" eaLnBrk="1" hangingPunct="1">
              <a:spcBef>
                <a:spcPct val="20000"/>
              </a:spcBef>
              <a:buClr>
                <a:srgbClr val="FF00FF"/>
              </a:buClr>
              <a:buFont typeface="Wingdings" pitchFamily="2" charset="2"/>
              <a:buNone/>
            </a:pPr>
            <a:r>
              <a:rPr kumimoji="0" lang="zh-CN" altLang="en-US" sz="2000" dirty="0">
                <a:solidFill>
                  <a:schemeClr val="tx1"/>
                </a:solidFill>
              </a:rPr>
              <a:t>     一个指针变量。</a:t>
            </a:r>
          </a:p>
          <a:p>
            <a:pPr marL="2057400" lvl="4" indent="-228600">
              <a:lnSpc>
                <a:spcPct val="130000"/>
              </a:lnSpc>
              <a:spcBef>
                <a:spcPct val="0"/>
              </a:spcBef>
              <a:buClr>
                <a:schemeClr val="accent2"/>
              </a:buClr>
            </a:pPr>
            <a:r>
              <a:rPr kumimoji="0" lang="zh-CN" altLang="en-US" sz="2000" dirty="0">
                <a:solidFill>
                  <a:schemeClr val="tx1"/>
                </a:solidFill>
              </a:rPr>
              <a:t>例：</a:t>
            </a:r>
            <a:r>
              <a:rPr kumimoji="0" lang="en-US" altLang="zh-CN" sz="2000" dirty="0">
                <a:solidFill>
                  <a:srgbClr val="0000FF"/>
                </a:solidFill>
              </a:rPr>
              <a:t>char *string;</a:t>
            </a:r>
          </a:p>
          <a:p>
            <a:pPr marL="2057400" lvl="4" indent="-228600">
              <a:lnSpc>
                <a:spcPct val="130000"/>
              </a:lnSpc>
              <a:spcBef>
                <a:spcPct val="0"/>
              </a:spcBef>
              <a:buClr>
                <a:schemeClr val="accent2"/>
              </a:buClr>
            </a:pPr>
            <a:r>
              <a:rPr kumimoji="0" lang="en-US" altLang="zh-CN" sz="2000" dirty="0">
                <a:solidFill>
                  <a:srgbClr val="0000FF"/>
                </a:solidFill>
              </a:rPr>
              <a:t>        string="I love China!";</a:t>
            </a:r>
          </a:p>
        </p:txBody>
      </p:sp>
      <p:sp>
        <p:nvSpPr>
          <p:cNvPr id="856073" name="Text Box 9"/>
          <p:cNvSpPr txBox="1">
            <a:spLocks noChangeArrowheads="1"/>
          </p:cNvSpPr>
          <p:nvPr/>
        </p:nvSpPr>
        <p:spPr bwMode="auto">
          <a:xfrm>
            <a:off x="2846388" y="4902200"/>
            <a:ext cx="4234557" cy="193899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dk1"/>
                </a:solidFill>
              </a:rPr>
              <a:t>例</a:t>
            </a:r>
            <a:r>
              <a:rPr lang="en-US" altLang="zh-CN" sz="2400" dirty="0"/>
              <a:t>17 </a:t>
            </a:r>
            <a:r>
              <a:rPr lang="en-US" altLang="zh-CN" sz="2400" dirty="0">
                <a:solidFill>
                  <a:schemeClr val="dk1"/>
                </a:solidFill>
              </a:rPr>
              <a:t> </a:t>
            </a:r>
            <a:r>
              <a:rPr lang="zh-CN" altLang="en-US" sz="2400" dirty="0">
                <a:solidFill>
                  <a:schemeClr val="dk1"/>
                </a:solidFill>
              </a:rPr>
              <a:t>定义字符指针</a:t>
            </a:r>
          </a:p>
          <a:p>
            <a:pPr>
              <a:spcBef>
                <a:spcPct val="0"/>
              </a:spcBef>
            </a:pPr>
            <a:r>
              <a:rPr lang="en-US" altLang="zh-CN" sz="2400" dirty="0">
                <a:solidFill>
                  <a:schemeClr val="dk1"/>
                </a:solidFill>
              </a:rPr>
              <a:t>#include &lt;</a:t>
            </a:r>
            <a:r>
              <a:rPr lang="en-US" altLang="zh-CN" sz="2400" dirty="0" err="1">
                <a:solidFill>
                  <a:schemeClr val="dk1"/>
                </a:solidFill>
              </a:rPr>
              <a:t>stdio.h</a:t>
            </a:r>
            <a:r>
              <a:rPr lang="en-US" altLang="zh-CN" sz="2400" dirty="0">
                <a:solidFill>
                  <a:schemeClr val="dk1"/>
                </a:solidFill>
              </a:rPr>
              <a:t>&gt;</a:t>
            </a:r>
          </a:p>
          <a:p>
            <a:pPr>
              <a:spcBef>
                <a:spcPct val="0"/>
              </a:spcBef>
            </a:pPr>
            <a:r>
              <a:rPr lang="en-US" altLang="zh-CN" sz="2400" dirty="0" err="1">
                <a:solidFill>
                  <a:schemeClr val="dk1"/>
                </a:solidFill>
              </a:rPr>
              <a:t>int</a:t>
            </a:r>
            <a:r>
              <a:rPr lang="en-US" altLang="zh-CN" sz="2400" dirty="0">
                <a:solidFill>
                  <a:schemeClr val="dk1"/>
                </a:solidFill>
              </a:rPr>
              <a:t> main( )</a:t>
            </a:r>
          </a:p>
          <a:p>
            <a:pPr>
              <a:spcBef>
                <a:spcPct val="0"/>
              </a:spcBef>
            </a:pPr>
            <a:r>
              <a:rPr lang="en-US" altLang="zh-CN" sz="2400" dirty="0">
                <a:solidFill>
                  <a:schemeClr val="dk1"/>
                </a:solidFill>
              </a:rPr>
              <a:t>{ char  *string=</a:t>
            </a:r>
            <a:r>
              <a:rPr lang="en-US" altLang="zh-CN" sz="2400" dirty="0">
                <a:solidFill>
                  <a:schemeClr val="tx1"/>
                </a:solidFill>
              </a:rPr>
              <a:t>"</a:t>
            </a:r>
            <a:r>
              <a:rPr lang="en-US" altLang="zh-CN" sz="2400" dirty="0">
                <a:solidFill>
                  <a:schemeClr val="dk1"/>
                </a:solidFill>
              </a:rPr>
              <a:t>I  love China!</a:t>
            </a:r>
            <a:r>
              <a:rPr lang="en-US" altLang="zh-CN" sz="2400" dirty="0">
                <a:solidFill>
                  <a:schemeClr val="tx1"/>
                </a:solidFill>
              </a:rPr>
              <a:t> "</a:t>
            </a:r>
            <a:r>
              <a:rPr lang="en-US" altLang="zh-CN" sz="2400" dirty="0">
                <a:solidFill>
                  <a:schemeClr val="dk1"/>
                </a:solidFill>
              </a:rPr>
              <a:t>;</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a:solidFill>
                  <a:schemeClr val="tx1"/>
                </a:solidFill>
              </a:rPr>
              <a:t>"</a:t>
            </a:r>
            <a:r>
              <a:rPr lang="en-US" altLang="zh-CN" sz="2400" dirty="0">
                <a:solidFill>
                  <a:schemeClr val="dk1"/>
                </a:solidFill>
              </a:rPr>
              <a:t>%s\</a:t>
            </a:r>
            <a:r>
              <a:rPr lang="en-US" altLang="zh-CN" sz="2400" dirty="0" err="1">
                <a:solidFill>
                  <a:schemeClr val="dk1"/>
                </a:solidFill>
              </a:rPr>
              <a:t>n</a:t>
            </a:r>
            <a:r>
              <a:rPr lang="en-US" altLang="zh-CN" sz="2400" dirty="0" err="1">
                <a:solidFill>
                  <a:schemeClr val="tx1"/>
                </a:solidFill>
              </a:rPr>
              <a:t>"</a:t>
            </a:r>
            <a:r>
              <a:rPr lang="en-US" altLang="zh-CN" sz="2400" dirty="0" err="1">
                <a:solidFill>
                  <a:schemeClr val="dk1"/>
                </a:solidFill>
              </a:rPr>
              <a:t>,string</a:t>
            </a:r>
            <a:r>
              <a:rPr lang="en-US" altLang="zh-CN" sz="2400" dirty="0">
                <a:solidFill>
                  <a:schemeClr val="dk1"/>
                </a:solidFill>
              </a:rPr>
              <a:t>);}</a:t>
            </a:r>
          </a:p>
        </p:txBody>
      </p:sp>
      <p:grpSp>
        <p:nvGrpSpPr>
          <p:cNvPr id="2" name="Group 10"/>
          <p:cNvGrpSpPr>
            <a:grpSpLocks/>
          </p:cNvGrpSpPr>
          <p:nvPr/>
        </p:nvGrpSpPr>
        <p:grpSpPr bwMode="auto">
          <a:xfrm>
            <a:off x="6761163" y="1708150"/>
            <a:ext cx="2120900" cy="4911725"/>
            <a:chOff x="3554" y="784"/>
            <a:chExt cx="1336" cy="3094"/>
          </a:xfrm>
        </p:grpSpPr>
        <p:sp>
          <p:nvSpPr>
            <p:cNvPr id="405514" name="Text Box 11"/>
            <p:cNvSpPr txBox="1">
              <a:spLocks noChangeArrowheads="1"/>
            </p:cNvSpPr>
            <p:nvPr/>
          </p:nvSpPr>
          <p:spPr bwMode="auto">
            <a:xfrm>
              <a:off x="4460" y="895"/>
              <a:ext cx="16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I</a:t>
              </a:r>
            </a:p>
          </p:txBody>
        </p:sp>
        <p:sp>
          <p:nvSpPr>
            <p:cNvPr id="405515" name="Text Box 12"/>
            <p:cNvSpPr txBox="1">
              <a:spLocks noChangeArrowheads="1"/>
            </p:cNvSpPr>
            <p:nvPr/>
          </p:nvSpPr>
          <p:spPr bwMode="auto">
            <a:xfrm>
              <a:off x="4460" y="1315"/>
              <a:ext cx="16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l</a:t>
              </a:r>
            </a:p>
          </p:txBody>
        </p:sp>
        <p:sp>
          <p:nvSpPr>
            <p:cNvPr id="405516" name="Text Box 13"/>
            <p:cNvSpPr txBox="1">
              <a:spLocks noChangeArrowheads="1"/>
            </p:cNvSpPr>
            <p:nvPr/>
          </p:nvSpPr>
          <p:spPr bwMode="auto">
            <a:xfrm>
              <a:off x="4460" y="1524"/>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o</a:t>
              </a:r>
            </a:p>
          </p:txBody>
        </p:sp>
        <p:sp>
          <p:nvSpPr>
            <p:cNvPr id="405517" name="Text Box 14"/>
            <p:cNvSpPr txBox="1">
              <a:spLocks noChangeArrowheads="1"/>
            </p:cNvSpPr>
            <p:nvPr/>
          </p:nvSpPr>
          <p:spPr bwMode="auto">
            <a:xfrm>
              <a:off x="4460" y="1734"/>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v</a:t>
              </a:r>
            </a:p>
          </p:txBody>
        </p:sp>
        <p:sp>
          <p:nvSpPr>
            <p:cNvPr id="405518" name="Text Box 15"/>
            <p:cNvSpPr txBox="1">
              <a:spLocks noChangeArrowheads="1"/>
            </p:cNvSpPr>
            <p:nvPr/>
          </p:nvSpPr>
          <p:spPr bwMode="auto">
            <a:xfrm>
              <a:off x="4460" y="1943"/>
              <a:ext cx="187"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e</a:t>
              </a:r>
            </a:p>
          </p:txBody>
        </p:sp>
        <p:sp>
          <p:nvSpPr>
            <p:cNvPr id="405519" name="Text Box 16"/>
            <p:cNvSpPr txBox="1">
              <a:spLocks noChangeArrowheads="1"/>
            </p:cNvSpPr>
            <p:nvPr/>
          </p:nvSpPr>
          <p:spPr bwMode="auto">
            <a:xfrm>
              <a:off x="4460" y="2362"/>
              <a:ext cx="223"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C</a:t>
              </a:r>
            </a:p>
          </p:txBody>
        </p:sp>
        <p:sp>
          <p:nvSpPr>
            <p:cNvPr id="405520" name="Text Box 17"/>
            <p:cNvSpPr txBox="1">
              <a:spLocks noChangeArrowheads="1"/>
            </p:cNvSpPr>
            <p:nvPr/>
          </p:nvSpPr>
          <p:spPr bwMode="auto">
            <a:xfrm>
              <a:off x="4460" y="2572"/>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h</a:t>
              </a:r>
            </a:p>
          </p:txBody>
        </p:sp>
        <p:sp>
          <p:nvSpPr>
            <p:cNvPr id="405521" name="Text Box 18"/>
            <p:cNvSpPr txBox="1">
              <a:spLocks noChangeArrowheads="1"/>
            </p:cNvSpPr>
            <p:nvPr/>
          </p:nvSpPr>
          <p:spPr bwMode="auto">
            <a:xfrm>
              <a:off x="4460" y="2781"/>
              <a:ext cx="16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i</a:t>
              </a:r>
            </a:p>
          </p:txBody>
        </p:sp>
        <p:sp>
          <p:nvSpPr>
            <p:cNvPr id="405522" name="Line 19"/>
            <p:cNvSpPr>
              <a:spLocks noChangeShapeType="1"/>
            </p:cNvSpPr>
            <p:nvPr/>
          </p:nvSpPr>
          <p:spPr bwMode="auto">
            <a:xfrm>
              <a:off x="3945" y="922"/>
              <a:ext cx="33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05523" name="Text Box 20"/>
            <p:cNvSpPr txBox="1">
              <a:spLocks noChangeArrowheads="1"/>
            </p:cNvSpPr>
            <p:nvPr/>
          </p:nvSpPr>
          <p:spPr bwMode="auto">
            <a:xfrm>
              <a:off x="3554" y="784"/>
              <a:ext cx="47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string</a:t>
              </a:r>
            </a:p>
          </p:txBody>
        </p:sp>
        <p:grpSp>
          <p:nvGrpSpPr>
            <p:cNvPr id="3" name="Group 21"/>
            <p:cNvGrpSpPr>
              <a:grpSpLocks/>
            </p:cNvGrpSpPr>
            <p:nvPr/>
          </p:nvGrpSpPr>
          <p:grpSpPr bwMode="auto">
            <a:xfrm>
              <a:off x="4278" y="911"/>
              <a:ext cx="612" cy="2967"/>
              <a:chOff x="4134" y="1211"/>
              <a:chExt cx="834" cy="2967"/>
            </a:xfrm>
          </p:grpSpPr>
          <p:sp>
            <p:nvSpPr>
              <p:cNvPr id="405529" name="Rectangle 22"/>
              <p:cNvSpPr>
                <a:spLocks noChangeArrowheads="1"/>
              </p:cNvSpPr>
              <p:nvPr/>
            </p:nvSpPr>
            <p:spPr bwMode="auto">
              <a:xfrm>
                <a:off x="4134" y="1211"/>
                <a:ext cx="834" cy="2967"/>
              </a:xfrm>
              <a:prstGeom prst="rect">
                <a:avLst/>
              </a:prstGeom>
              <a:noFill/>
              <a:ln w="9525">
                <a:solidFill>
                  <a:schemeClr val="tx1"/>
                </a:solidFill>
                <a:miter lim="800000"/>
                <a:headEnd/>
                <a:tailEnd/>
              </a:ln>
              <a:effectLst/>
            </p:spPr>
            <p:txBody>
              <a:bodyPr wrap="none" anchor="ctr"/>
              <a:lstStyle/>
              <a:p>
                <a:endParaRPr lang="zh-CN" altLang="en-US"/>
              </a:p>
            </p:txBody>
          </p:sp>
          <p:sp>
            <p:nvSpPr>
              <p:cNvPr id="405530" name="Line 23"/>
              <p:cNvSpPr>
                <a:spLocks noChangeShapeType="1"/>
              </p:cNvSpPr>
              <p:nvPr/>
            </p:nvSpPr>
            <p:spPr bwMode="auto">
              <a:xfrm>
                <a:off x="4134" y="1411"/>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05531" name="Line 24"/>
              <p:cNvSpPr>
                <a:spLocks noChangeShapeType="1"/>
              </p:cNvSpPr>
              <p:nvPr/>
            </p:nvSpPr>
            <p:spPr bwMode="auto">
              <a:xfrm>
                <a:off x="4134" y="1623"/>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05532" name="Line 25"/>
              <p:cNvSpPr>
                <a:spLocks noChangeShapeType="1"/>
              </p:cNvSpPr>
              <p:nvPr/>
            </p:nvSpPr>
            <p:spPr bwMode="auto">
              <a:xfrm>
                <a:off x="4134" y="1836"/>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05533" name="Line 26"/>
              <p:cNvSpPr>
                <a:spLocks noChangeShapeType="1"/>
              </p:cNvSpPr>
              <p:nvPr/>
            </p:nvSpPr>
            <p:spPr bwMode="auto">
              <a:xfrm>
                <a:off x="4134" y="2048"/>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05534" name="Line 27"/>
              <p:cNvSpPr>
                <a:spLocks noChangeShapeType="1"/>
              </p:cNvSpPr>
              <p:nvPr/>
            </p:nvSpPr>
            <p:spPr bwMode="auto">
              <a:xfrm>
                <a:off x="4134" y="2261"/>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05535" name="Line 28"/>
              <p:cNvSpPr>
                <a:spLocks noChangeShapeType="1"/>
              </p:cNvSpPr>
              <p:nvPr/>
            </p:nvSpPr>
            <p:spPr bwMode="auto">
              <a:xfrm>
                <a:off x="4134" y="2474"/>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05536" name="Line 29"/>
              <p:cNvSpPr>
                <a:spLocks noChangeShapeType="1"/>
              </p:cNvSpPr>
              <p:nvPr/>
            </p:nvSpPr>
            <p:spPr bwMode="auto">
              <a:xfrm>
                <a:off x="4134" y="2686"/>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05537" name="Line 30"/>
              <p:cNvSpPr>
                <a:spLocks noChangeShapeType="1"/>
              </p:cNvSpPr>
              <p:nvPr/>
            </p:nvSpPr>
            <p:spPr bwMode="auto">
              <a:xfrm>
                <a:off x="4134" y="2899"/>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05538" name="Line 31"/>
              <p:cNvSpPr>
                <a:spLocks noChangeShapeType="1"/>
              </p:cNvSpPr>
              <p:nvPr/>
            </p:nvSpPr>
            <p:spPr bwMode="auto">
              <a:xfrm>
                <a:off x="4134" y="3112"/>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05539" name="Line 32"/>
              <p:cNvSpPr>
                <a:spLocks noChangeShapeType="1"/>
              </p:cNvSpPr>
              <p:nvPr/>
            </p:nvSpPr>
            <p:spPr bwMode="auto">
              <a:xfrm>
                <a:off x="4145" y="3333"/>
                <a:ext cx="822" cy="0"/>
              </a:xfrm>
              <a:prstGeom prst="line">
                <a:avLst/>
              </a:prstGeom>
              <a:noFill/>
              <a:ln w="9525">
                <a:solidFill>
                  <a:schemeClr val="tx1"/>
                </a:solidFill>
                <a:round/>
                <a:headEnd/>
                <a:tailEnd/>
              </a:ln>
              <a:effectLst/>
            </p:spPr>
            <p:txBody>
              <a:bodyPr wrap="none" anchor="ctr"/>
              <a:lstStyle/>
              <a:p>
                <a:endParaRPr lang="zh-CN" altLang="en-US"/>
              </a:p>
            </p:txBody>
          </p:sp>
          <p:sp>
            <p:nvSpPr>
              <p:cNvPr id="405540" name="Line 33"/>
              <p:cNvSpPr>
                <a:spLocks noChangeShapeType="1"/>
              </p:cNvSpPr>
              <p:nvPr/>
            </p:nvSpPr>
            <p:spPr bwMode="auto">
              <a:xfrm>
                <a:off x="4141" y="3540"/>
                <a:ext cx="822" cy="0"/>
              </a:xfrm>
              <a:prstGeom prst="line">
                <a:avLst/>
              </a:prstGeom>
              <a:noFill/>
              <a:ln w="9525">
                <a:solidFill>
                  <a:schemeClr val="tx1"/>
                </a:solidFill>
                <a:round/>
                <a:headEnd/>
                <a:tailEnd/>
              </a:ln>
              <a:effectLst/>
            </p:spPr>
            <p:txBody>
              <a:bodyPr wrap="none" anchor="ctr"/>
              <a:lstStyle/>
              <a:p>
                <a:endParaRPr lang="zh-CN" altLang="en-US"/>
              </a:p>
            </p:txBody>
          </p:sp>
          <p:sp>
            <p:nvSpPr>
              <p:cNvPr id="405541" name="Line 34"/>
              <p:cNvSpPr>
                <a:spLocks noChangeShapeType="1"/>
              </p:cNvSpPr>
              <p:nvPr/>
            </p:nvSpPr>
            <p:spPr bwMode="auto">
              <a:xfrm>
                <a:off x="4141" y="3762"/>
                <a:ext cx="822" cy="0"/>
              </a:xfrm>
              <a:prstGeom prst="line">
                <a:avLst/>
              </a:prstGeom>
              <a:noFill/>
              <a:ln w="9525">
                <a:solidFill>
                  <a:schemeClr val="tx1"/>
                </a:solidFill>
                <a:round/>
                <a:headEnd/>
                <a:tailEnd/>
              </a:ln>
              <a:effectLst/>
            </p:spPr>
            <p:txBody>
              <a:bodyPr wrap="none" anchor="ctr"/>
              <a:lstStyle/>
              <a:p>
                <a:endParaRPr lang="zh-CN" altLang="en-US"/>
              </a:p>
            </p:txBody>
          </p:sp>
          <p:sp>
            <p:nvSpPr>
              <p:cNvPr id="405542" name="Line 35"/>
              <p:cNvSpPr>
                <a:spLocks noChangeShapeType="1"/>
              </p:cNvSpPr>
              <p:nvPr/>
            </p:nvSpPr>
            <p:spPr bwMode="auto">
              <a:xfrm>
                <a:off x="4141" y="3973"/>
                <a:ext cx="822" cy="0"/>
              </a:xfrm>
              <a:prstGeom prst="line">
                <a:avLst/>
              </a:prstGeom>
              <a:noFill/>
              <a:ln w="9525">
                <a:solidFill>
                  <a:schemeClr val="tx1"/>
                </a:solidFill>
                <a:round/>
                <a:headEnd/>
                <a:tailEnd/>
              </a:ln>
              <a:effectLst/>
            </p:spPr>
            <p:txBody>
              <a:bodyPr wrap="none" anchor="ctr"/>
              <a:lstStyle/>
              <a:p>
                <a:endParaRPr lang="zh-CN" altLang="en-US"/>
              </a:p>
            </p:txBody>
          </p:sp>
        </p:grpSp>
        <p:sp>
          <p:nvSpPr>
            <p:cNvPr id="405525" name="Text Box 36"/>
            <p:cNvSpPr txBox="1">
              <a:spLocks noChangeArrowheads="1"/>
            </p:cNvSpPr>
            <p:nvPr/>
          </p:nvSpPr>
          <p:spPr bwMode="auto">
            <a:xfrm>
              <a:off x="4460" y="2992"/>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n</a:t>
              </a:r>
            </a:p>
          </p:txBody>
        </p:sp>
        <p:sp>
          <p:nvSpPr>
            <p:cNvPr id="405526" name="Text Box 37"/>
            <p:cNvSpPr txBox="1">
              <a:spLocks noChangeArrowheads="1"/>
            </p:cNvSpPr>
            <p:nvPr/>
          </p:nvSpPr>
          <p:spPr bwMode="auto">
            <a:xfrm>
              <a:off x="4460" y="3414"/>
              <a:ext cx="16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a:t>
              </a:r>
            </a:p>
          </p:txBody>
        </p:sp>
        <p:sp>
          <p:nvSpPr>
            <p:cNvPr id="405527" name="Text Box 38"/>
            <p:cNvSpPr txBox="1">
              <a:spLocks noChangeArrowheads="1"/>
            </p:cNvSpPr>
            <p:nvPr/>
          </p:nvSpPr>
          <p:spPr bwMode="auto">
            <a:xfrm>
              <a:off x="4460" y="3203"/>
              <a:ext cx="187"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a</a:t>
              </a:r>
            </a:p>
          </p:txBody>
        </p:sp>
        <p:sp>
          <p:nvSpPr>
            <p:cNvPr id="405528" name="Text Box 39"/>
            <p:cNvSpPr txBox="1">
              <a:spLocks noChangeArrowheads="1"/>
            </p:cNvSpPr>
            <p:nvPr/>
          </p:nvSpPr>
          <p:spPr bwMode="auto">
            <a:xfrm>
              <a:off x="4460" y="3625"/>
              <a:ext cx="24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b="0">
                  <a:solidFill>
                    <a:schemeClr val="tx1"/>
                  </a:solidFill>
                  <a:ea typeface="宋体" pitchFamily="2" charset="-122"/>
                </a:rPr>
                <a:t>\0</a:t>
              </a:r>
            </a:p>
          </p:txBody>
        </p:sp>
      </p:gr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5" name="Text Box 8"/>
          <p:cNvSpPr txBox="1">
            <a:spLocks noChangeArrowheads="1"/>
          </p:cNvSpPr>
          <p:nvPr/>
        </p:nvSpPr>
        <p:spPr bwMode="auto">
          <a:xfrm>
            <a:off x="958701" y="649288"/>
            <a:ext cx="4301883" cy="4154984"/>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dk1"/>
                </a:solidFill>
              </a:rPr>
              <a:t>改动后的例</a:t>
            </a:r>
            <a:r>
              <a:rPr lang="en-US" altLang="zh-CN" sz="2400" dirty="0">
                <a:solidFill>
                  <a:schemeClr val="dk1"/>
                </a:solidFill>
              </a:rPr>
              <a:t>17  </a:t>
            </a:r>
          </a:p>
          <a:p>
            <a:pPr>
              <a:spcBef>
                <a:spcPct val="0"/>
              </a:spcBef>
            </a:pPr>
            <a:r>
              <a:rPr lang="en-US" altLang="zh-CN" sz="2400" dirty="0">
                <a:solidFill>
                  <a:schemeClr val="dk1"/>
                </a:solidFill>
              </a:rPr>
              <a:t>#include &lt;</a:t>
            </a:r>
            <a:r>
              <a:rPr lang="en-US" altLang="zh-CN" sz="2400" dirty="0" err="1">
                <a:solidFill>
                  <a:schemeClr val="dk1"/>
                </a:solidFill>
              </a:rPr>
              <a:t>stdio.h</a:t>
            </a:r>
            <a:r>
              <a:rPr lang="en-US" altLang="zh-CN" sz="2400" dirty="0">
                <a:solidFill>
                  <a:schemeClr val="dk1"/>
                </a:solidFill>
              </a:rPr>
              <a:t>&gt; </a:t>
            </a:r>
          </a:p>
          <a:p>
            <a:pPr>
              <a:spcBef>
                <a:spcPct val="0"/>
              </a:spcBef>
            </a:pPr>
            <a:r>
              <a:rPr lang="en-US" altLang="zh-CN" sz="2400" dirty="0" err="1">
                <a:solidFill>
                  <a:schemeClr val="dk1"/>
                </a:solidFill>
              </a:rPr>
              <a:t>int</a:t>
            </a:r>
            <a:r>
              <a:rPr lang="en-US" altLang="zh-CN" sz="2400" dirty="0">
                <a:solidFill>
                  <a:schemeClr val="dk1"/>
                </a:solidFill>
              </a:rPr>
              <a:t> main( )</a:t>
            </a:r>
          </a:p>
          <a:p>
            <a:pPr>
              <a:spcBef>
                <a:spcPct val="0"/>
              </a:spcBef>
            </a:pPr>
            <a:r>
              <a:rPr lang="en-US" altLang="zh-CN" sz="2400" dirty="0">
                <a:solidFill>
                  <a:schemeClr val="dk1"/>
                </a:solidFill>
              </a:rPr>
              <a:t> { char  *string=</a:t>
            </a:r>
            <a:r>
              <a:rPr lang="en-US" altLang="zh-CN" sz="2400" dirty="0">
                <a:solidFill>
                  <a:schemeClr val="tx1"/>
                </a:solidFill>
              </a:rPr>
              <a:t>"</a:t>
            </a:r>
            <a:r>
              <a:rPr lang="en-US" altLang="zh-CN" sz="2400" dirty="0">
                <a:solidFill>
                  <a:schemeClr val="dk1"/>
                </a:solidFill>
              </a:rPr>
              <a:t>I  love China!</a:t>
            </a:r>
            <a:r>
              <a:rPr lang="en-US" altLang="zh-CN" sz="2400" dirty="0">
                <a:solidFill>
                  <a:schemeClr val="tx1"/>
                </a:solidFill>
              </a:rPr>
              <a:t> "</a:t>
            </a:r>
            <a:r>
              <a:rPr lang="en-US" altLang="zh-CN" sz="2400" dirty="0">
                <a:solidFill>
                  <a:schemeClr val="dk1"/>
                </a:solidFill>
              </a:rPr>
              <a:t>;</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a:solidFill>
                  <a:schemeClr val="tx1"/>
                </a:solidFill>
              </a:rPr>
              <a:t>"</a:t>
            </a:r>
            <a:r>
              <a:rPr lang="en-US" altLang="zh-CN" sz="2400" dirty="0">
                <a:solidFill>
                  <a:schemeClr val="dk1"/>
                </a:solidFill>
              </a:rPr>
              <a:t>%s\</a:t>
            </a:r>
            <a:r>
              <a:rPr lang="en-US" altLang="zh-CN" sz="2400" dirty="0" err="1">
                <a:solidFill>
                  <a:schemeClr val="dk1"/>
                </a:solidFill>
              </a:rPr>
              <a:t>n</a:t>
            </a:r>
            <a:r>
              <a:rPr lang="en-US" altLang="zh-CN" sz="2400" dirty="0" err="1">
                <a:solidFill>
                  <a:schemeClr val="tx1"/>
                </a:solidFill>
              </a:rPr>
              <a:t>"</a:t>
            </a:r>
            <a:r>
              <a:rPr lang="en-US" altLang="zh-CN" sz="2400" dirty="0" err="1">
                <a:solidFill>
                  <a:schemeClr val="dk1"/>
                </a:solidFill>
              </a:rPr>
              <a:t>,string</a:t>
            </a:r>
            <a:r>
              <a:rPr lang="en-US" altLang="zh-CN" sz="2400" dirty="0">
                <a:solidFill>
                  <a:schemeClr val="dk1"/>
                </a:solidFill>
              </a:rPr>
              <a:t>);</a:t>
            </a:r>
          </a:p>
          <a:p>
            <a:pPr>
              <a:spcBef>
                <a:spcPct val="0"/>
              </a:spcBef>
            </a:pPr>
            <a:r>
              <a:rPr lang="en-US" altLang="zh-CN" sz="2400" dirty="0">
                <a:solidFill>
                  <a:schemeClr val="dk1"/>
                </a:solidFill>
              </a:rPr>
              <a:t>    string+=7;</a:t>
            </a:r>
          </a:p>
          <a:p>
            <a:pPr>
              <a:spcBef>
                <a:spcPct val="0"/>
              </a:spcBef>
            </a:pPr>
            <a:r>
              <a:rPr lang="en-US" altLang="zh-CN" sz="2400" dirty="0">
                <a:solidFill>
                  <a:schemeClr val="dk1"/>
                </a:solidFill>
              </a:rPr>
              <a:t>    while(*string)</a:t>
            </a:r>
          </a:p>
          <a:p>
            <a:pPr>
              <a:spcBef>
                <a:spcPct val="0"/>
              </a:spcBef>
            </a:pPr>
            <a:r>
              <a:rPr lang="en-US" altLang="zh-CN" sz="2400" dirty="0">
                <a:solidFill>
                  <a:schemeClr val="dk1"/>
                </a:solidFill>
              </a:rPr>
              <a:t>     {      </a:t>
            </a:r>
            <a:r>
              <a:rPr lang="en-US" altLang="zh-CN" sz="2400" dirty="0" err="1">
                <a:solidFill>
                  <a:schemeClr val="dk1"/>
                </a:solidFill>
              </a:rPr>
              <a:t>putchar</a:t>
            </a:r>
            <a:r>
              <a:rPr lang="en-US" altLang="zh-CN" sz="2400" dirty="0">
                <a:solidFill>
                  <a:schemeClr val="dk1"/>
                </a:solidFill>
              </a:rPr>
              <a:t>(string[0]);</a:t>
            </a:r>
          </a:p>
          <a:p>
            <a:pPr>
              <a:spcBef>
                <a:spcPct val="0"/>
              </a:spcBef>
            </a:pPr>
            <a:r>
              <a:rPr lang="en-US" altLang="zh-CN" sz="2400" dirty="0">
                <a:solidFill>
                  <a:schemeClr val="dk1"/>
                </a:solidFill>
              </a:rPr>
              <a:t>            string++;</a:t>
            </a:r>
          </a:p>
          <a:p>
            <a:pPr>
              <a:spcBef>
                <a:spcPct val="0"/>
              </a:spcBef>
            </a:pPr>
            <a:r>
              <a:rPr lang="en-US" altLang="zh-CN" sz="2400" dirty="0">
                <a:solidFill>
                  <a:schemeClr val="dk1"/>
                </a:solidFill>
              </a:rPr>
              <a:t>     }</a:t>
            </a:r>
          </a:p>
          <a:p>
            <a:pPr>
              <a:spcBef>
                <a:spcPct val="0"/>
              </a:spcBef>
            </a:pPr>
            <a:r>
              <a:rPr lang="en-US" altLang="zh-CN" sz="2400" dirty="0">
                <a:solidFill>
                  <a:schemeClr val="dk1"/>
                </a:solidFill>
              </a:rPr>
              <a:t>  }</a:t>
            </a:r>
          </a:p>
        </p:txBody>
      </p:sp>
      <p:grpSp>
        <p:nvGrpSpPr>
          <p:cNvPr id="2" name="Group 9"/>
          <p:cNvGrpSpPr>
            <a:grpSpLocks/>
          </p:cNvGrpSpPr>
          <p:nvPr/>
        </p:nvGrpSpPr>
        <p:grpSpPr bwMode="auto">
          <a:xfrm>
            <a:off x="5864225" y="600075"/>
            <a:ext cx="2120900" cy="4911725"/>
            <a:chOff x="3554" y="784"/>
            <a:chExt cx="1336" cy="3094"/>
          </a:xfrm>
        </p:grpSpPr>
        <p:sp>
          <p:nvSpPr>
            <p:cNvPr id="406542" name="Text Box 10"/>
            <p:cNvSpPr txBox="1">
              <a:spLocks noChangeArrowheads="1"/>
            </p:cNvSpPr>
            <p:nvPr/>
          </p:nvSpPr>
          <p:spPr bwMode="auto">
            <a:xfrm>
              <a:off x="4460" y="895"/>
              <a:ext cx="178"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I</a:t>
              </a:r>
            </a:p>
          </p:txBody>
        </p:sp>
        <p:sp>
          <p:nvSpPr>
            <p:cNvPr id="406543" name="Text Box 11"/>
            <p:cNvSpPr txBox="1">
              <a:spLocks noChangeArrowheads="1"/>
            </p:cNvSpPr>
            <p:nvPr/>
          </p:nvSpPr>
          <p:spPr bwMode="auto">
            <a:xfrm>
              <a:off x="4460" y="1315"/>
              <a:ext cx="16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l</a:t>
              </a:r>
            </a:p>
          </p:txBody>
        </p:sp>
        <p:sp>
          <p:nvSpPr>
            <p:cNvPr id="406544" name="Text Box 12"/>
            <p:cNvSpPr txBox="1">
              <a:spLocks noChangeArrowheads="1"/>
            </p:cNvSpPr>
            <p:nvPr/>
          </p:nvSpPr>
          <p:spPr bwMode="auto">
            <a:xfrm>
              <a:off x="4460" y="1524"/>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o</a:t>
              </a:r>
            </a:p>
          </p:txBody>
        </p:sp>
        <p:sp>
          <p:nvSpPr>
            <p:cNvPr id="406545" name="Text Box 13"/>
            <p:cNvSpPr txBox="1">
              <a:spLocks noChangeArrowheads="1"/>
            </p:cNvSpPr>
            <p:nvPr/>
          </p:nvSpPr>
          <p:spPr bwMode="auto">
            <a:xfrm>
              <a:off x="4460" y="1734"/>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v</a:t>
              </a:r>
            </a:p>
          </p:txBody>
        </p:sp>
        <p:sp>
          <p:nvSpPr>
            <p:cNvPr id="406546" name="Text Box 14"/>
            <p:cNvSpPr txBox="1">
              <a:spLocks noChangeArrowheads="1"/>
            </p:cNvSpPr>
            <p:nvPr/>
          </p:nvSpPr>
          <p:spPr bwMode="auto">
            <a:xfrm>
              <a:off x="4460" y="1943"/>
              <a:ext cx="187"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e</a:t>
              </a:r>
            </a:p>
          </p:txBody>
        </p:sp>
        <p:sp>
          <p:nvSpPr>
            <p:cNvPr id="406547" name="Text Box 15"/>
            <p:cNvSpPr txBox="1">
              <a:spLocks noChangeArrowheads="1"/>
            </p:cNvSpPr>
            <p:nvPr/>
          </p:nvSpPr>
          <p:spPr bwMode="auto">
            <a:xfrm>
              <a:off x="4460" y="2362"/>
              <a:ext cx="232"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C</a:t>
              </a:r>
            </a:p>
          </p:txBody>
        </p:sp>
        <p:sp>
          <p:nvSpPr>
            <p:cNvPr id="406548" name="Text Box 16"/>
            <p:cNvSpPr txBox="1">
              <a:spLocks noChangeArrowheads="1"/>
            </p:cNvSpPr>
            <p:nvPr/>
          </p:nvSpPr>
          <p:spPr bwMode="auto">
            <a:xfrm>
              <a:off x="4460" y="2572"/>
              <a:ext cx="205"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h</a:t>
              </a:r>
            </a:p>
          </p:txBody>
        </p:sp>
        <p:sp>
          <p:nvSpPr>
            <p:cNvPr id="406549" name="Text Box 17"/>
            <p:cNvSpPr txBox="1">
              <a:spLocks noChangeArrowheads="1"/>
            </p:cNvSpPr>
            <p:nvPr/>
          </p:nvSpPr>
          <p:spPr bwMode="auto">
            <a:xfrm>
              <a:off x="4460" y="2781"/>
              <a:ext cx="16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i</a:t>
              </a:r>
            </a:p>
          </p:txBody>
        </p:sp>
        <p:sp>
          <p:nvSpPr>
            <p:cNvPr id="406550" name="Line 18"/>
            <p:cNvSpPr>
              <a:spLocks noChangeShapeType="1"/>
            </p:cNvSpPr>
            <p:nvPr/>
          </p:nvSpPr>
          <p:spPr bwMode="auto">
            <a:xfrm>
              <a:off x="3945" y="922"/>
              <a:ext cx="33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06551" name="Text Box 19"/>
            <p:cNvSpPr txBox="1">
              <a:spLocks noChangeArrowheads="1"/>
            </p:cNvSpPr>
            <p:nvPr/>
          </p:nvSpPr>
          <p:spPr bwMode="auto">
            <a:xfrm>
              <a:off x="3554" y="784"/>
              <a:ext cx="515"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string</a:t>
              </a:r>
            </a:p>
          </p:txBody>
        </p:sp>
        <p:grpSp>
          <p:nvGrpSpPr>
            <p:cNvPr id="3" name="Group 20"/>
            <p:cNvGrpSpPr>
              <a:grpSpLocks/>
            </p:cNvGrpSpPr>
            <p:nvPr/>
          </p:nvGrpSpPr>
          <p:grpSpPr bwMode="auto">
            <a:xfrm>
              <a:off x="4278" y="911"/>
              <a:ext cx="612" cy="2967"/>
              <a:chOff x="4134" y="1211"/>
              <a:chExt cx="834" cy="2967"/>
            </a:xfrm>
          </p:grpSpPr>
          <p:sp>
            <p:nvSpPr>
              <p:cNvPr id="406557" name="Rectangle 21"/>
              <p:cNvSpPr>
                <a:spLocks noChangeArrowheads="1"/>
              </p:cNvSpPr>
              <p:nvPr/>
            </p:nvSpPr>
            <p:spPr bwMode="auto">
              <a:xfrm>
                <a:off x="4134" y="1211"/>
                <a:ext cx="834" cy="2967"/>
              </a:xfrm>
              <a:prstGeom prst="rect">
                <a:avLst/>
              </a:prstGeom>
              <a:noFill/>
              <a:ln w="9525">
                <a:solidFill>
                  <a:schemeClr val="tx1"/>
                </a:solidFill>
                <a:miter lim="800000"/>
                <a:headEnd/>
                <a:tailEnd/>
              </a:ln>
              <a:effectLst/>
            </p:spPr>
            <p:txBody>
              <a:bodyPr wrap="none" anchor="ctr"/>
              <a:lstStyle/>
              <a:p>
                <a:endParaRPr lang="zh-CN" altLang="en-US"/>
              </a:p>
            </p:txBody>
          </p:sp>
          <p:sp>
            <p:nvSpPr>
              <p:cNvPr id="406558" name="Line 22"/>
              <p:cNvSpPr>
                <a:spLocks noChangeShapeType="1"/>
              </p:cNvSpPr>
              <p:nvPr/>
            </p:nvSpPr>
            <p:spPr bwMode="auto">
              <a:xfrm>
                <a:off x="4134" y="1411"/>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06559" name="Line 23"/>
              <p:cNvSpPr>
                <a:spLocks noChangeShapeType="1"/>
              </p:cNvSpPr>
              <p:nvPr/>
            </p:nvSpPr>
            <p:spPr bwMode="auto">
              <a:xfrm>
                <a:off x="4134" y="1623"/>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06560" name="Line 24"/>
              <p:cNvSpPr>
                <a:spLocks noChangeShapeType="1"/>
              </p:cNvSpPr>
              <p:nvPr/>
            </p:nvSpPr>
            <p:spPr bwMode="auto">
              <a:xfrm>
                <a:off x="4134" y="1836"/>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06561" name="Line 25"/>
              <p:cNvSpPr>
                <a:spLocks noChangeShapeType="1"/>
              </p:cNvSpPr>
              <p:nvPr/>
            </p:nvSpPr>
            <p:spPr bwMode="auto">
              <a:xfrm>
                <a:off x="4134" y="2048"/>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06562" name="Line 26"/>
              <p:cNvSpPr>
                <a:spLocks noChangeShapeType="1"/>
              </p:cNvSpPr>
              <p:nvPr/>
            </p:nvSpPr>
            <p:spPr bwMode="auto">
              <a:xfrm>
                <a:off x="4134" y="2261"/>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06563" name="Line 27"/>
              <p:cNvSpPr>
                <a:spLocks noChangeShapeType="1"/>
              </p:cNvSpPr>
              <p:nvPr/>
            </p:nvSpPr>
            <p:spPr bwMode="auto">
              <a:xfrm>
                <a:off x="4134" y="2474"/>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06564" name="Line 28"/>
              <p:cNvSpPr>
                <a:spLocks noChangeShapeType="1"/>
              </p:cNvSpPr>
              <p:nvPr/>
            </p:nvSpPr>
            <p:spPr bwMode="auto">
              <a:xfrm>
                <a:off x="4134" y="2686"/>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06565" name="Line 29"/>
              <p:cNvSpPr>
                <a:spLocks noChangeShapeType="1"/>
              </p:cNvSpPr>
              <p:nvPr/>
            </p:nvSpPr>
            <p:spPr bwMode="auto">
              <a:xfrm>
                <a:off x="4134" y="2899"/>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06566" name="Line 30"/>
              <p:cNvSpPr>
                <a:spLocks noChangeShapeType="1"/>
              </p:cNvSpPr>
              <p:nvPr/>
            </p:nvSpPr>
            <p:spPr bwMode="auto">
              <a:xfrm>
                <a:off x="4134" y="3112"/>
                <a:ext cx="834" cy="0"/>
              </a:xfrm>
              <a:prstGeom prst="line">
                <a:avLst/>
              </a:prstGeom>
              <a:noFill/>
              <a:ln w="9525">
                <a:solidFill>
                  <a:schemeClr val="tx1"/>
                </a:solidFill>
                <a:round/>
                <a:headEnd/>
                <a:tailEnd/>
              </a:ln>
              <a:effectLst/>
            </p:spPr>
            <p:txBody>
              <a:bodyPr wrap="none" anchor="ctr"/>
              <a:lstStyle/>
              <a:p>
                <a:endParaRPr lang="zh-CN" altLang="en-US"/>
              </a:p>
            </p:txBody>
          </p:sp>
          <p:sp>
            <p:nvSpPr>
              <p:cNvPr id="406567" name="Line 31"/>
              <p:cNvSpPr>
                <a:spLocks noChangeShapeType="1"/>
              </p:cNvSpPr>
              <p:nvPr/>
            </p:nvSpPr>
            <p:spPr bwMode="auto">
              <a:xfrm>
                <a:off x="4145" y="3333"/>
                <a:ext cx="822" cy="0"/>
              </a:xfrm>
              <a:prstGeom prst="line">
                <a:avLst/>
              </a:prstGeom>
              <a:noFill/>
              <a:ln w="9525">
                <a:solidFill>
                  <a:schemeClr val="tx1"/>
                </a:solidFill>
                <a:round/>
                <a:headEnd/>
                <a:tailEnd/>
              </a:ln>
              <a:effectLst/>
            </p:spPr>
            <p:txBody>
              <a:bodyPr wrap="none" anchor="ctr"/>
              <a:lstStyle/>
              <a:p>
                <a:endParaRPr lang="zh-CN" altLang="en-US"/>
              </a:p>
            </p:txBody>
          </p:sp>
          <p:sp>
            <p:nvSpPr>
              <p:cNvPr id="406568" name="Line 32"/>
              <p:cNvSpPr>
                <a:spLocks noChangeShapeType="1"/>
              </p:cNvSpPr>
              <p:nvPr/>
            </p:nvSpPr>
            <p:spPr bwMode="auto">
              <a:xfrm>
                <a:off x="4141" y="3540"/>
                <a:ext cx="822" cy="0"/>
              </a:xfrm>
              <a:prstGeom prst="line">
                <a:avLst/>
              </a:prstGeom>
              <a:noFill/>
              <a:ln w="9525">
                <a:solidFill>
                  <a:schemeClr val="tx1"/>
                </a:solidFill>
                <a:round/>
                <a:headEnd/>
                <a:tailEnd/>
              </a:ln>
              <a:effectLst/>
            </p:spPr>
            <p:txBody>
              <a:bodyPr wrap="none" anchor="ctr"/>
              <a:lstStyle/>
              <a:p>
                <a:endParaRPr lang="zh-CN" altLang="en-US"/>
              </a:p>
            </p:txBody>
          </p:sp>
          <p:sp>
            <p:nvSpPr>
              <p:cNvPr id="406569" name="Line 33"/>
              <p:cNvSpPr>
                <a:spLocks noChangeShapeType="1"/>
              </p:cNvSpPr>
              <p:nvPr/>
            </p:nvSpPr>
            <p:spPr bwMode="auto">
              <a:xfrm>
                <a:off x="4141" y="3762"/>
                <a:ext cx="822" cy="0"/>
              </a:xfrm>
              <a:prstGeom prst="line">
                <a:avLst/>
              </a:prstGeom>
              <a:noFill/>
              <a:ln w="9525">
                <a:solidFill>
                  <a:schemeClr val="tx1"/>
                </a:solidFill>
                <a:round/>
                <a:headEnd/>
                <a:tailEnd/>
              </a:ln>
              <a:effectLst/>
            </p:spPr>
            <p:txBody>
              <a:bodyPr wrap="none" anchor="ctr"/>
              <a:lstStyle/>
              <a:p>
                <a:endParaRPr lang="zh-CN" altLang="en-US"/>
              </a:p>
            </p:txBody>
          </p:sp>
          <p:sp>
            <p:nvSpPr>
              <p:cNvPr id="406570" name="Line 34"/>
              <p:cNvSpPr>
                <a:spLocks noChangeShapeType="1"/>
              </p:cNvSpPr>
              <p:nvPr/>
            </p:nvSpPr>
            <p:spPr bwMode="auto">
              <a:xfrm>
                <a:off x="4141" y="3973"/>
                <a:ext cx="822" cy="0"/>
              </a:xfrm>
              <a:prstGeom prst="line">
                <a:avLst/>
              </a:prstGeom>
              <a:noFill/>
              <a:ln w="9525">
                <a:solidFill>
                  <a:schemeClr val="tx1"/>
                </a:solidFill>
                <a:round/>
                <a:headEnd/>
                <a:tailEnd/>
              </a:ln>
              <a:effectLst/>
            </p:spPr>
            <p:txBody>
              <a:bodyPr wrap="none" anchor="ctr"/>
              <a:lstStyle/>
              <a:p>
                <a:endParaRPr lang="zh-CN" altLang="en-US"/>
              </a:p>
            </p:txBody>
          </p:sp>
        </p:grpSp>
        <p:sp>
          <p:nvSpPr>
            <p:cNvPr id="406553" name="Text Box 35"/>
            <p:cNvSpPr txBox="1">
              <a:spLocks noChangeArrowheads="1"/>
            </p:cNvSpPr>
            <p:nvPr/>
          </p:nvSpPr>
          <p:spPr bwMode="auto">
            <a:xfrm>
              <a:off x="4460" y="2992"/>
              <a:ext cx="205"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n</a:t>
              </a:r>
            </a:p>
          </p:txBody>
        </p:sp>
        <p:sp>
          <p:nvSpPr>
            <p:cNvPr id="406554" name="Text Box 36"/>
            <p:cNvSpPr txBox="1">
              <a:spLocks noChangeArrowheads="1"/>
            </p:cNvSpPr>
            <p:nvPr/>
          </p:nvSpPr>
          <p:spPr bwMode="auto">
            <a:xfrm>
              <a:off x="4460" y="3414"/>
              <a:ext cx="16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a:t>
              </a:r>
            </a:p>
          </p:txBody>
        </p:sp>
        <p:sp>
          <p:nvSpPr>
            <p:cNvPr id="406555" name="Text Box 37"/>
            <p:cNvSpPr txBox="1">
              <a:spLocks noChangeArrowheads="1"/>
            </p:cNvSpPr>
            <p:nvPr/>
          </p:nvSpPr>
          <p:spPr bwMode="auto">
            <a:xfrm>
              <a:off x="4460" y="3203"/>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a</a:t>
              </a:r>
            </a:p>
          </p:txBody>
        </p:sp>
        <p:sp>
          <p:nvSpPr>
            <p:cNvPr id="406556" name="Text Box 38"/>
            <p:cNvSpPr txBox="1">
              <a:spLocks noChangeArrowheads="1"/>
            </p:cNvSpPr>
            <p:nvPr/>
          </p:nvSpPr>
          <p:spPr bwMode="auto">
            <a:xfrm>
              <a:off x="4460" y="3625"/>
              <a:ext cx="24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\0</a:t>
              </a:r>
            </a:p>
          </p:txBody>
        </p:sp>
      </p:grpSp>
      <p:grpSp>
        <p:nvGrpSpPr>
          <p:cNvPr id="4" name="Group 39"/>
          <p:cNvGrpSpPr>
            <a:grpSpLocks/>
          </p:cNvGrpSpPr>
          <p:nvPr/>
        </p:nvGrpSpPr>
        <p:grpSpPr bwMode="auto">
          <a:xfrm>
            <a:off x="5715000" y="2935288"/>
            <a:ext cx="1292225" cy="457200"/>
            <a:chOff x="4094" y="1632"/>
            <a:chExt cx="814" cy="288"/>
          </a:xfrm>
        </p:grpSpPr>
        <p:sp>
          <p:nvSpPr>
            <p:cNvPr id="406540" name="Line 40"/>
            <p:cNvSpPr>
              <a:spLocks noChangeShapeType="1"/>
            </p:cNvSpPr>
            <p:nvPr/>
          </p:nvSpPr>
          <p:spPr bwMode="auto">
            <a:xfrm>
              <a:off x="4596" y="1812"/>
              <a:ext cx="312" cy="0"/>
            </a:xfrm>
            <a:prstGeom prst="line">
              <a:avLst/>
            </a:prstGeom>
            <a:noFill/>
            <a:ln w="38100">
              <a:solidFill>
                <a:srgbClr val="0000FF"/>
              </a:solidFill>
              <a:round/>
              <a:headEnd type="none" w="lg" len="lg"/>
              <a:tailEnd type="triangle" w="med" len="med"/>
            </a:ln>
            <a:effectLst/>
          </p:spPr>
          <p:txBody>
            <a:bodyPr wrap="none" lIns="90000" tIns="46800" rIns="90000" bIns="46800" anchor="ctr">
              <a:spAutoFit/>
            </a:bodyPr>
            <a:lstStyle/>
            <a:p>
              <a:endParaRPr lang="zh-CN" altLang="en-US"/>
            </a:p>
          </p:txBody>
        </p:sp>
        <p:sp>
          <p:nvSpPr>
            <p:cNvPr id="406541" name="Text Box 41"/>
            <p:cNvSpPr txBox="1">
              <a:spLocks noChangeArrowheads="1"/>
            </p:cNvSpPr>
            <p:nvPr/>
          </p:nvSpPr>
          <p:spPr bwMode="auto">
            <a:xfrm>
              <a:off x="4094" y="1632"/>
              <a:ext cx="551" cy="288"/>
            </a:xfrm>
            <a:prstGeom prst="rect">
              <a:avLst/>
            </a:prstGeom>
            <a:noFill/>
            <a:ln w="38100">
              <a:noFill/>
              <a:miter lim="800000"/>
              <a:headEnd type="none" w="lg" len="lg"/>
              <a:tailEnd/>
            </a:ln>
            <a:effectLst/>
          </p:spPr>
          <p:txBody>
            <a:bodyPr wrap="none" lIns="90000" tIns="46800" rIns="90000" bIns="46800" anchor="ctr">
              <a:spAutoFit/>
            </a:bodyPr>
            <a:lstStyle/>
            <a:p>
              <a:pPr algn="ctr" eaLnBrk="1" hangingPunct="1">
                <a:spcBef>
                  <a:spcPct val="0"/>
                </a:spcBef>
              </a:pPr>
              <a:r>
                <a:rPr lang="en-US" altLang="zh-CN" sz="2400" b="0">
                  <a:solidFill>
                    <a:srgbClr val="0000FF"/>
                  </a:solidFill>
                  <a:ea typeface="隶书" pitchFamily="49" charset="-122"/>
                </a:rPr>
                <a:t>string</a:t>
              </a:r>
              <a:endParaRPr lang="en-US" altLang="zh-CN" sz="2400" b="0">
                <a:solidFill>
                  <a:schemeClr val="tx1"/>
                </a:solidFill>
                <a:ea typeface="隶书" pitchFamily="49" charset="-122"/>
              </a:endParaRPr>
            </a:p>
          </p:txBody>
        </p:sp>
      </p:grpSp>
      <p:sp>
        <p:nvSpPr>
          <p:cNvPr id="858154" name="AutoShape 42"/>
          <p:cNvSpPr>
            <a:spLocks noChangeArrowheads="1"/>
          </p:cNvSpPr>
          <p:nvPr/>
        </p:nvSpPr>
        <p:spPr bwMode="auto">
          <a:xfrm>
            <a:off x="4330253" y="2377927"/>
            <a:ext cx="1803997" cy="463846"/>
          </a:xfrm>
          <a:prstGeom prst="wedgeRectCallout">
            <a:avLst>
              <a:gd name="adj1" fmla="val -120093"/>
              <a:gd name="adj2" fmla="val 73398"/>
            </a:avLst>
          </a:prstGeom>
          <a:solidFill>
            <a:schemeClr val="bg1"/>
          </a:solidFill>
          <a:ln w="38100">
            <a:solidFill>
              <a:srgbClr val="FF5050"/>
            </a:solidFill>
            <a:miter lim="800000"/>
            <a:headEnd type="none" w="lg" len="lg"/>
            <a:tailEnd/>
          </a:ln>
          <a:effectLst/>
        </p:spPr>
        <p:txBody>
          <a:bodyPr wrap="none" lIns="90000" tIns="46800" rIns="90000" bIns="46800" anchor="ctr">
            <a:spAutoFit/>
          </a:bodyPr>
          <a:lstStyle/>
          <a:p>
            <a:pPr algn="ctr">
              <a:spcBef>
                <a:spcPct val="0"/>
              </a:spcBef>
            </a:pPr>
            <a:r>
              <a:rPr lang="en-US" altLang="zh-CN" sz="2400" dirty="0">
                <a:solidFill>
                  <a:schemeClr val="tx1"/>
                </a:solidFill>
                <a:ea typeface="隶书" pitchFamily="49" charset="-122"/>
              </a:rPr>
              <a:t>*string!=</a:t>
            </a:r>
            <a:r>
              <a:rPr lang="en-US" altLang="zh-CN" sz="2400" dirty="0"/>
              <a:t>'</a:t>
            </a:r>
            <a:r>
              <a:rPr lang="en-US" altLang="zh-CN" sz="2400" dirty="0">
                <a:solidFill>
                  <a:schemeClr val="tx1"/>
                </a:solidFill>
                <a:ea typeface="隶书" pitchFamily="49" charset="-122"/>
              </a:rPr>
              <a:t>\0</a:t>
            </a:r>
            <a:r>
              <a:rPr lang="en-US" altLang="zh-CN" sz="2400" dirty="0"/>
              <a:t>'</a:t>
            </a:r>
            <a:endParaRPr lang="en-US" altLang="zh-CN" sz="2400" dirty="0">
              <a:solidFill>
                <a:schemeClr val="tx1"/>
              </a:solidFill>
              <a:ea typeface="隶书" pitchFamily="49" charset="-122"/>
            </a:endParaRPr>
          </a:p>
        </p:txBody>
      </p:sp>
      <p:sp>
        <p:nvSpPr>
          <p:cNvPr id="858155" name="Rectangle 43"/>
          <p:cNvSpPr>
            <a:spLocks noChangeArrowheads="1"/>
          </p:cNvSpPr>
          <p:nvPr/>
        </p:nvSpPr>
        <p:spPr bwMode="auto">
          <a:xfrm>
            <a:off x="1043608" y="5013176"/>
            <a:ext cx="2225675" cy="1417638"/>
          </a:xfrm>
          <a:prstGeom prst="rect">
            <a:avLst/>
          </a:prstGeom>
          <a:solidFill>
            <a:srgbClr val="C0C0C0"/>
          </a:solidFill>
          <a:ln w="38100">
            <a:solidFill>
              <a:srgbClr val="339966"/>
            </a:solidFill>
            <a:miter lim="800000"/>
            <a:headEnd/>
            <a:tailEnd/>
          </a:ln>
          <a:effectLst/>
        </p:spPr>
        <p:txBody>
          <a:bodyPr wrap="none" anchor="ctr"/>
          <a:lstStyle/>
          <a:p>
            <a:pPr marL="457200" indent="-457200">
              <a:spcBef>
                <a:spcPct val="0"/>
              </a:spcBef>
            </a:pPr>
            <a:r>
              <a:rPr kumimoji="0" lang="zh-CN" altLang="en-US" sz="2400" dirty="0">
                <a:solidFill>
                  <a:schemeClr val="tx1"/>
                </a:solidFill>
              </a:rPr>
              <a:t>输出： </a:t>
            </a:r>
          </a:p>
          <a:p>
            <a:pPr marL="457200" indent="-457200">
              <a:spcBef>
                <a:spcPct val="0"/>
              </a:spcBef>
            </a:pPr>
            <a:r>
              <a:rPr kumimoji="0" lang="zh-CN" altLang="en-US" sz="2400" dirty="0">
                <a:solidFill>
                  <a:srgbClr val="FF5050"/>
                </a:solidFill>
              </a:rPr>
              <a:t> </a:t>
            </a:r>
            <a:r>
              <a:rPr kumimoji="0" lang="en-US" altLang="zh-CN" sz="2400" dirty="0">
                <a:solidFill>
                  <a:schemeClr val="tx1"/>
                </a:solidFill>
                <a:ea typeface="宋体" pitchFamily="2" charset="-122"/>
              </a:rPr>
              <a:t>I love China!</a:t>
            </a:r>
            <a:endParaRPr kumimoji="0" lang="en-US" altLang="zh-CN" sz="2400" dirty="0">
              <a:solidFill>
                <a:srgbClr val="FF5050"/>
              </a:solidFill>
            </a:endParaRPr>
          </a:p>
          <a:p>
            <a:pPr marL="457200" indent="-457200">
              <a:spcBef>
                <a:spcPct val="0"/>
              </a:spcBef>
            </a:pPr>
            <a:r>
              <a:rPr kumimoji="0" lang="en-US" altLang="zh-CN" sz="2400" dirty="0">
                <a:solidFill>
                  <a:srgbClr val="FF5050"/>
                </a:solidFill>
              </a:rPr>
              <a:t> </a:t>
            </a:r>
            <a:r>
              <a:rPr kumimoji="0" lang="en-US" altLang="zh-CN" sz="2400" dirty="0">
                <a:solidFill>
                  <a:srgbClr val="FF0000"/>
                </a:solidFill>
                <a:ea typeface="宋体" pitchFamily="2" charset="-122"/>
              </a:rPr>
              <a:t>China!</a:t>
            </a:r>
            <a:endParaRPr kumimoji="0" lang="en-US" altLang="zh-CN" sz="2400" dirty="0">
              <a:solidFill>
                <a:srgbClr val="FF5050"/>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6" name="Rectangle 2052"/>
          <p:cNvSpPr>
            <a:spLocks noChangeArrowheads="1"/>
          </p:cNvSpPr>
          <p:nvPr/>
        </p:nvSpPr>
        <p:spPr bwMode="auto">
          <a:xfrm>
            <a:off x="655638" y="681038"/>
            <a:ext cx="7956550" cy="520700"/>
          </a:xfrm>
          <a:prstGeom prst="rect">
            <a:avLst/>
          </a:prstGeom>
          <a:noFill/>
          <a:ln w="9525">
            <a:noFill/>
            <a:miter lim="800000"/>
            <a:headEnd/>
            <a:tailEnd/>
          </a:ln>
        </p:spPr>
        <p:txBody>
          <a:bodyPr/>
          <a:lstStyle/>
          <a:p>
            <a:pPr marL="1143000" lvl="2" indent="-228600" eaLnBrk="1" hangingPunct="1">
              <a:spcBef>
                <a:spcPct val="20000"/>
              </a:spcBef>
              <a:buClr>
                <a:srgbClr val="FF3300"/>
              </a:buClr>
              <a:buFont typeface="Wingdings" pitchFamily="2" charset="2"/>
              <a:buChar char="v"/>
            </a:pPr>
            <a:r>
              <a:rPr kumimoji="0" lang="zh-CN" altLang="en-US" sz="2400">
                <a:solidFill>
                  <a:schemeClr val="tx1"/>
                </a:solidFill>
              </a:rPr>
              <a:t>用下标法存取字符串中的字符 </a:t>
            </a:r>
          </a:p>
        </p:txBody>
      </p:sp>
      <p:sp>
        <p:nvSpPr>
          <p:cNvPr id="1187846" name="Text Box 2054"/>
          <p:cNvSpPr txBox="1">
            <a:spLocks noChangeArrowheads="1"/>
          </p:cNvSpPr>
          <p:nvPr/>
        </p:nvSpPr>
        <p:spPr bwMode="auto">
          <a:xfrm>
            <a:off x="1863725" y="1238250"/>
            <a:ext cx="4431021" cy="5262979"/>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dk1"/>
                </a:solidFill>
              </a:rPr>
              <a:t>例</a:t>
            </a:r>
            <a:r>
              <a:rPr lang="en-US" altLang="zh-CN" sz="2400" dirty="0">
                <a:solidFill>
                  <a:schemeClr val="dk1"/>
                </a:solidFill>
              </a:rPr>
              <a:t>18  </a:t>
            </a:r>
            <a:r>
              <a:rPr lang="zh-CN" altLang="en-US" sz="2400" dirty="0">
                <a:solidFill>
                  <a:schemeClr val="dk1"/>
                </a:solidFill>
              </a:rPr>
              <a:t>将字符串</a:t>
            </a:r>
            <a:r>
              <a:rPr lang="en-US" altLang="zh-CN" sz="2400" dirty="0">
                <a:solidFill>
                  <a:schemeClr val="dk1"/>
                </a:solidFill>
              </a:rPr>
              <a:t>a</a:t>
            </a:r>
            <a:r>
              <a:rPr lang="zh-CN" altLang="zh-CN" sz="2400" dirty="0">
                <a:solidFill>
                  <a:schemeClr val="dk1"/>
                </a:solidFill>
              </a:rPr>
              <a:t>复制为字符串</a:t>
            </a:r>
            <a:r>
              <a:rPr lang="en-US" altLang="zh-CN" sz="2400" dirty="0">
                <a:solidFill>
                  <a:schemeClr val="dk1"/>
                </a:solidFill>
              </a:rPr>
              <a:t>b </a:t>
            </a:r>
          </a:p>
          <a:p>
            <a:pPr>
              <a:spcBef>
                <a:spcPct val="0"/>
              </a:spcBef>
            </a:pPr>
            <a:r>
              <a:rPr lang="en-US" altLang="zh-CN" sz="2400" dirty="0">
                <a:solidFill>
                  <a:schemeClr val="dk1"/>
                </a:solidFill>
              </a:rPr>
              <a:t>#include &lt;</a:t>
            </a:r>
            <a:r>
              <a:rPr lang="en-US" altLang="zh-CN" sz="2400" dirty="0" err="1">
                <a:solidFill>
                  <a:schemeClr val="dk1"/>
                </a:solidFill>
              </a:rPr>
              <a:t>stdio.h</a:t>
            </a:r>
            <a:r>
              <a:rPr lang="en-US" altLang="zh-CN" sz="2400" dirty="0">
                <a:solidFill>
                  <a:schemeClr val="dk1"/>
                </a:solidFill>
              </a:rPr>
              <a:t>&gt;</a:t>
            </a:r>
          </a:p>
          <a:p>
            <a:pPr>
              <a:spcBef>
                <a:spcPct val="0"/>
              </a:spcBef>
            </a:pPr>
            <a:r>
              <a:rPr lang="en-US" altLang="zh-CN" sz="2400" dirty="0" err="1">
                <a:solidFill>
                  <a:schemeClr val="dk1"/>
                </a:solidFill>
              </a:rPr>
              <a:t>int</a:t>
            </a:r>
            <a:r>
              <a:rPr lang="en-US" altLang="zh-CN" sz="2400" dirty="0">
                <a:solidFill>
                  <a:schemeClr val="dk1"/>
                </a:solidFill>
              </a:rPr>
              <a:t> main( )</a:t>
            </a:r>
          </a:p>
          <a:p>
            <a:pPr>
              <a:spcBef>
                <a:spcPct val="0"/>
              </a:spcBef>
            </a:pPr>
            <a:r>
              <a:rPr lang="en-US" altLang="zh-CN" sz="2400" dirty="0">
                <a:solidFill>
                  <a:schemeClr val="dk1"/>
                </a:solidFill>
              </a:rPr>
              <a:t>{ char   a[ ]="I am a </a:t>
            </a:r>
            <a:r>
              <a:rPr lang="en-US" altLang="zh-CN" sz="2400" dirty="0" err="1">
                <a:solidFill>
                  <a:schemeClr val="dk1"/>
                </a:solidFill>
              </a:rPr>
              <a:t>boy.",b</a:t>
            </a:r>
            <a:r>
              <a:rPr lang="en-US" altLang="zh-CN" sz="2400" dirty="0">
                <a:solidFill>
                  <a:schemeClr val="dk1"/>
                </a:solidFill>
              </a:rPr>
              <a:t>[20];</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a:t>
            </a:r>
            <a:r>
              <a:rPr lang="en-US" altLang="zh-CN" sz="2400" dirty="0" err="1">
                <a:solidFill>
                  <a:schemeClr val="dk1"/>
                </a:solidFill>
              </a:rPr>
              <a:t>i</a:t>
            </a:r>
            <a:r>
              <a:rPr lang="en-US" altLang="zh-CN" sz="2400" dirty="0">
                <a:solidFill>
                  <a:schemeClr val="dk1"/>
                </a:solidFill>
              </a:rPr>
              <a:t>;</a:t>
            </a:r>
          </a:p>
          <a:p>
            <a:pPr>
              <a:spcBef>
                <a:spcPct val="0"/>
              </a:spcBef>
            </a:pPr>
            <a:r>
              <a:rPr lang="en-US" altLang="zh-CN" sz="2400" dirty="0">
                <a:solidFill>
                  <a:schemeClr val="dk1"/>
                </a:solidFill>
              </a:rPr>
              <a:t>  for(</a:t>
            </a:r>
            <a:r>
              <a:rPr lang="en-US" altLang="zh-CN" sz="2400" dirty="0" err="1">
                <a:solidFill>
                  <a:schemeClr val="dk1"/>
                </a:solidFill>
              </a:rPr>
              <a:t>i</a:t>
            </a:r>
            <a:r>
              <a:rPr lang="en-US" altLang="zh-CN" sz="2400" dirty="0">
                <a:solidFill>
                  <a:schemeClr val="dk1"/>
                </a:solidFill>
              </a:rPr>
              <a:t>=0;*(</a:t>
            </a:r>
            <a:r>
              <a:rPr lang="en-US" altLang="zh-CN" sz="2400" dirty="0" err="1">
                <a:solidFill>
                  <a:schemeClr val="dk1"/>
                </a:solidFill>
              </a:rPr>
              <a:t>a+i</a:t>
            </a:r>
            <a:r>
              <a:rPr lang="en-US" altLang="zh-CN" sz="2400" dirty="0">
                <a:solidFill>
                  <a:schemeClr val="dk1"/>
                </a:solidFill>
              </a:rPr>
              <a:t>)!='\0';i++)</a:t>
            </a:r>
          </a:p>
          <a:p>
            <a:pPr>
              <a:spcBef>
                <a:spcPct val="0"/>
              </a:spcBef>
            </a:pPr>
            <a:r>
              <a:rPr lang="en-US" altLang="zh-CN" sz="2400" dirty="0">
                <a:solidFill>
                  <a:schemeClr val="dk1"/>
                </a:solidFill>
              </a:rPr>
              <a:t>      *(</a:t>
            </a:r>
            <a:r>
              <a:rPr lang="en-US" altLang="zh-CN" sz="2400" dirty="0" err="1">
                <a:solidFill>
                  <a:schemeClr val="dk1"/>
                </a:solidFill>
              </a:rPr>
              <a:t>b+i</a:t>
            </a:r>
            <a:r>
              <a:rPr lang="en-US" altLang="zh-CN" sz="2400" dirty="0">
                <a:solidFill>
                  <a:schemeClr val="dk1"/>
                </a:solidFill>
              </a:rPr>
              <a:t>)=*(</a:t>
            </a:r>
            <a:r>
              <a:rPr lang="en-US" altLang="zh-CN" sz="2400" dirty="0" err="1">
                <a:solidFill>
                  <a:schemeClr val="dk1"/>
                </a:solidFill>
              </a:rPr>
              <a:t>a+i</a:t>
            </a:r>
            <a:r>
              <a:rPr lang="en-US" altLang="zh-CN" sz="2400" dirty="0">
                <a:solidFill>
                  <a:schemeClr val="dk1"/>
                </a:solidFill>
              </a:rPr>
              <a:t>);</a:t>
            </a:r>
          </a:p>
          <a:p>
            <a:pPr>
              <a:spcBef>
                <a:spcPct val="0"/>
              </a:spcBef>
            </a:pPr>
            <a:r>
              <a:rPr lang="en-US" altLang="zh-CN" sz="2400" dirty="0">
                <a:solidFill>
                  <a:schemeClr val="dk1"/>
                </a:solidFill>
              </a:rPr>
              <a:t>  *(</a:t>
            </a:r>
            <a:r>
              <a:rPr lang="en-US" altLang="zh-CN" sz="2400" dirty="0" err="1">
                <a:solidFill>
                  <a:schemeClr val="dk1"/>
                </a:solidFill>
              </a:rPr>
              <a:t>b+i</a:t>
            </a:r>
            <a:r>
              <a:rPr lang="en-US" altLang="zh-CN" sz="2400" dirty="0">
                <a:solidFill>
                  <a:schemeClr val="dk1"/>
                </a:solidFill>
              </a:rPr>
              <a:t>)='\0';</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("string a is: %s\</a:t>
            </a:r>
            <a:r>
              <a:rPr lang="en-US" altLang="zh-CN" sz="2400" dirty="0" err="1">
                <a:solidFill>
                  <a:schemeClr val="dk1"/>
                </a:solidFill>
              </a:rPr>
              <a:t>n",a</a:t>
            </a:r>
            <a:r>
              <a:rPr lang="en-US" altLang="zh-CN" sz="2400" dirty="0">
                <a:solidFill>
                  <a:schemeClr val="dk1"/>
                </a:solidFill>
              </a:rPr>
              <a:t>);</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("string b is: ");</a:t>
            </a:r>
          </a:p>
          <a:p>
            <a:pPr>
              <a:spcBef>
                <a:spcPct val="0"/>
              </a:spcBef>
            </a:pPr>
            <a:r>
              <a:rPr lang="en-US" altLang="zh-CN" sz="2400" dirty="0">
                <a:solidFill>
                  <a:schemeClr val="dk1"/>
                </a:solidFill>
              </a:rPr>
              <a:t>  for(</a:t>
            </a:r>
            <a:r>
              <a:rPr lang="en-US" altLang="zh-CN" sz="2400" dirty="0" err="1">
                <a:solidFill>
                  <a:schemeClr val="dk1"/>
                </a:solidFill>
              </a:rPr>
              <a:t>i</a:t>
            </a:r>
            <a:r>
              <a:rPr lang="en-US" altLang="zh-CN" sz="2400" dirty="0">
                <a:solidFill>
                  <a:schemeClr val="dk1"/>
                </a:solidFill>
              </a:rPr>
              <a:t>=0;b[</a:t>
            </a:r>
            <a:r>
              <a:rPr lang="en-US" altLang="zh-CN" sz="2400" dirty="0" err="1">
                <a:solidFill>
                  <a:schemeClr val="dk1"/>
                </a:solidFill>
              </a:rPr>
              <a:t>i</a:t>
            </a:r>
            <a:r>
              <a:rPr lang="en-US" altLang="zh-CN" sz="2400" dirty="0">
                <a:solidFill>
                  <a:schemeClr val="dk1"/>
                </a:solidFill>
              </a:rPr>
              <a:t>]!='\0';i++)</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a:t>
            </a:r>
            <a:r>
              <a:rPr lang="en-US" altLang="zh-CN" sz="2400" dirty="0" err="1">
                <a:solidFill>
                  <a:schemeClr val="dk1"/>
                </a:solidFill>
              </a:rPr>
              <a:t>c",b</a:t>
            </a:r>
            <a:r>
              <a:rPr lang="en-US" altLang="zh-CN" sz="2400" dirty="0">
                <a:solidFill>
                  <a:schemeClr val="dk1"/>
                </a:solidFill>
              </a:rPr>
              <a:t>[</a:t>
            </a:r>
            <a:r>
              <a:rPr lang="en-US" altLang="zh-CN" sz="2400" dirty="0" err="1">
                <a:solidFill>
                  <a:schemeClr val="dk1"/>
                </a:solidFill>
              </a:rPr>
              <a:t>i</a:t>
            </a:r>
            <a:r>
              <a:rPr lang="en-US" altLang="zh-CN" sz="2400" dirty="0">
                <a:solidFill>
                  <a:schemeClr val="dk1"/>
                </a:solidFill>
              </a:rPr>
              <a:t>]);</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("\n");</a:t>
            </a:r>
          </a:p>
          <a:p>
            <a:pPr>
              <a:spcBef>
                <a:spcPct val="0"/>
              </a:spcBef>
            </a:pPr>
            <a:r>
              <a:rPr lang="en-US" altLang="zh-CN" sz="2400" dirty="0">
                <a:solidFill>
                  <a:schemeClr val="dk1"/>
                </a:solidFill>
              </a:rPr>
              <a:t>}</a:t>
            </a:r>
          </a:p>
        </p:txBody>
      </p:sp>
      <p:sp>
        <p:nvSpPr>
          <p:cNvPr id="1187847" name="Text Box 2055"/>
          <p:cNvSpPr txBox="1">
            <a:spLocks noChangeArrowheads="1"/>
          </p:cNvSpPr>
          <p:nvPr/>
        </p:nvSpPr>
        <p:spPr bwMode="auto">
          <a:xfrm>
            <a:off x="5829300" y="5249863"/>
            <a:ext cx="3103563" cy="1225550"/>
          </a:xfrm>
          <a:prstGeom prst="rect">
            <a:avLst/>
          </a:prstGeom>
          <a:solidFill>
            <a:srgbClr val="C0C0C0"/>
          </a:solidFill>
          <a:ln w="38100">
            <a:solidFill>
              <a:srgbClr val="339966"/>
            </a:solidFill>
            <a:miter lim="800000"/>
            <a:headEnd/>
            <a:tailEnd/>
          </a:ln>
          <a:effectLst/>
        </p:spPr>
        <p:txBody>
          <a:bodyPr anchor="ctr">
            <a:spAutoFit/>
          </a:bodyPr>
          <a:lstStyle/>
          <a:p>
            <a:pPr defTabSz="762000">
              <a:spcBef>
                <a:spcPct val="0"/>
              </a:spcBef>
            </a:pPr>
            <a:r>
              <a:rPr lang="zh-CN" altLang="en-US" sz="2400">
                <a:solidFill>
                  <a:schemeClr val="tx1"/>
                </a:solidFill>
              </a:rPr>
              <a:t>运行结果： </a:t>
            </a:r>
          </a:p>
          <a:p>
            <a:pPr defTabSz="762000">
              <a:spcBef>
                <a:spcPct val="0"/>
              </a:spcBef>
            </a:pPr>
            <a:r>
              <a:rPr lang="en-US" altLang="zh-CN" sz="2400">
                <a:solidFill>
                  <a:schemeClr val="tx1"/>
                </a:solidFill>
              </a:rPr>
              <a:t>string a is: I am boy.</a:t>
            </a:r>
          </a:p>
          <a:p>
            <a:pPr defTabSz="762000">
              <a:spcBef>
                <a:spcPct val="0"/>
              </a:spcBef>
            </a:pPr>
            <a:r>
              <a:rPr lang="en-US" altLang="zh-CN" sz="2400">
                <a:solidFill>
                  <a:schemeClr val="tx1"/>
                </a:solidFill>
              </a:rPr>
              <a:t>string b is: I am boy.</a:t>
            </a:r>
          </a:p>
        </p:txBody>
      </p:sp>
      <p:sp>
        <p:nvSpPr>
          <p:cNvPr id="1187848" name="AutoShape 2056"/>
          <p:cNvSpPr>
            <a:spLocks noChangeArrowheads="1"/>
          </p:cNvSpPr>
          <p:nvPr/>
        </p:nvSpPr>
        <p:spPr bwMode="auto">
          <a:xfrm>
            <a:off x="6148388" y="2433638"/>
            <a:ext cx="1736725" cy="482600"/>
          </a:xfrm>
          <a:prstGeom prst="wedgeRectCallout">
            <a:avLst>
              <a:gd name="adj1" fmla="val -194426"/>
              <a:gd name="adj2" fmla="val 110528"/>
            </a:avLst>
          </a:prstGeom>
          <a:solidFill>
            <a:schemeClr val="bg1"/>
          </a:solidFill>
          <a:ln w="25400">
            <a:solidFill>
              <a:srgbClr val="FF5050"/>
            </a:solidFill>
            <a:miter lim="800000"/>
            <a:headEnd type="none" w="lg" len="lg"/>
            <a:tailEnd/>
          </a:ln>
          <a:effectLst/>
        </p:spPr>
        <p:txBody>
          <a:bodyPr wrap="none" lIns="90000" tIns="46800" rIns="90000" bIns="46800" anchor="ctr">
            <a:spAutoFit/>
          </a:bodyPr>
          <a:lstStyle/>
          <a:p>
            <a:pPr algn="ctr">
              <a:spcBef>
                <a:spcPct val="0"/>
              </a:spcBef>
            </a:pPr>
            <a:r>
              <a:rPr lang="en-US" altLang="zh-CN" sz="2400">
                <a:solidFill>
                  <a:schemeClr val="tx1"/>
                </a:solidFill>
                <a:ea typeface="宋体" pitchFamily="2" charset="-122"/>
              </a:rPr>
              <a:t>*(a+i) = a[i]</a:t>
            </a:r>
          </a:p>
        </p:txBody>
      </p:sp>
      <p:sp>
        <p:nvSpPr>
          <p:cNvPr id="1187849" name="Text Box 2057"/>
          <p:cNvSpPr txBox="1">
            <a:spLocks noChangeArrowheads="1"/>
          </p:cNvSpPr>
          <p:nvPr/>
        </p:nvSpPr>
        <p:spPr bwMode="auto">
          <a:xfrm>
            <a:off x="4456113" y="3543300"/>
            <a:ext cx="1673225" cy="482600"/>
          </a:xfrm>
          <a:prstGeom prst="rect">
            <a:avLst/>
          </a:prstGeom>
          <a:solidFill>
            <a:schemeClr val="bg1"/>
          </a:solidFill>
          <a:ln w="25400">
            <a:solidFill>
              <a:srgbClr val="3366FF"/>
            </a:solidFill>
            <a:miter lim="800000"/>
            <a:headEnd/>
            <a:tailEnd/>
          </a:ln>
          <a:effectLst/>
        </p:spPr>
        <p:txBody>
          <a:bodyPr anchor="ctr">
            <a:spAutoFit/>
          </a:bodyPr>
          <a:lstStyle/>
          <a:p>
            <a:pPr algn="ctr" defTabSz="762000">
              <a:spcBef>
                <a:spcPct val="0"/>
              </a:spcBef>
            </a:pPr>
            <a:r>
              <a:rPr lang="en-US" altLang="zh-CN" sz="2400">
                <a:solidFill>
                  <a:schemeClr val="tx1"/>
                </a:solidFill>
                <a:sym typeface="Symbol" pitchFamily="18" charset="2"/>
              </a:rPr>
              <a:t></a:t>
            </a:r>
            <a:r>
              <a:rPr lang="en-US" altLang="zh-CN" sz="2400">
                <a:solidFill>
                  <a:srgbClr val="FF5050"/>
                </a:solidFill>
              </a:rPr>
              <a:t> b[i]=a[i]</a:t>
            </a:r>
          </a:p>
        </p:txBody>
      </p:sp>
      <p:sp>
        <p:nvSpPr>
          <p:cNvPr id="1187850" name="AutoShape 2058"/>
          <p:cNvSpPr>
            <a:spLocks noChangeArrowheads="1"/>
          </p:cNvSpPr>
          <p:nvPr/>
        </p:nvSpPr>
        <p:spPr bwMode="auto">
          <a:xfrm>
            <a:off x="1588" y="1038225"/>
            <a:ext cx="2001837" cy="847725"/>
          </a:xfrm>
          <a:prstGeom prst="wedgeRectCallout">
            <a:avLst>
              <a:gd name="adj1" fmla="val 54352"/>
              <a:gd name="adj2" fmla="val 211611"/>
            </a:avLst>
          </a:prstGeom>
          <a:solidFill>
            <a:srgbClr val="FFCC99"/>
          </a:solidFill>
          <a:ln w="25400">
            <a:solidFill>
              <a:srgbClr val="339966"/>
            </a:solidFill>
            <a:miter lim="800000"/>
            <a:headEnd type="none" w="lg" len="lg"/>
            <a:tailEnd/>
          </a:ln>
          <a:effectLst/>
        </p:spPr>
        <p:txBody>
          <a:bodyPr wrap="none" lIns="90000" tIns="46800" rIns="90000" bIns="46800" anchor="ctr">
            <a:spAutoFit/>
          </a:bodyPr>
          <a:lstStyle/>
          <a:p>
            <a:pPr algn="ctr">
              <a:spcBef>
                <a:spcPct val="0"/>
              </a:spcBef>
            </a:pPr>
            <a:r>
              <a:rPr lang="zh-CN" altLang="en-US" sz="2400">
                <a:solidFill>
                  <a:schemeClr val="tx1"/>
                </a:solidFill>
              </a:rPr>
              <a:t>地址访问</a:t>
            </a:r>
            <a:r>
              <a:rPr lang="en-US" altLang="zh-CN" sz="2400">
                <a:solidFill>
                  <a:schemeClr val="tx1"/>
                </a:solidFill>
              </a:rPr>
              <a:t>:</a:t>
            </a:r>
          </a:p>
          <a:p>
            <a:pPr algn="ctr">
              <a:spcBef>
                <a:spcPct val="0"/>
              </a:spcBef>
            </a:pPr>
            <a:r>
              <a:rPr lang="en-US" altLang="zh-CN" sz="2400">
                <a:solidFill>
                  <a:schemeClr val="tx1"/>
                </a:solidFill>
              </a:rPr>
              <a:t>a[ ]</a:t>
            </a:r>
            <a:r>
              <a:rPr lang="zh-CN" altLang="en-US" sz="2400">
                <a:solidFill>
                  <a:schemeClr val="tx1"/>
                </a:solidFill>
              </a:rPr>
              <a:t>复制到</a:t>
            </a:r>
            <a:r>
              <a:rPr lang="en-US" altLang="zh-CN" sz="2400">
                <a:solidFill>
                  <a:schemeClr val="tx1"/>
                </a:solidFill>
              </a:rPr>
              <a:t>b[ ]</a:t>
            </a:r>
          </a:p>
        </p:txBody>
      </p:sp>
      <p:sp>
        <p:nvSpPr>
          <p:cNvPr id="1187851" name="AutoShape 2059"/>
          <p:cNvSpPr>
            <a:spLocks noChangeArrowheads="1"/>
          </p:cNvSpPr>
          <p:nvPr/>
        </p:nvSpPr>
        <p:spPr bwMode="auto">
          <a:xfrm>
            <a:off x="3175" y="4057650"/>
            <a:ext cx="1730375" cy="482600"/>
          </a:xfrm>
          <a:prstGeom prst="wedgeRectCallout">
            <a:avLst>
              <a:gd name="adj1" fmla="val 72204"/>
              <a:gd name="adj2" fmla="val 170065"/>
            </a:avLst>
          </a:prstGeom>
          <a:solidFill>
            <a:srgbClr val="FFCC99"/>
          </a:solidFill>
          <a:ln w="25400">
            <a:solidFill>
              <a:srgbClr val="339966"/>
            </a:solidFill>
            <a:miter lim="800000"/>
            <a:headEnd type="none" w="lg" len="lg"/>
            <a:tailEnd/>
          </a:ln>
          <a:effectLst/>
        </p:spPr>
        <p:txBody>
          <a:bodyPr wrap="none" lIns="90000" tIns="46800" rIns="90000" bIns="46800" anchor="ctr">
            <a:spAutoFit/>
          </a:bodyPr>
          <a:lstStyle/>
          <a:p>
            <a:pPr algn="ctr">
              <a:spcBef>
                <a:spcPct val="0"/>
              </a:spcBef>
            </a:pPr>
            <a:r>
              <a:rPr lang="zh-CN" altLang="en-US" sz="2400">
                <a:solidFill>
                  <a:schemeClr val="tx1"/>
                </a:solidFill>
              </a:rPr>
              <a:t>下标法输出</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83" name="Text Box 8"/>
          <p:cNvSpPr txBox="1">
            <a:spLocks noChangeArrowheads="1"/>
          </p:cNvSpPr>
          <p:nvPr/>
        </p:nvSpPr>
        <p:spPr bwMode="auto">
          <a:xfrm>
            <a:off x="325438" y="676275"/>
            <a:ext cx="4312847" cy="452431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dk1"/>
                </a:solidFill>
              </a:rPr>
              <a:t>例</a:t>
            </a:r>
            <a:r>
              <a:rPr lang="en-US" altLang="zh-CN" sz="2400" dirty="0"/>
              <a:t>19 </a:t>
            </a:r>
            <a:r>
              <a:rPr lang="en-US" altLang="zh-CN" sz="2400" dirty="0">
                <a:solidFill>
                  <a:schemeClr val="dk1"/>
                </a:solidFill>
              </a:rPr>
              <a:t> </a:t>
            </a:r>
            <a:r>
              <a:rPr lang="zh-CN" altLang="en-US" sz="2400" dirty="0">
                <a:solidFill>
                  <a:schemeClr val="dk1"/>
                </a:solidFill>
              </a:rPr>
              <a:t>用指针变量实现例</a:t>
            </a:r>
            <a:r>
              <a:rPr lang="en-US" altLang="zh-CN" sz="2400" dirty="0">
                <a:solidFill>
                  <a:schemeClr val="dk1"/>
                </a:solidFill>
              </a:rPr>
              <a:t>18</a:t>
            </a:r>
          </a:p>
          <a:p>
            <a:pPr>
              <a:spcBef>
                <a:spcPct val="0"/>
              </a:spcBef>
            </a:pPr>
            <a:r>
              <a:rPr lang="en-US" altLang="zh-CN" sz="2400" dirty="0">
                <a:solidFill>
                  <a:schemeClr val="dk1"/>
                </a:solidFill>
              </a:rPr>
              <a:t>#include &lt;</a:t>
            </a:r>
            <a:r>
              <a:rPr lang="en-US" altLang="zh-CN" sz="2400" dirty="0" err="1">
                <a:solidFill>
                  <a:schemeClr val="dk1"/>
                </a:solidFill>
              </a:rPr>
              <a:t>stdio.h</a:t>
            </a:r>
            <a:r>
              <a:rPr lang="en-US" altLang="zh-CN" sz="2400" dirty="0">
                <a:solidFill>
                  <a:schemeClr val="dk1"/>
                </a:solidFill>
              </a:rPr>
              <a:t>&gt;</a:t>
            </a:r>
          </a:p>
          <a:p>
            <a:pPr>
              <a:spcBef>
                <a:spcPct val="0"/>
              </a:spcBef>
            </a:pPr>
            <a:r>
              <a:rPr lang="en-US" altLang="zh-CN" sz="2400" dirty="0" err="1">
                <a:solidFill>
                  <a:schemeClr val="dk1"/>
                </a:solidFill>
              </a:rPr>
              <a:t>int</a:t>
            </a:r>
            <a:r>
              <a:rPr lang="en-US" altLang="zh-CN" sz="2400" dirty="0">
                <a:solidFill>
                  <a:schemeClr val="dk1"/>
                </a:solidFill>
              </a:rPr>
              <a:t> main( )</a:t>
            </a:r>
          </a:p>
          <a:p>
            <a:pPr>
              <a:spcBef>
                <a:spcPct val="0"/>
              </a:spcBef>
            </a:pPr>
            <a:r>
              <a:rPr lang="en-US" altLang="zh-CN" sz="2400" dirty="0">
                <a:solidFill>
                  <a:schemeClr val="dk1"/>
                </a:solidFill>
              </a:rPr>
              <a:t>{ char   a[ ]="I am a boy. ",b[20];</a:t>
            </a:r>
          </a:p>
          <a:p>
            <a:pPr>
              <a:spcBef>
                <a:spcPct val="0"/>
              </a:spcBef>
            </a:pPr>
            <a:r>
              <a:rPr lang="en-US" altLang="zh-CN" sz="2400" dirty="0">
                <a:solidFill>
                  <a:schemeClr val="dk1"/>
                </a:solidFill>
              </a:rPr>
              <a:t>  char   *p1=a,*p2=b;</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a:t>
            </a:r>
            <a:r>
              <a:rPr lang="en-US" altLang="zh-CN" sz="2400" dirty="0" err="1">
                <a:solidFill>
                  <a:schemeClr val="dk1"/>
                </a:solidFill>
              </a:rPr>
              <a:t>i</a:t>
            </a:r>
            <a:r>
              <a:rPr lang="en-US" altLang="zh-CN" sz="2400" dirty="0">
                <a:solidFill>
                  <a:schemeClr val="dk1"/>
                </a:solidFill>
              </a:rPr>
              <a:t>;</a:t>
            </a:r>
          </a:p>
          <a:p>
            <a:pPr>
              <a:spcBef>
                <a:spcPct val="0"/>
              </a:spcBef>
            </a:pPr>
            <a:r>
              <a:rPr lang="en-US" altLang="zh-CN" sz="2400" dirty="0">
                <a:solidFill>
                  <a:schemeClr val="dk1"/>
                </a:solidFill>
              </a:rPr>
              <a:t>  for(   ; *p1!='\0' ; p1++,p2++) </a:t>
            </a:r>
          </a:p>
          <a:p>
            <a:pPr>
              <a:spcBef>
                <a:spcPct val="0"/>
              </a:spcBef>
            </a:pPr>
            <a:r>
              <a:rPr lang="en-US" altLang="zh-CN" sz="2400" dirty="0">
                <a:solidFill>
                  <a:schemeClr val="dk1"/>
                </a:solidFill>
              </a:rPr>
              <a:t>     {*p2=*p1;}</a:t>
            </a:r>
          </a:p>
          <a:p>
            <a:pPr>
              <a:spcBef>
                <a:spcPct val="0"/>
              </a:spcBef>
            </a:pPr>
            <a:r>
              <a:rPr lang="en-US" altLang="zh-CN" sz="2400" dirty="0">
                <a:solidFill>
                  <a:schemeClr val="dk1"/>
                </a:solidFill>
              </a:rPr>
              <a:t>  *p2='\0'; </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("string a is: %s\n", a  );</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("string b is: %s\n", b  );</a:t>
            </a:r>
          </a:p>
          <a:p>
            <a:pPr>
              <a:spcBef>
                <a:spcPct val="0"/>
              </a:spcBef>
            </a:pPr>
            <a:r>
              <a:rPr lang="en-US" altLang="zh-CN" sz="2400" dirty="0">
                <a:solidFill>
                  <a:schemeClr val="dk1"/>
                </a:solidFill>
              </a:rPr>
              <a:t>}</a:t>
            </a:r>
          </a:p>
        </p:txBody>
      </p:sp>
      <p:sp>
        <p:nvSpPr>
          <p:cNvPr id="862217" name="Text Box 9"/>
          <p:cNvSpPr txBox="1">
            <a:spLocks noChangeArrowheads="1"/>
          </p:cNvSpPr>
          <p:nvPr/>
        </p:nvSpPr>
        <p:spPr bwMode="auto">
          <a:xfrm>
            <a:off x="1849438" y="5295900"/>
            <a:ext cx="3962400" cy="1249363"/>
          </a:xfrm>
          <a:prstGeom prst="rect">
            <a:avLst/>
          </a:prstGeom>
          <a:solidFill>
            <a:srgbClr val="000099"/>
          </a:solidFill>
          <a:ln w="9525">
            <a:noFill/>
            <a:miter lim="800000"/>
            <a:headEnd/>
            <a:tailEnd/>
          </a:ln>
          <a:effectLst/>
        </p:spPr>
        <p:txBody>
          <a:bodyPr anchor="ctr">
            <a:spAutoFit/>
          </a:bodyPr>
          <a:lstStyle/>
          <a:p>
            <a:pPr defTabSz="762000">
              <a:spcBef>
                <a:spcPct val="0"/>
              </a:spcBef>
            </a:pPr>
            <a:r>
              <a:rPr lang="zh-CN" altLang="en-US" sz="2800">
                <a:solidFill>
                  <a:srgbClr val="FFFF66"/>
                </a:solidFill>
              </a:rPr>
              <a:t>运行结果： </a:t>
            </a:r>
          </a:p>
          <a:p>
            <a:pPr defTabSz="762000">
              <a:spcBef>
                <a:spcPct val="0"/>
              </a:spcBef>
            </a:pPr>
            <a:r>
              <a:rPr lang="en-US" altLang="zh-CN" sz="2400">
                <a:solidFill>
                  <a:srgbClr val="FFFF66"/>
                </a:solidFill>
                <a:ea typeface="宋体" pitchFamily="2" charset="-122"/>
              </a:rPr>
              <a:t>string a is: I am boy.</a:t>
            </a:r>
          </a:p>
          <a:p>
            <a:pPr defTabSz="762000">
              <a:spcBef>
                <a:spcPct val="0"/>
              </a:spcBef>
            </a:pPr>
            <a:r>
              <a:rPr lang="en-US" altLang="zh-CN" sz="2400">
                <a:solidFill>
                  <a:srgbClr val="FFFF66"/>
                </a:solidFill>
                <a:ea typeface="宋体" pitchFamily="2" charset="-122"/>
              </a:rPr>
              <a:t>string b is: I am boy.</a:t>
            </a:r>
          </a:p>
        </p:txBody>
      </p:sp>
      <p:grpSp>
        <p:nvGrpSpPr>
          <p:cNvPr id="2" name="Group 10"/>
          <p:cNvGrpSpPr>
            <a:grpSpLocks/>
          </p:cNvGrpSpPr>
          <p:nvPr/>
        </p:nvGrpSpPr>
        <p:grpSpPr bwMode="auto">
          <a:xfrm>
            <a:off x="5619750" y="431800"/>
            <a:ext cx="3316288" cy="4451350"/>
            <a:chOff x="3575" y="662"/>
            <a:chExt cx="2089" cy="2804"/>
          </a:xfrm>
        </p:grpSpPr>
        <p:sp>
          <p:nvSpPr>
            <p:cNvPr id="408594" name="Text Box 11"/>
            <p:cNvSpPr txBox="1">
              <a:spLocks noChangeArrowheads="1"/>
            </p:cNvSpPr>
            <p:nvPr/>
          </p:nvSpPr>
          <p:spPr bwMode="auto">
            <a:xfrm>
              <a:off x="4178" y="896"/>
              <a:ext cx="178"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I</a:t>
              </a:r>
            </a:p>
          </p:txBody>
        </p:sp>
        <p:sp>
          <p:nvSpPr>
            <p:cNvPr id="408595" name="Text Box 12"/>
            <p:cNvSpPr txBox="1">
              <a:spLocks noChangeArrowheads="1"/>
            </p:cNvSpPr>
            <p:nvPr/>
          </p:nvSpPr>
          <p:spPr bwMode="auto">
            <a:xfrm>
              <a:off x="4178" y="1316"/>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a</a:t>
              </a:r>
            </a:p>
          </p:txBody>
        </p:sp>
        <p:sp>
          <p:nvSpPr>
            <p:cNvPr id="408596" name="Text Box 13"/>
            <p:cNvSpPr txBox="1">
              <a:spLocks noChangeArrowheads="1"/>
            </p:cNvSpPr>
            <p:nvPr/>
          </p:nvSpPr>
          <p:spPr bwMode="auto">
            <a:xfrm>
              <a:off x="4178" y="1525"/>
              <a:ext cx="24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m</a:t>
              </a:r>
            </a:p>
          </p:txBody>
        </p:sp>
        <p:sp>
          <p:nvSpPr>
            <p:cNvPr id="408597" name="Text Box 14"/>
            <p:cNvSpPr txBox="1">
              <a:spLocks noChangeArrowheads="1"/>
            </p:cNvSpPr>
            <p:nvPr/>
          </p:nvSpPr>
          <p:spPr bwMode="auto">
            <a:xfrm>
              <a:off x="4178" y="1724"/>
              <a:ext cx="116" cy="250"/>
            </a:xfrm>
            <a:prstGeom prst="rect">
              <a:avLst/>
            </a:prstGeom>
            <a:noFill/>
            <a:ln w="9525">
              <a:noFill/>
              <a:miter lim="800000"/>
              <a:headEnd/>
              <a:tailEnd/>
            </a:ln>
            <a:effectLst/>
          </p:spPr>
          <p:txBody>
            <a:bodyPr wrap="none">
              <a:spAutoFit/>
            </a:bodyPr>
            <a:lstStyle/>
            <a:p>
              <a:pPr eaLnBrk="1" hangingPunct="1">
                <a:spcBef>
                  <a:spcPct val="0"/>
                </a:spcBef>
              </a:pPr>
              <a:endParaRPr lang="zh-CN" altLang="zh-CN" sz="2000">
                <a:solidFill>
                  <a:schemeClr val="tx1"/>
                </a:solidFill>
                <a:ea typeface="宋体" pitchFamily="2" charset="-122"/>
              </a:endParaRPr>
            </a:p>
          </p:txBody>
        </p:sp>
        <p:sp>
          <p:nvSpPr>
            <p:cNvPr id="408598" name="Text Box 15"/>
            <p:cNvSpPr txBox="1">
              <a:spLocks noChangeArrowheads="1"/>
            </p:cNvSpPr>
            <p:nvPr/>
          </p:nvSpPr>
          <p:spPr bwMode="auto">
            <a:xfrm>
              <a:off x="4178" y="1944"/>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a</a:t>
              </a:r>
            </a:p>
          </p:txBody>
        </p:sp>
        <p:sp>
          <p:nvSpPr>
            <p:cNvPr id="408599" name="Text Box 16"/>
            <p:cNvSpPr txBox="1">
              <a:spLocks noChangeArrowheads="1"/>
            </p:cNvSpPr>
            <p:nvPr/>
          </p:nvSpPr>
          <p:spPr bwMode="auto">
            <a:xfrm>
              <a:off x="4178" y="2363"/>
              <a:ext cx="205"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b</a:t>
              </a:r>
            </a:p>
          </p:txBody>
        </p:sp>
        <p:sp>
          <p:nvSpPr>
            <p:cNvPr id="408600" name="Text Box 17"/>
            <p:cNvSpPr txBox="1">
              <a:spLocks noChangeArrowheads="1"/>
            </p:cNvSpPr>
            <p:nvPr/>
          </p:nvSpPr>
          <p:spPr bwMode="auto">
            <a:xfrm>
              <a:off x="4178" y="2573"/>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0</a:t>
              </a:r>
            </a:p>
          </p:txBody>
        </p:sp>
        <p:sp>
          <p:nvSpPr>
            <p:cNvPr id="408601" name="Text Box 18"/>
            <p:cNvSpPr txBox="1">
              <a:spLocks noChangeArrowheads="1"/>
            </p:cNvSpPr>
            <p:nvPr/>
          </p:nvSpPr>
          <p:spPr bwMode="auto">
            <a:xfrm>
              <a:off x="4178" y="2782"/>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y</a:t>
              </a:r>
            </a:p>
          </p:txBody>
        </p:sp>
        <p:sp>
          <p:nvSpPr>
            <p:cNvPr id="408602" name="Line 19"/>
            <p:cNvSpPr>
              <a:spLocks noChangeShapeType="1"/>
            </p:cNvSpPr>
            <p:nvPr/>
          </p:nvSpPr>
          <p:spPr bwMode="auto">
            <a:xfrm>
              <a:off x="3768" y="923"/>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08603" name="Text Box 20"/>
            <p:cNvSpPr txBox="1">
              <a:spLocks noChangeArrowheads="1"/>
            </p:cNvSpPr>
            <p:nvPr/>
          </p:nvSpPr>
          <p:spPr bwMode="auto">
            <a:xfrm>
              <a:off x="3575" y="785"/>
              <a:ext cx="285"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p1</a:t>
              </a:r>
            </a:p>
          </p:txBody>
        </p:sp>
        <p:sp>
          <p:nvSpPr>
            <p:cNvPr id="408604" name="Rectangle 21"/>
            <p:cNvSpPr>
              <a:spLocks noChangeArrowheads="1"/>
            </p:cNvSpPr>
            <p:nvPr/>
          </p:nvSpPr>
          <p:spPr bwMode="auto">
            <a:xfrm>
              <a:off x="3996" y="912"/>
              <a:ext cx="612" cy="2544"/>
            </a:xfrm>
            <a:prstGeom prst="rect">
              <a:avLst/>
            </a:prstGeom>
            <a:noFill/>
            <a:ln w="9525">
              <a:solidFill>
                <a:schemeClr val="tx1"/>
              </a:solidFill>
              <a:miter lim="800000"/>
              <a:headEnd/>
              <a:tailEnd/>
            </a:ln>
            <a:effectLst/>
          </p:spPr>
          <p:txBody>
            <a:bodyPr wrap="none" anchor="ctr"/>
            <a:lstStyle/>
            <a:p>
              <a:endParaRPr lang="zh-CN" altLang="en-US"/>
            </a:p>
          </p:txBody>
        </p:sp>
        <p:sp>
          <p:nvSpPr>
            <p:cNvPr id="408605" name="Line 22"/>
            <p:cNvSpPr>
              <a:spLocks noChangeShapeType="1"/>
            </p:cNvSpPr>
            <p:nvPr/>
          </p:nvSpPr>
          <p:spPr bwMode="auto">
            <a:xfrm>
              <a:off x="3996" y="1112"/>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06" name="Line 23"/>
            <p:cNvSpPr>
              <a:spLocks noChangeShapeType="1"/>
            </p:cNvSpPr>
            <p:nvPr/>
          </p:nvSpPr>
          <p:spPr bwMode="auto">
            <a:xfrm>
              <a:off x="3996" y="1324"/>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07" name="Line 24"/>
            <p:cNvSpPr>
              <a:spLocks noChangeShapeType="1"/>
            </p:cNvSpPr>
            <p:nvPr/>
          </p:nvSpPr>
          <p:spPr bwMode="auto">
            <a:xfrm>
              <a:off x="3996" y="1537"/>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08" name="Line 25"/>
            <p:cNvSpPr>
              <a:spLocks noChangeShapeType="1"/>
            </p:cNvSpPr>
            <p:nvPr/>
          </p:nvSpPr>
          <p:spPr bwMode="auto">
            <a:xfrm>
              <a:off x="3996" y="1749"/>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09" name="Line 26"/>
            <p:cNvSpPr>
              <a:spLocks noChangeShapeType="1"/>
            </p:cNvSpPr>
            <p:nvPr/>
          </p:nvSpPr>
          <p:spPr bwMode="auto">
            <a:xfrm>
              <a:off x="3996" y="1962"/>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10" name="Line 27"/>
            <p:cNvSpPr>
              <a:spLocks noChangeShapeType="1"/>
            </p:cNvSpPr>
            <p:nvPr/>
          </p:nvSpPr>
          <p:spPr bwMode="auto">
            <a:xfrm>
              <a:off x="3996" y="2175"/>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11" name="Line 28"/>
            <p:cNvSpPr>
              <a:spLocks noChangeShapeType="1"/>
            </p:cNvSpPr>
            <p:nvPr/>
          </p:nvSpPr>
          <p:spPr bwMode="auto">
            <a:xfrm>
              <a:off x="3996" y="2387"/>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12" name="Line 29"/>
            <p:cNvSpPr>
              <a:spLocks noChangeShapeType="1"/>
            </p:cNvSpPr>
            <p:nvPr/>
          </p:nvSpPr>
          <p:spPr bwMode="auto">
            <a:xfrm>
              <a:off x="3996" y="2600"/>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13" name="Line 30"/>
            <p:cNvSpPr>
              <a:spLocks noChangeShapeType="1"/>
            </p:cNvSpPr>
            <p:nvPr/>
          </p:nvSpPr>
          <p:spPr bwMode="auto">
            <a:xfrm>
              <a:off x="3996" y="2813"/>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14" name="Line 31"/>
            <p:cNvSpPr>
              <a:spLocks noChangeShapeType="1"/>
            </p:cNvSpPr>
            <p:nvPr/>
          </p:nvSpPr>
          <p:spPr bwMode="auto">
            <a:xfrm>
              <a:off x="4004" y="3034"/>
              <a:ext cx="603" cy="0"/>
            </a:xfrm>
            <a:prstGeom prst="line">
              <a:avLst/>
            </a:prstGeom>
            <a:noFill/>
            <a:ln w="9525">
              <a:solidFill>
                <a:schemeClr val="tx1"/>
              </a:solidFill>
              <a:round/>
              <a:headEnd/>
              <a:tailEnd/>
            </a:ln>
            <a:effectLst/>
          </p:spPr>
          <p:txBody>
            <a:bodyPr wrap="none" anchor="ctr"/>
            <a:lstStyle/>
            <a:p>
              <a:endParaRPr lang="zh-CN" altLang="en-US"/>
            </a:p>
          </p:txBody>
        </p:sp>
        <p:sp>
          <p:nvSpPr>
            <p:cNvPr id="408615" name="Line 32"/>
            <p:cNvSpPr>
              <a:spLocks noChangeShapeType="1"/>
            </p:cNvSpPr>
            <p:nvPr/>
          </p:nvSpPr>
          <p:spPr bwMode="auto">
            <a:xfrm>
              <a:off x="4001" y="3241"/>
              <a:ext cx="603" cy="0"/>
            </a:xfrm>
            <a:prstGeom prst="line">
              <a:avLst/>
            </a:prstGeom>
            <a:noFill/>
            <a:ln w="9525">
              <a:solidFill>
                <a:schemeClr val="tx1"/>
              </a:solidFill>
              <a:round/>
              <a:headEnd/>
              <a:tailEnd/>
            </a:ln>
            <a:effectLst/>
          </p:spPr>
          <p:txBody>
            <a:bodyPr wrap="none" anchor="ctr"/>
            <a:lstStyle/>
            <a:p>
              <a:endParaRPr lang="zh-CN" altLang="en-US"/>
            </a:p>
          </p:txBody>
        </p:sp>
        <p:sp>
          <p:nvSpPr>
            <p:cNvPr id="408616" name="Text Box 33"/>
            <p:cNvSpPr txBox="1">
              <a:spLocks noChangeArrowheads="1"/>
            </p:cNvSpPr>
            <p:nvPr/>
          </p:nvSpPr>
          <p:spPr bwMode="auto">
            <a:xfrm>
              <a:off x="4178" y="2993"/>
              <a:ext cx="15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a:t>
              </a:r>
            </a:p>
          </p:txBody>
        </p:sp>
        <p:sp>
          <p:nvSpPr>
            <p:cNvPr id="408617" name="Text Box 34"/>
            <p:cNvSpPr txBox="1">
              <a:spLocks noChangeArrowheads="1"/>
            </p:cNvSpPr>
            <p:nvPr/>
          </p:nvSpPr>
          <p:spPr bwMode="auto">
            <a:xfrm>
              <a:off x="4178" y="3204"/>
              <a:ext cx="24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\0</a:t>
              </a:r>
            </a:p>
          </p:txBody>
        </p:sp>
        <p:sp>
          <p:nvSpPr>
            <p:cNvPr id="408618" name="Text Box 35"/>
            <p:cNvSpPr txBox="1">
              <a:spLocks noChangeArrowheads="1"/>
            </p:cNvSpPr>
            <p:nvPr/>
          </p:nvSpPr>
          <p:spPr bwMode="auto">
            <a:xfrm>
              <a:off x="4180" y="662"/>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a</a:t>
              </a:r>
            </a:p>
          </p:txBody>
        </p:sp>
        <p:sp>
          <p:nvSpPr>
            <p:cNvPr id="408619" name="Rectangle 36"/>
            <p:cNvSpPr>
              <a:spLocks noChangeArrowheads="1"/>
            </p:cNvSpPr>
            <p:nvPr/>
          </p:nvSpPr>
          <p:spPr bwMode="auto">
            <a:xfrm>
              <a:off x="5052" y="922"/>
              <a:ext cx="612" cy="2544"/>
            </a:xfrm>
            <a:prstGeom prst="rect">
              <a:avLst/>
            </a:prstGeom>
            <a:noFill/>
            <a:ln w="9525">
              <a:solidFill>
                <a:schemeClr val="tx1"/>
              </a:solidFill>
              <a:miter lim="800000"/>
              <a:headEnd/>
              <a:tailEnd/>
            </a:ln>
            <a:effectLst/>
          </p:spPr>
          <p:txBody>
            <a:bodyPr wrap="none" anchor="ctr"/>
            <a:lstStyle/>
            <a:p>
              <a:endParaRPr lang="zh-CN" altLang="en-US"/>
            </a:p>
          </p:txBody>
        </p:sp>
        <p:sp>
          <p:nvSpPr>
            <p:cNvPr id="408620" name="Line 37"/>
            <p:cNvSpPr>
              <a:spLocks noChangeShapeType="1"/>
            </p:cNvSpPr>
            <p:nvPr/>
          </p:nvSpPr>
          <p:spPr bwMode="auto">
            <a:xfrm>
              <a:off x="5052" y="1122"/>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21" name="Line 38"/>
            <p:cNvSpPr>
              <a:spLocks noChangeShapeType="1"/>
            </p:cNvSpPr>
            <p:nvPr/>
          </p:nvSpPr>
          <p:spPr bwMode="auto">
            <a:xfrm>
              <a:off x="5052" y="1334"/>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22" name="Line 39"/>
            <p:cNvSpPr>
              <a:spLocks noChangeShapeType="1"/>
            </p:cNvSpPr>
            <p:nvPr/>
          </p:nvSpPr>
          <p:spPr bwMode="auto">
            <a:xfrm>
              <a:off x="5052" y="1547"/>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23" name="Line 40"/>
            <p:cNvSpPr>
              <a:spLocks noChangeShapeType="1"/>
            </p:cNvSpPr>
            <p:nvPr/>
          </p:nvSpPr>
          <p:spPr bwMode="auto">
            <a:xfrm>
              <a:off x="5052" y="1759"/>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24" name="Line 41"/>
            <p:cNvSpPr>
              <a:spLocks noChangeShapeType="1"/>
            </p:cNvSpPr>
            <p:nvPr/>
          </p:nvSpPr>
          <p:spPr bwMode="auto">
            <a:xfrm>
              <a:off x="5052" y="1972"/>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25" name="Line 42"/>
            <p:cNvSpPr>
              <a:spLocks noChangeShapeType="1"/>
            </p:cNvSpPr>
            <p:nvPr/>
          </p:nvSpPr>
          <p:spPr bwMode="auto">
            <a:xfrm>
              <a:off x="5052" y="2185"/>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26" name="Line 43"/>
            <p:cNvSpPr>
              <a:spLocks noChangeShapeType="1"/>
            </p:cNvSpPr>
            <p:nvPr/>
          </p:nvSpPr>
          <p:spPr bwMode="auto">
            <a:xfrm>
              <a:off x="5052" y="2397"/>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27" name="Line 44"/>
            <p:cNvSpPr>
              <a:spLocks noChangeShapeType="1"/>
            </p:cNvSpPr>
            <p:nvPr/>
          </p:nvSpPr>
          <p:spPr bwMode="auto">
            <a:xfrm>
              <a:off x="5052" y="2610"/>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28" name="Line 45"/>
            <p:cNvSpPr>
              <a:spLocks noChangeShapeType="1"/>
            </p:cNvSpPr>
            <p:nvPr/>
          </p:nvSpPr>
          <p:spPr bwMode="auto">
            <a:xfrm>
              <a:off x="5052" y="2823"/>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29" name="Line 46"/>
            <p:cNvSpPr>
              <a:spLocks noChangeShapeType="1"/>
            </p:cNvSpPr>
            <p:nvPr/>
          </p:nvSpPr>
          <p:spPr bwMode="auto">
            <a:xfrm>
              <a:off x="5057" y="3251"/>
              <a:ext cx="603" cy="0"/>
            </a:xfrm>
            <a:prstGeom prst="line">
              <a:avLst/>
            </a:prstGeom>
            <a:noFill/>
            <a:ln w="9525">
              <a:solidFill>
                <a:schemeClr val="tx1"/>
              </a:solidFill>
              <a:round/>
              <a:headEnd/>
              <a:tailEnd/>
            </a:ln>
            <a:effectLst/>
          </p:spPr>
          <p:txBody>
            <a:bodyPr wrap="none" anchor="ctr"/>
            <a:lstStyle/>
            <a:p>
              <a:endParaRPr lang="zh-CN" altLang="en-US"/>
            </a:p>
          </p:txBody>
        </p:sp>
        <p:sp>
          <p:nvSpPr>
            <p:cNvPr id="408630" name="Text Box 47"/>
            <p:cNvSpPr txBox="1">
              <a:spLocks noChangeArrowheads="1"/>
            </p:cNvSpPr>
            <p:nvPr/>
          </p:nvSpPr>
          <p:spPr bwMode="auto">
            <a:xfrm>
              <a:off x="5236" y="672"/>
              <a:ext cx="205"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b</a:t>
              </a:r>
            </a:p>
          </p:txBody>
        </p:sp>
        <p:sp>
          <p:nvSpPr>
            <p:cNvPr id="408631" name="Line 48"/>
            <p:cNvSpPr>
              <a:spLocks noChangeShapeType="1"/>
            </p:cNvSpPr>
            <p:nvPr/>
          </p:nvSpPr>
          <p:spPr bwMode="auto">
            <a:xfrm>
              <a:off x="5061" y="3042"/>
              <a:ext cx="603" cy="0"/>
            </a:xfrm>
            <a:prstGeom prst="line">
              <a:avLst/>
            </a:prstGeom>
            <a:noFill/>
            <a:ln w="9525">
              <a:solidFill>
                <a:schemeClr val="tx1"/>
              </a:solidFill>
              <a:round/>
              <a:headEnd/>
              <a:tailEnd/>
            </a:ln>
            <a:effectLst/>
          </p:spPr>
          <p:txBody>
            <a:bodyPr wrap="none" anchor="ctr"/>
            <a:lstStyle/>
            <a:p>
              <a:endParaRPr lang="zh-CN" altLang="en-US"/>
            </a:p>
          </p:txBody>
        </p:sp>
        <p:sp>
          <p:nvSpPr>
            <p:cNvPr id="408632" name="Line 49"/>
            <p:cNvSpPr>
              <a:spLocks noChangeShapeType="1"/>
            </p:cNvSpPr>
            <p:nvPr/>
          </p:nvSpPr>
          <p:spPr bwMode="auto">
            <a:xfrm>
              <a:off x="4831" y="923"/>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08633" name="Text Box 50"/>
            <p:cNvSpPr txBox="1">
              <a:spLocks noChangeArrowheads="1"/>
            </p:cNvSpPr>
            <p:nvPr/>
          </p:nvSpPr>
          <p:spPr bwMode="auto">
            <a:xfrm>
              <a:off x="4638" y="785"/>
              <a:ext cx="285"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p2</a:t>
              </a:r>
            </a:p>
          </p:txBody>
        </p:sp>
      </p:grpSp>
      <p:grpSp>
        <p:nvGrpSpPr>
          <p:cNvPr id="3" name="Group 51"/>
          <p:cNvGrpSpPr>
            <a:grpSpLocks/>
          </p:cNvGrpSpPr>
          <p:nvPr/>
        </p:nvGrpSpPr>
        <p:grpSpPr bwMode="auto">
          <a:xfrm>
            <a:off x="5600700" y="4652963"/>
            <a:ext cx="2354263" cy="396875"/>
            <a:chOff x="3563" y="3321"/>
            <a:chExt cx="1483" cy="250"/>
          </a:xfrm>
        </p:grpSpPr>
        <p:sp>
          <p:nvSpPr>
            <p:cNvPr id="408590" name="Line 52"/>
            <p:cNvSpPr>
              <a:spLocks noChangeShapeType="1"/>
            </p:cNvSpPr>
            <p:nvPr/>
          </p:nvSpPr>
          <p:spPr bwMode="auto">
            <a:xfrm>
              <a:off x="3756" y="3459"/>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08591" name="Text Box 53"/>
            <p:cNvSpPr txBox="1">
              <a:spLocks noChangeArrowheads="1"/>
            </p:cNvSpPr>
            <p:nvPr/>
          </p:nvSpPr>
          <p:spPr bwMode="auto">
            <a:xfrm>
              <a:off x="3563" y="3321"/>
              <a:ext cx="285"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rgbClr val="0000FF"/>
                  </a:solidFill>
                  <a:ea typeface="宋体" pitchFamily="2" charset="-122"/>
                </a:rPr>
                <a:t>p1</a:t>
              </a:r>
            </a:p>
          </p:txBody>
        </p:sp>
        <p:sp>
          <p:nvSpPr>
            <p:cNvPr id="408592" name="Line 54"/>
            <p:cNvSpPr>
              <a:spLocks noChangeShapeType="1"/>
            </p:cNvSpPr>
            <p:nvPr/>
          </p:nvSpPr>
          <p:spPr bwMode="auto">
            <a:xfrm>
              <a:off x="4819" y="3459"/>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08593" name="Text Box 55"/>
            <p:cNvSpPr txBox="1">
              <a:spLocks noChangeArrowheads="1"/>
            </p:cNvSpPr>
            <p:nvPr/>
          </p:nvSpPr>
          <p:spPr bwMode="auto">
            <a:xfrm>
              <a:off x="4626" y="3321"/>
              <a:ext cx="285"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rgbClr val="0000FF"/>
                  </a:solidFill>
                  <a:ea typeface="宋体" pitchFamily="2" charset="-122"/>
                </a:rPr>
                <a:t>p2</a:t>
              </a:r>
            </a:p>
          </p:txBody>
        </p:sp>
      </p:grpSp>
      <p:sp>
        <p:nvSpPr>
          <p:cNvPr id="862265" name="Text Box 57"/>
          <p:cNvSpPr txBox="1">
            <a:spLocks noChangeArrowheads="1"/>
          </p:cNvSpPr>
          <p:nvPr/>
        </p:nvSpPr>
        <p:spPr bwMode="auto">
          <a:xfrm>
            <a:off x="1849438" y="5292725"/>
            <a:ext cx="3962400" cy="1249363"/>
          </a:xfrm>
          <a:prstGeom prst="rect">
            <a:avLst/>
          </a:prstGeom>
          <a:solidFill>
            <a:srgbClr val="000099"/>
          </a:solidFill>
          <a:ln w="9525">
            <a:noFill/>
            <a:miter lim="800000"/>
            <a:headEnd/>
            <a:tailEnd/>
          </a:ln>
          <a:effectLst/>
        </p:spPr>
        <p:txBody>
          <a:bodyPr anchor="ctr">
            <a:spAutoFit/>
          </a:bodyPr>
          <a:lstStyle/>
          <a:p>
            <a:pPr defTabSz="762000">
              <a:spcBef>
                <a:spcPct val="0"/>
              </a:spcBef>
            </a:pPr>
            <a:r>
              <a:rPr lang="zh-CN" altLang="en-US" sz="2800">
                <a:solidFill>
                  <a:srgbClr val="FFFF66"/>
                </a:solidFill>
              </a:rPr>
              <a:t>运行结果： </a:t>
            </a:r>
          </a:p>
          <a:p>
            <a:pPr defTabSz="762000">
              <a:spcBef>
                <a:spcPct val="0"/>
              </a:spcBef>
            </a:pPr>
            <a:r>
              <a:rPr lang="en-US" altLang="zh-CN" sz="2400">
                <a:solidFill>
                  <a:srgbClr val="FFFF66"/>
                </a:solidFill>
                <a:ea typeface="宋体" pitchFamily="2" charset="-122"/>
              </a:rPr>
              <a:t>string a is: </a:t>
            </a:r>
          </a:p>
          <a:p>
            <a:pPr defTabSz="762000">
              <a:spcBef>
                <a:spcPct val="0"/>
              </a:spcBef>
            </a:pPr>
            <a:r>
              <a:rPr lang="en-US" altLang="zh-CN" sz="2400">
                <a:solidFill>
                  <a:srgbClr val="FFFF66"/>
                </a:solidFill>
                <a:ea typeface="宋体" pitchFamily="2" charset="-122"/>
              </a:rPr>
              <a:t>string b is:</a:t>
            </a:r>
          </a:p>
        </p:txBody>
      </p:sp>
      <p:sp>
        <p:nvSpPr>
          <p:cNvPr id="862266" name="AutoShape 58"/>
          <p:cNvSpPr>
            <a:spLocks noChangeArrowheads="1"/>
          </p:cNvSpPr>
          <p:nvPr/>
        </p:nvSpPr>
        <p:spPr bwMode="auto">
          <a:xfrm>
            <a:off x="3163888" y="3492500"/>
            <a:ext cx="1828800" cy="476250"/>
          </a:xfrm>
          <a:prstGeom prst="wedgeRectCallout">
            <a:avLst>
              <a:gd name="adj1" fmla="val -124829"/>
              <a:gd name="adj2" fmla="val 71000"/>
            </a:avLst>
          </a:prstGeom>
          <a:solidFill>
            <a:schemeClr val="bg1"/>
          </a:solidFill>
          <a:ln w="19050">
            <a:solidFill>
              <a:schemeClr val="accent1"/>
            </a:solidFill>
            <a:miter lim="800000"/>
            <a:headEnd type="none" w="lg" len="lg"/>
            <a:tailEnd/>
          </a:ln>
          <a:effectLst/>
        </p:spPr>
        <p:txBody>
          <a:bodyPr lIns="36000" tIns="46800" rIns="36000" bIns="46800" anchor="ctr">
            <a:spAutoFit/>
          </a:bodyPr>
          <a:lstStyle/>
          <a:p>
            <a:pPr algn="ctr">
              <a:spcBef>
                <a:spcPct val="0"/>
              </a:spcBef>
            </a:pPr>
            <a:r>
              <a:rPr lang="en-US" altLang="zh-CN" sz="2400">
                <a:solidFill>
                  <a:schemeClr val="tx1"/>
                </a:solidFill>
              </a:rPr>
              <a:t>p1=a; p2=b;</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83" name="Text Box 8"/>
          <p:cNvSpPr txBox="1">
            <a:spLocks noChangeArrowheads="1"/>
          </p:cNvSpPr>
          <p:nvPr/>
        </p:nvSpPr>
        <p:spPr bwMode="auto">
          <a:xfrm>
            <a:off x="325438" y="676275"/>
            <a:ext cx="4223207" cy="452431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zh-CN" altLang="en-US" sz="2400" dirty="0">
                <a:solidFill>
                  <a:schemeClr val="dk1"/>
                </a:solidFill>
              </a:rPr>
              <a:t>例</a:t>
            </a:r>
            <a:r>
              <a:rPr lang="en-US" altLang="zh-CN" sz="2400" dirty="0">
                <a:solidFill>
                  <a:schemeClr val="dk1"/>
                </a:solidFill>
              </a:rPr>
              <a:t>19  </a:t>
            </a:r>
            <a:r>
              <a:rPr lang="zh-CN" altLang="en-US" sz="2400" dirty="0">
                <a:solidFill>
                  <a:schemeClr val="dk1"/>
                </a:solidFill>
              </a:rPr>
              <a:t>用指针变量实现例</a:t>
            </a:r>
            <a:r>
              <a:rPr lang="en-US" altLang="zh-CN" sz="2400" dirty="0">
                <a:solidFill>
                  <a:schemeClr val="dk1"/>
                </a:solidFill>
              </a:rPr>
              <a:t>18</a:t>
            </a:r>
          </a:p>
          <a:p>
            <a:pPr>
              <a:spcBef>
                <a:spcPct val="0"/>
              </a:spcBef>
            </a:pPr>
            <a:r>
              <a:rPr lang="en-US" altLang="zh-CN" sz="2400" dirty="0">
                <a:solidFill>
                  <a:schemeClr val="dk1"/>
                </a:solidFill>
              </a:rPr>
              <a:t>#include &lt;</a:t>
            </a:r>
            <a:r>
              <a:rPr lang="en-US" altLang="zh-CN" sz="2400" dirty="0" err="1">
                <a:solidFill>
                  <a:schemeClr val="dk1"/>
                </a:solidFill>
              </a:rPr>
              <a:t>stdio.h</a:t>
            </a:r>
            <a:r>
              <a:rPr lang="en-US" altLang="zh-CN" sz="2400" dirty="0">
                <a:solidFill>
                  <a:schemeClr val="dk1"/>
                </a:solidFill>
              </a:rPr>
              <a:t>&gt;</a:t>
            </a:r>
          </a:p>
          <a:p>
            <a:pPr>
              <a:spcBef>
                <a:spcPct val="0"/>
              </a:spcBef>
            </a:pPr>
            <a:r>
              <a:rPr lang="en-US" altLang="zh-CN" sz="2400" dirty="0" err="1">
                <a:solidFill>
                  <a:schemeClr val="dk1"/>
                </a:solidFill>
              </a:rPr>
              <a:t>int</a:t>
            </a:r>
            <a:r>
              <a:rPr lang="en-US" altLang="zh-CN" sz="2400" dirty="0">
                <a:solidFill>
                  <a:schemeClr val="dk1"/>
                </a:solidFill>
              </a:rPr>
              <a:t> main( )</a:t>
            </a:r>
          </a:p>
          <a:p>
            <a:pPr>
              <a:spcBef>
                <a:spcPct val="0"/>
              </a:spcBef>
            </a:pPr>
            <a:r>
              <a:rPr lang="en-US" altLang="zh-CN" sz="2400" dirty="0">
                <a:solidFill>
                  <a:schemeClr val="dk1"/>
                </a:solidFill>
              </a:rPr>
              <a:t>{ char   a[ ]="I am boy. ",b[20];</a:t>
            </a:r>
          </a:p>
          <a:p>
            <a:pPr>
              <a:spcBef>
                <a:spcPct val="0"/>
              </a:spcBef>
            </a:pPr>
            <a:r>
              <a:rPr lang="en-US" altLang="zh-CN" sz="2400" dirty="0">
                <a:solidFill>
                  <a:schemeClr val="dk1"/>
                </a:solidFill>
              </a:rPr>
              <a:t>  char   *p1=a,*p2=b;</a:t>
            </a:r>
          </a:p>
          <a:p>
            <a:pPr>
              <a:spcBef>
                <a:spcPct val="0"/>
              </a:spcBef>
            </a:pPr>
            <a:r>
              <a:rPr lang="en-US" altLang="zh-CN" sz="2400" dirty="0">
                <a:solidFill>
                  <a:schemeClr val="dk1"/>
                </a:solidFill>
              </a:rPr>
              <a:t>  </a:t>
            </a:r>
            <a:r>
              <a:rPr lang="en-US" altLang="zh-CN" sz="2400" dirty="0" err="1">
                <a:solidFill>
                  <a:schemeClr val="dk1"/>
                </a:solidFill>
              </a:rPr>
              <a:t>int</a:t>
            </a:r>
            <a:r>
              <a:rPr lang="en-US" altLang="zh-CN" sz="2400" dirty="0">
                <a:solidFill>
                  <a:schemeClr val="dk1"/>
                </a:solidFill>
              </a:rPr>
              <a:t> </a:t>
            </a:r>
            <a:r>
              <a:rPr lang="en-US" altLang="zh-CN" sz="2400" dirty="0" err="1">
                <a:solidFill>
                  <a:schemeClr val="dk1"/>
                </a:solidFill>
              </a:rPr>
              <a:t>i</a:t>
            </a:r>
            <a:r>
              <a:rPr lang="en-US" altLang="zh-CN" sz="2400" dirty="0">
                <a:solidFill>
                  <a:schemeClr val="dk1"/>
                </a:solidFill>
              </a:rPr>
              <a:t>;</a:t>
            </a:r>
          </a:p>
          <a:p>
            <a:pPr>
              <a:spcBef>
                <a:spcPct val="0"/>
              </a:spcBef>
            </a:pPr>
            <a:r>
              <a:rPr lang="en-US" altLang="zh-CN" sz="2400" dirty="0">
                <a:solidFill>
                  <a:schemeClr val="dk1"/>
                </a:solidFill>
              </a:rPr>
              <a:t>  for(   ; *p1!='\0' ; p1++,p2++) </a:t>
            </a:r>
          </a:p>
          <a:p>
            <a:pPr>
              <a:spcBef>
                <a:spcPct val="0"/>
              </a:spcBef>
            </a:pPr>
            <a:r>
              <a:rPr lang="en-US" altLang="zh-CN" sz="2400" dirty="0">
                <a:solidFill>
                  <a:schemeClr val="dk1"/>
                </a:solidFill>
              </a:rPr>
              <a:t>     {*p2=*p1;}</a:t>
            </a:r>
          </a:p>
          <a:p>
            <a:pPr>
              <a:spcBef>
                <a:spcPct val="0"/>
              </a:spcBef>
            </a:pPr>
            <a:r>
              <a:rPr lang="en-US" altLang="zh-CN" sz="2400" dirty="0">
                <a:solidFill>
                  <a:schemeClr val="dk1"/>
                </a:solidFill>
              </a:rPr>
              <a:t>  *p2='\0'; </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("string a is: %s\n", a  );</a:t>
            </a:r>
          </a:p>
          <a:p>
            <a:pPr>
              <a:spcBef>
                <a:spcPct val="0"/>
              </a:spcBef>
            </a:pPr>
            <a:r>
              <a:rPr lang="en-US" altLang="zh-CN" sz="2400" dirty="0">
                <a:solidFill>
                  <a:schemeClr val="dk1"/>
                </a:solidFill>
              </a:rPr>
              <a:t>  </a:t>
            </a:r>
            <a:r>
              <a:rPr lang="en-US" altLang="zh-CN" sz="2400" dirty="0" err="1">
                <a:solidFill>
                  <a:schemeClr val="dk1"/>
                </a:solidFill>
              </a:rPr>
              <a:t>printf</a:t>
            </a:r>
            <a:r>
              <a:rPr lang="en-US" altLang="zh-CN" sz="2400" dirty="0">
                <a:solidFill>
                  <a:schemeClr val="dk1"/>
                </a:solidFill>
              </a:rPr>
              <a:t>("string b is: %s\n", b  );</a:t>
            </a:r>
          </a:p>
          <a:p>
            <a:pPr>
              <a:spcBef>
                <a:spcPct val="0"/>
              </a:spcBef>
            </a:pPr>
            <a:r>
              <a:rPr lang="en-US" altLang="zh-CN" sz="2400" dirty="0">
                <a:solidFill>
                  <a:schemeClr val="dk1"/>
                </a:solidFill>
              </a:rPr>
              <a:t>}</a:t>
            </a:r>
          </a:p>
        </p:txBody>
      </p:sp>
      <p:sp>
        <p:nvSpPr>
          <p:cNvPr id="862217" name="Text Box 9"/>
          <p:cNvSpPr txBox="1">
            <a:spLocks noChangeArrowheads="1"/>
          </p:cNvSpPr>
          <p:nvPr/>
        </p:nvSpPr>
        <p:spPr bwMode="auto">
          <a:xfrm>
            <a:off x="1849438" y="5295900"/>
            <a:ext cx="3962400" cy="1249363"/>
          </a:xfrm>
          <a:prstGeom prst="rect">
            <a:avLst/>
          </a:prstGeom>
          <a:solidFill>
            <a:srgbClr val="000099"/>
          </a:solidFill>
          <a:ln w="9525">
            <a:noFill/>
            <a:miter lim="800000"/>
            <a:headEnd/>
            <a:tailEnd/>
          </a:ln>
          <a:effectLst/>
        </p:spPr>
        <p:txBody>
          <a:bodyPr anchor="ctr">
            <a:spAutoFit/>
          </a:bodyPr>
          <a:lstStyle/>
          <a:p>
            <a:pPr defTabSz="762000">
              <a:spcBef>
                <a:spcPct val="0"/>
              </a:spcBef>
            </a:pPr>
            <a:r>
              <a:rPr lang="zh-CN" altLang="en-US" sz="2800">
                <a:solidFill>
                  <a:srgbClr val="FFFF66"/>
                </a:solidFill>
              </a:rPr>
              <a:t>运行结果： </a:t>
            </a:r>
          </a:p>
          <a:p>
            <a:pPr defTabSz="762000">
              <a:spcBef>
                <a:spcPct val="0"/>
              </a:spcBef>
            </a:pPr>
            <a:r>
              <a:rPr lang="en-US" altLang="zh-CN" sz="2400">
                <a:solidFill>
                  <a:srgbClr val="FFFF66"/>
                </a:solidFill>
                <a:ea typeface="宋体" pitchFamily="2" charset="-122"/>
              </a:rPr>
              <a:t>string a is: I am boy.</a:t>
            </a:r>
          </a:p>
          <a:p>
            <a:pPr defTabSz="762000">
              <a:spcBef>
                <a:spcPct val="0"/>
              </a:spcBef>
            </a:pPr>
            <a:r>
              <a:rPr lang="en-US" altLang="zh-CN" sz="2400">
                <a:solidFill>
                  <a:srgbClr val="FFFF66"/>
                </a:solidFill>
                <a:ea typeface="宋体" pitchFamily="2" charset="-122"/>
              </a:rPr>
              <a:t>string b is: I am boy.</a:t>
            </a:r>
          </a:p>
        </p:txBody>
      </p:sp>
      <p:grpSp>
        <p:nvGrpSpPr>
          <p:cNvPr id="2" name="Group 10"/>
          <p:cNvGrpSpPr>
            <a:grpSpLocks/>
          </p:cNvGrpSpPr>
          <p:nvPr/>
        </p:nvGrpSpPr>
        <p:grpSpPr bwMode="auto">
          <a:xfrm>
            <a:off x="5619750" y="431800"/>
            <a:ext cx="3316288" cy="4451350"/>
            <a:chOff x="3575" y="662"/>
            <a:chExt cx="2089" cy="2804"/>
          </a:xfrm>
        </p:grpSpPr>
        <p:sp>
          <p:nvSpPr>
            <p:cNvPr id="408594" name="Text Box 11"/>
            <p:cNvSpPr txBox="1">
              <a:spLocks noChangeArrowheads="1"/>
            </p:cNvSpPr>
            <p:nvPr/>
          </p:nvSpPr>
          <p:spPr bwMode="auto">
            <a:xfrm>
              <a:off x="4178" y="896"/>
              <a:ext cx="178"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I</a:t>
              </a:r>
            </a:p>
          </p:txBody>
        </p:sp>
        <p:sp>
          <p:nvSpPr>
            <p:cNvPr id="408595" name="Text Box 12"/>
            <p:cNvSpPr txBox="1">
              <a:spLocks noChangeArrowheads="1"/>
            </p:cNvSpPr>
            <p:nvPr/>
          </p:nvSpPr>
          <p:spPr bwMode="auto">
            <a:xfrm>
              <a:off x="4178" y="1316"/>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a</a:t>
              </a:r>
            </a:p>
          </p:txBody>
        </p:sp>
        <p:sp>
          <p:nvSpPr>
            <p:cNvPr id="408596" name="Text Box 13"/>
            <p:cNvSpPr txBox="1">
              <a:spLocks noChangeArrowheads="1"/>
            </p:cNvSpPr>
            <p:nvPr/>
          </p:nvSpPr>
          <p:spPr bwMode="auto">
            <a:xfrm>
              <a:off x="4178" y="1525"/>
              <a:ext cx="249"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m</a:t>
              </a:r>
            </a:p>
          </p:txBody>
        </p:sp>
        <p:sp>
          <p:nvSpPr>
            <p:cNvPr id="408597" name="Text Box 14"/>
            <p:cNvSpPr txBox="1">
              <a:spLocks noChangeArrowheads="1"/>
            </p:cNvSpPr>
            <p:nvPr/>
          </p:nvSpPr>
          <p:spPr bwMode="auto">
            <a:xfrm>
              <a:off x="4178" y="1724"/>
              <a:ext cx="116" cy="250"/>
            </a:xfrm>
            <a:prstGeom prst="rect">
              <a:avLst/>
            </a:prstGeom>
            <a:noFill/>
            <a:ln w="9525">
              <a:noFill/>
              <a:miter lim="800000"/>
              <a:headEnd/>
              <a:tailEnd/>
            </a:ln>
            <a:effectLst/>
          </p:spPr>
          <p:txBody>
            <a:bodyPr wrap="none">
              <a:spAutoFit/>
            </a:bodyPr>
            <a:lstStyle/>
            <a:p>
              <a:pPr eaLnBrk="1" hangingPunct="1">
                <a:spcBef>
                  <a:spcPct val="0"/>
                </a:spcBef>
              </a:pPr>
              <a:endParaRPr lang="zh-CN" altLang="zh-CN" sz="2000">
                <a:solidFill>
                  <a:schemeClr val="tx1"/>
                </a:solidFill>
                <a:ea typeface="宋体" pitchFamily="2" charset="-122"/>
              </a:endParaRPr>
            </a:p>
          </p:txBody>
        </p:sp>
        <p:sp>
          <p:nvSpPr>
            <p:cNvPr id="408598" name="Text Box 15"/>
            <p:cNvSpPr txBox="1">
              <a:spLocks noChangeArrowheads="1"/>
            </p:cNvSpPr>
            <p:nvPr/>
          </p:nvSpPr>
          <p:spPr bwMode="auto">
            <a:xfrm>
              <a:off x="4178" y="1944"/>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a</a:t>
              </a:r>
            </a:p>
          </p:txBody>
        </p:sp>
        <p:sp>
          <p:nvSpPr>
            <p:cNvPr id="408599" name="Text Box 16"/>
            <p:cNvSpPr txBox="1">
              <a:spLocks noChangeArrowheads="1"/>
            </p:cNvSpPr>
            <p:nvPr/>
          </p:nvSpPr>
          <p:spPr bwMode="auto">
            <a:xfrm>
              <a:off x="4178" y="2363"/>
              <a:ext cx="205"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b</a:t>
              </a:r>
            </a:p>
          </p:txBody>
        </p:sp>
        <p:sp>
          <p:nvSpPr>
            <p:cNvPr id="408600" name="Text Box 17"/>
            <p:cNvSpPr txBox="1">
              <a:spLocks noChangeArrowheads="1"/>
            </p:cNvSpPr>
            <p:nvPr/>
          </p:nvSpPr>
          <p:spPr bwMode="auto">
            <a:xfrm>
              <a:off x="4178" y="2573"/>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0</a:t>
              </a:r>
            </a:p>
          </p:txBody>
        </p:sp>
        <p:sp>
          <p:nvSpPr>
            <p:cNvPr id="408601" name="Text Box 18"/>
            <p:cNvSpPr txBox="1">
              <a:spLocks noChangeArrowheads="1"/>
            </p:cNvSpPr>
            <p:nvPr/>
          </p:nvSpPr>
          <p:spPr bwMode="auto">
            <a:xfrm>
              <a:off x="4178" y="2782"/>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y</a:t>
              </a:r>
            </a:p>
          </p:txBody>
        </p:sp>
        <p:sp>
          <p:nvSpPr>
            <p:cNvPr id="408602" name="Line 19"/>
            <p:cNvSpPr>
              <a:spLocks noChangeShapeType="1"/>
            </p:cNvSpPr>
            <p:nvPr/>
          </p:nvSpPr>
          <p:spPr bwMode="auto">
            <a:xfrm>
              <a:off x="3768" y="923"/>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08603" name="Text Box 20"/>
            <p:cNvSpPr txBox="1">
              <a:spLocks noChangeArrowheads="1"/>
            </p:cNvSpPr>
            <p:nvPr/>
          </p:nvSpPr>
          <p:spPr bwMode="auto">
            <a:xfrm>
              <a:off x="3575" y="785"/>
              <a:ext cx="285"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p1</a:t>
              </a:r>
            </a:p>
          </p:txBody>
        </p:sp>
        <p:sp>
          <p:nvSpPr>
            <p:cNvPr id="408604" name="Rectangle 21"/>
            <p:cNvSpPr>
              <a:spLocks noChangeArrowheads="1"/>
            </p:cNvSpPr>
            <p:nvPr/>
          </p:nvSpPr>
          <p:spPr bwMode="auto">
            <a:xfrm>
              <a:off x="3996" y="912"/>
              <a:ext cx="612" cy="2544"/>
            </a:xfrm>
            <a:prstGeom prst="rect">
              <a:avLst/>
            </a:prstGeom>
            <a:noFill/>
            <a:ln w="9525">
              <a:solidFill>
                <a:schemeClr val="tx1"/>
              </a:solidFill>
              <a:miter lim="800000"/>
              <a:headEnd/>
              <a:tailEnd/>
            </a:ln>
            <a:effectLst/>
          </p:spPr>
          <p:txBody>
            <a:bodyPr wrap="none" anchor="ctr"/>
            <a:lstStyle/>
            <a:p>
              <a:endParaRPr lang="zh-CN" altLang="en-US"/>
            </a:p>
          </p:txBody>
        </p:sp>
        <p:sp>
          <p:nvSpPr>
            <p:cNvPr id="408605" name="Line 22"/>
            <p:cNvSpPr>
              <a:spLocks noChangeShapeType="1"/>
            </p:cNvSpPr>
            <p:nvPr/>
          </p:nvSpPr>
          <p:spPr bwMode="auto">
            <a:xfrm>
              <a:off x="3996" y="1112"/>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06" name="Line 23"/>
            <p:cNvSpPr>
              <a:spLocks noChangeShapeType="1"/>
            </p:cNvSpPr>
            <p:nvPr/>
          </p:nvSpPr>
          <p:spPr bwMode="auto">
            <a:xfrm>
              <a:off x="3996" y="1324"/>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07" name="Line 24"/>
            <p:cNvSpPr>
              <a:spLocks noChangeShapeType="1"/>
            </p:cNvSpPr>
            <p:nvPr/>
          </p:nvSpPr>
          <p:spPr bwMode="auto">
            <a:xfrm>
              <a:off x="3996" y="1537"/>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08" name="Line 25"/>
            <p:cNvSpPr>
              <a:spLocks noChangeShapeType="1"/>
            </p:cNvSpPr>
            <p:nvPr/>
          </p:nvSpPr>
          <p:spPr bwMode="auto">
            <a:xfrm>
              <a:off x="3996" y="1749"/>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09" name="Line 26"/>
            <p:cNvSpPr>
              <a:spLocks noChangeShapeType="1"/>
            </p:cNvSpPr>
            <p:nvPr/>
          </p:nvSpPr>
          <p:spPr bwMode="auto">
            <a:xfrm>
              <a:off x="3996" y="1962"/>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10" name="Line 27"/>
            <p:cNvSpPr>
              <a:spLocks noChangeShapeType="1"/>
            </p:cNvSpPr>
            <p:nvPr/>
          </p:nvSpPr>
          <p:spPr bwMode="auto">
            <a:xfrm>
              <a:off x="3996" y="2175"/>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11" name="Line 28"/>
            <p:cNvSpPr>
              <a:spLocks noChangeShapeType="1"/>
            </p:cNvSpPr>
            <p:nvPr/>
          </p:nvSpPr>
          <p:spPr bwMode="auto">
            <a:xfrm>
              <a:off x="3996" y="2387"/>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12" name="Line 29"/>
            <p:cNvSpPr>
              <a:spLocks noChangeShapeType="1"/>
            </p:cNvSpPr>
            <p:nvPr/>
          </p:nvSpPr>
          <p:spPr bwMode="auto">
            <a:xfrm>
              <a:off x="3996" y="2600"/>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13" name="Line 30"/>
            <p:cNvSpPr>
              <a:spLocks noChangeShapeType="1"/>
            </p:cNvSpPr>
            <p:nvPr/>
          </p:nvSpPr>
          <p:spPr bwMode="auto">
            <a:xfrm>
              <a:off x="3996" y="2813"/>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14" name="Line 31"/>
            <p:cNvSpPr>
              <a:spLocks noChangeShapeType="1"/>
            </p:cNvSpPr>
            <p:nvPr/>
          </p:nvSpPr>
          <p:spPr bwMode="auto">
            <a:xfrm>
              <a:off x="4004" y="3034"/>
              <a:ext cx="603" cy="0"/>
            </a:xfrm>
            <a:prstGeom prst="line">
              <a:avLst/>
            </a:prstGeom>
            <a:noFill/>
            <a:ln w="9525">
              <a:solidFill>
                <a:schemeClr val="tx1"/>
              </a:solidFill>
              <a:round/>
              <a:headEnd/>
              <a:tailEnd/>
            </a:ln>
            <a:effectLst/>
          </p:spPr>
          <p:txBody>
            <a:bodyPr wrap="none" anchor="ctr"/>
            <a:lstStyle/>
            <a:p>
              <a:endParaRPr lang="zh-CN" altLang="en-US"/>
            </a:p>
          </p:txBody>
        </p:sp>
        <p:sp>
          <p:nvSpPr>
            <p:cNvPr id="408615" name="Line 32"/>
            <p:cNvSpPr>
              <a:spLocks noChangeShapeType="1"/>
            </p:cNvSpPr>
            <p:nvPr/>
          </p:nvSpPr>
          <p:spPr bwMode="auto">
            <a:xfrm>
              <a:off x="4001" y="3241"/>
              <a:ext cx="603" cy="0"/>
            </a:xfrm>
            <a:prstGeom prst="line">
              <a:avLst/>
            </a:prstGeom>
            <a:noFill/>
            <a:ln w="9525">
              <a:solidFill>
                <a:schemeClr val="tx1"/>
              </a:solidFill>
              <a:round/>
              <a:headEnd/>
              <a:tailEnd/>
            </a:ln>
            <a:effectLst/>
          </p:spPr>
          <p:txBody>
            <a:bodyPr wrap="none" anchor="ctr"/>
            <a:lstStyle/>
            <a:p>
              <a:endParaRPr lang="zh-CN" altLang="en-US"/>
            </a:p>
          </p:txBody>
        </p:sp>
        <p:sp>
          <p:nvSpPr>
            <p:cNvPr id="408616" name="Text Box 33"/>
            <p:cNvSpPr txBox="1">
              <a:spLocks noChangeArrowheads="1"/>
            </p:cNvSpPr>
            <p:nvPr/>
          </p:nvSpPr>
          <p:spPr bwMode="auto">
            <a:xfrm>
              <a:off x="4178" y="2993"/>
              <a:ext cx="15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a:t>
              </a:r>
            </a:p>
          </p:txBody>
        </p:sp>
        <p:sp>
          <p:nvSpPr>
            <p:cNvPr id="408617" name="Text Box 34"/>
            <p:cNvSpPr txBox="1">
              <a:spLocks noChangeArrowheads="1"/>
            </p:cNvSpPr>
            <p:nvPr/>
          </p:nvSpPr>
          <p:spPr bwMode="auto">
            <a:xfrm>
              <a:off x="4178" y="3204"/>
              <a:ext cx="240"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\0</a:t>
              </a:r>
            </a:p>
          </p:txBody>
        </p:sp>
        <p:sp>
          <p:nvSpPr>
            <p:cNvPr id="408618" name="Text Box 35"/>
            <p:cNvSpPr txBox="1">
              <a:spLocks noChangeArrowheads="1"/>
            </p:cNvSpPr>
            <p:nvPr/>
          </p:nvSpPr>
          <p:spPr bwMode="auto">
            <a:xfrm>
              <a:off x="4180" y="662"/>
              <a:ext cx="196"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a</a:t>
              </a:r>
            </a:p>
          </p:txBody>
        </p:sp>
        <p:sp>
          <p:nvSpPr>
            <p:cNvPr id="408619" name="Rectangle 36"/>
            <p:cNvSpPr>
              <a:spLocks noChangeArrowheads="1"/>
            </p:cNvSpPr>
            <p:nvPr/>
          </p:nvSpPr>
          <p:spPr bwMode="auto">
            <a:xfrm>
              <a:off x="5052" y="922"/>
              <a:ext cx="612" cy="2544"/>
            </a:xfrm>
            <a:prstGeom prst="rect">
              <a:avLst/>
            </a:prstGeom>
            <a:noFill/>
            <a:ln w="9525">
              <a:solidFill>
                <a:schemeClr val="tx1"/>
              </a:solidFill>
              <a:miter lim="800000"/>
              <a:headEnd/>
              <a:tailEnd/>
            </a:ln>
            <a:effectLst/>
          </p:spPr>
          <p:txBody>
            <a:bodyPr wrap="none" anchor="ctr"/>
            <a:lstStyle/>
            <a:p>
              <a:endParaRPr lang="zh-CN" altLang="en-US"/>
            </a:p>
          </p:txBody>
        </p:sp>
        <p:sp>
          <p:nvSpPr>
            <p:cNvPr id="408620" name="Line 37"/>
            <p:cNvSpPr>
              <a:spLocks noChangeShapeType="1"/>
            </p:cNvSpPr>
            <p:nvPr/>
          </p:nvSpPr>
          <p:spPr bwMode="auto">
            <a:xfrm>
              <a:off x="5052" y="1122"/>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21" name="Line 38"/>
            <p:cNvSpPr>
              <a:spLocks noChangeShapeType="1"/>
            </p:cNvSpPr>
            <p:nvPr/>
          </p:nvSpPr>
          <p:spPr bwMode="auto">
            <a:xfrm>
              <a:off x="5052" y="1334"/>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22" name="Line 39"/>
            <p:cNvSpPr>
              <a:spLocks noChangeShapeType="1"/>
            </p:cNvSpPr>
            <p:nvPr/>
          </p:nvSpPr>
          <p:spPr bwMode="auto">
            <a:xfrm>
              <a:off x="5052" y="1547"/>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23" name="Line 40"/>
            <p:cNvSpPr>
              <a:spLocks noChangeShapeType="1"/>
            </p:cNvSpPr>
            <p:nvPr/>
          </p:nvSpPr>
          <p:spPr bwMode="auto">
            <a:xfrm>
              <a:off x="5052" y="1759"/>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24" name="Line 41"/>
            <p:cNvSpPr>
              <a:spLocks noChangeShapeType="1"/>
            </p:cNvSpPr>
            <p:nvPr/>
          </p:nvSpPr>
          <p:spPr bwMode="auto">
            <a:xfrm>
              <a:off x="5052" y="1972"/>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25" name="Line 42"/>
            <p:cNvSpPr>
              <a:spLocks noChangeShapeType="1"/>
            </p:cNvSpPr>
            <p:nvPr/>
          </p:nvSpPr>
          <p:spPr bwMode="auto">
            <a:xfrm>
              <a:off x="5052" y="2185"/>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26" name="Line 43"/>
            <p:cNvSpPr>
              <a:spLocks noChangeShapeType="1"/>
            </p:cNvSpPr>
            <p:nvPr/>
          </p:nvSpPr>
          <p:spPr bwMode="auto">
            <a:xfrm>
              <a:off x="5052" y="2397"/>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27" name="Line 44"/>
            <p:cNvSpPr>
              <a:spLocks noChangeShapeType="1"/>
            </p:cNvSpPr>
            <p:nvPr/>
          </p:nvSpPr>
          <p:spPr bwMode="auto">
            <a:xfrm>
              <a:off x="5052" y="2610"/>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28" name="Line 45"/>
            <p:cNvSpPr>
              <a:spLocks noChangeShapeType="1"/>
            </p:cNvSpPr>
            <p:nvPr/>
          </p:nvSpPr>
          <p:spPr bwMode="auto">
            <a:xfrm>
              <a:off x="5052" y="2823"/>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8629" name="Line 46"/>
            <p:cNvSpPr>
              <a:spLocks noChangeShapeType="1"/>
            </p:cNvSpPr>
            <p:nvPr/>
          </p:nvSpPr>
          <p:spPr bwMode="auto">
            <a:xfrm>
              <a:off x="5057" y="3251"/>
              <a:ext cx="603" cy="0"/>
            </a:xfrm>
            <a:prstGeom prst="line">
              <a:avLst/>
            </a:prstGeom>
            <a:noFill/>
            <a:ln w="9525">
              <a:solidFill>
                <a:schemeClr val="tx1"/>
              </a:solidFill>
              <a:round/>
              <a:headEnd/>
              <a:tailEnd/>
            </a:ln>
            <a:effectLst/>
          </p:spPr>
          <p:txBody>
            <a:bodyPr wrap="none" anchor="ctr"/>
            <a:lstStyle/>
            <a:p>
              <a:endParaRPr lang="zh-CN" altLang="en-US"/>
            </a:p>
          </p:txBody>
        </p:sp>
        <p:sp>
          <p:nvSpPr>
            <p:cNvPr id="408630" name="Text Box 47"/>
            <p:cNvSpPr txBox="1">
              <a:spLocks noChangeArrowheads="1"/>
            </p:cNvSpPr>
            <p:nvPr/>
          </p:nvSpPr>
          <p:spPr bwMode="auto">
            <a:xfrm>
              <a:off x="5236" y="672"/>
              <a:ext cx="205"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b</a:t>
              </a:r>
            </a:p>
          </p:txBody>
        </p:sp>
        <p:sp>
          <p:nvSpPr>
            <p:cNvPr id="408631" name="Line 48"/>
            <p:cNvSpPr>
              <a:spLocks noChangeShapeType="1"/>
            </p:cNvSpPr>
            <p:nvPr/>
          </p:nvSpPr>
          <p:spPr bwMode="auto">
            <a:xfrm>
              <a:off x="5061" y="3042"/>
              <a:ext cx="603" cy="0"/>
            </a:xfrm>
            <a:prstGeom prst="line">
              <a:avLst/>
            </a:prstGeom>
            <a:noFill/>
            <a:ln w="9525">
              <a:solidFill>
                <a:schemeClr val="tx1"/>
              </a:solidFill>
              <a:round/>
              <a:headEnd/>
              <a:tailEnd/>
            </a:ln>
            <a:effectLst/>
          </p:spPr>
          <p:txBody>
            <a:bodyPr wrap="none" anchor="ctr"/>
            <a:lstStyle/>
            <a:p>
              <a:endParaRPr lang="zh-CN" altLang="en-US"/>
            </a:p>
          </p:txBody>
        </p:sp>
        <p:sp>
          <p:nvSpPr>
            <p:cNvPr id="408632" name="Line 49"/>
            <p:cNvSpPr>
              <a:spLocks noChangeShapeType="1"/>
            </p:cNvSpPr>
            <p:nvPr/>
          </p:nvSpPr>
          <p:spPr bwMode="auto">
            <a:xfrm>
              <a:off x="4831" y="923"/>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08633" name="Text Box 50"/>
            <p:cNvSpPr txBox="1">
              <a:spLocks noChangeArrowheads="1"/>
            </p:cNvSpPr>
            <p:nvPr/>
          </p:nvSpPr>
          <p:spPr bwMode="auto">
            <a:xfrm>
              <a:off x="4638" y="785"/>
              <a:ext cx="285"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p2</a:t>
              </a:r>
            </a:p>
          </p:txBody>
        </p:sp>
      </p:grpSp>
      <p:grpSp>
        <p:nvGrpSpPr>
          <p:cNvPr id="3" name="Group 51"/>
          <p:cNvGrpSpPr>
            <a:grpSpLocks/>
          </p:cNvGrpSpPr>
          <p:nvPr/>
        </p:nvGrpSpPr>
        <p:grpSpPr bwMode="auto">
          <a:xfrm>
            <a:off x="5600700" y="4652963"/>
            <a:ext cx="2354263" cy="396875"/>
            <a:chOff x="3563" y="3321"/>
            <a:chExt cx="1483" cy="250"/>
          </a:xfrm>
        </p:grpSpPr>
        <p:sp>
          <p:nvSpPr>
            <p:cNvPr id="408590" name="Line 52"/>
            <p:cNvSpPr>
              <a:spLocks noChangeShapeType="1"/>
            </p:cNvSpPr>
            <p:nvPr/>
          </p:nvSpPr>
          <p:spPr bwMode="auto">
            <a:xfrm>
              <a:off x="3756" y="3459"/>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08591" name="Text Box 53"/>
            <p:cNvSpPr txBox="1">
              <a:spLocks noChangeArrowheads="1"/>
            </p:cNvSpPr>
            <p:nvPr/>
          </p:nvSpPr>
          <p:spPr bwMode="auto">
            <a:xfrm>
              <a:off x="3563" y="3321"/>
              <a:ext cx="285"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rgbClr val="0000FF"/>
                  </a:solidFill>
                  <a:ea typeface="宋体" pitchFamily="2" charset="-122"/>
                </a:rPr>
                <a:t>p1</a:t>
              </a:r>
            </a:p>
          </p:txBody>
        </p:sp>
        <p:sp>
          <p:nvSpPr>
            <p:cNvPr id="408592" name="Line 54"/>
            <p:cNvSpPr>
              <a:spLocks noChangeShapeType="1"/>
            </p:cNvSpPr>
            <p:nvPr/>
          </p:nvSpPr>
          <p:spPr bwMode="auto">
            <a:xfrm>
              <a:off x="4819" y="3459"/>
              <a:ext cx="227"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08593" name="Text Box 55"/>
            <p:cNvSpPr txBox="1">
              <a:spLocks noChangeArrowheads="1"/>
            </p:cNvSpPr>
            <p:nvPr/>
          </p:nvSpPr>
          <p:spPr bwMode="auto">
            <a:xfrm>
              <a:off x="4626" y="3321"/>
              <a:ext cx="285" cy="250"/>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rgbClr val="0000FF"/>
                  </a:solidFill>
                  <a:ea typeface="宋体" pitchFamily="2" charset="-122"/>
                </a:rPr>
                <a:t>p2</a:t>
              </a:r>
            </a:p>
          </p:txBody>
        </p:sp>
      </p:grpSp>
      <p:sp>
        <p:nvSpPr>
          <p:cNvPr id="862264" name="Text Box 56"/>
          <p:cNvSpPr txBox="1">
            <a:spLocks noChangeArrowheads="1"/>
          </p:cNvSpPr>
          <p:nvPr/>
        </p:nvSpPr>
        <p:spPr bwMode="auto">
          <a:xfrm>
            <a:off x="3877772" y="4020403"/>
            <a:ext cx="606425" cy="830997"/>
          </a:xfrm>
          <a:prstGeom prst="rect">
            <a:avLst/>
          </a:prstGeom>
          <a:solidFill>
            <a:schemeClr val="folHlink"/>
          </a:solidFill>
          <a:ln w="12700" cap="sq">
            <a:noFill/>
            <a:miter lim="800000"/>
            <a:headEnd type="none" w="sm" len="sm"/>
            <a:tailEnd type="none" w="sm" len="sm"/>
          </a:ln>
          <a:effectLst/>
        </p:spPr>
        <p:txBody>
          <a:bodyPr wrap="square" lIns="36000" rIns="36000">
            <a:spAutoFit/>
          </a:bodyPr>
          <a:lstStyle/>
          <a:p>
            <a:pPr eaLnBrk="1" hangingPunct="1">
              <a:spcBef>
                <a:spcPct val="0"/>
              </a:spcBef>
            </a:pPr>
            <a:r>
              <a:rPr lang="en-US" altLang="zh-CN" sz="2400" dirty="0">
                <a:solidFill>
                  <a:srgbClr val="FFFF00"/>
                </a:solidFill>
                <a:ea typeface="宋体" pitchFamily="2" charset="-122"/>
              </a:rPr>
              <a:t>p1 </a:t>
            </a:r>
          </a:p>
          <a:p>
            <a:pPr eaLnBrk="1" hangingPunct="1">
              <a:spcBef>
                <a:spcPct val="0"/>
              </a:spcBef>
            </a:pPr>
            <a:r>
              <a:rPr lang="en-US" altLang="zh-CN" sz="2400" dirty="0">
                <a:solidFill>
                  <a:srgbClr val="FFFF00"/>
                </a:solidFill>
                <a:ea typeface="宋体" pitchFamily="2" charset="-122"/>
              </a:rPr>
              <a:t>p2</a:t>
            </a:r>
          </a:p>
        </p:txBody>
      </p:sp>
      <p:sp>
        <p:nvSpPr>
          <p:cNvPr id="862265" name="Text Box 57"/>
          <p:cNvSpPr txBox="1">
            <a:spLocks noChangeArrowheads="1"/>
          </p:cNvSpPr>
          <p:nvPr/>
        </p:nvSpPr>
        <p:spPr bwMode="auto">
          <a:xfrm>
            <a:off x="1849438" y="5292725"/>
            <a:ext cx="3962400" cy="1249363"/>
          </a:xfrm>
          <a:prstGeom prst="rect">
            <a:avLst/>
          </a:prstGeom>
          <a:solidFill>
            <a:srgbClr val="000099"/>
          </a:solidFill>
          <a:ln w="9525">
            <a:noFill/>
            <a:miter lim="800000"/>
            <a:headEnd/>
            <a:tailEnd/>
          </a:ln>
          <a:effectLst/>
        </p:spPr>
        <p:txBody>
          <a:bodyPr anchor="ctr">
            <a:spAutoFit/>
          </a:bodyPr>
          <a:lstStyle/>
          <a:p>
            <a:pPr defTabSz="762000">
              <a:spcBef>
                <a:spcPct val="0"/>
              </a:spcBef>
            </a:pPr>
            <a:r>
              <a:rPr lang="zh-CN" altLang="en-US" sz="2800" dirty="0">
                <a:solidFill>
                  <a:srgbClr val="FFFF66"/>
                </a:solidFill>
              </a:rPr>
              <a:t>运行结果： </a:t>
            </a:r>
          </a:p>
          <a:p>
            <a:pPr defTabSz="762000">
              <a:spcBef>
                <a:spcPct val="0"/>
              </a:spcBef>
            </a:pPr>
            <a:r>
              <a:rPr lang="en-US" altLang="zh-CN" sz="2400" dirty="0">
                <a:solidFill>
                  <a:srgbClr val="FFFF66"/>
                </a:solidFill>
                <a:ea typeface="宋体" pitchFamily="2" charset="-122"/>
              </a:rPr>
              <a:t>string a is: </a:t>
            </a:r>
          </a:p>
          <a:p>
            <a:pPr defTabSz="762000">
              <a:spcBef>
                <a:spcPct val="0"/>
              </a:spcBef>
            </a:pPr>
            <a:r>
              <a:rPr lang="en-US" altLang="zh-CN" sz="2400" dirty="0">
                <a:solidFill>
                  <a:srgbClr val="FFFF66"/>
                </a:solidFill>
                <a:ea typeface="宋体" pitchFamily="2" charset="-122"/>
              </a:rPr>
              <a:t>string b is:</a:t>
            </a:r>
          </a:p>
        </p:txBody>
      </p:sp>
      <p:sp>
        <p:nvSpPr>
          <p:cNvPr id="862266" name="AutoShape 58"/>
          <p:cNvSpPr>
            <a:spLocks noChangeArrowheads="1"/>
          </p:cNvSpPr>
          <p:nvPr/>
        </p:nvSpPr>
        <p:spPr bwMode="auto">
          <a:xfrm>
            <a:off x="3163888" y="3492500"/>
            <a:ext cx="1828800" cy="476250"/>
          </a:xfrm>
          <a:prstGeom prst="wedgeRectCallout">
            <a:avLst>
              <a:gd name="adj1" fmla="val -124829"/>
              <a:gd name="adj2" fmla="val 71000"/>
            </a:avLst>
          </a:prstGeom>
          <a:solidFill>
            <a:schemeClr val="bg1"/>
          </a:solidFill>
          <a:ln w="19050">
            <a:solidFill>
              <a:schemeClr val="accent1"/>
            </a:solidFill>
            <a:miter lim="800000"/>
            <a:headEnd type="none" w="lg" len="lg"/>
            <a:tailEnd/>
          </a:ln>
          <a:effectLst/>
        </p:spPr>
        <p:txBody>
          <a:bodyPr lIns="36000" tIns="46800" rIns="36000" bIns="46800" anchor="ctr">
            <a:spAutoFit/>
          </a:bodyPr>
          <a:lstStyle/>
          <a:p>
            <a:pPr algn="ctr">
              <a:spcBef>
                <a:spcPct val="0"/>
              </a:spcBef>
            </a:pPr>
            <a:r>
              <a:rPr lang="en-US" altLang="zh-CN" sz="2400">
                <a:solidFill>
                  <a:schemeClr val="tx1"/>
                </a:solidFill>
              </a:rPr>
              <a:t>p1=a; p2=b;</a:t>
            </a:r>
          </a:p>
        </p:txBody>
      </p:sp>
    </p:spTree>
    <p:extLst>
      <p:ext uri="{BB962C8B-B14F-4D97-AF65-F5344CB8AC3E}">
        <p14:creationId xmlns:p14="http://schemas.microsoft.com/office/powerpoint/2010/main" val="9160386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4"/>
          <p:cNvSpPr>
            <a:spLocks noChangeArrowheads="1"/>
          </p:cNvSpPr>
          <p:nvPr/>
        </p:nvSpPr>
        <p:spPr bwMode="auto">
          <a:xfrm>
            <a:off x="655638" y="469900"/>
            <a:ext cx="7956550" cy="519113"/>
          </a:xfrm>
          <a:prstGeom prst="rect">
            <a:avLst/>
          </a:prstGeom>
          <a:noFill/>
          <a:ln w="9525">
            <a:noFill/>
            <a:miter lim="800000"/>
            <a:headEnd/>
            <a:tailEnd/>
          </a:ln>
        </p:spPr>
        <p:txBody>
          <a:bodyPr/>
          <a:lstStyle/>
          <a:p>
            <a:pPr marL="742950" lvl="1" indent="-285750" eaLnBrk="1" hangingPunct="1">
              <a:spcBef>
                <a:spcPct val="20000"/>
              </a:spcBef>
              <a:buClr>
                <a:srgbClr val="339933"/>
              </a:buClr>
              <a:buFont typeface="Wingdings" pitchFamily="2" charset="2"/>
              <a:buChar char="«"/>
            </a:pPr>
            <a:r>
              <a:rPr lang="zh-CN" altLang="en-US" sz="2800">
                <a:solidFill>
                  <a:schemeClr val="tx1"/>
                </a:solidFill>
              </a:rPr>
              <a:t>字符指针作函数参数</a:t>
            </a:r>
          </a:p>
        </p:txBody>
      </p:sp>
      <p:sp>
        <p:nvSpPr>
          <p:cNvPr id="864264" name="Text Box 8"/>
          <p:cNvSpPr txBox="1">
            <a:spLocks noChangeArrowheads="1"/>
          </p:cNvSpPr>
          <p:nvPr/>
        </p:nvSpPr>
        <p:spPr bwMode="auto">
          <a:xfrm>
            <a:off x="227013" y="973138"/>
            <a:ext cx="5519737" cy="457200"/>
          </a:xfrm>
          <a:prstGeom prst="rect">
            <a:avLst/>
          </a:prstGeom>
          <a:solidFill>
            <a:srgbClr val="FFCCFF"/>
          </a:solidFill>
          <a:ln w="9525">
            <a:noFill/>
            <a:miter lim="800000"/>
            <a:headEnd/>
            <a:tailEnd/>
          </a:ln>
          <a:effectLst/>
        </p:spPr>
        <p:txBody>
          <a:bodyPr>
            <a:spAutoFit/>
          </a:bodyPr>
          <a:lstStyle/>
          <a:p>
            <a:pPr eaLnBrk="1" hangingPunct="1">
              <a:spcBef>
                <a:spcPct val="0"/>
              </a:spcBef>
            </a:pPr>
            <a:r>
              <a:rPr lang="zh-CN" altLang="en-US" sz="2400" dirty="0">
                <a:solidFill>
                  <a:schemeClr val="tx1"/>
                </a:solidFill>
              </a:rPr>
              <a:t>例</a:t>
            </a:r>
            <a:r>
              <a:rPr lang="en-US" altLang="zh-CN" sz="2400" dirty="0"/>
              <a:t>20</a:t>
            </a:r>
            <a:r>
              <a:rPr lang="en-US" altLang="zh-CN" sz="2400" dirty="0">
                <a:solidFill>
                  <a:schemeClr val="tx1"/>
                </a:solidFill>
              </a:rPr>
              <a:t>   </a:t>
            </a:r>
            <a:r>
              <a:rPr lang="zh-CN" altLang="en-US" sz="2400" dirty="0">
                <a:solidFill>
                  <a:schemeClr val="tx1"/>
                </a:solidFill>
              </a:rPr>
              <a:t>用函数调用实现字符串的复制</a:t>
            </a:r>
          </a:p>
        </p:txBody>
      </p:sp>
      <p:sp>
        <p:nvSpPr>
          <p:cNvPr id="864266" name="Text Box 10"/>
          <p:cNvSpPr txBox="1">
            <a:spLocks noChangeArrowheads="1"/>
          </p:cNvSpPr>
          <p:nvPr/>
        </p:nvSpPr>
        <p:spPr bwMode="auto">
          <a:xfrm>
            <a:off x="0" y="1472586"/>
            <a:ext cx="5648726" cy="538609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spAutoFit/>
          </a:bodyPr>
          <a:lstStyle/>
          <a:p>
            <a:pPr>
              <a:spcBef>
                <a:spcPct val="0"/>
              </a:spcBef>
            </a:pPr>
            <a:r>
              <a:rPr lang="en-US" altLang="zh-CN" sz="2000" dirty="0">
                <a:solidFill>
                  <a:schemeClr val="dk1"/>
                </a:solidFill>
              </a:rPr>
              <a:t>⑴</a:t>
            </a:r>
            <a:r>
              <a:rPr lang="zh-CN" altLang="en-US" sz="2000" dirty="0">
                <a:solidFill>
                  <a:schemeClr val="dk1"/>
                </a:solidFill>
              </a:rPr>
              <a:t>用字符数组作参数</a:t>
            </a:r>
          </a:p>
          <a:p>
            <a:pPr>
              <a:spcBef>
                <a:spcPct val="0"/>
              </a:spcBef>
            </a:pPr>
            <a:r>
              <a:rPr lang="en-US" altLang="zh-CN" sz="2000" dirty="0">
                <a:solidFill>
                  <a:schemeClr val="dk1"/>
                </a:solidFill>
              </a:rPr>
              <a:t>#include &lt;</a:t>
            </a:r>
            <a:r>
              <a:rPr lang="en-US" altLang="zh-CN" sz="2000" dirty="0" err="1">
                <a:solidFill>
                  <a:schemeClr val="dk1"/>
                </a:solidFill>
              </a:rPr>
              <a:t>stdio.h</a:t>
            </a:r>
            <a:r>
              <a:rPr lang="en-US" altLang="zh-CN" sz="2000" dirty="0">
                <a:solidFill>
                  <a:schemeClr val="dk1"/>
                </a:solidFill>
              </a:rPr>
              <a:t>&gt;</a:t>
            </a:r>
          </a:p>
          <a:p>
            <a:pPr>
              <a:spcBef>
                <a:spcPct val="0"/>
              </a:spcBef>
            </a:pPr>
            <a:r>
              <a:rPr lang="en-US" altLang="zh-CN" sz="2000" dirty="0" err="1">
                <a:solidFill>
                  <a:schemeClr val="dk1"/>
                </a:solidFill>
              </a:rPr>
              <a:t>int</a:t>
            </a:r>
            <a:r>
              <a:rPr lang="en-US" altLang="zh-CN" sz="2000" dirty="0">
                <a:solidFill>
                  <a:schemeClr val="dk1"/>
                </a:solidFill>
              </a:rPr>
              <a:t> main()</a:t>
            </a:r>
          </a:p>
          <a:p>
            <a:pPr>
              <a:spcBef>
                <a:spcPct val="0"/>
              </a:spcBef>
            </a:pPr>
            <a:r>
              <a:rPr lang="en-US" altLang="zh-CN" sz="2000" dirty="0">
                <a:solidFill>
                  <a:schemeClr val="dk1"/>
                </a:solidFill>
              </a:rPr>
              <a:t>{</a:t>
            </a:r>
            <a:r>
              <a:rPr lang="en-US" altLang="zh-CN" sz="2000" dirty="0" err="1">
                <a:solidFill>
                  <a:schemeClr val="dk1"/>
                </a:solidFill>
              </a:rPr>
              <a:t>int</a:t>
            </a:r>
            <a:r>
              <a:rPr lang="en-US" altLang="zh-CN" sz="2000" dirty="0">
                <a:solidFill>
                  <a:schemeClr val="dk1"/>
                </a:solidFill>
              </a:rPr>
              <a:t> </a:t>
            </a:r>
            <a:r>
              <a:rPr lang="en-US" altLang="zh-CN" sz="2000" dirty="0" err="1">
                <a:solidFill>
                  <a:schemeClr val="dk1"/>
                </a:solidFill>
              </a:rPr>
              <a:t>copy_string</a:t>
            </a:r>
            <a:r>
              <a:rPr lang="en-US" altLang="zh-CN" sz="2000" dirty="0">
                <a:solidFill>
                  <a:schemeClr val="dk1"/>
                </a:solidFill>
              </a:rPr>
              <a:t>(char  from[],char to[]);</a:t>
            </a:r>
          </a:p>
          <a:p>
            <a:pPr>
              <a:spcBef>
                <a:spcPct val="0"/>
              </a:spcBef>
            </a:pPr>
            <a:r>
              <a:rPr lang="en-US" altLang="zh-CN" sz="2000" dirty="0">
                <a:solidFill>
                  <a:schemeClr val="dk1"/>
                </a:solidFill>
              </a:rPr>
              <a:t>  char a[ ]="I am a teacher.";</a:t>
            </a:r>
          </a:p>
          <a:p>
            <a:pPr>
              <a:spcBef>
                <a:spcPct val="0"/>
              </a:spcBef>
            </a:pPr>
            <a:r>
              <a:rPr lang="en-US" altLang="zh-CN" sz="2000" dirty="0">
                <a:solidFill>
                  <a:schemeClr val="dk1"/>
                </a:solidFill>
              </a:rPr>
              <a:t>  char b[ ]="You are a student.";</a:t>
            </a:r>
          </a:p>
          <a:p>
            <a:pPr>
              <a:spcBef>
                <a:spcPct val="0"/>
              </a:spcBef>
            </a:pPr>
            <a:r>
              <a:rPr lang="en-US" altLang="zh-CN" sz="2000" dirty="0">
                <a:solidFill>
                  <a:schemeClr val="dk1"/>
                </a:solidFill>
              </a:rPr>
              <a:t>  </a:t>
            </a:r>
            <a:r>
              <a:rPr lang="en-US" altLang="zh-CN" sz="2000" dirty="0" err="1">
                <a:solidFill>
                  <a:schemeClr val="dk1"/>
                </a:solidFill>
              </a:rPr>
              <a:t>printf</a:t>
            </a:r>
            <a:r>
              <a:rPr lang="en-US" altLang="zh-CN" sz="2000" dirty="0">
                <a:solidFill>
                  <a:schemeClr val="dk1"/>
                </a:solidFill>
              </a:rPr>
              <a:t>("</a:t>
            </a:r>
            <a:r>
              <a:rPr lang="en-US" altLang="zh-CN" sz="2000" dirty="0" err="1">
                <a:solidFill>
                  <a:schemeClr val="dk1"/>
                </a:solidFill>
              </a:rPr>
              <a:t>string_a</a:t>
            </a:r>
            <a:r>
              <a:rPr lang="en-US" altLang="zh-CN" sz="2000" dirty="0">
                <a:solidFill>
                  <a:schemeClr val="dk1"/>
                </a:solidFill>
              </a:rPr>
              <a:t>=%s\n </a:t>
            </a:r>
            <a:r>
              <a:rPr lang="en-US" altLang="zh-CN" sz="2000" dirty="0" err="1">
                <a:solidFill>
                  <a:schemeClr val="dk1"/>
                </a:solidFill>
              </a:rPr>
              <a:t>string_b</a:t>
            </a:r>
            <a:r>
              <a:rPr lang="en-US" altLang="zh-CN" sz="2000" dirty="0">
                <a:solidFill>
                  <a:schemeClr val="dk1"/>
                </a:solidFill>
              </a:rPr>
              <a:t>=%s\</a:t>
            </a:r>
            <a:r>
              <a:rPr lang="en-US" altLang="zh-CN" sz="2000" dirty="0"/>
              <a:t>n",</a:t>
            </a:r>
            <a:r>
              <a:rPr lang="en-US" altLang="zh-CN" sz="2000" dirty="0" err="1">
                <a:solidFill>
                  <a:schemeClr val="dk1"/>
                </a:solidFill>
              </a:rPr>
              <a:t>a,b</a:t>
            </a:r>
            <a:r>
              <a:rPr lang="en-US" altLang="zh-CN" sz="2000" dirty="0">
                <a:solidFill>
                  <a:schemeClr val="dk1"/>
                </a:solidFill>
              </a:rPr>
              <a:t>);</a:t>
            </a:r>
          </a:p>
          <a:p>
            <a:pPr>
              <a:spcBef>
                <a:spcPct val="0"/>
              </a:spcBef>
            </a:pPr>
            <a:r>
              <a:rPr lang="en-US" altLang="zh-CN" sz="2000" dirty="0">
                <a:solidFill>
                  <a:schemeClr val="dk1"/>
                </a:solidFill>
              </a:rPr>
              <a:t>  </a:t>
            </a:r>
            <a:r>
              <a:rPr lang="en-US" altLang="zh-CN" sz="2000" dirty="0" err="1">
                <a:solidFill>
                  <a:schemeClr val="dk1"/>
                </a:solidFill>
              </a:rPr>
              <a:t>printf</a:t>
            </a:r>
            <a:r>
              <a:rPr lang="en-US" altLang="zh-CN" sz="2000" dirty="0"/>
              <a:t>("copy </a:t>
            </a:r>
            <a:r>
              <a:rPr lang="en-US" altLang="zh-CN" sz="2000" dirty="0" err="1">
                <a:solidFill>
                  <a:schemeClr val="dk1"/>
                </a:solidFill>
              </a:rPr>
              <a:t>string_a</a:t>
            </a:r>
            <a:r>
              <a:rPr lang="en-US" altLang="zh-CN" sz="2000" dirty="0">
                <a:solidFill>
                  <a:schemeClr val="dk1"/>
                </a:solidFill>
              </a:rPr>
              <a:t> to </a:t>
            </a:r>
            <a:r>
              <a:rPr lang="en-US" altLang="zh-CN" sz="2000" dirty="0" err="1">
                <a:solidFill>
                  <a:schemeClr val="dk1"/>
                </a:solidFill>
              </a:rPr>
              <a:t>string_b</a:t>
            </a:r>
            <a:r>
              <a:rPr lang="en-US" altLang="zh-CN" sz="2000" dirty="0">
                <a:solidFill>
                  <a:schemeClr val="dk1"/>
                </a:solidFill>
              </a:rPr>
              <a:t>: \n");</a:t>
            </a:r>
          </a:p>
          <a:p>
            <a:pPr>
              <a:spcBef>
                <a:spcPct val="0"/>
              </a:spcBef>
            </a:pPr>
            <a:r>
              <a:rPr lang="en-US" altLang="zh-CN" sz="2000" dirty="0">
                <a:solidFill>
                  <a:schemeClr val="dk1"/>
                </a:solidFill>
              </a:rPr>
              <a:t>  </a:t>
            </a:r>
            <a:r>
              <a:rPr lang="en-US" altLang="zh-CN" sz="2000" dirty="0" err="1">
                <a:solidFill>
                  <a:schemeClr val="dk1"/>
                </a:solidFill>
              </a:rPr>
              <a:t>copy_string</a:t>
            </a:r>
            <a:r>
              <a:rPr lang="en-US" altLang="zh-CN" sz="2000" dirty="0">
                <a:solidFill>
                  <a:schemeClr val="dk1"/>
                </a:solidFill>
              </a:rPr>
              <a:t>(</a:t>
            </a:r>
            <a:r>
              <a:rPr lang="en-US" altLang="zh-CN" sz="2000" dirty="0" err="1">
                <a:solidFill>
                  <a:schemeClr val="dk1"/>
                </a:solidFill>
              </a:rPr>
              <a:t>a,b</a:t>
            </a:r>
            <a:r>
              <a:rPr lang="en-US" altLang="zh-CN" sz="2000" dirty="0">
                <a:solidFill>
                  <a:schemeClr val="dk1"/>
                </a:solidFill>
              </a:rPr>
              <a:t>);   /* </a:t>
            </a:r>
            <a:r>
              <a:rPr lang="zh-CN" altLang="en-US" sz="2000" dirty="0">
                <a:solidFill>
                  <a:schemeClr val="dk1"/>
                </a:solidFill>
              </a:rPr>
              <a:t>数组名作参数是地址传递*</a:t>
            </a:r>
            <a:r>
              <a:rPr lang="en-US" altLang="zh-CN" sz="2000" dirty="0">
                <a:solidFill>
                  <a:schemeClr val="dk1"/>
                </a:solidFill>
              </a:rPr>
              <a:t>/</a:t>
            </a:r>
          </a:p>
          <a:p>
            <a:pPr>
              <a:spcBef>
                <a:spcPct val="0"/>
              </a:spcBef>
            </a:pPr>
            <a:r>
              <a:rPr lang="en-US" altLang="zh-CN" sz="2000" dirty="0">
                <a:solidFill>
                  <a:schemeClr val="dk1"/>
                </a:solidFill>
              </a:rPr>
              <a:t>  </a:t>
            </a:r>
            <a:r>
              <a:rPr lang="en-US" altLang="zh-CN" sz="2000" dirty="0" err="1">
                <a:solidFill>
                  <a:schemeClr val="dk1"/>
                </a:solidFill>
              </a:rPr>
              <a:t>printf</a:t>
            </a:r>
            <a:r>
              <a:rPr lang="en-US" altLang="zh-CN" sz="2000" dirty="0"/>
              <a:t>("\</a:t>
            </a:r>
            <a:r>
              <a:rPr lang="en-US" altLang="zh-CN" sz="2000" dirty="0" err="1">
                <a:solidFill>
                  <a:schemeClr val="dk1"/>
                </a:solidFill>
              </a:rPr>
              <a:t>nstring_a</a:t>
            </a:r>
            <a:r>
              <a:rPr lang="en-US" altLang="zh-CN" sz="2000" dirty="0">
                <a:solidFill>
                  <a:schemeClr val="dk1"/>
                </a:solidFill>
              </a:rPr>
              <a:t>=%s\</a:t>
            </a:r>
            <a:r>
              <a:rPr lang="en-US" altLang="zh-CN" sz="2000" dirty="0" err="1">
                <a:solidFill>
                  <a:schemeClr val="dk1"/>
                </a:solidFill>
              </a:rPr>
              <a:t>nstring_b</a:t>
            </a:r>
            <a:r>
              <a:rPr lang="en-US" altLang="zh-CN" sz="2000" dirty="0">
                <a:solidFill>
                  <a:schemeClr val="dk1"/>
                </a:solidFill>
              </a:rPr>
              <a:t>=%s\</a:t>
            </a:r>
            <a:r>
              <a:rPr lang="en-US" altLang="zh-CN" sz="2000" dirty="0"/>
              <a:t>n",</a:t>
            </a:r>
            <a:r>
              <a:rPr lang="en-US" altLang="zh-CN" sz="2000" dirty="0" err="1">
                <a:solidFill>
                  <a:schemeClr val="dk1"/>
                </a:solidFill>
              </a:rPr>
              <a:t>a,b</a:t>
            </a:r>
            <a:r>
              <a:rPr lang="en-US" altLang="zh-CN" sz="2000" dirty="0">
                <a:solidFill>
                  <a:schemeClr val="dk1"/>
                </a:solidFill>
              </a:rPr>
              <a:t>);</a:t>
            </a:r>
          </a:p>
          <a:p>
            <a:pPr>
              <a:spcBef>
                <a:spcPct val="0"/>
              </a:spcBef>
            </a:pPr>
            <a:r>
              <a:rPr lang="en-US" altLang="zh-CN" sz="2000" dirty="0">
                <a:solidFill>
                  <a:schemeClr val="dk1"/>
                </a:solidFill>
              </a:rPr>
              <a:t>} </a:t>
            </a:r>
          </a:p>
          <a:p>
            <a:pPr>
              <a:spcBef>
                <a:spcPct val="0"/>
              </a:spcBef>
            </a:pPr>
            <a:r>
              <a:rPr lang="en-US" altLang="zh-CN" sz="2000" dirty="0" err="1">
                <a:solidFill>
                  <a:schemeClr val="dk1"/>
                </a:solidFill>
              </a:rPr>
              <a:t>int</a:t>
            </a:r>
            <a:r>
              <a:rPr lang="en-US" altLang="zh-CN" sz="2000" dirty="0">
                <a:solidFill>
                  <a:schemeClr val="dk1"/>
                </a:solidFill>
              </a:rPr>
              <a:t> </a:t>
            </a:r>
            <a:r>
              <a:rPr lang="en-US" altLang="zh-CN" sz="2000" dirty="0" err="1">
                <a:solidFill>
                  <a:schemeClr val="dk1"/>
                </a:solidFill>
              </a:rPr>
              <a:t>copy_string</a:t>
            </a:r>
            <a:r>
              <a:rPr lang="en-US" altLang="zh-CN" sz="2000" dirty="0">
                <a:solidFill>
                  <a:schemeClr val="dk1"/>
                </a:solidFill>
              </a:rPr>
              <a:t>(char  from[],char to[])</a:t>
            </a:r>
          </a:p>
          <a:p>
            <a:pPr>
              <a:spcBef>
                <a:spcPct val="0"/>
              </a:spcBef>
            </a:pPr>
            <a:r>
              <a:rPr lang="en-US" altLang="zh-CN" sz="2000" dirty="0">
                <a:solidFill>
                  <a:schemeClr val="dk1"/>
                </a:solidFill>
              </a:rPr>
              <a:t>{ </a:t>
            </a:r>
            <a:r>
              <a:rPr lang="en-US" altLang="zh-CN" sz="2000" dirty="0" err="1">
                <a:solidFill>
                  <a:schemeClr val="dk1"/>
                </a:solidFill>
              </a:rPr>
              <a:t>int</a:t>
            </a:r>
            <a:r>
              <a:rPr lang="en-US" altLang="zh-CN" sz="2000" dirty="0">
                <a:solidFill>
                  <a:schemeClr val="dk1"/>
                </a:solidFill>
              </a:rPr>
              <a:t> </a:t>
            </a:r>
            <a:r>
              <a:rPr lang="en-US" altLang="zh-CN" sz="2000" dirty="0" err="1">
                <a:solidFill>
                  <a:schemeClr val="dk1"/>
                </a:solidFill>
              </a:rPr>
              <a:t>i</a:t>
            </a:r>
            <a:r>
              <a:rPr lang="en-US" altLang="zh-CN" sz="2000" dirty="0">
                <a:solidFill>
                  <a:schemeClr val="dk1"/>
                </a:solidFill>
              </a:rPr>
              <a:t>=0;</a:t>
            </a:r>
          </a:p>
          <a:p>
            <a:pPr>
              <a:spcBef>
                <a:spcPct val="0"/>
              </a:spcBef>
            </a:pPr>
            <a:r>
              <a:rPr lang="en-US" altLang="zh-CN" sz="2000" dirty="0">
                <a:solidFill>
                  <a:schemeClr val="dk1"/>
                </a:solidFill>
              </a:rPr>
              <a:t>  while(from[</a:t>
            </a:r>
            <a:r>
              <a:rPr lang="en-US" altLang="zh-CN" sz="2000" dirty="0" err="1">
                <a:solidFill>
                  <a:schemeClr val="dk1"/>
                </a:solidFill>
              </a:rPr>
              <a:t>i</a:t>
            </a:r>
            <a:r>
              <a:rPr lang="en-US" altLang="zh-CN" sz="2000" dirty="0">
                <a:solidFill>
                  <a:schemeClr val="dk1"/>
                </a:solidFill>
              </a:rPr>
              <a:t>]!='\0')</a:t>
            </a:r>
          </a:p>
          <a:p>
            <a:pPr>
              <a:spcBef>
                <a:spcPct val="0"/>
              </a:spcBef>
            </a:pPr>
            <a:r>
              <a:rPr lang="en-US" altLang="zh-CN" sz="2000" dirty="0">
                <a:solidFill>
                  <a:schemeClr val="dk1"/>
                </a:solidFill>
              </a:rPr>
              <a:t>     { to[</a:t>
            </a:r>
            <a:r>
              <a:rPr lang="en-US" altLang="zh-CN" sz="2000" dirty="0" err="1">
                <a:solidFill>
                  <a:schemeClr val="dk1"/>
                </a:solidFill>
              </a:rPr>
              <a:t>i</a:t>
            </a:r>
            <a:r>
              <a:rPr lang="en-US" altLang="zh-CN" sz="2000" dirty="0">
                <a:solidFill>
                  <a:schemeClr val="dk1"/>
                </a:solidFill>
              </a:rPr>
              <a:t>]=from[</a:t>
            </a:r>
            <a:r>
              <a:rPr lang="en-US" altLang="zh-CN" sz="2000" dirty="0" err="1">
                <a:solidFill>
                  <a:schemeClr val="dk1"/>
                </a:solidFill>
              </a:rPr>
              <a:t>i</a:t>
            </a:r>
            <a:r>
              <a:rPr lang="en-US" altLang="zh-CN" sz="2000" dirty="0">
                <a:solidFill>
                  <a:schemeClr val="dk1"/>
                </a:solidFill>
              </a:rPr>
              <a:t>];  </a:t>
            </a:r>
            <a:r>
              <a:rPr lang="en-US" altLang="zh-CN" sz="2000" dirty="0" err="1">
                <a:solidFill>
                  <a:schemeClr val="dk1"/>
                </a:solidFill>
              </a:rPr>
              <a:t>i</a:t>
            </a:r>
            <a:r>
              <a:rPr lang="en-US" altLang="zh-CN" sz="2000" dirty="0">
                <a:solidFill>
                  <a:schemeClr val="dk1"/>
                </a:solidFill>
              </a:rPr>
              <a:t>++;  }</a:t>
            </a:r>
          </a:p>
          <a:p>
            <a:pPr>
              <a:spcBef>
                <a:spcPct val="0"/>
              </a:spcBef>
            </a:pPr>
            <a:r>
              <a:rPr lang="en-US" altLang="zh-CN" sz="2000" dirty="0">
                <a:solidFill>
                  <a:schemeClr val="dk1"/>
                </a:solidFill>
              </a:rPr>
              <a:t>  to[</a:t>
            </a:r>
            <a:r>
              <a:rPr lang="en-US" altLang="zh-CN" sz="2000" dirty="0" err="1">
                <a:solidFill>
                  <a:schemeClr val="dk1"/>
                </a:solidFill>
              </a:rPr>
              <a:t>i</a:t>
            </a:r>
            <a:r>
              <a:rPr lang="en-US" altLang="zh-CN" sz="2000" dirty="0">
                <a:solidFill>
                  <a:schemeClr val="dk1"/>
                </a:solidFill>
              </a:rPr>
              <a:t>]='\0';</a:t>
            </a:r>
          </a:p>
          <a:p>
            <a:pPr>
              <a:spcBef>
                <a:spcPct val="0"/>
              </a:spcBef>
            </a:pPr>
            <a:r>
              <a:rPr lang="en-US" altLang="zh-CN" sz="2000" dirty="0">
                <a:solidFill>
                  <a:schemeClr val="dk1"/>
                </a:solidFill>
              </a:rPr>
              <a:t>}</a:t>
            </a:r>
          </a:p>
        </p:txBody>
      </p:sp>
      <p:grpSp>
        <p:nvGrpSpPr>
          <p:cNvPr id="2" name="Group 11"/>
          <p:cNvGrpSpPr>
            <a:grpSpLocks/>
          </p:cNvGrpSpPr>
          <p:nvPr/>
        </p:nvGrpSpPr>
        <p:grpSpPr bwMode="auto">
          <a:xfrm>
            <a:off x="6365875" y="407988"/>
            <a:ext cx="1447800" cy="5603875"/>
            <a:chOff x="2908" y="217"/>
            <a:chExt cx="1082" cy="3608"/>
          </a:xfrm>
        </p:grpSpPr>
        <p:sp>
          <p:nvSpPr>
            <p:cNvPr id="409688" name="Text Box 12"/>
            <p:cNvSpPr txBox="1">
              <a:spLocks noChangeArrowheads="1"/>
            </p:cNvSpPr>
            <p:nvPr/>
          </p:nvSpPr>
          <p:spPr bwMode="auto">
            <a:xfrm>
              <a:off x="2977" y="219"/>
              <a:ext cx="232"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a</a:t>
              </a:r>
            </a:p>
          </p:txBody>
        </p:sp>
        <p:grpSp>
          <p:nvGrpSpPr>
            <p:cNvPr id="3" name="Group 13"/>
            <p:cNvGrpSpPr>
              <a:grpSpLocks/>
            </p:cNvGrpSpPr>
            <p:nvPr/>
          </p:nvGrpSpPr>
          <p:grpSpPr bwMode="auto">
            <a:xfrm>
              <a:off x="2908" y="394"/>
              <a:ext cx="1082" cy="3431"/>
              <a:chOff x="2908" y="394"/>
              <a:chExt cx="1082" cy="3431"/>
            </a:xfrm>
          </p:grpSpPr>
          <p:sp>
            <p:nvSpPr>
              <p:cNvPr id="409691" name="Text Box 14"/>
              <p:cNvSpPr txBox="1">
                <a:spLocks noChangeArrowheads="1"/>
              </p:cNvSpPr>
              <p:nvPr/>
            </p:nvSpPr>
            <p:spPr bwMode="auto">
              <a:xfrm>
                <a:off x="3561" y="408"/>
                <a:ext cx="211"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I</a:t>
                </a:r>
              </a:p>
            </p:txBody>
          </p:sp>
          <p:sp>
            <p:nvSpPr>
              <p:cNvPr id="409692" name="Text Box 15"/>
              <p:cNvSpPr txBox="1">
                <a:spLocks noChangeArrowheads="1"/>
              </p:cNvSpPr>
              <p:nvPr/>
            </p:nvSpPr>
            <p:spPr bwMode="auto">
              <a:xfrm>
                <a:off x="3561" y="827"/>
                <a:ext cx="232"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a</a:t>
                </a:r>
              </a:p>
            </p:txBody>
          </p:sp>
          <p:sp>
            <p:nvSpPr>
              <p:cNvPr id="409693" name="Text Box 16"/>
              <p:cNvSpPr txBox="1">
                <a:spLocks noChangeArrowheads="1"/>
              </p:cNvSpPr>
              <p:nvPr/>
            </p:nvSpPr>
            <p:spPr bwMode="auto">
              <a:xfrm>
                <a:off x="3561" y="1036"/>
                <a:ext cx="295" cy="255"/>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m</a:t>
                </a:r>
              </a:p>
            </p:txBody>
          </p:sp>
          <p:sp>
            <p:nvSpPr>
              <p:cNvPr id="409694" name="Text Box 17"/>
              <p:cNvSpPr txBox="1">
                <a:spLocks noChangeArrowheads="1"/>
              </p:cNvSpPr>
              <p:nvPr/>
            </p:nvSpPr>
            <p:spPr bwMode="auto">
              <a:xfrm>
                <a:off x="3561" y="1455"/>
                <a:ext cx="232" cy="255"/>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a</a:t>
                </a:r>
              </a:p>
            </p:txBody>
          </p:sp>
          <p:sp>
            <p:nvSpPr>
              <p:cNvPr id="409695" name="Text Box 18"/>
              <p:cNvSpPr txBox="1">
                <a:spLocks noChangeArrowheads="1"/>
              </p:cNvSpPr>
              <p:nvPr/>
            </p:nvSpPr>
            <p:spPr bwMode="auto">
              <a:xfrm>
                <a:off x="3561" y="1874"/>
                <a:ext cx="200" cy="255"/>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t</a:t>
                </a:r>
              </a:p>
            </p:txBody>
          </p:sp>
          <p:sp>
            <p:nvSpPr>
              <p:cNvPr id="409696" name="Text Box 19"/>
              <p:cNvSpPr txBox="1">
                <a:spLocks noChangeArrowheads="1"/>
              </p:cNvSpPr>
              <p:nvPr/>
            </p:nvSpPr>
            <p:spPr bwMode="auto">
              <a:xfrm>
                <a:off x="3561" y="2084"/>
                <a:ext cx="221"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e</a:t>
                </a:r>
              </a:p>
            </p:txBody>
          </p:sp>
          <p:sp>
            <p:nvSpPr>
              <p:cNvPr id="409697" name="Text Box 20"/>
              <p:cNvSpPr txBox="1">
                <a:spLocks noChangeArrowheads="1"/>
              </p:cNvSpPr>
              <p:nvPr/>
            </p:nvSpPr>
            <p:spPr bwMode="auto">
              <a:xfrm>
                <a:off x="3561" y="2293"/>
                <a:ext cx="232" cy="255"/>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a</a:t>
                </a:r>
              </a:p>
            </p:txBody>
          </p:sp>
          <p:sp>
            <p:nvSpPr>
              <p:cNvPr id="409698" name="Line 21"/>
              <p:cNvSpPr>
                <a:spLocks noChangeShapeType="1"/>
              </p:cNvSpPr>
              <p:nvPr/>
            </p:nvSpPr>
            <p:spPr bwMode="auto">
              <a:xfrm>
                <a:off x="3045" y="434"/>
                <a:ext cx="33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09699" name="Rectangle 22"/>
              <p:cNvSpPr>
                <a:spLocks noChangeArrowheads="1"/>
              </p:cNvSpPr>
              <p:nvPr/>
            </p:nvSpPr>
            <p:spPr bwMode="auto">
              <a:xfrm>
                <a:off x="3378" y="423"/>
                <a:ext cx="612" cy="3356"/>
              </a:xfrm>
              <a:prstGeom prst="rect">
                <a:avLst/>
              </a:prstGeom>
              <a:noFill/>
              <a:ln w="9525">
                <a:solidFill>
                  <a:schemeClr val="tx1"/>
                </a:solidFill>
                <a:miter lim="800000"/>
                <a:headEnd/>
                <a:tailEnd/>
              </a:ln>
              <a:effectLst/>
            </p:spPr>
            <p:txBody>
              <a:bodyPr wrap="none" anchor="ctr"/>
              <a:lstStyle/>
              <a:p>
                <a:pPr algn="ctr" eaLnBrk="1" hangingPunct="1">
                  <a:spcBef>
                    <a:spcPct val="0"/>
                  </a:spcBef>
                </a:pPr>
                <a:endParaRPr lang="zh-CN" altLang="zh-CN" sz="2000">
                  <a:solidFill>
                    <a:schemeClr val="tx1"/>
                  </a:solidFill>
                  <a:ea typeface="宋体" pitchFamily="2" charset="-122"/>
                </a:endParaRPr>
              </a:p>
            </p:txBody>
          </p:sp>
          <p:sp>
            <p:nvSpPr>
              <p:cNvPr id="409700" name="Line 23"/>
              <p:cNvSpPr>
                <a:spLocks noChangeShapeType="1"/>
              </p:cNvSpPr>
              <p:nvPr/>
            </p:nvSpPr>
            <p:spPr bwMode="auto">
              <a:xfrm>
                <a:off x="3378" y="623"/>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9701" name="Line 24"/>
              <p:cNvSpPr>
                <a:spLocks noChangeShapeType="1"/>
              </p:cNvSpPr>
              <p:nvPr/>
            </p:nvSpPr>
            <p:spPr bwMode="auto">
              <a:xfrm>
                <a:off x="3378" y="835"/>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9702" name="Line 25"/>
              <p:cNvSpPr>
                <a:spLocks noChangeShapeType="1"/>
              </p:cNvSpPr>
              <p:nvPr/>
            </p:nvSpPr>
            <p:spPr bwMode="auto">
              <a:xfrm>
                <a:off x="3378" y="1048"/>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9703" name="Line 26"/>
              <p:cNvSpPr>
                <a:spLocks noChangeShapeType="1"/>
              </p:cNvSpPr>
              <p:nvPr/>
            </p:nvSpPr>
            <p:spPr bwMode="auto">
              <a:xfrm>
                <a:off x="3378" y="1260"/>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9704" name="Line 27"/>
              <p:cNvSpPr>
                <a:spLocks noChangeShapeType="1"/>
              </p:cNvSpPr>
              <p:nvPr/>
            </p:nvSpPr>
            <p:spPr bwMode="auto">
              <a:xfrm>
                <a:off x="3378" y="1473"/>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9705" name="Line 28"/>
              <p:cNvSpPr>
                <a:spLocks noChangeShapeType="1"/>
              </p:cNvSpPr>
              <p:nvPr/>
            </p:nvSpPr>
            <p:spPr bwMode="auto">
              <a:xfrm>
                <a:off x="3378" y="1686"/>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9706" name="Line 29"/>
              <p:cNvSpPr>
                <a:spLocks noChangeShapeType="1"/>
              </p:cNvSpPr>
              <p:nvPr/>
            </p:nvSpPr>
            <p:spPr bwMode="auto">
              <a:xfrm>
                <a:off x="3378" y="1898"/>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9707" name="Line 30"/>
              <p:cNvSpPr>
                <a:spLocks noChangeShapeType="1"/>
              </p:cNvSpPr>
              <p:nvPr/>
            </p:nvSpPr>
            <p:spPr bwMode="auto">
              <a:xfrm>
                <a:off x="3378" y="2111"/>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9708" name="Line 31"/>
              <p:cNvSpPr>
                <a:spLocks noChangeShapeType="1"/>
              </p:cNvSpPr>
              <p:nvPr/>
            </p:nvSpPr>
            <p:spPr bwMode="auto">
              <a:xfrm>
                <a:off x="3378" y="2324"/>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9709" name="Line 32"/>
              <p:cNvSpPr>
                <a:spLocks noChangeShapeType="1"/>
              </p:cNvSpPr>
              <p:nvPr/>
            </p:nvSpPr>
            <p:spPr bwMode="auto">
              <a:xfrm>
                <a:off x="3386" y="2545"/>
                <a:ext cx="603" cy="0"/>
              </a:xfrm>
              <a:prstGeom prst="line">
                <a:avLst/>
              </a:prstGeom>
              <a:noFill/>
              <a:ln w="9525">
                <a:solidFill>
                  <a:schemeClr val="tx1"/>
                </a:solidFill>
                <a:round/>
                <a:headEnd/>
                <a:tailEnd/>
              </a:ln>
              <a:effectLst/>
            </p:spPr>
            <p:txBody>
              <a:bodyPr wrap="none" anchor="ctr"/>
              <a:lstStyle/>
              <a:p>
                <a:endParaRPr lang="zh-CN" altLang="en-US"/>
              </a:p>
            </p:txBody>
          </p:sp>
          <p:sp>
            <p:nvSpPr>
              <p:cNvPr id="409710" name="Line 33"/>
              <p:cNvSpPr>
                <a:spLocks noChangeShapeType="1"/>
              </p:cNvSpPr>
              <p:nvPr/>
            </p:nvSpPr>
            <p:spPr bwMode="auto">
              <a:xfrm>
                <a:off x="3383" y="2752"/>
                <a:ext cx="603" cy="0"/>
              </a:xfrm>
              <a:prstGeom prst="line">
                <a:avLst/>
              </a:prstGeom>
              <a:noFill/>
              <a:ln w="9525">
                <a:solidFill>
                  <a:schemeClr val="tx1"/>
                </a:solidFill>
                <a:round/>
                <a:headEnd/>
                <a:tailEnd/>
              </a:ln>
              <a:effectLst/>
            </p:spPr>
            <p:txBody>
              <a:bodyPr wrap="none" anchor="ctr"/>
              <a:lstStyle/>
              <a:p>
                <a:endParaRPr lang="zh-CN" altLang="en-US"/>
              </a:p>
            </p:txBody>
          </p:sp>
          <p:sp>
            <p:nvSpPr>
              <p:cNvPr id="409711" name="Line 34"/>
              <p:cNvSpPr>
                <a:spLocks noChangeShapeType="1"/>
              </p:cNvSpPr>
              <p:nvPr/>
            </p:nvSpPr>
            <p:spPr bwMode="auto">
              <a:xfrm>
                <a:off x="3383" y="2974"/>
                <a:ext cx="603" cy="0"/>
              </a:xfrm>
              <a:prstGeom prst="line">
                <a:avLst/>
              </a:prstGeom>
              <a:noFill/>
              <a:ln w="9525">
                <a:solidFill>
                  <a:schemeClr val="tx1"/>
                </a:solidFill>
                <a:round/>
                <a:headEnd/>
                <a:tailEnd/>
              </a:ln>
              <a:effectLst/>
            </p:spPr>
            <p:txBody>
              <a:bodyPr wrap="none" anchor="ctr"/>
              <a:lstStyle/>
              <a:p>
                <a:endParaRPr lang="zh-CN" altLang="en-US"/>
              </a:p>
            </p:txBody>
          </p:sp>
          <p:sp>
            <p:nvSpPr>
              <p:cNvPr id="409712" name="Line 35"/>
              <p:cNvSpPr>
                <a:spLocks noChangeShapeType="1"/>
              </p:cNvSpPr>
              <p:nvPr/>
            </p:nvSpPr>
            <p:spPr bwMode="auto">
              <a:xfrm>
                <a:off x="3383" y="3185"/>
                <a:ext cx="603" cy="0"/>
              </a:xfrm>
              <a:prstGeom prst="line">
                <a:avLst/>
              </a:prstGeom>
              <a:noFill/>
              <a:ln w="9525">
                <a:solidFill>
                  <a:schemeClr val="tx1"/>
                </a:solidFill>
                <a:round/>
                <a:headEnd/>
                <a:tailEnd/>
              </a:ln>
              <a:effectLst/>
            </p:spPr>
            <p:txBody>
              <a:bodyPr wrap="none" anchor="ctr"/>
              <a:lstStyle/>
              <a:p>
                <a:endParaRPr lang="zh-CN" altLang="en-US"/>
              </a:p>
            </p:txBody>
          </p:sp>
          <p:sp>
            <p:nvSpPr>
              <p:cNvPr id="409713" name="Text Box 36"/>
              <p:cNvSpPr txBox="1">
                <a:spLocks noChangeArrowheads="1"/>
              </p:cNvSpPr>
              <p:nvPr/>
            </p:nvSpPr>
            <p:spPr bwMode="auto">
              <a:xfrm>
                <a:off x="3561" y="2503"/>
                <a:ext cx="221"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c</a:t>
                </a:r>
              </a:p>
            </p:txBody>
          </p:sp>
          <p:sp>
            <p:nvSpPr>
              <p:cNvPr id="409714" name="Text Box 37"/>
              <p:cNvSpPr txBox="1">
                <a:spLocks noChangeArrowheads="1"/>
              </p:cNvSpPr>
              <p:nvPr/>
            </p:nvSpPr>
            <p:spPr bwMode="auto">
              <a:xfrm>
                <a:off x="3561" y="2926"/>
                <a:ext cx="221" cy="255"/>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e</a:t>
                </a:r>
              </a:p>
            </p:txBody>
          </p:sp>
          <p:sp>
            <p:nvSpPr>
              <p:cNvPr id="409715" name="Text Box 38"/>
              <p:cNvSpPr txBox="1">
                <a:spLocks noChangeArrowheads="1"/>
              </p:cNvSpPr>
              <p:nvPr/>
            </p:nvSpPr>
            <p:spPr bwMode="auto">
              <a:xfrm>
                <a:off x="3561" y="2715"/>
                <a:ext cx="243"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h</a:t>
                </a:r>
              </a:p>
            </p:txBody>
          </p:sp>
          <p:sp>
            <p:nvSpPr>
              <p:cNvPr id="409716" name="Text Box 39"/>
              <p:cNvSpPr txBox="1">
                <a:spLocks noChangeArrowheads="1"/>
              </p:cNvSpPr>
              <p:nvPr/>
            </p:nvSpPr>
            <p:spPr bwMode="auto">
              <a:xfrm>
                <a:off x="3526" y="3569"/>
                <a:ext cx="285"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\0</a:t>
                </a:r>
              </a:p>
            </p:txBody>
          </p:sp>
          <p:sp>
            <p:nvSpPr>
              <p:cNvPr id="409717" name="Line 40"/>
              <p:cNvSpPr>
                <a:spLocks noChangeShapeType="1"/>
              </p:cNvSpPr>
              <p:nvPr/>
            </p:nvSpPr>
            <p:spPr bwMode="auto">
              <a:xfrm>
                <a:off x="3378" y="3400"/>
                <a:ext cx="611" cy="0"/>
              </a:xfrm>
              <a:prstGeom prst="line">
                <a:avLst/>
              </a:prstGeom>
              <a:noFill/>
              <a:ln w="9525">
                <a:solidFill>
                  <a:schemeClr val="tx1"/>
                </a:solidFill>
                <a:round/>
                <a:headEnd/>
                <a:tailEnd/>
              </a:ln>
              <a:effectLst/>
            </p:spPr>
            <p:txBody>
              <a:bodyPr wrap="none" anchor="ctr"/>
              <a:lstStyle/>
              <a:p>
                <a:endParaRPr lang="zh-CN" altLang="en-US"/>
              </a:p>
            </p:txBody>
          </p:sp>
          <p:sp>
            <p:nvSpPr>
              <p:cNvPr id="409718" name="Text Box 41"/>
              <p:cNvSpPr txBox="1">
                <a:spLocks noChangeArrowheads="1"/>
              </p:cNvSpPr>
              <p:nvPr/>
            </p:nvSpPr>
            <p:spPr bwMode="auto">
              <a:xfrm>
                <a:off x="3585" y="3141"/>
                <a:ext cx="222"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r</a:t>
                </a:r>
              </a:p>
            </p:txBody>
          </p:sp>
          <p:sp>
            <p:nvSpPr>
              <p:cNvPr id="409719" name="Line 42"/>
              <p:cNvSpPr>
                <a:spLocks noChangeShapeType="1"/>
              </p:cNvSpPr>
              <p:nvPr/>
            </p:nvSpPr>
            <p:spPr bwMode="auto">
              <a:xfrm>
                <a:off x="3378" y="3588"/>
                <a:ext cx="611" cy="0"/>
              </a:xfrm>
              <a:prstGeom prst="line">
                <a:avLst/>
              </a:prstGeom>
              <a:noFill/>
              <a:ln w="9525">
                <a:solidFill>
                  <a:schemeClr val="tx1"/>
                </a:solidFill>
                <a:round/>
                <a:headEnd/>
                <a:tailEnd/>
              </a:ln>
              <a:effectLst/>
            </p:spPr>
            <p:txBody>
              <a:bodyPr wrap="none" anchor="ctr"/>
              <a:lstStyle/>
              <a:p>
                <a:endParaRPr lang="zh-CN" altLang="en-US"/>
              </a:p>
            </p:txBody>
          </p:sp>
          <p:sp>
            <p:nvSpPr>
              <p:cNvPr id="409720" name="Text Box 43"/>
              <p:cNvSpPr txBox="1">
                <a:spLocks noChangeArrowheads="1"/>
              </p:cNvSpPr>
              <p:nvPr/>
            </p:nvSpPr>
            <p:spPr bwMode="auto">
              <a:xfrm>
                <a:off x="3581" y="3362"/>
                <a:ext cx="185"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a:t>
                </a:r>
              </a:p>
            </p:txBody>
          </p:sp>
          <p:sp>
            <p:nvSpPr>
              <p:cNvPr id="409721" name="Text Box 44"/>
              <p:cNvSpPr txBox="1">
                <a:spLocks noChangeArrowheads="1"/>
              </p:cNvSpPr>
              <p:nvPr/>
            </p:nvSpPr>
            <p:spPr bwMode="auto">
              <a:xfrm>
                <a:off x="2908" y="394"/>
                <a:ext cx="537" cy="255"/>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from</a:t>
                </a:r>
              </a:p>
            </p:txBody>
          </p:sp>
        </p:grpSp>
        <p:sp>
          <p:nvSpPr>
            <p:cNvPr id="409690" name="Text Box 45"/>
            <p:cNvSpPr txBox="1">
              <a:spLocks noChangeArrowheads="1"/>
            </p:cNvSpPr>
            <p:nvPr/>
          </p:nvSpPr>
          <p:spPr bwMode="auto">
            <a:xfrm>
              <a:off x="3563" y="217"/>
              <a:ext cx="232"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a</a:t>
              </a:r>
            </a:p>
          </p:txBody>
        </p:sp>
      </p:grpSp>
      <p:grpSp>
        <p:nvGrpSpPr>
          <p:cNvPr id="4" name="Group 46"/>
          <p:cNvGrpSpPr>
            <a:grpSpLocks/>
          </p:cNvGrpSpPr>
          <p:nvPr/>
        </p:nvGrpSpPr>
        <p:grpSpPr bwMode="auto">
          <a:xfrm>
            <a:off x="7826375" y="377825"/>
            <a:ext cx="1144588" cy="6480175"/>
            <a:chOff x="3637" y="0"/>
            <a:chExt cx="1032" cy="4172"/>
          </a:xfrm>
        </p:grpSpPr>
        <p:sp>
          <p:nvSpPr>
            <p:cNvPr id="409649" name="Text Box 47"/>
            <p:cNvSpPr txBox="1">
              <a:spLocks noChangeArrowheads="1"/>
            </p:cNvSpPr>
            <p:nvPr/>
          </p:nvSpPr>
          <p:spPr bwMode="auto">
            <a:xfrm>
              <a:off x="3638" y="2"/>
              <a:ext cx="294"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b</a:t>
              </a:r>
            </a:p>
          </p:txBody>
        </p:sp>
        <p:sp>
          <p:nvSpPr>
            <p:cNvPr id="409650" name="Text Box 48"/>
            <p:cNvSpPr txBox="1">
              <a:spLocks noChangeArrowheads="1"/>
            </p:cNvSpPr>
            <p:nvPr/>
          </p:nvSpPr>
          <p:spPr bwMode="auto">
            <a:xfrm>
              <a:off x="4264" y="191"/>
              <a:ext cx="280"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y</a:t>
              </a:r>
            </a:p>
          </p:txBody>
        </p:sp>
        <p:sp>
          <p:nvSpPr>
            <p:cNvPr id="409651" name="Text Box 49"/>
            <p:cNvSpPr txBox="1">
              <a:spLocks noChangeArrowheads="1"/>
            </p:cNvSpPr>
            <p:nvPr/>
          </p:nvSpPr>
          <p:spPr bwMode="auto">
            <a:xfrm>
              <a:off x="4264" y="610"/>
              <a:ext cx="293"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u</a:t>
              </a:r>
            </a:p>
          </p:txBody>
        </p:sp>
        <p:sp>
          <p:nvSpPr>
            <p:cNvPr id="409652" name="Text Box 50"/>
            <p:cNvSpPr txBox="1">
              <a:spLocks noChangeArrowheads="1"/>
            </p:cNvSpPr>
            <p:nvPr/>
          </p:nvSpPr>
          <p:spPr bwMode="auto">
            <a:xfrm>
              <a:off x="4273" y="1019"/>
              <a:ext cx="280" cy="255"/>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a</a:t>
              </a:r>
            </a:p>
          </p:txBody>
        </p:sp>
        <p:sp>
          <p:nvSpPr>
            <p:cNvPr id="409653" name="Text Box 51"/>
            <p:cNvSpPr txBox="1">
              <a:spLocks noChangeArrowheads="1"/>
            </p:cNvSpPr>
            <p:nvPr/>
          </p:nvSpPr>
          <p:spPr bwMode="auto">
            <a:xfrm>
              <a:off x="4291" y="1238"/>
              <a:ext cx="268" cy="255"/>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r</a:t>
              </a:r>
            </a:p>
          </p:txBody>
        </p:sp>
        <p:sp>
          <p:nvSpPr>
            <p:cNvPr id="409654" name="Text Box 52"/>
            <p:cNvSpPr txBox="1">
              <a:spLocks noChangeArrowheads="1"/>
            </p:cNvSpPr>
            <p:nvPr/>
          </p:nvSpPr>
          <p:spPr bwMode="auto">
            <a:xfrm>
              <a:off x="4273" y="1867"/>
              <a:ext cx="280"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a</a:t>
              </a:r>
            </a:p>
          </p:txBody>
        </p:sp>
        <p:sp>
          <p:nvSpPr>
            <p:cNvPr id="409655" name="Line 53"/>
            <p:cNvSpPr>
              <a:spLocks noChangeShapeType="1"/>
            </p:cNvSpPr>
            <p:nvPr/>
          </p:nvSpPr>
          <p:spPr bwMode="auto">
            <a:xfrm>
              <a:off x="3707" y="217"/>
              <a:ext cx="33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409656" name="Rectangle 54"/>
            <p:cNvSpPr>
              <a:spLocks noChangeArrowheads="1"/>
            </p:cNvSpPr>
            <p:nvPr/>
          </p:nvSpPr>
          <p:spPr bwMode="auto">
            <a:xfrm>
              <a:off x="4040" y="206"/>
              <a:ext cx="612" cy="3924"/>
            </a:xfrm>
            <a:prstGeom prst="rect">
              <a:avLst/>
            </a:prstGeom>
            <a:noFill/>
            <a:ln w="9525">
              <a:solidFill>
                <a:schemeClr val="tx1"/>
              </a:solidFill>
              <a:miter lim="800000"/>
              <a:headEnd/>
              <a:tailEnd/>
            </a:ln>
            <a:effectLst/>
          </p:spPr>
          <p:txBody>
            <a:bodyPr wrap="none" anchor="ctr"/>
            <a:lstStyle/>
            <a:p>
              <a:pPr algn="ctr" eaLnBrk="1" hangingPunct="1">
                <a:spcBef>
                  <a:spcPct val="0"/>
                </a:spcBef>
              </a:pPr>
              <a:endParaRPr lang="zh-CN" altLang="zh-CN" sz="2000">
                <a:solidFill>
                  <a:schemeClr val="tx1"/>
                </a:solidFill>
                <a:ea typeface="宋体" pitchFamily="2" charset="-122"/>
              </a:endParaRPr>
            </a:p>
          </p:txBody>
        </p:sp>
        <p:sp>
          <p:nvSpPr>
            <p:cNvPr id="409657" name="Line 55"/>
            <p:cNvSpPr>
              <a:spLocks noChangeShapeType="1"/>
            </p:cNvSpPr>
            <p:nvPr/>
          </p:nvSpPr>
          <p:spPr bwMode="auto">
            <a:xfrm>
              <a:off x="4040" y="406"/>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9658" name="Line 56"/>
            <p:cNvSpPr>
              <a:spLocks noChangeShapeType="1"/>
            </p:cNvSpPr>
            <p:nvPr/>
          </p:nvSpPr>
          <p:spPr bwMode="auto">
            <a:xfrm>
              <a:off x="4040" y="618"/>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9659" name="Line 57"/>
            <p:cNvSpPr>
              <a:spLocks noChangeShapeType="1"/>
            </p:cNvSpPr>
            <p:nvPr/>
          </p:nvSpPr>
          <p:spPr bwMode="auto">
            <a:xfrm>
              <a:off x="4040" y="831"/>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9660" name="Line 58"/>
            <p:cNvSpPr>
              <a:spLocks noChangeShapeType="1"/>
            </p:cNvSpPr>
            <p:nvPr/>
          </p:nvSpPr>
          <p:spPr bwMode="auto">
            <a:xfrm>
              <a:off x="4040" y="1043"/>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9661" name="Line 59"/>
            <p:cNvSpPr>
              <a:spLocks noChangeShapeType="1"/>
            </p:cNvSpPr>
            <p:nvPr/>
          </p:nvSpPr>
          <p:spPr bwMode="auto">
            <a:xfrm>
              <a:off x="4040" y="1256"/>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9662" name="Line 60"/>
            <p:cNvSpPr>
              <a:spLocks noChangeShapeType="1"/>
            </p:cNvSpPr>
            <p:nvPr/>
          </p:nvSpPr>
          <p:spPr bwMode="auto">
            <a:xfrm>
              <a:off x="4040" y="1469"/>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9663" name="Line 61"/>
            <p:cNvSpPr>
              <a:spLocks noChangeShapeType="1"/>
            </p:cNvSpPr>
            <p:nvPr/>
          </p:nvSpPr>
          <p:spPr bwMode="auto">
            <a:xfrm>
              <a:off x="4040" y="1681"/>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9664" name="Line 62"/>
            <p:cNvSpPr>
              <a:spLocks noChangeShapeType="1"/>
            </p:cNvSpPr>
            <p:nvPr/>
          </p:nvSpPr>
          <p:spPr bwMode="auto">
            <a:xfrm>
              <a:off x="4040" y="1894"/>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9665" name="Line 63"/>
            <p:cNvSpPr>
              <a:spLocks noChangeShapeType="1"/>
            </p:cNvSpPr>
            <p:nvPr/>
          </p:nvSpPr>
          <p:spPr bwMode="auto">
            <a:xfrm>
              <a:off x="4040" y="2107"/>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9666" name="Line 64"/>
            <p:cNvSpPr>
              <a:spLocks noChangeShapeType="1"/>
            </p:cNvSpPr>
            <p:nvPr/>
          </p:nvSpPr>
          <p:spPr bwMode="auto">
            <a:xfrm>
              <a:off x="4048" y="2328"/>
              <a:ext cx="603" cy="0"/>
            </a:xfrm>
            <a:prstGeom prst="line">
              <a:avLst/>
            </a:prstGeom>
            <a:noFill/>
            <a:ln w="9525">
              <a:solidFill>
                <a:schemeClr val="tx1"/>
              </a:solidFill>
              <a:round/>
              <a:headEnd/>
              <a:tailEnd/>
            </a:ln>
            <a:effectLst/>
          </p:spPr>
          <p:txBody>
            <a:bodyPr wrap="none" anchor="ctr"/>
            <a:lstStyle/>
            <a:p>
              <a:endParaRPr lang="zh-CN" altLang="en-US"/>
            </a:p>
          </p:txBody>
        </p:sp>
        <p:sp>
          <p:nvSpPr>
            <p:cNvPr id="409667" name="Line 65"/>
            <p:cNvSpPr>
              <a:spLocks noChangeShapeType="1"/>
            </p:cNvSpPr>
            <p:nvPr/>
          </p:nvSpPr>
          <p:spPr bwMode="auto">
            <a:xfrm>
              <a:off x="4045" y="2535"/>
              <a:ext cx="603" cy="0"/>
            </a:xfrm>
            <a:prstGeom prst="line">
              <a:avLst/>
            </a:prstGeom>
            <a:noFill/>
            <a:ln w="9525">
              <a:solidFill>
                <a:schemeClr val="tx1"/>
              </a:solidFill>
              <a:round/>
              <a:headEnd/>
              <a:tailEnd/>
            </a:ln>
            <a:effectLst/>
          </p:spPr>
          <p:txBody>
            <a:bodyPr wrap="none" anchor="ctr"/>
            <a:lstStyle/>
            <a:p>
              <a:endParaRPr lang="zh-CN" altLang="en-US"/>
            </a:p>
          </p:txBody>
        </p:sp>
        <p:sp>
          <p:nvSpPr>
            <p:cNvPr id="409668" name="Line 66"/>
            <p:cNvSpPr>
              <a:spLocks noChangeShapeType="1"/>
            </p:cNvSpPr>
            <p:nvPr/>
          </p:nvSpPr>
          <p:spPr bwMode="auto">
            <a:xfrm>
              <a:off x="4045" y="2757"/>
              <a:ext cx="603" cy="0"/>
            </a:xfrm>
            <a:prstGeom prst="line">
              <a:avLst/>
            </a:prstGeom>
            <a:noFill/>
            <a:ln w="9525">
              <a:solidFill>
                <a:schemeClr val="tx1"/>
              </a:solidFill>
              <a:round/>
              <a:headEnd/>
              <a:tailEnd/>
            </a:ln>
            <a:effectLst/>
          </p:spPr>
          <p:txBody>
            <a:bodyPr wrap="none" anchor="ctr"/>
            <a:lstStyle/>
            <a:p>
              <a:endParaRPr lang="zh-CN" altLang="en-US"/>
            </a:p>
          </p:txBody>
        </p:sp>
        <p:sp>
          <p:nvSpPr>
            <p:cNvPr id="409669" name="Line 67"/>
            <p:cNvSpPr>
              <a:spLocks noChangeShapeType="1"/>
            </p:cNvSpPr>
            <p:nvPr/>
          </p:nvSpPr>
          <p:spPr bwMode="auto">
            <a:xfrm>
              <a:off x="4045" y="2968"/>
              <a:ext cx="603" cy="0"/>
            </a:xfrm>
            <a:prstGeom prst="line">
              <a:avLst/>
            </a:prstGeom>
            <a:noFill/>
            <a:ln w="9525">
              <a:solidFill>
                <a:schemeClr val="tx1"/>
              </a:solidFill>
              <a:round/>
              <a:headEnd/>
              <a:tailEnd/>
            </a:ln>
            <a:effectLst/>
          </p:spPr>
          <p:txBody>
            <a:bodyPr wrap="none" anchor="ctr"/>
            <a:lstStyle/>
            <a:p>
              <a:endParaRPr lang="zh-CN" altLang="en-US"/>
            </a:p>
          </p:txBody>
        </p:sp>
        <p:sp>
          <p:nvSpPr>
            <p:cNvPr id="409670" name="Text Box 68"/>
            <p:cNvSpPr txBox="1">
              <a:spLocks noChangeArrowheads="1"/>
            </p:cNvSpPr>
            <p:nvPr/>
          </p:nvSpPr>
          <p:spPr bwMode="auto">
            <a:xfrm>
              <a:off x="4283" y="2287"/>
              <a:ext cx="254"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s</a:t>
              </a:r>
            </a:p>
          </p:txBody>
        </p:sp>
        <p:sp>
          <p:nvSpPr>
            <p:cNvPr id="409671" name="Text Box 69"/>
            <p:cNvSpPr txBox="1">
              <a:spLocks noChangeArrowheads="1"/>
            </p:cNvSpPr>
            <p:nvPr/>
          </p:nvSpPr>
          <p:spPr bwMode="auto">
            <a:xfrm>
              <a:off x="4264" y="2710"/>
              <a:ext cx="293"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u</a:t>
              </a:r>
            </a:p>
          </p:txBody>
        </p:sp>
        <p:sp>
          <p:nvSpPr>
            <p:cNvPr id="409672" name="Text Box 70"/>
            <p:cNvSpPr txBox="1">
              <a:spLocks noChangeArrowheads="1"/>
            </p:cNvSpPr>
            <p:nvPr/>
          </p:nvSpPr>
          <p:spPr bwMode="auto">
            <a:xfrm>
              <a:off x="4300" y="2498"/>
              <a:ext cx="242" cy="255"/>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t</a:t>
              </a:r>
            </a:p>
          </p:txBody>
        </p:sp>
        <p:sp>
          <p:nvSpPr>
            <p:cNvPr id="409673" name="Text Box 71"/>
            <p:cNvSpPr txBox="1">
              <a:spLocks noChangeArrowheads="1"/>
            </p:cNvSpPr>
            <p:nvPr/>
          </p:nvSpPr>
          <p:spPr bwMode="auto">
            <a:xfrm>
              <a:off x="4264" y="3353"/>
              <a:ext cx="293"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n</a:t>
              </a:r>
            </a:p>
          </p:txBody>
        </p:sp>
        <p:sp>
          <p:nvSpPr>
            <p:cNvPr id="409674" name="Line 72"/>
            <p:cNvSpPr>
              <a:spLocks noChangeShapeType="1"/>
            </p:cNvSpPr>
            <p:nvPr/>
          </p:nvSpPr>
          <p:spPr bwMode="auto">
            <a:xfrm>
              <a:off x="4040" y="3183"/>
              <a:ext cx="611" cy="0"/>
            </a:xfrm>
            <a:prstGeom prst="line">
              <a:avLst/>
            </a:prstGeom>
            <a:noFill/>
            <a:ln w="9525">
              <a:solidFill>
                <a:schemeClr val="tx1"/>
              </a:solidFill>
              <a:round/>
              <a:headEnd/>
              <a:tailEnd/>
            </a:ln>
            <a:effectLst/>
          </p:spPr>
          <p:txBody>
            <a:bodyPr wrap="none" anchor="ctr"/>
            <a:lstStyle/>
            <a:p>
              <a:endParaRPr lang="zh-CN" altLang="en-US"/>
            </a:p>
          </p:txBody>
        </p:sp>
        <p:sp>
          <p:nvSpPr>
            <p:cNvPr id="409675" name="Text Box 73"/>
            <p:cNvSpPr txBox="1">
              <a:spLocks noChangeArrowheads="1"/>
            </p:cNvSpPr>
            <p:nvPr/>
          </p:nvSpPr>
          <p:spPr bwMode="auto">
            <a:xfrm>
              <a:off x="4264" y="2923"/>
              <a:ext cx="293"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d</a:t>
              </a:r>
            </a:p>
          </p:txBody>
        </p:sp>
        <p:sp>
          <p:nvSpPr>
            <p:cNvPr id="409676" name="Line 74"/>
            <p:cNvSpPr>
              <a:spLocks noChangeShapeType="1"/>
            </p:cNvSpPr>
            <p:nvPr/>
          </p:nvSpPr>
          <p:spPr bwMode="auto">
            <a:xfrm>
              <a:off x="4040" y="3371"/>
              <a:ext cx="611" cy="0"/>
            </a:xfrm>
            <a:prstGeom prst="line">
              <a:avLst/>
            </a:prstGeom>
            <a:noFill/>
            <a:ln w="9525">
              <a:solidFill>
                <a:schemeClr val="tx1"/>
              </a:solidFill>
              <a:round/>
              <a:headEnd/>
              <a:tailEnd/>
            </a:ln>
            <a:effectLst/>
          </p:spPr>
          <p:txBody>
            <a:bodyPr wrap="none" anchor="ctr"/>
            <a:lstStyle/>
            <a:p>
              <a:endParaRPr lang="zh-CN" altLang="en-US"/>
            </a:p>
          </p:txBody>
        </p:sp>
        <p:sp>
          <p:nvSpPr>
            <p:cNvPr id="409677" name="Text Box 75"/>
            <p:cNvSpPr txBox="1">
              <a:spLocks noChangeArrowheads="1"/>
            </p:cNvSpPr>
            <p:nvPr/>
          </p:nvSpPr>
          <p:spPr bwMode="auto">
            <a:xfrm>
              <a:off x="4273" y="3144"/>
              <a:ext cx="267" cy="255"/>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e</a:t>
              </a:r>
            </a:p>
          </p:txBody>
        </p:sp>
        <p:sp>
          <p:nvSpPr>
            <p:cNvPr id="409678" name="Text Box 76"/>
            <p:cNvSpPr txBox="1">
              <a:spLocks noChangeArrowheads="1"/>
            </p:cNvSpPr>
            <p:nvPr/>
          </p:nvSpPr>
          <p:spPr bwMode="auto">
            <a:xfrm>
              <a:off x="3637" y="188"/>
              <a:ext cx="356"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to</a:t>
              </a:r>
            </a:p>
          </p:txBody>
        </p:sp>
        <p:sp>
          <p:nvSpPr>
            <p:cNvPr id="409679" name="Text Box 77"/>
            <p:cNvSpPr txBox="1">
              <a:spLocks noChangeArrowheads="1"/>
            </p:cNvSpPr>
            <p:nvPr/>
          </p:nvSpPr>
          <p:spPr bwMode="auto">
            <a:xfrm>
              <a:off x="4264" y="0"/>
              <a:ext cx="293"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b</a:t>
              </a:r>
            </a:p>
          </p:txBody>
        </p:sp>
        <p:sp>
          <p:nvSpPr>
            <p:cNvPr id="409680" name="Text Box 78"/>
            <p:cNvSpPr txBox="1">
              <a:spLocks noChangeArrowheads="1"/>
            </p:cNvSpPr>
            <p:nvPr/>
          </p:nvSpPr>
          <p:spPr bwMode="auto">
            <a:xfrm>
              <a:off x="4264" y="371"/>
              <a:ext cx="280"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o</a:t>
              </a:r>
            </a:p>
          </p:txBody>
        </p:sp>
        <p:sp>
          <p:nvSpPr>
            <p:cNvPr id="409681" name="Text Box 79"/>
            <p:cNvSpPr txBox="1">
              <a:spLocks noChangeArrowheads="1"/>
            </p:cNvSpPr>
            <p:nvPr/>
          </p:nvSpPr>
          <p:spPr bwMode="auto">
            <a:xfrm>
              <a:off x="4273" y="1449"/>
              <a:ext cx="267"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e</a:t>
              </a:r>
            </a:p>
          </p:txBody>
        </p:sp>
        <p:sp>
          <p:nvSpPr>
            <p:cNvPr id="409682" name="Text Box 80"/>
            <p:cNvSpPr txBox="1">
              <a:spLocks noChangeArrowheads="1"/>
            </p:cNvSpPr>
            <p:nvPr/>
          </p:nvSpPr>
          <p:spPr bwMode="auto">
            <a:xfrm>
              <a:off x="4300" y="3526"/>
              <a:ext cx="242"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t</a:t>
              </a:r>
            </a:p>
          </p:txBody>
        </p:sp>
        <p:sp>
          <p:nvSpPr>
            <p:cNvPr id="409683" name="Line 81"/>
            <p:cNvSpPr>
              <a:spLocks noChangeShapeType="1"/>
            </p:cNvSpPr>
            <p:nvPr/>
          </p:nvSpPr>
          <p:spPr bwMode="auto">
            <a:xfrm>
              <a:off x="4047" y="3556"/>
              <a:ext cx="611" cy="0"/>
            </a:xfrm>
            <a:prstGeom prst="line">
              <a:avLst/>
            </a:prstGeom>
            <a:noFill/>
            <a:ln w="9525">
              <a:solidFill>
                <a:schemeClr val="tx1"/>
              </a:solidFill>
              <a:round/>
              <a:headEnd/>
              <a:tailEnd/>
            </a:ln>
            <a:effectLst/>
          </p:spPr>
          <p:txBody>
            <a:bodyPr wrap="none" anchor="ctr"/>
            <a:lstStyle/>
            <a:p>
              <a:endParaRPr lang="zh-CN" altLang="en-US"/>
            </a:p>
          </p:txBody>
        </p:sp>
        <p:sp>
          <p:nvSpPr>
            <p:cNvPr id="409684" name="Line 82"/>
            <p:cNvSpPr>
              <a:spLocks noChangeShapeType="1"/>
            </p:cNvSpPr>
            <p:nvPr/>
          </p:nvSpPr>
          <p:spPr bwMode="auto">
            <a:xfrm>
              <a:off x="4058" y="3744"/>
              <a:ext cx="611" cy="0"/>
            </a:xfrm>
            <a:prstGeom prst="line">
              <a:avLst/>
            </a:prstGeom>
            <a:noFill/>
            <a:ln w="9525">
              <a:solidFill>
                <a:schemeClr val="tx1"/>
              </a:solidFill>
              <a:round/>
              <a:headEnd/>
              <a:tailEnd/>
            </a:ln>
            <a:effectLst/>
          </p:spPr>
          <p:txBody>
            <a:bodyPr wrap="none" anchor="ctr"/>
            <a:lstStyle/>
            <a:p>
              <a:endParaRPr lang="zh-CN" altLang="en-US"/>
            </a:p>
          </p:txBody>
        </p:sp>
        <p:sp>
          <p:nvSpPr>
            <p:cNvPr id="409685" name="Line 83"/>
            <p:cNvSpPr>
              <a:spLocks noChangeShapeType="1"/>
            </p:cNvSpPr>
            <p:nvPr/>
          </p:nvSpPr>
          <p:spPr bwMode="auto">
            <a:xfrm>
              <a:off x="4036" y="3933"/>
              <a:ext cx="611" cy="0"/>
            </a:xfrm>
            <a:prstGeom prst="line">
              <a:avLst/>
            </a:prstGeom>
            <a:noFill/>
            <a:ln w="9525">
              <a:solidFill>
                <a:schemeClr val="tx1"/>
              </a:solidFill>
              <a:round/>
              <a:headEnd/>
              <a:tailEnd/>
            </a:ln>
            <a:effectLst/>
          </p:spPr>
          <p:txBody>
            <a:bodyPr wrap="none" anchor="ctr"/>
            <a:lstStyle/>
            <a:p>
              <a:endParaRPr lang="zh-CN" altLang="en-US"/>
            </a:p>
          </p:txBody>
        </p:sp>
        <p:sp>
          <p:nvSpPr>
            <p:cNvPr id="409686" name="Text Box 84"/>
            <p:cNvSpPr txBox="1">
              <a:spLocks noChangeArrowheads="1"/>
            </p:cNvSpPr>
            <p:nvPr/>
          </p:nvSpPr>
          <p:spPr bwMode="auto">
            <a:xfrm>
              <a:off x="4298" y="3718"/>
              <a:ext cx="224"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a:t>
              </a:r>
            </a:p>
          </p:txBody>
        </p:sp>
        <p:sp>
          <p:nvSpPr>
            <p:cNvPr id="409687" name="Text Box 85"/>
            <p:cNvSpPr txBox="1">
              <a:spLocks noChangeArrowheads="1"/>
            </p:cNvSpPr>
            <p:nvPr/>
          </p:nvSpPr>
          <p:spPr bwMode="auto">
            <a:xfrm>
              <a:off x="4220" y="3917"/>
              <a:ext cx="343" cy="255"/>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\0</a:t>
              </a:r>
            </a:p>
          </p:txBody>
        </p:sp>
      </p:grpSp>
      <p:grpSp>
        <p:nvGrpSpPr>
          <p:cNvPr id="5" name="Group 86"/>
          <p:cNvGrpSpPr>
            <a:grpSpLocks/>
          </p:cNvGrpSpPr>
          <p:nvPr/>
        </p:nvGrpSpPr>
        <p:grpSpPr bwMode="auto">
          <a:xfrm>
            <a:off x="8259763" y="673100"/>
            <a:ext cx="701675" cy="6184900"/>
            <a:chOff x="4882" y="201"/>
            <a:chExt cx="633" cy="3982"/>
          </a:xfrm>
        </p:grpSpPr>
        <p:sp>
          <p:nvSpPr>
            <p:cNvPr id="409611" name="Text Box 87"/>
            <p:cNvSpPr txBox="1">
              <a:spLocks noChangeArrowheads="1"/>
            </p:cNvSpPr>
            <p:nvPr/>
          </p:nvSpPr>
          <p:spPr bwMode="auto">
            <a:xfrm>
              <a:off x="5114" y="201"/>
              <a:ext cx="255"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rgbClr val="3333FF"/>
                  </a:solidFill>
                  <a:ea typeface="宋体" pitchFamily="2" charset="-122"/>
                </a:rPr>
                <a:t>I</a:t>
              </a:r>
            </a:p>
          </p:txBody>
        </p:sp>
        <p:sp>
          <p:nvSpPr>
            <p:cNvPr id="409612" name="Text Box 88"/>
            <p:cNvSpPr txBox="1">
              <a:spLocks noChangeArrowheads="1"/>
            </p:cNvSpPr>
            <p:nvPr/>
          </p:nvSpPr>
          <p:spPr bwMode="auto">
            <a:xfrm>
              <a:off x="5095" y="621"/>
              <a:ext cx="281"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rgbClr val="3333FF"/>
                  </a:solidFill>
                  <a:ea typeface="宋体" pitchFamily="2" charset="-122"/>
                </a:rPr>
                <a:t>a</a:t>
              </a:r>
            </a:p>
          </p:txBody>
        </p:sp>
        <p:sp>
          <p:nvSpPr>
            <p:cNvPr id="409613" name="Text Box 89"/>
            <p:cNvSpPr txBox="1">
              <a:spLocks noChangeArrowheads="1"/>
            </p:cNvSpPr>
            <p:nvPr/>
          </p:nvSpPr>
          <p:spPr bwMode="auto">
            <a:xfrm>
              <a:off x="5141" y="1019"/>
              <a:ext cx="166" cy="255"/>
            </a:xfrm>
            <a:prstGeom prst="rect">
              <a:avLst/>
            </a:prstGeom>
            <a:noFill/>
            <a:ln w="9525">
              <a:noFill/>
              <a:miter lim="800000"/>
              <a:headEnd/>
              <a:tailEnd/>
            </a:ln>
            <a:effectLst/>
          </p:spPr>
          <p:txBody>
            <a:bodyPr wrap="none">
              <a:spAutoFit/>
            </a:bodyPr>
            <a:lstStyle/>
            <a:p>
              <a:pPr eaLnBrk="1" hangingPunct="1">
                <a:spcBef>
                  <a:spcPct val="0"/>
                </a:spcBef>
              </a:pPr>
              <a:endParaRPr lang="zh-CN" altLang="zh-CN" sz="2000">
                <a:solidFill>
                  <a:schemeClr val="tx1"/>
                </a:solidFill>
                <a:ea typeface="宋体" pitchFamily="2" charset="-122"/>
              </a:endParaRPr>
            </a:p>
          </p:txBody>
        </p:sp>
        <p:sp>
          <p:nvSpPr>
            <p:cNvPr id="409614" name="Text Box 90"/>
            <p:cNvSpPr txBox="1">
              <a:spLocks noChangeArrowheads="1"/>
            </p:cNvSpPr>
            <p:nvPr/>
          </p:nvSpPr>
          <p:spPr bwMode="auto">
            <a:xfrm>
              <a:off x="5095" y="1249"/>
              <a:ext cx="281" cy="255"/>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rgbClr val="3333FF"/>
                  </a:solidFill>
                  <a:ea typeface="宋体" pitchFamily="2" charset="-122"/>
                </a:rPr>
                <a:t>a</a:t>
              </a:r>
            </a:p>
          </p:txBody>
        </p:sp>
        <p:sp>
          <p:nvSpPr>
            <p:cNvPr id="409615" name="Text Box 91"/>
            <p:cNvSpPr txBox="1">
              <a:spLocks noChangeArrowheads="1"/>
            </p:cNvSpPr>
            <p:nvPr/>
          </p:nvSpPr>
          <p:spPr bwMode="auto">
            <a:xfrm>
              <a:off x="5095" y="1878"/>
              <a:ext cx="268"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rgbClr val="3333FF"/>
                  </a:solidFill>
                  <a:ea typeface="宋体" pitchFamily="2" charset="-122"/>
                </a:rPr>
                <a:t>e</a:t>
              </a:r>
            </a:p>
          </p:txBody>
        </p:sp>
        <p:sp>
          <p:nvSpPr>
            <p:cNvPr id="409616" name="Rectangle 92"/>
            <p:cNvSpPr>
              <a:spLocks noChangeArrowheads="1"/>
            </p:cNvSpPr>
            <p:nvPr/>
          </p:nvSpPr>
          <p:spPr bwMode="auto">
            <a:xfrm>
              <a:off x="4886" y="217"/>
              <a:ext cx="612" cy="3924"/>
            </a:xfrm>
            <a:prstGeom prst="rect">
              <a:avLst/>
            </a:prstGeom>
            <a:noFill/>
            <a:ln w="9525">
              <a:solidFill>
                <a:schemeClr val="tx1"/>
              </a:solidFill>
              <a:miter lim="800000"/>
              <a:headEnd/>
              <a:tailEnd/>
            </a:ln>
            <a:effectLst/>
          </p:spPr>
          <p:txBody>
            <a:bodyPr wrap="none" anchor="ctr"/>
            <a:lstStyle/>
            <a:p>
              <a:pPr algn="ctr" eaLnBrk="1" hangingPunct="1">
                <a:spcBef>
                  <a:spcPct val="0"/>
                </a:spcBef>
              </a:pPr>
              <a:endParaRPr lang="zh-CN" altLang="zh-CN" sz="2000">
                <a:solidFill>
                  <a:schemeClr val="tx1"/>
                </a:solidFill>
                <a:ea typeface="宋体" pitchFamily="2" charset="-122"/>
              </a:endParaRPr>
            </a:p>
          </p:txBody>
        </p:sp>
        <p:sp>
          <p:nvSpPr>
            <p:cNvPr id="409617" name="Line 93"/>
            <p:cNvSpPr>
              <a:spLocks noChangeShapeType="1"/>
            </p:cNvSpPr>
            <p:nvPr/>
          </p:nvSpPr>
          <p:spPr bwMode="auto">
            <a:xfrm>
              <a:off x="4886" y="417"/>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9618" name="Line 94"/>
            <p:cNvSpPr>
              <a:spLocks noChangeShapeType="1"/>
            </p:cNvSpPr>
            <p:nvPr/>
          </p:nvSpPr>
          <p:spPr bwMode="auto">
            <a:xfrm>
              <a:off x="4886" y="629"/>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9619" name="Line 95"/>
            <p:cNvSpPr>
              <a:spLocks noChangeShapeType="1"/>
            </p:cNvSpPr>
            <p:nvPr/>
          </p:nvSpPr>
          <p:spPr bwMode="auto">
            <a:xfrm>
              <a:off x="4886" y="842"/>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9620" name="Line 96"/>
            <p:cNvSpPr>
              <a:spLocks noChangeShapeType="1"/>
            </p:cNvSpPr>
            <p:nvPr/>
          </p:nvSpPr>
          <p:spPr bwMode="auto">
            <a:xfrm>
              <a:off x="4886" y="1054"/>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9621" name="Line 97"/>
            <p:cNvSpPr>
              <a:spLocks noChangeShapeType="1"/>
            </p:cNvSpPr>
            <p:nvPr/>
          </p:nvSpPr>
          <p:spPr bwMode="auto">
            <a:xfrm>
              <a:off x="4886" y="1267"/>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9622" name="Line 98"/>
            <p:cNvSpPr>
              <a:spLocks noChangeShapeType="1"/>
            </p:cNvSpPr>
            <p:nvPr/>
          </p:nvSpPr>
          <p:spPr bwMode="auto">
            <a:xfrm>
              <a:off x="4886" y="1480"/>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9623" name="Line 99"/>
            <p:cNvSpPr>
              <a:spLocks noChangeShapeType="1"/>
            </p:cNvSpPr>
            <p:nvPr/>
          </p:nvSpPr>
          <p:spPr bwMode="auto">
            <a:xfrm>
              <a:off x="4886" y="1692"/>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9624" name="Line 100"/>
            <p:cNvSpPr>
              <a:spLocks noChangeShapeType="1"/>
            </p:cNvSpPr>
            <p:nvPr/>
          </p:nvSpPr>
          <p:spPr bwMode="auto">
            <a:xfrm>
              <a:off x="4886" y="1905"/>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9625" name="Line 101"/>
            <p:cNvSpPr>
              <a:spLocks noChangeShapeType="1"/>
            </p:cNvSpPr>
            <p:nvPr/>
          </p:nvSpPr>
          <p:spPr bwMode="auto">
            <a:xfrm>
              <a:off x="4886" y="2118"/>
              <a:ext cx="612" cy="0"/>
            </a:xfrm>
            <a:prstGeom prst="line">
              <a:avLst/>
            </a:prstGeom>
            <a:noFill/>
            <a:ln w="9525">
              <a:solidFill>
                <a:schemeClr val="tx1"/>
              </a:solidFill>
              <a:round/>
              <a:headEnd/>
              <a:tailEnd/>
            </a:ln>
            <a:effectLst/>
          </p:spPr>
          <p:txBody>
            <a:bodyPr wrap="none" anchor="ctr"/>
            <a:lstStyle/>
            <a:p>
              <a:endParaRPr lang="zh-CN" altLang="en-US"/>
            </a:p>
          </p:txBody>
        </p:sp>
        <p:sp>
          <p:nvSpPr>
            <p:cNvPr id="409626" name="Line 102"/>
            <p:cNvSpPr>
              <a:spLocks noChangeShapeType="1"/>
            </p:cNvSpPr>
            <p:nvPr/>
          </p:nvSpPr>
          <p:spPr bwMode="auto">
            <a:xfrm>
              <a:off x="4894" y="2339"/>
              <a:ext cx="603" cy="0"/>
            </a:xfrm>
            <a:prstGeom prst="line">
              <a:avLst/>
            </a:prstGeom>
            <a:noFill/>
            <a:ln w="9525">
              <a:solidFill>
                <a:schemeClr val="tx1"/>
              </a:solidFill>
              <a:round/>
              <a:headEnd/>
              <a:tailEnd/>
            </a:ln>
            <a:effectLst/>
          </p:spPr>
          <p:txBody>
            <a:bodyPr wrap="none" anchor="ctr"/>
            <a:lstStyle/>
            <a:p>
              <a:endParaRPr lang="zh-CN" altLang="en-US"/>
            </a:p>
          </p:txBody>
        </p:sp>
        <p:sp>
          <p:nvSpPr>
            <p:cNvPr id="409627" name="Line 103"/>
            <p:cNvSpPr>
              <a:spLocks noChangeShapeType="1"/>
            </p:cNvSpPr>
            <p:nvPr/>
          </p:nvSpPr>
          <p:spPr bwMode="auto">
            <a:xfrm>
              <a:off x="4891" y="2546"/>
              <a:ext cx="603" cy="0"/>
            </a:xfrm>
            <a:prstGeom prst="line">
              <a:avLst/>
            </a:prstGeom>
            <a:noFill/>
            <a:ln w="9525">
              <a:solidFill>
                <a:schemeClr val="tx1"/>
              </a:solidFill>
              <a:round/>
              <a:headEnd/>
              <a:tailEnd/>
            </a:ln>
            <a:effectLst/>
          </p:spPr>
          <p:txBody>
            <a:bodyPr wrap="none" anchor="ctr"/>
            <a:lstStyle/>
            <a:p>
              <a:endParaRPr lang="zh-CN" altLang="en-US"/>
            </a:p>
          </p:txBody>
        </p:sp>
        <p:sp>
          <p:nvSpPr>
            <p:cNvPr id="409628" name="Line 104"/>
            <p:cNvSpPr>
              <a:spLocks noChangeShapeType="1"/>
            </p:cNvSpPr>
            <p:nvPr/>
          </p:nvSpPr>
          <p:spPr bwMode="auto">
            <a:xfrm>
              <a:off x="4891" y="2768"/>
              <a:ext cx="603" cy="0"/>
            </a:xfrm>
            <a:prstGeom prst="line">
              <a:avLst/>
            </a:prstGeom>
            <a:noFill/>
            <a:ln w="9525">
              <a:solidFill>
                <a:schemeClr val="tx1"/>
              </a:solidFill>
              <a:round/>
              <a:headEnd/>
              <a:tailEnd/>
            </a:ln>
            <a:effectLst/>
          </p:spPr>
          <p:txBody>
            <a:bodyPr wrap="none" anchor="ctr"/>
            <a:lstStyle/>
            <a:p>
              <a:endParaRPr lang="zh-CN" altLang="en-US"/>
            </a:p>
          </p:txBody>
        </p:sp>
        <p:sp>
          <p:nvSpPr>
            <p:cNvPr id="409629" name="Line 105"/>
            <p:cNvSpPr>
              <a:spLocks noChangeShapeType="1"/>
            </p:cNvSpPr>
            <p:nvPr/>
          </p:nvSpPr>
          <p:spPr bwMode="auto">
            <a:xfrm>
              <a:off x="4891" y="2979"/>
              <a:ext cx="603" cy="0"/>
            </a:xfrm>
            <a:prstGeom prst="line">
              <a:avLst/>
            </a:prstGeom>
            <a:noFill/>
            <a:ln w="9525">
              <a:solidFill>
                <a:schemeClr val="tx1"/>
              </a:solidFill>
              <a:round/>
              <a:headEnd/>
              <a:tailEnd/>
            </a:ln>
            <a:effectLst/>
          </p:spPr>
          <p:txBody>
            <a:bodyPr wrap="none" anchor="ctr"/>
            <a:lstStyle/>
            <a:p>
              <a:endParaRPr lang="zh-CN" altLang="en-US"/>
            </a:p>
          </p:txBody>
        </p:sp>
        <p:sp>
          <p:nvSpPr>
            <p:cNvPr id="409630" name="Text Box 106"/>
            <p:cNvSpPr txBox="1">
              <a:spLocks noChangeArrowheads="1"/>
            </p:cNvSpPr>
            <p:nvPr/>
          </p:nvSpPr>
          <p:spPr bwMode="auto">
            <a:xfrm>
              <a:off x="5095" y="2299"/>
              <a:ext cx="268"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rgbClr val="3333FF"/>
                  </a:solidFill>
                  <a:ea typeface="宋体" pitchFamily="2" charset="-122"/>
                </a:rPr>
                <a:t>c</a:t>
              </a:r>
            </a:p>
          </p:txBody>
        </p:sp>
        <p:sp>
          <p:nvSpPr>
            <p:cNvPr id="409631" name="Text Box 107"/>
            <p:cNvSpPr txBox="1">
              <a:spLocks noChangeArrowheads="1"/>
            </p:cNvSpPr>
            <p:nvPr/>
          </p:nvSpPr>
          <p:spPr bwMode="auto">
            <a:xfrm>
              <a:off x="5095" y="2720"/>
              <a:ext cx="268"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rgbClr val="3333FF"/>
                  </a:solidFill>
                  <a:ea typeface="宋体" pitchFamily="2" charset="-122"/>
                </a:rPr>
                <a:t>e</a:t>
              </a:r>
            </a:p>
          </p:txBody>
        </p:sp>
        <p:sp>
          <p:nvSpPr>
            <p:cNvPr id="409632" name="Text Box 108"/>
            <p:cNvSpPr txBox="1">
              <a:spLocks noChangeArrowheads="1"/>
            </p:cNvSpPr>
            <p:nvPr/>
          </p:nvSpPr>
          <p:spPr bwMode="auto">
            <a:xfrm>
              <a:off x="5087" y="2509"/>
              <a:ext cx="293" cy="255"/>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rgbClr val="3333FF"/>
                  </a:solidFill>
                  <a:ea typeface="宋体" pitchFamily="2" charset="-122"/>
                </a:rPr>
                <a:t>h</a:t>
              </a:r>
            </a:p>
          </p:txBody>
        </p:sp>
        <p:sp>
          <p:nvSpPr>
            <p:cNvPr id="409633" name="Text Box 109"/>
            <p:cNvSpPr txBox="1">
              <a:spLocks noChangeArrowheads="1"/>
            </p:cNvSpPr>
            <p:nvPr/>
          </p:nvSpPr>
          <p:spPr bwMode="auto">
            <a:xfrm>
              <a:off x="5042" y="3364"/>
              <a:ext cx="344"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accent2"/>
                  </a:solidFill>
                  <a:ea typeface="宋体" pitchFamily="2" charset="-122"/>
                </a:rPr>
                <a:t>\0</a:t>
              </a:r>
              <a:endParaRPr lang="en-US" altLang="zh-CN" sz="2000">
                <a:solidFill>
                  <a:schemeClr val="tx1"/>
                </a:solidFill>
                <a:ea typeface="宋体" pitchFamily="2" charset="-122"/>
              </a:endParaRPr>
            </a:p>
          </p:txBody>
        </p:sp>
        <p:sp>
          <p:nvSpPr>
            <p:cNvPr id="409634" name="Line 110"/>
            <p:cNvSpPr>
              <a:spLocks noChangeShapeType="1"/>
            </p:cNvSpPr>
            <p:nvPr/>
          </p:nvSpPr>
          <p:spPr bwMode="auto">
            <a:xfrm>
              <a:off x="4886" y="3194"/>
              <a:ext cx="611" cy="0"/>
            </a:xfrm>
            <a:prstGeom prst="line">
              <a:avLst/>
            </a:prstGeom>
            <a:noFill/>
            <a:ln w="9525">
              <a:solidFill>
                <a:schemeClr val="tx1"/>
              </a:solidFill>
              <a:round/>
              <a:headEnd/>
              <a:tailEnd/>
            </a:ln>
            <a:effectLst/>
          </p:spPr>
          <p:txBody>
            <a:bodyPr wrap="none" anchor="ctr"/>
            <a:lstStyle/>
            <a:p>
              <a:endParaRPr lang="zh-CN" altLang="en-US"/>
            </a:p>
          </p:txBody>
        </p:sp>
        <p:sp>
          <p:nvSpPr>
            <p:cNvPr id="409635" name="Text Box 111"/>
            <p:cNvSpPr txBox="1">
              <a:spLocks noChangeArrowheads="1"/>
            </p:cNvSpPr>
            <p:nvPr/>
          </p:nvSpPr>
          <p:spPr bwMode="auto">
            <a:xfrm>
              <a:off x="5114" y="2935"/>
              <a:ext cx="268"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rgbClr val="3333FF"/>
                  </a:solidFill>
                  <a:ea typeface="宋体" pitchFamily="2" charset="-122"/>
                </a:rPr>
                <a:t>r</a:t>
              </a:r>
            </a:p>
          </p:txBody>
        </p:sp>
        <p:sp>
          <p:nvSpPr>
            <p:cNvPr id="409636" name="Line 112"/>
            <p:cNvSpPr>
              <a:spLocks noChangeShapeType="1"/>
            </p:cNvSpPr>
            <p:nvPr/>
          </p:nvSpPr>
          <p:spPr bwMode="auto">
            <a:xfrm>
              <a:off x="4886" y="3382"/>
              <a:ext cx="611" cy="0"/>
            </a:xfrm>
            <a:prstGeom prst="line">
              <a:avLst/>
            </a:prstGeom>
            <a:noFill/>
            <a:ln w="9525">
              <a:solidFill>
                <a:schemeClr val="tx1"/>
              </a:solidFill>
              <a:round/>
              <a:headEnd/>
              <a:tailEnd/>
            </a:ln>
            <a:effectLst/>
          </p:spPr>
          <p:txBody>
            <a:bodyPr wrap="none" anchor="ctr"/>
            <a:lstStyle/>
            <a:p>
              <a:endParaRPr lang="zh-CN" altLang="en-US"/>
            </a:p>
          </p:txBody>
        </p:sp>
        <p:sp>
          <p:nvSpPr>
            <p:cNvPr id="409637" name="Text Box 113"/>
            <p:cNvSpPr txBox="1">
              <a:spLocks noChangeArrowheads="1"/>
            </p:cNvSpPr>
            <p:nvPr/>
          </p:nvSpPr>
          <p:spPr bwMode="auto">
            <a:xfrm>
              <a:off x="5121" y="3154"/>
              <a:ext cx="224" cy="255"/>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rgbClr val="3333FF"/>
                  </a:solidFill>
                  <a:ea typeface="宋体" pitchFamily="2" charset="-122"/>
                </a:rPr>
                <a:t>.</a:t>
              </a:r>
            </a:p>
          </p:txBody>
        </p:sp>
        <p:sp>
          <p:nvSpPr>
            <p:cNvPr id="409638" name="Text Box 114"/>
            <p:cNvSpPr txBox="1">
              <a:spLocks noChangeArrowheads="1"/>
            </p:cNvSpPr>
            <p:nvPr/>
          </p:nvSpPr>
          <p:spPr bwMode="auto">
            <a:xfrm>
              <a:off x="5141" y="371"/>
              <a:ext cx="166" cy="255"/>
            </a:xfrm>
            <a:prstGeom prst="rect">
              <a:avLst/>
            </a:prstGeom>
            <a:noFill/>
            <a:ln w="9525">
              <a:noFill/>
              <a:miter lim="800000"/>
              <a:headEnd/>
              <a:tailEnd/>
            </a:ln>
            <a:effectLst/>
          </p:spPr>
          <p:txBody>
            <a:bodyPr wrap="none">
              <a:spAutoFit/>
            </a:bodyPr>
            <a:lstStyle/>
            <a:p>
              <a:pPr eaLnBrk="1" hangingPunct="1">
                <a:spcBef>
                  <a:spcPct val="0"/>
                </a:spcBef>
              </a:pPr>
              <a:endParaRPr lang="zh-CN" altLang="zh-CN" sz="2000">
                <a:solidFill>
                  <a:schemeClr val="tx1"/>
                </a:solidFill>
                <a:ea typeface="宋体" pitchFamily="2" charset="-122"/>
              </a:endParaRPr>
            </a:p>
          </p:txBody>
        </p:sp>
        <p:sp>
          <p:nvSpPr>
            <p:cNvPr id="409639" name="Text Box 115"/>
            <p:cNvSpPr txBox="1">
              <a:spLocks noChangeArrowheads="1"/>
            </p:cNvSpPr>
            <p:nvPr/>
          </p:nvSpPr>
          <p:spPr bwMode="auto">
            <a:xfrm>
              <a:off x="5141" y="1449"/>
              <a:ext cx="166" cy="255"/>
            </a:xfrm>
            <a:prstGeom prst="rect">
              <a:avLst/>
            </a:prstGeom>
            <a:noFill/>
            <a:ln w="9525">
              <a:noFill/>
              <a:miter lim="800000"/>
              <a:headEnd/>
              <a:tailEnd/>
            </a:ln>
            <a:effectLst/>
          </p:spPr>
          <p:txBody>
            <a:bodyPr wrap="none">
              <a:spAutoFit/>
            </a:bodyPr>
            <a:lstStyle/>
            <a:p>
              <a:pPr eaLnBrk="1" hangingPunct="1">
                <a:spcBef>
                  <a:spcPct val="0"/>
                </a:spcBef>
              </a:pPr>
              <a:endParaRPr lang="zh-CN" altLang="zh-CN" sz="2000">
                <a:solidFill>
                  <a:schemeClr val="tx1"/>
                </a:solidFill>
                <a:ea typeface="宋体" pitchFamily="2" charset="-122"/>
              </a:endParaRPr>
            </a:p>
          </p:txBody>
        </p:sp>
        <p:sp>
          <p:nvSpPr>
            <p:cNvPr id="409640" name="Text Box 116"/>
            <p:cNvSpPr txBox="1">
              <a:spLocks noChangeArrowheads="1"/>
            </p:cNvSpPr>
            <p:nvPr/>
          </p:nvSpPr>
          <p:spPr bwMode="auto">
            <a:xfrm>
              <a:off x="5123" y="3537"/>
              <a:ext cx="242"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t</a:t>
              </a:r>
            </a:p>
          </p:txBody>
        </p:sp>
        <p:sp>
          <p:nvSpPr>
            <p:cNvPr id="409641" name="Line 117"/>
            <p:cNvSpPr>
              <a:spLocks noChangeShapeType="1"/>
            </p:cNvSpPr>
            <p:nvPr/>
          </p:nvSpPr>
          <p:spPr bwMode="auto">
            <a:xfrm>
              <a:off x="4893" y="3567"/>
              <a:ext cx="611" cy="0"/>
            </a:xfrm>
            <a:prstGeom prst="line">
              <a:avLst/>
            </a:prstGeom>
            <a:noFill/>
            <a:ln w="9525">
              <a:solidFill>
                <a:schemeClr val="tx1"/>
              </a:solidFill>
              <a:round/>
              <a:headEnd/>
              <a:tailEnd/>
            </a:ln>
            <a:effectLst/>
          </p:spPr>
          <p:txBody>
            <a:bodyPr wrap="none" anchor="ctr"/>
            <a:lstStyle/>
            <a:p>
              <a:endParaRPr lang="zh-CN" altLang="en-US"/>
            </a:p>
          </p:txBody>
        </p:sp>
        <p:sp>
          <p:nvSpPr>
            <p:cNvPr id="409642" name="Line 118"/>
            <p:cNvSpPr>
              <a:spLocks noChangeShapeType="1"/>
            </p:cNvSpPr>
            <p:nvPr/>
          </p:nvSpPr>
          <p:spPr bwMode="auto">
            <a:xfrm>
              <a:off x="4904" y="3755"/>
              <a:ext cx="611" cy="0"/>
            </a:xfrm>
            <a:prstGeom prst="line">
              <a:avLst/>
            </a:prstGeom>
            <a:noFill/>
            <a:ln w="9525">
              <a:solidFill>
                <a:schemeClr val="tx1"/>
              </a:solidFill>
              <a:round/>
              <a:headEnd/>
              <a:tailEnd/>
            </a:ln>
            <a:effectLst/>
          </p:spPr>
          <p:txBody>
            <a:bodyPr wrap="none" anchor="ctr"/>
            <a:lstStyle/>
            <a:p>
              <a:endParaRPr lang="zh-CN" altLang="en-US"/>
            </a:p>
          </p:txBody>
        </p:sp>
        <p:sp>
          <p:nvSpPr>
            <p:cNvPr id="409643" name="Line 119"/>
            <p:cNvSpPr>
              <a:spLocks noChangeShapeType="1"/>
            </p:cNvSpPr>
            <p:nvPr/>
          </p:nvSpPr>
          <p:spPr bwMode="auto">
            <a:xfrm>
              <a:off x="4882" y="3944"/>
              <a:ext cx="611" cy="0"/>
            </a:xfrm>
            <a:prstGeom prst="line">
              <a:avLst/>
            </a:prstGeom>
            <a:noFill/>
            <a:ln w="9525">
              <a:solidFill>
                <a:schemeClr val="tx1"/>
              </a:solidFill>
              <a:round/>
              <a:headEnd/>
              <a:tailEnd/>
            </a:ln>
            <a:effectLst/>
          </p:spPr>
          <p:txBody>
            <a:bodyPr wrap="none" anchor="ctr"/>
            <a:lstStyle/>
            <a:p>
              <a:endParaRPr lang="zh-CN" altLang="en-US"/>
            </a:p>
          </p:txBody>
        </p:sp>
        <p:sp>
          <p:nvSpPr>
            <p:cNvPr id="409644" name="Text Box 120"/>
            <p:cNvSpPr txBox="1">
              <a:spLocks noChangeArrowheads="1"/>
            </p:cNvSpPr>
            <p:nvPr/>
          </p:nvSpPr>
          <p:spPr bwMode="auto">
            <a:xfrm>
              <a:off x="5121" y="3728"/>
              <a:ext cx="224"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a:t>
              </a:r>
            </a:p>
          </p:txBody>
        </p:sp>
        <p:sp>
          <p:nvSpPr>
            <p:cNvPr id="409645" name="Text Box 121"/>
            <p:cNvSpPr txBox="1">
              <a:spLocks noChangeArrowheads="1"/>
            </p:cNvSpPr>
            <p:nvPr/>
          </p:nvSpPr>
          <p:spPr bwMode="auto">
            <a:xfrm>
              <a:off x="5042" y="3928"/>
              <a:ext cx="344" cy="255"/>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chemeClr val="tx1"/>
                  </a:solidFill>
                  <a:ea typeface="宋体" pitchFamily="2" charset="-122"/>
                </a:rPr>
                <a:t>\0</a:t>
              </a:r>
            </a:p>
          </p:txBody>
        </p:sp>
        <p:sp>
          <p:nvSpPr>
            <p:cNvPr id="409646" name="Text Box 122"/>
            <p:cNvSpPr txBox="1">
              <a:spLocks noChangeArrowheads="1"/>
            </p:cNvSpPr>
            <p:nvPr/>
          </p:nvSpPr>
          <p:spPr bwMode="auto">
            <a:xfrm>
              <a:off x="5042" y="807"/>
              <a:ext cx="357"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rgbClr val="3333FF"/>
                  </a:solidFill>
                  <a:ea typeface="宋体" pitchFamily="2" charset="-122"/>
                </a:rPr>
                <a:t>m</a:t>
              </a:r>
            </a:p>
          </p:txBody>
        </p:sp>
        <p:sp>
          <p:nvSpPr>
            <p:cNvPr id="409647" name="Text Box 123"/>
            <p:cNvSpPr txBox="1">
              <a:spLocks noChangeArrowheads="1"/>
            </p:cNvSpPr>
            <p:nvPr/>
          </p:nvSpPr>
          <p:spPr bwMode="auto">
            <a:xfrm>
              <a:off x="5120" y="1650"/>
              <a:ext cx="166" cy="256"/>
            </a:xfrm>
            <a:prstGeom prst="rect">
              <a:avLst/>
            </a:prstGeom>
            <a:noFill/>
            <a:ln w="9525">
              <a:noFill/>
              <a:miter lim="800000"/>
              <a:headEnd/>
              <a:tailEnd/>
            </a:ln>
            <a:effectLst/>
          </p:spPr>
          <p:txBody>
            <a:bodyPr>
              <a:spAutoFit/>
            </a:bodyPr>
            <a:lstStyle/>
            <a:p>
              <a:pPr eaLnBrk="1" hangingPunct="1">
                <a:spcBef>
                  <a:spcPct val="0"/>
                </a:spcBef>
              </a:pPr>
              <a:r>
                <a:rPr lang="en-US" altLang="zh-CN" sz="2000">
                  <a:solidFill>
                    <a:srgbClr val="3333FF"/>
                  </a:solidFill>
                  <a:ea typeface="宋体" pitchFamily="2" charset="-122"/>
                </a:rPr>
                <a:t>t</a:t>
              </a:r>
            </a:p>
          </p:txBody>
        </p:sp>
        <p:sp>
          <p:nvSpPr>
            <p:cNvPr id="409648" name="Text Box 124"/>
            <p:cNvSpPr txBox="1">
              <a:spLocks noChangeArrowheads="1"/>
            </p:cNvSpPr>
            <p:nvPr/>
          </p:nvSpPr>
          <p:spPr bwMode="auto">
            <a:xfrm>
              <a:off x="5095" y="2094"/>
              <a:ext cx="281" cy="256"/>
            </a:xfrm>
            <a:prstGeom prst="rect">
              <a:avLst/>
            </a:prstGeom>
            <a:noFill/>
            <a:ln w="9525">
              <a:noFill/>
              <a:miter lim="800000"/>
              <a:headEnd/>
              <a:tailEnd/>
            </a:ln>
            <a:effectLst/>
          </p:spPr>
          <p:txBody>
            <a:bodyPr wrap="none">
              <a:spAutoFit/>
            </a:bodyPr>
            <a:lstStyle/>
            <a:p>
              <a:pPr eaLnBrk="1" hangingPunct="1">
                <a:spcBef>
                  <a:spcPct val="0"/>
                </a:spcBef>
              </a:pPr>
              <a:r>
                <a:rPr lang="en-US" altLang="zh-CN" sz="2000">
                  <a:solidFill>
                    <a:srgbClr val="3333FF"/>
                  </a:solidFill>
                  <a:ea typeface="宋体" pitchFamily="2" charset="-122"/>
                </a:rPr>
                <a:t>a</a:t>
              </a:r>
            </a:p>
          </p:txBody>
        </p:sp>
      </p:gr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聚合">
  <a:themeElements>
    <a:clrScheme name="自定义 6">
      <a:dk1>
        <a:srgbClr val="300000"/>
      </a:dk1>
      <a:lt1>
        <a:sysClr val="window" lastClr="FFFFFF"/>
      </a:lt1>
      <a:dk2>
        <a:srgbClr val="411401"/>
      </a:dk2>
      <a:lt2>
        <a:srgbClr val="FFE6E6"/>
      </a:lt2>
      <a:accent1>
        <a:srgbClr val="A24A48"/>
      </a:accent1>
      <a:accent2>
        <a:srgbClr val="B2935C"/>
      </a:accent2>
      <a:accent3>
        <a:srgbClr val="6A9A9A"/>
      </a:accent3>
      <a:accent4>
        <a:srgbClr val="B2B787"/>
      </a:accent4>
      <a:accent5>
        <a:srgbClr val="91644B"/>
      </a:accent5>
      <a:accent6>
        <a:srgbClr val="654A76"/>
      </a:accent6>
      <a:hlink>
        <a:srgbClr val="00A800"/>
      </a:hlink>
      <a:folHlink>
        <a:srgbClr val="FF00FF"/>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4212</TotalTime>
  <Words>21103</Words>
  <Application>Microsoft Office PowerPoint</Application>
  <PresentationFormat>全屏显示(4:3)</PresentationFormat>
  <Paragraphs>3298</Paragraphs>
  <Slides>141</Slides>
  <Notes>140</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141</vt:i4>
      </vt:variant>
    </vt:vector>
  </HeadingPairs>
  <TitlesOfParts>
    <vt:vector size="157" baseType="lpstr">
      <vt:lpstr>方正姚体</vt:lpstr>
      <vt:lpstr>黑体</vt:lpstr>
      <vt:lpstr>华文中宋</vt:lpstr>
      <vt:lpstr>楷体_GB2312</vt:lpstr>
      <vt:lpstr>隶书</vt:lpstr>
      <vt:lpstr>Arial</vt:lpstr>
      <vt:lpstr>Calibri</vt:lpstr>
      <vt:lpstr>Cambria</vt:lpstr>
      <vt:lpstr>Times New Roman</vt:lpstr>
      <vt:lpstr>Verdana</vt:lpstr>
      <vt:lpstr>Wingdings</vt:lpstr>
      <vt:lpstr>Wingdings 2</vt:lpstr>
      <vt:lpstr>Wingdings 3</vt:lpstr>
      <vt:lpstr>1_Office 主题</vt:lpstr>
      <vt:lpstr>聚合</vt:lpstr>
      <vt:lpstr>剪辑</vt:lpstr>
      <vt:lpstr>第10章 指针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指针</dc:title>
  <dc:creator>Dong</dc:creator>
  <cp:lastModifiedBy>ZWX</cp:lastModifiedBy>
  <cp:revision>77</cp:revision>
  <dcterms:created xsi:type="dcterms:W3CDTF">2015-10-06T05:45:34Z</dcterms:created>
  <dcterms:modified xsi:type="dcterms:W3CDTF">2022-12-01T02:55:29Z</dcterms:modified>
</cp:coreProperties>
</file>