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3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2-09-08T06:45:10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8996 14093 0,'9'0'156,"17"0"-140,10 0-16,43 0 15,-17 0 1,696 0 15,-511 0-31,0 0 16,1385-8 203,-1526-10-219,-27 18 0,309-62 46,-353 62-30,1-17-16,61-1 63,-80 18-63,160-18 62,-160 18-62,19-8 16,105 8 31,-106 0-32,-26 0-15,8 0 0,63 0 47,-36 0-31,185-18 46,-220 18-62,9 0 16,70 0-1,-62 0-15,151 18 47,-36-18-31,344 105 46,-379-69-46,-18-1 0,159 9 31,0-9-16,-71 1 0,80 8 16,-177-27-16,-70-17-15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2-09-08T06:45:55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5839 14358 0,'17'0'172,"-8"0"-110,811-97 63,-784 71-109,-1 26-16,36-18 15,43 18 17,-61 0-17,9 0 17,-44 0-32,167-18 46,-35 18-30,273-17 47,-388 17-63,71 0 0,62 0 31,-133 0-16,44 0 17,1 0 15,105 0-1,-150 0-46,97 8 47,-114-8-47,0 0 0,70 18 47,-70-18-31,8 0-16,80 18 47,-27-9-16,-61-9-15,0 0-16,52 17 31,-52-17-16,105 18 32,10-18 0,-133 18-47,8-18 0,89 0 63,-79 0-63,-9 0 0,26 0 15,9 0 1,265 0 46,-274 0-46,-26 0-16,26-9 47</inkml:trace>
  <inkml:trace contextRef="#ctx0" brushRef="#br0" timeOffset="1716.13">10901 14155 0,'18'0'125,"-1"0"-109,-8 0-16,27 0 15,158 0 32,-142 0-47,-34 0 16,35 0-16,194-17 47,-115-1-16,-96 18-31,-19 0 15,18-18-15,27 18 32,-27 0-32,98-17 47,-98 17-32,89 0 32,-116 0-31,283 0 31,-211 0-47,-27 0 15,53 0-15,-9 0 16,123 0 46,-211 0-46,8 0-16,63 8 31,8 10-15,238 44 31,-273-62-47,-9 17 15,-17-17-15,132 71 47,-54-18-16,-96-53-31,9 0 63,0 0-47,105 9 15,-88-9-16,-35 17 1</inkml:trace>
  <inkml:trace contextRef="#ctx0" brushRef="#br0" timeOffset="6618.86">15628 14129 0,'18'0'125,"0"0"-15,-10 0-110,10 0 15,0 0-15,-9 17 16,8-17-16,116 18 47,-116 0-32,10-18-15,-10 17 16,107-8 31,-89 9-32,18-18 32,-35 0-47,-18 17 16,17-17-16,45 0 31,-18 0 16,-26 0-31,-10 18-16,107-18 47,-71 0-32,-26 0-15,52 0 63,-8 0-16,-44 0-32,-9 0-15,70 9 47,-44-9-47,-8 0 16,34 0 31,-43 0-47,9 0 15,-10 0-15,89 18 47,-106-1-31,18-17-16,105 27 62,-105-10-15,-9-17-31,8 0-1,45 36 32,-27-36-31,-26 8-16,167 28 62,-158-36-30,-9 0-1,-9 17-16,18-17 1,70 9 47,-71-9-48,1 0-15,132 18 78,-132-18-78,193 0 63,-202 17-48,88-17 32,-70 0-31,52 0 46,-26-8-30,44-28-1,9 10 31,-89 8-62,19 9 47,34-26 31,-52 35-78,-1 0 0,36-26 47,-35 26-47,0 0 16,87-18 62,-96 18-62,9 0-16,26-18 47,-26 18-47,-1 0 15,-8 0 1,26 0 15,71 0 266</inkml:trace>
  <inkml:trace contextRef="#ctx0" brushRef="#br0" timeOffset="10079.29">9464 16457 0,'0'0'0,"8"0"125,19 0-110,1507-26 126,-1498 26-141,-19 0 0,1 0 15,-9 0 95,8 0-95,19 0 1,-10 0-16,9 0 31,27 0-15,71 0 0,-116-9-16,1 9 15,26 0 32,-26 0-16,-10 0 1,28 0-17,8 0 63,-27 0-62,-8 0 0,71-18 15</inkml:trace>
  <inkml:trace contextRef="#ctx0" brushRef="#br0" timeOffset="11736.86">12868 16536 0,'18'0'47,"-10"0"-31,28-17-1,52 17 1,203-53 31,-185 35-32,-71 18-15,-26 0 16,70-17 31,-61 17-47,-9 0 16,8 0-16,168-18 31,239 18 16,-362 0-47,-27 0 15,-26 0-15,105 0 47,-87 0-16,176 9 32,-168-9-47,-26 0-16,8 0 0,266 17 46,-178 10-46,-25-27 16,325 18 47,-387-18-63,70 0 62,-44 0-46,-8 0-1,25 0 17,-34 17-17,343 1 48,-211-1-32,-141-17-15,8 0 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2-09-08T06:47:55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14702 8590 0,'18'0'110,"0"0"-95,-10-9-15,81 9 32,-28-9-1,-34-8-31,158-1 31,-97 18-15,62-17 31,-97 17-32,123 0 32,459-27 203,-617 27-219,-9 0-15,26 0 15,-26 0 16,9 0-16,-18-18-15,35 18 15,-26 0 16,8 0-31,1 0 15,8 0 0,19 0 16,-28 0-47,1 0 16,-9 0 15,8 0-31,1 0 16,-9 0-16,114 9 62,-105-9-31,0 0-31,26 27 32,-27-27-32,27 17 62,-35-17-62,9 0 0,26 18 47,-26-18-47,-1 0 63</inkml:trace>
  <inkml:trace contextRef="#ctx0" brushRef="#br0" timeOffset="15390.93">10099 7752 0,'0'-9'15,"0"-8"1,0 8 31,0-9 15,0 1-62,326-1024 235,-282 988-220,177-70 32,-186 105-31,-18 18-16,107-26 47,-106 26-16,8 0 0,89 70 16,-27-17-31,168 123 31,-239-158-47,71 106 31,-17-1 0,-53-52-15,-1 140 31,-17-184-47,0 8 15,0 18 1,-35 335 15,17-326-15,18 17-16,-17-17 0,-63 194 47,63-204-47,-116 160 47,116-177-47,-27 1 15,35-19-15,-88 63 31,79-71-15,-17 8-16,17-17 16,-8 18-16,-45-1 15,36 1 1,-274 26 31,168-26-16,88-18-31,-202 0 31,149 0-15,70 0 0,1 0-16,17 0 15,-26-35 16,27-1-31,-1-158 47,18 18-15,0 114-32,0 27 15,0 0-15,9-133 47,-9 115-31,18 35-16,-18-17 0,26-141 78,-8 140-78,17-131 47,-17 123 0,-18 26-47,0 9 15,0-8-15,17-45 63,1 62-48,-18-18 1,9-26 15,-27 53 125,0-9-156,-35 18 16,45-9-16,-45 8 16,17 1-1,-8 26-15,-220 79 63,264-114-63,-18-9 47,27 0 31,9 0-63,-10 0 1,45-9-16,-17-8 16,96-45 15,-97 62-15,0-35-16,1 17 15,43-17 32,-79 17-47,18 18 16,-1 0 62,-8 0-63,9-9 1,141-44 31,-80 9-47,-26 9 16,35 405 218,-88-325-218,27 131 46,-27-158-31</inkml:trace>
  <inkml:trace contextRef="#ctx0" brushRef="#br0" timeOffset="34156.94">14870 10874 0,'9'0'218,"8"0"-218,301 0 79,-300 0-64,184-8 48,-193 8-63,44 0 15,-35 0 48,-9 0-48,8 0 1,18 0-16,107 0 63,-134 0-63,54 0 46,-44 0-46,-1 0 16,125 0 31,-107 8-47,18-8 16,247 44 30,-265-44-46,-9 0 16,54 0 0,-63 0-16,19 0 15,78 18 17,-87-18-17,-10 0 1,19 0 31,-28 0-47,10 0 15,44 0 32,-45 0-31,-8 0 31,-9 9 828,36-9-875,228 18 125,-255-18-125,9 0 31,-1 0-15,10-18 30,-10 18-46,-17-18 16,18-26 31,-9 27-47,-36-213 62,-26 177-46,-61-44 47,87 97-63,27-17 0,-35 17 15,-44-44 32,-45-18-47,89 44 16,-256-141 31,282 159-32,9-8-15,-18 8 31,-17 0 16,26 0-31,-8 0 0,-10-18-1,10 18 1,-72 0 31,-105-35 0,168 35-47,8 0 15,1 0-15,8 0 16,-53-18 15,27 18-15,8 0-1,-61 0 1,79 0 0,-26 0-16,17 0 15,-87 0 32,69 0-31,27 0-16,-52 0 47,43 0-32,0 0 1,10 0-1,-72 9 48,71-9-63,-26 18 47,18-10 0,8-8-32,-27 36 1,-43 8 31,35-9-32,9-17 1,35-10-16,-71 28 31,45-19 1,26-8-32,-71 53 46,53-44-14,-79 43-1,89-43-15,-10-18-16,-79 71 46,88-54-30,-8 1 0,-1-1-1,9-8 63,9 9-31,-18 0-31,18-10-16,9 89 78,-9-88-78,9-9 16,53 44 15,-45-44-15,1 0-1,35 36 16,-35-36 16,-1 17-47,10-17 32,-10 0-32,1 0 15,0 9 32,-10-9 62</inkml:trace>
  <inkml:trace contextRef="#ctx0" brushRef="#br0" timeOffset="54167.09">15046 12409 0,'18'0'31,"-9"0"-15,8 0 0,821 0 202,-776 18-218,679 70 891</inkml:trace>
  <inkml:trace contextRef="#ctx0" brushRef="#br0" timeOffset="65185.56">15152 6941 0,'18'0'187,"193"26"-46,-202-17-126,344 26 126,-141-17 0,-45-9 30,-149-9-171,370 18 579</inkml:trace>
  <inkml:trace contextRef="#ctx0" brushRef="#br0" timeOffset="67962.49">17057 6570 0,'18'0'250,"476"27"-125,-477-27-125,19 18 16,810 864 921</inkml:trace>
  <inkml:trace contextRef="#ctx0" brushRef="#br0" timeOffset="73957.67">17516 6597 0,'0'0'31,"17"0"110,257 123-32,608 2955 829,-882-3042-923,-177 458 204,177-477-219,-123 168 141,114-185-141,-988 556 937,980-556-765,-54-141 78,62 123-234,-149-176 1015,678 18-328</inkml:trace>
  <inkml:trace contextRef="#ctx0" brushRef="#br0" timeOffset="77562.57">17401 11051 0,'0'17'235,"247"345"468,-247-344 437,18-18-1124,-18 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2-09-08T06:49:50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2805 7161 0,'9'0'250,"1331"-53"-47,-1278 53-203,-27 0 16,71 18-16,-18-18 16,-8 0-1,-19 18-15,-8-18 16,1394 114 171,-1368-96-187,1050 106 157,6297 484 874,-6077-705-266,142 62 126,-1465 35 250,-8 0-1126,44 0 1,-27 0 0,-17 0-16,255-44 640</inkml:trace>
  <inkml:trace contextRef="#ctx0" brushRef="#br0" timeOffset="12336.18">2487 8193 0,'18'0'234,"0"0"-218,-9 0-1,8 0-15,10 0 16,299 0 46,230 0 63,96 0 47,-617 0-172,371 0 78,-353 0-78,626 0 219,-70 0-31,-574 0-188,644 0 109,-626 0-109,2258 18 1016,-2302-18-657,8 0-359,133 18 234,-44-18 798</inkml:trace>
  <inkml:trace contextRef="#ctx0" brushRef="#br0" timeOffset="20734.24">2567 9172 0,'9'0'266,"8"0"-251,1 0-15,282-17 282,2240 17 483</inkml:trace>
  <inkml:trace contextRef="#ctx0" brushRef="#br0" timeOffset="23721.91">4207 12744 0,'9'0'125,"9"0"-125,8-9 16,-8 9 0,317-70 140,944 61-15,326 203 843</inkml:trace>
  <inkml:trace contextRef="#ctx0" brushRef="#br0" timeOffset="36843.03">14870 11289 0,'0'-18'297,"-9"18"-266,-388-405 438,397 387-188,0 0-266,0 9 1,9-26 0,-9 0-16,18 17 15,-18 9-15,17-43 16,1 34 0,-18 9-1,9-26 95,-9 26-64,0-9-46,582 151 922,-573 528 110,-71-626-892,44-35-62,18 9-62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2-09-08T06:51:29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16061 12868 0</inkml:trace>
  <inkml:trace contextRef="#ctx0" brushRef="#br0" timeOffset="4371.93">18151 14755 0</inkml:trace>
  <inkml:trace contextRef="#ctx0" brushRef="#br0" timeOffset="9294.79">16175 12541 0</inkml:trace>
  <inkml:trace contextRef="#ctx0" brushRef="#br0" timeOffset="10138.23">16131 11280 0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2-09-08T07:08:39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3890 6174 0,'0'-18'31,"0"0"94,17 18 0,19 0-110,-1 0-15,88 0 32,18 18-1,168 0 16,-274-18-47,80 17 62,-80-17-62,1 0 0,-28 0 16,142 0 31,-114 0-32,25-9 32,-52 9-31,9 0 0,8 0 15,10 0 0,78-17 16,-96 17-31</inkml:trace>
  <inkml:trace contextRef="#ctx0" brushRef="#br0" timeOffset="4981.63">4710 16448 0,'-18'0'15,"27"0"313,9 0-328,-1 0 16,-8 0-16,9 0 16,105-9 31,-8 9-16,-97 0-31,-10 0 15,142 0 32,-79 0-31,-45 0-16,-8 0 16,61-17 15,-8 17 0,52 0 32,-87 0-48,-19 0-15,195 9 47,-168-9-31,132 17 46,-149 1-46,-9-18-16,237 18 47,-184-18-32,70 0 48,-123 0-63,8 0 15,142 0 32,-133 0-31,-26 0-16,105 0 47,-96 0-47,53-9 47,-54 9-32,124-18 48,-105 18-63,131-18 47,-96 18-32,-54 0 1,54 0 31,-36 0-32,-8 0-15,17-17 16,26 17 15,-52 0-15,0 0-16,-10 0 16,125 0 30,-116 0-30,72-18 31,-54 18-31,27 0 30,-54 0-30,45-17 31,-9 17-16,150-9 188,-176 9-141,-9 0-47,9 0-15,87-27 15,-78 27-31,61 0 47,-62 0-16,-8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2-09-08T07:09:40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15170 2734 0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2-09-08T07:09:49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9411 3157 0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2-09-08T07:20:37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9322 1429 0</inkml:trace>
  <inkml:trace contextRef="#ctx0" brushRef="#br0" timeOffset="12779.29">5327 7814 0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桌面\3-03.png">
            <a:extLst>
              <a:ext uri="{FF2B5EF4-FFF2-40B4-BE49-F238E27FC236}">
                <a16:creationId xmlns:a16="http://schemas.microsoft.com/office/drawing/2014/main" id="{6B0A12E1-F82A-4D61-B72C-891F71845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2420940"/>
            <a:ext cx="55499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直角三角形 4">
            <a:extLst>
              <a:ext uri="{FF2B5EF4-FFF2-40B4-BE49-F238E27FC236}">
                <a16:creationId xmlns:a16="http://schemas.microsoft.com/office/drawing/2014/main" id="{57598273-E3F5-4647-9ED3-037E7F5F1AE7}"/>
              </a:ext>
            </a:extLst>
          </p:cNvPr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059388F0-A6A8-4956-AD53-E56CAA506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231" y="6311901"/>
            <a:ext cx="151130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A9A9A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程序设计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A9A9A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I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63D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pic>
        <p:nvPicPr>
          <p:cNvPr id="7" name="图片 14">
            <a:extLst>
              <a:ext uri="{FF2B5EF4-FFF2-40B4-BE49-F238E27FC236}">
                <a16:creationId xmlns:a16="http://schemas.microsoft.com/office/drawing/2014/main" id="{6A206798-F11D-4685-B3D0-1F5CE6A8A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6" y="95250"/>
            <a:ext cx="7635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23C858BC-BFCA-4CFB-9F23-CED363E1A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88913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63D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信息与电气工程学院</a:t>
            </a:r>
          </a:p>
        </p:txBody>
      </p:sp>
      <p:sp>
        <p:nvSpPr>
          <p:cNvPr id="10" name="日期占位符 29">
            <a:extLst>
              <a:ext uri="{FF2B5EF4-FFF2-40B4-BE49-F238E27FC236}">
                <a16:creationId xmlns:a16="http://schemas.microsoft.com/office/drawing/2014/main" id="{46F5C107-3D59-4CD2-BC91-0757FAFC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C58C8A52-D785-4B75-8B15-8BA5E298ACAB}" type="datetimeFigureOut">
              <a:rPr lang="zh-CN" altLang="en-US" smtClean="0"/>
              <a:pPr>
                <a:defRPr/>
              </a:pPr>
              <a:t>2022/9/8</a:t>
            </a:fld>
            <a:endParaRPr lang="zh-CN" altLang="en-US" dirty="0"/>
          </a:p>
        </p:txBody>
      </p:sp>
      <p:sp>
        <p:nvSpPr>
          <p:cNvPr id="11" name="灯片编号占位符 26">
            <a:extLst>
              <a:ext uri="{FF2B5EF4-FFF2-40B4-BE49-F238E27FC236}">
                <a16:creationId xmlns:a16="http://schemas.microsoft.com/office/drawing/2014/main" id="{3C13B06B-E7A6-4C7E-98FB-2D7C280D7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FF0C24-543F-41D0-B61E-E4AAA74DE7E7}" type="slidenum">
              <a:rPr lang="zh-CN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6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2D2C0-6307-49DB-AF5D-40169649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FBBAFB99-EE7B-44BF-8EBD-2A004A66A9D5}" type="datetimeFigureOut">
              <a:rPr lang="zh-CN" altLang="en-US" smtClean="0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9D05F-E06A-4F59-8053-AACC820F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DC2C8-8F94-417A-BB76-B309CD88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84AC78-95B5-4D61-8078-431AF091B320}" type="slidenum">
              <a:rPr lang="zh-CN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6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92684-A74F-4BFC-91CE-B24DA25C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28F49087-B09E-4824-82CA-779DC994924A}" type="datetimeFigureOut">
              <a:rPr lang="zh-CN" altLang="en-US" smtClean="0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EE964-6C0D-4CAB-A771-FE1278F3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609E4-C80F-4059-9723-EF648567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BE9504-6994-4902-9136-2F5A184DF391}" type="slidenum">
              <a:rPr lang="zh-CN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2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defRPr sz="2700"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07648-3932-4891-833B-AB30290E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5A548B65-0AE5-4561-B1F9-4C2E1CEA8D2F}" type="datetimeFigureOut">
              <a:rPr lang="zh-CN" altLang="en-US" smtClean="0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D521A-E262-453D-B619-9EAA382A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E4A95-0C7B-4093-9BDC-47255E1D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947D8D-28C2-4D5F-9BDD-A0BC2A5357AC}" type="slidenum">
              <a:rPr lang="zh-CN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0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10">
            <a:extLst>
              <a:ext uri="{FF2B5EF4-FFF2-40B4-BE49-F238E27FC236}">
                <a16:creationId xmlns:a16="http://schemas.microsoft.com/office/drawing/2014/main" id="{C7FCFFFE-FF9D-4B9B-81D1-EEDC0CBADB03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" name="燕尾形 11">
            <a:extLst>
              <a:ext uri="{FF2B5EF4-FFF2-40B4-BE49-F238E27FC236}">
                <a16:creationId xmlns:a16="http://schemas.microsoft.com/office/drawing/2014/main" id="{51302264-BA6C-477B-84B6-422BCDE552A6}"/>
              </a:ext>
            </a:extLst>
          </p:cNvPr>
          <p:cNvSpPr/>
          <p:nvPr/>
        </p:nvSpPr>
        <p:spPr>
          <a:xfrm>
            <a:off x="3449639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3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25CC7EF-8B5C-471A-8858-A30874CA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43EC09F6-812F-4257-B95B-B178CFE64250}" type="datetimeFigureOut">
              <a:rPr lang="zh-CN" altLang="en-US" smtClean="0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B51B60E4-81C8-4A41-8683-D7E80C73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2BA5969E-C810-4144-ABDD-128D4AAC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7C5F08-094E-47F1-A92B-12BA4405B35B}" type="slidenum">
              <a:rPr lang="zh-CN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27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B87CF6-E1B5-4672-AD28-F9BF3B2F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364D77F4-9549-40D8-931D-5EA2CC56323D}" type="datetimeFigureOut">
              <a:rPr lang="zh-CN" altLang="en-US" smtClean="0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76681-42F1-4514-BEBC-23FF249B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2E285C-E504-4116-8F90-94CBCDEB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1F5380-AB13-44E9-9C8B-9F8ADF1CB460}" type="slidenum">
              <a:rPr lang="zh-CN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62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B959C2-0E7C-478F-B538-2DB3D754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83082720-E750-4577-ADE3-FF5AD452D137}" type="datetimeFigureOut">
              <a:rPr lang="zh-CN" altLang="en-US" smtClean="0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F2E08F-1A10-4B11-B110-6D003EE2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9DEB8A-AB99-43A2-8104-48AB41A3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59192E-E1D1-4364-8D7B-A54F36086FE4}" type="slidenum">
              <a:rPr lang="zh-CN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17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D7B92C-C360-4EB3-AE6E-28A832EE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484F70BB-845C-4746-A67C-ADDD149D8EB2}" type="datetimeFigureOut">
              <a:rPr lang="zh-CN" altLang="en-US" smtClean="0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1C422B-30B5-4C34-9EB2-9C12450D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7824D-FB99-4A9B-8261-1E087F6F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5D6E6C-F3A8-4DCB-84C9-1D7A3FBC732B}" type="slidenum">
              <a:rPr lang="zh-CN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4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B3AB0-21B6-4E99-90F5-79512752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6A17FEB1-5F3C-4DF7-98DA-1C4A1D252A3A}" type="datetimeFigureOut">
              <a:rPr lang="zh-CN" altLang="en-US" smtClean="0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A40387-6FA9-462F-A107-3D4998EE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65BE9-9011-45B1-9DAD-0F39F077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EA2C6D-6691-493C-B0C5-DEC7F49C7F33}" type="slidenum">
              <a:rPr lang="zh-CN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0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C4013-BF5A-4A4C-809D-5F4801E5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6B7CB5FB-DD66-48DC-89A2-CD3D323E883A}" type="datetimeFigureOut">
              <a:rPr lang="zh-CN" altLang="en-US" smtClean="0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7986D3-BD2D-406B-A838-23F3F9D4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224A7-A5E3-4D6E-81A2-4166B3FE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3FCD2F-8AF5-4924-B067-0FACBB598D7D}" type="slidenum">
              <a:rPr lang="zh-CN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14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0">
            <a:extLst>
              <a:ext uri="{FF2B5EF4-FFF2-40B4-BE49-F238E27FC236}">
                <a16:creationId xmlns:a16="http://schemas.microsoft.com/office/drawing/2014/main" id="{E0F181D8-AE9E-42E4-AD49-E797D5167D8D}"/>
              </a:ext>
            </a:extLst>
          </p:cNvPr>
          <p:cNvSpPr>
            <a:spLocks/>
          </p:cNvSpPr>
          <p:nvPr/>
        </p:nvSpPr>
        <p:spPr bwMode="auto">
          <a:xfrm>
            <a:off x="500064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sp>
        <p:nvSpPr>
          <p:cNvPr id="6" name="任意多边形 11">
            <a:extLst>
              <a:ext uri="{FF2B5EF4-FFF2-40B4-BE49-F238E27FC236}">
                <a16:creationId xmlns:a16="http://schemas.microsoft.com/office/drawing/2014/main" id="{DBD1AC88-465E-4D6E-9AA1-3596045DFA84}"/>
              </a:ext>
            </a:extLst>
          </p:cNvPr>
          <p:cNvSpPr>
            <a:spLocks/>
          </p:cNvSpPr>
          <p:nvPr/>
        </p:nvSpPr>
        <p:spPr bwMode="auto">
          <a:xfrm>
            <a:off x="485776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C9E91A69-6334-4BD0-AB65-A26A79560A17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3FB8804-F267-4A2F-AD79-9509AEC8E0B7}"/>
              </a:ext>
            </a:extLst>
          </p:cNvPr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4">
            <a:extLst>
              <a:ext uri="{FF2B5EF4-FFF2-40B4-BE49-F238E27FC236}">
                <a16:creationId xmlns:a16="http://schemas.microsoft.com/office/drawing/2014/main" id="{86ED2486-C417-4271-8D71-9E0BDC78A836}"/>
              </a:ext>
            </a:extLst>
          </p:cNvPr>
          <p:cNvSpPr/>
          <p:nvPr/>
        </p:nvSpPr>
        <p:spPr>
          <a:xfrm>
            <a:off x="8664576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0" name="燕尾形 15">
            <a:extLst>
              <a:ext uri="{FF2B5EF4-FFF2-40B4-BE49-F238E27FC236}">
                <a16:creationId xmlns:a16="http://schemas.microsoft.com/office/drawing/2014/main" id="{A1B1499D-1B30-4C03-9DFA-02CD63D6EF9A}"/>
              </a:ext>
            </a:extLst>
          </p:cNvPr>
          <p:cNvSpPr/>
          <p:nvPr/>
        </p:nvSpPr>
        <p:spPr>
          <a:xfrm>
            <a:off x="8477251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>
            <a:extLst>
              <a:ext uri="{FF2B5EF4-FFF2-40B4-BE49-F238E27FC236}">
                <a16:creationId xmlns:a16="http://schemas.microsoft.com/office/drawing/2014/main" id="{5E07EE28-AFB8-4D88-A7E7-14F342C4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C6548DB1-2A86-4F99-BFAA-BAEF82F95D95}" type="datetimeFigureOut">
              <a:rPr lang="zh-CN" altLang="en-US" smtClean="0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12" name="页脚占位符 5">
            <a:extLst>
              <a:ext uri="{FF2B5EF4-FFF2-40B4-BE49-F238E27FC236}">
                <a16:creationId xmlns:a16="http://schemas.microsoft.com/office/drawing/2014/main" id="{6496EA83-42D2-4FDA-8C9E-1216DA6A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>
            <a:extLst>
              <a:ext uri="{FF2B5EF4-FFF2-40B4-BE49-F238E27FC236}">
                <a16:creationId xmlns:a16="http://schemas.microsoft.com/office/drawing/2014/main" id="{3C852566-F62F-41C2-8EC1-585AF0C4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B34A89-5A6A-4194-8810-A5B48618874A}" type="slidenum">
              <a:rPr lang="zh-CN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938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>
            <a:extLst>
              <a:ext uri="{FF2B5EF4-FFF2-40B4-BE49-F238E27FC236}">
                <a16:creationId xmlns:a16="http://schemas.microsoft.com/office/drawing/2014/main" id="{5464CDAC-8F2A-414D-A8AE-D9C94CD9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56197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>
            <a:extLst>
              <a:ext uri="{FF2B5EF4-FFF2-40B4-BE49-F238E27FC236}">
                <a16:creationId xmlns:a16="http://schemas.microsoft.com/office/drawing/2014/main" id="{1FB703BC-F97D-473A-87BC-89CD7D8CD9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A7A431BD-55B6-49CE-8B29-34C641CD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40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prstClr val="black"/>
                </a:solidFill>
                <a:latin typeface="Times New Roman"/>
                <a:ea typeface="黑体"/>
              </a:defRPr>
            </a:lvl1pPr>
            <a:extLst/>
          </a:lstStyle>
          <a:p>
            <a:pPr>
              <a:defRPr/>
            </a:pPr>
            <a:fld id="{C6DC1870-BEEA-4E54-A34C-B4C994516604}" type="datetimeFigureOut">
              <a:rPr lang="zh-CN" altLang="en-US" smtClean="0"/>
              <a:pPr>
                <a:defRPr/>
              </a:pPr>
              <a:t>2022/9/8</a:t>
            </a:fld>
            <a:endParaRPr lang="zh-CN" altLang="en-US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E1069D3D-3DE0-4964-A853-FC1DECA68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40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prstClr val="black"/>
                </a:solidFill>
                <a:latin typeface="Times New Roman"/>
                <a:ea typeface="黑体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5972AEA3-2AD3-4087-BB92-553087965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40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750">
                <a:solidFill>
                  <a:srgbClr val="000000"/>
                </a:solidFill>
                <a:ea typeface="黑体" panose="02010609060101010101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6EA1FD-1F5D-4737-BBA9-A824F407B9D8}" type="slidenum">
              <a:rPr lang="zh-CN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1" name="Picture 2" descr="D:\桌面\B1-1.18-02.png">
            <a:extLst>
              <a:ext uri="{FF2B5EF4-FFF2-40B4-BE49-F238E27FC236}">
                <a16:creationId xmlns:a16="http://schemas.microsoft.com/office/drawing/2014/main" id="{BB2CC262-A2B7-48F8-BD94-DE660AC2E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9" y="188915"/>
            <a:ext cx="200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" descr="D:\桌面\xian-04.png">
            <a:extLst>
              <a:ext uri="{FF2B5EF4-FFF2-40B4-BE49-F238E27FC236}">
                <a16:creationId xmlns:a16="http://schemas.microsoft.com/office/drawing/2014/main" id="{4A541730-5310-4605-A016-120C56220AF5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4" y="836615"/>
            <a:ext cx="6119812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Box 10">
            <a:extLst>
              <a:ext uri="{FF2B5EF4-FFF2-40B4-BE49-F238E27FC236}">
                <a16:creationId xmlns:a16="http://schemas.microsoft.com/office/drawing/2014/main" id="{6287BBEA-7FF7-4B83-987F-B743F5DEA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92826"/>
            <a:ext cx="3352800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63D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信息与电气工程学院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863D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63D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9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Calibri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Calibri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Calibri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Calibri" pitchFamily="34" charset="0"/>
          <a:ea typeface="宋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Times New Roman" pitchFamily="18" charset="0"/>
          <a:ea typeface="黑体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Times New Roman" pitchFamily="18" charset="0"/>
          <a:ea typeface="黑体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Times New Roman" pitchFamily="18" charset="0"/>
          <a:ea typeface="黑体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Times New Roman" pitchFamily="18" charset="0"/>
          <a:ea typeface="黑体" pitchFamily="49" charset="-122"/>
        </a:defRPr>
      </a:lvl9pPr>
      <a:extLst/>
    </p:titleStyle>
    <p:bodyStyle>
      <a:lvl1pPr marL="273844" indent="-191691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5535" indent="-171450" algn="l" rtl="0" eaLnBrk="0" fontAlgn="base" hangingPunct="0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129" indent="-171450" algn="l" rtl="0" eaLnBrk="0" fontAlgn="base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0" fontAlgn="base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0" fontAlgn="base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7CCC974-8F3A-462B-8943-24F0BFF33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08" y="1237298"/>
            <a:ext cx="7931583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9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C640EB3-BEE2-4D2F-A285-CD19F975B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48512"/>
            <a:ext cx="9064101" cy="51206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marL="273844" indent="-191691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5535" indent="-171450" algn="l" rtl="0" eaLnBrk="0" fontAlgn="base" hangingPunct="0">
              <a:spcBef>
                <a:spcPts val="244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4129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4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1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430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87338" marR="0" lvl="0" indent="-287338" algn="l" defTabSz="914400" rtl="0" eaLnBrk="0" fontAlgn="base" latinLnBrk="0" hangingPunct="0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）本程序的作用是求两个整数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之和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sum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</a:t>
            </a:r>
          </a:p>
          <a:p>
            <a:pPr marL="287338" marR="0" lvl="0" indent="-287338" algn="l" defTabSz="914400" rtl="0" eaLnBrk="0" fontAlgn="base" latinLnBrk="0" hangingPunct="0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/*……*/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表示注释部分，为便于理解，我们用汉字表示注释，当然也可以用英语或汉字拼音作注释。注释只是给人看的，对编译和运行不起作用。注释可以加在程序中任何位置。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行是声明部分， 定义变量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，指定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为整型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(int)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变量。</a:t>
            </a:r>
          </a:p>
          <a:p>
            <a:pPr marL="287338" marR="0" lvl="0" indent="-287338" algn="l" defTabSz="914400" rtl="0" eaLnBrk="0" fontAlgn="base" latinLnBrk="0" hangingPunct="0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6,7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行是两个赋值语句，使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的值分别为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24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行使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sum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的值为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a+b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，</a:t>
            </a: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行中“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%d”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是输入输出的“格式字符串”，用来指定输入输出时的数据类型和格式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详见第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，“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%d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”表示“以十进制整数形式输出”。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在执行输出时，此位置上代以一个十进制整数值。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printf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函数中括弧内最右端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sum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是要输出的变量，现在它的值为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579(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123+456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之值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。因此输出一行信息为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sum is 579</a:t>
            </a:r>
          </a:p>
        </p:txBody>
      </p:sp>
    </p:spTree>
    <p:extLst>
      <p:ext uri="{BB962C8B-B14F-4D97-AF65-F5344CB8AC3E}">
        <p14:creationId xmlns:p14="http://schemas.microsoft.com/office/powerpoint/2010/main" val="127427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>
            <a:extLst>
              <a:ext uri="{FF2B5EF4-FFF2-40B4-BE49-F238E27FC236}">
                <a16:creationId xmlns:a16="http://schemas.microsoft.com/office/drawing/2014/main" id="{AE5AB6D4-F1D9-4A90-9028-D5E91E3D910D}"/>
              </a:ext>
            </a:extLst>
          </p:cNvPr>
          <p:cNvSpPr txBox="1">
            <a:spLocks noChangeArrowheads="1"/>
          </p:cNvSpPr>
          <p:nvPr/>
        </p:nvSpPr>
        <p:spPr>
          <a:xfrm>
            <a:off x="212725" y="1511300"/>
            <a:ext cx="1149350" cy="1457325"/>
          </a:xfrm>
          <a:prstGeom prst="rect">
            <a:avLst/>
          </a:prstGeom>
          <a:solidFill>
            <a:srgbClr val="FF99CC"/>
          </a:solidFill>
        </p:spPr>
        <p:txBody>
          <a:bodyPr/>
          <a:lstStyle/>
          <a:p>
            <a:pPr marL="473075" indent="-47307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0000"/>
                </a:solidFill>
                <a:latin typeface="隶书" pitchFamily="49" charset="-122"/>
                <a:ea typeface="宋体"/>
              </a:rPr>
              <a:t>例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隶书" pitchFamily="49" charset="-122"/>
                <a:ea typeface="宋体"/>
              </a:rPr>
              <a:t>2</a:t>
            </a:r>
          </a:p>
          <a:p>
            <a:pPr marL="473075" indent="-47307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0000"/>
                </a:solidFill>
                <a:latin typeface="隶书" pitchFamily="49" charset="-122"/>
                <a:ea typeface="宋体"/>
              </a:rPr>
              <a:t>求两个</a:t>
            </a:r>
            <a:endParaRPr kumimoji="1" lang="en-US" altLang="zh-CN" sz="2400" b="1" kern="0" dirty="0">
              <a:solidFill>
                <a:srgbClr val="000000"/>
              </a:solidFill>
              <a:latin typeface="隶书" pitchFamily="49" charset="-122"/>
              <a:ea typeface="宋体"/>
            </a:endParaRPr>
          </a:p>
          <a:p>
            <a:pPr marL="473075" indent="-47307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0000"/>
                </a:solidFill>
                <a:latin typeface="隶书" pitchFamily="49" charset="-122"/>
                <a:ea typeface="宋体"/>
              </a:rPr>
              <a:t>数的和</a:t>
            </a:r>
            <a:endParaRPr kumimoji="1" lang="zh-CN" altLang="en-US" sz="2400" b="1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80B3B74B-76EB-4FC8-A33F-3EC9EC81C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503863"/>
            <a:ext cx="7069137" cy="6370975"/>
          </a:xfrm>
          <a:prstGeom prst="rect">
            <a:avLst/>
          </a:prstGeom>
          <a:solidFill>
            <a:srgbClr val="CCFFFF"/>
          </a:solidFill>
          <a:ln w="38100" cap="sq">
            <a:solidFill>
              <a:srgbClr val="00CC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/*      example2   calculate the sum of a and b*/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  <a:latin typeface="+mn-lt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/* This function calculates the sum of x and y  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int add(int </a:t>
            </a:r>
            <a:r>
              <a:rPr lang="en-US" altLang="zh-CN" dirty="0" err="1">
                <a:solidFill>
                  <a:srgbClr val="000000"/>
                </a:solidFill>
                <a:latin typeface="+mn-lt"/>
              </a:rPr>
              <a:t>x,int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 y)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{   int  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    z=</a:t>
            </a:r>
            <a:r>
              <a:rPr lang="en-US" altLang="zh-CN" dirty="0" err="1">
                <a:solidFill>
                  <a:srgbClr val="000000"/>
                </a:solidFill>
                <a:latin typeface="+mn-lt"/>
              </a:rPr>
              <a:t>x+y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    return(z);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/*  This is the main program 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int 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{     int </a:t>
            </a:r>
            <a:r>
              <a:rPr lang="en-US" altLang="zh-CN" dirty="0" err="1">
                <a:solidFill>
                  <a:srgbClr val="000000"/>
                </a:solidFill>
                <a:latin typeface="+mn-lt"/>
              </a:rPr>
              <a:t>a,b,sum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;     </a:t>
            </a:r>
            <a:r>
              <a:rPr lang="en-US" altLang="zh-CN" dirty="0">
                <a:solidFill>
                  <a:srgbClr val="333333"/>
                </a:solidFill>
                <a:latin typeface="+mn-lt"/>
              </a:rPr>
              <a:t>/*</a:t>
            </a:r>
            <a:r>
              <a:rPr lang="zh-CN" altLang="en-US" dirty="0">
                <a:solidFill>
                  <a:srgbClr val="333333"/>
                </a:solidFill>
                <a:latin typeface="+mn-lt"/>
              </a:rPr>
              <a:t>定义变量*</a:t>
            </a:r>
            <a:r>
              <a:rPr lang="en-US" altLang="zh-CN" dirty="0">
                <a:solidFill>
                  <a:srgbClr val="333333"/>
                </a:solidFill>
                <a:latin typeface="+mn-lt"/>
              </a:rPr>
              <a:t>/</a:t>
            </a:r>
            <a:endParaRPr lang="en-US" altLang="zh-CN" dirty="0">
              <a:solidFill>
                <a:srgbClr val="000000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      a=10;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      b=24;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      sum=add(</a:t>
            </a:r>
            <a:r>
              <a:rPr lang="en-US" altLang="zh-CN" dirty="0" err="1">
                <a:solidFill>
                  <a:srgbClr val="000000"/>
                </a:solidFill>
                <a:latin typeface="+mn-lt"/>
              </a:rPr>
              <a:t>a,b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+mn-lt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("sum= 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%d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\</a:t>
            </a:r>
            <a:r>
              <a:rPr lang="en-US" altLang="zh-CN" dirty="0" err="1">
                <a:solidFill>
                  <a:srgbClr val="000000"/>
                </a:solidFill>
                <a:latin typeface="+mn-lt"/>
              </a:rPr>
              <a:t>n",sum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}</a:t>
            </a: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16F64C9A-53D0-41C6-97FF-E09D43686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2" y="5987787"/>
            <a:ext cx="1708150" cy="82232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运行结果：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sum=34</a:t>
            </a:r>
          </a:p>
        </p:txBody>
      </p:sp>
      <p:grpSp>
        <p:nvGrpSpPr>
          <p:cNvPr id="28" name="Group 37">
            <a:extLst>
              <a:ext uri="{FF2B5EF4-FFF2-40B4-BE49-F238E27FC236}">
                <a16:creationId xmlns:a16="http://schemas.microsoft.com/office/drawing/2014/main" id="{1CDA2B8E-21FF-4EF8-8AFE-A4E6BEE05C00}"/>
              </a:ext>
            </a:extLst>
          </p:cNvPr>
          <p:cNvGrpSpPr>
            <a:grpSpLocks/>
          </p:cNvGrpSpPr>
          <p:nvPr/>
        </p:nvGrpSpPr>
        <p:grpSpPr bwMode="auto">
          <a:xfrm>
            <a:off x="3176732" y="1979613"/>
            <a:ext cx="4875212" cy="2540000"/>
            <a:chOff x="1196" y="315"/>
            <a:chExt cx="3071" cy="1600"/>
          </a:xfrm>
        </p:grpSpPr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AC055745-993C-4565-8850-1CAECD07E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55" y="315"/>
              <a:ext cx="1890" cy="1288"/>
            </a:xfrm>
            <a:prstGeom prst="line">
              <a:avLst/>
            </a:prstGeom>
            <a:noFill/>
            <a:ln w="38100" cap="sq">
              <a:solidFill>
                <a:srgbClr val="3366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88EFF389-B422-4B34-BACA-D30002318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96" y="1901"/>
              <a:ext cx="2549" cy="0"/>
            </a:xfrm>
            <a:prstGeom prst="line">
              <a:avLst/>
            </a:prstGeom>
            <a:noFill/>
            <a:ln w="38100" cap="sq">
              <a:solidFill>
                <a:srgbClr val="3366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63A3003E-04F6-4E4A-B5C2-A7A232752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5" y="1603"/>
              <a:ext cx="522" cy="312"/>
            </a:xfrm>
            <a:prstGeom prst="rect">
              <a:avLst/>
            </a:prstGeom>
            <a:noFill/>
            <a:ln w="38100" cap="sq">
              <a:solidFill>
                <a:srgbClr val="3366FF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函数</a:t>
              </a:r>
            </a:p>
          </p:txBody>
        </p:sp>
      </p:grpSp>
      <p:grpSp>
        <p:nvGrpSpPr>
          <p:cNvPr id="32" name="Group 38">
            <a:extLst>
              <a:ext uri="{FF2B5EF4-FFF2-40B4-BE49-F238E27FC236}">
                <a16:creationId xmlns:a16="http://schemas.microsoft.com/office/drawing/2014/main" id="{C4715F9D-B442-4B9C-80A4-FE011017B796}"/>
              </a:ext>
            </a:extLst>
          </p:cNvPr>
          <p:cNvGrpSpPr>
            <a:grpSpLocks/>
          </p:cNvGrpSpPr>
          <p:nvPr/>
        </p:nvGrpSpPr>
        <p:grpSpPr bwMode="auto">
          <a:xfrm>
            <a:off x="235744" y="5675412"/>
            <a:ext cx="1947863" cy="495300"/>
            <a:chOff x="3530" y="1774"/>
            <a:chExt cx="1227" cy="312"/>
          </a:xfrm>
        </p:grpSpPr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348F6DE8-1AD9-45DA-B162-956BA7318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938"/>
              <a:ext cx="629" cy="0"/>
            </a:xfrm>
            <a:prstGeom prst="line">
              <a:avLst/>
            </a:prstGeom>
            <a:noFill/>
            <a:ln w="38100" cap="sq">
              <a:solidFill>
                <a:srgbClr val="3366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13">
              <a:extLst>
                <a:ext uri="{FF2B5EF4-FFF2-40B4-BE49-F238E27FC236}">
                  <a16:creationId xmlns:a16="http://schemas.microsoft.com/office/drawing/2014/main" id="{A76E73C4-6235-4047-A74B-26A9C1814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0" y="1774"/>
              <a:ext cx="522" cy="312"/>
            </a:xfrm>
            <a:prstGeom prst="rect">
              <a:avLst/>
            </a:prstGeom>
            <a:noFill/>
            <a:ln w="38100" cap="sq">
              <a:solidFill>
                <a:srgbClr val="3366FF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语句</a:t>
              </a:r>
            </a:p>
          </p:txBody>
        </p:sp>
      </p:grpSp>
      <p:grpSp>
        <p:nvGrpSpPr>
          <p:cNvPr id="35" name="Group 35">
            <a:extLst>
              <a:ext uri="{FF2B5EF4-FFF2-40B4-BE49-F238E27FC236}">
                <a16:creationId xmlns:a16="http://schemas.microsoft.com/office/drawing/2014/main" id="{8E7AE6BF-0C22-475A-A9A7-5BF12500FF66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911225"/>
            <a:ext cx="2871788" cy="495300"/>
            <a:chOff x="2826" y="414"/>
            <a:chExt cx="1809" cy="312"/>
          </a:xfrm>
        </p:grpSpPr>
        <p:sp>
          <p:nvSpPr>
            <p:cNvPr id="36" name="Line 15">
              <a:extLst>
                <a:ext uri="{FF2B5EF4-FFF2-40B4-BE49-F238E27FC236}">
                  <a16:creationId xmlns:a16="http://schemas.microsoft.com/office/drawing/2014/main" id="{440DACE8-E89D-4FCD-BB19-3663BB50A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6" y="571"/>
              <a:ext cx="723" cy="0"/>
            </a:xfrm>
            <a:prstGeom prst="line">
              <a:avLst/>
            </a:prstGeom>
            <a:noFill/>
            <a:ln w="38100" cap="sq">
              <a:solidFill>
                <a:srgbClr val="3366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 Box 16">
              <a:extLst>
                <a:ext uri="{FF2B5EF4-FFF2-40B4-BE49-F238E27FC236}">
                  <a16:creationId xmlns:a16="http://schemas.microsoft.com/office/drawing/2014/main" id="{FE279188-1B6C-4F93-A36E-2273313DA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7" y="414"/>
              <a:ext cx="1098" cy="312"/>
            </a:xfrm>
            <a:prstGeom prst="rect">
              <a:avLst/>
            </a:prstGeom>
            <a:noFill/>
            <a:ln w="38100" cap="sq">
              <a:solidFill>
                <a:srgbClr val="3366FF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预处理命令</a:t>
              </a:r>
            </a:p>
          </p:txBody>
        </p:sp>
      </p:grpSp>
      <p:grpSp>
        <p:nvGrpSpPr>
          <p:cNvPr id="38" name="Group 36">
            <a:extLst>
              <a:ext uri="{FF2B5EF4-FFF2-40B4-BE49-F238E27FC236}">
                <a16:creationId xmlns:a16="http://schemas.microsoft.com/office/drawing/2014/main" id="{52154070-AEC6-4318-8F4B-28DB201D5C7F}"/>
              </a:ext>
            </a:extLst>
          </p:cNvPr>
          <p:cNvGrpSpPr>
            <a:grpSpLocks/>
          </p:cNvGrpSpPr>
          <p:nvPr/>
        </p:nvGrpSpPr>
        <p:grpSpPr bwMode="auto">
          <a:xfrm>
            <a:off x="3817937" y="911225"/>
            <a:ext cx="4737100" cy="3000375"/>
            <a:chOff x="2405" y="414"/>
            <a:chExt cx="2984" cy="1890"/>
          </a:xfrm>
        </p:grpSpPr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189E8252-C12D-4D9F-AD12-F20457906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68" y="414"/>
              <a:ext cx="224" cy="608"/>
            </a:xfrm>
            <a:prstGeom prst="line">
              <a:avLst/>
            </a:prstGeom>
            <a:noFill/>
            <a:ln w="38100" cap="sq">
              <a:solidFill>
                <a:srgbClr val="3366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FECB9AE7-B2E7-462C-88A0-5973D8BDD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49" y="883"/>
              <a:ext cx="1318" cy="306"/>
            </a:xfrm>
            <a:prstGeom prst="line">
              <a:avLst/>
            </a:prstGeom>
            <a:noFill/>
            <a:ln w="38100" cap="sq">
              <a:solidFill>
                <a:srgbClr val="3366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E897020B-B0CF-4EDF-9D65-A8876440B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7" y="1022"/>
              <a:ext cx="522" cy="312"/>
            </a:xfrm>
            <a:prstGeom prst="rect">
              <a:avLst/>
            </a:prstGeom>
            <a:noFill/>
            <a:ln w="38100" cap="sq">
              <a:solidFill>
                <a:srgbClr val="3366FF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注释</a:t>
              </a:r>
            </a:p>
          </p:txBody>
        </p:sp>
        <p:sp>
          <p:nvSpPr>
            <p:cNvPr id="42" name="Line 22">
              <a:extLst>
                <a:ext uri="{FF2B5EF4-FFF2-40B4-BE49-F238E27FC236}">
                  <a16:creationId xmlns:a16="http://schemas.microsoft.com/office/drawing/2014/main" id="{DDBB2CD8-13BC-4103-905C-0FF15D540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5" y="1330"/>
              <a:ext cx="2462" cy="974"/>
            </a:xfrm>
            <a:prstGeom prst="line">
              <a:avLst/>
            </a:prstGeom>
            <a:noFill/>
            <a:ln w="38100" cap="sq">
              <a:solidFill>
                <a:srgbClr val="3366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3" name="Group 44">
            <a:extLst>
              <a:ext uri="{FF2B5EF4-FFF2-40B4-BE49-F238E27FC236}">
                <a16:creationId xmlns:a16="http://schemas.microsoft.com/office/drawing/2014/main" id="{766CFCDF-1CC3-45F0-84EF-AC3B5A3DFAE9}"/>
              </a:ext>
            </a:extLst>
          </p:cNvPr>
          <p:cNvGrpSpPr>
            <a:grpSpLocks/>
          </p:cNvGrpSpPr>
          <p:nvPr/>
        </p:nvGrpSpPr>
        <p:grpSpPr bwMode="auto">
          <a:xfrm>
            <a:off x="4308475" y="5008661"/>
            <a:ext cx="4511675" cy="914401"/>
            <a:chOff x="2747" y="3740"/>
            <a:chExt cx="2842" cy="576"/>
          </a:xfrm>
        </p:grpSpPr>
        <p:pic>
          <p:nvPicPr>
            <p:cNvPr id="44" name="Picture 45" descr="注意图标">
              <a:extLst>
                <a:ext uri="{FF2B5EF4-FFF2-40B4-BE49-F238E27FC236}">
                  <a16:creationId xmlns:a16="http://schemas.microsoft.com/office/drawing/2014/main" id="{E47BD3A3-4F67-47FF-BF8E-7D78D86D0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" y="3740"/>
              <a:ext cx="3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46">
              <a:extLst>
                <a:ext uri="{FF2B5EF4-FFF2-40B4-BE49-F238E27FC236}">
                  <a16:creationId xmlns:a16="http://schemas.microsoft.com/office/drawing/2014/main" id="{C74C110F-C392-4B78-880C-FE58C3F39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1" y="3812"/>
              <a:ext cx="2458" cy="50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>
                  <a:solidFill>
                    <a:srgbClr val="66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printf</a:t>
              </a:r>
              <a:r>
                <a:rPr lang="zh-CN" altLang="en-US" sz="2200" dirty="0">
                  <a:solidFill>
                    <a:srgbClr val="66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语句中的</a:t>
              </a:r>
              <a:r>
                <a:rPr lang="zh-CN" altLang="en-US" sz="2200" dirty="0">
                  <a:solidFill>
                    <a:srgbClr val="6600FF"/>
                  </a:solidFill>
                  <a:ea typeface="幼圆" panose="02010509060101010101" pitchFamily="49" charset="-122"/>
                </a:rPr>
                <a:t>“</a:t>
              </a:r>
              <a:r>
                <a:rPr lang="zh-CN" altLang="en-US" sz="2200" dirty="0">
                  <a:solidFill>
                    <a:srgbClr val="66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FF33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%d </a:t>
              </a:r>
              <a:r>
                <a:rPr lang="zh-CN" altLang="en-US" sz="2200" dirty="0">
                  <a:solidFill>
                    <a:srgbClr val="6600FF"/>
                  </a:solidFill>
                  <a:ea typeface="幼圆" panose="02010509060101010101" pitchFamily="49" charset="-122"/>
                </a:rPr>
                <a:t>”</a:t>
              </a:r>
              <a:r>
                <a:rPr lang="zh-CN" altLang="en-US" sz="2200" dirty="0">
                  <a:solidFill>
                    <a:srgbClr val="66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是表示</a:t>
              </a:r>
              <a:r>
                <a:rPr lang="zh-CN" altLang="en-US" sz="2200" dirty="0">
                  <a:solidFill>
                    <a:srgbClr val="6600FF"/>
                  </a:solidFill>
                  <a:ea typeface="幼圆" panose="02010509060101010101" pitchFamily="49" charset="-122"/>
                </a:rPr>
                <a:t>“</a:t>
              </a:r>
              <a:r>
                <a:rPr lang="zh-CN" altLang="en-US" sz="2200" dirty="0">
                  <a:solidFill>
                    <a:srgbClr val="FF33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十进制整数类型</a:t>
              </a:r>
              <a:r>
                <a:rPr lang="zh-CN" altLang="en-US" sz="2200" dirty="0">
                  <a:solidFill>
                    <a:srgbClr val="6600FF"/>
                  </a:solidFill>
                  <a:ea typeface="幼圆" panose="02010509060101010101" pitchFamily="49" charset="-122"/>
                </a:rPr>
                <a:t>”</a:t>
              </a:r>
              <a:endParaRPr lang="zh-CN" altLang="en-US" sz="2200" dirty="0">
                <a:solidFill>
                  <a:srgbClr val="6600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12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54">
            <a:extLst>
              <a:ext uri="{FF2B5EF4-FFF2-40B4-BE49-F238E27FC236}">
                <a16:creationId xmlns:a16="http://schemas.microsoft.com/office/drawing/2014/main" id="{9A94D793-675F-4E6D-A62E-466D18D67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902" y="1453831"/>
            <a:ext cx="4310062" cy="526297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CC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#include &lt;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 max(int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x,int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y)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  int  z;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if(x&gt;y) z=x;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else z=y;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return(z);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 main()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  <a:r>
              <a:rPr lang="en-US" altLang="zh-CN" kern="0" noProof="0" dirty="0">
                <a:solidFill>
                  <a:srgbClr val="333333"/>
                </a:solidFill>
                <a:latin typeface="Arial" panose="020B0604020202020204" pitchFamily="34" charset="0"/>
              </a:rPr>
              <a:t>;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</a:rPr>
              <a:t>("%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d,%</a:t>
            </a:r>
            <a:r>
              <a:rPr lang="en-US" altLang="zh-CN" kern="0" dirty="0">
                <a:solidFill>
                  <a:srgbClr val="333333"/>
                </a:solidFill>
                <a:latin typeface="Arial" panose="020B0604020202020204" pitchFamily="34" charset="0"/>
              </a:rPr>
              <a:t>d",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&amp;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&amp;b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c=max(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a,b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("max = %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d",c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5" name="Group 1055">
            <a:extLst>
              <a:ext uri="{FF2B5EF4-FFF2-40B4-BE49-F238E27FC236}">
                <a16:creationId xmlns:a16="http://schemas.microsoft.com/office/drawing/2014/main" id="{9136A2B8-F798-4F33-922B-E90B3E66B1F3}"/>
              </a:ext>
            </a:extLst>
          </p:cNvPr>
          <p:cNvGrpSpPr>
            <a:grpSpLocks/>
          </p:cNvGrpSpPr>
          <p:nvPr/>
        </p:nvGrpSpPr>
        <p:grpSpPr bwMode="auto">
          <a:xfrm>
            <a:off x="5172964" y="4085321"/>
            <a:ext cx="3657600" cy="914399"/>
            <a:chOff x="2747" y="3740"/>
            <a:chExt cx="2842" cy="576"/>
          </a:xfrm>
        </p:grpSpPr>
        <p:pic>
          <p:nvPicPr>
            <p:cNvPr id="6" name="Picture 1056" descr="注意图标">
              <a:extLst>
                <a:ext uri="{FF2B5EF4-FFF2-40B4-BE49-F238E27FC236}">
                  <a16:creationId xmlns:a16="http://schemas.microsoft.com/office/drawing/2014/main" id="{03A63C30-D1DD-4AA8-A94D-18B25B84C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" y="3740"/>
              <a:ext cx="3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057">
              <a:extLst>
                <a:ext uri="{FF2B5EF4-FFF2-40B4-BE49-F238E27FC236}">
                  <a16:creationId xmlns:a16="http://schemas.microsoft.com/office/drawing/2014/main" id="{FAADADA0-0FB2-4C40-B38B-761E528DA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" y="3812"/>
              <a:ext cx="2459" cy="50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>
                  <a:solidFill>
                    <a:srgbClr val="66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scanf</a:t>
              </a:r>
              <a:r>
                <a:rPr lang="zh-CN" altLang="en-US" sz="2200" dirty="0">
                  <a:solidFill>
                    <a:srgbClr val="66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语句中“</a:t>
              </a:r>
              <a:r>
                <a:rPr lang="en-US" altLang="zh-CN" dirty="0">
                  <a:solidFill>
                    <a:srgbClr val="FF3300"/>
                  </a:solidFill>
                  <a:latin typeface="Arial" panose="020B0604020202020204" pitchFamily="34" charset="0"/>
                </a:rPr>
                <a:t>&amp;a</a:t>
              </a:r>
              <a:r>
                <a:rPr lang="zh-CN" altLang="en-US" sz="2200" dirty="0">
                  <a:solidFill>
                    <a:srgbClr val="66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”</a:t>
              </a:r>
              <a:r>
                <a:rPr lang="en-US" altLang="zh-CN" dirty="0">
                  <a:solidFill>
                    <a:srgbClr val="FF3300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2200" dirty="0">
                  <a:solidFill>
                    <a:srgbClr val="66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的含义是</a:t>
              </a:r>
              <a:r>
                <a:rPr lang="zh-CN" altLang="en-US" sz="2200" dirty="0">
                  <a:solidFill>
                    <a:srgbClr val="6600FF"/>
                  </a:solidFill>
                  <a:ea typeface="幼圆" panose="02010509060101010101" pitchFamily="49" charset="-122"/>
                </a:rPr>
                <a:t>“</a:t>
              </a:r>
              <a:r>
                <a:rPr lang="zh-CN" altLang="en-US" sz="2200" dirty="0">
                  <a:solidFill>
                    <a:srgbClr val="FF33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取地址</a:t>
              </a:r>
              <a:r>
                <a:rPr lang="zh-CN" altLang="en-US" sz="2200" dirty="0">
                  <a:solidFill>
                    <a:srgbClr val="6600FF"/>
                  </a:solidFill>
                  <a:ea typeface="幼圆" panose="02010509060101010101" pitchFamily="49" charset="-122"/>
                </a:rPr>
                <a:t>”</a:t>
              </a:r>
              <a:endParaRPr lang="zh-CN" altLang="en-US" sz="2200" dirty="0">
                <a:solidFill>
                  <a:srgbClr val="6600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8" name="Text Box 1060">
            <a:extLst>
              <a:ext uri="{FF2B5EF4-FFF2-40B4-BE49-F238E27FC236}">
                <a16:creationId xmlns:a16="http://schemas.microsoft.com/office/drawing/2014/main" id="{5EB9692C-2F2B-4AA0-92F9-1B1D06A42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802" y="1402080"/>
            <a:ext cx="22875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输入：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10,20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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输出：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 = 20</a:t>
            </a:r>
          </a:p>
        </p:txBody>
      </p:sp>
      <p:sp>
        <p:nvSpPr>
          <p:cNvPr id="9" name="AutoShape 1062">
            <a:extLst>
              <a:ext uri="{FF2B5EF4-FFF2-40B4-BE49-F238E27FC236}">
                <a16:creationId xmlns:a16="http://schemas.microsoft.com/office/drawing/2014/main" id="{56B74594-1C65-49B6-8D79-3044D2FEA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852" y="3573775"/>
            <a:ext cx="2757487" cy="455613"/>
          </a:xfrm>
          <a:prstGeom prst="wedgeRoundRectCallout">
            <a:avLst>
              <a:gd name="adj1" fmla="val -49944"/>
              <a:gd name="adj2" fmla="val 144079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声明部分，定义变量</a:t>
            </a:r>
          </a:p>
        </p:txBody>
      </p:sp>
      <p:sp>
        <p:nvSpPr>
          <p:cNvPr id="10" name="AutoShape 1063">
            <a:extLst>
              <a:ext uri="{FF2B5EF4-FFF2-40B4-BE49-F238E27FC236}">
                <a16:creationId xmlns:a16="http://schemas.microsoft.com/office/drawing/2014/main" id="{03C64EAE-797F-44B3-A86E-344747151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985" y="5579527"/>
            <a:ext cx="3800475" cy="455613"/>
          </a:xfrm>
          <a:prstGeom prst="wedgeRoundRectCallout">
            <a:avLst>
              <a:gd name="adj1" fmla="val -88951"/>
              <a:gd name="adj2" fmla="val -107030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调用</a:t>
            </a:r>
            <a:r>
              <a:rPr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max</a:t>
            </a:r>
            <a:r>
              <a:rPr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函数，返回值赋给</a:t>
            </a:r>
            <a:r>
              <a:rPr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c</a:t>
            </a:r>
          </a:p>
        </p:txBody>
      </p:sp>
      <p:sp>
        <p:nvSpPr>
          <p:cNvPr id="11" name="AutoShape 1064">
            <a:extLst>
              <a:ext uri="{FF2B5EF4-FFF2-40B4-BE49-F238E27FC236}">
                <a16:creationId xmlns:a16="http://schemas.microsoft.com/office/drawing/2014/main" id="{C0FB7BCC-0933-412A-8098-0388F161B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664" y="2748278"/>
            <a:ext cx="3395663" cy="757237"/>
          </a:xfrm>
          <a:prstGeom prst="wedgeRoundRectCallout">
            <a:avLst>
              <a:gd name="adj1" fmla="val -65393"/>
              <a:gd name="adj2" fmla="val -168786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定义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</a:rPr>
              <a:t>max</a:t>
            </a:r>
            <a:r>
              <a:rPr lang="zh-CN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子函数，函数值、形参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</a:rPr>
              <a:t>y</a:t>
            </a:r>
            <a:r>
              <a:rPr lang="zh-CN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为整型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75B5EA-9A76-4673-B0C3-19CB49B0980A}"/>
              </a:ext>
            </a:extLst>
          </p:cNvPr>
          <p:cNvSpPr txBox="1"/>
          <p:nvPr/>
        </p:nvSpPr>
        <p:spPr>
          <a:xfrm>
            <a:off x="719600" y="940415"/>
            <a:ext cx="440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3  </a:t>
            </a:r>
            <a:r>
              <a:rPr lang="zh-CN" altLang="en-US" sz="2400" dirty="0"/>
              <a:t>输出两个数中较大的数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3CBA171-1EA1-D6FD-431B-1E2AFAF5D719}"/>
                  </a:ext>
                </a:extLst>
              </p14:cNvPr>
              <p14:cNvContentPartPr/>
              <p14:nvPr/>
            </p14:nvContentPartPr>
            <p14:xfrm>
              <a:off x="1400400" y="2209680"/>
              <a:ext cx="1733760" cy="37249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3CBA171-1EA1-D6FD-431B-1E2AFAF5D7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1040" y="2200320"/>
                <a:ext cx="1752480" cy="37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25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4C8A5F6-EF02-4FCE-A695-50D925F9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2" y="1003177"/>
            <a:ext cx="9001956" cy="537099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marL="273844" indent="-191691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5535" indent="-171450" algn="l" rtl="0" eaLnBrk="0" fontAlgn="base" hangingPunct="0">
              <a:spcBef>
                <a:spcPts val="244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4129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4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1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430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）本程序包括两个函数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: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主函数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main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和被调用的函数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max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</a:t>
            </a: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  max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函数的作用是将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中较大者的值赋给变量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  return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语句将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的值返回给主调函数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main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  返回值是通过函数名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max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带回到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main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函数的调用处。</a:t>
            </a: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main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函数中的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scanf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是“输入函数”的名字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(scanf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printf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都是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系统提供的标准输入输出函数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程序中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scanf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函数的作用是输入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的值。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&amp;a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&amp;b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中的“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&amp;”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的含义是“取地址”，此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scanf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函数的作用是将两个数值分别输入到变量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的地址所标志的单元中，也就是输入给变量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这种形式是与其他语言不同的。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&amp;a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&amp;b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前面的“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%d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%d”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的含义与前相同，只是现在用于“输入”。它指定输入的两个数据按十进制整数形式输入。关于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scanf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函数详见第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章。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3AAF913-B0E0-EAA9-C23C-8143FBD86616}"/>
                  </a:ext>
                </a:extLst>
              </p14:cNvPr>
              <p14:cNvContentPartPr/>
              <p14:nvPr/>
            </p14:nvContentPartPr>
            <p14:xfrm>
              <a:off x="5461200" y="984240"/>
              <a:ext cx="360" cy="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3AAF913-B0E0-EAA9-C23C-8143FBD866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1840" y="974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06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A307CC0-5DE3-4AB1-9C60-C2D279B2D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8077200" cy="311606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marL="273844" indent="-191691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5535" indent="-171450" algn="l" rtl="0" eaLnBrk="0" fontAlgn="base" hangingPunct="0">
              <a:spcBef>
                <a:spcPts val="244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4129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4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1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430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3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main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函数中第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4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行为调用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max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函数，在调用时将实际参数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和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的值分别传送给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max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函数中的形式参数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x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和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y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。经过执行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max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函数得到一个返回值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即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max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函数中变量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z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的值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，把这个值赋给变量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。然后输出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的值。</a:t>
            </a: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4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printf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函数中双引号内的“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max=%d”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，在输出时，其中“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%d”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将由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的值取代之，“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max =”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原样输出。</a:t>
            </a:r>
            <a:endParaRPr kumimoji="0" lang="en-US" altLang="zh-CN" sz="202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程序运行情况如下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:</a:t>
            </a: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10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，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20(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输入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10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和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20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给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和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b)</a:t>
            </a: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max=20                      (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输出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的值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6478CE2-0394-542C-CB2D-F4BEA51BFD49}"/>
                  </a:ext>
                </a:extLst>
              </p14:cNvPr>
              <p14:cNvContentPartPr/>
              <p14:nvPr/>
            </p14:nvContentPartPr>
            <p14:xfrm>
              <a:off x="3387960" y="1136520"/>
              <a:ext cx="360" cy="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6478CE2-0394-542C-CB2D-F4BEA51BFD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8600" y="1127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1963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6BE70CE-EDD0-41EB-BE85-6965E157D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08050"/>
            <a:ext cx="8229600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75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defRPr>
            </a:lvl9pPr>
            <a:extLst/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7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j-cs"/>
              </a:rPr>
              <a:t>2.5 C</a:t>
            </a:r>
            <a:r>
              <a:rPr kumimoji="0" lang="zh-CN" altLang="zh-CN" sz="307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j-cs"/>
              </a:rPr>
              <a:t>语言程序设计语义规范</a:t>
            </a:r>
            <a:endParaRPr kumimoji="0" lang="zh-CN" altLang="en-US" sz="307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/>
              <a:ea typeface="宋体"/>
              <a:cs typeface="+mj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84447D-DAC8-4469-88B1-9B227E928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28775"/>
            <a:ext cx="8229600" cy="48577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marL="273844" indent="-191691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5535" indent="-171450" algn="l" rtl="0" eaLnBrk="0" fontAlgn="base" hangingPunct="0">
              <a:spcBef>
                <a:spcPts val="244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4129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4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1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430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3844" marR="0" lvl="0" indent="-191691" algn="l" defTabSz="914400" rtl="0" eaLnBrk="0" fontAlgn="base" latinLnBrk="0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通过以上几个例子，可以看到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:</a:t>
            </a:r>
          </a:p>
          <a:p>
            <a:pPr marL="342900" marR="0" lvl="2" indent="-342900" algn="l" defTabSz="914400" rtl="0" eaLnBrk="0" fontAlgn="base" latinLnBrk="0" hangingPunct="0">
              <a:lnSpc>
                <a:spcPct val="90000"/>
              </a:lnSpc>
              <a:spcBef>
                <a:spcPts val="263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(1)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函数与主函数</a:t>
            </a:r>
          </a:p>
          <a:p>
            <a:pPr marL="465535" marR="0" lvl="1" indent="-171450" algn="l" defTabSz="914400" rtl="0" eaLnBrk="0" fontAlgn="base" latinLnBrk="0" hangingPunct="0">
              <a:lnSpc>
                <a:spcPct val="90000"/>
              </a:lnSpc>
              <a:spcBef>
                <a:spcPts val="244"/>
              </a:spcBef>
              <a:spcAft>
                <a:spcPct val="0"/>
              </a:spcAft>
              <a:buClr>
                <a:srgbClr val="00CC99"/>
              </a:buClr>
              <a:buSzTx/>
              <a:buFont typeface="Verdana" panose="020B0604030504040204" pitchFamily="34" charset="0"/>
              <a:buChar char="◦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程序是由函数构成的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:</a:t>
            </a:r>
          </a:p>
          <a:p>
            <a:pPr marL="644129" marR="0" lvl="2" indent="-171450" algn="l" defTabSz="914400" rtl="0" eaLnBrk="0" fontAlgn="base" latinLnBrk="0" hangingPunct="0">
              <a:lnSpc>
                <a:spcPct val="90000"/>
              </a:lnSpc>
              <a:spcBef>
                <a:spcPts val="2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 2" panose="05020102010507070707" pitchFamily="18" charset="2"/>
              <a:buChar char="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程序中的全部工作都是由各个函数分别完成的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;</a:t>
            </a:r>
          </a:p>
          <a:p>
            <a:pPr marL="644129" marR="0" lvl="2" indent="-171450" algn="l" defTabSz="914400" rtl="0" eaLnBrk="0" fontAlgn="base" latinLnBrk="0" hangingPunct="0">
              <a:lnSpc>
                <a:spcPct val="90000"/>
              </a:lnSpc>
              <a:spcBef>
                <a:spcPts val="2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 2" panose="05020102010507070707" pitchFamily="18" charset="2"/>
              <a:buChar char="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编写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程序就是编写一个个函数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;</a:t>
            </a:r>
          </a:p>
          <a:p>
            <a:pPr marL="644129" marR="0" lvl="2" indent="-171450" algn="l" defTabSz="914400" rtl="0" eaLnBrk="0" fontAlgn="base" latinLnBrk="0" hangingPunct="0">
              <a:lnSpc>
                <a:spcPct val="90000"/>
              </a:lnSpc>
              <a:spcBef>
                <a:spcPts val="2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的这种特点使得容易实现程序的模块化。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465535" marR="0" lvl="1" indent="-171450" algn="l" defTabSz="914400" rtl="0" eaLnBrk="0" fontAlgn="base" latinLnBrk="0" hangingPunct="0">
              <a:lnSpc>
                <a:spcPct val="90000"/>
              </a:lnSpc>
              <a:spcBef>
                <a:spcPts val="244"/>
              </a:spcBef>
              <a:spcAft>
                <a:spcPct val="0"/>
              </a:spcAft>
              <a:buClr>
                <a:srgbClr val="00CC99"/>
              </a:buClr>
              <a:buSzTx/>
              <a:buFont typeface="Verdana" panose="020B0604030504040204" pitchFamily="34" charset="0"/>
              <a:buChar char="◦"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必须有且只能有一个主函数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main():</a:t>
            </a:r>
          </a:p>
          <a:p>
            <a:pPr marL="644129" marR="0" lvl="2" indent="-171450" algn="l" defTabSz="914400" rtl="0" eaLnBrk="0" fontAlgn="base" latinLnBrk="0" hangingPunct="0">
              <a:lnSpc>
                <a:spcPct val="90000"/>
              </a:lnSpc>
              <a:spcBef>
                <a:spcPts val="2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 2" panose="05020102010507070707" pitchFamily="18" charset="2"/>
              <a:buChar char="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一个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程序总是从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main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简称主函数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开始执行的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;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可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644129" marR="0" lvl="2" indent="-171450" algn="l" defTabSz="914400" rtl="0" eaLnBrk="0" fontAlgn="base" latinLnBrk="0" hangingPunct="0">
              <a:lnSpc>
                <a:spcPct val="90000"/>
              </a:lnSpc>
              <a:spcBef>
                <a:spcPts val="2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 2" panose="05020102010507070707" pitchFamily="18" charset="2"/>
              <a:buChar char=""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以放在程序中任一位置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465535" marR="0" lvl="1" indent="-171450" algn="l" defTabSz="914400" rtl="0" eaLnBrk="0" fontAlgn="base" latinLnBrk="0" hangingPunct="0">
              <a:lnSpc>
                <a:spcPct val="90000"/>
              </a:lnSpc>
              <a:spcBef>
                <a:spcPts val="244"/>
              </a:spcBef>
              <a:spcAft>
                <a:spcPct val="0"/>
              </a:spcAft>
              <a:buClr>
                <a:srgbClr val="00CC99"/>
              </a:buClr>
              <a:buSzTx/>
              <a:buFont typeface="Verdana" panose="020B0604030504040204" pitchFamily="34" charset="0"/>
              <a:buChar char="◦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被调用的函数可以是系统提供的库函数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例如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printf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scanf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，也可以是用户根据需要自己编制设计的函数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例如，例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1.3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中的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73844" marR="0" lvl="0" indent="-191691" algn="l" defTabSz="914400" rtl="0" eaLnBrk="0" fontAlgn="base" latinLnBrk="0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 typeface="Wingdings 3" panose="05040102010807070707" pitchFamily="18" charset="2"/>
              <a:buChar char="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73844" marR="0" lvl="0" indent="-191691" algn="l" defTabSz="914400" rtl="0" eaLnBrk="0" fontAlgn="base" latinLnBrk="0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 typeface="Wingdings 3" panose="05040102010807070707" pitchFamily="18" charset="2"/>
              <a:buChar char="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90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4C2202B-F3F6-4841-BBBC-570D4D3BE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45" y="744704"/>
            <a:ext cx="8686800" cy="329192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marL="273844" indent="-191691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5535" indent="-171450" algn="l" rtl="0" eaLnBrk="0" fontAlgn="base" hangingPunct="0">
              <a:spcBef>
                <a:spcPts val="244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4129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4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1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430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(2)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一个函数由两部分组成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:</a:t>
            </a: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① </a:t>
            </a: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函数的首部</a:t>
            </a: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，即函数的第一行。</a:t>
            </a:r>
            <a:endParaRPr kumimoji="0" lang="en-US" altLang="zh-CN" sz="202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</a:t>
            </a: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包括函数名、函数类型、函数属性、函数参数</a:t>
            </a: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</a:t>
            </a: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形参</a:t>
            </a: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</a:t>
            </a: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名、参数类型。</a:t>
            </a: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例如，例</a:t>
            </a: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1.3</a:t>
            </a: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中的</a:t>
            </a: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max</a:t>
            </a: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函数的首部</a:t>
            </a:r>
            <a:endParaRPr kumimoji="0" lang="en-US" altLang="zh-CN" sz="202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int          max        (int                  x ,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　　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int                    y )</a:t>
            </a: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↓              ↓             ↓                    ↓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　　 ↓                     ↓ </a:t>
            </a:r>
          </a:p>
          <a:p>
            <a:pPr marL="287338" marR="0" lvl="0" indent="-287338" algn="ctr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函数类型  函数名     函数参数类型   函数参数名  函数参数类型   函数参数名</a:t>
            </a: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en-US" altLang="zh-CN" sz="202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一个函数名后面必须跟一对圆括弧， 函数参数可以没有，如</a:t>
            </a: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main( )</a:t>
            </a: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</a:t>
            </a: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192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1536B45-F165-4F0B-8747-2325E6F73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8077200" cy="304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marL="273844" indent="-191691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5535" indent="-171450" algn="l" rtl="0" eaLnBrk="0" fontAlgn="base" hangingPunct="0">
              <a:spcBef>
                <a:spcPts val="244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4129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4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1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430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② 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函数体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，即函数首部下面的大括弧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{……}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内的部分。如果一个函数内有多个大括弧，则最外层的一对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{ }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为函数体的范围。</a:t>
            </a:r>
            <a:endParaRPr kumimoji="0" lang="en-US" altLang="zh-CN" sz="202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zh-CN" altLang="en-US" sz="202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函数体一般包括</a:t>
            </a:r>
            <a:r>
              <a:rPr kumimoji="0" lang="en-US" altLang="zh-CN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:</a:t>
            </a: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02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</a:t>
            </a:r>
            <a:r>
              <a:rPr kumimoji="0" lang="en-US" altLang="zh-CN" sz="202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</a:t>
            </a:r>
            <a:r>
              <a:rPr kumimoji="0" lang="zh-CN" altLang="en-US" sz="202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</a:t>
            </a:r>
            <a:r>
              <a:rPr kumimoji="0" lang="zh-CN" altLang="en-US" sz="2025" b="0" i="1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声明部分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：在这部分中定义所用到的变量。</a:t>
            </a:r>
            <a:endParaRPr kumimoji="0" lang="en-US" altLang="zh-CN" sz="202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例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1.3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中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main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函数中的“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int a,b,c;”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</a:t>
            </a:r>
            <a:r>
              <a:rPr kumimoji="0" lang="en-US" altLang="zh-CN" sz="202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ii</a:t>
            </a:r>
            <a:r>
              <a:rPr kumimoji="0" lang="zh-CN" altLang="en-US" sz="202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</a:t>
            </a:r>
            <a:r>
              <a:rPr kumimoji="0" lang="zh-CN" altLang="en-US" sz="2025" b="0" i="1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执行部分</a:t>
            </a:r>
            <a:r>
              <a:rPr kumimoji="0" lang="zh-CN" altLang="en-US" sz="20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：由若干个语句组成。</a:t>
            </a:r>
          </a:p>
        </p:txBody>
      </p:sp>
    </p:spTree>
    <p:extLst>
      <p:ext uri="{BB962C8B-B14F-4D97-AF65-F5344CB8AC3E}">
        <p14:creationId xmlns:p14="http://schemas.microsoft.com/office/powerpoint/2010/main" val="62194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BA742DA-6084-4DC1-8EED-40D4E30E6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02208"/>
            <a:ext cx="8077200" cy="316992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marL="273844" indent="-191691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5535" indent="-171450" algn="l" rtl="0" eaLnBrk="0" fontAlgn="base" hangingPunct="0">
              <a:spcBef>
                <a:spcPts val="244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4129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4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1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430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(3)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函数体的语义规范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025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</a:t>
            </a:r>
            <a:r>
              <a:rPr kumimoji="0" lang="en-US" altLang="zh-CN" sz="2025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</a:t>
            </a:r>
            <a:r>
              <a:rPr kumimoji="0" lang="zh-CN" altLang="en-US" sz="2025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</a:t>
            </a: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程序书写格式自由，一行内可以写几个语句， 一个语句可以分写在多行上。</a:t>
            </a: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025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</a:t>
            </a:r>
            <a:r>
              <a:rPr kumimoji="0" lang="en-US" altLang="zh-CN" sz="2025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ii</a:t>
            </a:r>
            <a:r>
              <a:rPr kumimoji="0" lang="zh-CN" altLang="en-US" sz="2025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</a:t>
            </a: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每个语句和数据定义的最后必须有一个分号</a:t>
            </a: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。分号是</a:t>
            </a: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语句的必要组成部分。即使是程序中最后一个语句也应包含分号。</a:t>
            </a:r>
            <a:endParaRPr kumimoji="0" lang="en-US" altLang="zh-CN" sz="202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例如</a:t>
            </a: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    c=</a:t>
            </a:r>
            <a:r>
              <a:rPr kumimoji="0" lang="en-US" altLang="zh-CN" sz="202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a+b</a:t>
            </a: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</a:t>
            </a:r>
            <a:r>
              <a:rPr kumimoji="0" lang="en-US" altLang="zh-CN" sz="2025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iii</a:t>
            </a: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）可以用</a:t>
            </a: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/*……*/</a:t>
            </a: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对</a:t>
            </a: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程序中的任何部分作注释。一个好的、有使用价值的源程序都应当加上必要的注释，以增加程序的可读性。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BD959E9-395F-2723-C506-5C24C347FB86}"/>
                  </a:ext>
                </a:extLst>
              </p14:cNvPr>
              <p14:cNvContentPartPr/>
              <p14:nvPr/>
            </p14:nvContentPartPr>
            <p14:xfrm>
              <a:off x="1917720" y="514440"/>
              <a:ext cx="1438560" cy="22989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BD959E9-395F-2723-C506-5C24C347FB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8360" y="505080"/>
                <a:ext cx="1457280" cy="23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14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6086CB-85DC-47FA-A4D6-13A50C8C9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22" y="712433"/>
            <a:ext cx="8077200" cy="300731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marL="273844" indent="-191691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5535" indent="-171450" algn="l" rtl="0" eaLnBrk="0" fontAlgn="base" hangingPunct="0">
              <a:spcBef>
                <a:spcPts val="244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4129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4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1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430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3844" marR="0" lvl="0" indent="-19169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en-US" altLang="zh-CN" sz="2025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73844" marR="0" lvl="0" indent="-19169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25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iv</a:t>
            </a: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</a:t>
            </a:r>
            <a:r>
              <a:rPr kumimoji="0" lang="zh-CN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标识符</a:t>
            </a: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：</a:t>
            </a:r>
            <a:r>
              <a:rPr kumimoji="0" lang="zh-CN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是用户程序设计过程中需要使用的变量、函数等</a:t>
            </a:r>
            <a:r>
              <a:rPr kumimoji="0" lang="zh-CN" altLang="en-US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</a:t>
            </a:r>
            <a:endParaRPr kumimoji="0" lang="en-US" altLang="zh-CN" sz="202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73844" marR="0" lvl="0" indent="-19169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由用户自己定义字符标识，以便调用。</a:t>
            </a:r>
            <a:endParaRPr kumimoji="0" lang="en-US" altLang="zh-CN" sz="202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73844" marR="0" lvl="0" indent="-19169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在定义函数或说明变量时，必须用到标识符命名。</a:t>
            </a: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</a:p>
          <a:p>
            <a:pPr marL="273844" marR="0" lvl="0" indent="-19169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</a:p>
          <a:p>
            <a:pPr marL="273844" marR="0" lvl="0" indent="-19169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例如：</a:t>
            </a:r>
            <a:endParaRPr kumimoji="0" lang="en-US" altLang="zh-CN" sz="202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73844" marR="0" lvl="0" indent="-19169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float  </a:t>
            </a:r>
            <a:r>
              <a:rPr kumimoji="0" lang="en-US" altLang="zh-CN" sz="202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p,s,v,r</a:t>
            </a: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;    /*</a:t>
            </a:r>
            <a:r>
              <a:rPr kumimoji="0" lang="zh-CN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定义</a:t>
            </a: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4</a:t>
            </a:r>
            <a:r>
              <a:rPr kumimoji="0" lang="zh-CN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个浮点类型变量</a:t>
            </a: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*/ </a:t>
            </a:r>
          </a:p>
          <a:p>
            <a:pPr marL="273844" marR="0" lvl="0" indent="-19169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float </a:t>
            </a:r>
            <a:r>
              <a:rPr kumimoji="0" lang="en-US" altLang="zh-CN" sz="202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s_volume</a:t>
            </a: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(float x)</a:t>
            </a:r>
            <a:r>
              <a:rPr kumimoji="0" lang="fr-FR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/* </a:t>
            </a:r>
            <a:r>
              <a:rPr kumimoji="0" lang="zh-CN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定义圆球体积函数</a:t>
            </a:r>
            <a:r>
              <a:rPr kumimoji="0" lang="fr-FR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*/</a:t>
            </a:r>
            <a:endParaRPr kumimoji="0" lang="zh-CN" altLang="zh-CN" sz="202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73844" marR="0" lvl="0" indent="-19169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fr-FR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{</a:t>
            </a:r>
            <a:r>
              <a:rPr kumimoji="0" lang="en-US" altLang="zh-CN" sz="20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return(4.0/3.0*PI*pow(x,3); }</a:t>
            </a:r>
            <a:endParaRPr kumimoji="0" lang="zh-CN" altLang="zh-CN" sz="202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73844" marR="0" lvl="0" indent="-19169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en-US" altLang="zh-CN" sz="202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73844" marR="0" lvl="0" indent="-19169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ctr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ctr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01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63FA686-516A-438A-83FC-2C0FF6D5D610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838200"/>
            <a:ext cx="7772400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75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defRPr>
            </a:lvl9pPr>
            <a:extLst/>
          </a:lstStyle>
          <a:p>
            <a:pPr algn="ctr" eaLnBrk="1" hangingPunct="1"/>
            <a:r>
              <a:rPr lang="zh-CN" altLang="en-US" sz="3600"/>
              <a:t>本章主要内容有</a:t>
            </a:r>
            <a:endParaRPr lang="zh-CN" altLang="en-US" sz="3600">
              <a:latin typeface="宋体" panose="02010600030101010101" pitchFamily="2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C02D49D-FDA8-4342-94DF-664D17A4E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00213"/>
            <a:ext cx="79248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262699"/>
                </a:solidFill>
              </a:rPr>
              <a:t>C</a:t>
            </a:r>
            <a:r>
              <a:rPr lang="zh-CN" altLang="zh-CN" sz="3600" b="1" dirty="0">
                <a:solidFill>
                  <a:srgbClr val="262699"/>
                </a:solidFill>
              </a:rPr>
              <a:t>语言程序设计的发展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262699"/>
                </a:solidFill>
              </a:rPr>
              <a:t>C</a:t>
            </a:r>
            <a:r>
              <a:rPr lang="zh-CN" altLang="zh-CN" sz="3600" b="1" dirty="0">
                <a:solidFill>
                  <a:srgbClr val="262699"/>
                </a:solidFill>
              </a:rPr>
              <a:t>程序设计特点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262699"/>
                </a:solidFill>
              </a:rPr>
              <a:t>C</a:t>
            </a:r>
            <a:r>
              <a:rPr lang="zh-CN" altLang="zh-CN" sz="3600" b="1" dirty="0">
                <a:solidFill>
                  <a:srgbClr val="262699"/>
                </a:solidFill>
              </a:rPr>
              <a:t>程序设计组成结构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262699"/>
                </a:solidFill>
              </a:rPr>
              <a:t>C</a:t>
            </a:r>
            <a:r>
              <a:rPr lang="zh-CN" altLang="zh-CN" sz="3600" b="1" dirty="0">
                <a:solidFill>
                  <a:srgbClr val="262699"/>
                </a:solidFill>
              </a:rPr>
              <a:t>语言编辑调试与编译运行步骤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262699"/>
                </a:solidFill>
              </a:rPr>
              <a:t>C</a:t>
            </a:r>
            <a:r>
              <a:rPr lang="zh-CN" altLang="en-US" sz="3600" b="1" dirty="0">
                <a:solidFill>
                  <a:srgbClr val="262699"/>
                </a:solidFill>
              </a:rPr>
              <a:t>程序</a:t>
            </a:r>
            <a:r>
              <a:rPr lang="zh-CN" altLang="zh-CN" sz="3600" b="1" dirty="0">
                <a:solidFill>
                  <a:srgbClr val="262699"/>
                </a:solidFill>
              </a:rPr>
              <a:t>程序</a:t>
            </a:r>
            <a:r>
              <a:rPr lang="zh-CN" altLang="en-US" sz="3600" b="1" dirty="0">
                <a:solidFill>
                  <a:srgbClr val="262699"/>
                </a:solidFill>
              </a:rPr>
              <a:t>例子</a:t>
            </a:r>
            <a:endParaRPr lang="en-US" altLang="zh-CN" sz="3600" b="1" dirty="0">
              <a:solidFill>
                <a:srgbClr val="262699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262699"/>
                </a:solidFill>
              </a:rPr>
              <a:t>C</a:t>
            </a:r>
            <a:r>
              <a:rPr lang="zh-CN" altLang="zh-CN" sz="3600" b="1" dirty="0">
                <a:solidFill>
                  <a:srgbClr val="262699"/>
                </a:solidFill>
              </a:rPr>
              <a:t>语言程序设计语义规范</a:t>
            </a:r>
            <a:r>
              <a:rPr lang="en-US" altLang="zh-CN" sz="3600" b="1" dirty="0">
                <a:solidFill>
                  <a:srgbClr val="262699"/>
                </a:solidFill>
              </a:rPr>
              <a:t> </a:t>
            </a:r>
            <a:endParaRPr lang="zh-CN" altLang="zh-CN" sz="3600" b="1" dirty="0">
              <a:solidFill>
                <a:srgbClr val="262699"/>
              </a:solidFill>
            </a:endParaRPr>
          </a:p>
          <a:p>
            <a:pPr eaLnBrk="1" hangingPunct="1"/>
            <a:endParaRPr lang="zh-CN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70461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7C0939F-F4A7-422A-9D08-60D5C2C59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59" y="1111200"/>
            <a:ext cx="8077200" cy="303394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marL="273844" indent="-191691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5535" indent="-171450" algn="l" rtl="0" eaLnBrk="0" fontAlgn="base" hangingPunct="0">
              <a:spcBef>
                <a:spcPts val="244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4129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4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1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430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(4)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包含文件定义</a:t>
            </a:r>
          </a:p>
          <a:p>
            <a:pPr marL="273844" marR="0" lvl="0" indent="-19169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①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包含文件定义又称头文件说明，其格式为：</a:t>
            </a:r>
          </a:p>
          <a:p>
            <a:pPr marL="273844" marR="0" lvl="0" indent="-19169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#include  &lt;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文件名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&gt;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或</a:t>
            </a:r>
          </a:p>
          <a:p>
            <a:pPr marL="273844" marR="0" lvl="0" indent="-19169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#include “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文件名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”</a:t>
            </a:r>
          </a:p>
          <a:p>
            <a:pPr marL="273844" marR="0" lvl="0" indent="-19169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②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宏定义</a:t>
            </a:r>
          </a:p>
          <a:p>
            <a:pPr marL="273844" marR="0" lvl="0" indent="-19169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#define PI 3.1415926535 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73844" marR="0" lvl="0" indent="-19169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73844" marR="0" lvl="0" indent="-191691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ctr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ctr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146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6DFEA48-E8F5-4425-AE40-A03770C45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2963" y="885825"/>
            <a:ext cx="7772400" cy="2320925"/>
          </a:xfrm>
          <a:prstGeom prst="rect">
            <a:avLst/>
          </a:prstGeom>
          <a:noFill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C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语言格式特点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习惯用</a:t>
            </a:r>
            <a:r>
              <a:rPr kumimoji="1" lang="zh-CN" altLang="zh-CN" sz="2800" b="1" kern="0" dirty="0">
                <a:solidFill>
                  <a:srgbClr val="3333FF"/>
                </a:solidFill>
                <a:latin typeface="Times New Roman"/>
                <a:ea typeface="宋体"/>
              </a:rPr>
              <a:t>小写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字母，大小写敏感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不使用行号，</a:t>
            </a:r>
            <a:r>
              <a:rPr kumimoji="1" lang="zh-CN" altLang="zh-CN" sz="2800" b="1" kern="0" dirty="0">
                <a:solidFill>
                  <a:srgbClr val="3333FF"/>
                </a:solidFill>
                <a:latin typeface="Times New Roman"/>
                <a:ea typeface="宋体"/>
              </a:rPr>
              <a:t>无程序行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概念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可使用空行和空格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常用</a:t>
            </a:r>
            <a:r>
              <a:rPr kumimoji="1" lang="zh-CN" altLang="zh-CN" sz="2800" b="1" kern="0" dirty="0">
                <a:solidFill>
                  <a:srgbClr val="3333FF"/>
                </a:solidFill>
                <a:latin typeface="Times New Roman"/>
                <a:ea typeface="宋体"/>
              </a:rPr>
              <a:t>锯齿形</a:t>
            </a:r>
            <a:r>
              <a:rPr kumimoji="1" lang="zh-CN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书写格式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44E9C38D-F45D-4E49-8C9F-B32D7F0E4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0" y="1743329"/>
            <a:ext cx="2774950" cy="4838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main( )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……………….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       ………………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…………..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             …………..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………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……….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……………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             …………….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……………….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        ………………..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72E9AEF8-8C61-42D3-BABD-406E44770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559" y="1399235"/>
            <a:ext cx="3482043" cy="5262979"/>
          </a:xfrm>
          <a:prstGeom prst="rect">
            <a:avLst/>
          </a:prstGeom>
          <a:solidFill>
            <a:srgbClr val="FFFFFF"/>
          </a:solidFill>
          <a:ln w="38100">
            <a:solidFill>
              <a:srgbClr val="00CC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+mn-lt"/>
              </a:rPr>
              <a:t>int main()</a:t>
            </a:r>
          </a:p>
          <a:p>
            <a:r>
              <a:rPr lang="en-US" altLang="zh-CN" dirty="0">
                <a:latin typeface="+mn-lt"/>
              </a:rPr>
              <a:t>{</a:t>
            </a:r>
          </a:p>
          <a:p>
            <a:r>
              <a:rPr lang="en-US" altLang="zh-CN" dirty="0">
                <a:latin typeface="+mn-lt"/>
              </a:rPr>
              <a:t>    int  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, j, sum;</a:t>
            </a:r>
          </a:p>
          <a:p>
            <a:r>
              <a:rPr lang="en-US" altLang="zh-CN" dirty="0">
                <a:latin typeface="+mn-lt"/>
              </a:rPr>
              <a:t>    sum = 0;</a:t>
            </a:r>
          </a:p>
          <a:p>
            <a:r>
              <a:rPr lang="nn-NO" altLang="zh-CN" dirty="0">
                <a:latin typeface="+mn-lt"/>
              </a:rPr>
              <a:t>    for (i = 1; i &lt; 10; i++)</a:t>
            </a:r>
          </a:p>
          <a:p>
            <a:r>
              <a:rPr lang="zh-CN" altLang="en-US" dirty="0">
                <a:latin typeface="+mn-lt"/>
              </a:rPr>
              <a:t>    </a:t>
            </a:r>
            <a:r>
              <a:rPr lang="en-US" altLang="zh-CN" dirty="0">
                <a:latin typeface="+mn-lt"/>
              </a:rPr>
              <a:t>{</a:t>
            </a:r>
          </a:p>
          <a:p>
            <a:r>
              <a:rPr lang="en-US" altLang="zh-CN" dirty="0">
                <a:latin typeface="+mn-lt"/>
              </a:rPr>
              <a:t>        for (j = 1; j &lt; 10; </a:t>
            </a:r>
            <a:r>
              <a:rPr lang="en-US" altLang="zh-CN" dirty="0" err="1">
                <a:latin typeface="+mn-lt"/>
              </a:rPr>
              <a:t>j++</a:t>
            </a:r>
            <a:r>
              <a:rPr lang="en-US" altLang="zh-CN" dirty="0">
                <a:latin typeface="+mn-lt"/>
              </a:rPr>
              <a:t>)</a:t>
            </a:r>
          </a:p>
          <a:p>
            <a:r>
              <a:rPr lang="zh-CN" altLang="en-US" dirty="0">
                <a:latin typeface="+mn-lt"/>
              </a:rPr>
              <a:t>        </a:t>
            </a:r>
            <a:r>
              <a:rPr lang="en-US" altLang="zh-CN" dirty="0">
                <a:latin typeface="+mn-lt"/>
              </a:rPr>
              <a:t>{</a:t>
            </a:r>
          </a:p>
          <a:p>
            <a:r>
              <a:rPr lang="en-US" altLang="zh-CN" dirty="0">
                <a:latin typeface="+mn-lt"/>
              </a:rPr>
              <a:t>            sum += 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 * j;</a:t>
            </a:r>
          </a:p>
          <a:p>
            <a:r>
              <a:rPr lang="zh-CN" altLang="en-US" dirty="0">
                <a:latin typeface="+mn-lt"/>
              </a:rPr>
              <a:t>        </a:t>
            </a:r>
            <a:r>
              <a:rPr lang="en-US" altLang="zh-CN" dirty="0">
                <a:latin typeface="+mn-lt"/>
              </a:rPr>
              <a:t>}</a:t>
            </a:r>
          </a:p>
          <a:p>
            <a:r>
              <a:rPr lang="zh-CN" altLang="en-US" dirty="0">
                <a:latin typeface="+mn-lt"/>
              </a:rPr>
              <a:t>    </a:t>
            </a:r>
            <a:r>
              <a:rPr lang="en-US" altLang="zh-CN" dirty="0">
                <a:latin typeface="+mn-lt"/>
              </a:rPr>
              <a:t>}</a:t>
            </a:r>
          </a:p>
          <a:p>
            <a:r>
              <a:rPr lang="en-US" altLang="zh-CN" dirty="0">
                <a:latin typeface="+mn-lt"/>
              </a:rPr>
              <a:t>    </a:t>
            </a:r>
            <a:r>
              <a:rPr lang="en-US" altLang="zh-CN" dirty="0" err="1">
                <a:latin typeface="+mn-lt"/>
              </a:rPr>
              <a:t>printf</a:t>
            </a:r>
            <a:r>
              <a:rPr lang="en-US" altLang="zh-CN" dirty="0">
                <a:latin typeface="+mn-lt"/>
              </a:rPr>
              <a:t>("%</a:t>
            </a:r>
            <a:r>
              <a:rPr lang="en-US" altLang="zh-CN" dirty="0" err="1">
                <a:latin typeface="+mn-lt"/>
              </a:rPr>
              <a:t>d",sum</a:t>
            </a:r>
            <a:r>
              <a:rPr lang="en-US" altLang="zh-CN" dirty="0">
                <a:latin typeface="+mn-lt"/>
              </a:rPr>
              <a:t>);</a:t>
            </a:r>
          </a:p>
          <a:p>
            <a:r>
              <a:rPr lang="en-US" altLang="zh-CN" dirty="0">
                <a:latin typeface="+mn-lt"/>
              </a:rPr>
              <a:t>    return 0;</a:t>
            </a:r>
          </a:p>
          <a:p>
            <a:r>
              <a:rPr lang="en-US" altLang="zh-CN" dirty="0">
                <a:latin typeface="+mn-lt"/>
              </a:rPr>
              <a:t>}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6834464C-1F31-40FC-99EA-5F57C97F0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3651250"/>
            <a:ext cx="4314825" cy="2039938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33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优秀程序员的素质之一</a:t>
            </a:r>
            <a:r>
              <a:rPr lang="en-US" altLang="zh-CN" sz="2800">
                <a:solidFill>
                  <a:srgbClr val="33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ebdings" panose="05030102010509060703" pitchFamily="18" charset="2"/>
              <a:buChar char=""/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使用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TAB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缩进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ebdings" panose="05030102010509060703" pitchFamily="18" charset="2"/>
              <a:buChar char=""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{}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对齐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ebdings" panose="05030102010509060703" pitchFamily="18" charset="2"/>
              <a:buChar char=""/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有足够的注释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Font typeface="Webdings" panose="05030102010509060703" pitchFamily="18" charset="2"/>
              <a:buChar char=""/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有合适的空行</a:t>
            </a:r>
          </a:p>
        </p:txBody>
      </p:sp>
    </p:spTree>
    <p:extLst>
      <p:ext uri="{BB962C8B-B14F-4D97-AF65-F5344CB8AC3E}">
        <p14:creationId xmlns:p14="http://schemas.microsoft.com/office/powerpoint/2010/main" val="2406077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37">
            <a:extLst>
              <a:ext uri="{FF2B5EF4-FFF2-40B4-BE49-F238E27FC236}">
                <a16:creationId xmlns:a16="http://schemas.microsoft.com/office/drawing/2014/main" id="{B38C7D77-F262-4711-9FDE-6C5E2AAC2779}"/>
              </a:ext>
            </a:extLst>
          </p:cNvPr>
          <p:cNvGrpSpPr>
            <a:grpSpLocks/>
          </p:cNvGrpSpPr>
          <p:nvPr/>
        </p:nvGrpSpPr>
        <p:grpSpPr bwMode="auto">
          <a:xfrm>
            <a:off x="5198745" y="1007745"/>
            <a:ext cx="1263650" cy="3359150"/>
            <a:chOff x="3844" y="592"/>
            <a:chExt cx="796" cy="2116"/>
          </a:xfrm>
        </p:grpSpPr>
        <p:sp>
          <p:nvSpPr>
            <p:cNvPr id="20" name="Text Box 138">
              <a:extLst>
                <a:ext uri="{FF2B5EF4-FFF2-40B4-BE49-F238E27FC236}">
                  <a16:creationId xmlns:a16="http://schemas.microsoft.com/office/drawing/2014/main" id="{616749F3-3A6E-4040-88B7-684C29B4B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592"/>
              <a:ext cx="796" cy="316"/>
            </a:xfrm>
            <a:prstGeom prst="rect">
              <a:avLst/>
            </a:prstGeom>
            <a:solidFill>
              <a:srgbClr val="3333CC"/>
            </a:solidFill>
            <a:ln w="44450" cap="sq">
              <a:solidFill>
                <a:srgbClr val="CCCCFF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编辑</a:t>
              </a:r>
            </a:p>
          </p:txBody>
        </p:sp>
        <p:sp>
          <p:nvSpPr>
            <p:cNvPr id="21" name="Text Box 139">
              <a:extLst>
                <a:ext uri="{FF2B5EF4-FFF2-40B4-BE49-F238E27FC236}">
                  <a16:creationId xmlns:a16="http://schemas.microsoft.com/office/drawing/2014/main" id="{B573F0CF-ADDD-4375-895B-25FD30905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1792"/>
              <a:ext cx="796" cy="316"/>
            </a:xfrm>
            <a:prstGeom prst="rect">
              <a:avLst/>
            </a:prstGeom>
            <a:solidFill>
              <a:srgbClr val="3333CC"/>
            </a:solidFill>
            <a:ln w="44450" cap="sq">
              <a:solidFill>
                <a:srgbClr val="CCCCFF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链接</a:t>
              </a:r>
            </a:p>
          </p:txBody>
        </p:sp>
        <p:sp>
          <p:nvSpPr>
            <p:cNvPr id="22" name="Text Box 140">
              <a:extLst>
                <a:ext uri="{FF2B5EF4-FFF2-40B4-BE49-F238E27FC236}">
                  <a16:creationId xmlns:a16="http://schemas.microsoft.com/office/drawing/2014/main" id="{28287CE0-07A0-465B-B598-40CEF5F02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1192"/>
              <a:ext cx="796" cy="316"/>
            </a:xfrm>
            <a:prstGeom prst="rect">
              <a:avLst/>
            </a:prstGeom>
            <a:solidFill>
              <a:srgbClr val="3333CC"/>
            </a:solidFill>
            <a:ln w="44450" cap="sq">
              <a:solidFill>
                <a:srgbClr val="CCCCFF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编译</a:t>
              </a:r>
            </a:p>
          </p:txBody>
        </p:sp>
        <p:sp>
          <p:nvSpPr>
            <p:cNvPr id="23" name="Text Box 141">
              <a:extLst>
                <a:ext uri="{FF2B5EF4-FFF2-40B4-BE49-F238E27FC236}">
                  <a16:creationId xmlns:a16="http://schemas.microsoft.com/office/drawing/2014/main" id="{B0A75139-2DA6-4CCF-85EC-40FA95A2F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2392"/>
              <a:ext cx="796" cy="316"/>
            </a:xfrm>
            <a:prstGeom prst="rect">
              <a:avLst/>
            </a:prstGeom>
            <a:solidFill>
              <a:srgbClr val="3333CC"/>
            </a:solidFill>
            <a:ln w="44450" cap="sq">
              <a:solidFill>
                <a:srgbClr val="CCCCFF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执行</a:t>
              </a:r>
            </a:p>
          </p:txBody>
        </p:sp>
        <p:sp>
          <p:nvSpPr>
            <p:cNvPr id="24" name="AutoShape 142">
              <a:extLst>
                <a:ext uri="{FF2B5EF4-FFF2-40B4-BE49-F238E27FC236}">
                  <a16:creationId xmlns:a16="http://schemas.microsoft.com/office/drawing/2014/main" id="{11E4F9B7-BD55-4D02-96EB-C32B1217D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900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rgbClr val="3333CC"/>
            </a:solidFill>
            <a:ln w="12700" cap="sq">
              <a:solidFill>
                <a:srgbClr val="00CC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AutoShape 143">
              <a:extLst>
                <a:ext uri="{FF2B5EF4-FFF2-40B4-BE49-F238E27FC236}">
                  <a16:creationId xmlns:a16="http://schemas.microsoft.com/office/drawing/2014/main" id="{253B1E84-6D71-4850-ACA9-9647A9D09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506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rgbClr val="3333CC"/>
            </a:solidFill>
            <a:ln w="12700" cap="sq">
              <a:solidFill>
                <a:srgbClr val="00CC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AutoShape 144">
              <a:extLst>
                <a:ext uri="{FF2B5EF4-FFF2-40B4-BE49-F238E27FC236}">
                  <a16:creationId xmlns:a16="http://schemas.microsoft.com/office/drawing/2014/main" id="{3ADDA645-5883-44E6-8EAF-66DC9FD86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112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rgbClr val="3333CC"/>
            </a:solidFill>
            <a:ln w="12700" cap="sq">
              <a:solidFill>
                <a:srgbClr val="00CC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" name="Text Box 152">
            <a:extLst>
              <a:ext uri="{FF2B5EF4-FFF2-40B4-BE49-F238E27FC236}">
                <a16:creationId xmlns:a16="http://schemas.microsoft.com/office/drawing/2014/main" id="{C2CEC28F-8CC6-4274-9193-EF8543DDC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308" y="977583"/>
            <a:ext cx="202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ea typeface="隶书" panose="02010509060101010101" pitchFamily="49" charset="-122"/>
              </a:rPr>
              <a:t>程序代码的录入</a:t>
            </a:r>
            <a:r>
              <a:rPr lang="en-US" altLang="zh-CN" sz="2000">
                <a:solidFill>
                  <a:srgbClr val="000000"/>
                </a:solidFill>
                <a:ea typeface="隶书" panose="02010509060101010101" pitchFamily="49" charset="-122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ea typeface="隶书" panose="02010509060101010101" pitchFamily="49" charset="-122"/>
              </a:rPr>
              <a:t>生成源程序</a:t>
            </a:r>
            <a:r>
              <a:rPr lang="zh-CN" altLang="en-US" sz="2000">
                <a:solidFill>
                  <a:srgbClr val="FF3300"/>
                </a:solidFill>
                <a:ea typeface="隶书" panose="02010509060101010101" pitchFamily="49" charset="-122"/>
              </a:rPr>
              <a:t>*</a:t>
            </a:r>
            <a:r>
              <a:rPr lang="en-US" altLang="zh-CN" sz="2000">
                <a:solidFill>
                  <a:srgbClr val="FF3300"/>
                </a:solidFill>
                <a:ea typeface="隶书" panose="02010509060101010101" pitchFamily="49" charset="-122"/>
              </a:rPr>
              <a:t>.c</a:t>
            </a:r>
          </a:p>
        </p:txBody>
      </p:sp>
      <p:sp>
        <p:nvSpPr>
          <p:cNvPr id="28" name="Text Box 153">
            <a:extLst>
              <a:ext uri="{FF2B5EF4-FFF2-40B4-BE49-F238E27FC236}">
                <a16:creationId xmlns:a16="http://schemas.microsoft.com/office/drawing/2014/main" id="{4B5404FA-ACFA-4531-AEF8-36BCED67A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445" y="1801495"/>
            <a:ext cx="247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ea typeface="隶书" panose="02010509060101010101" pitchFamily="49" charset="-122"/>
              </a:rPr>
              <a:t>语法分析查错，翻译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ea typeface="隶书" panose="02010509060101010101" pitchFamily="49" charset="-122"/>
              </a:rPr>
              <a:t>生成目标程序</a:t>
            </a:r>
            <a:r>
              <a:rPr lang="zh-CN" altLang="en-US" sz="2000">
                <a:solidFill>
                  <a:srgbClr val="FF3300"/>
                </a:solidFill>
                <a:ea typeface="隶书" panose="02010509060101010101" pitchFamily="49" charset="-122"/>
              </a:rPr>
              <a:t>*</a:t>
            </a:r>
            <a:r>
              <a:rPr lang="en-US" altLang="zh-CN" sz="2000">
                <a:solidFill>
                  <a:srgbClr val="FF3300"/>
                </a:solidFill>
                <a:ea typeface="隶书" panose="02010509060101010101" pitchFamily="49" charset="-122"/>
              </a:rPr>
              <a:t>.obj</a:t>
            </a:r>
          </a:p>
        </p:txBody>
      </p:sp>
      <p:sp>
        <p:nvSpPr>
          <p:cNvPr id="29" name="Text Box 154">
            <a:extLst>
              <a:ext uri="{FF2B5EF4-FFF2-40B4-BE49-F238E27FC236}">
                <a16:creationId xmlns:a16="http://schemas.microsoft.com/office/drawing/2014/main" id="{E5E8A9AF-E6DC-4CA0-962A-CBE0795D9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720" y="2768283"/>
            <a:ext cx="25336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ea typeface="隶书" panose="02010509060101010101" pitchFamily="49" charset="-122"/>
              </a:rPr>
              <a:t>与其它目标程序或库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ea typeface="隶书" panose="02010509060101010101" pitchFamily="49" charset="-122"/>
              </a:rPr>
              <a:t>链接装配</a:t>
            </a:r>
            <a:r>
              <a:rPr lang="en-US" altLang="zh-CN" sz="2000">
                <a:solidFill>
                  <a:srgbClr val="000000"/>
                </a:solidFill>
                <a:ea typeface="隶书" panose="02010509060101010101" pitchFamily="49" charset="-122"/>
              </a:rPr>
              <a:t>,</a:t>
            </a:r>
            <a:r>
              <a:rPr lang="zh-CN" altLang="en-US" sz="2000">
                <a:solidFill>
                  <a:srgbClr val="000000"/>
                </a:solidFill>
                <a:ea typeface="隶书" panose="02010509060101010101" pitchFamily="49" charset="-122"/>
              </a:rPr>
              <a:t>生成可执行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ea typeface="隶书" panose="02010509060101010101" pitchFamily="49" charset="-122"/>
              </a:rPr>
              <a:t>程序</a:t>
            </a:r>
            <a:r>
              <a:rPr lang="zh-CN" altLang="en-US" sz="2000">
                <a:solidFill>
                  <a:srgbClr val="FF3300"/>
                </a:solidFill>
                <a:ea typeface="隶书" panose="02010509060101010101" pitchFamily="49" charset="-122"/>
              </a:rPr>
              <a:t>*</a:t>
            </a:r>
            <a:r>
              <a:rPr lang="en-US" altLang="zh-CN" sz="2000">
                <a:solidFill>
                  <a:srgbClr val="FF3300"/>
                </a:solidFill>
                <a:ea typeface="隶书" panose="02010509060101010101" pitchFamily="49" charset="-122"/>
              </a:rPr>
              <a:t>.exe</a:t>
            </a:r>
          </a:p>
        </p:txBody>
      </p:sp>
      <p:graphicFrame>
        <p:nvGraphicFramePr>
          <p:cNvPr id="30" name="Object 155">
            <a:extLst>
              <a:ext uri="{FF2B5EF4-FFF2-40B4-BE49-F238E27FC236}">
                <a16:creationId xmlns:a16="http://schemas.microsoft.com/office/drawing/2014/main" id="{C21BFC59-A0A1-41C9-9815-18D8A4781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548340"/>
              </p:ext>
            </p:extLst>
          </p:nvPr>
        </p:nvGraphicFramePr>
        <p:xfrm>
          <a:off x="2333308" y="4846320"/>
          <a:ext cx="631031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486607" imgH="752856" progId="Excel.Sheet.8">
                  <p:embed/>
                </p:oleObj>
              </mc:Choice>
              <mc:Fallback>
                <p:oleObj name="Worksheet" r:id="rId2" imgW="3486607" imgH="752856" progId="Excel.Sheet.8">
                  <p:embed/>
                  <p:pic>
                    <p:nvPicPr>
                      <p:cNvPr id="20" name="Object 155">
                        <a:extLst>
                          <a:ext uri="{FF2B5EF4-FFF2-40B4-BE49-F238E27FC236}">
                            <a16:creationId xmlns:a16="http://schemas.microsoft.com/office/drawing/2014/main" id="{867D8EDE-8C7A-44B8-8048-88C098B5E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308" y="4846320"/>
                        <a:ext cx="6310312" cy="14668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148">
            <a:extLst>
              <a:ext uri="{FF2B5EF4-FFF2-40B4-BE49-F238E27FC236}">
                <a16:creationId xmlns:a16="http://schemas.microsoft.com/office/drawing/2014/main" id="{FFFDB790-0E26-4810-AB60-D29462361D3F}"/>
              </a:ext>
            </a:extLst>
          </p:cNvPr>
          <p:cNvGrpSpPr>
            <a:grpSpLocks/>
          </p:cNvGrpSpPr>
          <p:nvPr/>
        </p:nvGrpSpPr>
        <p:grpSpPr bwMode="auto">
          <a:xfrm>
            <a:off x="229870" y="869633"/>
            <a:ext cx="6154738" cy="5481637"/>
            <a:chOff x="376" y="867"/>
            <a:chExt cx="3877" cy="3453"/>
          </a:xfrm>
        </p:grpSpPr>
        <p:graphicFrame>
          <p:nvGraphicFramePr>
            <p:cNvPr id="32" name="Object 149">
              <a:extLst>
                <a:ext uri="{FF2B5EF4-FFF2-40B4-BE49-F238E27FC236}">
                  <a16:creationId xmlns:a16="http://schemas.microsoft.com/office/drawing/2014/main" id="{C0B6050E-66A5-4842-B935-F3EC82E001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" y="867"/>
            <a:ext cx="3877" cy="3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文档" r:id="rId4" imgW="6543675" imgH="5343525" progId="Word.Document.8">
                    <p:embed/>
                  </p:oleObj>
                </mc:Choice>
                <mc:Fallback>
                  <p:oleObj name="文档" r:id="rId4" imgW="6543675" imgH="5343525" progId="Word.Document.8">
                    <p:embed/>
                    <p:pic>
                      <p:nvPicPr>
                        <p:cNvPr id="25609" name="Object 149">
                          <a:extLst>
                            <a:ext uri="{FF2B5EF4-FFF2-40B4-BE49-F238E27FC236}">
                              <a16:creationId xmlns:a16="http://schemas.microsoft.com/office/drawing/2014/main" id="{291EBA8A-9150-4EF6-A495-6F85FA88D3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" y="867"/>
                          <a:ext cx="3877" cy="3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150">
              <a:extLst>
                <a:ext uri="{FF2B5EF4-FFF2-40B4-BE49-F238E27FC236}">
                  <a16:creationId xmlns:a16="http://schemas.microsoft.com/office/drawing/2014/main" id="{6120DD32-EF7B-4C1B-8114-42B1AA5F5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" y="2899"/>
              <a:ext cx="4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rPr>
                <a:t>file.exe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895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103FD77-D549-469C-8847-482D53DA7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7772400" cy="6651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2.6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用程序设计语言描述     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40A422-4560-47F1-ACF4-85FE88416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73238"/>
            <a:ext cx="8547100" cy="4267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9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1. </a:t>
            </a:r>
            <a:r>
              <a:rPr kumimoji="1" lang="zh-CN" altLang="en-US" sz="29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机器语言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(Machine language)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    例如，计算表达式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m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／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n-z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的值，并把结果值存到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10010000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号内存单元。假设已知某计算机的取数操作码为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1000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，除法操作码为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1010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，减法操作码为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1001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，传送操作码为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0100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，另外也知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m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、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n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、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z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中的三个数已分别存放在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11110110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、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10101101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、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01010110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号内存单元。用机器语言可描述编写如下程序：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1000    11110110     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取出放在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11110110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内存单元的值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1010    10101101     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除法操作放在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10101101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内存单元的值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1001    01010110     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把结果值减去放在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10101101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内存单元的值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0100        10010000          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把最后结果值存到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10010000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号内存单元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   </a:t>
            </a:r>
            <a:endParaRPr kumimoji="1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610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14558BF-ECA6-4AEB-974F-709488BA7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81075"/>
            <a:ext cx="7772400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kern="0">
                <a:latin typeface="宋体" panose="02010600030101010101" pitchFamily="2" charset="-122"/>
              </a:rPr>
              <a:t>2.</a:t>
            </a:r>
            <a:r>
              <a:rPr lang="zh-CN" altLang="en-US" sz="2800" kern="0">
                <a:latin typeface="宋体" panose="02010600030101010101" pitchFamily="2" charset="-122"/>
              </a:rPr>
              <a:t>汇编语言</a:t>
            </a:r>
            <a:r>
              <a:rPr lang="en-US" altLang="zh-CN" sz="2800" kern="0">
                <a:solidFill>
                  <a:srgbClr val="000066"/>
                </a:solidFill>
                <a:latin typeface="宋体" panose="02010600030101010101" pitchFamily="2" charset="-122"/>
              </a:rPr>
              <a:t>(Assembler language)  </a:t>
            </a:r>
            <a:r>
              <a:rPr lang="en-US" altLang="zh-CN" sz="2800" kern="0">
                <a:latin typeface="宋体" panose="02010600030101010101" pitchFamily="2" charset="-122"/>
              </a:rPr>
              <a:t>   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80F5732-3B2A-491D-88CD-E5EC826F3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7924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例如计算表达式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m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／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n-z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值的程序可以写成：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          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LDA    M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           DIV    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           SUB    Z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           MOV    Y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   使用这种语言计算机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CPU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不能直接识别，必须用事先存放在存储器中的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“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翻译程序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”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，把汇编语言翻译成机器语言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,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计算机指令系统才能识别和执行，这个翻译程序称为汇编程序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,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翻译成机器语言描述的程序叫目标程序。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93644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F5F0B08-4A4A-436B-B6CA-BFCD3118C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7772400" cy="533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>
                <a:latin typeface="宋体" pitchFamily="2" charset="-122"/>
              </a:rPr>
              <a:t>3.</a:t>
            </a:r>
            <a:r>
              <a:rPr lang="zh-CN" altLang="en-US" kern="0">
                <a:latin typeface="宋体" pitchFamily="2" charset="-122"/>
              </a:rPr>
              <a:t>高级语言</a:t>
            </a:r>
            <a:r>
              <a:rPr lang="en-US" altLang="zh-CN" kern="0">
                <a:solidFill>
                  <a:srgbClr val="000066"/>
                </a:solidFill>
                <a:latin typeface="宋体" pitchFamily="2" charset="-122"/>
              </a:rPr>
              <a:t>(High-level language)       </a:t>
            </a:r>
            <a:endParaRPr lang="en-US" altLang="zh-CN" kern="0" dirty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D0E667-D53A-471C-924F-8CFD38792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00213"/>
            <a:ext cx="813593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  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不管使用机器语言还是使用汇编语言描述算法和编写程序，都没有摆脱计算机指令系统的束缚。到了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1954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年，出现了一种与具体计算机指令系统无关的语言，即高级语言。它与人们习惯使用的自然语言与数学语言非常接近，例如，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y=2x</a:t>
            </a:r>
            <a:r>
              <a:rPr kumimoji="1" lang="en-US" altLang="zh-CN" sz="2800" b="1" i="0" u="none" strike="noStrike" kern="0" cap="none" spc="0" normalizeH="0" baseline="30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2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-x+1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这样一个数学式子用高级语言来写，就写成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y=2*x*x-x+1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，基本上是原样表达，不需要再分步骤。</a:t>
            </a:r>
            <a:endParaRPr kumimoji="1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宋体" panose="02010600030101010101" pitchFamily="2" charset="-122"/>
              <a:ea typeface="宋体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   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而且不同的计算机系统上所配置的高级语言基本上都是相同的，即高级语言具有很强的通用性，这样描述程序算法显然就得心应手的多。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0899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321907-EF57-42F3-B4FC-72DF4DD19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8413"/>
            <a:ext cx="77724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高级语言的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解释过程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如图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2.3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所示。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j-cs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4344DA-2800-4BF9-9A2A-79FFD9D92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11563"/>
            <a:ext cx="77724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  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2484CE4-2D2A-4F50-9381-7DAB14557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349500"/>
          <a:ext cx="8415338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638095" imgH="1495634" progId="Paint.Picture">
                  <p:embed/>
                </p:oleObj>
              </mc:Choice>
              <mc:Fallback>
                <p:oleObj r:id="rId2" imgW="4638095" imgH="1495634" progId="Paint.Picture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33B8A555-C599-47D8-A19E-517F72FE58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349500"/>
                        <a:ext cx="8415338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437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2ACAA4A-7876-4FB7-9AAB-7928F83D2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84313"/>
            <a:ext cx="7772400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高级语言的</a:t>
            </a:r>
            <a:r>
              <a:rPr lang="zh-CN" altLang="en-US" sz="2800" kern="0" dirty="0">
                <a:latin typeface="宋体" panose="02010600030101010101" pitchFamily="2" charset="-122"/>
              </a:rPr>
              <a:t>编译过程</a:t>
            </a: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如图</a:t>
            </a: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2.4</a:t>
            </a:r>
            <a:r>
              <a:rPr lang="zh-CN" altLang="en-US" sz="2800" kern="0" dirty="0">
                <a:solidFill>
                  <a:srgbClr val="000000"/>
                </a:solidFill>
                <a:latin typeface="宋体" panose="02010600030101010101" pitchFamily="2" charset="-122"/>
              </a:rPr>
              <a:t>所示。       </a:t>
            </a: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5E18E2DE-CCB1-4B02-BEE2-66F0C24032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438400"/>
          <a:ext cx="85344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01429" imgH="1486107" progId="Paint.Picture">
                  <p:embed/>
                </p:oleObj>
              </mc:Choice>
              <mc:Fallback>
                <p:oleObj r:id="rId2" imgW="5401429" imgH="1486107" progId="Paint.Picture">
                  <p:embed/>
                  <p:pic>
                    <p:nvPicPr>
                      <p:cNvPr id="31748" name="Object 6">
                        <a:extLst>
                          <a:ext uri="{FF2B5EF4-FFF2-40B4-BE49-F238E27FC236}">
                            <a16:creationId xmlns:a16="http://schemas.microsoft.com/office/drawing/2014/main" id="{5E4B51C4-70AF-455A-B94B-F4E1968C9A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38400"/>
                        <a:ext cx="8534400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64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CF1334B-61F7-4F40-B21E-F9A141011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7772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2.1  C</a:t>
            </a:r>
            <a:r>
              <a:rPr kumimoji="1" lang="zh-CN" altLang="zh-CN" sz="3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语言程序设计的发展</a:t>
            </a:r>
            <a:endParaRPr kumimoji="1" lang="zh-CN" altLang="zh-CN" sz="32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/>
              <a:ea typeface="宋体"/>
              <a:cs typeface="+mj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08BA37-C858-4D66-A641-7F7631C90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79563"/>
            <a:ext cx="7848600" cy="45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C</a:t>
            </a:r>
            <a:r>
              <a:rPr kumimoji="1" lang="zh-CN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语言是</a:t>
            </a: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70</a:t>
            </a:r>
            <a:r>
              <a:rPr kumimoji="1" lang="zh-CN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年代贝尔实验室为描述</a:t>
            </a: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UNIX</a:t>
            </a:r>
            <a:r>
              <a:rPr kumimoji="1" lang="zh-CN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操作系统和</a:t>
            </a: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1" lang="zh-CN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编译程序而开发的一种系统地过程描述语言。</a:t>
            </a:r>
            <a:endParaRPr kumimoji="1" lang="en-US" altLang="zh-CN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20</a:t>
            </a:r>
            <a:r>
              <a:rPr kumimoji="1" lang="zh-CN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世纪</a:t>
            </a: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80</a:t>
            </a:r>
            <a:r>
              <a:rPr kumimoji="1" lang="zh-CN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年代提出了面向对象的程序设计（</a:t>
            </a: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Object-Oriented programming)</a:t>
            </a:r>
            <a:r>
              <a:rPr kumimoji="1" lang="zh-CN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的概念，在</a:t>
            </a: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1" lang="zh-CN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语言面向过程基础上，增加了面向对象的机制，</a:t>
            </a: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C++</a:t>
            </a:r>
            <a:r>
              <a:rPr kumimoji="1" lang="zh-CN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应运而生，既可用于结构化程序设计也可用于面向对象的程序设计，与</a:t>
            </a: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1" lang="zh-CN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语言兼容。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4D03450-8E52-43E4-3EA4-B782C423C3D4}"/>
                  </a:ext>
                </a:extLst>
              </p14:cNvPr>
              <p14:cNvContentPartPr/>
              <p14:nvPr/>
            </p14:nvContentPartPr>
            <p14:xfrm>
              <a:off x="3238560" y="5013360"/>
              <a:ext cx="2445120" cy="1335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4D03450-8E52-43E4-3EA4-B782C423C3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9200" y="5004000"/>
                <a:ext cx="2463840" cy="1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81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ED1DFEBD-1FAA-43CE-9059-0A6F0F56F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7772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2.2  C</a:t>
            </a: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程序设计组成结构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966115-3BFD-44B4-80BE-87C5062A7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7924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</a:t>
            </a:r>
            <a:r>
              <a:rPr kumimoji="1" lang="zh-CN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一个完整的</a:t>
            </a:r>
            <a:r>
              <a:rPr kumimoji="1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1" lang="zh-CN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程序设计基本结构如图</a:t>
            </a:r>
            <a:r>
              <a:rPr kumimoji="1" lang="en-US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2.1</a:t>
            </a:r>
            <a:r>
              <a:rPr kumimoji="1" lang="zh-CN" altLang="zh-CN" sz="4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所示：</a:t>
            </a:r>
            <a:endParaRPr kumimoji="1" lang="en-US" altLang="zh-CN" sz="4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2FB6F13-F739-402F-8393-A69A13791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068638"/>
            <a:ext cx="5400675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3D0F89E-1BE4-DAF7-021F-FD19D47ED24A}"/>
                  </a:ext>
                </a:extLst>
              </p14:cNvPr>
              <p14:cNvContentPartPr/>
              <p14:nvPr/>
            </p14:nvContentPartPr>
            <p14:xfrm>
              <a:off x="2102040" y="5070600"/>
              <a:ext cx="4775400" cy="8827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3D0F89E-1BE4-DAF7-021F-FD19D47ED2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2680" y="5061240"/>
                <a:ext cx="4794120" cy="90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2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85A45769-8546-43E6-AA3C-FB0F7754C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7772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2.3 C</a:t>
            </a: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程序设计的编译与运行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A7CB4C6-3783-4BF7-8FD8-5AADB1FD1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44675"/>
            <a:ext cx="79946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</a:t>
            </a:r>
            <a:r>
              <a:rPr kumimoji="1" lang="zh-CN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计算机程序是由计算机语言命令组成的指令序列的集合。任何计算机程序设计语言源程序（</a:t>
            </a: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source program</a:t>
            </a:r>
            <a:r>
              <a:rPr kumimoji="1" lang="zh-CN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）均需要使用计算机事先安装好的“翻译”软件，即编译程序或解释程序，翻译成系统可直接识别的机器指令才能实际运行。</a:t>
            </a:r>
            <a:endParaRPr kumimoji="1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57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BE19595-AF1E-4EF9-81E9-B9E8DF4FA5AB}"/>
              </a:ext>
            </a:extLst>
          </p:cNvPr>
          <p:cNvSpPr txBox="1">
            <a:spLocks/>
          </p:cNvSpPr>
          <p:nvPr/>
        </p:nvSpPr>
        <p:spPr bwMode="auto">
          <a:xfrm>
            <a:off x="609600" y="1235012"/>
            <a:ext cx="79248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1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程序设计编译运行步骤工作流程如图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2.2</a:t>
            </a:r>
            <a:r>
              <a:rPr kumimoji="1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所示。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4FF5CF5-D8E6-42F3-B2C1-C4BE44EB2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7" y="1706499"/>
            <a:ext cx="33909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1407A05A-39EB-4317-A207-C8963FFD5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786374"/>
            <a:ext cx="58324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宋体" panose="02010600030101010101" pitchFamily="2" charset="-122"/>
              </a:rPr>
              <a:t>图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宋体" panose="02010600030101010101" pitchFamily="2" charset="-122"/>
              </a:rPr>
              <a:t>2.2 C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2"/>
                <a:ea typeface="宋体" panose="02010600030101010101" pitchFamily="2" charset="-122"/>
              </a:rPr>
              <a:t>程序设计编译运行步骤及工作流程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8A5B32B-D6D1-89CF-B830-904E8C3237C9}"/>
                  </a:ext>
                </a:extLst>
              </p14:cNvPr>
              <p14:cNvContentPartPr/>
              <p14:nvPr/>
            </p14:nvContentPartPr>
            <p14:xfrm>
              <a:off x="3432240" y="2311560"/>
              <a:ext cx="3296160" cy="21942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8A5B32B-D6D1-89CF-B830-904E8C3237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2880" y="2302200"/>
                <a:ext cx="3314880" cy="22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687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9492FB2-B818-44DB-B500-BE756064B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3400"/>
            <a:ext cx="8278812" cy="685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75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Calibri" pitchFamily="34" charset="0"/>
                <a:ea typeface="宋体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75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defRPr>
            </a:lvl9pPr>
            <a:extLst/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7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j-cs"/>
              </a:rPr>
              <a:t>2.4  </a:t>
            </a:r>
            <a:r>
              <a:rPr kumimoji="0" lang="zh-CN" altLang="en-US" sz="307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j-cs"/>
              </a:rPr>
              <a:t>简单的</a:t>
            </a:r>
            <a:r>
              <a:rPr kumimoji="0" lang="en-US" altLang="zh-CN" sz="307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j-cs"/>
              </a:rPr>
              <a:t>C</a:t>
            </a:r>
            <a:r>
              <a:rPr kumimoji="0" lang="zh-CN" altLang="en-US" sz="307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j-cs"/>
              </a:rPr>
              <a:t>程序介绍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B66275-9142-4E7B-A925-A38E4B204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763000" cy="1133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273844" indent="-191691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5535" indent="-171450" algn="l" rtl="0" eaLnBrk="0" fontAlgn="base" hangingPunct="0">
              <a:spcBef>
                <a:spcPts val="244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4129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4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71450" algn="l" rtl="0" eaLnBrk="0" fontAlgn="base" hangingPunct="0">
              <a:spcBef>
                <a:spcPts val="263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1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4305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71450" algn="l" rtl="0" eaLnBrk="1" latinLnBrk="0" hangingPunct="1">
              <a:spcBef>
                <a:spcPts val="263"/>
              </a:spcBef>
              <a:buClr>
                <a:schemeClr val="accent3"/>
              </a:buClr>
              <a:buFont typeface="Wingdings 2"/>
              <a:buChar char="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87338" marR="0" lvl="0" indent="-287338" algn="l" defTabSz="914400" rtl="0" eaLnBrk="0" fontAlgn="base" latinLnBrk="0" hangingPunct="0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下面先介绍几个简单的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程序，然后从中分析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程序的特性。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宋体"/>
                <a:cs typeface="+mn-cs"/>
              </a:rPr>
              <a:t>第一个程序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This is a c program 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</a:p>
          <a:p>
            <a:pPr marL="287338" marR="0" lvl="0" indent="-287338" algn="l" defTabSz="914400" rtl="0" eaLnBrk="0" fontAlgn="base" latinLnBrk="0" hangingPunct="0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buClr>
                <a:srgbClr val="00CC99"/>
              </a:buClr>
              <a:buSzPct val="68000"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6" name="Text Box 1028">
            <a:extLst>
              <a:ext uri="{FF2B5EF4-FFF2-40B4-BE49-F238E27FC236}">
                <a16:creationId xmlns:a16="http://schemas.microsoft.com/office/drawing/2014/main" id="{B095FC06-E6C6-4A94-81D5-17F55CE36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2214563"/>
            <a:ext cx="7069138" cy="2676525"/>
          </a:xfrm>
          <a:prstGeom prst="rect">
            <a:avLst/>
          </a:prstGeom>
          <a:noFill/>
          <a:ln w="38100" cap="sq">
            <a:solidFill>
              <a:srgbClr val="00CC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333FF"/>
                </a:solidFill>
                <a:latin typeface="Arial" panose="020B0604020202020204" pitchFamily="34" charset="0"/>
              </a:rPr>
              <a:t>/* example1.1   The  first  C  Program*/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36600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dirty="0" err="1">
                <a:solidFill>
                  <a:srgbClr val="336600"/>
                </a:solidFill>
                <a:latin typeface="Arial" panose="020B0604020202020204" pitchFamily="34" charset="0"/>
              </a:rPr>
              <a:t>stdio.h</a:t>
            </a:r>
            <a:r>
              <a:rPr lang="en-US" altLang="zh-CN" dirty="0">
                <a:solidFill>
                  <a:srgbClr val="336600"/>
                </a:solidFill>
                <a:latin typeface="Arial" panose="020B0604020202020204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</a:rPr>
              <a:t>int main()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FF"/>
                </a:solidFill>
                <a:latin typeface="Arial" panose="020B0604020202020204" pitchFamily="34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zh-CN" dirty="0"/>
              <a:t>"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This is a C program.\n</a:t>
            </a:r>
            <a:r>
              <a:rPr lang="en-US" altLang="zh-CN" dirty="0"/>
              <a:t>"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FF"/>
                </a:solidFill>
                <a:latin typeface="Arial" panose="020B0604020202020204" pitchFamily="34" charset="0"/>
              </a:rPr>
              <a:t>        return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FF"/>
                </a:solidFill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7" name="Group 1049">
            <a:extLst>
              <a:ext uri="{FF2B5EF4-FFF2-40B4-BE49-F238E27FC236}">
                <a16:creationId xmlns:a16="http://schemas.microsoft.com/office/drawing/2014/main" id="{7AF955F1-6094-4DE0-84C6-4B6375AC4838}"/>
              </a:ext>
            </a:extLst>
          </p:cNvPr>
          <p:cNvGrpSpPr>
            <a:grpSpLocks/>
          </p:cNvGrpSpPr>
          <p:nvPr/>
        </p:nvGrpSpPr>
        <p:grpSpPr bwMode="auto">
          <a:xfrm>
            <a:off x="6440488" y="2205038"/>
            <a:ext cx="1317625" cy="457200"/>
            <a:chOff x="4057" y="1073"/>
            <a:chExt cx="830" cy="288"/>
          </a:xfrm>
        </p:grpSpPr>
        <p:sp>
          <p:nvSpPr>
            <p:cNvPr id="8" name="Line 1047">
              <a:extLst>
                <a:ext uri="{FF2B5EF4-FFF2-40B4-BE49-F238E27FC236}">
                  <a16:creationId xmlns:a16="http://schemas.microsoft.com/office/drawing/2014/main" id="{4F456463-952B-48D2-A2D0-AFF62F40D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7" y="1247"/>
              <a:ext cx="3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1048">
              <a:extLst>
                <a:ext uri="{FF2B5EF4-FFF2-40B4-BE49-F238E27FC236}">
                  <a16:creationId xmlns:a16="http://schemas.microsoft.com/office/drawing/2014/main" id="{49254180-4A75-4E58-A199-7A85854B8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" y="1073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rPr>
                <a:t>注释</a:t>
              </a:r>
            </a:p>
          </p:txBody>
        </p:sp>
      </p:grpSp>
      <p:grpSp>
        <p:nvGrpSpPr>
          <p:cNvPr id="10" name="Group 1053">
            <a:extLst>
              <a:ext uri="{FF2B5EF4-FFF2-40B4-BE49-F238E27FC236}">
                <a16:creationId xmlns:a16="http://schemas.microsoft.com/office/drawing/2014/main" id="{0ADC0EA0-5229-4EE5-A887-0A9DA97762D1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2565400"/>
            <a:ext cx="2303462" cy="457200"/>
            <a:chOff x="2341" y="1386"/>
            <a:chExt cx="1451" cy="288"/>
          </a:xfrm>
        </p:grpSpPr>
        <p:sp>
          <p:nvSpPr>
            <p:cNvPr id="11" name="Line 1051">
              <a:extLst>
                <a:ext uri="{FF2B5EF4-FFF2-40B4-BE49-F238E27FC236}">
                  <a16:creationId xmlns:a16="http://schemas.microsoft.com/office/drawing/2014/main" id="{B6E9F741-B578-4DC8-AAAB-0E5331FA3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1" y="1544"/>
              <a:ext cx="3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1052">
              <a:extLst>
                <a:ext uri="{FF2B5EF4-FFF2-40B4-BE49-F238E27FC236}">
                  <a16:creationId xmlns:a16="http://schemas.microsoft.com/office/drawing/2014/main" id="{89D5FF6B-67D3-40AE-9596-A550743DC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" y="1386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rPr>
                <a:t>编译预处理</a:t>
              </a:r>
            </a:p>
          </p:txBody>
        </p:sp>
      </p:grpSp>
      <p:grpSp>
        <p:nvGrpSpPr>
          <p:cNvPr id="13" name="Group 1072">
            <a:extLst>
              <a:ext uri="{FF2B5EF4-FFF2-40B4-BE49-F238E27FC236}">
                <a16:creationId xmlns:a16="http://schemas.microsoft.com/office/drawing/2014/main" id="{6427C4E5-71FF-48E8-B0C0-AFF89994A224}"/>
              </a:ext>
            </a:extLst>
          </p:cNvPr>
          <p:cNvGrpSpPr>
            <a:grpSpLocks/>
          </p:cNvGrpSpPr>
          <p:nvPr/>
        </p:nvGrpSpPr>
        <p:grpSpPr bwMode="auto">
          <a:xfrm>
            <a:off x="2517775" y="2997200"/>
            <a:ext cx="1692275" cy="457200"/>
            <a:chOff x="1311" y="1588"/>
            <a:chExt cx="1066" cy="288"/>
          </a:xfrm>
        </p:grpSpPr>
        <p:sp>
          <p:nvSpPr>
            <p:cNvPr id="14" name="Line 1058">
              <a:extLst>
                <a:ext uri="{FF2B5EF4-FFF2-40B4-BE49-F238E27FC236}">
                  <a16:creationId xmlns:a16="http://schemas.microsoft.com/office/drawing/2014/main" id="{32D89C30-4145-41F6-833C-1FEDF30DB0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1" y="1762"/>
              <a:ext cx="3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1059">
              <a:extLst>
                <a:ext uri="{FF2B5EF4-FFF2-40B4-BE49-F238E27FC236}">
                  <a16:creationId xmlns:a16="http://schemas.microsoft.com/office/drawing/2014/main" id="{05A87ECD-F311-4642-A469-7ADD1E1CA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5" y="1588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rPr>
                <a:t>主函数</a:t>
              </a:r>
            </a:p>
          </p:txBody>
        </p:sp>
      </p:grpSp>
      <p:grpSp>
        <p:nvGrpSpPr>
          <p:cNvPr id="16" name="Group 1060">
            <a:extLst>
              <a:ext uri="{FF2B5EF4-FFF2-40B4-BE49-F238E27FC236}">
                <a16:creationId xmlns:a16="http://schemas.microsoft.com/office/drawing/2014/main" id="{083D17A6-3725-41EA-842E-E40418561A9A}"/>
              </a:ext>
            </a:extLst>
          </p:cNvPr>
          <p:cNvGrpSpPr>
            <a:grpSpLocks/>
          </p:cNvGrpSpPr>
          <p:nvPr/>
        </p:nvGrpSpPr>
        <p:grpSpPr bwMode="auto">
          <a:xfrm>
            <a:off x="5897563" y="3644900"/>
            <a:ext cx="1317625" cy="457200"/>
            <a:chOff x="4057" y="1073"/>
            <a:chExt cx="830" cy="288"/>
          </a:xfrm>
        </p:grpSpPr>
        <p:sp>
          <p:nvSpPr>
            <p:cNvPr id="17" name="Line 1061">
              <a:extLst>
                <a:ext uri="{FF2B5EF4-FFF2-40B4-BE49-F238E27FC236}">
                  <a16:creationId xmlns:a16="http://schemas.microsoft.com/office/drawing/2014/main" id="{093D8EB1-98EC-476F-A3EE-6B3C71389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7" y="1247"/>
              <a:ext cx="3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1062">
              <a:extLst>
                <a:ext uri="{FF2B5EF4-FFF2-40B4-BE49-F238E27FC236}">
                  <a16:creationId xmlns:a16="http://schemas.microsoft.com/office/drawing/2014/main" id="{46F340B0-0D44-4352-9305-DD26D1442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" y="1073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rPr>
                <a:t>语句</a:t>
              </a:r>
            </a:p>
          </p:txBody>
        </p:sp>
      </p:grpSp>
      <p:sp>
        <p:nvSpPr>
          <p:cNvPr id="19" name="Text Box 1063">
            <a:extLst>
              <a:ext uri="{FF2B5EF4-FFF2-40B4-BE49-F238E27FC236}">
                <a16:creationId xmlns:a16="http://schemas.microsoft.com/office/drawing/2014/main" id="{13682B55-E4B8-4A81-9514-F83EB2E2C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4989513"/>
            <a:ext cx="2955925" cy="831850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00CCFF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输出：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This is a C program.</a:t>
            </a:r>
          </a:p>
        </p:txBody>
      </p:sp>
      <p:grpSp>
        <p:nvGrpSpPr>
          <p:cNvPr id="20" name="Group 1069">
            <a:extLst>
              <a:ext uri="{FF2B5EF4-FFF2-40B4-BE49-F238E27FC236}">
                <a16:creationId xmlns:a16="http://schemas.microsoft.com/office/drawing/2014/main" id="{F6E9F250-BD19-40D6-A686-F21AEF893238}"/>
              </a:ext>
            </a:extLst>
          </p:cNvPr>
          <p:cNvGrpSpPr>
            <a:grpSpLocks/>
          </p:cNvGrpSpPr>
          <p:nvPr/>
        </p:nvGrpSpPr>
        <p:grpSpPr bwMode="auto">
          <a:xfrm>
            <a:off x="4181475" y="5516563"/>
            <a:ext cx="4810125" cy="609600"/>
            <a:chOff x="2747" y="3740"/>
            <a:chExt cx="3030" cy="384"/>
          </a:xfrm>
        </p:grpSpPr>
        <p:pic>
          <p:nvPicPr>
            <p:cNvPr id="21" name="Picture 1070" descr="注意图标">
              <a:extLst>
                <a:ext uri="{FF2B5EF4-FFF2-40B4-BE49-F238E27FC236}">
                  <a16:creationId xmlns:a16="http://schemas.microsoft.com/office/drawing/2014/main" id="{B562A02C-290C-46A7-B4F2-449103A63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" y="3740"/>
              <a:ext cx="3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071">
              <a:extLst>
                <a:ext uri="{FF2B5EF4-FFF2-40B4-BE49-F238E27FC236}">
                  <a16:creationId xmlns:a16="http://schemas.microsoft.com/office/drawing/2014/main" id="{06110CDC-F617-45FA-B3FE-5CA614938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1" y="3812"/>
              <a:ext cx="2646" cy="29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>
                  <a:solidFill>
                    <a:srgbClr val="66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printf</a:t>
              </a:r>
              <a:r>
                <a:rPr lang="zh-CN" altLang="en-US" sz="2200" dirty="0">
                  <a:solidFill>
                    <a:srgbClr val="66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语句中的</a:t>
              </a:r>
              <a:r>
                <a:rPr lang="zh-CN" altLang="en-US" sz="2200" dirty="0">
                  <a:solidFill>
                    <a:srgbClr val="6600FF"/>
                  </a:solidFill>
                  <a:ea typeface="幼圆" panose="02010509060101010101" pitchFamily="49" charset="-122"/>
                </a:rPr>
                <a:t>“</a:t>
              </a:r>
              <a:r>
                <a:rPr lang="en-US" altLang="zh-CN" sz="2200" dirty="0">
                  <a:solidFill>
                    <a:srgbClr val="FF33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\n</a:t>
              </a:r>
              <a:r>
                <a:rPr lang="zh-CN" altLang="en-US" sz="2200" dirty="0">
                  <a:solidFill>
                    <a:srgbClr val="6600FF"/>
                  </a:solidFill>
                  <a:ea typeface="幼圆" panose="02010509060101010101" pitchFamily="49" charset="-122"/>
                </a:rPr>
                <a:t>”</a:t>
              </a:r>
              <a:r>
                <a:rPr lang="zh-CN" altLang="en-US" sz="2200" dirty="0">
                  <a:solidFill>
                    <a:srgbClr val="66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是</a:t>
              </a:r>
              <a:r>
                <a:rPr lang="zh-CN" altLang="en-US" sz="2200" dirty="0">
                  <a:solidFill>
                    <a:srgbClr val="FF33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换行符</a:t>
              </a:r>
              <a:r>
                <a:rPr lang="zh-CN" altLang="en-US" sz="2200" dirty="0">
                  <a:solidFill>
                    <a:srgbClr val="66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8B6C763-7548-C637-B2FB-19C17228FE75}"/>
                  </a:ext>
                </a:extLst>
              </p14:cNvPr>
              <p14:cNvContentPartPr/>
              <p14:nvPr/>
            </p14:nvContentPartPr>
            <p14:xfrm>
              <a:off x="895320" y="2558880"/>
              <a:ext cx="5582160" cy="20674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8B6C763-7548-C637-B2FB-19C17228FE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960" y="2549520"/>
                <a:ext cx="5600880" cy="208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735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0C56CA23-BA97-4322-A6E7-442B52DC4952}"/>
              </a:ext>
            </a:extLst>
          </p:cNvPr>
          <p:cNvSpPr txBox="1">
            <a:spLocks/>
          </p:cNvSpPr>
          <p:nvPr/>
        </p:nvSpPr>
        <p:spPr bwMode="auto">
          <a:xfrm>
            <a:off x="609600" y="1470279"/>
            <a:ext cx="7924800" cy="456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）本程序的作用是输出以下一行信息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:</a:t>
            </a:r>
          </a:p>
          <a:p>
            <a:pPr marL="287338" marR="0" lvl="0" indent="-287338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This is a C program.</a:t>
            </a:r>
          </a:p>
          <a:p>
            <a:pPr marL="287338" marR="0" lvl="0" indent="-287338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2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main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表示“主函数”。每一个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程序都必须有一个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main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函数。函数体由大括弧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{}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括起来。本例中主函数内只有一个输出语句，</a:t>
            </a:r>
          </a:p>
          <a:p>
            <a:pPr marL="287338" marR="0" lvl="0" indent="-287338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3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printf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是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语言中的输出函数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详见第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4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章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。双引号（双括号）内的字符串原样输出。“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\n”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是换行符，即在输出“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This is a C program.”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后回车换行。</a:t>
            </a:r>
          </a:p>
          <a:p>
            <a:pPr marL="287338" marR="0" lvl="0" indent="-287338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4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）语句最后有一分号。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95A3EEF-2B4D-94B9-B9D0-20706FD91437}"/>
                  </a:ext>
                </a:extLst>
              </p14:cNvPr>
              <p14:cNvContentPartPr/>
              <p14:nvPr/>
            </p14:nvContentPartPr>
            <p14:xfrm>
              <a:off x="5781960" y="4060800"/>
              <a:ext cx="752760" cy="1251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95A3EEF-2B4D-94B9-B9D0-20706FD914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2600" y="4051440"/>
                <a:ext cx="771480" cy="12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95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B2FC2A-DDA8-4AB2-AE89-CBF86393EF16}"/>
              </a:ext>
            </a:extLst>
          </p:cNvPr>
          <p:cNvSpPr txBox="1">
            <a:spLocks noChangeArrowheads="1"/>
          </p:cNvSpPr>
          <p:nvPr/>
        </p:nvSpPr>
        <p:spPr>
          <a:xfrm>
            <a:off x="200025" y="1219200"/>
            <a:ext cx="1149350" cy="1458913"/>
          </a:xfrm>
          <a:prstGeom prst="rect">
            <a:avLst/>
          </a:prstGeom>
          <a:solidFill>
            <a:srgbClr val="FF99CC"/>
          </a:solidFill>
        </p:spPr>
        <p:txBody>
          <a:bodyPr/>
          <a:lstStyle/>
          <a:p>
            <a:pPr marL="473075" indent="-47307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0000"/>
                </a:solidFill>
                <a:latin typeface="隶书" pitchFamily="49" charset="-122"/>
                <a:ea typeface="宋体"/>
              </a:rPr>
              <a:t>例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隶书" pitchFamily="49" charset="-122"/>
                <a:ea typeface="宋体"/>
              </a:rPr>
              <a:t>2</a:t>
            </a:r>
          </a:p>
          <a:p>
            <a:pPr marL="473075" indent="-47307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0000"/>
                </a:solidFill>
                <a:latin typeface="隶书" pitchFamily="49" charset="-122"/>
                <a:ea typeface="宋体"/>
              </a:rPr>
              <a:t>求两个</a:t>
            </a:r>
            <a:endParaRPr kumimoji="1" lang="en-US" altLang="zh-CN" sz="2400" b="1" kern="0" dirty="0">
              <a:solidFill>
                <a:srgbClr val="000000"/>
              </a:solidFill>
              <a:latin typeface="隶书" pitchFamily="49" charset="-122"/>
              <a:ea typeface="宋体"/>
            </a:endParaRPr>
          </a:p>
          <a:p>
            <a:pPr marL="473075" indent="-47307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0000"/>
                </a:solidFill>
                <a:latin typeface="隶书" pitchFamily="49" charset="-122"/>
                <a:ea typeface="宋体"/>
              </a:rPr>
              <a:t>数的和</a:t>
            </a:r>
            <a:endParaRPr kumimoji="1" lang="zh-CN" altLang="en-US" sz="2400" b="1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3B14126-EB91-4C1B-8A15-85925CA3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052513"/>
            <a:ext cx="7069137" cy="4524375"/>
          </a:xfrm>
          <a:prstGeom prst="rect">
            <a:avLst/>
          </a:prstGeom>
          <a:solidFill>
            <a:srgbClr val="CCFFFF"/>
          </a:solidFill>
          <a:ln w="38100" cap="sq">
            <a:solidFill>
              <a:srgbClr val="00CC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/*      example2   calculate the sum of a and b*/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  <a:latin typeface="+mn-lt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/*  This is the main program 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int 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{     int </a:t>
            </a:r>
            <a:r>
              <a:rPr lang="en-US" altLang="zh-CN" dirty="0" err="1">
                <a:solidFill>
                  <a:srgbClr val="000000"/>
                </a:solidFill>
                <a:latin typeface="+mn-lt"/>
              </a:rPr>
              <a:t>a,b,sum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;     </a:t>
            </a:r>
            <a:r>
              <a:rPr lang="en-US" altLang="zh-CN" dirty="0">
                <a:solidFill>
                  <a:srgbClr val="333333"/>
                </a:solidFill>
                <a:latin typeface="+mn-lt"/>
              </a:rPr>
              <a:t>/*</a:t>
            </a:r>
            <a:r>
              <a:rPr lang="zh-CN" altLang="en-US" dirty="0">
                <a:solidFill>
                  <a:srgbClr val="333333"/>
                </a:solidFill>
                <a:latin typeface="+mn-lt"/>
              </a:rPr>
              <a:t>定义变量*</a:t>
            </a:r>
            <a:r>
              <a:rPr lang="en-US" altLang="zh-CN" dirty="0">
                <a:solidFill>
                  <a:srgbClr val="333333"/>
                </a:solidFill>
                <a:latin typeface="+mn-lt"/>
              </a:rPr>
              <a:t>/</a:t>
            </a:r>
            <a:endParaRPr lang="en-US" altLang="zh-CN" dirty="0">
              <a:solidFill>
                <a:srgbClr val="000000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      a=10;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      b=24;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      sum=</a:t>
            </a:r>
            <a:r>
              <a:rPr lang="en-US" altLang="zh-CN" dirty="0" err="1">
                <a:solidFill>
                  <a:srgbClr val="000000"/>
                </a:solidFill>
                <a:latin typeface="+mn-lt"/>
              </a:rPr>
              <a:t>a+b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+mn-lt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zh-CN" dirty="0">
                <a:latin typeface="+mn-lt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sum= 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%d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\</a:t>
            </a:r>
            <a:r>
              <a:rPr lang="en-US" altLang="zh-CN" dirty="0" err="1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zh-CN" dirty="0" err="1">
                <a:latin typeface="+mn-lt"/>
              </a:rPr>
              <a:t>"</a:t>
            </a:r>
            <a:r>
              <a:rPr lang="en-US" altLang="zh-CN" dirty="0" err="1">
                <a:solidFill>
                  <a:srgbClr val="000000"/>
                </a:solidFill>
                <a:latin typeface="+mn-lt"/>
              </a:rPr>
              <a:t>,sum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      return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895787C2-7969-4F36-8581-9BFFC33BE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13" y="5486400"/>
            <a:ext cx="1708150" cy="82232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运行结果：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sum=34</a:t>
            </a:r>
          </a:p>
        </p:txBody>
      </p:sp>
      <p:grpSp>
        <p:nvGrpSpPr>
          <p:cNvPr id="7" name="Group 37">
            <a:extLst>
              <a:ext uri="{FF2B5EF4-FFF2-40B4-BE49-F238E27FC236}">
                <a16:creationId xmlns:a16="http://schemas.microsoft.com/office/drawing/2014/main" id="{2E8602F8-3188-4DFF-87F6-C5C9733BD0F5}"/>
              </a:ext>
            </a:extLst>
          </p:cNvPr>
          <p:cNvGrpSpPr>
            <a:grpSpLocks/>
          </p:cNvGrpSpPr>
          <p:nvPr/>
        </p:nvGrpSpPr>
        <p:grpSpPr bwMode="auto">
          <a:xfrm>
            <a:off x="3265487" y="2239019"/>
            <a:ext cx="3800476" cy="495300"/>
            <a:chOff x="1890" y="1033"/>
            <a:chExt cx="2394" cy="312"/>
          </a:xfrm>
        </p:grpSpPr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08838E45-E122-4AB1-A8AF-7BAF5E9DA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90" y="1169"/>
              <a:ext cx="1855" cy="20"/>
            </a:xfrm>
            <a:prstGeom prst="line">
              <a:avLst/>
            </a:prstGeom>
            <a:noFill/>
            <a:ln w="38100" cap="sq">
              <a:solidFill>
                <a:srgbClr val="3366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8FE68D0E-FF45-4CE6-A078-40E02590A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" y="1033"/>
              <a:ext cx="522" cy="312"/>
            </a:xfrm>
            <a:prstGeom prst="rect">
              <a:avLst/>
            </a:prstGeom>
            <a:noFill/>
            <a:ln w="38100" cap="sq">
              <a:solidFill>
                <a:srgbClr val="3366FF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函数</a:t>
              </a:r>
            </a:p>
          </p:txBody>
        </p:sp>
      </p:grpSp>
      <p:grpSp>
        <p:nvGrpSpPr>
          <p:cNvPr id="10" name="Group 38">
            <a:extLst>
              <a:ext uri="{FF2B5EF4-FFF2-40B4-BE49-F238E27FC236}">
                <a16:creationId xmlns:a16="http://schemas.microsoft.com/office/drawing/2014/main" id="{A5E281CE-0962-4879-A458-4D1E7290EE16}"/>
              </a:ext>
            </a:extLst>
          </p:cNvPr>
          <p:cNvGrpSpPr>
            <a:grpSpLocks/>
          </p:cNvGrpSpPr>
          <p:nvPr/>
        </p:nvGrpSpPr>
        <p:grpSpPr bwMode="auto">
          <a:xfrm>
            <a:off x="4302760" y="3643312"/>
            <a:ext cx="2520950" cy="495300"/>
            <a:chOff x="3014" y="1774"/>
            <a:chExt cx="1305" cy="312"/>
          </a:xfrm>
        </p:grpSpPr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033CE856-C50A-4820-AF98-68F291616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4" y="1941"/>
              <a:ext cx="733" cy="0"/>
            </a:xfrm>
            <a:prstGeom prst="line">
              <a:avLst/>
            </a:prstGeom>
            <a:noFill/>
            <a:ln w="38100" cap="sq">
              <a:solidFill>
                <a:srgbClr val="3366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BA7F20CD-8C41-4135-A8F5-CF6A00F8C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774"/>
              <a:ext cx="522" cy="312"/>
            </a:xfrm>
            <a:prstGeom prst="rect">
              <a:avLst/>
            </a:prstGeom>
            <a:noFill/>
            <a:ln w="38100" cap="sq">
              <a:solidFill>
                <a:srgbClr val="3366FF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语句</a:t>
              </a:r>
            </a:p>
          </p:txBody>
        </p:sp>
      </p:grpSp>
      <p:grpSp>
        <p:nvGrpSpPr>
          <p:cNvPr id="13" name="Group 35">
            <a:extLst>
              <a:ext uri="{FF2B5EF4-FFF2-40B4-BE49-F238E27FC236}">
                <a16:creationId xmlns:a16="http://schemas.microsoft.com/office/drawing/2014/main" id="{30C3A5BF-847D-460B-A191-AFDBF0C84092}"/>
              </a:ext>
            </a:extLst>
          </p:cNvPr>
          <p:cNvGrpSpPr>
            <a:grpSpLocks/>
          </p:cNvGrpSpPr>
          <p:nvPr/>
        </p:nvGrpSpPr>
        <p:grpSpPr bwMode="auto">
          <a:xfrm>
            <a:off x="4378642" y="1449514"/>
            <a:ext cx="2873375" cy="495300"/>
            <a:chOff x="2826" y="414"/>
            <a:chExt cx="1809" cy="312"/>
          </a:xfrm>
        </p:grpSpPr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07B86585-D664-4C00-9751-D965A6C73B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6" y="571"/>
              <a:ext cx="723" cy="0"/>
            </a:xfrm>
            <a:prstGeom prst="line">
              <a:avLst/>
            </a:prstGeom>
            <a:noFill/>
            <a:ln w="38100" cap="sq">
              <a:solidFill>
                <a:srgbClr val="3366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4235DA3F-64FC-4A4F-94BD-F7BD87DBA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7" y="414"/>
              <a:ext cx="1098" cy="312"/>
            </a:xfrm>
            <a:prstGeom prst="rect">
              <a:avLst/>
            </a:prstGeom>
            <a:noFill/>
            <a:ln w="38100" cap="sq">
              <a:solidFill>
                <a:srgbClr val="3366FF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预处理命令</a:t>
              </a:r>
            </a:p>
          </p:txBody>
        </p:sp>
      </p:grpSp>
      <p:grpSp>
        <p:nvGrpSpPr>
          <p:cNvPr id="16" name="Group 36">
            <a:extLst>
              <a:ext uri="{FF2B5EF4-FFF2-40B4-BE49-F238E27FC236}">
                <a16:creationId xmlns:a16="http://schemas.microsoft.com/office/drawing/2014/main" id="{373659CB-FCEE-49F7-A741-A6248BC75637}"/>
              </a:ext>
            </a:extLst>
          </p:cNvPr>
          <p:cNvGrpSpPr>
            <a:grpSpLocks/>
          </p:cNvGrpSpPr>
          <p:nvPr/>
        </p:nvGrpSpPr>
        <p:grpSpPr bwMode="auto">
          <a:xfrm>
            <a:off x="5567363" y="1525588"/>
            <a:ext cx="3068637" cy="1463675"/>
            <a:chOff x="3456" y="412"/>
            <a:chExt cx="1933" cy="922"/>
          </a:xfrm>
        </p:grpSpPr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0C8456E4-1544-4C52-AE89-06F3E1F72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15" y="412"/>
              <a:ext cx="752" cy="732"/>
            </a:xfrm>
            <a:prstGeom prst="line">
              <a:avLst/>
            </a:prstGeom>
            <a:noFill/>
            <a:ln w="38100" cap="sq">
              <a:solidFill>
                <a:srgbClr val="3366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E74BD229-8AFD-44FE-8BBA-667C127A7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6" y="867"/>
              <a:ext cx="1378" cy="322"/>
            </a:xfrm>
            <a:prstGeom prst="line">
              <a:avLst/>
            </a:prstGeom>
            <a:noFill/>
            <a:ln w="38100" cap="sq">
              <a:solidFill>
                <a:srgbClr val="3366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14FC96A2-5958-4684-9656-7814F7399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7" y="1022"/>
              <a:ext cx="522" cy="312"/>
            </a:xfrm>
            <a:prstGeom prst="rect">
              <a:avLst/>
            </a:prstGeom>
            <a:noFill/>
            <a:ln w="38100" cap="sq">
              <a:solidFill>
                <a:srgbClr val="3366FF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注释</a:t>
              </a:r>
            </a:p>
          </p:txBody>
        </p:sp>
      </p:grpSp>
      <p:grpSp>
        <p:nvGrpSpPr>
          <p:cNvPr id="20" name="Group 44">
            <a:extLst>
              <a:ext uri="{FF2B5EF4-FFF2-40B4-BE49-F238E27FC236}">
                <a16:creationId xmlns:a16="http://schemas.microsoft.com/office/drawing/2014/main" id="{CED120C5-9993-4234-AD6D-C801FC1E5C30}"/>
              </a:ext>
            </a:extLst>
          </p:cNvPr>
          <p:cNvGrpSpPr>
            <a:grpSpLocks/>
          </p:cNvGrpSpPr>
          <p:nvPr/>
        </p:nvGrpSpPr>
        <p:grpSpPr bwMode="auto">
          <a:xfrm>
            <a:off x="1948059" y="5486400"/>
            <a:ext cx="4511675" cy="914401"/>
            <a:chOff x="2747" y="3740"/>
            <a:chExt cx="2842" cy="576"/>
          </a:xfrm>
        </p:grpSpPr>
        <p:pic>
          <p:nvPicPr>
            <p:cNvPr id="21" name="Picture 45" descr="注意图标">
              <a:extLst>
                <a:ext uri="{FF2B5EF4-FFF2-40B4-BE49-F238E27FC236}">
                  <a16:creationId xmlns:a16="http://schemas.microsoft.com/office/drawing/2014/main" id="{4A32B31E-64C8-4A66-8BB5-1967A2F3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" y="3740"/>
              <a:ext cx="3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46">
              <a:extLst>
                <a:ext uri="{FF2B5EF4-FFF2-40B4-BE49-F238E27FC236}">
                  <a16:creationId xmlns:a16="http://schemas.microsoft.com/office/drawing/2014/main" id="{4979443C-0753-4FBA-8149-6AC2B059C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1" y="3812"/>
              <a:ext cx="2458" cy="50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>
                  <a:solidFill>
                    <a:srgbClr val="66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printf</a:t>
              </a:r>
              <a:r>
                <a:rPr lang="zh-CN" altLang="en-US" sz="2200" dirty="0">
                  <a:solidFill>
                    <a:srgbClr val="66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语句中的</a:t>
              </a:r>
              <a:r>
                <a:rPr lang="zh-CN" altLang="en-US" sz="2200" dirty="0">
                  <a:solidFill>
                    <a:srgbClr val="6600FF"/>
                  </a:solidFill>
                  <a:ea typeface="幼圆" panose="02010509060101010101" pitchFamily="49" charset="-122"/>
                </a:rPr>
                <a:t>“</a:t>
              </a:r>
              <a:r>
                <a:rPr lang="zh-CN" altLang="en-US" sz="2200" dirty="0">
                  <a:solidFill>
                    <a:srgbClr val="66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FF33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%d </a:t>
              </a:r>
              <a:r>
                <a:rPr lang="zh-CN" altLang="en-US" sz="2200" dirty="0">
                  <a:solidFill>
                    <a:srgbClr val="6600FF"/>
                  </a:solidFill>
                  <a:ea typeface="幼圆" panose="02010509060101010101" pitchFamily="49" charset="-122"/>
                </a:rPr>
                <a:t>”</a:t>
              </a:r>
              <a:r>
                <a:rPr lang="zh-CN" altLang="en-US" sz="2200" dirty="0">
                  <a:solidFill>
                    <a:srgbClr val="66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是表示</a:t>
              </a:r>
              <a:r>
                <a:rPr lang="zh-CN" altLang="en-US" sz="2200" dirty="0">
                  <a:solidFill>
                    <a:srgbClr val="6600FF"/>
                  </a:solidFill>
                  <a:ea typeface="幼圆" panose="02010509060101010101" pitchFamily="49" charset="-122"/>
                </a:rPr>
                <a:t>“</a:t>
              </a:r>
              <a:r>
                <a:rPr lang="zh-CN" altLang="en-US" sz="2200" dirty="0">
                  <a:solidFill>
                    <a:srgbClr val="FF33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十进制整数类型</a:t>
              </a:r>
              <a:r>
                <a:rPr lang="zh-CN" altLang="en-US" sz="2200" dirty="0">
                  <a:solidFill>
                    <a:srgbClr val="6600FF"/>
                  </a:solidFill>
                  <a:ea typeface="幼圆" panose="02010509060101010101" pitchFamily="49" charset="-122"/>
                </a:rPr>
                <a:t>”</a:t>
              </a:r>
              <a:endParaRPr lang="zh-CN" altLang="en-US" sz="2200" dirty="0">
                <a:solidFill>
                  <a:srgbClr val="6600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723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自定义 6">
      <a:dk1>
        <a:srgbClr val="3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6">
    <a:dk1>
      <a:srgbClr val="300000"/>
    </a:dk1>
    <a:lt1>
      <a:sysClr val="window" lastClr="FFFFFF"/>
    </a:lt1>
    <a:dk2>
      <a:srgbClr val="411401"/>
    </a:dk2>
    <a:lt2>
      <a:srgbClr val="FFE6E6"/>
    </a:lt2>
    <a:accent1>
      <a:srgbClr val="A24A48"/>
    </a:accent1>
    <a:accent2>
      <a:srgbClr val="B2935C"/>
    </a:accent2>
    <a:accent3>
      <a:srgbClr val="6A9A9A"/>
    </a:accent3>
    <a:accent4>
      <a:srgbClr val="B2B787"/>
    </a:accent4>
    <a:accent5>
      <a:srgbClr val="91644B"/>
    </a:accent5>
    <a:accent6>
      <a:srgbClr val="654A76"/>
    </a:accent6>
    <a:hlink>
      <a:srgbClr val="00A800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自定义 6">
    <a:dk1>
      <a:srgbClr val="300000"/>
    </a:dk1>
    <a:lt1>
      <a:sysClr val="window" lastClr="FFFFFF"/>
    </a:lt1>
    <a:dk2>
      <a:srgbClr val="411401"/>
    </a:dk2>
    <a:lt2>
      <a:srgbClr val="FFE6E6"/>
    </a:lt2>
    <a:accent1>
      <a:srgbClr val="A24A48"/>
    </a:accent1>
    <a:accent2>
      <a:srgbClr val="B2935C"/>
    </a:accent2>
    <a:accent3>
      <a:srgbClr val="6A9A9A"/>
    </a:accent3>
    <a:accent4>
      <a:srgbClr val="B2B787"/>
    </a:accent4>
    <a:accent5>
      <a:srgbClr val="91644B"/>
    </a:accent5>
    <a:accent6>
      <a:srgbClr val="654A76"/>
    </a:accent6>
    <a:hlink>
      <a:srgbClr val="00A800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自定义 6">
    <a:dk1>
      <a:srgbClr val="300000"/>
    </a:dk1>
    <a:lt1>
      <a:sysClr val="window" lastClr="FFFFFF"/>
    </a:lt1>
    <a:dk2>
      <a:srgbClr val="411401"/>
    </a:dk2>
    <a:lt2>
      <a:srgbClr val="FFE6E6"/>
    </a:lt2>
    <a:accent1>
      <a:srgbClr val="A24A48"/>
    </a:accent1>
    <a:accent2>
      <a:srgbClr val="B2935C"/>
    </a:accent2>
    <a:accent3>
      <a:srgbClr val="6A9A9A"/>
    </a:accent3>
    <a:accent4>
      <a:srgbClr val="B2B787"/>
    </a:accent4>
    <a:accent5>
      <a:srgbClr val="91644B"/>
    </a:accent5>
    <a:accent6>
      <a:srgbClr val="654A76"/>
    </a:accent6>
    <a:hlink>
      <a:srgbClr val="00A800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自定义 6">
    <a:dk1>
      <a:srgbClr val="300000"/>
    </a:dk1>
    <a:lt1>
      <a:sysClr val="window" lastClr="FFFFFF"/>
    </a:lt1>
    <a:dk2>
      <a:srgbClr val="411401"/>
    </a:dk2>
    <a:lt2>
      <a:srgbClr val="FFE6E6"/>
    </a:lt2>
    <a:accent1>
      <a:srgbClr val="A24A48"/>
    </a:accent1>
    <a:accent2>
      <a:srgbClr val="B2935C"/>
    </a:accent2>
    <a:accent3>
      <a:srgbClr val="6A9A9A"/>
    </a:accent3>
    <a:accent4>
      <a:srgbClr val="B2B787"/>
    </a:accent4>
    <a:accent5>
      <a:srgbClr val="91644B"/>
    </a:accent5>
    <a:accent6>
      <a:srgbClr val="654A76"/>
    </a:accent6>
    <a:hlink>
      <a:srgbClr val="00A800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2533</Words>
  <Application>Microsoft Office PowerPoint</Application>
  <PresentationFormat>全屏显示(4:3)</PresentationFormat>
  <Paragraphs>261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 Unicode MS</vt:lpstr>
      <vt:lpstr>华文中宋</vt:lpstr>
      <vt:lpstr>隶书</vt:lpstr>
      <vt:lpstr>宋体</vt:lpstr>
      <vt:lpstr>幼圆</vt:lpstr>
      <vt:lpstr>Arial</vt:lpstr>
      <vt:lpstr>Calibri</vt:lpstr>
      <vt:lpstr>Cambria</vt:lpstr>
      <vt:lpstr>Times New Roman</vt:lpstr>
      <vt:lpstr>Verdana</vt:lpstr>
      <vt:lpstr>Webdings</vt:lpstr>
      <vt:lpstr>Wingdings</vt:lpstr>
      <vt:lpstr>Wingdings 2</vt:lpstr>
      <vt:lpstr>Wingdings 3</vt:lpstr>
      <vt:lpstr>聚合</vt:lpstr>
      <vt:lpstr>Worksheet</vt:lpstr>
      <vt:lpstr>文档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 jiawen</dc:creator>
  <cp:lastModifiedBy>ZWX</cp:lastModifiedBy>
  <cp:revision>14</cp:revision>
  <dcterms:created xsi:type="dcterms:W3CDTF">2021-09-13T14:06:20Z</dcterms:created>
  <dcterms:modified xsi:type="dcterms:W3CDTF">2022-09-08T13:22:29Z</dcterms:modified>
</cp:coreProperties>
</file>