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95" r:id="rId1"/>
  </p:sldMasterIdLst>
  <p:notesMasterIdLst>
    <p:notesMasterId r:id="rId93"/>
  </p:notesMasterIdLst>
  <p:handoutMasterIdLst>
    <p:handoutMasterId r:id="rId94"/>
  </p:handoutMasterIdLst>
  <p:sldIdLst>
    <p:sldId id="256" r:id="rId2"/>
    <p:sldId id="258" r:id="rId3"/>
    <p:sldId id="389" r:id="rId4"/>
    <p:sldId id="390" r:id="rId5"/>
    <p:sldId id="474" r:id="rId6"/>
    <p:sldId id="402" r:id="rId7"/>
    <p:sldId id="382" r:id="rId8"/>
    <p:sldId id="441" r:id="rId9"/>
    <p:sldId id="442" r:id="rId10"/>
    <p:sldId id="378" r:id="rId11"/>
    <p:sldId id="400" r:id="rId12"/>
    <p:sldId id="383" r:id="rId13"/>
    <p:sldId id="265" r:id="rId14"/>
    <p:sldId id="520" r:id="rId15"/>
    <p:sldId id="527" r:id="rId16"/>
    <p:sldId id="528" r:id="rId17"/>
    <p:sldId id="272" r:id="rId18"/>
    <p:sldId id="480" r:id="rId19"/>
    <p:sldId id="481" r:id="rId20"/>
    <p:sldId id="409" r:id="rId21"/>
    <p:sldId id="410" r:id="rId22"/>
    <p:sldId id="482" r:id="rId23"/>
    <p:sldId id="485" r:id="rId24"/>
    <p:sldId id="500" r:id="rId25"/>
    <p:sldId id="486" r:id="rId26"/>
    <p:sldId id="484" r:id="rId27"/>
    <p:sldId id="487" r:id="rId28"/>
    <p:sldId id="488" r:id="rId29"/>
    <p:sldId id="489" r:id="rId30"/>
    <p:sldId id="490" r:id="rId31"/>
    <p:sldId id="491" r:id="rId32"/>
    <p:sldId id="501" r:id="rId33"/>
    <p:sldId id="492" r:id="rId34"/>
    <p:sldId id="493" r:id="rId35"/>
    <p:sldId id="494" r:id="rId36"/>
    <p:sldId id="496" r:id="rId37"/>
    <p:sldId id="497" r:id="rId38"/>
    <p:sldId id="498" r:id="rId39"/>
    <p:sldId id="499" r:id="rId40"/>
    <p:sldId id="291" r:id="rId41"/>
    <p:sldId id="529" r:id="rId42"/>
    <p:sldId id="417" r:id="rId43"/>
    <p:sldId id="292" r:id="rId44"/>
    <p:sldId id="418" r:id="rId45"/>
    <p:sldId id="293" r:id="rId46"/>
    <p:sldId id="294" r:id="rId47"/>
    <p:sldId id="421" r:id="rId48"/>
    <p:sldId id="531" r:id="rId49"/>
    <p:sldId id="473" r:id="rId50"/>
    <p:sldId id="304" r:id="rId51"/>
    <p:sldId id="471" r:id="rId52"/>
    <p:sldId id="424" r:id="rId53"/>
    <p:sldId id="431" r:id="rId54"/>
    <p:sldId id="502" r:id="rId55"/>
    <p:sldId id="422" r:id="rId56"/>
    <p:sldId id="426" r:id="rId57"/>
    <p:sldId id="530" r:id="rId58"/>
    <p:sldId id="503" r:id="rId59"/>
    <p:sldId id="430" r:id="rId60"/>
    <p:sldId id="432" r:id="rId61"/>
    <p:sldId id="433" r:id="rId62"/>
    <p:sldId id="504" r:id="rId63"/>
    <p:sldId id="326" r:id="rId64"/>
    <p:sldId id="445" r:id="rId65"/>
    <p:sldId id="331" r:id="rId66"/>
    <p:sldId id="344" r:id="rId67"/>
    <p:sldId id="330" r:id="rId68"/>
    <p:sldId id="447" r:id="rId69"/>
    <p:sldId id="450" r:id="rId70"/>
    <p:sldId id="337" r:id="rId71"/>
    <p:sldId id="511" r:id="rId72"/>
    <p:sldId id="466" r:id="rId73"/>
    <p:sldId id="467" r:id="rId74"/>
    <p:sldId id="348" r:id="rId75"/>
    <p:sldId id="512" r:id="rId76"/>
    <p:sldId id="513" r:id="rId77"/>
    <p:sldId id="518" r:id="rId78"/>
    <p:sldId id="519" r:id="rId79"/>
    <p:sldId id="453" r:id="rId80"/>
    <p:sldId id="505" r:id="rId81"/>
    <p:sldId id="517" r:id="rId82"/>
    <p:sldId id="515" r:id="rId83"/>
    <p:sldId id="516" r:id="rId84"/>
    <p:sldId id="507" r:id="rId85"/>
    <p:sldId id="510" r:id="rId86"/>
    <p:sldId id="521" r:id="rId87"/>
    <p:sldId id="522" r:id="rId88"/>
    <p:sldId id="523" r:id="rId89"/>
    <p:sldId id="524" r:id="rId90"/>
    <p:sldId id="525" r:id="rId91"/>
    <p:sldId id="526" r:id="rId92"/>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012A"/>
    <a:srgbClr val="FF66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87" autoAdjust="0"/>
    <p:restoredTop sz="94632" autoAdjust="0"/>
  </p:normalViewPr>
  <p:slideViewPr>
    <p:cSldViewPr>
      <p:cViewPr varScale="1">
        <p:scale>
          <a:sx n="68" d="100"/>
          <a:sy n="68" d="100"/>
        </p:scale>
        <p:origin x="528" y="16"/>
      </p:cViewPr>
      <p:guideLst>
        <p:guide orient="horz" pos="2160"/>
        <p:guide pos="2880"/>
      </p:guideLst>
    </p:cSldViewPr>
  </p:slideViewPr>
  <p:outlineViewPr>
    <p:cViewPr>
      <p:scale>
        <a:sx n="33" d="100"/>
        <a:sy n="33" d="100"/>
      </p:scale>
      <p:origin x="21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55" d="100"/>
          <a:sy n="55" d="100"/>
        </p:scale>
        <p:origin x="-175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FE4FF79A-79D9-4DFB-928A-76F22C962993}"/>
              </a:ext>
            </a:extLst>
          </p:cNvPr>
          <p:cNvSpPr>
            <a:spLocks noGrp="1" noChangeArrowheads="1"/>
          </p:cNvSpPr>
          <p:nvPr>
            <p:ph type="hdr" sz="quarter"/>
          </p:nvPr>
        </p:nvSpPr>
        <p:spPr bwMode="auto">
          <a:xfrm>
            <a:off x="0" y="90488"/>
            <a:ext cx="527050" cy="274637"/>
          </a:xfrm>
          <a:prstGeom prst="rect">
            <a:avLst/>
          </a:prstGeom>
          <a:noFill/>
          <a:ln w="6350">
            <a:noFill/>
            <a:miter lim="800000"/>
            <a:headEnd/>
            <a:tailEnd/>
          </a:ln>
          <a:effectLst/>
        </p:spPr>
        <p:txBody>
          <a:bodyPr vert="horz" wrap="none" lIns="91440" tIns="45720" rIns="91440" bIns="45720" numCol="1" anchor="ctr" anchorCtr="0" compatLnSpc="1">
            <a:prstTxWarp prst="textNoShape">
              <a:avLst/>
            </a:prstTxWarp>
            <a:spAutoFit/>
          </a:bodyPr>
          <a:lstStyle>
            <a:lvl1pPr eaLnBrk="1" hangingPunct="1">
              <a:defRPr sz="1200"/>
            </a:lvl1pPr>
          </a:lstStyle>
          <a:p>
            <a:pPr>
              <a:defRPr/>
            </a:pPr>
            <a:endParaRPr lang="en-US" altLang="zh-CN"/>
          </a:p>
        </p:txBody>
      </p:sp>
      <p:sp>
        <p:nvSpPr>
          <p:cNvPr id="156675" name="Rectangle 3">
            <a:extLst>
              <a:ext uri="{FF2B5EF4-FFF2-40B4-BE49-F238E27FC236}">
                <a16:creationId xmlns:a16="http://schemas.microsoft.com/office/drawing/2014/main" id="{C329CD9F-E7B1-41D4-9F46-E5A135FDA696}"/>
              </a:ext>
            </a:extLst>
          </p:cNvPr>
          <p:cNvSpPr>
            <a:spLocks noGrp="1" noChangeArrowheads="1"/>
          </p:cNvSpPr>
          <p:nvPr>
            <p:ph type="dt" sz="quarter" idx="1"/>
          </p:nvPr>
        </p:nvSpPr>
        <p:spPr bwMode="auto">
          <a:xfrm>
            <a:off x="6000750" y="90488"/>
            <a:ext cx="857250" cy="274637"/>
          </a:xfrm>
          <a:prstGeom prst="rect">
            <a:avLst/>
          </a:prstGeom>
          <a:noFill/>
          <a:ln w="6350">
            <a:noFill/>
            <a:miter lim="800000"/>
            <a:headEnd/>
            <a:tailEnd/>
          </a:ln>
          <a:effectLst/>
        </p:spPr>
        <p:txBody>
          <a:bodyPr vert="horz" wrap="none" lIns="91440" tIns="45720" rIns="91440" bIns="45720" numCol="1" anchor="ctr" anchorCtr="0" compatLnSpc="1">
            <a:prstTxWarp prst="textNoShape">
              <a:avLst/>
            </a:prstTxWarp>
            <a:spAutoFit/>
          </a:bodyPr>
          <a:lstStyle>
            <a:lvl1pPr algn="r" eaLnBrk="1" hangingPunct="1">
              <a:defRPr sz="1200"/>
            </a:lvl1pPr>
          </a:lstStyle>
          <a:p>
            <a:pPr>
              <a:defRPr/>
            </a:pPr>
            <a:endParaRPr lang="en-US" altLang="zh-CN"/>
          </a:p>
        </p:txBody>
      </p:sp>
      <p:sp>
        <p:nvSpPr>
          <p:cNvPr id="156676" name="Rectangle 4">
            <a:extLst>
              <a:ext uri="{FF2B5EF4-FFF2-40B4-BE49-F238E27FC236}">
                <a16:creationId xmlns:a16="http://schemas.microsoft.com/office/drawing/2014/main" id="{59EB27DD-5ED2-4F92-ACB7-041AF00F1666}"/>
              </a:ext>
            </a:extLst>
          </p:cNvPr>
          <p:cNvSpPr>
            <a:spLocks noGrp="1" noChangeArrowheads="1"/>
          </p:cNvSpPr>
          <p:nvPr>
            <p:ph type="ftr" sz="quarter" idx="2"/>
          </p:nvPr>
        </p:nvSpPr>
        <p:spPr bwMode="auto">
          <a:xfrm>
            <a:off x="0" y="8869363"/>
            <a:ext cx="650875" cy="274637"/>
          </a:xfrm>
          <a:prstGeom prst="rect">
            <a:avLst/>
          </a:prstGeom>
          <a:noFill/>
          <a:ln w="6350">
            <a:noFill/>
            <a:miter lim="800000"/>
            <a:headEnd/>
            <a:tailEnd/>
          </a:ln>
          <a:effectLst/>
        </p:spPr>
        <p:txBody>
          <a:bodyPr vert="horz" wrap="none" lIns="91440" tIns="45720" rIns="91440" bIns="45720" numCol="1" anchor="b" anchorCtr="0" compatLnSpc="1">
            <a:prstTxWarp prst="textNoShape">
              <a:avLst/>
            </a:prstTxWarp>
            <a:spAutoFit/>
          </a:bodyPr>
          <a:lstStyle>
            <a:lvl1pPr eaLnBrk="1" hangingPunct="1">
              <a:defRPr sz="1200"/>
            </a:lvl1pPr>
          </a:lstStyle>
          <a:p>
            <a:pPr>
              <a:defRPr/>
            </a:pPr>
            <a:endParaRPr lang="en-US" altLang="zh-CN"/>
          </a:p>
        </p:txBody>
      </p:sp>
      <p:sp>
        <p:nvSpPr>
          <p:cNvPr id="156677" name="Rectangle 5">
            <a:extLst>
              <a:ext uri="{FF2B5EF4-FFF2-40B4-BE49-F238E27FC236}">
                <a16:creationId xmlns:a16="http://schemas.microsoft.com/office/drawing/2014/main" id="{4D74D24B-226E-4C56-A23F-FD7492C216DB}"/>
              </a:ext>
            </a:extLst>
          </p:cNvPr>
          <p:cNvSpPr>
            <a:spLocks noGrp="1" noChangeArrowheads="1"/>
          </p:cNvSpPr>
          <p:nvPr>
            <p:ph type="sldNum" sz="quarter" idx="3"/>
          </p:nvPr>
        </p:nvSpPr>
        <p:spPr bwMode="auto">
          <a:xfrm>
            <a:off x="6496050" y="8869363"/>
            <a:ext cx="361950" cy="274637"/>
          </a:xfrm>
          <a:prstGeom prst="rect">
            <a:avLst/>
          </a:prstGeom>
          <a:noFill/>
          <a:ln w="6350">
            <a:noFill/>
            <a:miter lim="800000"/>
            <a:headEnd/>
            <a:tailEnd/>
          </a:ln>
          <a:effectLst/>
        </p:spPr>
        <p:txBody>
          <a:bodyPr vert="horz" wrap="none" lIns="91440" tIns="45720" rIns="91440" bIns="45720" numCol="1" anchor="b" anchorCtr="0" compatLnSpc="1">
            <a:prstTxWarp prst="textNoShape">
              <a:avLst/>
            </a:prstTxWarp>
            <a:spAutoFit/>
          </a:bodyPr>
          <a:lstStyle>
            <a:lvl1pPr algn="r" eaLnBrk="1" hangingPunct="1">
              <a:defRPr sz="1200" smtClean="0"/>
            </a:lvl1pPr>
          </a:lstStyle>
          <a:p>
            <a:pPr>
              <a:defRPr/>
            </a:pPr>
            <a:fld id="{6956F10E-F83E-4D29-A4F9-3129FEFE9973}"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D979DD1C-94DC-4520-8C2F-DB32593CD421}"/>
              </a:ext>
            </a:extLst>
          </p:cNvPr>
          <p:cNvSpPr>
            <a:spLocks noGrp="1" noChangeArrowheads="1"/>
          </p:cNvSpPr>
          <p:nvPr>
            <p:ph type="hdr" sz="quarter"/>
          </p:nvPr>
        </p:nvSpPr>
        <p:spPr bwMode="auto">
          <a:xfrm>
            <a:off x="0" y="90488"/>
            <a:ext cx="527050" cy="274637"/>
          </a:xfrm>
          <a:prstGeom prst="rect">
            <a:avLst/>
          </a:prstGeom>
          <a:noFill/>
          <a:ln w="6350">
            <a:noFill/>
            <a:miter lim="800000"/>
            <a:headEnd/>
            <a:tailEnd/>
          </a:ln>
          <a:effectLst/>
        </p:spPr>
        <p:txBody>
          <a:bodyPr vert="horz" wrap="none" lIns="91440" tIns="45720" rIns="91440" bIns="45720" numCol="1" anchor="ctr" anchorCtr="0" compatLnSpc="1">
            <a:prstTxWarp prst="textNoShape">
              <a:avLst/>
            </a:prstTxWarp>
            <a:spAutoFit/>
          </a:bodyPr>
          <a:lstStyle>
            <a:lvl1pPr eaLnBrk="1" hangingPunct="1">
              <a:defRPr sz="1200"/>
            </a:lvl1pPr>
          </a:lstStyle>
          <a:p>
            <a:pPr>
              <a:defRPr/>
            </a:pPr>
            <a:endParaRPr lang="en-US" altLang="zh-CN"/>
          </a:p>
        </p:txBody>
      </p:sp>
      <p:sp>
        <p:nvSpPr>
          <p:cNvPr id="121859" name="Rectangle 3">
            <a:extLst>
              <a:ext uri="{FF2B5EF4-FFF2-40B4-BE49-F238E27FC236}">
                <a16:creationId xmlns:a16="http://schemas.microsoft.com/office/drawing/2014/main" id="{EA356960-91EC-4381-A92D-0BFA38A1897D}"/>
              </a:ext>
            </a:extLst>
          </p:cNvPr>
          <p:cNvSpPr>
            <a:spLocks noGrp="1" noChangeArrowheads="1"/>
          </p:cNvSpPr>
          <p:nvPr>
            <p:ph type="dt" idx="1"/>
          </p:nvPr>
        </p:nvSpPr>
        <p:spPr bwMode="auto">
          <a:xfrm>
            <a:off x="6000750" y="90488"/>
            <a:ext cx="857250" cy="274637"/>
          </a:xfrm>
          <a:prstGeom prst="rect">
            <a:avLst/>
          </a:prstGeom>
          <a:noFill/>
          <a:ln w="6350">
            <a:noFill/>
            <a:miter lim="800000"/>
            <a:headEnd/>
            <a:tailEnd/>
          </a:ln>
          <a:effectLst/>
        </p:spPr>
        <p:txBody>
          <a:bodyPr vert="horz" wrap="none" lIns="91440" tIns="45720" rIns="91440" bIns="45720" numCol="1" anchor="ctr" anchorCtr="0" compatLnSpc="1">
            <a:prstTxWarp prst="textNoShape">
              <a:avLst/>
            </a:prstTxWarp>
            <a:spAutoFit/>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id="{7AD409B3-249D-4306-8DA5-F0D4C7A568B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61" name="Rectangle 5">
            <a:extLst>
              <a:ext uri="{FF2B5EF4-FFF2-40B4-BE49-F238E27FC236}">
                <a16:creationId xmlns:a16="http://schemas.microsoft.com/office/drawing/2014/main" id="{285FB029-1FC9-491A-BECF-F660AEED4A35}"/>
              </a:ext>
            </a:extLst>
          </p:cNvPr>
          <p:cNvSpPr>
            <a:spLocks noGrp="1" noChangeArrowheads="1"/>
          </p:cNvSpPr>
          <p:nvPr>
            <p:ph type="body" sz="quarter" idx="3"/>
          </p:nvPr>
        </p:nvSpPr>
        <p:spPr bwMode="auto">
          <a:xfrm>
            <a:off x="914400" y="5786438"/>
            <a:ext cx="2470150" cy="1227137"/>
          </a:xfrm>
          <a:prstGeom prst="rect">
            <a:avLst/>
          </a:prstGeom>
          <a:noFill/>
          <a:ln w="6350">
            <a:noFill/>
            <a:miter lim="800000"/>
            <a:headEnd/>
            <a:tailEnd/>
          </a:ln>
          <a:effectLst/>
        </p:spPr>
        <p:txBody>
          <a:bodyPr vert="horz" wrap="none" lIns="91440" tIns="45720" rIns="91440" bIns="45720" numCol="1" anchor="ctr" anchorCtr="0" compatLnSpc="1">
            <a:prstTxWarp prst="textNoShape">
              <a:avLst/>
            </a:prstTxWarp>
            <a:sp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21862" name="Rectangle 6">
            <a:extLst>
              <a:ext uri="{FF2B5EF4-FFF2-40B4-BE49-F238E27FC236}">
                <a16:creationId xmlns:a16="http://schemas.microsoft.com/office/drawing/2014/main" id="{BBF6799B-939E-4F33-8BF3-C34D4D6F6356}"/>
              </a:ext>
            </a:extLst>
          </p:cNvPr>
          <p:cNvSpPr>
            <a:spLocks noGrp="1" noChangeArrowheads="1"/>
          </p:cNvSpPr>
          <p:nvPr>
            <p:ph type="ftr" sz="quarter" idx="4"/>
          </p:nvPr>
        </p:nvSpPr>
        <p:spPr bwMode="auto">
          <a:xfrm>
            <a:off x="0" y="8869363"/>
            <a:ext cx="650875" cy="274637"/>
          </a:xfrm>
          <a:prstGeom prst="rect">
            <a:avLst/>
          </a:prstGeom>
          <a:noFill/>
          <a:ln w="6350">
            <a:noFill/>
            <a:miter lim="800000"/>
            <a:headEnd/>
            <a:tailEnd/>
          </a:ln>
          <a:effectLst/>
        </p:spPr>
        <p:txBody>
          <a:bodyPr vert="horz" wrap="none" lIns="91440" tIns="45720" rIns="91440" bIns="45720" numCol="1" anchor="b" anchorCtr="0" compatLnSpc="1">
            <a:prstTxWarp prst="textNoShape">
              <a:avLst/>
            </a:prstTxWarp>
            <a:spAutoFit/>
          </a:bodyPr>
          <a:lstStyle>
            <a:lvl1pPr eaLnBrk="1" hangingPunct="1">
              <a:defRPr sz="1200"/>
            </a:lvl1pPr>
          </a:lstStyle>
          <a:p>
            <a:pPr>
              <a:defRPr/>
            </a:pPr>
            <a:endParaRPr lang="en-US" altLang="zh-CN"/>
          </a:p>
        </p:txBody>
      </p:sp>
      <p:sp>
        <p:nvSpPr>
          <p:cNvPr id="121863" name="Rectangle 7">
            <a:extLst>
              <a:ext uri="{FF2B5EF4-FFF2-40B4-BE49-F238E27FC236}">
                <a16:creationId xmlns:a16="http://schemas.microsoft.com/office/drawing/2014/main" id="{57E96EFB-8E15-40CA-940E-451BB2633CC7}"/>
              </a:ext>
            </a:extLst>
          </p:cNvPr>
          <p:cNvSpPr>
            <a:spLocks noGrp="1" noChangeArrowheads="1"/>
          </p:cNvSpPr>
          <p:nvPr>
            <p:ph type="sldNum" sz="quarter" idx="5"/>
          </p:nvPr>
        </p:nvSpPr>
        <p:spPr bwMode="auto">
          <a:xfrm>
            <a:off x="6496050" y="8869363"/>
            <a:ext cx="361950" cy="274637"/>
          </a:xfrm>
          <a:prstGeom prst="rect">
            <a:avLst/>
          </a:prstGeom>
          <a:noFill/>
          <a:ln w="6350">
            <a:noFill/>
            <a:miter lim="800000"/>
            <a:headEnd/>
            <a:tailEnd/>
          </a:ln>
          <a:effectLst/>
        </p:spPr>
        <p:txBody>
          <a:bodyPr vert="horz" wrap="none" lIns="91440" tIns="45720" rIns="91440" bIns="45720" numCol="1" anchor="b" anchorCtr="0" compatLnSpc="1">
            <a:prstTxWarp prst="textNoShape">
              <a:avLst/>
            </a:prstTxWarp>
            <a:spAutoFit/>
          </a:bodyPr>
          <a:lstStyle>
            <a:lvl1pPr algn="r" eaLnBrk="1" hangingPunct="1">
              <a:defRPr sz="1200" smtClean="0"/>
            </a:lvl1pPr>
          </a:lstStyle>
          <a:p>
            <a:pPr>
              <a:defRPr/>
            </a:pPr>
            <a:fld id="{2C2CE767-E911-468B-A67F-82BC8681068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signed </a:t>
            </a:r>
            <a:r>
              <a:rPr lang="zh-CN" altLang="en-US" dirty="0"/>
              <a:t>可以隐去，即 </a:t>
            </a:r>
            <a:r>
              <a:rPr lang="en-US" altLang="zh-CN" dirty="0"/>
              <a:t>signed int </a:t>
            </a:r>
            <a:r>
              <a:rPr lang="zh-CN" altLang="en-US" dirty="0"/>
              <a:t>和</a:t>
            </a:r>
            <a:r>
              <a:rPr lang="en-US" altLang="zh-CN" dirty="0"/>
              <a:t> int </a:t>
            </a:r>
            <a:r>
              <a:rPr lang="zh-CN" altLang="en-US" dirty="0"/>
              <a:t>是一个意思</a:t>
            </a:r>
            <a:endParaRPr lang="en-US" altLang="zh-CN" dirty="0"/>
          </a:p>
          <a:p>
            <a:r>
              <a:rPr lang="zh-CN" altLang="en-US" dirty="0"/>
              <a:t>但是 </a:t>
            </a:r>
            <a:r>
              <a:rPr lang="en-US" altLang="zh-CN" dirty="0"/>
              <a:t>unsigned</a:t>
            </a:r>
            <a:r>
              <a:rPr lang="zh-CN" altLang="en-US" dirty="0"/>
              <a:t>就不是同一个意思了</a:t>
            </a:r>
            <a:endParaRPr lang="en-US" dirty="0"/>
          </a:p>
        </p:txBody>
      </p:sp>
      <p:sp>
        <p:nvSpPr>
          <p:cNvPr id="4" name="灯片编号占位符 3"/>
          <p:cNvSpPr>
            <a:spLocks noGrp="1"/>
          </p:cNvSpPr>
          <p:nvPr>
            <p:ph type="sldNum" sz="quarter" idx="5"/>
          </p:nvPr>
        </p:nvSpPr>
        <p:spPr/>
        <p:txBody>
          <a:bodyPr/>
          <a:lstStyle/>
          <a:p>
            <a:pPr>
              <a:defRPr/>
            </a:pPr>
            <a:fld id="{2C2CE767-E911-468B-A67F-82BC86810680}" type="slidenum">
              <a:rPr lang="en-US" altLang="zh-CN" smtClean="0"/>
              <a:pPr>
                <a:defRPr/>
              </a:pPr>
              <a:t>4</a:t>
            </a:fld>
            <a:endParaRPr lang="en-US" altLang="zh-CN"/>
          </a:p>
        </p:txBody>
      </p:sp>
    </p:spTree>
    <p:extLst>
      <p:ext uri="{BB962C8B-B14F-4D97-AF65-F5344CB8AC3E}">
        <p14:creationId xmlns:p14="http://schemas.microsoft.com/office/powerpoint/2010/main" val="386893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2C2CE767-E911-468B-A67F-82BC86810680}" type="slidenum">
              <a:rPr lang="en-US" altLang="zh-CN" smtClean="0"/>
              <a:pPr>
                <a:defRPr/>
              </a:pPr>
              <a:t>15</a:t>
            </a:fld>
            <a:endParaRPr lang="en-US" altLang="zh-CN"/>
          </a:p>
        </p:txBody>
      </p:sp>
    </p:spTree>
    <p:extLst>
      <p:ext uri="{BB962C8B-B14F-4D97-AF65-F5344CB8AC3E}">
        <p14:creationId xmlns:p14="http://schemas.microsoft.com/office/powerpoint/2010/main" val="2212702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#include&lt;</a:t>
            </a:r>
            <a:r>
              <a:rPr lang="en-US" dirty="0" err="1"/>
              <a:t>stdio.h</a:t>
            </a:r>
            <a:r>
              <a:rPr lang="en-US" dirty="0"/>
              <a:t>&gt;</a:t>
            </a:r>
          </a:p>
          <a:p>
            <a:r>
              <a:rPr lang="en-US" dirty="0"/>
              <a:t>//</a:t>
            </a:r>
            <a:r>
              <a:rPr lang="en-US" dirty="0" err="1"/>
              <a:t>itoa</a:t>
            </a:r>
            <a:r>
              <a:rPr lang="en-US" dirty="0"/>
              <a:t>（）</a:t>
            </a:r>
            <a:r>
              <a:rPr lang="zh-CN" altLang="en-US" dirty="0"/>
              <a:t>函数不是标准的</a:t>
            </a:r>
            <a:r>
              <a:rPr lang="en-US" dirty="0"/>
              <a:t>C</a:t>
            </a:r>
            <a:r>
              <a:rPr lang="zh-CN" altLang="en-US" dirty="0"/>
              <a:t>语言库函数，可能在某些系统下未得到实现。</a:t>
            </a:r>
          </a:p>
          <a:p>
            <a:r>
              <a:rPr lang="en-US" dirty="0"/>
              <a:t>int main()</a:t>
            </a:r>
          </a:p>
          <a:p>
            <a:r>
              <a:rPr lang="en-US" dirty="0"/>
              <a:t>{</a:t>
            </a:r>
          </a:p>
          <a:p>
            <a:r>
              <a:rPr lang="en-US" dirty="0"/>
              <a:t>	int a = 2147483647;</a:t>
            </a:r>
          </a:p>
          <a:p>
            <a:r>
              <a:rPr lang="en-US" dirty="0"/>
              <a:t>	//a = a+1;</a:t>
            </a:r>
          </a:p>
          <a:p>
            <a:r>
              <a:rPr lang="en-US" dirty="0"/>
              <a:t>	</a:t>
            </a:r>
            <a:r>
              <a:rPr lang="en-US" dirty="0" err="1"/>
              <a:t>printf</a:t>
            </a:r>
            <a:r>
              <a:rPr lang="en-US" dirty="0"/>
              <a:t>("%d\</a:t>
            </a:r>
            <a:r>
              <a:rPr lang="en-US" dirty="0" err="1"/>
              <a:t>n",a</a:t>
            </a:r>
            <a:r>
              <a:rPr lang="en-US" dirty="0"/>
              <a:t>);</a:t>
            </a:r>
          </a:p>
          <a:p>
            <a:r>
              <a:rPr lang="en-US" dirty="0"/>
              <a:t>	char s2[25],s8[25],s16[25];</a:t>
            </a:r>
          </a:p>
          <a:p>
            <a:r>
              <a:rPr lang="en-US" dirty="0"/>
              <a:t>	</a:t>
            </a:r>
            <a:r>
              <a:rPr lang="en-US" dirty="0" err="1"/>
              <a:t>itoa</a:t>
            </a:r>
            <a:r>
              <a:rPr lang="en-US" dirty="0"/>
              <a:t>(a,s2,2);</a:t>
            </a:r>
          </a:p>
          <a:p>
            <a:r>
              <a:rPr lang="en-US" dirty="0"/>
              <a:t>	</a:t>
            </a:r>
            <a:r>
              <a:rPr lang="en-US" dirty="0" err="1"/>
              <a:t>printf</a:t>
            </a:r>
            <a:r>
              <a:rPr lang="en-US" dirty="0"/>
              <a:t>("%s\n",s2);</a:t>
            </a:r>
          </a:p>
          <a:p>
            <a:r>
              <a:rPr lang="en-US" dirty="0"/>
              <a:t>	</a:t>
            </a:r>
            <a:r>
              <a:rPr lang="en-US" dirty="0" err="1"/>
              <a:t>itoa</a:t>
            </a:r>
            <a:r>
              <a:rPr lang="en-US" dirty="0"/>
              <a:t>(a,s8,8);</a:t>
            </a:r>
          </a:p>
          <a:p>
            <a:r>
              <a:rPr lang="en-US" dirty="0"/>
              <a:t>	</a:t>
            </a:r>
            <a:r>
              <a:rPr lang="en-US" dirty="0" err="1"/>
              <a:t>printf</a:t>
            </a:r>
            <a:r>
              <a:rPr lang="en-US" dirty="0"/>
              <a:t>("%s\n",s8);</a:t>
            </a:r>
          </a:p>
          <a:p>
            <a:r>
              <a:rPr lang="en-US" dirty="0"/>
              <a:t>	</a:t>
            </a:r>
            <a:r>
              <a:rPr lang="en-US" dirty="0" err="1"/>
              <a:t>itoa</a:t>
            </a:r>
            <a:r>
              <a:rPr lang="en-US" dirty="0"/>
              <a:t>(a,s16,16);</a:t>
            </a:r>
          </a:p>
          <a:p>
            <a:r>
              <a:rPr lang="en-US" dirty="0"/>
              <a:t>	</a:t>
            </a:r>
            <a:r>
              <a:rPr lang="en-US" dirty="0" err="1"/>
              <a:t>printf</a:t>
            </a:r>
            <a:r>
              <a:rPr lang="en-US" dirty="0"/>
              <a:t>("%s\n",s16);</a:t>
            </a:r>
          </a:p>
          <a:p>
            <a:r>
              <a:rPr lang="en-US" dirty="0"/>
              <a:t>}</a:t>
            </a:r>
          </a:p>
        </p:txBody>
      </p:sp>
      <p:sp>
        <p:nvSpPr>
          <p:cNvPr id="4" name="灯片编号占位符 3"/>
          <p:cNvSpPr>
            <a:spLocks noGrp="1"/>
          </p:cNvSpPr>
          <p:nvPr>
            <p:ph type="sldNum" sz="quarter" idx="5"/>
          </p:nvPr>
        </p:nvSpPr>
        <p:spPr/>
        <p:txBody>
          <a:bodyPr/>
          <a:lstStyle/>
          <a:p>
            <a:pPr>
              <a:defRPr/>
            </a:pPr>
            <a:fld id="{2C2CE767-E911-468B-A67F-82BC86810680}" type="slidenum">
              <a:rPr lang="en-US" altLang="zh-CN" smtClean="0"/>
              <a:pPr>
                <a:defRPr/>
              </a:pPr>
              <a:t>21</a:t>
            </a:fld>
            <a:endParaRPr lang="en-US" altLang="zh-CN"/>
          </a:p>
        </p:txBody>
      </p:sp>
    </p:spTree>
    <p:extLst>
      <p:ext uri="{BB962C8B-B14F-4D97-AF65-F5344CB8AC3E}">
        <p14:creationId xmlns:p14="http://schemas.microsoft.com/office/powerpoint/2010/main" val="398598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a=2147483647</a:t>
            </a:r>
          </a:p>
        </p:txBody>
      </p:sp>
      <p:sp>
        <p:nvSpPr>
          <p:cNvPr id="4" name="灯片编号占位符 3"/>
          <p:cNvSpPr>
            <a:spLocks noGrp="1"/>
          </p:cNvSpPr>
          <p:nvPr>
            <p:ph type="sldNum" sz="quarter" idx="5"/>
          </p:nvPr>
        </p:nvSpPr>
        <p:spPr/>
        <p:txBody>
          <a:bodyPr/>
          <a:lstStyle/>
          <a:p>
            <a:pPr>
              <a:defRPr/>
            </a:pPr>
            <a:fld id="{2C2CE767-E911-468B-A67F-82BC86810680}" type="slidenum">
              <a:rPr lang="en-US" altLang="zh-CN" smtClean="0"/>
              <a:pPr>
                <a:defRPr/>
              </a:pPr>
              <a:t>32</a:t>
            </a:fld>
            <a:endParaRPr lang="en-US" altLang="zh-CN"/>
          </a:p>
        </p:txBody>
      </p:sp>
    </p:spTree>
    <p:extLst>
      <p:ext uri="{BB962C8B-B14F-4D97-AF65-F5344CB8AC3E}">
        <p14:creationId xmlns:p14="http://schemas.microsoft.com/office/powerpoint/2010/main" val="1020940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2C2CE767-E911-468B-A67F-82BC86810680}" type="slidenum">
              <a:rPr lang="en-US" altLang="zh-CN" smtClean="0"/>
              <a:pPr>
                <a:defRPr/>
              </a:pPr>
              <a:t>34</a:t>
            </a:fld>
            <a:endParaRPr lang="en-US" altLang="zh-CN"/>
          </a:p>
        </p:txBody>
      </p:sp>
    </p:spTree>
    <p:extLst>
      <p:ext uri="{BB962C8B-B14F-4D97-AF65-F5344CB8AC3E}">
        <p14:creationId xmlns:p14="http://schemas.microsoft.com/office/powerpoint/2010/main" val="3508058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#include&lt;</a:t>
            </a:r>
            <a:r>
              <a:rPr lang="en-US" dirty="0" err="1"/>
              <a:t>stdio.h</a:t>
            </a:r>
            <a:r>
              <a:rPr lang="en-US" dirty="0"/>
              <a:t>&gt;</a:t>
            </a:r>
          </a:p>
          <a:p>
            <a:endParaRPr lang="en-US" dirty="0"/>
          </a:p>
          <a:p>
            <a:r>
              <a:rPr lang="en-US" dirty="0"/>
              <a:t>int main()</a:t>
            </a:r>
          </a:p>
          <a:p>
            <a:r>
              <a:rPr lang="en-US" dirty="0"/>
              <a:t>{</a:t>
            </a:r>
          </a:p>
          <a:p>
            <a:r>
              <a:rPr lang="en-US" dirty="0"/>
              <a:t>	char A = 'A';//'\101',65</a:t>
            </a:r>
          </a:p>
          <a:p>
            <a:r>
              <a:rPr lang="en-US" dirty="0"/>
              <a:t>	char B = 'K';</a:t>
            </a:r>
          </a:p>
          <a:p>
            <a:r>
              <a:rPr lang="en-US" dirty="0"/>
              <a:t>	int C = B-A+1;</a:t>
            </a:r>
          </a:p>
          <a:p>
            <a:r>
              <a:rPr lang="en-US" dirty="0"/>
              <a:t>	</a:t>
            </a:r>
            <a:r>
              <a:rPr lang="en-US" dirty="0" err="1"/>
              <a:t>printf</a:t>
            </a:r>
            <a:r>
              <a:rPr lang="en-US" dirty="0"/>
              <a:t>("%d\</a:t>
            </a:r>
            <a:r>
              <a:rPr lang="en-US" dirty="0" err="1"/>
              <a:t>n",C</a:t>
            </a:r>
            <a:r>
              <a:rPr lang="en-US" dirty="0"/>
              <a:t>);</a:t>
            </a:r>
          </a:p>
          <a:p>
            <a:r>
              <a:rPr lang="en-US" dirty="0"/>
              <a:t>}</a:t>
            </a:r>
          </a:p>
        </p:txBody>
      </p:sp>
      <p:sp>
        <p:nvSpPr>
          <p:cNvPr id="4" name="灯片编号占位符 3"/>
          <p:cNvSpPr>
            <a:spLocks noGrp="1"/>
          </p:cNvSpPr>
          <p:nvPr>
            <p:ph type="sldNum" sz="quarter" idx="5"/>
          </p:nvPr>
        </p:nvSpPr>
        <p:spPr/>
        <p:txBody>
          <a:bodyPr/>
          <a:lstStyle/>
          <a:p>
            <a:pPr>
              <a:defRPr/>
            </a:pPr>
            <a:fld id="{2C2CE767-E911-468B-A67F-82BC86810680}" type="slidenum">
              <a:rPr lang="en-US" altLang="zh-CN" smtClean="0"/>
              <a:pPr>
                <a:defRPr/>
              </a:pPr>
              <a:t>57</a:t>
            </a:fld>
            <a:endParaRPr lang="en-US" altLang="zh-CN"/>
          </a:p>
        </p:txBody>
      </p:sp>
    </p:spTree>
    <p:extLst>
      <p:ext uri="{BB962C8B-B14F-4D97-AF65-F5344CB8AC3E}">
        <p14:creationId xmlns:p14="http://schemas.microsoft.com/office/powerpoint/2010/main" val="4252831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C2CE767-E911-468B-A67F-82BC86810680}" type="slidenum">
              <a:rPr lang="en-US" altLang="zh-CN" smtClean="0"/>
              <a:pPr>
                <a:defRPr/>
              </a:pPr>
              <a:t>60</a:t>
            </a:fld>
            <a:endParaRPr lang="en-US" altLang="zh-CN"/>
          </a:p>
        </p:txBody>
      </p:sp>
    </p:spTree>
    <p:extLst>
      <p:ext uri="{BB962C8B-B14F-4D97-AF65-F5344CB8AC3E}">
        <p14:creationId xmlns:p14="http://schemas.microsoft.com/office/powerpoint/2010/main" val="3066566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int a = b = c = 1; </a:t>
            </a:r>
            <a:r>
              <a:rPr lang="zh-CN" altLang="en-US" dirty="0"/>
              <a:t>错误</a:t>
            </a:r>
            <a:endParaRPr lang="en-US" altLang="zh-CN" dirty="0"/>
          </a:p>
          <a:p>
            <a:r>
              <a:rPr lang="en-US" dirty="0"/>
              <a:t>int a, b, c;</a:t>
            </a:r>
          </a:p>
          <a:p>
            <a:r>
              <a:rPr lang="en-US" dirty="0"/>
              <a:t>a = b = c = 1; </a:t>
            </a:r>
            <a:r>
              <a:rPr lang="zh-CN" altLang="en-US" dirty="0"/>
              <a:t>正确</a:t>
            </a:r>
            <a:endParaRPr lang="en-US" dirty="0"/>
          </a:p>
        </p:txBody>
      </p:sp>
      <p:sp>
        <p:nvSpPr>
          <p:cNvPr id="4" name="灯片编号占位符 3"/>
          <p:cNvSpPr>
            <a:spLocks noGrp="1"/>
          </p:cNvSpPr>
          <p:nvPr>
            <p:ph type="sldNum" sz="quarter" idx="5"/>
          </p:nvPr>
        </p:nvSpPr>
        <p:spPr/>
        <p:txBody>
          <a:bodyPr/>
          <a:lstStyle/>
          <a:p>
            <a:pPr>
              <a:defRPr/>
            </a:pPr>
            <a:fld id="{2C2CE767-E911-468B-A67F-82BC86810680}" type="slidenum">
              <a:rPr lang="en-US" altLang="zh-CN" smtClean="0"/>
              <a:pPr>
                <a:defRPr/>
              </a:pPr>
              <a:t>62</a:t>
            </a:fld>
            <a:endParaRPr lang="en-US" altLang="zh-CN"/>
          </a:p>
        </p:txBody>
      </p:sp>
    </p:spTree>
    <p:extLst>
      <p:ext uri="{BB962C8B-B14F-4D97-AF65-F5344CB8AC3E}">
        <p14:creationId xmlns:p14="http://schemas.microsoft.com/office/powerpoint/2010/main" val="3427081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2" name="Picture 2" descr="D:\桌面\3-03.png">
            <a:extLst>
              <a:ext uri="{FF2B5EF4-FFF2-40B4-BE49-F238E27FC236}">
                <a16:creationId xmlns:a16="http://schemas.microsoft.com/office/drawing/2014/main" id="{7BD2A32B-829B-47D0-A78B-BCAEE167F2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0613" y="2420938"/>
            <a:ext cx="55499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直角三角形 2">
            <a:extLst>
              <a:ext uri="{FF2B5EF4-FFF2-40B4-BE49-F238E27FC236}">
                <a16:creationId xmlns:a16="http://schemas.microsoft.com/office/drawing/2014/main" id="{4F81ECDA-4414-438A-AB11-1AB9DAA20CEB}"/>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4" name="TextBox 14">
            <a:extLst>
              <a:ext uri="{FF2B5EF4-FFF2-40B4-BE49-F238E27FC236}">
                <a16:creationId xmlns:a16="http://schemas.microsoft.com/office/drawing/2014/main" id="{689A2782-9C59-412B-B1B5-D2AE6F211571}"/>
              </a:ext>
            </a:extLst>
          </p:cNvPr>
          <p:cNvSpPr txBox="1">
            <a:spLocks noChangeArrowheads="1"/>
          </p:cNvSpPr>
          <p:nvPr/>
        </p:nvSpPr>
        <p:spPr bwMode="auto">
          <a:xfrm>
            <a:off x="3816350" y="6286500"/>
            <a:ext cx="1511300" cy="461963"/>
          </a:xfrm>
          <a:prstGeom prst="rect">
            <a:avLst/>
          </a:prstGeom>
          <a:noFill/>
          <a:ln>
            <a:noFill/>
          </a:ln>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r" eaLnBrk="1" hangingPunct="1">
              <a:defRPr/>
            </a:pPr>
            <a:r>
              <a:rPr lang="zh-CN" altLang="en-US" b="1" dirty="0">
                <a:solidFill>
                  <a:srgbClr val="6A9A9A"/>
                </a:solidFill>
                <a:latin typeface="华文中宋" pitchFamily="2" charset="-122"/>
                <a:ea typeface="华文中宋" pitchFamily="2" charset="-122"/>
              </a:rPr>
              <a:t>程序设计</a:t>
            </a:r>
            <a:r>
              <a:rPr lang="en-US" altLang="zh-CN" b="1" dirty="0">
                <a:solidFill>
                  <a:srgbClr val="6A9A9A"/>
                </a:solidFill>
                <a:latin typeface="华文中宋" pitchFamily="2" charset="-122"/>
                <a:ea typeface="华文中宋" pitchFamily="2" charset="-122"/>
              </a:rPr>
              <a:t>I</a:t>
            </a:r>
            <a:endParaRPr lang="zh-CN" altLang="en-US" b="1" dirty="0">
              <a:solidFill>
                <a:srgbClr val="00863D"/>
              </a:solidFill>
              <a:latin typeface="华文中宋" pitchFamily="2" charset="-122"/>
              <a:ea typeface="华文中宋" pitchFamily="2" charset="-122"/>
            </a:endParaRPr>
          </a:p>
        </p:txBody>
      </p:sp>
      <p:pic>
        <p:nvPicPr>
          <p:cNvPr id="5" name="图片 14">
            <a:extLst>
              <a:ext uri="{FF2B5EF4-FFF2-40B4-BE49-F238E27FC236}">
                <a16:creationId xmlns:a16="http://schemas.microsoft.com/office/drawing/2014/main" id="{1AF94B55-9DA9-4ED2-9697-C15C010872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125" y="95250"/>
            <a:ext cx="763588"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0">
            <a:extLst>
              <a:ext uri="{FF2B5EF4-FFF2-40B4-BE49-F238E27FC236}">
                <a16:creationId xmlns:a16="http://schemas.microsoft.com/office/drawing/2014/main" id="{EC51E039-3B28-4C49-A4A0-0CDFB4127252}"/>
              </a:ext>
            </a:extLst>
          </p:cNvPr>
          <p:cNvSpPr txBox="1">
            <a:spLocks noChangeArrowheads="1"/>
          </p:cNvSpPr>
          <p:nvPr/>
        </p:nvSpPr>
        <p:spPr bwMode="auto">
          <a:xfrm>
            <a:off x="5580063" y="188913"/>
            <a:ext cx="3352800" cy="461962"/>
          </a:xfrm>
          <a:prstGeom prst="rect">
            <a:avLst/>
          </a:prstGeom>
          <a:noFill/>
          <a:ln>
            <a:noFill/>
          </a:ln>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defRPr/>
            </a:pPr>
            <a:r>
              <a:rPr lang="zh-CN" altLang="en-US" b="1" dirty="0">
                <a:solidFill>
                  <a:srgbClr val="00863D"/>
                </a:solidFill>
                <a:latin typeface="华文中宋" pitchFamily="2" charset="-122"/>
                <a:ea typeface="华文中宋" pitchFamily="2" charset="-122"/>
              </a:rPr>
              <a:t>信息与电气工程学院</a:t>
            </a:r>
          </a:p>
        </p:txBody>
      </p:sp>
      <p:sp>
        <p:nvSpPr>
          <p:cNvPr id="7" name="灯片编号占位符 26">
            <a:extLst>
              <a:ext uri="{FF2B5EF4-FFF2-40B4-BE49-F238E27FC236}">
                <a16:creationId xmlns:a16="http://schemas.microsoft.com/office/drawing/2014/main" id="{955AE684-91F5-4220-8C17-45916EACF28C}"/>
              </a:ext>
            </a:extLst>
          </p:cNvPr>
          <p:cNvSpPr>
            <a:spLocks noGrp="1"/>
          </p:cNvSpPr>
          <p:nvPr>
            <p:ph type="sldNum" sz="quarter" idx="10"/>
          </p:nvPr>
        </p:nvSpPr>
        <p:spPr/>
        <p:txBody>
          <a:bodyPr/>
          <a:lstStyle>
            <a:lvl1pPr>
              <a:defRPr>
                <a:solidFill>
                  <a:srgbClr val="FFFFFF"/>
                </a:solidFill>
                <a:ea typeface="宋体" panose="02010600030101010101" pitchFamily="2" charset="-122"/>
              </a:defRPr>
            </a:lvl1pPr>
          </a:lstStyle>
          <a:p>
            <a:pPr>
              <a:defRPr/>
            </a:pPr>
            <a:fld id="{00EBA647-0EA9-4DD3-AF9E-0A319B8B34B4}" type="slidenum">
              <a:rPr lang="zh-CN" altLang="en-US"/>
              <a:pPr>
                <a:defRPr/>
              </a:pPr>
              <a:t>‹#›</a:t>
            </a:fld>
            <a:endParaRPr lang="zh-CN" altLang="en-US"/>
          </a:p>
        </p:txBody>
      </p:sp>
    </p:spTree>
    <p:extLst>
      <p:ext uri="{BB962C8B-B14F-4D97-AF65-F5344CB8AC3E}">
        <p14:creationId xmlns:p14="http://schemas.microsoft.com/office/powerpoint/2010/main" val="689108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标题占位符 8">
            <a:extLst>
              <a:ext uri="{FF2B5EF4-FFF2-40B4-BE49-F238E27FC236}">
                <a16:creationId xmlns:a16="http://schemas.microsoft.com/office/drawing/2014/main" id="{439EAEB8-FA21-479D-8BD6-EB287A82AFD5}"/>
              </a:ext>
            </a:extLst>
          </p:cNvPr>
          <p:cNvSpPr>
            <a:spLocks noGrp="1"/>
          </p:cNvSpPr>
          <p:nvPr>
            <p:ph type="title"/>
          </p:nvPr>
        </p:nvSpPr>
        <p:spPr>
          <a:xfrm>
            <a:off x="457200" y="274638"/>
            <a:ext cx="8229600" cy="561975"/>
          </a:xfrm>
          <a:prstGeom prst="rect">
            <a:avLst/>
          </a:prstGeom>
        </p:spPr>
        <p:txBody>
          <a:bodyPr vert="horz" anchor="ctr">
            <a:normAutofit/>
            <a:scene3d>
              <a:camera prst="orthographicFront"/>
              <a:lightRig rig="soft" dir="t"/>
            </a:scene3d>
            <a:sp3d prstMaterial="softEdge">
              <a:bevelT w="25400" h="25400"/>
            </a:sp3d>
          </a:bodyPr>
          <a:lstStyle/>
          <a:p>
            <a:r>
              <a:rPr lang="zh-CN" altLang="en-US" dirty="0"/>
              <a:t>单击此处编辑母版标题样式</a:t>
            </a:r>
            <a:endParaRPr lang="en-US" dirty="0"/>
          </a:p>
        </p:txBody>
      </p:sp>
      <p:sp>
        <p:nvSpPr>
          <p:cNvPr id="1027" name="文本占位符 29">
            <a:extLst>
              <a:ext uri="{FF2B5EF4-FFF2-40B4-BE49-F238E27FC236}">
                <a16:creationId xmlns:a16="http://schemas.microsoft.com/office/drawing/2014/main" id="{94C889B3-393B-4314-A1A3-4B7CFFD6234D}"/>
              </a:ext>
            </a:extLst>
          </p:cNvPr>
          <p:cNvSpPr>
            <a:spLocks noGrp="1"/>
          </p:cNvSpPr>
          <p:nvPr>
            <p:ph type="body" idx="1"/>
          </p:nvPr>
        </p:nvSpPr>
        <p:spPr bwMode="auto">
          <a:xfrm>
            <a:off x="457200" y="908050"/>
            <a:ext cx="8229600" cy="509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9">
            <a:extLst>
              <a:ext uri="{FF2B5EF4-FFF2-40B4-BE49-F238E27FC236}">
                <a16:creationId xmlns:a16="http://schemas.microsoft.com/office/drawing/2014/main" id="{B603A3E7-D488-4235-A02C-8FF22E691444}"/>
              </a:ext>
            </a:extLst>
          </p:cNvPr>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prstClr val="black"/>
                </a:solidFill>
                <a:latin typeface="Times New Roman"/>
                <a:ea typeface="黑体"/>
              </a:defRPr>
            </a:lvl1pPr>
            <a:extLst/>
          </a:lstStyle>
          <a:p>
            <a:pPr>
              <a:defRPr/>
            </a:pPr>
            <a:fld id="{8ADB2BB7-1C0E-4528-85FC-9BC29CB5B291}" type="datetimeFigureOut">
              <a:rPr lang="zh-CN" altLang="en-US"/>
              <a:pPr>
                <a:defRPr/>
              </a:pPr>
              <a:t>2023/3/8</a:t>
            </a:fld>
            <a:endParaRPr lang="zh-CN" altLang="en-US"/>
          </a:p>
        </p:txBody>
      </p:sp>
      <p:sp>
        <p:nvSpPr>
          <p:cNvPr id="22" name="页脚占位符 21">
            <a:extLst>
              <a:ext uri="{FF2B5EF4-FFF2-40B4-BE49-F238E27FC236}">
                <a16:creationId xmlns:a16="http://schemas.microsoft.com/office/drawing/2014/main" id="{35B2BFF0-F9B1-4C65-AF92-52A580FFF401}"/>
              </a:ext>
            </a:extLst>
          </p:cNvPr>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prstClr val="black"/>
                </a:solidFill>
                <a:latin typeface="Times New Roman"/>
                <a:ea typeface="黑体"/>
              </a:defRPr>
            </a:lvl1pPr>
            <a:extLst/>
          </a:lstStyle>
          <a:p>
            <a:pPr>
              <a:defRPr/>
            </a:pPr>
            <a:endParaRPr lang="zh-CN" altLang="en-US"/>
          </a:p>
        </p:txBody>
      </p:sp>
      <p:sp>
        <p:nvSpPr>
          <p:cNvPr id="18" name="灯片编号占位符 17">
            <a:extLst>
              <a:ext uri="{FF2B5EF4-FFF2-40B4-BE49-F238E27FC236}">
                <a16:creationId xmlns:a16="http://schemas.microsoft.com/office/drawing/2014/main" id="{7562E385-FFAA-4D92-B2B9-02918E827FD3}"/>
              </a:ext>
            </a:extLst>
          </p:cNvPr>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1000">
                <a:solidFill>
                  <a:srgbClr val="000000"/>
                </a:solidFill>
                <a:ea typeface="黑体" panose="02010609060101010101" pitchFamily="49" charset="-122"/>
              </a:defRPr>
            </a:lvl1pPr>
          </a:lstStyle>
          <a:p>
            <a:pPr>
              <a:defRPr/>
            </a:pPr>
            <a:fld id="{4769E83F-BDBB-467B-AE72-760F6428148F}" type="slidenum">
              <a:rPr lang="zh-CN" altLang="en-US"/>
              <a:pPr>
                <a:defRPr/>
              </a:pPr>
              <a:t>‹#›</a:t>
            </a:fld>
            <a:endParaRPr lang="zh-CN" altLang="en-US"/>
          </a:p>
        </p:txBody>
      </p:sp>
      <p:pic>
        <p:nvPicPr>
          <p:cNvPr id="1031" name="Picture 2" descr="D:\桌面\B1-1.18-02.png">
            <a:extLst>
              <a:ext uri="{FF2B5EF4-FFF2-40B4-BE49-F238E27FC236}">
                <a16:creationId xmlns:a16="http://schemas.microsoft.com/office/drawing/2014/main" id="{1C8E84FE-9907-4B7E-9AB9-9755ADBB6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588" y="188913"/>
            <a:ext cx="2001837"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3" descr="D:\桌面\xian-04.png">
            <a:extLst>
              <a:ext uri="{FF2B5EF4-FFF2-40B4-BE49-F238E27FC236}">
                <a16:creationId xmlns:a16="http://schemas.microsoft.com/office/drawing/2014/main" id="{6C4C6E4B-99E4-4E47-BC50-5B3307D057F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836613"/>
            <a:ext cx="6119812" cy="5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Box 10">
            <a:extLst>
              <a:ext uri="{FF2B5EF4-FFF2-40B4-BE49-F238E27FC236}">
                <a16:creationId xmlns:a16="http://schemas.microsoft.com/office/drawing/2014/main" id="{16C59B61-BD78-45A8-9FC6-A6D4A822FA12}"/>
              </a:ext>
            </a:extLst>
          </p:cNvPr>
          <p:cNvSpPr txBox="1">
            <a:spLocks noChangeArrowheads="1"/>
          </p:cNvSpPr>
          <p:nvPr/>
        </p:nvSpPr>
        <p:spPr bwMode="auto">
          <a:xfrm>
            <a:off x="323850" y="6092825"/>
            <a:ext cx="3352800" cy="831850"/>
          </a:xfrm>
          <a:prstGeom prst="rect">
            <a:avLst/>
          </a:prstGeom>
          <a:noFill/>
          <a:ln>
            <a:noFill/>
          </a:ln>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defRPr/>
            </a:pPr>
            <a:r>
              <a:rPr lang="zh-CN" altLang="en-US" b="1" dirty="0">
                <a:solidFill>
                  <a:srgbClr val="00863D"/>
                </a:solidFill>
                <a:latin typeface="华文中宋" pitchFamily="2" charset="-122"/>
                <a:ea typeface="华文中宋" pitchFamily="2" charset="-122"/>
              </a:rPr>
              <a:t>信息与电气工程学院</a:t>
            </a:r>
            <a:endParaRPr lang="en-US" altLang="zh-CN" b="1" dirty="0">
              <a:solidFill>
                <a:srgbClr val="00863D"/>
              </a:solidFill>
              <a:latin typeface="华文中宋" pitchFamily="2" charset="-122"/>
              <a:ea typeface="华文中宋" pitchFamily="2" charset="-122"/>
            </a:endParaRPr>
          </a:p>
          <a:p>
            <a:pPr eaLnBrk="1" hangingPunct="1">
              <a:defRPr/>
            </a:pPr>
            <a:endParaRPr lang="zh-CN" altLang="en-US" b="1" dirty="0">
              <a:solidFill>
                <a:srgbClr val="00863D"/>
              </a:solidFill>
              <a:latin typeface="华文中宋" pitchFamily="2" charset="-122"/>
              <a:ea typeface="华文中宋" pitchFamily="2" charset="-122"/>
            </a:endParaRPr>
          </a:p>
        </p:txBody>
      </p:sp>
    </p:spTree>
  </p:cSld>
  <p:clrMap bg1="lt1" tx1="dk1" bg2="lt2" tx2="dk2" accent1="accent1" accent2="accent2" accent3="accent3" accent4="accent4" accent5="accent5" accent6="accent6" hlink="hlink" folHlink="folHlink"/>
  <p:sldLayoutIdLst>
    <p:sldLayoutId id="2147484298" r:id="rId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Calibri" pitchFamily="34" charset="0"/>
          <a:ea typeface="宋体" pitchFamily="2" charset="-122"/>
        </a:defRPr>
      </a:lvl2pPr>
      <a:lvl3pPr algn="l" rtl="0" eaLnBrk="0" fontAlgn="base" hangingPunct="0">
        <a:spcBef>
          <a:spcPct val="0"/>
        </a:spcBef>
        <a:spcAft>
          <a:spcPct val="0"/>
        </a:spcAft>
        <a:defRPr sz="4100" b="1">
          <a:solidFill>
            <a:schemeClr val="tx2"/>
          </a:solidFill>
          <a:latin typeface="Calibri" pitchFamily="34" charset="0"/>
          <a:ea typeface="宋体" pitchFamily="2" charset="-122"/>
        </a:defRPr>
      </a:lvl3pPr>
      <a:lvl4pPr algn="l" rtl="0" eaLnBrk="0" fontAlgn="base" hangingPunct="0">
        <a:spcBef>
          <a:spcPct val="0"/>
        </a:spcBef>
        <a:spcAft>
          <a:spcPct val="0"/>
        </a:spcAft>
        <a:defRPr sz="4100" b="1">
          <a:solidFill>
            <a:schemeClr val="tx2"/>
          </a:solidFill>
          <a:latin typeface="Calibri" pitchFamily="34" charset="0"/>
          <a:ea typeface="宋体" pitchFamily="2" charset="-122"/>
        </a:defRPr>
      </a:lvl4pPr>
      <a:lvl5pPr algn="l" rtl="0" eaLnBrk="0" fontAlgn="base" hangingPunct="0">
        <a:spcBef>
          <a:spcPct val="0"/>
        </a:spcBef>
        <a:spcAft>
          <a:spcPct val="0"/>
        </a:spcAft>
        <a:defRPr sz="4100" b="1">
          <a:solidFill>
            <a:schemeClr val="tx2"/>
          </a:solidFill>
          <a:latin typeface="Calibri" pitchFamily="34" charset="0"/>
          <a:ea typeface="宋体" pitchFamily="2" charset="-122"/>
        </a:defRPr>
      </a:lvl5pPr>
      <a:lvl6pPr marL="457200" algn="l" rtl="0" eaLnBrk="1" fontAlgn="base" hangingPunct="1">
        <a:spcBef>
          <a:spcPct val="0"/>
        </a:spcBef>
        <a:spcAft>
          <a:spcPct val="0"/>
        </a:spcAft>
        <a:defRPr sz="4100" b="1">
          <a:solidFill>
            <a:schemeClr val="tx2"/>
          </a:solidFill>
          <a:latin typeface="Times New Roman" pitchFamily="18" charset="0"/>
          <a:ea typeface="黑体" pitchFamily="49" charset="-122"/>
        </a:defRPr>
      </a:lvl6pPr>
      <a:lvl7pPr marL="914400" algn="l" rtl="0" eaLnBrk="1" fontAlgn="base" hangingPunct="1">
        <a:spcBef>
          <a:spcPct val="0"/>
        </a:spcBef>
        <a:spcAft>
          <a:spcPct val="0"/>
        </a:spcAft>
        <a:defRPr sz="4100" b="1">
          <a:solidFill>
            <a:schemeClr val="tx2"/>
          </a:solidFill>
          <a:latin typeface="Times New Roman" pitchFamily="18" charset="0"/>
          <a:ea typeface="黑体" pitchFamily="49" charset="-122"/>
        </a:defRPr>
      </a:lvl7pPr>
      <a:lvl8pPr marL="1371600" algn="l" rtl="0" eaLnBrk="1" fontAlgn="base" hangingPunct="1">
        <a:spcBef>
          <a:spcPct val="0"/>
        </a:spcBef>
        <a:spcAft>
          <a:spcPct val="0"/>
        </a:spcAft>
        <a:defRPr sz="4100" b="1">
          <a:solidFill>
            <a:schemeClr val="tx2"/>
          </a:solidFill>
          <a:latin typeface="Times New Roman" pitchFamily="18" charset="0"/>
          <a:ea typeface="黑体" pitchFamily="49" charset="-122"/>
        </a:defRPr>
      </a:lvl8pPr>
      <a:lvl9pPr marL="1828800" algn="l" rtl="0" eaLnBrk="1" fontAlgn="base" hangingPunct="1">
        <a:spcBef>
          <a:spcPct val="0"/>
        </a:spcBef>
        <a:spcAft>
          <a:spcPct val="0"/>
        </a:spcAft>
        <a:defRPr sz="4100" b="1">
          <a:solidFill>
            <a:schemeClr val="tx2"/>
          </a:solidFill>
          <a:latin typeface="Times New Roman" pitchFamily="18" charset="0"/>
          <a:ea typeface="黑体" pitchFamily="49" charset="-122"/>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6">
            <a:extLst>
              <a:ext uri="{FF2B5EF4-FFF2-40B4-BE49-F238E27FC236}">
                <a16:creationId xmlns:a16="http://schemas.microsoft.com/office/drawing/2014/main" id="{ED6EE901-27D3-421E-B5D6-4D8134FAB859}"/>
              </a:ext>
            </a:extLst>
          </p:cNvPr>
          <p:cNvSpPr>
            <a:spLocks noGrp="1" noChangeArrowheads="1"/>
          </p:cNvSpPr>
          <p:nvPr>
            <p:ph type="ctrTitle" idx="4294967295"/>
          </p:nvPr>
        </p:nvSpPr>
        <p:spPr>
          <a:xfrm>
            <a:off x="0" y="1052513"/>
            <a:ext cx="7772400" cy="863600"/>
          </a:xfrm>
          <a:ln>
            <a:solidFill>
              <a:schemeClr val="bg1"/>
            </a:solidFill>
          </a:ln>
        </p:spPr>
        <p:txBody>
          <a:bodyPr/>
          <a:lstStyle/>
          <a:p>
            <a:pPr algn="ctr" eaLnBrk="1" hangingPunct="1">
              <a:defRPr/>
            </a:pPr>
            <a:r>
              <a:rPr lang="zh-CN" altLang="en-US" sz="3400" dirty="0">
                <a:ea typeface="黑体" panose="02010609060101010101" pitchFamily="49" charset="-122"/>
              </a:rPr>
              <a:t>第</a:t>
            </a:r>
            <a:r>
              <a:rPr lang="en-US" altLang="zh-CN" sz="3400" dirty="0">
                <a:ea typeface="黑体" panose="02010609060101010101" pitchFamily="49" charset="-122"/>
              </a:rPr>
              <a:t>3</a:t>
            </a:r>
            <a:r>
              <a:rPr lang="zh-CN" altLang="en-US" sz="3400" dirty="0">
                <a:ea typeface="黑体" panose="02010609060101010101" pitchFamily="49" charset="-122"/>
              </a:rPr>
              <a:t>章  数据类型、运算符与表达式</a:t>
            </a:r>
          </a:p>
        </p:txBody>
      </p:sp>
      <p:sp>
        <p:nvSpPr>
          <p:cNvPr id="5123" name="Rectangle 3">
            <a:extLst>
              <a:ext uri="{FF2B5EF4-FFF2-40B4-BE49-F238E27FC236}">
                <a16:creationId xmlns:a16="http://schemas.microsoft.com/office/drawing/2014/main" id="{F5F0C799-4D3F-40A3-B01A-D6C230E18645}"/>
              </a:ext>
            </a:extLst>
          </p:cNvPr>
          <p:cNvSpPr>
            <a:spLocks noGrp="1"/>
          </p:cNvSpPr>
          <p:nvPr>
            <p:ph type="subTitle" idx="4294967295"/>
          </p:nvPr>
        </p:nvSpPr>
        <p:spPr>
          <a:xfrm>
            <a:off x="0" y="2133600"/>
            <a:ext cx="7115175" cy="4111625"/>
          </a:xfrm>
        </p:spPr>
        <p:txBody>
          <a:bodyPr/>
          <a:lstStyle/>
          <a:p>
            <a:pPr eaLnBrk="1" hangingPunct="1">
              <a:buFontTx/>
              <a:buNone/>
            </a:pPr>
            <a:r>
              <a:rPr lang="en-US" altLang="zh-CN" sz="2400" dirty="0">
                <a:latin typeface="Arial" panose="020B0604020202020204" pitchFamily="34" charset="0"/>
                <a:ea typeface="楷体_GB2312" pitchFamily="49" charset="-122"/>
              </a:rPr>
              <a:t>   3.1  C</a:t>
            </a:r>
            <a:r>
              <a:rPr lang="zh-CN" altLang="en-US" sz="2400" dirty="0">
                <a:latin typeface="Arial" panose="020B0604020202020204" pitchFamily="34" charset="0"/>
                <a:ea typeface="楷体_GB2312" pitchFamily="49" charset="-122"/>
              </a:rPr>
              <a:t>的数据类型</a:t>
            </a:r>
          </a:p>
          <a:p>
            <a:pPr lvl="1" eaLnBrk="1" hangingPunct="1">
              <a:buFontTx/>
              <a:buNone/>
            </a:pPr>
            <a:r>
              <a:rPr lang="en-US" altLang="zh-CN" sz="2400" dirty="0">
                <a:latin typeface="Arial" panose="020B0604020202020204" pitchFamily="34" charset="0"/>
                <a:ea typeface="楷体_GB2312" pitchFamily="49" charset="-122"/>
              </a:rPr>
              <a:t>3.2  </a:t>
            </a:r>
            <a:r>
              <a:rPr lang="zh-CN" altLang="en-US" sz="2400" dirty="0">
                <a:latin typeface="Arial" panose="020B0604020202020204" pitchFamily="34" charset="0"/>
                <a:ea typeface="楷体_GB2312" pitchFamily="49" charset="-122"/>
              </a:rPr>
              <a:t>常量与变量</a:t>
            </a:r>
          </a:p>
          <a:p>
            <a:pPr lvl="1" eaLnBrk="1" hangingPunct="1">
              <a:buFontTx/>
              <a:buNone/>
            </a:pPr>
            <a:r>
              <a:rPr lang="en-US" altLang="zh-CN" sz="2400" dirty="0">
                <a:latin typeface="Arial" panose="020B0604020202020204" pitchFamily="34" charset="0"/>
                <a:ea typeface="楷体_GB2312" pitchFamily="49" charset="-122"/>
              </a:rPr>
              <a:t>3.3  </a:t>
            </a:r>
            <a:r>
              <a:rPr lang="zh-CN" altLang="en-US" sz="2400" dirty="0">
                <a:latin typeface="Arial" panose="020B0604020202020204" pitchFamily="34" charset="0"/>
                <a:ea typeface="楷体_GB2312" pitchFamily="49" charset="-122"/>
              </a:rPr>
              <a:t>整型数据</a:t>
            </a:r>
          </a:p>
          <a:p>
            <a:pPr lvl="1" eaLnBrk="1" hangingPunct="1">
              <a:buFontTx/>
              <a:buNone/>
            </a:pPr>
            <a:r>
              <a:rPr lang="en-US" altLang="zh-CN" sz="2400" dirty="0">
                <a:latin typeface="Arial" panose="020B0604020202020204" pitchFamily="34" charset="0"/>
                <a:ea typeface="楷体_GB2312" pitchFamily="49" charset="-122"/>
              </a:rPr>
              <a:t>3.4  </a:t>
            </a:r>
            <a:r>
              <a:rPr lang="zh-CN" altLang="en-US" sz="2400" dirty="0">
                <a:latin typeface="Arial" panose="020B0604020202020204" pitchFamily="34" charset="0"/>
                <a:ea typeface="楷体_GB2312" pitchFamily="49" charset="-122"/>
              </a:rPr>
              <a:t>实型数据</a:t>
            </a:r>
          </a:p>
          <a:p>
            <a:pPr lvl="1" eaLnBrk="1" hangingPunct="1">
              <a:buFontTx/>
              <a:buNone/>
            </a:pPr>
            <a:r>
              <a:rPr lang="en-US" altLang="zh-CN" sz="2400" dirty="0">
                <a:latin typeface="Arial" panose="020B0604020202020204" pitchFamily="34" charset="0"/>
                <a:ea typeface="楷体_GB2312" pitchFamily="49" charset="-122"/>
              </a:rPr>
              <a:t>3.5  </a:t>
            </a:r>
            <a:r>
              <a:rPr lang="zh-CN" altLang="en-US" sz="2400" dirty="0">
                <a:latin typeface="Arial" panose="020B0604020202020204" pitchFamily="34" charset="0"/>
                <a:ea typeface="楷体_GB2312" pitchFamily="49" charset="-122"/>
              </a:rPr>
              <a:t>字符型数据</a:t>
            </a:r>
            <a:endParaRPr lang="en-US" altLang="zh-CN" sz="2400" dirty="0">
              <a:latin typeface="Arial" panose="020B0604020202020204" pitchFamily="34" charset="0"/>
              <a:ea typeface="楷体_GB2312" pitchFamily="49" charset="-122"/>
            </a:endParaRPr>
          </a:p>
          <a:p>
            <a:pPr lvl="1" eaLnBrk="1" hangingPunct="1">
              <a:buFontTx/>
              <a:buNone/>
            </a:pPr>
            <a:endParaRPr lang="en-US" altLang="zh-CN" sz="2000" dirty="0">
              <a:latin typeface="Arial" panose="020B0604020202020204" pitchFamily="34" charset="0"/>
              <a:ea typeface="楷体_GB2312" pitchFamily="49" charset="-122"/>
            </a:endParaRPr>
          </a:p>
          <a:p>
            <a:pPr marL="109537" indent="0" eaLnBrk="1" hangingPunct="1">
              <a:buNone/>
            </a:pPr>
            <a:r>
              <a:rPr lang="en-US" altLang="zh-CN" sz="2400" dirty="0">
                <a:latin typeface="Arial" panose="020B0604020202020204" pitchFamily="34" charset="0"/>
                <a:ea typeface="楷体_GB2312" pitchFamily="49" charset="-122"/>
              </a:rPr>
              <a:t>   3.6  C</a:t>
            </a:r>
            <a:r>
              <a:rPr lang="zh-CN" altLang="en-US" sz="2400" dirty="0">
                <a:latin typeface="Arial" panose="020B0604020202020204" pitchFamily="34" charset="0"/>
                <a:ea typeface="楷体_GB2312" pitchFamily="49" charset="-122"/>
              </a:rPr>
              <a:t>的</a:t>
            </a:r>
            <a:r>
              <a:rPr lang="zh-CN" altLang="zh-CN" sz="2400" dirty="0">
                <a:latin typeface="Arial" panose="020B0604020202020204" pitchFamily="34" charset="0"/>
                <a:ea typeface="楷体_GB2312" pitchFamily="49" charset="-122"/>
              </a:rPr>
              <a:t>运算符</a:t>
            </a:r>
            <a:r>
              <a:rPr lang="zh-CN" altLang="en-US" sz="2400" dirty="0">
                <a:latin typeface="Arial" panose="020B0604020202020204" pitchFamily="34" charset="0"/>
                <a:ea typeface="楷体_GB2312" pitchFamily="49" charset="-122"/>
              </a:rPr>
              <a:t> </a:t>
            </a:r>
            <a:endParaRPr lang="en-US" altLang="zh-CN" sz="2400" dirty="0">
              <a:latin typeface="Arial" panose="020B0604020202020204" pitchFamily="34" charset="0"/>
              <a:ea typeface="楷体_GB2312" pitchFamily="49" charset="-122"/>
            </a:endParaRPr>
          </a:p>
          <a:p>
            <a:pPr lvl="1" eaLnBrk="1" hangingPunct="1">
              <a:buFontTx/>
              <a:buNone/>
            </a:pPr>
            <a:r>
              <a:rPr lang="en-US" altLang="zh-CN" sz="2400" dirty="0">
                <a:latin typeface="Arial" panose="020B0604020202020204" pitchFamily="34" charset="0"/>
              </a:rPr>
              <a:t>3.7  </a:t>
            </a:r>
            <a:r>
              <a:rPr lang="zh-CN" altLang="en-US" sz="2400" dirty="0">
                <a:latin typeface="Arial" panose="020B0604020202020204" pitchFamily="34" charset="0"/>
                <a:ea typeface="楷体_GB2312" pitchFamily="49" charset="-122"/>
              </a:rPr>
              <a:t>算术运算符和算术表达式</a:t>
            </a:r>
          </a:p>
          <a:p>
            <a:pPr lvl="1" eaLnBrk="1" hangingPunct="1">
              <a:buFontTx/>
              <a:buNone/>
            </a:pPr>
            <a:r>
              <a:rPr lang="en-US" altLang="zh-CN" sz="2400" dirty="0">
                <a:latin typeface="Arial" panose="020B0604020202020204" pitchFamily="34" charset="0"/>
              </a:rPr>
              <a:t>3.8  </a:t>
            </a:r>
            <a:r>
              <a:rPr lang="zh-CN" altLang="en-US" sz="2400" dirty="0">
                <a:latin typeface="Arial" panose="020B0604020202020204" pitchFamily="34" charset="0"/>
                <a:ea typeface="楷体_GB2312" pitchFamily="49" charset="-122"/>
              </a:rPr>
              <a:t>赋值运算符和赋值表达式</a:t>
            </a:r>
            <a:endParaRPr lang="en-US" altLang="zh-CN" sz="2400" dirty="0">
              <a:latin typeface="Arial" panose="020B0604020202020204" pitchFamily="34" charset="0"/>
              <a:ea typeface="楷体_GB2312" pitchFamily="49" charset="-122"/>
            </a:endParaRPr>
          </a:p>
          <a:p>
            <a:pPr marL="392113" lvl="1" indent="0" eaLnBrk="1" hangingPunct="1">
              <a:buNone/>
            </a:pPr>
            <a:r>
              <a:rPr lang="en-US" altLang="zh-CN" sz="2400" dirty="0">
                <a:latin typeface="Arial" panose="020B0604020202020204" pitchFamily="34" charset="0"/>
                <a:ea typeface="楷体_GB2312" pitchFamily="49" charset="-122"/>
              </a:rPr>
              <a:t>3.9  </a:t>
            </a:r>
            <a:r>
              <a:rPr lang="zh-CN" altLang="en-US" sz="2400" dirty="0">
                <a:latin typeface="Arial" panose="020B0604020202020204" pitchFamily="34" charset="0"/>
                <a:ea typeface="楷体_GB2312" pitchFamily="49" charset="-122"/>
              </a:rPr>
              <a:t>逗号运算符和逗号表达式</a:t>
            </a:r>
          </a:p>
          <a:p>
            <a:pPr marL="392113" lvl="1" indent="0" eaLnBrk="1" hangingPunct="1">
              <a:buNone/>
            </a:pPr>
            <a:r>
              <a:rPr lang="en-US" altLang="zh-CN" sz="2400" dirty="0">
                <a:latin typeface="Arial" panose="020B0604020202020204" pitchFamily="34" charset="0"/>
                <a:ea typeface="楷体_GB2312" pitchFamily="49" charset="-122"/>
              </a:rPr>
              <a:t>3.10 </a:t>
            </a:r>
            <a:r>
              <a:rPr lang="zh-CN" altLang="en-US" sz="2400" dirty="0">
                <a:latin typeface="Arial" panose="020B0604020202020204" pitchFamily="34" charset="0"/>
                <a:ea typeface="楷体_GB2312" pitchFamily="49" charset="-122"/>
              </a:rPr>
              <a:t>类型转换</a:t>
            </a:r>
            <a:endParaRPr lang="en-US" altLang="zh-CN" sz="2400" dirty="0">
              <a:latin typeface="Arial" panose="020B0604020202020204" pitchFamily="34" charset="0"/>
              <a:ea typeface="楷体_GB2312" pitchFamily="49" charset="-122"/>
            </a:endParaRPr>
          </a:p>
          <a:p>
            <a:pPr lvl="1" eaLnBrk="1" hangingPunct="1"/>
            <a:endParaRPr lang="zh-CN" altLang="en-US" sz="2000" dirty="0">
              <a:latin typeface="Arial" panose="020B0604020202020204" pitchFamily="34" charset="0"/>
              <a:ea typeface="楷体_GB2312" pitchFamily="49" charset="-122"/>
            </a:endParaRPr>
          </a:p>
          <a:p>
            <a:pPr eaLnBrk="1" hangingPunct="1">
              <a:buFontTx/>
              <a:buNone/>
            </a:pPr>
            <a:endParaRPr lang="zh-CN" altLang="en-US" sz="2400" dirty="0">
              <a:latin typeface="Arial" panose="020B0604020202020204" pitchFamily="34" charset="0"/>
              <a:ea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2810A76E-7095-4FCA-A7B5-3EE9C99A5B3A}"/>
              </a:ext>
            </a:extLst>
          </p:cNvPr>
          <p:cNvSpPr>
            <a:spLocks noGrp="1"/>
          </p:cNvSpPr>
          <p:nvPr>
            <p:ph type="subTitle" idx="4294967295"/>
          </p:nvPr>
        </p:nvSpPr>
        <p:spPr>
          <a:xfrm>
            <a:off x="0" y="1268413"/>
            <a:ext cx="7924800" cy="4681537"/>
          </a:xfrm>
        </p:spPr>
        <p:txBody>
          <a:bodyPr/>
          <a:lstStyle/>
          <a:p>
            <a:pPr eaLnBrk="1" hangingPunct="1">
              <a:lnSpc>
                <a:spcPct val="90000"/>
              </a:lnSpc>
              <a:buFontTx/>
              <a:buNone/>
            </a:pPr>
            <a:r>
              <a:rPr lang="zh-CN" altLang="en-US" sz="2400" dirty="0"/>
              <a:t>例</a:t>
            </a:r>
            <a:r>
              <a:rPr lang="en-US" altLang="zh-CN" sz="2400" dirty="0"/>
              <a:t>1</a:t>
            </a:r>
          </a:p>
          <a:p>
            <a:pPr eaLnBrk="1" hangingPunct="1">
              <a:lnSpc>
                <a:spcPct val="90000"/>
              </a:lnSpc>
              <a:buFontTx/>
              <a:buNone/>
            </a:pPr>
            <a:r>
              <a:rPr lang="en-US" altLang="zh-CN" sz="2400" dirty="0"/>
              <a:t>   #define  price  30</a:t>
            </a:r>
          </a:p>
          <a:p>
            <a:pPr marL="109537" indent="0" eaLnBrk="1" hangingPunct="1">
              <a:lnSpc>
                <a:spcPct val="90000"/>
              </a:lnSpc>
              <a:buNone/>
            </a:pPr>
            <a:r>
              <a:rPr lang="en-US" altLang="zh-CN" sz="2400" dirty="0"/>
              <a:t>   #include &lt;</a:t>
            </a:r>
            <a:r>
              <a:rPr lang="en-US" altLang="zh-CN" sz="2400" dirty="0" err="1"/>
              <a:t>stdio.h</a:t>
            </a:r>
            <a:r>
              <a:rPr lang="en-US" altLang="zh-CN" sz="2400" dirty="0"/>
              <a:t>&gt;</a:t>
            </a:r>
          </a:p>
          <a:p>
            <a:pPr eaLnBrk="1" hangingPunct="1">
              <a:lnSpc>
                <a:spcPct val="90000"/>
              </a:lnSpc>
              <a:buFontTx/>
              <a:buNone/>
            </a:pPr>
            <a:r>
              <a:rPr lang="en-US" altLang="zh-CN" sz="2400" dirty="0"/>
              <a:t>   int main ( )</a:t>
            </a:r>
          </a:p>
          <a:p>
            <a:pPr eaLnBrk="1" hangingPunct="1">
              <a:lnSpc>
                <a:spcPct val="90000"/>
              </a:lnSpc>
              <a:buFontTx/>
              <a:buNone/>
            </a:pPr>
            <a:r>
              <a:rPr lang="en-US" altLang="zh-CN" sz="2400" dirty="0"/>
              <a:t>   {</a:t>
            </a:r>
          </a:p>
          <a:p>
            <a:pPr eaLnBrk="1" hangingPunct="1">
              <a:lnSpc>
                <a:spcPct val="90000"/>
              </a:lnSpc>
              <a:buFontTx/>
              <a:buNone/>
            </a:pPr>
            <a:r>
              <a:rPr lang="en-US" altLang="zh-CN" sz="2400" dirty="0"/>
              <a:t>     </a:t>
            </a:r>
            <a:r>
              <a:rPr lang="en-US" altLang="zh-CN" sz="2400" dirty="0">
                <a:solidFill>
                  <a:srgbClr val="FF0000"/>
                </a:solidFill>
              </a:rPr>
              <a:t>int num;</a:t>
            </a:r>
            <a:endParaRPr lang="zh-CN" altLang="en-US" sz="2400" dirty="0">
              <a:solidFill>
                <a:srgbClr val="FF0000"/>
              </a:solidFill>
            </a:endParaRPr>
          </a:p>
          <a:p>
            <a:pPr eaLnBrk="1" hangingPunct="1">
              <a:lnSpc>
                <a:spcPct val="90000"/>
              </a:lnSpc>
              <a:buFontTx/>
              <a:buNone/>
            </a:pPr>
            <a:r>
              <a:rPr lang="zh-CN" altLang="en-US" sz="2400" dirty="0">
                <a:solidFill>
                  <a:srgbClr val="FF0000"/>
                </a:solidFill>
              </a:rPr>
              <a:t>     </a:t>
            </a:r>
            <a:r>
              <a:rPr lang="en-US" altLang="zh-CN" sz="2400" dirty="0">
                <a:solidFill>
                  <a:srgbClr val="FF0000"/>
                </a:solidFill>
              </a:rPr>
              <a:t>float total;</a:t>
            </a:r>
          </a:p>
          <a:p>
            <a:pPr eaLnBrk="1" hangingPunct="1">
              <a:lnSpc>
                <a:spcPct val="90000"/>
              </a:lnSpc>
              <a:buFontTx/>
              <a:buNone/>
            </a:pPr>
            <a:r>
              <a:rPr lang="en-US" altLang="zh-CN" sz="2400" dirty="0">
                <a:solidFill>
                  <a:srgbClr val="FF0000"/>
                </a:solidFill>
              </a:rPr>
              <a:t>     num=100;</a:t>
            </a:r>
          </a:p>
          <a:p>
            <a:pPr eaLnBrk="1" hangingPunct="1">
              <a:lnSpc>
                <a:spcPct val="90000"/>
              </a:lnSpc>
              <a:buFontTx/>
              <a:buNone/>
            </a:pPr>
            <a:r>
              <a:rPr lang="en-US" altLang="zh-CN" sz="2400" dirty="0">
                <a:solidFill>
                  <a:srgbClr val="FF0000"/>
                </a:solidFill>
              </a:rPr>
              <a:t>     total=num * price/1000;</a:t>
            </a:r>
          </a:p>
          <a:p>
            <a:pPr eaLnBrk="1" hangingPunct="1">
              <a:lnSpc>
                <a:spcPct val="90000"/>
              </a:lnSpc>
              <a:buFontTx/>
              <a:buNone/>
            </a:pPr>
            <a:r>
              <a:rPr lang="en-US" altLang="zh-CN" sz="2400" dirty="0">
                <a:solidFill>
                  <a:srgbClr val="FF0000"/>
                </a:solidFill>
              </a:rPr>
              <a:t>     </a:t>
            </a:r>
            <a:r>
              <a:rPr lang="en-US" altLang="zh-CN" sz="2400" dirty="0" err="1">
                <a:solidFill>
                  <a:srgbClr val="FF0000"/>
                </a:solidFill>
              </a:rPr>
              <a:t>printf</a:t>
            </a:r>
            <a:r>
              <a:rPr lang="en-US" altLang="zh-CN" sz="2400" dirty="0">
                <a:solidFill>
                  <a:srgbClr val="FF0000"/>
                </a:solidFill>
              </a:rPr>
              <a: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2400" dirty="0">
                <a:solidFill>
                  <a:srgbClr val="FF0000"/>
                </a:solidFill>
              </a:rPr>
              <a:t>total=%d </a:t>
            </a:r>
            <a:r>
              <a:rPr lang="en-US" altLang="zh-CN" sz="2400" dirty="0" err="1">
                <a:solidFill>
                  <a:srgbClr val="FF0000"/>
                </a:solidFill>
              </a:rPr>
              <a:t>thousands</a:t>
            </a:r>
            <a:r>
              <a:rPr lang="en-US" altLang="zh-CN" sz="1800" dirty="0" err="1">
                <a:solidFill>
                  <a:srgbClr val="A31515"/>
                </a:solidFill>
                <a:latin typeface="新宋体" panose="02010609030101010101" pitchFamily="49" charset="-122"/>
                <a:ea typeface="新宋体" panose="02010609030101010101" pitchFamily="49" charset="-122"/>
              </a:rPr>
              <a:t>"</a:t>
            </a:r>
            <a:r>
              <a:rPr lang="en-US" altLang="zh-CN" sz="2400" dirty="0" err="1">
                <a:solidFill>
                  <a:srgbClr val="FF0000"/>
                </a:solidFill>
              </a:rPr>
              <a:t>,total</a:t>
            </a:r>
            <a:r>
              <a:rPr lang="en-US" altLang="zh-CN" sz="2400" dirty="0">
                <a:solidFill>
                  <a:srgbClr val="FF0000"/>
                </a:solidFill>
              </a:rPr>
              <a:t>);//</a:t>
            </a:r>
            <a:r>
              <a:rPr lang="zh-CN" altLang="en-US" sz="2400" dirty="0">
                <a:solidFill>
                  <a:srgbClr val="FF0000"/>
                </a:solidFill>
              </a:rPr>
              <a:t>如果此处用</a:t>
            </a:r>
            <a:r>
              <a:rPr lang="en-US" altLang="zh-CN" sz="2400" dirty="0">
                <a:solidFill>
                  <a:srgbClr val="FF0000"/>
                </a:solidFill>
              </a:rPr>
              <a:t>%f</a:t>
            </a:r>
            <a:r>
              <a:rPr lang="zh-CN" altLang="en-US" sz="2400" dirty="0">
                <a:solidFill>
                  <a:srgbClr val="FF0000"/>
                </a:solidFill>
              </a:rPr>
              <a:t>呢？</a:t>
            </a:r>
            <a:endParaRPr lang="en-US" altLang="zh-CN" sz="2400" dirty="0">
              <a:solidFill>
                <a:srgbClr val="FF0000"/>
              </a:solidFill>
            </a:endParaRPr>
          </a:p>
          <a:p>
            <a:pPr eaLnBrk="1" hangingPunct="1">
              <a:lnSpc>
                <a:spcPct val="90000"/>
              </a:lnSpc>
              <a:buFontTx/>
              <a:buNone/>
            </a:pPr>
            <a:r>
              <a:rPr lang="en-US" altLang="zh-CN" sz="2400" dirty="0">
                <a:solidFill>
                  <a:srgbClr val="FF0000"/>
                </a:solidFill>
              </a:rPr>
              <a:t>     return 0;</a:t>
            </a:r>
          </a:p>
          <a:p>
            <a:pPr eaLnBrk="1" hangingPunct="1">
              <a:lnSpc>
                <a:spcPct val="90000"/>
              </a:lnSpc>
              <a:buFontTx/>
              <a:buNone/>
            </a:pPr>
            <a:r>
              <a:rPr lang="en-US" altLang="zh-CN" sz="2400" dirty="0"/>
              <a:t>    }</a:t>
            </a:r>
          </a:p>
          <a:p>
            <a:pPr eaLnBrk="1" hangingPunct="1">
              <a:lnSpc>
                <a:spcPct val="90000"/>
              </a:lnSpc>
              <a:buFontTx/>
              <a:buNone/>
            </a:pPr>
            <a:endParaRPr lang="en-US" altLang="zh-CN" sz="2400" dirty="0"/>
          </a:p>
          <a:p>
            <a:pPr eaLnBrk="1" hangingPunct="1">
              <a:lnSpc>
                <a:spcPct val="90000"/>
              </a:lnSpc>
              <a:buFontTx/>
              <a:buNone/>
            </a:pPr>
            <a:endParaRPr lang="en-US" altLang="zh-CN" sz="2400" dirty="0"/>
          </a:p>
        </p:txBody>
      </p:sp>
    </p:spTree>
    <p:extLst>
      <p:ext uri="{BB962C8B-B14F-4D97-AF65-F5344CB8AC3E}">
        <p14:creationId xmlns:p14="http://schemas.microsoft.com/office/powerpoint/2010/main" val="2821912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B650DC4E-585A-4392-8C26-86DE34843C9E}"/>
              </a:ext>
            </a:extLst>
          </p:cNvPr>
          <p:cNvSpPr>
            <a:spLocks noGrp="1" noChangeArrowheads="1"/>
          </p:cNvSpPr>
          <p:nvPr>
            <p:ph type="ctrTitle" idx="4294967295"/>
          </p:nvPr>
        </p:nvSpPr>
        <p:spPr>
          <a:xfrm>
            <a:off x="0" y="908050"/>
            <a:ext cx="7772400" cy="649288"/>
          </a:xfrm>
        </p:spPr>
        <p:txBody>
          <a:bodyPr/>
          <a:lstStyle/>
          <a:p>
            <a:pPr eaLnBrk="1" hangingPunct="1">
              <a:defRPr/>
            </a:pPr>
            <a:r>
              <a:rPr lang="zh-CN" altLang="en-US" sz="3200" dirty="0">
                <a:solidFill>
                  <a:srgbClr val="C00000"/>
                </a:solidFill>
              </a:rPr>
              <a:t>符号常量</a:t>
            </a:r>
          </a:p>
        </p:txBody>
      </p:sp>
      <p:sp>
        <p:nvSpPr>
          <p:cNvPr id="15363" name="Rectangle 5">
            <a:extLst>
              <a:ext uri="{FF2B5EF4-FFF2-40B4-BE49-F238E27FC236}">
                <a16:creationId xmlns:a16="http://schemas.microsoft.com/office/drawing/2014/main" id="{E5A2CF8F-1D93-4BD6-8C91-924E3A332171}"/>
              </a:ext>
            </a:extLst>
          </p:cNvPr>
          <p:cNvSpPr>
            <a:spLocks noGrp="1"/>
          </p:cNvSpPr>
          <p:nvPr>
            <p:ph type="subTitle" idx="4294967295"/>
          </p:nvPr>
        </p:nvSpPr>
        <p:spPr>
          <a:xfrm>
            <a:off x="0" y="1484313"/>
            <a:ext cx="6911975" cy="1655762"/>
          </a:xfrm>
        </p:spPr>
        <p:txBody>
          <a:bodyPr/>
          <a:lstStyle/>
          <a:p>
            <a:pPr marL="228600" indent="-228600" eaLnBrk="1" hangingPunct="1">
              <a:lnSpc>
                <a:spcPct val="130000"/>
              </a:lnSpc>
              <a:spcBef>
                <a:spcPct val="20000"/>
              </a:spcBef>
              <a:buClr>
                <a:srgbClr val="FF00FF"/>
              </a:buClr>
              <a:buFont typeface="Wingdings" panose="05000000000000000000" pitchFamily="2" charset="2"/>
              <a:buChar char="u"/>
            </a:pPr>
            <a:r>
              <a:rPr lang="zh-CN" altLang="en-US" sz="2400">
                <a:latin typeface="隶书" panose="02010509060101010101" pitchFamily="49" charset="-122"/>
              </a:rPr>
              <a:t>一般用大写字母：</a:t>
            </a:r>
            <a:r>
              <a:rPr lang="zh-CN" altLang="en-US" sz="2400">
                <a:latin typeface="宋体" panose="02010600030101010101" pitchFamily="2" charset="-122"/>
                <a:ea typeface="宋体" panose="02010600030101010101" pitchFamily="2" charset="-122"/>
              </a:rPr>
              <a:t> </a:t>
            </a:r>
            <a:r>
              <a:rPr lang="en-US" altLang="zh-CN" sz="2400">
                <a:solidFill>
                  <a:srgbClr val="0000FF"/>
                </a:solidFill>
                <a:ea typeface="宋体" panose="02010600030101010101" pitchFamily="2" charset="-122"/>
              </a:rPr>
              <a:t>PRICE </a:t>
            </a:r>
            <a:r>
              <a:rPr lang="zh-CN" altLang="en-US" sz="2400">
                <a:solidFill>
                  <a:srgbClr val="0000FF"/>
                </a:solidFill>
                <a:ea typeface="宋体" panose="02010600030101010101" pitchFamily="2" charset="-122"/>
              </a:rPr>
              <a:t>、 </a:t>
            </a:r>
            <a:r>
              <a:rPr lang="en-US" altLang="zh-CN" sz="2400">
                <a:solidFill>
                  <a:srgbClr val="0000FF"/>
                </a:solidFill>
                <a:ea typeface="宋体" panose="02010600030101010101" pitchFamily="2" charset="-122"/>
              </a:rPr>
              <a:t>PI</a:t>
            </a:r>
            <a:endParaRPr lang="en-US" altLang="zh-CN" sz="2400">
              <a:latin typeface="宋体" panose="02010600030101010101" pitchFamily="2" charset="-122"/>
              <a:ea typeface="宋体" panose="02010600030101010101" pitchFamily="2" charset="-122"/>
            </a:endParaRPr>
          </a:p>
          <a:p>
            <a:pPr marL="228600" indent="-228600" eaLnBrk="1" hangingPunct="1">
              <a:lnSpc>
                <a:spcPct val="130000"/>
              </a:lnSpc>
              <a:spcBef>
                <a:spcPct val="20000"/>
              </a:spcBef>
              <a:buClr>
                <a:srgbClr val="FF00FF"/>
              </a:buClr>
              <a:buFont typeface="Wingdings" panose="05000000000000000000" pitchFamily="2" charset="2"/>
              <a:buChar char="u"/>
            </a:pPr>
            <a:r>
              <a:rPr lang="zh-CN" altLang="en-US" sz="2400">
                <a:latin typeface="隶书" panose="02010509060101010101" pitchFamily="49" charset="-122"/>
              </a:rPr>
              <a:t>定义格式：</a:t>
            </a:r>
            <a:r>
              <a:rPr lang="zh-CN" altLang="en-US" sz="2400">
                <a:latin typeface="宋体" panose="02010600030101010101" pitchFamily="2" charset="-122"/>
                <a:ea typeface="宋体" panose="02010600030101010101" pitchFamily="2" charset="-122"/>
              </a:rPr>
              <a:t>  </a:t>
            </a:r>
            <a:r>
              <a:rPr lang="zh-CN" altLang="en-US" sz="2400">
                <a:ea typeface="宋体" panose="02010600030101010101" pitchFamily="2" charset="-122"/>
              </a:rPr>
              <a:t> </a:t>
            </a:r>
            <a:r>
              <a:rPr lang="en-US" altLang="zh-CN" sz="2400">
                <a:solidFill>
                  <a:srgbClr val="FF0000"/>
                </a:solidFill>
              </a:rPr>
              <a:t>#define</a:t>
            </a:r>
            <a:r>
              <a:rPr lang="en-US" altLang="zh-CN" sz="2400">
                <a:solidFill>
                  <a:srgbClr val="FF0000"/>
                </a:solidFill>
                <a:latin typeface="隶书" panose="02010509060101010101" pitchFamily="49" charset="-122"/>
              </a:rPr>
              <a:t>   </a:t>
            </a:r>
            <a:r>
              <a:rPr lang="zh-CN" altLang="zh-CN" sz="2400">
                <a:solidFill>
                  <a:srgbClr val="FF0000"/>
                </a:solidFill>
                <a:latin typeface="宋体" panose="02010600030101010101" pitchFamily="2" charset="-122"/>
                <a:ea typeface="宋体" panose="02010600030101010101" pitchFamily="2" charset="-122"/>
              </a:rPr>
              <a:t>符号常量   常量</a:t>
            </a:r>
            <a:endParaRPr lang="zh-CN" altLang="en-US" sz="2400">
              <a:solidFill>
                <a:srgbClr val="FF0000"/>
              </a:solidFill>
              <a:latin typeface="宋体" panose="02010600030101010101" pitchFamily="2" charset="-122"/>
              <a:ea typeface="宋体" panose="02010600030101010101" pitchFamily="2" charset="-122"/>
            </a:endParaRPr>
          </a:p>
          <a:p>
            <a:pPr marL="228600" indent="-228600" eaLnBrk="1" hangingPunct="1">
              <a:spcBef>
                <a:spcPct val="20000"/>
              </a:spcBef>
              <a:buClr>
                <a:srgbClr val="FF00FF"/>
              </a:buClr>
              <a:buFont typeface="Wingdings" panose="05000000000000000000" pitchFamily="2" charset="2"/>
              <a:buChar char="u"/>
            </a:pPr>
            <a:r>
              <a:rPr lang="zh-CN" altLang="en-US" sz="2400">
                <a:latin typeface="隶书" panose="02010509060101010101" pitchFamily="49" charset="-122"/>
              </a:rPr>
              <a:t>其值在作用域内不能改变和再赋值。</a:t>
            </a:r>
            <a:r>
              <a:rPr lang="en-US" altLang="zh-CN" sz="2400">
                <a:latin typeface="隶书" panose="02010509060101010101" pitchFamily="49" charset="-122"/>
              </a:rPr>
              <a:t> </a:t>
            </a:r>
            <a:endParaRPr lang="zh-CN" altLang="en-US" sz="2400"/>
          </a:p>
        </p:txBody>
      </p:sp>
      <p:sp>
        <p:nvSpPr>
          <p:cNvPr id="5" name="Text Box 9">
            <a:extLst>
              <a:ext uri="{FF2B5EF4-FFF2-40B4-BE49-F238E27FC236}">
                <a16:creationId xmlns:a16="http://schemas.microsoft.com/office/drawing/2014/main" id="{23EB0EF1-09B4-4559-B665-D429C4A070ED}"/>
              </a:ext>
            </a:extLst>
          </p:cNvPr>
          <p:cNvSpPr txBox="1">
            <a:spLocks noChangeArrowheads="1"/>
          </p:cNvSpPr>
          <p:nvPr/>
        </p:nvSpPr>
        <p:spPr bwMode="auto">
          <a:xfrm>
            <a:off x="1116013" y="3067050"/>
            <a:ext cx="4248150" cy="3817938"/>
          </a:xfrm>
          <a:prstGeom prst="rect">
            <a:avLst/>
          </a:prstGeom>
          <a:solidFill>
            <a:srgbClr val="0033CC"/>
          </a:solidFill>
          <a:ln w="38100">
            <a:solidFill>
              <a:schemeClr val="tx1"/>
            </a:solidFill>
            <a:miter lim="800000"/>
            <a:headEnd/>
            <a:tailEn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200" dirty="0">
                <a:solidFill>
                  <a:schemeClr val="bg1"/>
                </a:solidFill>
              </a:rPr>
              <a:t>例</a:t>
            </a:r>
            <a:r>
              <a:rPr lang="en-US" altLang="zh-CN" sz="2200" dirty="0">
                <a:solidFill>
                  <a:schemeClr val="bg1"/>
                </a:solidFill>
              </a:rPr>
              <a:t>2  </a:t>
            </a:r>
            <a:r>
              <a:rPr lang="zh-CN" altLang="en-US" sz="2200" dirty="0">
                <a:solidFill>
                  <a:schemeClr val="bg1"/>
                </a:solidFill>
              </a:rPr>
              <a:t>符号常量举例</a:t>
            </a:r>
          </a:p>
          <a:p>
            <a:r>
              <a:rPr lang="en-US" altLang="zh-CN" sz="2200" dirty="0">
                <a:solidFill>
                  <a:schemeClr val="bg1"/>
                </a:solidFill>
              </a:rPr>
              <a:t>#define   PRICE   30</a:t>
            </a:r>
          </a:p>
          <a:p>
            <a:r>
              <a:rPr lang="en-US" altLang="zh-CN" sz="2200" dirty="0">
                <a:solidFill>
                  <a:schemeClr val="bg1"/>
                </a:solidFill>
              </a:rPr>
              <a:t>#include &lt;</a:t>
            </a:r>
            <a:r>
              <a:rPr lang="en-US" altLang="zh-CN" sz="2200" dirty="0" err="1">
                <a:solidFill>
                  <a:schemeClr val="bg1"/>
                </a:solidFill>
              </a:rPr>
              <a:t>stdio.h</a:t>
            </a:r>
            <a:r>
              <a:rPr lang="en-US" altLang="zh-CN" sz="2200" dirty="0">
                <a:solidFill>
                  <a:schemeClr val="bg1"/>
                </a:solidFill>
              </a:rPr>
              <a:t>&gt;</a:t>
            </a:r>
          </a:p>
          <a:p>
            <a:r>
              <a:rPr lang="en-US" altLang="zh-CN" sz="2200" dirty="0">
                <a:solidFill>
                  <a:schemeClr val="bg1"/>
                </a:solidFill>
              </a:rPr>
              <a:t>int main()</a:t>
            </a:r>
          </a:p>
          <a:p>
            <a:r>
              <a:rPr lang="en-US" altLang="zh-CN" sz="2200" dirty="0">
                <a:solidFill>
                  <a:schemeClr val="bg1"/>
                </a:solidFill>
              </a:rPr>
              <a:t>{</a:t>
            </a:r>
          </a:p>
          <a:p>
            <a:r>
              <a:rPr lang="en-US" altLang="zh-CN" sz="2200" dirty="0">
                <a:solidFill>
                  <a:schemeClr val="bg1"/>
                </a:solidFill>
              </a:rPr>
              <a:t>     int </a:t>
            </a:r>
            <a:r>
              <a:rPr lang="en-US" altLang="zh-CN" sz="2200" dirty="0" err="1">
                <a:solidFill>
                  <a:schemeClr val="bg1"/>
                </a:solidFill>
              </a:rPr>
              <a:t>num,total</a:t>
            </a:r>
            <a:r>
              <a:rPr lang="en-US" altLang="zh-CN" sz="2200" dirty="0">
                <a:solidFill>
                  <a:schemeClr val="bg1"/>
                </a:solidFill>
              </a:rPr>
              <a:t>;</a:t>
            </a:r>
          </a:p>
          <a:p>
            <a:r>
              <a:rPr lang="en-US" altLang="zh-CN" sz="2200" dirty="0">
                <a:solidFill>
                  <a:schemeClr val="bg1"/>
                </a:solidFill>
              </a:rPr>
              <a:t>     num=10;</a:t>
            </a:r>
          </a:p>
          <a:p>
            <a:r>
              <a:rPr lang="en-US" altLang="zh-CN" sz="2200" dirty="0">
                <a:solidFill>
                  <a:schemeClr val="bg1"/>
                </a:solidFill>
              </a:rPr>
              <a:t>     total=num*PRICE;</a:t>
            </a:r>
          </a:p>
          <a:p>
            <a:r>
              <a:rPr lang="en-US" altLang="zh-CN" sz="2200" dirty="0">
                <a:solidFill>
                  <a:schemeClr val="bg1"/>
                </a:solidFill>
              </a:rPr>
              <a:t>     </a:t>
            </a:r>
            <a:r>
              <a:rPr lang="en-US" altLang="zh-CN" sz="2200" dirty="0" err="1">
                <a:solidFill>
                  <a:schemeClr val="bg1"/>
                </a:solidFill>
              </a:rPr>
              <a:t>printf</a:t>
            </a:r>
            <a:r>
              <a:rPr lang="en-US" altLang="zh-CN" sz="2200" dirty="0">
                <a:solidFill>
                  <a:schemeClr val="bg1"/>
                </a:solidFill>
              </a:rPr>
              <a:t>("total=%d\</a:t>
            </a:r>
            <a:r>
              <a:rPr lang="en-US" altLang="zh-CN" sz="2200" dirty="0" err="1">
                <a:solidFill>
                  <a:schemeClr val="bg1"/>
                </a:solidFill>
              </a:rPr>
              <a:t>n",total</a:t>
            </a:r>
            <a:r>
              <a:rPr lang="en-US" altLang="zh-CN" sz="2200" dirty="0">
                <a:solidFill>
                  <a:schemeClr val="bg1"/>
                </a:solidFill>
              </a:rPr>
              <a:t>);</a:t>
            </a:r>
          </a:p>
          <a:p>
            <a:r>
              <a:rPr lang="en-US" altLang="zh-CN" sz="2200" dirty="0">
                <a:solidFill>
                  <a:schemeClr val="bg1"/>
                </a:solidFill>
              </a:rPr>
              <a:t>     return 0;</a:t>
            </a:r>
          </a:p>
          <a:p>
            <a:r>
              <a:rPr lang="en-US" altLang="zh-CN" sz="2200" dirty="0">
                <a:solidFill>
                  <a:schemeClr val="bg1"/>
                </a:solidFill>
              </a:rPr>
              <a:t>}</a:t>
            </a:r>
          </a:p>
        </p:txBody>
      </p:sp>
      <p:grpSp>
        <p:nvGrpSpPr>
          <p:cNvPr id="2" name="Group 10">
            <a:extLst>
              <a:ext uri="{FF2B5EF4-FFF2-40B4-BE49-F238E27FC236}">
                <a16:creationId xmlns:a16="http://schemas.microsoft.com/office/drawing/2014/main" id="{0F7D75D8-47A4-4AB4-B554-50CCE8FAB05C}"/>
              </a:ext>
            </a:extLst>
          </p:cNvPr>
          <p:cNvGrpSpPr>
            <a:grpSpLocks/>
          </p:cNvGrpSpPr>
          <p:nvPr/>
        </p:nvGrpSpPr>
        <p:grpSpPr bwMode="auto">
          <a:xfrm>
            <a:off x="5508625" y="3429000"/>
            <a:ext cx="2252663" cy="1017588"/>
            <a:chOff x="902" y="3254"/>
            <a:chExt cx="1637" cy="641"/>
          </a:xfrm>
        </p:grpSpPr>
        <p:sp>
          <p:nvSpPr>
            <p:cNvPr id="15369" name="Text Box 11">
              <a:extLst>
                <a:ext uri="{FF2B5EF4-FFF2-40B4-BE49-F238E27FC236}">
                  <a16:creationId xmlns:a16="http://schemas.microsoft.com/office/drawing/2014/main" id="{F56B261D-3408-46F3-8349-C8B1ACBFC1CF}"/>
                </a:ext>
              </a:extLst>
            </p:cNvPr>
            <p:cNvSpPr txBox="1">
              <a:spLocks noChangeArrowheads="1"/>
            </p:cNvSpPr>
            <p:nvPr/>
          </p:nvSpPr>
          <p:spPr bwMode="auto">
            <a:xfrm>
              <a:off x="1436" y="3589"/>
              <a:ext cx="1103" cy="306"/>
            </a:xfrm>
            <a:prstGeom prst="rect">
              <a:avLst/>
            </a:prstGeom>
            <a:solidFill>
              <a:srgbClr val="000000"/>
            </a:solidFill>
            <a:ln w="28575">
              <a:solidFill>
                <a:srgbClr val="0000FF"/>
              </a:solidFill>
              <a:miter lim="800000"/>
              <a:headEnd/>
              <a:tailEnd/>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bg1"/>
                  </a:solidFill>
                </a:rPr>
                <a:t>total=300</a:t>
              </a:r>
            </a:p>
          </p:txBody>
        </p:sp>
        <p:sp>
          <p:nvSpPr>
            <p:cNvPr id="15370" name="Text Box 12">
              <a:extLst>
                <a:ext uri="{FF2B5EF4-FFF2-40B4-BE49-F238E27FC236}">
                  <a16:creationId xmlns:a16="http://schemas.microsoft.com/office/drawing/2014/main" id="{EEFE3D8D-2CAF-4A09-95AD-2C28CFC7B791}"/>
                </a:ext>
              </a:extLst>
            </p:cNvPr>
            <p:cNvSpPr txBox="1">
              <a:spLocks noChangeArrowheads="1"/>
            </p:cNvSpPr>
            <p:nvPr/>
          </p:nvSpPr>
          <p:spPr bwMode="auto">
            <a:xfrm>
              <a:off x="902" y="3254"/>
              <a:ext cx="12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zh-CN">
                  <a:solidFill>
                    <a:srgbClr val="000000"/>
                  </a:solidFill>
                  <a:ea typeface="隶书" panose="02010509060101010101" pitchFamily="49" charset="-122"/>
                </a:rPr>
                <a:t>运行结果：</a:t>
              </a:r>
              <a:endParaRPr lang="zh-CN" altLang="en-US">
                <a:solidFill>
                  <a:srgbClr val="000000"/>
                </a:solidFill>
                <a:ea typeface="隶书" panose="02010509060101010101" pitchFamily="49" charset="-122"/>
              </a:endParaRPr>
            </a:p>
          </p:txBody>
        </p:sp>
      </p:grpSp>
      <p:grpSp>
        <p:nvGrpSpPr>
          <p:cNvPr id="3" name="Group 13">
            <a:extLst>
              <a:ext uri="{FF2B5EF4-FFF2-40B4-BE49-F238E27FC236}">
                <a16:creationId xmlns:a16="http://schemas.microsoft.com/office/drawing/2014/main" id="{9715D2AD-C838-4068-8530-18AFB9F7E6FD}"/>
              </a:ext>
            </a:extLst>
          </p:cNvPr>
          <p:cNvGrpSpPr>
            <a:grpSpLocks/>
          </p:cNvGrpSpPr>
          <p:nvPr/>
        </p:nvGrpSpPr>
        <p:grpSpPr bwMode="auto">
          <a:xfrm>
            <a:off x="5535613" y="4795838"/>
            <a:ext cx="3225800" cy="1301750"/>
            <a:chOff x="2747" y="3740"/>
            <a:chExt cx="2842" cy="820"/>
          </a:xfrm>
        </p:grpSpPr>
        <p:pic>
          <p:nvPicPr>
            <p:cNvPr id="15367" name="Picture 14" descr="注意图标">
              <a:extLst>
                <a:ext uri="{FF2B5EF4-FFF2-40B4-BE49-F238E27FC236}">
                  <a16:creationId xmlns:a16="http://schemas.microsoft.com/office/drawing/2014/main" id="{925505FA-B72C-42E2-8A6C-E8680B1F19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 y="3740"/>
              <a:ext cx="3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Text Box 15">
              <a:extLst>
                <a:ext uri="{FF2B5EF4-FFF2-40B4-BE49-F238E27FC236}">
                  <a16:creationId xmlns:a16="http://schemas.microsoft.com/office/drawing/2014/main" id="{055A38C3-A20E-4CDA-8739-3DCE27FEB32C}"/>
                </a:ext>
              </a:extLst>
            </p:cNvPr>
            <p:cNvSpPr txBox="1">
              <a:spLocks noChangeArrowheads="1"/>
            </p:cNvSpPr>
            <p:nvPr/>
          </p:nvSpPr>
          <p:spPr bwMode="auto">
            <a:xfrm>
              <a:off x="3129" y="3812"/>
              <a:ext cx="2460" cy="74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FF"/>
                  </a:solidFill>
                </a:rPr>
                <a:t>符号常量的优点是：</a:t>
              </a:r>
              <a:r>
                <a:rPr lang="zh-CN" altLang="en-US">
                  <a:solidFill>
                    <a:srgbClr val="FF0000"/>
                  </a:solidFill>
                </a:rPr>
                <a:t>见名知意、一改全改</a:t>
              </a:r>
              <a:endParaRPr lang="zh-CN" altLang="en-US" sz="2200">
                <a:solidFill>
                  <a:srgbClr val="6600FF"/>
                </a:solidFill>
                <a:latin typeface="幼圆" panose="02010509060101010101" pitchFamily="49" charset="-122"/>
                <a:ea typeface="幼圆" panose="02010509060101010101" pitchFamily="49" charset="-122"/>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a:extLst>
              <a:ext uri="{FF2B5EF4-FFF2-40B4-BE49-F238E27FC236}">
                <a16:creationId xmlns:a16="http://schemas.microsoft.com/office/drawing/2014/main" id="{893D921F-E3C4-452D-9DA1-EC6EC29D593A}"/>
              </a:ext>
            </a:extLst>
          </p:cNvPr>
          <p:cNvSpPr>
            <a:spLocks noGrp="1"/>
          </p:cNvSpPr>
          <p:nvPr>
            <p:ph type="subTitle" idx="4294967295"/>
          </p:nvPr>
        </p:nvSpPr>
        <p:spPr>
          <a:xfrm>
            <a:off x="0" y="1268413"/>
            <a:ext cx="7924800" cy="4843462"/>
          </a:xfrm>
        </p:spPr>
        <p:txBody>
          <a:bodyPr/>
          <a:lstStyle/>
          <a:p>
            <a:pPr eaLnBrk="1" hangingPunct="1">
              <a:buFontTx/>
              <a:buNone/>
            </a:pPr>
            <a:r>
              <a:rPr lang="zh-CN" altLang="en-US" sz="2400" dirty="0"/>
              <a:t>例</a:t>
            </a:r>
            <a:r>
              <a:rPr lang="en-US" altLang="zh-CN" sz="2400" dirty="0"/>
              <a:t>3  </a:t>
            </a:r>
            <a:r>
              <a:rPr lang="zh-CN" altLang="en-US" sz="2400" dirty="0"/>
              <a:t>符号常量的使用 </a:t>
            </a:r>
          </a:p>
          <a:p>
            <a:pPr eaLnBrk="1" hangingPunct="1">
              <a:buFontTx/>
              <a:buNone/>
            </a:pPr>
            <a:r>
              <a:rPr lang="en-US" altLang="zh-CN" sz="2400" dirty="0"/>
              <a:t>#define PI 3.14159  /*</a:t>
            </a:r>
            <a:r>
              <a:rPr lang="zh-CN" altLang="en-US" sz="2400" dirty="0"/>
              <a:t>定义符号常量</a:t>
            </a:r>
            <a:r>
              <a:rPr lang="en-US" altLang="zh-CN" sz="2400" dirty="0"/>
              <a:t>PI</a:t>
            </a:r>
            <a:r>
              <a:rPr lang="zh-CN" altLang="en-US" sz="2400" dirty="0"/>
              <a:t>，其值为</a:t>
            </a:r>
            <a:r>
              <a:rPr lang="en-US" altLang="zh-CN" sz="2400" dirty="0"/>
              <a:t>3.14159*/ </a:t>
            </a:r>
          </a:p>
          <a:p>
            <a:pPr eaLnBrk="1" hangingPunct="1">
              <a:buFontTx/>
              <a:buNone/>
            </a:pPr>
            <a:r>
              <a:rPr lang="en-US" altLang="zh-CN" sz="2400" dirty="0"/>
              <a:t>#include &lt;</a:t>
            </a:r>
            <a:r>
              <a:rPr lang="en-US" altLang="zh-CN" sz="2400" dirty="0" err="1"/>
              <a:t>stdio.h</a:t>
            </a:r>
            <a:r>
              <a:rPr lang="en-US" altLang="zh-CN" sz="2400" dirty="0"/>
              <a:t>&gt; </a:t>
            </a:r>
          </a:p>
          <a:p>
            <a:pPr eaLnBrk="1" hangingPunct="1">
              <a:buFontTx/>
              <a:buNone/>
            </a:pPr>
            <a:r>
              <a:rPr lang="en-US" altLang="zh-CN" sz="2400" dirty="0"/>
              <a:t>int main( ) </a:t>
            </a:r>
          </a:p>
          <a:p>
            <a:pPr eaLnBrk="1" hangingPunct="1">
              <a:buFontTx/>
              <a:buNone/>
            </a:pPr>
            <a:r>
              <a:rPr lang="en-US" altLang="zh-CN" sz="2400" dirty="0"/>
              <a:t>{ </a:t>
            </a:r>
          </a:p>
          <a:p>
            <a:pPr eaLnBrk="1" hangingPunct="1">
              <a:buFontTx/>
              <a:buNone/>
            </a:pPr>
            <a:r>
              <a:rPr lang="en-US" altLang="zh-CN" sz="2400" dirty="0"/>
              <a:t>    /*</a:t>
            </a:r>
            <a:r>
              <a:rPr lang="zh-CN" altLang="en-US" sz="2400" dirty="0"/>
              <a:t>按照小数格式输出</a:t>
            </a:r>
            <a:r>
              <a:rPr lang="en-US" altLang="zh-CN" sz="2400" dirty="0"/>
              <a:t>2*PI*1</a:t>
            </a:r>
            <a:r>
              <a:rPr lang="zh-CN" altLang="en-US" sz="2400" dirty="0"/>
              <a:t>的值*</a:t>
            </a:r>
            <a:r>
              <a:rPr lang="en-US" altLang="zh-CN" sz="2400" dirty="0"/>
              <a:t>/ </a:t>
            </a:r>
          </a:p>
          <a:p>
            <a:pPr eaLnBrk="1" hangingPunct="1">
              <a:buFontTx/>
              <a:buNone/>
            </a:pPr>
            <a:r>
              <a:rPr lang="en-US" altLang="zh-CN" sz="2400" dirty="0"/>
              <a:t>   </a:t>
            </a:r>
            <a:r>
              <a:rPr lang="en-US" altLang="zh-CN" sz="2400" dirty="0" err="1"/>
              <a:t>printf</a:t>
            </a:r>
            <a:r>
              <a:rPr lang="en-US" altLang="zh-CN" sz="2400" dirty="0"/>
              <a:t> ("</a:t>
            </a:r>
            <a:r>
              <a:rPr lang="zh-CN" altLang="en-US" sz="2400" dirty="0"/>
              <a:t>半径是</a:t>
            </a:r>
            <a:r>
              <a:rPr lang="en-US" altLang="zh-CN" sz="2400" dirty="0"/>
              <a:t>1</a:t>
            </a:r>
            <a:r>
              <a:rPr lang="zh-CN" altLang="en-US" sz="2400" dirty="0"/>
              <a:t>的圆的周长是：</a:t>
            </a:r>
            <a:r>
              <a:rPr lang="en-US" altLang="zh-CN" sz="2400" dirty="0"/>
              <a:t>%f\n", 2*PI*1); </a:t>
            </a:r>
          </a:p>
          <a:p>
            <a:pPr eaLnBrk="1" hangingPunct="1">
              <a:buFontTx/>
              <a:buNone/>
            </a:pPr>
            <a:r>
              <a:rPr lang="en-US" altLang="zh-CN" sz="2400" dirty="0"/>
              <a:t>   </a:t>
            </a:r>
            <a:r>
              <a:rPr lang="en-US" altLang="zh-CN" sz="2400" dirty="0" err="1"/>
              <a:t>printf</a:t>
            </a:r>
            <a:r>
              <a:rPr lang="en-US" altLang="zh-CN" sz="2400" dirty="0"/>
              <a:t> ("</a:t>
            </a:r>
            <a:r>
              <a:rPr lang="zh-CN" altLang="en-US" sz="2400" dirty="0"/>
              <a:t>半径是</a:t>
            </a:r>
            <a:r>
              <a:rPr lang="en-US" altLang="zh-CN" sz="2400" dirty="0"/>
              <a:t>1</a:t>
            </a:r>
            <a:r>
              <a:rPr lang="zh-CN" altLang="en-US" sz="2400" dirty="0"/>
              <a:t>的圆的面积是：</a:t>
            </a:r>
            <a:r>
              <a:rPr lang="en-US" altLang="zh-CN" sz="2400" dirty="0"/>
              <a:t>%f\n", PI*1*1); </a:t>
            </a:r>
          </a:p>
          <a:p>
            <a:pPr eaLnBrk="1" hangingPunct="1">
              <a:buFontTx/>
              <a:buNone/>
            </a:pPr>
            <a:r>
              <a:rPr lang="en-US" altLang="zh-CN" sz="2400" dirty="0"/>
              <a:t>   /*</a:t>
            </a:r>
            <a:r>
              <a:rPr lang="zh-CN" altLang="en-US" sz="2400" dirty="0"/>
              <a:t>按照小数格式输出</a:t>
            </a:r>
            <a:r>
              <a:rPr lang="en-US" altLang="zh-CN" sz="2400" dirty="0"/>
              <a:t>PI*1*1</a:t>
            </a:r>
            <a:r>
              <a:rPr lang="zh-CN" altLang="en-US" sz="2400" dirty="0"/>
              <a:t>的值*</a:t>
            </a:r>
            <a:r>
              <a:rPr lang="en-US" altLang="zh-CN" sz="2400" dirty="0"/>
              <a:t>/ </a:t>
            </a:r>
          </a:p>
          <a:p>
            <a:pPr eaLnBrk="1" hangingPunct="1">
              <a:buFontTx/>
              <a:buNone/>
            </a:pPr>
            <a:r>
              <a:rPr lang="en-US" altLang="zh-CN" sz="2400" dirty="0"/>
              <a:t>   return 0; </a:t>
            </a:r>
          </a:p>
          <a:p>
            <a:pPr eaLnBrk="1" hangingPunct="1">
              <a:buFontTx/>
              <a:buNone/>
            </a:pPr>
            <a:r>
              <a:rPr lang="en-US" altLang="zh-CN" sz="2400" dirty="0"/>
              <a:t>}</a:t>
            </a:r>
            <a:endParaRPr lang="zh-CN"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CD3F025-2DDD-4AE8-B860-ABB2B50C4DEA}"/>
              </a:ext>
            </a:extLst>
          </p:cNvPr>
          <p:cNvSpPr>
            <a:spLocks noGrp="1"/>
          </p:cNvSpPr>
          <p:nvPr>
            <p:ph type="subTitle" idx="4294967295"/>
          </p:nvPr>
        </p:nvSpPr>
        <p:spPr>
          <a:xfrm>
            <a:off x="0" y="1052513"/>
            <a:ext cx="8220075" cy="2736850"/>
          </a:xfrm>
        </p:spPr>
        <p:txBody>
          <a:bodyPr/>
          <a:lstStyle/>
          <a:p>
            <a:pPr eaLnBrk="1" hangingPunct="1">
              <a:buFontTx/>
              <a:buNone/>
            </a:pPr>
            <a:r>
              <a:rPr lang="en-US" altLang="zh-CN" sz="2400">
                <a:solidFill>
                  <a:srgbClr val="800000"/>
                </a:solidFill>
              </a:rPr>
              <a:t>3.2.2  </a:t>
            </a:r>
            <a:r>
              <a:rPr lang="zh-CN" altLang="en-US" sz="2400">
                <a:solidFill>
                  <a:srgbClr val="800000"/>
                </a:solidFill>
              </a:rPr>
              <a:t>变量</a:t>
            </a:r>
            <a:r>
              <a:rPr lang="en-US" altLang="zh-CN" sz="2400">
                <a:solidFill>
                  <a:srgbClr val="800000"/>
                </a:solidFill>
              </a:rPr>
              <a:t>: </a:t>
            </a:r>
          </a:p>
          <a:p>
            <a:pPr eaLnBrk="1" hangingPunct="1">
              <a:lnSpc>
                <a:spcPct val="130000"/>
              </a:lnSpc>
              <a:spcBef>
                <a:spcPct val="20000"/>
              </a:spcBef>
              <a:buClr>
                <a:srgbClr val="FF3300"/>
              </a:buClr>
              <a:buFont typeface="Wingdings" panose="05000000000000000000" pitchFamily="2" charset="2"/>
              <a:buChar char="v"/>
            </a:pPr>
            <a:r>
              <a:rPr lang="zh-CN" altLang="en-US" sz="2000">
                <a:latin typeface="隶书" panose="02010509060101010101" pitchFamily="49" charset="-122"/>
              </a:rPr>
              <a:t> 定义：其值可以改变的量。</a:t>
            </a:r>
          </a:p>
          <a:p>
            <a:pPr eaLnBrk="1" hangingPunct="1">
              <a:lnSpc>
                <a:spcPct val="130000"/>
              </a:lnSpc>
              <a:spcBef>
                <a:spcPct val="20000"/>
              </a:spcBef>
              <a:buClr>
                <a:srgbClr val="FF3300"/>
              </a:buClr>
              <a:buFont typeface="Wingdings" panose="05000000000000000000" pitchFamily="2" charset="2"/>
              <a:buChar char="v"/>
            </a:pPr>
            <a:r>
              <a:rPr lang="zh-CN" altLang="en-US" sz="2000">
                <a:latin typeface="隶书" panose="02010509060101010101" pitchFamily="49" charset="-122"/>
              </a:rPr>
              <a:t> 定义格式：</a:t>
            </a:r>
            <a:r>
              <a:rPr lang="zh-CN" altLang="en-US" sz="2000">
                <a:solidFill>
                  <a:srgbClr val="FF0000"/>
                </a:solidFill>
                <a:latin typeface="隶书" panose="02010509060101010101" pitchFamily="49" charset="-122"/>
              </a:rPr>
              <a:t>数据类型  变量名； </a:t>
            </a:r>
          </a:p>
          <a:p>
            <a:pPr eaLnBrk="1" hangingPunct="1">
              <a:lnSpc>
                <a:spcPct val="130000"/>
              </a:lnSpc>
              <a:spcBef>
                <a:spcPct val="20000"/>
              </a:spcBef>
              <a:buClr>
                <a:srgbClr val="FF3300"/>
              </a:buClr>
              <a:buFont typeface="Wingdings" panose="05000000000000000000" pitchFamily="2" charset="2"/>
              <a:buChar char="v"/>
            </a:pPr>
            <a:r>
              <a:rPr lang="zh-CN" altLang="en-US" sz="2000">
                <a:latin typeface="隶书" panose="02010509060101010101" pitchFamily="49" charset="-122"/>
              </a:rPr>
              <a:t> 变量应该有名字，并在内存中占据一定的存储单元。 </a:t>
            </a:r>
          </a:p>
          <a:p>
            <a:pPr eaLnBrk="1" hangingPunct="1">
              <a:lnSpc>
                <a:spcPct val="130000"/>
              </a:lnSpc>
              <a:spcBef>
                <a:spcPct val="20000"/>
              </a:spcBef>
              <a:buClr>
                <a:srgbClr val="FF3300"/>
              </a:buClr>
              <a:buFont typeface="Wingdings" panose="05000000000000000000" pitchFamily="2" charset="2"/>
              <a:buChar char="v"/>
            </a:pPr>
            <a:r>
              <a:rPr lang="zh-CN" altLang="en-US" sz="2000">
                <a:latin typeface="隶书" panose="02010509060101010101" pitchFamily="49" charset="-122"/>
              </a:rPr>
              <a:t> 变量名和变量值有不同的含义</a:t>
            </a:r>
          </a:p>
          <a:p>
            <a:pPr marL="685800" lvl="1" eaLnBrk="1" hangingPunct="1">
              <a:lnSpc>
                <a:spcPct val="130000"/>
              </a:lnSpc>
              <a:spcBef>
                <a:spcPct val="20000"/>
              </a:spcBef>
              <a:buClr>
                <a:srgbClr val="FFCC00"/>
              </a:buClr>
              <a:buFont typeface="Wingdings" panose="05000000000000000000" pitchFamily="2" charset="2"/>
              <a:buChar char="l"/>
            </a:pPr>
            <a:r>
              <a:rPr lang="zh-CN" altLang="en-US" sz="2000">
                <a:latin typeface="楷体_GB2312" pitchFamily="49" charset="-122"/>
              </a:rPr>
              <a:t>变量名实为一个符号地址</a:t>
            </a:r>
            <a:r>
              <a:rPr lang="zh-CN" altLang="en-US" sz="2000">
                <a:latin typeface="宋体" panose="02010600030101010101" pitchFamily="2" charset="-122"/>
                <a:ea typeface="宋体" panose="02010600030101010101" pitchFamily="2" charset="-122"/>
              </a:rPr>
              <a:t> </a:t>
            </a:r>
          </a:p>
        </p:txBody>
      </p:sp>
      <p:grpSp>
        <p:nvGrpSpPr>
          <p:cNvPr id="2" name="Group 9">
            <a:extLst>
              <a:ext uri="{FF2B5EF4-FFF2-40B4-BE49-F238E27FC236}">
                <a16:creationId xmlns:a16="http://schemas.microsoft.com/office/drawing/2014/main" id="{68CA9A5E-2475-4ACC-9CCB-4A522667BED4}"/>
              </a:ext>
            </a:extLst>
          </p:cNvPr>
          <p:cNvGrpSpPr>
            <a:grpSpLocks/>
          </p:cNvGrpSpPr>
          <p:nvPr/>
        </p:nvGrpSpPr>
        <p:grpSpPr bwMode="auto">
          <a:xfrm>
            <a:off x="3990975" y="3889375"/>
            <a:ext cx="809625" cy="1606550"/>
            <a:chOff x="3133" y="2514"/>
            <a:chExt cx="510" cy="1004"/>
          </a:xfrm>
        </p:grpSpPr>
        <p:sp>
          <p:nvSpPr>
            <p:cNvPr id="17423" name="Text Box 10">
              <a:extLst>
                <a:ext uri="{FF2B5EF4-FFF2-40B4-BE49-F238E27FC236}">
                  <a16:creationId xmlns:a16="http://schemas.microsoft.com/office/drawing/2014/main" id="{0D99F394-F27D-4F16-A6F6-E404AC8A1A2F}"/>
                </a:ext>
              </a:extLst>
            </p:cNvPr>
            <p:cNvSpPr txBox="1">
              <a:spLocks noChangeArrowheads="1"/>
            </p:cNvSpPr>
            <p:nvPr/>
          </p:nvSpPr>
          <p:spPr bwMode="auto">
            <a:xfrm>
              <a:off x="3272" y="2514"/>
              <a:ext cx="278"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3600">
                  <a:solidFill>
                    <a:srgbClr val="FF0000"/>
                  </a:solidFill>
                </a:rPr>
                <a:t>a</a:t>
              </a:r>
              <a:endParaRPr kumimoji="0" lang="en-US" altLang="zh-CN">
                <a:solidFill>
                  <a:srgbClr val="FF0000"/>
                </a:solidFill>
                <a:latin typeface="Arial Unicode MS" pitchFamily="34" charset="-122"/>
                <a:ea typeface="Arial Unicode MS" pitchFamily="34" charset="-122"/>
              </a:endParaRPr>
            </a:p>
          </p:txBody>
        </p:sp>
        <p:sp>
          <p:nvSpPr>
            <p:cNvPr id="17424" name="Text Box 11">
              <a:extLst>
                <a:ext uri="{FF2B5EF4-FFF2-40B4-BE49-F238E27FC236}">
                  <a16:creationId xmlns:a16="http://schemas.microsoft.com/office/drawing/2014/main" id="{0EF8CEA6-A66B-4615-A6D3-5C28D3F7014A}"/>
                </a:ext>
              </a:extLst>
            </p:cNvPr>
            <p:cNvSpPr txBox="1">
              <a:spLocks noChangeArrowheads="1"/>
            </p:cNvSpPr>
            <p:nvPr/>
          </p:nvSpPr>
          <p:spPr bwMode="auto">
            <a:xfrm>
              <a:off x="3133" y="2950"/>
              <a:ext cx="510" cy="568"/>
            </a:xfrm>
            <a:prstGeom prst="rect">
              <a:avLst/>
            </a:prstGeom>
            <a:solidFill>
              <a:srgbClr val="FFFFFF"/>
            </a:solidFill>
            <a:ln w="9525">
              <a:solidFill>
                <a:srgbClr val="0000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5400">
                  <a:solidFill>
                    <a:srgbClr val="000000"/>
                  </a:solidFill>
                </a:rPr>
                <a:t>3</a:t>
              </a:r>
              <a:endParaRPr kumimoji="0" lang="en-US" altLang="zh-CN" sz="5400">
                <a:solidFill>
                  <a:srgbClr val="000000"/>
                </a:solidFill>
                <a:latin typeface="Arial Unicode MS" pitchFamily="34" charset="-122"/>
                <a:ea typeface="Arial Unicode MS" pitchFamily="34" charset="-122"/>
              </a:endParaRPr>
            </a:p>
          </p:txBody>
        </p:sp>
      </p:grpSp>
      <p:sp>
        <p:nvSpPr>
          <p:cNvPr id="10" name="Text Box 12">
            <a:extLst>
              <a:ext uri="{FF2B5EF4-FFF2-40B4-BE49-F238E27FC236}">
                <a16:creationId xmlns:a16="http://schemas.microsoft.com/office/drawing/2014/main" id="{F68D2530-16F0-4066-B5C4-50094FEF4E01}"/>
              </a:ext>
            </a:extLst>
          </p:cNvPr>
          <p:cNvSpPr txBox="1">
            <a:spLocks noChangeArrowheads="1"/>
          </p:cNvSpPr>
          <p:nvPr/>
        </p:nvSpPr>
        <p:spPr bwMode="auto">
          <a:xfrm>
            <a:off x="827088" y="3808413"/>
            <a:ext cx="2733675" cy="3049587"/>
          </a:xfrm>
          <a:prstGeom prst="rect">
            <a:avLst/>
          </a:prstGeom>
          <a:solidFill>
            <a:srgbClr val="0033CC"/>
          </a:solidFill>
          <a:ln w="38100">
            <a:solidFill>
              <a:schemeClr val="tx1"/>
            </a:solidFill>
            <a:miter lim="800000"/>
            <a:headEnd/>
            <a:tailEnd/>
          </a:ln>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dirty="0">
                <a:solidFill>
                  <a:schemeClr val="bg1"/>
                </a:solidFill>
              </a:rPr>
              <a:t>例</a:t>
            </a:r>
            <a:r>
              <a:rPr lang="en-US" altLang="zh-CN" dirty="0">
                <a:solidFill>
                  <a:schemeClr val="bg1"/>
                </a:solidFill>
              </a:rPr>
              <a:t>4</a:t>
            </a:r>
            <a:r>
              <a:rPr lang="zh-CN" altLang="en-US" dirty="0">
                <a:solidFill>
                  <a:schemeClr val="bg1"/>
                </a:solidFill>
              </a:rPr>
              <a:t>   变量的使用</a:t>
            </a:r>
          </a:p>
          <a:p>
            <a:r>
              <a:rPr lang="en-US" altLang="zh-CN" dirty="0">
                <a:solidFill>
                  <a:schemeClr val="bg1"/>
                </a:solidFill>
              </a:rPr>
              <a:t>int main()</a:t>
            </a:r>
          </a:p>
          <a:p>
            <a:r>
              <a:rPr lang="en-US" altLang="zh-CN" dirty="0">
                <a:solidFill>
                  <a:schemeClr val="bg1"/>
                </a:solidFill>
              </a:rPr>
              <a:t>{</a:t>
            </a:r>
          </a:p>
          <a:p>
            <a:r>
              <a:rPr lang="en-US" altLang="zh-CN" dirty="0">
                <a:solidFill>
                  <a:schemeClr val="bg1"/>
                </a:solidFill>
              </a:rPr>
              <a:t>     int a;</a:t>
            </a:r>
          </a:p>
          <a:p>
            <a:r>
              <a:rPr lang="en-US" altLang="zh-CN" dirty="0">
                <a:solidFill>
                  <a:schemeClr val="bg1"/>
                </a:solidFill>
              </a:rPr>
              <a:t>     a=3;</a:t>
            </a:r>
          </a:p>
          <a:p>
            <a:r>
              <a:rPr lang="en-US" altLang="zh-CN" dirty="0">
                <a:solidFill>
                  <a:schemeClr val="bg1"/>
                </a:solidFill>
              </a:rPr>
              <a:t>     </a:t>
            </a:r>
            <a:r>
              <a:rPr lang="en-US" altLang="zh-CN" dirty="0" err="1">
                <a:solidFill>
                  <a:schemeClr val="bg1"/>
                </a:solidFill>
              </a:rPr>
              <a:t>printf</a:t>
            </a:r>
            <a:r>
              <a:rPr lang="en-US" altLang="zh-CN" dirty="0">
                <a:solidFill>
                  <a:schemeClr val="bg1"/>
                </a:solidFill>
              </a:rPr>
              <a:t>(“a=%</a:t>
            </a:r>
            <a:r>
              <a:rPr lang="en-US" altLang="zh-CN" dirty="0" err="1">
                <a:solidFill>
                  <a:schemeClr val="bg1"/>
                </a:solidFill>
              </a:rPr>
              <a:t>d",a</a:t>
            </a:r>
            <a:r>
              <a:rPr lang="en-US" altLang="zh-CN" dirty="0">
                <a:solidFill>
                  <a:schemeClr val="bg1"/>
                </a:solidFill>
              </a:rPr>
              <a:t>);</a:t>
            </a:r>
          </a:p>
          <a:p>
            <a:r>
              <a:rPr lang="en-US" altLang="zh-CN" dirty="0">
                <a:solidFill>
                  <a:schemeClr val="bg1"/>
                </a:solidFill>
              </a:rPr>
              <a:t>     return 0</a:t>
            </a:r>
            <a:r>
              <a:rPr lang="zh-CN" altLang="en-US" dirty="0">
                <a:solidFill>
                  <a:schemeClr val="bg1"/>
                </a:solidFill>
              </a:rPr>
              <a:t>；</a:t>
            </a:r>
            <a:endParaRPr lang="en-US" altLang="zh-CN" dirty="0">
              <a:solidFill>
                <a:schemeClr val="bg1"/>
              </a:solidFill>
            </a:endParaRPr>
          </a:p>
          <a:p>
            <a:r>
              <a:rPr lang="en-US" altLang="zh-CN" dirty="0">
                <a:solidFill>
                  <a:schemeClr val="bg1"/>
                </a:solidFill>
              </a:rPr>
              <a:t>}</a:t>
            </a:r>
          </a:p>
        </p:txBody>
      </p:sp>
      <p:grpSp>
        <p:nvGrpSpPr>
          <p:cNvPr id="3" name="Group 13">
            <a:extLst>
              <a:ext uri="{FF2B5EF4-FFF2-40B4-BE49-F238E27FC236}">
                <a16:creationId xmlns:a16="http://schemas.microsoft.com/office/drawing/2014/main" id="{67C6EBEE-DF0F-4C84-A1AA-D9EF34DB93F1}"/>
              </a:ext>
            </a:extLst>
          </p:cNvPr>
          <p:cNvGrpSpPr>
            <a:grpSpLocks/>
          </p:cNvGrpSpPr>
          <p:nvPr/>
        </p:nvGrpSpPr>
        <p:grpSpPr bwMode="auto">
          <a:xfrm>
            <a:off x="4635500" y="3930650"/>
            <a:ext cx="2716213" cy="657225"/>
            <a:chOff x="3539" y="2540"/>
            <a:chExt cx="1711" cy="411"/>
          </a:xfrm>
        </p:grpSpPr>
        <p:sp>
          <p:nvSpPr>
            <p:cNvPr id="17421" name="Text Box 14">
              <a:extLst>
                <a:ext uri="{FF2B5EF4-FFF2-40B4-BE49-F238E27FC236}">
                  <a16:creationId xmlns:a16="http://schemas.microsoft.com/office/drawing/2014/main" id="{F7B49B4E-E72E-40DF-816F-04600DE76037}"/>
                </a:ext>
              </a:extLst>
            </p:cNvPr>
            <p:cNvSpPr txBox="1">
              <a:spLocks noChangeArrowheads="1"/>
            </p:cNvSpPr>
            <p:nvPr/>
          </p:nvSpPr>
          <p:spPr bwMode="auto">
            <a:xfrm>
              <a:off x="4197" y="2540"/>
              <a:ext cx="1053"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a:solidFill>
                    <a:srgbClr val="000000"/>
                  </a:solidFill>
                </a:rPr>
                <a:t>变量名</a:t>
              </a:r>
            </a:p>
            <a:p>
              <a:endParaRPr kumimoji="0" lang="en-US" altLang="zh-CN">
                <a:solidFill>
                  <a:srgbClr val="000000"/>
                </a:solidFill>
                <a:latin typeface="Arial Unicode MS" pitchFamily="34" charset="-122"/>
                <a:ea typeface="Arial Unicode MS" pitchFamily="34" charset="-122"/>
              </a:endParaRPr>
            </a:p>
          </p:txBody>
        </p:sp>
        <p:sp>
          <p:nvSpPr>
            <p:cNvPr id="13" name="AutoShape 15">
              <a:extLst>
                <a:ext uri="{FF2B5EF4-FFF2-40B4-BE49-F238E27FC236}">
                  <a16:creationId xmlns:a16="http://schemas.microsoft.com/office/drawing/2014/main" id="{02CD6F00-BE9C-4B53-8F3E-6ECEE2D3C81F}"/>
                </a:ext>
              </a:extLst>
            </p:cNvPr>
            <p:cNvSpPr>
              <a:spLocks noChangeArrowheads="1"/>
            </p:cNvSpPr>
            <p:nvPr/>
          </p:nvSpPr>
          <p:spPr bwMode="auto">
            <a:xfrm>
              <a:off x="3539" y="2621"/>
              <a:ext cx="676" cy="141"/>
            </a:xfrm>
            <a:prstGeom prst="leftArrow">
              <a:avLst>
                <a:gd name="adj1" fmla="val 50000"/>
                <a:gd name="adj2" fmla="val 119858"/>
              </a:avLst>
            </a:prstGeom>
            <a:gradFill rotWithShape="0">
              <a:gsLst>
                <a:gs pos="0">
                  <a:schemeClr val="hlink">
                    <a:gamma/>
                    <a:shade val="60784"/>
                    <a:invGamma/>
                  </a:schemeClr>
                </a:gs>
                <a:gs pos="50000">
                  <a:schemeClr val="hlink"/>
                </a:gs>
                <a:gs pos="100000">
                  <a:schemeClr val="hlink">
                    <a:gamma/>
                    <a:shade val="60784"/>
                    <a:invGamma/>
                  </a:schemeClr>
                </a:gs>
              </a:gsLst>
              <a:lin ang="5400000" scaled="1"/>
            </a:gradFill>
            <a:ln w="9525">
              <a:solidFill>
                <a:srgbClr val="0000FF"/>
              </a:solidFill>
              <a:miter lim="800000"/>
              <a:headEnd/>
              <a:tailEnd/>
            </a:ln>
            <a:effectLst/>
          </p:spPr>
          <p:txBody>
            <a:bodyPr anchor="ctr">
              <a:spAutoFit/>
            </a:bodyPr>
            <a:lstStyle/>
            <a:p>
              <a:pPr>
                <a:defRPr/>
              </a:pPr>
              <a:endParaRPr lang="zh-CN" altLang="en-US"/>
            </a:p>
          </p:txBody>
        </p:sp>
      </p:grpSp>
      <p:grpSp>
        <p:nvGrpSpPr>
          <p:cNvPr id="4" name="Group 16">
            <a:extLst>
              <a:ext uri="{FF2B5EF4-FFF2-40B4-BE49-F238E27FC236}">
                <a16:creationId xmlns:a16="http://schemas.microsoft.com/office/drawing/2014/main" id="{9D68E771-A59F-4FC0-98B7-AF3627EAA397}"/>
              </a:ext>
            </a:extLst>
          </p:cNvPr>
          <p:cNvGrpSpPr>
            <a:grpSpLocks/>
          </p:cNvGrpSpPr>
          <p:nvPr/>
        </p:nvGrpSpPr>
        <p:grpSpPr bwMode="auto">
          <a:xfrm>
            <a:off x="4543425" y="4722813"/>
            <a:ext cx="2828925" cy="657225"/>
            <a:chOff x="3481" y="3039"/>
            <a:chExt cx="1782" cy="411"/>
          </a:xfrm>
        </p:grpSpPr>
        <p:sp>
          <p:nvSpPr>
            <p:cNvPr id="17419" name="Text Box 17">
              <a:extLst>
                <a:ext uri="{FF2B5EF4-FFF2-40B4-BE49-F238E27FC236}">
                  <a16:creationId xmlns:a16="http://schemas.microsoft.com/office/drawing/2014/main" id="{22A830BF-F3FA-4A23-92CD-8F602B4F2626}"/>
                </a:ext>
              </a:extLst>
            </p:cNvPr>
            <p:cNvSpPr txBox="1">
              <a:spLocks noChangeArrowheads="1"/>
            </p:cNvSpPr>
            <p:nvPr/>
          </p:nvSpPr>
          <p:spPr bwMode="auto">
            <a:xfrm>
              <a:off x="4210" y="3039"/>
              <a:ext cx="1053"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a:solidFill>
                    <a:srgbClr val="000000"/>
                  </a:solidFill>
                </a:rPr>
                <a:t>变量值</a:t>
              </a:r>
            </a:p>
            <a:p>
              <a:endParaRPr kumimoji="0" lang="en-US" altLang="zh-CN">
                <a:solidFill>
                  <a:srgbClr val="000000"/>
                </a:solidFill>
                <a:latin typeface="Arial Unicode MS" pitchFamily="34" charset="-122"/>
                <a:ea typeface="Arial Unicode MS" pitchFamily="34" charset="-122"/>
              </a:endParaRPr>
            </a:p>
          </p:txBody>
        </p:sp>
        <p:sp>
          <p:nvSpPr>
            <p:cNvPr id="16" name="AutoShape 18">
              <a:extLst>
                <a:ext uri="{FF2B5EF4-FFF2-40B4-BE49-F238E27FC236}">
                  <a16:creationId xmlns:a16="http://schemas.microsoft.com/office/drawing/2014/main" id="{A39E318B-1157-4CFE-BA1F-2D08C1D36D4F}"/>
                </a:ext>
              </a:extLst>
            </p:cNvPr>
            <p:cNvSpPr>
              <a:spLocks noChangeArrowheads="1"/>
            </p:cNvSpPr>
            <p:nvPr/>
          </p:nvSpPr>
          <p:spPr bwMode="auto">
            <a:xfrm>
              <a:off x="3481" y="3123"/>
              <a:ext cx="743" cy="159"/>
            </a:xfrm>
            <a:prstGeom prst="leftArrow">
              <a:avLst>
                <a:gd name="adj1" fmla="val 50000"/>
                <a:gd name="adj2" fmla="val 116824"/>
              </a:avLst>
            </a:prstGeom>
            <a:gradFill rotWithShape="0">
              <a:gsLst>
                <a:gs pos="0">
                  <a:schemeClr val="hlink">
                    <a:gamma/>
                    <a:shade val="60784"/>
                    <a:invGamma/>
                  </a:schemeClr>
                </a:gs>
                <a:gs pos="50000">
                  <a:schemeClr val="hlink"/>
                </a:gs>
                <a:gs pos="100000">
                  <a:schemeClr val="hlink">
                    <a:gamma/>
                    <a:shade val="60784"/>
                    <a:invGamma/>
                  </a:schemeClr>
                </a:gs>
              </a:gsLst>
              <a:lin ang="5400000" scaled="1"/>
            </a:gradFill>
            <a:ln w="9525">
              <a:solidFill>
                <a:srgbClr val="0000FF"/>
              </a:solidFill>
              <a:miter lim="800000"/>
              <a:headEnd/>
              <a:tailEnd/>
            </a:ln>
            <a:effectLst/>
          </p:spPr>
          <p:txBody>
            <a:bodyPr wrap="none" anchor="ctr">
              <a:spAutoFit/>
            </a:bodyPr>
            <a:lstStyle/>
            <a:p>
              <a:pPr>
                <a:defRPr/>
              </a:pPr>
              <a:endParaRPr lang="zh-CN" altLang="en-US"/>
            </a:p>
          </p:txBody>
        </p:sp>
      </p:grpSp>
      <p:grpSp>
        <p:nvGrpSpPr>
          <p:cNvPr id="5" name="Group 19">
            <a:extLst>
              <a:ext uri="{FF2B5EF4-FFF2-40B4-BE49-F238E27FC236}">
                <a16:creationId xmlns:a16="http://schemas.microsoft.com/office/drawing/2014/main" id="{E9E3DEE2-1FD4-4088-AD84-3785442E2870}"/>
              </a:ext>
            </a:extLst>
          </p:cNvPr>
          <p:cNvGrpSpPr>
            <a:grpSpLocks/>
          </p:cNvGrpSpPr>
          <p:nvPr/>
        </p:nvGrpSpPr>
        <p:grpSpPr bwMode="auto">
          <a:xfrm>
            <a:off x="4360863" y="5478463"/>
            <a:ext cx="3052762" cy="895350"/>
            <a:chOff x="3366" y="3515"/>
            <a:chExt cx="1923" cy="559"/>
          </a:xfrm>
        </p:grpSpPr>
        <p:sp>
          <p:nvSpPr>
            <p:cNvPr id="17416" name="Text Box 20">
              <a:extLst>
                <a:ext uri="{FF2B5EF4-FFF2-40B4-BE49-F238E27FC236}">
                  <a16:creationId xmlns:a16="http://schemas.microsoft.com/office/drawing/2014/main" id="{8A1CD036-4F5E-4309-AD04-DE1699C7357E}"/>
                </a:ext>
              </a:extLst>
            </p:cNvPr>
            <p:cNvSpPr txBox="1">
              <a:spLocks noChangeArrowheads="1"/>
            </p:cNvSpPr>
            <p:nvPr/>
          </p:nvSpPr>
          <p:spPr bwMode="auto">
            <a:xfrm>
              <a:off x="4236" y="3663"/>
              <a:ext cx="1053"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a:solidFill>
                    <a:srgbClr val="000000"/>
                  </a:solidFill>
                </a:rPr>
                <a:t>存储单元</a:t>
              </a:r>
            </a:p>
            <a:p>
              <a:endParaRPr kumimoji="0" lang="en-US" altLang="zh-CN">
                <a:solidFill>
                  <a:srgbClr val="000000"/>
                </a:solidFill>
                <a:latin typeface="Arial Unicode MS" pitchFamily="34" charset="-122"/>
                <a:ea typeface="Arial Unicode MS" pitchFamily="34" charset="-122"/>
              </a:endParaRPr>
            </a:p>
          </p:txBody>
        </p:sp>
        <p:sp>
          <p:nvSpPr>
            <p:cNvPr id="17417" name="Line 21">
              <a:extLst>
                <a:ext uri="{FF2B5EF4-FFF2-40B4-BE49-F238E27FC236}">
                  <a16:creationId xmlns:a16="http://schemas.microsoft.com/office/drawing/2014/main" id="{6656D83E-F242-4D7E-8019-52200031BEF3}"/>
                </a:ext>
              </a:extLst>
            </p:cNvPr>
            <p:cNvSpPr>
              <a:spLocks noChangeShapeType="1"/>
            </p:cNvSpPr>
            <p:nvPr/>
          </p:nvSpPr>
          <p:spPr bwMode="auto">
            <a:xfrm flipH="1" flipV="1">
              <a:off x="3366" y="3515"/>
              <a:ext cx="450" cy="317"/>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18" name="Line 22">
              <a:extLst>
                <a:ext uri="{FF2B5EF4-FFF2-40B4-BE49-F238E27FC236}">
                  <a16:creationId xmlns:a16="http://schemas.microsoft.com/office/drawing/2014/main" id="{6FCA5E4A-D857-4993-8E29-3F71E8EC62A6}"/>
                </a:ext>
              </a:extLst>
            </p:cNvPr>
            <p:cNvSpPr>
              <a:spLocks noChangeShapeType="1"/>
            </p:cNvSpPr>
            <p:nvPr/>
          </p:nvSpPr>
          <p:spPr bwMode="auto">
            <a:xfrm>
              <a:off x="3815" y="3823"/>
              <a:ext cx="401"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54062BB1-2F39-465C-A847-69A5E6E3B9B3}"/>
              </a:ext>
            </a:extLst>
          </p:cNvPr>
          <p:cNvSpPr>
            <a:spLocks noChangeArrowheads="1"/>
          </p:cNvSpPr>
          <p:nvPr/>
        </p:nvSpPr>
        <p:spPr bwMode="auto">
          <a:xfrm>
            <a:off x="250825" y="1628775"/>
            <a:ext cx="5380038"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ts val="400"/>
              </a:spcBef>
              <a:buClr>
                <a:schemeClr val="accent1"/>
              </a:buClr>
              <a:buSzPct val="68000"/>
              <a:buFont typeface="Wingdings 3" panose="05040102010807070707" pitchFamily="18" charset="2"/>
              <a:buChar char=""/>
              <a:defRPr sz="2700">
                <a:solidFill>
                  <a:schemeClr val="tx1"/>
                </a:solidFill>
                <a:latin typeface="Cambria" panose="02040503050406030204" pitchFamily="18" charset="0"/>
                <a:ea typeface="黑体" panose="02010609060101010101" pitchFamily="49" charset="-122"/>
              </a:defRPr>
            </a:lvl1pPr>
            <a:lvl2pPr marL="685800" indent="-228600">
              <a:spcBef>
                <a:spcPts val="325"/>
              </a:spcBef>
              <a:buClr>
                <a:schemeClr val="accent1"/>
              </a:buClr>
              <a:buFont typeface="Verdana" panose="020B0604030504040204" pitchFamily="34" charset="0"/>
              <a:buChar char="◦"/>
              <a:defRPr sz="2300">
                <a:solidFill>
                  <a:schemeClr val="tx1"/>
                </a:solidFill>
                <a:latin typeface="Cambria" panose="02040503050406030204" pitchFamily="18"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Cambria" panose="02040503050406030204" pitchFamily="18"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Cambria" panose="02040503050406030204" pitchFamily="18"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9pPr>
          </a:lstStyle>
          <a:p>
            <a:pPr lvl="1" eaLnBrk="1" hangingPunct="1">
              <a:spcBef>
                <a:spcPct val="20000"/>
              </a:spcBef>
              <a:buClr>
                <a:srgbClr val="FF3300"/>
              </a:buClr>
              <a:buFont typeface="Wingdings" panose="05000000000000000000" pitchFamily="2" charset="2"/>
              <a:buChar char="v"/>
            </a:pPr>
            <a:r>
              <a:rPr lang="zh-CN" altLang="en-US" sz="2200" dirty="0">
                <a:latin typeface="Times New Roman" panose="02020603050405020304" pitchFamily="18" charset="0"/>
                <a:ea typeface="宋体" panose="02010600030101010101" pitchFamily="2" charset="-122"/>
              </a:rPr>
              <a:t>内存以字节为单元组成</a:t>
            </a:r>
          </a:p>
          <a:p>
            <a:pPr lvl="1" eaLnBrk="1" hangingPunct="1">
              <a:spcBef>
                <a:spcPct val="20000"/>
              </a:spcBef>
              <a:buClr>
                <a:srgbClr val="FF3300"/>
              </a:buClr>
              <a:buFont typeface="Wingdings" panose="05000000000000000000" pitchFamily="2" charset="2"/>
              <a:buChar char="v"/>
            </a:pPr>
            <a:r>
              <a:rPr lang="zh-CN" altLang="en-US" sz="2200" dirty="0">
                <a:latin typeface="Times New Roman" panose="02020603050405020304" pitchFamily="18" charset="0"/>
                <a:ea typeface="宋体" panose="02010600030101010101" pitchFamily="2" charset="-122"/>
              </a:rPr>
              <a:t>每个字节有一个地址</a:t>
            </a:r>
          </a:p>
          <a:p>
            <a:pPr lvl="1" eaLnBrk="1" hangingPunct="1">
              <a:spcBef>
                <a:spcPct val="20000"/>
              </a:spcBef>
              <a:buClr>
                <a:srgbClr val="FF3300"/>
              </a:buClr>
              <a:buFont typeface="Wingdings" panose="05000000000000000000" pitchFamily="2" charset="2"/>
              <a:buChar char="v"/>
            </a:pPr>
            <a:r>
              <a:rPr lang="zh-CN" altLang="en-US" sz="2200" dirty="0">
                <a:latin typeface="Times New Roman" panose="02020603050405020304" pitchFamily="18" charset="0"/>
                <a:ea typeface="宋体" panose="02010600030101010101" pitchFamily="2" charset="-122"/>
              </a:rPr>
              <a:t>一个字节一般由</a:t>
            </a:r>
            <a:r>
              <a:rPr lang="en-US" altLang="zh-CN" sz="2200" dirty="0">
                <a:latin typeface="Times New Roman" panose="02020603050405020304" pitchFamily="18" charset="0"/>
                <a:ea typeface="宋体" panose="02010600030101010101" pitchFamily="2" charset="-122"/>
              </a:rPr>
              <a:t>8</a:t>
            </a:r>
            <a:r>
              <a:rPr lang="zh-CN" altLang="en-US" sz="2200" dirty="0">
                <a:latin typeface="Times New Roman" panose="02020603050405020304" pitchFamily="18" charset="0"/>
                <a:ea typeface="宋体" panose="02010600030101010101" pitchFamily="2" charset="-122"/>
              </a:rPr>
              <a:t>个二进制位组成</a:t>
            </a:r>
          </a:p>
          <a:p>
            <a:pPr lvl="1" eaLnBrk="1" hangingPunct="1">
              <a:spcBef>
                <a:spcPct val="20000"/>
              </a:spcBef>
              <a:buClr>
                <a:srgbClr val="FF3300"/>
              </a:buClr>
              <a:buFont typeface="Wingdings" panose="05000000000000000000" pitchFamily="2" charset="2"/>
              <a:buChar char="v"/>
            </a:pPr>
            <a:r>
              <a:rPr lang="zh-CN" altLang="en-US" sz="2200" dirty="0">
                <a:latin typeface="Times New Roman" panose="02020603050405020304" pitchFamily="18" charset="0"/>
                <a:ea typeface="宋体" panose="02010600030101010101" pitchFamily="2" charset="-122"/>
              </a:rPr>
              <a:t>每个二进位的值是</a:t>
            </a:r>
            <a:r>
              <a:rPr lang="en-US" altLang="zh-CN" sz="2200" dirty="0">
                <a:latin typeface="Times New Roman" panose="02020603050405020304" pitchFamily="18" charset="0"/>
                <a:ea typeface="宋体" panose="02010600030101010101" pitchFamily="2" charset="-122"/>
              </a:rPr>
              <a:t>0</a:t>
            </a:r>
            <a:r>
              <a:rPr lang="zh-CN" altLang="en-US" sz="2200" dirty="0">
                <a:latin typeface="Times New Roman" panose="02020603050405020304" pitchFamily="18" charset="0"/>
                <a:ea typeface="宋体" panose="02010600030101010101" pitchFamily="2" charset="-122"/>
              </a:rPr>
              <a:t>或</a:t>
            </a:r>
            <a:r>
              <a:rPr lang="en-US" altLang="zh-CN" sz="2200" dirty="0">
                <a:latin typeface="Times New Roman" panose="02020603050405020304" pitchFamily="18" charset="0"/>
                <a:ea typeface="宋体" panose="02010600030101010101" pitchFamily="2" charset="-122"/>
              </a:rPr>
              <a:t>1</a:t>
            </a:r>
          </a:p>
        </p:txBody>
      </p:sp>
      <p:sp>
        <p:nvSpPr>
          <p:cNvPr id="18437" name="Rectangle 2">
            <a:extLst>
              <a:ext uri="{FF2B5EF4-FFF2-40B4-BE49-F238E27FC236}">
                <a16:creationId xmlns:a16="http://schemas.microsoft.com/office/drawing/2014/main" id="{BBFD7435-65C7-4ECB-8CCD-7890FA0665EC}"/>
              </a:ext>
            </a:extLst>
          </p:cNvPr>
          <p:cNvSpPr>
            <a:spLocks noGrp="1"/>
          </p:cNvSpPr>
          <p:nvPr>
            <p:ph type="subTitle" idx="4294967295"/>
          </p:nvPr>
        </p:nvSpPr>
        <p:spPr>
          <a:xfrm>
            <a:off x="0" y="1052513"/>
            <a:ext cx="8077200" cy="609600"/>
          </a:xfrm>
        </p:spPr>
        <p:txBody>
          <a:bodyPr/>
          <a:lstStyle/>
          <a:p>
            <a:pPr algn="ctr" eaLnBrk="1" hangingPunct="1"/>
            <a:r>
              <a:rPr lang="zh-CN" altLang="en-US">
                <a:solidFill>
                  <a:srgbClr val="800000"/>
                </a:solidFill>
              </a:rPr>
              <a:t>内存：字节和位</a:t>
            </a:r>
          </a:p>
          <a:p>
            <a:pPr algn="ctr" eaLnBrk="1" hangingPunct="1"/>
            <a:endParaRPr lang="zh-CN" altLang="zh-CN">
              <a:solidFill>
                <a:srgbClr val="800000"/>
              </a:solidFill>
            </a:endParaRPr>
          </a:p>
        </p:txBody>
      </p:sp>
      <p:sp>
        <p:nvSpPr>
          <p:cNvPr id="57" name="Rectangle 8">
            <a:extLst>
              <a:ext uri="{FF2B5EF4-FFF2-40B4-BE49-F238E27FC236}">
                <a16:creationId xmlns:a16="http://schemas.microsoft.com/office/drawing/2014/main" id="{9773F1ED-63CF-473A-BC2C-16737772F870}"/>
              </a:ext>
            </a:extLst>
          </p:cNvPr>
          <p:cNvSpPr>
            <a:spLocks noChangeArrowheads="1"/>
          </p:cNvSpPr>
          <p:nvPr/>
        </p:nvSpPr>
        <p:spPr bwMode="auto">
          <a:xfrm>
            <a:off x="-180528" y="4149080"/>
            <a:ext cx="9324528"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ts val="400"/>
              </a:spcBef>
              <a:buClr>
                <a:schemeClr val="accent1"/>
              </a:buClr>
              <a:buSzPct val="68000"/>
              <a:buFont typeface="Wingdings 3" panose="05040102010807070707" pitchFamily="18" charset="2"/>
              <a:buChar char=""/>
              <a:defRPr sz="2700">
                <a:solidFill>
                  <a:schemeClr val="tx1"/>
                </a:solidFill>
                <a:latin typeface="Cambria" panose="02040503050406030204" pitchFamily="18" charset="0"/>
                <a:ea typeface="黑体" panose="02010609060101010101" pitchFamily="49" charset="-122"/>
              </a:defRPr>
            </a:lvl1pPr>
            <a:lvl2pPr marL="685800" indent="-228600">
              <a:spcBef>
                <a:spcPts val="325"/>
              </a:spcBef>
              <a:buClr>
                <a:schemeClr val="accent1"/>
              </a:buClr>
              <a:buFont typeface="Verdana" panose="020B0604030504040204" pitchFamily="34" charset="0"/>
              <a:buChar char="◦"/>
              <a:defRPr sz="2300">
                <a:solidFill>
                  <a:schemeClr val="tx1"/>
                </a:solidFill>
                <a:latin typeface="Cambria" panose="02040503050406030204" pitchFamily="18"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Cambria" panose="02040503050406030204" pitchFamily="18"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Cambria" panose="02040503050406030204" pitchFamily="18"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9pPr>
          </a:lstStyle>
          <a:p>
            <a:pPr lvl="1" eaLnBrk="1" hangingPunct="1">
              <a:spcBef>
                <a:spcPct val="20000"/>
              </a:spcBef>
              <a:buClr>
                <a:srgbClr val="FF3300"/>
              </a:buClr>
              <a:buFont typeface="Wingdings" panose="05000000000000000000" pitchFamily="2" charset="2"/>
              <a:buChar char="v"/>
            </a:pPr>
            <a:r>
              <a:rPr lang="zh-CN" altLang="en-US" sz="2800" b="1" i="1" dirty="0">
                <a:latin typeface="Times New Roman" panose="02020603050405020304" pitchFamily="18" charset="0"/>
                <a:ea typeface="宋体" panose="02010600030101010101" pitchFamily="2" charset="-122"/>
              </a:rPr>
              <a:t>世界上只有</a:t>
            </a:r>
            <a:r>
              <a:rPr lang="en-US" altLang="zh-CN" sz="2800" b="1" i="1" dirty="0">
                <a:latin typeface="Times New Roman" panose="02020603050405020304" pitchFamily="18" charset="0"/>
                <a:ea typeface="宋体" panose="02010600030101010101" pitchFamily="2" charset="-122"/>
              </a:rPr>
              <a:t>10</a:t>
            </a:r>
            <a:r>
              <a:rPr lang="zh-CN" altLang="en-US" sz="2800" b="1" i="1" dirty="0">
                <a:latin typeface="Times New Roman" panose="02020603050405020304" pitchFamily="18" charset="0"/>
                <a:ea typeface="宋体" panose="02010600030101010101" pitchFamily="2" charset="-122"/>
              </a:rPr>
              <a:t>种人，一种懂二进制，一种不懂二进制。</a:t>
            </a:r>
            <a:endParaRPr lang="en-US" altLang="zh-CN" sz="2800" b="1" i="1" dirty="0">
              <a:latin typeface="Times New Roman" panose="02020603050405020304" pitchFamily="18"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a:extLst>
              <a:ext uri="{FF2B5EF4-FFF2-40B4-BE49-F238E27FC236}">
                <a16:creationId xmlns:a16="http://schemas.microsoft.com/office/drawing/2014/main" id="{BBFD7435-65C7-4ECB-8CCD-7890FA0665EC}"/>
              </a:ext>
            </a:extLst>
          </p:cNvPr>
          <p:cNvSpPr>
            <a:spLocks noGrp="1"/>
          </p:cNvSpPr>
          <p:nvPr>
            <p:ph type="subTitle" idx="4294967295"/>
          </p:nvPr>
        </p:nvSpPr>
        <p:spPr>
          <a:xfrm>
            <a:off x="0" y="1052513"/>
            <a:ext cx="8077200" cy="609600"/>
          </a:xfrm>
        </p:spPr>
        <p:txBody>
          <a:bodyPr/>
          <a:lstStyle/>
          <a:p>
            <a:pPr algn="ctr" eaLnBrk="1" hangingPunct="1"/>
            <a:r>
              <a:rPr lang="zh-CN" altLang="en-US">
                <a:solidFill>
                  <a:srgbClr val="800000"/>
                </a:solidFill>
              </a:rPr>
              <a:t>内存：字节和位</a:t>
            </a:r>
          </a:p>
          <a:p>
            <a:pPr algn="ctr" eaLnBrk="1" hangingPunct="1"/>
            <a:endParaRPr lang="zh-CN" altLang="zh-CN">
              <a:solidFill>
                <a:srgbClr val="800000"/>
              </a:solidFill>
            </a:endParaRPr>
          </a:p>
        </p:txBody>
      </p:sp>
      <p:graphicFrame>
        <p:nvGraphicFramePr>
          <p:cNvPr id="2" name="表格 1">
            <a:extLst>
              <a:ext uri="{FF2B5EF4-FFF2-40B4-BE49-F238E27FC236}">
                <a16:creationId xmlns:a16="http://schemas.microsoft.com/office/drawing/2014/main" id="{6C7B1F58-8AA1-42F7-AA02-B19F4A0B3C42}"/>
              </a:ext>
            </a:extLst>
          </p:cNvPr>
          <p:cNvGraphicFramePr>
            <a:graphicFrameLocks noGrp="1"/>
          </p:cNvGraphicFramePr>
          <p:nvPr>
            <p:extLst>
              <p:ext uri="{D42A27DB-BD31-4B8C-83A1-F6EECF244321}">
                <p14:modId xmlns:p14="http://schemas.microsoft.com/office/powerpoint/2010/main" val="280166893"/>
              </p:ext>
            </p:extLst>
          </p:nvPr>
        </p:nvGraphicFramePr>
        <p:xfrm>
          <a:off x="395536" y="1844824"/>
          <a:ext cx="8424936" cy="4128714"/>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76790157"/>
                    </a:ext>
                  </a:extLst>
                </a:gridCol>
                <a:gridCol w="936104">
                  <a:extLst>
                    <a:ext uri="{9D8B030D-6E8A-4147-A177-3AD203B41FA5}">
                      <a16:colId xmlns:a16="http://schemas.microsoft.com/office/drawing/2014/main" val="1717796662"/>
                    </a:ext>
                  </a:extLst>
                </a:gridCol>
                <a:gridCol w="936104">
                  <a:extLst>
                    <a:ext uri="{9D8B030D-6E8A-4147-A177-3AD203B41FA5}">
                      <a16:colId xmlns:a16="http://schemas.microsoft.com/office/drawing/2014/main" val="1847067240"/>
                    </a:ext>
                  </a:extLst>
                </a:gridCol>
                <a:gridCol w="936104">
                  <a:extLst>
                    <a:ext uri="{9D8B030D-6E8A-4147-A177-3AD203B41FA5}">
                      <a16:colId xmlns:a16="http://schemas.microsoft.com/office/drawing/2014/main" val="3336592121"/>
                    </a:ext>
                  </a:extLst>
                </a:gridCol>
                <a:gridCol w="936104">
                  <a:extLst>
                    <a:ext uri="{9D8B030D-6E8A-4147-A177-3AD203B41FA5}">
                      <a16:colId xmlns:a16="http://schemas.microsoft.com/office/drawing/2014/main" val="2404384032"/>
                    </a:ext>
                  </a:extLst>
                </a:gridCol>
                <a:gridCol w="936104">
                  <a:extLst>
                    <a:ext uri="{9D8B030D-6E8A-4147-A177-3AD203B41FA5}">
                      <a16:colId xmlns:a16="http://schemas.microsoft.com/office/drawing/2014/main" val="288399132"/>
                    </a:ext>
                  </a:extLst>
                </a:gridCol>
                <a:gridCol w="936104">
                  <a:extLst>
                    <a:ext uri="{9D8B030D-6E8A-4147-A177-3AD203B41FA5}">
                      <a16:colId xmlns:a16="http://schemas.microsoft.com/office/drawing/2014/main" val="4188978520"/>
                    </a:ext>
                  </a:extLst>
                </a:gridCol>
                <a:gridCol w="936104">
                  <a:extLst>
                    <a:ext uri="{9D8B030D-6E8A-4147-A177-3AD203B41FA5}">
                      <a16:colId xmlns:a16="http://schemas.microsoft.com/office/drawing/2014/main" val="616204629"/>
                    </a:ext>
                  </a:extLst>
                </a:gridCol>
                <a:gridCol w="936104">
                  <a:extLst>
                    <a:ext uri="{9D8B030D-6E8A-4147-A177-3AD203B41FA5}">
                      <a16:colId xmlns:a16="http://schemas.microsoft.com/office/drawing/2014/main" val="4075088389"/>
                    </a:ext>
                  </a:extLst>
                </a:gridCol>
              </a:tblGrid>
              <a:tr h="705678">
                <a:tc>
                  <a:txBody>
                    <a:bodyPr/>
                    <a:lstStyle/>
                    <a:p>
                      <a:r>
                        <a:rPr lang="zh-CN" altLang="en-US" dirty="0"/>
                        <a:t>十进制数字</a:t>
                      </a:r>
                      <a:endParaRPr lang="en-US" dirty="0"/>
                    </a:p>
                  </a:txBody>
                  <a:tcPr/>
                </a:tc>
                <a:tc>
                  <a:txBody>
                    <a:bodyPr/>
                    <a:lstStyle/>
                    <a:p>
                      <a:r>
                        <a:rPr lang="en-US" dirty="0"/>
                        <a:t>0</a:t>
                      </a:r>
                    </a:p>
                  </a:txBody>
                  <a:tcPr/>
                </a:tc>
                <a:tc>
                  <a:txBody>
                    <a:bodyPr/>
                    <a:lstStyle/>
                    <a:p>
                      <a:r>
                        <a:rPr lang="en-US" dirty="0"/>
                        <a:t>1</a:t>
                      </a:r>
                    </a:p>
                  </a:txBody>
                  <a:tcPr/>
                </a:tc>
                <a:tc>
                  <a:txBody>
                    <a:bodyPr/>
                    <a:lstStyle/>
                    <a:p>
                      <a:r>
                        <a:rPr lang="en-US" dirty="0"/>
                        <a:t>8</a:t>
                      </a:r>
                    </a:p>
                  </a:txBody>
                  <a:tcPr/>
                </a:tc>
                <a:tc>
                  <a:txBody>
                    <a:bodyPr/>
                    <a:lstStyle/>
                    <a:p>
                      <a:r>
                        <a:rPr lang="en-US" dirty="0"/>
                        <a:t>10</a:t>
                      </a:r>
                    </a:p>
                  </a:txBody>
                  <a:tcPr/>
                </a:tc>
                <a:tc>
                  <a:txBody>
                    <a:bodyPr/>
                    <a:lstStyle/>
                    <a:p>
                      <a:r>
                        <a:rPr lang="en-US" dirty="0"/>
                        <a:t>20</a:t>
                      </a:r>
                    </a:p>
                  </a:txBody>
                  <a:tcPr/>
                </a:tc>
                <a:tc>
                  <a:txBody>
                    <a:bodyPr/>
                    <a:lstStyle/>
                    <a:p>
                      <a:r>
                        <a:rPr lang="en-US" dirty="0"/>
                        <a:t>100</a:t>
                      </a:r>
                    </a:p>
                  </a:txBody>
                  <a:tcPr/>
                </a:tc>
                <a:tc>
                  <a:txBody>
                    <a:bodyPr/>
                    <a:lstStyle/>
                    <a:p>
                      <a:r>
                        <a:rPr lang="en-US" altLang="zh-CN" dirty="0"/>
                        <a:t>-1</a:t>
                      </a:r>
                      <a:endParaRPr lang="en-US" dirty="0"/>
                    </a:p>
                  </a:txBody>
                  <a:tcPr/>
                </a:tc>
                <a:tc>
                  <a:txBody>
                    <a:bodyPr/>
                    <a:lstStyle/>
                    <a:p>
                      <a:r>
                        <a:rPr lang="en-US" altLang="zh-CN" dirty="0"/>
                        <a:t>-8</a:t>
                      </a:r>
                      <a:endParaRPr lang="en-US" dirty="0"/>
                    </a:p>
                  </a:txBody>
                  <a:tcPr/>
                </a:tc>
                <a:extLst>
                  <a:ext uri="{0D108BD9-81ED-4DB2-BD59-A6C34878D82A}">
                    <a16:rowId xmlns:a16="http://schemas.microsoft.com/office/drawing/2014/main" val="2374278087"/>
                  </a:ext>
                </a:extLst>
              </a:tr>
              <a:tr h="705678">
                <a:tc>
                  <a:txBody>
                    <a:bodyPr/>
                    <a:lstStyle/>
                    <a:p>
                      <a:r>
                        <a:rPr lang="zh-CN" altLang="en-US" dirty="0"/>
                        <a:t>二进制数字</a:t>
                      </a:r>
                      <a:endParaRPr lang="en-US" dirty="0"/>
                    </a:p>
                  </a:txBody>
                  <a:tcPr/>
                </a:tc>
                <a:tc>
                  <a:txBody>
                    <a:bodyPr/>
                    <a:lstStyle/>
                    <a:p>
                      <a:r>
                        <a:rPr lang="en-US" dirty="0"/>
                        <a:t>0</a:t>
                      </a:r>
                    </a:p>
                  </a:txBody>
                  <a:tcPr/>
                </a:tc>
                <a:tc>
                  <a:txBody>
                    <a:bodyPr/>
                    <a:lstStyle/>
                    <a:p>
                      <a:r>
                        <a:rPr lang="en-US" dirty="0"/>
                        <a:t>1</a:t>
                      </a:r>
                    </a:p>
                  </a:txBody>
                  <a:tcPr/>
                </a:tc>
                <a:tc>
                  <a:txBody>
                    <a:bodyPr/>
                    <a:lstStyle/>
                    <a:p>
                      <a:r>
                        <a:rPr lang="en-US"/>
                        <a:t>1000</a:t>
                      </a:r>
                      <a:endParaRPr lang="en-US" dirty="0"/>
                    </a:p>
                  </a:txBody>
                  <a:tcPr/>
                </a:tc>
                <a:tc>
                  <a:txBody>
                    <a:bodyPr/>
                    <a:lstStyle/>
                    <a:p>
                      <a:r>
                        <a:rPr lang="en-US" dirty="0"/>
                        <a:t>1010</a:t>
                      </a:r>
                    </a:p>
                  </a:txBody>
                  <a:tcPr/>
                </a:tc>
                <a:tc>
                  <a:txBody>
                    <a:bodyPr/>
                    <a:lstStyle/>
                    <a:p>
                      <a:r>
                        <a:rPr lang="en-US" dirty="0"/>
                        <a:t>10100</a:t>
                      </a:r>
                    </a:p>
                  </a:txBody>
                  <a:tcPr/>
                </a:tc>
                <a:tc>
                  <a:txBody>
                    <a:bodyPr/>
                    <a:lstStyle/>
                    <a:p>
                      <a:r>
                        <a:rPr lang="en-US" dirty="0"/>
                        <a:t>1100100</a:t>
                      </a:r>
                    </a:p>
                  </a:txBody>
                  <a:tcPr/>
                </a:tc>
                <a:tc>
                  <a:txBody>
                    <a:bodyPr/>
                    <a:lstStyle/>
                    <a:p>
                      <a:r>
                        <a:rPr lang="en-US" dirty="0"/>
                        <a:t>11111111111111111111111111111111</a:t>
                      </a:r>
                    </a:p>
                  </a:txBody>
                  <a:tcPr/>
                </a:tc>
                <a:tc>
                  <a:txBody>
                    <a:bodyPr/>
                    <a:lstStyle/>
                    <a:p>
                      <a:r>
                        <a:rPr lang="en-US" dirty="0"/>
                        <a:t>11111111111111111111111111111000</a:t>
                      </a:r>
                    </a:p>
                  </a:txBody>
                  <a:tcPr/>
                </a:tc>
                <a:extLst>
                  <a:ext uri="{0D108BD9-81ED-4DB2-BD59-A6C34878D82A}">
                    <a16:rowId xmlns:a16="http://schemas.microsoft.com/office/drawing/2014/main" val="2962123685"/>
                  </a:ext>
                </a:extLst>
              </a:tr>
              <a:tr h="705678">
                <a:tc>
                  <a:txBody>
                    <a:bodyPr/>
                    <a:lstStyle/>
                    <a:p>
                      <a:r>
                        <a:rPr lang="zh-CN" altLang="en-US" dirty="0"/>
                        <a:t>八进制数字</a:t>
                      </a:r>
                      <a:endParaRPr lang="en-US" dirty="0"/>
                    </a:p>
                  </a:txBody>
                  <a:tcPr/>
                </a:tc>
                <a:tc>
                  <a:txBody>
                    <a:bodyPr/>
                    <a:lstStyle/>
                    <a:p>
                      <a:r>
                        <a:rPr lang="en-US" dirty="0"/>
                        <a:t>0</a:t>
                      </a:r>
                    </a:p>
                  </a:txBody>
                  <a:tcPr/>
                </a:tc>
                <a:tc>
                  <a:txBody>
                    <a:bodyPr/>
                    <a:lstStyle/>
                    <a:p>
                      <a:r>
                        <a:rPr lang="en-US" dirty="0"/>
                        <a:t>1</a:t>
                      </a:r>
                    </a:p>
                  </a:txBody>
                  <a:tcPr/>
                </a:tc>
                <a:tc>
                  <a:txBody>
                    <a:bodyPr/>
                    <a:lstStyle/>
                    <a:p>
                      <a:r>
                        <a:rPr lang="en-US" dirty="0"/>
                        <a:t>10</a:t>
                      </a:r>
                    </a:p>
                  </a:txBody>
                  <a:tcPr/>
                </a:tc>
                <a:tc>
                  <a:txBody>
                    <a:bodyPr/>
                    <a:lstStyle/>
                    <a:p>
                      <a:r>
                        <a:rPr lang="en-US" dirty="0"/>
                        <a:t>12</a:t>
                      </a:r>
                    </a:p>
                  </a:txBody>
                  <a:tcPr/>
                </a:tc>
                <a:tc>
                  <a:txBody>
                    <a:bodyPr/>
                    <a:lstStyle/>
                    <a:p>
                      <a:r>
                        <a:rPr lang="en-US" dirty="0"/>
                        <a:t>24</a:t>
                      </a:r>
                    </a:p>
                  </a:txBody>
                  <a:tcPr/>
                </a:tc>
                <a:tc>
                  <a:txBody>
                    <a:bodyPr/>
                    <a:lstStyle/>
                    <a:p>
                      <a:r>
                        <a:rPr lang="en-US" dirty="0"/>
                        <a:t>144</a:t>
                      </a:r>
                    </a:p>
                  </a:txBody>
                  <a:tcPr/>
                </a:tc>
                <a:tc>
                  <a:txBody>
                    <a:bodyPr/>
                    <a:lstStyle/>
                    <a:p>
                      <a:r>
                        <a:rPr lang="en-US" dirty="0"/>
                        <a:t>6114230461</a:t>
                      </a:r>
                    </a:p>
                  </a:txBody>
                  <a:tcPr/>
                </a:tc>
                <a:tc>
                  <a:txBody>
                    <a:bodyPr/>
                    <a:lstStyle/>
                    <a:p>
                      <a:r>
                        <a:rPr lang="en-US" dirty="0"/>
                        <a:t>6014030061</a:t>
                      </a:r>
                    </a:p>
                  </a:txBody>
                  <a:tcPr/>
                </a:tc>
                <a:extLst>
                  <a:ext uri="{0D108BD9-81ED-4DB2-BD59-A6C34878D82A}">
                    <a16:rowId xmlns:a16="http://schemas.microsoft.com/office/drawing/2014/main" val="3967692871"/>
                  </a:ext>
                </a:extLst>
              </a:tr>
              <a:tr h="705678">
                <a:tc>
                  <a:txBody>
                    <a:bodyPr/>
                    <a:lstStyle/>
                    <a:p>
                      <a:r>
                        <a:rPr lang="zh-CN" altLang="en-US" dirty="0"/>
                        <a:t>十六进制数字</a:t>
                      </a:r>
                      <a:endParaRPr lang="en-US" dirty="0"/>
                    </a:p>
                  </a:txBody>
                  <a:tcPr/>
                </a:tc>
                <a:tc>
                  <a:txBody>
                    <a:bodyPr/>
                    <a:lstStyle/>
                    <a:p>
                      <a:r>
                        <a:rPr lang="en-US" dirty="0"/>
                        <a:t>0</a:t>
                      </a:r>
                    </a:p>
                  </a:txBody>
                  <a:tcPr/>
                </a:tc>
                <a:tc>
                  <a:txBody>
                    <a:bodyPr/>
                    <a:lstStyle/>
                    <a:p>
                      <a:r>
                        <a:rPr lang="en-US" dirty="0"/>
                        <a:t>1</a:t>
                      </a:r>
                    </a:p>
                  </a:txBody>
                  <a:tcPr/>
                </a:tc>
                <a:tc>
                  <a:txBody>
                    <a:bodyPr/>
                    <a:lstStyle/>
                    <a:p>
                      <a:r>
                        <a:rPr lang="en-US" dirty="0"/>
                        <a:t>8</a:t>
                      </a:r>
                    </a:p>
                  </a:txBody>
                  <a:tcPr/>
                </a:tc>
                <a:tc>
                  <a:txBody>
                    <a:bodyPr/>
                    <a:lstStyle/>
                    <a:p>
                      <a:r>
                        <a:rPr lang="en-US" altLang="zh-CN" dirty="0"/>
                        <a:t>a</a:t>
                      </a:r>
                      <a:endParaRPr lang="en-US" dirty="0"/>
                    </a:p>
                  </a:txBody>
                  <a:tcPr/>
                </a:tc>
                <a:tc>
                  <a:txBody>
                    <a:bodyPr/>
                    <a:lstStyle/>
                    <a:p>
                      <a:r>
                        <a:rPr lang="en-US" dirty="0"/>
                        <a:t>14</a:t>
                      </a:r>
                    </a:p>
                  </a:txBody>
                  <a:tcPr/>
                </a:tc>
                <a:tc>
                  <a:txBody>
                    <a:bodyPr/>
                    <a:lstStyle/>
                    <a:p>
                      <a:r>
                        <a:rPr lang="en-US" dirty="0"/>
                        <a:t>64</a:t>
                      </a:r>
                    </a:p>
                  </a:txBody>
                  <a:tcPr/>
                </a:tc>
                <a:tc>
                  <a:txBody>
                    <a:bodyPr/>
                    <a:lstStyle/>
                    <a:p>
                      <a:r>
                        <a:rPr lang="en-US" dirty="0"/>
                        <a:t>31313131</a:t>
                      </a:r>
                    </a:p>
                  </a:txBody>
                  <a:tcPr/>
                </a:tc>
                <a:tc>
                  <a:txBody>
                    <a:bodyPr/>
                    <a:lstStyle/>
                    <a:p>
                      <a:r>
                        <a:rPr lang="en-US" dirty="0"/>
                        <a:t>30303031</a:t>
                      </a:r>
                    </a:p>
                  </a:txBody>
                  <a:tcPr/>
                </a:tc>
                <a:extLst>
                  <a:ext uri="{0D108BD9-81ED-4DB2-BD59-A6C34878D82A}">
                    <a16:rowId xmlns:a16="http://schemas.microsoft.com/office/drawing/2014/main" val="3354985850"/>
                  </a:ext>
                </a:extLst>
              </a:tr>
            </a:tbl>
          </a:graphicData>
        </a:graphic>
      </p:graphicFrame>
      <p:sp>
        <p:nvSpPr>
          <p:cNvPr id="3" name="文本框 2">
            <a:extLst>
              <a:ext uri="{FF2B5EF4-FFF2-40B4-BE49-F238E27FC236}">
                <a16:creationId xmlns:a16="http://schemas.microsoft.com/office/drawing/2014/main" id="{4EC6D55A-D0EB-477E-B968-9E095D401524}"/>
              </a:ext>
            </a:extLst>
          </p:cNvPr>
          <p:cNvSpPr txBox="1"/>
          <p:nvPr/>
        </p:nvSpPr>
        <p:spPr>
          <a:xfrm>
            <a:off x="323528" y="5991671"/>
            <a:ext cx="6552728" cy="461665"/>
          </a:xfrm>
          <a:prstGeom prst="rect">
            <a:avLst/>
          </a:prstGeom>
          <a:noFill/>
        </p:spPr>
        <p:txBody>
          <a:bodyPr wrap="square" rtlCol="0">
            <a:spAutoFit/>
          </a:bodyPr>
          <a:lstStyle/>
          <a:p>
            <a:r>
              <a:rPr lang="zh-CN" altLang="en-US" dirty="0"/>
              <a:t>十六进制数字的</a:t>
            </a:r>
            <a:r>
              <a:rPr lang="en-US" altLang="zh-CN" dirty="0"/>
              <a:t>10-15</a:t>
            </a:r>
            <a:r>
              <a:rPr lang="zh-CN" altLang="en-US" dirty="0"/>
              <a:t>依次表示为：</a:t>
            </a:r>
            <a:r>
              <a:rPr lang="en-US" altLang="zh-CN" dirty="0"/>
              <a:t>a b c d e f</a:t>
            </a:r>
            <a:endParaRPr lang="en-US" dirty="0"/>
          </a:p>
        </p:txBody>
      </p:sp>
    </p:spTree>
    <p:extLst>
      <p:ext uri="{BB962C8B-B14F-4D97-AF65-F5344CB8AC3E}">
        <p14:creationId xmlns:p14="http://schemas.microsoft.com/office/powerpoint/2010/main" val="3356122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a:extLst>
              <a:ext uri="{FF2B5EF4-FFF2-40B4-BE49-F238E27FC236}">
                <a16:creationId xmlns:a16="http://schemas.microsoft.com/office/drawing/2014/main" id="{BBFD7435-65C7-4ECB-8CCD-7890FA0665EC}"/>
              </a:ext>
            </a:extLst>
          </p:cNvPr>
          <p:cNvSpPr>
            <a:spLocks noGrp="1"/>
          </p:cNvSpPr>
          <p:nvPr>
            <p:ph type="subTitle" idx="4294967295"/>
          </p:nvPr>
        </p:nvSpPr>
        <p:spPr>
          <a:xfrm>
            <a:off x="0" y="1052513"/>
            <a:ext cx="8077200" cy="609600"/>
          </a:xfrm>
        </p:spPr>
        <p:txBody>
          <a:bodyPr/>
          <a:lstStyle/>
          <a:p>
            <a:pPr algn="ctr" eaLnBrk="1" hangingPunct="1"/>
            <a:r>
              <a:rPr lang="zh-CN" altLang="en-US">
                <a:solidFill>
                  <a:srgbClr val="800000"/>
                </a:solidFill>
              </a:rPr>
              <a:t>内存：字节和位</a:t>
            </a:r>
          </a:p>
          <a:p>
            <a:pPr algn="ctr" eaLnBrk="1" hangingPunct="1"/>
            <a:endParaRPr lang="zh-CN" altLang="zh-CN">
              <a:solidFill>
                <a:srgbClr val="800000"/>
              </a:solidFill>
            </a:endParaRPr>
          </a:p>
        </p:txBody>
      </p:sp>
      <p:sp>
        <p:nvSpPr>
          <p:cNvPr id="4" name="矩形 3">
            <a:extLst>
              <a:ext uri="{FF2B5EF4-FFF2-40B4-BE49-F238E27FC236}">
                <a16:creationId xmlns:a16="http://schemas.microsoft.com/office/drawing/2014/main" id="{E5290A7D-6684-4CEE-8CD8-02475973BBB4}"/>
              </a:ext>
            </a:extLst>
          </p:cNvPr>
          <p:cNvSpPr/>
          <p:nvPr/>
        </p:nvSpPr>
        <p:spPr>
          <a:xfrm>
            <a:off x="-1" y="1357313"/>
            <a:ext cx="9162047" cy="5262979"/>
          </a:xfrm>
          <a:prstGeom prst="rect">
            <a:avLst/>
          </a:prstGeom>
        </p:spPr>
        <p:txBody>
          <a:bodyPr wrap="square">
            <a:spAutoFit/>
          </a:bodyPr>
          <a:lstStyle/>
          <a:p>
            <a:r>
              <a:rPr lang="en-US" dirty="0"/>
              <a:t>#include&lt;</a:t>
            </a:r>
            <a:r>
              <a:rPr lang="en-US" dirty="0" err="1"/>
              <a:t>stdio.h</a:t>
            </a:r>
            <a:r>
              <a:rPr lang="en-US" dirty="0"/>
              <a:t>&gt;</a:t>
            </a:r>
          </a:p>
          <a:p>
            <a:r>
              <a:rPr lang="en-US" dirty="0"/>
              <a:t>//</a:t>
            </a:r>
            <a:r>
              <a:rPr lang="en-US" dirty="0" err="1"/>
              <a:t>itoa函数不是标准的C语言库函数，可能在某些系统下未得到实现</a:t>
            </a:r>
            <a:endParaRPr lang="en-US" dirty="0"/>
          </a:p>
          <a:p>
            <a:r>
              <a:rPr lang="en-US" dirty="0"/>
              <a:t>//</a:t>
            </a:r>
            <a:r>
              <a:rPr lang="zh-CN" altLang="en-US" dirty="0"/>
              <a:t>此例子仅供参考学习使用，不要求理解和掌握</a:t>
            </a:r>
            <a:endParaRPr lang="en-US" dirty="0"/>
          </a:p>
          <a:p>
            <a:r>
              <a:rPr lang="en-US" dirty="0"/>
              <a:t>int main()</a:t>
            </a:r>
          </a:p>
          <a:p>
            <a:r>
              <a:rPr lang="en-US" dirty="0"/>
              <a:t>{</a:t>
            </a:r>
          </a:p>
          <a:p>
            <a:r>
              <a:rPr lang="en-US" dirty="0"/>
              <a:t>	int a = 0;//1 8 10 20 100 -1 -8</a:t>
            </a:r>
          </a:p>
          <a:p>
            <a:r>
              <a:rPr lang="en-US" dirty="0"/>
              <a:t>	char s2[25],s8[25],s16[25];</a:t>
            </a:r>
          </a:p>
          <a:p>
            <a:r>
              <a:rPr lang="en-US" dirty="0"/>
              <a:t>	</a:t>
            </a:r>
            <a:r>
              <a:rPr lang="en-US" dirty="0" err="1"/>
              <a:t>itoa</a:t>
            </a:r>
            <a:r>
              <a:rPr lang="en-US" dirty="0"/>
              <a:t>(a,s2,2);</a:t>
            </a:r>
          </a:p>
          <a:p>
            <a:r>
              <a:rPr lang="en-US" dirty="0"/>
              <a:t>	</a:t>
            </a:r>
            <a:r>
              <a:rPr lang="en-US" dirty="0" err="1"/>
              <a:t>printf</a:t>
            </a:r>
            <a:r>
              <a:rPr lang="en-US" dirty="0"/>
              <a:t>("%s\n",s2);</a:t>
            </a:r>
          </a:p>
          <a:p>
            <a:r>
              <a:rPr lang="en-US" dirty="0"/>
              <a:t>	</a:t>
            </a:r>
            <a:r>
              <a:rPr lang="en-US" dirty="0" err="1"/>
              <a:t>itoa</a:t>
            </a:r>
            <a:r>
              <a:rPr lang="en-US" dirty="0"/>
              <a:t>(a,s8,8);</a:t>
            </a:r>
          </a:p>
          <a:p>
            <a:r>
              <a:rPr lang="en-US" dirty="0"/>
              <a:t>	</a:t>
            </a:r>
            <a:r>
              <a:rPr lang="en-US" dirty="0" err="1"/>
              <a:t>printf</a:t>
            </a:r>
            <a:r>
              <a:rPr lang="en-US" dirty="0"/>
              <a:t>("%s\n",s8);</a:t>
            </a:r>
          </a:p>
          <a:p>
            <a:r>
              <a:rPr lang="en-US" dirty="0"/>
              <a:t>	</a:t>
            </a:r>
            <a:r>
              <a:rPr lang="en-US" dirty="0" err="1"/>
              <a:t>itoa</a:t>
            </a:r>
            <a:r>
              <a:rPr lang="en-US" dirty="0"/>
              <a:t>(a,s16,16);</a:t>
            </a:r>
          </a:p>
          <a:p>
            <a:r>
              <a:rPr lang="en-US" dirty="0"/>
              <a:t>	</a:t>
            </a:r>
            <a:r>
              <a:rPr lang="en-US" dirty="0" err="1"/>
              <a:t>printf</a:t>
            </a:r>
            <a:r>
              <a:rPr lang="en-US" dirty="0"/>
              <a:t>("%s\n",s16);</a:t>
            </a:r>
          </a:p>
          <a:p>
            <a:r>
              <a:rPr lang="en-US" dirty="0"/>
              <a:t>}</a:t>
            </a:r>
          </a:p>
        </p:txBody>
      </p:sp>
    </p:spTree>
    <p:extLst>
      <p:ext uri="{BB962C8B-B14F-4D97-AF65-F5344CB8AC3E}">
        <p14:creationId xmlns:p14="http://schemas.microsoft.com/office/powerpoint/2010/main" val="1466002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399FF6D-F5FF-4D97-9F08-32F58D3CA04E}"/>
              </a:ext>
            </a:extLst>
          </p:cNvPr>
          <p:cNvSpPr>
            <a:spLocks noGrp="1"/>
          </p:cNvSpPr>
          <p:nvPr>
            <p:ph type="subTitle" idx="4294967295"/>
          </p:nvPr>
        </p:nvSpPr>
        <p:spPr>
          <a:xfrm>
            <a:off x="0" y="908050"/>
            <a:ext cx="8077200" cy="504825"/>
          </a:xfrm>
        </p:spPr>
        <p:txBody>
          <a:bodyPr/>
          <a:lstStyle/>
          <a:p>
            <a:pPr eaLnBrk="1" hangingPunct="1">
              <a:buFontTx/>
              <a:buNone/>
            </a:pPr>
            <a:r>
              <a:rPr lang="en-US" altLang="zh-CN" sz="2800">
                <a:solidFill>
                  <a:srgbClr val="800000"/>
                </a:solidFill>
              </a:rPr>
              <a:t>3.3  </a:t>
            </a:r>
            <a:r>
              <a:rPr lang="zh-CN" altLang="en-US" sz="2800">
                <a:solidFill>
                  <a:srgbClr val="800000"/>
                </a:solidFill>
              </a:rPr>
              <a:t>整型数据</a:t>
            </a:r>
            <a:endParaRPr lang="zh-CN" altLang="zh-CN" sz="2800"/>
          </a:p>
        </p:txBody>
      </p:sp>
      <p:sp>
        <p:nvSpPr>
          <p:cNvPr id="21507" name="Rectangle 3">
            <a:extLst>
              <a:ext uri="{FF2B5EF4-FFF2-40B4-BE49-F238E27FC236}">
                <a16:creationId xmlns:a16="http://schemas.microsoft.com/office/drawing/2014/main" id="{413CF40F-AD93-4C9E-9177-98FBBC4EA1E0}"/>
              </a:ext>
            </a:extLst>
          </p:cNvPr>
          <p:cNvSpPr>
            <a:spLocks noChangeArrowheads="1"/>
          </p:cNvSpPr>
          <p:nvPr/>
        </p:nvSpPr>
        <p:spPr bwMode="auto">
          <a:xfrm>
            <a:off x="611188" y="1295400"/>
            <a:ext cx="8077200" cy="5562600"/>
          </a:xfrm>
          <a:prstGeom prst="rect">
            <a:avLst/>
          </a:prstGeom>
          <a:noFill/>
          <a:ln w="9525">
            <a:noFill/>
            <a:miter lim="800000"/>
            <a:headEnd/>
            <a:tailEnd/>
          </a:ln>
        </p:spPr>
        <p:txBody>
          <a:bodyPr/>
          <a:lstStyle/>
          <a:p>
            <a:pPr eaLnBrk="1" hangingPunct="1">
              <a:defRPr/>
            </a:pPr>
            <a:r>
              <a:rPr lang="en-US" altLang="zh-CN" b="1" dirty="0">
                <a:solidFill>
                  <a:srgbClr val="800000"/>
                </a:solidFill>
                <a:latin typeface="宋体" pitchFamily="2" charset="-122"/>
              </a:rPr>
              <a:t>3.3.1  </a:t>
            </a:r>
            <a:r>
              <a:rPr lang="zh-CN" altLang="en-US" b="1" dirty="0">
                <a:solidFill>
                  <a:srgbClr val="800000"/>
                </a:solidFill>
                <a:latin typeface="宋体" pitchFamily="2" charset="-122"/>
              </a:rPr>
              <a:t>整型常量（也称整数）</a:t>
            </a:r>
          </a:p>
          <a:p>
            <a:pPr marL="287338" indent="-287338" eaLnBrk="1" hangingPunct="1">
              <a:spcBef>
                <a:spcPct val="20000"/>
              </a:spcBef>
              <a:defRPr/>
            </a:pPr>
            <a:r>
              <a:rPr lang="zh-CN" altLang="en-US" sz="2000" b="1" dirty="0">
                <a:latin typeface="宋体" pitchFamily="2" charset="-122"/>
              </a:rPr>
              <a:t>可用以下三种形式表示：</a:t>
            </a:r>
            <a:endParaRPr lang="en-US" altLang="zh-CN" sz="2000" b="1" dirty="0">
              <a:latin typeface="宋体" pitchFamily="2" charset="-122"/>
            </a:endParaRPr>
          </a:p>
          <a:p>
            <a:pPr marL="287338" indent="-287338" eaLnBrk="1" hangingPunct="1">
              <a:spcBef>
                <a:spcPct val="20000"/>
              </a:spcBef>
              <a:defRPr/>
            </a:pPr>
            <a:r>
              <a:rPr lang="en-US" altLang="zh-CN" sz="2000" b="1" dirty="0">
                <a:latin typeface="宋体" pitchFamily="2" charset="-122"/>
              </a:rPr>
              <a:t>(1) </a:t>
            </a:r>
            <a:r>
              <a:rPr lang="zh-CN" altLang="en-US" sz="2000" b="1" dirty="0">
                <a:solidFill>
                  <a:srgbClr val="800000"/>
                </a:solidFill>
                <a:latin typeface="宋体" pitchFamily="2" charset="-122"/>
              </a:rPr>
              <a:t>十进制整数</a:t>
            </a:r>
            <a:r>
              <a:rPr lang="zh-CN" altLang="en-US" sz="2000" b="1" dirty="0">
                <a:latin typeface="宋体" pitchFamily="2" charset="-122"/>
              </a:rPr>
              <a:t>：由数字</a:t>
            </a:r>
            <a:r>
              <a:rPr lang="en-US" altLang="zh-CN" sz="2000" b="1" dirty="0">
                <a:latin typeface="宋体" pitchFamily="2" charset="-122"/>
              </a:rPr>
              <a:t>0~9</a:t>
            </a:r>
            <a:r>
              <a:rPr lang="zh-CN" altLang="en-US" sz="2000" b="1" dirty="0">
                <a:latin typeface="宋体" pitchFamily="2" charset="-122"/>
              </a:rPr>
              <a:t>和正负号表示。</a:t>
            </a:r>
            <a:endParaRPr lang="en-US" altLang="zh-CN" sz="2000" b="1" dirty="0">
              <a:latin typeface="宋体" pitchFamily="2" charset="-122"/>
            </a:endParaRPr>
          </a:p>
          <a:p>
            <a:pPr marL="287338" indent="-287338" eaLnBrk="1" hangingPunct="1">
              <a:spcBef>
                <a:spcPct val="20000"/>
              </a:spcBef>
              <a:defRPr/>
            </a:pPr>
            <a:r>
              <a:rPr lang="en-US" altLang="zh-CN" sz="2000" b="1" dirty="0">
                <a:latin typeface="宋体" pitchFamily="2" charset="-122"/>
              </a:rPr>
              <a:t>                </a:t>
            </a:r>
            <a:r>
              <a:rPr lang="zh-CN" altLang="en-US" sz="2000" b="1" dirty="0">
                <a:latin typeface="宋体" pitchFamily="2" charset="-122"/>
              </a:rPr>
              <a:t>如 </a:t>
            </a:r>
            <a:r>
              <a:rPr lang="en-US" altLang="zh-CN" sz="2000" b="1" dirty="0">
                <a:latin typeface="宋体" pitchFamily="2" charset="-122"/>
              </a:rPr>
              <a:t>123,-456,0</a:t>
            </a:r>
            <a:endParaRPr lang="zh-CN" altLang="en-US" sz="2000" b="1" dirty="0">
              <a:latin typeface="宋体" pitchFamily="2" charset="-122"/>
            </a:endParaRPr>
          </a:p>
          <a:p>
            <a:pPr marL="287338" indent="-287338" eaLnBrk="1" hangingPunct="1">
              <a:spcBef>
                <a:spcPct val="20000"/>
              </a:spcBef>
              <a:defRPr/>
            </a:pPr>
            <a:r>
              <a:rPr lang="en-US" altLang="zh-CN" sz="2000" b="1" dirty="0">
                <a:latin typeface="宋体" pitchFamily="2" charset="-122"/>
              </a:rPr>
              <a:t>(2) </a:t>
            </a:r>
            <a:r>
              <a:rPr lang="zh-CN" altLang="en-US" sz="2000" b="1" dirty="0">
                <a:solidFill>
                  <a:srgbClr val="800000"/>
                </a:solidFill>
                <a:latin typeface="宋体" pitchFamily="2" charset="-122"/>
              </a:rPr>
              <a:t>八进制整数：</a:t>
            </a:r>
            <a:r>
              <a:rPr lang="zh-CN" altLang="en-US" sz="2000" b="1" dirty="0">
                <a:latin typeface="宋体" pitchFamily="2" charset="-122"/>
              </a:rPr>
              <a:t>由数字</a:t>
            </a:r>
            <a:r>
              <a:rPr lang="en-US" altLang="zh-CN" sz="2000" b="1" dirty="0">
                <a:latin typeface="宋体" pitchFamily="2" charset="-122"/>
              </a:rPr>
              <a:t>0</a:t>
            </a:r>
            <a:r>
              <a:rPr lang="zh-CN" altLang="en-US" sz="2000" b="1" dirty="0">
                <a:latin typeface="宋体" pitchFamily="2" charset="-122"/>
              </a:rPr>
              <a:t>开头</a:t>
            </a:r>
            <a:r>
              <a:rPr lang="en-US" altLang="zh-CN" sz="2000" b="1" dirty="0">
                <a:latin typeface="宋体" pitchFamily="2" charset="-122"/>
              </a:rPr>
              <a:t>,</a:t>
            </a:r>
            <a:r>
              <a:rPr lang="zh-CN" altLang="en-US" sz="2000" b="1" dirty="0">
                <a:latin typeface="宋体" pitchFamily="2" charset="-122"/>
              </a:rPr>
              <a:t>后跟数字</a:t>
            </a:r>
            <a:r>
              <a:rPr lang="en-US" altLang="zh-CN" sz="2000" b="1" dirty="0">
                <a:latin typeface="宋体" pitchFamily="2" charset="-122"/>
              </a:rPr>
              <a:t>0~7</a:t>
            </a:r>
            <a:r>
              <a:rPr lang="zh-CN" altLang="en-US" sz="2000" b="1" dirty="0">
                <a:latin typeface="宋体" pitchFamily="2" charset="-122"/>
              </a:rPr>
              <a:t>表示。</a:t>
            </a:r>
            <a:endParaRPr lang="en-US" altLang="zh-CN" sz="2000" b="1" dirty="0">
              <a:latin typeface="宋体" pitchFamily="2" charset="-122"/>
            </a:endParaRPr>
          </a:p>
          <a:p>
            <a:pPr marL="287338" indent="-287338" eaLnBrk="1" hangingPunct="1">
              <a:spcBef>
                <a:spcPct val="20000"/>
              </a:spcBef>
              <a:defRPr/>
            </a:pPr>
            <a:r>
              <a:rPr lang="zh-CN" altLang="en-US" sz="2000" dirty="0">
                <a:latin typeface="宋体" pitchFamily="2" charset="-122"/>
              </a:rPr>
              <a:t>                </a:t>
            </a:r>
            <a:r>
              <a:rPr lang="zh-CN" altLang="en-US" sz="2000" b="1" dirty="0">
                <a:latin typeface="宋体" pitchFamily="2" charset="-122"/>
              </a:rPr>
              <a:t>如 </a:t>
            </a:r>
            <a:r>
              <a:rPr lang="en-US" altLang="zh-CN" sz="2000" b="1" dirty="0">
                <a:solidFill>
                  <a:srgbClr val="FF0000"/>
                </a:solidFill>
                <a:latin typeface="宋体" pitchFamily="2" charset="-122"/>
              </a:rPr>
              <a:t>0</a:t>
            </a:r>
            <a:r>
              <a:rPr lang="en-US" altLang="zh-CN" sz="2000" b="1" dirty="0">
                <a:latin typeface="宋体" pitchFamily="2" charset="-122"/>
              </a:rPr>
              <a:t>123,-</a:t>
            </a:r>
            <a:r>
              <a:rPr lang="en-US" altLang="zh-CN" sz="2000" b="1" dirty="0">
                <a:solidFill>
                  <a:srgbClr val="FF0000"/>
                </a:solidFill>
                <a:latin typeface="宋体" pitchFamily="2" charset="-122"/>
              </a:rPr>
              <a:t>0</a:t>
            </a:r>
            <a:r>
              <a:rPr lang="en-US" altLang="zh-CN" sz="2000" b="1" dirty="0">
                <a:latin typeface="宋体" pitchFamily="2" charset="-122"/>
              </a:rPr>
              <a:t>11</a:t>
            </a:r>
          </a:p>
          <a:p>
            <a:pPr marL="287338" indent="-287338" eaLnBrk="1" hangingPunct="1">
              <a:spcBef>
                <a:spcPct val="20000"/>
              </a:spcBef>
              <a:defRPr/>
            </a:pPr>
            <a:r>
              <a:rPr lang="zh-CN" altLang="en-US" sz="2000" b="1" dirty="0">
                <a:latin typeface="宋体" pitchFamily="2" charset="-122"/>
              </a:rPr>
              <a:t>       例如：</a:t>
            </a:r>
            <a:r>
              <a:rPr lang="en-US" altLang="zh-CN" sz="2000" b="1" dirty="0">
                <a:solidFill>
                  <a:srgbClr val="FFC000"/>
                </a:solidFill>
                <a:latin typeface="宋体" pitchFamily="2" charset="-122"/>
              </a:rPr>
              <a:t>0123</a:t>
            </a:r>
            <a:r>
              <a:rPr lang="zh-CN" altLang="en-US" sz="2000" b="1" dirty="0">
                <a:latin typeface="宋体" pitchFamily="2" charset="-122"/>
              </a:rPr>
              <a:t>表示八进制数</a:t>
            </a:r>
            <a:r>
              <a:rPr lang="en-US" altLang="zh-CN" sz="2000" b="1" dirty="0">
                <a:latin typeface="宋体" pitchFamily="2" charset="-122"/>
              </a:rPr>
              <a:t>123</a:t>
            </a:r>
            <a:r>
              <a:rPr lang="zh-CN" altLang="en-US" sz="2000" b="1" dirty="0">
                <a:latin typeface="宋体" pitchFamily="2" charset="-122"/>
              </a:rPr>
              <a:t>，即</a:t>
            </a:r>
            <a:r>
              <a:rPr lang="en-US" altLang="zh-CN" sz="2000" b="1" dirty="0">
                <a:latin typeface="宋体" pitchFamily="2" charset="-122"/>
              </a:rPr>
              <a:t>(123)</a:t>
            </a:r>
            <a:r>
              <a:rPr lang="en-US" altLang="zh-CN" sz="2000" b="1" baseline="30000" dirty="0">
                <a:latin typeface="宋体" pitchFamily="2" charset="-122"/>
              </a:rPr>
              <a:t>8</a:t>
            </a:r>
            <a:r>
              <a:rPr lang="zh-CN" altLang="en-US" sz="2000" b="1" dirty="0">
                <a:latin typeface="宋体" pitchFamily="2" charset="-122"/>
              </a:rPr>
              <a:t>，</a:t>
            </a:r>
            <a:endParaRPr lang="en-US" altLang="zh-CN" sz="2000" b="1" dirty="0">
              <a:latin typeface="宋体" pitchFamily="2" charset="-122"/>
            </a:endParaRPr>
          </a:p>
          <a:p>
            <a:pPr marL="287338" indent="-287338" eaLnBrk="1" hangingPunct="1">
              <a:spcBef>
                <a:spcPct val="20000"/>
              </a:spcBef>
              <a:defRPr/>
            </a:pPr>
            <a:r>
              <a:rPr lang="zh-CN" altLang="en-US" sz="2000" b="1" dirty="0">
                <a:latin typeface="宋体" pitchFamily="2" charset="-122"/>
              </a:rPr>
              <a:t>       其值为：</a:t>
            </a:r>
            <a:r>
              <a:rPr lang="en-US" altLang="zh-CN" sz="2000" b="1" dirty="0">
                <a:latin typeface="宋体" pitchFamily="2" charset="-122"/>
              </a:rPr>
              <a:t>1×8</a:t>
            </a:r>
            <a:r>
              <a:rPr lang="en-US" altLang="zh-CN" sz="2000" b="1" baseline="30000" dirty="0">
                <a:latin typeface="宋体" pitchFamily="2" charset="-122"/>
              </a:rPr>
              <a:t>2</a:t>
            </a:r>
            <a:r>
              <a:rPr lang="en-US" altLang="zh-CN" sz="2000" b="1" dirty="0">
                <a:latin typeface="宋体" pitchFamily="2" charset="-122"/>
              </a:rPr>
              <a:t>+2×8</a:t>
            </a:r>
            <a:r>
              <a:rPr lang="en-US" altLang="zh-CN" sz="2000" b="1" baseline="30000" dirty="0">
                <a:latin typeface="宋体" pitchFamily="2" charset="-122"/>
              </a:rPr>
              <a:t>1</a:t>
            </a:r>
            <a:r>
              <a:rPr lang="en-US" altLang="zh-CN" sz="2000" b="1" dirty="0">
                <a:latin typeface="宋体" pitchFamily="2" charset="-122"/>
              </a:rPr>
              <a:t>+3×8</a:t>
            </a:r>
            <a:r>
              <a:rPr lang="en-US" altLang="zh-CN" sz="2000" b="1" baseline="30000" dirty="0">
                <a:latin typeface="宋体" pitchFamily="2" charset="-122"/>
              </a:rPr>
              <a:t>0</a:t>
            </a:r>
            <a:r>
              <a:rPr lang="zh-CN" altLang="en-US" sz="2000" b="1" dirty="0">
                <a:latin typeface="宋体" pitchFamily="2" charset="-122"/>
              </a:rPr>
              <a:t>，等于十进制数</a:t>
            </a:r>
            <a:r>
              <a:rPr lang="en-US" altLang="zh-CN" sz="2000" b="1" dirty="0">
                <a:latin typeface="宋体" pitchFamily="2" charset="-122"/>
              </a:rPr>
              <a:t>83</a:t>
            </a:r>
            <a:r>
              <a:rPr lang="zh-CN" altLang="en-US" sz="2000" b="1" dirty="0">
                <a:latin typeface="宋体" pitchFamily="2" charset="-122"/>
              </a:rPr>
              <a:t>。</a:t>
            </a:r>
            <a:endParaRPr lang="en-US" altLang="zh-CN" sz="2000" b="1" dirty="0">
              <a:latin typeface="宋体" pitchFamily="2" charset="-122"/>
            </a:endParaRPr>
          </a:p>
          <a:p>
            <a:pPr marL="287338" indent="-287338" eaLnBrk="1" hangingPunct="1">
              <a:spcBef>
                <a:spcPct val="20000"/>
              </a:spcBef>
              <a:defRPr/>
            </a:pPr>
            <a:r>
              <a:rPr lang="en-US" altLang="zh-CN" sz="2000" b="1" dirty="0">
                <a:latin typeface="宋体" pitchFamily="2" charset="-122"/>
              </a:rPr>
              <a:t>       </a:t>
            </a:r>
            <a:r>
              <a:rPr lang="en-US" altLang="zh-CN" sz="2000" b="1" dirty="0">
                <a:solidFill>
                  <a:srgbClr val="FFC000"/>
                </a:solidFill>
                <a:latin typeface="宋体" pitchFamily="2" charset="-122"/>
              </a:rPr>
              <a:t>-011</a:t>
            </a:r>
            <a:r>
              <a:rPr lang="zh-CN" altLang="en-US" sz="2000" b="1" dirty="0">
                <a:latin typeface="宋体" pitchFamily="2" charset="-122"/>
              </a:rPr>
              <a:t>表示八进制数</a:t>
            </a:r>
            <a:r>
              <a:rPr lang="en-US" altLang="zh-CN" sz="2000" b="1" dirty="0">
                <a:latin typeface="宋体" pitchFamily="2" charset="-122"/>
              </a:rPr>
              <a:t>-11</a:t>
            </a:r>
            <a:r>
              <a:rPr lang="zh-CN" altLang="en-US" sz="2000" b="1" dirty="0">
                <a:latin typeface="宋体" pitchFamily="2" charset="-122"/>
              </a:rPr>
              <a:t>，即十进制数</a:t>
            </a:r>
            <a:r>
              <a:rPr lang="en-US" altLang="zh-CN" sz="2000" b="1" dirty="0">
                <a:latin typeface="宋体" pitchFamily="2" charset="-122"/>
              </a:rPr>
              <a:t>-9</a:t>
            </a:r>
            <a:r>
              <a:rPr lang="zh-CN" altLang="en-US" sz="2000" b="1" dirty="0">
                <a:latin typeface="宋体" pitchFamily="2" charset="-122"/>
              </a:rPr>
              <a:t>。</a:t>
            </a:r>
          </a:p>
          <a:p>
            <a:pPr marL="287338" indent="-287338" eaLnBrk="1" hangingPunct="1">
              <a:spcBef>
                <a:spcPct val="20000"/>
              </a:spcBef>
              <a:defRPr/>
            </a:pPr>
            <a:r>
              <a:rPr lang="en-US" altLang="zh-CN" sz="2000" b="1" dirty="0">
                <a:latin typeface="宋体" pitchFamily="2" charset="-122"/>
              </a:rPr>
              <a:t>(3) </a:t>
            </a:r>
            <a:r>
              <a:rPr lang="zh-CN" altLang="en-US" sz="2000" b="1" dirty="0">
                <a:solidFill>
                  <a:srgbClr val="800000"/>
                </a:solidFill>
                <a:latin typeface="宋体" pitchFamily="2" charset="-122"/>
              </a:rPr>
              <a:t>十六进制整数：</a:t>
            </a:r>
            <a:r>
              <a:rPr lang="zh-CN" altLang="en-US" sz="2000" b="1" dirty="0">
                <a:latin typeface="宋体" pitchFamily="2" charset="-122"/>
              </a:rPr>
              <a:t>由</a:t>
            </a:r>
            <a:r>
              <a:rPr lang="en-US" altLang="zh-CN" sz="2000" b="1" dirty="0">
                <a:latin typeface="宋体" pitchFamily="2" charset="-122"/>
              </a:rPr>
              <a:t>0x</a:t>
            </a:r>
            <a:r>
              <a:rPr lang="zh-CN" altLang="en-US" sz="2000" b="1" dirty="0">
                <a:latin typeface="宋体" pitchFamily="2" charset="-122"/>
              </a:rPr>
              <a:t>开头</a:t>
            </a:r>
            <a:r>
              <a:rPr lang="en-US" altLang="zh-CN" sz="2000" b="1" dirty="0">
                <a:latin typeface="宋体" pitchFamily="2" charset="-122"/>
              </a:rPr>
              <a:t>,</a:t>
            </a:r>
            <a:r>
              <a:rPr lang="zh-CN" altLang="en-US" sz="2000" b="1" dirty="0">
                <a:latin typeface="宋体" pitchFamily="2" charset="-122"/>
              </a:rPr>
              <a:t>后跟</a:t>
            </a:r>
            <a:r>
              <a:rPr lang="en-US" altLang="zh-CN" sz="2000" b="1" dirty="0">
                <a:latin typeface="宋体" pitchFamily="2" charset="-122"/>
              </a:rPr>
              <a:t>0~9,a~f,A~F</a:t>
            </a:r>
            <a:r>
              <a:rPr lang="zh-CN" altLang="en-US" sz="2000" b="1" dirty="0">
                <a:latin typeface="宋体" pitchFamily="2" charset="-122"/>
              </a:rPr>
              <a:t>表示。</a:t>
            </a:r>
            <a:endParaRPr lang="en-US" altLang="zh-CN" sz="2000" b="1" dirty="0">
              <a:latin typeface="宋体" pitchFamily="2" charset="-122"/>
            </a:endParaRPr>
          </a:p>
          <a:p>
            <a:pPr marL="287338" indent="-287338" eaLnBrk="1" hangingPunct="1">
              <a:spcBef>
                <a:spcPct val="20000"/>
              </a:spcBef>
              <a:defRPr/>
            </a:pPr>
            <a:r>
              <a:rPr lang="zh-CN" altLang="en-US" sz="2000" b="1" dirty="0">
                <a:latin typeface="宋体" pitchFamily="2" charset="-122"/>
              </a:rPr>
              <a:t>                如 </a:t>
            </a:r>
            <a:r>
              <a:rPr lang="en-US" altLang="zh-CN" sz="2000" b="1" dirty="0">
                <a:solidFill>
                  <a:srgbClr val="FF0000"/>
                </a:solidFill>
                <a:latin typeface="宋体" pitchFamily="2" charset="-122"/>
              </a:rPr>
              <a:t>0x</a:t>
            </a:r>
            <a:r>
              <a:rPr lang="en-US" altLang="zh-CN" sz="2000" b="1" dirty="0">
                <a:latin typeface="宋体" pitchFamily="2" charset="-122"/>
              </a:rPr>
              <a:t>123,</a:t>
            </a:r>
            <a:r>
              <a:rPr lang="en-US" altLang="zh-CN" sz="2000" b="1" dirty="0">
                <a:solidFill>
                  <a:srgbClr val="FF0000"/>
                </a:solidFill>
                <a:latin typeface="宋体" pitchFamily="2" charset="-122"/>
              </a:rPr>
              <a:t>0x</a:t>
            </a:r>
            <a:r>
              <a:rPr lang="en-US" altLang="zh-CN" sz="2000" b="1" dirty="0">
                <a:latin typeface="宋体" pitchFamily="2" charset="-122"/>
              </a:rPr>
              <a:t>ff</a:t>
            </a:r>
          </a:p>
          <a:p>
            <a:pPr marL="287338" indent="-287338" eaLnBrk="1" hangingPunct="1">
              <a:spcBef>
                <a:spcPct val="20000"/>
              </a:spcBef>
              <a:defRPr/>
            </a:pPr>
            <a:r>
              <a:rPr lang="zh-CN" altLang="en-US" sz="2000" b="1" dirty="0">
                <a:latin typeface="宋体" pitchFamily="2" charset="-122"/>
              </a:rPr>
              <a:t>       例如： </a:t>
            </a:r>
            <a:r>
              <a:rPr lang="en-US" altLang="zh-CN" sz="2000" b="1" dirty="0">
                <a:solidFill>
                  <a:srgbClr val="FFC000"/>
                </a:solidFill>
                <a:latin typeface="宋体" pitchFamily="2" charset="-122"/>
              </a:rPr>
              <a:t>0x123</a:t>
            </a:r>
            <a:r>
              <a:rPr lang="zh-CN" altLang="en-US" sz="2000" b="1" dirty="0">
                <a:latin typeface="宋体" pitchFamily="2" charset="-122"/>
              </a:rPr>
              <a:t>，代表十六进制数</a:t>
            </a:r>
            <a:r>
              <a:rPr lang="en-US" altLang="zh-CN" sz="2000" b="1" dirty="0">
                <a:latin typeface="宋体" pitchFamily="2" charset="-122"/>
              </a:rPr>
              <a:t>123</a:t>
            </a:r>
            <a:r>
              <a:rPr lang="zh-CN" altLang="en-US" sz="2000" b="1" dirty="0">
                <a:latin typeface="宋体" pitchFamily="2" charset="-122"/>
              </a:rPr>
              <a:t>，</a:t>
            </a:r>
            <a:endParaRPr lang="en-US" altLang="zh-CN" sz="2000" b="1" dirty="0">
              <a:latin typeface="宋体" pitchFamily="2" charset="-122"/>
            </a:endParaRPr>
          </a:p>
          <a:p>
            <a:pPr marL="287338" indent="-287338" eaLnBrk="1" hangingPunct="1">
              <a:spcBef>
                <a:spcPct val="20000"/>
              </a:spcBef>
              <a:defRPr/>
            </a:pPr>
            <a:r>
              <a:rPr lang="zh-CN" altLang="en-US" sz="2000" b="1" dirty="0">
                <a:latin typeface="宋体" pitchFamily="2" charset="-122"/>
              </a:rPr>
              <a:t>       其值为：</a:t>
            </a:r>
            <a:r>
              <a:rPr lang="en-US" altLang="zh-CN" sz="2000" b="1" dirty="0">
                <a:latin typeface="宋体" pitchFamily="2" charset="-122"/>
              </a:rPr>
              <a:t>(123)16=1×16</a:t>
            </a:r>
            <a:r>
              <a:rPr lang="en-US" altLang="zh-CN" sz="2000" b="1" baseline="30000" dirty="0">
                <a:latin typeface="宋体" pitchFamily="2" charset="-122"/>
              </a:rPr>
              <a:t>2</a:t>
            </a:r>
            <a:r>
              <a:rPr lang="en-US" altLang="zh-CN" sz="2000" b="1" dirty="0">
                <a:latin typeface="宋体" pitchFamily="2" charset="-122"/>
              </a:rPr>
              <a:t>+2×16</a:t>
            </a:r>
            <a:r>
              <a:rPr lang="en-US" altLang="zh-CN" sz="2000" b="1" baseline="30000" dirty="0">
                <a:latin typeface="宋体" pitchFamily="2" charset="-122"/>
              </a:rPr>
              <a:t>1</a:t>
            </a:r>
            <a:r>
              <a:rPr lang="en-US" altLang="zh-CN" sz="2000" b="1" dirty="0">
                <a:latin typeface="宋体" pitchFamily="2" charset="-122"/>
              </a:rPr>
              <a:t>+3×16</a:t>
            </a:r>
            <a:r>
              <a:rPr lang="en-US" altLang="zh-CN" sz="2000" b="1" baseline="30000" dirty="0">
                <a:latin typeface="宋体" pitchFamily="2" charset="-122"/>
              </a:rPr>
              <a:t>0</a:t>
            </a:r>
            <a:r>
              <a:rPr lang="en-US" altLang="zh-CN" sz="2000" b="1" dirty="0">
                <a:latin typeface="宋体" pitchFamily="2" charset="-122"/>
              </a:rPr>
              <a:t>=256+32+3=291</a:t>
            </a:r>
            <a:r>
              <a:rPr lang="zh-CN" altLang="en-US" sz="2000" b="1" dirty="0">
                <a:latin typeface="宋体" pitchFamily="2" charset="-122"/>
              </a:rPr>
              <a:t>。</a:t>
            </a:r>
            <a:endParaRPr lang="en-US" altLang="zh-CN" sz="2000" b="1" dirty="0">
              <a:latin typeface="宋体" pitchFamily="2" charset="-122"/>
            </a:endParaRPr>
          </a:p>
          <a:p>
            <a:pPr marL="287338" indent="-287338" eaLnBrk="1" hangingPunct="1">
              <a:spcBef>
                <a:spcPct val="20000"/>
              </a:spcBef>
              <a:defRPr/>
            </a:pPr>
            <a:r>
              <a:rPr lang="en-US" altLang="zh-CN" sz="2000" b="1" dirty="0">
                <a:solidFill>
                  <a:srgbClr val="FFC000"/>
                </a:solidFill>
                <a:latin typeface="宋体" pitchFamily="2" charset="-122"/>
              </a:rPr>
              <a:t>       -0x12</a:t>
            </a:r>
            <a:r>
              <a:rPr lang="zh-CN" altLang="en-US" sz="2000" b="1" dirty="0">
                <a:latin typeface="宋体" pitchFamily="2" charset="-122"/>
              </a:rPr>
              <a:t>等于十进制数</a:t>
            </a:r>
            <a:r>
              <a:rPr lang="en-US" altLang="zh-CN" sz="2000" b="1" dirty="0">
                <a:latin typeface="宋体" pitchFamily="2" charset="-122"/>
              </a:rPr>
              <a:t>-18</a:t>
            </a:r>
            <a:r>
              <a:rPr lang="zh-CN" altLang="en-US" sz="2000" b="1" dirty="0">
                <a:latin typeface="宋体" pitchFamily="2" charset="-122"/>
              </a:rPr>
              <a:t>。</a:t>
            </a:r>
            <a:endParaRPr lang="zh-CN" altLang="zh-CN" sz="2000" b="1" dirty="0">
              <a:latin typeface="宋体"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E6657F9-B856-4346-8FC7-F53755155185}"/>
              </a:ext>
            </a:extLst>
          </p:cNvPr>
          <p:cNvSpPr>
            <a:spLocks noGrp="1"/>
          </p:cNvSpPr>
          <p:nvPr>
            <p:ph type="subTitle" idx="4294967295"/>
          </p:nvPr>
        </p:nvSpPr>
        <p:spPr>
          <a:xfrm>
            <a:off x="0" y="990600"/>
            <a:ext cx="8077200" cy="609600"/>
          </a:xfrm>
        </p:spPr>
        <p:txBody>
          <a:bodyPr/>
          <a:lstStyle/>
          <a:p>
            <a:pPr algn="ctr" eaLnBrk="1" hangingPunct="1"/>
            <a:r>
              <a:rPr lang="en-US" altLang="zh-CN" b="1" dirty="0">
                <a:solidFill>
                  <a:srgbClr val="800000"/>
                </a:solidFill>
                <a:latin typeface="宋体" panose="02010600030101010101" pitchFamily="2" charset="-122"/>
              </a:rPr>
              <a:t>3.3.2 </a:t>
            </a:r>
            <a:r>
              <a:rPr lang="zh-CN" altLang="en-US" dirty="0">
                <a:solidFill>
                  <a:srgbClr val="800000"/>
                </a:solidFill>
              </a:rPr>
              <a:t>整型变量的存放形式</a:t>
            </a:r>
            <a:endParaRPr lang="zh-CN" altLang="zh-CN" dirty="0">
              <a:solidFill>
                <a:srgbClr val="800000"/>
              </a:solidFill>
            </a:endParaRPr>
          </a:p>
        </p:txBody>
      </p:sp>
      <p:pic>
        <p:nvPicPr>
          <p:cNvPr id="20483" name="Picture 3">
            <a:extLst>
              <a:ext uri="{FF2B5EF4-FFF2-40B4-BE49-F238E27FC236}">
                <a16:creationId xmlns:a16="http://schemas.microsoft.com/office/drawing/2014/main" id="{4D90206C-9B5F-49F5-B9E8-85249C2862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3100388"/>
            <a:ext cx="3348037"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pic>
      <p:pic>
        <p:nvPicPr>
          <p:cNvPr id="20484" name="Picture 4">
            <a:extLst>
              <a:ext uri="{FF2B5EF4-FFF2-40B4-BE49-F238E27FC236}">
                <a16:creationId xmlns:a16="http://schemas.microsoft.com/office/drawing/2014/main" id="{02A59864-FD95-48FE-91F4-61ABAC3645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3100388"/>
            <a:ext cx="4824413" cy="213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pic>
      <p:sp>
        <p:nvSpPr>
          <p:cNvPr id="20485" name="矩形 6">
            <a:extLst>
              <a:ext uri="{FF2B5EF4-FFF2-40B4-BE49-F238E27FC236}">
                <a16:creationId xmlns:a16="http://schemas.microsoft.com/office/drawing/2014/main" id="{2C5FB96F-4F3C-480B-B4D4-9C1418DA88D8}"/>
              </a:ext>
            </a:extLst>
          </p:cNvPr>
          <p:cNvSpPr>
            <a:spLocks noChangeArrowheads="1"/>
          </p:cNvSpPr>
          <p:nvPr/>
        </p:nvSpPr>
        <p:spPr bwMode="auto">
          <a:xfrm>
            <a:off x="323850" y="5260975"/>
            <a:ext cx="2862263" cy="400050"/>
          </a:xfrm>
          <a:prstGeom prst="rect">
            <a:avLst/>
          </a:prstGeom>
          <a:solidFill>
            <a:schemeClr val="bg1"/>
          </a:solidFill>
          <a:ln w="6350" algn="ctr">
            <a:solidFill>
              <a:schemeClr val="bg1"/>
            </a:solidFill>
            <a:round/>
            <a:headEnd/>
            <a:tailEnd/>
          </a:ln>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图</a:t>
            </a:r>
            <a:r>
              <a:rPr lang="en-US" altLang="zh-CN" sz="2000"/>
              <a:t>a</a:t>
            </a:r>
            <a:r>
              <a:rPr lang="zh-CN" altLang="en-US" sz="2000"/>
              <a:t>：数据存放的示意图</a:t>
            </a:r>
          </a:p>
        </p:txBody>
      </p:sp>
      <p:sp>
        <p:nvSpPr>
          <p:cNvPr id="20486" name="矩形 7">
            <a:extLst>
              <a:ext uri="{FF2B5EF4-FFF2-40B4-BE49-F238E27FC236}">
                <a16:creationId xmlns:a16="http://schemas.microsoft.com/office/drawing/2014/main" id="{DB26DB1C-6E5F-4E9D-A7CF-3CE81CD10CB5}"/>
              </a:ext>
            </a:extLst>
          </p:cNvPr>
          <p:cNvSpPr>
            <a:spLocks noChangeArrowheads="1"/>
          </p:cNvSpPr>
          <p:nvPr/>
        </p:nvSpPr>
        <p:spPr bwMode="auto">
          <a:xfrm>
            <a:off x="4564923" y="5270302"/>
            <a:ext cx="4160838" cy="400050"/>
          </a:xfrm>
          <a:prstGeom prst="rect">
            <a:avLst/>
          </a:prstGeom>
          <a:solidFill>
            <a:schemeClr val="bg1"/>
          </a:solidFill>
          <a:ln w="6350" algn="ctr">
            <a:solidFill>
              <a:schemeClr val="bg1"/>
            </a:solidFill>
            <a:round/>
            <a:headEnd/>
            <a:tailEnd/>
          </a:ln>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图</a:t>
            </a:r>
            <a:r>
              <a:rPr lang="en-US" altLang="zh-CN" sz="2000"/>
              <a:t>b</a:t>
            </a:r>
            <a:r>
              <a:rPr lang="zh-CN" altLang="en-US" sz="2000"/>
              <a:t>：数据在内存中实际存放的情况</a:t>
            </a:r>
          </a:p>
        </p:txBody>
      </p:sp>
      <p:sp>
        <p:nvSpPr>
          <p:cNvPr id="20487" name="Rectangle 7">
            <a:extLst>
              <a:ext uri="{FF2B5EF4-FFF2-40B4-BE49-F238E27FC236}">
                <a16:creationId xmlns:a16="http://schemas.microsoft.com/office/drawing/2014/main" id="{B7566A3C-B0D1-4B89-9C5D-BBDE2445669C}"/>
              </a:ext>
            </a:extLst>
          </p:cNvPr>
          <p:cNvSpPr>
            <a:spLocks noChangeArrowheads="1"/>
          </p:cNvSpPr>
          <p:nvPr/>
        </p:nvSpPr>
        <p:spPr bwMode="auto">
          <a:xfrm>
            <a:off x="250825" y="1628775"/>
            <a:ext cx="853281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200"/>
              <a:t>例如：</a:t>
            </a:r>
            <a:r>
              <a:rPr lang="en-US" altLang="zh-CN" sz="2200"/>
              <a:t>int a=3;               /* </a:t>
            </a:r>
            <a:r>
              <a:rPr lang="zh-CN" altLang="en-US" sz="2200"/>
              <a:t>定义</a:t>
            </a:r>
            <a:r>
              <a:rPr lang="en-US" altLang="zh-CN" sz="2200"/>
              <a:t>a</a:t>
            </a:r>
            <a:r>
              <a:rPr lang="zh-CN" altLang="en-US" sz="2200"/>
              <a:t>为整型变量 *</a:t>
            </a:r>
            <a:r>
              <a:rPr lang="en-US" altLang="zh-CN" sz="2200"/>
              <a:t>/</a:t>
            </a:r>
          </a:p>
          <a:p>
            <a:pPr eaLnBrk="1" hangingPunct="1"/>
            <a:r>
              <a:rPr lang="en-US" altLang="zh-CN" sz="2200"/>
              <a:t>              a=3;                    /* </a:t>
            </a:r>
            <a:r>
              <a:rPr lang="zh-CN" altLang="en-US" sz="2200"/>
              <a:t>给</a:t>
            </a:r>
            <a:r>
              <a:rPr lang="en-US" altLang="zh-CN" sz="2200"/>
              <a:t>a</a:t>
            </a:r>
            <a:r>
              <a:rPr lang="zh-CN" altLang="en-US" sz="2200"/>
              <a:t>赋以整数</a:t>
            </a:r>
            <a:r>
              <a:rPr lang="en-US" altLang="zh-CN" sz="2200"/>
              <a:t>3 */ </a:t>
            </a:r>
          </a:p>
        </p:txBody>
      </p:sp>
      <p:sp>
        <p:nvSpPr>
          <p:cNvPr id="2" name="矩形 1">
            <a:extLst>
              <a:ext uri="{FF2B5EF4-FFF2-40B4-BE49-F238E27FC236}">
                <a16:creationId xmlns:a16="http://schemas.microsoft.com/office/drawing/2014/main" id="{9B1B64C1-8602-4F73-9F0A-5E8859F5FC7F}"/>
              </a:ext>
            </a:extLst>
          </p:cNvPr>
          <p:cNvSpPr/>
          <p:nvPr/>
        </p:nvSpPr>
        <p:spPr>
          <a:xfrm>
            <a:off x="318042" y="5589240"/>
            <a:ext cx="7638333" cy="830997"/>
          </a:xfrm>
          <a:prstGeom prst="rect">
            <a:avLst/>
          </a:prstGeom>
        </p:spPr>
        <p:txBody>
          <a:bodyPr wrap="square">
            <a:spAutoFit/>
          </a:bodyPr>
          <a:lstStyle/>
          <a:p>
            <a:pPr algn="ctr" eaLnBrk="1" hangingPunct="1"/>
            <a:r>
              <a:rPr lang="zh-CN" altLang="en-US" b="1" dirty="0">
                <a:solidFill>
                  <a:srgbClr val="800000"/>
                </a:solidFill>
                <a:latin typeface="宋体" panose="02010600030101010101" pitchFamily="2" charset="-122"/>
              </a:rPr>
              <a:t>整型变量正负数的转化参考 附录的</a:t>
            </a:r>
            <a:r>
              <a:rPr lang="en-US" altLang="zh-CN" b="1" dirty="0">
                <a:solidFill>
                  <a:srgbClr val="800000"/>
                </a:solidFill>
                <a:latin typeface="宋体" panose="02010600030101010101" pitchFamily="2" charset="-122"/>
              </a:rPr>
              <a:t>3.3.2</a:t>
            </a:r>
            <a:r>
              <a:rPr lang="zh-CN" altLang="en-US" b="1" dirty="0">
                <a:solidFill>
                  <a:srgbClr val="800000"/>
                </a:solidFill>
                <a:latin typeface="宋体" panose="02010600030101010101" pitchFamily="2" charset="-122"/>
              </a:rPr>
              <a:t>及</a:t>
            </a:r>
            <a:r>
              <a:rPr lang="en-US" altLang="zh-CN" b="1" dirty="0">
                <a:solidFill>
                  <a:srgbClr val="800000"/>
                </a:solidFill>
                <a:latin typeface="宋体" panose="02010600030101010101" pitchFamily="2" charset="-122"/>
              </a:rPr>
              <a:t>3.3.3</a:t>
            </a:r>
          </a:p>
          <a:p>
            <a:pPr algn="ctr" eaLnBrk="1" hangingPunct="1"/>
            <a:r>
              <a:rPr lang="zh-CN" altLang="en-US" b="1" dirty="0">
                <a:solidFill>
                  <a:srgbClr val="800000"/>
                </a:solidFill>
              </a:rPr>
              <a:t>方法：首位</a:t>
            </a:r>
            <a:r>
              <a:rPr lang="en-US" altLang="zh-CN" b="1" dirty="0">
                <a:solidFill>
                  <a:srgbClr val="800000"/>
                </a:solidFill>
              </a:rPr>
              <a:t>0</a:t>
            </a:r>
            <a:r>
              <a:rPr lang="zh-CN" altLang="en-US" b="1" dirty="0">
                <a:solidFill>
                  <a:srgbClr val="800000"/>
                </a:solidFill>
              </a:rPr>
              <a:t>变</a:t>
            </a:r>
            <a:r>
              <a:rPr lang="en-US" altLang="zh-CN" b="1" dirty="0">
                <a:solidFill>
                  <a:srgbClr val="800000"/>
                </a:solidFill>
              </a:rPr>
              <a:t>1</a:t>
            </a:r>
            <a:r>
              <a:rPr lang="zh-CN" altLang="en-US" b="1" dirty="0">
                <a:solidFill>
                  <a:srgbClr val="800000"/>
                </a:solidFill>
              </a:rPr>
              <a:t>，其他位取反，再加</a:t>
            </a:r>
            <a:r>
              <a:rPr lang="en-US" altLang="zh-CN" b="1" dirty="0">
                <a:solidFill>
                  <a:srgbClr val="800000"/>
                </a:solidFill>
              </a:rPr>
              <a:t>1</a:t>
            </a:r>
            <a:endParaRPr lang="zh-CN" altLang="zh-CN" b="1" dirty="0">
              <a:solidFill>
                <a:srgbClr val="8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88046C7-3F09-46E5-9227-57438B0FF9B7}"/>
              </a:ext>
            </a:extLst>
          </p:cNvPr>
          <p:cNvSpPr>
            <a:spLocks noGrp="1"/>
          </p:cNvSpPr>
          <p:nvPr>
            <p:ph type="subTitle" idx="4294967295"/>
          </p:nvPr>
        </p:nvSpPr>
        <p:spPr>
          <a:xfrm>
            <a:off x="0" y="981075"/>
            <a:ext cx="8077200" cy="609600"/>
          </a:xfrm>
        </p:spPr>
        <p:txBody>
          <a:bodyPr/>
          <a:lstStyle/>
          <a:p>
            <a:pPr algn="ctr" eaLnBrk="1" hangingPunct="1"/>
            <a:r>
              <a:rPr lang="en-US" altLang="zh-CN" b="1" dirty="0">
                <a:solidFill>
                  <a:srgbClr val="800000"/>
                </a:solidFill>
                <a:latin typeface="宋体" panose="02010600030101010101" pitchFamily="2" charset="-122"/>
              </a:rPr>
              <a:t>3.3.3 </a:t>
            </a:r>
            <a:r>
              <a:rPr lang="zh-CN" altLang="en-US" dirty="0">
                <a:solidFill>
                  <a:srgbClr val="800000"/>
                </a:solidFill>
              </a:rPr>
              <a:t>整型变量的取值范围</a:t>
            </a:r>
            <a:r>
              <a:rPr lang="en-US" altLang="zh-CN" dirty="0">
                <a:solidFill>
                  <a:srgbClr val="800000"/>
                </a:solidFill>
              </a:rPr>
              <a:t>(</a:t>
            </a:r>
            <a:r>
              <a:rPr lang="zh-CN" altLang="en-US" dirty="0">
                <a:solidFill>
                  <a:srgbClr val="800000"/>
                </a:solidFill>
              </a:rPr>
              <a:t>共</a:t>
            </a:r>
            <a:r>
              <a:rPr lang="en-US" altLang="zh-CN" dirty="0">
                <a:solidFill>
                  <a:srgbClr val="800000"/>
                </a:solidFill>
              </a:rPr>
              <a:t>4</a:t>
            </a:r>
            <a:r>
              <a:rPr lang="zh-CN" altLang="en-US" dirty="0">
                <a:solidFill>
                  <a:srgbClr val="800000"/>
                </a:solidFill>
              </a:rPr>
              <a:t>个字节即</a:t>
            </a:r>
            <a:r>
              <a:rPr lang="en-US" altLang="zh-CN" dirty="0">
                <a:solidFill>
                  <a:srgbClr val="800000"/>
                </a:solidFill>
              </a:rPr>
              <a:t>32</a:t>
            </a:r>
            <a:r>
              <a:rPr lang="zh-CN" altLang="en-US" dirty="0">
                <a:solidFill>
                  <a:srgbClr val="800000"/>
                </a:solidFill>
              </a:rPr>
              <a:t>位</a:t>
            </a:r>
            <a:r>
              <a:rPr lang="en-US" altLang="zh-CN" dirty="0">
                <a:solidFill>
                  <a:srgbClr val="800000"/>
                </a:solidFill>
              </a:rPr>
              <a:t>)</a:t>
            </a:r>
            <a:endParaRPr lang="zh-CN" altLang="zh-CN" dirty="0">
              <a:solidFill>
                <a:srgbClr val="800000"/>
              </a:solidFill>
            </a:endParaRPr>
          </a:p>
        </p:txBody>
      </p:sp>
      <p:pic>
        <p:nvPicPr>
          <p:cNvPr id="21507" name="Picture 5">
            <a:extLst>
              <a:ext uri="{FF2B5EF4-FFF2-40B4-BE49-F238E27FC236}">
                <a16:creationId xmlns:a16="http://schemas.microsoft.com/office/drawing/2014/main" id="{4A55A8CC-DA1E-405D-9CDC-CEEEF13A0B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250" y="1590675"/>
            <a:ext cx="7343775"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BF9DA2A-729F-4D50-B3A6-9B161F65E27A}"/>
              </a:ext>
            </a:extLst>
          </p:cNvPr>
          <p:cNvSpPr>
            <a:spLocks noGrp="1" noChangeArrowheads="1"/>
          </p:cNvSpPr>
          <p:nvPr>
            <p:ph type="ctrTitle" idx="4294967295"/>
          </p:nvPr>
        </p:nvSpPr>
        <p:spPr>
          <a:xfrm>
            <a:off x="1371600" y="1052513"/>
            <a:ext cx="7772400" cy="685800"/>
          </a:xfrm>
        </p:spPr>
        <p:txBody>
          <a:bodyPr>
            <a:normAutofit fontScale="90000"/>
          </a:bodyPr>
          <a:lstStyle/>
          <a:p>
            <a:pPr algn="ctr" eaLnBrk="1" hangingPunct="1">
              <a:defRPr/>
            </a:pPr>
            <a:r>
              <a:rPr lang="en-US" altLang="zh-CN" dirty="0"/>
              <a:t>3.1  C</a:t>
            </a:r>
            <a:r>
              <a:rPr lang="zh-CN" altLang="en-US" dirty="0"/>
              <a:t>的数据类型</a:t>
            </a:r>
          </a:p>
        </p:txBody>
      </p:sp>
      <p:sp>
        <p:nvSpPr>
          <p:cNvPr id="6147" name="Rectangle 3">
            <a:extLst>
              <a:ext uri="{FF2B5EF4-FFF2-40B4-BE49-F238E27FC236}">
                <a16:creationId xmlns:a16="http://schemas.microsoft.com/office/drawing/2014/main" id="{8350274C-12AD-4437-BE5F-80DCD580FA21}"/>
              </a:ext>
            </a:extLst>
          </p:cNvPr>
          <p:cNvSpPr>
            <a:spLocks noGrp="1"/>
          </p:cNvSpPr>
          <p:nvPr>
            <p:ph type="subTitle" idx="4294967295"/>
          </p:nvPr>
        </p:nvSpPr>
        <p:spPr>
          <a:xfrm>
            <a:off x="838200" y="1738313"/>
            <a:ext cx="8305800" cy="4953000"/>
          </a:xfrm>
        </p:spPr>
        <p:txBody>
          <a:bodyPr/>
          <a:lstStyle/>
          <a:p>
            <a:pPr eaLnBrk="1" hangingPunct="1">
              <a:buFontTx/>
              <a:buNone/>
            </a:pPr>
            <a:r>
              <a:rPr lang="zh-CN" altLang="en-US" sz="3000"/>
              <a:t>一个程序应包括以下两方面内容：</a:t>
            </a:r>
          </a:p>
          <a:p>
            <a:pPr eaLnBrk="1" hangingPunct="1">
              <a:buFontTx/>
              <a:buNone/>
            </a:pPr>
            <a:r>
              <a:rPr lang="en-US" altLang="zh-CN" sz="3000"/>
              <a:t>(1) </a:t>
            </a:r>
            <a:r>
              <a:rPr lang="zh-CN" altLang="en-US" sz="3000"/>
              <a:t>对数据的描述。在程序中要指定数据的类型和数据的组织形式，即数据结构</a:t>
            </a:r>
            <a:r>
              <a:rPr lang="en-US" altLang="zh-CN" sz="3000"/>
              <a:t>(data structure)</a:t>
            </a:r>
            <a:r>
              <a:rPr lang="zh-CN" altLang="en-US" sz="3000"/>
              <a:t>。</a:t>
            </a:r>
          </a:p>
          <a:p>
            <a:pPr eaLnBrk="1" hangingPunct="1">
              <a:buFontTx/>
              <a:buNone/>
            </a:pPr>
            <a:r>
              <a:rPr lang="en-US" altLang="zh-CN" sz="3000"/>
              <a:t>(2) </a:t>
            </a:r>
            <a:r>
              <a:rPr lang="zh-CN" altLang="en-US" sz="3000"/>
              <a:t>对操作的描述。即操作步骤，也就是算法</a:t>
            </a:r>
            <a:r>
              <a:rPr lang="en-US" altLang="zh-CN" sz="3000"/>
              <a:t>(algorithm)</a:t>
            </a:r>
            <a:r>
              <a:rPr lang="zh-CN" altLang="en-US" sz="3000"/>
              <a:t>。</a:t>
            </a:r>
          </a:p>
          <a:p>
            <a:pPr eaLnBrk="1" hangingPunct="1">
              <a:buFontTx/>
              <a:buNone/>
            </a:pPr>
            <a:r>
              <a:rPr lang="zh-CN" altLang="en-US" sz="3000"/>
              <a:t>数据是操作的对象，操作的目的是对数据进行加工处理，以得到期望的结果。打个比方，厨师做菜肴，需要有菜谱。</a:t>
            </a:r>
            <a:endParaRPr lang="zh-CN" altLang="zh-CN" sz="3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C670F69-A637-4F29-B153-1659A2BE014D}"/>
              </a:ext>
            </a:extLst>
          </p:cNvPr>
          <p:cNvSpPr>
            <a:spLocks noGrp="1"/>
          </p:cNvSpPr>
          <p:nvPr>
            <p:ph type="subTitle" idx="4294967295"/>
          </p:nvPr>
        </p:nvSpPr>
        <p:spPr>
          <a:xfrm>
            <a:off x="0" y="1035050"/>
            <a:ext cx="8077200" cy="609600"/>
          </a:xfrm>
        </p:spPr>
        <p:txBody>
          <a:bodyPr/>
          <a:lstStyle/>
          <a:p>
            <a:pPr algn="ctr" eaLnBrk="1" hangingPunct="1">
              <a:buFontTx/>
              <a:buNone/>
            </a:pPr>
            <a:r>
              <a:rPr lang="zh-CN" altLang="en-US" sz="3200"/>
              <a:t>整型变量的取值范围</a:t>
            </a:r>
            <a:endParaRPr lang="zh-CN" altLang="zh-CN" sz="3200"/>
          </a:p>
        </p:txBody>
      </p:sp>
      <p:sp>
        <p:nvSpPr>
          <p:cNvPr id="22531" name="Rectangle 3">
            <a:extLst>
              <a:ext uri="{FF2B5EF4-FFF2-40B4-BE49-F238E27FC236}">
                <a16:creationId xmlns:a16="http://schemas.microsoft.com/office/drawing/2014/main" id="{81A6CE3C-09E0-46CA-88AA-6A82D794DA65}"/>
              </a:ext>
            </a:extLst>
          </p:cNvPr>
          <p:cNvSpPr>
            <a:spLocks noChangeArrowheads="1"/>
          </p:cNvSpPr>
          <p:nvPr/>
        </p:nvSpPr>
        <p:spPr bwMode="auto">
          <a:xfrm>
            <a:off x="609600" y="990600"/>
            <a:ext cx="80772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800000"/>
                </a:solidFill>
                <a:latin typeface="宋体" panose="02010600030101010101" pitchFamily="2" charset="-122"/>
              </a:rPr>
              <a:t> </a:t>
            </a:r>
            <a:endParaRPr lang="zh-CN" altLang="zh-CN" b="1">
              <a:latin typeface="宋体" panose="02010600030101010101" pitchFamily="2" charset="-122"/>
            </a:endParaRPr>
          </a:p>
        </p:txBody>
      </p:sp>
      <p:pic>
        <p:nvPicPr>
          <p:cNvPr id="22532" name="Picture 2">
            <a:extLst>
              <a:ext uri="{FF2B5EF4-FFF2-40B4-BE49-F238E27FC236}">
                <a16:creationId xmlns:a16="http://schemas.microsoft.com/office/drawing/2014/main" id="{940A1C95-FF96-44D6-B3C5-E7F4338D9D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690688"/>
            <a:ext cx="67437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D777C41-9961-4B51-B810-7E953E00E898}"/>
              </a:ext>
            </a:extLst>
          </p:cNvPr>
          <p:cNvSpPr>
            <a:spLocks noGrp="1"/>
          </p:cNvSpPr>
          <p:nvPr>
            <p:ph type="subTitle" idx="4294967295"/>
          </p:nvPr>
        </p:nvSpPr>
        <p:spPr>
          <a:xfrm>
            <a:off x="1577975" y="1082675"/>
            <a:ext cx="7566025" cy="1101725"/>
          </a:xfrm>
        </p:spPr>
        <p:txBody>
          <a:bodyPr/>
          <a:lstStyle/>
          <a:p>
            <a:pPr eaLnBrk="1" hangingPunct="1"/>
            <a:r>
              <a:rPr lang="zh-CN" altLang="en-US" sz="3200">
                <a:solidFill>
                  <a:srgbClr val="800000"/>
                </a:solidFill>
              </a:rPr>
              <a:t>整型变量</a:t>
            </a:r>
            <a:r>
              <a:rPr lang="zh-CN" altLang="en-US" sz="3200"/>
              <a:t>：</a:t>
            </a:r>
            <a:r>
              <a:rPr lang="en-US" altLang="zh-CN" sz="3200"/>
              <a:t>4</a:t>
            </a:r>
            <a:r>
              <a:rPr lang="zh-CN" altLang="en-US" sz="3200"/>
              <a:t>个字节</a:t>
            </a:r>
            <a:endParaRPr lang="en-US" altLang="zh-CN" sz="3200"/>
          </a:p>
          <a:p>
            <a:pPr eaLnBrk="1" hangingPunct="1"/>
            <a:r>
              <a:rPr lang="zh-CN" altLang="en-US" sz="3200"/>
              <a:t>取值范围</a:t>
            </a:r>
            <a:r>
              <a:rPr lang="en-US" altLang="zh-CN" sz="3200"/>
              <a:t>-2147483648 - 2147483647</a:t>
            </a:r>
          </a:p>
        </p:txBody>
      </p:sp>
      <p:sp>
        <p:nvSpPr>
          <p:cNvPr id="23555" name="Rectangle 3">
            <a:extLst>
              <a:ext uri="{FF2B5EF4-FFF2-40B4-BE49-F238E27FC236}">
                <a16:creationId xmlns:a16="http://schemas.microsoft.com/office/drawing/2014/main" id="{E3AC8C2B-6E05-44E2-BF18-16665CF2BA04}"/>
              </a:ext>
            </a:extLst>
          </p:cNvPr>
          <p:cNvSpPr>
            <a:spLocks noChangeArrowheads="1"/>
          </p:cNvSpPr>
          <p:nvPr/>
        </p:nvSpPr>
        <p:spPr bwMode="auto">
          <a:xfrm>
            <a:off x="609600" y="990600"/>
            <a:ext cx="80772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800000"/>
                </a:solidFill>
                <a:latin typeface="宋体" panose="02010600030101010101" pitchFamily="2" charset="-122"/>
              </a:rPr>
              <a:t> </a:t>
            </a:r>
            <a:endParaRPr lang="zh-CN" altLang="zh-CN" b="1">
              <a:latin typeface="宋体" panose="02010600030101010101" pitchFamily="2" charset="-122"/>
            </a:endParaRPr>
          </a:p>
        </p:txBody>
      </p:sp>
      <p:pic>
        <p:nvPicPr>
          <p:cNvPr id="23556" name="Picture 2">
            <a:extLst>
              <a:ext uri="{FF2B5EF4-FFF2-40B4-BE49-F238E27FC236}">
                <a16:creationId xmlns:a16="http://schemas.microsoft.com/office/drawing/2014/main" id="{4C7D053B-EDED-4C4E-8417-936AC33002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063" y="2276475"/>
            <a:ext cx="7477125"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pic>
      <p:cxnSp>
        <p:nvCxnSpPr>
          <p:cNvPr id="3" name="直接连接符 2">
            <a:extLst>
              <a:ext uri="{FF2B5EF4-FFF2-40B4-BE49-F238E27FC236}">
                <a16:creationId xmlns:a16="http://schemas.microsoft.com/office/drawing/2014/main" id="{F422AC2B-13CC-442B-8F70-C50B70ACE352}"/>
              </a:ext>
            </a:extLst>
          </p:cNvPr>
          <p:cNvCxnSpPr>
            <a:cxnSpLocks/>
          </p:cNvCxnSpPr>
          <p:nvPr/>
        </p:nvCxnSpPr>
        <p:spPr>
          <a:xfrm flipH="1" flipV="1">
            <a:off x="4648199" y="5137353"/>
            <a:ext cx="427857" cy="379879"/>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C9EDF392-4114-4161-BFBE-452D06AEB27C}"/>
              </a:ext>
            </a:extLst>
          </p:cNvPr>
          <p:cNvSpPr txBox="1"/>
          <p:nvPr/>
        </p:nvSpPr>
        <p:spPr>
          <a:xfrm>
            <a:off x="3632537" y="4583613"/>
            <a:ext cx="2031325" cy="461665"/>
          </a:xfrm>
          <a:prstGeom prst="rect">
            <a:avLst/>
          </a:prstGeom>
          <a:noFill/>
        </p:spPr>
        <p:txBody>
          <a:bodyPr wrap="none" rtlCol="0">
            <a:spAutoFit/>
          </a:bodyPr>
          <a:lstStyle/>
          <a:p>
            <a:r>
              <a:rPr lang="zh-CN" altLang="en-US" dirty="0"/>
              <a:t>最大值，</a:t>
            </a:r>
            <a:r>
              <a:rPr lang="en-US" altLang="zh-CN" dirty="0"/>
              <a:t>2</a:t>
            </a:r>
            <a:r>
              <a:rPr lang="en-US" altLang="zh-CN" baseline="30000" dirty="0"/>
              <a:t>31</a:t>
            </a:r>
            <a:r>
              <a:rPr lang="en-US" altLang="zh-CN" dirty="0"/>
              <a:t>-1</a:t>
            </a:r>
            <a:endParaRPr lang="en-US" dirty="0"/>
          </a:p>
        </p:txBody>
      </p:sp>
      <p:sp>
        <p:nvSpPr>
          <p:cNvPr id="8" name="文本框 7">
            <a:extLst>
              <a:ext uri="{FF2B5EF4-FFF2-40B4-BE49-F238E27FC236}">
                <a16:creationId xmlns:a16="http://schemas.microsoft.com/office/drawing/2014/main" id="{DD5190FA-17CE-41DA-95E0-DFBDBE644715}"/>
              </a:ext>
            </a:extLst>
          </p:cNvPr>
          <p:cNvSpPr txBox="1"/>
          <p:nvPr/>
        </p:nvSpPr>
        <p:spPr>
          <a:xfrm>
            <a:off x="6827476" y="6332179"/>
            <a:ext cx="1877437" cy="461665"/>
          </a:xfrm>
          <a:prstGeom prst="rect">
            <a:avLst/>
          </a:prstGeom>
          <a:noFill/>
        </p:spPr>
        <p:txBody>
          <a:bodyPr wrap="none" rtlCol="0">
            <a:spAutoFit/>
          </a:bodyPr>
          <a:lstStyle/>
          <a:p>
            <a:r>
              <a:rPr lang="zh-CN" altLang="en-US" dirty="0"/>
              <a:t>最小值，</a:t>
            </a:r>
            <a:r>
              <a:rPr lang="en-US" altLang="zh-CN" dirty="0"/>
              <a:t>-2</a:t>
            </a:r>
            <a:r>
              <a:rPr lang="en-US" altLang="zh-CN" baseline="30000" dirty="0"/>
              <a:t>31</a:t>
            </a:r>
            <a:endParaRPr lang="en-US" dirty="0"/>
          </a:p>
        </p:txBody>
      </p:sp>
      <p:cxnSp>
        <p:nvCxnSpPr>
          <p:cNvPr id="9" name="直接连接符 8">
            <a:extLst>
              <a:ext uri="{FF2B5EF4-FFF2-40B4-BE49-F238E27FC236}">
                <a16:creationId xmlns:a16="http://schemas.microsoft.com/office/drawing/2014/main" id="{2BBEA9D6-941F-46AB-BFF3-D11D3AC8B302}"/>
              </a:ext>
            </a:extLst>
          </p:cNvPr>
          <p:cNvCxnSpPr>
            <a:cxnSpLocks/>
          </p:cNvCxnSpPr>
          <p:nvPr/>
        </p:nvCxnSpPr>
        <p:spPr>
          <a:xfrm>
            <a:off x="6084168" y="6309320"/>
            <a:ext cx="648072" cy="25369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0C46579-B430-484A-B812-4F68D294FB54}"/>
              </a:ext>
            </a:extLst>
          </p:cNvPr>
          <p:cNvSpPr>
            <a:spLocks noGrp="1"/>
          </p:cNvSpPr>
          <p:nvPr>
            <p:ph type="subTitle" idx="4294967295"/>
          </p:nvPr>
        </p:nvSpPr>
        <p:spPr>
          <a:xfrm>
            <a:off x="0" y="1844675"/>
            <a:ext cx="8077200" cy="4465638"/>
          </a:xfrm>
        </p:spPr>
        <p:txBody>
          <a:bodyPr/>
          <a:lstStyle/>
          <a:p>
            <a:pPr eaLnBrk="1" hangingPunct="1"/>
            <a:r>
              <a:rPr lang="zh-CN" altLang="en-US" sz="2400" dirty="0">
                <a:solidFill>
                  <a:srgbClr val="800000"/>
                </a:solidFill>
              </a:rPr>
              <a:t>原则</a:t>
            </a:r>
            <a:r>
              <a:rPr lang="en-US" altLang="zh-CN" sz="2400" dirty="0">
                <a:solidFill>
                  <a:srgbClr val="800000"/>
                </a:solidFill>
              </a:rPr>
              <a:t>1</a:t>
            </a:r>
            <a:r>
              <a:rPr lang="zh-CN" altLang="en-US" sz="2400" dirty="0">
                <a:solidFill>
                  <a:srgbClr val="800000"/>
                </a:solidFill>
              </a:rPr>
              <a:t>：要先定义，后使用</a:t>
            </a:r>
            <a:r>
              <a:rPr lang="en-US" altLang="zh-CN" sz="2400" dirty="0">
                <a:solidFill>
                  <a:srgbClr val="800000"/>
                </a:solidFill>
              </a:rPr>
              <a:t> </a:t>
            </a:r>
            <a:r>
              <a:rPr lang="en-US" altLang="zh-CN" sz="2400" dirty="0"/>
              <a:t> ——</a:t>
            </a:r>
            <a:r>
              <a:rPr lang="zh-CN" altLang="en-US" sz="2400" dirty="0"/>
              <a:t>强制类型定义</a:t>
            </a:r>
          </a:p>
          <a:p>
            <a:pPr eaLnBrk="1" hangingPunct="1">
              <a:buFontTx/>
              <a:buNone/>
            </a:pPr>
            <a:r>
              <a:rPr lang="zh-CN" altLang="en-US" sz="2400" dirty="0"/>
              <a:t>一般定义格式： </a:t>
            </a:r>
          </a:p>
          <a:p>
            <a:pPr eaLnBrk="1" hangingPunct="1">
              <a:buFontTx/>
              <a:buNone/>
            </a:pPr>
            <a:r>
              <a:rPr lang="zh-CN" altLang="en-US" sz="2400" dirty="0"/>
              <a:t>  数据类型          变量名</a:t>
            </a:r>
            <a:r>
              <a:rPr lang="en-US" altLang="zh-CN" sz="2400" dirty="0"/>
              <a:t>1 [,</a:t>
            </a:r>
            <a:r>
              <a:rPr lang="zh-CN" altLang="en-US" sz="2400" dirty="0"/>
              <a:t>变量名</a:t>
            </a:r>
            <a:r>
              <a:rPr lang="en-US" altLang="zh-CN" sz="2400" dirty="0"/>
              <a:t>2,…,</a:t>
            </a:r>
            <a:r>
              <a:rPr lang="zh-CN" altLang="en-US" sz="2400" dirty="0"/>
              <a:t>变量名</a:t>
            </a:r>
            <a:r>
              <a:rPr lang="en-US" altLang="zh-CN" sz="2400" dirty="0"/>
              <a:t>n];</a:t>
            </a:r>
          </a:p>
          <a:p>
            <a:pPr eaLnBrk="1" hangingPunct="1">
              <a:buFontTx/>
              <a:buNone/>
            </a:pPr>
            <a:endParaRPr lang="zh-CN" altLang="en-US" sz="2400" dirty="0"/>
          </a:p>
          <a:p>
            <a:pPr eaLnBrk="1" hangingPunct="1">
              <a:buFontTx/>
              <a:buNone/>
            </a:pPr>
            <a:endParaRPr lang="en-US" altLang="zh-CN" sz="2400" dirty="0"/>
          </a:p>
          <a:p>
            <a:pPr eaLnBrk="1" hangingPunct="1">
              <a:buFontTx/>
              <a:buNone/>
            </a:pPr>
            <a:r>
              <a:rPr lang="zh-CN" altLang="en-US" sz="2400" dirty="0"/>
              <a:t>（</a:t>
            </a:r>
            <a:r>
              <a:rPr lang="en-US" altLang="zh-CN" sz="2400" dirty="0"/>
              <a:t>1</a:t>
            </a:r>
            <a:r>
              <a:rPr lang="zh-CN" altLang="en-US" sz="2400" dirty="0"/>
              <a:t>）</a:t>
            </a:r>
            <a:r>
              <a:rPr lang="en-US" altLang="zh-CN" sz="2400" dirty="0"/>
              <a:t>int num;</a:t>
            </a:r>
            <a:r>
              <a:rPr lang="zh-CN" altLang="en-US" sz="2400" dirty="0"/>
              <a:t> </a:t>
            </a:r>
          </a:p>
          <a:p>
            <a:pPr eaLnBrk="1" hangingPunct="1">
              <a:buFontTx/>
              <a:buNone/>
            </a:pPr>
            <a:r>
              <a:rPr lang="zh-CN" altLang="en-US" sz="2400" dirty="0"/>
              <a:t>          </a:t>
            </a:r>
            <a:r>
              <a:rPr lang="en-US" altLang="zh-CN" sz="2400" dirty="0"/>
              <a:t>num=100;</a:t>
            </a:r>
          </a:p>
          <a:p>
            <a:pPr eaLnBrk="1" hangingPunct="1">
              <a:buFontTx/>
              <a:buNone/>
            </a:pPr>
            <a:r>
              <a:rPr lang="zh-CN" altLang="en-US" sz="2400" dirty="0"/>
              <a:t>（</a:t>
            </a:r>
            <a:r>
              <a:rPr lang="en-US" altLang="zh-CN" sz="2400" dirty="0"/>
              <a:t>2</a:t>
            </a:r>
            <a:r>
              <a:rPr lang="zh-CN" altLang="en-US" sz="2400" dirty="0"/>
              <a:t>）</a:t>
            </a:r>
            <a:r>
              <a:rPr lang="en-US" altLang="zh-CN" sz="2400" dirty="0"/>
              <a:t>int num =100;</a:t>
            </a:r>
            <a:r>
              <a:rPr lang="zh-CN" altLang="en-US" sz="2400" dirty="0"/>
              <a:t> </a:t>
            </a:r>
          </a:p>
          <a:p>
            <a:pPr eaLnBrk="1" hangingPunct="1">
              <a:buFontTx/>
              <a:buNone/>
            </a:pPr>
            <a:r>
              <a:rPr lang="zh-CN" altLang="en-US" sz="2400" dirty="0"/>
              <a:t>（</a:t>
            </a:r>
            <a:r>
              <a:rPr lang="en-US" altLang="zh-CN" sz="2400" dirty="0"/>
              <a:t>3</a:t>
            </a:r>
            <a:r>
              <a:rPr lang="zh-CN" altLang="en-US" sz="2400" dirty="0"/>
              <a:t>）</a:t>
            </a:r>
            <a:r>
              <a:rPr lang="en-US" altLang="zh-CN" sz="2400" dirty="0"/>
              <a:t>int a</a:t>
            </a:r>
            <a:r>
              <a:rPr lang="zh-CN" altLang="en-US" sz="2400" dirty="0"/>
              <a:t>，</a:t>
            </a:r>
            <a:r>
              <a:rPr lang="en-US" altLang="zh-CN" sz="2400" dirty="0"/>
              <a:t>b</a:t>
            </a:r>
            <a:r>
              <a:rPr lang="zh-CN" altLang="en-US" sz="2400" dirty="0"/>
              <a:t>，</a:t>
            </a:r>
            <a:r>
              <a:rPr lang="en-US" altLang="zh-CN" sz="2400" dirty="0"/>
              <a:t>c=5;</a:t>
            </a:r>
            <a:endParaRPr lang="zh-CN" altLang="en-US" sz="2400" dirty="0"/>
          </a:p>
          <a:p>
            <a:pPr eaLnBrk="1" hangingPunct="1">
              <a:buFontTx/>
              <a:buNone/>
            </a:pPr>
            <a:r>
              <a:rPr lang="zh-CN" altLang="en-US" sz="2400" dirty="0"/>
              <a:t>表示指定</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为整型变量，只对</a:t>
            </a:r>
            <a:r>
              <a:rPr lang="en-US" altLang="zh-CN" sz="2400" dirty="0"/>
              <a:t>c</a:t>
            </a:r>
            <a:r>
              <a:rPr lang="zh-CN" altLang="en-US" sz="2400" dirty="0"/>
              <a:t>初始化，</a:t>
            </a:r>
            <a:r>
              <a:rPr lang="en-US" altLang="zh-CN" sz="2400" dirty="0"/>
              <a:t>c</a:t>
            </a:r>
            <a:r>
              <a:rPr lang="zh-CN" altLang="en-US" sz="2400" dirty="0"/>
              <a:t>的值为</a:t>
            </a:r>
            <a:r>
              <a:rPr lang="en-US" altLang="zh-CN" sz="2400" dirty="0"/>
              <a:t>5</a:t>
            </a:r>
            <a:r>
              <a:rPr lang="zh-CN" altLang="en-US" sz="2400" dirty="0"/>
              <a:t>。</a:t>
            </a:r>
          </a:p>
          <a:p>
            <a:pPr eaLnBrk="1" hangingPunct="1">
              <a:buFontTx/>
              <a:buNone/>
            </a:pPr>
            <a:endParaRPr lang="zh-CN" altLang="en-US" sz="2400" dirty="0"/>
          </a:p>
          <a:p>
            <a:pPr eaLnBrk="1" hangingPunct="1">
              <a:buFontTx/>
              <a:buNone/>
            </a:pPr>
            <a:endParaRPr lang="zh-CN" altLang="en-US" sz="2400" dirty="0"/>
          </a:p>
          <a:p>
            <a:pPr eaLnBrk="1" hangingPunct="1">
              <a:buFontTx/>
              <a:buNone/>
            </a:pPr>
            <a:r>
              <a:rPr lang="zh-CN" altLang="en-US" sz="2400" dirty="0"/>
              <a:t> </a:t>
            </a:r>
          </a:p>
          <a:p>
            <a:pPr eaLnBrk="1" hangingPunct="1">
              <a:buFontTx/>
              <a:buNone/>
            </a:pPr>
            <a:endParaRPr lang="zh-CN" altLang="zh-CN" sz="2400" dirty="0"/>
          </a:p>
        </p:txBody>
      </p:sp>
      <p:sp>
        <p:nvSpPr>
          <p:cNvPr id="3" name="矩形标注 2">
            <a:extLst>
              <a:ext uri="{FF2B5EF4-FFF2-40B4-BE49-F238E27FC236}">
                <a16:creationId xmlns:a16="http://schemas.microsoft.com/office/drawing/2014/main" id="{7C65D75E-96F9-4584-B07E-CD4C311AECE4}"/>
              </a:ext>
            </a:extLst>
          </p:cNvPr>
          <p:cNvSpPr/>
          <p:nvPr/>
        </p:nvSpPr>
        <p:spPr bwMode="auto">
          <a:xfrm rot="10800000">
            <a:off x="-36512" y="3183358"/>
            <a:ext cx="2339102" cy="461665"/>
          </a:xfrm>
          <a:prstGeom prst="wedgeRectCallout">
            <a:avLst>
              <a:gd name="adj1" fmla="val -18910"/>
              <a:gd name="adj2" fmla="val 91723"/>
            </a:avLst>
          </a:prstGeom>
          <a:solidFill>
            <a:srgbClr val="FFFF00"/>
          </a:solidFill>
          <a:ln w="6350" cap="flat" cmpd="sng" algn="ctr">
            <a:solidFill>
              <a:srgbClr val="00FFFF"/>
            </a:solidFill>
            <a:prstDash val="solid"/>
            <a:round/>
            <a:headEnd type="none" w="med" len="med"/>
            <a:tailEnd type="none" w="med" len="med"/>
          </a:ln>
          <a:effectLst/>
        </p:spPr>
        <p:txBody>
          <a:bodyPr anchor="ctr">
            <a:spAutoFit/>
            <a:scene3d>
              <a:camera prst="orthographicFront">
                <a:rot lat="0" lon="0" rev="10800000"/>
              </a:camera>
              <a:lightRig rig="threePt" dir="t"/>
            </a:scene3d>
          </a:bodyPr>
          <a:lstStyle/>
          <a:p>
            <a:pPr eaLnBrk="1" hangingPunct="1">
              <a:defRPr/>
            </a:pPr>
            <a:r>
              <a:rPr lang="zh-CN" altLang="en-US" dirty="0"/>
              <a:t>决定分配字节数</a:t>
            </a:r>
          </a:p>
        </p:txBody>
      </p:sp>
      <p:sp>
        <p:nvSpPr>
          <p:cNvPr id="4" name="矩形标注 3">
            <a:extLst>
              <a:ext uri="{FF2B5EF4-FFF2-40B4-BE49-F238E27FC236}">
                <a16:creationId xmlns:a16="http://schemas.microsoft.com/office/drawing/2014/main" id="{8301D254-FA3E-45AF-8FE3-35C018F0B654}"/>
              </a:ext>
            </a:extLst>
          </p:cNvPr>
          <p:cNvSpPr/>
          <p:nvPr/>
        </p:nvSpPr>
        <p:spPr bwMode="auto">
          <a:xfrm rot="10800000">
            <a:off x="4139953" y="3390090"/>
            <a:ext cx="2339102" cy="830997"/>
          </a:xfrm>
          <a:prstGeom prst="wedgeRectCallout">
            <a:avLst>
              <a:gd name="adj1" fmla="val -18910"/>
              <a:gd name="adj2" fmla="val 91723"/>
            </a:avLst>
          </a:prstGeom>
          <a:solidFill>
            <a:srgbClr val="FFFF00"/>
          </a:solidFill>
          <a:ln w="6350" cap="flat" cmpd="sng" algn="ctr">
            <a:solidFill>
              <a:srgbClr val="00FFFF"/>
            </a:solidFill>
            <a:prstDash val="solid"/>
            <a:round/>
            <a:headEnd type="none" w="med" len="med"/>
            <a:tailEnd type="none" w="med" len="med"/>
          </a:ln>
          <a:effectLst/>
        </p:spPr>
        <p:txBody>
          <a:bodyPr anchor="ctr">
            <a:spAutoFit/>
            <a:scene3d>
              <a:camera prst="orthographicFront">
                <a:rot lat="0" lon="0" rev="10800000"/>
              </a:camera>
              <a:lightRig rig="threePt" dir="t"/>
            </a:scene3d>
          </a:bodyPr>
          <a:lstStyle/>
          <a:p>
            <a:pPr eaLnBrk="1" hangingPunct="1">
              <a:defRPr/>
            </a:pPr>
            <a:r>
              <a:rPr lang="zh-CN" altLang="en-US" dirty="0"/>
              <a:t>存储变量名必须为合法标识符</a:t>
            </a:r>
          </a:p>
        </p:txBody>
      </p:sp>
      <p:sp>
        <p:nvSpPr>
          <p:cNvPr id="5" name="Rectangle 2">
            <a:extLst>
              <a:ext uri="{FF2B5EF4-FFF2-40B4-BE49-F238E27FC236}">
                <a16:creationId xmlns:a16="http://schemas.microsoft.com/office/drawing/2014/main" id="{64BF10AC-83E4-4EC1-A7A7-7AD5746BBD8F}"/>
              </a:ext>
            </a:extLst>
          </p:cNvPr>
          <p:cNvSpPr txBox="1">
            <a:spLocks noChangeArrowheads="1"/>
          </p:cNvSpPr>
          <p:nvPr/>
        </p:nvSpPr>
        <p:spPr bwMode="auto">
          <a:xfrm>
            <a:off x="250825" y="1035050"/>
            <a:ext cx="8077200" cy="609600"/>
          </a:xfrm>
          <a:prstGeom prst="rect">
            <a:avLst/>
          </a:prstGeom>
          <a:noFill/>
          <a:ln w="9525">
            <a:noFill/>
            <a:miter lim="800000"/>
            <a:headEnd/>
            <a:tailEnd/>
          </a:ln>
        </p:spPr>
        <p:txBody>
          <a:bodyPr lIns="45720" rIns="45720"/>
          <a:lstStyle/>
          <a:p>
            <a:pPr algn="ctr" eaLnBrk="1" hangingPunct="1">
              <a:spcBef>
                <a:spcPts val="400"/>
              </a:spcBef>
              <a:buClr>
                <a:schemeClr val="accent1"/>
              </a:buClr>
              <a:buSzPct val="68000"/>
              <a:defRPr/>
            </a:pPr>
            <a:r>
              <a:rPr kumimoji="0" lang="zh-CN" altLang="en-US" sz="3200" dirty="0">
                <a:latin typeface="+mn-lt"/>
                <a:ea typeface="+mn-ea"/>
              </a:rPr>
              <a:t>整型变量的定义</a:t>
            </a:r>
            <a:endParaRPr kumimoji="0" lang="zh-CN" altLang="zh-CN" sz="3200" dirty="0">
              <a:latin typeface="+mn-lt"/>
              <a:ea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4DAB176-E6D8-49A0-9EF2-821CB7959C0E}"/>
              </a:ext>
            </a:extLst>
          </p:cNvPr>
          <p:cNvSpPr>
            <a:spLocks noGrp="1"/>
          </p:cNvSpPr>
          <p:nvPr>
            <p:ph type="subTitle" idx="4294967295"/>
          </p:nvPr>
        </p:nvSpPr>
        <p:spPr>
          <a:xfrm>
            <a:off x="0" y="1196975"/>
            <a:ext cx="8077200" cy="5051425"/>
          </a:xfrm>
        </p:spPr>
        <p:txBody>
          <a:bodyPr/>
          <a:lstStyle/>
          <a:p>
            <a:pPr eaLnBrk="1" hangingPunct="1">
              <a:buFontTx/>
              <a:buNone/>
            </a:pPr>
            <a:r>
              <a:rPr lang="zh-CN" altLang="en-US" sz="3200">
                <a:solidFill>
                  <a:srgbClr val="800000"/>
                </a:solidFill>
              </a:rPr>
              <a:t>变量赋值</a:t>
            </a:r>
          </a:p>
          <a:p>
            <a:pPr eaLnBrk="1" hangingPunct="1"/>
            <a:endParaRPr lang="zh-CN" altLang="en-US" sz="2400"/>
          </a:p>
          <a:p>
            <a:pPr eaLnBrk="1" hangingPunct="1">
              <a:buFontTx/>
              <a:buNone/>
            </a:pPr>
            <a:r>
              <a:rPr lang="zh-CN" altLang="en-US"/>
              <a:t>原则</a:t>
            </a:r>
            <a:r>
              <a:rPr lang="en-US" altLang="zh-CN"/>
              <a:t>2</a:t>
            </a:r>
            <a:r>
              <a:rPr lang="zh-CN" altLang="en-US"/>
              <a:t>：先定义后赋值。</a:t>
            </a:r>
          </a:p>
          <a:p>
            <a:pPr eaLnBrk="1" hangingPunct="1">
              <a:buFontTx/>
              <a:buNone/>
            </a:pPr>
            <a:r>
              <a:rPr lang="zh-CN" altLang="en-US"/>
              <a:t>格式：</a:t>
            </a:r>
          </a:p>
          <a:p>
            <a:pPr eaLnBrk="1" hangingPunct="1">
              <a:buFontTx/>
              <a:buNone/>
            </a:pPr>
            <a:r>
              <a:rPr lang="zh-CN" altLang="en-US"/>
              <a:t>           变量 </a:t>
            </a:r>
            <a:r>
              <a:rPr lang="en-US" altLang="zh-CN"/>
              <a:t>= </a:t>
            </a:r>
            <a:r>
              <a:rPr lang="zh-CN" altLang="en-US"/>
              <a:t>常量</a:t>
            </a:r>
            <a:r>
              <a:rPr lang="en-US" altLang="zh-CN"/>
              <a:t>(</a:t>
            </a:r>
            <a:r>
              <a:rPr lang="zh-CN" altLang="en-US"/>
              <a:t>也可以是变量、表达式等</a:t>
            </a:r>
            <a:r>
              <a:rPr lang="en-US" altLang="zh-CN"/>
              <a:t>) ;</a:t>
            </a:r>
          </a:p>
          <a:p>
            <a:pPr eaLnBrk="1" hangingPunct="1">
              <a:buFontTx/>
              <a:buNone/>
            </a:pPr>
            <a:endParaRPr lang="en-US" altLang="zh-CN"/>
          </a:p>
          <a:p>
            <a:pPr eaLnBrk="1" hangingPunct="1">
              <a:buFontTx/>
              <a:buNone/>
            </a:pPr>
            <a:endParaRPr lang="en-US" altLang="zh-CN"/>
          </a:p>
          <a:p>
            <a:pPr eaLnBrk="1" hangingPunct="1">
              <a:buFontTx/>
              <a:buNone/>
            </a:pPr>
            <a:r>
              <a:rPr lang="zh-CN" altLang="en-US"/>
              <a:t>功能：将赋值运算符右端的值复制一份传递给左端的变量。要求赋值符号左端必须是变量。</a:t>
            </a:r>
          </a:p>
          <a:p>
            <a:pPr eaLnBrk="1" hangingPunct="1">
              <a:buFontTx/>
              <a:buNone/>
            </a:pPr>
            <a:endParaRPr lang="zh-CN" altLang="en-US" sz="2400"/>
          </a:p>
          <a:p>
            <a:pPr eaLnBrk="1" hangingPunct="1">
              <a:buFontTx/>
              <a:buNone/>
            </a:pPr>
            <a:r>
              <a:rPr lang="zh-CN" altLang="en-US" sz="2400"/>
              <a:t> </a:t>
            </a:r>
          </a:p>
          <a:p>
            <a:pPr eaLnBrk="1" hangingPunct="1">
              <a:buFontTx/>
              <a:buNone/>
            </a:pPr>
            <a:endParaRPr lang="zh-CN" altLang="zh-CN" sz="2400"/>
          </a:p>
        </p:txBody>
      </p:sp>
      <p:sp>
        <p:nvSpPr>
          <p:cNvPr id="26627" name="上弧形箭头 5">
            <a:extLst>
              <a:ext uri="{FF2B5EF4-FFF2-40B4-BE49-F238E27FC236}">
                <a16:creationId xmlns:a16="http://schemas.microsoft.com/office/drawing/2014/main" id="{F2CA40B4-2F1C-4586-8059-B8B496AF0A41}"/>
              </a:ext>
            </a:extLst>
          </p:cNvPr>
          <p:cNvSpPr>
            <a:spLocks noChangeArrowheads="1"/>
          </p:cNvSpPr>
          <p:nvPr/>
        </p:nvSpPr>
        <p:spPr bwMode="auto">
          <a:xfrm rot="10800000">
            <a:off x="1619250" y="3573463"/>
            <a:ext cx="1223963" cy="461962"/>
          </a:xfrm>
          <a:prstGeom prst="curvedDownArrow">
            <a:avLst>
              <a:gd name="adj1" fmla="val 24986"/>
              <a:gd name="adj2" fmla="val 49960"/>
              <a:gd name="adj3" fmla="val 25000"/>
            </a:avLst>
          </a:prstGeom>
          <a:solidFill>
            <a:srgbClr val="FFFF00"/>
          </a:solidFill>
          <a:ln w="6350" algn="ctr">
            <a:solidFill>
              <a:srgbClr val="FFFF00"/>
            </a:solidFill>
            <a:round/>
            <a:headEnd/>
            <a:tailEnd/>
          </a:ln>
        </p:spPr>
        <p:txBody>
          <a:bodyPr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C12DC84-C2D0-4526-8E38-9621E3D01F12}"/>
              </a:ext>
            </a:extLst>
          </p:cNvPr>
          <p:cNvSpPr>
            <a:spLocks noGrp="1"/>
          </p:cNvSpPr>
          <p:nvPr>
            <p:ph type="subTitle" idx="4294967295"/>
          </p:nvPr>
        </p:nvSpPr>
        <p:spPr>
          <a:xfrm>
            <a:off x="0" y="1196975"/>
            <a:ext cx="8077200" cy="5051425"/>
          </a:xfrm>
        </p:spPr>
        <p:txBody>
          <a:bodyPr/>
          <a:lstStyle/>
          <a:p>
            <a:pPr eaLnBrk="1" hangingPunct="1">
              <a:buFontTx/>
              <a:buNone/>
            </a:pPr>
            <a:r>
              <a:rPr lang="zh-CN" altLang="en-US" sz="2400" dirty="0">
                <a:solidFill>
                  <a:srgbClr val="800000"/>
                </a:solidFill>
              </a:rPr>
              <a:t>例</a:t>
            </a:r>
            <a:r>
              <a:rPr lang="en-US" altLang="zh-CN" sz="2400" dirty="0">
                <a:solidFill>
                  <a:srgbClr val="800000"/>
                </a:solidFill>
              </a:rPr>
              <a:t>5  </a:t>
            </a:r>
            <a:r>
              <a:rPr lang="zh-CN" altLang="en-US" sz="2400" dirty="0">
                <a:solidFill>
                  <a:srgbClr val="800000"/>
                </a:solidFill>
              </a:rPr>
              <a:t>定义一个变量</a:t>
            </a:r>
          </a:p>
          <a:p>
            <a:pPr eaLnBrk="1" hangingPunct="1">
              <a:buFontTx/>
              <a:buNone/>
            </a:pPr>
            <a:endParaRPr lang="zh-CN" altLang="en-US" sz="2400" dirty="0">
              <a:solidFill>
                <a:srgbClr val="800000"/>
              </a:solidFill>
            </a:endParaRPr>
          </a:p>
          <a:p>
            <a:pPr eaLnBrk="1" hangingPunct="1">
              <a:buFontTx/>
              <a:buNone/>
            </a:pPr>
            <a:r>
              <a:rPr lang="en-US" altLang="zh-CN" sz="2400" dirty="0"/>
              <a:t>#include &lt;</a:t>
            </a:r>
            <a:r>
              <a:rPr lang="en-US" altLang="zh-CN" sz="2400" dirty="0" err="1"/>
              <a:t>stdio.h</a:t>
            </a:r>
            <a:r>
              <a:rPr lang="en-US" altLang="zh-CN" sz="2400" dirty="0"/>
              <a:t>&gt;</a:t>
            </a:r>
          </a:p>
          <a:p>
            <a:pPr eaLnBrk="1" hangingPunct="1">
              <a:buFontTx/>
              <a:buNone/>
            </a:pPr>
            <a:r>
              <a:rPr lang="en-US" altLang="zh-CN" sz="2400" dirty="0"/>
              <a:t>int main( )</a:t>
            </a:r>
          </a:p>
          <a:p>
            <a:pPr eaLnBrk="1" hangingPunct="1">
              <a:buFontTx/>
              <a:buNone/>
            </a:pPr>
            <a:r>
              <a:rPr lang="en-US" altLang="zh-CN" sz="2400" dirty="0"/>
              <a:t>{</a:t>
            </a:r>
          </a:p>
          <a:p>
            <a:pPr eaLnBrk="1" hangingPunct="1">
              <a:buFontTx/>
              <a:buNone/>
            </a:pPr>
            <a:r>
              <a:rPr lang="en-US" altLang="zh-CN" sz="2400" dirty="0"/>
              <a:t>int a; /* </a:t>
            </a:r>
            <a:r>
              <a:rPr lang="zh-CN" altLang="en-US" sz="2400" dirty="0"/>
              <a:t>定义变量</a:t>
            </a:r>
            <a:r>
              <a:rPr lang="en-US" altLang="zh-CN" sz="2400" dirty="0"/>
              <a:t>a */</a:t>
            </a:r>
          </a:p>
          <a:p>
            <a:pPr eaLnBrk="1" hangingPunct="1">
              <a:buFontTx/>
              <a:buNone/>
            </a:pPr>
            <a:r>
              <a:rPr lang="en-US" altLang="zh-CN" sz="2400" dirty="0" err="1">
                <a:solidFill>
                  <a:srgbClr val="FF0000"/>
                </a:solidFill>
              </a:rPr>
              <a:t>printf</a:t>
            </a:r>
            <a:r>
              <a:rPr lang="en-US" altLang="zh-CN" sz="2400" dirty="0">
                <a:solidFill>
                  <a:srgbClr val="FF0000"/>
                </a:solidFill>
              </a:rPr>
              <a:t> ("%d\</a:t>
            </a:r>
            <a:r>
              <a:rPr lang="en-US" altLang="zh-CN" sz="2400" dirty="0" err="1">
                <a:solidFill>
                  <a:srgbClr val="FF0000"/>
                </a:solidFill>
              </a:rPr>
              <a:t>n",a</a:t>
            </a:r>
            <a:r>
              <a:rPr lang="en-US" altLang="zh-CN" sz="2400" dirty="0">
                <a:solidFill>
                  <a:srgbClr val="FF0000"/>
                </a:solidFill>
              </a:rPr>
              <a:t>);</a:t>
            </a:r>
            <a:r>
              <a:rPr lang="en-US" altLang="zh-CN" sz="2400" dirty="0"/>
              <a:t> /* </a:t>
            </a:r>
            <a:r>
              <a:rPr lang="zh-CN" altLang="en-US" sz="2400" dirty="0"/>
              <a:t>按照整型的格式输出</a:t>
            </a:r>
            <a:r>
              <a:rPr lang="en-US" altLang="zh-CN" sz="2400" dirty="0"/>
              <a:t>a</a:t>
            </a:r>
            <a:r>
              <a:rPr lang="zh-CN" altLang="en-US" sz="2400" dirty="0"/>
              <a:t>的值 *</a:t>
            </a:r>
            <a:r>
              <a:rPr lang="en-US" altLang="zh-CN" sz="2400" dirty="0"/>
              <a:t>/</a:t>
            </a:r>
          </a:p>
          <a:p>
            <a:pPr eaLnBrk="1" hangingPunct="1">
              <a:buFontTx/>
              <a:buNone/>
            </a:pPr>
            <a:r>
              <a:rPr lang="en-US" altLang="zh-CN" sz="2400" dirty="0"/>
              <a:t>return 0;</a:t>
            </a:r>
          </a:p>
          <a:p>
            <a:pPr eaLnBrk="1" hangingPunct="1">
              <a:buFontTx/>
              <a:buNone/>
            </a:pPr>
            <a:r>
              <a:rPr lang="en-US" altLang="zh-CN" sz="2400" dirty="0"/>
              <a:t>}</a:t>
            </a:r>
          </a:p>
          <a:p>
            <a:pPr eaLnBrk="1" hangingPunct="1">
              <a:buFontTx/>
              <a:buNone/>
            </a:pPr>
            <a:r>
              <a:rPr lang="zh-CN" altLang="en-US" sz="2400" dirty="0"/>
              <a:t>思考：</a:t>
            </a:r>
          </a:p>
          <a:p>
            <a:pPr eaLnBrk="1" hangingPunct="1">
              <a:buFontTx/>
              <a:buNone/>
            </a:pPr>
            <a:r>
              <a:rPr lang="en-US" altLang="zh-CN" sz="2400" dirty="0"/>
              <a:t>1. </a:t>
            </a:r>
            <a:r>
              <a:rPr lang="zh-CN" altLang="en-US" sz="2400" dirty="0"/>
              <a:t>分析输出结果</a:t>
            </a:r>
          </a:p>
          <a:p>
            <a:pPr eaLnBrk="1" hangingPunct="1">
              <a:buFontTx/>
              <a:buNone/>
            </a:pPr>
            <a:r>
              <a:rPr lang="en-US" altLang="zh-CN" sz="2400" dirty="0"/>
              <a:t>2. </a:t>
            </a:r>
            <a:r>
              <a:rPr lang="zh-CN" altLang="en-US" sz="2400" dirty="0"/>
              <a:t>可否去掉 </a:t>
            </a:r>
            <a:r>
              <a:rPr lang="en-US" altLang="zh-CN" sz="2400" dirty="0"/>
              <a:t>int a; ?</a:t>
            </a:r>
            <a:endParaRPr lang="zh-CN" altLang="zh-CN"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19908DB-389E-457E-8BB3-EB21F80E2A43}"/>
              </a:ext>
            </a:extLst>
          </p:cNvPr>
          <p:cNvSpPr>
            <a:spLocks noGrp="1"/>
          </p:cNvSpPr>
          <p:nvPr>
            <p:ph type="subTitle" idx="4294967295"/>
          </p:nvPr>
        </p:nvSpPr>
        <p:spPr>
          <a:xfrm>
            <a:off x="0" y="1125538"/>
            <a:ext cx="8077200" cy="5122862"/>
          </a:xfrm>
        </p:spPr>
        <p:txBody>
          <a:bodyPr/>
          <a:lstStyle/>
          <a:p>
            <a:pPr eaLnBrk="1" hangingPunct="1">
              <a:buFontTx/>
              <a:buNone/>
            </a:pPr>
            <a:r>
              <a:rPr lang="zh-CN" altLang="en-US" sz="2400" dirty="0">
                <a:solidFill>
                  <a:srgbClr val="800000"/>
                </a:solidFill>
              </a:rPr>
              <a:t>例</a:t>
            </a:r>
            <a:r>
              <a:rPr lang="en-US" altLang="zh-CN" sz="2400" dirty="0">
                <a:solidFill>
                  <a:srgbClr val="800000"/>
                </a:solidFill>
              </a:rPr>
              <a:t>6  </a:t>
            </a:r>
            <a:r>
              <a:rPr lang="zh-CN" altLang="en-US" sz="2400" dirty="0">
                <a:solidFill>
                  <a:srgbClr val="800000"/>
                </a:solidFill>
              </a:rPr>
              <a:t>变量赋值</a:t>
            </a:r>
          </a:p>
          <a:p>
            <a:pPr eaLnBrk="1" hangingPunct="1">
              <a:buFontTx/>
              <a:buNone/>
            </a:pPr>
            <a:endParaRPr lang="zh-CN" altLang="en-US" sz="2400" dirty="0"/>
          </a:p>
          <a:p>
            <a:pPr eaLnBrk="1" hangingPunct="1">
              <a:buFontTx/>
              <a:buNone/>
            </a:pPr>
            <a:r>
              <a:rPr lang="en-US" altLang="zh-CN" sz="2400" dirty="0"/>
              <a:t>#include &lt;</a:t>
            </a:r>
            <a:r>
              <a:rPr lang="en-US" altLang="zh-CN" sz="2400" dirty="0" err="1"/>
              <a:t>stdio.h</a:t>
            </a:r>
            <a:r>
              <a:rPr lang="en-US" altLang="zh-CN" sz="2400" dirty="0"/>
              <a:t>&gt;</a:t>
            </a:r>
          </a:p>
          <a:p>
            <a:pPr eaLnBrk="1" hangingPunct="1">
              <a:buFontTx/>
              <a:buNone/>
            </a:pPr>
            <a:r>
              <a:rPr lang="en-US" altLang="zh-CN" sz="2400" dirty="0"/>
              <a:t>int main( )</a:t>
            </a:r>
          </a:p>
          <a:p>
            <a:pPr eaLnBrk="1" hangingPunct="1">
              <a:buFontTx/>
              <a:buNone/>
            </a:pPr>
            <a:r>
              <a:rPr lang="en-US" altLang="zh-CN" sz="2400" dirty="0"/>
              <a:t>{</a:t>
            </a:r>
          </a:p>
          <a:p>
            <a:pPr eaLnBrk="1" hangingPunct="1">
              <a:buFontTx/>
              <a:buNone/>
            </a:pPr>
            <a:r>
              <a:rPr lang="en-US" altLang="zh-CN" sz="2400" dirty="0"/>
              <a:t>int a; /* </a:t>
            </a:r>
            <a:r>
              <a:rPr lang="zh-CN" altLang="en-US" sz="2400" dirty="0"/>
              <a:t>定义变量</a:t>
            </a:r>
            <a:r>
              <a:rPr lang="en-US" altLang="zh-CN" sz="2400" dirty="0"/>
              <a:t>a */</a:t>
            </a:r>
          </a:p>
          <a:p>
            <a:pPr eaLnBrk="1" hangingPunct="1">
              <a:buFontTx/>
              <a:buNone/>
            </a:pPr>
            <a:r>
              <a:rPr lang="en-US" altLang="zh-CN" sz="2400" dirty="0">
                <a:solidFill>
                  <a:srgbClr val="FF0000"/>
                </a:solidFill>
              </a:rPr>
              <a:t>a = 3; /* </a:t>
            </a:r>
            <a:r>
              <a:rPr lang="zh-CN" altLang="en-US" sz="2400" dirty="0">
                <a:solidFill>
                  <a:srgbClr val="FF0000"/>
                </a:solidFill>
              </a:rPr>
              <a:t>将</a:t>
            </a:r>
            <a:r>
              <a:rPr lang="en-US" altLang="zh-CN" sz="2400" dirty="0">
                <a:solidFill>
                  <a:srgbClr val="FF0000"/>
                </a:solidFill>
              </a:rPr>
              <a:t>3</a:t>
            </a:r>
            <a:r>
              <a:rPr lang="zh-CN" altLang="en-US" sz="2400" dirty="0">
                <a:solidFill>
                  <a:srgbClr val="FF0000"/>
                </a:solidFill>
              </a:rPr>
              <a:t>赋值给</a:t>
            </a:r>
            <a:r>
              <a:rPr lang="en-US" altLang="zh-CN" sz="2400" dirty="0">
                <a:solidFill>
                  <a:srgbClr val="FF0000"/>
                </a:solidFill>
              </a:rPr>
              <a:t>a */</a:t>
            </a:r>
          </a:p>
          <a:p>
            <a:pPr eaLnBrk="1" hangingPunct="1">
              <a:buFontTx/>
              <a:buNone/>
            </a:pPr>
            <a:r>
              <a:rPr lang="en-US" altLang="zh-CN" sz="2400" dirty="0" err="1"/>
              <a:t>printf</a:t>
            </a:r>
            <a:r>
              <a:rPr lang="en-US" altLang="zh-CN" sz="2400" dirty="0"/>
              <a:t> ("%</a:t>
            </a:r>
            <a:r>
              <a:rPr lang="en-US" altLang="zh-CN" sz="2400" dirty="0" err="1"/>
              <a:t>d",a</a:t>
            </a:r>
            <a:r>
              <a:rPr lang="en-US" altLang="zh-CN" sz="2400" dirty="0"/>
              <a:t>); /* </a:t>
            </a:r>
            <a:r>
              <a:rPr lang="zh-CN" altLang="en-US" sz="2400" dirty="0"/>
              <a:t>按照整型的格式输出</a:t>
            </a:r>
            <a:r>
              <a:rPr lang="en-US" altLang="zh-CN" sz="2400" dirty="0"/>
              <a:t>a</a:t>
            </a:r>
            <a:r>
              <a:rPr lang="zh-CN" altLang="en-US" sz="2400" dirty="0"/>
              <a:t>的值 *</a:t>
            </a:r>
            <a:r>
              <a:rPr lang="en-US" altLang="zh-CN" sz="2400" dirty="0"/>
              <a:t>/</a:t>
            </a:r>
          </a:p>
          <a:p>
            <a:pPr eaLnBrk="1" hangingPunct="1">
              <a:buFontTx/>
              <a:buNone/>
            </a:pPr>
            <a:r>
              <a:rPr lang="en-US" altLang="zh-CN" sz="2400" dirty="0"/>
              <a:t>return 0;</a:t>
            </a:r>
          </a:p>
          <a:p>
            <a:pPr eaLnBrk="1" hangingPunct="1">
              <a:buFontTx/>
              <a:buNone/>
            </a:pPr>
            <a:r>
              <a:rPr lang="en-US" altLang="zh-CN" sz="2400" dirty="0"/>
              <a:t>}</a:t>
            </a:r>
          </a:p>
          <a:p>
            <a:pPr eaLnBrk="1" hangingPunct="1">
              <a:buFontTx/>
              <a:buNone/>
            </a:pPr>
            <a:endParaRPr lang="en-US" altLang="zh-CN" sz="2400" dirty="0"/>
          </a:p>
          <a:p>
            <a:pPr eaLnBrk="1" hangingPunct="1">
              <a:buFontTx/>
              <a:buNone/>
            </a:pPr>
            <a:r>
              <a:rPr lang="zh-CN" altLang="en-US" sz="2400" dirty="0"/>
              <a:t>思考：在</a:t>
            </a:r>
            <a:r>
              <a:rPr lang="en-US" altLang="zh-CN" sz="2400" dirty="0" err="1"/>
              <a:t>printf</a:t>
            </a:r>
            <a:r>
              <a:rPr lang="zh-CN" altLang="en-US" sz="2400" dirty="0"/>
              <a:t>语句前面加上</a:t>
            </a:r>
            <a:r>
              <a:rPr lang="en-US" altLang="zh-CN" sz="2400" dirty="0"/>
              <a:t>a=5; </a:t>
            </a:r>
            <a:r>
              <a:rPr lang="zh-CN" altLang="en-US" sz="2400" dirty="0"/>
              <a:t>结果如何？</a:t>
            </a:r>
            <a:endParaRPr lang="zh-CN" altLang="zh-CN"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36762DF7-4E36-4CDF-BB75-893F2AE03DEC}"/>
              </a:ext>
            </a:extLst>
          </p:cNvPr>
          <p:cNvSpPr>
            <a:spLocks noGrp="1"/>
          </p:cNvSpPr>
          <p:nvPr>
            <p:ph type="subTitle" idx="4294967295"/>
          </p:nvPr>
        </p:nvSpPr>
        <p:spPr>
          <a:xfrm>
            <a:off x="0" y="1196975"/>
            <a:ext cx="8244408" cy="5051425"/>
          </a:xfrm>
        </p:spPr>
        <p:txBody>
          <a:bodyPr/>
          <a:lstStyle/>
          <a:p>
            <a:pPr eaLnBrk="1" hangingPunct="1">
              <a:buFontTx/>
              <a:buNone/>
            </a:pPr>
            <a:r>
              <a:rPr lang="zh-CN" altLang="en-US" sz="2400" dirty="0">
                <a:solidFill>
                  <a:srgbClr val="800000"/>
                </a:solidFill>
              </a:rPr>
              <a:t>例</a:t>
            </a:r>
            <a:r>
              <a:rPr lang="en-US" altLang="zh-CN" sz="2400" dirty="0">
                <a:solidFill>
                  <a:srgbClr val="800000"/>
                </a:solidFill>
              </a:rPr>
              <a:t>7  </a:t>
            </a:r>
            <a:r>
              <a:rPr lang="zh-CN" altLang="en-US" sz="2400" dirty="0">
                <a:solidFill>
                  <a:srgbClr val="800000"/>
                </a:solidFill>
              </a:rPr>
              <a:t>定义两个变量</a:t>
            </a:r>
            <a:endParaRPr lang="zh-CN" altLang="en-US" sz="2400" dirty="0"/>
          </a:p>
          <a:p>
            <a:pPr eaLnBrk="1" hangingPunct="1">
              <a:buFontTx/>
              <a:buNone/>
            </a:pPr>
            <a:r>
              <a:rPr lang="en-US" altLang="zh-CN" sz="2000" dirty="0"/>
              <a:t>#include &lt;</a:t>
            </a:r>
            <a:r>
              <a:rPr lang="en-US" altLang="zh-CN" sz="2000" dirty="0" err="1"/>
              <a:t>stdio.h</a:t>
            </a:r>
            <a:r>
              <a:rPr lang="en-US" altLang="zh-CN" sz="2000" dirty="0"/>
              <a:t>&gt; </a:t>
            </a:r>
          </a:p>
          <a:p>
            <a:pPr eaLnBrk="1" hangingPunct="1">
              <a:buFontTx/>
              <a:buNone/>
            </a:pPr>
            <a:r>
              <a:rPr lang="en-US" altLang="zh-CN" sz="2000" dirty="0"/>
              <a:t>int main( ) </a:t>
            </a:r>
            <a:endParaRPr lang="zh-CN" altLang="en-US" sz="2000" dirty="0"/>
          </a:p>
          <a:p>
            <a:pPr eaLnBrk="1" hangingPunct="1">
              <a:buFontTx/>
              <a:buNone/>
            </a:pPr>
            <a:r>
              <a:rPr lang="en-US" altLang="zh-CN" sz="2000" dirty="0"/>
              <a:t>{ </a:t>
            </a:r>
          </a:p>
          <a:p>
            <a:pPr eaLnBrk="1" hangingPunct="1">
              <a:buFontTx/>
              <a:buNone/>
            </a:pPr>
            <a:r>
              <a:rPr lang="en-US" altLang="zh-CN" sz="2000" dirty="0"/>
              <a:t>int a, b;                                        /* </a:t>
            </a:r>
            <a:r>
              <a:rPr lang="zh-CN" altLang="en-US" sz="2000" dirty="0"/>
              <a:t>定义变量</a:t>
            </a:r>
            <a:r>
              <a:rPr lang="en-US" altLang="zh-CN" sz="2000" dirty="0"/>
              <a:t>a */ </a:t>
            </a:r>
          </a:p>
          <a:p>
            <a:pPr marL="109537" indent="0" eaLnBrk="1" hangingPunct="1">
              <a:buNone/>
            </a:pPr>
            <a:r>
              <a:rPr lang="en-US" altLang="zh-CN" sz="2000" dirty="0" err="1">
                <a:solidFill>
                  <a:srgbClr val="FF0000"/>
                </a:solidFill>
              </a:rPr>
              <a:t>scanf</a:t>
            </a:r>
            <a:r>
              <a:rPr lang="en-US" altLang="zh-CN" sz="2000" dirty="0">
                <a:solidFill>
                  <a:srgbClr val="FF0000"/>
                </a:solidFill>
              </a:rPr>
              <a:t> ("%</a:t>
            </a:r>
            <a:r>
              <a:rPr lang="en-US" altLang="zh-CN" sz="2000" dirty="0" err="1">
                <a:solidFill>
                  <a:srgbClr val="FF0000"/>
                </a:solidFill>
              </a:rPr>
              <a:t>d,%d",&amp;a</a:t>
            </a:r>
            <a:r>
              <a:rPr lang="en-US" altLang="zh-CN" sz="2000" dirty="0">
                <a:solidFill>
                  <a:srgbClr val="FF0000"/>
                </a:solidFill>
              </a:rPr>
              <a:t>, &amp;b); 	</a:t>
            </a:r>
            <a:r>
              <a:rPr lang="en-US" altLang="zh-CN" sz="2000" dirty="0"/>
              <a:t>/* </a:t>
            </a:r>
            <a:r>
              <a:rPr lang="zh-CN" altLang="en-US" sz="2000" dirty="0"/>
              <a:t>从键盘输入值给变量</a:t>
            </a:r>
            <a:r>
              <a:rPr lang="en-US" altLang="zh-CN" sz="2000" dirty="0"/>
              <a:t>a</a:t>
            </a:r>
            <a:r>
              <a:rPr lang="zh-CN" altLang="en-US" sz="2000" dirty="0"/>
              <a:t>和</a:t>
            </a:r>
            <a:r>
              <a:rPr lang="en-US" altLang="zh-CN" sz="2000" dirty="0"/>
              <a:t>b</a:t>
            </a:r>
            <a:r>
              <a:rPr lang="zh-CN" altLang="en-US" sz="2000" dirty="0"/>
              <a:t>中</a:t>
            </a:r>
            <a:r>
              <a:rPr lang="en-US" altLang="zh-CN" sz="2000" dirty="0"/>
              <a:t>*/</a:t>
            </a:r>
          </a:p>
          <a:p>
            <a:pPr eaLnBrk="1" hangingPunct="1">
              <a:buFontTx/>
              <a:buNone/>
            </a:pPr>
            <a:r>
              <a:rPr lang="en-US" altLang="zh-CN" sz="2000" dirty="0" err="1">
                <a:solidFill>
                  <a:srgbClr val="FF0000"/>
                </a:solidFill>
              </a:rPr>
              <a:t>printf</a:t>
            </a:r>
            <a:r>
              <a:rPr lang="en-US" altLang="zh-CN" sz="2000" dirty="0">
                <a:solidFill>
                  <a:srgbClr val="FF0000"/>
                </a:solidFill>
              </a:rPr>
              <a:t> ("%d, %d\n",</a:t>
            </a:r>
            <a:r>
              <a:rPr lang="en-US" altLang="zh-CN" sz="2000" dirty="0" err="1">
                <a:solidFill>
                  <a:srgbClr val="FF0000"/>
                </a:solidFill>
              </a:rPr>
              <a:t>a,b</a:t>
            </a:r>
            <a:r>
              <a:rPr lang="en-US" altLang="zh-CN" sz="2000" dirty="0">
                <a:solidFill>
                  <a:srgbClr val="FF0000"/>
                </a:solidFill>
              </a:rPr>
              <a:t>);      </a:t>
            </a:r>
            <a:r>
              <a:rPr lang="en-US" altLang="zh-CN" sz="2000" dirty="0"/>
              <a:t>/* </a:t>
            </a:r>
            <a:r>
              <a:rPr lang="zh-CN" altLang="en-US" sz="2000" dirty="0"/>
              <a:t>按照整型的格式分别输出</a:t>
            </a:r>
            <a:r>
              <a:rPr lang="en-US" altLang="zh-CN" sz="2000" dirty="0"/>
              <a:t>a</a:t>
            </a:r>
            <a:r>
              <a:rPr lang="zh-CN" altLang="en-US" sz="2000" dirty="0"/>
              <a:t>和</a:t>
            </a:r>
            <a:r>
              <a:rPr lang="en-US" altLang="zh-CN" sz="2000" dirty="0"/>
              <a:t>b</a:t>
            </a:r>
            <a:r>
              <a:rPr lang="zh-CN" altLang="en-US" sz="2000" dirty="0"/>
              <a:t>的值 *</a:t>
            </a:r>
            <a:r>
              <a:rPr lang="en-US" altLang="zh-CN" sz="2000" dirty="0"/>
              <a:t>/   </a:t>
            </a:r>
            <a:endParaRPr lang="zh-CN" altLang="en-US" sz="2000" dirty="0"/>
          </a:p>
          <a:p>
            <a:pPr eaLnBrk="1" hangingPunct="1">
              <a:buFontTx/>
              <a:buNone/>
            </a:pPr>
            <a:r>
              <a:rPr lang="en-US" altLang="zh-CN" sz="2000" dirty="0"/>
              <a:t>return 0; </a:t>
            </a:r>
          </a:p>
          <a:p>
            <a:pPr eaLnBrk="1" hangingPunct="1">
              <a:buFontTx/>
              <a:buNone/>
            </a:pPr>
            <a:r>
              <a:rPr lang="en-US" altLang="zh-CN" sz="2000"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112629C-3A9D-4010-85BE-F43B0CAABF8B}"/>
              </a:ext>
            </a:extLst>
          </p:cNvPr>
          <p:cNvSpPr>
            <a:spLocks noGrp="1"/>
          </p:cNvSpPr>
          <p:nvPr>
            <p:ph type="subTitle" idx="4294967295"/>
          </p:nvPr>
        </p:nvSpPr>
        <p:spPr>
          <a:xfrm>
            <a:off x="0" y="1125538"/>
            <a:ext cx="8077200" cy="5122862"/>
          </a:xfrm>
        </p:spPr>
        <p:txBody>
          <a:bodyPr/>
          <a:lstStyle/>
          <a:p>
            <a:pPr eaLnBrk="1" hangingPunct="1">
              <a:buFontTx/>
              <a:buNone/>
            </a:pPr>
            <a:r>
              <a:rPr lang="zh-CN" altLang="en-US" sz="3200">
                <a:solidFill>
                  <a:srgbClr val="800000"/>
                </a:solidFill>
              </a:rPr>
              <a:t>变量初始化</a:t>
            </a:r>
          </a:p>
          <a:p>
            <a:pPr eaLnBrk="1" hangingPunct="1"/>
            <a:endParaRPr lang="zh-CN" altLang="en-US" sz="2400"/>
          </a:p>
          <a:p>
            <a:pPr eaLnBrk="1" hangingPunct="1">
              <a:buFontTx/>
              <a:buNone/>
            </a:pPr>
            <a:r>
              <a:rPr lang="zh-CN" altLang="en-US"/>
              <a:t>定义：在定义变量的同时给它赋值，称为变量初始化。</a:t>
            </a:r>
          </a:p>
          <a:p>
            <a:pPr eaLnBrk="1" hangingPunct="1">
              <a:buFontTx/>
              <a:buNone/>
            </a:pPr>
            <a:r>
              <a:rPr lang="zh-CN" altLang="en-US"/>
              <a:t>格式：</a:t>
            </a:r>
          </a:p>
          <a:p>
            <a:pPr eaLnBrk="1" hangingPunct="1">
              <a:buFontTx/>
              <a:buNone/>
            </a:pPr>
            <a:r>
              <a:rPr lang="zh-CN" altLang="en-US"/>
              <a:t>数据类型 变量 </a:t>
            </a:r>
            <a:r>
              <a:rPr lang="en-US" altLang="zh-CN"/>
              <a:t>= </a:t>
            </a:r>
            <a:r>
              <a:rPr lang="zh-CN" altLang="en-US"/>
              <a:t>常量</a:t>
            </a:r>
            <a:r>
              <a:rPr lang="en-US" altLang="zh-CN"/>
              <a:t>(</a:t>
            </a:r>
            <a:r>
              <a:rPr lang="zh-CN" altLang="en-US"/>
              <a:t>也可以是变量、表达式等</a:t>
            </a:r>
            <a:r>
              <a:rPr lang="en-US" altLang="zh-CN"/>
              <a:t>) ;</a:t>
            </a:r>
          </a:p>
          <a:p>
            <a:pPr eaLnBrk="1" hangingPunct="1">
              <a:buFontTx/>
              <a:buNone/>
            </a:pPr>
            <a:endParaRPr lang="en-US" altLang="zh-CN"/>
          </a:p>
          <a:p>
            <a:pPr eaLnBrk="1" hangingPunct="1">
              <a:buFontTx/>
              <a:buNone/>
            </a:pPr>
            <a:endParaRPr lang="en-US" altLang="zh-CN"/>
          </a:p>
          <a:p>
            <a:pPr eaLnBrk="1" hangingPunct="1">
              <a:buFontTx/>
              <a:buNone/>
            </a:pPr>
            <a:r>
              <a:rPr lang="zh-CN" altLang="en-US"/>
              <a:t>等价于：</a:t>
            </a:r>
            <a:endParaRPr lang="en-US" altLang="zh-CN"/>
          </a:p>
          <a:p>
            <a:pPr eaLnBrk="1" hangingPunct="1">
              <a:buFontTx/>
              <a:buNone/>
            </a:pPr>
            <a:r>
              <a:rPr lang="zh-CN" altLang="en-US"/>
              <a:t>数据类型 变量</a:t>
            </a:r>
            <a:r>
              <a:rPr lang="en-US" altLang="zh-CN"/>
              <a:t>;</a:t>
            </a:r>
          </a:p>
          <a:p>
            <a:pPr eaLnBrk="1" hangingPunct="1">
              <a:buFontTx/>
              <a:buNone/>
            </a:pPr>
            <a:r>
              <a:rPr lang="zh-CN" altLang="en-US"/>
              <a:t>变量 </a:t>
            </a:r>
            <a:r>
              <a:rPr lang="en-US" altLang="zh-CN"/>
              <a:t>= </a:t>
            </a:r>
            <a:r>
              <a:rPr lang="zh-CN" altLang="en-US"/>
              <a:t>常量</a:t>
            </a:r>
            <a:r>
              <a:rPr lang="en-US" altLang="zh-CN"/>
              <a:t>(</a:t>
            </a:r>
            <a:r>
              <a:rPr lang="zh-CN" altLang="en-US"/>
              <a:t>也可以是变量、表达式等</a:t>
            </a:r>
            <a:r>
              <a:rPr lang="en-US" altLang="zh-CN"/>
              <a:t>) ; </a:t>
            </a:r>
            <a:endParaRPr lang="zh-CN" altLang="en-US"/>
          </a:p>
          <a:p>
            <a:pPr eaLnBrk="1" hangingPunct="1">
              <a:buFontTx/>
              <a:buNone/>
            </a:pPr>
            <a:endParaRPr lang="zh-CN" altLang="en-US" sz="2400"/>
          </a:p>
          <a:p>
            <a:pPr eaLnBrk="1" hangingPunct="1">
              <a:buFontTx/>
              <a:buNone/>
            </a:pPr>
            <a:r>
              <a:rPr lang="zh-CN" altLang="en-US" sz="2400"/>
              <a:t> </a:t>
            </a:r>
          </a:p>
          <a:p>
            <a:pPr eaLnBrk="1" hangingPunct="1">
              <a:buFontTx/>
              <a:buNone/>
            </a:pPr>
            <a:endParaRPr lang="zh-CN" altLang="zh-CN" sz="2400"/>
          </a:p>
        </p:txBody>
      </p:sp>
      <p:sp>
        <p:nvSpPr>
          <p:cNvPr id="30723" name="上弧形箭头 5">
            <a:extLst>
              <a:ext uri="{FF2B5EF4-FFF2-40B4-BE49-F238E27FC236}">
                <a16:creationId xmlns:a16="http://schemas.microsoft.com/office/drawing/2014/main" id="{5FEBE982-C197-4509-8C09-65ADA3016DB7}"/>
              </a:ext>
            </a:extLst>
          </p:cNvPr>
          <p:cNvSpPr>
            <a:spLocks noChangeArrowheads="1"/>
          </p:cNvSpPr>
          <p:nvPr/>
        </p:nvSpPr>
        <p:spPr bwMode="auto">
          <a:xfrm rot="10800000">
            <a:off x="2051050" y="4119166"/>
            <a:ext cx="1223963" cy="461962"/>
          </a:xfrm>
          <a:prstGeom prst="curvedDownArrow">
            <a:avLst>
              <a:gd name="adj1" fmla="val 24986"/>
              <a:gd name="adj2" fmla="val 49960"/>
              <a:gd name="adj3" fmla="val 25000"/>
            </a:avLst>
          </a:prstGeom>
          <a:solidFill>
            <a:srgbClr val="FFFF00"/>
          </a:solidFill>
          <a:ln w="6350" algn="ctr">
            <a:solidFill>
              <a:srgbClr val="FFFF00"/>
            </a:solidFill>
            <a:round/>
            <a:headEnd/>
            <a:tailEnd/>
          </a:ln>
        </p:spPr>
        <p:txBody>
          <a:bodyPr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5182836-CDD8-4BF9-BD08-17E2739E535B}"/>
              </a:ext>
            </a:extLst>
          </p:cNvPr>
          <p:cNvSpPr>
            <a:spLocks noGrp="1"/>
          </p:cNvSpPr>
          <p:nvPr>
            <p:ph type="subTitle" idx="4294967295"/>
          </p:nvPr>
        </p:nvSpPr>
        <p:spPr>
          <a:xfrm>
            <a:off x="395536" y="1124744"/>
            <a:ext cx="7850187" cy="5122862"/>
          </a:xfrm>
        </p:spPr>
        <p:txBody>
          <a:bodyPr/>
          <a:lstStyle/>
          <a:p>
            <a:pPr eaLnBrk="1" hangingPunct="1">
              <a:buFontTx/>
              <a:buNone/>
            </a:pPr>
            <a:r>
              <a:rPr lang="zh-CN" altLang="en-US" sz="2400" dirty="0">
                <a:solidFill>
                  <a:srgbClr val="800000"/>
                </a:solidFill>
              </a:rPr>
              <a:t>例</a:t>
            </a:r>
            <a:r>
              <a:rPr lang="en-US" altLang="zh-CN" sz="2400" dirty="0">
                <a:solidFill>
                  <a:srgbClr val="800000"/>
                </a:solidFill>
              </a:rPr>
              <a:t>8  </a:t>
            </a:r>
            <a:r>
              <a:rPr lang="zh-CN" altLang="en-US" sz="2400" dirty="0">
                <a:solidFill>
                  <a:srgbClr val="800000"/>
                </a:solidFill>
              </a:rPr>
              <a:t>变量初始化</a:t>
            </a:r>
          </a:p>
          <a:p>
            <a:pPr eaLnBrk="1" hangingPunct="1">
              <a:buFontTx/>
              <a:buNone/>
            </a:pPr>
            <a:endParaRPr lang="zh-CN" altLang="en-US" sz="2400" dirty="0"/>
          </a:p>
          <a:p>
            <a:pPr eaLnBrk="1" hangingPunct="1">
              <a:buFontTx/>
              <a:buNone/>
            </a:pPr>
            <a:r>
              <a:rPr lang="en-US" altLang="zh-CN" sz="2400" dirty="0"/>
              <a:t>#include &lt;</a:t>
            </a:r>
            <a:r>
              <a:rPr lang="en-US" altLang="zh-CN" sz="2400" dirty="0" err="1"/>
              <a:t>stdio.h</a:t>
            </a:r>
            <a:r>
              <a:rPr lang="en-US" altLang="zh-CN" sz="2400" dirty="0"/>
              <a:t>&gt; </a:t>
            </a:r>
          </a:p>
          <a:p>
            <a:pPr eaLnBrk="1" hangingPunct="1">
              <a:buFontTx/>
              <a:buNone/>
            </a:pPr>
            <a:r>
              <a:rPr lang="en-US" altLang="zh-CN" sz="2400" dirty="0"/>
              <a:t>int main( ) </a:t>
            </a:r>
          </a:p>
          <a:p>
            <a:pPr eaLnBrk="1" hangingPunct="1">
              <a:buFontTx/>
              <a:buNone/>
            </a:pPr>
            <a:r>
              <a:rPr lang="en-US" altLang="zh-CN" sz="2400" dirty="0"/>
              <a:t>{ </a:t>
            </a:r>
          </a:p>
          <a:p>
            <a:pPr eaLnBrk="1" hangingPunct="1">
              <a:buFontTx/>
              <a:buNone/>
            </a:pPr>
            <a:r>
              <a:rPr lang="en-US" altLang="zh-CN" sz="2400" dirty="0"/>
              <a:t>int a = 3; /* </a:t>
            </a:r>
            <a:r>
              <a:rPr lang="zh-CN" altLang="en-US" sz="2400" dirty="0"/>
              <a:t>定义变量</a:t>
            </a:r>
            <a:r>
              <a:rPr lang="en-US" altLang="zh-CN" sz="2400" dirty="0"/>
              <a:t>a </a:t>
            </a:r>
            <a:r>
              <a:rPr lang="zh-CN" altLang="en-US" sz="2400" dirty="0"/>
              <a:t>，同时将</a:t>
            </a:r>
            <a:r>
              <a:rPr lang="en-US" altLang="zh-CN" sz="2400" dirty="0"/>
              <a:t>a</a:t>
            </a:r>
            <a:r>
              <a:rPr lang="zh-CN" altLang="en-US" sz="2400" dirty="0"/>
              <a:t>初始化为</a:t>
            </a:r>
            <a:r>
              <a:rPr lang="en-US" altLang="zh-CN" sz="2400" dirty="0"/>
              <a:t>3</a:t>
            </a:r>
            <a:r>
              <a:rPr lang="zh-CN" altLang="en-US" sz="2400" dirty="0"/>
              <a:t>，与第</a:t>
            </a:r>
            <a:r>
              <a:rPr lang="en-US" altLang="zh-CN" sz="2400" dirty="0"/>
              <a:t>6</a:t>
            </a:r>
            <a:r>
              <a:rPr lang="zh-CN" altLang="en-US" sz="2400" dirty="0"/>
              <a:t>个例子略有不同</a:t>
            </a:r>
            <a:r>
              <a:rPr lang="en-US" altLang="zh-CN" sz="2400" dirty="0"/>
              <a:t>*/ </a:t>
            </a:r>
          </a:p>
          <a:p>
            <a:pPr eaLnBrk="1" hangingPunct="1">
              <a:buFontTx/>
              <a:buNone/>
            </a:pPr>
            <a:r>
              <a:rPr lang="en-US" altLang="zh-CN" sz="2400" dirty="0" err="1">
                <a:solidFill>
                  <a:srgbClr val="FF0000"/>
                </a:solidFill>
              </a:rPr>
              <a:t>printf</a:t>
            </a:r>
            <a:r>
              <a:rPr lang="en-US" altLang="zh-CN" sz="2400" dirty="0">
                <a:solidFill>
                  <a:srgbClr val="FF0000"/>
                </a:solidFill>
              </a:rPr>
              <a:t> ("%</a:t>
            </a:r>
            <a:r>
              <a:rPr lang="en-US" altLang="zh-CN" sz="2400" dirty="0" err="1">
                <a:solidFill>
                  <a:srgbClr val="FF0000"/>
                </a:solidFill>
              </a:rPr>
              <a:t>d",a</a:t>
            </a:r>
            <a:r>
              <a:rPr lang="en-US" altLang="zh-CN" sz="2400" dirty="0">
                <a:solidFill>
                  <a:srgbClr val="FF0000"/>
                </a:solidFill>
              </a:rPr>
              <a:t>); </a:t>
            </a:r>
            <a:r>
              <a:rPr lang="en-US" altLang="zh-CN" sz="2400" dirty="0"/>
              <a:t>/* </a:t>
            </a:r>
            <a:r>
              <a:rPr lang="zh-CN" altLang="en-US" sz="2400" dirty="0"/>
              <a:t>按照整型的格式输出</a:t>
            </a:r>
            <a:r>
              <a:rPr lang="en-US" altLang="zh-CN" sz="2400" dirty="0"/>
              <a:t>a</a:t>
            </a:r>
            <a:r>
              <a:rPr lang="zh-CN" altLang="en-US" sz="2400" dirty="0"/>
              <a:t>的值 *</a:t>
            </a:r>
            <a:r>
              <a:rPr lang="en-US" altLang="zh-CN" sz="2400" dirty="0"/>
              <a:t>/ </a:t>
            </a:r>
          </a:p>
          <a:p>
            <a:pPr eaLnBrk="1" hangingPunct="1">
              <a:buFontTx/>
              <a:buNone/>
            </a:pPr>
            <a:r>
              <a:rPr lang="en-US" altLang="zh-CN" sz="2400" dirty="0"/>
              <a:t>return 0; </a:t>
            </a:r>
          </a:p>
          <a:p>
            <a:pPr eaLnBrk="1" hangingPunct="1">
              <a:buFontTx/>
              <a:buNone/>
            </a:pPr>
            <a:r>
              <a:rPr lang="en-US" altLang="zh-CN" sz="2400" dirty="0"/>
              <a:t>} </a:t>
            </a:r>
          </a:p>
          <a:p>
            <a:pPr eaLnBrk="1" hangingPunct="1">
              <a:buFontTx/>
              <a:buNone/>
            </a:pPr>
            <a:endParaRPr lang="en-US" altLang="zh-CN" sz="2400" dirty="0"/>
          </a:p>
          <a:p>
            <a:pPr eaLnBrk="1" hangingPunct="1">
              <a:buFontTx/>
              <a:buNone/>
            </a:pPr>
            <a:r>
              <a:rPr lang="zh-CN" altLang="en-US" sz="2400" dirty="0"/>
              <a:t>思考：在</a:t>
            </a:r>
            <a:r>
              <a:rPr lang="en-US" altLang="zh-CN" sz="2400" dirty="0" err="1"/>
              <a:t>printf</a:t>
            </a:r>
            <a:r>
              <a:rPr lang="zh-CN" altLang="en-US" sz="2400" dirty="0"/>
              <a:t>语句前面加上</a:t>
            </a:r>
            <a:r>
              <a:rPr lang="en-US" altLang="zh-CN" sz="2400" dirty="0"/>
              <a:t>int a=5; </a:t>
            </a:r>
            <a:r>
              <a:rPr lang="zh-CN" altLang="en-US" sz="2400" dirty="0"/>
              <a:t>结果如何？</a:t>
            </a:r>
            <a:r>
              <a:rPr lang="en-US" altLang="zh-CN" sz="2400" dirty="0"/>
              <a:t> </a:t>
            </a:r>
            <a:endParaRPr lang="zh-CN" altLang="zh-CN"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5037D25-D082-4B3E-BDC3-518D9D1AADEA}"/>
              </a:ext>
            </a:extLst>
          </p:cNvPr>
          <p:cNvSpPr>
            <a:spLocks noGrp="1"/>
          </p:cNvSpPr>
          <p:nvPr>
            <p:ph type="subTitle" idx="4294967295"/>
          </p:nvPr>
        </p:nvSpPr>
        <p:spPr>
          <a:xfrm>
            <a:off x="0" y="1268413"/>
            <a:ext cx="8077200" cy="4979987"/>
          </a:xfrm>
        </p:spPr>
        <p:txBody>
          <a:bodyPr/>
          <a:lstStyle/>
          <a:p>
            <a:pPr eaLnBrk="1" hangingPunct="1">
              <a:buFontTx/>
              <a:buNone/>
            </a:pPr>
            <a:r>
              <a:rPr lang="zh-CN" altLang="en-US" sz="2400" dirty="0">
                <a:solidFill>
                  <a:srgbClr val="800000"/>
                </a:solidFill>
              </a:rPr>
              <a:t>例</a:t>
            </a:r>
            <a:r>
              <a:rPr lang="en-US" altLang="zh-CN" sz="2400" dirty="0">
                <a:solidFill>
                  <a:srgbClr val="800000"/>
                </a:solidFill>
              </a:rPr>
              <a:t>9  </a:t>
            </a:r>
            <a:r>
              <a:rPr lang="zh-CN" altLang="en-US" sz="2400" dirty="0">
                <a:solidFill>
                  <a:srgbClr val="800000"/>
                </a:solidFill>
              </a:rPr>
              <a:t>变量初始化和赋值</a:t>
            </a:r>
            <a:endParaRPr lang="zh-CN" altLang="en-US" sz="2400" dirty="0"/>
          </a:p>
          <a:p>
            <a:pPr eaLnBrk="1" hangingPunct="1">
              <a:buFontTx/>
              <a:buNone/>
            </a:pPr>
            <a:r>
              <a:rPr lang="en-US" altLang="zh-CN" sz="2400" dirty="0"/>
              <a:t>#include &lt;</a:t>
            </a:r>
            <a:r>
              <a:rPr lang="en-US" altLang="zh-CN" sz="2400" dirty="0" err="1"/>
              <a:t>stdio.h</a:t>
            </a:r>
            <a:r>
              <a:rPr lang="en-US" altLang="zh-CN" sz="2400" dirty="0"/>
              <a:t>&gt; </a:t>
            </a:r>
          </a:p>
          <a:p>
            <a:pPr eaLnBrk="1" hangingPunct="1">
              <a:buFontTx/>
              <a:buNone/>
            </a:pPr>
            <a:r>
              <a:rPr lang="en-US" altLang="zh-CN" sz="2400" dirty="0"/>
              <a:t>int main( ) </a:t>
            </a:r>
            <a:endParaRPr lang="zh-CN" altLang="en-US" sz="2400" dirty="0"/>
          </a:p>
          <a:p>
            <a:pPr eaLnBrk="1" hangingPunct="1">
              <a:buFontTx/>
              <a:buNone/>
            </a:pPr>
            <a:r>
              <a:rPr lang="en-US" altLang="zh-CN" sz="2400" dirty="0"/>
              <a:t>{ </a:t>
            </a:r>
          </a:p>
          <a:p>
            <a:pPr eaLnBrk="1" hangingPunct="1">
              <a:buFontTx/>
              <a:buNone/>
            </a:pPr>
            <a:r>
              <a:rPr lang="en-US" altLang="zh-CN" sz="2400" dirty="0"/>
              <a:t>int a, b = 2; 	/* </a:t>
            </a:r>
            <a:r>
              <a:rPr lang="zh-CN" altLang="en-US" sz="2400" dirty="0"/>
              <a:t>定义变量</a:t>
            </a:r>
            <a:r>
              <a:rPr lang="en-US" altLang="zh-CN" sz="2400" dirty="0"/>
              <a:t>a</a:t>
            </a:r>
            <a:r>
              <a:rPr lang="zh-CN" altLang="en-US" sz="2400" dirty="0"/>
              <a:t>和</a:t>
            </a:r>
            <a:r>
              <a:rPr lang="en-US" altLang="zh-CN" sz="2400" dirty="0"/>
              <a:t>b </a:t>
            </a:r>
            <a:r>
              <a:rPr lang="zh-CN" altLang="en-US" sz="2400" dirty="0"/>
              <a:t>，将</a:t>
            </a:r>
            <a:r>
              <a:rPr lang="en-US" altLang="zh-CN" sz="2400" dirty="0"/>
              <a:t>b</a:t>
            </a:r>
            <a:r>
              <a:rPr lang="zh-CN" altLang="en-US" sz="2400" dirty="0"/>
              <a:t>初始化为</a:t>
            </a:r>
            <a:r>
              <a:rPr lang="en-US" altLang="zh-CN" sz="2400" dirty="0"/>
              <a:t>2*/ </a:t>
            </a:r>
          </a:p>
          <a:p>
            <a:pPr eaLnBrk="1" hangingPunct="1">
              <a:buFontTx/>
              <a:buNone/>
            </a:pPr>
            <a:r>
              <a:rPr lang="en-US" altLang="zh-CN" sz="2400" dirty="0"/>
              <a:t>int c; 		/* </a:t>
            </a:r>
            <a:r>
              <a:rPr lang="zh-CN" altLang="en-US" sz="2400" dirty="0"/>
              <a:t>定义变量</a:t>
            </a:r>
            <a:r>
              <a:rPr lang="en-US" altLang="zh-CN" sz="2400" dirty="0"/>
              <a:t>c */ </a:t>
            </a:r>
          </a:p>
          <a:p>
            <a:pPr eaLnBrk="1" hangingPunct="1">
              <a:buFontTx/>
              <a:buNone/>
            </a:pPr>
            <a:r>
              <a:rPr lang="en-US" altLang="zh-CN" sz="2400" dirty="0"/>
              <a:t>a = 8; 	/* </a:t>
            </a:r>
            <a:r>
              <a:rPr lang="zh-CN" altLang="en-US" sz="2400" dirty="0"/>
              <a:t>将</a:t>
            </a:r>
            <a:r>
              <a:rPr lang="en-US" altLang="zh-CN" sz="2400" dirty="0"/>
              <a:t>1</a:t>
            </a:r>
            <a:r>
              <a:rPr lang="zh-CN" altLang="en-US" sz="2400" dirty="0"/>
              <a:t>赋值给变量</a:t>
            </a:r>
            <a:r>
              <a:rPr lang="en-US" altLang="zh-CN" sz="2400" dirty="0"/>
              <a:t>a</a:t>
            </a:r>
            <a:r>
              <a:rPr lang="zh-CN" altLang="en-US" sz="2400" dirty="0"/>
              <a:t>和</a:t>
            </a:r>
            <a:r>
              <a:rPr lang="en-US" altLang="zh-CN" sz="2400" dirty="0"/>
              <a:t>c</a:t>
            </a:r>
            <a:r>
              <a:rPr lang="zh-CN" altLang="en-US" sz="2400" dirty="0"/>
              <a:t>，</a:t>
            </a:r>
            <a:r>
              <a:rPr lang="zh-CN" altLang="en-US" sz="2400" dirty="0">
                <a:solidFill>
                  <a:srgbClr val="FF0000"/>
                </a:solidFill>
              </a:rPr>
              <a:t>如果此行注释掉会如何？</a:t>
            </a:r>
            <a:r>
              <a:rPr lang="en-US" altLang="zh-CN" sz="2400" dirty="0">
                <a:solidFill>
                  <a:srgbClr val="FF0000"/>
                </a:solidFill>
              </a:rPr>
              <a:t> </a:t>
            </a:r>
            <a:r>
              <a:rPr lang="en-US" altLang="zh-CN" sz="2400" dirty="0"/>
              <a:t>*/ </a:t>
            </a:r>
          </a:p>
          <a:p>
            <a:pPr eaLnBrk="1" hangingPunct="1">
              <a:buFontTx/>
              <a:buNone/>
            </a:pPr>
            <a:r>
              <a:rPr lang="en-US" altLang="zh-CN" sz="2400" dirty="0"/>
              <a:t>c = </a:t>
            </a:r>
            <a:r>
              <a:rPr lang="en-US" altLang="zh-CN" sz="2400" dirty="0" err="1"/>
              <a:t>a+b</a:t>
            </a:r>
            <a:r>
              <a:rPr lang="en-US" altLang="zh-CN" sz="2400" dirty="0"/>
              <a:t>;</a:t>
            </a:r>
          </a:p>
          <a:p>
            <a:pPr eaLnBrk="1" hangingPunct="1">
              <a:buFontTx/>
              <a:buNone/>
            </a:pPr>
            <a:r>
              <a:rPr lang="en-US" altLang="zh-CN" sz="2400" dirty="0" err="1">
                <a:solidFill>
                  <a:srgbClr val="FF0000"/>
                </a:solidFill>
              </a:rPr>
              <a:t>printf</a:t>
            </a:r>
            <a:r>
              <a:rPr lang="en-US" altLang="zh-CN" sz="2400" dirty="0">
                <a:solidFill>
                  <a:srgbClr val="FF0000"/>
                </a:solidFill>
              </a:rPr>
              <a:t> ("%d, %d, %d ",</a:t>
            </a:r>
            <a:r>
              <a:rPr lang="en-US" altLang="zh-CN" sz="2400" dirty="0" err="1">
                <a:solidFill>
                  <a:srgbClr val="FF0000"/>
                </a:solidFill>
              </a:rPr>
              <a:t>a,b,c</a:t>
            </a:r>
            <a:r>
              <a:rPr lang="en-US" altLang="zh-CN" sz="2400" dirty="0">
                <a:solidFill>
                  <a:srgbClr val="FF0000"/>
                </a:solidFill>
              </a:rPr>
              <a:t>);</a:t>
            </a:r>
            <a:r>
              <a:rPr lang="en-US" altLang="zh-CN" sz="2400" dirty="0"/>
              <a:t> /* </a:t>
            </a:r>
            <a:r>
              <a:rPr lang="zh-CN" altLang="en-US" sz="2400" dirty="0"/>
              <a:t>按照整型的格式分别输出</a:t>
            </a:r>
            <a:r>
              <a:rPr lang="en-US" altLang="zh-CN" sz="2400" dirty="0"/>
              <a:t>a</a:t>
            </a:r>
            <a:r>
              <a:rPr lang="zh-CN" altLang="en-US" sz="2400" dirty="0"/>
              <a:t>、</a:t>
            </a:r>
            <a:r>
              <a:rPr lang="en-US" altLang="zh-CN" sz="2400" dirty="0"/>
              <a:t>b</a:t>
            </a:r>
            <a:r>
              <a:rPr lang="zh-CN" altLang="en-US" sz="2400" dirty="0"/>
              <a:t>和</a:t>
            </a:r>
            <a:r>
              <a:rPr lang="en-US" altLang="zh-CN" sz="2400" dirty="0"/>
              <a:t>c</a:t>
            </a:r>
            <a:r>
              <a:rPr lang="zh-CN" altLang="en-US" sz="2400" dirty="0"/>
              <a:t>的值 *</a:t>
            </a:r>
            <a:r>
              <a:rPr lang="en-US" altLang="zh-CN" sz="2400" dirty="0"/>
              <a:t>/ </a:t>
            </a:r>
            <a:endParaRPr lang="zh-CN" altLang="en-US" sz="2400" dirty="0"/>
          </a:p>
          <a:p>
            <a:pPr eaLnBrk="1" hangingPunct="1">
              <a:buFontTx/>
              <a:buNone/>
            </a:pPr>
            <a:r>
              <a:rPr lang="en-US" altLang="zh-CN" sz="2400" dirty="0"/>
              <a:t>return 0; </a:t>
            </a:r>
          </a:p>
          <a:p>
            <a:pPr eaLnBrk="1" hangingPunct="1">
              <a:buFontTx/>
              <a:buNone/>
            </a:pPr>
            <a:r>
              <a:rPr lang="en-US" altLang="zh-CN" sz="2400" dirty="0"/>
              <a:t>} </a:t>
            </a:r>
          </a:p>
          <a:p>
            <a:pPr eaLnBrk="1" hangingPunct="1">
              <a:buFontTx/>
              <a:buNone/>
            </a:pPr>
            <a:r>
              <a:rPr lang="zh-CN" altLang="en-US" sz="2400" dirty="0"/>
              <a:t>思考：若将变量</a:t>
            </a:r>
            <a:r>
              <a:rPr lang="en-US" altLang="zh-CN" sz="2400" dirty="0"/>
              <a:t>a</a:t>
            </a:r>
            <a:r>
              <a:rPr lang="zh-CN" altLang="en-US" sz="2400" dirty="0"/>
              <a:t>和</a:t>
            </a:r>
            <a:r>
              <a:rPr lang="en-US" altLang="zh-CN" sz="2400" dirty="0"/>
              <a:t>b</a:t>
            </a:r>
            <a:r>
              <a:rPr lang="zh-CN" altLang="en-US" sz="2400" dirty="0"/>
              <a:t>都初始化为</a:t>
            </a:r>
            <a:r>
              <a:rPr lang="en-US" altLang="zh-CN" sz="2400" dirty="0"/>
              <a:t>2</a:t>
            </a:r>
            <a:r>
              <a:rPr lang="zh-CN" altLang="en-US" sz="2400" dirty="0"/>
              <a:t>，应如何写？</a:t>
            </a:r>
            <a:endParaRPr lang="zh-CN" altLang="zh-C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F93BD60-0FB7-4BC0-8885-7B5B139AE995}"/>
              </a:ext>
            </a:extLst>
          </p:cNvPr>
          <p:cNvSpPr>
            <a:spLocks noGrp="1" noChangeArrowheads="1"/>
          </p:cNvSpPr>
          <p:nvPr>
            <p:ph type="ctrTitle" idx="4294967295"/>
          </p:nvPr>
        </p:nvSpPr>
        <p:spPr>
          <a:xfrm>
            <a:off x="0" y="390525"/>
            <a:ext cx="7772400" cy="1143000"/>
          </a:xfrm>
        </p:spPr>
        <p:txBody>
          <a:bodyPr/>
          <a:lstStyle/>
          <a:p>
            <a:pPr algn="ctr" eaLnBrk="1" hangingPunct="1">
              <a:defRPr/>
            </a:pPr>
            <a:r>
              <a:rPr lang="en-US" altLang="zh-CN" dirty="0"/>
              <a:t>3.1</a:t>
            </a:r>
            <a:r>
              <a:rPr lang="en-US" altLang="zh-CN" dirty="0">
                <a:latin typeface="Arial" panose="020B0604020202020204" pitchFamily="34" charset="0"/>
                <a:ea typeface="楷体_GB2312" pitchFamily="49" charset="-122"/>
              </a:rPr>
              <a:t> C</a:t>
            </a:r>
            <a:r>
              <a:rPr lang="zh-CN" altLang="en-US" dirty="0">
                <a:latin typeface="Arial" panose="020B0604020202020204" pitchFamily="34" charset="0"/>
                <a:ea typeface="楷体_GB2312" pitchFamily="49" charset="-122"/>
              </a:rPr>
              <a:t>的数据类型</a:t>
            </a:r>
            <a:endParaRPr lang="zh-CN" altLang="zh-CN" dirty="0"/>
          </a:p>
        </p:txBody>
      </p:sp>
      <p:pic>
        <p:nvPicPr>
          <p:cNvPr id="8195" name="Picture 2">
            <a:extLst>
              <a:ext uri="{FF2B5EF4-FFF2-40B4-BE49-F238E27FC236}">
                <a16:creationId xmlns:a16="http://schemas.microsoft.com/office/drawing/2014/main" id="{F595E0C6-E5CF-445F-95D2-AC1430D23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63" y="1268413"/>
            <a:ext cx="8821737"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6EBC055-CC82-4386-B5E5-5140E7950AB1}"/>
              </a:ext>
            </a:extLst>
          </p:cNvPr>
          <p:cNvSpPr>
            <a:spLocks noGrp="1"/>
          </p:cNvSpPr>
          <p:nvPr>
            <p:ph type="subTitle" idx="4294967295"/>
          </p:nvPr>
        </p:nvSpPr>
        <p:spPr>
          <a:xfrm>
            <a:off x="214313" y="1052513"/>
            <a:ext cx="8929687" cy="5045075"/>
          </a:xfrm>
        </p:spPr>
        <p:txBody>
          <a:bodyPr/>
          <a:lstStyle/>
          <a:p>
            <a:pPr eaLnBrk="1" hangingPunct="1">
              <a:buFontTx/>
              <a:buNone/>
            </a:pPr>
            <a:r>
              <a:rPr lang="zh-CN" altLang="en-US" sz="2400" dirty="0">
                <a:solidFill>
                  <a:srgbClr val="800000"/>
                </a:solidFill>
              </a:rPr>
              <a:t>例</a:t>
            </a:r>
            <a:r>
              <a:rPr lang="en-US" altLang="zh-CN" sz="2400" dirty="0">
                <a:solidFill>
                  <a:srgbClr val="800000"/>
                </a:solidFill>
              </a:rPr>
              <a:t>10  </a:t>
            </a:r>
            <a:r>
              <a:rPr lang="zh-CN" altLang="en-US" sz="2400" dirty="0">
                <a:solidFill>
                  <a:srgbClr val="800000"/>
                </a:solidFill>
              </a:rPr>
              <a:t>变量初始化和赋值</a:t>
            </a:r>
            <a:endParaRPr lang="zh-CN" altLang="en-US" sz="2400" dirty="0"/>
          </a:p>
          <a:p>
            <a:pPr eaLnBrk="1" hangingPunct="1">
              <a:buFontTx/>
              <a:buNone/>
            </a:pPr>
            <a:r>
              <a:rPr lang="en-US" altLang="zh-CN" sz="2400" dirty="0"/>
              <a:t>#include &lt;</a:t>
            </a:r>
            <a:r>
              <a:rPr lang="en-US" altLang="zh-CN" sz="2400" dirty="0" err="1"/>
              <a:t>stdio.h</a:t>
            </a:r>
            <a:r>
              <a:rPr lang="en-US" altLang="zh-CN" sz="2400" dirty="0"/>
              <a:t>&gt; </a:t>
            </a:r>
          </a:p>
          <a:p>
            <a:pPr eaLnBrk="1" hangingPunct="1">
              <a:buFontTx/>
              <a:buNone/>
            </a:pPr>
            <a:r>
              <a:rPr lang="en-US" altLang="zh-CN" sz="2400" dirty="0"/>
              <a:t>int main( ) </a:t>
            </a:r>
            <a:endParaRPr lang="zh-CN" altLang="en-US" sz="2400" dirty="0"/>
          </a:p>
          <a:p>
            <a:pPr eaLnBrk="1" hangingPunct="1">
              <a:buFontTx/>
              <a:buNone/>
            </a:pPr>
            <a:r>
              <a:rPr lang="en-US" altLang="zh-CN" sz="2400" dirty="0"/>
              <a:t>{ </a:t>
            </a:r>
          </a:p>
          <a:p>
            <a:pPr eaLnBrk="1" hangingPunct="1">
              <a:buFontTx/>
              <a:buNone/>
            </a:pPr>
            <a:r>
              <a:rPr lang="en-US" altLang="zh-CN" sz="2400" dirty="0"/>
              <a:t>int a, b = 2; 	/* </a:t>
            </a:r>
            <a:r>
              <a:rPr lang="zh-CN" altLang="en-US" sz="2400" dirty="0"/>
              <a:t>定义变量</a:t>
            </a:r>
            <a:r>
              <a:rPr lang="en-US" altLang="zh-CN" sz="2400" dirty="0"/>
              <a:t>a</a:t>
            </a:r>
            <a:r>
              <a:rPr lang="zh-CN" altLang="en-US" sz="2400" dirty="0"/>
              <a:t>和</a:t>
            </a:r>
            <a:r>
              <a:rPr lang="en-US" altLang="zh-CN" sz="2400" dirty="0"/>
              <a:t>b </a:t>
            </a:r>
            <a:r>
              <a:rPr lang="zh-CN" altLang="en-US" sz="2400" dirty="0"/>
              <a:t>，将</a:t>
            </a:r>
            <a:r>
              <a:rPr lang="en-US" altLang="zh-CN" sz="2400" dirty="0"/>
              <a:t>b</a:t>
            </a:r>
            <a:r>
              <a:rPr lang="zh-CN" altLang="en-US" sz="2400" dirty="0"/>
              <a:t>初始化为</a:t>
            </a:r>
            <a:r>
              <a:rPr lang="en-US" altLang="zh-CN" sz="2400" dirty="0"/>
              <a:t>2*/ </a:t>
            </a:r>
          </a:p>
          <a:p>
            <a:pPr eaLnBrk="1" hangingPunct="1">
              <a:buFontTx/>
              <a:buNone/>
            </a:pPr>
            <a:r>
              <a:rPr lang="en-US" altLang="zh-CN" sz="2400" dirty="0"/>
              <a:t>int c; 		/* </a:t>
            </a:r>
            <a:r>
              <a:rPr lang="zh-CN" altLang="en-US" sz="2400" dirty="0"/>
              <a:t>定义变量</a:t>
            </a:r>
            <a:r>
              <a:rPr lang="en-US" altLang="zh-CN" sz="2400" dirty="0"/>
              <a:t>c */ </a:t>
            </a:r>
          </a:p>
          <a:p>
            <a:pPr eaLnBrk="1" hangingPunct="1"/>
            <a:r>
              <a:rPr lang="en-US" altLang="zh-CN" sz="2400" dirty="0" err="1">
                <a:solidFill>
                  <a:srgbClr val="FF0000"/>
                </a:solidFill>
              </a:rPr>
              <a:t>scanf</a:t>
            </a:r>
            <a:r>
              <a:rPr lang="en-US" altLang="zh-CN" sz="2400" dirty="0">
                <a:solidFill>
                  <a:srgbClr val="FF0000"/>
                </a:solidFill>
              </a:rPr>
              <a:t> ("%</a:t>
            </a:r>
            <a:r>
              <a:rPr lang="en-US" altLang="zh-CN" sz="2400" dirty="0" err="1">
                <a:solidFill>
                  <a:srgbClr val="FF0000"/>
                </a:solidFill>
              </a:rPr>
              <a:t>d,%d",&amp;a</a:t>
            </a:r>
            <a:r>
              <a:rPr lang="en-US" altLang="zh-CN" sz="2400" dirty="0">
                <a:solidFill>
                  <a:srgbClr val="FF0000"/>
                </a:solidFill>
              </a:rPr>
              <a:t>, &amp;b); </a:t>
            </a:r>
            <a:r>
              <a:rPr lang="en-US" altLang="zh-CN" sz="2000" dirty="0"/>
              <a:t>/* </a:t>
            </a:r>
            <a:r>
              <a:rPr lang="zh-CN" altLang="en-US" sz="2000" dirty="0"/>
              <a:t>从键盘输入值给变量</a:t>
            </a:r>
            <a:r>
              <a:rPr lang="en-US" altLang="zh-CN" sz="2000" dirty="0"/>
              <a:t>a</a:t>
            </a:r>
            <a:r>
              <a:rPr lang="zh-CN" altLang="en-US" sz="2000" dirty="0"/>
              <a:t>和</a:t>
            </a:r>
            <a:r>
              <a:rPr lang="en-US" altLang="zh-CN" sz="2000" dirty="0"/>
              <a:t>b </a:t>
            </a:r>
            <a:r>
              <a:rPr lang="zh-CN" altLang="en-US" sz="2000" dirty="0"/>
              <a:t>中</a:t>
            </a:r>
            <a:r>
              <a:rPr lang="en-US" altLang="zh-CN" sz="2000" dirty="0"/>
              <a:t>*/ </a:t>
            </a:r>
          </a:p>
          <a:p>
            <a:pPr eaLnBrk="1" hangingPunct="1"/>
            <a:r>
              <a:rPr lang="en-US" altLang="zh-CN" sz="2400" dirty="0"/>
              <a:t>c = </a:t>
            </a:r>
            <a:r>
              <a:rPr lang="en-US" altLang="zh-CN" sz="2400" dirty="0" err="1"/>
              <a:t>a+b</a:t>
            </a:r>
            <a:r>
              <a:rPr lang="en-US" altLang="zh-CN" sz="2400" dirty="0"/>
              <a:t>;</a:t>
            </a:r>
          </a:p>
          <a:p>
            <a:pPr eaLnBrk="1" hangingPunct="1">
              <a:buFontTx/>
              <a:buNone/>
            </a:pPr>
            <a:r>
              <a:rPr lang="en-US" altLang="zh-CN" sz="2400" dirty="0" err="1">
                <a:solidFill>
                  <a:srgbClr val="FF0000"/>
                </a:solidFill>
              </a:rPr>
              <a:t>printf</a:t>
            </a:r>
            <a:r>
              <a:rPr lang="en-US" altLang="zh-CN" sz="2400" dirty="0">
                <a:solidFill>
                  <a:srgbClr val="FF0000"/>
                </a:solidFill>
              </a:rPr>
              <a:t> ("a=%</a:t>
            </a:r>
            <a:r>
              <a:rPr lang="en-US" altLang="zh-CN" sz="2400" dirty="0" err="1">
                <a:solidFill>
                  <a:srgbClr val="FF0000"/>
                </a:solidFill>
              </a:rPr>
              <a:t>d,b</a:t>
            </a:r>
            <a:r>
              <a:rPr lang="en-US" altLang="zh-CN" sz="2400" dirty="0">
                <a:solidFill>
                  <a:srgbClr val="FF0000"/>
                </a:solidFill>
              </a:rPr>
              <a:t>=%</a:t>
            </a:r>
            <a:r>
              <a:rPr lang="en-US" altLang="zh-CN" sz="2400" dirty="0" err="1">
                <a:solidFill>
                  <a:srgbClr val="FF0000"/>
                </a:solidFill>
              </a:rPr>
              <a:t>d,c</a:t>
            </a:r>
            <a:r>
              <a:rPr lang="en-US" altLang="zh-CN" sz="2400" dirty="0">
                <a:solidFill>
                  <a:srgbClr val="FF0000"/>
                </a:solidFill>
              </a:rPr>
              <a:t>=%d ",a, b, c);</a:t>
            </a:r>
            <a:r>
              <a:rPr lang="en-US" altLang="zh-CN" sz="2400" dirty="0"/>
              <a:t> </a:t>
            </a:r>
            <a:r>
              <a:rPr lang="en-US" altLang="zh-CN" sz="2000" dirty="0"/>
              <a:t>/* </a:t>
            </a:r>
            <a:r>
              <a:rPr lang="zh-CN" altLang="en-US" sz="2000" dirty="0"/>
              <a:t>按照整型的格式分别输出</a:t>
            </a:r>
            <a:r>
              <a:rPr lang="en-US" altLang="zh-CN" sz="2000" dirty="0"/>
              <a:t>a</a:t>
            </a:r>
            <a:r>
              <a:rPr lang="zh-CN" altLang="en-US" sz="2000" dirty="0"/>
              <a:t>、</a:t>
            </a:r>
            <a:r>
              <a:rPr lang="en-US" altLang="zh-CN" sz="2000" dirty="0"/>
              <a:t>b</a:t>
            </a:r>
            <a:r>
              <a:rPr lang="zh-CN" altLang="en-US" sz="2000" dirty="0"/>
              <a:t>和</a:t>
            </a:r>
            <a:r>
              <a:rPr lang="en-US" altLang="zh-CN" sz="2000" dirty="0"/>
              <a:t>c</a:t>
            </a:r>
            <a:r>
              <a:rPr lang="zh-CN" altLang="en-US" sz="2000" dirty="0"/>
              <a:t>的值 *</a:t>
            </a:r>
            <a:r>
              <a:rPr lang="en-US" altLang="zh-CN" sz="2000" dirty="0"/>
              <a:t>/ </a:t>
            </a:r>
          </a:p>
          <a:p>
            <a:pPr eaLnBrk="1" hangingPunct="1">
              <a:buFontTx/>
              <a:buNone/>
            </a:pPr>
            <a:r>
              <a:rPr lang="en-US" altLang="zh-CN" sz="2400" dirty="0"/>
              <a:t>return 0; </a:t>
            </a:r>
          </a:p>
          <a:p>
            <a:pPr eaLnBrk="1" hangingPunct="1">
              <a:buFontTx/>
              <a:buNone/>
            </a:pPr>
            <a:r>
              <a:rPr lang="en-US" altLang="zh-CN" sz="2400" dirty="0"/>
              <a:t>} </a:t>
            </a:r>
          </a:p>
          <a:p>
            <a:pPr eaLnBrk="1" hangingPunct="1">
              <a:buFontTx/>
              <a:buNone/>
            </a:pPr>
            <a:r>
              <a:rPr lang="zh-CN" altLang="en-US" sz="2400" dirty="0"/>
              <a:t>思考：若将变量</a:t>
            </a:r>
            <a:r>
              <a:rPr lang="en-US" altLang="zh-CN" sz="2400" dirty="0"/>
              <a:t>a</a:t>
            </a:r>
            <a:r>
              <a:rPr lang="zh-CN" altLang="en-US" sz="2400" dirty="0"/>
              <a:t>和</a:t>
            </a:r>
            <a:r>
              <a:rPr lang="en-US" altLang="zh-CN" sz="2400" dirty="0"/>
              <a:t>b</a:t>
            </a:r>
            <a:r>
              <a:rPr lang="zh-CN" altLang="en-US" sz="2400" dirty="0"/>
              <a:t>都初始化为</a:t>
            </a:r>
            <a:r>
              <a:rPr lang="en-US" altLang="zh-CN" sz="2400" dirty="0"/>
              <a:t>3</a:t>
            </a:r>
            <a:r>
              <a:rPr lang="zh-CN" altLang="en-US" sz="2400" dirty="0"/>
              <a:t>，应如何输入？</a:t>
            </a:r>
            <a:endParaRPr lang="zh-CN" altLang="zh-CN"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a16="http://schemas.microsoft.com/office/drawing/2014/main" id="{6E4AE783-8330-4845-95DF-7549F80D931F}"/>
              </a:ext>
            </a:extLst>
          </p:cNvPr>
          <p:cNvSpPr>
            <a:spLocks noGrp="1" noChangeArrowheads="1"/>
          </p:cNvSpPr>
          <p:nvPr>
            <p:ph type="ctrTitle" idx="4294967295"/>
          </p:nvPr>
        </p:nvSpPr>
        <p:spPr>
          <a:xfrm>
            <a:off x="0" y="692150"/>
            <a:ext cx="7772400" cy="858838"/>
          </a:xfrm>
        </p:spPr>
        <p:txBody>
          <a:bodyPr/>
          <a:lstStyle/>
          <a:p>
            <a:pPr eaLnBrk="1" hangingPunct="1">
              <a:defRPr/>
            </a:pPr>
            <a:r>
              <a:rPr lang="zh-CN" altLang="en-US" sz="3200" dirty="0">
                <a:solidFill>
                  <a:schemeClr val="tx1">
                    <a:lumMod val="75000"/>
                    <a:lumOff val="25000"/>
                  </a:schemeClr>
                </a:solidFill>
              </a:rPr>
              <a:t>总结</a:t>
            </a:r>
            <a:r>
              <a:rPr lang="en-US" altLang="zh-CN" sz="3200" dirty="0">
                <a:solidFill>
                  <a:schemeClr val="tx1">
                    <a:lumMod val="75000"/>
                    <a:lumOff val="25000"/>
                  </a:schemeClr>
                </a:solidFill>
              </a:rPr>
              <a:t>C</a:t>
            </a:r>
            <a:r>
              <a:rPr lang="zh-CN" altLang="en-US" sz="3200" dirty="0">
                <a:solidFill>
                  <a:schemeClr val="tx1">
                    <a:lumMod val="75000"/>
                    <a:lumOff val="25000"/>
                  </a:schemeClr>
                </a:solidFill>
              </a:rPr>
              <a:t>语言程序的基本结构</a:t>
            </a:r>
          </a:p>
        </p:txBody>
      </p:sp>
      <p:sp>
        <p:nvSpPr>
          <p:cNvPr id="34819" name="Rectangle 3">
            <a:extLst>
              <a:ext uri="{FF2B5EF4-FFF2-40B4-BE49-F238E27FC236}">
                <a16:creationId xmlns:a16="http://schemas.microsoft.com/office/drawing/2014/main" id="{CF7F7A0F-C92C-4CC7-A3E3-E97CDDCA847E}"/>
              </a:ext>
            </a:extLst>
          </p:cNvPr>
          <p:cNvSpPr>
            <a:spLocks noGrp="1"/>
          </p:cNvSpPr>
          <p:nvPr>
            <p:ph type="subTitle" idx="4294967295"/>
          </p:nvPr>
        </p:nvSpPr>
        <p:spPr>
          <a:xfrm>
            <a:off x="0" y="1484313"/>
            <a:ext cx="7924800" cy="4852987"/>
          </a:xfrm>
        </p:spPr>
        <p:txBody>
          <a:bodyPr/>
          <a:lstStyle/>
          <a:p>
            <a:pPr eaLnBrk="1" hangingPunct="1">
              <a:buFontTx/>
              <a:buNone/>
            </a:pPr>
            <a:r>
              <a:rPr lang="en-US" altLang="zh-CN" sz="2400" dirty="0"/>
              <a:t>/* </a:t>
            </a:r>
            <a:r>
              <a:rPr lang="zh-CN" altLang="en-US" sz="2400" dirty="0"/>
              <a:t>注释 *</a:t>
            </a:r>
            <a:r>
              <a:rPr lang="en-US" altLang="zh-CN" sz="2400" dirty="0"/>
              <a:t>/ </a:t>
            </a:r>
          </a:p>
          <a:p>
            <a:pPr eaLnBrk="1" hangingPunct="1">
              <a:buFontTx/>
              <a:buNone/>
            </a:pPr>
            <a:r>
              <a:rPr lang="en-US" altLang="zh-CN" sz="2400" dirty="0"/>
              <a:t>#include &lt;</a:t>
            </a:r>
            <a:r>
              <a:rPr lang="en-US" altLang="zh-CN" sz="2400" dirty="0" err="1"/>
              <a:t>stdio.h</a:t>
            </a:r>
            <a:r>
              <a:rPr lang="en-US" altLang="zh-CN" sz="2400" dirty="0"/>
              <a:t>&gt; /* </a:t>
            </a:r>
            <a:r>
              <a:rPr lang="zh-CN" altLang="en-US" sz="2400" dirty="0"/>
              <a:t>输入输出函数在此声明 *</a:t>
            </a:r>
            <a:r>
              <a:rPr lang="en-US" altLang="zh-CN" sz="2400" dirty="0"/>
              <a:t>/ </a:t>
            </a:r>
          </a:p>
          <a:p>
            <a:pPr eaLnBrk="1" hangingPunct="1">
              <a:buFontTx/>
              <a:buNone/>
            </a:pPr>
            <a:r>
              <a:rPr lang="en-US" altLang="zh-CN" sz="2400" dirty="0"/>
              <a:t>#include &lt;</a:t>
            </a:r>
            <a:r>
              <a:rPr lang="en-US" altLang="zh-CN" sz="2400" dirty="0" err="1"/>
              <a:t>xxxxx.h</a:t>
            </a:r>
            <a:r>
              <a:rPr lang="en-US" altLang="zh-CN" sz="2400" dirty="0"/>
              <a:t>&gt; /* </a:t>
            </a:r>
            <a:r>
              <a:rPr lang="zh-CN" altLang="en-US" sz="2400" dirty="0"/>
              <a:t>其他函数声明所在 *</a:t>
            </a:r>
            <a:r>
              <a:rPr lang="en-US" altLang="zh-CN" sz="2400" dirty="0"/>
              <a:t>/ </a:t>
            </a:r>
          </a:p>
          <a:p>
            <a:pPr eaLnBrk="1" hangingPunct="1">
              <a:buFontTx/>
              <a:buNone/>
            </a:pPr>
            <a:r>
              <a:rPr lang="en-US" altLang="zh-CN" sz="2400" dirty="0"/>
              <a:t>int main( ) </a:t>
            </a:r>
          </a:p>
          <a:p>
            <a:pPr eaLnBrk="1" hangingPunct="1">
              <a:buFontTx/>
              <a:buNone/>
            </a:pPr>
            <a:r>
              <a:rPr lang="en-US" altLang="zh-CN" sz="2400" dirty="0"/>
              <a:t>{ </a:t>
            </a:r>
          </a:p>
          <a:p>
            <a:pPr eaLnBrk="1" hangingPunct="1">
              <a:buFontTx/>
              <a:buNone/>
            </a:pPr>
            <a:r>
              <a:rPr lang="zh-CN" altLang="en-US" sz="2400" dirty="0"/>
              <a:t>变量定义语句</a:t>
            </a:r>
            <a:r>
              <a:rPr lang="en-US" altLang="zh-CN" sz="2400" dirty="0"/>
              <a:t>;    /* </a:t>
            </a:r>
            <a:r>
              <a:rPr lang="zh-CN" altLang="en-US" sz="2400" dirty="0"/>
              <a:t>例如 </a:t>
            </a:r>
            <a:r>
              <a:rPr lang="en-US" altLang="zh-CN" sz="2400" dirty="0"/>
              <a:t>int a, b, c;*/ </a:t>
            </a:r>
          </a:p>
          <a:p>
            <a:pPr eaLnBrk="1" hangingPunct="1"/>
            <a:r>
              <a:rPr lang="zh-CN" altLang="en-US" sz="2400" dirty="0"/>
              <a:t>输入语句</a:t>
            </a:r>
            <a:r>
              <a:rPr lang="en-US" altLang="zh-CN" sz="2400" dirty="0"/>
              <a:t>;           /* </a:t>
            </a:r>
            <a:r>
              <a:rPr lang="zh-CN" altLang="en-US" sz="2400" dirty="0"/>
              <a:t>例如 </a:t>
            </a:r>
            <a:r>
              <a:rPr lang="en-US" altLang="zh-CN" sz="2400" dirty="0"/>
              <a:t>a = 2; b = 1;  </a:t>
            </a:r>
            <a:r>
              <a:rPr lang="zh-CN" altLang="en-US" sz="2400" dirty="0"/>
              <a:t>或 </a:t>
            </a:r>
            <a:r>
              <a:rPr lang="en-US" altLang="zh-CN" sz="2400" dirty="0" err="1"/>
              <a:t>scanf</a:t>
            </a:r>
            <a:r>
              <a:rPr lang="en-US" altLang="zh-CN" sz="2400" dirty="0"/>
              <a:t> ("%</a:t>
            </a:r>
            <a:r>
              <a:rPr lang="en-US" altLang="zh-CN" sz="2400" dirty="0" err="1"/>
              <a:t>d",&amp;a</a:t>
            </a:r>
            <a:r>
              <a:rPr lang="en-US" altLang="zh-CN" sz="2400" dirty="0"/>
              <a:t>); */ </a:t>
            </a:r>
          </a:p>
          <a:p>
            <a:pPr eaLnBrk="1" hangingPunct="1">
              <a:buFontTx/>
              <a:buNone/>
            </a:pPr>
            <a:r>
              <a:rPr lang="zh-CN" altLang="en-US" sz="2400" dirty="0"/>
              <a:t>运算处理语句</a:t>
            </a:r>
            <a:r>
              <a:rPr lang="en-US" altLang="zh-CN" sz="2400" dirty="0"/>
              <a:t>;   /* </a:t>
            </a:r>
            <a:r>
              <a:rPr lang="zh-CN" altLang="en-US" sz="2400" dirty="0"/>
              <a:t>例如 </a:t>
            </a:r>
            <a:r>
              <a:rPr lang="en-US" altLang="zh-CN" sz="2400" dirty="0"/>
              <a:t>c = </a:t>
            </a:r>
            <a:r>
              <a:rPr lang="en-US" altLang="zh-CN" sz="2400" dirty="0" err="1"/>
              <a:t>a+b</a:t>
            </a:r>
            <a:r>
              <a:rPr lang="en-US" altLang="zh-CN" sz="2400" dirty="0"/>
              <a:t>; */ </a:t>
            </a:r>
          </a:p>
          <a:p>
            <a:pPr eaLnBrk="1" hangingPunct="1">
              <a:buFontTx/>
              <a:buNone/>
            </a:pPr>
            <a:r>
              <a:rPr lang="zh-CN" altLang="en-US" sz="2400" dirty="0"/>
              <a:t>输出语句</a:t>
            </a:r>
            <a:r>
              <a:rPr lang="en-US" altLang="zh-CN" sz="2400" dirty="0"/>
              <a:t>;          /* </a:t>
            </a:r>
            <a:r>
              <a:rPr lang="zh-CN" altLang="en-US" sz="2400" dirty="0"/>
              <a:t>例如 </a:t>
            </a:r>
            <a:r>
              <a:rPr lang="en-US" altLang="zh-CN" sz="2400" dirty="0" err="1"/>
              <a:t>printf</a:t>
            </a:r>
            <a:r>
              <a:rPr lang="en-US" altLang="zh-CN" sz="2400" dirty="0"/>
              <a:t> ("c = %d/n", c); */ </a:t>
            </a:r>
          </a:p>
          <a:p>
            <a:pPr eaLnBrk="1" hangingPunct="1">
              <a:buFontTx/>
              <a:buNone/>
            </a:pPr>
            <a:r>
              <a:rPr lang="en-US" altLang="zh-CN" sz="2400" dirty="0"/>
              <a:t>return 0; </a:t>
            </a:r>
          </a:p>
          <a:p>
            <a:pPr eaLnBrk="1" hangingPunct="1">
              <a:buFontTx/>
              <a:buNone/>
            </a:pPr>
            <a:r>
              <a:rPr lang="en-US" altLang="zh-CN" sz="2400" dirty="0"/>
              <a:t>}  </a:t>
            </a:r>
          </a:p>
        </p:txBody>
      </p:sp>
      <p:sp>
        <p:nvSpPr>
          <p:cNvPr id="34820" name="矩形标注 6">
            <a:extLst>
              <a:ext uri="{FF2B5EF4-FFF2-40B4-BE49-F238E27FC236}">
                <a16:creationId xmlns:a16="http://schemas.microsoft.com/office/drawing/2014/main" id="{DA600144-6058-4D1D-BBF5-E50B33638AF3}"/>
              </a:ext>
            </a:extLst>
          </p:cNvPr>
          <p:cNvSpPr>
            <a:spLocks noChangeArrowheads="1"/>
          </p:cNvSpPr>
          <p:nvPr/>
        </p:nvSpPr>
        <p:spPr bwMode="auto">
          <a:xfrm>
            <a:off x="5076825" y="2852738"/>
            <a:ext cx="3311525" cy="708025"/>
          </a:xfrm>
          <a:prstGeom prst="wedgeRectCallout">
            <a:avLst>
              <a:gd name="adj1" fmla="val -129134"/>
              <a:gd name="adj2" fmla="val 82810"/>
            </a:avLst>
          </a:prstGeom>
          <a:solidFill>
            <a:srgbClr val="FFC000"/>
          </a:solidFill>
          <a:ln w="6350" algn="ctr">
            <a:solidFill>
              <a:srgbClr val="FFC000"/>
            </a:solidFill>
            <a:round/>
            <a:headEnd/>
            <a:tailEnd/>
          </a:ln>
        </p:spPr>
        <p:txBody>
          <a:bodyPr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注意：变量定义语句要放在所在函数中其他语句的前面</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78629EBF-B257-4FD6-99DC-F408FDCB63EB}"/>
              </a:ext>
            </a:extLst>
          </p:cNvPr>
          <p:cNvSpPr>
            <a:spLocks noChangeArrowheads="1"/>
          </p:cNvSpPr>
          <p:nvPr/>
        </p:nvSpPr>
        <p:spPr bwMode="auto">
          <a:xfrm>
            <a:off x="34925" y="995363"/>
            <a:ext cx="77597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spcBef>
                <a:spcPct val="20000"/>
              </a:spcBef>
              <a:buClr>
                <a:srgbClr val="FF3300"/>
              </a:buClr>
              <a:buFont typeface="Wingdings" panose="05000000000000000000" pitchFamily="2" charset="2"/>
              <a:buChar char="v"/>
            </a:pPr>
            <a:r>
              <a:rPr lang="zh-CN" altLang="en-US" b="1" dirty="0">
                <a:solidFill>
                  <a:srgbClr val="FF0000"/>
                </a:solidFill>
                <a:latin typeface="Arial" panose="020B0604020202020204" pitchFamily="34" charset="0"/>
              </a:rPr>
              <a:t>两个字节</a:t>
            </a:r>
            <a:r>
              <a:rPr lang="zh-CN" altLang="en-US" dirty="0">
                <a:latin typeface="Arial" panose="020B0604020202020204" pitchFamily="34" charset="0"/>
              </a:rPr>
              <a:t>的整型数据的溢出</a:t>
            </a:r>
          </a:p>
          <a:p>
            <a:pPr lvl="2" eaLnBrk="1" hangingPunct="1">
              <a:spcBef>
                <a:spcPct val="20000"/>
              </a:spcBef>
              <a:buClr>
                <a:srgbClr val="FF3300"/>
              </a:buClr>
              <a:buFont typeface="Wingdings" panose="05000000000000000000" pitchFamily="2" charset="2"/>
              <a:buChar char="v"/>
            </a:pPr>
            <a:endParaRPr lang="zh-CN" altLang="en-US" dirty="0">
              <a:latin typeface="Arial" panose="020B0604020202020204" pitchFamily="34" charset="0"/>
            </a:endParaRPr>
          </a:p>
          <a:p>
            <a:pPr lvl="2" eaLnBrk="1" hangingPunct="1">
              <a:spcBef>
                <a:spcPct val="20000"/>
              </a:spcBef>
              <a:buClr>
                <a:srgbClr val="FF3300"/>
              </a:buClr>
              <a:buFont typeface="Wingdings" panose="05000000000000000000" pitchFamily="2" charset="2"/>
              <a:buChar char="v"/>
            </a:pPr>
            <a:endParaRPr lang="zh-CN" altLang="en-US" dirty="0">
              <a:latin typeface="Arial" panose="020B0604020202020204" pitchFamily="34" charset="0"/>
            </a:endParaRPr>
          </a:p>
          <a:p>
            <a:pPr lvl="3" eaLnBrk="1" hangingPunct="1">
              <a:spcBef>
                <a:spcPct val="20000"/>
              </a:spcBef>
              <a:buClr>
                <a:srgbClr val="FFCC00"/>
              </a:buClr>
              <a:buFont typeface="Wingdings" panose="05000000000000000000" pitchFamily="2" charset="2"/>
              <a:buChar char="l"/>
            </a:pPr>
            <a:endParaRPr lang="zh-CN" altLang="en-US" sz="2000" dirty="0"/>
          </a:p>
          <a:p>
            <a:pPr lvl="3" eaLnBrk="1" hangingPunct="1">
              <a:spcBef>
                <a:spcPct val="20000"/>
              </a:spcBef>
              <a:buClr>
                <a:srgbClr val="FFCC00"/>
              </a:buClr>
              <a:buFont typeface="Wingdings" panose="05000000000000000000" pitchFamily="2" charset="2"/>
              <a:buChar char="l"/>
            </a:pPr>
            <a:r>
              <a:rPr lang="zh-CN" altLang="en-US" sz="2000" dirty="0"/>
              <a:t>此情况称为“</a:t>
            </a:r>
            <a:r>
              <a:rPr lang="zh-CN" altLang="en-US" dirty="0">
                <a:solidFill>
                  <a:srgbClr val="FF0000"/>
                </a:solidFill>
              </a:rPr>
              <a:t>溢出</a:t>
            </a:r>
            <a:r>
              <a:rPr lang="zh-CN" altLang="en-US" sz="2000" dirty="0"/>
              <a:t>”，运行时不报错，</a:t>
            </a:r>
            <a:r>
              <a:rPr lang="zh-CN" altLang="en-US" sz="2000" dirty="0">
                <a:solidFill>
                  <a:srgbClr val="FF0000"/>
                </a:solidFill>
              </a:rPr>
              <a:t>编程时要注意</a:t>
            </a:r>
          </a:p>
        </p:txBody>
      </p:sp>
      <p:grpSp>
        <p:nvGrpSpPr>
          <p:cNvPr id="35843" name="Group 8">
            <a:extLst>
              <a:ext uri="{FF2B5EF4-FFF2-40B4-BE49-F238E27FC236}">
                <a16:creationId xmlns:a16="http://schemas.microsoft.com/office/drawing/2014/main" id="{93EA407D-2937-42A5-A397-BB7EFA9254DC}"/>
              </a:ext>
            </a:extLst>
          </p:cNvPr>
          <p:cNvGrpSpPr>
            <a:grpSpLocks/>
          </p:cNvGrpSpPr>
          <p:nvPr/>
        </p:nvGrpSpPr>
        <p:grpSpPr bwMode="auto">
          <a:xfrm>
            <a:off x="3873500" y="1576388"/>
            <a:ext cx="3146425" cy="368300"/>
            <a:chOff x="699" y="733"/>
            <a:chExt cx="2496" cy="288"/>
          </a:xfrm>
        </p:grpSpPr>
        <p:sp>
          <p:nvSpPr>
            <p:cNvPr id="35860" name="Rectangle 9">
              <a:extLst>
                <a:ext uri="{FF2B5EF4-FFF2-40B4-BE49-F238E27FC236}">
                  <a16:creationId xmlns:a16="http://schemas.microsoft.com/office/drawing/2014/main" id="{FAC030CE-875F-469B-9FCE-C8B81B2D9178}"/>
                </a:ext>
              </a:extLst>
            </p:cNvPr>
            <p:cNvSpPr>
              <a:spLocks noChangeArrowheads="1"/>
            </p:cNvSpPr>
            <p:nvPr/>
          </p:nvSpPr>
          <p:spPr bwMode="auto">
            <a:xfrm>
              <a:off x="699" y="733"/>
              <a:ext cx="2496"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solidFill>
                    <a:srgbClr val="FF3300"/>
                  </a:solidFill>
                  <a:latin typeface="Arial" panose="020B0604020202020204" pitchFamily="34" charset="0"/>
                </a:rPr>
                <a:t>0</a:t>
              </a:r>
              <a:r>
                <a:rPr lang="en-US" altLang="zh-CN" sz="1600">
                  <a:latin typeface="Arial" panose="020B0604020202020204" pitchFamily="34" charset="0"/>
                </a:rPr>
                <a:t>1   11    11   11   11   11   11   11</a:t>
              </a:r>
            </a:p>
          </p:txBody>
        </p:sp>
        <p:sp>
          <p:nvSpPr>
            <p:cNvPr id="35861" name="Line 10">
              <a:extLst>
                <a:ext uri="{FF2B5EF4-FFF2-40B4-BE49-F238E27FC236}">
                  <a16:creationId xmlns:a16="http://schemas.microsoft.com/office/drawing/2014/main" id="{AF6F6069-B839-4F02-85F2-22A678E5CDDB}"/>
                </a:ext>
              </a:extLst>
            </p:cNvPr>
            <p:cNvSpPr>
              <a:spLocks noChangeShapeType="1"/>
            </p:cNvSpPr>
            <p:nvPr/>
          </p:nvSpPr>
          <p:spPr bwMode="auto">
            <a:xfrm>
              <a:off x="1947" y="733"/>
              <a:ext cx="0" cy="288"/>
            </a:xfrm>
            <a:prstGeom prst="line">
              <a:avLst/>
            </a:prstGeom>
            <a:noFill/>
            <a:ln w="9525">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2" name="Line 11">
              <a:extLst>
                <a:ext uri="{FF2B5EF4-FFF2-40B4-BE49-F238E27FC236}">
                  <a16:creationId xmlns:a16="http://schemas.microsoft.com/office/drawing/2014/main" id="{4FCE1D7B-6018-419F-8CE9-FD817593721F}"/>
                </a:ext>
              </a:extLst>
            </p:cNvPr>
            <p:cNvSpPr>
              <a:spLocks noChangeShapeType="1"/>
            </p:cNvSpPr>
            <p:nvPr/>
          </p:nvSpPr>
          <p:spPr bwMode="auto">
            <a:xfrm>
              <a:off x="1311"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3" name="Line 12">
              <a:extLst>
                <a:ext uri="{FF2B5EF4-FFF2-40B4-BE49-F238E27FC236}">
                  <a16:creationId xmlns:a16="http://schemas.microsoft.com/office/drawing/2014/main" id="{C1F74644-BA23-4BB5-92CD-EB80F69AD654}"/>
                </a:ext>
              </a:extLst>
            </p:cNvPr>
            <p:cNvSpPr>
              <a:spLocks noChangeShapeType="1"/>
            </p:cNvSpPr>
            <p:nvPr/>
          </p:nvSpPr>
          <p:spPr bwMode="auto">
            <a:xfrm>
              <a:off x="993"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4" name="Line 13">
              <a:extLst>
                <a:ext uri="{FF2B5EF4-FFF2-40B4-BE49-F238E27FC236}">
                  <a16:creationId xmlns:a16="http://schemas.microsoft.com/office/drawing/2014/main" id="{21EE7679-AF1E-4F3E-B0EB-B2E9E90F416B}"/>
                </a:ext>
              </a:extLst>
            </p:cNvPr>
            <p:cNvSpPr>
              <a:spLocks noChangeShapeType="1"/>
            </p:cNvSpPr>
            <p:nvPr/>
          </p:nvSpPr>
          <p:spPr bwMode="auto">
            <a:xfrm>
              <a:off x="1629"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5" name="Line 14">
              <a:extLst>
                <a:ext uri="{FF2B5EF4-FFF2-40B4-BE49-F238E27FC236}">
                  <a16:creationId xmlns:a16="http://schemas.microsoft.com/office/drawing/2014/main" id="{A2DBB457-BEF9-483B-B9D8-7C1BE677673B}"/>
                </a:ext>
              </a:extLst>
            </p:cNvPr>
            <p:cNvSpPr>
              <a:spLocks noChangeShapeType="1"/>
            </p:cNvSpPr>
            <p:nvPr/>
          </p:nvSpPr>
          <p:spPr bwMode="auto">
            <a:xfrm>
              <a:off x="2583"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6" name="Line 15">
              <a:extLst>
                <a:ext uri="{FF2B5EF4-FFF2-40B4-BE49-F238E27FC236}">
                  <a16:creationId xmlns:a16="http://schemas.microsoft.com/office/drawing/2014/main" id="{BA7C7DD2-B9AF-4E28-8FB2-9B4790AD9F30}"/>
                </a:ext>
              </a:extLst>
            </p:cNvPr>
            <p:cNvSpPr>
              <a:spLocks noChangeShapeType="1"/>
            </p:cNvSpPr>
            <p:nvPr/>
          </p:nvSpPr>
          <p:spPr bwMode="auto">
            <a:xfrm>
              <a:off x="2265"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7" name="Line 16">
              <a:extLst>
                <a:ext uri="{FF2B5EF4-FFF2-40B4-BE49-F238E27FC236}">
                  <a16:creationId xmlns:a16="http://schemas.microsoft.com/office/drawing/2014/main" id="{CF95C556-B073-47C5-A1E7-C1446E248CC4}"/>
                </a:ext>
              </a:extLst>
            </p:cNvPr>
            <p:cNvSpPr>
              <a:spLocks noChangeShapeType="1"/>
            </p:cNvSpPr>
            <p:nvPr/>
          </p:nvSpPr>
          <p:spPr bwMode="auto">
            <a:xfrm>
              <a:off x="2901"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5844" name="Text Box 17">
            <a:extLst>
              <a:ext uri="{FF2B5EF4-FFF2-40B4-BE49-F238E27FC236}">
                <a16:creationId xmlns:a16="http://schemas.microsoft.com/office/drawing/2014/main" id="{170C86FC-5A5F-4105-9595-3090DC54ECE2}"/>
              </a:ext>
            </a:extLst>
          </p:cNvPr>
          <p:cNvSpPr txBox="1">
            <a:spLocks noChangeArrowheads="1"/>
          </p:cNvSpPr>
          <p:nvPr/>
        </p:nvSpPr>
        <p:spPr bwMode="auto">
          <a:xfrm>
            <a:off x="777875" y="1531938"/>
            <a:ext cx="307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ea typeface="隶书" panose="02010509060101010101" pitchFamily="49" charset="-122"/>
              </a:rPr>
              <a:t>整型变量最大值</a:t>
            </a:r>
            <a:r>
              <a:rPr lang="en-US" altLang="zh-CN">
                <a:ea typeface="隶书" panose="02010509060101010101" pitchFamily="49" charset="-122"/>
              </a:rPr>
              <a:t>32767</a:t>
            </a:r>
          </a:p>
        </p:txBody>
      </p:sp>
      <p:grpSp>
        <p:nvGrpSpPr>
          <p:cNvPr id="35845" name="Group 18">
            <a:extLst>
              <a:ext uri="{FF2B5EF4-FFF2-40B4-BE49-F238E27FC236}">
                <a16:creationId xmlns:a16="http://schemas.microsoft.com/office/drawing/2014/main" id="{046E0F51-FAFF-481B-B018-AF6472B7F023}"/>
              </a:ext>
            </a:extLst>
          </p:cNvPr>
          <p:cNvGrpSpPr>
            <a:grpSpLocks/>
          </p:cNvGrpSpPr>
          <p:nvPr/>
        </p:nvGrpSpPr>
        <p:grpSpPr bwMode="auto">
          <a:xfrm>
            <a:off x="3886200" y="2060575"/>
            <a:ext cx="3133725" cy="368300"/>
            <a:chOff x="699" y="733"/>
            <a:chExt cx="2496" cy="288"/>
          </a:xfrm>
        </p:grpSpPr>
        <p:sp>
          <p:nvSpPr>
            <p:cNvPr id="35852" name="Rectangle 19">
              <a:extLst>
                <a:ext uri="{FF2B5EF4-FFF2-40B4-BE49-F238E27FC236}">
                  <a16:creationId xmlns:a16="http://schemas.microsoft.com/office/drawing/2014/main" id="{1C51E60D-3009-4D27-8377-8C91C9A2DCA2}"/>
                </a:ext>
              </a:extLst>
            </p:cNvPr>
            <p:cNvSpPr>
              <a:spLocks noChangeArrowheads="1"/>
            </p:cNvSpPr>
            <p:nvPr/>
          </p:nvSpPr>
          <p:spPr bwMode="auto">
            <a:xfrm>
              <a:off x="699" y="733"/>
              <a:ext cx="2496"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solidFill>
                    <a:srgbClr val="FF3300"/>
                  </a:solidFill>
                  <a:latin typeface="Arial" panose="020B0604020202020204" pitchFamily="34" charset="0"/>
                </a:rPr>
                <a:t>1</a:t>
              </a:r>
              <a:r>
                <a:rPr lang="en-US" altLang="zh-CN" sz="1600">
                  <a:latin typeface="Arial" panose="020B0604020202020204" pitchFamily="34" charset="0"/>
                </a:rPr>
                <a:t>0  00    00   00   00   00   00   00</a:t>
              </a:r>
            </a:p>
          </p:txBody>
        </p:sp>
        <p:sp>
          <p:nvSpPr>
            <p:cNvPr id="35853" name="Line 20">
              <a:extLst>
                <a:ext uri="{FF2B5EF4-FFF2-40B4-BE49-F238E27FC236}">
                  <a16:creationId xmlns:a16="http://schemas.microsoft.com/office/drawing/2014/main" id="{5A64C380-DFC1-4ED0-B8E8-84DE77E8F1A9}"/>
                </a:ext>
              </a:extLst>
            </p:cNvPr>
            <p:cNvSpPr>
              <a:spLocks noChangeShapeType="1"/>
            </p:cNvSpPr>
            <p:nvPr/>
          </p:nvSpPr>
          <p:spPr bwMode="auto">
            <a:xfrm>
              <a:off x="1947" y="733"/>
              <a:ext cx="0" cy="288"/>
            </a:xfrm>
            <a:prstGeom prst="line">
              <a:avLst/>
            </a:prstGeom>
            <a:noFill/>
            <a:ln w="9525">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4" name="Line 21">
              <a:extLst>
                <a:ext uri="{FF2B5EF4-FFF2-40B4-BE49-F238E27FC236}">
                  <a16:creationId xmlns:a16="http://schemas.microsoft.com/office/drawing/2014/main" id="{DA4B4448-6C63-4BDA-8E83-1C432CAE68F8}"/>
                </a:ext>
              </a:extLst>
            </p:cNvPr>
            <p:cNvSpPr>
              <a:spLocks noChangeShapeType="1"/>
            </p:cNvSpPr>
            <p:nvPr/>
          </p:nvSpPr>
          <p:spPr bwMode="auto">
            <a:xfrm>
              <a:off x="1311"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5" name="Line 22">
              <a:extLst>
                <a:ext uri="{FF2B5EF4-FFF2-40B4-BE49-F238E27FC236}">
                  <a16:creationId xmlns:a16="http://schemas.microsoft.com/office/drawing/2014/main" id="{8B03D1DF-C529-4346-9438-1876A93BC86D}"/>
                </a:ext>
              </a:extLst>
            </p:cNvPr>
            <p:cNvSpPr>
              <a:spLocks noChangeShapeType="1"/>
            </p:cNvSpPr>
            <p:nvPr/>
          </p:nvSpPr>
          <p:spPr bwMode="auto">
            <a:xfrm>
              <a:off x="993"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6" name="Line 23">
              <a:extLst>
                <a:ext uri="{FF2B5EF4-FFF2-40B4-BE49-F238E27FC236}">
                  <a16:creationId xmlns:a16="http://schemas.microsoft.com/office/drawing/2014/main" id="{E7F9446D-73B9-44F8-97D7-93A2DEC31FE5}"/>
                </a:ext>
              </a:extLst>
            </p:cNvPr>
            <p:cNvSpPr>
              <a:spLocks noChangeShapeType="1"/>
            </p:cNvSpPr>
            <p:nvPr/>
          </p:nvSpPr>
          <p:spPr bwMode="auto">
            <a:xfrm>
              <a:off x="1629"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7" name="Line 24">
              <a:extLst>
                <a:ext uri="{FF2B5EF4-FFF2-40B4-BE49-F238E27FC236}">
                  <a16:creationId xmlns:a16="http://schemas.microsoft.com/office/drawing/2014/main" id="{789F4CDE-ED97-4A76-A09F-95367690BED3}"/>
                </a:ext>
              </a:extLst>
            </p:cNvPr>
            <p:cNvSpPr>
              <a:spLocks noChangeShapeType="1"/>
            </p:cNvSpPr>
            <p:nvPr/>
          </p:nvSpPr>
          <p:spPr bwMode="auto">
            <a:xfrm>
              <a:off x="2583"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8" name="Line 25">
              <a:extLst>
                <a:ext uri="{FF2B5EF4-FFF2-40B4-BE49-F238E27FC236}">
                  <a16:creationId xmlns:a16="http://schemas.microsoft.com/office/drawing/2014/main" id="{F4D3C083-3B9B-4620-B471-AAE7B9F1C6AD}"/>
                </a:ext>
              </a:extLst>
            </p:cNvPr>
            <p:cNvSpPr>
              <a:spLocks noChangeShapeType="1"/>
            </p:cNvSpPr>
            <p:nvPr/>
          </p:nvSpPr>
          <p:spPr bwMode="auto">
            <a:xfrm>
              <a:off x="2265"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9" name="Line 26">
              <a:extLst>
                <a:ext uri="{FF2B5EF4-FFF2-40B4-BE49-F238E27FC236}">
                  <a16:creationId xmlns:a16="http://schemas.microsoft.com/office/drawing/2014/main" id="{1A8ED38C-A96C-4BF1-A686-26C407031EE0}"/>
                </a:ext>
              </a:extLst>
            </p:cNvPr>
            <p:cNvSpPr>
              <a:spLocks noChangeShapeType="1"/>
            </p:cNvSpPr>
            <p:nvPr/>
          </p:nvSpPr>
          <p:spPr bwMode="auto">
            <a:xfrm>
              <a:off x="2901"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5846" name="Text Box 27">
            <a:extLst>
              <a:ext uri="{FF2B5EF4-FFF2-40B4-BE49-F238E27FC236}">
                <a16:creationId xmlns:a16="http://schemas.microsoft.com/office/drawing/2014/main" id="{F31EBCF6-552D-4050-8526-FC894395D9A3}"/>
              </a:ext>
            </a:extLst>
          </p:cNvPr>
          <p:cNvSpPr txBox="1">
            <a:spLocks noChangeArrowheads="1"/>
          </p:cNvSpPr>
          <p:nvPr/>
        </p:nvSpPr>
        <p:spPr bwMode="auto">
          <a:xfrm>
            <a:off x="92075" y="2016125"/>
            <a:ext cx="3765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ea typeface="隶书" panose="02010509060101010101" pitchFamily="49" charset="-122"/>
              </a:rPr>
              <a:t>加</a:t>
            </a:r>
            <a:r>
              <a:rPr lang="en-US" altLang="zh-CN" dirty="0">
                <a:ea typeface="隶书" panose="02010509060101010101" pitchFamily="49" charset="-122"/>
              </a:rPr>
              <a:t>1</a:t>
            </a:r>
            <a:r>
              <a:rPr lang="zh-CN" altLang="en-US" dirty="0">
                <a:ea typeface="隶书" panose="02010509060101010101" pitchFamily="49" charset="-122"/>
              </a:rPr>
              <a:t>后是 </a:t>
            </a:r>
            <a:r>
              <a:rPr lang="en-US" altLang="zh-CN" dirty="0">
                <a:ea typeface="隶书" panose="02010509060101010101" pitchFamily="49" charset="-122"/>
              </a:rPr>
              <a:t>–32768</a:t>
            </a:r>
            <a:r>
              <a:rPr lang="zh-CN" altLang="en-US" dirty="0">
                <a:ea typeface="隶书" panose="02010509060101010101" pitchFamily="49" charset="-122"/>
              </a:rPr>
              <a:t>的补码形式</a:t>
            </a:r>
          </a:p>
        </p:txBody>
      </p:sp>
      <p:sp>
        <p:nvSpPr>
          <p:cNvPr id="28" name="Text Box 28">
            <a:extLst>
              <a:ext uri="{FF2B5EF4-FFF2-40B4-BE49-F238E27FC236}">
                <a16:creationId xmlns:a16="http://schemas.microsoft.com/office/drawing/2014/main" id="{17B5B902-9211-4C26-8C6A-2B42E86FEB6C}"/>
              </a:ext>
            </a:extLst>
          </p:cNvPr>
          <p:cNvSpPr txBox="1">
            <a:spLocks noChangeArrowheads="1"/>
          </p:cNvSpPr>
          <p:nvPr/>
        </p:nvSpPr>
        <p:spPr bwMode="auto">
          <a:xfrm>
            <a:off x="539750" y="3097213"/>
            <a:ext cx="3446463" cy="3787775"/>
          </a:xfrm>
          <a:prstGeom prst="rect">
            <a:avLst/>
          </a:prstGeom>
          <a:solidFill>
            <a:srgbClr val="0033CC"/>
          </a:solidFill>
          <a:ln w="38100">
            <a:solidFill>
              <a:schemeClr val="tx1"/>
            </a:solidFill>
            <a:miter lim="800000"/>
            <a:headEnd/>
            <a:tailEnd/>
          </a:ln>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dirty="0">
                <a:solidFill>
                  <a:schemeClr val="bg1"/>
                </a:solidFill>
              </a:rPr>
              <a:t>例</a:t>
            </a:r>
            <a:r>
              <a:rPr lang="en-US" altLang="zh-CN" dirty="0">
                <a:solidFill>
                  <a:schemeClr val="bg1"/>
                </a:solidFill>
              </a:rPr>
              <a:t>11  </a:t>
            </a:r>
            <a:r>
              <a:rPr lang="zh-CN" altLang="en-US" dirty="0">
                <a:solidFill>
                  <a:schemeClr val="bg1"/>
                </a:solidFill>
                <a:latin typeface="宋体" panose="02010600030101010101" pitchFamily="2" charset="-122"/>
              </a:rPr>
              <a:t>整型数据的溢出</a:t>
            </a:r>
            <a:r>
              <a:rPr lang="zh-CN" altLang="en-US" dirty="0">
                <a:solidFill>
                  <a:schemeClr val="bg1"/>
                </a:solidFill>
              </a:rPr>
              <a:t> </a:t>
            </a:r>
          </a:p>
          <a:p>
            <a:r>
              <a:rPr lang="en-US" altLang="zh-CN" dirty="0">
                <a:solidFill>
                  <a:schemeClr val="bg1"/>
                </a:solidFill>
              </a:rPr>
              <a:t>#include &lt;</a:t>
            </a:r>
            <a:r>
              <a:rPr lang="en-US" altLang="zh-CN" dirty="0" err="1">
                <a:solidFill>
                  <a:schemeClr val="bg1"/>
                </a:solidFill>
              </a:rPr>
              <a:t>stdio.h</a:t>
            </a:r>
            <a:r>
              <a:rPr lang="en-US" altLang="zh-CN" dirty="0">
                <a:solidFill>
                  <a:schemeClr val="bg1"/>
                </a:solidFill>
              </a:rPr>
              <a:t>&gt;</a:t>
            </a:r>
          </a:p>
          <a:p>
            <a:r>
              <a:rPr lang="en-US" altLang="zh-CN" dirty="0">
                <a:solidFill>
                  <a:schemeClr val="bg1"/>
                </a:solidFill>
              </a:rPr>
              <a:t>int main( )</a:t>
            </a:r>
          </a:p>
          <a:p>
            <a:r>
              <a:rPr lang="en-US" altLang="zh-CN" dirty="0">
                <a:solidFill>
                  <a:schemeClr val="bg1"/>
                </a:solidFill>
              </a:rPr>
              <a:t>{</a:t>
            </a:r>
          </a:p>
          <a:p>
            <a:r>
              <a:rPr lang="en-US" altLang="zh-CN" dirty="0">
                <a:solidFill>
                  <a:schemeClr val="bg1"/>
                </a:solidFill>
              </a:rPr>
              <a:t>  int a , b;</a:t>
            </a:r>
          </a:p>
          <a:p>
            <a:r>
              <a:rPr lang="en-US" altLang="zh-CN" dirty="0">
                <a:solidFill>
                  <a:schemeClr val="bg1"/>
                </a:solidFill>
              </a:rPr>
              <a:t>  a= 32767;</a:t>
            </a:r>
          </a:p>
          <a:p>
            <a:r>
              <a:rPr lang="en-US" altLang="zh-CN" dirty="0">
                <a:solidFill>
                  <a:schemeClr val="bg1"/>
                </a:solidFill>
              </a:rPr>
              <a:t>  b= a+1;</a:t>
            </a:r>
          </a:p>
          <a:p>
            <a:r>
              <a:rPr lang="en-US" altLang="zh-CN" dirty="0">
                <a:solidFill>
                  <a:schemeClr val="bg1"/>
                </a:solidFill>
              </a:rPr>
              <a:t>  </a:t>
            </a:r>
            <a:r>
              <a:rPr lang="en-US" altLang="zh-CN" dirty="0" err="1">
                <a:solidFill>
                  <a:schemeClr val="bg1"/>
                </a:solidFill>
              </a:rPr>
              <a:t>printf</a:t>
            </a:r>
            <a:r>
              <a:rPr lang="en-US" altLang="zh-CN" dirty="0">
                <a:solidFill>
                  <a:schemeClr val="bg1"/>
                </a:solidFill>
              </a:rPr>
              <a:t>("%d , %d \n ",</a:t>
            </a:r>
            <a:r>
              <a:rPr lang="en-US" altLang="zh-CN" dirty="0" err="1">
                <a:solidFill>
                  <a:schemeClr val="bg1"/>
                </a:solidFill>
              </a:rPr>
              <a:t>a,b</a:t>
            </a:r>
            <a:r>
              <a:rPr lang="en-US" altLang="zh-CN" dirty="0">
                <a:solidFill>
                  <a:schemeClr val="bg1"/>
                </a:solidFill>
              </a:rPr>
              <a:t>);</a:t>
            </a:r>
          </a:p>
          <a:p>
            <a:r>
              <a:rPr lang="en-US" altLang="zh-CN" dirty="0">
                <a:solidFill>
                  <a:schemeClr val="bg1"/>
                </a:solidFill>
              </a:rPr>
              <a:t>  return 0; </a:t>
            </a:r>
          </a:p>
          <a:p>
            <a:r>
              <a:rPr lang="en-US" altLang="zh-CN" dirty="0">
                <a:solidFill>
                  <a:schemeClr val="bg1"/>
                </a:solidFill>
              </a:rPr>
              <a:t> } </a:t>
            </a:r>
          </a:p>
        </p:txBody>
      </p:sp>
      <p:grpSp>
        <p:nvGrpSpPr>
          <p:cNvPr id="4" name="Group 29">
            <a:extLst>
              <a:ext uri="{FF2B5EF4-FFF2-40B4-BE49-F238E27FC236}">
                <a16:creationId xmlns:a16="http://schemas.microsoft.com/office/drawing/2014/main" id="{AEA2ABD7-D720-4690-A85C-1E73DC418163}"/>
              </a:ext>
            </a:extLst>
          </p:cNvPr>
          <p:cNvGrpSpPr>
            <a:grpSpLocks/>
          </p:cNvGrpSpPr>
          <p:nvPr/>
        </p:nvGrpSpPr>
        <p:grpSpPr bwMode="auto">
          <a:xfrm>
            <a:off x="4338638" y="4914900"/>
            <a:ext cx="3563937" cy="931863"/>
            <a:chOff x="672" y="2753"/>
            <a:chExt cx="2245" cy="587"/>
          </a:xfrm>
        </p:grpSpPr>
        <p:sp>
          <p:nvSpPr>
            <p:cNvPr id="35850" name="Text Box 30">
              <a:extLst>
                <a:ext uri="{FF2B5EF4-FFF2-40B4-BE49-F238E27FC236}">
                  <a16:creationId xmlns:a16="http://schemas.microsoft.com/office/drawing/2014/main" id="{BAACAB93-FE84-491E-BD67-1912EECBB9B1}"/>
                </a:ext>
              </a:extLst>
            </p:cNvPr>
            <p:cNvSpPr txBox="1">
              <a:spLocks noChangeArrowheads="1"/>
            </p:cNvSpPr>
            <p:nvPr/>
          </p:nvSpPr>
          <p:spPr bwMode="auto">
            <a:xfrm>
              <a:off x="882" y="3034"/>
              <a:ext cx="2035" cy="306"/>
            </a:xfrm>
            <a:prstGeom prst="rect">
              <a:avLst/>
            </a:prstGeom>
            <a:solidFill>
              <a:srgbClr val="000000"/>
            </a:solidFill>
            <a:ln w="28575">
              <a:solidFill>
                <a:srgbClr val="0000FF"/>
              </a:solidFill>
              <a:miter lim="800000"/>
              <a:headEnd/>
              <a:tailEnd/>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bg1"/>
                  </a:solidFill>
                </a:rPr>
                <a:t>32767 , -32768</a:t>
              </a:r>
            </a:p>
          </p:txBody>
        </p:sp>
        <p:sp>
          <p:nvSpPr>
            <p:cNvPr id="35851" name="Text Box 31">
              <a:extLst>
                <a:ext uri="{FF2B5EF4-FFF2-40B4-BE49-F238E27FC236}">
                  <a16:creationId xmlns:a16="http://schemas.microsoft.com/office/drawing/2014/main" id="{57ADE874-C075-429E-AF2E-93B195E5411D}"/>
                </a:ext>
              </a:extLst>
            </p:cNvPr>
            <p:cNvSpPr txBox="1">
              <a:spLocks noChangeArrowheads="1"/>
            </p:cNvSpPr>
            <p:nvPr/>
          </p:nvSpPr>
          <p:spPr bwMode="auto">
            <a:xfrm>
              <a:off x="672" y="2753"/>
              <a:ext cx="12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0000"/>
                  </a:solidFill>
                </a:rPr>
                <a:t>   </a:t>
              </a:r>
              <a:r>
                <a:rPr lang="zh-CN" altLang="zh-CN">
                  <a:solidFill>
                    <a:srgbClr val="000000"/>
                  </a:solidFill>
                </a:rPr>
                <a:t>运行结果：</a:t>
              </a:r>
              <a:endParaRPr lang="zh-CN" altLang="en-US">
                <a:solidFill>
                  <a:srgbClr val="000000"/>
                </a:solidFill>
              </a:endParaRPr>
            </a:p>
          </p:txBody>
        </p:sp>
      </p:grpSp>
      <p:sp>
        <p:nvSpPr>
          <p:cNvPr id="32" name="AutoShape 32">
            <a:extLst>
              <a:ext uri="{FF2B5EF4-FFF2-40B4-BE49-F238E27FC236}">
                <a16:creationId xmlns:a16="http://schemas.microsoft.com/office/drawing/2014/main" id="{A5148401-05B5-4B98-A0BD-8DA95B0534FA}"/>
              </a:ext>
            </a:extLst>
          </p:cNvPr>
          <p:cNvSpPr>
            <a:spLocks noChangeArrowheads="1"/>
          </p:cNvSpPr>
          <p:nvPr/>
        </p:nvSpPr>
        <p:spPr bwMode="auto">
          <a:xfrm>
            <a:off x="4695825" y="3262313"/>
            <a:ext cx="2965450" cy="1320800"/>
          </a:xfrm>
          <a:prstGeom prst="wedgeRoundRectCallout">
            <a:avLst>
              <a:gd name="adj1" fmla="val -141648"/>
              <a:gd name="adj2" fmla="val 80287"/>
              <a:gd name="adj3" fmla="val 16667"/>
            </a:avLst>
          </a:prstGeom>
          <a:solidFill>
            <a:srgbClr val="33CC33"/>
          </a:solidFill>
          <a:ln w="9525">
            <a:solidFill>
              <a:srgbClr val="FFFF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800">
                <a:solidFill>
                  <a:srgbClr val="FF0000"/>
                </a:solidFill>
                <a:latin typeface="Verdana" panose="020B0604030504040204" pitchFamily="34" charset="0"/>
              </a:rPr>
              <a:t>改为：</a:t>
            </a:r>
            <a:r>
              <a:rPr lang="en-US" altLang="zh-CN" sz="2800">
                <a:solidFill>
                  <a:srgbClr val="FF0000"/>
                </a:solidFill>
                <a:latin typeface="Verdana" panose="020B0604030504040204" pitchFamily="34" charset="0"/>
              </a:rPr>
              <a:t>long b</a:t>
            </a:r>
            <a:r>
              <a:rPr lang="zh-CN" altLang="en-US" sz="2800">
                <a:solidFill>
                  <a:srgbClr val="FF0000"/>
                </a:solidFill>
                <a:latin typeface="Verdana" panose="020B0604030504040204" pitchFamily="34" charset="0"/>
              </a:rPr>
              <a:t>；</a:t>
            </a:r>
          </a:p>
          <a:p>
            <a:pPr algn="ctr"/>
            <a:r>
              <a:rPr lang="zh-CN" altLang="en-US" sz="2800">
                <a:solidFill>
                  <a:srgbClr val="FF0000"/>
                </a:solidFill>
                <a:latin typeface="Verdana" panose="020B0604030504040204" pitchFamily="34" charset="0"/>
              </a:rPr>
              <a:t>结果是什么？</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a16="http://schemas.microsoft.com/office/drawing/2014/main" id="{C252791A-0C66-43A5-B653-F6BA9B3C40E1}"/>
              </a:ext>
            </a:extLst>
          </p:cNvPr>
          <p:cNvSpPr>
            <a:spLocks noGrp="1" noChangeArrowheads="1"/>
          </p:cNvSpPr>
          <p:nvPr>
            <p:ph type="ctrTitle" idx="4294967295"/>
          </p:nvPr>
        </p:nvSpPr>
        <p:spPr>
          <a:xfrm>
            <a:off x="0" y="1341438"/>
            <a:ext cx="7772400" cy="1217612"/>
          </a:xfrm>
        </p:spPr>
        <p:txBody>
          <a:bodyPr>
            <a:noAutofit/>
          </a:bodyPr>
          <a:lstStyle/>
          <a:p>
            <a:pPr eaLnBrk="1" hangingPunct="1">
              <a:defRPr/>
            </a:pPr>
            <a:r>
              <a:rPr kumimoji="1" lang="zh-CN" altLang="en-US" sz="3200" dirty="0">
                <a:solidFill>
                  <a:srgbClr val="800000"/>
                </a:solidFill>
              </a:rPr>
              <a:t>练习</a:t>
            </a:r>
            <a:r>
              <a:rPr kumimoji="1" lang="en-US" altLang="zh-CN" sz="3200" dirty="0">
                <a:solidFill>
                  <a:srgbClr val="800000"/>
                </a:solidFill>
              </a:rPr>
              <a:t>1</a:t>
            </a:r>
            <a:r>
              <a:rPr kumimoji="1" lang="zh-CN" altLang="en-US" sz="3200" dirty="0">
                <a:solidFill>
                  <a:srgbClr val="800000"/>
                </a:solidFill>
              </a:rPr>
              <a:t>：判断程序是否有错，若有，找出错误的原因并修改，若无，给出输出结果。</a:t>
            </a:r>
          </a:p>
        </p:txBody>
      </p:sp>
      <p:sp>
        <p:nvSpPr>
          <p:cNvPr id="36867" name="Rectangle 3">
            <a:extLst>
              <a:ext uri="{FF2B5EF4-FFF2-40B4-BE49-F238E27FC236}">
                <a16:creationId xmlns:a16="http://schemas.microsoft.com/office/drawing/2014/main" id="{976FC590-9229-462E-BCFD-CE896E1D7176}"/>
              </a:ext>
            </a:extLst>
          </p:cNvPr>
          <p:cNvSpPr>
            <a:spLocks noGrp="1"/>
          </p:cNvSpPr>
          <p:nvPr>
            <p:ph type="subTitle" idx="4294967295"/>
          </p:nvPr>
        </p:nvSpPr>
        <p:spPr>
          <a:xfrm>
            <a:off x="0" y="2852738"/>
            <a:ext cx="7924800" cy="4421187"/>
          </a:xfrm>
        </p:spPr>
        <p:txBody>
          <a:bodyPr/>
          <a:lstStyle/>
          <a:p>
            <a:pPr eaLnBrk="1" hangingPunct="1">
              <a:buFontTx/>
              <a:buNone/>
            </a:pPr>
            <a:r>
              <a:rPr lang="en-US" altLang="zh-CN" dirty="0"/>
              <a:t>#include &lt;</a:t>
            </a:r>
            <a:r>
              <a:rPr lang="en-US" altLang="zh-CN" dirty="0" err="1"/>
              <a:t>stdio.h</a:t>
            </a:r>
            <a:r>
              <a:rPr lang="en-US" altLang="zh-CN" dirty="0"/>
              <a:t>&gt;</a:t>
            </a:r>
          </a:p>
          <a:p>
            <a:pPr eaLnBrk="1" hangingPunct="1">
              <a:buFontTx/>
              <a:buNone/>
            </a:pPr>
            <a:r>
              <a:rPr lang="en-US" altLang="zh-CN" dirty="0"/>
              <a:t>int main( )</a:t>
            </a:r>
          </a:p>
          <a:p>
            <a:pPr eaLnBrk="1" hangingPunct="1">
              <a:buFontTx/>
              <a:buNone/>
            </a:pPr>
            <a:r>
              <a:rPr lang="en-US" altLang="zh-CN" dirty="0"/>
              <a:t>{</a:t>
            </a:r>
          </a:p>
          <a:p>
            <a:pPr eaLnBrk="1" hangingPunct="1">
              <a:buFontTx/>
              <a:buNone/>
            </a:pPr>
            <a:r>
              <a:rPr lang="en-US" altLang="zh-CN" dirty="0" err="1"/>
              <a:t>printf</a:t>
            </a:r>
            <a:r>
              <a:rPr lang="en-US" altLang="zh-CN" dirty="0"/>
              <a:t>("%d\</a:t>
            </a:r>
            <a:r>
              <a:rPr lang="en-US" altLang="zh-CN" dirty="0" err="1"/>
              <a:t>n",a</a:t>
            </a:r>
            <a:r>
              <a:rPr lang="en-US" altLang="zh-CN" dirty="0"/>
              <a:t>);</a:t>
            </a:r>
          </a:p>
          <a:p>
            <a:pPr eaLnBrk="1" hangingPunct="1">
              <a:buFontTx/>
              <a:buNone/>
            </a:pPr>
            <a:r>
              <a:rPr lang="en-US" altLang="zh-CN" dirty="0"/>
              <a:t>return 0;</a:t>
            </a:r>
          </a:p>
          <a:p>
            <a:pPr eaLnBrk="1" hangingPunct="1">
              <a:buFontTx/>
              <a:buNone/>
            </a:pPr>
            <a:r>
              <a:rPr lang="en-US" altLang="zh-CN"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30F24D06-C556-460E-AEAC-5A7B0A1BAD39}"/>
              </a:ext>
            </a:extLst>
          </p:cNvPr>
          <p:cNvSpPr>
            <a:spLocks noGrp="1" noChangeArrowheads="1"/>
          </p:cNvSpPr>
          <p:nvPr>
            <p:ph type="ctrTitle" idx="4294967295"/>
          </p:nvPr>
        </p:nvSpPr>
        <p:spPr>
          <a:xfrm>
            <a:off x="0" y="1196975"/>
            <a:ext cx="7772400" cy="858838"/>
          </a:xfrm>
        </p:spPr>
        <p:txBody>
          <a:bodyPr>
            <a:noAutofit/>
          </a:bodyPr>
          <a:lstStyle/>
          <a:p>
            <a:pPr eaLnBrk="1" hangingPunct="1">
              <a:defRPr/>
            </a:pPr>
            <a:r>
              <a:rPr lang="zh-CN" altLang="en-US" sz="3200" dirty="0">
                <a:solidFill>
                  <a:srgbClr val="C00000"/>
                </a:solidFill>
              </a:rPr>
              <a:t>练习</a:t>
            </a:r>
            <a:r>
              <a:rPr lang="en-US" altLang="zh-CN" sz="3200" dirty="0">
                <a:solidFill>
                  <a:srgbClr val="C00000"/>
                </a:solidFill>
              </a:rPr>
              <a:t>2</a:t>
            </a:r>
            <a:r>
              <a:rPr lang="zh-CN" altLang="en-US" sz="3200" dirty="0">
                <a:solidFill>
                  <a:srgbClr val="C00000"/>
                </a:solidFill>
              </a:rPr>
              <a:t>：判断程序是否有错，若有，找出错误的原因并修改，若无，给出输出结果。</a:t>
            </a:r>
          </a:p>
        </p:txBody>
      </p:sp>
      <p:sp>
        <p:nvSpPr>
          <p:cNvPr id="37891" name="Rectangle 3">
            <a:extLst>
              <a:ext uri="{FF2B5EF4-FFF2-40B4-BE49-F238E27FC236}">
                <a16:creationId xmlns:a16="http://schemas.microsoft.com/office/drawing/2014/main" id="{E15502DA-6033-4F3F-A3CC-DF803BABB174}"/>
              </a:ext>
            </a:extLst>
          </p:cNvPr>
          <p:cNvSpPr>
            <a:spLocks noGrp="1"/>
          </p:cNvSpPr>
          <p:nvPr>
            <p:ph type="subTitle" idx="4294967295"/>
          </p:nvPr>
        </p:nvSpPr>
        <p:spPr>
          <a:xfrm>
            <a:off x="0" y="2205038"/>
            <a:ext cx="7924800" cy="4421187"/>
          </a:xfrm>
        </p:spPr>
        <p:txBody>
          <a:bodyPr/>
          <a:lstStyle/>
          <a:p>
            <a:pPr eaLnBrk="1" hangingPunct="1">
              <a:buFontTx/>
              <a:buNone/>
            </a:pPr>
            <a:r>
              <a:rPr lang="en-US" altLang="zh-CN" dirty="0"/>
              <a:t>#include &lt;</a:t>
            </a:r>
            <a:r>
              <a:rPr lang="en-US" altLang="zh-CN" dirty="0" err="1"/>
              <a:t>stdio.h</a:t>
            </a:r>
            <a:r>
              <a:rPr lang="en-US" altLang="zh-CN" dirty="0"/>
              <a:t>&gt;</a:t>
            </a:r>
          </a:p>
          <a:p>
            <a:pPr eaLnBrk="1" hangingPunct="1">
              <a:buFontTx/>
              <a:buNone/>
            </a:pPr>
            <a:r>
              <a:rPr lang="en-US" altLang="zh-CN" dirty="0"/>
              <a:t>int main( )</a:t>
            </a:r>
          </a:p>
          <a:p>
            <a:pPr eaLnBrk="1" hangingPunct="1">
              <a:buFontTx/>
              <a:buNone/>
            </a:pPr>
            <a:r>
              <a:rPr lang="en-US" altLang="zh-CN" dirty="0"/>
              <a:t>{</a:t>
            </a:r>
          </a:p>
          <a:p>
            <a:pPr eaLnBrk="1" hangingPunct="1">
              <a:buFontTx/>
              <a:buNone/>
            </a:pPr>
            <a:r>
              <a:rPr lang="en-US" altLang="zh-CN" dirty="0"/>
              <a:t>int a;</a:t>
            </a:r>
          </a:p>
          <a:p>
            <a:pPr eaLnBrk="1" hangingPunct="1">
              <a:buFontTx/>
              <a:buNone/>
            </a:pPr>
            <a:r>
              <a:rPr lang="en-US" altLang="zh-CN" dirty="0"/>
              <a:t>int b;</a:t>
            </a:r>
          </a:p>
          <a:p>
            <a:pPr eaLnBrk="1" hangingPunct="1">
              <a:buFontTx/>
              <a:buNone/>
            </a:pPr>
            <a:r>
              <a:rPr lang="en-US" altLang="zh-CN" dirty="0"/>
              <a:t>a = b = 10;</a:t>
            </a:r>
          </a:p>
          <a:p>
            <a:pPr eaLnBrk="1" hangingPunct="1">
              <a:buFontTx/>
              <a:buNone/>
            </a:pPr>
            <a:r>
              <a:rPr lang="en-US" altLang="zh-CN" dirty="0" err="1"/>
              <a:t>printf</a:t>
            </a:r>
            <a:r>
              <a:rPr lang="en-US" altLang="zh-CN" dirty="0"/>
              <a:t>("</a:t>
            </a:r>
            <a:r>
              <a:rPr lang="en-US" altLang="zh-CN" dirty="0" err="1"/>
              <a:t>a,b</a:t>
            </a:r>
            <a:r>
              <a:rPr lang="en-US" altLang="zh-CN" dirty="0"/>
              <a:t>\n",</a:t>
            </a:r>
            <a:r>
              <a:rPr lang="en-US" altLang="zh-CN" dirty="0" err="1"/>
              <a:t>a,b</a:t>
            </a:r>
            <a:r>
              <a:rPr lang="en-US" altLang="zh-CN" dirty="0"/>
              <a:t>);</a:t>
            </a:r>
          </a:p>
          <a:p>
            <a:pPr eaLnBrk="1" hangingPunct="1">
              <a:buFontTx/>
              <a:buNone/>
            </a:pPr>
            <a:r>
              <a:rPr lang="en-US" altLang="zh-CN" dirty="0"/>
              <a:t>return 0;</a:t>
            </a:r>
          </a:p>
          <a:p>
            <a:pPr eaLnBrk="1" hangingPunct="1">
              <a:buFontTx/>
              <a:buNone/>
            </a:pPr>
            <a:r>
              <a:rPr lang="en-US" altLang="zh-CN"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3E809E68-C5E1-4441-AA2D-BB3CBC56C315}"/>
              </a:ext>
            </a:extLst>
          </p:cNvPr>
          <p:cNvSpPr>
            <a:spLocks noGrp="1" noChangeArrowheads="1"/>
          </p:cNvSpPr>
          <p:nvPr>
            <p:ph type="ctrTitle" idx="4294967295"/>
          </p:nvPr>
        </p:nvSpPr>
        <p:spPr>
          <a:xfrm>
            <a:off x="0" y="1196975"/>
            <a:ext cx="7772400" cy="858838"/>
          </a:xfrm>
        </p:spPr>
        <p:txBody>
          <a:bodyPr>
            <a:noAutofit/>
          </a:bodyPr>
          <a:lstStyle/>
          <a:p>
            <a:pPr eaLnBrk="1" hangingPunct="1">
              <a:defRPr/>
            </a:pPr>
            <a:r>
              <a:rPr lang="zh-CN" altLang="en-US" sz="3200" dirty="0">
                <a:solidFill>
                  <a:srgbClr val="C00000"/>
                </a:solidFill>
              </a:rPr>
              <a:t>练习</a:t>
            </a:r>
            <a:r>
              <a:rPr lang="en-US" altLang="zh-CN" sz="3200" dirty="0">
                <a:solidFill>
                  <a:srgbClr val="C00000"/>
                </a:solidFill>
              </a:rPr>
              <a:t>3</a:t>
            </a:r>
            <a:r>
              <a:rPr lang="zh-CN" altLang="en-US" sz="3200" dirty="0">
                <a:solidFill>
                  <a:srgbClr val="C00000"/>
                </a:solidFill>
              </a:rPr>
              <a:t>：判断程序是否有错，若有，找出错误的原因并修改，若无，给出输出结果。</a:t>
            </a:r>
          </a:p>
        </p:txBody>
      </p:sp>
      <p:sp>
        <p:nvSpPr>
          <p:cNvPr id="38915" name="Rectangle 3">
            <a:extLst>
              <a:ext uri="{FF2B5EF4-FFF2-40B4-BE49-F238E27FC236}">
                <a16:creationId xmlns:a16="http://schemas.microsoft.com/office/drawing/2014/main" id="{B9292296-B4EB-49BF-BA1E-B220780F2A25}"/>
              </a:ext>
            </a:extLst>
          </p:cNvPr>
          <p:cNvSpPr>
            <a:spLocks noGrp="1"/>
          </p:cNvSpPr>
          <p:nvPr>
            <p:ph type="subTitle" idx="4294967295"/>
          </p:nvPr>
        </p:nvSpPr>
        <p:spPr>
          <a:xfrm>
            <a:off x="0" y="2205038"/>
            <a:ext cx="7924800" cy="4421187"/>
          </a:xfrm>
        </p:spPr>
        <p:txBody>
          <a:bodyPr/>
          <a:lstStyle/>
          <a:p>
            <a:pPr eaLnBrk="1" hangingPunct="1">
              <a:buFontTx/>
              <a:buNone/>
            </a:pPr>
            <a:r>
              <a:rPr lang="en-US" altLang="zh-CN" dirty="0"/>
              <a:t>#include &lt;</a:t>
            </a:r>
            <a:r>
              <a:rPr lang="en-US" altLang="zh-CN" dirty="0" err="1"/>
              <a:t>stdio.h</a:t>
            </a:r>
            <a:r>
              <a:rPr lang="en-US" altLang="zh-CN" dirty="0"/>
              <a:t>&gt;</a:t>
            </a:r>
          </a:p>
          <a:p>
            <a:pPr eaLnBrk="1" hangingPunct="1">
              <a:buFontTx/>
              <a:buNone/>
            </a:pPr>
            <a:r>
              <a:rPr lang="en-US" altLang="zh-CN" dirty="0"/>
              <a:t>int main( )</a:t>
            </a:r>
          </a:p>
          <a:p>
            <a:pPr eaLnBrk="1" hangingPunct="1">
              <a:buFontTx/>
              <a:buNone/>
            </a:pPr>
            <a:r>
              <a:rPr lang="en-US" altLang="zh-CN" dirty="0"/>
              <a:t>{</a:t>
            </a:r>
          </a:p>
          <a:p>
            <a:pPr eaLnBrk="1" hangingPunct="1">
              <a:buFontTx/>
              <a:buNone/>
            </a:pPr>
            <a:r>
              <a:rPr lang="en-US" altLang="zh-CN" dirty="0"/>
              <a:t>int a;</a:t>
            </a:r>
          </a:p>
          <a:p>
            <a:pPr eaLnBrk="1" hangingPunct="1">
              <a:buFontTx/>
              <a:buNone/>
            </a:pPr>
            <a:r>
              <a:rPr lang="en-US" altLang="zh-CN" dirty="0"/>
              <a:t>int b;</a:t>
            </a:r>
          </a:p>
          <a:p>
            <a:pPr eaLnBrk="1" hangingPunct="1">
              <a:buFontTx/>
              <a:buNone/>
            </a:pPr>
            <a:r>
              <a:rPr lang="en-US" altLang="zh-CN" dirty="0"/>
              <a:t>a = b = 10;</a:t>
            </a:r>
          </a:p>
          <a:p>
            <a:pPr eaLnBrk="1" hangingPunct="1"/>
            <a:r>
              <a:rPr lang="en-US" altLang="zh-CN" dirty="0" err="1"/>
              <a:t>printf</a:t>
            </a:r>
            <a:r>
              <a:rPr lang="en-US" altLang="zh-CN" dirty="0"/>
              <a:t>(" a=%</a:t>
            </a:r>
            <a:r>
              <a:rPr lang="en-US" altLang="zh-CN" dirty="0" err="1"/>
              <a:t>d,b</a:t>
            </a:r>
            <a:r>
              <a:rPr lang="en-US" altLang="zh-CN" dirty="0"/>
              <a:t>=%d\n ",</a:t>
            </a:r>
            <a:r>
              <a:rPr lang="en-US" altLang="zh-CN" dirty="0" err="1"/>
              <a:t>a,b</a:t>
            </a:r>
            <a:r>
              <a:rPr lang="en-US" altLang="zh-CN" dirty="0"/>
              <a:t>);</a:t>
            </a:r>
          </a:p>
          <a:p>
            <a:pPr eaLnBrk="1" hangingPunct="1">
              <a:buFontTx/>
              <a:buNone/>
            </a:pPr>
            <a:r>
              <a:rPr lang="en-US" altLang="zh-CN" dirty="0"/>
              <a:t>return 0;</a:t>
            </a:r>
          </a:p>
          <a:p>
            <a:pPr eaLnBrk="1" hangingPunct="1">
              <a:buFontTx/>
              <a:buNone/>
            </a:pPr>
            <a:r>
              <a:rPr lang="en-US" altLang="zh-CN"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1FA547F8-0160-41BD-9814-3DCE6BE388EC}"/>
              </a:ext>
            </a:extLst>
          </p:cNvPr>
          <p:cNvSpPr>
            <a:spLocks noGrp="1" noChangeArrowheads="1"/>
          </p:cNvSpPr>
          <p:nvPr>
            <p:ph type="ctrTitle" idx="4294967295"/>
          </p:nvPr>
        </p:nvSpPr>
        <p:spPr>
          <a:xfrm>
            <a:off x="0" y="1196975"/>
            <a:ext cx="7772400" cy="858838"/>
          </a:xfrm>
        </p:spPr>
        <p:txBody>
          <a:bodyPr>
            <a:noAutofit/>
          </a:bodyPr>
          <a:lstStyle/>
          <a:p>
            <a:pPr eaLnBrk="1" hangingPunct="1">
              <a:defRPr/>
            </a:pPr>
            <a:r>
              <a:rPr lang="zh-CN" altLang="en-US" sz="3200" dirty="0">
                <a:solidFill>
                  <a:srgbClr val="C00000"/>
                </a:solidFill>
              </a:rPr>
              <a:t>练习</a:t>
            </a:r>
            <a:r>
              <a:rPr lang="en-US" altLang="zh-CN" sz="3200" dirty="0">
                <a:solidFill>
                  <a:srgbClr val="C00000"/>
                </a:solidFill>
              </a:rPr>
              <a:t>4</a:t>
            </a:r>
            <a:r>
              <a:rPr lang="zh-CN" altLang="en-US" sz="3200" dirty="0">
                <a:solidFill>
                  <a:srgbClr val="C00000"/>
                </a:solidFill>
              </a:rPr>
              <a:t>：判断程序是否有错，若有，找出错误的原因并修改，若无，给出输出结果。</a:t>
            </a:r>
          </a:p>
        </p:txBody>
      </p:sp>
      <p:sp>
        <p:nvSpPr>
          <p:cNvPr id="39939" name="Rectangle 3">
            <a:extLst>
              <a:ext uri="{FF2B5EF4-FFF2-40B4-BE49-F238E27FC236}">
                <a16:creationId xmlns:a16="http://schemas.microsoft.com/office/drawing/2014/main" id="{38FD07A8-C844-443B-8558-60B874392999}"/>
              </a:ext>
            </a:extLst>
          </p:cNvPr>
          <p:cNvSpPr>
            <a:spLocks noGrp="1"/>
          </p:cNvSpPr>
          <p:nvPr>
            <p:ph type="subTitle" idx="4294967295"/>
          </p:nvPr>
        </p:nvSpPr>
        <p:spPr>
          <a:xfrm>
            <a:off x="0" y="2205038"/>
            <a:ext cx="7924800" cy="4421187"/>
          </a:xfrm>
        </p:spPr>
        <p:txBody>
          <a:bodyPr/>
          <a:lstStyle/>
          <a:p>
            <a:pPr eaLnBrk="1" hangingPunct="1">
              <a:buFontTx/>
              <a:buNone/>
            </a:pPr>
            <a:r>
              <a:rPr lang="en-US" altLang="zh-CN" dirty="0"/>
              <a:t>#include &lt;</a:t>
            </a:r>
            <a:r>
              <a:rPr lang="en-US" altLang="zh-CN" dirty="0" err="1"/>
              <a:t>stdio.h</a:t>
            </a:r>
            <a:r>
              <a:rPr lang="en-US" altLang="zh-CN" dirty="0"/>
              <a:t>&gt;</a:t>
            </a:r>
          </a:p>
          <a:p>
            <a:pPr eaLnBrk="1" hangingPunct="1">
              <a:buFontTx/>
              <a:buNone/>
            </a:pPr>
            <a:r>
              <a:rPr lang="en-US" altLang="zh-CN" dirty="0"/>
              <a:t>int main( )</a:t>
            </a:r>
          </a:p>
          <a:p>
            <a:pPr eaLnBrk="1" hangingPunct="1">
              <a:buFontTx/>
              <a:buNone/>
            </a:pPr>
            <a:r>
              <a:rPr lang="en-US" altLang="zh-CN" dirty="0"/>
              <a:t>{</a:t>
            </a:r>
          </a:p>
          <a:p>
            <a:pPr eaLnBrk="1" hangingPunct="1">
              <a:buFontTx/>
              <a:buNone/>
            </a:pPr>
            <a:r>
              <a:rPr lang="en-US" altLang="zh-CN" dirty="0"/>
              <a:t>  int a=10,b;</a:t>
            </a:r>
          </a:p>
          <a:p>
            <a:pPr eaLnBrk="1" hangingPunct="1">
              <a:buFontTx/>
              <a:buNone/>
            </a:pPr>
            <a:r>
              <a:rPr lang="en-US" altLang="zh-CN" dirty="0"/>
              <a:t>  b = a;</a:t>
            </a:r>
          </a:p>
          <a:p>
            <a:pPr eaLnBrk="1" hangingPunct="1"/>
            <a:r>
              <a:rPr lang="en-US" altLang="zh-CN" dirty="0"/>
              <a:t>  </a:t>
            </a:r>
            <a:r>
              <a:rPr lang="en-US" altLang="zh-CN" dirty="0" err="1"/>
              <a:t>printf</a:t>
            </a:r>
            <a:r>
              <a:rPr lang="en-US" altLang="zh-CN" dirty="0"/>
              <a:t>(" a=%</a:t>
            </a:r>
            <a:r>
              <a:rPr lang="en-US" altLang="zh-CN" dirty="0" err="1"/>
              <a:t>d,b</a:t>
            </a:r>
            <a:r>
              <a:rPr lang="en-US" altLang="zh-CN" dirty="0"/>
              <a:t>=%d\n ",</a:t>
            </a:r>
            <a:r>
              <a:rPr lang="en-US" altLang="zh-CN" dirty="0" err="1"/>
              <a:t>a,b</a:t>
            </a:r>
            <a:r>
              <a:rPr lang="en-US" altLang="zh-CN" dirty="0"/>
              <a:t>);</a:t>
            </a:r>
          </a:p>
          <a:p>
            <a:pPr eaLnBrk="1" hangingPunct="1">
              <a:buFontTx/>
              <a:buNone/>
            </a:pPr>
            <a:r>
              <a:rPr lang="en-US" altLang="zh-CN" dirty="0"/>
              <a:t>  return 0;</a:t>
            </a:r>
          </a:p>
          <a:p>
            <a:pPr eaLnBrk="1" hangingPunct="1">
              <a:buFontTx/>
              <a:buNone/>
            </a:pPr>
            <a:r>
              <a:rPr lang="en-US" altLang="zh-CN" dirty="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88F6EC87-FC78-48B9-804C-38130A9F9500}"/>
              </a:ext>
            </a:extLst>
          </p:cNvPr>
          <p:cNvSpPr>
            <a:spLocks noGrp="1" noChangeArrowheads="1"/>
          </p:cNvSpPr>
          <p:nvPr>
            <p:ph type="ctrTitle" idx="4294967295"/>
          </p:nvPr>
        </p:nvSpPr>
        <p:spPr>
          <a:xfrm>
            <a:off x="0" y="1196975"/>
            <a:ext cx="7772400" cy="858838"/>
          </a:xfrm>
        </p:spPr>
        <p:txBody>
          <a:bodyPr>
            <a:noAutofit/>
          </a:bodyPr>
          <a:lstStyle/>
          <a:p>
            <a:pPr eaLnBrk="1" hangingPunct="1">
              <a:defRPr/>
            </a:pPr>
            <a:r>
              <a:rPr lang="zh-CN" altLang="en-US" sz="3200" dirty="0">
                <a:solidFill>
                  <a:srgbClr val="C00000"/>
                </a:solidFill>
              </a:rPr>
              <a:t>练习</a:t>
            </a:r>
            <a:r>
              <a:rPr lang="en-US" altLang="zh-CN" sz="3200" dirty="0">
                <a:solidFill>
                  <a:srgbClr val="C00000"/>
                </a:solidFill>
              </a:rPr>
              <a:t>5</a:t>
            </a:r>
            <a:r>
              <a:rPr lang="zh-CN" altLang="en-US" sz="3200" dirty="0">
                <a:solidFill>
                  <a:srgbClr val="C00000"/>
                </a:solidFill>
              </a:rPr>
              <a:t>：判断程序是否有错，若有，找出错误的原因并修改，若无，给出输出结果。</a:t>
            </a:r>
          </a:p>
        </p:txBody>
      </p:sp>
      <p:sp>
        <p:nvSpPr>
          <p:cNvPr id="40963" name="Rectangle 3">
            <a:extLst>
              <a:ext uri="{FF2B5EF4-FFF2-40B4-BE49-F238E27FC236}">
                <a16:creationId xmlns:a16="http://schemas.microsoft.com/office/drawing/2014/main" id="{DFD8F0E6-3A0B-4E95-8684-9B31A24F17A8}"/>
              </a:ext>
            </a:extLst>
          </p:cNvPr>
          <p:cNvSpPr>
            <a:spLocks noGrp="1"/>
          </p:cNvSpPr>
          <p:nvPr>
            <p:ph type="subTitle" idx="4294967295"/>
          </p:nvPr>
        </p:nvSpPr>
        <p:spPr>
          <a:xfrm>
            <a:off x="0" y="2205038"/>
            <a:ext cx="7924800" cy="4421187"/>
          </a:xfrm>
        </p:spPr>
        <p:txBody>
          <a:bodyPr/>
          <a:lstStyle/>
          <a:p>
            <a:pPr eaLnBrk="1" hangingPunct="1">
              <a:buFontTx/>
              <a:buNone/>
            </a:pPr>
            <a:r>
              <a:rPr lang="en-US" altLang="zh-CN" dirty="0"/>
              <a:t>#include &lt;</a:t>
            </a:r>
            <a:r>
              <a:rPr lang="en-US" altLang="zh-CN" dirty="0" err="1"/>
              <a:t>stdio.h</a:t>
            </a:r>
            <a:r>
              <a:rPr lang="en-US" altLang="zh-CN" dirty="0"/>
              <a:t>&gt;</a:t>
            </a:r>
          </a:p>
          <a:p>
            <a:pPr eaLnBrk="1" hangingPunct="1">
              <a:buFontTx/>
              <a:buNone/>
            </a:pPr>
            <a:r>
              <a:rPr lang="en-US" altLang="zh-CN" dirty="0"/>
              <a:t>int main( )</a:t>
            </a:r>
          </a:p>
          <a:p>
            <a:pPr eaLnBrk="1" hangingPunct="1">
              <a:buFontTx/>
              <a:buNone/>
            </a:pPr>
            <a:r>
              <a:rPr lang="en-US" altLang="zh-CN" dirty="0"/>
              <a:t>{</a:t>
            </a:r>
          </a:p>
          <a:p>
            <a:pPr eaLnBrk="1" hangingPunct="1">
              <a:buFontTx/>
              <a:buNone/>
            </a:pPr>
            <a:r>
              <a:rPr lang="en-US" altLang="zh-CN" dirty="0"/>
              <a:t>int </a:t>
            </a:r>
            <a:r>
              <a:rPr lang="en-US" altLang="zh-CN" dirty="0" err="1"/>
              <a:t>a,b</a:t>
            </a:r>
            <a:r>
              <a:rPr lang="en-US" altLang="zh-CN" dirty="0"/>
              <a:t>;</a:t>
            </a:r>
          </a:p>
          <a:p>
            <a:pPr eaLnBrk="1" hangingPunct="1">
              <a:buFontTx/>
              <a:buNone/>
            </a:pPr>
            <a:r>
              <a:rPr lang="en-US" altLang="zh-CN" dirty="0"/>
              <a:t>a = b = 10;</a:t>
            </a:r>
          </a:p>
          <a:p>
            <a:pPr eaLnBrk="1" hangingPunct="1">
              <a:buFontTx/>
              <a:buNone/>
            </a:pPr>
            <a:r>
              <a:rPr lang="en-US" altLang="zh-CN" dirty="0" err="1"/>
              <a:t>printf</a:t>
            </a:r>
            <a:r>
              <a:rPr lang="en-US" altLang="zh-CN" dirty="0"/>
              <a:t>("a=%</a:t>
            </a:r>
            <a:r>
              <a:rPr lang="en-US" altLang="zh-CN" dirty="0" err="1"/>
              <a:t>d,b</a:t>
            </a:r>
            <a:r>
              <a:rPr lang="en-US" altLang="zh-CN" dirty="0"/>
              <a:t>=%d\n",</a:t>
            </a:r>
            <a:r>
              <a:rPr lang="en-US" altLang="zh-CN" dirty="0" err="1"/>
              <a:t>a,b</a:t>
            </a:r>
            <a:r>
              <a:rPr lang="en-US" altLang="zh-CN" dirty="0"/>
              <a:t>);</a:t>
            </a:r>
          </a:p>
          <a:p>
            <a:pPr eaLnBrk="1" hangingPunct="1">
              <a:buFontTx/>
              <a:buNone/>
            </a:pPr>
            <a:r>
              <a:rPr lang="en-US" altLang="zh-CN" dirty="0"/>
              <a:t>return 0;</a:t>
            </a:r>
          </a:p>
          <a:p>
            <a:pPr eaLnBrk="1" hangingPunct="1">
              <a:buFontTx/>
              <a:buNone/>
            </a:pPr>
            <a:r>
              <a:rPr lang="en-US" altLang="zh-CN"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39157449-198C-4F7A-A5D6-0643A6C0FA77}"/>
              </a:ext>
            </a:extLst>
          </p:cNvPr>
          <p:cNvSpPr>
            <a:spLocks noGrp="1" noChangeArrowheads="1"/>
          </p:cNvSpPr>
          <p:nvPr>
            <p:ph type="ctrTitle" idx="4294967295"/>
          </p:nvPr>
        </p:nvSpPr>
        <p:spPr>
          <a:xfrm>
            <a:off x="0" y="1196975"/>
            <a:ext cx="7772400" cy="858838"/>
          </a:xfrm>
        </p:spPr>
        <p:txBody>
          <a:bodyPr>
            <a:noAutofit/>
          </a:bodyPr>
          <a:lstStyle/>
          <a:p>
            <a:pPr eaLnBrk="1" hangingPunct="1">
              <a:defRPr/>
            </a:pPr>
            <a:r>
              <a:rPr lang="zh-CN" altLang="en-US" sz="3200" dirty="0">
                <a:solidFill>
                  <a:srgbClr val="C00000"/>
                </a:solidFill>
              </a:rPr>
              <a:t>练习</a:t>
            </a:r>
            <a:r>
              <a:rPr lang="en-US" altLang="zh-CN" sz="3200" dirty="0">
                <a:solidFill>
                  <a:srgbClr val="C00000"/>
                </a:solidFill>
              </a:rPr>
              <a:t>6</a:t>
            </a:r>
            <a:r>
              <a:rPr lang="zh-CN" altLang="en-US" sz="3200" dirty="0">
                <a:solidFill>
                  <a:srgbClr val="C00000"/>
                </a:solidFill>
              </a:rPr>
              <a:t>：判断程序是否有错，若有，找出错误的原因并修改，若无，给出输出结果。</a:t>
            </a:r>
          </a:p>
        </p:txBody>
      </p:sp>
      <p:sp>
        <p:nvSpPr>
          <p:cNvPr id="41987" name="Rectangle 3">
            <a:extLst>
              <a:ext uri="{FF2B5EF4-FFF2-40B4-BE49-F238E27FC236}">
                <a16:creationId xmlns:a16="http://schemas.microsoft.com/office/drawing/2014/main" id="{1E997C1E-1090-4F51-868F-0CCBF210906A}"/>
              </a:ext>
            </a:extLst>
          </p:cNvPr>
          <p:cNvSpPr>
            <a:spLocks noGrp="1"/>
          </p:cNvSpPr>
          <p:nvPr>
            <p:ph type="subTitle" idx="4294967295"/>
          </p:nvPr>
        </p:nvSpPr>
        <p:spPr>
          <a:xfrm>
            <a:off x="0" y="2205038"/>
            <a:ext cx="7924800" cy="4421187"/>
          </a:xfrm>
        </p:spPr>
        <p:txBody>
          <a:bodyPr/>
          <a:lstStyle/>
          <a:p>
            <a:pPr eaLnBrk="1" hangingPunct="1">
              <a:buFontTx/>
              <a:buNone/>
            </a:pPr>
            <a:r>
              <a:rPr lang="en-US" altLang="zh-CN" dirty="0"/>
              <a:t>#include &lt;</a:t>
            </a:r>
            <a:r>
              <a:rPr lang="en-US" altLang="zh-CN" dirty="0" err="1"/>
              <a:t>stdio.h</a:t>
            </a:r>
            <a:r>
              <a:rPr lang="en-US" altLang="zh-CN" dirty="0"/>
              <a:t>&gt;</a:t>
            </a:r>
          </a:p>
          <a:p>
            <a:pPr eaLnBrk="1" hangingPunct="1">
              <a:buFontTx/>
              <a:buNone/>
            </a:pPr>
            <a:r>
              <a:rPr lang="en-US" altLang="zh-CN" dirty="0"/>
              <a:t>int main( )</a:t>
            </a:r>
          </a:p>
          <a:p>
            <a:pPr eaLnBrk="1" hangingPunct="1">
              <a:buFontTx/>
              <a:buNone/>
            </a:pPr>
            <a:r>
              <a:rPr lang="en-US" altLang="zh-CN" dirty="0"/>
              <a:t>{</a:t>
            </a:r>
          </a:p>
          <a:p>
            <a:pPr eaLnBrk="1" hangingPunct="1">
              <a:buFontTx/>
              <a:buNone/>
            </a:pPr>
            <a:r>
              <a:rPr lang="en-US" altLang="zh-CN" dirty="0"/>
              <a:t>  int a;</a:t>
            </a:r>
          </a:p>
          <a:p>
            <a:pPr eaLnBrk="1" hangingPunct="1">
              <a:buFontTx/>
              <a:buNone/>
            </a:pPr>
            <a:r>
              <a:rPr lang="en-US" altLang="zh-CN" dirty="0"/>
              <a:t>  a = 10;</a:t>
            </a:r>
          </a:p>
          <a:p>
            <a:pPr eaLnBrk="1" hangingPunct="1">
              <a:buFontTx/>
              <a:buNone/>
            </a:pPr>
            <a:r>
              <a:rPr lang="en-US" altLang="zh-CN" dirty="0"/>
              <a:t>  int b = a;</a:t>
            </a:r>
          </a:p>
          <a:p>
            <a:pPr eaLnBrk="1" hangingPunct="1"/>
            <a:r>
              <a:rPr lang="en-US" altLang="zh-CN" dirty="0"/>
              <a:t>  </a:t>
            </a:r>
            <a:r>
              <a:rPr lang="en-US" altLang="zh-CN" dirty="0" err="1"/>
              <a:t>printf</a:t>
            </a:r>
            <a:r>
              <a:rPr lang="en-US" altLang="zh-CN" dirty="0"/>
              <a:t>(" a=%</a:t>
            </a:r>
            <a:r>
              <a:rPr lang="en-US" altLang="zh-CN" dirty="0" err="1"/>
              <a:t>d,b</a:t>
            </a:r>
            <a:r>
              <a:rPr lang="en-US" altLang="zh-CN" dirty="0"/>
              <a:t>=%d\n ",</a:t>
            </a:r>
            <a:r>
              <a:rPr lang="en-US" altLang="zh-CN" dirty="0" err="1"/>
              <a:t>a,b</a:t>
            </a:r>
            <a:r>
              <a:rPr lang="en-US" altLang="zh-CN" dirty="0"/>
              <a:t>);</a:t>
            </a:r>
          </a:p>
          <a:p>
            <a:pPr eaLnBrk="1" hangingPunct="1">
              <a:buFontTx/>
              <a:buNone/>
            </a:pPr>
            <a:r>
              <a:rPr lang="en-US" altLang="zh-CN" dirty="0"/>
              <a:t>  return 0;</a:t>
            </a:r>
          </a:p>
          <a:p>
            <a:pPr eaLnBrk="1" hangingPunct="1">
              <a:buFontTx/>
              <a:buNone/>
            </a:pPr>
            <a:r>
              <a:rPr lang="en-US" altLang="zh-CN"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73EEE604-F3E0-44B3-914D-1B803562604F}"/>
              </a:ext>
            </a:extLst>
          </p:cNvPr>
          <p:cNvSpPr>
            <a:spLocks noGrp="1" noChangeArrowheads="1"/>
          </p:cNvSpPr>
          <p:nvPr>
            <p:ph type="ctrTitle" idx="4294967295"/>
          </p:nvPr>
        </p:nvSpPr>
        <p:spPr>
          <a:xfrm>
            <a:off x="0" y="981075"/>
            <a:ext cx="7772400" cy="858838"/>
          </a:xfrm>
        </p:spPr>
        <p:txBody>
          <a:bodyPr>
            <a:noAutofit/>
          </a:bodyPr>
          <a:lstStyle/>
          <a:p>
            <a:pPr eaLnBrk="1" hangingPunct="1">
              <a:defRPr/>
            </a:pPr>
            <a:r>
              <a:rPr lang="zh-CN" altLang="en-US" sz="3200" dirty="0">
                <a:solidFill>
                  <a:srgbClr val="C00000"/>
                </a:solidFill>
              </a:rPr>
              <a:t>课堂练习：修改以下程序</a:t>
            </a:r>
          </a:p>
        </p:txBody>
      </p:sp>
      <p:sp>
        <p:nvSpPr>
          <p:cNvPr id="43011" name="Rectangle 3">
            <a:extLst>
              <a:ext uri="{FF2B5EF4-FFF2-40B4-BE49-F238E27FC236}">
                <a16:creationId xmlns:a16="http://schemas.microsoft.com/office/drawing/2014/main" id="{317682A5-3DAE-4CEA-9358-9741994CAD78}"/>
              </a:ext>
            </a:extLst>
          </p:cNvPr>
          <p:cNvSpPr>
            <a:spLocks noGrp="1"/>
          </p:cNvSpPr>
          <p:nvPr>
            <p:ph type="subTitle" idx="4294967295"/>
          </p:nvPr>
        </p:nvSpPr>
        <p:spPr>
          <a:xfrm>
            <a:off x="0" y="2205038"/>
            <a:ext cx="7924800" cy="4421187"/>
          </a:xfrm>
        </p:spPr>
        <p:txBody>
          <a:bodyPr/>
          <a:lstStyle/>
          <a:p>
            <a:pPr eaLnBrk="1" hangingPunct="1">
              <a:buFontTx/>
              <a:buNone/>
            </a:pPr>
            <a:r>
              <a:rPr lang="en-US" altLang="zh-CN" dirty="0"/>
              <a:t>#include &lt;</a:t>
            </a:r>
            <a:r>
              <a:rPr lang="en-US" altLang="zh-CN" dirty="0" err="1"/>
              <a:t>stdio.h</a:t>
            </a:r>
            <a:r>
              <a:rPr lang="en-US" altLang="zh-CN" dirty="0"/>
              <a:t>&gt;</a:t>
            </a:r>
          </a:p>
          <a:p>
            <a:pPr eaLnBrk="1" hangingPunct="1">
              <a:buFontTx/>
              <a:buNone/>
            </a:pPr>
            <a:r>
              <a:rPr lang="en-US" altLang="zh-CN" dirty="0"/>
              <a:t>int main( )</a:t>
            </a:r>
          </a:p>
          <a:p>
            <a:pPr eaLnBrk="1" hangingPunct="1">
              <a:buFontTx/>
              <a:buNone/>
            </a:pPr>
            <a:r>
              <a:rPr lang="en-US" altLang="zh-CN" dirty="0"/>
              <a:t>{</a:t>
            </a:r>
          </a:p>
          <a:p>
            <a:pPr eaLnBrk="1" hangingPunct="1">
              <a:buFontTx/>
              <a:buNone/>
            </a:pPr>
            <a:r>
              <a:rPr lang="en-US" altLang="zh-CN" dirty="0"/>
              <a:t>  a = 3,b = 5;</a:t>
            </a:r>
          </a:p>
          <a:p>
            <a:pPr eaLnBrk="1" hangingPunct="1">
              <a:buFontTx/>
              <a:buNone/>
            </a:pPr>
            <a:r>
              <a:rPr lang="en-US" altLang="zh-CN" dirty="0"/>
              <a:t>  c= a*b</a:t>
            </a:r>
          </a:p>
          <a:p>
            <a:pPr eaLnBrk="1" hangingPunct="1">
              <a:buFontTx/>
              <a:buNone/>
            </a:pPr>
            <a:r>
              <a:rPr lang="en-US" altLang="zh-CN" dirty="0"/>
              <a:t>  </a:t>
            </a:r>
            <a:r>
              <a:rPr lang="en-US" altLang="zh-CN" dirty="0" err="1"/>
              <a:t>printf</a:t>
            </a:r>
            <a:r>
              <a:rPr lang="en-US" altLang="zh-CN" dirty="0"/>
              <a:t>("The </a:t>
            </a:r>
            <a:r>
              <a:rPr lang="en-US" altLang="zh-CN" dirty="0" err="1"/>
              <a:t>product:",c</a:t>
            </a:r>
            <a:r>
              <a:rPr lang="en-US" altLang="zh-CN" dirty="0"/>
              <a:t>);</a:t>
            </a:r>
          </a:p>
          <a:p>
            <a:pPr eaLnBrk="1" hangingPunct="1">
              <a:buFontTx/>
              <a:buNone/>
            </a:pPr>
            <a:r>
              <a:rPr lang="en-US" altLang="zh-CN" dirty="0"/>
              <a:t>  return 0;</a:t>
            </a:r>
          </a:p>
          <a:p>
            <a:pPr eaLnBrk="1" hangingPunct="1">
              <a:buFontTx/>
              <a:buNone/>
            </a:pPr>
            <a:r>
              <a:rPr lang="en-US" altLang="zh-CN"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a:extLst>
              <a:ext uri="{FF2B5EF4-FFF2-40B4-BE49-F238E27FC236}">
                <a16:creationId xmlns:a16="http://schemas.microsoft.com/office/drawing/2014/main" id="{4CC88BD2-B62A-48CA-B6CF-FBFA32402EB2}"/>
              </a:ext>
            </a:extLst>
          </p:cNvPr>
          <p:cNvSpPr>
            <a:spLocks noGrp="1"/>
          </p:cNvSpPr>
          <p:nvPr>
            <p:ph type="subTitle" idx="4294967295"/>
          </p:nvPr>
        </p:nvSpPr>
        <p:spPr>
          <a:xfrm>
            <a:off x="0" y="3611563"/>
            <a:ext cx="7772400" cy="1200150"/>
          </a:xfrm>
        </p:spPr>
        <p:txBody>
          <a:bodyPr/>
          <a:lstStyle/>
          <a:p>
            <a:pPr eaLnBrk="1" hangingPunct="1"/>
            <a:r>
              <a:rPr lang="en-US" altLang="zh-CN"/>
              <a:t>   </a:t>
            </a:r>
          </a:p>
        </p:txBody>
      </p:sp>
      <p:pic>
        <p:nvPicPr>
          <p:cNvPr id="9219" name="Picture 6">
            <a:extLst>
              <a:ext uri="{FF2B5EF4-FFF2-40B4-BE49-F238E27FC236}">
                <a16:creationId xmlns:a16="http://schemas.microsoft.com/office/drawing/2014/main" id="{2A2EF5DF-37A7-4A71-A9CA-5FDA4541FD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88" y="1163638"/>
            <a:ext cx="8556625"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F02D86D-0EBE-46D6-A2C3-1C9359DBF63C}"/>
              </a:ext>
            </a:extLst>
          </p:cNvPr>
          <p:cNvSpPr>
            <a:spLocks noGrp="1"/>
          </p:cNvSpPr>
          <p:nvPr>
            <p:ph type="subTitle" idx="4294967295"/>
          </p:nvPr>
        </p:nvSpPr>
        <p:spPr>
          <a:xfrm>
            <a:off x="0" y="1052513"/>
            <a:ext cx="8077200" cy="5348287"/>
          </a:xfrm>
        </p:spPr>
        <p:txBody>
          <a:bodyPr/>
          <a:lstStyle/>
          <a:p>
            <a:pPr eaLnBrk="1" hangingPunct="1">
              <a:buFontTx/>
              <a:buNone/>
            </a:pPr>
            <a:r>
              <a:rPr lang="en-US" altLang="zh-CN" sz="3200">
                <a:solidFill>
                  <a:srgbClr val="800000"/>
                </a:solidFill>
              </a:rPr>
              <a:t>3.4  </a:t>
            </a:r>
            <a:r>
              <a:rPr lang="zh-CN" altLang="en-US" sz="3200">
                <a:solidFill>
                  <a:srgbClr val="800000"/>
                </a:solidFill>
              </a:rPr>
              <a:t>实型数据</a:t>
            </a:r>
            <a:endParaRPr lang="zh-CN" altLang="en-US"/>
          </a:p>
          <a:p>
            <a:pPr eaLnBrk="1" hangingPunct="1">
              <a:buFontTx/>
              <a:buNone/>
            </a:pPr>
            <a:r>
              <a:rPr lang="zh-CN" altLang="en-US">
                <a:solidFill>
                  <a:srgbClr val="800000"/>
                </a:solidFill>
              </a:rPr>
              <a:t>   </a:t>
            </a:r>
            <a:r>
              <a:rPr lang="en-US" altLang="zh-CN">
                <a:solidFill>
                  <a:srgbClr val="800000"/>
                </a:solidFill>
              </a:rPr>
              <a:t>3.4.1  </a:t>
            </a:r>
            <a:r>
              <a:rPr lang="zh-CN" altLang="en-US">
                <a:solidFill>
                  <a:srgbClr val="800000"/>
                </a:solidFill>
              </a:rPr>
              <a:t>实型常量的表示方法</a:t>
            </a:r>
            <a:r>
              <a:rPr lang="en-US" altLang="zh-CN"/>
              <a:t> </a:t>
            </a:r>
            <a:endParaRPr lang="zh-CN" altLang="en-US" sz="2400"/>
          </a:p>
          <a:p>
            <a:pPr eaLnBrk="1" hangingPunct="1">
              <a:buFont typeface="Wingdings" panose="05000000000000000000" pitchFamily="2" charset="2"/>
              <a:buChar char="l"/>
            </a:pPr>
            <a:r>
              <a:rPr lang="zh-CN" altLang="en-US" sz="2600"/>
              <a:t> 实数</a:t>
            </a:r>
            <a:r>
              <a:rPr lang="en-US" altLang="zh-CN" sz="2600"/>
              <a:t>(real number)</a:t>
            </a:r>
            <a:r>
              <a:rPr lang="zh-CN" altLang="en-US" sz="2600"/>
              <a:t>又称浮点数</a:t>
            </a:r>
            <a:r>
              <a:rPr lang="en-US" altLang="zh-CN" sz="2600"/>
              <a:t>(floating-point number)</a:t>
            </a:r>
            <a:r>
              <a:rPr lang="zh-CN" altLang="en-US" sz="2600"/>
              <a:t>。</a:t>
            </a:r>
            <a:endParaRPr lang="en-US" altLang="zh-CN" sz="2600"/>
          </a:p>
          <a:p>
            <a:pPr eaLnBrk="1" hangingPunct="1">
              <a:buFont typeface="Wingdings" panose="05000000000000000000" pitchFamily="2" charset="2"/>
              <a:buChar char="l"/>
            </a:pPr>
            <a:r>
              <a:rPr lang="en-US" altLang="zh-CN" sz="2600"/>
              <a:t> </a:t>
            </a:r>
            <a:r>
              <a:rPr lang="zh-CN" altLang="en-US" sz="2600"/>
              <a:t>实数有两种表示形式：</a:t>
            </a:r>
          </a:p>
          <a:p>
            <a:pPr eaLnBrk="1" hangingPunct="1"/>
            <a:r>
              <a:rPr lang="en-US" altLang="zh-CN" sz="2600">
                <a:solidFill>
                  <a:srgbClr val="FF0000"/>
                </a:solidFill>
              </a:rPr>
              <a:t>   (1)</a:t>
            </a:r>
            <a:r>
              <a:rPr lang="zh-CN" altLang="en-US" sz="2600">
                <a:solidFill>
                  <a:srgbClr val="FF0000"/>
                </a:solidFill>
              </a:rPr>
              <a:t>十进制小数形式</a:t>
            </a:r>
            <a:r>
              <a:rPr lang="en-US" altLang="zh-CN" sz="2600"/>
              <a:t>:</a:t>
            </a:r>
            <a:r>
              <a:rPr lang="zh-CN" altLang="en-US" sz="2600"/>
              <a:t>由数字和小数点组成</a:t>
            </a:r>
            <a:r>
              <a:rPr lang="en-US" altLang="zh-CN" sz="2600"/>
              <a:t>(</a:t>
            </a:r>
            <a:r>
              <a:rPr lang="zh-CN" altLang="en-US" sz="2600"/>
              <a:t>注意必须有小数点</a:t>
            </a:r>
            <a:r>
              <a:rPr lang="en-US" altLang="zh-CN" sz="2600"/>
              <a:t>)</a:t>
            </a:r>
            <a:r>
              <a:rPr lang="zh-CN" altLang="en-US" sz="2600"/>
              <a:t>。</a:t>
            </a:r>
            <a:endParaRPr lang="en-US" altLang="zh-CN" sz="2600"/>
          </a:p>
          <a:p>
            <a:pPr eaLnBrk="1" hangingPunct="1">
              <a:buFontTx/>
              <a:buNone/>
            </a:pPr>
            <a:r>
              <a:rPr lang="zh-CN" altLang="en-US"/>
              <a:t>     </a:t>
            </a:r>
            <a:r>
              <a:rPr lang="zh-CN" altLang="en-US" sz="2600"/>
              <a:t>例如： </a:t>
            </a:r>
            <a:r>
              <a:rPr lang="en-US" altLang="zh-CN" sz="2600"/>
              <a:t>.123</a:t>
            </a:r>
            <a:r>
              <a:rPr lang="zh-CN" altLang="en-US" sz="2600"/>
              <a:t>、 </a:t>
            </a:r>
            <a:r>
              <a:rPr lang="en-US" altLang="zh-CN" sz="2600"/>
              <a:t>123.</a:t>
            </a:r>
            <a:r>
              <a:rPr lang="zh-CN" altLang="en-US" sz="2600"/>
              <a:t>、 </a:t>
            </a:r>
            <a:r>
              <a:rPr lang="en-US" altLang="zh-CN" sz="2600"/>
              <a:t>123.0</a:t>
            </a:r>
            <a:r>
              <a:rPr lang="zh-CN" altLang="en-US" sz="2600"/>
              <a:t>、 </a:t>
            </a:r>
            <a:r>
              <a:rPr lang="en-US" altLang="zh-CN" sz="2600"/>
              <a:t>0.0</a:t>
            </a:r>
            <a:r>
              <a:rPr lang="zh-CN" altLang="en-US" sz="2600"/>
              <a:t>都是十进制小数形式。</a:t>
            </a:r>
          </a:p>
          <a:p>
            <a:pPr eaLnBrk="1" hangingPunct="1">
              <a:buFontTx/>
              <a:buNone/>
            </a:pPr>
            <a:r>
              <a:rPr lang="en-US" altLang="zh-CN" sz="2600">
                <a:solidFill>
                  <a:srgbClr val="FF0000"/>
                </a:solidFill>
              </a:rPr>
              <a:t>   (2) </a:t>
            </a:r>
            <a:r>
              <a:rPr lang="zh-CN" altLang="en-US" sz="2600">
                <a:solidFill>
                  <a:srgbClr val="FF0000"/>
                </a:solidFill>
              </a:rPr>
              <a:t>指数形式</a:t>
            </a:r>
            <a:r>
              <a:rPr lang="en-US" altLang="zh-CN" sz="2600"/>
              <a:t>:</a:t>
            </a:r>
            <a:r>
              <a:rPr lang="zh-CN" altLang="en-US" sz="2600"/>
              <a:t>字母</a:t>
            </a:r>
            <a:r>
              <a:rPr lang="en-US" altLang="zh-CN" sz="2600"/>
              <a:t>e(</a:t>
            </a:r>
            <a:r>
              <a:rPr lang="zh-CN" altLang="en-US" sz="2600"/>
              <a:t>或</a:t>
            </a:r>
            <a:r>
              <a:rPr lang="en-US" altLang="zh-CN" sz="2600"/>
              <a:t>e)</a:t>
            </a:r>
            <a:r>
              <a:rPr lang="zh-CN" altLang="en-US" sz="2600"/>
              <a:t>之前必须有数字，且</a:t>
            </a:r>
            <a:r>
              <a:rPr lang="en-US" altLang="zh-CN" sz="2600"/>
              <a:t>e</a:t>
            </a:r>
            <a:r>
              <a:rPr lang="zh-CN" altLang="en-US" sz="2600"/>
              <a:t>后面的指数必须为整数。</a:t>
            </a:r>
            <a:r>
              <a:rPr lang="en-US" altLang="zh-CN" sz="2600"/>
              <a:t> </a:t>
            </a:r>
          </a:p>
          <a:p>
            <a:pPr eaLnBrk="1" hangingPunct="1">
              <a:buFontTx/>
              <a:buNone/>
            </a:pPr>
            <a:r>
              <a:rPr lang="en-US" altLang="zh-CN"/>
              <a:t>     </a:t>
            </a:r>
            <a:r>
              <a:rPr lang="zh-CN" altLang="en-US" sz="2600"/>
              <a:t>例如：</a:t>
            </a:r>
            <a:r>
              <a:rPr lang="en-US" altLang="zh-CN" sz="2600"/>
              <a:t>123e3</a:t>
            </a:r>
            <a:r>
              <a:rPr lang="zh-CN" altLang="en-US" sz="2600"/>
              <a:t>代表</a:t>
            </a:r>
            <a:r>
              <a:rPr lang="en-US" altLang="zh-CN" sz="2600"/>
              <a:t>123×10</a:t>
            </a:r>
            <a:r>
              <a:rPr lang="en-US" altLang="zh-CN" sz="2600" baseline="30000"/>
              <a:t>3</a:t>
            </a:r>
            <a:r>
              <a:rPr lang="en-US" altLang="zh-CN" sz="2600"/>
              <a:t>  </a:t>
            </a:r>
            <a:endParaRPr lang="zh-CN" altLang="en-US" sz="2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F02D86D-0EBE-46D6-A2C3-1C9359DBF63C}"/>
              </a:ext>
            </a:extLst>
          </p:cNvPr>
          <p:cNvSpPr>
            <a:spLocks noGrp="1"/>
          </p:cNvSpPr>
          <p:nvPr>
            <p:ph type="subTitle" idx="4294967295"/>
          </p:nvPr>
        </p:nvSpPr>
        <p:spPr>
          <a:xfrm>
            <a:off x="0" y="1052513"/>
            <a:ext cx="8077200" cy="5348287"/>
          </a:xfrm>
        </p:spPr>
        <p:txBody>
          <a:bodyPr/>
          <a:lstStyle/>
          <a:p>
            <a:pPr eaLnBrk="1" hangingPunct="1">
              <a:buFontTx/>
              <a:buNone/>
            </a:pPr>
            <a:r>
              <a:rPr lang="en-US" altLang="zh-CN" sz="3200" dirty="0">
                <a:solidFill>
                  <a:srgbClr val="800000"/>
                </a:solidFill>
              </a:rPr>
              <a:t>3.4  </a:t>
            </a:r>
            <a:r>
              <a:rPr lang="zh-CN" altLang="en-US" sz="3200" dirty="0">
                <a:solidFill>
                  <a:srgbClr val="800000"/>
                </a:solidFill>
              </a:rPr>
              <a:t>实型数据</a:t>
            </a:r>
            <a:endParaRPr lang="zh-CN" altLang="en-US" dirty="0"/>
          </a:p>
          <a:p>
            <a:pPr eaLnBrk="1" hangingPunct="1">
              <a:buFontTx/>
              <a:buNone/>
            </a:pPr>
            <a:r>
              <a:rPr lang="en-US" altLang="zh-CN" dirty="0">
                <a:solidFill>
                  <a:srgbClr val="800000"/>
                </a:solidFill>
              </a:rPr>
              <a:t>#include &lt;</a:t>
            </a:r>
            <a:r>
              <a:rPr lang="en-US" altLang="zh-CN" dirty="0" err="1">
                <a:solidFill>
                  <a:srgbClr val="800000"/>
                </a:solidFill>
              </a:rPr>
              <a:t>stdio.h</a:t>
            </a:r>
            <a:r>
              <a:rPr lang="en-US" altLang="zh-CN" dirty="0">
                <a:solidFill>
                  <a:srgbClr val="800000"/>
                </a:solidFill>
              </a:rPr>
              <a:t>&gt;</a:t>
            </a:r>
          </a:p>
          <a:p>
            <a:pPr eaLnBrk="1" hangingPunct="1">
              <a:buFontTx/>
              <a:buNone/>
            </a:pPr>
            <a:r>
              <a:rPr lang="en-US" altLang="zh-CN" dirty="0">
                <a:solidFill>
                  <a:srgbClr val="800000"/>
                </a:solidFill>
              </a:rPr>
              <a:t>int main( )</a:t>
            </a:r>
          </a:p>
          <a:p>
            <a:pPr eaLnBrk="1" hangingPunct="1">
              <a:buFontTx/>
              <a:buNone/>
            </a:pPr>
            <a:r>
              <a:rPr lang="en-US" altLang="zh-CN" dirty="0">
                <a:solidFill>
                  <a:srgbClr val="800000"/>
                </a:solidFill>
              </a:rPr>
              <a:t>{</a:t>
            </a:r>
          </a:p>
          <a:p>
            <a:pPr eaLnBrk="1" hangingPunct="1">
              <a:buFontTx/>
              <a:buNone/>
            </a:pPr>
            <a:r>
              <a:rPr lang="en-US" altLang="zh-CN" dirty="0">
                <a:solidFill>
                  <a:srgbClr val="800000"/>
                </a:solidFill>
              </a:rPr>
              <a:t>  float a;</a:t>
            </a:r>
          </a:p>
          <a:p>
            <a:pPr eaLnBrk="1" hangingPunct="1">
              <a:buFontTx/>
              <a:buNone/>
            </a:pPr>
            <a:r>
              <a:rPr lang="en-US" altLang="zh-CN" dirty="0">
                <a:solidFill>
                  <a:srgbClr val="800000"/>
                </a:solidFill>
              </a:rPr>
              <a:t>  a = 1e-1;// 10e-1 8e-2</a:t>
            </a:r>
          </a:p>
          <a:p>
            <a:pPr eaLnBrk="1" hangingPunct="1">
              <a:buFontTx/>
              <a:buNone/>
            </a:pPr>
            <a:r>
              <a:rPr lang="en-US" altLang="zh-CN" dirty="0">
                <a:solidFill>
                  <a:srgbClr val="800000"/>
                </a:solidFill>
              </a:rPr>
              <a:t>  float b = a*10;</a:t>
            </a:r>
          </a:p>
          <a:p>
            <a:pPr eaLnBrk="1" hangingPunct="1">
              <a:buFontTx/>
              <a:buNone/>
            </a:pPr>
            <a:r>
              <a:rPr lang="en-US" altLang="zh-CN" dirty="0">
                <a:solidFill>
                  <a:srgbClr val="800000"/>
                </a:solidFill>
              </a:rPr>
              <a:t>  </a:t>
            </a:r>
            <a:r>
              <a:rPr lang="en-US" altLang="zh-CN" dirty="0" err="1">
                <a:solidFill>
                  <a:srgbClr val="800000"/>
                </a:solidFill>
              </a:rPr>
              <a:t>printf</a:t>
            </a:r>
            <a:r>
              <a:rPr lang="en-US" altLang="zh-CN" dirty="0">
                <a:solidFill>
                  <a:srgbClr val="800000"/>
                </a:solidFill>
              </a:rPr>
              <a:t>(" a=%</a:t>
            </a:r>
            <a:r>
              <a:rPr lang="en-US" altLang="zh-CN" dirty="0" err="1">
                <a:solidFill>
                  <a:srgbClr val="800000"/>
                </a:solidFill>
              </a:rPr>
              <a:t>f,b</a:t>
            </a:r>
            <a:r>
              <a:rPr lang="en-US" altLang="zh-CN" dirty="0">
                <a:solidFill>
                  <a:srgbClr val="800000"/>
                </a:solidFill>
              </a:rPr>
              <a:t>=%f\n ",</a:t>
            </a:r>
            <a:r>
              <a:rPr lang="en-US" altLang="zh-CN" dirty="0" err="1">
                <a:solidFill>
                  <a:srgbClr val="800000"/>
                </a:solidFill>
              </a:rPr>
              <a:t>a,b</a:t>
            </a:r>
            <a:r>
              <a:rPr lang="en-US" altLang="zh-CN" dirty="0">
                <a:solidFill>
                  <a:srgbClr val="800000"/>
                </a:solidFill>
              </a:rPr>
              <a:t>);</a:t>
            </a:r>
          </a:p>
          <a:p>
            <a:pPr eaLnBrk="1" hangingPunct="1">
              <a:buFontTx/>
              <a:buNone/>
            </a:pPr>
            <a:r>
              <a:rPr lang="en-US" altLang="zh-CN" dirty="0">
                <a:solidFill>
                  <a:srgbClr val="800000"/>
                </a:solidFill>
              </a:rPr>
              <a:t>  return 0;</a:t>
            </a:r>
          </a:p>
          <a:p>
            <a:pPr eaLnBrk="1" hangingPunct="1">
              <a:buFontTx/>
              <a:buNone/>
            </a:pPr>
            <a:r>
              <a:rPr lang="en-US" altLang="zh-CN" dirty="0">
                <a:solidFill>
                  <a:srgbClr val="800000"/>
                </a:solidFill>
              </a:rPr>
              <a:t>}</a:t>
            </a:r>
          </a:p>
          <a:p>
            <a:pPr eaLnBrk="1" hangingPunct="1">
              <a:buFontTx/>
              <a:buNone/>
            </a:pPr>
            <a:endParaRPr lang="zh-CN" altLang="en-US" sz="2000" dirty="0"/>
          </a:p>
        </p:txBody>
      </p:sp>
    </p:spTree>
    <p:extLst>
      <p:ext uri="{BB962C8B-B14F-4D97-AF65-F5344CB8AC3E}">
        <p14:creationId xmlns:p14="http://schemas.microsoft.com/office/powerpoint/2010/main" val="327203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9E447F6-5A3B-4B67-9404-832C0356EEE5}"/>
              </a:ext>
            </a:extLst>
          </p:cNvPr>
          <p:cNvSpPr>
            <a:spLocks noGrp="1"/>
          </p:cNvSpPr>
          <p:nvPr>
            <p:ph type="subTitle" idx="4294967295"/>
          </p:nvPr>
        </p:nvSpPr>
        <p:spPr>
          <a:xfrm>
            <a:off x="0" y="1484313"/>
            <a:ext cx="8077200" cy="5068887"/>
          </a:xfrm>
        </p:spPr>
        <p:txBody>
          <a:bodyPr/>
          <a:lstStyle/>
          <a:p>
            <a:pPr eaLnBrk="1" hangingPunct="1">
              <a:buFontTx/>
              <a:buNone/>
            </a:pPr>
            <a:r>
              <a:rPr lang="zh-CN" altLang="en-US" sz="3200"/>
              <a:t>不合法的指数形式的实数：</a:t>
            </a:r>
            <a:endParaRPr lang="en-US" altLang="zh-CN" sz="3200"/>
          </a:p>
          <a:p>
            <a:pPr eaLnBrk="1" hangingPunct="1">
              <a:buFontTx/>
              <a:buNone/>
            </a:pPr>
            <a:endParaRPr lang="zh-CN" altLang="en-US"/>
          </a:p>
          <a:p>
            <a:pPr eaLnBrk="1" hangingPunct="1">
              <a:buFontTx/>
              <a:buNone/>
            </a:pPr>
            <a:r>
              <a:rPr lang="en-US" altLang="zh-CN"/>
              <a:t>345 		(</a:t>
            </a:r>
            <a:r>
              <a:rPr lang="zh-CN" altLang="en-US"/>
              <a:t>无小数点</a:t>
            </a:r>
            <a:r>
              <a:rPr lang="en-US" altLang="zh-CN"/>
              <a:t>)</a:t>
            </a:r>
          </a:p>
          <a:p>
            <a:pPr eaLnBrk="1" hangingPunct="1">
              <a:buFontTx/>
              <a:buNone/>
            </a:pPr>
            <a:r>
              <a:rPr lang="en-US" altLang="zh-CN"/>
              <a:t>e7	 	(</a:t>
            </a:r>
            <a:r>
              <a:rPr lang="zh-CN" altLang="en-US"/>
              <a:t>阶码标志</a:t>
            </a:r>
            <a:r>
              <a:rPr lang="en-US" altLang="zh-CN"/>
              <a:t>E</a:t>
            </a:r>
            <a:r>
              <a:rPr lang="zh-CN" altLang="en-US"/>
              <a:t>之前无数字</a:t>
            </a:r>
            <a:r>
              <a:rPr lang="en-US" altLang="zh-CN"/>
              <a:t>)</a:t>
            </a:r>
          </a:p>
          <a:p>
            <a:pPr eaLnBrk="1" hangingPunct="1"/>
            <a:r>
              <a:rPr lang="en-US" altLang="zh-CN"/>
              <a:t>53-e3 	(</a:t>
            </a:r>
            <a:r>
              <a:rPr lang="zh-CN" altLang="en-US"/>
              <a:t>负号位置不对</a:t>
            </a:r>
            <a:r>
              <a:rPr lang="en-US" altLang="zh-CN"/>
              <a:t>)</a:t>
            </a:r>
          </a:p>
          <a:p>
            <a:pPr eaLnBrk="1" hangingPunct="1"/>
            <a:r>
              <a:rPr lang="en-US" altLang="zh-CN"/>
              <a:t>2.7e 		(</a:t>
            </a:r>
            <a:r>
              <a:rPr lang="zh-CN" altLang="en-US"/>
              <a:t>无阶码</a:t>
            </a:r>
            <a:r>
              <a:rPr lang="en-US" altLang="zh-CN"/>
              <a:t>)</a:t>
            </a:r>
          </a:p>
          <a:p>
            <a:pPr eaLnBrk="1" hangingPunct="1">
              <a:buFontTx/>
              <a:buNone/>
            </a:pPr>
            <a:r>
              <a:rPr lang="en-US" altLang="zh-CN"/>
              <a:t>2.1e3.5	 (</a:t>
            </a:r>
            <a:r>
              <a:rPr lang="zh-CN" altLang="en-US"/>
              <a:t>阶码不是整数</a:t>
            </a:r>
            <a:r>
              <a:rPr lang="en-US" altLang="zh-CN"/>
              <a:t>)</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A7972F2-248B-47AC-8FFD-0CC787175FAE}"/>
              </a:ext>
            </a:extLst>
          </p:cNvPr>
          <p:cNvSpPr>
            <a:spLocks noGrp="1"/>
          </p:cNvSpPr>
          <p:nvPr>
            <p:ph type="subTitle" idx="4294967295"/>
          </p:nvPr>
        </p:nvSpPr>
        <p:spPr>
          <a:xfrm>
            <a:off x="0" y="1196975"/>
            <a:ext cx="8077200" cy="5356225"/>
          </a:xfrm>
        </p:spPr>
        <p:txBody>
          <a:bodyPr/>
          <a:lstStyle/>
          <a:p>
            <a:pPr eaLnBrk="1" hangingPunct="1">
              <a:buFontTx/>
              <a:buNone/>
            </a:pPr>
            <a:r>
              <a:rPr lang="zh-CN" altLang="en-US">
                <a:solidFill>
                  <a:srgbClr val="FF0000"/>
                </a:solidFill>
              </a:rPr>
              <a:t>注意</a:t>
            </a:r>
            <a:r>
              <a:rPr lang="zh-CN" altLang="en-US"/>
              <a:t>：</a:t>
            </a:r>
          </a:p>
          <a:p>
            <a:pPr eaLnBrk="1" hangingPunct="1">
              <a:buFontTx/>
              <a:buNone/>
            </a:pPr>
            <a:r>
              <a:rPr lang="zh-CN" altLang="en-US"/>
              <a:t>（</a:t>
            </a:r>
            <a:r>
              <a:rPr lang="en-US" altLang="zh-CN"/>
              <a:t>1</a:t>
            </a:r>
            <a:r>
              <a:rPr lang="zh-CN" altLang="en-US"/>
              <a:t>）</a:t>
            </a:r>
            <a:r>
              <a:rPr lang="zh-CN" altLang="en-US">
                <a:solidFill>
                  <a:srgbClr val="FF0000"/>
                </a:solidFill>
              </a:rPr>
              <a:t>规范化的指数形式</a:t>
            </a:r>
            <a:r>
              <a:rPr lang="zh-CN" altLang="en-US"/>
              <a:t>： 即在字母</a:t>
            </a:r>
            <a:r>
              <a:rPr lang="en-US" altLang="zh-CN"/>
              <a:t>e(</a:t>
            </a:r>
            <a:r>
              <a:rPr lang="zh-CN" altLang="en-US"/>
              <a:t>或</a:t>
            </a:r>
            <a:r>
              <a:rPr lang="en-US" altLang="zh-CN"/>
              <a:t>e)</a:t>
            </a:r>
            <a:r>
              <a:rPr lang="zh-CN" altLang="en-US"/>
              <a:t>之前的小数部分中，小数点左边应有一位</a:t>
            </a:r>
            <a:r>
              <a:rPr lang="en-US" altLang="zh-CN"/>
              <a:t>(</a:t>
            </a:r>
            <a:r>
              <a:rPr lang="zh-CN" altLang="en-US"/>
              <a:t>且只能有一位</a:t>
            </a:r>
            <a:r>
              <a:rPr lang="en-US" altLang="zh-CN"/>
              <a:t>)</a:t>
            </a:r>
            <a:r>
              <a:rPr lang="zh-CN" altLang="en-US"/>
              <a:t>零的数字。</a:t>
            </a:r>
            <a:r>
              <a:rPr lang="en-US" altLang="zh-CN"/>
              <a:t> </a:t>
            </a:r>
          </a:p>
          <a:p>
            <a:pPr eaLnBrk="1" hangingPunct="1">
              <a:buFontTx/>
              <a:buNone/>
            </a:pPr>
            <a:r>
              <a:rPr lang="zh-CN" altLang="en-US"/>
              <a:t>例如：</a:t>
            </a:r>
            <a:r>
              <a:rPr lang="en-US" altLang="zh-CN"/>
              <a:t>123.456</a:t>
            </a:r>
            <a:r>
              <a:rPr lang="zh-CN" altLang="en-US"/>
              <a:t> ： </a:t>
            </a:r>
            <a:r>
              <a:rPr lang="en-US" altLang="zh-CN"/>
              <a:t>123.456e0</a:t>
            </a:r>
            <a:r>
              <a:rPr lang="zh-CN" altLang="en-US"/>
              <a:t> 、 </a:t>
            </a:r>
            <a:r>
              <a:rPr lang="en-US" altLang="zh-CN"/>
              <a:t>12.3456e1</a:t>
            </a:r>
            <a:r>
              <a:rPr lang="zh-CN" altLang="en-US"/>
              <a:t> 、 </a:t>
            </a:r>
            <a:r>
              <a:rPr lang="en-US" altLang="zh-CN"/>
              <a:t>1.23456e2</a:t>
            </a:r>
            <a:r>
              <a:rPr lang="zh-CN" altLang="en-US"/>
              <a:t>、 </a:t>
            </a:r>
            <a:r>
              <a:rPr lang="en-US" altLang="zh-CN">
                <a:solidFill>
                  <a:srgbClr val="FF0000"/>
                </a:solidFill>
              </a:rPr>
              <a:t>0.123456e3</a:t>
            </a:r>
            <a:r>
              <a:rPr lang="zh-CN" altLang="en-US"/>
              <a:t>、 </a:t>
            </a:r>
            <a:r>
              <a:rPr lang="en-US" altLang="zh-CN"/>
              <a:t>0.0123456e4</a:t>
            </a:r>
            <a:r>
              <a:rPr lang="zh-CN" altLang="en-US"/>
              <a:t>、 </a:t>
            </a:r>
            <a:r>
              <a:rPr lang="en-US" altLang="zh-CN"/>
              <a:t>0.00123456e5</a:t>
            </a:r>
            <a:r>
              <a:rPr lang="zh-CN" altLang="en-US"/>
              <a:t> </a:t>
            </a:r>
          </a:p>
          <a:p>
            <a:pPr eaLnBrk="1" hangingPunct="1">
              <a:buFontTx/>
              <a:buNone/>
            </a:pPr>
            <a:endParaRPr lang="zh-CN" altLang="en-US"/>
          </a:p>
          <a:p>
            <a:pPr eaLnBrk="1" hangingPunct="1">
              <a:buFontTx/>
              <a:buNone/>
            </a:pPr>
            <a:r>
              <a:rPr lang="zh-CN" altLang="en-US"/>
              <a:t>（</a:t>
            </a:r>
            <a:r>
              <a:rPr lang="en-US" altLang="zh-CN"/>
              <a:t>2</a:t>
            </a:r>
            <a:r>
              <a:rPr lang="zh-CN" altLang="en-US"/>
              <a:t>）一个实数在用指数形式输出时，是按规范化的指数形式输出的。</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F55681B7-5551-406B-8D8E-A34048B9D597}"/>
              </a:ext>
            </a:extLst>
          </p:cNvPr>
          <p:cNvSpPr>
            <a:spLocks noGrp="1"/>
          </p:cNvSpPr>
          <p:nvPr>
            <p:ph type="subTitle" idx="4294967295"/>
          </p:nvPr>
        </p:nvSpPr>
        <p:spPr>
          <a:xfrm>
            <a:off x="0" y="1341438"/>
            <a:ext cx="8077200" cy="5211762"/>
          </a:xfrm>
        </p:spPr>
        <p:txBody>
          <a:bodyPr/>
          <a:lstStyle/>
          <a:p>
            <a:pPr eaLnBrk="1" hangingPunct="1">
              <a:buFontTx/>
              <a:buNone/>
            </a:pPr>
            <a:r>
              <a:rPr lang="en-US" altLang="zh-CN"/>
              <a:t>3</a:t>
            </a:r>
            <a:r>
              <a:rPr lang="zh-CN" altLang="en-US"/>
              <a:t>）实型常量默认是双精度（</a:t>
            </a:r>
            <a:r>
              <a:rPr lang="en-US" altLang="zh-CN"/>
              <a:t>double</a:t>
            </a:r>
            <a:r>
              <a:rPr lang="zh-CN" altLang="en-US"/>
              <a:t>），有效位数是</a:t>
            </a:r>
            <a:r>
              <a:rPr lang="en-US" altLang="zh-CN"/>
              <a:t>15~16</a:t>
            </a:r>
            <a:r>
              <a:rPr lang="zh-CN" altLang="en-US"/>
              <a:t>位。</a:t>
            </a:r>
            <a:endParaRPr lang="en-US" altLang="zh-CN"/>
          </a:p>
          <a:p>
            <a:pPr eaLnBrk="1" hangingPunct="1">
              <a:buFontTx/>
              <a:buNone/>
            </a:pPr>
            <a:endParaRPr lang="zh-CN" altLang="en-US"/>
          </a:p>
          <a:p>
            <a:pPr eaLnBrk="1" hangingPunct="1">
              <a:buFontTx/>
              <a:buNone/>
            </a:pPr>
            <a:r>
              <a:rPr lang="en-US" altLang="zh-CN"/>
              <a:t>4</a:t>
            </a:r>
            <a:r>
              <a:rPr lang="zh-CN" altLang="en-US"/>
              <a:t>）如要指定它为单精度（</a:t>
            </a:r>
            <a:r>
              <a:rPr lang="en-US" altLang="zh-CN"/>
              <a:t>float</a:t>
            </a:r>
            <a:r>
              <a:rPr lang="zh-CN" altLang="en-US"/>
              <a:t>），可以加后缀“</a:t>
            </a:r>
            <a:r>
              <a:rPr lang="en-US" altLang="zh-CN"/>
              <a:t>f”</a:t>
            </a:r>
            <a:r>
              <a:rPr lang="zh-CN" altLang="en-US"/>
              <a:t>或“</a:t>
            </a:r>
            <a:r>
              <a:rPr lang="en-US" altLang="zh-CN"/>
              <a:t>F”</a:t>
            </a:r>
            <a:r>
              <a:rPr lang="zh-CN" altLang="en-US"/>
              <a:t>，如 </a:t>
            </a:r>
            <a:r>
              <a:rPr lang="en-US" altLang="zh-CN"/>
              <a:t>3.6f </a:t>
            </a:r>
            <a:r>
              <a:rPr lang="zh-CN" altLang="en-US"/>
              <a:t>，有效位数为</a:t>
            </a:r>
            <a:r>
              <a:rPr lang="en-US" altLang="zh-CN"/>
              <a:t>6~7</a:t>
            </a:r>
            <a:r>
              <a:rPr lang="zh-CN" altLang="en-US"/>
              <a:t>位。</a:t>
            </a:r>
            <a:r>
              <a:rPr lang="en-US" altLang="zh-CN"/>
              <a:t> </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52D1D6F0-A2BC-457A-AC39-5980EB8C5713}"/>
              </a:ext>
            </a:extLst>
          </p:cNvPr>
          <p:cNvSpPr>
            <a:spLocks noGrp="1"/>
          </p:cNvSpPr>
          <p:nvPr>
            <p:ph type="subTitle" idx="4294967295"/>
          </p:nvPr>
        </p:nvSpPr>
        <p:spPr>
          <a:xfrm>
            <a:off x="0" y="1557338"/>
            <a:ext cx="4876800" cy="5105400"/>
          </a:xfrm>
        </p:spPr>
        <p:txBody>
          <a:bodyPr/>
          <a:lstStyle/>
          <a:p>
            <a:pPr eaLnBrk="1" hangingPunct="1">
              <a:buFontTx/>
              <a:buNone/>
            </a:pPr>
            <a:r>
              <a:rPr lang="en-US" altLang="zh-CN">
                <a:solidFill>
                  <a:srgbClr val="800000"/>
                </a:solidFill>
              </a:rPr>
              <a:t>1.   </a:t>
            </a:r>
            <a:r>
              <a:rPr lang="zh-CN" altLang="en-US">
                <a:solidFill>
                  <a:srgbClr val="800000"/>
                </a:solidFill>
              </a:rPr>
              <a:t>实型数据在内存中的存放形 式</a:t>
            </a:r>
            <a:r>
              <a:rPr lang="zh-CN" altLang="en-US"/>
              <a:t> </a:t>
            </a:r>
          </a:p>
          <a:p>
            <a:pPr marL="685800" lvl="1" eaLnBrk="1" hangingPunct="1">
              <a:spcBef>
                <a:spcPct val="20000"/>
              </a:spcBef>
              <a:buClr>
                <a:srgbClr val="FFCC00"/>
              </a:buClr>
              <a:buFont typeface="Wingdings" panose="05000000000000000000" pitchFamily="2" charset="2"/>
              <a:buChar char="l"/>
            </a:pPr>
            <a:r>
              <a:rPr lang="zh-CN" altLang="en-US" sz="2400"/>
              <a:t>实型数据在内存中占</a:t>
            </a:r>
            <a:r>
              <a:rPr lang="en-US" altLang="zh-CN" sz="2400"/>
              <a:t>4</a:t>
            </a:r>
            <a:r>
              <a:rPr lang="zh-CN" altLang="en-US" sz="2400"/>
              <a:t>个字节（</a:t>
            </a:r>
            <a:r>
              <a:rPr lang="en-US" altLang="zh-CN" sz="2400"/>
              <a:t>32</a:t>
            </a:r>
            <a:r>
              <a:rPr lang="zh-CN" altLang="en-US" sz="2400"/>
              <a:t>位）</a:t>
            </a:r>
          </a:p>
          <a:p>
            <a:pPr marL="685800" lvl="1" eaLnBrk="1" hangingPunct="1">
              <a:spcBef>
                <a:spcPct val="20000"/>
              </a:spcBef>
              <a:buClr>
                <a:srgbClr val="FFCC00"/>
              </a:buClr>
              <a:buFont typeface="Wingdings" panose="05000000000000000000" pitchFamily="2" charset="2"/>
              <a:buChar char="l"/>
            </a:pPr>
            <a:r>
              <a:rPr lang="zh-CN" altLang="en-US" sz="2400"/>
              <a:t>在内存中分成</a:t>
            </a:r>
            <a:r>
              <a:rPr lang="en-US" altLang="zh-CN" sz="2400"/>
              <a:t>3</a:t>
            </a:r>
            <a:r>
              <a:rPr lang="zh-CN" altLang="en-US" sz="2400"/>
              <a:t>部分（数符、</a:t>
            </a:r>
            <a:r>
              <a:rPr lang="zh-CN" altLang="en-US" sz="2400">
                <a:solidFill>
                  <a:srgbClr val="FF0000"/>
                </a:solidFill>
              </a:rPr>
              <a:t>小数部分</a:t>
            </a:r>
            <a:r>
              <a:rPr lang="zh-CN" altLang="en-US" sz="2400"/>
              <a:t>和</a:t>
            </a:r>
            <a:r>
              <a:rPr lang="zh-CN" altLang="en-US" sz="2400">
                <a:solidFill>
                  <a:srgbClr val="FF0000"/>
                </a:solidFill>
              </a:rPr>
              <a:t>指数部分</a:t>
            </a:r>
            <a:r>
              <a:rPr lang="zh-CN" altLang="en-US" sz="2400"/>
              <a:t>），指数为</a:t>
            </a:r>
            <a:r>
              <a:rPr lang="en-US" altLang="zh-CN" sz="2400"/>
              <a:t>2</a:t>
            </a:r>
            <a:r>
              <a:rPr lang="zh-CN" altLang="en-US" sz="2400"/>
              <a:t>的幂次</a:t>
            </a:r>
            <a:r>
              <a:rPr lang="zh-CN" altLang="en-US" sz="2600"/>
              <a:t>。指数部分采用规范化的指数形式。</a:t>
            </a:r>
          </a:p>
          <a:p>
            <a:pPr algn="just" eaLnBrk="1" hangingPunct="1">
              <a:buFontTx/>
              <a:buNone/>
            </a:pPr>
            <a:r>
              <a:rPr lang="zh-CN" altLang="en-US" sz="2600"/>
              <a:t>实数 </a:t>
            </a:r>
            <a:r>
              <a:rPr lang="en-US" altLang="zh-CN" sz="2600"/>
              <a:t>3.14159 </a:t>
            </a:r>
            <a:r>
              <a:rPr lang="zh-CN" altLang="en-US" sz="2600"/>
              <a:t>在内存中的存放形式可以用图</a:t>
            </a:r>
            <a:r>
              <a:rPr lang="en-US" altLang="zh-CN" sz="2600"/>
              <a:t>3.7</a:t>
            </a:r>
            <a:r>
              <a:rPr lang="zh-CN" altLang="en-US" sz="2600"/>
              <a:t>示意。</a:t>
            </a:r>
            <a:endParaRPr lang="zh-CN" altLang="zh-CN" sz="2600"/>
          </a:p>
        </p:txBody>
      </p:sp>
      <p:sp>
        <p:nvSpPr>
          <p:cNvPr id="48131" name="Rectangle 3">
            <a:extLst>
              <a:ext uri="{FF2B5EF4-FFF2-40B4-BE49-F238E27FC236}">
                <a16:creationId xmlns:a16="http://schemas.microsoft.com/office/drawing/2014/main" id="{5502AEE8-A6FB-4706-9FED-9981BDF7FE69}"/>
              </a:ext>
            </a:extLst>
          </p:cNvPr>
          <p:cNvSpPr>
            <a:spLocks noChangeArrowheads="1"/>
          </p:cNvSpPr>
          <p:nvPr/>
        </p:nvSpPr>
        <p:spPr bwMode="auto">
          <a:xfrm>
            <a:off x="228600" y="947738"/>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3200" b="1">
                <a:solidFill>
                  <a:srgbClr val="800000"/>
                </a:solidFill>
              </a:rPr>
              <a:t>3.4.2</a:t>
            </a:r>
            <a:r>
              <a:rPr lang="en-US" altLang="zh-CN" sz="3200" b="1">
                <a:solidFill>
                  <a:srgbClr val="800000"/>
                </a:solidFill>
                <a:latin typeface="宋体" panose="02010600030101010101" pitchFamily="2" charset="-122"/>
              </a:rPr>
              <a:t>  </a:t>
            </a:r>
            <a:r>
              <a:rPr lang="zh-CN" altLang="en-US" sz="3200" b="1">
                <a:solidFill>
                  <a:srgbClr val="800000"/>
                </a:solidFill>
                <a:latin typeface="宋体" panose="02010600030101010101" pitchFamily="2" charset="-122"/>
              </a:rPr>
              <a:t>实型变量</a:t>
            </a:r>
            <a:endParaRPr lang="zh-CN" altLang="zh-CN" sz="3200" b="1">
              <a:latin typeface="宋体" panose="02010600030101010101" pitchFamily="2" charset="-122"/>
            </a:endParaRPr>
          </a:p>
        </p:txBody>
      </p:sp>
      <p:sp>
        <p:nvSpPr>
          <p:cNvPr id="48132" name="Text Box 5">
            <a:extLst>
              <a:ext uri="{FF2B5EF4-FFF2-40B4-BE49-F238E27FC236}">
                <a16:creationId xmlns:a16="http://schemas.microsoft.com/office/drawing/2014/main" id="{FA576AFB-8F0E-4BA6-9153-BD2D6222BCE2}"/>
              </a:ext>
            </a:extLst>
          </p:cNvPr>
          <p:cNvSpPr txBox="1">
            <a:spLocks noChangeArrowheads="1"/>
          </p:cNvSpPr>
          <p:nvPr/>
        </p:nvSpPr>
        <p:spPr bwMode="auto">
          <a:xfrm>
            <a:off x="6300788" y="5445125"/>
            <a:ext cx="987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t>图</a:t>
            </a:r>
            <a:r>
              <a:rPr lang="en-US" altLang="zh-CN" sz="2800" b="1"/>
              <a:t>3.7</a:t>
            </a:r>
            <a:endParaRPr lang="en-US" altLang="zh-CN"/>
          </a:p>
        </p:txBody>
      </p:sp>
      <p:sp>
        <p:nvSpPr>
          <p:cNvPr id="48133" name="Rectangle 9">
            <a:extLst>
              <a:ext uri="{FF2B5EF4-FFF2-40B4-BE49-F238E27FC236}">
                <a16:creationId xmlns:a16="http://schemas.microsoft.com/office/drawing/2014/main" id="{C3566AD7-0899-4B1D-9773-3E4A92BBFF2A}"/>
              </a:ext>
            </a:extLst>
          </p:cNvPr>
          <p:cNvSpPr>
            <a:spLocks noChangeArrowheads="1"/>
          </p:cNvSpPr>
          <p:nvPr/>
        </p:nvSpPr>
        <p:spPr bwMode="auto">
          <a:xfrm>
            <a:off x="5422900" y="2133600"/>
            <a:ext cx="3238500" cy="7064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solidFill>
                  <a:srgbClr val="FF3300"/>
                </a:solidFill>
                <a:latin typeface="Arial" panose="020B0604020202020204" pitchFamily="34" charset="0"/>
              </a:rPr>
              <a:t> +</a:t>
            </a:r>
            <a:r>
              <a:rPr lang="en-US" altLang="zh-CN" sz="1600">
                <a:latin typeface="Arial" panose="020B0604020202020204" pitchFamily="34" charset="0"/>
              </a:rPr>
              <a:t>                .314159               1</a:t>
            </a:r>
          </a:p>
        </p:txBody>
      </p:sp>
      <p:sp>
        <p:nvSpPr>
          <p:cNvPr id="48134" name="Line 12">
            <a:extLst>
              <a:ext uri="{FF2B5EF4-FFF2-40B4-BE49-F238E27FC236}">
                <a16:creationId xmlns:a16="http://schemas.microsoft.com/office/drawing/2014/main" id="{B149A2FC-965A-4BDD-93B7-5E9CE6DDBDB1}"/>
              </a:ext>
            </a:extLst>
          </p:cNvPr>
          <p:cNvSpPr>
            <a:spLocks noChangeShapeType="1"/>
          </p:cNvSpPr>
          <p:nvPr/>
        </p:nvSpPr>
        <p:spPr bwMode="auto">
          <a:xfrm>
            <a:off x="5803900" y="2133600"/>
            <a:ext cx="0" cy="706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5" name="Line 14">
            <a:extLst>
              <a:ext uri="{FF2B5EF4-FFF2-40B4-BE49-F238E27FC236}">
                <a16:creationId xmlns:a16="http://schemas.microsoft.com/office/drawing/2014/main" id="{240F7F71-6023-4543-87D5-F4CDC87AFCAA}"/>
              </a:ext>
            </a:extLst>
          </p:cNvPr>
          <p:cNvSpPr>
            <a:spLocks noChangeShapeType="1"/>
          </p:cNvSpPr>
          <p:nvPr/>
        </p:nvSpPr>
        <p:spPr bwMode="auto">
          <a:xfrm>
            <a:off x="7867650" y="2133600"/>
            <a:ext cx="0" cy="706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6" name="Rectangle 17">
            <a:extLst>
              <a:ext uri="{FF2B5EF4-FFF2-40B4-BE49-F238E27FC236}">
                <a16:creationId xmlns:a16="http://schemas.microsoft.com/office/drawing/2014/main" id="{07280E9F-417E-4A1E-97D7-55AB6A1BE915}"/>
              </a:ext>
            </a:extLst>
          </p:cNvPr>
          <p:cNvSpPr>
            <a:spLocks noChangeArrowheads="1"/>
          </p:cNvSpPr>
          <p:nvPr/>
        </p:nvSpPr>
        <p:spPr bwMode="auto">
          <a:xfrm>
            <a:off x="5435600" y="3573463"/>
            <a:ext cx="517525" cy="830262"/>
          </a:xfrm>
          <a:prstGeom prst="rect">
            <a:avLst/>
          </a:prstGeom>
          <a:solidFill>
            <a:schemeClr val="bg1"/>
          </a:solidFill>
          <a:ln w="19050">
            <a:solidFill>
              <a:schemeClr val="tx1"/>
            </a:solidFill>
            <a:miter lim="800000"/>
            <a:headEnd/>
            <a:tailEnd/>
          </a:ln>
        </p:spPr>
        <p:txBody>
          <a:bodyPr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a:latin typeface="Verdana" panose="020B0604030504040204" pitchFamily="34" charset="0"/>
              </a:rPr>
              <a:t>数符</a:t>
            </a:r>
          </a:p>
        </p:txBody>
      </p:sp>
      <p:sp>
        <p:nvSpPr>
          <p:cNvPr id="48137" name="Rectangle 18">
            <a:extLst>
              <a:ext uri="{FF2B5EF4-FFF2-40B4-BE49-F238E27FC236}">
                <a16:creationId xmlns:a16="http://schemas.microsoft.com/office/drawing/2014/main" id="{5EE96CA1-0DEB-4BC1-B5D6-FB22BC79ABC2}"/>
              </a:ext>
            </a:extLst>
          </p:cNvPr>
          <p:cNvSpPr>
            <a:spLocks noChangeArrowheads="1"/>
          </p:cNvSpPr>
          <p:nvPr/>
        </p:nvSpPr>
        <p:spPr bwMode="auto">
          <a:xfrm>
            <a:off x="6659563" y="3573463"/>
            <a:ext cx="576262" cy="1568450"/>
          </a:xfrm>
          <a:prstGeom prst="rect">
            <a:avLst/>
          </a:prstGeom>
          <a:solidFill>
            <a:schemeClr val="bg1"/>
          </a:solidFill>
          <a:ln w="19050">
            <a:solidFill>
              <a:schemeClr val="tx1"/>
            </a:solidFill>
            <a:miter lim="800000"/>
            <a:headEnd/>
            <a:tailEnd/>
          </a:ln>
        </p:spPr>
        <p:txBody>
          <a:bodyPr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a:latin typeface="Verdana" panose="020B0604030504040204" pitchFamily="34" charset="0"/>
              </a:rPr>
              <a:t>小数部分</a:t>
            </a:r>
          </a:p>
        </p:txBody>
      </p:sp>
      <p:sp>
        <p:nvSpPr>
          <p:cNvPr id="48138" name="Rectangle 19">
            <a:extLst>
              <a:ext uri="{FF2B5EF4-FFF2-40B4-BE49-F238E27FC236}">
                <a16:creationId xmlns:a16="http://schemas.microsoft.com/office/drawing/2014/main" id="{70D08D67-B16D-47C7-A4A9-CCC262EE0EEC}"/>
              </a:ext>
            </a:extLst>
          </p:cNvPr>
          <p:cNvSpPr>
            <a:spLocks noChangeArrowheads="1"/>
          </p:cNvSpPr>
          <p:nvPr/>
        </p:nvSpPr>
        <p:spPr bwMode="auto">
          <a:xfrm>
            <a:off x="8027988" y="3573463"/>
            <a:ext cx="660400" cy="830262"/>
          </a:xfrm>
          <a:prstGeom prst="rect">
            <a:avLst/>
          </a:prstGeom>
          <a:solidFill>
            <a:schemeClr val="bg1"/>
          </a:solidFill>
          <a:ln w="19050">
            <a:solidFill>
              <a:schemeClr val="tx1"/>
            </a:solidFill>
            <a:miter lim="800000"/>
            <a:headEnd/>
            <a:tailEnd/>
          </a:ln>
        </p:spPr>
        <p:txBody>
          <a:bodyPr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a:latin typeface="Verdana" panose="020B0604030504040204" pitchFamily="34" charset="0"/>
              </a:rPr>
              <a:t>指数</a:t>
            </a:r>
          </a:p>
        </p:txBody>
      </p:sp>
      <p:sp>
        <p:nvSpPr>
          <p:cNvPr id="48139" name="Line 20">
            <a:extLst>
              <a:ext uri="{FF2B5EF4-FFF2-40B4-BE49-F238E27FC236}">
                <a16:creationId xmlns:a16="http://schemas.microsoft.com/office/drawing/2014/main" id="{EFC76F44-05E4-4BC8-9AD0-E76ECF586553}"/>
              </a:ext>
            </a:extLst>
          </p:cNvPr>
          <p:cNvSpPr>
            <a:spLocks noChangeShapeType="1"/>
          </p:cNvSpPr>
          <p:nvPr/>
        </p:nvSpPr>
        <p:spPr bwMode="auto">
          <a:xfrm flipH="1" flipV="1">
            <a:off x="5630863" y="2862263"/>
            <a:ext cx="20637" cy="71120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140" name="Line 21">
            <a:extLst>
              <a:ext uri="{FF2B5EF4-FFF2-40B4-BE49-F238E27FC236}">
                <a16:creationId xmlns:a16="http://schemas.microsoft.com/office/drawing/2014/main" id="{0B0F5F71-1791-4797-BB2E-D5D4B785CC1C}"/>
              </a:ext>
            </a:extLst>
          </p:cNvPr>
          <p:cNvSpPr>
            <a:spLocks noChangeShapeType="1"/>
          </p:cNvSpPr>
          <p:nvPr/>
        </p:nvSpPr>
        <p:spPr bwMode="auto">
          <a:xfrm flipV="1">
            <a:off x="6950075" y="2825750"/>
            <a:ext cx="0" cy="60325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141" name="Line 22">
            <a:extLst>
              <a:ext uri="{FF2B5EF4-FFF2-40B4-BE49-F238E27FC236}">
                <a16:creationId xmlns:a16="http://schemas.microsoft.com/office/drawing/2014/main" id="{550DF80F-8F13-4343-8BB6-3AF04AA79084}"/>
              </a:ext>
            </a:extLst>
          </p:cNvPr>
          <p:cNvSpPr>
            <a:spLocks noChangeShapeType="1"/>
          </p:cNvSpPr>
          <p:nvPr/>
        </p:nvSpPr>
        <p:spPr bwMode="auto">
          <a:xfrm flipH="1" flipV="1">
            <a:off x="8316913" y="2852738"/>
            <a:ext cx="0" cy="720725"/>
          </a:xfrm>
          <a:prstGeom prst="line">
            <a:avLst/>
          </a:prstGeom>
          <a:noFill/>
          <a:ln w="15875">
            <a:solidFill>
              <a:schemeClr val="tx1"/>
            </a:solidFill>
            <a:round/>
            <a:headEnd/>
            <a:tailEnd type="triangle" w="sm" len="lg"/>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792E2886-EFAC-415A-9028-19A08EDE6351}"/>
              </a:ext>
            </a:extLst>
          </p:cNvPr>
          <p:cNvSpPr>
            <a:spLocks noGrp="1"/>
          </p:cNvSpPr>
          <p:nvPr>
            <p:ph type="subTitle" idx="4294967295"/>
          </p:nvPr>
        </p:nvSpPr>
        <p:spPr>
          <a:xfrm>
            <a:off x="1066800" y="4221163"/>
            <a:ext cx="8077200" cy="1871662"/>
          </a:xfrm>
        </p:spPr>
        <p:txBody>
          <a:bodyPr/>
          <a:lstStyle/>
          <a:p>
            <a:pPr eaLnBrk="1" hangingPunct="1">
              <a:buFontTx/>
              <a:buNone/>
            </a:pPr>
            <a:r>
              <a:rPr lang="en-US" altLang="zh-CN" sz="2800">
                <a:solidFill>
                  <a:srgbClr val="800000"/>
                </a:solidFill>
              </a:rPr>
              <a:t>3.   </a:t>
            </a:r>
            <a:r>
              <a:rPr lang="zh-CN" altLang="en-US" sz="2800">
                <a:solidFill>
                  <a:srgbClr val="800000"/>
                </a:solidFill>
              </a:rPr>
              <a:t>实型变量的定义</a:t>
            </a:r>
            <a:endParaRPr lang="en-US" altLang="zh-CN" sz="2800">
              <a:ea typeface="宋体" panose="02010600030101010101" pitchFamily="2" charset="-122"/>
            </a:endParaRPr>
          </a:p>
          <a:p>
            <a:pPr marL="1600200" lvl="3" eaLnBrk="1" hangingPunct="1">
              <a:spcBef>
                <a:spcPct val="20000"/>
              </a:spcBef>
              <a:buClr>
                <a:srgbClr val="FFCC00"/>
              </a:buClr>
            </a:pPr>
            <a:r>
              <a:rPr lang="en-US" altLang="zh-CN" sz="2000">
                <a:ea typeface="宋体" panose="02010600030101010101" pitchFamily="2" charset="-122"/>
              </a:rPr>
              <a:t>float x,y;                </a:t>
            </a:r>
            <a:r>
              <a:rPr lang="zh-CN" altLang="en-US" sz="2000">
                <a:ea typeface="宋体" panose="02010600030101010101" pitchFamily="2" charset="-122"/>
              </a:rPr>
              <a:t>（指定</a:t>
            </a:r>
            <a:r>
              <a:rPr lang="en-US" altLang="zh-CN" sz="2000">
                <a:ea typeface="宋体" panose="02010600030101010101" pitchFamily="2" charset="-122"/>
              </a:rPr>
              <a:t>x</a:t>
            </a:r>
            <a:r>
              <a:rPr lang="zh-CN" altLang="en-US" sz="2000">
                <a:ea typeface="宋体" panose="02010600030101010101" pitchFamily="2" charset="-122"/>
              </a:rPr>
              <a:t>、</a:t>
            </a:r>
            <a:r>
              <a:rPr lang="en-US" altLang="zh-CN" sz="2000">
                <a:ea typeface="宋体" panose="02010600030101010101" pitchFamily="2" charset="-122"/>
              </a:rPr>
              <a:t>y</a:t>
            </a:r>
            <a:r>
              <a:rPr lang="zh-CN" altLang="en-US" sz="2000">
                <a:ea typeface="宋体" panose="02010600030101010101" pitchFamily="2" charset="-122"/>
              </a:rPr>
              <a:t>为单精度浮点型变量）</a:t>
            </a:r>
          </a:p>
          <a:p>
            <a:pPr marL="1600200" lvl="3" eaLnBrk="1" hangingPunct="1">
              <a:spcBef>
                <a:spcPct val="20000"/>
              </a:spcBef>
              <a:buClr>
                <a:srgbClr val="FFCC00"/>
              </a:buClr>
            </a:pPr>
            <a:r>
              <a:rPr lang="en-US" altLang="zh-CN" sz="2000">
                <a:ea typeface="宋体" panose="02010600030101010101" pitchFamily="2" charset="-122"/>
              </a:rPr>
              <a:t>double z;                </a:t>
            </a:r>
            <a:r>
              <a:rPr lang="zh-CN" altLang="en-US" sz="2000">
                <a:ea typeface="宋体" panose="02010600030101010101" pitchFamily="2" charset="-122"/>
              </a:rPr>
              <a:t>（指定</a:t>
            </a:r>
            <a:r>
              <a:rPr lang="en-US" altLang="zh-CN" sz="2000">
                <a:ea typeface="宋体" panose="02010600030101010101" pitchFamily="2" charset="-122"/>
              </a:rPr>
              <a:t>z</a:t>
            </a:r>
            <a:r>
              <a:rPr lang="zh-CN" altLang="en-US" sz="2000">
                <a:ea typeface="宋体" panose="02010600030101010101" pitchFamily="2" charset="-122"/>
              </a:rPr>
              <a:t>为双精度浮点型变量）</a:t>
            </a:r>
            <a:r>
              <a:rPr lang="en-US" altLang="zh-CN" sz="2000">
                <a:ea typeface="宋体" panose="02010600030101010101" pitchFamily="2" charset="-122"/>
              </a:rPr>
              <a:t> </a:t>
            </a:r>
            <a:endParaRPr lang="zh-CN" altLang="en-US" sz="2000">
              <a:latin typeface="宋体" panose="02010600030101010101" pitchFamily="2" charset="-122"/>
              <a:ea typeface="宋体" panose="02010600030101010101" pitchFamily="2" charset="-122"/>
            </a:endParaRPr>
          </a:p>
          <a:p>
            <a:pPr eaLnBrk="1" hangingPunct="1">
              <a:buFont typeface="Arial" panose="020B0604020202020204" pitchFamily="34" charset="0"/>
              <a:buChar char="•"/>
            </a:pPr>
            <a:endParaRPr lang="zh-CN" altLang="en-US" sz="3200"/>
          </a:p>
        </p:txBody>
      </p:sp>
      <p:grpSp>
        <p:nvGrpSpPr>
          <p:cNvPr id="49155" name="Group 34">
            <a:extLst>
              <a:ext uri="{FF2B5EF4-FFF2-40B4-BE49-F238E27FC236}">
                <a16:creationId xmlns:a16="http://schemas.microsoft.com/office/drawing/2014/main" id="{BFF197B8-816C-476D-8937-87BEE339B0E3}"/>
              </a:ext>
            </a:extLst>
          </p:cNvPr>
          <p:cNvGrpSpPr>
            <a:grpSpLocks/>
          </p:cNvGrpSpPr>
          <p:nvPr/>
        </p:nvGrpSpPr>
        <p:grpSpPr bwMode="auto">
          <a:xfrm>
            <a:off x="395288" y="2551113"/>
            <a:ext cx="2914650" cy="411162"/>
            <a:chOff x="0" y="0"/>
            <a:chExt cx="1054" cy="374"/>
          </a:xfrm>
        </p:grpSpPr>
        <p:sp>
          <p:nvSpPr>
            <p:cNvPr id="49188" name="Rectangle 24">
              <a:extLst>
                <a:ext uri="{FF2B5EF4-FFF2-40B4-BE49-F238E27FC236}">
                  <a16:creationId xmlns:a16="http://schemas.microsoft.com/office/drawing/2014/main" id="{6818F3B5-F269-4E62-9A22-815B4B72A210}"/>
                </a:ext>
              </a:extLst>
            </p:cNvPr>
            <p:cNvSpPr>
              <a:spLocks noChangeArrowheads="1"/>
            </p:cNvSpPr>
            <p:nvPr/>
          </p:nvSpPr>
          <p:spPr bwMode="auto">
            <a:xfrm>
              <a:off x="6" y="0"/>
              <a:ext cx="1043" cy="37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ctr"/>
              <a:r>
                <a:rPr lang="en-US" altLang="zh-CN" sz="900"/>
                <a:t> </a:t>
              </a:r>
              <a:r>
                <a:rPr lang="zh-CN" altLang="en-US" sz="2000">
                  <a:latin typeface="宋体" panose="02010600030101010101" pitchFamily="2" charset="-122"/>
                </a:rPr>
                <a:t>单精度 </a:t>
              </a:r>
              <a:r>
                <a:rPr lang="en-US" altLang="zh-CN" sz="2000">
                  <a:solidFill>
                    <a:srgbClr val="FF0000"/>
                  </a:solidFill>
                  <a:latin typeface="宋体" panose="02010600030101010101" pitchFamily="2" charset="-122"/>
                </a:rPr>
                <a:t>float</a:t>
              </a:r>
              <a:r>
                <a:rPr lang="en-US" altLang="zh-CN" sz="2000">
                  <a:latin typeface="宋体" panose="02010600030101010101" pitchFamily="2" charset="-122"/>
                </a:rPr>
                <a:t> </a:t>
              </a:r>
            </a:p>
          </p:txBody>
        </p:sp>
        <p:sp>
          <p:nvSpPr>
            <p:cNvPr id="49189" name="Rectangle 33">
              <a:extLst>
                <a:ext uri="{FF2B5EF4-FFF2-40B4-BE49-F238E27FC236}">
                  <a16:creationId xmlns:a16="http://schemas.microsoft.com/office/drawing/2014/main" id="{99C934F0-6559-411D-95C2-8A1E2C0E25F0}"/>
                </a:ext>
              </a:extLst>
            </p:cNvPr>
            <p:cNvSpPr>
              <a:spLocks noChangeArrowheads="1"/>
            </p:cNvSpPr>
            <p:nvPr/>
          </p:nvSpPr>
          <p:spPr bwMode="auto">
            <a:xfrm>
              <a:off x="0" y="0"/>
              <a:ext cx="1054" cy="374"/>
            </a:xfrm>
            <a:prstGeom prst="rect">
              <a:avLst/>
            </a:prstGeom>
            <a:noFill/>
            <a:ln w="7">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49156" name="Group 36">
            <a:extLst>
              <a:ext uri="{FF2B5EF4-FFF2-40B4-BE49-F238E27FC236}">
                <a16:creationId xmlns:a16="http://schemas.microsoft.com/office/drawing/2014/main" id="{D8214B0C-3EE1-42D9-8503-4F87D07699C5}"/>
              </a:ext>
            </a:extLst>
          </p:cNvPr>
          <p:cNvGrpSpPr>
            <a:grpSpLocks/>
          </p:cNvGrpSpPr>
          <p:nvPr/>
        </p:nvGrpSpPr>
        <p:grpSpPr bwMode="auto">
          <a:xfrm>
            <a:off x="3309938" y="2551113"/>
            <a:ext cx="1177925" cy="411162"/>
            <a:chOff x="1054" y="0"/>
            <a:chExt cx="457" cy="374"/>
          </a:xfrm>
        </p:grpSpPr>
        <p:sp>
          <p:nvSpPr>
            <p:cNvPr id="49186" name="Rectangle 25">
              <a:extLst>
                <a:ext uri="{FF2B5EF4-FFF2-40B4-BE49-F238E27FC236}">
                  <a16:creationId xmlns:a16="http://schemas.microsoft.com/office/drawing/2014/main" id="{62BE0B36-4413-4A49-99E2-AB2A1FCDE957}"/>
                </a:ext>
              </a:extLst>
            </p:cNvPr>
            <p:cNvSpPr>
              <a:spLocks noChangeArrowheads="1"/>
            </p:cNvSpPr>
            <p:nvPr/>
          </p:nvSpPr>
          <p:spPr bwMode="auto">
            <a:xfrm>
              <a:off x="1060" y="0"/>
              <a:ext cx="445" cy="37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ctr"/>
              <a:r>
                <a:rPr lang="en-US" altLang="zh-CN" sz="900"/>
                <a:t> </a:t>
              </a:r>
              <a:r>
                <a:rPr lang="en-US" altLang="zh-CN" sz="2000">
                  <a:solidFill>
                    <a:srgbClr val="FF0000"/>
                  </a:solidFill>
                  <a:latin typeface="" charset="0"/>
                </a:rPr>
                <a:t>32</a:t>
              </a:r>
              <a:r>
                <a:rPr lang="zh-CN" altLang="en-US" sz="2000">
                  <a:latin typeface="" charset="0"/>
                </a:rPr>
                <a:t>位</a:t>
              </a:r>
              <a:endParaRPr lang="zh-CN" altLang="en-US" sz="2000">
                <a:latin typeface="宋体" panose="02010600030101010101" pitchFamily="2" charset="-122"/>
              </a:endParaRPr>
            </a:p>
          </p:txBody>
        </p:sp>
        <p:sp>
          <p:nvSpPr>
            <p:cNvPr id="49187" name="Rectangle 35">
              <a:extLst>
                <a:ext uri="{FF2B5EF4-FFF2-40B4-BE49-F238E27FC236}">
                  <a16:creationId xmlns:a16="http://schemas.microsoft.com/office/drawing/2014/main" id="{97EBAAF2-6376-4157-A962-DB89239F5846}"/>
                </a:ext>
              </a:extLst>
            </p:cNvPr>
            <p:cNvSpPr>
              <a:spLocks noChangeArrowheads="1"/>
            </p:cNvSpPr>
            <p:nvPr/>
          </p:nvSpPr>
          <p:spPr bwMode="auto">
            <a:xfrm>
              <a:off x="1054" y="0"/>
              <a:ext cx="457" cy="374"/>
            </a:xfrm>
            <a:prstGeom prst="rect">
              <a:avLst/>
            </a:prstGeom>
            <a:noFill/>
            <a:ln w="7">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49157" name="Group 38">
            <a:extLst>
              <a:ext uri="{FF2B5EF4-FFF2-40B4-BE49-F238E27FC236}">
                <a16:creationId xmlns:a16="http://schemas.microsoft.com/office/drawing/2014/main" id="{30CCCC70-C523-4D1F-A07E-9C761AF05CB3}"/>
              </a:ext>
            </a:extLst>
          </p:cNvPr>
          <p:cNvGrpSpPr>
            <a:grpSpLocks/>
          </p:cNvGrpSpPr>
          <p:nvPr/>
        </p:nvGrpSpPr>
        <p:grpSpPr bwMode="auto">
          <a:xfrm>
            <a:off x="4487863" y="2551113"/>
            <a:ext cx="1592262" cy="411162"/>
            <a:chOff x="1511" y="0"/>
            <a:chExt cx="1054" cy="374"/>
          </a:xfrm>
        </p:grpSpPr>
        <p:sp>
          <p:nvSpPr>
            <p:cNvPr id="49184" name="Rectangle 26">
              <a:extLst>
                <a:ext uri="{FF2B5EF4-FFF2-40B4-BE49-F238E27FC236}">
                  <a16:creationId xmlns:a16="http://schemas.microsoft.com/office/drawing/2014/main" id="{66492F27-EACA-43D1-80D4-2F4B801486A2}"/>
                </a:ext>
              </a:extLst>
            </p:cNvPr>
            <p:cNvSpPr>
              <a:spLocks noChangeArrowheads="1"/>
            </p:cNvSpPr>
            <p:nvPr/>
          </p:nvSpPr>
          <p:spPr bwMode="auto">
            <a:xfrm>
              <a:off x="1517" y="0"/>
              <a:ext cx="1041" cy="37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ctr"/>
              <a:r>
                <a:rPr lang="en-US" altLang="zh-CN"/>
                <a:t>6~7</a:t>
              </a:r>
            </a:p>
          </p:txBody>
        </p:sp>
        <p:sp>
          <p:nvSpPr>
            <p:cNvPr id="49185" name="Rectangle 37">
              <a:extLst>
                <a:ext uri="{FF2B5EF4-FFF2-40B4-BE49-F238E27FC236}">
                  <a16:creationId xmlns:a16="http://schemas.microsoft.com/office/drawing/2014/main" id="{ACA577AD-DFB7-4BD6-B95A-612AF0DB7AEB}"/>
                </a:ext>
              </a:extLst>
            </p:cNvPr>
            <p:cNvSpPr>
              <a:spLocks noChangeArrowheads="1"/>
            </p:cNvSpPr>
            <p:nvPr/>
          </p:nvSpPr>
          <p:spPr bwMode="auto">
            <a:xfrm>
              <a:off x="1511" y="0"/>
              <a:ext cx="1054" cy="374"/>
            </a:xfrm>
            <a:prstGeom prst="rect">
              <a:avLst/>
            </a:prstGeom>
            <a:noFill/>
            <a:ln w="7">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49158" name="Group 40">
            <a:extLst>
              <a:ext uri="{FF2B5EF4-FFF2-40B4-BE49-F238E27FC236}">
                <a16:creationId xmlns:a16="http://schemas.microsoft.com/office/drawing/2014/main" id="{8B4B98AE-398C-4CB8-8EE7-73FFB8D827DF}"/>
              </a:ext>
            </a:extLst>
          </p:cNvPr>
          <p:cNvGrpSpPr>
            <a:grpSpLocks/>
          </p:cNvGrpSpPr>
          <p:nvPr/>
        </p:nvGrpSpPr>
        <p:grpSpPr bwMode="auto">
          <a:xfrm>
            <a:off x="395288" y="2962275"/>
            <a:ext cx="2914650" cy="411163"/>
            <a:chOff x="0" y="374"/>
            <a:chExt cx="1054" cy="374"/>
          </a:xfrm>
        </p:grpSpPr>
        <p:sp>
          <p:nvSpPr>
            <p:cNvPr id="49182" name="Rectangle 27">
              <a:extLst>
                <a:ext uri="{FF2B5EF4-FFF2-40B4-BE49-F238E27FC236}">
                  <a16:creationId xmlns:a16="http://schemas.microsoft.com/office/drawing/2014/main" id="{4C61EEEF-857D-40B2-BF91-933690280475}"/>
                </a:ext>
              </a:extLst>
            </p:cNvPr>
            <p:cNvSpPr>
              <a:spLocks noChangeArrowheads="1"/>
            </p:cNvSpPr>
            <p:nvPr/>
          </p:nvSpPr>
          <p:spPr bwMode="auto">
            <a:xfrm>
              <a:off x="6" y="374"/>
              <a:ext cx="1043" cy="37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ctr"/>
              <a:r>
                <a:rPr lang="zh-CN" altLang="en-US" sz="2000">
                  <a:latin typeface="宋体" panose="02010600030101010101" pitchFamily="2" charset="-122"/>
                </a:rPr>
                <a:t>双精度 </a:t>
              </a:r>
              <a:r>
                <a:rPr lang="en-US" altLang="zh-CN" sz="2000">
                  <a:solidFill>
                    <a:srgbClr val="FF0000"/>
                  </a:solidFill>
                  <a:latin typeface="宋体" panose="02010600030101010101" pitchFamily="2" charset="-122"/>
                </a:rPr>
                <a:t>double</a:t>
              </a:r>
              <a:r>
                <a:rPr lang="en-US" altLang="zh-CN" sz="2000">
                  <a:latin typeface="宋体" panose="02010600030101010101" pitchFamily="2" charset="-122"/>
                </a:rPr>
                <a:t> </a:t>
              </a:r>
              <a:r>
                <a:rPr lang="zh-CN" altLang="en-US" sz="2000">
                  <a:latin typeface="宋体" panose="02010600030101010101" pitchFamily="2" charset="-122"/>
                </a:rPr>
                <a:t>型</a:t>
              </a:r>
            </a:p>
          </p:txBody>
        </p:sp>
        <p:sp>
          <p:nvSpPr>
            <p:cNvPr id="49183" name="Rectangle 39">
              <a:extLst>
                <a:ext uri="{FF2B5EF4-FFF2-40B4-BE49-F238E27FC236}">
                  <a16:creationId xmlns:a16="http://schemas.microsoft.com/office/drawing/2014/main" id="{05494491-D5A1-4406-866C-84AE975358B4}"/>
                </a:ext>
              </a:extLst>
            </p:cNvPr>
            <p:cNvSpPr>
              <a:spLocks noChangeArrowheads="1"/>
            </p:cNvSpPr>
            <p:nvPr/>
          </p:nvSpPr>
          <p:spPr bwMode="auto">
            <a:xfrm>
              <a:off x="0" y="374"/>
              <a:ext cx="1054" cy="374"/>
            </a:xfrm>
            <a:prstGeom prst="rect">
              <a:avLst/>
            </a:prstGeom>
            <a:noFill/>
            <a:ln w="7">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49159" name="Group 42">
            <a:extLst>
              <a:ext uri="{FF2B5EF4-FFF2-40B4-BE49-F238E27FC236}">
                <a16:creationId xmlns:a16="http://schemas.microsoft.com/office/drawing/2014/main" id="{3BF67D12-F0C4-4ACD-8E2B-37E198BC6A30}"/>
              </a:ext>
            </a:extLst>
          </p:cNvPr>
          <p:cNvGrpSpPr>
            <a:grpSpLocks/>
          </p:cNvGrpSpPr>
          <p:nvPr/>
        </p:nvGrpSpPr>
        <p:grpSpPr bwMode="auto">
          <a:xfrm>
            <a:off x="3309938" y="2962275"/>
            <a:ext cx="1177925" cy="411163"/>
            <a:chOff x="1054" y="374"/>
            <a:chExt cx="457" cy="374"/>
          </a:xfrm>
        </p:grpSpPr>
        <p:sp>
          <p:nvSpPr>
            <p:cNvPr id="49180" name="Rectangle 28">
              <a:extLst>
                <a:ext uri="{FF2B5EF4-FFF2-40B4-BE49-F238E27FC236}">
                  <a16:creationId xmlns:a16="http://schemas.microsoft.com/office/drawing/2014/main" id="{420C7E91-7C3E-47CD-B49B-630FD136B32A}"/>
                </a:ext>
              </a:extLst>
            </p:cNvPr>
            <p:cNvSpPr>
              <a:spLocks noChangeArrowheads="1"/>
            </p:cNvSpPr>
            <p:nvPr/>
          </p:nvSpPr>
          <p:spPr bwMode="auto">
            <a:xfrm>
              <a:off x="1060" y="374"/>
              <a:ext cx="445" cy="37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ctr"/>
              <a:r>
                <a:rPr lang="en-US" altLang="zh-CN" sz="2000">
                  <a:solidFill>
                    <a:srgbClr val="FF0000"/>
                  </a:solidFill>
                  <a:latin typeface="宋体" panose="02010600030101010101" pitchFamily="2" charset="-122"/>
                </a:rPr>
                <a:t>64</a:t>
              </a:r>
              <a:r>
                <a:rPr lang="zh-CN" altLang="en-US" sz="2000">
                  <a:latin typeface="宋体" panose="02010600030101010101" pitchFamily="2" charset="-122"/>
                </a:rPr>
                <a:t>位</a:t>
              </a:r>
            </a:p>
          </p:txBody>
        </p:sp>
        <p:sp>
          <p:nvSpPr>
            <p:cNvPr id="49181" name="Rectangle 41">
              <a:extLst>
                <a:ext uri="{FF2B5EF4-FFF2-40B4-BE49-F238E27FC236}">
                  <a16:creationId xmlns:a16="http://schemas.microsoft.com/office/drawing/2014/main" id="{20FC89EF-848E-4ED9-B094-6B444B73531E}"/>
                </a:ext>
              </a:extLst>
            </p:cNvPr>
            <p:cNvSpPr>
              <a:spLocks noChangeArrowheads="1"/>
            </p:cNvSpPr>
            <p:nvPr/>
          </p:nvSpPr>
          <p:spPr bwMode="auto">
            <a:xfrm>
              <a:off x="1054" y="374"/>
              <a:ext cx="457" cy="374"/>
            </a:xfrm>
            <a:prstGeom prst="rect">
              <a:avLst/>
            </a:prstGeom>
            <a:noFill/>
            <a:ln w="7">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49160" name="Group 44">
            <a:extLst>
              <a:ext uri="{FF2B5EF4-FFF2-40B4-BE49-F238E27FC236}">
                <a16:creationId xmlns:a16="http://schemas.microsoft.com/office/drawing/2014/main" id="{7BBA27B2-9814-4ED9-82B9-AB61F45BEEA0}"/>
              </a:ext>
            </a:extLst>
          </p:cNvPr>
          <p:cNvGrpSpPr>
            <a:grpSpLocks/>
          </p:cNvGrpSpPr>
          <p:nvPr/>
        </p:nvGrpSpPr>
        <p:grpSpPr bwMode="auto">
          <a:xfrm>
            <a:off x="4487863" y="2962275"/>
            <a:ext cx="1592262" cy="411163"/>
            <a:chOff x="1511" y="374"/>
            <a:chExt cx="1054" cy="374"/>
          </a:xfrm>
        </p:grpSpPr>
        <p:sp>
          <p:nvSpPr>
            <p:cNvPr id="49178" name="Rectangle 29">
              <a:extLst>
                <a:ext uri="{FF2B5EF4-FFF2-40B4-BE49-F238E27FC236}">
                  <a16:creationId xmlns:a16="http://schemas.microsoft.com/office/drawing/2014/main" id="{BA61E72D-9A72-4671-99AB-65EB70BFC8ED}"/>
                </a:ext>
              </a:extLst>
            </p:cNvPr>
            <p:cNvSpPr>
              <a:spLocks noChangeArrowheads="1"/>
            </p:cNvSpPr>
            <p:nvPr/>
          </p:nvSpPr>
          <p:spPr bwMode="auto">
            <a:xfrm>
              <a:off x="1517" y="374"/>
              <a:ext cx="1041" cy="37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ctr"/>
              <a:r>
                <a:rPr lang="en-US" altLang="zh-CN" sz="2000"/>
                <a:t>15~16</a:t>
              </a:r>
            </a:p>
          </p:txBody>
        </p:sp>
        <p:sp>
          <p:nvSpPr>
            <p:cNvPr id="49179" name="Rectangle 43">
              <a:extLst>
                <a:ext uri="{FF2B5EF4-FFF2-40B4-BE49-F238E27FC236}">
                  <a16:creationId xmlns:a16="http://schemas.microsoft.com/office/drawing/2014/main" id="{1782F070-5927-4C69-A616-DF37F0D0740C}"/>
                </a:ext>
              </a:extLst>
            </p:cNvPr>
            <p:cNvSpPr>
              <a:spLocks noChangeArrowheads="1"/>
            </p:cNvSpPr>
            <p:nvPr/>
          </p:nvSpPr>
          <p:spPr bwMode="auto">
            <a:xfrm>
              <a:off x="1511" y="374"/>
              <a:ext cx="1054" cy="374"/>
            </a:xfrm>
            <a:prstGeom prst="rect">
              <a:avLst/>
            </a:prstGeom>
            <a:noFill/>
            <a:ln w="7">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49161" name="Rectangle 45">
            <a:extLst>
              <a:ext uri="{FF2B5EF4-FFF2-40B4-BE49-F238E27FC236}">
                <a16:creationId xmlns:a16="http://schemas.microsoft.com/office/drawing/2014/main" id="{C9DB4BDC-4EA0-4FAB-8EDE-54A8F74CA366}"/>
              </a:ext>
            </a:extLst>
          </p:cNvPr>
          <p:cNvSpPr>
            <a:spLocks noChangeArrowheads="1"/>
          </p:cNvSpPr>
          <p:nvPr/>
        </p:nvSpPr>
        <p:spPr bwMode="auto">
          <a:xfrm>
            <a:off x="395288" y="3373438"/>
            <a:ext cx="2914650" cy="411162"/>
          </a:xfrm>
          <a:prstGeom prst="rect">
            <a:avLst/>
          </a:prstGeom>
          <a:noFill/>
          <a:ln w="7">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62" name="Rectangle 47">
            <a:extLst>
              <a:ext uri="{FF2B5EF4-FFF2-40B4-BE49-F238E27FC236}">
                <a16:creationId xmlns:a16="http://schemas.microsoft.com/office/drawing/2014/main" id="{0C361B5F-2BBC-4D40-83DB-E20B2DA974CE}"/>
              </a:ext>
            </a:extLst>
          </p:cNvPr>
          <p:cNvSpPr>
            <a:spLocks noChangeArrowheads="1"/>
          </p:cNvSpPr>
          <p:nvPr/>
        </p:nvSpPr>
        <p:spPr bwMode="auto">
          <a:xfrm>
            <a:off x="3309938" y="3373438"/>
            <a:ext cx="1177925" cy="411162"/>
          </a:xfrm>
          <a:prstGeom prst="rect">
            <a:avLst/>
          </a:prstGeom>
          <a:noFill/>
          <a:ln w="7">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63" name="Rectangle 49">
            <a:extLst>
              <a:ext uri="{FF2B5EF4-FFF2-40B4-BE49-F238E27FC236}">
                <a16:creationId xmlns:a16="http://schemas.microsoft.com/office/drawing/2014/main" id="{E803C424-91C2-478E-8BA1-9BCFC396FAC0}"/>
              </a:ext>
            </a:extLst>
          </p:cNvPr>
          <p:cNvSpPr>
            <a:spLocks noChangeArrowheads="1"/>
          </p:cNvSpPr>
          <p:nvPr/>
        </p:nvSpPr>
        <p:spPr bwMode="auto">
          <a:xfrm>
            <a:off x="4487863" y="3373438"/>
            <a:ext cx="1592262" cy="411162"/>
          </a:xfrm>
          <a:prstGeom prst="rect">
            <a:avLst/>
          </a:prstGeom>
          <a:noFill/>
          <a:ln w="7">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49164" name="Group 55">
            <a:extLst>
              <a:ext uri="{FF2B5EF4-FFF2-40B4-BE49-F238E27FC236}">
                <a16:creationId xmlns:a16="http://schemas.microsoft.com/office/drawing/2014/main" id="{63BFA20A-A65E-42C2-9371-A904C53DCE7F}"/>
              </a:ext>
            </a:extLst>
          </p:cNvPr>
          <p:cNvGrpSpPr>
            <a:grpSpLocks/>
          </p:cNvGrpSpPr>
          <p:nvPr/>
        </p:nvGrpSpPr>
        <p:grpSpPr bwMode="auto">
          <a:xfrm>
            <a:off x="395288" y="2133600"/>
            <a:ext cx="2914650" cy="411163"/>
            <a:chOff x="0" y="0"/>
            <a:chExt cx="1054" cy="374"/>
          </a:xfrm>
        </p:grpSpPr>
        <p:sp>
          <p:nvSpPr>
            <p:cNvPr id="49176" name="Rectangle 56">
              <a:extLst>
                <a:ext uri="{FF2B5EF4-FFF2-40B4-BE49-F238E27FC236}">
                  <a16:creationId xmlns:a16="http://schemas.microsoft.com/office/drawing/2014/main" id="{3F48F884-555F-4E6A-A3DE-D32F58D3A8BC}"/>
                </a:ext>
              </a:extLst>
            </p:cNvPr>
            <p:cNvSpPr>
              <a:spLocks noChangeArrowheads="1"/>
            </p:cNvSpPr>
            <p:nvPr/>
          </p:nvSpPr>
          <p:spPr bwMode="auto">
            <a:xfrm>
              <a:off x="6" y="0"/>
              <a:ext cx="1043" cy="37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ctr"/>
              <a:r>
                <a:rPr lang="zh-CN" altLang="en-US" sz="2000">
                  <a:latin typeface="宋体" panose="02010600030101010101" pitchFamily="2" charset="-122"/>
                </a:rPr>
                <a:t>类  </a:t>
              </a:r>
              <a:r>
                <a:rPr lang="zh-CN" altLang="en-US" sz="2000"/>
                <a:t>型</a:t>
              </a:r>
            </a:p>
          </p:txBody>
        </p:sp>
        <p:sp>
          <p:nvSpPr>
            <p:cNvPr id="49177" name="Rectangle 57">
              <a:extLst>
                <a:ext uri="{FF2B5EF4-FFF2-40B4-BE49-F238E27FC236}">
                  <a16:creationId xmlns:a16="http://schemas.microsoft.com/office/drawing/2014/main" id="{ECB771A6-1DFA-41D0-BFC8-D6CE88E7DA2C}"/>
                </a:ext>
              </a:extLst>
            </p:cNvPr>
            <p:cNvSpPr>
              <a:spLocks noChangeArrowheads="1"/>
            </p:cNvSpPr>
            <p:nvPr/>
          </p:nvSpPr>
          <p:spPr bwMode="auto">
            <a:xfrm>
              <a:off x="0" y="0"/>
              <a:ext cx="1054" cy="374"/>
            </a:xfrm>
            <a:prstGeom prst="rect">
              <a:avLst/>
            </a:prstGeom>
            <a:noFill/>
            <a:ln w="7">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49165" name="Group 58">
            <a:extLst>
              <a:ext uri="{FF2B5EF4-FFF2-40B4-BE49-F238E27FC236}">
                <a16:creationId xmlns:a16="http://schemas.microsoft.com/office/drawing/2014/main" id="{BDDAD14B-28C6-487F-9E2E-D7BE229C6022}"/>
              </a:ext>
            </a:extLst>
          </p:cNvPr>
          <p:cNvGrpSpPr>
            <a:grpSpLocks/>
          </p:cNvGrpSpPr>
          <p:nvPr/>
        </p:nvGrpSpPr>
        <p:grpSpPr bwMode="auto">
          <a:xfrm>
            <a:off x="3309938" y="2133600"/>
            <a:ext cx="1177925" cy="411163"/>
            <a:chOff x="1054" y="0"/>
            <a:chExt cx="457" cy="374"/>
          </a:xfrm>
        </p:grpSpPr>
        <p:sp>
          <p:nvSpPr>
            <p:cNvPr id="49174" name="Rectangle 59">
              <a:extLst>
                <a:ext uri="{FF2B5EF4-FFF2-40B4-BE49-F238E27FC236}">
                  <a16:creationId xmlns:a16="http://schemas.microsoft.com/office/drawing/2014/main" id="{BCFA67EB-16CF-414A-881D-8E44BE108A6F}"/>
                </a:ext>
              </a:extLst>
            </p:cNvPr>
            <p:cNvSpPr>
              <a:spLocks noChangeArrowheads="1"/>
            </p:cNvSpPr>
            <p:nvPr/>
          </p:nvSpPr>
          <p:spPr bwMode="auto">
            <a:xfrm>
              <a:off x="1060" y="0"/>
              <a:ext cx="445" cy="37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ctr"/>
              <a:r>
                <a:rPr lang="en-US" altLang="zh-CN" sz="900"/>
                <a:t> </a:t>
              </a:r>
              <a:r>
                <a:rPr lang="zh-CN" altLang="en-US" sz="2000">
                  <a:latin typeface="宋体" panose="02010600030101010101" pitchFamily="2" charset="-122"/>
                </a:rPr>
                <a:t>位数</a:t>
              </a:r>
            </a:p>
          </p:txBody>
        </p:sp>
        <p:sp>
          <p:nvSpPr>
            <p:cNvPr id="49175" name="Rectangle 60">
              <a:extLst>
                <a:ext uri="{FF2B5EF4-FFF2-40B4-BE49-F238E27FC236}">
                  <a16:creationId xmlns:a16="http://schemas.microsoft.com/office/drawing/2014/main" id="{DED36CD9-D38B-413D-BDEE-3E5E2EAD8A69}"/>
                </a:ext>
              </a:extLst>
            </p:cNvPr>
            <p:cNvSpPr>
              <a:spLocks noChangeArrowheads="1"/>
            </p:cNvSpPr>
            <p:nvPr/>
          </p:nvSpPr>
          <p:spPr bwMode="auto">
            <a:xfrm>
              <a:off x="1054" y="0"/>
              <a:ext cx="457" cy="374"/>
            </a:xfrm>
            <a:prstGeom prst="rect">
              <a:avLst/>
            </a:prstGeom>
            <a:noFill/>
            <a:ln w="7">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49166" name="Group 61">
            <a:extLst>
              <a:ext uri="{FF2B5EF4-FFF2-40B4-BE49-F238E27FC236}">
                <a16:creationId xmlns:a16="http://schemas.microsoft.com/office/drawing/2014/main" id="{CEA60E91-1502-442C-900C-BE294D629A86}"/>
              </a:ext>
            </a:extLst>
          </p:cNvPr>
          <p:cNvGrpSpPr>
            <a:grpSpLocks/>
          </p:cNvGrpSpPr>
          <p:nvPr/>
        </p:nvGrpSpPr>
        <p:grpSpPr bwMode="auto">
          <a:xfrm>
            <a:off x="4487863" y="2133600"/>
            <a:ext cx="1592262" cy="411163"/>
            <a:chOff x="1511" y="0"/>
            <a:chExt cx="1054" cy="374"/>
          </a:xfrm>
        </p:grpSpPr>
        <p:sp>
          <p:nvSpPr>
            <p:cNvPr id="49172" name="Rectangle 62">
              <a:extLst>
                <a:ext uri="{FF2B5EF4-FFF2-40B4-BE49-F238E27FC236}">
                  <a16:creationId xmlns:a16="http://schemas.microsoft.com/office/drawing/2014/main" id="{97686167-92EA-4C24-9B78-C7534D140A59}"/>
                </a:ext>
              </a:extLst>
            </p:cNvPr>
            <p:cNvSpPr>
              <a:spLocks noChangeArrowheads="1"/>
            </p:cNvSpPr>
            <p:nvPr/>
          </p:nvSpPr>
          <p:spPr bwMode="auto">
            <a:xfrm>
              <a:off x="1517" y="0"/>
              <a:ext cx="1041" cy="37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ctr"/>
              <a:r>
                <a:rPr lang="zh-CN" altLang="en-US" sz="2000"/>
                <a:t>有效数字</a:t>
              </a:r>
            </a:p>
          </p:txBody>
        </p:sp>
        <p:sp>
          <p:nvSpPr>
            <p:cNvPr id="49173" name="Rectangle 63">
              <a:extLst>
                <a:ext uri="{FF2B5EF4-FFF2-40B4-BE49-F238E27FC236}">
                  <a16:creationId xmlns:a16="http://schemas.microsoft.com/office/drawing/2014/main" id="{3726BDE3-3F41-40E6-99C5-23E114901E8D}"/>
                </a:ext>
              </a:extLst>
            </p:cNvPr>
            <p:cNvSpPr>
              <a:spLocks noChangeArrowheads="1"/>
            </p:cNvSpPr>
            <p:nvPr/>
          </p:nvSpPr>
          <p:spPr bwMode="auto">
            <a:xfrm>
              <a:off x="1511" y="0"/>
              <a:ext cx="1054" cy="374"/>
            </a:xfrm>
            <a:prstGeom prst="rect">
              <a:avLst/>
            </a:prstGeom>
            <a:noFill/>
            <a:ln w="7">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49167" name="Rectangle 26">
            <a:extLst>
              <a:ext uri="{FF2B5EF4-FFF2-40B4-BE49-F238E27FC236}">
                <a16:creationId xmlns:a16="http://schemas.microsoft.com/office/drawing/2014/main" id="{BFF7C733-D02A-4AA4-899A-3BD3DA463B56}"/>
              </a:ext>
            </a:extLst>
          </p:cNvPr>
          <p:cNvSpPr>
            <a:spLocks noChangeArrowheads="1"/>
          </p:cNvSpPr>
          <p:nvPr/>
        </p:nvSpPr>
        <p:spPr bwMode="auto">
          <a:xfrm>
            <a:off x="6096000" y="2551113"/>
            <a:ext cx="2724150" cy="41116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ctr"/>
            <a:r>
              <a:rPr lang="en-US" altLang="zh-CN" sz="2000"/>
              <a:t>-3.4×10</a:t>
            </a:r>
            <a:r>
              <a:rPr lang="en-US" altLang="zh-CN" sz="2000" baseline="30000"/>
              <a:t>-38</a:t>
            </a:r>
            <a:r>
              <a:rPr lang="en-US" altLang="zh-CN" sz="2000"/>
              <a:t>~3.4×10</a:t>
            </a:r>
            <a:r>
              <a:rPr lang="en-US" altLang="zh-CN" sz="2000" baseline="30000"/>
              <a:t>38</a:t>
            </a:r>
            <a:endParaRPr lang="en-US" altLang="zh-CN" sz="2000"/>
          </a:p>
        </p:txBody>
      </p:sp>
      <p:sp>
        <p:nvSpPr>
          <p:cNvPr id="49168" name="Rectangle 29">
            <a:extLst>
              <a:ext uri="{FF2B5EF4-FFF2-40B4-BE49-F238E27FC236}">
                <a16:creationId xmlns:a16="http://schemas.microsoft.com/office/drawing/2014/main" id="{58253AB4-EA88-43A7-A480-EAC71C3D87EE}"/>
              </a:ext>
            </a:extLst>
          </p:cNvPr>
          <p:cNvSpPr>
            <a:spLocks noChangeArrowheads="1"/>
          </p:cNvSpPr>
          <p:nvPr/>
        </p:nvSpPr>
        <p:spPr bwMode="auto">
          <a:xfrm>
            <a:off x="6096000" y="2962275"/>
            <a:ext cx="2724150" cy="4111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ctr"/>
            <a:r>
              <a:rPr lang="en-US" altLang="zh-CN" sz="2000"/>
              <a:t>-1.7×10</a:t>
            </a:r>
            <a:r>
              <a:rPr lang="en-US" altLang="zh-CN" sz="2000" baseline="30000"/>
              <a:t>-308</a:t>
            </a:r>
            <a:r>
              <a:rPr lang="en-US" altLang="zh-CN" sz="2000"/>
              <a:t>~1.7×10</a:t>
            </a:r>
            <a:r>
              <a:rPr lang="en-US" altLang="zh-CN" sz="2000" baseline="30000"/>
              <a:t>308</a:t>
            </a:r>
            <a:endParaRPr lang="en-US" altLang="zh-CN" sz="2000"/>
          </a:p>
        </p:txBody>
      </p:sp>
      <p:sp>
        <p:nvSpPr>
          <p:cNvPr id="49169" name="Rectangle 32">
            <a:extLst>
              <a:ext uri="{FF2B5EF4-FFF2-40B4-BE49-F238E27FC236}">
                <a16:creationId xmlns:a16="http://schemas.microsoft.com/office/drawing/2014/main" id="{FD770040-ED76-4AA6-8087-F632205BC395}"/>
              </a:ext>
            </a:extLst>
          </p:cNvPr>
          <p:cNvSpPr>
            <a:spLocks noChangeArrowheads="1"/>
          </p:cNvSpPr>
          <p:nvPr/>
        </p:nvSpPr>
        <p:spPr bwMode="auto">
          <a:xfrm>
            <a:off x="6096000" y="3373438"/>
            <a:ext cx="2724150" cy="41116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ctr"/>
            <a:endParaRPr lang="en-US" altLang="zh-CN" sz="2000"/>
          </a:p>
        </p:txBody>
      </p:sp>
      <p:sp>
        <p:nvSpPr>
          <p:cNvPr id="49170" name="Rectangle 62">
            <a:extLst>
              <a:ext uri="{FF2B5EF4-FFF2-40B4-BE49-F238E27FC236}">
                <a16:creationId xmlns:a16="http://schemas.microsoft.com/office/drawing/2014/main" id="{B846BDBA-F118-4532-ACDC-C3CAE3046325}"/>
              </a:ext>
            </a:extLst>
          </p:cNvPr>
          <p:cNvSpPr>
            <a:spLocks noChangeArrowheads="1"/>
          </p:cNvSpPr>
          <p:nvPr/>
        </p:nvSpPr>
        <p:spPr bwMode="auto">
          <a:xfrm>
            <a:off x="6096000" y="2133600"/>
            <a:ext cx="2724150" cy="4111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ctr"/>
            <a:r>
              <a:rPr lang="zh-CN" altLang="en-US" sz="2000"/>
              <a:t>取值范围</a:t>
            </a:r>
          </a:p>
        </p:txBody>
      </p:sp>
      <p:sp>
        <p:nvSpPr>
          <p:cNvPr id="44" name="Rectangle 2">
            <a:extLst>
              <a:ext uri="{FF2B5EF4-FFF2-40B4-BE49-F238E27FC236}">
                <a16:creationId xmlns:a16="http://schemas.microsoft.com/office/drawing/2014/main" id="{5D7A60BE-EA57-4B1F-96F7-33FF8E9DE789}"/>
              </a:ext>
            </a:extLst>
          </p:cNvPr>
          <p:cNvSpPr txBox="1">
            <a:spLocks noChangeArrowheads="1"/>
          </p:cNvSpPr>
          <p:nvPr/>
        </p:nvSpPr>
        <p:spPr bwMode="auto">
          <a:xfrm>
            <a:off x="609600" y="1493838"/>
            <a:ext cx="8077200" cy="792162"/>
          </a:xfrm>
          <a:prstGeom prst="rect">
            <a:avLst/>
          </a:prstGeom>
          <a:noFill/>
          <a:ln w="9525">
            <a:noFill/>
            <a:miter lim="800000"/>
            <a:headEnd/>
            <a:tailEnd/>
          </a:ln>
        </p:spPr>
        <p:txBody>
          <a:bodyPr lIns="45720" rIns="45720"/>
          <a:lstStyle/>
          <a:p>
            <a:pPr eaLnBrk="1" hangingPunct="1">
              <a:spcBef>
                <a:spcPts val="400"/>
              </a:spcBef>
              <a:buClr>
                <a:schemeClr val="accent1"/>
              </a:buClr>
              <a:buSzPct val="68000"/>
              <a:defRPr/>
            </a:pPr>
            <a:r>
              <a:rPr kumimoji="0" lang="en-US" altLang="zh-CN" sz="2800" dirty="0">
                <a:solidFill>
                  <a:srgbClr val="800000"/>
                </a:solidFill>
                <a:latin typeface="+mn-lt"/>
                <a:ea typeface="+mn-ea"/>
              </a:rPr>
              <a:t>2.   </a:t>
            </a:r>
            <a:r>
              <a:rPr kumimoji="0" lang="zh-CN" altLang="en-US" sz="2800" dirty="0">
                <a:solidFill>
                  <a:srgbClr val="800000"/>
                </a:solidFill>
                <a:latin typeface="+mn-lt"/>
                <a:ea typeface="+mn-ea"/>
              </a:rPr>
              <a:t>实型变量的分类</a:t>
            </a:r>
            <a:endParaRPr kumimoji="0" lang="zh-CN" altLang="en-US" sz="2800" dirty="0">
              <a:latin typeface="+mn-lt"/>
              <a:ea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70744892-EB17-44F8-9580-624C662EA0B8}"/>
              </a:ext>
            </a:extLst>
          </p:cNvPr>
          <p:cNvSpPr>
            <a:spLocks noChangeArrowheads="1"/>
          </p:cNvSpPr>
          <p:nvPr/>
        </p:nvSpPr>
        <p:spPr bwMode="auto">
          <a:xfrm>
            <a:off x="642938" y="995363"/>
            <a:ext cx="7772400" cy="116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spcBef>
                <a:spcPct val="20000"/>
              </a:spcBef>
              <a:buClr>
                <a:srgbClr val="FF3300"/>
              </a:buClr>
              <a:buFont typeface="Wingdings" panose="05000000000000000000" pitchFamily="2" charset="2"/>
              <a:buChar char="v"/>
            </a:pPr>
            <a:r>
              <a:rPr lang="zh-CN" altLang="en-US" dirty="0">
                <a:latin typeface="Arial" panose="020B0604020202020204" pitchFamily="34" charset="0"/>
              </a:rPr>
              <a:t>浮点型数据的舍入误差</a:t>
            </a:r>
          </a:p>
          <a:p>
            <a:pPr lvl="3" eaLnBrk="1" hangingPunct="1">
              <a:spcBef>
                <a:spcPct val="20000"/>
              </a:spcBef>
              <a:buClr>
                <a:srgbClr val="FFCC00"/>
              </a:buClr>
              <a:buFont typeface="Wingdings" panose="05000000000000000000" pitchFamily="2" charset="2"/>
              <a:buChar char="l"/>
            </a:pPr>
            <a:r>
              <a:rPr lang="zh-CN" altLang="en-US" sz="2000" dirty="0">
                <a:solidFill>
                  <a:srgbClr val="FF0000"/>
                </a:solidFill>
              </a:rPr>
              <a:t>数据超过有效位数，则产生误差</a:t>
            </a:r>
          </a:p>
          <a:p>
            <a:pPr lvl="3" eaLnBrk="1" hangingPunct="1">
              <a:spcBef>
                <a:spcPct val="20000"/>
              </a:spcBef>
              <a:buClr>
                <a:srgbClr val="FFCC00"/>
              </a:buClr>
              <a:buFont typeface="Wingdings" panose="05000000000000000000" pitchFamily="2" charset="2"/>
              <a:buChar char="l"/>
            </a:pPr>
            <a:r>
              <a:rPr lang="zh-CN" altLang="en-US" sz="2000" dirty="0">
                <a:solidFill>
                  <a:srgbClr val="FF0000"/>
                </a:solidFill>
              </a:rPr>
              <a:t>要避免一个很大的数与一个很小的数加减</a:t>
            </a:r>
          </a:p>
        </p:txBody>
      </p:sp>
      <p:sp>
        <p:nvSpPr>
          <p:cNvPr id="6" name="Text Box 8">
            <a:extLst>
              <a:ext uri="{FF2B5EF4-FFF2-40B4-BE49-F238E27FC236}">
                <a16:creationId xmlns:a16="http://schemas.microsoft.com/office/drawing/2014/main" id="{9E107CEB-FD89-412F-AFE4-88E6EB3F5FBC}"/>
              </a:ext>
            </a:extLst>
          </p:cNvPr>
          <p:cNvSpPr txBox="1">
            <a:spLocks noChangeArrowheads="1"/>
          </p:cNvSpPr>
          <p:nvPr/>
        </p:nvSpPr>
        <p:spPr bwMode="auto">
          <a:xfrm>
            <a:off x="1116013" y="2244725"/>
            <a:ext cx="4182853" cy="3787833"/>
          </a:xfrm>
          <a:prstGeom prst="rect">
            <a:avLst/>
          </a:prstGeom>
          <a:solidFill>
            <a:srgbClr val="0033CC"/>
          </a:solidFill>
          <a:ln w="38100">
            <a:solidFill>
              <a:schemeClr val="tx1"/>
            </a:solidFill>
            <a:miter lim="800000"/>
            <a:headEnd/>
            <a:tailEnd/>
          </a:ln>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dirty="0">
                <a:solidFill>
                  <a:schemeClr val="bg1"/>
                </a:solidFill>
              </a:rPr>
              <a:t>例</a:t>
            </a:r>
            <a:r>
              <a:rPr lang="en-US" altLang="zh-CN" dirty="0">
                <a:solidFill>
                  <a:schemeClr val="bg1"/>
                </a:solidFill>
              </a:rPr>
              <a:t>12  </a:t>
            </a:r>
            <a:r>
              <a:rPr lang="zh-CN" altLang="en-US" dirty="0">
                <a:solidFill>
                  <a:schemeClr val="bg1"/>
                </a:solidFill>
                <a:latin typeface="宋体" panose="02010600030101010101" pitchFamily="2" charset="-122"/>
              </a:rPr>
              <a:t>浮点型数据的舍入误差 </a:t>
            </a:r>
            <a:endParaRPr lang="zh-CN" altLang="en-US" dirty="0">
              <a:solidFill>
                <a:schemeClr val="bg1"/>
              </a:solidFill>
            </a:endParaRPr>
          </a:p>
          <a:p>
            <a:r>
              <a:rPr lang="en-US" altLang="zh-CN" dirty="0">
                <a:solidFill>
                  <a:schemeClr val="bg1"/>
                </a:solidFill>
              </a:rPr>
              <a:t>#include &lt;</a:t>
            </a:r>
            <a:r>
              <a:rPr lang="en-US" altLang="zh-CN" dirty="0" err="1">
                <a:solidFill>
                  <a:schemeClr val="bg1"/>
                </a:solidFill>
              </a:rPr>
              <a:t>stdio.h</a:t>
            </a:r>
            <a:r>
              <a:rPr lang="en-US" altLang="zh-CN" dirty="0">
                <a:solidFill>
                  <a:schemeClr val="bg1"/>
                </a:solidFill>
              </a:rPr>
              <a:t>&gt;</a:t>
            </a:r>
          </a:p>
          <a:p>
            <a:r>
              <a:rPr lang="en-US" altLang="zh-CN" dirty="0">
                <a:solidFill>
                  <a:schemeClr val="bg1"/>
                </a:solidFill>
              </a:rPr>
              <a:t>int main( )</a:t>
            </a:r>
          </a:p>
          <a:p>
            <a:r>
              <a:rPr lang="en-US" altLang="zh-CN" dirty="0">
                <a:solidFill>
                  <a:schemeClr val="bg1"/>
                </a:solidFill>
              </a:rPr>
              <a:t>{</a:t>
            </a:r>
          </a:p>
          <a:p>
            <a:r>
              <a:rPr lang="en-US" altLang="zh-CN" dirty="0">
                <a:solidFill>
                  <a:schemeClr val="bg1"/>
                </a:solidFill>
              </a:rPr>
              <a:t>  float a , b;</a:t>
            </a:r>
          </a:p>
          <a:p>
            <a:r>
              <a:rPr lang="en-US" altLang="zh-CN" dirty="0">
                <a:solidFill>
                  <a:schemeClr val="bg1"/>
                </a:solidFill>
              </a:rPr>
              <a:t>  a= 123456.789e5;</a:t>
            </a:r>
          </a:p>
          <a:p>
            <a:r>
              <a:rPr lang="en-US" altLang="zh-CN" dirty="0">
                <a:solidFill>
                  <a:schemeClr val="bg1"/>
                </a:solidFill>
              </a:rPr>
              <a:t>  b= a+20;</a:t>
            </a:r>
          </a:p>
          <a:p>
            <a:r>
              <a:rPr lang="en-US" altLang="zh-CN" dirty="0">
                <a:solidFill>
                  <a:schemeClr val="bg1"/>
                </a:solidFill>
              </a:rPr>
              <a:t>  </a:t>
            </a:r>
            <a:r>
              <a:rPr lang="en-US" altLang="zh-CN" dirty="0" err="1">
                <a:solidFill>
                  <a:schemeClr val="bg1"/>
                </a:solidFill>
              </a:rPr>
              <a:t>printf</a:t>
            </a:r>
            <a:r>
              <a:rPr lang="en-US" altLang="zh-CN" dirty="0">
                <a:solidFill>
                  <a:schemeClr val="bg1"/>
                </a:solidFill>
              </a:rPr>
              <a:t>("%f \</a:t>
            </a:r>
            <a:r>
              <a:rPr lang="en-US" altLang="zh-CN" dirty="0" err="1">
                <a:solidFill>
                  <a:schemeClr val="bg1"/>
                </a:solidFill>
              </a:rPr>
              <a:t>n%f</a:t>
            </a:r>
            <a:r>
              <a:rPr lang="en-US" altLang="zh-CN" dirty="0">
                <a:solidFill>
                  <a:schemeClr val="bg1"/>
                </a:solidFill>
              </a:rPr>
              <a:t>\n",</a:t>
            </a:r>
            <a:r>
              <a:rPr lang="en-US" altLang="zh-CN" dirty="0" err="1">
                <a:solidFill>
                  <a:schemeClr val="bg1"/>
                </a:solidFill>
              </a:rPr>
              <a:t>a,b</a:t>
            </a:r>
            <a:r>
              <a:rPr lang="en-US" altLang="zh-CN" dirty="0">
                <a:solidFill>
                  <a:schemeClr val="bg1"/>
                </a:solidFill>
              </a:rPr>
              <a:t>); </a:t>
            </a:r>
          </a:p>
          <a:p>
            <a:r>
              <a:rPr lang="en-US" altLang="zh-CN" dirty="0">
                <a:solidFill>
                  <a:schemeClr val="bg1"/>
                </a:solidFill>
              </a:rPr>
              <a:t>  return 0;</a:t>
            </a:r>
          </a:p>
          <a:p>
            <a:r>
              <a:rPr lang="en-US" altLang="zh-CN" dirty="0">
                <a:solidFill>
                  <a:schemeClr val="bg1"/>
                </a:solidFill>
              </a:rPr>
              <a:t> } </a:t>
            </a:r>
          </a:p>
        </p:txBody>
      </p:sp>
      <p:grpSp>
        <p:nvGrpSpPr>
          <p:cNvPr id="3" name="Group 12">
            <a:extLst>
              <a:ext uri="{FF2B5EF4-FFF2-40B4-BE49-F238E27FC236}">
                <a16:creationId xmlns:a16="http://schemas.microsoft.com/office/drawing/2014/main" id="{3B62041C-3526-4537-9439-E62252A33F4C}"/>
              </a:ext>
            </a:extLst>
          </p:cNvPr>
          <p:cNvGrpSpPr>
            <a:grpSpLocks/>
          </p:cNvGrpSpPr>
          <p:nvPr/>
        </p:nvGrpSpPr>
        <p:grpSpPr bwMode="auto">
          <a:xfrm>
            <a:off x="5292725" y="4149725"/>
            <a:ext cx="3517900" cy="1262063"/>
            <a:chOff x="705" y="2568"/>
            <a:chExt cx="2216" cy="795"/>
          </a:xfrm>
        </p:grpSpPr>
        <p:sp>
          <p:nvSpPr>
            <p:cNvPr id="50183" name="Text Box 13">
              <a:extLst>
                <a:ext uri="{FF2B5EF4-FFF2-40B4-BE49-F238E27FC236}">
                  <a16:creationId xmlns:a16="http://schemas.microsoft.com/office/drawing/2014/main" id="{BBBA6C50-1D33-4BEF-9639-932049154211}"/>
                </a:ext>
              </a:extLst>
            </p:cNvPr>
            <p:cNvSpPr txBox="1">
              <a:spLocks noChangeArrowheads="1"/>
            </p:cNvSpPr>
            <p:nvPr/>
          </p:nvSpPr>
          <p:spPr bwMode="auto">
            <a:xfrm>
              <a:off x="886" y="2840"/>
              <a:ext cx="2035" cy="523"/>
            </a:xfrm>
            <a:prstGeom prst="rect">
              <a:avLst/>
            </a:prstGeom>
            <a:solidFill>
              <a:srgbClr val="000000"/>
            </a:solidFill>
            <a:ln w="28575">
              <a:solidFill>
                <a:srgbClr val="0000FF"/>
              </a:solidFill>
              <a:miter lim="800000"/>
              <a:headEnd/>
              <a:tailEnd/>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bg1"/>
                  </a:solidFill>
                </a:rPr>
                <a:t>12345678848.000000</a:t>
              </a:r>
            </a:p>
            <a:p>
              <a:pPr eaLnBrk="1" hangingPunct="1"/>
              <a:r>
                <a:rPr lang="en-US" altLang="zh-CN">
                  <a:solidFill>
                    <a:schemeClr val="bg1"/>
                  </a:solidFill>
                </a:rPr>
                <a:t>12345678848.000000</a:t>
              </a:r>
            </a:p>
          </p:txBody>
        </p:sp>
        <p:sp>
          <p:nvSpPr>
            <p:cNvPr id="50184" name="Text Box 14">
              <a:extLst>
                <a:ext uri="{FF2B5EF4-FFF2-40B4-BE49-F238E27FC236}">
                  <a16:creationId xmlns:a16="http://schemas.microsoft.com/office/drawing/2014/main" id="{7BBD570B-CA17-4B12-912F-EB9F45CE57A4}"/>
                </a:ext>
              </a:extLst>
            </p:cNvPr>
            <p:cNvSpPr txBox="1">
              <a:spLocks noChangeArrowheads="1"/>
            </p:cNvSpPr>
            <p:nvPr/>
          </p:nvSpPr>
          <p:spPr bwMode="auto">
            <a:xfrm>
              <a:off x="705" y="2568"/>
              <a:ext cx="12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0000"/>
                  </a:solidFill>
                </a:rPr>
                <a:t>   </a:t>
              </a:r>
              <a:r>
                <a:rPr lang="zh-CN" altLang="zh-CN">
                  <a:solidFill>
                    <a:srgbClr val="000000"/>
                  </a:solidFill>
                </a:rPr>
                <a:t>运行结果：</a:t>
              </a:r>
              <a:endParaRPr lang="zh-CN" altLang="en-US">
                <a:solidFill>
                  <a:srgbClr val="000000"/>
                </a:solidFill>
              </a:endParaRPr>
            </a:p>
          </p:txBody>
        </p:sp>
      </p:grpSp>
      <p:sp>
        <p:nvSpPr>
          <p:cNvPr id="50182" name="矩形标注 2">
            <a:extLst>
              <a:ext uri="{FF2B5EF4-FFF2-40B4-BE49-F238E27FC236}">
                <a16:creationId xmlns:a16="http://schemas.microsoft.com/office/drawing/2014/main" id="{50F37994-B400-4214-86F0-3987480193A0}"/>
              </a:ext>
            </a:extLst>
          </p:cNvPr>
          <p:cNvSpPr>
            <a:spLocks noChangeArrowheads="1"/>
          </p:cNvSpPr>
          <p:nvPr/>
        </p:nvSpPr>
        <p:spPr bwMode="auto">
          <a:xfrm>
            <a:off x="5435600" y="2157413"/>
            <a:ext cx="3240088" cy="1631950"/>
          </a:xfrm>
          <a:prstGeom prst="wedgeRectCallout">
            <a:avLst>
              <a:gd name="adj1" fmla="val -20833"/>
              <a:gd name="adj2" fmla="val 62500"/>
            </a:avLst>
          </a:prstGeom>
          <a:solidFill>
            <a:srgbClr val="FFC000"/>
          </a:solidFill>
          <a:ln w="6350" algn="ctr">
            <a:solidFill>
              <a:srgbClr val="FFC000"/>
            </a:solidFill>
            <a:round/>
            <a:headEnd/>
            <a:tailEnd/>
          </a:ln>
        </p:spPr>
        <p:txBody>
          <a:bodyPr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注意：程序运行时，输出</a:t>
            </a:r>
            <a:r>
              <a:rPr lang="en-US" altLang="zh-CN" sz="2000"/>
              <a:t>b</a:t>
            </a:r>
            <a:r>
              <a:rPr lang="zh-CN" altLang="en-US" sz="2000"/>
              <a:t>的值与</a:t>
            </a:r>
            <a:r>
              <a:rPr lang="en-US" altLang="zh-CN" sz="2000"/>
              <a:t>a</a:t>
            </a:r>
            <a:r>
              <a:rPr lang="zh-CN" altLang="en-US" sz="2000"/>
              <a:t>相等。</a:t>
            </a:r>
            <a:endParaRPr lang="en-US" altLang="zh-CN" sz="2000"/>
          </a:p>
          <a:p>
            <a:pPr eaLnBrk="1" hangingPunct="1"/>
            <a:r>
              <a:rPr lang="zh-CN" altLang="en-US" sz="2000"/>
              <a:t>原因是：一个实型变量只能保证的有效数字是</a:t>
            </a:r>
            <a:r>
              <a:rPr lang="en-US" altLang="zh-CN" sz="2000"/>
              <a:t>7</a:t>
            </a:r>
            <a:r>
              <a:rPr lang="zh-CN" altLang="en-US" sz="2000"/>
              <a:t>位有效数字，后面的数字无意义</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F469BB5-B895-43FC-AE5C-D096702FE790}"/>
              </a:ext>
            </a:extLst>
          </p:cNvPr>
          <p:cNvSpPr/>
          <p:nvPr/>
        </p:nvSpPr>
        <p:spPr>
          <a:xfrm>
            <a:off x="395536" y="1118349"/>
            <a:ext cx="7470576" cy="5262979"/>
          </a:xfrm>
          <a:prstGeom prst="rect">
            <a:avLst/>
          </a:prstGeom>
        </p:spPr>
        <p:txBody>
          <a:bodyPr wrap="square">
            <a:spAutoFit/>
          </a:bodyPr>
          <a:lstStyle/>
          <a:p>
            <a:r>
              <a:rPr lang="en-US" dirty="0"/>
              <a:t>#include&lt;</a:t>
            </a:r>
            <a:r>
              <a:rPr lang="en-US" dirty="0" err="1"/>
              <a:t>stdio.h</a:t>
            </a:r>
            <a:r>
              <a:rPr lang="en-US" dirty="0"/>
              <a:t>&gt;</a:t>
            </a:r>
          </a:p>
          <a:p>
            <a:endParaRPr lang="en-US" dirty="0"/>
          </a:p>
          <a:p>
            <a:r>
              <a:rPr lang="en-US" dirty="0"/>
              <a:t>int main()</a:t>
            </a:r>
          </a:p>
          <a:p>
            <a:r>
              <a:rPr lang="en-US" dirty="0"/>
              <a:t>{   </a:t>
            </a:r>
          </a:p>
          <a:p>
            <a:r>
              <a:rPr lang="en-US" dirty="0"/>
              <a:t>	//float x = 1999998.0f/1999999.0f;</a:t>
            </a:r>
          </a:p>
          <a:p>
            <a:r>
              <a:rPr lang="en-US" dirty="0"/>
              <a:t>	//float y = 1.0f;</a:t>
            </a:r>
          </a:p>
          <a:p>
            <a:r>
              <a:rPr lang="en-US" dirty="0"/>
              <a:t>	float x = 199999998.0f/199999999.0f;</a:t>
            </a:r>
          </a:p>
          <a:p>
            <a:r>
              <a:rPr lang="en-US" dirty="0"/>
              <a:t>	float y = 1.0f;</a:t>
            </a:r>
          </a:p>
          <a:p>
            <a:r>
              <a:rPr lang="en-US" dirty="0"/>
              <a:t>	</a:t>
            </a:r>
            <a:r>
              <a:rPr lang="en-US" dirty="0" err="1"/>
              <a:t>printf</a:t>
            </a:r>
            <a:r>
              <a:rPr lang="en-US" dirty="0"/>
              <a:t>("%f %f\n",</a:t>
            </a:r>
            <a:r>
              <a:rPr lang="en-US" dirty="0" err="1"/>
              <a:t>x,y</a:t>
            </a:r>
            <a:r>
              <a:rPr lang="en-US" dirty="0"/>
              <a:t>);</a:t>
            </a:r>
          </a:p>
          <a:p>
            <a:r>
              <a:rPr lang="en-US" dirty="0"/>
              <a:t>	if(x-y==0)</a:t>
            </a:r>
          </a:p>
          <a:p>
            <a:r>
              <a:rPr lang="en-US" dirty="0"/>
              <a:t>	{		</a:t>
            </a:r>
            <a:r>
              <a:rPr lang="en-US" dirty="0" err="1"/>
              <a:t>printf</a:t>
            </a:r>
            <a:r>
              <a:rPr lang="en-US" dirty="0"/>
              <a:t>("yes\n");}</a:t>
            </a:r>
          </a:p>
          <a:p>
            <a:r>
              <a:rPr lang="en-US" dirty="0"/>
              <a:t>	else</a:t>
            </a:r>
          </a:p>
          <a:p>
            <a:r>
              <a:rPr lang="en-US" dirty="0"/>
              <a:t>	{		</a:t>
            </a:r>
            <a:r>
              <a:rPr lang="en-US" dirty="0" err="1"/>
              <a:t>printf</a:t>
            </a:r>
            <a:r>
              <a:rPr lang="en-US" dirty="0"/>
              <a:t>("no\n");	}</a:t>
            </a:r>
          </a:p>
          <a:p>
            <a:r>
              <a:rPr lang="en-US" dirty="0"/>
              <a:t>}</a:t>
            </a:r>
          </a:p>
        </p:txBody>
      </p:sp>
      <p:sp>
        <p:nvSpPr>
          <p:cNvPr id="5" name="文本框 4">
            <a:extLst>
              <a:ext uri="{FF2B5EF4-FFF2-40B4-BE49-F238E27FC236}">
                <a16:creationId xmlns:a16="http://schemas.microsoft.com/office/drawing/2014/main" id="{D3BBB568-8DB5-410B-A213-25BBAEBAEC10}"/>
              </a:ext>
            </a:extLst>
          </p:cNvPr>
          <p:cNvSpPr txBox="1"/>
          <p:nvPr/>
        </p:nvSpPr>
        <p:spPr>
          <a:xfrm>
            <a:off x="6876256" y="3068960"/>
            <a:ext cx="2520280" cy="1938992"/>
          </a:xfrm>
          <a:prstGeom prst="rect">
            <a:avLst/>
          </a:prstGeom>
          <a:noFill/>
        </p:spPr>
        <p:txBody>
          <a:bodyPr wrap="square" rtlCol="0">
            <a:spAutoFit/>
          </a:bodyPr>
          <a:lstStyle/>
          <a:p>
            <a:r>
              <a:rPr lang="zh-CN" altLang="en-US" b="1" dirty="0"/>
              <a:t>观察两种情况下的显示结果</a:t>
            </a:r>
            <a:endParaRPr lang="en-US" altLang="zh-CN" b="1" dirty="0"/>
          </a:p>
          <a:p>
            <a:endParaRPr lang="en-US" b="1" dirty="0"/>
          </a:p>
          <a:p>
            <a:r>
              <a:rPr lang="zh-CN" altLang="en-US" b="1" dirty="0"/>
              <a:t>注意，浮点数的“等号”判断</a:t>
            </a:r>
            <a:endParaRPr lang="en-US" b="1" dirty="0"/>
          </a:p>
        </p:txBody>
      </p:sp>
    </p:spTree>
    <p:extLst>
      <p:ext uri="{BB962C8B-B14F-4D97-AF65-F5344CB8AC3E}">
        <p14:creationId xmlns:p14="http://schemas.microsoft.com/office/powerpoint/2010/main" val="25420612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5F2CD4B-87CA-46B3-9D41-40065C53E996}"/>
              </a:ext>
            </a:extLst>
          </p:cNvPr>
          <p:cNvSpPr>
            <a:spLocks noGrp="1"/>
          </p:cNvSpPr>
          <p:nvPr>
            <p:ph type="subTitle" idx="4294967295"/>
          </p:nvPr>
        </p:nvSpPr>
        <p:spPr>
          <a:xfrm>
            <a:off x="0" y="1052736"/>
            <a:ext cx="9324975" cy="5500688"/>
          </a:xfrm>
        </p:spPr>
        <p:txBody>
          <a:bodyPr/>
          <a:lstStyle/>
          <a:p>
            <a:pPr eaLnBrk="1" hangingPunct="1"/>
            <a:r>
              <a:rPr lang="zh-CN" altLang="en-US" sz="2000" dirty="0"/>
              <a:t>例</a:t>
            </a:r>
            <a:r>
              <a:rPr lang="en-US" altLang="zh-CN" sz="2000" dirty="0"/>
              <a:t>13 </a:t>
            </a:r>
            <a:r>
              <a:rPr lang="zh-CN" altLang="en-US" sz="2000" dirty="0"/>
              <a:t>整型</a:t>
            </a:r>
            <a:r>
              <a:rPr lang="en-US" altLang="zh-CN" sz="2000" dirty="0"/>
              <a:t>/</a:t>
            </a:r>
            <a:r>
              <a:rPr lang="zh-CN" altLang="en-US" sz="2000" dirty="0"/>
              <a:t>实型数据的输入输出。</a:t>
            </a:r>
          </a:p>
          <a:p>
            <a:pPr eaLnBrk="1" hangingPunct="1">
              <a:buFontTx/>
              <a:buNone/>
            </a:pPr>
            <a:r>
              <a:rPr lang="en-US" altLang="zh-CN" sz="2000" dirty="0"/>
              <a:t>int main()</a:t>
            </a:r>
          </a:p>
          <a:p>
            <a:pPr eaLnBrk="1" hangingPunct="1">
              <a:buFontTx/>
              <a:buNone/>
            </a:pPr>
            <a:r>
              <a:rPr lang="en-US" altLang="zh-CN" sz="2000" dirty="0"/>
              <a:t>{</a:t>
            </a:r>
          </a:p>
          <a:p>
            <a:pPr eaLnBrk="1" hangingPunct="1">
              <a:buFontTx/>
              <a:buNone/>
            </a:pPr>
            <a:r>
              <a:rPr lang="en-US" altLang="zh-CN" sz="2000" dirty="0"/>
              <a:t>     </a:t>
            </a:r>
            <a:r>
              <a:rPr lang="en-US" altLang="zh-CN" sz="2000" dirty="0">
                <a:solidFill>
                  <a:srgbClr val="FF0000"/>
                </a:solidFill>
              </a:rPr>
              <a:t>float</a:t>
            </a:r>
            <a:r>
              <a:rPr lang="en-US" altLang="zh-CN" sz="2000" dirty="0"/>
              <a:t> a, b;</a:t>
            </a:r>
          </a:p>
          <a:p>
            <a:pPr marL="109537" indent="0" eaLnBrk="1" hangingPunct="1">
              <a:buNone/>
            </a:pPr>
            <a:r>
              <a:rPr lang="en-US" altLang="zh-CN" sz="2000" dirty="0">
                <a:solidFill>
                  <a:srgbClr val="00B0F0"/>
                </a:solidFill>
              </a:rPr>
              <a:t>     int </a:t>
            </a:r>
            <a:r>
              <a:rPr lang="en-US" altLang="zh-CN" sz="2000" dirty="0"/>
              <a:t>c, d;</a:t>
            </a:r>
          </a:p>
          <a:p>
            <a:pPr eaLnBrk="1" hangingPunct="1">
              <a:buFontTx/>
              <a:buNone/>
            </a:pPr>
            <a:r>
              <a:rPr lang="en-US" altLang="zh-CN" sz="2000" dirty="0"/>
              <a:t>     </a:t>
            </a:r>
            <a:r>
              <a:rPr lang="en-US" altLang="zh-CN" sz="2000" dirty="0">
                <a:solidFill>
                  <a:srgbClr val="00B050"/>
                </a:solidFill>
              </a:rPr>
              <a:t>double</a:t>
            </a:r>
            <a:r>
              <a:rPr lang="en-US" altLang="zh-CN" sz="2000" dirty="0"/>
              <a:t> </a:t>
            </a:r>
            <a:r>
              <a:rPr lang="en-US" altLang="zh-CN" sz="2000" dirty="0" err="1"/>
              <a:t>e,f</a:t>
            </a:r>
            <a:r>
              <a:rPr lang="en-US" altLang="zh-CN" sz="2000" dirty="0"/>
              <a:t>;</a:t>
            </a:r>
          </a:p>
          <a:p>
            <a:pPr eaLnBrk="1" hangingPunct="1">
              <a:buFontTx/>
              <a:buNone/>
            </a:pPr>
            <a:r>
              <a:rPr lang="zh-CN" altLang="en-US" sz="2000" dirty="0"/>
              <a:t>     </a:t>
            </a:r>
            <a:r>
              <a:rPr lang="en-US" altLang="zh-CN" sz="2000" dirty="0" err="1"/>
              <a:t>scanf</a:t>
            </a:r>
            <a:r>
              <a:rPr lang="en-US" altLang="zh-CN" sz="2000" dirty="0"/>
              <a:t>(</a:t>
            </a:r>
            <a:r>
              <a:rPr lang="en-US" altLang="zh-CN" sz="1800" dirty="0"/>
              <a:t>"</a:t>
            </a:r>
            <a:r>
              <a:rPr lang="en-US" altLang="zh-CN" sz="2000" dirty="0"/>
              <a:t>%</a:t>
            </a:r>
            <a:r>
              <a:rPr lang="en-US" altLang="zh-CN" sz="2000" dirty="0" err="1">
                <a:solidFill>
                  <a:srgbClr val="FF0000"/>
                </a:solidFill>
              </a:rPr>
              <a:t>f</a:t>
            </a:r>
            <a:r>
              <a:rPr lang="en-US" altLang="zh-CN" sz="2000" dirty="0" err="1"/>
              <a:t>,%</a:t>
            </a:r>
            <a:r>
              <a:rPr lang="en-US" altLang="zh-CN" sz="2000" dirty="0" err="1">
                <a:solidFill>
                  <a:srgbClr val="FF0000"/>
                </a:solidFill>
              </a:rPr>
              <a:t>f</a:t>
            </a:r>
            <a:r>
              <a:rPr lang="en-US" altLang="zh-CN" sz="1800" dirty="0"/>
              <a:t>"</a:t>
            </a:r>
            <a:r>
              <a:rPr lang="en-US" altLang="zh-CN" sz="2000" dirty="0"/>
              <a:t>, &amp;a, &amp;b);      </a:t>
            </a:r>
            <a:r>
              <a:rPr lang="en-US" altLang="zh-CN" sz="1600" dirty="0"/>
              <a:t>/* </a:t>
            </a:r>
            <a:r>
              <a:rPr lang="zh-CN" altLang="en-US" sz="1600" dirty="0"/>
              <a:t>按照实型的格式输入两个值，分别存入变量</a:t>
            </a:r>
            <a:r>
              <a:rPr lang="en-US" altLang="zh-CN" sz="1600" dirty="0"/>
              <a:t>a</a:t>
            </a:r>
            <a:r>
              <a:rPr lang="zh-CN" altLang="en-US" sz="1600" dirty="0"/>
              <a:t>，</a:t>
            </a:r>
            <a:r>
              <a:rPr lang="en-US" altLang="zh-CN" sz="1600" dirty="0"/>
              <a:t>b</a:t>
            </a:r>
            <a:r>
              <a:rPr lang="zh-CN" altLang="en-US" sz="1600" dirty="0"/>
              <a:t>中 *</a:t>
            </a:r>
            <a:r>
              <a:rPr lang="en-US" altLang="zh-CN" sz="1600" dirty="0"/>
              <a:t>/</a:t>
            </a:r>
            <a:endParaRPr lang="en-US" altLang="zh-CN" sz="2000" dirty="0"/>
          </a:p>
          <a:p>
            <a:pPr marL="109537" indent="0" eaLnBrk="1" hangingPunct="1">
              <a:buNone/>
            </a:pPr>
            <a:r>
              <a:rPr lang="en-US" altLang="zh-CN" sz="2000" dirty="0"/>
              <a:t>     </a:t>
            </a:r>
            <a:r>
              <a:rPr lang="en-US" altLang="zh-CN" sz="2000" dirty="0" err="1"/>
              <a:t>printf</a:t>
            </a:r>
            <a:r>
              <a:rPr lang="en-US" altLang="zh-CN" sz="2000" dirty="0"/>
              <a:t>(</a:t>
            </a:r>
            <a:r>
              <a:rPr lang="en-US" altLang="zh-CN" sz="1800" dirty="0"/>
              <a:t>"</a:t>
            </a:r>
            <a:r>
              <a:rPr lang="en-US" altLang="zh-CN" sz="2000" dirty="0"/>
              <a:t>%.2</a:t>
            </a:r>
            <a:r>
              <a:rPr lang="en-US" altLang="zh-CN" sz="2000" dirty="0">
                <a:solidFill>
                  <a:srgbClr val="FF0000"/>
                </a:solidFill>
              </a:rPr>
              <a:t>f</a:t>
            </a:r>
            <a:r>
              <a:rPr lang="en-US" altLang="zh-CN" sz="2000" dirty="0"/>
              <a:t>,%.3</a:t>
            </a:r>
            <a:r>
              <a:rPr lang="en-US" altLang="zh-CN" sz="2000" dirty="0">
                <a:solidFill>
                  <a:srgbClr val="FF0000"/>
                </a:solidFill>
              </a:rPr>
              <a:t>f</a:t>
            </a:r>
            <a:r>
              <a:rPr lang="en-US" altLang="zh-CN" sz="1800" dirty="0"/>
              <a:t>"</a:t>
            </a:r>
            <a:r>
              <a:rPr lang="en-US" altLang="zh-CN" sz="2000" dirty="0"/>
              <a:t> , a, b);       </a:t>
            </a:r>
            <a:r>
              <a:rPr lang="en-US" altLang="zh-CN" sz="1600" dirty="0"/>
              <a:t>/* </a:t>
            </a:r>
            <a:r>
              <a:rPr lang="zh-CN" altLang="en-US" sz="1600" dirty="0"/>
              <a:t>按照实型的格式输出变量</a:t>
            </a:r>
            <a:r>
              <a:rPr lang="en-US" altLang="zh-CN" sz="1600" dirty="0"/>
              <a:t>a</a:t>
            </a:r>
            <a:r>
              <a:rPr lang="zh-CN" altLang="en-US" sz="1600" dirty="0"/>
              <a:t>，</a:t>
            </a:r>
            <a:r>
              <a:rPr lang="en-US" altLang="zh-CN" sz="1600" dirty="0"/>
              <a:t>b</a:t>
            </a:r>
            <a:r>
              <a:rPr lang="zh-CN" altLang="en-US" sz="1600" dirty="0"/>
              <a:t>的值，分别保留</a:t>
            </a:r>
            <a:r>
              <a:rPr lang="en-US" altLang="zh-CN" sz="1600" dirty="0"/>
              <a:t>2</a:t>
            </a:r>
            <a:r>
              <a:rPr lang="zh-CN" altLang="en-US" sz="1600" dirty="0"/>
              <a:t>和</a:t>
            </a:r>
            <a:r>
              <a:rPr lang="en-US" altLang="zh-CN" sz="1600" dirty="0"/>
              <a:t>3</a:t>
            </a:r>
            <a:r>
              <a:rPr lang="zh-CN" altLang="en-US" sz="1600" dirty="0"/>
              <a:t>位小数  *</a:t>
            </a:r>
            <a:r>
              <a:rPr lang="en-US" altLang="zh-CN" sz="1600" dirty="0"/>
              <a:t>/</a:t>
            </a:r>
            <a:endParaRPr lang="en-US" altLang="zh-CN" sz="2000" dirty="0"/>
          </a:p>
          <a:p>
            <a:pPr marL="109537" indent="0" eaLnBrk="1" hangingPunct="1">
              <a:buNone/>
            </a:pPr>
            <a:r>
              <a:rPr lang="en-US" altLang="zh-CN" sz="2000" dirty="0"/>
              <a:t>     </a:t>
            </a:r>
            <a:r>
              <a:rPr lang="en-US" altLang="zh-CN" sz="2000" dirty="0" err="1"/>
              <a:t>scanf</a:t>
            </a:r>
            <a:r>
              <a:rPr lang="en-US" altLang="zh-CN" sz="2000" dirty="0"/>
              <a:t>(</a:t>
            </a:r>
            <a:r>
              <a:rPr lang="en-US" altLang="zh-CN" sz="1800" dirty="0"/>
              <a:t>"</a:t>
            </a:r>
            <a:r>
              <a:rPr lang="en-US" altLang="zh-CN" sz="2000" dirty="0"/>
              <a:t>%</a:t>
            </a:r>
            <a:r>
              <a:rPr lang="en-US" altLang="zh-CN" sz="2000" dirty="0">
                <a:solidFill>
                  <a:srgbClr val="00B0F0"/>
                </a:solidFill>
              </a:rPr>
              <a:t>d</a:t>
            </a:r>
            <a:r>
              <a:rPr lang="en-US" altLang="zh-CN" sz="2000" dirty="0"/>
              <a:t> %</a:t>
            </a:r>
            <a:r>
              <a:rPr lang="en-US" altLang="zh-CN" sz="2000" dirty="0">
                <a:solidFill>
                  <a:srgbClr val="00B0F0"/>
                </a:solidFill>
              </a:rPr>
              <a:t>d</a:t>
            </a:r>
            <a:r>
              <a:rPr lang="en-US" altLang="zh-CN" sz="1800" dirty="0"/>
              <a:t>"</a:t>
            </a:r>
            <a:r>
              <a:rPr lang="en-US" altLang="zh-CN" sz="2000" dirty="0"/>
              <a:t>, &amp;c, &amp;d);      </a:t>
            </a:r>
            <a:r>
              <a:rPr lang="en-US" altLang="zh-CN" sz="1600" dirty="0"/>
              <a:t>/* </a:t>
            </a:r>
            <a:r>
              <a:rPr lang="zh-CN" altLang="en-US" sz="1600" dirty="0"/>
              <a:t>按照整型的格式输入两个值，分别存入变量</a:t>
            </a:r>
            <a:r>
              <a:rPr lang="en-US" altLang="zh-CN" sz="1600" dirty="0"/>
              <a:t>c</a:t>
            </a:r>
            <a:r>
              <a:rPr lang="zh-CN" altLang="en-US" sz="1600" dirty="0"/>
              <a:t>，</a:t>
            </a:r>
            <a:r>
              <a:rPr lang="en-US" altLang="zh-CN" sz="1600" dirty="0"/>
              <a:t>d</a:t>
            </a:r>
            <a:r>
              <a:rPr lang="zh-CN" altLang="en-US" sz="1600" dirty="0"/>
              <a:t>中 *</a:t>
            </a:r>
            <a:r>
              <a:rPr lang="en-US" altLang="zh-CN" sz="1600" dirty="0"/>
              <a:t>/</a:t>
            </a:r>
          </a:p>
          <a:p>
            <a:pPr marL="109537" indent="0" eaLnBrk="1" hangingPunct="1">
              <a:buNone/>
            </a:pPr>
            <a:r>
              <a:rPr lang="en-US" altLang="zh-CN" sz="2000" dirty="0"/>
              <a:t>     </a:t>
            </a:r>
            <a:r>
              <a:rPr lang="en-US" altLang="zh-CN" sz="2000" dirty="0" err="1"/>
              <a:t>printf</a:t>
            </a:r>
            <a:r>
              <a:rPr lang="en-US" altLang="zh-CN" sz="2000" dirty="0"/>
              <a:t>(</a:t>
            </a:r>
            <a:r>
              <a:rPr lang="en-US" altLang="zh-CN" sz="1800" dirty="0"/>
              <a:t>"</a:t>
            </a:r>
            <a:r>
              <a:rPr lang="en-US" altLang="zh-CN" sz="2000" dirty="0"/>
              <a:t>%</a:t>
            </a:r>
            <a:r>
              <a:rPr lang="en-US" altLang="zh-CN" sz="2000" dirty="0">
                <a:solidFill>
                  <a:srgbClr val="00B0F0"/>
                </a:solidFill>
              </a:rPr>
              <a:t>d</a:t>
            </a:r>
            <a:r>
              <a:rPr lang="en-US" altLang="zh-CN" sz="2000" dirty="0"/>
              <a:t> %</a:t>
            </a:r>
            <a:r>
              <a:rPr lang="en-US" altLang="zh-CN" sz="2000" dirty="0">
                <a:solidFill>
                  <a:srgbClr val="00B0F0"/>
                </a:solidFill>
              </a:rPr>
              <a:t>d</a:t>
            </a:r>
            <a:r>
              <a:rPr lang="en-US" altLang="zh-CN" sz="1800" dirty="0"/>
              <a:t>"</a:t>
            </a:r>
            <a:r>
              <a:rPr lang="en-US" altLang="zh-CN" sz="2000" dirty="0"/>
              <a:t> , c, d );  </a:t>
            </a:r>
            <a:r>
              <a:rPr lang="en-US" altLang="zh-CN" sz="1600" dirty="0"/>
              <a:t>   </a:t>
            </a:r>
            <a:r>
              <a:rPr lang="en-US" altLang="zh-CN" sz="2000" dirty="0"/>
              <a:t> </a:t>
            </a:r>
            <a:r>
              <a:rPr lang="en-US" altLang="zh-CN" sz="1600" dirty="0"/>
              <a:t>/* </a:t>
            </a:r>
            <a:r>
              <a:rPr lang="zh-CN" altLang="en-US" sz="1600" dirty="0"/>
              <a:t>按照整型的格式输出变量</a:t>
            </a:r>
            <a:r>
              <a:rPr lang="en-US" altLang="zh-CN" sz="1600" dirty="0"/>
              <a:t>c</a:t>
            </a:r>
            <a:r>
              <a:rPr lang="zh-CN" altLang="en-US" sz="1600" dirty="0"/>
              <a:t>，</a:t>
            </a:r>
            <a:r>
              <a:rPr lang="en-US" altLang="zh-CN" sz="1600" dirty="0"/>
              <a:t>d</a:t>
            </a:r>
            <a:r>
              <a:rPr lang="zh-CN" altLang="en-US" sz="1600" dirty="0"/>
              <a:t>的值</a:t>
            </a:r>
            <a:r>
              <a:rPr lang="en-US" altLang="zh-CN" sz="1600" dirty="0"/>
              <a:t> </a:t>
            </a:r>
            <a:r>
              <a:rPr lang="zh-CN" altLang="en-US" sz="1600" dirty="0"/>
              <a:t> *</a:t>
            </a:r>
            <a:r>
              <a:rPr lang="en-US" altLang="zh-CN" sz="1600" dirty="0"/>
              <a:t>/</a:t>
            </a:r>
            <a:endParaRPr lang="en-US" altLang="zh-CN" sz="2000" dirty="0"/>
          </a:p>
          <a:p>
            <a:pPr marL="109537" indent="0" eaLnBrk="1" hangingPunct="1">
              <a:buNone/>
            </a:pPr>
            <a:r>
              <a:rPr lang="en-US" altLang="zh-CN" sz="2000" dirty="0"/>
              <a:t>     </a:t>
            </a:r>
            <a:r>
              <a:rPr lang="en-US" altLang="zh-CN" sz="2000" dirty="0" err="1"/>
              <a:t>scanf</a:t>
            </a:r>
            <a:r>
              <a:rPr lang="en-US" altLang="zh-CN" sz="2000" dirty="0"/>
              <a:t>(</a:t>
            </a:r>
            <a:r>
              <a:rPr lang="en-US" altLang="zh-CN" sz="1800" dirty="0"/>
              <a:t>"</a:t>
            </a:r>
            <a:r>
              <a:rPr lang="en-US" altLang="zh-CN" sz="2000" dirty="0"/>
              <a:t>%</a:t>
            </a:r>
            <a:r>
              <a:rPr lang="en-US" altLang="zh-CN" sz="2000" dirty="0" err="1"/>
              <a:t>l</a:t>
            </a:r>
            <a:r>
              <a:rPr lang="en-US" altLang="zh-CN" sz="2000" dirty="0" err="1">
                <a:solidFill>
                  <a:srgbClr val="FF0000"/>
                </a:solidFill>
              </a:rPr>
              <a:t>f</a:t>
            </a:r>
            <a:r>
              <a:rPr lang="en-US" altLang="zh-CN" sz="2000" dirty="0"/>
              <a:t>,%</a:t>
            </a:r>
            <a:r>
              <a:rPr lang="en-US" altLang="zh-CN" sz="2000" dirty="0" err="1"/>
              <a:t>l</a:t>
            </a:r>
            <a:r>
              <a:rPr lang="en-US" altLang="zh-CN" sz="2000" dirty="0" err="1">
                <a:solidFill>
                  <a:srgbClr val="FF0000"/>
                </a:solidFill>
              </a:rPr>
              <a:t>f</a:t>
            </a:r>
            <a:r>
              <a:rPr lang="en-US" altLang="zh-CN" sz="1800" dirty="0"/>
              <a:t>"</a:t>
            </a:r>
            <a:r>
              <a:rPr lang="en-US" altLang="zh-CN" sz="2000" dirty="0"/>
              <a:t>, &amp;e, &amp;f);      </a:t>
            </a:r>
            <a:r>
              <a:rPr lang="en-US" altLang="zh-CN" sz="1600" dirty="0"/>
              <a:t>/* </a:t>
            </a:r>
            <a:r>
              <a:rPr lang="zh-CN" altLang="en-US" sz="1600" dirty="0"/>
              <a:t>按照实型的格式输入两个值，分别存入变量</a:t>
            </a:r>
            <a:r>
              <a:rPr lang="en-US" altLang="zh-CN" sz="1600" dirty="0"/>
              <a:t>e</a:t>
            </a:r>
            <a:r>
              <a:rPr lang="zh-CN" altLang="en-US" sz="1600" dirty="0"/>
              <a:t>，</a:t>
            </a:r>
            <a:r>
              <a:rPr lang="en-US" altLang="zh-CN" sz="1600" dirty="0"/>
              <a:t>f</a:t>
            </a:r>
            <a:r>
              <a:rPr lang="zh-CN" altLang="en-US" sz="1600" dirty="0"/>
              <a:t>中 *</a:t>
            </a:r>
            <a:r>
              <a:rPr lang="en-US" altLang="zh-CN" sz="1600" dirty="0"/>
              <a:t>/</a:t>
            </a:r>
          </a:p>
          <a:p>
            <a:pPr marL="109537" indent="0" eaLnBrk="1" hangingPunct="1">
              <a:buNone/>
            </a:pPr>
            <a:r>
              <a:rPr lang="en-US" altLang="zh-CN" sz="2000" dirty="0"/>
              <a:t>     </a:t>
            </a:r>
            <a:r>
              <a:rPr lang="en-US" altLang="zh-CN" sz="2000" dirty="0" err="1"/>
              <a:t>printf</a:t>
            </a:r>
            <a:r>
              <a:rPr lang="en-US" altLang="zh-CN" sz="2000" dirty="0"/>
              <a:t>(</a:t>
            </a:r>
            <a:r>
              <a:rPr lang="en-US" altLang="zh-CN" sz="1800" dirty="0"/>
              <a:t>"</a:t>
            </a:r>
            <a:r>
              <a:rPr lang="en-US" altLang="zh-CN" sz="2000" dirty="0"/>
              <a:t>%.2l</a:t>
            </a:r>
            <a:r>
              <a:rPr lang="en-US" altLang="zh-CN" sz="2000" dirty="0">
                <a:solidFill>
                  <a:srgbClr val="FF0000"/>
                </a:solidFill>
              </a:rPr>
              <a:t>f</a:t>
            </a:r>
            <a:r>
              <a:rPr lang="en-US" altLang="zh-CN" sz="2000" dirty="0"/>
              <a:t>,%.3l</a:t>
            </a:r>
            <a:r>
              <a:rPr lang="en-US" altLang="zh-CN" sz="2000" dirty="0">
                <a:solidFill>
                  <a:srgbClr val="FF0000"/>
                </a:solidFill>
              </a:rPr>
              <a:t>f</a:t>
            </a:r>
            <a:r>
              <a:rPr lang="en-US" altLang="zh-CN" sz="1800" dirty="0"/>
              <a:t>"</a:t>
            </a:r>
            <a:r>
              <a:rPr lang="en-US" altLang="zh-CN" sz="2000" dirty="0"/>
              <a:t> , e, f);    </a:t>
            </a:r>
            <a:r>
              <a:rPr lang="en-US" altLang="zh-CN" sz="1600" dirty="0"/>
              <a:t>/* </a:t>
            </a:r>
            <a:r>
              <a:rPr lang="zh-CN" altLang="en-US" sz="1600" dirty="0"/>
              <a:t>按照实型的格式输出变量</a:t>
            </a:r>
            <a:r>
              <a:rPr lang="en-US" altLang="zh-CN" sz="1600" dirty="0"/>
              <a:t>e</a:t>
            </a:r>
            <a:r>
              <a:rPr lang="zh-CN" altLang="en-US" sz="1600" dirty="0"/>
              <a:t>，</a:t>
            </a:r>
            <a:r>
              <a:rPr lang="en-US" altLang="zh-CN" sz="1600" dirty="0"/>
              <a:t>f</a:t>
            </a:r>
            <a:r>
              <a:rPr lang="zh-CN" altLang="en-US" sz="1600" dirty="0"/>
              <a:t>的值，分别保留</a:t>
            </a:r>
            <a:r>
              <a:rPr lang="en-US" altLang="zh-CN" sz="1600" dirty="0"/>
              <a:t>2</a:t>
            </a:r>
            <a:r>
              <a:rPr lang="zh-CN" altLang="en-US" sz="1600" dirty="0"/>
              <a:t>和</a:t>
            </a:r>
            <a:r>
              <a:rPr lang="en-US" altLang="zh-CN" sz="1600" dirty="0"/>
              <a:t>3</a:t>
            </a:r>
            <a:r>
              <a:rPr lang="zh-CN" altLang="en-US" sz="1600" dirty="0"/>
              <a:t>位小数  *</a:t>
            </a:r>
            <a:r>
              <a:rPr lang="en-US" altLang="zh-CN" sz="1600" dirty="0"/>
              <a:t>/</a:t>
            </a:r>
          </a:p>
          <a:p>
            <a:pPr marL="109537" indent="0" eaLnBrk="1" hangingPunct="1">
              <a:buNone/>
            </a:pPr>
            <a:r>
              <a:rPr lang="en-US" altLang="zh-CN" sz="2000" dirty="0"/>
              <a:t>     return 0;</a:t>
            </a:r>
          </a:p>
          <a:p>
            <a:pPr eaLnBrk="1" hangingPunct="1">
              <a:buFontTx/>
              <a:buNone/>
            </a:pPr>
            <a:r>
              <a:rPr lang="en-US" altLang="zh-CN" sz="20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560F3B64-249E-46AB-A681-BD68EF3C57F4}"/>
              </a:ext>
            </a:extLst>
          </p:cNvPr>
          <p:cNvSpPr>
            <a:spLocks noChangeArrowheads="1"/>
          </p:cNvSpPr>
          <p:nvPr/>
        </p:nvSpPr>
        <p:spPr bwMode="auto">
          <a:xfrm>
            <a:off x="655638" y="919163"/>
            <a:ext cx="8191500"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ts val="400"/>
              </a:spcBef>
              <a:buClr>
                <a:schemeClr val="accent1"/>
              </a:buClr>
              <a:buSzPct val="68000"/>
              <a:buFont typeface="Wingdings 3" panose="05040102010807070707" pitchFamily="18" charset="2"/>
              <a:buChar char=""/>
              <a:defRPr sz="2700">
                <a:solidFill>
                  <a:schemeClr val="tx1"/>
                </a:solidFill>
                <a:latin typeface="Cambria" panose="02040503050406030204" pitchFamily="18" charset="0"/>
                <a:ea typeface="黑体" panose="02010609060101010101" pitchFamily="49" charset="-122"/>
              </a:defRPr>
            </a:lvl1pPr>
            <a:lvl2pPr marL="685800" indent="-228600">
              <a:spcBef>
                <a:spcPts val="325"/>
              </a:spcBef>
              <a:buClr>
                <a:schemeClr val="accent1"/>
              </a:buClr>
              <a:buFont typeface="Verdana" panose="020B0604030504040204" pitchFamily="34" charset="0"/>
              <a:buChar char="◦"/>
              <a:defRPr sz="2300">
                <a:solidFill>
                  <a:schemeClr val="tx1"/>
                </a:solidFill>
                <a:latin typeface="Cambria" panose="02040503050406030204" pitchFamily="18"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Cambria" panose="02040503050406030204" pitchFamily="18"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Cambria" panose="02040503050406030204" pitchFamily="18"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9pPr>
          </a:lstStyle>
          <a:p>
            <a:pPr eaLnBrk="1" hangingPunct="1">
              <a:spcBef>
                <a:spcPct val="20000"/>
              </a:spcBef>
              <a:buClr>
                <a:srgbClr val="339933"/>
              </a:buClr>
              <a:buSzPct val="120000"/>
              <a:buFont typeface="Wingdings" panose="05000000000000000000" pitchFamily="2" charset="2"/>
              <a:buChar char="«"/>
            </a:pPr>
            <a:r>
              <a:rPr lang="zh-CN" altLang="en-US" sz="2800">
                <a:latin typeface="隶书" panose="02010509060101010101" pitchFamily="49" charset="-122"/>
                <a:ea typeface="宋体" panose="02010600030101010101" pitchFamily="2" charset="-122"/>
              </a:rPr>
              <a:t>标识符</a:t>
            </a:r>
          </a:p>
          <a:p>
            <a:pPr lvl="1" eaLnBrk="1" hangingPunct="1">
              <a:spcBef>
                <a:spcPct val="20000"/>
              </a:spcBef>
              <a:buClr>
                <a:srgbClr val="FF3300"/>
              </a:buClr>
              <a:buFont typeface="Wingdings" panose="05000000000000000000" pitchFamily="2" charset="2"/>
              <a:buChar char="v"/>
            </a:pPr>
            <a:r>
              <a:rPr lang="zh-CN" altLang="en-US" sz="2400">
                <a:latin typeface="隶书" panose="02010509060101010101" pitchFamily="49" charset="-122"/>
                <a:ea typeface="宋体" panose="02010600030101010101" pitchFamily="2" charset="-122"/>
              </a:rPr>
              <a:t>定义：标识变量名、符号常量名、函数名、数组名、</a:t>
            </a:r>
          </a:p>
          <a:p>
            <a:pPr lvl="1" eaLnBrk="1" hangingPunct="1">
              <a:spcBef>
                <a:spcPct val="20000"/>
              </a:spcBef>
              <a:buClr>
                <a:srgbClr val="FF3300"/>
              </a:buClr>
              <a:buFont typeface="Wingdings" panose="05000000000000000000" pitchFamily="2" charset="2"/>
              <a:buNone/>
            </a:pPr>
            <a:r>
              <a:rPr lang="zh-CN" altLang="en-US" sz="2400">
                <a:latin typeface="隶书" panose="02010509060101010101" pitchFamily="49" charset="-122"/>
                <a:ea typeface="宋体" panose="02010600030101010101" pitchFamily="2" charset="-122"/>
              </a:rPr>
              <a:t>       文件名的字符串序列</a:t>
            </a:r>
            <a:r>
              <a:rPr lang="en-US" altLang="zh-CN" sz="2400">
                <a:latin typeface="Times New Roman" panose="02020603050405020304" pitchFamily="18" charset="0"/>
                <a:ea typeface="宋体" panose="02010600030101010101" pitchFamily="2" charset="-122"/>
              </a:rPr>
              <a:t>——</a:t>
            </a:r>
            <a:r>
              <a:rPr lang="zh-CN" altLang="en-US" sz="2400">
                <a:solidFill>
                  <a:srgbClr val="FF0000"/>
                </a:solidFill>
                <a:latin typeface="隶书" panose="02010509060101010101" pitchFamily="49" charset="-122"/>
                <a:ea typeface="宋体" panose="02010600030101010101" pitchFamily="2" charset="-122"/>
              </a:rPr>
              <a:t>名字</a:t>
            </a:r>
            <a:r>
              <a:rPr lang="zh-CN" altLang="en-US" sz="2400">
                <a:latin typeface="隶书" panose="02010509060101010101" pitchFamily="49" charset="-122"/>
                <a:ea typeface="宋体" panose="02010600030101010101" pitchFamily="2" charset="-122"/>
              </a:rPr>
              <a:t>。</a:t>
            </a:r>
          </a:p>
          <a:p>
            <a:pPr lvl="1" eaLnBrk="1" hangingPunct="1">
              <a:spcBef>
                <a:spcPct val="20000"/>
              </a:spcBef>
              <a:buClr>
                <a:srgbClr val="FF3300"/>
              </a:buClr>
              <a:buFont typeface="Wingdings" panose="05000000000000000000" pitchFamily="2" charset="2"/>
              <a:buChar char="v"/>
            </a:pPr>
            <a:r>
              <a:rPr lang="zh-CN" altLang="en-US" sz="2400">
                <a:latin typeface="隶书" panose="02010509060101010101" pitchFamily="49" charset="-122"/>
                <a:ea typeface="宋体" panose="02010600030101010101" pitchFamily="2" charset="-122"/>
              </a:rPr>
              <a:t>命名规则：</a:t>
            </a:r>
          </a:p>
          <a:p>
            <a:pPr lvl="2" eaLnBrk="1" hangingPunct="1">
              <a:spcBef>
                <a:spcPct val="20000"/>
              </a:spcBef>
              <a:buClr>
                <a:srgbClr val="FFCC00"/>
              </a:buClr>
              <a:buSzTx/>
              <a:buFont typeface="Wingdings" panose="05000000000000000000" pitchFamily="2" charset="2"/>
              <a:buChar char="l"/>
            </a:pPr>
            <a:r>
              <a:rPr lang="zh-CN" altLang="zh-CN" sz="2400">
                <a:latin typeface="隶书" panose="02010509060101010101" pitchFamily="49" charset="-122"/>
                <a:ea typeface="宋体" panose="02010600030101010101" pitchFamily="2" charset="-122"/>
              </a:rPr>
              <a:t>只能由</a:t>
            </a:r>
            <a:r>
              <a:rPr lang="zh-CN" altLang="zh-CN" sz="2400">
                <a:solidFill>
                  <a:srgbClr val="FF0000"/>
                </a:solidFill>
                <a:latin typeface="隶书" panose="02010509060101010101" pitchFamily="49" charset="-122"/>
                <a:ea typeface="宋体" panose="02010600030101010101" pitchFamily="2" charset="-122"/>
              </a:rPr>
              <a:t>字母、数字、下划线</a:t>
            </a:r>
            <a:r>
              <a:rPr lang="zh-CN" altLang="zh-CN" sz="2400">
                <a:latin typeface="隶书" panose="02010509060101010101" pitchFamily="49" charset="-122"/>
                <a:ea typeface="宋体" panose="02010600030101010101" pitchFamily="2" charset="-122"/>
              </a:rPr>
              <a:t>组成，且</a:t>
            </a:r>
            <a:r>
              <a:rPr lang="zh-CN" altLang="zh-CN" sz="2400">
                <a:solidFill>
                  <a:srgbClr val="FF0000"/>
                </a:solidFill>
                <a:latin typeface="隶书" panose="02010509060101010101" pitchFamily="49" charset="-122"/>
                <a:ea typeface="宋体" panose="02010600030101010101" pitchFamily="2" charset="-122"/>
              </a:rPr>
              <a:t>第一个字符必须是字母或下划线</a:t>
            </a:r>
          </a:p>
          <a:p>
            <a:pPr lvl="2" eaLnBrk="1" hangingPunct="1">
              <a:spcBef>
                <a:spcPct val="20000"/>
              </a:spcBef>
              <a:buClr>
                <a:srgbClr val="FFCC00"/>
              </a:buClr>
              <a:buSzTx/>
              <a:buFont typeface="Wingdings" panose="05000000000000000000" pitchFamily="2" charset="2"/>
              <a:buChar char="l"/>
            </a:pPr>
            <a:r>
              <a:rPr lang="zh-CN" altLang="zh-CN" sz="2400">
                <a:latin typeface="隶书" panose="02010509060101010101" pitchFamily="49" charset="-122"/>
                <a:ea typeface="宋体" panose="02010600030101010101" pitchFamily="2" charset="-122"/>
              </a:rPr>
              <a:t>大小写字母含义不同，一般用</a:t>
            </a:r>
            <a:r>
              <a:rPr lang="zh-CN" altLang="zh-CN" sz="2400">
                <a:solidFill>
                  <a:srgbClr val="FF0000"/>
                </a:solidFill>
                <a:latin typeface="隶书" panose="02010509060101010101" pitchFamily="49" charset="-122"/>
                <a:ea typeface="宋体" panose="02010600030101010101" pitchFamily="2" charset="-122"/>
              </a:rPr>
              <a:t>小写</a:t>
            </a:r>
          </a:p>
          <a:p>
            <a:pPr lvl="2" eaLnBrk="1" hangingPunct="1">
              <a:spcBef>
                <a:spcPct val="20000"/>
              </a:spcBef>
              <a:buClr>
                <a:srgbClr val="FFCC00"/>
              </a:buClr>
              <a:buSzTx/>
              <a:buFont typeface="Wingdings" panose="05000000000000000000" pitchFamily="2" charset="2"/>
              <a:buChar char="l"/>
            </a:pPr>
            <a:r>
              <a:rPr lang="zh-CN" altLang="zh-CN" sz="2400">
                <a:latin typeface="隶书" panose="02010509060101010101" pitchFamily="49" charset="-122"/>
                <a:ea typeface="宋体" panose="02010600030101010101" pitchFamily="2" charset="-122"/>
              </a:rPr>
              <a:t>不能使用</a:t>
            </a:r>
            <a:r>
              <a:rPr lang="zh-CN" altLang="zh-CN" sz="2400">
                <a:solidFill>
                  <a:srgbClr val="FF0000"/>
                </a:solidFill>
                <a:latin typeface="隶书" panose="02010509060101010101" pitchFamily="49" charset="-122"/>
                <a:ea typeface="宋体" panose="02010600030101010101" pitchFamily="2" charset="-122"/>
              </a:rPr>
              <a:t>关键字</a:t>
            </a:r>
            <a:endParaRPr lang="zh-CN" altLang="en-US" sz="2400">
              <a:solidFill>
                <a:srgbClr val="FF0000"/>
              </a:solidFill>
              <a:latin typeface="隶书" panose="02010509060101010101" pitchFamily="49" charset="-122"/>
              <a:ea typeface="宋体" panose="02010600030101010101" pitchFamily="2" charset="-122"/>
            </a:endParaRPr>
          </a:p>
          <a:p>
            <a:pPr lvl="2" eaLnBrk="1" hangingPunct="1">
              <a:spcBef>
                <a:spcPct val="20000"/>
              </a:spcBef>
              <a:buClr>
                <a:srgbClr val="FFCC00"/>
              </a:buClr>
              <a:buSzTx/>
              <a:buFont typeface="Wingdings" panose="05000000000000000000" pitchFamily="2" charset="2"/>
              <a:buChar char="l"/>
            </a:pPr>
            <a:r>
              <a:rPr lang="en-US" altLang="zh-CN" sz="2400">
                <a:latin typeface="Times New Roman" panose="02020603050405020304" pitchFamily="18" charset="0"/>
                <a:ea typeface="宋体" panose="02010600030101010101" pitchFamily="2" charset="-122"/>
              </a:rPr>
              <a:t>TC</a:t>
            </a:r>
            <a:r>
              <a:rPr lang="zh-CN" altLang="en-US" sz="2400">
                <a:latin typeface="隶书" panose="02010509060101010101" pitchFamily="49" charset="-122"/>
                <a:ea typeface="宋体" panose="02010600030101010101" pitchFamily="2" charset="-122"/>
              </a:rPr>
              <a:t>允许最长</a:t>
            </a:r>
            <a:r>
              <a:rPr lang="en-US" altLang="zh-CN" sz="2400">
                <a:latin typeface="Times New Roman" panose="02020603050405020304" pitchFamily="18" charset="0"/>
                <a:ea typeface="宋体" panose="02010600030101010101" pitchFamily="2" charset="-122"/>
              </a:rPr>
              <a:t>32</a:t>
            </a:r>
            <a:r>
              <a:rPr lang="zh-CN" altLang="en-US" sz="2400">
                <a:latin typeface="隶书" panose="02010509060101010101" pitchFamily="49" charset="-122"/>
                <a:ea typeface="宋体" panose="02010600030101010101" pitchFamily="2" charset="-122"/>
              </a:rPr>
              <a:t>个字符，建议长度不超过</a:t>
            </a:r>
            <a:r>
              <a:rPr lang="en-US" altLang="zh-CN" sz="2400">
                <a:latin typeface="Times New Roman" panose="02020603050405020304" pitchFamily="18" charset="0"/>
                <a:ea typeface="宋体" panose="02010600030101010101" pitchFamily="2" charset="-122"/>
              </a:rPr>
              <a:t>8</a:t>
            </a:r>
            <a:r>
              <a:rPr lang="zh-CN" altLang="en-US" sz="2400">
                <a:latin typeface="隶书" panose="02010509060101010101" pitchFamily="49" charset="-122"/>
                <a:ea typeface="宋体" panose="02010600030101010101" pitchFamily="2" charset="-122"/>
              </a:rPr>
              <a:t>个字符</a:t>
            </a:r>
          </a:p>
          <a:p>
            <a:pPr lvl="1" eaLnBrk="1" hangingPunct="1">
              <a:spcBef>
                <a:spcPct val="20000"/>
              </a:spcBef>
              <a:buClr>
                <a:srgbClr val="FF3300"/>
              </a:buClr>
              <a:buFont typeface="Wingdings" panose="05000000000000000000" pitchFamily="2" charset="2"/>
              <a:buChar char="v"/>
            </a:pPr>
            <a:r>
              <a:rPr lang="zh-CN" altLang="en-US" sz="2400">
                <a:latin typeface="隶书" panose="02010509060101010101" pitchFamily="49" charset="-122"/>
                <a:ea typeface="宋体" panose="02010600030101010101" pitchFamily="2" charset="-122"/>
              </a:rPr>
              <a:t>使用：</a:t>
            </a:r>
            <a:r>
              <a:rPr lang="zh-CN" altLang="en-US" sz="2400">
                <a:solidFill>
                  <a:srgbClr val="FF0000"/>
                </a:solidFill>
                <a:latin typeface="隶书" panose="02010509060101010101" pitchFamily="49" charset="-122"/>
                <a:ea typeface="宋体" panose="02010600030101010101" pitchFamily="2" charset="-122"/>
              </a:rPr>
              <a:t>先定义、后使用</a:t>
            </a:r>
          </a:p>
        </p:txBody>
      </p:sp>
      <p:grpSp>
        <p:nvGrpSpPr>
          <p:cNvPr id="2" name="Group 12">
            <a:extLst>
              <a:ext uri="{FF2B5EF4-FFF2-40B4-BE49-F238E27FC236}">
                <a16:creationId xmlns:a16="http://schemas.microsoft.com/office/drawing/2014/main" id="{F3C631AA-D7DC-4B7D-8AFD-4D29A1448859}"/>
              </a:ext>
            </a:extLst>
          </p:cNvPr>
          <p:cNvGrpSpPr>
            <a:grpSpLocks/>
          </p:cNvGrpSpPr>
          <p:nvPr/>
        </p:nvGrpSpPr>
        <p:grpSpPr bwMode="auto">
          <a:xfrm>
            <a:off x="1793875" y="5445125"/>
            <a:ext cx="6313488" cy="762000"/>
            <a:chOff x="1064" y="3001"/>
            <a:chExt cx="3977" cy="480"/>
          </a:xfrm>
        </p:grpSpPr>
        <p:pic>
          <p:nvPicPr>
            <p:cNvPr id="10245" name="Picture 13" descr="注意图标">
              <a:extLst>
                <a:ext uri="{FF2B5EF4-FFF2-40B4-BE49-F238E27FC236}">
                  <a16:creationId xmlns:a16="http://schemas.microsoft.com/office/drawing/2014/main" id="{306B800F-469F-4D16-A571-5E573440EE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 y="3025"/>
              <a:ext cx="3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14">
              <a:extLst>
                <a:ext uri="{FF2B5EF4-FFF2-40B4-BE49-F238E27FC236}">
                  <a16:creationId xmlns:a16="http://schemas.microsoft.com/office/drawing/2014/main" id="{0AC317B3-ADDD-4627-A51A-3420034AB0D1}"/>
                </a:ext>
              </a:extLst>
            </p:cNvPr>
            <p:cNvSpPr txBox="1">
              <a:spLocks noChangeArrowheads="1"/>
            </p:cNvSpPr>
            <p:nvPr/>
          </p:nvSpPr>
          <p:spPr bwMode="auto">
            <a:xfrm>
              <a:off x="1439" y="3001"/>
              <a:ext cx="3602" cy="48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200">
                  <a:solidFill>
                    <a:srgbClr val="0000FF"/>
                  </a:solidFill>
                  <a:latin typeface="幼圆" panose="02010509060101010101" pitchFamily="49" charset="-122"/>
                  <a:ea typeface="幼圆" panose="02010509060101010101" pitchFamily="49" charset="-122"/>
                </a:rPr>
                <a:t>标识符应该</a:t>
              </a:r>
              <a:r>
                <a:rPr lang="zh-CN" altLang="en-US" sz="2200">
                  <a:solidFill>
                    <a:srgbClr val="0000FF"/>
                  </a:solidFill>
                  <a:ea typeface="幼圆" panose="02010509060101010101" pitchFamily="49" charset="-122"/>
                </a:rPr>
                <a:t>“</a:t>
              </a:r>
              <a:r>
                <a:rPr lang="zh-CN" altLang="en-US" sz="2200">
                  <a:solidFill>
                    <a:srgbClr val="FF0000"/>
                  </a:solidFill>
                  <a:latin typeface="宋体" panose="02010600030101010101" pitchFamily="2" charset="-122"/>
                </a:rPr>
                <a:t>见名知意</a:t>
              </a:r>
              <a:r>
                <a:rPr lang="zh-CN" altLang="en-US" sz="2200">
                  <a:solidFill>
                    <a:srgbClr val="0000FF"/>
                  </a:solidFill>
                  <a:latin typeface="Arial" panose="020B0604020202020204" pitchFamily="34" charset="0"/>
                </a:rPr>
                <a:t>”</a:t>
              </a:r>
              <a:r>
                <a:rPr lang="zh-CN" altLang="en-US" sz="2200">
                  <a:solidFill>
                    <a:srgbClr val="0000FF"/>
                  </a:solidFill>
                  <a:latin typeface="宋体" panose="02010600030101010101" pitchFamily="2" charset="-122"/>
                </a:rPr>
                <a:t>，如 </a:t>
              </a:r>
              <a:r>
                <a:rPr lang="en-US" altLang="zh-CN" sz="2200">
                  <a:solidFill>
                    <a:srgbClr val="0000FF"/>
                  </a:solidFill>
                  <a:latin typeface="宋体" panose="02010600030101010101" pitchFamily="2" charset="-122"/>
                </a:rPr>
                <a:t>total , max</a:t>
              </a:r>
            </a:p>
            <a:p>
              <a:pPr eaLnBrk="1" hangingPunct="1"/>
              <a:r>
                <a:rPr lang="zh-CN" altLang="en-US" sz="2200">
                  <a:solidFill>
                    <a:srgbClr val="0000FF"/>
                  </a:solidFill>
                  <a:latin typeface="幼圆" panose="02010509060101010101" pitchFamily="49" charset="-122"/>
                  <a:ea typeface="幼圆" panose="02010509060101010101" pitchFamily="49" charset="-122"/>
                </a:rPr>
                <a:t>标识符应该</a:t>
              </a:r>
              <a:r>
                <a:rPr lang="zh-CN" altLang="en-US" sz="2200">
                  <a:solidFill>
                    <a:srgbClr val="0000FF"/>
                  </a:solidFill>
                  <a:ea typeface="幼圆" panose="02010509060101010101" pitchFamily="49" charset="-122"/>
                </a:rPr>
                <a:t>“</a:t>
              </a:r>
              <a:r>
                <a:rPr lang="zh-CN" altLang="en-US" sz="2200">
                  <a:solidFill>
                    <a:srgbClr val="FF0000"/>
                  </a:solidFill>
                  <a:latin typeface="宋体" panose="02010600030101010101" pitchFamily="2" charset="-122"/>
                </a:rPr>
                <a:t>不宜混淆</a:t>
              </a:r>
              <a:r>
                <a:rPr lang="zh-CN" altLang="en-US" sz="2200">
                  <a:solidFill>
                    <a:srgbClr val="0000FF"/>
                  </a:solidFill>
                  <a:latin typeface="Arial" panose="020B0604020202020204" pitchFamily="34" charset="0"/>
                </a:rPr>
                <a:t>”</a:t>
              </a:r>
              <a:r>
                <a:rPr lang="zh-CN" altLang="en-US" sz="2200">
                  <a:solidFill>
                    <a:srgbClr val="0000FF"/>
                  </a:solidFill>
                  <a:latin typeface="宋体" panose="02010600030101010101" pitchFamily="2" charset="-122"/>
                </a:rPr>
                <a:t>，如 </a:t>
              </a:r>
              <a:r>
                <a:rPr lang="en-US" altLang="zh-CN" sz="2200">
                  <a:solidFill>
                    <a:srgbClr val="0000FF"/>
                  </a:solidFill>
                  <a:latin typeface="宋体" panose="02010600030101010101" pitchFamily="2" charset="-122"/>
                </a:rPr>
                <a:t>l</a:t>
              </a:r>
              <a:r>
                <a:rPr lang="zh-CN" altLang="en-US" sz="2200">
                  <a:solidFill>
                    <a:srgbClr val="0000FF"/>
                  </a:solidFill>
                  <a:latin typeface="宋体" panose="02010600030101010101" pitchFamily="2" charset="-122"/>
                </a:rPr>
                <a:t>与</a:t>
              </a:r>
              <a:r>
                <a:rPr lang="en-US" altLang="zh-CN" sz="2200">
                  <a:solidFill>
                    <a:srgbClr val="0000FF"/>
                  </a:solidFill>
                  <a:latin typeface="宋体" panose="02010600030101010101" pitchFamily="2" charset="-122"/>
                </a:rPr>
                <a:t>1 , O</a:t>
              </a:r>
              <a:r>
                <a:rPr lang="zh-CN" altLang="en-US" sz="2200">
                  <a:solidFill>
                    <a:srgbClr val="0000FF"/>
                  </a:solidFill>
                  <a:latin typeface="宋体" panose="02010600030101010101" pitchFamily="2" charset="-122"/>
                </a:rPr>
                <a:t>与</a:t>
              </a:r>
              <a:r>
                <a:rPr lang="en-US" altLang="zh-CN" sz="2200">
                  <a:solidFill>
                    <a:srgbClr val="0000FF"/>
                  </a:solidFill>
                  <a:latin typeface="宋体" panose="02010600030101010101" pitchFamily="2" charset="-122"/>
                </a:rPr>
                <a:t>0</a:t>
              </a:r>
            </a:p>
          </p:txBody>
        </p:sp>
      </p:grpSp>
      <p:sp>
        <p:nvSpPr>
          <p:cNvPr id="10" name="AutoShape 15">
            <a:extLst>
              <a:ext uri="{FF2B5EF4-FFF2-40B4-BE49-F238E27FC236}">
                <a16:creationId xmlns:a16="http://schemas.microsoft.com/office/drawing/2014/main" id="{77D84AFC-4844-4C68-91F3-36AA7CB9CFD7}"/>
              </a:ext>
            </a:extLst>
          </p:cNvPr>
          <p:cNvSpPr>
            <a:spLocks noChangeArrowheads="1"/>
          </p:cNvSpPr>
          <p:nvPr/>
        </p:nvSpPr>
        <p:spPr bwMode="auto">
          <a:xfrm>
            <a:off x="4860032" y="3429000"/>
            <a:ext cx="6164262" cy="1657350"/>
          </a:xfrm>
          <a:prstGeom prst="cloudCallout">
            <a:avLst>
              <a:gd name="adj1" fmla="val -55153"/>
              <a:gd name="adj2" fmla="val 62644"/>
            </a:avLst>
          </a:prstGeom>
          <a:noFill/>
          <a:ln>
            <a:noFill/>
          </a:ln>
          <a:effectLst/>
        </p:spPr>
        <p:txBody>
          <a:bodyPr/>
          <a:lstStyle/>
          <a:p>
            <a:pPr algn="ctr">
              <a:defRPr/>
            </a:pPr>
            <a:r>
              <a:rPr lang="zh-CN" altLang="en-US" sz="1600" dirty="0">
                <a:solidFill>
                  <a:srgbClr val="00B0F0"/>
                </a:solidFill>
                <a:latin typeface="Verdana" pitchFamily="34" charset="0"/>
              </a:rPr>
              <a:t>这些标识符合法吗？</a:t>
            </a:r>
          </a:p>
          <a:p>
            <a:pPr algn="ctr">
              <a:defRPr/>
            </a:pPr>
            <a:r>
              <a:rPr lang="en-US" altLang="zh-CN" sz="1600" dirty="0">
                <a:solidFill>
                  <a:srgbClr val="00B0F0"/>
                </a:solidFill>
                <a:latin typeface="Verdana" pitchFamily="34" charset="0"/>
              </a:rPr>
              <a:t>1A</a:t>
            </a:r>
            <a:r>
              <a:rPr lang="zh-CN" altLang="en-US" sz="1600" dirty="0">
                <a:solidFill>
                  <a:srgbClr val="00B0F0"/>
                </a:solidFill>
                <a:latin typeface="Verdana" pitchFamily="34" charset="0"/>
              </a:rPr>
              <a:t>、</a:t>
            </a:r>
            <a:r>
              <a:rPr lang="en-US" altLang="zh-CN" sz="1600" dirty="0" err="1">
                <a:solidFill>
                  <a:srgbClr val="00B0F0"/>
                </a:solidFill>
                <a:latin typeface="Verdana" pitchFamily="34" charset="0"/>
              </a:rPr>
              <a:t>M.D.John</a:t>
            </a:r>
            <a:r>
              <a:rPr lang="zh-CN" altLang="en-US" sz="1600" dirty="0">
                <a:solidFill>
                  <a:srgbClr val="00B0F0"/>
                </a:solidFill>
                <a:latin typeface="Verdana" pitchFamily="34" charset="0"/>
              </a:rPr>
              <a:t>、￥</a:t>
            </a:r>
            <a:r>
              <a:rPr lang="en-US" altLang="zh-CN" sz="1600" dirty="0">
                <a:solidFill>
                  <a:srgbClr val="00B0F0"/>
                </a:solidFill>
                <a:latin typeface="Verdana" pitchFamily="34" charset="0"/>
              </a:rPr>
              <a:t>123</a:t>
            </a:r>
            <a:r>
              <a:rPr lang="zh-CN" altLang="en-US" sz="1600" dirty="0">
                <a:solidFill>
                  <a:srgbClr val="00B0F0"/>
                </a:solidFill>
                <a:latin typeface="Verdana" pitchFamily="34" charset="0"/>
              </a:rPr>
              <a:t>、</a:t>
            </a:r>
            <a:r>
              <a:rPr lang="en-US" altLang="zh-CN" sz="1600" dirty="0">
                <a:solidFill>
                  <a:srgbClr val="00B0F0"/>
                </a:solidFill>
                <a:latin typeface="Verdana" pitchFamily="34" charset="0"/>
              </a:rPr>
              <a:t>#33</a:t>
            </a:r>
            <a:r>
              <a:rPr lang="zh-CN" altLang="en-US" sz="1600" dirty="0">
                <a:solidFill>
                  <a:srgbClr val="00B0F0"/>
                </a:solidFill>
                <a:latin typeface="Verdana" pitchFamily="34" charset="0"/>
              </a:rPr>
              <a:t>、</a:t>
            </a:r>
          </a:p>
          <a:p>
            <a:pPr algn="ctr">
              <a:defRPr/>
            </a:pPr>
            <a:r>
              <a:rPr lang="en-US" altLang="zh-CN" sz="1600" dirty="0" err="1">
                <a:solidFill>
                  <a:srgbClr val="00B0F0"/>
                </a:solidFill>
                <a:latin typeface="Verdana" pitchFamily="34" charset="0"/>
              </a:rPr>
              <a:t>Tatol</a:t>
            </a:r>
            <a:r>
              <a:rPr lang="zh-CN" altLang="en-US" sz="1600" dirty="0">
                <a:solidFill>
                  <a:srgbClr val="00B0F0"/>
                </a:solidFill>
                <a:latin typeface="Verdana" pitchFamily="34" charset="0"/>
              </a:rPr>
              <a:t>、</a:t>
            </a:r>
            <a:r>
              <a:rPr lang="en-US" altLang="zh-CN" sz="1600" dirty="0">
                <a:solidFill>
                  <a:srgbClr val="00B0F0"/>
                </a:solidFill>
                <a:latin typeface="Verdana" pitchFamily="34" charset="0"/>
              </a:rPr>
              <a:t>int</a:t>
            </a:r>
            <a:r>
              <a:rPr lang="zh-CN" altLang="en-US" sz="1600" dirty="0">
                <a:solidFill>
                  <a:srgbClr val="00B0F0"/>
                </a:solidFill>
                <a:latin typeface="Verdana" pitchFamily="34" charset="0"/>
              </a:rPr>
              <a:t>、</a:t>
            </a:r>
            <a:r>
              <a:rPr lang="en-US" altLang="zh-CN" sz="1600" dirty="0">
                <a:solidFill>
                  <a:srgbClr val="00B0F0"/>
                </a:solidFill>
                <a:latin typeface="Verdana" pitchFamily="34" charset="0"/>
              </a:rPr>
              <a:t>max</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71DF01D6-A3BB-4E93-91C3-2DD6FC21D6EB}"/>
              </a:ext>
            </a:extLst>
          </p:cNvPr>
          <p:cNvSpPr>
            <a:spLocks noGrp="1"/>
          </p:cNvSpPr>
          <p:nvPr>
            <p:ph type="subTitle" idx="4294967295"/>
          </p:nvPr>
        </p:nvSpPr>
        <p:spPr>
          <a:xfrm>
            <a:off x="231775" y="908050"/>
            <a:ext cx="8912225" cy="5038725"/>
          </a:xfrm>
        </p:spPr>
        <p:txBody>
          <a:bodyPr/>
          <a:lstStyle/>
          <a:p>
            <a:pPr eaLnBrk="1" hangingPunct="1">
              <a:buFontTx/>
              <a:buNone/>
            </a:pPr>
            <a:r>
              <a:rPr lang="en-US" altLang="zh-CN" sz="3200" dirty="0">
                <a:solidFill>
                  <a:srgbClr val="800000"/>
                </a:solidFill>
              </a:rPr>
              <a:t>3.5 </a:t>
            </a:r>
            <a:r>
              <a:rPr lang="zh-CN" altLang="en-US" sz="3200" dirty="0">
                <a:solidFill>
                  <a:srgbClr val="800000"/>
                </a:solidFill>
              </a:rPr>
              <a:t>字符型数据</a:t>
            </a:r>
            <a:endParaRPr lang="en-US" altLang="zh-CN" sz="3200" dirty="0">
              <a:solidFill>
                <a:srgbClr val="800000"/>
              </a:solidFill>
            </a:endParaRPr>
          </a:p>
          <a:p>
            <a:pPr marL="457200" lvl="1" indent="0" eaLnBrk="1" hangingPunct="1">
              <a:spcBef>
                <a:spcPct val="20000"/>
              </a:spcBef>
              <a:buClr>
                <a:srgbClr val="339933"/>
              </a:buClr>
              <a:buNone/>
            </a:pPr>
            <a:r>
              <a:rPr lang="en-US" altLang="zh-CN" sz="2800" dirty="0"/>
              <a:t>3.5.1  </a:t>
            </a:r>
            <a:r>
              <a:rPr lang="zh-CN" altLang="en-US" sz="2800" dirty="0"/>
              <a:t>字符常量</a:t>
            </a:r>
          </a:p>
          <a:p>
            <a:pPr marL="1143000" lvl="2" eaLnBrk="1" hangingPunct="1">
              <a:spcBef>
                <a:spcPct val="20000"/>
              </a:spcBef>
              <a:buClr>
                <a:srgbClr val="FF3300"/>
              </a:buClr>
              <a:buFont typeface="Wingdings" panose="05000000000000000000" pitchFamily="2" charset="2"/>
              <a:buChar char="v"/>
            </a:pPr>
            <a:r>
              <a:rPr lang="zh-CN" altLang="en-US" sz="2400" dirty="0">
                <a:latin typeface="隶书" panose="02010509060101010101" pitchFamily="49" charset="-122"/>
              </a:rPr>
              <a:t>定义</a:t>
            </a:r>
            <a:r>
              <a:rPr lang="en-US" altLang="zh-CN" sz="2400" dirty="0">
                <a:latin typeface="隶书" panose="02010509060101010101" pitchFamily="49" charset="-122"/>
              </a:rPr>
              <a:t>:</a:t>
            </a:r>
            <a:r>
              <a:rPr lang="zh-CN" altLang="en-US" sz="2400" dirty="0">
                <a:latin typeface="隶书" panose="02010509060101010101" pitchFamily="49" charset="-122"/>
              </a:rPr>
              <a:t>用</a:t>
            </a:r>
            <a:r>
              <a:rPr lang="zh-CN" altLang="en-US" sz="2400" dirty="0">
                <a:solidFill>
                  <a:srgbClr val="FF0000"/>
                </a:solidFill>
                <a:latin typeface="隶书" panose="02010509060101010101" pitchFamily="49" charset="-122"/>
              </a:rPr>
              <a:t>单引号</a:t>
            </a:r>
            <a:r>
              <a:rPr lang="zh-CN" altLang="en-US" sz="2400" dirty="0">
                <a:latin typeface="隶书" panose="02010509060101010101" pitchFamily="49" charset="-122"/>
              </a:rPr>
              <a:t>括起来的</a:t>
            </a:r>
            <a:r>
              <a:rPr lang="zh-CN" altLang="en-US" sz="2400" dirty="0">
                <a:solidFill>
                  <a:srgbClr val="FF0000"/>
                </a:solidFill>
                <a:latin typeface="隶书" panose="02010509060101010101" pitchFamily="49" charset="-122"/>
              </a:rPr>
              <a:t>单个</a:t>
            </a:r>
            <a:r>
              <a:rPr lang="zh-CN" altLang="en-US" sz="2400" dirty="0">
                <a:solidFill>
                  <a:srgbClr val="0000FF"/>
                </a:solidFill>
                <a:latin typeface="隶书" panose="02010509060101010101" pitchFamily="49" charset="-122"/>
              </a:rPr>
              <a:t>字符</a:t>
            </a:r>
            <a:r>
              <a:rPr lang="zh-CN" altLang="en-US" sz="2400" dirty="0">
                <a:latin typeface="隶书" panose="02010509060101010101" pitchFamily="49" charset="-122"/>
              </a:rPr>
              <a:t>或</a:t>
            </a:r>
            <a:r>
              <a:rPr lang="zh-CN" altLang="zh-CN" sz="2400" dirty="0">
                <a:solidFill>
                  <a:srgbClr val="0000FF"/>
                </a:solidFill>
                <a:latin typeface="隶书" panose="02010509060101010101" pitchFamily="49" charset="-122"/>
              </a:rPr>
              <a:t>转义字符</a:t>
            </a:r>
            <a:endParaRPr lang="zh-CN" altLang="en-US" sz="2400" dirty="0">
              <a:solidFill>
                <a:srgbClr val="0000FF"/>
              </a:solidFill>
              <a:latin typeface="隶书" panose="02010509060101010101" pitchFamily="49" charset="-122"/>
            </a:endParaRPr>
          </a:p>
          <a:p>
            <a:pPr marL="1600200" lvl="3" eaLnBrk="1" hangingPunct="1">
              <a:spcBef>
                <a:spcPct val="20000"/>
              </a:spcBef>
              <a:buClr>
                <a:srgbClr val="FFCC00"/>
              </a:buClr>
              <a:buFont typeface="Wingdings" panose="05000000000000000000" pitchFamily="2" charset="2"/>
              <a:buChar char="l"/>
            </a:pPr>
            <a:endParaRPr lang="zh-CN" altLang="en-US" sz="2000" dirty="0">
              <a:latin typeface="隶书" panose="02010509060101010101" pitchFamily="49" charset="-122"/>
            </a:endParaRPr>
          </a:p>
          <a:p>
            <a:pPr marL="1600200" lvl="3" eaLnBrk="1" hangingPunct="1">
              <a:spcBef>
                <a:spcPct val="20000"/>
              </a:spcBef>
              <a:buClr>
                <a:srgbClr val="FFCC00"/>
              </a:buClr>
            </a:pPr>
            <a:endParaRPr lang="zh-CN" altLang="en-US" sz="2000" dirty="0">
              <a:latin typeface="隶书" panose="02010509060101010101" pitchFamily="49" charset="-122"/>
            </a:endParaRPr>
          </a:p>
          <a:p>
            <a:pPr marL="1143000" lvl="2" eaLnBrk="1" hangingPunct="1">
              <a:spcBef>
                <a:spcPct val="20000"/>
              </a:spcBef>
              <a:buClr>
                <a:srgbClr val="FF3300"/>
              </a:buClr>
              <a:buFont typeface="Wingdings" panose="05000000000000000000" pitchFamily="2" charset="2"/>
              <a:buChar char="v"/>
            </a:pPr>
            <a:r>
              <a:rPr lang="zh-CN" altLang="en-US" sz="2400" dirty="0">
                <a:latin typeface="隶书" panose="02010509060101010101" pitchFamily="49" charset="-122"/>
              </a:rPr>
              <a:t>字符常量的</a:t>
            </a:r>
            <a:r>
              <a:rPr lang="zh-CN" altLang="en-US" sz="2400" dirty="0">
                <a:solidFill>
                  <a:srgbClr val="FF0000"/>
                </a:solidFill>
                <a:latin typeface="隶书" panose="02010509060101010101" pitchFamily="49" charset="-122"/>
              </a:rPr>
              <a:t>值</a:t>
            </a:r>
            <a:r>
              <a:rPr lang="zh-CN" altLang="en-US" sz="2400" dirty="0">
                <a:latin typeface="隶书" panose="02010509060101010101" pitchFamily="49" charset="-122"/>
              </a:rPr>
              <a:t>：该字符的</a:t>
            </a:r>
            <a:r>
              <a:rPr lang="en-US" altLang="zh-CN" sz="2400" dirty="0">
                <a:solidFill>
                  <a:srgbClr val="FF0000"/>
                </a:solidFill>
              </a:rPr>
              <a:t>ASCII</a:t>
            </a:r>
            <a:r>
              <a:rPr lang="zh-CN" altLang="zh-CN" sz="2400" dirty="0">
                <a:solidFill>
                  <a:srgbClr val="FF0000"/>
                </a:solidFill>
                <a:latin typeface="隶书" panose="02010509060101010101" pitchFamily="49" charset="-122"/>
              </a:rPr>
              <a:t>码</a:t>
            </a:r>
            <a:r>
              <a:rPr lang="zh-CN" altLang="en-US" sz="2400" dirty="0">
                <a:solidFill>
                  <a:srgbClr val="FF0000"/>
                </a:solidFill>
                <a:latin typeface="隶书" panose="02010509060101010101" pitchFamily="49" charset="-122"/>
              </a:rPr>
              <a:t>值</a:t>
            </a:r>
          </a:p>
          <a:p>
            <a:pPr marL="1600200" lvl="3" eaLnBrk="1" hangingPunct="1">
              <a:spcBef>
                <a:spcPct val="20000"/>
              </a:spcBef>
              <a:buClr>
                <a:srgbClr val="FFCC00"/>
              </a:buClr>
            </a:pPr>
            <a:endParaRPr lang="zh-CN" altLang="en-US" sz="2000" dirty="0">
              <a:latin typeface="隶书" panose="02010509060101010101" pitchFamily="49" charset="-122"/>
            </a:endParaRPr>
          </a:p>
          <a:p>
            <a:pPr marL="1600200" lvl="3" eaLnBrk="1" hangingPunct="1">
              <a:spcBef>
                <a:spcPct val="20000"/>
              </a:spcBef>
              <a:buClr>
                <a:srgbClr val="FFCC00"/>
              </a:buClr>
            </a:pPr>
            <a:endParaRPr lang="zh-CN" altLang="en-US" sz="2000" dirty="0">
              <a:latin typeface="隶书" panose="02010509060101010101" pitchFamily="49" charset="-122"/>
            </a:endParaRPr>
          </a:p>
          <a:p>
            <a:pPr marL="1143000" lvl="2" eaLnBrk="1" hangingPunct="1">
              <a:buClr>
                <a:srgbClr val="FF3300"/>
              </a:buClr>
              <a:buFont typeface="Wingdings" panose="05000000000000000000" pitchFamily="2" charset="2"/>
              <a:buChar char="v"/>
            </a:pPr>
            <a:r>
              <a:rPr lang="zh-CN" altLang="en-US" sz="2400" dirty="0">
                <a:latin typeface="隶书" panose="02010509060101010101" pitchFamily="49" charset="-122"/>
              </a:rPr>
              <a:t>定义格式：</a:t>
            </a:r>
            <a:r>
              <a:rPr lang="en-US" altLang="zh-CN" sz="2400" dirty="0">
                <a:solidFill>
                  <a:srgbClr val="FF0000"/>
                </a:solidFill>
              </a:rPr>
              <a:t>char </a:t>
            </a:r>
            <a:r>
              <a:rPr lang="zh-CN" altLang="en-US" sz="2400" dirty="0">
                <a:solidFill>
                  <a:srgbClr val="FF0000"/>
                </a:solidFill>
              </a:rPr>
              <a:t>变量名 </a:t>
            </a:r>
            <a:r>
              <a:rPr lang="en-US" altLang="zh-CN" sz="2400" dirty="0">
                <a:solidFill>
                  <a:srgbClr val="FF0000"/>
                </a:solidFill>
              </a:rPr>
              <a:t>= </a:t>
            </a:r>
            <a:r>
              <a:rPr lang="zh-CN" altLang="en-US" sz="2400" dirty="0">
                <a:solidFill>
                  <a:srgbClr val="FF0000"/>
                </a:solidFill>
              </a:rPr>
              <a:t>值</a:t>
            </a:r>
          </a:p>
          <a:p>
            <a:pPr marL="1143000" lvl="2" eaLnBrk="1" hangingPunct="1">
              <a:buClr>
                <a:srgbClr val="FF3300"/>
              </a:buClr>
            </a:pPr>
            <a:endParaRPr lang="zh-CN" altLang="en-US" sz="2400" dirty="0">
              <a:solidFill>
                <a:srgbClr val="FF0000"/>
              </a:solidFill>
            </a:endParaRPr>
          </a:p>
          <a:p>
            <a:pPr marL="1143000" lvl="2" eaLnBrk="1" hangingPunct="1">
              <a:spcBef>
                <a:spcPct val="20000"/>
              </a:spcBef>
              <a:buClr>
                <a:srgbClr val="FF3300"/>
              </a:buClr>
              <a:buFont typeface="Wingdings" panose="05000000000000000000" pitchFamily="2" charset="2"/>
              <a:buChar char="v"/>
            </a:pPr>
            <a:endParaRPr lang="en-US" altLang="zh-CN" sz="2400" dirty="0">
              <a:solidFill>
                <a:srgbClr val="0000FF"/>
              </a:solidFill>
              <a:latin typeface="隶书" panose="02010509060101010101" pitchFamily="49" charset="-122"/>
            </a:endParaRPr>
          </a:p>
          <a:p>
            <a:pPr marL="1143000" lvl="2" eaLnBrk="1" hangingPunct="1">
              <a:spcBef>
                <a:spcPct val="20000"/>
              </a:spcBef>
              <a:buClr>
                <a:srgbClr val="FF3300"/>
              </a:buClr>
              <a:buFont typeface="Wingdings" panose="05000000000000000000" pitchFamily="2" charset="2"/>
              <a:buChar char="v"/>
            </a:pPr>
            <a:r>
              <a:rPr lang="zh-CN" altLang="zh-CN" sz="2400" dirty="0">
                <a:solidFill>
                  <a:srgbClr val="0000FF"/>
                </a:solidFill>
                <a:latin typeface="隶书" panose="02010509060101010101" pitchFamily="49" charset="-122"/>
              </a:rPr>
              <a:t>转义字符</a:t>
            </a:r>
            <a:r>
              <a:rPr lang="zh-CN" altLang="zh-CN" sz="2400" dirty="0">
                <a:latin typeface="隶书" panose="02010509060101010101" pitchFamily="49" charset="-122"/>
              </a:rPr>
              <a:t>:</a:t>
            </a:r>
            <a:r>
              <a:rPr lang="zh-CN" altLang="en-US" sz="2400" dirty="0">
                <a:latin typeface="隶书" panose="02010509060101010101" pitchFamily="49" charset="-122"/>
              </a:rPr>
              <a:t>反斜线</a:t>
            </a:r>
            <a:r>
              <a:rPr lang="en-US" altLang="zh-CN" sz="2400" dirty="0">
                <a:latin typeface="隶书" panose="02010509060101010101" pitchFamily="49" charset="-122"/>
              </a:rPr>
              <a:t>(</a:t>
            </a:r>
            <a:r>
              <a:rPr lang="zh-CN" altLang="en-US" sz="2400" dirty="0"/>
              <a:t>“</a:t>
            </a:r>
            <a:r>
              <a:rPr lang="en-US" altLang="zh-CN" sz="2400" dirty="0"/>
              <a:t>\</a:t>
            </a:r>
            <a:r>
              <a:rPr lang="zh-CN" altLang="en-US" sz="2400" dirty="0"/>
              <a:t>”</a:t>
            </a:r>
            <a:r>
              <a:rPr lang="en-US" altLang="zh-CN" sz="2400" dirty="0">
                <a:latin typeface="隶书" panose="02010509060101010101" pitchFamily="49" charset="-122"/>
              </a:rPr>
              <a:t>)</a:t>
            </a:r>
            <a:r>
              <a:rPr lang="zh-CN" altLang="en-US" sz="2400" dirty="0">
                <a:latin typeface="隶书" panose="02010509060101010101" pitchFamily="49" charset="-122"/>
              </a:rPr>
              <a:t>后面跟一个字符或一个代码值表示。这是一种“控制字符”，不能在屏幕上 显示出来。</a:t>
            </a:r>
            <a:endParaRPr lang="zh-CN" altLang="en-US" sz="2400" dirty="0"/>
          </a:p>
          <a:p>
            <a:pPr eaLnBrk="1" hangingPunct="1">
              <a:buFontTx/>
              <a:buNone/>
            </a:pPr>
            <a:endParaRPr lang="en-US" altLang="zh-CN" sz="3200" dirty="0">
              <a:solidFill>
                <a:srgbClr val="800000"/>
              </a:solidFill>
            </a:endParaRPr>
          </a:p>
        </p:txBody>
      </p:sp>
      <p:sp>
        <p:nvSpPr>
          <p:cNvPr id="3" name="Text Box 8">
            <a:extLst>
              <a:ext uri="{FF2B5EF4-FFF2-40B4-BE49-F238E27FC236}">
                <a16:creationId xmlns:a16="http://schemas.microsoft.com/office/drawing/2014/main" id="{FCEEC0A0-FF13-4CDA-907B-67592B4E0F32}"/>
              </a:ext>
            </a:extLst>
          </p:cNvPr>
          <p:cNvSpPr txBox="1">
            <a:spLocks noChangeArrowheads="1"/>
          </p:cNvSpPr>
          <p:nvPr/>
        </p:nvSpPr>
        <p:spPr bwMode="auto">
          <a:xfrm>
            <a:off x="2532063" y="2708275"/>
            <a:ext cx="2490082" cy="463846"/>
          </a:xfrm>
          <a:prstGeom prst="rect">
            <a:avLst/>
          </a:prstGeom>
          <a:solidFill>
            <a:schemeClr val="bg1"/>
          </a:solidFill>
          <a:ln w="38100">
            <a:solidFill>
              <a:schemeClr val="folHlink"/>
            </a:solidFill>
            <a:miter lim="800000"/>
            <a:headEnd/>
            <a:tailEnd/>
          </a:ln>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dirty="0">
                <a:latin typeface="Arial" panose="020B0604020202020204" pitchFamily="34" charset="0"/>
                <a:ea typeface="隶书" panose="02010509060101010101" pitchFamily="49" charset="-122"/>
              </a:rPr>
              <a:t>如  </a:t>
            </a:r>
            <a:r>
              <a:rPr lang="en-US" altLang="zh-CN" dirty="0"/>
              <a:t>'</a:t>
            </a:r>
            <a:r>
              <a:rPr lang="en-US" altLang="zh-CN" dirty="0">
                <a:latin typeface="Arial" panose="020B0604020202020204" pitchFamily="34" charset="0"/>
                <a:ea typeface="隶书" panose="02010509060101010101" pitchFamily="49" charset="-122"/>
              </a:rPr>
              <a:t>a</a:t>
            </a:r>
            <a:r>
              <a:rPr lang="en-US" altLang="zh-CN" dirty="0"/>
              <a:t>'  '</a:t>
            </a:r>
            <a:r>
              <a:rPr lang="en-US" altLang="zh-CN" dirty="0">
                <a:latin typeface="Arial" panose="020B0604020202020204" pitchFamily="34" charset="0"/>
                <a:ea typeface="隶书" panose="02010509060101010101" pitchFamily="49" charset="-122"/>
              </a:rPr>
              <a:t>A</a:t>
            </a:r>
            <a:r>
              <a:rPr lang="en-US" altLang="zh-CN" dirty="0"/>
              <a:t>'</a:t>
            </a:r>
            <a:r>
              <a:rPr lang="en-US" altLang="zh-CN" dirty="0">
                <a:latin typeface="Arial" panose="020B0604020202020204" pitchFamily="34" charset="0"/>
                <a:ea typeface="隶书" panose="02010509060101010101" pitchFamily="49" charset="-122"/>
              </a:rPr>
              <a:t>  </a:t>
            </a:r>
            <a:r>
              <a:rPr lang="en-US" altLang="zh-CN" dirty="0"/>
              <a:t>'</a:t>
            </a:r>
            <a:r>
              <a:rPr lang="en-US" altLang="zh-CN" dirty="0">
                <a:latin typeface="Arial" panose="020B0604020202020204" pitchFamily="34" charset="0"/>
                <a:ea typeface="隶书" panose="02010509060101010101" pitchFamily="49" charset="-122"/>
              </a:rPr>
              <a:t>\n</a:t>
            </a:r>
            <a:r>
              <a:rPr lang="en-US" altLang="zh-CN" dirty="0"/>
              <a:t>'</a:t>
            </a:r>
            <a:r>
              <a:rPr lang="en-US" altLang="zh-CN" dirty="0">
                <a:latin typeface="Arial" panose="020B0604020202020204" pitchFamily="34" charset="0"/>
                <a:ea typeface="隶书" panose="02010509060101010101" pitchFamily="49" charset="-122"/>
              </a:rPr>
              <a:t>  </a:t>
            </a:r>
            <a:r>
              <a:rPr lang="en-US" altLang="zh-CN" dirty="0"/>
              <a:t>'</a:t>
            </a:r>
            <a:r>
              <a:rPr lang="en-US" altLang="zh-CN" dirty="0">
                <a:latin typeface="Arial" panose="020B0604020202020204" pitchFamily="34" charset="0"/>
                <a:ea typeface="隶书" panose="02010509060101010101" pitchFamily="49" charset="-122"/>
              </a:rPr>
              <a:t>\t</a:t>
            </a:r>
            <a:r>
              <a:rPr lang="en-US" altLang="zh-CN" dirty="0"/>
              <a:t>'</a:t>
            </a:r>
            <a:r>
              <a:rPr lang="en-US" altLang="zh-CN" dirty="0">
                <a:latin typeface="Arial" panose="020B0604020202020204" pitchFamily="34" charset="0"/>
                <a:ea typeface="隶书" panose="02010509060101010101" pitchFamily="49" charset="-122"/>
              </a:rPr>
              <a:t> </a:t>
            </a:r>
          </a:p>
        </p:txBody>
      </p:sp>
      <p:sp>
        <p:nvSpPr>
          <p:cNvPr id="4" name="Rectangle 9">
            <a:extLst>
              <a:ext uri="{FF2B5EF4-FFF2-40B4-BE49-F238E27FC236}">
                <a16:creationId xmlns:a16="http://schemas.microsoft.com/office/drawing/2014/main" id="{F1A1C9C0-0084-435D-B3C7-1713765F19B3}"/>
              </a:ext>
            </a:extLst>
          </p:cNvPr>
          <p:cNvSpPr>
            <a:spLocks noChangeArrowheads="1"/>
          </p:cNvSpPr>
          <p:nvPr/>
        </p:nvSpPr>
        <p:spPr bwMode="auto">
          <a:xfrm>
            <a:off x="1550988" y="3789215"/>
            <a:ext cx="6693420" cy="463846"/>
          </a:xfrm>
          <a:prstGeom prst="rect">
            <a:avLst/>
          </a:prstGeom>
          <a:solidFill>
            <a:schemeClr val="bg1"/>
          </a:solidFill>
          <a:ln w="38100">
            <a:solidFill>
              <a:schemeClr val="folHlink"/>
            </a:solidFill>
            <a:miter lim="800000"/>
            <a:headEnd/>
            <a:tailEnd/>
          </a:ln>
        </p:spPr>
        <p:txBody>
          <a:bodyPr wrap="squar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zh-CN" dirty="0">
                <a:latin typeface="隶书" panose="02010509060101010101" pitchFamily="49" charset="-122"/>
                <a:ea typeface="隶书" panose="02010509060101010101" pitchFamily="49" charset="-122"/>
              </a:rPr>
              <a:t>如 </a:t>
            </a:r>
            <a:r>
              <a:rPr lang="en-US" altLang="zh-CN" dirty="0"/>
              <a:t>' </a:t>
            </a:r>
            <a:r>
              <a:rPr lang="en-US" altLang="zh-CN" sz="2200" dirty="0">
                <a:latin typeface="隶书" panose="02010509060101010101" pitchFamily="49" charset="-122"/>
                <a:ea typeface="隶书" panose="02010509060101010101" pitchFamily="49" charset="-122"/>
              </a:rPr>
              <a:t>a</a:t>
            </a:r>
            <a:r>
              <a:rPr lang="en-US" altLang="zh-CN" dirty="0"/>
              <a:t> '</a:t>
            </a:r>
            <a:r>
              <a:rPr lang="en-US" altLang="zh-CN" sz="2200" dirty="0">
                <a:ea typeface="隶书" panose="02010509060101010101" pitchFamily="49" charset="-122"/>
              </a:rPr>
              <a:t>——</a:t>
            </a:r>
            <a:r>
              <a:rPr lang="en-US" altLang="zh-CN" sz="2200" dirty="0">
                <a:latin typeface="隶书" panose="02010509060101010101" pitchFamily="49" charset="-122"/>
                <a:ea typeface="隶书" panose="02010509060101010101" pitchFamily="49" charset="-122"/>
              </a:rPr>
              <a:t>97  </a:t>
            </a:r>
            <a:r>
              <a:rPr lang="en-US" altLang="zh-CN" dirty="0"/>
              <a:t>' </a:t>
            </a:r>
            <a:r>
              <a:rPr lang="en-US" altLang="zh-CN" sz="2200" dirty="0">
                <a:latin typeface="隶书" panose="02010509060101010101" pitchFamily="49" charset="-122"/>
                <a:ea typeface="隶书" panose="02010509060101010101" pitchFamily="49" charset="-122"/>
              </a:rPr>
              <a:t>A</a:t>
            </a:r>
            <a:r>
              <a:rPr lang="en-US" altLang="zh-CN" dirty="0"/>
              <a:t> '</a:t>
            </a:r>
            <a:r>
              <a:rPr lang="en-US" altLang="zh-CN" sz="2200" dirty="0">
                <a:ea typeface="隶书" panose="02010509060101010101" pitchFamily="49" charset="-122"/>
              </a:rPr>
              <a:t>——</a:t>
            </a:r>
            <a:r>
              <a:rPr lang="en-US" altLang="zh-CN" sz="2200" dirty="0">
                <a:latin typeface="隶书" panose="02010509060101010101" pitchFamily="49" charset="-122"/>
                <a:ea typeface="隶书" panose="02010509060101010101" pitchFamily="49" charset="-122"/>
              </a:rPr>
              <a:t>65  </a:t>
            </a:r>
            <a:r>
              <a:rPr lang="en-US" altLang="zh-CN" dirty="0"/>
              <a:t>' </a:t>
            </a:r>
            <a:r>
              <a:rPr lang="en-US" altLang="zh-CN" sz="2200" dirty="0">
                <a:latin typeface="隶书" panose="02010509060101010101" pitchFamily="49" charset="-122"/>
                <a:ea typeface="隶书" panose="02010509060101010101" pitchFamily="49" charset="-122"/>
              </a:rPr>
              <a:t>\n</a:t>
            </a:r>
            <a:r>
              <a:rPr lang="en-US" altLang="zh-CN" dirty="0"/>
              <a:t> '</a:t>
            </a:r>
            <a:r>
              <a:rPr lang="en-US" altLang="zh-CN" sz="2200" dirty="0">
                <a:ea typeface="隶书" panose="02010509060101010101" pitchFamily="49" charset="-122"/>
              </a:rPr>
              <a:t>——</a:t>
            </a:r>
            <a:r>
              <a:rPr lang="en-US" altLang="zh-CN" sz="2200" dirty="0">
                <a:latin typeface="隶书" panose="02010509060101010101" pitchFamily="49" charset="-122"/>
                <a:ea typeface="隶书" panose="02010509060101010101" pitchFamily="49" charset="-122"/>
              </a:rPr>
              <a:t>10  </a:t>
            </a:r>
            <a:r>
              <a:rPr lang="en-US" altLang="zh-CN" dirty="0"/>
              <a:t>' </a:t>
            </a:r>
            <a:r>
              <a:rPr lang="en-US" altLang="zh-CN" sz="2200" dirty="0">
                <a:latin typeface="隶书" panose="02010509060101010101" pitchFamily="49" charset="-122"/>
                <a:ea typeface="隶书" panose="02010509060101010101" pitchFamily="49" charset="-122"/>
              </a:rPr>
              <a:t>\t</a:t>
            </a:r>
            <a:r>
              <a:rPr lang="en-US" altLang="zh-CN" dirty="0"/>
              <a:t> '</a:t>
            </a:r>
            <a:r>
              <a:rPr lang="en-US" altLang="zh-CN" sz="2200" dirty="0">
                <a:ea typeface="隶书" panose="02010509060101010101" pitchFamily="49" charset="-122"/>
              </a:rPr>
              <a:t>——</a:t>
            </a:r>
            <a:r>
              <a:rPr lang="en-US" altLang="zh-CN" sz="2200" dirty="0">
                <a:latin typeface="隶书" panose="02010509060101010101" pitchFamily="49" charset="-122"/>
                <a:ea typeface="隶书" panose="02010509060101010101" pitchFamily="49" charset="-122"/>
              </a:rPr>
              <a:t>9</a:t>
            </a:r>
          </a:p>
        </p:txBody>
      </p:sp>
      <p:sp>
        <p:nvSpPr>
          <p:cNvPr id="5" name="Rectangle 10">
            <a:extLst>
              <a:ext uri="{FF2B5EF4-FFF2-40B4-BE49-F238E27FC236}">
                <a16:creationId xmlns:a16="http://schemas.microsoft.com/office/drawing/2014/main" id="{B343C157-5686-42BE-AE1B-F6B6C7B4EFBC}"/>
              </a:ext>
            </a:extLst>
          </p:cNvPr>
          <p:cNvSpPr>
            <a:spLocks noChangeArrowheads="1"/>
          </p:cNvSpPr>
          <p:nvPr/>
        </p:nvSpPr>
        <p:spPr bwMode="auto">
          <a:xfrm>
            <a:off x="1550988" y="4906815"/>
            <a:ext cx="6486369" cy="463846"/>
          </a:xfrm>
          <a:prstGeom prst="rect">
            <a:avLst/>
          </a:prstGeom>
          <a:solidFill>
            <a:schemeClr val="bg1"/>
          </a:solidFill>
          <a:ln w="38100">
            <a:solidFill>
              <a:schemeClr val="folHlink"/>
            </a:solidFill>
            <a:miter lim="800000"/>
            <a:headEnd/>
            <a:tailEnd/>
          </a:ln>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dirty="0">
                <a:ea typeface="隶书" panose="02010509060101010101" pitchFamily="49" charset="-122"/>
              </a:rPr>
              <a:t>char </a:t>
            </a:r>
            <a:r>
              <a:rPr lang="en-US" altLang="zh-CN" dirty="0" err="1">
                <a:ea typeface="隶书" panose="02010509060101010101" pitchFamily="49" charset="-122"/>
              </a:rPr>
              <a:t>ch</a:t>
            </a:r>
            <a:r>
              <a:rPr lang="en-US" altLang="zh-CN" dirty="0">
                <a:ea typeface="隶书" panose="02010509060101010101" pitchFamily="49" charset="-122"/>
              </a:rPr>
              <a:t>=65 </a:t>
            </a:r>
            <a:r>
              <a:rPr lang="zh-CN" altLang="en-US" dirty="0">
                <a:ea typeface="隶书" panose="02010509060101010101" pitchFamily="49" charset="-122"/>
              </a:rPr>
              <a:t>与 </a:t>
            </a:r>
            <a:r>
              <a:rPr lang="en-US" altLang="zh-CN" dirty="0">
                <a:ea typeface="隶书" panose="02010509060101010101" pitchFamily="49" charset="-122"/>
              </a:rPr>
              <a:t>char </a:t>
            </a:r>
            <a:r>
              <a:rPr lang="en-US" altLang="zh-CN" dirty="0" err="1">
                <a:ea typeface="隶书" panose="02010509060101010101" pitchFamily="49" charset="-122"/>
              </a:rPr>
              <a:t>ch</a:t>
            </a:r>
            <a:r>
              <a:rPr lang="en-US" altLang="zh-CN" dirty="0">
                <a:ea typeface="隶书" panose="02010509060101010101" pitchFamily="49" charset="-122"/>
              </a:rPr>
              <a:t>=</a:t>
            </a:r>
            <a:r>
              <a:rPr lang="en-US" altLang="zh-CN" dirty="0">
                <a:latin typeface="Arial" panose="020B0604020202020204" pitchFamily="34" charset="0"/>
                <a:ea typeface="隶书" panose="02010509060101010101" pitchFamily="49" charset="-122"/>
              </a:rPr>
              <a:t> </a:t>
            </a:r>
            <a:r>
              <a:rPr lang="en-US" altLang="zh-CN" dirty="0"/>
              <a:t>'</a:t>
            </a:r>
            <a:r>
              <a:rPr lang="en-US" altLang="zh-CN" dirty="0">
                <a:ea typeface="隶书" panose="02010509060101010101" pitchFamily="49" charset="-122"/>
              </a:rPr>
              <a:t>A</a:t>
            </a:r>
            <a:r>
              <a:rPr lang="en-US" altLang="zh-CN" dirty="0"/>
              <a:t>'</a:t>
            </a:r>
            <a:r>
              <a:rPr lang="en-US" altLang="zh-CN" dirty="0">
                <a:ea typeface="隶书" panose="02010509060101010101" pitchFamily="49" charset="-122"/>
              </a:rPr>
              <a:t> </a:t>
            </a:r>
            <a:r>
              <a:rPr lang="zh-CN" altLang="en-US" dirty="0">
                <a:ea typeface="隶书" panose="02010509060101010101" pitchFamily="49" charset="-122"/>
              </a:rPr>
              <a:t>与</a:t>
            </a:r>
            <a:r>
              <a:rPr lang="en-US" altLang="zh-CN" dirty="0">
                <a:ea typeface="隶书" panose="02010509060101010101" pitchFamily="49" charset="-122"/>
              </a:rPr>
              <a:t>char=</a:t>
            </a:r>
            <a:r>
              <a:rPr lang="en-US" altLang="zh-CN" dirty="0"/>
              <a:t>'</a:t>
            </a:r>
            <a:r>
              <a:rPr lang="en-US" altLang="zh-CN" dirty="0">
                <a:ea typeface="隶书" panose="02010509060101010101" pitchFamily="49" charset="-122"/>
              </a:rPr>
              <a:t>\101</a:t>
            </a:r>
            <a:r>
              <a:rPr lang="en-US" altLang="zh-CN" dirty="0"/>
              <a:t>'</a:t>
            </a:r>
            <a:r>
              <a:rPr lang="zh-CN" altLang="en-US" dirty="0">
                <a:ea typeface="隶书" panose="02010509060101010101" pitchFamily="49" charset="-122"/>
              </a:rPr>
              <a:t>是等效的</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a:extLst>
              <a:ext uri="{FF2B5EF4-FFF2-40B4-BE49-F238E27FC236}">
                <a16:creationId xmlns:a16="http://schemas.microsoft.com/office/drawing/2014/main" id="{3CA9DFC0-EE81-4C82-B4FE-06B30D8867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1600"/>
            <a:ext cx="9144000" cy="657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E69EE83C-29D3-4C3E-B4A6-141AE0C867C5}"/>
              </a:ext>
            </a:extLst>
          </p:cNvPr>
          <p:cNvSpPr>
            <a:spLocks noGrp="1"/>
          </p:cNvSpPr>
          <p:nvPr>
            <p:ph type="subTitle" idx="4294967295"/>
          </p:nvPr>
        </p:nvSpPr>
        <p:spPr>
          <a:xfrm>
            <a:off x="0" y="914400"/>
            <a:ext cx="8077200" cy="5638800"/>
          </a:xfrm>
        </p:spPr>
        <p:txBody>
          <a:bodyPr/>
          <a:lstStyle/>
          <a:p>
            <a:pPr eaLnBrk="1" hangingPunct="1">
              <a:buFontTx/>
              <a:buNone/>
            </a:pPr>
            <a:r>
              <a:rPr lang="en-US" altLang="zh-CN" sz="3200">
                <a:solidFill>
                  <a:srgbClr val="800000"/>
                </a:solidFill>
              </a:rPr>
              <a:t> </a:t>
            </a:r>
            <a:endParaRPr lang="zh-CN" altLang="en-US"/>
          </a:p>
        </p:txBody>
      </p:sp>
      <p:pic>
        <p:nvPicPr>
          <p:cNvPr id="54275" name="Picture 2">
            <a:extLst>
              <a:ext uri="{FF2B5EF4-FFF2-40B4-BE49-F238E27FC236}">
                <a16:creationId xmlns:a16="http://schemas.microsoft.com/office/drawing/2014/main" id="{39EA7934-B13C-48F4-B1D7-8B29E2BC2B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125538"/>
            <a:ext cx="72009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36A43737-332A-48FF-BB92-C3D8BF1A0702}"/>
              </a:ext>
            </a:extLst>
          </p:cNvPr>
          <p:cNvSpPr>
            <a:spLocks noGrp="1"/>
          </p:cNvSpPr>
          <p:nvPr>
            <p:ph type="subTitle" idx="4294967295"/>
          </p:nvPr>
        </p:nvSpPr>
        <p:spPr>
          <a:xfrm>
            <a:off x="358775" y="908050"/>
            <a:ext cx="8785225" cy="5486400"/>
          </a:xfrm>
        </p:spPr>
        <p:txBody>
          <a:bodyPr/>
          <a:lstStyle/>
          <a:p>
            <a:pPr eaLnBrk="1" hangingPunct="1"/>
            <a:r>
              <a:rPr lang="zh-CN" altLang="en-US" dirty="0"/>
              <a:t>例</a:t>
            </a:r>
            <a:r>
              <a:rPr lang="en-US" altLang="zh-CN" dirty="0"/>
              <a:t>14 </a:t>
            </a:r>
            <a:r>
              <a:rPr lang="zh-CN" altLang="en-US" sz="2800" dirty="0">
                <a:ea typeface="宋体" panose="02010600030101010101" pitchFamily="2" charset="-122"/>
                <a:sym typeface="Webdings" panose="05030102010509060703" pitchFamily="18" charset="2"/>
              </a:rPr>
              <a:t>转义字符的使用 </a:t>
            </a:r>
            <a:endParaRPr lang="en-US" altLang="zh-CN" dirty="0"/>
          </a:p>
          <a:p>
            <a:pPr eaLnBrk="1" hangingPunct="1"/>
            <a:r>
              <a:rPr lang="en-US" altLang="zh-CN" dirty="0"/>
              <a:t>#include &lt;</a:t>
            </a:r>
            <a:r>
              <a:rPr lang="en-US" altLang="zh-CN" dirty="0" err="1"/>
              <a:t>stdio.h</a:t>
            </a:r>
            <a:r>
              <a:rPr lang="en-US" altLang="zh-CN" dirty="0"/>
              <a:t>&gt;</a:t>
            </a:r>
          </a:p>
          <a:p>
            <a:pPr eaLnBrk="1" hangingPunct="1"/>
            <a:r>
              <a:rPr lang="en-US" altLang="zh-CN" dirty="0"/>
              <a:t>int main( )</a:t>
            </a:r>
          </a:p>
          <a:p>
            <a:pPr eaLnBrk="1" hangingPunct="1"/>
            <a:r>
              <a:rPr lang="en-US" altLang="zh-CN" dirty="0"/>
              <a:t>{</a:t>
            </a:r>
          </a:p>
          <a:p>
            <a:pPr eaLnBrk="1" hangingPunct="1"/>
            <a:r>
              <a:rPr lang="en-US" altLang="zh-CN" dirty="0"/>
              <a:t>/* </a:t>
            </a:r>
            <a:r>
              <a:rPr lang="zh-CN" altLang="en-US" dirty="0"/>
              <a:t>输出包含转义字符在内的一系列字符*</a:t>
            </a:r>
            <a:r>
              <a:rPr lang="en-US" altLang="zh-CN" dirty="0"/>
              <a:t>/</a:t>
            </a:r>
          </a:p>
          <a:p>
            <a:pPr eaLnBrk="1" hangingPunct="1"/>
            <a:r>
              <a:rPr lang="en-US" altLang="zh-CN" dirty="0" err="1">
                <a:solidFill>
                  <a:srgbClr val="FF0000"/>
                </a:solidFill>
              </a:rPr>
              <a:t>printf</a:t>
            </a:r>
            <a:r>
              <a:rPr lang="en-US" altLang="zh-CN" dirty="0">
                <a:solidFill>
                  <a:srgbClr val="FF0000"/>
                </a:solidFill>
              </a:rPr>
              <a:t> ("\"hello\</a:t>
            </a:r>
            <a:r>
              <a:rPr lang="en-US" altLang="zh-CN" dirty="0" err="1">
                <a:solidFill>
                  <a:srgbClr val="FF0000"/>
                </a:solidFill>
              </a:rPr>
              <a:t>rworld</a:t>
            </a:r>
            <a:r>
              <a:rPr lang="en-US" altLang="zh-CN" dirty="0">
                <a:solidFill>
                  <a:srgbClr val="FF0000"/>
                </a:solidFill>
              </a:rPr>
              <a:t> \\\tHELLO\bWORLD\"\n");</a:t>
            </a:r>
          </a:p>
          <a:p>
            <a:pPr eaLnBrk="1" hangingPunct="1"/>
            <a:r>
              <a:rPr lang="en-US" altLang="zh-CN" dirty="0"/>
              <a:t>return 0;</a:t>
            </a:r>
          </a:p>
          <a:p>
            <a:pPr eaLnBrk="1" hangingPunct="1"/>
            <a:r>
              <a:rPr lang="en-US" altLang="zh-CN" dirty="0"/>
              <a:t>}</a:t>
            </a:r>
            <a:endParaRPr lang="zh-CN" altLang="zh-CN" dirty="0"/>
          </a:p>
        </p:txBody>
      </p:sp>
      <p:pic>
        <p:nvPicPr>
          <p:cNvPr id="55299" name="图片 1">
            <a:extLst>
              <a:ext uri="{FF2B5EF4-FFF2-40B4-BE49-F238E27FC236}">
                <a16:creationId xmlns:a16="http://schemas.microsoft.com/office/drawing/2014/main" id="{E3840147-1C9E-488D-82B3-BCA37274E3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4214813"/>
            <a:ext cx="7000875"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1">
            <a:extLst>
              <a:ext uri="{FF2B5EF4-FFF2-40B4-BE49-F238E27FC236}">
                <a16:creationId xmlns:a16="http://schemas.microsoft.com/office/drawing/2014/main" id="{B0F44881-92A7-4A0A-BD08-89C8DD121854}"/>
              </a:ext>
            </a:extLst>
          </p:cNvPr>
          <p:cNvSpPr txBox="1">
            <a:spLocks noChangeArrowheads="1"/>
          </p:cNvSpPr>
          <p:nvPr/>
        </p:nvSpPr>
        <p:spPr bwMode="auto">
          <a:xfrm>
            <a:off x="827088" y="1557338"/>
            <a:ext cx="4127500" cy="2679700"/>
          </a:xfrm>
          <a:prstGeom prst="rect">
            <a:avLst/>
          </a:prstGeom>
          <a:solidFill>
            <a:srgbClr val="0033CC"/>
          </a:solidFill>
          <a:ln w="38100">
            <a:solidFill>
              <a:schemeClr val="tx1"/>
            </a:solidFill>
            <a:miter lim="800000"/>
            <a:headEnd/>
            <a:tailEn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dirty="0">
                <a:solidFill>
                  <a:schemeClr val="bg1"/>
                </a:solidFill>
                <a:sym typeface="Webdings" panose="05030102010509060703" pitchFamily="18" charset="2"/>
              </a:rPr>
              <a:t>例</a:t>
            </a:r>
            <a:r>
              <a:rPr lang="en-US" altLang="zh-CN" dirty="0">
                <a:solidFill>
                  <a:schemeClr val="bg1"/>
                </a:solidFill>
                <a:sym typeface="Webdings" panose="05030102010509060703" pitchFamily="18" charset="2"/>
              </a:rPr>
              <a:t>15   </a:t>
            </a:r>
            <a:r>
              <a:rPr lang="zh-CN" altLang="en-US" dirty="0">
                <a:solidFill>
                  <a:schemeClr val="bg1"/>
                </a:solidFill>
                <a:sym typeface="Webdings" panose="05030102010509060703" pitchFamily="18" charset="2"/>
              </a:rPr>
              <a:t>转义字符的使用 </a:t>
            </a:r>
          </a:p>
          <a:p>
            <a:r>
              <a:rPr lang="en-US" altLang="zh-CN" dirty="0">
                <a:solidFill>
                  <a:schemeClr val="bg1"/>
                </a:solidFill>
              </a:rPr>
              <a:t>#include &lt;</a:t>
            </a:r>
            <a:r>
              <a:rPr lang="en-US" altLang="zh-CN" dirty="0" err="1">
                <a:solidFill>
                  <a:schemeClr val="bg1"/>
                </a:solidFill>
              </a:rPr>
              <a:t>stdio.h</a:t>
            </a:r>
            <a:r>
              <a:rPr lang="en-US" altLang="zh-CN" dirty="0">
                <a:solidFill>
                  <a:schemeClr val="bg1"/>
                </a:solidFill>
              </a:rPr>
              <a:t>&gt;</a:t>
            </a:r>
          </a:p>
          <a:p>
            <a:r>
              <a:rPr lang="en-US" altLang="zh-CN" dirty="0">
                <a:solidFill>
                  <a:schemeClr val="bg1"/>
                </a:solidFill>
              </a:rPr>
              <a:t>int main( )</a:t>
            </a:r>
          </a:p>
          <a:p>
            <a:r>
              <a:rPr lang="en-US" altLang="zh-CN" dirty="0">
                <a:solidFill>
                  <a:schemeClr val="bg1"/>
                </a:solidFill>
              </a:rPr>
              <a:t>{  </a:t>
            </a:r>
            <a:r>
              <a:rPr lang="en-US" altLang="zh-CN" dirty="0" err="1">
                <a:solidFill>
                  <a:schemeClr val="bg1"/>
                </a:solidFill>
              </a:rPr>
              <a:t>printf</a:t>
            </a:r>
            <a:r>
              <a:rPr lang="en-US" altLang="zh-CN" dirty="0">
                <a:solidFill>
                  <a:schemeClr val="bg1"/>
                </a:solidFill>
              </a:rPr>
              <a:t>("  ab  c</a:t>
            </a:r>
            <a:r>
              <a:rPr lang="en-US" altLang="zh-CN" dirty="0">
                <a:solidFill>
                  <a:srgbClr val="FF0000"/>
                </a:solidFill>
              </a:rPr>
              <a:t>\t </a:t>
            </a:r>
            <a:r>
              <a:rPr lang="en-US" altLang="zh-CN" dirty="0">
                <a:solidFill>
                  <a:schemeClr val="bg1"/>
                </a:solidFill>
              </a:rPr>
              <a:t>de</a:t>
            </a:r>
            <a:r>
              <a:rPr lang="en-US" altLang="zh-CN" dirty="0">
                <a:solidFill>
                  <a:srgbClr val="FF0000"/>
                </a:solidFill>
              </a:rPr>
              <a:t>\r</a:t>
            </a:r>
            <a:r>
              <a:rPr lang="en-US" altLang="zh-CN" dirty="0">
                <a:solidFill>
                  <a:schemeClr val="bg1"/>
                </a:solidFill>
              </a:rPr>
              <a:t>f</a:t>
            </a:r>
            <a:r>
              <a:rPr lang="en-US" altLang="zh-CN" dirty="0">
                <a:solidFill>
                  <a:srgbClr val="FF0000"/>
                </a:solidFill>
              </a:rPr>
              <a:t>\</a:t>
            </a:r>
            <a:r>
              <a:rPr lang="en-US" altLang="zh-CN" dirty="0" err="1">
                <a:solidFill>
                  <a:srgbClr val="FF0000"/>
                </a:solidFill>
              </a:rPr>
              <a:t>t</a:t>
            </a:r>
            <a:r>
              <a:rPr lang="en-US" altLang="zh-CN" dirty="0" err="1">
                <a:solidFill>
                  <a:schemeClr val="bg1"/>
                </a:solidFill>
              </a:rPr>
              <a:t>g</a:t>
            </a:r>
            <a:r>
              <a:rPr lang="en-US" altLang="zh-CN" dirty="0">
                <a:solidFill>
                  <a:srgbClr val="FF0000"/>
                </a:solidFill>
              </a:rPr>
              <a:t>\n</a:t>
            </a:r>
            <a:r>
              <a:rPr lang="en-US" altLang="zh-CN" dirty="0">
                <a:solidFill>
                  <a:schemeClr val="bg1"/>
                </a:solidFill>
              </a:rPr>
              <a:t>");</a:t>
            </a:r>
          </a:p>
          <a:p>
            <a:r>
              <a:rPr lang="en-US" altLang="zh-CN" dirty="0">
                <a:solidFill>
                  <a:schemeClr val="bg1"/>
                </a:solidFill>
              </a:rPr>
              <a:t>    </a:t>
            </a:r>
            <a:r>
              <a:rPr lang="en-US" altLang="zh-CN" dirty="0" err="1">
                <a:solidFill>
                  <a:schemeClr val="bg1"/>
                </a:solidFill>
              </a:rPr>
              <a:t>printf</a:t>
            </a:r>
            <a:r>
              <a:rPr lang="en-US" altLang="zh-CN" dirty="0">
                <a:solidFill>
                  <a:schemeClr val="bg1"/>
                </a:solidFill>
              </a:rPr>
              <a:t>("h</a:t>
            </a:r>
            <a:r>
              <a:rPr lang="en-US" altLang="zh-CN" dirty="0">
                <a:solidFill>
                  <a:srgbClr val="FF0000"/>
                </a:solidFill>
              </a:rPr>
              <a:t>\</a:t>
            </a:r>
            <a:r>
              <a:rPr lang="en-US" altLang="zh-CN" dirty="0" err="1">
                <a:solidFill>
                  <a:srgbClr val="FF0000"/>
                </a:solidFill>
              </a:rPr>
              <a:t>t</a:t>
            </a:r>
            <a:r>
              <a:rPr lang="en-US" altLang="zh-CN" dirty="0" err="1">
                <a:solidFill>
                  <a:schemeClr val="bg1"/>
                </a:solidFill>
              </a:rPr>
              <a:t>i</a:t>
            </a:r>
            <a:r>
              <a:rPr lang="en-US" altLang="zh-CN" dirty="0">
                <a:solidFill>
                  <a:srgbClr val="FF0000"/>
                </a:solidFill>
              </a:rPr>
              <a:t>\b\</a:t>
            </a:r>
            <a:r>
              <a:rPr lang="en-US" altLang="zh-CN" dirty="0" err="1">
                <a:solidFill>
                  <a:srgbClr val="FF0000"/>
                </a:solidFill>
              </a:rPr>
              <a:t>b</a:t>
            </a:r>
            <a:r>
              <a:rPr lang="en-US" altLang="zh-CN" dirty="0" err="1">
                <a:solidFill>
                  <a:schemeClr val="bg1"/>
                </a:solidFill>
              </a:rPr>
              <a:t>j</a:t>
            </a:r>
            <a:r>
              <a:rPr lang="en-US" altLang="zh-CN" dirty="0">
                <a:solidFill>
                  <a:schemeClr val="bg1"/>
                </a:solidFill>
              </a:rPr>
              <a:t> k");</a:t>
            </a:r>
          </a:p>
          <a:p>
            <a:r>
              <a:rPr lang="en-US" altLang="zh-CN" dirty="0">
                <a:solidFill>
                  <a:schemeClr val="bg1"/>
                </a:solidFill>
              </a:rPr>
              <a:t>    return 0;</a:t>
            </a:r>
          </a:p>
          <a:p>
            <a:r>
              <a:rPr lang="en-US" altLang="zh-CN" dirty="0">
                <a:solidFill>
                  <a:schemeClr val="bg1"/>
                </a:solidFill>
              </a:rPr>
              <a:t>}</a:t>
            </a:r>
          </a:p>
        </p:txBody>
      </p:sp>
      <p:grpSp>
        <p:nvGrpSpPr>
          <p:cNvPr id="2" name="Group 52">
            <a:extLst>
              <a:ext uri="{FF2B5EF4-FFF2-40B4-BE49-F238E27FC236}">
                <a16:creationId xmlns:a16="http://schemas.microsoft.com/office/drawing/2014/main" id="{1490680C-D289-465A-89C5-594B38C52E4F}"/>
              </a:ext>
            </a:extLst>
          </p:cNvPr>
          <p:cNvGrpSpPr>
            <a:grpSpLocks/>
          </p:cNvGrpSpPr>
          <p:nvPr/>
        </p:nvGrpSpPr>
        <p:grpSpPr bwMode="auto">
          <a:xfrm>
            <a:off x="6869113" y="3462338"/>
            <a:ext cx="1530350" cy="1258887"/>
            <a:chOff x="574" y="2516"/>
            <a:chExt cx="964" cy="793"/>
          </a:xfrm>
        </p:grpSpPr>
        <p:sp>
          <p:nvSpPr>
            <p:cNvPr id="56327" name="Text Box 53">
              <a:extLst>
                <a:ext uri="{FF2B5EF4-FFF2-40B4-BE49-F238E27FC236}">
                  <a16:creationId xmlns:a16="http://schemas.microsoft.com/office/drawing/2014/main" id="{E30BADF9-ECBC-48FE-A42D-6640F5A7AB27}"/>
                </a:ext>
              </a:extLst>
            </p:cNvPr>
            <p:cNvSpPr txBox="1">
              <a:spLocks noChangeArrowheads="1"/>
            </p:cNvSpPr>
            <p:nvPr/>
          </p:nvSpPr>
          <p:spPr bwMode="auto">
            <a:xfrm>
              <a:off x="663" y="2863"/>
              <a:ext cx="875" cy="446"/>
            </a:xfrm>
            <a:prstGeom prst="rect">
              <a:avLst/>
            </a:prstGeom>
            <a:solidFill>
              <a:srgbClr val="333300"/>
            </a:solidFill>
            <a:ln w="38100">
              <a:solidFill>
                <a:srgbClr val="33CCCC"/>
              </a:solidFill>
              <a:miter lim="800000"/>
              <a:headEnd/>
              <a:tailEnd/>
            </a:ln>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1"/>
                  </a:solidFill>
                  <a:latin typeface="Arial" panose="020B0604020202020204" pitchFamily="34" charset="0"/>
                </a:rPr>
                <a:t>f          gde</a:t>
              </a:r>
            </a:p>
            <a:p>
              <a:pPr eaLnBrk="1" hangingPunct="1"/>
              <a:r>
                <a:rPr lang="en-US" altLang="zh-CN" sz="2000">
                  <a:solidFill>
                    <a:schemeClr val="bg1"/>
                  </a:solidFill>
                  <a:latin typeface="Arial" panose="020B0604020202020204" pitchFamily="34" charset="0"/>
                </a:rPr>
                <a:t>h        j k</a:t>
              </a:r>
              <a:endParaRPr lang="en-US" altLang="zh-CN" sz="2000">
                <a:solidFill>
                  <a:schemeClr val="bg1"/>
                </a:solidFill>
                <a:latin typeface="Arial" panose="020B0604020202020204" pitchFamily="34" charset="0"/>
                <a:sym typeface="Wingdings 3" panose="05040102010807070707" pitchFamily="18" charset="2"/>
              </a:endParaRPr>
            </a:p>
          </p:txBody>
        </p:sp>
        <p:sp>
          <p:nvSpPr>
            <p:cNvPr id="56328" name="Text Box 54">
              <a:extLst>
                <a:ext uri="{FF2B5EF4-FFF2-40B4-BE49-F238E27FC236}">
                  <a16:creationId xmlns:a16="http://schemas.microsoft.com/office/drawing/2014/main" id="{E90DC46F-A776-4A7F-9AFC-9C24025D3154}"/>
                </a:ext>
              </a:extLst>
            </p:cNvPr>
            <p:cNvSpPr txBox="1">
              <a:spLocks noChangeArrowheads="1"/>
            </p:cNvSpPr>
            <p:nvPr/>
          </p:nvSpPr>
          <p:spPr bwMode="auto">
            <a:xfrm>
              <a:off x="574" y="2516"/>
              <a:ext cx="9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rgbClr val="000000"/>
                  </a:solidFill>
                  <a:latin typeface="Arial" panose="020B0604020202020204" pitchFamily="34" charset="0"/>
                </a:rPr>
                <a:t>显示结果：</a:t>
              </a:r>
              <a:endParaRPr lang="zh-CN" altLang="en-US">
                <a:solidFill>
                  <a:srgbClr val="000000"/>
                </a:solidFill>
                <a:latin typeface="Arial" panose="020B0604020202020204" pitchFamily="34" charset="0"/>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BECC7D41-4963-4333-9BFD-54E89E1BFCFF}"/>
              </a:ext>
            </a:extLst>
          </p:cNvPr>
          <p:cNvSpPr>
            <a:spLocks noChangeArrowheads="1"/>
          </p:cNvSpPr>
          <p:nvPr/>
        </p:nvSpPr>
        <p:spPr bwMode="auto">
          <a:xfrm>
            <a:off x="354013" y="936625"/>
            <a:ext cx="8243887"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CC00"/>
              </a:buClr>
            </a:pPr>
            <a:r>
              <a:rPr lang="en-US" altLang="zh-CN">
                <a:solidFill>
                  <a:srgbClr val="800000"/>
                </a:solidFill>
              </a:rPr>
              <a:t>3.5.2  </a:t>
            </a:r>
            <a:r>
              <a:rPr lang="zh-CN" altLang="en-US">
                <a:solidFill>
                  <a:srgbClr val="800000"/>
                </a:solidFill>
              </a:rPr>
              <a:t>字符变量</a:t>
            </a:r>
            <a:endParaRPr lang="zh-CN" altLang="en-US"/>
          </a:p>
          <a:p>
            <a:pPr lvl="3" eaLnBrk="1" hangingPunct="1">
              <a:spcBef>
                <a:spcPct val="20000"/>
              </a:spcBef>
              <a:buClr>
                <a:srgbClr val="FFCC00"/>
              </a:buClr>
              <a:buFont typeface="Wingdings" panose="05000000000000000000" pitchFamily="2" charset="2"/>
              <a:buChar char="l"/>
            </a:pPr>
            <a:r>
              <a:rPr lang="zh-CN" altLang="en-US"/>
              <a:t>存放字符常量，占用一个字节，存放</a:t>
            </a:r>
            <a:r>
              <a:rPr lang="zh-CN" altLang="en-US">
                <a:solidFill>
                  <a:srgbClr val="FF0000"/>
                </a:solidFill>
              </a:rPr>
              <a:t>一个</a:t>
            </a:r>
            <a:r>
              <a:rPr lang="zh-CN" altLang="en-US"/>
              <a:t>字符</a:t>
            </a:r>
          </a:p>
          <a:p>
            <a:pPr lvl="3" eaLnBrk="1" hangingPunct="1">
              <a:spcBef>
                <a:spcPct val="20000"/>
              </a:spcBef>
              <a:buClr>
                <a:srgbClr val="FFCC00"/>
              </a:buClr>
              <a:buFont typeface="Wingdings" panose="05000000000000000000" pitchFamily="2" charset="2"/>
              <a:buChar char="l"/>
            </a:pPr>
            <a:r>
              <a:rPr lang="zh-CN" altLang="en-US"/>
              <a:t>定义形式：               赋值：</a:t>
            </a:r>
          </a:p>
          <a:p>
            <a:pPr lvl="4" eaLnBrk="1" hangingPunct="1">
              <a:spcBef>
                <a:spcPct val="20000"/>
              </a:spcBef>
              <a:buClr>
                <a:srgbClr val="FF00FF"/>
              </a:buClr>
              <a:buFont typeface="Wingdings" panose="05000000000000000000" pitchFamily="2" charset="2"/>
              <a:buNone/>
            </a:pPr>
            <a:r>
              <a:rPr lang="en-US" altLang="zh-CN"/>
              <a:t>char c1,c2;                   c1=‘a’;c2=‘b’;</a:t>
            </a:r>
          </a:p>
        </p:txBody>
      </p:sp>
      <p:sp>
        <p:nvSpPr>
          <p:cNvPr id="5" name="Rectangle 8">
            <a:extLst>
              <a:ext uri="{FF2B5EF4-FFF2-40B4-BE49-F238E27FC236}">
                <a16:creationId xmlns:a16="http://schemas.microsoft.com/office/drawing/2014/main" id="{A769B19F-14C6-4D9F-8680-BED5C6F46F32}"/>
              </a:ext>
            </a:extLst>
          </p:cNvPr>
          <p:cNvSpPr>
            <a:spLocks noChangeArrowheads="1"/>
          </p:cNvSpPr>
          <p:nvPr/>
        </p:nvSpPr>
        <p:spPr bwMode="auto">
          <a:xfrm>
            <a:off x="354013" y="2708275"/>
            <a:ext cx="7916862"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hangingPunct="1">
              <a:spcBef>
                <a:spcPct val="20000"/>
              </a:spcBef>
              <a:buClr>
                <a:srgbClr val="339933"/>
              </a:buClr>
              <a:buFont typeface="Wingdings" panose="05000000000000000000" pitchFamily="2" charset="2"/>
              <a:buChar char="«"/>
            </a:pPr>
            <a:r>
              <a:rPr lang="zh-CN" altLang="en-US" sz="2200">
                <a:latin typeface="Arial" panose="020B0604020202020204" pitchFamily="34" charset="0"/>
              </a:rPr>
              <a:t>字符数据在内存中的存储形式及其使用方法</a:t>
            </a:r>
            <a:endParaRPr lang="zh-CN" altLang="en-US" sz="2200"/>
          </a:p>
          <a:p>
            <a:pPr lvl="3" eaLnBrk="1" hangingPunct="1">
              <a:spcBef>
                <a:spcPct val="20000"/>
              </a:spcBef>
              <a:buClr>
                <a:srgbClr val="FFCC00"/>
              </a:buClr>
              <a:buFont typeface="Wingdings" panose="05000000000000000000" pitchFamily="2" charset="2"/>
              <a:buChar char="l"/>
            </a:pPr>
            <a:r>
              <a:rPr lang="zh-CN" altLang="en-US" sz="2200"/>
              <a:t>以二进制存放字符的</a:t>
            </a:r>
            <a:r>
              <a:rPr lang="en-US" altLang="zh-CN" sz="2200"/>
              <a:t>ASCII</a:t>
            </a:r>
            <a:r>
              <a:rPr lang="zh-CN" altLang="en-US" sz="2200"/>
              <a:t>码值（</a:t>
            </a:r>
            <a:r>
              <a:rPr lang="en-US" altLang="zh-CN" sz="2200"/>
              <a:t>0~255</a:t>
            </a:r>
            <a:r>
              <a:rPr lang="zh-CN" altLang="en-US" sz="2200"/>
              <a:t>整数）</a:t>
            </a:r>
          </a:p>
          <a:p>
            <a:pPr lvl="3" eaLnBrk="1" hangingPunct="1">
              <a:spcBef>
                <a:spcPct val="20000"/>
              </a:spcBef>
              <a:buClr>
                <a:srgbClr val="FFCC00"/>
              </a:buClr>
              <a:buFont typeface="Wingdings" panose="05000000000000000000" pitchFamily="2" charset="2"/>
              <a:buChar char="l"/>
            </a:pPr>
            <a:r>
              <a:rPr lang="zh-CN" altLang="en-US" sz="2200"/>
              <a:t>与整数的存储形式类似</a:t>
            </a:r>
          </a:p>
          <a:p>
            <a:pPr lvl="2" eaLnBrk="1" hangingPunct="1">
              <a:spcBef>
                <a:spcPct val="20000"/>
              </a:spcBef>
              <a:buClr>
                <a:srgbClr val="FF3300"/>
              </a:buClr>
              <a:buFont typeface="Wingdings" panose="05000000000000000000" pitchFamily="2" charset="2"/>
              <a:buChar char="v"/>
            </a:pPr>
            <a:r>
              <a:rPr lang="zh-CN" altLang="en-US" sz="2200"/>
              <a:t>以字符或整数形式输出</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8355E5F5-201B-4816-8A91-D0A4DB93D080}"/>
              </a:ext>
            </a:extLst>
          </p:cNvPr>
          <p:cNvSpPr>
            <a:spLocks noGrp="1"/>
          </p:cNvSpPr>
          <p:nvPr>
            <p:ph type="subTitle" idx="4294967295"/>
          </p:nvPr>
        </p:nvSpPr>
        <p:spPr>
          <a:xfrm>
            <a:off x="0" y="1268413"/>
            <a:ext cx="5257800" cy="1728787"/>
          </a:xfrm>
        </p:spPr>
        <p:txBody>
          <a:bodyPr/>
          <a:lstStyle/>
          <a:p>
            <a:pPr eaLnBrk="1" hangingPunct="1">
              <a:buFontTx/>
              <a:buNone/>
            </a:pPr>
            <a:r>
              <a:rPr lang="zh-CN" altLang="en-US" sz="2400">
                <a:solidFill>
                  <a:srgbClr val="FF0000"/>
                </a:solidFill>
              </a:rPr>
              <a:t>例如：字符‘</a:t>
            </a:r>
            <a:r>
              <a:rPr lang="en-US" altLang="zh-CN" sz="2400">
                <a:solidFill>
                  <a:srgbClr val="FF0000"/>
                </a:solidFill>
              </a:rPr>
              <a:t>a’</a:t>
            </a:r>
            <a:r>
              <a:rPr lang="zh-CN" altLang="en-US" sz="2400">
                <a:solidFill>
                  <a:srgbClr val="FF0000"/>
                </a:solidFill>
              </a:rPr>
              <a:t>的</a:t>
            </a:r>
            <a:r>
              <a:rPr lang="en-US" altLang="zh-CN" sz="2400">
                <a:solidFill>
                  <a:srgbClr val="FF0000"/>
                </a:solidFill>
              </a:rPr>
              <a:t>ASCII</a:t>
            </a:r>
            <a:r>
              <a:rPr lang="zh-CN" altLang="en-US" sz="2400">
                <a:solidFill>
                  <a:srgbClr val="FF0000"/>
                </a:solidFill>
              </a:rPr>
              <a:t>代码为</a:t>
            </a:r>
            <a:r>
              <a:rPr lang="en-US" altLang="zh-CN" sz="2400">
                <a:solidFill>
                  <a:srgbClr val="FF0000"/>
                </a:solidFill>
              </a:rPr>
              <a:t>97</a:t>
            </a:r>
            <a:r>
              <a:rPr lang="zh-CN" altLang="en-US" sz="2400">
                <a:solidFill>
                  <a:srgbClr val="FF0000"/>
                </a:solidFill>
              </a:rPr>
              <a:t>，‘</a:t>
            </a:r>
            <a:r>
              <a:rPr lang="en-US" altLang="zh-CN" sz="2400">
                <a:solidFill>
                  <a:srgbClr val="FF0000"/>
                </a:solidFill>
              </a:rPr>
              <a:t>b’</a:t>
            </a:r>
            <a:r>
              <a:rPr lang="zh-CN" altLang="en-US" sz="2400">
                <a:solidFill>
                  <a:srgbClr val="FF0000"/>
                </a:solidFill>
              </a:rPr>
              <a:t>为</a:t>
            </a:r>
            <a:r>
              <a:rPr lang="en-US" altLang="zh-CN" sz="2400">
                <a:solidFill>
                  <a:srgbClr val="FF0000"/>
                </a:solidFill>
              </a:rPr>
              <a:t>98</a:t>
            </a:r>
            <a:r>
              <a:rPr lang="zh-CN" altLang="en-US" sz="2400">
                <a:solidFill>
                  <a:srgbClr val="FF0000"/>
                </a:solidFill>
              </a:rPr>
              <a:t>，</a:t>
            </a:r>
            <a:endParaRPr lang="en-US" altLang="zh-CN" sz="2400">
              <a:solidFill>
                <a:srgbClr val="FF0000"/>
              </a:solidFill>
            </a:endParaRPr>
          </a:p>
          <a:p>
            <a:pPr eaLnBrk="1" hangingPunct="1"/>
            <a:r>
              <a:rPr lang="zh-CN" altLang="en-US" sz="2400">
                <a:solidFill>
                  <a:srgbClr val="FF0000"/>
                </a:solidFill>
              </a:rPr>
              <a:t>在内存中变量</a:t>
            </a:r>
            <a:r>
              <a:rPr lang="en-US" altLang="zh-CN" sz="2400">
                <a:solidFill>
                  <a:srgbClr val="FF0000"/>
                </a:solidFill>
              </a:rPr>
              <a:t>c1</a:t>
            </a:r>
            <a:r>
              <a:rPr lang="zh-CN" altLang="en-US" sz="2400">
                <a:solidFill>
                  <a:srgbClr val="FF0000"/>
                </a:solidFill>
              </a:rPr>
              <a:t>、</a:t>
            </a:r>
            <a:r>
              <a:rPr lang="en-US" altLang="zh-CN" sz="2400">
                <a:solidFill>
                  <a:srgbClr val="FF0000"/>
                </a:solidFill>
              </a:rPr>
              <a:t>c2</a:t>
            </a:r>
            <a:r>
              <a:rPr lang="zh-CN" altLang="en-US" sz="2400">
                <a:solidFill>
                  <a:srgbClr val="FF0000"/>
                </a:solidFill>
              </a:rPr>
              <a:t>的值如图所示。实际上是以二进制形式存放的。</a:t>
            </a:r>
            <a:endParaRPr lang="zh-CN" altLang="zh-CN" sz="2400">
              <a:solidFill>
                <a:srgbClr val="FF0000"/>
              </a:solidFill>
            </a:endParaRPr>
          </a:p>
        </p:txBody>
      </p:sp>
      <p:pic>
        <p:nvPicPr>
          <p:cNvPr id="58371" name="Picture 3" descr="2">
            <a:extLst>
              <a:ext uri="{FF2B5EF4-FFF2-40B4-BE49-F238E27FC236}">
                <a16:creationId xmlns:a16="http://schemas.microsoft.com/office/drawing/2014/main" id="{CE434759-79FB-46F7-B6AB-70FDE2EC1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836613"/>
            <a:ext cx="271145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9">
            <a:extLst>
              <a:ext uri="{FF2B5EF4-FFF2-40B4-BE49-F238E27FC236}">
                <a16:creationId xmlns:a16="http://schemas.microsoft.com/office/drawing/2014/main" id="{D4195AA5-CC74-4264-A630-A221F563FD74}"/>
              </a:ext>
            </a:extLst>
          </p:cNvPr>
          <p:cNvSpPr txBox="1">
            <a:spLocks noChangeArrowheads="1"/>
          </p:cNvSpPr>
          <p:nvPr/>
        </p:nvSpPr>
        <p:spPr bwMode="auto">
          <a:xfrm>
            <a:off x="5653088" y="3440113"/>
            <a:ext cx="3490912" cy="3418501"/>
          </a:xfrm>
          <a:prstGeom prst="rect">
            <a:avLst/>
          </a:prstGeom>
          <a:solidFill>
            <a:srgbClr val="0033CC"/>
          </a:solidFill>
          <a:ln w="38100">
            <a:solidFill>
              <a:schemeClr val="tx1"/>
            </a:solidFill>
            <a:miter lim="800000"/>
            <a:headEnd/>
            <a:tailEn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dirty="0">
                <a:solidFill>
                  <a:schemeClr val="bg1"/>
                </a:solidFill>
              </a:rPr>
              <a:t>例</a:t>
            </a:r>
            <a:r>
              <a:rPr lang="en-US" altLang="zh-CN" dirty="0">
                <a:solidFill>
                  <a:schemeClr val="bg1"/>
                </a:solidFill>
              </a:rPr>
              <a:t>16  </a:t>
            </a:r>
            <a:r>
              <a:rPr lang="zh-CN" altLang="en-US" dirty="0">
                <a:solidFill>
                  <a:schemeClr val="bg1"/>
                </a:solidFill>
                <a:latin typeface="宋体" panose="02010600030101010101" pitchFamily="2" charset="-122"/>
              </a:rPr>
              <a:t>向字符变量赋整数</a:t>
            </a:r>
            <a:r>
              <a:rPr lang="zh-CN" altLang="en-US" dirty="0">
                <a:solidFill>
                  <a:schemeClr val="bg1"/>
                </a:solidFill>
              </a:rPr>
              <a:t> </a:t>
            </a:r>
          </a:p>
          <a:p>
            <a:r>
              <a:rPr lang="en-US" altLang="zh-CN" dirty="0">
                <a:solidFill>
                  <a:schemeClr val="bg1"/>
                </a:solidFill>
              </a:rPr>
              <a:t>#include &lt;</a:t>
            </a:r>
            <a:r>
              <a:rPr lang="en-US" altLang="zh-CN" dirty="0" err="1">
                <a:solidFill>
                  <a:schemeClr val="bg1"/>
                </a:solidFill>
              </a:rPr>
              <a:t>stdio.h</a:t>
            </a:r>
            <a:r>
              <a:rPr lang="en-US" altLang="zh-CN" dirty="0">
                <a:solidFill>
                  <a:schemeClr val="bg1"/>
                </a:solidFill>
              </a:rPr>
              <a:t>&gt;</a:t>
            </a:r>
          </a:p>
          <a:p>
            <a:r>
              <a:rPr lang="en-US" altLang="zh-CN" dirty="0">
                <a:solidFill>
                  <a:schemeClr val="bg1"/>
                </a:solidFill>
              </a:rPr>
              <a:t>int main( )</a:t>
            </a:r>
          </a:p>
          <a:p>
            <a:r>
              <a:rPr lang="en-US" altLang="zh-CN" dirty="0">
                <a:solidFill>
                  <a:schemeClr val="bg1"/>
                </a:solidFill>
              </a:rPr>
              <a:t>{ char c1,c2 ;</a:t>
            </a:r>
          </a:p>
          <a:p>
            <a:r>
              <a:rPr lang="en-US" altLang="zh-CN" dirty="0">
                <a:solidFill>
                  <a:schemeClr val="bg1"/>
                </a:solidFill>
              </a:rPr>
              <a:t>  c1=97 ;</a:t>
            </a:r>
          </a:p>
          <a:p>
            <a:r>
              <a:rPr lang="en-US" altLang="zh-CN" dirty="0">
                <a:solidFill>
                  <a:schemeClr val="bg1"/>
                </a:solidFill>
              </a:rPr>
              <a:t>  c2=98 ;</a:t>
            </a:r>
          </a:p>
          <a:p>
            <a:r>
              <a:rPr lang="en-US" altLang="zh-CN" dirty="0">
                <a:solidFill>
                  <a:schemeClr val="bg1"/>
                </a:solidFill>
              </a:rPr>
              <a:t> </a:t>
            </a:r>
            <a:r>
              <a:rPr lang="en-US" altLang="zh-CN" dirty="0" err="1">
                <a:solidFill>
                  <a:schemeClr val="bg1"/>
                </a:solidFill>
              </a:rPr>
              <a:t>printf</a:t>
            </a:r>
            <a:r>
              <a:rPr lang="en-US" altLang="zh-CN" dirty="0">
                <a:solidFill>
                  <a:schemeClr val="bg1"/>
                </a:solidFill>
              </a:rPr>
              <a:t>("%c %c \n",c1,c2);</a:t>
            </a:r>
          </a:p>
          <a:p>
            <a:r>
              <a:rPr lang="en-US" altLang="zh-CN" dirty="0">
                <a:solidFill>
                  <a:schemeClr val="bg1"/>
                </a:solidFill>
              </a:rPr>
              <a:t> </a:t>
            </a:r>
            <a:r>
              <a:rPr lang="en-US" altLang="zh-CN" dirty="0" err="1">
                <a:solidFill>
                  <a:schemeClr val="bg1"/>
                </a:solidFill>
              </a:rPr>
              <a:t>printf</a:t>
            </a:r>
            <a:r>
              <a:rPr lang="en-US" altLang="zh-CN" dirty="0">
                <a:solidFill>
                  <a:schemeClr val="bg1"/>
                </a:solidFill>
              </a:rPr>
              <a:t>("%d %d \n",c1,c2);</a:t>
            </a:r>
          </a:p>
          <a:p>
            <a:r>
              <a:rPr lang="en-US" altLang="zh-CN" dirty="0">
                <a:solidFill>
                  <a:schemeClr val="bg1"/>
                </a:solidFill>
              </a:rPr>
              <a:t>} </a:t>
            </a:r>
          </a:p>
        </p:txBody>
      </p:sp>
      <p:grpSp>
        <p:nvGrpSpPr>
          <p:cNvPr id="2" name="Group 13">
            <a:extLst>
              <a:ext uri="{FF2B5EF4-FFF2-40B4-BE49-F238E27FC236}">
                <a16:creationId xmlns:a16="http://schemas.microsoft.com/office/drawing/2014/main" id="{E3A160C0-6AEA-46AE-B90C-BCFEA9981E50}"/>
              </a:ext>
            </a:extLst>
          </p:cNvPr>
          <p:cNvGrpSpPr>
            <a:grpSpLocks/>
          </p:cNvGrpSpPr>
          <p:nvPr/>
        </p:nvGrpSpPr>
        <p:grpSpPr bwMode="auto">
          <a:xfrm>
            <a:off x="428625" y="5086350"/>
            <a:ext cx="2919413" cy="852488"/>
            <a:chOff x="1168" y="2100"/>
            <a:chExt cx="1839" cy="537"/>
          </a:xfrm>
        </p:grpSpPr>
        <p:sp>
          <p:nvSpPr>
            <p:cNvPr id="58376" name="Text Box 11">
              <a:extLst>
                <a:ext uri="{FF2B5EF4-FFF2-40B4-BE49-F238E27FC236}">
                  <a16:creationId xmlns:a16="http://schemas.microsoft.com/office/drawing/2014/main" id="{18430CEC-17F3-48A4-A3DF-99558EEC306C}"/>
                </a:ext>
              </a:extLst>
            </p:cNvPr>
            <p:cNvSpPr txBox="1">
              <a:spLocks noChangeArrowheads="1"/>
            </p:cNvSpPr>
            <p:nvPr/>
          </p:nvSpPr>
          <p:spPr bwMode="auto">
            <a:xfrm>
              <a:off x="2108" y="2101"/>
              <a:ext cx="899" cy="536"/>
            </a:xfrm>
            <a:prstGeom prst="rect">
              <a:avLst/>
            </a:prstGeom>
            <a:solidFill>
              <a:srgbClr val="000000"/>
            </a:solidFill>
            <a:ln w="28575">
              <a:solidFill>
                <a:srgbClr val="0000FF"/>
              </a:solidFill>
              <a:miter lim="800000"/>
              <a:headEnd/>
              <a:tailEnd/>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bg1"/>
                  </a:solidFill>
                </a:rPr>
                <a:t>  a      b</a:t>
              </a:r>
            </a:p>
            <a:p>
              <a:pPr eaLnBrk="1" hangingPunct="1"/>
              <a:r>
                <a:rPr lang="en-US" altLang="zh-CN">
                  <a:solidFill>
                    <a:schemeClr val="bg1"/>
                  </a:solidFill>
                </a:rPr>
                <a:t>97     98</a:t>
              </a:r>
            </a:p>
          </p:txBody>
        </p:sp>
        <p:sp>
          <p:nvSpPr>
            <p:cNvPr id="58377" name="Text Box 12">
              <a:extLst>
                <a:ext uri="{FF2B5EF4-FFF2-40B4-BE49-F238E27FC236}">
                  <a16:creationId xmlns:a16="http://schemas.microsoft.com/office/drawing/2014/main" id="{1404A3FE-D75E-46FA-A298-800180E8A678}"/>
                </a:ext>
              </a:extLst>
            </p:cNvPr>
            <p:cNvSpPr txBox="1">
              <a:spLocks noChangeArrowheads="1"/>
            </p:cNvSpPr>
            <p:nvPr/>
          </p:nvSpPr>
          <p:spPr bwMode="auto">
            <a:xfrm>
              <a:off x="1168" y="2100"/>
              <a:ext cx="10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zh-CN">
                  <a:solidFill>
                    <a:srgbClr val="000000"/>
                  </a:solidFill>
                </a:rPr>
                <a:t>运行结果：</a:t>
              </a:r>
              <a:endParaRPr lang="zh-CN" altLang="en-US">
                <a:solidFill>
                  <a:srgbClr val="000000"/>
                </a:solidFill>
              </a:endParaRPr>
            </a:p>
          </p:txBody>
        </p:sp>
      </p:grpSp>
      <p:sp>
        <p:nvSpPr>
          <p:cNvPr id="9" name="Text Box 14">
            <a:extLst>
              <a:ext uri="{FF2B5EF4-FFF2-40B4-BE49-F238E27FC236}">
                <a16:creationId xmlns:a16="http://schemas.microsoft.com/office/drawing/2014/main" id="{BDAE6987-9BE9-41E9-9387-8661F69A94ED}"/>
              </a:ext>
            </a:extLst>
          </p:cNvPr>
          <p:cNvSpPr txBox="1">
            <a:spLocks noChangeArrowheads="1"/>
          </p:cNvSpPr>
          <p:nvPr/>
        </p:nvSpPr>
        <p:spPr bwMode="auto">
          <a:xfrm>
            <a:off x="0" y="3573463"/>
            <a:ext cx="5297488" cy="4572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rgbClr val="0000FF"/>
                </a:solidFill>
                <a:latin typeface="宋体" panose="02010600030101010101" pitchFamily="2" charset="-122"/>
              </a:rPr>
              <a:t>输出形式取决于</a:t>
            </a:r>
            <a:r>
              <a:rPr lang="en-US" altLang="zh-CN">
                <a:solidFill>
                  <a:srgbClr val="0000FF"/>
                </a:solidFill>
              </a:rPr>
              <a:t>printf</a:t>
            </a:r>
            <a:r>
              <a:rPr lang="zh-CN" altLang="en-US">
                <a:solidFill>
                  <a:srgbClr val="0000FF"/>
                </a:solidFill>
                <a:latin typeface="宋体" panose="02010600030101010101" pitchFamily="2" charset="-122"/>
              </a:rPr>
              <a:t>函数中的格式符</a:t>
            </a:r>
          </a:p>
        </p:txBody>
      </p:sp>
      <p:sp>
        <p:nvSpPr>
          <p:cNvPr id="10" name="Text Box 15">
            <a:extLst>
              <a:ext uri="{FF2B5EF4-FFF2-40B4-BE49-F238E27FC236}">
                <a16:creationId xmlns:a16="http://schemas.microsoft.com/office/drawing/2014/main" id="{4EDDB60D-7A04-4FE9-A971-67957BB254C5}"/>
              </a:ext>
            </a:extLst>
          </p:cNvPr>
          <p:cNvSpPr txBox="1">
            <a:spLocks noChangeArrowheads="1"/>
          </p:cNvSpPr>
          <p:nvPr/>
        </p:nvSpPr>
        <p:spPr bwMode="auto">
          <a:xfrm>
            <a:off x="0" y="4076700"/>
            <a:ext cx="5303838" cy="82232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latin typeface="宋体" panose="02010600030101010101" pitchFamily="2" charset="-122"/>
              </a:rPr>
              <a:t>格式符为</a:t>
            </a:r>
            <a:r>
              <a:rPr lang="zh-CN" altLang="en-US"/>
              <a:t>“</a:t>
            </a:r>
            <a:r>
              <a:rPr lang="en-US" altLang="zh-CN">
                <a:solidFill>
                  <a:srgbClr val="FF0000"/>
                </a:solidFill>
              </a:rPr>
              <a:t>%c</a:t>
            </a:r>
            <a:r>
              <a:rPr lang="en-US" altLang="zh-CN"/>
              <a:t>”</a:t>
            </a:r>
            <a:r>
              <a:rPr lang="zh-CN" altLang="en-US">
                <a:latin typeface="宋体" panose="02010600030101010101" pitchFamily="2" charset="-122"/>
              </a:rPr>
              <a:t>时输出的变量值为</a:t>
            </a:r>
            <a:r>
              <a:rPr lang="zh-CN" altLang="en-US">
                <a:solidFill>
                  <a:srgbClr val="FF0000"/>
                </a:solidFill>
                <a:latin typeface="宋体" panose="02010600030101010101" pitchFamily="2" charset="-122"/>
              </a:rPr>
              <a:t>字符</a:t>
            </a:r>
          </a:p>
          <a:p>
            <a:r>
              <a:rPr lang="zh-CN" altLang="en-US">
                <a:latin typeface="宋体" panose="02010600030101010101" pitchFamily="2" charset="-122"/>
              </a:rPr>
              <a:t>格式符为</a:t>
            </a:r>
            <a:r>
              <a:rPr lang="zh-CN" altLang="en-US"/>
              <a:t>“</a:t>
            </a:r>
            <a:r>
              <a:rPr lang="en-US" altLang="zh-CN">
                <a:solidFill>
                  <a:srgbClr val="FF0000"/>
                </a:solidFill>
              </a:rPr>
              <a:t>%d</a:t>
            </a:r>
            <a:r>
              <a:rPr lang="en-US" altLang="zh-CN"/>
              <a:t>"</a:t>
            </a:r>
            <a:r>
              <a:rPr lang="zh-CN" altLang="en-US">
                <a:latin typeface="宋体" panose="02010600030101010101" pitchFamily="2" charset="-122"/>
              </a:rPr>
              <a:t>时输出的变量值为</a:t>
            </a:r>
            <a:r>
              <a:rPr lang="zh-CN" altLang="en-US">
                <a:solidFill>
                  <a:srgbClr val="FF0000"/>
                </a:solidFill>
                <a:latin typeface="宋体" panose="02010600030101010101" pitchFamily="2" charset="-122"/>
              </a:rPr>
              <a:t>整数</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9ECA76F-94A9-4E20-995A-BDABF1EFF726}"/>
              </a:ext>
            </a:extLst>
          </p:cNvPr>
          <p:cNvSpPr txBox="1">
            <a:spLocks/>
          </p:cNvSpPr>
          <p:nvPr/>
        </p:nvSpPr>
        <p:spPr bwMode="auto">
          <a:xfrm>
            <a:off x="358775" y="908050"/>
            <a:ext cx="87852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eaLnBrk="1" hangingPunct="1"/>
            <a:r>
              <a:rPr kumimoji="0" lang="zh-CN" altLang="en-US" dirty="0"/>
              <a:t>思考：如何求大写字母 </a:t>
            </a:r>
            <a:r>
              <a:rPr lang="en-US" altLang="zh-CN" dirty="0"/>
              <a:t>'F' </a:t>
            </a:r>
            <a:r>
              <a:rPr kumimoji="0" lang="zh-CN" altLang="en-US" dirty="0"/>
              <a:t>、</a:t>
            </a:r>
            <a:r>
              <a:rPr lang="en-US" altLang="zh-CN" dirty="0"/>
              <a:t>'H' </a:t>
            </a:r>
            <a:r>
              <a:rPr kumimoji="0" lang="zh-CN" altLang="en-US" dirty="0"/>
              <a:t>（或其他）分别是第几个字母？</a:t>
            </a:r>
            <a:endParaRPr kumimoji="0" lang="en-US" altLang="zh-CN" dirty="0"/>
          </a:p>
          <a:p>
            <a:pPr eaLnBrk="1" hangingPunct="1"/>
            <a:endParaRPr kumimoji="0" lang="en-US" altLang="zh-CN" dirty="0"/>
          </a:p>
          <a:p>
            <a:pPr eaLnBrk="1" hangingPunct="1"/>
            <a:endParaRPr kumimoji="0" lang="en-US" altLang="zh-CN" dirty="0"/>
          </a:p>
          <a:p>
            <a:pPr eaLnBrk="1" hangingPunct="1"/>
            <a:r>
              <a:rPr kumimoji="0" lang="zh-CN" altLang="en-US" dirty="0"/>
              <a:t>思路：大写字母的</a:t>
            </a:r>
            <a:r>
              <a:rPr kumimoji="0" lang="en-US" altLang="zh-CN" dirty="0"/>
              <a:t>ASCII</a:t>
            </a:r>
            <a:r>
              <a:rPr kumimoji="0" lang="zh-CN" altLang="en-US" dirty="0"/>
              <a:t>码是从</a:t>
            </a:r>
            <a:r>
              <a:rPr kumimoji="0" lang="en-US" altLang="zh-CN" dirty="0"/>
              <a:t>’A’</a:t>
            </a:r>
            <a:r>
              <a:rPr kumimoji="0" lang="zh-CN" altLang="en-US" dirty="0"/>
              <a:t>到</a:t>
            </a:r>
            <a:r>
              <a:rPr kumimoji="0" lang="en-US" altLang="zh-CN" dirty="0"/>
              <a:t>’Z’</a:t>
            </a:r>
            <a:r>
              <a:rPr kumimoji="0" lang="zh-CN" altLang="en-US" dirty="0"/>
              <a:t>依次排序的，可以根据其</a:t>
            </a:r>
            <a:r>
              <a:rPr kumimoji="0" lang="en-US" altLang="zh-CN" dirty="0"/>
              <a:t>ASCII</a:t>
            </a:r>
            <a:r>
              <a:rPr kumimoji="0" lang="zh-CN" altLang="en-US" dirty="0"/>
              <a:t>码相减的结果来判断</a:t>
            </a:r>
            <a:endParaRPr kumimoji="0" lang="en-US" altLang="zh-CN" dirty="0"/>
          </a:p>
          <a:p>
            <a:pPr eaLnBrk="1" hangingPunct="1"/>
            <a:endParaRPr kumimoji="0" lang="en-US" altLang="zh-CN" dirty="0"/>
          </a:p>
          <a:p>
            <a:pPr eaLnBrk="1" hangingPunct="1"/>
            <a:endParaRPr kumimoji="0" lang="en-US" altLang="zh-CN" dirty="0"/>
          </a:p>
          <a:p>
            <a:pPr eaLnBrk="1" hangingPunct="1"/>
            <a:r>
              <a:rPr lang="en-US" altLang="zh-CN" dirty="0"/>
              <a:t>'</a:t>
            </a:r>
            <a:r>
              <a:rPr kumimoji="0" lang="en-US" altLang="zh-CN" dirty="0"/>
              <a:t>A</a:t>
            </a:r>
            <a:r>
              <a:rPr lang="en-US" altLang="zh-CN" dirty="0"/>
              <a:t>'</a:t>
            </a:r>
            <a:r>
              <a:rPr kumimoji="0" lang="zh-CN" altLang="en-US" dirty="0"/>
              <a:t>是第</a:t>
            </a:r>
            <a:r>
              <a:rPr kumimoji="0" lang="en-US" altLang="zh-CN" dirty="0"/>
              <a:t>1</a:t>
            </a:r>
            <a:r>
              <a:rPr kumimoji="0" lang="zh-CN" altLang="en-US" dirty="0"/>
              <a:t>个字母，</a:t>
            </a:r>
            <a:r>
              <a:rPr lang="en-US" altLang="zh-CN" dirty="0"/>
              <a:t> '</a:t>
            </a:r>
            <a:r>
              <a:rPr kumimoji="0" lang="en-US" altLang="zh-CN" dirty="0"/>
              <a:t>B</a:t>
            </a:r>
            <a:r>
              <a:rPr lang="en-US" altLang="zh-CN" dirty="0"/>
              <a:t>'</a:t>
            </a:r>
            <a:r>
              <a:rPr kumimoji="0" lang="zh-CN" altLang="en-US" dirty="0"/>
              <a:t>是第</a:t>
            </a:r>
            <a:r>
              <a:rPr kumimoji="0" lang="en-US" altLang="zh-CN" dirty="0"/>
              <a:t>2</a:t>
            </a:r>
            <a:r>
              <a:rPr kumimoji="0" lang="zh-CN" altLang="en-US" dirty="0"/>
              <a:t>个字母，</a:t>
            </a:r>
            <a:r>
              <a:rPr kumimoji="0" lang="en-US" altLang="zh-CN" dirty="0"/>
              <a:t>…</a:t>
            </a:r>
          </a:p>
          <a:p>
            <a:pPr eaLnBrk="1" hangingPunct="1"/>
            <a:endParaRPr kumimoji="0" lang="en-US" altLang="zh-CN" dirty="0"/>
          </a:p>
          <a:p>
            <a:pPr eaLnBrk="1" hangingPunct="1"/>
            <a:endParaRPr kumimoji="0" lang="en-US" altLang="zh-CN" dirty="0"/>
          </a:p>
          <a:p>
            <a:pPr eaLnBrk="1" hangingPunct="1"/>
            <a:r>
              <a:rPr kumimoji="0" lang="zh-CN" altLang="en-US" dirty="0"/>
              <a:t>小写字母同理</a:t>
            </a:r>
            <a:endParaRPr kumimoji="0" lang="zh-CN" altLang="zh-CN" dirty="0"/>
          </a:p>
        </p:txBody>
      </p:sp>
    </p:spTree>
    <p:extLst>
      <p:ext uri="{BB962C8B-B14F-4D97-AF65-F5344CB8AC3E}">
        <p14:creationId xmlns:p14="http://schemas.microsoft.com/office/powerpoint/2010/main" val="12703364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56677B5B-19F4-465C-84BA-37F322F2DBCF}"/>
              </a:ext>
            </a:extLst>
          </p:cNvPr>
          <p:cNvSpPr>
            <a:spLocks noChangeArrowheads="1"/>
          </p:cNvSpPr>
          <p:nvPr/>
        </p:nvSpPr>
        <p:spPr bwMode="auto">
          <a:xfrm>
            <a:off x="655638" y="1065213"/>
            <a:ext cx="6724650"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hangingPunct="1">
              <a:spcBef>
                <a:spcPct val="20000"/>
              </a:spcBef>
              <a:buClr>
                <a:srgbClr val="339933"/>
              </a:buClr>
              <a:buFont typeface="Wingdings" panose="05000000000000000000" pitchFamily="2" charset="2"/>
              <a:buChar char="«"/>
            </a:pPr>
            <a:r>
              <a:rPr lang="zh-CN" altLang="en-US" sz="2800"/>
              <a:t>对字符数据进行算术运算</a:t>
            </a:r>
          </a:p>
          <a:p>
            <a:pPr lvl="3" eaLnBrk="1" hangingPunct="1">
              <a:spcBef>
                <a:spcPct val="20000"/>
              </a:spcBef>
              <a:buClr>
                <a:srgbClr val="FFCC00"/>
              </a:buClr>
              <a:buFont typeface="Wingdings" panose="05000000000000000000" pitchFamily="2" charset="2"/>
              <a:buChar char="l"/>
            </a:pPr>
            <a:r>
              <a:rPr lang="zh-CN" altLang="en-US" sz="2000"/>
              <a:t>实质是对其</a:t>
            </a:r>
            <a:r>
              <a:rPr lang="en-US" altLang="zh-CN" sz="2000"/>
              <a:t>ASCII</a:t>
            </a:r>
            <a:r>
              <a:rPr lang="zh-CN" altLang="en-US" sz="2000"/>
              <a:t>值进行算术运算</a:t>
            </a:r>
          </a:p>
        </p:txBody>
      </p:sp>
      <p:sp>
        <p:nvSpPr>
          <p:cNvPr id="7" name="Text Box 8">
            <a:extLst>
              <a:ext uri="{FF2B5EF4-FFF2-40B4-BE49-F238E27FC236}">
                <a16:creationId xmlns:a16="http://schemas.microsoft.com/office/drawing/2014/main" id="{38405009-ED02-47B9-A55A-4F66245C457C}"/>
              </a:ext>
            </a:extLst>
          </p:cNvPr>
          <p:cNvSpPr txBox="1">
            <a:spLocks noChangeArrowheads="1"/>
          </p:cNvSpPr>
          <p:nvPr/>
        </p:nvSpPr>
        <p:spPr bwMode="auto">
          <a:xfrm>
            <a:off x="727075" y="2012950"/>
            <a:ext cx="3490356" cy="3787833"/>
          </a:xfrm>
          <a:prstGeom prst="rect">
            <a:avLst/>
          </a:prstGeom>
          <a:solidFill>
            <a:srgbClr val="0033CC"/>
          </a:solidFill>
          <a:ln w="38100">
            <a:solidFill>
              <a:schemeClr val="tx1"/>
            </a:solidFill>
            <a:miter lim="800000"/>
            <a:headEnd/>
            <a:tailEnd/>
          </a:ln>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dirty="0">
                <a:solidFill>
                  <a:schemeClr val="bg1"/>
                </a:solidFill>
              </a:rPr>
              <a:t>例</a:t>
            </a:r>
            <a:r>
              <a:rPr lang="en-US" altLang="zh-CN" dirty="0">
                <a:solidFill>
                  <a:schemeClr val="bg1"/>
                </a:solidFill>
              </a:rPr>
              <a:t>17  </a:t>
            </a:r>
            <a:r>
              <a:rPr lang="zh-CN" altLang="en-US" dirty="0">
                <a:solidFill>
                  <a:schemeClr val="bg1"/>
                </a:solidFill>
              </a:rPr>
              <a:t>大小写字母的转换 </a:t>
            </a:r>
          </a:p>
          <a:p>
            <a:r>
              <a:rPr lang="en-US" altLang="zh-CN" dirty="0">
                <a:solidFill>
                  <a:schemeClr val="bg1"/>
                </a:solidFill>
              </a:rPr>
              <a:t>#include &lt;</a:t>
            </a:r>
            <a:r>
              <a:rPr lang="en-US" altLang="zh-CN" dirty="0" err="1">
                <a:solidFill>
                  <a:schemeClr val="bg1"/>
                </a:solidFill>
              </a:rPr>
              <a:t>stdio.h</a:t>
            </a:r>
            <a:r>
              <a:rPr lang="en-US" altLang="zh-CN" dirty="0">
                <a:solidFill>
                  <a:schemeClr val="bg1"/>
                </a:solidFill>
              </a:rPr>
              <a:t>&gt;</a:t>
            </a:r>
          </a:p>
          <a:p>
            <a:r>
              <a:rPr lang="en-US" altLang="zh-CN" dirty="0">
                <a:solidFill>
                  <a:schemeClr val="bg1"/>
                </a:solidFill>
              </a:rPr>
              <a:t>int main( )</a:t>
            </a:r>
          </a:p>
          <a:p>
            <a:r>
              <a:rPr lang="en-US" altLang="zh-CN" dirty="0">
                <a:solidFill>
                  <a:schemeClr val="bg1"/>
                </a:solidFill>
              </a:rPr>
              <a:t>{char c1,c2 ;</a:t>
            </a:r>
          </a:p>
          <a:p>
            <a:r>
              <a:rPr lang="en-US" altLang="zh-CN" dirty="0">
                <a:solidFill>
                  <a:schemeClr val="bg1"/>
                </a:solidFill>
              </a:rPr>
              <a:t>  c1='a';</a:t>
            </a:r>
          </a:p>
          <a:p>
            <a:r>
              <a:rPr lang="en-US" altLang="zh-CN" dirty="0">
                <a:solidFill>
                  <a:schemeClr val="bg1"/>
                </a:solidFill>
              </a:rPr>
              <a:t>  c2= 'b';</a:t>
            </a:r>
          </a:p>
          <a:p>
            <a:r>
              <a:rPr lang="en-US" altLang="zh-CN" dirty="0">
                <a:solidFill>
                  <a:schemeClr val="bg1"/>
                </a:solidFill>
              </a:rPr>
              <a:t>  c1=c1-32;</a:t>
            </a:r>
          </a:p>
          <a:p>
            <a:r>
              <a:rPr lang="en-US" altLang="zh-CN" dirty="0">
                <a:solidFill>
                  <a:schemeClr val="bg1"/>
                </a:solidFill>
              </a:rPr>
              <a:t>  c2=c2-32;</a:t>
            </a:r>
          </a:p>
          <a:p>
            <a:r>
              <a:rPr lang="en-US" altLang="zh-CN" dirty="0">
                <a:solidFill>
                  <a:schemeClr val="bg1"/>
                </a:solidFill>
              </a:rPr>
              <a:t>  </a:t>
            </a:r>
            <a:r>
              <a:rPr lang="en-US" altLang="zh-CN" dirty="0" err="1">
                <a:solidFill>
                  <a:schemeClr val="bg1"/>
                </a:solidFill>
              </a:rPr>
              <a:t>printf</a:t>
            </a:r>
            <a:r>
              <a:rPr lang="en-US" altLang="zh-CN" dirty="0">
                <a:solidFill>
                  <a:schemeClr val="bg1"/>
                </a:solidFill>
              </a:rPr>
              <a:t>("%c %c ",c1,c2);</a:t>
            </a:r>
          </a:p>
          <a:p>
            <a:r>
              <a:rPr lang="en-US" altLang="zh-CN" dirty="0">
                <a:solidFill>
                  <a:schemeClr val="bg1"/>
                </a:solidFill>
              </a:rPr>
              <a:t> } </a:t>
            </a:r>
          </a:p>
        </p:txBody>
      </p:sp>
      <p:grpSp>
        <p:nvGrpSpPr>
          <p:cNvPr id="2" name="Group 9">
            <a:extLst>
              <a:ext uri="{FF2B5EF4-FFF2-40B4-BE49-F238E27FC236}">
                <a16:creationId xmlns:a16="http://schemas.microsoft.com/office/drawing/2014/main" id="{B7EA8D80-C23C-4EBE-B766-3F6CACE03A7E}"/>
              </a:ext>
            </a:extLst>
          </p:cNvPr>
          <p:cNvGrpSpPr>
            <a:grpSpLocks/>
          </p:cNvGrpSpPr>
          <p:nvPr/>
        </p:nvGrpSpPr>
        <p:grpSpPr bwMode="auto">
          <a:xfrm>
            <a:off x="684213" y="6021388"/>
            <a:ext cx="2919412" cy="487362"/>
            <a:chOff x="850" y="2629"/>
            <a:chExt cx="1839" cy="307"/>
          </a:xfrm>
        </p:grpSpPr>
        <p:sp>
          <p:nvSpPr>
            <p:cNvPr id="59400" name="Text Box 10">
              <a:extLst>
                <a:ext uri="{FF2B5EF4-FFF2-40B4-BE49-F238E27FC236}">
                  <a16:creationId xmlns:a16="http://schemas.microsoft.com/office/drawing/2014/main" id="{3ABDEB92-3749-4775-AAF2-B75EDD26B3DE}"/>
                </a:ext>
              </a:extLst>
            </p:cNvPr>
            <p:cNvSpPr txBox="1">
              <a:spLocks noChangeArrowheads="1"/>
            </p:cNvSpPr>
            <p:nvPr/>
          </p:nvSpPr>
          <p:spPr bwMode="auto">
            <a:xfrm>
              <a:off x="1790" y="2630"/>
              <a:ext cx="899" cy="306"/>
            </a:xfrm>
            <a:prstGeom prst="rect">
              <a:avLst/>
            </a:prstGeom>
            <a:solidFill>
              <a:srgbClr val="000000"/>
            </a:solidFill>
            <a:ln w="28575">
              <a:solidFill>
                <a:srgbClr val="0000FF"/>
              </a:solidFill>
              <a:miter lim="800000"/>
              <a:headEnd/>
              <a:tailEnd/>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bg1"/>
                  </a:solidFill>
                </a:rPr>
                <a:t>  A      B</a:t>
              </a:r>
            </a:p>
          </p:txBody>
        </p:sp>
        <p:sp>
          <p:nvSpPr>
            <p:cNvPr id="59401" name="Text Box 11">
              <a:extLst>
                <a:ext uri="{FF2B5EF4-FFF2-40B4-BE49-F238E27FC236}">
                  <a16:creationId xmlns:a16="http://schemas.microsoft.com/office/drawing/2014/main" id="{C2AFA32B-FCE7-46C1-BC8A-0AC154AA7885}"/>
                </a:ext>
              </a:extLst>
            </p:cNvPr>
            <p:cNvSpPr txBox="1">
              <a:spLocks noChangeArrowheads="1"/>
            </p:cNvSpPr>
            <p:nvPr/>
          </p:nvSpPr>
          <p:spPr bwMode="auto">
            <a:xfrm>
              <a:off x="850" y="2629"/>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zh-CN">
                  <a:solidFill>
                    <a:srgbClr val="000000"/>
                  </a:solidFill>
                </a:rPr>
                <a:t>运行结果：</a:t>
              </a:r>
              <a:endParaRPr lang="zh-CN" altLang="en-US">
                <a:solidFill>
                  <a:srgbClr val="000000"/>
                </a:solidFill>
              </a:endParaRPr>
            </a:p>
          </p:txBody>
        </p:sp>
      </p:grpSp>
      <p:sp>
        <p:nvSpPr>
          <p:cNvPr id="11" name="Rectangle 12">
            <a:extLst>
              <a:ext uri="{FF2B5EF4-FFF2-40B4-BE49-F238E27FC236}">
                <a16:creationId xmlns:a16="http://schemas.microsoft.com/office/drawing/2014/main" id="{88B5AEED-838F-42FE-8AB0-BC9549A52B69}"/>
              </a:ext>
            </a:extLst>
          </p:cNvPr>
          <p:cNvSpPr>
            <a:spLocks noChangeArrowheads="1"/>
          </p:cNvSpPr>
          <p:nvPr/>
        </p:nvSpPr>
        <p:spPr bwMode="auto">
          <a:xfrm>
            <a:off x="3908425" y="1908373"/>
            <a:ext cx="5053013"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hangingPunct="1">
              <a:spcBef>
                <a:spcPct val="20000"/>
              </a:spcBef>
              <a:buClr>
                <a:srgbClr val="339933"/>
              </a:buClr>
              <a:buFont typeface="Wingdings" panose="05000000000000000000" pitchFamily="2" charset="2"/>
              <a:buChar char="«"/>
            </a:pPr>
            <a:r>
              <a:rPr lang="zh-CN" altLang="en-US" sz="2800" dirty="0"/>
              <a:t>字符型与整型间互相赋值</a:t>
            </a:r>
            <a:endParaRPr lang="en-US" altLang="zh-CN" sz="2800" dirty="0"/>
          </a:p>
          <a:p>
            <a:pPr lvl="1" eaLnBrk="1" hangingPunct="1">
              <a:spcBef>
                <a:spcPct val="20000"/>
              </a:spcBef>
              <a:buClr>
                <a:srgbClr val="339933"/>
              </a:buClr>
              <a:buFont typeface="Wingdings" panose="05000000000000000000" pitchFamily="2" charset="2"/>
              <a:buChar char="«"/>
            </a:pPr>
            <a:r>
              <a:rPr lang="zh-CN" altLang="en-US" sz="2000" dirty="0"/>
              <a:t>为避免歧义，尽量减少此类写法</a:t>
            </a:r>
          </a:p>
        </p:txBody>
      </p:sp>
      <p:sp>
        <p:nvSpPr>
          <p:cNvPr id="12" name="Text Box 14">
            <a:extLst>
              <a:ext uri="{FF2B5EF4-FFF2-40B4-BE49-F238E27FC236}">
                <a16:creationId xmlns:a16="http://schemas.microsoft.com/office/drawing/2014/main" id="{25EB35DD-F722-4866-B790-7C62D8771681}"/>
              </a:ext>
            </a:extLst>
          </p:cNvPr>
          <p:cNvSpPr txBox="1">
            <a:spLocks noChangeArrowheads="1"/>
          </p:cNvSpPr>
          <p:nvPr/>
        </p:nvSpPr>
        <p:spPr bwMode="auto">
          <a:xfrm>
            <a:off x="5607566" y="2706949"/>
            <a:ext cx="3243262" cy="4156075"/>
          </a:xfrm>
          <a:prstGeom prst="rect">
            <a:avLst/>
          </a:prstGeom>
          <a:solidFill>
            <a:srgbClr val="0033CC"/>
          </a:solidFill>
          <a:ln w="38100">
            <a:solidFill>
              <a:schemeClr val="tx1"/>
            </a:solidFill>
            <a:miter lim="800000"/>
            <a:headEnd/>
            <a:tailEnd/>
          </a:ln>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dirty="0">
                <a:solidFill>
                  <a:schemeClr val="bg1"/>
                </a:solidFill>
              </a:rPr>
              <a:t>例</a:t>
            </a:r>
            <a:r>
              <a:rPr lang="en-US" altLang="zh-CN" dirty="0">
                <a:solidFill>
                  <a:schemeClr val="bg1"/>
                </a:solidFill>
              </a:rPr>
              <a:t>18</a:t>
            </a:r>
            <a:r>
              <a:rPr lang="zh-CN" altLang="en-US" dirty="0">
                <a:solidFill>
                  <a:schemeClr val="bg1"/>
                </a:solidFill>
              </a:rPr>
              <a:t>  互相赋值 </a:t>
            </a:r>
          </a:p>
          <a:p>
            <a:r>
              <a:rPr lang="en-US" altLang="zh-CN" dirty="0">
                <a:solidFill>
                  <a:schemeClr val="bg1"/>
                </a:solidFill>
              </a:rPr>
              <a:t>#include &lt;</a:t>
            </a:r>
            <a:r>
              <a:rPr lang="en-US" altLang="zh-CN" dirty="0" err="1">
                <a:solidFill>
                  <a:schemeClr val="bg1"/>
                </a:solidFill>
              </a:rPr>
              <a:t>stdio.h</a:t>
            </a:r>
            <a:r>
              <a:rPr lang="en-US" altLang="zh-CN" dirty="0">
                <a:solidFill>
                  <a:schemeClr val="bg1"/>
                </a:solidFill>
              </a:rPr>
              <a:t>&gt;</a:t>
            </a:r>
          </a:p>
          <a:p>
            <a:r>
              <a:rPr lang="en-US" altLang="zh-CN" dirty="0">
                <a:solidFill>
                  <a:schemeClr val="bg1"/>
                </a:solidFill>
              </a:rPr>
              <a:t>int main( )</a:t>
            </a:r>
          </a:p>
          <a:p>
            <a:r>
              <a:rPr lang="en-US" altLang="zh-CN" dirty="0">
                <a:solidFill>
                  <a:schemeClr val="bg1"/>
                </a:solidFill>
              </a:rPr>
              <a:t>{int c1;</a:t>
            </a:r>
          </a:p>
          <a:p>
            <a:r>
              <a:rPr lang="en-US" altLang="zh-CN" dirty="0">
                <a:solidFill>
                  <a:schemeClr val="bg1"/>
                </a:solidFill>
              </a:rPr>
              <a:t>  char c2 ;</a:t>
            </a:r>
          </a:p>
          <a:p>
            <a:r>
              <a:rPr lang="en-US" altLang="zh-CN" dirty="0">
                <a:solidFill>
                  <a:schemeClr val="bg1"/>
                </a:solidFill>
              </a:rPr>
              <a:t>  c1='a';</a:t>
            </a:r>
          </a:p>
          <a:p>
            <a:r>
              <a:rPr lang="en-US" altLang="zh-CN" dirty="0">
                <a:solidFill>
                  <a:schemeClr val="bg1"/>
                </a:solidFill>
              </a:rPr>
              <a:t>  c2=98 ;</a:t>
            </a:r>
          </a:p>
          <a:p>
            <a:r>
              <a:rPr lang="en-US" altLang="zh-CN" dirty="0">
                <a:solidFill>
                  <a:schemeClr val="bg1"/>
                </a:solidFill>
              </a:rPr>
              <a:t>  c1=c1-32;</a:t>
            </a:r>
          </a:p>
          <a:p>
            <a:r>
              <a:rPr lang="en-US" altLang="zh-CN" dirty="0">
                <a:solidFill>
                  <a:schemeClr val="bg1"/>
                </a:solidFill>
              </a:rPr>
              <a:t>  c2=c2-32;</a:t>
            </a:r>
          </a:p>
          <a:p>
            <a:r>
              <a:rPr lang="en-US" altLang="zh-CN" dirty="0">
                <a:solidFill>
                  <a:schemeClr val="bg1"/>
                </a:solidFill>
              </a:rPr>
              <a:t>  </a:t>
            </a:r>
            <a:r>
              <a:rPr lang="en-US" altLang="zh-CN" dirty="0" err="1">
                <a:solidFill>
                  <a:schemeClr val="bg1"/>
                </a:solidFill>
              </a:rPr>
              <a:t>printf</a:t>
            </a:r>
            <a:r>
              <a:rPr lang="en-US" altLang="zh-CN" dirty="0">
                <a:solidFill>
                  <a:schemeClr val="bg1"/>
                </a:solidFill>
              </a:rPr>
              <a:t>("%c %c ",c1,c2);</a:t>
            </a:r>
          </a:p>
          <a:p>
            <a:r>
              <a:rPr lang="en-US" altLang="zh-CN" dirty="0">
                <a:solidFill>
                  <a:schemeClr val="bg1"/>
                </a:solidFill>
              </a:rPr>
              <a:t> } </a:t>
            </a:r>
          </a:p>
        </p:txBody>
      </p:sp>
      <p:sp>
        <p:nvSpPr>
          <p:cNvPr id="13" name="AutoShape 15">
            <a:extLst>
              <a:ext uri="{FF2B5EF4-FFF2-40B4-BE49-F238E27FC236}">
                <a16:creationId xmlns:a16="http://schemas.microsoft.com/office/drawing/2014/main" id="{E48E7C14-4861-4EFC-AE8B-55EB5634D378}"/>
              </a:ext>
            </a:extLst>
          </p:cNvPr>
          <p:cNvSpPr>
            <a:spLocks noChangeArrowheads="1"/>
          </p:cNvSpPr>
          <p:nvPr/>
        </p:nvSpPr>
        <p:spPr bwMode="auto">
          <a:xfrm>
            <a:off x="2472253" y="3451258"/>
            <a:ext cx="3135313" cy="811212"/>
          </a:xfrm>
          <a:prstGeom prst="wedgeRectCallout">
            <a:avLst>
              <a:gd name="adj1" fmla="val -64461"/>
              <a:gd name="adj2" fmla="val 54733"/>
            </a:avLst>
          </a:prstGeom>
          <a:solidFill>
            <a:srgbClr val="00FF00"/>
          </a:solidFill>
          <a:ln w="25400">
            <a:solidFill>
              <a:srgbClr val="FF00FF"/>
            </a:solidFill>
            <a:miter lim="800000"/>
            <a:headEnd/>
            <a:tailEnd/>
          </a:ln>
          <a:effectLst/>
        </p:spPr>
        <p:txBody>
          <a:bodyPr/>
          <a:lstStyle/>
          <a:p>
            <a:pPr algn="ctr" fontAlgn="ctr">
              <a:lnSpc>
                <a:spcPct val="120000"/>
              </a:lnSpc>
              <a:defRPr/>
            </a:pPr>
            <a:r>
              <a:rPr lang="zh-CN" altLang="en-US" sz="2000" dirty="0">
                <a:solidFill>
                  <a:srgbClr val="FF0000"/>
                </a:solidFill>
                <a:effectLst>
                  <a:outerShdw blurRad="38100" dist="38100" dir="2700000" algn="tl">
                    <a:srgbClr val="000000"/>
                  </a:outerShdw>
                </a:effectLst>
                <a:latin typeface="Verdana" pitchFamily="34" charset="0"/>
              </a:rPr>
              <a:t>小写字母比大写字母的</a:t>
            </a:r>
            <a:r>
              <a:rPr lang="en-US" altLang="zh-CN" sz="2000" dirty="0">
                <a:solidFill>
                  <a:srgbClr val="FF0000"/>
                </a:solidFill>
                <a:effectLst>
                  <a:outerShdw blurRad="38100" dist="38100" dir="2700000" algn="tl">
                    <a:srgbClr val="000000"/>
                  </a:outerShdw>
                </a:effectLst>
                <a:latin typeface="Verdana" pitchFamily="34" charset="0"/>
              </a:rPr>
              <a:t>ASCII</a:t>
            </a:r>
            <a:r>
              <a:rPr lang="zh-CN" altLang="en-US" sz="2000" dirty="0">
                <a:solidFill>
                  <a:srgbClr val="FF0000"/>
                </a:solidFill>
                <a:effectLst>
                  <a:outerShdw blurRad="38100" dist="38100" dir="2700000" algn="tl">
                    <a:srgbClr val="000000"/>
                  </a:outerShdw>
                </a:effectLst>
                <a:latin typeface="Verdana" pitchFamily="34" charset="0"/>
              </a:rPr>
              <a:t>码大</a:t>
            </a:r>
            <a:r>
              <a:rPr lang="en-US" altLang="zh-CN" sz="2000" dirty="0">
                <a:solidFill>
                  <a:srgbClr val="FF0000"/>
                </a:solidFill>
                <a:effectLst>
                  <a:outerShdw blurRad="38100" dist="38100" dir="2700000" algn="tl">
                    <a:srgbClr val="000000"/>
                  </a:outerShdw>
                </a:effectLst>
                <a:latin typeface="Verdana" pitchFamily="34" charset="0"/>
              </a:rPr>
              <a:t>(32)</a:t>
            </a:r>
            <a:r>
              <a:rPr lang="en-US" altLang="zh-CN" sz="2000" baseline="-25000" dirty="0">
                <a:solidFill>
                  <a:srgbClr val="FF0000"/>
                </a:solidFill>
                <a:effectLst>
                  <a:outerShdw blurRad="38100" dist="38100" dir="2700000" algn="tl">
                    <a:srgbClr val="000000"/>
                  </a:outerShdw>
                </a:effectLst>
                <a:latin typeface="Verdana" pitchFamily="34" charset="0"/>
              </a:rPr>
              <a:t>10</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B4A170E5-8624-4A3E-84E7-84DAAD4FD02F}"/>
              </a:ext>
            </a:extLst>
          </p:cNvPr>
          <p:cNvSpPr>
            <a:spLocks noGrp="1"/>
          </p:cNvSpPr>
          <p:nvPr>
            <p:ph type="subTitle" idx="4294967295"/>
          </p:nvPr>
        </p:nvSpPr>
        <p:spPr>
          <a:xfrm>
            <a:off x="179388" y="914400"/>
            <a:ext cx="8964612" cy="5486400"/>
          </a:xfrm>
        </p:spPr>
        <p:txBody>
          <a:bodyPr/>
          <a:lstStyle/>
          <a:p>
            <a:pPr eaLnBrk="1" hangingPunct="1"/>
            <a:r>
              <a:rPr lang="zh-CN" altLang="en-US" dirty="0">
                <a:solidFill>
                  <a:srgbClr val="C00000"/>
                </a:solidFill>
              </a:rPr>
              <a:t>例</a:t>
            </a:r>
            <a:r>
              <a:rPr lang="en-US" altLang="zh-CN" dirty="0">
                <a:solidFill>
                  <a:srgbClr val="C00000"/>
                </a:solidFill>
              </a:rPr>
              <a:t>19  </a:t>
            </a:r>
            <a:r>
              <a:rPr lang="zh-CN" altLang="en-US" dirty="0">
                <a:solidFill>
                  <a:srgbClr val="C00000"/>
                </a:solidFill>
              </a:rPr>
              <a:t>数字字符的使用</a:t>
            </a:r>
            <a:endParaRPr lang="en-US" altLang="zh-CN" dirty="0">
              <a:solidFill>
                <a:srgbClr val="C00000"/>
              </a:solidFill>
            </a:endParaRPr>
          </a:p>
          <a:p>
            <a:pPr eaLnBrk="1" hangingPunct="1"/>
            <a:r>
              <a:rPr lang="en-US" altLang="zh-CN" sz="2400" dirty="0"/>
              <a:t>#include &lt;</a:t>
            </a:r>
            <a:r>
              <a:rPr lang="en-US" altLang="zh-CN" sz="2400" dirty="0" err="1"/>
              <a:t>stdio.h</a:t>
            </a:r>
            <a:r>
              <a:rPr lang="en-US" altLang="zh-CN" sz="2400" dirty="0"/>
              <a:t>&gt;</a:t>
            </a:r>
          </a:p>
          <a:p>
            <a:pPr eaLnBrk="1" hangingPunct="1"/>
            <a:r>
              <a:rPr lang="en-US" altLang="zh-CN" sz="2400" dirty="0"/>
              <a:t>int main( )</a:t>
            </a:r>
          </a:p>
          <a:p>
            <a:pPr eaLnBrk="1" hangingPunct="1"/>
            <a:r>
              <a:rPr lang="en-US" altLang="zh-CN" sz="2400" dirty="0"/>
              <a:t>{</a:t>
            </a:r>
          </a:p>
          <a:p>
            <a:pPr eaLnBrk="1" hangingPunct="1"/>
            <a:r>
              <a:rPr lang="en-US" altLang="zh-CN" sz="2400" dirty="0"/>
              <a:t>/* </a:t>
            </a:r>
            <a:r>
              <a:rPr lang="zh-CN" altLang="en-US" sz="2400" dirty="0"/>
              <a:t>定义字符变量</a:t>
            </a:r>
            <a:r>
              <a:rPr lang="en-US" altLang="zh-CN" sz="2400" dirty="0"/>
              <a:t>ch1</a:t>
            </a:r>
            <a:r>
              <a:rPr lang="zh-CN" altLang="en-US" sz="2400" dirty="0"/>
              <a:t>并初始化为</a:t>
            </a:r>
            <a:r>
              <a:rPr lang="en-US" altLang="zh-CN" sz="2400" dirty="0"/>
              <a:t>ASCII</a:t>
            </a:r>
            <a:r>
              <a:rPr lang="zh-CN" altLang="en-US" sz="2400" dirty="0"/>
              <a:t>码值为</a:t>
            </a:r>
            <a:r>
              <a:rPr lang="en-US" altLang="zh-CN" sz="2400" dirty="0"/>
              <a:t>9</a:t>
            </a:r>
            <a:r>
              <a:rPr lang="zh-CN" altLang="en-US" sz="2400" dirty="0"/>
              <a:t>的字符*</a:t>
            </a:r>
            <a:r>
              <a:rPr lang="en-US" altLang="zh-CN" sz="2400" dirty="0"/>
              <a:t>/</a:t>
            </a:r>
          </a:p>
          <a:p>
            <a:pPr eaLnBrk="1" hangingPunct="1"/>
            <a:r>
              <a:rPr lang="en-US" altLang="zh-CN" sz="2400" dirty="0"/>
              <a:t>char ch1 = 9;</a:t>
            </a:r>
          </a:p>
          <a:p>
            <a:pPr eaLnBrk="1" hangingPunct="1"/>
            <a:r>
              <a:rPr lang="en-US" altLang="zh-CN" sz="2400" dirty="0"/>
              <a:t>/* </a:t>
            </a:r>
            <a:r>
              <a:rPr lang="zh-CN" altLang="en-US" sz="2400" dirty="0"/>
              <a:t>定义字符变量</a:t>
            </a:r>
            <a:r>
              <a:rPr lang="en-US" altLang="zh-CN" sz="2400" dirty="0"/>
              <a:t>ch2</a:t>
            </a:r>
            <a:r>
              <a:rPr lang="zh-CN" altLang="en-US" sz="2400" dirty="0"/>
              <a:t>并初始化为数字字符</a:t>
            </a:r>
            <a:r>
              <a:rPr lang="en-US" altLang="zh-CN" sz="2400" dirty="0"/>
              <a:t>9*/</a:t>
            </a:r>
          </a:p>
          <a:p>
            <a:pPr eaLnBrk="1" hangingPunct="1"/>
            <a:r>
              <a:rPr lang="en-US" altLang="zh-CN" sz="2400" dirty="0"/>
              <a:t>char ch2 = '9';</a:t>
            </a:r>
          </a:p>
          <a:p>
            <a:pPr eaLnBrk="1" hangingPunct="1"/>
            <a:r>
              <a:rPr lang="en-US" altLang="zh-CN" sz="2400" dirty="0" err="1"/>
              <a:t>printf</a:t>
            </a:r>
            <a:r>
              <a:rPr lang="en-US" altLang="zh-CN" sz="2400" dirty="0"/>
              <a:t> ("***************\n");</a:t>
            </a:r>
          </a:p>
          <a:p>
            <a:pPr eaLnBrk="1" hangingPunct="1"/>
            <a:r>
              <a:rPr lang="en-US" altLang="zh-CN" sz="2400" dirty="0"/>
              <a:t>/* </a:t>
            </a:r>
            <a:r>
              <a:rPr lang="zh-CN" altLang="en-US" sz="2400" dirty="0"/>
              <a:t>按照字符格式分别输出</a:t>
            </a:r>
            <a:r>
              <a:rPr lang="en-US" altLang="zh-CN" sz="2400" dirty="0"/>
              <a:t>ch1</a:t>
            </a:r>
            <a:r>
              <a:rPr lang="zh-CN" altLang="en-US" sz="2400" dirty="0"/>
              <a:t>和</a:t>
            </a:r>
            <a:r>
              <a:rPr lang="en-US" altLang="zh-CN" sz="2400" dirty="0"/>
              <a:t>ch2</a:t>
            </a:r>
            <a:r>
              <a:rPr lang="zh-CN" altLang="en-US" sz="2400" dirty="0"/>
              <a:t>中存储的字符，并换行*</a:t>
            </a:r>
            <a:r>
              <a:rPr lang="en-US" altLang="zh-CN" sz="2400" dirty="0"/>
              <a:t>/</a:t>
            </a:r>
          </a:p>
          <a:p>
            <a:pPr eaLnBrk="1" hangingPunct="1"/>
            <a:r>
              <a:rPr lang="en-US" altLang="zh-CN" sz="2400" dirty="0" err="1">
                <a:solidFill>
                  <a:srgbClr val="FF0000"/>
                </a:solidFill>
              </a:rPr>
              <a:t>printf</a:t>
            </a:r>
            <a:r>
              <a:rPr lang="en-US" altLang="zh-CN" sz="2400" dirty="0">
                <a:solidFill>
                  <a:srgbClr val="FF0000"/>
                </a:solidFill>
              </a:rPr>
              <a:t> ("ch1:%c,ch2:%c\n",ch1,ch2);</a:t>
            </a:r>
          </a:p>
          <a:p>
            <a:pPr eaLnBrk="1" hangingPunct="1"/>
            <a:r>
              <a:rPr lang="en-US" altLang="zh-CN" sz="2400" dirty="0" err="1"/>
              <a:t>printf</a:t>
            </a:r>
            <a:r>
              <a:rPr lang="en-US" altLang="zh-CN" sz="2400" dirty="0"/>
              <a:t> ("***************\n");</a:t>
            </a:r>
          </a:p>
          <a:p>
            <a:pPr eaLnBrk="1" hangingPunct="1"/>
            <a:r>
              <a:rPr lang="en-US" altLang="zh-CN" sz="2400" dirty="0"/>
              <a:t>return 0;</a:t>
            </a:r>
          </a:p>
          <a:p>
            <a:pPr eaLnBrk="1" hangingPunct="1"/>
            <a:r>
              <a:rPr lang="en-US" altLang="zh-CN" dirty="0"/>
              <a:t>}</a:t>
            </a:r>
            <a:endParaRPr lang="zh-CN" altLang="zh-CN" dirty="0"/>
          </a:p>
        </p:txBody>
      </p:sp>
      <p:pic>
        <p:nvPicPr>
          <p:cNvPr id="60419" name="图片 1">
            <a:extLst>
              <a:ext uri="{FF2B5EF4-FFF2-40B4-BE49-F238E27FC236}">
                <a16:creationId xmlns:a16="http://schemas.microsoft.com/office/drawing/2014/main" id="{73530ECC-AEAA-4AE9-9837-4B7F3D0586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00688" y="5214938"/>
            <a:ext cx="3352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92B99FF4-848A-45B0-BDF4-DCE4889F20A5}"/>
              </a:ext>
            </a:extLst>
          </p:cNvPr>
          <p:cNvSpPr>
            <a:spLocks noGrp="1" noChangeArrowheads="1"/>
          </p:cNvSpPr>
          <p:nvPr>
            <p:ph type="ctrTitle" idx="4294967295"/>
          </p:nvPr>
        </p:nvSpPr>
        <p:spPr>
          <a:xfrm>
            <a:off x="0" y="914400"/>
            <a:ext cx="7772400" cy="858838"/>
          </a:xfrm>
        </p:spPr>
        <p:txBody>
          <a:bodyPr/>
          <a:lstStyle/>
          <a:p>
            <a:pPr algn="ctr" eaLnBrk="1" hangingPunct="1">
              <a:defRPr/>
            </a:pPr>
            <a:r>
              <a:rPr lang="en-US" altLang="zh-CN" dirty="0"/>
              <a:t>C</a:t>
            </a:r>
            <a:r>
              <a:rPr lang="zh-CN" altLang="en-US" dirty="0"/>
              <a:t>语言关键字列表</a:t>
            </a:r>
          </a:p>
        </p:txBody>
      </p:sp>
      <p:sp>
        <p:nvSpPr>
          <p:cNvPr id="11267" name="Rectangle 3">
            <a:extLst>
              <a:ext uri="{FF2B5EF4-FFF2-40B4-BE49-F238E27FC236}">
                <a16:creationId xmlns:a16="http://schemas.microsoft.com/office/drawing/2014/main" id="{A6A2CF4C-056E-458D-BD3C-FBCE247E173D}"/>
              </a:ext>
            </a:extLst>
          </p:cNvPr>
          <p:cNvSpPr>
            <a:spLocks noGrp="1"/>
          </p:cNvSpPr>
          <p:nvPr>
            <p:ph type="subTitle" idx="4294967295"/>
          </p:nvPr>
        </p:nvSpPr>
        <p:spPr>
          <a:xfrm>
            <a:off x="0" y="1700213"/>
            <a:ext cx="7924800" cy="4852987"/>
          </a:xfrm>
        </p:spPr>
        <p:txBody>
          <a:bodyPr/>
          <a:lstStyle/>
          <a:p>
            <a:pPr eaLnBrk="1" hangingPunct="1"/>
            <a:r>
              <a:rPr lang="zh-CN" altLang="en-US" sz="2400" dirty="0"/>
              <a:t>定义：也称为保留字，在</a:t>
            </a:r>
            <a:r>
              <a:rPr lang="en-US" altLang="zh-CN" sz="2400" dirty="0"/>
              <a:t>C</a:t>
            </a:r>
            <a:r>
              <a:rPr lang="zh-CN" altLang="en-US" sz="2400" dirty="0"/>
              <a:t>语言中具有特定含义，专门用作</a:t>
            </a:r>
            <a:r>
              <a:rPr lang="en-US" altLang="zh-CN" sz="2400" dirty="0"/>
              <a:t>C</a:t>
            </a:r>
            <a:r>
              <a:rPr lang="zh-CN" altLang="en-US" sz="2400" dirty="0"/>
              <a:t>语言特定成分的标示符，关键字不能作为 用户标示符。</a:t>
            </a:r>
            <a:endParaRPr lang="en-US" altLang="zh-CN" sz="2400" dirty="0"/>
          </a:p>
          <a:p>
            <a:pPr eaLnBrk="1" hangingPunct="1"/>
            <a:r>
              <a:rPr lang="en-US" altLang="zh-CN" sz="2400" dirty="0"/>
              <a:t>int if </a:t>
            </a:r>
            <a:r>
              <a:rPr lang="zh-CN" altLang="en-US" sz="2400" dirty="0"/>
              <a:t>✖  </a:t>
            </a:r>
            <a:r>
              <a:rPr lang="en-US" altLang="zh-CN" sz="2400" dirty="0"/>
              <a:t>int </a:t>
            </a:r>
            <a:r>
              <a:rPr lang="en-US" altLang="zh-CN" sz="2400" dirty="0" err="1"/>
              <a:t>int</a:t>
            </a:r>
            <a:r>
              <a:rPr lang="en-US" altLang="zh-CN" sz="2400" dirty="0"/>
              <a:t> </a:t>
            </a:r>
            <a:r>
              <a:rPr lang="zh-CN" altLang="en-US" sz="2400" dirty="0"/>
              <a:t>✖</a:t>
            </a:r>
            <a:endParaRPr lang="en-US" altLang="zh-CN" sz="2400" dirty="0"/>
          </a:p>
          <a:p>
            <a:pPr eaLnBrk="1" hangingPunct="1"/>
            <a:r>
              <a:rPr lang="en-US" altLang="zh-CN" sz="2400" dirty="0"/>
              <a:t> </a:t>
            </a:r>
            <a:endParaRPr lang="zh-CN" altLang="en-US" sz="2400" dirty="0"/>
          </a:p>
          <a:p>
            <a:pPr eaLnBrk="1" hangingPunct="1"/>
            <a:endParaRPr lang="en-US" altLang="zh-CN" sz="2400" dirty="0"/>
          </a:p>
        </p:txBody>
      </p:sp>
      <p:graphicFrame>
        <p:nvGraphicFramePr>
          <p:cNvPr id="4" name="表格 3">
            <a:extLst>
              <a:ext uri="{FF2B5EF4-FFF2-40B4-BE49-F238E27FC236}">
                <a16:creationId xmlns:a16="http://schemas.microsoft.com/office/drawing/2014/main" id="{F0B3E42C-9DA3-40D1-BD94-3B1B80E8E92D}"/>
              </a:ext>
            </a:extLst>
          </p:cNvPr>
          <p:cNvGraphicFramePr>
            <a:graphicFrameLocks noGrp="1"/>
          </p:cNvGraphicFramePr>
          <p:nvPr>
            <p:extLst>
              <p:ext uri="{D42A27DB-BD31-4B8C-83A1-F6EECF244321}">
                <p14:modId xmlns:p14="http://schemas.microsoft.com/office/powerpoint/2010/main" val="712578511"/>
              </p:ext>
            </p:extLst>
          </p:nvPr>
        </p:nvGraphicFramePr>
        <p:xfrm>
          <a:off x="467544" y="3429000"/>
          <a:ext cx="8424045" cy="2952750"/>
        </p:xfrm>
        <a:graphic>
          <a:graphicData uri="http://schemas.openxmlformats.org/drawingml/2006/table">
            <a:tbl>
              <a:tblPr firstRow="1" bandRow="1">
                <a:tableStyleId>{5C22544A-7EE6-4342-B048-85BDC9FD1C3A}</a:tableStyleId>
              </a:tblPr>
              <a:tblGrid>
                <a:gridCol w="1203435">
                  <a:extLst>
                    <a:ext uri="{9D8B030D-6E8A-4147-A177-3AD203B41FA5}">
                      <a16:colId xmlns:a16="http://schemas.microsoft.com/office/drawing/2014/main" val="20000"/>
                    </a:ext>
                  </a:extLst>
                </a:gridCol>
                <a:gridCol w="1366613">
                  <a:extLst>
                    <a:ext uri="{9D8B030D-6E8A-4147-A177-3AD203B41FA5}">
                      <a16:colId xmlns:a16="http://schemas.microsoft.com/office/drawing/2014/main" val="20001"/>
                    </a:ext>
                  </a:extLst>
                </a:gridCol>
                <a:gridCol w="1040257">
                  <a:extLst>
                    <a:ext uri="{9D8B030D-6E8A-4147-A177-3AD203B41FA5}">
                      <a16:colId xmlns:a16="http://schemas.microsoft.com/office/drawing/2014/main" val="20002"/>
                    </a:ext>
                  </a:extLst>
                </a:gridCol>
                <a:gridCol w="1203435">
                  <a:extLst>
                    <a:ext uri="{9D8B030D-6E8A-4147-A177-3AD203B41FA5}">
                      <a16:colId xmlns:a16="http://schemas.microsoft.com/office/drawing/2014/main" val="20003"/>
                    </a:ext>
                  </a:extLst>
                </a:gridCol>
                <a:gridCol w="1203435">
                  <a:extLst>
                    <a:ext uri="{9D8B030D-6E8A-4147-A177-3AD203B41FA5}">
                      <a16:colId xmlns:a16="http://schemas.microsoft.com/office/drawing/2014/main" val="20004"/>
                    </a:ext>
                  </a:extLst>
                </a:gridCol>
                <a:gridCol w="1203435">
                  <a:extLst>
                    <a:ext uri="{9D8B030D-6E8A-4147-A177-3AD203B41FA5}">
                      <a16:colId xmlns:a16="http://schemas.microsoft.com/office/drawing/2014/main" val="20005"/>
                    </a:ext>
                  </a:extLst>
                </a:gridCol>
                <a:gridCol w="1203435">
                  <a:extLst>
                    <a:ext uri="{9D8B030D-6E8A-4147-A177-3AD203B41FA5}">
                      <a16:colId xmlns:a16="http://schemas.microsoft.com/office/drawing/2014/main" val="20006"/>
                    </a:ext>
                  </a:extLst>
                </a:gridCol>
              </a:tblGrid>
              <a:tr h="492125">
                <a:tc>
                  <a:txBody>
                    <a:bodyPr/>
                    <a:lstStyle/>
                    <a:p>
                      <a:pPr marL="0" algn="l" defTabSz="914400" rtl="0" eaLnBrk="1" latinLnBrk="0" hangingPunct="1"/>
                      <a:r>
                        <a:rPr lang="en-US" altLang="zh-CN" sz="1800" b="1" kern="1200" dirty="0">
                          <a:solidFill>
                            <a:schemeClr val="tx1"/>
                          </a:solidFill>
                          <a:latin typeface="+mn-lt"/>
                          <a:ea typeface="+mn-ea"/>
                          <a:cs typeface="+mn-cs"/>
                        </a:rPr>
                        <a:t>void</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r>
                        <a:rPr lang="en-US" altLang="zh-CN" sz="1800" b="1" kern="1200" dirty="0">
                          <a:solidFill>
                            <a:schemeClr val="tx1"/>
                          </a:solidFill>
                          <a:latin typeface="+mn-lt"/>
                          <a:ea typeface="+mn-ea"/>
                          <a:cs typeface="+mn-cs"/>
                        </a:rPr>
                        <a:t>char</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r>
                        <a:rPr lang="en-US" altLang="zh-CN" sz="1800" b="1" kern="1200" dirty="0">
                          <a:solidFill>
                            <a:schemeClr val="tx1"/>
                          </a:solidFill>
                          <a:latin typeface="+mn-lt"/>
                          <a:ea typeface="+mn-ea"/>
                          <a:cs typeface="+mn-cs"/>
                        </a:rPr>
                        <a:t>short</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r>
                        <a:rPr lang="en-US" altLang="zh-CN" sz="1800" b="1" kern="1200" dirty="0" err="1">
                          <a:solidFill>
                            <a:schemeClr val="tx1"/>
                          </a:solidFill>
                          <a:latin typeface="+mn-lt"/>
                          <a:ea typeface="+mn-ea"/>
                          <a:cs typeface="+mn-cs"/>
                        </a:rPr>
                        <a:t>int</a:t>
                      </a:r>
                      <a:r>
                        <a:rPr lang="en-US" altLang="zh-CN" sz="1800" b="1" kern="1200" dirty="0">
                          <a:solidFill>
                            <a:schemeClr val="tx1"/>
                          </a:solidFill>
                          <a:latin typeface="+mn-lt"/>
                          <a:ea typeface="+mn-ea"/>
                          <a:cs typeface="+mn-cs"/>
                        </a:rPr>
                        <a:t> </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r>
                        <a:rPr lang="en-US" altLang="zh-CN" sz="1800" b="1" kern="1200" dirty="0">
                          <a:solidFill>
                            <a:schemeClr val="tx1"/>
                          </a:solidFill>
                          <a:latin typeface="+mn-lt"/>
                          <a:ea typeface="+mn-ea"/>
                          <a:cs typeface="+mn-cs"/>
                        </a:rPr>
                        <a:t>long</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r>
                        <a:rPr lang="en-US" altLang="zh-CN" sz="1800" b="1" kern="1200" dirty="0">
                          <a:solidFill>
                            <a:schemeClr val="tx1"/>
                          </a:solidFill>
                          <a:latin typeface="+mn-lt"/>
                          <a:ea typeface="+mn-ea"/>
                          <a:cs typeface="+mn-cs"/>
                        </a:rPr>
                        <a:t>float</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r>
                        <a:rPr lang="en-US" altLang="zh-CN" sz="1800" b="1" kern="1200" dirty="0">
                          <a:solidFill>
                            <a:schemeClr val="tx1"/>
                          </a:solidFill>
                          <a:latin typeface="+mn-lt"/>
                          <a:ea typeface="+mn-ea"/>
                          <a:cs typeface="+mn-cs"/>
                        </a:rPr>
                        <a:t>double</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extLst>
                  <a:ext uri="{0D108BD9-81ED-4DB2-BD59-A6C34878D82A}">
                    <a16:rowId xmlns:a16="http://schemas.microsoft.com/office/drawing/2014/main" val="10000"/>
                  </a:ext>
                </a:extLst>
              </a:tr>
              <a:tr h="492125">
                <a:tc>
                  <a:txBody>
                    <a:bodyPr/>
                    <a:lstStyle/>
                    <a:p>
                      <a:pPr marL="0" algn="l" defTabSz="914400" rtl="0" eaLnBrk="1" latinLnBrk="0" hangingPunct="1"/>
                      <a:r>
                        <a:rPr lang="en-US" altLang="zh-CN" sz="1800" b="1" kern="1200" dirty="0">
                          <a:solidFill>
                            <a:schemeClr val="tx1"/>
                          </a:solidFill>
                          <a:latin typeface="+mn-lt"/>
                          <a:ea typeface="+mn-ea"/>
                          <a:cs typeface="+mn-cs"/>
                        </a:rPr>
                        <a:t>signed</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r>
                        <a:rPr lang="en-US" altLang="zh-CN" sz="1800" b="1" kern="1200" dirty="0">
                          <a:solidFill>
                            <a:schemeClr val="tx1"/>
                          </a:solidFill>
                          <a:latin typeface="+mn-lt"/>
                          <a:ea typeface="+mn-ea"/>
                          <a:cs typeface="+mn-cs"/>
                        </a:rPr>
                        <a:t>unsigned</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r>
                        <a:rPr lang="en-US" altLang="zh-CN" sz="1800" b="1" kern="1200" dirty="0" err="1">
                          <a:solidFill>
                            <a:schemeClr val="tx1"/>
                          </a:solidFill>
                          <a:latin typeface="+mn-lt"/>
                          <a:ea typeface="+mn-ea"/>
                          <a:cs typeface="+mn-cs"/>
                        </a:rPr>
                        <a:t>struct</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r>
                        <a:rPr lang="en-US" altLang="zh-CN" sz="1800" b="1" kern="1200" dirty="0">
                          <a:solidFill>
                            <a:schemeClr val="tx1"/>
                          </a:solidFill>
                          <a:latin typeface="+mn-lt"/>
                          <a:ea typeface="+mn-ea"/>
                          <a:cs typeface="+mn-cs"/>
                        </a:rPr>
                        <a:t>union</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r>
                        <a:rPr lang="en-US" altLang="zh-CN" sz="1800" b="1" kern="1200" dirty="0" err="1">
                          <a:solidFill>
                            <a:schemeClr val="tx1"/>
                          </a:solidFill>
                          <a:latin typeface="+mn-lt"/>
                          <a:ea typeface="+mn-ea"/>
                          <a:cs typeface="+mn-cs"/>
                        </a:rPr>
                        <a:t>enum</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r>
                        <a:rPr lang="en-US" altLang="zh-CN" sz="1800" b="1" kern="1200" dirty="0" err="1">
                          <a:solidFill>
                            <a:schemeClr val="tx1"/>
                          </a:solidFill>
                          <a:latin typeface="+mn-lt"/>
                          <a:ea typeface="+mn-ea"/>
                          <a:cs typeface="+mn-cs"/>
                        </a:rPr>
                        <a:t>typedef</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r>
                        <a:rPr lang="en-US" altLang="zh-CN" sz="1800" b="1" kern="1200" dirty="0">
                          <a:solidFill>
                            <a:schemeClr val="tx1"/>
                          </a:solidFill>
                          <a:latin typeface="+mn-lt"/>
                          <a:ea typeface="+mn-ea"/>
                          <a:cs typeface="+mn-cs"/>
                        </a:rPr>
                        <a:t>auto</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extLst>
                  <a:ext uri="{0D108BD9-81ED-4DB2-BD59-A6C34878D82A}">
                    <a16:rowId xmlns:a16="http://schemas.microsoft.com/office/drawing/2014/main" val="10001"/>
                  </a:ext>
                </a:extLst>
              </a:tr>
              <a:tr h="492125">
                <a:tc>
                  <a:txBody>
                    <a:bodyPr/>
                    <a:lstStyle/>
                    <a:p>
                      <a:pPr marL="0" algn="l" defTabSz="914400" rtl="0" eaLnBrk="1" latinLnBrk="0" hangingPunct="1"/>
                      <a:r>
                        <a:rPr lang="en-US" altLang="zh-CN" sz="1800" b="1" kern="1200" dirty="0">
                          <a:solidFill>
                            <a:schemeClr val="tx1"/>
                          </a:solidFill>
                          <a:latin typeface="+mn-lt"/>
                          <a:ea typeface="+mn-ea"/>
                          <a:cs typeface="+mn-cs"/>
                        </a:rPr>
                        <a:t>static</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r>
                        <a:rPr lang="en-US" altLang="zh-CN" sz="1800" b="1" kern="1200" dirty="0">
                          <a:solidFill>
                            <a:schemeClr val="tx1"/>
                          </a:solidFill>
                          <a:latin typeface="+mn-lt"/>
                          <a:ea typeface="+mn-ea"/>
                          <a:cs typeface="+mn-cs"/>
                        </a:rPr>
                        <a:t>extern</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r>
                        <a:rPr lang="en-US" altLang="zh-CN" sz="1800" b="1" kern="1200" dirty="0">
                          <a:solidFill>
                            <a:schemeClr val="tx1"/>
                          </a:solidFill>
                          <a:latin typeface="+mn-lt"/>
                          <a:ea typeface="+mn-ea"/>
                          <a:cs typeface="+mn-cs"/>
                        </a:rPr>
                        <a:t>const</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r>
                        <a:rPr lang="en-US" altLang="zh-CN" sz="1800" b="1" kern="1200" dirty="0">
                          <a:solidFill>
                            <a:schemeClr val="tx1"/>
                          </a:solidFill>
                          <a:latin typeface="+mn-lt"/>
                          <a:ea typeface="+mn-ea"/>
                          <a:cs typeface="+mn-cs"/>
                        </a:rPr>
                        <a:t>register</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r>
                        <a:rPr lang="en-US" altLang="zh-CN" sz="1800" b="1" kern="1200" dirty="0">
                          <a:solidFill>
                            <a:schemeClr val="tx1"/>
                          </a:solidFill>
                          <a:latin typeface="+mn-lt"/>
                          <a:ea typeface="+mn-ea"/>
                          <a:cs typeface="+mn-cs"/>
                        </a:rPr>
                        <a:t>return</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r>
                        <a:rPr lang="en-US" altLang="zh-CN" sz="1800" b="1" kern="1200" dirty="0">
                          <a:solidFill>
                            <a:schemeClr val="tx1"/>
                          </a:solidFill>
                          <a:latin typeface="+mn-lt"/>
                          <a:ea typeface="+mn-ea"/>
                          <a:cs typeface="+mn-cs"/>
                        </a:rPr>
                        <a:t>if</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r>
                        <a:rPr lang="en-US" altLang="zh-CN" sz="1800" b="1" kern="1200" dirty="0">
                          <a:solidFill>
                            <a:schemeClr val="tx1"/>
                          </a:solidFill>
                          <a:latin typeface="+mn-lt"/>
                          <a:ea typeface="+mn-ea"/>
                          <a:cs typeface="+mn-cs"/>
                        </a:rPr>
                        <a:t>else</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extLst>
                  <a:ext uri="{0D108BD9-81ED-4DB2-BD59-A6C34878D82A}">
                    <a16:rowId xmlns:a16="http://schemas.microsoft.com/office/drawing/2014/main" val="10002"/>
                  </a:ext>
                </a:extLst>
              </a:tr>
              <a:tr h="492125">
                <a:tc>
                  <a:txBody>
                    <a:bodyPr/>
                    <a:lstStyle/>
                    <a:p>
                      <a:pPr marL="0" algn="l" defTabSz="914400" rtl="0" eaLnBrk="1" latinLnBrk="0" hangingPunct="1"/>
                      <a:r>
                        <a:rPr lang="en-US" altLang="zh-CN" sz="1800" b="1" kern="1200" dirty="0">
                          <a:solidFill>
                            <a:schemeClr val="tx1"/>
                          </a:solidFill>
                          <a:latin typeface="+mn-lt"/>
                          <a:ea typeface="+mn-ea"/>
                          <a:cs typeface="+mn-cs"/>
                        </a:rPr>
                        <a:t>switch</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r>
                        <a:rPr lang="en-US" altLang="zh-CN" sz="1800" b="1" kern="1200" dirty="0">
                          <a:solidFill>
                            <a:schemeClr val="tx1"/>
                          </a:solidFill>
                          <a:latin typeface="+mn-lt"/>
                          <a:ea typeface="+mn-ea"/>
                          <a:cs typeface="+mn-cs"/>
                        </a:rPr>
                        <a:t>case</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r>
                        <a:rPr lang="en-US" altLang="zh-CN" sz="1800" b="1" kern="1200" dirty="0">
                          <a:solidFill>
                            <a:schemeClr val="tx1"/>
                          </a:solidFill>
                          <a:latin typeface="+mn-lt"/>
                          <a:ea typeface="+mn-ea"/>
                          <a:cs typeface="+mn-cs"/>
                        </a:rPr>
                        <a:t>default</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r>
                        <a:rPr lang="en-US" altLang="zh-CN" sz="1800" b="1" kern="1200" dirty="0">
                          <a:solidFill>
                            <a:schemeClr val="tx1"/>
                          </a:solidFill>
                          <a:latin typeface="+mn-lt"/>
                          <a:ea typeface="+mn-ea"/>
                          <a:cs typeface="+mn-cs"/>
                        </a:rPr>
                        <a:t>do</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r>
                        <a:rPr lang="en-US" altLang="zh-CN" sz="1800" b="1" kern="1200" dirty="0">
                          <a:solidFill>
                            <a:schemeClr val="tx1"/>
                          </a:solidFill>
                          <a:latin typeface="+mn-lt"/>
                          <a:ea typeface="+mn-ea"/>
                          <a:cs typeface="+mn-cs"/>
                        </a:rPr>
                        <a:t>while</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r>
                        <a:rPr lang="en-US" altLang="zh-CN" sz="1800" b="1" kern="1200" dirty="0">
                          <a:solidFill>
                            <a:schemeClr val="tx1"/>
                          </a:solidFill>
                          <a:latin typeface="+mn-lt"/>
                          <a:ea typeface="+mn-ea"/>
                          <a:cs typeface="+mn-cs"/>
                        </a:rPr>
                        <a:t>for</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r>
                        <a:rPr lang="en-US" altLang="zh-CN" sz="1800" b="1" kern="1200" dirty="0">
                          <a:solidFill>
                            <a:schemeClr val="tx1"/>
                          </a:solidFill>
                          <a:latin typeface="+mn-lt"/>
                          <a:ea typeface="+mn-ea"/>
                          <a:cs typeface="+mn-cs"/>
                        </a:rPr>
                        <a:t>break</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extLst>
                  <a:ext uri="{0D108BD9-81ED-4DB2-BD59-A6C34878D82A}">
                    <a16:rowId xmlns:a16="http://schemas.microsoft.com/office/drawing/2014/main" val="10003"/>
                  </a:ext>
                </a:extLst>
              </a:tr>
              <a:tr h="492125">
                <a:tc>
                  <a:txBody>
                    <a:bodyPr/>
                    <a:lstStyle/>
                    <a:p>
                      <a:pPr marL="0" algn="l" defTabSz="914400" rtl="0" eaLnBrk="1" latinLnBrk="0" hangingPunct="1"/>
                      <a:r>
                        <a:rPr lang="en-US" altLang="zh-CN" sz="1800" b="1" kern="1200" dirty="0">
                          <a:solidFill>
                            <a:schemeClr val="tx1"/>
                          </a:solidFill>
                          <a:latin typeface="+mn-lt"/>
                          <a:ea typeface="+mn-ea"/>
                          <a:cs typeface="+mn-cs"/>
                        </a:rPr>
                        <a:t>continue</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r>
                        <a:rPr lang="en-US" altLang="zh-CN" sz="1800" b="1" kern="1200" dirty="0" err="1">
                          <a:solidFill>
                            <a:schemeClr val="tx1"/>
                          </a:solidFill>
                          <a:latin typeface="+mn-lt"/>
                          <a:ea typeface="+mn-ea"/>
                          <a:cs typeface="+mn-cs"/>
                        </a:rPr>
                        <a:t>goto</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r>
                        <a:rPr lang="en-US" altLang="zh-CN" sz="1800" b="1" kern="1200" dirty="0" err="1">
                          <a:solidFill>
                            <a:schemeClr val="tx1"/>
                          </a:solidFill>
                          <a:latin typeface="+mn-lt"/>
                          <a:ea typeface="+mn-ea"/>
                          <a:cs typeface="+mn-cs"/>
                        </a:rPr>
                        <a:t>sizeof</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r>
                        <a:rPr lang="en-US" altLang="zh-CN" sz="1800" b="1" kern="1200" dirty="0">
                          <a:solidFill>
                            <a:schemeClr val="tx1"/>
                          </a:solidFill>
                          <a:latin typeface="+mn-lt"/>
                          <a:ea typeface="+mn-ea"/>
                          <a:cs typeface="+mn-cs"/>
                        </a:rPr>
                        <a:t>volatile</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r>
                        <a:rPr lang="en-US" altLang="zh-CN" sz="1800" b="1" kern="1200" dirty="0">
                          <a:solidFill>
                            <a:schemeClr val="tx1"/>
                          </a:solidFill>
                          <a:latin typeface="+mn-lt"/>
                          <a:ea typeface="+mn-ea"/>
                          <a:cs typeface="+mn-cs"/>
                        </a:rPr>
                        <a:t>inline</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r>
                        <a:rPr lang="en-US" altLang="zh-CN" sz="1800" b="1" kern="1200" dirty="0">
                          <a:solidFill>
                            <a:schemeClr val="tx1"/>
                          </a:solidFill>
                          <a:latin typeface="+mn-lt"/>
                          <a:ea typeface="+mn-ea"/>
                          <a:cs typeface="+mn-cs"/>
                        </a:rPr>
                        <a:t>restrict</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r>
                        <a:rPr lang="en-US" altLang="zh-CN" sz="1800" b="1" kern="1200" dirty="0">
                          <a:solidFill>
                            <a:schemeClr val="tx1"/>
                          </a:solidFill>
                          <a:latin typeface="+mn-lt"/>
                          <a:ea typeface="+mn-ea"/>
                          <a:cs typeface="+mn-cs"/>
                        </a:rPr>
                        <a:t>_</a:t>
                      </a:r>
                      <a:r>
                        <a:rPr lang="en-US" altLang="zh-CN" sz="1800" b="1" kern="1200" dirty="0" err="1">
                          <a:solidFill>
                            <a:schemeClr val="tx1"/>
                          </a:solidFill>
                          <a:latin typeface="+mn-lt"/>
                          <a:ea typeface="+mn-ea"/>
                          <a:cs typeface="+mn-cs"/>
                        </a:rPr>
                        <a:t>Bool</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extLst>
                  <a:ext uri="{0D108BD9-81ED-4DB2-BD59-A6C34878D82A}">
                    <a16:rowId xmlns:a16="http://schemas.microsoft.com/office/drawing/2014/main" val="10004"/>
                  </a:ext>
                </a:extLst>
              </a:tr>
              <a:tr h="492125">
                <a:tc>
                  <a:txBody>
                    <a:bodyPr/>
                    <a:lstStyle/>
                    <a:p>
                      <a:pPr marL="0" algn="l" defTabSz="914400" rtl="0" eaLnBrk="1" latinLnBrk="0" hangingPunct="1"/>
                      <a:r>
                        <a:rPr lang="en-US" altLang="zh-CN" sz="1800" b="1" kern="1200" dirty="0">
                          <a:solidFill>
                            <a:schemeClr val="tx1"/>
                          </a:solidFill>
                          <a:latin typeface="+mn-lt"/>
                          <a:ea typeface="+mn-ea"/>
                          <a:cs typeface="+mn-cs"/>
                        </a:rPr>
                        <a:t>_Complex</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r>
                        <a:rPr lang="en-US" altLang="zh-CN" sz="1800" b="1" kern="1200" dirty="0">
                          <a:solidFill>
                            <a:schemeClr val="tx1"/>
                          </a:solidFill>
                          <a:latin typeface="+mn-lt"/>
                          <a:ea typeface="+mn-ea"/>
                          <a:cs typeface="+mn-cs"/>
                        </a:rPr>
                        <a:t>_Imaginary</a:t>
                      </a:r>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tc>
                  <a:txBody>
                    <a:bodyPr/>
                    <a:lstStyle/>
                    <a:p>
                      <a:pPr marL="0" algn="l" defTabSz="914400" rtl="0" eaLnBrk="1" latinLnBrk="0" hangingPunct="1"/>
                      <a:endParaRPr lang="zh-CN" altLang="en-US" sz="1800" b="1" kern="1200" dirty="0">
                        <a:solidFill>
                          <a:schemeClr val="tx1"/>
                        </a:solidFill>
                        <a:latin typeface="+mn-lt"/>
                        <a:ea typeface="+mn-ea"/>
                        <a:cs typeface="+mn-cs"/>
                      </a:endParaRPr>
                    </a:p>
                  </a:txBody>
                  <a:tcPr marL="91433" marR="91433" marT="45721" marB="45721">
                    <a:solidFill>
                      <a:schemeClr val="bg1">
                        <a:lumMod val="95000"/>
                      </a:scheme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37">
            <a:extLst>
              <a:ext uri="{FF2B5EF4-FFF2-40B4-BE49-F238E27FC236}">
                <a16:creationId xmlns:a16="http://schemas.microsoft.com/office/drawing/2014/main" id="{FC46B706-3806-4562-9129-0021CAA90DE5}"/>
              </a:ext>
            </a:extLst>
          </p:cNvPr>
          <p:cNvSpPr>
            <a:spLocks noChangeArrowheads="1"/>
          </p:cNvSpPr>
          <p:nvPr/>
        </p:nvSpPr>
        <p:spPr bwMode="auto">
          <a:xfrm>
            <a:off x="5226276" y="3704421"/>
            <a:ext cx="5145088" cy="2889250"/>
          </a:xfrm>
          <a:prstGeom prst="irregularSeal1">
            <a:avLst/>
          </a:prstGeom>
          <a:gradFill rotWithShape="0">
            <a:gsLst>
              <a:gs pos="0">
                <a:srgbClr val="FF0000"/>
              </a:gs>
              <a:gs pos="100000">
                <a:srgbClr val="FF0000">
                  <a:gamma/>
                  <a:tint val="26667"/>
                  <a:invGamma/>
                </a:srgbClr>
              </a:gs>
            </a:gsLst>
            <a:path path="shape">
              <a:fillToRect l="50000" t="50000" r="50000" b="50000"/>
            </a:path>
          </a:gradFill>
          <a:ln>
            <a:noFill/>
          </a:ln>
          <a:effectLst>
            <a:outerShdw dist="107763" dir="2700000" algn="ctr" rotWithShape="0">
              <a:schemeClr val="bg2"/>
            </a:outerShdw>
          </a:effectLst>
        </p:spPr>
        <p:txBody>
          <a:bodyPr wrap="none" anchor="ctr">
            <a:spAutoFit/>
          </a:bodyPr>
          <a:lstStyle/>
          <a:p>
            <a:pPr algn="ctr">
              <a:lnSpc>
                <a:spcPct val="110000"/>
              </a:lnSpc>
              <a:defRPr/>
            </a:pPr>
            <a:r>
              <a:rPr lang="zh-CN" altLang="en-US" dirty="0">
                <a:solidFill>
                  <a:srgbClr val="33CC33"/>
                </a:solidFill>
                <a:effectLst>
                  <a:outerShdw blurRad="38100" dist="38100" dir="2700000" algn="tl">
                    <a:srgbClr val="000000"/>
                  </a:outerShdw>
                </a:effectLst>
                <a:latin typeface="Verdana" pitchFamily="34" charset="0"/>
              </a:rPr>
              <a:t>没有字符串变量，</a:t>
            </a:r>
          </a:p>
          <a:p>
            <a:pPr algn="ctr">
              <a:lnSpc>
                <a:spcPct val="110000"/>
              </a:lnSpc>
              <a:defRPr/>
            </a:pPr>
            <a:r>
              <a:rPr lang="zh-CN" altLang="en-US" dirty="0">
                <a:solidFill>
                  <a:srgbClr val="33CC33"/>
                </a:solidFill>
                <a:effectLst>
                  <a:outerShdw blurRad="38100" dist="38100" dir="2700000" algn="tl">
                    <a:srgbClr val="000000"/>
                  </a:outerShdw>
                </a:effectLst>
                <a:latin typeface="Verdana" pitchFamily="34" charset="0"/>
              </a:rPr>
              <a:t>只能用字符数组存放</a:t>
            </a:r>
          </a:p>
        </p:txBody>
      </p:sp>
      <p:sp>
        <p:nvSpPr>
          <p:cNvPr id="61442" name="Rectangle 2">
            <a:extLst>
              <a:ext uri="{FF2B5EF4-FFF2-40B4-BE49-F238E27FC236}">
                <a16:creationId xmlns:a16="http://schemas.microsoft.com/office/drawing/2014/main" id="{367FE50D-528A-4B6C-90DD-70524BC79317}"/>
              </a:ext>
            </a:extLst>
          </p:cNvPr>
          <p:cNvSpPr>
            <a:spLocks noGrp="1"/>
          </p:cNvSpPr>
          <p:nvPr>
            <p:ph type="subTitle" idx="4294967295"/>
          </p:nvPr>
        </p:nvSpPr>
        <p:spPr>
          <a:xfrm>
            <a:off x="0" y="908050"/>
            <a:ext cx="8362950" cy="1800225"/>
          </a:xfrm>
        </p:spPr>
        <p:txBody>
          <a:bodyPr/>
          <a:lstStyle/>
          <a:p>
            <a:pPr marL="457200" indent="-457200" eaLnBrk="1" hangingPunct="1"/>
            <a:r>
              <a:rPr lang="en-US" altLang="zh-CN" sz="2800" dirty="0">
                <a:solidFill>
                  <a:srgbClr val="800000"/>
                </a:solidFill>
              </a:rPr>
              <a:t>3.5.3  </a:t>
            </a:r>
            <a:r>
              <a:rPr lang="zh-CN" altLang="en-US" sz="2800" dirty="0">
                <a:solidFill>
                  <a:srgbClr val="800000"/>
                </a:solidFill>
              </a:rPr>
              <a:t>字符串常量</a:t>
            </a:r>
            <a:endParaRPr lang="en-US" altLang="zh-CN" sz="2800" dirty="0">
              <a:solidFill>
                <a:srgbClr val="800000"/>
              </a:solidFill>
            </a:endParaRPr>
          </a:p>
          <a:p>
            <a:pPr marL="1143000" lvl="2" eaLnBrk="1" hangingPunct="1">
              <a:spcBef>
                <a:spcPct val="20000"/>
              </a:spcBef>
              <a:buClr>
                <a:srgbClr val="FF3300"/>
              </a:buClr>
              <a:buFont typeface="Wingdings" panose="05000000000000000000" pitchFamily="2" charset="2"/>
              <a:buChar char="v"/>
            </a:pPr>
            <a:r>
              <a:rPr lang="zh-CN" altLang="en-US" sz="2400" dirty="0"/>
              <a:t>定义：用双引号</a:t>
            </a:r>
            <a:r>
              <a:rPr lang="en-US" altLang="zh-CN" sz="2400" dirty="0"/>
              <a:t>(</a:t>
            </a:r>
            <a:r>
              <a:rPr lang="en-US" altLang="zh-CN" sz="2400" dirty="0">
                <a:solidFill>
                  <a:srgbClr val="FF0000"/>
                </a:solidFill>
              </a:rPr>
              <a:t>“ ”</a:t>
            </a:r>
            <a:r>
              <a:rPr lang="en-US" altLang="zh-CN" sz="2400" dirty="0"/>
              <a:t>)</a:t>
            </a:r>
            <a:r>
              <a:rPr lang="zh-CN" altLang="en-US" sz="2400" dirty="0"/>
              <a:t>括起来的字符序列</a:t>
            </a:r>
          </a:p>
          <a:p>
            <a:pPr marL="1600200" lvl="3" eaLnBrk="1" hangingPunct="1">
              <a:spcBef>
                <a:spcPct val="20000"/>
              </a:spcBef>
              <a:buClr>
                <a:srgbClr val="FFCC00"/>
              </a:buClr>
            </a:pPr>
            <a:r>
              <a:rPr lang="zh-CN" altLang="en-US" sz="2000" dirty="0"/>
              <a:t>“</a:t>
            </a:r>
            <a:r>
              <a:rPr lang="en-US" altLang="zh-CN" sz="2000" dirty="0"/>
              <a:t>How do you do”  ,  “CHINA”  , “a” , “$123.45”</a:t>
            </a:r>
          </a:p>
          <a:p>
            <a:pPr marL="1143000" lvl="2" eaLnBrk="1" hangingPunct="1">
              <a:spcBef>
                <a:spcPct val="20000"/>
              </a:spcBef>
              <a:buClr>
                <a:srgbClr val="FF3300"/>
              </a:buClr>
              <a:buFont typeface="Wingdings" panose="05000000000000000000" pitchFamily="2" charset="2"/>
              <a:buChar char="v"/>
            </a:pPr>
            <a:r>
              <a:rPr lang="zh-CN" altLang="en-US" sz="2400" dirty="0"/>
              <a:t>存储：</a:t>
            </a:r>
            <a:r>
              <a:rPr lang="zh-CN" altLang="zh-CN" sz="2400" dirty="0"/>
              <a:t>每个字符串尾</a:t>
            </a:r>
            <a:r>
              <a:rPr lang="zh-CN" altLang="zh-CN" sz="2400" dirty="0">
                <a:solidFill>
                  <a:srgbClr val="3333FF"/>
                </a:solidFill>
              </a:rPr>
              <a:t>自动</a:t>
            </a:r>
            <a:r>
              <a:rPr lang="zh-CN" altLang="zh-CN" sz="2400" dirty="0"/>
              <a:t>加一个 ‘</a:t>
            </a:r>
            <a:r>
              <a:rPr lang="zh-CN" altLang="zh-CN" sz="2400" dirty="0">
                <a:solidFill>
                  <a:srgbClr val="FF0000"/>
                </a:solidFill>
              </a:rPr>
              <a:t>\0</a:t>
            </a:r>
            <a:r>
              <a:rPr lang="zh-CN" altLang="zh-CN" sz="2400" dirty="0"/>
              <a:t>’ 作为字符串结束标志</a:t>
            </a:r>
            <a:endParaRPr lang="zh-CN" altLang="en-US" sz="2400" dirty="0"/>
          </a:p>
          <a:p>
            <a:pPr marL="457200" indent="-457200" eaLnBrk="1" hangingPunct="1"/>
            <a:endParaRPr lang="en-US" altLang="zh-CN" dirty="0"/>
          </a:p>
        </p:txBody>
      </p:sp>
      <p:grpSp>
        <p:nvGrpSpPr>
          <p:cNvPr id="2" name="Group 8">
            <a:extLst>
              <a:ext uri="{FF2B5EF4-FFF2-40B4-BE49-F238E27FC236}">
                <a16:creationId xmlns:a16="http://schemas.microsoft.com/office/drawing/2014/main" id="{4146D65A-2F75-4CF4-B3C5-4A77B86FD78A}"/>
              </a:ext>
            </a:extLst>
          </p:cNvPr>
          <p:cNvGrpSpPr>
            <a:grpSpLocks/>
          </p:cNvGrpSpPr>
          <p:nvPr/>
        </p:nvGrpSpPr>
        <p:grpSpPr bwMode="auto">
          <a:xfrm>
            <a:off x="1212850" y="3052763"/>
            <a:ext cx="6823075" cy="415925"/>
            <a:chOff x="912" y="1759"/>
            <a:chExt cx="4298" cy="262"/>
          </a:xfrm>
        </p:grpSpPr>
        <p:grpSp>
          <p:nvGrpSpPr>
            <p:cNvPr id="61464" name="Group 9">
              <a:extLst>
                <a:ext uri="{FF2B5EF4-FFF2-40B4-BE49-F238E27FC236}">
                  <a16:creationId xmlns:a16="http://schemas.microsoft.com/office/drawing/2014/main" id="{738E56A5-C03E-44ED-A487-9B0E60A64154}"/>
                </a:ext>
              </a:extLst>
            </p:cNvPr>
            <p:cNvGrpSpPr>
              <a:grpSpLocks/>
            </p:cNvGrpSpPr>
            <p:nvPr/>
          </p:nvGrpSpPr>
          <p:grpSpPr bwMode="auto">
            <a:xfrm>
              <a:off x="3587" y="1776"/>
              <a:ext cx="1623" cy="245"/>
              <a:chOff x="3587" y="1584"/>
              <a:chExt cx="1623" cy="245"/>
            </a:xfrm>
          </p:grpSpPr>
          <p:sp>
            <p:nvSpPr>
              <p:cNvPr id="61466" name="Rectangle 10">
                <a:extLst>
                  <a:ext uri="{FF2B5EF4-FFF2-40B4-BE49-F238E27FC236}">
                    <a16:creationId xmlns:a16="http://schemas.microsoft.com/office/drawing/2014/main" id="{CD128D45-2C7D-4878-916E-546FC16332BF}"/>
                  </a:ext>
                </a:extLst>
              </p:cNvPr>
              <p:cNvSpPr>
                <a:spLocks noChangeArrowheads="1"/>
              </p:cNvSpPr>
              <p:nvPr/>
            </p:nvSpPr>
            <p:spPr bwMode="auto">
              <a:xfrm>
                <a:off x="3587" y="1584"/>
                <a:ext cx="1623" cy="2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h   e    l    l     o     </a:t>
                </a:r>
                <a:r>
                  <a:rPr lang="en-US" altLang="zh-CN">
                    <a:solidFill>
                      <a:srgbClr val="FF0000"/>
                    </a:solidFill>
                  </a:rPr>
                  <a:t>\0</a:t>
                </a:r>
                <a:endParaRPr lang="en-US" altLang="zh-CN"/>
              </a:p>
            </p:txBody>
          </p:sp>
          <p:sp>
            <p:nvSpPr>
              <p:cNvPr id="61467" name="Line 11">
                <a:extLst>
                  <a:ext uri="{FF2B5EF4-FFF2-40B4-BE49-F238E27FC236}">
                    <a16:creationId xmlns:a16="http://schemas.microsoft.com/office/drawing/2014/main" id="{73F26971-4C01-4BB8-BB3E-836C594B46D1}"/>
                  </a:ext>
                </a:extLst>
              </p:cNvPr>
              <p:cNvSpPr>
                <a:spLocks noChangeShapeType="1"/>
              </p:cNvSpPr>
              <p:nvPr/>
            </p:nvSpPr>
            <p:spPr bwMode="auto">
              <a:xfrm>
                <a:off x="3820" y="1584"/>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8" name="Line 12">
                <a:extLst>
                  <a:ext uri="{FF2B5EF4-FFF2-40B4-BE49-F238E27FC236}">
                    <a16:creationId xmlns:a16="http://schemas.microsoft.com/office/drawing/2014/main" id="{32BD262C-3FD2-4C75-8D42-A56111EA5FAA}"/>
                  </a:ext>
                </a:extLst>
              </p:cNvPr>
              <p:cNvSpPr>
                <a:spLocks noChangeShapeType="1"/>
              </p:cNvSpPr>
              <p:nvPr/>
            </p:nvSpPr>
            <p:spPr bwMode="auto">
              <a:xfrm>
                <a:off x="4087" y="1584"/>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9" name="Line 13">
                <a:extLst>
                  <a:ext uri="{FF2B5EF4-FFF2-40B4-BE49-F238E27FC236}">
                    <a16:creationId xmlns:a16="http://schemas.microsoft.com/office/drawing/2014/main" id="{4FA03A4E-9698-4D65-A1B5-C723D43BE488}"/>
                  </a:ext>
                </a:extLst>
              </p:cNvPr>
              <p:cNvSpPr>
                <a:spLocks noChangeShapeType="1"/>
              </p:cNvSpPr>
              <p:nvPr/>
            </p:nvSpPr>
            <p:spPr bwMode="auto">
              <a:xfrm>
                <a:off x="4365" y="1584"/>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0" name="Line 14">
                <a:extLst>
                  <a:ext uri="{FF2B5EF4-FFF2-40B4-BE49-F238E27FC236}">
                    <a16:creationId xmlns:a16="http://schemas.microsoft.com/office/drawing/2014/main" id="{CF2026ED-24F2-4328-B9DE-43EB83EDAE71}"/>
                  </a:ext>
                </a:extLst>
              </p:cNvPr>
              <p:cNvSpPr>
                <a:spLocks noChangeShapeType="1"/>
              </p:cNvSpPr>
              <p:nvPr/>
            </p:nvSpPr>
            <p:spPr bwMode="auto">
              <a:xfrm>
                <a:off x="4654" y="1584"/>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1" name="Line 15">
                <a:extLst>
                  <a:ext uri="{FF2B5EF4-FFF2-40B4-BE49-F238E27FC236}">
                    <a16:creationId xmlns:a16="http://schemas.microsoft.com/office/drawing/2014/main" id="{76807819-5039-4206-B2DF-CA7BAC0DD150}"/>
                  </a:ext>
                </a:extLst>
              </p:cNvPr>
              <p:cNvSpPr>
                <a:spLocks noChangeShapeType="1"/>
              </p:cNvSpPr>
              <p:nvPr/>
            </p:nvSpPr>
            <p:spPr bwMode="auto">
              <a:xfrm>
                <a:off x="4932" y="1584"/>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1465" name="Text Box 16">
              <a:extLst>
                <a:ext uri="{FF2B5EF4-FFF2-40B4-BE49-F238E27FC236}">
                  <a16:creationId xmlns:a16="http://schemas.microsoft.com/office/drawing/2014/main" id="{A2492BF1-EA15-4504-A6D9-F88BDF17D50A}"/>
                </a:ext>
              </a:extLst>
            </p:cNvPr>
            <p:cNvSpPr txBox="1">
              <a:spLocks noChangeArrowheads="1"/>
            </p:cNvSpPr>
            <p:nvPr/>
          </p:nvSpPr>
          <p:spPr bwMode="auto">
            <a:xfrm>
              <a:off x="912" y="1759"/>
              <a:ext cx="21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latin typeface="宋体" panose="02010600030101010101" pitchFamily="2" charset="-122"/>
                </a:rPr>
                <a:t>例  字符串</a:t>
              </a:r>
              <a:r>
                <a:rPr lang="zh-CN" altLang="en-US" sz="2000"/>
                <a:t>“</a:t>
              </a:r>
              <a:r>
                <a:rPr lang="en-US" altLang="zh-CN" sz="2000">
                  <a:latin typeface="宋体" panose="02010600030101010101" pitchFamily="2" charset="-122"/>
                </a:rPr>
                <a:t>hello</a:t>
              </a:r>
              <a:r>
                <a:rPr lang="en-US" altLang="zh-CN" sz="2000"/>
                <a:t>”</a:t>
              </a:r>
              <a:r>
                <a:rPr lang="zh-CN" altLang="zh-CN" sz="2000">
                  <a:latin typeface="宋体" panose="02010600030101010101" pitchFamily="2" charset="-122"/>
                </a:rPr>
                <a:t>在内存中</a:t>
              </a:r>
              <a:endParaRPr lang="zh-CN" altLang="en-US">
                <a:latin typeface="隶书" panose="02010509060101010101" pitchFamily="49" charset="-122"/>
                <a:ea typeface="隶书" panose="02010509060101010101" pitchFamily="49" charset="-122"/>
              </a:endParaRPr>
            </a:p>
          </p:txBody>
        </p:sp>
      </p:grpSp>
      <p:grpSp>
        <p:nvGrpSpPr>
          <p:cNvPr id="4" name="Group 17">
            <a:extLst>
              <a:ext uri="{FF2B5EF4-FFF2-40B4-BE49-F238E27FC236}">
                <a16:creationId xmlns:a16="http://schemas.microsoft.com/office/drawing/2014/main" id="{598BB75B-D2C6-4315-B531-5337792D3412}"/>
              </a:ext>
            </a:extLst>
          </p:cNvPr>
          <p:cNvGrpSpPr>
            <a:grpSpLocks/>
          </p:cNvGrpSpPr>
          <p:nvPr/>
        </p:nvGrpSpPr>
        <p:grpSpPr bwMode="auto">
          <a:xfrm>
            <a:off x="1208088" y="3603625"/>
            <a:ext cx="2808287" cy="434975"/>
            <a:chOff x="1053" y="1915"/>
            <a:chExt cx="1769" cy="274"/>
          </a:xfrm>
        </p:grpSpPr>
        <p:sp>
          <p:nvSpPr>
            <p:cNvPr id="61462" name="Text Box 18">
              <a:extLst>
                <a:ext uri="{FF2B5EF4-FFF2-40B4-BE49-F238E27FC236}">
                  <a16:creationId xmlns:a16="http://schemas.microsoft.com/office/drawing/2014/main" id="{1B633E1E-D557-41DF-A63E-67224DCFB3E4}"/>
                </a:ext>
              </a:extLst>
            </p:cNvPr>
            <p:cNvSpPr txBox="1">
              <a:spLocks noChangeArrowheads="1"/>
            </p:cNvSpPr>
            <p:nvPr/>
          </p:nvSpPr>
          <p:spPr bwMode="auto">
            <a:xfrm>
              <a:off x="1053" y="1915"/>
              <a:ext cx="10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latin typeface="Arial" panose="020B0604020202020204" pitchFamily="34" charset="0"/>
                </a:rPr>
                <a:t>例    </a:t>
              </a:r>
              <a:r>
                <a:rPr lang="zh-CN" altLang="zh-CN" sz="2000">
                  <a:latin typeface="Arial" panose="020B0604020202020204" pitchFamily="34" charset="0"/>
                </a:rPr>
                <a:t>空串  “”</a:t>
              </a:r>
              <a:endParaRPr lang="zh-CN" altLang="en-US" sz="2000">
                <a:latin typeface="Arial" panose="020B0604020202020204" pitchFamily="34" charset="0"/>
              </a:endParaRPr>
            </a:p>
          </p:txBody>
        </p:sp>
        <p:sp>
          <p:nvSpPr>
            <p:cNvPr id="61463" name="Text Box 19">
              <a:extLst>
                <a:ext uri="{FF2B5EF4-FFF2-40B4-BE49-F238E27FC236}">
                  <a16:creationId xmlns:a16="http://schemas.microsoft.com/office/drawing/2014/main" id="{822DFDF3-FCC6-4904-9299-746A1F77E192}"/>
                </a:ext>
              </a:extLst>
            </p:cNvPr>
            <p:cNvSpPr txBox="1">
              <a:spLocks noChangeArrowheads="1"/>
            </p:cNvSpPr>
            <p:nvPr/>
          </p:nvSpPr>
          <p:spPr bwMode="auto">
            <a:xfrm>
              <a:off x="2556" y="1933"/>
              <a:ext cx="266"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Arial" panose="020B0604020202020204" pitchFamily="34" charset="0"/>
                </a:rPr>
                <a:t>\0</a:t>
              </a:r>
            </a:p>
          </p:txBody>
        </p:sp>
      </p:grpSp>
      <p:sp>
        <p:nvSpPr>
          <p:cNvPr id="16" name="Line 21">
            <a:extLst>
              <a:ext uri="{FF2B5EF4-FFF2-40B4-BE49-F238E27FC236}">
                <a16:creationId xmlns:a16="http://schemas.microsoft.com/office/drawing/2014/main" id="{8C620908-A7AA-4106-9F45-973902329D5F}"/>
              </a:ext>
            </a:extLst>
          </p:cNvPr>
          <p:cNvSpPr>
            <a:spLocks noChangeShapeType="1"/>
          </p:cNvSpPr>
          <p:nvPr/>
        </p:nvSpPr>
        <p:spPr bwMode="auto">
          <a:xfrm>
            <a:off x="4824413" y="2636838"/>
            <a:ext cx="2925762" cy="560387"/>
          </a:xfrm>
          <a:prstGeom prst="line">
            <a:avLst/>
          </a:prstGeom>
          <a:noFill/>
          <a:ln w="34925">
            <a:solidFill>
              <a:srgbClr val="FFCC00"/>
            </a:solidFill>
            <a:round/>
            <a:headEnd/>
            <a:tailEnd type="triangle" w="sm"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 name="Rectangle 22">
            <a:extLst>
              <a:ext uri="{FF2B5EF4-FFF2-40B4-BE49-F238E27FC236}">
                <a16:creationId xmlns:a16="http://schemas.microsoft.com/office/drawing/2014/main" id="{4654EDA5-21FF-4581-82A3-19B6A5200117}"/>
              </a:ext>
            </a:extLst>
          </p:cNvPr>
          <p:cNvSpPr>
            <a:spLocks noChangeArrowheads="1"/>
          </p:cNvSpPr>
          <p:nvPr/>
        </p:nvSpPr>
        <p:spPr bwMode="auto">
          <a:xfrm>
            <a:off x="468313" y="4371975"/>
            <a:ext cx="80105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spcBef>
                <a:spcPct val="20000"/>
              </a:spcBef>
              <a:buClr>
                <a:srgbClr val="FF3300"/>
              </a:buClr>
              <a:buFont typeface="Wingdings" panose="05000000000000000000" pitchFamily="2" charset="2"/>
              <a:buChar char="v"/>
            </a:pPr>
            <a:r>
              <a:rPr lang="zh-CN" altLang="zh-CN">
                <a:latin typeface="宋体" panose="02010600030101010101" pitchFamily="2" charset="-122"/>
              </a:rPr>
              <a:t>字符常量与字符串常量不同</a:t>
            </a:r>
          </a:p>
        </p:txBody>
      </p:sp>
      <p:grpSp>
        <p:nvGrpSpPr>
          <p:cNvPr id="5" name="Group 23">
            <a:extLst>
              <a:ext uri="{FF2B5EF4-FFF2-40B4-BE49-F238E27FC236}">
                <a16:creationId xmlns:a16="http://schemas.microsoft.com/office/drawing/2014/main" id="{0A4EF577-4033-4FE3-9A8F-93434A1457A0}"/>
              </a:ext>
            </a:extLst>
          </p:cNvPr>
          <p:cNvGrpSpPr>
            <a:grpSpLocks/>
          </p:cNvGrpSpPr>
          <p:nvPr/>
        </p:nvGrpSpPr>
        <p:grpSpPr bwMode="auto">
          <a:xfrm>
            <a:off x="1189038" y="4943475"/>
            <a:ext cx="4318000" cy="457200"/>
            <a:chOff x="1248" y="2688"/>
            <a:chExt cx="2605" cy="288"/>
          </a:xfrm>
        </p:grpSpPr>
        <p:sp>
          <p:nvSpPr>
            <p:cNvPr id="61456" name="Rectangle 24">
              <a:extLst>
                <a:ext uri="{FF2B5EF4-FFF2-40B4-BE49-F238E27FC236}">
                  <a16:creationId xmlns:a16="http://schemas.microsoft.com/office/drawing/2014/main" id="{302BDEB0-2433-4D3F-83BD-D94C70316511}"/>
                </a:ext>
              </a:extLst>
            </p:cNvPr>
            <p:cNvSpPr>
              <a:spLocks noChangeArrowheads="1"/>
            </p:cNvSpPr>
            <p:nvPr/>
          </p:nvSpPr>
          <p:spPr bwMode="auto">
            <a:xfrm>
              <a:off x="1968" y="2736"/>
              <a:ext cx="234" cy="17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a</a:t>
              </a:r>
            </a:p>
          </p:txBody>
        </p:sp>
        <p:grpSp>
          <p:nvGrpSpPr>
            <p:cNvPr id="61457" name="Group 25">
              <a:extLst>
                <a:ext uri="{FF2B5EF4-FFF2-40B4-BE49-F238E27FC236}">
                  <a16:creationId xmlns:a16="http://schemas.microsoft.com/office/drawing/2014/main" id="{5084AE9A-BEA3-4823-BBFD-D5434BB881AF}"/>
                </a:ext>
              </a:extLst>
            </p:cNvPr>
            <p:cNvGrpSpPr>
              <a:grpSpLocks/>
            </p:cNvGrpSpPr>
            <p:nvPr/>
          </p:nvGrpSpPr>
          <p:grpSpPr bwMode="auto">
            <a:xfrm>
              <a:off x="3264" y="2736"/>
              <a:ext cx="589" cy="192"/>
              <a:chOff x="3264" y="2736"/>
              <a:chExt cx="589" cy="267"/>
            </a:xfrm>
          </p:grpSpPr>
          <p:sp>
            <p:nvSpPr>
              <p:cNvPr id="61460" name="Rectangle 26">
                <a:extLst>
                  <a:ext uri="{FF2B5EF4-FFF2-40B4-BE49-F238E27FC236}">
                    <a16:creationId xmlns:a16="http://schemas.microsoft.com/office/drawing/2014/main" id="{103C4A37-C514-45B8-8BC1-E61015A84F38}"/>
                  </a:ext>
                </a:extLst>
              </p:cNvPr>
              <p:cNvSpPr>
                <a:spLocks noChangeArrowheads="1"/>
              </p:cNvSpPr>
              <p:nvPr/>
            </p:nvSpPr>
            <p:spPr bwMode="auto">
              <a:xfrm>
                <a:off x="3264" y="2736"/>
                <a:ext cx="589" cy="26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 a   \0</a:t>
                </a:r>
              </a:p>
            </p:txBody>
          </p:sp>
          <p:sp>
            <p:nvSpPr>
              <p:cNvPr id="61461" name="Line 27">
                <a:extLst>
                  <a:ext uri="{FF2B5EF4-FFF2-40B4-BE49-F238E27FC236}">
                    <a16:creationId xmlns:a16="http://schemas.microsoft.com/office/drawing/2014/main" id="{29BD4C8F-53AB-4D6F-8857-108EAED28D46}"/>
                  </a:ext>
                </a:extLst>
              </p:cNvPr>
              <p:cNvSpPr>
                <a:spLocks noChangeShapeType="1"/>
              </p:cNvSpPr>
              <p:nvPr/>
            </p:nvSpPr>
            <p:spPr bwMode="auto">
              <a:xfrm>
                <a:off x="3552" y="2736"/>
                <a:ext cx="0" cy="2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1458" name="Text Box 28">
              <a:extLst>
                <a:ext uri="{FF2B5EF4-FFF2-40B4-BE49-F238E27FC236}">
                  <a16:creationId xmlns:a16="http://schemas.microsoft.com/office/drawing/2014/main" id="{5CBA6444-44AD-4031-B0A6-8A30C58C903C}"/>
                </a:ext>
              </a:extLst>
            </p:cNvPr>
            <p:cNvSpPr txBox="1">
              <a:spLocks noChangeArrowheads="1"/>
            </p:cNvSpPr>
            <p:nvPr/>
          </p:nvSpPr>
          <p:spPr bwMode="auto">
            <a:xfrm>
              <a:off x="1248" y="2688"/>
              <a:ext cx="6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例  </a:t>
              </a:r>
              <a:r>
                <a:rPr lang="zh-CN" altLang="en-US"/>
                <a:t> ‘</a:t>
              </a:r>
              <a:r>
                <a:rPr lang="en-US" altLang="zh-CN"/>
                <a:t>a’</a:t>
              </a:r>
            </a:p>
          </p:txBody>
        </p:sp>
        <p:sp>
          <p:nvSpPr>
            <p:cNvPr id="61459" name="Text Box 29">
              <a:extLst>
                <a:ext uri="{FF2B5EF4-FFF2-40B4-BE49-F238E27FC236}">
                  <a16:creationId xmlns:a16="http://schemas.microsoft.com/office/drawing/2014/main" id="{A5B14246-865A-46EE-A165-41B53E7F6A31}"/>
                </a:ext>
              </a:extLst>
            </p:cNvPr>
            <p:cNvSpPr txBox="1">
              <a:spLocks noChangeArrowheads="1"/>
            </p:cNvSpPr>
            <p:nvPr/>
          </p:nvSpPr>
          <p:spPr bwMode="auto">
            <a:xfrm>
              <a:off x="2688" y="2688"/>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a:t>
              </a:r>
            </a:p>
          </p:txBody>
        </p:sp>
      </p:grpSp>
      <p:sp>
        <p:nvSpPr>
          <p:cNvPr id="25" name="Text Box 30">
            <a:extLst>
              <a:ext uri="{FF2B5EF4-FFF2-40B4-BE49-F238E27FC236}">
                <a16:creationId xmlns:a16="http://schemas.microsoft.com/office/drawing/2014/main" id="{307595FA-3504-4FA2-8526-B780DA38098E}"/>
              </a:ext>
            </a:extLst>
          </p:cNvPr>
          <p:cNvSpPr txBox="1">
            <a:spLocks noChangeArrowheads="1"/>
          </p:cNvSpPr>
          <p:nvPr/>
        </p:nvSpPr>
        <p:spPr bwMode="auto">
          <a:xfrm>
            <a:off x="420801" y="5704671"/>
            <a:ext cx="3633788" cy="984250"/>
          </a:xfrm>
          <a:prstGeom prst="rect">
            <a:avLst/>
          </a:prstGeom>
          <a:solidFill>
            <a:schemeClr val="bg1"/>
          </a:solidFill>
          <a:ln w="38100">
            <a:solidFill>
              <a:schemeClr val="folHlink"/>
            </a:solidFill>
            <a:miter lim="800000"/>
            <a:headEnd/>
            <a:tailEn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a:ea typeface="隶书" panose="02010509060101010101" pitchFamily="49" charset="-122"/>
              </a:rPr>
              <a:t>例</a:t>
            </a:r>
            <a:r>
              <a:rPr lang="en-US" altLang="zh-CN" sz="2800">
                <a:ea typeface="隶书" panose="02010509060101010101" pitchFamily="49" charset="-122"/>
              </a:rPr>
              <a:t>:       char   ch;</a:t>
            </a:r>
          </a:p>
          <a:p>
            <a:r>
              <a:rPr lang="en-US" altLang="zh-CN" sz="2800">
                <a:ea typeface="隶书" panose="02010509060101010101" pitchFamily="49" charset="-122"/>
              </a:rPr>
              <a:t>            ch=“A”;          </a:t>
            </a:r>
          </a:p>
        </p:txBody>
      </p:sp>
      <p:grpSp>
        <p:nvGrpSpPr>
          <p:cNvPr id="7" name="Group 31">
            <a:extLst>
              <a:ext uri="{FF2B5EF4-FFF2-40B4-BE49-F238E27FC236}">
                <a16:creationId xmlns:a16="http://schemas.microsoft.com/office/drawing/2014/main" id="{84B3DC93-2204-462E-BD12-05E03593153C}"/>
              </a:ext>
            </a:extLst>
          </p:cNvPr>
          <p:cNvGrpSpPr>
            <a:grpSpLocks/>
          </p:cNvGrpSpPr>
          <p:nvPr/>
        </p:nvGrpSpPr>
        <p:grpSpPr bwMode="auto">
          <a:xfrm>
            <a:off x="3470389" y="6036459"/>
            <a:ext cx="381000" cy="381000"/>
            <a:chOff x="4344" y="3540"/>
            <a:chExt cx="240" cy="240"/>
          </a:xfrm>
        </p:grpSpPr>
        <p:sp>
          <p:nvSpPr>
            <p:cNvPr id="61454" name="Line 32">
              <a:extLst>
                <a:ext uri="{FF2B5EF4-FFF2-40B4-BE49-F238E27FC236}">
                  <a16:creationId xmlns:a16="http://schemas.microsoft.com/office/drawing/2014/main" id="{376EDAF7-41B7-4918-B655-503C5EDB0044}"/>
                </a:ext>
              </a:extLst>
            </p:cNvPr>
            <p:cNvSpPr>
              <a:spLocks noChangeShapeType="1"/>
            </p:cNvSpPr>
            <p:nvPr/>
          </p:nvSpPr>
          <p:spPr bwMode="auto">
            <a:xfrm flipH="1">
              <a:off x="4344" y="3540"/>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1455" name="Line 33">
              <a:extLst>
                <a:ext uri="{FF2B5EF4-FFF2-40B4-BE49-F238E27FC236}">
                  <a16:creationId xmlns:a16="http://schemas.microsoft.com/office/drawing/2014/main" id="{58EBC770-585F-4CBE-BE14-CD718883EB9A}"/>
                </a:ext>
              </a:extLst>
            </p:cNvPr>
            <p:cNvSpPr>
              <a:spLocks noChangeShapeType="1"/>
            </p:cNvSpPr>
            <p:nvPr/>
          </p:nvSpPr>
          <p:spPr bwMode="auto">
            <a:xfrm>
              <a:off x="4356" y="3540"/>
              <a:ext cx="228" cy="21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8" name="Group 34">
            <a:extLst>
              <a:ext uri="{FF2B5EF4-FFF2-40B4-BE49-F238E27FC236}">
                <a16:creationId xmlns:a16="http://schemas.microsoft.com/office/drawing/2014/main" id="{4B197B6D-E96F-45E9-B1B3-02D540C3459E}"/>
              </a:ext>
            </a:extLst>
          </p:cNvPr>
          <p:cNvGrpSpPr>
            <a:grpSpLocks/>
          </p:cNvGrpSpPr>
          <p:nvPr/>
        </p:nvGrpSpPr>
        <p:grpSpPr bwMode="auto">
          <a:xfrm>
            <a:off x="4584700" y="5704671"/>
            <a:ext cx="3633787" cy="984250"/>
            <a:chOff x="1203" y="3170"/>
            <a:chExt cx="2289" cy="620"/>
          </a:xfrm>
        </p:grpSpPr>
        <p:sp>
          <p:nvSpPr>
            <p:cNvPr id="61452" name="Text Box 35">
              <a:extLst>
                <a:ext uri="{FF2B5EF4-FFF2-40B4-BE49-F238E27FC236}">
                  <a16:creationId xmlns:a16="http://schemas.microsoft.com/office/drawing/2014/main" id="{8FFAADEA-F8C4-4486-8B95-2D29A14CE10B}"/>
                </a:ext>
              </a:extLst>
            </p:cNvPr>
            <p:cNvSpPr txBox="1">
              <a:spLocks noChangeArrowheads="1"/>
            </p:cNvSpPr>
            <p:nvPr/>
          </p:nvSpPr>
          <p:spPr bwMode="auto">
            <a:xfrm>
              <a:off x="1203" y="3170"/>
              <a:ext cx="2289" cy="620"/>
            </a:xfrm>
            <a:prstGeom prst="rect">
              <a:avLst/>
            </a:prstGeom>
            <a:solidFill>
              <a:schemeClr val="bg1"/>
            </a:solidFill>
            <a:ln w="38100">
              <a:solidFill>
                <a:schemeClr val="folHlink"/>
              </a:solidFill>
              <a:miter lim="800000"/>
              <a:headEnd/>
              <a:tailEn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dirty="0">
                  <a:ea typeface="隶书" panose="02010509060101010101" pitchFamily="49" charset="-122"/>
                </a:rPr>
                <a:t>例</a:t>
              </a:r>
              <a:r>
                <a:rPr lang="en-US" altLang="zh-CN" sz="2800" dirty="0">
                  <a:ea typeface="隶书" panose="02010509060101010101" pitchFamily="49" charset="-122"/>
                </a:rPr>
                <a:t>:       char   </a:t>
              </a:r>
              <a:r>
                <a:rPr lang="en-US" altLang="zh-CN" sz="2800" dirty="0" err="1">
                  <a:ea typeface="隶书" panose="02010509060101010101" pitchFamily="49" charset="-122"/>
                </a:rPr>
                <a:t>ch</a:t>
              </a:r>
              <a:r>
                <a:rPr lang="en-US" altLang="zh-CN" sz="2800" dirty="0">
                  <a:ea typeface="隶书" panose="02010509060101010101" pitchFamily="49" charset="-122"/>
                </a:rPr>
                <a:t>;</a:t>
              </a:r>
            </a:p>
            <a:p>
              <a:r>
                <a:rPr lang="en-US" altLang="zh-CN" sz="2800" dirty="0">
                  <a:ea typeface="隶书" panose="02010509060101010101" pitchFamily="49" charset="-122"/>
                </a:rPr>
                <a:t>            </a:t>
              </a:r>
              <a:r>
                <a:rPr lang="en-US" altLang="zh-CN" sz="2800" dirty="0" err="1">
                  <a:ea typeface="隶书" panose="02010509060101010101" pitchFamily="49" charset="-122"/>
                </a:rPr>
                <a:t>ch</a:t>
              </a:r>
              <a:r>
                <a:rPr lang="en-US" altLang="zh-CN" sz="2800" dirty="0">
                  <a:ea typeface="隶书" panose="02010509060101010101" pitchFamily="49" charset="-122"/>
                </a:rPr>
                <a:t>=‘A’;          </a:t>
              </a:r>
            </a:p>
          </p:txBody>
        </p:sp>
        <p:sp>
          <p:nvSpPr>
            <p:cNvPr id="61453" name="Freeform 36">
              <a:extLst>
                <a:ext uri="{FF2B5EF4-FFF2-40B4-BE49-F238E27FC236}">
                  <a16:creationId xmlns:a16="http://schemas.microsoft.com/office/drawing/2014/main" id="{EC67FA5A-B097-479D-A241-4DFD1C93CA67}"/>
                </a:ext>
              </a:extLst>
            </p:cNvPr>
            <p:cNvSpPr>
              <a:spLocks/>
            </p:cNvSpPr>
            <p:nvPr/>
          </p:nvSpPr>
          <p:spPr bwMode="auto">
            <a:xfrm>
              <a:off x="3000" y="3444"/>
              <a:ext cx="384" cy="250"/>
            </a:xfrm>
            <a:custGeom>
              <a:avLst/>
              <a:gdLst>
                <a:gd name="T0" fmla="*/ 0 w 384"/>
                <a:gd name="T1" fmla="*/ 144 h 250"/>
                <a:gd name="T2" fmla="*/ 144 w 384"/>
                <a:gd name="T3" fmla="*/ 240 h 250"/>
                <a:gd name="T4" fmla="*/ 192 w 384"/>
                <a:gd name="T5" fmla="*/ 192 h 250"/>
                <a:gd name="T6" fmla="*/ 300 w 384"/>
                <a:gd name="T7" fmla="*/ 96 h 250"/>
                <a:gd name="T8" fmla="*/ 360 w 384"/>
                <a:gd name="T9" fmla="*/ 36 h 250"/>
                <a:gd name="T10" fmla="*/ 384 w 384"/>
                <a:gd name="T11" fmla="*/ 0 h 250"/>
                <a:gd name="T12" fmla="*/ 0 60000 65536"/>
                <a:gd name="T13" fmla="*/ 0 60000 65536"/>
                <a:gd name="T14" fmla="*/ 0 60000 65536"/>
                <a:gd name="T15" fmla="*/ 0 60000 65536"/>
                <a:gd name="T16" fmla="*/ 0 60000 65536"/>
                <a:gd name="T17" fmla="*/ 0 60000 65536"/>
                <a:gd name="T18" fmla="*/ 0 w 384"/>
                <a:gd name="T19" fmla="*/ 0 h 250"/>
                <a:gd name="T20" fmla="*/ 384 w 384"/>
                <a:gd name="T21" fmla="*/ 250 h 250"/>
              </a:gdLst>
              <a:ahLst/>
              <a:cxnLst>
                <a:cxn ang="T12">
                  <a:pos x="T0" y="T1"/>
                </a:cxn>
                <a:cxn ang="T13">
                  <a:pos x="T2" y="T3"/>
                </a:cxn>
                <a:cxn ang="T14">
                  <a:pos x="T4" y="T5"/>
                </a:cxn>
                <a:cxn ang="T15">
                  <a:pos x="T6" y="T7"/>
                </a:cxn>
                <a:cxn ang="T16">
                  <a:pos x="T8" y="T9"/>
                </a:cxn>
                <a:cxn ang="T17">
                  <a:pos x="T10" y="T11"/>
                </a:cxn>
              </a:cxnLst>
              <a:rect l="T18" t="T19" r="T20" b="T21"/>
              <a:pathLst>
                <a:path w="384" h="250">
                  <a:moveTo>
                    <a:pt x="0" y="144"/>
                  </a:moveTo>
                  <a:cubicBezTo>
                    <a:pt x="60" y="164"/>
                    <a:pt x="93" y="206"/>
                    <a:pt x="144" y="240"/>
                  </a:cubicBezTo>
                  <a:cubicBezTo>
                    <a:pt x="221" y="214"/>
                    <a:pt x="147" y="250"/>
                    <a:pt x="192" y="192"/>
                  </a:cubicBezTo>
                  <a:cubicBezTo>
                    <a:pt x="236" y="135"/>
                    <a:pt x="252" y="128"/>
                    <a:pt x="300" y="96"/>
                  </a:cubicBezTo>
                  <a:cubicBezTo>
                    <a:pt x="364" y="0"/>
                    <a:pt x="280" y="116"/>
                    <a:pt x="360" y="36"/>
                  </a:cubicBezTo>
                  <a:cubicBezTo>
                    <a:pt x="370" y="26"/>
                    <a:pt x="384" y="0"/>
                    <a:pt x="384" y="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2B6E229E-7C49-44C4-BE06-EF8ACBF4B2A4}"/>
              </a:ext>
            </a:extLst>
          </p:cNvPr>
          <p:cNvSpPr>
            <a:spLocks noGrp="1"/>
          </p:cNvSpPr>
          <p:nvPr>
            <p:ph type="subTitle" idx="4294967295"/>
          </p:nvPr>
        </p:nvSpPr>
        <p:spPr>
          <a:xfrm>
            <a:off x="467544" y="1196752"/>
            <a:ext cx="8578850" cy="5486400"/>
          </a:xfrm>
        </p:spPr>
        <p:txBody>
          <a:bodyPr/>
          <a:lstStyle/>
          <a:p>
            <a:pPr eaLnBrk="1" hangingPunct="1"/>
            <a:endParaRPr lang="en-US" altLang="zh-CN" sz="2400" dirty="0"/>
          </a:p>
          <a:p>
            <a:pPr eaLnBrk="1" hangingPunct="1"/>
            <a:endParaRPr lang="en-US" altLang="zh-CN" sz="2400" dirty="0"/>
          </a:p>
          <a:p>
            <a:pPr eaLnBrk="1" hangingPunct="1"/>
            <a:r>
              <a:rPr lang="en-US" altLang="zh-CN" sz="2400" dirty="0"/>
              <a:t>char c; c='a';              </a:t>
            </a:r>
            <a:r>
              <a:rPr lang="zh-CN" altLang="en-US" sz="2400" dirty="0"/>
              <a:t>是正确的。</a:t>
            </a:r>
          </a:p>
          <a:p>
            <a:pPr eaLnBrk="1" hangingPunct="1"/>
            <a:r>
              <a:rPr lang="en-US" altLang="zh-CN" sz="2400" dirty="0"/>
              <a:t>char c; c="a" ;            </a:t>
            </a:r>
            <a:r>
              <a:rPr lang="zh-CN" altLang="en-US" sz="2400" dirty="0"/>
              <a:t>是错误的。</a:t>
            </a:r>
          </a:p>
          <a:p>
            <a:pPr eaLnBrk="1" hangingPunct="1"/>
            <a:r>
              <a:rPr lang="en-US" altLang="zh-CN" sz="2400" dirty="0"/>
              <a:t>char c; c="CHINA" ; </a:t>
            </a:r>
            <a:r>
              <a:rPr lang="zh-CN" altLang="en-US" sz="2400" dirty="0"/>
              <a:t>也是错误的。</a:t>
            </a:r>
          </a:p>
          <a:p>
            <a:pPr eaLnBrk="1" hangingPunct="1"/>
            <a:r>
              <a:rPr lang="zh-CN" altLang="en-US" sz="2400" dirty="0"/>
              <a:t>不能把一个字符串赋给一个字符变量。</a:t>
            </a:r>
            <a:endParaRPr lang="zh-CN" altLang="zh-CN" sz="2400" dirty="0"/>
          </a:p>
        </p:txBody>
      </p:sp>
      <p:sp>
        <p:nvSpPr>
          <p:cNvPr id="62467" name="文本框 1">
            <a:extLst>
              <a:ext uri="{FF2B5EF4-FFF2-40B4-BE49-F238E27FC236}">
                <a16:creationId xmlns:a16="http://schemas.microsoft.com/office/drawing/2014/main" id="{1A5FA2ED-6002-4ECD-8F69-C6C4ED0D9957}"/>
              </a:ext>
            </a:extLst>
          </p:cNvPr>
          <p:cNvSpPr txBox="1">
            <a:spLocks noChangeArrowheads="1"/>
          </p:cNvSpPr>
          <p:nvPr/>
        </p:nvSpPr>
        <p:spPr bwMode="auto">
          <a:xfrm>
            <a:off x="611560" y="4293096"/>
            <a:ext cx="7129463" cy="181610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dirty="0"/>
              <a:t>C</a:t>
            </a:r>
            <a:r>
              <a:rPr lang="zh-CN" altLang="en-US" sz="2800" dirty="0"/>
              <a:t>规定：系统在每一个字符串的结尾自动加一个字符串结束标志</a:t>
            </a:r>
            <a:r>
              <a:rPr lang="en-US" altLang="zh-CN" sz="2800" dirty="0"/>
              <a:t>’\0’</a:t>
            </a:r>
            <a:r>
              <a:rPr lang="zh-CN" altLang="en-US" sz="2800" dirty="0"/>
              <a:t>，以便系统判断字符串是否结束。</a:t>
            </a:r>
            <a:r>
              <a:rPr lang="en-US" altLang="zh-CN" sz="2800" dirty="0"/>
              <a:t>’\0’</a:t>
            </a:r>
            <a:r>
              <a:rPr lang="zh-CN" altLang="en-US" sz="2800" dirty="0"/>
              <a:t>字符的</a:t>
            </a:r>
            <a:r>
              <a:rPr lang="en-US" altLang="zh-CN" sz="2800" dirty="0"/>
              <a:t>ASCII</a:t>
            </a:r>
            <a:r>
              <a:rPr lang="zh-CN" altLang="en-US" sz="2800" dirty="0"/>
              <a:t>码值为</a:t>
            </a:r>
            <a:r>
              <a:rPr lang="en-US" altLang="zh-CN" sz="2800" dirty="0"/>
              <a:t>0</a:t>
            </a:r>
            <a:r>
              <a:rPr lang="zh-CN" altLang="en-US" sz="2800" dirty="0"/>
              <a:t>，是空操作字符，无显示</a:t>
            </a:r>
          </a:p>
        </p:txBody>
      </p:sp>
      <p:pic>
        <p:nvPicPr>
          <p:cNvPr id="62468" name="图片 2">
            <a:extLst>
              <a:ext uri="{FF2B5EF4-FFF2-40B4-BE49-F238E27FC236}">
                <a16:creationId xmlns:a16="http://schemas.microsoft.com/office/drawing/2014/main" id="{B019A8FD-89EF-4483-9054-48AFD8394ED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052736"/>
            <a:ext cx="35337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5266D23F-8844-44D2-8180-19E865C66CCC}"/>
              </a:ext>
            </a:extLst>
          </p:cNvPr>
          <p:cNvSpPr>
            <a:spLocks noChangeArrowheads="1"/>
          </p:cNvSpPr>
          <p:nvPr/>
        </p:nvSpPr>
        <p:spPr bwMode="auto">
          <a:xfrm>
            <a:off x="684213" y="908050"/>
            <a:ext cx="777398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pPr>
            <a:r>
              <a:rPr lang="zh-CN" altLang="en-US">
                <a:latin typeface="Arial" panose="020B0604020202020204" pitchFamily="34" charset="0"/>
              </a:rPr>
              <a:t>变量总结</a:t>
            </a:r>
          </a:p>
          <a:p>
            <a:pPr lvl="2" eaLnBrk="1" hangingPunct="1">
              <a:spcBef>
                <a:spcPct val="20000"/>
              </a:spcBef>
              <a:buClr>
                <a:srgbClr val="FF3300"/>
              </a:buClr>
              <a:buFont typeface="Wingdings" panose="05000000000000000000" pitchFamily="2" charset="2"/>
              <a:buChar char="v"/>
            </a:pPr>
            <a:r>
              <a:rPr lang="zh-CN" altLang="en-US"/>
              <a:t>变量的使用：</a:t>
            </a:r>
            <a:r>
              <a:rPr lang="zh-CN" altLang="en-US">
                <a:solidFill>
                  <a:srgbClr val="FF3300"/>
                </a:solidFill>
              </a:rPr>
              <a:t>先定义，后使用</a:t>
            </a:r>
          </a:p>
          <a:p>
            <a:pPr lvl="2" eaLnBrk="1" hangingPunct="1">
              <a:spcBef>
                <a:spcPct val="20000"/>
              </a:spcBef>
              <a:buClr>
                <a:srgbClr val="FF3300"/>
              </a:buClr>
              <a:buFont typeface="Wingdings" panose="05000000000000000000" pitchFamily="2" charset="2"/>
              <a:buChar char="v"/>
            </a:pPr>
            <a:r>
              <a:rPr lang="zh-CN" altLang="en-US"/>
              <a:t>变量定义位置：</a:t>
            </a:r>
            <a:r>
              <a:rPr lang="zh-CN" altLang="en-US">
                <a:solidFill>
                  <a:srgbClr val="0000FF"/>
                </a:solidFill>
              </a:rPr>
              <a:t>一般</a:t>
            </a:r>
            <a:r>
              <a:rPr lang="zh-CN" altLang="en-US"/>
              <a:t>放在函数开头</a:t>
            </a:r>
          </a:p>
          <a:p>
            <a:pPr lvl="2" eaLnBrk="1" hangingPunct="1">
              <a:spcBef>
                <a:spcPct val="20000"/>
              </a:spcBef>
              <a:buClr>
                <a:srgbClr val="FF3300"/>
              </a:buClr>
              <a:buFont typeface="Wingdings" panose="05000000000000000000" pitchFamily="2" charset="2"/>
              <a:buChar char="v"/>
            </a:pPr>
            <a:r>
              <a:rPr lang="zh-CN" altLang="en-US">
                <a:latin typeface="隶书" panose="02010509060101010101" pitchFamily="49" charset="-122"/>
              </a:rPr>
              <a:t>变量初始化</a:t>
            </a:r>
            <a:r>
              <a:rPr lang="en-US" altLang="zh-CN">
                <a:latin typeface="隶书" panose="02010509060101010101" pitchFamily="49" charset="-122"/>
              </a:rPr>
              <a:t>:</a:t>
            </a:r>
            <a:r>
              <a:rPr lang="zh-CN" altLang="en-US">
                <a:latin typeface="隶书" panose="02010509060101010101" pitchFamily="49" charset="-122"/>
              </a:rPr>
              <a:t>可以在定义时赋初值</a:t>
            </a:r>
          </a:p>
        </p:txBody>
      </p:sp>
      <p:sp>
        <p:nvSpPr>
          <p:cNvPr id="7" name="Text Box 9">
            <a:extLst>
              <a:ext uri="{FF2B5EF4-FFF2-40B4-BE49-F238E27FC236}">
                <a16:creationId xmlns:a16="http://schemas.microsoft.com/office/drawing/2014/main" id="{8C961286-A56E-4565-B557-1314F890211A}"/>
              </a:ext>
            </a:extLst>
          </p:cNvPr>
          <p:cNvSpPr txBox="1">
            <a:spLocks noChangeArrowheads="1"/>
          </p:cNvSpPr>
          <p:nvPr/>
        </p:nvSpPr>
        <p:spPr bwMode="auto">
          <a:xfrm>
            <a:off x="970757" y="2965450"/>
            <a:ext cx="3019425" cy="2320925"/>
          </a:xfrm>
          <a:prstGeom prst="rect">
            <a:avLst/>
          </a:prstGeom>
          <a:solidFill>
            <a:schemeClr val="bg1"/>
          </a:solidFill>
          <a:ln w="38100">
            <a:solidFill>
              <a:srgbClr val="339966"/>
            </a:solidFill>
            <a:miter lim="800000"/>
            <a:headEnd/>
            <a:tailEn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dirty="0">
                <a:ea typeface="隶书" panose="02010509060101010101" pitchFamily="49" charset="-122"/>
              </a:rPr>
              <a:t>例</a:t>
            </a:r>
            <a:r>
              <a:rPr lang="en-US" altLang="zh-CN" dirty="0">
                <a:ea typeface="隶书" panose="02010509060101010101" pitchFamily="49" charset="-122"/>
              </a:rPr>
              <a:t>:</a:t>
            </a:r>
            <a:endParaRPr lang="en-US" altLang="zh-CN" dirty="0"/>
          </a:p>
          <a:p>
            <a:r>
              <a:rPr lang="en-US" altLang="zh-CN" dirty="0"/>
              <a:t>     int  a=1,b= -3,c;</a:t>
            </a:r>
          </a:p>
          <a:p>
            <a:r>
              <a:rPr lang="en-US" altLang="zh-CN" dirty="0"/>
              <a:t>     float  data=3.67;</a:t>
            </a:r>
          </a:p>
          <a:p>
            <a:r>
              <a:rPr lang="en-US" altLang="zh-CN" dirty="0"/>
              <a:t>     char  </a:t>
            </a:r>
            <a:r>
              <a:rPr lang="en-US" altLang="zh-CN" dirty="0" err="1"/>
              <a:t>ch</a:t>
            </a:r>
            <a:r>
              <a:rPr lang="en-US" altLang="zh-CN" dirty="0"/>
              <a:t>=</a:t>
            </a:r>
            <a:r>
              <a:rPr lang="en-US" altLang="zh-CN" sz="2400" dirty="0"/>
              <a:t>'</a:t>
            </a:r>
            <a:r>
              <a:rPr lang="en-US" altLang="zh-CN" dirty="0"/>
              <a:t>A</a:t>
            </a:r>
            <a:r>
              <a:rPr lang="en-US" altLang="zh-CN" sz="2400" dirty="0"/>
              <a:t>'</a:t>
            </a:r>
            <a:r>
              <a:rPr lang="en-US" altLang="zh-CN" dirty="0"/>
              <a:t>;</a:t>
            </a:r>
          </a:p>
          <a:p>
            <a:r>
              <a:rPr lang="en-US" altLang="zh-CN" dirty="0"/>
              <a:t>     int  x=1,y=1,z=1;</a:t>
            </a:r>
          </a:p>
          <a:p>
            <a:r>
              <a:rPr lang="en-US" altLang="zh-CN" dirty="0"/>
              <a:t>     </a:t>
            </a:r>
            <a:r>
              <a:rPr lang="en-US" altLang="zh-CN" dirty="0">
                <a:solidFill>
                  <a:srgbClr val="FF0000"/>
                </a:solidFill>
              </a:rPr>
              <a:t>int  x=y=1;</a:t>
            </a:r>
            <a:r>
              <a:rPr lang="zh-CN" altLang="en-US" dirty="0">
                <a:solidFill>
                  <a:srgbClr val="FF0000"/>
                </a:solidFill>
              </a:rPr>
              <a:t>（</a:t>
            </a:r>
            <a:r>
              <a:rPr lang="en-US" altLang="zh-CN" dirty="0">
                <a:solidFill>
                  <a:srgbClr val="FF0000"/>
                </a:solidFill>
                <a:latin typeface="宋体" panose="02010600030101010101" pitchFamily="2" charset="-122"/>
              </a:rPr>
              <a:t>×</a:t>
            </a:r>
            <a:r>
              <a:rPr lang="en-US" altLang="zh-CN" dirty="0">
                <a:solidFill>
                  <a:srgbClr val="FF0000"/>
                </a:solidFill>
              </a:rPr>
              <a:t> </a:t>
            </a:r>
            <a:r>
              <a:rPr lang="zh-CN" altLang="en-US" dirty="0">
                <a:solidFill>
                  <a:srgbClr val="FF0000"/>
                </a:solidFill>
              </a:rPr>
              <a:t>）</a:t>
            </a:r>
          </a:p>
        </p:txBody>
      </p:sp>
      <p:grpSp>
        <p:nvGrpSpPr>
          <p:cNvPr id="2" name="Group 48">
            <a:extLst>
              <a:ext uri="{FF2B5EF4-FFF2-40B4-BE49-F238E27FC236}">
                <a16:creationId xmlns:a16="http://schemas.microsoft.com/office/drawing/2014/main" id="{B01D04C7-6B34-4AD5-AA20-8C684363282D}"/>
              </a:ext>
            </a:extLst>
          </p:cNvPr>
          <p:cNvGrpSpPr>
            <a:grpSpLocks/>
          </p:cNvGrpSpPr>
          <p:nvPr/>
        </p:nvGrpSpPr>
        <p:grpSpPr bwMode="auto">
          <a:xfrm>
            <a:off x="1939925" y="2536825"/>
            <a:ext cx="7634288" cy="4152900"/>
            <a:chOff x="951" y="1704"/>
            <a:chExt cx="4809" cy="2616"/>
          </a:xfrm>
        </p:grpSpPr>
        <p:sp>
          <p:nvSpPr>
            <p:cNvPr id="63494" name="AutoShape 11">
              <a:extLst>
                <a:ext uri="{FF2B5EF4-FFF2-40B4-BE49-F238E27FC236}">
                  <a16:creationId xmlns:a16="http://schemas.microsoft.com/office/drawing/2014/main" id="{DF5449FB-67EA-4F51-B0B1-D2BB470387A2}"/>
                </a:ext>
              </a:extLst>
            </p:cNvPr>
            <p:cNvSpPr>
              <a:spLocks noChangeArrowheads="1"/>
            </p:cNvSpPr>
            <p:nvPr/>
          </p:nvSpPr>
          <p:spPr bwMode="auto">
            <a:xfrm>
              <a:off x="951" y="3500"/>
              <a:ext cx="2192" cy="480"/>
            </a:xfrm>
            <a:prstGeom prst="wedgeRoundRectCallout">
              <a:avLst>
                <a:gd name="adj1" fmla="val 63000"/>
                <a:gd name="adj2" fmla="val -150000"/>
                <a:gd name="adj3" fmla="val 16667"/>
              </a:avLst>
            </a:prstGeom>
            <a:solidFill>
              <a:schemeClr val="bg1"/>
            </a:solidFill>
            <a:ln w="9525">
              <a:solidFill>
                <a:srgbClr val="339966"/>
              </a:solidFill>
              <a:miter lim="800000"/>
              <a:headEnd/>
              <a:tailEnd/>
            </a:ln>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000">
                  <a:solidFill>
                    <a:srgbClr val="FF0000"/>
                  </a:solidFill>
                  <a:latin typeface="Arial" panose="020B0604020202020204" pitchFamily="34" charset="0"/>
                  <a:ea typeface="隶书" panose="02010509060101010101" pitchFamily="49" charset="-122"/>
                </a:rPr>
                <a:t>编译程序根据变量定义为其</a:t>
              </a:r>
            </a:p>
            <a:p>
              <a:pPr algn="ctr"/>
              <a:r>
                <a:rPr lang="zh-CN" altLang="en-US" sz="2000">
                  <a:solidFill>
                    <a:srgbClr val="FF0000"/>
                  </a:solidFill>
                  <a:latin typeface="Arial" panose="020B0604020202020204" pitchFamily="34" charset="0"/>
                  <a:ea typeface="隶书" panose="02010509060101010101" pitchFamily="49" charset="-122"/>
                </a:rPr>
                <a:t>分配指定字节的内存单元</a:t>
              </a:r>
            </a:p>
          </p:txBody>
        </p:sp>
        <p:grpSp>
          <p:nvGrpSpPr>
            <p:cNvPr id="63495" name="Group 47">
              <a:extLst>
                <a:ext uri="{FF2B5EF4-FFF2-40B4-BE49-F238E27FC236}">
                  <a16:creationId xmlns:a16="http://schemas.microsoft.com/office/drawing/2014/main" id="{5C9E4AA4-2F81-4313-9D67-C4867098D6A4}"/>
                </a:ext>
              </a:extLst>
            </p:cNvPr>
            <p:cNvGrpSpPr>
              <a:grpSpLocks/>
            </p:cNvGrpSpPr>
            <p:nvPr/>
          </p:nvGrpSpPr>
          <p:grpSpPr bwMode="auto">
            <a:xfrm>
              <a:off x="2763" y="1704"/>
              <a:ext cx="2997" cy="2616"/>
              <a:chOff x="2763" y="1704"/>
              <a:chExt cx="2997" cy="2616"/>
            </a:xfrm>
          </p:grpSpPr>
          <p:sp>
            <p:nvSpPr>
              <p:cNvPr id="63496" name="Rectangle 13">
                <a:extLst>
                  <a:ext uri="{FF2B5EF4-FFF2-40B4-BE49-F238E27FC236}">
                    <a16:creationId xmlns:a16="http://schemas.microsoft.com/office/drawing/2014/main" id="{E83B9AE1-79BB-49B8-8CF9-8552C1090866}"/>
                  </a:ext>
                </a:extLst>
              </p:cNvPr>
              <p:cNvSpPr>
                <a:spLocks noChangeArrowheads="1"/>
              </p:cNvSpPr>
              <p:nvPr/>
            </p:nvSpPr>
            <p:spPr bwMode="auto">
              <a:xfrm>
                <a:off x="3468" y="1979"/>
                <a:ext cx="1188" cy="2088"/>
              </a:xfrm>
              <a:prstGeom prst="rect">
                <a:avLst/>
              </a:prstGeom>
              <a:solidFill>
                <a:schemeClr val="bg1"/>
              </a:solidFill>
              <a:ln w="9525">
                <a:solidFill>
                  <a:srgbClr val="339966"/>
                </a:solidFill>
                <a:miter lim="800000"/>
                <a:headEnd/>
                <a:tailEnd/>
              </a:ln>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3497" name="Line 14">
                <a:extLst>
                  <a:ext uri="{FF2B5EF4-FFF2-40B4-BE49-F238E27FC236}">
                    <a16:creationId xmlns:a16="http://schemas.microsoft.com/office/drawing/2014/main" id="{8764B622-69D4-45F4-BDAD-D054BA9B430B}"/>
                  </a:ext>
                </a:extLst>
              </p:cNvPr>
              <p:cNvSpPr>
                <a:spLocks noChangeShapeType="1"/>
              </p:cNvSpPr>
              <p:nvPr/>
            </p:nvSpPr>
            <p:spPr bwMode="auto">
              <a:xfrm>
                <a:off x="3468" y="2303"/>
                <a:ext cx="1188" cy="0"/>
              </a:xfrm>
              <a:prstGeom prst="line">
                <a:avLst/>
              </a:prstGeom>
              <a:noFill/>
              <a:ln w="9525">
                <a:solidFill>
                  <a:srgbClr val="339966"/>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3498" name="Line 15">
                <a:extLst>
                  <a:ext uri="{FF2B5EF4-FFF2-40B4-BE49-F238E27FC236}">
                    <a16:creationId xmlns:a16="http://schemas.microsoft.com/office/drawing/2014/main" id="{433F819A-0628-4870-935C-784BF5EB0EFB}"/>
                  </a:ext>
                </a:extLst>
              </p:cNvPr>
              <p:cNvSpPr>
                <a:spLocks noChangeShapeType="1"/>
              </p:cNvSpPr>
              <p:nvPr/>
            </p:nvSpPr>
            <p:spPr bwMode="auto">
              <a:xfrm>
                <a:off x="3468" y="2553"/>
                <a:ext cx="1188" cy="0"/>
              </a:xfrm>
              <a:prstGeom prst="line">
                <a:avLst/>
              </a:prstGeom>
              <a:noFill/>
              <a:ln w="9525">
                <a:solidFill>
                  <a:srgbClr val="339966"/>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3499" name="Line 16">
                <a:extLst>
                  <a:ext uri="{FF2B5EF4-FFF2-40B4-BE49-F238E27FC236}">
                    <a16:creationId xmlns:a16="http://schemas.microsoft.com/office/drawing/2014/main" id="{67CDA3BE-9222-4CDE-B384-B3EFA5B397D1}"/>
                  </a:ext>
                </a:extLst>
              </p:cNvPr>
              <p:cNvSpPr>
                <a:spLocks noChangeShapeType="1"/>
              </p:cNvSpPr>
              <p:nvPr/>
            </p:nvSpPr>
            <p:spPr bwMode="auto">
              <a:xfrm>
                <a:off x="3468" y="2803"/>
                <a:ext cx="1188" cy="0"/>
              </a:xfrm>
              <a:prstGeom prst="line">
                <a:avLst/>
              </a:prstGeom>
              <a:noFill/>
              <a:ln w="9525">
                <a:solidFill>
                  <a:srgbClr val="339966"/>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3500" name="Line 17">
                <a:extLst>
                  <a:ext uri="{FF2B5EF4-FFF2-40B4-BE49-F238E27FC236}">
                    <a16:creationId xmlns:a16="http://schemas.microsoft.com/office/drawing/2014/main" id="{CBFC8C91-5983-412B-9018-F3DED89789BC}"/>
                  </a:ext>
                </a:extLst>
              </p:cNvPr>
              <p:cNvSpPr>
                <a:spLocks noChangeShapeType="1"/>
              </p:cNvSpPr>
              <p:nvPr/>
            </p:nvSpPr>
            <p:spPr bwMode="auto">
              <a:xfrm>
                <a:off x="3468" y="3053"/>
                <a:ext cx="1188" cy="0"/>
              </a:xfrm>
              <a:prstGeom prst="line">
                <a:avLst/>
              </a:prstGeom>
              <a:noFill/>
              <a:ln w="9525">
                <a:solidFill>
                  <a:srgbClr val="339966"/>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3501" name="Line 18">
                <a:extLst>
                  <a:ext uri="{FF2B5EF4-FFF2-40B4-BE49-F238E27FC236}">
                    <a16:creationId xmlns:a16="http://schemas.microsoft.com/office/drawing/2014/main" id="{61361F43-0190-49F9-B22C-6E68F2E63C89}"/>
                  </a:ext>
                </a:extLst>
              </p:cNvPr>
              <p:cNvSpPr>
                <a:spLocks noChangeShapeType="1"/>
              </p:cNvSpPr>
              <p:nvPr/>
            </p:nvSpPr>
            <p:spPr bwMode="auto">
              <a:xfrm>
                <a:off x="3468" y="3303"/>
                <a:ext cx="1188" cy="0"/>
              </a:xfrm>
              <a:prstGeom prst="line">
                <a:avLst/>
              </a:prstGeom>
              <a:noFill/>
              <a:ln w="9525">
                <a:solidFill>
                  <a:srgbClr val="339966"/>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3502" name="Line 19">
                <a:extLst>
                  <a:ext uri="{FF2B5EF4-FFF2-40B4-BE49-F238E27FC236}">
                    <a16:creationId xmlns:a16="http://schemas.microsoft.com/office/drawing/2014/main" id="{075A7178-FC1F-4E21-A134-6A0247C95A1E}"/>
                  </a:ext>
                </a:extLst>
              </p:cNvPr>
              <p:cNvSpPr>
                <a:spLocks noChangeShapeType="1"/>
              </p:cNvSpPr>
              <p:nvPr/>
            </p:nvSpPr>
            <p:spPr bwMode="auto">
              <a:xfrm>
                <a:off x="3468" y="3553"/>
                <a:ext cx="1188" cy="0"/>
              </a:xfrm>
              <a:prstGeom prst="line">
                <a:avLst/>
              </a:prstGeom>
              <a:noFill/>
              <a:ln w="9525">
                <a:solidFill>
                  <a:srgbClr val="339966"/>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3503" name="Line 20">
                <a:extLst>
                  <a:ext uri="{FF2B5EF4-FFF2-40B4-BE49-F238E27FC236}">
                    <a16:creationId xmlns:a16="http://schemas.microsoft.com/office/drawing/2014/main" id="{4479FC9B-1CB3-4C95-A722-5DB0E4E99752}"/>
                  </a:ext>
                </a:extLst>
              </p:cNvPr>
              <p:cNvSpPr>
                <a:spLocks noChangeShapeType="1"/>
              </p:cNvSpPr>
              <p:nvPr/>
            </p:nvSpPr>
            <p:spPr bwMode="auto">
              <a:xfrm>
                <a:off x="3468" y="3803"/>
                <a:ext cx="1188" cy="0"/>
              </a:xfrm>
              <a:prstGeom prst="line">
                <a:avLst/>
              </a:prstGeom>
              <a:noFill/>
              <a:ln w="9525">
                <a:solidFill>
                  <a:srgbClr val="339966"/>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3504" name="Text Box 21">
                <a:extLst>
                  <a:ext uri="{FF2B5EF4-FFF2-40B4-BE49-F238E27FC236}">
                    <a16:creationId xmlns:a16="http://schemas.microsoft.com/office/drawing/2014/main" id="{F9654D2E-3DD4-488A-91DA-B1A7FE2238FA}"/>
                  </a:ext>
                </a:extLst>
              </p:cNvPr>
              <p:cNvSpPr txBox="1">
                <a:spLocks noChangeArrowheads="1"/>
              </p:cNvSpPr>
              <p:nvPr/>
            </p:nvSpPr>
            <p:spPr bwMode="auto">
              <a:xfrm>
                <a:off x="3939" y="3762"/>
                <a:ext cx="306"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latin typeface="Arial" panose="020B0604020202020204" pitchFamily="34" charset="0"/>
                    <a:ea typeface="隶书" panose="02010509060101010101" pitchFamily="49" charset="-122"/>
                  </a:rPr>
                  <a:t>…...</a:t>
                </a:r>
              </a:p>
            </p:txBody>
          </p:sp>
          <p:grpSp>
            <p:nvGrpSpPr>
              <p:cNvPr id="63505" name="Group 22">
                <a:extLst>
                  <a:ext uri="{FF2B5EF4-FFF2-40B4-BE49-F238E27FC236}">
                    <a16:creationId xmlns:a16="http://schemas.microsoft.com/office/drawing/2014/main" id="{F54F729E-1110-4B7D-A00E-056C51EF623A}"/>
                  </a:ext>
                </a:extLst>
              </p:cNvPr>
              <p:cNvGrpSpPr>
                <a:grpSpLocks/>
              </p:cNvGrpSpPr>
              <p:nvPr/>
            </p:nvGrpSpPr>
            <p:grpSpPr bwMode="auto">
              <a:xfrm>
                <a:off x="2763" y="2145"/>
                <a:ext cx="705" cy="250"/>
                <a:chOff x="1515" y="922"/>
                <a:chExt cx="705" cy="250"/>
              </a:xfrm>
            </p:grpSpPr>
            <p:sp>
              <p:nvSpPr>
                <p:cNvPr id="63528" name="Line 23">
                  <a:extLst>
                    <a:ext uri="{FF2B5EF4-FFF2-40B4-BE49-F238E27FC236}">
                      <a16:creationId xmlns:a16="http://schemas.microsoft.com/office/drawing/2014/main" id="{27E55E25-86C6-4B24-A951-40A6054825FF}"/>
                    </a:ext>
                  </a:extLst>
                </p:cNvPr>
                <p:cNvSpPr>
                  <a:spLocks noChangeShapeType="1"/>
                </p:cNvSpPr>
                <p:nvPr/>
              </p:nvSpPr>
              <p:spPr bwMode="auto">
                <a:xfrm>
                  <a:off x="1872" y="1068"/>
                  <a:ext cx="348"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3529" name="Text Box 24">
                  <a:extLst>
                    <a:ext uri="{FF2B5EF4-FFF2-40B4-BE49-F238E27FC236}">
                      <a16:creationId xmlns:a16="http://schemas.microsoft.com/office/drawing/2014/main" id="{83A9750A-1B66-41D5-9539-B8AAA9B21E98}"/>
                    </a:ext>
                  </a:extLst>
                </p:cNvPr>
                <p:cNvSpPr txBox="1">
                  <a:spLocks noChangeArrowheads="1"/>
                </p:cNvSpPr>
                <p:nvPr/>
              </p:nvSpPr>
              <p:spPr bwMode="auto">
                <a:xfrm>
                  <a:off x="1515" y="922"/>
                  <a:ext cx="4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0000FF"/>
                      </a:solidFill>
                      <a:latin typeface="Arial" panose="020B0604020202020204" pitchFamily="34" charset="0"/>
                      <a:ea typeface="隶书" panose="02010509060101010101" pitchFamily="49" charset="-122"/>
                    </a:rPr>
                    <a:t>地址</a:t>
                  </a:r>
                </a:p>
              </p:txBody>
            </p:sp>
          </p:grpSp>
          <p:sp>
            <p:nvSpPr>
              <p:cNvPr id="63506" name="Text Box 25">
                <a:extLst>
                  <a:ext uri="{FF2B5EF4-FFF2-40B4-BE49-F238E27FC236}">
                    <a16:creationId xmlns:a16="http://schemas.microsoft.com/office/drawing/2014/main" id="{7B0D9503-8D28-4C58-9148-5861A79A3CBC}"/>
                  </a:ext>
                </a:extLst>
              </p:cNvPr>
              <p:cNvSpPr txBox="1">
                <a:spLocks noChangeArrowheads="1"/>
              </p:cNvSpPr>
              <p:nvPr/>
            </p:nvSpPr>
            <p:spPr bwMode="auto">
              <a:xfrm>
                <a:off x="3387" y="1704"/>
                <a:ext cx="1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ea typeface="隶书" panose="02010509060101010101" pitchFamily="49" charset="-122"/>
                  </a:rPr>
                  <a:t>int   a=1, b=-3,c;</a:t>
                </a:r>
                <a:endParaRPr lang="en-US" altLang="zh-CN" sz="2000">
                  <a:latin typeface="Arial" panose="020B0604020202020204" pitchFamily="34" charset="0"/>
                  <a:ea typeface="隶书" panose="02010509060101010101" pitchFamily="49" charset="-122"/>
                </a:endParaRPr>
              </a:p>
            </p:txBody>
          </p:sp>
          <p:sp>
            <p:nvSpPr>
              <p:cNvPr id="63507" name="Text Box 26">
                <a:extLst>
                  <a:ext uri="{FF2B5EF4-FFF2-40B4-BE49-F238E27FC236}">
                    <a16:creationId xmlns:a16="http://schemas.microsoft.com/office/drawing/2014/main" id="{C4533B25-6369-4B12-9584-1253202CA27D}"/>
                  </a:ext>
                </a:extLst>
              </p:cNvPr>
              <p:cNvSpPr txBox="1">
                <a:spLocks noChangeArrowheads="1"/>
              </p:cNvSpPr>
              <p:nvPr/>
            </p:nvSpPr>
            <p:spPr bwMode="auto">
              <a:xfrm>
                <a:off x="3219" y="2400"/>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FF0000"/>
                    </a:solidFill>
                    <a:latin typeface="Arial" panose="020B0604020202020204" pitchFamily="34" charset="0"/>
                    <a:ea typeface="隶书" panose="02010509060101010101" pitchFamily="49" charset="-122"/>
                  </a:rPr>
                  <a:t>a</a:t>
                </a:r>
              </a:p>
            </p:txBody>
          </p:sp>
          <p:sp>
            <p:nvSpPr>
              <p:cNvPr id="63508" name="Text Box 27">
                <a:extLst>
                  <a:ext uri="{FF2B5EF4-FFF2-40B4-BE49-F238E27FC236}">
                    <a16:creationId xmlns:a16="http://schemas.microsoft.com/office/drawing/2014/main" id="{57FB5DB4-E7CB-4435-BC4C-434FC0F1756B}"/>
                  </a:ext>
                </a:extLst>
              </p:cNvPr>
              <p:cNvSpPr txBox="1">
                <a:spLocks noChangeArrowheads="1"/>
              </p:cNvSpPr>
              <p:nvPr/>
            </p:nvSpPr>
            <p:spPr bwMode="auto">
              <a:xfrm>
                <a:off x="3219" y="2892"/>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FF0000"/>
                    </a:solidFill>
                    <a:latin typeface="Arial" panose="020B0604020202020204" pitchFamily="34" charset="0"/>
                    <a:ea typeface="隶书" panose="02010509060101010101" pitchFamily="49" charset="-122"/>
                  </a:rPr>
                  <a:t>b</a:t>
                </a:r>
              </a:p>
            </p:txBody>
          </p:sp>
          <p:sp>
            <p:nvSpPr>
              <p:cNvPr id="63509" name="Text Box 28">
                <a:extLst>
                  <a:ext uri="{FF2B5EF4-FFF2-40B4-BE49-F238E27FC236}">
                    <a16:creationId xmlns:a16="http://schemas.microsoft.com/office/drawing/2014/main" id="{3607A993-467D-403E-B661-082BFF7186FF}"/>
                  </a:ext>
                </a:extLst>
              </p:cNvPr>
              <p:cNvSpPr txBox="1">
                <a:spLocks noChangeArrowheads="1"/>
              </p:cNvSpPr>
              <p:nvPr/>
            </p:nvSpPr>
            <p:spPr bwMode="auto">
              <a:xfrm>
                <a:off x="3219" y="3420"/>
                <a:ext cx="2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FF0000"/>
                    </a:solidFill>
                    <a:latin typeface="Arial" panose="020B0604020202020204" pitchFamily="34" charset="0"/>
                    <a:ea typeface="隶书" panose="02010509060101010101" pitchFamily="49" charset="-122"/>
                  </a:rPr>
                  <a:t>c</a:t>
                </a:r>
              </a:p>
            </p:txBody>
          </p:sp>
          <p:sp>
            <p:nvSpPr>
              <p:cNvPr id="63510" name="AutoShape 29">
                <a:extLst>
                  <a:ext uri="{FF2B5EF4-FFF2-40B4-BE49-F238E27FC236}">
                    <a16:creationId xmlns:a16="http://schemas.microsoft.com/office/drawing/2014/main" id="{867812B2-7B85-4382-8DBF-3A42E1696EC9}"/>
                  </a:ext>
                </a:extLst>
              </p:cNvPr>
              <p:cNvSpPr>
                <a:spLocks/>
              </p:cNvSpPr>
              <p:nvPr/>
            </p:nvSpPr>
            <p:spPr bwMode="auto">
              <a:xfrm>
                <a:off x="4668" y="2303"/>
                <a:ext cx="60" cy="504"/>
              </a:xfrm>
              <a:prstGeom prst="rightBrace">
                <a:avLst>
                  <a:gd name="adj1" fmla="val 70000"/>
                  <a:gd name="adj2" fmla="val 50000"/>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3511" name="AutoShape 30">
                <a:extLst>
                  <a:ext uri="{FF2B5EF4-FFF2-40B4-BE49-F238E27FC236}">
                    <a16:creationId xmlns:a16="http://schemas.microsoft.com/office/drawing/2014/main" id="{B01FF7B3-3D28-450B-AB07-E45DA817BFC1}"/>
                  </a:ext>
                </a:extLst>
              </p:cNvPr>
              <p:cNvSpPr>
                <a:spLocks/>
              </p:cNvSpPr>
              <p:nvPr/>
            </p:nvSpPr>
            <p:spPr bwMode="auto">
              <a:xfrm>
                <a:off x="4668" y="2795"/>
                <a:ext cx="60" cy="504"/>
              </a:xfrm>
              <a:prstGeom prst="rightBrace">
                <a:avLst>
                  <a:gd name="adj1" fmla="val 70000"/>
                  <a:gd name="adj2" fmla="val 50000"/>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3512" name="AutoShape 31">
                <a:extLst>
                  <a:ext uri="{FF2B5EF4-FFF2-40B4-BE49-F238E27FC236}">
                    <a16:creationId xmlns:a16="http://schemas.microsoft.com/office/drawing/2014/main" id="{981CA38E-0D0E-4F89-AD12-D881F6FBE94B}"/>
                  </a:ext>
                </a:extLst>
              </p:cNvPr>
              <p:cNvSpPr>
                <a:spLocks/>
              </p:cNvSpPr>
              <p:nvPr/>
            </p:nvSpPr>
            <p:spPr bwMode="auto">
              <a:xfrm>
                <a:off x="4668" y="3299"/>
                <a:ext cx="60" cy="504"/>
              </a:xfrm>
              <a:prstGeom prst="rightBrace">
                <a:avLst>
                  <a:gd name="adj1" fmla="val 70000"/>
                  <a:gd name="adj2" fmla="val 50000"/>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3513" name="Text Box 32">
                <a:extLst>
                  <a:ext uri="{FF2B5EF4-FFF2-40B4-BE49-F238E27FC236}">
                    <a16:creationId xmlns:a16="http://schemas.microsoft.com/office/drawing/2014/main" id="{CD5F4690-339F-4926-B7C2-8102CA8442DE}"/>
                  </a:ext>
                </a:extLst>
              </p:cNvPr>
              <p:cNvSpPr txBox="1">
                <a:spLocks noChangeArrowheads="1"/>
              </p:cNvSpPr>
              <p:nvPr/>
            </p:nvSpPr>
            <p:spPr bwMode="auto">
              <a:xfrm>
                <a:off x="4719" y="2418"/>
                <a:ext cx="5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latin typeface="Arial" panose="020B0604020202020204" pitchFamily="34" charset="0"/>
                    <a:ea typeface="隶书" panose="02010509060101010101" pitchFamily="49" charset="-122"/>
                  </a:rPr>
                  <a:t>2</a:t>
                </a:r>
                <a:r>
                  <a:rPr lang="zh-CN" altLang="en-US" sz="2000">
                    <a:latin typeface="Arial" panose="020B0604020202020204" pitchFamily="34" charset="0"/>
                    <a:ea typeface="隶书" panose="02010509060101010101" pitchFamily="49" charset="-122"/>
                  </a:rPr>
                  <a:t>字节</a:t>
                </a:r>
              </a:p>
            </p:txBody>
          </p:sp>
          <p:sp>
            <p:nvSpPr>
              <p:cNvPr id="63514" name="Text Box 33">
                <a:extLst>
                  <a:ext uri="{FF2B5EF4-FFF2-40B4-BE49-F238E27FC236}">
                    <a16:creationId xmlns:a16="http://schemas.microsoft.com/office/drawing/2014/main" id="{3D8AD9C2-6CB5-4305-ACA8-2141D3CFCE06}"/>
                  </a:ext>
                </a:extLst>
              </p:cNvPr>
              <p:cNvSpPr txBox="1">
                <a:spLocks noChangeArrowheads="1"/>
              </p:cNvSpPr>
              <p:nvPr/>
            </p:nvSpPr>
            <p:spPr bwMode="auto">
              <a:xfrm>
                <a:off x="4719" y="2922"/>
                <a:ext cx="5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latin typeface="Arial" panose="020B0604020202020204" pitchFamily="34" charset="0"/>
                    <a:ea typeface="隶书" panose="02010509060101010101" pitchFamily="49" charset="-122"/>
                  </a:rPr>
                  <a:t>2</a:t>
                </a:r>
                <a:r>
                  <a:rPr lang="zh-CN" altLang="en-US" sz="2000">
                    <a:latin typeface="Arial" panose="020B0604020202020204" pitchFamily="34" charset="0"/>
                    <a:ea typeface="隶书" panose="02010509060101010101" pitchFamily="49" charset="-122"/>
                  </a:rPr>
                  <a:t>字节</a:t>
                </a:r>
              </a:p>
            </p:txBody>
          </p:sp>
          <p:sp>
            <p:nvSpPr>
              <p:cNvPr id="63515" name="Text Box 34">
                <a:extLst>
                  <a:ext uri="{FF2B5EF4-FFF2-40B4-BE49-F238E27FC236}">
                    <a16:creationId xmlns:a16="http://schemas.microsoft.com/office/drawing/2014/main" id="{69F90911-941C-406F-8FFB-B3559CFE7CAE}"/>
                  </a:ext>
                </a:extLst>
              </p:cNvPr>
              <p:cNvSpPr txBox="1">
                <a:spLocks noChangeArrowheads="1"/>
              </p:cNvSpPr>
              <p:nvPr/>
            </p:nvSpPr>
            <p:spPr bwMode="auto">
              <a:xfrm>
                <a:off x="4719" y="3426"/>
                <a:ext cx="5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latin typeface="Arial" panose="020B0604020202020204" pitchFamily="34" charset="0"/>
                    <a:ea typeface="隶书" panose="02010509060101010101" pitchFamily="49" charset="-122"/>
                  </a:rPr>
                  <a:t>2</a:t>
                </a:r>
                <a:r>
                  <a:rPr lang="zh-CN" altLang="en-US" sz="2000">
                    <a:latin typeface="Arial" panose="020B0604020202020204" pitchFamily="34" charset="0"/>
                    <a:ea typeface="隶书" panose="02010509060101010101" pitchFamily="49" charset="-122"/>
                  </a:rPr>
                  <a:t>字节</a:t>
                </a:r>
              </a:p>
            </p:txBody>
          </p:sp>
          <p:grpSp>
            <p:nvGrpSpPr>
              <p:cNvPr id="63516" name="Group 35">
                <a:extLst>
                  <a:ext uri="{FF2B5EF4-FFF2-40B4-BE49-F238E27FC236}">
                    <a16:creationId xmlns:a16="http://schemas.microsoft.com/office/drawing/2014/main" id="{97272181-886B-4872-987B-12C9ADA28272}"/>
                  </a:ext>
                </a:extLst>
              </p:cNvPr>
              <p:cNvGrpSpPr>
                <a:grpSpLocks/>
              </p:cNvGrpSpPr>
              <p:nvPr/>
            </p:nvGrpSpPr>
            <p:grpSpPr bwMode="auto">
              <a:xfrm>
                <a:off x="2763" y="2649"/>
                <a:ext cx="705" cy="250"/>
                <a:chOff x="1515" y="922"/>
                <a:chExt cx="705" cy="250"/>
              </a:xfrm>
            </p:grpSpPr>
            <p:sp>
              <p:nvSpPr>
                <p:cNvPr id="63526" name="Line 36">
                  <a:extLst>
                    <a:ext uri="{FF2B5EF4-FFF2-40B4-BE49-F238E27FC236}">
                      <a16:creationId xmlns:a16="http://schemas.microsoft.com/office/drawing/2014/main" id="{0B92B370-93FA-467B-B6B5-9DEB21F02CE2}"/>
                    </a:ext>
                  </a:extLst>
                </p:cNvPr>
                <p:cNvSpPr>
                  <a:spLocks noChangeShapeType="1"/>
                </p:cNvSpPr>
                <p:nvPr/>
              </p:nvSpPr>
              <p:spPr bwMode="auto">
                <a:xfrm>
                  <a:off x="1872" y="1068"/>
                  <a:ext cx="348"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3527" name="Text Box 37">
                  <a:extLst>
                    <a:ext uri="{FF2B5EF4-FFF2-40B4-BE49-F238E27FC236}">
                      <a16:creationId xmlns:a16="http://schemas.microsoft.com/office/drawing/2014/main" id="{9D6129EC-1C0F-4481-A69A-86C8B415A710}"/>
                    </a:ext>
                  </a:extLst>
                </p:cNvPr>
                <p:cNvSpPr txBox="1">
                  <a:spLocks noChangeArrowheads="1"/>
                </p:cNvSpPr>
                <p:nvPr/>
              </p:nvSpPr>
              <p:spPr bwMode="auto">
                <a:xfrm>
                  <a:off x="1515" y="922"/>
                  <a:ext cx="4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0000FF"/>
                      </a:solidFill>
                      <a:latin typeface="Arial" panose="020B0604020202020204" pitchFamily="34" charset="0"/>
                      <a:ea typeface="隶书" panose="02010509060101010101" pitchFamily="49" charset="-122"/>
                    </a:rPr>
                    <a:t>地址</a:t>
                  </a:r>
                </a:p>
              </p:txBody>
            </p:sp>
          </p:grpSp>
          <p:grpSp>
            <p:nvGrpSpPr>
              <p:cNvPr id="63517" name="Group 38">
                <a:extLst>
                  <a:ext uri="{FF2B5EF4-FFF2-40B4-BE49-F238E27FC236}">
                    <a16:creationId xmlns:a16="http://schemas.microsoft.com/office/drawing/2014/main" id="{BBDC59BC-FD9C-443D-9B2E-76F6C92E152B}"/>
                  </a:ext>
                </a:extLst>
              </p:cNvPr>
              <p:cNvGrpSpPr>
                <a:grpSpLocks/>
              </p:cNvGrpSpPr>
              <p:nvPr/>
            </p:nvGrpSpPr>
            <p:grpSpPr bwMode="auto">
              <a:xfrm>
                <a:off x="2763" y="3153"/>
                <a:ext cx="705" cy="250"/>
                <a:chOff x="1515" y="922"/>
                <a:chExt cx="705" cy="250"/>
              </a:xfrm>
            </p:grpSpPr>
            <p:sp>
              <p:nvSpPr>
                <p:cNvPr id="63524" name="Line 39">
                  <a:extLst>
                    <a:ext uri="{FF2B5EF4-FFF2-40B4-BE49-F238E27FC236}">
                      <a16:creationId xmlns:a16="http://schemas.microsoft.com/office/drawing/2014/main" id="{103FB7D5-11A8-423D-A013-2D4C5036472D}"/>
                    </a:ext>
                  </a:extLst>
                </p:cNvPr>
                <p:cNvSpPr>
                  <a:spLocks noChangeShapeType="1"/>
                </p:cNvSpPr>
                <p:nvPr/>
              </p:nvSpPr>
              <p:spPr bwMode="auto">
                <a:xfrm>
                  <a:off x="1872" y="1068"/>
                  <a:ext cx="348"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3525" name="Text Box 40">
                  <a:extLst>
                    <a:ext uri="{FF2B5EF4-FFF2-40B4-BE49-F238E27FC236}">
                      <a16:creationId xmlns:a16="http://schemas.microsoft.com/office/drawing/2014/main" id="{36497F01-3A4F-443E-89C0-511BB169249E}"/>
                    </a:ext>
                  </a:extLst>
                </p:cNvPr>
                <p:cNvSpPr txBox="1">
                  <a:spLocks noChangeArrowheads="1"/>
                </p:cNvSpPr>
                <p:nvPr/>
              </p:nvSpPr>
              <p:spPr bwMode="auto">
                <a:xfrm>
                  <a:off x="1515" y="922"/>
                  <a:ext cx="4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0000FF"/>
                      </a:solidFill>
                      <a:latin typeface="Arial" panose="020B0604020202020204" pitchFamily="34" charset="0"/>
                      <a:ea typeface="隶书" panose="02010509060101010101" pitchFamily="49" charset="-122"/>
                    </a:rPr>
                    <a:t>地址</a:t>
                  </a:r>
                </a:p>
              </p:txBody>
            </p:sp>
          </p:grpSp>
          <p:sp>
            <p:nvSpPr>
              <p:cNvPr id="63518" name="Text Box 41">
                <a:extLst>
                  <a:ext uri="{FF2B5EF4-FFF2-40B4-BE49-F238E27FC236}">
                    <a16:creationId xmlns:a16="http://schemas.microsoft.com/office/drawing/2014/main" id="{8104B42A-26BE-432F-9BA4-DC7CF4FF62F2}"/>
                  </a:ext>
                </a:extLst>
              </p:cNvPr>
              <p:cNvSpPr txBox="1">
                <a:spLocks noChangeArrowheads="1"/>
              </p:cNvSpPr>
              <p:nvPr/>
            </p:nvSpPr>
            <p:spPr bwMode="auto">
              <a:xfrm>
                <a:off x="3915" y="1974"/>
                <a:ext cx="306"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latin typeface="Arial" panose="020B0604020202020204" pitchFamily="34" charset="0"/>
                    <a:ea typeface="隶书" panose="02010509060101010101" pitchFamily="49" charset="-122"/>
                  </a:rPr>
                  <a:t>…...</a:t>
                </a:r>
              </a:p>
            </p:txBody>
          </p:sp>
          <p:sp>
            <p:nvSpPr>
              <p:cNvPr id="63519" name="Text Box 42">
                <a:extLst>
                  <a:ext uri="{FF2B5EF4-FFF2-40B4-BE49-F238E27FC236}">
                    <a16:creationId xmlns:a16="http://schemas.microsoft.com/office/drawing/2014/main" id="{8544359A-4244-42A5-B589-481F12D504C4}"/>
                  </a:ext>
                </a:extLst>
              </p:cNvPr>
              <p:cNvSpPr txBox="1">
                <a:spLocks noChangeArrowheads="1"/>
              </p:cNvSpPr>
              <p:nvPr/>
            </p:nvSpPr>
            <p:spPr bwMode="auto">
              <a:xfrm>
                <a:off x="3819" y="4032"/>
                <a:ext cx="4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latin typeface="Arial" panose="020B0604020202020204" pitchFamily="34" charset="0"/>
                    <a:ea typeface="隶书" panose="02010509060101010101" pitchFamily="49" charset="-122"/>
                  </a:rPr>
                  <a:t>内存</a:t>
                </a:r>
                <a:endParaRPr lang="zh-CN" altLang="en-US" sz="2000">
                  <a:latin typeface="Arial" panose="020B0604020202020204" pitchFamily="34" charset="0"/>
                  <a:ea typeface="隶书" panose="02010509060101010101" pitchFamily="49" charset="-122"/>
                </a:endParaRPr>
              </a:p>
            </p:txBody>
          </p:sp>
          <p:sp>
            <p:nvSpPr>
              <p:cNvPr id="63520" name="Text Box 43">
                <a:extLst>
                  <a:ext uri="{FF2B5EF4-FFF2-40B4-BE49-F238E27FC236}">
                    <a16:creationId xmlns:a16="http://schemas.microsoft.com/office/drawing/2014/main" id="{7BCE06AC-2915-43BE-A542-FE3A8C6557C2}"/>
                  </a:ext>
                </a:extLst>
              </p:cNvPr>
              <p:cNvSpPr txBox="1">
                <a:spLocks noChangeArrowheads="1"/>
              </p:cNvSpPr>
              <p:nvPr/>
            </p:nvSpPr>
            <p:spPr bwMode="auto">
              <a:xfrm>
                <a:off x="3879" y="2388"/>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CC6600"/>
                    </a:solidFill>
                    <a:latin typeface="Arial" panose="020B0604020202020204" pitchFamily="34" charset="0"/>
                    <a:ea typeface="隶书" panose="02010509060101010101" pitchFamily="49" charset="-122"/>
                  </a:rPr>
                  <a:t>1</a:t>
                </a:r>
              </a:p>
            </p:txBody>
          </p:sp>
          <p:sp>
            <p:nvSpPr>
              <p:cNvPr id="63521" name="Text Box 44">
                <a:extLst>
                  <a:ext uri="{FF2B5EF4-FFF2-40B4-BE49-F238E27FC236}">
                    <a16:creationId xmlns:a16="http://schemas.microsoft.com/office/drawing/2014/main" id="{BCD5C2C2-7C93-489C-85D5-6BA8CEB09E35}"/>
                  </a:ext>
                </a:extLst>
              </p:cNvPr>
              <p:cNvSpPr txBox="1">
                <a:spLocks noChangeArrowheads="1"/>
              </p:cNvSpPr>
              <p:nvPr/>
            </p:nvSpPr>
            <p:spPr bwMode="auto">
              <a:xfrm>
                <a:off x="3879" y="2904"/>
                <a:ext cx="2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CC6600"/>
                    </a:solidFill>
                    <a:latin typeface="Arial" panose="020B0604020202020204" pitchFamily="34" charset="0"/>
                    <a:ea typeface="隶书" panose="02010509060101010101" pitchFamily="49" charset="-122"/>
                  </a:rPr>
                  <a:t>-3</a:t>
                </a:r>
              </a:p>
            </p:txBody>
          </p:sp>
          <p:sp>
            <p:nvSpPr>
              <p:cNvPr id="63522" name="Text Box 45">
                <a:extLst>
                  <a:ext uri="{FF2B5EF4-FFF2-40B4-BE49-F238E27FC236}">
                    <a16:creationId xmlns:a16="http://schemas.microsoft.com/office/drawing/2014/main" id="{42C900E8-04E3-4EB7-904E-5098A65EEFF8}"/>
                  </a:ext>
                </a:extLst>
              </p:cNvPr>
              <p:cNvSpPr txBox="1">
                <a:spLocks noChangeArrowheads="1"/>
              </p:cNvSpPr>
              <p:nvPr/>
            </p:nvSpPr>
            <p:spPr bwMode="auto">
              <a:xfrm>
                <a:off x="3879" y="3405"/>
                <a:ext cx="3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33CC33"/>
                    </a:solidFill>
                    <a:latin typeface="Arial" panose="020B0604020202020204" pitchFamily="34" charset="0"/>
                    <a:ea typeface="隶书" panose="02010509060101010101" pitchFamily="49" charset="-122"/>
                    <a:sym typeface="Symbol" panose="05050102010706020507" pitchFamily="18" charset="2"/>
                  </a:rPr>
                  <a:t></a:t>
                </a:r>
                <a:endParaRPr lang="en-US" altLang="zh-CN">
                  <a:solidFill>
                    <a:srgbClr val="33CC33"/>
                  </a:solidFill>
                  <a:latin typeface="Arial" panose="020B0604020202020204" pitchFamily="34" charset="0"/>
                  <a:ea typeface="隶书" panose="02010509060101010101" pitchFamily="49" charset="-122"/>
                </a:endParaRPr>
              </a:p>
            </p:txBody>
          </p:sp>
          <p:sp>
            <p:nvSpPr>
              <p:cNvPr id="63523" name="AutoShape 46">
                <a:extLst>
                  <a:ext uri="{FF2B5EF4-FFF2-40B4-BE49-F238E27FC236}">
                    <a16:creationId xmlns:a16="http://schemas.microsoft.com/office/drawing/2014/main" id="{944FA4F7-DAF7-4EE8-AC7F-080338B1DF0A}"/>
                  </a:ext>
                </a:extLst>
              </p:cNvPr>
              <p:cNvSpPr>
                <a:spLocks/>
              </p:cNvSpPr>
              <p:nvPr/>
            </p:nvSpPr>
            <p:spPr bwMode="auto">
              <a:xfrm>
                <a:off x="4824" y="3867"/>
                <a:ext cx="936" cy="294"/>
              </a:xfrm>
              <a:prstGeom prst="callout2">
                <a:avLst>
                  <a:gd name="adj1" fmla="val 24491"/>
                  <a:gd name="adj2" fmla="val -5130"/>
                  <a:gd name="adj3" fmla="val 24491"/>
                  <a:gd name="adj4" fmla="val -24250"/>
                  <a:gd name="adj5" fmla="val -87755"/>
                  <a:gd name="adj6" fmla="val -77778"/>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rgbClr val="FF0000"/>
                    </a:solidFill>
                    <a:latin typeface="Arial" panose="020B0604020202020204" pitchFamily="34" charset="0"/>
                    <a:ea typeface="隶书" panose="02010509060101010101" pitchFamily="49" charset="-122"/>
                  </a:rPr>
                  <a:t>随机数</a:t>
                </a:r>
                <a:endParaRPr lang="zh-CN" altLang="en-US">
                  <a:latin typeface="Arial" panose="020B0604020202020204" pitchFamily="34" charset="0"/>
                  <a:ea typeface="隶书" panose="02010509060101010101" pitchFamily="49" charset="-122"/>
                </a:endParaRPr>
              </a:p>
            </p:txBody>
          </p:sp>
        </p:grpSp>
      </p:grpSp>
      <p:sp>
        <p:nvSpPr>
          <p:cNvPr id="45" name="Text Box 49">
            <a:extLst>
              <a:ext uri="{FF2B5EF4-FFF2-40B4-BE49-F238E27FC236}">
                <a16:creationId xmlns:a16="http://schemas.microsoft.com/office/drawing/2014/main" id="{B6CFE68F-7DC2-43B5-AC0D-4D109F088AE2}"/>
              </a:ext>
            </a:extLst>
          </p:cNvPr>
          <p:cNvSpPr txBox="1">
            <a:spLocks noChangeArrowheads="1"/>
          </p:cNvSpPr>
          <p:nvPr/>
        </p:nvSpPr>
        <p:spPr bwMode="auto">
          <a:xfrm>
            <a:off x="2287587" y="2659062"/>
            <a:ext cx="2873375" cy="669925"/>
          </a:xfrm>
          <a:prstGeom prst="rect">
            <a:avLst/>
          </a:prstGeom>
          <a:solidFill>
            <a:srgbClr val="FFFFCC"/>
          </a:solidFill>
          <a:ln w="28575">
            <a:solidFill>
              <a:srgbClr val="339966"/>
            </a:solidFill>
            <a:miter lim="800000"/>
            <a:headEnd/>
            <a:tailEnd/>
          </a:ln>
          <a:effectLst/>
        </p:spPr>
        <p:txBody>
          <a:bodyPr>
            <a:spAutoFit/>
          </a:bodyPr>
          <a:lstStyle/>
          <a:p>
            <a:pPr>
              <a:defRPr/>
            </a:pPr>
            <a:r>
              <a:rPr lang="zh-CN" altLang="en-US" sz="3600" dirty="0">
                <a:solidFill>
                  <a:srgbClr val="FF0000"/>
                </a:solidFill>
                <a:effectLst>
                  <a:outerShdw blurRad="38100" dist="38100" dir="2700000" algn="tl">
                    <a:srgbClr val="000000"/>
                  </a:outerShdw>
                </a:effectLst>
                <a:ea typeface="黑体" pitchFamily="49" charset="-122"/>
              </a:rPr>
              <a:t>错！</a:t>
            </a:r>
            <a:r>
              <a:rPr lang="en-US" altLang="zh-CN" sz="2800" dirty="0" err="1"/>
              <a:t>int</a:t>
            </a:r>
            <a:r>
              <a:rPr lang="en-US" altLang="zh-CN" sz="2800" dirty="0"/>
              <a:t> a=b=c=3</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8126BB9-91AF-4F86-B654-8AE8B5D0B8D7}"/>
              </a:ext>
            </a:extLst>
          </p:cNvPr>
          <p:cNvSpPr>
            <a:spLocks noGrp="1"/>
          </p:cNvSpPr>
          <p:nvPr>
            <p:ph type="subTitle" idx="4294967295"/>
          </p:nvPr>
        </p:nvSpPr>
        <p:spPr>
          <a:xfrm>
            <a:off x="0" y="1052513"/>
            <a:ext cx="8077200" cy="685800"/>
          </a:xfrm>
        </p:spPr>
        <p:txBody>
          <a:bodyPr/>
          <a:lstStyle/>
          <a:p>
            <a:pPr eaLnBrk="1" hangingPunct="1"/>
            <a:r>
              <a:rPr lang="en-US" altLang="zh-CN">
                <a:solidFill>
                  <a:srgbClr val="800000"/>
                </a:solidFill>
              </a:rPr>
              <a:t>3.6  </a:t>
            </a:r>
            <a:r>
              <a:rPr kumimoji="1" lang="en-US" altLang="zh-CN" sz="2800" b="1">
                <a:solidFill>
                  <a:srgbClr val="800000"/>
                </a:solidFill>
                <a:latin typeface="宋体" panose="02010600030101010101" pitchFamily="2" charset="-122"/>
                <a:ea typeface="宋体" panose="02010600030101010101" pitchFamily="2" charset="-122"/>
              </a:rPr>
              <a:t>C</a:t>
            </a:r>
            <a:r>
              <a:rPr kumimoji="1" lang="zh-CN" altLang="en-US" sz="2800" b="1">
                <a:solidFill>
                  <a:srgbClr val="800000"/>
                </a:solidFill>
                <a:latin typeface="宋体" panose="02010600030101010101" pitchFamily="2" charset="-122"/>
                <a:ea typeface="宋体" panose="02010600030101010101" pitchFamily="2" charset="-122"/>
              </a:rPr>
              <a:t>的运算符简介</a:t>
            </a:r>
            <a:endParaRPr kumimoji="1" lang="zh-CN" altLang="zh-CN" sz="2800" b="1">
              <a:solidFill>
                <a:srgbClr val="800000"/>
              </a:solidFill>
              <a:latin typeface="宋体" panose="02010600030101010101" pitchFamily="2" charset="-122"/>
              <a:ea typeface="宋体" panose="02010600030101010101" pitchFamily="2" charset="-122"/>
            </a:endParaRPr>
          </a:p>
        </p:txBody>
      </p:sp>
      <p:sp>
        <p:nvSpPr>
          <p:cNvPr id="64515" name="Rectangle 3">
            <a:extLst>
              <a:ext uri="{FF2B5EF4-FFF2-40B4-BE49-F238E27FC236}">
                <a16:creationId xmlns:a16="http://schemas.microsoft.com/office/drawing/2014/main" id="{0580A60D-D6B8-4675-BD6D-B1A3FC39CB36}"/>
              </a:ext>
            </a:extLst>
          </p:cNvPr>
          <p:cNvSpPr>
            <a:spLocks noChangeArrowheads="1"/>
          </p:cNvSpPr>
          <p:nvPr/>
        </p:nvSpPr>
        <p:spPr bwMode="auto">
          <a:xfrm>
            <a:off x="468313" y="1557338"/>
            <a:ext cx="8077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Tx/>
              <a:buChar char="•"/>
            </a:pPr>
            <a:r>
              <a:rPr lang="en-US" altLang="zh-CN" sz="2800" b="1">
                <a:latin typeface="宋体" panose="02010600030101010101" pitchFamily="2" charset="-122"/>
              </a:rPr>
              <a:t>C</a:t>
            </a:r>
            <a:r>
              <a:rPr lang="zh-CN" altLang="en-US" sz="2800" b="1">
                <a:latin typeface="宋体" panose="02010600030101010101" pitchFamily="2" charset="-122"/>
              </a:rPr>
              <a:t>语言的运算符范围很宽，把除了控制语句和输入输出以外的几乎所有的基本操作都作为运算符处理。</a:t>
            </a:r>
            <a:endParaRPr lang="en-US" altLang="zh-CN" sz="2800" b="1">
              <a:latin typeface="宋体" panose="02010600030101010101" pitchFamily="2" charset="-122"/>
            </a:endParaRPr>
          </a:p>
          <a:p>
            <a:pPr eaLnBrk="1" hangingPunct="1">
              <a:spcBef>
                <a:spcPct val="20000"/>
              </a:spcBef>
              <a:buFontTx/>
              <a:buChar char="•"/>
            </a:pPr>
            <a:endParaRPr lang="en-US" altLang="zh-CN" sz="2800" b="1">
              <a:latin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4F146CD4-D57B-4473-A114-B0E854207636}"/>
              </a:ext>
            </a:extLst>
          </p:cNvPr>
          <p:cNvGrpSpPr>
            <a:grpSpLocks/>
          </p:cNvGrpSpPr>
          <p:nvPr/>
        </p:nvGrpSpPr>
        <p:grpSpPr bwMode="auto">
          <a:xfrm>
            <a:off x="684213" y="1168400"/>
            <a:ext cx="7213600" cy="5284788"/>
            <a:chOff x="180" y="648"/>
            <a:chExt cx="4544" cy="3329"/>
          </a:xfrm>
        </p:grpSpPr>
        <p:sp>
          <p:nvSpPr>
            <p:cNvPr id="65540" name="AutoShape 9">
              <a:extLst>
                <a:ext uri="{FF2B5EF4-FFF2-40B4-BE49-F238E27FC236}">
                  <a16:creationId xmlns:a16="http://schemas.microsoft.com/office/drawing/2014/main" id="{D81B28E6-9B68-49FC-9D10-1B893E84A5D6}"/>
                </a:ext>
              </a:extLst>
            </p:cNvPr>
            <p:cNvSpPr>
              <a:spLocks/>
            </p:cNvSpPr>
            <p:nvPr/>
          </p:nvSpPr>
          <p:spPr bwMode="auto">
            <a:xfrm>
              <a:off x="488" y="648"/>
              <a:ext cx="178" cy="3329"/>
            </a:xfrm>
            <a:prstGeom prst="leftBrace">
              <a:avLst>
                <a:gd name="adj1" fmla="val 15585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5541" name="Text Box 10">
              <a:extLst>
                <a:ext uri="{FF2B5EF4-FFF2-40B4-BE49-F238E27FC236}">
                  <a16:creationId xmlns:a16="http://schemas.microsoft.com/office/drawing/2014/main" id="{3CBC4861-AFB1-448F-97A3-89342E21D17F}"/>
                </a:ext>
              </a:extLst>
            </p:cNvPr>
            <p:cNvSpPr txBox="1">
              <a:spLocks noChangeArrowheads="1"/>
            </p:cNvSpPr>
            <p:nvPr/>
          </p:nvSpPr>
          <p:spPr bwMode="auto">
            <a:xfrm>
              <a:off x="180" y="1807"/>
              <a:ext cx="308"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chemeClr val="tx2"/>
                  </a:solidFill>
                </a:rPr>
                <a:t>C</a:t>
              </a:r>
            </a:p>
            <a:p>
              <a:r>
                <a:rPr lang="zh-CN" altLang="zh-CN">
                  <a:solidFill>
                    <a:schemeClr val="tx2"/>
                  </a:solidFill>
                </a:rPr>
                <a:t>运</a:t>
              </a:r>
            </a:p>
            <a:p>
              <a:r>
                <a:rPr lang="zh-CN" altLang="zh-CN">
                  <a:solidFill>
                    <a:schemeClr val="tx2"/>
                  </a:solidFill>
                </a:rPr>
                <a:t>算</a:t>
              </a:r>
            </a:p>
            <a:p>
              <a:r>
                <a:rPr lang="zh-CN" altLang="zh-CN">
                  <a:solidFill>
                    <a:schemeClr val="tx2"/>
                  </a:solidFill>
                </a:rPr>
                <a:t>符</a:t>
              </a:r>
              <a:endParaRPr lang="zh-CN" altLang="en-US">
                <a:solidFill>
                  <a:schemeClr val="tx2"/>
                </a:solidFill>
              </a:endParaRPr>
            </a:p>
          </p:txBody>
        </p:sp>
        <p:sp>
          <p:nvSpPr>
            <p:cNvPr id="65542" name="Text Box 11">
              <a:extLst>
                <a:ext uri="{FF2B5EF4-FFF2-40B4-BE49-F238E27FC236}">
                  <a16:creationId xmlns:a16="http://schemas.microsoft.com/office/drawing/2014/main" id="{857A42A5-3EF1-4573-8997-14978182755A}"/>
                </a:ext>
              </a:extLst>
            </p:cNvPr>
            <p:cNvSpPr txBox="1">
              <a:spLocks noChangeArrowheads="1"/>
            </p:cNvSpPr>
            <p:nvPr/>
          </p:nvSpPr>
          <p:spPr bwMode="auto">
            <a:xfrm>
              <a:off x="768" y="672"/>
              <a:ext cx="3956" cy="3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rgbClr val="0000FF"/>
                  </a:solidFill>
                  <a:latin typeface="宋体" panose="02010600030101010101" pitchFamily="2" charset="-122"/>
                </a:rPr>
                <a:t>算术运算符：（</a:t>
              </a:r>
              <a:r>
                <a:rPr lang="en-US" altLang="zh-CN">
                  <a:solidFill>
                    <a:srgbClr val="0000FF"/>
                  </a:solidFill>
                  <a:latin typeface="宋体" panose="02010600030101010101" pitchFamily="2" charset="-122"/>
                </a:rPr>
                <a:t>+  -  *  /  %  ++  --</a:t>
              </a:r>
              <a:r>
                <a:rPr lang="zh-CN" altLang="en-US">
                  <a:solidFill>
                    <a:srgbClr val="0000FF"/>
                  </a:solidFill>
                  <a:latin typeface="宋体" panose="02010600030101010101" pitchFamily="2" charset="-122"/>
                </a:rPr>
                <a:t>）</a:t>
              </a:r>
            </a:p>
            <a:p>
              <a:r>
                <a:rPr lang="zh-CN" altLang="en-US">
                  <a:solidFill>
                    <a:srgbClr val="0000FF"/>
                  </a:solidFill>
                  <a:latin typeface="宋体" panose="02010600030101010101" pitchFamily="2" charset="-122"/>
                </a:rPr>
                <a:t>关系运算符：（</a:t>
              </a:r>
              <a:r>
                <a:rPr lang="en-US" altLang="zh-CN">
                  <a:solidFill>
                    <a:srgbClr val="0000FF"/>
                  </a:solidFill>
                  <a:latin typeface="宋体" panose="02010600030101010101" pitchFamily="2" charset="-122"/>
                </a:rPr>
                <a:t>&lt;  &lt;=   ==   &gt;   &gt;=   !=</a:t>
              </a:r>
              <a:r>
                <a:rPr lang="zh-CN" altLang="en-US">
                  <a:solidFill>
                    <a:srgbClr val="0000FF"/>
                  </a:solidFill>
                  <a:latin typeface="宋体" panose="02010600030101010101" pitchFamily="2" charset="-122"/>
                </a:rPr>
                <a:t>）</a:t>
              </a:r>
            </a:p>
            <a:p>
              <a:r>
                <a:rPr lang="zh-CN" altLang="en-US">
                  <a:solidFill>
                    <a:srgbClr val="0000FF"/>
                  </a:solidFill>
                  <a:latin typeface="宋体" panose="02010600030101010101" pitchFamily="2" charset="-122"/>
                </a:rPr>
                <a:t>逻辑运算符：（（！  </a:t>
              </a:r>
              <a:r>
                <a:rPr lang="en-US" altLang="zh-CN">
                  <a:solidFill>
                    <a:srgbClr val="0000FF"/>
                  </a:solidFill>
                  <a:latin typeface="宋体" panose="02010600030101010101" pitchFamily="2" charset="-122"/>
                </a:rPr>
                <a:t>&amp;&amp;  ||</a:t>
              </a:r>
              <a:r>
                <a:rPr lang="zh-CN" altLang="en-US">
                  <a:solidFill>
                    <a:srgbClr val="0000FF"/>
                  </a:solidFill>
                  <a:latin typeface="宋体" panose="02010600030101010101" pitchFamily="2" charset="-122"/>
                </a:rPr>
                <a:t>）</a:t>
              </a:r>
            </a:p>
            <a:p>
              <a:r>
                <a:rPr lang="zh-CN" altLang="en-US">
                  <a:solidFill>
                    <a:srgbClr val="0000FF"/>
                  </a:solidFill>
                  <a:latin typeface="宋体" panose="02010600030101010101" pitchFamily="2" charset="-122"/>
                </a:rPr>
                <a:t>位运算符  ：（</a:t>
              </a:r>
              <a:r>
                <a:rPr lang="en-US" altLang="zh-CN">
                  <a:solidFill>
                    <a:srgbClr val="0000FF"/>
                  </a:solidFill>
                  <a:latin typeface="宋体" panose="02010600030101010101" pitchFamily="2" charset="-122"/>
                </a:rPr>
                <a:t>&lt;&lt;   &gt;&gt;   ~  |  ^  &amp;</a:t>
              </a:r>
              <a:r>
                <a:rPr lang="zh-CN" altLang="en-US">
                  <a:solidFill>
                    <a:srgbClr val="0000FF"/>
                  </a:solidFill>
                  <a:latin typeface="宋体" panose="02010600030101010101" pitchFamily="2" charset="-122"/>
                </a:rPr>
                <a:t>）</a:t>
              </a:r>
            </a:p>
            <a:p>
              <a:r>
                <a:rPr lang="zh-CN" altLang="en-US">
                  <a:solidFill>
                    <a:srgbClr val="0000FF"/>
                  </a:solidFill>
                  <a:latin typeface="宋体" panose="02010600030101010101" pitchFamily="2" charset="-122"/>
                </a:rPr>
                <a:t>赋值运算符：（</a:t>
              </a:r>
              <a:r>
                <a:rPr lang="en-US" altLang="zh-CN">
                  <a:solidFill>
                    <a:srgbClr val="0000FF"/>
                  </a:solidFill>
                  <a:latin typeface="宋体" panose="02010600030101010101" pitchFamily="2" charset="-122"/>
                </a:rPr>
                <a:t>= </a:t>
              </a:r>
              <a:r>
                <a:rPr lang="zh-CN" altLang="en-US">
                  <a:solidFill>
                    <a:srgbClr val="0000FF"/>
                  </a:solidFill>
                  <a:latin typeface="宋体" panose="02010600030101010101" pitchFamily="2" charset="-122"/>
                </a:rPr>
                <a:t>及其扩展）</a:t>
              </a:r>
            </a:p>
            <a:p>
              <a:r>
                <a:rPr lang="zh-CN" altLang="en-US">
                  <a:solidFill>
                    <a:srgbClr val="0000FF"/>
                  </a:solidFill>
                  <a:latin typeface="宋体" panose="02010600030101010101" pitchFamily="2" charset="-122"/>
                </a:rPr>
                <a:t>条件运算符：（</a:t>
              </a:r>
              <a:r>
                <a:rPr lang="en-US" altLang="zh-CN">
                  <a:solidFill>
                    <a:srgbClr val="0000FF"/>
                  </a:solidFill>
                  <a:latin typeface="宋体" panose="02010600030101010101" pitchFamily="2" charset="-122"/>
                </a:rPr>
                <a:t>?:</a:t>
              </a:r>
              <a:r>
                <a:rPr lang="zh-CN" altLang="en-US">
                  <a:solidFill>
                    <a:srgbClr val="0000FF"/>
                  </a:solidFill>
                  <a:latin typeface="宋体" panose="02010600030101010101" pitchFamily="2" charset="-122"/>
                </a:rPr>
                <a:t>）</a:t>
              </a:r>
            </a:p>
            <a:p>
              <a:r>
                <a:rPr lang="zh-CN" altLang="en-US">
                  <a:solidFill>
                    <a:srgbClr val="0000FF"/>
                  </a:solidFill>
                  <a:latin typeface="宋体" panose="02010600030101010101" pitchFamily="2" charset="-122"/>
                </a:rPr>
                <a:t>逗号运算符：（</a:t>
              </a:r>
              <a:r>
                <a:rPr lang="en-US" altLang="zh-CN">
                  <a:solidFill>
                    <a:srgbClr val="0000FF"/>
                  </a:solidFill>
                  <a:latin typeface="宋体" panose="02010600030101010101" pitchFamily="2" charset="-122"/>
                </a:rPr>
                <a:t>,</a:t>
              </a:r>
              <a:r>
                <a:rPr lang="zh-CN" altLang="en-US">
                  <a:solidFill>
                    <a:srgbClr val="0000FF"/>
                  </a:solidFill>
                  <a:latin typeface="宋体" panose="02010600030101010101" pitchFamily="2" charset="-122"/>
                </a:rPr>
                <a:t>）</a:t>
              </a:r>
            </a:p>
            <a:p>
              <a:r>
                <a:rPr lang="zh-CN" altLang="en-US">
                  <a:solidFill>
                    <a:srgbClr val="0000FF"/>
                  </a:solidFill>
                  <a:latin typeface="宋体" panose="02010600030101010101" pitchFamily="2" charset="-122"/>
                </a:rPr>
                <a:t>指针运算符：（*  </a:t>
              </a:r>
              <a:r>
                <a:rPr lang="en-US" altLang="zh-CN">
                  <a:solidFill>
                    <a:srgbClr val="0000FF"/>
                  </a:solidFill>
                  <a:latin typeface="宋体" panose="02010600030101010101" pitchFamily="2" charset="-122"/>
                </a:rPr>
                <a:t>&amp;</a:t>
              </a:r>
              <a:r>
                <a:rPr lang="zh-CN" altLang="en-US">
                  <a:solidFill>
                    <a:srgbClr val="0000FF"/>
                  </a:solidFill>
                  <a:latin typeface="宋体" panose="02010600030101010101" pitchFamily="2" charset="-122"/>
                </a:rPr>
                <a:t>）</a:t>
              </a:r>
            </a:p>
            <a:p>
              <a:r>
                <a:rPr lang="zh-CN" altLang="en-US">
                  <a:solidFill>
                    <a:srgbClr val="0000FF"/>
                  </a:solidFill>
                  <a:latin typeface="宋体" panose="02010600030101010101" pitchFamily="2" charset="-122"/>
                </a:rPr>
                <a:t>求字节数   ：（</a:t>
              </a:r>
              <a:r>
                <a:rPr lang="en-US" altLang="zh-CN">
                  <a:solidFill>
                    <a:srgbClr val="0000FF"/>
                  </a:solidFill>
                  <a:latin typeface="宋体" panose="02010600030101010101" pitchFamily="2" charset="-122"/>
                </a:rPr>
                <a:t>sizeof</a:t>
              </a:r>
              <a:r>
                <a:rPr lang="zh-CN" altLang="en-US">
                  <a:solidFill>
                    <a:srgbClr val="0000FF"/>
                  </a:solidFill>
                  <a:latin typeface="宋体" panose="02010600030101010101" pitchFamily="2" charset="-122"/>
                </a:rPr>
                <a:t>）</a:t>
              </a:r>
            </a:p>
            <a:p>
              <a:r>
                <a:rPr lang="zh-CN" altLang="en-US">
                  <a:solidFill>
                    <a:srgbClr val="0000FF"/>
                  </a:solidFill>
                  <a:latin typeface="宋体" panose="02010600030101010101" pitchFamily="2" charset="-122"/>
                </a:rPr>
                <a:t>强制类型转换：（类型）</a:t>
              </a:r>
            </a:p>
            <a:p>
              <a:r>
                <a:rPr lang="zh-CN" altLang="en-US">
                  <a:solidFill>
                    <a:srgbClr val="0000FF"/>
                  </a:solidFill>
                  <a:latin typeface="宋体" panose="02010600030101010101" pitchFamily="2" charset="-122"/>
                </a:rPr>
                <a:t>分量运算符：（</a:t>
              </a:r>
              <a:r>
                <a:rPr lang="en-US" altLang="zh-CN">
                  <a:solidFill>
                    <a:srgbClr val="0000FF"/>
                  </a:solidFill>
                  <a:latin typeface="宋体" panose="02010600030101010101" pitchFamily="2" charset="-122"/>
                </a:rPr>
                <a:t>.  -&gt;</a:t>
              </a:r>
              <a:r>
                <a:rPr lang="zh-CN" altLang="en-US">
                  <a:solidFill>
                    <a:srgbClr val="0000FF"/>
                  </a:solidFill>
                  <a:latin typeface="宋体" panose="02010600030101010101" pitchFamily="2" charset="-122"/>
                </a:rPr>
                <a:t>）</a:t>
              </a:r>
            </a:p>
            <a:p>
              <a:r>
                <a:rPr lang="zh-CN" altLang="en-US">
                  <a:solidFill>
                    <a:srgbClr val="0000FF"/>
                  </a:solidFill>
                  <a:latin typeface="宋体" panose="02010600030101010101" pitchFamily="2" charset="-122"/>
                </a:rPr>
                <a:t>下标运算符：（</a:t>
              </a:r>
              <a:r>
                <a:rPr lang="en-US" altLang="zh-CN">
                  <a:solidFill>
                    <a:srgbClr val="0000FF"/>
                  </a:solidFill>
                  <a:latin typeface="宋体" panose="02010600030101010101" pitchFamily="2" charset="-122"/>
                </a:rPr>
                <a:t>[]</a:t>
              </a:r>
              <a:r>
                <a:rPr lang="zh-CN" altLang="en-US">
                  <a:solidFill>
                    <a:srgbClr val="0000FF"/>
                  </a:solidFill>
                  <a:latin typeface="宋体" panose="02010600030101010101" pitchFamily="2" charset="-122"/>
                </a:rPr>
                <a:t>）</a:t>
              </a:r>
            </a:p>
            <a:p>
              <a:r>
                <a:rPr lang="zh-CN" altLang="en-US">
                  <a:solidFill>
                    <a:srgbClr val="0000FF"/>
                  </a:solidFill>
                  <a:latin typeface="宋体" panose="02010600030101010101" pitchFamily="2" charset="-122"/>
                </a:rPr>
                <a:t>其它     ：（</a:t>
              </a:r>
              <a:r>
                <a:rPr lang="en-US" altLang="zh-CN">
                  <a:solidFill>
                    <a:srgbClr val="0000FF"/>
                  </a:solidFill>
                  <a:latin typeface="宋体" panose="02010600030101010101" pitchFamily="2" charset="-122"/>
                </a:rPr>
                <a:t>( )  -</a:t>
              </a:r>
              <a:r>
                <a:rPr lang="zh-CN" altLang="en-US">
                  <a:solidFill>
                    <a:srgbClr val="0000FF"/>
                  </a:solidFill>
                  <a:latin typeface="宋体" panose="02010600030101010101" pitchFamily="2" charset="-122"/>
                </a:rPr>
                <a:t>）</a:t>
              </a:r>
            </a:p>
            <a:p>
              <a:endParaRPr lang="en-US" altLang="zh-CN"/>
            </a:p>
          </p:txBody>
        </p:sp>
      </p:grpSp>
      <p:sp>
        <p:nvSpPr>
          <p:cNvPr id="9" name="Rectangle 12">
            <a:extLst>
              <a:ext uri="{FF2B5EF4-FFF2-40B4-BE49-F238E27FC236}">
                <a16:creationId xmlns:a16="http://schemas.microsoft.com/office/drawing/2014/main" id="{EA71ED3D-CB13-4F8C-841E-9EECE8196D23}"/>
              </a:ext>
            </a:extLst>
          </p:cNvPr>
          <p:cNvSpPr>
            <a:spLocks noChangeArrowheads="1"/>
          </p:cNvSpPr>
          <p:nvPr/>
        </p:nvSpPr>
        <p:spPr bwMode="auto">
          <a:xfrm>
            <a:off x="4989513" y="3054350"/>
            <a:ext cx="3997325" cy="345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hangingPunct="1">
              <a:spcBef>
                <a:spcPct val="20000"/>
              </a:spcBef>
              <a:buClr>
                <a:srgbClr val="339933"/>
              </a:buClr>
              <a:buFont typeface="Wingdings" panose="05000000000000000000" pitchFamily="2" charset="2"/>
              <a:buChar char="«"/>
            </a:pPr>
            <a:r>
              <a:rPr lang="zh-CN" altLang="zh-CN" sz="2800">
                <a:latin typeface="隶书" panose="02010509060101010101" pitchFamily="49" charset="-122"/>
                <a:ea typeface="隶书" panose="02010509060101010101" pitchFamily="49" charset="-122"/>
              </a:rPr>
              <a:t>学习运算符应注意：</a:t>
            </a:r>
            <a:endParaRPr lang="zh-CN" altLang="zh-CN" sz="2000">
              <a:latin typeface="宋体" panose="02010600030101010101" pitchFamily="2" charset="-122"/>
            </a:endParaRPr>
          </a:p>
          <a:p>
            <a:pPr lvl="2" eaLnBrk="1" hangingPunct="1">
              <a:spcBef>
                <a:spcPct val="20000"/>
              </a:spcBef>
              <a:buClr>
                <a:srgbClr val="FF3300"/>
              </a:buClr>
              <a:buFont typeface="Wingdings" panose="05000000000000000000" pitchFamily="2" charset="2"/>
              <a:buChar char="v"/>
            </a:pPr>
            <a:r>
              <a:rPr lang="zh-CN" altLang="zh-CN">
                <a:latin typeface="隶书" panose="02010509060101010101" pitchFamily="49" charset="-122"/>
                <a:ea typeface="隶书" panose="02010509060101010101" pitchFamily="49" charset="-122"/>
              </a:rPr>
              <a:t>运算符功能</a:t>
            </a:r>
          </a:p>
          <a:p>
            <a:pPr lvl="2" eaLnBrk="1" hangingPunct="1">
              <a:spcBef>
                <a:spcPct val="20000"/>
              </a:spcBef>
              <a:buClr>
                <a:srgbClr val="FF3300"/>
              </a:buClr>
              <a:buFont typeface="Wingdings" panose="05000000000000000000" pitchFamily="2" charset="2"/>
              <a:buChar char="v"/>
            </a:pPr>
            <a:r>
              <a:rPr lang="zh-CN" altLang="zh-CN">
                <a:latin typeface="隶书" panose="02010509060101010101" pitchFamily="49" charset="-122"/>
                <a:ea typeface="隶书" panose="02010509060101010101" pitchFamily="49" charset="-122"/>
              </a:rPr>
              <a:t>与运算</a:t>
            </a:r>
            <a:r>
              <a:rPr lang="zh-CN" altLang="en-US">
                <a:latin typeface="隶书" panose="02010509060101010101" pitchFamily="49" charset="-122"/>
                <a:ea typeface="隶书" panose="02010509060101010101" pitchFamily="49" charset="-122"/>
              </a:rPr>
              <a:t>对象</a:t>
            </a:r>
            <a:r>
              <a:rPr lang="zh-CN" altLang="zh-CN">
                <a:latin typeface="隶书" panose="02010509060101010101" pitchFamily="49" charset="-122"/>
                <a:ea typeface="隶书" panose="02010509060101010101" pitchFamily="49" charset="-122"/>
              </a:rPr>
              <a:t>关系</a:t>
            </a:r>
          </a:p>
          <a:p>
            <a:pPr lvl="3" eaLnBrk="1" hangingPunct="1">
              <a:spcBef>
                <a:spcPct val="20000"/>
              </a:spcBef>
              <a:buClr>
                <a:srgbClr val="FFCC00"/>
              </a:buClr>
              <a:buFont typeface="Wingdings" panose="05000000000000000000" pitchFamily="2" charset="2"/>
              <a:buChar char="l"/>
            </a:pPr>
            <a:r>
              <a:rPr lang="zh-CN" altLang="zh-CN" sz="2000">
                <a:latin typeface="隶书" panose="02010509060101010101" pitchFamily="49" charset="-122"/>
                <a:ea typeface="隶书" panose="02010509060101010101" pitchFamily="49" charset="-122"/>
              </a:rPr>
              <a:t>要求运算</a:t>
            </a:r>
            <a:r>
              <a:rPr lang="zh-CN" altLang="en-US" sz="2000">
                <a:latin typeface="隶书" panose="02010509060101010101" pitchFamily="49" charset="-122"/>
                <a:ea typeface="隶书" panose="02010509060101010101" pitchFamily="49" charset="-122"/>
              </a:rPr>
              <a:t>对象</a:t>
            </a:r>
            <a:r>
              <a:rPr lang="zh-CN" altLang="zh-CN" sz="2000">
                <a:latin typeface="隶书" panose="02010509060101010101" pitchFamily="49" charset="-122"/>
                <a:ea typeface="隶书" panose="02010509060101010101" pitchFamily="49" charset="-122"/>
              </a:rPr>
              <a:t>个数</a:t>
            </a:r>
          </a:p>
          <a:p>
            <a:pPr lvl="3" eaLnBrk="1" hangingPunct="1">
              <a:spcBef>
                <a:spcPct val="20000"/>
              </a:spcBef>
              <a:buClr>
                <a:srgbClr val="FFCC00"/>
              </a:buClr>
              <a:buFont typeface="Wingdings" panose="05000000000000000000" pitchFamily="2" charset="2"/>
              <a:buChar char="l"/>
            </a:pPr>
            <a:r>
              <a:rPr lang="zh-CN" altLang="zh-CN" sz="2000">
                <a:latin typeface="隶书" panose="02010509060101010101" pitchFamily="49" charset="-122"/>
                <a:ea typeface="隶书" panose="02010509060101010101" pitchFamily="49" charset="-122"/>
              </a:rPr>
              <a:t>要求运算</a:t>
            </a:r>
            <a:r>
              <a:rPr lang="zh-CN" altLang="en-US" sz="2000">
                <a:latin typeface="隶书" panose="02010509060101010101" pitchFamily="49" charset="-122"/>
                <a:ea typeface="隶书" panose="02010509060101010101" pitchFamily="49" charset="-122"/>
              </a:rPr>
              <a:t>对象</a:t>
            </a:r>
            <a:r>
              <a:rPr lang="zh-CN" altLang="zh-CN" sz="2000">
                <a:latin typeface="隶书" panose="02010509060101010101" pitchFamily="49" charset="-122"/>
                <a:ea typeface="隶书" panose="02010509060101010101" pitchFamily="49" charset="-122"/>
              </a:rPr>
              <a:t>类型</a:t>
            </a:r>
            <a:endParaRPr lang="zh-CN" altLang="zh-CN">
              <a:latin typeface="隶书" panose="02010509060101010101" pitchFamily="49" charset="-122"/>
              <a:ea typeface="隶书" panose="02010509060101010101" pitchFamily="49" charset="-122"/>
            </a:endParaRPr>
          </a:p>
          <a:p>
            <a:pPr lvl="2" eaLnBrk="1" hangingPunct="1">
              <a:spcBef>
                <a:spcPct val="20000"/>
              </a:spcBef>
              <a:buClr>
                <a:srgbClr val="FF3300"/>
              </a:buClr>
              <a:buFont typeface="Wingdings" panose="05000000000000000000" pitchFamily="2" charset="2"/>
              <a:buChar char="v"/>
            </a:pPr>
            <a:r>
              <a:rPr lang="zh-CN" altLang="zh-CN">
                <a:latin typeface="隶书" panose="02010509060101010101" pitchFamily="49" charset="-122"/>
                <a:ea typeface="隶书" panose="02010509060101010101" pitchFamily="49" charset="-122"/>
              </a:rPr>
              <a:t>运算符优先级别</a:t>
            </a:r>
          </a:p>
          <a:p>
            <a:pPr lvl="2" eaLnBrk="1" hangingPunct="1">
              <a:spcBef>
                <a:spcPct val="20000"/>
              </a:spcBef>
              <a:buClr>
                <a:srgbClr val="FF3300"/>
              </a:buClr>
              <a:buFont typeface="Wingdings" panose="05000000000000000000" pitchFamily="2" charset="2"/>
              <a:buChar char="v"/>
            </a:pPr>
            <a:r>
              <a:rPr lang="zh-CN" altLang="zh-CN">
                <a:latin typeface="隶书" panose="02010509060101010101" pitchFamily="49" charset="-122"/>
                <a:ea typeface="隶书" panose="02010509060101010101" pitchFamily="49" charset="-122"/>
              </a:rPr>
              <a:t>结合方向</a:t>
            </a:r>
          </a:p>
          <a:p>
            <a:pPr lvl="2" eaLnBrk="1" hangingPunct="1">
              <a:spcBef>
                <a:spcPct val="20000"/>
              </a:spcBef>
              <a:buClr>
                <a:srgbClr val="FF3300"/>
              </a:buClr>
              <a:buFont typeface="Wingdings" panose="05000000000000000000" pitchFamily="2" charset="2"/>
              <a:buChar char="v"/>
            </a:pPr>
            <a:r>
              <a:rPr lang="zh-CN" altLang="zh-CN">
                <a:latin typeface="隶书" panose="02010509060101010101" pitchFamily="49" charset="-122"/>
                <a:ea typeface="隶书" panose="02010509060101010101" pitchFamily="49" charset="-122"/>
              </a:rPr>
              <a:t>结果的类型</a:t>
            </a:r>
            <a:endParaRPr lang="zh-CN" altLang="en-US">
              <a:latin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EDBAECAA-10F1-462A-A601-AAC12346DBB6}"/>
              </a:ext>
            </a:extLst>
          </p:cNvPr>
          <p:cNvSpPr>
            <a:spLocks noGrp="1"/>
          </p:cNvSpPr>
          <p:nvPr>
            <p:ph type="subTitle" idx="4294967295"/>
          </p:nvPr>
        </p:nvSpPr>
        <p:spPr>
          <a:xfrm>
            <a:off x="0" y="981075"/>
            <a:ext cx="8077200" cy="5784850"/>
          </a:xfrm>
        </p:spPr>
        <p:txBody>
          <a:bodyPr/>
          <a:lstStyle/>
          <a:p>
            <a:pPr marL="228600" indent="-228600" eaLnBrk="1" hangingPunct="1">
              <a:spcBef>
                <a:spcPct val="20000"/>
              </a:spcBef>
              <a:buClr>
                <a:srgbClr val="FF3300"/>
              </a:buClr>
              <a:buFont typeface="Wingdings" panose="05000000000000000000" pitchFamily="2" charset="2"/>
              <a:buChar char="v"/>
            </a:pPr>
            <a:r>
              <a:rPr lang="zh-CN" altLang="en-US" sz="2400"/>
              <a:t>运算符：表示各种运算的符号。</a:t>
            </a:r>
            <a:endParaRPr lang="en-US" altLang="zh-CN" sz="2400"/>
          </a:p>
          <a:p>
            <a:pPr marL="228600" indent="-228600" eaLnBrk="1" hangingPunct="1">
              <a:spcBef>
                <a:spcPct val="20000"/>
              </a:spcBef>
              <a:buClr>
                <a:srgbClr val="FF3300"/>
              </a:buClr>
              <a:buFont typeface="Wingdings" panose="05000000000000000000" pitchFamily="2" charset="2"/>
              <a:buChar char="v"/>
            </a:pPr>
            <a:r>
              <a:rPr lang="zh-CN" altLang="en-US" sz="2400"/>
              <a:t>运算对象：常量、变量、函数</a:t>
            </a:r>
            <a:endParaRPr lang="en-US" altLang="zh-CN" sz="2400"/>
          </a:p>
          <a:p>
            <a:pPr marL="228600" indent="-228600" eaLnBrk="1" hangingPunct="1">
              <a:spcBef>
                <a:spcPct val="20000"/>
              </a:spcBef>
              <a:buClr>
                <a:srgbClr val="FF3300"/>
              </a:buClr>
              <a:buFont typeface="Wingdings" panose="05000000000000000000" pitchFamily="2" charset="2"/>
              <a:buChar char="v"/>
            </a:pPr>
            <a:r>
              <a:rPr lang="zh-CN" altLang="en-US" sz="2400"/>
              <a:t>运算符</a:t>
            </a:r>
            <a:r>
              <a:rPr lang="zh-CN" altLang="en-US" sz="2400">
                <a:solidFill>
                  <a:srgbClr val="FF0000"/>
                </a:solidFill>
              </a:rPr>
              <a:t>优先级别</a:t>
            </a:r>
            <a:endParaRPr lang="en-US" altLang="zh-CN" sz="2400">
              <a:solidFill>
                <a:srgbClr val="FF0000"/>
              </a:solidFill>
            </a:endParaRPr>
          </a:p>
          <a:p>
            <a:pPr marL="685800" lvl="2" eaLnBrk="1" hangingPunct="1">
              <a:spcBef>
                <a:spcPct val="20000"/>
              </a:spcBef>
              <a:buClr>
                <a:srgbClr val="FF3300"/>
              </a:buClr>
              <a:buSzPct val="68000"/>
              <a:buFont typeface="Wingdings" panose="05000000000000000000" pitchFamily="2" charset="2"/>
              <a:buChar char="v"/>
            </a:pPr>
            <a:r>
              <a:rPr lang="zh-CN" altLang="en-US" sz="2000"/>
              <a:t>在表达式求值时，先按运算符的</a:t>
            </a:r>
            <a:r>
              <a:rPr lang="zh-CN" altLang="en-US" sz="2000">
                <a:solidFill>
                  <a:srgbClr val="FF0000"/>
                </a:solidFill>
              </a:rPr>
              <a:t>优先级别高低</a:t>
            </a:r>
            <a:r>
              <a:rPr lang="zh-CN" altLang="en-US" sz="1800">
                <a:solidFill>
                  <a:srgbClr val="FF0000"/>
                </a:solidFill>
              </a:rPr>
              <a:t>次序执行。</a:t>
            </a:r>
            <a:endParaRPr lang="en-US" altLang="zh-CN" sz="1800">
              <a:solidFill>
                <a:srgbClr val="FF0000"/>
              </a:solidFill>
            </a:endParaRPr>
          </a:p>
          <a:p>
            <a:pPr marL="228600" indent="-228600" eaLnBrk="1" hangingPunct="1">
              <a:spcBef>
                <a:spcPct val="20000"/>
              </a:spcBef>
              <a:buClr>
                <a:srgbClr val="FF3300"/>
              </a:buClr>
              <a:buFont typeface="Wingdings" panose="05000000000000000000" pitchFamily="2" charset="2"/>
              <a:buChar char="v"/>
            </a:pPr>
            <a:endParaRPr lang="en-US" altLang="zh-CN" sz="2400">
              <a:solidFill>
                <a:srgbClr val="FF0000"/>
              </a:solidFill>
            </a:endParaRPr>
          </a:p>
          <a:p>
            <a:pPr marL="228600" indent="-228600" eaLnBrk="1" hangingPunct="1">
              <a:spcBef>
                <a:spcPct val="20000"/>
              </a:spcBef>
              <a:buClr>
                <a:srgbClr val="FF3300"/>
              </a:buClr>
              <a:buFont typeface="Wingdings" panose="05000000000000000000" pitchFamily="2" charset="2"/>
              <a:buChar char="v"/>
            </a:pPr>
            <a:endParaRPr lang="en-US" altLang="zh-CN" sz="2400"/>
          </a:p>
          <a:p>
            <a:pPr marL="228600" indent="-228600" eaLnBrk="1" hangingPunct="1">
              <a:spcBef>
                <a:spcPct val="20000"/>
              </a:spcBef>
              <a:buClr>
                <a:srgbClr val="FF3300"/>
              </a:buClr>
              <a:buFont typeface="Wingdings" panose="05000000000000000000" pitchFamily="2" charset="2"/>
              <a:buChar char="v"/>
            </a:pPr>
            <a:r>
              <a:rPr lang="zh-CN" altLang="en-US" sz="2400"/>
              <a:t>运算符的</a:t>
            </a:r>
            <a:r>
              <a:rPr lang="zh-CN" altLang="en-US" sz="2400">
                <a:solidFill>
                  <a:srgbClr val="FF0000"/>
                </a:solidFill>
              </a:rPr>
              <a:t>结合方向</a:t>
            </a:r>
            <a:r>
              <a:rPr lang="en-US" altLang="zh-CN" sz="2400"/>
              <a:t>(</a:t>
            </a:r>
            <a:r>
              <a:rPr lang="zh-CN" altLang="en-US" sz="2400"/>
              <a:t>结合性</a:t>
            </a:r>
            <a:r>
              <a:rPr lang="en-US" altLang="zh-CN" sz="2400"/>
              <a:t>) </a:t>
            </a:r>
          </a:p>
          <a:p>
            <a:pPr marL="685800" lvl="1" eaLnBrk="1" hangingPunct="1">
              <a:spcBef>
                <a:spcPct val="20000"/>
              </a:spcBef>
              <a:buClr>
                <a:srgbClr val="FF3300"/>
              </a:buClr>
              <a:buFont typeface="Wingdings" panose="05000000000000000000" pitchFamily="2" charset="2"/>
              <a:buChar char="v"/>
            </a:pPr>
            <a:r>
              <a:rPr lang="zh-CN" altLang="en-US" sz="2000"/>
              <a:t>如果在一个运算对象两侧的运算符的优先级别相同，如</a:t>
            </a:r>
            <a:r>
              <a:rPr lang="en-US" altLang="zh-CN" sz="2000"/>
              <a:t>a-b+c</a:t>
            </a:r>
            <a:r>
              <a:rPr lang="zh-CN" altLang="en-US" sz="2000"/>
              <a:t>，则按规定的</a:t>
            </a:r>
            <a:r>
              <a:rPr lang="zh-CN" altLang="en-US" sz="2000">
                <a:solidFill>
                  <a:srgbClr val="FF0000"/>
                </a:solidFill>
              </a:rPr>
              <a:t>“结合方向”处理</a:t>
            </a:r>
            <a:r>
              <a:rPr lang="zh-CN" altLang="en-US" sz="2000"/>
              <a:t>。</a:t>
            </a:r>
            <a:endParaRPr lang="en-US" altLang="zh-CN" sz="2000"/>
          </a:p>
          <a:p>
            <a:pPr marL="685800" lvl="1" eaLnBrk="1" hangingPunct="1">
              <a:spcBef>
                <a:spcPct val="20000"/>
              </a:spcBef>
              <a:buClr>
                <a:srgbClr val="FF3300"/>
              </a:buClr>
              <a:buFont typeface="Wingdings" panose="05000000000000000000" pitchFamily="2" charset="2"/>
              <a:buChar char="v"/>
            </a:pPr>
            <a:r>
              <a:rPr lang="zh-CN" altLang="en-US" sz="2000"/>
              <a:t>算术运算符的结合方向</a:t>
            </a:r>
            <a:r>
              <a:rPr lang="en-US" altLang="zh-CN" sz="2000"/>
              <a:t>:</a:t>
            </a:r>
            <a:r>
              <a:rPr lang="zh-CN" altLang="en-US" sz="2000"/>
              <a:t>“自左至右”，即先左后右。“自左至右的结合方向”又称“左结合性”，即运算对象先与左面的运算符结合。</a:t>
            </a:r>
            <a:endParaRPr lang="en-US" altLang="zh-CN" sz="2000"/>
          </a:p>
          <a:p>
            <a:pPr marL="685800" lvl="1" eaLnBrk="1" hangingPunct="1">
              <a:spcBef>
                <a:spcPct val="20000"/>
              </a:spcBef>
              <a:buClr>
                <a:srgbClr val="FF3300"/>
              </a:buClr>
              <a:buFont typeface="Wingdings" panose="05000000000000000000" pitchFamily="2" charset="2"/>
              <a:buChar char="v"/>
            </a:pPr>
            <a:r>
              <a:rPr lang="zh-CN" altLang="en-US" sz="2000"/>
              <a:t>运算符的结合方向</a:t>
            </a:r>
            <a:r>
              <a:rPr lang="en-US" altLang="zh-CN" sz="2000"/>
              <a:t>:</a:t>
            </a:r>
            <a:r>
              <a:rPr lang="zh-CN" altLang="en-US" sz="2000"/>
              <a:t>“自右至左”，即右结合性</a:t>
            </a:r>
            <a:r>
              <a:rPr lang="en-US" altLang="zh-CN" sz="2000"/>
              <a:t>(</a:t>
            </a:r>
            <a:r>
              <a:rPr lang="zh-CN" altLang="en-US" sz="2000"/>
              <a:t>例如，赋值运算符</a:t>
            </a:r>
            <a:r>
              <a:rPr lang="en-US" altLang="zh-CN" sz="2000"/>
              <a:t>)</a:t>
            </a:r>
            <a:r>
              <a:rPr lang="zh-CN" altLang="en-US" sz="2000"/>
              <a:t>。</a:t>
            </a:r>
            <a:endParaRPr lang="zh-CN" altLang="zh-CN" sz="2000"/>
          </a:p>
        </p:txBody>
      </p:sp>
      <p:sp>
        <p:nvSpPr>
          <p:cNvPr id="3" name="矩形 2">
            <a:extLst>
              <a:ext uri="{FF2B5EF4-FFF2-40B4-BE49-F238E27FC236}">
                <a16:creationId xmlns:a16="http://schemas.microsoft.com/office/drawing/2014/main" id="{7CF950E2-D7B8-48EA-A9FE-F92F5E7C98E4}"/>
              </a:ext>
            </a:extLst>
          </p:cNvPr>
          <p:cNvSpPr/>
          <p:nvPr/>
        </p:nvSpPr>
        <p:spPr>
          <a:xfrm>
            <a:off x="1979613" y="2708275"/>
            <a:ext cx="4321175" cy="576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a-b*c             a-(b*c)</a:t>
            </a:r>
            <a:endParaRPr lang="zh-CN" altLang="en-US" dirty="0">
              <a:solidFill>
                <a:schemeClr val="tx1"/>
              </a:solidFill>
            </a:endParaRPr>
          </a:p>
        </p:txBody>
      </p:sp>
      <p:sp>
        <p:nvSpPr>
          <p:cNvPr id="66564" name="AutoShape 6">
            <a:extLst>
              <a:ext uri="{FF2B5EF4-FFF2-40B4-BE49-F238E27FC236}">
                <a16:creationId xmlns:a16="http://schemas.microsoft.com/office/drawing/2014/main" id="{4BF61B6E-4256-440A-A088-5F56F527977E}"/>
              </a:ext>
            </a:extLst>
          </p:cNvPr>
          <p:cNvSpPr>
            <a:spLocks noChangeArrowheads="1"/>
          </p:cNvSpPr>
          <p:nvPr/>
        </p:nvSpPr>
        <p:spPr bwMode="auto">
          <a:xfrm>
            <a:off x="3635375" y="2997200"/>
            <a:ext cx="669925" cy="74613"/>
          </a:xfrm>
          <a:prstGeom prst="leftRightArrow">
            <a:avLst>
              <a:gd name="adj1" fmla="val 50000"/>
              <a:gd name="adj2" fmla="val 17957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84496C22-97E8-439C-A4C9-E6B415EBACC6}"/>
              </a:ext>
            </a:extLst>
          </p:cNvPr>
          <p:cNvSpPr>
            <a:spLocks noGrp="1"/>
          </p:cNvSpPr>
          <p:nvPr>
            <p:ph type="subTitle" idx="4294967295"/>
          </p:nvPr>
        </p:nvSpPr>
        <p:spPr>
          <a:xfrm>
            <a:off x="0" y="981075"/>
            <a:ext cx="8077200" cy="719138"/>
          </a:xfrm>
        </p:spPr>
        <p:txBody>
          <a:bodyPr/>
          <a:lstStyle/>
          <a:p>
            <a:pPr eaLnBrk="1" hangingPunct="1">
              <a:buFontTx/>
              <a:buNone/>
            </a:pPr>
            <a:r>
              <a:rPr lang="en-US" altLang="zh-CN">
                <a:solidFill>
                  <a:srgbClr val="800000"/>
                </a:solidFill>
              </a:rPr>
              <a:t>3.7   </a:t>
            </a:r>
            <a:r>
              <a:rPr lang="zh-CN" altLang="en-US">
                <a:solidFill>
                  <a:srgbClr val="800000"/>
                </a:solidFill>
              </a:rPr>
              <a:t>算术运算符和算术表达式</a:t>
            </a:r>
            <a:endParaRPr lang="en-US" altLang="zh-CN">
              <a:solidFill>
                <a:srgbClr val="800000"/>
              </a:solidFill>
            </a:endParaRPr>
          </a:p>
          <a:p>
            <a:pPr eaLnBrk="1" hangingPunct="1"/>
            <a:endParaRPr lang="en-US" altLang="zh-CN" sz="2400">
              <a:solidFill>
                <a:srgbClr val="800000"/>
              </a:solidFill>
            </a:endParaRPr>
          </a:p>
          <a:p>
            <a:pPr eaLnBrk="1" hangingPunct="1">
              <a:buFontTx/>
              <a:buNone/>
            </a:pPr>
            <a:endParaRPr lang="en-US" altLang="zh-CN">
              <a:solidFill>
                <a:srgbClr val="800000"/>
              </a:solidFill>
            </a:endParaRPr>
          </a:p>
          <a:p>
            <a:pPr eaLnBrk="1" hangingPunct="1">
              <a:buFontTx/>
              <a:buNone/>
            </a:pPr>
            <a:endParaRPr lang="zh-CN" altLang="zh-CN"/>
          </a:p>
        </p:txBody>
      </p:sp>
      <p:sp>
        <p:nvSpPr>
          <p:cNvPr id="67587" name="Rectangle 3">
            <a:extLst>
              <a:ext uri="{FF2B5EF4-FFF2-40B4-BE49-F238E27FC236}">
                <a16:creationId xmlns:a16="http://schemas.microsoft.com/office/drawing/2014/main" id="{0487C88E-4DDF-411F-9C1B-3470D0537484}"/>
              </a:ext>
            </a:extLst>
          </p:cNvPr>
          <p:cNvSpPr>
            <a:spLocks noChangeArrowheads="1"/>
          </p:cNvSpPr>
          <p:nvPr/>
        </p:nvSpPr>
        <p:spPr bwMode="auto">
          <a:xfrm>
            <a:off x="0" y="1700213"/>
            <a:ext cx="7358063"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spcBef>
                <a:spcPct val="20000"/>
              </a:spcBef>
              <a:buClr>
                <a:srgbClr val="FF3300"/>
              </a:buClr>
              <a:buFont typeface="Wingdings" panose="05000000000000000000" pitchFamily="2" charset="2"/>
              <a:buChar char="v"/>
            </a:pPr>
            <a:r>
              <a:rPr lang="zh-CN" altLang="en-US">
                <a:latin typeface="隶书" panose="02010509060101010101" pitchFamily="49" charset="-122"/>
              </a:rPr>
              <a:t>基本算术运算符：  </a:t>
            </a:r>
            <a:r>
              <a:rPr lang="en-US" altLang="zh-CN">
                <a:solidFill>
                  <a:srgbClr val="FF0000"/>
                </a:solidFill>
                <a:latin typeface="隶书" panose="02010509060101010101" pitchFamily="49" charset="-122"/>
              </a:rPr>
              <a:t>+ - * / %</a:t>
            </a:r>
          </a:p>
          <a:p>
            <a:pPr lvl="3" eaLnBrk="1" hangingPunct="1">
              <a:spcBef>
                <a:spcPct val="20000"/>
              </a:spcBef>
              <a:buClr>
                <a:srgbClr val="FFCC00"/>
              </a:buClr>
              <a:buFont typeface="Wingdings" panose="05000000000000000000" pitchFamily="2" charset="2"/>
              <a:buChar char="l"/>
            </a:pPr>
            <a:r>
              <a:rPr lang="zh-CN" altLang="en-US" sz="2000"/>
              <a:t>运算对象</a:t>
            </a:r>
            <a:r>
              <a:rPr lang="zh-CN" altLang="en-US" sz="2000">
                <a:latin typeface="隶书" panose="02010509060101010101" pitchFamily="49" charset="-122"/>
              </a:rPr>
              <a:t>：</a:t>
            </a:r>
            <a:r>
              <a:rPr lang="zh-CN" altLang="en-US" sz="2000"/>
              <a:t>常量、变量、函数等</a:t>
            </a:r>
            <a:endParaRPr lang="en-US" altLang="zh-CN" sz="2000">
              <a:latin typeface="隶书" panose="02010509060101010101" pitchFamily="49" charset="-122"/>
            </a:endParaRPr>
          </a:p>
          <a:p>
            <a:pPr lvl="3" eaLnBrk="1" hangingPunct="1">
              <a:spcBef>
                <a:spcPct val="20000"/>
              </a:spcBef>
              <a:buClr>
                <a:srgbClr val="FFCC00"/>
              </a:buClr>
              <a:buFont typeface="Wingdings" panose="05000000000000000000" pitchFamily="2" charset="2"/>
              <a:buChar char="l"/>
            </a:pPr>
            <a:r>
              <a:rPr lang="zh-CN" altLang="en-US" sz="2000">
                <a:latin typeface="隶书" panose="02010509060101010101" pitchFamily="49" charset="-122"/>
              </a:rPr>
              <a:t>结合方向：从左向右</a:t>
            </a:r>
          </a:p>
          <a:p>
            <a:pPr lvl="3" eaLnBrk="1" hangingPunct="1">
              <a:spcBef>
                <a:spcPct val="20000"/>
              </a:spcBef>
              <a:buClr>
                <a:srgbClr val="FFCC00"/>
              </a:buClr>
              <a:buFont typeface="Wingdings" panose="05000000000000000000" pitchFamily="2" charset="2"/>
              <a:buChar char="l"/>
            </a:pPr>
            <a:r>
              <a:rPr lang="zh-CN" altLang="en-US" sz="2000">
                <a:latin typeface="隶书" panose="02010509060101010101" pitchFamily="49" charset="-122"/>
              </a:rPr>
              <a:t>优先级： </a:t>
            </a:r>
            <a:r>
              <a:rPr lang="en-US" altLang="zh-CN" sz="2000" b="1">
                <a:solidFill>
                  <a:srgbClr val="FF0000"/>
                </a:solidFill>
                <a:latin typeface="隶书" panose="02010509060101010101" pitchFamily="49" charset="-122"/>
              </a:rPr>
              <a:t>-</a:t>
            </a:r>
            <a:r>
              <a:rPr lang="en-US" altLang="zh-CN" sz="2000">
                <a:latin typeface="隶书" panose="02010509060101010101" pitchFamily="49" charset="-122"/>
              </a:rPr>
              <a:t> ----&gt;</a:t>
            </a:r>
            <a:r>
              <a:rPr lang="en-US" altLang="zh-CN" sz="2000">
                <a:solidFill>
                  <a:srgbClr val="FF0000"/>
                </a:solidFill>
                <a:latin typeface="隶书" panose="02010509060101010101" pitchFamily="49" charset="-122"/>
              </a:rPr>
              <a:t>* / % </a:t>
            </a:r>
            <a:r>
              <a:rPr lang="en-US" altLang="zh-CN" sz="2000">
                <a:latin typeface="隶书" panose="02010509060101010101" pitchFamily="49" charset="-122"/>
              </a:rPr>
              <a:t>-----&gt; </a:t>
            </a:r>
            <a:r>
              <a:rPr lang="en-US" altLang="zh-CN" sz="2000">
                <a:solidFill>
                  <a:srgbClr val="FF0000"/>
                </a:solidFill>
                <a:latin typeface="隶书" panose="02010509060101010101" pitchFamily="49" charset="-122"/>
              </a:rPr>
              <a:t>+ -</a:t>
            </a:r>
          </a:p>
          <a:p>
            <a:pPr lvl="3" eaLnBrk="1" hangingPunct="1">
              <a:spcBef>
                <a:spcPct val="20000"/>
              </a:spcBef>
              <a:buClr>
                <a:srgbClr val="FFCC00"/>
              </a:buClr>
              <a:buFont typeface="Wingdings" panose="05000000000000000000" pitchFamily="2" charset="2"/>
              <a:buNone/>
            </a:pPr>
            <a:r>
              <a:rPr lang="en-US" altLang="zh-CN" sz="2000">
                <a:solidFill>
                  <a:srgbClr val="0070C0"/>
                </a:solidFill>
                <a:latin typeface="隶书" panose="02010509060101010101" pitchFamily="49" charset="-122"/>
              </a:rPr>
              <a:t>          (2)      (3)         (4)</a:t>
            </a:r>
          </a:p>
          <a:p>
            <a:pPr lvl="2" eaLnBrk="1" hangingPunct="1">
              <a:spcBef>
                <a:spcPct val="20000"/>
              </a:spcBef>
              <a:buClr>
                <a:srgbClr val="FF3300"/>
              </a:buClr>
              <a:buFont typeface="Wingdings" panose="05000000000000000000" pitchFamily="2" charset="2"/>
              <a:buNone/>
            </a:pPr>
            <a:r>
              <a:rPr lang="zh-CN" altLang="en-US">
                <a:latin typeface="隶书" panose="02010509060101010101" pitchFamily="49" charset="-122"/>
              </a:rPr>
              <a:t>说明：</a:t>
            </a:r>
          </a:p>
          <a:p>
            <a:pPr lvl="3" eaLnBrk="1" hangingPunct="1">
              <a:spcBef>
                <a:spcPct val="20000"/>
              </a:spcBef>
              <a:buClr>
                <a:srgbClr val="FFCC00"/>
              </a:buClr>
              <a:buFont typeface="Wingdings" panose="05000000000000000000" pitchFamily="2" charset="2"/>
              <a:buChar char="l"/>
            </a:pPr>
            <a:r>
              <a:rPr lang="zh-CN" altLang="zh-CN" sz="2000"/>
              <a:t>“</a:t>
            </a:r>
            <a:r>
              <a:rPr lang="zh-CN" altLang="zh-CN" sz="2000">
                <a:latin typeface="隶书" panose="02010509060101010101" pitchFamily="49" charset="-122"/>
              </a:rPr>
              <a:t>-</a:t>
            </a:r>
            <a:r>
              <a:rPr lang="zh-CN" altLang="zh-CN" sz="2000"/>
              <a:t>”</a:t>
            </a:r>
            <a:r>
              <a:rPr lang="zh-CN" altLang="zh-CN" sz="2000">
                <a:latin typeface="隶书" panose="02010509060101010101" pitchFamily="49" charset="-122"/>
              </a:rPr>
              <a:t>可为</a:t>
            </a:r>
            <a:r>
              <a:rPr lang="zh-CN" altLang="zh-CN" sz="2000">
                <a:solidFill>
                  <a:srgbClr val="0000FF"/>
                </a:solidFill>
                <a:latin typeface="隶书" panose="02010509060101010101" pitchFamily="49" charset="-122"/>
              </a:rPr>
              <a:t>单目</a:t>
            </a:r>
            <a:r>
              <a:rPr lang="zh-CN" altLang="zh-CN" sz="2000">
                <a:latin typeface="隶书" panose="02010509060101010101" pitchFamily="49" charset="-122"/>
              </a:rPr>
              <a:t>运算符时,</a:t>
            </a:r>
            <a:r>
              <a:rPr lang="zh-CN" altLang="zh-CN" sz="2000">
                <a:solidFill>
                  <a:srgbClr val="FF0000"/>
                </a:solidFill>
                <a:latin typeface="隶书" panose="02010509060101010101" pitchFamily="49" charset="-122"/>
              </a:rPr>
              <a:t>右结合性</a:t>
            </a:r>
            <a:endParaRPr lang="zh-CN" altLang="zh-CN" sz="2000">
              <a:latin typeface="隶书" panose="02010509060101010101" pitchFamily="49" charset="-122"/>
            </a:endParaRPr>
          </a:p>
          <a:p>
            <a:pPr lvl="3" eaLnBrk="1" hangingPunct="1">
              <a:spcBef>
                <a:spcPct val="20000"/>
              </a:spcBef>
              <a:buClr>
                <a:srgbClr val="FFCC00"/>
              </a:buClr>
              <a:buFont typeface="Wingdings" panose="05000000000000000000" pitchFamily="2" charset="2"/>
              <a:buChar char="l"/>
            </a:pPr>
            <a:r>
              <a:rPr lang="zh-CN" altLang="en-US" sz="2000">
                <a:latin typeface="隶书" panose="02010509060101010101" pitchFamily="49" charset="-122"/>
              </a:rPr>
              <a:t> 两整数相除，结果为整数</a:t>
            </a:r>
            <a:endParaRPr lang="zh-CN" altLang="zh-CN" sz="2000">
              <a:latin typeface="隶书" panose="02010509060101010101" pitchFamily="49" charset="-122"/>
            </a:endParaRPr>
          </a:p>
          <a:p>
            <a:pPr lvl="3" eaLnBrk="1" hangingPunct="1">
              <a:spcBef>
                <a:spcPct val="20000"/>
              </a:spcBef>
              <a:buClr>
                <a:srgbClr val="FFCC00"/>
              </a:buClr>
              <a:buFont typeface="Wingdings" panose="05000000000000000000" pitchFamily="2" charset="2"/>
              <a:buChar char="l"/>
            </a:pPr>
            <a:r>
              <a:rPr lang="en-US" altLang="zh-CN" sz="2000">
                <a:latin typeface="隶书" panose="02010509060101010101" pitchFamily="49" charset="-122"/>
              </a:rPr>
              <a:t> </a:t>
            </a:r>
            <a:r>
              <a:rPr lang="zh-CN" altLang="zh-CN" sz="2000">
                <a:latin typeface="隶书" panose="02010509060101010101" pitchFamily="49" charset="-122"/>
              </a:rPr>
              <a:t>%要求两侧均为整型数据</a:t>
            </a:r>
            <a:r>
              <a:rPr lang="en-US" altLang="zh-CN" sz="2000">
                <a:latin typeface="隶书" panose="02010509060101010101" pitchFamily="49" charset="-122"/>
              </a:rPr>
              <a:t>,</a:t>
            </a:r>
            <a:r>
              <a:rPr lang="zh-CN" altLang="en-US" sz="2000">
                <a:latin typeface="隶书" panose="02010509060101010101" pitchFamily="49" charset="-122"/>
              </a:rPr>
              <a:t>求值结果与第一个数的符号一致。</a:t>
            </a:r>
          </a:p>
          <a:p>
            <a:pPr lvl="3" eaLnBrk="1" hangingPunct="1">
              <a:spcBef>
                <a:spcPct val="20000"/>
              </a:spcBef>
              <a:buClr>
                <a:srgbClr val="FFCC00"/>
              </a:buClr>
              <a:buFont typeface="Wingdings" panose="05000000000000000000" pitchFamily="2" charset="2"/>
              <a:buChar char="l"/>
            </a:pPr>
            <a:r>
              <a:rPr lang="en-US" altLang="zh-CN" sz="2000">
                <a:latin typeface="隶书" panose="02010509060101010101" pitchFamily="49" charset="-122"/>
              </a:rPr>
              <a:t> + - * / </a:t>
            </a:r>
            <a:r>
              <a:rPr lang="zh-CN" altLang="en-US" sz="2000">
                <a:latin typeface="隶书" panose="02010509060101010101" pitchFamily="49" charset="-122"/>
              </a:rPr>
              <a:t>运算的两个数中有一个数为实数，结果是</a:t>
            </a:r>
            <a:r>
              <a:rPr lang="en-US" altLang="zh-CN" sz="2000">
                <a:latin typeface="隶书" panose="02010509060101010101" pitchFamily="49" charset="-122"/>
              </a:rPr>
              <a:t>double</a:t>
            </a:r>
            <a:r>
              <a:rPr lang="zh-CN" altLang="en-US" sz="2000">
                <a:latin typeface="隶书" panose="02010509060101010101" pitchFamily="49" charset="-122"/>
              </a:rPr>
              <a:t>型</a:t>
            </a:r>
            <a:endParaRPr lang="zh-CN" altLang="en-US" sz="2000"/>
          </a:p>
        </p:txBody>
      </p:sp>
      <p:sp>
        <p:nvSpPr>
          <p:cNvPr id="4" name="Text Box 10">
            <a:extLst>
              <a:ext uri="{FF2B5EF4-FFF2-40B4-BE49-F238E27FC236}">
                <a16:creationId xmlns:a16="http://schemas.microsoft.com/office/drawing/2014/main" id="{01BF0448-BCDE-4E4A-8BA4-7C2F6E9771E6}"/>
              </a:ext>
            </a:extLst>
          </p:cNvPr>
          <p:cNvSpPr txBox="1">
            <a:spLocks noChangeArrowheads="1"/>
          </p:cNvSpPr>
          <p:nvPr/>
        </p:nvSpPr>
        <p:spPr bwMode="auto">
          <a:xfrm>
            <a:off x="6129338" y="3789363"/>
            <a:ext cx="2457450" cy="860425"/>
          </a:xfrm>
          <a:prstGeom prst="rect">
            <a:avLst/>
          </a:prstGeom>
          <a:solidFill>
            <a:schemeClr val="bg1"/>
          </a:solidFill>
          <a:ln w="38100">
            <a:solidFill>
              <a:srgbClr val="339966"/>
            </a:solidFill>
            <a:miter lim="800000"/>
            <a:headEnd/>
            <a:tailEnd/>
          </a:ln>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latin typeface="Arial" panose="020B0604020202020204" pitchFamily="34" charset="0"/>
                <a:ea typeface="隶书" panose="02010509060101010101" pitchFamily="49" charset="-122"/>
              </a:rPr>
              <a:t>例      </a:t>
            </a:r>
            <a:r>
              <a:rPr lang="en-US" altLang="zh-CN">
                <a:latin typeface="Arial" panose="020B0604020202020204" pitchFamily="34" charset="0"/>
                <a:ea typeface="隶书" panose="02010509060101010101" pitchFamily="49" charset="-122"/>
              </a:rPr>
              <a:t>5/2   = </a:t>
            </a:r>
            <a:r>
              <a:rPr lang="en-US" altLang="zh-CN">
                <a:solidFill>
                  <a:srgbClr val="0000FF"/>
                </a:solidFill>
                <a:latin typeface="Arial" panose="020B0604020202020204" pitchFamily="34" charset="0"/>
                <a:ea typeface="隶书" panose="02010509060101010101" pitchFamily="49" charset="-122"/>
              </a:rPr>
              <a:t>2</a:t>
            </a:r>
            <a:r>
              <a:rPr lang="en-US" altLang="zh-CN">
                <a:latin typeface="Arial" panose="020B0604020202020204" pitchFamily="34" charset="0"/>
                <a:ea typeface="隶书" panose="02010509060101010101" pitchFamily="49" charset="-122"/>
              </a:rPr>
              <a:t>   </a:t>
            </a:r>
          </a:p>
          <a:p>
            <a:r>
              <a:rPr lang="en-US" altLang="zh-CN">
                <a:latin typeface="Arial" panose="020B0604020202020204" pitchFamily="34" charset="0"/>
                <a:ea typeface="隶书" panose="02010509060101010101" pitchFamily="49" charset="-122"/>
              </a:rPr>
              <a:t>       -5/2.0 = </a:t>
            </a:r>
            <a:r>
              <a:rPr lang="en-US" altLang="zh-CN">
                <a:solidFill>
                  <a:srgbClr val="0000FF"/>
                </a:solidFill>
                <a:latin typeface="Arial" panose="020B0604020202020204" pitchFamily="34" charset="0"/>
                <a:ea typeface="隶书" panose="02010509060101010101" pitchFamily="49" charset="-122"/>
              </a:rPr>
              <a:t>-2.5</a:t>
            </a:r>
            <a:endParaRPr lang="en-US" altLang="zh-CN">
              <a:latin typeface="Arial" panose="020B0604020202020204" pitchFamily="34" charset="0"/>
              <a:ea typeface="隶书" panose="02010509060101010101" pitchFamily="49" charset="-122"/>
            </a:endParaRPr>
          </a:p>
        </p:txBody>
      </p:sp>
      <p:sp>
        <p:nvSpPr>
          <p:cNvPr id="5" name="Text Box 11">
            <a:extLst>
              <a:ext uri="{FF2B5EF4-FFF2-40B4-BE49-F238E27FC236}">
                <a16:creationId xmlns:a16="http://schemas.microsoft.com/office/drawing/2014/main" id="{A2F93566-F4A1-492B-B9E8-9738EB2DCD57}"/>
              </a:ext>
            </a:extLst>
          </p:cNvPr>
          <p:cNvSpPr txBox="1">
            <a:spLocks noChangeArrowheads="1"/>
          </p:cNvSpPr>
          <p:nvPr/>
        </p:nvSpPr>
        <p:spPr bwMode="auto">
          <a:xfrm>
            <a:off x="6105525" y="836613"/>
            <a:ext cx="2808288" cy="2679700"/>
          </a:xfrm>
          <a:prstGeom prst="rect">
            <a:avLst/>
          </a:prstGeom>
          <a:solidFill>
            <a:schemeClr val="bg1"/>
          </a:solidFill>
          <a:ln w="38100">
            <a:solidFill>
              <a:srgbClr val="339966"/>
            </a:solidFill>
            <a:miter lim="800000"/>
            <a:headEnd/>
            <a:tailEn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dirty="0">
                <a:latin typeface="Arial" panose="020B0604020202020204" pitchFamily="34" charset="0"/>
                <a:ea typeface="隶书" panose="02010509060101010101" pitchFamily="49" charset="-122"/>
              </a:rPr>
              <a:t>例      </a:t>
            </a:r>
            <a:r>
              <a:rPr lang="en-US" altLang="zh-CN" dirty="0">
                <a:latin typeface="Arial" panose="020B0604020202020204" pitchFamily="34" charset="0"/>
                <a:ea typeface="隶书" panose="02010509060101010101" pitchFamily="49" charset="-122"/>
              </a:rPr>
              <a:t>5%2   = </a:t>
            </a:r>
            <a:r>
              <a:rPr lang="en-US" altLang="zh-CN" dirty="0">
                <a:solidFill>
                  <a:srgbClr val="0000FF"/>
                </a:solidFill>
                <a:latin typeface="Arial" panose="020B0604020202020204" pitchFamily="34" charset="0"/>
                <a:ea typeface="隶书" panose="02010509060101010101" pitchFamily="49" charset="-122"/>
              </a:rPr>
              <a:t>1  </a:t>
            </a:r>
            <a:r>
              <a:rPr lang="en-US" altLang="zh-CN" dirty="0">
                <a:latin typeface="Arial" panose="020B0604020202020204" pitchFamily="34" charset="0"/>
                <a:ea typeface="隶书" panose="02010509060101010101" pitchFamily="49" charset="-122"/>
              </a:rPr>
              <a:t> </a:t>
            </a:r>
          </a:p>
          <a:p>
            <a:r>
              <a:rPr lang="en-US" altLang="zh-CN" dirty="0">
                <a:latin typeface="Arial" panose="020B0604020202020204" pitchFamily="34" charset="0"/>
                <a:ea typeface="隶书" panose="02010509060101010101" pitchFamily="49" charset="-122"/>
              </a:rPr>
              <a:t>       -5%2    =  </a:t>
            </a:r>
            <a:r>
              <a:rPr lang="en-US" altLang="zh-CN" dirty="0">
                <a:solidFill>
                  <a:srgbClr val="0000FF"/>
                </a:solidFill>
                <a:latin typeface="Arial" panose="020B0604020202020204" pitchFamily="34" charset="0"/>
                <a:ea typeface="隶书" panose="02010509060101010101" pitchFamily="49" charset="-122"/>
              </a:rPr>
              <a:t>-1</a:t>
            </a:r>
            <a:endParaRPr lang="en-US" altLang="zh-CN" dirty="0">
              <a:solidFill>
                <a:srgbClr val="FF0000"/>
              </a:solidFill>
              <a:latin typeface="Arial" panose="020B0604020202020204" pitchFamily="34" charset="0"/>
              <a:ea typeface="隶书" panose="02010509060101010101" pitchFamily="49" charset="-122"/>
            </a:endParaRPr>
          </a:p>
          <a:p>
            <a:r>
              <a:rPr lang="en-US" altLang="zh-CN" dirty="0">
                <a:latin typeface="Arial" panose="020B0604020202020204" pitchFamily="34" charset="0"/>
                <a:ea typeface="隶书" panose="02010509060101010101" pitchFamily="49" charset="-122"/>
              </a:rPr>
              <a:t>       1%10   =</a:t>
            </a:r>
            <a:r>
              <a:rPr lang="en-US" altLang="zh-CN" dirty="0">
                <a:solidFill>
                  <a:srgbClr val="FF0000"/>
                </a:solidFill>
                <a:latin typeface="Arial" panose="020B0604020202020204" pitchFamily="34" charset="0"/>
                <a:ea typeface="隶书" panose="02010509060101010101" pitchFamily="49" charset="-122"/>
              </a:rPr>
              <a:t>  </a:t>
            </a:r>
            <a:r>
              <a:rPr lang="en-US" altLang="zh-CN" dirty="0">
                <a:solidFill>
                  <a:srgbClr val="0000FF"/>
                </a:solidFill>
                <a:latin typeface="Arial" panose="020B0604020202020204" pitchFamily="34" charset="0"/>
                <a:ea typeface="隶书" panose="02010509060101010101" pitchFamily="49" charset="-122"/>
              </a:rPr>
              <a:t>1</a:t>
            </a:r>
            <a:endParaRPr lang="en-US" altLang="zh-CN" dirty="0">
              <a:solidFill>
                <a:srgbClr val="FF0000"/>
              </a:solidFill>
              <a:latin typeface="Arial" panose="020B0604020202020204" pitchFamily="34" charset="0"/>
              <a:ea typeface="隶书" panose="02010509060101010101" pitchFamily="49" charset="-122"/>
            </a:endParaRPr>
          </a:p>
          <a:p>
            <a:r>
              <a:rPr lang="en-US" altLang="zh-CN" dirty="0">
                <a:solidFill>
                  <a:srgbClr val="FF0000"/>
                </a:solidFill>
                <a:latin typeface="Arial" panose="020B0604020202020204" pitchFamily="34" charset="0"/>
                <a:ea typeface="隶书" panose="02010509060101010101" pitchFamily="49" charset="-122"/>
              </a:rPr>
              <a:t>        </a:t>
            </a:r>
            <a:r>
              <a:rPr lang="en-US" altLang="zh-CN" dirty="0">
                <a:latin typeface="Arial" panose="020B0604020202020204" pitchFamily="34" charset="0"/>
                <a:ea typeface="隶书" panose="02010509060101010101" pitchFamily="49" charset="-122"/>
              </a:rPr>
              <a:t>5%1    =</a:t>
            </a:r>
            <a:r>
              <a:rPr lang="en-US" altLang="zh-CN" dirty="0">
                <a:solidFill>
                  <a:srgbClr val="FF0000"/>
                </a:solidFill>
                <a:latin typeface="Arial" panose="020B0604020202020204" pitchFamily="34" charset="0"/>
                <a:ea typeface="隶书" panose="02010509060101010101" pitchFamily="49" charset="-122"/>
              </a:rPr>
              <a:t>  </a:t>
            </a:r>
            <a:r>
              <a:rPr lang="en-US" altLang="zh-CN" dirty="0">
                <a:solidFill>
                  <a:srgbClr val="0000FF"/>
                </a:solidFill>
                <a:latin typeface="Arial" panose="020B0604020202020204" pitchFamily="34" charset="0"/>
                <a:ea typeface="隶书" panose="02010509060101010101" pitchFamily="49" charset="-122"/>
              </a:rPr>
              <a:t>0</a:t>
            </a:r>
            <a:endParaRPr lang="en-US" altLang="zh-CN" dirty="0">
              <a:solidFill>
                <a:srgbClr val="FF0000"/>
              </a:solidFill>
              <a:latin typeface="Arial" panose="020B0604020202020204" pitchFamily="34" charset="0"/>
              <a:ea typeface="隶书" panose="02010509060101010101" pitchFamily="49" charset="-122"/>
            </a:endParaRPr>
          </a:p>
          <a:p>
            <a:r>
              <a:rPr lang="en-US" altLang="zh-CN" dirty="0">
                <a:latin typeface="Arial" panose="020B0604020202020204" pitchFamily="34" charset="0"/>
                <a:ea typeface="隶书" panose="02010509060101010101" pitchFamily="49" charset="-122"/>
              </a:rPr>
              <a:t>      5.5%2</a:t>
            </a:r>
            <a:r>
              <a:rPr lang="en-US" altLang="zh-CN" dirty="0">
                <a:solidFill>
                  <a:srgbClr val="FF0000"/>
                </a:solidFill>
                <a:latin typeface="Arial" panose="020B0604020202020204" pitchFamily="34" charset="0"/>
                <a:ea typeface="隶书" panose="02010509060101010101" pitchFamily="49" charset="-122"/>
              </a:rPr>
              <a:t>      (</a:t>
            </a:r>
            <a:r>
              <a:rPr lang="en-US" altLang="zh-CN" dirty="0">
                <a:solidFill>
                  <a:srgbClr val="FF0000"/>
                </a:solidFill>
                <a:latin typeface="Arial" panose="020B0604020202020204" pitchFamily="34" charset="0"/>
                <a:ea typeface="隶书" panose="02010509060101010101" pitchFamily="49" charset="-122"/>
                <a:sym typeface="Symbol" panose="05050102010706020507" pitchFamily="18" charset="2"/>
              </a:rPr>
              <a:t>)</a:t>
            </a:r>
          </a:p>
          <a:p>
            <a:r>
              <a:rPr lang="en-US" altLang="zh-CN" dirty="0"/>
              <a:t>       </a:t>
            </a:r>
            <a:r>
              <a:rPr lang="en-US" altLang="zh-CN" dirty="0">
                <a:latin typeface="Arial" panose="020B0604020202020204" pitchFamily="34" charset="0"/>
                <a:ea typeface="隶书" panose="02010509060101010101" pitchFamily="49" charset="-122"/>
              </a:rPr>
              <a:t>a*b/c-1.5+‘a’</a:t>
            </a:r>
          </a:p>
          <a:p>
            <a:r>
              <a:rPr lang="en-US" altLang="zh-CN" dirty="0">
                <a:latin typeface="Arial" panose="020B0604020202020204" pitchFamily="34" charset="0"/>
                <a:ea typeface="隶书" panose="02010509060101010101" pitchFamily="49" charset="-122"/>
              </a:rPr>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9C2A1148-ABA3-49A1-BE30-D5D86EFE5401}"/>
              </a:ext>
            </a:extLst>
          </p:cNvPr>
          <p:cNvSpPr>
            <a:spLocks noGrp="1"/>
          </p:cNvSpPr>
          <p:nvPr>
            <p:ph type="subTitle" idx="4294967295"/>
          </p:nvPr>
        </p:nvSpPr>
        <p:spPr>
          <a:xfrm>
            <a:off x="0" y="1052513"/>
            <a:ext cx="8077200" cy="5638800"/>
          </a:xfrm>
        </p:spPr>
        <p:txBody>
          <a:bodyPr/>
          <a:lstStyle/>
          <a:p>
            <a:pPr marL="228600" indent="-228600" eaLnBrk="1" hangingPunct="1">
              <a:spcBef>
                <a:spcPct val="20000"/>
              </a:spcBef>
              <a:buClr>
                <a:srgbClr val="FF3300"/>
              </a:buClr>
              <a:buFont typeface="Wingdings" panose="05000000000000000000" pitchFamily="2" charset="2"/>
              <a:buChar char="v"/>
            </a:pPr>
            <a:r>
              <a:rPr lang="zh-CN" altLang="en-US" sz="2800"/>
              <a:t>算术表达式：</a:t>
            </a:r>
            <a:r>
              <a:rPr lang="zh-CN" altLang="en-US"/>
              <a:t>由</a:t>
            </a:r>
            <a:r>
              <a:rPr lang="zh-CN" altLang="en-US">
                <a:solidFill>
                  <a:srgbClr val="FF0000"/>
                </a:solidFill>
              </a:rPr>
              <a:t>算术运算符</a:t>
            </a:r>
            <a:r>
              <a:rPr lang="zh-CN" altLang="en-US"/>
              <a:t>和</a:t>
            </a:r>
            <a:r>
              <a:rPr lang="zh-CN" altLang="en-US">
                <a:solidFill>
                  <a:srgbClr val="FF0000"/>
                </a:solidFill>
              </a:rPr>
              <a:t>圆括号</a:t>
            </a:r>
            <a:r>
              <a:rPr lang="zh-CN" altLang="en-US"/>
              <a:t>将</a:t>
            </a:r>
            <a:r>
              <a:rPr lang="zh-CN" altLang="en-US">
                <a:solidFill>
                  <a:srgbClr val="FF0000"/>
                </a:solidFill>
              </a:rPr>
              <a:t>运算对象</a:t>
            </a:r>
            <a:r>
              <a:rPr lang="zh-CN" altLang="en-US"/>
              <a:t>连接起来的，符合</a:t>
            </a:r>
            <a:r>
              <a:rPr lang="en-US" altLang="zh-CN"/>
              <a:t>C</a:t>
            </a:r>
            <a:r>
              <a:rPr lang="zh-CN" altLang="en-US"/>
              <a:t>语言语法规范的式子。</a:t>
            </a:r>
            <a:endParaRPr lang="en-US" altLang="zh-CN"/>
          </a:p>
          <a:p>
            <a:pPr lvl="1" eaLnBrk="1" hangingPunct="1">
              <a:buFont typeface="Wingdings" panose="05000000000000000000" pitchFamily="2" charset="2"/>
              <a:buChar char="l"/>
            </a:pPr>
            <a:r>
              <a:rPr lang="zh-CN" altLang="en-US" sz="2700"/>
              <a:t>整个式子的运算结果作为表达式的值</a:t>
            </a:r>
            <a:endParaRPr lang="en-US" altLang="zh-CN" sz="2700"/>
          </a:p>
          <a:p>
            <a:pPr lvl="1" eaLnBrk="1" hangingPunct="1">
              <a:buFont typeface="Wingdings" panose="05000000000000000000" pitchFamily="2" charset="2"/>
              <a:buChar char="l"/>
            </a:pPr>
            <a:r>
              <a:rPr lang="zh-CN" altLang="en-US" sz="2700"/>
              <a:t>运算结果的类型作为表达式的类型</a:t>
            </a:r>
            <a:endParaRPr lang="en-US" altLang="zh-CN" sz="2700"/>
          </a:p>
          <a:p>
            <a:pPr lvl="1" eaLnBrk="1" hangingPunct="1"/>
            <a:endParaRPr lang="zh-CN" altLang="en-US"/>
          </a:p>
          <a:p>
            <a:pPr marL="228600" indent="-228600" eaLnBrk="1" hangingPunct="1"/>
            <a:r>
              <a:rPr lang="zh-CN" altLang="en-US"/>
              <a:t>例如：</a:t>
            </a:r>
            <a:r>
              <a:rPr lang="en-US" altLang="zh-CN">
                <a:solidFill>
                  <a:srgbClr val="FF1818"/>
                </a:solidFill>
              </a:rPr>
              <a:t>9%3 </a:t>
            </a:r>
            <a:r>
              <a:rPr lang="zh-CN" altLang="en-US">
                <a:solidFill>
                  <a:srgbClr val="FF1818"/>
                </a:solidFill>
              </a:rPr>
              <a:t>就是一个算术表达式，此表达式的值为</a:t>
            </a:r>
            <a:r>
              <a:rPr lang="en-US" altLang="zh-CN">
                <a:solidFill>
                  <a:srgbClr val="FF1818"/>
                </a:solidFill>
              </a:rPr>
              <a:t>0</a:t>
            </a:r>
            <a:r>
              <a:rPr lang="zh-CN" altLang="en-US">
                <a:solidFill>
                  <a:srgbClr val="FF1818"/>
                </a:solidFill>
              </a:rPr>
              <a:t>，</a:t>
            </a:r>
            <a:endParaRPr lang="en-US" altLang="zh-CN">
              <a:solidFill>
                <a:srgbClr val="FF1818"/>
              </a:solidFill>
            </a:endParaRPr>
          </a:p>
          <a:p>
            <a:pPr marL="228600" indent="-228600" eaLnBrk="1" hangingPunct="1"/>
            <a:r>
              <a:rPr lang="zh-CN" altLang="en-US">
                <a:solidFill>
                  <a:srgbClr val="FF1818"/>
                </a:solidFill>
              </a:rPr>
              <a:t>表达式的类型是</a:t>
            </a:r>
            <a:r>
              <a:rPr lang="en-US" altLang="zh-CN">
                <a:solidFill>
                  <a:srgbClr val="FF1818"/>
                </a:solidFill>
              </a:rPr>
              <a:t>int</a:t>
            </a:r>
            <a:r>
              <a:rPr lang="zh-CN" altLang="en-US">
                <a:solidFill>
                  <a:srgbClr val="FF1818"/>
                </a:solidFill>
              </a:rPr>
              <a:t>类型。</a:t>
            </a:r>
            <a:endParaRPr lang="en-US" altLang="zh-CN">
              <a:solidFill>
                <a:srgbClr val="FF1818"/>
              </a:solidFill>
            </a:endParaRPr>
          </a:p>
          <a:p>
            <a:pPr marL="228600" indent="-228600" eaLnBrk="1" hangingPunct="1"/>
            <a:endParaRPr lang="en-US" altLang="zh-CN">
              <a:solidFill>
                <a:srgbClr val="FF1818"/>
              </a:solidFill>
            </a:endParaRPr>
          </a:p>
          <a:p>
            <a:pPr marL="228600" indent="-228600" eaLnBrk="1" hangingPunct="1"/>
            <a:endParaRPr lang="en-US" altLang="zh-CN">
              <a:solidFill>
                <a:srgbClr val="FF1818"/>
              </a:solidFill>
            </a:endParaRPr>
          </a:p>
          <a:p>
            <a:pPr marL="228600" indent="-228600" eaLnBrk="1" hangingPunct="1"/>
            <a:r>
              <a:rPr lang="en-US" altLang="zh-CN"/>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1228FF37-C5F5-4C28-B323-5C1E9F9CA0AC}"/>
              </a:ext>
            </a:extLst>
          </p:cNvPr>
          <p:cNvSpPr>
            <a:spLocks noGrp="1"/>
          </p:cNvSpPr>
          <p:nvPr>
            <p:ph type="subTitle" idx="4294967295"/>
          </p:nvPr>
        </p:nvSpPr>
        <p:spPr>
          <a:xfrm>
            <a:off x="0" y="1214438"/>
            <a:ext cx="8077200" cy="5338762"/>
          </a:xfrm>
        </p:spPr>
        <p:txBody>
          <a:bodyPr/>
          <a:lstStyle/>
          <a:p>
            <a:pPr eaLnBrk="1" hangingPunct="1"/>
            <a:r>
              <a:rPr lang="zh-CN" altLang="en-US" dirty="0">
                <a:solidFill>
                  <a:srgbClr val="800000"/>
                </a:solidFill>
              </a:rPr>
              <a:t>例</a:t>
            </a:r>
            <a:r>
              <a:rPr lang="en-US" altLang="zh-CN" dirty="0">
                <a:solidFill>
                  <a:srgbClr val="800000"/>
                </a:solidFill>
              </a:rPr>
              <a:t>20  </a:t>
            </a:r>
            <a:r>
              <a:rPr lang="zh-CN" altLang="en-US" dirty="0">
                <a:solidFill>
                  <a:srgbClr val="800000"/>
                </a:solidFill>
              </a:rPr>
              <a:t>表达式的使用</a:t>
            </a:r>
            <a:endParaRPr lang="en-US" altLang="zh-CN" dirty="0">
              <a:solidFill>
                <a:srgbClr val="800000"/>
              </a:solidFill>
            </a:endParaRPr>
          </a:p>
          <a:p>
            <a:pPr eaLnBrk="1" hangingPunct="1"/>
            <a:endParaRPr lang="en-US" altLang="zh-CN" dirty="0">
              <a:solidFill>
                <a:srgbClr val="800000"/>
              </a:solidFill>
            </a:endParaRPr>
          </a:p>
          <a:p>
            <a:pPr eaLnBrk="1" hangingPunct="1"/>
            <a:r>
              <a:rPr lang="zh-CN" altLang="en-US" dirty="0"/>
              <a:t>假如星期日代表</a:t>
            </a:r>
            <a:r>
              <a:rPr lang="en-US" altLang="zh-CN" dirty="0"/>
              <a:t>0</a:t>
            </a:r>
            <a:r>
              <a:rPr lang="zh-CN" altLang="en-US" dirty="0"/>
              <a:t>，星期一代表</a:t>
            </a:r>
            <a:r>
              <a:rPr lang="en-US" altLang="zh-CN" dirty="0"/>
              <a:t>1</a:t>
            </a:r>
            <a:r>
              <a:rPr lang="zh-CN" altLang="en-US" dirty="0"/>
              <a:t>，星期二代表 </a:t>
            </a:r>
            <a:r>
              <a:rPr lang="en-US" altLang="zh-CN" dirty="0"/>
              <a:t>2 ...</a:t>
            </a:r>
            <a:r>
              <a:rPr lang="zh-CN" altLang="en-US" dirty="0"/>
              <a:t>，变量</a:t>
            </a:r>
            <a:r>
              <a:rPr lang="en-US" altLang="zh-CN" dirty="0"/>
              <a:t>today</a:t>
            </a:r>
            <a:r>
              <a:rPr lang="zh-CN" altLang="en-US" dirty="0"/>
              <a:t>存放今天的数字，问</a:t>
            </a:r>
            <a:r>
              <a:rPr lang="en-US" altLang="zh-CN" dirty="0"/>
              <a:t>tomorrow</a:t>
            </a:r>
            <a:r>
              <a:rPr lang="zh-CN" altLang="en-US" dirty="0"/>
              <a:t>是多少，</a:t>
            </a:r>
            <a:r>
              <a:rPr lang="en-US" altLang="zh-CN" dirty="0"/>
              <a:t>today</a:t>
            </a:r>
            <a:r>
              <a:rPr lang="zh-CN" altLang="en-US" dirty="0"/>
              <a:t>过后的第</a:t>
            </a:r>
            <a:r>
              <a:rPr lang="en-US" altLang="zh-CN" dirty="0"/>
              <a:t>100</a:t>
            </a:r>
            <a:r>
              <a:rPr lang="zh-CN" altLang="en-US" dirty="0"/>
              <a:t>天呢？</a:t>
            </a:r>
            <a:endParaRPr lang="en-US" altLang="zh-CN" dirty="0"/>
          </a:p>
          <a:p>
            <a:pPr eaLnBrk="1" hangingPunct="1"/>
            <a:endParaRPr lang="zh-CN" altLang="en-US" dirty="0">
              <a:solidFill>
                <a:srgbClr val="800000"/>
              </a:solidFill>
            </a:endParaRPr>
          </a:p>
          <a:p>
            <a:pPr eaLnBrk="1" hangingPunct="1"/>
            <a:r>
              <a:rPr lang="en-US" altLang="zh-CN" dirty="0"/>
              <a:t>tomorrow = today + 1 </a:t>
            </a:r>
            <a:r>
              <a:rPr lang="zh-CN" altLang="en-US" dirty="0"/>
              <a:t>正确吗 </a:t>
            </a:r>
            <a:r>
              <a:rPr lang="en-US" altLang="zh-CN" dirty="0"/>
              <a:t>??</a:t>
            </a:r>
          </a:p>
          <a:p>
            <a:pPr eaLnBrk="1" hangingPunct="1"/>
            <a:r>
              <a:rPr lang="zh-CN" altLang="en-US" dirty="0">
                <a:solidFill>
                  <a:srgbClr val="800000"/>
                </a:solidFill>
              </a:rPr>
              <a:t>参考答案： </a:t>
            </a:r>
            <a:r>
              <a:rPr lang="en-US" altLang="zh-CN" dirty="0">
                <a:solidFill>
                  <a:srgbClr val="800000"/>
                </a:solidFill>
              </a:rPr>
              <a:t>tomorrow = (today + 1) % 7</a:t>
            </a:r>
          </a:p>
          <a:p>
            <a:pPr eaLnBrk="1" hangingPunct="1"/>
            <a:r>
              <a:rPr lang="zh-CN" altLang="en-US" dirty="0">
                <a:solidFill>
                  <a:srgbClr val="800000"/>
                </a:solidFill>
              </a:rPr>
              <a:t>第</a:t>
            </a:r>
            <a:r>
              <a:rPr lang="en-US" altLang="zh-CN" dirty="0">
                <a:solidFill>
                  <a:srgbClr val="800000"/>
                </a:solidFill>
              </a:rPr>
              <a:t>100</a:t>
            </a:r>
            <a:r>
              <a:rPr lang="zh-CN" altLang="en-US" dirty="0">
                <a:solidFill>
                  <a:srgbClr val="800000"/>
                </a:solidFill>
              </a:rPr>
              <a:t>天</a:t>
            </a:r>
            <a:r>
              <a:rPr lang="en-US" altLang="zh-CN" dirty="0">
                <a:solidFill>
                  <a:srgbClr val="800000"/>
                </a:solidFill>
              </a:rPr>
              <a:t>: </a:t>
            </a:r>
            <a:r>
              <a:rPr lang="en-US" altLang="zh-CN" dirty="0" err="1">
                <a:solidFill>
                  <a:srgbClr val="800000"/>
                </a:solidFill>
              </a:rPr>
              <a:t>hund</a:t>
            </a:r>
            <a:r>
              <a:rPr lang="en-US" altLang="zh-CN" dirty="0">
                <a:solidFill>
                  <a:srgbClr val="800000"/>
                </a:solidFill>
              </a:rPr>
              <a:t> = ( today + 100 ) % 7</a:t>
            </a:r>
            <a:endParaRPr lang="en-US" altLang="zh-C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ECB7D1FC-AFB6-4511-A678-EC722D3F9CEF}"/>
              </a:ext>
            </a:extLst>
          </p:cNvPr>
          <p:cNvSpPr>
            <a:spLocks noGrp="1"/>
          </p:cNvSpPr>
          <p:nvPr>
            <p:ph type="subTitle" idx="4294967295"/>
          </p:nvPr>
        </p:nvSpPr>
        <p:spPr>
          <a:xfrm>
            <a:off x="0" y="1214438"/>
            <a:ext cx="8077200" cy="5338762"/>
          </a:xfrm>
        </p:spPr>
        <p:txBody>
          <a:bodyPr/>
          <a:lstStyle/>
          <a:p>
            <a:pPr eaLnBrk="1" hangingPunct="1"/>
            <a:r>
              <a:rPr lang="zh-CN" altLang="en-US">
                <a:solidFill>
                  <a:srgbClr val="800000"/>
                </a:solidFill>
              </a:rPr>
              <a:t>课堂练习</a:t>
            </a:r>
            <a:endParaRPr lang="en-US" altLang="zh-CN">
              <a:solidFill>
                <a:srgbClr val="800000"/>
              </a:solidFill>
            </a:endParaRPr>
          </a:p>
          <a:p>
            <a:pPr eaLnBrk="1" hangingPunct="1"/>
            <a:endParaRPr lang="en-US" altLang="zh-CN">
              <a:solidFill>
                <a:srgbClr val="800000"/>
              </a:solidFill>
            </a:endParaRPr>
          </a:p>
          <a:p>
            <a:pPr eaLnBrk="1" hangingPunct="1"/>
            <a:r>
              <a:rPr lang="zh-CN" altLang="en-US"/>
              <a:t>有任意一个三位数 ，如 </a:t>
            </a:r>
            <a:r>
              <a:rPr lang="en-US" altLang="zh-CN"/>
              <a:t>number = 468; </a:t>
            </a:r>
            <a:r>
              <a:rPr lang="zh-CN" altLang="en-US"/>
              <a:t>如何</a:t>
            </a:r>
          </a:p>
          <a:p>
            <a:pPr eaLnBrk="1" hangingPunct="1"/>
            <a:r>
              <a:rPr lang="zh-CN" altLang="en-US"/>
              <a:t>获取此三位数各位上面的数字？</a:t>
            </a:r>
            <a:endParaRPr lang="en-US" altLang="zh-CN"/>
          </a:p>
          <a:p>
            <a:pPr eaLnBrk="1" hangingPunct="1"/>
            <a:endParaRPr lang="zh-CN" altLang="en-US"/>
          </a:p>
          <a:p>
            <a:pPr eaLnBrk="1" hangingPunct="1"/>
            <a:r>
              <a:rPr lang="zh-CN" altLang="en-US">
                <a:solidFill>
                  <a:srgbClr val="FF0000"/>
                </a:solidFill>
              </a:rPr>
              <a:t>参考答案：</a:t>
            </a:r>
          </a:p>
          <a:p>
            <a:pPr eaLnBrk="1" hangingPunct="1"/>
            <a:r>
              <a:rPr lang="zh-CN" altLang="en-US">
                <a:solidFill>
                  <a:srgbClr val="FF0000"/>
                </a:solidFill>
              </a:rPr>
              <a:t>个位</a:t>
            </a:r>
            <a:r>
              <a:rPr lang="en-US" altLang="zh-CN">
                <a:solidFill>
                  <a:srgbClr val="FF0000"/>
                </a:solidFill>
              </a:rPr>
              <a:t>: u = number % 10 ;</a:t>
            </a:r>
          </a:p>
          <a:p>
            <a:pPr eaLnBrk="1" hangingPunct="1"/>
            <a:r>
              <a:rPr lang="zh-CN" altLang="en-US">
                <a:solidFill>
                  <a:srgbClr val="FF0000"/>
                </a:solidFill>
              </a:rPr>
              <a:t>十位</a:t>
            </a:r>
            <a:r>
              <a:rPr lang="en-US" altLang="zh-CN">
                <a:solidFill>
                  <a:srgbClr val="FF0000"/>
                </a:solidFill>
              </a:rPr>
              <a:t>: t = (number / 10) % 10;</a:t>
            </a:r>
          </a:p>
          <a:p>
            <a:pPr eaLnBrk="1" hangingPunct="1"/>
            <a:r>
              <a:rPr lang="zh-CN" altLang="en-US">
                <a:solidFill>
                  <a:srgbClr val="FF0000"/>
                </a:solidFill>
              </a:rPr>
              <a:t>百位</a:t>
            </a:r>
            <a:r>
              <a:rPr lang="en-US" altLang="zh-CN">
                <a:solidFill>
                  <a:srgbClr val="FF0000"/>
                </a:solidFill>
              </a:rPr>
              <a:t>: h = number /100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DF45AAE-E8D0-4ED0-A713-39B13EED3CFA}"/>
              </a:ext>
            </a:extLst>
          </p:cNvPr>
          <p:cNvSpPr>
            <a:spLocks noGrp="1"/>
          </p:cNvSpPr>
          <p:nvPr>
            <p:ph type="subTitle" idx="4294967295"/>
          </p:nvPr>
        </p:nvSpPr>
        <p:spPr>
          <a:xfrm>
            <a:off x="0" y="1196975"/>
            <a:ext cx="7848600" cy="5661025"/>
          </a:xfrm>
        </p:spPr>
        <p:txBody>
          <a:bodyPr/>
          <a:lstStyle/>
          <a:p>
            <a:pPr eaLnBrk="1" hangingPunct="1">
              <a:spcBef>
                <a:spcPct val="0"/>
              </a:spcBef>
              <a:buFontTx/>
              <a:buNone/>
            </a:pPr>
            <a:r>
              <a:rPr lang="zh-CN" altLang="en-US" sz="3200">
                <a:solidFill>
                  <a:srgbClr val="800000"/>
                </a:solidFill>
              </a:rPr>
              <a:t>课堂练习</a:t>
            </a:r>
            <a:endParaRPr lang="en-US" altLang="zh-CN" sz="3200">
              <a:solidFill>
                <a:srgbClr val="800000"/>
              </a:solidFill>
            </a:endParaRPr>
          </a:p>
          <a:p>
            <a:pPr eaLnBrk="1" hangingPunct="1">
              <a:lnSpc>
                <a:spcPct val="200000"/>
              </a:lnSpc>
              <a:spcBef>
                <a:spcPct val="0"/>
              </a:spcBef>
            </a:pPr>
            <a:r>
              <a:rPr lang="en-US" altLang="zh-CN"/>
              <a:t>1. </a:t>
            </a:r>
            <a:r>
              <a:rPr lang="zh-CN" altLang="en-US"/>
              <a:t>在</a:t>
            </a:r>
            <a:r>
              <a:rPr lang="en-US" altLang="zh-CN"/>
              <a:t>C</a:t>
            </a:r>
            <a:r>
              <a:rPr lang="zh-CN" altLang="en-US"/>
              <a:t>语言中，下列标示符中合法的是（</a:t>
            </a:r>
            <a:r>
              <a:rPr lang="en-US" altLang="zh-CN"/>
              <a:t>A</a:t>
            </a:r>
            <a:r>
              <a:rPr lang="zh-CN" altLang="en-US"/>
              <a:t>）</a:t>
            </a:r>
            <a:endParaRPr lang="en-US" altLang="zh-CN"/>
          </a:p>
          <a:p>
            <a:pPr eaLnBrk="1" hangingPunct="1">
              <a:lnSpc>
                <a:spcPct val="200000"/>
              </a:lnSpc>
              <a:spcBef>
                <a:spcPct val="0"/>
              </a:spcBef>
            </a:pPr>
            <a:r>
              <a:rPr lang="en-US" altLang="zh-CN"/>
              <a:t>   A  _int</a:t>
            </a:r>
          </a:p>
          <a:p>
            <a:pPr eaLnBrk="1" hangingPunct="1">
              <a:lnSpc>
                <a:spcPct val="200000"/>
              </a:lnSpc>
              <a:spcBef>
                <a:spcPct val="0"/>
              </a:spcBef>
            </a:pPr>
            <a:r>
              <a:rPr lang="en-US" altLang="zh-CN"/>
              <a:t>   B  3in1-3</a:t>
            </a:r>
          </a:p>
          <a:p>
            <a:pPr eaLnBrk="1" hangingPunct="1">
              <a:lnSpc>
                <a:spcPct val="200000"/>
              </a:lnSpc>
              <a:spcBef>
                <a:spcPct val="0"/>
              </a:spcBef>
            </a:pPr>
            <a:r>
              <a:rPr lang="en-US" altLang="zh-CN"/>
              <a:t>   C  A_B!D</a:t>
            </a:r>
          </a:p>
          <a:p>
            <a:pPr eaLnBrk="1" hangingPunct="1">
              <a:lnSpc>
                <a:spcPct val="200000"/>
              </a:lnSpc>
              <a:spcBef>
                <a:spcPct val="0"/>
              </a:spcBef>
            </a:pPr>
            <a:r>
              <a:rPr lang="en-US" altLang="zh-CN"/>
              <a:t>   D void</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EC55535F-B238-4FF1-819A-BCE6BD64AC8A}"/>
              </a:ext>
            </a:extLst>
          </p:cNvPr>
          <p:cNvSpPr>
            <a:spLocks noGrp="1" noChangeArrowheads="1"/>
          </p:cNvSpPr>
          <p:nvPr>
            <p:ph type="subTitle" idx="4294967295"/>
          </p:nvPr>
        </p:nvSpPr>
        <p:spPr>
          <a:xfrm>
            <a:off x="0" y="1196975"/>
            <a:ext cx="8077200" cy="2303463"/>
          </a:xfrm>
        </p:spPr>
        <p:txBody>
          <a:bodyPr/>
          <a:lstStyle/>
          <a:p>
            <a:pPr marL="228600" indent="-228600" eaLnBrk="1" hangingPunct="1">
              <a:spcBef>
                <a:spcPct val="20000"/>
              </a:spcBef>
              <a:buClr>
                <a:srgbClr val="FF3300"/>
              </a:buClr>
              <a:buFont typeface="Wingdings" pitchFamily="2" charset="2"/>
              <a:buChar char="v"/>
              <a:defRPr/>
            </a:pPr>
            <a:r>
              <a:rPr lang="zh-CN" altLang="en-US" sz="2800" dirty="0">
                <a:solidFill>
                  <a:srgbClr val="800000"/>
                </a:solidFill>
              </a:rPr>
              <a:t>自增、自减运算符</a:t>
            </a:r>
            <a:endParaRPr lang="en-US" altLang="zh-CN" sz="2800" dirty="0">
              <a:solidFill>
                <a:srgbClr val="800000"/>
              </a:solidFill>
            </a:endParaRPr>
          </a:p>
          <a:p>
            <a:pPr lvl="1" eaLnBrk="1" hangingPunct="1">
              <a:lnSpc>
                <a:spcPct val="90000"/>
              </a:lnSpc>
              <a:buFont typeface="Wingdings" pitchFamily="2" charset="2"/>
              <a:buChar char="l"/>
              <a:defRPr/>
            </a:pPr>
            <a:r>
              <a:rPr lang="zh-CN" altLang="en-US" sz="2000" dirty="0">
                <a:latin typeface="隶书" pitchFamily="49" charset="-122"/>
              </a:rPr>
              <a:t> </a:t>
            </a:r>
            <a:r>
              <a:rPr lang="zh-CN" altLang="en-US" sz="2400" dirty="0">
                <a:latin typeface="隶书" pitchFamily="49" charset="-122"/>
              </a:rPr>
              <a:t>作用：使变量值加</a:t>
            </a:r>
            <a:r>
              <a:rPr lang="en-US" altLang="zh-CN" sz="2400" dirty="0">
                <a:latin typeface="隶书" pitchFamily="49" charset="-122"/>
              </a:rPr>
              <a:t>1</a:t>
            </a:r>
            <a:r>
              <a:rPr lang="zh-CN" altLang="en-US" sz="2400" dirty="0">
                <a:latin typeface="隶书" pitchFamily="49" charset="-122"/>
              </a:rPr>
              <a:t>或减</a:t>
            </a:r>
            <a:r>
              <a:rPr lang="en-US" altLang="zh-CN" sz="2400" dirty="0">
                <a:latin typeface="隶书" pitchFamily="49" charset="-122"/>
              </a:rPr>
              <a:t>1</a:t>
            </a:r>
          </a:p>
          <a:p>
            <a:pPr lvl="1" eaLnBrk="1" hangingPunct="1">
              <a:lnSpc>
                <a:spcPct val="90000"/>
              </a:lnSpc>
              <a:buFont typeface="Wingdings" pitchFamily="2" charset="2"/>
              <a:buChar char="l"/>
              <a:defRPr/>
            </a:pPr>
            <a:r>
              <a:rPr lang="en-US" altLang="zh-CN" sz="2400" dirty="0">
                <a:latin typeface="隶书" pitchFamily="49" charset="-122"/>
              </a:rPr>
              <a:t> </a:t>
            </a:r>
            <a:r>
              <a:rPr lang="zh-CN" altLang="en-US" sz="2400" dirty="0">
                <a:latin typeface="隶书" pitchFamily="49" charset="-122"/>
              </a:rPr>
              <a:t>种类：</a:t>
            </a:r>
          </a:p>
          <a:p>
            <a:pPr marL="1143000" lvl="2" eaLnBrk="1" hangingPunct="1">
              <a:spcBef>
                <a:spcPct val="20000"/>
              </a:spcBef>
              <a:buClr>
                <a:srgbClr val="FF00FF"/>
              </a:buClr>
              <a:buFont typeface="Wingdings" pitchFamily="2" charset="2"/>
              <a:buChar char="u"/>
              <a:defRPr/>
            </a:pPr>
            <a:r>
              <a:rPr lang="zh-CN" altLang="en-US" dirty="0">
                <a:latin typeface="隶书" pitchFamily="49" charset="-122"/>
              </a:rPr>
              <a:t>前置  </a:t>
            </a:r>
            <a:r>
              <a:rPr lang="en-US" altLang="zh-CN" dirty="0">
                <a:latin typeface="隶书" pitchFamily="49" charset="-122"/>
              </a:rPr>
              <a:t>++</a:t>
            </a:r>
            <a:r>
              <a:rPr lang="en-US" altLang="zh-CN" dirty="0" err="1">
                <a:latin typeface="隶书" pitchFamily="49" charset="-122"/>
              </a:rPr>
              <a:t>i</a:t>
            </a:r>
            <a:r>
              <a:rPr lang="en-US" altLang="zh-CN" dirty="0">
                <a:latin typeface="隶书" pitchFamily="49" charset="-122"/>
              </a:rPr>
              <a:t>, --</a:t>
            </a:r>
            <a:r>
              <a:rPr lang="en-US" altLang="zh-CN" dirty="0" err="1">
                <a:latin typeface="隶书" pitchFamily="49" charset="-122"/>
              </a:rPr>
              <a:t>i</a:t>
            </a:r>
            <a:r>
              <a:rPr lang="en-US" altLang="zh-CN" dirty="0">
                <a:latin typeface="隶书" pitchFamily="49" charset="-122"/>
              </a:rPr>
              <a:t>  (</a:t>
            </a:r>
            <a:r>
              <a:rPr lang="zh-CN" altLang="zh-CN" dirty="0">
                <a:latin typeface="隶书" pitchFamily="49" charset="-122"/>
              </a:rPr>
              <a:t>先执行</a:t>
            </a:r>
            <a:r>
              <a:rPr lang="en-US" altLang="zh-CN" dirty="0">
                <a:latin typeface="隶书" pitchFamily="49" charset="-122"/>
              </a:rPr>
              <a:t>i</a:t>
            </a:r>
            <a:r>
              <a:rPr lang="en-US" altLang="zh-CN" dirty="0">
                <a:latin typeface="隶书" pitchFamily="49" charset="-122"/>
                <a:sym typeface="MT Extra" pitchFamily="18" charset="2"/>
              </a:rPr>
              <a:t>+1</a:t>
            </a:r>
            <a:r>
              <a:rPr lang="zh-CN" altLang="zh-CN" dirty="0">
                <a:latin typeface="隶书" pitchFamily="49" charset="-122"/>
                <a:sym typeface="MT Extra" pitchFamily="18" charset="2"/>
              </a:rPr>
              <a:t>或</a:t>
            </a:r>
            <a:r>
              <a:rPr lang="en-US" altLang="zh-CN" dirty="0">
                <a:latin typeface="隶书" pitchFamily="49" charset="-122"/>
                <a:sym typeface="MT Extra" pitchFamily="18" charset="2"/>
              </a:rPr>
              <a:t>i-1</a:t>
            </a:r>
            <a:r>
              <a:rPr lang="zh-CN" altLang="en-US" dirty="0">
                <a:latin typeface="隶书" pitchFamily="49" charset="-122"/>
              </a:rPr>
              <a:t>，</a:t>
            </a:r>
            <a:r>
              <a:rPr lang="zh-CN" altLang="zh-CN" dirty="0">
                <a:latin typeface="隶书" pitchFamily="49" charset="-122"/>
              </a:rPr>
              <a:t>再使用</a:t>
            </a:r>
            <a:r>
              <a:rPr lang="en-US" altLang="zh-CN" dirty="0" err="1">
                <a:latin typeface="隶书" pitchFamily="49" charset="-122"/>
              </a:rPr>
              <a:t>i</a:t>
            </a:r>
            <a:r>
              <a:rPr lang="zh-CN" altLang="zh-CN" dirty="0">
                <a:latin typeface="隶书" pitchFamily="49" charset="-122"/>
              </a:rPr>
              <a:t>值）</a:t>
            </a:r>
            <a:endParaRPr lang="en-US" altLang="zh-CN" dirty="0">
              <a:latin typeface="隶书" pitchFamily="49" charset="-122"/>
            </a:endParaRPr>
          </a:p>
          <a:p>
            <a:pPr marL="1143000" lvl="2" eaLnBrk="1" hangingPunct="1">
              <a:spcBef>
                <a:spcPct val="20000"/>
              </a:spcBef>
              <a:buClr>
                <a:srgbClr val="FF00FF"/>
              </a:buClr>
              <a:buFont typeface="Wingdings" pitchFamily="2" charset="2"/>
              <a:buChar char="u"/>
              <a:defRPr/>
            </a:pPr>
            <a:r>
              <a:rPr lang="zh-CN" altLang="zh-CN" dirty="0">
                <a:latin typeface="隶书" pitchFamily="49" charset="-122"/>
              </a:rPr>
              <a:t>后置  </a:t>
            </a:r>
            <a:r>
              <a:rPr lang="en-US" altLang="zh-CN" dirty="0" err="1">
                <a:latin typeface="隶书" pitchFamily="49" charset="-122"/>
              </a:rPr>
              <a:t>i</a:t>
            </a:r>
            <a:r>
              <a:rPr lang="en-US" altLang="zh-CN" dirty="0">
                <a:latin typeface="隶书" pitchFamily="49" charset="-122"/>
              </a:rPr>
              <a:t>++,</a:t>
            </a:r>
            <a:r>
              <a:rPr lang="en-US" altLang="zh-CN" dirty="0" err="1">
                <a:latin typeface="隶书" pitchFamily="49" charset="-122"/>
              </a:rPr>
              <a:t>i</a:t>
            </a:r>
            <a:r>
              <a:rPr lang="en-US" altLang="zh-CN" dirty="0">
                <a:latin typeface="隶书" pitchFamily="49" charset="-122"/>
              </a:rPr>
              <a:t>--   (</a:t>
            </a:r>
            <a:r>
              <a:rPr lang="zh-CN" altLang="zh-CN" dirty="0">
                <a:latin typeface="隶书" pitchFamily="49" charset="-122"/>
              </a:rPr>
              <a:t>先使用</a:t>
            </a:r>
            <a:r>
              <a:rPr lang="en-US" altLang="zh-CN" dirty="0" err="1">
                <a:latin typeface="隶书" pitchFamily="49" charset="-122"/>
              </a:rPr>
              <a:t>i</a:t>
            </a:r>
            <a:r>
              <a:rPr lang="zh-CN" altLang="zh-CN" dirty="0">
                <a:latin typeface="隶书" pitchFamily="49" charset="-122"/>
              </a:rPr>
              <a:t>值,再执行</a:t>
            </a:r>
            <a:r>
              <a:rPr lang="en-US" altLang="zh-CN" dirty="0">
                <a:latin typeface="隶书" pitchFamily="49" charset="-122"/>
              </a:rPr>
              <a:t>i</a:t>
            </a:r>
            <a:r>
              <a:rPr lang="en-US" altLang="zh-CN" dirty="0">
                <a:latin typeface="隶书" pitchFamily="49" charset="-122"/>
                <a:sym typeface="MT Extra" pitchFamily="18" charset="2"/>
              </a:rPr>
              <a:t>+1</a:t>
            </a:r>
            <a:r>
              <a:rPr lang="zh-CN" altLang="zh-CN" dirty="0">
                <a:latin typeface="隶书" pitchFamily="49" charset="-122"/>
                <a:sym typeface="MT Extra" pitchFamily="18" charset="2"/>
              </a:rPr>
              <a:t>或</a:t>
            </a:r>
            <a:r>
              <a:rPr lang="en-US" altLang="zh-CN" dirty="0">
                <a:latin typeface="隶书" pitchFamily="49" charset="-122"/>
                <a:sym typeface="MT Extra" pitchFamily="18" charset="2"/>
              </a:rPr>
              <a:t>i-1</a:t>
            </a:r>
            <a:r>
              <a:rPr lang="zh-CN" altLang="en-US" dirty="0">
                <a:latin typeface="隶书" pitchFamily="49" charset="-122"/>
              </a:rPr>
              <a:t>）</a:t>
            </a:r>
          </a:p>
          <a:p>
            <a:pPr eaLnBrk="1" hangingPunct="1">
              <a:lnSpc>
                <a:spcPct val="90000"/>
              </a:lnSpc>
              <a:defRPr/>
            </a:pPr>
            <a:endParaRPr lang="en-US" altLang="zh-CN" sz="2800" dirty="0"/>
          </a:p>
          <a:p>
            <a:pPr eaLnBrk="1" hangingPunct="1">
              <a:lnSpc>
                <a:spcPct val="90000"/>
              </a:lnSpc>
              <a:defRPr/>
            </a:pPr>
            <a:r>
              <a:rPr lang="en-US" altLang="zh-CN" sz="2800" dirty="0"/>
              <a:t></a:t>
            </a:r>
          </a:p>
        </p:txBody>
      </p:sp>
      <p:sp>
        <p:nvSpPr>
          <p:cNvPr id="3" name="Text Box 8">
            <a:extLst>
              <a:ext uri="{FF2B5EF4-FFF2-40B4-BE49-F238E27FC236}">
                <a16:creationId xmlns:a16="http://schemas.microsoft.com/office/drawing/2014/main" id="{797CE217-FFE3-43A8-AAA7-B87803E18146}"/>
              </a:ext>
            </a:extLst>
          </p:cNvPr>
          <p:cNvSpPr txBox="1">
            <a:spLocks noChangeArrowheads="1"/>
          </p:cNvSpPr>
          <p:nvPr/>
        </p:nvSpPr>
        <p:spPr bwMode="auto">
          <a:xfrm>
            <a:off x="1476375" y="3716338"/>
            <a:ext cx="6527800" cy="2320925"/>
          </a:xfrm>
          <a:prstGeom prst="rect">
            <a:avLst/>
          </a:prstGeom>
          <a:solidFill>
            <a:schemeClr val="bg1"/>
          </a:solidFill>
          <a:ln w="38100">
            <a:solidFill>
              <a:srgbClr val="339966"/>
            </a:solidFill>
            <a:miter lim="800000"/>
            <a:headEnd/>
            <a:tailEn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zh-CN" dirty="0">
                <a:latin typeface="隶书" panose="02010509060101010101" pitchFamily="49" charset="-122"/>
                <a:ea typeface="隶书" panose="02010509060101010101" pitchFamily="49" charset="-122"/>
              </a:rPr>
              <a:t>例</a:t>
            </a:r>
            <a:r>
              <a:rPr lang="zh-CN" altLang="en-US" dirty="0">
                <a:latin typeface="+mn-lt"/>
                <a:ea typeface="隶书" panose="02010509060101010101" pitchFamily="49" charset="-122"/>
              </a:rPr>
              <a:t>	</a:t>
            </a:r>
            <a:r>
              <a:rPr lang="en-US" altLang="zh-CN" dirty="0">
                <a:latin typeface="+mn-lt"/>
                <a:ea typeface="隶书" panose="02010509060101010101" pitchFamily="49" charset="-122"/>
              </a:rPr>
              <a:t>j=3;  k=++j;  </a:t>
            </a:r>
          </a:p>
          <a:p>
            <a:r>
              <a:rPr lang="en-US" altLang="zh-CN" dirty="0">
                <a:latin typeface="+mn-lt"/>
                <a:ea typeface="隶书" panose="02010509060101010101" pitchFamily="49" charset="-122"/>
              </a:rPr>
              <a:t>   	j=3;  k=</a:t>
            </a:r>
            <a:r>
              <a:rPr lang="en-US" altLang="zh-CN" dirty="0" err="1">
                <a:latin typeface="+mn-lt"/>
                <a:ea typeface="隶书" panose="02010509060101010101" pitchFamily="49" charset="-122"/>
              </a:rPr>
              <a:t>j++</a:t>
            </a:r>
            <a:r>
              <a:rPr lang="en-US" altLang="zh-CN" dirty="0">
                <a:latin typeface="+mn-lt"/>
                <a:ea typeface="隶书" panose="02010509060101010101" pitchFamily="49" charset="-122"/>
              </a:rPr>
              <a:t>;  </a:t>
            </a:r>
          </a:p>
          <a:p>
            <a:r>
              <a:rPr lang="en-US" altLang="zh-CN" dirty="0">
                <a:latin typeface="+mn-lt"/>
                <a:ea typeface="隶书" panose="02010509060101010101" pitchFamily="49" charset="-122"/>
              </a:rPr>
              <a:t>     	j=3;  </a:t>
            </a:r>
            <a:r>
              <a:rPr lang="en-US" altLang="zh-CN" dirty="0" err="1">
                <a:latin typeface="+mn-lt"/>
                <a:ea typeface="隶书" panose="02010509060101010101" pitchFamily="49" charset="-122"/>
              </a:rPr>
              <a:t>printf</a:t>
            </a:r>
            <a:r>
              <a:rPr lang="en-US" altLang="zh-CN" dirty="0">
                <a:latin typeface="+mn-lt"/>
                <a:ea typeface="隶书" panose="02010509060101010101" pitchFamily="49" charset="-122"/>
              </a:rPr>
              <a:t>(</a:t>
            </a:r>
            <a:r>
              <a:rPr lang="en-US" altLang="zh-CN" dirty="0">
                <a:latin typeface="+mn-lt"/>
              </a:rPr>
              <a:t>"</a:t>
            </a:r>
            <a:r>
              <a:rPr lang="en-US" altLang="zh-CN" dirty="0">
                <a:latin typeface="+mn-lt"/>
                <a:ea typeface="隶书" panose="02010509060101010101" pitchFamily="49" charset="-122"/>
              </a:rPr>
              <a:t>%d</a:t>
            </a:r>
            <a:r>
              <a:rPr lang="en-US" altLang="zh-CN" dirty="0">
                <a:latin typeface="+mn-lt"/>
              </a:rPr>
              <a:t>"</a:t>
            </a:r>
            <a:r>
              <a:rPr lang="en-US" altLang="zh-CN" dirty="0">
                <a:latin typeface="+mn-lt"/>
                <a:ea typeface="隶书" panose="02010509060101010101" pitchFamily="49" charset="-122"/>
              </a:rPr>
              <a:t>,++j);   </a:t>
            </a:r>
          </a:p>
          <a:p>
            <a:r>
              <a:rPr lang="en-US" altLang="zh-CN" dirty="0">
                <a:latin typeface="+mn-lt"/>
                <a:ea typeface="隶书" panose="02010509060101010101" pitchFamily="49" charset="-122"/>
              </a:rPr>
              <a:t>    	j=3;  </a:t>
            </a:r>
            <a:r>
              <a:rPr lang="en-US" altLang="zh-CN" dirty="0" err="1">
                <a:latin typeface="+mn-lt"/>
                <a:ea typeface="隶书" panose="02010509060101010101" pitchFamily="49" charset="-122"/>
              </a:rPr>
              <a:t>printf</a:t>
            </a:r>
            <a:r>
              <a:rPr lang="en-US" altLang="zh-CN" dirty="0">
                <a:latin typeface="+mn-lt"/>
                <a:ea typeface="隶书" panose="02010509060101010101" pitchFamily="49" charset="-122"/>
              </a:rPr>
              <a:t>(</a:t>
            </a:r>
            <a:r>
              <a:rPr lang="en-US" altLang="zh-CN" dirty="0">
                <a:latin typeface="+mn-lt"/>
              </a:rPr>
              <a:t>"</a:t>
            </a:r>
            <a:r>
              <a:rPr lang="en-US" altLang="zh-CN" dirty="0">
                <a:latin typeface="+mn-lt"/>
                <a:ea typeface="隶书" panose="02010509060101010101" pitchFamily="49" charset="-122"/>
              </a:rPr>
              <a:t>%</a:t>
            </a:r>
            <a:r>
              <a:rPr lang="en-US" altLang="zh-CN" dirty="0" err="1">
                <a:latin typeface="+mn-lt"/>
                <a:ea typeface="隶书" panose="02010509060101010101" pitchFamily="49" charset="-122"/>
              </a:rPr>
              <a:t>d</a:t>
            </a:r>
            <a:r>
              <a:rPr lang="en-US" altLang="zh-CN" dirty="0" err="1">
                <a:latin typeface="+mn-lt"/>
              </a:rPr>
              <a:t>"</a:t>
            </a:r>
            <a:r>
              <a:rPr lang="en-US" altLang="zh-CN" dirty="0" err="1">
                <a:latin typeface="+mn-lt"/>
                <a:ea typeface="隶书" panose="02010509060101010101" pitchFamily="49" charset="-122"/>
              </a:rPr>
              <a:t>,j</a:t>
            </a:r>
            <a:r>
              <a:rPr lang="en-US" altLang="zh-CN" dirty="0">
                <a:latin typeface="+mn-lt"/>
                <a:ea typeface="隶书" panose="02010509060101010101" pitchFamily="49" charset="-122"/>
              </a:rPr>
              <a:t>++);   </a:t>
            </a:r>
          </a:p>
          <a:p>
            <a:r>
              <a:rPr lang="en-US" altLang="zh-CN" dirty="0">
                <a:latin typeface="+mn-lt"/>
                <a:ea typeface="隶书" panose="02010509060101010101" pitchFamily="49" charset="-122"/>
              </a:rPr>
              <a:t>    	a=3;b=5;c=(++a)*b;   </a:t>
            </a:r>
          </a:p>
          <a:p>
            <a:r>
              <a:rPr lang="en-US" altLang="zh-CN" dirty="0">
                <a:latin typeface="+mn-lt"/>
                <a:ea typeface="隶书" panose="02010509060101010101" pitchFamily="49" charset="-122"/>
              </a:rPr>
              <a:t>    	a=3;b=5;c=(a++)*b;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3CE5EAD9-3607-49A8-B8EA-564267912346}"/>
              </a:ext>
            </a:extLst>
          </p:cNvPr>
          <p:cNvSpPr>
            <a:spLocks noChangeArrowheads="1"/>
          </p:cNvSpPr>
          <p:nvPr/>
        </p:nvSpPr>
        <p:spPr bwMode="auto">
          <a:xfrm>
            <a:off x="325438" y="1035050"/>
            <a:ext cx="77597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400"/>
              </a:spcBef>
              <a:buClr>
                <a:schemeClr val="accent1"/>
              </a:buClr>
              <a:buSzPct val="68000"/>
              <a:buFont typeface="Wingdings 3" panose="05040102010807070707" pitchFamily="18" charset="2"/>
              <a:buChar char=""/>
              <a:defRPr sz="2700">
                <a:solidFill>
                  <a:schemeClr val="tx1"/>
                </a:solidFill>
                <a:latin typeface="Cambria" panose="02040503050406030204" pitchFamily="18" charset="0"/>
                <a:ea typeface="黑体" panose="02010609060101010101" pitchFamily="49" charset="-122"/>
              </a:defRPr>
            </a:lvl1pPr>
            <a:lvl2pPr marL="685800" indent="-228600">
              <a:spcBef>
                <a:spcPts val="325"/>
              </a:spcBef>
              <a:buClr>
                <a:schemeClr val="accent1"/>
              </a:buClr>
              <a:buFont typeface="Verdana" panose="020B0604030504040204" pitchFamily="34" charset="0"/>
              <a:buChar char="◦"/>
              <a:defRPr sz="2300">
                <a:solidFill>
                  <a:schemeClr val="tx1"/>
                </a:solidFill>
                <a:latin typeface="Cambria" panose="02040503050406030204" pitchFamily="18"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Cambria" panose="02040503050406030204" pitchFamily="18"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Cambria" panose="02040503050406030204" pitchFamily="18"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9pPr>
          </a:lstStyle>
          <a:p>
            <a:pPr lvl="1" eaLnBrk="1" hangingPunct="1">
              <a:spcBef>
                <a:spcPct val="20000"/>
              </a:spcBef>
              <a:buClr>
                <a:srgbClr val="FFCC00"/>
              </a:buClr>
              <a:buFont typeface="Wingdings" panose="05000000000000000000" pitchFamily="2" charset="2"/>
              <a:buChar char="l"/>
            </a:pPr>
            <a:r>
              <a:rPr lang="zh-CN" altLang="zh-CN" sz="2000">
                <a:latin typeface="隶书" panose="02010509060101010101" pitchFamily="49" charset="-122"/>
                <a:ea typeface="宋体" panose="02010600030101010101" pitchFamily="2" charset="-122"/>
              </a:rPr>
              <a:t>几点说明：</a:t>
            </a:r>
          </a:p>
        </p:txBody>
      </p:sp>
      <p:sp>
        <p:nvSpPr>
          <p:cNvPr id="7" name="Rectangle 16">
            <a:extLst>
              <a:ext uri="{FF2B5EF4-FFF2-40B4-BE49-F238E27FC236}">
                <a16:creationId xmlns:a16="http://schemas.microsoft.com/office/drawing/2014/main" id="{6C5112E5-B8BF-4A55-9CAF-58184E2C2770}"/>
              </a:ext>
            </a:extLst>
          </p:cNvPr>
          <p:cNvSpPr>
            <a:spLocks noChangeArrowheads="1"/>
          </p:cNvSpPr>
          <p:nvPr/>
        </p:nvSpPr>
        <p:spPr bwMode="auto">
          <a:xfrm>
            <a:off x="325438" y="1439863"/>
            <a:ext cx="7759700"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4" eaLnBrk="1" hangingPunct="1">
              <a:spcBef>
                <a:spcPct val="20000"/>
              </a:spcBef>
              <a:buClr>
                <a:srgbClr val="FF00FF"/>
              </a:buClr>
              <a:buFont typeface="Wingdings" panose="05000000000000000000" pitchFamily="2" charset="2"/>
              <a:buChar char="u"/>
            </a:pPr>
            <a:r>
              <a:rPr lang="zh-CN" altLang="zh-CN" sz="2000">
                <a:latin typeface="隶书" panose="02010509060101010101" pitchFamily="49" charset="-122"/>
              </a:rPr>
              <a:t>++ -- 不能用于常量和表达式,如</a:t>
            </a:r>
            <a:r>
              <a:rPr lang="zh-CN" altLang="en-US" sz="2000">
                <a:latin typeface="隶书" panose="02010509060101010101" pitchFamily="49" charset="-122"/>
              </a:rPr>
              <a:t> </a:t>
            </a:r>
            <a:r>
              <a:rPr lang="zh-CN" altLang="zh-CN" sz="2000">
                <a:solidFill>
                  <a:srgbClr val="FF3300"/>
                </a:solidFill>
                <a:latin typeface="隶书" panose="02010509060101010101" pitchFamily="49" charset="-122"/>
              </a:rPr>
              <a:t>5++，(</a:t>
            </a:r>
            <a:r>
              <a:rPr lang="en-US" altLang="zh-CN" sz="2000">
                <a:solidFill>
                  <a:srgbClr val="FF3300"/>
                </a:solidFill>
                <a:latin typeface="隶书" panose="02010509060101010101" pitchFamily="49" charset="-122"/>
              </a:rPr>
              <a:t>a+b)++</a:t>
            </a:r>
            <a:endParaRPr lang="en-US" altLang="zh-CN" sz="2000">
              <a:latin typeface="隶书" panose="02010509060101010101" pitchFamily="49" charset="-122"/>
            </a:endParaRPr>
          </a:p>
          <a:p>
            <a:pPr lvl="4" eaLnBrk="1" hangingPunct="1">
              <a:spcBef>
                <a:spcPct val="20000"/>
              </a:spcBef>
              <a:buClr>
                <a:srgbClr val="FF00FF"/>
              </a:buClr>
              <a:buFont typeface="Wingdings" panose="05000000000000000000" pitchFamily="2" charset="2"/>
              <a:buChar char="u"/>
            </a:pPr>
            <a:r>
              <a:rPr lang="en-US" altLang="zh-CN" sz="2000">
                <a:latin typeface="隶书" panose="02010509060101010101" pitchFamily="49" charset="-122"/>
              </a:rPr>
              <a:t>++ -- </a:t>
            </a:r>
            <a:r>
              <a:rPr lang="zh-CN" altLang="zh-CN" sz="2000">
                <a:latin typeface="隶书" panose="02010509060101010101" pitchFamily="49" charset="-122"/>
              </a:rPr>
              <a:t>结合方向：  </a:t>
            </a:r>
            <a:r>
              <a:rPr lang="zh-CN" altLang="zh-CN" sz="2000">
                <a:solidFill>
                  <a:srgbClr val="3333FF"/>
                </a:solidFill>
                <a:latin typeface="隶书" panose="02010509060101010101" pitchFamily="49" charset="-122"/>
              </a:rPr>
              <a:t>自右向左</a:t>
            </a:r>
            <a:endParaRPr lang="zh-CN" altLang="zh-CN" sz="2000">
              <a:latin typeface="隶书" panose="02010509060101010101" pitchFamily="49" charset="-122"/>
            </a:endParaRPr>
          </a:p>
          <a:p>
            <a:pPr lvl="4" eaLnBrk="1" hangingPunct="1">
              <a:spcBef>
                <a:spcPct val="20000"/>
              </a:spcBef>
              <a:buClr>
                <a:srgbClr val="FF00FF"/>
              </a:buClr>
              <a:buFont typeface="Wingdings" panose="05000000000000000000" pitchFamily="2" charset="2"/>
              <a:buChar char="u"/>
            </a:pPr>
            <a:r>
              <a:rPr lang="zh-CN" altLang="zh-CN" sz="2000">
                <a:latin typeface="隶书" panose="02010509060101010101" pitchFamily="49" charset="-122"/>
              </a:rPr>
              <a:t>优先级：- ++ -- ------&gt;* / % -----&gt;+ -</a:t>
            </a:r>
          </a:p>
          <a:p>
            <a:pPr lvl="4" eaLnBrk="1" hangingPunct="1">
              <a:spcBef>
                <a:spcPct val="20000"/>
              </a:spcBef>
              <a:buClr>
                <a:srgbClr val="FF00FF"/>
              </a:buClr>
              <a:buFont typeface="Wingdings" panose="05000000000000000000" pitchFamily="2" charset="2"/>
              <a:buNone/>
            </a:pPr>
            <a:r>
              <a:rPr lang="zh-CN" altLang="zh-CN" sz="2000">
                <a:latin typeface="隶书" panose="02010509060101010101" pitchFamily="49" charset="-122"/>
              </a:rPr>
              <a:t>           </a:t>
            </a:r>
            <a:r>
              <a:rPr lang="zh-CN" altLang="zh-CN" sz="2000">
                <a:solidFill>
                  <a:srgbClr val="33CC33"/>
                </a:solidFill>
                <a:latin typeface="隶书" panose="02010509060101010101" pitchFamily="49" charset="-122"/>
              </a:rPr>
              <a:t>(2)            (3)        (4)</a:t>
            </a:r>
            <a:endParaRPr lang="en-US" altLang="zh-CN" sz="2000">
              <a:solidFill>
                <a:srgbClr val="33CC33"/>
              </a:solidFill>
              <a:latin typeface="隶书" panose="02010509060101010101" pitchFamily="49" charset="-122"/>
            </a:endParaRPr>
          </a:p>
          <a:p>
            <a:pPr lvl="4" eaLnBrk="1" hangingPunct="1">
              <a:spcBef>
                <a:spcPct val="20000"/>
              </a:spcBef>
              <a:buClr>
                <a:srgbClr val="FF00FF"/>
              </a:buClr>
              <a:buFont typeface="Wingdings" panose="05000000000000000000" pitchFamily="2" charset="2"/>
              <a:buChar char="u"/>
            </a:pPr>
            <a:r>
              <a:rPr lang="zh-CN" altLang="zh-CN" sz="2000">
                <a:latin typeface="隶书" panose="02010509060101010101" pitchFamily="49" charset="-122"/>
              </a:rPr>
              <a:t>该运算符常用于循环语句中，使循环变量加减</a:t>
            </a:r>
            <a:r>
              <a:rPr lang="en-US" altLang="zh-CN" sz="2000">
                <a:latin typeface="隶书" panose="02010509060101010101" pitchFamily="49" charset="-122"/>
              </a:rPr>
              <a:t>1</a:t>
            </a:r>
            <a:endParaRPr lang="en-US" altLang="zh-CN" sz="1600">
              <a:latin typeface="隶书" panose="02010509060101010101" pitchFamily="49" charset="-122"/>
            </a:endParaRPr>
          </a:p>
        </p:txBody>
      </p:sp>
      <p:sp>
        <p:nvSpPr>
          <p:cNvPr id="8" name="Rectangle 17">
            <a:extLst>
              <a:ext uri="{FF2B5EF4-FFF2-40B4-BE49-F238E27FC236}">
                <a16:creationId xmlns:a16="http://schemas.microsoft.com/office/drawing/2014/main" id="{0C6AF388-41C8-4F8F-98E4-54A214FDDD8F}"/>
              </a:ext>
            </a:extLst>
          </p:cNvPr>
          <p:cNvSpPr>
            <a:spLocks noChangeArrowheads="1"/>
          </p:cNvSpPr>
          <p:nvPr/>
        </p:nvSpPr>
        <p:spPr bwMode="auto">
          <a:xfrm>
            <a:off x="323850" y="4202113"/>
            <a:ext cx="7759700"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spcBef>
                <a:spcPct val="20000"/>
              </a:spcBef>
              <a:buClr>
                <a:srgbClr val="FF3300"/>
              </a:buClr>
              <a:buFont typeface="Wingdings" panose="05000000000000000000" pitchFamily="2" charset="2"/>
              <a:buChar char="v"/>
            </a:pPr>
            <a:r>
              <a:rPr lang="zh-CN" altLang="en-US">
                <a:latin typeface="隶书" panose="02010509060101010101" pitchFamily="49" charset="-122"/>
              </a:rPr>
              <a:t>有关表达式使用中的问题说明</a:t>
            </a:r>
          </a:p>
          <a:p>
            <a:pPr lvl="3" eaLnBrk="1" hangingPunct="1">
              <a:spcBef>
                <a:spcPct val="20000"/>
              </a:spcBef>
              <a:buClr>
                <a:srgbClr val="FFCC00"/>
              </a:buClr>
              <a:buFont typeface="Wingdings" panose="05000000000000000000" pitchFamily="2" charset="2"/>
              <a:buChar char="l"/>
            </a:pPr>
            <a:r>
              <a:rPr lang="zh-CN" altLang="en-US" sz="2000">
                <a:latin typeface="隶书" panose="02010509060101010101" pitchFamily="49" charset="-122"/>
              </a:rPr>
              <a:t>不同系统对运算符和表达式的处理次序不同，尽可能写通用性强的语句</a:t>
            </a:r>
          </a:p>
          <a:p>
            <a:pPr lvl="3" eaLnBrk="1" hangingPunct="1">
              <a:spcBef>
                <a:spcPct val="20000"/>
              </a:spcBef>
              <a:buClr>
                <a:srgbClr val="FFCC00"/>
              </a:buClr>
              <a:buFont typeface="Wingdings" panose="05000000000000000000" pitchFamily="2" charset="2"/>
              <a:buChar char="l"/>
            </a:pPr>
            <a:r>
              <a:rPr lang="zh-CN" altLang="en-US" sz="2000">
                <a:latin typeface="隶书" panose="02010509060101010101" pitchFamily="49" charset="-122"/>
              </a:rPr>
              <a:t>不要写有歧义和不知系统如何执行的程序</a:t>
            </a:r>
          </a:p>
        </p:txBody>
      </p:sp>
      <p:sp>
        <p:nvSpPr>
          <p:cNvPr id="9" name="Text Box 13">
            <a:extLst>
              <a:ext uri="{FF2B5EF4-FFF2-40B4-BE49-F238E27FC236}">
                <a16:creationId xmlns:a16="http://schemas.microsoft.com/office/drawing/2014/main" id="{463490CE-C7CA-4908-9302-54CC6300CF40}"/>
              </a:ext>
            </a:extLst>
          </p:cNvPr>
          <p:cNvSpPr txBox="1">
            <a:spLocks noChangeArrowheads="1"/>
          </p:cNvSpPr>
          <p:nvPr/>
        </p:nvSpPr>
        <p:spPr bwMode="auto">
          <a:xfrm>
            <a:off x="971550" y="5675313"/>
            <a:ext cx="6978650" cy="1016000"/>
          </a:xfrm>
          <a:prstGeom prst="rect">
            <a:avLst/>
          </a:prstGeom>
          <a:solidFill>
            <a:schemeClr val="bg1"/>
          </a:solidFill>
          <a:ln w="38100">
            <a:solidFill>
              <a:srgbClr val="339966"/>
            </a:solidFill>
            <a:miter lim="800000"/>
            <a:headEnd/>
            <a:tailEnd/>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3"/>
            <a:r>
              <a:rPr lang="zh-CN" altLang="zh-CN" sz="2000" dirty="0">
                <a:latin typeface="宋体" panose="02010600030101010101" pitchFamily="2" charset="-122"/>
              </a:rPr>
              <a:t>例</a:t>
            </a:r>
            <a:r>
              <a:rPr lang="zh-CN" altLang="zh-CN" sz="2000" dirty="0">
                <a:latin typeface="隶书" panose="02010509060101010101" pitchFamily="49" charset="-122"/>
                <a:ea typeface="隶书" panose="02010509060101010101" pitchFamily="49" charset="-122"/>
              </a:rPr>
              <a:t> </a:t>
            </a:r>
            <a:r>
              <a:rPr lang="en-US" altLang="zh-CN" sz="2000" dirty="0"/>
              <a:t>int </a:t>
            </a:r>
            <a:r>
              <a:rPr lang="en-US" altLang="zh-CN" sz="2000" dirty="0" err="1"/>
              <a:t>i</a:t>
            </a:r>
            <a:r>
              <a:rPr lang="en-US" altLang="zh-CN" sz="2000" dirty="0"/>
              <a:t> = 3 ; </a:t>
            </a:r>
            <a:r>
              <a:rPr lang="zh-CN" altLang="en-US" sz="2000" dirty="0"/>
              <a:t>表达式 </a:t>
            </a:r>
            <a:r>
              <a:rPr lang="en-US" altLang="zh-CN" sz="2000" dirty="0"/>
              <a:t>(</a:t>
            </a:r>
            <a:r>
              <a:rPr lang="en-US" altLang="zh-CN" sz="2000" dirty="0" err="1"/>
              <a:t>i</a:t>
            </a:r>
            <a:r>
              <a:rPr lang="en-US" altLang="zh-CN" sz="2000" dirty="0"/>
              <a:t>++) + (</a:t>
            </a:r>
            <a:r>
              <a:rPr lang="en-US" altLang="zh-CN" sz="2000" dirty="0" err="1"/>
              <a:t>i</a:t>
            </a:r>
            <a:r>
              <a:rPr lang="en-US" altLang="zh-CN" sz="2000" dirty="0"/>
              <a:t>++) + (</a:t>
            </a:r>
            <a:r>
              <a:rPr lang="en-US" altLang="zh-CN" sz="2000" dirty="0" err="1"/>
              <a:t>i</a:t>
            </a:r>
            <a:r>
              <a:rPr lang="en-US" altLang="zh-CN" sz="2000" dirty="0"/>
              <a:t>++) </a:t>
            </a:r>
            <a:r>
              <a:rPr lang="zh-CN" altLang="en-US" sz="2000" dirty="0"/>
              <a:t>的值是？</a:t>
            </a:r>
            <a:endParaRPr lang="en-US" altLang="zh-CN" sz="2000" dirty="0">
              <a:latin typeface="隶书" panose="02010509060101010101" pitchFamily="49" charset="-122"/>
              <a:ea typeface="隶书" panose="02010509060101010101" pitchFamily="49" charset="-122"/>
              <a:sym typeface="Wingdings" panose="05000000000000000000" pitchFamily="2" charset="2"/>
            </a:endParaRPr>
          </a:p>
          <a:p>
            <a:r>
              <a:rPr lang="en-US" altLang="zh-CN" sz="2000" b="1" dirty="0">
                <a:solidFill>
                  <a:srgbClr val="FF0000"/>
                </a:solidFill>
              </a:rPr>
              <a:t>		</a:t>
            </a:r>
            <a:r>
              <a:rPr lang="zh-CN" altLang="en-US" sz="2000" b="1" dirty="0">
                <a:solidFill>
                  <a:srgbClr val="FF0000"/>
                </a:solidFill>
              </a:rPr>
              <a:t>可能性</a:t>
            </a:r>
            <a:r>
              <a:rPr lang="en-US" altLang="zh-CN" sz="2000" b="1" dirty="0">
                <a:solidFill>
                  <a:srgbClr val="FF0000"/>
                </a:solidFill>
              </a:rPr>
              <a:t>1</a:t>
            </a:r>
            <a:r>
              <a:rPr lang="zh-CN" altLang="en-US" sz="2000" b="1" dirty="0">
                <a:solidFill>
                  <a:srgbClr val="FF0000"/>
                </a:solidFill>
              </a:rPr>
              <a:t>：结果为</a:t>
            </a:r>
            <a:r>
              <a:rPr lang="en-US" altLang="zh-CN" sz="2000" b="1" dirty="0">
                <a:solidFill>
                  <a:srgbClr val="FF0000"/>
                </a:solidFill>
              </a:rPr>
              <a:t>3+4+5</a:t>
            </a:r>
            <a:r>
              <a:rPr lang="zh-CN" altLang="en-US" sz="2000" b="1" dirty="0">
                <a:solidFill>
                  <a:srgbClr val="FF0000"/>
                </a:solidFill>
              </a:rPr>
              <a:t>，即</a:t>
            </a:r>
            <a:r>
              <a:rPr lang="en-US" altLang="zh-CN" sz="2000" b="1" dirty="0">
                <a:solidFill>
                  <a:srgbClr val="FF0000"/>
                </a:solidFill>
              </a:rPr>
              <a:t>12   </a:t>
            </a:r>
            <a:r>
              <a:rPr lang="zh-CN" altLang="en-US" sz="2000" b="1" dirty="0">
                <a:solidFill>
                  <a:srgbClr val="FF0000"/>
                </a:solidFill>
              </a:rPr>
              <a:t>正确</a:t>
            </a:r>
            <a:endParaRPr lang="en-US" altLang="zh-CN" sz="2000" b="1" dirty="0">
              <a:solidFill>
                <a:srgbClr val="FF0000"/>
              </a:solidFill>
            </a:endParaRPr>
          </a:p>
          <a:p>
            <a:r>
              <a:rPr lang="en-US" altLang="zh-CN" sz="2000" b="1" dirty="0">
                <a:solidFill>
                  <a:srgbClr val="FF0000"/>
                </a:solidFill>
              </a:rPr>
              <a:t>		</a:t>
            </a:r>
            <a:r>
              <a:rPr lang="zh-CN" altLang="en-US" sz="2000" b="1" dirty="0">
                <a:solidFill>
                  <a:srgbClr val="FF0000"/>
                </a:solidFill>
              </a:rPr>
              <a:t>可能性</a:t>
            </a:r>
            <a:r>
              <a:rPr lang="en-US" altLang="zh-CN" sz="2000" b="1" dirty="0">
                <a:solidFill>
                  <a:srgbClr val="FF0000"/>
                </a:solidFill>
              </a:rPr>
              <a:t>2</a:t>
            </a:r>
            <a:r>
              <a:rPr lang="zh-CN" altLang="en-US" sz="2000" b="1" dirty="0">
                <a:solidFill>
                  <a:srgbClr val="FF0000"/>
                </a:solidFill>
              </a:rPr>
              <a:t>：结果为</a:t>
            </a:r>
            <a:r>
              <a:rPr lang="en-US" altLang="zh-CN" sz="2000" b="1" dirty="0">
                <a:solidFill>
                  <a:srgbClr val="FF0000"/>
                </a:solidFill>
              </a:rPr>
              <a:t>3+3+3</a:t>
            </a:r>
            <a:r>
              <a:rPr lang="zh-CN" altLang="en-US" sz="2000" b="1" dirty="0">
                <a:solidFill>
                  <a:srgbClr val="FF0000"/>
                </a:solidFill>
              </a:rPr>
              <a:t>，即 </a:t>
            </a:r>
            <a:r>
              <a:rPr lang="en-US" altLang="zh-CN" sz="2000" b="1" dirty="0">
                <a:solidFill>
                  <a:srgbClr val="FF0000"/>
                </a:solidFill>
              </a:rPr>
              <a:t>9 </a:t>
            </a:r>
            <a:endParaRPr lang="en-US" altLang="zh-CN" sz="2000" dirty="0">
              <a:solidFill>
                <a:srgbClr val="FF0000"/>
              </a:solidFill>
            </a:endParaRPr>
          </a:p>
        </p:txBody>
      </p:sp>
      <p:grpSp>
        <p:nvGrpSpPr>
          <p:cNvPr id="72710" name="组合 9">
            <a:extLst>
              <a:ext uri="{FF2B5EF4-FFF2-40B4-BE49-F238E27FC236}">
                <a16:creationId xmlns:a16="http://schemas.microsoft.com/office/drawing/2014/main" id="{CBAC6993-945A-4F7E-AA17-86C78A56CBC1}"/>
              </a:ext>
            </a:extLst>
          </p:cNvPr>
          <p:cNvGrpSpPr>
            <a:grpSpLocks/>
          </p:cNvGrpSpPr>
          <p:nvPr/>
        </p:nvGrpSpPr>
        <p:grpSpPr bwMode="auto">
          <a:xfrm>
            <a:off x="981075" y="3405188"/>
            <a:ext cx="6978650" cy="830997"/>
            <a:chOff x="981075" y="3405188"/>
            <a:chExt cx="6978650" cy="830997"/>
          </a:xfrm>
        </p:grpSpPr>
        <p:sp>
          <p:nvSpPr>
            <p:cNvPr id="72711" name="Text Box 13">
              <a:extLst>
                <a:ext uri="{FF2B5EF4-FFF2-40B4-BE49-F238E27FC236}">
                  <a16:creationId xmlns:a16="http://schemas.microsoft.com/office/drawing/2014/main" id="{43966CBD-B420-4039-8D3E-DA1E954251F1}"/>
                </a:ext>
              </a:extLst>
            </p:cNvPr>
            <p:cNvSpPr txBox="1">
              <a:spLocks noChangeArrowheads="1"/>
            </p:cNvSpPr>
            <p:nvPr/>
          </p:nvSpPr>
          <p:spPr bwMode="auto">
            <a:xfrm>
              <a:off x="981075" y="3405188"/>
              <a:ext cx="6978650" cy="830997"/>
            </a:xfrm>
            <a:prstGeom prst="rect">
              <a:avLst/>
            </a:prstGeom>
            <a:solidFill>
              <a:schemeClr val="bg1"/>
            </a:solidFill>
            <a:ln w="38100">
              <a:solidFill>
                <a:srgbClr val="339966"/>
              </a:solidFill>
              <a:miter lim="800000"/>
              <a:headEnd/>
              <a:tailEnd/>
            </a:ln>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3"/>
              <a:r>
                <a:rPr lang="zh-CN" altLang="zh-CN" dirty="0">
                  <a:latin typeface="宋体" panose="02010600030101010101" pitchFamily="2" charset="-122"/>
                </a:rPr>
                <a:t>例</a:t>
              </a:r>
              <a:r>
                <a:rPr lang="zh-CN" altLang="zh-CN" dirty="0">
                  <a:latin typeface="隶书" panose="02010509060101010101" pitchFamily="49" charset="-122"/>
                  <a:ea typeface="隶书" panose="02010509060101010101" pitchFamily="49" charset="-122"/>
                </a:rPr>
                <a:t> -</a:t>
              </a:r>
              <a:r>
                <a:rPr lang="en-US" altLang="zh-CN" dirty="0" err="1">
                  <a:latin typeface="隶书" panose="02010509060101010101" pitchFamily="49" charset="-122"/>
                  <a:ea typeface="隶书" panose="02010509060101010101" pitchFamily="49" charset="-122"/>
                </a:rPr>
                <a:t>i</a:t>
              </a:r>
              <a:r>
                <a:rPr lang="en-US" altLang="zh-CN" dirty="0">
                  <a:latin typeface="隶书" panose="02010509060101010101" pitchFamily="49" charset="-122"/>
                  <a:ea typeface="隶书" panose="02010509060101010101" pitchFamily="49" charset="-122"/>
                </a:rPr>
                <a:t>++       -(</a:t>
              </a:r>
              <a:r>
                <a:rPr lang="en-US" altLang="zh-CN" dirty="0" err="1">
                  <a:latin typeface="隶书" panose="02010509060101010101" pitchFamily="49" charset="-122"/>
                  <a:ea typeface="隶书" panose="02010509060101010101" pitchFamily="49" charset="-122"/>
                </a:rPr>
                <a:t>i</a:t>
              </a:r>
              <a:r>
                <a:rPr lang="en-US" altLang="zh-CN" dirty="0">
                  <a:latin typeface="隶书" panose="02010509060101010101" pitchFamily="49" charset="-122"/>
                  <a:ea typeface="隶书" panose="02010509060101010101" pitchFamily="49" charset="-122"/>
                </a:rPr>
                <a:t>++)</a:t>
              </a:r>
              <a:endParaRPr lang="en-US" altLang="zh-CN" dirty="0">
                <a:latin typeface="隶书" panose="02010509060101010101" pitchFamily="49" charset="-122"/>
                <a:ea typeface="隶书" panose="02010509060101010101" pitchFamily="49" charset="-122"/>
                <a:sym typeface="Wingdings" panose="05000000000000000000" pitchFamily="2" charset="2"/>
              </a:endParaRPr>
            </a:p>
            <a:p>
              <a:pPr lvl="3"/>
              <a:r>
                <a:rPr lang="en-US" altLang="zh-CN" dirty="0">
                  <a:latin typeface="隶书" panose="02010509060101010101" pitchFamily="49" charset="-122"/>
                  <a:ea typeface="隶书" panose="02010509060101010101" pitchFamily="49" charset="-122"/>
                  <a:sym typeface="Wingdings" panose="05000000000000000000" pitchFamily="2" charset="2"/>
                </a:rPr>
                <a:t>   </a:t>
              </a:r>
              <a:r>
                <a:rPr lang="en-US" altLang="zh-CN" dirty="0" err="1">
                  <a:latin typeface="隶书" panose="02010509060101010101" pitchFamily="49" charset="-122"/>
                  <a:ea typeface="隶书" panose="02010509060101010101" pitchFamily="49" charset="-122"/>
                  <a:sym typeface="Wingdings" panose="05000000000000000000" pitchFamily="2" charset="2"/>
                </a:rPr>
                <a:t>i</a:t>
              </a:r>
              <a:r>
                <a:rPr lang="en-US" altLang="zh-CN" dirty="0">
                  <a:latin typeface="隶书" panose="02010509060101010101" pitchFamily="49" charset="-122"/>
                  <a:ea typeface="隶书" panose="02010509060101010101" pitchFamily="49" charset="-122"/>
                  <a:sym typeface="Wingdings" panose="05000000000000000000" pitchFamily="2" charset="2"/>
                </a:rPr>
                <a:t>=3;  </a:t>
              </a:r>
              <a:r>
                <a:rPr lang="en-US" altLang="zh-CN" dirty="0" err="1">
                  <a:latin typeface="隶书" panose="02010509060101010101" pitchFamily="49" charset="-122"/>
                  <a:ea typeface="隶书" panose="02010509060101010101" pitchFamily="49" charset="-122"/>
                  <a:sym typeface="Wingdings" panose="05000000000000000000" pitchFamily="2" charset="2"/>
                </a:rPr>
                <a:t>printf</a:t>
              </a:r>
              <a:r>
                <a:rPr lang="en-US" altLang="zh-CN" dirty="0">
                  <a:latin typeface="隶书" panose="02010509060101010101" pitchFamily="49" charset="-122"/>
                  <a:ea typeface="隶书" panose="02010509060101010101" pitchFamily="49" charset="-122"/>
                  <a:sym typeface="Wingdings" panose="05000000000000000000" pitchFamily="2" charset="2"/>
                </a:rPr>
                <a:t>(</a:t>
              </a:r>
              <a:r>
                <a:rPr lang="en-US" altLang="zh-CN" dirty="0"/>
                <a:t>“</a:t>
              </a:r>
              <a:r>
                <a:rPr lang="en-US" altLang="zh-CN" dirty="0">
                  <a:latin typeface="隶书" panose="02010509060101010101" pitchFamily="49" charset="-122"/>
                  <a:ea typeface="隶书" panose="02010509060101010101" pitchFamily="49" charset="-122"/>
                  <a:sym typeface="Wingdings" panose="05000000000000000000" pitchFamily="2" charset="2"/>
                </a:rPr>
                <a:t>%d</a:t>
              </a:r>
              <a:r>
                <a:rPr lang="en-US" altLang="zh-CN" dirty="0"/>
                <a:t>”</a:t>
              </a:r>
              <a:r>
                <a:rPr lang="en-US" altLang="zh-CN" dirty="0">
                  <a:latin typeface="隶书" panose="02010509060101010101" pitchFamily="49" charset="-122"/>
                  <a:ea typeface="隶书" panose="02010509060101010101" pitchFamily="49" charset="-122"/>
                  <a:sym typeface="Wingdings" panose="05000000000000000000" pitchFamily="2" charset="2"/>
                </a:rPr>
                <a:t>,-</a:t>
              </a:r>
              <a:r>
                <a:rPr lang="en-US" altLang="zh-CN" dirty="0" err="1">
                  <a:latin typeface="隶书" panose="02010509060101010101" pitchFamily="49" charset="-122"/>
                  <a:ea typeface="隶书" panose="02010509060101010101" pitchFamily="49" charset="-122"/>
                  <a:sym typeface="Wingdings" panose="05000000000000000000" pitchFamily="2" charset="2"/>
                </a:rPr>
                <a:t>i</a:t>
              </a:r>
              <a:r>
                <a:rPr lang="en-US" altLang="zh-CN" dirty="0">
                  <a:latin typeface="隶书" panose="02010509060101010101" pitchFamily="49" charset="-122"/>
                  <a:ea typeface="隶书" panose="02010509060101010101" pitchFamily="49" charset="-122"/>
                  <a:sym typeface="Wingdings" panose="05000000000000000000" pitchFamily="2" charset="2"/>
                </a:rPr>
                <a:t>++);  </a:t>
              </a:r>
              <a:r>
                <a:rPr lang="zh-CN" altLang="en-US" dirty="0">
                  <a:latin typeface="隶书" panose="02010509060101010101" pitchFamily="49" charset="-122"/>
                  <a:ea typeface="隶书" panose="02010509060101010101" pitchFamily="49" charset="-122"/>
                  <a:sym typeface="Wingdings" panose="05000000000000000000" pitchFamily="2" charset="2"/>
                </a:rPr>
                <a:t>输出</a:t>
              </a:r>
              <a:r>
                <a:rPr lang="en-US" altLang="zh-CN" dirty="0">
                  <a:latin typeface="隶书" panose="02010509060101010101" pitchFamily="49" charset="-122"/>
                  <a:ea typeface="隶书" panose="02010509060101010101" pitchFamily="49" charset="-122"/>
                  <a:sym typeface="Wingdings" panose="05000000000000000000" pitchFamily="2" charset="2"/>
                </a:rPr>
                <a:t>-3 </a:t>
              </a:r>
              <a:endParaRPr lang="en-US" altLang="zh-CN" dirty="0"/>
            </a:p>
          </p:txBody>
        </p:sp>
        <p:sp>
          <p:nvSpPr>
            <p:cNvPr id="72712" name="AutoShape 6">
              <a:extLst>
                <a:ext uri="{FF2B5EF4-FFF2-40B4-BE49-F238E27FC236}">
                  <a16:creationId xmlns:a16="http://schemas.microsoft.com/office/drawing/2014/main" id="{940B6508-0ED4-48D7-BD91-74497E72385B}"/>
                </a:ext>
              </a:extLst>
            </p:cNvPr>
            <p:cNvSpPr>
              <a:spLocks noChangeArrowheads="1"/>
            </p:cNvSpPr>
            <p:nvPr/>
          </p:nvSpPr>
          <p:spPr bwMode="auto">
            <a:xfrm>
              <a:off x="3635375" y="3644900"/>
              <a:ext cx="669925" cy="74613"/>
            </a:xfrm>
            <a:prstGeom prst="leftRightArrow">
              <a:avLst>
                <a:gd name="adj1" fmla="val 50000"/>
                <a:gd name="adj2" fmla="val 17957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978B746A-BA12-4DE3-B862-417F9D600751}"/>
              </a:ext>
            </a:extLst>
          </p:cNvPr>
          <p:cNvSpPr>
            <a:spLocks noGrp="1"/>
          </p:cNvSpPr>
          <p:nvPr>
            <p:ph type="subTitle" idx="4294967295"/>
          </p:nvPr>
        </p:nvSpPr>
        <p:spPr>
          <a:xfrm>
            <a:off x="0" y="1268413"/>
            <a:ext cx="8077200" cy="5056187"/>
          </a:xfrm>
        </p:spPr>
        <p:txBody>
          <a:bodyPr/>
          <a:lstStyle/>
          <a:p>
            <a:pPr eaLnBrk="1" hangingPunct="1"/>
            <a:r>
              <a:rPr lang="zh-CN" altLang="en-US" dirty="0"/>
              <a:t>课堂练习</a:t>
            </a:r>
            <a:endParaRPr lang="en-US" altLang="zh-CN" dirty="0"/>
          </a:p>
          <a:p>
            <a:pPr eaLnBrk="1" hangingPunct="1">
              <a:buFont typeface="Wingdings" panose="05000000000000000000" pitchFamily="2" charset="2"/>
              <a:buChar char="n"/>
            </a:pPr>
            <a:r>
              <a:rPr lang="zh-CN" altLang="en-US" dirty="0"/>
              <a:t>执行下列语句的结果为</a:t>
            </a:r>
            <a:r>
              <a:rPr lang="en-US" altLang="zh-CN" dirty="0"/>
              <a:t>__</a:t>
            </a:r>
            <a:r>
              <a:rPr lang="en-US" altLang="zh-CN" dirty="0">
                <a:solidFill>
                  <a:srgbClr val="FF0000"/>
                </a:solidFill>
              </a:rPr>
              <a:t>11,11</a:t>
            </a:r>
            <a:r>
              <a:rPr lang="en-US" altLang="zh-CN" dirty="0"/>
              <a:t>____</a:t>
            </a:r>
            <a:r>
              <a:rPr lang="zh-CN" altLang="en-US" dirty="0"/>
              <a:t>。</a:t>
            </a:r>
          </a:p>
          <a:p>
            <a:pPr eaLnBrk="1" hangingPunct="1"/>
            <a:r>
              <a:rPr lang="en-US" altLang="zh-CN" dirty="0" err="1"/>
              <a:t>i</a:t>
            </a:r>
            <a:r>
              <a:rPr lang="en-US" altLang="zh-CN" dirty="0"/>
              <a:t>=012;</a:t>
            </a:r>
          </a:p>
          <a:p>
            <a:pPr eaLnBrk="1" hangingPunct="1"/>
            <a:r>
              <a:rPr lang="en-US" altLang="zh-CN" dirty="0" err="1"/>
              <a:t>printf</a:t>
            </a:r>
            <a:r>
              <a:rPr lang="en-US" altLang="zh-CN" dirty="0"/>
              <a:t>("%d,",++</a:t>
            </a:r>
            <a:r>
              <a:rPr lang="en-US" altLang="zh-CN" dirty="0" err="1"/>
              <a:t>i</a:t>
            </a:r>
            <a:r>
              <a:rPr lang="en-US" altLang="zh-CN" dirty="0"/>
              <a:t>);</a:t>
            </a:r>
          </a:p>
          <a:p>
            <a:pPr eaLnBrk="1" hangingPunct="1"/>
            <a:r>
              <a:rPr lang="en-US" altLang="zh-CN" dirty="0" err="1"/>
              <a:t>printf</a:t>
            </a:r>
            <a:r>
              <a:rPr lang="en-US" altLang="zh-CN" dirty="0"/>
              <a:t>("%d", </a:t>
            </a:r>
            <a:r>
              <a:rPr lang="en-US" altLang="zh-CN" dirty="0" err="1"/>
              <a:t>i</a:t>
            </a:r>
            <a:r>
              <a:rPr lang="en-US" altLang="zh-CN" dirty="0"/>
              <a:t>++); </a:t>
            </a:r>
          </a:p>
          <a:p>
            <a:pPr eaLnBrk="1" hangingPunct="1"/>
            <a:endParaRPr lang="en-US" altLang="zh-CN" dirty="0"/>
          </a:p>
          <a:p>
            <a:pPr eaLnBrk="1" hangingPunct="1">
              <a:buFont typeface="Wingdings" panose="05000000000000000000" pitchFamily="2" charset="2"/>
              <a:buChar char="n"/>
            </a:pPr>
            <a:r>
              <a:rPr lang="zh-CN" altLang="en-US" dirty="0"/>
              <a:t>执行下列语句的结果为</a:t>
            </a:r>
            <a:r>
              <a:rPr lang="en-US" altLang="zh-CN" dirty="0"/>
              <a:t>___</a:t>
            </a:r>
            <a:r>
              <a:rPr lang="en-US" altLang="zh-CN" dirty="0">
                <a:solidFill>
                  <a:srgbClr val="FF0000"/>
                </a:solidFill>
              </a:rPr>
              <a:t>6, 6</a:t>
            </a:r>
            <a:r>
              <a:rPr lang="en-US" altLang="zh-CN" dirty="0"/>
              <a:t>___</a:t>
            </a:r>
            <a:r>
              <a:rPr lang="zh-CN" altLang="en-US" dirty="0"/>
              <a:t>。</a:t>
            </a:r>
          </a:p>
          <a:p>
            <a:pPr eaLnBrk="1" hangingPunct="1"/>
            <a:r>
              <a:rPr lang="en-US" altLang="zh-CN" dirty="0"/>
              <a:t>int sum=1,pad=5;</a:t>
            </a:r>
          </a:p>
          <a:p>
            <a:pPr eaLnBrk="1" hangingPunct="1"/>
            <a:r>
              <a:rPr lang="en-US" altLang="zh-CN" dirty="0"/>
              <a:t>sum=++pad;</a:t>
            </a:r>
          </a:p>
          <a:p>
            <a:pPr eaLnBrk="1" hangingPunct="1"/>
            <a:r>
              <a:rPr lang="en-US" altLang="zh-CN" dirty="0" err="1"/>
              <a:t>printf</a:t>
            </a:r>
            <a:r>
              <a:rPr lang="en-US" altLang="zh-CN" dirty="0"/>
              <a:t>("%d, %d\</a:t>
            </a:r>
            <a:r>
              <a:rPr lang="en-US" altLang="zh-CN" dirty="0" err="1"/>
              <a:t>n",pad</a:t>
            </a:r>
            <a:r>
              <a:rPr lang="en-US" altLang="zh-CN" dirty="0"/>
              <a:t>, sum);</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7B6227BF-4311-424D-9399-8AE17B73E423}"/>
              </a:ext>
            </a:extLst>
          </p:cNvPr>
          <p:cNvSpPr>
            <a:spLocks noGrp="1"/>
          </p:cNvSpPr>
          <p:nvPr>
            <p:ph type="subTitle" idx="4294967295"/>
          </p:nvPr>
        </p:nvSpPr>
        <p:spPr>
          <a:xfrm>
            <a:off x="0" y="1268413"/>
            <a:ext cx="8077200" cy="5056187"/>
          </a:xfrm>
        </p:spPr>
        <p:txBody>
          <a:bodyPr/>
          <a:lstStyle/>
          <a:p>
            <a:pPr eaLnBrk="1" hangingPunct="1"/>
            <a:r>
              <a:rPr lang="zh-CN" altLang="en-US" dirty="0"/>
              <a:t>课堂练习</a:t>
            </a:r>
            <a:endParaRPr lang="en-US" altLang="zh-CN" dirty="0"/>
          </a:p>
          <a:p>
            <a:pPr eaLnBrk="1" hangingPunct="1"/>
            <a:r>
              <a:rPr lang="zh-CN" altLang="en-US" dirty="0"/>
              <a:t>以下程序输出的结果是</a:t>
            </a:r>
            <a:r>
              <a:rPr lang="en-US" altLang="zh-CN" dirty="0"/>
              <a:t>___</a:t>
            </a:r>
            <a:r>
              <a:rPr lang="en-US" altLang="zh-CN" dirty="0">
                <a:solidFill>
                  <a:srgbClr val="FF0000"/>
                </a:solidFill>
              </a:rPr>
              <a:t>9,10</a:t>
            </a:r>
            <a:r>
              <a:rPr lang="en-US" altLang="zh-CN" dirty="0"/>
              <a:t>___</a:t>
            </a:r>
            <a:r>
              <a:rPr lang="zh-CN" altLang="en-US" dirty="0"/>
              <a:t>。</a:t>
            </a:r>
          </a:p>
          <a:p>
            <a:pPr eaLnBrk="1" hangingPunct="1"/>
            <a:r>
              <a:rPr lang="en-US" altLang="zh-CN" dirty="0"/>
              <a:t>int </a:t>
            </a:r>
            <a:r>
              <a:rPr lang="en-US" altLang="zh-CN" dirty="0" err="1"/>
              <a:t>i</a:t>
            </a:r>
            <a:r>
              <a:rPr lang="en-US" altLang="zh-CN" dirty="0"/>
              <a:t> = 010, j = 10;</a:t>
            </a:r>
          </a:p>
          <a:p>
            <a:pPr eaLnBrk="1" hangingPunct="1"/>
            <a:r>
              <a:rPr lang="en-US" altLang="zh-CN" dirty="0" err="1"/>
              <a:t>printf</a:t>
            </a:r>
            <a:r>
              <a:rPr lang="en-US" altLang="zh-CN" dirty="0"/>
              <a:t>("%</a:t>
            </a:r>
            <a:r>
              <a:rPr lang="en-US" altLang="zh-CN" dirty="0" err="1"/>
              <a:t>d,%d</a:t>
            </a:r>
            <a:r>
              <a:rPr lang="en-US" altLang="zh-CN" dirty="0"/>
              <a:t>\n", ++</a:t>
            </a:r>
            <a:r>
              <a:rPr lang="en-US" altLang="zh-CN" dirty="0" err="1"/>
              <a:t>i</a:t>
            </a:r>
            <a:r>
              <a:rPr lang="en-US" altLang="zh-CN" dirty="0"/>
              <a:t>, j--); </a:t>
            </a:r>
          </a:p>
          <a:p>
            <a:pPr eaLnBrk="1" hangingPunct="1"/>
            <a:endParaRPr lang="en-US" altLang="zh-CN" dirty="0"/>
          </a:p>
          <a:p>
            <a:pPr eaLnBrk="1" hangingPunct="1"/>
            <a:r>
              <a:rPr lang="zh-CN" altLang="en-US" dirty="0"/>
              <a:t>以下程序输出的结果是</a:t>
            </a:r>
            <a:r>
              <a:rPr lang="en-US" altLang="zh-CN" dirty="0"/>
              <a:t>___</a:t>
            </a:r>
            <a:r>
              <a:rPr lang="en-US" altLang="zh-CN" dirty="0" err="1">
                <a:solidFill>
                  <a:srgbClr val="FF0000"/>
                </a:solidFill>
              </a:rPr>
              <a:t>i</a:t>
            </a:r>
            <a:r>
              <a:rPr lang="en-US" altLang="zh-CN" dirty="0">
                <a:solidFill>
                  <a:srgbClr val="FF0000"/>
                </a:solidFill>
              </a:rPr>
              <a:t>=3, j=-2 </a:t>
            </a:r>
            <a:r>
              <a:rPr lang="en-US" altLang="zh-CN" dirty="0"/>
              <a:t>___</a:t>
            </a:r>
            <a:r>
              <a:rPr lang="zh-CN" altLang="en-US" dirty="0"/>
              <a:t>。</a:t>
            </a:r>
          </a:p>
          <a:p>
            <a:pPr eaLnBrk="1" hangingPunct="1"/>
            <a:r>
              <a:rPr lang="en-US" altLang="zh-CN" dirty="0"/>
              <a:t>int </a:t>
            </a:r>
            <a:r>
              <a:rPr lang="en-US" altLang="zh-CN" dirty="0" err="1"/>
              <a:t>i</a:t>
            </a:r>
            <a:r>
              <a:rPr lang="en-US" altLang="zh-CN" dirty="0"/>
              <a:t>, j;</a:t>
            </a:r>
          </a:p>
          <a:p>
            <a:pPr eaLnBrk="1" hangingPunct="1"/>
            <a:r>
              <a:rPr lang="en-US" altLang="zh-CN" dirty="0" err="1"/>
              <a:t>i</a:t>
            </a:r>
            <a:r>
              <a:rPr lang="en-US" altLang="zh-CN" dirty="0"/>
              <a:t> = 2;</a:t>
            </a:r>
          </a:p>
          <a:p>
            <a:pPr eaLnBrk="1" hangingPunct="1"/>
            <a:r>
              <a:rPr lang="en-US" altLang="zh-CN" dirty="0"/>
              <a:t>j = -</a:t>
            </a:r>
            <a:r>
              <a:rPr lang="en-US" altLang="zh-CN" dirty="0" err="1"/>
              <a:t>i</a:t>
            </a:r>
            <a:r>
              <a:rPr lang="en-US" altLang="zh-CN" dirty="0"/>
              <a:t>++;</a:t>
            </a:r>
            <a:endParaRPr lang="zh-CN" altLang="en-US" dirty="0"/>
          </a:p>
          <a:p>
            <a:pPr eaLnBrk="1" hangingPunct="1"/>
            <a:r>
              <a:rPr lang="en-US" altLang="zh-CN" dirty="0" err="1"/>
              <a:t>printf</a:t>
            </a:r>
            <a:r>
              <a:rPr lang="en-US" altLang="zh-CN" dirty="0"/>
              <a:t>(“</a:t>
            </a:r>
            <a:r>
              <a:rPr lang="en-US" altLang="zh-CN" dirty="0" err="1"/>
              <a:t>i</a:t>
            </a:r>
            <a:r>
              <a:rPr lang="en-US" altLang="zh-CN" dirty="0"/>
              <a:t>=%d, j=%d\n”,</a:t>
            </a:r>
            <a:r>
              <a:rPr lang="en-US" altLang="zh-CN" dirty="0" err="1"/>
              <a:t>i</a:t>
            </a:r>
            <a:r>
              <a:rPr lang="en-US" altLang="zh-CN" dirty="0"/>
              <a:t>, j);</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2E6962B8-C342-4116-AB55-5849196C56DE}"/>
              </a:ext>
            </a:extLst>
          </p:cNvPr>
          <p:cNvSpPr>
            <a:spLocks noGrp="1"/>
          </p:cNvSpPr>
          <p:nvPr>
            <p:ph type="subTitle" idx="4294967295"/>
          </p:nvPr>
        </p:nvSpPr>
        <p:spPr>
          <a:xfrm>
            <a:off x="0" y="1052513"/>
            <a:ext cx="8077200" cy="719137"/>
          </a:xfrm>
        </p:spPr>
        <p:txBody>
          <a:bodyPr/>
          <a:lstStyle/>
          <a:p>
            <a:pPr eaLnBrk="1" hangingPunct="1">
              <a:buFontTx/>
              <a:buNone/>
            </a:pPr>
            <a:r>
              <a:rPr lang="en-US" altLang="zh-CN" sz="3200">
                <a:solidFill>
                  <a:srgbClr val="800000"/>
                </a:solidFill>
              </a:rPr>
              <a:t>3.8  </a:t>
            </a:r>
            <a:r>
              <a:rPr lang="zh-CN" altLang="en-US" sz="3200">
                <a:solidFill>
                  <a:srgbClr val="800000"/>
                </a:solidFill>
              </a:rPr>
              <a:t>赋值运算符和赋值表达式</a:t>
            </a:r>
            <a:endParaRPr lang="en-US" altLang="zh-CN" sz="3200">
              <a:solidFill>
                <a:srgbClr val="800000"/>
              </a:solidFill>
            </a:endParaRPr>
          </a:p>
          <a:p>
            <a:pPr eaLnBrk="1" hangingPunct="1">
              <a:buFontTx/>
              <a:buNone/>
            </a:pPr>
            <a:endParaRPr lang="zh-CN" altLang="en-US"/>
          </a:p>
        </p:txBody>
      </p:sp>
      <p:sp>
        <p:nvSpPr>
          <p:cNvPr id="4" name="Rectangle 11">
            <a:extLst>
              <a:ext uri="{FF2B5EF4-FFF2-40B4-BE49-F238E27FC236}">
                <a16:creationId xmlns:a16="http://schemas.microsoft.com/office/drawing/2014/main" id="{D8538105-7F66-4F46-A3B2-3FC82421638F}"/>
              </a:ext>
            </a:extLst>
          </p:cNvPr>
          <p:cNvSpPr>
            <a:spLocks noChangeArrowheads="1"/>
          </p:cNvSpPr>
          <p:nvPr/>
        </p:nvSpPr>
        <p:spPr bwMode="auto">
          <a:xfrm>
            <a:off x="77788" y="1484313"/>
            <a:ext cx="8670925" cy="162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spcBef>
                <a:spcPct val="20000"/>
              </a:spcBef>
              <a:buClr>
                <a:srgbClr val="FF3300"/>
              </a:buClr>
              <a:buFont typeface="Wingdings" panose="05000000000000000000" pitchFamily="2" charset="2"/>
              <a:buChar char="v"/>
            </a:pPr>
            <a:r>
              <a:rPr lang="zh-CN" altLang="en-US">
                <a:latin typeface="隶书" panose="02010509060101010101" pitchFamily="49" charset="-122"/>
              </a:rPr>
              <a:t>简单赋值运算符</a:t>
            </a:r>
          </a:p>
          <a:p>
            <a:pPr lvl="3" eaLnBrk="1" hangingPunct="1">
              <a:spcBef>
                <a:spcPct val="20000"/>
              </a:spcBef>
              <a:buClr>
                <a:srgbClr val="FFCC00"/>
              </a:buClr>
              <a:buFont typeface="Wingdings" panose="05000000000000000000" pitchFamily="2" charset="2"/>
              <a:buChar char="l"/>
            </a:pPr>
            <a:r>
              <a:rPr lang="zh-CN" altLang="en-US" sz="2000">
                <a:latin typeface="隶书" panose="02010509060101010101" pitchFamily="49" charset="-122"/>
              </a:rPr>
              <a:t>符号：   </a:t>
            </a:r>
            <a:r>
              <a:rPr lang="en-US" altLang="zh-CN" sz="2000">
                <a:latin typeface="隶书" panose="02010509060101010101" pitchFamily="49" charset="-122"/>
              </a:rPr>
              <a:t>=</a:t>
            </a:r>
          </a:p>
          <a:p>
            <a:pPr lvl="3" eaLnBrk="1" hangingPunct="1">
              <a:spcBef>
                <a:spcPct val="20000"/>
              </a:spcBef>
              <a:buClr>
                <a:srgbClr val="FFCC00"/>
              </a:buClr>
              <a:buFont typeface="Wingdings" panose="05000000000000000000" pitchFamily="2" charset="2"/>
              <a:buChar char="l"/>
            </a:pPr>
            <a:r>
              <a:rPr lang="zh-CN" altLang="en-US" sz="2000">
                <a:latin typeface="隶书" panose="02010509060101010101" pitchFamily="49" charset="-122"/>
              </a:rPr>
              <a:t>格式：  </a:t>
            </a:r>
            <a:r>
              <a:rPr lang="zh-CN" altLang="en-US" sz="2000">
                <a:solidFill>
                  <a:srgbClr val="3333FF"/>
                </a:solidFill>
                <a:latin typeface="隶书" panose="02010509060101010101" pitchFamily="49" charset="-122"/>
              </a:rPr>
              <a:t>变量标识符</a:t>
            </a:r>
            <a:r>
              <a:rPr lang="en-US" altLang="zh-CN" sz="2000">
                <a:solidFill>
                  <a:srgbClr val="3333FF"/>
                </a:solidFill>
                <a:latin typeface="隶书" panose="02010509060101010101" pitchFamily="49" charset="-122"/>
              </a:rPr>
              <a:t>=</a:t>
            </a:r>
            <a:r>
              <a:rPr lang="zh-CN" altLang="en-US" sz="2000">
                <a:solidFill>
                  <a:srgbClr val="3333FF"/>
                </a:solidFill>
                <a:latin typeface="隶书" panose="02010509060101010101" pitchFamily="49" charset="-122"/>
              </a:rPr>
              <a:t>表达式</a:t>
            </a:r>
          </a:p>
          <a:p>
            <a:pPr lvl="3" eaLnBrk="1" hangingPunct="1">
              <a:spcBef>
                <a:spcPct val="20000"/>
              </a:spcBef>
              <a:buClr>
                <a:srgbClr val="FFCC00"/>
              </a:buClr>
              <a:buFont typeface="Wingdings" panose="05000000000000000000" pitchFamily="2" charset="2"/>
              <a:buChar char="l"/>
            </a:pPr>
            <a:r>
              <a:rPr lang="zh-CN" altLang="en-US" sz="2000">
                <a:latin typeface="隶书" panose="02010509060101010101" pitchFamily="49" charset="-122"/>
              </a:rPr>
              <a:t>作用：将一个数据（常量、变量或表达式）赋给一个变量</a:t>
            </a:r>
          </a:p>
          <a:p>
            <a:pPr lvl="3" eaLnBrk="1" hangingPunct="1">
              <a:spcBef>
                <a:spcPct val="20000"/>
              </a:spcBef>
              <a:buClr>
                <a:srgbClr val="FFCC00"/>
              </a:buClr>
              <a:buFont typeface="Wingdings" panose="05000000000000000000" pitchFamily="2" charset="2"/>
              <a:buChar char="l"/>
            </a:pPr>
            <a:r>
              <a:rPr lang="zh-CN" altLang="en-US" sz="2000">
                <a:latin typeface="隶书" panose="02010509060101010101" pitchFamily="49" charset="-122"/>
              </a:rPr>
              <a:t>左侧必须是变量，不能是常量或表达式</a:t>
            </a:r>
            <a:endParaRPr lang="en-US" altLang="zh-CN" sz="2000">
              <a:latin typeface="隶书" panose="02010509060101010101" pitchFamily="49" charset="-122"/>
            </a:endParaRPr>
          </a:p>
          <a:p>
            <a:pPr lvl="3" eaLnBrk="1" hangingPunct="1">
              <a:spcBef>
                <a:spcPct val="20000"/>
              </a:spcBef>
              <a:buClr>
                <a:srgbClr val="FFCC00"/>
              </a:buClr>
              <a:buFont typeface="Wingdings" panose="05000000000000000000" pitchFamily="2" charset="2"/>
              <a:buChar char="l"/>
            </a:pPr>
            <a:r>
              <a:rPr lang="zh-CN" altLang="zh-CN" sz="2000">
                <a:latin typeface="隶书" panose="02010509060101010101" pitchFamily="49" charset="-122"/>
              </a:rPr>
              <a:t>结合方向：  </a:t>
            </a:r>
            <a:r>
              <a:rPr lang="zh-CN" altLang="zh-CN" sz="2000">
                <a:solidFill>
                  <a:srgbClr val="3333FF"/>
                </a:solidFill>
                <a:latin typeface="隶书" panose="02010509060101010101" pitchFamily="49" charset="-122"/>
              </a:rPr>
              <a:t>自右向左</a:t>
            </a:r>
            <a:endParaRPr lang="en-US" altLang="zh-CN" sz="2000">
              <a:latin typeface="隶书" panose="02010509060101010101" pitchFamily="49" charset="-122"/>
            </a:endParaRPr>
          </a:p>
          <a:p>
            <a:pPr lvl="3" eaLnBrk="1" hangingPunct="1">
              <a:spcBef>
                <a:spcPct val="20000"/>
              </a:spcBef>
              <a:buClr>
                <a:srgbClr val="FFCC00"/>
              </a:buClr>
              <a:buFont typeface="Wingdings" panose="05000000000000000000" pitchFamily="2" charset="2"/>
              <a:buChar char="l"/>
            </a:pPr>
            <a:r>
              <a:rPr lang="zh-CN" altLang="zh-CN" sz="2000">
                <a:latin typeface="隶书" panose="02010509060101010101" pitchFamily="49" charset="-122"/>
              </a:rPr>
              <a:t>优先级：</a:t>
            </a:r>
            <a:r>
              <a:rPr lang="en-US" altLang="zh-CN" sz="2000"/>
              <a:t>        14</a:t>
            </a:r>
            <a:r>
              <a:rPr lang="zh-CN" altLang="en-US" sz="2000"/>
              <a:t>级</a:t>
            </a:r>
            <a:endParaRPr lang="zh-CN" altLang="zh-CN" sz="2000">
              <a:latin typeface="隶书" panose="02010509060101010101" pitchFamily="49" charset="-122"/>
            </a:endParaRPr>
          </a:p>
          <a:p>
            <a:pPr lvl="3" eaLnBrk="1" hangingPunct="1">
              <a:spcBef>
                <a:spcPct val="20000"/>
              </a:spcBef>
              <a:buClr>
                <a:srgbClr val="FFCC00"/>
              </a:buClr>
              <a:buFont typeface="Wingdings" panose="05000000000000000000" pitchFamily="2" charset="2"/>
              <a:buChar char="l"/>
            </a:pPr>
            <a:endParaRPr lang="zh-CN" altLang="en-US" sz="2000">
              <a:latin typeface="隶书" panose="02010509060101010101" pitchFamily="49" charset="-122"/>
            </a:endParaRPr>
          </a:p>
        </p:txBody>
      </p:sp>
      <p:sp>
        <p:nvSpPr>
          <p:cNvPr id="5" name="Text Box 12">
            <a:extLst>
              <a:ext uri="{FF2B5EF4-FFF2-40B4-BE49-F238E27FC236}">
                <a16:creationId xmlns:a16="http://schemas.microsoft.com/office/drawing/2014/main" id="{6D30823E-9AE3-46AE-9F84-81BD110B2E17}"/>
              </a:ext>
            </a:extLst>
          </p:cNvPr>
          <p:cNvSpPr txBox="1">
            <a:spLocks noChangeArrowheads="1"/>
          </p:cNvSpPr>
          <p:nvPr/>
        </p:nvSpPr>
        <p:spPr bwMode="auto">
          <a:xfrm>
            <a:off x="1979613" y="4292600"/>
            <a:ext cx="4943475" cy="495300"/>
          </a:xfrm>
          <a:prstGeom prst="rect">
            <a:avLst/>
          </a:prstGeom>
          <a:solidFill>
            <a:schemeClr val="bg1"/>
          </a:solidFill>
          <a:ln w="38100">
            <a:solidFill>
              <a:srgbClr val="339966"/>
            </a:solidFill>
            <a:miter lim="800000"/>
            <a:headEnd/>
            <a:tailEnd/>
          </a:ln>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latin typeface="隶书" panose="02010509060101010101" pitchFamily="49" charset="-122"/>
                <a:ea typeface="隶书" panose="02010509060101010101" pitchFamily="49" charset="-122"/>
              </a:rPr>
              <a:t>例  </a:t>
            </a:r>
            <a:r>
              <a:rPr lang="en-US" altLang="zh-CN">
                <a:latin typeface="隶书" panose="02010509060101010101" pitchFamily="49" charset="-122"/>
                <a:ea typeface="隶书" panose="02010509060101010101" pitchFamily="49" charset="-122"/>
              </a:rPr>
              <a:t>a=3;    d=func();    c=d+2;</a:t>
            </a:r>
          </a:p>
        </p:txBody>
      </p:sp>
      <p:sp>
        <p:nvSpPr>
          <p:cNvPr id="6" name="Text Box 26">
            <a:extLst>
              <a:ext uri="{FF2B5EF4-FFF2-40B4-BE49-F238E27FC236}">
                <a16:creationId xmlns:a16="http://schemas.microsoft.com/office/drawing/2014/main" id="{386E7B6E-0BEC-4458-A13D-29C2FE0ED319}"/>
              </a:ext>
            </a:extLst>
          </p:cNvPr>
          <p:cNvSpPr txBox="1">
            <a:spLocks noChangeArrowheads="1"/>
          </p:cNvSpPr>
          <p:nvPr/>
        </p:nvSpPr>
        <p:spPr bwMode="auto">
          <a:xfrm>
            <a:off x="1979613" y="4941888"/>
            <a:ext cx="6121400" cy="463550"/>
          </a:xfrm>
          <a:prstGeom prst="rect">
            <a:avLst/>
          </a:prstGeom>
          <a:solidFill>
            <a:schemeClr val="bg1"/>
          </a:solidFill>
          <a:ln w="38100">
            <a:solidFill>
              <a:srgbClr val="339966"/>
            </a:solidFill>
            <a:miter lim="800000"/>
            <a:headEnd/>
            <a:tailEn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dirty="0">
                <a:latin typeface="隶书" panose="02010509060101010101" pitchFamily="49" charset="-122"/>
                <a:ea typeface="隶书" panose="02010509060101010101" pitchFamily="49" charset="-122"/>
              </a:rPr>
              <a:t>例  </a:t>
            </a:r>
            <a:r>
              <a:rPr lang="en-US" altLang="zh-CN" dirty="0">
                <a:latin typeface="隶书" panose="02010509060101010101" pitchFamily="49" charset="-122"/>
                <a:ea typeface="隶书" panose="02010509060101010101" pitchFamily="49" charset="-122"/>
              </a:rPr>
              <a:t>3=x-2*y; </a:t>
            </a:r>
            <a:r>
              <a:rPr lang="en-US" altLang="zh-CN" dirty="0" err="1">
                <a:latin typeface="隶书" panose="02010509060101010101" pitchFamily="49" charset="-122"/>
                <a:ea typeface="隶书" panose="02010509060101010101" pitchFamily="49" charset="-122"/>
              </a:rPr>
              <a:t>a+b</a:t>
            </a:r>
            <a:r>
              <a:rPr lang="en-US" altLang="zh-CN" dirty="0">
                <a:latin typeface="隶书" panose="02010509060101010101" pitchFamily="49" charset="-122"/>
                <a:ea typeface="隶书" panose="02010509060101010101" pitchFamily="49" charset="-122"/>
              </a:rPr>
              <a:t>=3; </a:t>
            </a:r>
            <a:r>
              <a:rPr lang="zh-CN" altLang="en-US" dirty="0">
                <a:solidFill>
                  <a:srgbClr val="FF0000"/>
                </a:solidFill>
                <a:latin typeface="隶书" panose="02010509060101010101" pitchFamily="49" charset="-122"/>
                <a:ea typeface="隶书" panose="02010509060101010101" pitchFamily="49" charset="-122"/>
              </a:rPr>
              <a:t>（</a:t>
            </a:r>
            <a:r>
              <a:rPr lang="en-US" altLang="zh-CN" dirty="0">
                <a:solidFill>
                  <a:srgbClr val="FF0000"/>
                </a:solidFill>
                <a:latin typeface="隶书" panose="02010509060101010101" pitchFamily="49" charset="-122"/>
                <a:ea typeface="隶书" panose="02010509060101010101" pitchFamily="49" charset="-122"/>
              </a:rPr>
              <a:t>×</a:t>
            </a:r>
            <a:r>
              <a:rPr lang="zh-CN" altLang="en-US" dirty="0">
                <a:solidFill>
                  <a:srgbClr val="FF0000"/>
                </a:solidFill>
                <a:latin typeface="隶书" panose="02010509060101010101" pitchFamily="49" charset="-122"/>
                <a:ea typeface="隶书" panose="02010509060101010101" pitchFamily="49" charset="-122"/>
              </a:rPr>
              <a:t>）</a:t>
            </a:r>
          </a:p>
        </p:txBody>
      </p:sp>
      <p:grpSp>
        <p:nvGrpSpPr>
          <p:cNvPr id="75782" name="组合 7">
            <a:extLst>
              <a:ext uri="{FF2B5EF4-FFF2-40B4-BE49-F238E27FC236}">
                <a16:creationId xmlns:a16="http://schemas.microsoft.com/office/drawing/2014/main" id="{0E240220-633A-460E-AFA9-8631A0370ED4}"/>
              </a:ext>
            </a:extLst>
          </p:cNvPr>
          <p:cNvGrpSpPr>
            <a:grpSpLocks/>
          </p:cNvGrpSpPr>
          <p:nvPr/>
        </p:nvGrpSpPr>
        <p:grpSpPr bwMode="auto">
          <a:xfrm>
            <a:off x="1979613" y="5661025"/>
            <a:ext cx="3352800" cy="463550"/>
            <a:chOff x="1979613" y="5661025"/>
            <a:chExt cx="3352800" cy="463550"/>
          </a:xfrm>
        </p:grpSpPr>
        <p:sp>
          <p:nvSpPr>
            <p:cNvPr id="75783" name="Text Box 12">
              <a:extLst>
                <a:ext uri="{FF2B5EF4-FFF2-40B4-BE49-F238E27FC236}">
                  <a16:creationId xmlns:a16="http://schemas.microsoft.com/office/drawing/2014/main" id="{5BE99004-7E68-4264-9140-75B8D95258CC}"/>
                </a:ext>
              </a:extLst>
            </p:cNvPr>
            <p:cNvSpPr txBox="1">
              <a:spLocks noChangeArrowheads="1"/>
            </p:cNvSpPr>
            <p:nvPr/>
          </p:nvSpPr>
          <p:spPr bwMode="auto">
            <a:xfrm>
              <a:off x="1979613" y="5661025"/>
              <a:ext cx="3352800" cy="463550"/>
            </a:xfrm>
            <a:prstGeom prst="rect">
              <a:avLst/>
            </a:prstGeom>
            <a:solidFill>
              <a:schemeClr val="bg1"/>
            </a:solidFill>
            <a:ln w="38100">
              <a:solidFill>
                <a:srgbClr val="339966"/>
              </a:solidFill>
              <a:miter lim="800000"/>
              <a:headEnd/>
              <a:tailEnd/>
            </a:ln>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latin typeface="隶书" panose="02010509060101010101" pitchFamily="49" charset="-122"/>
                  <a:ea typeface="隶书" panose="02010509060101010101" pitchFamily="49" charset="-122"/>
                </a:rPr>
                <a:t>例 </a:t>
              </a:r>
              <a:r>
                <a:rPr lang="en-US" altLang="zh-CN"/>
                <a:t>a=(b=5)    </a:t>
              </a:r>
              <a:r>
                <a:rPr lang="zh-CN" altLang="en-US"/>
                <a:t>        </a:t>
              </a:r>
              <a:r>
                <a:rPr lang="en-US" altLang="zh-CN"/>
                <a:t>a=b=5</a:t>
              </a:r>
              <a:endParaRPr lang="en-US" altLang="zh-CN">
                <a:latin typeface="隶书" panose="02010509060101010101" pitchFamily="49" charset="-122"/>
                <a:ea typeface="隶书" panose="02010509060101010101" pitchFamily="49" charset="-122"/>
              </a:endParaRPr>
            </a:p>
          </p:txBody>
        </p:sp>
        <p:sp>
          <p:nvSpPr>
            <p:cNvPr id="75784" name="AutoShape 6">
              <a:extLst>
                <a:ext uri="{FF2B5EF4-FFF2-40B4-BE49-F238E27FC236}">
                  <a16:creationId xmlns:a16="http://schemas.microsoft.com/office/drawing/2014/main" id="{3FFA1AA2-903B-490E-82F0-852B5A17084D}"/>
                </a:ext>
              </a:extLst>
            </p:cNvPr>
            <p:cNvSpPr>
              <a:spLocks noChangeArrowheads="1"/>
            </p:cNvSpPr>
            <p:nvPr/>
          </p:nvSpPr>
          <p:spPr bwMode="auto">
            <a:xfrm>
              <a:off x="3635375" y="5876925"/>
              <a:ext cx="669925" cy="74613"/>
            </a:xfrm>
            <a:prstGeom prst="leftRightArrow">
              <a:avLst>
                <a:gd name="adj1" fmla="val 50000"/>
                <a:gd name="adj2" fmla="val 17957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a:extLst>
              <a:ext uri="{FF2B5EF4-FFF2-40B4-BE49-F238E27FC236}">
                <a16:creationId xmlns:a16="http://schemas.microsoft.com/office/drawing/2014/main" id="{A21C6991-1E35-4FBA-ACBE-A9F4619516AA}"/>
              </a:ext>
            </a:extLst>
          </p:cNvPr>
          <p:cNvSpPr>
            <a:spLocks noChangeArrowheads="1"/>
          </p:cNvSpPr>
          <p:nvPr/>
        </p:nvSpPr>
        <p:spPr bwMode="auto">
          <a:xfrm>
            <a:off x="325438" y="1212850"/>
            <a:ext cx="77597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spcBef>
                <a:spcPct val="20000"/>
              </a:spcBef>
              <a:buClr>
                <a:srgbClr val="FF3300"/>
              </a:buClr>
              <a:buFont typeface="Wingdings" panose="05000000000000000000" pitchFamily="2" charset="2"/>
              <a:buChar char="v"/>
            </a:pPr>
            <a:r>
              <a:rPr lang="zh-CN" altLang="en-US">
                <a:latin typeface="隶书" panose="02010509060101010101" pitchFamily="49" charset="-122"/>
                <a:sym typeface="Wingdings" panose="05000000000000000000" pitchFamily="2" charset="2"/>
              </a:rPr>
              <a:t>复合赋值运算符</a:t>
            </a:r>
          </a:p>
          <a:p>
            <a:pPr lvl="3" eaLnBrk="1" hangingPunct="1">
              <a:spcBef>
                <a:spcPct val="20000"/>
              </a:spcBef>
              <a:buClr>
                <a:srgbClr val="FFCC00"/>
              </a:buClr>
              <a:buFont typeface="Wingdings" panose="05000000000000000000" pitchFamily="2" charset="2"/>
              <a:buChar char="l"/>
            </a:pPr>
            <a:r>
              <a:rPr lang="zh-CN" altLang="en-US" sz="2000">
                <a:latin typeface="隶书" panose="02010509060101010101" pitchFamily="49" charset="-122"/>
                <a:sym typeface="Wingdings" panose="05000000000000000000" pitchFamily="2" charset="2"/>
              </a:rPr>
              <a:t>种类</a:t>
            </a:r>
            <a:r>
              <a:rPr lang="zh-CN" altLang="en-US" sz="2000">
                <a:solidFill>
                  <a:srgbClr val="0000FF"/>
                </a:solidFill>
                <a:latin typeface="隶书" panose="02010509060101010101" pitchFamily="49" charset="-122"/>
                <a:sym typeface="Wingdings" panose="05000000000000000000" pitchFamily="2" charset="2"/>
              </a:rPr>
              <a:t>：</a:t>
            </a:r>
            <a:r>
              <a:rPr lang="en-US" altLang="zh-CN" sz="2000">
                <a:solidFill>
                  <a:srgbClr val="0000FF"/>
                </a:solidFill>
                <a:latin typeface="隶书" panose="02010509060101010101" pitchFamily="49" charset="-122"/>
                <a:sym typeface="Wingdings" panose="05000000000000000000" pitchFamily="2" charset="2"/>
              </a:rPr>
              <a:t>+=  -=  *=  /=  %=</a:t>
            </a:r>
            <a:r>
              <a:rPr lang="en-US" altLang="zh-CN" sz="2000">
                <a:latin typeface="隶书" panose="02010509060101010101" pitchFamily="49" charset="-122"/>
                <a:sym typeface="Wingdings" panose="05000000000000000000" pitchFamily="2" charset="2"/>
              </a:rPr>
              <a:t> 《=  》=  &amp;=  ^=  |=</a:t>
            </a:r>
          </a:p>
          <a:p>
            <a:pPr lvl="3" eaLnBrk="1" hangingPunct="1">
              <a:spcBef>
                <a:spcPct val="20000"/>
              </a:spcBef>
              <a:buClr>
                <a:srgbClr val="FFCC00"/>
              </a:buClr>
              <a:buFont typeface="Wingdings" panose="05000000000000000000" pitchFamily="2" charset="2"/>
              <a:buChar char="l"/>
            </a:pPr>
            <a:r>
              <a:rPr lang="zh-CN" altLang="en-US" sz="2000">
                <a:latin typeface="隶书" panose="02010509060101010101" pitchFamily="49" charset="-122"/>
                <a:sym typeface="Wingdings" panose="05000000000000000000" pitchFamily="2" charset="2"/>
              </a:rPr>
              <a:t>含义： </a:t>
            </a:r>
            <a:r>
              <a:rPr lang="en-US" altLang="zh-CN" sz="2000">
                <a:solidFill>
                  <a:srgbClr val="33CC33"/>
                </a:solidFill>
                <a:latin typeface="隶书" panose="02010509060101010101" pitchFamily="49" charset="-122"/>
                <a:sym typeface="Wingdings" panose="05000000000000000000" pitchFamily="2" charset="2"/>
              </a:rPr>
              <a:t>exp1 op= exp2</a:t>
            </a:r>
            <a:r>
              <a:rPr lang="en-US" altLang="zh-CN" sz="2000">
                <a:latin typeface="隶书" panose="02010509060101010101" pitchFamily="49" charset="-122"/>
                <a:sym typeface="Wingdings" panose="05000000000000000000" pitchFamily="2" charset="2"/>
              </a:rPr>
              <a:t>  </a:t>
            </a:r>
            <a:r>
              <a:rPr lang="en-US" altLang="zh-CN" sz="2000">
                <a:solidFill>
                  <a:srgbClr val="FF0000"/>
                </a:solidFill>
                <a:latin typeface="隶书" panose="02010509060101010101" pitchFamily="49" charset="-122"/>
                <a:sym typeface="Wingdings" panose="05000000000000000000" pitchFamily="2" charset="2"/>
              </a:rPr>
              <a:t>exp1 = exp1  op  exp2</a:t>
            </a:r>
          </a:p>
          <a:p>
            <a:pPr lvl="3" eaLnBrk="1" hangingPunct="1">
              <a:spcBef>
                <a:spcPct val="20000"/>
              </a:spcBef>
              <a:buClr>
                <a:srgbClr val="FFCC00"/>
              </a:buClr>
              <a:buFont typeface="Wingdings" panose="05000000000000000000" pitchFamily="2" charset="2"/>
              <a:buChar char="l"/>
            </a:pPr>
            <a:r>
              <a:rPr lang="zh-CN" altLang="en-US" sz="2000">
                <a:solidFill>
                  <a:srgbClr val="FF0000"/>
                </a:solidFill>
                <a:latin typeface="隶书" panose="02010509060101010101" pitchFamily="49" charset="-122"/>
                <a:sym typeface="Wingdings" panose="05000000000000000000" pitchFamily="2" charset="2"/>
              </a:rPr>
              <a:t>右下角</a:t>
            </a:r>
            <a:endParaRPr lang="en-US" altLang="zh-CN" sz="2000">
              <a:latin typeface="隶书" panose="02010509060101010101" pitchFamily="49" charset="-122"/>
            </a:endParaRPr>
          </a:p>
        </p:txBody>
      </p:sp>
      <p:grpSp>
        <p:nvGrpSpPr>
          <p:cNvPr id="2" name="Group 5">
            <a:extLst>
              <a:ext uri="{FF2B5EF4-FFF2-40B4-BE49-F238E27FC236}">
                <a16:creationId xmlns:a16="http://schemas.microsoft.com/office/drawing/2014/main" id="{5C72354C-0FB9-4DED-B2A7-57F817F76B31}"/>
              </a:ext>
            </a:extLst>
          </p:cNvPr>
          <p:cNvGrpSpPr>
            <a:grpSpLocks/>
          </p:cNvGrpSpPr>
          <p:nvPr/>
        </p:nvGrpSpPr>
        <p:grpSpPr bwMode="auto">
          <a:xfrm>
            <a:off x="2278063" y="3233738"/>
            <a:ext cx="2854325" cy="457200"/>
            <a:chOff x="1680" y="2561"/>
            <a:chExt cx="1798" cy="288"/>
          </a:xfrm>
        </p:grpSpPr>
        <p:sp>
          <p:nvSpPr>
            <p:cNvPr id="76812" name="AutoShape 6">
              <a:extLst>
                <a:ext uri="{FF2B5EF4-FFF2-40B4-BE49-F238E27FC236}">
                  <a16:creationId xmlns:a16="http://schemas.microsoft.com/office/drawing/2014/main" id="{96B60BD2-E09D-4682-A379-618112A6E793}"/>
                </a:ext>
              </a:extLst>
            </p:cNvPr>
            <p:cNvSpPr>
              <a:spLocks noChangeArrowheads="1"/>
            </p:cNvSpPr>
            <p:nvPr/>
          </p:nvSpPr>
          <p:spPr bwMode="auto">
            <a:xfrm>
              <a:off x="2304" y="2688"/>
              <a:ext cx="422" cy="47"/>
            </a:xfrm>
            <a:prstGeom prst="leftRightArrow">
              <a:avLst>
                <a:gd name="adj1" fmla="val 50000"/>
                <a:gd name="adj2" fmla="val 17957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6813" name="Text Box 7">
              <a:extLst>
                <a:ext uri="{FF2B5EF4-FFF2-40B4-BE49-F238E27FC236}">
                  <a16:creationId xmlns:a16="http://schemas.microsoft.com/office/drawing/2014/main" id="{8EA672D8-0346-4C74-AACB-E5C4628CD69B}"/>
                </a:ext>
              </a:extLst>
            </p:cNvPr>
            <p:cNvSpPr txBox="1">
              <a:spLocks noChangeArrowheads="1"/>
            </p:cNvSpPr>
            <p:nvPr/>
          </p:nvSpPr>
          <p:spPr bwMode="auto">
            <a:xfrm>
              <a:off x="1680" y="2561"/>
              <a:ext cx="5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a+=3</a:t>
              </a:r>
            </a:p>
          </p:txBody>
        </p:sp>
        <p:sp>
          <p:nvSpPr>
            <p:cNvPr id="76814" name="Text Box 8">
              <a:extLst>
                <a:ext uri="{FF2B5EF4-FFF2-40B4-BE49-F238E27FC236}">
                  <a16:creationId xmlns:a16="http://schemas.microsoft.com/office/drawing/2014/main" id="{7B2B8FC0-F00B-4E7F-A524-9386BC6DAA29}"/>
                </a:ext>
              </a:extLst>
            </p:cNvPr>
            <p:cNvSpPr txBox="1">
              <a:spLocks noChangeArrowheads="1"/>
            </p:cNvSpPr>
            <p:nvPr/>
          </p:nvSpPr>
          <p:spPr bwMode="auto">
            <a:xfrm>
              <a:off x="2880" y="2561"/>
              <a:ext cx="5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a=a+3</a:t>
              </a:r>
            </a:p>
          </p:txBody>
        </p:sp>
      </p:grpSp>
      <p:grpSp>
        <p:nvGrpSpPr>
          <p:cNvPr id="3" name="Group 9">
            <a:extLst>
              <a:ext uri="{FF2B5EF4-FFF2-40B4-BE49-F238E27FC236}">
                <a16:creationId xmlns:a16="http://schemas.microsoft.com/office/drawing/2014/main" id="{E546DEB8-9AD7-452F-8439-56EE769C446A}"/>
              </a:ext>
            </a:extLst>
          </p:cNvPr>
          <p:cNvGrpSpPr>
            <a:grpSpLocks/>
          </p:cNvGrpSpPr>
          <p:nvPr/>
        </p:nvGrpSpPr>
        <p:grpSpPr bwMode="auto">
          <a:xfrm>
            <a:off x="2278063" y="3700463"/>
            <a:ext cx="3397250" cy="457200"/>
            <a:chOff x="1680" y="2753"/>
            <a:chExt cx="2140" cy="288"/>
          </a:xfrm>
        </p:grpSpPr>
        <p:sp>
          <p:nvSpPr>
            <p:cNvPr id="76809" name="AutoShape 10">
              <a:extLst>
                <a:ext uri="{FF2B5EF4-FFF2-40B4-BE49-F238E27FC236}">
                  <a16:creationId xmlns:a16="http://schemas.microsoft.com/office/drawing/2014/main" id="{25696C9D-231C-489F-93D3-D8E818209992}"/>
                </a:ext>
              </a:extLst>
            </p:cNvPr>
            <p:cNvSpPr>
              <a:spLocks noChangeArrowheads="1"/>
            </p:cNvSpPr>
            <p:nvPr/>
          </p:nvSpPr>
          <p:spPr bwMode="auto">
            <a:xfrm>
              <a:off x="2304" y="2880"/>
              <a:ext cx="422" cy="47"/>
            </a:xfrm>
            <a:prstGeom prst="leftRightArrow">
              <a:avLst>
                <a:gd name="adj1" fmla="val 50000"/>
                <a:gd name="adj2" fmla="val 17957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6810" name="Text Box 11">
              <a:extLst>
                <a:ext uri="{FF2B5EF4-FFF2-40B4-BE49-F238E27FC236}">
                  <a16:creationId xmlns:a16="http://schemas.microsoft.com/office/drawing/2014/main" id="{EB2A5E01-CA5A-43C4-91D6-80AC771A791F}"/>
                </a:ext>
              </a:extLst>
            </p:cNvPr>
            <p:cNvSpPr txBox="1">
              <a:spLocks noChangeArrowheads="1"/>
            </p:cNvSpPr>
            <p:nvPr/>
          </p:nvSpPr>
          <p:spPr bwMode="auto">
            <a:xfrm>
              <a:off x="1680" y="2753"/>
              <a:ext cx="7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x*=y+8</a:t>
              </a:r>
            </a:p>
          </p:txBody>
        </p:sp>
        <p:sp>
          <p:nvSpPr>
            <p:cNvPr id="76811" name="Text Box 12">
              <a:extLst>
                <a:ext uri="{FF2B5EF4-FFF2-40B4-BE49-F238E27FC236}">
                  <a16:creationId xmlns:a16="http://schemas.microsoft.com/office/drawing/2014/main" id="{9D743C2C-F6F4-4E63-BEA1-A1B8483FEC62}"/>
                </a:ext>
              </a:extLst>
            </p:cNvPr>
            <p:cNvSpPr txBox="1">
              <a:spLocks noChangeArrowheads="1"/>
            </p:cNvSpPr>
            <p:nvPr/>
          </p:nvSpPr>
          <p:spPr bwMode="auto">
            <a:xfrm>
              <a:off x="2880" y="2753"/>
              <a:ext cx="9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x=x*(y+8)</a:t>
              </a:r>
            </a:p>
          </p:txBody>
        </p:sp>
      </p:grpSp>
      <p:grpSp>
        <p:nvGrpSpPr>
          <p:cNvPr id="4" name="Group 13">
            <a:extLst>
              <a:ext uri="{FF2B5EF4-FFF2-40B4-BE49-F238E27FC236}">
                <a16:creationId xmlns:a16="http://schemas.microsoft.com/office/drawing/2014/main" id="{CBBBC8AD-EE31-45FC-B3EF-DB9A24093AD3}"/>
              </a:ext>
            </a:extLst>
          </p:cNvPr>
          <p:cNvGrpSpPr>
            <a:grpSpLocks/>
          </p:cNvGrpSpPr>
          <p:nvPr/>
        </p:nvGrpSpPr>
        <p:grpSpPr bwMode="auto">
          <a:xfrm>
            <a:off x="2278063" y="4167188"/>
            <a:ext cx="2971800" cy="457200"/>
            <a:chOff x="1680" y="2945"/>
            <a:chExt cx="1872" cy="288"/>
          </a:xfrm>
        </p:grpSpPr>
        <p:sp>
          <p:nvSpPr>
            <p:cNvPr id="76806" name="AutoShape 14">
              <a:extLst>
                <a:ext uri="{FF2B5EF4-FFF2-40B4-BE49-F238E27FC236}">
                  <a16:creationId xmlns:a16="http://schemas.microsoft.com/office/drawing/2014/main" id="{31B48E66-408A-49F5-ACE1-65CDEC5ADC2B}"/>
                </a:ext>
              </a:extLst>
            </p:cNvPr>
            <p:cNvSpPr>
              <a:spLocks noChangeArrowheads="1"/>
            </p:cNvSpPr>
            <p:nvPr/>
          </p:nvSpPr>
          <p:spPr bwMode="auto">
            <a:xfrm>
              <a:off x="2304" y="3072"/>
              <a:ext cx="422" cy="47"/>
            </a:xfrm>
            <a:prstGeom prst="leftRightArrow">
              <a:avLst>
                <a:gd name="adj1" fmla="val 50000"/>
                <a:gd name="adj2" fmla="val 17957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6807" name="Text Box 15">
              <a:extLst>
                <a:ext uri="{FF2B5EF4-FFF2-40B4-BE49-F238E27FC236}">
                  <a16:creationId xmlns:a16="http://schemas.microsoft.com/office/drawing/2014/main" id="{EA54A8C3-7B71-4988-9194-F64E38F838A4}"/>
                </a:ext>
              </a:extLst>
            </p:cNvPr>
            <p:cNvSpPr txBox="1">
              <a:spLocks noChangeArrowheads="1"/>
            </p:cNvSpPr>
            <p:nvPr/>
          </p:nvSpPr>
          <p:spPr bwMode="auto">
            <a:xfrm>
              <a:off x="1680" y="2945"/>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x%=3</a:t>
              </a:r>
            </a:p>
          </p:txBody>
        </p:sp>
        <p:sp>
          <p:nvSpPr>
            <p:cNvPr id="76808" name="Text Box 16">
              <a:extLst>
                <a:ext uri="{FF2B5EF4-FFF2-40B4-BE49-F238E27FC236}">
                  <a16:creationId xmlns:a16="http://schemas.microsoft.com/office/drawing/2014/main" id="{7C490C00-3176-46B3-BDD4-A90F8276A581}"/>
                </a:ext>
              </a:extLst>
            </p:cNvPr>
            <p:cNvSpPr txBox="1">
              <a:spLocks noChangeArrowheads="1"/>
            </p:cNvSpPr>
            <p:nvPr/>
          </p:nvSpPr>
          <p:spPr bwMode="auto">
            <a:xfrm>
              <a:off x="2880" y="2945"/>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x=x%3</a:t>
              </a: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51341854-35E2-4C0B-B54C-72FE7C86D694}"/>
              </a:ext>
            </a:extLst>
          </p:cNvPr>
          <p:cNvSpPr>
            <a:spLocks noChangeArrowheads="1"/>
          </p:cNvSpPr>
          <p:nvPr/>
        </p:nvSpPr>
        <p:spPr bwMode="auto">
          <a:xfrm>
            <a:off x="611188" y="1628775"/>
            <a:ext cx="7759700"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spcBef>
                <a:spcPct val="20000"/>
              </a:spcBef>
              <a:buClr>
                <a:srgbClr val="FF3300"/>
              </a:buClr>
              <a:buFont typeface="Wingdings" panose="05000000000000000000" pitchFamily="2" charset="2"/>
              <a:buChar char="v"/>
            </a:pPr>
            <a:r>
              <a:rPr lang="zh-CN" altLang="en-US"/>
              <a:t>赋值表达式</a:t>
            </a:r>
          </a:p>
          <a:p>
            <a:pPr lvl="3" eaLnBrk="1" hangingPunct="1">
              <a:spcBef>
                <a:spcPct val="20000"/>
              </a:spcBef>
              <a:buClr>
                <a:srgbClr val="FFCC00"/>
              </a:buClr>
              <a:buFont typeface="Wingdings" panose="05000000000000000000" pitchFamily="2" charset="2"/>
              <a:buChar char="l"/>
            </a:pPr>
            <a:r>
              <a:rPr lang="zh-CN" altLang="en-US" sz="2000"/>
              <a:t>形式：</a:t>
            </a:r>
            <a:r>
              <a:rPr lang="en-US" altLang="zh-CN" sz="2000"/>
              <a:t>&lt;</a:t>
            </a:r>
            <a:r>
              <a:rPr lang="zh-CN" altLang="en-US" sz="2000"/>
              <a:t>变量</a:t>
            </a:r>
            <a:r>
              <a:rPr lang="en-US" altLang="zh-CN" sz="2000"/>
              <a:t>&gt; &lt;</a:t>
            </a:r>
            <a:r>
              <a:rPr lang="zh-CN" altLang="en-US" sz="2000"/>
              <a:t>赋值运算符</a:t>
            </a:r>
            <a:r>
              <a:rPr lang="en-US" altLang="zh-CN" sz="2000"/>
              <a:t>&gt; &lt;</a:t>
            </a:r>
            <a:r>
              <a:rPr lang="zh-CN" altLang="en-US" sz="2000"/>
              <a:t>表达式</a:t>
            </a:r>
            <a:r>
              <a:rPr lang="en-US" altLang="zh-CN" sz="2000"/>
              <a:t>&gt;</a:t>
            </a:r>
          </a:p>
          <a:p>
            <a:pPr lvl="3" eaLnBrk="1" hangingPunct="1">
              <a:spcBef>
                <a:spcPct val="20000"/>
              </a:spcBef>
              <a:buClr>
                <a:srgbClr val="FFCC00"/>
              </a:buClr>
              <a:buFont typeface="Wingdings" panose="05000000000000000000" pitchFamily="2" charset="2"/>
              <a:buChar char="l"/>
            </a:pPr>
            <a:r>
              <a:rPr lang="zh-CN" altLang="en-US" sz="2000"/>
              <a:t>赋值表达式的值与变量值相等</a:t>
            </a:r>
            <a:r>
              <a:rPr lang="en-US" altLang="zh-CN" sz="2000"/>
              <a:t>,</a:t>
            </a:r>
            <a:r>
              <a:rPr lang="zh-CN" altLang="en-US" sz="2000"/>
              <a:t>且可嵌套</a:t>
            </a:r>
          </a:p>
        </p:txBody>
      </p:sp>
      <p:sp>
        <p:nvSpPr>
          <p:cNvPr id="7" name="Text Box 11">
            <a:extLst>
              <a:ext uri="{FF2B5EF4-FFF2-40B4-BE49-F238E27FC236}">
                <a16:creationId xmlns:a16="http://schemas.microsoft.com/office/drawing/2014/main" id="{FFFE4C1C-4325-4A28-BE4F-90D00842D2EC}"/>
              </a:ext>
            </a:extLst>
          </p:cNvPr>
          <p:cNvSpPr txBox="1">
            <a:spLocks noChangeArrowheads="1"/>
          </p:cNvSpPr>
          <p:nvPr/>
        </p:nvSpPr>
        <p:spPr bwMode="auto">
          <a:xfrm>
            <a:off x="890588" y="3833813"/>
            <a:ext cx="7191375" cy="1955800"/>
          </a:xfrm>
          <a:prstGeom prst="rect">
            <a:avLst/>
          </a:prstGeom>
          <a:solidFill>
            <a:schemeClr val="bg1"/>
          </a:solidFill>
          <a:ln w="38100">
            <a:solidFill>
              <a:srgbClr val="339966"/>
            </a:solidFill>
            <a:miter lim="800000"/>
            <a:headEnd/>
            <a:tailEn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latin typeface="隶书" panose="02010509060101010101" pitchFamily="49" charset="-122"/>
                <a:ea typeface="隶书" panose="02010509060101010101" pitchFamily="49" charset="-122"/>
              </a:rPr>
              <a:t>例</a:t>
            </a:r>
            <a:r>
              <a:rPr lang="en-US" altLang="zh-CN">
                <a:latin typeface="隶书" panose="02010509060101010101" pitchFamily="49" charset="-122"/>
                <a:ea typeface="隶书" panose="02010509060101010101" pitchFamily="49" charset="-122"/>
              </a:rPr>
              <a:t>:   a=b=c=5</a:t>
            </a:r>
          </a:p>
          <a:p>
            <a:r>
              <a:rPr lang="en-US" altLang="zh-CN">
                <a:latin typeface="隶书" panose="02010509060101010101" pitchFamily="49" charset="-122"/>
                <a:ea typeface="隶书" panose="02010509060101010101" pitchFamily="49" charset="-122"/>
              </a:rPr>
              <a:t>      a=(b=5)</a:t>
            </a:r>
          </a:p>
          <a:p>
            <a:r>
              <a:rPr lang="en-US" altLang="zh-CN">
                <a:latin typeface="隶书" panose="02010509060101010101" pitchFamily="49" charset="-122"/>
                <a:ea typeface="隶书" panose="02010509060101010101" pitchFamily="49" charset="-122"/>
              </a:rPr>
              <a:t>      a=5+(c=6)</a:t>
            </a:r>
          </a:p>
          <a:p>
            <a:r>
              <a:rPr lang="en-US" altLang="zh-CN">
                <a:latin typeface="隶书" panose="02010509060101010101" pitchFamily="49" charset="-122"/>
                <a:ea typeface="隶书" panose="02010509060101010101" pitchFamily="49" charset="-122"/>
              </a:rPr>
              <a:t>      a=(b=4)+(c=6)</a:t>
            </a:r>
          </a:p>
          <a:p>
            <a:r>
              <a:rPr lang="en-US" altLang="zh-CN">
                <a:latin typeface="隶书" panose="02010509060101010101" pitchFamily="49" charset="-122"/>
                <a:ea typeface="隶书" panose="02010509060101010101" pitchFamily="49" charset="-122"/>
              </a:rPr>
              <a:t>      a=(b=10)/(c=2)</a:t>
            </a:r>
          </a:p>
        </p:txBody>
      </p:sp>
      <p:sp>
        <p:nvSpPr>
          <p:cNvPr id="8" name="Text Box 12">
            <a:extLst>
              <a:ext uri="{FF2B5EF4-FFF2-40B4-BE49-F238E27FC236}">
                <a16:creationId xmlns:a16="http://schemas.microsoft.com/office/drawing/2014/main" id="{D11B41C2-6348-4A18-B5E8-FC57963DA41F}"/>
              </a:ext>
            </a:extLst>
          </p:cNvPr>
          <p:cNvSpPr txBox="1">
            <a:spLocks noChangeArrowheads="1"/>
          </p:cNvSpPr>
          <p:nvPr/>
        </p:nvSpPr>
        <p:spPr bwMode="auto">
          <a:xfrm>
            <a:off x="3895725" y="3840163"/>
            <a:ext cx="3990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00FF"/>
                </a:solidFill>
                <a:latin typeface="隶书" panose="02010509060101010101" pitchFamily="49" charset="-122"/>
                <a:ea typeface="隶书" panose="02010509060101010101" pitchFamily="49" charset="-122"/>
              </a:rPr>
              <a:t>//</a:t>
            </a:r>
            <a:r>
              <a:rPr lang="zh-CN" altLang="zh-CN">
                <a:solidFill>
                  <a:srgbClr val="0000FF"/>
                </a:solidFill>
                <a:latin typeface="隶书" panose="02010509060101010101" pitchFamily="49" charset="-122"/>
                <a:ea typeface="隶书" panose="02010509060101010101" pitchFamily="49" charset="-122"/>
              </a:rPr>
              <a:t>表达式值为5，</a:t>
            </a:r>
            <a:r>
              <a:rPr lang="en-US" altLang="zh-CN">
                <a:solidFill>
                  <a:srgbClr val="0000FF"/>
                </a:solidFill>
                <a:latin typeface="隶书" panose="02010509060101010101" pitchFamily="49" charset="-122"/>
                <a:ea typeface="隶书" panose="02010509060101010101" pitchFamily="49" charset="-122"/>
              </a:rPr>
              <a:t>a,b,c</a:t>
            </a:r>
            <a:r>
              <a:rPr lang="zh-CN" altLang="zh-CN">
                <a:solidFill>
                  <a:srgbClr val="0000FF"/>
                </a:solidFill>
                <a:latin typeface="隶书" panose="02010509060101010101" pitchFamily="49" charset="-122"/>
                <a:ea typeface="隶书" panose="02010509060101010101" pitchFamily="49" charset="-122"/>
              </a:rPr>
              <a:t>值为5</a:t>
            </a:r>
            <a:endParaRPr lang="en-US" altLang="zh-CN">
              <a:solidFill>
                <a:srgbClr val="0000FF"/>
              </a:solidFill>
              <a:latin typeface="隶书" panose="02010509060101010101" pitchFamily="49" charset="-122"/>
              <a:ea typeface="隶书" panose="02010509060101010101" pitchFamily="49" charset="-122"/>
            </a:endParaRPr>
          </a:p>
        </p:txBody>
      </p:sp>
      <p:sp>
        <p:nvSpPr>
          <p:cNvPr id="9" name="Text Box 13">
            <a:extLst>
              <a:ext uri="{FF2B5EF4-FFF2-40B4-BE49-F238E27FC236}">
                <a16:creationId xmlns:a16="http://schemas.microsoft.com/office/drawing/2014/main" id="{739F4C94-CB3E-416D-B525-10F0638F3D00}"/>
              </a:ext>
            </a:extLst>
          </p:cNvPr>
          <p:cNvSpPr txBox="1">
            <a:spLocks noChangeArrowheads="1"/>
          </p:cNvSpPr>
          <p:nvPr/>
        </p:nvSpPr>
        <p:spPr bwMode="auto">
          <a:xfrm>
            <a:off x="3895725" y="4202113"/>
            <a:ext cx="170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00FF"/>
                </a:solidFill>
                <a:latin typeface="隶书" panose="02010509060101010101" pitchFamily="49" charset="-122"/>
                <a:ea typeface="隶书" panose="02010509060101010101" pitchFamily="49" charset="-122"/>
              </a:rPr>
              <a:t>// b=5;a=5</a:t>
            </a:r>
          </a:p>
        </p:txBody>
      </p:sp>
      <p:sp>
        <p:nvSpPr>
          <p:cNvPr id="10" name="Text Box 14">
            <a:extLst>
              <a:ext uri="{FF2B5EF4-FFF2-40B4-BE49-F238E27FC236}">
                <a16:creationId xmlns:a16="http://schemas.microsoft.com/office/drawing/2014/main" id="{BFA93217-7450-4F39-981A-D14739F87489}"/>
              </a:ext>
            </a:extLst>
          </p:cNvPr>
          <p:cNvSpPr txBox="1">
            <a:spLocks noChangeArrowheads="1"/>
          </p:cNvSpPr>
          <p:nvPr/>
        </p:nvSpPr>
        <p:spPr bwMode="auto">
          <a:xfrm>
            <a:off x="3895725" y="4500563"/>
            <a:ext cx="3533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00FF"/>
                </a:solidFill>
                <a:latin typeface="隶书" panose="02010509060101010101" pitchFamily="49" charset="-122"/>
                <a:ea typeface="隶书" panose="02010509060101010101" pitchFamily="49" charset="-122"/>
              </a:rPr>
              <a:t>//</a:t>
            </a:r>
            <a:r>
              <a:rPr lang="zh-CN" altLang="zh-CN">
                <a:solidFill>
                  <a:srgbClr val="0000FF"/>
                </a:solidFill>
                <a:latin typeface="隶书" panose="02010509060101010101" pitchFamily="49" charset="-122"/>
                <a:ea typeface="隶书" panose="02010509060101010101" pitchFamily="49" charset="-122"/>
              </a:rPr>
              <a:t>表达式值11，</a:t>
            </a:r>
            <a:r>
              <a:rPr lang="en-US" altLang="zh-CN">
                <a:solidFill>
                  <a:srgbClr val="0000FF"/>
                </a:solidFill>
                <a:latin typeface="隶书" panose="02010509060101010101" pitchFamily="49" charset="-122"/>
                <a:ea typeface="隶书" panose="02010509060101010101" pitchFamily="49" charset="-122"/>
              </a:rPr>
              <a:t>c=6,a=11</a:t>
            </a:r>
          </a:p>
        </p:txBody>
      </p:sp>
      <p:sp>
        <p:nvSpPr>
          <p:cNvPr id="11" name="Text Box 15">
            <a:extLst>
              <a:ext uri="{FF2B5EF4-FFF2-40B4-BE49-F238E27FC236}">
                <a16:creationId xmlns:a16="http://schemas.microsoft.com/office/drawing/2014/main" id="{5C805E73-4995-4CAE-B899-6A8703DA9272}"/>
              </a:ext>
            </a:extLst>
          </p:cNvPr>
          <p:cNvSpPr txBox="1">
            <a:spLocks noChangeArrowheads="1"/>
          </p:cNvSpPr>
          <p:nvPr/>
        </p:nvSpPr>
        <p:spPr bwMode="auto">
          <a:xfrm>
            <a:off x="3895725" y="4900613"/>
            <a:ext cx="414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00FF"/>
                </a:solidFill>
                <a:latin typeface="隶书" panose="02010509060101010101" pitchFamily="49" charset="-122"/>
                <a:ea typeface="隶书" panose="02010509060101010101" pitchFamily="49" charset="-122"/>
              </a:rPr>
              <a:t>//</a:t>
            </a:r>
            <a:r>
              <a:rPr lang="zh-CN" altLang="zh-CN">
                <a:solidFill>
                  <a:srgbClr val="0000FF"/>
                </a:solidFill>
                <a:latin typeface="隶书" panose="02010509060101010101" pitchFamily="49" charset="-122"/>
                <a:ea typeface="隶书" panose="02010509060101010101" pitchFamily="49" charset="-122"/>
              </a:rPr>
              <a:t>表达式值</a:t>
            </a:r>
            <a:r>
              <a:rPr lang="zh-CN" altLang="zh-CN">
                <a:solidFill>
                  <a:schemeClr val="accent2"/>
                </a:solidFill>
                <a:latin typeface="隶书" panose="02010509060101010101" pitchFamily="49" charset="-122"/>
                <a:ea typeface="隶书" panose="02010509060101010101" pitchFamily="49" charset="-122"/>
              </a:rPr>
              <a:t>10</a:t>
            </a:r>
            <a:r>
              <a:rPr lang="zh-CN" altLang="zh-CN">
                <a:solidFill>
                  <a:srgbClr val="0000FF"/>
                </a:solidFill>
                <a:latin typeface="隶书" panose="02010509060101010101" pitchFamily="49" charset="-122"/>
                <a:ea typeface="隶书" panose="02010509060101010101" pitchFamily="49" charset="-122"/>
              </a:rPr>
              <a:t>，</a:t>
            </a:r>
            <a:r>
              <a:rPr lang="en-US" altLang="zh-CN">
                <a:solidFill>
                  <a:srgbClr val="0000FF"/>
                </a:solidFill>
                <a:latin typeface="隶书" panose="02010509060101010101" pitchFamily="49" charset="-122"/>
                <a:ea typeface="隶书" panose="02010509060101010101" pitchFamily="49" charset="-122"/>
              </a:rPr>
              <a:t>a=10,b=4,c=6</a:t>
            </a:r>
          </a:p>
        </p:txBody>
      </p:sp>
      <p:sp>
        <p:nvSpPr>
          <p:cNvPr id="12" name="Text Box 16">
            <a:extLst>
              <a:ext uri="{FF2B5EF4-FFF2-40B4-BE49-F238E27FC236}">
                <a16:creationId xmlns:a16="http://schemas.microsoft.com/office/drawing/2014/main" id="{537CED74-5875-4FF6-9D35-2264821DEF51}"/>
              </a:ext>
            </a:extLst>
          </p:cNvPr>
          <p:cNvSpPr txBox="1">
            <a:spLocks noChangeArrowheads="1"/>
          </p:cNvSpPr>
          <p:nvPr/>
        </p:nvSpPr>
        <p:spPr bwMode="auto">
          <a:xfrm>
            <a:off x="4057650" y="5262563"/>
            <a:ext cx="3990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00FF"/>
                </a:solidFill>
                <a:latin typeface="隶书" panose="02010509060101010101" pitchFamily="49" charset="-122"/>
                <a:ea typeface="隶书" panose="02010509060101010101" pitchFamily="49" charset="-122"/>
              </a:rPr>
              <a:t>//</a:t>
            </a:r>
            <a:r>
              <a:rPr lang="zh-CN" altLang="zh-CN">
                <a:solidFill>
                  <a:srgbClr val="0000FF"/>
                </a:solidFill>
                <a:latin typeface="隶书" panose="02010509060101010101" pitchFamily="49" charset="-122"/>
                <a:ea typeface="隶书" panose="02010509060101010101" pitchFamily="49" charset="-122"/>
              </a:rPr>
              <a:t>表达式值</a:t>
            </a:r>
            <a:r>
              <a:rPr lang="zh-CN" altLang="zh-CN">
                <a:solidFill>
                  <a:schemeClr val="accent2"/>
                </a:solidFill>
                <a:latin typeface="隶书" panose="02010509060101010101" pitchFamily="49" charset="-122"/>
                <a:ea typeface="隶书" panose="02010509060101010101" pitchFamily="49" charset="-122"/>
              </a:rPr>
              <a:t>5</a:t>
            </a:r>
            <a:r>
              <a:rPr lang="zh-CN" altLang="zh-CN">
                <a:solidFill>
                  <a:srgbClr val="0000FF"/>
                </a:solidFill>
                <a:latin typeface="隶书" panose="02010509060101010101" pitchFamily="49" charset="-122"/>
                <a:ea typeface="隶书" panose="02010509060101010101" pitchFamily="49" charset="-122"/>
              </a:rPr>
              <a:t>，</a:t>
            </a:r>
            <a:r>
              <a:rPr lang="en-US" altLang="zh-CN">
                <a:solidFill>
                  <a:srgbClr val="0000FF"/>
                </a:solidFill>
                <a:latin typeface="隶书" panose="02010509060101010101" pitchFamily="49" charset="-122"/>
                <a:ea typeface="隶书" panose="02010509060101010101" pitchFamily="49" charset="-122"/>
              </a:rPr>
              <a:t>a=5,b=10,c=2</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3EA3A29D-4154-49A2-A626-B720E3EC86A3}"/>
              </a:ext>
            </a:extLst>
          </p:cNvPr>
          <p:cNvSpPr>
            <a:spLocks noGrp="1"/>
          </p:cNvSpPr>
          <p:nvPr>
            <p:ph type="subTitle" idx="4294967295"/>
          </p:nvPr>
        </p:nvSpPr>
        <p:spPr>
          <a:xfrm>
            <a:off x="0" y="1125538"/>
            <a:ext cx="8077200" cy="4665662"/>
          </a:xfrm>
        </p:spPr>
        <p:txBody>
          <a:bodyPr/>
          <a:lstStyle/>
          <a:p>
            <a:r>
              <a:rPr lang="zh-CN" altLang="en-US" dirty="0"/>
              <a:t>例</a:t>
            </a:r>
            <a:r>
              <a:rPr lang="en-US" altLang="zh-CN" dirty="0"/>
              <a:t>21 </a:t>
            </a:r>
            <a:r>
              <a:rPr lang="zh-CN" altLang="en-US" dirty="0"/>
              <a:t>求复合赋值表达式的值</a:t>
            </a:r>
            <a:endParaRPr lang="en-US" altLang="zh-CN" dirty="0"/>
          </a:p>
        </p:txBody>
      </p:sp>
      <p:pic>
        <p:nvPicPr>
          <p:cNvPr id="78851" name="Picture 2">
            <a:extLst>
              <a:ext uri="{FF2B5EF4-FFF2-40B4-BE49-F238E27FC236}">
                <a16:creationId xmlns:a16="http://schemas.microsoft.com/office/drawing/2014/main" id="{FE5835A5-776D-4B72-BF9B-7B6FEA976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63" y="1857375"/>
            <a:ext cx="6230937" cy="365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pic>
      <p:pic>
        <p:nvPicPr>
          <p:cNvPr id="78852" name="Picture 3">
            <a:extLst>
              <a:ext uri="{FF2B5EF4-FFF2-40B4-BE49-F238E27FC236}">
                <a16:creationId xmlns:a16="http://schemas.microsoft.com/office/drawing/2014/main" id="{BCE428FD-F1E4-4357-BA26-12C2098F2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0" y="3714750"/>
            <a:ext cx="121443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500F041D-CB9F-48E6-A690-DACB2F9E0E0A}"/>
              </a:ext>
            </a:extLst>
          </p:cNvPr>
          <p:cNvSpPr>
            <a:spLocks noGrp="1"/>
          </p:cNvSpPr>
          <p:nvPr>
            <p:ph type="subTitle" idx="4294967295"/>
          </p:nvPr>
        </p:nvSpPr>
        <p:spPr>
          <a:xfrm>
            <a:off x="0" y="1125538"/>
            <a:ext cx="8077200" cy="4665662"/>
          </a:xfrm>
        </p:spPr>
        <p:txBody>
          <a:bodyPr/>
          <a:lstStyle/>
          <a:p>
            <a:pPr eaLnBrk="1" hangingPunct="1"/>
            <a:r>
              <a:rPr lang="zh-CN" altLang="en-US" sz="3200"/>
              <a:t>课堂练习</a:t>
            </a:r>
            <a:endParaRPr lang="en-US" altLang="zh-CN" sz="3200"/>
          </a:p>
          <a:p>
            <a:pPr eaLnBrk="1" hangingPunct="1"/>
            <a:r>
              <a:rPr lang="zh-CN" altLang="en-US" sz="3200"/>
              <a:t>写出下面赋值表达式运算后</a:t>
            </a:r>
            <a:r>
              <a:rPr lang="en-US" altLang="zh-CN" sz="3200"/>
              <a:t>a</a:t>
            </a:r>
            <a:r>
              <a:rPr lang="zh-CN" altLang="en-US" sz="3200"/>
              <a:t>的值</a:t>
            </a:r>
            <a:r>
              <a:rPr lang="en-US" altLang="zh-CN" sz="3200"/>
              <a:t>,</a:t>
            </a:r>
            <a:r>
              <a:rPr lang="zh-CN" altLang="en-US" sz="3200"/>
              <a:t>设原来</a:t>
            </a:r>
          </a:p>
          <a:p>
            <a:pPr eaLnBrk="1" hangingPunct="1"/>
            <a:r>
              <a:rPr lang="en-US" altLang="zh-CN" sz="3200"/>
              <a:t>int a=12, n=5;</a:t>
            </a:r>
          </a:p>
          <a:p>
            <a:pPr eaLnBrk="1" hangingPunct="1"/>
            <a:r>
              <a:rPr lang="en-US" altLang="zh-CN" sz="3200"/>
              <a:t>1.a+=a  		</a:t>
            </a:r>
            <a:r>
              <a:rPr lang="en-US" altLang="zh-CN" sz="3200">
                <a:solidFill>
                  <a:srgbClr val="FF0000"/>
                </a:solidFill>
              </a:rPr>
              <a:t>24</a:t>
            </a:r>
          </a:p>
          <a:p>
            <a:pPr eaLnBrk="1" hangingPunct="1"/>
            <a:r>
              <a:rPr lang="en-US" altLang="zh-CN" sz="3200"/>
              <a:t>2.a-=2  		</a:t>
            </a:r>
            <a:r>
              <a:rPr lang="en-US" altLang="zh-CN" sz="3200">
                <a:solidFill>
                  <a:srgbClr val="FF0000"/>
                </a:solidFill>
              </a:rPr>
              <a:t>10</a:t>
            </a:r>
          </a:p>
          <a:p>
            <a:pPr eaLnBrk="1" hangingPunct="1"/>
            <a:r>
              <a:rPr lang="en-US" altLang="zh-CN" sz="3200"/>
              <a:t>3.a*=2+3  		</a:t>
            </a:r>
            <a:r>
              <a:rPr lang="en-US" altLang="zh-CN" sz="3200">
                <a:solidFill>
                  <a:srgbClr val="FF0000"/>
                </a:solidFill>
              </a:rPr>
              <a:t>60</a:t>
            </a:r>
          </a:p>
          <a:p>
            <a:pPr eaLnBrk="1" hangingPunct="1"/>
            <a:r>
              <a:rPr lang="en-US" altLang="zh-CN" sz="3200"/>
              <a:t>4.a%=(n%=2) 	</a:t>
            </a:r>
            <a:r>
              <a:rPr lang="en-US" altLang="zh-CN" sz="3200">
                <a:solidFill>
                  <a:srgbClr val="FF0000"/>
                </a:solidFill>
              </a:rPr>
              <a:t>0</a:t>
            </a:r>
          </a:p>
          <a:p>
            <a:pPr eaLnBrk="1" hangingPunct="1"/>
            <a:r>
              <a:rPr lang="en-US" altLang="zh-CN" sz="3200"/>
              <a:t>5.a/=a+a  		</a:t>
            </a:r>
            <a:r>
              <a:rPr lang="en-US" altLang="zh-CN" sz="3200">
                <a:solidFill>
                  <a:srgbClr val="FF0000"/>
                </a:solidFill>
              </a:rPr>
              <a:t>0</a:t>
            </a:r>
          </a:p>
          <a:p>
            <a:pPr eaLnBrk="1" hangingPunct="1"/>
            <a:r>
              <a:rPr lang="en-US" altLang="zh-CN" sz="3200"/>
              <a:t>6.a+=a-=a*=a  	</a:t>
            </a:r>
            <a:r>
              <a:rPr lang="en-US" altLang="zh-CN" sz="3200">
                <a:solidFill>
                  <a:srgbClr val="FF0000"/>
                </a:solidFill>
              </a:rPr>
              <a:t>0</a:t>
            </a:r>
            <a:endParaRPr lang="en-US" altLang="zh-CN">
              <a:solidFill>
                <a:srgbClr val="FF0000"/>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2E158B88-DEE3-4D1C-B275-28B399CC3269}"/>
              </a:ext>
            </a:extLst>
          </p:cNvPr>
          <p:cNvSpPr>
            <a:spLocks noChangeArrowheads="1"/>
          </p:cNvSpPr>
          <p:nvPr/>
        </p:nvSpPr>
        <p:spPr bwMode="auto">
          <a:xfrm>
            <a:off x="655638" y="930275"/>
            <a:ext cx="7759700" cy="4641850"/>
          </a:xfrm>
          <a:prstGeom prst="rect">
            <a:avLst/>
          </a:prstGeom>
          <a:noFill/>
          <a:ln w="9525">
            <a:noFill/>
            <a:miter lim="800000"/>
            <a:headEnd/>
            <a:tailEnd/>
          </a:ln>
        </p:spPr>
        <p:txBody>
          <a:bodyPr/>
          <a:lstStyle/>
          <a:p>
            <a:pPr eaLnBrk="1" hangingPunct="1">
              <a:spcBef>
                <a:spcPts val="400"/>
              </a:spcBef>
              <a:buClr>
                <a:schemeClr val="accent1"/>
              </a:buClr>
              <a:buSzPct val="68000"/>
              <a:defRPr/>
            </a:pPr>
            <a:r>
              <a:rPr lang="en-US" altLang="zh-CN" sz="3200" dirty="0">
                <a:solidFill>
                  <a:srgbClr val="800000"/>
                </a:solidFill>
                <a:latin typeface="+mn-lt"/>
                <a:ea typeface="+mn-ea"/>
              </a:rPr>
              <a:t>3.9  </a:t>
            </a:r>
            <a:r>
              <a:rPr lang="zh-CN" altLang="en-US" sz="3200" dirty="0">
                <a:solidFill>
                  <a:srgbClr val="800000"/>
                </a:solidFill>
                <a:latin typeface="+mn-lt"/>
                <a:ea typeface="+mn-ea"/>
              </a:rPr>
              <a:t>逗号运算符和逗号表达式</a:t>
            </a:r>
          </a:p>
          <a:p>
            <a:pPr marL="1143000" lvl="2" indent="-228600" eaLnBrk="1" hangingPunct="1">
              <a:spcBef>
                <a:spcPct val="20000"/>
              </a:spcBef>
              <a:buClr>
                <a:srgbClr val="FF3300"/>
              </a:buClr>
              <a:buFont typeface="Wingdings" pitchFamily="2" charset="2"/>
              <a:buChar char="v"/>
              <a:defRPr/>
            </a:pPr>
            <a:r>
              <a:rPr lang="zh-CN" altLang="en-US" dirty="0"/>
              <a:t>形式：</a:t>
            </a:r>
            <a:r>
              <a:rPr lang="zh-CN" altLang="en-US" dirty="0">
                <a:solidFill>
                  <a:srgbClr val="3333FF"/>
                </a:solidFill>
              </a:rPr>
              <a:t>表达式</a:t>
            </a:r>
            <a:r>
              <a:rPr lang="en-US" altLang="zh-CN" dirty="0">
                <a:solidFill>
                  <a:srgbClr val="3333FF"/>
                </a:solidFill>
              </a:rPr>
              <a:t>1</a:t>
            </a:r>
            <a:r>
              <a:rPr lang="en-US" altLang="zh-CN" dirty="0">
                <a:solidFill>
                  <a:srgbClr val="FF0000"/>
                </a:solidFill>
              </a:rPr>
              <a:t>,</a:t>
            </a:r>
            <a:r>
              <a:rPr lang="zh-CN" altLang="en-US" dirty="0">
                <a:solidFill>
                  <a:srgbClr val="3333FF"/>
                </a:solidFill>
              </a:rPr>
              <a:t>表达式</a:t>
            </a:r>
            <a:r>
              <a:rPr lang="en-US" altLang="zh-CN" dirty="0">
                <a:solidFill>
                  <a:srgbClr val="3333FF"/>
                </a:solidFill>
              </a:rPr>
              <a:t>2</a:t>
            </a:r>
            <a:r>
              <a:rPr lang="en-US" altLang="zh-CN" dirty="0">
                <a:solidFill>
                  <a:srgbClr val="FF0000"/>
                </a:solidFill>
              </a:rPr>
              <a:t>,</a:t>
            </a:r>
            <a:r>
              <a:rPr lang="en-US" altLang="zh-CN" dirty="0">
                <a:solidFill>
                  <a:srgbClr val="3333FF"/>
                </a:solidFill>
              </a:rPr>
              <a:t>……</a:t>
            </a:r>
            <a:r>
              <a:rPr lang="zh-CN" altLang="en-US" dirty="0">
                <a:solidFill>
                  <a:srgbClr val="3333FF"/>
                </a:solidFill>
              </a:rPr>
              <a:t>表达式</a:t>
            </a:r>
            <a:r>
              <a:rPr lang="en-US" altLang="zh-CN" dirty="0">
                <a:solidFill>
                  <a:srgbClr val="3333FF"/>
                </a:solidFill>
              </a:rPr>
              <a:t>n</a:t>
            </a:r>
          </a:p>
          <a:p>
            <a:pPr marL="1143000" lvl="2" indent="-228600" eaLnBrk="1" hangingPunct="1">
              <a:spcBef>
                <a:spcPct val="20000"/>
              </a:spcBef>
              <a:buClr>
                <a:srgbClr val="FF3300"/>
              </a:buClr>
              <a:buFont typeface="Wingdings" pitchFamily="2" charset="2"/>
              <a:buChar char="v"/>
              <a:defRPr/>
            </a:pPr>
            <a:r>
              <a:rPr lang="zh-CN" altLang="en-US" dirty="0"/>
              <a:t>结合性</a:t>
            </a:r>
            <a:r>
              <a:rPr lang="en-US" altLang="zh-CN" dirty="0"/>
              <a:t>:</a:t>
            </a:r>
            <a:r>
              <a:rPr lang="zh-CN" altLang="en-US" dirty="0"/>
              <a:t>从左向右</a:t>
            </a:r>
          </a:p>
          <a:p>
            <a:pPr marL="1143000" lvl="2" indent="-228600" eaLnBrk="1" hangingPunct="1">
              <a:spcBef>
                <a:spcPct val="20000"/>
              </a:spcBef>
              <a:buClr>
                <a:srgbClr val="FF3300"/>
              </a:buClr>
              <a:buFont typeface="Wingdings" pitchFamily="2" charset="2"/>
              <a:buChar char="v"/>
              <a:defRPr/>
            </a:pPr>
            <a:r>
              <a:rPr lang="zh-CN" altLang="en-US" dirty="0"/>
              <a:t>优先级</a:t>
            </a:r>
            <a:r>
              <a:rPr lang="en-US" altLang="zh-CN" dirty="0"/>
              <a:t>: </a:t>
            </a:r>
            <a:r>
              <a:rPr lang="en-US" altLang="zh-CN" dirty="0">
                <a:solidFill>
                  <a:srgbClr val="FF0000"/>
                </a:solidFill>
              </a:rPr>
              <a:t>15</a:t>
            </a:r>
            <a:r>
              <a:rPr lang="zh-CN" altLang="en-US" dirty="0">
                <a:solidFill>
                  <a:srgbClr val="FF0000"/>
                </a:solidFill>
              </a:rPr>
              <a:t>，</a:t>
            </a:r>
            <a:r>
              <a:rPr lang="zh-CN" altLang="en-US" dirty="0">
                <a:solidFill>
                  <a:srgbClr val="FF0000"/>
                </a:solidFill>
                <a:latin typeface="宋体" pitchFamily="2" charset="-122"/>
              </a:rPr>
              <a:t>级别最低</a:t>
            </a:r>
            <a:endParaRPr lang="zh-CN" altLang="en-US" dirty="0"/>
          </a:p>
          <a:p>
            <a:pPr marL="1143000" lvl="2" indent="-228600" eaLnBrk="1" hangingPunct="1">
              <a:spcBef>
                <a:spcPct val="20000"/>
              </a:spcBef>
              <a:buClr>
                <a:srgbClr val="FF3300"/>
              </a:buClr>
              <a:buFont typeface="Wingdings" pitchFamily="2" charset="2"/>
              <a:buChar char="v"/>
              <a:defRPr/>
            </a:pPr>
            <a:r>
              <a:rPr lang="zh-CN" altLang="en-US" dirty="0"/>
              <a:t>逗号表达式</a:t>
            </a:r>
            <a:r>
              <a:rPr lang="zh-CN" altLang="zh-CN" dirty="0"/>
              <a:t>的值：等于表达式</a:t>
            </a:r>
            <a:r>
              <a:rPr lang="en-US" altLang="zh-CN" dirty="0"/>
              <a:t>n</a:t>
            </a:r>
            <a:r>
              <a:rPr lang="zh-CN" altLang="zh-CN" dirty="0"/>
              <a:t>的值</a:t>
            </a:r>
          </a:p>
          <a:p>
            <a:pPr marL="1143000" lvl="2" indent="-228600" eaLnBrk="1" hangingPunct="1">
              <a:spcBef>
                <a:spcPct val="20000"/>
              </a:spcBef>
              <a:buClr>
                <a:srgbClr val="FF3300"/>
              </a:buClr>
              <a:buFont typeface="Wingdings" pitchFamily="2" charset="2"/>
              <a:buChar char="v"/>
              <a:defRPr/>
            </a:pPr>
            <a:r>
              <a:rPr lang="zh-CN" altLang="en-US" dirty="0"/>
              <a:t>用途：</a:t>
            </a:r>
            <a:r>
              <a:rPr lang="zh-CN" altLang="zh-CN" dirty="0"/>
              <a:t>常用于循环</a:t>
            </a:r>
            <a:r>
              <a:rPr lang="en-US" altLang="zh-CN" dirty="0"/>
              <a:t>for</a:t>
            </a:r>
            <a:r>
              <a:rPr lang="zh-CN" altLang="zh-CN" dirty="0"/>
              <a:t>语句中</a:t>
            </a:r>
            <a:endParaRPr lang="zh-CN" altLang="en-US" dirty="0"/>
          </a:p>
        </p:txBody>
      </p:sp>
      <p:sp>
        <p:nvSpPr>
          <p:cNvPr id="5" name="Text Box 8">
            <a:extLst>
              <a:ext uri="{FF2B5EF4-FFF2-40B4-BE49-F238E27FC236}">
                <a16:creationId xmlns:a16="http://schemas.microsoft.com/office/drawing/2014/main" id="{F2B3FF15-8FC7-406C-915A-9C7E00E83A0F}"/>
              </a:ext>
            </a:extLst>
          </p:cNvPr>
          <p:cNvSpPr txBox="1">
            <a:spLocks noChangeArrowheads="1"/>
          </p:cNvSpPr>
          <p:nvPr/>
        </p:nvSpPr>
        <p:spPr bwMode="auto">
          <a:xfrm>
            <a:off x="806450" y="3767138"/>
            <a:ext cx="8121650" cy="1202510"/>
          </a:xfrm>
          <a:prstGeom prst="rect">
            <a:avLst/>
          </a:prstGeom>
          <a:solidFill>
            <a:schemeClr val="bg1"/>
          </a:solidFill>
          <a:ln w="38100">
            <a:solidFill>
              <a:srgbClr val="339966"/>
            </a:solidFill>
            <a:miter lim="800000"/>
            <a:headEnd/>
            <a:tailEnd/>
          </a:ln>
        </p:spPr>
        <p:txBody>
          <a:bodyPr lIns="90000" tIns="46800" rIns="90000" bIns="46800">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r>
              <a:rPr lang="zh-CN" altLang="zh-CN" dirty="0"/>
              <a:t>例   </a:t>
            </a:r>
            <a:r>
              <a:rPr lang="en-US" altLang="zh-CN" dirty="0"/>
              <a:t>a=1;b=2;c=3;</a:t>
            </a:r>
          </a:p>
          <a:p>
            <a:pPr lvl="1"/>
            <a:r>
              <a:rPr lang="en-US" altLang="zh-CN" dirty="0"/>
              <a:t>       </a:t>
            </a:r>
            <a:r>
              <a:rPr lang="en-US" altLang="zh-CN" dirty="0" err="1"/>
              <a:t>printf</a:t>
            </a:r>
            <a:r>
              <a:rPr lang="en-US" altLang="zh-CN" dirty="0"/>
              <a:t>("%d,%d,%d",</a:t>
            </a:r>
            <a:r>
              <a:rPr lang="en-US" altLang="zh-CN" dirty="0" err="1"/>
              <a:t>a,b,c</a:t>
            </a:r>
            <a:r>
              <a:rPr lang="en-US" altLang="zh-CN" dirty="0"/>
              <a:t>); </a:t>
            </a:r>
          </a:p>
          <a:p>
            <a:pPr lvl="1"/>
            <a:r>
              <a:rPr lang="zh-CN" altLang="en-US" dirty="0"/>
              <a:t>例  </a:t>
            </a:r>
            <a:r>
              <a:rPr lang="en-US" altLang="zh-CN" dirty="0"/>
              <a:t>for(</a:t>
            </a:r>
            <a:r>
              <a:rPr lang="en-US" altLang="zh-CN" dirty="0" err="1"/>
              <a:t>i</a:t>
            </a:r>
            <a:r>
              <a:rPr lang="en-US" altLang="zh-CN" dirty="0"/>
              <a:t> = 0;i&lt;10;i++){}</a:t>
            </a:r>
            <a:endParaRPr lang="en-US" altLang="zh-CN" sz="2000" dirty="0">
              <a:latin typeface="Arial" panose="020B0604020202020204" pitchFamily="34" charset="0"/>
              <a:ea typeface="隶书" panose="020105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EB1D988-6C99-4F30-B3A9-083F8236A8A6}"/>
              </a:ext>
            </a:extLst>
          </p:cNvPr>
          <p:cNvSpPr>
            <a:spLocks noGrp="1"/>
          </p:cNvSpPr>
          <p:nvPr>
            <p:ph type="subTitle" idx="4294967295"/>
          </p:nvPr>
        </p:nvSpPr>
        <p:spPr>
          <a:xfrm>
            <a:off x="0" y="1196975"/>
            <a:ext cx="7848600" cy="5661025"/>
          </a:xfrm>
        </p:spPr>
        <p:txBody>
          <a:bodyPr/>
          <a:lstStyle/>
          <a:p>
            <a:pPr eaLnBrk="1" hangingPunct="1">
              <a:spcBef>
                <a:spcPct val="0"/>
              </a:spcBef>
              <a:buFontTx/>
              <a:buNone/>
            </a:pPr>
            <a:r>
              <a:rPr lang="zh-CN" altLang="en-US" sz="3200">
                <a:solidFill>
                  <a:srgbClr val="800000"/>
                </a:solidFill>
              </a:rPr>
              <a:t>课堂练习</a:t>
            </a:r>
            <a:endParaRPr lang="en-US" altLang="zh-CN" sz="3200">
              <a:solidFill>
                <a:srgbClr val="800000"/>
              </a:solidFill>
            </a:endParaRPr>
          </a:p>
          <a:p>
            <a:pPr eaLnBrk="1" hangingPunct="1">
              <a:lnSpc>
                <a:spcPct val="200000"/>
              </a:lnSpc>
              <a:spcBef>
                <a:spcPct val="0"/>
              </a:spcBef>
              <a:buFontTx/>
              <a:buNone/>
            </a:pPr>
            <a:r>
              <a:rPr lang="en-US" altLang="zh-CN" sz="2800"/>
              <a:t>2. </a:t>
            </a:r>
            <a:r>
              <a:rPr lang="zh-CN" altLang="en-US" sz="2800"/>
              <a:t>下列选项中，均是合法标示符的选项（</a:t>
            </a:r>
            <a:r>
              <a:rPr lang="en-US" altLang="zh-CN" sz="2800"/>
              <a:t>C</a:t>
            </a:r>
            <a:r>
              <a:rPr lang="zh-CN" altLang="en-US" sz="2800"/>
              <a:t>）</a:t>
            </a:r>
            <a:endParaRPr lang="en-US" altLang="zh-CN" sz="2800"/>
          </a:p>
          <a:p>
            <a:pPr eaLnBrk="1" hangingPunct="1">
              <a:lnSpc>
                <a:spcPct val="200000"/>
              </a:lnSpc>
              <a:spcBef>
                <a:spcPct val="0"/>
              </a:spcBef>
              <a:buFontTx/>
              <a:buNone/>
            </a:pPr>
            <a:r>
              <a:rPr lang="en-US" altLang="zh-CN" sz="2800"/>
              <a:t>   A  _a         void      zhangsan</a:t>
            </a:r>
          </a:p>
          <a:p>
            <a:pPr eaLnBrk="1" hangingPunct="1">
              <a:lnSpc>
                <a:spcPct val="200000"/>
              </a:lnSpc>
              <a:spcBef>
                <a:spcPct val="0"/>
              </a:spcBef>
              <a:buFontTx/>
              <a:buNone/>
            </a:pPr>
            <a:r>
              <a:rPr lang="en-US" altLang="zh-CN" sz="2800"/>
              <a:t>   B  5.2       5.2         include</a:t>
            </a:r>
          </a:p>
          <a:p>
            <a:pPr eaLnBrk="1" hangingPunct="1">
              <a:lnSpc>
                <a:spcPct val="200000"/>
              </a:lnSpc>
              <a:spcBef>
                <a:spcPct val="0"/>
              </a:spcBef>
              <a:buFontTx/>
              <a:buNone/>
            </a:pPr>
            <a:r>
              <a:rPr lang="en-US" altLang="zh-CN" sz="2800"/>
              <a:t>   C  _888    fun        _INT</a:t>
            </a:r>
          </a:p>
          <a:p>
            <a:pPr eaLnBrk="1" hangingPunct="1">
              <a:lnSpc>
                <a:spcPct val="200000"/>
              </a:lnSpc>
              <a:spcBef>
                <a:spcPct val="0"/>
              </a:spcBef>
              <a:buFontTx/>
              <a:buNone/>
            </a:pPr>
            <a:r>
              <a:rPr lang="en-US" altLang="zh-CN" sz="2800"/>
              <a:t>   D  -12      const    2*a</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C748AD35-E562-40DB-9095-9BA96A43D5A2}"/>
              </a:ext>
            </a:extLst>
          </p:cNvPr>
          <p:cNvSpPr>
            <a:spLocks noGrp="1"/>
          </p:cNvSpPr>
          <p:nvPr>
            <p:ph type="subTitle" idx="4294967295"/>
          </p:nvPr>
        </p:nvSpPr>
        <p:spPr>
          <a:xfrm>
            <a:off x="0" y="1052513"/>
            <a:ext cx="8077200" cy="647700"/>
          </a:xfrm>
        </p:spPr>
        <p:txBody>
          <a:bodyPr/>
          <a:lstStyle/>
          <a:p>
            <a:pPr marL="228600" indent="-228600" eaLnBrk="1" hangingPunct="1">
              <a:spcBef>
                <a:spcPct val="20000"/>
              </a:spcBef>
              <a:buClr>
                <a:srgbClr val="FF3300"/>
              </a:buClr>
            </a:pPr>
            <a:r>
              <a:rPr lang="en-US" altLang="zh-CN" sz="2800">
                <a:solidFill>
                  <a:srgbClr val="800000"/>
                </a:solidFill>
              </a:rPr>
              <a:t>3.10 </a:t>
            </a:r>
            <a:r>
              <a:rPr lang="zh-CN" altLang="en-US" sz="2800">
                <a:solidFill>
                  <a:srgbClr val="800000"/>
                </a:solidFill>
              </a:rPr>
              <a:t>类型转换</a:t>
            </a:r>
            <a:endParaRPr lang="en-US" altLang="zh-CN" sz="2800">
              <a:solidFill>
                <a:srgbClr val="800000"/>
              </a:solidFill>
            </a:endParaRPr>
          </a:p>
        </p:txBody>
      </p:sp>
      <p:sp>
        <p:nvSpPr>
          <p:cNvPr id="3" name="Rectangle 10">
            <a:extLst>
              <a:ext uri="{FF2B5EF4-FFF2-40B4-BE49-F238E27FC236}">
                <a16:creationId xmlns:a16="http://schemas.microsoft.com/office/drawing/2014/main" id="{69857F55-2790-4500-9AB3-3BBBE08116E6}"/>
              </a:ext>
            </a:extLst>
          </p:cNvPr>
          <p:cNvSpPr>
            <a:spLocks noChangeArrowheads="1"/>
          </p:cNvSpPr>
          <p:nvPr/>
        </p:nvSpPr>
        <p:spPr bwMode="auto">
          <a:xfrm>
            <a:off x="539750" y="1628775"/>
            <a:ext cx="77597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hangingPunct="1">
              <a:spcBef>
                <a:spcPct val="20000"/>
              </a:spcBef>
              <a:buClr>
                <a:srgbClr val="339933"/>
              </a:buClr>
              <a:buFont typeface="Wingdings" panose="05000000000000000000" pitchFamily="2" charset="2"/>
              <a:buChar char="«"/>
            </a:pPr>
            <a:r>
              <a:rPr lang="zh-CN" altLang="en-US" sz="2800">
                <a:latin typeface="隶书" panose="02010509060101010101" pitchFamily="49" charset="-122"/>
              </a:rPr>
              <a:t>自动转换</a:t>
            </a:r>
          </a:p>
          <a:p>
            <a:pPr lvl="2" eaLnBrk="1" hangingPunct="1">
              <a:spcBef>
                <a:spcPct val="20000"/>
              </a:spcBef>
              <a:buClr>
                <a:srgbClr val="FF3300"/>
              </a:buClr>
              <a:buFont typeface="Wingdings" panose="05000000000000000000" pitchFamily="2" charset="2"/>
              <a:buChar char="v"/>
            </a:pPr>
            <a:r>
              <a:rPr lang="zh-CN" altLang="en-US">
                <a:latin typeface="隶书" panose="02010509060101010101" pitchFamily="49" charset="-122"/>
              </a:rPr>
              <a:t>什么情况下发生</a:t>
            </a:r>
          </a:p>
          <a:p>
            <a:pPr lvl="3" eaLnBrk="1" hangingPunct="1">
              <a:spcBef>
                <a:spcPct val="20000"/>
              </a:spcBef>
              <a:buClr>
                <a:srgbClr val="FFCC00"/>
              </a:buClr>
              <a:buFont typeface="Wingdings" panose="05000000000000000000" pitchFamily="2" charset="2"/>
              <a:buChar char="l"/>
            </a:pPr>
            <a:r>
              <a:rPr lang="zh-CN" altLang="en-US" sz="2000">
                <a:solidFill>
                  <a:srgbClr val="FF0000"/>
                </a:solidFill>
                <a:latin typeface="隶书" panose="02010509060101010101" pitchFamily="49" charset="-122"/>
              </a:rPr>
              <a:t>运算转换</a:t>
            </a:r>
            <a:r>
              <a:rPr lang="en-US" altLang="zh-CN" sz="2000">
                <a:latin typeface="隶书" panose="02010509060101010101" pitchFamily="49" charset="-122"/>
              </a:rPr>
              <a:t>------</a:t>
            </a:r>
            <a:r>
              <a:rPr lang="zh-CN" altLang="en-US" sz="2000">
                <a:latin typeface="隶书" panose="02010509060101010101" pitchFamily="49" charset="-122"/>
              </a:rPr>
              <a:t>不同类型数据混合运算时</a:t>
            </a:r>
          </a:p>
          <a:p>
            <a:pPr lvl="3" eaLnBrk="1" hangingPunct="1">
              <a:spcBef>
                <a:spcPct val="20000"/>
              </a:spcBef>
              <a:buClr>
                <a:srgbClr val="FFCC00"/>
              </a:buClr>
              <a:buFont typeface="Wingdings" panose="05000000000000000000" pitchFamily="2" charset="2"/>
              <a:buChar char="l"/>
            </a:pPr>
            <a:r>
              <a:rPr lang="zh-CN" altLang="en-US" sz="2000">
                <a:solidFill>
                  <a:srgbClr val="FF0000"/>
                </a:solidFill>
                <a:latin typeface="隶书" panose="02010509060101010101" pitchFamily="49" charset="-122"/>
              </a:rPr>
              <a:t>赋值转换</a:t>
            </a:r>
            <a:r>
              <a:rPr lang="en-US" altLang="zh-CN" sz="2000">
                <a:latin typeface="隶书" panose="02010509060101010101" pitchFamily="49" charset="-122"/>
              </a:rPr>
              <a:t>------</a:t>
            </a:r>
            <a:r>
              <a:rPr lang="zh-CN" altLang="en-US" sz="2000">
                <a:latin typeface="隶书" panose="02010509060101010101" pitchFamily="49" charset="-122"/>
              </a:rPr>
              <a:t>把一个值赋给与其类型不同的变量时</a:t>
            </a:r>
          </a:p>
          <a:p>
            <a:pPr lvl="3" eaLnBrk="1" hangingPunct="1">
              <a:spcBef>
                <a:spcPct val="20000"/>
              </a:spcBef>
              <a:buClr>
                <a:srgbClr val="FFCC00"/>
              </a:buClr>
              <a:buFont typeface="Wingdings" panose="05000000000000000000" pitchFamily="2" charset="2"/>
              <a:buChar char="l"/>
            </a:pPr>
            <a:r>
              <a:rPr lang="zh-CN" altLang="en-US" sz="2000">
                <a:solidFill>
                  <a:srgbClr val="0000FF"/>
                </a:solidFill>
                <a:latin typeface="隶书" panose="02010509060101010101" pitchFamily="49" charset="-122"/>
              </a:rPr>
              <a:t>输出转换</a:t>
            </a:r>
            <a:r>
              <a:rPr lang="en-US" altLang="zh-CN" sz="2000">
                <a:latin typeface="隶书" panose="02010509060101010101" pitchFamily="49" charset="-122"/>
              </a:rPr>
              <a:t>------</a:t>
            </a:r>
            <a:r>
              <a:rPr lang="zh-CN" altLang="en-US" sz="2000">
                <a:latin typeface="隶书" panose="02010509060101010101" pitchFamily="49" charset="-122"/>
              </a:rPr>
              <a:t>输出时转换成指定的输出格式</a:t>
            </a:r>
          </a:p>
          <a:p>
            <a:pPr lvl="3" eaLnBrk="1" hangingPunct="1">
              <a:spcBef>
                <a:spcPct val="20000"/>
              </a:spcBef>
              <a:buClr>
                <a:srgbClr val="FFCC00"/>
              </a:buClr>
              <a:buFont typeface="Wingdings" panose="05000000000000000000" pitchFamily="2" charset="2"/>
              <a:buChar char="l"/>
            </a:pPr>
            <a:r>
              <a:rPr lang="zh-CN" altLang="en-US" sz="2000">
                <a:solidFill>
                  <a:srgbClr val="0000FF"/>
                </a:solidFill>
                <a:latin typeface="隶书" panose="02010509060101010101" pitchFamily="49" charset="-122"/>
              </a:rPr>
              <a:t>函数调用转换</a:t>
            </a:r>
            <a:r>
              <a:rPr lang="en-US" altLang="zh-CN" sz="2000">
                <a:latin typeface="隶书" panose="02010509060101010101" pitchFamily="49" charset="-122"/>
              </a:rPr>
              <a:t>------</a:t>
            </a:r>
            <a:r>
              <a:rPr lang="zh-CN" altLang="en-US" sz="2000">
                <a:latin typeface="隶书" panose="02010509060101010101" pitchFamily="49" charset="-122"/>
              </a:rPr>
              <a:t>实参与形参类型不一致时转换</a:t>
            </a:r>
            <a:r>
              <a:rPr lang="en-US" altLang="zh-CN" sz="2000">
                <a:latin typeface="隶书" panose="02010509060101010101" pitchFamily="49" charset="-122"/>
              </a:rPr>
              <a:t> </a:t>
            </a:r>
            <a:endParaRPr lang="zh-CN" altLang="en-US">
              <a:latin typeface="隶书" panose="02010509060101010101" pitchFamily="49" charset="-122"/>
            </a:endParaRPr>
          </a:p>
          <a:p>
            <a:pPr lvl="2" eaLnBrk="1" hangingPunct="1">
              <a:spcBef>
                <a:spcPct val="20000"/>
              </a:spcBef>
              <a:buClr>
                <a:srgbClr val="FF3300"/>
              </a:buClr>
              <a:buFont typeface="Wingdings" panose="05000000000000000000" pitchFamily="2" charset="2"/>
              <a:buChar char="v"/>
            </a:pPr>
            <a:endParaRPr lang="en-US" altLang="zh-CN">
              <a:latin typeface="隶书" panose="02010509060101010101" pitchFamily="49" charset="-122"/>
            </a:endParaRPr>
          </a:p>
          <a:p>
            <a:pPr lvl="2" eaLnBrk="1" hangingPunct="1">
              <a:spcBef>
                <a:spcPct val="20000"/>
              </a:spcBef>
              <a:buClr>
                <a:srgbClr val="FF3300"/>
              </a:buClr>
              <a:buFont typeface="Wingdings" panose="05000000000000000000" pitchFamily="2" charset="2"/>
              <a:buChar char="v"/>
            </a:pPr>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733452E9-FE2E-4E70-872D-EE2386794970}"/>
              </a:ext>
            </a:extLst>
          </p:cNvPr>
          <p:cNvSpPr>
            <a:spLocks noGrp="1"/>
          </p:cNvSpPr>
          <p:nvPr>
            <p:ph type="subTitle" idx="4294967295"/>
          </p:nvPr>
        </p:nvSpPr>
        <p:spPr>
          <a:xfrm>
            <a:off x="0" y="1052513"/>
            <a:ext cx="8077200" cy="647700"/>
          </a:xfrm>
        </p:spPr>
        <p:txBody>
          <a:bodyPr/>
          <a:lstStyle/>
          <a:p>
            <a:pPr marL="228600" indent="-228600" eaLnBrk="1" hangingPunct="1">
              <a:spcBef>
                <a:spcPct val="20000"/>
              </a:spcBef>
              <a:buClr>
                <a:srgbClr val="FF3300"/>
              </a:buClr>
              <a:buFont typeface="Wingdings" panose="05000000000000000000" pitchFamily="2" charset="2"/>
              <a:buChar char="v"/>
            </a:pPr>
            <a:r>
              <a:rPr lang="zh-CN" altLang="en-US" sz="2800">
                <a:solidFill>
                  <a:srgbClr val="800000"/>
                </a:solidFill>
              </a:rPr>
              <a:t>运算转换规则</a:t>
            </a:r>
            <a:endParaRPr lang="en-US" altLang="zh-CN" sz="2800">
              <a:solidFill>
                <a:srgbClr val="800000"/>
              </a:solidFill>
            </a:endParaRPr>
          </a:p>
          <a:p>
            <a:pPr marL="685800" lvl="1" eaLnBrk="1" hangingPunct="1">
              <a:spcBef>
                <a:spcPct val="20000"/>
              </a:spcBef>
              <a:buClr>
                <a:srgbClr val="FF3300"/>
              </a:buClr>
              <a:buFont typeface="Wingdings" panose="05000000000000000000" pitchFamily="2" charset="2"/>
              <a:buChar char="v"/>
            </a:pPr>
            <a:r>
              <a:rPr lang="zh-CN" altLang="zh-CN" sz="2400">
                <a:latin typeface="隶书" panose="02010509060101010101" pitchFamily="49" charset="-122"/>
              </a:rPr>
              <a:t>不同类型</a:t>
            </a:r>
            <a:r>
              <a:rPr lang="en-US" altLang="zh-CN" sz="2400">
                <a:latin typeface="隶书" panose="02010509060101010101" pitchFamily="49" charset="-122"/>
              </a:rPr>
              <a:t>(</a:t>
            </a:r>
            <a:r>
              <a:rPr lang="zh-CN" altLang="en-US" sz="2400"/>
              <a:t>整型、实型、字符型</a:t>
            </a:r>
            <a:r>
              <a:rPr lang="en-US" altLang="zh-CN" sz="2400">
                <a:latin typeface="隶书" panose="02010509060101010101" pitchFamily="49" charset="-122"/>
              </a:rPr>
              <a:t>)</a:t>
            </a:r>
            <a:r>
              <a:rPr lang="zh-CN" altLang="zh-CN" sz="2400">
                <a:latin typeface="隶书" panose="02010509060101010101" pitchFamily="49" charset="-122"/>
              </a:rPr>
              <a:t>数据运算时先</a:t>
            </a:r>
            <a:r>
              <a:rPr lang="zh-CN" altLang="zh-CN" sz="2400">
                <a:solidFill>
                  <a:srgbClr val="0000FF"/>
                </a:solidFill>
                <a:latin typeface="隶书" panose="02010509060101010101" pitchFamily="49" charset="-122"/>
              </a:rPr>
              <a:t>自动</a:t>
            </a:r>
            <a:r>
              <a:rPr lang="zh-CN" altLang="zh-CN" sz="2400">
                <a:latin typeface="隶书" panose="02010509060101010101" pitchFamily="49" charset="-122"/>
              </a:rPr>
              <a:t>转换成同一类型</a:t>
            </a:r>
            <a:endParaRPr lang="en-US" altLang="zh-CN" sz="2400">
              <a:latin typeface="隶书" panose="02010509060101010101" pitchFamily="49" charset="-122"/>
            </a:endParaRPr>
          </a:p>
          <a:p>
            <a:pPr marL="685800" lvl="1" eaLnBrk="1" hangingPunct="1">
              <a:spcBef>
                <a:spcPct val="20000"/>
              </a:spcBef>
              <a:buClr>
                <a:srgbClr val="FF3300"/>
              </a:buClr>
            </a:pPr>
            <a:endParaRPr lang="en-US" altLang="zh-CN" sz="2400">
              <a:solidFill>
                <a:srgbClr val="800000"/>
              </a:solidFill>
            </a:endParaRPr>
          </a:p>
        </p:txBody>
      </p:sp>
      <p:sp>
        <p:nvSpPr>
          <p:cNvPr id="3" name="Rectangle 10">
            <a:extLst>
              <a:ext uri="{FF2B5EF4-FFF2-40B4-BE49-F238E27FC236}">
                <a16:creationId xmlns:a16="http://schemas.microsoft.com/office/drawing/2014/main" id="{52B7B864-6EB7-4BF3-8416-D416F773C3E6}"/>
              </a:ext>
            </a:extLst>
          </p:cNvPr>
          <p:cNvSpPr>
            <a:spLocks noChangeArrowheads="1"/>
          </p:cNvSpPr>
          <p:nvPr/>
        </p:nvSpPr>
        <p:spPr bwMode="auto">
          <a:xfrm>
            <a:off x="539750" y="1628775"/>
            <a:ext cx="8280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spcBef>
                <a:spcPct val="20000"/>
              </a:spcBef>
              <a:buClr>
                <a:srgbClr val="FF3300"/>
              </a:buClr>
              <a:buFont typeface="Wingdings" panose="05000000000000000000" pitchFamily="2" charset="2"/>
              <a:buChar char="v"/>
            </a:pPr>
            <a:endParaRPr lang="en-US" altLang="zh-CN">
              <a:latin typeface="隶书" panose="02010509060101010101" pitchFamily="49" charset="-122"/>
            </a:endParaRPr>
          </a:p>
          <a:p>
            <a:pPr lvl="2" eaLnBrk="1" hangingPunct="1">
              <a:spcBef>
                <a:spcPct val="20000"/>
              </a:spcBef>
              <a:buClr>
                <a:srgbClr val="FF3300"/>
              </a:buClr>
              <a:buFont typeface="Wingdings" panose="05000000000000000000" pitchFamily="2" charset="2"/>
              <a:buChar char="v"/>
            </a:pPr>
            <a:endParaRPr lang="zh-CN" altLang="en-US"/>
          </a:p>
        </p:txBody>
      </p:sp>
      <p:grpSp>
        <p:nvGrpSpPr>
          <p:cNvPr id="83972" name="Group 106">
            <a:extLst>
              <a:ext uri="{FF2B5EF4-FFF2-40B4-BE49-F238E27FC236}">
                <a16:creationId xmlns:a16="http://schemas.microsoft.com/office/drawing/2014/main" id="{AF966A77-0B73-4A9B-92D6-B116D641E884}"/>
              </a:ext>
            </a:extLst>
          </p:cNvPr>
          <p:cNvGrpSpPr>
            <a:grpSpLocks/>
          </p:cNvGrpSpPr>
          <p:nvPr/>
        </p:nvGrpSpPr>
        <p:grpSpPr bwMode="auto">
          <a:xfrm>
            <a:off x="865188" y="2519363"/>
            <a:ext cx="4084637" cy="3213100"/>
            <a:chOff x="339" y="258"/>
            <a:chExt cx="2573" cy="2024"/>
          </a:xfrm>
        </p:grpSpPr>
        <p:sp>
          <p:nvSpPr>
            <p:cNvPr id="83979" name="Rectangle 9">
              <a:extLst>
                <a:ext uri="{FF2B5EF4-FFF2-40B4-BE49-F238E27FC236}">
                  <a16:creationId xmlns:a16="http://schemas.microsoft.com/office/drawing/2014/main" id="{2FB4C85C-CF51-46A1-836A-ECE3AA1E80C2}"/>
                </a:ext>
              </a:extLst>
            </p:cNvPr>
            <p:cNvSpPr>
              <a:spLocks noChangeArrowheads="1"/>
            </p:cNvSpPr>
            <p:nvPr/>
          </p:nvSpPr>
          <p:spPr bwMode="auto">
            <a:xfrm>
              <a:off x="339" y="258"/>
              <a:ext cx="2573" cy="2024"/>
            </a:xfrm>
            <a:prstGeom prst="rect">
              <a:avLst/>
            </a:prstGeom>
            <a:solidFill>
              <a:schemeClr val="bg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lang="zh-CN" altLang="zh-CN" sz="4000"/>
            </a:p>
          </p:txBody>
        </p:sp>
        <p:sp>
          <p:nvSpPr>
            <p:cNvPr id="83980" name="Text Box 10">
              <a:extLst>
                <a:ext uri="{FF2B5EF4-FFF2-40B4-BE49-F238E27FC236}">
                  <a16:creationId xmlns:a16="http://schemas.microsoft.com/office/drawing/2014/main" id="{E9590089-AD74-4B57-8E6E-27107A79567A}"/>
                </a:ext>
              </a:extLst>
            </p:cNvPr>
            <p:cNvSpPr txBox="1">
              <a:spLocks noChangeArrowheads="1"/>
            </p:cNvSpPr>
            <p:nvPr/>
          </p:nvSpPr>
          <p:spPr bwMode="auto">
            <a:xfrm>
              <a:off x="1188" y="278"/>
              <a:ext cx="551"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t>double</a:t>
              </a:r>
              <a:endParaRPr lang="en-US" altLang="zh-CN" sz="4000"/>
            </a:p>
          </p:txBody>
        </p:sp>
        <p:sp>
          <p:nvSpPr>
            <p:cNvPr id="83981" name="Text Box 11">
              <a:extLst>
                <a:ext uri="{FF2B5EF4-FFF2-40B4-BE49-F238E27FC236}">
                  <a16:creationId xmlns:a16="http://schemas.microsoft.com/office/drawing/2014/main" id="{57A407B2-E801-4FF0-BF84-015BE31B9EC8}"/>
                </a:ext>
              </a:extLst>
            </p:cNvPr>
            <p:cNvSpPr txBox="1">
              <a:spLocks noChangeArrowheads="1"/>
            </p:cNvSpPr>
            <p:nvPr/>
          </p:nvSpPr>
          <p:spPr bwMode="auto">
            <a:xfrm>
              <a:off x="2113" y="278"/>
              <a:ext cx="408"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t>float</a:t>
              </a:r>
              <a:endParaRPr lang="en-US" altLang="zh-CN" sz="4000"/>
            </a:p>
          </p:txBody>
        </p:sp>
        <p:sp>
          <p:nvSpPr>
            <p:cNvPr id="83982" name="Text Box 12">
              <a:extLst>
                <a:ext uri="{FF2B5EF4-FFF2-40B4-BE49-F238E27FC236}">
                  <a16:creationId xmlns:a16="http://schemas.microsoft.com/office/drawing/2014/main" id="{5683AA22-BD81-42F7-9D52-2B580E1D7D45}"/>
                </a:ext>
              </a:extLst>
            </p:cNvPr>
            <p:cNvSpPr txBox="1">
              <a:spLocks noChangeArrowheads="1"/>
            </p:cNvSpPr>
            <p:nvPr/>
          </p:nvSpPr>
          <p:spPr bwMode="auto">
            <a:xfrm>
              <a:off x="1275" y="835"/>
              <a:ext cx="400"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t>long</a:t>
              </a:r>
              <a:endParaRPr lang="en-US" altLang="zh-CN" sz="4000"/>
            </a:p>
          </p:txBody>
        </p:sp>
        <p:sp>
          <p:nvSpPr>
            <p:cNvPr id="83984" name="Text Box 14">
              <a:extLst>
                <a:ext uri="{FF2B5EF4-FFF2-40B4-BE49-F238E27FC236}">
                  <a16:creationId xmlns:a16="http://schemas.microsoft.com/office/drawing/2014/main" id="{629E9703-D474-4172-95AC-A2E4473452EE}"/>
                </a:ext>
              </a:extLst>
            </p:cNvPr>
            <p:cNvSpPr txBox="1">
              <a:spLocks noChangeArrowheads="1"/>
            </p:cNvSpPr>
            <p:nvPr/>
          </p:nvSpPr>
          <p:spPr bwMode="auto">
            <a:xfrm>
              <a:off x="1391" y="1940"/>
              <a:ext cx="284"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t>int</a:t>
              </a:r>
              <a:endParaRPr lang="en-US" altLang="zh-CN" sz="4000"/>
            </a:p>
          </p:txBody>
        </p:sp>
        <p:sp>
          <p:nvSpPr>
            <p:cNvPr id="83985" name="Text Box 15">
              <a:extLst>
                <a:ext uri="{FF2B5EF4-FFF2-40B4-BE49-F238E27FC236}">
                  <a16:creationId xmlns:a16="http://schemas.microsoft.com/office/drawing/2014/main" id="{81509E11-AFE0-480F-8125-F635D9597465}"/>
                </a:ext>
              </a:extLst>
            </p:cNvPr>
            <p:cNvSpPr txBox="1">
              <a:spLocks noChangeArrowheads="1"/>
            </p:cNvSpPr>
            <p:nvPr/>
          </p:nvSpPr>
          <p:spPr bwMode="auto">
            <a:xfrm>
              <a:off x="2113" y="1940"/>
              <a:ext cx="750"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t>char,short</a:t>
              </a:r>
              <a:endParaRPr lang="en-US" altLang="zh-CN" sz="4000"/>
            </a:p>
          </p:txBody>
        </p:sp>
        <p:sp>
          <p:nvSpPr>
            <p:cNvPr id="83986" name="Line 16">
              <a:extLst>
                <a:ext uri="{FF2B5EF4-FFF2-40B4-BE49-F238E27FC236}">
                  <a16:creationId xmlns:a16="http://schemas.microsoft.com/office/drawing/2014/main" id="{155C71A8-0F1C-4F21-864C-35A231BB9B93}"/>
                </a:ext>
              </a:extLst>
            </p:cNvPr>
            <p:cNvSpPr>
              <a:spLocks noChangeShapeType="1"/>
            </p:cNvSpPr>
            <p:nvPr/>
          </p:nvSpPr>
          <p:spPr bwMode="auto">
            <a:xfrm rot="10800000">
              <a:off x="1502" y="528"/>
              <a:ext cx="0" cy="3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8" name="Line 18">
              <a:extLst>
                <a:ext uri="{FF2B5EF4-FFF2-40B4-BE49-F238E27FC236}">
                  <a16:creationId xmlns:a16="http://schemas.microsoft.com/office/drawing/2014/main" id="{D584E76A-CDEE-4ACD-91A8-5EFF7438BD43}"/>
                </a:ext>
              </a:extLst>
            </p:cNvPr>
            <p:cNvSpPr>
              <a:spLocks noChangeShapeType="1"/>
            </p:cNvSpPr>
            <p:nvPr/>
          </p:nvSpPr>
          <p:spPr bwMode="auto">
            <a:xfrm rot="10800000">
              <a:off x="1487" y="1194"/>
              <a:ext cx="0" cy="7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9" name="Line 19">
              <a:extLst>
                <a:ext uri="{FF2B5EF4-FFF2-40B4-BE49-F238E27FC236}">
                  <a16:creationId xmlns:a16="http://schemas.microsoft.com/office/drawing/2014/main" id="{7B8A594A-0478-4BB7-BE55-CAF77C7DE659}"/>
                </a:ext>
              </a:extLst>
            </p:cNvPr>
            <p:cNvSpPr>
              <a:spLocks noChangeShapeType="1"/>
            </p:cNvSpPr>
            <p:nvPr/>
          </p:nvSpPr>
          <p:spPr bwMode="auto">
            <a:xfrm flipH="1">
              <a:off x="1739" y="433"/>
              <a:ext cx="37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90" name="Line 20">
              <a:extLst>
                <a:ext uri="{FF2B5EF4-FFF2-40B4-BE49-F238E27FC236}">
                  <a16:creationId xmlns:a16="http://schemas.microsoft.com/office/drawing/2014/main" id="{40D66306-2700-483E-A794-467209895AD9}"/>
                </a:ext>
              </a:extLst>
            </p:cNvPr>
            <p:cNvSpPr>
              <a:spLocks noChangeShapeType="1"/>
            </p:cNvSpPr>
            <p:nvPr/>
          </p:nvSpPr>
          <p:spPr bwMode="auto">
            <a:xfrm flipH="1">
              <a:off x="1696" y="2069"/>
              <a:ext cx="4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91" name="Line 21">
              <a:extLst>
                <a:ext uri="{FF2B5EF4-FFF2-40B4-BE49-F238E27FC236}">
                  <a16:creationId xmlns:a16="http://schemas.microsoft.com/office/drawing/2014/main" id="{3BC5FE41-82FD-469D-A763-786076936510}"/>
                </a:ext>
              </a:extLst>
            </p:cNvPr>
            <p:cNvSpPr>
              <a:spLocks noChangeShapeType="1"/>
            </p:cNvSpPr>
            <p:nvPr/>
          </p:nvSpPr>
          <p:spPr bwMode="auto">
            <a:xfrm flipV="1">
              <a:off x="823" y="433"/>
              <a:ext cx="0" cy="175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92" name="Text Box 22">
              <a:extLst>
                <a:ext uri="{FF2B5EF4-FFF2-40B4-BE49-F238E27FC236}">
                  <a16:creationId xmlns:a16="http://schemas.microsoft.com/office/drawing/2014/main" id="{4B8F3EF6-7262-4BB0-BE5F-6A0C1DC99202}"/>
                </a:ext>
              </a:extLst>
            </p:cNvPr>
            <p:cNvSpPr txBox="1">
              <a:spLocks noChangeArrowheads="1"/>
            </p:cNvSpPr>
            <p:nvPr/>
          </p:nvSpPr>
          <p:spPr bwMode="auto">
            <a:xfrm>
              <a:off x="505" y="1996"/>
              <a:ext cx="276"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t>低</a:t>
              </a:r>
            </a:p>
          </p:txBody>
        </p:sp>
        <p:sp>
          <p:nvSpPr>
            <p:cNvPr id="83993" name="Text Box 23">
              <a:extLst>
                <a:ext uri="{FF2B5EF4-FFF2-40B4-BE49-F238E27FC236}">
                  <a16:creationId xmlns:a16="http://schemas.microsoft.com/office/drawing/2014/main" id="{A951B85D-2A3B-402F-917D-A023353446F3}"/>
                </a:ext>
              </a:extLst>
            </p:cNvPr>
            <p:cNvSpPr txBox="1">
              <a:spLocks noChangeArrowheads="1"/>
            </p:cNvSpPr>
            <p:nvPr/>
          </p:nvSpPr>
          <p:spPr bwMode="auto">
            <a:xfrm>
              <a:off x="505" y="334"/>
              <a:ext cx="276"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t>高</a:t>
              </a:r>
              <a:endParaRPr lang="zh-CN" altLang="en-US" sz="4000"/>
            </a:p>
          </p:txBody>
        </p:sp>
      </p:grpSp>
      <p:grpSp>
        <p:nvGrpSpPr>
          <p:cNvPr id="4" name="Group 107">
            <a:extLst>
              <a:ext uri="{FF2B5EF4-FFF2-40B4-BE49-F238E27FC236}">
                <a16:creationId xmlns:a16="http://schemas.microsoft.com/office/drawing/2014/main" id="{0BD999ED-CE14-48F6-824B-AD3BAEE75279}"/>
              </a:ext>
            </a:extLst>
          </p:cNvPr>
          <p:cNvGrpSpPr>
            <a:grpSpLocks/>
          </p:cNvGrpSpPr>
          <p:nvPr/>
        </p:nvGrpSpPr>
        <p:grpSpPr bwMode="auto">
          <a:xfrm>
            <a:off x="5314950" y="2605088"/>
            <a:ext cx="3284538" cy="1320800"/>
            <a:chOff x="3578" y="451"/>
            <a:chExt cx="2069" cy="833"/>
          </a:xfrm>
        </p:grpSpPr>
        <p:sp>
          <p:nvSpPr>
            <p:cNvPr id="83974" name="Text Box 25">
              <a:extLst>
                <a:ext uri="{FF2B5EF4-FFF2-40B4-BE49-F238E27FC236}">
                  <a16:creationId xmlns:a16="http://schemas.microsoft.com/office/drawing/2014/main" id="{5377CB59-31F5-4B66-8C55-F3348D1D2BE8}"/>
                </a:ext>
              </a:extLst>
            </p:cNvPr>
            <p:cNvSpPr txBox="1">
              <a:spLocks noChangeArrowheads="1"/>
            </p:cNvSpPr>
            <p:nvPr/>
          </p:nvSpPr>
          <p:spPr bwMode="auto">
            <a:xfrm>
              <a:off x="3578" y="451"/>
              <a:ext cx="5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t>说明</a:t>
              </a:r>
              <a:r>
                <a:rPr lang="en-US" altLang="zh-CN" sz="2000"/>
                <a:t>:</a:t>
              </a:r>
              <a:endParaRPr lang="en-US" altLang="zh-CN" sz="4000"/>
            </a:p>
          </p:txBody>
        </p:sp>
        <p:sp>
          <p:nvSpPr>
            <p:cNvPr id="83975" name="Line 26">
              <a:extLst>
                <a:ext uri="{FF2B5EF4-FFF2-40B4-BE49-F238E27FC236}">
                  <a16:creationId xmlns:a16="http://schemas.microsoft.com/office/drawing/2014/main" id="{3514BA78-9EF9-4D65-91CF-1422D2B91B66}"/>
                </a:ext>
              </a:extLst>
            </p:cNvPr>
            <p:cNvSpPr>
              <a:spLocks noChangeShapeType="1"/>
            </p:cNvSpPr>
            <p:nvPr/>
          </p:nvSpPr>
          <p:spPr bwMode="auto">
            <a:xfrm flipH="1">
              <a:off x="3619" y="831"/>
              <a:ext cx="49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6" name="Text Box 27">
              <a:extLst>
                <a:ext uri="{FF2B5EF4-FFF2-40B4-BE49-F238E27FC236}">
                  <a16:creationId xmlns:a16="http://schemas.microsoft.com/office/drawing/2014/main" id="{6F192BBB-5E0B-4DEE-BBE9-4459B6686433}"/>
                </a:ext>
              </a:extLst>
            </p:cNvPr>
            <p:cNvSpPr txBox="1">
              <a:spLocks noChangeArrowheads="1"/>
            </p:cNvSpPr>
            <p:nvPr/>
          </p:nvSpPr>
          <p:spPr bwMode="auto">
            <a:xfrm>
              <a:off x="4114" y="720"/>
              <a:ext cx="9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t>必定的转换</a:t>
              </a:r>
              <a:endParaRPr lang="zh-CN" altLang="en-US" sz="4000"/>
            </a:p>
          </p:txBody>
        </p:sp>
        <p:sp>
          <p:nvSpPr>
            <p:cNvPr id="83977" name="Line 28">
              <a:extLst>
                <a:ext uri="{FF2B5EF4-FFF2-40B4-BE49-F238E27FC236}">
                  <a16:creationId xmlns:a16="http://schemas.microsoft.com/office/drawing/2014/main" id="{8B3F16A2-306A-4823-A6D4-68A663182FD6}"/>
                </a:ext>
              </a:extLst>
            </p:cNvPr>
            <p:cNvSpPr>
              <a:spLocks noChangeShapeType="1"/>
            </p:cNvSpPr>
            <p:nvPr/>
          </p:nvSpPr>
          <p:spPr bwMode="auto">
            <a:xfrm flipV="1">
              <a:off x="3659" y="961"/>
              <a:ext cx="0" cy="32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8" name="Text Box 29">
              <a:extLst>
                <a:ext uri="{FF2B5EF4-FFF2-40B4-BE49-F238E27FC236}">
                  <a16:creationId xmlns:a16="http://schemas.microsoft.com/office/drawing/2014/main" id="{D8581408-D770-4CB5-8160-D095009850FE}"/>
                </a:ext>
              </a:extLst>
            </p:cNvPr>
            <p:cNvSpPr txBox="1">
              <a:spLocks noChangeArrowheads="1"/>
            </p:cNvSpPr>
            <p:nvPr/>
          </p:nvSpPr>
          <p:spPr bwMode="auto">
            <a:xfrm>
              <a:off x="3760" y="1034"/>
              <a:ext cx="18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t>运算对象类型不同时转换</a:t>
              </a:r>
              <a:endParaRPr lang="zh-CN" altLang="en-US" sz="4000"/>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
            <a:extLst>
              <a:ext uri="{FF2B5EF4-FFF2-40B4-BE49-F238E27FC236}">
                <a16:creationId xmlns:a16="http://schemas.microsoft.com/office/drawing/2014/main" id="{0AE9E119-44F3-40B4-B6C4-292A4E60CC04}"/>
              </a:ext>
            </a:extLst>
          </p:cNvPr>
          <p:cNvGrpSpPr>
            <a:grpSpLocks/>
          </p:cNvGrpSpPr>
          <p:nvPr/>
        </p:nvGrpSpPr>
        <p:grpSpPr bwMode="auto">
          <a:xfrm>
            <a:off x="839788" y="1700213"/>
            <a:ext cx="2635250" cy="2092325"/>
            <a:chOff x="1016" y="1585"/>
            <a:chExt cx="1660" cy="1318"/>
          </a:xfrm>
        </p:grpSpPr>
        <p:sp>
          <p:nvSpPr>
            <p:cNvPr id="85068" name="Text Box 31">
              <a:extLst>
                <a:ext uri="{FF2B5EF4-FFF2-40B4-BE49-F238E27FC236}">
                  <a16:creationId xmlns:a16="http://schemas.microsoft.com/office/drawing/2014/main" id="{C068D5CE-7C77-4D3E-95B0-0EF05EB8CD08}"/>
                </a:ext>
              </a:extLst>
            </p:cNvPr>
            <p:cNvSpPr txBox="1">
              <a:spLocks noChangeArrowheads="1"/>
            </p:cNvSpPr>
            <p:nvPr/>
          </p:nvSpPr>
          <p:spPr bwMode="auto">
            <a:xfrm>
              <a:off x="1016" y="1585"/>
              <a:ext cx="915"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t>例 </a:t>
              </a:r>
              <a:r>
                <a:rPr lang="en-US" altLang="zh-CN" sz="2000"/>
                <a:t>char ch;</a:t>
              </a:r>
            </a:p>
            <a:p>
              <a:r>
                <a:rPr lang="en-US" altLang="zh-CN" sz="2000"/>
                <a:t>     int i;</a:t>
              </a:r>
            </a:p>
            <a:p>
              <a:r>
                <a:rPr lang="en-US" altLang="zh-CN" sz="2000"/>
                <a:t>     float f;</a:t>
              </a:r>
            </a:p>
            <a:p>
              <a:r>
                <a:rPr lang="en-US" altLang="zh-CN" sz="2000"/>
                <a:t>     double d;</a:t>
              </a:r>
            </a:p>
          </p:txBody>
        </p:sp>
        <p:sp>
          <p:nvSpPr>
            <p:cNvPr id="85069" name="Text Box 32">
              <a:extLst>
                <a:ext uri="{FF2B5EF4-FFF2-40B4-BE49-F238E27FC236}">
                  <a16:creationId xmlns:a16="http://schemas.microsoft.com/office/drawing/2014/main" id="{9C4D30FD-090D-4DA4-9926-0AC19255FC8E}"/>
                </a:ext>
              </a:extLst>
            </p:cNvPr>
            <p:cNvSpPr txBox="1">
              <a:spLocks noChangeArrowheads="1"/>
            </p:cNvSpPr>
            <p:nvPr/>
          </p:nvSpPr>
          <p:spPr bwMode="auto">
            <a:xfrm>
              <a:off x="1032" y="2653"/>
              <a:ext cx="16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solidFill>
                    <a:srgbClr val="0000FF"/>
                  </a:solidFill>
                </a:rPr>
                <a:t>ch/i     +    f*d    -   (f+i)</a:t>
              </a:r>
              <a:endParaRPr lang="en-US" altLang="zh-CN" sz="4000"/>
            </a:p>
          </p:txBody>
        </p:sp>
      </p:grpSp>
      <p:grpSp>
        <p:nvGrpSpPr>
          <p:cNvPr id="3" name="Group 33">
            <a:extLst>
              <a:ext uri="{FF2B5EF4-FFF2-40B4-BE49-F238E27FC236}">
                <a16:creationId xmlns:a16="http://schemas.microsoft.com/office/drawing/2014/main" id="{980CA5C8-E886-47C2-93CD-F19AA9A87BCC}"/>
              </a:ext>
            </a:extLst>
          </p:cNvPr>
          <p:cNvGrpSpPr>
            <a:grpSpLocks/>
          </p:cNvGrpSpPr>
          <p:nvPr/>
        </p:nvGrpSpPr>
        <p:grpSpPr bwMode="auto">
          <a:xfrm>
            <a:off x="827088" y="3873500"/>
            <a:ext cx="2928937" cy="2149475"/>
            <a:chOff x="1008" y="2832"/>
            <a:chExt cx="1845" cy="1354"/>
          </a:xfrm>
        </p:grpSpPr>
        <p:grpSp>
          <p:nvGrpSpPr>
            <p:cNvPr id="85034" name="Group 34">
              <a:extLst>
                <a:ext uri="{FF2B5EF4-FFF2-40B4-BE49-F238E27FC236}">
                  <a16:creationId xmlns:a16="http://schemas.microsoft.com/office/drawing/2014/main" id="{7CDDABD1-F627-4B73-AEA3-8088D02544E2}"/>
                </a:ext>
              </a:extLst>
            </p:cNvPr>
            <p:cNvGrpSpPr>
              <a:grpSpLocks/>
            </p:cNvGrpSpPr>
            <p:nvPr/>
          </p:nvGrpSpPr>
          <p:grpSpPr bwMode="auto">
            <a:xfrm>
              <a:off x="1008" y="2832"/>
              <a:ext cx="381" cy="634"/>
              <a:chOff x="1008" y="3072"/>
              <a:chExt cx="381" cy="634"/>
            </a:xfrm>
          </p:grpSpPr>
          <p:sp>
            <p:nvSpPr>
              <p:cNvPr id="85061" name="Line 35">
                <a:extLst>
                  <a:ext uri="{FF2B5EF4-FFF2-40B4-BE49-F238E27FC236}">
                    <a16:creationId xmlns:a16="http://schemas.microsoft.com/office/drawing/2014/main" id="{076DAFAF-0974-4013-AF4C-D72F7D51B0F6}"/>
                  </a:ext>
                </a:extLst>
              </p:cNvPr>
              <p:cNvSpPr>
                <a:spLocks noChangeShapeType="1"/>
              </p:cNvSpPr>
              <p:nvPr/>
            </p:nvSpPr>
            <p:spPr bwMode="auto">
              <a:xfrm>
                <a:off x="1152" y="307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62" name="Text Box 36">
                <a:extLst>
                  <a:ext uri="{FF2B5EF4-FFF2-40B4-BE49-F238E27FC236}">
                    <a16:creationId xmlns:a16="http://schemas.microsoft.com/office/drawing/2014/main" id="{328B3A4A-AB4C-481B-A800-7D704A3AAE04}"/>
                  </a:ext>
                </a:extLst>
              </p:cNvPr>
              <p:cNvSpPr txBox="1">
                <a:spLocks noChangeArrowheads="1"/>
              </p:cNvSpPr>
              <p:nvPr/>
            </p:nvSpPr>
            <p:spPr bwMode="auto">
              <a:xfrm>
                <a:off x="1008" y="3120"/>
                <a:ext cx="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Arial" panose="020B0604020202020204" pitchFamily="34" charset="0"/>
                  </a:rPr>
                  <a:t>int</a:t>
                </a:r>
              </a:p>
            </p:txBody>
          </p:sp>
          <p:sp>
            <p:nvSpPr>
              <p:cNvPr id="85063" name="Line 37">
                <a:extLst>
                  <a:ext uri="{FF2B5EF4-FFF2-40B4-BE49-F238E27FC236}">
                    <a16:creationId xmlns:a16="http://schemas.microsoft.com/office/drawing/2014/main" id="{9D2B0CD5-E984-42F3-8FD5-4117D6996F2E}"/>
                  </a:ext>
                </a:extLst>
              </p:cNvPr>
              <p:cNvSpPr>
                <a:spLocks noChangeShapeType="1"/>
              </p:cNvSpPr>
              <p:nvPr/>
            </p:nvSpPr>
            <p:spPr bwMode="auto">
              <a:xfrm>
                <a:off x="1296" y="307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64" name="Line 38">
                <a:extLst>
                  <a:ext uri="{FF2B5EF4-FFF2-40B4-BE49-F238E27FC236}">
                    <a16:creationId xmlns:a16="http://schemas.microsoft.com/office/drawing/2014/main" id="{2D744180-E1E9-4E36-A9CF-5F6809F419A4}"/>
                  </a:ext>
                </a:extLst>
              </p:cNvPr>
              <p:cNvSpPr>
                <a:spLocks noChangeShapeType="1"/>
              </p:cNvSpPr>
              <p:nvPr/>
            </p:nvSpPr>
            <p:spPr bwMode="auto">
              <a:xfrm>
                <a:off x="1152"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65" name="Line 39">
                <a:extLst>
                  <a:ext uri="{FF2B5EF4-FFF2-40B4-BE49-F238E27FC236}">
                    <a16:creationId xmlns:a16="http://schemas.microsoft.com/office/drawing/2014/main" id="{F59369D7-AE31-4052-9849-FAE73ECE3D1B}"/>
                  </a:ext>
                </a:extLst>
              </p:cNvPr>
              <p:cNvSpPr>
                <a:spLocks noChangeShapeType="1"/>
              </p:cNvSpPr>
              <p:nvPr/>
            </p:nvSpPr>
            <p:spPr bwMode="auto">
              <a:xfrm>
                <a:off x="1152" y="340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66" name="Line 40">
                <a:extLst>
                  <a:ext uri="{FF2B5EF4-FFF2-40B4-BE49-F238E27FC236}">
                    <a16:creationId xmlns:a16="http://schemas.microsoft.com/office/drawing/2014/main" id="{29F92472-8FC1-4C20-ACA7-2F642C89C205}"/>
                  </a:ext>
                </a:extLst>
              </p:cNvPr>
              <p:cNvSpPr>
                <a:spLocks noChangeShapeType="1"/>
              </p:cNvSpPr>
              <p:nvPr/>
            </p:nvSpPr>
            <p:spPr bwMode="auto">
              <a:xfrm>
                <a:off x="1248" y="340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67" name="Text Box 41">
                <a:extLst>
                  <a:ext uri="{FF2B5EF4-FFF2-40B4-BE49-F238E27FC236}">
                    <a16:creationId xmlns:a16="http://schemas.microsoft.com/office/drawing/2014/main" id="{A5858743-DAFF-4E2B-BCFA-52EE6683622F}"/>
                  </a:ext>
                </a:extLst>
              </p:cNvPr>
              <p:cNvSpPr txBox="1">
                <a:spLocks noChangeArrowheads="1"/>
              </p:cNvSpPr>
              <p:nvPr/>
            </p:nvSpPr>
            <p:spPr bwMode="auto">
              <a:xfrm>
                <a:off x="1104" y="3456"/>
                <a:ext cx="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Arial" panose="020B0604020202020204" pitchFamily="34" charset="0"/>
                  </a:rPr>
                  <a:t>int</a:t>
                </a:r>
              </a:p>
            </p:txBody>
          </p:sp>
        </p:grpSp>
        <p:grpSp>
          <p:nvGrpSpPr>
            <p:cNvPr id="85035" name="Group 42">
              <a:extLst>
                <a:ext uri="{FF2B5EF4-FFF2-40B4-BE49-F238E27FC236}">
                  <a16:creationId xmlns:a16="http://schemas.microsoft.com/office/drawing/2014/main" id="{CC0E1C1F-5083-4BC1-BF44-6E27F9AF5472}"/>
                </a:ext>
              </a:extLst>
            </p:cNvPr>
            <p:cNvGrpSpPr>
              <a:grpSpLocks/>
            </p:cNvGrpSpPr>
            <p:nvPr/>
          </p:nvGrpSpPr>
          <p:grpSpPr bwMode="auto">
            <a:xfrm>
              <a:off x="1598" y="2832"/>
              <a:ext cx="679" cy="634"/>
              <a:chOff x="1598" y="3072"/>
              <a:chExt cx="679" cy="634"/>
            </a:xfrm>
          </p:grpSpPr>
          <p:sp>
            <p:nvSpPr>
              <p:cNvPr id="85054" name="Line 43">
                <a:extLst>
                  <a:ext uri="{FF2B5EF4-FFF2-40B4-BE49-F238E27FC236}">
                    <a16:creationId xmlns:a16="http://schemas.microsoft.com/office/drawing/2014/main" id="{3F7FF758-61F2-4107-9A69-C2D56074E50F}"/>
                  </a:ext>
                </a:extLst>
              </p:cNvPr>
              <p:cNvSpPr>
                <a:spLocks noChangeShapeType="1"/>
              </p:cNvSpPr>
              <p:nvPr/>
            </p:nvSpPr>
            <p:spPr bwMode="auto">
              <a:xfrm>
                <a:off x="1824" y="307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55" name="Text Box 44">
                <a:extLst>
                  <a:ext uri="{FF2B5EF4-FFF2-40B4-BE49-F238E27FC236}">
                    <a16:creationId xmlns:a16="http://schemas.microsoft.com/office/drawing/2014/main" id="{BFBC4A81-9860-414E-9E14-C4CE9539E348}"/>
                  </a:ext>
                </a:extLst>
              </p:cNvPr>
              <p:cNvSpPr txBox="1">
                <a:spLocks noChangeArrowheads="1"/>
              </p:cNvSpPr>
              <p:nvPr/>
            </p:nvSpPr>
            <p:spPr bwMode="auto">
              <a:xfrm>
                <a:off x="1598" y="3120"/>
                <a:ext cx="42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latin typeface="Arial" panose="020B0604020202020204" pitchFamily="34" charset="0"/>
                  </a:rPr>
                  <a:t>float</a:t>
                </a:r>
              </a:p>
            </p:txBody>
          </p:sp>
          <p:sp>
            <p:nvSpPr>
              <p:cNvPr id="85056" name="Line 45">
                <a:extLst>
                  <a:ext uri="{FF2B5EF4-FFF2-40B4-BE49-F238E27FC236}">
                    <a16:creationId xmlns:a16="http://schemas.microsoft.com/office/drawing/2014/main" id="{654A38CD-1369-4773-A035-22820F7F946B}"/>
                  </a:ext>
                </a:extLst>
              </p:cNvPr>
              <p:cNvSpPr>
                <a:spLocks noChangeShapeType="1"/>
              </p:cNvSpPr>
              <p:nvPr/>
            </p:nvSpPr>
            <p:spPr bwMode="auto">
              <a:xfrm>
                <a:off x="1968" y="307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57" name="Line 46">
                <a:extLst>
                  <a:ext uri="{FF2B5EF4-FFF2-40B4-BE49-F238E27FC236}">
                    <a16:creationId xmlns:a16="http://schemas.microsoft.com/office/drawing/2014/main" id="{302090C7-7AC8-4166-BE71-707622EFF222}"/>
                  </a:ext>
                </a:extLst>
              </p:cNvPr>
              <p:cNvSpPr>
                <a:spLocks noChangeShapeType="1"/>
              </p:cNvSpPr>
              <p:nvPr/>
            </p:nvSpPr>
            <p:spPr bwMode="auto">
              <a:xfrm>
                <a:off x="1824"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58" name="Line 47">
                <a:extLst>
                  <a:ext uri="{FF2B5EF4-FFF2-40B4-BE49-F238E27FC236}">
                    <a16:creationId xmlns:a16="http://schemas.microsoft.com/office/drawing/2014/main" id="{60AD7334-1AE7-481C-83A1-4379EE24AB1F}"/>
                  </a:ext>
                </a:extLst>
              </p:cNvPr>
              <p:cNvSpPr>
                <a:spLocks noChangeShapeType="1"/>
              </p:cNvSpPr>
              <p:nvPr/>
            </p:nvSpPr>
            <p:spPr bwMode="auto">
              <a:xfrm>
                <a:off x="1824" y="340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59" name="Line 48">
                <a:extLst>
                  <a:ext uri="{FF2B5EF4-FFF2-40B4-BE49-F238E27FC236}">
                    <a16:creationId xmlns:a16="http://schemas.microsoft.com/office/drawing/2014/main" id="{EDE582C1-88D9-4EA0-B21F-6C8259A3DEE6}"/>
                  </a:ext>
                </a:extLst>
              </p:cNvPr>
              <p:cNvSpPr>
                <a:spLocks noChangeShapeType="1"/>
              </p:cNvSpPr>
              <p:nvPr/>
            </p:nvSpPr>
            <p:spPr bwMode="auto">
              <a:xfrm>
                <a:off x="1920" y="340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60" name="Text Box 49">
                <a:extLst>
                  <a:ext uri="{FF2B5EF4-FFF2-40B4-BE49-F238E27FC236}">
                    <a16:creationId xmlns:a16="http://schemas.microsoft.com/office/drawing/2014/main" id="{438705B2-BE11-42D0-AA19-CD371C829A44}"/>
                  </a:ext>
                </a:extLst>
              </p:cNvPr>
              <p:cNvSpPr txBox="1">
                <a:spLocks noChangeArrowheads="1"/>
              </p:cNvSpPr>
              <p:nvPr/>
            </p:nvSpPr>
            <p:spPr bwMode="auto">
              <a:xfrm>
                <a:off x="1680" y="3456"/>
                <a:ext cx="5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Arial" panose="020B0604020202020204" pitchFamily="34" charset="0"/>
                  </a:rPr>
                  <a:t>double</a:t>
                </a:r>
              </a:p>
            </p:txBody>
          </p:sp>
        </p:grpSp>
        <p:grpSp>
          <p:nvGrpSpPr>
            <p:cNvPr id="85036" name="Group 50">
              <a:extLst>
                <a:ext uri="{FF2B5EF4-FFF2-40B4-BE49-F238E27FC236}">
                  <a16:creationId xmlns:a16="http://schemas.microsoft.com/office/drawing/2014/main" id="{1F9B3669-2A37-424C-B0F6-822B95305625}"/>
                </a:ext>
              </a:extLst>
            </p:cNvPr>
            <p:cNvGrpSpPr>
              <a:grpSpLocks/>
            </p:cNvGrpSpPr>
            <p:nvPr/>
          </p:nvGrpSpPr>
          <p:grpSpPr bwMode="auto">
            <a:xfrm>
              <a:off x="2175" y="2832"/>
              <a:ext cx="678" cy="634"/>
              <a:chOff x="1599" y="3072"/>
              <a:chExt cx="678" cy="634"/>
            </a:xfrm>
          </p:grpSpPr>
          <p:sp>
            <p:nvSpPr>
              <p:cNvPr id="85047" name="Line 51">
                <a:extLst>
                  <a:ext uri="{FF2B5EF4-FFF2-40B4-BE49-F238E27FC236}">
                    <a16:creationId xmlns:a16="http://schemas.microsoft.com/office/drawing/2014/main" id="{6C79D941-F7F9-4F7F-99A3-4D1E566721C6}"/>
                  </a:ext>
                </a:extLst>
              </p:cNvPr>
              <p:cNvSpPr>
                <a:spLocks noChangeShapeType="1"/>
              </p:cNvSpPr>
              <p:nvPr/>
            </p:nvSpPr>
            <p:spPr bwMode="auto">
              <a:xfrm>
                <a:off x="1824" y="307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8" name="Text Box 52">
                <a:extLst>
                  <a:ext uri="{FF2B5EF4-FFF2-40B4-BE49-F238E27FC236}">
                    <a16:creationId xmlns:a16="http://schemas.microsoft.com/office/drawing/2014/main" id="{4442B8B4-AC7B-4434-9130-A932500595BD}"/>
                  </a:ext>
                </a:extLst>
              </p:cNvPr>
              <p:cNvSpPr txBox="1">
                <a:spLocks noChangeArrowheads="1"/>
              </p:cNvSpPr>
              <p:nvPr/>
            </p:nvSpPr>
            <p:spPr bwMode="auto">
              <a:xfrm>
                <a:off x="1599" y="3120"/>
                <a:ext cx="42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latin typeface="Arial" panose="020B0604020202020204" pitchFamily="34" charset="0"/>
                  </a:rPr>
                  <a:t>float</a:t>
                </a:r>
              </a:p>
            </p:txBody>
          </p:sp>
          <p:sp>
            <p:nvSpPr>
              <p:cNvPr id="85049" name="Line 53">
                <a:extLst>
                  <a:ext uri="{FF2B5EF4-FFF2-40B4-BE49-F238E27FC236}">
                    <a16:creationId xmlns:a16="http://schemas.microsoft.com/office/drawing/2014/main" id="{AC2A1F46-0137-4EE7-9504-2C846AF9D497}"/>
                  </a:ext>
                </a:extLst>
              </p:cNvPr>
              <p:cNvSpPr>
                <a:spLocks noChangeShapeType="1"/>
              </p:cNvSpPr>
              <p:nvPr/>
            </p:nvSpPr>
            <p:spPr bwMode="auto">
              <a:xfrm>
                <a:off x="1968" y="307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50" name="Line 54">
                <a:extLst>
                  <a:ext uri="{FF2B5EF4-FFF2-40B4-BE49-F238E27FC236}">
                    <a16:creationId xmlns:a16="http://schemas.microsoft.com/office/drawing/2014/main" id="{3FBDF5CB-F2CF-4009-BD5D-BDCBB6C630E0}"/>
                  </a:ext>
                </a:extLst>
              </p:cNvPr>
              <p:cNvSpPr>
                <a:spLocks noChangeShapeType="1"/>
              </p:cNvSpPr>
              <p:nvPr/>
            </p:nvSpPr>
            <p:spPr bwMode="auto">
              <a:xfrm>
                <a:off x="1824"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51" name="Line 55">
                <a:extLst>
                  <a:ext uri="{FF2B5EF4-FFF2-40B4-BE49-F238E27FC236}">
                    <a16:creationId xmlns:a16="http://schemas.microsoft.com/office/drawing/2014/main" id="{FFDE51D2-F7E7-4F19-8A10-A052EAE1C8BD}"/>
                  </a:ext>
                </a:extLst>
              </p:cNvPr>
              <p:cNvSpPr>
                <a:spLocks noChangeShapeType="1"/>
              </p:cNvSpPr>
              <p:nvPr/>
            </p:nvSpPr>
            <p:spPr bwMode="auto">
              <a:xfrm>
                <a:off x="1824" y="340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52" name="Line 56">
                <a:extLst>
                  <a:ext uri="{FF2B5EF4-FFF2-40B4-BE49-F238E27FC236}">
                    <a16:creationId xmlns:a16="http://schemas.microsoft.com/office/drawing/2014/main" id="{ACB6A66B-0A90-4780-8D0A-EB84F050A1E0}"/>
                  </a:ext>
                </a:extLst>
              </p:cNvPr>
              <p:cNvSpPr>
                <a:spLocks noChangeShapeType="1"/>
              </p:cNvSpPr>
              <p:nvPr/>
            </p:nvSpPr>
            <p:spPr bwMode="auto">
              <a:xfrm>
                <a:off x="1920" y="340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53" name="Text Box 57">
                <a:extLst>
                  <a:ext uri="{FF2B5EF4-FFF2-40B4-BE49-F238E27FC236}">
                    <a16:creationId xmlns:a16="http://schemas.microsoft.com/office/drawing/2014/main" id="{64B7AB10-185E-48A1-ABF8-8EDDF3E8EBBC}"/>
                  </a:ext>
                </a:extLst>
              </p:cNvPr>
              <p:cNvSpPr txBox="1">
                <a:spLocks noChangeArrowheads="1"/>
              </p:cNvSpPr>
              <p:nvPr/>
            </p:nvSpPr>
            <p:spPr bwMode="auto">
              <a:xfrm>
                <a:off x="1680" y="3456"/>
                <a:ext cx="5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Arial" panose="020B0604020202020204" pitchFamily="34" charset="0"/>
                  </a:rPr>
                  <a:t>double</a:t>
                </a:r>
              </a:p>
            </p:txBody>
          </p:sp>
        </p:grpSp>
        <p:sp>
          <p:nvSpPr>
            <p:cNvPr id="85037" name="Line 58">
              <a:extLst>
                <a:ext uri="{FF2B5EF4-FFF2-40B4-BE49-F238E27FC236}">
                  <a16:creationId xmlns:a16="http://schemas.microsoft.com/office/drawing/2014/main" id="{085199DB-31F0-4434-B331-2A6E164DDF89}"/>
                </a:ext>
              </a:extLst>
            </p:cNvPr>
            <p:cNvSpPr>
              <a:spLocks noChangeShapeType="1"/>
            </p:cNvSpPr>
            <p:nvPr/>
          </p:nvSpPr>
          <p:spPr bwMode="auto">
            <a:xfrm>
              <a:off x="1248" y="340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8" name="Line 59">
              <a:extLst>
                <a:ext uri="{FF2B5EF4-FFF2-40B4-BE49-F238E27FC236}">
                  <a16:creationId xmlns:a16="http://schemas.microsoft.com/office/drawing/2014/main" id="{A3D9C2C2-1DB9-40FD-BAAB-E2AAAF688E44}"/>
                </a:ext>
              </a:extLst>
            </p:cNvPr>
            <p:cNvSpPr>
              <a:spLocks noChangeShapeType="1"/>
            </p:cNvSpPr>
            <p:nvPr/>
          </p:nvSpPr>
          <p:spPr bwMode="auto">
            <a:xfrm>
              <a:off x="1920" y="340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9" name="Line 60">
              <a:extLst>
                <a:ext uri="{FF2B5EF4-FFF2-40B4-BE49-F238E27FC236}">
                  <a16:creationId xmlns:a16="http://schemas.microsoft.com/office/drawing/2014/main" id="{F260DA9B-140B-43E1-8851-05961047A173}"/>
                </a:ext>
              </a:extLst>
            </p:cNvPr>
            <p:cNvSpPr>
              <a:spLocks noChangeShapeType="1"/>
            </p:cNvSpPr>
            <p:nvPr/>
          </p:nvSpPr>
          <p:spPr bwMode="auto">
            <a:xfrm>
              <a:off x="1248" y="355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0" name="Line 61">
              <a:extLst>
                <a:ext uri="{FF2B5EF4-FFF2-40B4-BE49-F238E27FC236}">
                  <a16:creationId xmlns:a16="http://schemas.microsoft.com/office/drawing/2014/main" id="{CCC959F0-15CB-4563-895F-9491D7FCDBA4}"/>
                </a:ext>
              </a:extLst>
            </p:cNvPr>
            <p:cNvSpPr>
              <a:spLocks noChangeShapeType="1"/>
            </p:cNvSpPr>
            <p:nvPr/>
          </p:nvSpPr>
          <p:spPr bwMode="auto">
            <a:xfrm>
              <a:off x="1584" y="355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1" name="Text Box 62">
              <a:extLst>
                <a:ext uri="{FF2B5EF4-FFF2-40B4-BE49-F238E27FC236}">
                  <a16:creationId xmlns:a16="http://schemas.microsoft.com/office/drawing/2014/main" id="{C7C1628D-9793-4E55-88E1-D2918A3E16A5}"/>
                </a:ext>
              </a:extLst>
            </p:cNvPr>
            <p:cNvSpPr txBox="1">
              <a:spLocks noChangeArrowheads="1"/>
            </p:cNvSpPr>
            <p:nvPr/>
          </p:nvSpPr>
          <p:spPr bwMode="auto">
            <a:xfrm>
              <a:off x="1344" y="3600"/>
              <a:ext cx="5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Arial" panose="020B0604020202020204" pitchFamily="34" charset="0"/>
                </a:rPr>
                <a:t>double</a:t>
              </a:r>
            </a:p>
          </p:txBody>
        </p:sp>
        <p:sp>
          <p:nvSpPr>
            <p:cNvPr id="85042" name="Line 63">
              <a:extLst>
                <a:ext uri="{FF2B5EF4-FFF2-40B4-BE49-F238E27FC236}">
                  <a16:creationId xmlns:a16="http://schemas.microsoft.com/office/drawing/2014/main" id="{6E9C880A-0A33-4019-BB59-26F850A8BCAF}"/>
                </a:ext>
              </a:extLst>
            </p:cNvPr>
            <p:cNvSpPr>
              <a:spLocks noChangeShapeType="1"/>
            </p:cNvSpPr>
            <p:nvPr/>
          </p:nvSpPr>
          <p:spPr bwMode="auto">
            <a:xfrm>
              <a:off x="1584" y="379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3" name="Line 64">
              <a:extLst>
                <a:ext uri="{FF2B5EF4-FFF2-40B4-BE49-F238E27FC236}">
                  <a16:creationId xmlns:a16="http://schemas.microsoft.com/office/drawing/2014/main" id="{BA98DC20-35C6-476B-9E9C-E890A050CF01}"/>
                </a:ext>
              </a:extLst>
            </p:cNvPr>
            <p:cNvSpPr>
              <a:spLocks noChangeShapeType="1"/>
            </p:cNvSpPr>
            <p:nvPr/>
          </p:nvSpPr>
          <p:spPr bwMode="auto">
            <a:xfrm>
              <a:off x="2496" y="3408"/>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4" name="Line 65">
              <a:extLst>
                <a:ext uri="{FF2B5EF4-FFF2-40B4-BE49-F238E27FC236}">
                  <a16:creationId xmlns:a16="http://schemas.microsoft.com/office/drawing/2014/main" id="{E4D990C3-0B94-4666-B506-DA6A020B61C5}"/>
                </a:ext>
              </a:extLst>
            </p:cNvPr>
            <p:cNvSpPr>
              <a:spLocks noChangeShapeType="1"/>
            </p:cNvSpPr>
            <p:nvPr/>
          </p:nvSpPr>
          <p:spPr bwMode="auto">
            <a:xfrm>
              <a:off x="1584" y="388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5" name="Line 66">
              <a:extLst>
                <a:ext uri="{FF2B5EF4-FFF2-40B4-BE49-F238E27FC236}">
                  <a16:creationId xmlns:a16="http://schemas.microsoft.com/office/drawing/2014/main" id="{A60E3321-832E-4335-9F56-A655A2C0DC9E}"/>
                </a:ext>
              </a:extLst>
            </p:cNvPr>
            <p:cNvSpPr>
              <a:spLocks noChangeShapeType="1"/>
            </p:cNvSpPr>
            <p:nvPr/>
          </p:nvSpPr>
          <p:spPr bwMode="auto">
            <a:xfrm>
              <a:off x="2064" y="388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6" name="Text Box 67">
              <a:extLst>
                <a:ext uri="{FF2B5EF4-FFF2-40B4-BE49-F238E27FC236}">
                  <a16:creationId xmlns:a16="http://schemas.microsoft.com/office/drawing/2014/main" id="{D12EF8C4-E91F-461D-A01A-E9B900AD665F}"/>
                </a:ext>
              </a:extLst>
            </p:cNvPr>
            <p:cNvSpPr txBox="1">
              <a:spLocks noChangeArrowheads="1"/>
            </p:cNvSpPr>
            <p:nvPr/>
          </p:nvSpPr>
          <p:spPr bwMode="auto">
            <a:xfrm>
              <a:off x="1824" y="3936"/>
              <a:ext cx="5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Arial" panose="020B0604020202020204" pitchFamily="34" charset="0"/>
                </a:rPr>
                <a:t>double</a:t>
              </a:r>
            </a:p>
          </p:txBody>
        </p:sp>
      </p:grpSp>
      <p:grpSp>
        <p:nvGrpSpPr>
          <p:cNvPr id="7" name="Group 68">
            <a:extLst>
              <a:ext uri="{FF2B5EF4-FFF2-40B4-BE49-F238E27FC236}">
                <a16:creationId xmlns:a16="http://schemas.microsoft.com/office/drawing/2014/main" id="{5FE00833-E9FB-4E86-9524-9BC2294B8284}"/>
              </a:ext>
            </a:extLst>
          </p:cNvPr>
          <p:cNvGrpSpPr>
            <a:grpSpLocks/>
          </p:cNvGrpSpPr>
          <p:nvPr/>
        </p:nvGrpSpPr>
        <p:grpSpPr bwMode="auto">
          <a:xfrm>
            <a:off x="5602288" y="3795713"/>
            <a:ext cx="2776537" cy="2225675"/>
            <a:chOff x="3759" y="2762"/>
            <a:chExt cx="1749" cy="1402"/>
          </a:xfrm>
        </p:grpSpPr>
        <p:grpSp>
          <p:nvGrpSpPr>
            <p:cNvPr id="85000" name="Group 69">
              <a:extLst>
                <a:ext uri="{FF2B5EF4-FFF2-40B4-BE49-F238E27FC236}">
                  <a16:creationId xmlns:a16="http://schemas.microsoft.com/office/drawing/2014/main" id="{64476ABA-32F8-4AA0-95C8-CCCF4001C54C}"/>
                </a:ext>
              </a:extLst>
            </p:cNvPr>
            <p:cNvGrpSpPr>
              <a:grpSpLocks/>
            </p:cNvGrpSpPr>
            <p:nvPr/>
          </p:nvGrpSpPr>
          <p:grpSpPr bwMode="auto">
            <a:xfrm>
              <a:off x="3759" y="2762"/>
              <a:ext cx="419" cy="682"/>
              <a:chOff x="3456" y="3072"/>
              <a:chExt cx="419" cy="682"/>
            </a:xfrm>
          </p:grpSpPr>
          <p:sp>
            <p:nvSpPr>
              <p:cNvPr id="85027" name="Line 70">
                <a:extLst>
                  <a:ext uri="{FF2B5EF4-FFF2-40B4-BE49-F238E27FC236}">
                    <a16:creationId xmlns:a16="http://schemas.microsoft.com/office/drawing/2014/main" id="{6F6DC5A9-6778-48E9-9DF2-11753CB5A68D}"/>
                  </a:ext>
                </a:extLst>
              </p:cNvPr>
              <p:cNvSpPr>
                <a:spLocks noChangeShapeType="1"/>
              </p:cNvSpPr>
              <p:nvPr/>
            </p:nvSpPr>
            <p:spPr bwMode="auto">
              <a:xfrm>
                <a:off x="3696" y="307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8" name="Text Box 71">
                <a:extLst>
                  <a:ext uri="{FF2B5EF4-FFF2-40B4-BE49-F238E27FC236}">
                    <a16:creationId xmlns:a16="http://schemas.microsoft.com/office/drawing/2014/main" id="{E6B050E1-4816-4AA2-A6E3-F9654460C9E9}"/>
                  </a:ext>
                </a:extLst>
              </p:cNvPr>
              <p:cNvSpPr txBox="1">
                <a:spLocks noChangeArrowheads="1"/>
              </p:cNvSpPr>
              <p:nvPr/>
            </p:nvSpPr>
            <p:spPr bwMode="auto">
              <a:xfrm>
                <a:off x="3590" y="3127"/>
                <a:ext cx="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Arial" panose="020B0604020202020204" pitchFamily="34" charset="0"/>
                  </a:rPr>
                  <a:t>int</a:t>
                </a:r>
              </a:p>
            </p:txBody>
          </p:sp>
          <p:sp>
            <p:nvSpPr>
              <p:cNvPr id="85029" name="Line 72">
                <a:extLst>
                  <a:ext uri="{FF2B5EF4-FFF2-40B4-BE49-F238E27FC236}">
                    <a16:creationId xmlns:a16="http://schemas.microsoft.com/office/drawing/2014/main" id="{BEB3210C-CCE9-423B-BBE7-B90D4A8A057E}"/>
                  </a:ext>
                </a:extLst>
              </p:cNvPr>
              <p:cNvSpPr>
                <a:spLocks noChangeShapeType="1"/>
              </p:cNvSpPr>
              <p:nvPr/>
            </p:nvSpPr>
            <p:spPr bwMode="auto">
              <a:xfrm>
                <a:off x="3456" y="3072"/>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0" name="Line 73">
                <a:extLst>
                  <a:ext uri="{FF2B5EF4-FFF2-40B4-BE49-F238E27FC236}">
                    <a16:creationId xmlns:a16="http://schemas.microsoft.com/office/drawing/2014/main" id="{759148CD-31B7-4D48-BAD2-7C5F53073832}"/>
                  </a:ext>
                </a:extLst>
              </p:cNvPr>
              <p:cNvSpPr>
                <a:spLocks noChangeShapeType="1"/>
              </p:cNvSpPr>
              <p:nvPr/>
            </p:nvSpPr>
            <p:spPr bwMode="auto">
              <a:xfrm>
                <a:off x="3696" y="331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1" name="Line 74">
                <a:extLst>
                  <a:ext uri="{FF2B5EF4-FFF2-40B4-BE49-F238E27FC236}">
                    <a16:creationId xmlns:a16="http://schemas.microsoft.com/office/drawing/2014/main" id="{1A66F183-E382-4E40-ADCD-4862F74719FE}"/>
                  </a:ext>
                </a:extLst>
              </p:cNvPr>
              <p:cNvSpPr>
                <a:spLocks noChangeShapeType="1"/>
              </p:cNvSpPr>
              <p:nvPr/>
            </p:nvSpPr>
            <p:spPr bwMode="auto">
              <a:xfrm flipH="1">
                <a:off x="3456" y="345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2" name="Line 75">
                <a:extLst>
                  <a:ext uri="{FF2B5EF4-FFF2-40B4-BE49-F238E27FC236}">
                    <a16:creationId xmlns:a16="http://schemas.microsoft.com/office/drawing/2014/main" id="{162846E2-F2A7-4497-A213-656495AEB0D3}"/>
                  </a:ext>
                </a:extLst>
              </p:cNvPr>
              <p:cNvSpPr>
                <a:spLocks noChangeShapeType="1"/>
              </p:cNvSpPr>
              <p:nvPr/>
            </p:nvSpPr>
            <p:spPr bwMode="auto">
              <a:xfrm>
                <a:off x="3600" y="345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3" name="Text Box 76">
                <a:extLst>
                  <a:ext uri="{FF2B5EF4-FFF2-40B4-BE49-F238E27FC236}">
                    <a16:creationId xmlns:a16="http://schemas.microsoft.com/office/drawing/2014/main" id="{7B94FC5E-6E17-4DE3-86AD-1B1249EC31FE}"/>
                  </a:ext>
                </a:extLst>
              </p:cNvPr>
              <p:cNvSpPr txBox="1">
                <a:spLocks noChangeArrowheads="1"/>
              </p:cNvSpPr>
              <p:nvPr/>
            </p:nvSpPr>
            <p:spPr bwMode="auto">
              <a:xfrm>
                <a:off x="3456" y="3504"/>
                <a:ext cx="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Arial" panose="020B0604020202020204" pitchFamily="34" charset="0"/>
                  </a:rPr>
                  <a:t>int</a:t>
                </a:r>
              </a:p>
            </p:txBody>
          </p:sp>
        </p:grpSp>
        <p:grpSp>
          <p:nvGrpSpPr>
            <p:cNvPr id="85001" name="Group 77">
              <a:extLst>
                <a:ext uri="{FF2B5EF4-FFF2-40B4-BE49-F238E27FC236}">
                  <a16:creationId xmlns:a16="http://schemas.microsoft.com/office/drawing/2014/main" id="{18357CD4-5C11-4948-A6D5-CD042F4BD13E}"/>
                </a:ext>
              </a:extLst>
            </p:cNvPr>
            <p:cNvGrpSpPr>
              <a:grpSpLocks/>
            </p:cNvGrpSpPr>
            <p:nvPr/>
          </p:nvGrpSpPr>
          <p:grpSpPr bwMode="auto">
            <a:xfrm>
              <a:off x="4191" y="2762"/>
              <a:ext cx="517" cy="636"/>
              <a:chOff x="3888" y="3072"/>
              <a:chExt cx="517" cy="636"/>
            </a:xfrm>
          </p:grpSpPr>
          <p:sp>
            <p:nvSpPr>
              <p:cNvPr id="85020" name="Line 78">
                <a:extLst>
                  <a:ext uri="{FF2B5EF4-FFF2-40B4-BE49-F238E27FC236}">
                    <a16:creationId xmlns:a16="http://schemas.microsoft.com/office/drawing/2014/main" id="{B43C13B7-755D-4E9D-8280-60F95712F392}"/>
                  </a:ext>
                </a:extLst>
              </p:cNvPr>
              <p:cNvSpPr>
                <a:spLocks noChangeShapeType="1"/>
              </p:cNvSpPr>
              <p:nvPr/>
            </p:nvSpPr>
            <p:spPr bwMode="auto">
              <a:xfrm>
                <a:off x="4176" y="307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1" name="Text Box 79">
                <a:extLst>
                  <a:ext uri="{FF2B5EF4-FFF2-40B4-BE49-F238E27FC236}">
                    <a16:creationId xmlns:a16="http://schemas.microsoft.com/office/drawing/2014/main" id="{5534114A-883E-437D-81B9-9F41401CE38D}"/>
                  </a:ext>
                </a:extLst>
              </p:cNvPr>
              <p:cNvSpPr txBox="1">
                <a:spLocks noChangeArrowheads="1"/>
              </p:cNvSpPr>
              <p:nvPr/>
            </p:nvSpPr>
            <p:spPr bwMode="auto">
              <a:xfrm>
                <a:off x="3984" y="3120"/>
                <a:ext cx="42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latin typeface="Arial" panose="020B0604020202020204" pitchFamily="34" charset="0"/>
                  </a:rPr>
                  <a:t>float</a:t>
                </a:r>
              </a:p>
            </p:txBody>
          </p:sp>
          <p:sp>
            <p:nvSpPr>
              <p:cNvPr id="85022" name="Line 80">
                <a:extLst>
                  <a:ext uri="{FF2B5EF4-FFF2-40B4-BE49-F238E27FC236}">
                    <a16:creationId xmlns:a16="http://schemas.microsoft.com/office/drawing/2014/main" id="{DE92CE79-3CC0-4355-B40A-210421F7D877}"/>
                  </a:ext>
                </a:extLst>
              </p:cNvPr>
              <p:cNvSpPr>
                <a:spLocks noChangeShapeType="1"/>
              </p:cNvSpPr>
              <p:nvPr/>
            </p:nvSpPr>
            <p:spPr bwMode="auto">
              <a:xfrm>
                <a:off x="3984" y="307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3" name="Line 81">
                <a:extLst>
                  <a:ext uri="{FF2B5EF4-FFF2-40B4-BE49-F238E27FC236}">
                    <a16:creationId xmlns:a16="http://schemas.microsoft.com/office/drawing/2014/main" id="{16B0D979-81BA-4571-9DE5-80F4CC90D85E}"/>
                  </a:ext>
                </a:extLst>
              </p:cNvPr>
              <p:cNvSpPr>
                <a:spLocks noChangeShapeType="1"/>
              </p:cNvSpPr>
              <p:nvPr/>
            </p:nvSpPr>
            <p:spPr bwMode="auto">
              <a:xfrm>
                <a:off x="4224"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4" name="Line 82">
                <a:extLst>
                  <a:ext uri="{FF2B5EF4-FFF2-40B4-BE49-F238E27FC236}">
                    <a16:creationId xmlns:a16="http://schemas.microsoft.com/office/drawing/2014/main" id="{E76E1128-982E-4D94-B7C7-DA49CCDE78E7}"/>
                  </a:ext>
                </a:extLst>
              </p:cNvPr>
              <p:cNvSpPr>
                <a:spLocks noChangeShapeType="1"/>
              </p:cNvSpPr>
              <p:nvPr/>
            </p:nvSpPr>
            <p:spPr bwMode="auto">
              <a:xfrm>
                <a:off x="3984" y="3408"/>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5" name="Line 83">
                <a:extLst>
                  <a:ext uri="{FF2B5EF4-FFF2-40B4-BE49-F238E27FC236}">
                    <a16:creationId xmlns:a16="http://schemas.microsoft.com/office/drawing/2014/main" id="{E7B40832-0900-4F2D-A4F2-178E536F6585}"/>
                  </a:ext>
                </a:extLst>
              </p:cNvPr>
              <p:cNvSpPr>
                <a:spLocks noChangeShapeType="1"/>
              </p:cNvSpPr>
              <p:nvPr/>
            </p:nvSpPr>
            <p:spPr bwMode="auto">
              <a:xfrm>
                <a:off x="4128" y="340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6" name="Text Box 84">
                <a:extLst>
                  <a:ext uri="{FF2B5EF4-FFF2-40B4-BE49-F238E27FC236}">
                    <a16:creationId xmlns:a16="http://schemas.microsoft.com/office/drawing/2014/main" id="{F246B54D-59F2-4B35-BC2A-129EB05C52AA}"/>
                  </a:ext>
                </a:extLst>
              </p:cNvPr>
              <p:cNvSpPr txBox="1">
                <a:spLocks noChangeArrowheads="1"/>
              </p:cNvSpPr>
              <p:nvPr/>
            </p:nvSpPr>
            <p:spPr bwMode="auto">
              <a:xfrm>
                <a:off x="3888" y="3456"/>
                <a:ext cx="42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latin typeface="Arial" panose="020B0604020202020204" pitchFamily="34" charset="0"/>
                  </a:rPr>
                  <a:t>float</a:t>
                </a:r>
              </a:p>
            </p:txBody>
          </p:sp>
        </p:grpSp>
        <p:grpSp>
          <p:nvGrpSpPr>
            <p:cNvPr id="85002" name="Group 85">
              <a:extLst>
                <a:ext uri="{FF2B5EF4-FFF2-40B4-BE49-F238E27FC236}">
                  <a16:creationId xmlns:a16="http://schemas.microsoft.com/office/drawing/2014/main" id="{4AB879AE-6E99-4A14-A6A8-7537D44AF734}"/>
                </a:ext>
              </a:extLst>
            </p:cNvPr>
            <p:cNvGrpSpPr>
              <a:grpSpLocks/>
            </p:cNvGrpSpPr>
            <p:nvPr/>
          </p:nvGrpSpPr>
          <p:grpSpPr bwMode="auto">
            <a:xfrm>
              <a:off x="4815" y="2762"/>
              <a:ext cx="693" cy="634"/>
              <a:chOff x="3888" y="3072"/>
              <a:chExt cx="693" cy="634"/>
            </a:xfrm>
          </p:grpSpPr>
          <p:sp>
            <p:nvSpPr>
              <p:cNvPr id="85013" name="Line 86">
                <a:extLst>
                  <a:ext uri="{FF2B5EF4-FFF2-40B4-BE49-F238E27FC236}">
                    <a16:creationId xmlns:a16="http://schemas.microsoft.com/office/drawing/2014/main" id="{E14B9CD6-CCA0-4E46-9AE5-F1C272ECCF6A}"/>
                  </a:ext>
                </a:extLst>
              </p:cNvPr>
              <p:cNvSpPr>
                <a:spLocks noChangeShapeType="1"/>
              </p:cNvSpPr>
              <p:nvPr/>
            </p:nvSpPr>
            <p:spPr bwMode="auto">
              <a:xfrm>
                <a:off x="4176" y="307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4" name="Text Box 87">
                <a:extLst>
                  <a:ext uri="{FF2B5EF4-FFF2-40B4-BE49-F238E27FC236}">
                    <a16:creationId xmlns:a16="http://schemas.microsoft.com/office/drawing/2014/main" id="{89F44B3E-A4A6-43CE-A0A6-AFE21D740C77}"/>
                  </a:ext>
                </a:extLst>
              </p:cNvPr>
              <p:cNvSpPr txBox="1">
                <a:spLocks noChangeArrowheads="1"/>
              </p:cNvSpPr>
              <p:nvPr/>
            </p:nvSpPr>
            <p:spPr bwMode="auto">
              <a:xfrm>
                <a:off x="3984" y="3120"/>
                <a:ext cx="5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Arial" panose="020B0604020202020204" pitchFamily="34" charset="0"/>
                  </a:rPr>
                  <a:t>double</a:t>
                </a:r>
              </a:p>
            </p:txBody>
          </p:sp>
          <p:sp>
            <p:nvSpPr>
              <p:cNvPr id="85015" name="Line 88">
                <a:extLst>
                  <a:ext uri="{FF2B5EF4-FFF2-40B4-BE49-F238E27FC236}">
                    <a16:creationId xmlns:a16="http://schemas.microsoft.com/office/drawing/2014/main" id="{ADB58969-56A2-4B46-8D76-CA9535EFCF71}"/>
                  </a:ext>
                </a:extLst>
              </p:cNvPr>
              <p:cNvSpPr>
                <a:spLocks noChangeShapeType="1"/>
              </p:cNvSpPr>
              <p:nvPr/>
            </p:nvSpPr>
            <p:spPr bwMode="auto">
              <a:xfrm>
                <a:off x="3984" y="307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6" name="Line 89">
                <a:extLst>
                  <a:ext uri="{FF2B5EF4-FFF2-40B4-BE49-F238E27FC236}">
                    <a16:creationId xmlns:a16="http://schemas.microsoft.com/office/drawing/2014/main" id="{BBE19B2F-0BBE-46F1-958C-D5BDC69F67C7}"/>
                  </a:ext>
                </a:extLst>
              </p:cNvPr>
              <p:cNvSpPr>
                <a:spLocks noChangeShapeType="1"/>
              </p:cNvSpPr>
              <p:nvPr/>
            </p:nvSpPr>
            <p:spPr bwMode="auto">
              <a:xfrm>
                <a:off x="4224"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7" name="Line 90">
                <a:extLst>
                  <a:ext uri="{FF2B5EF4-FFF2-40B4-BE49-F238E27FC236}">
                    <a16:creationId xmlns:a16="http://schemas.microsoft.com/office/drawing/2014/main" id="{AF49E1E7-98A8-4AAA-8E04-29985B8E45AE}"/>
                  </a:ext>
                </a:extLst>
              </p:cNvPr>
              <p:cNvSpPr>
                <a:spLocks noChangeShapeType="1"/>
              </p:cNvSpPr>
              <p:nvPr/>
            </p:nvSpPr>
            <p:spPr bwMode="auto">
              <a:xfrm>
                <a:off x="3984" y="3408"/>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8" name="Line 91">
                <a:extLst>
                  <a:ext uri="{FF2B5EF4-FFF2-40B4-BE49-F238E27FC236}">
                    <a16:creationId xmlns:a16="http://schemas.microsoft.com/office/drawing/2014/main" id="{A1751510-6E35-4412-ABE1-592E1F09A07C}"/>
                  </a:ext>
                </a:extLst>
              </p:cNvPr>
              <p:cNvSpPr>
                <a:spLocks noChangeShapeType="1"/>
              </p:cNvSpPr>
              <p:nvPr/>
            </p:nvSpPr>
            <p:spPr bwMode="auto">
              <a:xfrm>
                <a:off x="4128" y="340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9" name="Text Box 92">
                <a:extLst>
                  <a:ext uri="{FF2B5EF4-FFF2-40B4-BE49-F238E27FC236}">
                    <a16:creationId xmlns:a16="http://schemas.microsoft.com/office/drawing/2014/main" id="{4C270DFB-F8BB-4E9C-BD35-B4E68B9B7537}"/>
                  </a:ext>
                </a:extLst>
              </p:cNvPr>
              <p:cNvSpPr txBox="1">
                <a:spLocks noChangeArrowheads="1"/>
              </p:cNvSpPr>
              <p:nvPr/>
            </p:nvSpPr>
            <p:spPr bwMode="auto">
              <a:xfrm>
                <a:off x="3888" y="3456"/>
                <a:ext cx="5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Arial" panose="020B0604020202020204" pitchFamily="34" charset="0"/>
                  </a:rPr>
                  <a:t>double</a:t>
                </a:r>
              </a:p>
            </p:txBody>
          </p:sp>
        </p:grpSp>
        <p:sp>
          <p:nvSpPr>
            <p:cNvPr id="85003" name="Line 93">
              <a:extLst>
                <a:ext uri="{FF2B5EF4-FFF2-40B4-BE49-F238E27FC236}">
                  <a16:creationId xmlns:a16="http://schemas.microsoft.com/office/drawing/2014/main" id="{1B902385-4208-4DFF-BD02-BC69DAE0686D}"/>
                </a:ext>
              </a:extLst>
            </p:cNvPr>
            <p:cNvSpPr>
              <a:spLocks noChangeShapeType="1"/>
            </p:cNvSpPr>
            <p:nvPr/>
          </p:nvSpPr>
          <p:spPr bwMode="auto">
            <a:xfrm>
              <a:off x="3903" y="338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4" name="Line 94">
              <a:extLst>
                <a:ext uri="{FF2B5EF4-FFF2-40B4-BE49-F238E27FC236}">
                  <a16:creationId xmlns:a16="http://schemas.microsoft.com/office/drawing/2014/main" id="{6D7A95C1-6A90-4035-97A5-64F4FF581B23}"/>
                </a:ext>
              </a:extLst>
            </p:cNvPr>
            <p:cNvSpPr>
              <a:spLocks noChangeShapeType="1"/>
            </p:cNvSpPr>
            <p:nvPr/>
          </p:nvSpPr>
          <p:spPr bwMode="auto">
            <a:xfrm>
              <a:off x="4431" y="33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5" name="Line 95">
              <a:extLst>
                <a:ext uri="{FF2B5EF4-FFF2-40B4-BE49-F238E27FC236}">
                  <a16:creationId xmlns:a16="http://schemas.microsoft.com/office/drawing/2014/main" id="{B4763E3B-ED1D-4120-AF25-9DC2F2D033A9}"/>
                </a:ext>
              </a:extLst>
            </p:cNvPr>
            <p:cNvSpPr>
              <a:spLocks noChangeShapeType="1"/>
            </p:cNvSpPr>
            <p:nvPr/>
          </p:nvSpPr>
          <p:spPr bwMode="auto">
            <a:xfrm>
              <a:off x="3903" y="3482"/>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6" name="Line 96">
              <a:extLst>
                <a:ext uri="{FF2B5EF4-FFF2-40B4-BE49-F238E27FC236}">
                  <a16:creationId xmlns:a16="http://schemas.microsoft.com/office/drawing/2014/main" id="{27799774-23D3-4961-9103-CF913E2CEA1B}"/>
                </a:ext>
              </a:extLst>
            </p:cNvPr>
            <p:cNvSpPr>
              <a:spLocks noChangeShapeType="1"/>
            </p:cNvSpPr>
            <p:nvPr/>
          </p:nvSpPr>
          <p:spPr bwMode="auto">
            <a:xfrm>
              <a:off x="4191" y="3482"/>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7" name="Text Box 97">
              <a:extLst>
                <a:ext uri="{FF2B5EF4-FFF2-40B4-BE49-F238E27FC236}">
                  <a16:creationId xmlns:a16="http://schemas.microsoft.com/office/drawing/2014/main" id="{D886BB9E-1219-4808-ACF8-0ADFD05C8A91}"/>
                </a:ext>
              </a:extLst>
            </p:cNvPr>
            <p:cNvSpPr txBox="1">
              <a:spLocks noChangeArrowheads="1"/>
            </p:cNvSpPr>
            <p:nvPr/>
          </p:nvSpPr>
          <p:spPr bwMode="auto">
            <a:xfrm>
              <a:off x="3951" y="3482"/>
              <a:ext cx="42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latin typeface="Arial" panose="020B0604020202020204" pitchFamily="34" charset="0"/>
                </a:rPr>
                <a:t>float</a:t>
              </a:r>
            </a:p>
          </p:txBody>
        </p:sp>
        <p:sp>
          <p:nvSpPr>
            <p:cNvPr id="85008" name="Line 98">
              <a:extLst>
                <a:ext uri="{FF2B5EF4-FFF2-40B4-BE49-F238E27FC236}">
                  <a16:creationId xmlns:a16="http://schemas.microsoft.com/office/drawing/2014/main" id="{003029E3-3B34-4AC7-A6BA-CF5ABC8B3D67}"/>
                </a:ext>
              </a:extLst>
            </p:cNvPr>
            <p:cNvSpPr>
              <a:spLocks noChangeShapeType="1"/>
            </p:cNvSpPr>
            <p:nvPr/>
          </p:nvSpPr>
          <p:spPr bwMode="auto">
            <a:xfrm>
              <a:off x="5055" y="333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9" name="Line 99">
              <a:extLst>
                <a:ext uri="{FF2B5EF4-FFF2-40B4-BE49-F238E27FC236}">
                  <a16:creationId xmlns:a16="http://schemas.microsoft.com/office/drawing/2014/main" id="{B8B0B4B2-7C9E-41BC-93F3-1F622F337CDA}"/>
                </a:ext>
              </a:extLst>
            </p:cNvPr>
            <p:cNvSpPr>
              <a:spLocks noChangeShapeType="1"/>
            </p:cNvSpPr>
            <p:nvPr/>
          </p:nvSpPr>
          <p:spPr bwMode="auto">
            <a:xfrm>
              <a:off x="4191" y="367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0" name="Line 100">
              <a:extLst>
                <a:ext uri="{FF2B5EF4-FFF2-40B4-BE49-F238E27FC236}">
                  <a16:creationId xmlns:a16="http://schemas.microsoft.com/office/drawing/2014/main" id="{2D0549F7-AFE3-47C1-B131-23712DE8CA85}"/>
                </a:ext>
              </a:extLst>
            </p:cNvPr>
            <p:cNvSpPr>
              <a:spLocks noChangeShapeType="1"/>
            </p:cNvSpPr>
            <p:nvPr/>
          </p:nvSpPr>
          <p:spPr bwMode="auto">
            <a:xfrm>
              <a:off x="4191" y="377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1" name="Line 101">
              <a:extLst>
                <a:ext uri="{FF2B5EF4-FFF2-40B4-BE49-F238E27FC236}">
                  <a16:creationId xmlns:a16="http://schemas.microsoft.com/office/drawing/2014/main" id="{0EC6C293-6F89-44D7-A2AF-97087F5A71EA}"/>
                </a:ext>
              </a:extLst>
            </p:cNvPr>
            <p:cNvSpPr>
              <a:spLocks noChangeShapeType="1"/>
            </p:cNvSpPr>
            <p:nvPr/>
          </p:nvSpPr>
          <p:spPr bwMode="auto">
            <a:xfrm flipH="1">
              <a:off x="4623" y="377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2" name="Text Box 102">
              <a:extLst>
                <a:ext uri="{FF2B5EF4-FFF2-40B4-BE49-F238E27FC236}">
                  <a16:creationId xmlns:a16="http://schemas.microsoft.com/office/drawing/2014/main" id="{68919728-135C-413B-81DD-97F6D92DA6E8}"/>
                </a:ext>
              </a:extLst>
            </p:cNvPr>
            <p:cNvSpPr txBox="1">
              <a:spLocks noChangeArrowheads="1"/>
            </p:cNvSpPr>
            <p:nvPr/>
          </p:nvSpPr>
          <p:spPr bwMode="auto">
            <a:xfrm>
              <a:off x="4335" y="3914"/>
              <a:ext cx="5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Arial" panose="020B0604020202020204" pitchFamily="34" charset="0"/>
                </a:rPr>
                <a:t>double</a:t>
              </a:r>
            </a:p>
          </p:txBody>
        </p:sp>
      </p:grpSp>
      <p:grpSp>
        <p:nvGrpSpPr>
          <p:cNvPr id="11" name="Group 103">
            <a:extLst>
              <a:ext uri="{FF2B5EF4-FFF2-40B4-BE49-F238E27FC236}">
                <a16:creationId xmlns:a16="http://schemas.microsoft.com/office/drawing/2014/main" id="{F40C64E0-C29E-495D-A81B-A053AE0A0C8B}"/>
              </a:ext>
            </a:extLst>
          </p:cNvPr>
          <p:cNvGrpSpPr>
            <a:grpSpLocks/>
          </p:cNvGrpSpPr>
          <p:nvPr/>
        </p:nvGrpSpPr>
        <p:grpSpPr bwMode="auto">
          <a:xfrm>
            <a:off x="5341938" y="1700213"/>
            <a:ext cx="2398712" cy="2087562"/>
            <a:chOff x="3615" y="1672"/>
            <a:chExt cx="1511" cy="1315"/>
          </a:xfrm>
        </p:grpSpPr>
        <p:sp>
          <p:nvSpPr>
            <p:cNvPr id="84998" name="Text Box 104">
              <a:extLst>
                <a:ext uri="{FF2B5EF4-FFF2-40B4-BE49-F238E27FC236}">
                  <a16:creationId xmlns:a16="http://schemas.microsoft.com/office/drawing/2014/main" id="{F3280898-C77F-454F-BB35-2924DDE0C6A1}"/>
                </a:ext>
              </a:extLst>
            </p:cNvPr>
            <p:cNvSpPr txBox="1">
              <a:spLocks noChangeArrowheads="1"/>
            </p:cNvSpPr>
            <p:nvPr/>
          </p:nvSpPr>
          <p:spPr bwMode="auto">
            <a:xfrm>
              <a:off x="3615" y="2737"/>
              <a:ext cx="15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solidFill>
                    <a:srgbClr val="0000FF"/>
                  </a:solidFill>
                </a:rPr>
                <a:t>10+‘a’   +i*f   -      d/l</a:t>
              </a:r>
            </a:p>
          </p:txBody>
        </p:sp>
        <p:sp>
          <p:nvSpPr>
            <p:cNvPr id="84999" name="Text Box 105">
              <a:extLst>
                <a:ext uri="{FF2B5EF4-FFF2-40B4-BE49-F238E27FC236}">
                  <a16:creationId xmlns:a16="http://schemas.microsoft.com/office/drawing/2014/main" id="{6C36067B-9399-44F7-AA4D-3526724A7A7C}"/>
                </a:ext>
              </a:extLst>
            </p:cNvPr>
            <p:cNvSpPr txBox="1">
              <a:spLocks noChangeArrowheads="1"/>
            </p:cNvSpPr>
            <p:nvPr/>
          </p:nvSpPr>
          <p:spPr bwMode="auto">
            <a:xfrm>
              <a:off x="3854" y="1672"/>
              <a:ext cx="915"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t>例 </a:t>
              </a:r>
              <a:r>
                <a:rPr lang="en-US" altLang="zh-CN" sz="2000"/>
                <a:t>int  i;</a:t>
              </a:r>
            </a:p>
            <a:p>
              <a:r>
                <a:rPr lang="en-US" altLang="zh-CN" sz="2000"/>
                <a:t>     float f;</a:t>
              </a:r>
            </a:p>
            <a:p>
              <a:r>
                <a:rPr lang="en-US" altLang="zh-CN" sz="2000"/>
                <a:t>     double d;</a:t>
              </a:r>
            </a:p>
            <a:p>
              <a:r>
                <a:rPr lang="en-US" altLang="zh-CN" sz="2000"/>
                <a:t>     long l;</a:t>
              </a:r>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0816C11D-F9BB-4B01-BD1A-CA8A6BBAFC5F}"/>
              </a:ext>
            </a:extLst>
          </p:cNvPr>
          <p:cNvSpPr>
            <a:spLocks noGrp="1"/>
          </p:cNvSpPr>
          <p:nvPr>
            <p:ph type="subTitle" idx="4294967295"/>
          </p:nvPr>
        </p:nvSpPr>
        <p:spPr>
          <a:xfrm>
            <a:off x="0" y="1052513"/>
            <a:ext cx="8077200" cy="647700"/>
          </a:xfrm>
        </p:spPr>
        <p:txBody>
          <a:bodyPr/>
          <a:lstStyle/>
          <a:p>
            <a:pPr marL="228600" indent="-228600" eaLnBrk="1" hangingPunct="1">
              <a:spcBef>
                <a:spcPct val="20000"/>
              </a:spcBef>
              <a:buClr>
                <a:srgbClr val="FF3300"/>
              </a:buClr>
              <a:buFont typeface="Wingdings" panose="05000000000000000000" pitchFamily="2" charset="2"/>
              <a:buChar char="v"/>
            </a:pPr>
            <a:r>
              <a:rPr lang="zh-CN" altLang="en-US" sz="2800" dirty="0">
                <a:solidFill>
                  <a:srgbClr val="800000"/>
                </a:solidFill>
              </a:rPr>
              <a:t>赋值转换规则</a:t>
            </a:r>
            <a:endParaRPr lang="en-US" altLang="zh-CN" sz="2800" dirty="0">
              <a:solidFill>
                <a:srgbClr val="800000"/>
              </a:solidFill>
            </a:endParaRPr>
          </a:p>
          <a:p>
            <a:pPr marL="685800" lvl="1" eaLnBrk="1" hangingPunct="1">
              <a:spcBef>
                <a:spcPct val="20000"/>
              </a:spcBef>
              <a:buClr>
                <a:srgbClr val="FF3300"/>
              </a:buClr>
              <a:buFont typeface="Wingdings" panose="05000000000000000000" pitchFamily="2" charset="2"/>
              <a:buChar char="v"/>
            </a:pPr>
            <a:r>
              <a:rPr lang="zh-CN" altLang="en-US" sz="2400" dirty="0">
                <a:latin typeface="隶书" panose="02010509060101010101" pitchFamily="49" charset="-122"/>
              </a:rPr>
              <a:t>使赋值号右边表达式值</a:t>
            </a:r>
            <a:r>
              <a:rPr lang="zh-CN" altLang="en-US" sz="2400" dirty="0">
                <a:solidFill>
                  <a:srgbClr val="0000FF"/>
                </a:solidFill>
                <a:latin typeface="隶书" panose="02010509060101010101" pitchFamily="49" charset="-122"/>
              </a:rPr>
              <a:t>自动</a:t>
            </a:r>
            <a:r>
              <a:rPr lang="zh-CN" altLang="en-US" sz="2400" dirty="0">
                <a:latin typeface="隶书" panose="02010509060101010101" pitchFamily="49" charset="-122"/>
              </a:rPr>
              <a:t>转换成其左边变量的类型</a:t>
            </a:r>
            <a:endParaRPr lang="en-US" altLang="zh-CN" sz="2400" dirty="0">
              <a:solidFill>
                <a:srgbClr val="800000"/>
              </a:solidFill>
            </a:endParaRPr>
          </a:p>
          <a:p>
            <a:pPr marL="685800" lvl="1" eaLnBrk="1" hangingPunct="1"/>
            <a:r>
              <a:rPr lang="zh-CN" altLang="en-US" sz="2400" dirty="0"/>
              <a:t>（</a:t>
            </a:r>
            <a:r>
              <a:rPr lang="en-US" altLang="zh-CN" sz="2400" dirty="0"/>
              <a:t>1</a:t>
            </a:r>
            <a:r>
              <a:rPr lang="zh-CN" altLang="en-US" sz="2400" dirty="0"/>
              <a:t>）若</a:t>
            </a:r>
            <a:r>
              <a:rPr lang="en-US" altLang="zh-CN" sz="2800" dirty="0"/>
              <a:t>"</a:t>
            </a:r>
            <a:r>
              <a:rPr lang="en-US" altLang="zh-CN" sz="2400" dirty="0"/>
              <a:t>=</a:t>
            </a:r>
            <a:r>
              <a:rPr lang="en-US" altLang="zh-CN" sz="2800" dirty="0"/>
              <a:t>"</a:t>
            </a:r>
            <a:r>
              <a:rPr lang="zh-CN" altLang="en-US" sz="2400" dirty="0"/>
              <a:t>左边的类型低于右边的类型，一般为</a:t>
            </a:r>
            <a:r>
              <a:rPr lang="zh-CN" altLang="en-US" sz="2400" dirty="0">
                <a:solidFill>
                  <a:srgbClr val="FF0000"/>
                </a:solidFill>
              </a:rPr>
              <a:t>截取方式</a:t>
            </a:r>
            <a:r>
              <a:rPr lang="zh-CN" altLang="en-US" sz="2400" dirty="0"/>
              <a:t>。</a:t>
            </a:r>
          </a:p>
          <a:p>
            <a:pPr marL="685800" lvl="1" eaLnBrk="1" hangingPunct="1"/>
            <a:r>
              <a:rPr lang="zh-CN" altLang="en-US" sz="2400" dirty="0"/>
              <a:t>（</a:t>
            </a:r>
            <a:r>
              <a:rPr lang="en-US" altLang="zh-CN" sz="2400" dirty="0"/>
              <a:t>2</a:t>
            </a:r>
            <a:r>
              <a:rPr lang="zh-CN" altLang="en-US" sz="2400" dirty="0"/>
              <a:t>）若</a:t>
            </a:r>
            <a:r>
              <a:rPr lang="en-US" altLang="zh-CN" sz="2800" dirty="0"/>
              <a:t>"</a:t>
            </a:r>
            <a:r>
              <a:rPr lang="en-US" altLang="zh-CN" sz="2400" dirty="0"/>
              <a:t>=</a:t>
            </a:r>
            <a:r>
              <a:rPr lang="en-US" altLang="zh-CN" sz="2800" dirty="0"/>
              <a:t>"</a:t>
            </a:r>
            <a:r>
              <a:rPr lang="zh-CN" altLang="en-US" sz="2400" dirty="0"/>
              <a:t>左边的类型高于右边的类型，一般为</a:t>
            </a:r>
            <a:r>
              <a:rPr lang="zh-CN" altLang="en-US" sz="2400" dirty="0">
                <a:solidFill>
                  <a:srgbClr val="FF0000"/>
                </a:solidFill>
              </a:rPr>
              <a:t>补齐方式</a:t>
            </a:r>
            <a:r>
              <a:rPr lang="zh-CN" altLang="en-US" sz="2400" dirty="0"/>
              <a:t>。</a:t>
            </a:r>
            <a:endParaRPr lang="en-US" altLang="zh-CN" sz="2400" dirty="0"/>
          </a:p>
          <a:p>
            <a:pPr marL="685800" lvl="1" eaLnBrk="1" hangingPunct="1">
              <a:spcBef>
                <a:spcPct val="20000"/>
              </a:spcBef>
              <a:buClr>
                <a:srgbClr val="FF3300"/>
              </a:buClr>
              <a:buFont typeface="Wingdings" panose="05000000000000000000" pitchFamily="2" charset="2"/>
              <a:buChar char="v"/>
            </a:pPr>
            <a:endParaRPr lang="en-US" altLang="zh-CN" sz="2400" dirty="0">
              <a:solidFill>
                <a:srgbClr val="800000"/>
              </a:solidFill>
            </a:endParaRPr>
          </a:p>
        </p:txBody>
      </p:sp>
      <p:sp>
        <p:nvSpPr>
          <p:cNvPr id="3" name="Rectangle 10">
            <a:extLst>
              <a:ext uri="{FF2B5EF4-FFF2-40B4-BE49-F238E27FC236}">
                <a16:creationId xmlns:a16="http://schemas.microsoft.com/office/drawing/2014/main" id="{AF82AF5F-32D2-4178-8146-12BEB5EF421E}"/>
              </a:ext>
            </a:extLst>
          </p:cNvPr>
          <p:cNvSpPr>
            <a:spLocks noChangeArrowheads="1"/>
          </p:cNvSpPr>
          <p:nvPr/>
        </p:nvSpPr>
        <p:spPr bwMode="auto">
          <a:xfrm>
            <a:off x="539750" y="1628775"/>
            <a:ext cx="8280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spcBef>
                <a:spcPct val="20000"/>
              </a:spcBef>
              <a:buClr>
                <a:srgbClr val="FF3300"/>
              </a:buClr>
              <a:buFont typeface="Wingdings" panose="05000000000000000000" pitchFamily="2" charset="2"/>
              <a:buChar char="v"/>
            </a:pPr>
            <a:endParaRPr lang="en-US" altLang="zh-CN">
              <a:latin typeface="隶书" panose="02010509060101010101" pitchFamily="49" charset="-122"/>
            </a:endParaRPr>
          </a:p>
          <a:p>
            <a:pPr lvl="2" eaLnBrk="1" hangingPunct="1">
              <a:spcBef>
                <a:spcPct val="20000"/>
              </a:spcBef>
              <a:buClr>
                <a:srgbClr val="FF3300"/>
              </a:buClr>
              <a:buFont typeface="Wingdings" panose="05000000000000000000" pitchFamily="2" charset="2"/>
              <a:buChar char="v"/>
            </a:pPr>
            <a:endParaRPr lang="zh-CN" altLang="en-US"/>
          </a:p>
        </p:txBody>
      </p:sp>
      <p:sp>
        <p:nvSpPr>
          <p:cNvPr id="7" name="Text Box 29">
            <a:extLst>
              <a:ext uri="{FF2B5EF4-FFF2-40B4-BE49-F238E27FC236}">
                <a16:creationId xmlns:a16="http://schemas.microsoft.com/office/drawing/2014/main" id="{B17CBA20-35C8-4B56-AE67-372B55666E64}"/>
              </a:ext>
            </a:extLst>
          </p:cNvPr>
          <p:cNvSpPr txBox="1">
            <a:spLocks noChangeArrowheads="1"/>
          </p:cNvSpPr>
          <p:nvPr/>
        </p:nvSpPr>
        <p:spPr bwMode="auto">
          <a:xfrm>
            <a:off x="827088" y="4437063"/>
            <a:ext cx="4073525" cy="739775"/>
          </a:xfrm>
          <a:prstGeom prst="rect">
            <a:avLst/>
          </a:prstGeom>
          <a:solidFill>
            <a:schemeClr val="bg1"/>
          </a:solidFill>
          <a:ln w="38100">
            <a:solidFill>
              <a:srgbClr val="339966"/>
            </a:solidFill>
            <a:miter lim="800000"/>
            <a:headEnd/>
            <a:tailEnd/>
          </a:ln>
        </p:spPr>
        <p:txBody>
          <a:bodyPr lIns="90000" tIns="46800" rIns="90000" bIns="46800">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r>
              <a:rPr lang="zh-CN" altLang="en-US" sz="2000">
                <a:latin typeface="宋体" panose="02010600030101010101" pitchFamily="2" charset="-122"/>
              </a:rPr>
              <a:t>例</a:t>
            </a:r>
            <a:r>
              <a:rPr lang="zh-CN" altLang="en-US" sz="2000">
                <a:latin typeface="隶书" panose="02010509060101010101" pitchFamily="49" charset="-122"/>
                <a:ea typeface="隶书" panose="02010509060101010101" pitchFamily="49" charset="-122"/>
              </a:rPr>
              <a:t>  </a:t>
            </a:r>
            <a:r>
              <a:rPr lang="en-US" altLang="zh-CN" sz="2000">
                <a:latin typeface="Arial" panose="020B0604020202020204" pitchFamily="34" charset="0"/>
                <a:ea typeface="隶书" panose="02010509060101010101" pitchFamily="49" charset="-122"/>
              </a:rPr>
              <a:t>float f ;   int i=10;    f=i;</a:t>
            </a:r>
          </a:p>
          <a:p>
            <a:pPr lvl="2"/>
            <a:r>
              <a:rPr lang="zh-CN" altLang="en-US" sz="2000">
                <a:latin typeface="Arial" panose="020B0604020202020204" pitchFamily="34" charset="0"/>
              </a:rPr>
              <a:t>则</a:t>
            </a:r>
            <a:r>
              <a:rPr lang="zh-CN" altLang="en-US" sz="2000">
                <a:latin typeface="Arial" panose="020B0604020202020204" pitchFamily="34" charset="0"/>
                <a:ea typeface="隶书" panose="02010509060101010101" pitchFamily="49" charset="-122"/>
              </a:rPr>
              <a:t>   </a:t>
            </a:r>
            <a:r>
              <a:rPr lang="en-US" altLang="zh-CN" sz="2000">
                <a:solidFill>
                  <a:srgbClr val="0000FF"/>
                </a:solidFill>
                <a:latin typeface="Arial" panose="020B0604020202020204" pitchFamily="34" charset="0"/>
                <a:ea typeface="隶书" panose="02010509060101010101" pitchFamily="49" charset="-122"/>
              </a:rPr>
              <a:t>f=10.0</a:t>
            </a:r>
            <a:endParaRPr lang="en-US" altLang="zh-CN">
              <a:latin typeface="Arial" panose="020B0604020202020204" pitchFamily="34" charset="0"/>
            </a:endParaRPr>
          </a:p>
        </p:txBody>
      </p:sp>
      <p:sp>
        <p:nvSpPr>
          <p:cNvPr id="8" name="Text Box 30">
            <a:extLst>
              <a:ext uri="{FF2B5EF4-FFF2-40B4-BE49-F238E27FC236}">
                <a16:creationId xmlns:a16="http://schemas.microsoft.com/office/drawing/2014/main" id="{8D741A49-38F1-4D10-81B6-88DF36C35670}"/>
              </a:ext>
            </a:extLst>
          </p:cNvPr>
          <p:cNvSpPr txBox="1">
            <a:spLocks noChangeArrowheads="1"/>
          </p:cNvSpPr>
          <p:nvPr/>
        </p:nvSpPr>
        <p:spPr bwMode="auto">
          <a:xfrm>
            <a:off x="5364163" y="4437063"/>
            <a:ext cx="2752725" cy="739775"/>
          </a:xfrm>
          <a:prstGeom prst="rect">
            <a:avLst/>
          </a:prstGeom>
          <a:solidFill>
            <a:schemeClr val="bg1"/>
          </a:solidFill>
          <a:ln w="38100">
            <a:solidFill>
              <a:srgbClr val="339966"/>
            </a:solidFill>
            <a:miter lim="800000"/>
            <a:headEnd/>
            <a:tailEnd/>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latin typeface="Arial" panose="020B0604020202020204" pitchFamily="34" charset="0"/>
              </a:rPr>
              <a:t>例  </a:t>
            </a:r>
            <a:r>
              <a:rPr lang="en-US" altLang="zh-CN" sz="2000">
                <a:latin typeface="Arial" panose="020B0604020202020204" pitchFamily="34" charset="0"/>
              </a:rPr>
              <a:t>int i; </a:t>
            </a:r>
          </a:p>
          <a:p>
            <a:pPr eaLnBrk="1" hangingPunct="1"/>
            <a:r>
              <a:rPr lang="en-US" altLang="zh-CN" sz="2000">
                <a:latin typeface="Arial" panose="020B0604020202020204" pitchFamily="34" charset="0"/>
              </a:rPr>
              <a:t>      i=2.56;    //</a:t>
            </a:r>
            <a:r>
              <a:rPr lang="zh-CN" altLang="zh-CN" sz="2000">
                <a:solidFill>
                  <a:srgbClr val="0000FF"/>
                </a:solidFill>
                <a:latin typeface="Arial" panose="020B0604020202020204" pitchFamily="34" charset="0"/>
              </a:rPr>
              <a:t>结果</a:t>
            </a:r>
            <a:r>
              <a:rPr lang="en-US" altLang="zh-CN" sz="2000">
                <a:solidFill>
                  <a:srgbClr val="0000FF"/>
                </a:solidFill>
                <a:latin typeface="Arial" panose="020B0604020202020204" pitchFamily="34" charset="0"/>
              </a:rPr>
              <a:t>i=2</a:t>
            </a:r>
            <a:r>
              <a:rPr lang="en-US" altLang="zh-CN" sz="2000">
                <a:latin typeface="Arial" panose="020B0604020202020204" pitchFamily="34" charset="0"/>
              </a:rPr>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4B294665-E355-49F6-918D-12C793A0D572}"/>
              </a:ext>
            </a:extLst>
          </p:cNvPr>
          <p:cNvSpPr>
            <a:spLocks noChangeArrowheads="1"/>
          </p:cNvSpPr>
          <p:nvPr/>
        </p:nvSpPr>
        <p:spPr bwMode="auto">
          <a:xfrm>
            <a:off x="655638" y="922338"/>
            <a:ext cx="7759700" cy="400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hangingPunct="1">
              <a:spcBef>
                <a:spcPct val="20000"/>
              </a:spcBef>
              <a:buClr>
                <a:srgbClr val="339933"/>
              </a:buClr>
              <a:buFont typeface="Wingdings" panose="05000000000000000000" pitchFamily="2" charset="2"/>
              <a:buChar char="«"/>
            </a:pPr>
            <a:r>
              <a:rPr lang="zh-CN" altLang="en-US" sz="2800">
                <a:latin typeface="隶书" panose="02010509060101010101" pitchFamily="49" charset="-122"/>
              </a:rPr>
              <a:t>强制转换（见</a:t>
            </a:r>
            <a:r>
              <a:rPr lang="en-US" altLang="zh-CN" sz="2800">
                <a:latin typeface="隶书" panose="02010509060101010101" pitchFamily="49" charset="-122"/>
              </a:rPr>
              <a:t>P56</a:t>
            </a:r>
            <a:r>
              <a:rPr lang="zh-CN" altLang="en-US" sz="2800">
                <a:latin typeface="隶书" panose="02010509060101010101" pitchFamily="49" charset="-122"/>
              </a:rPr>
              <a:t>强制类型转换运算符部分）</a:t>
            </a:r>
          </a:p>
          <a:p>
            <a:pPr lvl="2" eaLnBrk="1" hangingPunct="1">
              <a:spcBef>
                <a:spcPct val="20000"/>
              </a:spcBef>
              <a:buClr>
                <a:srgbClr val="FF3300"/>
              </a:buClr>
              <a:buFont typeface="Wingdings" panose="05000000000000000000" pitchFamily="2" charset="2"/>
              <a:buChar char="v"/>
            </a:pPr>
            <a:r>
              <a:rPr lang="zh-CN" altLang="en-US">
                <a:latin typeface="隶书" panose="02010509060101010101" pitchFamily="49" charset="-122"/>
              </a:rPr>
              <a:t>一般形式：</a:t>
            </a:r>
            <a:r>
              <a:rPr lang="zh-CN" altLang="en-US">
                <a:solidFill>
                  <a:srgbClr val="FF0000"/>
                </a:solidFill>
                <a:latin typeface="隶书" panose="02010509060101010101" pitchFamily="49" charset="-122"/>
              </a:rPr>
              <a:t>（</a:t>
            </a:r>
            <a:r>
              <a:rPr lang="zh-CN" altLang="en-US">
                <a:solidFill>
                  <a:srgbClr val="33CC33"/>
                </a:solidFill>
                <a:latin typeface="隶书" panose="02010509060101010101" pitchFamily="49" charset="-122"/>
              </a:rPr>
              <a:t>类型名</a:t>
            </a:r>
            <a:r>
              <a:rPr lang="zh-CN" altLang="en-US">
                <a:solidFill>
                  <a:srgbClr val="FF0000"/>
                </a:solidFill>
                <a:latin typeface="隶书" panose="02010509060101010101" pitchFamily="49" charset="-122"/>
              </a:rPr>
              <a:t>）</a:t>
            </a:r>
            <a:r>
              <a:rPr lang="zh-CN" altLang="en-US">
                <a:solidFill>
                  <a:srgbClr val="0000FF"/>
                </a:solidFill>
                <a:latin typeface="隶书" panose="02010509060101010101" pitchFamily="49" charset="-122"/>
              </a:rPr>
              <a:t>（</a:t>
            </a:r>
            <a:r>
              <a:rPr lang="zh-CN" altLang="en-US">
                <a:solidFill>
                  <a:srgbClr val="3333FF"/>
                </a:solidFill>
                <a:latin typeface="隶书" panose="02010509060101010101" pitchFamily="49" charset="-122"/>
              </a:rPr>
              <a:t>表达式）</a:t>
            </a:r>
          </a:p>
          <a:p>
            <a:pPr lvl="2" eaLnBrk="1" hangingPunct="1">
              <a:spcBef>
                <a:spcPct val="20000"/>
              </a:spcBef>
              <a:buClr>
                <a:srgbClr val="FF3300"/>
              </a:buClr>
              <a:buFont typeface="Wingdings" panose="05000000000000000000" pitchFamily="2" charset="2"/>
              <a:buNone/>
            </a:pPr>
            <a:r>
              <a:rPr lang="zh-CN" altLang="en-US">
                <a:latin typeface="隶书" panose="02010509060101010101" pitchFamily="49" charset="-122"/>
              </a:rPr>
              <a:t>例：</a:t>
            </a:r>
            <a:r>
              <a:rPr lang="en-US" altLang="zh-CN">
                <a:latin typeface="隶书" panose="02010509060101010101" pitchFamily="49" charset="-122"/>
              </a:rPr>
              <a:t>(int)(x+y)</a:t>
            </a:r>
          </a:p>
          <a:p>
            <a:pPr lvl="2" eaLnBrk="1" hangingPunct="1">
              <a:spcBef>
                <a:spcPct val="20000"/>
              </a:spcBef>
              <a:buClr>
                <a:srgbClr val="FF3300"/>
              </a:buClr>
              <a:buFont typeface="Wingdings" panose="05000000000000000000" pitchFamily="2" charset="2"/>
              <a:buNone/>
            </a:pPr>
            <a:r>
              <a:rPr lang="en-US" altLang="zh-CN">
                <a:latin typeface="隶书" panose="02010509060101010101" pitchFamily="49" charset="-122"/>
              </a:rPr>
              <a:t>    (int)x+y</a:t>
            </a:r>
          </a:p>
          <a:p>
            <a:pPr lvl="2" eaLnBrk="1" hangingPunct="1">
              <a:spcBef>
                <a:spcPct val="20000"/>
              </a:spcBef>
              <a:buClr>
                <a:srgbClr val="FF3300"/>
              </a:buClr>
              <a:buFont typeface="Wingdings" panose="05000000000000000000" pitchFamily="2" charset="2"/>
              <a:buNone/>
            </a:pPr>
            <a:r>
              <a:rPr lang="en-US" altLang="zh-CN">
                <a:latin typeface="隶书" panose="02010509060101010101" pitchFamily="49" charset="-122"/>
              </a:rPr>
              <a:t>    (double)(3/2)</a:t>
            </a:r>
          </a:p>
          <a:p>
            <a:pPr lvl="2" eaLnBrk="1" hangingPunct="1">
              <a:spcBef>
                <a:spcPct val="20000"/>
              </a:spcBef>
              <a:buClr>
                <a:srgbClr val="FF3300"/>
              </a:buClr>
              <a:buFont typeface="Wingdings" panose="05000000000000000000" pitchFamily="2" charset="2"/>
              <a:buNone/>
            </a:pPr>
            <a:r>
              <a:rPr lang="en-US" altLang="zh-CN">
                <a:latin typeface="隶书" panose="02010509060101010101" pitchFamily="49" charset="-122"/>
              </a:rPr>
              <a:t>    (int)3.6  </a:t>
            </a:r>
          </a:p>
          <a:p>
            <a:pPr lvl="2" eaLnBrk="1" hangingPunct="1">
              <a:spcBef>
                <a:spcPct val="20000"/>
              </a:spcBef>
              <a:buClr>
                <a:srgbClr val="FF3300"/>
              </a:buClr>
              <a:buFont typeface="Wingdings" panose="05000000000000000000" pitchFamily="2" charset="2"/>
              <a:buChar char="v"/>
            </a:pPr>
            <a:r>
              <a:rPr lang="zh-CN" altLang="zh-CN">
                <a:latin typeface="隶书" panose="02010509060101010101" pitchFamily="49" charset="-122"/>
              </a:rPr>
              <a:t>说明：强制转换得到</a:t>
            </a:r>
            <a:endParaRPr lang="zh-CN" altLang="en-US">
              <a:latin typeface="隶书" panose="02010509060101010101" pitchFamily="49" charset="-122"/>
            </a:endParaRPr>
          </a:p>
          <a:p>
            <a:pPr lvl="2" eaLnBrk="1" hangingPunct="1">
              <a:spcBef>
                <a:spcPct val="20000"/>
              </a:spcBef>
              <a:buClr>
                <a:srgbClr val="FF3300"/>
              </a:buClr>
              <a:buFont typeface="Wingdings" panose="05000000000000000000" pitchFamily="2" charset="2"/>
              <a:buNone/>
            </a:pPr>
            <a:r>
              <a:rPr lang="zh-CN" altLang="en-US">
                <a:latin typeface="隶书" panose="02010509060101010101" pitchFamily="49" charset="-122"/>
              </a:rPr>
              <a:t>  </a:t>
            </a:r>
            <a:r>
              <a:rPr lang="zh-CN" altLang="zh-CN">
                <a:latin typeface="隶书" panose="02010509060101010101" pitchFamily="49" charset="-122"/>
              </a:rPr>
              <a:t>所需类型的中间变量，</a:t>
            </a:r>
            <a:endParaRPr lang="zh-CN" altLang="en-US">
              <a:latin typeface="隶书" panose="02010509060101010101" pitchFamily="49" charset="-122"/>
            </a:endParaRPr>
          </a:p>
          <a:p>
            <a:pPr lvl="2" eaLnBrk="1" hangingPunct="1">
              <a:spcBef>
                <a:spcPct val="20000"/>
              </a:spcBef>
              <a:buClr>
                <a:srgbClr val="FF3300"/>
              </a:buClr>
              <a:buFont typeface="Wingdings" panose="05000000000000000000" pitchFamily="2" charset="2"/>
              <a:buNone/>
            </a:pPr>
            <a:r>
              <a:rPr lang="zh-CN" altLang="en-US">
                <a:latin typeface="隶书" panose="02010509060101010101" pitchFamily="49" charset="-122"/>
              </a:rPr>
              <a:t>  </a:t>
            </a:r>
            <a:r>
              <a:rPr lang="zh-CN" altLang="zh-CN">
                <a:latin typeface="隶书" panose="02010509060101010101" pitchFamily="49" charset="-122"/>
              </a:rPr>
              <a:t>原变量类型不变 </a:t>
            </a:r>
            <a:endParaRPr lang="zh-CN" altLang="en-US"/>
          </a:p>
        </p:txBody>
      </p:sp>
      <p:sp>
        <p:nvSpPr>
          <p:cNvPr id="6" name="Text Box 8">
            <a:extLst>
              <a:ext uri="{FF2B5EF4-FFF2-40B4-BE49-F238E27FC236}">
                <a16:creationId xmlns:a16="http://schemas.microsoft.com/office/drawing/2014/main" id="{236C685F-76E2-45E0-8ECB-690AA0A38866}"/>
              </a:ext>
            </a:extLst>
          </p:cNvPr>
          <p:cNvSpPr txBox="1">
            <a:spLocks noChangeArrowheads="1"/>
          </p:cNvSpPr>
          <p:nvPr/>
        </p:nvSpPr>
        <p:spPr bwMode="auto">
          <a:xfrm>
            <a:off x="4938713" y="1874838"/>
            <a:ext cx="3636962" cy="3787775"/>
          </a:xfrm>
          <a:prstGeom prst="rect">
            <a:avLst/>
          </a:prstGeom>
          <a:solidFill>
            <a:srgbClr val="0000FF"/>
          </a:solidFill>
          <a:ln w="38100">
            <a:solidFill>
              <a:schemeClr val="tx1"/>
            </a:solidFill>
            <a:miter lim="800000"/>
            <a:headEnd/>
            <a:tailEnd/>
          </a:ln>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dirty="0">
                <a:solidFill>
                  <a:schemeClr val="bg1"/>
                </a:solidFill>
              </a:rPr>
              <a:t>例</a:t>
            </a:r>
            <a:r>
              <a:rPr lang="en-US" altLang="zh-CN" dirty="0">
                <a:solidFill>
                  <a:schemeClr val="bg1"/>
                </a:solidFill>
              </a:rPr>
              <a:t>22</a:t>
            </a:r>
          </a:p>
          <a:p>
            <a:r>
              <a:rPr lang="en-US" altLang="zh-CN" dirty="0">
                <a:solidFill>
                  <a:schemeClr val="bg1"/>
                </a:solidFill>
              </a:rPr>
              <a:t>#include &lt;</a:t>
            </a:r>
            <a:r>
              <a:rPr lang="en-US" altLang="zh-CN" dirty="0" err="1">
                <a:solidFill>
                  <a:schemeClr val="bg1"/>
                </a:solidFill>
              </a:rPr>
              <a:t>stdio.h</a:t>
            </a:r>
            <a:r>
              <a:rPr lang="en-US" altLang="zh-CN" dirty="0">
                <a:solidFill>
                  <a:schemeClr val="bg1"/>
                </a:solidFill>
              </a:rPr>
              <a:t>&gt;</a:t>
            </a:r>
          </a:p>
          <a:p>
            <a:r>
              <a:rPr lang="en-US" altLang="zh-CN" dirty="0">
                <a:solidFill>
                  <a:schemeClr val="bg1"/>
                </a:solidFill>
              </a:rPr>
              <a:t>int main()</a:t>
            </a:r>
          </a:p>
          <a:p>
            <a:r>
              <a:rPr lang="en-US" altLang="zh-CN" dirty="0">
                <a:solidFill>
                  <a:schemeClr val="bg1"/>
                </a:solidFill>
              </a:rPr>
              <a:t>{   float  x;</a:t>
            </a:r>
          </a:p>
          <a:p>
            <a:r>
              <a:rPr lang="en-US" altLang="zh-CN" dirty="0">
                <a:solidFill>
                  <a:schemeClr val="bg1"/>
                </a:solidFill>
              </a:rPr>
              <a:t>     int  </a:t>
            </a:r>
            <a:r>
              <a:rPr lang="en-US" altLang="zh-CN" dirty="0" err="1">
                <a:solidFill>
                  <a:schemeClr val="bg1"/>
                </a:solidFill>
              </a:rPr>
              <a:t>i</a:t>
            </a:r>
            <a:r>
              <a:rPr lang="en-US" altLang="zh-CN" dirty="0">
                <a:solidFill>
                  <a:schemeClr val="bg1"/>
                </a:solidFill>
              </a:rPr>
              <a:t>;</a:t>
            </a:r>
          </a:p>
          <a:p>
            <a:r>
              <a:rPr lang="en-US" altLang="zh-CN" dirty="0">
                <a:solidFill>
                  <a:schemeClr val="bg1"/>
                </a:solidFill>
              </a:rPr>
              <a:t>     x=3.6;</a:t>
            </a:r>
          </a:p>
          <a:p>
            <a:r>
              <a:rPr lang="en-US" altLang="zh-CN" dirty="0">
                <a:solidFill>
                  <a:schemeClr val="bg1"/>
                </a:solidFill>
              </a:rPr>
              <a:t>     </a:t>
            </a:r>
            <a:r>
              <a:rPr lang="en-US" altLang="zh-CN" dirty="0" err="1">
                <a:solidFill>
                  <a:schemeClr val="bg1"/>
                </a:solidFill>
              </a:rPr>
              <a:t>i</a:t>
            </a:r>
            <a:r>
              <a:rPr lang="en-US" altLang="zh-CN" dirty="0">
                <a:solidFill>
                  <a:schemeClr val="bg1"/>
                </a:solidFill>
              </a:rPr>
              <a:t>=(int)x;</a:t>
            </a:r>
          </a:p>
          <a:p>
            <a:r>
              <a:rPr lang="en-US" altLang="zh-CN" dirty="0">
                <a:solidFill>
                  <a:schemeClr val="bg1"/>
                </a:solidFill>
              </a:rPr>
              <a:t>     </a:t>
            </a:r>
            <a:r>
              <a:rPr lang="en-US" altLang="zh-CN" dirty="0" err="1">
                <a:solidFill>
                  <a:schemeClr val="bg1"/>
                </a:solidFill>
              </a:rPr>
              <a:t>printf</a:t>
            </a:r>
            <a:r>
              <a:rPr lang="en-US" altLang="zh-CN" dirty="0">
                <a:solidFill>
                  <a:schemeClr val="bg1"/>
                </a:solidFill>
              </a:rPr>
              <a:t>("x=%</a:t>
            </a:r>
            <a:r>
              <a:rPr lang="en-US" altLang="zh-CN" dirty="0" err="1">
                <a:solidFill>
                  <a:schemeClr val="bg1"/>
                </a:solidFill>
              </a:rPr>
              <a:t>f,i</a:t>
            </a:r>
            <a:r>
              <a:rPr lang="en-US" altLang="zh-CN" dirty="0">
                <a:solidFill>
                  <a:schemeClr val="bg1"/>
                </a:solidFill>
              </a:rPr>
              <a:t>=%d",</a:t>
            </a:r>
            <a:r>
              <a:rPr lang="en-US" altLang="zh-CN" dirty="0" err="1">
                <a:solidFill>
                  <a:schemeClr val="bg1"/>
                </a:solidFill>
              </a:rPr>
              <a:t>x,i</a:t>
            </a:r>
            <a:r>
              <a:rPr lang="en-US" altLang="zh-CN" dirty="0">
                <a:solidFill>
                  <a:schemeClr val="bg1"/>
                </a:solidFill>
              </a:rPr>
              <a:t>);</a:t>
            </a:r>
          </a:p>
          <a:p>
            <a:r>
              <a:rPr lang="en-US" altLang="zh-CN" dirty="0">
                <a:solidFill>
                  <a:schemeClr val="bg1"/>
                </a:solidFill>
              </a:rPr>
              <a:t>}</a:t>
            </a:r>
          </a:p>
          <a:p>
            <a:r>
              <a:rPr lang="zh-CN" altLang="zh-CN" dirty="0">
                <a:solidFill>
                  <a:schemeClr val="bg1"/>
                </a:solidFill>
              </a:rPr>
              <a:t>结果：</a:t>
            </a:r>
            <a:r>
              <a:rPr lang="en-US" altLang="zh-CN" dirty="0">
                <a:solidFill>
                  <a:schemeClr val="bg1"/>
                </a:solidFill>
              </a:rPr>
              <a:t>x=3.600000,i=3</a:t>
            </a:r>
          </a:p>
        </p:txBody>
      </p:sp>
      <p:sp>
        <p:nvSpPr>
          <p:cNvPr id="7" name="AutoShape 9">
            <a:extLst>
              <a:ext uri="{FF2B5EF4-FFF2-40B4-BE49-F238E27FC236}">
                <a16:creationId xmlns:a16="http://schemas.microsoft.com/office/drawing/2014/main" id="{83F01475-5930-4B68-BA04-E1D36D66F610}"/>
              </a:ext>
            </a:extLst>
          </p:cNvPr>
          <p:cNvSpPr>
            <a:spLocks noChangeArrowheads="1"/>
          </p:cNvSpPr>
          <p:nvPr/>
        </p:nvSpPr>
        <p:spPr bwMode="auto">
          <a:xfrm>
            <a:off x="539750" y="5013325"/>
            <a:ext cx="4483100" cy="957263"/>
          </a:xfrm>
          <a:prstGeom prst="irregularSeal2">
            <a:avLst/>
          </a:prstGeom>
          <a:solidFill>
            <a:schemeClr val="bg1"/>
          </a:solidFill>
          <a:ln w="38100">
            <a:solidFill>
              <a:srgbClr val="0000FF"/>
            </a:solidFill>
            <a:miter lim="800000"/>
            <a:headEnd/>
            <a:tailEnd/>
          </a:ln>
          <a:effectLst/>
        </p:spPr>
        <p:txBody>
          <a:bodyPr wrap="none" lIns="90000" tIns="46800" rIns="90000" bIns="46800" anchor="ctr">
            <a:spAutoFit/>
          </a:bodyPr>
          <a:lstStyle/>
          <a:p>
            <a:pPr algn="ctr">
              <a:defRPr/>
            </a:pPr>
            <a:r>
              <a:rPr lang="zh-CN" altLang="en-US" dirty="0">
                <a:solidFill>
                  <a:srgbClr val="FF0000"/>
                </a:solidFill>
                <a:effectLst>
                  <a:outerShdw blurRad="38100" dist="38100" dir="2700000" algn="tl">
                    <a:srgbClr val="C0C0C0"/>
                  </a:outerShdw>
                </a:effectLst>
                <a:latin typeface="Arial" pitchFamily="34" charset="0"/>
                <a:ea typeface="隶书" pitchFamily="49" charset="-122"/>
              </a:rPr>
              <a:t>精度损失问题</a:t>
            </a:r>
          </a:p>
        </p:txBody>
      </p:sp>
      <p:grpSp>
        <p:nvGrpSpPr>
          <p:cNvPr id="2" name="Group 13">
            <a:extLst>
              <a:ext uri="{FF2B5EF4-FFF2-40B4-BE49-F238E27FC236}">
                <a16:creationId xmlns:a16="http://schemas.microsoft.com/office/drawing/2014/main" id="{2595E6AA-3008-4A8D-BDBD-1FCC494399CE}"/>
              </a:ext>
            </a:extLst>
          </p:cNvPr>
          <p:cNvGrpSpPr>
            <a:grpSpLocks/>
          </p:cNvGrpSpPr>
          <p:nvPr/>
        </p:nvGrpSpPr>
        <p:grpSpPr bwMode="auto">
          <a:xfrm>
            <a:off x="1052513" y="5854700"/>
            <a:ext cx="4244975" cy="660400"/>
            <a:chOff x="1924" y="3658"/>
            <a:chExt cx="2674" cy="416"/>
          </a:xfrm>
        </p:grpSpPr>
        <p:sp>
          <p:nvSpPr>
            <p:cNvPr id="87048" name="Text Box 11">
              <a:extLst>
                <a:ext uri="{FF2B5EF4-FFF2-40B4-BE49-F238E27FC236}">
                  <a16:creationId xmlns:a16="http://schemas.microsoft.com/office/drawing/2014/main" id="{5A90A676-353F-46F0-ACEE-B603441FA909}"/>
                </a:ext>
              </a:extLst>
            </p:cNvPr>
            <p:cNvSpPr txBox="1">
              <a:spLocks noChangeArrowheads="1"/>
            </p:cNvSpPr>
            <p:nvPr/>
          </p:nvSpPr>
          <p:spPr bwMode="auto">
            <a:xfrm>
              <a:off x="1924" y="3824"/>
              <a:ext cx="26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latin typeface="Arial" panose="020B0604020202020204" pitchFamily="34" charset="0"/>
                  <a:ea typeface="隶书" panose="02010509060101010101" pitchFamily="49" charset="-122"/>
                </a:rPr>
                <a:t>较高类型向较低类型转换时可能发生</a:t>
              </a:r>
            </a:p>
          </p:txBody>
        </p:sp>
        <p:sp>
          <p:nvSpPr>
            <p:cNvPr id="87049" name="Line 12">
              <a:extLst>
                <a:ext uri="{FF2B5EF4-FFF2-40B4-BE49-F238E27FC236}">
                  <a16:creationId xmlns:a16="http://schemas.microsoft.com/office/drawing/2014/main" id="{A1F61824-9764-4F61-ACE9-C05E5907A1D9}"/>
                </a:ext>
              </a:extLst>
            </p:cNvPr>
            <p:cNvSpPr>
              <a:spLocks noChangeShapeType="1"/>
            </p:cNvSpPr>
            <p:nvPr/>
          </p:nvSpPr>
          <p:spPr bwMode="auto">
            <a:xfrm>
              <a:off x="3109" y="3658"/>
              <a:ext cx="252" cy="252"/>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grpSp>
      <p:sp>
        <p:nvSpPr>
          <p:cNvPr id="11" name="AutoShape 14">
            <a:extLst>
              <a:ext uri="{FF2B5EF4-FFF2-40B4-BE49-F238E27FC236}">
                <a16:creationId xmlns:a16="http://schemas.microsoft.com/office/drawing/2014/main" id="{280D83C7-4A77-4BEE-95D8-699A2AADE59F}"/>
              </a:ext>
            </a:extLst>
          </p:cNvPr>
          <p:cNvSpPr>
            <a:spLocks noChangeArrowheads="1"/>
          </p:cNvSpPr>
          <p:nvPr/>
        </p:nvSpPr>
        <p:spPr bwMode="auto">
          <a:xfrm>
            <a:off x="171450" y="2749550"/>
            <a:ext cx="1801813" cy="873125"/>
          </a:xfrm>
          <a:prstGeom prst="wedgeRectCallout">
            <a:avLst>
              <a:gd name="adj1" fmla="val 67181"/>
              <a:gd name="adj2" fmla="val -116727"/>
            </a:avLst>
          </a:prstGeom>
          <a:solidFill>
            <a:srgbClr val="FFCC99"/>
          </a:solidFill>
          <a:ln w="31750">
            <a:solidFill>
              <a:srgbClr val="339966"/>
            </a:solidFill>
            <a:miter lim="800000"/>
            <a:headEnd/>
            <a:tailEnd/>
          </a:ln>
          <a:effectLst/>
        </p:spPr>
        <p:txBody>
          <a:bodyPr/>
          <a:lstStyle/>
          <a:p>
            <a:pPr algn="ctr">
              <a:defRPr/>
            </a:pPr>
            <a:r>
              <a:rPr lang="zh-CN" altLang="en-US">
                <a:solidFill>
                  <a:srgbClr val="FF0000"/>
                </a:solidFill>
                <a:effectLst>
                  <a:outerShdw blurRad="38100" dist="38100" dir="2700000" algn="tl">
                    <a:srgbClr val="000000"/>
                  </a:outerShdw>
                </a:effectLst>
                <a:ea typeface="隶书" pitchFamily="49" charset="-122"/>
              </a:rPr>
              <a:t>强制类型转换运算符</a:t>
            </a:r>
          </a:p>
        </p:txBody>
      </p:sp>
      <p:sp>
        <p:nvSpPr>
          <p:cNvPr id="12" name="AutoShape 15">
            <a:extLst>
              <a:ext uri="{FF2B5EF4-FFF2-40B4-BE49-F238E27FC236}">
                <a16:creationId xmlns:a16="http://schemas.microsoft.com/office/drawing/2014/main" id="{8A28E539-9B64-48E2-98C5-1D4D31A82D27}"/>
              </a:ext>
            </a:extLst>
          </p:cNvPr>
          <p:cNvSpPr>
            <a:spLocks noChangeArrowheads="1"/>
          </p:cNvSpPr>
          <p:nvPr/>
        </p:nvSpPr>
        <p:spPr bwMode="auto">
          <a:xfrm>
            <a:off x="6910388" y="2865247"/>
            <a:ext cx="2233612" cy="1319213"/>
          </a:xfrm>
          <a:prstGeom prst="wedgeRectCallout">
            <a:avLst>
              <a:gd name="adj1" fmla="val -74412"/>
              <a:gd name="adj2" fmla="val 47462"/>
            </a:avLst>
          </a:prstGeom>
          <a:solidFill>
            <a:srgbClr val="FFCC99"/>
          </a:solidFill>
          <a:ln w="31750">
            <a:solidFill>
              <a:srgbClr val="339966"/>
            </a:solidFill>
            <a:miter lim="800000"/>
            <a:headEnd/>
            <a:tailEnd/>
          </a:ln>
          <a:effectLst/>
        </p:spPr>
        <p:txBody>
          <a:bodyPr/>
          <a:lstStyle/>
          <a:p>
            <a:pPr algn="ctr">
              <a:defRPr/>
            </a:pPr>
            <a:r>
              <a:rPr lang="zh-CN" altLang="en-US" dirty="0">
                <a:solidFill>
                  <a:srgbClr val="FF0000"/>
                </a:solidFill>
                <a:effectLst>
                  <a:outerShdw blurRad="38100" dist="38100" dir="2700000" algn="tl">
                    <a:srgbClr val="000000"/>
                  </a:outerShdw>
                </a:effectLst>
                <a:latin typeface="隶书" pitchFamily="49" charset="-122"/>
                <a:ea typeface="隶书" pitchFamily="49" charset="-122"/>
              </a:rPr>
              <a:t>表达式仅一个变量时，括号可以省略</a:t>
            </a:r>
            <a:r>
              <a:rPr lang="zh-CN" altLang="en-US" sz="2000" dirty="0">
                <a:solidFill>
                  <a:srgbClr val="FF0000"/>
                </a:solidFill>
                <a:effectLst>
                  <a:outerShdw blurRad="38100" dist="38100" dir="2700000" algn="tl">
                    <a:srgbClr val="000000"/>
                  </a:outerShdw>
                </a:effectLst>
                <a:latin typeface="隶书" pitchFamily="49" charset="-122"/>
                <a:ea typeface="隶书" pitchFamily="49" charset="-122"/>
              </a:rPr>
              <a:t>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750CEFFB-6BD9-4F48-9062-6E32FA6342CE}"/>
              </a:ext>
            </a:extLst>
          </p:cNvPr>
          <p:cNvSpPr>
            <a:spLocks noGrp="1"/>
          </p:cNvSpPr>
          <p:nvPr>
            <p:ph type="subTitle" idx="4294967295"/>
          </p:nvPr>
        </p:nvSpPr>
        <p:spPr>
          <a:xfrm>
            <a:off x="0" y="1125538"/>
            <a:ext cx="8077200" cy="5122862"/>
          </a:xfrm>
        </p:spPr>
        <p:txBody>
          <a:bodyPr/>
          <a:lstStyle/>
          <a:p>
            <a:r>
              <a:rPr lang="zh-CN" altLang="en-US" dirty="0"/>
              <a:t>例</a:t>
            </a:r>
            <a:r>
              <a:rPr lang="en-US" altLang="zh-CN" dirty="0"/>
              <a:t>23  </a:t>
            </a:r>
            <a:r>
              <a:rPr lang="zh-CN" altLang="en-US" dirty="0"/>
              <a:t>强制类型转换</a:t>
            </a:r>
            <a:endParaRPr lang="zh-CN" altLang="zh-CN" dirty="0"/>
          </a:p>
        </p:txBody>
      </p:sp>
      <p:pic>
        <p:nvPicPr>
          <p:cNvPr id="88067" name="Picture 2">
            <a:extLst>
              <a:ext uri="{FF2B5EF4-FFF2-40B4-BE49-F238E27FC236}">
                <a16:creationId xmlns:a16="http://schemas.microsoft.com/office/drawing/2014/main" id="{6FF96972-BCBB-4A84-A7F6-0A3E2D2E2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643063"/>
            <a:ext cx="4610100"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pic>
      <p:pic>
        <p:nvPicPr>
          <p:cNvPr id="88068" name="Picture 3">
            <a:extLst>
              <a:ext uri="{FF2B5EF4-FFF2-40B4-BE49-F238E27FC236}">
                <a16:creationId xmlns:a16="http://schemas.microsoft.com/office/drawing/2014/main" id="{148BE859-ED25-463C-A879-586949E1F1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4938" y="3786188"/>
            <a:ext cx="3657600"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542DA3C-3BD2-458A-85A0-613C8598534A}"/>
              </a:ext>
            </a:extLst>
          </p:cNvPr>
          <p:cNvSpPr>
            <a:spLocks noChangeArrowheads="1"/>
          </p:cNvSpPr>
          <p:nvPr/>
        </p:nvSpPr>
        <p:spPr bwMode="auto">
          <a:xfrm>
            <a:off x="250825" y="1628775"/>
            <a:ext cx="5380038"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ts val="400"/>
              </a:spcBef>
              <a:buClr>
                <a:schemeClr val="accent1"/>
              </a:buClr>
              <a:buSzPct val="68000"/>
              <a:buFont typeface="Wingdings 3" panose="05040102010807070707" pitchFamily="18" charset="2"/>
              <a:buChar char=""/>
              <a:defRPr sz="2700">
                <a:solidFill>
                  <a:schemeClr val="tx1"/>
                </a:solidFill>
                <a:latin typeface="Cambria" panose="02040503050406030204" pitchFamily="18" charset="0"/>
                <a:ea typeface="黑体" panose="02010609060101010101" pitchFamily="49" charset="-122"/>
              </a:defRPr>
            </a:lvl1pPr>
            <a:lvl2pPr marL="685800" indent="-228600">
              <a:spcBef>
                <a:spcPts val="325"/>
              </a:spcBef>
              <a:buClr>
                <a:schemeClr val="accent1"/>
              </a:buClr>
              <a:buFont typeface="Verdana" panose="020B0604030504040204" pitchFamily="34" charset="0"/>
              <a:buChar char="◦"/>
              <a:defRPr sz="2300">
                <a:solidFill>
                  <a:schemeClr val="tx1"/>
                </a:solidFill>
                <a:latin typeface="Cambria" panose="02040503050406030204" pitchFamily="18"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Cambria" panose="02040503050406030204" pitchFamily="18"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Cambria" panose="02040503050406030204" pitchFamily="18"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9pPr>
          </a:lstStyle>
          <a:p>
            <a:pPr eaLnBrk="1" hangingPunct="1">
              <a:spcBef>
                <a:spcPct val="20000"/>
              </a:spcBef>
              <a:buClr>
                <a:srgbClr val="339933"/>
              </a:buClr>
              <a:buSzTx/>
              <a:buFont typeface="Wingdings" panose="05000000000000000000" pitchFamily="2" charset="2"/>
              <a:buChar char="«"/>
            </a:pPr>
            <a:r>
              <a:rPr lang="zh-CN" altLang="en-US" sz="2400">
                <a:latin typeface="Arial" panose="020B0604020202020204" pitchFamily="34" charset="0"/>
                <a:ea typeface="宋体" panose="02010600030101010101" pitchFamily="2" charset="-122"/>
              </a:rPr>
              <a:t>补充知识：</a:t>
            </a:r>
            <a:r>
              <a:rPr lang="zh-CN" altLang="en-US" sz="2400">
                <a:latin typeface="Times New Roman" panose="02020603050405020304" pitchFamily="18" charset="0"/>
                <a:ea typeface="宋体" panose="02010600030101010101" pitchFamily="2" charset="-122"/>
              </a:rPr>
              <a:t>字节和位</a:t>
            </a:r>
          </a:p>
          <a:p>
            <a:pPr lvl="1" eaLnBrk="1" hangingPunct="1">
              <a:spcBef>
                <a:spcPct val="20000"/>
              </a:spcBef>
              <a:buClr>
                <a:srgbClr val="FF3300"/>
              </a:buClr>
              <a:buFont typeface="Wingdings" panose="05000000000000000000" pitchFamily="2" charset="2"/>
              <a:buChar char="v"/>
            </a:pPr>
            <a:r>
              <a:rPr lang="zh-CN" altLang="en-US" sz="2200">
                <a:latin typeface="Times New Roman" panose="02020603050405020304" pitchFamily="18" charset="0"/>
                <a:ea typeface="宋体" panose="02010600030101010101" pitchFamily="2" charset="-122"/>
              </a:rPr>
              <a:t>内存以字节为单元组成</a:t>
            </a:r>
          </a:p>
          <a:p>
            <a:pPr lvl="1" eaLnBrk="1" hangingPunct="1">
              <a:spcBef>
                <a:spcPct val="20000"/>
              </a:spcBef>
              <a:buClr>
                <a:srgbClr val="FF3300"/>
              </a:buClr>
              <a:buFont typeface="Wingdings" panose="05000000000000000000" pitchFamily="2" charset="2"/>
              <a:buChar char="v"/>
            </a:pPr>
            <a:r>
              <a:rPr lang="zh-CN" altLang="en-US" sz="2200">
                <a:latin typeface="Times New Roman" panose="02020603050405020304" pitchFamily="18" charset="0"/>
                <a:ea typeface="宋体" panose="02010600030101010101" pitchFamily="2" charset="-122"/>
              </a:rPr>
              <a:t>每个字节有一个地址</a:t>
            </a:r>
          </a:p>
          <a:p>
            <a:pPr lvl="1" eaLnBrk="1" hangingPunct="1">
              <a:spcBef>
                <a:spcPct val="20000"/>
              </a:spcBef>
              <a:buClr>
                <a:srgbClr val="FF3300"/>
              </a:buClr>
              <a:buFont typeface="Wingdings" panose="05000000000000000000" pitchFamily="2" charset="2"/>
              <a:buChar char="v"/>
            </a:pPr>
            <a:r>
              <a:rPr lang="zh-CN" altLang="en-US" sz="2200">
                <a:latin typeface="Times New Roman" panose="02020603050405020304" pitchFamily="18" charset="0"/>
                <a:ea typeface="宋体" panose="02010600030101010101" pitchFamily="2" charset="-122"/>
              </a:rPr>
              <a:t>一个字节一般由</a:t>
            </a:r>
            <a:r>
              <a:rPr lang="en-US" altLang="zh-CN" sz="2200">
                <a:latin typeface="Times New Roman" panose="02020603050405020304" pitchFamily="18" charset="0"/>
                <a:ea typeface="宋体" panose="02010600030101010101" pitchFamily="2" charset="-122"/>
              </a:rPr>
              <a:t>8</a:t>
            </a:r>
            <a:r>
              <a:rPr lang="zh-CN" altLang="en-US" sz="2200">
                <a:latin typeface="Times New Roman" panose="02020603050405020304" pitchFamily="18" charset="0"/>
                <a:ea typeface="宋体" panose="02010600030101010101" pitchFamily="2" charset="-122"/>
              </a:rPr>
              <a:t>个二进制位组成</a:t>
            </a:r>
          </a:p>
          <a:p>
            <a:pPr lvl="1" eaLnBrk="1" hangingPunct="1">
              <a:spcBef>
                <a:spcPct val="20000"/>
              </a:spcBef>
              <a:buClr>
                <a:srgbClr val="FF3300"/>
              </a:buClr>
              <a:buFont typeface="Wingdings" panose="05000000000000000000" pitchFamily="2" charset="2"/>
              <a:buChar char="v"/>
            </a:pPr>
            <a:r>
              <a:rPr lang="zh-CN" altLang="en-US" sz="2200">
                <a:latin typeface="Times New Roman" panose="02020603050405020304" pitchFamily="18" charset="0"/>
                <a:ea typeface="宋体" panose="02010600030101010101" pitchFamily="2" charset="-122"/>
              </a:rPr>
              <a:t>每个二进位的值是</a:t>
            </a:r>
            <a:r>
              <a:rPr lang="en-US" altLang="zh-CN" sz="2200">
                <a:latin typeface="Times New Roman" panose="02020603050405020304" pitchFamily="18" charset="0"/>
                <a:ea typeface="宋体" panose="02010600030101010101" pitchFamily="2" charset="-122"/>
              </a:rPr>
              <a:t>0</a:t>
            </a:r>
            <a:r>
              <a:rPr lang="zh-CN" altLang="en-US" sz="2200">
                <a:latin typeface="Times New Roman" panose="02020603050405020304" pitchFamily="18" charset="0"/>
                <a:ea typeface="宋体" panose="02010600030101010101" pitchFamily="2" charset="-122"/>
              </a:rPr>
              <a:t>或</a:t>
            </a:r>
            <a:r>
              <a:rPr lang="en-US" altLang="zh-CN" sz="2200">
                <a:latin typeface="Times New Roman" panose="02020603050405020304" pitchFamily="18" charset="0"/>
                <a:ea typeface="宋体" panose="02010600030101010101" pitchFamily="2" charset="-122"/>
              </a:rPr>
              <a:t>1</a:t>
            </a:r>
          </a:p>
        </p:txBody>
      </p:sp>
      <p:grpSp>
        <p:nvGrpSpPr>
          <p:cNvPr id="2" name="Group 26">
            <a:extLst>
              <a:ext uri="{FF2B5EF4-FFF2-40B4-BE49-F238E27FC236}">
                <a16:creationId xmlns:a16="http://schemas.microsoft.com/office/drawing/2014/main" id="{EAA61045-3FD3-45E9-8792-0A8996C15DDE}"/>
              </a:ext>
            </a:extLst>
          </p:cNvPr>
          <p:cNvGrpSpPr>
            <a:grpSpLocks/>
          </p:cNvGrpSpPr>
          <p:nvPr/>
        </p:nvGrpSpPr>
        <p:grpSpPr bwMode="auto">
          <a:xfrm>
            <a:off x="6638925" y="2295525"/>
            <a:ext cx="1978025" cy="4116388"/>
            <a:chOff x="3688" y="1384"/>
            <a:chExt cx="1246" cy="2593"/>
          </a:xfrm>
        </p:grpSpPr>
        <p:sp>
          <p:nvSpPr>
            <p:cNvPr id="89121" name="Rectangle 27">
              <a:extLst>
                <a:ext uri="{FF2B5EF4-FFF2-40B4-BE49-F238E27FC236}">
                  <a16:creationId xmlns:a16="http://schemas.microsoft.com/office/drawing/2014/main" id="{D31D4F60-9787-4A15-B2A8-40F93CA6B1BD}"/>
                </a:ext>
              </a:extLst>
            </p:cNvPr>
            <p:cNvSpPr>
              <a:spLocks noChangeArrowheads="1"/>
            </p:cNvSpPr>
            <p:nvPr/>
          </p:nvSpPr>
          <p:spPr bwMode="auto">
            <a:xfrm>
              <a:off x="3956" y="1433"/>
              <a:ext cx="978" cy="25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9122" name="Line 28">
              <a:extLst>
                <a:ext uri="{FF2B5EF4-FFF2-40B4-BE49-F238E27FC236}">
                  <a16:creationId xmlns:a16="http://schemas.microsoft.com/office/drawing/2014/main" id="{A4D9FD0C-8A9C-41A2-95FF-0DECA71C3C27}"/>
                </a:ext>
              </a:extLst>
            </p:cNvPr>
            <p:cNvSpPr>
              <a:spLocks noChangeShapeType="1"/>
            </p:cNvSpPr>
            <p:nvPr/>
          </p:nvSpPr>
          <p:spPr bwMode="auto">
            <a:xfrm>
              <a:off x="3956" y="1600"/>
              <a:ext cx="9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23" name="Line 29">
              <a:extLst>
                <a:ext uri="{FF2B5EF4-FFF2-40B4-BE49-F238E27FC236}">
                  <a16:creationId xmlns:a16="http://schemas.microsoft.com/office/drawing/2014/main" id="{4EE057DA-8F37-42C2-B9AC-0450C67E37B2}"/>
                </a:ext>
              </a:extLst>
            </p:cNvPr>
            <p:cNvSpPr>
              <a:spLocks noChangeShapeType="1"/>
            </p:cNvSpPr>
            <p:nvPr/>
          </p:nvSpPr>
          <p:spPr bwMode="auto">
            <a:xfrm>
              <a:off x="3956" y="1781"/>
              <a:ext cx="9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24" name="Line 30">
              <a:extLst>
                <a:ext uri="{FF2B5EF4-FFF2-40B4-BE49-F238E27FC236}">
                  <a16:creationId xmlns:a16="http://schemas.microsoft.com/office/drawing/2014/main" id="{025A35BA-075E-401D-922F-A7A8EF533254}"/>
                </a:ext>
              </a:extLst>
            </p:cNvPr>
            <p:cNvSpPr>
              <a:spLocks noChangeShapeType="1"/>
            </p:cNvSpPr>
            <p:nvPr/>
          </p:nvSpPr>
          <p:spPr bwMode="auto">
            <a:xfrm>
              <a:off x="3956" y="1963"/>
              <a:ext cx="9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25" name="Line 31">
              <a:extLst>
                <a:ext uri="{FF2B5EF4-FFF2-40B4-BE49-F238E27FC236}">
                  <a16:creationId xmlns:a16="http://schemas.microsoft.com/office/drawing/2014/main" id="{0032E809-B251-4E69-953A-BA0DE6CFD6E6}"/>
                </a:ext>
              </a:extLst>
            </p:cNvPr>
            <p:cNvSpPr>
              <a:spLocks noChangeShapeType="1"/>
            </p:cNvSpPr>
            <p:nvPr/>
          </p:nvSpPr>
          <p:spPr bwMode="auto">
            <a:xfrm>
              <a:off x="3956" y="2144"/>
              <a:ext cx="9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26" name="Line 32">
              <a:extLst>
                <a:ext uri="{FF2B5EF4-FFF2-40B4-BE49-F238E27FC236}">
                  <a16:creationId xmlns:a16="http://schemas.microsoft.com/office/drawing/2014/main" id="{D399D3BC-C152-467C-BCC2-DFB4D7FCEB7E}"/>
                </a:ext>
              </a:extLst>
            </p:cNvPr>
            <p:cNvSpPr>
              <a:spLocks noChangeShapeType="1"/>
            </p:cNvSpPr>
            <p:nvPr/>
          </p:nvSpPr>
          <p:spPr bwMode="auto">
            <a:xfrm>
              <a:off x="3956" y="2326"/>
              <a:ext cx="9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27" name="Line 33">
              <a:extLst>
                <a:ext uri="{FF2B5EF4-FFF2-40B4-BE49-F238E27FC236}">
                  <a16:creationId xmlns:a16="http://schemas.microsoft.com/office/drawing/2014/main" id="{E036654D-B2E7-41D8-87B0-825BDA726483}"/>
                </a:ext>
              </a:extLst>
            </p:cNvPr>
            <p:cNvSpPr>
              <a:spLocks noChangeShapeType="1"/>
            </p:cNvSpPr>
            <p:nvPr/>
          </p:nvSpPr>
          <p:spPr bwMode="auto">
            <a:xfrm>
              <a:off x="3956" y="2508"/>
              <a:ext cx="9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28" name="Line 34">
              <a:extLst>
                <a:ext uri="{FF2B5EF4-FFF2-40B4-BE49-F238E27FC236}">
                  <a16:creationId xmlns:a16="http://schemas.microsoft.com/office/drawing/2014/main" id="{F8CCFE06-BB24-4B03-9F42-B3ADCD4C41F2}"/>
                </a:ext>
              </a:extLst>
            </p:cNvPr>
            <p:cNvSpPr>
              <a:spLocks noChangeShapeType="1"/>
            </p:cNvSpPr>
            <p:nvPr/>
          </p:nvSpPr>
          <p:spPr bwMode="auto">
            <a:xfrm>
              <a:off x="3956" y="2689"/>
              <a:ext cx="9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29" name="Line 35">
              <a:extLst>
                <a:ext uri="{FF2B5EF4-FFF2-40B4-BE49-F238E27FC236}">
                  <a16:creationId xmlns:a16="http://schemas.microsoft.com/office/drawing/2014/main" id="{26131C92-0834-4320-AF52-D386E758E870}"/>
                </a:ext>
              </a:extLst>
            </p:cNvPr>
            <p:cNvSpPr>
              <a:spLocks noChangeShapeType="1"/>
            </p:cNvSpPr>
            <p:nvPr/>
          </p:nvSpPr>
          <p:spPr bwMode="auto">
            <a:xfrm>
              <a:off x="3956" y="2871"/>
              <a:ext cx="9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30" name="Line 36">
              <a:extLst>
                <a:ext uri="{FF2B5EF4-FFF2-40B4-BE49-F238E27FC236}">
                  <a16:creationId xmlns:a16="http://schemas.microsoft.com/office/drawing/2014/main" id="{7ED37AF2-9F3D-4848-9BFF-82B1173B76CE}"/>
                </a:ext>
              </a:extLst>
            </p:cNvPr>
            <p:cNvSpPr>
              <a:spLocks noChangeShapeType="1"/>
            </p:cNvSpPr>
            <p:nvPr/>
          </p:nvSpPr>
          <p:spPr bwMode="auto">
            <a:xfrm>
              <a:off x="3956" y="3052"/>
              <a:ext cx="9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31" name="Line 37">
              <a:extLst>
                <a:ext uri="{FF2B5EF4-FFF2-40B4-BE49-F238E27FC236}">
                  <a16:creationId xmlns:a16="http://schemas.microsoft.com/office/drawing/2014/main" id="{D16AB086-D56A-4621-947D-45C4DD647396}"/>
                </a:ext>
              </a:extLst>
            </p:cNvPr>
            <p:cNvSpPr>
              <a:spLocks noChangeShapeType="1"/>
            </p:cNvSpPr>
            <p:nvPr/>
          </p:nvSpPr>
          <p:spPr bwMode="auto">
            <a:xfrm>
              <a:off x="3956" y="3234"/>
              <a:ext cx="9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32" name="Line 38">
              <a:extLst>
                <a:ext uri="{FF2B5EF4-FFF2-40B4-BE49-F238E27FC236}">
                  <a16:creationId xmlns:a16="http://schemas.microsoft.com/office/drawing/2014/main" id="{4B12965F-0D95-426D-A418-B5D016E5FE92}"/>
                </a:ext>
              </a:extLst>
            </p:cNvPr>
            <p:cNvSpPr>
              <a:spLocks noChangeShapeType="1"/>
            </p:cNvSpPr>
            <p:nvPr/>
          </p:nvSpPr>
          <p:spPr bwMode="auto">
            <a:xfrm>
              <a:off x="3956" y="3416"/>
              <a:ext cx="9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33" name="Text Box 39">
              <a:extLst>
                <a:ext uri="{FF2B5EF4-FFF2-40B4-BE49-F238E27FC236}">
                  <a16:creationId xmlns:a16="http://schemas.microsoft.com/office/drawing/2014/main" id="{2B75A334-43A7-49E4-B24B-BCB6888CE2BE}"/>
                </a:ext>
              </a:extLst>
            </p:cNvPr>
            <p:cNvSpPr txBox="1">
              <a:spLocks noChangeArrowheads="1"/>
            </p:cNvSpPr>
            <p:nvPr/>
          </p:nvSpPr>
          <p:spPr bwMode="auto">
            <a:xfrm>
              <a:off x="3753" y="138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t>0</a:t>
              </a:r>
            </a:p>
          </p:txBody>
        </p:sp>
        <p:sp>
          <p:nvSpPr>
            <p:cNvPr id="89134" name="Text Box 40">
              <a:extLst>
                <a:ext uri="{FF2B5EF4-FFF2-40B4-BE49-F238E27FC236}">
                  <a16:creationId xmlns:a16="http://schemas.microsoft.com/office/drawing/2014/main" id="{B095CF7A-06AC-4BED-B76C-670F66BA57EC}"/>
                </a:ext>
              </a:extLst>
            </p:cNvPr>
            <p:cNvSpPr txBox="1">
              <a:spLocks noChangeArrowheads="1"/>
            </p:cNvSpPr>
            <p:nvPr/>
          </p:nvSpPr>
          <p:spPr bwMode="auto">
            <a:xfrm>
              <a:off x="3753" y="156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t>1</a:t>
              </a:r>
            </a:p>
          </p:txBody>
        </p:sp>
        <p:sp>
          <p:nvSpPr>
            <p:cNvPr id="89135" name="Text Box 41">
              <a:extLst>
                <a:ext uri="{FF2B5EF4-FFF2-40B4-BE49-F238E27FC236}">
                  <a16:creationId xmlns:a16="http://schemas.microsoft.com/office/drawing/2014/main" id="{C1E123DE-BD8C-422C-BFC1-927E6416F1D3}"/>
                </a:ext>
              </a:extLst>
            </p:cNvPr>
            <p:cNvSpPr txBox="1">
              <a:spLocks noChangeArrowheads="1"/>
            </p:cNvSpPr>
            <p:nvPr/>
          </p:nvSpPr>
          <p:spPr bwMode="auto">
            <a:xfrm>
              <a:off x="3753" y="174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t>2</a:t>
              </a:r>
            </a:p>
          </p:txBody>
        </p:sp>
        <p:sp>
          <p:nvSpPr>
            <p:cNvPr id="89136" name="Text Box 42">
              <a:extLst>
                <a:ext uri="{FF2B5EF4-FFF2-40B4-BE49-F238E27FC236}">
                  <a16:creationId xmlns:a16="http://schemas.microsoft.com/office/drawing/2014/main" id="{60112550-42F1-44E5-8751-B8967D85192D}"/>
                </a:ext>
              </a:extLst>
            </p:cNvPr>
            <p:cNvSpPr txBox="1">
              <a:spLocks noChangeArrowheads="1"/>
            </p:cNvSpPr>
            <p:nvPr/>
          </p:nvSpPr>
          <p:spPr bwMode="auto">
            <a:xfrm>
              <a:off x="3753" y="1930"/>
              <a:ext cx="1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t>3</a:t>
              </a:r>
            </a:p>
          </p:txBody>
        </p:sp>
        <p:sp>
          <p:nvSpPr>
            <p:cNvPr id="89137" name="Text Box 43">
              <a:extLst>
                <a:ext uri="{FF2B5EF4-FFF2-40B4-BE49-F238E27FC236}">
                  <a16:creationId xmlns:a16="http://schemas.microsoft.com/office/drawing/2014/main" id="{FE97700D-D3B7-4385-A3A3-CBDB3FBD7305}"/>
                </a:ext>
              </a:extLst>
            </p:cNvPr>
            <p:cNvSpPr txBox="1">
              <a:spLocks noChangeArrowheads="1"/>
            </p:cNvSpPr>
            <p:nvPr/>
          </p:nvSpPr>
          <p:spPr bwMode="auto">
            <a:xfrm>
              <a:off x="3753" y="211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t>4</a:t>
              </a:r>
            </a:p>
          </p:txBody>
        </p:sp>
        <p:sp>
          <p:nvSpPr>
            <p:cNvPr id="89138" name="Text Box 44">
              <a:extLst>
                <a:ext uri="{FF2B5EF4-FFF2-40B4-BE49-F238E27FC236}">
                  <a16:creationId xmlns:a16="http://schemas.microsoft.com/office/drawing/2014/main" id="{4FC6788F-7F7C-4436-BA13-1EC6DAD755BA}"/>
                </a:ext>
              </a:extLst>
            </p:cNvPr>
            <p:cNvSpPr txBox="1">
              <a:spLocks noChangeArrowheads="1"/>
            </p:cNvSpPr>
            <p:nvPr/>
          </p:nvSpPr>
          <p:spPr bwMode="auto">
            <a:xfrm>
              <a:off x="3753" y="229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t>5</a:t>
              </a:r>
            </a:p>
          </p:txBody>
        </p:sp>
        <p:sp>
          <p:nvSpPr>
            <p:cNvPr id="89139" name="Text Box 45">
              <a:extLst>
                <a:ext uri="{FF2B5EF4-FFF2-40B4-BE49-F238E27FC236}">
                  <a16:creationId xmlns:a16="http://schemas.microsoft.com/office/drawing/2014/main" id="{831D434F-2B4B-41E2-B147-B6683C7263B2}"/>
                </a:ext>
              </a:extLst>
            </p:cNvPr>
            <p:cNvSpPr txBox="1">
              <a:spLocks noChangeArrowheads="1"/>
            </p:cNvSpPr>
            <p:nvPr/>
          </p:nvSpPr>
          <p:spPr bwMode="auto">
            <a:xfrm>
              <a:off x="3753" y="247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t>6</a:t>
              </a:r>
            </a:p>
          </p:txBody>
        </p:sp>
        <p:sp>
          <p:nvSpPr>
            <p:cNvPr id="89140" name="Text Box 46">
              <a:extLst>
                <a:ext uri="{FF2B5EF4-FFF2-40B4-BE49-F238E27FC236}">
                  <a16:creationId xmlns:a16="http://schemas.microsoft.com/office/drawing/2014/main" id="{EB1F6391-14AE-40ED-94DD-6D935E09C7FD}"/>
                </a:ext>
              </a:extLst>
            </p:cNvPr>
            <p:cNvSpPr txBox="1">
              <a:spLocks noChangeArrowheads="1"/>
            </p:cNvSpPr>
            <p:nvPr/>
          </p:nvSpPr>
          <p:spPr bwMode="auto">
            <a:xfrm>
              <a:off x="3753" y="265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t>7</a:t>
              </a:r>
            </a:p>
          </p:txBody>
        </p:sp>
        <p:sp>
          <p:nvSpPr>
            <p:cNvPr id="89141" name="Text Box 47">
              <a:extLst>
                <a:ext uri="{FF2B5EF4-FFF2-40B4-BE49-F238E27FC236}">
                  <a16:creationId xmlns:a16="http://schemas.microsoft.com/office/drawing/2014/main" id="{93837CF8-FC28-45A9-8120-80DDD666FB8E}"/>
                </a:ext>
              </a:extLst>
            </p:cNvPr>
            <p:cNvSpPr txBox="1">
              <a:spLocks noChangeArrowheads="1"/>
            </p:cNvSpPr>
            <p:nvPr/>
          </p:nvSpPr>
          <p:spPr bwMode="auto">
            <a:xfrm>
              <a:off x="3753" y="284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t>8</a:t>
              </a:r>
            </a:p>
          </p:txBody>
        </p:sp>
        <p:sp>
          <p:nvSpPr>
            <p:cNvPr id="89142" name="Text Box 48">
              <a:extLst>
                <a:ext uri="{FF2B5EF4-FFF2-40B4-BE49-F238E27FC236}">
                  <a16:creationId xmlns:a16="http://schemas.microsoft.com/office/drawing/2014/main" id="{D25AEF22-56F6-42DD-BB2C-E53D47967216}"/>
                </a:ext>
              </a:extLst>
            </p:cNvPr>
            <p:cNvSpPr txBox="1">
              <a:spLocks noChangeArrowheads="1"/>
            </p:cNvSpPr>
            <p:nvPr/>
          </p:nvSpPr>
          <p:spPr bwMode="auto">
            <a:xfrm>
              <a:off x="3753" y="302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t>9</a:t>
              </a:r>
            </a:p>
          </p:txBody>
        </p:sp>
        <p:sp>
          <p:nvSpPr>
            <p:cNvPr id="89143" name="Text Box 49">
              <a:extLst>
                <a:ext uri="{FF2B5EF4-FFF2-40B4-BE49-F238E27FC236}">
                  <a16:creationId xmlns:a16="http://schemas.microsoft.com/office/drawing/2014/main" id="{987E9549-DE78-4C3E-984D-5F09CEAF76DF}"/>
                </a:ext>
              </a:extLst>
            </p:cNvPr>
            <p:cNvSpPr txBox="1">
              <a:spLocks noChangeArrowheads="1"/>
            </p:cNvSpPr>
            <p:nvPr/>
          </p:nvSpPr>
          <p:spPr bwMode="auto">
            <a:xfrm>
              <a:off x="3688" y="3217"/>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t>10</a:t>
              </a:r>
            </a:p>
          </p:txBody>
        </p:sp>
        <p:sp>
          <p:nvSpPr>
            <p:cNvPr id="89144" name="Text Box 50">
              <a:extLst>
                <a:ext uri="{FF2B5EF4-FFF2-40B4-BE49-F238E27FC236}">
                  <a16:creationId xmlns:a16="http://schemas.microsoft.com/office/drawing/2014/main" id="{C3B327CC-00C9-464D-9633-4B72CD961DAD}"/>
                </a:ext>
              </a:extLst>
            </p:cNvPr>
            <p:cNvSpPr txBox="1">
              <a:spLocks noChangeArrowheads="1"/>
            </p:cNvSpPr>
            <p:nvPr/>
          </p:nvSpPr>
          <p:spPr bwMode="auto">
            <a:xfrm>
              <a:off x="4316" y="3449"/>
              <a:ext cx="308"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t>……...</a:t>
              </a:r>
            </a:p>
          </p:txBody>
        </p:sp>
      </p:grpSp>
      <p:grpSp>
        <p:nvGrpSpPr>
          <p:cNvPr id="3" name="Group 51">
            <a:extLst>
              <a:ext uri="{FF2B5EF4-FFF2-40B4-BE49-F238E27FC236}">
                <a16:creationId xmlns:a16="http://schemas.microsoft.com/office/drawing/2014/main" id="{37DE4E20-B6C6-4603-A00B-1CEE195E9544}"/>
              </a:ext>
            </a:extLst>
          </p:cNvPr>
          <p:cNvGrpSpPr>
            <a:grpSpLocks/>
          </p:cNvGrpSpPr>
          <p:nvPr/>
        </p:nvGrpSpPr>
        <p:grpSpPr bwMode="auto">
          <a:xfrm>
            <a:off x="2555875" y="3573463"/>
            <a:ext cx="4125913" cy="3240087"/>
            <a:chOff x="1177" y="1990"/>
            <a:chExt cx="2895" cy="2244"/>
          </a:xfrm>
        </p:grpSpPr>
        <p:grpSp>
          <p:nvGrpSpPr>
            <p:cNvPr id="89094" name="Group 52">
              <a:extLst>
                <a:ext uri="{FF2B5EF4-FFF2-40B4-BE49-F238E27FC236}">
                  <a16:creationId xmlns:a16="http://schemas.microsoft.com/office/drawing/2014/main" id="{7A4F263D-262C-4546-AB26-038BA662EC1F}"/>
                </a:ext>
              </a:extLst>
            </p:cNvPr>
            <p:cNvGrpSpPr>
              <a:grpSpLocks/>
            </p:cNvGrpSpPr>
            <p:nvPr/>
          </p:nvGrpSpPr>
          <p:grpSpPr bwMode="auto">
            <a:xfrm>
              <a:off x="1177" y="1990"/>
              <a:ext cx="2895" cy="503"/>
              <a:chOff x="1177" y="1882"/>
              <a:chExt cx="2895" cy="503"/>
            </a:xfrm>
          </p:grpSpPr>
          <p:sp>
            <p:nvSpPr>
              <p:cNvPr id="89119" name="Line 53">
                <a:extLst>
                  <a:ext uri="{FF2B5EF4-FFF2-40B4-BE49-F238E27FC236}">
                    <a16:creationId xmlns:a16="http://schemas.microsoft.com/office/drawing/2014/main" id="{0E9976C5-B13A-4E38-966F-28153230F17A}"/>
                  </a:ext>
                </a:extLst>
              </p:cNvPr>
              <p:cNvSpPr>
                <a:spLocks noChangeShapeType="1"/>
              </p:cNvSpPr>
              <p:nvPr/>
            </p:nvSpPr>
            <p:spPr bwMode="auto">
              <a:xfrm flipH="1">
                <a:off x="1177" y="1882"/>
                <a:ext cx="1417" cy="47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9120" name="Line 54">
                <a:extLst>
                  <a:ext uri="{FF2B5EF4-FFF2-40B4-BE49-F238E27FC236}">
                    <a16:creationId xmlns:a16="http://schemas.microsoft.com/office/drawing/2014/main" id="{336C318F-A122-4967-8A6B-73FD23331BD2}"/>
                  </a:ext>
                </a:extLst>
              </p:cNvPr>
              <p:cNvSpPr>
                <a:spLocks noChangeShapeType="1"/>
              </p:cNvSpPr>
              <p:nvPr/>
            </p:nvSpPr>
            <p:spPr bwMode="auto">
              <a:xfrm>
                <a:off x="2586" y="1890"/>
                <a:ext cx="1486" cy="49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89095" name="Group 55">
              <a:extLst>
                <a:ext uri="{FF2B5EF4-FFF2-40B4-BE49-F238E27FC236}">
                  <a16:creationId xmlns:a16="http://schemas.microsoft.com/office/drawing/2014/main" id="{04C40B0D-AC73-45AF-B11C-5C1142354404}"/>
                </a:ext>
              </a:extLst>
            </p:cNvPr>
            <p:cNvGrpSpPr>
              <a:grpSpLocks/>
            </p:cNvGrpSpPr>
            <p:nvPr/>
          </p:nvGrpSpPr>
          <p:grpSpPr bwMode="auto">
            <a:xfrm>
              <a:off x="1347" y="2408"/>
              <a:ext cx="2462" cy="1781"/>
              <a:chOff x="1347" y="2408"/>
              <a:chExt cx="2462" cy="1781"/>
            </a:xfrm>
          </p:grpSpPr>
          <p:sp>
            <p:nvSpPr>
              <p:cNvPr id="89104" name="Rectangle 56">
                <a:extLst>
                  <a:ext uri="{FF2B5EF4-FFF2-40B4-BE49-F238E27FC236}">
                    <a16:creationId xmlns:a16="http://schemas.microsoft.com/office/drawing/2014/main" id="{0EFAC3C0-1B48-4CA4-B7E3-7CEEF0C8DDDF}"/>
                  </a:ext>
                </a:extLst>
              </p:cNvPr>
              <p:cNvSpPr>
                <a:spLocks noChangeArrowheads="1"/>
              </p:cNvSpPr>
              <p:nvPr/>
            </p:nvSpPr>
            <p:spPr bwMode="auto">
              <a:xfrm>
                <a:off x="1347" y="2408"/>
                <a:ext cx="2462" cy="1781"/>
              </a:xfrm>
              <a:prstGeom prst="rect">
                <a:avLst/>
              </a:prstGeom>
              <a:solidFill>
                <a:schemeClr val="bg1"/>
              </a:solidFill>
              <a:ln w="28575">
                <a:solidFill>
                  <a:srgbClr val="0000FF"/>
                </a:solidFill>
                <a:miter lim="800000"/>
                <a:headEnd/>
                <a:tailEnd/>
              </a:ln>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grpSp>
            <p:nvGrpSpPr>
              <p:cNvPr id="89105" name="Group 57">
                <a:extLst>
                  <a:ext uri="{FF2B5EF4-FFF2-40B4-BE49-F238E27FC236}">
                    <a16:creationId xmlns:a16="http://schemas.microsoft.com/office/drawing/2014/main" id="{A7A34F0C-7D2C-456E-B4DD-0827127DFE7B}"/>
                  </a:ext>
                </a:extLst>
              </p:cNvPr>
              <p:cNvGrpSpPr>
                <a:grpSpLocks/>
              </p:cNvGrpSpPr>
              <p:nvPr/>
            </p:nvGrpSpPr>
            <p:grpSpPr bwMode="auto">
              <a:xfrm>
                <a:off x="1355" y="2408"/>
                <a:ext cx="2454" cy="1781"/>
                <a:chOff x="1355" y="2408"/>
                <a:chExt cx="2454" cy="1781"/>
              </a:xfrm>
            </p:grpSpPr>
            <p:sp>
              <p:nvSpPr>
                <p:cNvPr id="89106" name="Line 58">
                  <a:extLst>
                    <a:ext uri="{FF2B5EF4-FFF2-40B4-BE49-F238E27FC236}">
                      <a16:creationId xmlns:a16="http://schemas.microsoft.com/office/drawing/2014/main" id="{49580EE3-83C0-494C-A5DF-001373CF3431}"/>
                    </a:ext>
                  </a:extLst>
                </p:cNvPr>
                <p:cNvSpPr>
                  <a:spLocks noChangeShapeType="1"/>
                </p:cNvSpPr>
                <p:nvPr/>
              </p:nvSpPr>
              <p:spPr bwMode="auto">
                <a:xfrm>
                  <a:off x="1355" y="2679"/>
                  <a:ext cx="2454"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9107" name="Line 59">
                  <a:extLst>
                    <a:ext uri="{FF2B5EF4-FFF2-40B4-BE49-F238E27FC236}">
                      <a16:creationId xmlns:a16="http://schemas.microsoft.com/office/drawing/2014/main" id="{76DB733C-ABF8-4450-998D-076720B6E834}"/>
                    </a:ext>
                  </a:extLst>
                </p:cNvPr>
                <p:cNvSpPr>
                  <a:spLocks noChangeShapeType="1"/>
                </p:cNvSpPr>
                <p:nvPr/>
              </p:nvSpPr>
              <p:spPr bwMode="auto">
                <a:xfrm>
                  <a:off x="1355" y="2931"/>
                  <a:ext cx="2454"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9108" name="Line 60">
                  <a:extLst>
                    <a:ext uri="{FF2B5EF4-FFF2-40B4-BE49-F238E27FC236}">
                      <a16:creationId xmlns:a16="http://schemas.microsoft.com/office/drawing/2014/main" id="{62D187A4-CCF7-4F05-8BFE-0B0A3DB987EF}"/>
                    </a:ext>
                  </a:extLst>
                </p:cNvPr>
                <p:cNvSpPr>
                  <a:spLocks noChangeShapeType="1"/>
                </p:cNvSpPr>
                <p:nvPr/>
              </p:nvSpPr>
              <p:spPr bwMode="auto">
                <a:xfrm>
                  <a:off x="1355" y="3183"/>
                  <a:ext cx="2454"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9109" name="Line 61">
                  <a:extLst>
                    <a:ext uri="{FF2B5EF4-FFF2-40B4-BE49-F238E27FC236}">
                      <a16:creationId xmlns:a16="http://schemas.microsoft.com/office/drawing/2014/main" id="{FD45D1FA-0D73-4DAB-A0E9-8E18D212D802}"/>
                    </a:ext>
                  </a:extLst>
                </p:cNvPr>
                <p:cNvSpPr>
                  <a:spLocks noChangeShapeType="1"/>
                </p:cNvSpPr>
                <p:nvPr/>
              </p:nvSpPr>
              <p:spPr bwMode="auto">
                <a:xfrm>
                  <a:off x="1355" y="3436"/>
                  <a:ext cx="2454"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9110" name="Line 62">
                  <a:extLst>
                    <a:ext uri="{FF2B5EF4-FFF2-40B4-BE49-F238E27FC236}">
                      <a16:creationId xmlns:a16="http://schemas.microsoft.com/office/drawing/2014/main" id="{8CC8140A-EF84-4F29-9121-D523B58CE77F}"/>
                    </a:ext>
                  </a:extLst>
                </p:cNvPr>
                <p:cNvSpPr>
                  <a:spLocks noChangeShapeType="1"/>
                </p:cNvSpPr>
                <p:nvPr/>
              </p:nvSpPr>
              <p:spPr bwMode="auto">
                <a:xfrm>
                  <a:off x="1355" y="3688"/>
                  <a:ext cx="2454"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9111" name="Line 63">
                  <a:extLst>
                    <a:ext uri="{FF2B5EF4-FFF2-40B4-BE49-F238E27FC236}">
                      <a16:creationId xmlns:a16="http://schemas.microsoft.com/office/drawing/2014/main" id="{5EB8E914-61E1-49C8-AD72-1853B10FD970}"/>
                    </a:ext>
                  </a:extLst>
                </p:cNvPr>
                <p:cNvSpPr>
                  <a:spLocks noChangeShapeType="1"/>
                </p:cNvSpPr>
                <p:nvPr/>
              </p:nvSpPr>
              <p:spPr bwMode="auto">
                <a:xfrm>
                  <a:off x="1355" y="3941"/>
                  <a:ext cx="2454"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9112" name="Line 64">
                  <a:extLst>
                    <a:ext uri="{FF2B5EF4-FFF2-40B4-BE49-F238E27FC236}">
                      <a16:creationId xmlns:a16="http://schemas.microsoft.com/office/drawing/2014/main" id="{12443281-9900-4384-9B73-F1A4014ECD8A}"/>
                    </a:ext>
                  </a:extLst>
                </p:cNvPr>
                <p:cNvSpPr>
                  <a:spLocks noChangeShapeType="1"/>
                </p:cNvSpPr>
                <p:nvPr/>
              </p:nvSpPr>
              <p:spPr bwMode="auto">
                <a:xfrm>
                  <a:off x="1672" y="2408"/>
                  <a:ext cx="0" cy="1781"/>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9113" name="Line 65">
                  <a:extLst>
                    <a:ext uri="{FF2B5EF4-FFF2-40B4-BE49-F238E27FC236}">
                      <a16:creationId xmlns:a16="http://schemas.microsoft.com/office/drawing/2014/main" id="{90BC8A9D-56D9-488B-A116-D0B64F091980}"/>
                    </a:ext>
                  </a:extLst>
                </p:cNvPr>
                <p:cNvSpPr>
                  <a:spLocks noChangeShapeType="1"/>
                </p:cNvSpPr>
                <p:nvPr/>
              </p:nvSpPr>
              <p:spPr bwMode="auto">
                <a:xfrm>
                  <a:off x="2582" y="2408"/>
                  <a:ext cx="0" cy="1781"/>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9114" name="Line 66">
                  <a:extLst>
                    <a:ext uri="{FF2B5EF4-FFF2-40B4-BE49-F238E27FC236}">
                      <a16:creationId xmlns:a16="http://schemas.microsoft.com/office/drawing/2014/main" id="{322AE6C5-C471-4D81-959A-48D5857FA3B6}"/>
                    </a:ext>
                  </a:extLst>
                </p:cNvPr>
                <p:cNvSpPr>
                  <a:spLocks noChangeShapeType="1"/>
                </p:cNvSpPr>
                <p:nvPr/>
              </p:nvSpPr>
              <p:spPr bwMode="auto">
                <a:xfrm>
                  <a:off x="1975" y="2408"/>
                  <a:ext cx="0" cy="1781"/>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9115" name="Line 67">
                  <a:extLst>
                    <a:ext uri="{FF2B5EF4-FFF2-40B4-BE49-F238E27FC236}">
                      <a16:creationId xmlns:a16="http://schemas.microsoft.com/office/drawing/2014/main" id="{C4FE040B-61FA-47FA-980F-00DA810D28BE}"/>
                    </a:ext>
                  </a:extLst>
                </p:cNvPr>
                <p:cNvSpPr>
                  <a:spLocks noChangeShapeType="1"/>
                </p:cNvSpPr>
                <p:nvPr/>
              </p:nvSpPr>
              <p:spPr bwMode="auto">
                <a:xfrm>
                  <a:off x="2886" y="2408"/>
                  <a:ext cx="0" cy="1781"/>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9116" name="Line 68">
                  <a:extLst>
                    <a:ext uri="{FF2B5EF4-FFF2-40B4-BE49-F238E27FC236}">
                      <a16:creationId xmlns:a16="http://schemas.microsoft.com/office/drawing/2014/main" id="{E2875288-25BD-4812-8639-E9EC584754CD}"/>
                    </a:ext>
                  </a:extLst>
                </p:cNvPr>
                <p:cNvSpPr>
                  <a:spLocks noChangeShapeType="1"/>
                </p:cNvSpPr>
                <p:nvPr/>
              </p:nvSpPr>
              <p:spPr bwMode="auto">
                <a:xfrm>
                  <a:off x="2279" y="2408"/>
                  <a:ext cx="0" cy="1781"/>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9117" name="Line 69">
                  <a:extLst>
                    <a:ext uri="{FF2B5EF4-FFF2-40B4-BE49-F238E27FC236}">
                      <a16:creationId xmlns:a16="http://schemas.microsoft.com/office/drawing/2014/main" id="{1BD9A2E9-EC68-4243-AAA8-29724C9DB937}"/>
                    </a:ext>
                  </a:extLst>
                </p:cNvPr>
                <p:cNvSpPr>
                  <a:spLocks noChangeShapeType="1"/>
                </p:cNvSpPr>
                <p:nvPr/>
              </p:nvSpPr>
              <p:spPr bwMode="auto">
                <a:xfrm>
                  <a:off x="3189" y="2408"/>
                  <a:ext cx="0" cy="1781"/>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9118" name="Line 70">
                  <a:extLst>
                    <a:ext uri="{FF2B5EF4-FFF2-40B4-BE49-F238E27FC236}">
                      <a16:creationId xmlns:a16="http://schemas.microsoft.com/office/drawing/2014/main" id="{8FAF3F34-CAC1-47A1-BE47-F1F58946795A}"/>
                    </a:ext>
                  </a:extLst>
                </p:cNvPr>
                <p:cNvSpPr>
                  <a:spLocks noChangeShapeType="1"/>
                </p:cNvSpPr>
                <p:nvPr/>
              </p:nvSpPr>
              <p:spPr bwMode="auto">
                <a:xfrm>
                  <a:off x="3493" y="2408"/>
                  <a:ext cx="0" cy="1781"/>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grpSp>
          <p:nvGrpSpPr>
            <p:cNvPr id="89096" name="Group 71">
              <a:extLst>
                <a:ext uri="{FF2B5EF4-FFF2-40B4-BE49-F238E27FC236}">
                  <a16:creationId xmlns:a16="http://schemas.microsoft.com/office/drawing/2014/main" id="{B717CBB8-1543-4BD7-A1A2-F8C41827D3FD}"/>
                </a:ext>
              </a:extLst>
            </p:cNvPr>
            <p:cNvGrpSpPr>
              <a:grpSpLocks/>
            </p:cNvGrpSpPr>
            <p:nvPr/>
          </p:nvGrpSpPr>
          <p:grpSpPr bwMode="auto">
            <a:xfrm>
              <a:off x="1398" y="2433"/>
              <a:ext cx="218" cy="1801"/>
              <a:chOff x="1398" y="2433"/>
              <a:chExt cx="218" cy="1801"/>
            </a:xfrm>
          </p:grpSpPr>
          <p:sp>
            <p:nvSpPr>
              <p:cNvPr id="89097" name="Text Box 72">
                <a:extLst>
                  <a:ext uri="{FF2B5EF4-FFF2-40B4-BE49-F238E27FC236}">
                    <a16:creationId xmlns:a16="http://schemas.microsoft.com/office/drawing/2014/main" id="{2CA43D01-A18A-4A67-BD90-299B41674DF0}"/>
                  </a:ext>
                </a:extLst>
              </p:cNvPr>
              <p:cNvSpPr txBox="1">
                <a:spLocks noChangeArrowheads="1"/>
              </p:cNvSpPr>
              <p:nvPr/>
            </p:nvSpPr>
            <p:spPr bwMode="auto">
              <a:xfrm>
                <a:off x="1398" y="2433"/>
                <a:ext cx="2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rPr>
                  <a:t>7</a:t>
                </a:r>
              </a:p>
            </p:txBody>
          </p:sp>
          <p:sp>
            <p:nvSpPr>
              <p:cNvPr id="89098" name="Text Box 73">
                <a:extLst>
                  <a:ext uri="{FF2B5EF4-FFF2-40B4-BE49-F238E27FC236}">
                    <a16:creationId xmlns:a16="http://schemas.microsoft.com/office/drawing/2014/main" id="{18F9CFF4-E7C5-483D-A883-E70974880C6D}"/>
                  </a:ext>
                </a:extLst>
              </p:cNvPr>
              <p:cNvSpPr txBox="1">
                <a:spLocks noChangeArrowheads="1"/>
              </p:cNvSpPr>
              <p:nvPr/>
            </p:nvSpPr>
            <p:spPr bwMode="auto">
              <a:xfrm>
                <a:off x="1398" y="2685"/>
                <a:ext cx="2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rPr>
                  <a:t>6</a:t>
                </a:r>
              </a:p>
            </p:txBody>
          </p:sp>
          <p:sp>
            <p:nvSpPr>
              <p:cNvPr id="89099" name="Text Box 74">
                <a:extLst>
                  <a:ext uri="{FF2B5EF4-FFF2-40B4-BE49-F238E27FC236}">
                    <a16:creationId xmlns:a16="http://schemas.microsoft.com/office/drawing/2014/main" id="{CF4FC19A-40AC-4E1E-BB90-09BB81E905DC}"/>
                  </a:ext>
                </a:extLst>
              </p:cNvPr>
              <p:cNvSpPr txBox="1">
                <a:spLocks noChangeArrowheads="1"/>
              </p:cNvSpPr>
              <p:nvPr/>
            </p:nvSpPr>
            <p:spPr bwMode="auto">
              <a:xfrm>
                <a:off x="1398" y="3189"/>
                <a:ext cx="2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rPr>
                  <a:t>4</a:t>
                </a:r>
              </a:p>
            </p:txBody>
          </p:sp>
          <p:sp>
            <p:nvSpPr>
              <p:cNvPr id="89100" name="Text Box 75">
                <a:extLst>
                  <a:ext uri="{FF2B5EF4-FFF2-40B4-BE49-F238E27FC236}">
                    <a16:creationId xmlns:a16="http://schemas.microsoft.com/office/drawing/2014/main" id="{AC5BCF5E-8AAC-4A42-A1CF-72507DF69EB6}"/>
                  </a:ext>
                </a:extLst>
              </p:cNvPr>
              <p:cNvSpPr txBox="1">
                <a:spLocks noChangeArrowheads="1"/>
              </p:cNvSpPr>
              <p:nvPr/>
            </p:nvSpPr>
            <p:spPr bwMode="auto">
              <a:xfrm>
                <a:off x="1398" y="3441"/>
                <a:ext cx="2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rPr>
                  <a:t>3</a:t>
                </a:r>
              </a:p>
            </p:txBody>
          </p:sp>
          <p:sp>
            <p:nvSpPr>
              <p:cNvPr id="89101" name="Text Box 76">
                <a:extLst>
                  <a:ext uri="{FF2B5EF4-FFF2-40B4-BE49-F238E27FC236}">
                    <a16:creationId xmlns:a16="http://schemas.microsoft.com/office/drawing/2014/main" id="{F07806BA-81BC-493D-9CF0-FF1CF35081D6}"/>
                  </a:ext>
                </a:extLst>
              </p:cNvPr>
              <p:cNvSpPr txBox="1">
                <a:spLocks noChangeArrowheads="1"/>
              </p:cNvSpPr>
              <p:nvPr/>
            </p:nvSpPr>
            <p:spPr bwMode="auto">
              <a:xfrm>
                <a:off x="1398" y="3693"/>
                <a:ext cx="2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rPr>
                  <a:t>2</a:t>
                </a:r>
              </a:p>
            </p:txBody>
          </p:sp>
          <p:sp>
            <p:nvSpPr>
              <p:cNvPr id="89102" name="Text Box 77">
                <a:extLst>
                  <a:ext uri="{FF2B5EF4-FFF2-40B4-BE49-F238E27FC236}">
                    <a16:creationId xmlns:a16="http://schemas.microsoft.com/office/drawing/2014/main" id="{32C2C5E4-BFD6-4C59-98D8-FD81C39E4453}"/>
                  </a:ext>
                </a:extLst>
              </p:cNvPr>
              <p:cNvSpPr txBox="1">
                <a:spLocks noChangeArrowheads="1"/>
              </p:cNvSpPr>
              <p:nvPr/>
            </p:nvSpPr>
            <p:spPr bwMode="auto">
              <a:xfrm>
                <a:off x="1398" y="2937"/>
                <a:ext cx="2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rPr>
                  <a:t>5</a:t>
                </a:r>
              </a:p>
            </p:txBody>
          </p:sp>
          <p:sp>
            <p:nvSpPr>
              <p:cNvPr id="89103" name="Text Box 78">
                <a:extLst>
                  <a:ext uri="{FF2B5EF4-FFF2-40B4-BE49-F238E27FC236}">
                    <a16:creationId xmlns:a16="http://schemas.microsoft.com/office/drawing/2014/main" id="{79681485-D8A9-43EF-8CCD-70C5B755D1FF}"/>
                  </a:ext>
                </a:extLst>
              </p:cNvPr>
              <p:cNvSpPr txBox="1">
                <a:spLocks noChangeArrowheads="1"/>
              </p:cNvSpPr>
              <p:nvPr/>
            </p:nvSpPr>
            <p:spPr bwMode="auto">
              <a:xfrm>
                <a:off x="1398" y="3946"/>
                <a:ext cx="2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rPr>
                  <a:t>1</a:t>
                </a:r>
              </a:p>
            </p:txBody>
          </p:sp>
        </p:grpSp>
      </p:grpSp>
      <p:sp>
        <p:nvSpPr>
          <p:cNvPr id="89093" name="Rectangle 2">
            <a:extLst>
              <a:ext uri="{FF2B5EF4-FFF2-40B4-BE49-F238E27FC236}">
                <a16:creationId xmlns:a16="http://schemas.microsoft.com/office/drawing/2014/main" id="{5DFFA9B0-77D1-4411-B48D-1EC8D637549B}"/>
              </a:ext>
            </a:extLst>
          </p:cNvPr>
          <p:cNvSpPr>
            <a:spLocks noGrp="1"/>
          </p:cNvSpPr>
          <p:nvPr>
            <p:ph type="subTitle" idx="4294967295"/>
          </p:nvPr>
        </p:nvSpPr>
        <p:spPr>
          <a:xfrm>
            <a:off x="0" y="1052513"/>
            <a:ext cx="8077200" cy="609600"/>
          </a:xfrm>
        </p:spPr>
        <p:txBody>
          <a:bodyPr/>
          <a:lstStyle/>
          <a:p>
            <a:pPr algn="ctr" eaLnBrk="1" hangingPunct="1"/>
            <a:r>
              <a:rPr lang="en-US" altLang="zh-CN" b="1" dirty="0">
                <a:solidFill>
                  <a:srgbClr val="800000"/>
                </a:solidFill>
                <a:latin typeface="宋体" panose="02010600030101010101" pitchFamily="2" charset="-122"/>
              </a:rPr>
              <a:t>3.3.4 </a:t>
            </a:r>
            <a:r>
              <a:rPr lang="zh-CN" altLang="en-US" dirty="0">
                <a:solidFill>
                  <a:srgbClr val="800000"/>
                </a:solidFill>
              </a:rPr>
              <a:t>整型常量的表示方法</a:t>
            </a:r>
            <a:r>
              <a:rPr lang="en-US" altLang="zh-CN" dirty="0">
                <a:solidFill>
                  <a:srgbClr val="800000"/>
                </a:solidFill>
              </a:rPr>
              <a:t>(</a:t>
            </a:r>
            <a:r>
              <a:rPr lang="zh-CN" altLang="en-US" dirty="0">
                <a:solidFill>
                  <a:srgbClr val="800000"/>
                </a:solidFill>
              </a:rPr>
              <a:t>补充知识</a:t>
            </a:r>
            <a:r>
              <a:rPr lang="en-US" altLang="zh-CN" dirty="0">
                <a:solidFill>
                  <a:srgbClr val="800000"/>
                </a:solidFill>
              </a:rPr>
              <a:t>)</a:t>
            </a:r>
            <a:endParaRPr lang="zh-CN" altLang="zh-CN" dirty="0">
              <a:solidFill>
                <a:srgbClr val="800000"/>
              </a:solidFill>
            </a:endParaRPr>
          </a:p>
          <a:p>
            <a:pPr algn="ctr" eaLnBrk="1" hangingPunct="1"/>
            <a:endParaRPr lang="zh-CN" altLang="zh-CN" dirty="0">
              <a:solidFill>
                <a:srgbClr val="80000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214EC372-0CFD-45AC-A256-E309A601FE77}"/>
              </a:ext>
            </a:extLst>
          </p:cNvPr>
          <p:cNvSpPr>
            <a:spLocks noChangeArrowheads="1"/>
          </p:cNvSpPr>
          <p:nvPr/>
        </p:nvSpPr>
        <p:spPr bwMode="auto">
          <a:xfrm>
            <a:off x="323850" y="1628775"/>
            <a:ext cx="85312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ts val="400"/>
              </a:spcBef>
              <a:buClr>
                <a:schemeClr val="accent1"/>
              </a:buClr>
              <a:buSzPct val="68000"/>
              <a:buFont typeface="Wingdings 3" panose="05040102010807070707" pitchFamily="18" charset="2"/>
              <a:buChar char=""/>
              <a:defRPr sz="2700">
                <a:solidFill>
                  <a:schemeClr val="tx1"/>
                </a:solidFill>
                <a:latin typeface="Cambria" panose="02040503050406030204" pitchFamily="18" charset="0"/>
                <a:ea typeface="黑体" panose="02010609060101010101" pitchFamily="49" charset="-122"/>
              </a:defRPr>
            </a:lvl1pPr>
            <a:lvl2pPr marL="685800" indent="-228600">
              <a:spcBef>
                <a:spcPts val="325"/>
              </a:spcBef>
              <a:buClr>
                <a:schemeClr val="accent1"/>
              </a:buClr>
              <a:buFont typeface="Verdana" panose="020B0604030504040204" pitchFamily="34" charset="0"/>
              <a:buChar char="◦"/>
              <a:defRPr sz="2300">
                <a:solidFill>
                  <a:schemeClr val="tx1"/>
                </a:solidFill>
                <a:latin typeface="Cambria" panose="02040503050406030204" pitchFamily="18"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Cambria" panose="02040503050406030204" pitchFamily="18"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Cambria" panose="02040503050406030204" pitchFamily="18"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9pPr>
          </a:lstStyle>
          <a:p>
            <a:pPr eaLnBrk="1" hangingPunct="1">
              <a:spcBef>
                <a:spcPct val="20000"/>
              </a:spcBef>
              <a:buClr>
                <a:srgbClr val="339933"/>
              </a:buClr>
              <a:buSzTx/>
              <a:buFont typeface="Wingdings" panose="05000000000000000000" pitchFamily="2" charset="2"/>
              <a:buChar char="«"/>
            </a:pPr>
            <a:r>
              <a:rPr lang="zh-CN" altLang="en-US" sz="2400">
                <a:latin typeface="Arial" panose="020B0604020202020204" pitchFamily="34" charset="0"/>
                <a:ea typeface="宋体" panose="02010600030101010101" pitchFamily="2" charset="-122"/>
              </a:rPr>
              <a:t>补充知识：</a:t>
            </a:r>
            <a:r>
              <a:rPr lang="zh-CN" altLang="en-US" sz="2400">
                <a:latin typeface="Times New Roman" panose="02020603050405020304" pitchFamily="18" charset="0"/>
                <a:ea typeface="宋体" panose="02010600030101010101" pitchFamily="2" charset="-122"/>
              </a:rPr>
              <a:t>数值的表示方法（原码、反码和补码）</a:t>
            </a:r>
          </a:p>
          <a:p>
            <a:pPr lvl="1" eaLnBrk="1" hangingPunct="1">
              <a:spcBef>
                <a:spcPct val="20000"/>
              </a:spcBef>
              <a:buClr>
                <a:srgbClr val="FF3300"/>
              </a:buClr>
              <a:buFont typeface="Wingdings" panose="05000000000000000000" pitchFamily="2" charset="2"/>
              <a:buChar char="v"/>
            </a:pPr>
            <a:r>
              <a:rPr lang="zh-CN" altLang="en-US" sz="2000">
                <a:latin typeface="Times New Roman" panose="02020603050405020304" pitchFamily="18" charset="0"/>
                <a:ea typeface="宋体" panose="02010600030101010101" pitchFamily="2" charset="-122"/>
              </a:rPr>
              <a:t>原码：最高位为符号位，其余各位为数值本身的绝对值</a:t>
            </a:r>
          </a:p>
          <a:p>
            <a:pPr lvl="1" eaLnBrk="1" hangingPunct="1">
              <a:spcBef>
                <a:spcPct val="20000"/>
              </a:spcBef>
              <a:buClr>
                <a:srgbClr val="FF3300"/>
              </a:buClr>
              <a:buFont typeface="Wingdings" panose="05000000000000000000" pitchFamily="2" charset="2"/>
              <a:buChar char="v"/>
            </a:pPr>
            <a:r>
              <a:rPr lang="zh-CN" altLang="en-US" sz="2000">
                <a:latin typeface="Times New Roman" panose="02020603050405020304" pitchFamily="18" charset="0"/>
                <a:ea typeface="宋体" panose="02010600030101010101" pitchFamily="2" charset="-122"/>
              </a:rPr>
              <a:t>反码：</a:t>
            </a:r>
          </a:p>
          <a:p>
            <a:pPr lvl="2" eaLnBrk="1" hangingPunct="1">
              <a:spcBef>
                <a:spcPct val="20000"/>
              </a:spcBef>
              <a:buClr>
                <a:srgbClr val="FFCC00"/>
              </a:buClr>
              <a:buSzTx/>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rPr>
              <a:t>正数：反码与原码相同</a:t>
            </a:r>
          </a:p>
          <a:p>
            <a:pPr lvl="2" eaLnBrk="1" hangingPunct="1">
              <a:spcBef>
                <a:spcPct val="20000"/>
              </a:spcBef>
              <a:buClr>
                <a:srgbClr val="FFCC00"/>
              </a:buClr>
              <a:buSzTx/>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rPr>
              <a:t>负数：符号位为</a:t>
            </a:r>
            <a:r>
              <a:rPr lang="en-US" altLang="zh-CN" sz="2000">
                <a:latin typeface="Times New Roman" panose="02020603050405020304" pitchFamily="18" charset="0"/>
                <a:ea typeface="宋体" panose="02010600030101010101" pitchFamily="2" charset="-122"/>
              </a:rPr>
              <a:t>1</a:t>
            </a:r>
            <a:r>
              <a:rPr lang="zh-CN" altLang="en-US" sz="2000">
                <a:latin typeface="Times New Roman" panose="02020603050405020304" pitchFamily="18" charset="0"/>
                <a:ea typeface="宋体" panose="02010600030101010101" pitchFamily="2" charset="-122"/>
              </a:rPr>
              <a:t>，其余位对原码取反</a:t>
            </a:r>
          </a:p>
          <a:p>
            <a:pPr lvl="1" eaLnBrk="1" hangingPunct="1">
              <a:spcBef>
                <a:spcPct val="20000"/>
              </a:spcBef>
              <a:buClr>
                <a:srgbClr val="FF3300"/>
              </a:buClr>
              <a:buFont typeface="Wingdings" panose="05000000000000000000" pitchFamily="2" charset="2"/>
              <a:buChar char="v"/>
            </a:pPr>
            <a:r>
              <a:rPr lang="zh-CN" altLang="en-US" sz="2000">
                <a:latin typeface="Times New Roman" panose="02020603050405020304" pitchFamily="18" charset="0"/>
                <a:ea typeface="宋体" panose="02010600030101010101" pitchFamily="2" charset="-122"/>
              </a:rPr>
              <a:t>补码：</a:t>
            </a:r>
          </a:p>
          <a:p>
            <a:pPr lvl="2" eaLnBrk="1" hangingPunct="1">
              <a:spcBef>
                <a:spcPct val="20000"/>
              </a:spcBef>
              <a:buClr>
                <a:srgbClr val="FFCC00"/>
              </a:buClr>
              <a:buSzTx/>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rPr>
              <a:t>正数：原码、反码、补码相同</a:t>
            </a:r>
          </a:p>
          <a:p>
            <a:pPr lvl="2" eaLnBrk="1" hangingPunct="1">
              <a:spcBef>
                <a:spcPct val="20000"/>
              </a:spcBef>
              <a:buClr>
                <a:srgbClr val="FFCC00"/>
              </a:buClr>
              <a:buSzTx/>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rPr>
              <a:t>负数：最高位为</a:t>
            </a:r>
            <a:r>
              <a:rPr lang="en-US" altLang="zh-CN" sz="2000">
                <a:latin typeface="Times New Roman" panose="02020603050405020304" pitchFamily="18" charset="0"/>
                <a:ea typeface="宋体" panose="02010600030101010101" pitchFamily="2" charset="-122"/>
              </a:rPr>
              <a:t>1</a:t>
            </a:r>
            <a:r>
              <a:rPr lang="zh-CN" altLang="en-US" sz="2000">
                <a:latin typeface="Times New Roman" panose="02020603050405020304" pitchFamily="18" charset="0"/>
                <a:ea typeface="宋体" panose="02010600030101010101" pitchFamily="2" charset="-122"/>
              </a:rPr>
              <a:t>，其余位为原码取反，再对整个数加</a:t>
            </a:r>
            <a:r>
              <a:rPr lang="en-US" altLang="zh-CN" sz="2000">
                <a:latin typeface="Times New Roman" panose="02020603050405020304" pitchFamily="18" charset="0"/>
                <a:ea typeface="宋体" panose="02010600030101010101" pitchFamily="2" charset="-122"/>
              </a:rPr>
              <a:t>1</a:t>
            </a:r>
          </a:p>
        </p:txBody>
      </p:sp>
      <p:sp>
        <p:nvSpPr>
          <p:cNvPr id="90115" name="Rectangle 2">
            <a:extLst>
              <a:ext uri="{FF2B5EF4-FFF2-40B4-BE49-F238E27FC236}">
                <a16:creationId xmlns:a16="http://schemas.microsoft.com/office/drawing/2014/main" id="{C2DC935D-9BD3-4270-B02F-D52AE4CCDEED}"/>
              </a:ext>
            </a:extLst>
          </p:cNvPr>
          <p:cNvSpPr>
            <a:spLocks noGrp="1"/>
          </p:cNvSpPr>
          <p:nvPr>
            <p:ph type="subTitle" idx="4294967295"/>
          </p:nvPr>
        </p:nvSpPr>
        <p:spPr>
          <a:xfrm>
            <a:off x="0" y="990600"/>
            <a:ext cx="8077200" cy="609600"/>
          </a:xfrm>
        </p:spPr>
        <p:txBody>
          <a:bodyPr/>
          <a:lstStyle/>
          <a:p>
            <a:pPr algn="ctr" eaLnBrk="1" hangingPunct="1"/>
            <a:r>
              <a:rPr lang="en-US" altLang="zh-CN" b="1" dirty="0">
                <a:solidFill>
                  <a:srgbClr val="800000"/>
                </a:solidFill>
                <a:latin typeface="宋体" panose="02010600030101010101" pitchFamily="2" charset="-122"/>
              </a:rPr>
              <a:t>3.3.4  </a:t>
            </a:r>
            <a:r>
              <a:rPr lang="zh-CN" altLang="en-US" dirty="0">
                <a:solidFill>
                  <a:srgbClr val="800000"/>
                </a:solidFill>
              </a:rPr>
              <a:t>整型常量的表示方法</a:t>
            </a:r>
            <a:endParaRPr lang="zh-CN" altLang="zh-CN" dirty="0">
              <a:solidFill>
                <a:srgbClr val="800000"/>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138" name="Group 7">
            <a:extLst>
              <a:ext uri="{FF2B5EF4-FFF2-40B4-BE49-F238E27FC236}">
                <a16:creationId xmlns:a16="http://schemas.microsoft.com/office/drawing/2014/main" id="{752CF095-8F72-4B79-8F52-6D2D8FB0FA9A}"/>
              </a:ext>
            </a:extLst>
          </p:cNvPr>
          <p:cNvGrpSpPr>
            <a:grpSpLocks/>
          </p:cNvGrpSpPr>
          <p:nvPr/>
        </p:nvGrpSpPr>
        <p:grpSpPr bwMode="auto">
          <a:xfrm>
            <a:off x="900113" y="908050"/>
            <a:ext cx="7065962" cy="3676650"/>
            <a:chOff x="593" y="284"/>
            <a:chExt cx="4451" cy="2316"/>
          </a:xfrm>
        </p:grpSpPr>
        <p:sp>
          <p:nvSpPr>
            <p:cNvPr id="91140" name="Rectangle 8">
              <a:extLst>
                <a:ext uri="{FF2B5EF4-FFF2-40B4-BE49-F238E27FC236}">
                  <a16:creationId xmlns:a16="http://schemas.microsoft.com/office/drawing/2014/main" id="{64C36568-134F-4732-AEC9-F750D60BE344}"/>
                </a:ext>
              </a:extLst>
            </p:cNvPr>
            <p:cNvSpPr>
              <a:spLocks noChangeArrowheads="1"/>
            </p:cNvSpPr>
            <p:nvPr/>
          </p:nvSpPr>
          <p:spPr bwMode="auto">
            <a:xfrm>
              <a:off x="599" y="556"/>
              <a:ext cx="4445" cy="2044"/>
            </a:xfrm>
            <a:prstGeom prst="rect">
              <a:avLst/>
            </a:prstGeom>
            <a:solidFill>
              <a:schemeClr val="bg1"/>
            </a:solidFill>
            <a:ln w="38100">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1141" name="Text Box 9">
              <a:extLst>
                <a:ext uri="{FF2B5EF4-FFF2-40B4-BE49-F238E27FC236}">
                  <a16:creationId xmlns:a16="http://schemas.microsoft.com/office/drawing/2014/main" id="{2E16DE85-B317-4A39-9242-68B71F858DD9}"/>
                </a:ext>
              </a:extLst>
            </p:cNvPr>
            <p:cNvSpPr txBox="1">
              <a:spLocks noChangeArrowheads="1"/>
            </p:cNvSpPr>
            <p:nvPr/>
          </p:nvSpPr>
          <p:spPr bwMode="auto">
            <a:xfrm>
              <a:off x="1663" y="573"/>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latin typeface="Arial" panose="020B0604020202020204" pitchFamily="34" charset="0"/>
                </a:rPr>
                <a:t>原码</a:t>
              </a:r>
            </a:p>
          </p:txBody>
        </p:sp>
        <p:sp>
          <p:nvSpPr>
            <p:cNvPr id="91142" name="Text Box 10">
              <a:extLst>
                <a:ext uri="{FF2B5EF4-FFF2-40B4-BE49-F238E27FC236}">
                  <a16:creationId xmlns:a16="http://schemas.microsoft.com/office/drawing/2014/main" id="{98136CE5-F3BC-41FF-BE98-F17C3BD9972B}"/>
                </a:ext>
              </a:extLst>
            </p:cNvPr>
            <p:cNvSpPr txBox="1">
              <a:spLocks noChangeArrowheads="1"/>
            </p:cNvSpPr>
            <p:nvPr/>
          </p:nvSpPr>
          <p:spPr bwMode="auto">
            <a:xfrm>
              <a:off x="2986" y="573"/>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latin typeface="Arial" panose="020B0604020202020204" pitchFamily="34" charset="0"/>
                </a:rPr>
                <a:t>反码</a:t>
              </a:r>
            </a:p>
          </p:txBody>
        </p:sp>
        <p:sp>
          <p:nvSpPr>
            <p:cNvPr id="91143" name="Text Box 11">
              <a:extLst>
                <a:ext uri="{FF2B5EF4-FFF2-40B4-BE49-F238E27FC236}">
                  <a16:creationId xmlns:a16="http://schemas.microsoft.com/office/drawing/2014/main" id="{F0127B45-E374-45D1-812E-584542056FE7}"/>
                </a:ext>
              </a:extLst>
            </p:cNvPr>
            <p:cNvSpPr txBox="1">
              <a:spLocks noChangeArrowheads="1"/>
            </p:cNvSpPr>
            <p:nvPr/>
          </p:nvSpPr>
          <p:spPr bwMode="auto">
            <a:xfrm>
              <a:off x="4198" y="573"/>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latin typeface="Arial" panose="020B0604020202020204" pitchFamily="34" charset="0"/>
                </a:rPr>
                <a:t>补码</a:t>
              </a:r>
            </a:p>
          </p:txBody>
        </p:sp>
        <p:sp>
          <p:nvSpPr>
            <p:cNvPr id="91144" name="Line 12">
              <a:extLst>
                <a:ext uri="{FF2B5EF4-FFF2-40B4-BE49-F238E27FC236}">
                  <a16:creationId xmlns:a16="http://schemas.microsoft.com/office/drawing/2014/main" id="{0920F4EB-E3D4-4337-85EE-B3876F5F17C6}"/>
                </a:ext>
              </a:extLst>
            </p:cNvPr>
            <p:cNvSpPr>
              <a:spLocks noChangeShapeType="1"/>
            </p:cNvSpPr>
            <p:nvPr/>
          </p:nvSpPr>
          <p:spPr bwMode="auto">
            <a:xfrm>
              <a:off x="599" y="823"/>
              <a:ext cx="4445"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45" name="Text Box 13">
              <a:extLst>
                <a:ext uri="{FF2B5EF4-FFF2-40B4-BE49-F238E27FC236}">
                  <a16:creationId xmlns:a16="http://schemas.microsoft.com/office/drawing/2014/main" id="{B844CAA3-A3CD-47A1-9694-61771411F4EE}"/>
                </a:ext>
              </a:extLst>
            </p:cNvPr>
            <p:cNvSpPr txBox="1">
              <a:spLocks noChangeArrowheads="1"/>
            </p:cNvSpPr>
            <p:nvPr/>
          </p:nvSpPr>
          <p:spPr bwMode="auto">
            <a:xfrm>
              <a:off x="630" y="823"/>
              <a:ext cx="2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Arial" panose="020B0604020202020204" pitchFamily="34" charset="0"/>
                </a:rPr>
                <a:t>+7</a:t>
              </a:r>
            </a:p>
          </p:txBody>
        </p:sp>
        <p:sp>
          <p:nvSpPr>
            <p:cNvPr id="91146" name="Text Box 14">
              <a:extLst>
                <a:ext uri="{FF2B5EF4-FFF2-40B4-BE49-F238E27FC236}">
                  <a16:creationId xmlns:a16="http://schemas.microsoft.com/office/drawing/2014/main" id="{6A8660E6-9231-419D-83D6-6C9BB8A83504}"/>
                </a:ext>
              </a:extLst>
            </p:cNvPr>
            <p:cNvSpPr txBox="1">
              <a:spLocks noChangeArrowheads="1"/>
            </p:cNvSpPr>
            <p:nvPr/>
          </p:nvSpPr>
          <p:spPr bwMode="auto">
            <a:xfrm>
              <a:off x="1441" y="823"/>
              <a:ext cx="8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Arial" panose="020B0604020202020204" pitchFamily="34" charset="0"/>
                </a:rPr>
                <a:t>00000111</a:t>
              </a:r>
            </a:p>
          </p:txBody>
        </p:sp>
        <p:sp>
          <p:nvSpPr>
            <p:cNvPr id="91147" name="Text Box 15">
              <a:extLst>
                <a:ext uri="{FF2B5EF4-FFF2-40B4-BE49-F238E27FC236}">
                  <a16:creationId xmlns:a16="http://schemas.microsoft.com/office/drawing/2014/main" id="{4370CDB1-3874-43B2-BB9D-97B4C7906EA0}"/>
                </a:ext>
              </a:extLst>
            </p:cNvPr>
            <p:cNvSpPr txBox="1">
              <a:spLocks noChangeArrowheads="1"/>
            </p:cNvSpPr>
            <p:nvPr/>
          </p:nvSpPr>
          <p:spPr bwMode="auto">
            <a:xfrm>
              <a:off x="2626" y="823"/>
              <a:ext cx="8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Arial" panose="020B0604020202020204" pitchFamily="34" charset="0"/>
                </a:rPr>
                <a:t>00000111</a:t>
              </a:r>
            </a:p>
          </p:txBody>
        </p:sp>
        <p:sp>
          <p:nvSpPr>
            <p:cNvPr id="91148" name="Text Box 16">
              <a:extLst>
                <a:ext uri="{FF2B5EF4-FFF2-40B4-BE49-F238E27FC236}">
                  <a16:creationId xmlns:a16="http://schemas.microsoft.com/office/drawing/2014/main" id="{55FC080E-5E92-441F-AF3A-80CB849B3EF8}"/>
                </a:ext>
              </a:extLst>
            </p:cNvPr>
            <p:cNvSpPr txBox="1">
              <a:spLocks noChangeArrowheads="1"/>
            </p:cNvSpPr>
            <p:nvPr/>
          </p:nvSpPr>
          <p:spPr bwMode="auto">
            <a:xfrm>
              <a:off x="3938" y="823"/>
              <a:ext cx="8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Arial" panose="020B0604020202020204" pitchFamily="34" charset="0"/>
                </a:rPr>
                <a:t>00000111</a:t>
              </a:r>
            </a:p>
          </p:txBody>
        </p:sp>
        <p:sp>
          <p:nvSpPr>
            <p:cNvPr id="91149" name="Line 17">
              <a:extLst>
                <a:ext uri="{FF2B5EF4-FFF2-40B4-BE49-F238E27FC236}">
                  <a16:creationId xmlns:a16="http://schemas.microsoft.com/office/drawing/2014/main" id="{24C4FFFC-164C-4628-A7C5-46FF0BE8E3AC}"/>
                </a:ext>
              </a:extLst>
            </p:cNvPr>
            <p:cNvSpPr>
              <a:spLocks noChangeShapeType="1"/>
            </p:cNvSpPr>
            <p:nvPr/>
          </p:nvSpPr>
          <p:spPr bwMode="auto">
            <a:xfrm>
              <a:off x="1299" y="556"/>
              <a:ext cx="0" cy="20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0" name="Line 18">
              <a:extLst>
                <a:ext uri="{FF2B5EF4-FFF2-40B4-BE49-F238E27FC236}">
                  <a16:creationId xmlns:a16="http://schemas.microsoft.com/office/drawing/2014/main" id="{B3E955D1-6DBC-4B17-8EB5-26F6AF704AB3}"/>
                </a:ext>
              </a:extLst>
            </p:cNvPr>
            <p:cNvSpPr>
              <a:spLocks noChangeShapeType="1"/>
            </p:cNvSpPr>
            <p:nvPr/>
          </p:nvSpPr>
          <p:spPr bwMode="auto">
            <a:xfrm>
              <a:off x="2544" y="556"/>
              <a:ext cx="0" cy="20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1" name="Line 19">
              <a:extLst>
                <a:ext uri="{FF2B5EF4-FFF2-40B4-BE49-F238E27FC236}">
                  <a16:creationId xmlns:a16="http://schemas.microsoft.com/office/drawing/2014/main" id="{29DBCE5C-D23F-426E-966A-A88881F090C1}"/>
                </a:ext>
              </a:extLst>
            </p:cNvPr>
            <p:cNvSpPr>
              <a:spLocks noChangeShapeType="1"/>
            </p:cNvSpPr>
            <p:nvPr/>
          </p:nvSpPr>
          <p:spPr bwMode="auto">
            <a:xfrm>
              <a:off x="3755" y="556"/>
              <a:ext cx="0" cy="20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2" name="Line 20">
              <a:extLst>
                <a:ext uri="{FF2B5EF4-FFF2-40B4-BE49-F238E27FC236}">
                  <a16:creationId xmlns:a16="http://schemas.microsoft.com/office/drawing/2014/main" id="{E95C53F0-5D25-49B6-A08A-1046EFBEF036}"/>
                </a:ext>
              </a:extLst>
            </p:cNvPr>
            <p:cNvSpPr>
              <a:spLocks noChangeShapeType="1"/>
            </p:cNvSpPr>
            <p:nvPr/>
          </p:nvSpPr>
          <p:spPr bwMode="auto">
            <a:xfrm>
              <a:off x="599" y="1089"/>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3" name="Text Box 21">
              <a:extLst>
                <a:ext uri="{FF2B5EF4-FFF2-40B4-BE49-F238E27FC236}">
                  <a16:creationId xmlns:a16="http://schemas.microsoft.com/office/drawing/2014/main" id="{B73DC294-90F2-40FD-8B2E-738F748702B6}"/>
                </a:ext>
              </a:extLst>
            </p:cNvPr>
            <p:cNvSpPr txBox="1">
              <a:spLocks noChangeArrowheads="1"/>
            </p:cNvSpPr>
            <p:nvPr/>
          </p:nvSpPr>
          <p:spPr bwMode="auto">
            <a:xfrm>
              <a:off x="626" y="1130"/>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Arial" panose="020B0604020202020204" pitchFamily="34" charset="0"/>
                </a:rPr>
                <a:t>-7</a:t>
              </a:r>
            </a:p>
          </p:txBody>
        </p:sp>
        <p:sp>
          <p:nvSpPr>
            <p:cNvPr id="91154" name="Text Box 22">
              <a:extLst>
                <a:ext uri="{FF2B5EF4-FFF2-40B4-BE49-F238E27FC236}">
                  <a16:creationId xmlns:a16="http://schemas.microsoft.com/office/drawing/2014/main" id="{A7E75A5E-010C-4199-A166-B2EAC2A2BAB9}"/>
                </a:ext>
              </a:extLst>
            </p:cNvPr>
            <p:cNvSpPr txBox="1">
              <a:spLocks noChangeArrowheads="1"/>
            </p:cNvSpPr>
            <p:nvPr/>
          </p:nvSpPr>
          <p:spPr bwMode="auto">
            <a:xfrm>
              <a:off x="1437" y="1130"/>
              <a:ext cx="8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rgbClr val="FF0000"/>
                  </a:solidFill>
                  <a:latin typeface="Arial" panose="020B0604020202020204" pitchFamily="34" charset="0"/>
                </a:rPr>
                <a:t>1</a:t>
              </a:r>
              <a:r>
                <a:rPr lang="en-US" altLang="zh-CN" sz="2000">
                  <a:latin typeface="Arial" panose="020B0604020202020204" pitchFamily="34" charset="0"/>
                </a:rPr>
                <a:t>0000111</a:t>
              </a:r>
            </a:p>
          </p:txBody>
        </p:sp>
        <p:sp>
          <p:nvSpPr>
            <p:cNvPr id="91155" name="Text Box 23">
              <a:extLst>
                <a:ext uri="{FF2B5EF4-FFF2-40B4-BE49-F238E27FC236}">
                  <a16:creationId xmlns:a16="http://schemas.microsoft.com/office/drawing/2014/main" id="{FA86230A-FE63-4BE4-89F0-D6E1CBF3D9E5}"/>
                </a:ext>
              </a:extLst>
            </p:cNvPr>
            <p:cNvSpPr txBox="1">
              <a:spLocks noChangeArrowheads="1"/>
            </p:cNvSpPr>
            <p:nvPr/>
          </p:nvSpPr>
          <p:spPr bwMode="auto">
            <a:xfrm>
              <a:off x="2622" y="1130"/>
              <a:ext cx="8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rgbClr val="FF0000"/>
                  </a:solidFill>
                  <a:latin typeface="Arial" panose="020B0604020202020204" pitchFamily="34" charset="0"/>
                </a:rPr>
                <a:t>1</a:t>
              </a:r>
              <a:r>
                <a:rPr lang="en-US" altLang="zh-CN" sz="2000">
                  <a:latin typeface="Arial" panose="020B0604020202020204" pitchFamily="34" charset="0"/>
                </a:rPr>
                <a:t>1111000</a:t>
              </a:r>
            </a:p>
          </p:txBody>
        </p:sp>
        <p:sp>
          <p:nvSpPr>
            <p:cNvPr id="91156" name="Text Box 24">
              <a:extLst>
                <a:ext uri="{FF2B5EF4-FFF2-40B4-BE49-F238E27FC236}">
                  <a16:creationId xmlns:a16="http://schemas.microsoft.com/office/drawing/2014/main" id="{40761035-4F3E-4F65-90E1-90B3BE12A88F}"/>
                </a:ext>
              </a:extLst>
            </p:cNvPr>
            <p:cNvSpPr txBox="1">
              <a:spLocks noChangeArrowheads="1"/>
            </p:cNvSpPr>
            <p:nvPr/>
          </p:nvSpPr>
          <p:spPr bwMode="auto">
            <a:xfrm>
              <a:off x="3934" y="1130"/>
              <a:ext cx="8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rgbClr val="FF0000"/>
                  </a:solidFill>
                  <a:latin typeface="Arial" panose="020B0604020202020204" pitchFamily="34" charset="0"/>
                </a:rPr>
                <a:t>1</a:t>
              </a:r>
              <a:r>
                <a:rPr lang="en-US" altLang="zh-CN" sz="2000">
                  <a:latin typeface="Arial" panose="020B0604020202020204" pitchFamily="34" charset="0"/>
                </a:rPr>
                <a:t>1111001</a:t>
              </a:r>
            </a:p>
          </p:txBody>
        </p:sp>
        <p:sp>
          <p:nvSpPr>
            <p:cNvPr id="91157" name="Line 25">
              <a:extLst>
                <a:ext uri="{FF2B5EF4-FFF2-40B4-BE49-F238E27FC236}">
                  <a16:creationId xmlns:a16="http://schemas.microsoft.com/office/drawing/2014/main" id="{535BCB86-04D6-47BD-97B5-6B9E06A48C12}"/>
                </a:ext>
              </a:extLst>
            </p:cNvPr>
            <p:cNvSpPr>
              <a:spLocks noChangeShapeType="1"/>
            </p:cNvSpPr>
            <p:nvPr/>
          </p:nvSpPr>
          <p:spPr bwMode="auto">
            <a:xfrm>
              <a:off x="599" y="1356"/>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8" name="Text Box 26">
              <a:extLst>
                <a:ext uri="{FF2B5EF4-FFF2-40B4-BE49-F238E27FC236}">
                  <a16:creationId xmlns:a16="http://schemas.microsoft.com/office/drawing/2014/main" id="{0486A34D-B403-4657-A85F-1A23FD5E7ED5}"/>
                </a:ext>
              </a:extLst>
            </p:cNvPr>
            <p:cNvSpPr txBox="1">
              <a:spLocks noChangeArrowheads="1"/>
            </p:cNvSpPr>
            <p:nvPr/>
          </p:nvSpPr>
          <p:spPr bwMode="auto">
            <a:xfrm>
              <a:off x="604" y="1375"/>
              <a:ext cx="2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Arial" panose="020B0604020202020204" pitchFamily="34" charset="0"/>
                </a:rPr>
                <a:t>+0</a:t>
              </a:r>
            </a:p>
          </p:txBody>
        </p:sp>
        <p:sp>
          <p:nvSpPr>
            <p:cNvPr id="91159" name="Text Box 27">
              <a:extLst>
                <a:ext uri="{FF2B5EF4-FFF2-40B4-BE49-F238E27FC236}">
                  <a16:creationId xmlns:a16="http://schemas.microsoft.com/office/drawing/2014/main" id="{31FA8E78-9E36-41B7-8C86-692BDEA30430}"/>
                </a:ext>
              </a:extLst>
            </p:cNvPr>
            <p:cNvSpPr txBox="1">
              <a:spLocks noChangeArrowheads="1"/>
            </p:cNvSpPr>
            <p:nvPr/>
          </p:nvSpPr>
          <p:spPr bwMode="auto">
            <a:xfrm>
              <a:off x="1415" y="1375"/>
              <a:ext cx="8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Arial" panose="020B0604020202020204" pitchFamily="34" charset="0"/>
                </a:rPr>
                <a:t>00000000</a:t>
              </a:r>
            </a:p>
          </p:txBody>
        </p:sp>
        <p:sp>
          <p:nvSpPr>
            <p:cNvPr id="91160" name="Text Box 28">
              <a:extLst>
                <a:ext uri="{FF2B5EF4-FFF2-40B4-BE49-F238E27FC236}">
                  <a16:creationId xmlns:a16="http://schemas.microsoft.com/office/drawing/2014/main" id="{B085EEE6-467D-4768-B778-46D126087D8D}"/>
                </a:ext>
              </a:extLst>
            </p:cNvPr>
            <p:cNvSpPr txBox="1">
              <a:spLocks noChangeArrowheads="1"/>
            </p:cNvSpPr>
            <p:nvPr/>
          </p:nvSpPr>
          <p:spPr bwMode="auto">
            <a:xfrm>
              <a:off x="2600" y="1375"/>
              <a:ext cx="8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Arial" panose="020B0604020202020204" pitchFamily="34" charset="0"/>
                </a:rPr>
                <a:t>00000000</a:t>
              </a:r>
            </a:p>
          </p:txBody>
        </p:sp>
        <p:sp>
          <p:nvSpPr>
            <p:cNvPr id="91161" name="Text Box 29">
              <a:extLst>
                <a:ext uri="{FF2B5EF4-FFF2-40B4-BE49-F238E27FC236}">
                  <a16:creationId xmlns:a16="http://schemas.microsoft.com/office/drawing/2014/main" id="{7B8FDCF1-AFD2-42BD-913B-F28710A39827}"/>
                </a:ext>
              </a:extLst>
            </p:cNvPr>
            <p:cNvSpPr txBox="1">
              <a:spLocks noChangeArrowheads="1"/>
            </p:cNvSpPr>
            <p:nvPr/>
          </p:nvSpPr>
          <p:spPr bwMode="auto">
            <a:xfrm>
              <a:off x="3912" y="1375"/>
              <a:ext cx="8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Arial" panose="020B0604020202020204" pitchFamily="34" charset="0"/>
                </a:rPr>
                <a:t>00000000</a:t>
              </a:r>
            </a:p>
          </p:txBody>
        </p:sp>
        <p:sp>
          <p:nvSpPr>
            <p:cNvPr id="91162" name="Line 30">
              <a:extLst>
                <a:ext uri="{FF2B5EF4-FFF2-40B4-BE49-F238E27FC236}">
                  <a16:creationId xmlns:a16="http://schemas.microsoft.com/office/drawing/2014/main" id="{DA16EFD7-6931-4876-955E-E746E4AC8CF3}"/>
                </a:ext>
              </a:extLst>
            </p:cNvPr>
            <p:cNvSpPr>
              <a:spLocks noChangeShapeType="1"/>
            </p:cNvSpPr>
            <p:nvPr/>
          </p:nvSpPr>
          <p:spPr bwMode="auto">
            <a:xfrm>
              <a:off x="599" y="1623"/>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63" name="Text Box 31">
              <a:extLst>
                <a:ext uri="{FF2B5EF4-FFF2-40B4-BE49-F238E27FC236}">
                  <a16:creationId xmlns:a16="http://schemas.microsoft.com/office/drawing/2014/main" id="{AA1100A3-35E6-4560-8BDA-9F35033328B8}"/>
                </a:ext>
              </a:extLst>
            </p:cNvPr>
            <p:cNvSpPr txBox="1">
              <a:spLocks noChangeArrowheads="1"/>
            </p:cNvSpPr>
            <p:nvPr/>
          </p:nvSpPr>
          <p:spPr bwMode="auto">
            <a:xfrm>
              <a:off x="593" y="1663"/>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Arial" panose="020B0604020202020204" pitchFamily="34" charset="0"/>
                </a:rPr>
                <a:t>-0</a:t>
              </a:r>
            </a:p>
          </p:txBody>
        </p:sp>
        <p:sp>
          <p:nvSpPr>
            <p:cNvPr id="91164" name="Text Box 32">
              <a:extLst>
                <a:ext uri="{FF2B5EF4-FFF2-40B4-BE49-F238E27FC236}">
                  <a16:creationId xmlns:a16="http://schemas.microsoft.com/office/drawing/2014/main" id="{26DC66B5-0798-42DC-999B-DB51332732A5}"/>
                </a:ext>
              </a:extLst>
            </p:cNvPr>
            <p:cNvSpPr txBox="1">
              <a:spLocks noChangeArrowheads="1"/>
            </p:cNvSpPr>
            <p:nvPr/>
          </p:nvSpPr>
          <p:spPr bwMode="auto">
            <a:xfrm>
              <a:off x="1404" y="1663"/>
              <a:ext cx="8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Arial" panose="020B0604020202020204" pitchFamily="34" charset="0"/>
                </a:rPr>
                <a:t>10000000</a:t>
              </a:r>
            </a:p>
          </p:txBody>
        </p:sp>
        <p:sp>
          <p:nvSpPr>
            <p:cNvPr id="91165" name="Text Box 33">
              <a:extLst>
                <a:ext uri="{FF2B5EF4-FFF2-40B4-BE49-F238E27FC236}">
                  <a16:creationId xmlns:a16="http://schemas.microsoft.com/office/drawing/2014/main" id="{A1DD39E3-5D1B-4364-AD38-81F2B41CB339}"/>
                </a:ext>
              </a:extLst>
            </p:cNvPr>
            <p:cNvSpPr txBox="1">
              <a:spLocks noChangeArrowheads="1"/>
            </p:cNvSpPr>
            <p:nvPr/>
          </p:nvSpPr>
          <p:spPr bwMode="auto">
            <a:xfrm>
              <a:off x="2589" y="1663"/>
              <a:ext cx="8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Arial" panose="020B0604020202020204" pitchFamily="34" charset="0"/>
                </a:rPr>
                <a:t>11111111</a:t>
              </a:r>
            </a:p>
          </p:txBody>
        </p:sp>
        <p:sp>
          <p:nvSpPr>
            <p:cNvPr id="91166" name="Text Box 34">
              <a:extLst>
                <a:ext uri="{FF2B5EF4-FFF2-40B4-BE49-F238E27FC236}">
                  <a16:creationId xmlns:a16="http://schemas.microsoft.com/office/drawing/2014/main" id="{E48F2F71-FDFC-4042-99B9-EE4E448FD891}"/>
                </a:ext>
              </a:extLst>
            </p:cNvPr>
            <p:cNvSpPr txBox="1">
              <a:spLocks noChangeArrowheads="1"/>
            </p:cNvSpPr>
            <p:nvPr/>
          </p:nvSpPr>
          <p:spPr bwMode="auto">
            <a:xfrm>
              <a:off x="3901" y="1663"/>
              <a:ext cx="8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Arial" panose="020B0604020202020204" pitchFamily="34" charset="0"/>
                </a:rPr>
                <a:t>00000000</a:t>
              </a:r>
            </a:p>
          </p:txBody>
        </p:sp>
        <p:sp>
          <p:nvSpPr>
            <p:cNvPr id="91167" name="Line 35">
              <a:extLst>
                <a:ext uri="{FF2B5EF4-FFF2-40B4-BE49-F238E27FC236}">
                  <a16:creationId xmlns:a16="http://schemas.microsoft.com/office/drawing/2014/main" id="{BBE9808F-9285-4272-B538-BAC3FF2802B4}"/>
                </a:ext>
              </a:extLst>
            </p:cNvPr>
            <p:cNvSpPr>
              <a:spLocks noChangeShapeType="1"/>
            </p:cNvSpPr>
            <p:nvPr/>
          </p:nvSpPr>
          <p:spPr bwMode="auto">
            <a:xfrm>
              <a:off x="599" y="1901"/>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68" name="Text Box 36">
              <a:extLst>
                <a:ext uri="{FF2B5EF4-FFF2-40B4-BE49-F238E27FC236}">
                  <a16:creationId xmlns:a16="http://schemas.microsoft.com/office/drawing/2014/main" id="{C0B20D0A-67E6-453D-ADFA-26E6BA480217}"/>
                </a:ext>
              </a:extLst>
            </p:cNvPr>
            <p:cNvSpPr txBox="1">
              <a:spLocks noChangeArrowheads="1"/>
            </p:cNvSpPr>
            <p:nvPr/>
          </p:nvSpPr>
          <p:spPr bwMode="auto">
            <a:xfrm>
              <a:off x="629" y="2128"/>
              <a:ext cx="6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latin typeface="Arial" panose="020B0604020202020204" pitchFamily="34" charset="0"/>
                </a:rPr>
                <a:t>数的范围</a:t>
              </a:r>
              <a:endParaRPr lang="zh-CN" altLang="en-US" sz="2000">
                <a:latin typeface="Arial" panose="020B0604020202020204" pitchFamily="34" charset="0"/>
              </a:endParaRPr>
            </a:p>
          </p:txBody>
        </p:sp>
        <p:sp>
          <p:nvSpPr>
            <p:cNvPr id="91169" name="Text Box 37">
              <a:extLst>
                <a:ext uri="{FF2B5EF4-FFF2-40B4-BE49-F238E27FC236}">
                  <a16:creationId xmlns:a16="http://schemas.microsoft.com/office/drawing/2014/main" id="{22068455-D992-4D38-BF9E-3CFE96DAA7EB}"/>
                </a:ext>
              </a:extLst>
            </p:cNvPr>
            <p:cNvSpPr txBox="1">
              <a:spLocks noChangeArrowheads="1"/>
            </p:cNvSpPr>
            <p:nvPr/>
          </p:nvSpPr>
          <p:spPr bwMode="auto">
            <a:xfrm>
              <a:off x="1374" y="1949"/>
              <a:ext cx="995"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Arial" panose="020B0604020202020204" pitchFamily="34" charset="0"/>
                </a:rPr>
                <a:t>01111111~</a:t>
              </a:r>
            </a:p>
            <a:p>
              <a:pPr eaLnBrk="1" hangingPunct="1"/>
              <a:r>
                <a:rPr lang="en-US" altLang="zh-CN" sz="2000">
                  <a:latin typeface="Arial" panose="020B0604020202020204" pitchFamily="34" charset="0"/>
                </a:rPr>
                <a:t>11111111</a:t>
              </a:r>
            </a:p>
            <a:p>
              <a:pPr eaLnBrk="1" hangingPunct="1"/>
              <a:r>
                <a:rPr lang="en-US" altLang="zh-CN" sz="2000">
                  <a:latin typeface="Arial" panose="020B0604020202020204" pitchFamily="34" charset="0"/>
                </a:rPr>
                <a:t>(-127~+127)</a:t>
              </a:r>
            </a:p>
          </p:txBody>
        </p:sp>
        <p:sp>
          <p:nvSpPr>
            <p:cNvPr id="91170" name="Text Box 38">
              <a:extLst>
                <a:ext uri="{FF2B5EF4-FFF2-40B4-BE49-F238E27FC236}">
                  <a16:creationId xmlns:a16="http://schemas.microsoft.com/office/drawing/2014/main" id="{E3510B38-38BD-4239-B5ED-5189455E894A}"/>
                </a:ext>
              </a:extLst>
            </p:cNvPr>
            <p:cNvSpPr txBox="1">
              <a:spLocks noChangeArrowheads="1"/>
            </p:cNvSpPr>
            <p:nvPr/>
          </p:nvSpPr>
          <p:spPr bwMode="auto">
            <a:xfrm>
              <a:off x="2603" y="1945"/>
              <a:ext cx="995"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Arial" panose="020B0604020202020204" pitchFamily="34" charset="0"/>
                </a:rPr>
                <a:t>01111111~</a:t>
              </a:r>
            </a:p>
            <a:p>
              <a:pPr eaLnBrk="1" hangingPunct="1"/>
              <a:r>
                <a:rPr lang="en-US" altLang="zh-CN" sz="2000">
                  <a:latin typeface="Arial" panose="020B0604020202020204" pitchFamily="34" charset="0"/>
                </a:rPr>
                <a:t>10000000</a:t>
              </a:r>
            </a:p>
            <a:p>
              <a:pPr eaLnBrk="1" hangingPunct="1"/>
              <a:r>
                <a:rPr lang="en-US" altLang="zh-CN" sz="2000">
                  <a:latin typeface="Arial" panose="020B0604020202020204" pitchFamily="34" charset="0"/>
                </a:rPr>
                <a:t>(-127~+127)</a:t>
              </a:r>
            </a:p>
          </p:txBody>
        </p:sp>
        <p:sp>
          <p:nvSpPr>
            <p:cNvPr id="91171" name="Text Box 39">
              <a:extLst>
                <a:ext uri="{FF2B5EF4-FFF2-40B4-BE49-F238E27FC236}">
                  <a16:creationId xmlns:a16="http://schemas.microsoft.com/office/drawing/2014/main" id="{1BAD7ACD-A8FD-4FFA-99B4-94CCD500F637}"/>
                </a:ext>
              </a:extLst>
            </p:cNvPr>
            <p:cNvSpPr txBox="1">
              <a:spLocks noChangeArrowheads="1"/>
            </p:cNvSpPr>
            <p:nvPr/>
          </p:nvSpPr>
          <p:spPr bwMode="auto">
            <a:xfrm>
              <a:off x="3914" y="1923"/>
              <a:ext cx="995"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Arial" panose="020B0604020202020204" pitchFamily="34" charset="0"/>
                </a:rPr>
                <a:t>01111111~</a:t>
              </a:r>
            </a:p>
            <a:p>
              <a:pPr eaLnBrk="1" hangingPunct="1"/>
              <a:r>
                <a:rPr lang="en-US" altLang="zh-CN" sz="2000">
                  <a:latin typeface="Arial" panose="020B0604020202020204" pitchFamily="34" charset="0"/>
                </a:rPr>
                <a:t>10000000</a:t>
              </a:r>
            </a:p>
            <a:p>
              <a:pPr eaLnBrk="1" hangingPunct="1"/>
              <a:r>
                <a:rPr lang="en-US" altLang="zh-CN" sz="2000">
                  <a:latin typeface="Arial" panose="020B0604020202020204" pitchFamily="34" charset="0"/>
                </a:rPr>
                <a:t>(-128~+127)</a:t>
              </a:r>
            </a:p>
          </p:txBody>
        </p:sp>
        <p:sp>
          <p:nvSpPr>
            <p:cNvPr id="91172" name="Text Box 40">
              <a:extLst>
                <a:ext uri="{FF2B5EF4-FFF2-40B4-BE49-F238E27FC236}">
                  <a16:creationId xmlns:a16="http://schemas.microsoft.com/office/drawing/2014/main" id="{21DA9318-850E-4AEC-8BB0-C295D35A8406}"/>
                </a:ext>
              </a:extLst>
            </p:cNvPr>
            <p:cNvSpPr txBox="1">
              <a:spLocks noChangeArrowheads="1"/>
            </p:cNvSpPr>
            <p:nvPr/>
          </p:nvSpPr>
          <p:spPr bwMode="auto">
            <a:xfrm>
              <a:off x="1975" y="284"/>
              <a:ext cx="15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latin typeface="Arial" panose="020B0604020202020204" pitchFamily="34" charset="0"/>
                </a:rPr>
                <a:t>（用一字节表示数）</a:t>
              </a:r>
            </a:p>
          </p:txBody>
        </p:sp>
      </p:grpSp>
      <p:sp>
        <p:nvSpPr>
          <p:cNvPr id="38" name="Rectangle 41">
            <a:extLst>
              <a:ext uri="{FF2B5EF4-FFF2-40B4-BE49-F238E27FC236}">
                <a16:creationId xmlns:a16="http://schemas.microsoft.com/office/drawing/2014/main" id="{6295EBDF-869B-4B6A-8DEC-B64F810C5DA4}"/>
              </a:ext>
            </a:extLst>
          </p:cNvPr>
          <p:cNvSpPr>
            <a:spLocks noChangeArrowheads="1"/>
          </p:cNvSpPr>
          <p:nvPr/>
        </p:nvSpPr>
        <p:spPr bwMode="auto">
          <a:xfrm>
            <a:off x="720725" y="4652963"/>
            <a:ext cx="84232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ts val="400"/>
              </a:spcBef>
              <a:buClr>
                <a:schemeClr val="accent1"/>
              </a:buClr>
              <a:buSzPct val="68000"/>
              <a:buFont typeface="Wingdings 3" panose="05040102010807070707" pitchFamily="18" charset="2"/>
              <a:buChar char=""/>
              <a:defRPr sz="2700">
                <a:solidFill>
                  <a:schemeClr val="tx1"/>
                </a:solidFill>
                <a:latin typeface="Cambria" panose="02040503050406030204" pitchFamily="18" charset="0"/>
                <a:ea typeface="黑体" panose="02010609060101010101" pitchFamily="49" charset="-122"/>
              </a:defRPr>
            </a:lvl1pPr>
            <a:lvl2pPr marL="228600" indent="-228600">
              <a:spcBef>
                <a:spcPts val="325"/>
              </a:spcBef>
              <a:buClr>
                <a:schemeClr val="accent1"/>
              </a:buClr>
              <a:buFont typeface="Verdana" panose="020B0604030504040204" pitchFamily="34" charset="0"/>
              <a:buChar char="◦"/>
              <a:defRPr sz="2300">
                <a:solidFill>
                  <a:schemeClr val="tx1"/>
                </a:solidFill>
                <a:latin typeface="Cambria" panose="02040503050406030204" pitchFamily="18"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Cambria" panose="02040503050406030204" pitchFamily="18"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Cambria" panose="02040503050406030204" pitchFamily="18"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Cambria" panose="02040503050406030204" pitchFamily="18" charset="0"/>
                <a:ea typeface="黑体" panose="02010609060101010101" pitchFamily="49" charset="-122"/>
              </a:defRPr>
            </a:lvl9pPr>
          </a:lstStyle>
          <a:p>
            <a:pPr lvl="1" eaLnBrk="1" hangingPunct="1">
              <a:spcBef>
                <a:spcPct val="20000"/>
              </a:spcBef>
              <a:buClr>
                <a:srgbClr val="FF3300"/>
              </a:buClr>
              <a:buFont typeface="Wingdings" panose="05000000000000000000" pitchFamily="2" charset="2"/>
              <a:buChar char="v"/>
            </a:pPr>
            <a:r>
              <a:rPr lang="en-US" altLang="zh-CN" sz="2000">
                <a:latin typeface="Times New Roman" panose="02020603050405020304" pitchFamily="18" charset="0"/>
                <a:ea typeface="宋体" panose="02010600030101010101" pitchFamily="2" charset="-122"/>
              </a:rPr>
              <a:t>C</a:t>
            </a:r>
            <a:r>
              <a:rPr lang="zh-CN" altLang="en-US" sz="2000">
                <a:latin typeface="Times New Roman" panose="02020603050405020304" pitchFamily="18" charset="0"/>
                <a:ea typeface="宋体" panose="02010600030101010101" pitchFamily="2" charset="-122"/>
              </a:rPr>
              <a:t>语言以补码</a:t>
            </a:r>
            <a:r>
              <a:rPr lang="en-US" altLang="zh-CN" sz="2000">
                <a:latin typeface="Times New Roman" panose="02020603050405020304" pitchFamily="18" charset="0"/>
                <a:ea typeface="宋体" panose="02010600030101010101" pitchFamily="2" charset="-122"/>
              </a:rPr>
              <a:t>(complement) </a:t>
            </a:r>
            <a:r>
              <a:rPr lang="zh-CN" altLang="en-US" sz="2000">
                <a:latin typeface="Times New Roman" panose="02020603050405020304" pitchFamily="18" charset="0"/>
                <a:ea typeface="宋体" panose="02010600030101010101" pitchFamily="2" charset="-122"/>
              </a:rPr>
              <a:t>表示的</a:t>
            </a:r>
            <a:endParaRPr lang="en-US" altLang="zh-CN" sz="2000">
              <a:latin typeface="Times New Roman" panose="02020603050405020304" pitchFamily="18" charset="0"/>
              <a:ea typeface="宋体" panose="02010600030101010101" pitchFamily="2" charset="-122"/>
            </a:endParaRPr>
          </a:p>
          <a:p>
            <a:pPr eaLnBrk="1" hangingPunct="1">
              <a:spcBef>
                <a:spcPct val="20000"/>
              </a:spcBef>
              <a:buClr>
                <a:srgbClr val="FF3300"/>
              </a:buClr>
              <a:buSzTx/>
              <a:buFont typeface="Wingdings" panose="05000000000000000000" pitchFamily="2" charset="2"/>
              <a:buChar char="v"/>
            </a:pPr>
            <a:r>
              <a:rPr lang="zh-CN" altLang="en-US" sz="2000">
                <a:latin typeface="Times New Roman" panose="02020603050405020304" pitchFamily="18" charset="0"/>
                <a:ea typeface="宋体" panose="02010600030101010101" pitchFamily="2" charset="-122"/>
              </a:rPr>
              <a:t>负数补码转换成十进制数：最高位不动，其余位取反加</a:t>
            </a:r>
            <a:r>
              <a:rPr lang="en-US" altLang="zh-CN" sz="2000">
                <a:latin typeface="Times New Roman" panose="02020603050405020304" pitchFamily="18" charset="0"/>
                <a:ea typeface="宋体" panose="02010600030101010101" pitchFamily="2" charset="-122"/>
              </a:rPr>
              <a:t>1</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6B86446D-71A6-4BB6-A5DC-A44834B596D6}"/>
              </a:ext>
            </a:extLst>
          </p:cNvPr>
          <p:cNvSpPr>
            <a:spLocks noGrp="1"/>
          </p:cNvSpPr>
          <p:nvPr>
            <p:ph type="subTitle" idx="4294967295"/>
          </p:nvPr>
        </p:nvSpPr>
        <p:spPr>
          <a:xfrm>
            <a:off x="0" y="908050"/>
            <a:ext cx="8077200" cy="609600"/>
          </a:xfrm>
        </p:spPr>
        <p:txBody>
          <a:bodyPr/>
          <a:lstStyle/>
          <a:p>
            <a:pPr algn="ctr" eaLnBrk="1" hangingPunct="1"/>
            <a:r>
              <a:rPr lang="en-US" altLang="zh-CN" b="1" dirty="0">
                <a:solidFill>
                  <a:srgbClr val="800000"/>
                </a:solidFill>
                <a:latin typeface="宋体" panose="02010600030101010101" pitchFamily="2" charset="-122"/>
              </a:rPr>
              <a:t>3.3.5 </a:t>
            </a:r>
            <a:r>
              <a:rPr lang="zh-CN" altLang="en-US" dirty="0">
                <a:solidFill>
                  <a:srgbClr val="800000"/>
                </a:solidFill>
              </a:rPr>
              <a:t>整型变量的存放形式</a:t>
            </a:r>
            <a:endParaRPr lang="zh-CN" altLang="zh-CN" dirty="0">
              <a:solidFill>
                <a:srgbClr val="800000"/>
              </a:solidFill>
            </a:endParaRPr>
          </a:p>
        </p:txBody>
      </p:sp>
      <p:sp>
        <p:nvSpPr>
          <p:cNvPr id="92163" name="Rectangle 7">
            <a:extLst>
              <a:ext uri="{FF2B5EF4-FFF2-40B4-BE49-F238E27FC236}">
                <a16:creationId xmlns:a16="http://schemas.microsoft.com/office/drawing/2014/main" id="{35CB3004-1DEA-480D-85FB-8D8B4D6A4976}"/>
              </a:ext>
            </a:extLst>
          </p:cNvPr>
          <p:cNvSpPr>
            <a:spLocks noChangeArrowheads="1"/>
          </p:cNvSpPr>
          <p:nvPr/>
        </p:nvSpPr>
        <p:spPr bwMode="auto">
          <a:xfrm>
            <a:off x="655638" y="1436688"/>
            <a:ext cx="7759700" cy="479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285750" indent="-28575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spcBef>
                <a:spcPct val="20000"/>
              </a:spcBef>
              <a:buClr>
                <a:srgbClr val="339933"/>
              </a:buClr>
              <a:buFont typeface="Wingdings" panose="05000000000000000000" pitchFamily="2" charset="2"/>
              <a:buChar char="«"/>
            </a:pPr>
            <a:r>
              <a:rPr lang="zh-CN" altLang="en-US" sz="2000"/>
              <a:t>数据在内存中以二进制补码形式存放</a:t>
            </a:r>
          </a:p>
          <a:p>
            <a:pPr lvl="2" eaLnBrk="1" hangingPunct="1">
              <a:spcBef>
                <a:spcPct val="20000"/>
              </a:spcBef>
              <a:buClr>
                <a:srgbClr val="339933"/>
              </a:buClr>
              <a:buFont typeface="Wingdings" panose="05000000000000000000" pitchFamily="2" charset="2"/>
              <a:buChar char="«"/>
            </a:pPr>
            <a:r>
              <a:rPr lang="zh-CN" altLang="en-US" sz="2000"/>
              <a:t>每一个整型变量在内存中占</a:t>
            </a:r>
            <a:r>
              <a:rPr lang="en-US" altLang="zh-CN" sz="2000"/>
              <a:t>2</a:t>
            </a:r>
            <a:r>
              <a:rPr lang="zh-CN" altLang="en-US" sz="2000"/>
              <a:t>个字节</a:t>
            </a:r>
            <a:endParaRPr lang="en-US" altLang="zh-CN" sz="2000"/>
          </a:p>
          <a:p>
            <a:pPr lvl="2" eaLnBrk="1" hangingPunct="1">
              <a:spcBef>
                <a:spcPct val="20000"/>
              </a:spcBef>
              <a:buClr>
                <a:srgbClr val="339933"/>
              </a:buClr>
            </a:pPr>
            <a:endParaRPr lang="en-US" altLang="zh-CN" sz="2000">
              <a:solidFill>
                <a:srgbClr val="FF0000"/>
              </a:solidFill>
            </a:endParaRPr>
          </a:p>
          <a:p>
            <a:pPr eaLnBrk="1" hangingPunct="1">
              <a:spcBef>
                <a:spcPct val="20000"/>
              </a:spcBef>
              <a:buClr>
                <a:srgbClr val="339933"/>
              </a:buClr>
            </a:pPr>
            <a:r>
              <a:rPr lang="en-US" altLang="zh-CN" sz="2000">
                <a:solidFill>
                  <a:srgbClr val="FF0000"/>
                </a:solidFill>
              </a:rPr>
              <a:t>        </a:t>
            </a:r>
            <a:endParaRPr lang="zh-CN" altLang="en-US" sz="2000"/>
          </a:p>
        </p:txBody>
      </p:sp>
      <p:grpSp>
        <p:nvGrpSpPr>
          <p:cNvPr id="92164" name="Group 89">
            <a:extLst>
              <a:ext uri="{FF2B5EF4-FFF2-40B4-BE49-F238E27FC236}">
                <a16:creationId xmlns:a16="http://schemas.microsoft.com/office/drawing/2014/main" id="{6386234E-9A13-4E2A-80D0-8EBF0A90040F}"/>
              </a:ext>
            </a:extLst>
          </p:cNvPr>
          <p:cNvGrpSpPr>
            <a:grpSpLocks/>
          </p:cNvGrpSpPr>
          <p:nvPr/>
        </p:nvGrpSpPr>
        <p:grpSpPr bwMode="auto">
          <a:xfrm>
            <a:off x="2627313" y="2349500"/>
            <a:ext cx="3240087" cy="2879725"/>
            <a:chOff x="1984" y="1351"/>
            <a:chExt cx="2041" cy="1902"/>
          </a:xfrm>
        </p:grpSpPr>
        <p:grpSp>
          <p:nvGrpSpPr>
            <p:cNvPr id="92173" name="Group 8">
              <a:extLst>
                <a:ext uri="{FF2B5EF4-FFF2-40B4-BE49-F238E27FC236}">
                  <a16:creationId xmlns:a16="http://schemas.microsoft.com/office/drawing/2014/main" id="{ABAC7297-F9C7-43B7-BDD0-9B4C0D89117D}"/>
                </a:ext>
              </a:extLst>
            </p:cNvPr>
            <p:cNvGrpSpPr>
              <a:grpSpLocks/>
            </p:cNvGrpSpPr>
            <p:nvPr/>
          </p:nvGrpSpPr>
          <p:grpSpPr bwMode="auto">
            <a:xfrm>
              <a:off x="1984" y="1351"/>
              <a:ext cx="2040" cy="233"/>
              <a:chOff x="699" y="733"/>
              <a:chExt cx="2496" cy="290"/>
            </a:xfrm>
          </p:grpSpPr>
          <p:sp>
            <p:nvSpPr>
              <p:cNvPr id="92228" name="Rectangle 9">
                <a:extLst>
                  <a:ext uri="{FF2B5EF4-FFF2-40B4-BE49-F238E27FC236}">
                    <a16:creationId xmlns:a16="http://schemas.microsoft.com/office/drawing/2014/main" id="{27A48CE7-C11E-4719-8837-99A03051C80A}"/>
                  </a:ext>
                </a:extLst>
              </p:cNvPr>
              <p:cNvSpPr>
                <a:spLocks noChangeArrowheads="1"/>
              </p:cNvSpPr>
              <p:nvPr/>
            </p:nvSpPr>
            <p:spPr bwMode="auto">
              <a:xfrm>
                <a:off x="699" y="734"/>
                <a:ext cx="2496" cy="28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solidFill>
                      <a:srgbClr val="FF3300"/>
                    </a:solidFill>
                    <a:latin typeface="Arial" panose="020B0604020202020204" pitchFamily="34" charset="0"/>
                  </a:rPr>
                  <a:t>0</a:t>
                </a:r>
                <a:r>
                  <a:rPr lang="en-US" altLang="zh-CN" sz="1600">
                    <a:latin typeface="Arial" panose="020B0604020202020204" pitchFamily="34" charset="0"/>
                  </a:rPr>
                  <a:t>0  00    00   00   00    00   10   10</a:t>
                </a:r>
              </a:p>
            </p:txBody>
          </p:sp>
          <p:sp>
            <p:nvSpPr>
              <p:cNvPr id="92229" name="Line 10">
                <a:extLst>
                  <a:ext uri="{FF2B5EF4-FFF2-40B4-BE49-F238E27FC236}">
                    <a16:creationId xmlns:a16="http://schemas.microsoft.com/office/drawing/2014/main" id="{106AB4A2-B7E9-4BC9-A04C-460F84FB8048}"/>
                  </a:ext>
                </a:extLst>
              </p:cNvPr>
              <p:cNvSpPr>
                <a:spLocks noChangeShapeType="1"/>
              </p:cNvSpPr>
              <p:nvPr/>
            </p:nvSpPr>
            <p:spPr bwMode="auto">
              <a:xfrm>
                <a:off x="1947" y="733"/>
                <a:ext cx="0" cy="288"/>
              </a:xfrm>
              <a:prstGeom prst="line">
                <a:avLst/>
              </a:prstGeom>
              <a:noFill/>
              <a:ln w="9525">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30" name="Line 11">
                <a:extLst>
                  <a:ext uri="{FF2B5EF4-FFF2-40B4-BE49-F238E27FC236}">
                    <a16:creationId xmlns:a16="http://schemas.microsoft.com/office/drawing/2014/main" id="{A63BDE5B-9A3A-4FA3-A7D8-06FA98C57F35}"/>
                  </a:ext>
                </a:extLst>
              </p:cNvPr>
              <p:cNvSpPr>
                <a:spLocks noChangeShapeType="1"/>
              </p:cNvSpPr>
              <p:nvPr/>
            </p:nvSpPr>
            <p:spPr bwMode="auto">
              <a:xfrm>
                <a:off x="1311"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31" name="Line 12">
                <a:extLst>
                  <a:ext uri="{FF2B5EF4-FFF2-40B4-BE49-F238E27FC236}">
                    <a16:creationId xmlns:a16="http://schemas.microsoft.com/office/drawing/2014/main" id="{714C1F42-45E1-4C2B-B3A4-6DA4060849F8}"/>
                  </a:ext>
                </a:extLst>
              </p:cNvPr>
              <p:cNvSpPr>
                <a:spLocks noChangeShapeType="1"/>
              </p:cNvSpPr>
              <p:nvPr/>
            </p:nvSpPr>
            <p:spPr bwMode="auto">
              <a:xfrm>
                <a:off x="993"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32" name="Line 13">
                <a:extLst>
                  <a:ext uri="{FF2B5EF4-FFF2-40B4-BE49-F238E27FC236}">
                    <a16:creationId xmlns:a16="http://schemas.microsoft.com/office/drawing/2014/main" id="{319619CE-9853-4037-9DE8-1DD6A6E74173}"/>
                  </a:ext>
                </a:extLst>
              </p:cNvPr>
              <p:cNvSpPr>
                <a:spLocks noChangeShapeType="1"/>
              </p:cNvSpPr>
              <p:nvPr/>
            </p:nvSpPr>
            <p:spPr bwMode="auto">
              <a:xfrm>
                <a:off x="1629"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33" name="Line 14">
                <a:extLst>
                  <a:ext uri="{FF2B5EF4-FFF2-40B4-BE49-F238E27FC236}">
                    <a16:creationId xmlns:a16="http://schemas.microsoft.com/office/drawing/2014/main" id="{C549E623-72D2-4329-BA50-6BFD80BE0826}"/>
                  </a:ext>
                </a:extLst>
              </p:cNvPr>
              <p:cNvSpPr>
                <a:spLocks noChangeShapeType="1"/>
              </p:cNvSpPr>
              <p:nvPr/>
            </p:nvSpPr>
            <p:spPr bwMode="auto">
              <a:xfrm>
                <a:off x="2583"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34" name="Line 15">
                <a:extLst>
                  <a:ext uri="{FF2B5EF4-FFF2-40B4-BE49-F238E27FC236}">
                    <a16:creationId xmlns:a16="http://schemas.microsoft.com/office/drawing/2014/main" id="{A7449171-70A3-43FC-92C6-94F6387C096E}"/>
                  </a:ext>
                </a:extLst>
              </p:cNvPr>
              <p:cNvSpPr>
                <a:spLocks noChangeShapeType="1"/>
              </p:cNvSpPr>
              <p:nvPr/>
            </p:nvSpPr>
            <p:spPr bwMode="auto">
              <a:xfrm>
                <a:off x="2265"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35" name="Line 16">
                <a:extLst>
                  <a:ext uri="{FF2B5EF4-FFF2-40B4-BE49-F238E27FC236}">
                    <a16:creationId xmlns:a16="http://schemas.microsoft.com/office/drawing/2014/main" id="{52EA3803-FADF-4E56-8C0A-373C1419C2AA}"/>
                  </a:ext>
                </a:extLst>
              </p:cNvPr>
              <p:cNvSpPr>
                <a:spLocks noChangeShapeType="1"/>
              </p:cNvSpPr>
              <p:nvPr/>
            </p:nvSpPr>
            <p:spPr bwMode="auto">
              <a:xfrm>
                <a:off x="2901"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2174" name="Group 26">
              <a:extLst>
                <a:ext uri="{FF2B5EF4-FFF2-40B4-BE49-F238E27FC236}">
                  <a16:creationId xmlns:a16="http://schemas.microsoft.com/office/drawing/2014/main" id="{B49E5E65-5D90-4E23-A24E-0CF7CBD01683}"/>
                </a:ext>
              </a:extLst>
            </p:cNvPr>
            <p:cNvGrpSpPr>
              <a:grpSpLocks/>
            </p:cNvGrpSpPr>
            <p:nvPr/>
          </p:nvGrpSpPr>
          <p:grpSpPr bwMode="auto">
            <a:xfrm>
              <a:off x="1984" y="1638"/>
              <a:ext cx="2040" cy="232"/>
              <a:chOff x="699" y="733"/>
              <a:chExt cx="2496" cy="288"/>
            </a:xfrm>
          </p:grpSpPr>
          <p:sp>
            <p:nvSpPr>
              <p:cNvPr id="92220" name="Rectangle 27">
                <a:extLst>
                  <a:ext uri="{FF2B5EF4-FFF2-40B4-BE49-F238E27FC236}">
                    <a16:creationId xmlns:a16="http://schemas.microsoft.com/office/drawing/2014/main" id="{8C3FFEF9-D375-4F6F-B674-7307A3C3A890}"/>
                  </a:ext>
                </a:extLst>
              </p:cNvPr>
              <p:cNvSpPr>
                <a:spLocks noChangeArrowheads="1"/>
              </p:cNvSpPr>
              <p:nvPr/>
            </p:nvSpPr>
            <p:spPr bwMode="auto">
              <a:xfrm>
                <a:off x="699" y="733"/>
                <a:ext cx="2496"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solidFill>
                      <a:srgbClr val="FF3300"/>
                    </a:solidFill>
                    <a:latin typeface="Arial" panose="020B0604020202020204" pitchFamily="34" charset="0"/>
                  </a:rPr>
                  <a:t>0</a:t>
                </a:r>
                <a:r>
                  <a:rPr lang="en-US" altLang="zh-CN" sz="1600">
                    <a:latin typeface="Arial" panose="020B0604020202020204" pitchFamily="34" charset="0"/>
                  </a:rPr>
                  <a:t>0  00    00   00   00    00   10   10</a:t>
                </a:r>
              </a:p>
            </p:txBody>
          </p:sp>
          <p:sp>
            <p:nvSpPr>
              <p:cNvPr id="92221" name="Line 28">
                <a:extLst>
                  <a:ext uri="{FF2B5EF4-FFF2-40B4-BE49-F238E27FC236}">
                    <a16:creationId xmlns:a16="http://schemas.microsoft.com/office/drawing/2014/main" id="{6241B513-966C-4888-935A-3AEB84743FB3}"/>
                  </a:ext>
                </a:extLst>
              </p:cNvPr>
              <p:cNvSpPr>
                <a:spLocks noChangeShapeType="1"/>
              </p:cNvSpPr>
              <p:nvPr/>
            </p:nvSpPr>
            <p:spPr bwMode="auto">
              <a:xfrm>
                <a:off x="1947" y="733"/>
                <a:ext cx="0" cy="288"/>
              </a:xfrm>
              <a:prstGeom prst="line">
                <a:avLst/>
              </a:prstGeom>
              <a:noFill/>
              <a:ln w="9525">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22" name="Line 29">
                <a:extLst>
                  <a:ext uri="{FF2B5EF4-FFF2-40B4-BE49-F238E27FC236}">
                    <a16:creationId xmlns:a16="http://schemas.microsoft.com/office/drawing/2014/main" id="{DA4AA808-06AA-401E-A6D3-64408F8CEE55}"/>
                  </a:ext>
                </a:extLst>
              </p:cNvPr>
              <p:cNvSpPr>
                <a:spLocks noChangeShapeType="1"/>
              </p:cNvSpPr>
              <p:nvPr/>
            </p:nvSpPr>
            <p:spPr bwMode="auto">
              <a:xfrm>
                <a:off x="1311"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23" name="Line 30">
                <a:extLst>
                  <a:ext uri="{FF2B5EF4-FFF2-40B4-BE49-F238E27FC236}">
                    <a16:creationId xmlns:a16="http://schemas.microsoft.com/office/drawing/2014/main" id="{9EE6A91D-1279-4E81-9708-0E2CC95D99E8}"/>
                  </a:ext>
                </a:extLst>
              </p:cNvPr>
              <p:cNvSpPr>
                <a:spLocks noChangeShapeType="1"/>
              </p:cNvSpPr>
              <p:nvPr/>
            </p:nvSpPr>
            <p:spPr bwMode="auto">
              <a:xfrm>
                <a:off x="993"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24" name="Line 31">
                <a:extLst>
                  <a:ext uri="{FF2B5EF4-FFF2-40B4-BE49-F238E27FC236}">
                    <a16:creationId xmlns:a16="http://schemas.microsoft.com/office/drawing/2014/main" id="{EBFEA4CE-7FE6-436A-87D0-59538BDE3EEA}"/>
                  </a:ext>
                </a:extLst>
              </p:cNvPr>
              <p:cNvSpPr>
                <a:spLocks noChangeShapeType="1"/>
              </p:cNvSpPr>
              <p:nvPr/>
            </p:nvSpPr>
            <p:spPr bwMode="auto">
              <a:xfrm>
                <a:off x="1629"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25" name="Line 32">
                <a:extLst>
                  <a:ext uri="{FF2B5EF4-FFF2-40B4-BE49-F238E27FC236}">
                    <a16:creationId xmlns:a16="http://schemas.microsoft.com/office/drawing/2014/main" id="{EF80183F-148F-48BC-B977-9681390F5A45}"/>
                  </a:ext>
                </a:extLst>
              </p:cNvPr>
              <p:cNvSpPr>
                <a:spLocks noChangeShapeType="1"/>
              </p:cNvSpPr>
              <p:nvPr/>
            </p:nvSpPr>
            <p:spPr bwMode="auto">
              <a:xfrm>
                <a:off x="2583"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26" name="Line 33">
                <a:extLst>
                  <a:ext uri="{FF2B5EF4-FFF2-40B4-BE49-F238E27FC236}">
                    <a16:creationId xmlns:a16="http://schemas.microsoft.com/office/drawing/2014/main" id="{E4FA0EA7-E4C9-48BE-8E8F-E681A7EB3A28}"/>
                  </a:ext>
                </a:extLst>
              </p:cNvPr>
              <p:cNvSpPr>
                <a:spLocks noChangeShapeType="1"/>
              </p:cNvSpPr>
              <p:nvPr/>
            </p:nvSpPr>
            <p:spPr bwMode="auto">
              <a:xfrm>
                <a:off x="2265"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27" name="Line 34">
                <a:extLst>
                  <a:ext uri="{FF2B5EF4-FFF2-40B4-BE49-F238E27FC236}">
                    <a16:creationId xmlns:a16="http://schemas.microsoft.com/office/drawing/2014/main" id="{5EA9349C-4806-4616-81C1-F85C2EC492B3}"/>
                  </a:ext>
                </a:extLst>
              </p:cNvPr>
              <p:cNvSpPr>
                <a:spLocks noChangeShapeType="1"/>
              </p:cNvSpPr>
              <p:nvPr/>
            </p:nvSpPr>
            <p:spPr bwMode="auto">
              <a:xfrm>
                <a:off x="2901"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2175" name="Group 35">
              <a:extLst>
                <a:ext uri="{FF2B5EF4-FFF2-40B4-BE49-F238E27FC236}">
                  <a16:creationId xmlns:a16="http://schemas.microsoft.com/office/drawing/2014/main" id="{32EF45A6-1934-4B22-9139-E6B58DD97316}"/>
                </a:ext>
              </a:extLst>
            </p:cNvPr>
            <p:cNvGrpSpPr>
              <a:grpSpLocks/>
            </p:cNvGrpSpPr>
            <p:nvPr/>
          </p:nvGrpSpPr>
          <p:grpSpPr bwMode="auto">
            <a:xfrm>
              <a:off x="1985" y="1902"/>
              <a:ext cx="2040" cy="232"/>
              <a:chOff x="699" y="733"/>
              <a:chExt cx="2496" cy="288"/>
            </a:xfrm>
          </p:grpSpPr>
          <p:sp>
            <p:nvSpPr>
              <p:cNvPr id="92212" name="Rectangle 36">
                <a:extLst>
                  <a:ext uri="{FF2B5EF4-FFF2-40B4-BE49-F238E27FC236}">
                    <a16:creationId xmlns:a16="http://schemas.microsoft.com/office/drawing/2014/main" id="{20AA1F7C-A02F-42A7-B721-9435E64C2607}"/>
                  </a:ext>
                </a:extLst>
              </p:cNvPr>
              <p:cNvSpPr>
                <a:spLocks noChangeArrowheads="1"/>
              </p:cNvSpPr>
              <p:nvPr/>
            </p:nvSpPr>
            <p:spPr bwMode="auto">
              <a:xfrm>
                <a:off x="699" y="733"/>
                <a:ext cx="2496"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solidFill>
                      <a:srgbClr val="FF3300"/>
                    </a:solidFill>
                    <a:latin typeface="Arial" panose="020B0604020202020204" pitchFamily="34" charset="0"/>
                  </a:rPr>
                  <a:t>0</a:t>
                </a:r>
                <a:r>
                  <a:rPr lang="en-US" altLang="zh-CN" sz="1600">
                    <a:latin typeface="Arial" panose="020B0604020202020204" pitchFamily="34" charset="0"/>
                  </a:rPr>
                  <a:t>0  00    00   00   00    00   10   10</a:t>
                </a:r>
              </a:p>
            </p:txBody>
          </p:sp>
          <p:sp>
            <p:nvSpPr>
              <p:cNvPr id="92213" name="Line 37">
                <a:extLst>
                  <a:ext uri="{FF2B5EF4-FFF2-40B4-BE49-F238E27FC236}">
                    <a16:creationId xmlns:a16="http://schemas.microsoft.com/office/drawing/2014/main" id="{83553D61-858C-473C-A452-1D591DE00878}"/>
                  </a:ext>
                </a:extLst>
              </p:cNvPr>
              <p:cNvSpPr>
                <a:spLocks noChangeShapeType="1"/>
              </p:cNvSpPr>
              <p:nvPr/>
            </p:nvSpPr>
            <p:spPr bwMode="auto">
              <a:xfrm>
                <a:off x="1947" y="733"/>
                <a:ext cx="0" cy="288"/>
              </a:xfrm>
              <a:prstGeom prst="line">
                <a:avLst/>
              </a:prstGeom>
              <a:noFill/>
              <a:ln w="9525">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14" name="Line 38">
                <a:extLst>
                  <a:ext uri="{FF2B5EF4-FFF2-40B4-BE49-F238E27FC236}">
                    <a16:creationId xmlns:a16="http://schemas.microsoft.com/office/drawing/2014/main" id="{407DD7DB-8480-45A0-ACB5-C583507E1536}"/>
                  </a:ext>
                </a:extLst>
              </p:cNvPr>
              <p:cNvSpPr>
                <a:spLocks noChangeShapeType="1"/>
              </p:cNvSpPr>
              <p:nvPr/>
            </p:nvSpPr>
            <p:spPr bwMode="auto">
              <a:xfrm>
                <a:off x="1311"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15" name="Line 39">
                <a:extLst>
                  <a:ext uri="{FF2B5EF4-FFF2-40B4-BE49-F238E27FC236}">
                    <a16:creationId xmlns:a16="http://schemas.microsoft.com/office/drawing/2014/main" id="{C920D772-4968-4D3D-A93A-F830A94E82AA}"/>
                  </a:ext>
                </a:extLst>
              </p:cNvPr>
              <p:cNvSpPr>
                <a:spLocks noChangeShapeType="1"/>
              </p:cNvSpPr>
              <p:nvPr/>
            </p:nvSpPr>
            <p:spPr bwMode="auto">
              <a:xfrm>
                <a:off x="993"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16" name="Line 40">
                <a:extLst>
                  <a:ext uri="{FF2B5EF4-FFF2-40B4-BE49-F238E27FC236}">
                    <a16:creationId xmlns:a16="http://schemas.microsoft.com/office/drawing/2014/main" id="{C303E2FA-575A-422D-8DC4-55E163FA8B8C}"/>
                  </a:ext>
                </a:extLst>
              </p:cNvPr>
              <p:cNvSpPr>
                <a:spLocks noChangeShapeType="1"/>
              </p:cNvSpPr>
              <p:nvPr/>
            </p:nvSpPr>
            <p:spPr bwMode="auto">
              <a:xfrm>
                <a:off x="1629"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17" name="Line 41">
                <a:extLst>
                  <a:ext uri="{FF2B5EF4-FFF2-40B4-BE49-F238E27FC236}">
                    <a16:creationId xmlns:a16="http://schemas.microsoft.com/office/drawing/2014/main" id="{E23148BE-3326-4F77-BD4D-93850A3E9F16}"/>
                  </a:ext>
                </a:extLst>
              </p:cNvPr>
              <p:cNvSpPr>
                <a:spLocks noChangeShapeType="1"/>
              </p:cNvSpPr>
              <p:nvPr/>
            </p:nvSpPr>
            <p:spPr bwMode="auto">
              <a:xfrm>
                <a:off x="2583"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18" name="Line 42">
                <a:extLst>
                  <a:ext uri="{FF2B5EF4-FFF2-40B4-BE49-F238E27FC236}">
                    <a16:creationId xmlns:a16="http://schemas.microsoft.com/office/drawing/2014/main" id="{8F260837-F651-431A-9C65-979DD8240B6D}"/>
                  </a:ext>
                </a:extLst>
              </p:cNvPr>
              <p:cNvSpPr>
                <a:spLocks noChangeShapeType="1"/>
              </p:cNvSpPr>
              <p:nvPr/>
            </p:nvSpPr>
            <p:spPr bwMode="auto">
              <a:xfrm>
                <a:off x="2265"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19" name="Line 43">
                <a:extLst>
                  <a:ext uri="{FF2B5EF4-FFF2-40B4-BE49-F238E27FC236}">
                    <a16:creationId xmlns:a16="http://schemas.microsoft.com/office/drawing/2014/main" id="{338E2697-3DE1-4547-AE90-D87D872590ED}"/>
                  </a:ext>
                </a:extLst>
              </p:cNvPr>
              <p:cNvSpPr>
                <a:spLocks noChangeShapeType="1"/>
              </p:cNvSpPr>
              <p:nvPr/>
            </p:nvSpPr>
            <p:spPr bwMode="auto">
              <a:xfrm>
                <a:off x="2901"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2176" name="Group 44">
              <a:extLst>
                <a:ext uri="{FF2B5EF4-FFF2-40B4-BE49-F238E27FC236}">
                  <a16:creationId xmlns:a16="http://schemas.microsoft.com/office/drawing/2014/main" id="{FEB0745B-8309-4173-BD29-0A6E2184950D}"/>
                </a:ext>
              </a:extLst>
            </p:cNvPr>
            <p:cNvGrpSpPr>
              <a:grpSpLocks/>
            </p:cNvGrpSpPr>
            <p:nvPr/>
          </p:nvGrpSpPr>
          <p:grpSpPr bwMode="auto">
            <a:xfrm>
              <a:off x="1984" y="2181"/>
              <a:ext cx="2040" cy="232"/>
              <a:chOff x="699" y="733"/>
              <a:chExt cx="2496" cy="288"/>
            </a:xfrm>
          </p:grpSpPr>
          <p:sp>
            <p:nvSpPr>
              <p:cNvPr id="92204" name="Rectangle 45">
                <a:extLst>
                  <a:ext uri="{FF2B5EF4-FFF2-40B4-BE49-F238E27FC236}">
                    <a16:creationId xmlns:a16="http://schemas.microsoft.com/office/drawing/2014/main" id="{8554B615-3816-4B42-AC4A-231D53191212}"/>
                  </a:ext>
                </a:extLst>
              </p:cNvPr>
              <p:cNvSpPr>
                <a:spLocks noChangeArrowheads="1"/>
              </p:cNvSpPr>
              <p:nvPr/>
            </p:nvSpPr>
            <p:spPr bwMode="auto">
              <a:xfrm>
                <a:off x="699" y="733"/>
                <a:ext cx="2496"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solidFill>
                      <a:srgbClr val="FF3300"/>
                    </a:solidFill>
                    <a:latin typeface="Arial" panose="020B0604020202020204" pitchFamily="34" charset="0"/>
                  </a:rPr>
                  <a:t>1</a:t>
                </a:r>
                <a:r>
                  <a:rPr lang="en-US" altLang="zh-CN" sz="1600">
                    <a:latin typeface="Arial" panose="020B0604020202020204" pitchFamily="34" charset="0"/>
                  </a:rPr>
                  <a:t>0  00    00   00   00    00   10   10</a:t>
                </a:r>
              </a:p>
            </p:txBody>
          </p:sp>
          <p:sp>
            <p:nvSpPr>
              <p:cNvPr id="92205" name="Line 46">
                <a:extLst>
                  <a:ext uri="{FF2B5EF4-FFF2-40B4-BE49-F238E27FC236}">
                    <a16:creationId xmlns:a16="http://schemas.microsoft.com/office/drawing/2014/main" id="{4F6AC19A-C820-40C5-835E-B988C5DCC49D}"/>
                  </a:ext>
                </a:extLst>
              </p:cNvPr>
              <p:cNvSpPr>
                <a:spLocks noChangeShapeType="1"/>
              </p:cNvSpPr>
              <p:nvPr/>
            </p:nvSpPr>
            <p:spPr bwMode="auto">
              <a:xfrm>
                <a:off x="1947" y="733"/>
                <a:ext cx="0" cy="288"/>
              </a:xfrm>
              <a:prstGeom prst="line">
                <a:avLst/>
              </a:prstGeom>
              <a:noFill/>
              <a:ln w="9525">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6" name="Line 47">
                <a:extLst>
                  <a:ext uri="{FF2B5EF4-FFF2-40B4-BE49-F238E27FC236}">
                    <a16:creationId xmlns:a16="http://schemas.microsoft.com/office/drawing/2014/main" id="{E4A2A0EF-936E-40A5-BEB5-5E1DED7BC273}"/>
                  </a:ext>
                </a:extLst>
              </p:cNvPr>
              <p:cNvSpPr>
                <a:spLocks noChangeShapeType="1"/>
              </p:cNvSpPr>
              <p:nvPr/>
            </p:nvSpPr>
            <p:spPr bwMode="auto">
              <a:xfrm>
                <a:off x="1311"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7" name="Line 48">
                <a:extLst>
                  <a:ext uri="{FF2B5EF4-FFF2-40B4-BE49-F238E27FC236}">
                    <a16:creationId xmlns:a16="http://schemas.microsoft.com/office/drawing/2014/main" id="{1B79086E-C0C2-46B2-9D0D-DA99348C491F}"/>
                  </a:ext>
                </a:extLst>
              </p:cNvPr>
              <p:cNvSpPr>
                <a:spLocks noChangeShapeType="1"/>
              </p:cNvSpPr>
              <p:nvPr/>
            </p:nvSpPr>
            <p:spPr bwMode="auto">
              <a:xfrm>
                <a:off x="993"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8" name="Line 49">
                <a:extLst>
                  <a:ext uri="{FF2B5EF4-FFF2-40B4-BE49-F238E27FC236}">
                    <a16:creationId xmlns:a16="http://schemas.microsoft.com/office/drawing/2014/main" id="{15F15B42-7FE4-475E-9579-9160F9B73C9C}"/>
                  </a:ext>
                </a:extLst>
              </p:cNvPr>
              <p:cNvSpPr>
                <a:spLocks noChangeShapeType="1"/>
              </p:cNvSpPr>
              <p:nvPr/>
            </p:nvSpPr>
            <p:spPr bwMode="auto">
              <a:xfrm>
                <a:off x="1629"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9" name="Line 50">
                <a:extLst>
                  <a:ext uri="{FF2B5EF4-FFF2-40B4-BE49-F238E27FC236}">
                    <a16:creationId xmlns:a16="http://schemas.microsoft.com/office/drawing/2014/main" id="{0AD86688-C009-4CFA-9016-1DF7DED61A6D}"/>
                  </a:ext>
                </a:extLst>
              </p:cNvPr>
              <p:cNvSpPr>
                <a:spLocks noChangeShapeType="1"/>
              </p:cNvSpPr>
              <p:nvPr/>
            </p:nvSpPr>
            <p:spPr bwMode="auto">
              <a:xfrm>
                <a:off x="2583"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10" name="Line 51">
                <a:extLst>
                  <a:ext uri="{FF2B5EF4-FFF2-40B4-BE49-F238E27FC236}">
                    <a16:creationId xmlns:a16="http://schemas.microsoft.com/office/drawing/2014/main" id="{B1E24C82-13AA-48AE-BCC2-027663CFCDB5}"/>
                  </a:ext>
                </a:extLst>
              </p:cNvPr>
              <p:cNvSpPr>
                <a:spLocks noChangeShapeType="1"/>
              </p:cNvSpPr>
              <p:nvPr/>
            </p:nvSpPr>
            <p:spPr bwMode="auto">
              <a:xfrm>
                <a:off x="2265"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11" name="Line 52">
                <a:extLst>
                  <a:ext uri="{FF2B5EF4-FFF2-40B4-BE49-F238E27FC236}">
                    <a16:creationId xmlns:a16="http://schemas.microsoft.com/office/drawing/2014/main" id="{23733AEC-3154-42D1-9CB3-332FE3F3977A}"/>
                  </a:ext>
                </a:extLst>
              </p:cNvPr>
              <p:cNvSpPr>
                <a:spLocks noChangeShapeType="1"/>
              </p:cNvSpPr>
              <p:nvPr/>
            </p:nvSpPr>
            <p:spPr bwMode="auto">
              <a:xfrm>
                <a:off x="2901"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2177" name="Group 53">
              <a:extLst>
                <a:ext uri="{FF2B5EF4-FFF2-40B4-BE49-F238E27FC236}">
                  <a16:creationId xmlns:a16="http://schemas.microsoft.com/office/drawing/2014/main" id="{C23D82BA-4202-447B-B195-0F3DC8EDCC7F}"/>
                </a:ext>
              </a:extLst>
            </p:cNvPr>
            <p:cNvGrpSpPr>
              <a:grpSpLocks/>
            </p:cNvGrpSpPr>
            <p:nvPr/>
          </p:nvGrpSpPr>
          <p:grpSpPr bwMode="auto">
            <a:xfrm>
              <a:off x="1985" y="2461"/>
              <a:ext cx="2040" cy="232"/>
              <a:chOff x="699" y="733"/>
              <a:chExt cx="2496" cy="288"/>
            </a:xfrm>
          </p:grpSpPr>
          <p:sp>
            <p:nvSpPr>
              <p:cNvPr id="92196" name="Rectangle 54">
                <a:extLst>
                  <a:ext uri="{FF2B5EF4-FFF2-40B4-BE49-F238E27FC236}">
                    <a16:creationId xmlns:a16="http://schemas.microsoft.com/office/drawing/2014/main" id="{8D862B6D-86DF-4DBF-9452-D91060EF2D49}"/>
                  </a:ext>
                </a:extLst>
              </p:cNvPr>
              <p:cNvSpPr>
                <a:spLocks noChangeArrowheads="1"/>
              </p:cNvSpPr>
              <p:nvPr/>
            </p:nvSpPr>
            <p:spPr bwMode="auto">
              <a:xfrm>
                <a:off x="699" y="733"/>
                <a:ext cx="2496"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solidFill>
                      <a:srgbClr val="FF3300"/>
                    </a:solidFill>
                    <a:latin typeface="Arial" panose="020B0604020202020204" pitchFamily="34" charset="0"/>
                  </a:rPr>
                  <a:t>0</a:t>
                </a:r>
                <a:r>
                  <a:rPr lang="en-US" altLang="zh-CN" sz="1600">
                    <a:latin typeface="Arial" panose="020B0604020202020204" pitchFamily="34" charset="0"/>
                  </a:rPr>
                  <a:t>0  00    00   00   00    00   10   10</a:t>
                </a:r>
              </a:p>
            </p:txBody>
          </p:sp>
          <p:sp>
            <p:nvSpPr>
              <p:cNvPr id="92197" name="Line 55">
                <a:extLst>
                  <a:ext uri="{FF2B5EF4-FFF2-40B4-BE49-F238E27FC236}">
                    <a16:creationId xmlns:a16="http://schemas.microsoft.com/office/drawing/2014/main" id="{B9DA6AD4-3C5C-41E2-A68F-7BBABFC5F92F}"/>
                  </a:ext>
                </a:extLst>
              </p:cNvPr>
              <p:cNvSpPr>
                <a:spLocks noChangeShapeType="1"/>
              </p:cNvSpPr>
              <p:nvPr/>
            </p:nvSpPr>
            <p:spPr bwMode="auto">
              <a:xfrm>
                <a:off x="1947" y="733"/>
                <a:ext cx="0" cy="288"/>
              </a:xfrm>
              <a:prstGeom prst="line">
                <a:avLst/>
              </a:prstGeom>
              <a:noFill/>
              <a:ln w="9525">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8" name="Line 56">
                <a:extLst>
                  <a:ext uri="{FF2B5EF4-FFF2-40B4-BE49-F238E27FC236}">
                    <a16:creationId xmlns:a16="http://schemas.microsoft.com/office/drawing/2014/main" id="{D6844545-AD63-43F7-8FA8-3264E95047CB}"/>
                  </a:ext>
                </a:extLst>
              </p:cNvPr>
              <p:cNvSpPr>
                <a:spLocks noChangeShapeType="1"/>
              </p:cNvSpPr>
              <p:nvPr/>
            </p:nvSpPr>
            <p:spPr bwMode="auto">
              <a:xfrm>
                <a:off x="1311"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9" name="Line 57">
                <a:extLst>
                  <a:ext uri="{FF2B5EF4-FFF2-40B4-BE49-F238E27FC236}">
                    <a16:creationId xmlns:a16="http://schemas.microsoft.com/office/drawing/2014/main" id="{E54DDB90-8ECF-4A5D-8BA0-16DC875FCCAB}"/>
                  </a:ext>
                </a:extLst>
              </p:cNvPr>
              <p:cNvSpPr>
                <a:spLocks noChangeShapeType="1"/>
              </p:cNvSpPr>
              <p:nvPr/>
            </p:nvSpPr>
            <p:spPr bwMode="auto">
              <a:xfrm>
                <a:off x="993"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0" name="Line 58">
                <a:extLst>
                  <a:ext uri="{FF2B5EF4-FFF2-40B4-BE49-F238E27FC236}">
                    <a16:creationId xmlns:a16="http://schemas.microsoft.com/office/drawing/2014/main" id="{AA0D2E84-4BED-4A07-B934-61DEF0B1B5CF}"/>
                  </a:ext>
                </a:extLst>
              </p:cNvPr>
              <p:cNvSpPr>
                <a:spLocks noChangeShapeType="1"/>
              </p:cNvSpPr>
              <p:nvPr/>
            </p:nvSpPr>
            <p:spPr bwMode="auto">
              <a:xfrm>
                <a:off x="1629"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1" name="Line 59">
                <a:extLst>
                  <a:ext uri="{FF2B5EF4-FFF2-40B4-BE49-F238E27FC236}">
                    <a16:creationId xmlns:a16="http://schemas.microsoft.com/office/drawing/2014/main" id="{5EDA964E-D288-4FB9-838D-63A66D361A30}"/>
                  </a:ext>
                </a:extLst>
              </p:cNvPr>
              <p:cNvSpPr>
                <a:spLocks noChangeShapeType="1"/>
              </p:cNvSpPr>
              <p:nvPr/>
            </p:nvSpPr>
            <p:spPr bwMode="auto">
              <a:xfrm>
                <a:off x="2583"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2" name="Line 60">
                <a:extLst>
                  <a:ext uri="{FF2B5EF4-FFF2-40B4-BE49-F238E27FC236}">
                    <a16:creationId xmlns:a16="http://schemas.microsoft.com/office/drawing/2014/main" id="{3E054C23-123E-4193-AA3D-07106E6187FE}"/>
                  </a:ext>
                </a:extLst>
              </p:cNvPr>
              <p:cNvSpPr>
                <a:spLocks noChangeShapeType="1"/>
              </p:cNvSpPr>
              <p:nvPr/>
            </p:nvSpPr>
            <p:spPr bwMode="auto">
              <a:xfrm>
                <a:off x="2265"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3" name="Line 61">
                <a:extLst>
                  <a:ext uri="{FF2B5EF4-FFF2-40B4-BE49-F238E27FC236}">
                    <a16:creationId xmlns:a16="http://schemas.microsoft.com/office/drawing/2014/main" id="{74000804-372F-48B3-B379-7E1AC232010D}"/>
                  </a:ext>
                </a:extLst>
              </p:cNvPr>
              <p:cNvSpPr>
                <a:spLocks noChangeShapeType="1"/>
              </p:cNvSpPr>
              <p:nvPr/>
            </p:nvSpPr>
            <p:spPr bwMode="auto">
              <a:xfrm>
                <a:off x="2901"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2178" name="Group 62">
              <a:extLst>
                <a:ext uri="{FF2B5EF4-FFF2-40B4-BE49-F238E27FC236}">
                  <a16:creationId xmlns:a16="http://schemas.microsoft.com/office/drawing/2014/main" id="{EF64CFFC-1770-4FF3-B349-C62B9349E240}"/>
                </a:ext>
              </a:extLst>
            </p:cNvPr>
            <p:cNvGrpSpPr>
              <a:grpSpLocks/>
            </p:cNvGrpSpPr>
            <p:nvPr/>
          </p:nvGrpSpPr>
          <p:grpSpPr bwMode="auto">
            <a:xfrm>
              <a:off x="1985" y="2741"/>
              <a:ext cx="2040" cy="232"/>
              <a:chOff x="699" y="733"/>
              <a:chExt cx="2496" cy="288"/>
            </a:xfrm>
          </p:grpSpPr>
          <p:sp>
            <p:nvSpPr>
              <p:cNvPr id="92188" name="Rectangle 63">
                <a:extLst>
                  <a:ext uri="{FF2B5EF4-FFF2-40B4-BE49-F238E27FC236}">
                    <a16:creationId xmlns:a16="http://schemas.microsoft.com/office/drawing/2014/main" id="{5FEF250A-65F3-4B07-8E9D-07C293875DE2}"/>
                  </a:ext>
                </a:extLst>
              </p:cNvPr>
              <p:cNvSpPr>
                <a:spLocks noChangeArrowheads="1"/>
              </p:cNvSpPr>
              <p:nvPr/>
            </p:nvSpPr>
            <p:spPr bwMode="auto">
              <a:xfrm>
                <a:off x="699" y="733"/>
                <a:ext cx="2496"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solidFill>
                      <a:srgbClr val="FF3300"/>
                    </a:solidFill>
                    <a:latin typeface="Arial" panose="020B0604020202020204" pitchFamily="34" charset="0"/>
                  </a:rPr>
                  <a:t>1</a:t>
                </a:r>
                <a:r>
                  <a:rPr lang="en-US" altLang="zh-CN" sz="1600">
                    <a:latin typeface="Arial" panose="020B0604020202020204" pitchFamily="34" charset="0"/>
                  </a:rPr>
                  <a:t>1  11    11   11    11    11   01   01</a:t>
                </a:r>
              </a:p>
            </p:txBody>
          </p:sp>
          <p:sp>
            <p:nvSpPr>
              <p:cNvPr id="92189" name="Line 64">
                <a:extLst>
                  <a:ext uri="{FF2B5EF4-FFF2-40B4-BE49-F238E27FC236}">
                    <a16:creationId xmlns:a16="http://schemas.microsoft.com/office/drawing/2014/main" id="{A837E1CB-D4E1-47B4-A9B1-A0A31D1063B4}"/>
                  </a:ext>
                </a:extLst>
              </p:cNvPr>
              <p:cNvSpPr>
                <a:spLocks noChangeShapeType="1"/>
              </p:cNvSpPr>
              <p:nvPr/>
            </p:nvSpPr>
            <p:spPr bwMode="auto">
              <a:xfrm>
                <a:off x="1947" y="733"/>
                <a:ext cx="0" cy="288"/>
              </a:xfrm>
              <a:prstGeom prst="line">
                <a:avLst/>
              </a:prstGeom>
              <a:noFill/>
              <a:ln w="9525">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0" name="Line 65">
                <a:extLst>
                  <a:ext uri="{FF2B5EF4-FFF2-40B4-BE49-F238E27FC236}">
                    <a16:creationId xmlns:a16="http://schemas.microsoft.com/office/drawing/2014/main" id="{E17595AF-E7E6-468F-B8D0-1584E4AE0228}"/>
                  </a:ext>
                </a:extLst>
              </p:cNvPr>
              <p:cNvSpPr>
                <a:spLocks noChangeShapeType="1"/>
              </p:cNvSpPr>
              <p:nvPr/>
            </p:nvSpPr>
            <p:spPr bwMode="auto">
              <a:xfrm>
                <a:off x="1311"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1" name="Line 66">
                <a:extLst>
                  <a:ext uri="{FF2B5EF4-FFF2-40B4-BE49-F238E27FC236}">
                    <a16:creationId xmlns:a16="http://schemas.microsoft.com/office/drawing/2014/main" id="{9DC93CC4-850D-4417-B173-85F6AF0953CF}"/>
                  </a:ext>
                </a:extLst>
              </p:cNvPr>
              <p:cNvSpPr>
                <a:spLocks noChangeShapeType="1"/>
              </p:cNvSpPr>
              <p:nvPr/>
            </p:nvSpPr>
            <p:spPr bwMode="auto">
              <a:xfrm>
                <a:off x="993"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2" name="Line 67">
                <a:extLst>
                  <a:ext uri="{FF2B5EF4-FFF2-40B4-BE49-F238E27FC236}">
                    <a16:creationId xmlns:a16="http://schemas.microsoft.com/office/drawing/2014/main" id="{037E5F11-9426-482C-B8E6-E90FEBBE5655}"/>
                  </a:ext>
                </a:extLst>
              </p:cNvPr>
              <p:cNvSpPr>
                <a:spLocks noChangeShapeType="1"/>
              </p:cNvSpPr>
              <p:nvPr/>
            </p:nvSpPr>
            <p:spPr bwMode="auto">
              <a:xfrm>
                <a:off x="1629"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3" name="Line 68">
                <a:extLst>
                  <a:ext uri="{FF2B5EF4-FFF2-40B4-BE49-F238E27FC236}">
                    <a16:creationId xmlns:a16="http://schemas.microsoft.com/office/drawing/2014/main" id="{F3A89785-7959-44A9-9671-9A960222FB7B}"/>
                  </a:ext>
                </a:extLst>
              </p:cNvPr>
              <p:cNvSpPr>
                <a:spLocks noChangeShapeType="1"/>
              </p:cNvSpPr>
              <p:nvPr/>
            </p:nvSpPr>
            <p:spPr bwMode="auto">
              <a:xfrm>
                <a:off x="2583"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4" name="Line 69">
                <a:extLst>
                  <a:ext uri="{FF2B5EF4-FFF2-40B4-BE49-F238E27FC236}">
                    <a16:creationId xmlns:a16="http://schemas.microsoft.com/office/drawing/2014/main" id="{023EB535-9B2A-4D4E-9969-A122C8976EB4}"/>
                  </a:ext>
                </a:extLst>
              </p:cNvPr>
              <p:cNvSpPr>
                <a:spLocks noChangeShapeType="1"/>
              </p:cNvSpPr>
              <p:nvPr/>
            </p:nvSpPr>
            <p:spPr bwMode="auto">
              <a:xfrm>
                <a:off x="2265"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5" name="Line 70">
                <a:extLst>
                  <a:ext uri="{FF2B5EF4-FFF2-40B4-BE49-F238E27FC236}">
                    <a16:creationId xmlns:a16="http://schemas.microsoft.com/office/drawing/2014/main" id="{B6AE322D-EE6C-492A-8DE6-5BAF5AF45569}"/>
                  </a:ext>
                </a:extLst>
              </p:cNvPr>
              <p:cNvSpPr>
                <a:spLocks noChangeShapeType="1"/>
              </p:cNvSpPr>
              <p:nvPr/>
            </p:nvSpPr>
            <p:spPr bwMode="auto">
              <a:xfrm>
                <a:off x="2901"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2179" name="Group 80">
              <a:extLst>
                <a:ext uri="{FF2B5EF4-FFF2-40B4-BE49-F238E27FC236}">
                  <a16:creationId xmlns:a16="http://schemas.microsoft.com/office/drawing/2014/main" id="{71693211-4F96-4C2F-9166-09F7C9531165}"/>
                </a:ext>
              </a:extLst>
            </p:cNvPr>
            <p:cNvGrpSpPr>
              <a:grpSpLocks/>
            </p:cNvGrpSpPr>
            <p:nvPr/>
          </p:nvGrpSpPr>
          <p:grpSpPr bwMode="auto">
            <a:xfrm>
              <a:off x="1985" y="3021"/>
              <a:ext cx="2040" cy="232"/>
              <a:chOff x="699" y="733"/>
              <a:chExt cx="2496" cy="288"/>
            </a:xfrm>
          </p:grpSpPr>
          <p:sp>
            <p:nvSpPr>
              <p:cNvPr id="92180" name="Rectangle 81">
                <a:extLst>
                  <a:ext uri="{FF2B5EF4-FFF2-40B4-BE49-F238E27FC236}">
                    <a16:creationId xmlns:a16="http://schemas.microsoft.com/office/drawing/2014/main" id="{414705E7-6F4F-4AC7-8E53-0EE744F80164}"/>
                  </a:ext>
                </a:extLst>
              </p:cNvPr>
              <p:cNvSpPr>
                <a:spLocks noChangeArrowheads="1"/>
              </p:cNvSpPr>
              <p:nvPr/>
            </p:nvSpPr>
            <p:spPr bwMode="auto">
              <a:xfrm>
                <a:off x="699" y="733"/>
                <a:ext cx="2496"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solidFill>
                      <a:srgbClr val="FF3300"/>
                    </a:solidFill>
                    <a:latin typeface="Arial" panose="020B0604020202020204" pitchFamily="34" charset="0"/>
                  </a:rPr>
                  <a:t>1</a:t>
                </a:r>
                <a:r>
                  <a:rPr lang="en-US" altLang="zh-CN" sz="1600">
                    <a:latin typeface="Arial" panose="020B0604020202020204" pitchFamily="34" charset="0"/>
                  </a:rPr>
                  <a:t>1  11    11   11    11    11   01   10</a:t>
                </a:r>
              </a:p>
            </p:txBody>
          </p:sp>
          <p:sp>
            <p:nvSpPr>
              <p:cNvPr id="92181" name="Line 82">
                <a:extLst>
                  <a:ext uri="{FF2B5EF4-FFF2-40B4-BE49-F238E27FC236}">
                    <a16:creationId xmlns:a16="http://schemas.microsoft.com/office/drawing/2014/main" id="{206B32EE-705E-4A50-AC14-667B468AC769}"/>
                  </a:ext>
                </a:extLst>
              </p:cNvPr>
              <p:cNvSpPr>
                <a:spLocks noChangeShapeType="1"/>
              </p:cNvSpPr>
              <p:nvPr/>
            </p:nvSpPr>
            <p:spPr bwMode="auto">
              <a:xfrm>
                <a:off x="1947" y="733"/>
                <a:ext cx="0" cy="288"/>
              </a:xfrm>
              <a:prstGeom prst="line">
                <a:avLst/>
              </a:prstGeom>
              <a:noFill/>
              <a:ln w="9525">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2" name="Line 83">
                <a:extLst>
                  <a:ext uri="{FF2B5EF4-FFF2-40B4-BE49-F238E27FC236}">
                    <a16:creationId xmlns:a16="http://schemas.microsoft.com/office/drawing/2014/main" id="{8092764D-4761-4C63-B46C-90AD2C2B7021}"/>
                  </a:ext>
                </a:extLst>
              </p:cNvPr>
              <p:cNvSpPr>
                <a:spLocks noChangeShapeType="1"/>
              </p:cNvSpPr>
              <p:nvPr/>
            </p:nvSpPr>
            <p:spPr bwMode="auto">
              <a:xfrm>
                <a:off x="1311"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3" name="Line 84">
                <a:extLst>
                  <a:ext uri="{FF2B5EF4-FFF2-40B4-BE49-F238E27FC236}">
                    <a16:creationId xmlns:a16="http://schemas.microsoft.com/office/drawing/2014/main" id="{545E9D32-F1A8-4ECF-8444-C094DE67A920}"/>
                  </a:ext>
                </a:extLst>
              </p:cNvPr>
              <p:cNvSpPr>
                <a:spLocks noChangeShapeType="1"/>
              </p:cNvSpPr>
              <p:nvPr/>
            </p:nvSpPr>
            <p:spPr bwMode="auto">
              <a:xfrm>
                <a:off x="993"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4" name="Line 85">
                <a:extLst>
                  <a:ext uri="{FF2B5EF4-FFF2-40B4-BE49-F238E27FC236}">
                    <a16:creationId xmlns:a16="http://schemas.microsoft.com/office/drawing/2014/main" id="{64F35A89-0019-4959-8D2F-4B7CFE3FADD2}"/>
                  </a:ext>
                </a:extLst>
              </p:cNvPr>
              <p:cNvSpPr>
                <a:spLocks noChangeShapeType="1"/>
              </p:cNvSpPr>
              <p:nvPr/>
            </p:nvSpPr>
            <p:spPr bwMode="auto">
              <a:xfrm>
                <a:off x="1629"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5" name="Line 86">
                <a:extLst>
                  <a:ext uri="{FF2B5EF4-FFF2-40B4-BE49-F238E27FC236}">
                    <a16:creationId xmlns:a16="http://schemas.microsoft.com/office/drawing/2014/main" id="{CE51D75C-31B4-422F-BB80-B0B73618955D}"/>
                  </a:ext>
                </a:extLst>
              </p:cNvPr>
              <p:cNvSpPr>
                <a:spLocks noChangeShapeType="1"/>
              </p:cNvSpPr>
              <p:nvPr/>
            </p:nvSpPr>
            <p:spPr bwMode="auto">
              <a:xfrm>
                <a:off x="2583"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6" name="Line 87">
                <a:extLst>
                  <a:ext uri="{FF2B5EF4-FFF2-40B4-BE49-F238E27FC236}">
                    <a16:creationId xmlns:a16="http://schemas.microsoft.com/office/drawing/2014/main" id="{A86F9E92-D6C0-44AA-B7BF-46E81763FF3C}"/>
                  </a:ext>
                </a:extLst>
              </p:cNvPr>
              <p:cNvSpPr>
                <a:spLocks noChangeShapeType="1"/>
              </p:cNvSpPr>
              <p:nvPr/>
            </p:nvSpPr>
            <p:spPr bwMode="auto">
              <a:xfrm>
                <a:off x="2265"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7" name="Line 88">
                <a:extLst>
                  <a:ext uri="{FF2B5EF4-FFF2-40B4-BE49-F238E27FC236}">
                    <a16:creationId xmlns:a16="http://schemas.microsoft.com/office/drawing/2014/main" id="{68F5C0B2-705B-4075-877B-19CAD7B503B8}"/>
                  </a:ext>
                </a:extLst>
              </p:cNvPr>
              <p:cNvSpPr>
                <a:spLocks noChangeShapeType="1"/>
              </p:cNvSpPr>
              <p:nvPr/>
            </p:nvSpPr>
            <p:spPr bwMode="auto">
              <a:xfrm>
                <a:off x="2901" y="73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71" name="AutoShape 90">
            <a:extLst>
              <a:ext uri="{FF2B5EF4-FFF2-40B4-BE49-F238E27FC236}">
                <a16:creationId xmlns:a16="http://schemas.microsoft.com/office/drawing/2014/main" id="{E0E99ECA-DCA2-4445-9984-9CAAB5B4ED87}"/>
              </a:ext>
            </a:extLst>
          </p:cNvPr>
          <p:cNvSpPr>
            <a:spLocks noChangeArrowheads="1"/>
          </p:cNvSpPr>
          <p:nvPr/>
        </p:nvSpPr>
        <p:spPr bwMode="auto">
          <a:xfrm>
            <a:off x="2700338" y="5710238"/>
            <a:ext cx="4751387" cy="455612"/>
          </a:xfrm>
          <a:prstGeom prst="wedgeRectCallout">
            <a:avLst>
              <a:gd name="adj1" fmla="val -48407"/>
              <a:gd name="adj2" fmla="val -124366"/>
            </a:avLst>
          </a:prstGeom>
          <a:solidFill>
            <a:srgbClr val="CCFFFF"/>
          </a:solidFill>
          <a:ln w="9525">
            <a:solidFill>
              <a:srgbClr val="0000FF"/>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1800">
                <a:solidFill>
                  <a:srgbClr val="FF0000"/>
                </a:solidFill>
                <a:latin typeface="Verdana" panose="020B0604030504040204" pitchFamily="34" charset="0"/>
              </a:rPr>
              <a:t>整数的最左二进制位是符号位，</a:t>
            </a:r>
            <a:r>
              <a:rPr lang="en-US" altLang="zh-CN" sz="1800">
                <a:solidFill>
                  <a:srgbClr val="FF0000"/>
                </a:solidFill>
                <a:latin typeface="Verdana" panose="020B0604030504040204" pitchFamily="34" charset="0"/>
              </a:rPr>
              <a:t>0</a:t>
            </a:r>
            <a:r>
              <a:rPr lang="zh-CN" altLang="en-US" sz="1800">
                <a:solidFill>
                  <a:srgbClr val="FF0000"/>
                </a:solidFill>
                <a:latin typeface="Verdana" panose="020B0604030504040204" pitchFamily="34" charset="0"/>
              </a:rPr>
              <a:t>正、</a:t>
            </a:r>
            <a:r>
              <a:rPr lang="en-US" altLang="zh-CN" sz="1800">
                <a:solidFill>
                  <a:srgbClr val="FF0000"/>
                </a:solidFill>
                <a:latin typeface="Verdana" panose="020B0604030504040204" pitchFamily="34" charset="0"/>
              </a:rPr>
              <a:t>1</a:t>
            </a:r>
            <a:r>
              <a:rPr lang="zh-CN" altLang="en-US" sz="1800">
                <a:solidFill>
                  <a:srgbClr val="FF0000"/>
                </a:solidFill>
                <a:latin typeface="Verdana" panose="020B0604030504040204" pitchFamily="34" charset="0"/>
              </a:rPr>
              <a:t>负</a:t>
            </a:r>
          </a:p>
        </p:txBody>
      </p:sp>
      <p:sp>
        <p:nvSpPr>
          <p:cNvPr id="69" name="矩形 68">
            <a:extLst>
              <a:ext uri="{FF2B5EF4-FFF2-40B4-BE49-F238E27FC236}">
                <a16:creationId xmlns:a16="http://schemas.microsoft.com/office/drawing/2014/main" id="{8675A767-B215-4213-AD7F-C0B6E824B213}"/>
              </a:ext>
            </a:extLst>
          </p:cNvPr>
          <p:cNvSpPr/>
          <p:nvPr/>
        </p:nvSpPr>
        <p:spPr>
          <a:xfrm>
            <a:off x="1116013" y="2420938"/>
            <a:ext cx="1439862" cy="28733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10</a:t>
            </a:r>
            <a:r>
              <a:rPr lang="zh-CN" altLang="en-US" sz="2000" dirty="0">
                <a:solidFill>
                  <a:schemeClr val="tx1"/>
                </a:solidFill>
              </a:rPr>
              <a:t>的原码</a:t>
            </a:r>
          </a:p>
        </p:txBody>
      </p:sp>
      <p:sp>
        <p:nvSpPr>
          <p:cNvPr id="70" name="矩形 69">
            <a:extLst>
              <a:ext uri="{FF2B5EF4-FFF2-40B4-BE49-F238E27FC236}">
                <a16:creationId xmlns:a16="http://schemas.microsoft.com/office/drawing/2014/main" id="{8ACED502-4FCB-496A-9112-D82F6CBA9E37}"/>
              </a:ext>
            </a:extLst>
          </p:cNvPr>
          <p:cNvSpPr/>
          <p:nvPr/>
        </p:nvSpPr>
        <p:spPr>
          <a:xfrm>
            <a:off x="1116013" y="2781300"/>
            <a:ext cx="1439862" cy="28733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rPr>
              <a:t>反码</a:t>
            </a:r>
          </a:p>
        </p:txBody>
      </p:sp>
      <p:sp>
        <p:nvSpPr>
          <p:cNvPr id="72" name="矩形 71">
            <a:extLst>
              <a:ext uri="{FF2B5EF4-FFF2-40B4-BE49-F238E27FC236}">
                <a16:creationId xmlns:a16="http://schemas.microsoft.com/office/drawing/2014/main" id="{3FD23ABF-B178-40BC-AD7F-575361DC4F9A}"/>
              </a:ext>
            </a:extLst>
          </p:cNvPr>
          <p:cNvSpPr/>
          <p:nvPr/>
        </p:nvSpPr>
        <p:spPr>
          <a:xfrm>
            <a:off x="1116013" y="3213100"/>
            <a:ext cx="1439862" cy="28733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rPr>
              <a:t>补码</a:t>
            </a:r>
          </a:p>
        </p:txBody>
      </p:sp>
      <p:sp>
        <p:nvSpPr>
          <p:cNvPr id="73" name="矩形 72">
            <a:extLst>
              <a:ext uri="{FF2B5EF4-FFF2-40B4-BE49-F238E27FC236}">
                <a16:creationId xmlns:a16="http://schemas.microsoft.com/office/drawing/2014/main" id="{DCE0903B-96A0-4A85-AABD-2E3701FF29D2}"/>
              </a:ext>
            </a:extLst>
          </p:cNvPr>
          <p:cNvSpPr/>
          <p:nvPr/>
        </p:nvSpPr>
        <p:spPr>
          <a:xfrm>
            <a:off x="1116013" y="4076700"/>
            <a:ext cx="1439862" cy="2889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rPr>
              <a:t>取绝对值</a:t>
            </a:r>
          </a:p>
        </p:txBody>
      </p:sp>
      <p:sp>
        <p:nvSpPr>
          <p:cNvPr id="75" name="矩形 74">
            <a:extLst>
              <a:ext uri="{FF2B5EF4-FFF2-40B4-BE49-F238E27FC236}">
                <a16:creationId xmlns:a16="http://schemas.microsoft.com/office/drawing/2014/main" id="{CC680536-D9E0-48A5-A7CB-DFEB785C2DD2}"/>
              </a:ext>
            </a:extLst>
          </p:cNvPr>
          <p:cNvSpPr/>
          <p:nvPr/>
        </p:nvSpPr>
        <p:spPr>
          <a:xfrm>
            <a:off x="1116013" y="3644900"/>
            <a:ext cx="1439862" cy="2889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-10</a:t>
            </a:r>
            <a:r>
              <a:rPr lang="zh-CN" altLang="en-US" sz="2000" dirty="0">
                <a:solidFill>
                  <a:schemeClr val="tx1"/>
                </a:solidFill>
              </a:rPr>
              <a:t>的原码</a:t>
            </a:r>
          </a:p>
        </p:txBody>
      </p:sp>
      <p:sp>
        <p:nvSpPr>
          <p:cNvPr id="76" name="矩形 75">
            <a:extLst>
              <a:ext uri="{FF2B5EF4-FFF2-40B4-BE49-F238E27FC236}">
                <a16:creationId xmlns:a16="http://schemas.microsoft.com/office/drawing/2014/main" id="{611B29B0-6E65-486F-8C5E-FB8E97791CCF}"/>
              </a:ext>
            </a:extLst>
          </p:cNvPr>
          <p:cNvSpPr/>
          <p:nvPr/>
        </p:nvSpPr>
        <p:spPr>
          <a:xfrm>
            <a:off x="1116013" y="4508500"/>
            <a:ext cx="1439862" cy="2889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rPr>
              <a:t>反码</a:t>
            </a:r>
          </a:p>
        </p:txBody>
      </p:sp>
      <p:sp>
        <p:nvSpPr>
          <p:cNvPr id="77" name="矩形 76">
            <a:extLst>
              <a:ext uri="{FF2B5EF4-FFF2-40B4-BE49-F238E27FC236}">
                <a16:creationId xmlns:a16="http://schemas.microsoft.com/office/drawing/2014/main" id="{D92B2EF4-02DE-43F4-A3CD-C9896A6440A8}"/>
              </a:ext>
            </a:extLst>
          </p:cNvPr>
          <p:cNvSpPr/>
          <p:nvPr/>
        </p:nvSpPr>
        <p:spPr>
          <a:xfrm>
            <a:off x="1116013" y="4868863"/>
            <a:ext cx="1439862" cy="2889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rPr>
              <a:t>补码</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6C80F92-EA2D-4D8F-A1BF-5524B87FDFD3}"/>
              </a:ext>
            </a:extLst>
          </p:cNvPr>
          <p:cNvSpPr>
            <a:spLocks noGrp="1"/>
          </p:cNvSpPr>
          <p:nvPr>
            <p:ph type="subTitle" idx="4294967295"/>
          </p:nvPr>
        </p:nvSpPr>
        <p:spPr>
          <a:xfrm>
            <a:off x="0" y="908050"/>
            <a:ext cx="7848600" cy="2593975"/>
          </a:xfrm>
        </p:spPr>
        <p:txBody>
          <a:bodyPr/>
          <a:lstStyle/>
          <a:p>
            <a:pPr eaLnBrk="1" hangingPunct="1">
              <a:spcBef>
                <a:spcPct val="0"/>
              </a:spcBef>
              <a:buFontTx/>
              <a:buNone/>
            </a:pPr>
            <a:endParaRPr lang="en-US" altLang="zh-CN">
              <a:solidFill>
                <a:srgbClr val="800000"/>
              </a:solidFill>
            </a:endParaRPr>
          </a:p>
          <a:p>
            <a:pPr eaLnBrk="1" hangingPunct="1">
              <a:spcBef>
                <a:spcPct val="0"/>
              </a:spcBef>
              <a:buFontTx/>
              <a:buNone/>
            </a:pPr>
            <a:r>
              <a:rPr lang="en-US" altLang="zh-CN">
                <a:solidFill>
                  <a:srgbClr val="800000"/>
                </a:solidFill>
              </a:rPr>
              <a:t>3.2  </a:t>
            </a:r>
            <a:r>
              <a:rPr lang="zh-CN" altLang="en-US">
                <a:solidFill>
                  <a:srgbClr val="800000"/>
                </a:solidFill>
              </a:rPr>
              <a:t>常量与变量</a:t>
            </a:r>
          </a:p>
          <a:p>
            <a:pPr eaLnBrk="1" hangingPunct="1">
              <a:spcBef>
                <a:spcPct val="0"/>
              </a:spcBef>
              <a:buFontTx/>
              <a:buNone/>
            </a:pPr>
            <a:r>
              <a:rPr lang="en-US" altLang="zh-CN">
                <a:solidFill>
                  <a:srgbClr val="800000"/>
                </a:solidFill>
              </a:rPr>
              <a:t>3.2.1  </a:t>
            </a:r>
            <a:r>
              <a:rPr lang="zh-CN" altLang="en-US">
                <a:solidFill>
                  <a:srgbClr val="800000"/>
                </a:solidFill>
              </a:rPr>
              <a:t>常量和符号常量</a:t>
            </a:r>
            <a:r>
              <a:rPr lang="en-US" altLang="zh-CN"/>
              <a:t>:</a:t>
            </a:r>
          </a:p>
          <a:p>
            <a:pPr eaLnBrk="1" hangingPunct="1">
              <a:spcBef>
                <a:spcPct val="20000"/>
              </a:spcBef>
              <a:buClr>
                <a:srgbClr val="FF3300"/>
              </a:buClr>
              <a:buFont typeface="Wingdings" panose="05000000000000000000" pitchFamily="2" charset="2"/>
              <a:buChar char="v"/>
            </a:pPr>
            <a:r>
              <a:rPr lang="zh-CN" altLang="en-US" sz="2400">
                <a:latin typeface="隶书" panose="02010509060101010101" pitchFamily="49" charset="-122"/>
              </a:rPr>
              <a:t>定义：程序运行过程中，其值不能被改变的量（常数）</a:t>
            </a:r>
          </a:p>
          <a:p>
            <a:pPr eaLnBrk="1" hangingPunct="1">
              <a:spcBef>
                <a:spcPct val="20000"/>
              </a:spcBef>
              <a:buClr>
                <a:srgbClr val="FF3300"/>
              </a:buClr>
              <a:buFont typeface="Wingdings" panose="05000000000000000000" pitchFamily="2" charset="2"/>
              <a:buChar char="v"/>
            </a:pPr>
            <a:r>
              <a:rPr lang="zh-CN" altLang="en-US" sz="2400">
                <a:latin typeface="隶书" panose="02010509060101010101" pitchFamily="49" charset="-122"/>
              </a:rPr>
              <a:t>分类：直接常量、</a:t>
            </a:r>
            <a:r>
              <a:rPr lang="zh-CN" altLang="en-US" sz="2400">
                <a:solidFill>
                  <a:schemeClr val="accent2"/>
                </a:solidFill>
                <a:latin typeface="隶书" panose="02010509060101010101" pitchFamily="49" charset="-122"/>
              </a:rPr>
              <a:t>符号常量</a:t>
            </a:r>
          </a:p>
        </p:txBody>
      </p:sp>
      <p:graphicFrame>
        <p:nvGraphicFramePr>
          <p:cNvPr id="3" name="Group 30">
            <a:extLst>
              <a:ext uri="{FF2B5EF4-FFF2-40B4-BE49-F238E27FC236}">
                <a16:creationId xmlns:a16="http://schemas.microsoft.com/office/drawing/2014/main" id="{EE6E29BA-692A-4558-93FD-603D40232D3E}"/>
              </a:ext>
            </a:extLst>
          </p:cNvPr>
          <p:cNvGraphicFramePr>
            <a:graphicFrameLocks noGrp="1"/>
          </p:cNvGraphicFramePr>
          <p:nvPr/>
        </p:nvGraphicFramePr>
        <p:xfrm>
          <a:off x="1187450" y="3357563"/>
          <a:ext cx="6329363" cy="2673349"/>
        </p:xfrm>
        <a:graphic>
          <a:graphicData uri="http://schemas.openxmlformats.org/drawingml/2006/table">
            <a:tbl>
              <a:tblPr/>
              <a:tblGrid>
                <a:gridCol w="2755900">
                  <a:extLst>
                    <a:ext uri="{9D8B030D-6E8A-4147-A177-3AD203B41FA5}">
                      <a16:colId xmlns:a16="http://schemas.microsoft.com/office/drawing/2014/main" val="20000"/>
                    </a:ext>
                  </a:extLst>
                </a:gridCol>
                <a:gridCol w="3573463">
                  <a:extLst>
                    <a:ext uri="{9D8B030D-6E8A-4147-A177-3AD203B41FA5}">
                      <a16:colId xmlns:a16="http://schemas.microsoft.com/office/drawing/2014/main" val="20001"/>
                    </a:ext>
                  </a:extLst>
                </a:gridCol>
              </a:tblGrid>
              <a:tr h="457254">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400" b="0" i="0" u="none" strike="noStrike" cap="none" normalizeH="0" baseline="0" dirty="0">
                          <a:ln>
                            <a:noFill/>
                          </a:ln>
                          <a:solidFill>
                            <a:srgbClr val="000000"/>
                          </a:solidFill>
                          <a:effectLst/>
                          <a:latin typeface="Times New Roman" pitchFamily="18" charset="0"/>
                          <a:ea typeface="宋体" pitchFamily="2" charset="-122"/>
                        </a:rPr>
                        <a:t>类型</a:t>
                      </a:r>
                    </a:p>
                  </a:txBody>
                  <a:tcPr marT="45725" marB="4572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400" b="0" i="0" u="none" strike="noStrike" cap="none" normalizeH="0" baseline="0" dirty="0">
                          <a:ln>
                            <a:noFill/>
                          </a:ln>
                          <a:solidFill>
                            <a:srgbClr val="000000"/>
                          </a:solidFill>
                          <a:effectLst/>
                          <a:latin typeface="Times New Roman" pitchFamily="18" charset="0"/>
                          <a:ea typeface="宋体" pitchFamily="2" charset="-122"/>
                        </a:rPr>
                        <a:t>示例</a:t>
                      </a:r>
                    </a:p>
                  </a:txBody>
                  <a:tcPr marT="45725" marB="4572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72">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400" b="0" i="0" u="none" strike="noStrike" cap="none" normalizeH="0" baseline="0" dirty="0">
                          <a:ln>
                            <a:noFill/>
                          </a:ln>
                          <a:solidFill>
                            <a:srgbClr val="000000"/>
                          </a:solidFill>
                          <a:effectLst/>
                          <a:latin typeface="Times New Roman" pitchFamily="18" charset="0"/>
                          <a:ea typeface="宋体" pitchFamily="2" charset="-122"/>
                        </a:rPr>
                        <a:t>整型常量</a:t>
                      </a:r>
                    </a:p>
                  </a:txBody>
                  <a:tcPr marT="45725" marB="4572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800" b="1" i="0" u="none" strike="noStrike" cap="none" normalizeH="0" baseline="0">
                          <a:ln>
                            <a:noFill/>
                          </a:ln>
                          <a:solidFill>
                            <a:srgbClr val="000000"/>
                          </a:solidFill>
                          <a:effectLst/>
                          <a:latin typeface="Times New Roman" pitchFamily="18" charset="0"/>
                          <a:ea typeface="宋体" pitchFamily="2" charset="-122"/>
                        </a:rPr>
                        <a:t>12 </a:t>
                      </a:r>
                      <a:r>
                        <a:rPr kumimoji="1" lang="zh-CN" altLang="en-US" sz="2800" b="1" i="0" u="none" strike="noStrike" cap="none" normalizeH="0" baseline="0">
                          <a:ln>
                            <a:noFill/>
                          </a:ln>
                          <a:solidFill>
                            <a:srgbClr val="000000"/>
                          </a:solidFill>
                          <a:effectLst/>
                          <a:latin typeface="Times New Roman" pitchFamily="18" charset="0"/>
                          <a:ea typeface="宋体" pitchFamily="2" charset="-122"/>
                        </a:rPr>
                        <a:t>、 </a:t>
                      </a:r>
                      <a:r>
                        <a:rPr kumimoji="1" lang="en-US" altLang="zh-CN" sz="2800" b="1" i="0" u="none" strike="noStrike" cap="none" normalizeH="0" baseline="0">
                          <a:ln>
                            <a:noFill/>
                          </a:ln>
                          <a:solidFill>
                            <a:srgbClr val="000000"/>
                          </a:solidFill>
                          <a:effectLst/>
                          <a:latin typeface="Times New Roman" pitchFamily="18" charset="0"/>
                          <a:ea typeface="宋体" pitchFamily="2" charset="-122"/>
                        </a:rPr>
                        <a:t>0 </a:t>
                      </a:r>
                      <a:r>
                        <a:rPr kumimoji="1" lang="zh-CN" altLang="en-US" sz="2800" b="1" i="0" u="none" strike="noStrike" cap="none" normalizeH="0" baseline="0">
                          <a:ln>
                            <a:noFill/>
                          </a:ln>
                          <a:solidFill>
                            <a:srgbClr val="000000"/>
                          </a:solidFill>
                          <a:effectLst/>
                          <a:latin typeface="Times New Roman" pitchFamily="18" charset="0"/>
                          <a:ea typeface="宋体" pitchFamily="2" charset="-122"/>
                        </a:rPr>
                        <a:t>、 </a:t>
                      </a:r>
                      <a:r>
                        <a:rPr kumimoji="1" lang="en-US" altLang="zh-CN" sz="2800" b="1" i="0" u="none" strike="noStrike" cap="none" normalizeH="0" baseline="0">
                          <a:ln>
                            <a:noFill/>
                          </a:ln>
                          <a:solidFill>
                            <a:srgbClr val="000000"/>
                          </a:solidFill>
                          <a:effectLst/>
                          <a:latin typeface="Times New Roman" pitchFamily="18" charset="0"/>
                          <a:ea typeface="宋体" pitchFamily="2" charset="-122"/>
                        </a:rPr>
                        <a:t>-3</a:t>
                      </a:r>
                    </a:p>
                  </a:txBody>
                  <a:tcPr marT="45725" marB="4572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9981">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400" b="0" i="0" u="none" strike="noStrike" cap="none" normalizeH="0" baseline="0">
                          <a:ln>
                            <a:noFill/>
                          </a:ln>
                          <a:solidFill>
                            <a:srgbClr val="000000"/>
                          </a:solidFill>
                          <a:effectLst/>
                          <a:latin typeface="Times New Roman" pitchFamily="18" charset="0"/>
                          <a:ea typeface="宋体" pitchFamily="2" charset="-122"/>
                        </a:rPr>
                        <a:t>实型常量</a:t>
                      </a:r>
                    </a:p>
                  </a:txBody>
                  <a:tcPr marT="45725" marB="4572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800" b="1" i="0" u="none" strike="noStrike" cap="none" normalizeH="0" baseline="0">
                          <a:ln>
                            <a:noFill/>
                          </a:ln>
                          <a:solidFill>
                            <a:srgbClr val="000000"/>
                          </a:solidFill>
                          <a:effectLst/>
                          <a:latin typeface="Times New Roman" pitchFamily="18" charset="0"/>
                          <a:ea typeface="宋体" pitchFamily="2" charset="-122"/>
                        </a:rPr>
                        <a:t>4.6 </a:t>
                      </a:r>
                      <a:r>
                        <a:rPr kumimoji="1" lang="zh-CN" altLang="en-US" sz="2800" b="1" i="0" u="none" strike="noStrike" cap="none" normalizeH="0" baseline="0">
                          <a:ln>
                            <a:noFill/>
                          </a:ln>
                          <a:solidFill>
                            <a:srgbClr val="000000"/>
                          </a:solidFill>
                          <a:effectLst/>
                          <a:latin typeface="Times New Roman" pitchFamily="18" charset="0"/>
                          <a:ea typeface="宋体" pitchFamily="2" charset="-122"/>
                        </a:rPr>
                        <a:t>、 </a:t>
                      </a:r>
                      <a:r>
                        <a:rPr kumimoji="1" lang="en-US" altLang="zh-CN" sz="2800" b="1" i="0" u="none" strike="noStrike" cap="none" normalizeH="0" baseline="0">
                          <a:ln>
                            <a:noFill/>
                          </a:ln>
                          <a:solidFill>
                            <a:srgbClr val="000000"/>
                          </a:solidFill>
                          <a:effectLst/>
                          <a:latin typeface="Times New Roman" pitchFamily="18" charset="0"/>
                          <a:ea typeface="宋体" pitchFamily="2" charset="-122"/>
                        </a:rPr>
                        <a:t>-1.23</a:t>
                      </a:r>
                    </a:p>
                  </a:txBody>
                  <a:tcPr marT="45725" marB="4572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221">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400" b="0" i="0" u="none" strike="noStrike" cap="none" normalizeH="0" baseline="0">
                          <a:ln>
                            <a:noFill/>
                          </a:ln>
                          <a:solidFill>
                            <a:srgbClr val="000000"/>
                          </a:solidFill>
                          <a:effectLst/>
                          <a:latin typeface="Times New Roman" pitchFamily="18" charset="0"/>
                          <a:ea typeface="宋体" pitchFamily="2" charset="-122"/>
                        </a:rPr>
                        <a:t>字符常量</a:t>
                      </a:r>
                    </a:p>
                  </a:txBody>
                  <a:tcPr marT="45725" marB="4572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800" b="1" i="0" u="none" strike="noStrike" cap="none" normalizeH="0" baseline="0">
                          <a:ln>
                            <a:noFill/>
                          </a:ln>
                          <a:solidFill>
                            <a:srgbClr val="000000"/>
                          </a:solidFill>
                          <a:effectLst/>
                          <a:latin typeface="Times New Roman" pitchFamily="18" charset="0"/>
                          <a:ea typeface="宋体" pitchFamily="2" charset="-122"/>
                        </a:rPr>
                        <a:t>‘a’ </a:t>
                      </a:r>
                      <a:r>
                        <a:rPr kumimoji="1" lang="zh-CN" altLang="en-US" sz="2800" b="1" i="0" u="none" strike="noStrike" cap="none" normalizeH="0" baseline="0">
                          <a:ln>
                            <a:noFill/>
                          </a:ln>
                          <a:solidFill>
                            <a:srgbClr val="000000"/>
                          </a:solidFill>
                          <a:effectLst/>
                          <a:latin typeface="Times New Roman" pitchFamily="18" charset="0"/>
                          <a:ea typeface="宋体" pitchFamily="2" charset="-122"/>
                        </a:rPr>
                        <a:t>、 ‘</a:t>
                      </a:r>
                      <a:r>
                        <a:rPr kumimoji="1" lang="en-US" altLang="zh-CN" sz="2800" b="1" i="0" u="none" strike="noStrike" cap="none" normalizeH="0" baseline="0">
                          <a:ln>
                            <a:noFill/>
                          </a:ln>
                          <a:solidFill>
                            <a:srgbClr val="000000"/>
                          </a:solidFill>
                          <a:effectLst/>
                          <a:latin typeface="Times New Roman" pitchFamily="18" charset="0"/>
                          <a:ea typeface="宋体" pitchFamily="2" charset="-122"/>
                        </a:rPr>
                        <a:t>b’ </a:t>
                      </a:r>
                    </a:p>
                  </a:txBody>
                  <a:tcPr marT="45725" marB="4572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221">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400" b="0" i="0" u="none" strike="noStrike" cap="none" normalizeH="0" baseline="0">
                          <a:ln>
                            <a:noFill/>
                          </a:ln>
                          <a:solidFill>
                            <a:srgbClr val="0000FF"/>
                          </a:solidFill>
                          <a:effectLst/>
                          <a:latin typeface="Times New Roman" pitchFamily="18" charset="0"/>
                          <a:ea typeface="宋体" pitchFamily="2" charset="-122"/>
                        </a:rPr>
                        <a:t>符号常量</a:t>
                      </a:r>
                    </a:p>
                  </a:txBody>
                  <a:tcPr marT="45725" marB="4572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800" b="1" i="0" u="none" strike="noStrike" cap="none" normalizeH="0" baseline="0" dirty="0">
                          <a:ln>
                            <a:noFill/>
                          </a:ln>
                          <a:solidFill>
                            <a:srgbClr val="0000FF"/>
                          </a:solidFill>
                          <a:effectLst/>
                          <a:latin typeface="Times New Roman" pitchFamily="18" charset="0"/>
                          <a:ea typeface="宋体" pitchFamily="2" charset="-122"/>
                        </a:rPr>
                        <a:t>PRICE </a:t>
                      </a:r>
                      <a:r>
                        <a:rPr kumimoji="1" lang="zh-CN" altLang="en-US" sz="2800" b="1" i="0" u="none" strike="noStrike" cap="none" normalizeH="0" baseline="0" dirty="0">
                          <a:ln>
                            <a:noFill/>
                          </a:ln>
                          <a:solidFill>
                            <a:srgbClr val="0000FF"/>
                          </a:solidFill>
                          <a:effectLst/>
                          <a:latin typeface="Times New Roman" pitchFamily="18" charset="0"/>
                          <a:ea typeface="宋体" pitchFamily="2" charset="-122"/>
                        </a:rPr>
                        <a:t>、 </a:t>
                      </a:r>
                      <a:r>
                        <a:rPr kumimoji="1" lang="en-US" altLang="zh-CN" sz="2800" b="1" i="0" u="none" strike="noStrike" cap="none" normalizeH="0" baseline="0" dirty="0">
                          <a:ln>
                            <a:noFill/>
                          </a:ln>
                          <a:solidFill>
                            <a:srgbClr val="0000FF"/>
                          </a:solidFill>
                          <a:effectLst/>
                          <a:latin typeface="Times New Roman" pitchFamily="18" charset="0"/>
                          <a:ea typeface="宋体" pitchFamily="2" charset="-122"/>
                        </a:rPr>
                        <a:t>PI</a:t>
                      </a:r>
                    </a:p>
                  </a:txBody>
                  <a:tcPr marT="45725" marB="4572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1D557583-72B3-4CFC-920A-75CA105D556C}"/>
              </a:ext>
            </a:extLst>
          </p:cNvPr>
          <p:cNvSpPr>
            <a:spLocks noGrp="1"/>
          </p:cNvSpPr>
          <p:nvPr>
            <p:ph type="subTitle" idx="4294967295"/>
          </p:nvPr>
        </p:nvSpPr>
        <p:spPr>
          <a:xfrm>
            <a:off x="0" y="1196975"/>
            <a:ext cx="8077200" cy="785813"/>
          </a:xfrm>
        </p:spPr>
        <p:txBody>
          <a:bodyPr/>
          <a:lstStyle/>
          <a:p>
            <a:pPr algn="ctr" eaLnBrk="1" hangingPunct="1">
              <a:buFontTx/>
              <a:buNone/>
            </a:pPr>
            <a:r>
              <a:rPr lang="zh-CN" altLang="en-US" sz="3600"/>
              <a:t>字符型数据取值范围</a:t>
            </a:r>
            <a:endParaRPr lang="zh-CN" altLang="zh-CN" sz="3600"/>
          </a:p>
        </p:txBody>
      </p:sp>
      <p:pic>
        <p:nvPicPr>
          <p:cNvPr id="93187" name="Picture 2">
            <a:extLst>
              <a:ext uri="{FF2B5EF4-FFF2-40B4-BE49-F238E27FC236}">
                <a16:creationId xmlns:a16="http://schemas.microsoft.com/office/drawing/2014/main" id="{074BA1D6-16D5-4F83-81B8-4D666C893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205038"/>
            <a:ext cx="7920037"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BAFF321B-2BF6-44C9-A930-900BCA85ACEE}"/>
              </a:ext>
            </a:extLst>
          </p:cNvPr>
          <p:cNvSpPr>
            <a:spLocks noGrp="1" noChangeArrowheads="1"/>
          </p:cNvSpPr>
          <p:nvPr>
            <p:ph type="subTitle" idx="4294967295"/>
          </p:nvPr>
        </p:nvSpPr>
        <p:spPr>
          <a:xfrm>
            <a:off x="781050" y="1268413"/>
            <a:ext cx="8362950" cy="5132387"/>
          </a:xfrm>
        </p:spPr>
        <p:txBody>
          <a:bodyPr/>
          <a:lstStyle/>
          <a:p>
            <a:pPr eaLnBrk="1" hangingPunct="1">
              <a:defRPr/>
            </a:pPr>
            <a:r>
              <a:rPr lang="zh-CN" altLang="en-US" sz="2800" dirty="0"/>
              <a:t>说明：很多系统将将字符处理成带符号的整数，即</a:t>
            </a:r>
          </a:p>
          <a:p>
            <a:pPr eaLnBrk="1" hangingPunct="1">
              <a:defRPr/>
            </a:pPr>
            <a:r>
              <a:rPr lang="en-US" altLang="zh-CN" sz="2800" dirty="0"/>
              <a:t>signed char</a:t>
            </a:r>
            <a:r>
              <a:rPr lang="zh-CN" altLang="en-US" sz="2800" dirty="0"/>
              <a:t>型。它的取值范围是</a:t>
            </a:r>
            <a:r>
              <a:rPr lang="en-US" altLang="zh-CN" sz="2800" dirty="0"/>
              <a:t>-128</a:t>
            </a:r>
            <a:r>
              <a:rPr lang="zh-CN" altLang="en-US" sz="2800" dirty="0"/>
              <a:t>～</a:t>
            </a:r>
            <a:r>
              <a:rPr lang="en-US" altLang="zh-CN" sz="2800" dirty="0"/>
              <a:t>127</a:t>
            </a:r>
            <a:r>
              <a:rPr lang="zh-CN" altLang="en-US" sz="2800" dirty="0"/>
              <a:t>。</a:t>
            </a:r>
          </a:p>
          <a:p>
            <a:pPr marL="457200" indent="-457200" eaLnBrk="1" hangingPunct="1">
              <a:buFont typeface="Arial" panose="020B0604020202020204" pitchFamily="34" charset="0"/>
              <a:buChar char="•"/>
              <a:defRPr/>
            </a:pPr>
            <a:r>
              <a:rPr lang="zh-CN" altLang="en-US" sz="2800" dirty="0"/>
              <a:t>如果使用</a:t>
            </a:r>
            <a:r>
              <a:rPr lang="en-US" altLang="zh-CN" sz="2800" dirty="0"/>
              <a:t>ASCII</a:t>
            </a:r>
            <a:r>
              <a:rPr lang="zh-CN" altLang="en-US" sz="2800" dirty="0"/>
              <a:t>码为</a:t>
            </a:r>
            <a:r>
              <a:rPr lang="en-US" altLang="zh-CN" sz="2800" dirty="0"/>
              <a:t>0</a:t>
            </a:r>
            <a:r>
              <a:rPr lang="zh-CN" altLang="en-US" sz="2800" dirty="0"/>
              <a:t>～</a:t>
            </a:r>
            <a:r>
              <a:rPr lang="en-US" altLang="zh-CN" sz="2800" dirty="0"/>
              <a:t>127</a:t>
            </a:r>
            <a:r>
              <a:rPr lang="zh-CN" altLang="en-US" sz="2800" dirty="0"/>
              <a:t>间的字符，由于字节中最高位为</a:t>
            </a:r>
            <a:r>
              <a:rPr lang="en-US" altLang="zh-CN" sz="2800" dirty="0"/>
              <a:t>0</a:t>
            </a:r>
            <a:r>
              <a:rPr lang="zh-CN" altLang="en-US" sz="2800" dirty="0"/>
              <a:t>，用</a:t>
            </a:r>
            <a:r>
              <a:rPr lang="en-US" altLang="zh-CN" sz="2800" dirty="0"/>
              <a:t>%d</a:t>
            </a:r>
            <a:r>
              <a:rPr lang="zh-CN" altLang="en-US" sz="2800" dirty="0"/>
              <a:t>输出时，会输出一个正整数。</a:t>
            </a:r>
          </a:p>
          <a:p>
            <a:pPr marL="457200" indent="-457200" eaLnBrk="1" hangingPunct="1">
              <a:buFont typeface="Arial" panose="020B0604020202020204" pitchFamily="34" charset="0"/>
              <a:buChar char="•"/>
              <a:defRPr/>
            </a:pPr>
            <a:r>
              <a:rPr lang="zh-CN" altLang="en-US" sz="2800" dirty="0"/>
              <a:t>如果使用</a:t>
            </a:r>
            <a:r>
              <a:rPr lang="en-US" altLang="zh-CN" sz="2800" dirty="0"/>
              <a:t>ASCII</a:t>
            </a:r>
            <a:r>
              <a:rPr lang="zh-CN" altLang="en-US" sz="2800" dirty="0"/>
              <a:t>码为</a:t>
            </a:r>
            <a:r>
              <a:rPr lang="en-US" altLang="zh-CN" sz="2800" dirty="0"/>
              <a:t>128</a:t>
            </a:r>
            <a:r>
              <a:rPr lang="zh-CN" altLang="en-US" sz="2800" dirty="0"/>
              <a:t>～</a:t>
            </a:r>
            <a:r>
              <a:rPr lang="en-US" altLang="zh-CN" sz="2800" dirty="0"/>
              <a:t>255</a:t>
            </a:r>
            <a:r>
              <a:rPr lang="zh-CN" altLang="en-US" sz="2800" dirty="0"/>
              <a:t>间的字符，由于在字节中最高位为</a:t>
            </a:r>
            <a:r>
              <a:rPr lang="en-US" altLang="zh-CN" sz="2800" dirty="0"/>
              <a:t>1</a:t>
            </a:r>
            <a:r>
              <a:rPr lang="zh-CN" altLang="en-US" sz="2800" dirty="0"/>
              <a:t>，用</a:t>
            </a:r>
            <a:r>
              <a:rPr lang="en-US" altLang="zh-CN" sz="2800" dirty="0"/>
              <a:t>%d</a:t>
            </a:r>
            <a:r>
              <a:rPr lang="zh-CN" altLang="en-US" sz="2800" dirty="0"/>
              <a:t>格式符输出时，就会得到一个负整数。</a:t>
            </a:r>
            <a:endParaRPr lang="zh-CN" altLang="zh-CN"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聚合">
  <a:themeElements>
    <a:clrScheme name="自定义 6">
      <a:dk1>
        <a:srgbClr val="300000"/>
      </a:dk1>
      <a:lt1>
        <a:sysClr val="window" lastClr="FFFFFF"/>
      </a:lt1>
      <a:dk2>
        <a:srgbClr val="411401"/>
      </a:dk2>
      <a:lt2>
        <a:srgbClr val="FFE6E6"/>
      </a:lt2>
      <a:accent1>
        <a:srgbClr val="A24A48"/>
      </a:accent1>
      <a:accent2>
        <a:srgbClr val="B2935C"/>
      </a:accent2>
      <a:accent3>
        <a:srgbClr val="6A9A9A"/>
      </a:accent3>
      <a:accent4>
        <a:srgbClr val="B2B787"/>
      </a:accent4>
      <a:accent5>
        <a:srgbClr val="91644B"/>
      </a:accent5>
      <a:accent6>
        <a:srgbClr val="654A76"/>
      </a:accent6>
      <a:hlink>
        <a:srgbClr val="00A800"/>
      </a:hlink>
      <a:folHlink>
        <a:srgbClr val="FF00FF"/>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Template>
  <TotalTime>16648</TotalTime>
  <Words>7450</Words>
  <Application>Microsoft Office PowerPoint</Application>
  <PresentationFormat>全屏显示(4:3)</PresentationFormat>
  <Paragraphs>1121</Paragraphs>
  <Slides>91</Slides>
  <Notes>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91</vt:i4>
      </vt:variant>
    </vt:vector>
  </HeadingPairs>
  <TitlesOfParts>
    <vt:vector size="107" baseType="lpstr">
      <vt:lpstr>Arial Unicode MS</vt:lpstr>
      <vt:lpstr>华文中宋</vt:lpstr>
      <vt:lpstr>楷体_GB2312</vt:lpstr>
      <vt:lpstr>隶书</vt:lpstr>
      <vt:lpstr>宋体</vt:lpstr>
      <vt:lpstr>新宋体</vt:lpstr>
      <vt:lpstr>幼圆</vt:lpstr>
      <vt:lpstr>Arial</vt:lpstr>
      <vt:lpstr>Calibri</vt:lpstr>
      <vt:lpstr>Cambria</vt:lpstr>
      <vt:lpstr>Times New Roman</vt:lpstr>
      <vt:lpstr>Verdana</vt:lpstr>
      <vt:lpstr>Wingdings</vt:lpstr>
      <vt:lpstr>Wingdings 2</vt:lpstr>
      <vt:lpstr>Wingdings 3</vt:lpstr>
      <vt:lpstr>1_聚合</vt:lpstr>
      <vt:lpstr>第3章  数据类型、运算符与表达式</vt:lpstr>
      <vt:lpstr>3.1  C的数据类型</vt:lpstr>
      <vt:lpstr>3.1 C的数据类型</vt:lpstr>
      <vt:lpstr>PowerPoint 演示文稿</vt:lpstr>
      <vt:lpstr>PowerPoint 演示文稿</vt:lpstr>
      <vt:lpstr>C语言关键字列表</vt:lpstr>
      <vt:lpstr>PowerPoint 演示文稿</vt:lpstr>
      <vt:lpstr>PowerPoint 演示文稿</vt:lpstr>
      <vt:lpstr>PowerPoint 演示文稿</vt:lpstr>
      <vt:lpstr>PowerPoint 演示文稿</vt:lpstr>
      <vt:lpstr>符号常量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总结C语言程序的基本结构</vt:lpstr>
      <vt:lpstr>PowerPoint 演示文稿</vt:lpstr>
      <vt:lpstr>练习1：判断程序是否有错，若有，找出错误的原因并修改，若无，给出输出结果。</vt:lpstr>
      <vt:lpstr>练习2：判断程序是否有错，若有，找出错误的原因并修改，若无，给出输出结果。</vt:lpstr>
      <vt:lpstr>练习3：判断程序是否有错，若有，找出错误的原因并修改，若无，给出输出结果。</vt:lpstr>
      <vt:lpstr>练习4：判断程序是否有错，若有，找出错误的原因并修改，若无，给出输出结果。</vt:lpstr>
      <vt:lpstr>练习5：判断程序是否有错，若有，找出错误的原因并修改，若无，给出输出结果。</vt:lpstr>
      <vt:lpstr>练习6：判断程序是否有错，若有，找出错误的原因并修改，若无，给出输出结果。</vt:lpstr>
      <vt:lpstr>课堂练习：修改以下程序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在Internet上传输文件</dc:title>
  <dc:creator>DEWEY</dc:creator>
  <cp:lastModifiedBy>ZWX</cp:lastModifiedBy>
  <cp:revision>1958</cp:revision>
  <dcterms:created xsi:type="dcterms:W3CDTF">2003-06-06T13:05:51Z</dcterms:created>
  <dcterms:modified xsi:type="dcterms:W3CDTF">2023-03-08T14:10:45Z</dcterms:modified>
</cp:coreProperties>
</file>