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  <p:sldMasterId id="2147483792" r:id="rId2"/>
  </p:sldMasterIdLst>
  <p:notesMasterIdLst>
    <p:notesMasterId r:id="rId31"/>
  </p:notesMasterIdLst>
  <p:sldIdLst>
    <p:sldId id="256" r:id="rId3"/>
    <p:sldId id="257" r:id="rId4"/>
    <p:sldId id="260" r:id="rId5"/>
    <p:sldId id="283" r:id="rId6"/>
    <p:sldId id="284" r:id="rId7"/>
    <p:sldId id="285" r:id="rId8"/>
    <p:sldId id="262" r:id="rId9"/>
    <p:sldId id="286" r:id="rId10"/>
    <p:sldId id="268" r:id="rId11"/>
    <p:sldId id="269" r:id="rId12"/>
    <p:sldId id="270" r:id="rId13"/>
    <p:sldId id="271" r:id="rId14"/>
    <p:sldId id="289" r:id="rId15"/>
    <p:sldId id="272" r:id="rId16"/>
    <p:sldId id="288" r:id="rId17"/>
    <p:sldId id="290" r:id="rId18"/>
    <p:sldId id="291" r:id="rId19"/>
    <p:sldId id="292" r:id="rId20"/>
    <p:sldId id="293" r:id="rId21"/>
    <p:sldId id="303" r:id="rId22"/>
    <p:sldId id="302" r:id="rId23"/>
    <p:sldId id="295" r:id="rId24"/>
    <p:sldId id="296" r:id="rId25"/>
    <p:sldId id="297" r:id="rId26"/>
    <p:sldId id="298" r:id="rId27"/>
    <p:sldId id="299" r:id="rId28"/>
    <p:sldId id="300" r:id="rId29"/>
    <p:sldId id="301" r:id="rId30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5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25" autoAdjust="0"/>
    <p:restoredTop sz="94632" autoAdjust="0"/>
  </p:normalViewPr>
  <p:slideViewPr>
    <p:cSldViewPr>
      <p:cViewPr varScale="1">
        <p:scale>
          <a:sx n="64" d="100"/>
          <a:sy n="64" d="100"/>
        </p:scale>
        <p:origin x="638" y="1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>
            <a:extLst>
              <a:ext uri="{FF2B5EF4-FFF2-40B4-BE49-F238E27FC236}">
                <a16:creationId xmlns:a16="http://schemas.microsoft.com/office/drawing/2014/main" id="{C80C9791-60FB-4FA0-B5EF-6FB45067C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8CA2F6C8-7C78-4196-87CB-B231D6D0D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8900"/>
            <a:ext cx="527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DF41801-0E27-48F1-B012-ED96CCC44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88900"/>
            <a:ext cx="857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5458F4A3-DB36-4FA3-A4DB-416D9AEAD6C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0BF857B-BCC1-4717-BCE8-3232813076C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5786438"/>
            <a:ext cx="2468563" cy="1225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noProof="0"/>
          </a:p>
        </p:txBody>
      </p:sp>
      <p:sp>
        <p:nvSpPr>
          <p:cNvPr id="5127" name="Text Box 6">
            <a:extLst>
              <a:ext uri="{FF2B5EF4-FFF2-40B4-BE49-F238E27FC236}">
                <a16:creationId xmlns:a16="http://schemas.microsoft.com/office/drawing/2014/main" id="{E7025E16-659C-4211-BFF2-A6526360E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867775"/>
            <a:ext cx="650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43444AE-9D18-4A0A-AE59-8A6950B306D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496050" y="8867775"/>
            <a:ext cx="360363" cy="274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96DDD7F-505C-4EB4-BD15-D6417360A6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C5D2284-E6D0-46A1-9435-B1F9B625CB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466D6CAA-9A50-429C-9C86-CBBDD9A0072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1842AC9D-88FA-4076-9FDA-7AD3DA7938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07D9CF49-CB48-4747-8311-752102F0F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C75C096-59A7-4647-9762-C7EBC0E8554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407BBFF4-0A22-43B2-82CB-EE1EF021B2B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8C7CE354-85D6-4A4E-A5D9-27E02D620C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064DF02F-4B37-47C6-9479-D1F5150C7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2E3B9C0-E81A-43B8-A93A-93DD2D29866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D0567F19-1EBB-474E-B581-5744385D643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16AFFE33-DC08-4A5A-BE9B-752C20C36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9683C753-F145-4885-BE7B-2AC815638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A819F6E-DCFB-40B8-8A87-9F26708A6DD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D6B5E432-8759-4339-91C7-49C557544B4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BDB8B0F5-2FD7-482D-B093-22F1320B5B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558590BB-B8EB-4161-963C-DC25DEF36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  <p:sp>
        <p:nvSpPr>
          <p:cNvPr id="29701" name="Text Box 3">
            <a:extLst>
              <a:ext uri="{FF2B5EF4-FFF2-40B4-BE49-F238E27FC236}">
                <a16:creationId xmlns:a16="http://schemas.microsoft.com/office/drawing/2014/main" id="{7F5D1C98-BFA7-4D98-B955-52965D8D8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8867775"/>
            <a:ext cx="81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</a:pPr>
            <a:fld id="{FBC07FB1-4541-442B-823A-B89E28ABA0DF}" type="slidenum">
              <a:rPr lang="en-US" altLang="zh-CN" sz="1200">
                <a:solidFill>
                  <a:srgbClr val="300000"/>
                </a:solidFill>
              </a:rPr>
              <a:pPr algn="r" eaLnBrk="1" hangingPunct="1">
                <a:buSzPct val="100000"/>
              </a:pPr>
              <a:t>12</a:t>
            </a:fld>
            <a:endParaRPr lang="en-US" altLang="zh-CN" sz="1200">
              <a:solidFill>
                <a:srgbClr val="3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06728AD5-C5B0-4966-A089-63F4C3BDCBE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36768F47-603D-47F8-97D6-328418585E3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21A7E79F-5F18-4595-BCA1-DB5A34B17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B09956BD-2E8A-46CD-B315-669014D99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  <p:sp>
        <p:nvSpPr>
          <p:cNvPr id="31749" name="Text Box 3">
            <a:extLst>
              <a:ext uri="{FF2B5EF4-FFF2-40B4-BE49-F238E27FC236}">
                <a16:creationId xmlns:a16="http://schemas.microsoft.com/office/drawing/2014/main" id="{3E2E8C01-7E5A-4833-A87D-16154DCF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8867775"/>
            <a:ext cx="81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</a:pPr>
            <a:fld id="{88AD8F79-DC4D-44ED-AA01-33E1AB3EE70F}" type="slidenum">
              <a:rPr lang="en-US" altLang="zh-CN" sz="1200">
                <a:solidFill>
                  <a:srgbClr val="300000"/>
                </a:solidFill>
              </a:rPr>
              <a:pPr algn="r" eaLnBrk="1" hangingPunct="1">
                <a:buSzPct val="100000"/>
              </a:pPr>
              <a:t>13</a:t>
            </a:fld>
            <a:endParaRPr lang="en-US" altLang="zh-CN" sz="1200">
              <a:solidFill>
                <a:srgbClr val="3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6B35840-551F-4B7B-9D07-F8B62D539A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C77658F9-607E-491A-97F9-BB2D0517F57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0BFFD4F3-1695-4A62-A063-3F2ECE62D6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7E9A1AF6-24E0-4D4C-8624-96B8079E6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  <p:sp>
        <p:nvSpPr>
          <p:cNvPr id="33797" name="Text Box 3">
            <a:extLst>
              <a:ext uri="{FF2B5EF4-FFF2-40B4-BE49-F238E27FC236}">
                <a16:creationId xmlns:a16="http://schemas.microsoft.com/office/drawing/2014/main" id="{ABDDC46A-5643-497D-9457-D7456BD4D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8867775"/>
            <a:ext cx="81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</a:pPr>
            <a:fld id="{724E899A-7696-41D8-AECC-A7DDD1D157B7}" type="slidenum">
              <a:rPr lang="en-US" altLang="zh-CN" sz="1200">
                <a:solidFill>
                  <a:srgbClr val="300000"/>
                </a:solidFill>
              </a:rPr>
              <a:pPr algn="r" eaLnBrk="1" hangingPunct="1">
                <a:buSzPct val="100000"/>
              </a:pPr>
              <a:t>14</a:t>
            </a:fld>
            <a:endParaRPr lang="en-US" altLang="zh-CN" sz="1200">
              <a:solidFill>
                <a:srgbClr val="3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1D6BC25-8903-4C43-95A6-88FAEC7F4F7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567B56E0-BF1F-4EFA-97B7-C296E9BA248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4355D3DB-5EF4-4247-ABF1-BB4A298C4D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66AA867A-9984-415E-9D0E-05E3CFD6C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  <p:sp>
        <p:nvSpPr>
          <p:cNvPr id="35845" name="Text Box 3">
            <a:extLst>
              <a:ext uri="{FF2B5EF4-FFF2-40B4-BE49-F238E27FC236}">
                <a16:creationId xmlns:a16="http://schemas.microsoft.com/office/drawing/2014/main" id="{80D0B364-2016-4272-9E75-BEA7A7577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8867775"/>
            <a:ext cx="81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</a:pPr>
            <a:fld id="{9D8ACC21-2D34-4F45-95AE-F50882EA5673}" type="slidenum">
              <a:rPr lang="en-US" altLang="zh-CN" sz="1200">
                <a:solidFill>
                  <a:srgbClr val="300000"/>
                </a:solidFill>
              </a:rPr>
              <a:pPr algn="r" eaLnBrk="1" hangingPunct="1">
                <a:buSzPct val="100000"/>
              </a:pPr>
              <a:t>15</a:t>
            </a:fld>
            <a:endParaRPr lang="en-US" altLang="zh-CN" sz="1200">
              <a:solidFill>
                <a:srgbClr val="3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CBB4165-1620-4C85-B53C-3458B0CC41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F93A5628-943E-4C24-874A-5D354372473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70CE3053-CD9C-497E-9EC5-2AF75F4D7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084932D3-8638-4393-A5F5-38A97AFB4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E757B9CA-99D1-4BB6-8E6B-4AA9923CE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8867775"/>
            <a:ext cx="81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</a:pPr>
            <a:fld id="{832C2BCE-1A76-49D0-AEA1-B3609B0EC533}" type="slidenum">
              <a:rPr lang="en-US" altLang="zh-CN" sz="1200">
                <a:solidFill>
                  <a:srgbClr val="300000"/>
                </a:solidFill>
              </a:rPr>
              <a:pPr algn="r" eaLnBrk="1" hangingPunct="1">
                <a:buSzPct val="100000"/>
              </a:pPr>
              <a:t>16</a:t>
            </a:fld>
            <a:endParaRPr lang="en-US" altLang="zh-CN" sz="1200">
              <a:solidFill>
                <a:srgbClr val="3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8C7E159-F36C-4E55-9444-62C3659D88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4BE7531E-4B36-492D-B80B-5137A63B23F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479BF6E8-EC1D-49F7-9982-7FD6E9B41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D521DBF3-B58F-45D9-8860-0FA320076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  <p:sp>
        <p:nvSpPr>
          <p:cNvPr id="39941" name="Text Box 3">
            <a:extLst>
              <a:ext uri="{FF2B5EF4-FFF2-40B4-BE49-F238E27FC236}">
                <a16:creationId xmlns:a16="http://schemas.microsoft.com/office/drawing/2014/main" id="{5CC958F1-1AC6-4B5C-BEEF-C1EFC6D1D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8867775"/>
            <a:ext cx="81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</a:pPr>
            <a:fld id="{BC038CE4-B78A-4CAC-8941-405C93BD9ACA}" type="slidenum">
              <a:rPr lang="en-US" altLang="zh-CN" sz="1200">
                <a:solidFill>
                  <a:srgbClr val="300000"/>
                </a:solidFill>
              </a:rPr>
              <a:pPr algn="r" eaLnBrk="1" hangingPunct="1">
                <a:buSzPct val="100000"/>
              </a:pPr>
              <a:t>17</a:t>
            </a:fld>
            <a:endParaRPr lang="en-US" altLang="zh-CN" sz="1200">
              <a:solidFill>
                <a:srgbClr val="3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F9819D2B-E2D6-4500-96D8-B35E683AA64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C725234A-7BD4-4B8B-B82E-D8615AE0850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F8F314AF-7439-45FC-87D8-E973C72070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C9ACB55D-4A54-4311-91A2-A2B17C306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  <p:sp>
        <p:nvSpPr>
          <p:cNvPr id="41989" name="Text Box 3">
            <a:extLst>
              <a:ext uri="{FF2B5EF4-FFF2-40B4-BE49-F238E27FC236}">
                <a16:creationId xmlns:a16="http://schemas.microsoft.com/office/drawing/2014/main" id="{0F9FD5AC-B58E-4424-8B25-C791A73CC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8867775"/>
            <a:ext cx="81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</a:pPr>
            <a:fld id="{813F5E9F-546E-470E-BBAD-551CD55B1291}" type="slidenum">
              <a:rPr lang="en-US" altLang="zh-CN" sz="1200">
                <a:solidFill>
                  <a:srgbClr val="300000"/>
                </a:solidFill>
              </a:rPr>
              <a:pPr algn="r" eaLnBrk="1" hangingPunct="1">
                <a:buSzPct val="100000"/>
              </a:pPr>
              <a:t>18</a:t>
            </a:fld>
            <a:endParaRPr lang="en-US" altLang="zh-CN" sz="1200">
              <a:solidFill>
                <a:srgbClr val="3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E548FD5A-444B-4C76-A414-541DF59771C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02717F20-C140-496D-8CCE-EEC97C10554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DDAFD14B-8172-45B6-A150-FDE8239FD3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636E94E5-6C98-4BFF-A434-A8E826CAA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  <p:sp>
        <p:nvSpPr>
          <p:cNvPr id="44037" name="Text Box 3">
            <a:extLst>
              <a:ext uri="{FF2B5EF4-FFF2-40B4-BE49-F238E27FC236}">
                <a16:creationId xmlns:a16="http://schemas.microsoft.com/office/drawing/2014/main" id="{E54FF414-565E-4AEB-98CB-EB7ADF72A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8867775"/>
            <a:ext cx="81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</a:pPr>
            <a:fld id="{953D88E3-42F2-41CC-86DA-A89901A58302}" type="slidenum">
              <a:rPr lang="en-US" altLang="zh-CN" sz="1200">
                <a:solidFill>
                  <a:srgbClr val="300000"/>
                </a:solidFill>
              </a:rPr>
              <a:pPr algn="r" eaLnBrk="1" hangingPunct="1">
                <a:buSzPct val="100000"/>
              </a:pPr>
              <a:t>19</a:t>
            </a:fld>
            <a:endParaRPr lang="en-US" altLang="zh-CN" sz="1200">
              <a:solidFill>
                <a:srgbClr val="3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267EF39-0CD4-4B01-B5F6-5065F89342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9D0122C1-38B6-446B-8CF8-3F33D209393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ADD95234-81DF-4EF4-A21F-D594F3EDEF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131F8F9-6E9E-4E26-A0AE-FBF372AC0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1672402-F01C-4CAA-B8C5-AD6D63795C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B3673297-0BF3-4B13-B819-E482BD400AC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76D78479-D5CD-40D4-BEEE-9582C0554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16328E58-1C2C-4B4B-B6B3-E5EC9EFE6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C46A25F9-9490-4668-8588-98E978E5275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05C132C8-C65A-4DCF-8A2C-511E73419D70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1D3C1DC1-5930-40AB-9990-F19493EC12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3F58FF07-AFB1-4C55-91D7-941D956F5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  <p:sp>
        <p:nvSpPr>
          <p:cNvPr id="48133" name="Text Box 3">
            <a:extLst>
              <a:ext uri="{FF2B5EF4-FFF2-40B4-BE49-F238E27FC236}">
                <a16:creationId xmlns:a16="http://schemas.microsoft.com/office/drawing/2014/main" id="{5EEE421E-1F8F-44AC-BA70-40561D3C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8867775"/>
            <a:ext cx="81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</a:pPr>
            <a:fld id="{4AA98795-ED96-44CC-8797-4C6B3A94D5B1}" type="slidenum">
              <a:rPr lang="en-US" altLang="zh-CN" sz="1200">
                <a:solidFill>
                  <a:srgbClr val="300000"/>
                </a:solidFill>
              </a:rPr>
              <a:pPr algn="r" eaLnBrk="1" hangingPunct="1">
                <a:buSzPct val="100000"/>
              </a:pPr>
              <a:t>21</a:t>
            </a:fld>
            <a:endParaRPr lang="en-US" altLang="zh-CN" sz="1200">
              <a:solidFill>
                <a:srgbClr val="3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4F6B059C-DDE1-48C7-A1E1-41FC612676B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20AFFEA2-F23C-4757-8EE0-EDDEC772D007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79136C30-0A9D-43E1-A8B5-030F002D2A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CBC0A97B-EC08-468F-909C-88AD337D0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  <p:sp>
        <p:nvSpPr>
          <p:cNvPr id="50181" name="Text Box 3">
            <a:extLst>
              <a:ext uri="{FF2B5EF4-FFF2-40B4-BE49-F238E27FC236}">
                <a16:creationId xmlns:a16="http://schemas.microsoft.com/office/drawing/2014/main" id="{08B2BA14-8300-4523-8A38-555BA4628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8867775"/>
            <a:ext cx="81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</a:pPr>
            <a:fld id="{42459597-AE06-46AE-AA3C-2F32B606E9DD}" type="slidenum">
              <a:rPr lang="en-US" altLang="zh-CN" sz="1200">
                <a:solidFill>
                  <a:srgbClr val="300000"/>
                </a:solidFill>
              </a:rPr>
              <a:pPr algn="r" eaLnBrk="1" hangingPunct="1">
                <a:buSzPct val="100000"/>
              </a:pPr>
              <a:t>22</a:t>
            </a:fld>
            <a:endParaRPr lang="en-US" altLang="zh-CN" sz="1200">
              <a:solidFill>
                <a:srgbClr val="300000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51E1E42-8CAB-44FC-8C79-FA0E2551763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4D83CFF0-8E28-4550-8D22-329E330C031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8F6D83EF-77B9-4B3E-B1D8-A4CC3E9CF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8D8B6CDE-A3B2-4EC7-8B99-779B11DC6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  <p:sp>
        <p:nvSpPr>
          <p:cNvPr id="52229" name="Text Box 3">
            <a:extLst>
              <a:ext uri="{FF2B5EF4-FFF2-40B4-BE49-F238E27FC236}">
                <a16:creationId xmlns:a16="http://schemas.microsoft.com/office/drawing/2014/main" id="{DF5BDD35-3D17-484A-9AEC-0073E847F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8867775"/>
            <a:ext cx="81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</a:pPr>
            <a:fld id="{4992BB3B-42CB-4633-AEDF-5ADEB693C96F}" type="slidenum">
              <a:rPr lang="en-US" altLang="zh-CN" sz="1200">
                <a:solidFill>
                  <a:srgbClr val="300000"/>
                </a:solidFill>
              </a:rPr>
              <a:pPr algn="r" eaLnBrk="1" hangingPunct="1">
                <a:buSzPct val="100000"/>
              </a:pPr>
              <a:t>23</a:t>
            </a:fld>
            <a:endParaRPr lang="en-US" altLang="zh-CN" sz="1200">
              <a:solidFill>
                <a:srgbClr val="300000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56FAABDC-41CD-4929-8C1E-54E7531E59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7B043474-825E-4DF4-BE71-4F0225FAC96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07FBC83D-6E96-44E2-A38F-463E6E700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6C4DB64D-332D-4631-BC45-3CF2924BE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  <p:sp>
        <p:nvSpPr>
          <p:cNvPr id="54277" name="Text Box 3">
            <a:extLst>
              <a:ext uri="{FF2B5EF4-FFF2-40B4-BE49-F238E27FC236}">
                <a16:creationId xmlns:a16="http://schemas.microsoft.com/office/drawing/2014/main" id="{826C9AB1-BE65-4F66-B14C-ADDFD0AB7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8867775"/>
            <a:ext cx="81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</a:pPr>
            <a:fld id="{9A4C2B01-AFE4-40A7-9DC1-782A61E477CD}" type="slidenum">
              <a:rPr lang="en-US" altLang="zh-CN" sz="1200">
                <a:solidFill>
                  <a:srgbClr val="300000"/>
                </a:solidFill>
              </a:rPr>
              <a:pPr algn="r" eaLnBrk="1" hangingPunct="1">
                <a:buSzPct val="100000"/>
              </a:pPr>
              <a:t>24</a:t>
            </a:fld>
            <a:endParaRPr lang="en-US" altLang="zh-CN" sz="1200">
              <a:solidFill>
                <a:srgbClr val="30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6561E9F1-56FA-4E35-937E-A51232203A5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FB9C93B4-67E2-4542-B799-43EBEAECC1A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DFF434AD-90CD-4AF0-BFC8-C18CDDDF73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50FE0D7D-B834-4542-B176-46A7A351E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8E36A81E-C905-41EE-AD77-E6BBBFF3B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8867775"/>
            <a:ext cx="81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</a:pPr>
            <a:fld id="{CA658B07-F3BA-4B91-B873-872B70BD9854}" type="slidenum">
              <a:rPr lang="en-US" altLang="zh-CN" sz="1200">
                <a:solidFill>
                  <a:srgbClr val="300000"/>
                </a:solidFill>
              </a:rPr>
              <a:pPr algn="r" eaLnBrk="1" hangingPunct="1">
                <a:buSzPct val="100000"/>
              </a:pPr>
              <a:t>25</a:t>
            </a:fld>
            <a:endParaRPr lang="en-US" altLang="zh-CN" sz="1200">
              <a:solidFill>
                <a:srgbClr val="3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DC27FCCF-F610-4726-96A6-81DA8871287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D07D8C90-9FC6-4B2A-85BB-F7733ED2A76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8371" name="Rectangle 1">
            <a:extLst>
              <a:ext uri="{FF2B5EF4-FFF2-40B4-BE49-F238E27FC236}">
                <a16:creationId xmlns:a16="http://schemas.microsoft.com/office/drawing/2014/main" id="{E5890619-2D5A-46BB-B78D-58E238EFA4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394F79EE-7012-41EA-9053-2E749E248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在例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中，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%*d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中的*表示将输入的字符舍弃，不储存于任何参数。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%3d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对应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&amp;k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，读取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个整数（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123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），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%*4d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读取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个整数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(4567)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，不对应任何参数存储并进行舍弃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,%f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对应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&amp;f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存储，读取实际长度的浮点数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(8765.43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float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类型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).</a:t>
            </a:r>
            <a:b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</a:br>
            <a:b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</a:b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在例</a:t>
            </a:r>
            <a:r>
              <a:rPr lang="en-US" altLang="zh-CN" sz="1200" b="0" i="0" u="none" strike="noStrike" kern="1200" baseline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baseline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中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%c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是指输入的格式为字符类型，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%3c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指输入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个字符（</a:t>
            </a:r>
            <a:r>
              <a:rPr lang="en-US" altLang="zh-CN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abc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），选第一个字符存入参数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&amp;c1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中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;%2c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是指输入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个字符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(de),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取第一个字符存入参数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&amp;c2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中。</a:t>
            </a:r>
            <a:endParaRPr lang="zh-CN" altLang="zh-CN" dirty="0"/>
          </a:p>
        </p:txBody>
      </p:sp>
      <p:sp>
        <p:nvSpPr>
          <p:cNvPr id="58373" name="Text Box 3">
            <a:extLst>
              <a:ext uri="{FF2B5EF4-FFF2-40B4-BE49-F238E27FC236}">
                <a16:creationId xmlns:a16="http://schemas.microsoft.com/office/drawing/2014/main" id="{A040DEA3-5D0D-4407-AF32-19A5B042E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8867775"/>
            <a:ext cx="81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</a:pPr>
            <a:fld id="{25217790-30DD-4404-9EEA-8C4A8BDC1CE4}" type="slidenum">
              <a:rPr lang="en-US" altLang="zh-CN" sz="1200">
                <a:solidFill>
                  <a:srgbClr val="300000"/>
                </a:solidFill>
              </a:rPr>
              <a:pPr algn="r" eaLnBrk="1" hangingPunct="1">
                <a:buSzPct val="100000"/>
              </a:pPr>
              <a:t>26</a:t>
            </a:fld>
            <a:endParaRPr lang="en-US" altLang="zh-CN" sz="1200">
              <a:solidFill>
                <a:srgbClr val="3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0F1C4A39-51DD-4E5B-ADC6-A0F891F6E8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3C4C3E38-AA00-4278-BCB2-1073FC8294B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2699444F-6990-4CE3-94F3-32FEE89B68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97A16FE4-7554-4E78-9AB7-114B714F1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  <p:sp>
        <p:nvSpPr>
          <p:cNvPr id="60421" name="Text Box 3">
            <a:extLst>
              <a:ext uri="{FF2B5EF4-FFF2-40B4-BE49-F238E27FC236}">
                <a16:creationId xmlns:a16="http://schemas.microsoft.com/office/drawing/2014/main" id="{119E5402-5DD0-4E53-AC5C-FC5C228B9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8867775"/>
            <a:ext cx="81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</a:pPr>
            <a:fld id="{180BA400-E4D7-416F-B0FB-DF6CFE196C26}" type="slidenum">
              <a:rPr lang="en-US" altLang="zh-CN" sz="1200">
                <a:solidFill>
                  <a:srgbClr val="300000"/>
                </a:solidFill>
              </a:rPr>
              <a:pPr algn="r" eaLnBrk="1" hangingPunct="1">
                <a:buSzPct val="100000"/>
              </a:pPr>
              <a:t>27</a:t>
            </a:fld>
            <a:endParaRPr lang="en-US" altLang="zh-CN" sz="1200">
              <a:solidFill>
                <a:srgbClr val="3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87274BD-79B8-4C75-99C6-BE7F43645B5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47CAB1CA-0E4E-4C47-A845-7D67189D57A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62467" name="Rectangle 1">
            <a:extLst>
              <a:ext uri="{FF2B5EF4-FFF2-40B4-BE49-F238E27FC236}">
                <a16:creationId xmlns:a16="http://schemas.microsoft.com/office/drawing/2014/main" id="{7AD4ED6F-4DA0-4C1E-91CA-69ECF95BF1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0B391C9D-B056-478D-8B98-05E4B00AF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  <p:sp>
        <p:nvSpPr>
          <p:cNvPr id="62469" name="Text Box 3">
            <a:extLst>
              <a:ext uri="{FF2B5EF4-FFF2-40B4-BE49-F238E27FC236}">
                <a16:creationId xmlns:a16="http://schemas.microsoft.com/office/drawing/2014/main" id="{40B6EE5A-1523-4226-8DA7-19087E0FD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8867775"/>
            <a:ext cx="81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SzPct val="100000"/>
            </a:pPr>
            <a:fld id="{500BF211-5441-4E69-858B-9089697963E6}" type="slidenum">
              <a:rPr lang="en-US" altLang="zh-CN" sz="1200">
                <a:solidFill>
                  <a:srgbClr val="300000"/>
                </a:solidFill>
              </a:rPr>
              <a:pPr algn="r" eaLnBrk="1" hangingPunct="1">
                <a:buSzPct val="100000"/>
              </a:pPr>
              <a:t>28</a:t>
            </a:fld>
            <a:endParaRPr lang="en-US" altLang="zh-CN" sz="1200">
              <a:solidFill>
                <a:srgbClr val="3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E532500-CAA6-4959-BF6F-D04D4BA89AB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64E6DF1E-5C1F-4FDC-8123-E50FFF37BAD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24DFC6D5-A800-4F67-9ABE-AF523BD44A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CDEFF599-A6A6-481C-B263-695ADC5BC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27801BF1-968B-47C3-BCEA-6B3984D3AD2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6F7603FB-BD8A-499E-B144-2B034E7D88A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37DAECA8-9699-4D89-8732-0FBBA2A4B1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44C0AD8F-28F7-4F3B-8437-E9E86B5EE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0D494101-E6D3-4D7A-8690-C853ED3D8B9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0A762A0A-2DF9-44FE-B3A3-4EDA37AC3C2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73D31D1E-21A0-4415-9334-2FA815D3A5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1C2656BC-6036-4C50-9639-4A42218A0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F65EBF1-1454-4BE6-941F-AF59A51E91C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9C133E54-F4ED-49B4-B468-59747826D2F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A43B46D4-7359-47ED-A12F-9C5CF9A1F0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57F60F3-8623-4AE6-B7C2-EFC9F0828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36C8CB9-AEB4-4513-AF67-59F265AD619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9BED0858-BC1B-4204-9EDF-4FE35334614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3F7B7B30-E149-4CD8-BF61-07E374C1E5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A768C7FA-3E52-4271-A7CC-0D39E1110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F0CE5FFF-2DDF-4866-A603-3629672D693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0B743810-137D-4510-8415-37FA2BB9D5F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5B8BEB44-F487-41E8-BBE9-B39CF8C2E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CB4C3947-066C-4DC9-BD9A-6E2F377B6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40B9FFE2-0B7C-4380-8025-565FFF713D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D9B951A4-866E-4360-B9B9-A19FCF50A41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62C71379-21F1-4BBD-89E9-6C58845E6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3A6F32F6-8D1D-4DA4-AB81-DEE88DDA3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5786438"/>
            <a:ext cx="2470150" cy="1228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桌面\3-03.png">
            <a:extLst>
              <a:ext uri="{FF2B5EF4-FFF2-40B4-BE49-F238E27FC236}">
                <a16:creationId xmlns:a16="http://schemas.microsoft.com/office/drawing/2014/main" id="{C90322B3-E8A8-4E5A-BCF5-A55787D39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2420938"/>
            <a:ext cx="55499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直角三角形 2">
            <a:extLst>
              <a:ext uri="{FF2B5EF4-FFF2-40B4-BE49-F238E27FC236}">
                <a16:creationId xmlns:a16="http://schemas.microsoft.com/office/drawing/2014/main" id="{541A2712-A7A7-4642-B802-3AD0D9743BA0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>
              <a:solidFill>
                <a:prstClr val="white"/>
              </a:solidFill>
            </a:endParaRP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92548F21-09D1-4977-A6CA-5B0888866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6286500"/>
            <a:ext cx="15113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defTabSz="914400" eaLnBrk="1" hangingPunct="1">
              <a:defRPr/>
            </a:pPr>
            <a:r>
              <a:rPr kumimoji="1" lang="zh-CN" altLang="en-US" b="1" dirty="0">
                <a:solidFill>
                  <a:srgbClr val="6A9A9A"/>
                </a:solidFill>
                <a:latin typeface="华文中宋" pitchFamily="2" charset="-122"/>
                <a:ea typeface="华文中宋" pitchFamily="2" charset="-122"/>
              </a:rPr>
              <a:t>程序设计</a:t>
            </a:r>
            <a:r>
              <a:rPr kumimoji="1" lang="en-US" altLang="zh-CN" b="1" dirty="0">
                <a:solidFill>
                  <a:srgbClr val="6A9A9A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endParaRPr kumimoji="1" lang="zh-CN" altLang="en-US" b="1" dirty="0">
              <a:solidFill>
                <a:srgbClr val="00863D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5" name="图片 14">
            <a:extLst>
              <a:ext uri="{FF2B5EF4-FFF2-40B4-BE49-F238E27FC236}">
                <a16:creationId xmlns:a16="http://schemas.microsoft.com/office/drawing/2014/main" id="{7D94A154-5CC0-45BA-A137-DAF9A3E8A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5250"/>
            <a:ext cx="7635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C283CA47-97B1-4322-A74C-8C724EEE8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88913"/>
            <a:ext cx="335280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eaLnBrk="1" hangingPunct="1">
              <a:defRPr/>
            </a:pPr>
            <a:r>
              <a:rPr kumimoji="1" lang="zh-CN" altLang="en-US" b="1" dirty="0">
                <a:solidFill>
                  <a:srgbClr val="00863D"/>
                </a:solidFill>
                <a:latin typeface="华文中宋" pitchFamily="2" charset="-122"/>
                <a:ea typeface="华文中宋" pitchFamily="2" charset="-122"/>
              </a:rPr>
              <a:t>信息与电气工程学院</a:t>
            </a:r>
          </a:p>
        </p:txBody>
      </p:sp>
      <p:sp>
        <p:nvSpPr>
          <p:cNvPr id="7" name="灯片编号占位符 26">
            <a:extLst>
              <a:ext uri="{FF2B5EF4-FFF2-40B4-BE49-F238E27FC236}">
                <a16:creationId xmlns:a16="http://schemas.microsoft.com/office/drawing/2014/main" id="{DCAD1600-CD09-48C7-905C-1CBC6F1733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EFB9484-2F8A-42F5-8ECF-6251B9A5BF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0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桌面\3-03.png">
            <a:extLst>
              <a:ext uri="{FF2B5EF4-FFF2-40B4-BE49-F238E27FC236}">
                <a16:creationId xmlns:a16="http://schemas.microsoft.com/office/drawing/2014/main" id="{E0780DF3-7170-4AB2-A844-79A64172F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2420938"/>
            <a:ext cx="55499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直角三角形 4">
            <a:extLst>
              <a:ext uri="{FF2B5EF4-FFF2-40B4-BE49-F238E27FC236}">
                <a16:creationId xmlns:a16="http://schemas.microsoft.com/office/drawing/2014/main" id="{764F447A-26CA-43BB-BE40-2E7131241E6F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en-US">
              <a:solidFill>
                <a:prstClr val="white"/>
              </a:solidFill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67633C23-307C-4F3A-8CBE-DA97A05A7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6286500"/>
            <a:ext cx="15113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defTabSz="914400" eaLnBrk="1" hangingPunct="1">
              <a:defRPr/>
            </a:pPr>
            <a:r>
              <a:rPr kumimoji="1" lang="zh-CN" altLang="en-US" b="1" dirty="0">
                <a:solidFill>
                  <a:srgbClr val="6A9A9A"/>
                </a:solidFill>
                <a:latin typeface="华文中宋" pitchFamily="2" charset="-122"/>
                <a:ea typeface="华文中宋" pitchFamily="2" charset="-122"/>
              </a:rPr>
              <a:t>程序设计</a:t>
            </a:r>
            <a:r>
              <a:rPr kumimoji="1" lang="en-US" altLang="zh-CN" b="1" dirty="0">
                <a:solidFill>
                  <a:srgbClr val="6A9A9A"/>
                </a:solidFill>
                <a:latin typeface="华文中宋" pitchFamily="2" charset="-122"/>
                <a:ea typeface="华文中宋" pitchFamily="2" charset="-122"/>
              </a:rPr>
              <a:t>I</a:t>
            </a:r>
            <a:endParaRPr kumimoji="1" lang="zh-CN" altLang="en-US" b="1" dirty="0">
              <a:solidFill>
                <a:srgbClr val="00863D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7" name="图片 14">
            <a:extLst>
              <a:ext uri="{FF2B5EF4-FFF2-40B4-BE49-F238E27FC236}">
                <a16:creationId xmlns:a16="http://schemas.microsoft.com/office/drawing/2014/main" id="{6D27D598-CA18-41E2-9C70-1AA135A38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5250"/>
            <a:ext cx="7635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3304FAF8-A0D7-4592-B961-BAB79A5A1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88913"/>
            <a:ext cx="335280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eaLnBrk="1" hangingPunct="1">
              <a:defRPr/>
            </a:pPr>
            <a:r>
              <a:rPr kumimoji="1" lang="zh-CN" altLang="en-US" b="1" dirty="0">
                <a:solidFill>
                  <a:srgbClr val="00863D"/>
                </a:solidFill>
                <a:latin typeface="华文中宋" pitchFamily="2" charset="-122"/>
                <a:ea typeface="华文中宋" pitchFamily="2" charset="-122"/>
              </a:rPr>
              <a:t>信息与电气工程学院</a:t>
            </a: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8975" y="1628800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日期占位符 29">
            <a:extLst>
              <a:ext uri="{FF2B5EF4-FFF2-40B4-BE49-F238E27FC236}">
                <a16:creationId xmlns:a16="http://schemas.microsoft.com/office/drawing/2014/main" id="{E90BE617-3051-4A98-A8F4-AF4E592C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defRPr>
            </a:lvl1pPr>
            <a:extLst/>
          </a:lstStyle>
          <a:p>
            <a:pPr>
              <a:defRPr/>
            </a:pPr>
            <a:fld id="{D8B1B490-EAD0-4B24-8795-126A674EBCE1}" type="datetimeFigureOut">
              <a:rPr lang="zh-CN" altLang="en-US"/>
              <a:pPr>
                <a:defRPr/>
              </a:pPr>
              <a:t>2022/9/22</a:t>
            </a:fld>
            <a:endParaRPr lang="zh-CN" altLang="en-US" dirty="0"/>
          </a:p>
        </p:txBody>
      </p:sp>
      <p:sp>
        <p:nvSpPr>
          <p:cNvPr id="11" name="灯片编号占位符 26">
            <a:extLst>
              <a:ext uri="{FF2B5EF4-FFF2-40B4-BE49-F238E27FC236}">
                <a16:creationId xmlns:a16="http://schemas.microsoft.com/office/drawing/2014/main" id="{2C8F8871-3A52-4C20-BA04-3B5E5878D6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43DD5F-8ECB-4D16-A201-A4A32D47EE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>
            <a:extLst>
              <a:ext uri="{FF2B5EF4-FFF2-40B4-BE49-F238E27FC236}">
                <a16:creationId xmlns:a16="http://schemas.microsoft.com/office/drawing/2014/main" id="{F20D12F5-DF04-4B3B-BBBC-6C9EBAD6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>
            <a:extLst>
              <a:ext uri="{FF2B5EF4-FFF2-40B4-BE49-F238E27FC236}">
                <a16:creationId xmlns:a16="http://schemas.microsoft.com/office/drawing/2014/main" id="{667E5293-50FF-44C1-8B1C-88B7A02B51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2D4B9A5E-2E74-46DE-9DEC-65B670F4D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Times New Roman"/>
                <a:ea typeface="黑体"/>
              </a:defRPr>
            </a:lvl1pPr>
            <a:extLst/>
          </a:lstStyle>
          <a:p>
            <a:pPr>
              <a:defRPr/>
            </a:pPr>
            <a:fld id="{8FF0D641-915F-464F-848F-5556A4C94C78}" type="datetimeFigureOut">
              <a:rPr lang="zh-CN" altLang="en-US"/>
              <a:pPr>
                <a:defRPr/>
              </a:pPr>
              <a:t>2022/9/22</a:t>
            </a:fld>
            <a:endParaRPr lang="zh-CN" altLang="en-US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9AE5349E-DB97-4389-8193-A66F12E90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defTabSz="91440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Times New Roman"/>
                <a:ea typeface="黑体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40221996-5CB4-4523-A74C-E96B2F737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914400" eaLnBrk="1" hangingPunct="1">
              <a:defRPr kumimoji="0" sz="1000">
                <a:solidFill>
                  <a:srgbClr val="000000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FF9912C8-91CA-4E9B-A629-001CF8E011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2" descr="D:\桌面\B1-1.18-02.png">
            <a:extLst>
              <a:ext uri="{FF2B5EF4-FFF2-40B4-BE49-F238E27FC236}">
                <a16:creationId xmlns:a16="http://schemas.microsoft.com/office/drawing/2014/main" id="{E283CC98-ABB9-4122-B956-36CB079D6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88913"/>
            <a:ext cx="200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" descr="D:\桌面\xian-04.png">
            <a:extLst>
              <a:ext uri="{FF2B5EF4-FFF2-40B4-BE49-F238E27FC236}">
                <a16:creationId xmlns:a16="http://schemas.microsoft.com/office/drawing/2014/main" id="{FAE8EE7D-16F2-4E61-B212-2C376A64DBFD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6119812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Box 10">
            <a:extLst>
              <a:ext uri="{FF2B5EF4-FFF2-40B4-BE49-F238E27FC236}">
                <a16:creationId xmlns:a16="http://schemas.microsoft.com/office/drawing/2014/main" id="{EFF8BD24-2EAC-4EF5-A7DE-369890C66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92825"/>
            <a:ext cx="3352800" cy="831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eaLnBrk="1" hangingPunct="1">
              <a:defRPr/>
            </a:pPr>
            <a:r>
              <a:rPr kumimoji="1" lang="zh-CN" altLang="en-US" b="1" dirty="0">
                <a:solidFill>
                  <a:srgbClr val="00863D"/>
                </a:solidFill>
                <a:latin typeface="华文中宋" pitchFamily="2" charset="-122"/>
                <a:ea typeface="华文中宋" pitchFamily="2" charset="-122"/>
              </a:rPr>
              <a:t>信息与电气工程学院</a:t>
            </a:r>
            <a:endParaRPr kumimoji="1" lang="en-US" altLang="zh-CN" b="1" dirty="0">
              <a:solidFill>
                <a:srgbClr val="00863D"/>
              </a:solidFill>
              <a:latin typeface="华文中宋" pitchFamily="2" charset="-122"/>
              <a:ea typeface="华文中宋" pitchFamily="2" charset="-122"/>
            </a:endParaRPr>
          </a:p>
          <a:p>
            <a:pPr defTabSz="914400" eaLnBrk="1" hangingPunct="1">
              <a:defRPr/>
            </a:pPr>
            <a:endParaRPr kumimoji="1" lang="zh-CN" altLang="en-US" b="1" dirty="0">
              <a:solidFill>
                <a:srgbClr val="00863D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>
            <a:extLst>
              <a:ext uri="{FF2B5EF4-FFF2-40B4-BE49-F238E27FC236}">
                <a16:creationId xmlns:a16="http://schemas.microsoft.com/office/drawing/2014/main" id="{1F0EAB6E-3763-4AE4-8DD3-6225CFAF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51" name="文本占位符 29">
            <a:extLst>
              <a:ext uri="{FF2B5EF4-FFF2-40B4-BE49-F238E27FC236}">
                <a16:creationId xmlns:a16="http://schemas.microsoft.com/office/drawing/2014/main" id="{97BC8A4F-FF4E-460F-98AA-7307D15153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61726733-41EE-4284-9DB5-AA05B601F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Times New Roman"/>
                <a:ea typeface="黑体"/>
              </a:defRPr>
            </a:lvl1pPr>
            <a:extLst/>
          </a:lstStyle>
          <a:p>
            <a:pPr>
              <a:defRPr/>
            </a:pPr>
            <a:fld id="{FF62F57A-755B-491C-81C9-943FA866A507}" type="datetimeFigureOut">
              <a:rPr lang="zh-CN" altLang="en-US"/>
              <a:pPr>
                <a:defRPr/>
              </a:pPr>
              <a:t>2022/9/22</a:t>
            </a:fld>
            <a:endParaRPr lang="zh-CN" altLang="en-US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C9377351-3907-4915-B511-A8E3850E4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defTabSz="91440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Times New Roman"/>
                <a:ea typeface="黑体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E1D29CC5-851D-4632-B650-E950A0562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914400" eaLnBrk="1" hangingPunct="1">
              <a:defRPr kumimoji="0" sz="1000">
                <a:solidFill>
                  <a:srgbClr val="000000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30EE65BF-0224-4D73-82C2-277D9F8244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055" name="Picture 2" descr="D:\桌面\B1-1.18-02.png">
            <a:extLst>
              <a:ext uri="{FF2B5EF4-FFF2-40B4-BE49-F238E27FC236}">
                <a16:creationId xmlns:a16="http://schemas.microsoft.com/office/drawing/2014/main" id="{3B4FFCA8-8459-4179-82F3-18060F3D0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88913"/>
            <a:ext cx="200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3" descr="D:\桌面\xian-04.png">
            <a:extLst>
              <a:ext uri="{FF2B5EF4-FFF2-40B4-BE49-F238E27FC236}">
                <a16:creationId xmlns:a16="http://schemas.microsoft.com/office/drawing/2014/main" id="{3298AF42-DE60-4B75-ACAF-05A357CF0A34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6119812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Box 10">
            <a:extLst>
              <a:ext uri="{FF2B5EF4-FFF2-40B4-BE49-F238E27FC236}">
                <a16:creationId xmlns:a16="http://schemas.microsoft.com/office/drawing/2014/main" id="{A4FFCE0E-C3EF-49F1-A18F-C5D8ED999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92825"/>
            <a:ext cx="3352800" cy="831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defTabSz="914400" eaLnBrk="1" hangingPunct="1">
              <a:defRPr/>
            </a:pPr>
            <a:r>
              <a:rPr kumimoji="1" lang="zh-CN" altLang="en-US" b="1" dirty="0">
                <a:solidFill>
                  <a:srgbClr val="00863D"/>
                </a:solidFill>
                <a:latin typeface="华文中宋" pitchFamily="2" charset="-122"/>
                <a:ea typeface="华文中宋" pitchFamily="2" charset="-122"/>
              </a:rPr>
              <a:t>信息与电气工程学院</a:t>
            </a:r>
            <a:endParaRPr kumimoji="1" lang="en-US" altLang="zh-CN" b="1" dirty="0">
              <a:solidFill>
                <a:srgbClr val="00863D"/>
              </a:solidFill>
              <a:latin typeface="华文中宋" pitchFamily="2" charset="-122"/>
              <a:ea typeface="华文中宋" pitchFamily="2" charset="-122"/>
            </a:endParaRPr>
          </a:p>
          <a:p>
            <a:pPr defTabSz="914400" eaLnBrk="1" hangingPunct="1">
              <a:defRPr/>
            </a:pPr>
            <a:endParaRPr kumimoji="1" lang="zh-CN" altLang="en-US" b="1" dirty="0">
              <a:solidFill>
                <a:srgbClr val="00863D"/>
              </a:solidFill>
              <a:latin typeface="华文中宋" pitchFamily="2" charset="-122"/>
              <a:ea typeface="华文中宋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">
            <a:extLst>
              <a:ext uri="{FF2B5EF4-FFF2-40B4-BE49-F238E27FC236}">
                <a16:creationId xmlns:a16="http://schemas.microsoft.com/office/drawing/2014/main" id="{49A59A57-B29D-41D4-97E5-DF1E64BDA605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1620838"/>
            <a:ext cx="7783513" cy="1839912"/>
            <a:chOff x="430" y="1021"/>
            <a:chExt cx="4903" cy="1159"/>
          </a:xfrm>
        </p:grpSpPr>
        <p:pic>
          <p:nvPicPr>
            <p:cNvPr id="6149" name="Picture 2">
              <a:extLst>
                <a:ext uri="{FF2B5EF4-FFF2-40B4-BE49-F238E27FC236}">
                  <a16:creationId xmlns:a16="http://schemas.microsoft.com/office/drawing/2014/main" id="{15C7FA15-A021-4B9E-9B8A-A3AF2BA53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" y="1021"/>
              <a:ext cx="4903" cy="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6150" name="Text Box 3">
              <a:extLst>
                <a:ext uri="{FF2B5EF4-FFF2-40B4-BE49-F238E27FC236}">
                  <a16:creationId xmlns:a16="http://schemas.microsoft.com/office/drawing/2014/main" id="{82EA3831-0666-4FF5-8D40-48A22F2C1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1021"/>
              <a:ext cx="4903" cy="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</p:grpSp>
      <p:sp>
        <p:nvSpPr>
          <p:cNvPr id="6147" name="Text Box 4">
            <a:extLst>
              <a:ext uri="{FF2B5EF4-FFF2-40B4-BE49-F238E27FC236}">
                <a16:creationId xmlns:a16="http://schemas.microsoft.com/office/drawing/2014/main" id="{A2D7C6A4-CE74-4B2C-9727-3F9E1916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3716338"/>
            <a:ext cx="7772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400"/>
              </a:spcBef>
              <a:buSzPct val="68000"/>
            </a:pPr>
            <a:r>
              <a:rPr lang="zh-CN" altLang="zh-CN" sz="4000">
                <a:solidFill>
                  <a:srgbClr val="00206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4000">
                <a:solidFill>
                  <a:srgbClr val="00206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4</a:t>
            </a:r>
            <a:r>
              <a:rPr lang="zh-CN" altLang="zh-CN" sz="4000">
                <a:solidFill>
                  <a:srgbClr val="00206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章 </a:t>
            </a:r>
            <a:r>
              <a:rPr lang="en-US" altLang="zh-CN" sz="4000">
                <a:solidFill>
                  <a:srgbClr val="00206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4000">
                <a:solidFill>
                  <a:srgbClr val="00206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顺序结构程序设计</a:t>
            </a:r>
          </a:p>
          <a:p>
            <a:pPr algn="r" eaLnBrk="1" hangingPunct="1">
              <a:spcBef>
                <a:spcPts val="400"/>
              </a:spcBef>
              <a:buSzPct val="68000"/>
            </a:pPr>
            <a:r>
              <a:rPr lang="en-US" altLang="zh-CN" sz="2700">
                <a:solidFill>
                  <a:srgbClr val="30000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    </a:t>
            </a:r>
          </a:p>
          <a:p>
            <a:pPr algn="r" eaLnBrk="1" hangingPunct="1">
              <a:spcBef>
                <a:spcPts val="400"/>
              </a:spcBef>
              <a:buSzPct val="68000"/>
            </a:pPr>
            <a:r>
              <a:rPr lang="en-US" altLang="zh-CN" sz="2700">
                <a:solidFill>
                  <a:srgbClr val="30000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6148" name="Text Box 5">
            <a:extLst>
              <a:ext uri="{FF2B5EF4-FFF2-40B4-BE49-F238E27FC236}">
                <a16:creationId xmlns:a16="http://schemas.microsoft.com/office/drawing/2014/main" id="{BC9ABBD5-7A9E-4C2B-B790-61022CDA9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2492375"/>
            <a:ext cx="74676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750"/>
              </a:spcBef>
              <a:buSzPct val="100000"/>
            </a:pPr>
            <a:r>
              <a:rPr lang="en-US" altLang="zh-CN" sz="6000" b="1">
                <a:solidFill>
                  <a:srgbClr val="300000"/>
                </a:solidFill>
              </a:rPr>
              <a:t> C</a:t>
            </a:r>
            <a:r>
              <a:rPr lang="zh-CN" altLang="zh-CN" sz="6000" b="1">
                <a:solidFill>
                  <a:srgbClr val="300000"/>
                </a:solidFill>
              </a:rPr>
              <a:t>程序设计案例教程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88F894D6-FC52-4524-8BC5-EE2E93E15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620713"/>
            <a:ext cx="7759700" cy="11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en-US" sz="32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zh-CN" sz="3200" b="1" kern="0" dirty="0">
                <a:solidFill>
                  <a:srgbClr val="411401"/>
                </a:solidFill>
              </a:rPr>
              <a:t>4.5  </a:t>
            </a:r>
            <a:r>
              <a:rPr lang="zh-CN" altLang="en-US" sz="3200" b="1" kern="0" dirty="0">
                <a:solidFill>
                  <a:srgbClr val="411401"/>
                </a:solidFill>
              </a:rPr>
              <a:t>字符数据的输入输出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SzPct val="100000"/>
              <a:buFont typeface="Wingdings" pitchFamily="2" charset="2"/>
              <a:buChar char="«"/>
              <a:defRPr/>
            </a:pPr>
            <a:r>
              <a:rPr lang="en-US" altLang="zh-CN" sz="2800" dirty="0" err="1">
                <a:solidFill>
                  <a:schemeClr val="tx1"/>
                </a:solidFill>
                <a:ea typeface="隶书" pitchFamily="49" charset="-122"/>
              </a:rPr>
              <a:t>putchar</a:t>
            </a:r>
            <a:r>
              <a:rPr lang="en-US" altLang="zh-CN" sz="2800" dirty="0">
                <a:solidFill>
                  <a:schemeClr val="tx1"/>
                </a:solidFill>
                <a:ea typeface="隶书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函数（</a:t>
            </a:r>
            <a:r>
              <a:rPr lang="zh-CN" altLang="en-US" sz="2800" dirty="0">
                <a:solidFill>
                  <a:srgbClr val="FF0000"/>
                </a:solidFill>
              </a:rPr>
              <a:t>单</a:t>
            </a:r>
            <a:r>
              <a:rPr lang="zh-CN" altLang="en-US" sz="2800" dirty="0">
                <a:solidFill>
                  <a:schemeClr val="tx1"/>
                </a:solidFill>
              </a:rPr>
              <a:t>字符</a:t>
            </a:r>
            <a:r>
              <a:rPr lang="zh-CN" altLang="en-US" sz="2800" dirty="0">
                <a:solidFill>
                  <a:srgbClr val="FF0000"/>
                </a:solidFill>
              </a:rPr>
              <a:t>输出</a:t>
            </a:r>
            <a:r>
              <a:rPr lang="zh-CN" altLang="en-US" sz="2800" dirty="0">
                <a:solidFill>
                  <a:schemeClr val="tx1"/>
                </a:solidFill>
              </a:rPr>
              <a:t>函数）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73010D7-ABF0-44B0-B130-B5F2C8350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3284538"/>
            <a:ext cx="77597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chemeClr val="tx1"/>
                </a:solidFill>
              </a:rPr>
              <a:t>输出一个字符：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FF706D9-7E5B-4FD2-AB97-D3F010299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881188"/>
            <a:ext cx="7364413" cy="1347787"/>
          </a:xfrm>
          <a:prstGeom prst="rect">
            <a:avLst/>
          </a:prstGeom>
          <a:solidFill>
            <a:srgbClr val="FFEFFB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>
                <a:solidFill>
                  <a:srgbClr val="000099"/>
                </a:solidFill>
              </a:rPr>
              <a:t>格式：  </a:t>
            </a:r>
            <a:r>
              <a:rPr lang="en-US" altLang="zh-CN">
                <a:solidFill>
                  <a:srgbClr val="FF0000"/>
                </a:solidFill>
              </a:rPr>
              <a:t>putchar( ‘</a:t>
            </a:r>
            <a:r>
              <a:rPr lang="zh-CN" altLang="en-US" sz="2000">
                <a:solidFill>
                  <a:srgbClr val="0033CC"/>
                </a:solidFill>
              </a:rPr>
              <a:t>字符</a:t>
            </a:r>
            <a:r>
              <a:rPr lang="zh-CN" altLang="en-US">
                <a:solidFill>
                  <a:srgbClr val="FF0000"/>
                </a:solidFill>
              </a:rPr>
              <a:t>’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；</a:t>
            </a:r>
            <a:r>
              <a:rPr lang="zh-CN" altLang="en-US">
                <a:solidFill>
                  <a:srgbClr val="000099"/>
                </a:solidFill>
              </a:rPr>
              <a:t>  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>
                <a:solidFill>
                  <a:srgbClr val="000099"/>
                </a:solidFill>
              </a:rPr>
              <a:t>         </a:t>
            </a:r>
            <a:r>
              <a:rPr lang="zh-CN" altLang="en-US" sz="2000">
                <a:solidFill>
                  <a:srgbClr val="000099"/>
                </a:solidFill>
              </a:rPr>
              <a:t>或</a:t>
            </a:r>
            <a:r>
              <a:rPr lang="zh-CN" altLang="en-US">
                <a:solidFill>
                  <a:srgbClr val="000099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putchar( </a:t>
            </a:r>
            <a:r>
              <a:rPr lang="zh-CN" altLang="en-US" sz="2000">
                <a:solidFill>
                  <a:srgbClr val="0033CC"/>
                </a:solidFill>
              </a:rPr>
              <a:t>字符变量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；</a:t>
            </a:r>
            <a:r>
              <a:rPr lang="zh-CN" altLang="en-US">
                <a:solidFill>
                  <a:srgbClr val="000099"/>
                </a:solidFill>
              </a:rPr>
              <a:t> 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zh-CN" altLang="en-US" sz="800">
              <a:solidFill>
                <a:srgbClr val="000099"/>
              </a:solidFill>
            </a:endParaRPr>
          </a:p>
          <a:p>
            <a:pPr lvl="2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>
                <a:solidFill>
                  <a:srgbClr val="000099"/>
                </a:solidFill>
              </a:rPr>
              <a:t>强调：被输出的单个字符必须被</a:t>
            </a:r>
            <a:r>
              <a:rPr lang="zh-CN" altLang="en-US">
                <a:solidFill>
                  <a:srgbClr val="FF0000"/>
                </a:solidFill>
              </a:rPr>
              <a:t>‘ ’</a:t>
            </a:r>
            <a:r>
              <a:rPr lang="zh-CN" altLang="en-US">
                <a:solidFill>
                  <a:srgbClr val="000099"/>
                </a:solidFill>
              </a:rPr>
              <a:t>括起来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D0FFFEE6-A9BE-4544-BF68-95612AD80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4108450"/>
            <a:ext cx="2466975" cy="860425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/>
              <a:t>运行结果：</a:t>
            </a:r>
            <a:r>
              <a:rPr lang="en-US" altLang="zh-CN"/>
              <a:t>BOY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                    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D5F7794D-091B-486A-BC65-E4FB1170C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663" y="3668713"/>
            <a:ext cx="4953000" cy="2686050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/* </a:t>
            </a:r>
            <a:r>
              <a:rPr lang="zh-CN" altLang="en-US"/>
              <a:t>例 </a:t>
            </a:r>
            <a:r>
              <a:rPr lang="en-US" altLang="zh-CN"/>
              <a:t>4.1   putchar(‘</a:t>
            </a:r>
            <a:r>
              <a:rPr lang="zh-CN" altLang="en-US" sz="2000"/>
              <a:t>字符</a:t>
            </a:r>
            <a:r>
              <a:rPr lang="zh-CN" altLang="en-US"/>
              <a:t>’</a:t>
            </a:r>
            <a:r>
              <a:rPr lang="en-US" altLang="zh-CN"/>
              <a:t>)*/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/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#include &lt;stdio.h&gt;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int main()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{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putchar('B'); putchar('O'); putchar('Y');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}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993DDCAE-554B-4915-983F-89FFB602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663" y="3690938"/>
            <a:ext cx="4946650" cy="2678112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/* </a:t>
            </a:r>
            <a:r>
              <a:rPr lang="zh-CN" altLang="en-US" dirty="0"/>
              <a:t>例</a:t>
            </a:r>
            <a:r>
              <a:rPr lang="en-US" altLang="zh-CN" dirty="0"/>
              <a:t>1    </a:t>
            </a:r>
            <a:r>
              <a:rPr lang="en-US" altLang="zh-CN" dirty="0" err="1"/>
              <a:t>putchar</a:t>
            </a:r>
            <a:r>
              <a:rPr lang="en-US" altLang="zh-CN" dirty="0"/>
              <a:t>(</a:t>
            </a:r>
            <a:r>
              <a:rPr lang="zh-CN" altLang="en-US" sz="2000" dirty="0"/>
              <a:t>字符变量</a:t>
            </a:r>
            <a:r>
              <a:rPr lang="en-US" altLang="zh-CN" dirty="0"/>
              <a:t>) */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int main()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{  char </a:t>
            </a:r>
            <a:r>
              <a:rPr lang="en-US" altLang="zh-CN" dirty="0" err="1"/>
              <a:t>a,b,c</a:t>
            </a:r>
            <a:r>
              <a:rPr lang="en-US" altLang="zh-CN" dirty="0"/>
              <a:t>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a='B'; b='O'; c='Y';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putchar</a:t>
            </a:r>
            <a:r>
              <a:rPr lang="en-US" altLang="zh-CN" dirty="0"/>
              <a:t>(a); </a:t>
            </a:r>
            <a:r>
              <a:rPr lang="en-US" altLang="zh-CN" dirty="0" err="1"/>
              <a:t>putchar</a:t>
            </a:r>
            <a:r>
              <a:rPr lang="en-US" altLang="zh-CN" dirty="0"/>
              <a:t>(b); </a:t>
            </a:r>
            <a:r>
              <a:rPr lang="en-US" altLang="zh-CN" dirty="0" err="1"/>
              <a:t>putchar</a:t>
            </a:r>
            <a:r>
              <a:rPr lang="en-US" altLang="zh-CN" dirty="0"/>
              <a:t>(c);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DD8BD119-8D80-4BFB-8E9F-2849636B8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5402263"/>
            <a:ext cx="3013075" cy="4984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sz="220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结果当然还是一样的！</a:t>
            </a:r>
          </a:p>
        </p:txBody>
      </p:sp>
      <p:sp>
        <p:nvSpPr>
          <p:cNvPr id="16" name="AutoShape 14">
            <a:extLst>
              <a:ext uri="{FF2B5EF4-FFF2-40B4-BE49-F238E27FC236}">
                <a16:creationId xmlns:a16="http://schemas.microsoft.com/office/drawing/2014/main" id="{0DED6F8A-7DCF-43A3-9227-F8EB0305C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5394325"/>
            <a:ext cx="381000" cy="381000"/>
          </a:xfrm>
          <a:prstGeom prst="star5">
            <a:avLst/>
          </a:prstGeom>
          <a:gradFill rotWithShape="0">
            <a:gsLst>
              <a:gs pos="0">
                <a:srgbClr val="F8EB3E">
                  <a:gamma/>
                  <a:shade val="46275"/>
                  <a:invGamma/>
                </a:srgbClr>
              </a:gs>
              <a:gs pos="50000">
                <a:srgbClr val="F8EB3E"/>
              </a:gs>
              <a:gs pos="100000">
                <a:srgbClr val="F8EB3E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06E4B2E2-68CD-4363-ACE7-D844FEBC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0900"/>
            <a:ext cx="77597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chemeClr val="tx1"/>
                </a:solidFill>
              </a:rPr>
              <a:t>输出控制字符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FED7B2D5-CBA1-4E53-BC9E-EA10EF206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1346200"/>
            <a:ext cx="4946650" cy="2419350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/* </a:t>
            </a: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    </a:t>
            </a:r>
            <a:r>
              <a:rPr lang="en-US" altLang="zh-CN" dirty="0" err="1"/>
              <a:t>putchar</a:t>
            </a:r>
            <a:r>
              <a:rPr lang="en-US" altLang="zh-CN" dirty="0"/>
              <a:t>(‘</a:t>
            </a:r>
            <a:r>
              <a:rPr lang="zh-CN" altLang="en-US" sz="2000" dirty="0"/>
              <a:t>控制字符</a:t>
            </a:r>
            <a:r>
              <a:rPr lang="en-US" altLang="zh-CN" dirty="0"/>
              <a:t>’) */</a:t>
            </a:r>
          </a:p>
          <a:p>
            <a:pPr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int main()</a:t>
            </a:r>
          </a:p>
          <a:p>
            <a:pPr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{  char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a='O'; b='k'; </a:t>
            </a:r>
          </a:p>
          <a:p>
            <a:pPr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putchar</a:t>
            </a:r>
            <a:r>
              <a:rPr lang="en-US" altLang="zh-CN" dirty="0"/>
              <a:t>(a); </a:t>
            </a:r>
            <a:r>
              <a:rPr lang="en-US" altLang="zh-CN" dirty="0" err="1"/>
              <a:t>putchar</a:t>
            </a:r>
            <a:r>
              <a:rPr lang="en-US" altLang="zh-CN" dirty="0"/>
              <a:t>('</a:t>
            </a:r>
            <a:r>
              <a:rPr lang="en-US" altLang="zh-CN" dirty="0">
                <a:solidFill>
                  <a:srgbClr val="FF0000"/>
                </a:solidFill>
              </a:rPr>
              <a:t>\n</a:t>
            </a:r>
            <a:r>
              <a:rPr lang="en-US" altLang="zh-CN" dirty="0"/>
              <a:t>'); </a:t>
            </a:r>
            <a:r>
              <a:rPr lang="en-US" altLang="zh-CN" dirty="0" err="1"/>
              <a:t>putchar</a:t>
            </a:r>
            <a:r>
              <a:rPr lang="en-US" altLang="zh-CN" dirty="0"/>
              <a:t>(b);</a:t>
            </a:r>
          </a:p>
          <a:p>
            <a:pPr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631618C5-C16C-4B35-A722-31E76B4B7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1373188"/>
            <a:ext cx="2466975" cy="860425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/>
              <a:t>运行结果：</a:t>
            </a:r>
            <a:r>
              <a:rPr lang="en-US" altLang="zh-CN"/>
              <a:t>O</a:t>
            </a:r>
          </a:p>
          <a:p>
            <a:pPr lvl="3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   k                    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E5730800-D21A-442E-A234-05B213D3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4130675"/>
            <a:ext cx="77597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chemeClr val="tx1"/>
                </a:solidFill>
              </a:rPr>
              <a:t>输出转义字符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724312BF-E359-4388-BD12-DFBC3BEA2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4475" y="3933825"/>
            <a:ext cx="4033476" cy="2419124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/*</a:t>
            </a:r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sz="2000" dirty="0"/>
              <a:t>   </a:t>
            </a:r>
            <a:r>
              <a:rPr lang="zh-CN" altLang="en-US" dirty="0"/>
              <a:t> </a:t>
            </a:r>
            <a:r>
              <a:rPr lang="en-US" altLang="zh-CN" dirty="0" err="1"/>
              <a:t>putchar</a:t>
            </a:r>
            <a:r>
              <a:rPr lang="en-US" altLang="zh-CN" dirty="0"/>
              <a:t>( )  </a:t>
            </a:r>
            <a:r>
              <a:rPr lang="zh-CN" altLang="en-US" sz="2000" dirty="0"/>
              <a:t>含有转义符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pPr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int main()</a:t>
            </a:r>
          </a:p>
          <a:p>
            <a:pPr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{  char a;</a:t>
            </a:r>
          </a:p>
          <a:p>
            <a:pPr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a='B';</a:t>
            </a:r>
          </a:p>
          <a:p>
            <a:pPr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putchar</a:t>
            </a:r>
            <a:r>
              <a:rPr lang="en-US" altLang="zh-CN" dirty="0"/>
              <a:t>('</a:t>
            </a:r>
            <a:r>
              <a:rPr lang="en-US" altLang="zh-CN" dirty="0">
                <a:solidFill>
                  <a:srgbClr val="FF0000"/>
                </a:solidFill>
              </a:rPr>
              <a:t>\101</a:t>
            </a:r>
            <a:r>
              <a:rPr lang="en-US" altLang="zh-CN" dirty="0"/>
              <a:t>'); </a:t>
            </a:r>
            <a:r>
              <a:rPr lang="en-US" altLang="zh-CN" dirty="0" err="1"/>
              <a:t>putchar</a:t>
            </a:r>
            <a:r>
              <a:rPr lang="en-US" altLang="zh-CN" dirty="0"/>
              <a:t>(a);</a:t>
            </a:r>
          </a:p>
          <a:p>
            <a:pPr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084A92D8-BC28-4169-A413-91CFC1BB4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4937125"/>
            <a:ext cx="2305050" cy="495300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/>
              <a:t>运行结果：</a:t>
            </a:r>
            <a:r>
              <a:rPr lang="en-US" altLang="zh-CN"/>
              <a:t>AB              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9C2996EC-FB27-408B-9523-5C1A77EB6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815975"/>
            <a:ext cx="77597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SzPct val="100000"/>
              <a:buFont typeface="Wingdings" panose="05000000000000000000" pitchFamily="2" charset="2"/>
              <a:buChar char="«"/>
            </a:pPr>
            <a:r>
              <a:rPr lang="en-US" altLang="zh-CN" sz="3200">
                <a:solidFill>
                  <a:schemeClr val="tx1"/>
                </a:solidFill>
                <a:ea typeface="隶书" panose="02010509060101010101" pitchFamily="49" charset="-122"/>
              </a:rPr>
              <a:t>getchar </a:t>
            </a:r>
            <a:r>
              <a:rPr lang="zh-CN" altLang="en-US" sz="2800">
                <a:solidFill>
                  <a:schemeClr val="tx1"/>
                </a:solidFill>
              </a:rPr>
              <a:t>函数（</a:t>
            </a:r>
            <a:r>
              <a:rPr lang="zh-CN" altLang="en-US" sz="2800">
                <a:solidFill>
                  <a:srgbClr val="FF0000"/>
                </a:solidFill>
              </a:rPr>
              <a:t>单</a:t>
            </a:r>
            <a:r>
              <a:rPr lang="zh-CN" altLang="en-US" sz="2800">
                <a:solidFill>
                  <a:schemeClr val="tx1"/>
                </a:solidFill>
              </a:rPr>
              <a:t>字符</a:t>
            </a:r>
            <a:r>
              <a:rPr lang="zh-CN" altLang="en-US" sz="2800">
                <a:solidFill>
                  <a:srgbClr val="FF0000"/>
                </a:solidFill>
              </a:rPr>
              <a:t>输入</a:t>
            </a:r>
            <a:r>
              <a:rPr lang="zh-CN" altLang="en-US" sz="2800">
                <a:solidFill>
                  <a:schemeClr val="tx1"/>
                </a:solidFill>
              </a:rPr>
              <a:t>函数） 。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023D699-8A23-48AC-B516-FE9BAFB2D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8" y="1438275"/>
            <a:ext cx="6737350" cy="1381726"/>
          </a:xfrm>
          <a:prstGeom prst="rect">
            <a:avLst/>
          </a:prstGeom>
          <a:solidFill>
            <a:srgbClr val="FFEFFB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dirty="0">
                <a:solidFill>
                  <a:srgbClr val="000099"/>
                </a:solidFill>
              </a:rPr>
              <a:t>格式：  </a:t>
            </a:r>
            <a:r>
              <a:rPr lang="en-US" altLang="zh-CN" dirty="0" err="1">
                <a:solidFill>
                  <a:srgbClr val="FF0000"/>
                </a:solidFill>
              </a:rPr>
              <a:t>getchar</a:t>
            </a:r>
            <a:r>
              <a:rPr lang="en-US" altLang="zh-CN" dirty="0">
                <a:solidFill>
                  <a:srgbClr val="FF0000"/>
                </a:solidFill>
              </a:rPr>
              <a:t>( )</a:t>
            </a:r>
            <a:r>
              <a:rPr lang="en-US" altLang="zh-CN" dirty="0">
                <a:solidFill>
                  <a:srgbClr val="000099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r>
              <a:rPr lang="zh-CN" altLang="en-US" dirty="0">
                <a:solidFill>
                  <a:srgbClr val="000099"/>
                </a:solidFill>
              </a:rPr>
              <a:t>          </a:t>
            </a:r>
            <a:endParaRPr lang="zh-CN" altLang="en-US" sz="800" dirty="0">
              <a:solidFill>
                <a:srgbClr val="000099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dirty="0">
                <a:solidFill>
                  <a:srgbClr val="000099"/>
                </a:solidFill>
              </a:rPr>
              <a:t>强调：输入单个字符后，</a:t>
            </a:r>
            <a:r>
              <a:rPr lang="zh-CN" altLang="en-US" dirty="0">
                <a:solidFill>
                  <a:srgbClr val="FF0000"/>
                </a:solidFill>
              </a:rPr>
              <a:t>必须按一次回车</a:t>
            </a:r>
            <a:r>
              <a:rPr lang="zh-CN" altLang="en-US" dirty="0">
                <a:solidFill>
                  <a:srgbClr val="000099"/>
                </a:solidFill>
              </a:rPr>
              <a:t>，</a:t>
            </a:r>
          </a:p>
          <a:p>
            <a:pPr lvl="1" eaLnBrk="1" hangingPunct="1">
              <a:lnSpc>
                <a:spcPct val="12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dirty="0">
                <a:solidFill>
                  <a:srgbClr val="000099"/>
                </a:solidFill>
              </a:rPr>
              <a:t>            计算机才接受输入的字符。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A9128AFD-549C-44CC-8BA0-BC9978872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388" y="5580063"/>
            <a:ext cx="3654425" cy="4984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200">
                <a:solidFill>
                  <a:srgbClr val="FF0000"/>
                </a:solidFill>
              </a:rPr>
              <a:t># include &lt;stdio.h&gt;</a:t>
            </a:r>
            <a:r>
              <a:rPr lang="zh-CN" altLang="en-US" sz="2200">
                <a:solidFill>
                  <a:srgbClr val="FF0000"/>
                </a:solidFill>
              </a:rPr>
              <a:t>不能少！</a:t>
            </a: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47AFB833-8851-4893-B16B-646B6C76C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5572125"/>
            <a:ext cx="381000" cy="381000"/>
          </a:xfrm>
          <a:prstGeom prst="star5">
            <a:avLst/>
          </a:prstGeom>
          <a:gradFill rotWithShape="0">
            <a:gsLst>
              <a:gs pos="0">
                <a:srgbClr val="F8EB3E">
                  <a:gamma/>
                  <a:shade val="46275"/>
                  <a:invGamma/>
                </a:srgbClr>
              </a:gs>
              <a:gs pos="50000">
                <a:srgbClr val="F8EB3E"/>
              </a:gs>
              <a:gs pos="100000">
                <a:srgbClr val="F8EB3E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7FBEE5C8-1D74-487A-884A-5511F230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5" y="3551238"/>
            <a:ext cx="2493963" cy="2678112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/*</a:t>
            </a:r>
            <a:r>
              <a:rPr lang="zh-CN" altLang="en-US" dirty="0"/>
              <a:t>例</a:t>
            </a:r>
            <a:r>
              <a:rPr lang="en-US" altLang="zh-CN" dirty="0"/>
              <a:t>4 */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int main()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{  char  c;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c=</a:t>
            </a:r>
            <a:r>
              <a:rPr lang="en-US" altLang="zh-CN" dirty="0" err="1"/>
              <a:t>getchar</a:t>
            </a:r>
            <a:r>
              <a:rPr lang="en-US" altLang="zh-CN" dirty="0"/>
              <a:t>( );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putchar</a:t>
            </a:r>
            <a:r>
              <a:rPr lang="en-US" altLang="zh-CN" dirty="0"/>
              <a:t>(c);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A6D073CB-AA88-4949-A3F8-70FC57AD0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0813" y="3619500"/>
            <a:ext cx="2000250" cy="1225550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/>
              <a:t>运行结果：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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>
                <a:sym typeface="Symbol" panose="05050102010706020507" pitchFamily="18" charset="2"/>
              </a:rPr>
              <a:t>a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D448DA14-D0DC-403E-802A-2AD17582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790575"/>
            <a:ext cx="7759700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zh-CN" altLang="en-US" sz="32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zh-CN" sz="3200" b="1" kern="0" dirty="0">
                <a:solidFill>
                  <a:srgbClr val="411401"/>
                </a:solidFill>
              </a:rPr>
              <a:t>4.6   </a:t>
            </a:r>
            <a:r>
              <a:rPr lang="zh-CN" altLang="en-US" sz="3200" b="1" kern="0" dirty="0">
                <a:solidFill>
                  <a:srgbClr val="411401"/>
                </a:solidFill>
              </a:rPr>
              <a:t>格式输入与输出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SzPct val="100000"/>
              <a:buFont typeface="Wingdings" pitchFamily="2" charset="2"/>
              <a:buChar char="«"/>
              <a:defRPr/>
            </a:pP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zh-CN" altLang="en-US" sz="2800" dirty="0">
                <a:solidFill>
                  <a:schemeClr val="tx1"/>
                </a:solidFill>
              </a:rPr>
              <a:t>函数（格式</a:t>
            </a:r>
            <a:r>
              <a:rPr lang="zh-CN" altLang="en-US" sz="2800" dirty="0">
                <a:solidFill>
                  <a:srgbClr val="FF0000"/>
                </a:solidFill>
              </a:rPr>
              <a:t>输出</a:t>
            </a:r>
            <a:r>
              <a:rPr lang="zh-CN" altLang="en-US" sz="2800" dirty="0">
                <a:solidFill>
                  <a:schemeClr val="tx1"/>
                </a:solidFill>
              </a:rPr>
              <a:t>函数）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itchFamily="2" charset="2"/>
              <a:buChar char="v"/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zh-CN" altLang="en-US" dirty="0">
                <a:solidFill>
                  <a:schemeClr val="tx1"/>
                </a:solidFill>
              </a:rPr>
              <a:t>函数的一般格式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E087381-9ECF-4781-AB95-9350C8423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2390775"/>
            <a:ext cx="6737350" cy="735013"/>
          </a:xfrm>
          <a:prstGeom prst="rect">
            <a:avLst/>
          </a:prstGeom>
          <a:solidFill>
            <a:srgbClr val="FFEFFB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dirty="0">
                <a:solidFill>
                  <a:srgbClr val="000099"/>
                </a:solidFill>
              </a:rPr>
              <a:t>格式： 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 </a:t>
            </a:r>
            <a:r>
              <a:rPr lang="zh-CN" altLang="en-US" sz="2000" dirty="0">
                <a:solidFill>
                  <a:srgbClr val="0033CC"/>
                </a:solidFill>
              </a:rPr>
              <a:t>格式控制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sz="2000" dirty="0">
                <a:solidFill>
                  <a:srgbClr val="0033CC"/>
                </a:solidFill>
              </a:rPr>
              <a:t>输出列表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  <a:endParaRPr lang="zh-CN" altLang="en-US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13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 sz="800" dirty="0">
              <a:solidFill>
                <a:srgbClr val="FF0000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DC91E97-94B9-4FDF-96A0-58B0D645E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3284538"/>
            <a:ext cx="799465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</a:rPr>
              <a:t>格式控制：</a:t>
            </a:r>
            <a:r>
              <a:rPr lang="zh-CN" altLang="en-US" sz="2000" dirty="0">
                <a:solidFill>
                  <a:schemeClr val="tx1"/>
                </a:solidFill>
              </a:rPr>
              <a:t>用双引号括起来的字符串，</a:t>
            </a:r>
            <a:r>
              <a:rPr lang="zh-CN" altLang="zh-CN" sz="2000" dirty="0">
                <a:solidFill>
                  <a:schemeClr val="tx1"/>
                </a:solidFill>
              </a:rPr>
              <a:t>包含两种信息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</a:rPr>
              <a:t>格式说明：</a:t>
            </a:r>
            <a:r>
              <a:rPr lang="en-US" altLang="zh-CN" dirty="0">
                <a:solidFill>
                  <a:schemeClr val="tx1"/>
                </a:solidFill>
              </a:rPr>
              <a:t>%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修饰符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>
                <a:solidFill>
                  <a:schemeClr val="tx1"/>
                </a:solidFill>
              </a:rPr>
              <a:t>格式字符</a:t>
            </a:r>
            <a:r>
              <a:rPr lang="zh-CN" altLang="en-US" sz="2000" dirty="0">
                <a:solidFill>
                  <a:schemeClr val="tx1"/>
                </a:solidFill>
              </a:rPr>
              <a:t>，指定输出格式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/>
                </a:solidFill>
              </a:rPr>
              <a:t>普通字符：原样输出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tx1"/>
                </a:solidFill>
              </a:rPr>
              <a:t>输出列表：要输出的数据，</a:t>
            </a:r>
            <a:r>
              <a:rPr lang="zh-CN" altLang="en-US" sz="2000" dirty="0">
                <a:solidFill>
                  <a:schemeClr val="tx1"/>
                </a:solidFill>
              </a:rPr>
              <a:t>可以是变量或表达式，</a:t>
            </a:r>
            <a:r>
              <a:rPr lang="zh-CN" altLang="zh-CN" sz="2000" dirty="0">
                <a:solidFill>
                  <a:schemeClr val="tx1"/>
                </a:solidFill>
              </a:rPr>
              <a:t>可以没有，多个时以“,”分隔）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05D60C-E9AA-49FE-BA9C-0630FE04D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88" y="5451475"/>
            <a:ext cx="5456237" cy="1198855"/>
          </a:xfrm>
          <a:prstGeom prst="rect">
            <a:avLst/>
          </a:prstGeom>
          <a:solidFill>
            <a:srgbClr val="FFEFFB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dirty="0">
                <a:solidFill>
                  <a:srgbClr val="000099"/>
                </a:solidFill>
              </a:rPr>
              <a:t>例： 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sz="2000" dirty="0">
                <a:solidFill>
                  <a:srgbClr val="0070C0"/>
                </a:solidFill>
              </a:rPr>
              <a:t>("%d %d"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 err="1">
                <a:solidFill>
                  <a:srgbClr val="33CC33"/>
                </a:solidFill>
              </a:rPr>
              <a:t>a,b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FF0000"/>
                </a:solidFill>
              </a:rPr>
              <a:t>；</a:t>
            </a:r>
          </a:p>
          <a:p>
            <a:pPr lvl="1" eaLnBrk="1" hangingPunct="1">
              <a:lnSpc>
                <a:spcPct val="13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         </a:t>
            </a:r>
            <a:r>
              <a:rPr lang="en-US" altLang="zh-CN" sz="2000" dirty="0" err="1">
                <a:solidFill>
                  <a:srgbClr val="FF0000"/>
                </a:solidFill>
              </a:rPr>
              <a:t>printf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>
                <a:solidFill>
                  <a:schemeClr val="tx1"/>
                </a:solidFill>
              </a:rPr>
              <a:t>"</a:t>
            </a:r>
            <a:r>
              <a:rPr lang="en-US" altLang="zh-CN" sz="2000" dirty="0">
                <a:solidFill>
                  <a:srgbClr val="FF9900"/>
                </a:solidFill>
              </a:rPr>
              <a:t>a=</a:t>
            </a:r>
            <a:r>
              <a:rPr lang="en-US" altLang="zh-CN" sz="2000" dirty="0">
                <a:solidFill>
                  <a:srgbClr val="0033CC"/>
                </a:solidFill>
              </a:rPr>
              <a:t>%d  </a:t>
            </a:r>
            <a:r>
              <a:rPr lang="en-US" altLang="zh-CN" sz="2000" dirty="0">
                <a:solidFill>
                  <a:srgbClr val="FF9900"/>
                </a:solidFill>
              </a:rPr>
              <a:t>b=</a:t>
            </a:r>
            <a:r>
              <a:rPr lang="en-US" altLang="zh-CN" sz="2000" dirty="0">
                <a:solidFill>
                  <a:srgbClr val="0033CC"/>
                </a:solidFill>
              </a:rPr>
              <a:t> %d</a:t>
            </a:r>
            <a:r>
              <a:rPr lang="en-US" altLang="zh-CN" sz="2000" dirty="0">
                <a:solidFill>
                  <a:schemeClr val="tx1"/>
                </a:solidFill>
              </a:rPr>
              <a:t>\n"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sz="2000" dirty="0" err="1">
                <a:solidFill>
                  <a:srgbClr val="33CC33"/>
                </a:solidFill>
              </a:rPr>
              <a:t>a,b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</a:p>
          <a:p>
            <a:pPr lvl="2" eaLnBrk="1" hangingPunct="1">
              <a:lnSpc>
                <a:spcPct val="13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 sz="800" dirty="0">
              <a:solidFill>
                <a:srgbClr val="FF0000"/>
              </a:solidFill>
            </a:endParaRP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9DB06DB7-30A6-48A0-A686-A877A608277D}"/>
              </a:ext>
            </a:extLst>
          </p:cNvPr>
          <p:cNvGrpSpPr>
            <a:grpSpLocks/>
          </p:cNvGrpSpPr>
          <p:nvPr/>
        </p:nvGrpSpPr>
        <p:grpSpPr bwMode="auto">
          <a:xfrm>
            <a:off x="4985127" y="4046772"/>
            <a:ext cx="1930400" cy="2103437"/>
            <a:chOff x="3375" y="2583"/>
            <a:chExt cx="1216" cy="1325"/>
          </a:xfrm>
        </p:grpSpPr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30C5524C-CF0C-4D22-BB73-6F2895AFD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2583"/>
              <a:ext cx="931" cy="30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ctr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ea typeface="隶书" pitchFamily="49" charset="-122"/>
                </a:rPr>
                <a:t>格式说明</a:t>
              </a:r>
            </a:p>
          </p:txBody>
        </p:sp>
        <p:sp>
          <p:nvSpPr>
            <p:cNvPr id="30739" name="Line 12">
              <a:extLst>
                <a:ext uri="{FF2B5EF4-FFF2-40B4-BE49-F238E27FC236}">
                  <a16:creationId xmlns:a16="http://schemas.microsoft.com/office/drawing/2014/main" id="{8B4DA951-9794-4D30-8056-BC7D94AD1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5" y="2782"/>
              <a:ext cx="344" cy="83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0" name="Line 13">
              <a:extLst>
                <a:ext uri="{FF2B5EF4-FFF2-40B4-BE49-F238E27FC236}">
                  <a16:creationId xmlns:a16="http://schemas.microsoft.com/office/drawing/2014/main" id="{19B44BB6-FEED-43CB-AC6D-3A01B86DA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1" y="2802"/>
              <a:ext cx="22" cy="76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741" name="Line 14">
              <a:extLst>
                <a:ext uri="{FF2B5EF4-FFF2-40B4-BE49-F238E27FC236}">
                  <a16:creationId xmlns:a16="http://schemas.microsoft.com/office/drawing/2014/main" id="{FE101287-B90F-4F20-98B1-ADADF1280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8" y="2815"/>
              <a:ext cx="362" cy="109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id="{EC0D166B-B858-4AE0-A623-7244D41F4189}"/>
              </a:ext>
            </a:extLst>
          </p:cNvPr>
          <p:cNvGrpSpPr>
            <a:grpSpLocks/>
          </p:cNvGrpSpPr>
          <p:nvPr/>
        </p:nvGrpSpPr>
        <p:grpSpPr bwMode="auto">
          <a:xfrm>
            <a:off x="4955382" y="4856399"/>
            <a:ext cx="2446338" cy="1335088"/>
            <a:chOff x="2724" y="2591"/>
            <a:chExt cx="1541" cy="841"/>
          </a:xfrm>
        </p:grpSpPr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626E2F46-F1E7-4FDF-96AF-D9BE29F47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591"/>
              <a:ext cx="931" cy="30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ctr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ea typeface="隶书" pitchFamily="49" charset="-122"/>
                </a:rPr>
                <a:t>普通字符</a:t>
              </a:r>
            </a:p>
          </p:txBody>
        </p:sp>
        <p:sp>
          <p:nvSpPr>
            <p:cNvPr id="30736" name="Line 19">
              <a:extLst>
                <a:ext uri="{FF2B5EF4-FFF2-40B4-BE49-F238E27FC236}">
                  <a16:creationId xmlns:a16="http://schemas.microsoft.com/office/drawing/2014/main" id="{0C24B290-8EDE-4D3A-B77F-822D1B476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4" y="2798"/>
              <a:ext cx="706" cy="6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7" name="Line 20">
              <a:extLst>
                <a:ext uri="{FF2B5EF4-FFF2-40B4-BE49-F238E27FC236}">
                  <a16:creationId xmlns:a16="http://schemas.microsoft.com/office/drawing/2014/main" id="{61727919-AEB2-42AF-84BD-9644C1E5F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6" y="2823"/>
              <a:ext cx="246" cy="60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28">
            <a:extLst>
              <a:ext uri="{FF2B5EF4-FFF2-40B4-BE49-F238E27FC236}">
                <a16:creationId xmlns:a16="http://schemas.microsoft.com/office/drawing/2014/main" id="{33752C4D-511A-4DD9-A12A-8116CC744DC7}"/>
              </a:ext>
            </a:extLst>
          </p:cNvPr>
          <p:cNvGrpSpPr>
            <a:grpSpLocks/>
          </p:cNvGrpSpPr>
          <p:nvPr/>
        </p:nvGrpSpPr>
        <p:grpSpPr bwMode="auto">
          <a:xfrm>
            <a:off x="4660900" y="6351597"/>
            <a:ext cx="1711325" cy="482601"/>
            <a:chOff x="697" y="2237"/>
            <a:chExt cx="1078" cy="304"/>
          </a:xfrm>
        </p:grpSpPr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id="{B3DF4F1B-7F9F-4692-8284-B815FA9C8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" y="2237"/>
              <a:ext cx="931" cy="30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ctr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ea typeface="隶书" pitchFamily="49" charset="-122"/>
                </a:rPr>
                <a:t>转义字符</a:t>
              </a:r>
            </a:p>
          </p:txBody>
        </p:sp>
        <p:sp>
          <p:nvSpPr>
            <p:cNvPr id="30734" name="Line 26">
              <a:extLst>
                <a:ext uri="{FF2B5EF4-FFF2-40B4-BE49-F238E27FC236}">
                  <a16:creationId xmlns:a16="http://schemas.microsoft.com/office/drawing/2014/main" id="{AA0867EE-97D9-4904-AE55-AF45F5F8EE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8" y="2237"/>
              <a:ext cx="147" cy="17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" name="Group 33">
            <a:extLst>
              <a:ext uri="{FF2B5EF4-FFF2-40B4-BE49-F238E27FC236}">
                <a16:creationId xmlns:a16="http://schemas.microsoft.com/office/drawing/2014/main" id="{BEDB943C-71D0-4D50-B8A5-D5C88DD69750}"/>
              </a:ext>
            </a:extLst>
          </p:cNvPr>
          <p:cNvGrpSpPr>
            <a:grpSpLocks/>
          </p:cNvGrpSpPr>
          <p:nvPr/>
        </p:nvGrpSpPr>
        <p:grpSpPr bwMode="auto">
          <a:xfrm>
            <a:off x="6176546" y="5079089"/>
            <a:ext cx="2854325" cy="1025525"/>
            <a:chOff x="3450" y="2583"/>
            <a:chExt cx="1798" cy="646"/>
          </a:xfrm>
        </p:grpSpPr>
        <p:sp>
          <p:nvSpPr>
            <p:cNvPr id="21" name="Text Box 30">
              <a:extLst>
                <a:ext uri="{FF2B5EF4-FFF2-40B4-BE49-F238E27FC236}">
                  <a16:creationId xmlns:a16="http://schemas.microsoft.com/office/drawing/2014/main" id="{5C6967F8-3220-4532-B2F5-608328B3F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2583"/>
              <a:ext cx="931" cy="291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fontAlgn="ctr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ea typeface="隶书" pitchFamily="49" charset="-122"/>
                </a:rPr>
                <a:t>输出列表</a:t>
              </a:r>
            </a:p>
          </p:txBody>
        </p:sp>
        <p:sp>
          <p:nvSpPr>
            <p:cNvPr id="30731" name="Line 31">
              <a:extLst>
                <a:ext uri="{FF2B5EF4-FFF2-40B4-BE49-F238E27FC236}">
                  <a16:creationId xmlns:a16="http://schemas.microsoft.com/office/drawing/2014/main" id="{6A5D5ABD-AA42-439D-8577-112F2AA80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0" y="2764"/>
              <a:ext cx="849" cy="17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2" name="Line 32">
              <a:extLst>
                <a:ext uri="{FF2B5EF4-FFF2-40B4-BE49-F238E27FC236}">
                  <a16:creationId xmlns:a16="http://schemas.microsoft.com/office/drawing/2014/main" id="{697D8F65-1F1B-4C7A-BB00-E370616F1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2" y="2747"/>
              <a:ext cx="305" cy="4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" name="Line 13">
            <a:extLst>
              <a:ext uri="{FF2B5EF4-FFF2-40B4-BE49-F238E27FC236}">
                <a16:creationId xmlns:a16="http://schemas.microsoft.com/office/drawing/2014/main" id="{DAF1E5C1-CE9A-45AF-B235-E8E7E5C8A2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2295" y="4470877"/>
            <a:ext cx="188073" cy="169521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8">
            <a:extLst>
              <a:ext uri="{FF2B5EF4-FFF2-40B4-BE49-F238E27FC236}">
                <a16:creationId xmlns:a16="http://schemas.microsoft.com/office/drawing/2014/main" id="{8E3FDC4F-CDDE-4F19-A263-8DB8311D6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1458913"/>
            <a:ext cx="3910013" cy="2320925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/*</a:t>
            </a:r>
            <a:r>
              <a:rPr lang="zh-CN" altLang="en-US" sz="2000" dirty="0"/>
              <a:t>例</a:t>
            </a:r>
            <a:r>
              <a:rPr lang="en-US" altLang="zh-CN" sz="2000" dirty="0"/>
              <a:t>5</a:t>
            </a:r>
            <a:r>
              <a:rPr lang="en-US" altLang="zh-CN" dirty="0"/>
              <a:t>  </a:t>
            </a:r>
            <a:r>
              <a:rPr lang="zh-CN" altLang="en-US" sz="2000" dirty="0"/>
              <a:t>从最简单的学起</a:t>
            </a:r>
            <a:r>
              <a:rPr lang="zh-CN" altLang="en-US" dirty="0"/>
              <a:t>  *</a:t>
            </a:r>
            <a:r>
              <a:rPr lang="en-US" altLang="zh-CN" dirty="0"/>
              <a:t>/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int main()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{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("Hello World !" );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A5361EDE-0511-46F7-A142-041805747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25" y="2889250"/>
            <a:ext cx="2000250" cy="860425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/>
              <a:t>运行结果：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Hello World!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E21B6B64-F3BF-47A2-8D8E-7BA0B31EC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777875"/>
            <a:ext cx="81264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SzPct val="100000"/>
              <a:buFont typeface="Wingdings" panose="05000000000000000000" pitchFamily="2" charset="2"/>
              <a:buChar char="«"/>
            </a:pPr>
            <a:r>
              <a:rPr lang="zh-CN" altLang="en-US" sz="2800">
                <a:solidFill>
                  <a:schemeClr val="tx1"/>
                </a:solidFill>
              </a:rPr>
              <a:t>格式字符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>
                <a:solidFill>
                  <a:schemeClr val="tx1"/>
                </a:solidFill>
              </a:rPr>
              <a:t>d</a:t>
            </a:r>
            <a:r>
              <a:rPr lang="zh-CN" altLang="en-US">
                <a:solidFill>
                  <a:schemeClr val="tx1"/>
                </a:solidFill>
              </a:rPr>
              <a:t>格式符：输出十进制整数，有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种用法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>
                <a:solidFill>
                  <a:schemeClr val="tx1"/>
                </a:solidFill>
              </a:rPr>
              <a:t>%d</a:t>
            </a:r>
            <a:r>
              <a:rPr lang="zh-CN" altLang="en-US" sz="2000">
                <a:solidFill>
                  <a:schemeClr val="tx1"/>
                </a:solidFill>
              </a:rPr>
              <a:t>格式：按数据实际长度输出。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4A092777-0867-47BB-9533-3A93BC96A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8" y="2143125"/>
            <a:ext cx="4570412" cy="3046413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/* </a:t>
            </a:r>
            <a:r>
              <a:rPr lang="zh-CN" altLang="en-US" sz="2000" dirty="0"/>
              <a:t>例</a:t>
            </a:r>
            <a:r>
              <a:rPr lang="en-US" altLang="zh-CN" sz="2000" dirty="0"/>
              <a:t>6</a:t>
            </a:r>
            <a:r>
              <a:rPr lang="en-US" altLang="zh-CN" dirty="0"/>
              <a:t>  </a:t>
            </a:r>
            <a:r>
              <a:rPr lang="en-US" altLang="zh-CN" sz="2000" dirty="0"/>
              <a:t>%d </a:t>
            </a:r>
            <a:r>
              <a:rPr lang="zh-CN" altLang="en-US" sz="2000" dirty="0"/>
              <a:t>格式的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 ) </a:t>
            </a:r>
            <a:r>
              <a:rPr lang="zh-CN" altLang="en-US" sz="2000" dirty="0"/>
              <a:t>函数使用 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int main()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 { 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      int a=3  ,  b=4;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printf</a:t>
            </a:r>
            <a:r>
              <a:rPr lang="en-US" altLang="zh-CN" dirty="0"/>
              <a:t>("%d  %d\n ",</a:t>
            </a:r>
            <a:r>
              <a:rPr lang="en-US" altLang="zh-CN" dirty="0" err="1"/>
              <a:t>a,b</a:t>
            </a:r>
            <a:r>
              <a:rPr lang="en-US" altLang="zh-CN" dirty="0"/>
              <a:t>);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printf</a:t>
            </a:r>
            <a:r>
              <a:rPr lang="en-US" altLang="zh-CN" dirty="0"/>
              <a:t>("a=%d , b=%d\n",</a:t>
            </a:r>
            <a:r>
              <a:rPr lang="en-US" altLang="zh-CN" dirty="0" err="1"/>
              <a:t>a,b</a:t>
            </a:r>
            <a:r>
              <a:rPr lang="en-US" altLang="zh-CN" dirty="0"/>
              <a:t>);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  }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CDA8755E-24BC-4711-AD24-C13E08313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578225"/>
            <a:ext cx="2000250" cy="1225550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>
                <a:solidFill>
                  <a:srgbClr val="FF9900"/>
                </a:solidFill>
              </a:rPr>
              <a:t>运行结果：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3  4                          a=3, b=4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6B0850-164B-43B8-BBA2-0ADAE6DF2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150" y="5386388"/>
            <a:ext cx="5870575" cy="457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格式说明决定最终输出的格式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ABAD8B7B-0CB0-4D2F-AB38-BA416C8D6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150" y="5878513"/>
            <a:ext cx="5873750" cy="42703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sz="2200">
                <a:solidFill>
                  <a:srgbClr val="800000"/>
                </a:solidFill>
                <a:latin typeface="宋体" panose="02010600030101010101" pitchFamily="2" charset="-122"/>
              </a:rPr>
              <a:t>格式说明应与输出列表项个数相同，顺序一致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0D9E552A-9545-4955-BAC3-050F7360C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325" y="6315075"/>
            <a:ext cx="5891213" cy="4270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sz="2200">
                <a:solidFill>
                  <a:srgbClr val="FF0000"/>
                </a:solidFill>
                <a:latin typeface="宋体" panose="02010600030101010101" pitchFamily="2" charset="-122"/>
              </a:rPr>
              <a:t>格式说明通常用小写字母表示</a:t>
            </a:r>
          </a:p>
        </p:txBody>
      </p:sp>
      <p:sp>
        <p:nvSpPr>
          <p:cNvPr id="10" name="AutoShape 13">
            <a:extLst>
              <a:ext uri="{FF2B5EF4-FFF2-40B4-BE49-F238E27FC236}">
                <a16:creationId xmlns:a16="http://schemas.microsoft.com/office/drawing/2014/main" id="{BFED6A10-F6B4-45CB-8515-493DFED2A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5360988"/>
            <a:ext cx="381000" cy="381000"/>
          </a:xfrm>
          <a:prstGeom prst="star5">
            <a:avLst/>
          </a:prstGeom>
          <a:gradFill rotWithShape="0">
            <a:gsLst>
              <a:gs pos="0">
                <a:srgbClr val="F8EB3E">
                  <a:gamma/>
                  <a:shade val="46275"/>
                  <a:invGamma/>
                </a:srgbClr>
              </a:gs>
              <a:gs pos="50000">
                <a:srgbClr val="F8EB3E"/>
              </a:gs>
              <a:gs pos="100000">
                <a:srgbClr val="F8EB3E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CB4895CA-8614-4509-BE53-B5D67D53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19163"/>
            <a:ext cx="7759700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>
                <a:solidFill>
                  <a:schemeClr val="tx1"/>
                </a:solidFill>
              </a:rPr>
              <a:t>%md</a:t>
            </a:r>
            <a:r>
              <a:rPr lang="zh-CN" altLang="en-US" sz="2000">
                <a:solidFill>
                  <a:schemeClr val="tx1"/>
                </a:solidFill>
              </a:rPr>
              <a:t>格式：</a:t>
            </a:r>
            <a:r>
              <a:rPr lang="en-US" altLang="zh-CN" sz="2000">
                <a:solidFill>
                  <a:schemeClr val="tx1"/>
                </a:solidFill>
              </a:rPr>
              <a:t>m</a:t>
            </a:r>
            <a:r>
              <a:rPr lang="zh-CN" altLang="en-US" sz="2000">
                <a:solidFill>
                  <a:schemeClr val="tx1"/>
                </a:solidFill>
              </a:rPr>
              <a:t>指定输出字段的宽度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chemeClr val="tx1"/>
                </a:solidFill>
              </a:rPr>
              <a:t>数据位数小于</a:t>
            </a:r>
            <a:r>
              <a:rPr lang="en-US" altLang="zh-CN" sz="2000">
                <a:solidFill>
                  <a:schemeClr val="tx1"/>
                </a:solidFill>
              </a:rPr>
              <a:t>m</a:t>
            </a:r>
            <a:r>
              <a:rPr lang="zh-CN" altLang="en-US" sz="2000">
                <a:solidFill>
                  <a:schemeClr val="tx1"/>
                </a:solidFill>
              </a:rPr>
              <a:t>，左端补空格，反之按实际输出。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B6185C38-6D5B-4D25-AE3E-92F333D65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1752600"/>
            <a:ext cx="4222631" cy="830997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int a=123  ,  b=12345 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%4d  %4d</a:t>
            </a:r>
            <a:r>
              <a:rPr lang="en-US" altLang="zh-CN" dirty="0"/>
              <a:t>",  a , b);       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95B690A-72DB-45C3-8CB6-4D468FD0D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747963"/>
            <a:ext cx="7759700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>
                <a:solidFill>
                  <a:schemeClr val="tx1"/>
                </a:solidFill>
              </a:rPr>
              <a:t>%ld</a:t>
            </a:r>
            <a:r>
              <a:rPr lang="zh-CN" altLang="en-US" sz="2000">
                <a:solidFill>
                  <a:schemeClr val="tx1"/>
                </a:solidFill>
              </a:rPr>
              <a:t>格式：输出长整型数据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chemeClr val="tx1"/>
                </a:solidFill>
              </a:rPr>
              <a:t>可以用</a:t>
            </a:r>
            <a:r>
              <a:rPr lang="en-US" altLang="zh-CN" sz="2000">
                <a:solidFill>
                  <a:schemeClr val="tx1"/>
                </a:solidFill>
              </a:rPr>
              <a:t>%mld</a:t>
            </a:r>
            <a:r>
              <a:rPr lang="zh-CN" altLang="en-US" sz="2000">
                <a:solidFill>
                  <a:schemeClr val="tx1"/>
                </a:solidFill>
              </a:rPr>
              <a:t>格式指定输出列宽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06DE6E4F-0D10-4D60-A6B9-08A146AEF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3816350"/>
            <a:ext cx="3215945" cy="1200329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long c=135790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en-US" altLang="zh-CN" dirty="0" err="1">
                <a:solidFill>
                  <a:srgbClr val="FF0000"/>
                </a:solidFill>
              </a:rPr>
              <a:t>ld</a:t>
            </a: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dirty="0">
                <a:solidFill>
                  <a:srgbClr val="FFCC00"/>
                </a:solidFill>
              </a:rPr>
              <a:t>\n</a:t>
            </a:r>
            <a:r>
              <a:rPr lang="en-US" altLang="zh-CN" dirty="0"/>
              <a:t>",  c);   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%8ld    </a:t>
            </a:r>
            <a:r>
              <a:rPr lang="en-US" altLang="zh-CN" dirty="0"/>
              <a:t>",  c);    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1B216654-0061-48B0-812B-7E71F5B24D1B}"/>
              </a:ext>
            </a:extLst>
          </p:cNvPr>
          <p:cNvGrpSpPr>
            <a:grpSpLocks/>
          </p:cNvGrpSpPr>
          <p:nvPr/>
        </p:nvGrpSpPr>
        <p:grpSpPr bwMode="auto">
          <a:xfrm>
            <a:off x="6159500" y="4179888"/>
            <a:ext cx="2000250" cy="860425"/>
            <a:chOff x="3695" y="2074"/>
            <a:chExt cx="1260" cy="542"/>
          </a:xfrm>
        </p:grpSpPr>
        <p:sp>
          <p:nvSpPr>
            <p:cNvPr id="36874" name="Text Box 15">
              <a:extLst>
                <a:ext uri="{FF2B5EF4-FFF2-40B4-BE49-F238E27FC236}">
                  <a16:creationId xmlns:a16="http://schemas.microsoft.com/office/drawing/2014/main" id="{90255D5A-3697-405E-AA60-CE2256528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5" y="2074"/>
              <a:ext cx="1260" cy="54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CN"/>
                <a:t> 135790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CN"/>
                <a:t>      135790</a:t>
              </a:r>
            </a:p>
          </p:txBody>
        </p:sp>
        <p:sp>
          <p:nvSpPr>
            <p:cNvPr id="36875" name="Line 16">
              <a:extLst>
                <a:ext uri="{FF2B5EF4-FFF2-40B4-BE49-F238E27FC236}">
                  <a16:creationId xmlns:a16="http://schemas.microsoft.com/office/drawing/2014/main" id="{E2B20477-C0BE-41E5-8A33-1155CE07C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5" y="2520"/>
              <a:ext cx="11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76" name="Line 17">
              <a:extLst>
                <a:ext uri="{FF2B5EF4-FFF2-40B4-BE49-F238E27FC236}">
                  <a16:creationId xmlns:a16="http://schemas.microsoft.com/office/drawing/2014/main" id="{FDEC0881-6EE4-4347-A720-C33553B0E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1" y="2520"/>
              <a:ext cx="11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9EF055B2-6361-4D7F-9702-DD5121E26113}"/>
              </a:ext>
            </a:extLst>
          </p:cNvPr>
          <p:cNvGrpSpPr>
            <a:grpSpLocks/>
          </p:cNvGrpSpPr>
          <p:nvPr/>
        </p:nvGrpSpPr>
        <p:grpSpPr bwMode="auto">
          <a:xfrm>
            <a:off x="6243638" y="1757363"/>
            <a:ext cx="2000250" cy="860425"/>
            <a:chOff x="3695" y="1226"/>
            <a:chExt cx="1260" cy="542"/>
          </a:xfrm>
        </p:grpSpPr>
        <p:sp>
          <p:nvSpPr>
            <p:cNvPr id="36872" name="Text Box 22">
              <a:extLst>
                <a:ext uri="{FF2B5EF4-FFF2-40B4-BE49-F238E27FC236}">
                  <a16:creationId xmlns:a16="http://schemas.microsoft.com/office/drawing/2014/main" id="{F284DCCE-1C55-475C-A0BB-6CE490B8F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5" y="1226"/>
              <a:ext cx="1260" cy="542"/>
            </a:xfrm>
            <a:prstGeom prst="rect">
              <a:avLst/>
            </a:prstGeom>
            <a:solidFill>
              <a:srgbClr val="000000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CN"/>
                <a:t>   123  12345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zh-CN"/>
            </a:p>
          </p:txBody>
        </p:sp>
        <p:sp>
          <p:nvSpPr>
            <p:cNvPr id="36873" name="Line 23">
              <a:extLst>
                <a:ext uri="{FF2B5EF4-FFF2-40B4-BE49-F238E27FC236}">
                  <a16:creationId xmlns:a16="http://schemas.microsoft.com/office/drawing/2014/main" id="{8105899A-BB29-4AE7-9A6F-DB4B03C42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5" y="1472"/>
              <a:ext cx="11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455CA24C-6C82-47B9-B23A-60BB6A8CE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765175"/>
            <a:ext cx="77597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>
                <a:solidFill>
                  <a:schemeClr val="tx1"/>
                </a:solidFill>
              </a:rPr>
              <a:t>o</a:t>
            </a:r>
            <a:r>
              <a:rPr lang="zh-CN" altLang="en-US">
                <a:solidFill>
                  <a:schemeClr val="tx1"/>
                </a:solidFill>
              </a:rPr>
              <a:t>格式符：八进制输出整数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是将内存中的二进制位整个按八进制输出，所以输出值没有符号。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可以指定输出宽度</a:t>
            </a:r>
            <a:r>
              <a:rPr lang="en-US" altLang="zh-CN" sz="2000">
                <a:solidFill>
                  <a:srgbClr val="FF0000"/>
                </a:solidFill>
              </a:rPr>
              <a:t>%mo</a:t>
            </a:r>
            <a:r>
              <a:rPr lang="zh-CN" altLang="en-US" sz="2000">
                <a:solidFill>
                  <a:schemeClr val="tx1"/>
                </a:solidFill>
              </a:rPr>
              <a:t>，长整型可以用</a:t>
            </a:r>
            <a:r>
              <a:rPr lang="en-US" altLang="zh-CN" sz="2000">
                <a:solidFill>
                  <a:srgbClr val="FF0000"/>
                </a:solidFill>
              </a:rPr>
              <a:t>%lo</a:t>
            </a:r>
            <a:r>
              <a:rPr lang="zh-CN" altLang="en-US" sz="2000">
                <a:solidFill>
                  <a:schemeClr val="tx1"/>
                </a:solidFill>
              </a:rPr>
              <a:t>格式输出。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4B16CAF-5DD5-4AD1-8FB9-8D9EB4E65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5" y="3560763"/>
            <a:ext cx="5606022" cy="830997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int a= -1;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%d , %o , %8o , %x</a:t>
            </a:r>
            <a:r>
              <a:rPr lang="en-US" altLang="zh-CN" dirty="0"/>
              <a:t>",  a , a , a , a);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455B5E45-EC31-4039-B9EE-637201174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0" y="4557713"/>
            <a:ext cx="4233863" cy="860425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>
                <a:solidFill>
                  <a:srgbClr val="FF9900"/>
                </a:solidFill>
              </a:rPr>
              <a:t>输出：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-1</a:t>
            </a:r>
            <a:r>
              <a:rPr lang="zh-CN" altLang="en-US"/>
              <a:t>，</a:t>
            </a:r>
            <a:r>
              <a:rPr lang="en-US" altLang="zh-CN"/>
              <a:t>177777</a:t>
            </a:r>
            <a:r>
              <a:rPr lang="zh-CN" altLang="en-US"/>
              <a:t>，</a:t>
            </a:r>
            <a:r>
              <a:rPr lang="en-US" altLang="zh-CN"/>
              <a:t>_ _177777</a:t>
            </a:r>
            <a:r>
              <a:rPr lang="zh-CN" altLang="en-US"/>
              <a:t>，</a:t>
            </a:r>
            <a:r>
              <a:rPr lang="en-US" altLang="zh-CN"/>
              <a:t>ffff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9BDB9FCA-0127-46C2-A7EE-01E5A351DDB5}"/>
              </a:ext>
            </a:extLst>
          </p:cNvPr>
          <p:cNvGrpSpPr>
            <a:grpSpLocks/>
          </p:cNvGrpSpPr>
          <p:nvPr/>
        </p:nvGrpSpPr>
        <p:grpSpPr bwMode="auto">
          <a:xfrm>
            <a:off x="2925763" y="5589588"/>
            <a:ext cx="3962400" cy="982662"/>
            <a:chOff x="1843" y="3567"/>
            <a:chExt cx="2496" cy="619"/>
          </a:xfrm>
        </p:grpSpPr>
        <p:grpSp>
          <p:nvGrpSpPr>
            <p:cNvPr id="38919" name="Group 11">
              <a:extLst>
                <a:ext uri="{FF2B5EF4-FFF2-40B4-BE49-F238E27FC236}">
                  <a16:creationId xmlns:a16="http://schemas.microsoft.com/office/drawing/2014/main" id="{AF280228-0E17-48D3-A8AC-807408BD3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3567"/>
              <a:ext cx="2496" cy="288"/>
              <a:chOff x="699" y="733"/>
              <a:chExt cx="2496" cy="288"/>
            </a:xfrm>
          </p:grpSpPr>
          <p:sp>
            <p:nvSpPr>
              <p:cNvPr id="38921" name="Rectangle 12">
                <a:extLst>
                  <a:ext uri="{FF2B5EF4-FFF2-40B4-BE49-F238E27FC236}">
                    <a16:creationId xmlns:a16="http://schemas.microsoft.com/office/drawing/2014/main" id="{E782435A-D12D-4DF5-BC37-0203CDA75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" y="733"/>
                <a:ext cx="2496" cy="288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n-US" altLang="zh-CN" sz="2000">
                    <a:solidFill>
                      <a:srgbClr val="FF0000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</a:rPr>
                  <a:t>1   11   11    11  11   11   11    11</a:t>
                </a:r>
              </a:p>
            </p:txBody>
          </p:sp>
          <p:sp>
            <p:nvSpPr>
              <p:cNvPr id="38922" name="Line 13">
                <a:extLst>
                  <a:ext uri="{FF2B5EF4-FFF2-40B4-BE49-F238E27FC236}">
                    <a16:creationId xmlns:a16="http://schemas.microsoft.com/office/drawing/2014/main" id="{D86ED214-933C-49F6-ABFD-31E16040C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7" y="733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3" name="Line 14">
                <a:extLst>
                  <a:ext uri="{FF2B5EF4-FFF2-40B4-BE49-F238E27FC236}">
                    <a16:creationId xmlns:a16="http://schemas.microsoft.com/office/drawing/2014/main" id="{C38AF9FA-6CB4-4AB7-8736-55FC50F60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733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4" name="Line 15">
                <a:extLst>
                  <a:ext uri="{FF2B5EF4-FFF2-40B4-BE49-F238E27FC236}">
                    <a16:creationId xmlns:a16="http://schemas.microsoft.com/office/drawing/2014/main" id="{06A57D12-CCDD-404D-ACEC-693C14840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3" y="733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5" name="Line 16">
                <a:extLst>
                  <a:ext uri="{FF2B5EF4-FFF2-40B4-BE49-F238E27FC236}">
                    <a16:creationId xmlns:a16="http://schemas.microsoft.com/office/drawing/2014/main" id="{754CDE5A-C8C4-4829-8555-4218842A6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9" y="733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6" name="Line 17">
                <a:extLst>
                  <a:ext uri="{FF2B5EF4-FFF2-40B4-BE49-F238E27FC236}">
                    <a16:creationId xmlns:a16="http://schemas.microsoft.com/office/drawing/2014/main" id="{44888DE0-0CAA-4655-ABCF-633F774E3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3" y="733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7" name="Line 18">
                <a:extLst>
                  <a:ext uri="{FF2B5EF4-FFF2-40B4-BE49-F238E27FC236}">
                    <a16:creationId xmlns:a16="http://schemas.microsoft.com/office/drawing/2014/main" id="{F9ED16B0-C51F-4B00-92BA-51F4F4B6E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5" y="733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8" name="Line 19">
                <a:extLst>
                  <a:ext uri="{FF2B5EF4-FFF2-40B4-BE49-F238E27FC236}">
                    <a16:creationId xmlns:a16="http://schemas.microsoft.com/office/drawing/2014/main" id="{B96C0D79-B6EB-4D5B-AB34-264FDC6BB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1" y="733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20" name="Text Box 20">
              <a:extLst>
                <a:ext uri="{FF2B5EF4-FFF2-40B4-BE49-F238E27FC236}">
                  <a16:creationId xmlns:a16="http://schemas.microsoft.com/office/drawing/2014/main" id="{C9616A0F-6F80-43A5-9B65-5713258DC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" y="3936"/>
              <a:ext cx="2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</a:rPr>
                <a:t>-1</a:t>
              </a:r>
              <a:r>
                <a:rPr lang="zh-CN" altLang="en-US" sz="2000">
                  <a:solidFill>
                    <a:schemeClr val="tx1"/>
                  </a:solidFill>
                  <a:latin typeface="Arial" panose="020B0604020202020204" pitchFamily="34" charset="0"/>
                </a:rPr>
                <a:t>在内存的存放形式（补码）</a:t>
              </a:r>
            </a:p>
          </p:txBody>
        </p:sp>
      </p:grpSp>
      <p:sp>
        <p:nvSpPr>
          <p:cNvPr id="18" name="Rectangle 21">
            <a:extLst>
              <a:ext uri="{FF2B5EF4-FFF2-40B4-BE49-F238E27FC236}">
                <a16:creationId xmlns:a16="http://schemas.microsoft.com/office/drawing/2014/main" id="{FDC2A5A5-AE7A-4544-8F13-5882FC88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2292350"/>
            <a:ext cx="77597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>
                <a:solidFill>
                  <a:schemeClr val="tx1"/>
                </a:solidFill>
              </a:rPr>
              <a:t>x</a:t>
            </a:r>
            <a:r>
              <a:rPr lang="zh-CN" altLang="en-US">
                <a:solidFill>
                  <a:schemeClr val="tx1"/>
                </a:solidFill>
              </a:rPr>
              <a:t>格式符：十六进制输出整数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同</a:t>
            </a:r>
            <a:r>
              <a:rPr lang="en-US" altLang="zh-CN" sz="2000">
                <a:solidFill>
                  <a:schemeClr val="tx1"/>
                </a:solidFill>
              </a:rPr>
              <a:t>o</a:t>
            </a:r>
            <a:r>
              <a:rPr lang="zh-CN" altLang="en-US" sz="2000">
                <a:solidFill>
                  <a:schemeClr val="tx1"/>
                </a:solidFill>
              </a:rPr>
              <a:t>格式符，无符号，即无负十六进制数。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可以指定输出宽度</a:t>
            </a:r>
            <a:r>
              <a:rPr lang="en-US" altLang="zh-CN" sz="2000">
                <a:solidFill>
                  <a:srgbClr val="FF0000"/>
                </a:solidFill>
              </a:rPr>
              <a:t>%mx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，长整型可以用</a:t>
            </a:r>
            <a:r>
              <a:rPr lang="en-US" altLang="zh-CN" sz="2000">
                <a:solidFill>
                  <a:srgbClr val="FF0000"/>
                </a:solidFill>
              </a:rPr>
              <a:t>%lx</a:t>
            </a:r>
            <a:r>
              <a:rPr lang="zh-CN" altLang="en-US" sz="2000">
                <a:solidFill>
                  <a:schemeClr val="tx1"/>
                </a:solidFill>
              </a:rPr>
              <a:t>格式输出。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>
            <a:extLst>
              <a:ext uri="{FF2B5EF4-FFF2-40B4-BE49-F238E27FC236}">
                <a16:creationId xmlns:a16="http://schemas.microsoft.com/office/drawing/2014/main" id="{DEB4453C-EB04-47A1-BB65-3AE9E9ABF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771525"/>
            <a:ext cx="77597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>
                <a:solidFill>
                  <a:schemeClr val="tx1"/>
                </a:solidFill>
              </a:rPr>
              <a:t>u</a:t>
            </a:r>
            <a:r>
              <a:rPr lang="zh-CN" altLang="en-US">
                <a:solidFill>
                  <a:schemeClr val="tx1"/>
                </a:solidFill>
              </a:rPr>
              <a:t>格式符：十进制输出</a:t>
            </a:r>
            <a:r>
              <a:rPr lang="en-US" altLang="zh-CN">
                <a:solidFill>
                  <a:schemeClr val="tx1"/>
                </a:solidFill>
              </a:rPr>
              <a:t>unsigned</a:t>
            </a:r>
            <a:r>
              <a:rPr lang="zh-CN" altLang="en-US">
                <a:solidFill>
                  <a:schemeClr val="tx1"/>
                </a:solidFill>
              </a:rPr>
              <a:t>型数据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>
                <a:solidFill>
                  <a:schemeClr val="tx1"/>
                </a:solidFill>
              </a:rPr>
              <a:t>int</a:t>
            </a:r>
            <a:r>
              <a:rPr lang="zh-CN" altLang="en-US" sz="2000">
                <a:solidFill>
                  <a:schemeClr val="tx1"/>
                </a:solidFill>
              </a:rPr>
              <a:t>型可以用</a:t>
            </a:r>
            <a:r>
              <a:rPr lang="en-US" altLang="zh-CN" sz="2000">
                <a:solidFill>
                  <a:schemeClr val="tx1"/>
                </a:solidFill>
              </a:rPr>
              <a:t>%u</a:t>
            </a:r>
            <a:r>
              <a:rPr lang="zh-CN" altLang="en-US" sz="2000">
                <a:solidFill>
                  <a:schemeClr val="tx1"/>
                </a:solidFill>
              </a:rPr>
              <a:t>格式输出，</a:t>
            </a:r>
            <a:r>
              <a:rPr lang="en-US" altLang="zh-CN" sz="2000">
                <a:solidFill>
                  <a:schemeClr val="tx1"/>
                </a:solidFill>
              </a:rPr>
              <a:t>unsigned</a:t>
            </a:r>
            <a:r>
              <a:rPr lang="zh-CN" altLang="en-US" sz="2000">
                <a:solidFill>
                  <a:schemeClr val="tx1"/>
                </a:solidFill>
              </a:rPr>
              <a:t>型也可以用</a:t>
            </a:r>
            <a:r>
              <a:rPr lang="en-US" altLang="zh-CN" sz="2000">
                <a:solidFill>
                  <a:schemeClr val="tx1"/>
                </a:solidFill>
              </a:rPr>
              <a:t>%d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en-US" altLang="zh-CN" sz="2000">
                <a:solidFill>
                  <a:schemeClr val="tx1"/>
                </a:solidFill>
              </a:rPr>
              <a:t>%o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chemeClr val="tx1"/>
                </a:solidFill>
              </a:rPr>
              <a:t>%x</a:t>
            </a:r>
            <a:r>
              <a:rPr lang="zh-CN" altLang="en-US" sz="2000">
                <a:solidFill>
                  <a:schemeClr val="tx1"/>
                </a:solidFill>
              </a:rPr>
              <a:t>格式输出。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4CC395F8-9FEA-42BE-8E61-B34C6F6E4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1949450"/>
            <a:ext cx="5638800" cy="3046413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dirty="0"/>
              <a:t>例</a:t>
            </a:r>
            <a:r>
              <a:rPr lang="en-US" altLang="zh-CN" dirty="0"/>
              <a:t>7 </a:t>
            </a:r>
            <a:r>
              <a:rPr lang="zh-CN" altLang="en-US" dirty="0"/>
              <a:t>无符号数据的输出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dirty="0"/>
              <a:t> </a:t>
            </a: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int main()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{ unsigned int a=65535;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int b= -2;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("a=%d , %o , %x , %u\n",</a:t>
            </a:r>
            <a:r>
              <a:rPr lang="en-US" altLang="zh-CN" dirty="0" err="1"/>
              <a:t>a,a,a,a</a:t>
            </a:r>
            <a:r>
              <a:rPr lang="en-US" altLang="zh-CN" dirty="0"/>
              <a:t>);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("b=%d , %o , %x , %u\n",</a:t>
            </a:r>
            <a:r>
              <a:rPr lang="en-US" altLang="zh-CN" dirty="0" err="1"/>
              <a:t>b,b,b,b</a:t>
            </a:r>
            <a:r>
              <a:rPr lang="en-US" altLang="zh-CN" dirty="0"/>
              <a:t>);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}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04CF7AE9-5D93-4098-84B7-68EE50526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5178425"/>
            <a:ext cx="4011613" cy="1225550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>
                <a:solidFill>
                  <a:srgbClr val="FF9900"/>
                </a:solidFill>
              </a:rPr>
              <a:t>运行结果：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a= - 1 , 177777 , ffff , 65535 b= - 2 , 177776 , fffe , 65534 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>
            <a:extLst>
              <a:ext uri="{FF2B5EF4-FFF2-40B4-BE49-F238E27FC236}">
                <a16:creationId xmlns:a16="http://schemas.microsoft.com/office/drawing/2014/main" id="{73B71395-863D-4FAE-8254-9926B7EB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877888"/>
            <a:ext cx="77597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格式符：输出</a:t>
            </a:r>
            <a:r>
              <a:rPr lang="zh-CN" altLang="en-US">
                <a:solidFill>
                  <a:srgbClr val="FF0000"/>
                </a:solidFill>
              </a:rPr>
              <a:t>一个</a:t>
            </a:r>
            <a:r>
              <a:rPr lang="zh-CN" altLang="en-US">
                <a:solidFill>
                  <a:schemeClr val="tx1"/>
                </a:solidFill>
              </a:rPr>
              <a:t>字符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值在</a:t>
            </a:r>
            <a:r>
              <a:rPr lang="en-US" altLang="zh-CN" sz="2000">
                <a:solidFill>
                  <a:schemeClr val="tx1"/>
                </a:solidFill>
              </a:rPr>
              <a:t>0~255</a:t>
            </a:r>
            <a:r>
              <a:rPr lang="zh-CN" altLang="en-US" sz="2000">
                <a:solidFill>
                  <a:schemeClr val="tx1"/>
                </a:solidFill>
              </a:rPr>
              <a:t>的整数，可以用</a:t>
            </a:r>
            <a:r>
              <a:rPr lang="en-US" altLang="zh-CN" sz="2000">
                <a:solidFill>
                  <a:schemeClr val="tx1"/>
                </a:solidFill>
              </a:rPr>
              <a:t>%c</a:t>
            </a:r>
            <a:r>
              <a:rPr lang="zh-CN" altLang="en-US" sz="2000">
                <a:solidFill>
                  <a:schemeClr val="tx1"/>
                </a:solidFill>
              </a:rPr>
              <a:t>形式输出为字符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222C69D8-1DA1-471D-A449-917DEE128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63" y="1979613"/>
            <a:ext cx="3627916" cy="3046988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dirty="0"/>
              <a:t>例</a:t>
            </a:r>
            <a:r>
              <a:rPr lang="en-US" altLang="zh-CN" dirty="0"/>
              <a:t>8 </a:t>
            </a:r>
            <a:r>
              <a:rPr lang="zh-CN" altLang="en-US" dirty="0"/>
              <a:t>字符数据的输出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dirty="0"/>
              <a:t> </a:t>
            </a: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int main()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{ char c='a';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=97;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("%c , %d\n",</a:t>
            </a:r>
            <a:r>
              <a:rPr lang="en-US" altLang="zh-CN" dirty="0" err="1"/>
              <a:t>c,c</a:t>
            </a:r>
            <a:r>
              <a:rPr lang="en-US" altLang="zh-CN" dirty="0"/>
              <a:t>);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("%c , %d\n",</a:t>
            </a:r>
            <a:r>
              <a:rPr lang="en-US" altLang="zh-CN" dirty="0" err="1"/>
              <a:t>i,i</a:t>
            </a:r>
            <a:r>
              <a:rPr lang="en-US" altLang="zh-CN" dirty="0"/>
              <a:t>);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}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1B0571C5-E76E-49CB-9708-445710C2B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75" y="3286125"/>
            <a:ext cx="1568450" cy="1225550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>
                <a:solidFill>
                  <a:srgbClr val="FF9900"/>
                </a:solidFill>
              </a:rPr>
              <a:t>运行结果：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/>
              <a:t>       </a:t>
            </a:r>
            <a:r>
              <a:rPr lang="en-US" altLang="zh-CN"/>
              <a:t>a , 97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       a , 97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">
            <a:extLst>
              <a:ext uri="{FF2B5EF4-FFF2-40B4-BE49-F238E27FC236}">
                <a16:creationId xmlns:a16="http://schemas.microsoft.com/office/drawing/2014/main" id="{60903BF7-1410-4E5F-8161-CFA2E68008FA}"/>
              </a:ext>
            </a:extLst>
          </p:cNvPr>
          <p:cNvGrpSpPr>
            <a:grpSpLocks/>
          </p:cNvGrpSpPr>
          <p:nvPr/>
        </p:nvGrpSpPr>
        <p:grpSpPr bwMode="auto">
          <a:xfrm>
            <a:off x="530225" y="835025"/>
            <a:ext cx="7783513" cy="1016000"/>
            <a:chOff x="334" y="526"/>
            <a:chExt cx="4903" cy="640"/>
          </a:xfrm>
        </p:grpSpPr>
        <p:pic>
          <p:nvPicPr>
            <p:cNvPr id="8197" name="Picture 2">
              <a:extLst>
                <a:ext uri="{FF2B5EF4-FFF2-40B4-BE49-F238E27FC236}">
                  <a16:creationId xmlns:a16="http://schemas.microsoft.com/office/drawing/2014/main" id="{194A3344-C5A5-43E4-875A-BABF5A2F18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526"/>
              <a:ext cx="4903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8198" name="Text Box 3">
              <a:extLst>
                <a:ext uri="{FF2B5EF4-FFF2-40B4-BE49-F238E27FC236}">
                  <a16:creationId xmlns:a16="http://schemas.microsoft.com/office/drawing/2014/main" id="{477853D1-2B79-483B-B9D1-6402280ED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526"/>
              <a:ext cx="4903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</p:grpSp>
      <p:sp>
        <p:nvSpPr>
          <p:cNvPr id="8195" name="Text Box 4">
            <a:extLst>
              <a:ext uri="{FF2B5EF4-FFF2-40B4-BE49-F238E27FC236}">
                <a16:creationId xmlns:a16="http://schemas.microsoft.com/office/drawing/2014/main" id="{E92D37E5-FD54-4164-ADC1-15E8E5444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11563"/>
            <a:ext cx="7772400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400"/>
              </a:spcBef>
              <a:buSzPct val="68000"/>
            </a:pPr>
            <a:r>
              <a:rPr lang="en-US" altLang="zh-CN" sz="2700">
                <a:solidFill>
                  <a:srgbClr val="30000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    </a:t>
            </a:r>
          </a:p>
          <a:p>
            <a:pPr algn="r" eaLnBrk="1" hangingPunct="1">
              <a:spcBef>
                <a:spcPts val="400"/>
              </a:spcBef>
              <a:buSzPct val="68000"/>
            </a:pPr>
            <a:endParaRPr lang="en-US" altLang="zh-CN" sz="2700">
              <a:solidFill>
                <a:srgbClr val="300000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algn="r" eaLnBrk="1" hangingPunct="1">
              <a:spcBef>
                <a:spcPts val="400"/>
              </a:spcBef>
              <a:buSzPct val="68000"/>
            </a:pPr>
            <a:r>
              <a:rPr lang="en-US" altLang="zh-CN" sz="27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</a:t>
            </a:r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7CC9DA9E-52C0-49EC-B8F6-409553B8C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16113"/>
            <a:ext cx="7924800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569913" indent="-569913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zh-CN" sz="3600" b="1">
                <a:solidFill>
                  <a:srgbClr val="002060"/>
                </a:solidFill>
              </a:rPr>
              <a:t>顺序结构程序流程控制</a:t>
            </a:r>
          </a:p>
          <a:p>
            <a:pPr eaLnBrk="1" hangingPunct="1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3600" b="1">
                <a:solidFill>
                  <a:srgbClr val="002060"/>
                </a:solidFill>
              </a:rPr>
              <a:t>C</a:t>
            </a:r>
            <a:r>
              <a:rPr lang="zh-CN" altLang="zh-CN" sz="3600" b="1">
                <a:solidFill>
                  <a:srgbClr val="002060"/>
                </a:solidFill>
              </a:rPr>
              <a:t>语句</a:t>
            </a:r>
            <a:r>
              <a:rPr lang="zh-CN" altLang="en-US" sz="3600" b="1">
                <a:solidFill>
                  <a:srgbClr val="002060"/>
                </a:solidFill>
              </a:rPr>
              <a:t>概述</a:t>
            </a:r>
            <a:endParaRPr lang="en-US" altLang="zh-CN" sz="3600" b="1">
              <a:solidFill>
                <a:srgbClr val="002060"/>
              </a:solidFill>
            </a:endParaRPr>
          </a:p>
          <a:p>
            <a:pPr eaLnBrk="1" hangingPunct="1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3600" b="1">
                <a:solidFill>
                  <a:srgbClr val="002060"/>
                </a:solidFill>
              </a:rPr>
              <a:t>赋值语句</a:t>
            </a:r>
            <a:endParaRPr lang="zh-CN" altLang="zh-CN" sz="3600" b="1">
              <a:solidFill>
                <a:srgbClr val="002060"/>
              </a:solidFill>
            </a:endParaRPr>
          </a:p>
          <a:p>
            <a:pPr eaLnBrk="1" hangingPunct="1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zh-CN" sz="3600" b="1">
                <a:solidFill>
                  <a:srgbClr val="002060"/>
                </a:solidFill>
              </a:rPr>
              <a:t>字符与字符串输入函数</a:t>
            </a:r>
          </a:p>
          <a:p>
            <a:pPr eaLnBrk="1" hangingPunct="1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zh-CN" sz="3600" b="1">
                <a:solidFill>
                  <a:srgbClr val="002060"/>
                </a:solidFill>
              </a:rPr>
              <a:t>字符与字符串输出函数</a:t>
            </a:r>
          </a:p>
          <a:p>
            <a:pPr eaLnBrk="1" hangingPunct="1"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zh-CN" sz="3600" b="1">
                <a:solidFill>
                  <a:srgbClr val="002060"/>
                </a:solidFill>
              </a:rPr>
              <a:t>格式化输入与输出函数应用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>
            <a:extLst>
              <a:ext uri="{FF2B5EF4-FFF2-40B4-BE49-F238E27FC236}">
                <a16:creationId xmlns:a16="http://schemas.microsoft.com/office/drawing/2014/main" id="{E9B50BA9-ACD5-4A87-AD56-847A4A7D3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11563"/>
            <a:ext cx="7772400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ts val="400"/>
              </a:spcBef>
              <a:buSzPct val="68000"/>
            </a:pPr>
            <a:r>
              <a:rPr lang="en-US" altLang="zh-CN" sz="2700">
                <a:solidFill>
                  <a:srgbClr val="30000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    </a:t>
            </a:r>
          </a:p>
          <a:p>
            <a:pPr algn="r" eaLnBrk="1" hangingPunct="1">
              <a:spcBef>
                <a:spcPts val="400"/>
              </a:spcBef>
              <a:buSzPct val="68000"/>
            </a:pPr>
            <a:endParaRPr lang="en-US" altLang="zh-CN" sz="2700">
              <a:solidFill>
                <a:srgbClr val="300000"/>
              </a:solidFill>
              <a:latin typeface="Cambria" panose="02040503050406030204" pitchFamily="18" charset="0"/>
              <a:ea typeface="黑体" panose="02010609060101010101" pitchFamily="49" charset="-122"/>
            </a:endParaRPr>
          </a:p>
          <a:p>
            <a:pPr algn="r" eaLnBrk="1" hangingPunct="1">
              <a:spcBef>
                <a:spcPts val="400"/>
              </a:spcBef>
              <a:buSzPct val="68000"/>
            </a:pPr>
            <a:r>
              <a:rPr lang="en-US" altLang="zh-CN" sz="270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</a:t>
            </a:r>
          </a:p>
        </p:txBody>
      </p:sp>
      <p:sp>
        <p:nvSpPr>
          <p:cNvPr id="15364" name="Text Box 5">
            <a:extLst>
              <a:ext uri="{FF2B5EF4-FFF2-40B4-BE49-F238E27FC236}">
                <a16:creationId xmlns:a16="http://schemas.microsoft.com/office/drawing/2014/main" id="{92F993F3-8E6B-4BEC-A30E-493A16C50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7924800" cy="5141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itchFamily="2" charset="2"/>
              <a:buChar char="v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格式符：输出一个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字符串</a:t>
            </a:r>
          </a:p>
          <a:p>
            <a:pPr lvl="1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itchFamily="2" charset="2"/>
              <a:buChar char="l"/>
              <a:defRPr/>
            </a:pP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有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%s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%ms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% -ms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%</a:t>
            </a:r>
            <a:r>
              <a:rPr lang="en-US" altLang="zh-CN" sz="200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m.ns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% -</a:t>
            </a:r>
            <a:r>
              <a:rPr lang="en-US" altLang="zh-CN" sz="200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m.ns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五种用法</a:t>
            </a:r>
            <a:endParaRPr lang="en-US" altLang="zh-CN" sz="2000" dirty="0">
              <a:solidFill>
                <a:schemeClr val="tx1"/>
              </a:solidFill>
              <a:latin typeface="Times New Roman" charset="0"/>
              <a:ea typeface="宋体" charset="-122"/>
            </a:endParaRPr>
          </a:p>
          <a:p>
            <a:pPr lvl="2" eaLnBrk="1" hangingPunct="1">
              <a:spcBef>
                <a:spcPct val="20000"/>
              </a:spcBef>
              <a:buClr>
                <a:srgbClr val="FFCC00"/>
              </a:buClr>
              <a:buSzPct val="100000"/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% s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：例如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:</a:t>
            </a:r>
            <a:r>
              <a:rPr lang="en-US" altLang="zh-CN" sz="2000" dirty="0" err="1">
                <a:solidFill>
                  <a:schemeClr val="tx1"/>
                </a:solidFill>
                <a:latin typeface="Times New Roman" charset="0"/>
                <a:ea typeface="宋体" charset="-122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("%s", "CHINA")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输出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"CHINA"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字符串（不包括双引号）。</a:t>
            </a:r>
            <a:b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</a:b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%ms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：输出的字符串占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列，如字符串本身长度大于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，则突破获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的限制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将字符串全部输出。若串长小于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，则左补空格。</a:t>
            </a:r>
            <a:b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</a:b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%-ms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：如果串长小于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，则在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列范围内，字符串向左靠，右补空格。</a:t>
            </a:r>
            <a:b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</a:b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%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charset="0"/>
                <a:ea typeface="宋体" charset="-122"/>
              </a:rPr>
              <a:t>m.ns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：输出占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列，但只取字符串中左端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个字符。这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个字符输出在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列的右侧，左补空格。</a:t>
            </a:r>
            <a:b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</a:br>
            <a:r>
              <a:rPr lang="en-US" altLang="zh-CN" sz="2000" dirty="0">
                <a:solidFill>
                  <a:srgbClr val="FF0000"/>
                </a:solidFill>
                <a:latin typeface="Times New Roman" charset="0"/>
                <a:ea typeface="宋体" charset="-122"/>
              </a:rPr>
              <a:t>%-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charset="0"/>
                <a:ea typeface="宋体" charset="-122"/>
              </a:rPr>
              <a:t>m.ns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：其中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含义同上，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个字符输出在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m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列范围的左侧，右补空格。如果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n&gt;m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，则自动取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值，即保证</a:t>
            </a:r>
            <a:r>
              <a:rPr lang="en-US" altLang="zh-CN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Times New Roman" charset="0"/>
                <a:ea typeface="宋体" charset="-122"/>
              </a:rPr>
              <a:t>个字符正常输出。</a:t>
            </a:r>
          </a:p>
          <a:p>
            <a:pPr marL="569913" indent="-569913" eaLnBrk="1" hangingPunct="1">
              <a:buClr>
                <a:srgbClr val="002060"/>
              </a:buClr>
              <a:buSzPct val="10000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  <a:defRPr/>
            </a:pPr>
            <a:endParaRPr lang="zh-CN" altLang="zh-CN" sz="3600" b="1" dirty="0">
              <a:solidFill>
                <a:srgbClr val="002060"/>
              </a:solidFill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7A7033E1-BFD7-4486-901A-5CC32AEBC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6975"/>
            <a:ext cx="6931706" cy="2677656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dirty="0"/>
              <a:t>例</a:t>
            </a:r>
            <a:r>
              <a:rPr lang="en-US" altLang="zh-CN" dirty="0"/>
              <a:t>9 </a:t>
            </a:r>
            <a:r>
              <a:rPr lang="zh-CN" altLang="en-US" dirty="0"/>
              <a:t>字符串的输出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dirty="0"/>
              <a:t> </a:t>
            </a: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int main()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{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("%3s , %7.2s , %</a:t>
            </a:r>
            <a:r>
              <a:rPr lang="en-US" altLang="zh-CN" dirty="0">
                <a:solidFill>
                  <a:srgbClr val="FF0000"/>
                </a:solidFill>
              </a:rPr>
              <a:t>.4s</a:t>
            </a:r>
            <a:r>
              <a:rPr lang="en-US" altLang="zh-CN" dirty="0"/>
              <a:t> , %-5.3s\n", "CHINA",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                             "CHINA", "CHINA", "CHINA");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}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7A141377-4782-4825-AD83-CC57CD41B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797425"/>
            <a:ext cx="6008687" cy="860425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>
                <a:solidFill>
                  <a:srgbClr val="FF9900"/>
                </a:solidFill>
              </a:rPr>
              <a:t>运行结果：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/>
              <a:t>       </a:t>
            </a:r>
            <a:r>
              <a:rPr lang="en-US" altLang="zh-CN"/>
              <a:t>CHINA , _ _ _ _ _CH , </a:t>
            </a:r>
            <a:r>
              <a:rPr lang="en-US" altLang="zh-CN">
                <a:solidFill>
                  <a:srgbClr val="FF0000"/>
                </a:solidFill>
              </a:rPr>
              <a:t>CHIN</a:t>
            </a:r>
            <a:r>
              <a:rPr lang="en-US" altLang="zh-CN"/>
              <a:t> , CHI _ _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F87E966E-262B-4DC2-9C54-DBDA8100EBF0}"/>
              </a:ext>
            </a:extLst>
          </p:cNvPr>
          <p:cNvGrpSpPr>
            <a:grpSpLocks/>
          </p:cNvGrpSpPr>
          <p:nvPr/>
        </p:nvGrpSpPr>
        <p:grpSpPr bwMode="auto">
          <a:xfrm>
            <a:off x="3889375" y="2997200"/>
            <a:ext cx="1619250" cy="2160588"/>
            <a:chOff x="2630" y="2002"/>
            <a:chExt cx="1020" cy="1361"/>
          </a:xfrm>
        </p:grpSpPr>
        <p:sp>
          <p:nvSpPr>
            <p:cNvPr id="47109" name="Text Box 11">
              <a:extLst>
                <a:ext uri="{FF2B5EF4-FFF2-40B4-BE49-F238E27FC236}">
                  <a16:creationId xmlns:a16="http://schemas.microsoft.com/office/drawing/2014/main" id="{5CD65739-5D38-4C71-B3A1-622F5A0FD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2666"/>
              <a:ext cx="1020" cy="24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rgbClr val="3399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CN">
                  <a:solidFill>
                    <a:schemeClr val="tx1"/>
                  </a:solidFill>
                  <a:latin typeface="Verdana" panose="020B0604030504040204" pitchFamily="34" charset="0"/>
                </a:rPr>
                <a:t>m</a:t>
              </a:r>
              <a:r>
                <a:rPr lang="zh-CN" altLang="en-US">
                  <a:solidFill>
                    <a:schemeClr val="tx1"/>
                  </a:solidFill>
                  <a:latin typeface="Verdana" panose="020B0604030504040204" pitchFamily="34" charset="0"/>
                </a:rPr>
                <a:t>自动</a:t>
              </a:r>
              <a:r>
                <a:rPr lang="en-US" altLang="zh-CN">
                  <a:solidFill>
                    <a:schemeClr val="tx1"/>
                  </a:solidFill>
                  <a:latin typeface="Verdana" panose="020B0604030504040204" pitchFamily="34" charset="0"/>
                </a:rPr>
                <a:t>=n</a:t>
              </a:r>
            </a:p>
          </p:txBody>
        </p:sp>
        <p:sp>
          <p:nvSpPr>
            <p:cNvPr id="47110" name="Line 12">
              <a:extLst>
                <a:ext uri="{FF2B5EF4-FFF2-40B4-BE49-F238E27FC236}">
                  <a16:creationId xmlns:a16="http://schemas.microsoft.com/office/drawing/2014/main" id="{42BDE823-EC0A-47F1-8781-47641A817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79" y="2002"/>
              <a:ext cx="269" cy="686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111" name="Line 13">
              <a:extLst>
                <a:ext uri="{FF2B5EF4-FFF2-40B4-BE49-F238E27FC236}">
                  <a16:creationId xmlns:a16="http://schemas.microsoft.com/office/drawing/2014/main" id="{32821700-266F-4FFA-8DD9-DB23C666B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7" y="2955"/>
              <a:ext cx="272" cy="40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>
            <a:extLst>
              <a:ext uri="{FF2B5EF4-FFF2-40B4-BE49-F238E27FC236}">
                <a16:creationId xmlns:a16="http://schemas.microsoft.com/office/drawing/2014/main" id="{AE6D1268-C34B-4D75-AD9D-3960C0A1B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812800"/>
            <a:ext cx="77597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>
                <a:solidFill>
                  <a:schemeClr val="tx1"/>
                </a:solidFill>
              </a:rPr>
              <a:t>f</a:t>
            </a:r>
            <a:r>
              <a:rPr lang="zh-CN" altLang="en-US">
                <a:solidFill>
                  <a:schemeClr val="tx1"/>
                </a:solidFill>
              </a:rPr>
              <a:t>格式符：输出实数</a:t>
            </a:r>
            <a:endParaRPr lang="zh-CN" altLang="en-US">
              <a:solidFill>
                <a:srgbClr val="FF0000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>
                <a:solidFill>
                  <a:schemeClr val="tx1"/>
                </a:solidFill>
              </a:rPr>
              <a:t>%f</a:t>
            </a:r>
            <a:r>
              <a:rPr lang="zh-CN" altLang="en-US" sz="2000">
                <a:solidFill>
                  <a:schemeClr val="tx1"/>
                </a:solidFill>
              </a:rPr>
              <a:t>格式：整数部分全部输出，小数</a:t>
            </a:r>
            <a:r>
              <a:rPr lang="en-US" altLang="zh-CN" sz="2000">
                <a:solidFill>
                  <a:schemeClr val="tx1"/>
                </a:solidFill>
              </a:rPr>
              <a:t>6</a:t>
            </a:r>
            <a:r>
              <a:rPr lang="zh-CN" altLang="en-US" sz="2000">
                <a:solidFill>
                  <a:schemeClr val="tx1"/>
                </a:solidFill>
              </a:rPr>
              <a:t>位。可以有非有效数字输出，因为单精度有效位</a:t>
            </a:r>
            <a:r>
              <a:rPr lang="en-US" altLang="zh-CN" sz="2000">
                <a:solidFill>
                  <a:schemeClr val="tx1"/>
                </a:solidFill>
              </a:rPr>
              <a:t>7</a:t>
            </a:r>
            <a:r>
              <a:rPr lang="zh-CN" altLang="en-US" sz="2000">
                <a:solidFill>
                  <a:schemeClr val="tx1"/>
                </a:solidFill>
              </a:rPr>
              <a:t>位，双精度</a:t>
            </a:r>
            <a:r>
              <a:rPr lang="en-US" altLang="zh-CN" sz="2000">
                <a:solidFill>
                  <a:schemeClr val="tx1"/>
                </a:solidFill>
              </a:rPr>
              <a:t>16</a:t>
            </a:r>
            <a:r>
              <a:rPr lang="zh-CN" altLang="en-US" sz="2000">
                <a:solidFill>
                  <a:schemeClr val="tx1"/>
                </a:solidFill>
              </a:rPr>
              <a:t>位。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>
                <a:solidFill>
                  <a:schemeClr val="tx1"/>
                </a:solidFill>
              </a:rPr>
              <a:t>%m.nf</a:t>
            </a:r>
            <a:r>
              <a:rPr lang="zh-CN" altLang="en-US" sz="2000">
                <a:solidFill>
                  <a:schemeClr val="tx1"/>
                </a:solidFill>
              </a:rPr>
              <a:t>格式：占</a:t>
            </a:r>
            <a:r>
              <a:rPr lang="en-US" altLang="zh-CN" sz="2000">
                <a:solidFill>
                  <a:schemeClr val="tx1"/>
                </a:solidFill>
              </a:rPr>
              <a:t>m</a:t>
            </a:r>
            <a:r>
              <a:rPr lang="zh-CN" altLang="en-US" sz="2000">
                <a:solidFill>
                  <a:schemeClr val="tx1"/>
                </a:solidFill>
              </a:rPr>
              <a:t>列，其中</a:t>
            </a:r>
            <a:r>
              <a:rPr lang="en-US" altLang="zh-CN" sz="2000">
                <a:solidFill>
                  <a:schemeClr val="tx1"/>
                </a:solidFill>
              </a:rPr>
              <a:t>n</a:t>
            </a:r>
            <a:r>
              <a:rPr lang="zh-CN" altLang="en-US" sz="2000">
                <a:solidFill>
                  <a:schemeClr val="tx1"/>
                </a:solidFill>
              </a:rPr>
              <a:t>位小数，左补空格。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>
                <a:solidFill>
                  <a:schemeClr val="tx1"/>
                </a:solidFill>
              </a:rPr>
              <a:t>% -m.nf</a:t>
            </a:r>
            <a:r>
              <a:rPr lang="zh-CN" altLang="en-US" sz="2000">
                <a:solidFill>
                  <a:schemeClr val="tx1"/>
                </a:solidFill>
              </a:rPr>
              <a:t>格式：右补空格</a:t>
            </a: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34425146-767C-450F-8907-FF43A4F6B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2789238"/>
            <a:ext cx="6924675" cy="2308225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dirty="0"/>
              <a:t>例</a:t>
            </a:r>
            <a:r>
              <a:rPr lang="en-US" altLang="zh-CN" dirty="0"/>
              <a:t>10   %f</a:t>
            </a:r>
            <a:r>
              <a:rPr lang="zh-CN" altLang="en-US" dirty="0"/>
              <a:t>格式输出实数时指定小数位数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dirty="0"/>
              <a:t> </a:t>
            </a: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int main()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{ float f=123.456001;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("%f  %10f  %10.2f  %.2f  %-10.2f\n",</a:t>
            </a:r>
            <a:r>
              <a:rPr lang="en-US" altLang="zh-CN" dirty="0" err="1"/>
              <a:t>f,f,f,f,f</a:t>
            </a:r>
            <a:r>
              <a:rPr lang="en-US" altLang="zh-CN" dirty="0"/>
              <a:t>);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}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D1FA625D-90D0-4B13-91CC-A905B8695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5219700"/>
            <a:ext cx="8986838" cy="860425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>
                <a:solidFill>
                  <a:srgbClr val="FF9900"/>
                </a:solidFill>
              </a:rPr>
              <a:t>运行结果：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/>
              <a:t>123.456001_ _123.456001_ _ _ _ _ _123.46_ _123.46_ _123.46_ _ _ _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>
            <a:extLst>
              <a:ext uri="{FF2B5EF4-FFF2-40B4-BE49-F238E27FC236}">
                <a16:creationId xmlns:a16="http://schemas.microsoft.com/office/drawing/2014/main" id="{A1D06D53-F98A-4CDC-87A2-FF24F70E4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923925"/>
            <a:ext cx="77597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>
                <a:solidFill>
                  <a:schemeClr val="tx1"/>
                </a:solidFill>
              </a:rPr>
              <a:t>e</a:t>
            </a:r>
            <a:r>
              <a:rPr lang="zh-CN" altLang="en-US">
                <a:solidFill>
                  <a:schemeClr val="tx1"/>
                </a:solidFill>
              </a:rPr>
              <a:t>格式符：指数形式输出实数</a:t>
            </a:r>
            <a:endParaRPr lang="zh-CN" altLang="en-US">
              <a:solidFill>
                <a:srgbClr val="FF0000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>
                <a:solidFill>
                  <a:schemeClr val="tx1"/>
                </a:solidFill>
              </a:rPr>
              <a:t>%e</a:t>
            </a:r>
            <a:r>
              <a:rPr lang="zh-CN" altLang="en-US" sz="2000">
                <a:solidFill>
                  <a:schemeClr val="tx1"/>
                </a:solidFill>
              </a:rPr>
              <a:t>格式：不指定</a:t>
            </a:r>
            <a:r>
              <a:rPr lang="en-US" altLang="zh-CN" sz="2000">
                <a:solidFill>
                  <a:schemeClr val="tx1"/>
                </a:solidFill>
              </a:rPr>
              <a:t>m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chemeClr val="tx1"/>
                </a:solidFill>
              </a:rPr>
              <a:t>n</a:t>
            </a:r>
            <a:r>
              <a:rPr lang="zh-CN" altLang="en-US" sz="2000">
                <a:solidFill>
                  <a:schemeClr val="tx1"/>
                </a:solidFill>
              </a:rPr>
              <a:t>，小数</a:t>
            </a:r>
            <a:r>
              <a:rPr lang="en-US" altLang="zh-CN" sz="2000">
                <a:solidFill>
                  <a:schemeClr val="tx1"/>
                </a:solidFill>
              </a:rPr>
              <a:t>6</a:t>
            </a:r>
            <a:r>
              <a:rPr lang="zh-CN" altLang="en-US" sz="2000">
                <a:solidFill>
                  <a:schemeClr val="tx1"/>
                </a:solidFill>
              </a:rPr>
              <a:t>位，指数部分共</a:t>
            </a:r>
            <a:r>
              <a:rPr lang="en-US" altLang="zh-CN" sz="2000">
                <a:solidFill>
                  <a:schemeClr val="tx1"/>
                </a:solidFill>
              </a:rPr>
              <a:t>5</a:t>
            </a:r>
            <a:r>
              <a:rPr lang="zh-CN" altLang="en-US" sz="2000">
                <a:solidFill>
                  <a:schemeClr val="tx1"/>
                </a:solidFill>
              </a:rPr>
              <a:t>位，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</a:rPr>
              <a:t>                      其中</a:t>
            </a:r>
            <a:r>
              <a:rPr lang="en-US" altLang="zh-CN" sz="2000">
                <a:solidFill>
                  <a:schemeClr val="tx1"/>
                </a:solidFill>
              </a:rPr>
              <a:t>e</a:t>
            </a:r>
            <a:r>
              <a:rPr lang="zh-CN" altLang="en-US" sz="2000">
                <a:solidFill>
                  <a:schemeClr val="tx1"/>
                </a:solidFill>
              </a:rPr>
              <a:t>和指数符号各</a:t>
            </a: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位，指数值</a:t>
            </a: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zh-CN" altLang="en-US" sz="2000">
                <a:solidFill>
                  <a:schemeClr val="tx1"/>
                </a:solidFill>
              </a:rPr>
              <a:t>位。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2000">
                <a:solidFill>
                  <a:schemeClr val="tx1"/>
                </a:solidFill>
              </a:rPr>
              <a:t>%m.ne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chemeClr val="tx1"/>
                </a:solidFill>
              </a:rPr>
              <a:t>% -m.ne</a:t>
            </a:r>
            <a:r>
              <a:rPr lang="zh-CN" altLang="en-US" sz="2000">
                <a:solidFill>
                  <a:schemeClr val="tx1"/>
                </a:solidFill>
              </a:rPr>
              <a:t>格式：</a:t>
            </a:r>
            <a:r>
              <a:rPr lang="en-US" altLang="zh-CN" sz="2000">
                <a:solidFill>
                  <a:schemeClr val="tx1"/>
                </a:solidFill>
              </a:rPr>
              <a:t>m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en-US" altLang="zh-CN" sz="2000">
                <a:solidFill>
                  <a:schemeClr val="tx1"/>
                </a:solidFill>
              </a:rPr>
              <a:t>n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en-US" altLang="zh-CN" sz="2000">
                <a:solidFill>
                  <a:schemeClr val="tx1"/>
                </a:solidFill>
              </a:rPr>
              <a:t>-</a:t>
            </a:r>
            <a:r>
              <a:rPr lang="zh-CN" altLang="en-US" sz="2000">
                <a:solidFill>
                  <a:schemeClr val="tx1"/>
                </a:solidFill>
              </a:rPr>
              <a:t>的含义同前面。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</a:rPr>
              <a:t>                                              没有</a:t>
            </a:r>
            <a:r>
              <a:rPr lang="en-US" altLang="zh-CN" sz="2000">
                <a:solidFill>
                  <a:schemeClr val="tx1"/>
                </a:solidFill>
              </a:rPr>
              <a:t>n</a:t>
            </a:r>
            <a:r>
              <a:rPr lang="zh-CN" altLang="en-US" sz="2000">
                <a:solidFill>
                  <a:schemeClr val="tx1"/>
                </a:solidFill>
              </a:rPr>
              <a:t>时，自动</a:t>
            </a:r>
            <a:r>
              <a:rPr lang="en-US" altLang="zh-CN" sz="2000">
                <a:solidFill>
                  <a:schemeClr val="tx1"/>
                </a:solidFill>
              </a:rPr>
              <a:t>=6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BA644C5-8EC7-41EA-B191-3B52B4C15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3355975"/>
            <a:ext cx="7759700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>
                <a:solidFill>
                  <a:schemeClr val="tx1"/>
                </a:solidFill>
              </a:rPr>
              <a:t>g</a:t>
            </a:r>
            <a:r>
              <a:rPr lang="zh-CN" altLang="en-US">
                <a:solidFill>
                  <a:schemeClr val="tx1"/>
                </a:solidFill>
              </a:rPr>
              <a:t>格式符：输出实数</a:t>
            </a:r>
            <a:endParaRPr lang="zh-CN" altLang="en-US">
              <a:solidFill>
                <a:srgbClr val="FF0000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可以自动根据数值大小选择 </a:t>
            </a:r>
            <a:r>
              <a:rPr lang="en-US" altLang="zh-CN" sz="2000">
                <a:solidFill>
                  <a:schemeClr val="tx1"/>
                </a:solidFill>
              </a:rPr>
              <a:t>f </a:t>
            </a:r>
            <a:r>
              <a:rPr lang="zh-CN" altLang="en-US" sz="2000">
                <a:solidFill>
                  <a:schemeClr val="tx1"/>
                </a:solidFill>
              </a:rPr>
              <a:t>或 </a:t>
            </a:r>
            <a:r>
              <a:rPr lang="en-US" altLang="zh-CN" sz="2000">
                <a:solidFill>
                  <a:schemeClr val="tx1"/>
                </a:solidFill>
              </a:rPr>
              <a:t>e </a:t>
            </a:r>
            <a:r>
              <a:rPr lang="zh-CN" altLang="en-US" sz="2000">
                <a:solidFill>
                  <a:schemeClr val="tx1"/>
                </a:solidFill>
              </a:rPr>
              <a:t>格式（选列少的）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不输出无意义的零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110">
            <a:extLst>
              <a:ext uri="{FF2B5EF4-FFF2-40B4-BE49-F238E27FC236}">
                <a16:creationId xmlns:a16="http://schemas.microsoft.com/office/drawing/2014/main" id="{A676F20B-F4B9-4603-A16B-BE2184D5D6E2}"/>
              </a:ext>
            </a:extLst>
          </p:cNvPr>
          <p:cNvGrpSpPr>
            <a:grpSpLocks/>
          </p:cNvGrpSpPr>
          <p:nvPr/>
        </p:nvGrpSpPr>
        <p:grpSpPr bwMode="auto">
          <a:xfrm>
            <a:off x="196850" y="1042988"/>
            <a:ext cx="8782050" cy="4546600"/>
            <a:chOff x="124" y="499"/>
            <a:chExt cx="5532" cy="2864"/>
          </a:xfrm>
        </p:grpSpPr>
        <p:grpSp>
          <p:nvGrpSpPr>
            <p:cNvPr id="53271" name="Group 50">
              <a:extLst>
                <a:ext uri="{FF2B5EF4-FFF2-40B4-BE49-F238E27FC236}">
                  <a16:creationId xmlns:a16="http://schemas.microsoft.com/office/drawing/2014/main" id="{AC2088A4-AC4B-41E0-8C3A-76C006AAC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" y="499"/>
              <a:ext cx="5532" cy="2864"/>
              <a:chOff x="-39" y="112"/>
              <a:chExt cx="5695" cy="2864"/>
            </a:xfrm>
          </p:grpSpPr>
          <p:grpSp>
            <p:nvGrpSpPr>
              <p:cNvPr id="53273" name="Group 51">
                <a:extLst>
                  <a:ext uri="{FF2B5EF4-FFF2-40B4-BE49-F238E27FC236}">
                    <a16:creationId xmlns:a16="http://schemas.microsoft.com/office/drawing/2014/main" id="{090B70DD-6EA3-4447-9487-30A4D46342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81"/>
                <a:ext cx="5656" cy="2589"/>
                <a:chOff x="31" y="381"/>
                <a:chExt cx="5656" cy="2589"/>
              </a:xfrm>
            </p:grpSpPr>
            <p:sp>
              <p:nvSpPr>
                <p:cNvPr id="53301" name="Rectangle 52">
                  <a:extLst>
                    <a:ext uri="{FF2B5EF4-FFF2-40B4-BE49-F238E27FC236}">
                      <a16:creationId xmlns:a16="http://schemas.microsoft.com/office/drawing/2014/main" id="{6690210D-1CF7-472E-AB2E-7357B729FF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" y="381"/>
                  <a:ext cx="5647" cy="2589"/>
                </a:xfrm>
                <a:prstGeom prst="rect">
                  <a:avLst/>
                </a:prstGeom>
                <a:noFill/>
                <a:ln w="38100">
                  <a:solidFill>
                    <a:srgbClr val="0099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53302" name="Line 53">
                  <a:extLst>
                    <a:ext uri="{FF2B5EF4-FFF2-40B4-BE49-F238E27FC236}">
                      <a16:creationId xmlns:a16="http://schemas.microsoft.com/office/drawing/2014/main" id="{876B22C1-3F41-4E0F-8A87-0406E45832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" y="644"/>
                  <a:ext cx="5638" cy="0"/>
                </a:xfrm>
                <a:prstGeom prst="line">
                  <a:avLst/>
                </a:prstGeom>
                <a:noFill/>
                <a:ln w="952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03" name="Line 54">
                  <a:extLst>
                    <a:ext uri="{FF2B5EF4-FFF2-40B4-BE49-F238E27FC236}">
                      <a16:creationId xmlns:a16="http://schemas.microsoft.com/office/drawing/2014/main" id="{E898C11B-F3A3-49FE-AF64-64241FB4D3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" y="894"/>
                  <a:ext cx="5638" cy="0"/>
                </a:xfrm>
                <a:prstGeom prst="line">
                  <a:avLst/>
                </a:prstGeom>
                <a:noFill/>
                <a:ln w="952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04" name="Line 55">
                  <a:extLst>
                    <a:ext uri="{FF2B5EF4-FFF2-40B4-BE49-F238E27FC236}">
                      <a16:creationId xmlns:a16="http://schemas.microsoft.com/office/drawing/2014/main" id="{09D4E2DB-15CD-4921-8897-12210AEFE6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" y="1147"/>
                  <a:ext cx="5656" cy="0"/>
                </a:xfrm>
                <a:prstGeom prst="line">
                  <a:avLst/>
                </a:prstGeom>
                <a:noFill/>
                <a:ln w="952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05" name="Line 56">
                  <a:extLst>
                    <a:ext uri="{FF2B5EF4-FFF2-40B4-BE49-F238E27FC236}">
                      <a16:creationId xmlns:a16="http://schemas.microsoft.com/office/drawing/2014/main" id="{3E3998C3-0AE7-44FC-856F-487BB18211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" y="1388"/>
                  <a:ext cx="5638" cy="0"/>
                </a:xfrm>
                <a:prstGeom prst="line">
                  <a:avLst/>
                </a:prstGeom>
                <a:noFill/>
                <a:ln w="952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06" name="Line 57">
                  <a:extLst>
                    <a:ext uri="{FF2B5EF4-FFF2-40B4-BE49-F238E27FC236}">
                      <a16:creationId xmlns:a16="http://schemas.microsoft.com/office/drawing/2014/main" id="{9B19FC16-ED74-40DA-817B-182B99E1AC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" y="1630"/>
                  <a:ext cx="5638" cy="6"/>
                </a:xfrm>
                <a:prstGeom prst="line">
                  <a:avLst/>
                </a:prstGeom>
                <a:noFill/>
                <a:ln w="952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07" name="Line 58">
                  <a:extLst>
                    <a:ext uri="{FF2B5EF4-FFF2-40B4-BE49-F238E27FC236}">
                      <a16:creationId xmlns:a16="http://schemas.microsoft.com/office/drawing/2014/main" id="{660604C7-2114-4B04-B1AB-305B5A7885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" y="1884"/>
                  <a:ext cx="5647" cy="2"/>
                </a:xfrm>
                <a:prstGeom prst="line">
                  <a:avLst/>
                </a:prstGeom>
                <a:noFill/>
                <a:ln w="952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08" name="Line 59">
                  <a:extLst>
                    <a:ext uri="{FF2B5EF4-FFF2-40B4-BE49-F238E27FC236}">
                      <a16:creationId xmlns:a16="http://schemas.microsoft.com/office/drawing/2014/main" id="{2F5DEB1D-706B-47A8-926F-AB02BE6233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" y="2129"/>
                  <a:ext cx="5647" cy="1"/>
                </a:xfrm>
                <a:prstGeom prst="line">
                  <a:avLst/>
                </a:prstGeom>
                <a:noFill/>
                <a:ln w="952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09" name="Line 60">
                  <a:extLst>
                    <a:ext uri="{FF2B5EF4-FFF2-40B4-BE49-F238E27FC236}">
                      <a16:creationId xmlns:a16="http://schemas.microsoft.com/office/drawing/2014/main" id="{953E7F41-D9EC-4CD3-9631-412541A6D1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" y="2382"/>
                  <a:ext cx="5638" cy="0"/>
                </a:xfrm>
                <a:prstGeom prst="line">
                  <a:avLst/>
                </a:prstGeom>
                <a:noFill/>
                <a:ln w="952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10" name="Line 61">
                  <a:extLst>
                    <a:ext uri="{FF2B5EF4-FFF2-40B4-BE49-F238E27FC236}">
                      <a16:creationId xmlns:a16="http://schemas.microsoft.com/office/drawing/2014/main" id="{406C7D0A-0ABC-4A01-86A3-749E46E63D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" y="2629"/>
                  <a:ext cx="5638" cy="0"/>
                </a:xfrm>
                <a:prstGeom prst="line">
                  <a:avLst/>
                </a:prstGeom>
                <a:noFill/>
                <a:ln w="952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274" name="Group 62">
                <a:extLst>
                  <a:ext uri="{FF2B5EF4-FFF2-40B4-BE49-F238E27FC236}">
                    <a16:creationId xmlns:a16="http://schemas.microsoft.com/office/drawing/2014/main" id="{5C91D28E-6FF0-4C5D-9DCE-12E437C47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6" y="381"/>
                <a:ext cx="468" cy="2589"/>
                <a:chOff x="-6" y="381"/>
                <a:chExt cx="468" cy="2589"/>
              </a:xfrm>
            </p:grpSpPr>
            <p:sp>
              <p:nvSpPr>
                <p:cNvPr id="53290" name="Line 63">
                  <a:extLst>
                    <a:ext uri="{FF2B5EF4-FFF2-40B4-BE49-F238E27FC236}">
                      <a16:creationId xmlns:a16="http://schemas.microsoft.com/office/drawing/2014/main" id="{2A83C427-E7DA-4ED2-9F62-AC83B34857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2" y="381"/>
                  <a:ext cx="0" cy="25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291" name="Text Box 64">
                  <a:extLst>
                    <a:ext uri="{FF2B5EF4-FFF2-40B4-BE49-F238E27FC236}">
                      <a16:creationId xmlns:a16="http://schemas.microsoft.com/office/drawing/2014/main" id="{1E75B6C9-95F5-46B0-AB74-0D70924557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0" y="399"/>
                  <a:ext cx="21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zh-CN">
                      <a:solidFill>
                        <a:srgbClr val="FF0000"/>
                      </a:solidFill>
                    </a:rPr>
                    <a:t>d</a:t>
                  </a:r>
                </a:p>
              </p:txBody>
            </p:sp>
            <p:sp>
              <p:nvSpPr>
                <p:cNvPr id="53292" name="Text Box 65">
                  <a:extLst>
                    <a:ext uri="{FF2B5EF4-FFF2-40B4-BE49-F238E27FC236}">
                      <a16:creationId xmlns:a16="http://schemas.microsoft.com/office/drawing/2014/main" id="{78873FFA-1EBC-40B1-9014-B3EAECB724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" y="647"/>
                  <a:ext cx="41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zh-CN">
                      <a:solidFill>
                        <a:srgbClr val="FF0000"/>
                      </a:solidFill>
                    </a:rPr>
                    <a:t>x,X</a:t>
                  </a:r>
                </a:p>
              </p:txBody>
            </p:sp>
            <p:sp>
              <p:nvSpPr>
                <p:cNvPr id="53293" name="Text Box 66">
                  <a:extLst>
                    <a:ext uri="{FF2B5EF4-FFF2-40B4-BE49-F238E27FC236}">
                      <a16:creationId xmlns:a16="http://schemas.microsoft.com/office/drawing/2014/main" id="{94C05F33-5909-454D-95AD-07E23A780C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" y="895"/>
                  <a:ext cx="21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zh-CN">
                      <a:solidFill>
                        <a:srgbClr val="FF0000"/>
                      </a:solidFill>
                    </a:rPr>
                    <a:t>o</a:t>
                  </a:r>
                </a:p>
              </p:txBody>
            </p:sp>
            <p:sp>
              <p:nvSpPr>
                <p:cNvPr id="53294" name="Text Box 67">
                  <a:extLst>
                    <a:ext uri="{FF2B5EF4-FFF2-40B4-BE49-F238E27FC236}">
                      <a16:creationId xmlns:a16="http://schemas.microsoft.com/office/drawing/2014/main" id="{F636755F-3D71-44BE-B2CF-C675B270F5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" y="1143"/>
                  <a:ext cx="21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zh-CN">
                      <a:solidFill>
                        <a:srgbClr val="FF0000"/>
                      </a:solidFill>
                    </a:rPr>
                    <a:t>u</a:t>
                  </a:r>
                </a:p>
              </p:txBody>
            </p:sp>
            <p:sp>
              <p:nvSpPr>
                <p:cNvPr id="53295" name="Text Box 68">
                  <a:extLst>
                    <a:ext uri="{FF2B5EF4-FFF2-40B4-BE49-F238E27FC236}">
                      <a16:creationId xmlns:a16="http://schemas.microsoft.com/office/drawing/2014/main" id="{8DD9BB5D-BE8E-4908-94B2-783AB27A6E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4" y="1391"/>
                  <a:ext cx="20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zh-CN">
                      <a:solidFill>
                        <a:srgbClr val="FF0000"/>
                      </a:solidFill>
                    </a:rPr>
                    <a:t>c</a:t>
                  </a:r>
                </a:p>
              </p:txBody>
            </p:sp>
            <p:sp>
              <p:nvSpPr>
                <p:cNvPr id="53296" name="Text Box 69">
                  <a:extLst>
                    <a:ext uri="{FF2B5EF4-FFF2-40B4-BE49-F238E27FC236}">
                      <a16:creationId xmlns:a16="http://schemas.microsoft.com/office/drawing/2014/main" id="{97F76BE1-2A98-4086-8ACC-B2EC098DEC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" y="1639"/>
                  <a:ext cx="19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zh-CN">
                      <a:solidFill>
                        <a:srgbClr val="FF0000"/>
                      </a:solidFill>
                    </a:rPr>
                    <a:t>s</a:t>
                  </a:r>
                </a:p>
              </p:txBody>
            </p:sp>
            <p:sp>
              <p:nvSpPr>
                <p:cNvPr id="53297" name="Text Box 70">
                  <a:extLst>
                    <a:ext uri="{FF2B5EF4-FFF2-40B4-BE49-F238E27FC236}">
                      <a16:creationId xmlns:a16="http://schemas.microsoft.com/office/drawing/2014/main" id="{4DB12DA6-B105-4F58-A599-91BF8C7DAA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" y="1887"/>
                  <a:ext cx="37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zh-CN">
                      <a:solidFill>
                        <a:srgbClr val="FF0000"/>
                      </a:solidFill>
                    </a:rPr>
                    <a:t>e,E</a:t>
                  </a:r>
                </a:p>
              </p:txBody>
            </p:sp>
            <p:sp>
              <p:nvSpPr>
                <p:cNvPr id="53298" name="Text Box 71">
                  <a:extLst>
                    <a:ext uri="{FF2B5EF4-FFF2-40B4-BE49-F238E27FC236}">
                      <a16:creationId xmlns:a16="http://schemas.microsoft.com/office/drawing/2014/main" id="{D4891680-A990-4E6C-8D96-A208F06033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6" y="2135"/>
                  <a:ext cx="18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zh-CN">
                      <a:solidFill>
                        <a:srgbClr val="FF0000"/>
                      </a:solidFill>
                    </a:rPr>
                    <a:t>f</a:t>
                  </a:r>
                </a:p>
              </p:txBody>
            </p:sp>
            <p:sp>
              <p:nvSpPr>
                <p:cNvPr id="53299" name="Text Box 72">
                  <a:extLst>
                    <a:ext uri="{FF2B5EF4-FFF2-40B4-BE49-F238E27FC236}">
                      <a16:creationId xmlns:a16="http://schemas.microsoft.com/office/drawing/2014/main" id="{0B3C2442-3F82-41A7-BBDB-C061B512D7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" y="2384"/>
                  <a:ext cx="41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en-US" altLang="zh-CN">
                      <a:solidFill>
                        <a:srgbClr val="FF0000"/>
                      </a:solidFill>
                    </a:rPr>
                    <a:t>g,G</a:t>
                  </a:r>
                </a:p>
              </p:txBody>
            </p:sp>
            <p:sp>
              <p:nvSpPr>
                <p:cNvPr id="53300" name="Text Box 73">
                  <a:extLst>
                    <a:ext uri="{FF2B5EF4-FFF2-40B4-BE49-F238E27FC236}">
                      <a16:creationId xmlns:a16="http://schemas.microsoft.com/office/drawing/2014/main" id="{2FE9E397-BE17-41E0-BCD7-346932FEF2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6" y="2634"/>
                  <a:ext cx="44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zh-CN" altLang="zh-CN">
                      <a:solidFill>
                        <a:srgbClr val="FF0000"/>
                      </a:solidFill>
                    </a:rPr>
                    <a:t>%%</a:t>
                  </a:r>
                  <a:endParaRPr lang="en-US" altLang="zh-CN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53275" name="Group 74">
                <a:extLst>
                  <a:ext uri="{FF2B5EF4-FFF2-40B4-BE49-F238E27FC236}">
                    <a16:creationId xmlns:a16="http://schemas.microsoft.com/office/drawing/2014/main" id="{3E275278-C5FF-4032-9F36-2B7FF6DEF2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9" y="112"/>
                <a:ext cx="2054" cy="2767"/>
                <a:chOff x="-39" y="112"/>
                <a:chExt cx="2054" cy="2767"/>
              </a:xfrm>
            </p:grpSpPr>
            <p:sp>
              <p:nvSpPr>
                <p:cNvPr id="53278" name="Text Box 75">
                  <a:extLst>
                    <a:ext uri="{FF2B5EF4-FFF2-40B4-BE49-F238E27FC236}">
                      <a16:creationId xmlns:a16="http://schemas.microsoft.com/office/drawing/2014/main" id="{239891B4-8C9B-4003-A1B7-D2A4102EBD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39" y="112"/>
                  <a:ext cx="130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buClr>
                      <a:srgbClr val="FF0000"/>
                    </a:buClr>
                    <a:buSzPct val="100000"/>
                    <a:buFont typeface="Wingdings" panose="05000000000000000000" pitchFamily="2" charset="2"/>
                    <a:buChar char="v"/>
                  </a:pPr>
                  <a:r>
                    <a:rPr lang="en-US" altLang="zh-CN" sz="2000">
                      <a:solidFill>
                        <a:srgbClr val="0033CC"/>
                      </a:solidFill>
                    </a:rPr>
                    <a:t> </a:t>
                  </a:r>
                  <a:r>
                    <a:rPr lang="zh-CN" altLang="en-US">
                      <a:solidFill>
                        <a:srgbClr val="0033CC"/>
                      </a:solidFill>
                    </a:rPr>
                    <a:t>格式字符表</a:t>
                  </a:r>
                </a:p>
              </p:txBody>
            </p:sp>
            <p:sp>
              <p:nvSpPr>
                <p:cNvPr id="53279" name="Text Box 76">
                  <a:extLst>
                    <a:ext uri="{FF2B5EF4-FFF2-40B4-BE49-F238E27FC236}">
                      <a16:creationId xmlns:a16="http://schemas.microsoft.com/office/drawing/2014/main" id="{5E78D532-CB6A-4E9F-AAF8-6245482D8F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" y="644"/>
                  <a:ext cx="16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zh-CN" altLang="zh-CN" sz="2000">
                      <a:solidFill>
                        <a:schemeClr val="accent2"/>
                      </a:solidFill>
                    </a:rPr>
                    <a:t>十六进制无符号整数</a:t>
                  </a:r>
                  <a:endParaRPr lang="zh-CN" altLang="en-US" sz="4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3280" name="Text Box 77">
                  <a:extLst>
                    <a:ext uri="{FF2B5EF4-FFF2-40B4-BE49-F238E27FC236}">
                      <a16:creationId xmlns:a16="http://schemas.microsoft.com/office/drawing/2014/main" id="{D781098E-ACA9-4991-9413-CD03A09E44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" y="1136"/>
                  <a:ext cx="16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1" hangingPunct="1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</a:pPr>
                  <a:r>
                    <a:rPr lang="zh-CN" altLang="zh-CN" sz="2000">
                      <a:solidFill>
                        <a:schemeClr val="accent2"/>
                      </a:solidFill>
                    </a:rPr>
                    <a:t>不带符号十进制整数</a:t>
                  </a:r>
                  <a:endParaRPr lang="zh-CN" altLang="en-US" sz="400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53281" name="Group 78">
                  <a:extLst>
                    <a:ext uri="{FF2B5EF4-FFF2-40B4-BE49-F238E27FC236}">
                      <a16:creationId xmlns:a16="http://schemas.microsoft.com/office/drawing/2014/main" id="{A8DB125B-FF82-4992-A3A3-B8E31D6E94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5" y="392"/>
                  <a:ext cx="1437" cy="2487"/>
                  <a:chOff x="415" y="392"/>
                  <a:chExt cx="1437" cy="2487"/>
                </a:xfrm>
              </p:grpSpPr>
              <p:sp>
                <p:nvSpPr>
                  <p:cNvPr id="53282" name="Text Box 79">
                    <a:extLst>
                      <a:ext uri="{FF2B5EF4-FFF2-40B4-BE49-F238E27FC236}">
                        <a16:creationId xmlns:a16="http://schemas.microsoft.com/office/drawing/2014/main" id="{0E031AA3-A952-4F3F-86F3-4E64F2B2B1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" y="392"/>
                    <a:ext cx="943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r>
                      <a:rPr lang="zh-CN" altLang="zh-CN" sz="2000">
                        <a:solidFill>
                          <a:schemeClr val="accent2"/>
                        </a:solidFill>
                      </a:rPr>
                      <a:t>十进制整数</a:t>
                    </a:r>
                    <a:endParaRPr lang="zh-CN" altLang="en-US" sz="40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3283" name="Text Box 80">
                    <a:extLst>
                      <a:ext uri="{FF2B5EF4-FFF2-40B4-BE49-F238E27FC236}">
                        <a16:creationId xmlns:a16="http://schemas.microsoft.com/office/drawing/2014/main" id="{7F5C52F7-2B6D-470D-BBE5-79A68C15C8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5" y="1880"/>
                    <a:ext cx="1437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r>
                      <a:rPr lang="zh-CN" altLang="zh-CN" sz="2000">
                        <a:solidFill>
                          <a:schemeClr val="accent2"/>
                        </a:solidFill>
                      </a:rPr>
                      <a:t>指数形式浮点小数</a:t>
                    </a:r>
                    <a:endParaRPr lang="zh-CN" altLang="en-US" sz="40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3284" name="Text Box 81">
                    <a:extLst>
                      <a:ext uri="{FF2B5EF4-FFF2-40B4-BE49-F238E27FC236}">
                        <a16:creationId xmlns:a16="http://schemas.microsoft.com/office/drawing/2014/main" id="{942474C4-66D6-4CA9-93CB-4C34E298669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" y="1382"/>
                    <a:ext cx="77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r>
                      <a:rPr lang="zh-CN" altLang="zh-CN" sz="2000">
                        <a:solidFill>
                          <a:schemeClr val="accent2"/>
                        </a:solidFill>
                      </a:rPr>
                      <a:t>单一字符</a:t>
                    </a:r>
                    <a:endParaRPr lang="zh-CN" altLang="en-US" sz="40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3285" name="Text Box 82">
                    <a:extLst>
                      <a:ext uri="{FF2B5EF4-FFF2-40B4-BE49-F238E27FC236}">
                        <a16:creationId xmlns:a16="http://schemas.microsoft.com/office/drawing/2014/main" id="{F3F3D4B1-4718-4B6B-9580-397848AE0E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6" y="1632"/>
                    <a:ext cx="614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r>
                      <a:rPr lang="zh-CN" altLang="zh-CN" sz="2000">
                        <a:solidFill>
                          <a:schemeClr val="accent2"/>
                        </a:solidFill>
                      </a:rPr>
                      <a:t>字符串</a:t>
                    </a:r>
                    <a:endParaRPr lang="zh-CN" altLang="en-US" sz="40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3286" name="Text Box 83">
                    <a:extLst>
                      <a:ext uri="{FF2B5EF4-FFF2-40B4-BE49-F238E27FC236}">
                        <a16:creationId xmlns:a16="http://schemas.microsoft.com/office/drawing/2014/main" id="{648869AE-B300-4B4E-8F58-06E16933E1D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5" y="886"/>
                    <a:ext cx="1437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r>
                      <a:rPr lang="zh-CN" altLang="zh-CN" sz="2000">
                        <a:solidFill>
                          <a:schemeClr val="accent2"/>
                        </a:solidFill>
                      </a:rPr>
                      <a:t>八进制无符号整数</a:t>
                    </a:r>
                    <a:endParaRPr lang="zh-CN" altLang="en-US" sz="40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3287" name="Text Box 84">
                    <a:extLst>
                      <a:ext uri="{FF2B5EF4-FFF2-40B4-BE49-F238E27FC236}">
                        <a16:creationId xmlns:a16="http://schemas.microsoft.com/office/drawing/2014/main" id="{45086DE3-1B36-4D5F-910C-988FE57C83C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5" y="2132"/>
                    <a:ext cx="1437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r>
                      <a:rPr lang="zh-CN" altLang="zh-CN" sz="2000">
                        <a:solidFill>
                          <a:schemeClr val="accent2"/>
                        </a:solidFill>
                      </a:rPr>
                      <a:t>小数形式浮点小数</a:t>
                    </a:r>
                    <a:endParaRPr lang="zh-CN" altLang="en-US" sz="40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3288" name="Text Box 85">
                    <a:extLst>
                      <a:ext uri="{FF2B5EF4-FFF2-40B4-BE49-F238E27FC236}">
                        <a16:creationId xmlns:a16="http://schemas.microsoft.com/office/drawing/2014/main" id="{B0F7B44B-8BCF-425E-89AC-4FD2439D01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" y="2379"/>
                    <a:ext cx="12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r>
                      <a:rPr lang="en-US" altLang="zh-CN" sz="2000">
                        <a:solidFill>
                          <a:schemeClr val="accent2"/>
                        </a:solidFill>
                      </a:rPr>
                      <a:t>e</a:t>
                    </a:r>
                    <a:r>
                      <a:rPr lang="zh-CN" altLang="zh-CN" sz="2000">
                        <a:solidFill>
                          <a:schemeClr val="accent2"/>
                        </a:solidFill>
                      </a:rPr>
                      <a:t>和</a:t>
                    </a:r>
                    <a:r>
                      <a:rPr lang="en-US" altLang="zh-CN" sz="2000">
                        <a:solidFill>
                          <a:schemeClr val="accent2"/>
                        </a:solidFill>
                      </a:rPr>
                      <a:t>f</a:t>
                    </a:r>
                    <a:r>
                      <a:rPr lang="zh-CN" altLang="zh-CN" sz="2000">
                        <a:solidFill>
                          <a:schemeClr val="accent2"/>
                        </a:solidFill>
                      </a:rPr>
                      <a:t>中较短一种</a:t>
                    </a:r>
                    <a:endParaRPr lang="zh-CN" altLang="en-US" sz="40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53289" name="Text Box 86">
                    <a:extLst>
                      <a:ext uri="{FF2B5EF4-FFF2-40B4-BE49-F238E27FC236}">
                        <a16:creationId xmlns:a16="http://schemas.microsoft.com/office/drawing/2014/main" id="{D1932BBD-B09B-40E8-BBDF-57F7C13B74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" y="2629"/>
                    <a:ext cx="943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r>
                      <a:rPr lang="zh-CN" altLang="zh-CN" sz="2000">
                        <a:solidFill>
                          <a:schemeClr val="accent2"/>
                        </a:solidFill>
                      </a:rPr>
                      <a:t>百分号本身</a:t>
                    </a:r>
                    <a:endParaRPr lang="zh-CN" altLang="en-US" sz="4000">
                      <a:solidFill>
                        <a:schemeClr val="accent2"/>
                      </a:solidFill>
                    </a:endParaRPr>
                  </a:p>
                </p:txBody>
              </p:sp>
            </p:grpSp>
          </p:grpSp>
          <p:sp>
            <p:nvSpPr>
              <p:cNvPr id="53276" name="Line 87">
                <a:extLst>
                  <a:ext uri="{FF2B5EF4-FFF2-40B4-BE49-F238E27FC236}">
                    <a16:creationId xmlns:a16="http://schemas.microsoft.com/office/drawing/2014/main" id="{9DD74437-B2FA-4CCF-9791-0D0A24079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6" y="396"/>
                <a:ext cx="0" cy="2580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277" name="Line 88">
                <a:extLst>
                  <a:ext uri="{FF2B5EF4-FFF2-40B4-BE49-F238E27FC236}">
                    <a16:creationId xmlns:a16="http://schemas.microsoft.com/office/drawing/2014/main" id="{D8C15A56-34E4-42A0-BDEF-1E191B3AD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384"/>
                <a:ext cx="0" cy="2580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3272" name="Line 89">
              <a:extLst>
                <a:ext uri="{FF2B5EF4-FFF2-40B4-BE49-F238E27FC236}">
                  <a16:creationId xmlns:a16="http://schemas.microsoft.com/office/drawing/2014/main" id="{A05FD564-1765-427D-897D-346D04406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" y="763"/>
              <a:ext cx="0" cy="258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" name="Text Box 90">
            <a:extLst>
              <a:ext uri="{FF2B5EF4-FFF2-40B4-BE49-F238E27FC236}">
                <a16:creationId xmlns:a16="http://schemas.microsoft.com/office/drawing/2014/main" id="{02328895-2CB1-4538-8CE9-2E1717521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700" y="1541463"/>
            <a:ext cx="2887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dirty="0">
                <a:solidFill>
                  <a:srgbClr val="CC6600"/>
                </a:solidFill>
              </a:rPr>
              <a:t>int a=100;printf (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>
                <a:solidFill>
                  <a:srgbClr val="CC6600"/>
                </a:solidFill>
              </a:rPr>
              <a:t>%</a:t>
            </a:r>
            <a:r>
              <a:rPr lang="en-US" altLang="zh-CN" sz="2000" dirty="0" err="1">
                <a:solidFill>
                  <a:srgbClr val="CC6600"/>
                </a:solidFill>
              </a:rPr>
              <a:t>d</a:t>
            </a:r>
            <a:r>
              <a:rPr lang="en-US" altLang="zh-CN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 err="1">
                <a:solidFill>
                  <a:srgbClr val="CC6600"/>
                </a:solidFill>
              </a:rPr>
              <a:t>,a</a:t>
            </a:r>
            <a:r>
              <a:rPr lang="en-US" altLang="zh-CN" sz="2000" dirty="0">
                <a:solidFill>
                  <a:srgbClr val="CC6600"/>
                </a:solidFill>
              </a:rPr>
              <a:t>);</a:t>
            </a:r>
            <a:endParaRPr lang="en-US" altLang="zh-CN" sz="4000" dirty="0">
              <a:solidFill>
                <a:srgbClr val="CC6600"/>
              </a:solidFill>
            </a:endParaRPr>
          </a:p>
        </p:txBody>
      </p:sp>
      <p:sp>
        <p:nvSpPr>
          <p:cNvPr id="44" name="Text Box 91">
            <a:extLst>
              <a:ext uri="{FF2B5EF4-FFF2-40B4-BE49-F238E27FC236}">
                <a16:creationId xmlns:a16="http://schemas.microsoft.com/office/drawing/2014/main" id="{35D0C6E8-2F8C-4930-9637-B75CACB9B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1938338"/>
            <a:ext cx="2760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dirty="0">
                <a:solidFill>
                  <a:srgbClr val="CC6600"/>
                </a:solidFill>
              </a:rPr>
              <a:t>int a=255;printf(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>
                <a:solidFill>
                  <a:srgbClr val="CC6600"/>
                </a:solidFill>
              </a:rPr>
              <a:t>%</a:t>
            </a:r>
            <a:r>
              <a:rPr lang="en-US" altLang="zh-CN" sz="2000" dirty="0" err="1">
                <a:solidFill>
                  <a:srgbClr val="CC6600"/>
                </a:solidFill>
              </a:rPr>
              <a:t>x</a:t>
            </a:r>
            <a:r>
              <a:rPr lang="en-US" altLang="zh-CN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 err="1">
                <a:solidFill>
                  <a:srgbClr val="CC6600"/>
                </a:solidFill>
              </a:rPr>
              <a:t>,a</a:t>
            </a:r>
            <a:r>
              <a:rPr lang="en-US" altLang="zh-CN" sz="2000" dirty="0">
                <a:solidFill>
                  <a:srgbClr val="CC6600"/>
                </a:solidFill>
              </a:rPr>
              <a:t>);</a:t>
            </a:r>
            <a:endParaRPr lang="en-US" altLang="zh-CN" sz="4000" dirty="0">
              <a:solidFill>
                <a:srgbClr val="CC6600"/>
              </a:solidFill>
            </a:endParaRPr>
          </a:p>
        </p:txBody>
      </p:sp>
      <p:sp>
        <p:nvSpPr>
          <p:cNvPr id="45" name="Text Box 92">
            <a:extLst>
              <a:ext uri="{FF2B5EF4-FFF2-40B4-BE49-F238E27FC236}">
                <a16:creationId xmlns:a16="http://schemas.microsoft.com/office/drawing/2014/main" id="{D634A608-FDCE-456B-AAA5-364E35D50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410" y="2333595"/>
            <a:ext cx="25202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dirty="0">
                <a:solidFill>
                  <a:srgbClr val="CC6600"/>
                </a:solidFill>
              </a:rPr>
              <a:t>int a=8;printf(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>
                <a:solidFill>
                  <a:srgbClr val="CC6600"/>
                </a:solidFill>
              </a:rPr>
              <a:t>%</a:t>
            </a:r>
            <a:r>
              <a:rPr lang="en-US" altLang="zh-CN" sz="2000" dirty="0" err="1">
                <a:solidFill>
                  <a:srgbClr val="CC6600"/>
                </a:solidFill>
              </a:rPr>
              <a:t>o</a:t>
            </a:r>
            <a:r>
              <a:rPr lang="en-US" altLang="zh-CN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 err="1">
                <a:solidFill>
                  <a:srgbClr val="CC6600"/>
                </a:solidFill>
              </a:rPr>
              <a:t>,a</a:t>
            </a:r>
            <a:r>
              <a:rPr lang="en-US" altLang="zh-CN" sz="2000" dirty="0">
                <a:solidFill>
                  <a:srgbClr val="CC6600"/>
                </a:solidFill>
              </a:rPr>
              <a:t>);</a:t>
            </a:r>
            <a:endParaRPr lang="en-US" altLang="zh-CN" sz="4000" dirty="0">
              <a:solidFill>
                <a:srgbClr val="CC6600"/>
              </a:solidFill>
            </a:endParaRPr>
          </a:p>
        </p:txBody>
      </p:sp>
      <p:sp>
        <p:nvSpPr>
          <p:cNvPr id="46" name="Text Box 93">
            <a:extLst>
              <a:ext uri="{FF2B5EF4-FFF2-40B4-BE49-F238E27FC236}">
                <a16:creationId xmlns:a16="http://schemas.microsoft.com/office/drawing/2014/main" id="{A3EE13D9-3E44-4433-9067-5F93C492F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2732088"/>
            <a:ext cx="2760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dirty="0">
                <a:solidFill>
                  <a:srgbClr val="CC6600"/>
                </a:solidFill>
              </a:rPr>
              <a:t>int a=100;printf(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>
                <a:solidFill>
                  <a:srgbClr val="CC6600"/>
                </a:solidFill>
              </a:rPr>
              <a:t>%</a:t>
            </a:r>
            <a:r>
              <a:rPr lang="en-US" altLang="zh-CN" sz="2000" dirty="0" err="1">
                <a:solidFill>
                  <a:srgbClr val="CC6600"/>
                </a:solidFill>
              </a:rPr>
              <a:t>u</a:t>
            </a:r>
            <a:r>
              <a:rPr lang="en-US" altLang="zh-CN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 err="1">
                <a:solidFill>
                  <a:srgbClr val="CC6600"/>
                </a:solidFill>
              </a:rPr>
              <a:t>,a</a:t>
            </a:r>
            <a:r>
              <a:rPr lang="en-US" altLang="zh-CN" sz="2000" dirty="0">
                <a:solidFill>
                  <a:srgbClr val="CC6600"/>
                </a:solidFill>
              </a:rPr>
              <a:t>);</a:t>
            </a:r>
            <a:endParaRPr lang="en-US" altLang="zh-CN" sz="4000" dirty="0">
              <a:solidFill>
                <a:srgbClr val="CC6600"/>
              </a:solidFill>
            </a:endParaRPr>
          </a:p>
        </p:txBody>
      </p:sp>
      <p:sp>
        <p:nvSpPr>
          <p:cNvPr id="47" name="Text Box 94">
            <a:extLst>
              <a:ext uri="{FF2B5EF4-FFF2-40B4-BE49-F238E27FC236}">
                <a16:creationId xmlns:a16="http://schemas.microsoft.com/office/drawing/2014/main" id="{62809802-7C8B-4758-B383-7A8EA4818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8" y="3128963"/>
            <a:ext cx="2789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dirty="0">
                <a:solidFill>
                  <a:srgbClr val="CC6600"/>
                </a:solidFill>
              </a:rPr>
              <a:t>char a=65;printf(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>
                <a:solidFill>
                  <a:srgbClr val="CC6600"/>
                </a:solidFill>
              </a:rPr>
              <a:t>%</a:t>
            </a:r>
            <a:r>
              <a:rPr lang="en-US" altLang="zh-CN" sz="2000" dirty="0" err="1">
                <a:solidFill>
                  <a:srgbClr val="CC6600"/>
                </a:solidFill>
              </a:rPr>
              <a:t>c</a:t>
            </a:r>
            <a:r>
              <a:rPr lang="en-US" altLang="zh-CN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 err="1">
                <a:solidFill>
                  <a:srgbClr val="CC6600"/>
                </a:solidFill>
              </a:rPr>
              <a:t>,a</a:t>
            </a:r>
            <a:r>
              <a:rPr lang="en-US" altLang="zh-CN" sz="2000" dirty="0">
                <a:solidFill>
                  <a:srgbClr val="CC6600"/>
                </a:solidFill>
              </a:rPr>
              <a:t>);</a:t>
            </a:r>
            <a:endParaRPr lang="en-US" altLang="zh-CN" sz="4000" dirty="0">
              <a:solidFill>
                <a:srgbClr val="CC6600"/>
              </a:solidFill>
            </a:endParaRPr>
          </a:p>
        </p:txBody>
      </p:sp>
      <p:sp>
        <p:nvSpPr>
          <p:cNvPr id="48" name="Text Box 95">
            <a:extLst>
              <a:ext uri="{FF2B5EF4-FFF2-40B4-BE49-F238E27FC236}">
                <a16:creationId xmlns:a16="http://schemas.microsoft.com/office/drawing/2014/main" id="{FB742063-37C6-4817-A873-E42146895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533775"/>
            <a:ext cx="247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dirty="0" err="1">
                <a:solidFill>
                  <a:srgbClr val="CC6600"/>
                </a:solidFill>
              </a:rPr>
              <a:t>printf</a:t>
            </a:r>
            <a:r>
              <a:rPr lang="en-US" altLang="zh-CN" sz="2000" dirty="0">
                <a:solidFill>
                  <a:srgbClr val="CC6600"/>
                </a:solidFill>
              </a:rPr>
              <a:t>(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>
                <a:solidFill>
                  <a:srgbClr val="CC6600"/>
                </a:solidFill>
              </a:rPr>
              <a:t>%s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>
                <a:solidFill>
                  <a:srgbClr val="CC6600"/>
                </a:solidFill>
              </a:rPr>
              <a:t>,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"</a:t>
            </a:r>
            <a:r>
              <a:rPr lang="en-US" altLang="zh-CN" sz="2000" dirty="0">
                <a:solidFill>
                  <a:srgbClr val="CC6600"/>
                </a:solidFill>
              </a:rPr>
              <a:t>ABC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>
                <a:solidFill>
                  <a:srgbClr val="CC6600"/>
                </a:solidFill>
              </a:rPr>
              <a:t>);</a:t>
            </a:r>
            <a:endParaRPr lang="en-US" altLang="zh-CN" sz="4000" dirty="0">
              <a:solidFill>
                <a:srgbClr val="CC6600"/>
              </a:solidFill>
            </a:endParaRPr>
          </a:p>
        </p:txBody>
      </p:sp>
      <p:sp>
        <p:nvSpPr>
          <p:cNvPr id="49" name="Text Box 96">
            <a:extLst>
              <a:ext uri="{FF2B5EF4-FFF2-40B4-BE49-F238E27FC236}">
                <a16:creationId xmlns:a16="http://schemas.microsoft.com/office/drawing/2014/main" id="{ADE35848-539E-47EB-AFE4-5AC5324A2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3921125"/>
            <a:ext cx="338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dirty="0">
                <a:solidFill>
                  <a:srgbClr val="CC6600"/>
                </a:solidFill>
              </a:rPr>
              <a:t>float a=567.789;printf(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>
                <a:solidFill>
                  <a:srgbClr val="CC6600"/>
                </a:solidFill>
              </a:rPr>
              <a:t>%</a:t>
            </a:r>
            <a:r>
              <a:rPr lang="en-US" altLang="zh-CN" sz="2000" dirty="0" err="1">
                <a:solidFill>
                  <a:srgbClr val="CC6600"/>
                </a:solidFill>
              </a:rPr>
              <a:t>e</a:t>
            </a:r>
            <a:r>
              <a:rPr lang="en-US" altLang="zh-CN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 err="1">
                <a:solidFill>
                  <a:srgbClr val="CC6600"/>
                </a:solidFill>
              </a:rPr>
              <a:t>,a</a:t>
            </a:r>
            <a:r>
              <a:rPr lang="en-US" altLang="zh-CN" sz="2000" dirty="0">
                <a:solidFill>
                  <a:srgbClr val="CC6600"/>
                </a:solidFill>
              </a:rPr>
              <a:t>);</a:t>
            </a:r>
            <a:endParaRPr lang="en-US" altLang="zh-CN" sz="4000" dirty="0">
              <a:solidFill>
                <a:srgbClr val="CC6600"/>
              </a:solidFill>
            </a:endParaRPr>
          </a:p>
        </p:txBody>
      </p:sp>
      <p:sp>
        <p:nvSpPr>
          <p:cNvPr id="50" name="Text Box 97">
            <a:extLst>
              <a:ext uri="{FF2B5EF4-FFF2-40B4-BE49-F238E27FC236}">
                <a16:creationId xmlns:a16="http://schemas.microsoft.com/office/drawing/2014/main" id="{00525D8E-675E-4AA4-B6F6-7D44D6EC9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488" y="4321175"/>
            <a:ext cx="335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dirty="0">
                <a:solidFill>
                  <a:srgbClr val="CC6600"/>
                </a:solidFill>
              </a:rPr>
              <a:t>float a=567.789;printf(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>
                <a:solidFill>
                  <a:srgbClr val="CC6600"/>
                </a:solidFill>
              </a:rPr>
              <a:t>%</a:t>
            </a:r>
            <a:r>
              <a:rPr lang="en-US" altLang="zh-CN" sz="2000" dirty="0" err="1">
                <a:solidFill>
                  <a:srgbClr val="CC6600"/>
                </a:solidFill>
              </a:rPr>
              <a:t>f</a:t>
            </a:r>
            <a:r>
              <a:rPr lang="en-US" altLang="zh-CN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 err="1">
                <a:solidFill>
                  <a:srgbClr val="CC6600"/>
                </a:solidFill>
              </a:rPr>
              <a:t>,a</a:t>
            </a:r>
            <a:r>
              <a:rPr lang="en-US" altLang="zh-CN" sz="2000" dirty="0">
                <a:solidFill>
                  <a:srgbClr val="CC6600"/>
                </a:solidFill>
              </a:rPr>
              <a:t>);</a:t>
            </a:r>
            <a:endParaRPr lang="en-US" altLang="zh-CN" sz="4000" dirty="0">
              <a:solidFill>
                <a:srgbClr val="CC6600"/>
              </a:solidFill>
            </a:endParaRPr>
          </a:p>
        </p:txBody>
      </p:sp>
      <p:sp>
        <p:nvSpPr>
          <p:cNvPr id="51" name="Text Box 98">
            <a:extLst>
              <a:ext uri="{FF2B5EF4-FFF2-40B4-BE49-F238E27FC236}">
                <a16:creationId xmlns:a16="http://schemas.microsoft.com/office/drawing/2014/main" id="{823B6D73-4E9D-4465-B0C6-E538A6AA3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0138" y="4713288"/>
            <a:ext cx="3402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dirty="0">
                <a:solidFill>
                  <a:srgbClr val="CC6600"/>
                </a:solidFill>
              </a:rPr>
              <a:t>float a=567.789;printf(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>
                <a:solidFill>
                  <a:srgbClr val="CC6600"/>
                </a:solidFill>
              </a:rPr>
              <a:t>%</a:t>
            </a:r>
            <a:r>
              <a:rPr lang="en-US" altLang="zh-CN" sz="2000" dirty="0" err="1">
                <a:solidFill>
                  <a:srgbClr val="CC6600"/>
                </a:solidFill>
              </a:rPr>
              <a:t>g</a:t>
            </a:r>
            <a:r>
              <a:rPr lang="en-US" altLang="zh-CN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 err="1">
                <a:solidFill>
                  <a:srgbClr val="CC6600"/>
                </a:solidFill>
              </a:rPr>
              <a:t>,a</a:t>
            </a:r>
            <a:r>
              <a:rPr lang="en-US" altLang="zh-CN" sz="2000" dirty="0">
                <a:solidFill>
                  <a:srgbClr val="CC6600"/>
                </a:solidFill>
              </a:rPr>
              <a:t>);</a:t>
            </a:r>
            <a:endParaRPr lang="en-US" altLang="zh-CN" sz="4000" dirty="0">
              <a:solidFill>
                <a:srgbClr val="CC6600"/>
              </a:solidFill>
            </a:endParaRPr>
          </a:p>
        </p:txBody>
      </p:sp>
      <p:sp>
        <p:nvSpPr>
          <p:cNvPr id="52" name="Text Box 99">
            <a:extLst>
              <a:ext uri="{FF2B5EF4-FFF2-40B4-BE49-F238E27FC236}">
                <a16:creationId xmlns:a16="http://schemas.microsoft.com/office/drawing/2014/main" id="{25E77235-EE5A-4ECE-A7AD-D80A326F0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488" y="5110163"/>
            <a:ext cx="163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 dirty="0" err="1">
                <a:solidFill>
                  <a:srgbClr val="CC6600"/>
                </a:solidFill>
              </a:rPr>
              <a:t>printf</a:t>
            </a:r>
            <a:r>
              <a:rPr lang="en-US" altLang="zh-CN" sz="2000" dirty="0">
                <a:solidFill>
                  <a:srgbClr val="CC6600"/>
                </a:solidFill>
              </a:rPr>
              <a:t>(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>
                <a:solidFill>
                  <a:srgbClr val="CC6600"/>
                </a:solidFill>
              </a:rPr>
              <a:t>%%</a:t>
            </a:r>
            <a:r>
              <a:rPr lang="en-US" altLang="zh-CN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2000" dirty="0">
                <a:solidFill>
                  <a:srgbClr val="CC6600"/>
                </a:solidFill>
              </a:rPr>
              <a:t>);</a:t>
            </a:r>
            <a:endParaRPr lang="en-US" altLang="zh-CN" sz="4000" dirty="0">
              <a:solidFill>
                <a:srgbClr val="CC6600"/>
              </a:solidFill>
            </a:endParaRPr>
          </a:p>
        </p:txBody>
      </p:sp>
      <p:sp>
        <p:nvSpPr>
          <p:cNvPr id="53" name="Text Box 100">
            <a:extLst>
              <a:ext uri="{FF2B5EF4-FFF2-40B4-BE49-F238E27FC236}">
                <a16:creationId xmlns:a16="http://schemas.microsoft.com/office/drawing/2014/main" id="{FEB9AF80-EC9E-4C53-B686-055A7B16A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5" y="1541463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>
                <a:solidFill>
                  <a:srgbClr val="0000FF"/>
                </a:solidFill>
              </a:rPr>
              <a:t>100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54" name="Text Box 101">
            <a:extLst>
              <a:ext uri="{FF2B5EF4-FFF2-40B4-BE49-F238E27FC236}">
                <a16:creationId xmlns:a16="http://schemas.microsoft.com/office/drawing/2014/main" id="{E2CDEFCD-361A-47CD-815F-10026FE9C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38" y="19383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>
                <a:solidFill>
                  <a:srgbClr val="0000FF"/>
                </a:solidFill>
              </a:rPr>
              <a:t>ff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55" name="Text Box 102">
            <a:extLst>
              <a:ext uri="{FF2B5EF4-FFF2-40B4-BE49-F238E27FC236}">
                <a16:creationId xmlns:a16="http://schemas.microsoft.com/office/drawing/2014/main" id="{AE91742B-35FA-46F6-9C2B-35FC8C8A3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5" y="23352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sz="2000">
                <a:solidFill>
                  <a:srgbClr val="0000FF"/>
                </a:solidFill>
              </a:rPr>
              <a:t>10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56" name="Text Box 103">
            <a:extLst>
              <a:ext uri="{FF2B5EF4-FFF2-40B4-BE49-F238E27FC236}">
                <a16:creationId xmlns:a16="http://schemas.microsoft.com/office/drawing/2014/main" id="{DF02E3D2-07F3-4D1E-8F91-2309DB0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5" y="2732088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>
                <a:solidFill>
                  <a:srgbClr val="0000FF"/>
                </a:solidFill>
              </a:rPr>
              <a:t>100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57" name="Text Box 104">
            <a:extLst>
              <a:ext uri="{FF2B5EF4-FFF2-40B4-BE49-F238E27FC236}">
                <a16:creationId xmlns:a16="http://schemas.microsoft.com/office/drawing/2014/main" id="{CA764E78-B361-4DED-BA77-0D7D601F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0" y="312896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>
                <a:solidFill>
                  <a:srgbClr val="0000FF"/>
                </a:solidFill>
              </a:rPr>
              <a:t>A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58" name="Text Box 105">
            <a:extLst>
              <a:ext uri="{FF2B5EF4-FFF2-40B4-BE49-F238E27FC236}">
                <a16:creationId xmlns:a16="http://schemas.microsoft.com/office/drawing/2014/main" id="{A1344A6E-28A1-4807-A94E-A533D3213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225" y="3524250"/>
            <a:ext cx="70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000">
                <a:solidFill>
                  <a:srgbClr val="0000FF"/>
                </a:solidFill>
              </a:rPr>
              <a:t>ABC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59" name="Text Box 106">
            <a:extLst>
              <a:ext uri="{FF2B5EF4-FFF2-40B4-BE49-F238E27FC236}">
                <a16:creationId xmlns:a16="http://schemas.microsoft.com/office/drawing/2014/main" id="{C6FAD5BF-4183-4799-91B4-D6EF8F345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3921125"/>
            <a:ext cx="177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sz="2000">
                <a:solidFill>
                  <a:srgbClr val="0000FF"/>
                </a:solidFill>
              </a:rPr>
              <a:t>5.677890</a:t>
            </a:r>
            <a:r>
              <a:rPr lang="en-US" altLang="zh-CN" sz="2000">
                <a:solidFill>
                  <a:srgbClr val="0000FF"/>
                </a:solidFill>
              </a:rPr>
              <a:t>e+002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60" name="Text Box 107">
            <a:extLst>
              <a:ext uri="{FF2B5EF4-FFF2-40B4-BE49-F238E27FC236}">
                <a16:creationId xmlns:a16="http://schemas.microsoft.com/office/drawing/2014/main" id="{255AC4A5-86FE-4627-85F7-188F6C755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4316413"/>
            <a:ext cx="1390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sz="2000">
                <a:solidFill>
                  <a:srgbClr val="0000FF"/>
                </a:solidFill>
              </a:rPr>
              <a:t>567.789000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61" name="Text Box 108">
            <a:extLst>
              <a:ext uri="{FF2B5EF4-FFF2-40B4-BE49-F238E27FC236}">
                <a16:creationId xmlns:a16="http://schemas.microsoft.com/office/drawing/2014/main" id="{823D7930-6F71-4F37-9760-1A44DD01B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4713288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sz="2000">
                <a:solidFill>
                  <a:srgbClr val="0000FF"/>
                </a:solidFill>
              </a:rPr>
              <a:t>567.789</a:t>
            </a:r>
            <a:endParaRPr lang="en-US" altLang="zh-CN" sz="4000">
              <a:solidFill>
                <a:srgbClr val="0000FF"/>
              </a:solidFill>
            </a:endParaRPr>
          </a:p>
        </p:txBody>
      </p:sp>
      <p:sp>
        <p:nvSpPr>
          <p:cNvPr id="62" name="Text Box 109">
            <a:extLst>
              <a:ext uri="{FF2B5EF4-FFF2-40B4-BE49-F238E27FC236}">
                <a16:creationId xmlns:a16="http://schemas.microsoft.com/office/drawing/2014/main" id="{0BF0B3D9-3E4F-4358-B8F7-731424488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5110163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sz="2000">
                <a:solidFill>
                  <a:srgbClr val="0000FF"/>
                </a:solidFill>
              </a:rPr>
              <a:t>%</a:t>
            </a:r>
            <a:endParaRPr lang="en-US" altLang="zh-CN" sz="40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>
            <a:extLst>
              <a:ext uri="{FF2B5EF4-FFF2-40B4-BE49-F238E27FC236}">
                <a16:creationId xmlns:a16="http://schemas.microsoft.com/office/drawing/2014/main" id="{C0D0CACC-D563-42AB-8575-681083A8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628650"/>
            <a:ext cx="7916862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SzPct val="100000"/>
              <a:buFont typeface="Wingdings" panose="05000000000000000000" pitchFamily="2" charset="2"/>
              <a:buChar char="«"/>
            </a:pPr>
            <a:r>
              <a:rPr lang="en-US" altLang="zh-CN" sz="3200">
                <a:solidFill>
                  <a:schemeClr val="tx1"/>
                </a:solidFill>
                <a:ea typeface="隶书" panose="02010509060101010101" pitchFamily="49" charset="-122"/>
              </a:rPr>
              <a:t>scanf </a:t>
            </a:r>
            <a:r>
              <a:rPr lang="zh-CN" altLang="en-US" sz="3200">
                <a:solidFill>
                  <a:schemeClr val="tx1"/>
                </a:solidFill>
                <a:ea typeface="隶书" panose="02010509060101010101" pitchFamily="49" charset="-122"/>
              </a:rPr>
              <a:t>函数（格式</a:t>
            </a:r>
            <a:r>
              <a:rPr lang="zh-CN" altLang="en-US" sz="3200">
                <a:solidFill>
                  <a:srgbClr val="FF0000"/>
                </a:solidFill>
                <a:ea typeface="隶书" panose="02010509060101010101" pitchFamily="49" charset="-122"/>
              </a:rPr>
              <a:t>输入</a:t>
            </a:r>
            <a:r>
              <a:rPr lang="zh-CN" altLang="en-US" sz="3200">
                <a:solidFill>
                  <a:schemeClr val="tx1"/>
                </a:solidFill>
                <a:ea typeface="隶书" panose="02010509060101010101" pitchFamily="49" charset="-122"/>
              </a:rPr>
              <a:t>函数）</a:t>
            </a:r>
            <a:r>
              <a:rPr lang="zh-CN" altLang="en-US" sz="2800">
                <a:solidFill>
                  <a:schemeClr val="tx1"/>
                </a:solidFill>
              </a:rPr>
              <a:t> 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chemeClr val="tx1"/>
                </a:solidFill>
              </a:rPr>
              <a:t>一般形式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000">
              <a:solidFill>
                <a:schemeClr val="tx1"/>
              </a:solidFill>
              <a:latin typeface="楷体_GB2312" pitchFamily="49" charset="-122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zh-CN" sz="2000">
                <a:solidFill>
                  <a:schemeClr val="tx1"/>
                </a:solidFill>
              </a:rPr>
              <a:t>功能：按指定格式从键盘读入数据，存入地址表指定的存储单元中,并按回车键结束</a:t>
            </a:r>
            <a:endParaRPr lang="zh-CN" altLang="en-US" sz="200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格式控制：含义同</a:t>
            </a:r>
            <a:r>
              <a:rPr lang="en-US" altLang="zh-CN" sz="2000">
                <a:solidFill>
                  <a:schemeClr val="tx1"/>
                </a:solidFill>
              </a:rPr>
              <a:t>printf</a:t>
            </a:r>
            <a:r>
              <a:rPr lang="zh-CN" altLang="en-US" sz="2000">
                <a:solidFill>
                  <a:schemeClr val="tx1"/>
                </a:solidFill>
              </a:rPr>
              <a:t>函数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地址列表：变量地址或字符串地址，地址间“</a:t>
            </a:r>
            <a:r>
              <a:rPr lang="zh-CN" altLang="en-US" sz="2000">
                <a:solidFill>
                  <a:srgbClr val="FF0000"/>
                </a:solidFill>
              </a:rPr>
              <a:t>，</a:t>
            </a:r>
            <a:r>
              <a:rPr lang="zh-CN" altLang="en-US" sz="2000">
                <a:solidFill>
                  <a:schemeClr val="tx1"/>
                </a:solidFill>
              </a:rPr>
              <a:t>”分隔。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强调：地址列表中每一项必须以取地址运算符</a:t>
            </a:r>
            <a:r>
              <a:rPr lang="en-US" altLang="zh-CN" sz="2000">
                <a:solidFill>
                  <a:srgbClr val="FF0000"/>
                </a:solidFill>
              </a:rPr>
              <a:t>&amp;</a:t>
            </a:r>
            <a:r>
              <a:rPr lang="zh-CN" altLang="en-US" sz="2000">
                <a:solidFill>
                  <a:schemeClr val="tx1"/>
                </a:solidFill>
              </a:rPr>
              <a:t>开头。</a:t>
            </a:r>
          </a:p>
        </p:txBody>
      </p:sp>
      <p:sp>
        <p:nvSpPr>
          <p:cNvPr id="55299" name="Rectangle 8">
            <a:extLst>
              <a:ext uri="{FF2B5EF4-FFF2-40B4-BE49-F238E27FC236}">
                <a16:creationId xmlns:a16="http://schemas.microsoft.com/office/drawing/2014/main" id="{FCE942B4-77C9-4BB2-8064-4B49E13EA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1824038"/>
            <a:ext cx="6318250" cy="463550"/>
          </a:xfrm>
          <a:prstGeom prst="rect">
            <a:avLst/>
          </a:prstGeom>
          <a:solidFill>
            <a:srgbClr val="FFEFFB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>
                <a:solidFill>
                  <a:srgbClr val="000099"/>
                </a:solidFill>
              </a:rPr>
              <a:t>格式：  </a:t>
            </a:r>
            <a:r>
              <a:rPr lang="en-US" altLang="zh-CN">
                <a:solidFill>
                  <a:srgbClr val="FF0000"/>
                </a:solidFill>
              </a:rPr>
              <a:t>scanf(</a:t>
            </a:r>
            <a:r>
              <a:rPr lang="zh-CN" altLang="en-US" sz="2000">
                <a:solidFill>
                  <a:srgbClr val="FF0000"/>
                </a:solidFill>
              </a:rPr>
              <a:t>格式控制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zh-CN" altLang="en-US" sz="2000">
                <a:solidFill>
                  <a:srgbClr val="FF0000"/>
                </a:solidFill>
              </a:rPr>
              <a:t>地址列表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>
                <a:solidFill>
                  <a:srgbClr val="000099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；</a:t>
            </a:r>
            <a:r>
              <a:rPr lang="zh-CN" altLang="en-US">
                <a:solidFill>
                  <a:srgbClr val="000099"/>
                </a:solidFill>
              </a:rPr>
              <a:t>         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6B96227-C162-4C91-BC26-E36F6E2C9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88" y="4206875"/>
            <a:ext cx="4616450" cy="2678113"/>
          </a:xfrm>
          <a:prstGeom prst="rect">
            <a:avLst/>
          </a:prstGeom>
          <a:solidFill>
            <a:srgbClr val="00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dirty="0"/>
              <a:t>例</a:t>
            </a:r>
            <a:r>
              <a:rPr lang="en-US" altLang="zh-CN" dirty="0"/>
              <a:t>11 </a:t>
            </a:r>
            <a:r>
              <a:rPr lang="zh-CN" altLang="en-US" dirty="0"/>
              <a:t>用</a:t>
            </a:r>
            <a:r>
              <a:rPr lang="en-US" altLang="zh-CN" dirty="0" err="1"/>
              <a:t>scanf</a:t>
            </a:r>
            <a:r>
              <a:rPr lang="zh-CN" altLang="en-US" dirty="0"/>
              <a:t>函数输入数据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int main()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{   int a , b , c 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scanf</a:t>
            </a:r>
            <a:r>
              <a:rPr lang="en-US" altLang="zh-CN" dirty="0"/>
              <a:t>("%d %d %</a:t>
            </a:r>
            <a:r>
              <a:rPr lang="en-US" altLang="zh-CN" dirty="0" err="1"/>
              <a:t>d",&amp;a,&amp;b,&amp;c</a:t>
            </a:r>
            <a:r>
              <a:rPr lang="en-US" altLang="zh-CN" dirty="0"/>
              <a:t>) 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("%d, %d, %d\n",</a:t>
            </a:r>
            <a:r>
              <a:rPr lang="en-US" altLang="zh-CN" dirty="0" err="1"/>
              <a:t>a,b,c</a:t>
            </a:r>
            <a:r>
              <a:rPr lang="en-US" altLang="zh-CN" dirty="0"/>
              <a:t>) 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2E87E9E1-B765-4C3A-83F4-BAE308B5D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788" y="4811713"/>
            <a:ext cx="2405062" cy="860425"/>
          </a:xfrm>
          <a:prstGeom prst="rect">
            <a:avLst/>
          </a:prstGeom>
          <a:solidFill>
            <a:srgbClr val="000000"/>
          </a:solidFill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/>
              <a:t>输入：</a:t>
            </a:r>
            <a:r>
              <a:rPr lang="en-US" altLang="zh-CN"/>
              <a:t>3_4_5</a:t>
            </a:r>
            <a:r>
              <a:rPr lang="en-US" altLang="zh-CN">
                <a:sym typeface="Symbol" panose="05050102010706020507" pitchFamily="18" charset="2"/>
              </a:rPr>
              <a:t>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>
                <a:sym typeface="Symbol" panose="05050102010706020507" pitchFamily="18" charset="2"/>
              </a:rPr>
              <a:t>输出：</a:t>
            </a:r>
            <a:r>
              <a:rPr lang="en-US" altLang="zh-CN">
                <a:sym typeface="Symbol" panose="05050102010706020507" pitchFamily="18" charset="2"/>
              </a:rPr>
              <a:t>3,4,5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6B59D632-07E7-45F5-ACB1-DB13233AC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2417763"/>
            <a:ext cx="6997700" cy="1216025"/>
          </a:xfrm>
          <a:prstGeom prst="rect">
            <a:avLst/>
          </a:prstGeom>
          <a:solidFill>
            <a:srgbClr val="FFD5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dirty="0">
                <a:solidFill>
                  <a:schemeClr val="tx1"/>
                </a:solidFill>
                <a:sym typeface="Symbol" panose="05050102010706020507" pitchFamily="18" charset="2"/>
              </a:rPr>
              <a:t>例  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scanf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%3d%*4d%f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,&amp;k,&amp;f);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</a:t>
            </a:r>
            <a:r>
              <a:rPr lang="zh-CN" altLang="zh-CN" dirty="0">
                <a:solidFill>
                  <a:schemeClr val="tx1"/>
                </a:solidFill>
                <a:sym typeface="Symbol" panose="05050102010706020507" pitchFamily="18" charset="2"/>
              </a:rPr>
              <a:t>输入  12345678765.43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dirty="0">
                <a:sym typeface="Symbol" panose="05050102010706020507" pitchFamily="18" charset="2"/>
              </a:rPr>
              <a:t>      </a:t>
            </a:r>
            <a:r>
              <a:rPr lang="zh-CN" altLang="zh-CN" dirty="0">
                <a:solidFill>
                  <a:srgbClr val="FF0000"/>
                </a:solidFill>
                <a:sym typeface="Symbol" panose="05050102010706020507" pitchFamily="18" charset="2"/>
              </a:rPr>
              <a:t>则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zh-CN" dirty="0">
                <a:solidFill>
                  <a:srgbClr val="FF0000"/>
                </a:solidFill>
                <a:sym typeface="Symbol" panose="05050102010706020507" pitchFamily="18" charset="2"/>
              </a:rPr>
              <a:t>123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k, 8765.43f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EEBD22-BFFA-45E5-9411-4973CF080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3833813"/>
            <a:ext cx="7042150" cy="1216025"/>
          </a:xfrm>
          <a:prstGeom prst="rect">
            <a:avLst/>
          </a:prstGeom>
          <a:solidFill>
            <a:srgbClr val="FFD5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dirty="0">
                <a:solidFill>
                  <a:schemeClr val="tx1"/>
                </a:solidFill>
                <a:sym typeface="Symbol" panose="05050102010706020507" pitchFamily="18" charset="2"/>
              </a:rPr>
              <a:t>例  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scanf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%2d</a:t>
            </a:r>
            <a:r>
              <a:rPr lang="en-US" altLang="zh-CN" dirty="0">
                <a:solidFill>
                  <a:schemeClr val="tx1"/>
                </a:solidFill>
                <a:sym typeface="Wingdings 3" panose="05040102010807070707" pitchFamily="18" charset="2"/>
              </a:rPr>
              <a:t>%*3d%2d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>
                <a:solidFill>
                  <a:schemeClr val="tx1"/>
                </a:solidFill>
                <a:sym typeface="Wingdings 3" panose="05040102010807070707" pitchFamily="18" charset="2"/>
              </a:rPr>
              <a:t>,&amp;a,&amp;b);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chemeClr val="tx1"/>
                </a:solidFill>
                <a:sym typeface="Wingdings 3" panose="05040102010807070707" pitchFamily="18" charset="2"/>
              </a:rPr>
              <a:t>      </a:t>
            </a:r>
            <a:r>
              <a:rPr lang="zh-CN" altLang="zh-CN" dirty="0">
                <a:solidFill>
                  <a:schemeClr val="tx1"/>
                </a:solidFill>
                <a:sym typeface="Wingdings 3" panose="05040102010807070707" pitchFamily="18" charset="2"/>
              </a:rPr>
              <a:t>输入  1234567</a:t>
            </a:r>
            <a:r>
              <a:rPr lang="zh-CN" altLang="zh-CN" dirty="0">
                <a:solidFill>
                  <a:schemeClr val="tx1"/>
                </a:solidFill>
                <a:sym typeface="Symbol" panose="05050102010706020507" pitchFamily="18" charset="2"/>
              </a:rPr>
              <a:t> 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dirty="0">
                <a:sym typeface="Symbol" panose="05050102010706020507" pitchFamily="18" charset="2"/>
              </a:rPr>
              <a:t>      </a:t>
            </a:r>
            <a:r>
              <a:rPr lang="zh-CN" altLang="zh-CN" dirty="0">
                <a:solidFill>
                  <a:srgbClr val="FF0000"/>
                </a:solidFill>
                <a:sym typeface="Symbol" panose="05050102010706020507" pitchFamily="18" charset="2"/>
              </a:rPr>
              <a:t>则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zh-CN" dirty="0">
                <a:solidFill>
                  <a:srgbClr val="FF0000"/>
                </a:solidFill>
                <a:sym typeface="Symbol" panose="05050102010706020507" pitchFamily="18" charset="2"/>
              </a:rPr>
              <a:t>12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a,  67b</a:t>
            </a:r>
          </a:p>
        </p:txBody>
      </p:sp>
      <p:sp>
        <p:nvSpPr>
          <p:cNvPr id="40965" name="Rectangle 11">
            <a:extLst>
              <a:ext uri="{FF2B5EF4-FFF2-40B4-BE49-F238E27FC236}">
                <a16:creationId xmlns:a16="http://schemas.microsoft.com/office/drawing/2014/main" id="{CCDC8B37-9BE6-400A-8EA1-385C86DD0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782638"/>
            <a:ext cx="6983413" cy="1379537"/>
          </a:xfrm>
          <a:prstGeom prst="rect">
            <a:avLst/>
          </a:prstGeom>
          <a:solidFill>
            <a:srgbClr val="FFD5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例  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scanf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%4d%2d%2d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,&amp;yy,&amp;mm,&amp;dd);</a:t>
            </a:r>
          </a:p>
          <a:p>
            <a:pPr lvl="2" eaLnBrk="1" hangingPunct="1">
              <a:lnSpc>
                <a:spcPct val="120000"/>
              </a:lnSpc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dirty="0">
                <a:solidFill>
                  <a:schemeClr val="tx1"/>
                </a:solidFill>
                <a:sym typeface="Symbol" panose="05050102010706020507" pitchFamily="18" charset="2"/>
              </a:rPr>
              <a:t>输入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</a:t>
            </a:r>
            <a:r>
              <a:rPr lang="zh-CN" altLang="zh-CN" dirty="0">
                <a:solidFill>
                  <a:schemeClr val="tx1"/>
                </a:solidFill>
                <a:sym typeface="Symbol" panose="05050102010706020507" pitchFamily="18" charset="2"/>
              </a:rPr>
              <a:t>19991015 </a:t>
            </a:r>
            <a:r>
              <a:rPr lang="zh-CN" altLang="zh-CN" dirty="0">
                <a:solidFill>
                  <a:schemeClr val="tx1"/>
                </a:solidFill>
              </a:rPr>
              <a:t> </a:t>
            </a:r>
            <a:r>
              <a:rPr lang="zh-CN" altLang="zh-CN" dirty="0">
                <a:solidFill>
                  <a:schemeClr val="tx1"/>
                </a:solidFill>
                <a:sym typeface="Symbol" panose="05050102010706020507" pitchFamily="18" charset="2"/>
              </a:rPr>
              <a:t>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2" eaLnBrk="1" hangingPunct="1">
              <a:lnSpc>
                <a:spcPct val="120000"/>
              </a:lnSpc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dirty="0">
                <a:solidFill>
                  <a:srgbClr val="FF0000"/>
                </a:solidFill>
                <a:sym typeface="Symbol" panose="05050102010706020507" pitchFamily="18" charset="2"/>
              </a:rPr>
              <a:t>则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zh-CN" altLang="zh-CN" dirty="0">
                <a:solidFill>
                  <a:srgbClr val="FF0000"/>
                </a:solidFill>
                <a:sym typeface="Symbol" panose="05050102010706020507" pitchFamily="18" charset="2"/>
              </a:rPr>
              <a:t>1999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yy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, 10 mm, 15 dd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BEB830C5-9442-4A05-A537-06D69E1FB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765175"/>
            <a:ext cx="775970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chemeClr val="tx1"/>
                </a:solidFill>
                <a:latin typeface="隶书" panose="02010509060101010101" pitchFamily="49" charset="-122"/>
              </a:rPr>
              <a:t>输入分隔符的指定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  <a:latin typeface="隶书" panose="02010509060101010101" pitchFamily="49" charset="-122"/>
              </a:rPr>
              <a:t>一般以</a:t>
            </a:r>
            <a:r>
              <a:rPr lang="zh-CN" altLang="en-US" sz="2000">
                <a:solidFill>
                  <a:srgbClr val="FF0000"/>
                </a:solidFill>
                <a:latin typeface="隶书" panose="02010509060101010101" pitchFamily="49" charset="-122"/>
              </a:rPr>
              <a:t>空格</a:t>
            </a:r>
            <a:r>
              <a:rPr lang="zh-CN" altLang="en-US" sz="2000">
                <a:solidFill>
                  <a:schemeClr val="tx1"/>
                </a:solidFill>
                <a:latin typeface="隶书" panose="02010509060101010101" pitchFamily="49" charset="-122"/>
              </a:rPr>
              <a:t>、</a:t>
            </a:r>
            <a:r>
              <a:rPr lang="en-US" altLang="zh-CN" sz="2000">
                <a:solidFill>
                  <a:srgbClr val="FF0000"/>
                </a:solidFill>
                <a:latin typeface="隶书" panose="02010509060101010101" pitchFamily="49" charset="-122"/>
              </a:rPr>
              <a:t>TAB</a:t>
            </a:r>
            <a:r>
              <a:rPr lang="zh-CN" altLang="zh-CN" sz="2000">
                <a:solidFill>
                  <a:schemeClr val="tx1"/>
                </a:solidFill>
                <a:latin typeface="隶书" panose="02010509060101010101" pitchFamily="49" charset="-122"/>
              </a:rPr>
              <a:t>或</a:t>
            </a:r>
            <a:r>
              <a:rPr lang="zh-CN" altLang="zh-CN" sz="2000">
                <a:solidFill>
                  <a:srgbClr val="FF0000"/>
                </a:solidFill>
                <a:latin typeface="隶书" panose="02010509060101010101" pitchFamily="49" charset="-122"/>
              </a:rPr>
              <a:t>回车键</a:t>
            </a:r>
            <a:r>
              <a:rPr lang="zh-CN" altLang="zh-CN" sz="2000">
                <a:solidFill>
                  <a:schemeClr val="tx1"/>
                </a:solidFill>
                <a:latin typeface="隶书" panose="02010509060101010101" pitchFamily="49" charset="-122"/>
              </a:rPr>
              <a:t>作为分隔符</a:t>
            </a:r>
            <a:endParaRPr lang="zh-CN" altLang="en-US" sz="2000">
              <a:solidFill>
                <a:schemeClr val="tx1"/>
              </a:solidFill>
              <a:latin typeface="隶书" panose="02010509060101010101" pitchFamily="49" charset="-122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zh-CN" sz="2000">
                <a:solidFill>
                  <a:schemeClr val="tx1"/>
                </a:solidFill>
              </a:rPr>
              <a:t>输入数据时，遇非法输入则认为数据结束</a:t>
            </a:r>
            <a:endParaRPr lang="zh-CN" altLang="en-US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zh-CN" sz="2000">
                <a:solidFill>
                  <a:schemeClr val="tx1"/>
                </a:solidFill>
              </a:rPr>
              <a:t>其它字符做分隔符：格式串中两个格式符间有其它字符，则输入时对应位置也要有相同的字符。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2715C28-96FB-44C3-A12B-3E5F9FECC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924175"/>
            <a:ext cx="5937250" cy="1387475"/>
          </a:xfrm>
          <a:prstGeom prst="rect">
            <a:avLst/>
          </a:prstGeom>
          <a:solidFill>
            <a:srgbClr val="FFD5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例  </a:t>
            </a: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scanf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</a:rPr>
              <a:t>"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%d:%d:%</a:t>
            </a: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dirty="0" err="1">
                <a:solidFill>
                  <a:schemeClr val="tx1"/>
                </a:solidFill>
              </a:rPr>
              <a:t>"</a:t>
            </a: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,&amp;h,&amp;m,&amp;s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);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      </a:t>
            </a:r>
            <a:r>
              <a:rPr lang="zh-CN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输入  12:30:45 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     则12 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h, 30 m, 45 s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EA21920-79C2-4D4E-A8C1-DE74749CA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4832350"/>
            <a:ext cx="6423025" cy="1401763"/>
          </a:xfrm>
          <a:prstGeom prst="rect">
            <a:avLst/>
          </a:prstGeom>
          <a:solidFill>
            <a:srgbClr val="FFD5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例 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scanf</a:t>
            </a:r>
            <a:r>
              <a:rPr lang="en-US" altLang="zh-CN" sz="2800" dirty="0">
                <a:solidFill>
                  <a:schemeClr val="tx1"/>
                </a:solidFill>
              </a:rPr>
              <a:t>("%</a:t>
            </a:r>
            <a:r>
              <a:rPr lang="en-US" altLang="zh-CN" sz="2800" dirty="0" err="1">
                <a:solidFill>
                  <a:schemeClr val="tx1"/>
                </a:solidFill>
              </a:rPr>
              <a:t>d%c%f</a:t>
            </a:r>
            <a:r>
              <a:rPr lang="en-US" altLang="zh-CN" sz="2800" dirty="0">
                <a:solidFill>
                  <a:schemeClr val="tx1"/>
                </a:solidFill>
              </a:rPr>
              <a:t>",&amp;</a:t>
            </a:r>
            <a:r>
              <a:rPr lang="en-US" altLang="zh-CN" sz="2800" dirty="0" err="1">
                <a:solidFill>
                  <a:schemeClr val="tx1"/>
                </a:solidFill>
              </a:rPr>
              <a:t>a,&amp;b,&amp;c</a:t>
            </a:r>
            <a:r>
              <a:rPr lang="en-US" altLang="zh-CN" sz="2800" dirty="0">
                <a:solidFill>
                  <a:schemeClr val="tx1"/>
                </a:solidFill>
              </a:rPr>
              <a:t>);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zh-CN" sz="2800" dirty="0">
                <a:solidFill>
                  <a:schemeClr val="tx1"/>
                </a:solidFill>
              </a:rPr>
              <a:t>输入1234</a:t>
            </a:r>
            <a:r>
              <a:rPr lang="en-US" altLang="zh-CN" sz="2800" dirty="0">
                <a:solidFill>
                  <a:schemeClr val="tx1"/>
                </a:solidFill>
              </a:rPr>
              <a:t>a123o.26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 </a:t>
            </a:r>
          </a:p>
          <a:p>
            <a:pPr lvl="2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则  1234 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a, ‘a’ b, 123 c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981DB1E8-C570-497C-B1E4-33B4438879D7}"/>
              </a:ext>
            </a:extLst>
          </p:cNvPr>
          <p:cNvGrpSpPr>
            <a:grpSpLocks/>
          </p:cNvGrpSpPr>
          <p:nvPr/>
        </p:nvGrpSpPr>
        <p:grpSpPr bwMode="auto">
          <a:xfrm>
            <a:off x="5316538" y="5688013"/>
            <a:ext cx="1554162" cy="1174750"/>
            <a:chOff x="3349" y="3382"/>
            <a:chExt cx="979" cy="740"/>
          </a:xfrm>
        </p:grpSpPr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D1CD48AA-D20B-4C08-A8CC-6614A801A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3818"/>
              <a:ext cx="930" cy="30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非法字符</a:t>
              </a:r>
            </a:p>
          </p:txBody>
        </p:sp>
        <p:sp>
          <p:nvSpPr>
            <p:cNvPr id="59399" name="Line 11">
              <a:extLst>
                <a:ext uri="{FF2B5EF4-FFF2-40B4-BE49-F238E27FC236}">
                  <a16:creationId xmlns:a16="http://schemas.microsoft.com/office/drawing/2014/main" id="{9A2B9AB8-617F-43B6-903E-989AFE0FE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49" y="3382"/>
              <a:ext cx="370" cy="436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1388D61A-5C33-4C31-8A81-28A57DBE2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484313"/>
            <a:ext cx="5957887" cy="1387475"/>
          </a:xfrm>
          <a:prstGeom prst="rect">
            <a:avLst/>
          </a:prstGeom>
          <a:solidFill>
            <a:srgbClr val="FFD5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例 </a:t>
            </a:r>
            <a:r>
              <a:rPr lang="fr-FR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scanf(</a:t>
            </a:r>
            <a:r>
              <a:rPr lang="en-US" altLang="zh-CN" sz="2800" dirty="0">
                <a:solidFill>
                  <a:schemeClr val="tx1"/>
                </a:solidFill>
              </a:rPr>
              <a:t>"</a:t>
            </a:r>
            <a:r>
              <a:rPr lang="fr-FR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%c%c%c</a:t>
            </a:r>
            <a:r>
              <a:rPr lang="en-US" altLang="zh-CN" sz="2800" dirty="0">
                <a:solidFill>
                  <a:schemeClr val="tx1"/>
                </a:solidFill>
              </a:rPr>
              <a:t>"</a:t>
            </a:r>
            <a:r>
              <a:rPr lang="fr-FR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,&amp;c1,&amp;c2,&amp;c3);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      </a:t>
            </a:r>
            <a:r>
              <a:rPr lang="zh-CN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输入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a  b  c </a:t>
            </a:r>
            <a:r>
              <a:rPr lang="zh-CN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 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     则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zh-CN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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c1,   c2, b c3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>
            <a:extLst>
              <a:ext uri="{FF2B5EF4-FFF2-40B4-BE49-F238E27FC236}">
                <a16:creationId xmlns:a16="http://schemas.microsoft.com/office/drawing/2014/main" id="{D2955A46-38DB-4A32-B0EE-615469EC7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73238"/>
            <a:ext cx="7924800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03275" algn="l"/>
                <a:tab pos="1717675" algn="l"/>
                <a:tab pos="2632075" algn="l"/>
                <a:tab pos="3546475" algn="l"/>
                <a:tab pos="4460875" algn="l"/>
                <a:tab pos="5375275" algn="l"/>
                <a:tab pos="6289675" algn="l"/>
                <a:tab pos="7204075" algn="l"/>
                <a:tab pos="8118475" algn="l"/>
                <a:tab pos="9032875" algn="l"/>
                <a:tab pos="99472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00"/>
              </a:spcBef>
              <a:buSzPct val="68000"/>
            </a:pPr>
            <a:r>
              <a:rPr lang="en-US" altLang="zh-CN" sz="2700">
                <a:solidFill>
                  <a:srgbClr val="00206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      </a:t>
            </a:r>
            <a:r>
              <a:rPr lang="zh-CN" altLang="zh-CN" sz="2800">
                <a:solidFill>
                  <a:srgbClr val="00206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顺序结构是按顺序执行各个命令或程序模块的作，即</a:t>
            </a:r>
            <a:r>
              <a:rPr lang="en-US" altLang="zh-CN" sz="2800">
                <a:solidFill>
                  <a:srgbClr val="00206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A</a:t>
            </a:r>
            <a:r>
              <a:rPr lang="zh-CN" altLang="zh-CN" sz="2800">
                <a:solidFill>
                  <a:srgbClr val="00206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命令的操作与</a:t>
            </a:r>
            <a:r>
              <a:rPr lang="en-US" altLang="zh-CN" sz="2800">
                <a:solidFill>
                  <a:srgbClr val="00206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B</a:t>
            </a:r>
            <a:r>
              <a:rPr lang="zh-CN" altLang="zh-CN" sz="2800">
                <a:solidFill>
                  <a:srgbClr val="00206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命令的操作是顺序执行的关系，如图</a:t>
            </a:r>
            <a:r>
              <a:rPr lang="en-US" altLang="zh-CN" sz="2800">
                <a:solidFill>
                  <a:srgbClr val="00206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4.2</a:t>
            </a:r>
            <a:r>
              <a:rPr lang="zh-CN" altLang="zh-CN" sz="2800">
                <a:solidFill>
                  <a:srgbClr val="002060"/>
                </a:solidFill>
                <a:latin typeface="Cambria" panose="02040503050406030204" pitchFamily="18" charset="0"/>
                <a:ea typeface="黑体" panose="02010609060101010101" pitchFamily="49" charset="-122"/>
              </a:rPr>
              <a:t>所示。</a:t>
            </a:r>
          </a:p>
        </p:txBody>
      </p:sp>
      <p:pic>
        <p:nvPicPr>
          <p:cNvPr id="10243" name="Picture 5">
            <a:extLst>
              <a:ext uri="{FF2B5EF4-FFF2-40B4-BE49-F238E27FC236}">
                <a16:creationId xmlns:a16="http://schemas.microsoft.com/office/drawing/2014/main" id="{2FCC50CC-5EA3-4CD4-BDEE-E7543631E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284538"/>
            <a:ext cx="636905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4" name="Rectangle 6">
            <a:extLst>
              <a:ext uri="{FF2B5EF4-FFF2-40B4-BE49-F238E27FC236}">
                <a16:creationId xmlns:a16="http://schemas.microsoft.com/office/drawing/2014/main" id="{964964CA-0AD3-4A06-92AC-5DAB571B4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175" y="5592763"/>
            <a:ext cx="47561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zh-CN" altLang="zh-CN">
                <a:solidFill>
                  <a:srgbClr val="300000"/>
                </a:solidFill>
              </a:rPr>
              <a:t>图</a:t>
            </a:r>
            <a:r>
              <a:rPr lang="en-US" altLang="zh-CN">
                <a:solidFill>
                  <a:srgbClr val="300000"/>
                </a:solidFill>
              </a:rPr>
              <a:t>4.1</a:t>
            </a:r>
            <a:r>
              <a:rPr lang="zh-CN" altLang="zh-CN">
                <a:solidFill>
                  <a:srgbClr val="300000"/>
                </a:solidFill>
              </a:rPr>
              <a:t>顺序结构程序流程图与</a:t>
            </a:r>
            <a:r>
              <a:rPr lang="en-US" altLang="zh-CN">
                <a:solidFill>
                  <a:srgbClr val="300000"/>
                </a:solidFill>
              </a:rPr>
              <a:t>N-S</a:t>
            </a:r>
            <a:r>
              <a:rPr lang="zh-CN" altLang="zh-CN">
                <a:solidFill>
                  <a:srgbClr val="300000"/>
                </a:solidFill>
              </a:rPr>
              <a:t>图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D253AA5-84BB-488A-A718-CE1287AA3868}"/>
              </a:ext>
            </a:extLst>
          </p:cNvPr>
          <p:cNvSpPr txBox="1">
            <a:spLocks noChangeArrowheads="1"/>
          </p:cNvSpPr>
          <p:nvPr/>
        </p:nvSpPr>
        <p:spPr>
          <a:xfrm>
            <a:off x="323850" y="981075"/>
            <a:ext cx="7772400" cy="685800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4100" b="1" kern="0" dirty="0">
                <a:solidFill>
                  <a:srgbClr val="411401"/>
                </a:solidFill>
                <a:latin typeface="+mj-lt"/>
                <a:ea typeface="+mj-ea"/>
                <a:cs typeface="+mj-cs"/>
              </a:rPr>
              <a:t>4.1 </a:t>
            </a:r>
            <a:r>
              <a:rPr lang="zh-CN" altLang="zh-CN" sz="4100" b="1" kern="0" dirty="0">
                <a:solidFill>
                  <a:srgbClr val="411401"/>
                </a:solidFill>
                <a:latin typeface="+mj-lt"/>
                <a:ea typeface="+mj-ea"/>
                <a:cs typeface="+mj-cs"/>
              </a:rPr>
              <a:t>顺序结构程序流程控制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zh-CN" altLang="en-US" sz="4100" b="1" kern="0" dirty="0">
              <a:solidFill>
                <a:srgbClr val="41140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319BDE98-9328-45A2-8C43-94FD9D5B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68413"/>
            <a:ext cx="8283575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SzPct val="100000"/>
              <a:buFont typeface="Wingdings" panose="05000000000000000000" pitchFamily="2" charset="2"/>
              <a:buChar char="«"/>
            </a:pPr>
            <a:r>
              <a:rPr lang="en-US" altLang="zh-CN" sz="2800">
                <a:solidFill>
                  <a:schemeClr val="tx1"/>
                </a:solidFill>
              </a:rPr>
              <a:t>C</a:t>
            </a:r>
            <a:r>
              <a:rPr lang="zh-CN" altLang="en-US" sz="2800">
                <a:solidFill>
                  <a:schemeClr val="tx1"/>
                </a:solidFill>
              </a:rPr>
              <a:t>语句分为</a:t>
            </a:r>
            <a:r>
              <a:rPr lang="en-US" altLang="zh-CN" sz="2800">
                <a:solidFill>
                  <a:schemeClr val="tx1"/>
                </a:solidFill>
              </a:rPr>
              <a:t>5</a:t>
            </a:r>
            <a:r>
              <a:rPr lang="zh-CN" altLang="en-US" sz="2800">
                <a:solidFill>
                  <a:schemeClr val="tx1"/>
                </a:solidFill>
              </a:rPr>
              <a:t>类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chemeClr val="tx1"/>
                </a:solidFill>
              </a:rPr>
              <a:t>控制语句：共</a:t>
            </a:r>
            <a:r>
              <a:rPr lang="en-US" altLang="zh-CN">
                <a:solidFill>
                  <a:schemeClr val="tx1"/>
                </a:solidFill>
              </a:rPr>
              <a:t>9</a:t>
            </a:r>
            <a:r>
              <a:rPr lang="zh-CN" altLang="en-US">
                <a:solidFill>
                  <a:schemeClr val="tx1"/>
                </a:solidFill>
              </a:rPr>
              <a:t>种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完成一定的控制功能，这些语句能够根据一定的测试条件决定某些语句是否被执行，如分支、循环、跳转等语句。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F51F1231-D907-4884-8EA5-FB4E1D373F07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2852738"/>
            <a:ext cx="6119813" cy="3478212"/>
            <a:chOff x="877" y="1469"/>
            <a:chExt cx="3855" cy="2191"/>
          </a:xfrm>
        </p:grpSpPr>
        <p:sp>
          <p:nvSpPr>
            <p:cNvPr id="12293" name="Text Box 9">
              <a:extLst>
                <a:ext uri="{FF2B5EF4-FFF2-40B4-BE49-F238E27FC236}">
                  <a16:creationId xmlns:a16="http://schemas.microsoft.com/office/drawing/2014/main" id="{38605053-E4EA-42B5-A43D-C4BACF8CB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" y="1469"/>
              <a:ext cx="3855" cy="2191"/>
            </a:xfrm>
            <a:prstGeom prst="rect">
              <a:avLst/>
            </a:prstGeom>
            <a:solidFill>
              <a:srgbClr val="FFEFFB"/>
            </a:solidFill>
            <a:ln w="38100">
              <a:solidFill>
                <a:srgbClr val="339966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marL="342900" indent="-3429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chemeClr val="tx1"/>
                  </a:solidFill>
                </a:rPr>
                <a:t>if( )~else~       </a:t>
              </a:r>
              <a:r>
                <a:rPr lang="en-US" altLang="zh-CN" dirty="0">
                  <a:solidFill>
                    <a:schemeClr val="accent2"/>
                  </a:solidFill>
                </a:rPr>
                <a:t>(</a:t>
              </a:r>
              <a:r>
                <a:rPr lang="zh-CN" altLang="en-US" dirty="0">
                  <a:solidFill>
                    <a:schemeClr val="accent2"/>
                  </a:solidFill>
                </a:rPr>
                <a:t>条件语句</a:t>
              </a:r>
              <a:r>
                <a:rPr lang="en-US" altLang="zh-CN" dirty="0">
                  <a:solidFill>
                    <a:schemeClr val="accent2"/>
                  </a:solidFill>
                </a:rPr>
                <a:t>)</a:t>
              </a:r>
            </a:p>
            <a:p>
              <a:pPr lvl="1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chemeClr val="tx1"/>
                  </a:solidFill>
                </a:rPr>
                <a:t>for( )~</a:t>
              </a:r>
            </a:p>
            <a:p>
              <a:pPr lvl="1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chemeClr val="tx1"/>
                  </a:solidFill>
                </a:rPr>
                <a:t>while( )~         </a:t>
              </a:r>
              <a:r>
                <a:rPr lang="en-US" altLang="zh-CN" dirty="0">
                  <a:solidFill>
                    <a:schemeClr val="accent2"/>
                  </a:solidFill>
                </a:rPr>
                <a:t>(</a:t>
              </a:r>
              <a:r>
                <a:rPr lang="zh-CN" altLang="en-US" dirty="0">
                  <a:solidFill>
                    <a:schemeClr val="accent2"/>
                  </a:solidFill>
                </a:rPr>
                <a:t>循环语句</a:t>
              </a:r>
              <a:r>
                <a:rPr lang="en-US" altLang="zh-CN" dirty="0">
                  <a:solidFill>
                    <a:schemeClr val="accent2"/>
                  </a:solidFill>
                </a:rPr>
                <a:t>)</a:t>
              </a: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</a:p>
            <a:p>
              <a:pPr lvl="1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CN" dirty="0" err="1">
                  <a:solidFill>
                    <a:schemeClr val="tx1"/>
                  </a:solidFill>
                </a:rPr>
                <a:t>do~while</a:t>
              </a:r>
              <a:r>
                <a:rPr lang="en-US" altLang="zh-CN" dirty="0">
                  <a:solidFill>
                    <a:schemeClr val="tx1"/>
                  </a:solidFill>
                </a:rPr>
                <a:t>( )</a:t>
              </a:r>
            </a:p>
            <a:p>
              <a:pPr lvl="1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chemeClr val="tx1"/>
                  </a:solidFill>
                </a:rPr>
                <a:t>continue         </a:t>
              </a:r>
              <a:r>
                <a:rPr lang="en-US" altLang="zh-CN" dirty="0">
                  <a:solidFill>
                    <a:schemeClr val="accent2"/>
                  </a:solidFill>
                </a:rPr>
                <a:t>(</a:t>
              </a:r>
              <a:r>
                <a:rPr lang="zh-CN" altLang="en-US" dirty="0">
                  <a:solidFill>
                    <a:schemeClr val="accent2"/>
                  </a:solidFill>
                </a:rPr>
                <a:t>结束本次循环语句</a:t>
              </a:r>
              <a:r>
                <a:rPr lang="en-US" altLang="zh-CN" dirty="0">
                  <a:solidFill>
                    <a:schemeClr val="accent2"/>
                  </a:solidFill>
                </a:rPr>
                <a:t>)</a:t>
              </a: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</a:p>
            <a:p>
              <a:pPr lvl="1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chemeClr val="tx1"/>
                  </a:solidFill>
                </a:rPr>
                <a:t>switch             </a:t>
              </a:r>
              <a:r>
                <a:rPr lang="en-US" altLang="zh-CN" dirty="0">
                  <a:solidFill>
                    <a:schemeClr val="accent2"/>
                  </a:solidFill>
                </a:rPr>
                <a:t>(</a:t>
              </a:r>
              <a:r>
                <a:rPr lang="zh-CN" altLang="en-US" dirty="0">
                  <a:solidFill>
                    <a:schemeClr val="accent2"/>
                  </a:solidFill>
                </a:rPr>
                <a:t>多分支选择语句</a:t>
              </a:r>
              <a:r>
                <a:rPr lang="en-US" altLang="zh-CN" dirty="0">
                  <a:solidFill>
                    <a:schemeClr val="accent2"/>
                  </a:solidFill>
                </a:rPr>
                <a:t>)</a:t>
              </a:r>
            </a:p>
            <a:p>
              <a:pPr lvl="1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chemeClr val="tx1"/>
                  </a:solidFill>
                </a:rPr>
                <a:t>break              </a:t>
              </a:r>
              <a:r>
                <a:rPr lang="en-US" altLang="zh-CN" dirty="0">
                  <a:solidFill>
                    <a:schemeClr val="accent2"/>
                  </a:solidFill>
                </a:rPr>
                <a:t>(</a:t>
              </a:r>
              <a:r>
                <a:rPr lang="zh-CN" altLang="en-US" dirty="0">
                  <a:solidFill>
                    <a:schemeClr val="accent2"/>
                  </a:solidFill>
                </a:rPr>
                <a:t>终止</a:t>
              </a:r>
              <a:r>
                <a:rPr lang="en-US" altLang="zh-CN" dirty="0">
                  <a:solidFill>
                    <a:schemeClr val="accent2"/>
                  </a:solidFill>
                </a:rPr>
                <a:t>switch</a:t>
              </a:r>
              <a:r>
                <a:rPr lang="zh-CN" altLang="en-US" dirty="0">
                  <a:solidFill>
                    <a:schemeClr val="accent2"/>
                  </a:solidFill>
                </a:rPr>
                <a:t>或循环语句</a:t>
              </a:r>
              <a:r>
                <a:rPr lang="en-US" altLang="zh-CN" dirty="0">
                  <a:solidFill>
                    <a:schemeClr val="accent2"/>
                  </a:solidFill>
                </a:rPr>
                <a:t>)</a:t>
              </a:r>
            </a:p>
            <a:p>
              <a:pPr lvl="1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CN" dirty="0" err="1">
                  <a:solidFill>
                    <a:schemeClr val="tx1"/>
                  </a:solidFill>
                </a:rPr>
                <a:t>goto</a:t>
              </a:r>
              <a:r>
                <a:rPr lang="en-US" altLang="zh-CN" dirty="0">
                  <a:solidFill>
                    <a:schemeClr val="tx1"/>
                  </a:solidFill>
                </a:rPr>
                <a:t>                 </a:t>
              </a:r>
              <a:r>
                <a:rPr lang="en-US" altLang="zh-CN" dirty="0">
                  <a:solidFill>
                    <a:schemeClr val="accent2"/>
                  </a:solidFill>
                </a:rPr>
                <a:t>(</a:t>
              </a:r>
              <a:r>
                <a:rPr lang="zh-CN" altLang="en-US" dirty="0">
                  <a:solidFill>
                    <a:schemeClr val="accent2"/>
                  </a:solidFill>
                </a:rPr>
                <a:t>转向语句</a:t>
              </a:r>
              <a:r>
                <a:rPr lang="en-US" altLang="zh-CN" dirty="0">
                  <a:solidFill>
                    <a:schemeClr val="accent2"/>
                  </a:solidFill>
                </a:rPr>
                <a:t>)</a:t>
              </a: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</a:p>
            <a:p>
              <a:pPr lvl="1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CN" dirty="0">
                  <a:solidFill>
                    <a:schemeClr val="tx1"/>
                  </a:solidFill>
                </a:rPr>
                <a:t>return             </a:t>
              </a:r>
              <a:r>
                <a:rPr lang="en-US" altLang="zh-CN" dirty="0">
                  <a:solidFill>
                    <a:schemeClr val="accent2"/>
                  </a:solidFill>
                </a:rPr>
                <a:t>(</a:t>
              </a:r>
              <a:r>
                <a:rPr lang="zh-CN" altLang="en-US" dirty="0">
                  <a:solidFill>
                    <a:schemeClr val="accent2"/>
                  </a:solidFill>
                </a:rPr>
                <a:t>从函数返回语句</a:t>
              </a:r>
              <a:r>
                <a:rPr lang="en-US" altLang="zh-CN" dirty="0">
                  <a:solidFill>
                    <a:schemeClr val="accent2"/>
                  </a:solidFill>
                </a:rPr>
                <a:t>)</a:t>
              </a:r>
              <a:r>
                <a:rPr lang="en-US" altLang="zh-CN" sz="2800" dirty="0">
                  <a:solidFill>
                    <a:srgbClr val="336600"/>
                  </a:solidFill>
                  <a:latin typeface="Arial" panose="020B0604020202020204" pitchFamily="34" charset="0"/>
                </a:rPr>
                <a:t> </a:t>
              </a:r>
              <a:endParaRPr lang="en-US" altLang="zh-CN" dirty="0">
                <a:solidFill>
                  <a:srgbClr val="000099"/>
                </a:solidFill>
              </a:endParaRPr>
            </a:p>
          </p:txBody>
        </p:sp>
        <p:sp>
          <p:nvSpPr>
            <p:cNvPr id="12294" name="AutoShape 11">
              <a:extLst>
                <a:ext uri="{FF2B5EF4-FFF2-40B4-BE49-F238E27FC236}">
                  <a16:creationId xmlns:a16="http://schemas.microsoft.com/office/drawing/2014/main" id="{196C556A-6128-4699-A8E6-64108F404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1857"/>
              <a:ext cx="124" cy="519"/>
            </a:xfrm>
            <a:prstGeom prst="rightBrace">
              <a:avLst>
                <a:gd name="adj1" fmla="val 3487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zh-CN" altLang="en-US"/>
            </a:p>
          </p:txBody>
        </p: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9E3C441C-861A-4B2E-BDD8-411BBEA68C33}"/>
              </a:ext>
            </a:extLst>
          </p:cNvPr>
          <p:cNvSpPr txBox="1">
            <a:spLocks noChangeArrowheads="1"/>
          </p:cNvSpPr>
          <p:nvPr/>
        </p:nvSpPr>
        <p:spPr>
          <a:xfrm>
            <a:off x="323850" y="765175"/>
            <a:ext cx="7772400" cy="685800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4100" b="1" kern="0" dirty="0">
                <a:solidFill>
                  <a:srgbClr val="411401"/>
                </a:solidFill>
                <a:latin typeface="+mj-lt"/>
                <a:ea typeface="+mj-ea"/>
                <a:cs typeface="+mj-cs"/>
              </a:rPr>
              <a:t>4.2  C</a:t>
            </a:r>
            <a:r>
              <a:rPr lang="zh-CN" altLang="en-US" sz="4100" b="1" kern="0" dirty="0">
                <a:solidFill>
                  <a:srgbClr val="411401"/>
                </a:solidFill>
                <a:latin typeface="+mj-lt"/>
                <a:ea typeface="+mj-ea"/>
                <a:cs typeface="+mj-cs"/>
              </a:rPr>
              <a:t>语句概述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27D338D0-9125-4519-A0F9-1890862A2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4305300"/>
            <a:ext cx="66659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空语句：只有一个“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; 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，什么也不做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34276AE-D53D-4DC9-B131-FED17A83D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2089150"/>
            <a:ext cx="8437563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表达式语句：由表达式加“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; 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组成</a:t>
            </a:r>
          </a:p>
          <a:p>
            <a:pPr lvl="3" eaLnBrk="1" hangingPunct="1">
              <a:spcBef>
                <a:spcPct val="20000"/>
              </a:spcBef>
              <a:buClr>
                <a:srgbClr val="FFCC66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典型的是赋值语句，由赋值表达式加分号构成，如：</a:t>
            </a:r>
            <a:r>
              <a:rPr lang="en-US" altLang="zh-CN" sz="2000" dirty="0">
                <a:solidFill>
                  <a:schemeClr val="tx1"/>
                </a:solidFill>
              </a:rPr>
              <a:t>y=x+1</a:t>
            </a:r>
            <a:r>
              <a:rPr lang="zh-CN" altLang="en-US" sz="2000" dirty="0">
                <a:solidFill>
                  <a:schemeClr val="tx1"/>
                </a:solidFill>
              </a:rPr>
              <a:t>是表达式，而</a:t>
            </a:r>
            <a:r>
              <a:rPr lang="en-US" altLang="zh-CN" sz="2000" dirty="0">
                <a:solidFill>
                  <a:schemeClr val="tx1"/>
                </a:solidFill>
              </a:rPr>
              <a:t>y=x+1;</a:t>
            </a:r>
            <a:r>
              <a:rPr lang="zh-CN" altLang="en-US" sz="2000" dirty="0">
                <a:solidFill>
                  <a:schemeClr val="tx1"/>
                </a:solidFill>
              </a:rPr>
              <a:t>则是赋值语句。实际上函数调用语句也属于表达式语句。</a:t>
            </a:r>
          </a:p>
        </p:txBody>
      </p:sp>
      <p:sp>
        <p:nvSpPr>
          <p:cNvPr id="14340" name="Rectangle 10">
            <a:extLst>
              <a:ext uri="{FF2B5EF4-FFF2-40B4-BE49-F238E27FC236}">
                <a16:creationId xmlns:a16="http://schemas.microsoft.com/office/drawing/2014/main" id="{70F5AD7C-8C03-4604-B950-2B178EBD3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831850"/>
            <a:ext cx="71977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sz="2800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函数调用语句：由函数加</a:t>
            </a:r>
            <a:r>
              <a:rPr lang="zh-CN" altLang="en-US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</a:rPr>
              <a:t>; 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楷体_GB2312" pitchFamily="49" charset="-122"/>
              </a:rPr>
              <a:t>组成</a:t>
            </a: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7039A98C-DB6B-4640-BF3C-29EF0DBA8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484313"/>
            <a:ext cx="5534025" cy="525401"/>
          </a:xfrm>
          <a:prstGeom prst="rect">
            <a:avLst/>
          </a:prstGeom>
          <a:solidFill>
            <a:srgbClr val="FFEFFB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</a:rPr>
              <a:t>("This is a C program");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1CB987DD-CF39-4C43-8A6F-84DAB5A9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3540125"/>
            <a:ext cx="5534025" cy="812800"/>
          </a:xfrm>
          <a:prstGeom prst="rect">
            <a:avLst/>
          </a:prstGeom>
          <a:solidFill>
            <a:srgbClr val="FFEFFB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800" dirty="0">
                <a:solidFill>
                  <a:srgbClr val="3366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a=3 ;</a:t>
            </a:r>
          </a:p>
          <a:p>
            <a:pPr lvl="1"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++  ;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82957E22-784A-4F86-8937-FEF063D5C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4814888"/>
            <a:ext cx="5534025" cy="1495425"/>
          </a:xfrm>
          <a:prstGeom prst="rect">
            <a:avLst/>
          </a:prstGeom>
          <a:solidFill>
            <a:srgbClr val="FFEFFB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for(</a:t>
            </a:r>
            <a:r>
              <a:rPr lang="en-US" altLang="zh-CN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=0;i&lt;100;i++)</a:t>
            </a:r>
          </a:p>
          <a:p>
            <a:pPr lvl="1"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{ </a:t>
            </a:r>
          </a:p>
          <a:p>
            <a:pPr lvl="1"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8886BADD-11FD-4AEB-B7E6-BCBCD7F06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895350"/>
            <a:ext cx="77597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chemeClr val="tx1"/>
                </a:solidFill>
              </a:rPr>
              <a:t>复合语句：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用 </a:t>
            </a:r>
            <a:r>
              <a:rPr lang="en-US" altLang="zh-CN" sz="2000">
                <a:solidFill>
                  <a:schemeClr val="tx1"/>
                </a:solidFill>
              </a:rPr>
              <a:t>{…}</a:t>
            </a:r>
            <a:r>
              <a:rPr lang="zh-CN" altLang="en-US" sz="2000">
                <a:solidFill>
                  <a:schemeClr val="tx1"/>
                </a:solidFill>
              </a:rPr>
              <a:t>括起来的一组语句，也称作程序块。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一般形式：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387" name="Text Box 8">
            <a:extLst>
              <a:ext uri="{FF2B5EF4-FFF2-40B4-BE49-F238E27FC236}">
                <a16:creationId xmlns:a16="http://schemas.microsoft.com/office/drawing/2014/main" id="{8DB9480D-81D7-4137-9F50-794E7D830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2182813"/>
            <a:ext cx="2998787" cy="2101850"/>
          </a:xfrm>
          <a:prstGeom prst="rect">
            <a:avLst/>
          </a:prstGeom>
          <a:solidFill>
            <a:srgbClr val="FFEFFB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chemeClr val="tx1"/>
                </a:solidFill>
              </a:rPr>
              <a:t>int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=0,sum=0;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chemeClr val="tx1"/>
                </a:solidFill>
              </a:rPr>
              <a:t>while(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&lt;=100)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FF0000"/>
                </a:solidFill>
              </a:rPr>
              <a:t>{ 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FF0000"/>
                </a:solidFill>
              </a:rPr>
              <a:t>	sum=</a:t>
            </a:r>
            <a:r>
              <a:rPr lang="en-US" altLang="zh-CN" dirty="0" err="1">
                <a:solidFill>
                  <a:srgbClr val="FF0000"/>
                </a:solidFill>
              </a:rPr>
              <a:t>sum+i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=i+1;     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6388" name="Rectangle 10">
            <a:extLst>
              <a:ext uri="{FF2B5EF4-FFF2-40B4-BE49-F238E27FC236}">
                <a16:creationId xmlns:a16="http://schemas.microsoft.com/office/drawing/2014/main" id="{6C5339CE-901C-41FE-A37B-93CEFC90F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395788"/>
            <a:ext cx="7759700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说明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chemeClr val="tx1"/>
                </a:solidFill>
              </a:rPr>
              <a:t>复合语句“ </a:t>
            </a:r>
            <a:r>
              <a:rPr lang="en-US" altLang="zh-CN" sz="2000">
                <a:solidFill>
                  <a:srgbClr val="FF0000"/>
                </a:solidFill>
              </a:rPr>
              <a:t>} </a:t>
            </a:r>
            <a:r>
              <a:rPr lang="en-US" altLang="zh-CN" sz="2000">
                <a:solidFill>
                  <a:schemeClr val="tx1"/>
                </a:solidFill>
              </a:rPr>
              <a:t>”</a:t>
            </a:r>
            <a:r>
              <a:rPr lang="zh-CN" altLang="en-US" sz="2000">
                <a:solidFill>
                  <a:schemeClr val="tx1"/>
                </a:solidFill>
              </a:rPr>
              <a:t>后不加分号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chemeClr val="tx1"/>
                </a:solidFill>
              </a:rPr>
              <a:t>语法上和其它语句相同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chemeClr val="tx1"/>
                </a:solidFill>
              </a:rPr>
              <a:t>复合语句可嵌套</a:t>
            </a:r>
          </a:p>
        </p:txBody>
      </p:sp>
      <p:sp>
        <p:nvSpPr>
          <p:cNvPr id="16389" name="Text Box 8">
            <a:extLst>
              <a:ext uri="{FF2B5EF4-FFF2-40B4-BE49-F238E27FC236}">
                <a16:creationId xmlns:a16="http://schemas.microsoft.com/office/drawing/2014/main" id="{7FE037D0-A3AC-4CAD-9CC8-9A024B54C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205038"/>
            <a:ext cx="2997200" cy="1755775"/>
          </a:xfrm>
          <a:prstGeom prst="rect">
            <a:avLst/>
          </a:prstGeom>
          <a:solidFill>
            <a:srgbClr val="FFEFFB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chemeClr val="tx1"/>
                </a:solidFill>
              </a:rPr>
              <a:t>int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=0,sum=0;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chemeClr val="tx1"/>
                </a:solidFill>
              </a:rPr>
              <a:t>while(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&lt;=100)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FF0000"/>
                </a:solidFill>
              </a:rPr>
              <a:t>	sum=</a:t>
            </a:r>
            <a:r>
              <a:rPr lang="en-US" altLang="zh-CN" dirty="0" err="1">
                <a:solidFill>
                  <a:srgbClr val="FF0000"/>
                </a:solidFill>
              </a:rPr>
              <a:t>sum+i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=i+1;     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3568DFA-D01A-452A-BD6B-B00166EB8D7D}"/>
              </a:ext>
            </a:extLst>
          </p:cNvPr>
          <p:cNvCxnSpPr/>
          <p:nvPr/>
        </p:nvCxnSpPr>
        <p:spPr>
          <a:xfrm flipH="1" flipV="1">
            <a:off x="6588224" y="3717032"/>
            <a:ext cx="288032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EE474D3-3F1A-44F1-94E2-026ECBE83244}"/>
              </a:ext>
            </a:extLst>
          </p:cNvPr>
          <p:cNvSpPr txBox="1"/>
          <p:nvPr/>
        </p:nvSpPr>
        <p:spPr>
          <a:xfrm>
            <a:off x="6444208" y="547280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有什么问题？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77B0EB1C-2BEF-49A6-889B-48AE73E18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73238"/>
            <a:ext cx="7759700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</a:rPr>
              <a:t>基本格式：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</a:p>
          <a:p>
            <a:pPr lvl="1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赋值表达式 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</a:rPr>
              <a:t>=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；</a:t>
            </a:r>
          </a:p>
          <a:p>
            <a:pPr lvl="1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赋值表达式可以包含在其它表达式中，而赋值语句不可以。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FF36CDE3-27B9-4D06-814B-74ED8B116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963" y="4796755"/>
            <a:ext cx="5267325" cy="1152525"/>
          </a:xfrm>
          <a:prstGeom prst="rect">
            <a:avLst/>
          </a:prstGeom>
          <a:solidFill>
            <a:srgbClr val="FFCC99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例：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if ((a=b)&gt;0) t=a;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不可写为：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if ((a=b;)&gt;0) t=a;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123E9C-8640-4310-B386-DC992B48E5DC}"/>
              </a:ext>
            </a:extLst>
          </p:cNvPr>
          <p:cNvSpPr txBox="1">
            <a:spLocks noChangeArrowheads="1"/>
          </p:cNvSpPr>
          <p:nvPr/>
        </p:nvSpPr>
        <p:spPr>
          <a:xfrm>
            <a:off x="323850" y="908050"/>
            <a:ext cx="7772400" cy="685800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4100" b="1" kern="0" dirty="0">
                <a:solidFill>
                  <a:srgbClr val="411401"/>
                </a:solidFill>
                <a:latin typeface="+mj-lt"/>
                <a:ea typeface="+mj-ea"/>
                <a:cs typeface="+mj-cs"/>
              </a:rPr>
              <a:t>4.3  </a:t>
            </a:r>
            <a:r>
              <a:rPr lang="zh-CN" altLang="en-US" sz="4100" b="1" kern="0" dirty="0">
                <a:solidFill>
                  <a:srgbClr val="411401"/>
                </a:solidFill>
                <a:latin typeface="+mj-lt"/>
                <a:ea typeface="+mj-ea"/>
                <a:cs typeface="+mj-cs"/>
              </a:rPr>
              <a:t>赋值语句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2689E21-E6F0-44CD-B462-79980195153A}"/>
              </a:ext>
            </a:extLst>
          </p:cNvPr>
          <p:cNvCxnSpPr>
            <a:cxnSpLocks/>
          </p:cNvCxnSpPr>
          <p:nvPr/>
        </p:nvCxnSpPr>
        <p:spPr>
          <a:xfrm flipH="1">
            <a:off x="3563888" y="3573016"/>
            <a:ext cx="864096" cy="71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3B23CD9-34C3-47FF-AED2-DB67E0C30B85}"/>
              </a:ext>
            </a:extLst>
          </p:cNvPr>
          <p:cNvSpPr txBox="1"/>
          <p:nvPr/>
        </p:nvSpPr>
        <p:spPr>
          <a:xfrm>
            <a:off x="4644008" y="3065463"/>
            <a:ext cx="3726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如果</a:t>
            </a:r>
            <a:r>
              <a:rPr lang="en-US" altLang="zh-CN" b="1" dirty="0">
                <a:solidFill>
                  <a:srgbClr val="C00000"/>
                </a:solidFill>
              </a:rPr>
              <a:t>t</a:t>
            </a:r>
            <a:r>
              <a:rPr lang="zh-CN" altLang="en-US" b="1" dirty="0">
                <a:solidFill>
                  <a:srgbClr val="C00000"/>
                </a:solidFill>
              </a:rPr>
              <a:t>的初始值为</a:t>
            </a:r>
            <a:r>
              <a:rPr lang="en-US" altLang="zh-CN" b="1" dirty="0">
                <a:solidFill>
                  <a:srgbClr val="C00000"/>
                </a:solidFill>
              </a:rPr>
              <a:t>7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a=3,b=8</a:t>
            </a:r>
            <a:r>
              <a:rPr lang="zh-CN" altLang="en-US" b="1" dirty="0">
                <a:solidFill>
                  <a:srgbClr val="C00000"/>
                </a:solidFill>
              </a:rPr>
              <a:t>的情况下</a:t>
            </a:r>
            <a:r>
              <a:rPr lang="en-US" altLang="zh-CN" b="1" dirty="0">
                <a:solidFill>
                  <a:srgbClr val="C00000"/>
                </a:solidFill>
              </a:rPr>
              <a:t>,t=?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a=3,b=0</a:t>
            </a:r>
            <a:r>
              <a:rPr lang="zh-CN" altLang="en-US" b="1" dirty="0">
                <a:solidFill>
                  <a:srgbClr val="C00000"/>
                </a:solidFill>
              </a:rPr>
              <a:t>的情况下</a:t>
            </a:r>
            <a:r>
              <a:rPr lang="en-US" altLang="zh-CN" b="1" dirty="0">
                <a:solidFill>
                  <a:srgbClr val="C00000"/>
                </a:solidFill>
              </a:rPr>
              <a:t>,t=?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a=0,b=0</a:t>
            </a:r>
            <a:r>
              <a:rPr lang="zh-CN" altLang="en-US" b="1" dirty="0">
                <a:solidFill>
                  <a:srgbClr val="C00000"/>
                </a:solidFill>
              </a:rPr>
              <a:t>的情况下</a:t>
            </a:r>
            <a:r>
              <a:rPr lang="en-US" altLang="zh-CN" b="1" dirty="0">
                <a:solidFill>
                  <a:srgbClr val="C00000"/>
                </a:solidFill>
              </a:rPr>
              <a:t>,t=?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C4D78915-A0A4-4B4B-ADF4-C956C409D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692150"/>
            <a:ext cx="86868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2800">
                <a:solidFill>
                  <a:schemeClr val="tx1"/>
                </a:solidFill>
                <a:ea typeface="隶书" panose="02010509060101010101" pitchFamily="49" charset="-122"/>
              </a:rPr>
              <a:t>连续赋值语句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6B8E220C-3635-4F6C-A90E-19EDEB8C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1330325"/>
            <a:ext cx="2933700" cy="860425"/>
          </a:xfrm>
          <a:prstGeom prst="rect">
            <a:avLst/>
          </a:prstGeom>
          <a:solidFill>
            <a:srgbClr val="FFEFFB"/>
          </a:solidFill>
          <a:ln w="38100">
            <a:solidFill>
              <a:srgbClr val="80008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>
                <a:solidFill>
                  <a:srgbClr val="336600"/>
                </a:solidFill>
                <a:latin typeface="Arial" panose="020B0604020202020204" pitchFamily="34" charset="0"/>
              </a:rPr>
              <a:t>int a , b , c ;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>
                <a:solidFill>
                  <a:srgbClr val="336600"/>
                </a:solidFill>
                <a:latin typeface="Arial" panose="020B0604020202020204" pitchFamily="34" charset="0"/>
              </a:rPr>
              <a:t>a=b=c=1 ;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44EC6F7C-D177-4FA6-8D17-11ECA2848780}"/>
              </a:ext>
            </a:extLst>
          </p:cNvPr>
          <p:cNvGrpSpPr>
            <a:grpSpLocks/>
          </p:cNvGrpSpPr>
          <p:nvPr/>
        </p:nvGrpSpPr>
        <p:grpSpPr bwMode="auto">
          <a:xfrm>
            <a:off x="1879600" y="2363788"/>
            <a:ext cx="6446838" cy="4075112"/>
            <a:chOff x="670" y="1045"/>
            <a:chExt cx="3890" cy="2567"/>
          </a:xfrm>
        </p:grpSpPr>
        <p:sp>
          <p:nvSpPr>
            <p:cNvPr id="20491" name="Text Box 10">
              <a:extLst>
                <a:ext uri="{FF2B5EF4-FFF2-40B4-BE49-F238E27FC236}">
                  <a16:creationId xmlns:a16="http://schemas.microsoft.com/office/drawing/2014/main" id="{38CCEB4B-6DFE-4669-81F5-49092251B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" y="1070"/>
              <a:ext cx="3165" cy="2542"/>
            </a:xfrm>
            <a:prstGeom prst="rect">
              <a:avLst/>
            </a:prstGeom>
            <a:solidFill>
              <a:srgbClr val="FFD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457200" indent="-4572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>
                  <a:solidFill>
                    <a:schemeClr val="tx1"/>
                  </a:solidFill>
                </a:rPr>
                <a:t>连续赋值语句应“</a:t>
              </a:r>
              <a:r>
                <a:rPr lang="zh-CN" altLang="en-US">
                  <a:solidFill>
                    <a:srgbClr val="FF0000"/>
                  </a:solidFill>
                </a:rPr>
                <a:t>从右向左</a:t>
              </a:r>
              <a:r>
                <a:rPr lang="zh-CN" altLang="en-US">
                  <a:solidFill>
                    <a:schemeClr val="tx1"/>
                  </a:solidFill>
                </a:rPr>
                <a:t>”计算</a:t>
              </a:r>
              <a:r>
                <a:rPr lang="zh-CN" altLang="en-US">
                  <a:solidFill>
                    <a:srgbClr val="FF0000"/>
                  </a:solidFill>
                </a:rPr>
                <a:t>    </a:t>
              </a:r>
              <a:r>
                <a:rPr lang="en-US" altLang="zh-CN">
                  <a:solidFill>
                    <a:srgbClr val="336600"/>
                  </a:solidFill>
                  <a:latin typeface="Arial" panose="020B0604020202020204" pitchFamily="34" charset="0"/>
                </a:rPr>
                <a:t>a=b=c=1 ;</a:t>
              </a:r>
            </a:p>
            <a:p>
              <a:pPr eaLnBrk="1" hangingPunct="1">
                <a:lnSpc>
                  <a:spcPct val="12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>
                  <a:solidFill>
                    <a:schemeClr val="tx1"/>
                  </a:solidFill>
                  <a:ea typeface="隶书" panose="02010509060101010101" pitchFamily="49" charset="-122"/>
                </a:rPr>
                <a:t>等价于：</a:t>
              </a:r>
            </a:p>
            <a:p>
              <a:pPr eaLnBrk="1" hangingPunct="1">
                <a:lnSpc>
                  <a:spcPct val="12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>
                  <a:solidFill>
                    <a:schemeClr val="tx1"/>
                  </a:solidFill>
                  <a:ea typeface="隶书" panose="02010509060101010101" pitchFamily="49" charset="-122"/>
                </a:rPr>
                <a:t>      </a:t>
              </a:r>
              <a:r>
                <a:rPr lang="en-US" altLang="zh-CN">
                  <a:solidFill>
                    <a:srgbClr val="336600"/>
                  </a:solidFill>
                  <a:latin typeface="Arial" panose="020B0604020202020204" pitchFamily="34" charset="0"/>
                </a:rPr>
                <a:t>a=(b=(c=1) );</a:t>
              </a:r>
              <a:endParaRPr lang="en-US" altLang="zh-CN">
                <a:solidFill>
                  <a:schemeClr val="tx1"/>
                </a:solidFill>
                <a:ea typeface="隶书" panose="02010509060101010101" pitchFamily="49" charset="-122"/>
              </a:endParaRPr>
            </a:p>
            <a:p>
              <a:pPr eaLnBrk="1" hangingPunct="1">
                <a:lnSpc>
                  <a:spcPct val="120000"/>
                </a:lnSpc>
                <a:buClr>
                  <a:srgbClr val="000000"/>
                </a:buClr>
                <a:buSzPct val="100000"/>
                <a:buFontTx/>
                <a:buAutoNum type="arabicPeriod"/>
              </a:pPr>
              <a:r>
                <a:rPr lang="zh-CN" altLang="en-US">
                  <a:solidFill>
                    <a:schemeClr val="tx1"/>
                  </a:solidFill>
                </a:rPr>
                <a:t>把常数 </a:t>
              </a:r>
              <a:r>
                <a:rPr lang="en-US" altLang="zh-CN">
                  <a:solidFill>
                    <a:srgbClr val="336600"/>
                  </a:solidFill>
                  <a:latin typeface="Arial" panose="020B0604020202020204" pitchFamily="34" charset="0"/>
                </a:rPr>
                <a:t>1 </a:t>
              </a:r>
              <a:r>
                <a:rPr lang="zh-CN" altLang="en-US">
                  <a:solidFill>
                    <a:schemeClr val="tx1"/>
                  </a:solidFill>
                </a:rPr>
                <a:t>赋给变量</a:t>
              </a:r>
              <a:r>
                <a:rPr lang="en-US" altLang="zh-CN">
                  <a:solidFill>
                    <a:srgbClr val="336600"/>
                  </a:solidFill>
                  <a:latin typeface="Arial" panose="020B0604020202020204" pitchFamily="34" charset="0"/>
                </a:rPr>
                <a:t>c</a:t>
              </a:r>
              <a:r>
                <a:rPr lang="zh-CN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，</a:t>
              </a:r>
              <a:r>
                <a:rPr lang="zh-CN" altLang="en-US">
                  <a:solidFill>
                    <a:schemeClr val="tx1"/>
                  </a:solidFill>
                </a:rPr>
                <a:t>表达式</a:t>
              </a:r>
              <a:r>
                <a:rPr lang="en-US" altLang="zh-CN">
                  <a:solidFill>
                    <a:srgbClr val="336600"/>
                  </a:solidFill>
                  <a:latin typeface="Arial" panose="020B0604020202020204" pitchFamily="34" charset="0"/>
                </a:rPr>
                <a:t>(c=1) </a:t>
              </a:r>
              <a:r>
                <a:rPr lang="zh-CN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的值为</a:t>
              </a:r>
              <a:r>
                <a:rPr lang="en-US" altLang="zh-CN">
                  <a:solidFill>
                    <a:srgbClr val="3366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zh-CN">
                  <a:solidFill>
                    <a:schemeClr val="tx1"/>
                  </a:solidFill>
                </a:rPr>
                <a:t>;</a:t>
              </a:r>
            </a:p>
            <a:p>
              <a:pPr eaLnBrk="1" hangingPunct="1">
                <a:lnSpc>
                  <a:spcPct val="120000"/>
                </a:lnSpc>
                <a:buClr>
                  <a:srgbClr val="000000"/>
                </a:buClr>
                <a:buSzPct val="100000"/>
                <a:buFontTx/>
                <a:buAutoNum type="arabicPeriod"/>
              </a:pPr>
              <a:r>
                <a:rPr lang="zh-CN" altLang="en-US">
                  <a:solidFill>
                    <a:schemeClr val="tx1"/>
                  </a:solidFill>
                </a:rPr>
                <a:t>把表达式</a:t>
              </a:r>
              <a:r>
                <a:rPr lang="en-US" altLang="zh-CN">
                  <a:solidFill>
                    <a:srgbClr val="336600"/>
                  </a:solidFill>
                  <a:latin typeface="Arial" panose="020B0604020202020204" pitchFamily="34" charset="0"/>
                </a:rPr>
                <a:t>(c=1)</a:t>
              </a:r>
              <a:r>
                <a:rPr lang="zh-CN" altLang="en-US">
                  <a:solidFill>
                    <a:schemeClr val="tx1"/>
                  </a:solidFill>
                </a:rPr>
                <a:t>赋给变量</a:t>
              </a:r>
              <a:r>
                <a:rPr lang="en-US" altLang="zh-CN">
                  <a:solidFill>
                    <a:srgbClr val="336600"/>
                  </a:solidFill>
                  <a:latin typeface="Arial" panose="020B0604020202020204" pitchFamily="34" charset="0"/>
                </a:rPr>
                <a:t>b</a:t>
              </a:r>
              <a:r>
                <a:rPr lang="zh-CN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，</a:t>
              </a:r>
              <a:r>
                <a:rPr lang="zh-CN" altLang="en-US">
                  <a:solidFill>
                    <a:schemeClr val="tx1"/>
                  </a:solidFill>
                </a:rPr>
                <a:t>表达式</a:t>
              </a:r>
              <a:r>
                <a:rPr lang="en-US" altLang="zh-CN">
                  <a:solidFill>
                    <a:srgbClr val="336600"/>
                  </a:solidFill>
                  <a:latin typeface="Arial" panose="020B0604020202020204" pitchFamily="34" charset="0"/>
                </a:rPr>
                <a:t>(b=(c=1) )</a:t>
              </a:r>
              <a:r>
                <a:rPr lang="zh-CN" altLang="en-US">
                  <a:solidFill>
                    <a:schemeClr val="tx1"/>
                  </a:solidFill>
                  <a:latin typeface="Arial" panose="020B0604020202020204" pitchFamily="34" charset="0"/>
                </a:rPr>
                <a:t>的值为</a:t>
              </a:r>
              <a:r>
                <a:rPr lang="en-US" altLang="zh-CN">
                  <a:solidFill>
                    <a:srgbClr val="3366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zh-CN">
                  <a:solidFill>
                    <a:schemeClr val="tx1"/>
                  </a:solidFill>
                </a:rPr>
                <a:t>;</a:t>
              </a:r>
            </a:p>
            <a:p>
              <a:pPr eaLnBrk="1" hangingPunct="1">
                <a:lnSpc>
                  <a:spcPct val="120000"/>
                </a:lnSpc>
                <a:buClr>
                  <a:srgbClr val="000000"/>
                </a:buClr>
                <a:buSzPct val="100000"/>
                <a:buFontTx/>
                <a:buAutoNum type="arabicPeriod"/>
              </a:pPr>
              <a:r>
                <a:rPr lang="zh-CN" altLang="en-US">
                  <a:solidFill>
                    <a:schemeClr val="tx1"/>
                  </a:solidFill>
                </a:rPr>
                <a:t>将右侧表达式的值</a:t>
              </a:r>
              <a:r>
                <a:rPr lang="en-US" altLang="zh-CN">
                  <a:solidFill>
                    <a:srgbClr val="336600"/>
                  </a:solidFill>
                  <a:latin typeface="Arial" panose="020B0604020202020204" pitchFamily="34" charset="0"/>
                </a:rPr>
                <a:t>1</a:t>
              </a:r>
              <a:r>
                <a:rPr lang="zh-CN" altLang="en-US">
                  <a:solidFill>
                    <a:schemeClr val="tx1"/>
                  </a:solidFill>
                </a:rPr>
                <a:t>赋给</a:t>
              </a:r>
              <a:r>
                <a:rPr lang="en-US" altLang="zh-CN">
                  <a:solidFill>
                    <a:srgbClr val="3366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zh-CN">
                  <a:solidFill>
                    <a:schemeClr val="tx1"/>
                  </a:solidFill>
                </a:rPr>
                <a:t> , </a:t>
              </a:r>
              <a:r>
                <a:rPr lang="en-US" altLang="zh-CN">
                  <a:solidFill>
                    <a:srgbClr val="336600"/>
                  </a:solidFill>
                  <a:latin typeface="Arial" panose="020B0604020202020204" pitchFamily="34" charset="0"/>
                </a:rPr>
                <a:t>a =1</a:t>
              </a:r>
              <a:r>
                <a:rPr lang="en-US" altLang="zh-CN">
                  <a:solidFill>
                    <a:schemeClr val="tx1"/>
                  </a:solidFill>
                </a:rPr>
                <a:t> </a:t>
              </a:r>
              <a:r>
                <a:rPr lang="zh-CN" altLang="en-US">
                  <a:solidFill>
                    <a:schemeClr val="tx1"/>
                  </a:solidFill>
                </a:rPr>
                <a:t>。</a:t>
              </a:r>
            </a:p>
          </p:txBody>
        </p:sp>
        <p:sp>
          <p:nvSpPr>
            <p:cNvPr id="20492" name="Text Box 11">
              <a:extLst>
                <a:ext uri="{FF2B5EF4-FFF2-40B4-BE49-F238E27FC236}">
                  <a16:creationId xmlns:a16="http://schemas.microsoft.com/office/drawing/2014/main" id="{CD14D0F4-E083-454C-AE4E-FA27F3F39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" y="1045"/>
              <a:ext cx="7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zh-CN" altLang="en-US" sz="2800">
                  <a:solidFill>
                    <a:srgbClr val="336600"/>
                  </a:solidFill>
                  <a:ea typeface="隶书" panose="02010509060101010101" pitchFamily="49" charset="-122"/>
                </a:rPr>
                <a:t>步骤：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F8119986-4C6D-4E60-B8D5-1175178542EB}"/>
              </a:ext>
            </a:extLst>
          </p:cNvPr>
          <p:cNvGrpSpPr>
            <a:grpSpLocks/>
          </p:cNvGrpSpPr>
          <p:nvPr/>
        </p:nvGrpSpPr>
        <p:grpSpPr bwMode="auto">
          <a:xfrm>
            <a:off x="5073650" y="1341438"/>
            <a:ext cx="3243263" cy="860425"/>
            <a:chOff x="3196" y="691"/>
            <a:chExt cx="2043" cy="542"/>
          </a:xfrm>
        </p:grpSpPr>
        <p:sp>
          <p:nvSpPr>
            <p:cNvPr id="20489" name="Text Box 13">
              <a:extLst>
                <a:ext uri="{FF2B5EF4-FFF2-40B4-BE49-F238E27FC236}">
                  <a16:creationId xmlns:a16="http://schemas.microsoft.com/office/drawing/2014/main" id="{427ACECA-4088-4E82-B6D9-4DAF765D6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6" y="691"/>
              <a:ext cx="2043" cy="542"/>
            </a:xfrm>
            <a:prstGeom prst="rect">
              <a:avLst/>
            </a:prstGeom>
            <a:solidFill>
              <a:srgbClr val="FFEFFB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 marL="342900" indent="-3429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US" altLang="zh-CN">
                  <a:solidFill>
                    <a:srgbClr val="336600"/>
                  </a:solidFill>
                  <a:latin typeface="Arial" panose="020B0604020202020204" pitchFamily="34" charset="0"/>
                </a:rPr>
                <a:t>      int   a=b=c=1 ;</a:t>
              </a:r>
            </a:p>
            <a:p>
              <a:pPr lvl="1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zh-CN">
                <a:solidFill>
                  <a:srgbClr val="336600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20490" name="Picture 14" descr="BD00028_">
              <a:extLst>
                <a:ext uri="{FF2B5EF4-FFF2-40B4-BE49-F238E27FC236}">
                  <a16:creationId xmlns:a16="http://schemas.microsoft.com/office/drawing/2014/main" id="{BF414888-0B52-4EAF-A13D-6D30B1846B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" y="701"/>
              <a:ext cx="543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99DEA2E2-4305-419F-ABFF-76192595238C}"/>
              </a:ext>
            </a:extLst>
          </p:cNvPr>
          <p:cNvGrpSpPr>
            <a:grpSpLocks/>
          </p:cNvGrpSpPr>
          <p:nvPr/>
        </p:nvGrpSpPr>
        <p:grpSpPr bwMode="auto">
          <a:xfrm>
            <a:off x="6723063" y="1765300"/>
            <a:ext cx="592137" cy="398463"/>
            <a:chOff x="4235" y="958"/>
            <a:chExt cx="373" cy="251"/>
          </a:xfrm>
        </p:grpSpPr>
        <p:sp>
          <p:nvSpPr>
            <p:cNvPr id="20487" name="Line 16">
              <a:extLst>
                <a:ext uri="{FF2B5EF4-FFF2-40B4-BE49-F238E27FC236}">
                  <a16:creationId xmlns:a16="http://schemas.microsoft.com/office/drawing/2014/main" id="{4A47A7C4-2CA7-417A-8437-6996F5011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5" y="982"/>
              <a:ext cx="373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8" name="Line 17">
              <a:extLst>
                <a:ext uri="{FF2B5EF4-FFF2-40B4-BE49-F238E27FC236}">
                  <a16:creationId xmlns:a16="http://schemas.microsoft.com/office/drawing/2014/main" id="{B0A608E5-7F0C-499C-849E-3A934BB9D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9" y="958"/>
              <a:ext cx="300" cy="25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2">
            <a:extLst>
              <a:ext uri="{FF2B5EF4-FFF2-40B4-BE49-F238E27FC236}">
                <a16:creationId xmlns:a16="http://schemas.microsoft.com/office/drawing/2014/main" id="{66102BB2-BDFC-4F4F-ACE9-B6A76A56F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5013325"/>
            <a:ext cx="86868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chemeClr val="tx1"/>
                </a:solidFill>
              </a:rPr>
              <a:t>标准输入输出函数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putchar </a:t>
            </a:r>
            <a:r>
              <a:rPr lang="zh-CN" altLang="en-US" sz="2000">
                <a:solidFill>
                  <a:schemeClr val="tx1"/>
                </a:solidFill>
              </a:rPr>
              <a:t>输出字符， </a:t>
            </a:r>
            <a:r>
              <a:rPr lang="en-US" altLang="zh-CN" sz="2000">
                <a:solidFill>
                  <a:schemeClr val="tx1"/>
                </a:solidFill>
              </a:rPr>
              <a:t>scanf  </a:t>
            </a:r>
            <a:r>
              <a:rPr lang="zh-CN" altLang="en-US" sz="2000">
                <a:solidFill>
                  <a:schemeClr val="tx1"/>
                </a:solidFill>
              </a:rPr>
              <a:t>格式输入，</a:t>
            </a:r>
            <a:r>
              <a:rPr lang="en-US" altLang="zh-CN" sz="2000">
                <a:solidFill>
                  <a:schemeClr val="tx1"/>
                </a:solidFill>
              </a:rPr>
              <a:t>puts </a:t>
            </a:r>
            <a:r>
              <a:rPr lang="zh-CN" altLang="en-US" sz="2000">
                <a:solidFill>
                  <a:schemeClr val="tx1"/>
                </a:solidFill>
              </a:rPr>
              <a:t>输出字符串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</a:rPr>
              <a:t>getchar  </a:t>
            </a:r>
            <a:r>
              <a:rPr lang="zh-CN" altLang="en-US" sz="2000">
                <a:solidFill>
                  <a:schemeClr val="tx1"/>
                </a:solidFill>
              </a:rPr>
              <a:t>输入字符， </a:t>
            </a:r>
            <a:r>
              <a:rPr lang="en-US" altLang="zh-CN" sz="2000">
                <a:solidFill>
                  <a:schemeClr val="tx1"/>
                </a:solidFill>
              </a:rPr>
              <a:t>printf </a:t>
            </a:r>
            <a:r>
              <a:rPr lang="zh-CN" altLang="en-US" sz="2000">
                <a:solidFill>
                  <a:schemeClr val="tx1"/>
                </a:solidFill>
              </a:rPr>
              <a:t>格式输出，</a:t>
            </a:r>
            <a:r>
              <a:rPr lang="en-US" altLang="zh-CN" sz="2000">
                <a:solidFill>
                  <a:schemeClr val="tx1"/>
                </a:solidFill>
              </a:rPr>
              <a:t>gets  </a:t>
            </a:r>
            <a:r>
              <a:rPr lang="zh-CN" altLang="en-US" sz="2000">
                <a:solidFill>
                  <a:schemeClr val="tx1"/>
                </a:solidFill>
              </a:rPr>
              <a:t>输入字符串</a:t>
            </a:r>
          </a:p>
        </p:txBody>
      </p:sp>
      <p:sp>
        <p:nvSpPr>
          <p:cNvPr id="9" name="Rectangle 1033">
            <a:extLst>
              <a:ext uri="{FF2B5EF4-FFF2-40B4-BE49-F238E27FC236}">
                <a16:creationId xmlns:a16="http://schemas.microsoft.com/office/drawing/2014/main" id="{06EF7D4F-6733-4F18-962C-965116054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" y="1033463"/>
            <a:ext cx="86868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zh-CN" dirty="0">
                <a:solidFill>
                  <a:schemeClr val="tx1"/>
                </a:solidFill>
                <a:latin typeface="楷体_GB2312" pitchFamily="49" charset="-122"/>
              </a:rPr>
              <a:t>所谓数据的输入输出是从计算机角度出发的。</a:t>
            </a:r>
            <a:endParaRPr lang="zh-CN" altLang="en-US" dirty="0">
              <a:solidFill>
                <a:schemeClr val="tx1"/>
              </a:solidFill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语言本身没有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I/O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语句，所有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I/O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都由函数来实现。</a:t>
            </a:r>
            <a:endParaRPr lang="zh-CN" altLang="en-US" dirty="0">
              <a:solidFill>
                <a:schemeClr val="tx1"/>
              </a:solidFill>
            </a:endParaRP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语言的标准库函数</a:t>
            </a:r>
            <a:endParaRPr lang="zh-CN" altLang="en-US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由编译系统提供的一系列函数，以库形式存放在系统中，不是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语言文本的组成部分。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库函数已编译成目标文件（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.obj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），在连接阶段才与源程序编译成的目标文件相连接，生成可执行文件。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调用形式：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000" u="sng" dirty="0">
                <a:solidFill>
                  <a:schemeClr val="tx1"/>
                </a:solidFill>
                <a:latin typeface="楷体_GB2312" pitchFamily="49" charset="-122"/>
              </a:rPr>
              <a:t>函数名（参数表）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注意在调用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语言库函数时，需要使用编译预处理命令</a:t>
            </a:r>
            <a:r>
              <a:rPr lang="en-US" altLang="zh-CN" sz="2000" dirty="0">
                <a:solidFill>
                  <a:schemeClr val="tx1"/>
                </a:solidFill>
              </a:rPr>
              <a:t>#include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 &lt;</a:t>
            </a:r>
            <a:r>
              <a:rPr lang="zh-CN" altLang="zh-CN" sz="2000" dirty="0">
                <a:solidFill>
                  <a:schemeClr val="tx1"/>
                </a:solidFill>
                <a:latin typeface="楷体_GB2312" pitchFamily="49" charset="-122"/>
              </a:rPr>
              <a:t>相关的头文件</a:t>
            </a:r>
            <a:r>
              <a:rPr lang="en-US" altLang="zh-CN" sz="2000" dirty="0">
                <a:solidFill>
                  <a:schemeClr val="tx1"/>
                </a:solidFill>
                <a:latin typeface="楷体_GB2312" pitchFamily="49" charset="-122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楷体_GB2312" pitchFamily="49" charset="-122"/>
              </a:rPr>
              <a:t>，使相应的头文件包含到用户源程序中。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 Box 1034">
            <a:extLst>
              <a:ext uri="{FF2B5EF4-FFF2-40B4-BE49-F238E27FC236}">
                <a16:creationId xmlns:a16="http://schemas.microsoft.com/office/drawing/2014/main" id="{BD2099B3-C9D7-4244-8177-5F9B4DA6A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1" y="6027003"/>
            <a:ext cx="3347865" cy="830997"/>
          </a:xfrm>
          <a:prstGeom prst="rect">
            <a:avLst/>
          </a:prstGeom>
          <a:solidFill>
            <a:srgbClr val="CCFFCC">
              <a:alpha val="50195"/>
            </a:srgbClr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Verdana" panose="020B0604030504040204" pitchFamily="34" charset="0"/>
              </a:rPr>
              <a:t>     </a:t>
            </a:r>
            <a:r>
              <a:rPr lang="en-US" altLang="zh-CN" dirty="0">
                <a:solidFill>
                  <a:schemeClr val="tx1"/>
                </a:solidFill>
              </a:rPr>
              <a:t>#include &lt;</a:t>
            </a:r>
            <a:r>
              <a:rPr lang="en-US" altLang="zh-CN" dirty="0" err="1">
                <a:solidFill>
                  <a:schemeClr val="tx1"/>
                </a:solidFill>
              </a:rPr>
              <a:t>stdio.h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dirty="0">
                <a:solidFill>
                  <a:schemeClr val="tx1"/>
                </a:solidFill>
              </a:rPr>
              <a:t>或  </a:t>
            </a:r>
            <a:r>
              <a:rPr lang="en-US" altLang="zh-CN" dirty="0">
                <a:solidFill>
                  <a:schemeClr val="tx1"/>
                </a:solidFill>
              </a:rPr>
              <a:t>#include ”</a:t>
            </a:r>
            <a:r>
              <a:rPr lang="en-US" altLang="zh-CN" dirty="0" err="1">
                <a:solidFill>
                  <a:schemeClr val="tx1"/>
                </a:solidFill>
              </a:rPr>
              <a:t>stdio.h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3" name="Text Box 1037">
            <a:extLst>
              <a:ext uri="{FF2B5EF4-FFF2-40B4-BE49-F238E27FC236}">
                <a16:creationId xmlns:a16="http://schemas.microsoft.com/office/drawing/2014/main" id="{2A7E5675-C190-4EFF-8F19-637C8EC4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333" y="3577527"/>
            <a:ext cx="3456384" cy="929485"/>
          </a:xfrm>
          <a:prstGeom prst="rect">
            <a:avLst/>
          </a:prstGeom>
          <a:solidFill>
            <a:srgbClr val="FFCC99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en-US" sz="1600" dirty="0">
                <a:solidFill>
                  <a:schemeClr val="tx1"/>
                </a:solidFill>
                <a:latin typeface="Verdana" panose="020B0604030504040204" pitchFamily="34" charset="0"/>
              </a:rPr>
              <a:t>常用头文件：     </a:t>
            </a:r>
          </a:p>
          <a:p>
            <a:pPr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stdio.h</a:t>
            </a:r>
            <a:r>
              <a:rPr lang="en-US" altLang="zh-CN" sz="1600" dirty="0">
                <a:solidFill>
                  <a:schemeClr val="tx1"/>
                </a:solidFill>
              </a:rPr>
              <a:t>   </a:t>
            </a:r>
            <a:r>
              <a:rPr lang="zh-CN" altLang="en-US" sz="1600" dirty="0">
                <a:solidFill>
                  <a:schemeClr val="tx1"/>
                </a:solidFill>
              </a:rPr>
              <a:t>定义输入输出函数</a:t>
            </a:r>
          </a:p>
          <a:p>
            <a:pPr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string.h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定义字符串操作函数</a:t>
            </a:r>
          </a:p>
          <a:p>
            <a:pPr eaLnBrk="1" hangingPunct="1">
              <a:lnSpc>
                <a:spcPct val="8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math.h</a:t>
            </a:r>
            <a:r>
              <a:rPr lang="en-US" altLang="zh-CN" sz="1600" dirty="0">
                <a:solidFill>
                  <a:schemeClr val="tx1"/>
                </a:solidFill>
              </a:rPr>
              <a:t>  </a:t>
            </a:r>
            <a:r>
              <a:rPr lang="zh-CN" altLang="en-US" sz="1600" dirty="0">
                <a:solidFill>
                  <a:schemeClr val="tx1"/>
                </a:solidFill>
              </a:rPr>
              <a:t>定义</a:t>
            </a:r>
            <a:r>
              <a:rPr lang="en-US" altLang="zh-CN" sz="1600" dirty="0">
                <a:solidFill>
                  <a:schemeClr val="tx1"/>
                </a:solidFill>
              </a:rPr>
              <a:t>sin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cos</a:t>
            </a:r>
            <a:r>
              <a:rPr lang="zh-CN" altLang="en-US" sz="1600" dirty="0">
                <a:solidFill>
                  <a:schemeClr val="tx1"/>
                </a:solidFill>
              </a:rPr>
              <a:t>等数学函数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6655684-8773-429A-B43C-69C1397186DC}"/>
              </a:ext>
            </a:extLst>
          </p:cNvPr>
          <p:cNvSpPr txBox="1">
            <a:spLocks noChangeArrowheads="1"/>
          </p:cNvSpPr>
          <p:nvPr/>
        </p:nvSpPr>
        <p:spPr>
          <a:xfrm>
            <a:off x="468313" y="549275"/>
            <a:ext cx="7772400" cy="685800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4100" b="1" kern="0" dirty="0">
                <a:solidFill>
                  <a:srgbClr val="411401"/>
                </a:solidFill>
                <a:latin typeface="+mj-lt"/>
                <a:ea typeface="+mj-ea"/>
                <a:cs typeface="+mj-cs"/>
              </a:rPr>
              <a:t>4.4  </a:t>
            </a:r>
            <a:r>
              <a:rPr lang="zh-CN" altLang="en-US" sz="4100" b="1" kern="0" dirty="0">
                <a:solidFill>
                  <a:srgbClr val="411401"/>
                </a:solidFill>
                <a:latin typeface="+mj-lt"/>
                <a:ea typeface="+mj-ea"/>
                <a:cs typeface="+mj-cs"/>
              </a:rPr>
              <a:t>数据输入输出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聚合">
  <a:themeElements>
    <a:clrScheme name="自定义 6">
      <a:dk1>
        <a:srgbClr val="3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聚合">
  <a:themeElements>
    <a:clrScheme name="自定义 6">
      <a:dk1>
        <a:srgbClr val="3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3154</Words>
  <Application>Microsoft Office PowerPoint</Application>
  <PresentationFormat>全屏显示(4:3)</PresentationFormat>
  <Paragraphs>405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华文中宋</vt:lpstr>
      <vt:lpstr>楷体_GB2312</vt:lpstr>
      <vt:lpstr>隶书</vt:lpstr>
      <vt:lpstr>宋体</vt:lpstr>
      <vt:lpstr>幼圆</vt:lpstr>
      <vt:lpstr>Arial</vt:lpstr>
      <vt:lpstr>Calibri</vt:lpstr>
      <vt:lpstr>Cambria</vt:lpstr>
      <vt:lpstr>Times New Roman</vt:lpstr>
      <vt:lpstr>Verdana</vt:lpstr>
      <vt:lpstr>Wingdings</vt:lpstr>
      <vt:lpstr>Wingdings 2</vt:lpstr>
      <vt:lpstr>Wingdings 3</vt:lpstr>
      <vt:lpstr>1_聚合</vt:lpstr>
      <vt:lpstr>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在Internet上传输文件</dc:title>
  <dc:creator>DEWEY</dc:creator>
  <cp:lastModifiedBy>ZWX</cp:lastModifiedBy>
  <cp:revision>1061</cp:revision>
  <cp:lastPrinted>1601-01-01T00:00:00Z</cp:lastPrinted>
  <dcterms:created xsi:type="dcterms:W3CDTF">2003-06-06T13:05:51Z</dcterms:created>
  <dcterms:modified xsi:type="dcterms:W3CDTF">2022-09-22T14:34:11Z</dcterms:modified>
</cp:coreProperties>
</file>