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9" r:id="rId1"/>
  </p:sldMasterIdLst>
  <p:notesMasterIdLst>
    <p:notesMasterId r:id="rId52"/>
  </p:notesMasterIdLst>
  <p:handoutMasterIdLst>
    <p:handoutMasterId r:id="rId53"/>
  </p:handoutMasterIdLst>
  <p:sldIdLst>
    <p:sldId id="258" r:id="rId2"/>
    <p:sldId id="489" r:id="rId3"/>
    <p:sldId id="378" r:id="rId4"/>
    <p:sldId id="490" r:id="rId5"/>
    <p:sldId id="491" r:id="rId6"/>
    <p:sldId id="444" r:id="rId7"/>
    <p:sldId id="492" r:id="rId8"/>
    <p:sldId id="537" r:id="rId9"/>
    <p:sldId id="443" r:id="rId10"/>
    <p:sldId id="445" r:id="rId11"/>
    <p:sldId id="496" r:id="rId12"/>
    <p:sldId id="484" r:id="rId13"/>
    <p:sldId id="452" r:id="rId14"/>
    <p:sldId id="494" r:id="rId15"/>
    <p:sldId id="495" r:id="rId16"/>
    <p:sldId id="511" r:id="rId17"/>
    <p:sldId id="493" r:id="rId18"/>
    <p:sldId id="512" r:id="rId19"/>
    <p:sldId id="497" r:id="rId20"/>
    <p:sldId id="527" r:id="rId21"/>
    <p:sldId id="498" r:id="rId22"/>
    <p:sldId id="499" r:id="rId23"/>
    <p:sldId id="500" r:id="rId24"/>
    <p:sldId id="535" r:id="rId25"/>
    <p:sldId id="501" r:id="rId26"/>
    <p:sldId id="502" r:id="rId27"/>
    <p:sldId id="503" r:id="rId28"/>
    <p:sldId id="504" r:id="rId29"/>
    <p:sldId id="528" r:id="rId30"/>
    <p:sldId id="510" r:id="rId31"/>
    <p:sldId id="509" r:id="rId32"/>
    <p:sldId id="472" r:id="rId33"/>
    <p:sldId id="505" r:id="rId34"/>
    <p:sldId id="529" r:id="rId35"/>
    <p:sldId id="473" r:id="rId36"/>
    <p:sldId id="506" r:id="rId37"/>
    <p:sldId id="513" r:id="rId38"/>
    <p:sldId id="507" r:id="rId39"/>
    <p:sldId id="514" r:id="rId40"/>
    <p:sldId id="530" r:id="rId41"/>
    <p:sldId id="515" r:id="rId42"/>
    <p:sldId id="531" r:id="rId43"/>
    <p:sldId id="525" r:id="rId44"/>
    <p:sldId id="532" r:id="rId45"/>
    <p:sldId id="516" r:id="rId46"/>
    <p:sldId id="517" r:id="rId47"/>
    <p:sldId id="533" r:id="rId48"/>
    <p:sldId id="534" r:id="rId49"/>
    <p:sldId id="518" r:id="rId50"/>
    <p:sldId id="536" r:id="rId51"/>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5" autoAdjust="0"/>
    <p:restoredTop sz="95383" autoAdjust="0"/>
  </p:normalViewPr>
  <p:slideViewPr>
    <p:cSldViewPr>
      <p:cViewPr varScale="1">
        <p:scale>
          <a:sx n="89" d="100"/>
          <a:sy n="89" d="100"/>
        </p:scale>
        <p:origin x="166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752"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a:extLst>
              <a:ext uri="{FF2B5EF4-FFF2-40B4-BE49-F238E27FC236}">
                <a16:creationId xmlns="" xmlns:a16="http://schemas.microsoft.com/office/drawing/2014/main" id="{97F793FE-1277-4B02-9DCA-575B66B63B77}"/>
              </a:ext>
            </a:extLst>
          </p:cNvPr>
          <p:cNvSpPr>
            <a:spLocks noGrp="1" noChangeArrowheads="1"/>
          </p:cNvSpPr>
          <p:nvPr>
            <p:ph type="hdr" sz="quarter"/>
          </p:nvPr>
        </p:nvSpPr>
        <p:spPr bwMode="auto">
          <a:xfrm>
            <a:off x="0" y="104775"/>
            <a:ext cx="200025" cy="300038"/>
          </a:xfrm>
          <a:prstGeom prst="rect">
            <a:avLst/>
          </a:prstGeom>
          <a:noFill/>
          <a:ln w="6350">
            <a:noFill/>
            <a:miter lim="800000"/>
            <a:headEnd/>
            <a:tailEnd/>
          </a:ln>
          <a:effectLst/>
        </p:spPr>
        <p:txBody>
          <a:bodyPr vert="horz" wrap="none" lIns="99048" tIns="49524" rIns="99048" bIns="49524" numCol="1" anchor="ctr" anchorCtr="0" compatLnSpc="1">
            <a:prstTxWarp prst="textNoShape">
              <a:avLst/>
            </a:prstTxWarp>
            <a:spAutoFit/>
          </a:bodyPr>
          <a:lstStyle>
            <a:lvl1pPr eaLnBrk="1" hangingPunct="1">
              <a:defRPr sz="1300">
                <a:latin typeface="Times New Roman" pitchFamily="18" charset="0"/>
                <a:ea typeface="宋体" pitchFamily="2" charset="-122"/>
              </a:defRPr>
            </a:lvl1pPr>
          </a:lstStyle>
          <a:p>
            <a:pPr>
              <a:defRPr/>
            </a:pPr>
            <a:endParaRPr lang="en-US" altLang="zh-CN"/>
          </a:p>
        </p:txBody>
      </p:sp>
      <p:sp>
        <p:nvSpPr>
          <p:cNvPr id="156675" name="Rectangle 3">
            <a:extLst>
              <a:ext uri="{FF2B5EF4-FFF2-40B4-BE49-F238E27FC236}">
                <a16:creationId xmlns="" xmlns:a16="http://schemas.microsoft.com/office/drawing/2014/main" id="{232C222D-ACA4-4E4E-9634-1D3D43AC03D5}"/>
              </a:ext>
            </a:extLst>
          </p:cNvPr>
          <p:cNvSpPr>
            <a:spLocks noGrp="1" noChangeArrowheads="1"/>
          </p:cNvSpPr>
          <p:nvPr>
            <p:ph type="dt" sz="quarter" idx="1"/>
          </p:nvPr>
        </p:nvSpPr>
        <p:spPr bwMode="auto">
          <a:xfrm>
            <a:off x="6899275" y="104775"/>
            <a:ext cx="200025" cy="300038"/>
          </a:xfrm>
          <a:prstGeom prst="rect">
            <a:avLst/>
          </a:prstGeom>
          <a:noFill/>
          <a:ln w="6350">
            <a:noFill/>
            <a:miter lim="800000"/>
            <a:headEnd/>
            <a:tailEnd/>
          </a:ln>
          <a:effectLst/>
        </p:spPr>
        <p:txBody>
          <a:bodyPr vert="horz" wrap="none" lIns="99048" tIns="49524" rIns="99048" bIns="49524" numCol="1" anchor="ctr" anchorCtr="0" compatLnSpc="1">
            <a:prstTxWarp prst="textNoShape">
              <a:avLst/>
            </a:prstTxWarp>
            <a:spAutoFit/>
          </a:bodyPr>
          <a:lstStyle>
            <a:lvl1pPr algn="r" eaLnBrk="1" hangingPunct="1">
              <a:defRPr sz="1300">
                <a:latin typeface="Times New Roman" pitchFamily="18" charset="0"/>
                <a:ea typeface="宋体" pitchFamily="2" charset="-122"/>
              </a:defRPr>
            </a:lvl1pPr>
          </a:lstStyle>
          <a:p>
            <a:pPr>
              <a:defRPr/>
            </a:pPr>
            <a:endParaRPr lang="en-US" altLang="zh-CN"/>
          </a:p>
        </p:txBody>
      </p:sp>
      <p:sp>
        <p:nvSpPr>
          <p:cNvPr id="156676" name="Rectangle 4">
            <a:extLst>
              <a:ext uri="{FF2B5EF4-FFF2-40B4-BE49-F238E27FC236}">
                <a16:creationId xmlns="" xmlns:a16="http://schemas.microsoft.com/office/drawing/2014/main" id="{BD2725D7-F28B-4EB8-B0DD-F86914F25F67}"/>
              </a:ext>
            </a:extLst>
          </p:cNvPr>
          <p:cNvSpPr>
            <a:spLocks noGrp="1" noChangeArrowheads="1"/>
          </p:cNvSpPr>
          <p:nvPr>
            <p:ph type="ftr" sz="quarter" idx="2"/>
          </p:nvPr>
        </p:nvSpPr>
        <p:spPr bwMode="auto">
          <a:xfrm>
            <a:off x="0" y="9934575"/>
            <a:ext cx="200025" cy="300038"/>
          </a:xfrm>
          <a:prstGeom prst="rect">
            <a:avLst/>
          </a:prstGeom>
          <a:noFill/>
          <a:ln w="6350">
            <a:noFill/>
            <a:miter lim="800000"/>
            <a:headEnd/>
            <a:tailEnd/>
          </a:ln>
          <a:effectLst/>
        </p:spPr>
        <p:txBody>
          <a:bodyPr vert="horz" wrap="none" lIns="99048" tIns="49524" rIns="99048" bIns="49524" numCol="1" anchor="b" anchorCtr="0" compatLnSpc="1">
            <a:prstTxWarp prst="textNoShape">
              <a:avLst/>
            </a:prstTxWarp>
            <a:spAutoFit/>
          </a:bodyPr>
          <a:lstStyle>
            <a:lvl1pPr eaLnBrk="1" hangingPunct="1">
              <a:defRPr sz="1300">
                <a:latin typeface="Times New Roman" pitchFamily="18" charset="0"/>
                <a:ea typeface="宋体" pitchFamily="2" charset="-122"/>
              </a:defRPr>
            </a:lvl1pPr>
          </a:lstStyle>
          <a:p>
            <a:pPr>
              <a:defRPr/>
            </a:pPr>
            <a:endParaRPr lang="en-US" altLang="zh-CN"/>
          </a:p>
        </p:txBody>
      </p:sp>
      <p:sp>
        <p:nvSpPr>
          <p:cNvPr id="156677" name="Rectangle 5">
            <a:extLst>
              <a:ext uri="{FF2B5EF4-FFF2-40B4-BE49-F238E27FC236}">
                <a16:creationId xmlns="" xmlns:a16="http://schemas.microsoft.com/office/drawing/2014/main" id="{9E285CD7-1CFD-4DEA-B5C7-E4C270983163}"/>
              </a:ext>
            </a:extLst>
          </p:cNvPr>
          <p:cNvSpPr>
            <a:spLocks noGrp="1" noChangeArrowheads="1"/>
          </p:cNvSpPr>
          <p:nvPr>
            <p:ph type="sldNum" sz="quarter" idx="3"/>
          </p:nvPr>
        </p:nvSpPr>
        <p:spPr bwMode="auto">
          <a:xfrm>
            <a:off x="6704013" y="9934575"/>
            <a:ext cx="395287" cy="300038"/>
          </a:xfrm>
          <a:prstGeom prst="rect">
            <a:avLst/>
          </a:prstGeom>
          <a:noFill/>
          <a:ln w="6350">
            <a:noFill/>
            <a:miter lim="800000"/>
            <a:headEnd/>
            <a:tailEnd/>
          </a:ln>
          <a:effectLst/>
        </p:spPr>
        <p:txBody>
          <a:bodyPr vert="horz" wrap="none" lIns="99048" tIns="49524" rIns="99048" bIns="49524" numCol="1" anchor="b" anchorCtr="0" compatLnSpc="1">
            <a:prstTxWarp prst="textNoShape">
              <a:avLst/>
            </a:prstTxWarp>
            <a:spAutoFit/>
          </a:bodyPr>
          <a:lstStyle>
            <a:lvl1pPr algn="r" eaLnBrk="1" hangingPunct="1">
              <a:defRPr sz="1300" smtClean="0"/>
            </a:lvl1pPr>
          </a:lstStyle>
          <a:p>
            <a:pPr>
              <a:defRPr/>
            </a:pPr>
            <a:fld id="{A5920B66-36FB-4284-A893-B47E3247D1C9}"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 xmlns:a16="http://schemas.microsoft.com/office/drawing/2014/main" id="{EAAC1452-AA96-402D-884C-A2F843F4DDBD}"/>
              </a:ext>
            </a:extLst>
          </p:cNvPr>
          <p:cNvSpPr>
            <a:spLocks noGrp="1" noChangeArrowheads="1"/>
          </p:cNvSpPr>
          <p:nvPr>
            <p:ph type="hdr" sz="quarter"/>
          </p:nvPr>
        </p:nvSpPr>
        <p:spPr bwMode="auto">
          <a:xfrm>
            <a:off x="0" y="104775"/>
            <a:ext cx="200025" cy="300038"/>
          </a:xfrm>
          <a:prstGeom prst="rect">
            <a:avLst/>
          </a:prstGeom>
          <a:noFill/>
          <a:ln w="6350">
            <a:noFill/>
            <a:miter lim="800000"/>
            <a:headEnd/>
            <a:tailEnd/>
          </a:ln>
          <a:effectLst/>
        </p:spPr>
        <p:txBody>
          <a:bodyPr vert="horz" wrap="none" lIns="99048" tIns="49524" rIns="99048" bIns="49524" numCol="1" anchor="ctr" anchorCtr="0" compatLnSpc="1">
            <a:prstTxWarp prst="textNoShape">
              <a:avLst/>
            </a:prstTxWarp>
            <a:spAutoFit/>
          </a:bodyPr>
          <a:lstStyle>
            <a:lvl1pPr eaLnBrk="1" hangingPunct="1">
              <a:defRPr sz="1300">
                <a:latin typeface="Times New Roman" pitchFamily="18" charset="0"/>
                <a:ea typeface="宋体" pitchFamily="2" charset="-122"/>
              </a:defRPr>
            </a:lvl1pPr>
          </a:lstStyle>
          <a:p>
            <a:pPr>
              <a:defRPr/>
            </a:pPr>
            <a:endParaRPr lang="en-US" altLang="zh-CN"/>
          </a:p>
        </p:txBody>
      </p:sp>
      <p:sp>
        <p:nvSpPr>
          <p:cNvPr id="121859" name="Rectangle 3">
            <a:extLst>
              <a:ext uri="{FF2B5EF4-FFF2-40B4-BE49-F238E27FC236}">
                <a16:creationId xmlns="" xmlns:a16="http://schemas.microsoft.com/office/drawing/2014/main" id="{5AADB7BB-3082-4207-A3D3-2219EAB4CF26}"/>
              </a:ext>
            </a:extLst>
          </p:cNvPr>
          <p:cNvSpPr>
            <a:spLocks noGrp="1" noChangeArrowheads="1"/>
          </p:cNvSpPr>
          <p:nvPr>
            <p:ph type="dt" idx="1"/>
          </p:nvPr>
        </p:nvSpPr>
        <p:spPr bwMode="auto">
          <a:xfrm>
            <a:off x="6899275" y="104775"/>
            <a:ext cx="200025" cy="300038"/>
          </a:xfrm>
          <a:prstGeom prst="rect">
            <a:avLst/>
          </a:prstGeom>
          <a:noFill/>
          <a:ln w="6350">
            <a:noFill/>
            <a:miter lim="800000"/>
            <a:headEnd/>
            <a:tailEnd/>
          </a:ln>
          <a:effectLst/>
        </p:spPr>
        <p:txBody>
          <a:bodyPr vert="horz" wrap="none" lIns="99048" tIns="49524" rIns="99048" bIns="49524" numCol="1" anchor="ctr" anchorCtr="0" compatLnSpc="1">
            <a:prstTxWarp prst="textNoShape">
              <a:avLst/>
            </a:prstTxWarp>
            <a:spAutoFit/>
          </a:bodyPr>
          <a:lstStyle>
            <a:lvl1pPr algn="r" eaLnBrk="1" hangingPunct="1">
              <a:defRPr sz="130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 xmlns:a16="http://schemas.microsoft.com/office/drawing/2014/main" id="{274780BC-DD21-4666-AC05-B1306153616E}"/>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a:extLst>
              <a:ext uri="{FF2B5EF4-FFF2-40B4-BE49-F238E27FC236}">
                <a16:creationId xmlns="" xmlns:a16="http://schemas.microsoft.com/office/drawing/2014/main" id="{B4516527-53B3-40B7-9043-0437F00EAE5F}"/>
              </a:ext>
            </a:extLst>
          </p:cNvPr>
          <p:cNvSpPr>
            <a:spLocks noGrp="1" noChangeArrowheads="1"/>
          </p:cNvSpPr>
          <p:nvPr>
            <p:ph type="body" sz="quarter" idx="3"/>
          </p:nvPr>
        </p:nvSpPr>
        <p:spPr bwMode="auto">
          <a:xfrm>
            <a:off x="946150" y="6540500"/>
            <a:ext cx="2508250" cy="1244600"/>
          </a:xfrm>
          <a:prstGeom prst="rect">
            <a:avLst/>
          </a:prstGeom>
          <a:noFill/>
          <a:ln w="6350">
            <a:noFill/>
            <a:miter lim="800000"/>
            <a:headEnd/>
            <a:tailEnd/>
          </a:ln>
          <a:effectLst/>
        </p:spPr>
        <p:txBody>
          <a:bodyPr vert="horz" wrap="none" lIns="99048" tIns="49524" rIns="99048" bIns="49524" numCol="1" anchor="ctr" anchorCtr="0" compatLnSpc="1">
            <a:prstTxWarp prst="textNoShape">
              <a:avLst/>
            </a:prstTxWarp>
            <a:sp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1862" name="Rectangle 6">
            <a:extLst>
              <a:ext uri="{FF2B5EF4-FFF2-40B4-BE49-F238E27FC236}">
                <a16:creationId xmlns="" xmlns:a16="http://schemas.microsoft.com/office/drawing/2014/main" id="{41CC21A0-9C69-4984-B0D4-62954868BAB1}"/>
              </a:ext>
            </a:extLst>
          </p:cNvPr>
          <p:cNvSpPr>
            <a:spLocks noGrp="1" noChangeArrowheads="1"/>
          </p:cNvSpPr>
          <p:nvPr>
            <p:ph type="ftr" sz="quarter" idx="4"/>
          </p:nvPr>
        </p:nvSpPr>
        <p:spPr bwMode="auto">
          <a:xfrm>
            <a:off x="0" y="9934575"/>
            <a:ext cx="200025" cy="300038"/>
          </a:xfrm>
          <a:prstGeom prst="rect">
            <a:avLst/>
          </a:prstGeom>
          <a:noFill/>
          <a:ln w="6350">
            <a:noFill/>
            <a:miter lim="800000"/>
            <a:headEnd/>
            <a:tailEnd/>
          </a:ln>
          <a:effectLst/>
        </p:spPr>
        <p:txBody>
          <a:bodyPr vert="horz" wrap="none" lIns="99048" tIns="49524" rIns="99048" bIns="49524" numCol="1" anchor="b" anchorCtr="0" compatLnSpc="1">
            <a:prstTxWarp prst="textNoShape">
              <a:avLst/>
            </a:prstTxWarp>
            <a:spAutoFit/>
          </a:bodyPr>
          <a:lstStyle>
            <a:lvl1pPr eaLnBrk="1" hangingPunct="1">
              <a:defRPr sz="1300">
                <a:latin typeface="Times New Roman" pitchFamily="18" charset="0"/>
                <a:ea typeface="宋体" pitchFamily="2" charset="-122"/>
              </a:defRPr>
            </a:lvl1pPr>
          </a:lstStyle>
          <a:p>
            <a:pPr>
              <a:defRPr/>
            </a:pPr>
            <a:endParaRPr lang="en-US" altLang="zh-CN"/>
          </a:p>
        </p:txBody>
      </p:sp>
      <p:sp>
        <p:nvSpPr>
          <p:cNvPr id="121863" name="Rectangle 7">
            <a:extLst>
              <a:ext uri="{FF2B5EF4-FFF2-40B4-BE49-F238E27FC236}">
                <a16:creationId xmlns="" xmlns:a16="http://schemas.microsoft.com/office/drawing/2014/main" id="{E3C58AF8-F028-4C7E-B34D-56AF7999CF5C}"/>
              </a:ext>
            </a:extLst>
          </p:cNvPr>
          <p:cNvSpPr>
            <a:spLocks noGrp="1" noChangeArrowheads="1"/>
          </p:cNvSpPr>
          <p:nvPr>
            <p:ph type="sldNum" sz="quarter" idx="5"/>
          </p:nvPr>
        </p:nvSpPr>
        <p:spPr bwMode="auto">
          <a:xfrm>
            <a:off x="6704013" y="9934575"/>
            <a:ext cx="395287" cy="300038"/>
          </a:xfrm>
          <a:prstGeom prst="rect">
            <a:avLst/>
          </a:prstGeom>
          <a:noFill/>
          <a:ln w="6350">
            <a:noFill/>
            <a:miter lim="800000"/>
            <a:headEnd/>
            <a:tailEnd/>
          </a:ln>
          <a:effectLst/>
        </p:spPr>
        <p:txBody>
          <a:bodyPr vert="horz" wrap="none" lIns="99048" tIns="49524" rIns="99048" bIns="49524" numCol="1" anchor="b" anchorCtr="0" compatLnSpc="1">
            <a:prstTxWarp prst="textNoShape">
              <a:avLst/>
            </a:prstTxWarp>
            <a:spAutoFit/>
          </a:bodyPr>
          <a:lstStyle>
            <a:lvl1pPr algn="r" eaLnBrk="1" hangingPunct="1">
              <a:defRPr sz="1300" smtClean="0"/>
            </a:lvl1pPr>
          </a:lstStyle>
          <a:p>
            <a:pPr>
              <a:defRPr/>
            </a:pPr>
            <a:fld id="{C249279F-3C1F-4EBC-8C61-719336157B8E}" type="slidenum">
              <a:rPr lang="en-US" altLang="zh-CN"/>
              <a:pPr>
                <a:defRPr/>
              </a:pPr>
              <a:t>‹#›</a:t>
            </a:fld>
            <a:endParaRPr lang="en-US" altLang="zh-CN"/>
          </a:p>
        </p:txBody>
      </p:sp>
    </p:spTree>
    <p:extLst>
      <p:ext uri="{BB962C8B-B14F-4D97-AF65-F5344CB8AC3E}">
        <p14:creationId xmlns:p14="http://schemas.microsoft.com/office/powerpoint/2010/main" val="778485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 xmlns:a16="http://schemas.microsoft.com/office/drawing/2014/main" id="{3008A52D-321F-4E68-9357-1D8EC4BC41DC}"/>
              </a:ext>
            </a:extLst>
          </p:cNvPr>
          <p:cNvSpPr>
            <a:spLocks noGrp="1" noChangeArrowheads="1"/>
          </p:cNvSpPr>
          <p:nvPr>
            <p:ph type="sldNum" sz="quarter" idx="5"/>
          </p:nvPr>
        </p:nvSpPr>
        <p:spPr>
          <a:xfrm>
            <a:off x="6815138" y="9934575"/>
            <a:ext cx="284162" cy="3000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C76FF9F-81AA-403B-BF3A-919CA06B1E97}" type="slidenum">
              <a:rPr lang="en-US" altLang="zh-CN" sz="1300"/>
              <a:pPr/>
              <a:t>2</a:t>
            </a:fld>
            <a:endParaRPr lang="en-US" altLang="zh-CN" sz="1300"/>
          </a:p>
        </p:txBody>
      </p:sp>
      <p:sp>
        <p:nvSpPr>
          <p:cNvPr id="7171" name="Rectangle 1">
            <a:extLst>
              <a:ext uri="{FF2B5EF4-FFF2-40B4-BE49-F238E27FC236}">
                <a16:creationId xmlns="" xmlns:a16="http://schemas.microsoft.com/office/drawing/2014/main" id="{84EC9B8F-42E0-422B-BBD2-7D80ED99BDEB}"/>
              </a:ext>
            </a:extLst>
          </p:cNvPr>
          <p:cNvSpPr>
            <a:spLocks noGrp="1" noRot="1" noChangeAspect="1" noChangeArrowheads="1" noTextEdit="1"/>
          </p:cNvSpPr>
          <p:nvPr>
            <p:ph type="sldImg"/>
          </p:nvPr>
        </p:nvSpPr>
        <p:spPr>
          <a:solidFill>
            <a:srgbClr val="FFFFFF"/>
          </a:solidFill>
          <a:ln/>
        </p:spPr>
      </p:sp>
      <p:sp>
        <p:nvSpPr>
          <p:cNvPr id="7172" name="Rectangle 2">
            <a:extLst>
              <a:ext uri="{FF2B5EF4-FFF2-40B4-BE49-F238E27FC236}">
                <a16:creationId xmlns="" xmlns:a16="http://schemas.microsoft.com/office/drawing/2014/main" id="{E8F71341-F373-48DB-A5B7-9E75A1131AD4}"/>
              </a:ext>
            </a:extLst>
          </p:cNvPr>
          <p:cNvSpPr>
            <a:spLocks noGrp="1" noChangeArrowheads="1"/>
          </p:cNvSpPr>
          <p:nvPr>
            <p:ph type="body" idx="1"/>
          </p:nvPr>
        </p:nvSpPr>
        <p:spPr>
          <a:xfrm>
            <a:off x="946150" y="7021513"/>
            <a:ext cx="200025" cy="28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94995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#include&lt;</a:t>
            </a:r>
            <a:r>
              <a:rPr lang="en-US" dirty="0" err="1"/>
              <a:t>stdio.h</a:t>
            </a:r>
            <a:r>
              <a:rPr lang="en-US" dirty="0"/>
              <a:t>&gt;</a:t>
            </a:r>
          </a:p>
          <a:p>
            <a:r>
              <a:rPr lang="en-US" dirty="0"/>
              <a:t>int main()</a:t>
            </a:r>
          </a:p>
          <a:p>
            <a:r>
              <a:rPr lang="en-US" dirty="0"/>
              <a:t>{</a:t>
            </a:r>
          </a:p>
          <a:p>
            <a:r>
              <a:rPr lang="en-US" dirty="0"/>
              <a:t>	</a:t>
            </a:r>
          </a:p>
          <a:p>
            <a:r>
              <a:rPr lang="en-US" dirty="0"/>
              <a:t>	int a = 1, b = 2, c =-3 ,d = -4;</a:t>
            </a:r>
          </a:p>
          <a:p>
            <a:r>
              <a:rPr lang="en-US" dirty="0"/>
              <a:t>	int e = (a&gt;b);</a:t>
            </a:r>
          </a:p>
          <a:p>
            <a:r>
              <a:rPr lang="en-US" dirty="0"/>
              <a:t>	int f = (c&gt;a&gt;b);</a:t>
            </a:r>
          </a:p>
          <a:p>
            <a:r>
              <a:rPr lang="en-US" dirty="0"/>
              <a:t>	int g = (b&gt;a);</a:t>
            </a:r>
          </a:p>
          <a:p>
            <a:r>
              <a:rPr lang="en-US" dirty="0"/>
              <a:t>	int h = (a&gt;c&gt;d);</a:t>
            </a:r>
          </a:p>
          <a:p>
            <a:r>
              <a:rPr lang="en-US" dirty="0"/>
              <a:t>	</a:t>
            </a:r>
            <a:r>
              <a:rPr lang="en-US" dirty="0" err="1"/>
              <a:t>printf</a:t>
            </a:r>
            <a:r>
              <a:rPr lang="en-US" dirty="0"/>
              <a:t>("e:%d,f:%d,g:%d,h:%d",e,f,g,h);//e:0,f:0,g:1,h:1</a:t>
            </a:r>
          </a:p>
          <a:p>
            <a:r>
              <a:rPr lang="en-US" dirty="0"/>
              <a:t>	return 0;</a:t>
            </a:r>
          </a:p>
          <a:p>
            <a:r>
              <a:rPr lang="en-US" dirty="0"/>
              <a:t>	</a:t>
            </a:r>
          </a:p>
          <a:p>
            <a:r>
              <a:rPr lang="en-US" dirty="0"/>
              <a:t>}</a:t>
            </a:r>
          </a:p>
        </p:txBody>
      </p:sp>
      <p:sp>
        <p:nvSpPr>
          <p:cNvPr id="4" name="灯片编号占位符 3"/>
          <p:cNvSpPr>
            <a:spLocks noGrp="1"/>
          </p:cNvSpPr>
          <p:nvPr>
            <p:ph type="sldNum" sz="quarter" idx="5"/>
          </p:nvPr>
        </p:nvSpPr>
        <p:spPr/>
        <p:txBody>
          <a:bodyPr/>
          <a:lstStyle/>
          <a:p>
            <a:pPr>
              <a:defRPr/>
            </a:pPr>
            <a:fld id="{C249279F-3C1F-4EBC-8C61-719336157B8E}" type="slidenum">
              <a:rPr lang="en-US" altLang="zh-CN" smtClean="0"/>
              <a:pPr>
                <a:defRPr/>
              </a:pPr>
              <a:t>7</a:t>
            </a:fld>
            <a:endParaRPr lang="en-US" altLang="zh-CN"/>
          </a:p>
        </p:txBody>
      </p:sp>
    </p:spTree>
    <p:extLst>
      <p:ext uri="{BB962C8B-B14F-4D97-AF65-F5344CB8AC3E}">
        <p14:creationId xmlns:p14="http://schemas.microsoft.com/office/powerpoint/2010/main" val="374417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#include&lt;</a:t>
            </a:r>
            <a:r>
              <a:rPr lang="en-US" dirty="0" err="1"/>
              <a:t>stdio.h</a:t>
            </a:r>
            <a:r>
              <a:rPr lang="en-US" dirty="0"/>
              <a:t>&gt;</a:t>
            </a:r>
          </a:p>
          <a:p>
            <a:r>
              <a:rPr lang="en-US" dirty="0"/>
              <a:t>int main()</a:t>
            </a:r>
          </a:p>
          <a:p>
            <a:r>
              <a:rPr lang="en-US" dirty="0"/>
              <a:t>{</a:t>
            </a:r>
          </a:p>
          <a:p>
            <a:r>
              <a:rPr lang="en-US" dirty="0"/>
              <a:t>	</a:t>
            </a:r>
          </a:p>
          <a:p>
            <a:r>
              <a:rPr lang="en-US" dirty="0"/>
              <a:t>	int a = 1, b = 2, c =-3 ,d = -4;</a:t>
            </a:r>
          </a:p>
          <a:p>
            <a:r>
              <a:rPr lang="en-US" dirty="0"/>
              <a:t>	int e = (a&gt;b);</a:t>
            </a:r>
          </a:p>
          <a:p>
            <a:r>
              <a:rPr lang="en-US" dirty="0"/>
              <a:t>	int f = (c&gt;a&gt;b);</a:t>
            </a:r>
          </a:p>
          <a:p>
            <a:r>
              <a:rPr lang="en-US" dirty="0"/>
              <a:t>	int g = (b&gt;a);</a:t>
            </a:r>
          </a:p>
          <a:p>
            <a:r>
              <a:rPr lang="en-US" dirty="0"/>
              <a:t>	int h = (a&gt;c&gt;d);</a:t>
            </a:r>
          </a:p>
          <a:p>
            <a:r>
              <a:rPr lang="en-US" dirty="0"/>
              <a:t>	</a:t>
            </a:r>
            <a:r>
              <a:rPr lang="en-US" dirty="0" err="1"/>
              <a:t>printf</a:t>
            </a:r>
            <a:r>
              <a:rPr lang="en-US" dirty="0"/>
              <a:t>("e:%d,f:%d,g:%d,h:%d",e,f,g,h);//e:0,f:0,g:1,h:1</a:t>
            </a:r>
          </a:p>
          <a:p>
            <a:r>
              <a:rPr lang="en-US" dirty="0"/>
              <a:t>	return 0;</a:t>
            </a:r>
          </a:p>
          <a:p>
            <a:r>
              <a:rPr lang="en-US" dirty="0"/>
              <a:t>	</a:t>
            </a:r>
          </a:p>
          <a:p>
            <a:r>
              <a:rPr lang="en-US" dirty="0"/>
              <a:t>}</a:t>
            </a:r>
          </a:p>
        </p:txBody>
      </p:sp>
      <p:sp>
        <p:nvSpPr>
          <p:cNvPr id="4" name="灯片编号占位符 3"/>
          <p:cNvSpPr>
            <a:spLocks noGrp="1"/>
          </p:cNvSpPr>
          <p:nvPr>
            <p:ph type="sldNum" sz="quarter" idx="5"/>
          </p:nvPr>
        </p:nvSpPr>
        <p:spPr/>
        <p:txBody>
          <a:bodyPr/>
          <a:lstStyle/>
          <a:p>
            <a:pPr>
              <a:defRPr/>
            </a:pPr>
            <a:fld id="{C249279F-3C1F-4EBC-8C61-719336157B8E}" type="slidenum">
              <a:rPr lang="en-US" altLang="zh-CN" smtClean="0"/>
              <a:pPr>
                <a:defRPr/>
              </a:pPr>
              <a:t>8</a:t>
            </a:fld>
            <a:endParaRPr lang="en-US" altLang="zh-CN"/>
          </a:p>
        </p:txBody>
      </p:sp>
    </p:spTree>
    <p:extLst>
      <p:ext uri="{BB962C8B-B14F-4D97-AF65-F5344CB8AC3E}">
        <p14:creationId xmlns:p14="http://schemas.microsoft.com/office/powerpoint/2010/main" val="357356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#include&lt;</a:t>
            </a:r>
            <a:r>
              <a:rPr lang="en-US" dirty="0" err="1"/>
              <a:t>stdio.h</a:t>
            </a:r>
            <a:r>
              <a:rPr lang="en-US" dirty="0"/>
              <a:t>&gt;</a:t>
            </a:r>
          </a:p>
          <a:p>
            <a:r>
              <a:rPr lang="en-US" dirty="0"/>
              <a:t>int main()</a:t>
            </a:r>
          </a:p>
          <a:p>
            <a:r>
              <a:rPr lang="en-US" dirty="0"/>
              <a:t>{</a:t>
            </a:r>
          </a:p>
          <a:p>
            <a:r>
              <a:rPr lang="en-US" dirty="0"/>
              <a:t>	int </a:t>
            </a:r>
            <a:r>
              <a:rPr lang="en-US" dirty="0" err="1"/>
              <a:t>a,b,m</a:t>
            </a:r>
            <a:r>
              <a:rPr lang="en-US" dirty="0"/>
              <a:t>;</a:t>
            </a:r>
          </a:p>
          <a:p>
            <a:r>
              <a:rPr lang="en-US" dirty="0"/>
              <a:t>	a = 8;</a:t>
            </a:r>
          </a:p>
          <a:p>
            <a:r>
              <a:rPr lang="en-US" dirty="0"/>
              <a:t>	b = 7;</a:t>
            </a:r>
          </a:p>
          <a:p>
            <a:r>
              <a:rPr lang="en-US" dirty="0"/>
              <a:t>	m = 5;</a:t>
            </a:r>
          </a:p>
          <a:p>
            <a:r>
              <a:rPr lang="en-US" dirty="0"/>
              <a:t>	m = a&gt;b;</a:t>
            </a:r>
          </a:p>
          <a:p>
            <a:r>
              <a:rPr lang="en-US" dirty="0"/>
              <a:t>	</a:t>
            </a:r>
            <a:r>
              <a:rPr lang="en-US" dirty="0" err="1"/>
              <a:t>printf</a:t>
            </a:r>
            <a:r>
              <a:rPr lang="en-US" dirty="0"/>
              <a:t>("a:%d,b:%d,m:%d",a,b,m);//a:8,b:7,m:1</a:t>
            </a:r>
          </a:p>
          <a:p>
            <a:r>
              <a:rPr lang="en-US" dirty="0"/>
              <a:t>	return 0;</a:t>
            </a:r>
          </a:p>
          <a:p>
            <a:r>
              <a:rPr lang="en-US" dirty="0"/>
              <a:t>}</a:t>
            </a:r>
          </a:p>
          <a:p>
            <a:endParaRPr lang="en-US" dirty="0"/>
          </a:p>
          <a:p>
            <a:r>
              <a:rPr lang="en-US" dirty="0"/>
              <a:t>#include&lt;</a:t>
            </a:r>
            <a:r>
              <a:rPr lang="en-US" dirty="0" err="1"/>
              <a:t>stdio.h</a:t>
            </a:r>
            <a:r>
              <a:rPr lang="en-US" dirty="0"/>
              <a:t>&gt;</a:t>
            </a:r>
          </a:p>
          <a:p>
            <a:r>
              <a:rPr lang="en-US" dirty="0"/>
              <a:t>int main()</a:t>
            </a:r>
          </a:p>
          <a:p>
            <a:r>
              <a:rPr lang="en-US" dirty="0"/>
              <a:t>{</a:t>
            </a:r>
          </a:p>
          <a:p>
            <a:r>
              <a:rPr lang="en-US" dirty="0"/>
              <a:t>	int a=1,b=2,c=3,d=4,m=1,n=1;</a:t>
            </a:r>
          </a:p>
          <a:p>
            <a:r>
              <a:rPr lang="en-US" dirty="0"/>
              <a:t>int k = (m=a&lt;b)&amp;&amp;(n=c&lt;d);</a:t>
            </a:r>
          </a:p>
          <a:p>
            <a:endParaRPr lang="en-US" dirty="0"/>
          </a:p>
          <a:p>
            <a:r>
              <a:rPr lang="en-US" dirty="0"/>
              <a:t>	</a:t>
            </a:r>
            <a:r>
              <a:rPr lang="en-US" dirty="0" err="1"/>
              <a:t>printf</a:t>
            </a:r>
            <a:r>
              <a:rPr lang="en-US" dirty="0"/>
              <a:t>("%</a:t>
            </a:r>
            <a:r>
              <a:rPr lang="en-US" dirty="0" err="1"/>
              <a:t>d",k</a:t>
            </a:r>
            <a:r>
              <a:rPr lang="en-US" dirty="0"/>
              <a:t>);//1</a:t>
            </a:r>
          </a:p>
          <a:p>
            <a:r>
              <a:rPr lang="en-US" dirty="0"/>
              <a:t>	return 0;	</a:t>
            </a:r>
          </a:p>
          <a:p>
            <a:r>
              <a:rPr lang="en-US" dirty="0"/>
              <a:t>}</a:t>
            </a:r>
          </a:p>
        </p:txBody>
      </p:sp>
      <p:sp>
        <p:nvSpPr>
          <p:cNvPr id="4" name="灯片编号占位符 3"/>
          <p:cNvSpPr>
            <a:spLocks noGrp="1"/>
          </p:cNvSpPr>
          <p:nvPr>
            <p:ph type="sldNum" sz="quarter" idx="5"/>
          </p:nvPr>
        </p:nvSpPr>
        <p:spPr/>
        <p:txBody>
          <a:bodyPr/>
          <a:lstStyle/>
          <a:p>
            <a:pPr>
              <a:defRPr/>
            </a:pPr>
            <a:fld id="{C249279F-3C1F-4EBC-8C61-719336157B8E}" type="slidenum">
              <a:rPr lang="en-US" altLang="zh-CN" smtClean="0"/>
              <a:pPr>
                <a:defRPr/>
              </a:pPr>
              <a:t>13</a:t>
            </a:fld>
            <a:endParaRPr lang="en-US" altLang="zh-CN"/>
          </a:p>
        </p:txBody>
      </p:sp>
    </p:spTree>
    <p:extLst>
      <p:ext uri="{BB962C8B-B14F-4D97-AF65-F5344CB8AC3E}">
        <p14:creationId xmlns:p14="http://schemas.microsoft.com/office/powerpoint/2010/main" val="23516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switch(x)</a:t>
            </a:r>
            <a:r>
              <a:rPr lang="zh-CN" altLang="en-US" dirty="0"/>
              <a:t>的</a:t>
            </a:r>
            <a:r>
              <a:rPr lang="en-US" altLang="zh-CN" dirty="0"/>
              <a:t>case 1</a:t>
            </a:r>
            <a:r>
              <a:rPr lang="zh-CN" altLang="en-US" dirty="0"/>
              <a:t>中没有 </a:t>
            </a:r>
            <a:r>
              <a:rPr lang="en-US" altLang="zh-CN"/>
              <a:t>break</a:t>
            </a:r>
            <a:endParaRPr lang="zh-CN" altLang="en-US" dirty="0"/>
          </a:p>
        </p:txBody>
      </p:sp>
      <p:sp>
        <p:nvSpPr>
          <p:cNvPr id="4" name="灯片编号占位符 3"/>
          <p:cNvSpPr>
            <a:spLocks noGrp="1"/>
          </p:cNvSpPr>
          <p:nvPr>
            <p:ph type="sldNum" sz="quarter" idx="5"/>
          </p:nvPr>
        </p:nvSpPr>
        <p:spPr/>
        <p:txBody>
          <a:bodyPr/>
          <a:lstStyle/>
          <a:p>
            <a:pPr>
              <a:defRPr/>
            </a:pPr>
            <a:fld id="{C249279F-3C1F-4EBC-8C61-719336157B8E}" type="slidenum">
              <a:rPr lang="en-US" altLang="zh-CN" smtClean="0"/>
              <a:pPr>
                <a:defRPr/>
              </a:pPr>
              <a:t>45</a:t>
            </a:fld>
            <a:endParaRPr lang="en-US" altLang="zh-CN"/>
          </a:p>
        </p:txBody>
      </p:sp>
    </p:spTree>
    <p:extLst>
      <p:ext uri="{BB962C8B-B14F-4D97-AF65-F5344CB8AC3E}">
        <p14:creationId xmlns:p14="http://schemas.microsoft.com/office/powerpoint/2010/main" val="2158730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 xmlns:a16="http://schemas.microsoft.com/office/drawing/2014/main" id="{324A887F-8018-4D9D-95C3-44FF6545003E}"/>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 xmlns:a16="http://schemas.microsoft.com/office/drawing/2014/main" id="{975FFE01-A40F-4E7E-B52A-C3F39D2C87F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a:extLst>
              <a:ext uri="{FF2B5EF4-FFF2-40B4-BE49-F238E27FC236}">
                <a16:creationId xmlns="" xmlns:a16="http://schemas.microsoft.com/office/drawing/2014/main" id="{0F799C23-04FE-451D-96BF-9AD658FBC3A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544433-065F-4FB5-8F54-348B2B4007A6}" type="slidenum">
              <a:rPr lang="en-US" altLang="zh-CN" sz="1300"/>
              <a:pPr/>
              <a:t>46</a:t>
            </a:fld>
            <a:endParaRPr lang="en-US" altLang="zh-CN" sz="1300"/>
          </a:p>
        </p:txBody>
      </p:sp>
    </p:spTree>
    <p:extLst>
      <p:ext uri="{BB962C8B-B14F-4D97-AF65-F5344CB8AC3E}">
        <p14:creationId xmlns:p14="http://schemas.microsoft.com/office/powerpoint/2010/main" val="227223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 xmlns:a16="http://schemas.microsoft.com/office/drawing/2014/main" id="{324A887F-8018-4D9D-95C3-44FF6545003E}"/>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 xmlns:a16="http://schemas.microsoft.com/office/drawing/2014/main" id="{975FFE01-A40F-4E7E-B52A-C3F39D2C87F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a:extLst>
              <a:ext uri="{FF2B5EF4-FFF2-40B4-BE49-F238E27FC236}">
                <a16:creationId xmlns="" xmlns:a16="http://schemas.microsoft.com/office/drawing/2014/main" id="{0F799C23-04FE-451D-96BF-9AD658FBC3A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544433-065F-4FB5-8F54-348B2B4007A6}" type="slidenum">
              <a:rPr lang="en-US" altLang="zh-CN" sz="1300"/>
              <a:pPr/>
              <a:t>47</a:t>
            </a:fld>
            <a:endParaRPr lang="en-US" altLang="zh-CN" sz="1300"/>
          </a:p>
        </p:txBody>
      </p:sp>
    </p:spTree>
    <p:extLst>
      <p:ext uri="{BB962C8B-B14F-4D97-AF65-F5344CB8AC3E}">
        <p14:creationId xmlns:p14="http://schemas.microsoft.com/office/powerpoint/2010/main" val="1518152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 xmlns:a16="http://schemas.microsoft.com/office/drawing/2014/main" id="{324A887F-8018-4D9D-95C3-44FF6545003E}"/>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 xmlns:a16="http://schemas.microsoft.com/office/drawing/2014/main" id="{975FFE01-A40F-4E7E-B52A-C3F39D2C87F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a:extLst>
              <a:ext uri="{FF2B5EF4-FFF2-40B4-BE49-F238E27FC236}">
                <a16:creationId xmlns="" xmlns:a16="http://schemas.microsoft.com/office/drawing/2014/main" id="{0F799C23-04FE-451D-96BF-9AD658FBC3A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544433-065F-4FB5-8F54-348B2B4007A6}" type="slidenum">
              <a:rPr lang="en-US" altLang="zh-CN" sz="1300"/>
              <a:pPr/>
              <a:t>48</a:t>
            </a:fld>
            <a:endParaRPr lang="en-US" altLang="zh-CN" sz="1300"/>
          </a:p>
        </p:txBody>
      </p:sp>
    </p:spTree>
    <p:extLst>
      <p:ext uri="{BB962C8B-B14F-4D97-AF65-F5344CB8AC3E}">
        <p14:creationId xmlns:p14="http://schemas.microsoft.com/office/powerpoint/2010/main" val="399093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 name="Picture 2" descr="D:\桌面\3-03.png">
            <a:extLst>
              <a:ext uri="{FF2B5EF4-FFF2-40B4-BE49-F238E27FC236}">
                <a16:creationId xmlns="" xmlns:a16="http://schemas.microsoft.com/office/drawing/2014/main" id="{884DE81E-7E06-4B53-B5D8-3C663DC51E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30613" y="2420938"/>
            <a:ext cx="5549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直角三角形 2">
            <a:extLst>
              <a:ext uri="{FF2B5EF4-FFF2-40B4-BE49-F238E27FC236}">
                <a16:creationId xmlns="" xmlns:a16="http://schemas.microsoft.com/office/drawing/2014/main" id="{01994918-8B7A-4889-8BC1-A5A5DF1B848C}"/>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4" name="TextBox 14">
            <a:extLst>
              <a:ext uri="{FF2B5EF4-FFF2-40B4-BE49-F238E27FC236}">
                <a16:creationId xmlns="" xmlns:a16="http://schemas.microsoft.com/office/drawing/2014/main" id="{F7521EA8-840D-4BE6-8756-CA24DA930762}"/>
              </a:ext>
            </a:extLst>
          </p:cNvPr>
          <p:cNvSpPr txBox="1">
            <a:spLocks noChangeArrowheads="1"/>
          </p:cNvSpPr>
          <p:nvPr/>
        </p:nvSpPr>
        <p:spPr bwMode="auto">
          <a:xfrm>
            <a:off x="3816350" y="6286500"/>
            <a:ext cx="1511300" cy="461963"/>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hangingPunct="1">
              <a:defRPr/>
            </a:pPr>
            <a:r>
              <a:rPr lang="zh-CN" altLang="en-US" b="1" dirty="0">
                <a:solidFill>
                  <a:srgbClr val="6A9A9A"/>
                </a:solidFill>
                <a:latin typeface="华文中宋" pitchFamily="2" charset="-122"/>
                <a:ea typeface="华文中宋" pitchFamily="2" charset="-122"/>
              </a:rPr>
              <a:t>程序设计</a:t>
            </a:r>
            <a:r>
              <a:rPr lang="en-US" altLang="zh-CN" b="1" dirty="0">
                <a:solidFill>
                  <a:srgbClr val="6A9A9A"/>
                </a:solidFill>
                <a:latin typeface="华文中宋" pitchFamily="2" charset="-122"/>
                <a:ea typeface="华文中宋" pitchFamily="2" charset="-122"/>
              </a:rPr>
              <a:t>I</a:t>
            </a:r>
            <a:endParaRPr lang="zh-CN" altLang="en-US" b="1" dirty="0">
              <a:solidFill>
                <a:srgbClr val="00863D"/>
              </a:solidFill>
              <a:latin typeface="华文中宋" pitchFamily="2" charset="-122"/>
              <a:ea typeface="华文中宋" pitchFamily="2" charset="-122"/>
            </a:endParaRPr>
          </a:p>
        </p:txBody>
      </p:sp>
      <p:pic>
        <p:nvPicPr>
          <p:cNvPr id="5" name="图片 14">
            <a:extLst>
              <a:ext uri="{FF2B5EF4-FFF2-40B4-BE49-F238E27FC236}">
                <a16:creationId xmlns="" xmlns:a16="http://schemas.microsoft.com/office/drawing/2014/main" id="{ADAC8EDD-D3FC-4D2D-9E6B-E738A911C1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95250"/>
            <a:ext cx="7635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0">
            <a:extLst>
              <a:ext uri="{FF2B5EF4-FFF2-40B4-BE49-F238E27FC236}">
                <a16:creationId xmlns="" xmlns:a16="http://schemas.microsoft.com/office/drawing/2014/main" id="{817A7BEF-141B-44D2-9F3D-0A5C52878F98}"/>
              </a:ext>
            </a:extLst>
          </p:cNvPr>
          <p:cNvSpPr txBox="1">
            <a:spLocks noChangeArrowheads="1"/>
          </p:cNvSpPr>
          <p:nvPr/>
        </p:nvSpPr>
        <p:spPr bwMode="auto">
          <a:xfrm>
            <a:off x="5580063" y="188913"/>
            <a:ext cx="3352800" cy="461962"/>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defRPr/>
            </a:pPr>
            <a:r>
              <a:rPr lang="zh-CN" altLang="en-US" b="1" dirty="0">
                <a:solidFill>
                  <a:srgbClr val="00863D"/>
                </a:solidFill>
                <a:latin typeface="华文中宋" pitchFamily="2" charset="-122"/>
                <a:ea typeface="华文中宋" pitchFamily="2" charset="-122"/>
              </a:rPr>
              <a:t>信息与电气工程学院</a:t>
            </a:r>
          </a:p>
        </p:txBody>
      </p:sp>
      <p:sp>
        <p:nvSpPr>
          <p:cNvPr id="7" name="灯片编号占位符 26">
            <a:extLst>
              <a:ext uri="{FF2B5EF4-FFF2-40B4-BE49-F238E27FC236}">
                <a16:creationId xmlns="" xmlns:a16="http://schemas.microsoft.com/office/drawing/2014/main" id="{FD9C2294-DB18-4B30-A184-21761FD545F7}"/>
              </a:ext>
            </a:extLst>
          </p:cNvPr>
          <p:cNvSpPr>
            <a:spLocks noGrp="1"/>
          </p:cNvSpPr>
          <p:nvPr>
            <p:ph type="sldNum" sz="quarter" idx="10"/>
          </p:nvPr>
        </p:nvSpPr>
        <p:spPr/>
        <p:txBody>
          <a:bodyPr/>
          <a:lstStyle>
            <a:lvl1pPr>
              <a:defRPr>
                <a:solidFill>
                  <a:srgbClr val="FFFFFF"/>
                </a:solidFill>
                <a:ea typeface="宋体" panose="02010600030101010101" pitchFamily="2" charset="-122"/>
              </a:defRPr>
            </a:lvl1pPr>
          </a:lstStyle>
          <a:p>
            <a:pPr>
              <a:defRPr/>
            </a:pPr>
            <a:fld id="{DF328E80-DFA8-42C2-9CDC-53981E767E17}" type="slidenum">
              <a:rPr lang="zh-CN" altLang="en-US"/>
              <a:pPr>
                <a:defRPr/>
              </a:pPr>
              <a:t>‹#›</a:t>
            </a:fld>
            <a:endParaRPr lang="zh-CN" altLang="en-US"/>
          </a:p>
        </p:txBody>
      </p:sp>
    </p:spTree>
    <p:extLst>
      <p:ext uri="{BB962C8B-B14F-4D97-AF65-F5344CB8AC3E}">
        <p14:creationId xmlns:p14="http://schemas.microsoft.com/office/powerpoint/2010/main" val="1876121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标题占位符 8">
            <a:extLst>
              <a:ext uri="{FF2B5EF4-FFF2-40B4-BE49-F238E27FC236}">
                <a16:creationId xmlns="" xmlns:a16="http://schemas.microsoft.com/office/drawing/2014/main" id="{04DBAB60-9DC7-4B04-A1C8-45A37F8DF07F}"/>
              </a:ext>
            </a:extLst>
          </p:cNvPr>
          <p:cNvSpPr>
            <a:spLocks noGrp="1"/>
          </p:cNvSpPr>
          <p:nvPr>
            <p:ph type="title"/>
          </p:nvPr>
        </p:nvSpPr>
        <p:spPr>
          <a:xfrm>
            <a:off x="457200" y="274638"/>
            <a:ext cx="8229600" cy="561975"/>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a:extLst>
              <a:ext uri="{FF2B5EF4-FFF2-40B4-BE49-F238E27FC236}">
                <a16:creationId xmlns="" xmlns:a16="http://schemas.microsoft.com/office/drawing/2014/main" id="{BBA66887-65FA-4571-B2AE-AB066E02D51E}"/>
              </a:ext>
            </a:extLst>
          </p:cNvPr>
          <p:cNvSpPr>
            <a:spLocks noGrp="1"/>
          </p:cNvSpPr>
          <p:nvPr>
            <p:ph type="body" idx="1"/>
          </p:nvPr>
        </p:nvSpPr>
        <p:spPr bwMode="auto">
          <a:xfrm>
            <a:off x="457200" y="908050"/>
            <a:ext cx="82296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 xmlns:a16="http://schemas.microsoft.com/office/drawing/2014/main" id="{93A3A7F9-72BC-474E-9799-B4CCE3F2B432}"/>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prstClr val="black"/>
                </a:solidFill>
                <a:latin typeface="Times New Roman"/>
                <a:ea typeface="黑体"/>
              </a:defRPr>
            </a:lvl1pPr>
            <a:extLst/>
          </a:lstStyle>
          <a:p>
            <a:pPr>
              <a:defRPr/>
            </a:pPr>
            <a:fld id="{25B164EA-E251-43A5-840F-40C7E18DC60F}" type="datetimeFigureOut">
              <a:rPr lang="zh-CN" altLang="en-US"/>
              <a:pPr>
                <a:defRPr/>
              </a:pPr>
              <a:t>2023/3/13</a:t>
            </a:fld>
            <a:endParaRPr lang="zh-CN" altLang="en-US"/>
          </a:p>
        </p:txBody>
      </p:sp>
      <p:sp>
        <p:nvSpPr>
          <p:cNvPr id="22" name="页脚占位符 21">
            <a:extLst>
              <a:ext uri="{FF2B5EF4-FFF2-40B4-BE49-F238E27FC236}">
                <a16:creationId xmlns="" xmlns:a16="http://schemas.microsoft.com/office/drawing/2014/main" id="{22B02BCB-2AFD-48A1-B635-D604A9E963EB}"/>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prstClr val="black"/>
                </a:solidFill>
                <a:latin typeface="Times New Roman"/>
                <a:ea typeface="黑体"/>
              </a:defRPr>
            </a:lvl1pPr>
            <a:extLst/>
          </a:lstStyle>
          <a:p>
            <a:pPr>
              <a:defRPr/>
            </a:pPr>
            <a:endParaRPr lang="zh-CN" altLang="en-US"/>
          </a:p>
        </p:txBody>
      </p:sp>
      <p:sp>
        <p:nvSpPr>
          <p:cNvPr id="18" name="灯片编号占位符 17">
            <a:extLst>
              <a:ext uri="{FF2B5EF4-FFF2-40B4-BE49-F238E27FC236}">
                <a16:creationId xmlns="" xmlns:a16="http://schemas.microsoft.com/office/drawing/2014/main" id="{A50367C7-3B69-4088-AEE8-436A47073A64}"/>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000">
                <a:solidFill>
                  <a:srgbClr val="000000"/>
                </a:solidFill>
                <a:ea typeface="黑体" panose="02010609060101010101" pitchFamily="49" charset="-122"/>
              </a:defRPr>
            </a:lvl1pPr>
          </a:lstStyle>
          <a:p>
            <a:pPr>
              <a:defRPr/>
            </a:pPr>
            <a:fld id="{CE11D7C8-80BB-49AB-93EE-FC68ADD1B8D3}" type="slidenum">
              <a:rPr lang="zh-CN" altLang="en-US"/>
              <a:pPr>
                <a:defRPr/>
              </a:pPr>
              <a:t>‹#›</a:t>
            </a:fld>
            <a:endParaRPr lang="zh-CN" altLang="en-US"/>
          </a:p>
        </p:txBody>
      </p:sp>
      <p:pic>
        <p:nvPicPr>
          <p:cNvPr id="1031" name="Picture 2" descr="D:\桌面\B1-1.18-02.png">
            <a:extLst>
              <a:ext uri="{FF2B5EF4-FFF2-40B4-BE49-F238E27FC236}">
                <a16:creationId xmlns="" xmlns:a16="http://schemas.microsoft.com/office/drawing/2014/main" id="{92049971-0232-434D-A462-3F9F408E4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88913"/>
            <a:ext cx="20018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 descr="D:\桌面\xian-04.png">
            <a:extLst>
              <a:ext uri="{FF2B5EF4-FFF2-40B4-BE49-F238E27FC236}">
                <a16:creationId xmlns="" xmlns:a16="http://schemas.microsoft.com/office/drawing/2014/main" id="{F5F779AC-68EF-4A10-8362-16AFF15EA6F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6119812"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Box 10">
            <a:extLst>
              <a:ext uri="{FF2B5EF4-FFF2-40B4-BE49-F238E27FC236}">
                <a16:creationId xmlns="" xmlns:a16="http://schemas.microsoft.com/office/drawing/2014/main" id="{72AB72C5-FAF4-4D27-A676-45FDFEB75936}"/>
              </a:ext>
            </a:extLst>
          </p:cNvPr>
          <p:cNvSpPr txBox="1">
            <a:spLocks noChangeArrowheads="1"/>
          </p:cNvSpPr>
          <p:nvPr/>
        </p:nvSpPr>
        <p:spPr bwMode="auto">
          <a:xfrm>
            <a:off x="323850" y="6092825"/>
            <a:ext cx="3352800" cy="831850"/>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defRPr/>
            </a:pPr>
            <a:r>
              <a:rPr lang="zh-CN" altLang="en-US" b="1" dirty="0">
                <a:solidFill>
                  <a:srgbClr val="00863D"/>
                </a:solidFill>
                <a:latin typeface="华文中宋" pitchFamily="2" charset="-122"/>
                <a:ea typeface="华文中宋" pitchFamily="2" charset="-122"/>
              </a:rPr>
              <a:t>信息与电气工程学院</a:t>
            </a:r>
            <a:endParaRPr lang="en-US" altLang="zh-CN" b="1" dirty="0">
              <a:solidFill>
                <a:srgbClr val="00863D"/>
              </a:solidFill>
              <a:latin typeface="华文中宋" pitchFamily="2" charset="-122"/>
              <a:ea typeface="华文中宋" pitchFamily="2" charset="-122"/>
            </a:endParaRPr>
          </a:p>
          <a:p>
            <a:pPr eaLnBrk="1" hangingPunct="1">
              <a:defRPr/>
            </a:pPr>
            <a:endParaRPr lang="zh-CN" altLang="en-US" b="1" dirty="0">
              <a:solidFill>
                <a:srgbClr val="00863D"/>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4342" r:id="rId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ea typeface="宋体" pitchFamily="2" charset="-122"/>
        </a:defRPr>
      </a:lvl2pPr>
      <a:lvl3pPr algn="l" rtl="0" eaLnBrk="0" fontAlgn="base" hangingPunct="0">
        <a:spcBef>
          <a:spcPct val="0"/>
        </a:spcBef>
        <a:spcAft>
          <a:spcPct val="0"/>
        </a:spcAft>
        <a:defRPr sz="4100" b="1">
          <a:solidFill>
            <a:schemeClr val="tx2"/>
          </a:solidFill>
          <a:latin typeface="Calibri" pitchFamily="34" charset="0"/>
          <a:ea typeface="宋体" pitchFamily="2" charset="-122"/>
        </a:defRPr>
      </a:lvl3pPr>
      <a:lvl4pPr algn="l" rtl="0" eaLnBrk="0" fontAlgn="base" hangingPunct="0">
        <a:spcBef>
          <a:spcPct val="0"/>
        </a:spcBef>
        <a:spcAft>
          <a:spcPct val="0"/>
        </a:spcAft>
        <a:defRPr sz="4100" b="1">
          <a:solidFill>
            <a:schemeClr val="tx2"/>
          </a:solidFill>
          <a:latin typeface="Calibri" pitchFamily="34" charset="0"/>
          <a:ea typeface="宋体" pitchFamily="2" charset="-122"/>
        </a:defRPr>
      </a:lvl4pPr>
      <a:lvl5pPr algn="l" rtl="0" eaLnBrk="0" fontAlgn="base" hangingPunct="0">
        <a:spcBef>
          <a:spcPct val="0"/>
        </a:spcBef>
        <a:spcAft>
          <a:spcPct val="0"/>
        </a:spcAft>
        <a:defRPr sz="4100" b="1">
          <a:solidFill>
            <a:schemeClr val="tx2"/>
          </a:solidFill>
          <a:latin typeface="Calibri" pitchFamily="34" charset="0"/>
          <a:ea typeface="宋体" pitchFamily="2" charset="-122"/>
        </a:defRPr>
      </a:lvl5pPr>
      <a:lvl6pPr marL="457200" algn="l" rtl="0" eaLnBrk="1" fontAlgn="base" hangingPunct="1">
        <a:spcBef>
          <a:spcPct val="0"/>
        </a:spcBef>
        <a:spcAft>
          <a:spcPct val="0"/>
        </a:spcAft>
        <a:defRPr sz="4100" b="1">
          <a:solidFill>
            <a:schemeClr val="tx2"/>
          </a:solidFill>
          <a:latin typeface="Times New Roman" pitchFamily="18" charset="0"/>
          <a:ea typeface="黑体" pitchFamily="49" charset="-122"/>
        </a:defRPr>
      </a:lvl6pPr>
      <a:lvl7pPr marL="914400" algn="l" rtl="0" eaLnBrk="1" fontAlgn="base" hangingPunct="1">
        <a:spcBef>
          <a:spcPct val="0"/>
        </a:spcBef>
        <a:spcAft>
          <a:spcPct val="0"/>
        </a:spcAft>
        <a:defRPr sz="4100" b="1">
          <a:solidFill>
            <a:schemeClr val="tx2"/>
          </a:solidFill>
          <a:latin typeface="Times New Roman" pitchFamily="18" charset="0"/>
          <a:ea typeface="黑体" pitchFamily="49" charset="-122"/>
        </a:defRPr>
      </a:lvl7pPr>
      <a:lvl8pPr marL="1371600" algn="l" rtl="0" eaLnBrk="1" fontAlgn="base" hangingPunct="1">
        <a:spcBef>
          <a:spcPct val="0"/>
        </a:spcBef>
        <a:spcAft>
          <a:spcPct val="0"/>
        </a:spcAft>
        <a:defRPr sz="4100" b="1">
          <a:solidFill>
            <a:schemeClr val="tx2"/>
          </a:solidFill>
          <a:latin typeface="Times New Roman" pitchFamily="18" charset="0"/>
          <a:ea typeface="黑体" pitchFamily="49" charset="-122"/>
        </a:defRPr>
      </a:lvl8pPr>
      <a:lvl9pPr marL="1828800" algn="l" rtl="0" eaLnBrk="1" fontAlgn="base" hangingPunct="1">
        <a:spcBef>
          <a:spcPct val="0"/>
        </a:spcBef>
        <a:spcAft>
          <a:spcPct val="0"/>
        </a:spcAft>
        <a:defRPr sz="4100" b="1">
          <a:solidFill>
            <a:schemeClr val="tx2"/>
          </a:solidFill>
          <a:latin typeface="Times New Roman" pitchFamily="18"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53157BDC-F5A4-4A48-AE9D-99E1F32AEDBD}"/>
              </a:ext>
            </a:extLst>
          </p:cNvPr>
          <p:cNvSpPr>
            <a:spLocks noGrp="1" noChangeArrowheads="1"/>
          </p:cNvSpPr>
          <p:nvPr>
            <p:ph type="ctrTitle" idx="4294967295"/>
          </p:nvPr>
        </p:nvSpPr>
        <p:spPr>
          <a:xfrm>
            <a:off x="971600" y="1412776"/>
            <a:ext cx="7772400" cy="685800"/>
          </a:xfrm>
        </p:spPr>
        <p:txBody>
          <a:bodyPr>
            <a:noAutofit/>
          </a:bodyPr>
          <a:lstStyle/>
          <a:p>
            <a:pPr algn="ctr" eaLnBrk="1" hangingPunct="1">
              <a:defRPr/>
            </a:pPr>
            <a:r>
              <a:rPr lang="en-US" altLang="zh-CN" sz="6000" dirty="0"/>
              <a:t>C</a:t>
            </a:r>
            <a:r>
              <a:rPr lang="zh-CN" altLang="en-US" sz="6000" dirty="0"/>
              <a:t>程序设计案例教程</a:t>
            </a:r>
          </a:p>
        </p:txBody>
      </p:sp>
      <p:sp>
        <p:nvSpPr>
          <p:cNvPr id="5123" name="Rectangle 3">
            <a:extLst>
              <a:ext uri="{FF2B5EF4-FFF2-40B4-BE49-F238E27FC236}">
                <a16:creationId xmlns="" xmlns:a16="http://schemas.microsoft.com/office/drawing/2014/main" id="{6EB40255-9550-4A4A-B459-E312A118ECCF}"/>
              </a:ext>
            </a:extLst>
          </p:cNvPr>
          <p:cNvSpPr>
            <a:spLocks noGrp="1"/>
          </p:cNvSpPr>
          <p:nvPr>
            <p:ph type="subTitle" idx="4294967295"/>
          </p:nvPr>
        </p:nvSpPr>
        <p:spPr>
          <a:xfrm>
            <a:off x="1509713" y="2708275"/>
            <a:ext cx="6696075" cy="2576513"/>
          </a:xfrm>
        </p:spPr>
        <p:txBody>
          <a:bodyPr/>
          <a:lstStyle/>
          <a:p>
            <a:pPr eaLnBrk="1" hangingPunct="1"/>
            <a:r>
              <a:rPr lang="zh-CN" altLang="en-US" sz="3000"/>
              <a:t>单元</a:t>
            </a:r>
            <a:r>
              <a:rPr lang="en-US" altLang="zh-CN" sz="3000"/>
              <a:t>5</a:t>
            </a:r>
            <a:r>
              <a:rPr lang="zh-CN" altLang="en-US" sz="3000"/>
              <a:t>： 分支 </a:t>
            </a:r>
            <a:r>
              <a:rPr lang="en-US" altLang="zh-CN" sz="3000"/>
              <a:t>/ </a:t>
            </a:r>
            <a:r>
              <a:rPr lang="zh-CN" altLang="en-US" sz="3000"/>
              <a:t>选择结构程序设计</a:t>
            </a:r>
            <a:endParaRPr lang="zh-CN" altLang="zh-CN"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DBDA8665-B5CB-4E11-8A2A-4BDE009BA482}"/>
              </a:ext>
            </a:extLst>
          </p:cNvPr>
          <p:cNvSpPr>
            <a:spLocks noGrp="1" noChangeArrowheads="1"/>
          </p:cNvSpPr>
          <p:nvPr>
            <p:ph type="ctrTitle" idx="4294967295"/>
          </p:nvPr>
        </p:nvSpPr>
        <p:spPr>
          <a:xfrm>
            <a:off x="0" y="692150"/>
            <a:ext cx="7772400" cy="863600"/>
          </a:xfrm>
        </p:spPr>
        <p:txBody>
          <a:bodyPr/>
          <a:lstStyle/>
          <a:p>
            <a:pPr algn="ctr" eaLnBrk="1" hangingPunct="1">
              <a:defRPr/>
            </a:pPr>
            <a:r>
              <a:rPr lang="en-US" altLang="zh-CN" sz="3600" dirty="0"/>
              <a:t>5.3 </a:t>
            </a:r>
            <a:r>
              <a:rPr lang="zh-CN" altLang="en-US" sz="3600" dirty="0"/>
              <a:t>逻辑运算符</a:t>
            </a:r>
            <a:endParaRPr lang="zh-CN" altLang="zh-CN" sz="3600" dirty="0"/>
          </a:p>
        </p:txBody>
      </p:sp>
      <p:sp>
        <p:nvSpPr>
          <p:cNvPr id="14339" name="Rectangle 3">
            <a:extLst>
              <a:ext uri="{FF2B5EF4-FFF2-40B4-BE49-F238E27FC236}">
                <a16:creationId xmlns="" xmlns:a16="http://schemas.microsoft.com/office/drawing/2014/main" id="{BB97671D-2589-45AA-BE94-7ACEE5FD0106}"/>
              </a:ext>
            </a:extLst>
          </p:cNvPr>
          <p:cNvSpPr>
            <a:spLocks noGrp="1"/>
          </p:cNvSpPr>
          <p:nvPr>
            <p:ph type="subTitle" idx="4294967295"/>
          </p:nvPr>
        </p:nvSpPr>
        <p:spPr>
          <a:xfrm>
            <a:off x="0" y="1557338"/>
            <a:ext cx="7924800" cy="4679950"/>
          </a:xfrm>
        </p:spPr>
        <p:txBody>
          <a:bodyPr/>
          <a:lstStyle/>
          <a:p>
            <a:pPr marL="342900" indent="-342900" eaLnBrk="1" hangingPunct="1">
              <a:lnSpc>
                <a:spcPct val="90000"/>
              </a:lnSpc>
              <a:buFont typeface="Wingdings" panose="05000000000000000000" pitchFamily="2" charset="2"/>
              <a:buChar char="n"/>
            </a:pPr>
            <a:r>
              <a:rPr lang="zh-CN" altLang="en-US" sz="2400"/>
              <a:t>逻辑运算符用于对逻辑对象进行运算。</a:t>
            </a:r>
          </a:p>
          <a:p>
            <a:pPr marL="342900" indent="-342900" eaLnBrk="1" hangingPunct="1">
              <a:lnSpc>
                <a:spcPct val="90000"/>
              </a:lnSpc>
              <a:buFont typeface="Wingdings" panose="05000000000000000000" pitchFamily="2" charset="2"/>
              <a:buChar char="n"/>
            </a:pPr>
            <a:r>
              <a:rPr lang="en-US" altLang="zh-CN" sz="2400"/>
              <a:t>C </a:t>
            </a:r>
            <a:r>
              <a:rPr lang="zh-CN" altLang="en-US" sz="2400"/>
              <a:t>语言有三种逻辑运算符</a:t>
            </a:r>
          </a:p>
          <a:p>
            <a:pPr marL="342900" indent="-342900" eaLnBrk="1" hangingPunct="1">
              <a:lnSpc>
                <a:spcPct val="90000"/>
              </a:lnSpc>
              <a:buFont typeface="Arial" panose="020B0604020202020204" pitchFamily="34" charset="0"/>
              <a:buChar char="•"/>
            </a:pPr>
            <a:endParaRPr lang="en-US" altLang="zh-CN" sz="2400"/>
          </a:p>
          <a:p>
            <a:pPr marL="342900" indent="-342900" eaLnBrk="1" hangingPunct="1">
              <a:lnSpc>
                <a:spcPct val="90000"/>
              </a:lnSpc>
              <a:buFont typeface="Arial" panose="020B0604020202020204" pitchFamily="34" charset="0"/>
              <a:buChar char="•"/>
            </a:pPr>
            <a:endParaRPr lang="en-US" altLang="zh-CN" sz="2400"/>
          </a:p>
          <a:p>
            <a:pPr marL="342900" indent="-342900" eaLnBrk="1" hangingPunct="1">
              <a:lnSpc>
                <a:spcPct val="90000"/>
              </a:lnSpc>
              <a:buFont typeface="Arial" panose="020B0604020202020204" pitchFamily="34" charset="0"/>
              <a:buChar char="•"/>
            </a:pPr>
            <a:endParaRPr lang="en-US" altLang="zh-CN" sz="2400"/>
          </a:p>
          <a:p>
            <a:pPr marL="342900" indent="-342900" eaLnBrk="1" hangingPunct="1">
              <a:lnSpc>
                <a:spcPct val="90000"/>
              </a:lnSpc>
              <a:buFont typeface="Arial" panose="020B0604020202020204" pitchFamily="34" charset="0"/>
              <a:buChar char="•"/>
            </a:pPr>
            <a:r>
              <a:rPr lang="en-US" altLang="zh-CN" sz="2400"/>
              <a:t>     </a:t>
            </a:r>
          </a:p>
          <a:p>
            <a:pPr marL="342900" indent="-342900" eaLnBrk="1" hangingPunct="1">
              <a:lnSpc>
                <a:spcPct val="90000"/>
              </a:lnSpc>
              <a:buFont typeface="Arial" panose="020B0604020202020204" pitchFamily="34" charset="0"/>
              <a:buChar char="•"/>
            </a:pPr>
            <a:endParaRPr lang="en-US" altLang="zh-CN" sz="2400"/>
          </a:p>
          <a:p>
            <a:pPr marL="342900" indent="-342900" eaLnBrk="1" hangingPunct="1">
              <a:lnSpc>
                <a:spcPct val="90000"/>
              </a:lnSpc>
              <a:buFont typeface="Arial" panose="020B0604020202020204" pitchFamily="34" charset="0"/>
              <a:buChar char="•"/>
            </a:pPr>
            <a:endParaRPr lang="zh-CN" altLang="en-US" sz="2400"/>
          </a:p>
          <a:p>
            <a:pPr marL="342900" indent="-342900" eaLnBrk="1" hangingPunct="1">
              <a:lnSpc>
                <a:spcPct val="90000"/>
              </a:lnSpc>
              <a:buFont typeface="Wingdings" panose="05000000000000000000" pitchFamily="2" charset="2"/>
              <a:buChar char="n"/>
            </a:pPr>
            <a:r>
              <a:rPr lang="zh-CN" altLang="en-US" sz="2400"/>
              <a:t>逻辑运算与其它运算的关系：</a:t>
            </a:r>
          </a:p>
          <a:p>
            <a:pPr marL="800100" lvl="1" indent="-342900" eaLnBrk="1" hangingPunct="1">
              <a:lnSpc>
                <a:spcPct val="90000"/>
              </a:lnSpc>
              <a:buFont typeface="Arial" panose="020B0604020202020204" pitchFamily="34" charset="0"/>
              <a:buChar char="•"/>
            </a:pPr>
            <a:r>
              <a:rPr lang="zh-CN" altLang="en-US" sz="2200"/>
              <a:t> 逻辑运算的运算对象必须具有真假值（逻辑值），而关系运算的运算对象都需要相同类型。</a:t>
            </a:r>
          </a:p>
          <a:p>
            <a:pPr marL="800100" lvl="1" indent="-342900" eaLnBrk="1" hangingPunct="1">
              <a:lnSpc>
                <a:spcPct val="90000"/>
              </a:lnSpc>
              <a:buFont typeface="Arial" panose="020B0604020202020204" pitchFamily="34" charset="0"/>
              <a:buChar char="•"/>
            </a:pPr>
            <a:r>
              <a:rPr lang="en-US" altLang="zh-CN" sz="2200"/>
              <a:t>! </a:t>
            </a:r>
            <a:r>
              <a:rPr lang="zh-CN" altLang="en-US" sz="2200"/>
              <a:t>运算具有最高级，</a:t>
            </a:r>
            <a:r>
              <a:rPr lang="en-US" altLang="zh-CN" sz="2200"/>
              <a:t>|| </a:t>
            </a:r>
            <a:r>
              <a:rPr lang="zh-CN" altLang="en-US" sz="2200"/>
              <a:t>运算具有最低级，通过括号可改变优先级。</a:t>
            </a:r>
            <a:r>
              <a:rPr lang="en-US" altLang="zh-CN" sz="2200"/>
              <a:t>|| </a:t>
            </a:r>
            <a:r>
              <a:rPr lang="zh-CN" altLang="en-US" sz="2200"/>
              <a:t>和</a:t>
            </a:r>
            <a:r>
              <a:rPr lang="en-US" altLang="zh-CN" sz="2200"/>
              <a:t>&amp;&amp; </a:t>
            </a:r>
            <a:r>
              <a:rPr lang="zh-CN" altLang="en-US" sz="2200"/>
              <a:t>低于关系运算级别，</a:t>
            </a:r>
            <a:r>
              <a:rPr lang="en-US" altLang="zh-CN" sz="2200"/>
              <a:t>!</a:t>
            </a:r>
            <a:r>
              <a:rPr lang="zh-CN" altLang="en-US" sz="2200"/>
              <a:t>高于算术运算级</a:t>
            </a:r>
            <a:endParaRPr lang="en-US" altLang="zh-CN" sz="2200"/>
          </a:p>
        </p:txBody>
      </p:sp>
      <p:grpSp>
        <p:nvGrpSpPr>
          <p:cNvPr id="2" name="Group 1059">
            <a:extLst>
              <a:ext uri="{FF2B5EF4-FFF2-40B4-BE49-F238E27FC236}">
                <a16:creationId xmlns="" xmlns:a16="http://schemas.microsoft.com/office/drawing/2014/main" id="{AC2AB567-8D54-43E2-8FC3-30CF8B90EC86}"/>
              </a:ext>
            </a:extLst>
          </p:cNvPr>
          <p:cNvGrpSpPr>
            <a:grpSpLocks/>
          </p:cNvGrpSpPr>
          <p:nvPr/>
        </p:nvGrpSpPr>
        <p:grpSpPr bwMode="auto">
          <a:xfrm>
            <a:off x="323850" y="2420938"/>
            <a:ext cx="7791450" cy="1900237"/>
            <a:chOff x="606" y="2365"/>
            <a:chExt cx="4908" cy="1197"/>
          </a:xfrm>
        </p:grpSpPr>
        <p:sp>
          <p:nvSpPr>
            <p:cNvPr id="14342" name="Rectangle 1033">
              <a:extLst>
                <a:ext uri="{FF2B5EF4-FFF2-40B4-BE49-F238E27FC236}">
                  <a16:creationId xmlns="" xmlns:a16="http://schemas.microsoft.com/office/drawing/2014/main" id="{865E9CEB-0E77-4E6C-9662-55F0802B9A21}"/>
                </a:ext>
              </a:extLst>
            </p:cNvPr>
            <p:cNvSpPr>
              <a:spLocks noChangeArrowheads="1"/>
            </p:cNvSpPr>
            <p:nvPr/>
          </p:nvSpPr>
          <p:spPr bwMode="auto">
            <a:xfrm>
              <a:off x="606" y="2369"/>
              <a:ext cx="4908" cy="1178"/>
            </a:xfrm>
            <a:prstGeom prst="rect">
              <a:avLst/>
            </a:prstGeom>
            <a:solidFill>
              <a:schemeClr val="bg1"/>
            </a:solidFill>
            <a:ln w="38100">
              <a:solidFill>
                <a:srgbClr val="3366FF"/>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lang="zh-CN" altLang="zh-CN" sz="4000"/>
            </a:p>
          </p:txBody>
        </p:sp>
        <p:sp>
          <p:nvSpPr>
            <p:cNvPr id="14343" name="Text Box 1034">
              <a:extLst>
                <a:ext uri="{FF2B5EF4-FFF2-40B4-BE49-F238E27FC236}">
                  <a16:creationId xmlns="" xmlns:a16="http://schemas.microsoft.com/office/drawing/2014/main" id="{0DA6D8A6-C422-48B3-BA98-F561D5124578}"/>
                </a:ext>
              </a:extLst>
            </p:cNvPr>
            <p:cNvSpPr txBox="1">
              <a:spLocks noChangeArrowheads="1"/>
            </p:cNvSpPr>
            <p:nvPr/>
          </p:nvSpPr>
          <p:spPr bwMode="auto">
            <a:xfrm>
              <a:off x="634" y="2430"/>
              <a:ext cx="483"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运算符</a:t>
              </a:r>
              <a:endParaRPr lang="zh-CN" altLang="en-US" sz="4000"/>
            </a:p>
          </p:txBody>
        </p:sp>
        <p:sp>
          <p:nvSpPr>
            <p:cNvPr id="14344" name="Text Box 1035">
              <a:extLst>
                <a:ext uri="{FF2B5EF4-FFF2-40B4-BE49-F238E27FC236}">
                  <a16:creationId xmlns="" xmlns:a16="http://schemas.microsoft.com/office/drawing/2014/main" id="{ADA97DDB-7991-4A1C-B2CB-CCE553BCF149}"/>
                </a:ext>
              </a:extLst>
            </p:cNvPr>
            <p:cNvSpPr txBox="1">
              <a:spLocks noChangeArrowheads="1"/>
            </p:cNvSpPr>
            <p:nvPr/>
          </p:nvSpPr>
          <p:spPr bwMode="auto">
            <a:xfrm>
              <a:off x="1269" y="2407"/>
              <a:ext cx="69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名称	</a:t>
              </a:r>
              <a:endParaRPr lang="zh-CN" altLang="en-US" sz="4000"/>
            </a:p>
          </p:txBody>
        </p:sp>
        <p:sp>
          <p:nvSpPr>
            <p:cNvPr id="14345" name="Text Box 1036">
              <a:extLst>
                <a:ext uri="{FF2B5EF4-FFF2-40B4-BE49-F238E27FC236}">
                  <a16:creationId xmlns="" xmlns:a16="http://schemas.microsoft.com/office/drawing/2014/main" id="{2443EC97-2259-4181-AFCD-1653FB9507B9}"/>
                </a:ext>
              </a:extLst>
            </p:cNvPr>
            <p:cNvSpPr txBox="1">
              <a:spLocks noChangeArrowheads="1"/>
            </p:cNvSpPr>
            <p:nvPr/>
          </p:nvSpPr>
          <p:spPr bwMode="auto">
            <a:xfrm>
              <a:off x="3787" y="2405"/>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含义</a:t>
              </a:r>
              <a:endParaRPr lang="zh-CN" altLang="en-US" sz="4000"/>
            </a:p>
          </p:txBody>
        </p:sp>
        <p:sp>
          <p:nvSpPr>
            <p:cNvPr id="14346" name="Line 1037">
              <a:extLst>
                <a:ext uri="{FF2B5EF4-FFF2-40B4-BE49-F238E27FC236}">
                  <a16:creationId xmlns="" xmlns:a16="http://schemas.microsoft.com/office/drawing/2014/main" id="{79FAE95B-52B3-439D-9922-BF142A04B6A4}"/>
                </a:ext>
              </a:extLst>
            </p:cNvPr>
            <p:cNvSpPr>
              <a:spLocks noChangeShapeType="1"/>
            </p:cNvSpPr>
            <p:nvPr/>
          </p:nvSpPr>
          <p:spPr bwMode="auto">
            <a:xfrm>
              <a:off x="1762" y="2374"/>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1038">
              <a:extLst>
                <a:ext uri="{FF2B5EF4-FFF2-40B4-BE49-F238E27FC236}">
                  <a16:creationId xmlns="" xmlns:a16="http://schemas.microsoft.com/office/drawing/2014/main" id="{B4AE29E5-BF60-4845-AD2D-B56C2EA741CA}"/>
                </a:ext>
              </a:extLst>
            </p:cNvPr>
            <p:cNvSpPr>
              <a:spLocks noChangeShapeType="1"/>
            </p:cNvSpPr>
            <p:nvPr/>
          </p:nvSpPr>
          <p:spPr bwMode="auto">
            <a:xfrm>
              <a:off x="606" y="2686"/>
              <a:ext cx="4899"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1039">
              <a:extLst>
                <a:ext uri="{FF2B5EF4-FFF2-40B4-BE49-F238E27FC236}">
                  <a16:creationId xmlns="" xmlns:a16="http://schemas.microsoft.com/office/drawing/2014/main" id="{678374D5-1AB2-4AB9-8968-6F2165A401A2}"/>
                </a:ext>
              </a:extLst>
            </p:cNvPr>
            <p:cNvSpPr>
              <a:spLocks noChangeShapeType="1"/>
            </p:cNvSpPr>
            <p:nvPr/>
          </p:nvSpPr>
          <p:spPr bwMode="auto">
            <a:xfrm>
              <a:off x="606" y="2955"/>
              <a:ext cx="4897"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1040">
              <a:extLst>
                <a:ext uri="{FF2B5EF4-FFF2-40B4-BE49-F238E27FC236}">
                  <a16:creationId xmlns="" xmlns:a16="http://schemas.microsoft.com/office/drawing/2014/main" id="{1075912C-D686-42BB-826B-DB183882D721}"/>
                </a:ext>
              </a:extLst>
            </p:cNvPr>
            <p:cNvSpPr>
              <a:spLocks noChangeShapeType="1"/>
            </p:cNvSpPr>
            <p:nvPr/>
          </p:nvSpPr>
          <p:spPr bwMode="auto">
            <a:xfrm>
              <a:off x="606" y="3257"/>
              <a:ext cx="4897" cy="0"/>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Line 1041">
              <a:extLst>
                <a:ext uri="{FF2B5EF4-FFF2-40B4-BE49-F238E27FC236}">
                  <a16:creationId xmlns="" xmlns:a16="http://schemas.microsoft.com/office/drawing/2014/main" id="{6CD1AC84-368A-4236-BB64-F221D95F7638}"/>
                </a:ext>
              </a:extLst>
            </p:cNvPr>
            <p:cNvSpPr>
              <a:spLocks noChangeShapeType="1"/>
            </p:cNvSpPr>
            <p:nvPr/>
          </p:nvSpPr>
          <p:spPr bwMode="auto">
            <a:xfrm>
              <a:off x="606" y="3543"/>
              <a:ext cx="4897"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Text Box 1042">
              <a:extLst>
                <a:ext uri="{FF2B5EF4-FFF2-40B4-BE49-F238E27FC236}">
                  <a16:creationId xmlns="" xmlns:a16="http://schemas.microsoft.com/office/drawing/2014/main" id="{69616A4D-3072-4351-BDCA-67B57EE77018}"/>
                </a:ext>
              </a:extLst>
            </p:cNvPr>
            <p:cNvSpPr txBox="1">
              <a:spLocks noChangeArrowheads="1"/>
            </p:cNvSpPr>
            <p:nvPr/>
          </p:nvSpPr>
          <p:spPr bwMode="auto">
            <a:xfrm>
              <a:off x="655" y="2697"/>
              <a:ext cx="382"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FF0000"/>
                  </a:solidFill>
                </a:rPr>
                <a:t>&amp;&amp;</a:t>
              </a:r>
            </a:p>
          </p:txBody>
        </p:sp>
        <p:sp>
          <p:nvSpPr>
            <p:cNvPr id="14352" name="Text Box 1043">
              <a:extLst>
                <a:ext uri="{FF2B5EF4-FFF2-40B4-BE49-F238E27FC236}">
                  <a16:creationId xmlns="" xmlns:a16="http://schemas.microsoft.com/office/drawing/2014/main" id="{56A40752-5929-4D0D-A2FC-9DA65E323215}"/>
                </a:ext>
              </a:extLst>
            </p:cNvPr>
            <p:cNvSpPr txBox="1">
              <a:spLocks noChangeArrowheads="1"/>
            </p:cNvSpPr>
            <p:nvPr/>
          </p:nvSpPr>
          <p:spPr bwMode="auto">
            <a:xfrm>
              <a:off x="1162" y="2695"/>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逻辑与</a:t>
              </a:r>
              <a:endParaRPr lang="zh-CN" altLang="en-US" sz="4000"/>
            </a:p>
          </p:txBody>
        </p:sp>
        <p:sp>
          <p:nvSpPr>
            <p:cNvPr id="14353" name="Text Box 1044">
              <a:extLst>
                <a:ext uri="{FF2B5EF4-FFF2-40B4-BE49-F238E27FC236}">
                  <a16:creationId xmlns="" xmlns:a16="http://schemas.microsoft.com/office/drawing/2014/main" id="{20B335F2-2E4B-48EE-8F13-05B220A40DF5}"/>
                </a:ext>
              </a:extLst>
            </p:cNvPr>
            <p:cNvSpPr txBox="1">
              <a:spLocks noChangeArrowheads="1"/>
            </p:cNvSpPr>
            <p:nvPr/>
          </p:nvSpPr>
          <p:spPr bwMode="auto">
            <a:xfrm>
              <a:off x="1910" y="2415"/>
              <a:ext cx="438"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示例</a:t>
              </a:r>
              <a:endParaRPr lang="zh-CN" altLang="en-US" sz="4000"/>
            </a:p>
          </p:txBody>
        </p:sp>
        <p:sp>
          <p:nvSpPr>
            <p:cNvPr id="14354" name="Text Box 1045">
              <a:extLst>
                <a:ext uri="{FF2B5EF4-FFF2-40B4-BE49-F238E27FC236}">
                  <a16:creationId xmlns="" xmlns:a16="http://schemas.microsoft.com/office/drawing/2014/main" id="{E380F42A-6FE0-454A-8F55-1AB6E5E3644C}"/>
                </a:ext>
              </a:extLst>
            </p:cNvPr>
            <p:cNvSpPr txBox="1">
              <a:spLocks noChangeArrowheads="1"/>
            </p:cNvSpPr>
            <p:nvPr/>
          </p:nvSpPr>
          <p:spPr bwMode="auto">
            <a:xfrm>
              <a:off x="728" y="2991"/>
              <a:ext cx="18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FF0000"/>
                  </a:solidFill>
                </a:rPr>
                <a:t>||</a:t>
              </a:r>
              <a:endParaRPr lang="en-US" altLang="zh-CN" sz="4000">
                <a:solidFill>
                  <a:srgbClr val="FF0000"/>
                </a:solidFill>
              </a:endParaRPr>
            </a:p>
          </p:txBody>
        </p:sp>
        <p:sp>
          <p:nvSpPr>
            <p:cNvPr id="14355" name="Text Box 1046">
              <a:extLst>
                <a:ext uri="{FF2B5EF4-FFF2-40B4-BE49-F238E27FC236}">
                  <a16:creationId xmlns="" xmlns:a16="http://schemas.microsoft.com/office/drawing/2014/main" id="{0E2DA215-F4D3-4C08-B574-9355864977C4}"/>
                </a:ext>
              </a:extLst>
            </p:cNvPr>
            <p:cNvSpPr txBox="1">
              <a:spLocks noChangeArrowheads="1"/>
            </p:cNvSpPr>
            <p:nvPr/>
          </p:nvSpPr>
          <p:spPr bwMode="auto">
            <a:xfrm>
              <a:off x="1149" y="2977"/>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逻辑或</a:t>
              </a:r>
            </a:p>
          </p:txBody>
        </p:sp>
        <p:sp>
          <p:nvSpPr>
            <p:cNvPr id="14356" name="Text Box 1047">
              <a:extLst>
                <a:ext uri="{FF2B5EF4-FFF2-40B4-BE49-F238E27FC236}">
                  <a16:creationId xmlns="" xmlns:a16="http://schemas.microsoft.com/office/drawing/2014/main" id="{FC649916-5374-4654-9300-1A095626E936}"/>
                </a:ext>
              </a:extLst>
            </p:cNvPr>
            <p:cNvSpPr txBox="1">
              <a:spLocks noChangeArrowheads="1"/>
            </p:cNvSpPr>
            <p:nvPr/>
          </p:nvSpPr>
          <p:spPr bwMode="auto">
            <a:xfrm>
              <a:off x="2557" y="2988"/>
              <a:ext cx="2284"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若</a:t>
              </a:r>
              <a:r>
                <a:rPr lang="en-US" altLang="zh-CN" sz="2000"/>
                <a:t>a </a:t>
              </a:r>
              <a:r>
                <a:rPr lang="zh-CN" altLang="en-US" sz="2000"/>
                <a:t>、 </a:t>
              </a:r>
              <a:r>
                <a:rPr lang="en-US" altLang="zh-CN" sz="2000"/>
                <a:t>b</a:t>
              </a:r>
              <a:r>
                <a:rPr lang="zh-CN" altLang="en-US" sz="2000"/>
                <a:t>之一为真，则</a:t>
              </a:r>
              <a:r>
                <a:rPr lang="en-US" altLang="zh-CN" sz="2000"/>
                <a:t>a || b</a:t>
              </a:r>
              <a:r>
                <a:rPr lang="zh-CN" altLang="en-US" sz="2000"/>
                <a:t>为真</a:t>
              </a:r>
            </a:p>
          </p:txBody>
        </p:sp>
        <p:sp>
          <p:nvSpPr>
            <p:cNvPr id="14357" name="Text Box 1048">
              <a:extLst>
                <a:ext uri="{FF2B5EF4-FFF2-40B4-BE49-F238E27FC236}">
                  <a16:creationId xmlns="" xmlns:a16="http://schemas.microsoft.com/office/drawing/2014/main" id="{8CA05F62-D518-4836-B05C-4CD68571F5A1}"/>
                </a:ext>
              </a:extLst>
            </p:cNvPr>
            <p:cNvSpPr txBox="1">
              <a:spLocks noChangeArrowheads="1"/>
            </p:cNvSpPr>
            <p:nvPr/>
          </p:nvSpPr>
          <p:spPr bwMode="auto">
            <a:xfrm>
              <a:off x="732" y="3285"/>
              <a:ext cx="16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FF0000"/>
                  </a:solidFill>
                </a:rPr>
                <a:t>!</a:t>
              </a:r>
              <a:endParaRPr lang="en-US" altLang="zh-CN" sz="4000">
                <a:solidFill>
                  <a:srgbClr val="FF0000"/>
                </a:solidFill>
              </a:endParaRPr>
            </a:p>
          </p:txBody>
        </p:sp>
        <p:sp>
          <p:nvSpPr>
            <p:cNvPr id="14358" name="Text Box 1049">
              <a:extLst>
                <a:ext uri="{FF2B5EF4-FFF2-40B4-BE49-F238E27FC236}">
                  <a16:creationId xmlns="" xmlns:a16="http://schemas.microsoft.com/office/drawing/2014/main" id="{202FDB82-67D8-4130-B404-50F0F1D87C52}"/>
                </a:ext>
              </a:extLst>
            </p:cNvPr>
            <p:cNvSpPr txBox="1">
              <a:spLocks noChangeArrowheads="1"/>
            </p:cNvSpPr>
            <p:nvPr/>
          </p:nvSpPr>
          <p:spPr bwMode="auto">
            <a:xfrm>
              <a:off x="1150" y="3274"/>
              <a:ext cx="5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逻辑非</a:t>
              </a:r>
            </a:p>
          </p:txBody>
        </p:sp>
        <p:sp>
          <p:nvSpPr>
            <p:cNvPr id="14359" name="Text Box 1050">
              <a:extLst>
                <a:ext uri="{FF2B5EF4-FFF2-40B4-BE49-F238E27FC236}">
                  <a16:creationId xmlns="" xmlns:a16="http://schemas.microsoft.com/office/drawing/2014/main" id="{B6327FA7-8826-467B-A9D2-CCF7A6DCF220}"/>
                </a:ext>
              </a:extLst>
            </p:cNvPr>
            <p:cNvSpPr txBox="1">
              <a:spLocks noChangeArrowheads="1"/>
            </p:cNvSpPr>
            <p:nvPr/>
          </p:nvSpPr>
          <p:spPr bwMode="auto">
            <a:xfrm>
              <a:off x="2576" y="3284"/>
              <a:ext cx="290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t>若</a:t>
              </a:r>
              <a:r>
                <a:rPr lang="en-US" altLang="zh-CN" sz="2000"/>
                <a:t>a</a:t>
              </a:r>
              <a:r>
                <a:rPr lang="zh-CN" altLang="en-US" sz="2000"/>
                <a:t>为真，则！</a:t>
              </a:r>
              <a:r>
                <a:rPr lang="en-US" altLang="zh-CN" sz="2000"/>
                <a:t>a</a:t>
              </a:r>
              <a:r>
                <a:rPr lang="zh-CN" altLang="en-US" sz="2000"/>
                <a:t>为假；</a:t>
              </a:r>
              <a:r>
                <a:rPr lang="en-US" altLang="zh-CN" sz="2000"/>
                <a:t>a</a:t>
              </a:r>
              <a:r>
                <a:rPr lang="zh-CN" altLang="en-US" sz="2000"/>
                <a:t>为假，则！</a:t>
              </a:r>
              <a:r>
                <a:rPr lang="en-US" altLang="zh-CN" sz="2000"/>
                <a:t>a</a:t>
              </a:r>
              <a:r>
                <a:rPr lang="zh-CN" altLang="en-US" sz="2000"/>
                <a:t>为真</a:t>
              </a:r>
            </a:p>
          </p:txBody>
        </p:sp>
        <p:sp>
          <p:nvSpPr>
            <p:cNvPr id="14360" name="Text Box 1051">
              <a:extLst>
                <a:ext uri="{FF2B5EF4-FFF2-40B4-BE49-F238E27FC236}">
                  <a16:creationId xmlns="" xmlns:a16="http://schemas.microsoft.com/office/drawing/2014/main" id="{FD6C4A6E-9E86-4EAD-A153-014ED2757DD5}"/>
                </a:ext>
              </a:extLst>
            </p:cNvPr>
            <p:cNvSpPr txBox="1">
              <a:spLocks noChangeArrowheads="1"/>
            </p:cNvSpPr>
            <p:nvPr/>
          </p:nvSpPr>
          <p:spPr bwMode="auto">
            <a:xfrm>
              <a:off x="2523" y="2701"/>
              <a:ext cx="2530"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 </a:t>
              </a:r>
              <a:r>
                <a:rPr lang="zh-CN" altLang="en-US" sz="2000"/>
                <a:t>若</a:t>
              </a:r>
              <a:r>
                <a:rPr lang="en-US" altLang="zh-CN" sz="2000"/>
                <a:t>a </a:t>
              </a:r>
              <a:r>
                <a:rPr lang="zh-CN" altLang="en-US" sz="2000"/>
                <a:t>、 </a:t>
              </a:r>
              <a:r>
                <a:rPr lang="en-US" altLang="zh-CN" sz="2000"/>
                <a:t>b</a:t>
              </a:r>
              <a:r>
                <a:rPr lang="zh-CN" altLang="en-US" sz="2000"/>
                <a:t>同时为真，则</a:t>
              </a:r>
              <a:r>
                <a:rPr lang="en-US" altLang="zh-CN" sz="2000"/>
                <a:t>a &amp;&amp; b</a:t>
              </a:r>
              <a:r>
                <a:rPr lang="zh-CN" altLang="en-US" sz="2000"/>
                <a:t>为真</a:t>
              </a:r>
            </a:p>
          </p:txBody>
        </p:sp>
        <p:sp>
          <p:nvSpPr>
            <p:cNvPr id="14361" name="Line 1052">
              <a:extLst>
                <a:ext uri="{FF2B5EF4-FFF2-40B4-BE49-F238E27FC236}">
                  <a16:creationId xmlns="" xmlns:a16="http://schemas.microsoft.com/office/drawing/2014/main" id="{760CADF5-0E21-4F74-95B9-BF9BC2F6729C}"/>
                </a:ext>
              </a:extLst>
            </p:cNvPr>
            <p:cNvSpPr>
              <a:spLocks noChangeShapeType="1"/>
            </p:cNvSpPr>
            <p:nvPr/>
          </p:nvSpPr>
          <p:spPr bwMode="auto">
            <a:xfrm>
              <a:off x="1145" y="2365"/>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Text Box 1053">
              <a:extLst>
                <a:ext uri="{FF2B5EF4-FFF2-40B4-BE49-F238E27FC236}">
                  <a16:creationId xmlns="" xmlns:a16="http://schemas.microsoft.com/office/drawing/2014/main" id="{B1B8EAD0-A6EE-4DAE-8AED-30434A94F5EF}"/>
                </a:ext>
              </a:extLst>
            </p:cNvPr>
            <p:cNvSpPr txBox="1">
              <a:spLocks noChangeArrowheads="1"/>
            </p:cNvSpPr>
            <p:nvPr/>
          </p:nvSpPr>
          <p:spPr bwMode="auto">
            <a:xfrm>
              <a:off x="1874" y="2730"/>
              <a:ext cx="631"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a &amp;&amp; b</a:t>
              </a:r>
              <a:endParaRPr lang="en-US" altLang="zh-CN" sz="4000"/>
            </a:p>
          </p:txBody>
        </p:sp>
        <p:sp>
          <p:nvSpPr>
            <p:cNvPr id="14363" name="Text Box 1054">
              <a:extLst>
                <a:ext uri="{FF2B5EF4-FFF2-40B4-BE49-F238E27FC236}">
                  <a16:creationId xmlns="" xmlns:a16="http://schemas.microsoft.com/office/drawing/2014/main" id="{40C67DE7-3349-427D-A263-05FF519C3BDD}"/>
                </a:ext>
              </a:extLst>
            </p:cNvPr>
            <p:cNvSpPr txBox="1">
              <a:spLocks noChangeArrowheads="1"/>
            </p:cNvSpPr>
            <p:nvPr/>
          </p:nvSpPr>
          <p:spPr bwMode="auto">
            <a:xfrm>
              <a:off x="1861" y="2988"/>
              <a:ext cx="435"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a || b</a:t>
              </a:r>
            </a:p>
          </p:txBody>
        </p:sp>
        <p:sp>
          <p:nvSpPr>
            <p:cNvPr id="14364" name="Text Box 1055">
              <a:extLst>
                <a:ext uri="{FF2B5EF4-FFF2-40B4-BE49-F238E27FC236}">
                  <a16:creationId xmlns="" xmlns:a16="http://schemas.microsoft.com/office/drawing/2014/main" id="{39ADA6DD-591D-4F88-83EE-E0079DADFCDC}"/>
                </a:ext>
              </a:extLst>
            </p:cNvPr>
            <p:cNvSpPr txBox="1">
              <a:spLocks noChangeArrowheads="1"/>
            </p:cNvSpPr>
            <p:nvPr/>
          </p:nvSpPr>
          <p:spPr bwMode="auto">
            <a:xfrm>
              <a:off x="1862" y="3285"/>
              <a:ext cx="28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t>! a</a:t>
              </a:r>
            </a:p>
          </p:txBody>
        </p:sp>
        <p:sp>
          <p:nvSpPr>
            <p:cNvPr id="14365" name="Line 1056">
              <a:extLst>
                <a:ext uri="{FF2B5EF4-FFF2-40B4-BE49-F238E27FC236}">
                  <a16:creationId xmlns="" xmlns:a16="http://schemas.microsoft.com/office/drawing/2014/main" id="{AEB4F395-8EC4-47A8-A278-A76D42EF7A66}"/>
                </a:ext>
              </a:extLst>
            </p:cNvPr>
            <p:cNvSpPr>
              <a:spLocks noChangeShapeType="1"/>
            </p:cNvSpPr>
            <p:nvPr/>
          </p:nvSpPr>
          <p:spPr bwMode="auto">
            <a:xfrm>
              <a:off x="2480" y="2385"/>
              <a:ext cx="0" cy="1177"/>
            </a:xfrm>
            <a:prstGeom prst="line">
              <a:avLst/>
            </a:prstGeom>
            <a:noFill/>
            <a:ln w="9525">
              <a:solidFill>
                <a:srgbClr val="33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 name="Text Box 1057">
            <a:extLst>
              <a:ext uri="{FF2B5EF4-FFF2-40B4-BE49-F238E27FC236}">
                <a16:creationId xmlns="" xmlns:a16="http://schemas.microsoft.com/office/drawing/2014/main" id="{29AABE35-7547-40BA-972C-9894F9384EE5}"/>
              </a:ext>
            </a:extLst>
          </p:cNvPr>
          <p:cNvSpPr txBox="1">
            <a:spLocks noChangeArrowheads="1"/>
          </p:cNvSpPr>
          <p:nvPr/>
        </p:nvSpPr>
        <p:spPr bwMode="auto">
          <a:xfrm>
            <a:off x="5768975" y="1557338"/>
            <a:ext cx="3375025" cy="84772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2000">
                <a:solidFill>
                  <a:srgbClr val="0033CC"/>
                </a:solidFill>
              </a:rPr>
              <a:t>  “&amp;&amp;”</a:t>
            </a:r>
            <a:r>
              <a:rPr lang="zh-CN" altLang="en-US" sz="2000">
                <a:solidFill>
                  <a:srgbClr val="0033CC"/>
                </a:solidFill>
              </a:rPr>
              <a:t>和“ </a:t>
            </a:r>
            <a:r>
              <a:rPr lang="en-US" altLang="zh-CN" sz="2000">
                <a:solidFill>
                  <a:srgbClr val="0033CC"/>
                </a:solidFill>
              </a:rPr>
              <a:t>||”</a:t>
            </a:r>
            <a:r>
              <a:rPr lang="zh-CN" altLang="en-US" sz="2000">
                <a:solidFill>
                  <a:srgbClr val="0033CC"/>
                </a:solidFill>
              </a:rPr>
              <a:t>是</a:t>
            </a:r>
            <a:r>
              <a:rPr lang="zh-CN" altLang="en-US" sz="2000">
                <a:solidFill>
                  <a:srgbClr val="FF0000"/>
                </a:solidFill>
              </a:rPr>
              <a:t>双目运算符</a:t>
            </a:r>
          </a:p>
          <a:p>
            <a:pPr>
              <a:lnSpc>
                <a:spcPct val="120000"/>
              </a:lnSpc>
            </a:pPr>
            <a:r>
              <a:rPr lang="zh-CN" altLang="en-US" sz="2000">
                <a:solidFill>
                  <a:srgbClr val="FF0000"/>
                </a:solidFill>
              </a:rPr>
              <a:t>  </a:t>
            </a:r>
            <a:r>
              <a:rPr lang="zh-CN" altLang="en-US" sz="2000">
                <a:solidFill>
                  <a:srgbClr val="0033CC"/>
                </a:solidFill>
              </a:rPr>
              <a:t>“！”是</a:t>
            </a:r>
            <a:r>
              <a:rPr lang="zh-CN" altLang="en-US" sz="2000">
                <a:solidFill>
                  <a:srgbClr val="FF0000"/>
                </a:solidFill>
              </a:rPr>
              <a:t>单目运算符</a:t>
            </a:r>
          </a:p>
          <a:p>
            <a:endParaRPr lang="en-US" altLang="zh-CN" sz="2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 xmlns:a16="http://schemas.microsoft.com/office/drawing/2014/main" id="{7A54E1F3-3596-43BD-BE80-04904B0B30E7}"/>
              </a:ext>
            </a:extLst>
          </p:cNvPr>
          <p:cNvSpPr>
            <a:spLocks noChangeArrowheads="1"/>
          </p:cNvSpPr>
          <p:nvPr/>
        </p:nvSpPr>
        <p:spPr bwMode="auto">
          <a:xfrm>
            <a:off x="628650" y="890588"/>
            <a:ext cx="775970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t>逻辑运算真值表</a:t>
            </a:r>
          </a:p>
        </p:txBody>
      </p:sp>
      <p:grpSp>
        <p:nvGrpSpPr>
          <p:cNvPr id="2" name="Group 61">
            <a:extLst>
              <a:ext uri="{FF2B5EF4-FFF2-40B4-BE49-F238E27FC236}">
                <a16:creationId xmlns="" xmlns:a16="http://schemas.microsoft.com/office/drawing/2014/main" id="{125BA529-C5A7-4C98-BEF1-C7EB9FC53FFE}"/>
              </a:ext>
            </a:extLst>
          </p:cNvPr>
          <p:cNvGrpSpPr>
            <a:grpSpLocks/>
          </p:cNvGrpSpPr>
          <p:nvPr/>
        </p:nvGrpSpPr>
        <p:grpSpPr bwMode="auto">
          <a:xfrm>
            <a:off x="1893888" y="1319213"/>
            <a:ext cx="5867400" cy="2152650"/>
            <a:chOff x="1160" y="888"/>
            <a:chExt cx="3696" cy="1356"/>
          </a:xfrm>
        </p:grpSpPr>
        <p:grpSp>
          <p:nvGrpSpPr>
            <p:cNvPr id="15389" name="Group 9">
              <a:extLst>
                <a:ext uri="{FF2B5EF4-FFF2-40B4-BE49-F238E27FC236}">
                  <a16:creationId xmlns="" xmlns:a16="http://schemas.microsoft.com/office/drawing/2014/main" id="{26CAA0ED-59C8-482D-BE41-339FDBD61DF9}"/>
                </a:ext>
              </a:extLst>
            </p:cNvPr>
            <p:cNvGrpSpPr>
              <a:grpSpLocks/>
            </p:cNvGrpSpPr>
            <p:nvPr/>
          </p:nvGrpSpPr>
          <p:grpSpPr bwMode="auto">
            <a:xfrm>
              <a:off x="1160" y="900"/>
              <a:ext cx="3696" cy="1344"/>
              <a:chOff x="1032" y="2784"/>
              <a:chExt cx="3924" cy="1344"/>
            </a:xfrm>
          </p:grpSpPr>
          <p:sp>
            <p:nvSpPr>
              <p:cNvPr id="15409" name="Rectangle 10">
                <a:extLst>
                  <a:ext uri="{FF2B5EF4-FFF2-40B4-BE49-F238E27FC236}">
                    <a16:creationId xmlns="" xmlns:a16="http://schemas.microsoft.com/office/drawing/2014/main" id="{B352795B-DFEE-4EAB-A2C9-AB5F64CE5D92}"/>
                  </a:ext>
                </a:extLst>
              </p:cNvPr>
              <p:cNvSpPr>
                <a:spLocks noChangeArrowheads="1"/>
              </p:cNvSpPr>
              <p:nvPr/>
            </p:nvSpPr>
            <p:spPr bwMode="auto">
              <a:xfrm>
                <a:off x="1032" y="2784"/>
                <a:ext cx="3924" cy="1344"/>
              </a:xfrm>
              <a:prstGeom prst="rect">
                <a:avLst/>
              </a:prstGeom>
              <a:solidFill>
                <a:schemeClr val="bg1"/>
              </a:solidFill>
              <a:ln w="38100">
                <a:solidFill>
                  <a:srgbClr val="0000FF"/>
                </a:solidFill>
                <a:miter lim="800000"/>
                <a:headEnd/>
                <a:tailEnd/>
              </a:ln>
            </p:spPr>
            <p:txBody>
              <a:bodyPr wrap="none" lIns="90000" tIns="46800" rIns="90000" bIns="4680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410" name="Line 11">
                <a:extLst>
                  <a:ext uri="{FF2B5EF4-FFF2-40B4-BE49-F238E27FC236}">
                    <a16:creationId xmlns="" xmlns:a16="http://schemas.microsoft.com/office/drawing/2014/main" id="{BF660506-1313-4EDE-929E-00CE8A9A4428}"/>
                  </a:ext>
                </a:extLst>
              </p:cNvPr>
              <p:cNvSpPr>
                <a:spLocks noChangeShapeType="1"/>
              </p:cNvSpPr>
              <p:nvPr/>
            </p:nvSpPr>
            <p:spPr bwMode="auto">
              <a:xfrm>
                <a:off x="1032" y="3036"/>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11" name="Line 12">
                <a:extLst>
                  <a:ext uri="{FF2B5EF4-FFF2-40B4-BE49-F238E27FC236}">
                    <a16:creationId xmlns="" xmlns:a16="http://schemas.microsoft.com/office/drawing/2014/main" id="{27CC9AD2-9A8F-492F-9C23-7B8BAF7E2AFC}"/>
                  </a:ext>
                </a:extLst>
              </p:cNvPr>
              <p:cNvSpPr>
                <a:spLocks noChangeShapeType="1"/>
              </p:cNvSpPr>
              <p:nvPr/>
            </p:nvSpPr>
            <p:spPr bwMode="auto">
              <a:xfrm>
                <a:off x="1032" y="3304"/>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12" name="Line 13">
                <a:extLst>
                  <a:ext uri="{FF2B5EF4-FFF2-40B4-BE49-F238E27FC236}">
                    <a16:creationId xmlns="" xmlns:a16="http://schemas.microsoft.com/office/drawing/2014/main" id="{1E273FC4-D72C-46C8-9E77-7551B966F84B}"/>
                  </a:ext>
                </a:extLst>
              </p:cNvPr>
              <p:cNvSpPr>
                <a:spLocks noChangeShapeType="1"/>
              </p:cNvSpPr>
              <p:nvPr/>
            </p:nvSpPr>
            <p:spPr bwMode="auto">
              <a:xfrm>
                <a:off x="1032" y="3572"/>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13" name="Line 14">
                <a:extLst>
                  <a:ext uri="{FF2B5EF4-FFF2-40B4-BE49-F238E27FC236}">
                    <a16:creationId xmlns="" xmlns:a16="http://schemas.microsoft.com/office/drawing/2014/main" id="{98057387-FCD3-4D0F-A35C-34F85217AB68}"/>
                  </a:ext>
                </a:extLst>
              </p:cNvPr>
              <p:cNvSpPr>
                <a:spLocks noChangeShapeType="1"/>
              </p:cNvSpPr>
              <p:nvPr/>
            </p:nvSpPr>
            <p:spPr bwMode="auto">
              <a:xfrm>
                <a:off x="1032" y="3840"/>
                <a:ext cx="392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5390" name="Line 15">
              <a:extLst>
                <a:ext uri="{FF2B5EF4-FFF2-40B4-BE49-F238E27FC236}">
                  <a16:creationId xmlns="" xmlns:a16="http://schemas.microsoft.com/office/drawing/2014/main" id="{A12B4430-00E6-4713-A1A3-99A3FCB29046}"/>
                </a:ext>
              </a:extLst>
            </p:cNvPr>
            <p:cNvSpPr>
              <a:spLocks noChangeShapeType="1"/>
            </p:cNvSpPr>
            <p:nvPr/>
          </p:nvSpPr>
          <p:spPr bwMode="auto">
            <a:xfrm>
              <a:off x="177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91" name="Line 16">
              <a:extLst>
                <a:ext uri="{FF2B5EF4-FFF2-40B4-BE49-F238E27FC236}">
                  <a16:creationId xmlns="" xmlns:a16="http://schemas.microsoft.com/office/drawing/2014/main" id="{1523AD25-8ABD-4D04-B72C-BCCE9D06B58D}"/>
                </a:ext>
              </a:extLst>
            </p:cNvPr>
            <p:cNvSpPr>
              <a:spLocks noChangeShapeType="1"/>
            </p:cNvSpPr>
            <p:nvPr/>
          </p:nvSpPr>
          <p:spPr bwMode="auto">
            <a:xfrm>
              <a:off x="2387"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92" name="Line 17">
              <a:extLst>
                <a:ext uri="{FF2B5EF4-FFF2-40B4-BE49-F238E27FC236}">
                  <a16:creationId xmlns="" xmlns:a16="http://schemas.microsoft.com/office/drawing/2014/main" id="{FC57E5CE-B0E8-44CF-9795-F0D40803A763}"/>
                </a:ext>
              </a:extLst>
            </p:cNvPr>
            <p:cNvSpPr>
              <a:spLocks noChangeShapeType="1"/>
            </p:cNvSpPr>
            <p:nvPr/>
          </p:nvSpPr>
          <p:spPr bwMode="auto">
            <a:xfrm>
              <a:off x="300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93" name="Line 18">
              <a:extLst>
                <a:ext uri="{FF2B5EF4-FFF2-40B4-BE49-F238E27FC236}">
                  <a16:creationId xmlns="" xmlns:a16="http://schemas.microsoft.com/office/drawing/2014/main" id="{7817239A-4151-4AC9-9BC2-D8CBA37D476C}"/>
                </a:ext>
              </a:extLst>
            </p:cNvPr>
            <p:cNvSpPr>
              <a:spLocks noChangeShapeType="1"/>
            </p:cNvSpPr>
            <p:nvPr/>
          </p:nvSpPr>
          <p:spPr bwMode="auto">
            <a:xfrm>
              <a:off x="3617"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94" name="Line 19">
              <a:extLst>
                <a:ext uri="{FF2B5EF4-FFF2-40B4-BE49-F238E27FC236}">
                  <a16:creationId xmlns="" xmlns:a16="http://schemas.microsoft.com/office/drawing/2014/main" id="{0CDB52B8-C1E3-425B-9047-39BE427DB6D2}"/>
                </a:ext>
              </a:extLst>
            </p:cNvPr>
            <p:cNvSpPr>
              <a:spLocks noChangeShapeType="1"/>
            </p:cNvSpPr>
            <p:nvPr/>
          </p:nvSpPr>
          <p:spPr bwMode="auto">
            <a:xfrm>
              <a:off x="4232" y="888"/>
              <a:ext cx="1" cy="13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95" name="Text Box 20">
              <a:extLst>
                <a:ext uri="{FF2B5EF4-FFF2-40B4-BE49-F238E27FC236}">
                  <a16:creationId xmlns="" xmlns:a16="http://schemas.microsoft.com/office/drawing/2014/main" id="{13980DAD-B7A1-4134-9016-86C6E4DF2E54}"/>
                </a:ext>
              </a:extLst>
            </p:cNvPr>
            <p:cNvSpPr txBox="1">
              <a:spLocks noChangeArrowheads="1"/>
            </p:cNvSpPr>
            <p:nvPr/>
          </p:nvSpPr>
          <p:spPr bwMode="auto">
            <a:xfrm>
              <a:off x="1379" y="8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a:t>
              </a:r>
            </a:p>
          </p:txBody>
        </p:sp>
        <p:sp>
          <p:nvSpPr>
            <p:cNvPr id="15396" name="Text Box 21">
              <a:extLst>
                <a:ext uri="{FF2B5EF4-FFF2-40B4-BE49-F238E27FC236}">
                  <a16:creationId xmlns="" xmlns:a16="http://schemas.microsoft.com/office/drawing/2014/main" id="{6C76BFA4-5231-4A5E-A798-2C65AA61372B}"/>
                </a:ext>
              </a:extLst>
            </p:cNvPr>
            <p:cNvSpPr txBox="1">
              <a:spLocks noChangeArrowheads="1"/>
            </p:cNvSpPr>
            <p:nvPr/>
          </p:nvSpPr>
          <p:spPr bwMode="auto">
            <a:xfrm>
              <a:off x="1986" y="895"/>
              <a:ext cx="2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b</a:t>
              </a:r>
            </a:p>
          </p:txBody>
        </p:sp>
        <p:sp>
          <p:nvSpPr>
            <p:cNvPr id="15397" name="Text Box 22">
              <a:extLst>
                <a:ext uri="{FF2B5EF4-FFF2-40B4-BE49-F238E27FC236}">
                  <a16:creationId xmlns="" xmlns:a16="http://schemas.microsoft.com/office/drawing/2014/main" id="{EFB0EF64-7DDA-4D85-A95B-67A29B12A909}"/>
                </a:ext>
              </a:extLst>
            </p:cNvPr>
            <p:cNvSpPr txBox="1">
              <a:spLocks noChangeArrowheads="1"/>
            </p:cNvSpPr>
            <p:nvPr/>
          </p:nvSpPr>
          <p:spPr bwMode="auto">
            <a:xfrm>
              <a:off x="2593" y="895"/>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a:t>
              </a:r>
            </a:p>
          </p:txBody>
        </p:sp>
        <p:sp>
          <p:nvSpPr>
            <p:cNvPr id="15398" name="Text Box 23">
              <a:extLst>
                <a:ext uri="{FF2B5EF4-FFF2-40B4-BE49-F238E27FC236}">
                  <a16:creationId xmlns="" xmlns:a16="http://schemas.microsoft.com/office/drawing/2014/main" id="{A1B31030-7080-4FD5-AB43-62E41C3A559E}"/>
                </a:ext>
              </a:extLst>
            </p:cNvPr>
            <p:cNvSpPr txBox="1">
              <a:spLocks noChangeArrowheads="1"/>
            </p:cNvSpPr>
            <p:nvPr/>
          </p:nvSpPr>
          <p:spPr bwMode="auto">
            <a:xfrm>
              <a:off x="3200" y="895"/>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!b</a:t>
              </a:r>
            </a:p>
          </p:txBody>
        </p:sp>
        <p:sp>
          <p:nvSpPr>
            <p:cNvPr id="15399" name="Text Box 24">
              <a:extLst>
                <a:ext uri="{FF2B5EF4-FFF2-40B4-BE49-F238E27FC236}">
                  <a16:creationId xmlns="" xmlns:a16="http://schemas.microsoft.com/office/drawing/2014/main" id="{145FB1BE-859C-4D55-A806-131E42F37519}"/>
                </a:ext>
              </a:extLst>
            </p:cNvPr>
            <p:cNvSpPr txBox="1">
              <a:spLocks noChangeArrowheads="1"/>
            </p:cNvSpPr>
            <p:nvPr/>
          </p:nvSpPr>
          <p:spPr bwMode="auto">
            <a:xfrm>
              <a:off x="3711" y="895"/>
              <a:ext cx="5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a&amp;&amp;b</a:t>
              </a:r>
            </a:p>
          </p:txBody>
        </p:sp>
        <p:sp>
          <p:nvSpPr>
            <p:cNvPr id="15400" name="Text Box 25">
              <a:extLst>
                <a:ext uri="{FF2B5EF4-FFF2-40B4-BE49-F238E27FC236}">
                  <a16:creationId xmlns="" xmlns:a16="http://schemas.microsoft.com/office/drawing/2014/main" id="{8D5E7C49-3310-4C88-BF06-85A49442E717}"/>
                </a:ext>
              </a:extLst>
            </p:cNvPr>
            <p:cNvSpPr txBox="1">
              <a:spLocks noChangeArrowheads="1"/>
            </p:cNvSpPr>
            <p:nvPr/>
          </p:nvSpPr>
          <p:spPr bwMode="auto">
            <a:xfrm>
              <a:off x="4355" y="907"/>
              <a:ext cx="3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ea typeface="隶书" panose="02010509060101010101" pitchFamily="49" charset="-122"/>
                </a:rPr>
                <a:t>a||b</a:t>
              </a:r>
            </a:p>
          </p:txBody>
        </p:sp>
        <p:sp>
          <p:nvSpPr>
            <p:cNvPr id="15401" name="Text Box 26">
              <a:extLst>
                <a:ext uri="{FF2B5EF4-FFF2-40B4-BE49-F238E27FC236}">
                  <a16:creationId xmlns="" xmlns:a16="http://schemas.microsoft.com/office/drawing/2014/main" id="{4E4EB4D3-0F28-47A2-A8CF-B5837C94E8F4}"/>
                </a:ext>
              </a:extLst>
            </p:cNvPr>
            <p:cNvSpPr txBox="1">
              <a:spLocks noChangeArrowheads="1"/>
            </p:cNvSpPr>
            <p:nvPr/>
          </p:nvSpPr>
          <p:spPr bwMode="auto">
            <a:xfrm>
              <a:off x="1319" y="1114"/>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真</a:t>
              </a:r>
            </a:p>
          </p:txBody>
        </p:sp>
        <p:sp>
          <p:nvSpPr>
            <p:cNvPr id="15402" name="Text Box 27">
              <a:extLst>
                <a:ext uri="{FF2B5EF4-FFF2-40B4-BE49-F238E27FC236}">
                  <a16:creationId xmlns="" xmlns:a16="http://schemas.microsoft.com/office/drawing/2014/main" id="{606F1AD5-505F-4956-AF74-BCA7509FEFCD}"/>
                </a:ext>
              </a:extLst>
            </p:cNvPr>
            <p:cNvSpPr txBox="1">
              <a:spLocks noChangeArrowheads="1"/>
            </p:cNvSpPr>
            <p:nvPr/>
          </p:nvSpPr>
          <p:spPr bwMode="auto">
            <a:xfrm>
              <a:off x="1931" y="139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假</a:t>
              </a:r>
            </a:p>
          </p:txBody>
        </p:sp>
        <p:sp>
          <p:nvSpPr>
            <p:cNvPr id="15403" name="Text Box 28">
              <a:extLst>
                <a:ext uri="{FF2B5EF4-FFF2-40B4-BE49-F238E27FC236}">
                  <a16:creationId xmlns="" xmlns:a16="http://schemas.microsoft.com/office/drawing/2014/main" id="{F79336A4-0738-4587-95D3-7976A904B62C}"/>
                </a:ext>
              </a:extLst>
            </p:cNvPr>
            <p:cNvSpPr txBox="1">
              <a:spLocks noChangeArrowheads="1"/>
            </p:cNvSpPr>
            <p:nvPr/>
          </p:nvSpPr>
          <p:spPr bwMode="auto">
            <a:xfrm>
              <a:off x="1931" y="1114"/>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真</a:t>
              </a:r>
            </a:p>
          </p:txBody>
        </p:sp>
        <p:sp>
          <p:nvSpPr>
            <p:cNvPr id="15404" name="Text Box 29">
              <a:extLst>
                <a:ext uri="{FF2B5EF4-FFF2-40B4-BE49-F238E27FC236}">
                  <a16:creationId xmlns="" xmlns:a16="http://schemas.microsoft.com/office/drawing/2014/main" id="{979F724B-29CD-4B5C-A5A6-023D669C644E}"/>
                </a:ext>
              </a:extLst>
            </p:cNvPr>
            <p:cNvSpPr txBox="1">
              <a:spLocks noChangeArrowheads="1"/>
            </p:cNvSpPr>
            <p:nvPr/>
          </p:nvSpPr>
          <p:spPr bwMode="auto">
            <a:xfrm>
              <a:off x="1331" y="169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假</a:t>
              </a:r>
            </a:p>
          </p:txBody>
        </p:sp>
        <p:sp>
          <p:nvSpPr>
            <p:cNvPr id="15405" name="Text Box 30">
              <a:extLst>
                <a:ext uri="{FF2B5EF4-FFF2-40B4-BE49-F238E27FC236}">
                  <a16:creationId xmlns="" xmlns:a16="http://schemas.microsoft.com/office/drawing/2014/main" id="{D320B5C4-79DA-47F2-8024-D5D06EFAF6E5}"/>
                </a:ext>
              </a:extLst>
            </p:cNvPr>
            <p:cNvSpPr txBox="1">
              <a:spLocks noChangeArrowheads="1"/>
            </p:cNvSpPr>
            <p:nvPr/>
          </p:nvSpPr>
          <p:spPr bwMode="auto">
            <a:xfrm>
              <a:off x="1931" y="193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假</a:t>
              </a:r>
            </a:p>
          </p:txBody>
        </p:sp>
        <p:sp>
          <p:nvSpPr>
            <p:cNvPr id="15406" name="Text Box 31">
              <a:extLst>
                <a:ext uri="{FF2B5EF4-FFF2-40B4-BE49-F238E27FC236}">
                  <a16:creationId xmlns="" xmlns:a16="http://schemas.microsoft.com/office/drawing/2014/main" id="{81B29C2B-B110-4012-B5B6-DA12E597AEB3}"/>
                </a:ext>
              </a:extLst>
            </p:cNvPr>
            <p:cNvSpPr txBox="1">
              <a:spLocks noChangeArrowheads="1"/>
            </p:cNvSpPr>
            <p:nvPr/>
          </p:nvSpPr>
          <p:spPr bwMode="auto">
            <a:xfrm>
              <a:off x="1319" y="193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假</a:t>
              </a:r>
            </a:p>
          </p:txBody>
        </p:sp>
        <p:sp>
          <p:nvSpPr>
            <p:cNvPr id="15407" name="Text Box 32">
              <a:extLst>
                <a:ext uri="{FF2B5EF4-FFF2-40B4-BE49-F238E27FC236}">
                  <a16:creationId xmlns="" xmlns:a16="http://schemas.microsoft.com/office/drawing/2014/main" id="{543DF53C-030D-4C76-9B6B-81B83FA83749}"/>
                </a:ext>
              </a:extLst>
            </p:cNvPr>
            <p:cNvSpPr txBox="1">
              <a:spLocks noChangeArrowheads="1"/>
            </p:cNvSpPr>
            <p:nvPr/>
          </p:nvSpPr>
          <p:spPr bwMode="auto">
            <a:xfrm>
              <a:off x="1319" y="139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真</a:t>
              </a:r>
            </a:p>
          </p:txBody>
        </p:sp>
        <p:sp>
          <p:nvSpPr>
            <p:cNvPr id="15408" name="Text Box 33">
              <a:extLst>
                <a:ext uri="{FF2B5EF4-FFF2-40B4-BE49-F238E27FC236}">
                  <a16:creationId xmlns="" xmlns:a16="http://schemas.microsoft.com/office/drawing/2014/main" id="{03BA04DE-49FF-479F-BBA3-33D448777FFC}"/>
                </a:ext>
              </a:extLst>
            </p:cNvPr>
            <p:cNvSpPr txBox="1">
              <a:spLocks noChangeArrowheads="1"/>
            </p:cNvSpPr>
            <p:nvPr/>
          </p:nvSpPr>
          <p:spPr bwMode="auto">
            <a:xfrm>
              <a:off x="1943" y="169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latin typeface="Arial" panose="020B0604020202020204" pitchFamily="34" charset="0"/>
                  <a:ea typeface="隶书" panose="02010509060101010101" pitchFamily="49" charset="-122"/>
                </a:rPr>
                <a:t>真</a:t>
              </a:r>
            </a:p>
          </p:txBody>
        </p:sp>
      </p:grpSp>
      <p:grpSp>
        <p:nvGrpSpPr>
          <p:cNvPr id="4" name="Group 34">
            <a:extLst>
              <a:ext uri="{FF2B5EF4-FFF2-40B4-BE49-F238E27FC236}">
                <a16:creationId xmlns="" xmlns:a16="http://schemas.microsoft.com/office/drawing/2014/main" id="{C23FE300-B84C-406D-BA01-019153781B5C}"/>
              </a:ext>
            </a:extLst>
          </p:cNvPr>
          <p:cNvGrpSpPr>
            <a:grpSpLocks/>
          </p:cNvGrpSpPr>
          <p:nvPr/>
        </p:nvGrpSpPr>
        <p:grpSpPr bwMode="auto">
          <a:xfrm>
            <a:off x="6032500" y="1677988"/>
            <a:ext cx="454025" cy="1692275"/>
            <a:chOff x="3711" y="1510"/>
            <a:chExt cx="286" cy="1066"/>
          </a:xfrm>
        </p:grpSpPr>
        <p:sp>
          <p:nvSpPr>
            <p:cNvPr id="15385" name="Text Box 35">
              <a:extLst>
                <a:ext uri="{FF2B5EF4-FFF2-40B4-BE49-F238E27FC236}">
                  <a16:creationId xmlns="" xmlns:a16="http://schemas.microsoft.com/office/drawing/2014/main" id="{F4D21D89-B293-4032-9180-BC73B2C471A4}"/>
                </a:ext>
              </a:extLst>
            </p:cNvPr>
            <p:cNvSpPr txBox="1">
              <a:spLocks noChangeArrowheads="1"/>
            </p:cNvSpPr>
            <p:nvPr/>
          </p:nvSpPr>
          <p:spPr bwMode="auto">
            <a:xfrm>
              <a:off x="3711"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真</a:t>
              </a:r>
            </a:p>
          </p:txBody>
        </p:sp>
        <p:sp>
          <p:nvSpPr>
            <p:cNvPr id="15386" name="Text Box 36">
              <a:extLst>
                <a:ext uri="{FF2B5EF4-FFF2-40B4-BE49-F238E27FC236}">
                  <a16:creationId xmlns="" xmlns:a16="http://schemas.microsoft.com/office/drawing/2014/main" id="{18BE1A82-EB88-46B1-831A-23F65F72B1F1}"/>
                </a:ext>
              </a:extLst>
            </p:cNvPr>
            <p:cNvSpPr txBox="1">
              <a:spLocks noChangeArrowheads="1"/>
            </p:cNvSpPr>
            <p:nvPr/>
          </p:nvSpPr>
          <p:spPr bwMode="auto">
            <a:xfrm>
              <a:off x="3711"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假</a:t>
              </a:r>
            </a:p>
          </p:txBody>
        </p:sp>
        <p:sp>
          <p:nvSpPr>
            <p:cNvPr id="15387" name="Text Box 37">
              <a:extLst>
                <a:ext uri="{FF2B5EF4-FFF2-40B4-BE49-F238E27FC236}">
                  <a16:creationId xmlns="" xmlns:a16="http://schemas.microsoft.com/office/drawing/2014/main" id="{B3A775B3-5A8F-4B06-BAB5-AD7B7A0BFC92}"/>
                </a:ext>
              </a:extLst>
            </p:cNvPr>
            <p:cNvSpPr txBox="1">
              <a:spLocks noChangeArrowheads="1"/>
            </p:cNvSpPr>
            <p:nvPr/>
          </p:nvSpPr>
          <p:spPr bwMode="auto">
            <a:xfrm>
              <a:off x="3711"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假</a:t>
              </a:r>
            </a:p>
          </p:txBody>
        </p:sp>
        <p:sp>
          <p:nvSpPr>
            <p:cNvPr id="15388" name="Text Box 38">
              <a:extLst>
                <a:ext uri="{FF2B5EF4-FFF2-40B4-BE49-F238E27FC236}">
                  <a16:creationId xmlns="" xmlns:a16="http://schemas.microsoft.com/office/drawing/2014/main" id="{A69410E2-09EC-4FEA-89B2-EEBC9C07979F}"/>
                </a:ext>
              </a:extLst>
            </p:cNvPr>
            <p:cNvSpPr txBox="1">
              <a:spLocks noChangeArrowheads="1"/>
            </p:cNvSpPr>
            <p:nvPr/>
          </p:nvSpPr>
          <p:spPr bwMode="auto">
            <a:xfrm>
              <a:off x="3723"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00FF"/>
                  </a:solidFill>
                  <a:latin typeface="Arial" panose="020B0604020202020204" pitchFamily="34" charset="0"/>
                  <a:ea typeface="隶书" panose="02010509060101010101" pitchFamily="49" charset="-122"/>
                </a:rPr>
                <a:t>假</a:t>
              </a:r>
            </a:p>
          </p:txBody>
        </p:sp>
      </p:grpSp>
      <p:grpSp>
        <p:nvGrpSpPr>
          <p:cNvPr id="5" name="Group 39">
            <a:extLst>
              <a:ext uri="{FF2B5EF4-FFF2-40B4-BE49-F238E27FC236}">
                <a16:creationId xmlns="" xmlns:a16="http://schemas.microsoft.com/office/drawing/2014/main" id="{EEC7D3B1-37C8-4A57-8583-16034070D462}"/>
              </a:ext>
            </a:extLst>
          </p:cNvPr>
          <p:cNvGrpSpPr>
            <a:grpSpLocks/>
          </p:cNvGrpSpPr>
          <p:nvPr/>
        </p:nvGrpSpPr>
        <p:grpSpPr bwMode="auto">
          <a:xfrm>
            <a:off x="4117975" y="1677988"/>
            <a:ext cx="454025" cy="1692275"/>
            <a:chOff x="2505" y="1510"/>
            <a:chExt cx="286" cy="1066"/>
          </a:xfrm>
        </p:grpSpPr>
        <p:sp>
          <p:nvSpPr>
            <p:cNvPr id="15381" name="Text Box 40">
              <a:extLst>
                <a:ext uri="{FF2B5EF4-FFF2-40B4-BE49-F238E27FC236}">
                  <a16:creationId xmlns="" xmlns:a16="http://schemas.microsoft.com/office/drawing/2014/main" id="{36BAD8D6-3110-4CA1-BCFD-61FA0152FC51}"/>
                </a:ext>
              </a:extLst>
            </p:cNvPr>
            <p:cNvSpPr txBox="1">
              <a:spLocks noChangeArrowheads="1"/>
            </p:cNvSpPr>
            <p:nvPr/>
          </p:nvSpPr>
          <p:spPr bwMode="auto">
            <a:xfrm>
              <a:off x="2505"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假</a:t>
              </a:r>
            </a:p>
          </p:txBody>
        </p:sp>
        <p:sp>
          <p:nvSpPr>
            <p:cNvPr id="15382" name="Text Box 41">
              <a:extLst>
                <a:ext uri="{FF2B5EF4-FFF2-40B4-BE49-F238E27FC236}">
                  <a16:creationId xmlns="" xmlns:a16="http://schemas.microsoft.com/office/drawing/2014/main" id="{9EF99909-38DA-4269-9DB9-0104BC6EA790}"/>
                </a:ext>
              </a:extLst>
            </p:cNvPr>
            <p:cNvSpPr txBox="1">
              <a:spLocks noChangeArrowheads="1"/>
            </p:cNvSpPr>
            <p:nvPr/>
          </p:nvSpPr>
          <p:spPr bwMode="auto">
            <a:xfrm>
              <a:off x="2505"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假</a:t>
              </a:r>
            </a:p>
          </p:txBody>
        </p:sp>
        <p:sp>
          <p:nvSpPr>
            <p:cNvPr id="15383" name="Text Box 42">
              <a:extLst>
                <a:ext uri="{FF2B5EF4-FFF2-40B4-BE49-F238E27FC236}">
                  <a16:creationId xmlns="" xmlns:a16="http://schemas.microsoft.com/office/drawing/2014/main" id="{98323629-AC56-4434-8AD6-3D93FB4912E0}"/>
                </a:ext>
              </a:extLst>
            </p:cNvPr>
            <p:cNvSpPr txBox="1">
              <a:spLocks noChangeArrowheads="1"/>
            </p:cNvSpPr>
            <p:nvPr/>
          </p:nvSpPr>
          <p:spPr bwMode="auto">
            <a:xfrm>
              <a:off x="2505"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真</a:t>
              </a:r>
            </a:p>
          </p:txBody>
        </p:sp>
        <p:sp>
          <p:nvSpPr>
            <p:cNvPr id="15384" name="Text Box 43">
              <a:extLst>
                <a:ext uri="{FF2B5EF4-FFF2-40B4-BE49-F238E27FC236}">
                  <a16:creationId xmlns="" xmlns:a16="http://schemas.microsoft.com/office/drawing/2014/main" id="{C1989C9E-B99B-401E-9C64-9E4696FF8997}"/>
                </a:ext>
              </a:extLst>
            </p:cNvPr>
            <p:cNvSpPr txBox="1">
              <a:spLocks noChangeArrowheads="1"/>
            </p:cNvSpPr>
            <p:nvPr/>
          </p:nvSpPr>
          <p:spPr bwMode="auto">
            <a:xfrm>
              <a:off x="2517"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真</a:t>
              </a:r>
            </a:p>
          </p:txBody>
        </p:sp>
      </p:grpSp>
      <p:grpSp>
        <p:nvGrpSpPr>
          <p:cNvPr id="6" name="Group 44">
            <a:extLst>
              <a:ext uri="{FF2B5EF4-FFF2-40B4-BE49-F238E27FC236}">
                <a16:creationId xmlns="" xmlns:a16="http://schemas.microsoft.com/office/drawing/2014/main" id="{87BFBCC0-8592-46FC-AB73-AE245561F162}"/>
              </a:ext>
            </a:extLst>
          </p:cNvPr>
          <p:cNvGrpSpPr>
            <a:grpSpLocks/>
          </p:cNvGrpSpPr>
          <p:nvPr/>
        </p:nvGrpSpPr>
        <p:grpSpPr bwMode="auto">
          <a:xfrm>
            <a:off x="5051425" y="1677988"/>
            <a:ext cx="454025" cy="1692275"/>
            <a:chOff x="3093" y="1510"/>
            <a:chExt cx="286" cy="1066"/>
          </a:xfrm>
        </p:grpSpPr>
        <p:sp>
          <p:nvSpPr>
            <p:cNvPr id="15377" name="Text Box 45">
              <a:extLst>
                <a:ext uri="{FF2B5EF4-FFF2-40B4-BE49-F238E27FC236}">
                  <a16:creationId xmlns="" xmlns:a16="http://schemas.microsoft.com/office/drawing/2014/main" id="{63757C00-7551-49FC-8A59-1A2DB3BECA60}"/>
                </a:ext>
              </a:extLst>
            </p:cNvPr>
            <p:cNvSpPr txBox="1">
              <a:spLocks noChangeArrowheads="1"/>
            </p:cNvSpPr>
            <p:nvPr/>
          </p:nvSpPr>
          <p:spPr bwMode="auto">
            <a:xfrm>
              <a:off x="3093"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假</a:t>
              </a:r>
            </a:p>
          </p:txBody>
        </p:sp>
        <p:sp>
          <p:nvSpPr>
            <p:cNvPr id="15378" name="Text Box 46">
              <a:extLst>
                <a:ext uri="{FF2B5EF4-FFF2-40B4-BE49-F238E27FC236}">
                  <a16:creationId xmlns="" xmlns:a16="http://schemas.microsoft.com/office/drawing/2014/main" id="{E8BD8A43-9D59-4396-8B74-F43AF7271FCE}"/>
                </a:ext>
              </a:extLst>
            </p:cNvPr>
            <p:cNvSpPr txBox="1">
              <a:spLocks noChangeArrowheads="1"/>
            </p:cNvSpPr>
            <p:nvPr/>
          </p:nvSpPr>
          <p:spPr bwMode="auto">
            <a:xfrm>
              <a:off x="3105"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假</a:t>
              </a:r>
            </a:p>
          </p:txBody>
        </p:sp>
        <p:sp>
          <p:nvSpPr>
            <p:cNvPr id="15379" name="Text Box 47">
              <a:extLst>
                <a:ext uri="{FF2B5EF4-FFF2-40B4-BE49-F238E27FC236}">
                  <a16:creationId xmlns="" xmlns:a16="http://schemas.microsoft.com/office/drawing/2014/main" id="{C4DD4AD0-61B5-4D07-8BE5-A366A1327911}"/>
                </a:ext>
              </a:extLst>
            </p:cNvPr>
            <p:cNvSpPr txBox="1">
              <a:spLocks noChangeArrowheads="1"/>
            </p:cNvSpPr>
            <p:nvPr/>
          </p:nvSpPr>
          <p:spPr bwMode="auto">
            <a:xfrm>
              <a:off x="3093"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真</a:t>
              </a:r>
            </a:p>
          </p:txBody>
        </p:sp>
        <p:sp>
          <p:nvSpPr>
            <p:cNvPr id="15380" name="Text Box 48">
              <a:extLst>
                <a:ext uri="{FF2B5EF4-FFF2-40B4-BE49-F238E27FC236}">
                  <a16:creationId xmlns="" xmlns:a16="http://schemas.microsoft.com/office/drawing/2014/main" id="{DE4D08CD-FCD8-4B59-9CBD-FCE7ACBEBD1E}"/>
                </a:ext>
              </a:extLst>
            </p:cNvPr>
            <p:cNvSpPr txBox="1">
              <a:spLocks noChangeArrowheads="1"/>
            </p:cNvSpPr>
            <p:nvPr/>
          </p:nvSpPr>
          <p:spPr bwMode="auto">
            <a:xfrm>
              <a:off x="3093"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009900"/>
                  </a:solidFill>
                  <a:latin typeface="Arial" panose="020B0604020202020204" pitchFamily="34" charset="0"/>
                  <a:ea typeface="隶书" panose="02010509060101010101" pitchFamily="49" charset="-122"/>
                </a:rPr>
                <a:t>真</a:t>
              </a:r>
            </a:p>
          </p:txBody>
        </p:sp>
      </p:grpSp>
      <p:grpSp>
        <p:nvGrpSpPr>
          <p:cNvPr id="7" name="Group 49">
            <a:extLst>
              <a:ext uri="{FF2B5EF4-FFF2-40B4-BE49-F238E27FC236}">
                <a16:creationId xmlns="" xmlns:a16="http://schemas.microsoft.com/office/drawing/2014/main" id="{A0AE0C93-9FF1-4091-97BB-3D7233377D81}"/>
              </a:ext>
            </a:extLst>
          </p:cNvPr>
          <p:cNvGrpSpPr>
            <a:grpSpLocks/>
          </p:cNvGrpSpPr>
          <p:nvPr/>
        </p:nvGrpSpPr>
        <p:grpSpPr bwMode="auto">
          <a:xfrm>
            <a:off x="6975475" y="1677988"/>
            <a:ext cx="454025" cy="1692275"/>
            <a:chOff x="4305" y="1510"/>
            <a:chExt cx="286" cy="1066"/>
          </a:xfrm>
        </p:grpSpPr>
        <p:sp>
          <p:nvSpPr>
            <p:cNvPr id="15373" name="Text Box 50">
              <a:extLst>
                <a:ext uri="{FF2B5EF4-FFF2-40B4-BE49-F238E27FC236}">
                  <a16:creationId xmlns="" xmlns:a16="http://schemas.microsoft.com/office/drawing/2014/main" id="{9F922125-61BA-4088-ABBD-1F0392BE34FD}"/>
                </a:ext>
              </a:extLst>
            </p:cNvPr>
            <p:cNvSpPr txBox="1">
              <a:spLocks noChangeArrowheads="1"/>
            </p:cNvSpPr>
            <p:nvPr/>
          </p:nvSpPr>
          <p:spPr bwMode="auto">
            <a:xfrm>
              <a:off x="4305" y="1510"/>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Arial" panose="020B0604020202020204" pitchFamily="34" charset="0"/>
                  <a:ea typeface="隶书" panose="02010509060101010101" pitchFamily="49" charset="-122"/>
                </a:rPr>
                <a:t>真</a:t>
              </a:r>
            </a:p>
          </p:txBody>
        </p:sp>
        <p:sp>
          <p:nvSpPr>
            <p:cNvPr id="15374" name="Text Box 51">
              <a:extLst>
                <a:ext uri="{FF2B5EF4-FFF2-40B4-BE49-F238E27FC236}">
                  <a16:creationId xmlns="" xmlns:a16="http://schemas.microsoft.com/office/drawing/2014/main" id="{E36350EC-A614-4F24-A19B-FF5B26C1573B}"/>
                </a:ext>
              </a:extLst>
            </p:cNvPr>
            <p:cNvSpPr txBox="1">
              <a:spLocks noChangeArrowheads="1"/>
            </p:cNvSpPr>
            <p:nvPr/>
          </p:nvSpPr>
          <p:spPr bwMode="auto">
            <a:xfrm>
              <a:off x="4305" y="232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Arial" panose="020B0604020202020204" pitchFamily="34" charset="0"/>
                  <a:ea typeface="隶书" panose="02010509060101010101" pitchFamily="49" charset="-122"/>
                </a:rPr>
                <a:t>假</a:t>
              </a:r>
            </a:p>
          </p:txBody>
        </p:sp>
        <p:sp>
          <p:nvSpPr>
            <p:cNvPr id="15375" name="Text Box 52">
              <a:extLst>
                <a:ext uri="{FF2B5EF4-FFF2-40B4-BE49-F238E27FC236}">
                  <a16:creationId xmlns="" xmlns:a16="http://schemas.microsoft.com/office/drawing/2014/main" id="{D81F19AA-BEDC-44B5-A00D-1D67C3A432E9}"/>
                </a:ext>
              </a:extLst>
            </p:cNvPr>
            <p:cNvSpPr txBox="1">
              <a:spLocks noChangeArrowheads="1"/>
            </p:cNvSpPr>
            <p:nvPr/>
          </p:nvSpPr>
          <p:spPr bwMode="auto">
            <a:xfrm>
              <a:off x="4305" y="17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Arial" panose="020B0604020202020204" pitchFamily="34" charset="0"/>
                  <a:ea typeface="隶书" panose="02010509060101010101" pitchFamily="49" charset="-122"/>
                </a:rPr>
                <a:t>真</a:t>
              </a:r>
            </a:p>
          </p:txBody>
        </p:sp>
        <p:sp>
          <p:nvSpPr>
            <p:cNvPr id="15376" name="Text Box 53">
              <a:extLst>
                <a:ext uri="{FF2B5EF4-FFF2-40B4-BE49-F238E27FC236}">
                  <a16:creationId xmlns="" xmlns:a16="http://schemas.microsoft.com/office/drawing/2014/main" id="{961D4B2A-99FD-44C0-B661-5293D6BC214A}"/>
                </a:ext>
              </a:extLst>
            </p:cNvPr>
            <p:cNvSpPr txBox="1">
              <a:spLocks noChangeArrowheads="1"/>
            </p:cNvSpPr>
            <p:nvPr/>
          </p:nvSpPr>
          <p:spPr bwMode="auto">
            <a:xfrm>
              <a:off x="4317" y="2086"/>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Arial" panose="020B0604020202020204" pitchFamily="34" charset="0"/>
                  <a:ea typeface="隶书" panose="02010509060101010101" pitchFamily="49" charset="-122"/>
                </a:rPr>
                <a:t>真</a:t>
              </a:r>
            </a:p>
          </p:txBody>
        </p:sp>
      </p:grpSp>
      <p:sp>
        <p:nvSpPr>
          <p:cNvPr id="51" name="Text Box 56">
            <a:extLst>
              <a:ext uri="{FF2B5EF4-FFF2-40B4-BE49-F238E27FC236}">
                <a16:creationId xmlns="" xmlns:a16="http://schemas.microsoft.com/office/drawing/2014/main" id="{F800BED5-2081-446C-950E-3F8930301AB2}"/>
              </a:ext>
            </a:extLst>
          </p:cNvPr>
          <p:cNvSpPr txBox="1">
            <a:spLocks noChangeArrowheads="1"/>
          </p:cNvSpPr>
          <p:nvPr/>
        </p:nvSpPr>
        <p:spPr bwMode="auto">
          <a:xfrm>
            <a:off x="2516188" y="5229225"/>
            <a:ext cx="5457825" cy="1590675"/>
          </a:xfrm>
          <a:prstGeom prst="rect">
            <a:avLst/>
          </a:prstGeom>
          <a:solidFill>
            <a:schemeClr val="bg1"/>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zh-CN" altLang="en-US"/>
              <a:t>例：优先次序</a:t>
            </a:r>
          </a:p>
          <a:p>
            <a:pPr lvl="1"/>
            <a:r>
              <a:rPr lang="zh-CN" altLang="en-US"/>
              <a:t>   </a:t>
            </a:r>
            <a:r>
              <a:rPr lang="en-US" altLang="zh-CN"/>
              <a:t>(</a:t>
            </a:r>
            <a:r>
              <a:rPr lang="en-US" altLang="zh-CN">
                <a:sym typeface="Symbol" panose="05050102010706020507" pitchFamily="18" charset="2"/>
              </a:rPr>
              <a:t>a&gt;b)&amp;&amp;(x&gt;y)</a:t>
            </a:r>
            <a:endParaRPr lang="en-US" altLang="zh-CN"/>
          </a:p>
          <a:p>
            <a:pPr lvl="1"/>
            <a:r>
              <a:rPr lang="en-US" altLang="zh-CN"/>
              <a:t>   (a==b)||(x==y)</a:t>
            </a:r>
            <a:endParaRPr lang="en-US" altLang="zh-CN">
              <a:solidFill>
                <a:srgbClr val="0000FF"/>
              </a:solidFill>
            </a:endParaRPr>
          </a:p>
          <a:p>
            <a:r>
              <a:rPr lang="en-US" altLang="zh-CN"/>
              <a:t>         (!a)||(a&gt;b)</a:t>
            </a:r>
          </a:p>
        </p:txBody>
      </p:sp>
      <p:sp>
        <p:nvSpPr>
          <p:cNvPr id="52" name="Text Box 58">
            <a:extLst>
              <a:ext uri="{FF2B5EF4-FFF2-40B4-BE49-F238E27FC236}">
                <a16:creationId xmlns="" xmlns:a16="http://schemas.microsoft.com/office/drawing/2014/main" id="{DD82CAEF-B7B5-4C0F-A1C5-7E010E7C6C13}"/>
              </a:ext>
            </a:extLst>
          </p:cNvPr>
          <p:cNvSpPr txBox="1">
            <a:spLocks noChangeArrowheads="1"/>
          </p:cNvSpPr>
          <p:nvPr/>
        </p:nvSpPr>
        <p:spPr bwMode="auto">
          <a:xfrm>
            <a:off x="5311775" y="5622925"/>
            <a:ext cx="259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a:t>
            </a:r>
            <a:r>
              <a:rPr lang="zh-CN" altLang="en-US">
                <a:solidFill>
                  <a:srgbClr val="0000FF"/>
                </a:solidFill>
              </a:rPr>
              <a:t>写成  </a:t>
            </a:r>
            <a:r>
              <a:rPr lang="en-US" altLang="zh-CN">
                <a:solidFill>
                  <a:srgbClr val="0000FF"/>
                </a:solidFill>
              </a:rPr>
              <a:t>a&gt;b&amp;&amp;x&gt;y</a:t>
            </a:r>
          </a:p>
        </p:txBody>
      </p:sp>
      <p:sp>
        <p:nvSpPr>
          <p:cNvPr id="53" name="Text Box 59">
            <a:extLst>
              <a:ext uri="{FF2B5EF4-FFF2-40B4-BE49-F238E27FC236}">
                <a16:creationId xmlns="" xmlns:a16="http://schemas.microsoft.com/office/drawing/2014/main" id="{6BB4B0E4-1BEC-406A-AEA3-8A0BEBDFD609}"/>
              </a:ext>
            </a:extLst>
          </p:cNvPr>
          <p:cNvSpPr txBox="1">
            <a:spLocks noChangeArrowheads="1"/>
          </p:cNvSpPr>
          <p:nvPr/>
        </p:nvSpPr>
        <p:spPr bwMode="auto">
          <a:xfrm>
            <a:off x="5311775" y="6016625"/>
            <a:ext cx="249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a:t>
            </a:r>
            <a:r>
              <a:rPr lang="zh-CN" altLang="en-US">
                <a:solidFill>
                  <a:srgbClr val="0000FF"/>
                </a:solidFill>
              </a:rPr>
              <a:t>写成 </a:t>
            </a:r>
            <a:r>
              <a:rPr lang="en-US" altLang="zh-CN">
                <a:solidFill>
                  <a:srgbClr val="0000FF"/>
                </a:solidFill>
              </a:rPr>
              <a:t>a==b||x==y</a:t>
            </a:r>
          </a:p>
        </p:txBody>
      </p:sp>
      <p:sp>
        <p:nvSpPr>
          <p:cNvPr id="54" name="Text Box 60">
            <a:extLst>
              <a:ext uri="{FF2B5EF4-FFF2-40B4-BE49-F238E27FC236}">
                <a16:creationId xmlns="" xmlns:a16="http://schemas.microsoft.com/office/drawing/2014/main" id="{F8E78B3C-6F3D-43E8-A6CC-2B5DAC47A14B}"/>
              </a:ext>
            </a:extLst>
          </p:cNvPr>
          <p:cNvSpPr txBox="1">
            <a:spLocks noChangeArrowheads="1"/>
          </p:cNvSpPr>
          <p:nvPr/>
        </p:nvSpPr>
        <p:spPr bwMode="auto">
          <a:xfrm>
            <a:off x="5311775" y="6359525"/>
            <a:ext cx="192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a:t>
            </a:r>
            <a:r>
              <a:rPr lang="zh-CN" altLang="en-US">
                <a:solidFill>
                  <a:srgbClr val="0000FF"/>
                </a:solidFill>
              </a:rPr>
              <a:t>写成 </a:t>
            </a:r>
            <a:r>
              <a:rPr lang="en-US" altLang="zh-CN">
                <a:solidFill>
                  <a:srgbClr val="0000FF"/>
                </a:solidFill>
              </a:rPr>
              <a:t>!a||a&gt;b</a:t>
            </a:r>
          </a:p>
        </p:txBody>
      </p:sp>
      <p:sp>
        <p:nvSpPr>
          <p:cNvPr id="55" name="Rectangle 62">
            <a:extLst>
              <a:ext uri="{FF2B5EF4-FFF2-40B4-BE49-F238E27FC236}">
                <a16:creationId xmlns="" xmlns:a16="http://schemas.microsoft.com/office/drawing/2014/main" id="{9C60BBCA-8F16-4356-A1E9-AD932CD487F6}"/>
              </a:ext>
            </a:extLst>
          </p:cNvPr>
          <p:cNvSpPr>
            <a:spLocks noChangeArrowheads="1"/>
          </p:cNvSpPr>
          <p:nvPr/>
        </p:nvSpPr>
        <p:spPr bwMode="auto">
          <a:xfrm>
            <a:off x="628650" y="3568700"/>
            <a:ext cx="77597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楷体_GB2312" pitchFamily="49" charset="-122"/>
              </a:rPr>
              <a:t>逻辑运算符的优先次序</a:t>
            </a:r>
          </a:p>
          <a:p>
            <a:pPr lvl="4" eaLnBrk="1" hangingPunct="1">
              <a:spcBef>
                <a:spcPct val="20000"/>
              </a:spcBef>
              <a:buClr>
                <a:srgbClr val="FF00FF"/>
              </a:buClr>
              <a:buFont typeface="Wingdings" panose="05000000000000000000" pitchFamily="2" charset="2"/>
              <a:buNone/>
            </a:pPr>
            <a:r>
              <a:rPr lang="zh-CN" altLang="en-US">
                <a:latin typeface="宋体" panose="02010600030101010101" pitchFamily="2" charset="-122"/>
              </a:rPr>
              <a:t>      </a:t>
            </a:r>
            <a:r>
              <a:rPr lang="en-US" altLang="zh-CN">
                <a:latin typeface="宋体" panose="02010600030101010101" pitchFamily="2" charset="-122"/>
              </a:rPr>
              <a:t>!(</a:t>
            </a:r>
            <a:r>
              <a:rPr lang="zh-CN" altLang="en-US">
                <a:latin typeface="宋体" panose="02010600030101010101" pitchFamily="2" charset="-122"/>
              </a:rPr>
              <a:t>非</a:t>
            </a:r>
            <a:r>
              <a:rPr lang="en-US" altLang="zh-CN">
                <a:latin typeface="宋体" panose="02010600030101010101" pitchFamily="2" charset="-122"/>
              </a:rPr>
              <a:t>) ,  &amp;&amp;(</a:t>
            </a:r>
            <a:r>
              <a:rPr lang="zh-CN" altLang="en-US">
                <a:latin typeface="宋体" panose="02010600030101010101" pitchFamily="2" charset="-122"/>
              </a:rPr>
              <a:t>与</a:t>
            </a:r>
            <a:r>
              <a:rPr lang="en-US" altLang="zh-CN">
                <a:latin typeface="宋体" panose="02010600030101010101" pitchFamily="2" charset="-122"/>
              </a:rPr>
              <a:t>),   ||(</a:t>
            </a:r>
            <a:r>
              <a:rPr lang="zh-CN" altLang="en-US">
                <a:latin typeface="宋体" panose="02010600030101010101" pitchFamily="2" charset="-122"/>
              </a:rPr>
              <a:t>或</a:t>
            </a:r>
            <a:r>
              <a:rPr lang="en-US" altLang="zh-CN">
                <a:latin typeface="宋体" panose="02010600030101010101" pitchFamily="2" charset="-122"/>
              </a:rPr>
              <a:t>)</a:t>
            </a:r>
          </a:p>
          <a:p>
            <a:pPr lvl="3" eaLnBrk="1" hangingPunct="1">
              <a:spcBef>
                <a:spcPct val="20000"/>
              </a:spcBef>
              <a:buClr>
                <a:srgbClr val="FFCC00"/>
              </a:buClr>
              <a:buFont typeface="Wingdings" panose="05000000000000000000" pitchFamily="2" charset="2"/>
              <a:buNone/>
            </a:pPr>
            <a:r>
              <a:rPr lang="zh-CN" altLang="en-US" sz="2000">
                <a:latin typeface="宋体" panose="02010600030101010101" pitchFamily="2" charset="-122"/>
              </a:rPr>
              <a:t>优先次序：高</a:t>
            </a:r>
            <a:r>
              <a:rPr lang="zh-CN" altLang="en-US" sz="2000">
                <a:solidFill>
                  <a:srgbClr val="33CC33"/>
                </a:solidFill>
                <a:latin typeface="宋体" panose="02010600030101010101" pitchFamily="2" charset="-122"/>
              </a:rPr>
              <a:t>（</a:t>
            </a:r>
            <a:r>
              <a:rPr lang="en-US" altLang="zh-CN" sz="2000">
                <a:solidFill>
                  <a:srgbClr val="33CC33"/>
                </a:solidFill>
                <a:latin typeface="宋体" panose="02010600030101010101" pitchFamily="2" charset="-122"/>
              </a:rPr>
              <a:t>2</a:t>
            </a:r>
            <a:r>
              <a:rPr lang="zh-CN" altLang="en-US" sz="2000">
                <a:solidFill>
                  <a:srgbClr val="33CC33"/>
                </a:solidFill>
                <a:latin typeface="宋体" panose="02010600030101010101" pitchFamily="2" charset="-122"/>
              </a:rPr>
              <a:t>）     （</a:t>
            </a:r>
            <a:r>
              <a:rPr lang="en-US" altLang="zh-CN" sz="2000">
                <a:solidFill>
                  <a:srgbClr val="33CC33"/>
                </a:solidFill>
                <a:latin typeface="宋体" panose="02010600030101010101" pitchFamily="2" charset="-122"/>
              </a:rPr>
              <a:t>11</a:t>
            </a:r>
            <a:r>
              <a:rPr lang="zh-CN" altLang="en-US" sz="2000">
                <a:solidFill>
                  <a:srgbClr val="33CC33"/>
                </a:solidFill>
                <a:latin typeface="宋体" panose="02010600030101010101" pitchFamily="2" charset="-122"/>
              </a:rPr>
              <a:t>）      （</a:t>
            </a:r>
            <a:r>
              <a:rPr lang="en-US" altLang="zh-CN" sz="2000">
                <a:solidFill>
                  <a:srgbClr val="33CC33"/>
                </a:solidFill>
                <a:latin typeface="宋体" panose="02010600030101010101" pitchFamily="2" charset="-122"/>
              </a:rPr>
              <a:t>12</a:t>
            </a:r>
            <a:r>
              <a:rPr lang="zh-CN" altLang="en-US" sz="2000">
                <a:solidFill>
                  <a:srgbClr val="33CC33"/>
                </a:solidFill>
                <a:latin typeface="宋体" panose="02010600030101010101" pitchFamily="2" charset="-122"/>
              </a:rPr>
              <a:t>）</a:t>
            </a:r>
            <a:r>
              <a:rPr lang="zh-CN" altLang="en-US" sz="2000">
                <a:latin typeface="宋体" panose="02010600030101010101" pitchFamily="2" charset="-122"/>
              </a:rPr>
              <a:t>低</a:t>
            </a:r>
          </a:p>
          <a:p>
            <a:pPr lvl="3" eaLnBrk="1" hangingPunct="1">
              <a:spcBef>
                <a:spcPct val="20000"/>
              </a:spcBef>
              <a:buClr>
                <a:srgbClr val="FFCC00"/>
              </a:buClr>
              <a:buFont typeface="Wingdings" panose="05000000000000000000" pitchFamily="2" charset="2"/>
              <a:buNone/>
            </a:pPr>
            <a:r>
              <a:rPr lang="zh-CN" altLang="en-US" sz="2000">
                <a:latin typeface="宋体" panose="02010600030101010101" pitchFamily="2" charset="-122"/>
              </a:rPr>
              <a:t>结合方向：</a:t>
            </a:r>
            <a:r>
              <a:rPr lang="zh-CN" altLang="en-US" sz="2000">
                <a:solidFill>
                  <a:srgbClr val="FF0000"/>
                </a:solidFill>
              </a:rPr>
              <a:t>从右向左      </a:t>
            </a:r>
            <a:r>
              <a:rPr lang="zh-CN" altLang="en-US" sz="2000">
                <a:solidFill>
                  <a:srgbClr val="0000FF"/>
                </a:solidFill>
              </a:rPr>
              <a:t>从左向右         从左向右</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B5DC9414-7482-4865-A19A-073FF6F86674}"/>
              </a:ext>
            </a:extLst>
          </p:cNvPr>
          <p:cNvSpPr>
            <a:spLocks noGrp="1" noChangeArrowheads="1"/>
          </p:cNvSpPr>
          <p:nvPr>
            <p:ph type="ctrTitle" idx="4294967295"/>
          </p:nvPr>
        </p:nvSpPr>
        <p:spPr>
          <a:xfrm>
            <a:off x="0" y="476250"/>
            <a:ext cx="7772400" cy="863600"/>
          </a:xfrm>
        </p:spPr>
        <p:txBody>
          <a:bodyPr/>
          <a:lstStyle/>
          <a:p>
            <a:pPr algn="ctr" eaLnBrk="1" hangingPunct="1">
              <a:defRPr/>
            </a:pPr>
            <a:r>
              <a:rPr lang="en-US" altLang="zh-CN" sz="3600" dirty="0"/>
              <a:t>5.4</a:t>
            </a:r>
            <a:r>
              <a:rPr lang="zh-CN" altLang="en-US" sz="3600" dirty="0"/>
              <a:t>逻辑表达式</a:t>
            </a:r>
            <a:endParaRPr lang="zh-CN" altLang="zh-CN" sz="3600" dirty="0"/>
          </a:p>
        </p:txBody>
      </p:sp>
      <p:sp>
        <p:nvSpPr>
          <p:cNvPr id="16387" name="矩形 3">
            <a:extLst>
              <a:ext uri="{FF2B5EF4-FFF2-40B4-BE49-F238E27FC236}">
                <a16:creationId xmlns="" xmlns:a16="http://schemas.microsoft.com/office/drawing/2014/main" id="{76C7F67C-0158-449A-850A-6207D5405752}"/>
              </a:ext>
            </a:extLst>
          </p:cNvPr>
          <p:cNvSpPr>
            <a:spLocks noChangeArrowheads="1"/>
          </p:cNvSpPr>
          <p:nvPr/>
        </p:nvSpPr>
        <p:spPr bwMode="auto">
          <a:xfrm>
            <a:off x="611188" y="1268413"/>
            <a:ext cx="75612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用逻辑运算符将关系表达式或逻辑量连接起来的式子就是逻辑表达式。</a:t>
            </a:r>
          </a:p>
        </p:txBody>
      </p:sp>
      <p:sp>
        <p:nvSpPr>
          <p:cNvPr id="5" name="Rectangle 8">
            <a:extLst>
              <a:ext uri="{FF2B5EF4-FFF2-40B4-BE49-F238E27FC236}">
                <a16:creationId xmlns="" xmlns:a16="http://schemas.microsoft.com/office/drawing/2014/main" id="{97C639F0-EE81-4119-91CE-888A5AD66DB9}"/>
              </a:ext>
            </a:extLst>
          </p:cNvPr>
          <p:cNvSpPr>
            <a:spLocks noChangeArrowheads="1"/>
          </p:cNvSpPr>
          <p:nvPr/>
        </p:nvSpPr>
        <p:spPr bwMode="auto">
          <a:xfrm>
            <a:off x="539750" y="2276475"/>
            <a:ext cx="81359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None/>
            </a:pPr>
            <a:r>
              <a:rPr lang="en-US" altLang="zh-CN" sz="2000">
                <a:latin typeface="隶书" panose="02010509060101010101" pitchFamily="49" charset="-122"/>
              </a:rPr>
              <a:t>C</a:t>
            </a:r>
            <a:r>
              <a:rPr lang="zh-CN" altLang="zh-CN" sz="2000">
                <a:latin typeface="隶书" panose="02010509060101010101" pitchFamily="49" charset="-122"/>
              </a:rPr>
              <a:t>语言中,</a:t>
            </a:r>
            <a:r>
              <a:rPr lang="en-US" altLang="zh-CN" sz="2000">
                <a:latin typeface="隶书" panose="02010509060101010101" pitchFamily="49" charset="-122"/>
              </a:rPr>
              <a:t> </a:t>
            </a:r>
            <a:r>
              <a:rPr lang="zh-CN" altLang="zh-CN" sz="2000">
                <a:solidFill>
                  <a:srgbClr val="0000FF"/>
                </a:solidFill>
                <a:latin typeface="隶书" panose="02010509060101010101" pitchFamily="49" charset="-122"/>
              </a:rPr>
              <a:t>运算</a:t>
            </a:r>
            <a:r>
              <a:rPr lang="zh-CN" altLang="en-US" sz="2000">
                <a:solidFill>
                  <a:srgbClr val="0000FF"/>
                </a:solidFill>
                <a:latin typeface="隶书" panose="02010509060101010101" pitchFamily="49" charset="-122"/>
              </a:rPr>
              <a:t>对象</a:t>
            </a:r>
            <a:r>
              <a:rPr lang="zh-CN" altLang="zh-CN" sz="2000">
                <a:solidFill>
                  <a:srgbClr val="0000FF"/>
                </a:solidFill>
                <a:latin typeface="隶书" panose="02010509060101010101" pitchFamily="49" charset="-122"/>
              </a:rPr>
              <a:t>:</a:t>
            </a:r>
            <a:r>
              <a:rPr lang="zh-CN" altLang="zh-CN" sz="2000">
                <a:solidFill>
                  <a:srgbClr val="FF0000"/>
                </a:solidFill>
                <a:latin typeface="隶书" panose="02010509060101010101" pitchFamily="49" charset="-122"/>
              </a:rPr>
              <a:t>  </a:t>
            </a:r>
            <a:r>
              <a:rPr lang="en-US" altLang="zh-CN" sz="2000">
                <a:solidFill>
                  <a:srgbClr val="FF0000"/>
                </a:solidFill>
                <a:latin typeface="隶书" panose="02010509060101010101" pitchFamily="49" charset="-122"/>
              </a:rPr>
              <a:t> </a:t>
            </a:r>
            <a:r>
              <a:rPr lang="zh-CN" altLang="zh-CN" sz="2000">
                <a:solidFill>
                  <a:srgbClr val="FF0000"/>
                </a:solidFill>
                <a:latin typeface="隶书" panose="02010509060101010101" pitchFamily="49" charset="-122"/>
              </a:rPr>
              <a:t>0表示</a:t>
            </a:r>
            <a:r>
              <a:rPr lang="zh-CN" altLang="zh-CN" sz="2000">
                <a:solidFill>
                  <a:srgbClr val="FF0000"/>
                </a:solidFill>
              </a:rPr>
              <a:t>“</a:t>
            </a:r>
            <a:r>
              <a:rPr lang="zh-CN" altLang="zh-CN" sz="2000">
                <a:solidFill>
                  <a:srgbClr val="FF0000"/>
                </a:solidFill>
                <a:latin typeface="隶书" panose="02010509060101010101" pitchFamily="49" charset="-122"/>
              </a:rPr>
              <a:t>假</a:t>
            </a:r>
            <a:r>
              <a:rPr lang="zh-CN" altLang="zh-CN" sz="2000">
                <a:solidFill>
                  <a:srgbClr val="FF0000"/>
                </a:solidFill>
              </a:rPr>
              <a:t>”</a:t>
            </a:r>
            <a:r>
              <a:rPr lang="zh-CN" altLang="zh-CN" sz="2000">
                <a:solidFill>
                  <a:srgbClr val="FF0000"/>
                </a:solidFill>
                <a:latin typeface="隶书" panose="02010509060101010101" pitchFamily="49" charset="-122"/>
              </a:rPr>
              <a:t>，</a:t>
            </a:r>
            <a:r>
              <a:rPr lang="en-US" altLang="zh-CN" sz="2000">
                <a:solidFill>
                  <a:srgbClr val="FF0000"/>
                </a:solidFill>
                <a:latin typeface="隶书" panose="02010509060101010101" pitchFamily="49" charset="-122"/>
              </a:rPr>
              <a:t>  </a:t>
            </a:r>
            <a:r>
              <a:rPr lang="zh-CN" altLang="zh-CN" sz="2000">
                <a:solidFill>
                  <a:srgbClr val="33CC33"/>
                </a:solidFill>
                <a:latin typeface="隶书" panose="02010509060101010101" pitchFamily="49" charset="-122"/>
              </a:rPr>
              <a:t>运算结果:</a:t>
            </a:r>
            <a:r>
              <a:rPr lang="zh-CN" altLang="zh-CN" sz="2000">
                <a:solidFill>
                  <a:srgbClr val="FF0000"/>
                </a:solidFill>
                <a:latin typeface="隶书" panose="02010509060101010101" pitchFamily="49" charset="-122"/>
              </a:rPr>
              <a:t> 0表示</a:t>
            </a:r>
            <a:r>
              <a:rPr lang="zh-CN" altLang="zh-CN" sz="2000">
                <a:solidFill>
                  <a:srgbClr val="FF0000"/>
                </a:solidFill>
              </a:rPr>
              <a:t>“</a:t>
            </a:r>
            <a:r>
              <a:rPr lang="zh-CN" altLang="zh-CN" sz="2000">
                <a:solidFill>
                  <a:srgbClr val="FF0000"/>
                </a:solidFill>
                <a:latin typeface="隶书" panose="02010509060101010101" pitchFamily="49" charset="-122"/>
              </a:rPr>
              <a:t>假</a:t>
            </a:r>
            <a:r>
              <a:rPr lang="zh-CN" altLang="zh-CN" sz="2000">
                <a:solidFill>
                  <a:srgbClr val="FF0000"/>
                </a:solidFill>
              </a:rPr>
              <a:t>”</a:t>
            </a:r>
            <a:r>
              <a:rPr lang="zh-CN" altLang="zh-CN" sz="2000">
                <a:solidFill>
                  <a:srgbClr val="FF0000"/>
                </a:solidFill>
                <a:latin typeface="隶书" panose="02010509060101010101" pitchFamily="49" charset="-122"/>
              </a:rPr>
              <a:t>，</a:t>
            </a:r>
          </a:p>
          <a:p>
            <a:pPr lvl="3" eaLnBrk="1" hangingPunct="1">
              <a:spcBef>
                <a:spcPct val="20000"/>
              </a:spcBef>
              <a:buClr>
                <a:srgbClr val="FFCC00"/>
              </a:buClr>
              <a:buFont typeface="Wingdings" panose="05000000000000000000" pitchFamily="2" charset="2"/>
              <a:buNone/>
            </a:pPr>
            <a:r>
              <a:rPr lang="zh-CN" altLang="zh-CN" sz="2000">
                <a:solidFill>
                  <a:srgbClr val="FF0000"/>
                </a:solidFill>
                <a:latin typeface="隶书" panose="02010509060101010101" pitchFamily="49" charset="-122"/>
              </a:rPr>
              <a:t>          </a:t>
            </a:r>
            <a:r>
              <a:rPr lang="en-US" altLang="zh-CN" sz="2000">
                <a:solidFill>
                  <a:srgbClr val="FF0000"/>
                </a:solidFill>
                <a:latin typeface="隶书" panose="02010509060101010101" pitchFamily="49" charset="-122"/>
              </a:rPr>
              <a:t>    </a:t>
            </a:r>
            <a:r>
              <a:rPr lang="zh-CN" altLang="zh-CN" sz="2000">
                <a:solidFill>
                  <a:srgbClr val="FF0000"/>
                </a:solidFill>
                <a:latin typeface="隶书" panose="02010509060101010101" pitchFamily="49" charset="-122"/>
              </a:rPr>
              <a:t>非0表示</a:t>
            </a:r>
            <a:r>
              <a:rPr lang="zh-CN" altLang="zh-CN" sz="2000">
                <a:solidFill>
                  <a:srgbClr val="FF0000"/>
                </a:solidFill>
              </a:rPr>
              <a:t>“</a:t>
            </a:r>
            <a:r>
              <a:rPr lang="zh-CN" altLang="zh-CN" sz="2000">
                <a:solidFill>
                  <a:srgbClr val="FF0000"/>
                </a:solidFill>
                <a:latin typeface="隶书" panose="02010509060101010101" pitchFamily="49" charset="-122"/>
              </a:rPr>
              <a:t>真</a:t>
            </a:r>
            <a:r>
              <a:rPr lang="zh-CN" altLang="zh-CN" sz="2000">
                <a:solidFill>
                  <a:srgbClr val="FF0000"/>
                </a:solidFill>
              </a:rPr>
              <a:t>”</a:t>
            </a:r>
            <a:r>
              <a:rPr lang="zh-CN" altLang="zh-CN" sz="2000">
                <a:solidFill>
                  <a:srgbClr val="FF0000"/>
                </a:solidFill>
                <a:latin typeface="隶书" panose="02010509060101010101" pitchFamily="49" charset="-122"/>
              </a:rPr>
              <a:t>, </a:t>
            </a:r>
            <a:r>
              <a:rPr lang="en-US" altLang="zh-CN" sz="2000">
                <a:solidFill>
                  <a:srgbClr val="FF0000"/>
                </a:solidFill>
                <a:latin typeface="隶书" panose="02010509060101010101" pitchFamily="49" charset="-122"/>
              </a:rPr>
              <a:t>          </a:t>
            </a:r>
            <a:r>
              <a:rPr lang="zh-CN" altLang="zh-CN" sz="2000">
                <a:solidFill>
                  <a:srgbClr val="FF0000"/>
                </a:solidFill>
                <a:latin typeface="隶书" panose="02010509060101010101" pitchFamily="49" charset="-122"/>
              </a:rPr>
              <a:t>1表示</a:t>
            </a:r>
            <a:r>
              <a:rPr lang="zh-CN" altLang="zh-CN" sz="2000">
                <a:solidFill>
                  <a:srgbClr val="FF0000"/>
                </a:solidFill>
              </a:rPr>
              <a:t>“</a:t>
            </a:r>
            <a:r>
              <a:rPr lang="zh-CN" altLang="zh-CN" sz="2000">
                <a:solidFill>
                  <a:srgbClr val="FF0000"/>
                </a:solidFill>
                <a:latin typeface="隶书" panose="02010509060101010101" pitchFamily="49" charset="-122"/>
              </a:rPr>
              <a:t>真</a:t>
            </a:r>
            <a:r>
              <a:rPr lang="zh-CN" altLang="zh-CN" sz="2000">
                <a:solidFill>
                  <a:srgbClr val="FF0000"/>
                </a:solidFill>
              </a:rPr>
              <a:t>”</a:t>
            </a:r>
            <a:r>
              <a:rPr lang="zh-CN" altLang="zh-CN" sz="2000">
                <a:solidFill>
                  <a:srgbClr val="FF0000"/>
                </a:solidFill>
                <a:latin typeface="隶书" panose="02010509060101010101" pitchFamily="49" charset="-122"/>
              </a:rPr>
              <a:t>,                     </a:t>
            </a:r>
          </a:p>
        </p:txBody>
      </p:sp>
      <p:sp>
        <p:nvSpPr>
          <p:cNvPr id="7" name="Rectangle 14">
            <a:extLst>
              <a:ext uri="{FF2B5EF4-FFF2-40B4-BE49-F238E27FC236}">
                <a16:creationId xmlns="" xmlns:a16="http://schemas.microsoft.com/office/drawing/2014/main" id="{EFDFE508-A48A-43F3-BECC-851501C7D8C9}"/>
              </a:ext>
            </a:extLst>
          </p:cNvPr>
          <p:cNvSpPr>
            <a:spLocks noChangeArrowheads="1"/>
          </p:cNvSpPr>
          <p:nvPr/>
        </p:nvSpPr>
        <p:spPr bwMode="auto">
          <a:xfrm>
            <a:off x="539750" y="3141663"/>
            <a:ext cx="7761288" cy="3240087"/>
          </a:xfrm>
          <a:prstGeom prst="rect">
            <a:avLst/>
          </a:prstGeom>
          <a:solidFill>
            <a:schemeClr val="bg1"/>
          </a:solidFill>
          <a:ln w="38100">
            <a:solidFill>
              <a:srgbClr val="3366FF"/>
            </a:solidFill>
            <a:miter lim="800000"/>
            <a:headEnd/>
            <a:tailEnd/>
          </a:ln>
        </p:spPr>
        <p:txBody>
          <a:bodyPr lIns="90000" tIns="46800" rIns="90000" bIns="46800"/>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None/>
            </a:pPr>
            <a:r>
              <a:rPr lang="zh-CN" altLang="en-US" dirty="0"/>
              <a:t>例  </a:t>
            </a:r>
            <a:r>
              <a:rPr lang="en-US" altLang="zh-CN" dirty="0"/>
              <a:t>a=4;b=5;</a:t>
            </a:r>
          </a:p>
          <a:p>
            <a:pPr lvl="1" eaLnBrk="1" hangingPunct="1">
              <a:spcBef>
                <a:spcPct val="20000"/>
              </a:spcBef>
              <a:buClr>
                <a:srgbClr val="339933"/>
              </a:buClr>
              <a:buFont typeface="Wingdings" panose="05000000000000000000" pitchFamily="2" charset="2"/>
              <a:buNone/>
            </a:pPr>
            <a:r>
              <a:rPr lang="en-US" altLang="zh-CN" dirty="0"/>
              <a:t>     !a</a:t>
            </a:r>
          </a:p>
          <a:p>
            <a:pPr lvl="1" eaLnBrk="1" hangingPunct="1">
              <a:spcBef>
                <a:spcPct val="20000"/>
              </a:spcBef>
              <a:buClr>
                <a:srgbClr val="339933"/>
              </a:buClr>
              <a:buFont typeface="Wingdings" panose="05000000000000000000" pitchFamily="2" charset="2"/>
              <a:buNone/>
            </a:pPr>
            <a:r>
              <a:rPr lang="en-US" altLang="zh-CN" dirty="0"/>
              <a:t>     a&amp;&amp;b</a:t>
            </a:r>
          </a:p>
          <a:p>
            <a:pPr lvl="1" eaLnBrk="1" hangingPunct="1">
              <a:spcBef>
                <a:spcPct val="20000"/>
              </a:spcBef>
              <a:buClr>
                <a:srgbClr val="339933"/>
              </a:buClr>
              <a:buFont typeface="Wingdings" panose="05000000000000000000" pitchFamily="2" charset="2"/>
              <a:buNone/>
            </a:pPr>
            <a:r>
              <a:rPr lang="en-US" altLang="zh-CN" dirty="0"/>
              <a:t>     a||b</a:t>
            </a:r>
            <a:endParaRPr lang="en-US" altLang="zh-CN"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dirty="0"/>
              <a:t>     !a||b</a:t>
            </a:r>
            <a:r>
              <a:rPr lang="en-US" altLang="zh-CN" dirty="0">
                <a:solidFill>
                  <a:srgbClr val="0000FF"/>
                </a:solidFill>
              </a:rPr>
              <a:t> </a:t>
            </a:r>
          </a:p>
          <a:p>
            <a:pPr lvl="1" eaLnBrk="1" hangingPunct="1">
              <a:spcBef>
                <a:spcPct val="20000"/>
              </a:spcBef>
              <a:buClr>
                <a:srgbClr val="339933"/>
              </a:buClr>
              <a:buFont typeface="Wingdings" panose="05000000000000000000" pitchFamily="2" charset="2"/>
              <a:buNone/>
            </a:pPr>
            <a:r>
              <a:rPr lang="en-US" altLang="zh-CN" dirty="0"/>
              <a:t>     5&gt;3&amp;&amp;2||8&lt;4-!0</a:t>
            </a:r>
            <a:endParaRPr lang="en-US" altLang="zh-CN" dirty="0">
              <a:solidFill>
                <a:srgbClr val="0000FF"/>
              </a:solidFill>
            </a:endParaRPr>
          </a:p>
          <a:p>
            <a:pPr lvl="1" eaLnBrk="1" hangingPunct="1">
              <a:spcBef>
                <a:spcPct val="20000"/>
              </a:spcBef>
              <a:buClr>
                <a:srgbClr val="339933"/>
              </a:buClr>
              <a:buFont typeface="Wingdings" panose="05000000000000000000" pitchFamily="2" charset="2"/>
              <a:buNone/>
            </a:pPr>
            <a:r>
              <a:rPr lang="en-US" altLang="zh-CN" dirty="0"/>
              <a:t>     'c'&amp;&amp;'d' </a:t>
            </a:r>
            <a:endParaRPr lang="en-US" altLang="zh-CN" dirty="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8">
            <a:extLst>
              <a:ext uri="{FF2B5EF4-FFF2-40B4-BE49-F238E27FC236}">
                <a16:creationId xmlns="" xmlns:a16="http://schemas.microsoft.com/office/drawing/2014/main" id="{7CD3DE7B-D3B3-43E9-8CB7-4125A26573E2}"/>
              </a:ext>
            </a:extLst>
          </p:cNvPr>
          <p:cNvSpPr>
            <a:spLocks noChangeArrowheads="1"/>
          </p:cNvSpPr>
          <p:nvPr/>
        </p:nvSpPr>
        <p:spPr bwMode="auto">
          <a:xfrm>
            <a:off x="468313" y="987425"/>
            <a:ext cx="77597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Tahoma" panose="020B0604030504040204" pitchFamily="34" charset="0"/>
              </a:rPr>
              <a:t>逻辑运算中的注意点：</a:t>
            </a:r>
            <a:endParaRPr lang="zh-CN" altLang="en-US"/>
          </a:p>
          <a:p>
            <a:pPr lvl="3" eaLnBrk="1" hangingPunct="1">
              <a:spcBef>
                <a:spcPct val="20000"/>
              </a:spcBef>
              <a:buClr>
                <a:srgbClr val="FFCC00"/>
              </a:buClr>
              <a:buFont typeface="Wingdings" panose="05000000000000000000" pitchFamily="2" charset="2"/>
              <a:buNone/>
            </a:pPr>
            <a:r>
              <a:rPr lang="zh-CN" altLang="en-US" sz="2000">
                <a:solidFill>
                  <a:srgbClr val="FF0000"/>
                </a:solidFill>
              </a:rPr>
              <a:t>短路特性</a:t>
            </a:r>
            <a:r>
              <a:rPr lang="zh-CN" altLang="en-US" sz="2000"/>
              <a:t>：逻辑表达式求解时，并非所有的逻辑运算符都被执行，只是在必须执行下一个逻辑运算符才能求出表达式的解时，才执行该运算符。</a:t>
            </a:r>
          </a:p>
        </p:txBody>
      </p:sp>
      <p:sp>
        <p:nvSpPr>
          <p:cNvPr id="7" name="Rectangle 1032">
            <a:extLst>
              <a:ext uri="{FF2B5EF4-FFF2-40B4-BE49-F238E27FC236}">
                <a16:creationId xmlns="" xmlns:a16="http://schemas.microsoft.com/office/drawing/2014/main" id="{B8CAB062-0C06-4DB1-B44D-F2336352B83E}"/>
              </a:ext>
            </a:extLst>
          </p:cNvPr>
          <p:cNvSpPr>
            <a:spLocks noChangeArrowheads="1"/>
          </p:cNvSpPr>
          <p:nvPr/>
        </p:nvSpPr>
        <p:spPr bwMode="auto">
          <a:xfrm>
            <a:off x="1147763" y="5160963"/>
            <a:ext cx="7223125" cy="860425"/>
          </a:xfrm>
          <a:prstGeom prst="rect">
            <a:avLst/>
          </a:prstGeom>
          <a:solidFill>
            <a:schemeClr val="tx1">
              <a:lumMod val="10000"/>
              <a:lumOff val="90000"/>
            </a:schemeClr>
          </a:solidFill>
          <a:ln w="38100">
            <a:solidFill>
              <a:srgbClr val="3366FF"/>
            </a:solidFill>
            <a:miter lim="800000"/>
            <a:headEnd/>
            <a:tailEnd/>
          </a:ln>
        </p:spPr>
        <p:txBody>
          <a:bodyPr lIns="90000" tIns="46800" rIns="90000" bIns="46800">
            <a:spAutoFit/>
          </a:bodyPr>
          <a:lstStyle/>
          <a:p>
            <a:pPr>
              <a:defRPr/>
            </a:pPr>
            <a:r>
              <a:rPr lang="en-US" altLang="zh-CN" dirty="0">
                <a:solidFill>
                  <a:srgbClr val="000000"/>
                </a:solidFill>
              </a:rPr>
              <a:t> </a:t>
            </a:r>
            <a:r>
              <a:rPr lang="zh-CN" altLang="en-US" dirty="0">
                <a:solidFill>
                  <a:srgbClr val="000000"/>
                </a:solidFill>
              </a:rPr>
              <a:t>若  </a:t>
            </a:r>
            <a:r>
              <a:rPr lang="en-US" altLang="zh-CN" dirty="0">
                <a:solidFill>
                  <a:srgbClr val="000000"/>
                </a:solidFill>
              </a:rPr>
              <a:t>a=1;b=2;c=3;d=4;m=1;n=1;</a:t>
            </a:r>
          </a:p>
          <a:p>
            <a:pPr>
              <a:defRPr/>
            </a:pPr>
            <a:r>
              <a:rPr lang="en-US" altLang="zh-CN" dirty="0">
                <a:solidFill>
                  <a:srgbClr val="000000"/>
                </a:solidFill>
              </a:rPr>
              <a:t> </a:t>
            </a:r>
            <a:r>
              <a:rPr lang="zh-CN" altLang="en-US" dirty="0">
                <a:solidFill>
                  <a:srgbClr val="000000"/>
                </a:solidFill>
              </a:rPr>
              <a:t>则  </a:t>
            </a:r>
            <a:r>
              <a:rPr lang="en-US" altLang="zh-CN" dirty="0">
                <a:solidFill>
                  <a:srgbClr val="000000"/>
                </a:solidFill>
              </a:rPr>
              <a:t>(m=a&gt;b)&amp;&amp;(n=c&gt;d)</a:t>
            </a:r>
          </a:p>
        </p:txBody>
      </p:sp>
      <p:sp>
        <p:nvSpPr>
          <p:cNvPr id="8" name="Rectangle 1033">
            <a:extLst>
              <a:ext uri="{FF2B5EF4-FFF2-40B4-BE49-F238E27FC236}">
                <a16:creationId xmlns="" xmlns:a16="http://schemas.microsoft.com/office/drawing/2014/main" id="{4F1B44A8-7777-4FD0-8DBD-98D4F5030F96}"/>
              </a:ext>
            </a:extLst>
          </p:cNvPr>
          <p:cNvSpPr>
            <a:spLocks noChangeArrowheads="1"/>
          </p:cNvSpPr>
          <p:nvPr/>
        </p:nvSpPr>
        <p:spPr bwMode="auto">
          <a:xfrm>
            <a:off x="1146175" y="2630488"/>
            <a:ext cx="7200900" cy="2073275"/>
          </a:xfrm>
          <a:prstGeom prst="rect">
            <a:avLst/>
          </a:prstGeom>
          <a:solidFill>
            <a:srgbClr val="FFEFFB"/>
          </a:solidFill>
          <a:ln w="38100">
            <a:solidFill>
              <a:srgbClr val="3366FF"/>
            </a:solidFill>
            <a:miter lim="800000"/>
            <a:headEnd/>
            <a:tailEnd/>
          </a:ln>
        </p:spPr>
        <p:txBody>
          <a:bodyPr lIns="180000" tIns="288000" rIns="90000" bIns="288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rPr>
              <a:t> a&amp;&amp;b&amp;&amp;c        </a:t>
            </a:r>
            <a:r>
              <a:rPr lang="en-US" altLang="zh-CN">
                <a:solidFill>
                  <a:srgbClr val="0000FF"/>
                </a:solidFill>
              </a:rPr>
              <a:t>//</a:t>
            </a:r>
            <a:r>
              <a:rPr lang="zh-CN" altLang="zh-CN">
                <a:solidFill>
                  <a:srgbClr val="0000FF"/>
                </a:solidFill>
              </a:rPr>
              <a:t>只在</a:t>
            </a:r>
            <a:r>
              <a:rPr lang="en-US" altLang="zh-CN">
                <a:solidFill>
                  <a:srgbClr val="0000FF"/>
                </a:solidFill>
              </a:rPr>
              <a:t>a</a:t>
            </a:r>
            <a:r>
              <a:rPr lang="zh-CN" altLang="zh-CN">
                <a:solidFill>
                  <a:srgbClr val="0000FF"/>
                </a:solidFill>
              </a:rPr>
              <a:t>为真时，才判别</a:t>
            </a:r>
            <a:r>
              <a:rPr lang="en-US" altLang="zh-CN">
                <a:solidFill>
                  <a:srgbClr val="0000FF"/>
                </a:solidFill>
              </a:rPr>
              <a:t>b</a:t>
            </a:r>
            <a:r>
              <a:rPr lang="zh-CN" altLang="zh-CN">
                <a:solidFill>
                  <a:srgbClr val="0000FF"/>
                </a:solidFill>
              </a:rPr>
              <a:t>的值；</a:t>
            </a:r>
            <a:endParaRPr lang="zh-CN" altLang="en-US">
              <a:solidFill>
                <a:srgbClr val="0000FF"/>
              </a:solidFill>
            </a:endParaRPr>
          </a:p>
          <a:p>
            <a:r>
              <a:rPr lang="zh-CN" altLang="en-US">
                <a:solidFill>
                  <a:srgbClr val="0000FF"/>
                </a:solidFill>
              </a:rPr>
              <a:t>                             </a:t>
            </a:r>
            <a:r>
              <a:rPr lang="zh-CN" altLang="zh-CN">
                <a:solidFill>
                  <a:srgbClr val="0000FF"/>
                </a:solidFill>
              </a:rPr>
              <a:t>只在</a:t>
            </a:r>
            <a:r>
              <a:rPr lang="en-US" altLang="zh-CN">
                <a:solidFill>
                  <a:srgbClr val="0000FF"/>
                </a:solidFill>
              </a:rPr>
              <a:t>a</a:t>
            </a:r>
            <a:r>
              <a:rPr lang="zh-CN" altLang="en-US">
                <a:solidFill>
                  <a:srgbClr val="0000FF"/>
                </a:solidFill>
              </a:rPr>
              <a:t>、</a:t>
            </a:r>
            <a:r>
              <a:rPr lang="en-US" altLang="zh-CN">
                <a:solidFill>
                  <a:srgbClr val="0000FF"/>
                </a:solidFill>
              </a:rPr>
              <a:t>b</a:t>
            </a:r>
            <a:r>
              <a:rPr lang="zh-CN" altLang="zh-CN">
                <a:solidFill>
                  <a:srgbClr val="0000FF"/>
                </a:solidFill>
              </a:rPr>
              <a:t>都为真时，才判别 </a:t>
            </a:r>
            <a:r>
              <a:rPr lang="en-US" altLang="zh-CN">
                <a:solidFill>
                  <a:srgbClr val="0000FF"/>
                </a:solidFill>
              </a:rPr>
              <a:t>c</a:t>
            </a:r>
            <a:r>
              <a:rPr lang="zh-CN" altLang="zh-CN">
                <a:solidFill>
                  <a:srgbClr val="0000FF"/>
                </a:solidFill>
              </a:rPr>
              <a:t>的值</a:t>
            </a:r>
            <a:endParaRPr lang="zh-CN" altLang="en-US">
              <a:solidFill>
                <a:srgbClr val="000000"/>
              </a:solidFill>
              <a:sym typeface="Symbol" panose="05050102010706020507" pitchFamily="18" charset="2"/>
            </a:endParaRPr>
          </a:p>
          <a:p>
            <a:r>
              <a:rPr lang="zh-CN" altLang="en-US">
                <a:solidFill>
                  <a:srgbClr val="000000"/>
                </a:solidFill>
                <a:sym typeface="Symbol" panose="05050102010706020507" pitchFamily="18" charset="2"/>
              </a:rPr>
              <a:t>   </a:t>
            </a:r>
            <a:r>
              <a:rPr lang="en-US" altLang="zh-CN">
                <a:solidFill>
                  <a:srgbClr val="000000"/>
                </a:solidFill>
              </a:rPr>
              <a:t>a||b||c</a:t>
            </a:r>
            <a:r>
              <a:rPr lang="en-US" altLang="zh-CN"/>
              <a:t>               </a:t>
            </a:r>
            <a:r>
              <a:rPr lang="en-US" altLang="zh-CN">
                <a:solidFill>
                  <a:srgbClr val="0000FF"/>
                </a:solidFill>
              </a:rPr>
              <a:t>//</a:t>
            </a:r>
            <a:r>
              <a:rPr lang="zh-CN" altLang="zh-CN">
                <a:solidFill>
                  <a:srgbClr val="0000FF"/>
                </a:solidFill>
              </a:rPr>
              <a:t>只在</a:t>
            </a:r>
            <a:r>
              <a:rPr lang="en-US" altLang="zh-CN">
                <a:solidFill>
                  <a:srgbClr val="0000FF"/>
                </a:solidFill>
              </a:rPr>
              <a:t>a</a:t>
            </a:r>
            <a:r>
              <a:rPr lang="zh-CN" altLang="zh-CN">
                <a:solidFill>
                  <a:srgbClr val="0000FF"/>
                </a:solidFill>
              </a:rPr>
              <a:t>为假时，才判别</a:t>
            </a:r>
            <a:r>
              <a:rPr lang="en-US" altLang="zh-CN">
                <a:solidFill>
                  <a:srgbClr val="0000FF"/>
                </a:solidFill>
              </a:rPr>
              <a:t>b</a:t>
            </a:r>
            <a:r>
              <a:rPr lang="zh-CN" altLang="zh-CN">
                <a:solidFill>
                  <a:srgbClr val="0000FF"/>
                </a:solidFill>
              </a:rPr>
              <a:t>的值；</a:t>
            </a:r>
            <a:endParaRPr lang="zh-CN" altLang="en-US">
              <a:solidFill>
                <a:srgbClr val="0000FF"/>
              </a:solidFill>
            </a:endParaRPr>
          </a:p>
          <a:p>
            <a:r>
              <a:rPr lang="zh-CN" altLang="en-US">
                <a:solidFill>
                  <a:srgbClr val="0000FF"/>
                </a:solidFill>
              </a:rPr>
              <a:t>                             </a:t>
            </a:r>
            <a:r>
              <a:rPr lang="zh-CN" altLang="zh-CN">
                <a:solidFill>
                  <a:srgbClr val="0000FF"/>
                </a:solidFill>
              </a:rPr>
              <a:t>只在</a:t>
            </a:r>
            <a:r>
              <a:rPr lang="en-US" altLang="zh-CN">
                <a:solidFill>
                  <a:srgbClr val="0000FF"/>
                </a:solidFill>
              </a:rPr>
              <a:t>a</a:t>
            </a:r>
            <a:r>
              <a:rPr lang="zh-CN" altLang="en-US">
                <a:solidFill>
                  <a:srgbClr val="0000FF"/>
                </a:solidFill>
              </a:rPr>
              <a:t>、</a:t>
            </a:r>
            <a:r>
              <a:rPr lang="en-US" altLang="zh-CN">
                <a:solidFill>
                  <a:srgbClr val="0000FF"/>
                </a:solidFill>
              </a:rPr>
              <a:t>b</a:t>
            </a:r>
            <a:r>
              <a:rPr lang="zh-CN" altLang="zh-CN">
                <a:solidFill>
                  <a:srgbClr val="0000FF"/>
                </a:solidFill>
              </a:rPr>
              <a:t>都为假时，才判别 </a:t>
            </a:r>
            <a:r>
              <a:rPr lang="en-US" altLang="zh-CN">
                <a:solidFill>
                  <a:srgbClr val="0000FF"/>
                </a:solidFill>
              </a:rPr>
              <a:t>c</a:t>
            </a:r>
            <a:r>
              <a:rPr lang="zh-CN" altLang="zh-CN">
                <a:solidFill>
                  <a:srgbClr val="0000FF"/>
                </a:solidFill>
              </a:rPr>
              <a:t>的值</a:t>
            </a:r>
            <a:endParaRPr lang="zh-CN" altLang="en-US">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 xmlns:a16="http://schemas.microsoft.com/office/drawing/2014/main" id="{21BC358E-7E4C-4D39-A9B0-AB53937E36B7}"/>
              </a:ext>
            </a:extLst>
          </p:cNvPr>
          <p:cNvSpPr>
            <a:spLocks noChangeArrowheads="1"/>
          </p:cNvSpPr>
          <p:nvPr/>
        </p:nvSpPr>
        <p:spPr bwMode="auto">
          <a:xfrm>
            <a:off x="655638" y="1003300"/>
            <a:ext cx="77597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0000"/>
              </a:buClr>
              <a:buFont typeface="Wingdings" panose="05000000000000000000" pitchFamily="2" charset="2"/>
              <a:buChar char="v"/>
            </a:pPr>
            <a:r>
              <a:rPr kumimoji="0" lang="zh-CN" altLang="en-US"/>
              <a:t>复杂逻辑条件的表述</a:t>
            </a:r>
          </a:p>
          <a:p>
            <a:pPr lvl="2" eaLnBrk="1" hangingPunct="1">
              <a:spcBef>
                <a:spcPct val="20000"/>
              </a:spcBef>
              <a:buClr>
                <a:srgbClr val="FF0000"/>
              </a:buClr>
              <a:buFont typeface="Wingdings" panose="05000000000000000000" pitchFamily="2" charset="2"/>
              <a:buNone/>
            </a:pPr>
            <a:r>
              <a:rPr kumimoji="0" lang="zh-CN" altLang="en-US" sz="2800">
                <a:ea typeface="隶书" panose="02010509060101010101" pitchFamily="49" charset="-122"/>
              </a:rPr>
              <a:t>		</a:t>
            </a:r>
            <a:r>
              <a:rPr kumimoji="0" lang="zh-CN" altLang="en-US" sz="2800">
                <a:solidFill>
                  <a:srgbClr val="FF0000"/>
                </a:solidFill>
                <a:ea typeface="隶书" panose="02010509060101010101" pitchFamily="49" charset="-122"/>
              </a:rPr>
              <a:t>判断某一年</a:t>
            </a:r>
            <a:r>
              <a:rPr kumimoji="0" lang="en-US" altLang="zh-CN" sz="2800">
                <a:solidFill>
                  <a:srgbClr val="FF0000"/>
                </a:solidFill>
                <a:ea typeface="隶书" panose="02010509060101010101" pitchFamily="49" charset="-122"/>
              </a:rPr>
              <a:t>year</a:t>
            </a:r>
            <a:r>
              <a:rPr kumimoji="0" lang="zh-CN" altLang="en-US" sz="2800">
                <a:solidFill>
                  <a:srgbClr val="FF0000"/>
                </a:solidFill>
                <a:ea typeface="隶书" panose="02010509060101010101" pitchFamily="49" charset="-122"/>
              </a:rPr>
              <a:t>是否为闰年</a:t>
            </a:r>
            <a:endParaRPr kumimoji="0" lang="zh-CN" altLang="en-US" sz="2800">
              <a:ea typeface="隶书" panose="02010509060101010101" pitchFamily="49" charset="-122"/>
            </a:endParaRPr>
          </a:p>
        </p:txBody>
      </p:sp>
      <p:sp>
        <p:nvSpPr>
          <p:cNvPr id="3" name="Text Box 8">
            <a:extLst>
              <a:ext uri="{FF2B5EF4-FFF2-40B4-BE49-F238E27FC236}">
                <a16:creationId xmlns="" xmlns:a16="http://schemas.microsoft.com/office/drawing/2014/main" id="{29DB2BE9-DD8D-4DD3-AD73-E9CEC959FD3A}"/>
              </a:ext>
            </a:extLst>
          </p:cNvPr>
          <p:cNvSpPr txBox="1">
            <a:spLocks noChangeArrowheads="1"/>
          </p:cNvSpPr>
          <p:nvPr/>
        </p:nvSpPr>
        <p:spPr bwMode="auto">
          <a:xfrm>
            <a:off x="727075" y="1981200"/>
            <a:ext cx="7777163" cy="3416300"/>
          </a:xfrm>
          <a:prstGeom prst="rect">
            <a:avLst/>
          </a:prstGeom>
          <a:gradFill rotWithShape="0">
            <a:gsLst>
              <a:gs pos="0">
                <a:srgbClr val="FFCCFF"/>
              </a:gs>
              <a:gs pos="100000">
                <a:srgbClr val="FFEEFF"/>
              </a:gs>
            </a:gsLst>
            <a:lin ang="2700000" scaled="1"/>
          </a:gradFill>
          <a:ln w="38100">
            <a:solidFill>
              <a:srgbClr val="0000FF"/>
            </a:solidFill>
            <a:miter lim="800000"/>
            <a:headEnd type="none" w="sm" len="sm"/>
            <a:tailEnd type="none" w="sm" len="sm"/>
          </a:ln>
        </p:spPr>
        <p:txBody>
          <a:bodyPr>
            <a:spAutoFit/>
          </a:bodyPr>
          <a:lstStyle>
            <a:lvl1pPr marL="342900" indent="-342900"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zh-CN" altLang="en-US">
                <a:latin typeface="楷体_GB2312" pitchFamily="49" charset="-122"/>
              </a:rPr>
              <a:t>判别闰年的条件</a:t>
            </a:r>
            <a:r>
              <a:rPr lang="en-US" altLang="zh-CN">
                <a:latin typeface="楷体_GB2312" pitchFamily="49" charset="-122"/>
              </a:rPr>
              <a:t>(int year)</a:t>
            </a:r>
            <a:r>
              <a:rPr lang="zh-CN" altLang="en-US">
                <a:latin typeface="楷体_GB2312" pitchFamily="49" charset="-122"/>
              </a:rPr>
              <a:t>：</a:t>
            </a:r>
          </a:p>
          <a:p>
            <a:pPr lvl="2"/>
            <a:r>
              <a:rPr lang="zh-CN" altLang="en-US">
                <a:solidFill>
                  <a:srgbClr val="009900"/>
                </a:solidFill>
                <a:latin typeface="楷体_GB2312" pitchFamily="49" charset="-122"/>
              </a:rPr>
              <a:t>能被</a:t>
            </a:r>
            <a:r>
              <a:rPr lang="en-US" altLang="zh-CN">
                <a:solidFill>
                  <a:srgbClr val="009900"/>
                </a:solidFill>
                <a:latin typeface="楷体_GB2312" pitchFamily="49" charset="-122"/>
              </a:rPr>
              <a:t>4</a:t>
            </a:r>
            <a:r>
              <a:rPr lang="zh-CN" altLang="en-US">
                <a:solidFill>
                  <a:srgbClr val="009900"/>
                </a:solidFill>
                <a:latin typeface="楷体_GB2312" pitchFamily="49" charset="-122"/>
              </a:rPr>
              <a:t>整除</a:t>
            </a:r>
            <a:r>
              <a:rPr lang="en-US" altLang="zh-CN">
                <a:solidFill>
                  <a:srgbClr val="009900"/>
                </a:solidFill>
                <a:latin typeface="楷体_GB2312" pitchFamily="49" charset="-122"/>
              </a:rPr>
              <a:t>:</a:t>
            </a:r>
          </a:p>
          <a:p>
            <a:pPr lvl="2"/>
            <a:r>
              <a:rPr lang="en-US" altLang="zh-CN">
                <a:latin typeface="楷体_GB2312" pitchFamily="49" charset="-122"/>
              </a:rPr>
              <a:t>year%4==0</a:t>
            </a:r>
          </a:p>
          <a:p>
            <a:pPr lvl="2"/>
            <a:r>
              <a:rPr lang="zh-CN" altLang="en-US">
                <a:solidFill>
                  <a:srgbClr val="009900"/>
                </a:solidFill>
                <a:latin typeface="楷体_GB2312" pitchFamily="49" charset="-122"/>
              </a:rPr>
              <a:t>能被</a:t>
            </a:r>
            <a:r>
              <a:rPr lang="en-US" altLang="zh-CN">
                <a:solidFill>
                  <a:srgbClr val="009900"/>
                </a:solidFill>
                <a:latin typeface="楷体_GB2312" pitchFamily="49" charset="-122"/>
              </a:rPr>
              <a:t>4</a:t>
            </a:r>
            <a:r>
              <a:rPr lang="zh-CN" altLang="en-US">
                <a:solidFill>
                  <a:srgbClr val="009900"/>
                </a:solidFill>
                <a:latin typeface="楷体_GB2312" pitchFamily="49" charset="-122"/>
              </a:rPr>
              <a:t>整除但不能被</a:t>
            </a:r>
            <a:r>
              <a:rPr lang="en-US" altLang="zh-CN">
                <a:solidFill>
                  <a:srgbClr val="009900"/>
                </a:solidFill>
                <a:latin typeface="楷体_GB2312" pitchFamily="49" charset="-122"/>
              </a:rPr>
              <a:t>100</a:t>
            </a:r>
            <a:r>
              <a:rPr lang="zh-CN" altLang="en-US">
                <a:solidFill>
                  <a:srgbClr val="009900"/>
                </a:solidFill>
                <a:latin typeface="楷体_GB2312" pitchFamily="49" charset="-122"/>
              </a:rPr>
              <a:t>整除</a:t>
            </a:r>
            <a:r>
              <a:rPr lang="en-US" altLang="zh-CN">
                <a:solidFill>
                  <a:srgbClr val="009900"/>
                </a:solidFill>
                <a:latin typeface="楷体_GB2312" pitchFamily="49" charset="-122"/>
              </a:rPr>
              <a:t>:</a:t>
            </a:r>
          </a:p>
          <a:p>
            <a:pPr lvl="2"/>
            <a:r>
              <a:rPr lang="en-US" altLang="zh-CN"/>
              <a:t>(year%4==0)&amp;&amp;(year%100!=0)</a:t>
            </a:r>
            <a:endParaRPr lang="en-US" altLang="zh-CN">
              <a:latin typeface="楷体_GB2312" pitchFamily="49" charset="-122"/>
            </a:endParaRPr>
          </a:p>
          <a:p>
            <a:pPr lvl="2"/>
            <a:r>
              <a:rPr lang="zh-CN" altLang="en-US">
                <a:solidFill>
                  <a:srgbClr val="009900"/>
                </a:solidFill>
                <a:latin typeface="楷体_GB2312" pitchFamily="49" charset="-122"/>
              </a:rPr>
              <a:t>能被</a:t>
            </a:r>
            <a:r>
              <a:rPr lang="en-US" altLang="zh-CN">
                <a:solidFill>
                  <a:srgbClr val="009900"/>
                </a:solidFill>
                <a:latin typeface="楷体_GB2312" pitchFamily="49" charset="-122"/>
              </a:rPr>
              <a:t>400</a:t>
            </a:r>
            <a:r>
              <a:rPr lang="zh-CN" altLang="en-US">
                <a:solidFill>
                  <a:srgbClr val="009900"/>
                </a:solidFill>
                <a:latin typeface="楷体_GB2312" pitchFamily="49" charset="-122"/>
              </a:rPr>
              <a:t>整除</a:t>
            </a:r>
            <a:r>
              <a:rPr lang="en-US" altLang="zh-CN">
                <a:solidFill>
                  <a:srgbClr val="009900"/>
                </a:solidFill>
                <a:latin typeface="楷体_GB2312" pitchFamily="49" charset="-122"/>
              </a:rPr>
              <a:t>:</a:t>
            </a:r>
          </a:p>
          <a:p>
            <a:pPr lvl="2"/>
            <a:r>
              <a:rPr lang="en-US" altLang="zh-CN"/>
              <a:t>year%400==0</a:t>
            </a:r>
          </a:p>
          <a:p>
            <a:pPr lvl="2"/>
            <a:r>
              <a:rPr lang="zh-CN" altLang="en-US">
                <a:solidFill>
                  <a:srgbClr val="FF3300"/>
                </a:solidFill>
              </a:rPr>
              <a:t>综合起来：</a:t>
            </a:r>
          </a:p>
          <a:p>
            <a:pPr lvl="2"/>
            <a:r>
              <a:rPr lang="en-US" altLang="zh-CN"/>
              <a:t>((year%4==0)&amp;&amp;(year%100!=0))||(year%400==0)</a:t>
            </a:r>
            <a:endParaRPr lang="en-US" altLang="zh-CN">
              <a:latin typeface="黑体" panose="02010609060101010101" pitchFamily="49" charset="-122"/>
              <a:ea typeface="黑体" panose="02010609060101010101" pitchFamily="49" charset="-122"/>
            </a:endParaRPr>
          </a:p>
        </p:txBody>
      </p:sp>
      <p:sp>
        <p:nvSpPr>
          <p:cNvPr id="4" name="AutoShape 9">
            <a:extLst>
              <a:ext uri="{FF2B5EF4-FFF2-40B4-BE49-F238E27FC236}">
                <a16:creationId xmlns="" xmlns:a16="http://schemas.microsoft.com/office/drawing/2014/main" id="{484D3101-A468-4DB3-A72E-7E15191FD87F}"/>
              </a:ext>
            </a:extLst>
          </p:cNvPr>
          <p:cNvSpPr>
            <a:spLocks noChangeArrowheads="1"/>
          </p:cNvSpPr>
          <p:nvPr/>
        </p:nvSpPr>
        <p:spPr bwMode="auto">
          <a:xfrm>
            <a:off x="3824288" y="5743575"/>
            <a:ext cx="3581400" cy="609600"/>
          </a:xfrm>
          <a:prstGeom prst="wedgeRectCallout">
            <a:avLst>
              <a:gd name="adj1" fmla="val -52926"/>
              <a:gd name="adj2" fmla="val -128648"/>
            </a:avLst>
          </a:prstGeom>
          <a:solidFill>
            <a:srgbClr val="FFCC99"/>
          </a:solidFill>
          <a:ln w="25400">
            <a:solidFill>
              <a:srgbClr val="0000FF"/>
            </a:solidFill>
            <a:miter lim="800000"/>
            <a:headEnd type="none" w="sm" len="sm"/>
            <a:tailEnd type="none" w="sm" len="sm"/>
          </a:ln>
          <a:effectLst/>
        </p:spPr>
        <p:txBody>
          <a:bodyPr wrap="none" anchor="ctr"/>
          <a:lstStyle/>
          <a:p>
            <a:pPr algn="ctr" defTabSz="762000">
              <a:defRPr/>
            </a:pPr>
            <a:r>
              <a:rPr lang="zh-CN" altLang="en-US">
                <a:solidFill>
                  <a:srgbClr val="FF3300"/>
                </a:solidFill>
                <a:effectLst>
                  <a:outerShdw blurRad="38100" dist="38100" dir="2700000" algn="tl">
                    <a:srgbClr val="000000"/>
                  </a:outerShdw>
                </a:effectLst>
              </a:rPr>
              <a:t>此表达式为真时是闰年</a:t>
            </a:r>
          </a:p>
        </p:txBody>
      </p:sp>
      <p:sp>
        <p:nvSpPr>
          <p:cNvPr id="5" name="Text Box 10">
            <a:extLst>
              <a:ext uri="{FF2B5EF4-FFF2-40B4-BE49-F238E27FC236}">
                <a16:creationId xmlns="" xmlns:a16="http://schemas.microsoft.com/office/drawing/2014/main" id="{25E9177C-0BC2-450B-8B74-B2E650848476}"/>
              </a:ext>
            </a:extLst>
          </p:cNvPr>
          <p:cNvSpPr txBox="1">
            <a:spLocks noChangeArrowheads="1"/>
          </p:cNvSpPr>
          <p:nvPr/>
        </p:nvSpPr>
        <p:spPr bwMode="auto">
          <a:xfrm>
            <a:off x="727075" y="5521325"/>
            <a:ext cx="7777163" cy="860425"/>
          </a:xfrm>
          <a:prstGeom prst="rect">
            <a:avLst/>
          </a:prstGeom>
          <a:gradFill rotWithShape="0">
            <a:gsLst>
              <a:gs pos="0">
                <a:srgbClr val="FFCCFF"/>
              </a:gs>
              <a:gs pos="100000">
                <a:srgbClr val="FFEEFF"/>
              </a:gs>
            </a:gsLst>
            <a:lin ang="2700000" scaled="1"/>
          </a:gradFill>
          <a:ln w="38100">
            <a:solidFill>
              <a:srgbClr val="0000FF"/>
            </a:solidFill>
            <a:miter lim="800000"/>
            <a:headEnd type="none" w="sm" len="sm"/>
            <a:tailEnd type="none" w="sm" len="sm"/>
          </a:ln>
        </p:spPr>
        <p:txBody>
          <a:bodyPr>
            <a:spAutoFit/>
          </a:bodyPr>
          <a:lstStyle>
            <a:lvl1pPr marL="342900" indent="-342900"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r>
              <a:rPr lang="zh-CN" altLang="en-US">
                <a:solidFill>
                  <a:srgbClr val="FF3300"/>
                </a:solidFill>
              </a:rPr>
              <a:t>优化语句：</a:t>
            </a:r>
          </a:p>
          <a:p>
            <a:pPr lvl="2"/>
            <a:r>
              <a:rPr lang="en-US" altLang="zh-CN"/>
              <a:t>(year%4==0&amp;&amp;year%100!=0)||(year%400==0)</a:t>
            </a:r>
            <a:endParaRPr lang="en-US" altLang="zh-CN">
              <a:latin typeface="黑体" panose="02010609060101010101" pitchFamily="49" charset="-122"/>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 xmlns:a16="http://schemas.microsoft.com/office/drawing/2014/main" id="{6318DE00-3579-4027-B382-ABD864C57B0A}"/>
              </a:ext>
            </a:extLst>
          </p:cNvPr>
          <p:cNvSpPr>
            <a:spLocks noChangeArrowheads="1"/>
          </p:cNvSpPr>
          <p:nvPr/>
        </p:nvSpPr>
        <p:spPr bwMode="auto">
          <a:xfrm>
            <a:off x="611188" y="1557338"/>
            <a:ext cx="77597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en-US" altLang="zh-CN" sz="2800"/>
              <a:t>If</a:t>
            </a:r>
            <a:r>
              <a:rPr lang="zh-CN" altLang="en-US" sz="2800"/>
              <a:t>语句的三种形式</a:t>
            </a:r>
          </a:p>
          <a:p>
            <a:pPr lvl="2" eaLnBrk="1" hangingPunct="1">
              <a:spcBef>
                <a:spcPct val="20000"/>
              </a:spcBef>
              <a:buClr>
                <a:srgbClr val="FF3300"/>
              </a:buClr>
              <a:buFont typeface="Wingdings" panose="05000000000000000000" pitchFamily="2" charset="2"/>
              <a:buChar char="v"/>
            </a:pPr>
            <a:r>
              <a:rPr lang="zh-CN" altLang="en-US"/>
              <a:t>形式一：</a:t>
            </a:r>
          </a:p>
          <a:p>
            <a:pPr lvl="3" eaLnBrk="1" hangingPunct="1">
              <a:spcBef>
                <a:spcPct val="20000"/>
              </a:spcBef>
              <a:buClr>
                <a:srgbClr val="FFCC00"/>
              </a:buClr>
              <a:buFont typeface="Wingdings" panose="05000000000000000000" pitchFamily="2" charset="2"/>
              <a:buChar char="l"/>
            </a:pPr>
            <a:r>
              <a:rPr lang="zh-CN" altLang="en-US" sz="2000"/>
              <a:t>格式：</a:t>
            </a:r>
            <a:r>
              <a:rPr lang="en-US" altLang="zh-CN" sz="2000">
                <a:solidFill>
                  <a:srgbClr val="FF0000"/>
                </a:solidFill>
              </a:rPr>
              <a:t>if (</a:t>
            </a:r>
            <a:r>
              <a:rPr lang="zh-CN" altLang="en-US" sz="2000">
                <a:solidFill>
                  <a:srgbClr val="FF0000"/>
                </a:solidFill>
              </a:rPr>
              <a:t>表达式</a:t>
            </a:r>
            <a:r>
              <a:rPr lang="en-US" altLang="zh-CN" sz="2000">
                <a:solidFill>
                  <a:srgbClr val="FF0000"/>
                </a:solidFill>
              </a:rPr>
              <a:t>) </a:t>
            </a:r>
            <a:r>
              <a:rPr lang="zh-CN" altLang="en-US" sz="2000">
                <a:solidFill>
                  <a:srgbClr val="FF0000"/>
                </a:solidFill>
              </a:rPr>
              <a:t>语句</a:t>
            </a:r>
          </a:p>
          <a:p>
            <a:pPr lvl="3" eaLnBrk="1" hangingPunct="1">
              <a:spcBef>
                <a:spcPct val="20000"/>
              </a:spcBef>
              <a:buClr>
                <a:srgbClr val="FFCC00"/>
              </a:buClr>
              <a:buFont typeface="Wingdings" panose="05000000000000000000" pitchFamily="2" charset="2"/>
              <a:buChar char="l"/>
            </a:pPr>
            <a:r>
              <a:rPr lang="zh-CN" altLang="en-US" sz="2000"/>
              <a:t>执行过程：</a:t>
            </a:r>
            <a:endParaRPr lang="zh-CN" altLang="en-US">
              <a:solidFill>
                <a:srgbClr val="FF0000"/>
              </a:solidFill>
              <a:ea typeface="隶书" panose="02010509060101010101" pitchFamily="49" charset="-122"/>
            </a:endParaRPr>
          </a:p>
        </p:txBody>
      </p:sp>
      <p:grpSp>
        <p:nvGrpSpPr>
          <p:cNvPr id="2" name="Group 8">
            <a:extLst>
              <a:ext uri="{FF2B5EF4-FFF2-40B4-BE49-F238E27FC236}">
                <a16:creationId xmlns="" xmlns:a16="http://schemas.microsoft.com/office/drawing/2014/main" id="{98648D5D-32D3-4497-B874-1738AFD78FE7}"/>
              </a:ext>
            </a:extLst>
          </p:cNvPr>
          <p:cNvGrpSpPr>
            <a:grpSpLocks/>
          </p:cNvGrpSpPr>
          <p:nvPr/>
        </p:nvGrpSpPr>
        <p:grpSpPr bwMode="auto">
          <a:xfrm>
            <a:off x="2386013" y="3475038"/>
            <a:ext cx="2008187" cy="2133600"/>
            <a:chOff x="3792" y="336"/>
            <a:chExt cx="1265" cy="1344"/>
          </a:xfrm>
        </p:grpSpPr>
        <p:sp useBgFill="1">
          <p:nvSpPr>
            <p:cNvPr id="19464" name="AutoShape 9">
              <a:extLst>
                <a:ext uri="{FF2B5EF4-FFF2-40B4-BE49-F238E27FC236}">
                  <a16:creationId xmlns="" xmlns:a16="http://schemas.microsoft.com/office/drawing/2014/main" id="{B1FE29AF-8C38-4A56-87D0-ED32C30715E0}"/>
                </a:ext>
              </a:extLst>
            </p:cNvPr>
            <p:cNvSpPr>
              <a:spLocks noChangeArrowheads="1"/>
            </p:cNvSpPr>
            <p:nvPr/>
          </p:nvSpPr>
          <p:spPr bwMode="auto">
            <a:xfrm>
              <a:off x="3792" y="624"/>
              <a:ext cx="967" cy="367"/>
            </a:xfrm>
            <a:prstGeom prst="flowChartDecision">
              <a:avLst/>
            </a:prstGeom>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endParaRPr lang="zh-CN" altLang="en-US" sz="4000"/>
            </a:p>
          </p:txBody>
        </p:sp>
        <p:sp>
          <p:nvSpPr>
            <p:cNvPr id="19465" name="Text Box 10">
              <a:extLst>
                <a:ext uri="{FF2B5EF4-FFF2-40B4-BE49-F238E27FC236}">
                  <a16:creationId xmlns="" xmlns:a16="http://schemas.microsoft.com/office/drawing/2014/main" id="{E94D03B5-8BC4-4C52-AAE0-7E1D84726028}"/>
                </a:ext>
              </a:extLst>
            </p:cNvPr>
            <p:cNvSpPr txBox="1">
              <a:spLocks noChangeArrowheads="1"/>
            </p:cNvSpPr>
            <p:nvPr/>
          </p:nvSpPr>
          <p:spPr bwMode="auto">
            <a:xfrm>
              <a:off x="3888" y="1200"/>
              <a:ext cx="756"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endParaRPr lang="zh-CN" altLang="en-US" sz="4000" u="sng"/>
            </a:p>
          </p:txBody>
        </p:sp>
        <p:sp>
          <p:nvSpPr>
            <p:cNvPr id="19466" name="Line 11">
              <a:extLst>
                <a:ext uri="{FF2B5EF4-FFF2-40B4-BE49-F238E27FC236}">
                  <a16:creationId xmlns="" xmlns:a16="http://schemas.microsoft.com/office/drawing/2014/main" id="{A056EB13-E9BC-47E8-AFD8-DB60F7323101}"/>
                </a:ext>
              </a:extLst>
            </p:cNvPr>
            <p:cNvSpPr>
              <a:spLocks noChangeShapeType="1"/>
            </p:cNvSpPr>
            <p:nvPr/>
          </p:nvSpPr>
          <p:spPr bwMode="auto">
            <a:xfrm>
              <a:off x="4297" y="336"/>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12">
              <a:extLst>
                <a:ext uri="{FF2B5EF4-FFF2-40B4-BE49-F238E27FC236}">
                  <a16:creationId xmlns="" xmlns:a16="http://schemas.microsoft.com/office/drawing/2014/main" id="{42FF27B6-5F31-4205-99E1-4F2A7E1DAFDA}"/>
                </a:ext>
              </a:extLst>
            </p:cNvPr>
            <p:cNvSpPr>
              <a:spLocks noChangeShapeType="1"/>
            </p:cNvSpPr>
            <p:nvPr/>
          </p:nvSpPr>
          <p:spPr bwMode="auto">
            <a:xfrm>
              <a:off x="4776" y="825"/>
              <a:ext cx="2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Text Box 13">
              <a:extLst>
                <a:ext uri="{FF2B5EF4-FFF2-40B4-BE49-F238E27FC236}">
                  <a16:creationId xmlns="" xmlns:a16="http://schemas.microsoft.com/office/drawing/2014/main" id="{D0AFDBB5-E250-45DD-89D6-73E64A9DCE2E}"/>
                </a:ext>
              </a:extLst>
            </p:cNvPr>
            <p:cNvSpPr txBox="1">
              <a:spLocks noChangeArrowheads="1"/>
            </p:cNvSpPr>
            <p:nvPr/>
          </p:nvSpPr>
          <p:spPr bwMode="auto">
            <a:xfrm>
              <a:off x="4280" y="960"/>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ym typeface="Symbol" panose="05050102010706020507" pitchFamily="18" charset="2"/>
                </a:rPr>
                <a:t>非</a:t>
              </a:r>
              <a:r>
                <a:rPr lang="en-US" altLang="zh-CN" sz="2000"/>
                <a:t>0</a:t>
              </a:r>
              <a:endParaRPr lang="en-US" altLang="zh-CN" sz="4000"/>
            </a:p>
          </p:txBody>
        </p:sp>
        <p:sp>
          <p:nvSpPr>
            <p:cNvPr id="19469" name="Text Box 14">
              <a:extLst>
                <a:ext uri="{FF2B5EF4-FFF2-40B4-BE49-F238E27FC236}">
                  <a16:creationId xmlns="" xmlns:a16="http://schemas.microsoft.com/office/drawing/2014/main" id="{A4557456-0A58-4547-9D2B-270602E13C32}"/>
                </a:ext>
              </a:extLst>
            </p:cNvPr>
            <p:cNvSpPr txBox="1">
              <a:spLocks noChangeArrowheads="1"/>
            </p:cNvSpPr>
            <p:nvPr/>
          </p:nvSpPr>
          <p:spPr bwMode="auto">
            <a:xfrm>
              <a:off x="4771" y="575"/>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sp>
          <p:nvSpPr>
            <p:cNvPr id="19470" name="Line 15">
              <a:extLst>
                <a:ext uri="{FF2B5EF4-FFF2-40B4-BE49-F238E27FC236}">
                  <a16:creationId xmlns="" xmlns:a16="http://schemas.microsoft.com/office/drawing/2014/main" id="{E177DD72-5105-4660-99D6-45F029B9A3EF}"/>
                </a:ext>
              </a:extLst>
            </p:cNvPr>
            <p:cNvSpPr>
              <a:spLocks noChangeShapeType="1"/>
            </p:cNvSpPr>
            <p:nvPr/>
          </p:nvSpPr>
          <p:spPr bwMode="auto">
            <a:xfrm>
              <a:off x="4272" y="100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6">
              <a:extLst>
                <a:ext uri="{FF2B5EF4-FFF2-40B4-BE49-F238E27FC236}">
                  <a16:creationId xmlns="" xmlns:a16="http://schemas.microsoft.com/office/drawing/2014/main" id="{0529528A-E7E0-4AF7-9C5B-EB44D933227F}"/>
                </a:ext>
              </a:extLst>
            </p:cNvPr>
            <p:cNvSpPr>
              <a:spLocks noChangeShapeType="1"/>
            </p:cNvSpPr>
            <p:nvPr/>
          </p:nvSpPr>
          <p:spPr bwMode="auto">
            <a:xfrm>
              <a:off x="4272" y="144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7">
              <a:extLst>
                <a:ext uri="{FF2B5EF4-FFF2-40B4-BE49-F238E27FC236}">
                  <a16:creationId xmlns="" xmlns:a16="http://schemas.microsoft.com/office/drawing/2014/main" id="{9A5D078B-1A0E-4582-80C2-D7FE84F1E104}"/>
                </a:ext>
              </a:extLst>
            </p:cNvPr>
            <p:cNvSpPr>
              <a:spLocks noChangeShapeType="1"/>
            </p:cNvSpPr>
            <p:nvPr/>
          </p:nvSpPr>
          <p:spPr bwMode="auto">
            <a:xfrm>
              <a:off x="5040" y="816"/>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Line 18">
              <a:extLst>
                <a:ext uri="{FF2B5EF4-FFF2-40B4-BE49-F238E27FC236}">
                  <a16:creationId xmlns="" xmlns:a16="http://schemas.microsoft.com/office/drawing/2014/main" id="{825FF8A7-134D-4A69-BA73-1CEE5AD79650}"/>
                </a:ext>
              </a:extLst>
            </p:cNvPr>
            <p:cNvSpPr>
              <a:spLocks noChangeShapeType="1"/>
            </p:cNvSpPr>
            <p:nvPr/>
          </p:nvSpPr>
          <p:spPr bwMode="auto">
            <a:xfrm flipH="1">
              <a:off x="4272" y="153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Text Box 20">
            <a:extLst>
              <a:ext uri="{FF2B5EF4-FFF2-40B4-BE49-F238E27FC236}">
                <a16:creationId xmlns="" xmlns:a16="http://schemas.microsoft.com/office/drawing/2014/main" id="{398C22E0-E016-4213-AF3F-74E691F32B56}"/>
              </a:ext>
            </a:extLst>
          </p:cNvPr>
          <p:cNvSpPr txBox="1">
            <a:spLocks noChangeArrowheads="1"/>
          </p:cNvSpPr>
          <p:nvPr/>
        </p:nvSpPr>
        <p:spPr bwMode="auto">
          <a:xfrm>
            <a:off x="5008563" y="3284538"/>
            <a:ext cx="3525837" cy="3051175"/>
          </a:xfrm>
          <a:prstGeom prst="rect">
            <a:avLst/>
          </a:prstGeom>
          <a:solidFill>
            <a:srgbClr val="FFEFFB"/>
          </a:solidFill>
          <a:ln w="38100">
            <a:solidFill>
              <a:srgbClr val="3366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隶书" panose="02010509060101010101" pitchFamily="49" charset="-122"/>
              </a:rPr>
              <a:t>main()</a:t>
            </a:r>
          </a:p>
          <a:p>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   int x , y ;</a:t>
            </a:r>
          </a:p>
          <a:p>
            <a:r>
              <a:rPr lang="en-US" altLang="zh-CN" dirty="0">
                <a:solidFill>
                  <a:srgbClr val="000000"/>
                </a:solidFill>
                <a:ea typeface="隶书" panose="02010509060101010101" pitchFamily="49" charset="-122"/>
              </a:rPr>
              <a:t>   x=20 ; </a:t>
            </a:r>
          </a:p>
          <a:p>
            <a:r>
              <a:rPr lang="en-US" altLang="zh-CN" dirty="0">
                <a:solidFill>
                  <a:srgbClr val="000000"/>
                </a:solidFill>
                <a:ea typeface="隶书" panose="02010509060101010101" pitchFamily="49" charset="-122"/>
              </a:rPr>
              <a:t>   y=10 ;</a:t>
            </a:r>
          </a:p>
          <a:p>
            <a:r>
              <a:rPr lang="en-US" altLang="zh-CN" dirty="0">
                <a:solidFill>
                  <a:srgbClr val="000000"/>
                </a:solidFill>
                <a:ea typeface="隶书" panose="02010509060101010101" pitchFamily="49" charset="-122"/>
              </a:rPr>
              <a:t>   if (x&gt;y)</a:t>
            </a:r>
          </a:p>
          <a:p>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,x</a:t>
            </a:r>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a:t>
            </a:r>
          </a:p>
        </p:txBody>
      </p:sp>
      <p:sp>
        <p:nvSpPr>
          <p:cNvPr id="15" name="AutoShape 21">
            <a:extLst>
              <a:ext uri="{FF2B5EF4-FFF2-40B4-BE49-F238E27FC236}">
                <a16:creationId xmlns="" xmlns:a16="http://schemas.microsoft.com/office/drawing/2014/main" id="{DC194EC5-EAB7-47B8-8AFD-D1DE43F68AAB}"/>
              </a:ext>
            </a:extLst>
          </p:cNvPr>
          <p:cNvSpPr>
            <a:spLocks noChangeArrowheads="1"/>
          </p:cNvSpPr>
          <p:nvPr/>
        </p:nvSpPr>
        <p:spPr bwMode="auto">
          <a:xfrm>
            <a:off x="6683375" y="4400550"/>
            <a:ext cx="1873250" cy="792163"/>
          </a:xfrm>
          <a:prstGeom prst="wedgeEllipseCallout">
            <a:avLst>
              <a:gd name="adj1" fmla="val -70787"/>
              <a:gd name="adj2" fmla="val 81250"/>
            </a:avLst>
          </a:prstGeom>
          <a:solidFill>
            <a:srgbClr val="CCFFCC"/>
          </a:solidFill>
          <a:ln w="12700">
            <a:solidFill>
              <a:srgbClr val="008080"/>
            </a:solidFill>
            <a:miter lim="800000"/>
            <a:headEnd/>
            <a:tailEnd/>
          </a:ln>
        </p:spPr>
        <p:txBody>
          <a:bodyPr lIns="0" tIns="46800" rIns="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dirty="0">
                <a:solidFill>
                  <a:srgbClr val="FF0000"/>
                </a:solidFill>
                <a:latin typeface="Tahoma" panose="020B0604030504040204" pitchFamily="34" charset="0"/>
              </a:rPr>
              <a:t>没有</a:t>
            </a:r>
            <a:r>
              <a:rPr lang="zh-CN" altLang="en-US" sz="2200" dirty="0">
                <a:solidFill>
                  <a:srgbClr val="FF0000"/>
                </a:solidFill>
              </a:rPr>
              <a:t>“</a:t>
            </a:r>
            <a:r>
              <a:rPr lang="en-US" altLang="zh-CN" sz="2200" dirty="0">
                <a:solidFill>
                  <a:srgbClr val="FF0000"/>
                </a:solidFill>
                <a:latin typeface="Tahoma" panose="020B0604030504040204" pitchFamily="34" charset="0"/>
              </a:rPr>
              <a:t>;</a:t>
            </a:r>
            <a:r>
              <a:rPr lang="zh-CN" altLang="en-US" sz="2200" dirty="0">
                <a:solidFill>
                  <a:srgbClr val="FF0000"/>
                </a:solidFill>
              </a:rPr>
              <a:t>”</a:t>
            </a:r>
            <a:endParaRPr lang="zh-CN" altLang="en-US" sz="2200" dirty="0">
              <a:solidFill>
                <a:srgbClr val="FF0000"/>
              </a:solidFill>
              <a:latin typeface="Tahoma" panose="020B0604030504040204" pitchFamily="34" charset="0"/>
            </a:endParaRPr>
          </a:p>
        </p:txBody>
      </p:sp>
      <p:sp>
        <p:nvSpPr>
          <p:cNvPr id="16" name="Rectangle 7">
            <a:extLst>
              <a:ext uri="{FF2B5EF4-FFF2-40B4-BE49-F238E27FC236}">
                <a16:creationId xmlns="" xmlns:a16="http://schemas.microsoft.com/office/drawing/2014/main" id="{E55E15FD-0B59-4A94-A6D9-798ED2EC3F13}"/>
              </a:ext>
            </a:extLst>
          </p:cNvPr>
          <p:cNvSpPr>
            <a:spLocks noGrp="1" noChangeArrowheads="1"/>
          </p:cNvSpPr>
          <p:nvPr>
            <p:ph type="ctrTitle" idx="4294967295"/>
          </p:nvPr>
        </p:nvSpPr>
        <p:spPr>
          <a:xfrm>
            <a:off x="0" y="765175"/>
            <a:ext cx="7772400" cy="863600"/>
          </a:xfrm>
        </p:spPr>
        <p:txBody>
          <a:bodyPr/>
          <a:lstStyle/>
          <a:p>
            <a:pPr algn="ctr" eaLnBrk="1" hangingPunct="1">
              <a:defRPr/>
            </a:pPr>
            <a:r>
              <a:rPr lang="en-US" altLang="zh-CN" sz="3600" dirty="0"/>
              <a:t>5.4</a:t>
            </a:r>
            <a:r>
              <a:rPr lang="zh-CN" altLang="en-US" sz="3600" dirty="0"/>
              <a:t> </a:t>
            </a:r>
            <a:r>
              <a:rPr lang="en-US" altLang="zh-CN" sz="4400" dirty="0">
                <a:solidFill>
                  <a:schemeClr val="tx1"/>
                </a:solidFill>
              </a:rPr>
              <a:t>if </a:t>
            </a:r>
            <a:r>
              <a:rPr lang="zh-CN" altLang="en-US" sz="4400" dirty="0">
                <a:solidFill>
                  <a:schemeClr val="tx1"/>
                </a:solidFill>
                <a:latin typeface="Arial" pitchFamily="34" charset="0"/>
              </a:rPr>
              <a:t>语句</a:t>
            </a:r>
            <a:r>
              <a:rPr lang="zh-CN" altLang="en-US" sz="3600" dirty="0">
                <a:solidFill>
                  <a:schemeClr val="tx1"/>
                </a:solidFill>
                <a:latin typeface="Arial" pitchFamily="34" charset="0"/>
              </a:rPr>
              <a:t>（条件选择语句）</a:t>
            </a:r>
            <a:endParaRPr lang="zh-CN" altLang="zh-CN" sz="3600" dirty="0"/>
          </a:p>
        </p:txBody>
      </p:sp>
      <p:sp>
        <p:nvSpPr>
          <p:cNvPr id="17" name="文本框 2">
            <a:extLst>
              <a:ext uri="{FF2B5EF4-FFF2-40B4-BE49-F238E27FC236}">
                <a16:creationId xmlns="" xmlns:a16="http://schemas.microsoft.com/office/drawing/2014/main" id="{0BAD16FB-1E81-4CB1-8337-CBA1A35CC06C}"/>
              </a:ext>
            </a:extLst>
          </p:cNvPr>
          <p:cNvSpPr txBox="1">
            <a:spLocks noChangeArrowheads="1"/>
          </p:cNvSpPr>
          <p:nvPr/>
        </p:nvSpPr>
        <p:spPr bwMode="auto">
          <a:xfrm>
            <a:off x="5003800" y="1628775"/>
            <a:ext cx="35290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000" b="1">
                <a:solidFill>
                  <a:srgbClr val="FF0000"/>
                </a:solidFill>
              </a:rPr>
              <a:t>说明：</a:t>
            </a:r>
          </a:p>
          <a:p>
            <a:r>
              <a:rPr lang="zh-CN" altLang="en-US" sz="2000" b="1">
                <a:solidFill>
                  <a:srgbClr val="FF0000"/>
                </a:solidFill>
              </a:rPr>
              <a:t>“表达式”</a:t>
            </a:r>
            <a:r>
              <a:rPr lang="en-US" altLang="zh-CN" sz="2000" b="1">
                <a:solidFill>
                  <a:srgbClr val="FF0000"/>
                </a:solidFill>
              </a:rPr>
              <a:t>:</a:t>
            </a:r>
            <a:r>
              <a:rPr lang="zh-CN" altLang="en-US" sz="2000" b="1">
                <a:solidFill>
                  <a:srgbClr val="FF0000"/>
                </a:solidFill>
              </a:rPr>
              <a:t>除常见的关系表达式或逻辑表达式外，也允许是其它类型的数据，如整型、实型、字符型等。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4A7A6E84-1710-4B8C-B58B-978D56E5F9DB}"/>
              </a:ext>
            </a:extLst>
          </p:cNvPr>
          <p:cNvSpPr>
            <a:spLocks noGrp="1" noChangeArrowheads="1"/>
          </p:cNvSpPr>
          <p:nvPr>
            <p:ph type="ctrTitle" idx="4294967295"/>
          </p:nvPr>
        </p:nvSpPr>
        <p:spPr>
          <a:xfrm>
            <a:off x="0" y="1052513"/>
            <a:ext cx="7772400" cy="863600"/>
          </a:xfrm>
        </p:spPr>
        <p:txBody>
          <a:bodyPr/>
          <a:lstStyle/>
          <a:p>
            <a:pPr algn="ctr" eaLnBrk="1" hangingPunct="1">
              <a:defRPr/>
            </a:pPr>
            <a:r>
              <a:rPr lang="en-US" altLang="zh-CN" sz="3600" dirty="0"/>
              <a:t>IF</a:t>
            </a:r>
            <a:r>
              <a:rPr lang="zh-CN" altLang="en-US" sz="3600" dirty="0"/>
              <a:t>语句格式一举例</a:t>
            </a:r>
            <a:endParaRPr lang="zh-CN" altLang="zh-CN" sz="3600" dirty="0"/>
          </a:p>
        </p:txBody>
      </p:sp>
      <p:sp>
        <p:nvSpPr>
          <p:cNvPr id="17411" name="Rectangle 3">
            <a:extLst>
              <a:ext uri="{FF2B5EF4-FFF2-40B4-BE49-F238E27FC236}">
                <a16:creationId xmlns="" xmlns:a16="http://schemas.microsoft.com/office/drawing/2014/main" id="{7B914D16-DFE7-4359-8A67-8E1379474200}"/>
              </a:ext>
            </a:extLst>
          </p:cNvPr>
          <p:cNvSpPr>
            <a:spLocks noGrp="1" noChangeArrowheads="1"/>
          </p:cNvSpPr>
          <p:nvPr>
            <p:ph type="subTitle" idx="4294967295"/>
          </p:nvPr>
        </p:nvSpPr>
        <p:spPr>
          <a:xfrm>
            <a:off x="3240088" y="2349500"/>
            <a:ext cx="5903912" cy="4267200"/>
          </a:xfrm>
        </p:spPr>
        <p:txBody>
          <a:bodyPr/>
          <a:lstStyle/>
          <a:p>
            <a:pPr marL="342900" indent="-342900" eaLnBrk="1" hangingPunct="1">
              <a:lnSpc>
                <a:spcPct val="90000"/>
              </a:lnSpc>
              <a:buFont typeface="Wingdings" panose="05000000000000000000" pitchFamily="2" charset="2"/>
              <a:buChar char="n"/>
              <a:defRPr/>
            </a:pPr>
            <a:r>
              <a:rPr lang="zh-CN" altLang="en-US" sz="2400" dirty="0"/>
              <a:t>计算 </a:t>
            </a:r>
            <a:r>
              <a:rPr lang="en-US" altLang="zh-CN" sz="2400" dirty="0"/>
              <a:t>x </a:t>
            </a:r>
            <a:r>
              <a:rPr lang="zh-CN" altLang="en-US" sz="2400" dirty="0"/>
              <a:t>和 </a:t>
            </a:r>
            <a:r>
              <a:rPr lang="en-US" altLang="zh-CN" sz="2400" dirty="0"/>
              <a:t>y </a:t>
            </a:r>
            <a:r>
              <a:rPr lang="zh-CN" altLang="en-US" sz="2400" dirty="0"/>
              <a:t>之间的最大值，存入 </a:t>
            </a:r>
            <a:r>
              <a:rPr lang="en-US" altLang="zh-CN" sz="2400" dirty="0"/>
              <a:t>z</a:t>
            </a:r>
            <a:r>
              <a:rPr lang="zh-CN" altLang="en-US" sz="2400" dirty="0"/>
              <a:t>；</a:t>
            </a:r>
          </a:p>
          <a:p>
            <a:pPr eaLnBrk="1" hangingPunct="1">
              <a:lnSpc>
                <a:spcPct val="90000"/>
              </a:lnSpc>
              <a:defRPr/>
            </a:pPr>
            <a:r>
              <a:rPr lang="en-US" altLang="zh-CN" sz="2400" dirty="0"/>
              <a:t>    z=x;</a:t>
            </a:r>
          </a:p>
          <a:p>
            <a:pPr eaLnBrk="1" hangingPunct="1">
              <a:lnSpc>
                <a:spcPct val="90000"/>
              </a:lnSpc>
              <a:defRPr/>
            </a:pPr>
            <a:r>
              <a:rPr lang="en-US" altLang="zh-CN" sz="2400" dirty="0"/>
              <a:t>    if ( x&lt;y) z=y;</a:t>
            </a:r>
          </a:p>
          <a:p>
            <a:pPr eaLnBrk="1" hangingPunct="1">
              <a:lnSpc>
                <a:spcPct val="90000"/>
              </a:lnSpc>
              <a:defRPr/>
            </a:pPr>
            <a:r>
              <a:rPr lang="en-US" altLang="zh-CN" sz="2400" dirty="0"/>
              <a:t>    </a:t>
            </a:r>
            <a:r>
              <a:rPr lang="en-US" altLang="zh-CN" sz="2400" dirty="0" err="1"/>
              <a:t>printf</a:t>
            </a:r>
            <a:r>
              <a:rPr lang="en-US" altLang="zh-CN" sz="2400" dirty="0"/>
              <a:t>("max(%</a:t>
            </a:r>
            <a:r>
              <a:rPr lang="en-US" altLang="zh-CN" sz="2400" dirty="0" err="1"/>
              <a:t>d,%d</a:t>
            </a:r>
            <a:r>
              <a:rPr lang="en-US" altLang="zh-CN" sz="2400" dirty="0"/>
              <a:t>)=%d",</a:t>
            </a:r>
            <a:r>
              <a:rPr lang="en-US" altLang="zh-CN" sz="2400" dirty="0" err="1"/>
              <a:t>x,y,z</a:t>
            </a:r>
            <a:r>
              <a:rPr lang="en-US" altLang="zh-CN" sz="2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a:extLst>
              <a:ext uri="{FF2B5EF4-FFF2-40B4-BE49-F238E27FC236}">
                <a16:creationId xmlns="" xmlns:a16="http://schemas.microsoft.com/office/drawing/2014/main" id="{F297D531-855C-4EDB-AF13-DC2B66082C1A}"/>
              </a:ext>
            </a:extLst>
          </p:cNvPr>
          <p:cNvSpPr>
            <a:spLocks noChangeArrowheads="1"/>
          </p:cNvSpPr>
          <p:nvPr/>
        </p:nvSpPr>
        <p:spPr bwMode="auto">
          <a:xfrm>
            <a:off x="250825" y="969963"/>
            <a:ext cx="7772400"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t>形式二：</a:t>
            </a:r>
          </a:p>
          <a:p>
            <a:pPr lvl="3" eaLnBrk="1" hangingPunct="1">
              <a:spcBef>
                <a:spcPct val="20000"/>
              </a:spcBef>
              <a:buClr>
                <a:srgbClr val="FFCC00"/>
              </a:buClr>
              <a:buFont typeface="Wingdings" panose="05000000000000000000" pitchFamily="2" charset="2"/>
              <a:buChar char="l"/>
            </a:pPr>
            <a:r>
              <a:rPr lang="zh-CN" altLang="en-US" sz="2000"/>
              <a:t>格式：</a:t>
            </a:r>
            <a:r>
              <a:rPr lang="en-US" altLang="zh-CN" sz="2000">
                <a:solidFill>
                  <a:srgbClr val="FF0000"/>
                </a:solidFill>
              </a:rPr>
              <a:t>if (</a:t>
            </a:r>
            <a:r>
              <a:rPr lang="zh-CN" altLang="en-US" sz="2000">
                <a:solidFill>
                  <a:srgbClr val="FF0000"/>
                </a:solidFill>
              </a:rPr>
              <a:t>表达式</a:t>
            </a:r>
            <a:r>
              <a:rPr lang="en-US" altLang="zh-CN" sz="200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r>
              <a:rPr lang="zh-CN" altLang="en-US" sz="2000">
                <a:solidFill>
                  <a:srgbClr val="FF0000"/>
                </a:solidFill>
              </a:rPr>
              <a:t>语句</a:t>
            </a:r>
            <a:r>
              <a:rPr lang="en-US" altLang="zh-CN" sz="2000">
                <a:solidFill>
                  <a:srgbClr val="FF0000"/>
                </a:solidFill>
              </a:rPr>
              <a:t>1</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else</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r>
              <a:rPr lang="zh-CN" altLang="en-US" sz="2000">
                <a:solidFill>
                  <a:srgbClr val="FF0000"/>
                </a:solidFill>
              </a:rPr>
              <a:t>语句</a:t>
            </a:r>
            <a:r>
              <a:rPr lang="en-US" altLang="zh-CN" sz="2000">
                <a:solidFill>
                  <a:srgbClr val="FF0000"/>
                </a:solidFill>
              </a:rPr>
              <a:t>2</a:t>
            </a:r>
            <a:endParaRPr lang="en-US" altLang="zh-CN" sz="2000"/>
          </a:p>
          <a:p>
            <a:pPr lvl="3" eaLnBrk="1" hangingPunct="1">
              <a:spcBef>
                <a:spcPct val="20000"/>
              </a:spcBef>
              <a:buClr>
                <a:srgbClr val="FFCC00"/>
              </a:buClr>
              <a:buFont typeface="Wingdings" panose="05000000000000000000" pitchFamily="2" charset="2"/>
              <a:buChar char="l"/>
            </a:pPr>
            <a:r>
              <a:rPr lang="zh-CN" altLang="en-US" sz="2000"/>
              <a:t>执行过程：</a:t>
            </a:r>
          </a:p>
        </p:txBody>
      </p:sp>
      <p:grpSp>
        <p:nvGrpSpPr>
          <p:cNvPr id="2" name="Group 9">
            <a:extLst>
              <a:ext uri="{FF2B5EF4-FFF2-40B4-BE49-F238E27FC236}">
                <a16:creationId xmlns="" xmlns:a16="http://schemas.microsoft.com/office/drawing/2014/main" id="{D907733B-7F39-44AD-8548-06AB87D13E74}"/>
              </a:ext>
            </a:extLst>
          </p:cNvPr>
          <p:cNvGrpSpPr>
            <a:grpSpLocks/>
          </p:cNvGrpSpPr>
          <p:nvPr/>
        </p:nvGrpSpPr>
        <p:grpSpPr bwMode="auto">
          <a:xfrm>
            <a:off x="1071563" y="3632200"/>
            <a:ext cx="3638550" cy="2533650"/>
            <a:chOff x="3312" y="2208"/>
            <a:chExt cx="2292" cy="1596"/>
          </a:xfrm>
        </p:grpSpPr>
        <p:sp>
          <p:nvSpPr>
            <p:cNvPr id="21509" name="Line 10">
              <a:extLst>
                <a:ext uri="{FF2B5EF4-FFF2-40B4-BE49-F238E27FC236}">
                  <a16:creationId xmlns="" xmlns:a16="http://schemas.microsoft.com/office/drawing/2014/main" id="{E34D5251-17AB-49B0-8550-4F9EC5213BE0}"/>
                </a:ext>
              </a:extLst>
            </p:cNvPr>
            <p:cNvSpPr>
              <a:spLocks noChangeShapeType="1"/>
            </p:cNvSpPr>
            <p:nvPr/>
          </p:nvSpPr>
          <p:spPr bwMode="auto">
            <a:xfrm>
              <a:off x="4464" y="350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10" name="Group 11">
              <a:extLst>
                <a:ext uri="{FF2B5EF4-FFF2-40B4-BE49-F238E27FC236}">
                  <a16:creationId xmlns="" xmlns:a16="http://schemas.microsoft.com/office/drawing/2014/main" id="{CC995EC5-CC2D-445F-ABC4-D5FE58188A07}"/>
                </a:ext>
              </a:extLst>
            </p:cNvPr>
            <p:cNvGrpSpPr>
              <a:grpSpLocks/>
            </p:cNvGrpSpPr>
            <p:nvPr/>
          </p:nvGrpSpPr>
          <p:grpSpPr bwMode="auto">
            <a:xfrm>
              <a:off x="3312" y="2208"/>
              <a:ext cx="2292" cy="1278"/>
              <a:chOff x="3120" y="2208"/>
              <a:chExt cx="2292" cy="1278"/>
            </a:xfrm>
          </p:grpSpPr>
          <p:sp useBgFill="1">
            <p:nvSpPr>
              <p:cNvPr id="21511" name="AutoShape 12">
                <a:extLst>
                  <a:ext uri="{FF2B5EF4-FFF2-40B4-BE49-F238E27FC236}">
                    <a16:creationId xmlns="" xmlns:a16="http://schemas.microsoft.com/office/drawing/2014/main" id="{41211287-856E-4D79-A856-1FF0752F3FEE}"/>
                  </a:ext>
                </a:extLst>
              </p:cNvPr>
              <p:cNvSpPr>
                <a:spLocks noChangeArrowheads="1"/>
              </p:cNvSpPr>
              <p:nvPr/>
            </p:nvSpPr>
            <p:spPr bwMode="auto">
              <a:xfrm>
                <a:off x="3761" y="2508"/>
                <a:ext cx="967" cy="367"/>
              </a:xfrm>
              <a:prstGeom prst="flowChartDecision">
                <a:avLst/>
              </a:prstGeom>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endParaRPr lang="zh-CN" altLang="en-US" sz="4000"/>
              </a:p>
            </p:txBody>
          </p:sp>
          <p:sp>
            <p:nvSpPr>
              <p:cNvPr id="21512" name="Text Box 13">
                <a:extLst>
                  <a:ext uri="{FF2B5EF4-FFF2-40B4-BE49-F238E27FC236}">
                    <a16:creationId xmlns="" xmlns:a16="http://schemas.microsoft.com/office/drawing/2014/main" id="{E9B736F1-D74A-4877-959F-B815B0B70738}"/>
                  </a:ext>
                </a:extLst>
              </p:cNvPr>
              <p:cNvSpPr txBox="1">
                <a:spLocks noChangeArrowheads="1"/>
              </p:cNvSpPr>
              <p:nvPr/>
            </p:nvSpPr>
            <p:spPr bwMode="auto">
              <a:xfrm>
                <a:off x="3120" y="2976"/>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1</a:t>
                </a:r>
                <a:endParaRPr lang="en-US" altLang="zh-CN" sz="4000" u="sng"/>
              </a:p>
            </p:txBody>
          </p:sp>
          <p:sp>
            <p:nvSpPr>
              <p:cNvPr id="21513" name="Text Box 14">
                <a:extLst>
                  <a:ext uri="{FF2B5EF4-FFF2-40B4-BE49-F238E27FC236}">
                    <a16:creationId xmlns="" xmlns:a16="http://schemas.microsoft.com/office/drawing/2014/main" id="{A5A174DD-C162-4F40-BA05-8177D545F2D0}"/>
                  </a:ext>
                </a:extLst>
              </p:cNvPr>
              <p:cNvSpPr txBox="1">
                <a:spLocks noChangeArrowheads="1"/>
              </p:cNvSpPr>
              <p:nvPr/>
            </p:nvSpPr>
            <p:spPr bwMode="auto">
              <a:xfrm>
                <a:off x="4512" y="2976"/>
                <a:ext cx="90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2</a:t>
                </a:r>
              </a:p>
            </p:txBody>
          </p:sp>
          <p:sp>
            <p:nvSpPr>
              <p:cNvPr id="21514" name="Line 15">
                <a:extLst>
                  <a:ext uri="{FF2B5EF4-FFF2-40B4-BE49-F238E27FC236}">
                    <a16:creationId xmlns="" xmlns:a16="http://schemas.microsoft.com/office/drawing/2014/main" id="{47444412-D9AF-438A-A238-4B3AF400BB96}"/>
                  </a:ext>
                </a:extLst>
              </p:cNvPr>
              <p:cNvSpPr>
                <a:spLocks noChangeShapeType="1"/>
              </p:cNvSpPr>
              <p:nvPr/>
            </p:nvSpPr>
            <p:spPr bwMode="auto">
              <a:xfrm>
                <a:off x="4249" y="2208"/>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6">
                <a:extLst>
                  <a:ext uri="{FF2B5EF4-FFF2-40B4-BE49-F238E27FC236}">
                    <a16:creationId xmlns="" xmlns:a16="http://schemas.microsoft.com/office/drawing/2014/main" id="{8D926E66-238F-470D-B7ED-8D5352114747}"/>
                  </a:ext>
                </a:extLst>
              </p:cNvPr>
              <p:cNvSpPr>
                <a:spLocks noChangeShapeType="1"/>
              </p:cNvSpPr>
              <p:nvPr/>
            </p:nvSpPr>
            <p:spPr bwMode="auto">
              <a:xfrm flipH="1">
                <a:off x="3539" y="2697"/>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7">
                <a:extLst>
                  <a:ext uri="{FF2B5EF4-FFF2-40B4-BE49-F238E27FC236}">
                    <a16:creationId xmlns="" xmlns:a16="http://schemas.microsoft.com/office/drawing/2014/main" id="{C58CDC35-876C-4786-8012-D0D199A9C4D3}"/>
                  </a:ext>
                </a:extLst>
              </p:cNvPr>
              <p:cNvSpPr>
                <a:spLocks noChangeShapeType="1"/>
              </p:cNvSpPr>
              <p:nvPr/>
            </p:nvSpPr>
            <p:spPr bwMode="auto">
              <a:xfrm>
                <a:off x="3539" y="2697"/>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8">
                <a:extLst>
                  <a:ext uri="{FF2B5EF4-FFF2-40B4-BE49-F238E27FC236}">
                    <a16:creationId xmlns="" xmlns:a16="http://schemas.microsoft.com/office/drawing/2014/main" id="{9E127AF7-3DA6-43BF-A44E-08C52175B63A}"/>
                  </a:ext>
                </a:extLst>
              </p:cNvPr>
              <p:cNvSpPr>
                <a:spLocks noChangeShapeType="1"/>
              </p:cNvSpPr>
              <p:nvPr/>
            </p:nvSpPr>
            <p:spPr bwMode="auto">
              <a:xfrm>
                <a:off x="4728" y="2697"/>
                <a:ext cx="2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19">
                <a:extLst>
                  <a:ext uri="{FF2B5EF4-FFF2-40B4-BE49-F238E27FC236}">
                    <a16:creationId xmlns="" xmlns:a16="http://schemas.microsoft.com/office/drawing/2014/main" id="{DC2BEA96-2C44-4060-A27F-A8F145D0CC96}"/>
                  </a:ext>
                </a:extLst>
              </p:cNvPr>
              <p:cNvSpPr>
                <a:spLocks noChangeShapeType="1"/>
              </p:cNvSpPr>
              <p:nvPr/>
            </p:nvSpPr>
            <p:spPr bwMode="auto">
              <a:xfrm>
                <a:off x="4972" y="2697"/>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20">
                <a:extLst>
                  <a:ext uri="{FF2B5EF4-FFF2-40B4-BE49-F238E27FC236}">
                    <a16:creationId xmlns="" xmlns:a16="http://schemas.microsoft.com/office/drawing/2014/main" id="{F2C22999-B900-4592-A36D-B120FFC8C9A9}"/>
                  </a:ext>
                </a:extLst>
              </p:cNvPr>
              <p:cNvSpPr>
                <a:spLocks noChangeShapeType="1"/>
              </p:cNvSpPr>
              <p:nvPr/>
            </p:nvSpPr>
            <p:spPr bwMode="auto">
              <a:xfrm>
                <a:off x="3539" y="324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21">
                <a:extLst>
                  <a:ext uri="{FF2B5EF4-FFF2-40B4-BE49-F238E27FC236}">
                    <a16:creationId xmlns="" xmlns:a16="http://schemas.microsoft.com/office/drawing/2014/main" id="{D8B1D4E5-02C8-488C-B70C-6A4ED6CF73E5}"/>
                  </a:ext>
                </a:extLst>
              </p:cNvPr>
              <p:cNvSpPr>
                <a:spLocks noChangeShapeType="1"/>
              </p:cNvSpPr>
              <p:nvPr/>
            </p:nvSpPr>
            <p:spPr bwMode="auto">
              <a:xfrm>
                <a:off x="4957" y="324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22">
                <a:extLst>
                  <a:ext uri="{FF2B5EF4-FFF2-40B4-BE49-F238E27FC236}">
                    <a16:creationId xmlns="" xmlns:a16="http://schemas.microsoft.com/office/drawing/2014/main" id="{C73B212B-366F-44B1-AF3E-A795ECBE2329}"/>
                  </a:ext>
                </a:extLst>
              </p:cNvPr>
              <p:cNvSpPr>
                <a:spLocks noChangeShapeType="1"/>
              </p:cNvSpPr>
              <p:nvPr/>
            </p:nvSpPr>
            <p:spPr bwMode="auto">
              <a:xfrm>
                <a:off x="3539" y="3486"/>
                <a:ext cx="71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23">
                <a:extLst>
                  <a:ext uri="{FF2B5EF4-FFF2-40B4-BE49-F238E27FC236}">
                    <a16:creationId xmlns="" xmlns:a16="http://schemas.microsoft.com/office/drawing/2014/main" id="{DA4FBF09-A403-445B-8A08-5A7518F80F76}"/>
                  </a:ext>
                </a:extLst>
              </p:cNvPr>
              <p:cNvSpPr>
                <a:spLocks noChangeShapeType="1"/>
              </p:cNvSpPr>
              <p:nvPr/>
            </p:nvSpPr>
            <p:spPr bwMode="auto">
              <a:xfrm flipH="1">
                <a:off x="4249" y="3486"/>
                <a:ext cx="7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Text Box 24">
                <a:extLst>
                  <a:ext uri="{FF2B5EF4-FFF2-40B4-BE49-F238E27FC236}">
                    <a16:creationId xmlns="" xmlns:a16="http://schemas.microsoft.com/office/drawing/2014/main" id="{082B2CD0-D710-40CF-B127-2D2BD83CC2F0}"/>
                  </a:ext>
                </a:extLst>
              </p:cNvPr>
              <p:cNvSpPr txBox="1">
                <a:spLocks noChangeArrowheads="1"/>
              </p:cNvSpPr>
              <p:nvPr/>
            </p:nvSpPr>
            <p:spPr bwMode="auto">
              <a:xfrm>
                <a:off x="3499" y="244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非</a:t>
                </a:r>
                <a:r>
                  <a:rPr lang="en-US" altLang="zh-CN" sz="2000"/>
                  <a:t>0</a:t>
                </a:r>
                <a:endParaRPr lang="en-US" altLang="zh-CN" sz="4000"/>
              </a:p>
            </p:txBody>
          </p:sp>
          <p:sp>
            <p:nvSpPr>
              <p:cNvPr id="21524" name="Text Box 25">
                <a:extLst>
                  <a:ext uri="{FF2B5EF4-FFF2-40B4-BE49-F238E27FC236}">
                    <a16:creationId xmlns="" xmlns:a16="http://schemas.microsoft.com/office/drawing/2014/main" id="{A35DC71E-5F0F-4C86-B091-052CC06BC52D}"/>
                  </a:ext>
                </a:extLst>
              </p:cNvPr>
              <p:cNvSpPr txBox="1">
                <a:spLocks noChangeArrowheads="1"/>
              </p:cNvSpPr>
              <p:nvPr/>
            </p:nvSpPr>
            <p:spPr bwMode="auto">
              <a:xfrm>
                <a:off x="4723" y="2447"/>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grpSp>
      </p:grpSp>
      <p:sp>
        <p:nvSpPr>
          <p:cNvPr id="20" name="Text Box 26">
            <a:extLst>
              <a:ext uri="{FF2B5EF4-FFF2-40B4-BE49-F238E27FC236}">
                <a16:creationId xmlns="" xmlns:a16="http://schemas.microsoft.com/office/drawing/2014/main" id="{344D0FC1-0922-4F32-B81C-D51A8D82A8CC}"/>
              </a:ext>
            </a:extLst>
          </p:cNvPr>
          <p:cNvSpPr txBox="1">
            <a:spLocks noChangeArrowheads="1"/>
          </p:cNvSpPr>
          <p:nvPr/>
        </p:nvSpPr>
        <p:spPr bwMode="auto">
          <a:xfrm>
            <a:off x="4978400" y="2527300"/>
            <a:ext cx="3525838" cy="378142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隶书" panose="02010509060101010101" pitchFamily="49" charset="-122"/>
              </a:rPr>
              <a:t>main()</a:t>
            </a:r>
          </a:p>
          <a:p>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   int x , y ;</a:t>
            </a:r>
          </a:p>
          <a:p>
            <a:r>
              <a:rPr lang="en-US" altLang="zh-CN" dirty="0">
                <a:solidFill>
                  <a:srgbClr val="000000"/>
                </a:solidFill>
                <a:ea typeface="隶书" panose="02010509060101010101" pitchFamily="49" charset="-122"/>
              </a:rPr>
              <a:t>   x=20 ; </a:t>
            </a:r>
          </a:p>
          <a:p>
            <a:r>
              <a:rPr lang="en-US" altLang="zh-CN" dirty="0">
                <a:solidFill>
                  <a:srgbClr val="000000"/>
                </a:solidFill>
                <a:ea typeface="隶书" panose="02010509060101010101" pitchFamily="49" charset="-122"/>
              </a:rPr>
              <a:t>   y=10 ;</a:t>
            </a:r>
          </a:p>
          <a:p>
            <a:r>
              <a:rPr lang="en-US" altLang="zh-CN" dirty="0">
                <a:solidFill>
                  <a:srgbClr val="000000"/>
                </a:solidFill>
                <a:ea typeface="隶书" panose="02010509060101010101" pitchFamily="49" charset="-122"/>
              </a:rPr>
              <a:t>   if (x&gt;y)</a:t>
            </a:r>
          </a:p>
          <a:p>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,x</a:t>
            </a:r>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  </a:t>
            </a:r>
            <a:r>
              <a:rPr lang="en-US" altLang="zh-CN" dirty="0">
                <a:solidFill>
                  <a:srgbClr val="FF0000"/>
                </a:solidFill>
                <a:ea typeface="隶书" panose="02010509060101010101" pitchFamily="49" charset="-122"/>
              </a:rPr>
              <a:t>else</a:t>
            </a:r>
          </a:p>
          <a:p>
            <a:r>
              <a:rPr lang="en-US" altLang="zh-CN" dirty="0">
                <a:solidFill>
                  <a:srgbClr val="FF0000"/>
                </a:solidFill>
                <a:ea typeface="隶书" panose="02010509060101010101" pitchFamily="49" charset="-122"/>
              </a:rPr>
              <a:t>       </a:t>
            </a:r>
            <a:r>
              <a:rPr lang="en-US" altLang="zh-CN" dirty="0" err="1">
                <a:solidFill>
                  <a:srgbClr val="FF0000"/>
                </a:solidFill>
                <a:ea typeface="隶书" panose="02010509060101010101" pitchFamily="49" charset="-122"/>
              </a:rPr>
              <a:t>printf</a:t>
            </a:r>
            <a:r>
              <a:rPr lang="en-US" altLang="zh-CN" dirty="0">
                <a:solidFill>
                  <a:srgbClr val="FF0000"/>
                </a:solidFill>
                <a:ea typeface="隶书" panose="02010509060101010101" pitchFamily="49" charset="-122"/>
              </a:rPr>
              <a:t>(</a:t>
            </a:r>
            <a:r>
              <a:rPr lang="en-US" altLang="zh-CN" dirty="0">
                <a:solidFill>
                  <a:srgbClr val="FF0000"/>
                </a:solidFill>
              </a:rPr>
              <a:t>"</a:t>
            </a:r>
            <a:r>
              <a:rPr lang="en-US" altLang="zh-CN" dirty="0">
                <a:solidFill>
                  <a:srgbClr val="FF0000"/>
                </a:solidFill>
                <a:ea typeface="隶书" panose="02010509060101010101" pitchFamily="49" charset="-122"/>
              </a:rPr>
              <a:t>%</a:t>
            </a:r>
            <a:r>
              <a:rPr lang="en-US" altLang="zh-CN" dirty="0" err="1">
                <a:solidFill>
                  <a:srgbClr val="FF0000"/>
                </a:solidFill>
                <a:ea typeface="隶书" panose="02010509060101010101" pitchFamily="49" charset="-122"/>
              </a:rPr>
              <a:t>d</a:t>
            </a:r>
            <a:r>
              <a:rPr lang="en-US" altLang="zh-CN" dirty="0" err="1">
                <a:solidFill>
                  <a:srgbClr val="FF0000"/>
                </a:solidFill>
              </a:rPr>
              <a:t>"</a:t>
            </a:r>
            <a:r>
              <a:rPr lang="en-US" altLang="zh-CN" dirty="0" err="1">
                <a:solidFill>
                  <a:srgbClr val="FF0000"/>
                </a:solidFill>
                <a:ea typeface="隶书" panose="02010509060101010101" pitchFamily="49" charset="-122"/>
              </a:rPr>
              <a:t>,y</a:t>
            </a:r>
            <a:r>
              <a:rPr lang="en-US" altLang="zh-CN" dirty="0">
                <a:solidFill>
                  <a:srgbClr val="FF0000"/>
                </a:solidFill>
                <a:ea typeface="隶书" panose="02010509060101010101" pitchFamily="49" charset="-122"/>
              </a:rPr>
              <a:t>);</a:t>
            </a:r>
          </a:p>
          <a:p>
            <a:r>
              <a:rPr lang="en-US" altLang="zh-CN" dirty="0">
                <a:solidFill>
                  <a:srgbClr val="000000"/>
                </a:solidFill>
                <a:ea typeface="隶书" panose="02010509060101010101" pitchFamily="49"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36A142C5-321E-492B-B077-C5005DAA927B}"/>
              </a:ext>
            </a:extLst>
          </p:cNvPr>
          <p:cNvSpPr>
            <a:spLocks noGrp="1" noChangeArrowheads="1"/>
          </p:cNvSpPr>
          <p:nvPr>
            <p:ph type="ctrTitle" idx="4294967295"/>
          </p:nvPr>
        </p:nvSpPr>
        <p:spPr>
          <a:xfrm>
            <a:off x="0" y="836613"/>
            <a:ext cx="7772400" cy="863600"/>
          </a:xfrm>
        </p:spPr>
        <p:txBody>
          <a:bodyPr/>
          <a:lstStyle/>
          <a:p>
            <a:pPr algn="ctr" eaLnBrk="1" hangingPunct="1">
              <a:defRPr/>
            </a:pPr>
            <a:r>
              <a:rPr lang="en-US" altLang="zh-CN" sz="3600" dirty="0"/>
              <a:t>If</a:t>
            </a:r>
            <a:r>
              <a:rPr lang="zh-CN" altLang="en-US" sz="3600" dirty="0"/>
              <a:t>语句格式二举例</a:t>
            </a:r>
            <a:endParaRPr lang="zh-CN" altLang="zh-CN" sz="3600" dirty="0"/>
          </a:p>
        </p:txBody>
      </p:sp>
      <p:sp>
        <p:nvSpPr>
          <p:cNvPr id="17411" name="Rectangle 3">
            <a:extLst>
              <a:ext uri="{FF2B5EF4-FFF2-40B4-BE49-F238E27FC236}">
                <a16:creationId xmlns="" xmlns:a16="http://schemas.microsoft.com/office/drawing/2014/main" id="{FBE0BEC1-2869-4D90-B46B-6A8552151468}"/>
              </a:ext>
            </a:extLst>
          </p:cNvPr>
          <p:cNvSpPr>
            <a:spLocks noGrp="1" noChangeArrowheads="1"/>
          </p:cNvSpPr>
          <p:nvPr>
            <p:ph type="subTitle" idx="4294967295"/>
          </p:nvPr>
        </p:nvSpPr>
        <p:spPr>
          <a:xfrm>
            <a:off x="1219200" y="2133600"/>
            <a:ext cx="7924800" cy="4267200"/>
          </a:xfrm>
        </p:spPr>
        <p:txBody>
          <a:bodyPr/>
          <a:lstStyle/>
          <a:p>
            <a:pPr marL="342900" indent="-342900" eaLnBrk="1" hangingPunct="1">
              <a:lnSpc>
                <a:spcPct val="90000"/>
              </a:lnSpc>
              <a:buFont typeface="Wingdings" panose="05000000000000000000" pitchFamily="2" charset="2"/>
              <a:buChar char="n"/>
              <a:defRPr/>
            </a:pPr>
            <a:r>
              <a:rPr lang="zh-CN" altLang="en-US" sz="2800" dirty="0"/>
              <a:t>计算 </a:t>
            </a:r>
            <a:r>
              <a:rPr lang="en-US" altLang="zh-CN" sz="2800" dirty="0"/>
              <a:t>x </a:t>
            </a:r>
            <a:r>
              <a:rPr lang="zh-CN" altLang="en-US" sz="2800" dirty="0"/>
              <a:t>和 </a:t>
            </a:r>
            <a:r>
              <a:rPr lang="en-US" altLang="zh-CN" sz="2800" dirty="0"/>
              <a:t>y </a:t>
            </a:r>
            <a:r>
              <a:rPr lang="zh-CN" altLang="en-US" sz="2800" dirty="0"/>
              <a:t>之间的最大值，存入 </a:t>
            </a:r>
            <a:r>
              <a:rPr lang="en-US" altLang="zh-CN" sz="2800" dirty="0"/>
              <a:t>z</a:t>
            </a:r>
            <a:r>
              <a:rPr lang="zh-CN" altLang="en-US" sz="2800" dirty="0"/>
              <a:t>；</a:t>
            </a:r>
          </a:p>
          <a:p>
            <a:pPr eaLnBrk="1" hangingPunct="1">
              <a:lnSpc>
                <a:spcPct val="90000"/>
              </a:lnSpc>
              <a:defRPr/>
            </a:pPr>
            <a:r>
              <a:rPr lang="en-US" altLang="zh-CN" sz="2800" dirty="0"/>
              <a:t>if ( x&lt;y)  z=y;</a:t>
            </a:r>
          </a:p>
          <a:p>
            <a:pPr eaLnBrk="1" hangingPunct="1">
              <a:lnSpc>
                <a:spcPct val="90000"/>
              </a:lnSpc>
              <a:defRPr/>
            </a:pPr>
            <a:r>
              <a:rPr lang="en-US" altLang="zh-CN" sz="2800" dirty="0"/>
              <a:t>else 	     z=x;</a:t>
            </a:r>
          </a:p>
          <a:p>
            <a:pPr eaLnBrk="1" hangingPunct="1">
              <a:lnSpc>
                <a:spcPct val="90000"/>
              </a:lnSpc>
              <a:defRPr/>
            </a:pPr>
            <a:r>
              <a:rPr lang="en-US" altLang="zh-CN" sz="2800" dirty="0" err="1"/>
              <a:t>printf</a:t>
            </a:r>
            <a:r>
              <a:rPr lang="en-US" altLang="zh-CN" sz="2800" dirty="0"/>
              <a:t>("max(%</a:t>
            </a:r>
            <a:r>
              <a:rPr lang="en-US" altLang="zh-CN" sz="2800" dirty="0" err="1"/>
              <a:t>d,%d</a:t>
            </a:r>
            <a:r>
              <a:rPr lang="en-US" altLang="zh-CN" sz="2800" dirty="0"/>
              <a:t>)=%d",</a:t>
            </a:r>
            <a:r>
              <a:rPr lang="en-US" altLang="zh-CN" sz="2800" dirty="0" err="1"/>
              <a:t>x,y,z</a:t>
            </a:r>
            <a:r>
              <a:rPr lang="en-US" altLang="zh-CN" sz="28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 xmlns:a16="http://schemas.microsoft.com/office/drawing/2014/main" id="{BC1D48C3-F512-4373-85DE-74DE90267AA5}"/>
              </a:ext>
            </a:extLst>
          </p:cNvPr>
          <p:cNvGrpSpPr>
            <a:grpSpLocks/>
          </p:cNvGrpSpPr>
          <p:nvPr/>
        </p:nvGrpSpPr>
        <p:grpSpPr bwMode="auto">
          <a:xfrm>
            <a:off x="4308475" y="2419350"/>
            <a:ext cx="4570413" cy="3281363"/>
            <a:chOff x="2112" y="1824"/>
            <a:chExt cx="3396" cy="2304"/>
          </a:xfrm>
        </p:grpSpPr>
        <p:sp useBgFill="1">
          <p:nvSpPr>
            <p:cNvPr id="23556" name="AutoShape 10">
              <a:extLst>
                <a:ext uri="{FF2B5EF4-FFF2-40B4-BE49-F238E27FC236}">
                  <a16:creationId xmlns="" xmlns:a16="http://schemas.microsoft.com/office/drawing/2014/main" id="{75CCDA6A-7951-476C-AA59-76F5048C26EF}"/>
                </a:ext>
              </a:extLst>
            </p:cNvPr>
            <p:cNvSpPr>
              <a:spLocks noChangeArrowheads="1"/>
            </p:cNvSpPr>
            <p:nvPr/>
          </p:nvSpPr>
          <p:spPr bwMode="auto">
            <a:xfrm>
              <a:off x="2160" y="2112"/>
              <a:ext cx="967" cy="367"/>
            </a:xfrm>
            <a:prstGeom prst="flowChartDecision">
              <a:avLst/>
            </a:prstGeom>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1</a:t>
              </a:r>
            </a:p>
          </p:txBody>
        </p:sp>
        <p:sp>
          <p:nvSpPr>
            <p:cNvPr id="23557" name="Text Box 11">
              <a:extLst>
                <a:ext uri="{FF2B5EF4-FFF2-40B4-BE49-F238E27FC236}">
                  <a16:creationId xmlns="" xmlns:a16="http://schemas.microsoft.com/office/drawing/2014/main" id="{8888F495-0990-4A47-9EC0-CF568CAE258D}"/>
                </a:ext>
              </a:extLst>
            </p:cNvPr>
            <p:cNvSpPr txBox="1">
              <a:spLocks noChangeArrowheads="1"/>
            </p:cNvSpPr>
            <p:nvPr/>
          </p:nvSpPr>
          <p:spPr bwMode="auto">
            <a:xfrm>
              <a:off x="2112"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1</a:t>
              </a:r>
              <a:endParaRPr lang="en-US" altLang="zh-CN" sz="4000" u="sng"/>
            </a:p>
          </p:txBody>
        </p:sp>
        <p:sp>
          <p:nvSpPr>
            <p:cNvPr id="23558" name="Line 12">
              <a:extLst>
                <a:ext uri="{FF2B5EF4-FFF2-40B4-BE49-F238E27FC236}">
                  <a16:creationId xmlns="" xmlns:a16="http://schemas.microsoft.com/office/drawing/2014/main" id="{DD5869DE-BB19-4900-9059-FA9CB9FBD269}"/>
                </a:ext>
              </a:extLst>
            </p:cNvPr>
            <p:cNvSpPr>
              <a:spLocks noChangeShapeType="1"/>
            </p:cNvSpPr>
            <p:nvPr/>
          </p:nvSpPr>
          <p:spPr bwMode="auto">
            <a:xfrm>
              <a:off x="2665" y="182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9" name="Text Box 13">
              <a:extLst>
                <a:ext uri="{FF2B5EF4-FFF2-40B4-BE49-F238E27FC236}">
                  <a16:creationId xmlns="" xmlns:a16="http://schemas.microsoft.com/office/drawing/2014/main" id="{59587180-0BEA-438B-994B-F2EF24D499D8}"/>
                </a:ext>
              </a:extLst>
            </p:cNvPr>
            <p:cNvSpPr txBox="1">
              <a:spLocks noChangeArrowheads="1"/>
            </p:cNvSpPr>
            <p:nvPr/>
          </p:nvSpPr>
          <p:spPr bwMode="auto">
            <a:xfrm>
              <a:off x="2272" y="2434"/>
              <a:ext cx="4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ym typeface="Symbol" panose="05050102010706020507" pitchFamily="18" charset="2"/>
                </a:rPr>
                <a:t>非</a:t>
              </a:r>
              <a:r>
                <a:rPr lang="en-US" altLang="zh-CN" sz="2000"/>
                <a:t>0</a:t>
              </a:r>
              <a:endParaRPr lang="en-US" altLang="zh-CN" sz="4000"/>
            </a:p>
          </p:txBody>
        </p:sp>
        <p:sp>
          <p:nvSpPr>
            <p:cNvPr id="23560" name="Text Box 14">
              <a:extLst>
                <a:ext uri="{FF2B5EF4-FFF2-40B4-BE49-F238E27FC236}">
                  <a16:creationId xmlns="" xmlns:a16="http://schemas.microsoft.com/office/drawing/2014/main" id="{2DCA8210-0BCC-4ED9-823A-080E3DD269C7}"/>
                </a:ext>
              </a:extLst>
            </p:cNvPr>
            <p:cNvSpPr txBox="1">
              <a:spLocks noChangeArrowheads="1"/>
            </p:cNvSpPr>
            <p:nvPr/>
          </p:nvSpPr>
          <p:spPr bwMode="auto">
            <a:xfrm>
              <a:off x="3113" y="2049"/>
              <a:ext cx="33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sp>
          <p:nvSpPr>
            <p:cNvPr id="23561" name="Line 15">
              <a:extLst>
                <a:ext uri="{FF2B5EF4-FFF2-40B4-BE49-F238E27FC236}">
                  <a16:creationId xmlns="" xmlns:a16="http://schemas.microsoft.com/office/drawing/2014/main" id="{98B1572F-CFE0-4CE4-9952-CF3DCB7931C0}"/>
                </a:ext>
              </a:extLst>
            </p:cNvPr>
            <p:cNvSpPr>
              <a:spLocks noChangeShapeType="1"/>
            </p:cNvSpPr>
            <p:nvPr/>
          </p:nvSpPr>
          <p:spPr bwMode="auto">
            <a:xfrm>
              <a:off x="2640" y="2496"/>
              <a:ext cx="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3562" name="AutoShape 16">
              <a:extLst>
                <a:ext uri="{FF2B5EF4-FFF2-40B4-BE49-F238E27FC236}">
                  <a16:creationId xmlns="" xmlns:a16="http://schemas.microsoft.com/office/drawing/2014/main" id="{B89D12DC-169F-4AEC-9362-16ECCC42A34F}"/>
                </a:ext>
              </a:extLst>
            </p:cNvPr>
            <p:cNvSpPr>
              <a:spLocks noChangeArrowheads="1"/>
            </p:cNvSpPr>
            <p:nvPr/>
          </p:nvSpPr>
          <p:spPr bwMode="auto">
            <a:xfrm>
              <a:off x="3024" y="2496"/>
              <a:ext cx="967" cy="367"/>
            </a:xfrm>
            <a:prstGeom prst="flowChartDecision">
              <a:avLst/>
            </a:prstGeom>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2</a:t>
              </a:r>
            </a:p>
          </p:txBody>
        </p:sp>
        <p:sp>
          <p:nvSpPr>
            <p:cNvPr id="23563" name="Line 17">
              <a:extLst>
                <a:ext uri="{FF2B5EF4-FFF2-40B4-BE49-F238E27FC236}">
                  <a16:creationId xmlns="" xmlns:a16="http://schemas.microsoft.com/office/drawing/2014/main" id="{AD2BF839-FD54-43F6-B255-FCC78109C2FE}"/>
                </a:ext>
              </a:extLst>
            </p:cNvPr>
            <p:cNvSpPr>
              <a:spLocks noChangeShapeType="1"/>
            </p:cNvSpPr>
            <p:nvPr/>
          </p:nvSpPr>
          <p:spPr bwMode="auto">
            <a:xfrm>
              <a:off x="3120" y="230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18">
              <a:extLst>
                <a:ext uri="{FF2B5EF4-FFF2-40B4-BE49-F238E27FC236}">
                  <a16:creationId xmlns="" xmlns:a16="http://schemas.microsoft.com/office/drawing/2014/main" id="{23194117-17BB-4D42-BEFB-A70DEE936355}"/>
                </a:ext>
              </a:extLst>
            </p:cNvPr>
            <p:cNvSpPr>
              <a:spLocks noChangeShapeType="1"/>
            </p:cNvSpPr>
            <p:nvPr/>
          </p:nvSpPr>
          <p:spPr bwMode="auto">
            <a:xfrm>
              <a:off x="3504"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23565" name="AutoShape 19">
              <a:extLst>
                <a:ext uri="{FF2B5EF4-FFF2-40B4-BE49-F238E27FC236}">
                  <a16:creationId xmlns="" xmlns:a16="http://schemas.microsoft.com/office/drawing/2014/main" id="{03F56AC4-43C9-4C2A-A7FF-CC5D40C61E3C}"/>
                </a:ext>
              </a:extLst>
            </p:cNvPr>
            <p:cNvSpPr>
              <a:spLocks noChangeArrowheads="1"/>
            </p:cNvSpPr>
            <p:nvPr/>
          </p:nvSpPr>
          <p:spPr bwMode="auto">
            <a:xfrm>
              <a:off x="3744" y="2880"/>
              <a:ext cx="967" cy="367"/>
            </a:xfrm>
            <a:prstGeom prst="flowChartDecision">
              <a:avLst/>
            </a:prstGeom>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3</a:t>
              </a:r>
            </a:p>
          </p:txBody>
        </p:sp>
        <p:sp>
          <p:nvSpPr>
            <p:cNvPr id="23566" name="Line 20">
              <a:extLst>
                <a:ext uri="{FF2B5EF4-FFF2-40B4-BE49-F238E27FC236}">
                  <a16:creationId xmlns="" xmlns:a16="http://schemas.microsoft.com/office/drawing/2014/main" id="{8A1CCDD9-B813-4B84-9729-7AEF31DE4736}"/>
                </a:ext>
              </a:extLst>
            </p:cNvPr>
            <p:cNvSpPr>
              <a:spLocks noChangeShapeType="1"/>
            </p:cNvSpPr>
            <p:nvPr/>
          </p:nvSpPr>
          <p:spPr bwMode="auto">
            <a:xfrm>
              <a:off x="3984" y="268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21">
              <a:extLst>
                <a:ext uri="{FF2B5EF4-FFF2-40B4-BE49-F238E27FC236}">
                  <a16:creationId xmlns="" xmlns:a16="http://schemas.microsoft.com/office/drawing/2014/main" id="{534AFE75-DB36-49F7-9D4F-874F509B706E}"/>
                </a:ext>
              </a:extLst>
            </p:cNvPr>
            <p:cNvSpPr>
              <a:spLocks noChangeShapeType="1"/>
            </p:cNvSpPr>
            <p:nvPr/>
          </p:nvSpPr>
          <p:spPr bwMode="auto">
            <a:xfrm>
              <a:off x="4224" y="268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22">
              <a:extLst>
                <a:ext uri="{FF2B5EF4-FFF2-40B4-BE49-F238E27FC236}">
                  <a16:creationId xmlns="" xmlns:a16="http://schemas.microsoft.com/office/drawing/2014/main" id="{F5EE0250-48B6-4D71-A811-60B4F458F696}"/>
                </a:ext>
              </a:extLst>
            </p:cNvPr>
            <p:cNvSpPr>
              <a:spLocks noChangeShapeType="1"/>
            </p:cNvSpPr>
            <p:nvPr/>
          </p:nvSpPr>
          <p:spPr bwMode="auto">
            <a:xfrm>
              <a:off x="4704" y="307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23">
              <a:extLst>
                <a:ext uri="{FF2B5EF4-FFF2-40B4-BE49-F238E27FC236}">
                  <a16:creationId xmlns="" xmlns:a16="http://schemas.microsoft.com/office/drawing/2014/main" id="{D45AE8ED-C612-41DB-8809-20663A591F78}"/>
                </a:ext>
              </a:extLst>
            </p:cNvPr>
            <p:cNvSpPr>
              <a:spLocks noChangeShapeType="1"/>
            </p:cNvSpPr>
            <p:nvPr/>
          </p:nvSpPr>
          <p:spPr bwMode="auto">
            <a:xfrm>
              <a:off x="5136" y="307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Text Box 24">
              <a:extLst>
                <a:ext uri="{FF2B5EF4-FFF2-40B4-BE49-F238E27FC236}">
                  <a16:creationId xmlns="" xmlns:a16="http://schemas.microsoft.com/office/drawing/2014/main" id="{A7C5CAF2-D9D1-4129-AA55-47F02ED0F926}"/>
                </a:ext>
              </a:extLst>
            </p:cNvPr>
            <p:cNvSpPr txBox="1">
              <a:spLocks noChangeArrowheads="1"/>
            </p:cNvSpPr>
            <p:nvPr/>
          </p:nvSpPr>
          <p:spPr bwMode="auto">
            <a:xfrm>
              <a:off x="4752"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n</a:t>
              </a:r>
            </a:p>
          </p:txBody>
        </p:sp>
        <p:sp>
          <p:nvSpPr>
            <p:cNvPr id="23571" name="Text Box 25">
              <a:extLst>
                <a:ext uri="{FF2B5EF4-FFF2-40B4-BE49-F238E27FC236}">
                  <a16:creationId xmlns="" xmlns:a16="http://schemas.microsoft.com/office/drawing/2014/main" id="{D73516D2-B1AF-466E-9A7E-D0A9959F9591}"/>
                </a:ext>
              </a:extLst>
            </p:cNvPr>
            <p:cNvSpPr txBox="1">
              <a:spLocks noChangeArrowheads="1"/>
            </p:cNvSpPr>
            <p:nvPr/>
          </p:nvSpPr>
          <p:spPr bwMode="auto">
            <a:xfrm>
              <a:off x="3840" y="3489"/>
              <a:ext cx="756"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3</a:t>
              </a:r>
            </a:p>
          </p:txBody>
        </p:sp>
        <p:sp>
          <p:nvSpPr>
            <p:cNvPr id="23572" name="Text Box 26">
              <a:extLst>
                <a:ext uri="{FF2B5EF4-FFF2-40B4-BE49-F238E27FC236}">
                  <a16:creationId xmlns="" xmlns:a16="http://schemas.microsoft.com/office/drawing/2014/main" id="{0C639E8C-D852-4404-BB75-FE3A9104470F}"/>
                </a:ext>
              </a:extLst>
            </p:cNvPr>
            <p:cNvSpPr txBox="1">
              <a:spLocks noChangeArrowheads="1"/>
            </p:cNvSpPr>
            <p:nvPr/>
          </p:nvSpPr>
          <p:spPr bwMode="auto">
            <a:xfrm>
              <a:off x="2975" y="3489"/>
              <a:ext cx="757" cy="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a:t>
              </a:r>
              <a:r>
                <a:rPr lang="en-US" altLang="zh-CN" sz="2000"/>
                <a:t>2</a:t>
              </a:r>
            </a:p>
          </p:txBody>
        </p:sp>
        <p:sp>
          <p:nvSpPr>
            <p:cNvPr id="23573" name="Line 27">
              <a:extLst>
                <a:ext uri="{FF2B5EF4-FFF2-40B4-BE49-F238E27FC236}">
                  <a16:creationId xmlns="" xmlns:a16="http://schemas.microsoft.com/office/drawing/2014/main" id="{C7009EFB-44B7-4072-88CF-BC4F0E31F02D}"/>
                </a:ext>
              </a:extLst>
            </p:cNvPr>
            <p:cNvSpPr>
              <a:spLocks noChangeShapeType="1"/>
            </p:cNvSpPr>
            <p:nvPr/>
          </p:nvSpPr>
          <p:spPr bwMode="auto">
            <a:xfrm>
              <a:off x="3504" y="2880"/>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28">
              <a:extLst>
                <a:ext uri="{FF2B5EF4-FFF2-40B4-BE49-F238E27FC236}">
                  <a16:creationId xmlns="" xmlns:a16="http://schemas.microsoft.com/office/drawing/2014/main" id="{9C3B276F-EFC7-44B0-8089-6CE7B3DD615F}"/>
                </a:ext>
              </a:extLst>
            </p:cNvPr>
            <p:cNvSpPr>
              <a:spLocks noChangeShapeType="1"/>
            </p:cNvSpPr>
            <p:nvPr/>
          </p:nvSpPr>
          <p:spPr bwMode="auto">
            <a:xfrm>
              <a:off x="4224" y="326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Text Box 29">
              <a:extLst>
                <a:ext uri="{FF2B5EF4-FFF2-40B4-BE49-F238E27FC236}">
                  <a16:creationId xmlns="" xmlns:a16="http://schemas.microsoft.com/office/drawing/2014/main" id="{A37BD64A-C425-44D2-A52E-EAF5708E27DF}"/>
                </a:ext>
              </a:extLst>
            </p:cNvPr>
            <p:cNvSpPr txBox="1">
              <a:spLocks noChangeArrowheads="1"/>
            </p:cNvSpPr>
            <p:nvPr/>
          </p:nvSpPr>
          <p:spPr bwMode="auto">
            <a:xfrm>
              <a:off x="3136" y="2866"/>
              <a:ext cx="4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ym typeface="Symbol" panose="05050102010706020507" pitchFamily="18" charset="2"/>
                </a:rPr>
                <a:t>非</a:t>
              </a:r>
              <a:r>
                <a:rPr lang="en-US" altLang="zh-CN" sz="2000"/>
                <a:t>0</a:t>
              </a:r>
              <a:endParaRPr lang="en-US" altLang="zh-CN" sz="4000"/>
            </a:p>
          </p:txBody>
        </p:sp>
        <p:sp>
          <p:nvSpPr>
            <p:cNvPr id="23576" name="Text Box 30">
              <a:extLst>
                <a:ext uri="{FF2B5EF4-FFF2-40B4-BE49-F238E27FC236}">
                  <a16:creationId xmlns="" xmlns:a16="http://schemas.microsoft.com/office/drawing/2014/main" id="{C50F4649-5E29-42C9-B4E1-062B30696DCE}"/>
                </a:ext>
              </a:extLst>
            </p:cNvPr>
            <p:cNvSpPr txBox="1">
              <a:spLocks noChangeArrowheads="1"/>
            </p:cNvSpPr>
            <p:nvPr/>
          </p:nvSpPr>
          <p:spPr bwMode="auto">
            <a:xfrm>
              <a:off x="3808" y="3202"/>
              <a:ext cx="42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ym typeface="Symbol" panose="05050102010706020507" pitchFamily="18" charset="2"/>
                </a:rPr>
                <a:t>非</a:t>
              </a:r>
              <a:r>
                <a:rPr lang="en-US" altLang="zh-CN" sz="2000"/>
                <a:t>0</a:t>
              </a:r>
              <a:endParaRPr lang="en-US" altLang="zh-CN" sz="4000"/>
            </a:p>
          </p:txBody>
        </p:sp>
        <p:sp>
          <p:nvSpPr>
            <p:cNvPr id="23577" name="Text Box 31">
              <a:extLst>
                <a:ext uri="{FF2B5EF4-FFF2-40B4-BE49-F238E27FC236}">
                  <a16:creationId xmlns="" xmlns:a16="http://schemas.microsoft.com/office/drawing/2014/main" id="{84545CA6-9154-4F5C-819A-60DB7F0BD92F}"/>
                </a:ext>
              </a:extLst>
            </p:cNvPr>
            <p:cNvSpPr txBox="1">
              <a:spLocks noChangeArrowheads="1"/>
            </p:cNvSpPr>
            <p:nvPr/>
          </p:nvSpPr>
          <p:spPr bwMode="auto">
            <a:xfrm>
              <a:off x="3911" y="2386"/>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sp>
          <p:nvSpPr>
            <p:cNvPr id="23578" name="Text Box 32">
              <a:extLst>
                <a:ext uri="{FF2B5EF4-FFF2-40B4-BE49-F238E27FC236}">
                  <a16:creationId xmlns="" xmlns:a16="http://schemas.microsoft.com/office/drawing/2014/main" id="{0395DE50-679D-41B4-81B6-DC2AF75DEB59}"/>
                </a:ext>
              </a:extLst>
            </p:cNvPr>
            <p:cNvSpPr txBox="1">
              <a:spLocks noChangeArrowheads="1"/>
            </p:cNvSpPr>
            <p:nvPr/>
          </p:nvSpPr>
          <p:spPr bwMode="auto">
            <a:xfrm>
              <a:off x="4679" y="2770"/>
              <a:ext cx="33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sp>
          <p:nvSpPr>
            <p:cNvPr id="23579" name="Line 33">
              <a:extLst>
                <a:ext uri="{FF2B5EF4-FFF2-40B4-BE49-F238E27FC236}">
                  <a16:creationId xmlns="" xmlns:a16="http://schemas.microsoft.com/office/drawing/2014/main" id="{3FAD2C73-ACD8-487B-B83B-7CF2A0A44A65}"/>
                </a:ext>
              </a:extLst>
            </p:cNvPr>
            <p:cNvSpPr>
              <a:spLocks noChangeShapeType="1"/>
            </p:cNvSpPr>
            <p:nvPr/>
          </p:nvSpPr>
          <p:spPr bwMode="auto">
            <a:xfrm>
              <a:off x="2496"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34">
              <a:extLst>
                <a:ext uri="{FF2B5EF4-FFF2-40B4-BE49-F238E27FC236}">
                  <a16:creationId xmlns="" xmlns:a16="http://schemas.microsoft.com/office/drawing/2014/main" id="{17E1861B-6FDF-410F-82F7-A82EC10A0889}"/>
                </a:ext>
              </a:extLst>
            </p:cNvPr>
            <p:cNvSpPr>
              <a:spLocks noChangeShapeType="1"/>
            </p:cNvSpPr>
            <p:nvPr/>
          </p:nvSpPr>
          <p:spPr bwMode="auto">
            <a:xfrm>
              <a:off x="3360"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Line 35">
              <a:extLst>
                <a:ext uri="{FF2B5EF4-FFF2-40B4-BE49-F238E27FC236}">
                  <a16:creationId xmlns="" xmlns:a16="http://schemas.microsoft.com/office/drawing/2014/main" id="{3DF27670-17AD-430E-B903-386824D67A26}"/>
                </a:ext>
              </a:extLst>
            </p:cNvPr>
            <p:cNvSpPr>
              <a:spLocks noChangeShapeType="1"/>
            </p:cNvSpPr>
            <p:nvPr/>
          </p:nvSpPr>
          <p:spPr bwMode="auto">
            <a:xfrm>
              <a:off x="4224"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36">
              <a:extLst>
                <a:ext uri="{FF2B5EF4-FFF2-40B4-BE49-F238E27FC236}">
                  <a16:creationId xmlns="" xmlns:a16="http://schemas.microsoft.com/office/drawing/2014/main" id="{B1400142-D38D-4533-8782-44C28CFBB223}"/>
                </a:ext>
              </a:extLst>
            </p:cNvPr>
            <p:cNvSpPr>
              <a:spLocks noChangeShapeType="1"/>
            </p:cNvSpPr>
            <p:nvPr/>
          </p:nvSpPr>
          <p:spPr bwMode="auto">
            <a:xfrm>
              <a:off x="5136" y="37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Line 37">
              <a:extLst>
                <a:ext uri="{FF2B5EF4-FFF2-40B4-BE49-F238E27FC236}">
                  <a16:creationId xmlns="" xmlns:a16="http://schemas.microsoft.com/office/drawing/2014/main" id="{12DB540A-A043-428C-A9E9-C6742A4D686B}"/>
                </a:ext>
              </a:extLst>
            </p:cNvPr>
            <p:cNvSpPr>
              <a:spLocks noChangeShapeType="1"/>
            </p:cNvSpPr>
            <p:nvPr/>
          </p:nvSpPr>
          <p:spPr bwMode="auto">
            <a:xfrm>
              <a:off x="2496" y="3936"/>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4" name="Line 38">
              <a:extLst>
                <a:ext uri="{FF2B5EF4-FFF2-40B4-BE49-F238E27FC236}">
                  <a16:creationId xmlns="" xmlns:a16="http://schemas.microsoft.com/office/drawing/2014/main" id="{AB62E2F1-6587-47A4-8328-508AD9FBBFDC}"/>
                </a:ext>
              </a:extLst>
            </p:cNvPr>
            <p:cNvSpPr>
              <a:spLocks noChangeShapeType="1"/>
            </p:cNvSpPr>
            <p:nvPr/>
          </p:nvSpPr>
          <p:spPr bwMode="auto">
            <a:xfrm>
              <a:off x="3792" y="393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55" name="Rectangle 8">
            <a:extLst>
              <a:ext uri="{FF2B5EF4-FFF2-40B4-BE49-F238E27FC236}">
                <a16:creationId xmlns="" xmlns:a16="http://schemas.microsoft.com/office/drawing/2014/main" id="{019848F1-C5FA-46DF-8936-9153E5546876}"/>
              </a:ext>
            </a:extLst>
          </p:cNvPr>
          <p:cNvSpPr>
            <a:spLocks noChangeArrowheads="1"/>
          </p:cNvSpPr>
          <p:nvPr/>
        </p:nvSpPr>
        <p:spPr bwMode="auto">
          <a:xfrm>
            <a:off x="-198438" y="914400"/>
            <a:ext cx="7772401"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t>形式三：</a:t>
            </a:r>
          </a:p>
          <a:p>
            <a:pPr lvl="3" eaLnBrk="1" hangingPunct="1">
              <a:spcBef>
                <a:spcPct val="20000"/>
              </a:spcBef>
              <a:buClr>
                <a:srgbClr val="FFCC00"/>
              </a:buClr>
              <a:buFont typeface="Wingdings" panose="05000000000000000000" pitchFamily="2" charset="2"/>
              <a:buChar char="l"/>
            </a:pPr>
            <a:r>
              <a:rPr lang="zh-CN" altLang="en-US" sz="2000"/>
              <a:t>格式：</a:t>
            </a:r>
            <a:r>
              <a:rPr lang="en-US" altLang="zh-CN" sz="2000">
                <a:solidFill>
                  <a:srgbClr val="FF0000"/>
                </a:solidFill>
              </a:rPr>
              <a:t>if  (</a:t>
            </a:r>
            <a:r>
              <a:rPr lang="zh-CN" altLang="en-US" sz="2000">
                <a:solidFill>
                  <a:srgbClr val="FF0000"/>
                </a:solidFill>
              </a:rPr>
              <a:t>表达式</a:t>
            </a:r>
            <a:r>
              <a:rPr lang="en-US" altLang="zh-CN" sz="2000" i="1">
                <a:solidFill>
                  <a:srgbClr val="FF0000"/>
                </a:solidFill>
              </a:rPr>
              <a:t>1</a:t>
            </a:r>
            <a:r>
              <a:rPr lang="en-US" altLang="zh-CN" sz="200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r>
              <a:rPr lang="zh-CN" altLang="en-US" sz="2000">
                <a:solidFill>
                  <a:srgbClr val="FF0000"/>
                </a:solidFill>
              </a:rPr>
              <a:t>语句</a:t>
            </a:r>
            <a:r>
              <a:rPr lang="en-US" altLang="zh-CN" sz="2000" i="1">
                <a:solidFill>
                  <a:srgbClr val="FF0000"/>
                </a:solidFill>
              </a:rPr>
              <a:t>1</a:t>
            </a:r>
          </a:p>
          <a:p>
            <a:pPr lvl="3" eaLnBrk="1" hangingPunct="1">
              <a:spcBef>
                <a:spcPct val="20000"/>
              </a:spcBef>
              <a:buClr>
                <a:srgbClr val="FFCC00"/>
              </a:buClr>
            </a:pPr>
            <a:r>
              <a:rPr lang="en-US" altLang="zh-CN" sz="2000">
                <a:solidFill>
                  <a:srgbClr val="FF0000"/>
                </a:solidFill>
              </a:rPr>
              <a:t>                else if (</a:t>
            </a:r>
            <a:r>
              <a:rPr lang="zh-CN" altLang="en-US" sz="2000">
                <a:solidFill>
                  <a:srgbClr val="FF0000"/>
                </a:solidFill>
              </a:rPr>
              <a:t>表达式</a:t>
            </a:r>
            <a:r>
              <a:rPr lang="en-US" altLang="zh-CN" sz="2000" i="1">
                <a:solidFill>
                  <a:srgbClr val="FF0000"/>
                </a:solidFill>
              </a:rPr>
              <a:t>2</a:t>
            </a:r>
            <a:r>
              <a:rPr lang="en-US" altLang="zh-CN" sz="200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r>
              <a:rPr lang="zh-CN" altLang="en-US" sz="2000">
                <a:solidFill>
                  <a:srgbClr val="FF0000"/>
                </a:solidFill>
              </a:rPr>
              <a:t>语句</a:t>
            </a:r>
            <a:r>
              <a:rPr lang="en-US" altLang="zh-CN" sz="2000" i="1">
                <a:solidFill>
                  <a:srgbClr val="FF0000"/>
                </a:solidFill>
              </a:rPr>
              <a:t>2</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  </a:t>
            </a:r>
          </a:p>
          <a:p>
            <a:pPr lvl="3" eaLnBrk="1" hangingPunct="1">
              <a:spcBef>
                <a:spcPct val="20000"/>
              </a:spcBef>
              <a:buClr>
                <a:srgbClr val="FFCC00"/>
              </a:buClr>
            </a:pPr>
            <a:r>
              <a:rPr lang="en-US" altLang="zh-CN" sz="2000">
                <a:solidFill>
                  <a:srgbClr val="FF0000"/>
                </a:solidFill>
              </a:rPr>
              <a:t>                else if (</a:t>
            </a:r>
            <a:r>
              <a:rPr lang="zh-CN" altLang="en-US" sz="2000">
                <a:solidFill>
                  <a:srgbClr val="FF0000"/>
                </a:solidFill>
              </a:rPr>
              <a:t>表达式</a:t>
            </a:r>
            <a:r>
              <a:rPr lang="en-US" altLang="zh-CN" sz="2000" i="1">
                <a:solidFill>
                  <a:srgbClr val="FF0000"/>
                </a:solidFill>
              </a:rPr>
              <a:t>n</a:t>
            </a:r>
            <a:r>
              <a:rPr lang="en-US" altLang="zh-CN" sz="2000">
                <a:solidFill>
                  <a:srgbClr val="FF0000"/>
                </a:solidFill>
              </a:rPr>
              <a:t>) </a:t>
            </a:r>
          </a:p>
          <a:p>
            <a:pPr lvl="3" eaLnBrk="1" hangingPunct="1">
              <a:spcBef>
                <a:spcPct val="20000"/>
              </a:spcBef>
              <a:buClr>
                <a:srgbClr val="FFCC00"/>
              </a:buClr>
              <a:buFont typeface="Wingdings" panose="05000000000000000000" pitchFamily="2" charset="2"/>
              <a:buNone/>
            </a:pPr>
            <a:r>
              <a:rPr lang="en-US" altLang="zh-CN" sz="2000">
                <a:solidFill>
                  <a:srgbClr val="FF0000"/>
                </a:solidFill>
              </a:rPr>
              <a:t>			</a:t>
            </a:r>
            <a:r>
              <a:rPr lang="zh-CN" altLang="en-US" sz="2000">
                <a:solidFill>
                  <a:srgbClr val="FF0000"/>
                </a:solidFill>
              </a:rPr>
              <a:t>语句</a:t>
            </a:r>
            <a:r>
              <a:rPr lang="en-US" altLang="zh-CN" sz="2000" i="1">
                <a:solidFill>
                  <a:srgbClr val="FF0000"/>
                </a:solidFill>
              </a:rPr>
              <a:t>n</a:t>
            </a:r>
          </a:p>
          <a:p>
            <a:pPr lvl="3" eaLnBrk="1" hangingPunct="1">
              <a:spcBef>
                <a:spcPct val="20000"/>
              </a:spcBef>
              <a:buClr>
                <a:srgbClr val="FFCC00"/>
              </a:buClr>
            </a:pPr>
            <a:r>
              <a:rPr lang="en-US" altLang="zh-CN" sz="2000" i="1">
                <a:solidFill>
                  <a:srgbClr val="FF0000"/>
                </a:solidFill>
              </a:rPr>
              <a:t>	            </a:t>
            </a:r>
            <a:r>
              <a:rPr lang="en-US" altLang="zh-CN" sz="2000">
                <a:solidFill>
                  <a:srgbClr val="FF0000"/>
                </a:solidFill>
              </a:rPr>
              <a:t>else </a:t>
            </a:r>
          </a:p>
          <a:p>
            <a:pPr lvl="3" eaLnBrk="1" hangingPunct="1">
              <a:spcBef>
                <a:spcPct val="20000"/>
              </a:spcBef>
              <a:buClr>
                <a:srgbClr val="FFCC00"/>
              </a:buClr>
            </a:pPr>
            <a:r>
              <a:rPr lang="en-US" altLang="zh-CN" sz="2000">
                <a:solidFill>
                  <a:srgbClr val="FF0000"/>
                </a:solidFill>
              </a:rPr>
              <a:t>			</a:t>
            </a:r>
            <a:r>
              <a:rPr lang="zh-CN" altLang="en-US" sz="2000">
                <a:solidFill>
                  <a:srgbClr val="FF0000"/>
                </a:solidFill>
              </a:rPr>
              <a:t>语句</a:t>
            </a:r>
            <a:r>
              <a:rPr lang="en-US" altLang="zh-CN" sz="2000" i="1">
                <a:solidFill>
                  <a:srgbClr val="FF0000"/>
                </a:solidFill>
              </a:rPr>
              <a:t>n+1</a:t>
            </a:r>
            <a:endParaRPr lang="en-US" altLang="zh-CN" sz="2000">
              <a:solidFill>
                <a:srgbClr val="FF0000"/>
              </a:solidFill>
            </a:endParaRPr>
          </a:p>
          <a:p>
            <a:pPr lvl="3" eaLnBrk="1" hangingPunct="1">
              <a:spcBef>
                <a:spcPct val="20000"/>
              </a:spcBef>
              <a:buClr>
                <a:srgbClr val="FFCC00"/>
              </a:buClr>
              <a:buFont typeface="Wingdings" panose="05000000000000000000" pitchFamily="2" charset="2"/>
              <a:buNone/>
            </a:pPr>
            <a:endParaRPr lang="en-US" altLang="zh-CN" sz="2000" i="1"/>
          </a:p>
          <a:p>
            <a:pPr lvl="3" eaLnBrk="1" hangingPunct="1">
              <a:spcBef>
                <a:spcPct val="20000"/>
              </a:spcBef>
              <a:buClr>
                <a:srgbClr val="FFCC00"/>
              </a:buClr>
              <a:buFont typeface="Wingdings" panose="05000000000000000000" pitchFamily="2" charset="2"/>
              <a:buChar char="l"/>
            </a:pPr>
            <a:r>
              <a:rPr lang="zh-CN" altLang="en-US" sz="2000"/>
              <a:t>执行过程：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
            <a:extLst>
              <a:ext uri="{FF2B5EF4-FFF2-40B4-BE49-F238E27FC236}">
                <a16:creationId xmlns="" xmlns:a16="http://schemas.microsoft.com/office/drawing/2014/main" id="{AA5945B0-E7C9-466D-934F-BE547707140B}"/>
              </a:ext>
            </a:extLst>
          </p:cNvPr>
          <p:cNvGrpSpPr>
            <a:grpSpLocks/>
          </p:cNvGrpSpPr>
          <p:nvPr/>
        </p:nvGrpSpPr>
        <p:grpSpPr bwMode="auto">
          <a:xfrm>
            <a:off x="530225" y="835025"/>
            <a:ext cx="7783513" cy="1016000"/>
            <a:chOff x="334" y="526"/>
            <a:chExt cx="4903" cy="640"/>
          </a:xfrm>
        </p:grpSpPr>
        <p:pic>
          <p:nvPicPr>
            <p:cNvPr id="6149" name="Picture 2">
              <a:extLst>
                <a:ext uri="{FF2B5EF4-FFF2-40B4-BE49-F238E27FC236}">
                  <a16:creationId xmlns="" xmlns:a16="http://schemas.microsoft.com/office/drawing/2014/main" id="{1BB88153-03AA-40C5-B5B2-CEFE82315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526"/>
              <a:ext cx="490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50" name="Text Box 3">
              <a:extLst>
                <a:ext uri="{FF2B5EF4-FFF2-40B4-BE49-F238E27FC236}">
                  <a16:creationId xmlns="" xmlns:a16="http://schemas.microsoft.com/office/drawing/2014/main" id="{A23E8FD2-1694-4CE2-926E-4B4D2CCBF61C}"/>
                </a:ext>
              </a:extLst>
            </p:cNvPr>
            <p:cNvSpPr txBox="1">
              <a:spLocks noChangeArrowheads="1"/>
            </p:cNvSpPr>
            <p:nvPr/>
          </p:nvSpPr>
          <p:spPr bwMode="auto">
            <a:xfrm>
              <a:off x="334" y="526"/>
              <a:ext cx="4903"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6147" name="Text Box 4">
            <a:extLst>
              <a:ext uri="{FF2B5EF4-FFF2-40B4-BE49-F238E27FC236}">
                <a16:creationId xmlns="" xmlns:a16="http://schemas.microsoft.com/office/drawing/2014/main" id="{AF70F7A7-7ACE-4FB4-BEE5-22B033D98E70}"/>
              </a:ext>
            </a:extLst>
          </p:cNvPr>
          <p:cNvSpPr txBox="1">
            <a:spLocks noChangeArrowheads="1"/>
          </p:cNvSpPr>
          <p:nvPr/>
        </p:nvSpPr>
        <p:spPr bwMode="auto">
          <a:xfrm>
            <a:off x="685800" y="3611563"/>
            <a:ext cx="7772400"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45720" rIns="45720"/>
          <a:lstStyle>
            <a:lvl1pPr>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0" algn="l"/>
                <a:tab pos="803275" algn="l"/>
                <a:tab pos="1717675" algn="l"/>
                <a:tab pos="2632075" algn="l"/>
                <a:tab pos="3546475" algn="l"/>
                <a:tab pos="4460875" algn="l"/>
                <a:tab pos="5375275" algn="l"/>
                <a:tab pos="6289675" algn="l"/>
                <a:tab pos="7204075" algn="l"/>
                <a:tab pos="8118475" algn="l"/>
                <a:tab pos="9032875" algn="l"/>
                <a:tab pos="9947275" algn="l"/>
              </a:tabLst>
              <a:defRPr kumimoji="1" sz="2400">
                <a:solidFill>
                  <a:schemeClr val="tx1"/>
                </a:solidFill>
                <a:latin typeface="Times New Roman" panose="02020603050405020304" pitchFamily="18" charset="0"/>
                <a:ea typeface="宋体" panose="02010600030101010101" pitchFamily="2" charset="-122"/>
              </a:defRPr>
            </a:lvl9pPr>
          </a:lstStyle>
          <a:p>
            <a:pPr algn="r">
              <a:spcBef>
                <a:spcPts val="400"/>
              </a:spcBef>
              <a:buSzPct val="68000"/>
            </a:pPr>
            <a:r>
              <a:rPr lang="en-US" altLang="zh-CN" sz="2700">
                <a:solidFill>
                  <a:srgbClr val="300000"/>
                </a:solidFill>
                <a:latin typeface="Cambria" panose="02040503050406030204" pitchFamily="18" charset="0"/>
                <a:ea typeface="黑体" panose="02010609060101010101" pitchFamily="49" charset="-122"/>
              </a:rPr>
              <a:t>    </a:t>
            </a:r>
          </a:p>
          <a:p>
            <a:pPr algn="r">
              <a:spcBef>
                <a:spcPts val="400"/>
              </a:spcBef>
              <a:buSzPct val="68000"/>
            </a:pPr>
            <a:endParaRPr lang="en-US" altLang="zh-CN" sz="2700">
              <a:solidFill>
                <a:srgbClr val="300000"/>
              </a:solidFill>
              <a:latin typeface="Cambria" panose="02040503050406030204" pitchFamily="18" charset="0"/>
              <a:ea typeface="黑体" panose="02010609060101010101" pitchFamily="49" charset="-122"/>
            </a:endParaRPr>
          </a:p>
          <a:p>
            <a:pPr algn="r">
              <a:spcBef>
                <a:spcPts val="400"/>
              </a:spcBef>
              <a:buSzPct val="68000"/>
            </a:pPr>
            <a:r>
              <a:rPr lang="en-US" altLang="zh-CN" sz="2700">
                <a:solidFill>
                  <a:srgbClr val="000000"/>
                </a:solidFill>
                <a:latin typeface="宋体" panose="02010600030101010101" pitchFamily="2" charset="-122"/>
                <a:ea typeface="黑体" panose="02010609060101010101" pitchFamily="49" charset="-122"/>
              </a:rPr>
              <a:t>   </a:t>
            </a:r>
          </a:p>
        </p:txBody>
      </p:sp>
      <p:sp>
        <p:nvSpPr>
          <p:cNvPr id="6148" name="Text Box 5">
            <a:extLst>
              <a:ext uri="{FF2B5EF4-FFF2-40B4-BE49-F238E27FC236}">
                <a16:creationId xmlns="" xmlns:a16="http://schemas.microsoft.com/office/drawing/2014/main" id="{89C3D281-5595-43FA-8606-666DE8188EEE}"/>
              </a:ext>
            </a:extLst>
          </p:cNvPr>
          <p:cNvSpPr txBox="1">
            <a:spLocks noChangeArrowheads="1"/>
          </p:cNvSpPr>
          <p:nvPr/>
        </p:nvSpPr>
        <p:spPr bwMode="auto">
          <a:xfrm>
            <a:off x="611188" y="1916113"/>
            <a:ext cx="79248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569913" indent="-569913">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1pPr>
            <a:lvl2pPr marL="742950" indent="-285750">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3pPr>
            <a:lvl4pPr marL="1600200" indent="-228600">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4pPr>
            <a:lvl5pPr marL="2057400" indent="-228600">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defRPr kumimoji="1" sz="2400">
                <a:solidFill>
                  <a:schemeClr val="tx1"/>
                </a:solidFill>
                <a:latin typeface="Times New Roman" panose="02020603050405020304" pitchFamily="18" charset="0"/>
                <a:ea typeface="宋体" panose="02010600030101010101" pitchFamily="2" charset="-122"/>
              </a:defRPr>
            </a:lvl9pPr>
          </a:lstStyle>
          <a:p>
            <a:pPr>
              <a:buClr>
                <a:srgbClr val="002060"/>
              </a:buClr>
              <a:buFont typeface="Arial" panose="020B0604020202020204" pitchFamily="34" charset="0"/>
              <a:buChar char="•"/>
            </a:pPr>
            <a:r>
              <a:rPr lang="zh-CN" altLang="en-US" sz="3600" b="1">
                <a:solidFill>
                  <a:srgbClr val="002060"/>
                </a:solidFill>
              </a:rPr>
              <a:t>关系运算符和关系表达式</a:t>
            </a:r>
            <a:endParaRPr lang="en-US" altLang="zh-CN" sz="3600" b="1">
              <a:solidFill>
                <a:srgbClr val="002060"/>
              </a:solidFill>
            </a:endParaRPr>
          </a:p>
          <a:p>
            <a:pPr>
              <a:buClr>
                <a:srgbClr val="002060"/>
              </a:buClr>
              <a:buFont typeface="Arial" panose="020B0604020202020204" pitchFamily="34" charset="0"/>
              <a:buChar char="•"/>
            </a:pPr>
            <a:r>
              <a:rPr lang="zh-CN" altLang="en-US" sz="3600" b="1">
                <a:solidFill>
                  <a:srgbClr val="002060"/>
                </a:solidFill>
              </a:rPr>
              <a:t>逻辑运算符和逻辑表达式</a:t>
            </a:r>
            <a:endParaRPr lang="en-US" altLang="zh-CN" sz="3600" b="1">
              <a:solidFill>
                <a:srgbClr val="002060"/>
              </a:solidFill>
            </a:endParaRPr>
          </a:p>
          <a:p>
            <a:pPr>
              <a:buClr>
                <a:srgbClr val="002060"/>
              </a:buClr>
              <a:buFont typeface="Arial" panose="020B0604020202020204" pitchFamily="34" charset="0"/>
              <a:buChar char="•"/>
            </a:pPr>
            <a:r>
              <a:rPr lang="en-US" altLang="zh-CN" sz="3600" b="1">
                <a:solidFill>
                  <a:srgbClr val="002060"/>
                </a:solidFill>
              </a:rPr>
              <a:t>if</a:t>
            </a:r>
            <a:r>
              <a:rPr lang="zh-CN" altLang="en-US" sz="3600" b="1">
                <a:solidFill>
                  <a:srgbClr val="002060"/>
                </a:solidFill>
              </a:rPr>
              <a:t>语句</a:t>
            </a:r>
            <a:endParaRPr lang="en-US" altLang="zh-CN" sz="3600" b="1">
              <a:solidFill>
                <a:srgbClr val="002060"/>
              </a:solidFill>
            </a:endParaRPr>
          </a:p>
          <a:p>
            <a:pPr>
              <a:buClr>
                <a:srgbClr val="002060"/>
              </a:buClr>
              <a:buFont typeface="Arial" panose="020B0604020202020204" pitchFamily="34" charset="0"/>
              <a:buChar char="•"/>
            </a:pPr>
            <a:r>
              <a:rPr lang="en-US" altLang="zh-CN" sz="3600" b="1">
                <a:solidFill>
                  <a:srgbClr val="002060"/>
                </a:solidFill>
              </a:rPr>
              <a:t>switch</a:t>
            </a:r>
            <a:r>
              <a:rPr lang="zh-CN" altLang="en-US" sz="3600" b="1">
                <a:solidFill>
                  <a:srgbClr val="002060"/>
                </a:solidFill>
              </a:rPr>
              <a:t>语句</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43">
            <a:extLst>
              <a:ext uri="{FF2B5EF4-FFF2-40B4-BE49-F238E27FC236}">
                <a16:creationId xmlns="" xmlns:a16="http://schemas.microsoft.com/office/drawing/2014/main" id="{6174CE35-4F99-47B3-B2C7-6D2828CA8632}"/>
              </a:ext>
            </a:extLst>
          </p:cNvPr>
          <p:cNvSpPr txBox="1">
            <a:spLocks noChangeArrowheads="1"/>
          </p:cNvSpPr>
          <p:nvPr/>
        </p:nvSpPr>
        <p:spPr bwMode="auto">
          <a:xfrm>
            <a:off x="1547813" y="893763"/>
            <a:ext cx="5519737" cy="2309812"/>
          </a:xfrm>
          <a:prstGeom prst="rect">
            <a:avLst/>
          </a:prstGeom>
          <a:gradFill rotWithShape="0">
            <a:gsLst>
              <a:gs pos="0">
                <a:srgbClr val="FFCCFF"/>
              </a:gs>
              <a:gs pos="100000">
                <a:srgbClr val="FFEBFF"/>
              </a:gs>
            </a:gsLst>
            <a:lin ang="2700000" scaled="1"/>
          </a:gradFill>
          <a:ln w="38100">
            <a:solidFill>
              <a:srgbClr val="0000FF"/>
            </a:solidFill>
            <a:miter lim="800000"/>
            <a:headEnd/>
            <a:tailEnd/>
          </a:ln>
        </p:spPr>
        <p:txBody>
          <a:bodyPr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隶书" panose="02010509060101010101" pitchFamily="49" charset="-122"/>
              </a:rPr>
              <a:t>例：</a:t>
            </a:r>
            <a:r>
              <a:rPr lang="en-US" altLang="zh-CN" dirty="0">
                <a:ea typeface="隶书" panose="02010509060101010101" pitchFamily="49" charset="-122"/>
              </a:rPr>
              <a:t>if (number&gt;500)            cost=0.15 </a:t>
            </a:r>
            <a:r>
              <a:rPr lang="en-US" altLang="zh-CN" dirty="0">
                <a:solidFill>
                  <a:srgbClr val="009900"/>
                </a:solidFill>
                <a:ea typeface="隶书" panose="02010509060101010101" pitchFamily="49" charset="-122"/>
              </a:rPr>
              <a:t>;</a:t>
            </a:r>
            <a:r>
              <a:rPr lang="en-US" altLang="zh-CN" dirty="0">
                <a:ea typeface="隶书" panose="02010509060101010101" pitchFamily="49" charset="-122"/>
              </a:rPr>
              <a:t> </a:t>
            </a:r>
          </a:p>
          <a:p>
            <a:pPr algn="ctr"/>
            <a:r>
              <a:rPr lang="en-US" altLang="zh-CN" dirty="0">
                <a:ea typeface="隶书" panose="02010509060101010101" pitchFamily="49" charset="-122"/>
              </a:rPr>
              <a:t>      else if (number&gt;300)     cost=0.1</a:t>
            </a:r>
            <a:r>
              <a:rPr lang="en-US" altLang="zh-CN" dirty="0">
                <a:solidFill>
                  <a:srgbClr val="009900"/>
                </a:solidFill>
                <a:ea typeface="隶书" panose="02010509060101010101" pitchFamily="49" charset="-122"/>
              </a:rPr>
              <a:t> ;</a:t>
            </a:r>
          </a:p>
          <a:p>
            <a:pPr algn="ctr"/>
            <a:r>
              <a:rPr lang="en-US" altLang="zh-CN" dirty="0">
                <a:ea typeface="隶书" panose="02010509060101010101" pitchFamily="49" charset="-122"/>
              </a:rPr>
              <a:t>          else if (number&gt;100)     cost=0.075 </a:t>
            </a:r>
            <a:r>
              <a:rPr lang="en-US" altLang="zh-CN" dirty="0">
                <a:solidFill>
                  <a:srgbClr val="009900"/>
                </a:solidFill>
                <a:ea typeface="隶书" panose="02010509060101010101" pitchFamily="49" charset="-122"/>
              </a:rPr>
              <a:t>;</a:t>
            </a:r>
          </a:p>
          <a:p>
            <a:pPr algn="ctr"/>
            <a:r>
              <a:rPr lang="en-US" altLang="zh-CN" dirty="0">
                <a:ea typeface="隶书" panose="02010509060101010101" pitchFamily="49" charset="-122"/>
              </a:rPr>
              <a:t>        else if (number&gt;50)       cost=0.05 </a:t>
            </a:r>
            <a:r>
              <a:rPr lang="en-US" altLang="zh-CN" dirty="0">
                <a:solidFill>
                  <a:srgbClr val="009900"/>
                </a:solidFill>
                <a:ea typeface="隶书" panose="02010509060101010101" pitchFamily="49" charset="-122"/>
              </a:rPr>
              <a:t>;</a:t>
            </a:r>
          </a:p>
          <a:p>
            <a:pPr algn="ctr"/>
            <a:r>
              <a:rPr lang="en-US" altLang="zh-CN" dirty="0">
                <a:ea typeface="隶书" panose="02010509060101010101" pitchFamily="49" charset="-122"/>
              </a:rPr>
              <a:t>   else                                 cost=0 </a:t>
            </a:r>
            <a:r>
              <a:rPr lang="en-US" altLang="zh-CN" dirty="0">
                <a:solidFill>
                  <a:srgbClr val="009900"/>
                </a:solidFill>
                <a:ea typeface="隶书" panose="02010509060101010101" pitchFamily="49" charset="-122"/>
              </a:rPr>
              <a:t>;</a:t>
            </a:r>
            <a:r>
              <a:rPr lang="en-US" altLang="zh-CN" dirty="0">
                <a:ea typeface="隶书" panose="02010509060101010101" pitchFamily="49" charset="-122"/>
              </a:rPr>
              <a:t> </a:t>
            </a:r>
          </a:p>
          <a:p>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lf</a:t>
            </a:r>
            <a:r>
              <a:rPr lang="en-US" altLang="zh-CN" dirty="0">
                <a:solidFill>
                  <a:srgbClr val="000000"/>
                </a:solidFill>
                <a:ea typeface="隶书" panose="02010509060101010101" pitchFamily="49" charset="-122"/>
              </a:rPr>
              <a:t>\n</a:t>
            </a:r>
            <a:r>
              <a:rPr lang="en-US" altLang="zh-CN" dirty="0"/>
              <a:t>"</a:t>
            </a:r>
            <a:r>
              <a:rPr lang="en-US" altLang="zh-CN" dirty="0">
                <a:solidFill>
                  <a:srgbClr val="000000"/>
                </a:solidFill>
                <a:ea typeface="隶书" panose="02010509060101010101" pitchFamily="49" charset="-122"/>
              </a:rPr>
              <a:t>, cost);</a:t>
            </a:r>
          </a:p>
        </p:txBody>
      </p:sp>
      <p:sp>
        <p:nvSpPr>
          <p:cNvPr id="35" name="AutoShape 44">
            <a:extLst>
              <a:ext uri="{FF2B5EF4-FFF2-40B4-BE49-F238E27FC236}">
                <a16:creationId xmlns="" xmlns:a16="http://schemas.microsoft.com/office/drawing/2014/main" id="{129A8EFB-0E80-4301-9620-82117DFF1668}"/>
              </a:ext>
            </a:extLst>
          </p:cNvPr>
          <p:cNvSpPr>
            <a:spLocks noChangeArrowheads="1"/>
          </p:cNvSpPr>
          <p:nvPr/>
        </p:nvSpPr>
        <p:spPr bwMode="auto">
          <a:xfrm>
            <a:off x="7431088" y="631825"/>
            <a:ext cx="1368425" cy="928688"/>
          </a:xfrm>
          <a:prstGeom prst="wedgeRectCallout">
            <a:avLst>
              <a:gd name="adj1" fmla="val -70148"/>
              <a:gd name="adj2" fmla="val 103993"/>
            </a:avLst>
          </a:prstGeom>
          <a:solidFill>
            <a:srgbClr val="FFCC99"/>
          </a:solidFill>
          <a:ln w="25400">
            <a:solidFill>
              <a:srgbClr val="0000FF"/>
            </a:solidFill>
            <a:miter lim="800000"/>
            <a:headEnd/>
            <a:tailEnd/>
          </a:ln>
          <a:effectLst/>
        </p:spPr>
        <p:txBody>
          <a:bodyPr/>
          <a:lstStyle/>
          <a:p>
            <a:pPr algn="ctr">
              <a:defRPr/>
            </a:pPr>
            <a:r>
              <a:rPr lang="zh-CN" altLang="en-US" dirty="0">
                <a:solidFill>
                  <a:srgbClr val="FF3300"/>
                </a:solidFill>
                <a:effectLst>
                  <a:outerShdw blurRad="38100" dist="38100" dir="2700000" algn="tl">
                    <a:srgbClr val="000000"/>
                  </a:outerShdw>
                </a:effectLst>
              </a:rPr>
              <a:t>必须有“  ；”</a:t>
            </a:r>
          </a:p>
        </p:txBody>
      </p:sp>
      <p:sp>
        <p:nvSpPr>
          <p:cNvPr id="37" name="Text Box 43">
            <a:extLst>
              <a:ext uri="{FF2B5EF4-FFF2-40B4-BE49-F238E27FC236}">
                <a16:creationId xmlns="" xmlns:a16="http://schemas.microsoft.com/office/drawing/2014/main" id="{0CDF2F78-364A-46E4-8C72-AC8142E9160E}"/>
              </a:ext>
            </a:extLst>
          </p:cNvPr>
          <p:cNvSpPr txBox="1">
            <a:spLocks noChangeArrowheads="1"/>
          </p:cNvSpPr>
          <p:nvPr/>
        </p:nvSpPr>
        <p:spPr bwMode="auto">
          <a:xfrm>
            <a:off x="1573213" y="4035425"/>
            <a:ext cx="5519737" cy="1941513"/>
          </a:xfrm>
          <a:prstGeom prst="rect">
            <a:avLst/>
          </a:prstGeom>
          <a:gradFill rotWithShape="0">
            <a:gsLst>
              <a:gs pos="0">
                <a:srgbClr val="FFCCFF"/>
              </a:gs>
              <a:gs pos="100000">
                <a:srgbClr val="FFEBFF"/>
              </a:gs>
            </a:gsLst>
            <a:lin ang="2700000" scaled="1"/>
          </a:gradFill>
          <a:ln w="38100">
            <a:solidFill>
              <a:srgbClr val="0000FF"/>
            </a:solidFill>
            <a:miter lim="800000"/>
            <a:headEnd/>
            <a:tailEnd/>
          </a:ln>
        </p:spPr>
        <p:txBody>
          <a:bodyPr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ea typeface="隶书" panose="02010509060101010101" pitchFamily="49" charset="-122"/>
              </a:rPr>
              <a:t>例：</a:t>
            </a:r>
            <a:r>
              <a:rPr lang="en-US" altLang="zh-CN" dirty="0">
                <a:ea typeface="隶书" panose="02010509060101010101" pitchFamily="49" charset="-122"/>
              </a:rPr>
              <a:t>if (number&gt;500)       cost=0.15 </a:t>
            </a:r>
            <a:r>
              <a:rPr lang="en-US" altLang="zh-CN" dirty="0">
                <a:solidFill>
                  <a:srgbClr val="009900"/>
                </a:solidFill>
                <a:ea typeface="隶书" panose="02010509060101010101" pitchFamily="49" charset="-122"/>
              </a:rPr>
              <a:t>;</a:t>
            </a:r>
            <a:r>
              <a:rPr lang="en-US" altLang="zh-CN" dirty="0">
                <a:ea typeface="隶书" panose="02010509060101010101" pitchFamily="49" charset="-122"/>
              </a:rPr>
              <a:t> </a:t>
            </a:r>
          </a:p>
          <a:p>
            <a:r>
              <a:rPr lang="en-US" altLang="zh-CN" dirty="0">
                <a:ea typeface="隶书" panose="02010509060101010101" pitchFamily="49" charset="-122"/>
              </a:rPr>
              <a:t>        if (number&gt;300)     cost=0.1</a:t>
            </a:r>
            <a:r>
              <a:rPr lang="en-US" altLang="zh-CN" dirty="0">
                <a:solidFill>
                  <a:srgbClr val="009900"/>
                </a:solidFill>
                <a:ea typeface="隶书" panose="02010509060101010101" pitchFamily="49" charset="-122"/>
              </a:rPr>
              <a:t> ;</a:t>
            </a:r>
          </a:p>
          <a:p>
            <a:r>
              <a:rPr lang="en-US" altLang="zh-CN" dirty="0">
                <a:ea typeface="隶书" panose="02010509060101010101" pitchFamily="49" charset="-122"/>
              </a:rPr>
              <a:t>        if (number&gt;100)     cost=0.075 </a:t>
            </a:r>
            <a:r>
              <a:rPr lang="en-US" altLang="zh-CN" dirty="0">
                <a:solidFill>
                  <a:srgbClr val="009900"/>
                </a:solidFill>
                <a:ea typeface="隶书" panose="02010509060101010101" pitchFamily="49" charset="-122"/>
              </a:rPr>
              <a:t>;</a:t>
            </a:r>
          </a:p>
          <a:p>
            <a:r>
              <a:rPr lang="en-US" altLang="zh-CN" dirty="0">
                <a:ea typeface="隶书" panose="02010509060101010101" pitchFamily="49" charset="-122"/>
              </a:rPr>
              <a:t>        if (number&gt;50)       cost=0.05 </a:t>
            </a:r>
            <a:r>
              <a:rPr lang="en-US" altLang="zh-CN" dirty="0">
                <a:solidFill>
                  <a:srgbClr val="009900"/>
                </a:solidFill>
                <a:ea typeface="隶书" panose="02010509060101010101" pitchFamily="49" charset="-122"/>
              </a:rPr>
              <a:t>; </a:t>
            </a:r>
            <a:endParaRPr lang="en-US" altLang="zh-CN" dirty="0">
              <a:ea typeface="隶书" panose="02010509060101010101" pitchFamily="49" charset="-122"/>
            </a:endParaRPr>
          </a:p>
          <a:p>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lf</a:t>
            </a:r>
            <a:r>
              <a:rPr lang="en-US" altLang="zh-CN" dirty="0">
                <a:solidFill>
                  <a:srgbClr val="000000"/>
                </a:solidFill>
                <a:ea typeface="隶书" panose="02010509060101010101" pitchFamily="49" charset="-122"/>
              </a:rPr>
              <a:t>\n</a:t>
            </a:r>
            <a:r>
              <a:rPr lang="en-US" altLang="zh-CN" dirty="0"/>
              <a:t>"</a:t>
            </a:r>
            <a:r>
              <a:rPr lang="en-US" altLang="zh-CN" dirty="0">
                <a:solidFill>
                  <a:srgbClr val="000000"/>
                </a:solidFill>
                <a:ea typeface="隶书" panose="02010509060101010101" pitchFamily="49" charset="-122"/>
              </a:rPr>
              <a:t>, cost);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 xmlns:a16="http://schemas.microsoft.com/office/drawing/2014/main" id="{C4D27271-6855-4135-A40B-10A4E2EC283B}"/>
              </a:ext>
            </a:extLst>
          </p:cNvPr>
          <p:cNvSpPr>
            <a:spLocks noChangeArrowheads="1"/>
          </p:cNvSpPr>
          <p:nvPr/>
        </p:nvSpPr>
        <p:spPr bwMode="auto">
          <a:xfrm>
            <a:off x="668338" y="2432050"/>
            <a:ext cx="77724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3" eaLnBrk="1" hangingPunct="1">
              <a:spcBef>
                <a:spcPct val="20000"/>
              </a:spcBef>
              <a:buClr>
                <a:srgbClr val="FFCC00"/>
              </a:buClr>
              <a:buFont typeface="Wingdings" panose="05000000000000000000" pitchFamily="2" charset="2"/>
              <a:buChar char="l"/>
            </a:pPr>
            <a:r>
              <a:rPr lang="en-US" altLang="zh-CN" sz="2000"/>
              <a:t>if </a:t>
            </a:r>
            <a:r>
              <a:rPr lang="zh-CN" altLang="zh-CN" sz="2000"/>
              <a:t>后面的语句可以是复合语句，</a:t>
            </a:r>
            <a:r>
              <a:rPr lang="zh-CN" altLang="en-US" sz="2000"/>
              <a:t>必须</a:t>
            </a:r>
            <a:r>
              <a:rPr lang="zh-CN" altLang="zh-CN" sz="2000"/>
              <a:t>要加</a:t>
            </a:r>
            <a:r>
              <a:rPr lang="en-US" altLang="zh-CN" sz="2000"/>
              <a:t>{ }</a:t>
            </a:r>
          </a:p>
        </p:txBody>
      </p:sp>
      <p:sp>
        <p:nvSpPr>
          <p:cNvPr id="5" name="Rectangle 11">
            <a:extLst>
              <a:ext uri="{FF2B5EF4-FFF2-40B4-BE49-F238E27FC236}">
                <a16:creationId xmlns="" xmlns:a16="http://schemas.microsoft.com/office/drawing/2014/main" id="{A4D1B41E-FE65-4BB6-8345-289F10DAE994}"/>
              </a:ext>
            </a:extLst>
          </p:cNvPr>
          <p:cNvSpPr>
            <a:spLocks noChangeArrowheads="1"/>
          </p:cNvSpPr>
          <p:nvPr/>
        </p:nvSpPr>
        <p:spPr bwMode="auto">
          <a:xfrm>
            <a:off x="1766888" y="1125538"/>
            <a:ext cx="6197600" cy="1206500"/>
          </a:xfrm>
          <a:prstGeom prst="rect">
            <a:avLst/>
          </a:prstGeom>
          <a:gradFill rotWithShape="0">
            <a:gsLst>
              <a:gs pos="0">
                <a:srgbClr val="FFCCFF"/>
              </a:gs>
              <a:gs pos="100000">
                <a:srgbClr val="FFEEFF"/>
              </a:gs>
            </a:gsLst>
            <a:lin ang="2700000" scaled="1"/>
          </a:gradFill>
          <a:ln w="38100">
            <a:solidFill>
              <a:srgbClr val="0000FF"/>
            </a:solidFill>
            <a:miter lim="800000"/>
            <a:headEnd/>
            <a:tailEnd/>
          </a:ln>
        </p:spPr>
        <p:txBody>
          <a:bodyPr lIns="180000" tIns="36000" rIns="90000" bIns="36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0000"/>
                </a:solidFill>
                <a:ea typeface="隶书" panose="02010509060101010101" pitchFamily="49" charset="-122"/>
              </a:rPr>
              <a:t>        if(a ==b&amp;&amp;x==y)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a:t>
            </a:r>
            <a:r>
              <a:rPr lang="en-US" altLang="zh-CN" dirty="0" err="1">
                <a:solidFill>
                  <a:srgbClr val="000000"/>
                </a:solidFill>
                <a:ea typeface="隶书" panose="02010509060101010101" pitchFamily="49" charset="-122"/>
              </a:rPr>
              <a:t>b,x</a:t>
            </a:r>
            <a:r>
              <a:rPr lang="en-US" altLang="zh-CN" dirty="0">
                <a:solidFill>
                  <a:srgbClr val="000000"/>
                </a:solidFill>
                <a:ea typeface="隶书" panose="02010509060101010101" pitchFamily="49" charset="-122"/>
              </a:rPr>
              <a:t>=y</a:t>
            </a:r>
            <a:r>
              <a:rPr lang="en-US" altLang="zh-CN" dirty="0"/>
              <a:t>"</a:t>
            </a:r>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        if(3)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OK</a:t>
            </a:r>
            <a:r>
              <a:rPr lang="en-US" altLang="zh-CN" dirty="0"/>
              <a:t>"</a:t>
            </a:r>
            <a:r>
              <a:rPr lang="en-US" altLang="zh-CN" dirty="0">
                <a:solidFill>
                  <a:srgbClr val="000000"/>
                </a:solidFill>
                <a:ea typeface="隶书" panose="02010509060101010101" pitchFamily="49" charset="-122"/>
              </a:rPr>
              <a:t>);</a:t>
            </a:r>
          </a:p>
          <a:p>
            <a:r>
              <a:rPr lang="en-US" altLang="zh-CN" dirty="0">
                <a:solidFill>
                  <a:srgbClr val="000000"/>
                </a:solidFill>
                <a:ea typeface="隶书" panose="02010509060101010101" pitchFamily="49" charset="-122"/>
              </a:rPr>
              <a:t>        if(</a:t>
            </a:r>
            <a:r>
              <a:rPr lang="en-US" altLang="zh-CN" dirty="0"/>
              <a:t>'</a:t>
            </a:r>
            <a:r>
              <a:rPr lang="en-US" altLang="zh-CN" dirty="0">
                <a:solidFill>
                  <a:srgbClr val="000000"/>
                </a:solidFill>
                <a:ea typeface="隶书" panose="02010509060101010101" pitchFamily="49" charset="-122"/>
              </a:rPr>
              <a:t>a</a:t>
            </a:r>
            <a:r>
              <a:rPr lang="en-US" altLang="zh-CN" dirty="0"/>
              <a:t>'</a:t>
            </a: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,a</a:t>
            </a:r>
            <a:r>
              <a:rPr lang="en-US" altLang="zh-CN" dirty="0">
                <a:solidFill>
                  <a:srgbClr val="000000"/>
                </a:solidFill>
                <a:ea typeface="隶书" panose="02010509060101010101" pitchFamily="49" charset="-122"/>
              </a:rPr>
              <a:t>);</a:t>
            </a:r>
            <a:endParaRPr lang="en-US" altLang="zh-CN" dirty="0">
              <a:solidFill>
                <a:srgbClr val="000000"/>
              </a:solidFill>
            </a:endParaRPr>
          </a:p>
        </p:txBody>
      </p:sp>
      <p:sp>
        <p:nvSpPr>
          <p:cNvPr id="6" name="Rectangle 14">
            <a:extLst>
              <a:ext uri="{FF2B5EF4-FFF2-40B4-BE49-F238E27FC236}">
                <a16:creationId xmlns="" xmlns:a16="http://schemas.microsoft.com/office/drawing/2014/main" id="{2F2BEDE8-D7BA-4DC9-94AF-5D03334B352F}"/>
              </a:ext>
            </a:extLst>
          </p:cNvPr>
          <p:cNvSpPr>
            <a:spLocks noChangeArrowheads="1"/>
          </p:cNvSpPr>
          <p:nvPr/>
        </p:nvSpPr>
        <p:spPr bwMode="auto">
          <a:xfrm>
            <a:off x="1800225" y="2836863"/>
            <a:ext cx="4184650" cy="3416300"/>
          </a:xfrm>
          <a:prstGeom prst="rect">
            <a:avLst/>
          </a:prstGeom>
          <a:solidFill>
            <a:schemeClr val="bg2"/>
          </a:solidFill>
          <a:ln w="38100">
            <a:solidFill>
              <a:srgbClr val="3366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dirty="0">
                <a:solidFill>
                  <a:srgbClr val="000000"/>
                </a:solidFill>
                <a:ea typeface="隶书" panose="02010509060101010101" pitchFamily="49" charset="-122"/>
              </a:rPr>
              <a:t>考虑下面程序的输出结果</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int main()</a:t>
            </a:r>
          </a:p>
          <a:p>
            <a:pPr>
              <a:lnSpc>
                <a:spcPct val="90000"/>
              </a:lnSpc>
            </a:pPr>
            <a:r>
              <a:rPr lang="en-US" altLang="zh-CN" dirty="0">
                <a:solidFill>
                  <a:srgbClr val="000000"/>
                </a:solidFill>
                <a:ea typeface="隶书" panose="02010509060101010101" pitchFamily="49" charset="-122"/>
              </a:rPr>
              <a:t>    {   int </a:t>
            </a:r>
            <a:r>
              <a:rPr lang="en-US" altLang="zh-CN" dirty="0" err="1">
                <a:solidFill>
                  <a:srgbClr val="000000"/>
                </a:solidFill>
                <a:ea typeface="隶书" panose="02010509060101010101" pitchFamily="49" charset="-122"/>
              </a:rPr>
              <a:t>x,y</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scanf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d,%d</a:t>
            </a:r>
            <a:r>
              <a:rPr lang="en-US" altLang="zh-CN" dirty="0" err="1"/>
              <a:t>"</a:t>
            </a:r>
            <a:r>
              <a:rPr lang="en-US" altLang="zh-CN" dirty="0" err="1">
                <a:solidFill>
                  <a:srgbClr val="000000"/>
                </a:solidFill>
                <a:ea typeface="隶书" panose="02010509060101010101" pitchFamily="49" charset="-122"/>
              </a:rPr>
              <a:t>,&amp;x,&amp;y</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if(x&gt;y)</a:t>
            </a:r>
          </a:p>
          <a:p>
            <a:pPr>
              <a:lnSpc>
                <a:spcPct val="90000"/>
              </a:lnSpc>
            </a:pPr>
            <a:r>
              <a:rPr lang="en-US" altLang="zh-CN" dirty="0">
                <a:solidFill>
                  <a:srgbClr val="000000"/>
                </a:solidFill>
                <a:ea typeface="隶书" panose="02010509060101010101" pitchFamily="49" charset="-122"/>
              </a:rPr>
              <a:t>             x=y;   y=x;</a:t>
            </a:r>
          </a:p>
          <a:p>
            <a:pPr>
              <a:lnSpc>
                <a:spcPct val="90000"/>
              </a:lnSpc>
            </a:pPr>
            <a:r>
              <a:rPr lang="en-US" altLang="zh-CN" dirty="0">
                <a:solidFill>
                  <a:srgbClr val="000000"/>
                </a:solidFill>
                <a:ea typeface="隶书" panose="02010509060101010101" pitchFamily="49" charset="-122"/>
              </a:rPr>
              <a:t>         else</a:t>
            </a:r>
          </a:p>
          <a:p>
            <a:pPr>
              <a:lnSpc>
                <a:spcPct val="90000"/>
              </a:lnSpc>
            </a:pPr>
            <a:r>
              <a:rPr lang="en-US" altLang="zh-CN" dirty="0">
                <a:solidFill>
                  <a:srgbClr val="000000"/>
                </a:solidFill>
                <a:ea typeface="隶书" panose="02010509060101010101" pitchFamily="49" charset="-122"/>
              </a:rPr>
              <a:t>             x++; y++;</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d,%d</a:t>
            </a:r>
            <a:r>
              <a:rPr lang="en-US" altLang="zh-CN" dirty="0">
                <a:solidFill>
                  <a:srgbClr val="000000"/>
                </a:solidFill>
                <a:ea typeface="隶书" panose="02010509060101010101" pitchFamily="49" charset="-122"/>
              </a:rPr>
              <a:t>\n</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x,y</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p>
        </p:txBody>
      </p:sp>
      <p:sp>
        <p:nvSpPr>
          <p:cNvPr id="7" name="AutoShape 15">
            <a:extLst>
              <a:ext uri="{FF2B5EF4-FFF2-40B4-BE49-F238E27FC236}">
                <a16:creationId xmlns="" xmlns:a16="http://schemas.microsoft.com/office/drawing/2014/main" id="{206A7830-E74E-4E33-9D96-0E746692531A}"/>
              </a:ext>
            </a:extLst>
          </p:cNvPr>
          <p:cNvSpPr>
            <a:spLocks noChangeArrowheads="1"/>
          </p:cNvSpPr>
          <p:nvPr/>
        </p:nvSpPr>
        <p:spPr bwMode="auto">
          <a:xfrm>
            <a:off x="5186363" y="4760913"/>
            <a:ext cx="3756025" cy="820737"/>
          </a:xfrm>
          <a:prstGeom prst="irregularSeal2">
            <a:avLst/>
          </a:prstGeom>
          <a:gradFill rotWithShape="0">
            <a:gsLst>
              <a:gs pos="0">
                <a:srgbClr val="FF5050"/>
              </a:gs>
              <a:gs pos="100000">
                <a:schemeClr val="bg1"/>
              </a:gs>
            </a:gsLst>
            <a:lin ang="2700000" scaled="1"/>
          </a:gradFill>
          <a:ln w="38100">
            <a:solidFill>
              <a:srgbClr val="FF0000"/>
            </a:solidFill>
            <a:miter lim="800000"/>
            <a:headEnd/>
            <a:tailEnd/>
          </a:ln>
        </p:spPr>
        <p:txBody>
          <a:bodyPr wrap="none" lIns="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rgbClr val="000000"/>
                </a:solidFill>
              </a:rPr>
              <a:t>Compile Error!</a:t>
            </a:r>
          </a:p>
        </p:txBody>
      </p:sp>
      <p:grpSp>
        <p:nvGrpSpPr>
          <p:cNvPr id="2" name="Group 16">
            <a:extLst>
              <a:ext uri="{FF2B5EF4-FFF2-40B4-BE49-F238E27FC236}">
                <a16:creationId xmlns="" xmlns:a16="http://schemas.microsoft.com/office/drawing/2014/main" id="{DF5D1554-1DE4-425C-9F99-4DBC80EA2395}"/>
              </a:ext>
            </a:extLst>
          </p:cNvPr>
          <p:cNvGrpSpPr>
            <a:grpSpLocks/>
          </p:cNvGrpSpPr>
          <p:nvPr/>
        </p:nvGrpSpPr>
        <p:grpSpPr bwMode="auto">
          <a:xfrm>
            <a:off x="2660650" y="4594225"/>
            <a:ext cx="1770063" cy="971550"/>
            <a:chOff x="1428" y="2940"/>
            <a:chExt cx="1115" cy="612"/>
          </a:xfrm>
        </p:grpSpPr>
        <p:sp>
          <p:nvSpPr>
            <p:cNvPr id="25608" name="AutoShape 17">
              <a:extLst>
                <a:ext uri="{FF2B5EF4-FFF2-40B4-BE49-F238E27FC236}">
                  <a16:creationId xmlns="" xmlns:a16="http://schemas.microsoft.com/office/drawing/2014/main" id="{F126CE60-1A9B-493C-80EA-2B5EAC96B6CE}"/>
                </a:ext>
              </a:extLst>
            </p:cNvPr>
            <p:cNvSpPr>
              <a:spLocks/>
            </p:cNvSpPr>
            <p:nvPr/>
          </p:nvSpPr>
          <p:spPr bwMode="auto">
            <a:xfrm>
              <a:off x="1428" y="3336"/>
              <a:ext cx="47" cy="204"/>
            </a:xfrm>
            <a:prstGeom prst="lef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9" name="AutoShape 18">
              <a:extLst>
                <a:ext uri="{FF2B5EF4-FFF2-40B4-BE49-F238E27FC236}">
                  <a16:creationId xmlns="" xmlns:a16="http://schemas.microsoft.com/office/drawing/2014/main" id="{210B1FEF-6435-4AF2-BFE7-96F3AF0843B9}"/>
                </a:ext>
              </a:extLst>
            </p:cNvPr>
            <p:cNvSpPr>
              <a:spLocks/>
            </p:cNvSpPr>
            <p:nvPr/>
          </p:nvSpPr>
          <p:spPr bwMode="auto">
            <a:xfrm>
              <a:off x="1452" y="2940"/>
              <a:ext cx="47" cy="204"/>
            </a:xfrm>
            <a:prstGeom prst="lef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0" name="AutoShape 19">
              <a:extLst>
                <a:ext uri="{FF2B5EF4-FFF2-40B4-BE49-F238E27FC236}">
                  <a16:creationId xmlns="" xmlns:a16="http://schemas.microsoft.com/office/drawing/2014/main" id="{A790E220-E98F-4F5C-A826-46A5FA94E57C}"/>
                </a:ext>
              </a:extLst>
            </p:cNvPr>
            <p:cNvSpPr>
              <a:spLocks/>
            </p:cNvSpPr>
            <p:nvPr/>
          </p:nvSpPr>
          <p:spPr bwMode="auto">
            <a:xfrm>
              <a:off x="2496" y="2940"/>
              <a:ext cx="47" cy="204"/>
            </a:xfrm>
            <a:prstGeom prst="righ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AutoShape 20">
              <a:extLst>
                <a:ext uri="{FF2B5EF4-FFF2-40B4-BE49-F238E27FC236}">
                  <a16:creationId xmlns="" xmlns:a16="http://schemas.microsoft.com/office/drawing/2014/main" id="{ACD6A14C-82D4-4D3F-B174-58D0672D25DD}"/>
                </a:ext>
              </a:extLst>
            </p:cNvPr>
            <p:cNvSpPr>
              <a:spLocks/>
            </p:cNvSpPr>
            <p:nvPr/>
          </p:nvSpPr>
          <p:spPr bwMode="auto">
            <a:xfrm>
              <a:off x="2436" y="3348"/>
              <a:ext cx="47" cy="204"/>
            </a:xfrm>
            <a:prstGeom prst="rightBrace">
              <a:avLst>
                <a:gd name="adj1" fmla="val 36170"/>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3" name="AutoShape 21">
            <a:extLst>
              <a:ext uri="{FF2B5EF4-FFF2-40B4-BE49-F238E27FC236}">
                <a16:creationId xmlns="" xmlns:a16="http://schemas.microsoft.com/office/drawing/2014/main" id="{CF26D358-2294-4783-93BD-C480D4B39A0A}"/>
              </a:ext>
            </a:extLst>
          </p:cNvPr>
          <p:cNvSpPr>
            <a:spLocks noChangeArrowheads="1"/>
          </p:cNvSpPr>
          <p:nvPr/>
        </p:nvSpPr>
        <p:spPr bwMode="auto">
          <a:xfrm>
            <a:off x="6818313" y="3122613"/>
            <a:ext cx="1581150" cy="928687"/>
          </a:xfrm>
          <a:prstGeom prst="wedgeRectCallout">
            <a:avLst>
              <a:gd name="adj1" fmla="val -199699"/>
              <a:gd name="adj2" fmla="val 128120"/>
            </a:avLst>
          </a:prstGeom>
          <a:solidFill>
            <a:srgbClr val="FFCC99"/>
          </a:solidFill>
          <a:ln w="25400">
            <a:solidFill>
              <a:srgbClr val="0000FF"/>
            </a:solidFill>
            <a:miter lim="800000"/>
            <a:headEnd/>
            <a:tailEnd/>
          </a:ln>
          <a:effectLst/>
        </p:spPr>
        <p:txBody>
          <a:bodyPr/>
          <a:lstStyle/>
          <a:p>
            <a:pPr algn="ctr">
              <a:defRPr/>
            </a:pPr>
            <a:r>
              <a:rPr lang="en-US" altLang="zh-CN">
                <a:solidFill>
                  <a:srgbClr val="FF3300"/>
                </a:solidFill>
                <a:effectLst>
                  <a:outerShdw blurRad="38100" dist="38100" dir="2700000" algn="tl">
                    <a:srgbClr val="000000"/>
                  </a:outerShdw>
                </a:effectLst>
              </a:rPr>
              <a:t>{ }</a:t>
            </a:r>
            <a:r>
              <a:rPr lang="zh-CN" altLang="en-US">
                <a:solidFill>
                  <a:srgbClr val="FF3300"/>
                </a:solidFill>
                <a:effectLst>
                  <a:outerShdw blurRad="38100" dist="38100" dir="2700000" algn="tl">
                    <a:srgbClr val="000000"/>
                  </a:outerShdw>
                </a:effectLst>
              </a:rPr>
              <a:t>后没有“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8">
            <a:extLst>
              <a:ext uri="{FF2B5EF4-FFF2-40B4-BE49-F238E27FC236}">
                <a16:creationId xmlns="" xmlns:a16="http://schemas.microsoft.com/office/drawing/2014/main" id="{8BE3D301-7438-4938-A8B4-2461C94FA549}"/>
              </a:ext>
            </a:extLst>
          </p:cNvPr>
          <p:cNvSpPr txBox="1">
            <a:spLocks noChangeArrowheads="1"/>
          </p:cNvSpPr>
          <p:nvPr/>
        </p:nvSpPr>
        <p:spPr bwMode="auto">
          <a:xfrm>
            <a:off x="323850" y="1182688"/>
            <a:ext cx="4111625" cy="5695950"/>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000000"/>
                </a:solidFill>
                <a:ea typeface="隶书" panose="02010509060101010101" pitchFamily="49" charset="-122"/>
              </a:rPr>
              <a:t> #include &lt;</a:t>
            </a:r>
            <a:r>
              <a:rPr lang="en-US" altLang="zh-CN" sz="2800" dirty="0" err="1">
                <a:solidFill>
                  <a:srgbClr val="000000"/>
                </a:solidFill>
                <a:ea typeface="隶书" panose="02010509060101010101" pitchFamily="49" charset="-122"/>
              </a:rPr>
              <a:t>stdio.h</a:t>
            </a:r>
            <a:r>
              <a:rPr lang="en-US" altLang="zh-CN" sz="2800" dirty="0">
                <a:solidFill>
                  <a:srgbClr val="000000"/>
                </a:solidFill>
                <a:ea typeface="隶书" panose="02010509060101010101" pitchFamily="49" charset="-122"/>
              </a:rPr>
              <a:t>&gt;</a:t>
            </a:r>
          </a:p>
          <a:p>
            <a:r>
              <a:rPr lang="en-US" altLang="zh-CN" sz="2800" dirty="0">
                <a:solidFill>
                  <a:srgbClr val="000000"/>
                </a:solidFill>
                <a:ea typeface="隶书" panose="02010509060101010101" pitchFamily="49" charset="-122"/>
              </a:rPr>
              <a:t>int main()</a:t>
            </a:r>
          </a:p>
          <a:p>
            <a:r>
              <a:rPr lang="en-US" altLang="zh-CN" sz="2800" dirty="0">
                <a:solidFill>
                  <a:srgbClr val="000000"/>
                </a:solidFill>
                <a:ea typeface="隶书" panose="02010509060101010101" pitchFamily="49" charset="-122"/>
              </a:rPr>
              <a:t> { </a:t>
            </a:r>
          </a:p>
          <a:p>
            <a:r>
              <a:rPr lang="en-US" altLang="zh-CN" sz="2800" dirty="0">
                <a:solidFill>
                  <a:srgbClr val="000000"/>
                </a:solidFill>
                <a:ea typeface="隶书" panose="02010509060101010101" pitchFamily="49" charset="-122"/>
              </a:rPr>
              <a:t>    int </a:t>
            </a:r>
            <a:r>
              <a:rPr lang="en-US" altLang="zh-CN" sz="2800" dirty="0" err="1">
                <a:solidFill>
                  <a:srgbClr val="000000"/>
                </a:solidFill>
                <a:ea typeface="隶书" panose="02010509060101010101" pitchFamily="49" charset="-122"/>
              </a:rPr>
              <a:t>a,b</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("Enter integer a:");</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d",&amp;a</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("Enter integer b:");</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d",&amp;b</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if(a==b)</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("a==b\n");</a:t>
            </a:r>
          </a:p>
          <a:p>
            <a:r>
              <a:rPr lang="en-US" altLang="zh-CN" sz="2800" dirty="0">
                <a:solidFill>
                  <a:srgbClr val="000000"/>
                </a:solidFill>
                <a:ea typeface="隶书" panose="02010509060101010101" pitchFamily="49" charset="-122"/>
              </a:rPr>
              <a:t>    else</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("a!=b\n");</a:t>
            </a:r>
          </a:p>
          <a:p>
            <a:r>
              <a:rPr lang="en-US" altLang="zh-CN" sz="2800" dirty="0">
                <a:solidFill>
                  <a:srgbClr val="000000"/>
                </a:solidFill>
                <a:ea typeface="隶书" panose="02010509060101010101" pitchFamily="49" charset="-122"/>
              </a:rPr>
              <a:t> }</a:t>
            </a:r>
          </a:p>
        </p:txBody>
      </p:sp>
      <p:sp>
        <p:nvSpPr>
          <p:cNvPr id="26627" name="Text Box 9">
            <a:extLst>
              <a:ext uri="{FF2B5EF4-FFF2-40B4-BE49-F238E27FC236}">
                <a16:creationId xmlns="" xmlns:a16="http://schemas.microsoft.com/office/drawing/2014/main" id="{C7DD83B1-86A1-42DE-910C-5406F64B3A84}"/>
              </a:ext>
            </a:extLst>
          </p:cNvPr>
          <p:cNvSpPr txBox="1">
            <a:spLocks noChangeArrowheads="1"/>
          </p:cNvSpPr>
          <p:nvPr/>
        </p:nvSpPr>
        <p:spPr bwMode="auto">
          <a:xfrm>
            <a:off x="1258888" y="565150"/>
            <a:ext cx="511175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例：输入两个数并判断两数是否相等</a:t>
            </a:r>
          </a:p>
        </p:txBody>
      </p:sp>
      <p:sp>
        <p:nvSpPr>
          <p:cNvPr id="6" name="Text Box 10">
            <a:extLst>
              <a:ext uri="{FF2B5EF4-FFF2-40B4-BE49-F238E27FC236}">
                <a16:creationId xmlns="" xmlns:a16="http://schemas.microsoft.com/office/drawing/2014/main" id="{0A1CC1B1-1733-40B4-A236-4C9FDDC42479}"/>
              </a:ext>
            </a:extLst>
          </p:cNvPr>
          <p:cNvSpPr txBox="1">
            <a:spLocks noChangeArrowheads="1"/>
          </p:cNvSpPr>
          <p:nvPr/>
        </p:nvSpPr>
        <p:spPr bwMode="auto">
          <a:xfrm>
            <a:off x="4622800" y="3789363"/>
            <a:ext cx="4486275" cy="1411287"/>
          </a:xfrm>
          <a:prstGeom prst="rect">
            <a:avLst/>
          </a:prstGeom>
          <a:solidFill>
            <a:srgbClr val="FFFFFF"/>
          </a:solidFill>
          <a:ln w="38100">
            <a:solidFill>
              <a:srgbClr val="008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00"/>
                </a:solidFill>
              </a:rPr>
              <a:t>运行：</a:t>
            </a:r>
            <a:r>
              <a:rPr lang="en-US" altLang="zh-CN" sz="2800">
                <a:solidFill>
                  <a:srgbClr val="000000"/>
                </a:solidFill>
              </a:rPr>
              <a:t>Enter  integer  a:12</a:t>
            </a:r>
            <a:r>
              <a:rPr lang="en-US" altLang="zh-CN" sz="2800">
                <a:solidFill>
                  <a:srgbClr val="000000"/>
                </a:solidFill>
                <a:sym typeface="Symbol" panose="05050102010706020507" pitchFamily="18" charset="2"/>
              </a:rPr>
              <a:t></a:t>
            </a:r>
          </a:p>
          <a:p>
            <a:pPr eaLnBrk="1" hangingPunct="1"/>
            <a:r>
              <a:rPr lang="en-US" altLang="zh-CN" sz="2800">
                <a:solidFill>
                  <a:srgbClr val="000000"/>
                </a:solidFill>
                <a:sym typeface="Symbol" panose="05050102010706020507" pitchFamily="18" charset="2"/>
              </a:rPr>
              <a:t>            </a:t>
            </a:r>
            <a:r>
              <a:rPr lang="en-US" altLang="zh-CN" sz="2800">
                <a:solidFill>
                  <a:srgbClr val="000000"/>
                </a:solidFill>
              </a:rPr>
              <a:t>Enter  integer  b:12</a:t>
            </a:r>
            <a:r>
              <a:rPr lang="en-US" altLang="zh-CN" sz="2800">
                <a:solidFill>
                  <a:srgbClr val="000000"/>
                </a:solidFill>
                <a:sym typeface="Symbol" panose="05050102010706020507" pitchFamily="18" charset="2"/>
              </a:rPr>
              <a:t></a:t>
            </a:r>
          </a:p>
          <a:p>
            <a:pPr eaLnBrk="1" hangingPunct="1"/>
            <a:r>
              <a:rPr lang="en-US" altLang="zh-CN" sz="2800">
                <a:solidFill>
                  <a:srgbClr val="000000"/>
                </a:solidFill>
                <a:sym typeface="Symbol" panose="05050102010706020507" pitchFamily="18" charset="2"/>
              </a:rPr>
              <a:t>            a==b          </a:t>
            </a:r>
          </a:p>
        </p:txBody>
      </p:sp>
      <p:sp>
        <p:nvSpPr>
          <p:cNvPr id="7" name="Text Box 11">
            <a:extLst>
              <a:ext uri="{FF2B5EF4-FFF2-40B4-BE49-F238E27FC236}">
                <a16:creationId xmlns="" xmlns:a16="http://schemas.microsoft.com/office/drawing/2014/main" id="{5D4297FA-13A1-4F99-A602-D06B372E7A4F}"/>
              </a:ext>
            </a:extLst>
          </p:cNvPr>
          <p:cNvSpPr txBox="1">
            <a:spLocks noChangeArrowheads="1"/>
          </p:cNvSpPr>
          <p:nvPr/>
        </p:nvSpPr>
        <p:spPr bwMode="auto">
          <a:xfrm>
            <a:off x="4622800" y="5392738"/>
            <a:ext cx="4475163" cy="1411287"/>
          </a:xfrm>
          <a:prstGeom prst="rect">
            <a:avLst/>
          </a:prstGeom>
          <a:solidFill>
            <a:srgbClr val="FFFFFF"/>
          </a:solidFill>
          <a:ln w="38100">
            <a:solidFill>
              <a:srgbClr val="008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00"/>
                </a:solidFill>
              </a:rPr>
              <a:t>运行：</a:t>
            </a:r>
            <a:r>
              <a:rPr lang="en-US" altLang="zh-CN" sz="2800">
                <a:solidFill>
                  <a:srgbClr val="000000"/>
                </a:solidFill>
              </a:rPr>
              <a:t>Enter  integer  a:12</a:t>
            </a:r>
            <a:r>
              <a:rPr lang="en-US" altLang="zh-CN" sz="2800">
                <a:solidFill>
                  <a:srgbClr val="000000"/>
                </a:solidFill>
                <a:sym typeface="Symbol" panose="05050102010706020507" pitchFamily="18" charset="2"/>
              </a:rPr>
              <a:t></a:t>
            </a:r>
          </a:p>
          <a:p>
            <a:pPr eaLnBrk="1" hangingPunct="1"/>
            <a:r>
              <a:rPr lang="en-US" altLang="zh-CN" sz="2800">
                <a:solidFill>
                  <a:srgbClr val="000000"/>
                </a:solidFill>
                <a:sym typeface="Symbol" panose="05050102010706020507" pitchFamily="18" charset="2"/>
              </a:rPr>
              <a:t>            </a:t>
            </a:r>
            <a:r>
              <a:rPr lang="en-US" altLang="zh-CN" sz="2800">
                <a:solidFill>
                  <a:srgbClr val="000000"/>
                </a:solidFill>
              </a:rPr>
              <a:t>Enter  integer  b:9</a:t>
            </a:r>
            <a:r>
              <a:rPr lang="en-US" altLang="zh-CN" sz="2800">
                <a:solidFill>
                  <a:srgbClr val="000000"/>
                </a:solidFill>
                <a:sym typeface="Symbol" panose="05050102010706020507" pitchFamily="18" charset="2"/>
              </a:rPr>
              <a:t></a:t>
            </a:r>
          </a:p>
          <a:p>
            <a:pPr eaLnBrk="1" hangingPunct="1"/>
            <a:r>
              <a:rPr lang="en-US" altLang="zh-CN" sz="2800">
                <a:solidFill>
                  <a:srgbClr val="000000"/>
                </a:solidFill>
                <a:sym typeface="Symbol" panose="05050102010706020507" pitchFamily="18" charset="2"/>
              </a:rPr>
              <a:t>            a!=b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8">
            <a:extLst>
              <a:ext uri="{FF2B5EF4-FFF2-40B4-BE49-F238E27FC236}">
                <a16:creationId xmlns="" xmlns:a16="http://schemas.microsoft.com/office/drawing/2014/main" id="{7328B789-FB77-4275-A243-92AD900F8380}"/>
              </a:ext>
            </a:extLst>
          </p:cNvPr>
          <p:cNvSpPr txBox="1">
            <a:spLocks noChangeArrowheads="1"/>
          </p:cNvSpPr>
          <p:nvPr/>
        </p:nvSpPr>
        <p:spPr bwMode="auto">
          <a:xfrm>
            <a:off x="714375" y="1662113"/>
            <a:ext cx="7464425" cy="3940175"/>
          </a:xfrm>
          <a:prstGeom prst="rect">
            <a:avLst/>
          </a:prstGeom>
          <a:solidFill>
            <a:schemeClr val="bg2"/>
          </a:solidFill>
          <a:ln w="38100">
            <a:solidFill>
              <a:srgbClr val="3333FF"/>
            </a:solidFill>
            <a:miter lim="800000"/>
            <a:headEnd/>
            <a:tailEnd/>
          </a:ln>
        </p:spPr>
        <p:txBody>
          <a:bodyPr wrap="none" lIns="108000" tIns="118800" rIns="90000" bIns="118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000" dirty="0">
                <a:solidFill>
                  <a:srgbClr val="000000"/>
                </a:solidFill>
                <a:ea typeface="隶书" panose="02010509060101010101" pitchFamily="49" charset="-122"/>
              </a:rPr>
              <a:t>#include&lt;stdio.h&gt; </a:t>
            </a:r>
          </a:p>
          <a:p>
            <a:pPr>
              <a:lnSpc>
                <a:spcPct val="110000"/>
              </a:lnSpc>
            </a:pPr>
            <a:r>
              <a:rPr lang="en-US" altLang="zh-CN" sz="2000" dirty="0">
                <a:solidFill>
                  <a:srgbClr val="000000"/>
                </a:solidFill>
                <a:ea typeface="隶书" panose="02010509060101010101" pitchFamily="49" charset="-122"/>
              </a:rPr>
              <a:t>int main()</a:t>
            </a:r>
          </a:p>
          <a:p>
            <a:pPr>
              <a:lnSpc>
                <a:spcPct val="110000"/>
              </a:lnSpc>
            </a:pPr>
            <a:r>
              <a:rPr lang="en-US" altLang="zh-CN" sz="2000" dirty="0">
                <a:solidFill>
                  <a:srgbClr val="000000"/>
                </a:solidFill>
                <a:ea typeface="隶书" panose="02010509060101010101" pitchFamily="49" charset="-122"/>
              </a:rPr>
              <a:t> {  char c;</a:t>
            </a:r>
          </a:p>
          <a:p>
            <a:pPr>
              <a:lnSpc>
                <a:spcPct val="11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("Enter a character:");</a:t>
            </a:r>
          </a:p>
          <a:p>
            <a:pPr>
              <a:lnSpc>
                <a:spcPct val="110000"/>
              </a:lnSpc>
            </a:pPr>
            <a:r>
              <a:rPr lang="en-US" altLang="zh-CN" sz="2000" dirty="0">
                <a:solidFill>
                  <a:srgbClr val="FF0000"/>
                </a:solidFill>
                <a:ea typeface="隶书" panose="02010509060101010101" pitchFamily="49" charset="-122"/>
              </a:rPr>
              <a:t>    c=</a:t>
            </a:r>
            <a:r>
              <a:rPr lang="en-US" altLang="zh-CN" sz="2000" dirty="0" err="1">
                <a:solidFill>
                  <a:srgbClr val="FF0000"/>
                </a:solidFill>
                <a:ea typeface="隶书" panose="02010509060101010101" pitchFamily="49" charset="-122"/>
              </a:rPr>
              <a:t>getchar</a:t>
            </a:r>
            <a:r>
              <a:rPr lang="en-US" altLang="zh-CN" sz="2000" dirty="0">
                <a:solidFill>
                  <a:srgbClr val="FF0000"/>
                </a:solidFill>
                <a:ea typeface="隶书" panose="02010509060101010101" pitchFamily="49" charset="-122"/>
              </a:rPr>
              <a:t>();</a:t>
            </a:r>
          </a:p>
          <a:p>
            <a:pPr>
              <a:lnSpc>
                <a:spcPct val="110000"/>
              </a:lnSpc>
            </a:pPr>
            <a:r>
              <a:rPr lang="en-US" altLang="zh-CN" sz="2000" dirty="0">
                <a:solidFill>
                  <a:srgbClr val="000000"/>
                </a:solidFill>
                <a:ea typeface="隶书" panose="02010509060101010101" pitchFamily="49" charset="-122"/>
              </a:rPr>
              <a:t>    if(</a:t>
            </a:r>
            <a:r>
              <a:rPr lang="en-US" altLang="zh-CN" sz="2000" dirty="0">
                <a:solidFill>
                  <a:srgbClr val="FF0000"/>
                </a:solidFill>
                <a:ea typeface="隶书" panose="02010509060101010101" pitchFamily="49" charset="-122"/>
              </a:rPr>
              <a:t>c&lt;32</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control character\n");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c&gt;='0'&amp;&amp;c&lt;='9'</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digit\n");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c&gt;='A'&amp;&amp;c&lt;='Z'</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capital letter\n");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c&gt;='a'&amp;&amp;c&lt;='z'</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lower letter\n");</a:t>
            </a:r>
          </a:p>
          <a:p>
            <a:pPr>
              <a:lnSpc>
                <a:spcPct val="110000"/>
              </a:lnSpc>
            </a:pPr>
            <a:r>
              <a:rPr lang="en-US" altLang="zh-CN" sz="2000" dirty="0">
                <a:solidFill>
                  <a:srgbClr val="000000"/>
                </a:solidFill>
                <a:ea typeface="隶书" panose="02010509060101010101" pitchFamily="49" charset="-122"/>
              </a:rPr>
              <a:t>    else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other character\n");</a:t>
            </a:r>
          </a:p>
          <a:p>
            <a:pPr>
              <a:lnSpc>
                <a:spcPct val="110000"/>
              </a:lnSpc>
            </a:pPr>
            <a:r>
              <a:rPr lang="en-US" altLang="zh-CN" sz="2000" dirty="0">
                <a:solidFill>
                  <a:srgbClr val="000000"/>
                </a:solidFill>
                <a:ea typeface="隶书" panose="02010509060101010101" pitchFamily="49" charset="-122"/>
              </a:rPr>
              <a:t> }</a:t>
            </a:r>
          </a:p>
        </p:txBody>
      </p:sp>
      <p:sp>
        <p:nvSpPr>
          <p:cNvPr id="27651" name="Text Box 9">
            <a:extLst>
              <a:ext uri="{FF2B5EF4-FFF2-40B4-BE49-F238E27FC236}">
                <a16:creationId xmlns="" xmlns:a16="http://schemas.microsoft.com/office/drawing/2014/main" id="{C2D4A399-479E-44AC-9F06-726252E8B91F}"/>
              </a:ext>
            </a:extLst>
          </p:cNvPr>
          <p:cNvSpPr txBox="1">
            <a:spLocks noChangeArrowheads="1"/>
          </p:cNvSpPr>
          <p:nvPr/>
        </p:nvSpPr>
        <p:spPr bwMode="auto">
          <a:xfrm>
            <a:off x="736600" y="1052513"/>
            <a:ext cx="32639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例：判断输入字符种类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8">
            <a:extLst>
              <a:ext uri="{FF2B5EF4-FFF2-40B4-BE49-F238E27FC236}">
                <a16:creationId xmlns="" xmlns:a16="http://schemas.microsoft.com/office/drawing/2014/main" id="{7328B789-FB77-4275-A243-92AD900F8380}"/>
              </a:ext>
            </a:extLst>
          </p:cNvPr>
          <p:cNvSpPr txBox="1">
            <a:spLocks noChangeArrowheads="1"/>
          </p:cNvSpPr>
          <p:nvPr/>
        </p:nvSpPr>
        <p:spPr bwMode="auto">
          <a:xfrm>
            <a:off x="714375" y="1662113"/>
            <a:ext cx="7464425" cy="3940175"/>
          </a:xfrm>
          <a:prstGeom prst="rect">
            <a:avLst/>
          </a:prstGeom>
          <a:solidFill>
            <a:schemeClr val="bg2"/>
          </a:solidFill>
          <a:ln w="38100">
            <a:solidFill>
              <a:srgbClr val="3333FF"/>
            </a:solidFill>
            <a:miter lim="800000"/>
            <a:headEnd/>
            <a:tailEnd/>
          </a:ln>
        </p:spPr>
        <p:txBody>
          <a:bodyPr wrap="none" lIns="108000" tIns="118800" rIns="90000" bIns="118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000" dirty="0">
                <a:solidFill>
                  <a:srgbClr val="000000"/>
                </a:solidFill>
                <a:ea typeface="隶书" panose="02010509060101010101" pitchFamily="49" charset="-122"/>
              </a:rPr>
              <a:t>#include&lt;stdio.h&gt; </a:t>
            </a:r>
          </a:p>
          <a:p>
            <a:pPr>
              <a:lnSpc>
                <a:spcPct val="110000"/>
              </a:lnSpc>
            </a:pPr>
            <a:r>
              <a:rPr lang="en-US" altLang="zh-CN" sz="2000" dirty="0">
                <a:solidFill>
                  <a:srgbClr val="000000"/>
                </a:solidFill>
                <a:ea typeface="隶书" panose="02010509060101010101" pitchFamily="49" charset="-122"/>
              </a:rPr>
              <a:t>int main()</a:t>
            </a:r>
          </a:p>
          <a:p>
            <a:pPr>
              <a:lnSpc>
                <a:spcPct val="110000"/>
              </a:lnSpc>
            </a:pPr>
            <a:r>
              <a:rPr lang="en-US" altLang="zh-CN" sz="2000" dirty="0">
                <a:solidFill>
                  <a:srgbClr val="000000"/>
                </a:solidFill>
                <a:ea typeface="隶书" panose="02010509060101010101" pitchFamily="49" charset="-122"/>
              </a:rPr>
              <a:t> {  char c;</a:t>
            </a:r>
          </a:p>
          <a:p>
            <a:pPr>
              <a:lnSpc>
                <a:spcPct val="11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("Enter a character:");</a:t>
            </a:r>
          </a:p>
          <a:p>
            <a:pPr>
              <a:lnSpc>
                <a:spcPct val="110000"/>
              </a:lnSpc>
            </a:pPr>
            <a:r>
              <a:rPr lang="en-US" altLang="zh-CN" sz="2000" dirty="0">
                <a:solidFill>
                  <a:srgbClr val="FF0000"/>
                </a:solidFill>
                <a:ea typeface="隶书" panose="02010509060101010101" pitchFamily="49" charset="-122"/>
              </a:rPr>
              <a:t>    c=</a:t>
            </a:r>
            <a:r>
              <a:rPr lang="en-US" altLang="zh-CN" sz="2000" dirty="0" err="1">
                <a:solidFill>
                  <a:srgbClr val="FF0000"/>
                </a:solidFill>
                <a:ea typeface="隶书" panose="02010509060101010101" pitchFamily="49" charset="-122"/>
              </a:rPr>
              <a:t>getchar</a:t>
            </a:r>
            <a:r>
              <a:rPr lang="en-US" altLang="zh-CN" sz="2000" dirty="0">
                <a:solidFill>
                  <a:srgbClr val="FF0000"/>
                </a:solidFill>
                <a:ea typeface="隶书" panose="02010509060101010101" pitchFamily="49" charset="-122"/>
              </a:rPr>
              <a:t>();</a:t>
            </a:r>
          </a:p>
          <a:p>
            <a:pPr>
              <a:lnSpc>
                <a:spcPct val="110000"/>
              </a:lnSpc>
            </a:pPr>
            <a:r>
              <a:rPr lang="en-US" altLang="zh-CN" sz="2000" dirty="0">
                <a:solidFill>
                  <a:srgbClr val="000000"/>
                </a:solidFill>
                <a:ea typeface="隶书" panose="02010509060101010101" pitchFamily="49" charset="-122"/>
              </a:rPr>
              <a:t>    if(</a:t>
            </a:r>
            <a:r>
              <a:rPr lang="en-US" altLang="zh-CN" sz="2000" dirty="0">
                <a:solidFill>
                  <a:srgbClr val="FF0000"/>
                </a:solidFill>
                <a:ea typeface="隶书" panose="02010509060101010101" pitchFamily="49" charset="-122"/>
              </a:rPr>
              <a:t>c&lt;32</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control character\n");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c&gt;='0'&amp;&amp;c&lt;='9'</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digit\n");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c&gt;='A'&amp;&amp;c&lt;='Z'</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capital letter\n");</a:t>
            </a:r>
          </a:p>
          <a:p>
            <a:pPr>
              <a:lnSpc>
                <a:spcPct val="110000"/>
              </a:lnSpc>
            </a:pPr>
            <a:r>
              <a:rPr lang="en-US" altLang="zh-CN" sz="2000" dirty="0">
                <a:solidFill>
                  <a:srgbClr val="000000"/>
                </a:solidFill>
                <a:ea typeface="隶书" panose="02010509060101010101" pitchFamily="49" charset="-122"/>
              </a:rPr>
              <a:t>    else if(</a:t>
            </a:r>
            <a:r>
              <a:rPr lang="en-US" altLang="zh-CN" sz="2000" dirty="0">
                <a:solidFill>
                  <a:srgbClr val="FF0000"/>
                </a:solidFill>
                <a:ea typeface="隶书" panose="02010509060101010101" pitchFamily="49" charset="-122"/>
              </a:rPr>
              <a:t>c&gt;='a'&amp;&amp;c&lt;='z'</a:t>
            </a: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a lower letter\n");</a:t>
            </a:r>
          </a:p>
          <a:p>
            <a:pPr>
              <a:lnSpc>
                <a:spcPct val="110000"/>
              </a:lnSpc>
            </a:pPr>
            <a:r>
              <a:rPr lang="en-US" altLang="zh-CN" sz="2000" dirty="0">
                <a:solidFill>
                  <a:srgbClr val="000000"/>
                </a:solidFill>
                <a:ea typeface="隶书" panose="02010509060101010101" pitchFamily="49" charset="-122"/>
              </a:rPr>
              <a:t>    else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("The character is other character\n");</a:t>
            </a:r>
          </a:p>
          <a:p>
            <a:pPr>
              <a:lnSpc>
                <a:spcPct val="110000"/>
              </a:lnSpc>
            </a:pPr>
            <a:r>
              <a:rPr lang="en-US" altLang="zh-CN" sz="2000" dirty="0">
                <a:solidFill>
                  <a:srgbClr val="000000"/>
                </a:solidFill>
                <a:ea typeface="隶书" panose="02010509060101010101" pitchFamily="49" charset="-122"/>
              </a:rPr>
              <a:t> }</a:t>
            </a:r>
          </a:p>
        </p:txBody>
      </p:sp>
      <p:sp>
        <p:nvSpPr>
          <p:cNvPr id="27651" name="Text Box 9">
            <a:extLst>
              <a:ext uri="{FF2B5EF4-FFF2-40B4-BE49-F238E27FC236}">
                <a16:creationId xmlns="" xmlns:a16="http://schemas.microsoft.com/office/drawing/2014/main" id="{C2D4A399-479E-44AC-9F06-726252E8B91F}"/>
              </a:ext>
            </a:extLst>
          </p:cNvPr>
          <p:cNvSpPr txBox="1">
            <a:spLocks noChangeArrowheads="1"/>
          </p:cNvSpPr>
          <p:nvPr/>
        </p:nvSpPr>
        <p:spPr bwMode="auto">
          <a:xfrm>
            <a:off x="736600" y="1052513"/>
            <a:ext cx="32639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例：判断输入字符种类</a:t>
            </a:r>
          </a:p>
        </p:txBody>
      </p:sp>
      <p:sp>
        <p:nvSpPr>
          <p:cNvPr id="6" name="Text Box 10">
            <a:extLst>
              <a:ext uri="{FF2B5EF4-FFF2-40B4-BE49-F238E27FC236}">
                <a16:creationId xmlns="" xmlns:a16="http://schemas.microsoft.com/office/drawing/2014/main" id="{5749AA7E-8DD6-4D3E-834A-FF4EB54C2D05}"/>
              </a:ext>
            </a:extLst>
          </p:cNvPr>
          <p:cNvSpPr txBox="1">
            <a:spLocks noChangeArrowheads="1"/>
          </p:cNvSpPr>
          <p:nvPr/>
        </p:nvSpPr>
        <p:spPr bwMode="auto">
          <a:xfrm>
            <a:off x="2345261" y="5788090"/>
            <a:ext cx="6743700" cy="984250"/>
          </a:xfrm>
          <a:prstGeom prst="rect">
            <a:avLst/>
          </a:prstGeom>
          <a:solidFill>
            <a:schemeClr val="bg1"/>
          </a:solidFill>
          <a:ln w="38100">
            <a:solidFill>
              <a:srgbClr val="339966"/>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a:solidFill>
                  <a:srgbClr val="000000"/>
                </a:solidFill>
              </a:rPr>
              <a:t>运行：</a:t>
            </a:r>
            <a:r>
              <a:rPr lang="en-US" altLang="zh-CN" sz="2800">
                <a:solidFill>
                  <a:srgbClr val="000000"/>
                </a:solidFill>
              </a:rPr>
              <a:t>Enter a character</a:t>
            </a:r>
            <a:r>
              <a:rPr lang="zh-CN" altLang="en-US" sz="2800">
                <a:solidFill>
                  <a:srgbClr val="000000"/>
                </a:solidFill>
              </a:rPr>
              <a:t>： </a:t>
            </a:r>
            <a:r>
              <a:rPr lang="zh-CN" altLang="en-US" sz="2800">
                <a:solidFill>
                  <a:srgbClr val="000000"/>
                </a:solidFill>
                <a:sym typeface="Symbol" panose="05050102010706020507" pitchFamily="18" charset="2"/>
              </a:rPr>
              <a:t></a:t>
            </a:r>
            <a:endParaRPr lang="zh-CN" altLang="en-US" sz="2800">
              <a:solidFill>
                <a:srgbClr val="000000"/>
              </a:solidFill>
            </a:endParaRPr>
          </a:p>
          <a:p>
            <a:pPr eaLnBrk="1" hangingPunct="1"/>
            <a:r>
              <a:rPr lang="zh-CN" altLang="en-US" sz="2800">
                <a:solidFill>
                  <a:srgbClr val="000000"/>
                </a:solidFill>
              </a:rPr>
              <a:t>            </a:t>
            </a:r>
            <a:r>
              <a:rPr lang="en-US" altLang="zh-CN" sz="2800">
                <a:solidFill>
                  <a:srgbClr val="000000"/>
                </a:solidFill>
              </a:rPr>
              <a:t>The character is a control character</a:t>
            </a:r>
          </a:p>
        </p:txBody>
      </p:sp>
      <p:sp>
        <p:nvSpPr>
          <p:cNvPr id="7" name="Text Box 11">
            <a:extLst>
              <a:ext uri="{FF2B5EF4-FFF2-40B4-BE49-F238E27FC236}">
                <a16:creationId xmlns="" xmlns:a16="http://schemas.microsoft.com/office/drawing/2014/main" id="{07ADBE13-A0EA-4345-946C-256A31A8F976}"/>
              </a:ext>
            </a:extLst>
          </p:cNvPr>
          <p:cNvSpPr txBox="1">
            <a:spLocks noChangeArrowheads="1"/>
          </p:cNvSpPr>
          <p:nvPr/>
        </p:nvSpPr>
        <p:spPr bwMode="auto">
          <a:xfrm>
            <a:off x="2336767" y="4618038"/>
            <a:ext cx="4829175" cy="984250"/>
          </a:xfrm>
          <a:prstGeom prst="rect">
            <a:avLst/>
          </a:prstGeom>
          <a:solidFill>
            <a:schemeClr val="bg1"/>
          </a:solidFill>
          <a:ln w="38100">
            <a:solidFill>
              <a:srgbClr val="339966"/>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a:solidFill>
                  <a:srgbClr val="000000"/>
                </a:solidFill>
              </a:rPr>
              <a:t>运行：</a:t>
            </a:r>
            <a:r>
              <a:rPr lang="en-US" altLang="zh-CN" sz="2800">
                <a:solidFill>
                  <a:srgbClr val="000000"/>
                </a:solidFill>
              </a:rPr>
              <a:t>Enter a character</a:t>
            </a:r>
            <a:r>
              <a:rPr lang="zh-CN" altLang="en-US" sz="2800">
                <a:solidFill>
                  <a:srgbClr val="000000"/>
                </a:solidFill>
              </a:rPr>
              <a:t>：</a:t>
            </a:r>
            <a:r>
              <a:rPr lang="en-US" altLang="zh-CN" sz="2800">
                <a:solidFill>
                  <a:srgbClr val="000000"/>
                </a:solidFill>
              </a:rPr>
              <a:t>8 </a:t>
            </a:r>
            <a:r>
              <a:rPr lang="en-US" altLang="zh-CN" sz="2800">
                <a:solidFill>
                  <a:srgbClr val="000000"/>
                </a:solidFill>
                <a:sym typeface="Symbol" panose="05050102010706020507" pitchFamily="18" charset="2"/>
              </a:rPr>
              <a:t></a:t>
            </a:r>
            <a:endParaRPr lang="en-US" altLang="zh-CN" sz="2800">
              <a:solidFill>
                <a:srgbClr val="000000"/>
              </a:solidFill>
            </a:endParaRPr>
          </a:p>
          <a:p>
            <a:pPr eaLnBrk="1" hangingPunct="1"/>
            <a:r>
              <a:rPr lang="en-US" altLang="zh-CN" sz="2800">
                <a:solidFill>
                  <a:srgbClr val="000000"/>
                </a:solidFill>
              </a:rPr>
              <a:t>            The character is a digit</a:t>
            </a:r>
          </a:p>
        </p:txBody>
      </p:sp>
      <p:sp>
        <p:nvSpPr>
          <p:cNvPr id="8" name="Text Box 12">
            <a:extLst>
              <a:ext uri="{FF2B5EF4-FFF2-40B4-BE49-F238E27FC236}">
                <a16:creationId xmlns="" xmlns:a16="http://schemas.microsoft.com/office/drawing/2014/main" id="{7A546089-F5D8-4AAE-9F12-13F20C4F7D96}"/>
              </a:ext>
            </a:extLst>
          </p:cNvPr>
          <p:cNvSpPr txBox="1">
            <a:spLocks noChangeArrowheads="1"/>
          </p:cNvSpPr>
          <p:nvPr/>
        </p:nvSpPr>
        <p:spPr bwMode="auto">
          <a:xfrm>
            <a:off x="2295525" y="3429000"/>
            <a:ext cx="6034087" cy="984250"/>
          </a:xfrm>
          <a:prstGeom prst="rect">
            <a:avLst/>
          </a:prstGeom>
          <a:solidFill>
            <a:schemeClr val="bg1"/>
          </a:solidFill>
          <a:ln w="38100">
            <a:solidFill>
              <a:srgbClr val="339966"/>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a:solidFill>
                  <a:srgbClr val="000000"/>
                </a:solidFill>
              </a:rPr>
              <a:t>运行： </a:t>
            </a:r>
            <a:r>
              <a:rPr lang="en-US" altLang="zh-CN" sz="2800">
                <a:solidFill>
                  <a:srgbClr val="000000"/>
                </a:solidFill>
              </a:rPr>
              <a:t>Enter a character</a:t>
            </a:r>
            <a:r>
              <a:rPr lang="zh-CN" altLang="en-US" sz="2800">
                <a:solidFill>
                  <a:srgbClr val="000000"/>
                </a:solidFill>
              </a:rPr>
              <a:t>： </a:t>
            </a:r>
            <a:r>
              <a:rPr lang="en-US" altLang="zh-CN" sz="2800">
                <a:solidFill>
                  <a:srgbClr val="000000"/>
                </a:solidFill>
              </a:rPr>
              <a:t>D</a:t>
            </a:r>
            <a:r>
              <a:rPr lang="en-US" altLang="zh-CN" sz="2800">
                <a:solidFill>
                  <a:srgbClr val="000000"/>
                </a:solidFill>
                <a:sym typeface="Symbol" panose="05050102010706020507" pitchFamily="18" charset="2"/>
              </a:rPr>
              <a:t></a:t>
            </a:r>
            <a:endParaRPr lang="en-US" altLang="zh-CN" sz="2800">
              <a:solidFill>
                <a:srgbClr val="000000"/>
              </a:solidFill>
            </a:endParaRPr>
          </a:p>
          <a:p>
            <a:pPr eaLnBrk="1" hangingPunct="1"/>
            <a:r>
              <a:rPr lang="en-US" altLang="zh-CN" sz="2800">
                <a:solidFill>
                  <a:srgbClr val="000000"/>
                </a:solidFill>
              </a:rPr>
              <a:t>            The character is a capital letter</a:t>
            </a:r>
          </a:p>
        </p:txBody>
      </p:sp>
      <p:sp>
        <p:nvSpPr>
          <p:cNvPr id="9" name="Text Box 13">
            <a:extLst>
              <a:ext uri="{FF2B5EF4-FFF2-40B4-BE49-F238E27FC236}">
                <a16:creationId xmlns="" xmlns:a16="http://schemas.microsoft.com/office/drawing/2014/main" id="{0670B123-97D8-4033-9F5E-4F9780DBBDE3}"/>
              </a:ext>
            </a:extLst>
          </p:cNvPr>
          <p:cNvSpPr txBox="1">
            <a:spLocks noChangeArrowheads="1"/>
          </p:cNvSpPr>
          <p:nvPr/>
        </p:nvSpPr>
        <p:spPr bwMode="auto">
          <a:xfrm>
            <a:off x="2295525" y="2187640"/>
            <a:ext cx="5765800" cy="984250"/>
          </a:xfrm>
          <a:prstGeom prst="rect">
            <a:avLst/>
          </a:prstGeom>
          <a:solidFill>
            <a:schemeClr val="bg1"/>
          </a:solidFill>
          <a:ln w="38100">
            <a:solidFill>
              <a:srgbClr val="339966"/>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a:solidFill>
                  <a:srgbClr val="000000"/>
                </a:solidFill>
              </a:rPr>
              <a:t>运行： </a:t>
            </a:r>
            <a:r>
              <a:rPr lang="en-US" altLang="zh-CN" sz="2800">
                <a:solidFill>
                  <a:srgbClr val="000000"/>
                </a:solidFill>
              </a:rPr>
              <a:t>Enter a character</a:t>
            </a:r>
            <a:r>
              <a:rPr lang="zh-CN" altLang="en-US" sz="2800">
                <a:solidFill>
                  <a:srgbClr val="000000"/>
                </a:solidFill>
              </a:rPr>
              <a:t>： </a:t>
            </a:r>
            <a:r>
              <a:rPr lang="en-US" altLang="zh-CN" sz="2800">
                <a:solidFill>
                  <a:srgbClr val="000000"/>
                </a:solidFill>
              </a:rPr>
              <a:t>h</a:t>
            </a:r>
            <a:r>
              <a:rPr lang="en-US" altLang="zh-CN" sz="2800">
                <a:solidFill>
                  <a:srgbClr val="000000"/>
                </a:solidFill>
                <a:sym typeface="Symbol" panose="05050102010706020507" pitchFamily="18" charset="2"/>
              </a:rPr>
              <a:t></a:t>
            </a:r>
            <a:endParaRPr lang="en-US" altLang="zh-CN" sz="2800">
              <a:solidFill>
                <a:srgbClr val="000000"/>
              </a:solidFill>
            </a:endParaRPr>
          </a:p>
          <a:p>
            <a:pPr eaLnBrk="1" hangingPunct="1"/>
            <a:r>
              <a:rPr lang="en-US" altLang="zh-CN" sz="2800">
                <a:solidFill>
                  <a:srgbClr val="000000"/>
                </a:solidFill>
              </a:rPr>
              <a:t>           The character is a lower letter</a:t>
            </a:r>
          </a:p>
        </p:txBody>
      </p:sp>
      <p:sp>
        <p:nvSpPr>
          <p:cNvPr id="10" name="Text Box 14">
            <a:extLst>
              <a:ext uri="{FF2B5EF4-FFF2-40B4-BE49-F238E27FC236}">
                <a16:creationId xmlns="" xmlns:a16="http://schemas.microsoft.com/office/drawing/2014/main" id="{360EB146-BCBA-48BF-B9B3-0C590E9AD448}"/>
              </a:ext>
            </a:extLst>
          </p:cNvPr>
          <p:cNvSpPr txBox="1">
            <a:spLocks noChangeArrowheads="1"/>
          </p:cNvSpPr>
          <p:nvPr/>
        </p:nvSpPr>
        <p:spPr bwMode="auto">
          <a:xfrm>
            <a:off x="2295525" y="1017588"/>
            <a:ext cx="6111875" cy="984250"/>
          </a:xfrm>
          <a:prstGeom prst="rect">
            <a:avLst/>
          </a:prstGeom>
          <a:solidFill>
            <a:schemeClr val="bg1"/>
          </a:solidFill>
          <a:ln w="38100">
            <a:solidFill>
              <a:srgbClr val="339966"/>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dirty="0">
                <a:solidFill>
                  <a:srgbClr val="000000"/>
                </a:solidFill>
              </a:rPr>
              <a:t>运行： </a:t>
            </a:r>
            <a:r>
              <a:rPr lang="en-US" altLang="zh-CN" sz="2800" dirty="0">
                <a:solidFill>
                  <a:srgbClr val="000000"/>
                </a:solidFill>
              </a:rPr>
              <a:t>Enter a character</a:t>
            </a:r>
            <a:r>
              <a:rPr lang="zh-CN" altLang="en-US" sz="2800" dirty="0">
                <a:solidFill>
                  <a:srgbClr val="000000"/>
                </a:solidFill>
              </a:rPr>
              <a:t>：</a:t>
            </a:r>
            <a:r>
              <a:rPr lang="en-US" altLang="zh-CN" sz="2800" dirty="0">
                <a:solidFill>
                  <a:srgbClr val="000000"/>
                </a:solidFill>
              </a:rPr>
              <a:t>F1 </a:t>
            </a:r>
            <a:r>
              <a:rPr lang="en-US" altLang="zh-CN" sz="2800" dirty="0">
                <a:solidFill>
                  <a:srgbClr val="000000"/>
                </a:solidFill>
                <a:sym typeface="Symbol" panose="05050102010706020507" pitchFamily="18" charset="2"/>
              </a:rPr>
              <a:t></a:t>
            </a:r>
            <a:endParaRPr lang="en-US" altLang="zh-CN" sz="2800" dirty="0">
              <a:solidFill>
                <a:srgbClr val="000000"/>
              </a:solidFill>
            </a:endParaRPr>
          </a:p>
          <a:p>
            <a:pPr eaLnBrk="1" hangingPunct="1"/>
            <a:r>
              <a:rPr lang="en-US" altLang="zh-CN" sz="2800" dirty="0">
                <a:solidFill>
                  <a:srgbClr val="000000"/>
                </a:solidFill>
              </a:rPr>
              <a:t>           The character is other character</a:t>
            </a:r>
          </a:p>
        </p:txBody>
      </p:sp>
    </p:spTree>
    <p:extLst>
      <p:ext uri="{BB962C8B-B14F-4D97-AF65-F5344CB8AC3E}">
        <p14:creationId xmlns:p14="http://schemas.microsoft.com/office/powerpoint/2010/main" val="2565090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8">
            <a:extLst>
              <a:ext uri="{FF2B5EF4-FFF2-40B4-BE49-F238E27FC236}">
                <a16:creationId xmlns="" xmlns:a16="http://schemas.microsoft.com/office/drawing/2014/main" id="{B4FB08E7-5C46-481B-AFE2-51713688D8C7}"/>
              </a:ext>
            </a:extLst>
          </p:cNvPr>
          <p:cNvSpPr txBox="1">
            <a:spLocks noChangeArrowheads="1"/>
          </p:cNvSpPr>
          <p:nvPr/>
        </p:nvSpPr>
        <p:spPr bwMode="auto">
          <a:xfrm>
            <a:off x="1914525" y="1917700"/>
            <a:ext cx="4224338" cy="3973513"/>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000000"/>
                </a:solidFill>
                <a:ea typeface="隶书" panose="02010509060101010101" pitchFamily="49" charset="-122"/>
              </a:rPr>
              <a:t> #include &lt;</a:t>
            </a:r>
            <a:r>
              <a:rPr lang="en-US" altLang="zh-CN" sz="2800" dirty="0" err="1">
                <a:solidFill>
                  <a:srgbClr val="000000"/>
                </a:solidFill>
                <a:ea typeface="隶书" panose="02010509060101010101" pitchFamily="49" charset="-122"/>
              </a:rPr>
              <a:t>stdio.h</a:t>
            </a:r>
            <a:r>
              <a:rPr lang="en-US" altLang="zh-CN" sz="2800" dirty="0">
                <a:solidFill>
                  <a:srgbClr val="000000"/>
                </a:solidFill>
                <a:ea typeface="隶书" panose="02010509060101010101" pitchFamily="49" charset="-122"/>
              </a:rPr>
              <a:t>&gt;</a:t>
            </a:r>
          </a:p>
          <a:p>
            <a:r>
              <a:rPr lang="en-US" altLang="zh-CN" sz="2800" dirty="0">
                <a:solidFill>
                  <a:srgbClr val="000000"/>
                </a:solidFill>
                <a:ea typeface="隶书" panose="02010509060101010101" pitchFamily="49" charset="-122"/>
              </a:rPr>
              <a:t> int main()</a:t>
            </a:r>
          </a:p>
          <a:p>
            <a:r>
              <a:rPr lang="en-US" altLang="zh-CN" sz="2800" dirty="0">
                <a:solidFill>
                  <a:srgbClr val="000000"/>
                </a:solidFill>
                <a:ea typeface="隶书" panose="02010509060101010101" pitchFamily="49" charset="-122"/>
              </a:rPr>
              <a:t> { </a:t>
            </a:r>
          </a:p>
          <a:p>
            <a:r>
              <a:rPr lang="en-US" altLang="zh-CN" sz="2800" dirty="0">
                <a:solidFill>
                  <a:srgbClr val="000000"/>
                </a:solidFill>
                <a:ea typeface="隶书" panose="02010509060101010101" pitchFamily="49" charset="-122"/>
              </a:rPr>
              <a:t>    float </a:t>
            </a:r>
            <a:r>
              <a:rPr lang="en-US" altLang="zh-CN" sz="2800" dirty="0" err="1">
                <a:solidFill>
                  <a:srgbClr val="000000"/>
                </a:solidFill>
                <a:ea typeface="隶书" panose="02010509060101010101" pitchFamily="49" charset="-122"/>
              </a:rPr>
              <a:t>a,b,t</a:t>
            </a:r>
            <a:r>
              <a:rPr lang="en-US" altLang="zh-CN" sz="2800" dirty="0">
                <a:solidFill>
                  <a:srgbClr val="000000"/>
                </a:solidFill>
                <a:ea typeface="隶书" panose="02010509060101010101" pitchFamily="49" charset="-122"/>
              </a:rPr>
              <a:t> ;</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f,%f",&amp;a,&amp;b</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if(a&gt;b)</a:t>
            </a:r>
          </a:p>
          <a:p>
            <a:r>
              <a:rPr lang="en-US" altLang="zh-CN" sz="2800" dirty="0">
                <a:solidFill>
                  <a:srgbClr val="000000"/>
                </a:solidFill>
                <a:ea typeface="隶书" panose="02010509060101010101" pitchFamily="49" charset="-122"/>
              </a:rPr>
              <a:t>       {t=</a:t>
            </a:r>
            <a:r>
              <a:rPr lang="en-US" altLang="zh-CN" sz="2800" dirty="0" err="1">
                <a:solidFill>
                  <a:srgbClr val="000000"/>
                </a:solidFill>
                <a:ea typeface="隶书" panose="02010509060101010101" pitchFamily="49" charset="-122"/>
              </a:rPr>
              <a:t>a;a</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b;b</a:t>
            </a:r>
            <a:r>
              <a:rPr lang="en-US" altLang="zh-CN" sz="2800" dirty="0">
                <a:solidFill>
                  <a:srgbClr val="000000"/>
                </a:solidFill>
                <a:ea typeface="隶书" panose="02010509060101010101" pitchFamily="49" charset="-122"/>
              </a:rPr>
              <a:t>=t;}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("%5.2f,%5.2f",a,b);</a:t>
            </a:r>
          </a:p>
          <a:p>
            <a:r>
              <a:rPr lang="en-US" altLang="zh-CN" sz="2800" dirty="0">
                <a:solidFill>
                  <a:srgbClr val="000000"/>
                </a:solidFill>
                <a:ea typeface="隶书" panose="02010509060101010101" pitchFamily="49" charset="-122"/>
              </a:rPr>
              <a:t> }</a:t>
            </a:r>
          </a:p>
        </p:txBody>
      </p:sp>
      <p:sp>
        <p:nvSpPr>
          <p:cNvPr id="28675" name="Text Box 9">
            <a:extLst>
              <a:ext uri="{FF2B5EF4-FFF2-40B4-BE49-F238E27FC236}">
                <a16:creationId xmlns="" xmlns:a16="http://schemas.microsoft.com/office/drawing/2014/main" id="{CFDCABDD-7142-4981-8274-DF8E9E3713FD}"/>
              </a:ext>
            </a:extLst>
          </p:cNvPr>
          <p:cNvSpPr txBox="1">
            <a:spLocks noChangeArrowheads="1"/>
          </p:cNvSpPr>
          <p:nvPr/>
        </p:nvSpPr>
        <p:spPr bwMode="auto">
          <a:xfrm>
            <a:off x="927100" y="1208088"/>
            <a:ext cx="7026275"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5.1</a:t>
            </a:r>
            <a:r>
              <a:rPr lang="zh-CN" altLang="en-US"/>
              <a:t>：输入两个实数，按由小到大的次序输出两数</a:t>
            </a:r>
          </a:p>
        </p:txBody>
      </p:sp>
      <p:sp>
        <p:nvSpPr>
          <p:cNvPr id="4" name="Text Box 10">
            <a:extLst>
              <a:ext uri="{FF2B5EF4-FFF2-40B4-BE49-F238E27FC236}">
                <a16:creationId xmlns="" xmlns:a16="http://schemas.microsoft.com/office/drawing/2014/main" id="{9DFEEC8C-E9F9-46C6-8DAE-670B44EF5455}"/>
              </a:ext>
            </a:extLst>
          </p:cNvPr>
          <p:cNvSpPr txBox="1">
            <a:spLocks noChangeArrowheads="1"/>
          </p:cNvSpPr>
          <p:nvPr/>
        </p:nvSpPr>
        <p:spPr bwMode="auto">
          <a:xfrm>
            <a:off x="4514850" y="5684838"/>
            <a:ext cx="3729038" cy="984250"/>
          </a:xfrm>
          <a:prstGeom prst="rect">
            <a:avLst/>
          </a:prstGeom>
          <a:solidFill>
            <a:srgbClr val="FFFFFF"/>
          </a:solidFill>
          <a:ln w="38100">
            <a:solidFill>
              <a:srgbClr val="008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00"/>
                </a:solidFill>
              </a:rPr>
              <a:t>输入：</a:t>
            </a:r>
            <a:r>
              <a:rPr lang="en-US" altLang="zh-CN" sz="2800">
                <a:solidFill>
                  <a:srgbClr val="000000"/>
                </a:solidFill>
              </a:rPr>
              <a:t>3.6, -3.2 </a:t>
            </a:r>
            <a:r>
              <a:rPr lang="en-US" altLang="zh-CN" sz="2800">
                <a:solidFill>
                  <a:srgbClr val="000000"/>
                </a:solidFill>
                <a:sym typeface="Symbol" panose="05050102010706020507" pitchFamily="18" charset="2"/>
              </a:rPr>
              <a:t></a:t>
            </a:r>
          </a:p>
          <a:p>
            <a:pPr eaLnBrk="1" hangingPunct="1"/>
            <a:r>
              <a:rPr lang="zh-CN" altLang="en-US" sz="2800">
                <a:solidFill>
                  <a:srgbClr val="000000"/>
                </a:solidFill>
                <a:sym typeface="Symbol" panose="05050102010706020507" pitchFamily="18" charset="2"/>
              </a:rPr>
              <a:t>输出：</a:t>
            </a:r>
            <a:r>
              <a:rPr lang="en-US" altLang="zh-CN" sz="2800">
                <a:solidFill>
                  <a:srgbClr val="000000"/>
                </a:solidFill>
              </a:rPr>
              <a:t>-3.20, 3.60</a:t>
            </a:r>
            <a:r>
              <a:rPr lang="en-US" altLang="zh-CN" sz="2800">
                <a:solidFill>
                  <a:srgbClr val="000000"/>
                </a:solidFill>
                <a:sym typeface="Symbol" panose="05050102010706020507"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8">
            <a:extLst>
              <a:ext uri="{FF2B5EF4-FFF2-40B4-BE49-F238E27FC236}">
                <a16:creationId xmlns="" xmlns:a16="http://schemas.microsoft.com/office/drawing/2014/main" id="{DC005F53-EB86-4A17-BA8A-6999004B01F0}"/>
              </a:ext>
            </a:extLst>
          </p:cNvPr>
          <p:cNvSpPr txBox="1">
            <a:spLocks noChangeArrowheads="1"/>
          </p:cNvSpPr>
          <p:nvPr/>
        </p:nvSpPr>
        <p:spPr bwMode="auto">
          <a:xfrm>
            <a:off x="1692275" y="1485900"/>
            <a:ext cx="4778375" cy="5222875"/>
          </a:xfrm>
          <a:prstGeom prst="rect">
            <a:avLst/>
          </a:prstGeom>
          <a:solidFill>
            <a:schemeClr val="bg2"/>
          </a:solidFill>
          <a:ln w="38100">
            <a:solidFill>
              <a:srgbClr val="3333FF"/>
            </a:solidFill>
            <a:miter lim="800000"/>
            <a:headEnd/>
            <a:tailEnd/>
          </a:ln>
        </p:spPr>
        <p:txBody>
          <a:bodyPr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sz="2800" dirty="0"/>
              <a:t>#include &lt;</a:t>
            </a:r>
            <a:r>
              <a:rPr lang="en-US" altLang="zh-CN" sz="2800" dirty="0" err="1"/>
              <a:t>stdio.h</a:t>
            </a:r>
            <a:r>
              <a:rPr lang="en-US" altLang="zh-CN" sz="2800" dirty="0"/>
              <a:t>&gt; </a:t>
            </a:r>
            <a:endParaRPr lang="zh-CN" altLang="en-US" sz="2800" dirty="0"/>
          </a:p>
          <a:p>
            <a:r>
              <a:rPr lang="en-US" altLang="zh-CN" sz="2800" dirty="0"/>
              <a:t> int main()</a:t>
            </a:r>
            <a:endParaRPr lang="zh-CN" altLang="en-US" sz="2800" dirty="0"/>
          </a:p>
          <a:p>
            <a:r>
              <a:rPr lang="en-US" altLang="zh-CN" sz="2800" dirty="0"/>
              <a:t>{  </a:t>
            </a:r>
          </a:p>
          <a:p>
            <a:r>
              <a:rPr lang="en-US" altLang="zh-CN" sz="2800" dirty="0"/>
              <a:t>   int </a:t>
            </a:r>
            <a:r>
              <a:rPr lang="en-US" altLang="zh-CN" sz="2800" dirty="0" err="1"/>
              <a:t>a,b,c</a:t>
            </a:r>
            <a:r>
              <a:rPr lang="en-US" altLang="zh-CN" sz="2800" dirty="0"/>
              <a:t>; </a:t>
            </a:r>
            <a:endParaRPr lang="zh-CN" altLang="en-US" sz="2800" dirty="0"/>
          </a:p>
          <a:p>
            <a:r>
              <a:rPr lang="en-US" altLang="zh-CN" sz="2800" dirty="0"/>
              <a:t>   </a:t>
            </a:r>
            <a:r>
              <a:rPr lang="en-US" altLang="zh-CN" sz="2800" dirty="0" err="1"/>
              <a:t>scanf</a:t>
            </a:r>
            <a:r>
              <a:rPr lang="en-US" altLang="zh-CN" sz="2800" dirty="0"/>
              <a:t>("%</a:t>
            </a:r>
            <a:r>
              <a:rPr lang="en-US" altLang="zh-CN" sz="2800" dirty="0" err="1"/>
              <a:t>d,%d",&amp;a,&amp;b</a:t>
            </a:r>
            <a:r>
              <a:rPr lang="en-US" altLang="zh-CN" sz="2800" dirty="0"/>
              <a:t>); </a:t>
            </a:r>
            <a:endParaRPr lang="zh-CN" altLang="en-US" sz="2800" dirty="0"/>
          </a:p>
          <a:p>
            <a:r>
              <a:rPr lang="en-US" altLang="zh-CN" sz="2800" dirty="0"/>
              <a:t>   if (a&gt;b) </a:t>
            </a:r>
          </a:p>
          <a:p>
            <a:r>
              <a:rPr lang="en-US" altLang="zh-CN" sz="2800" dirty="0"/>
              <a:t>         { c=a;}</a:t>
            </a:r>
            <a:endParaRPr lang="zh-CN" altLang="en-US" sz="2800" dirty="0"/>
          </a:p>
          <a:p>
            <a:r>
              <a:rPr lang="en-US" altLang="zh-CN" sz="2800" dirty="0"/>
              <a:t>   else</a:t>
            </a:r>
          </a:p>
          <a:p>
            <a:r>
              <a:rPr lang="en-US" altLang="zh-CN" sz="2800" dirty="0"/>
              <a:t>          {c=b; }</a:t>
            </a:r>
            <a:endParaRPr lang="zh-CN" altLang="en-US" sz="2800" dirty="0"/>
          </a:p>
          <a:p>
            <a:r>
              <a:rPr lang="en-US" altLang="zh-CN" sz="2800" dirty="0"/>
              <a:t>   </a:t>
            </a:r>
            <a:r>
              <a:rPr lang="en-US" altLang="zh-CN" sz="2800" dirty="0" err="1"/>
              <a:t>printf</a:t>
            </a:r>
            <a:r>
              <a:rPr lang="en-US" altLang="zh-CN" sz="2800" dirty="0"/>
              <a:t>("%d\n", c);</a:t>
            </a:r>
            <a:endParaRPr lang="zh-CN" altLang="en-US" sz="2800" dirty="0"/>
          </a:p>
          <a:p>
            <a:r>
              <a:rPr lang="en-US" altLang="zh-CN" sz="2800" dirty="0"/>
              <a:t>   return 0;</a:t>
            </a:r>
            <a:endParaRPr lang="zh-CN" altLang="en-US" sz="2800" dirty="0"/>
          </a:p>
          <a:p>
            <a:r>
              <a:rPr lang="en-US" altLang="zh-CN" sz="2800" dirty="0"/>
              <a:t>}</a:t>
            </a:r>
            <a:endParaRPr lang="en-US" altLang="zh-CN" sz="2800" dirty="0">
              <a:solidFill>
                <a:srgbClr val="000000"/>
              </a:solidFill>
              <a:ea typeface="隶书" panose="02010509060101010101" pitchFamily="49" charset="-122"/>
            </a:endParaRPr>
          </a:p>
        </p:txBody>
      </p:sp>
      <p:sp>
        <p:nvSpPr>
          <p:cNvPr id="29699" name="Text Box 9">
            <a:extLst>
              <a:ext uri="{FF2B5EF4-FFF2-40B4-BE49-F238E27FC236}">
                <a16:creationId xmlns="" xmlns:a16="http://schemas.microsoft.com/office/drawing/2014/main" id="{C536997D-3F4B-4CF0-B070-DAF9FF491B87}"/>
              </a:ext>
            </a:extLst>
          </p:cNvPr>
          <p:cNvSpPr txBox="1">
            <a:spLocks noChangeArrowheads="1"/>
          </p:cNvSpPr>
          <p:nvPr/>
        </p:nvSpPr>
        <p:spPr bwMode="auto">
          <a:xfrm>
            <a:off x="1711325" y="908050"/>
            <a:ext cx="4805363" cy="4619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5.2</a:t>
            </a:r>
            <a:r>
              <a:rPr lang="zh-CN" altLang="en-US"/>
              <a:t>：输入两个数，输出较大值</a:t>
            </a:r>
          </a:p>
        </p:txBody>
      </p:sp>
      <p:sp>
        <p:nvSpPr>
          <p:cNvPr id="6" name="Text Box 10">
            <a:extLst>
              <a:ext uri="{FF2B5EF4-FFF2-40B4-BE49-F238E27FC236}">
                <a16:creationId xmlns="" xmlns:a16="http://schemas.microsoft.com/office/drawing/2014/main" id="{CAE32893-121E-49A4-B628-79AA2DAEBCFD}"/>
              </a:ext>
            </a:extLst>
          </p:cNvPr>
          <p:cNvSpPr txBox="1">
            <a:spLocks noChangeArrowheads="1"/>
          </p:cNvSpPr>
          <p:nvPr/>
        </p:nvSpPr>
        <p:spPr bwMode="auto">
          <a:xfrm>
            <a:off x="6659563" y="3484563"/>
            <a:ext cx="2036762" cy="954087"/>
          </a:xfrm>
          <a:prstGeom prst="rect">
            <a:avLst/>
          </a:prstGeom>
          <a:solidFill>
            <a:srgbClr val="FFFFFF"/>
          </a:solidFill>
          <a:ln w="38100">
            <a:solidFill>
              <a:srgbClr val="008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0000"/>
                </a:solidFill>
              </a:rPr>
              <a:t>输入：</a:t>
            </a:r>
            <a:r>
              <a:rPr lang="en-US" altLang="zh-CN" sz="2800">
                <a:solidFill>
                  <a:srgbClr val="000000"/>
                </a:solidFill>
              </a:rPr>
              <a:t>3,7 </a:t>
            </a:r>
            <a:r>
              <a:rPr lang="en-US" altLang="zh-CN" sz="2800">
                <a:solidFill>
                  <a:srgbClr val="000000"/>
                </a:solidFill>
                <a:sym typeface="Symbol" panose="05050102010706020507" pitchFamily="18" charset="2"/>
              </a:rPr>
              <a:t></a:t>
            </a:r>
          </a:p>
          <a:p>
            <a:pPr eaLnBrk="1" hangingPunct="1"/>
            <a:r>
              <a:rPr lang="zh-CN" altLang="en-US" sz="2800">
                <a:solidFill>
                  <a:srgbClr val="000000"/>
                </a:solidFill>
                <a:sym typeface="Symbol" panose="05050102010706020507" pitchFamily="18" charset="2"/>
              </a:rPr>
              <a:t>输出：</a:t>
            </a:r>
            <a:r>
              <a:rPr lang="en-US" altLang="zh-CN" sz="2800">
                <a:solidFill>
                  <a:srgbClr val="000000"/>
                </a:solidFill>
              </a:rPr>
              <a:t>7.00</a:t>
            </a:r>
            <a:r>
              <a:rPr lang="en-US" altLang="zh-CN" sz="2800">
                <a:solidFill>
                  <a:srgbClr val="000000"/>
                </a:solidFill>
                <a:sym typeface="Symbol" panose="05050102010706020507" pitchFamily="18" charset="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 xmlns:a16="http://schemas.microsoft.com/office/drawing/2014/main" id="{5B2952EB-D953-46BC-B387-713F32EF4CB6}"/>
              </a:ext>
            </a:extLst>
          </p:cNvPr>
          <p:cNvSpPr>
            <a:spLocks noChangeArrowheads="1"/>
          </p:cNvSpPr>
          <p:nvPr/>
        </p:nvSpPr>
        <p:spPr bwMode="auto">
          <a:xfrm>
            <a:off x="655638" y="1019175"/>
            <a:ext cx="77597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en-US" altLang="zh-CN" sz="2800" dirty="0"/>
              <a:t>If </a:t>
            </a:r>
            <a:r>
              <a:rPr lang="zh-CN" altLang="en-US" sz="2800" dirty="0"/>
              <a:t>语句的嵌套</a:t>
            </a:r>
          </a:p>
          <a:p>
            <a:pPr lvl="3" eaLnBrk="1" hangingPunct="1">
              <a:spcBef>
                <a:spcPct val="20000"/>
              </a:spcBef>
              <a:buClr>
                <a:srgbClr val="FFCC00"/>
              </a:buClr>
              <a:buFont typeface="Wingdings" panose="05000000000000000000" pitchFamily="2" charset="2"/>
              <a:buChar char="l"/>
            </a:pPr>
            <a:r>
              <a:rPr lang="en-US" altLang="zh-CN" sz="2000" dirty="0"/>
              <a:t>If</a:t>
            </a:r>
            <a:r>
              <a:rPr lang="zh-CN" altLang="en-US" sz="2000" dirty="0"/>
              <a:t>语句中又包含一个或多个</a:t>
            </a:r>
            <a:r>
              <a:rPr lang="en-US" altLang="zh-CN" sz="2000" dirty="0"/>
              <a:t>if</a:t>
            </a:r>
            <a:r>
              <a:rPr lang="zh-CN" altLang="en-US" sz="2000" dirty="0"/>
              <a:t>语句称为</a:t>
            </a:r>
            <a:r>
              <a:rPr lang="en-US" altLang="zh-CN" sz="2000" dirty="0"/>
              <a:t>if</a:t>
            </a:r>
            <a:r>
              <a:rPr lang="zh-CN" altLang="en-US" sz="2000" dirty="0"/>
              <a:t>语句的嵌套。</a:t>
            </a:r>
          </a:p>
          <a:p>
            <a:pPr lvl="3" eaLnBrk="1" hangingPunct="1">
              <a:spcBef>
                <a:spcPct val="20000"/>
              </a:spcBef>
              <a:buClr>
                <a:srgbClr val="FFCC00"/>
              </a:buClr>
              <a:buFont typeface="Wingdings" panose="05000000000000000000" pitchFamily="2" charset="2"/>
              <a:buChar char="l"/>
            </a:pPr>
            <a:r>
              <a:rPr lang="zh-CN" altLang="en-US" sz="2000" dirty="0"/>
              <a:t>实际上只要将前述</a:t>
            </a:r>
            <a:r>
              <a:rPr lang="en-US" altLang="zh-CN" sz="2000" dirty="0"/>
              <a:t>if</a:t>
            </a:r>
            <a:r>
              <a:rPr lang="zh-CN" altLang="en-US" sz="2000" dirty="0"/>
              <a:t>语句的形式</a:t>
            </a:r>
            <a:r>
              <a:rPr lang="en-US" altLang="zh-CN" sz="2000" dirty="0"/>
              <a:t>1</a:t>
            </a:r>
            <a:r>
              <a:rPr lang="zh-CN" altLang="en-US" sz="2000" dirty="0"/>
              <a:t>和</a:t>
            </a:r>
            <a:r>
              <a:rPr lang="en-US" altLang="zh-CN" sz="2000" dirty="0"/>
              <a:t>2</a:t>
            </a:r>
            <a:r>
              <a:rPr lang="zh-CN" altLang="en-US" sz="2000" dirty="0"/>
              <a:t>中的内嵌语句用一个</a:t>
            </a:r>
            <a:r>
              <a:rPr lang="en-US" altLang="zh-CN" sz="2000" dirty="0"/>
              <a:t>if</a:t>
            </a:r>
            <a:r>
              <a:rPr lang="zh-CN" altLang="en-US" sz="2000" dirty="0"/>
              <a:t>语句代替，即成为</a:t>
            </a:r>
            <a:r>
              <a:rPr lang="en-US" altLang="zh-CN" sz="2000" dirty="0"/>
              <a:t>if</a:t>
            </a:r>
            <a:r>
              <a:rPr lang="zh-CN" altLang="en-US" sz="2000" dirty="0"/>
              <a:t>语句的嵌套。</a:t>
            </a:r>
          </a:p>
          <a:p>
            <a:pPr lvl="3" eaLnBrk="1" hangingPunct="1">
              <a:spcBef>
                <a:spcPct val="20000"/>
              </a:spcBef>
              <a:buClr>
                <a:srgbClr val="FFCC00"/>
              </a:buClr>
              <a:buFont typeface="Wingdings" panose="05000000000000000000" pitchFamily="2" charset="2"/>
              <a:buChar char="l"/>
            </a:pPr>
            <a:r>
              <a:rPr lang="zh-CN" altLang="en-US" sz="2000" dirty="0"/>
              <a:t>嵌套的</a:t>
            </a:r>
            <a:r>
              <a:rPr lang="en-US" altLang="zh-CN" sz="2000" dirty="0"/>
              <a:t>if</a:t>
            </a:r>
            <a:r>
              <a:rPr lang="zh-CN" altLang="en-US" sz="2000" dirty="0"/>
              <a:t>语句还可以嵌套另一个</a:t>
            </a:r>
            <a:r>
              <a:rPr lang="en-US" altLang="zh-CN" sz="2000" dirty="0"/>
              <a:t>if</a:t>
            </a:r>
            <a:r>
              <a:rPr lang="zh-CN" altLang="en-US" sz="2000" dirty="0"/>
              <a:t>语句，形成多重嵌套。</a:t>
            </a:r>
          </a:p>
          <a:p>
            <a:pPr lvl="2" eaLnBrk="1" hangingPunct="1">
              <a:spcBef>
                <a:spcPct val="20000"/>
              </a:spcBef>
              <a:buClr>
                <a:srgbClr val="FF3300"/>
              </a:buClr>
              <a:buFont typeface="Wingdings" panose="05000000000000000000" pitchFamily="2" charset="2"/>
              <a:buChar char="v"/>
            </a:pPr>
            <a:r>
              <a:rPr lang="zh-CN" altLang="en-US" dirty="0"/>
              <a:t>一般形式：</a:t>
            </a:r>
          </a:p>
        </p:txBody>
      </p:sp>
      <p:grpSp>
        <p:nvGrpSpPr>
          <p:cNvPr id="2" name="Group 8">
            <a:extLst>
              <a:ext uri="{FF2B5EF4-FFF2-40B4-BE49-F238E27FC236}">
                <a16:creationId xmlns="" xmlns:a16="http://schemas.microsoft.com/office/drawing/2014/main" id="{82AFF6CF-358F-4432-9C72-810566D495C2}"/>
              </a:ext>
            </a:extLst>
          </p:cNvPr>
          <p:cNvGrpSpPr>
            <a:grpSpLocks/>
          </p:cNvGrpSpPr>
          <p:nvPr/>
        </p:nvGrpSpPr>
        <p:grpSpPr bwMode="auto">
          <a:xfrm>
            <a:off x="2187575" y="3419475"/>
            <a:ext cx="5141913" cy="2530475"/>
            <a:chOff x="1032" y="2542"/>
            <a:chExt cx="3239" cy="1594"/>
          </a:xfrm>
        </p:grpSpPr>
        <p:sp>
          <p:nvSpPr>
            <p:cNvPr id="30724" name="Rectangle 9">
              <a:extLst>
                <a:ext uri="{FF2B5EF4-FFF2-40B4-BE49-F238E27FC236}">
                  <a16:creationId xmlns="" xmlns:a16="http://schemas.microsoft.com/office/drawing/2014/main" id="{A930A8B5-6B74-4B94-8414-1E144686BC61}"/>
                </a:ext>
              </a:extLst>
            </p:cNvPr>
            <p:cNvSpPr>
              <a:spLocks noChangeArrowheads="1"/>
            </p:cNvSpPr>
            <p:nvPr/>
          </p:nvSpPr>
          <p:spPr bwMode="auto">
            <a:xfrm>
              <a:off x="1032" y="2542"/>
              <a:ext cx="3239" cy="1594"/>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0725" name="Group 10">
              <a:extLst>
                <a:ext uri="{FF2B5EF4-FFF2-40B4-BE49-F238E27FC236}">
                  <a16:creationId xmlns="" xmlns:a16="http://schemas.microsoft.com/office/drawing/2014/main" id="{F35F8FB0-4DCA-4147-B1BA-3DC2B581FA05}"/>
                </a:ext>
              </a:extLst>
            </p:cNvPr>
            <p:cNvGrpSpPr>
              <a:grpSpLocks/>
            </p:cNvGrpSpPr>
            <p:nvPr/>
          </p:nvGrpSpPr>
          <p:grpSpPr bwMode="auto">
            <a:xfrm>
              <a:off x="1150" y="2603"/>
              <a:ext cx="2834" cy="1438"/>
              <a:chOff x="2928" y="0"/>
              <a:chExt cx="2834" cy="1438"/>
            </a:xfrm>
          </p:grpSpPr>
          <p:sp>
            <p:nvSpPr>
              <p:cNvPr id="30726" name="Text Box 11">
                <a:extLst>
                  <a:ext uri="{FF2B5EF4-FFF2-40B4-BE49-F238E27FC236}">
                    <a16:creationId xmlns="" xmlns:a16="http://schemas.microsoft.com/office/drawing/2014/main" id="{ECC3C8EE-6401-4559-907E-E612EBFE1C98}"/>
                  </a:ext>
                </a:extLst>
              </p:cNvPr>
              <p:cNvSpPr txBox="1">
                <a:spLocks noChangeArrowheads="1"/>
              </p:cNvSpPr>
              <p:nvPr/>
            </p:nvSpPr>
            <p:spPr bwMode="auto">
              <a:xfrm>
                <a:off x="2928" y="0"/>
                <a:ext cx="1906"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2)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2</a:t>
                </a:r>
              </a:p>
              <a:p>
                <a:r>
                  <a:rPr lang="en-US" altLang="zh-CN">
                    <a:solidFill>
                      <a:srgbClr val="000000"/>
                    </a:solidFill>
                    <a:ea typeface="隶书" panose="02010509060101010101" pitchFamily="49" charset="-122"/>
                  </a:rPr>
                  <a:t>else</a:t>
                </a:r>
              </a:p>
              <a:p>
                <a:r>
                  <a:rPr lang="en-US" altLang="zh-CN">
                    <a:solidFill>
                      <a:srgbClr val="000000"/>
                    </a:solidFill>
                    <a:ea typeface="隶书" panose="02010509060101010101" pitchFamily="49" charset="-122"/>
                  </a:rPr>
                  <a:t>        if(</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3)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3</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4</a:t>
                </a:r>
              </a:p>
            </p:txBody>
          </p:sp>
          <p:sp>
            <p:nvSpPr>
              <p:cNvPr id="30727" name="Text Box 12">
                <a:extLst>
                  <a:ext uri="{FF2B5EF4-FFF2-40B4-BE49-F238E27FC236}">
                    <a16:creationId xmlns="" xmlns:a16="http://schemas.microsoft.com/office/drawing/2014/main" id="{B43E55B1-35D8-46A0-B263-12B1A3F31D95}"/>
                  </a:ext>
                </a:extLst>
              </p:cNvPr>
              <p:cNvSpPr txBox="1">
                <a:spLocks noChangeArrowheads="1"/>
              </p:cNvSpPr>
              <p:nvPr/>
            </p:nvSpPr>
            <p:spPr bwMode="auto">
              <a:xfrm>
                <a:off x="5141" y="36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sp>
            <p:nvSpPr>
              <p:cNvPr id="30728" name="Text Box 13">
                <a:extLst>
                  <a:ext uri="{FF2B5EF4-FFF2-40B4-BE49-F238E27FC236}">
                    <a16:creationId xmlns="" xmlns:a16="http://schemas.microsoft.com/office/drawing/2014/main" id="{1707FAE5-FCB9-460F-975B-1BC9D6931F3D}"/>
                  </a:ext>
                </a:extLst>
              </p:cNvPr>
              <p:cNvSpPr txBox="1">
                <a:spLocks noChangeArrowheads="1"/>
              </p:cNvSpPr>
              <p:nvPr/>
            </p:nvSpPr>
            <p:spPr bwMode="auto">
              <a:xfrm>
                <a:off x="5141" y="1048"/>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endParaRPr lang="en-US" altLang="zh-CN" sz="2000">
                  <a:solidFill>
                    <a:srgbClr val="FF0000"/>
                  </a:solidFill>
                  <a:ea typeface="隶书" panose="02010509060101010101" pitchFamily="49" charset="-122"/>
                </a:endParaRPr>
              </a:p>
            </p:txBody>
          </p:sp>
          <p:sp>
            <p:nvSpPr>
              <p:cNvPr id="30729" name="AutoShape 14">
                <a:extLst>
                  <a:ext uri="{FF2B5EF4-FFF2-40B4-BE49-F238E27FC236}">
                    <a16:creationId xmlns="" xmlns:a16="http://schemas.microsoft.com/office/drawing/2014/main" id="{C38965F5-AF20-4297-AEB0-A5AFECE17528}"/>
                  </a:ext>
                </a:extLst>
              </p:cNvPr>
              <p:cNvSpPr>
                <a:spLocks/>
              </p:cNvSpPr>
              <p:nvPr/>
            </p:nvSpPr>
            <p:spPr bwMode="auto">
              <a:xfrm>
                <a:off x="5078" y="380"/>
                <a:ext cx="48" cy="288"/>
              </a:xfrm>
              <a:prstGeom prst="righ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730" name="AutoShape 15">
                <a:extLst>
                  <a:ext uri="{FF2B5EF4-FFF2-40B4-BE49-F238E27FC236}">
                    <a16:creationId xmlns="" xmlns:a16="http://schemas.microsoft.com/office/drawing/2014/main" id="{E838D32F-045D-4C98-96D7-94F7F856387F}"/>
                  </a:ext>
                </a:extLst>
              </p:cNvPr>
              <p:cNvSpPr>
                <a:spLocks/>
              </p:cNvSpPr>
              <p:nvPr/>
            </p:nvSpPr>
            <p:spPr bwMode="auto">
              <a:xfrm>
                <a:off x="5112" y="1045"/>
                <a:ext cx="48" cy="288"/>
              </a:xfrm>
              <a:prstGeom prst="righ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 xmlns:a16="http://schemas.microsoft.com/office/drawing/2014/main" id="{6DAF912F-4608-412B-A4BE-90DA75C3A0D4}"/>
              </a:ext>
            </a:extLst>
          </p:cNvPr>
          <p:cNvSpPr>
            <a:spLocks noChangeArrowheads="1"/>
          </p:cNvSpPr>
          <p:nvPr/>
        </p:nvSpPr>
        <p:spPr bwMode="auto">
          <a:xfrm>
            <a:off x="668338" y="938213"/>
            <a:ext cx="77597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a:t>if </a:t>
            </a:r>
            <a:r>
              <a:rPr lang="zh-CN" altLang="en-US"/>
              <a:t>嵌套的几种变形</a:t>
            </a:r>
          </a:p>
        </p:txBody>
      </p:sp>
      <p:grpSp>
        <p:nvGrpSpPr>
          <p:cNvPr id="2" name="Group 43">
            <a:extLst>
              <a:ext uri="{FF2B5EF4-FFF2-40B4-BE49-F238E27FC236}">
                <a16:creationId xmlns="" xmlns:a16="http://schemas.microsoft.com/office/drawing/2014/main" id="{8C444756-04DB-4110-835A-A0F9E255678C}"/>
              </a:ext>
            </a:extLst>
          </p:cNvPr>
          <p:cNvGrpSpPr>
            <a:grpSpLocks/>
          </p:cNvGrpSpPr>
          <p:nvPr/>
        </p:nvGrpSpPr>
        <p:grpSpPr bwMode="auto">
          <a:xfrm>
            <a:off x="522288" y="1516063"/>
            <a:ext cx="4017962" cy="2141537"/>
            <a:chOff x="666" y="785"/>
            <a:chExt cx="2531" cy="1349"/>
          </a:xfrm>
        </p:grpSpPr>
        <p:sp>
          <p:nvSpPr>
            <p:cNvPr id="31773" name="Rectangle 15">
              <a:extLst>
                <a:ext uri="{FF2B5EF4-FFF2-40B4-BE49-F238E27FC236}">
                  <a16:creationId xmlns="" xmlns:a16="http://schemas.microsoft.com/office/drawing/2014/main" id="{7999B975-BDA2-4D0E-8175-DD3CF1F77D24}"/>
                </a:ext>
              </a:extLst>
            </p:cNvPr>
            <p:cNvSpPr>
              <a:spLocks noChangeArrowheads="1"/>
            </p:cNvSpPr>
            <p:nvPr/>
          </p:nvSpPr>
          <p:spPr bwMode="auto">
            <a:xfrm>
              <a:off x="666" y="785"/>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74" name="Text Box 17">
              <a:extLst>
                <a:ext uri="{FF2B5EF4-FFF2-40B4-BE49-F238E27FC236}">
                  <a16:creationId xmlns="" xmlns:a16="http://schemas.microsoft.com/office/drawing/2014/main" id="{24B0C151-DCD7-488E-903F-8B6252E0E8C5}"/>
                </a:ext>
              </a:extLst>
            </p:cNvPr>
            <p:cNvSpPr txBox="1">
              <a:spLocks noChangeArrowheads="1"/>
            </p:cNvSpPr>
            <p:nvPr/>
          </p:nvSpPr>
          <p:spPr bwMode="auto">
            <a:xfrm>
              <a:off x="774" y="852"/>
              <a:ext cx="166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else   </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2)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2</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3</a:t>
              </a:r>
            </a:p>
          </p:txBody>
        </p:sp>
        <p:sp>
          <p:nvSpPr>
            <p:cNvPr id="31775" name="Text Box 18">
              <a:extLst>
                <a:ext uri="{FF2B5EF4-FFF2-40B4-BE49-F238E27FC236}">
                  <a16:creationId xmlns="" xmlns:a16="http://schemas.microsoft.com/office/drawing/2014/main" id="{CCB0A329-FB4D-4AAA-93CB-F200CE11B920}"/>
                </a:ext>
              </a:extLst>
            </p:cNvPr>
            <p:cNvSpPr txBox="1">
              <a:spLocks noChangeArrowheads="1"/>
            </p:cNvSpPr>
            <p:nvPr/>
          </p:nvSpPr>
          <p:spPr bwMode="auto">
            <a:xfrm>
              <a:off x="2548" y="1672"/>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sp>
          <p:nvSpPr>
            <p:cNvPr id="31776" name="AutoShape 19">
              <a:extLst>
                <a:ext uri="{FF2B5EF4-FFF2-40B4-BE49-F238E27FC236}">
                  <a16:creationId xmlns="" xmlns:a16="http://schemas.microsoft.com/office/drawing/2014/main" id="{AE1B1AA6-CC59-454D-A9B4-08ABA596F011}"/>
                </a:ext>
              </a:extLst>
            </p:cNvPr>
            <p:cNvSpPr>
              <a:spLocks/>
            </p:cNvSpPr>
            <p:nvPr/>
          </p:nvSpPr>
          <p:spPr bwMode="auto">
            <a:xfrm>
              <a:off x="2428" y="1669"/>
              <a:ext cx="43" cy="299"/>
            </a:xfrm>
            <a:prstGeom prst="rightBracket">
              <a:avLst>
                <a:gd name="adj" fmla="val 5794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3" name="Group 44">
            <a:extLst>
              <a:ext uri="{FF2B5EF4-FFF2-40B4-BE49-F238E27FC236}">
                <a16:creationId xmlns="" xmlns:a16="http://schemas.microsoft.com/office/drawing/2014/main" id="{7691C8FB-375B-4E81-8455-B52EBFC8FE68}"/>
              </a:ext>
            </a:extLst>
          </p:cNvPr>
          <p:cNvGrpSpPr>
            <a:grpSpLocks/>
          </p:cNvGrpSpPr>
          <p:nvPr/>
        </p:nvGrpSpPr>
        <p:grpSpPr bwMode="auto">
          <a:xfrm>
            <a:off x="522288" y="3967163"/>
            <a:ext cx="4017962" cy="2128837"/>
            <a:chOff x="666" y="2329"/>
            <a:chExt cx="2531" cy="1341"/>
          </a:xfrm>
        </p:grpSpPr>
        <p:sp>
          <p:nvSpPr>
            <p:cNvPr id="31769" name="Rectangle 23">
              <a:extLst>
                <a:ext uri="{FF2B5EF4-FFF2-40B4-BE49-F238E27FC236}">
                  <a16:creationId xmlns="" xmlns:a16="http://schemas.microsoft.com/office/drawing/2014/main" id="{B66EC51C-0CB5-4FF2-8BAA-79F2641253A2}"/>
                </a:ext>
              </a:extLst>
            </p:cNvPr>
            <p:cNvSpPr>
              <a:spLocks noChangeArrowheads="1"/>
            </p:cNvSpPr>
            <p:nvPr/>
          </p:nvSpPr>
          <p:spPr bwMode="auto">
            <a:xfrm>
              <a:off x="666" y="2329"/>
              <a:ext cx="2531" cy="1341"/>
            </a:xfrm>
            <a:prstGeom prst="rect">
              <a:avLst/>
            </a:prstGeom>
            <a:solidFill>
              <a:srgbClr val="FFEBFF"/>
            </a:solidFill>
            <a:ln w="38100">
              <a:solidFill>
                <a:schemeClr val="tx1"/>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70" name="Text Box 25">
              <a:extLst>
                <a:ext uri="{FF2B5EF4-FFF2-40B4-BE49-F238E27FC236}">
                  <a16:creationId xmlns="" xmlns:a16="http://schemas.microsoft.com/office/drawing/2014/main" id="{44552A0D-8C76-45B0-BBDD-9CD206FBF941}"/>
                </a:ext>
              </a:extLst>
            </p:cNvPr>
            <p:cNvSpPr txBox="1">
              <a:spLocks noChangeArrowheads="1"/>
            </p:cNvSpPr>
            <p:nvPr/>
          </p:nvSpPr>
          <p:spPr bwMode="auto">
            <a:xfrm>
              <a:off x="774" y="2396"/>
              <a:ext cx="1618"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2)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2</a:t>
              </a:r>
            </a:p>
            <a:p>
              <a:r>
                <a:rPr lang="en-US" altLang="zh-CN">
                  <a:solidFill>
                    <a:srgbClr val="000000"/>
                  </a:solidFill>
                  <a:ea typeface="隶书" panose="02010509060101010101" pitchFamily="49" charset="-122"/>
                </a:rPr>
                <a:t>else   </a:t>
              </a:r>
            </a:p>
            <a:p>
              <a:r>
                <a:rPr lang="en-US" altLang="zh-CN">
                  <a:solidFill>
                    <a:srgbClr val="000000"/>
                  </a:solidFill>
                  <a:ea typeface="隶书" panose="02010509060101010101" pitchFamily="49" charset="-122"/>
                </a:rPr>
                <a:t>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3</a:t>
              </a:r>
            </a:p>
          </p:txBody>
        </p:sp>
        <p:sp>
          <p:nvSpPr>
            <p:cNvPr id="31771" name="Text Box 26">
              <a:extLst>
                <a:ext uri="{FF2B5EF4-FFF2-40B4-BE49-F238E27FC236}">
                  <a16:creationId xmlns="" xmlns:a16="http://schemas.microsoft.com/office/drawing/2014/main" id="{67BFB3F3-531A-41E0-A796-0E243BB5EFE4}"/>
                </a:ext>
              </a:extLst>
            </p:cNvPr>
            <p:cNvSpPr txBox="1">
              <a:spLocks noChangeArrowheads="1"/>
            </p:cNvSpPr>
            <p:nvPr/>
          </p:nvSpPr>
          <p:spPr bwMode="auto">
            <a:xfrm>
              <a:off x="2498" y="275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sp>
          <p:nvSpPr>
            <p:cNvPr id="31772" name="AutoShape 27">
              <a:extLst>
                <a:ext uri="{FF2B5EF4-FFF2-40B4-BE49-F238E27FC236}">
                  <a16:creationId xmlns="" xmlns:a16="http://schemas.microsoft.com/office/drawing/2014/main" id="{80DC775C-443F-49D6-81F6-B55CFD51E1D5}"/>
                </a:ext>
              </a:extLst>
            </p:cNvPr>
            <p:cNvSpPr>
              <a:spLocks/>
            </p:cNvSpPr>
            <p:nvPr/>
          </p:nvSpPr>
          <p:spPr bwMode="auto">
            <a:xfrm>
              <a:off x="2378" y="2753"/>
              <a:ext cx="43" cy="299"/>
            </a:xfrm>
            <a:prstGeom prst="rightBracket">
              <a:avLst>
                <a:gd name="adj" fmla="val 5794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 name="Group 64">
            <a:extLst>
              <a:ext uri="{FF2B5EF4-FFF2-40B4-BE49-F238E27FC236}">
                <a16:creationId xmlns="" xmlns:a16="http://schemas.microsoft.com/office/drawing/2014/main" id="{B1407011-A2CC-4C8D-9B5B-B6F350DBF701}"/>
              </a:ext>
            </a:extLst>
          </p:cNvPr>
          <p:cNvGrpSpPr>
            <a:grpSpLocks/>
          </p:cNvGrpSpPr>
          <p:nvPr/>
        </p:nvGrpSpPr>
        <p:grpSpPr bwMode="auto">
          <a:xfrm>
            <a:off x="4808538" y="1517650"/>
            <a:ext cx="4017962" cy="2141538"/>
            <a:chOff x="3029" y="786"/>
            <a:chExt cx="2531" cy="1349"/>
          </a:xfrm>
        </p:grpSpPr>
        <p:sp>
          <p:nvSpPr>
            <p:cNvPr id="31767" name="Rectangle 46">
              <a:extLst>
                <a:ext uri="{FF2B5EF4-FFF2-40B4-BE49-F238E27FC236}">
                  <a16:creationId xmlns="" xmlns:a16="http://schemas.microsoft.com/office/drawing/2014/main" id="{A2E75361-97F7-4B41-92B9-27B7513DB39C}"/>
                </a:ext>
              </a:extLst>
            </p:cNvPr>
            <p:cNvSpPr>
              <a:spLocks noChangeArrowheads="1"/>
            </p:cNvSpPr>
            <p:nvPr/>
          </p:nvSpPr>
          <p:spPr bwMode="auto">
            <a:xfrm>
              <a:off x="3029" y="786"/>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68" name="Text Box 47">
              <a:extLst>
                <a:ext uri="{FF2B5EF4-FFF2-40B4-BE49-F238E27FC236}">
                  <a16:creationId xmlns="" xmlns:a16="http://schemas.microsoft.com/office/drawing/2014/main" id="{2E64B726-6992-4563-8E91-AC52E069526E}"/>
                </a:ext>
              </a:extLst>
            </p:cNvPr>
            <p:cNvSpPr txBox="1">
              <a:spLocks noChangeArrowheads="1"/>
            </p:cNvSpPr>
            <p:nvPr/>
          </p:nvSpPr>
          <p:spPr bwMode="auto">
            <a:xfrm>
              <a:off x="3137" y="853"/>
              <a:ext cx="166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2)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else   </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3)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2</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3</a:t>
              </a:r>
            </a:p>
          </p:txBody>
        </p:sp>
      </p:grpSp>
      <p:grpSp>
        <p:nvGrpSpPr>
          <p:cNvPr id="5" name="Group 65">
            <a:extLst>
              <a:ext uri="{FF2B5EF4-FFF2-40B4-BE49-F238E27FC236}">
                <a16:creationId xmlns="" xmlns:a16="http://schemas.microsoft.com/office/drawing/2014/main" id="{41206088-494B-4F96-A390-82560A38DE23}"/>
              </a:ext>
            </a:extLst>
          </p:cNvPr>
          <p:cNvGrpSpPr>
            <a:grpSpLocks/>
          </p:cNvGrpSpPr>
          <p:nvPr/>
        </p:nvGrpSpPr>
        <p:grpSpPr bwMode="auto">
          <a:xfrm>
            <a:off x="7605713" y="2203450"/>
            <a:ext cx="1150937" cy="1179513"/>
            <a:chOff x="4791" y="1226"/>
            <a:chExt cx="725" cy="743"/>
          </a:xfrm>
        </p:grpSpPr>
        <p:sp>
          <p:nvSpPr>
            <p:cNvPr id="31765" name="Text Box 48">
              <a:extLst>
                <a:ext uri="{FF2B5EF4-FFF2-40B4-BE49-F238E27FC236}">
                  <a16:creationId xmlns="" xmlns:a16="http://schemas.microsoft.com/office/drawing/2014/main" id="{A6619B28-3E36-42A0-9FC4-5B12E3D54E3C}"/>
                </a:ext>
              </a:extLst>
            </p:cNvPr>
            <p:cNvSpPr txBox="1">
              <a:spLocks noChangeArrowheads="1"/>
            </p:cNvSpPr>
            <p:nvPr/>
          </p:nvSpPr>
          <p:spPr bwMode="auto">
            <a:xfrm>
              <a:off x="4895" y="1443"/>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sp>
          <p:nvSpPr>
            <p:cNvPr id="31766" name="AutoShape 49">
              <a:extLst>
                <a:ext uri="{FF2B5EF4-FFF2-40B4-BE49-F238E27FC236}">
                  <a16:creationId xmlns="" xmlns:a16="http://schemas.microsoft.com/office/drawing/2014/main" id="{59264F5E-8EDD-4B6B-ACF9-CC1D094EC034}"/>
                </a:ext>
              </a:extLst>
            </p:cNvPr>
            <p:cNvSpPr>
              <a:spLocks/>
            </p:cNvSpPr>
            <p:nvPr/>
          </p:nvSpPr>
          <p:spPr bwMode="auto">
            <a:xfrm>
              <a:off x="4791" y="1226"/>
              <a:ext cx="27" cy="743"/>
            </a:xfrm>
            <a:prstGeom prst="rightBracket">
              <a:avLst>
                <a:gd name="adj" fmla="val 22932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6" name="Group 72">
            <a:extLst>
              <a:ext uri="{FF2B5EF4-FFF2-40B4-BE49-F238E27FC236}">
                <a16:creationId xmlns="" xmlns:a16="http://schemas.microsoft.com/office/drawing/2014/main" id="{9519C593-C82E-4ADB-BAD0-11F24E78F570}"/>
              </a:ext>
            </a:extLst>
          </p:cNvPr>
          <p:cNvGrpSpPr>
            <a:grpSpLocks/>
          </p:cNvGrpSpPr>
          <p:nvPr/>
        </p:nvGrpSpPr>
        <p:grpSpPr bwMode="auto">
          <a:xfrm>
            <a:off x="4822825" y="3948113"/>
            <a:ext cx="4017963" cy="2141537"/>
            <a:chOff x="3038" y="2325"/>
            <a:chExt cx="2531" cy="1349"/>
          </a:xfrm>
        </p:grpSpPr>
        <p:sp>
          <p:nvSpPr>
            <p:cNvPr id="31760" name="Rectangle 57">
              <a:extLst>
                <a:ext uri="{FF2B5EF4-FFF2-40B4-BE49-F238E27FC236}">
                  <a16:creationId xmlns="" xmlns:a16="http://schemas.microsoft.com/office/drawing/2014/main" id="{F4846C23-4B7E-44DC-B2D3-91361A89C8C9}"/>
                </a:ext>
              </a:extLst>
            </p:cNvPr>
            <p:cNvSpPr>
              <a:spLocks noChangeArrowheads="1"/>
            </p:cNvSpPr>
            <p:nvPr/>
          </p:nvSpPr>
          <p:spPr bwMode="auto">
            <a:xfrm>
              <a:off x="3038" y="2325"/>
              <a:ext cx="2531" cy="1349"/>
            </a:xfrm>
            <a:prstGeom prst="rect">
              <a:avLst/>
            </a:prstGeom>
            <a:solidFill>
              <a:srgbClr val="FFEBFF"/>
            </a:solidFill>
            <a:ln w="38100">
              <a:solidFill>
                <a:schemeClr val="tx2"/>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61" name="Text Box 58">
              <a:extLst>
                <a:ext uri="{FF2B5EF4-FFF2-40B4-BE49-F238E27FC236}">
                  <a16:creationId xmlns="" xmlns:a16="http://schemas.microsoft.com/office/drawing/2014/main" id="{CDA07B6C-5DF6-4ED9-B89C-FB9183CE7B29}"/>
                </a:ext>
              </a:extLst>
            </p:cNvPr>
            <p:cNvSpPr txBox="1">
              <a:spLocks noChangeArrowheads="1"/>
            </p:cNvSpPr>
            <p:nvPr/>
          </p:nvSpPr>
          <p:spPr bwMode="auto">
            <a:xfrm>
              <a:off x="3146" y="2392"/>
              <a:ext cx="1817"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1)</a:t>
              </a:r>
            </a:p>
            <a:p>
              <a:r>
                <a:rPr lang="en-US" altLang="zh-CN">
                  <a:solidFill>
                    <a:srgbClr val="000000"/>
                  </a:solidFill>
                  <a:ea typeface="隶书" panose="02010509060101010101" pitchFamily="49" charset="-122"/>
                </a:rPr>
                <a:t>    </a:t>
              </a:r>
              <a:r>
                <a:rPr lang="en-US" altLang="zh-CN">
                  <a:solidFill>
                    <a:srgbClr val="009900"/>
                  </a:solidFill>
                  <a:ea typeface="隶书" panose="02010509060101010101" pitchFamily="49" charset="-122"/>
                </a:rPr>
                <a:t>{</a:t>
              </a:r>
              <a:r>
                <a:rPr lang="en-US" altLang="zh-CN">
                  <a:solidFill>
                    <a:srgbClr val="000000"/>
                  </a:solidFill>
                  <a:ea typeface="隶书" panose="02010509060101010101" pitchFamily="49" charset="-122"/>
                </a:rPr>
                <a:t>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2)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1</a:t>
              </a:r>
              <a:r>
                <a:rPr lang="en-US" altLang="zh-CN">
                  <a:solidFill>
                    <a:srgbClr val="009900"/>
                  </a:solidFill>
                  <a:ea typeface="隶书" panose="02010509060101010101" pitchFamily="49" charset="-122"/>
                </a:rPr>
                <a:t>}</a:t>
              </a:r>
            </a:p>
            <a:p>
              <a:r>
                <a:rPr lang="en-US" altLang="zh-CN">
                  <a:solidFill>
                    <a:srgbClr val="000000"/>
                  </a:solidFill>
                  <a:ea typeface="隶书" panose="02010509060101010101" pitchFamily="49" charset="-122"/>
                </a:rPr>
                <a:t>else   </a:t>
              </a:r>
            </a:p>
            <a:p>
              <a:r>
                <a:rPr lang="en-US" altLang="zh-CN">
                  <a:solidFill>
                    <a:srgbClr val="000000"/>
                  </a:solidFill>
                  <a:ea typeface="隶书" panose="02010509060101010101" pitchFamily="49" charset="-122"/>
                </a:rPr>
                <a:t>    if (</a:t>
              </a:r>
              <a:r>
                <a:rPr lang="zh-CN" altLang="en-US">
                  <a:solidFill>
                    <a:srgbClr val="000000"/>
                  </a:solidFill>
                  <a:ea typeface="隶书" panose="02010509060101010101" pitchFamily="49" charset="-122"/>
                </a:rPr>
                <a:t>条件</a:t>
              </a:r>
              <a:r>
                <a:rPr lang="en-US" altLang="zh-CN">
                  <a:solidFill>
                    <a:srgbClr val="000000"/>
                  </a:solidFill>
                  <a:ea typeface="隶书" panose="02010509060101010101" pitchFamily="49" charset="-122"/>
                </a:rPr>
                <a:t>3)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2</a:t>
              </a:r>
            </a:p>
            <a:p>
              <a:r>
                <a:rPr lang="en-US" altLang="zh-CN">
                  <a:solidFill>
                    <a:srgbClr val="000000"/>
                  </a:solidFill>
                  <a:ea typeface="隶书" panose="02010509060101010101" pitchFamily="49" charset="-122"/>
                </a:rPr>
                <a:t>    else            </a:t>
              </a:r>
              <a:r>
                <a:rPr lang="zh-CN" altLang="en-US">
                  <a:solidFill>
                    <a:srgbClr val="000000"/>
                  </a:solidFill>
                  <a:ea typeface="隶书" panose="02010509060101010101" pitchFamily="49" charset="-122"/>
                </a:rPr>
                <a:t>语句</a:t>
              </a:r>
              <a:r>
                <a:rPr lang="en-US" altLang="zh-CN">
                  <a:solidFill>
                    <a:srgbClr val="000000"/>
                  </a:solidFill>
                  <a:ea typeface="隶书" panose="02010509060101010101" pitchFamily="49" charset="-122"/>
                </a:rPr>
                <a:t>3</a:t>
              </a:r>
            </a:p>
          </p:txBody>
        </p:sp>
        <p:sp>
          <p:nvSpPr>
            <p:cNvPr id="31762" name="Text Box 59">
              <a:extLst>
                <a:ext uri="{FF2B5EF4-FFF2-40B4-BE49-F238E27FC236}">
                  <a16:creationId xmlns="" xmlns:a16="http://schemas.microsoft.com/office/drawing/2014/main" id="{E707339B-701C-4BF2-97C3-0579ADFFEF61}"/>
                </a:ext>
              </a:extLst>
            </p:cNvPr>
            <p:cNvSpPr txBox="1">
              <a:spLocks noChangeArrowheads="1"/>
            </p:cNvSpPr>
            <p:nvPr/>
          </p:nvSpPr>
          <p:spPr bwMode="auto">
            <a:xfrm>
              <a:off x="4896" y="2620"/>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sp>
          <p:nvSpPr>
            <p:cNvPr id="31763" name="AutoShape 60">
              <a:extLst>
                <a:ext uri="{FF2B5EF4-FFF2-40B4-BE49-F238E27FC236}">
                  <a16:creationId xmlns="" xmlns:a16="http://schemas.microsoft.com/office/drawing/2014/main" id="{2488D9E2-2AB2-4BE3-96F0-DEB51B64C73F}"/>
                </a:ext>
              </a:extLst>
            </p:cNvPr>
            <p:cNvSpPr>
              <a:spLocks/>
            </p:cNvSpPr>
            <p:nvPr/>
          </p:nvSpPr>
          <p:spPr bwMode="auto">
            <a:xfrm>
              <a:off x="4800" y="3193"/>
              <a:ext cx="27" cy="315"/>
            </a:xfrm>
            <a:prstGeom prst="rightBracket">
              <a:avLst>
                <a:gd name="adj" fmla="val 972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64" name="Text Box 61">
              <a:extLst>
                <a:ext uri="{FF2B5EF4-FFF2-40B4-BE49-F238E27FC236}">
                  <a16:creationId xmlns="" xmlns:a16="http://schemas.microsoft.com/office/drawing/2014/main" id="{3834678D-D173-482F-AB5A-EC69A599397A}"/>
                </a:ext>
              </a:extLst>
            </p:cNvPr>
            <p:cNvSpPr txBox="1">
              <a:spLocks noChangeArrowheads="1"/>
            </p:cNvSpPr>
            <p:nvPr/>
          </p:nvSpPr>
          <p:spPr bwMode="auto">
            <a:xfrm>
              <a:off x="4904" y="319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FF0000"/>
                  </a:solidFill>
                  <a:ea typeface="隶书" panose="02010509060101010101" pitchFamily="49" charset="-122"/>
                </a:rPr>
                <a:t>内嵌</a:t>
              </a:r>
              <a:r>
                <a:rPr lang="en-US" altLang="zh-CN">
                  <a:solidFill>
                    <a:srgbClr val="FF0000"/>
                  </a:solidFill>
                  <a:ea typeface="隶书" panose="02010509060101010101" pitchFamily="49" charset="-122"/>
                </a:rPr>
                <a:t>if</a:t>
              </a:r>
            </a:p>
          </p:txBody>
        </p:sp>
      </p:grpSp>
      <p:grpSp>
        <p:nvGrpSpPr>
          <p:cNvPr id="7" name="Group 75">
            <a:extLst>
              <a:ext uri="{FF2B5EF4-FFF2-40B4-BE49-F238E27FC236}">
                <a16:creationId xmlns="" xmlns:a16="http://schemas.microsoft.com/office/drawing/2014/main" id="{7FF3395E-7340-495A-962A-2B8462B94A1F}"/>
              </a:ext>
            </a:extLst>
          </p:cNvPr>
          <p:cNvGrpSpPr>
            <a:grpSpLocks/>
          </p:cNvGrpSpPr>
          <p:nvPr/>
        </p:nvGrpSpPr>
        <p:grpSpPr bwMode="auto">
          <a:xfrm>
            <a:off x="6858000" y="869950"/>
            <a:ext cx="1900238" cy="2540000"/>
            <a:chOff x="4320" y="386"/>
            <a:chExt cx="1197" cy="1600"/>
          </a:xfrm>
        </p:grpSpPr>
        <p:grpSp>
          <p:nvGrpSpPr>
            <p:cNvPr id="31755" name="Group 68">
              <a:extLst>
                <a:ext uri="{FF2B5EF4-FFF2-40B4-BE49-F238E27FC236}">
                  <a16:creationId xmlns="" xmlns:a16="http://schemas.microsoft.com/office/drawing/2014/main" id="{5A7EF325-3AD6-4948-BF49-368E70DD7572}"/>
                </a:ext>
              </a:extLst>
            </p:cNvPr>
            <p:cNvGrpSpPr>
              <a:grpSpLocks/>
            </p:cNvGrpSpPr>
            <p:nvPr/>
          </p:nvGrpSpPr>
          <p:grpSpPr bwMode="auto">
            <a:xfrm>
              <a:off x="4792" y="1098"/>
              <a:ext cx="725" cy="888"/>
              <a:chOff x="4800" y="2620"/>
              <a:chExt cx="725" cy="888"/>
            </a:xfrm>
          </p:grpSpPr>
          <p:sp>
            <p:nvSpPr>
              <p:cNvPr id="31757" name="Text Box 69">
                <a:extLst>
                  <a:ext uri="{FF2B5EF4-FFF2-40B4-BE49-F238E27FC236}">
                    <a16:creationId xmlns="" xmlns:a16="http://schemas.microsoft.com/office/drawing/2014/main" id="{5264B7F2-7217-4387-B7F4-5EFCA0F67BA5}"/>
                  </a:ext>
                </a:extLst>
              </p:cNvPr>
              <p:cNvSpPr txBox="1">
                <a:spLocks noChangeArrowheads="1"/>
              </p:cNvSpPr>
              <p:nvPr/>
            </p:nvSpPr>
            <p:spPr bwMode="auto">
              <a:xfrm>
                <a:off x="4896" y="2620"/>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chemeClr val="accent2"/>
                    </a:solidFill>
                    <a:ea typeface="隶书" panose="02010509060101010101" pitchFamily="49" charset="-122"/>
                  </a:rPr>
                  <a:t>内嵌</a:t>
                </a:r>
                <a:r>
                  <a:rPr lang="en-US" altLang="zh-CN">
                    <a:solidFill>
                      <a:schemeClr val="accent2"/>
                    </a:solidFill>
                    <a:ea typeface="隶书" panose="02010509060101010101" pitchFamily="49" charset="-122"/>
                  </a:rPr>
                  <a:t>if</a:t>
                </a:r>
              </a:p>
            </p:txBody>
          </p:sp>
          <p:sp>
            <p:nvSpPr>
              <p:cNvPr id="31758" name="AutoShape 70">
                <a:extLst>
                  <a:ext uri="{FF2B5EF4-FFF2-40B4-BE49-F238E27FC236}">
                    <a16:creationId xmlns="" xmlns:a16="http://schemas.microsoft.com/office/drawing/2014/main" id="{141F28E7-F8C9-4F7A-8C6E-C5488135032A}"/>
                  </a:ext>
                </a:extLst>
              </p:cNvPr>
              <p:cNvSpPr>
                <a:spLocks/>
              </p:cNvSpPr>
              <p:nvPr/>
            </p:nvSpPr>
            <p:spPr bwMode="auto">
              <a:xfrm>
                <a:off x="4800" y="3193"/>
                <a:ext cx="27" cy="315"/>
              </a:xfrm>
              <a:prstGeom prst="rightBracket">
                <a:avLst>
                  <a:gd name="adj" fmla="val 972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9" name="Text Box 71">
                <a:extLst>
                  <a:ext uri="{FF2B5EF4-FFF2-40B4-BE49-F238E27FC236}">
                    <a16:creationId xmlns="" xmlns:a16="http://schemas.microsoft.com/office/drawing/2014/main" id="{E756C59F-E658-4C3A-80B4-4C0B48B5470F}"/>
                  </a:ext>
                </a:extLst>
              </p:cNvPr>
              <p:cNvSpPr txBox="1">
                <a:spLocks noChangeArrowheads="1"/>
              </p:cNvSpPr>
              <p:nvPr/>
            </p:nvSpPr>
            <p:spPr bwMode="auto">
              <a:xfrm>
                <a:off x="4904" y="3196"/>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solidFill>
                      <a:schemeClr val="accent2"/>
                    </a:solidFill>
                    <a:ea typeface="隶书" panose="02010509060101010101" pitchFamily="49" charset="-122"/>
                  </a:rPr>
                  <a:t>内嵌</a:t>
                </a:r>
                <a:r>
                  <a:rPr lang="en-US" altLang="zh-CN">
                    <a:solidFill>
                      <a:schemeClr val="accent2"/>
                    </a:solidFill>
                    <a:ea typeface="隶书" panose="02010509060101010101" pitchFamily="49" charset="-122"/>
                  </a:rPr>
                  <a:t>if</a:t>
                </a:r>
              </a:p>
            </p:txBody>
          </p:sp>
        </p:grpSp>
        <p:sp>
          <p:nvSpPr>
            <p:cNvPr id="28" name="AutoShape 73">
              <a:extLst>
                <a:ext uri="{FF2B5EF4-FFF2-40B4-BE49-F238E27FC236}">
                  <a16:creationId xmlns="" xmlns:a16="http://schemas.microsoft.com/office/drawing/2014/main" id="{7D28E85E-B2AC-4CE6-AE72-F98AB152E7E0}"/>
                </a:ext>
              </a:extLst>
            </p:cNvPr>
            <p:cNvSpPr>
              <a:spLocks noChangeArrowheads="1"/>
            </p:cNvSpPr>
            <p:nvPr/>
          </p:nvSpPr>
          <p:spPr bwMode="auto">
            <a:xfrm>
              <a:off x="4320" y="386"/>
              <a:ext cx="1111" cy="294"/>
            </a:xfrm>
            <a:prstGeom prst="wedgeRectCallout">
              <a:avLst>
                <a:gd name="adj1" fmla="val 36856"/>
                <a:gd name="adj2" fmla="val 215986"/>
              </a:avLst>
            </a:prstGeom>
            <a:solidFill>
              <a:srgbClr val="FFCC99"/>
            </a:solidFill>
            <a:ln w="25400">
              <a:solidFill>
                <a:srgbClr val="3366FF"/>
              </a:solidFill>
              <a:miter lim="800000"/>
              <a:headEnd/>
              <a:tailEnd/>
            </a:ln>
            <a:effectLst/>
          </p:spPr>
          <p:txBody>
            <a:bodyPr/>
            <a:lstStyle/>
            <a:p>
              <a:pPr algn="ctr">
                <a:defRPr/>
              </a:pPr>
              <a:r>
                <a:rPr lang="zh-CN" altLang="en-US">
                  <a:solidFill>
                    <a:srgbClr val="FF3300"/>
                  </a:solidFill>
                  <a:effectLst>
                    <a:outerShdw blurRad="38100" dist="38100" dir="2700000" algn="tl">
                      <a:srgbClr val="000000"/>
                    </a:outerShdw>
                  </a:effectLst>
                </a:rPr>
                <a:t>是这样吗？</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74">
            <a:extLst>
              <a:ext uri="{FF2B5EF4-FFF2-40B4-BE49-F238E27FC236}">
                <a16:creationId xmlns="" xmlns:a16="http://schemas.microsoft.com/office/drawing/2014/main" id="{97079C67-60C0-48DB-A485-A23AB6433496}"/>
              </a:ext>
            </a:extLst>
          </p:cNvPr>
          <p:cNvSpPr>
            <a:spLocks noChangeArrowheads="1"/>
          </p:cNvSpPr>
          <p:nvPr/>
        </p:nvSpPr>
        <p:spPr bwMode="auto">
          <a:xfrm>
            <a:off x="6228184" y="5229200"/>
            <a:ext cx="2405063" cy="898525"/>
          </a:xfrm>
          <a:prstGeom prst="wedgeRectCallout">
            <a:avLst>
              <a:gd name="adj1" fmla="val -52578"/>
              <a:gd name="adj2" fmla="val -273110"/>
            </a:avLst>
          </a:prstGeom>
          <a:solidFill>
            <a:srgbClr val="FFCC99"/>
          </a:solidFill>
          <a:ln w="25400">
            <a:solidFill>
              <a:srgbClr val="3366FF"/>
            </a:solidFill>
            <a:miter lim="800000"/>
            <a:headEnd/>
            <a:tailEnd/>
          </a:ln>
          <a:effectLst/>
        </p:spPr>
        <p:txBody>
          <a:bodyPr/>
          <a:lstStyle/>
          <a:p>
            <a:pPr algn="ctr">
              <a:defRPr/>
            </a:pPr>
            <a:r>
              <a:rPr lang="zh-CN" altLang="en-US" dirty="0">
                <a:solidFill>
                  <a:srgbClr val="FF3300"/>
                </a:solidFill>
                <a:effectLst>
                  <a:outerShdw blurRad="38100" dist="38100" dir="2700000" algn="tl">
                    <a:srgbClr val="000000"/>
                  </a:outerShdw>
                </a:effectLst>
              </a:rPr>
              <a:t>必要时用</a:t>
            </a:r>
            <a:r>
              <a:rPr lang="en-US" altLang="zh-CN" dirty="0">
                <a:solidFill>
                  <a:srgbClr val="FF3300"/>
                </a:solidFill>
                <a:effectLst>
                  <a:outerShdw blurRad="38100" dist="38100" dir="2700000" algn="tl">
                    <a:srgbClr val="000000"/>
                  </a:outerShdw>
                </a:effectLst>
              </a:rPr>
              <a:t>{ }</a:t>
            </a:r>
            <a:r>
              <a:rPr lang="zh-CN" altLang="en-US" dirty="0">
                <a:solidFill>
                  <a:srgbClr val="FF3300"/>
                </a:solidFill>
                <a:effectLst>
                  <a:outerShdw blurRad="38100" dist="38100" dir="2700000" algn="tl">
                    <a:srgbClr val="000000"/>
                  </a:outerShdw>
                </a:effectLst>
              </a:rPr>
              <a:t>限定内嵌</a:t>
            </a:r>
            <a:r>
              <a:rPr lang="en-US" altLang="zh-CN" dirty="0">
                <a:solidFill>
                  <a:srgbClr val="FF3300"/>
                </a:solidFill>
                <a:effectLst>
                  <a:outerShdw blurRad="38100" dist="38100" dir="2700000" algn="tl">
                    <a:srgbClr val="000000"/>
                  </a:outerShdw>
                </a:effectLst>
              </a:rPr>
              <a:t>if</a:t>
            </a:r>
            <a:r>
              <a:rPr lang="zh-CN" altLang="en-US" dirty="0">
                <a:solidFill>
                  <a:srgbClr val="FF3300"/>
                </a:solidFill>
                <a:effectLst>
                  <a:outerShdw blurRad="38100" dist="38100" dir="2700000" algn="tl">
                    <a:srgbClr val="000000"/>
                  </a:outerShdw>
                </a:effectLst>
              </a:rPr>
              <a:t>范围</a:t>
            </a:r>
          </a:p>
        </p:txBody>
      </p:sp>
      <p:sp>
        <p:nvSpPr>
          <p:cNvPr id="31746" name="Rectangle 4">
            <a:extLst>
              <a:ext uri="{FF2B5EF4-FFF2-40B4-BE49-F238E27FC236}">
                <a16:creationId xmlns="" xmlns:a16="http://schemas.microsoft.com/office/drawing/2014/main" id="{6DAF912F-4608-412B-A4BE-90DA75C3A0D4}"/>
              </a:ext>
            </a:extLst>
          </p:cNvPr>
          <p:cNvSpPr>
            <a:spLocks noChangeArrowheads="1"/>
          </p:cNvSpPr>
          <p:nvPr/>
        </p:nvSpPr>
        <p:spPr bwMode="auto">
          <a:xfrm>
            <a:off x="668338" y="938212"/>
            <a:ext cx="7759700" cy="3570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914400" lvl="2" indent="0" eaLnBrk="1" hangingPunct="1">
              <a:spcBef>
                <a:spcPct val="20000"/>
              </a:spcBef>
              <a:buClr>
                <a:srgbClr val="FF3300"/>
              </a:buClr>
            </a:pPr>
            <a:endParaRPr lang="en-US" altLang="zh-CN" sz="2800" dirty="0"/>
          </a:p>
          <a:p>
            <a:pPr eaLnBrk="1" hangingPunct="1">
              <a:lnSpc>
                <a:spcPct val="90000"/>
              </a:lnSpc>
              <a:spcBef>
                <a:spcPts val="400"/>
              </a:spcBef>
              <a:buClr>
                <a:schemeClr val="accent1"/>
              </a:buClr>
              <a:buSzPct val="68000"/>
            </a:pPr>
            <a:r>
              <a:rPr lang="zh-CN" altLang="en-US" sz="2800" dirty="0"/>
              <a:t>注意：</a:t>
            </a:r>
            <a:endParaRPr lang="en-US" altLang="zh-CN" sz="2800" dirty="0"/>
          </a:p>
          <a:p>
            <a:pPr eaLnBrk="1" hangingPunct="1">
              <a:lnSpc>
                <a:spcPct val="90000"/>
              </a:lnSpc>
              <a:spcBef>
                <a:spcPts val="400"/>
              </a:spcBef>
              <a:buClr>
                <a:schemeClr val="accent1"/>
              </a:buClr>
              <a:buSzPct val="68000"/>
            </a:pPr>
            <a:endParaRPr lang="en-US" altLang="zh-CN" sz="2800" dirty="0"/>
          </a:p>
          <a:p>
            <a:pPr eaLnBrk="1" hangingPunct="1">
              <a:lnSpc>
                <a:spcPct val="90000"/>
              </a:lnSpc>
              <a:spcBef>
                <a:spcPts val="400"/>
              </a:spcBef>
              <a:buClr>
                <a:schemeClr val="accent1"/>
              </a:buClr>
              <a:buSzPct val="68000"/>
            </a:pPr>
            <a:r>
              <a:rPr lang="en-US" altLang="zh-CN" sz="2800" dirty="0"/>
              <a:t>1</a:t>
            </a:r>
            <a:r>
              <a:rPr lang="zh-CN" altLang="en-US" sz="2800" dirty="0"/>
              <a:t>）多个嵌套的结果，</a:t>
            </a:r>
            <a:r>
              <a:rPr lang="en-US" altLang="zh-CN" sz="2800" dirty="0"/>
              <a:t>else</a:t>
            </a:r>
            <a:r>
              <a:rPr lang="zh-CN" altLang="en-US" sz="2800" dirty="0"/>
              <a:t>存在匹配的问题：</a:t>
            </a:r>
            <a:r>
              <a:rPr lang="en-US" altLang="zh-CN" sz="2800" dirty="0"/>
              <a:t>else</a:t>
            </a:r>
          </a:p>
          <a:p>
            <a:pPr eaLnBrk="1" hangingPunct="1">
              <a:lnSpc>
                <a:spcPct val="90000"/>
              </a:lnSpc>
              <a:spcBef>
                <a:spcPts val="400"/>
              </a:spcBef>
              <a:buClr>
                <a:schemeClr val="accent1"/>
              </a:buClr>
              <a:buSzPct val="68000"/>
            </a:pPr>
            <a:r>
              <a:rPr lang="en-US" altLang="zh-CN" sz="2800" dirty="0"/>
              <a:t>      </a:t>
            </a:r>
            <a:r>
              <a:rPr lang="zh-CN" altLang="en-US" sz="2800" dirty="0"/>
              <a:t>总是与最近的尚未匹配的 </a:t>
            </a:r>
            <a:r>
              <a:rPr lang="en-US" altLang="zh-CN" sz="2800" dirty="0"/>
              <a:t>if </a:t>
            </a:r>
            <a:r>
              <a:rPr lang="zh-CN" altLang="en-US" sz="2800" dirty="0"/>
              <a:t>匹配。</a:t>
            </a:r>
            <a:endParaRPr lang="en-US" altLang="zh-CN" sz="2800" dirty="0"/>
          </a:p>
          <a:p>
            <a:pPr eaLnBrk="1" hangingPunct="1">
              <a:lnSpc>
                <a:spcPct val="90000"/>
              </a:lnSpc>
              <a:spcBef>
                <a:spcPts val="400"/>
              </a:spcBef>
              <a:buClr>
                <a:schemeClr val="accent1"/>
              </a:buClr>
              <a:buSzPct val="68000"/>
            </a:pPr>
            <a:endParaRPr lang="en-US" altLang="zh-CN" sz="2800" dirty="0"/>
          </a:p>
          <a:p>
            <a:pPr eaLnBrk="1" hangingPunct="1">
              <a:lnSpc>
                <a:spcPct val="90000"/>
              </a:lnSpc>
              <a:spcBef>
                <a:spcPts val="400"/>
              </a:spcBef>
              <a:buClr>
                <a:schemeClr val="accent1"/>
              </a:buClr>
              <a:buSzPct val="68000"/>
            </a:pPr>
            <a:r>
              <a:rPr lang="en-US" altLang="zh-CN" sz="2800" dirty="0"/>
              <a:t>2</a:t>
            </a:r>
            <a:r>
              <a:rPr lang="zh-CN" altLang="en-US" sz="2800" dirty="0"/>
              <a:t>）格式化问题：同一级的 </a:t>
            </a:r>
            <a:r>
              <a:rPr lang="en-US" altLang="zh-CN" sz="2800" dirty="0"/>
              <a:t>if-else</a:t>
            </a:r>
            <a:r>
              <a:rPr lang="zh-CN" altLang="en-US" sz="2800" dirty="0"/>
              <a:t>都向左缩进一定</a:t>
            </a:r>
            <a:endParaRPr lang="en-US" altLang="zh-CN" sz="2800" dirty="0"/>
          </a:p>
          <a:p>
            <a:pPr eaLnBrk="1" hangingPunct="1">
              <a:lnSpc>
                <a:spcPct val="90000"/>
              </a:lnSpc>
              <a:spcBef>
                <a:spcPts val="400"/>
              </a:spcBef>
              <a:buClr>
                <a:schemeClr val="accent1"/>
              </a:buClr>
              <a:buSzPct val="68000"/>
            </a:pPr>
            <a:r>
              <a:rPr lang="en-US" altLang="zh-CN" sz="2800" dirty="0"/>
              <a:t>      </a:t>
            </a:r>
            <a:r>
              <a:rPr lang="zh-CN" altLang="en-US" sz="2800" dirty="0"/>
              <a:t>的空格。</a:t>
            </a:r>
          </a:p>
          <a:p>
            <a:pPr marL="914400" lvl="2" indent="0" eaLnBrk="1" hangingPunct="1">
              <a:spcBef>
                <a:spcPct val="20000"/>
              </a:spcBef>
              <a:buClr>
                <a:srgbClr val="FF3300"/>
              </a:buClr>
            </a:pPr>
            <a:endParaRPr lang="zh-CN" altLang="en-US" sz="2800" dirty="0"/>
          </a:p>
        </p:txBody>
      </p:sp>
    </p:spTree>
    <p:extLst>
      <p:ext uri="{BB962C8B-B14F-4D97-AF65-F5344CB8AC3E}">
        <p14:creationId xmlns:p14="http://schemas.microsoft.com/office/powerpoint/2010/main" val="180121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 xmlns:a16="http://schemas.microsoft.com/office/drawing/2014/main" id="{05480EB9-1342-410C-AE04-B5B48A9DB025}"/>
              </a:ext>
            </a:extLst>
          </p:cNvPr>
          <p:cNvSpPr>
            <a:spLocks noGrp="1" noChangeArrowheads="1"/>
          </p:cNvSpPr>
          <p:nvPr>
            <p:ph type="subTitle" idx="4294967295"/>
          </p:nvPr>
        </p:nvSpPr>
        <p:spPr>
          <a:xfrm>
            <a:off x="0" y="2276475"/>
            <a:ext cx="7924800" cy="4267200"/>
          </a:xfrm>
        </p:spPr>
        <p:txBody>
          <a:bodyPr/>
          <a:lstStyle/>
          <a:p>
            <a:pPr marL="457200" indent="-457200" eaLnBrk="1" hangingPunct="1">
              <a:lnSpc>
                <a:spcPct val="90000"/>
              </a:lnSpc>
              <a:buFont typeface="Arial" panose="020B0604020202020204" pitchFamily="34" charset="0"/>
              <a:buChar char="•"/>
              <a:defRPr/>
            </a:pPr>
            <a:r>
              <a:rPr lang="zh-CN" altLang="en-US" sz="3600" dirty="0"/>
              <a:t>在</a:t>
            </a:r>
            <a:r>
              <a:rPr lang="en-US" altLang="zh-CN" sz="3600" dirty="0"/>
              <a:t>C</a:t>
            </a:r>
            <a:r>
              <a:rPr lang="zh-CN" altLang="en-US" sz="3600" dirty="0"/>
              <a:t>语言中，表示条件一般用关系表达式或逻辑表达式</a:t>
            </a:r>
            <a:endParaRPr lang="en-US" altLang="zh-CN" sz="3600" dirty="0"/>
          </a:p>
          <a:p>
            <a:pPr eaLnBrk="1" hangingPunct="1">
              <a:lnSpc>
                <a:spcPct val="90000"/>
              </a:lnSpc>
              <a:defRPr/>
            </a:pPr>
            <a:endParaRPr lang="en-US" altLang="zh-CN" sz="3600" dirty="0"/>
          </a:p>
          <a:p>
            <a:pPr marL="457200" indent="-457200" eaLnBrk="1" hangingPunct="1">
              <a:lnSpc>
                <a:spcPct val="90000"/>
              </a:lnSpc>
              <a:buFont typeface="Arial" panose="020B0604020202020204" pitchFamily="34" charset="0"/>
              <a:buChar char="•"/>
              <a:defRPr/>
            </a:pPr>
            <a:r>
              <a:rPr lang="zh-CN" altLang="en-US" sz="3600" dirty="0"/>
              <a:t>实现选择结构用</a:t>
            </a:r>
            <a:r>
              <a:rPr lang="en-US" altLang="zh-CN" sz="3600" dirty="0"/>
              <a:t>if</a:t>
            </a:r>
            <a:r>
              <a:rPr lang="zh-CN" altLang="en-US" sz="3600" dirty="0"/>
              <a:t>语句或</a:t>
            </a:r>
            <a:r>
              <a:rPr lang="en-US" altLang="zh-CN" sz="3600" dirty="0"/>
              <a:t>switch</a:t>
            </a:r>
            <a:r>
              <a:rPr lang="zh-CN" altLang="en-US" sz="3600" dirty="0"/>
              <a:t>语句</a:t>
            </a:r>
            <a:r>
              <a:rPr lang="en-US" altLang="zh-CN" sz="3600" dirty="0"/>
              <a:t>:</a:t>
            </a:r>
          </a:p>
          <a:p>
            <a:pPr marL="914400" lvl="1" indent="-457200" eaLnBrk="1" hangingPunct="1">
              <a:lnSpc>
                <a:spcPct val="90000"/>
              </a:lnSpc>
              <a:buFont typeface="Arial" panose="020B0604020202020204" pitchFamily="34" charset="0"/>
              <a:buChar char="•"/>
              <a:defRPr/>
            </a:pPr>
            <a:r>
              <a:rPr lang="zh-CN" altLang="en-US" sz="3600" dirty="0"/>
              <a:t>用</a:t>
            </a:r>
            <a:r>
              <a:rPr lang="en-US" altLang="zh-CN" sz="3600" dirty="0"/>
              <a:t>if</a:t>
            </a:r>
            <a:r>
              <a:rPr lang="zh-CN" altLang="en-US" sz="3600" dirty="0"/>
              <a:t>语句实现双分支选择</a:t>
            </a:r>
            <a:endParaRPr lang="en-US" altLang="zh-CN" sz="3600" dirty="0"/>
          </a:p>
          <a:p>
            <a:pPr marL="914400" lvl="1" indent="-457200" eaLnBrk="1" hangingPunct="1">
              <a:lnSpc>
                <a:spcPct val="90000"/>
              </a:lnSpc>
              <a:buFont typeface="Arial" panose="020B0604020202020204" pitchFamily="34" charset="0"/>
              <a:buChar char="•"/>
              <a:defRPr/>
            </a:pPr>
            <a:r>
              <a:rPr lang="zh-CN" altLang="en-US" sz="3600" dirty="0"/>
              <a:t>用</a:t>
            </a:r>
            <a:r>
              <a:rPr lang="en-US" altLang="zh-CN" sz="3600" dirty="0"/>
              <a:t>switch</a:t>
            </a:r>
            <a:r>
              <a:rPr lang="zh-CN" altLang="en-US" sz="3600" dirty="0"/>
              <a:t>语句实现多分支选择</a:t>
            </a:r>
            <a:endParaRPr lang="en-US" altLang="zh-CN"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 xmlns:a16="http://schemas.microsoft.com/office/drawing/2014/main" id="{0597D11A-5B83-457F-A0E9-B6B58F436C16}"/>
              </a:ext>
            </a:extLst>
          </p:cNvPr>
          <p:cNvSpPr>
            <a:spLocks noChangeArrowheads="1"/>
          </p:cNvSpPr>
          <p:nvPr/>
        </p:nvSpPr>
        <p:spPr bwMode="auto">
          <a:xfrm>
            <a:off x="655638" y="919163"/>
            <a:ext cx="77597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sz="2800"/>
              <a:t>if  ~ else </a:t>
            </a:r>
            <a:r>
              <a:rPr lang="zh-CN" altLang="en-US"/>
              <a:t>配对原则：</a:t>
            </a:r>
            <a:r>
              <a:rPr lang="zh-CN" altLang="zh-CN"/>
              <a:t>缺省</a:t>
            </a:r>
            <a:r>
              <a:rPr lang="zh-CN" altLang="zh-CN" sz="2800"/>
              <a:t>{ }</a:t>
            </a:r>
            <a:r>
              <a:rPr lang="zh-CN" altLang="zh-CN"/>
              <a:t>时，</a:t>
            </a:r>
            <a:r>
              <a:rPr lang="en-US" altLang="zh-CN"/>
              <a:t>else</a:t>
            </a:r>
            <a:r>
              <a:rPr lang="zh-CN" altLang="zh-CN"/>
              <a:t>总是和它上面离它最近的未配对的</a:t>
            </a:r>
            <a:r>
              <a:rPr lang="en-US" altLang="zh-CN"/>
              <a:t>if </a:t>
            </a:r>
            <a:r>
              <a:rPr lang="zh-CN" altLang="zh-CN"/>
              <a:t>配对。</a:t>
            </a:r>
            <a:endParaRPr lang="zh-CN" altLang="en-US"/>
          </a:p>
        </p:txBody>
      </p:sp>
      <p:grpSp>
        <p:nvGrpSpPr>
          <p:cNvPr id="32771" name="Group 21">
            <a:extLst>
              <a:ext uri="{FF2B5EF4-FFF2-40B4-BE49-F238E27FC236}">
                <a16:creationId xmlns="" xmlns:a16="http://schemas.microsoft.com/office/drawing/2014/main" id="{FB672679-235F-4969-919D-FC6F25BE8CC4}"/>
              </a:ext>
            </a:extLst>
          </p:cNvPr>
          <p:cNvGrpSpPr>
            <a:grpSpLocks/>
          </p:cNvGrpSpPr>
          <p:nvPr/>
        </p:nvGrpSpPr>
        <p:grpSpPr bwMode="auto">
          <a:xfrm>
            <a:off x="522288" y="1939925"/>
            <a:ext cx="3554412" cy="2890838"/>
            <a:chOff x="1991" y="1081"/>
            <a:chExt cx="2239" cy="1821"/>
          </a:xfrm>
        </p:grpSpPr>
        <p:sp>
          <p:nvSpPr>
            <p:cNvPr id="32775" name="Rectangle 9">
              <a:extLst>
                <a:ext uri="{FF2B5EF4-FFF2-40B4-BE49-F238E27FC236}">
                  <a16:creationId xmlns="" xmlns:a16="http://schemas.microsoft.com/office/drawing/2014/main" id="{8D271067-B119-4C5F-9D66-8E138EAC6C93}"/>
                </a:ext>
              </a:extLst>
            </p:cNvPr>
            <p:cNvSpPr>
              <a:spLocks noChangeArrowheads="1"/>
            </p:cNvSpPr>
            <p:nvPr/>
          </p:nvSpPr>
          <p:spPr bwMode="auto">
            <a:xfrm>
              <a:off x="1991" y="1081"/>
              <a:ext cx="2239" cy="1821"/>
            </a:xfrm>
            <a:prstGeom prst="rect">
              <a:avLst/>
            </a:prstGeom>
            <a:solidFill>
              <a:srgbClr val="FFEBFF"/>
            </a:solidFill>
            <a:ln w="38100">
              <a:solidFill>
                <a:schemeClr val="tx1"/>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2776" name="Group 10">
              <a:extLst>
                <a:ext uri="{FF2B5EF4-FFF2-40B4-BE49-F238E27FC236}">
                  <a16:creationId xmlns="" xmlns:a16="http://schemas.microsoft.com/office/drawing/2014/main" id="{B64BC00A-50E8-4478-8D89-DBD0DBD7D1A0}"/>
                </a:ext>
              </a:extLst>
            </p:cNvPr>
            <p:cNvGrpSpPr>
              <a:grpSpLocks/>
            </p:cNvGrpSpPr>
            <p:nvPr/>
          </p:nvGrpSpPr>
          <p:grpSpPr bwMode="auto">
            <a:xfrm>
              <a:off x="2190" y="1151"/>
              <a:ext cx="1990" cy="1688"/>
              <a:chOff x="1728" y="2937"/>
              <a:chExt cx="1143" cy="1394"/>
            </a:xfrm>
          </p:grpSpPr>
          <p:sp>
            <p:nvSpPr>
              <p:cNvPr id="32777" name="Text Box 11">
                <a:extLst>
                  <a:ext uri="{FF2B5EF4-FFF2-40B4-BE49-F238E27FC236}">
                    <a16:creationId xmlns="" xmlns:a16="http://schemas.microsoft.com/office/drawing/2014/main" id="{63AEF26D-8D52-4A8B-90B4-7993BFB2415F}"/>
                  </a:ext>
                </a:extLst>
              </p:cNvPr>
              <p:cNvSpPr txBox="1">
                <a:spLocks noChangeArrowheads="1"/>
              </p:cNvSpPr>
              <p:nvPr/>
            </p:nvSpPr>
            <p:spPr bwMode="auto">
              <a:xfrm>
                <a:off x="1916" y="2937"/>
                <a:ext cx="48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if(……)</a:t>
                </a:r>
              </a:p>
            </p:txBody>
          </p:sp>
          <p:sp>
            <p:nvSpPr>
              <p:cNvPr id="32778" name="Text Box 12">
                <a:extLst>
                  <a:ext uri="{FF2B5EF4-FFF2-40B4-BE49-F238E27FC236}">
                    <a16:creationId xmlns="" xmlns:a16="http://schemas.microsoft.com/office/drawing/2014/main" id="{F81ECF54-5CD1-4C84-A8B5-EE2C74BED849}"/>
                  </a:ext>
                </a:extLst>
              </p:cNvPr>
              <p:cNvSpPr txBox="1">
                <a:spLocks noChangeArrowheads="1"/>
              </p:cNvSpPr>
              <p:nvPr/>
            </p:nvSpPr>
            <p:spPr bwMode="auto">
              <a:xfrm>
                <a:off x="2139" y="3158"/>
                <a:ext cx="4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if(……)</a:t>
                </a:r>
              </a:p>
            </p:txBody>
          </p:sp>
          <p:sp>
            <p:nvSpPr>
              <p:cNvPr id="32779" name="Text Box 13">
                <a:extLst>
                  <a:ext uri="{FF2B5EF4-FFF2-40B4-BE49-F238E27FC236}">
                    <a16:creationId xmlns="" xmlns:a16="http://schemas.microsoft.com/office/drawing/2014/main" id="{4745FC9F-3805-404E-93F1-D4154E0DDAA2}"/>
                  </a:ext>
                </a:extLst>
              </p:cNvPr>
              <p:cNvSpPr txBox="1">
                <a:spLocks noChangeArrowheads="1"/>
              </p:cNvSpPr>
              <p:nvPr/>
            </p:nvSpPr>
            <p:spPr bwMode="auto">
              <a:xfrm>
                <a:off x="2379" y="3398"/>
                <a:ext cx="48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if(……)</a:t>
                </a:r>
              </a:p>
            </p:txBody>
          </p:sp>
          <p:sp>
            <p:nvSpPr>
              <p:cNvPr id="32780" name="Text Box 14">
                <a:extLst>
                  <a:ext uri="{FF2B5EF4-FFF2-40B4-BE49-F238E27FC236}">
                    <a16:creationId xmlns="" xmlns:a16="http://schemas.microsoft.com/office/drawing/2014/main" id="{D3BBB697-EEDE-4058-BDBB-4DE479EFE1A1}"/>
                  </a:ext>
                </a:extLst>
              </p:cNvPr>
              <p:cNvSpPr txBox="1">
                <a:spLocks noChangeArrowheads="1"/>
              </p:cNvSpPr>
              <p:nvPr/>
            </p:nvSpPr>
            <p:spPr bwMode="auto">
              <a:xfrm>
                <a:off x="2380" y="3638"/>
                <a:ext cx="4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else…...</a:t>
                </a:r>
              </a:p>
            </p:txBody>
          </p:sp>
          <p:sp>
            <p:nvSpPr>
              <p:cNvPr id="32781" name="Text Box 15">
                <a:extLst>
                  <a:ext uri="{FF2B5EF4-FFF2-40B4-BE49-F238E27FC236}">
                    <a16:creationId xmlns="" xmlns:a16="http://schemas.microsoft.com/office/drawing/2014/main" id="{148920B6-F401-42EE-8F5E-DE2CF2858DE8}"/>
                  </a:ext>
                </a:extLst>
              </p:cNvPr>
              <p:cNvSpPr txBox="1">
                <a:spLocks noChangeArrowheads="1"/>
              </p:cNvSpPr>
              <p:nvPr/>
            </p:nvSpPr>
            <p:spPr bwMode="auto">
              <a:xfrm>
                <a:off x="2093" y="3782"/>
                <a:ext cx="4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else…...</a:t>
                </a:r>
              </a:p>
            </p:txBody>
          </p:sp>
          <p:sp>
            <p:nvSpPr>
              <p:cNvPr id="32782" name="Text Box 16">
                <a:extLst>
                  <a:ext uri="{FF2B5EF4-FFF2-40B4-BE49-F238E27FC236}">
                    <a16:creationId xmlns="" xmlns:a16="http://schemas.microsoft.com/office/drawing/2014/main" id="{36969484-F82D-41DD-B638-F9BF92340DF1}"/>
                  </a:ext>
                </a:extLst>
              </p:cNvPr>
              <p:cNvSpPr txBox="1">
                <a:spLocks noChangeArrowheads="1"/>
              </p:cNvSpPr>
              <p:nvPr/>
            </p:nvSpPr>
            <p:spPr bwMode="auto">
              <a:xfrm>
                <a:off x="1853" y="4060"/>
                <a:ext cx="4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ea typeface="隶书" panose="02010509060101010101" pitchFamily="49" charset="-122"/>
                  </a:rPr>
                  <a:t>else…...</a:t>
                </a:r>
              </a:p>
            </p:txBody>
          </p:sp>
          <p:sp>
            <p:nvSpPr>
              <p:cNvPr id="32783" name="AutoShape 17">
                <a:extLst>
                  <a:ext uri="{FF2B5EF4-FFF2-40B4-BE49-F238E27FC236}">
                    <a16:creationId xmlns="" xmlns:a16="http://schemas.microsoft.com/office/drawing/2014/main" id="{1A8DA0D9-94C0-4AD5-983A-FAA95C393760}"/>
                  </a:ext>
                </a:extLst>
              </p:cNvPr>
              <p:cNvSpPr>
                <a:spLocks/>
              </p:cNvSpPr>
              <p:nvPr/>
            </p:nvSpPr>
            <p:spPr bwMode="auto">
              <a:xfrm>
                <a:off x="2256" y="3504"/>
                <a:ext cx="48" cy="288"/>
              </a:xfrm>
              <a:prstGeom prst="leftBracket">
                <a:avLst>
                  <a:gd name="adj"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4" name="AutoShape 18">
                <a:extLst>
                  <a:ext uri="{FF2B5EF4-FFF2-40B4-BE49-F238E27FC236}">
                    <a16:creationId xmlns="" xmlns:a16="http://schemas.microsoft.com/office/drawing/2014/main" id="{F90605BB-2695-4354-9845-88125D61DD6A}"/>
                  </a:ext>
                </a:extLst>
              </p:cNvPr>
              <p:cNvSpPr>
                <a:spLocks/>
              </p:cNvSpPr>
              <p:nvPr/>
            </p:nvSpPr>
            <p:spPr bwMode="auto">
              <a:xfrm>
                <a:off x="2016" y="3312"/>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85" name="AutoShape 19">
                <a:extLst>
                  <a:ext uri="{FF2B5EF4-FFF2-40B4-BE49-F238E27FC236}">
                    <a16:creationId xmlns="" xmlns:a16="http://schemas.microsoft.com/office/drawing/2014/main" id="{17557403-3A2E-4B76-8A1D-93E189B8DBB0}"/>
                  </a:ext>
                </a:extLst>
              </p:cNvPr>
              <p:cNvSpPr>
                <a:spLocks/>
              </p:cNvSpPr>
              <p:nvPr/>
            </p:nvSpPr>
            <p:spPr bwMode="auto">
              <a:xfrm>
                <a:off x="1728" y="3120"/>
                <a:ext cx="48" cy="1056"/>
              </a:xfrm>
              <a:prstGeom prst="leftBracket">
                <a:avLst>
                  <a:gd name="adj" fmla="val 18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
        <p:nvSpPr>
          <p:cNvPr id="32772" name="Rectangle 22">
            <a:extLst>
              <a:ext uri="{FF2B5EF4-FFF2-40B4-BE49-F238E27FC236}">
                <a16:creationId xmlns="" xmlns:a16="http://schemas.microsoft.com/office/drawing/2014/main" id="{E75CDD27-1A35-46AE-9748-72D63A80480C}"/>
              </a:ext>
            </a:extLst>
          </p:cNvPr>
          <p:cNvSpPr>
            <a:spLocks noChangeArrowheads="1"/>
          </p:cNvSpPr>
          <p:nvPr/>
        </p:nvSpPr>
        <p:spPr bwMode="auto">
          <a:xfrm>
            <a:off x="4613275" y="1898650"/>
            <a:ext cx="4246563" cy="449263"/>
          </a:xfrm>
          <a:prstGeom prst="rect">
            <a:avLst/>
          </a:prstGeom>
          <a:gradFill rotWithShape="0">
            <a:gsLst>
              <a:gs pos="0">
                <a:srgbClr val="FFCCFF"/>
              </a:gs>
              <a:gs pos="100000">
                <a:srgbClr val="FFEE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   考虑下面程序的输出结果</a:t>
            </a:r>
          </a:p>
        </p:txBody>
      </p:sp>
      <p:sp>
        <p:nvSpPr>
          <p:cNvPr id="32773" name="Text Box 23">
            <a:extLst>
              <a:ext uri="{FF2B5EF4-FFF2-40B4-BE49-F238E27FC236}">
                <a16:creationId xmlns="" xmlns:a16="http://schemas.microsoft.com/office/drawing/2014/main" id="{4722FC49-AA94-4D57-85C5-9CAB3D794C4C}"/>
              </a:ext>
            </a:extLst>
          </p:cNvPr>
          <p:cNvSpPr txBox="1">
            <a:spLocks noChangeArrowheads="1"/>
          </p:cNvSpPr>
          <p:nvPr/>
        </p:nvSpPr>
        <p:spPr bwMode="auto">
          <a:xfrm>
            <a:off x="5092700" y="2457450"/>
            <a:ext cx="3570999" cy="4360297"/>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dirty="0">
                <a:solidFill>
                  <a:srgbClr val="000000"/>
                </a:solidFill>
                <a:ea typeface="隶书" panose="02010509060101010101" pitchFamily="49" charset="-122"/>
              </a:rPr>
              <a:t> int main()</a:t>
            </a:r>
          </a:p>
          <a:p>
            <a:pPr>
              <a:lnSpc>
                <a:spcPct val="90000"/>
              </a:lnSpc>
            </a:pPr>
            <a:r>
              <a:rPr lang="en-US" altLang="zh-CN" sz="2800" dirty="0">
                <a:solidFill>
                  <a:srgbClr val="000000"/>
                </a:solidFill>
                <a:ea typeface="隶书" panose="02010509060101010101" pitchFamily="49" charset="-122"/>
              </a:rPr>
              <a:t> { int x=100,a=10,b=20;</a:t>
            </a:r>
          </a:p>
          <a:p>
            <a:pPr>
              <a:lnSpc>
                <a:spcPct val="90000"/>
              </a:lnSpc>
            </a:pPr>
            <a:r>
              <a:rPr lang="en-US" altLang="zh-CN" sz="2800" dirty="0">
                <a:solidFill>
                  <a:srgbClr val="000000"/>
                </a:solidFill>
                <a:ea typeface="隶书" panose="02010509060101010101" pitchFamily="49" charset="-122"/>
              </a:rPr>
              <a:t>    int v1=5,v2=0;</a:t>
            </a:r>
          </a:p>
          <a:p>
            <a:pPr>
              <a:lnSpc>
                <a:spcPct val="90000"/>
              </a:lnSpc>
            </a:pPr>
            <a:r>
              <a:rPr lang="en-US" altLang="zh-CN" sz="2800" dirty="0">
                <a:solidFill>
                  <a:srgbClr val="000000"/>
                </a:solidFill>
                <a:ea typeface="隶书" panose="02010509060101010101" pitchFamily="49" charset="-122"/>
              </a:rPr>
              <a:t>    if(a&lt;b)</a:t>
            </a:r>
          </a:p>
          <a:p>
            <a:pPr>
              <a:lnSpc>
                <a:spcPct val="90000"/>
              </a:lnSpc>
            </a:pPr>
            <a:r>
              <a:rPr lang="en-US" altLang="zh-CN" sz="2800" dirty="0">
                <a:solidFill>
                  <a:srgbClr val="000000"/>
                </a:solidFill>
                <a:ea typeface="隶书" panose="02010509060101010101" pitchFamily="49" charset="-122"/>
              </a:rPr>
              <a:t>        if(b!=15)</a:t>
            </a:r>
          </a:p>
          <a:p>
            <a:pPr>
              <a:lnSpc>
                <a:spcPct val="90000"/>
              </a:lnSpc>
            </a:pPr>
            <a:r>
              <a:rPr lang="en-US" altLang="zh-CN" sz="2800" dirty="0">
                <a:solidFill>
                  <a:srgbClr val="000000"/>
                </a:solidFill>
                <a:ea typeface="隶书" panose="02010509060101010101" pitchFamily="49" charset="-122"/>
              </a:rPr>
              <a:t>             if(!v1)  x=1;</a:t>
            </a:r>
          </a:p>
          <a:p>
            <a:pPr>
              <a:lnSpc>
                <a:spcPct val="90000"/>
              </a:lnSpc>
            </a:pPr>
            <a:r>
              <a:rPr lang="en-US" altLang="zh-CN" sz="2800" dirty="0">
                <a:solidFill>
                  <a:srgbClr val="000000"/>
                </a:solidFill>
                <a:ea typeface="隶书" panose="02010509060101010101" pitchFamily="49" charset="-122"/>
              </a:rPr>
              <a:t>             else</a:t>
            </a:r>
          </a:p>
          <a:p>
            <a:pPr>
              <a:lnSpc>
                <a:spcPct val="90000"/>
              </a:lnSpc>
            </a:pPr>
            <a:r>
              <a:rPr lang="en-US" altLang="zh-CN" sz="2800" dirty="0">
                <a:solidFill>
                  <a:srgbClr val="000000"/>
                </a:solidFill>
                <a:ea typeface="隶书" panose="02010509060101010101" pitchFamily="49" charset="-122"/>
              </a:rPr>
              <a:t>                if(v2)  x=10;</a:t>
            </a:r>
          </a:p>
          <a:p>
            <a:pPr>
              <a:lnSpc>
                <a:spcPct val="90000"/>
              </a:lnSpc>
            </a:pPr>
            <a:r>
              <a:rPr lang="en-US" altLang="zh-CN" sz="2800" dirty="0">
                <a:solidFill>
                  <a:srgbClr val="000000"/>
                </a:solidFill>
                <a:ea typeface="隶书" panose="02010509060101010101" pitchFamily="49" charset="-122"/>
              </a:rPr>
              <a:t>    x= -1;</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t>
            </a:r>
            <a:r>
              <a:rPr lang="en-US" altLang="zh-CN" sz="2800" dirty="0" err="1"/>
              <a:t>"</a:t>
            </a:r>
            <a:r>
              <a:rPr lang="en-US" altLang="zh-CN" sz="2800" dirty="0" err="1">
                <a:solidFill>
                  <a:srgbClr val="000000"/>
                </a:solidFill>
                <a:ea typeface="隶书" panose="02010509060101010101" pitchFamily="49" charset="-122"/>
              </a:rPr>
              <a:t>,x</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p>
        </p:txBody>
      </p:sp>
      <p:sp>
        <p:nvSpPr>
          <p:cNvPr id="19" name="Text Box 24">
            <a:extLst>
              <a:ext uri="{FF2B5EF4-FFF2-40B4-BE49-F238E27FC236}">
                <a16:creationId xmlns="" xmlns:a16="http://schemas.microsoft.com/office/drawing/2014/main" id="{4BE5B6BC-4ED8-4B1A-BBEB-1BDD36AFFD6C}"/>
              </a:ext>
            </a:extLst>
          </p:cNvPr>
          <p:cNvSpPr txBox="1">
            <a:spLocks noChangeArrowheads="1"/>
          </p:cNvSpPr>
          <p:nvPr/>
        </p:nvSpPr>
        <p:spPr bwMode="auto">
          <a:xfrm>
            <a:off x="3192463" y="5581650"/>
            <a:ext cx="1476375" cy="495300"/>
          </a:xfrm>
          <a:prstGeom prst="rect">
            <a:avLst/>
          </a:prstGeom>
          <a:solidFill>
            <a:schemeClr val="bg1"/>
          </a:solidFill>
          <a:ln w="38100">
            <a:solidFill>
              <a:srgbClr val="000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t>结果：</a:t>
            </a:r>
            <a:r>
              <a:rPr lang="en-US" altLang="zh-CN"/>
              <a:t>-1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 xmlns:a16="http://schemas.microsoft.com/office/drawing/2014/main" id="{664EF183-2303-4718-8B66-B98D18448261}"/>
              </a:ext>
            </a:extLst>
          </p:cNvPr>
          <p:cNvSpPr>
            <a:spLocks noChangeArrowheads="1"/>
          </p:cNvSpPr>
          <p:nvPr/>
        </p:nvSpPr>
        <p:spPr bwMode="auto">
          <a:xfrm>
            <a:off x="655638" y="1042988"/>
            <a:ext cx="4860925"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例：输入两个数并判断其大小关系</a:t>
            </a:r>
          </a:p>
        </p:txBody>
      </p:sp>
      <p:sp>
        <p:nvSpPr>
          <p:cNvPr id="33795" name="Text Box 8">
            <a:extLst>
              <a:ext uri="{FF2B5EF4-FFF2-40B4-BE49-F238E27FC236}">
                <a16:creationId xmlns="" xmlns:a16="http://schemas.microsoft.com/office/drawing/2014/main" id="{25D432B7-FB8F-46F5-B335-C1D96F1F7B79}"/>
              </a:ext>
            </a:extLst>
          </p:cNvPr>
          <p:cNvSpPr txBox="1">
            <a:spLocks noChangeArrowheads="1"/>
          </p:cNvSpPr>
          <p:nvPr/>
        </p:nvSpPr>
        <p:spPr bwMode="auto">
          <a:xfrm>
            <a:off x="374650" y="1625600"/>
            <a:ext cx="4379913" cy="4833938"/>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000000"/>
                </a:solidFill>
                <a:ea typeface="隶书" panose="02010509060101010101" pitchFamily="49" charset="-122"/>
              </a:rPr>
              <a:t> #include &lt;</a:t>
            </a:r>
            <a:r>
              <a:rPr lang="en-US" altLang="zh-CN" sz="2800" dirty="0" err="1">
                <a:solidFill>
                  <a:srgbClr val="000000"/>
                </a:solidFill>
                <a:ea typeface="隶书" panose="02010509060101010101" pitchFamily="49" charset="-122"/>
              </a:rPr>
              <a:t>stdio.h</a:t>
            </a:r>
            <a:r>
              <a:rPr lang="en-US" altLang="zh-CN" sz="2800" dirty="0">
                <a:solidFill>
                  <a:srgbClr val="000000"/>
                </a:solidFill>
                <a:ea typeface="隶书" panose="02010509060101010101" pitchFamily="49" charset="-122"/>
              </a:rPr>
              <a:t>&gt;</a:t>
            </a:r>
          </a:p>
          <a:p>
            <a:r>
              <a:rPr lang="en-US" altLang="zh-CN" sz="2800" dirty="0">
                <a:solidFill>
                  <a:srgbClr val="000000"/>
                </a:solidFill>
                <a:ea typeface="隶书" panose="02010509060101010101" pitchFamily="49" charset="-122"/>
              </a:rPr>
              <a:t>int main()</a:t>
            </a:r>
          </a:p>
          <a:p>
            <a:r>
              <a:rPr lang="en-US" altLang="zh-CN" sz="2800" dirty="0">
                <a:solidFill>
                  <a:srgbClr val="000000"/>
                </a:solidFill>
                <a:ea typeface="隶书" panose="02010509060101010101" pitchFamily="49" charset="-122"/>
              </a:rPr>
              <a:t> { int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("Enter integer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d,%d",&amp;x,&amp;y</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if(x!=y)</a:t>
            </a:r>
          </a:p>
          <a:p>
            <a:r>
              <a:rPr lang="en-US" altLang="zh-CN" sz="2800" dirty="0">
                <a:solidFill>
                  <a:srgbClr val="000000"/>
                </a:solidFill>
                <a:ea typeface="隶书" panose="02010509060101010101" pitchFamily="49" charset="-122"/>
              </a:rPr>
              <a:t>       if(x&gt;y)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("X&gt;Y\n");</a:t>
            </a:r>
          </a:p>
          <a:p>
            <a:r>
              <a:rPr lang="en-US" altLang="zh-CN" sz="2800" dirty="0">
                <a:solidFill>
                  <a:srgbClr val="000000"/>
                </a:solidFill>
                <a:ea typeface="隶书" panose="02010509060101010101" pitchFamily="49" charset="-122"/>
              </a:rPr>
              <a:t>       else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("X&lt;Y\n");</a:t>
            </a:r>
          </a:p>
          <a:p>
            <a:r>
              <a:rPr lang="en-US" altLang="zh-CN" sz="2800" dirty="0">
                <a:solidFill>
                  <a:srgbClr val="000000"/>
                </a:solidFill>
                <a:ea typeface="隶书" panose="02010509060101010101" pitchFamily="49" charset="-122"/>
              </a:rPr>
              <a:t>    else</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("X==Y\n");</a:t>
            </a:r>
          </a:p>
          <a:p>
            <a:r>
              <a:rPr lang="en-US" altLang="zh-CN" sz="2800" dirty="0">
                <a:solidFill>
                  <a:srgbClr val="000000"/>
                </a:solidFill>
                <a:ea typeface="隶书" panose="02010509060101010101" pitchFamily="49" charset="-122"/>
              </a:rPr>
              <a:t> }</a:t>
            </a:r>
          </a:p>
        </p:txBody>
      </p:sp>
      <p:sp>
        <p:nvSpPr>
          <p:cNvPr id="4" name="Text Box 9">
            <a:extLst>
              <a:ext uri="{FF2B5EF4-FFF2-40B4-BE49-F238E27FC236}">
                <a16:creationId xmlns="" xmlns:a16="http://schemas.microsoft.com/office/drawing/2014/main" id="{47FC9813-CA9C-418C-818C-20B639F02C0A}"/>
              </a:ext>
            </a:extLst>
          </p:cNvPr>
          <p:cNvSpPr txBox="1">
            <a:spLocks noChangeArrowheads="1"/>
          </p:cNvSpPr>
          <p:nvPr/>
        </p:nvSpPr>
        <p:spPr bwMode="auto">
          <a:xfrm>
            <a:off x="5429250" y="2903538"/>
            <a:ext cx="3554413" cy="2320925"/>
          </a:xfrm>
          <a:prstGeom prst="rect">
            <a:avLst/>
          </a:prstGeom>
          <a:solidFill>
            <a:schemeClr val="bg1"/>
          </a:solidFill>
          <a:ln w="38100">
            <a:solidFill>
              <a:srgbClr val="339966"/>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Enter  integer  x,y:12,23</a:t>
            </a:r>
            <a:r>
              <a:rPr lang="en-US" altLang="zh-CN">
                <a:solidFill>
                  <a:srgbClr val="000000"/>
                </a:solidFill>
                <a:sym typeface="Symbol" panose="05050102010706020507" pitchFamily="18" charset="2"/>
              </a:rPr>
              <a:t></a:t>
            </a:r>
          </a:p>
          <a:p>
            <a:pPr eaLnBrk="1" hangingPunct="1"/>
            <a:r>
              <a:rPr lang="en-US" altLang="zh-CN">
                <a:solidFill>
                  <a:srgbClr val="000000"/>
                </a:solidFill>
                <a:sym typeface="Symbol" panose="05050102010706020507" pitchFamily="18" charset="2"/>
              </a:rPr>
              <a:t>X&lt;Y</a:t>
            </a:r>
          </a:p>
          <a:p>
            <a:pPr eaLnBrk="1" hangingPunct="1"/>
            <a:r>
              <a:rPr lang="en-US" altLang="zh-CN">
                <a:solidFill>
                  <a:srgbClr val="000000"/>
                </a:solidFill>
              </a:rPr>
              <a:t>Enter  integer  x,y:12,6</a:t>
            </a:r>
            <a:r>
              <a:rPr lang="en-US" altLang="zh-CN">
                <a:solidFill>
                  <a:srgbClr val="000000"/>
                </a:solidFill>
                <a:sym typeface="Symbol" panose="05050102010706020507" pitchFamily="18" charset="2"/>
              </a:rPr>
              <a:t></a:t>
            </a:r>
          </a:p>
          <a:p>
            <a:pPr eaLnBrk="1" hangingPunct="1"/>
            <a:r>
              <a:rPr lang="en-US" altLang="zh-CN">
                <a:solidFill>
                  <a:srgbClr val="000000"/>
                </a:solidFill>
                <a:sym typeface="Symbol" panose="05050102010706020507" pitchFamily="18" charset="2"/>
              </a:rPr>
              <a:t>X&gt;Y</a:t>
            </a:r>
          </a:p>
          <a:p>
            <a:pPr eaLnBrk="1" hangingPunct="1"/>
            <a:r>
              <a:rPr lang="en-US" altLang="zh-CN">
                <a:solidFill>
                  <a:srgbClr val="000000"/>
                </a:solidFill>
              </a:rPr>
              <a:t>Enter  integer  x,y:12,12</a:t>
            </a:r>
            <a:r>
              <a:rPr lang="en-US" altLang="zh-CN">
                <a:solidFill>
                  <a:srgbClr val="000000"/>
                </a:solidFill>
                <a:sym typeface="Symbol" panose="05050102010706020507" pitchFamily="18" charset="2"/>
              </a:rPr>
              <a:t></a:t>
            </a:r>
          </a:p>
          <a:p>
            <a:pPr eaLnBrk="1" hangingPunct="1"/>
            <a:r>
              <a:rPr lang="en-US" altLang="zh-CN">
                <a:solidFill>
                  <a:srgbClr val="000000"/>
                </a:solidFill>
                <a:sym typeface="Symbol" panose="05050102010706020507" pitchFamily="18" charset="2"/>
              </a:rPr>
              <a:t>X==Y</a:t>
            </a:r>
            <a:endParaRPr lang="en-US" altLang="zh-CN" sz="2800">
              <a:solidFill>
                <a:srgbClr val="000000"/>
              </a:solidFill>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 xmlns:a16="http://schemas.microsoft.com/office/drawing/2014/main" id="{48CAD387-201E-47CD-9FF3-A8A725FD6143}"/>
              </a:ext>
            </a:extLst>
          </p:cNvPr>
          <p:cNvSpPr>
            <a:spLocks noGrp="1"/>
          </p:cNvSpPr>
          <p:nvPr>
            <p:ph type="subTitle" idx="4294967295"/>
          </p:nvPr>
        </p:nvSpPr>
        <p:spPr>
          <a:xfrm>
            <a:off x="1587500" y="2681288"/>
            <a:ext cx="5256213" cy="4176712"/>
          </a:xfrm>
          <a:solidFill>
            <a:srgbClr val="FFD5FF"/>
          </a:solidFill>
        </p:spPr>
        <p:txBody>
          <a:bodyPr/>
          <a:lstStyle/>
          <a:p>
            <a:pPr eaLnBrk="1" hangingPunct="1">
              <a:lnSpc>
                <a:spcPct val="90000"/>
              </a:lnSpc>
            </a:pPr>
            <a:r>
              <a:rPr lang="en-US" altLang="zh-CN" sz="2400" dirty="0"/>
              <a:t>#include&lt;stdio.h&gt;</a:t>
            </a:r>
          </a:p>
          <a:p>
            <a:pPr eaLnBrk="1" hangingPunct="1">
              <a:lnSpc>
                <a:spcPct val="90000"/>
              </a:lnSpc>
            </a:pPr>
            <a:r>
              <a:rPr lang="en-US" altLang="zh-CN" sz="2400" dirty="0"/>
              <a:t>int main()</a:t>
            </a:r>
          </a:p>
          <a:p>
            <a:pPr eaLnBrk="1" hangingPunct="1">
              <a:lnSpc>
                <a:spcPct val="90000"/>
              </a:lnSpc>
            </a:pPr>
            <a:r>
              <a:rPr lang="en-US" altLang="zh-CN" sz="2400" dirty="0"/>
              <a:t>{</a:t>
            </a:r>
          </a:p>
          <a:p>
            <a:pPr eaLnBrk="1" hangingPunct="1">
              <a:lnSpc>
                <a:spcPct val="90000"/>
              </a:lnSpc>
            </a:pPr>
            <a:r>
              <a:rPr lang="en-US" altLang="zh-CN" sz="2400" dirty="0"/>
              <a:t>   int </a:t>
            </a:r>
            <a:r>
              <a:rPr lang="en-US" altLang="zh-CN" sz="2400" dirty="0" err="1"/>
              <a:t>x,y</a:t>
            </a:r>
            <a:r>
              <a:rPr lang="en-US" altLang="zh-CN" sz="2400" dirty="0"/>
              <a:t>;</a:t>
            </a:r>
          </a:p>
          <a:p>
            <a:pPr eaLnBrk="1" hangingPunct="1">
              <a:lnSpc>
                <a:spcPct val="90000"/>
              </a:lnSpc>
            </a:pPr>
            <a:r>
              <a:rPr lang="en-US" altLang="zh-CN" sz="2400" dirty="0"/>
              <a:t>   </a:t>
            </a:r>
            <a:r>
              <a:rPr lang="en-US" altLang="zh-CN" sz="2400" dirty="0" err="1"/>
              <a:t>scanf</a:t>
            </a:r>
            <a:r>
              <a:rPr lang="en-US" altLang="zh-CN" sz="2400" dirty="0"/>
              <a:t>("%</a:t>
            </a:r>
            <a:r>
              <a:rPr lang="en-US" altLang="zh-CN" sz="2400" dirty="0" err="1"/>
              <a:t>d",&amp;x</a:t>
            </a:r>
            <a:r>
              <a:rPr lang="en-US" altLang="zh-CN" sz="2400" dirty="0"/>
              <a:t>);</a:t>
            </a:r>
          </a:p>
          <a:p>
            <a:pPr eaLnBrk="1" hangingPunct="1">
              <a:lnSpc>
                <a:spcPct val="90000"/>
              </a:lnSpc>
            </a:pPr>
            <a:r>
              <a:rPr lang="en-US" altLang="zh-CN" sz="2400" dirty="0"/>
              <a:t>   {</a:t>
            </a:r>
          </a:p>
          <a:p>
            <a:pPr eaLnBrk="1" hangingPunct="1">
              <a:lnSpc>
                <a:spcPct val="90000"/>
              </a:lnSpc>
            </a:pPr>
            <a:r>
              <a:rPr lang="zh-CN" altLang="en-US" sz="2400" dirty="0"/>
              <a:t>         程序段</a:t>
            </a:r>
          </a:p>
          <a:p>
            <a:pPr eaLnBrk="1" hangingPunct="1">
              <a:lnSpc>
                <a:spcPct val="90000"/>
              </a:lnSpc>
            </a:pPr>
            <a:r>
              <a:rPr lang="en-US" altLang="zh-CN" sz="2400" dirty="0"/>
              <a:t>    }</a:t>
            </a:r>
          </a:p>
          <a:p>
            <a:pPr eaLnBrk="1" hangingPunct="1">
              <a:lnSpc>
                <a:spcPct val="90000"/>
              </a:lnSpc>
            </a:pPr>
            <a:r>
              <a:rPr lang="en-US" altLang="zh-CN" sz="2400" dirty="0"/>
              <a:t>   </a:t>
            </a:r>
            <a:r>
              <a:rPr lang="en-US" altLang="zh-CN" sz="2400" dirty="0" err="1"/>
              <a:t>printf</a:t>
            </a:r>
            <a:r>
              <a:rPr lang="en-US" altLang="zh-CN" sz="2400" dirty="0"/>
              <a:t>("x=%</a:t>
            </a:r>
            <a:r>
              <a:rPr lang="en-US" altLang="zh-CN" sz="2400" dirty="0" err="1"/>
              <a:t>d,y</a:t>
            </a:r>
            <a:r>
              <a:rPr lang="en-US" altLang="zh-CN" sz="2400" dirty="0"/>
              <a:t>=%d\n",</a:t>
            </a:r>
            <a:r>
              <a:rPr lang="en-US" altLang="zh-CN" sz="2400" dirty="0" err="1"/>
              <a:t>x,y</a:t>
            </a:r>
            <a:r>
              <a:rPr lang="en-US" altLang="zh-CN" sz="2400" dirty="0"/>
              <a:t>);</a:t>
            </a:r>
          </a:p>
          <a:p>
            <a:pPr eaLnBrk="1" hangingPunct="1">
              <a:lnSpc>
                <a:spcPct val="90000"/>
              </a:lnSpc>
            </a:pPr>
            <a:r>
              <a:rPr lang="en-US" altLang="zh-CN" sz="2400" dirty="0"/>
              <a:t>   return 0;</a:t>
            </a:r>
          </a:p>
          <a:p>
            <a:pPr eaLnBrk="1" hangingPunct="1">
              <a:lnSpc>
                <a:spcPct val="90000"/>
              </a:lnSpc>
            </a:pPr>
            <a:r>
              <a:rPr lang="en-US" altLang="zh-CN" sz="2400" dirty="0"/>
              <a:t>}</a:t>
            </a:r>
          </a:p>
        </p:txBody>
      </p:sp>
      <p:grpSp>
        <p:nvGrpSpPr>
          <p:cNvPr id="34819" name="Group 17">
            <a:extLst>
              <a:ext uri="{FF2B5EF4-FFF2-40B4-BE49-F238E27FC236}">
                <a16:creationId xmlns="" xmlns:a16="http://schemas.microsoft.com/office/drawing/2014/main" id="{0E05C214-81C9-44A1-8CD7-675C1B868936}"/>
              </a:ext>
            </a:extLst>
          </p:cNvPr>
          <p:cNvGrpSpPr>
            <a:grpSpLocks/>
          </p:cNvGrpSpPr>
          <p:nvPr/>
        </p:nvGrpSpPr>
        <p:grpSpPr bwMode="auto">
          <a:xfrm>
            <a:off x="1619250" y="620713"/>
            <a:ext cx="5186363" cy="1885950"/>
            <a:chOff x="413" y="429"/>
            <a:chExt cx="3267" cy="1188"/>
          </a:xfrm>
        </p:grpSpPr>
        <p:sp>
          <p:nvSpPr>
            <p:cNvPr id="34820" name="Rectangle 4">
              <a:extLst>
                <a:ext uri="{FF2B5EF4-FFF2-40B4-BE49-F238E27FC236}">
                  <a16:creationId xmlns="" xmlns:a16="http://schemas.microsoft.com/office/drawing/2014/main" id="{8D36DCFA-33D5-465C-9A3E-F27B360F9B41}"/>
                </a:ext>
              </a:extLst>
            </p:cNvPr>
            <p:cNvSpPr>
              <a:spLocks noChangeArrowheads="1"/>
            </p:cNvSpPr>
            <p:nvPr/>
          </p:nvSpPr>
          <p:spPr bwMode="auto">
            <a:xfrm>
              <a:off x="413" y="429"/>
              <a:ext cx="3267" cy="1188"/>
            </a:xfrm>
            <a:prstGeom prst="rect">
              <a:avLst/>
            </a:prstGeom>
            <a:solidFill>
              <a:srgbClr val="FFCCFF"/>
            </a:solidFill>
            <a:ln w="38100">
              <a:solidFill>
                <a:srgbClr val="339966"/>
              </a:solidFill>
              <a:miter lim="800000"/>
              <a:headEnd/>
              <a:tailEnd/>
            </a:ln>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accent1"/>
                </a:buClr>
              </a:pPr>
              <a:r>
                <a:rPr lang="zh-CN" altLang="en-US"/>
                <a:t>例</a:t>
              </a:r>
              <a:r>
                <a:rPr lang="en-US" altLang="zh-CN"/>
                <a:t>5.3 </a:t>
              </a:r>
              <a:r>
                <a:rPr lang="zh-CN" altLang="en-US"/>
                <a:t>有一函数</a:t>
              </a:r>
            </a:p>
            <a:p>
              <a:pPr eaLnBrk="1" hangingPunct="1">
                <a:lnSpc>
                  <a:spcPct val="80000"/>
                </a:lnSpc>
                <a:spcBef>
                  <a:spcPct val="20000"/>
                </a:spcBef>
                <a:buClr>
                  <a:schemeClr val="accent1"/>
                </a:buClr>
              </a:pPr>
              <a:r>
                <a:rPr lang="zh-CN" altLang="en-US"/>
                <a:t>		</a:t>
              </a:r>
              <a:r>
                <a:rPr lang="en-US" altLang="zh-CN"/>
                <a:t>-1	</a:t>
              </a:r>
              <a:r>
                <a:rPr lang="zh-CN" altLang="en-US"/>
                <a:t>（</a:t>
              </a:r>
              <a:r>
                <a:rPr lang="en-US" altLang="zh-CN"/>
                <a:t>x&lt;0</a:t>
              </a:r>
              <a:r>
                <a:rPr lang="zh-CN" altLang="en-US"/>
                <a:t>）</a:t>
              </a:r>
            </a:p>
            <a:p>
              <a:pPr eaLnBrk="1" hangingPunct="1">
                <a:lnSpc>
                  <a:spcPct val="80000"/>
                </a:lnSpc>
                <a:spcBef>
                  <a:spcPct val="20000"/>
                </a:spcBef>
                <a:buClr>
                  <a:schemeClr val="accent1"/>
                </a:buClr>
              </a:pPr>
              <a:r>
                <a:rPr lang="zh-CN" altLang="en-US"/>
                <a:t>  </a:t>
              </a:r>
              <a:r>
                <a:rPr lang="en-US" altLang="zh-CN"/>
                <a:t>y=	 0	</a:t>
              </a:r>
              <a:r>
                <a:rPr lang="zh-CN" altLang="en-US"/>
                <a:t>（</a:t>
              </a:r>
              <a:r>
                <a:rPr lang="en-US" altLang="zh-CN"/>
                <a:t>x=0</a:t>
              </a:r>
              <a:r>
                <a:rPr lang="zh-CN" altLang="en-US"/>
                <a:t>）</a:t>
              </a:r>
            </a:p>
            <a:p>
              <a:pPr eaLnBrk="1" hangingPunct="1">
                <a:lnSpc>
                  <a:spcPct val="80000"/>
                </a:lnSpc>
                <a:spcBef>
                  <a:spcPct val="20000"/>
                </a:spcBef>
                <a:buClr>
                  <a:schemeClr val="accent1"/>
                </a:buClr>
              </a:pPr>
              <a:r>
                <a:rPr lang="zh-CN" altLang="en-US"/>
                <a:t>		 </a:t>
              </a:r>
              <a:r>
                <a:rPr lang="en-US" altLang="zh-CN"/>
                <a:t>1	</a:t>
              </a:r>
              <a:r>
                <a:rPr lang="zh-CN" altLang="en-US"/>
                <a:t>（</a:t>
              </a:r>
              <a:r>
                <a:rPr lang="en-US" altLang="zh-CN"/>
                <a:t>x&gt;0</a:t>
              </a:r>
              <a:r>
                <a:rPr lang="zh-CN" altLang="en-US"/>
                <a:t>）</a:t>
              </a:r>
            </a:p>
            <a:p>
              <a:pPr eaLnBrk="1" hangingPunct="1">
                <a:lnSpc>
                  <a:spcPct val="80000"/>
                </a:lnSpc>
                <a:spcBef>
                  <a:spcPct val="20000"/>
                </a:spcBef>
                <a:buClr>
                  <a:schemeClr val="accent1"/>
                </a:buClr>
              </a:pPr>
              <a:r>
                <a:rPr lang="zh-CN" altLang="en-US"/>
                <a:t>	编一程序，输入一个</a:t>
              </a:r>
              <a:r>
                <a:rPr lang="en-US" altLang="zh-CN"/>
                <a:t>x</a:t>
              </a:r>
              <a:r>
                <a:rPr lang="zh-CN" altLang="en-US"/>
                <a:t>值，输出</a:t>
              </a:r>
              <a:r>
                <a:rPr lang="en-US" altLang="zh-CN"/>
                <a:t>y</a:t>
              </a:r>
              <a:r>
                <a:rPr lang="zh-CN" altLang="en-US"/>
                <a:t>值。</a:t>
              </a:r>
            </a:p>
          </p:txBody>
        </p:sp>
        <p:sp>
          <p:nvSpPr>
            <p:cNvPr id="34821" name="AutoShape 16">
              <a:extLst>
                <a:ext uri="{FF2B5EF4-FFF2-40B4-BE49-F238E27FC236}">
                  <a16:creationId xmlns="" xmlns:a16="http://schemas.microsoft.com/office/drawing/2014/main" id="{DA8AF67D-5A7C-41D5-BB40-806D5E7CA13F}"/>
                </a:ext>
              </a:extLst>
            </p:cNvPr>
            <p:cNvSpPr>
              <a:spLocks/>
            </p:cNvSpPr>
            <p:nvPr/>
          </p:nvSpPr>
          <p:spPr bwMode="auto">
            <a:xfrm>
              <a:off x="922" y="782"/>
              <a:ext cx="56" cy="485"/>
            </a:xfrm>
            <a:prstGeom prst="leftBracket">
              <a:avLst>
                <a:gd name="adj" fmla="val 72173"/>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a:extLst>
              <a:ext uri="{FF2B5EF4-FFF2-40B4-BE49-F238E27FC236}">
                <a16:creationId xmlns="" xmlns:a16="http://schemas.microsoft.com/office/drawing/2014/main" id="{FAA71BB4-C8A0-43EF-8CDD-AFE681D58E7B}"/>
              </a:ext>
            </a:extLst>
          </p:cNvPr>
          <p:cNvSpPr txBox="1">
            <a:spLocks noChangeArrowheads="1"/>
          </p:cNvSpPr>
          <p:nvPr/>
        </p:nvSpPr>
        <p:spPr bwMode="auto">
          <a:xfrm>
            <a:off x="39662" y="1268760"/>
            <a:ext cx="4533900" cy="3584575"/>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dirty="0">
                <a:solidFill>
                  <a:srgbClr val="000000"/>
                </a:solidFill>
                <a:ea typeface="隶书" panose="02010509060101010101" pitchFamily="49" charset="-122"/>
              </a:rPr>
              <a:t> </a:t>
            </a:r>
            <a:r>
              <a:rPr lang="zh-CN" altLang="en-US" sz="2800" dirty="0">
                <a:solidFill>
                  <a:srgbClr val="000000"/>
                </a:solidFill>
                <a:latin typeface="宋体" panose="02010600030101010101" pitchFamily="2" charset="-122"/>
              </a:rPr>
              <a:t>程序</a:t>
            </a: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a:t>
            </a:r>
          </a:p>
          <a:p>
            <a:pPr>
              <a:lnSpc>
                <a:spcPct val="90000"/>
              </a:lnSpc>
            </a:pPr>
            <a:r>
              <a:rPr lang="zh-CN" altLang="en-US" sz="2800" dirty="0">
                <a:solidFill>
                  <a:srgbClr val="000000"/>
                </a:solidFill>
                <a:ea typeface="隶书" panose="02010509060101010101" pitchFamily="49" charset="-122"/>
              </a:rPr>
              <a:t> </a:t>
            </a:r>
            <a:r>
              <a:rPr lang="en-US" altLang="zh-CN" sz="2800" dirty="0">
                <a:solidFill>
                  <a:srgbClr val="000000"/>
                </a:solidFill>
                <a:ea typeface="隶书" panose="02010509060101010101" pitchFamily="49" charset="-122"/>
              </a:rPr>
              <a:t>int main( )</a:t>
            </a:r>
          </a:p>
          <a:p>
            <a:pPr>
              <a:lnSpc>
                <a:spcPct val="90000"/>
              </a:lnSpc>
            </a:pPr>
            <a:r>
              <a:rPr lang="en-US" altLang="zh-CN" sz="2800" dirty="0">
                <a:solidFill>
                  <a:srgbClr val="000000"/>
                </a:solidFill>
                <a:ea typeface="隶书" panose="02010509060101010101" pitchFamily="49" charset="-122"/>
              </a:rPr>
              <a:t> { int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t>
            </a:r>
            <a:r>
              <a:rPr lang="en-US" altLang="zh-CN" sz="2800" dirty="0" err="1"/>
              <a:t>"</a:t>
            </a:r>
            <a:r>
              <a:rPr lang="en-US" altLang="zh-CN" sz="2800" dirty="0" err="1">
                <a:solidFill>
                  <a:srgbClr val="000000"/>
                </a:solidFill>
                <a:ea typeface="隶书" panose="02010509060101010101" pitchFamily="49" charset="-122"/>
              </a:rPr>
              <a:t>,&amp;x</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if(x&lt;0) y= -1;</a:t>
            </a:r>
          </a:p>
          <a:p>
            <a:pPr>
              <a:lnSpc>
                <a:spcPct val="90000"/>
              </a:lnSpc>
            </a:pPr>
            <a:r>
              <a:rPr lang="en-US" altLang="zh-CN" sz="2800" dirty="0">
                <a:solidFill>
                  <a:srgbClr val="000000"/>
                </a:solidFill>
                <a:ea typeface="隶书" panose="02010509060101010101" pitchFamily="49" charset="-122"/>
              </a:rPr>
              <a:t>    else if(x==0) y=0;</a:t>
            </a:r>
          </a:p>
          <a:p>
            <a:pPr>
              <a:lnSpc>
                <a:spcPct val="90000"/>
              </a:lnSpc>
            </a:pPr>
            <a:r>
              <a:rPr lang="en-US" altLang="zh-CN" sz="2800" dirty="0">
                <a:solidFill>
                  <a:srgbClr val="000000"/>
                </a:solidFill>
                <a:ea typeface="隶书" panose="02010509060101010101" pitchFamily="49" charset="-122"/>
              </a:rPr>
              <a:t>    else y=1;</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x=%</a:t>
            </a:r>
            <a:r>
              <a:rPr lang="en-US" altLang="zh-CN" sz="2800" dirty="0" err="1">
                <a:solidFill>
                  <a:srgbClr val="000000"/>
                </a:solidFill>
                <a:ea typeface="隶书" panose="02010509060101010101" pitchFamily="49" charset="-122"/>
              </a:rPr>
              <a:t>d,y</a:t>
            </a:r>
            <a:r>
              <a:rPr lang="en-US" altLang="zh-CN" sz="2800" dirty="0">
                <a:solidFill>
                  <a:srgbClr val="000000"/>
                </a:solidFill>
                <a:ea typeface="隶书" panose="02010509060101010101" pitchFamily="49" charset="-122"/>
              </a:rPr>
              <a:t>=%d\n</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p>
        </p:txBody>
      </p:sp>
      <p:sp>
        <p:nvSpPr>
          <p:cNvPr id="5" name="Text Box 9">
            <a:extLst>
              <a:ext uri="{FF2B5EF4-FFF2-40B4-BE49-F238E27FC236}">
                <a16:creationId xmlns="" xmlns:a16="http://schemas.microsoft.com/office/drawing/2014/main" id="{0540FA29-34FC-4C4D-921B-99EE27ABBE76}"/>
              </a:ext>
            </a:extLst>
          </p:cNvPr>
          <p:cNvSpPr txBox="1">
            <a:spLocks noChangeArrowheads="1"/>
          </p:cNvSpPr>
          <p:nvPr/>
        </p:nvSpPr>
        <p:spPr bwMode="auto">
          <a:xfrm>
            <a:off x="4570438" y="2708920"/>
            <a:ext cx="4533900" cy="3971925"/>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dirty="0">
                <a:solidFill>
                  <a:srgbClr val="000000"/>
                </a:solidFill>
                <a:ea typeface="隶书" panose="02010509060101010101" pitchFamily="49" charset="-122"/>
              </a:rPr>
              <a:t> </a:t>
            </a:r>
            <a:r>
              <a:rPr lang="zh-CN" altLang="en-US" sz="2800" dirty="0">
                <a:solidFill>
                  <a:srgbClr val="000000"/>
                </a:solidFill>
                <a:latin typeface="宋体" panose="02010600030101010101" pitchFamily="2" charset="-122"/>
              </a:rPr>
              <a:t>程序</a:t>
            </a:r>
            <a:r>
              <a:rPr lang="en-US" altLang="zh-CN" sz="2800" dirty="0">
                <a:solidFill>
                  <a:srgbClr val="000000"/>
                </a:solidFill>
                <a:latin typeface="宋体" panose="02010600030101010101" pitchFamily="2" charset="-122"/>
              </a:rPr>
              <a:t>2</a:t>
            </a:r>
            <a:r>
              <a:rPr lang="zh-CN" altLang="en-US" sz="2800" dirty="0">
                <a:solidFill>
                  <a:srgbClr val="000000"/>
                </a:solidFill>
                <a:latin typeface="宋体" panose="02010600030101010101" pitchFamily="2" charset="-122"/>
              </a:rPr>
              <a:t>：</a:t>
            </a:r>
          </a:p>
          <a:p>
            <a:pPr>
              <a:lnSpc>
                <a:spcPct val="90000"/>
              </a:lnSpc>
            </a:pPr>
            <a:r>
              <a:rPr lang="zh-CN" altLang="en-US" sz="2800" dirty="0">
                <a:solidFill>
                  <a:srgbClr val="000000"/>
                </a:solidFill>
                <a:ea typeface="隶书" panose="02010509060101010101" pitchFamily="49" charset="-122"/>
              </a:rPr>
              <a:t> </a:t>
            </a:r>
            <a:r>
              <a:rPr lang="en-US" altLang="zh-CN" sz="2800" dirty="0">
                <a:solidFill>
                  <a:srgbClr val="000000"/>
                </a:solidFill>
                <a:ea typeface="隶书" panose="02010509060101010101" pitchFamily="49" charset="-122"/>
              </a:rPr>
              <a:t>int main( )</a:t>
            </a:r>
          </a:p>
          <a:p>
            <a:pPr>
              <a:lnSpc>
                <a:spcPct val="90000"/>
              </a:lnSpc>
            </a:pPr>
            <a:r>
              <a:rPr lang="en-US" altLang="zh-CN" sz="2800" dirty="0">
                <a:solidFill>
                  <a:srgbClr val="000000"/>
                </a:solidFill>
                <a:ea typeface="隶书" panose="02010509060101010101" pitchFamily="49" charset="-122"/>
              </a:rPr>
              <a:t> { int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t>
            </a:r>
            <a:r>
              <a:rPr lang="en-US" altLang="zh-CN" sz="2800" dirty="0" err="1"/>
              <a:t>"</a:t>
            </a:r>
            <a:r>
              <a:rPr lang="en-US" altLang="zh-CN" sz="2800" dirty="0" err="1">
                <a:solidFill>
                  <a:srgbClr val="000000"/>
                </a:solidFill>
                <a:ea typeface="隶书" panose="02010509060101010101" pitchFamily="49" charset="-122"/>
              </a:rPr>
              <a:t>,&amp;x</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if(x&gt;=0);</a:t>
            </a:r>
          </a:p>
          <a:p>
            <a:pPr>
              <a:lnSpc>
                <a:spcPct val="90000"/>
              </a:lnSpc>
            </a:pPr>
            <a:r>
              <a:rPr lang="en-US" altLang="zh-CN" sz="2800" dirty="0">
                <a:solidFill>
                  <a:srgbClr val="000000"/>
                </a:solidFill>
                <a:ea typeface="隶书" panose="02010509060101010101" pitchFamily="49" charset="-122"/>
              </a:rPr>
              <a:t>        if(x&gt;0) y=1;</a:t>
            </a:r>
          </a:p>
          <a:p>
            <a:pPr>
              <a:lnSpc>
                <a:spcPct val="90000"/>
              </a:lnSpc>
            </a:pPr>
            <a:r>
              <a:rPr lang="en-US" altLang="zh-CN" sz="2800" dirty="0">
                <a:solidFill>
                  <a:srgbClr val="000000"/>
                </a:solidFill>
                <a:ea typeface="隶书" panose="02010509060101010101" pitchFamily="49" charset="-122"/>
              </a:rPr>
              <a:t>        else y=0;</a:t>
            </a:r>
          </a:p>
          <a:p>
            <a:pPr>
              <a:lnSpc>
                <a:spcPct val="90000"/>
              </a:lnSpc>
            </a:pPr>
            <a:r>
              <a:rPr lang="en-US" altLang="zh-CN" sz="2800" dirty="0">
                <a:solidFill>
                  <a:srgbClr val="000000"/>
                </a:solidFill>
                <a:ea typeface="隶书" panose="02010509060101010101" pitchFamily="49" charset="-122"/>
              </a:rPr>
              <a:t>    else y= -1;</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x=%</a:t>
            </a:r>
            <a:r>
              <a:rPr lang="en-US" altLang="zh-CN" sz="2800" dirty="0" err="1">
                <a:solidFill>
                  <a:srgbClr val="000000"/>
                </a:solidFill>
                <a:ea typeface="隶书" panose="02010509060101010101" pitchFamily="49" charset="-122"/>
              </a:rPr>
              <a:t>d,y</a:t>
            </a:r>
            <a:r>
              <a:rPr lang="en-US" altLang="zh-CN" sz="2800" dirty="0">
                <a:solidFill>
                  <a:srgbClr val="000000"/>
                </a:solidFill>
                <a:ea typeface="隶书" panose="02010509060101010101" pitchFamily="49" charset="-122"/>
              </a:rPr>
              <a:t>=%d\n</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a:extLst>
              <a:ext uri="{FF2B5EF4-FFF2-40B4-BE49-F238E27FC236}">
                <a16:creationId xmlns="" xmlns:a16="http://schemas.microsoft.com/office/drawing/2014/main" id="{5A9C7143-4707-43B7-8A24-B52529C6B524}"/>
              </a:ext>
            </a:extLst>
          </p:cNvPr>
          <p:cNvSpPr txBox="1">
            <a:spLocks noChangeArrowheads="1"/>
          </p:cNvSpPr>
          <p:nvPr/>
        </p:nvSpPr>
        <p:spPr bwMode="auto">
          <a:xfrm>
            <a:off x="38100" y="1196752"/>
            <a:ext cx="4533900" cy="3971925"/>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dirty="0">
                <a:solidFill>
                  <a:srgbClr val="000000"/>
                </a:solidFill>
                <a:ea typeface="隶书" panose="02010509060101010101" pitchFamily="49" charset="-122"/>
              </a:rPr>
              <a:t> </a:t>
            </a:r>
            <a:r>
              <a:rPr lang="zh-CN" altLang="en-US" sz="2800" dirty="0">
                <a:solidFill>
                  <a:srgbClr val="000000"/>
                </a:solidFill>
                <a:latin typeface="宋体" panose="02010600030101010101" pitchFamily="2" charset="-122"/>
              </a:rPr>
              <a:t>程序</a:t>
            </a:r>
            <a:r>
              <a:rPr lang="en-US" altLang="zh-CN" sz="2800" dirty="0">
                <a:solidFill>
                  <a:srgbClr val="000000"/>
                </a:solidFill>
                <a:latin typeface="宋体" panose="02010600030101010101" pitchFamily="2" charset="-122"/>
              </a:rPr>
              <a:t>3</a:t>
            </a:r>
            <a:r>
              <a:rPr lang="zh-CN" altLang="en-US" sz="2800" dirty="0">
                <a:solidFill>
                  <a:srgbClr val="000000"/>
                </a:solidFill>
                <a:latin typeface="宋体" panose="02010600030101010101" pitchFamily="2" charset="-122"/>
              </a:rPr>
              <a:t>：</a:t>
            </a:r>
          </a:p>
          <a:p>
            <a:pPr>
              <a:lnSpc>
                <a:spcPct val="90000"/>
              </a:lnSpc>
            </a:pPr>
            <a:r>
              <a:rPr lang="zh-CN" altLang="en-US" sz="2800" dirty="0">
                <a:solidFill>
                  <a:srgbClr val="000000"/>
                </a:solidFill>
                <a:ea typeface="隶书" panose="02010509060101010101" pitchFamily="49" charset="-122"/>
              </a:rPr>
              <a:t> </a:t>
            </a:r>
            <a:r>
              <a:rPr lang="en-US" altLang="zh-CN" sz="2800" dirty="0">
                <a:solidFill>
                  <a:srgbClr val="000000"/>
                </a:solidFill>
                <a:ea typeface="隶书" panose="02010509060101010101" pitchFamily="49" charset="-122"/>
              </a:rPr>
              <a:t>main( )</a:t>
            </a:r>
          </a:p>
          <a:p>
            <a:pPr>
              <a:lnSpc>
                <a:spcPct val="90000"/>
              </a:lnSpc>
            </a:pPr>
            <a:r>
              <a:rPr lang="en-US" altLang="zh-CN" sz="2800" dirty="0">
                <a:solidFill>
                  <a:srgbClr val="000000"/>
                </a:solidFill>
                <a:ea typeface="隶书" panose="02010509060101010101" pitchFamily="49" charset="-122"/>
              </a:rPr>
              <a:t> { int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t>
            </a:r>
            <a:r>
              <a:rPr lang="en-US" altLang="zh-CN" sz="2800" dirty="0" err="1"/>
              <a:t>"</a:t>
            </a:r>
            <a:r>
              <a:rPr lang="en-US" altLang="zh-CN" sz="2800" dirty="0" err="1">
                <a:solidFill>
                  <a:srgbClr val="000000"/>
                </a:solidFill>
                <a:ea typeface="隶书" panose="02010509060101010101" pitchFamily="49" charset="-122"/>
              </a:rPr>
              <a:t>,&amp;x</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y= -1;               </a:t>
            </a:r>
            <a:endParaRPr lang="en-US" altLang="zh-CN" sz="2800" dirty="0">
              <a:solidFill>
                <a:srgbClr val="FF3300"/>
              </a:solidFill>
              <a:ea typeface="隶书" panose="02010509060101010101" pitchFamily="49" charset="-122"/>
            </a:endParaRPr>
          </a:p>
          <a:p>
            <a:pPr>
              <a:lnSpc>
                <a:spcPct val="90000"/>
              </a:lnSpc>
            </a:pPr>
            <a:r>
              <a:rPr lang="en-US" altLang="zh-CN" sz="2800" dirty="0">
                <a:solidFill>
                  <a:srgbClr val="000000"/>
                </a:solidFill>
                <a:ea typeface="隶书" panose="02010509060101010101" pitchFamily="49" charset="-122"/>
              </a:rPr>
              <a:t>    if(x&gt;=0)</a:t>
            </a:r>
            <a:endParaRPr lang="en-US" altLang="zh-CN" sz="2800" dirty="0">
              <a:solidFill>
                <a:srgbClr val="FF3300"/>
              </a:solidFill>
              <a:ea typeface="隶书" panose="02010509060101010101" pitchFamily="49" charset="-122"/>
            </a:endParaRPr>
          </a:p>
          <a:p>
            <a:pPr>
              <a:lnSpc>
                <a:spcPct val="90000"/>
              </a:lnSpc>
            </a:pPr>
            <a:r>
              <a:rPr lang="en-US" altLang="zh-CN" sz="2800" dirty="0">
                <a:solidFill>
                  <a:srgbClr val="000000"/>
                </a:solidFill>
                <a:ea typeface="隶书" panose="02010509060101010101" pitchFamily="49" charset="-122"/>
              </a:rPr>
              <a:t>       if(x&gt;0) y=1;</a:t>
            </a:r>
          </a:p>
          <a:p>
            <a:pPr>
              <a:lnSpc>
                <a:spcPct val="90000"/>
              </a:lnSpc>
            </a:pPr>
            <a:r>
              <a:rPr lang="en-US" altLang="zh-CN" sz="2800" dirty="0">
                <a:solidFill>
                  <a:srgbClr val="000000"/>
                </a:solidFill>
                <a:ea typeface="隶书" panose="02010509060101010101" pitchFamily="49" charset="-122"/>
              </a:rPr>
              <a:t>       else y=0;</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x=%</a:t>
            </a:r>
            <a:r>
              <a:rPr lang="en-US" altLang="zh-CN" sz="2800" dirty="0" err="1">
                <a:solidFill>
                  <a:srgbClr val="000000"/>
                </a:solidFill>
                <a:ea typeface="隶书" panose="02010509060101010101" pitchFamily="49" charset="-122"/>
              </a:rPr>
              <a:t>d,y</a:t>
            </a:r>
            <a:r>
              <a:rPr lang="en-US" altLang="zh-CN" sz="2800" dirty="0">
                <a:solidFill>
                  <a:srgbClr val="000000"/>
                </a:solidFill>
                <a:ea typeface="隶书" panose="02010509060101010101" pitchFamily="49" charset="-122"/>
              </a:rPr>
              <a:t>=%d\n</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p>
        </p:txBody>
      </p:sp>
      <p:sp>
        <p:nvSpPr>
          <p:cNvPr id="7" name="Text Box 12">
            <a:extLst>
              <a:ext uri="{FF2B5EF4-FFF2-40B4-BE49-F238E27FC236}">
                <a16:creationId xmlns="" xmlns:a16="http://schemas.microsoft.com/office/drawing/2014/main" id="{C4F5F680-A17B-462A-8FB1-C8482F0FC0E2}"/>
              </a:ext>
            </a:extLst>
          </p:cNvPr>
          <p:cNvSpPr txBox="1">
            <a:spLocks noChangeArrowheads="1"/>
          </p:cNvSpPr>
          <p:nvPr/>
        </p:nvSpPr>
        <p:spPr bwMode="auto">
          <a:xfrm>
            <a:off x="323528" y="5595252"/>
            <a:ext cx="2954338" cy="1020762"/>
          </a:xfrm>
          <a:prstGeom prst="rect">
            <a:avLst/>
          </a:prstGeom>
          <a:solidFill>
            <a:srgbClr val="FFCC99"/>
          </a:solidFill>
          <a:ln w="31750">
            <a:solidFill>
              <a:srgbClr val="339966"/>
            </a:solidFill>
            <a:miter lim="800000"/>
            <a:headEnd/>
            <a:tailEnd/>
          </a:ln>
          <a:effectLst/>
        </p:spPr>
        <p:txBody>
          <a:bodyPr>
            <a:spAutoFit/>
          </a:bodyPr>
          <a:lstStyle/>
          <a:p>
            <a:pPr>
              <a:lnSpc>
                <a:spcPct val="80000"/>
              </a:lnSpc>
              <a:defRPr/>
            </a:pPr>
            <a:r>
              <a:rPr lang="zh-CN" altLang="en-US" sz="2800" dirty="0">
                <a:solidFill>
                  <a:srgbClr val="FF3300"/>
                </a:solidFill>
                <a:effectLst>
                  <a:outerShdw blurRad="38100" dist="38100" dir="2700000" algn="tl">
                    <a:srgbClr val="000000"/>
                  </a:outerShdw>
                </a:effectLst>
              </a:rPr>
              <a:t>输入 ：</a:t>
            </a:r>
            <a:r>
              <a:rPr lang="en-US" altLang="zh-CN" sz="2800" dirty="0">
                <a:solidFill>
                  <a:srgbClr val="FF3300"/>
                </a:solidFill>
                <a:effectLst>
                  <a:outerShdw blurRad="38100" dist="38100" dir="2700000" algn="tl">
                    <a:srgbClr val="000000"/>
                  </a:outerShdw>
                </a:effectLst>
              </a:rPr>
              <a:t>-2</a:t>
            </a:r>
          </a:p>
          <a:p>
            <a:pPr>
              <a:lnSpc>
                <a:spcPct val="80000"/>
              </a:lnSpc>
              <a:defRPr/>
            </a:pPr>
            <a:r>
              <a:rPr lang="zh-CN" altLang="en-US" sz="2800" dirty="0">
                <a:solidFill>
                  <a:srgbClr val="FF3300"/>
                </a:solidFill>
                <a:effectLst>
                  <a:outerShdw blurRad="38100" dist="38100" dir="2700000" algn="tl">
                    <a:srgbClr val="000000"/>
                  </a:outerShdw>
                </a:effectLst>
              </a:rPr>
              <a:t>得到：</a:t>
            </a:r>
            <a:r>
              <a:rPr lang="en-US" altLang="zh-CN" sz="2800" dirty="0">
                <a:solidFill>
                  <a:srgbClr val="FF3300"/>
                </a:solidFill>
                <a:effectLst>
                  <a:outerShdw blurRad="38100" dist="38100" dir="2700000" algn="tl">
                    <a:srgbClr val="000000"/>
                  </a:outerShdw>
                </a:effectLst>
              </a:rPr>
              <a:t>x=-2</a:t>
            </a:r>
            <a:r>
              <a:rPr lang="zh-CN" altLang="en-US" sz="2800" dirty="0">
                <a:solidFill>
                  <a:srgbClr val="FF3300"/>
                </a:solidFill>
                <a:effectLst>
                  <a:outerShdw blurRad="38100" dist="38100" dir="2700000" algn="tl">
                    <a:srgbClr val="000000"/>
                  </a:outerShdw>
                </a:effectLst>
              </a:rPr>
              <a:t>，</a:t>
            </a:r>
            <a:r>
              <a:rPr lang="en-US" altLang="zh-CN" sz="2800" dirty="0">
                <a:solidFill>
                  <a:srgbClr val="FF3300"/>
                </a:solidFill>
                <a:effectLst>
                  <a:outerShdw blurRad="38100" dist="38100" dir="2700000" algn="tl">
                    <a:srgbClr val="000000"/>
                  </a:outerShdw>
                </a:effectLst>
              </a:rPr>
              <a:t>y=0</a:t>
            </a:r>
          </a:p>
        </p:txBody>
      </p:sp>
      <p:sp>
        <p:nvSpPr>
          <p:cNvPr id="8" name="Text Box 13">
            <a:extLst>
              <a:ext uri="{FF2B5EF4-FFF2-40B4-BE49-F238E27FC236}">
                <a16:creationId xmlns="" xmlns:a16="http://schemas.microsoft.com/office/drawing/2014/main" id="{EF996F52-BD8E-4F4B-8473-619601193DB4}"/>
              </a:ext>
            </a:extLst>
          </p:cNvPr>
          <p:cNvSpPr txBox="1">
            <a:spLocks noChangeArrowheads="1"/>
          </p:cNvSpPr>
          <p:nvPr/>
        </p:nvSpPr>
        <p:spPr bwMode="auto">
          <a:xfrm>
            <a:off x="4572000" y="2780928"/>
            <a:ext cx="4533900" cy="3971925"/>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800" dirty="0">
                <a:solidFill>
                  <a:srgbClr val="000000"/>
                </a:solidFill>
                <a:ea typeface="隶书" panose="02010509060101010101" pitchFamily="49" charset="-122"/>
              </a:rPr>
              <a:t> </a:t>
            </a:r>
            <a:r>
              <a:rPr lang="zh-CN" altLang="en-US" sz="2800" dirty="0">
                <a:solidFill>
                  <a:srgbClr val="000000"/>
                </a:solidFill>
                <a:latin typeface="宋体" panose="02010600030101010101" pitchFamily="2" charset="-122"/>
              </a:rPr>
              <a:t>程序</a:t>
            </a:r>
            <a:r>
              <a:rPr lang="en-US" altLang="zh-CN" sz="2800" dirty="0">
                <a:solidFill>
                  <a:srgbClr val="000000"/>
                </a:solidFill>
                <a:latin typeface="宋体" panose="02010600030101010101" pitchFamily="2" charset="-122"/>
              </a:rPr>
              <a:t>3</a:t>
            </a:r>
            <a:r>
              <a:rPr lang="zh-CN" altLang="en-US" sz="2800" dirty="0">
                <a:solidFill>
                  <a:srgbClr val="000000"/>
                </a:solidFill>
                <a:latin typeface="宋体" panose="02010600030101010101" pitchFamily="2" charset="-122"/>
              </a:rPr>
              <a:t>改：</a:t>
            </a:r>
          </a:p>
          <a:p>
            <a:pPr>
              <a:lnSpc>
                <a:spcPct val="90000"/>
              </a:lnSpc>
            </a:pPr>
            <a:r>
              <a:rPr lang="zh-CN" altLang="en-US" sz="2800" dirty="0">
                <a:solidFill>
                  <a:srgbClr val="000000"/>
                </a:solidFill>
                <a:ea typeface="隶书" panose="02010509060101010101" pitchFamily="49" charset="-122"/>
              </a:rPr>
              <a:t> </a:t>
            </a:r>
            <a:r>
              <a:rPr lang="en-US" altLang="zh-CN" sz="2800" dirty="0">
                <a:solidFill>
                  <a:srgbClr val="000000"/>
                </a:solidFill>
                <a:ea typeface="隶书" panose="02010509060101010101" pitchFamily="49" charset="-122"/>
              </a:rPr>
              <a:t>int main( )</a:t>
            </a:r>
          </a:p>
          <a:p>
            <a:pPr>
              <a:lnSpc>
                <a:spcPct val="90000"/>
              </a:lnSpc>
            </a:pPr>
            <a:r>
              <a:rPr lang="en-US" altLang="zh-CN" sz="2800" dirty="0">
                <a:solidFill>
                  <a:srgbClr val="000000"/>
                </a:solidFill>
                <a:ea typeface="隶书" panose="02010509060101010101" pitchFamily="49" charset="-122"/>
              </a:rPr>
              <a:t> { int </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d</a:t>
            </a:r>
            <a:r>
              <a:rPr lang="en-US" altLang="zh-CN" sz="2800" dirty="0" err="1"/>
              <a:t>"</a:t>
            </a:r>
            <a:r>
              <a:rPr lang="en-US" altLang="zh-CN" sz="2800" dirty="0" err="1">
                <a:solidFill>
                  <a:srgbClr val="000000"/>
                </a:solidFill>
                <a:ea typeface="隶书" panose="02010509060101010101" pitchFamily="49" charset="-122"/>
              </a:rPr>
              <a:t>,&amp;x</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y= -1;               </a:t>
            </a:r>
            <a:endParaRPr lang="en-US" altLang="zh-CN" sz="2800" dirty="0">
              <a:solidFill>
                <a:srgbClr val="FF3300"/>
              </a:solidFill>
              <a:ea typeface="隶书" panose="02010509060101010101" pitchFamily="49" charset="-122"/>
            </a:endParaRPr>
          </a:p>
          <a:p>
            <a:pPr>
              <a:lnSpc>
                <a:spcPct val="90000"/>
              </a:lnSpc>
            </a:pPr>
            <a:r>
              <a:rPr lang="en-US" altLang="zh-CN" sz="2800" dirty="0">
                <a:solidFill>
                  <a:srgbClr val="000000"/>
                </a:solidFill>
                <a:ea typeface="隶书" panose="02010509060101010101" pitchFamily="49" charset="-122"/>
              </a:rPr>
              <a:t>    if(x&gt;=0)</a:t>
            </a:r>
            <a:endParaRPr lang="en-US" altLang="zh-CN" sz="2800" dirty="0">
              <a:solidFill>
                <a:srgbClr val="FF3300"/>
              </a:solidFill>
              <a:ea typeface="隶书" panose="02010509060101010101" pitchFamily="49" charset="-122"/>
            </a:endParaRPr>
          </a:p>
          <a:p>
            <a:pPr>
              <a:lnSpc>
                <a:spcPct val="90000"/>
              </a:lnSpc>
            </a:pPr>
            <a:r>
              <a:rPr lang="en-US" altLang="zh-CN" sz="2800" dirty="0">
                <a:solidFill>
                  <a:srgbClr val="000000"/>
                </a:solidFill>
                <a:ea typeface="隶书" panose="02010509060101010101" pitchFamily="49" charset="-122"/>
              </a:rPr>
              <a:t>       </a:t>
            </a:r>
            <a:r>
              <a:rPr lang="en-US" altLang="zh-CN" sz="2800" dirty="0">
                <a:solidFill>
                  <a:srgbClr val="FF3300"/>
                </a:solidFill>
                <a:ea typeface="隶书" panose="02010509060101010101" pitchFamily="49" charset="-122"/>
              </a:rPr>
              <a:t>{</a:t>
            </a:r>
            <a:r>
              <a:rPr lang="en-US" altLang="zh-CN" sz="2800" dirty="0">
                <a:solidFill>
                  <a:srgbClr val="000000"/>
                </a:solidFill>
                <a:ea typeface="隶书" panose="02010509060101010101" pitchFamily="49" charset="-122"/>
              </a:rPr>
              <a:t> if(x&gt;0) y=1;</a:t>
            </a:r>
            <a:r>
              <a:rPr lang="en-US" altLang="zh-CN" sz="2800" dirty="0">
                <a:solidFill>
                  <a:srgbClr val="FF33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else y=0;</a:t>
            </a:r>
          </a:p>
          <a:p>
            <a:pPr>
              <a:lnSpc>
                <a:spcPct val="90000"/>
              </a:lnSpc>
            </a:pPr>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x=%</a:t>
            </a:r>
            <a:r>
              <a:rPr lang="en-US" altLang="zh-CN" sz="2800" dirty="0" err="1">
                <a:solidFill>
                  <a:srgbClr val="000000"/>
                </a:solidFill>
                <a:ea typeface="隶书" panose="02010509060101010101" pitchFamily="49" charset="-122"/>
              </a:rPr>
              <a:t>d,y</a:t>
            </a:r>
            <a:r>
              <a:rPr lang="en-US" altLang="zh-CN" sz="2800" dirty="0">
                <a:solidFill>
                  <a:srgbClr val="000000"/>
                </a:solidFill>
                <a:ea typeface="隶书" panose="02010509060101010101" pitchFamily="49" charset="-122"/>
              </a:rPr>
              <a:t>=%d\n</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x,y</a:t>
            </a:r>
            <a:r>
              <a:rPr lang="en-US" altLang="zh-CN" sz="2800" dirty="0">
                <a:solidFill>
                  <a:srgbClr val="000000"/>
                </a:solidFill>
                <a:ea typeface="隶书" panose="02010509060101010101" pitchFamily="49" charset="-122"/>
              </a:rPr>
              <a:t>);</a:t>
            </a:r>
          </a:p>
          <a:p>
            <a:pPr>
              <a:lnSpc>
                <a:spcPct val="90000"/>
              </a:lnSpc>
            </a:pPr>
            <a:r>
              <a:rPr lang="en-US" altLang="zh-CN" sz="2800" dirty="0">
                <a:solidFill>
                  <a:srgbClr val="000000"/>
                </a:solidFill>
                <a:ea typeface="隶书" panose="02010509060101010101" pitchFamily="49" charset="-122"/>
              </a:rPr>
              <a:t> }</a:t>
            </a:r>
          </a:p>
        </p:txBody>
      </p:sp>
      <p:sp>
        <p:nvSpPr>
          <p:cNvPr id="12" name="AutoShape 15">
            <a:extLst>
              <a:ext uri="{FF2B5EF4-FFF2-40B4-BE49-F238E27FC236}">
                <a16:creationId xmlns="" xmlns:a16="http://schemas.microsoft.com/office/drawing/2014/main" id="{188FDAA0-B0EA-4132-9A28-33C00133CD21}"/>
              </a:ext>
            </a:extLst>
          </p:cNvPr>
          <p:cNvSpPr>
            <a:spLocks noChangeArrowheads="1"/>
          </p:cNvSpPr>
          <p:nvPr/>
        </p:nvSpPr>
        <p:spPr bwMode="auto">
          <a:xfrm>
            <a:off x="5076056" y="980728"/>
            <a:ext cx="3794125" cy="1494658"/>
          </a:xfrm>
          <a:prstGeom prst="wedgeRectCallout">
            <a:avLst>
              <a:gd name="adj1" fmla="val -31781"/>
              <a:gd name="adj2" fmla="val 180202"/>
            </a:avLst>
          </a:prstGeom>
          <a:solidFill>
            <a:srgbClr val="FFCC99">
              <a:alpha val="0"/>
            </a:srgbClr>
          </a:solidFill>
          <a:ln w="25400">
            <a:solidFill>
              <a:srgbClr val="3366FF"/>
            </a:solidFill>
            <a:miter lim="800000"/>
            <a:headEnd/>
            <a:tailEnd/>
          </a:ln>
          <a:effectLst/>
        </p:spPr>
        <p:txBody>
          <a:bodyPr/>
          <a:lstStyle/>
          <a:p>
            <a:pPr>
              <a:lnSpc>
                <a:spcPct val="90000"/>
              </a:lnSpc>
              <a:defRPr/>
            </a:pPr>
            <a:r>
              <a:rPr lang="zh-CN" altLang="en-US" dirty="0">
                <a:solidFill>
                  <a:srgbClr val="FF3300"/>
                </a:solidFill>
                <a:effectLst>
                  <a:outerShdw blurRad="38100" dist="38100" dir="2700000" algn="tl">
                    <a:srgbClr val="000000"/>
                  </a:outerShdw>
                </a:effectLst>
              </a:rPr>
              <a:t>请考虑：</a:t>
            </a:r>
          </a:p>
          <a:p>
            <a:pPr>
              <a:lnSpc>
                <a:spcPct val="90000"/>
              </a:lnSpc>
              <a:defRPr/>
            </a:pPr>
            <a:r>
              <a:rPr lang="zh-CN" altLang="en-US" dirty="0">
                <a:solidFill>
                  <a:srgbClr val="FF3300"/>
                </a:solidFill>
                <a:effectLst>
                  <a:outerShdw blurRad="38100" dist="38100" dir="2700000" algn="tl">
                    <a:srgbClr val="000000"/>
                  </a:outerShdw>
                </a:effectLst>
              </a:rPr>
              <a:t>     </a:t>
            </a:r>
            <a:r>
              <a:rPr lang="en-US" altLang="zh-CN" dirty="0">
                <a:solidFill>
                  <a:srgbClr val="FF3300"/>
                </a:solidFill>
                <a:effectLst>
                  <a:outerShdw blurRad="38100" dist="38100" dir="2700000" algn="tl">
                    <a:srgbClr val="000000"/>
                  </a:outerShdw>
                </a:effectLst>
              </a:rPr>
              <a:t>y=1</a:t>
            </a:r>
            <a:r>
              <a:rPr lang="zh-CN" altLang="en-US" dirty="0">
                <a:solidFill>
                  <a:srgbClr val="FF3300"/>
                </a:solidFill>
                <a:effectLst>
                  <a:outerShdw blurRad="38100" dist="38100" dir="2700000" algn="tl">
                    <a:srgbClr val="000000"/>
                  </a:outerShdw>
                </a:effectLst>
              </a:rPr>
              <a:t>或</a:t>
            </a:r>
            <a:r>
              <a:rPr lang="en-US" altLang="zh-CN" dirty="0">
                <a:solidFill>
                  <a:srgbClr val="FF3300"/>
                </a:solidFill>
                <a:effectLst>
                  <a:outerShdw blurRad="38100" dist="38100" dir="2700000" algn="tl">
                    <a:srgbClr val="000000"/>
                  </a:outerShdw>
                </a:effectLst>
              </a:rPr>
              <a:t>y=0</a:t>
            </a:r>
            <a:r>
              <a:rPr lang="zh-CN" altLang="en-US" dirty="0">
                <a:solidFill>
                  <a:srgbClr val="FF3300"/>
                </a:solidFill>
                <a:effectLst>
                  <a:outerShdw blurRad="38100" dist="38100" dir="2700000" algn="tl">
                    <a:srgbClr val="000000"/>
                  </a:outerShdw>
                </a:effectLst>
              </a:rPr>
              <a:t>时，</a:t>
            </a:r>
            <a:r>
              <a:rPr lang="en-US" altLang="zh-CN" dirty="0">
                <a:solidFill>
                  <a:srgbClr val="FF3300"/>
                </a:solidFill>
                <a:effectLst>
                  <a:outerShdw blurRad="38100" dist="38100" dir="2700000" algn="tl">
                    <a:srgbClr val="000000"/>
                  </a:outerShdw>
                </a:effectLst>
              </a:rPr>
              <a:t>if</a:t>
            </a:r>
            <a:r>
              <a:rPr lang="zh-CN" altLang="en-US" dirty="0">
                <a:solidFill>
                  <a:srgbClr val="FF3300"/>
                </a:solidFill>
                <a:effectLst>
                  <a:outerShdw blurRad="38100" dist="38100" dir="2700000" algn="tl">
                    <a:srgbClr val="000000"/>
                  </a:outerShdw>
                </a:effectLst>
              </a:rPr>
              <a:t>语句应该如何写？</a:t>
            </a:r>
          </a:p>
          <a:p>
            <a:pPr>
              <a:lnSpc>
                <a:spcPct val="90000"/>
              </a:lnSpc>
              <a:defRPr/>
            </a:pPr>
            <a:r>
              <a:rPr lang="zh-CN" altLang="en-US" dirty="0">
                <a:solidFill>
                  <a:srgbClr val="FF3300"/>
                </a:solidFill>
                <a:effectLst>
                  <a:outerShdw blurRad="38100" dist="38100" dir="2700000" algn="tl">
                    <a:srgbClr val="000000"/>
                  </a:outerShdw>
                </a:effectLst>
              </a:rPr>
              <a:t>  </a:t>
            </a:r>
            <a:r>
              <a:rPr lang="en-US" altLang="zh-CN" dirty="0">
                <a:solidFill>
                  <a:srgbClr val="FF3300"/>
                </a:solidFill>
                <a:effectLst>
                  <a:outerShdw blurRad="38100" dist="38100" dir="2700000" algn="tl">
                    <a:srgbClr val="000000"/>
                  </a:outerShdw>
                </a:effectLst>
              </a:rPr>
              <a:t>{ }</a:t>
            </a:r>
            <a:r>
              <a:rPr lang="zh-CN" altLang="en-US" dirty="0">
                <a:solidFill>
                  <a:srgbClr val="FF3300"/>
                </a:solidFill>
                <a:effectLst>
                  <a:outerShdw blurRad="38100" dist="38100" dir="2700000" algn="tl">
                    <a:srgbClr val="000000"/>
                  </a:outerShdw>
                </a:effectLst>
              </a:rPr>
              <a:t>什么情况下可以不要？</a:t>
            </a:r>
          </a:p>
        </p:txBody>
      </p:sp>
    </p:spTree>
    <p:extLst>
      <p:ext uri="{BB962C8B-B14F-4D97-AF65-F5344CB8AC3E}">
        <p14:creationId xmlns:p14="http://schemas.microsoft.com/office/powerpoint/2010/main" val="2098052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 xmlns:a16="http://schemas.microsoft.com/office/drawing/2014/main" id="{071EF9F9-4D0C-4D0F-A939-BAC020AC704D}"/>
              </a:ext>
            </a:extLst>
          </p:cNvPr>
          <p:cNvSpPr>
            <a:spLocks noGrp="1" noChangeArrowheads="1"/>
          </p:cNvSpPr>
          <p:nvPr>
            <p:ph type="subTitle" idx="4294967295"/>
          </p:nvPr>
        </p:nvSpPr>
        <p:spPr>
          <a:xfrm>
            <a:off x="0" y="1052513"/>
            <a:ext cx="7924800" cy="576262"/>
          </a:xfrm>
        </p:spPr>
        <p:txBody>
          <a:bodyPr/>
          <a:lstStyle/>
          <a:p>
            <a:pPr algn="ctr" eaLnBrk="1" hangingPunct="1">
              <a:lnSpc>
                <a:spcPct val="90000"/>
              </a:lnSpc>
              <a:defRPr/>
            </a:pPr>
            <a:r>
              <a:rPr lang="en-US" altLang="zh-CN" sz="2800" b="1" dirty="0">
                <a:latin typeface="+mn-ea"/>
              </a:rPr>
              <a:t>if </a:t>
            </a:r>
            <a:r>
              <a:rPr lang="zh-CN" altLang="en-US" sz="2800" b="1" dirty="0">
                <a:latin typeface="+mn-ea"/>
              </a:rPr>
              <a:t>语句</a:t>
            </a:r>
            <a:r>
              <a:rPr lang="en-US" altLang="zh-CN" sz="2800" b="1" dirty="0">
                <a:latin typeface="+mn-ea"/>
              </a:rPr>
              <a:t>+</a:t>
            </a:r>
            <a:r>
              <a:rPr lang="zh-CN" altLang="en-US" sz="2800" b="1" dirty="0">
                <a:latin typeface="+mn-ea"/>
              </a:rPr>
              <a:t>复合语句</a:t>
            </a:r>
            <a:endParaRPr lang="en-US" altLang="zh-CN" sz="2800" b="1" dirty="0">
              <a:solidFill>
                <a:srgbClr val="FF0000"/>
              </a:solidFill>
              <a:latin typeface="+mn-ea"/>
            </a:endParaRPr>
          </a:p>
        </p:txBody>
      </p:sp>
      <p:sp>
        <p:nvSpPr>
          <p:cNvPr id="3" name="矩形 2">
            <a:extLst>
              <a:ext uri="{FF2B5EF4-FFF2-40B4-BE49-F238E27FC236}">
                <a16:creationId xmlns="" xmlns:a16="http://schemas.microsoft.com/office/drawing/2014/main" id="{C30C2F02-20B1-464C-B6E8-BA0E71CD4496}"/>
              </a:ext>
            </a:extLst>
          </p:cNvPr>
          <p:cNvSpPr/>
          <p:nvPr/>
        </p:nvSpPr>
        <p:spPr>
          <a:xfrm>
            <a:off x="179388" y="1773238"/>
            <a:ext cx="4321175" cy="4608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0000"/>
              </a:lnSpc>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eaLnBrk="1" hangingPunct="1">
              <a:lnSpc>
                <a:spcPct val="90000"/>
              </a:lnSpc>
              <a:defRPr/>
            </a:pPr>
            <a:r>
              <a:rPr lang="en-US" altLang="zh-CN" dirty="0" err="1">
                <a:solidFill>
                  <a:schemeClr val="tx1"/>
                </a:solidFill>
              </a:rPr>
              <a:t>int</a:t>
            </a:r>
            <a:r>
              <a:rPr lang="en-US" altLang="zh-CN" dirty="0">
                <a:solidFill>
                  <a:schemeClr val="tx1"/>
                </a:solidFill>
              </a:rPr>
              <a:t> main()</a:t>
            </a:r>
          </a:p>
          <a:p>
            <a:pPr eaLnBrk="1" hangingPunct="1">
              <a:lnSpc>
                <a:spcPct val="90000"/>
              </a:lnSpc>
              <a:defRPr/>
            </a:pPr>
            <a:r>
              <a:rPr lang="en-US" altLang="zh-CN" dirty="0">
                <a:solidFill>
                  <a:schemeClr val="tx1"/>
                </a:solidFill>
              </a:rPr>
              <a:t>{</a:t>
            </a:r>
          </a:p>
          <a:p>
            <a:pPr eaLnBrk="1" hangingPunct="1">
              <a:lnSpc>
                <a:spcPct val="90000"/>
              </a:lnSpc>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x,y</a:t>
            </a:r>
            <a:r>
              <a:rPr lang="en-US" altLang="zh-CN" dirty="0">
                <a:solidFill>
                  <a:schemeClr val="tx1"/>
                </a:solidFill>
              </a:rPr>
              <a:t>;</a:t>
            </a:r>
          </a:p>
          <a:p>
            <a:pPr eaLnBrk="1" hangingPunct="1">
              <a:lnSpc>
                <a:spcPct val="90000"/>
              </a:lnSpc>
              <a:defRPr/>
            </a:pPr>
            <a:r>
              <a:rPr lang="en-US" altLang="zh-CN" dirty="0">
                <a:solidFill>
                  <a:schemeClr val="tx1"/>
                </a:solidFill>
              </a:rPr>
              <a:t>   </a:t>
            </a:r>
            <a:r>
              <a:rPr lang="en-US" altLang="zh-CN" dirty="0" err="1">
                <a:solidFill>
                  <a:schemeClr val="tx1"/>
                </a:solidFill>
              </a:rPr>
              <a:t>scanf</a:t>
            </a:r>
            <a:r>
              <a:rPr lang="en-US" altLang="zh-CN" dirty="0">
                <a:solidFill>
                  <a:schemeClr val="tx1"/>
                </a:solidFill>
              </a:rPr>
              <a:t>(</a:t>
            </a:r>
            <a:r>
              <a:rPr lang="en-US" altLang="zh-CN" sz="2400" dirty="0">
                <a:solidFill>
                  <a:schemeClr val="tx1"/>
                </a:solidFill>
              </a:rPr>
              <a:t>"</a:t>
            </a:r>
            <a:r>
              <a:rPr lang="en-US" altLang="zh-CN" dirty="0">
                <a:solidFill>
                  <a:schemeClr val="tx1"/>
                </a:solidFill>
              </a:rPr>
              <a:t>%</a:t>
            </a:r>
            <a:r>
              <a:rPr lang="en-US" altLang="zh-CN" dirty="0" err="1">
                <a:solidFill>
                  <a:schemeClr val="tx1"/>
                </a:solidFill>
              </a:rPr>
              <a:t>d</a:t>
            </a:r>
            <a:r>
              <a:rPr lang="en-US" altLang="zh-CN" sz="2400" dirty="0" err="1">
                <a:solidFill>
                  <a:schemeClr val="tx1"/>
                </a:solidFill>
              </a:rPr>
              <a:t>"</a:t>
            </a:r>
            <a:r>
              <a:rPr lang="en-US" altLang="zh-CN" dirty="0" err="1">
                <a:solidFill>
                  <a:schemeClr val="tx1"/>
                </a:solidFill>
              </a:rPr>
              <a:t>,&amp;x</a:t>
            </a:r>
            <a:r>
              <a:rPr lang="en-US" altLang="zh-CN" dirty="0">
                <a:solidFill>
                  <a:schemeClr val="tx1"/>
                </a:solidFill>
              </a:rPr>
              <a:t>); </a:t>
            </a:r>
          </a:p>
          <a:p>
            <a:pPr eaLnBrk="1" hangingPunct="1">
              <a:lnSpc>
                <a:spcPct val="90000"/>
              </a:lnSpc>
              <a:defRPr/>
            </a:pPr>
            <a:r>
              <a:rPr lang="en-US" altLang="zh-CN" dirty="0">
                <a:solidFill>
                  <a:schemeClr val="tx1"/>
                </a:solidFill>
              </a:rPr>
              <a:t>   if (x&lt;0 )</a:t>
            </a:r>
          </a:p>
          <a:p>
            <a:pPr eaLnBrk="1" hangingPunct="1">
              <a:lnSpc>
                <a:spcPct val="90000"/>
              </a:lnSpc>
              <a:defRPr/>
            </a:pPr>
            <a:r>
              <a:rPr lang="en-US" altLang="zh-CN" dirty="0">
                <a:solidFill>
                  <a:schemeClr val="tx1"/>
                </a:solidFill>
              </a:rPr>
              <a:t>   {</a:t>
            </a:r>
          </a:p>
          <a:p>
            <a:pPr eaLnBrk="1" hangingPunct="1">
              <a:lnSpc>
                <a:spcPct val="90000"/>
              </a:lnSpc>
              <a:defRPr/>
            </a:pPr>
            <a:r>
              <a:rPr lang="en-US" altLang="zh-CN" dirty="0">
                <a:solidFill>
                  <a:schemeClr val="tx1"/>
                </a:solidFill>
              </a:rPr>
              <a:t>     y=-1; </a:t>
            </a:r>
          </a:p>
          <a:p>
            <a:pPr eaLnBrk="1" hangingPunct="1">
              <a:lnSpc>
                <a:spcPct val="90000"/>
              </a:lnSpc>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sz="2400" dirty="0">
                <a:solidFill>
                  <a:schemeClr val="tx1"/>
                </a:solidFill>
              </a:rPr>
              <a:t>"</a:t>
            </a:r>
            <a:r>
              <a:rPr lang="en-US" altLang="zh-CN" dirty="0">
                <a:solidFill>
                  <a:schemeClr val="tx1"/>
                </a:solidFill>
              </a:rPr>
              <a:t>x=%</a:t>
            </a:r>
            <a:r>
              <a:rPr lang="en-US" altLang="zh-CN" dirty="0" err="1">
                <a:solidFill>
                  <a:schemeClr val="tx1"/>
                </a:solidFill>
              </a:rPr>
              <a:t>d,y</a:t>
            </a:r>
            <a:r>
              <a:rPr lang="en-US" altLang="zh-CN" dirty="0">
                <a:solidFill>
                  <a:schemeClr val="tx1"/>
                </a:solidFill>
              </a:rPr>
              <a:t>=%d\n</a:t>
            </a:r>
            <a:r>
              <a:rPr lang="en-US" altLang="zh-CN" sz="2400" dirty="0">
                <a:solidFill>
                  <a:schemeClr val="tx1"/>
                </a:solidFill>
              </a:rPr>
              <a:t>"</a:t>
            </a:r>
            <a:r>
              <a:rPr lang="en-US" altLang="zh-CN" dirty="0">
                <a:solidFill>
                  <a:schemeClr val="tx1"/>
                </a:solidFill>
              </a:rPr>
              <a:t>,</a:t>
            </a:r>
            <a:r>
              <a:rPr lang="en-US" altLang="zh-CN" dirty="0" err="1">
                <a:solidFill>
                  <a:schemeClr val="tx1"/>
                </a:solidFill>
              </a:rPr>
              <a:t>x,y</a:t>
            </a:r>
            <a:r>
              <a:rPr lang="en-US" altLang="zh-CN" dirty="0">
                <a:solidFill>
                  <a:schemeClr val="tx1"/>
                </a:solidFill>
              </a:rPr>
              <a:t>);</a:t>
            </a:r>
          </a:p>
          <a:p>
            <a:pPr eaLnBrk="1" hangingPunct="1">
              <a:lnSpc>
                <a:spcPct val="90000"/>
              </a:lnSpc>
              <a:defRPr/>
            </a:pPr>
            <a:r>
              <a:rPr lang="en-US" altLang="zh-CN" dirty="0">
                <a:solidFill>
                  <a:schemeClr val="tx1"/>
                </a:solidFill>
              </a:rPr>
              <a:t>   }</a:t>
            </a:r>
          </a:p>
          <a:p>
            <a:pPr eaLnBrk="1" hangingPunct="1">
              <a:lnSpc>
                <a:spcPct val="90000"/>
              </a:lnSpc>
              <a:defRPr/>
            </a:pPr>
            <a:r>
              <a:rPr lang="en-US" altLang="zh-CN" dirty="0">
                <a:solidFill>
                  <a:schemeClr val="tx1"/>
                </a:solidFill>
              </a:rPr>
              <a:t>   return 0;</a:t>
            </a:r>
          </a:p>
          <a:p>
            <a:pPr eaLnBrk="1" hangingPunct="1">
              <a:lnSpc>
                <a:spcPct val="90000"/>
              </a:lnSpc>
              <a:defRPr/>
            </a:pPr>
            <a:r>
              <a:rPr lang="en-US" altLang="zh-CN" dirty="0">
                <a:solidFill>
                  <a:schemeClr val="tx1"/>
                </a:solidFill>
              </a:rPr>
              <a:t>}</a:t>
            </a:r>
            <a:endParaRPr lang="zh-CN" altLang="en-US" dirty="0">
              <a:solidFill>
                <a:schemeClr val="tx1"/>
              </a:solidFill>
            </a:endParaRPr>
          </a:p>
        </p:txBody>
      </p:sp>
      <p:sp>
        <p:nvSpPr>
          <p:cNvPr id="4" name="矩形 3">
            <a:extLst>
              <a:ext uri="{FF2B5EF4-FFF2-40B4-BE49-F238E27FC236}">
                <a16:creationId xmlns="" xmlns:a16="http://schemas.microsoft.com/office/drawing/2014/main" id="{2F0FA33F-9A68-4F1F-9821-45D71CF3FC24}"/>
              </a:ext>
            </a:extLst>
          </p:cNvPr>
          <p:cNvSpPr/>
          <p:nvPr/>
        </p:nvSpPr>
        <p:spPr>
          <a:xfrm>
            <a:off x="4643438" y="1773238"/>
            <a:ext cx="4321175" cy="4608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90000"/>
              </a:lnSpc>
              <a:defRPr/>
            </a:pPr>
            <a:r>
              <a:rPr lang="en-US" altLang="zh-CN" dirty="0">
                <a:solidFill>
                  <a:schemeClr val="tx1"/>
                </a:solidFill>
              </a:rPr>
              <a:t>#include &lt;</a:t>
            </a:r>
            <a:r>
              <a:rPr lang="en-US" altLang="zh-CN" dirty="0" err="1">
                <a:solidFill>
                  <a:schemeClr val="tx1"/>
                </a:solidFill>
              </a:rPr>
              <a:t>stdio.h</a:t>
            </a:r>
            <a:r>
              <a:rPr lang="en-US" altLang="zh-CN" dirty="0">
                <a:solidFill>
                  <a:schemeClr val="tx1"/>
                </a:solidFill>
              </a:rPr>
              <a:t>&gt;</a:t>
            </a:r>
          </a:p>
          <a:p>
            <a:pPr eaLnBrk="1" hangingPunct="1">
              <a:lnSpc>
                <a:spcPct val="90000"/>
              </a:lnSpc>
              <a:defRPr/>
            </a:pPr>
            <a:r>
              <a:rPr lang="en-US" altLang="zh-CN" dirty="0" err="1">
                <a:solidFill>
                  <a:schemeClr val="tx1"/>
                </a:solidFill>
              </a:rPr>
              <a:t>int</a:t>
            </a:r>
            <a:r>
              <a:rPr lang="en-US" altLang="zh-CN" dirty="0">
                <a:solidFill>
                  <a:schemeClr val="tx1"/>
                </a:solidFill>
              </a:rPr>
              <a:t> main()</a:t>
            </a:r>
          </a:p>
          <a:p>
            <a:pPr eaLnBrk="1" hangingPunct="1">
              <a:lnSpc>
                <a:spcPct val="90000"/>
              </a:lnSpc>
              <a:defRPr/>
            </a:pPr>
            <a:r>
              <a:rPr lang="en-US" altLang="zh-CN" dirty="0">
                <a:solidFill>
                  <a:schemeClr val="tx1"/>
                </a:solidFill>
              </a:rPr>
              <a:t>{</a:t>
            </a:r>
          </a:p>
          <a:p>
            <a:pPr eaLnBrk="1" hangingPunct="1">
              <a:lnSpc>
                <a:spcPct val="90000"/>
              </a:lnSpc>
              <a:defRPr/>
            </a:pPr>
            <a:r>
              <a:rPr lang="en-US" altLang="zh-CN" dirty="0">
                <a:solidFill>
                  <a:schemeClr val="tx1"/>
                </a:solidFill>
              </a:rPr>
              <a:t>   </a:t>
            </a:r>
            <a:r>
              <a:rPr lang="en-US" altLang="zh-CN" dirty="0" err="1">
                <a:solidFill>
                  <a:schemeClr val="tx1"/>
                </a:solidFill>
              </a:rPr>
              <a:t>int</a:t>
            </a:r>
            <a:r>
              <a:rPr lang="en-US" altLang="zh-CN" dirty="0">
                <a:solidFill>
                  <a:schemeClr val="tx1"/>
                </a:solidFill>
              </a:rPr>
              <a:t> </a:t>
            </a:r>
            <a:r>
              <a:rPr lang="en-US" altLang="zh-CN" dirty="0" err="1">
                <a:solidFill>
                  <a:schemeClr val="tx1"/>
                </a:solidFill>
              </a:rPr>
              <a:t>x,y</a:t>
            </a:r>
            <a:r>
              <a:rPr lang="en-US" altLang="zh-CN" dirty="0">
                <a:solidFill>
                  <a:schemeClr val="tx1"/>
                </a:solidFill>
              </a:rPr>
              <a:t>;</a:t>
            </a:r>
          </a:p>
          <a:p>
            <a:pPr eaLnBrk="1" hangingPunct="1">
              <a:lnSpc>
                <a:spcPct val="90000"/>
              </a:lnSpc>
              <a:defRPr/>
            </a:pPr>
            <a:r>
              <a:rPr lang="en-US" altLang="zh-CN" dirty="0">
                <a:solidFill>
                  <a:schemeClr val="tx1"/>
                </a:solidFill>
              </a:rPr>
              <a:t>   </a:t>
            </a:r>
            <a:r>
              <a:rPr lang="en-US" altLang="zh-CN" dirty="0" err="1">
                <a:solidFill>
                  <a:schemeClr val="tx1"/>
                </a:solidFill>
              </a:rPr>
              <a:t>scanf</a:t>
            </a:r>
            <a:r>
              <a:rPr lang="en-US" altLang="zh-CN" dirty="0">
                <a:solidFill>
                  <a:schemeClr val="tx1"/>
                </a:solidFill>
              </a:rPr>
              <a:t>(</a:t>
            </a:r>
            <a:r>
              <a:rPr lang="en-US" altLang="zh-CN" sz="2400" dirty="0">
                <a:solidFill>
                  <a:schemeClr val="tx1"/>
                </a:solidFill>
              </a:rPr>
              <a:t>"</a:t>
            </a:r>
            <a:r>
              <a:rPr lang="en-US" altLang="zh-CN" dirty="0">
                <a:solidFill>
                  <a:schemeClr val="tx1"/>
                </a:solidFill>
              </a:rPr>
              <a:t>%</a:t>
            </a:r>
            <a:r>
              <a:rPr lang="en-US" altLang="zh-CN" dirty="0" err="1">
                <a:solidFill>
                  <a:schemeClr val="tx1"/>
                </a:solidFill>
              </a:rPr>
              <a:t>d</a:t>
            </a:r>
            <a:r>
              <a:rPr lang="en-US" altLang="zh-CN" sz="2400" dirty="0" err="1">
                <a:solidFill>
                  <a:schemeClr val="tx1"/>
                </a:solidFill>
              </a:rPr>
              <a:t>"</a:t>
            </a:r>
            <a:r>
              <a:rPr lang="en-US" altLang="zh-CN" dirty="0" err="1">
                <a:solidFill>
                  <a:schemeClr val="tx1"/>
                </a:solidFill>
              </a:rPr>
              <a:t>,&amp;x</a:t>
            </a:r>
            <a:r>
              <a:rPr lang="en-US" altLang="zh-CN" dirty="0">
                <a:solidFill>
                  <a:schemeClr val="tx1"/>
                </a:solidFill>
              </a:rPr>
              <a:t>); </a:t>
            </a:r>
          </a:p>
          <a:p>
            <a:pPr eaLnBrk="1" hangingPunct="1">
              <a:lnSpc>
                <a:spcPct val="90000"/>
              </a:lnSpc>
              <a:defRPr/>
            </a:pPr>
            <a:r>
              <a:rPr lang="zh-CN" altLang="en-US" dirty="0">
                <a:solidFill>
                  <a:schemeClr val="tx1"/>
                </a:solidFill>
              </a:rPr>
              <a:t>   </a:t>
            </a:r>
            <a:r>
              <a:rPr lang="en-US" altLang="zh-CN" dirty="0">
                <a:solidFill>
                  <a:schemeClr val="tx1"/>
                </a:solidFill>
              </a:rPr>
              <a:t>if (x&lt;0 ) </a:t>
            </a:r>
          </a:p>
          <a:p>
            <a:pPr eaLnBrk="1" hangingPunct="1">
              <a:lnSpc>
                <a:spcPct val="90000"/>
              </a:lnSpc>
              <a:defRPr/>
            </a:pPr>
            <a:r>
              <a:rPr lang="en-US" altLang="zh-CN" dirty="0">
                <a:solidFill>
                  <a:schemeClr val="tx1"/>
                </a:solidFill>
              </a:rPr>
              <a:t>            y=-1;       </a:t>
            </a:r>
          </a:p>
          <a:p>
            <a:pPr eaLnBrk="1" hangingPunct="1">
              <a:lnSpc>
                <a:spcPct val="90000"/>
              </a:lnSpc>
              <a:defRPr/>
            </a:pPr>
            <a:r>
              <a:rPr lang="en-US" altLang="zh-CN" dirty="0">
                <a:solidFill>
                  <a:schemeClr val="tx1"/>
                </a:solidFill>
              </a:rPr>
              <a:t>    </a:t>
            </a:r>
            <a:r>
              <a:rPr lang="en-US" altLang="zh-CN" dirty="0" err="1">
                <a:solidFill>
                  <a:schemeClr val="tx1"/>
                </a:solidFill>
              </a:rPr>
              <a:t>printf</a:t>
            </a:r>
            <a:r>
              <a:rPr lang="en-US" altLang="zh-CN" dirty="0">
                <a:solidFill>
                  <a:schemeClr val="tx1"/>
                </a:solidFill>
              </a:rPr>
              <a:t>(</a:t>
            </a:r>
            <a:r>
              <a:rPr lang="en-US" altLang="zh-CN" sz="2400" dirty="0">
                <a:solidFill>
                  <a:schemeClr val="tx1"/>
                </a:solidFill>
              </a:rPr>
              <a:t>"</a:t>
            </a:r>
            <a:r>
              <a:rPr lang="en-US" altLang="zh-CN" dirty="0">
                <a:solidFill>
                  <a:schemeClr val="tx1"/>
                </a:solidFill>
              </a:rPr>
              <a:t>x=%</a:t>
            </a:r>
            <a:r>
              <a:rPr lang="en-US" altLang="zh-CN" dirty="0" err="1">
                <a:solidFill>
                  <a:schemeClr val="tx1"/>
                </a:solidFill>
              </a:rPr>
              <a:t>d,y</a:t>
            </a:r>
            <a:r>
              <a:rPr lang="en-US" altLang="zh-CN" dirty="0">
                <a:solidFill>
                  <a:schemeClr val="tx1"/>
                </a:solidFill>
              </a:rPr>
              <a:t>=%d\n</a:t>
            </a:r>
            <a:r>
              <a:rPr lang="en-US" altLang="zh-CN" sz="2400" dirty="0">
                <a:solidFill>
                  <a:schemeClr val="tx1"/>
                </a:solidFill>
              </a:rPr>
              <a:t>"</a:t>
            </a:r>
            <a:r>
              <a:rPr lang="en-US" altLang="zh-CN" dirty="0">
                <a:solidFill>
                  <a:schemeClr val="tx1"/>
                </a:solidFill>
              </a:rPr>
              <a:t>,</a:t>
            </a:r>
            <a:r>
              <a:rPr lang="en-US" altLang="zh-CN" dirty="0" err="1">
                <a:solidFill>
                  <a:schemeClr val="tx1"/>
                </a:solidFill>
              </a:rPr>
              <a:t>x,y</a:t>
            </a:r>
            <a:r>
              <a:rPr lang="en-US" altLang="zh-CN" dirty="0">
                <a:solidFill>
                  <a:schemeClr val="tx1"/>
                </a:solidFill>
              </a:rPr>
              <a:t>);</a:t>
            </a:r>
          </a:p>
          <a:p>
            <a:pPr eaLnBrk="1" hangingPunct="1">
              <a:lnSpc>
                <a:spcPct val="90000"/>
              </a:lnSpc>
              <a:defRPr/>
            </a:pPr>
            <a:r>
              <a:rPr lang="en-US" altLang="zh-CN" dirty="0">
                <a:solidFill>
                  <a:schemeClr val="tx1"/>
                </a:solidFill>
              </a:rPr>
              <a:t>    return 0;</a:t>
            </a:r>
          </a:p>
          <a:p>
            <a:pPr eaLnBrk="1" hangingPunct="1">
              <a:lnSpc>
                <a:spcPct val="90000"/>
              </a:lnSpc>
              <a:defRPr/>
            </a:pPr>
            <a:r>
              <a:rPr lang="en-US" altLang="zh-CN" dirty="0">
                <a:solidFill>
                  <a:schemeClr val="tx1"/>
                </a:solidFill>
              </a:rPr>
              <a:t>}</a:t>
            </a:r>
            <a:endParaRPr lang="zh-CN" alt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 xmlns:a16="http://schemas.microsoft.com/office/drawing/2014/main" id="{5D97D48A-6379-4BF5-9356-B86E1018DF83}"/>
              </a:ext>
            </a:extLst>
          </p:cNvPr>
          <p:cNvSpPr>
            <a:spLocks noChangeArrowheads="1"/>
          </p:cNvSpPr>
          <p:nvPr/>
        </p:nvSpPr>
        <p:spPr bwMode="auto">
          <a:xfrm>
            <a:off x="655638" y="1001713"/>
            <a:ext cx="7759700"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a:t>条件运算符</a:t>
            </a:r>
          </a:p>
          <a:p>
            <a:pPr lvl="1" eaLnBrk="1" hangingPunct="1">
              <a:spcBef>
                <a:spcPct val="20000"/>
              </a:spcBef>
              <a:buClr>
                <a:srgbClr val="339933"/>
              </a:buClr>
              <a:buFont typeface="Wingdings" panose="05000000000000000000" pitchFamily="2" charset="2"/>
              <a:buNone/>
            </a:pPr>
            <a:r>
              <a:rPr lang="zh-CN" altLang="en-US" sz="2000"/>
              <a:t>             </a:t>
            </a:r>
            <a:r>
              <a:rPr lang="en-US" altLang="zh-CN" sz="2000"/>
              <a:t>if</a:t>
            </a:r>
            <a:r>
              <a:rPr lang="zh-CN" altLang="en-US" sz="2000"/>
              <a:t>语句中，当表达式为“真”和“假”时，都只执行一个赋值语句给同一个变量赋值时，可以用条件运算符处理。</a:t>
            </a:r>
          </a:p>
        </p:txBody>
      </p:sp>
      <p:grpSp>
        <p:nvGrpSpPr>
          <p:cNvPr id="37891" name="Group 11">
            <a:extLst>
              <a:ext uri="{FF2B5EF4-FFF2-40B4-BE49-F238E27FC236}">
                <a16:creationId xmlns="" xmlns:a16="http://schemas.microsoft.com/office/drawing/2014/main" id="{92F62791-2266-4E3D-8C8C-AFB64FD49E01}"/>
              </a:ext>
            </a:extLst>
          </p:cNvPr>
          <p:cNvGrpSpPr>
            <a:grpSpLocks/>
          </p:cNvGrpSpPr>
          <p:nvPr/>
        </p:nvGrpSpPr>
        <p:grpSpPr bwMode="auto">
          <a:xfrm>
            <a:off x="1497013" y="2257425"/>
            <a:ext cx="6846887" cy="860425"/>
            <a:chOff x="1034" y="1327"/>
            <a:chExt cx="4313" cy="542"/>
          </a:xfrm>
        </p:grpSpPr>
        <p:sp>
          <p:nvSpPr>
            <p:cNvPr id="37912" name="Text Box 8">
              <a:extLst>
                <a:ext uri="{FF2B5EF4-FFF2-40B4-BE49-F238E27FC236}">
                  <a16:creationId xmlns="" xmlns:a16="http://schemas.microsoft.com/office/drawing/2014/main" id="{00A13B3B-0FA1-475E-88B8-55870EDF15EC}"/>
                </a:ext>
              </a:extLst>
            </p:cNvPr>
            <p:cNvSpPr txBox="1">
              <a:spLocks noChangeArrowheads="1"/>
            </p:cNvSpPr>
            <p:nvPr/>
          </p:nvSpPr>
          <p:spPr bwMode="auto">
            <a:xfrm>
              <a:off x="1034" y="1327"/>
              <a:ext cx="1829" cy="542"/>
            </a:xfrm>
            <a:prstGeom prst="rect">
              <a:avLst/>
            </a:prstGeom>
            <a:solidFill>
              <a:schemeClr val="bg1"/>
            </a:solidFill>
            <a:ln w="38100">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00"/>
                  </a:solidFill>
                </a:rPr>
                <a:t>  if (a&gt;b) max=a;</a:t>
              </a:r>
              <a:endParaRPr lang="zh-CN" altLang="en-US" dirty="0">
                <a:solidFill>
                  <a:srgbClr val="000000"/>
                </a:solidFill>
              </a:endParaRPr>
            </a:p>
            <a:p>
              <a:pPr eaLnBrk="1" hangingPunct="1"/>
              <a:r>
                <a:rPr lang="zh-CN" altLang="en-US" dirty="0">
                  <a:solidFill>
                    <a:srgbClr val="000000"/>
                  </a:solidFill>
                </a:rPr>
                <a:t>  </a:t>
              </a:r>
              <a:r>
                <a:rPr lang="en-US" altLang="zh-CN" dirty="0">
                  <a:solidFill>
                    <a:srgbClr val="000000"/>
                  </a:solidFill>
                </a:rPr>
                <a:t>else max=b;</a:t>
              </a:r>
            </a:p>
          </p:txBody>
        </p:sp>
        <p:sp>
          <p:nvSpPr>
            <p:cNvPr id="37913" name="Text Box 9">
              <a:extLst>
                <a:ext uri="{FF2B5EF4-FFF2-40B4-BE49-F238E27FC236}">
                  <a16:creationId xmlns="" xmlns:a16="http://schemas.microsoft.com/office/drawing/2014/main" id="{463D1F70-B7FD-47C7-8A92-3CAE123BB657}"/>
                </a:ext>
              </a:extLst>
            </p:cNvPr>
            <p:cNvSpPr txBox="1">
              <a:spLocks noChangeArrowheads="1"/>
            </p:cNvSpPr>
            <p:nvPr/>
          </p:nvSpPr>
          <p:spPr bwMode="auto">
            <a:xfrm>
              <a:off x="3518" y="1442"/>
              <a:ext cx="1829" cy="312"/>
            </a:xfrm>
            <a:prstGeom prst="rect">
              <a:avLst/>
            </a:prstGeom>
            <a:solidFill>
              <a:schemeClr val="bg1"/>
            </a:solidFill>
            <a:ln w="38100">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  max=(a&gt;b)? a:b;</a:t>
              </a:r>
            </a:p>
          </p:txBody>
        </p:sp>
        <p:sp>
          <p:nvSpPr>
            <p:cNvPr id="37914" name="AutoShape 10">
              <a:extLst>
                <a:ext uri="{FF2B5EF4-FFF2-40B4-BE49-F238E27FC236}">
                  <a16:creationId xmlns="" xmlns:a16="http://schemas.microsoft.com/office/drawing/2014/main" id="{12C56ABF-9712-4A91-BFF7-E069EFC491CF}"/>
                </a:ext>
              </a:extLst>
            </p:cNvPr>
            <p:cNvSpPr>
              <a:spLocks noChangeArrowheads="1"/>
            </p:cNvSpPr>
            <p:nvPr/>
          </p:nvSpPr>
          <p:spPr bwMode="auto">
            <a:xfrm>
              <a:off x="2858" y="1536"/>
              <a:ext cx="645" cy="124"/>
            </a:xfrm>
            <a:prstGeom prst="leftRightArrow">
              <a:avLst>
                <a:gd name="adj1" fmla="val 50000"/>
                <a:gd name="adj2" fmla="val 104032"/>
              </a:avLst>
            </a:prstGeom>
            <a:gradFill rotWithShape="0">
              <a:gsLst>
                <a:gs pos="0">
                  <a:srgbClr val="FFFFFF"/>
                </a:gs>
                <a:gs pos="50000">
                  <a:srgbClr val="3333FF"/>
                </a:gs>
                <a:gs pos="100000">
                  <a:srgbClr val="FFFFFF"/>
                </a:gs>
              </a:gsLst>
              <a:lin ang="189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 name="Text Box 12">
            <a:extLst>
              <a:ext uri="{FF2B5EF4-FFF2-40B4-BE49-F238E27FC236}">
                <a16:creationId xmlns="" xmlns:a16="http://schemas.microsoft.com/office/drawing/2014/main" id="{88A2512D-9510-497F-A6B9-D3DAE2FF48B7}"/>
              </a:ext>
            </a:extLst>
          </p:cNvPr>
          <p:cNvSpPr txBox="1">
            <a:spLocks noChangeArrowheads="1"/>
          </p:cNvSpPr>
          <p:nvPr/>
        </p:nvSpPr>
        <p:spPr bwMode="auto">
          <a:xfrm>
            <a:off x="1552575" y="3424238"/>
            <a:ext cx="6310313" cy="823912"/>
          </a:xfrm>
          <a:prstGeom prst="rect">
            <a:avLst/>
          </a:prstGeom>
          <a:solidFill>
            <a:srgbClr val="FFEFFB"/>
          </a:solidFill>
          <a:ln w="38100">
            <a:solidFill>
              <a:srgbClr val="339966"/>
            </a:solidFill>
            <a:miter lim="800000"/>
            <a:headEnd/>
            <a:tailEnd/>
          </a:ln>
        </p:spPr>
        <p:txBody>
          <a:bodyPr lIns="90000" tIns="180000" rIns="90000" bIns="18000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chemeClr val="hlink"/>
              </a:buClr>
              <a:buSzPct val="95000"/>
              <a:buFont typeface="Wingdings" panose="05000000000000000000" pitchFamily="2" charset="2"/>
              <a:buNone/>
            </a:pPr>
            <a:r>
              <a:rPr lang="zh-CN" altLang="en-US" sz="2800">
                <a:solidFill>
                  <a:srgbClr val="3333FF"/>
                </a:solidFill>
                <a:latin typeface="Tahoma" panose="020B0604030504040204" pitchFamily="34" charset="0"/>
                <a:ea typeface="隶书" panose="02010509060101010101" pitchFamily="49" charset="-122"/>
              </a:rPr>
              <a:t>表达式</a:t>
            </a:r>
            <a:r>
              <a:rPr lang="en-US" altLang="zh-CN">
                <a:solidFill>
                  <a:srgbClr val="3333FF"/>
                </a:solidFill>
                <a:latin typeface="Tahoma" panose="020B0604030504040204" pitchFamily="34" charset="0"/>
              </a:rPr>
              <a:t>1 </a:t>
            </a:r>
            <a:r>
              <a:rPr lang="en-US" altLang="zh-CN">
                <a:solidFill>
                  <a:srgbClr val="FF0000"/>
                </a:solidFill>
                <a:latin typeface="Tahoma" panose="020B0604030504040204" pitchFamily="34" charset="0"/>
              </a:rPr>
              <a:t>?  </a:t>
            </a:r>
            <a:r>
              <a:rPr lang="zh-CN" altLang="en-US" sz="2800">
                <a:solidFill>
                  <a:srgbClr val="3333FF"/>
                </a:solidFill>
                <a:latin typeface="Tahoma" panose="020B0604030504040204" pitchFamily="34" charset="0"/>
                <a:ea typeface="隶书" panose="02010509060101010101" pitchFamily="49" charset="-122"/>
              </a:rPr>
              <a:t>表达式</a:t>
            </a:r>
            <a:r>
              <a:rPr lang="en-US" altLang="zh-CN">
                <a:solidFill>
                  <a:srgbClr val="3333FF"/>
                </a:solidFill>
                <a:latin typeface="Tahoma" panose="020B0604030504040204" pitchFamily="34" charset="0"/>
              </a:rPr>
              <a:t>2 </a:t>
            </a:r>
            <a:r>
              <a:rPr lang="en-US" altLang="zh-CN">
                <a:solidFill>
                  <a:srgbClr val="FF0000"/>
                </a:solidFill>
                <a:latin typeface="Tahoma" panose="020B0604030504040204" pitchFamily="34" charset="0"/>
              </a:rPr>
              <a:t>: </a:t>
            </a:r>
            <a:r>
              <a:rPr lang="zh-CN" altLang="en-US" sz="2800">
                <a:solidFill>
                  <a:srgbClr val="3333FF"/>
                </a:solidFill>
                <a:latin typeface="Tahoma" panose="020B0604030504040204" pitchFamily="34" charset="0"/>
                <a:ea typeface="隶书" panose="02010509060101010101" pitchFamily="49" charset="-122"/>
              </a:rPr>
              <a:t>表达式</a:t>
            </a:r>
            <a:r>
              <a:rPr lang="en-US" altLang="zh-CN">
                <a:solidFill>
                  <a:srgbClr val="3333FF"/>
                </a:solidFill>
                <a:latin typeface="Tahoma" panose="020B0604030504040204" pitchFamily="34" charset="0"/>
              </a:rPr>
              <a:t>3</a:t>
            </a:r>
          </a:p>
        </p:txBody>
      </p:sp>
      <p:grpSp>
        <p:nvGrpSpPr>
          <p:cNvPr id="3" name="Group 13">
            <a:extLst>
              <a:ext uri="{FF2B5EF4-FFF2-40B4-BE49-F238E27FC236}">
                <a16:creationId xmlns="" xmlns:a16="http://schemas.microsoft.com/office/drawing/2014/main" id="{C22E03F8-446C-4DDD-950B-F022B6E864B2}"/>
              </a:ext>
            </a:extLst>
          </p:cNvPr>
          <p:cNvGrpSpPr>
            <a:grpSpLocks/>
          </p:cNvGrpSpPr>
          <p:nvPr/>
        </p:nvGrpSpPr>
        <p:grpSpPr bwMode="auto">
          <a:xfrm>
            <a:off x="5270500" y="4379913"/>
            <a:ext cx="3638550" cy="2362200"/>
            <a:chOff x="3312" y="1584"/>
            <a:chExt cx="2292" cy="1488"/>
          </a:xfrm>
        </p:grpSpPr>
        <p:sp>
          <p:nvSpPr>
            <p:cNvPr id="37897" name="AutoShape 14">
              <a:extLst>
                <a:ext uri="{FF2B5EF4-FFF2-40B4-BE49-F238E27FC236}">
                  <a16:creationId xmlns="" xmlns:a16="http://schemas.microsoft.com/office/drawing/2014/main" id="{DEE4A9A7-A93D-4522-A78B-943C777A9F92}"/>
                </a:ext>
              </a:extLst>
            </p:cNvPr>
            <p:cNvSpPr>
              <a:spLocks noChangeArrowheads="1"/>
            </p:cNvSpPr>
            <p:nvPr/>
          </p:nvSpPr>
          <p:spPr bwMode="auto">
            <a:xfrm>
              <a:off x="3953" y="1884"/>
              <a:ext cx="967" cy="367"/>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1</a:t>
              </a:r>
              <a:endParaRPr lang="en-US" altLang="zh-CN" sz="4000"/>
            </a:p>
          </p:txBody>
        </p:sp>
        <p:sp>
          <p:nvSpPr>
            <p:cNvPr id="37898" name="Text Box 15">
              <a:extLst>
                <a:ext uri="{FF2B5EF4-FFF2-40B4-BE49-F238E27FC236}">
                  <a16:creationId xmlns="" xmlns:a16="http://schemas.microsoft.com/office/drawing/2014/main" id="{1EB24B41-A32D-4D96-87BF-6CAF473726CB}"/>
                </a:ext>
              </a:extLst>
            </p:cNvPr>
            <p:cNvSpPr txBox="1">
              <a:spLocks noChangeArrowheads="1"/>
            </p:cNvSpPr>
            <p:nvPr/>
          </p:nvSpPr>
          <p:spPr bwMode="auto">
            <a:xfrm>
              <a:off x="3312" y="2352"/>
              <a:ext cx="86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2</a:t>
              </a:r>
              <a:r>
                <a:rPr lang="zh-CN" altLang="zh-CN" sz="2000"/>
                <a:t>值</a:t>
              </a:r>
              <a:endParaRPr lang="zh-CN" altLang="en-US" sz="2000"/>
            </a:p>
          </p:txBody>
        </p:sp>
        <p:sp>
          <p:nvSpPr>
            <p:cNvPr id="37899" name="Text Box 16">
              <a:extLst>
                <a:ext uri="{FF2B5EF4-FFF2-40B4-BE49-F238E27FC236}">
                  <a16:creationId xmlns="" xmlns:a16="http://schemas.microsoft.com/office/drawing/2014/main" id="{663038E1-FC88-4ABA-9F12-479DB06DEAD5}"/>
                </a:ext>
              </a:extLst>
            </p:cNvPr>
            <p:cNvSpPr txBox="1">
              <a:spLocks noChangeArrowheads="1"/>
            </p:cNvSpPr>
            <p:nvPr/>
          </p:nvSpPr>
          <p:spPr bwMode="auto">
            <a:xfrm>
              <a:off x="4704" y="2352"/>
              <a:ext cx="90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表达式</a:t>
              </a:r>
              <a:r>
                <a:rPr lang="en-US" altLang="zh-CN" sz="2000"/>
                <a:t>3</a:t>
              </a:r>
              <a:r>
                <a:rPr lang="zh-CN" altLang="zh-CN" sz="2000"/>
                <a:t>值</a:t>
              </a:r>
              <a:endParaRPr lang="zh-CN" altLang="en-US" sz="2000"/>
            </a:p>
          </p:txBody>
        </p:sp>
        <p:sp>
          <p:nvSpPr>
            <p:cNvPr id="37900" name="Line 17">
              <a:extLst>
                <a:ext uri="{FF2B5EF4-FFF2-40B4-BE49-F238E27FC236}">
                  <a16:creationId xmlns="" xmlns:a16="http://schemas.microsoft.com/office/drawing/2014/main" id="{0B323746-E134-473F-BC22-49A2450EE92C}"/>
                </a:ext>
              </a:extLst>
            </p:cNvPr>
            <p:cNvSpPr>
              <a:spLocks noChangeShapeType="1"/>
            </p:cNvSpPr>
            <p:nvPr/>
          </p:nvSpPr>
          <p:spPr bwMode="auto">
            <a:xfrm>
              <a:off x="4441" y="1584"/>
              <a:ext cx="0"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1" name="Line 18">
              <a:extLst>
                <a:ext uri="{FF2B5EF4-FFF2-40B4-BE49-F238E27FC236}">
                  <a16:creationId xmlns="" xmlns:a16="http://schemas.microsoft.com/office/drawing/2014/main" id="{0E15460A-35E5-4E42-9AE5-EF874CAB7559}"/>
                </a:ext>
              </a:extLst>
            </p:cNvPr>
            <p:cNvSpPr>
              <a:spLocks noChangeShapeType="1"/>
            </p:cNvSpPr>
            <p:nvPr/>
          </p:nvSpPr>
          <p:spPr bwMode="auto">
            <a:xfrm flipH="1">
              <a:off x="3731" y="2073"/>
              <a:ext cx="2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2" name="Line 19">
              <a:extLst>
                <a:ext uri="{FF2B5EF4-FFF2-40B4-BE49-F238E27FC236}">
                  <a16:creationId xmlns="" xmlns:a16="http://schemas.microsoft.com/office/drawing/2014/main" id="{ABB371F0-F702-44A5-A211-9BBD7AA6B317}"/>
                </a:ext>
              </a:extLst>
            </p:cNvPr>
            <p:cNvSpPr>
              <a:spLocks noChangeShapeType="1"/>
            </p:cNvSpPr>
            <p:nvPr/>
          </p:nvSpPr>
          <p:spPr bwMode="auto">
            <a:xfrm>
              <a:off x="3731" y="2073"/>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Line 20">
              <a:extLst>
                <a:ext uri="{FF2B5EF4-FFF2-40B4-BE49-F238E27FC236}">
                  <a16:creationId xmlns="" xmlns:a16="http://schemas.microsoft.com/office/drawing/2014/main" id="{76A513AF-D8CB-4213-B031-6CAC9EF762C4}"/>
                </a:ext>
              </a:extLst>
            </p:cNvPr>
            <p:cNvSpPr>
              <a:spLocks noChangeShapeType="1"/>
            </p:cNvSpPr>
            <p:nvPr/>
          </p:nvSpPr>
          <p:spPr bwMode="auto">
            <a:xfrm>
              <a:off x="4920" y="2073"/>
              <a:ext cx="2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21">
              <a:extLst>
                <a:ext uri="{FF2B5EF4-FFF2-40B4-BE49-F238E27FC236}">
                  <a16:creationId xmlns="" xmlns:a16="http://schemas.microsoft.com/office/drawing/2014/main" id="{0A736DBE-FF8A-48E4-B67D-9A116365A593}"/>
                </a:ext>
              </a:extLst>
            </p:cNvPr>
            <p:cNvSpPr>
              <a:spLocks noChangeShapeType="1"/>
            </p:cNvSpPr>
            <p:nvPr/>
          </p:nvSpPr>
          <p:spPr bwMode="auto">
            <a:xfrm>
              <a:off x="5164" y="2073"/>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Line 22">
              <a:extLst>
                <a:ext uri="{FF2B5EF4-FFF2-40B4-BE49-F238E27FC236}">
                  <a16:creationId xmlns="" xmlns:a16="http://schemas.microsoft.com/office/drawing/2014/main" id="{40E194BD-DC29-4D88-BF2A-0722634E8C67}"/>
                </a:ext>
              </a:extLst>
            </p:cNvPr>
            <p:cNvSpPr>
              <a:spLocks noChangeShapeType="1"/>
            </p:cNvSpPr>
            <p:nvPr/>
          </p:nvSpPr>
          <p:spPr bwMode="auto">
            <a:xfrm>
              <a:off x="3731" y="261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6" name="Line 23">
              <a:extLst>
                <a:ext uri="{FF2B5EF4-FFF2-40B4-BE49-F238E27FC236}">
                  <a16:creationId xmlns="" xmlns:a16="http://schemas.microsoft.com/office/drawing/2014/main" id="{223CAB13-10A1-4E90-818B-B5F30768EFE2}"/>
                </a:ext>
              </a:extLst>
            </p:cNvPr>
            <p:cNvSpPr>
              <a:spLocks noChangeShapeType="1"/>
            </p:cNvSpPr>
            <p:nvPr/>
          </p:nvSpPr>
          <p:spPr bwMode="auto">
            <a:xfrm>
              <a:off x="5149" y="261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7" name="Line 24">
              <a:extLst>
                <a:ext uri="{FF2B5EF4-FFF2-40B4-BE49-F238E27FC236}">
                  <a16:creationId xmlns="" xmlns:a16="http://schemas.microsoft.com/office/drawing/2014/main" id="{A051DBC2-11A3-416C-9B32-B6CD05FD50FF}"/>
                </a:ext>
              </a:extLst>
            </p:cNvPr>
            <p:cNvSpPr>
              <a:spLocks noChangeShapeType="1"/>
            </p:cNvSpPr>
            <p:nvPr/>
          </p:nvSpPr>
          <p:spPr bwMode="auto">
            <a:xfrm>
              <a:off x="3731" y="2862"/>
              <a:ext cx="71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Line 25">
              <a:extLst>
                <a:ext uri="{FF2B5EF4-FFF2-40B4-BE49-F238E27FC236}">
                  <a16:creationId xmlns="" xmlns:a16="http://schemas.microsoft.com/office/drawing/2014/main" id="{3FB8825E-40B7-4CAD-AB5A-5978589A5BC3}"/>
                </a:ext>
              </a:extLst>
            </p:cNvPr>
            <p:cNvSpPr>
              <a:spLocks noChangeShapeType="1"/>
            </p:cNvSpPr>
            <p:nvPr/>
          </p:nvSpPr>
          <p:spPr bwMode="auto">
            <a:xfrm flipH="1">
              <a:off x="4441" y="2862"/>
              <a:ext cx="7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9" name="Text Box 26">
              <a:extLst>
                <a:ext uri="{FF2B5EF4-FFF2-40B4-BE49-F238E27FC236}">
                  <a16:creationId xmlns="" xmlns:a16="http://schemas.microsoft.com/office/drawing/2014/main" id="{2AEC47C4-D61F-44F9-A7C3-8D583A127B42}"/>
                </a:ext>
              </a:extLst>
            </p:cNvPr>
            <p:cNvSpPr txBox="1">
              <a:spLocks noChangeArrowheads="1"/>
            </p:cNvSpPr>
            <p:nvPr/>
          </p:nvSpPr>
          <p:spPr bwMode="auto">
            <a:xfrm>
              <a:off x="3691" y="1823"/>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非</a:t>
              </a:r>
              <a:r>
                <a:rPr lang="en-US" altLang="zh-CN" sz="2000"/>
                <a:t>0</a:t>
              </a:r>
              <a:endParaRPr lang="en-US" altLang="zh-CN" sz="4000"/>
            </a:p>
          </p:txBody>
        </p:sp>
        <p:sp>
          <p:nvSpPr>
            <p:cNvPr id="37910" name="Text Box 27">
              <a:extLst>
                <a:ext uri="{FF2B5EF4-FFF2-40B4-BE49-F238E27FC236}">
                  <a16:creationId xmlns="" xmlns:a16="http://schemas.microsoft.com/office/drawing/2014/main" id="{E8BDDF95-8917-413A-9B1F-1FD0C196E382}"/>
                </a:ext>
              </a:extLst>
            </p:cNvPr>
            <p:cNvSpPr txBox="1">
              <a:spLocks noChangeArrowheads="1"/>
            </p:cNvSpPr>
            <p:nvPr/>
          </p:nvSpPr>
          <p:spPr bwMode="auto">
            <a:xfrm>
              <a:off x="4915" y="1823"/>
              <a:ext cx="2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=0</a:t>
              </a:r>
              <a:endParaRPr lang="en-US" altLang="zh-CN" sz="4000"/>
            </a:p>
          </p:txBody>
        </p:sp>
        <p:sp>
          <p:nvSpPr>
            <p:cNvPr id="37911" name="Line 28">
              <a:extLst>
                <a:ext uri="{FF2B5EF4-FFF2-40B4-BE49-F238E27FC236}">
                  <a16:creationId xmlns="" xmlns:a16="http://schemas.microsoft.com/office/drawing/2014/main" id="{5670DD96-938A-4F60-B6C1-E3BA5085D2EF}"/>
                </a:ext>
              </a:extLst>
            </p:cNvPr>
            <p:cNvSpPr>
              <a:spLocks noChangeShapeType="1"/>
            </p:cNvSpPr>
            <p:nvPr/>
          </p:nvSpPr>
          <p:spPr bwMode="auto">
            <a:xfrm>
              <a:off x="4449" y="288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7894" name="Group 32">
            <a:extLst>
              <a:ext uri="{FF2B5EF4-FFF2-40B4-BE49-F238E27FC236}">
                <a16:creationId xmlns="" xmlns:a16="http://schemas.microsoft.com/office/drawing/2014/main" id="{2D2B516E-CFEE-421F-837A-70D8015AFE73}"/>
              </a:ext>
            </a:extLst>
          </p:cNvPr>
          <p:cNvGrpSpPr>
            <a:grpSpLocks/>
          </p:cNvGrpSpPr>
          <p:nvPr/>
        </p:nvGrpSpPr>
        <p:grpSpPr bwMode="auto">
          <a:xfrm>
            <a:off x="444500" y="4686300"/>
            <a:ext cx="4354513" cy="1458913"/>
            <a:chOff x="428" y="2545"/>
            <a:chExt cx="2743" cy="919"/>
          </a:xfrm>
        </p:grpSpPr>
        <p:pic>
          <p:nvPicPr>
            <p:cNvPr id="37895" name="Picture 30" descr="注意图标">
              <a:extLst>
                <a:ext uri="{FF2B5EF4-FFF2-40B4-BE49-F238E27FC236}">
                  <a16:creationId xmlns="" xmlns:a16="http://schemas.microsoft.com/office/drawing/2014/main" id="{9D4D5429-4C73-4DF6-B956-579D4F5AC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 y="2545"/>
              <a:ext cx="415"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 Box 31">
              <a:extLst>
                <a:ext uri="{FF2B5EF4-FFF2-40B4-BE49-F238E27FC236}">
                  <a16:creationId xmlns="" xmlns:a16="http://schemas.microsoft.com/office/drawing/2014/main" id="{70FEA17F-5D07-454C-9E44-CC9998F6339E}"/>
                </a:ext>
              </a:extLst>
            </p:cNvPr>
            <p:cNvSpPr txBox="1">
              <a:spLocks noChangeArrowheads="1"/>
            </p:cNvSpPr>
            <p:nvPr/>
          </p:nvSpPr>
          <p:spPr bwMode="auto">
            <a:xfrm>
              <a:off x="428" y="2946"/>
              <a:ext cx="2743" cy="51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条件运算符是 </a:t>
              </a:r>
              <a:r>
                <a:rPr lang="en-US" altLang="zh-CN"/>
                <a:t>C </a:t>
              </a:r>
              <a:r>
                <a:rPr lang="zh-CN" altLang="en-US"/>
                <a:t>语言中</a:t>
              </a:r>
              <a:r>
                <a:rPr lang="zh-CN" altLang="en-US">
                  <a:solidFill>
                    <a:srgbClr val="FF0000"/>
                  </a:solidFill>
                </a:rPr>
                <a:t>唯一</a:t>
              </a:r>
              <a:r>
                <a:rPr lang="zh-CN" altLang="en-US"/>
                <a:t>的</a:t>
              </a:r>
              <a:r>
                <a:rPr lang="zh-CN" altLang="en-US">
                  <a:solidFill>
                    <a:srgbClr val="FF0000"/>
                  </a:solidFill>
                </a:rPr>
                <a:t>三目运算符</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 xmlns:a16="http://schemas.microsoft.com/office/drawing/2014/main" id="{65BB78DA-EBF6-42DB-AFB7-2E65248ED081}"/>
              </a:ext>
            </a:extLst>
          </p:cNvPr>
          <p:cNvSpPr>
            <a:spLocks noChangeArrowheads="1"/>
          </p:cNvSpPr>
          <p:nvPr/>
        </p:nvSpPr>
        <p:spPr bwMode="auto">
          <a:xfrm>
            <a:off x="39688" y="989013"/>
            <a:ext cx="7759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Tahoma" panose="020B0604030504040204" pitchFamily="34" charset="0"/>
              </a:rPr>
              <a:t>条件运算符练习</a:t>
            </a:r>
            <a:endParaRPr lang="zh-CN" altLang="en-US"/>
          </a:p>
        </p:txBody>
      </p:sp>
      <p:sp>
        <p:nvSpPr>
          <p:cNvPr id="4" name="Text Box 9">
            <a:extLst>
              <a:ext uri="{FF2B5EF4-FFF2-40B4-BE49-F238E27FC236}">
                <a16:creationId xmlns="" xmlns:a16="http://schemas.microsoft.com/office/drawing/2014/main" id="{72D18323-E127-4155-AB40-F51933AE6BE8}"/>
              </a:ext>
            </a:extLst>
          </p:cNvPr>
          <p:cNvSpPr txBox="1">
            <a:spLocks noChangeArrowheads="1"/>
          </p:cNvSpPr>
          <p:nvPr/>
        </p:nvSpPr>
        <p:spPr bwMode="auto">
          <a:xfrm>
            <a:off x="1147688" y="1467495"/>
            <a:ext cx="4262705" cy="1569660"/>
          </a:xfrm>
          <a:prstGeom prst="rect">
            <a:avLst/>
          </a:prstGeom>
          <a:solidFill>
            <a:schemeClr val="bg1"/>
          </a:solidFill>
          <a:ln w="38100">
            <a:solidFill>
              <a:srgbClr val="0000FF"/>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例  </a:t>
            </a:r>
            <a:r>
              <a:rPr lang="en-US" altLang="zh-CN" dirty="0">
                <a:solidFill>
                  <a:srgbClr val="000000"/>
                </a:solidFill>
              </a:rPr>
              <a:t>(a==b)?</a:t>
            </a:r>
            <a:r>
              <a:rPr lang="en-US" altLang="zh-CN" dirty="0"/>
              <a:t> 'Y'</a:t>
            </a:r>
            <a:r>
              <a:rPr lang="en-US" altLang="zh-CN" dirty="0">
                <a:solidFill>
                  <a:srgbClr val="000000"/>
                </a:solidFill>
              </a:rPr>
              <a:t>:</a:t>
            </a:r>
            <a:r>
              <a:rPr lang="en-US" altLang="zh-CN" dirty="0"/>
              <a:t>'N'</a:t>
            </a:r>
            <a:endParaRPr lang="en-US" altLang="zh-CN" dirty="0">
              <a:solidFill>
                <a:srgbClr val="000000"/>
              </a:solidFill>
            </a:endParaRPr>
          </a:p>
          <a:p>
            <a:pPr eaLnBrk="1" hangingPunct="1"/>
            <a:r>
              <a:rPr lang="en-US" altLang="zh-CN" dirty="0">
                <a:solidFill>
                  <a:srgbClr val="000000"/>
                </a:solidFill>
              </a:rPr>
              <a:t>      (x%2==1)?1:0</a:t>
            </a:r>
          </a:p>
          <a:p>
            <a:pPr eaLnBrk="1" hangingPunct="1"/>
            <a:r>
              <a:rPr lang="en-US" altLang="zh-CN" dirty="0">
                <a:solidFill>
                  <a:srgbClr val="000000"/>
                </a:solidFill>
              </a:rPr>
              <a:t>      (x&gt;=0)?x:-1*x</a:t>
            </a:r>
          </a:p>
          <a:p>
            <a:pPr eaLnBrk="1" hangingPunct="1"/>
            <a:r>
              <a:rPr lang="en-US" altLang="zh-CN" dirty="0">
                <a:solidFill>
                  <a:srgbClr val="000000"/>
                </a:solidFill>
              </a:rPr>
              <a:t>      (c&gt;=</a:t>
            </a:r>
            <a:r>
              <a:rPr lang="en-US" altLang="zh-CN" dirty="0"/>
              <a:t>'a'</a:t>
            </a:r>
            <a:r>
              <a:rPr lang="en-US" altLang="zh-CN" dirty="0">
                <a:solidFill>
                  <a:srgbClr val="000000"/>
                </a:solidFill>
              </a:rPr>
              <a:t> &amp;&amp; c&lt;=</a:t>
            </a:r>
            <a:r>
              <a:rPr lang="en-US" altLang="zh-CN" dirty="0"/>
              <a:t>'Z'</a:t>
            </a:r>
            <a:r>
              <a:rPr lang="en-US" altLang="zh-CN" dirty="0">
                <a:solidFill>
                  <a:srgbClr val="000000"/>
                </a:solidFill>
              </a:rPr>
              <a:t>)?</a:t>
            </a:r>
            <a:r>
              <a:rPr lang="en-US" altLang="zh-CN" dirty="0" err="1">
                <a:solidFill>
                  <a:srgbClr val="000000"/>
                </a:solidFill>
              </a:rPr>
              <a:t>c-</a:t>
            </a:r>
            <a:r>
              <a:rPr lang="en-US" altLang="zh-CN" dirty="0" err="1"/>
              <a:t>'a'</a:t>
            </a:r>
            <a:r>
              <a:rPr lang="en-US" altLang="zh-CN" dirty="0" err="1">
                <a:solidFill>
                  <a:srgbClr val="000000"/>
                </a:solidFill>
              </a:rPr>
              <a:t>+</a:t>
            </a:r>
            <a:r>
              <a:rPr lang="en-US" altLang="zh-CN" dirty="0" err="1"/>
              <a:t>'a'</a:t>
            </a:r>
            <a:r>
              <a:rPr lang="en-US" altLang="zh-CN" dirty="0" err="1">
                <a:solidFill>
                  <a:srgbClr val="000000"/>
                </a:solidFill>
              </a:rPr>
              <a:t>:c</a:t>
            </a:r>
            <a:endParaRPr lang="en-US" altLang="zh-CN" dirty="0">
              <a:solidFill>
                <a:srgbClr val="000000"/>
              </a:solidFill>
            </a:endParaRPr>
          </a:p>
        </p:txBody>
      </p:sp>
      <p:sp>
        <p:nvSpPr>
          <p:cNvPr id="5" name="Rectangle 10">
            <a:extLst>
              <a:ext uri="{FF2B5EF4-FFF2-40B4-BE49-F238E27FC236}">
                <a16:creationId xmlns="" xmlns:a16="http://schemas.microsoft.com/office/drawing/2014/main" id="{77367B91-C6C0-4A00-B614-1716BA6C020D}"/>
              </a:ext>
            </a:extLst>
          </p:cNvPr>
          <p:cNvSpPr>
            <a:spLocks noChangeArrowheads="1"/>
          </p:cNvSpPr>
          <p:nvPr/>
        </p:nvSpPr>
        <p:spPr bwMode="auto">
          <a:xfrm>
            <a:off x="34925" y="3151188"/>
            <a:ext cx="77597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dirty="0">
                <a:latin typeface="Tahoma" panose="020B0604030504040204" pitchFamily="34" charset="0"/>
              </a:rPr>
              <a:t>条件运算符几点说明：</a:t>
            </a:r>
          </a:p>
          <a:p>
            <a:pPr lvl="3" eaLnBrk="1" hangingPunct="1">
              <a:spcBef>
                <a:spcPct val="20000"/>
              </a:spcBef>
              <a:buClr>
                <a:srgbClr val="FFCC00"/>
              </a:buClr>
              <a:buFont typeface="Wingdings" panose="05000000000000000000" pitchFamily="2" charset="2"/>
              <a:buChar char="l"/>
            </a:pPr>
            <a:r>
              <a:rPr lang="zh-CN" altLang="en-US" sz="2000" dirty="0"/>
              <a:t>条件运算符可嵌套</a:t>
            </a:r>
          </a:p>
          <a:p>
            <a:pPr lvl="3" eaLnBrk="1" hangingPunct="1">
              <a:spcBef>
                <a:spcPct val="20000"/>
              </a:spcBef>
              <a:buClr>
                <a:srgbClr val="FFCC00"/>
              </a:buClr>
              <a:buFont typeface="Wingdings" panose="05000000000000000000" pitchFamily="2" charset="2"/>
              <a:buChar char="l"/>
            </a:pPr>
            <a:r>
              <a:rPr lang="zh-CN" altLang="en-US" sz="2000" dirty="0"/>
              <a:t>优先级</a:t>
            </a:r>
            <a:r>
              <a:rPr lang="en-US" altLang="zh-CN" sz="2000" dirty="0"/>
              <a:t>:  13</a:t>
            </a:r>
          </a:p>
          <a:p>
            <a:pPr lvl="3" eaLnBrk="1" hangingPunct="1">
              <a:spcBef>
                <a:spcPct val="20000"/>
              </a:spcBef>
              <a:buClr>
                <a:srgbClr val="FFCC00"/>
              </a:buClr>
              <a:buFont typeface="Wingdings" panose="05000000000000000000" pitchFamily="2" charset="2"/>
              <a:buChar char="l"/>
            </a:pPr>
            <a:r>
              <a:rPr lang="zh-CN" altLang="en-US" sz="2000" dirty="0"/>
              <a:t>结合方向：自右向左</a:t>
            </a:r>
            <a:endParaRPr lang="zh-CN" altLang="en-US" sz="2000" dirty="0">
              <a:solidFill>
                <a:srgbClr val="008000"/>
              </a:solidFill>
              <a:sym typeface="Symbol" panose="05050102010706020507" pitchFamily="18" charset="2"/>
            </a:endParaRPr>
          </a:p>
          <a:p>
            <a:pPr lvl="3" eaLnBrk="1" hangingPunct="1">
              <a:spcBef>
                <a:spcPct val="20000"/>
              </a:spcBef>
              <a:buClr>
                <a:srgbClr val="FFCC00"/>
              </a:buClr>
              <a:buFont typeface="Wingdings" panose="05000000000000000000" pitchFamily="2" charset="2"/>
              <a:buChar char="l"/>
            </a:pPr>
            <a:r>
              <a:rPr lang="zh-CN" altLang="en-US" sz="2000" dirty="0"/>
              <a:t>表达式</a:t>
            </a:r>
            <a:r>
              <a:rPr lang="en-US" altLang="zh-CN" sz="2000" dirty="0"/>
              <a:t>1</a:t>
            </a:r>
            <a:r>
              <a:rPr lang="zh-CN" altLang="en-US" sz="2000" dirty="0"/>
              <a:t>？表达式</a:t>
            </a:r>
            <a:r>
              <a:rPr lang="en-US" altLang="zh-CN" sz="2000" dirty="0"/>
              <a:t>2</a:t>
            </a:r>
            <a:r>
              <a:rPr lang="zh-CN" altLang="en-US" sz="2000" dirty="0"/>
              <a:t>：表达式</a:t>
            </a:r>
            <a:r>
              <a:rPr lang="en-US" altLang="zh-CN" sz="2000" dirty="0"/>
              <a:t>3  </a:t>
            </a:r>
            <a:r>
              <a:rPr lang="zh-CN" altLang="en-US" sz="2000" dirty="0"/>
              <a:t>类型可以不同，表达式值取表达式</a:t>
            </a:r>
            <a:r>
              <a:rPr lang="en-US" altLang="zh-CN" sz="2000" dirty="0"/>
              <a:t>2</a:t>
            </a:r>
            <a:r>
              <a:rPr lang="zh-CN" altLang="en-US" sz="2000" dirty="0"/>
              <a:t>和表达式</a:t>
            </a:r>
            <a:r>
              <a:rPr lang="en-US" altLang="zh-CN" sz="2000" dirty="0"/>
              <a:t>3</a:t>
            </a:r>
            <a:r>
              <a:rPr lang="zh-CN" altLang="en-US" sz="2000" dirty="0"/>
              <a:t>中较高的类型</a:t>
            </a:r>
          </a:p>
        </p:txBody>
      </p:sp>
      <p:sp>
        <p:nvSpPr>
          <p:cNvPr id="6" name="Text Box 11">
            <a:extLst>
              <a:ext uri="{FF2B5EF4-FFF2-40B4-BE49-F238E27FC236}">
                <a16:creationId xmlns="" xmlns:a16="http://schemas.microsoft.com/office/drawing/2014/main" id="{9098E7C5-7390-4E61-AF82-2C68AB93ABC6}"/>
              </a:ext>
            </a:extLst>
          </p:cNvPr>
          <p:cNvSpPr txBox="1">
            <a:spLocks noChangeArrowheads="1"/>
          </p:cNvSpPr>
          <p:nvPr/>
        </p:nvSpPr>
        <p:spPr bwMode="auto">
          <a:xfrm>
            <a:off x="1804386" y="5932488"/>
            <a:ext cx="7212013" cy="860425"/>
          </a:xfrm>
          <a:prstGeom prst="rect">
            <a:avLst/>
          </a:prstGeom>
          <a:solidFill>
            <a:schemeClr val="bg1"/>
          </a:solidFill>
          <a:ln w="38100">
            <a:solidFill>
              <a:srgbClr val="0000FF"/>
            </a:solidFill>
            <a:miter lim="800000"/>
            <a:headEnd/>
            <a:tailEnd/>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00"/>
                </a:solidFill>
              </a:rPr>
              <a:t>x?</a:t>
            </a:r>
            <a:r>
              <a:rPr lang="en-US" altLang="zh-CN" dirty="0"/>
              <a:t> '</a:t>
            </a:r>
            <a:r>
              <a:rPr lang="en-US" altLang="zh-CN" dirty="0" err="1">
                <a:solidFill>
                  <a:srgbClr val="000000"/>
                </a:solidFill>
              </a:rPr>
              <a:t>a</a:t>
            </a:r>
            <a:r>
              <a:rPr lang="en-US" altLang="zh-CN" dirty="0" err="1"/>
              <a:t>'</a:t>
            </a:r>
            <a:r>
              <a:rPr lang="en-US" altLang="zh-CN" dirty="0" err="1">
                <a:solidFill>
                  <a:srgbClr val="000000"/>
                </a:solidFill>
              </a:rPr>
              <a:t>:</a:t>
            </a:r>
            <a:r>
              <a:rPr lang="en-US" altLang="zh-CN" dirty="0" err="1"/>
              <a:t>'</a:t>
            </a:r>
            <a:r>
              <a:rPr lang="en-US" altLang="zh-CN" dirty="0" err="1">
                <a:solidFill>
                  <a:srgbClr val="000000"/>
                </a:solidFill>
              </a:rPr>
              <a:t>b</a:t>
            </a:r>
            <a:r>
              <a:rPr lang="en-US" altLang="zh-CN" dirty="0"/>
              <a:t>'</a:t>
            </a:r>
            <a:r>
              <a:rPr lang="en-US" altLang="zh-CN" dirty="0">
                <a:solidFill>
                  <a:srgbClr val="000000"/>
                </a:solidFill>
              </a:rPr>
              <a:t>     </a:t>
            </a:r>
            <a:r>
              <a:rPr lang="en-US" altLang="zh-CN" dirty="0">
                <a:solidFill>
                  <a:srgbClr val="3333FF"/>
                </a:solidFill>
              </a:rPr>
              <a:t>//x=0,</a:t>
            </a:r>
            <a:r>
              <a:rPr lang="zh-CN" altLang="zh-CN" dirty="0">
                <a:solidFill>
                  <a:srgbClr val="3333FF"/>
                </a:solidFill>
              </a:rPr>
              <a:t>表达式值为</a:t>
            </a:r>
            <a:r>
              <a:rPr lang="en-US" altLang="zh-CN" dirty="0"/>
              <a:t>'</a:t>
            </a:r>
            <a:r>
              <a:rPr lang="en-US" altLang="zh-CN" dirty="0">
                <a:solidFill>
                  <a:srgbClr val="3333FF"/>
                </a:solidFill>
              </a:rPr>
              <a:t>b</a:t>
            </a:r>
            <a:r>
              <a:rPr lang="en-US" altLang="zh-CN" dirty="0"/>
              <a:t>'</a:t>
            </a:r>
            <a:r>
              <a:rPr lang="en-US" altLang="zh-CN" dirty="0">
                <a:solidFill>
                  <a:srgbClr val="3333FF"/>
                </a:solidFill>
              </a:rPr>
              <a:t>;  x≠0,</a:t>
            </a:r>
            <a:r>
              <a:rPr lang="zh-CN" altLang="zh-CN" dirty="0">
                <a:solidFill>
                  <a:srgbClr val="3333FF"/>
                </a:solidFill>
              </a:rPr>
              <a:t>表达式值为</a:t>
            </a:r>
            <a:r>
              <a:rPr lang="en-US" altLang="zh-CN" dirty="0"/>
              <a:t>'</a:t>
            </a:r>
            <a:r>
              <a:rPr lang="en-US" altLang="zh-CN" dirty="0">
                <a:solidFill>
                  <a:srgbClr val="3333FF"/>
                </a:solidFill>
              </a:rPr>
              <a:t>a</a:t>
            </a:r>
            <a:r>
              <a:rPr lang="en-US" altLang="zh-CN" dirty="0"/>
              <a:t>'</a:t>
            </a:r>
            <a:endParaRPr lang="en-US" altLang="zh-CN" dirty="0">
              <a:solidFill>
                <a:srgbClr val="3333FF"/>
              </a:solidFill>
            </a:endParaRPr>
          </a:p>
          <a:p>
            <a:pPr eaLnBrk="1" hangingPunct="1"/>
            <a:r>
              <a:rPr lang="en-US" altLang="zh-CN" dirty="0">
                <a:solidFill>
                  <a:srgbClr val="000000"/>
                </a:solidFill>
              </a:rPr>
              <a:t>x&gt;y?1:1.5   </a:t>
            </a:r>
            <a:r>
              <a:rPr lang="en-US" altLang="zh-CN" dirty="0">
                <a:solidFill>
                  <a:srgbClr val="3333FF"/>
                </a:solidFill>
              </a:rPr>
              <a:t>//x&gt;y  ,</a:t>
            </a:r>
            <a:r>
              <a:rPr lang="zh-CN" altLang="zh-CN" dirty="0">
                <a:solidFill>
                  <a:srgbClr val="3333FF"/>
                </a:solidFill>
              </a:rPr>
              <a:t>值为1.0;  </a:t>
            </a:r>
            <a:r>
              <a:rPr lang="en-US" altLang="zh-CN" dirty="0">
                <a:solidFill>
                  <a:srgbClr val="3333FF"/>
                </a:solidFill>
              </a:rPr>
              <a:t>x&lt;y  ,</a:t>
            </a:r>
            <a:r>
              <a:rPr lang="zh-CN" altLang="zh-CN" dirty="0">
                <a:solidFill>
                  <a:srgbClr val="3333FF"/>
                </a:solidFill>
              </a:rPr>
              <a:t>值为1.5</a:t>
            </a:r>
            <a:endParaRPr lang="en-US" altLang="zh-CN" dirty="0">
              <a:solidFill>
                <a:srgbClr val="3333FF"/>
              </a:solidFill>
            </a:endParaRPr>
          </a:p>
        </p:txBody>
      </p:sp>
      <p:sp>
        <p:nvSpPr>
          <p:cNvPr id="7" name="Text Box 14">
            <a:extLst>
              <a:ext uri="{FF2B5EF4-FFF2-40B4-BE49-F238E27FC236}">
                <a16:creationId xmlns="" xmlns:a16="http://schemas.microsoft.com/office/drawing/2014/main" id="{3D4A369B-EF35-4BCB-97CD-52A3886862F3}"/>
              </a:ext>
            </a:extLst>
          </p:cNvPr>
          <p:cNvSpPr txBox="1">
            <a:spLocks noChangeArrowheads="1"/>
          </p:cNvSpPr>
          <p:nvPr/>
        </p:nvSpPr>
        <p:spPr bwMode="auto">
          <a:xfrm>
            <a:off x="107504" y="5379392"/>
            <a:ext cx="4746625" cy="495300"/>
          </a:xfrm>
          <a:prstGeom prst="rect">
            <a:avLst/>
          </a:prstGeom>
          <a:solidFill>
            <a:schemeClr val="bg1"/>
          </a:solidFill>
          <a:ln w="38100">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000000"/>
                </a:solidFill>
              </a:rPr>
              <a:t> max=(a&gt;b)? a:b; </a:t>
            </a:r>
            <a:r>
              <a:rPr lang="en-US" altLang="zh-CN" dirty="0">
                <a:solidFill>
                  <a:schemeClr val="accent2"/>
                </a:solidFill>
              </a:rPr>
              <a:t>//max=a&gt;b? a:b;</a:t>
            </a:r>
          </a:p>
        </p:txBody>
      </p:sp>
      <p:sp>
        <p:nvSpPr>
          <p:cNvPr id="8" name="Text Box 16">
            <a:extLst>
              <a:ext uri="{FF2B5EF4-FFF2-40B4-BE49-F238E27FC236}">
                <a16:creationId xmlns="" xmlns:a16="http://schemas.microsoft.com/office/drawing/2014/main" id="{065451B9-0F08-4549-A319-A703E6E8FAB2}"/>
              </a:ext>
            </a:extLst>
          </p:cNvPr>
          <p:cNvSpPr txBox="1">
            <a:spLocks noChangeArrowheads="1"/>
          </p:cNvSpPr>
          <p:nvPr/>
        </p:nvSpPr>
        <p:spPr bwMode="auto">
          <a:xfrm>
            <a:off x="4483100" y="3732213"/>
            <a:ext cx="3476625" cy="495300"/>
          </a:xfrm>
          <a:prstGeom prst="rect">
            <a:avLst/>
          </a:prstGeom>
          <a:solidFill>
            <a:schemeClr val="bg1"/>
          </a:solidFill>
          <a:ln w="38100">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 </a:t>
            </a:r>
            <a:r>
              <a:rPr lang="zh-CN" altLang="en-US" dirty="0"/>
              <a:t>嵌套：</a:t>
            </a:r>
            <a:r>
              <a:rPr lang="en-US" altLang="zh-CN" dirty="0"/>
              <a:t>x&gt;0?1:(x&lt;0?-1:0)</a:t>
            </a:r>
          </a:p>
        </p:txBody>
      </p:sp>
      <p:sp>
        <p:nvSpPr>
          <p:cNvPr id="9" name="Text Box 17">
            <a:extLst>
              <a:ext uri="{FF2B5EF4-FFF2-40B4-BE49-F238E27FC236}">
                <a16:creationId xmlns="" xmlns:a16="http://schemas.microsoft.com/office/drawing/2014/main" id="{AC0DB823-8E61-4D06-B23C-A0218234D051}"/>
              </a:ext>
            </a:extLst>
          </p:cNvPr>
          <p:cNvSpPr txBox="1">
            <a:spLocks noChangeArrowheads="1"/>
          </p:cNvSpPr>
          <p:nvPr/>
        </p:nvSpPr>
        <p:spPr bwMode="auto">
          <a:xfrm>
            <a:off x="4501728" y="5409259"/>
            <a:ext cx="4534768" cy="461665"/>
          </a:xfrm>
          <a:prstGeom prst="rect">
            <a:avLst/>
          </a:prstGeom>
          <a:solidFill>
            <a:schemeClr val="bg1"/>
          </a:solidFill>
          <a:ln w="38100">
            <a:solidFill>
              <a:srgbClr val="0000FF"/>
            </a:solidFill>
            <a:miter lim="800000"/>
            <a:headEnd/>
            <a:tailEnd/>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 a&gt;</a:t>
            </a:r>
            <a:r>
              <a:rPr lang="en-US" altLang="zh-CN" dirty="0" err="1"/>
              <a:t>b?a:c</a:t>
            </a:r>
            <a:r>
              <a:rPr lang="en-US" altLang="zh-CN" dirty="0"/>
              <a:t>&gt;</a:t>
            </a:r>
            <a:r>
              <a:rPr lang="en-US" altLang="zh-CN" dirty="0" err="1"/>
              <a:t>d?c:d</a:t>
            </a:r>
            <a:r>
              <a:rPr lang="en-US" altLang="zh-CN" dirty="0"/>
              <a:t> </a:t>
            </a:r>
            <a:r>
              <a:rPr lang="en-US" altLang="zh-CN" dirty="0">
                <a:sym typeface="Symbol" panose="05050102010706020507" pitchFamily="18" charset="2"/>
              </a:rPr>
              <a:t> a&gt;</a:t>
            </a:r>
            <a:r>
              <a:rPr lang="en-US" altLang="zh-CN" dirty="0" err="1">
                <a:sym typeface="Symbol" panose="05050102010706020507" pitchFamily="18" charset="2"/>
              </a:rPr>
              <a:t>b?a</a:t>
            </a:r>
            <a:r>
              <a:rPr lang="en-US" altLang="zh-CN" dirty="0">
                <a:sym typeface="Symbol" panose="05050102010706020507" pitchFamily="18" charset="2"/>
              </a:rPr>
              <a:t>:(c&gt; </a:t>
            </a:r>
            <a:r>
              <a:rPr lang="en-US" altLang="zh-CN" dirty="0" err="1">
                <a:sym typeface="Symbol" panose="05050102010706020507" pitchFamily="18" charset="2"/>
              </a:rPr>
              <a:t>d?c:d</a:t>
            </a:r>
            <a:r>
              <a:rPr lang="en-US" altLang="zh-CN" dirty="0">
                <a:sym typeface="Symbol" panose="05050102010706020507" pitchFamily="18" charset="2"/>
              </a:rPr>
              <a:t>)</a:t>
            </a:r>
          </a:p>
        </p:txBody>
      </p:sp>
      <p:sp>
        <p:nvSpPr>
          <p:cNvPr id="3" name="Text Box 8">
            <a:extLst>
              <a:ext uri="{FF2B5EF4-FFF2-40B4-BE49-F238E27FC236}">
                <a16:creationId xmlns="" xmlns:a16="http://schemas.microsoft.com/office/drawing/2014/main" id="{0C8334EB-D772-431E-8094-AE5FCE538191}"/>
              </a:ext>
            </a:extLst>
          </p:cNvPr>
          <p:cNvSpPr txBox="1">
            <a:spLocks noChangeArrowheads="1"/>
          </p:cNvSpPr>
          <p:nvPr/>
        </p:nvSpPr>
        <p:spPr bwMode="auto">
          <a:xfrm>
            <a:off x="3891557" y="1597025"/>
            <a:ext cx="4846198" cy="830997"/>
          </a:xfrm>
          <a:prstGeom prst="rect">
            <a:avLst/>
          </a:prstGeom>
          <a:solidFill>
            <a:schemeClr val="bg1"/>
          </a:solidFill>
          <a:ln w="38100">
            <a:solidFill>
              <a:srgbClr val="0000FF"/>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例 求 </a:t>
            </a:r>
            <a:r>
              <a:rPr lang="en-US" altLang="zh-CN" dirty="0">
                <a:solidFill>
                  <a:srgbClr val="000000"/>
                </a:solidFill>
              </a:rPr>
              <a:t>a+|b|</a:t>
            </a:r>
          </a:p>
          <a:p>
            <a:pPr eaLnBrk="1" hangingPunct="1"/>
            <a:r>
              <a:rPr lang="en-US" altLang="zh-CN" dirty="0">
                <a:solidFill>
                  <a:srgbClr val="000000"/>
                </a:solidFill>
              </a:rPr>
              <a:t>     </a:t>
            </a:r>
            <a:r>
              <a:rPr lang="en-US" altLang="zh-CN" dirty="0" err="1">
                <a:solidFill>
                  <a:srgbClr val="000000"/>
                </a:solidFill>
              </a:rPr>
              <a:t>printf</a:t>
            </a:r>
            <a:r>
              <a:rPr lang="en-US" altLang="zh-CN" dirty="0">
                <a:solidFill>
                  <a:srgbClr val="000000"/>
                </a:solidFill>
              </a:rPr>
              <a:t>(</a:t>
            </a:r>
            <a:r>
              <a:rPr lang="en-US" altLang="zh-CN" dirty="0"/>
              <a:t>"</a:t>
            </a:r>
            <a:r>
              <a:rPr lang="en-US" altLang="zh-CN" dirty="0">
                <a:solidFill>
                  <a:srgbClr val="000000"/>
                </a:solidFill>
              </a:rPr>
              <a:t>a+|b|=%d\</a:t>
            </a:r>
            <a:r>
              <a:rPr lang="en-US" altLang="zh-CN" dirty="0" err="1">
                <a:solidFill>
                  <a:srgbClr val="000000"/>
                </a:solidFill>
              </a:rPr>
              <a:t>n</a:t>
            </a:r>
            <a:r>
              <a:rPr lang="en-US" altLang="zh-CN" dirty="0" err="1"/>
              <a:t>"</a:t>
            </a:r>
            <a:r>
              <a:rPr lang="en-US" altLang="zh-CN" dirty="0" err="1">
                <a:solidFill>
                  <a:srgbClr val="000000"/>
                </a:solidFill>
              </a:rPr>
              <a:t>,b</a:t>
            </a:r>
            <a:r>
              <a:rPr lang="en-US" altLang="zh-CN" dirty="0">
                <a:solidFill>
                  <a:srgbClr val="000000"/>
                </a:solidFill>
              </a:rPr>
              <a:t>&gt;0?a+b:a-b);</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a:extLst>
              <a:ext uri="{FF2B5EF4-FFF2-40B4-BE49-F238E27FC236}">
                <a16:creationId xmlns="" xmlns:a16="http://schemas.microsoft.com/office/drawing/2014/main" id="{1B3CA35E-732E-4F19-957E-0AF3D55CFF0B}"/>
              </a:ext>
            </a:extLst>
          </p:cNvPr>
          <p:cNvSpPr>
            <a:spLocks noChangeArrowheads="1"/>
          </p:cNvSpPr>
          <p:nvPr/>
        </p:nvSpPr>
        <p:spPr bwMode="auto">
          <a:xfrm>
            <a:off x="655638" y="1204913"/>
            <a:ext cx="7081837"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a:t>
            </a:r>
            <a:r>
              <a:rPr lang="en-US" altLang="zh-CN"/>
              <a:t>5.4    </a:t>
            </a:r>
            <a:r>
              <a:rPr lang="zh-CN" altLang="en-US"/>
              <a:t>输入一个字母，大写转小写，然后输出字母</a:t>
            </a:r>
          </a:p>
        </p:txBody>
      </p:sp>
      <p:sp>
        <p:nvSpPr>
          <p:cNvPr id="39939" name="Text Box 9">
            <a:extLst>
              <a:ext uri="{FF2B5EF4-FFF2-40B4-BE49-F238E27FC236}">
                <a16:creationId xmlns="" xmlns:a16="http://schemas.microsoft.com/office/drawing/2014/main" id="{4A1CCFD3-E856-41FF-B7A2-95C1AF007D72}"/>
              </a:ext>
            </a:extLst>
          </p:cNvPr>
          <p:cNvSpPr txBox="1">
            <a:spLocks noChangeArrowheads="1"/>
          </p:cNvSpPr>
          <p:nvPr/>
        </p:nvSpPr>
        <p:spPr bwMode="auto">
          <a:xfrm>
            <a:off x="831850" y="1865313"/>
            <a:ext cx="6361057" cy="3110724"/>
          </a:xfrm>
          <a:prstGeom prst="rect">
            <a:avLst/>
          </a:prstGeom>
          <a:solidFill>
            <a:schemeClr val="bg2"/>
          </a:solidFill>
          <a:ln w="38100">
            <a:solidFill>
              <a:srgbClr val="3333FF"/>
            </a:solidFill>
            <a:miter lim="800000"/>
            <a:headEnd/>
            <a:tailEnd/>
          </a:ln>
        </p:spPr>
        <p:txBody>
          <a:bodyPr wrap="none"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000000"/>
                </a:solidFill>
                <a:ea typeface="隶书" panose="02010509060101010101" pitchFamily="49" charset="-122"/>
              </a:rPr>
              <a:t> #include &lt;</a:t>
            </a:r>
            <a:r>
              <a:rPr lang="en-US" altLang="zh-CN" sz="2800" dirty="0" err="1">
                <a:solidFill>
                  <a:srgbClr val="000000"/>
                </a:solidFill>
                <a:ea typeface="隶书" panose="02010509060101010101" pitchFamily="49" charset="-122"/>
              </a:rPr>
              <a:t>stdio.h</a:t>
            </a:r>
            <a:r>
              <a:rPr lang="en-US" altLang="zh-CN" sz="2800" dirty="0">
                <a:solidFill>
                  <a:srgbClr val="000000"/>
                </a:solidFill>
                <a:ea typeface="隶书" panose="02010509060101010101" pitchFamily="49" charset="-122"/>
              </a:rPr>
              <a:t>&gt;</a:t>
            </a:r>
          </a:p>
          <a:p>
            <a:r>
              <a:rPr lang="en-US" altLang="zh-CN" sz="2800" dirty="0">
                <a:solidFill>
                  <a:srgbClr val="000000"/>
                </a:solidFill>
                <a:ea typeface="隶书" panose="02010509060101010101" pitchFamily="49" charset="-122"/>
              </a:rPr>
              <a:t> int main()</a:t>
            </a:r>
          </a:p>
          <a:p>
            <a:r>
              <a:rPr lang="en-US" altLang="zh-CN" sz="2800" dirty="0">
                <a:solidFill>
                  <a:srgbClr val="000000"/>
                </a:solidFill>
                <a:ea typeface="隶书" panose="02010509060101010101" pitchFamily="49" charset="-122"/>
              </a:rPr>
              <a:t> { char </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scanf</a:t>
            </a:r>
            <a:r>
              <a:rPr lang="en-US" altLang="zh-CN" sz="2800" dirty="0">
                <a:solidFill>
                  <a:srgbClr val="000000"/>
                </a:solidFill>
                <a:ea typeface="隶书" panose="02010509060101010101" pitchFamily="49" charset="-122"/>
              </a:rPr>
              <a:t>("%c",&amp;</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&gt;=</a:t>
            </a:r>
            <a:r>
              <a:rPr lang="en-US" altLang="zh-CN" sz="2800" dirty="0"/>
              <a:t>'</a:t>
            </a:r>
            <a:r>
              <a:rPr lang="en-US" altLang="zh-CN" sz="2800" dirty="0">
                <a:solidFill>
                  <a:srgbClr val="000000"/>
                </a:solidFill>
                <a:ea typeface="隶书" panose="02010509060101010101" pitchFamily="49" charset="-122"/>
              </a:rPr>
              <a:t>A</a:t>
            </a:r>
            <a:r>
              <a:rPr lang="en-US" altLang="zh-CN" sz="2800" dirty="0"/>
              <a:t>'</a:t>
            </a:r>
            <a:r>
              <a:rPr lang="en-US" altLang="zh-CN" sz="2800" dirty="0">
                <a:solidFill>
                  <a:srgbClr val="000000"/>
                </a:solidFill>
                <a:ea typeface="隶书" panose="02010509060101010101" pitchFamily="49" charset="-122"/>
              </a:rPr>
              <a:t> &amp;&amp; </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&lt;=</a:t>
            </a:r>
            <a:r>
              <a:rPr lang="en-US" altLang="zh-CN" sz="2800" dirty="0"/>
              <a:t>'</a:t>
            </a:r>
            <a:r>
              <a:rPr lang="en-US" altLang="zh-CN" sz="2800" dirty="0">
                <a:solidFill>
                  <a:srgbClr val="000000"/>
                </a:solidFill>
                <a:ea typeface="隶书" panose="02010509060101010101" pitchFamily="49" charset="-122"/>
              </a:rPr>
              <a:t>Z</a:t>
            </a:r>
            <a:r>
              <a:rPr lang="en-US" altLang="zh-CN" sz="2800" dirty="0"/>
              <a:t>'</a:t>
            </a:r>
            <a:r>
              <a:rPr lang="en-US" altLang="zh-CN" sz="2800" dirty="0">
                <a:solidFill>
                  <a:srgbClr val="000000"/>
                </a:solidFill>
                <a:ea typeface="隶书" panose="02010509060101010101" pitchFamily="49" charset="-122"/>
              </a:rPr>
              <a:t>)?(ch+32) : </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r>
              <a:rPr lang="en-US" altLang="zh-CN" sz="2800" dirty="0" err="1">
                <a:solidFill>
                  <a:srgbClr val="000000"/>
                </a:solidFill>
                <a:ea typeface="隶书" panose="02010509060101010101" pitchFamily="49" charset="-122"/>
              </a:rPr>
              <a:t>printf</a:t>
            </a:r>
            <a:r>
              <a:rPr lang="en-US" altLang="zh-CN" sz="2800" dirty="0">
                <a:solidFill>
                  <a:srgbClr val="000000"/>
                </a:solidFill>
                <a:ea typeface="隶书" panose="02010509060101010101" pitchFamily="49" charset="-122"/>
              </a:rPr>
              <a:t>(</a:t>
            </a:r>
            <a:r>
              <a:rPr lang="en-US" altLang="zh-CN" sz="2800" dirty="0"/>
              <a:t>"</a:t>
            </a:r>
            <a:r>
              <a:rPr lang="en-US" altLang="zh-CN" sz="2800" dirty="0">
                <a:solidFill>
                  <a:srgbClr val="000000"/>
                </a:solidFill>
                <a:ea typeface="隶书" panose="02010509060101010101" pitchFamily="49" charset="-122"/>
              </a:rPr>
              <a:t>%c</a:t>
            </a:r>
            <a:r>
              <a:rPr lang="en-US" altLang="zh-CN" sz="2800" dirty="0"/>
              <a:t>"</a:t>
            </a:r>
            <a:r>
              <a:rPr lang="en-US" altLang="zh-CN" sz="2800" dirty="0">
                <a:solidFill>
                  <a:srgbClr val="000000"/>
                </a:solidFill>
                <a:ea typeface="隶书" panose="02010509060101010101" pitchFamily="49" charset="-122"/>
              </a:rPr>
              <a:t>,</a:t>
            </a:r>
            <a:r>
              <a:rPr lang="en-US" altLang="zh-CN" sz="2800" dirty="0" err="1">
                <a:solidFill>
                  <a:srgbClr val="000000"/>
                </a:solidFill>
                <a:ea typeface="隶书" panose="02010509060101010101" pitchFamily="49" charset="-122"/>
              </a:rPr>
              <a:t>ch</a:t>
            </a:r>
            <a:r>
              <a:rPr lang="en-US" altLang="zh-CN" sz="2800" dirty="0">
                <a:solidFill>
                  <a:srgbClr val="000000"/>
                </a:solidFill>
                <a:ea typeface="隶书" panose="02010509060101010101" pitchFamily="49" charset="-122"/>
              </a:rPr>
              <a:t>);</a:t>
            </a:r>
          </a:p>
          <a:p>
            <a:r>
              <a:rPr lang="en-US" altLang="zh-CN" sz="2800" dirty="0">
                <a:solidFill>
                  <a:srgbClr val="000000"/>
                </a:solidFill>
                <a:ea typeface="隶书" panose="02010509060101010101" pitchFamily="49" charset="-122"/>
              </a:rPr>
              <a:t> }</a:t>
            </a:r>
          </a:p>
        </p:txBody>
      </p:sp>
      <p:sp>
        <p:nvSpPr>
          <p:cNvPr id="4" name="Text Box 10">
            <a:extLst>
              <a:ext uri="{FF2B5EF4-FFF2-40B4-BE49-F238E27FC236}">
                <a16:creationId xmlns="" xmlns:a16="http://schemas.microsoft.com/office/drawing/2014/main" id="{535F7FFE-0FD5-411F-BF02-28CB69CE0A4E}"/>
              </a:ext>
            </a:extLst>
          </p:cNvPr>
          <p:cNvSpPr txBox="1">
            <a:spLocks noChangeArrowheads="1"/>
          </p:cNvSpPr>
          <p:nvPr/>
        </p:nvSpPr>
        <p:spPr bwMode="auto">
          <a:xfrm>
            <a:off x="3209925" y="5232400"/>
            <a:ext cx="1411288" cy="860425"/>
          </a:xfrm>
          <a:prstGeom prst="rect">
            <a:avLst/>
          </a:prstGeom>
          <a:solidFill>
            <a:schemeClr val="bg1"/>
          </a:solidFill>
          <a:ln w="38100">
            <a:solidFill>
              <a:srgbClr val="339966"/>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输入：</a:t>
            </a:r>
            <a:r>
              <a:rPr lang="en-US" altLang="zh-CN">
                <a:solidFill>
                  <a:srgbClr val="000000"/>
                </a:solidFill>
              </a:rPr>
              <a:t>A</a:t>
            </a:r>
            <a:endParaRPr lang="en-US" altLang="zh-CN">
              <a:solidFill>
                <a:srgbClr val="000000"/>
              </a:solidFill>
              <a:sym typeface="Symbol" panose="05050102010706020507" pitchFamily="18" charset="2"/>
            </a:endParaRPr>
          </a:p>
          <a:p>
            <a:pPr eaLnBrk="1" hangingPunct="1"/>
            <a:r>
              <a:rPr lang="zh-CN" altLang="en-US">
                <a:solidFill>
                  <a:srgbClr val="000000"/>
                </a:solidFill>
                <a:sym typeface="Symbol" panose="05050102010706020507" pitchFamily="18" charset="2"/>
              </a:rPr>
              <a:t>输出：</a:t>
            </a:r>
            <a:r>
              <a:rPr lang="en-US" altLang="zh-CN">
                <a:solidFill>
                  <a:srgbClr val="000000"/>
                </a:solidFill>
                <a:sym typeface="Symbol" panose="05050102010706020507" pitchFamily="18" charset="2"/>
              </a:rPr>
              <a:t>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 xmlns:a16="http://schemas.microsoft.com/office/drawing/2014/main" id="{5E748DF1-1663-4E2C-A66D-2A3F20069416}"/>
              </a:ext>
            </a:extLst>
          </p:cNvPr>
          <p:cNvSpPr>
            <a:spLocks noChangeArrowheads="1"/>
          </p:cNvSpPr>
          <p:nvPr/>
        </p:nvSpPr>
        <p:spPr bwMode="auto">
          <a:xfrm>
            <a:off x="655638" y="922338"/>
            <a:ext cx="775970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lang="en-US" altLang="zh-CN" sz="3200" dirty="0">
                <a:solidFill>
                  <a:schemeClr val="accent1"/>
                </a:solidFill>
              </a:rPr>
              <a:t>5.4</a:t>
            </a:r>
            <a:r>
              <a:rPr lang="en-US" altLang="zh-CN" sz="3200" dirty="0">
                <a:latin typeface="Arial" panose="020B0604020202020204" pitchFamily="34" charset="0"/>
              </a:rPr>
              <a:t>  </a:t>
            </a:r>
            <a:r>
              <a:rPr lang="en-US" altLang="zh-CN" sz="3200" dirty="0"/>
              <a:t>switch</a:t>
            </a:r>
            <a:r>
              <a:rPr lang="zh-CN" altLang="en-US" sz="3200" dirty="0"/>
              <a:t>语句</a:t>
            </a:r>
            <a:r>
              <a:rPr lang="zh-CN" altLang="en-US" dirty="0"/>
              <a:t>（多分支选择语句）</a:t>
            </a:r>
            <a:endParaRPr lang="en-US" altLang="zh-CN" dirty="0"/>
          </a:p>
          <a:p>
            <a:pPr eaLnBrk="1" hangingPunct="1">
              <a:spcBef>
                <a:spcPct val="20000"/>
              </a:spcBef>
              <a:buClr>
                <a:schemeClr val="accent1"/>
              </a:buClr>
              <a:buFontTx/>
              <a:buChar char="§"/>
            </a:pPr>
            <a:endParaRPr lang="zh-CN" altLang="en-US" dirty="0"/>
          </a:p>
          <a:p>
            <a:pPr lvl="2" eaLnBrk="1" hangingPunct="1">
              <a:spcBef>
                <a:spcPct val="20000"/>
              </a:spcBef>
              <a:buClr>
                <a:srgbClr val="FF3300"/>
              </a:buClr>
              <a:buFont typeface="Wingdings" panose="05000000000000000000" pitchFamily="2" charset="2"/>
              <a:buChar char="v"/>
            </a:pPr>
            <a:r>
              <a:rPr lang="zh-CN" altLang="en-US" dirty="0"/>
              <a:t>一般形式：</a:t>
            </a:r>
          </a:p>
        </p:txBody>
      </p:sp>
      <p:sp>
        <p:nvSpPr>
          <p:cNvPr id="5" name="Rectangle 8">
            <a:extLst>
              <a:ext uri="{FF2B5EF4-FFF2-40B4-BE49-F238E27FC236}">
                <a16:creationId xmlns="" xmlns:a16="http://schemas.microsoft.com/office/drawing/2014/main" id="{3E1122F4-DB70-4E57-9D4E-9C6138E4AF91}"/>
              </a:ext>
            </a:extLst>
          </p:cNvPr>
          <p:cNvSpPr>
            <a:spLocks noChangeArrowheads="1"/>
          </p:cNvSpPr>
          <p:nvPr/>
        </p:nvSpPr>
        <p:spPr bwMode="auto">
          <a:xfrm>
            <a:off x="1553195" y="2458286"/>
            <a:ext cx="6043142" cy="4352300"/>
          </a:xfrm>
          <a:prstGeom prst="rect">
            <a:avLst/>
          </a:prstGeom>
          <a:solidFill>
            <a:srgbClr val="FFEFFB"/>
          </a:solidFill>
          <a:ln w="38100">
            <a:solidFill>
              <a:srgbClr val="0000FF"/>
            </a:solidFill>
            <a:miter lim="800000"/>
            <a:headEnd/>
            <a:tailEnd/>
          </a:ln>
        </p:spPr>
        <p:txBody>
          <a:bodyPr wrap="square" lIns="90000" tIns="180000" rIns="90000" bIns="1800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chemeClr val="hlink"/>
              </a:buClr>
              <a:buSzPct val="95000"/>
              <a:buFont typeface="Wingdings" panose="05000000000000000000" pitchFamily="2" charset="2"/>
              <a:buNone/>
            </a:pPr>
            <a:r>
              <a:rPr lang="en-US" altLang="zh-CN" dirty="0"/>
              <a:t>switch(</a:t>
            </a:r>
            <a:r>
              <a:rPr lang="zh-CN" altLang="en-US" dirty="0"/>
              <a:t>表达式</a:t>
            </a:r>
            <a:r>
              <a:rPr lang="en-US" altLang="zh-CN" dirty="0"/>
              <a:t>e)</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case  C1: </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a:t>
            </a:r>
            <a:r>
              <a:rPr lang="zh-CN" altLang="en-US" dirty="0">
                <a:solidFill>
                  <a:srgbClr val="FF3300"/>
                </a:solidFill>
              </a:rPr>
              <a:t>语句</a:t>
            </a:r>
            <a:r>
              <a:rPr lang="en-US" altLang="zh-CN" dirty="0">
                <a:solidFill>
                  <a:srgbClr val="FF3300"/>
                </a:solidFill>
              </a:rPr>
              <a:t>1;</a:t>
            </a:r>
            <a:r>
              <a:rPr lang="en-US" altLang="zh-CN" dirty="0"/>
              <a:t> </a:t>
            </a:r>
            <a:r>
              <a:rPr lang="en-US" altLang="zh-CN"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case  C2:</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a:t>
            </a:r>
            <a:r>
              <a:rPr lang="zh-CN" altLang="en-US" dirty="0">
                <a:solidFill>
                  <a:srgbClr val="FF3300"/>
                </a:solidFill>
              </a:rPr>
              <a:t>语句</a:t>
            </a:r>
            <a:r>
              <a:rPr lang="en-US" altLang="zh-CN" dirty="0">
                <a:solidFill>
                  <a:srgbClr val="FF3300"/>
                </a:solidFill>
              </a:rPr>
              <a:t>2;</a:t>
            </a:r>
            <a:r>
              <a:rPr lang="en-US" altLang="zh-CN" dirty="0"/>
              <a:t> </a:t>
            </a:r>
            <a:r>
              <a:rPr lang="en-US" altLang="zh-CN"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case  Cn:</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a:t>
            </a:r>
            <a:r>
              <a:rPr lang="zh-CN" altLang="en-US" dirty="0">
                <a:solidFill>
                  <a:srgbClr val="FF3300"/>
                </a:solidFill>
              </a:rPr>
              <a:t>语句</a:t>
            </a:r>
            <a:r>
              <a:rPr lang="en-US" altLang="zh-CN" dirty="0">
                <a:solidFill>
                  <a:srgbClr val="FF3300"/>
                </a:solidFill>
              </a:rPr>
              <a:t>n;</a:t>
            </a:r>
            <a:r>
              <a:rPr lang="en-US" altLang="zh-CN" dirty="0"/>
              <a:t> </a:t>
            </a:r>
            <a:r>
              <a:rPr lang="en-US" altLang="zh-CN" dirty="0">
                <a:solidFill>
                  <a:srgbClr val="33CC33"/>
                </a:solidFill>
              </a:rPr>
              <a:t>break;</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   default:</a:t>
            </a:r>
            <a:r>
              <a:rPr lang="zh-CN" altLang="en-US" dirty="0">
                <a:solidFill>
                  <a:srgbClr val="FF3300"/>
                </a:solidFill>
              </a:rPr>
              <a:t>语句</a:t>
            </a:r>
            <a:r>
              <a:rPr lang="en-US" altLang="zh-CN" dirty="0">
                <a:solidFill>
                  <a:srgbClr val="FF3300"/>
                </a:solidFill>
              </a:rPr>
              <a:t>n+1;</a:t>
            </a:r>
            <a:r>
              <a:rPr lang="en-US" altLang="zh-CN" dirty="0"/>
              <a:t> </a:t>
            </a:r>
            <a:r>
              <a:rPr lang="en-US" altLang="zh-CN" dirty="0">
                <a:solidFill>
                  <a:srgbClr val="33CC33"/>
                </a:solidFill>
              </a:rPr>
              <a:t>break</a:t>
            </a:r>
            <a:r>
              <a:rPr lang="en-US" altLang="zh-CN" dirty="0">
                <a:solidFill>
                  <a:srgbClr val="33CC33"/>
                </a:solidFill>
                <a:latin typeface="+mj-ea"/>
                <a:ea typeface="+mj-ea"/>
              </a:rPr>
              <a:t>;  </a:t>
            </a:r>
            <a:r>
              <a:rPr lang="en-US" altLang="zh-CN" dirty="0">
                <a:latin typeface="+mj-ea"/>
                <a:ea typeface="+mj-ea"/>
              </a:rPr>
              <a:t>/*</a:t>
            </a:r>
            <a:r>
              <a:rPr lang="zh-CN" altLang="en-US" dirty="0">
                <a:latin typeface="+mj-ea"/>
                <a:ea typeface="+mj-ea"/>
              </a:rPr>
              <a:t>该句可省略</a:t>
            </a:r>
            <a:r>
              <a:rPr lang="en-US" altLang="zh-CN" dirty="0">
                <a:latin typeface="+mj-ea"/>
                <a:ea typeface="+mj-ea"/>
              </a:rPr>
              <a:t>*/</a:t>
            </a:r>
          </a:p>
          <a:p>
            <a:pPr eaLnBrk="1" hangingPunct="1">
              <a:lnSpc>
                <a:spcPct val="90000"/>
              </a:lnSpc>
              <a:spcBef>
                <a:spcPct val="20000"/>
              </a:spcBef>
              <a:buClr>
                <a:schemeClr val="hlink"/>
              </a:buClr>
              <a:buSzPct val="95000"/>
              <a:buFont typeface="Wingdings" panose="05000000000000000000" pitchFamily="2" charset="2"/>
              <a:buNone/>
            </a:pPr>
            <a:r>
              <a:rPr lang="en-US" altLang="zh-CN" dirty="0"/>
              <a:t>}</a:t>
            </a:r>
          </a:p>
        </p:txBody>
      </p:sp>
      <p:sp>
        <p:nvSpPr>
          <p:cNvPr id="34" name="AutoShape 38">
            <a:extLst>
              <a:ext uri="{FF2B5EF4-FFF2-40B4-BE49-F238E27FC236}">
                <a16:creationId xmlns="" xmlns:a16="http://schemas.microsoft.com/office/drawing/2014/main" id="{16267807-B09F-4B82-AD61-73142A540275}"/>
              </a:ext>
            </a:extLst>
          </p:cNvPr>
          <p:cNvSpPr>
            <a:spLocks noChangeArrowheads="1"/>
          </p:cNvSpPr>
          <p:nvPr/>
        </p:nvSpPr>
        <p:spPr bwMode="auto">
          <a:xfrm>
            <a:off x="5292080" y="1700808"/>
            <a:ext cx="2019995" cy="1193353"/>
          </a:xfrm>
          <a:prstGeom prst="wedgeRectCallout">
            <a:avLst>
              <a:gd name="adj1" fmla="val -114421"/>
              <a:gd name="adj2" fmla="val 98458"/>
            </a:avLst>
          </a:prstGeom>
          <a:solidFill>
            <a:srgbClr val="FFCC99"/>
          </a:solidFill>
          <a:ln w="25400">
            <a:solidFill>
              <a:srgbClr val="3366FF"/>
            </a:solidFill>
            <a:miter lim="800000"/>
            <a:headEnd/>
            <a:tailEnd/>
          </a:ln>
          <a:effectLst/>
        </p:spPr>
        <p:txBody>
          <a:bodyPr/>
          <a:lstStyle/>
          <a:p>
            <a:pPr algn="ctr">
              <a:defRPr/>
            </a:pPr>
            <a:r>
              <a:rPr lang="zh-CN" altLang="en-US" dirty="0">
                <a:solidFill>
                  <a:srgbClr val="FF3300"/>
                </a:solidFill>
                <a:effectLst>
                  <a:outerShdw blurRad="38100" dist="38100" dir="2700000" algn="tl">
                    <a:srgbClr val="000000"/>
                  </a:outerShdw>
                </a:effectLst>
              </a:rPr>
              <a:t>需要跳出</a:t>
            </a:r>
            <a:r>
              <a:rPr lang="en-US" altLang="zh-CN" dirty="0">
                <a:solidFill>
                  <a:srgbClr val="FF3300"/>
                </a:solidFill>
                <a:effectLst>
                  <a:outerShdw blurRad="38100" dist="38100" dir="2700000" algn="tl">
                    <a:srgbClr val="000000"/>
                  </a:outerShdw>
                </a:effectLst>
              </a:rPr>
              <a:t>switch</a:t>
            </a:r>
            <a:r>
              <a:rPr lang="zh-CN" altLang="en-US" dirty="0">
                <a:solidFill>
                  <a:srgbClr val="FF3300"/>
                </a:solidFill>
                <a:effectLst>
                  <a:outerShdw blurRad="38100" dist="38100" dir="2700000" algn="tl">
                    <a:srgbClr val="000000"/>
                  </a:outerShdw>
                </a:effectLst>
              </a:rPr>
              <a:t>语句时使用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2E8CA30C-9860-4935-8FFC-CD5599719689}"/>
              </a:ext>
            </a:extLst>
          </p:cNvPr>
          <p:cNvSpPr>
            <a:spLocks noGrp="1" noChangeArrowheads="1"/>
          </p:cNvSpPr>
          <p:nvPr>
            <p:ph type="ctrTitle" idx="4294967295"/>
          </p:nvPr>
        </p:nvSpPr>
        <p:spPr>
          <a:xfrm>
            <a:off x="0" y="836613"/>
            <a:ext cx="7772400" cy="863600"/>
          </a:xfrm>
        </p:spPr>
        <p:txBody>
          <a:bodyPr/>
          <a:lstStyle/>
          <a:p>
            <a:pPr algn="ctr" eaLnBrk="1" hangingPunct="1">
              <a:defRPr/>
            </a:pPr>
            <a:r>
              <a:rPr lang="en-US" altLang="zh-CN" sz="3600" dirty="0"/>
              <a:t>5.1 </a:t>
            </a:r>
            <a:r>
              <a:rPr lang="zh-CN" altLang="en-US" sz="3600" dirty="0"/>
              <a:t>关系运算</a:t>
            </a:r>
            <a:endParaRPr lang="zh-CN" altLang="zh-CN" sz="3600" dirty="0"/>
          </a:p>
        </p:txBody>
      </p:sp>
      <p:sp>
        <p:nvSpPr>
          <p:cNvPr id="9219" name="Rectangle 3">
            <a:extLst>
              <a:ext uri="{FF2B5EF4-FFF2-40B4-BE49-F238E27FC236}">
                <a16:creationId xmlns="" xmlns:a16="http://schemas.microsoft.com/office/drawing/2014/main" id="{30CE6246-8D80-4F3E-B67A-F7D73461CA04}"/>
              </a:ext>
            </a:extLst>
          </p:cNvPr>
          <p:cNvSpPr>
            <a:spLocks noGrp="1"/>
          </p:cNvSpPr>
          <p:nvPr>
            <p:ph type="subTitle" idx="4294967295"/>
          </p:nvPr>
        </p:nvSpPr>
        <p:spPr>
          <a:xfrm>
            <a:off x="1219200" y="1844675"/>
            <a:ext cx="7924800" cy="4267200"/>
          </a:xfrm>
        </p:spPr>
        <p:txBody>
          <a:bodyPr/>
          <a:lstStyle/>
          <a:p>
            <a:pPr marL="342900" lvl="2" indent="-342900" eaLnBrk="1" hangingPunct="1">
              <a:lnSpc>
                <a:spcPct val="90000"/>
              </a:lnSpc>
              <a:spcBef>
                <a:spcPts val="400"/>
              </a:spcBef>
              <a:buClr>
                <a:schemeClr val="accent1"/>
              </a:buClr>
              <a:buSzPct val="68000"/>
            </a:pPr>
            <a:r>
              <a:rPr lang="zh-CN" altLang="en-US" sz="2400"/>
              <a:t>“关系运算”即“比较运算，是对</a:t>
            </a:r>
            <a:r>
              <a:rPr lang="zh-CN" altLang="en-US" sz="2400">
                <a:solidFill>
                  <a:srgbClr val="FF0000"/>
                </a:solidFill>
              </a:rPr>
              <a:t>两个值</a:t>
            </a:r>
            <a:r>
              <a:rPr lang="zh-CN" altLang="en-US" sz="2400"/>
              <a:t>进行比较，比较的结果是得到</a:t>
            </a:r>
            <a:r>
              <a:rPr lang="zh-CN" altLang="en-US" sz="2400">
                <a:solidFill>
                  <a:srgbClr val="FF0000"/>
                </a:solidFill>
              </a:rPr>
              <a:t>真假</a:t>
            </a:r>
            <a:r>
              <a:rPr lang="zh-CN" altLang="en-US" sz="2400"/>
              <a:t>两种值。</a:t>
            </a:r>
          </a:p>
          <a:p>
            <a:pPr marL="342900" indent="-342900" eaLnBrk="1" hangingPunct="1">
              <a:lnSpc>
                <a:spcPct val="90000"/>
              </a:lnSpc>
            </a:pPr>
            <a:endParaRPr lang="en-US" altLang="zh-CN" sz="2400">
              <a:solidFill>
                <a:srgbClr val="FF0000"/>
              </a:solidFill>
            </a:endParaRPr>
          </a:p>
        </p:txBody>
      </p:sp>
      <p:sp>
        <p:nvSpPr>
          <p:cNvPr id="4" name="Text Box 19">
            <a:extLst>
              <a:ext uri="{FF2B5EF4-FFF2-40B4-BE49-F238E27FC236}">
                <a16:creationId xmlns="" xmlns:a16="http://schemas.microsoft.com/office/drawing/2014/main" id="{04988D3A-ED61-4130-AB66-039BA4501B5C}"/>
              </a:ext>
            </a:extLst>
          </p:cNvPr>
          <p:cNvSpPr txBox="1">
            <a:spLocks noChangeArrowheads="1"/>
          </p:cNvSpPr>
          <p:nvPr/>
        </p:nvSpPr>
        <p:spPr bwMode="auto">
          <a:xfrm>
            <a:off x="3330575" y="4546600"/>
            <a:ext cx="1893888" cy="557213"/>
          </a:xfrm>
          <a:prstGeom prst="rect">
            <a:avLst/>
          </a:prstGeom>
          <a:solidFill>
            <a:srgbClr val="FFFFCC"/>
          </a:solidFill>
          <a:ln w="38100">
            <a:solidFill>
              <a:srgbClr val="0000FF"/>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u="sng"/>
              <a:t>A&gt;3</a:t>
            </a:r>
          </a:p>
        </p:txBody>
      </p:sp>
      <p:sp>
        <p:nvSpPr>
          <p:cNvPr id="5" name="AutoShape 20">
            <a:extLst>
              <a:ext uri="{FF2B5EF4-FFF2-40B4-BE49-F238E27FC236}">
                <a16:creationId xmlns="" xmlns:a16="http://schemas.microsoft.com/office/drawing/2014/main" id="{694C5913-7831-4059-93EF-5D7940DE096F}"/>
              </a:ext>
            </a:extLst>
          </p:cNvPr>
          <p:cNvSpPr>
            <a:spLocks noChangeArrowheads="1"/>
          </p:cNvSpPr>
          <p:nvPr/>
        </p:nvSpPr>
        <p:spPr bwMode="auto">
          <a:xfrm>
            <a:off x="4310063" y="5461000"/>
            <a:ext cx="2011362" cy="536575"/>
          </a:xfrm>
          <a:prstGeom prst="wedgeRectCallout">
            <a:avLst>
              <a:gd name="adj1" fmla="val -39106"/>
              <a:gd name="adj2" fmla="val -134616"/>
            </a:avLst>
          </a:prstGeom>
          <a:solidFill>
            <a:srgbClr val="FFCC99"/>
          </a:solidFill>
          <a:ln w="31750">
            <a:solidFill>
              <a:srgbClr val="339966"/>
            </a:solidFill>
            <a:miter lim="800000"/>
            <a:headEnd/>
            <a:tailEnd/>
          </a:ln>
          <a:effectLst/>
        </p:spPr>
        <p:txBody>
          <a:bodyPr/>
          <a:lstStyle/>
          <a:p>
            <a:pPr algn="ctr">
              <a:defRPr/>
            </a:pPr>
            <a:r>
              <a:rPr lang="zh-CN" altLang="en-US">
                <a:solidFill>
                  <a:srgbClr val="FF0000"/>
                </a:solidFill>
                <a:effectLst>
                  <a:outerShdw blurRad="38100" dist="38100" dir="2700000" algn="tl">
                    <a:srgbClr val="000000"/>
                  </a:outerShdw>
                </a:effectLst>
              </a:rPr>
              <a:t>关系表达式</a:t>
            </a:r>
          </a:p>
        </p:txBody>
      </p:sp>
      <p:sp>
        <p:nvSpPr>
          <p:cNvPr id="6" name="AutoShape 21">
            <a:extLst>
              <a:ext uri="{FF2B5EF4-FFF2-40B4-BE49-F238E27FC236}">
                <a16:creationId xmlns="" xmlns:a16="http://schemas.microsoft.com/office/drawing/2014/main" id="{37323A75-6C15-450D-8151-4808E07064A8}"/>
              </a:ext>
            </a:extLst>
          </p:cNvPr>
          <p:cNvSpPr>
            <a:spLocks noChangeArrowheads="1"/>
          </p:cNvSpPr>
          <p:nvPr/>
        </p:nvSpPr>
        <p:spPr bwMode="auto">
          <a:xfrm>
            <a:off x="4219575" y="3617913"/>
            <a:ext cx="2011363" cy="536575"/>
          </a:xfrm>
          <a:prstGeom prst="wedgeRectCallout">
            <a:avLst>
              <a:gd name="adj1" fmla="val -47634"/>
              <a:gd name="adj2" fmla="val 160060"/>
            </a:avLst>
          </a:prstGeom>
          <a:solidFill>
            <a:srgbClr val="FFCC99"/>
          </a:solidFill>
          <a:ln w="31750">
            <a:solidFill>
              <a:srgbClr val="339966"/>
            </a:solidFill>
            <a:miter lim="800000"/>
            <a:headEnd/>
            <a:tailEnd/>
          </a:ln>
          <a:effectLst/>
        </p:spPr>
        <p:txBody>
          <a:bodyPr/>
          <a:lstStyle/>
          <a:p>
            <a:pPr algn="ctr">
              <a:defRPr/>
            </a:pPr>
            <a:r>
              <a:rPr lang="zh-CN" altLang="en-US">
                <a:solidFill>
                  <a:srgbClr val="FF0000"/>
                </a:solidFill>
                <a:effectLst>
                  <a:outerShdw blurRad="38100" dist="38100" dir="2700000" algn="tl">
                    <a:srgbClr val="000000"/>
                  </a:outerShdw>
                </a:effectLst>
              </a:rPr>
              <a:t>关系运算符</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 xmlns:a16="http://schemas.microsoft.com/office/drawing/2014/main" id="{5E748DF1-1663-4E2C-A66D-2A3F20069416}"/>
              </a:ext>
            </a:extLst>
          </p:cNvPr>
          <p:cNvSpPr>
            <a:spLocks noChangeArrowheads="1"/>
          </p:cNvSpPr>
          <p:nvPr/>
        </p:nvSpPr>
        <p:spPr bwMode="auto">
          <a:xfrm>
            <a:off x="655638" y="922338"/>
            <a:ext cx="7759700"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lang="en-US" altLang="zh-CN" sz="3200" dirty="0">
                <a:solidFill>
                  <a:schemeClr val="accent1"/>
                </a:solidFill>
              </a:rPr>
              <a:t>5.4</a:t>
            </a:r>
            <a:r>
              <a:rPr lang="en-US" altLang="zh-CN" sz="3200" dirty="0">
                <a:latin typeface="Arial" panose="020B0604020202020204" pitchFamily="34" charset="0"/>
              </a:rPr>
              <a:t>  </a:t>
            </a:r>
            <a:r>
              <a:rPr lang="en-US" altLang="zh-CN" sz="3200" dirty="0"/>
              <a:t>switch</a:t>
            </a:r>
            <a:r>
              <a:rPr lang="zh-CN" altLang="en-US" sz="3200" dirty="0"/>
              <a:t>语句</a:t>
            </a:r>
            <a:r>
              <a:rPr lang="zh-CN" altLang="en-US" dirty="0"/>
              <a:t>（多分支选择语句）</a:t>
            </a:r>
          </a:p>
        </p:txBody>
      </p:sp>
      <p:grpSp>
        <p:nvGrpSpPr>
          <p:cNvPr id="2" name="Group 37">
            <a:extLst>
              <a:ext uri="{FF2B5EF4-FFF2-40B4-BE49-F238E27FC236}">
                <a16:creationId xmlns="" xmlns:a16="http://schemas.microsoft.com/office/drawing/2014/main" id="{A1A53A58-D3C6-42F2-AD19-777A500D32F2}"/>
              </a:ext>
            </a:extLst>
          </p:cNvPr>
          <p:cNvGrpSpPr>
            <a:grpSpLocks/>
          </p:cNvGrpSpPr>
          <p:nvPr/>
        </p:nvGrpSpPr>
        <p:grpSpPr bwMode="auto">
          <a:xfrm>
            <a:off x="826046" y="3142754"/>
            <a:ext cx="6496050" cy="3390900"/>
            <a:chOff x="1561" y="1518"/>
            <a:chExt cx="4092" cy="2136"/>
          </a:xfrm>
        </p:grpSpPr>
        <p:sp>
          <p:nvSpPr>
            <p:cNvPr id="40967" name="Rectangle 10">
              <a:extLst>
                <a:ext uri="{FF2B5EF4-FFF2-40B4-BE49-F238E27FC236}">
                  <a16:creationId xmlns="" xmlns:a16="http://schemas.microsoft.com/office/drawing/2014/main" id="{D91AB855-AD99-49FC-A0FF-6255D52727F6}"/>
                </a:ext>
              </a:extLst>
            </p:cNvPr>
            <p:cNvSpPr>
              <a:spLocks noChangeArrowheads="1"/>
            </p:cNvSpPr>
            <p:nvPr/>
          </p:nvSpPr>
          <p:spPr bwMode="auto">
            <a:xfrm>
              <a:off x="1561" y="1518"/>
              <a:ext cx="4092" cy="2136"/>
            </a:xfrm>
            <a:prstGeom prst="rect">
              <a:avLst/>
            </a:prstGeom>
            <a:gradFill rotWithShape="0">
              <a:gsLst>
                <a:gs pos="0">
                  <a:srgbClr val="EEF9FF"/>
                </a:gs>
                <a:gs pos="50000">
                  <a:srgbClr val="CCECFF"/>
                </a:gs>
                <a:gs pos="100000">
                  <a:srgbClr val="EEF9FF"/>
                </a:gs>
              </a:gsLst>
              <a:lin ang="5400000" scaled="1"/>
            </a:gradFill>
            <a:ln w="38100">
              <a:solidFill>
                <a:srgbClr val="0000FF"/>
              </a:solidFill>
              <a:miter lim="800000"/>
              <a:headEnd/>
              <a:tailEnd/>
            </a:ln>
          </p:spPr>
          <p:txBody>
            <a:bodyPr wrap="none" lIns="0" tIns="46800" rIns="90000" bIns="4680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40968" name="AutoShape 11">
              <a:extLst>
                <a:ext uri="{FF2B5EF4-FFF2-40B4-BE49-F238E27FC236}">
                  <a16:creationId xmlns="" xmlns:a16="http://schemas.microsoft.com/office/drawing/2014/main" id="{9C6C57E8-C675-4543-9880-C3F16748E676}"/>
                </a:ext>
              </a:extLst>
            </p:cNvPr>
            <p:cNvSpPr>
              <a:spLocks noChangeArrowheads="1"/>
            </p:cNvSpPr>
            <p:nvPr/>
          </p:nvSpPr>
          <p:spPr bwMode="auto">
            <a:xfrm>
              <a:off x="3104" y="1606"/>
              <a:ext cx="720" cy="240"/>
            </a:xfrm>
            <a:prstGeom prst="flowChartAlternateProcess">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switch</a:t>
              </a:r>
            </a:p>
          </p:txBody>
        </p:sp>
        <p:sp>
          <p:nvSpPr>
            <p:cNvPr id="40969" name="Line 12">
              <a:extLst>
                <a:ext uri="{FF2B5EF4-FFF2-40B4-BE49-F238E27FC236}">
                  <a16:creationId xmlns="" xmlns:a16="http://schemas.microsoft.com/office/drawing/2014/main" id="{A7E9C1D7-ECEB-40EF-ADF2-6B52EA4A2EB3}"/>
                </a:ext>
              </a:extLst>
            </p:cNvPr>
            <p:cNvSpPr>
              <a:spLocks noChangeShapeType="1"/>
            </p:cNvSpPr>
            <p:nvPr/>
          </p:nvSpPr>
          <p:spPr bwMode="auto">
            <a:xfrm>
              <a:off x="3440" y="1846"/>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AutoShape 13">
              <a:extLst>
                <a:ext uri="{FF2B5EF4-FFF2-40B4-BE49-F238E27FC236}">
                  <a16:creationId xmlns="" xmlns:a16="http://schemas.microsoft.com/office/drawing/2014/main" id="{562B17F7-9E0B-4C5F-9BEE-BB23D9249D76}"/>
                </a:ext>
              </a:extLst>
            </p:cNvPr>
            <p:cNvSpPr>
              <a:spLocks noChangeArrowheads="1"/>
            </p:cNvSpPr>
            <p:nvPr/>
          </p:nvSpPr>
          <p:spPr bwMode="auto">
            <a:xfrm>
              <a:off x="2912" y="2038"/>
              <a:ext cx="1056" cy="336"/>
            </a:xfrm>
            <a:prstGeom prst="flowChartDecision">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solidFill>
                    <a:srgbClr val="33CC33"/>
                  </a:solidFill>
                </a:rPr>
                <a:t>表达式</a:t>
              </a:r>
            </a:p>
          </p:txBody>
        </p:sp>
        <p:sp>
          <p:nvSpPr>
            <p:cNvPr id="40971" name="Line 14">
              <a:extLst>
                <a:ext uri="{FF2B5EF4-FFF2-40B4-BE49-F238E27FC236}">
                  <a16:creationId xmlns="" xmlns:a16="http://schemas.microsoft.com/office/drawing/2014/main" id="{A713869E-2BE4-43ED-B011-61B735B8B20E}"/>
                </a:ext>
              </a:extLst>
            </p:cNvPr>
            <p:cNvSpPr>
              <a:spLocks noChangeShapeType="1"/>
            </p:cNvSpPr>
            <p:nvPr/>
          </p:nvSpPr>
          <p:spPr bwMode="auto">
            <a:xfrm>
              <a:off x="3440" y="2374"/>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5">
              <a:extLst>
                <a:ext uri="{FF2B5EF4-FFF2-40B4-BE49-F238E27FC236}">
                  <a16:creationId xmlns="" xmlns:a16="http://schemas.microsoft.com/office/drawing/2014/main" id="{F158AE13-ADF4-4D41-B61A-A96AD09710E4}"/>
                </a:ext>
              </a:extLst>
            </p:cNvPr>
            <p:cNvSpPr>
              <a:spLocks noChangeShapeType="1"/>
            </p:cNvSpPr>
            <p:nvPr/>
          </p:nvSpPr>
          <p:spPr bwMode="auto">
            <a:xfrm>
              <a:off x="2000" y="2614"/>
              <a:ext cx="30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Text Box 16">
              <a:extLst>
                <a:ext uri="{FF2B5EF4-FFF2-40B4-BE49-F238E27FC236}">
                  <a16:creationId xmlns="" xmlns:a16="http://schemas.microsoft.com/office/drawing/2014/main" id="{7FD5E228-48A4-4B99-855C-B1ABA3217E41}"/>
                </a:ext>
              </a:extLst>
            </p:cNvPr>
            <p:cNvSpPr txBox="1">
              <a:spLocks noChangeArrowheads="1"/>
            </p:cNvSpPr>
            <p:nvPr/>
          </p:nvSpPr>
          <p:spPr bwMode="auto">
            <a:xfrm>
              <a:off x="1664"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语句组</a:t>
              </a:r>
              <a:r>
                <a:rPr lang="en-US" altLang="zh-CN" sz="2000"/>
                <a:t>1</a:t>
              </a:r>
            </a:p>
          </p:txBody>
        </p:sp>
        <p:sp>
          <p:nvSpPr>
            <p:cNvPr id="40974" name="Text Box 17">
              <a:extLst>
                <a:ext uri="{FF2B5EF4-FFF2-40B4-BE49-F238E27FC236}">
                  <a16:creationId xmlns="" xmlns:a16="http://schemas.microsoft.com/office/drawing/2014/main" id="{D66BBC4B-E346-4609-9A14-26294CA06615}"/>
                </a:ext>
              </a:extLst>
            </p:cNvPr>
            <p:cNvSpPr txBox="1">
              <a:spLocks noChangeArrowheads="1"/>
            </p:cNvSpPr>
            <p:nvPr/>
          </p:nvSpPr>
          <p:spPr bwMode="auto">
            <a:xfrm>
              <a:off x="2576"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语句组</a:t>
              </a:r>
              <a:r>
                <a:rPr lang="en-US" altLang="zh-CN" sz="2000"/>
                <a:t>2</a:t>
              </a:r>
            </a:p>
          </p:txBody>
        </p:sp>
        <p:sp>
          <p:nvSpPr>
            <p:cNvPr id="40975" name="Text Box 18">
              <a:extLst>
                <a:ext uri="{FF2B5EF4-FFF2-40B4-BE49-F238E27FC236}">
                  <a16:creationId xmlns="" xmlns:a16="http://schemas.microsoft.com/office/drawing/2014/main" id="{FBC49BA7-9230-4B52-ADE7-D5101E133BC8}"/>
                </a:ext>
              </a:extLst>
            </p:cNvPr>
            <p:cNvSpPr txBox="1">
              <a:spLocks noChangeArrowheads="1"/>
            </p:cNvSpPr>
            <p:nvPr/>
          </p:nvSpPr>
          <p:spPr bwMode="auto">
            <a:xfrm>
              <a:off x="3872" y="2902"/>
              <a:ext cx="68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语句组</a:t>
              </a:r>
              <a:r>
                <a:rPr lang="en-US" altLang="zh-CN" sz="2000"/>
                <a:t>n</a:t>
              </a:r>
            </a:p>
          </p:txBody>
        </p:sp>
        <p:sp>
          <p:nvSpPr>
            <p:cNvPr id="40976" name="Text Box 19">
              <a:extLst>
                <a:ext uri="{FF2B5EF4-FFF2-40B4-BE49-F238E27FC236}">
                  <a16:creationId xmlns="" xmlns:a16="http://schemas.microsoft.com/office/drawing/2014/main" id="{15E7C839-1704-4DF0-8FC8-AC51DDCA701D}"/>
                </a:ext>
              </a:extLst>
            </p:cNvPr>
            <p:cNvSpPr txBox="1">
              <a:spLocks noChangeArrowheads="1"/>
            </p:cNvSpPr>
            <p:nvPr/>
          </p:nvSpPr>
          <p:spPr bwMode="auto">
            <a:xfrm>
              <a:off x="4776" y="2902"/>
              <a:ext cx="602" cy="256"/>
            </a:xfrm>
            <a:prstGeom prst="rect">
              <a:avLst/>
            </a:prstGeom>
            <a:noFill/>
            <a:ln w="25400">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2000"/>
                <a:t>语句组</a:t>
              </a:r>
            </a:p>
          </p:txBody>
        </p:sp>
        <p:sp>
          <p:nvSpPr>
            <p:cNvPr id="40977" name="Text Box 20">
              <a:extLst>
                <a:ext uri="{FF2B5EF4-FFF2-40B4-BE49-F238E27FC236}">
                  <a16:creationId xmlns="" xmlns:a16="http://schemas.microsoft.com/office/drawing/2014/main" id="{0E255B22-5AD3-4AD9-8203-C2E8697B9A89}"/>
                </a:ext>
              </a:extLst>
            </p:cNvPr>
            <p:cNvSpPr txBox="1">
              <a:spLocks noChangeArrowheads="1"/>
            </p:cNvSpPr>
            <p:nvPr/>
          </p:nvSpPr>
          <p:spPr bwMode="auto">
            <a:xfrm>
              <a:off x="3344" y="2950"/>
              <a:ext cx="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a:t>
              </a:r>
            </a:p>
          </p:txBody>
        </p:sp>
        <p:sp>
          <p:nvSpPr>
            <p:cNvPr id="40978" name="Line 21">
              <a:extLst>
                <a:ext uri="{FF2B5EF4-FFF2-40B4-BE49-F238E27FC236}">
                  <a16:creationId xmlns="" xmlns:a16="http://schemas.microsoft.com/office/drawing/2014/main" id="{7D94D397-EB6B-4166-95A3-91DE5C46294D}"/>
                </a:ext>
              </a:extLst>
            </p:cNvPr>
            <p:cNvSpPr>
              <a:spLocks noChangeShapeType="1"/>
            </p:cNvSpPr>
            <p:nvPr/>
          </p:nvSpPr>
          <p:spPr bwMode="auto">
            <a:xfrm>
              <a:off x="2000"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Text Box 22">
              <a:extLst>
                <a:ext uri="{FF2B5EF4-FFF2-40B4-BE49-F238E27FC236}">
                  <a16:creationId xmlns="" xmlns:a16="http://schemas.microsoft.com/office/drawing/2014/main" id="{55A3EB1D-6318-4793-B825-F5E8A684513B}"/>
                </a:ext>
              </a:extLst>
            </p:cNvPr>
            <p:cNvSpPr txBox="1">
              <a:spLocks noChangeArrowheads="1"/>
            </p:cNvSpPr>
            <p:nvPr/>
          </p:nvSpPr>
          <p:spPr bwMode="auto">
            <a:xfrm>
              <a:off x="2119" y="2614"/>
              <a:ext cx="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C 1</a:t>
              </a:r>
            </a:p>
          </p:txBody>
        </p:sp>
        <p:sp>
          <p:nvSpPr>
            <p:cNvPr id="40980" name="Line 23">
              <a:extLst>
                <a:ext uri="{FF2B5EF4-FFF2-40B4-BE49-F238E27FC236}">
                  <a16:creationId xmlns="" xmlns:a16="http://schemas.microsoft.com/office/drawing/2014/main" id="{7D803D78-257D-4724-9FD5-312466233394}"/>
                </a:ext>
              </a:extLst>
            </p:cNvPr>
            <p:cNvSpPr>
              <a:spLocks noChangeShapeType="1"/>
            </p:cNvSpPr>
            <p:nvPr/>
          </p:nvSpPr>
          <p:spPr bwMode="auto">
            <a:xfrm>
              <a:off x="2912"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24">
              <a:extLst>
                <a:ext uri="{FF2B5EF4-FFF2-40B4-BE49-F238E27FC236}">
                  <a16:creationId xmlns="" xmlns:a16="http://schemas.microsoft.com/office/drawing/2014/main" id="{71713AB1-0483-4A0B-8168-E6E5F53A7240}"/>
                </a:ext>
              </a:extLst>
            </p:cNvPr>
            <p:cNvSpPr>
              <a:spLocks noChangeShapeType="1"/>
            </p:cNvSpPr>
            <p:nvPr/>
          </p:nvSpPr>
          <p:spPr bwMode="auto">
            <a:xfrm>
              <a:off x="4256"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25">
              <a:extLst>
                <a:ext uri="{FF2B5EF4-FFF2-40B4-BE49-F238E27FC236}">
                  <a16:creationId xmlns="" xmlns:a16="http://schemas.microsoft.com/office/drawing/2014/main" id="{DDAA5924-5B46-440C-8910-4CAB4B221846}"/>
                </a:ext>
              </a:extLst>
            </p:cNvPr>
            <p:cNvSpPr>
              <a:spLocks noChangeShapeType="1"/>
            </p:cNvSpPr>
            <p:nvPr/>
          </p:nvSpPr>
          <p:spPr bwMode="auto">
            <a:xfrm>
              <a:off x="5072" y="2614"/>
              <a:ext cx="0"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Text Box 26">
              <a:extLst>
                <a:ext uri="{FF2B5EF4-FFF2-40B4-BE49-F238E27FC236}">
                  <a16:creationId xmlns="" xmlns:a16="http://schemas.microsoft.com/office/drawing/2014/main" id="{C26F641F-B7AD-43A8-954D-B54094C9B370}"/>
                </a:ext>
              </a:extLst>
            </p:cNvPr>
            <p:cNvSpPr txBox="1">
              <a:spLocks noChangeArrowheads="1"/>
            </p:cNvSpPr>
            <p:nvPr/>
          </p:nvSpPr>
          <p:spPr bwMode="auto">
            <a:xfrm>
              <a:off x="3031" y="2614"/>
              <a:ext cx="3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C 2</a:t>
              </a:r>
            </a:p>
          </p:txBody>
        </p:sp>
        <p:sp>
          <p:nvSpPr>
            <p:cNvPr id="40984" name="Text Box 27">
              <a:extLst>
                <a:ext uri="{FF2B5EF4-FFF2-40B4-BE49-F238E27FC236}">
                  <a16:creationId xmlns="" xmlns:a16="http://schemas.microsoft.com/office/drawing/2014/main" id="{89A611F8-4EA8-4188-84A2-E2387881BCF0}"/>
                </a:ext>
              </a:extLst>
            </p:cNvPr>
            <p:cNvSpPr txBox="1">
              <a:spLocks noChangeArrowheads="1"/>
            </p:cNvSpPr>
            <p:nvPr/>
          </p:nvSpPr>
          <p:spPr bwMode="auto">
            <a:xfrm>
              <a:off x="4395" y="2614"/>
              <a:ext cx="2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Cn</a:t>
              </a:r>
            </a:p>
          </p:txBody>
        </p:sp>
        <p:sp>
          <p:nvSpPr>
            <p:cNvPr id="40985" name="Text Box 28">
              <a:extLst>
                <a:ext uri="{FF2B5EF4-FFF2-40B4-BE49-F238E27FC236}">
                  <a16:creationId xmlns="" xmlns:a16="http://schemas.microsoft.com/office/drawing/2014/main" id="{536C4399-E181-4336-A70A-7055DA8C5846}"/>
                </a:ext>
              </a:extLst>
            </p:cNvPr>
            <p:cNvSpPr txBox="1">
              <a:spLocks noChangeArrowheads="1"/>
            </p:cNvSpPr>
            <p:nvPr/>
          </p:nvSpPr>
          <p:spPr bwMode="auto">
            <a:xfrm>
              <a:off x="5080" y="261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solidFill>
                    <a:srgbClr val="FF3300"/>
                  </a:solidFill>
                </a:rPr>
                <a:t>default</a:t>
              </a:r>
            </a:p>
          </p:txBody>
        </p:sp>
        <p:sp>
          <p:nvSpPr>
            <p:cNvPr id="40986" name="Text Box 29">
              <a:extLst>
                <a:ext uri="{FF2B5EF4-FFF2-40B4-BE49-F238E27FC236}">
                  <a16:creationId xmlns="" xmlns:a16="http://schemas.microsoft.com/office/drawing/2014/main" id="{42C2C0A5-426F-4D99-8811-5BD3C54090A4}"/>
                </a:ext>
              </a:extLst>
            </p:cNvPr>
            <p:cNvSpPr txBox="1">
              <a:spLocks noChangeArrowheads="1"/>
            </p:cNvSpPr>
            <p:nvPr/>
          </p:nvSpPr>
          <p:spPr bwMode="auto">
            <a:xfrm>
              <a:off x="3488" y="2374"/>
              <a:ext cx="4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000"/>
                <a:t>case </a:t>
              </a:r>
            </a:p>
          </p:txBody>
        </p:sp>
        <p:sp>
          <p:nvSpPr>
            <p:cNvPr id="40987" name="Line 30">
              <a:extLst>
                <a:ext uri="{FF2B5EF4-FFF2-40B4-BE49-F238E27FC236}">
                  <a16:creationId xmlns="" xmlns:a16="http://schemas.microsoft.com/office/drawing/2014/main" id="{E4BBCA54-3029-44F1-B73D-620C01ECA36D}"/>
                </a:ext>
              </a:extLst>
            </p:cNvPr>
            <p:cNvSpPr>
              <a:spLocks noChangeShapeType="1"/>
            </p:cNvSpPr>
            <p:nvPr/>
          </p:nvSpPr>
          <p:spPr bwMode="auto">
            <a:xfrm>
              <a:off x="2000"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31">
              <a:extLst>
                <a:ext uri="{FF2B5EF4-FFF2-40B4-BE49-F238E27FC236}">
                  <a16:creationId xmlns="" xmlns:a16="http://schemas.microsoft.com/office/drawing/2014/main" id="{7B4FA471-1972-43FD-A88F-784C39449189}"/>
                </a:ext>
              </a:extLst>
            </p:cNvPr>
            <p:cNvSpPr>
              <a:spLocks noChangeShapeType="1"/>
            </p:cNvSpPr>
            <p:nvPr/>
          </p:nvSpPr>
          <p:spPr bwMode="auto">
            <a:xfrm>
              <a:off x="2912"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32">
              <a:extLst>
                <a:ext uri="{FF2B5EF4-FFF2-40B4-BE49-F238E27FC236}">
                  <a16:creationId xmlns="" xmlns:a16="http://schemas.microsoft.com/office/drawing/2014/main" id="{17D37ACE-FC2D-4E95-A0C7-F66C5188F2FC}"/>
                </a:ext>
              </a:extLst>
            </p:cNvPr>
            <p:cNvSpPr>
              <a:spLocks noChangeShapeType="1"/>
            </p:cNvSpPr>
            <p:nvPr/>
          </p:nvSpPr>
          <p:spPr bwMode="auto">
            <a:xfrm>
              <a:off x="4256"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33">
              <a:extLst>
                <a:ext uri="{FF2B5EF4-FFF2-40B4-BE49-F238E27FC236}">
                  <a16:creationId xmlns="" xmlns:a16="http://schemas.microsoft.com/office/drawing/2014/main" id="{1FFD50DC-E666-45EB-8F4D-D62F8B6F5F21}"/>
                </a:ext>
              </a:extLst>
            </p:cNvPr>
            <p:cNvSpPr>
              <a:spLocks noChangeShapeType="1"/>
            </p:cNvSpPr>
            <p:nvPr/>
          </p:nvSpPr>
          <p:spPr bwMode="auto">
            <a:xfrm>
              <a:off x="5072" y="314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34">
              <a:extLst>
                <a:ext uri="{FF2B5EF4-FFF2-40B4-BE49-F238E27FC236}">
                  <a16:creationId xmlns="" xmlns:a16="http://schemas.microsoft.com/office/drawing/2014/main" id="{A79753F3-659C-49B6-BBAD-C19EFD6C96E9}"/>
                </a:ext>
              </a:extLst>
            </p:cNvPr>
            <p:cNvSpPr>
              <a:spLocks noChangeShapeType="1"/>
            </p:cNvSpPr>
            <p:nvPr/>
          </p:nvSpPr>
          <p:spPr bwMode="auto">
            <a:xfrm>
              <a:off x="2000" y="3382"/>
              <a:ext cx="30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5">
              <a:extLst>
                <a:ext uri="{FF2B5EF4-FFF2-40B4-BE49-F238E27FC236}">
                  <a16:creationId xmlns="" xmlns:a16="http://schemas.microsoft.com/office/drawing/2014/main" id="{D8FFF520-9503-4C1A-A9DC-6B2EDCA058EA}"/>
                </a:ext>
              </a:extLst>
            </p:cNvPr>
            <p:cNvSpPr>
              <a:spLocks noChangeShapeType="1"/>
            </p:cNvSpPr>
            <p:nvPr/>
          </p:nvSpPr>
          <p:spPr bwMode="auto">
            <a:xfrm>
              <a:off x="3536" y="3382"/>
              <a:ext cx="0"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 name="Rectangle 36">
            <a:extLst>
              <a:ext uri="{FF2B5EF4-FFF2-40B4-BE49-F238E27FC236}">
                <a16:creationId xmlns="" xmlns:a16="http://schemas.microsoft.com/office/drawing/2014/main" id="{5D8FC770-2ADF-45C3-B505-A5ACF581F4CB}"/>
              </a:ext>
            </a:extLst>
          </p:cNvPr>
          <p:cNvSpPr>
            <a:spLocks noChangeArrowheads="1"/>
          </p:cNvSpPr>
          <p:nvPr/>
        </p:nvSpPr>
        <p:spPr bwMode="auto">
          <a:xfrm>
            <a:off x="826046" y="2260600"/>
            <a:ext cx="325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dirty="0"/>
              <a:t>执行过程</a:t>
            </a:r>
          </a:p>
        </p:txBody>
      </p:sp>
    </p:spTree>
    <p:extLst>
      <p:ext uri="{BB962C8B-B14F-4D97-AF65-F5344CB8AC3E}">
        <p14:creationId xmlns:p14="http://schemas.microsoft.com/office/powerpoint/2010/main" val="2826571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 xmlns:a16="http://schemas.microsoft.com/office/drawing/2014/main" id="{83B16A92-226F-4CFA-A0B8-EB5C14244D39}"/>
              </a:ext>
            </a:extLst>
          </p:cNvPr>
          <p:cNvSpPr>
            <a:spLocks noChangeArrowheads="1"/>
          </p:cNvSpPr>
          <p:nvPr/>
        </p:nvSpPr>
        <p:spPr bwMode="auto">
          <a:xfrm>
            <a:off x="323850" y="908050"/>
            <a:ext cx="7759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a:t>switch</a:t>
            </a:r>
            <a:r>
              <a:rPr lang="zh-CN" altLang="en-US"/>
              <a:t>几点说明</a:t>
            </a:r>
          </a:p>
          <a:p>
            <a:pPr lvl="3" eaLnBrk="1" hangingPunct="1">
              <a:spcBef>
                <a:spcPct val="20000"/>
              </a:spcBef>
              <a:buClr>
                <a:srgbClr val="FFCC00"/>
              </a:buClr>
              <a:buFont typeface="Wingdings" panose="05000000000000000000" pitchFamily="2" charset="2"/>
              <a:buChar char="l"/>
            </a:pPr>
            <a:r>
              <a:rPr lang="en-US" altLang="zh-CN"/>
              <a:t>C1,C2,…Cn</a:t>
            </a:r>
            <a:r>
              <a:rPr lang="zh-CN" altLang="zh-CN"/>
              <a:t>是</a:t>
            </a:r>
            <a:r>
              <a:rPr lang="zh-CN" altLang="zh-CN">
                <a:solidFill>
                  <a:srgbClr val="3366FF"/>
                </a:solidFill>
              </a:rPr>
              <a:t>常量表达式</a:t>
            </a:r>
            <a:r>
              <a:rPr lang="zh-CN" altLang="zh-CN"/>
              <a:t>,且值必须互不相同</a:t>
            </a:r>
            <a:endParaRPr lang="en-US" altLang="zh-CN"/>
          </a:p>
          <a:p>
            <a:pPr lvl="3" eaLnBrk="1" hangingPunct="1">
              <a:spcBef>
                <a:spcPct val="20000"/>
              </a:spcBef>
              <a:buClr>
                <a:srgbClr val="FFCC00"/>
              </a:buClr>
              <a:buFont typeface="Wingdings" panose="05000000000000000000" pitchFamily="2" charset="2"/>
              <a:buChar char="l"/>
            </a:pPr>
            <a:r>
              <a:rPr lang="en-US" altLang="zh-CN"/>
              <a:t>SWITCH </a:t>
            </a:r>
            <a:r>
              <a:rPr lang="zh-CN" altLang="en-US"/>
              <a:t>内的表达式可以为任意类型，但是</a:t>
            </a:r>
            <a:r>
              <a:rPr lang="en-US" altLang="zh-CN"/>
              <a:t>CASE </a:t>
            </a:r>
            <a:r>
              <a:rPr lang="zh-CN" altLang="en-US"/>
              <a:t>后的表达式的类型与</a:t>
            </a:r>
            <a:r>
              <a:rPr lang="en-US" altLang="zh-CN"/>
              <a:t>SWITCH </a:t>
            </a:r>
            <a:r>
              <a:rPr lang="zh-CN" altLang="en-US"/>
              <a:t>内的表达式类型一致</a:t>
            </a:r>
            <a:endParaRPr lang="en-US" altLang="zh-CN"/>
          </a:p>
          <a:p>
            <a:pPr lvl="3" eaLnBrk="1" hangingPunct="1">
              <a:spcBef>
                <a:spcPct val="20000"/>
              </a:spcBef>
              <a:buClr>
                <a:srgbClr val="FFCC00"/>
              </a:buClr>
              <a:buFont typeface="Wingdings" panose="05000000000000000000" pitchFamily="2" charset="2"/>
              <a:buChar char="l"/>
            </a:pPr>
            <a:r>
              <a:rPr lang="en-US" altLang="zh-CN"/>
              <a:t>CASE </a:t>
            </a:r>
            <a:r>
              <a:rPr lang="zh-CN" altLang="en-US"/>
              <a:t>和 </a:t>
            </a:r>
            <a:r>
              <a:rPr lang="en-US" altLang="zh-CN"/>
              <a:t>DEFAULT </a:t>
            </a:r>
            <a:r>
              <a:rPr lang="zh-CN" altLang="en-US"/>
              <a:t>的顺序是无关紧要的</a:t>
            </a:r>
            <a:endParaRPr lang="en-US" altLang="zh-CN"/>
          </a:p>
          <a:p>
            <a:pPr lvl="3" eaLnBrk="1" hangingPunct="1">
              <a:spcBef>
                <a:spcPct val="20000"/>
              </a:spcBef>
              <a:buClr>
                <a:srgbClr val="FFCC00"/>
              </a:buClr>
              <a:buFont typeface="Wingdings" panose="05000000000000000000" pitchFamily="2" charset="2"/>
              <a:buChar char="l"/>
            </a:pPr>
            <a:r>
              <a:rPr lang="en-US" altLang="zh-CN"/>
              <a:t>switch</a:t>
            </a:r>
            <a:r>
              <a:rPr lang="zh-CN" altLang="en-US"/>
              <a:t>与</a:t>
            </a:r>
            <a:r>
              <a:rPr lang="en-US" altLang="zh-CN"/>
              <a:t>if</a:t>
            </a:r>
            <a:r>
              <a:rPr lang="zh-CN" altLang="en-US"/>
              <a:t>不同，只能测试相等，不能像 </a:t>
            </a:r>
            <a:r>
              <a:rPr lang="en-US" altLang="zh-CN"/>
              <a:t>if </a:t>
            </a:r>
            <a:r>
              <a:rPr lang="zh-CN" altLang="en-US"/>
              <a:t>作关系比较，如大于小于之类；</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a:extLst>
              <a:ext uri="{FF2B5EF4-FFF2-40B4-BE49-F238E27FC236}">
                <a16:creationId xmlns="" xmlns:a16="http://schemas.microsoft.com/office/drawing/2014/main" id="{27DD198F-A466-4063-B8F1-EB0357E732CD}"/>
              </a:ext>
            </a:extLst>
          </p:cNvPr>
          <p:cNvSpPr txBox="1">
            <a:spLocks noChangeArrowheads="1"/>
          </p:cNvSpPr>
          <p:nvPr/>
        </p:nvSpPr>
        <p:spPr bwMode="auto">
          <a:xfrm>
            <a:off x="2039938" y="3143250"/>
            <a:ext cx="6076950" cy="363537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a:t>
            </a:r>
          </a:p>
          <a:p>
            <a:pPr>
              <a:lnSpc>
                <a:spcPct val="80000"/>
              </a:lnSpc>
            </a:pPr>
            <a:r>
              <a:rPr lang="en-US" altLang="zh-CN" dirty="0">
                <a:solidFill>
                  <a:srgbClr val="000000"/>
                </a:solidFill>
                <a:ea typeface="隶书" panose="02010509060101010101" pitchFamily="49" charset="-122"/>
              </a:rPr>
              <a:t>main()</a:t>
            </a:r>
          </a:p>
          <a:p>
            <a:pPr>
              <a:lnSpc>
                <a:spcPct val="80000"/>
              </a:lnSpc>
            </a:pPr>
            <a:r>
              <a:rPr lang="en-US" altLang="zh-CN" dirty="0">
                <a:solidFill>
                  <a:srgbClr val="000000"/>
                </a:solidFill>
                <a:ea typeface="隶书" panose="02010509060101010101" pitchFamily="49" charset="-122"/>
              </a:rPr>
              <a:t>{ char  grade;</a:t>
            </a:r>
          </a:p>
          <a:p>
            <a:pPr>
              <a:lnSpc>
                <a:spcPct val="80000"/>
              </a:lnSpc>
            </a:pPr>
            <a:r>
              <a:rPr lang="en-US" altLang="zh-CN" dirty="0">
                <a:solidFill>
                  <a:srgbClr val="FF0000"/>
                </a:solidFill>
                <a:ea typeface="隶书" panose="02010509060101010101" pitchFamily="49" charset="-122"/>
              </a:rPr>
              <a:t>   grade =</a:t>
            </a:r>
            <a:r>
              <a:rPr lang="en-US" altLang="zh-CN" dirty="0" err="1">
                <a:solidFill>
                  <a:srgbClr val="FF0000"/>
                </a:solidFill>
                <a:ea typeface="隶书" panose="02010509060101010101" pitchFamily="49" charset="-122"/>
              </a:rPr>
              <a:t>getchar</a:t>
            </a:r>
            <a:r>
              <a:rPr lang="en-US" altLang="zh-CN" dirty="0">
                <a:solidFill>
                  <a:srgbClr val="FF0000"/>
                </a:solidFill>
                <a:ea typeface="隶书" panose="02010509060101010101" pitchFamily="49" charset="-122"/>
              </a:rPr>
              <a:t>();</a:t>
            </a:r>
            <a:endParaRPr lang="en-US" altLang="zh-CN" dirty="0">
              <a:solidFill>
                <a:srgbClr val="00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switch(grade)</a:t>
            </a:r>
          </a:p>
          <a:p>
            <a:pPr>
              <a:lnSpc>
                <a:spcPct val="80000"/>
              </a:lnSpc>
            </a:pPr>
            <a:r>
              <a:rPr lang="en-US" altLang="zh-CN" dirty="0">
                <a:solidFill>
                  <a:srgbClr val="000000"/>
                </a:solidFill>
                <a:ea typeface="隶书" panose="02010509060101010101" pitchFamily="49" charset="-122"/>
              </a:rPr>
              <a:t>       { case </a:t>
            </a:r>
            <a:r>
              <a:rPr lang="en-US" altLang="zh-CN" dirty="0"/>
              <a:t>'</a:t>
            </a:r>
            <a:r>
              <a:rPr lang="en-US" altLang="zh-CN" dirty="0">
                <a:solidFill>
                  <a:srgbClr val="000000"/>
                </a:solidFill>
                <a:ea typeface="隶书" panose="02010509060101010101" pitchFamily="49" charset="-122"/>
              </a:rPr>
              <a:t>A</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85~100 \n</a:t>
            </a:r>
            <a:r>
              <a:rPr lang="en-US" altLang="zh-CN" dirty="0"/>
              <a:t>"</a:t>
            </a:r>
            <a:r>
              <a:rPr lang="en-US" altLang="zh-CN" dirty="0">
                <a:solidFill>
                  <a:srgbClr val="000000"/>
                </a:solidFill>
                <a:ea typeface="隶书" panose="02010509060101010101" pitchFamily="49" charset="-122"/>
              </a:rPr>
              <a:t>);</a:t>
            </a:r>
            <a:endParaRPr lang="en-US" altLang="zh-CN" dirty="0">
              <a:solidFill>
                <a:srgbClr val="FF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B</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70~84   \n</a:t>
            </a:r>
            <a:r>
              <a:rPr lang="en-US" altLang="zh-CN" dirty="0"/>
              <a:t>"</a:t>
            </a:r>
            <a:r>
              <a:rPr lang="en-US" altLang="zh-CN" dirty="0">
                <a:solidFill>
                  <a:srgbClr val="000000"/>
                </a:solidFill>
                <a:ea typeface="隶书" panose="02010509060101010101" pitchFamily="49" charset="-122"/>
              </a:rPr>
              <a:t>);</a:t>
            </a: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C</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60~69   \n</a:t>
            </a:r>
            <a:r>
              <a:rPr lang="en-US" altLang="zh-CN" dirty="0"/>
              <a:t>"</a:t>
            </a:r>
            <a:r>
              <a:rPr lang="en-US" altLang="zh-CN" dirty="0">
                <a:solidFill>
                  <a:srgbClr val="000000"/>
                </a:solidFill>
                <a:ea typeface="隶书" panose="02010509060101010101" pitchFamily="49" charset="-122"/>
              </a:rPr>
              <a:t>);</a:t>
            </a: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D</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&lt;60       \n</a:t>
            </a:r>
            <a:r>
              <a:rPr lang="en-US" altLang="zh-CN" dirty="0"/>
              <a:t>"</a:t>
            </a:r>
            <a:r>
              <a:rPr lang="en-US" altLang="zh-CN" dirty="0">
                <a:solidFill>
                  <a:srgbClr val="000000"/>
                </a:solidFill>
                <a:ea typeface="隶书" panose="02010509060101010101" pitchFamily="49" charset="-122"/>
              </a:rPr>
              <a:t>);</a:t>
            </a:r>
          </a:p>
          <a:p>
            <a:pPr>
              <a:lnSpc>
                <a:spcPct val="80000"/>
              </a:lnSpc>
            </a:pPr>
            <a:r>
              <a:rPr lang="en-US" altLang="zh-CN" dirty="0">
                <a:solidFill>
                  <a:srgbClr val="000000"/>
                </a:solidFill>
                <a:ea typeface="隶书" panose="02010509060101010101" pitchFamily="49" charset="-122"/>
              </a:rPr>
              <a:t>          default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Error  \n</a:t>
            </a:r>
            <a:r>
              <a:rPr lang="en-US" altLang="zh-CN" dirty="0"/>
              <a:t>"</a:t>
            </a:r>
            <a:r>
              <a:rPr lang="en-US" altLang="zh-CN" dirty="0">
                <a:solidFill>
                  <a:srgbClr val="000000"/>
                </a:solidFill>
                <a:ea typeface="隶书" panose="02010509060101010101" pitchFamily="49" charset="-122"/>
              </a:rPr>
              <a:t>); </a:t>
            </a:r>
          </a:p>
          <a:p>
            <a:pPr>
              <a:lnSpc>
                <a:spcPct val="80000"/>
              </a:lnSpc>
            </a:pPr>
            <a:r>
              <a:rPr lang="en-US" altLang="zh-CN" dirty="0">
                <a:solidFill>
                  <a:srgbClr val="000000"/>
                </a:solidFill>
                <a:ea typeface="隶书" panose="02010509060101010101" pitchFamily="49" charset="-122"/>
              </a:rPr>
              <a:t>       }</a:t>
            </a:r>
          </a:p>
          <a:p>
            <a:pPr>
              <a:lnSpc>
                <a:spcPct val="80000"/>
              </a:lnSpc>
            </a:pPr>
            <a:r>
              <a:rPr lang="en-US" altLang="zh-CN" dirty="0">
                <a:solidFill>
                  <a:srgbClr val="000000"/>
                </a:solidFill>
                <a:ea typeface="隶书" panose="02010509060101010101" pitchFamily="49" charset="-122"/>
              </a:rPr>
              <a:t>}</a:t>
            </a:r>
          </a:p>
        </p:txBody>
      </p:sp>
      <p:sp>
        <p:nvSpPr>
          <p:cNvPr id="6" name="Text Box 9">
            <a:extLst>
              <a:ext uri="{FF2B5EF4-FFF2-40B4-BE49-F238E27FC236}">
                <a16:creationId xmlns="" xmlns:a16="http://schemas.microsoft.com/office/drawing/2014/main" id="{CAA37C12-3C8F-456F-9966-86BC77E8061B}"/>
              </a:ext>
            </a:extLst>
          </p:cNvPr>
          <p:cNvSpPr txBox="1">
            <a:spLocks noChangeArrowheads="1"/>
          </p:cNvSpPr>
          <p:nvPr/>
        </p:nvSpPr>
        <p:spPr bwMode="auto">
          <a:xfrm>
            <a:off x="6889750" y="3143250"/>
            <a:ext cx="1227138" cy="2101850"/>
          </a:xfrm>
          <a:prstGeom prst="rect">
            <a:avLst/>
          </a:prstGeom>
          <a:solidFill>
            <a:srgbClr val="C0C0C0"/>
          </a:solidFill>
          <a:ln w="38100">
            <a:solidFill>
              <a:srgbClr val="000000"/>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dirty="0">
                <a:solidFill>
                  <a:srgbClr val="000000"/>
                </a:solidFill>
              </a:rPr>
              <a:t>A</a:t>
            </a:r>
            <a:r>
              <a:rPr lang="en-US" altLang="zh-CN" dirty="0">
                <a:solidFill>
                  <a:srgbClr val="000000"/>
                </a:solidFill>
                <a:sym typeface="Symbol" panose="05050102010706020507" pitchFamily="18" charset="2"/>
              </a:rPr>
              <a:t>                   </a:t>
            </a:r>
          </a:p>
          <a:p>
            <a:pPr eaLnBrk="1" hangingPunct="1">
              <a:lnSpc>
                <a:spcPct val="90000"/>
              </a:lnSpc>
            </a:pPr>
            <a:r>
              <a:rPr lang="en-US" altLang="zh-CN" dirty="0">
                <a:solidFill>
                  <a:srgbClr val="000000"/>
                </a:solidFill>
                <a:ea typeface="隶书" panose="02010509060101010101" pitchFamily="49" charset="-122"/>
              </a:rPr>
              <a:t>85~100</a:t>
            </a:r>
            <a:endParaRPr lang="en-US" altLang="zh-CN" dirty="0">
              <a:solidFill>
                <a:srgbClr val="000000"/>
              </a:solidFill>
              <a:sym typeface="Symbol" panose="05050102010706020507" pitchFamily="18" charset="2"/>
            </a:endParaRPr>
          </a:p>
          <a:p>
            <a:pPr>
              <a:lnSpc>
                <a:spcPct val="90000"/>
              </a:lnSpc>
            </a:pPr>
            <a:r>
              <a:rPr lang="en-US" altLang="zh-CN" dirty="0">
                <a:solidFill>
                  <a:srgbClr val="000000"/>
                </a:solidFill>
                <a:ea typeface="隶书" panose="02010509060101010101" pitchFamily="49" charset="-122"/>
              </a:rPr>
              <a:t>70~84</a:t>
            </a:r>
          </a:p>
          <a:p>
            <a:pPr>
              <a:lnSpc>
                <a:spcPct val="90000"/>
              </a:lnSpc>
            </a:pPr>
            <a:r>
              <a:rPr lang="en-US" altLang="zh-CN" dirty="0">
                <a:solidFill>
                  <a:srgbClr val="000000"/>
                </a:solidFill>
                <a:ea typeface="隶书" panose="02010509060101010101" pitchFamily="49" charset="-122"/>
              </a:rPr>
              <a:t>60~69</a:t>
            </a:r>
          </a:p>
          <a:p>
            <a:pPr>
              <a:lnSpc>
                <a:spcPct val="90000"/>
              </a:lnSpc>
            </a:pPr>
            <a:r>
              <a:rPr lang="en-US" altLang="zh-CN" dirty="0">
                <a:solidFill>
                  <a:srgbClr val="000000"/>
                </a:solidFill>
                <a:ea typeface="隶书" panose="02010509060101010101" pitchFamily="49" charset="-122"/>
              </a:rPr>
              <a:t>&lt;60</a:t>
            </a:r>
          </a:p>
          <a:p>
            <a:pPr>
              <a:lnSpc>
                <a:spcPct val="90000"/>
              </a:lnSpc>
            </a:pPr>
            <a:r>
              <a:rPr lang="en-US" altLang="zh-CN" dirty="0">
                <a:solidFill>
                  <a:srgbClr val="000000"/>
                </a:solidFill>
                <a:ea typeface="隶书" panose="02010509060101010101" pitchFamily="49" charset="-122"/>
              </a:rPr>
              <a:t>Error</a:t>
            </a:r>
          </a:p>
        </p:txBody>
      </p:sp>
      <p:sp>
        <p:nvSpPr>
          <p:cNvPr id="43016" name="Rectangle 4">
            <a:extLst>
              <a:ext uri="{FF2B5EF4-FFF2-40B4-BE49-F238E27FC236}">
                <a16:creationId xmlns="" xmlns:a16="http://schemas.microsoft.com/office/drawing/2014/main" id="{1DE82870-EA1A-4075-B912-3791CB01CEFC}"/>
              </a:ext>
            </a:extLst>
          </p:cNvPr>
          <p:cNvSpPr>
            <a:spLocks noChangeArrowheads="1"/>
          </p:cNvSpPr>
          <p:nvPr/>
        </p:nvSpPr>
        <p:spPr bwMode="auto">
          <a:xfrm>
            <a:off x="-973138" y="1196975"/>
            <a:ext cx="7759701"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dirty="0"/>
              <a:t>switch</a:t>
            </a:r>
            <a:r>
              <a:rPr lang="zh-CN" altLang="en-US" dirty="0"/>
              <a:t>几点说明</a:t>
            </a:r>
            <a:endParaRPr lang="en-US" altLang="zh-CN" sz="2000" dirty="0"/>
          </a:p>
          <a:p>
            <a:pPr lvl="3" eaLnBrk="1" hangingPunct="1">
              <a:spcBef>
                <a:spcPct val="20000"/>
              </a:spcBef>
              <a:buClr>
                <a:srgbClr val="FFCC00"/>
              </a:buClr>
              <a:buFont typeface="Wingdings" panose="05000000000000000000" pitchFamily="2" charset="2"/>
              <a:buChar char="l"/>
            </a:pPr>
            <a:r>
              <a:rPr lang="zh-CN" altLang="en-US" sz="2000" dirty="0"/>
              <a:t>在每种</a:t>
            </a:r>
            <a:r>
              <a:rPr lang="en-US" altLang="zh-CN" sz="2000" dirty="0"/>
              <a:t>case </a:t>
            </a:r>
            <a:r>
              <a:rPr lang="zh-CN" altLang="en-US" sz="2000" dirty="0"/>
              <a:t>语句后最好有 </a:t>
            </a:r>
            <a:r>
              <a:rPr lang="en-US" altLang="zh-CN" sz="2000" dirty="0"/>
              <a:t>break</a:t>
            </a:r>
            <a:r>
              <a:rPr lang="zh-CN" altLang="en-US" sz="2000" dirty="0"/>
              <a:t>终止，否则，将执行下面</a:t>
            </a:r>
            <a:r>
              <a:rPr lang="en-US" altLang="zh-CN" sz="2000" dirty="0"/>
              <a:t>case </a:t>
            </a:r>
            <a:r>
              <a:rPr lang="zh-CN" altLang="en-US" sz="2000" dirty="0"/>
              <a:t>对应的语句。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case</a:t>
            </a:r>
            <a:r>
              <a:rPr lang="zh-CN" altLang="zh-CN" sz="2000" dirty="0"/>
              <a:t>后可包含多个可执行语句，且不必加{ }</a:t>
            </a:r>
            <a:endParaRPr lang="zh-CN" altLang="en-US" sz="2000" dirty="0"/>
          </a:p>
          <a:p>
            <a:pPr lvl="3">
              <a:buClr>
                <a:srgbClr val="FFCC00"/>
              </a:buClr>
              <a:buFont typeface="Wingdings" panose="05000000000000000000" pitchFamily="2" charset="2"/>
              <a:buChar char="l"/>
            </a:pPr>
            <a:r>
              <a:rPr lang="zh-CN" altLang="zh-CN" sz="2000" dirty="0"/>
              <a:t>多个</a:t>
            </a:r>
            <a:r>
              <a:rPr lang="en-US" altLang="zh-CN" sz="2000" dirty="0"/>
              <a:t>case</a:t>
            </a:r>
            <a:r>
              <a:rPr lang="zh-CN" altLang="zh-CN" sz="2000" dirty="0"/>
              <a:t>可共用一组执行语句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switch</a:t>
            </a:r>
            <a:r>
              <a:rPr lang="zh-CN" altLang="zh-CN" sz="2000" dirty="0"/>
              <a:t>可嵌套</a:t>
            </a:r>
            <a:endParaRPr lang="zh-CN" altLang="en-US" sz="2000" dirty="0"/>
          </a:p>
        </p:txBody>
      </p:sp>
      <p:sp>
        <p:nvSpPr>
          <p:cNvPr id="7" name="AutoShape 10">
            <a:extLst>
              <a:ext uri="{FF2B5EF4-FFF2-40B4-BE49-F238E27FC236}">
                <a16:creationId xmlns="" xmlns:a16="http://schemas.microsoft.com/office/drawing/2014/main" id="{B4AEECD3-EAC9-4968-A090-4C35C401AAE7}"/>
              </a:ext>
            </a:extLst>
          </p:cNvPr>
          <p:cNvSpPr>
            <a:spLocks noChangeArrowheads="1"/>
          </p:cNvSpPr>
          <p:nvPr/>
        </p:nvSpPr>
        <p:spPr bwMode="auto">
          <a:xfrm>
            <a:off x="6588224" y="6092825"/>
            <a:ext cx="2259012" cy="685800"/>
          </a:xfrm>
          <a:prstGeom prst="wedgeEllipseCallout">
            <a:avLst>
              <a:gd name="adj1" fmla="val -38546"/>
              <a:gd name="adj2" fmla="val -122454"/>
            </a:avLst>
          </a:prstGeom>
          <a:solidFill>
            <a:srgbClr val="CCFFCC"/>
          </a:solidFill>
          <a:ln w="12700">
            <a:solidFill>
              <a:srgbClr val="008080"/>
            </a:solidFill>
            <a:miter lim="800000"/>
            <a:headEnd/>
            <a:tailEnd/>
          </a:ln>
        </p:spPr>
        <p:txBody>
          <a:bodyPr lIns="0" tIns="46800" rIns="0" bIns="4680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dirty="0">
                <a:solidFill>
                  <a:srgbClr val="FF0000"/>
                </a:solidFill>
                <a:latin typeface="Tahoma" panose="020B0604030504040204" pitchFamily="34" charset="0"/>
              </a:rPr>
              <a:t> </a:t>
            </a:r>
            <a:r>
              <a:rPr lang="zh-CN" altLang="en-US" sz="2200" dirty="0">
                <a:solidFill>
                  <a:srgbClr val="FF0000"/>
                </a:solidFill>
                <a:latin typeface="Tahoma" panose="020B0604030504040204" pitchFamily="34" charset="0"/>
              </a:rPr>
              <a:t>缺少 </a:t>
            </a:r>
            <a:r>
              <a:rPr lang="en-US" altLang="zh-CN" sz="2200" dirty="0">
                <a:solidFill>
                  <a:srgbClr val="FF0000"/>
                </a:solidFill>
                <a:latin typeface="Tahoma" panose="020B0604030504040204" pitchFamily="34" charset="0"/>
              </a:rPr>
              <a:t>break</a:t>
            </a:r>
            <a:r>
              <a:rPr lang="zh-CN" altLang="en-US" sz="2200" dirty="0">
                <a:solidFill>
                  <a:srgbClr val="FF0000"/>
                </a:solidFill>
                <a:latin typeface="Tahoma" panose="020B0604030504040204" pitchFamily="34" charset="0"/>
              </a:rPr>
              <a:t>；</a:t>
            </a:r>
          </a:p>
        </p:txBody>
      </p:sp>
    </p:spTree>
    <p:extLst>
      <p:ext uri="{BB962C8B-B14F-4D97-AF65-F5344CB8AC3E}">
        <p14:creationId xmlns:p14="http://schemas.microsoft.com/office/powerpoint/2010/main" val="2418804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a:extLst>
              <a:ext uri="{FF2B5EF4-FFF2-40B4-BE49-F238E27FC236}">
                <a16:creationId xmlns="" xmlns:a16="http://schemas.microsoft.com/office/drawing/2014/main" id="{27DD198F-A466-4063-B8F1-EB0357E732CD}"/>
              </a:ext>
            </a:extLst>
          </p:cNvPr>
          <p:cNvSpPr txBox="1">
            <a:spLocks noChangeArrowheads="1"/>
          </p:cNvSpPr>
          <p:nvPr/>
        </p:nvSpPr>
        <p:spPr bwMode="auto">
          <a:xfrm>
            <a:off x="2039938" y="3143250"/>
            <a:ext cx="6076950" cy="363537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a:solidFill>
                  <a:srgbClr val="000000"/>
                </a:solidFill>
                <a:ea typeface="隶书" panose="02010509060101010101" pitchFamily="49" charset="-122"/>
              </a:rPr>
              <a:t>#include &lt;stdio.h&gt;</a:t>
            </a:r>
          </a:p>
          <a:p>
            <a:pPr>
              <a:lnSpc>
                <a:spcPct val="80000"/>
              </a:lnSpc>
            </a:pPr>
            <a:r>
              <a:rPr lang="en-US" altLang="zh-CN">
                <a:solidFill>
                  <a:srgbClr val="000000"/>
                </a:solidFill>
                <a:ea typeface="隶书" panose="02010509060101010101" pitchFamily="49" charset="-122"/>
              </a:rPr>
              <a:t>main()</a:t>
            </a:r>
          </a:p>
          <a:p>
            <a:pPr>
              <a:lnSpc>
                <a:spcPct val="80000"/>
              </a:lnSpc>
            </a:pPr>
            <a:r>
              <a:rPr lang="en-US" altLang="zh-CN">
                <a:solidFill>
                  <a:srgbClr val="000000"/>
                </a:solidFill>
                <a:ea typeface="隶书" panose="02010509060101010101" pitchFamily="49" charset="-122"/>
              </a:rPr>
              <a:t>{ char  grade;</a:t>
            </a:r>
          </a:p>
          <a:p>
            <a:pPr>
              <a:lnSpc>
                <a:spcPct val="80000"/>
              </a:lnSpc>
            </a:pPr>
            <a:r>
              <a:rPr lang="en-US" altLang="zh-CN">
                <a:solidFill>
                  <a:srgbClr val="FF0000"/>
                </a:solidFill>
                <a:ea typeface="隶书" panose="02010509060101010101" pitchFamily="49" charset="-122"/>
              </a:rPr>
              <a:t>   grade =getchar();</a:t>
            </a:r>
            <a:endParaRPr lang="en-US" altLang="zh-CN">
              <a:solidFill>
                <a:srgbClr val="000000"/>
              </a:solidFill>
              <a:ea typeface="隶书" panose="02010509060101010101" pitchFamily="49" charset="-122"/>
            </a:endParaRPr>
          </a:p>
          <a:p>
            <a:pPr>
              <a:lnSpc>
                <a:spcPct val="80000"/>
              </a:lnSpc>
            </a:pPr>
            <a:r>
              <a:rPr lang="en-US" altLang="zh-CN">
                <a:solidFill>
                  <a:srgbClr val="000000"/>
                </a:solidFill>
                <a:ea typeface="隶书" panose="02010509060101010101" pitchFamily="49" charset="-122"/>
              </a:rPr>
              <a:t>   switch(grade)</a:t>
            </a:r>
          </a:p>
          <a:p>
            <a:pPr>
              <a:lnSpc>
                <a:spcPct val="80000"/>
              </a:lnSpc>
            </a:pPr>
            <a:r>
              <a:rPr lang="en-US" altLang="zh-CN">
                <a:solidFill>
                  <a:srgbClr val="000000"/>
                </a:solidFill>
                <a:ea typeface="隶书" panose="02010509060101010101" pitchFamily="49" charset="-122"/>
              </a:rPr>
              <a:t>       { case ‘A’ : printf(“85~100 \n”);</a:t>
            </a:r>
            <a:endParaRPr lang="en-US" altLang="zh-CN">
              <a:solidFill>
                <a:srgbClr val="FF0000"/>
              </a:solidFill>
              <a:ea typeface="隶书" panose="02010509060101010101" pitchFamily="49" charset="-122"/>
            </a:endParaRPr>
          </a:p>
          <a:p>
            <a:pPr>
              <a:lnSpc>
                <a:spcPct val="80000"/>
              </a:lnSpc>
            </a:pPr>
            <a:r>
              <a:rPr lang="en-US" altLang="zh-CN">
                <a:solidFill>
                  <a:srgbClr val="000000"/>
                </a:solidFill>
                <a:ea typeface="隶书" panose="02010509060101010101" pitchFamily="49" charset="-122"/>
              </a:rPr>
              <a:t>          case ‘B’ : printf(“70~84   \n”);</a:t>
            </a:r>
          </a:p>
          <a:p>
            <a:pPr>
              <a:lnSpc>
                <a:spcPct val="80000"/>
              </a:lnSpc>
            </a:pPr>
            <a:r>
              <a:rPr lang="en-US" altLang="zh-CN">
                <a:solidFill>
                  <a:srgbClr val="000000"/>
                </a:solidFill>
                <a:ea typeface="隶书" panose="02010509060101010101" pitchFamily="49" charset="-122"/>
              </a:rPr>
              <a:t>          case ‘C’ : printf(“60~69   \n”);</a:t>
            </a:r>
          </a:p>
          <a:p>
            <a:pPr>
              <a:lnSpc>
                <a:spcPct val="80000"/>
              </a:lnSpc>
            </a:pPr>
            <a:r>
              <a:rPr lang="en-US" altLang="zh-CN">
                <a:solidFill>
                  <a:srgbClr val="000000"/>
                </a:solidFill>
                <a:ea typeface="隶书" panose="02010509060101010101" pitchFamily="49" charset="-122"/>
              </a:rPr>
              <a:t>          case ‘D’ : printf(“&lt;60       \n”);</a:t>
            </a:r>
          </a:p>
          <a:p>
            <a:pPr>
              <a:lnSpc>
                <a:spcPct val="80000"/>
              </a:lnSpc>
            </a:pPr>
            <a:r>
              <a:rPr lang="en-US" altLang="zh-CN">
                <a:solidFill>
                  <a:srgbClr val="000000"/>
                </a:solidFill>
                <a:ea typeface="隶书" panose="02010509060101010101" pitchFamily="49" charset="-122"/>
              </a:rPr>
              <a:t>          default   :  printf(“Error  \n”); </a:t>
            </a:r>
          </a:p>
          <a:p>
            <a:pPr>
              <a:lnSpc>
                <a:spcPct val="80000"/>
              </a:lnSpc>
            </a:pPr>
            <a:r>
              <a:rPr lang="en-US" altLang="zh-CN">
                <a:solidFill>
                  <a:srgbClr val="000000"/>
                </a:solidFill>
                <a:ea typeface="隶书" panose="02010509060101010101" pitchFamily="49" charset="-122"/>
              </a:rPr>
              <a:t>       }</a:t>
            </a:r>
          </a:p>
          <a:p>
            <a:pPr>
              <a:lnSpc>
                <a:spcPct val="80000"/>
              </a:lnSpc>
            </a:pPr>
            <a:r>
              <a:rPr lang="en-US" altLang="zh-CN">
                <a:solidFill>
                  <a:srgbClr val="000000"/>
                </a:solidFill>
                <a:ea typeface="隶书" panose="02010509060101010101" pitchFamily="49" charset="-122"/>
              </a:rPr>
              <a:t>}</a:t>
            </a:r>
          </a:p>
        </p:txBody>
      </p:sp>
      <p:sp>
        <p:nvSpPr>
          <p:cNvPr id="6" name="Text Box 9">
            <a:extLst>
              <a:ext uri="{FF2B5EF4-FFF2-40B4-BE49-F238E27FC236}">
                <a16:creationId xmlns="" xmlns:a16="http://schemas.microsoft.com/office/drawing/2014/main" id="{CAA37C12-3C8F-456F-9966-86BC77E8061B}"/>
              </a:ext>
            </a:extLst>
          </p:cNvPr>
          <p:cNvSpPr txBox="1">
            <a:spLocks noChangeArrowheads="1"/>
          </p:cNvSpPr>
          <p:nvPr/>
        </p:nvSpPr>
        <p:spPr bwMode="auto">
          <a:xfrm>
            <a:off x="6889750" y="3143250"/>
            <a:ext cx="1227138" cy="2101850"/>
          </a:xfrm>
          <a:prstGeom prst="rect">
            <a:avLst/>
          </a:prstGeom>
          <a:solidFill>
            <a:srgbClr val="C0C0C0"/>
          </a:solidFill>
          <a:ln w="38100">
            <a:solidFill>
              <a:srgbClr val="000000"/>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a:solidFill>
                  <a:srgbClr val="000000"/>
                </a:solidFill>
              </a:rPr>
              <a:t>A</a:t>
            </a:r>
            <a:r>
              <a:rPr lang="en-US" altLang="zh-CN">
                <a:solidFill>
                  <a:srgbClr val="000000"/>
                </a:solidFill>
                <a:sym typeface="Symbol" panose="05050102010706020507" pitchFamily="18" charset="2"/>
              </a:rPr>
              <a:t>                   </a:t>
            </a:r>
          </a:p>
          <a:p>
            <a:pPr eaLnBrk="1" hangingPunct="1">
              <a:lnSpc>
                <a:spcPct val="90000"/>
              </a:lnSpc>
            </a:pPr>
            <a:r>
              <a:rPr lang="en-US" altLang="zh-CN">
                <a:solidFill>
                  <a:srgbClr val="000000"/>
                </a:solidFill>
                <a:ea typeface="隶书" panose="02010509060101010101" pitchFamily="49" charset="-122"/>
              </a:rPr>
              <a:t>85~100</a:t>
            </a:r>
            <a:endParaRPr lang="en-US" altLang="zh-CN">
              <a:solidFill>
                <a:srgbClr val="000000"/>
              </a:solidFill>
              <a:sym typeface="Symbol" panose="05050102010706020507" pitchFamily="18" charset="2"/>
            </a:endParaRPr>
          </a:p>
          <a:p>
            <a:pPr>
              <a:lnSpc>
                <a:spcPct val="90000"/>
              </a:lnSpc>
            </a:pPr>
            <a:r>
              <a:rPr lang="en-US" altLang="zh-CN">
                <a:solidFill>
                  <a:srgbClr val="000000"/>
                </a:solidFill>
                <a:ea typeface="隶书" panose="02010509060101010101" pitchFamily="49" charset="-122"/>
              </a:rPr>
              <a:t>70~84</a:t>
            </a:r>
          </a:p>
          <a:p>
            <a:pPr>
              <a:lnSpc>
                <a:spcPct val="90000"/>
              </a:lnSpc>
            </a:pPr>
            <a:r>
              <a:rPr lang="en-US" altLang="zh-CN">
                <a:solidFill>
                  <a:srgbClr val="000000"/>
                </a:solidFill>
                <a:ea typeface="隶书" panose="02010509060101010101" pitchFamily="49" charset="-122"/>
              </a:rPr>
              <a:t>60~69</a:t>
            </a:r>
          </a:p>
          <a:p>
            <a:pPr>
              <a:lnSpc>
                <a:spcPct val="90000"/>
              </a:lnSpc>
            </a:pPr>
            <a:r>
              <a:rPr lang="en-US" altLang="zh-CN">
                <a:solidFill>
                  <a:srgbClr val="000000"/>
                </a:solidFill>
                <a:ea typeface="隶书" panose="02010509060101010101" pitchFamily="49" charset="-122"/>
              </a:rPr>
              <a:t>&lt;60</a:t>
            </a:r>
          </a:p>
          <a:p>
            <a:pPr>
              <a:lnSpc>
                <a:spcPct val="90000"/>
              </a:lnSpc>
            </a:pPr>
            <a:r>
              <a:rPr lang="en-US" altLang="zh-CN">
                <a:solidFill>
                  <a:srgbClr val="000000"/>
                </a:solidFill>
                <a:ea typeface="隶书" panose="02010509060101010101" pitchFamily="49" charset="-122"/>
              </a:rPr>
              <a:t>Error</a:t>
            </a:r>
          </a:p>
        </p:txBody>
      </p:sp>
      <p:sp>
        <p:nvSpPr>
          <p:cNvPr id="8" name="Text Box 11">
            <a:extLst>
              <a:ext uri="{FF2B5EF4-FFF2-40B4-BE49-F238E27FC236}">
                <a16:creationId xmlns="" xmlns:a16="http://schemas.microsoft.com/office/drawing/2014/main" id="{BD6D6AB5-DCE4-4C95-9EFF-C698AF6764DB}"/>
              </a:ext>
            </a:extLst>
          </p:cNvPr>
          <p:cNvSpPr txBox="1">
            <a:spLocks noChangeArrowheads="1"/>
          </p:cNvSpPr>
          <p:nvPr/>
        </p:nvSpPr>
        <p:spPr bwMode="auto">
          <a:xfrm>
            <a:off x="2039938" y="3143250"/>
            <a:ext cx="6076950" cy="363537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a:t>
            </a:r>
          </a:p>
          <a:p>
            <a:pPr>
              <a:lnSpc>
                <a:spcPct val="80000"/>
              </a:lnSpc>
            </a:pPr>
            <a:r>
              <a:rPr lang="en-US" altLang="zh-CN" dirty="0">
                <a:solidFill>
                  <a:srgbClr val="000000"/>
                </a:solidFill>
                <a:ea typeface="隶书" panose="02010509060101010101" pitchFamily="49" charset="-122"/>
              </a:rPr>
              <a:t>main()</a:t>
            </a:r>
          </a:p>
          <a:p>
            <a:pPr>
              <a:lnSpc>
                <a:spcPct val="80000"/>
              </a:lnSpc>
            </a:pPr>
            <a:r>
              <a:rPr lang="en-US" altLang="zh-CN" dirty="0">
                <a:solidFill>
                  <a:srgbClr val="000000"/>
                </a:solidFill>
                <a:ea typeface="隶书" panose="02010509060101010101" pitchFamily="49" charset="-122"/>
              </a:rPr>
              <a:t>{ char  grade;</a:t>
            </a:r>
          </a:p>
          <a:p>
            <a:pPr>
              <a:lnSpc>
                <a:spcPct val="80000"/>
              </a:lnSpc>
            </a:pPr>
            <a:r>
              <a:rPr lang="en-US" altLang="zh-CN" dirty="0">
                <a:solidFill>
                  <a:srgbClr val="FF0000"/>
                </a:solidFill>
                <a:ea typeface="隶书" panose="02010509060101010101" pitchFamily="49" charset="-122"/>
              </a:rPr>
              <a:t>   grade =</a:t>
            </a:r>
            <a:r>
              <a:rPr lang="en-US" altLang="zh-CN" dirty="0" err="1">
                <a:solidFill>
                  <a:srgbClr val="FF0000"/>
                </a:solidFill>
                <a:ea typeface="隶书" panose="02010509060101010101" pitchFamily="49" charset="-122"/>
              </a:rPr>
              <a:t>getchar</a:t>
            </a:r>
            <a:r>
              <a:rPr lang="en-US" altLang="zh-CN" dirty="0">
                <a:solidFill>
                  <a:srgbClr val="FF0000"/>
                </a:solidFill>
                <a:ea typeface="隶书" panose="02010509060101010101" pitchFamily="49" charset="-122"/>
              </a:rPr>
              <a:t>();</a:t>
            </a:r>
            <a:endParaRPr lang="en-US" altLang="zh-CN" dirty="0">
              <a:solidFill>
                <a:srgbClr val="00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switch(grade)</a:t>
            </a:r>
          </a:p>
          <a:p>
            <a:pPr>
              <a:lnSpc>
                <a:spcPct val="80000"/>
              </a:lnSpc>
            </a:pPr>
            <a:r>
              <a:rPr lang="en-US" altLang="zh-CN" dirty="0">
                <a:solidFill>
                  <a:srgbClr val="000000"/>
                </a:solidFill>
                <a:ea typeface="隶书" panose="02010509060101010101" pitchFamily="49" charset="-122"/>
              </a:rPr>
              <a:t>       { case </a:t>
            </a:r>
            <a:r>
              <a:rPr lang="en-US" altLang="zh-CN" dirty="0"/>
              <a:t>'</a:t>
            </a:r>
            <a:r>
              <a:rPr lang="en-US" altLang="zh-CN" dirty="0">
                <a:solidFill>
                  <a:srgbClr val="000000"/>
                </a:solidFill>
                <a:ea typeface="隶书" panose="02010509060101010101" pitchFamily="49" charset="-122"/>
              </a:rPr>
              <a:t>A</a:t>
            </a:r>
            <a:r>
              <a:rPr lang="en-US" altLang="zh-CN" dirty="0"/>
              <a:t>' </a:t>
            </a: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85~100 \n</a:t>
            </a:r>
            <a:r>
              <a:rPr lang="en-US" altLang="zh-CN" dirty="0"/>
              <a:t>"</a:t>
            </a:r>
            <a:r>
              <a:rPr lang="en-US" altLang="zh-CN" dirty="0">
                <a:solidFill>
                  <a:srgbClr val="000000"/>
                </a:solidFill>
                <a:ea typeface="隶书" panose="02010509060101010101" pitchFamily="49" charset="-122"/>
              </a:rPr>
              <a:t>); </a:t>
            </a:r>
            <a:r>
              <a:rPr lang="en-US" altLang="zh-CN" dirty="0">
                <a:solidFill>
                  <a:srgbClr val="FF0000"/>
                </a:solidFill>
                <a:ea typeface="隶书" panose="02010509060101010101" pitchFamily="49" charset="-122"/>
              </a:rPr>
              <a:t>break;</a:t>
            </a: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B</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70~84   \n</a:t>
            </a:r>
            <a:r>
              <a:rPr lang="en-US" altLang="zh-CN" dirty="0"/>
              <a:t>"</a:t>
            </a:r>
            <a:r>
              <a:rPr lang="en-US" altLang="zh-CN" dirty="0">
                <a:solidFill>
                  <a:srgbClr val="000000"/>
                </a:solidFill>
                <a:ea typeface="隶书" panose="02010509060101010101" pitchFamily="49" charset="-122"/>
              </a:rPr>
              <a:t>); </a:t>
            </a:r>
            <a:r>
              <a:rPr lang="en-US" altLang="zh-CN" dirty="0">
                <a:solidFill>
                  <a:srgbClr val="FF0000"/>
                </a:solidFill>
                <a:ea typeface="隶书" panose="02010509060101010101" pitchFamily="49" charset="-122"/>
              </a:rPr>
              <a:t>break;</a:t>
            </a:r>
            <a:endParaRPr lang="en-US" altLang="zh-CN" dirty="0">
              <a:solidFill>
                <a:srgbClr val="00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C</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60~69   \n</a:t>
            </a:r>
            <a:r>
              <a:rPr lang="en-US" altLang="zh-CN" dirty="0"/>
              <a:t>"</a:t>
            </a:r>
            <a:r>
              <a:rPr lang="en-US" altLang="zh-CN" dirty="0">
                <a:solidFill>
                  <a:srgbClr val="000000"/>
                </a:solidFill>
                <a:ea typeface="隶书" panose="02010509060101010101" pitchFamily="49" charset="-122"/>
              </a:rPr>
              <a:t>); </a:t>
            </a:r>
            <a:r>
              <a:rPr lang="en-US" altLang="zh-CN" dirty="0">
                <a:solidFill>
                  <a:srgbClr val="FF0000"/>
                </a:solidFill>
                <a:ea typeface="隶书" panose="02010509060101010101" pitchFamily="49" charset="-122"/>
              </a:rPr>
              <a:t>break;</a:t>
            </a:r>
            <a:endParaRPr lang="en-US" altLang="zh-CN" dirty="0">
              <a:solidFill>
                <a:srgbClr val="00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case </a:t>
            </a:r>
            <a:r>
              <a:rPr lang="en-US" altLang="zh-CN" dirty="0"/>
              <a:t>'</a:t>
            </a:r>
            <a:r>
              <a:rPr lang="en-US" altLang="zh-CN" dirty="0">
                <a:solidFill>
                  <a:srgbClr val="000000"/>
                </a:solidFill>
                <a:ea typeface="隶书" panose="02010509060101010101" pitchFamily="49" charset="-122"/>
              </a:rPr>
              <a:t>D</a:t>
            </a:r>
            <a:r>
              <a:rPr lang="en-US" altLang="zh-CN" dirty="0"/>
              <a:t>'</a:t>
            </a:r>
            <a:r>
              <a:rPr lang="en-US" altLang="zh-CN" dirty="0">
                <a:solidFill>
                  <a:srgbClr val="000000"/>
                </a:solidFill>
                <a:ea typeface="隶书" panose="02010509060101010101" pitchFamily="49" charset="-122"/>
              </a:rPr>
              <a: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&lt;60       \n</a:t>
            </a:r>
            <a:r>
              <a:rPr lang="en-US" altLang="zh-CN" dirty="0"/>
              <a:t>"</a:t>
            </a:r>
            <a:r>
              <a:rPr lang="en-US" altLang="zh-CN" dirty="0">
                <a:solidFill>
                  <a:srgbClr val="000000"/>
                </a:solidFill>
                <a:ea typeface="隶书" panose="02010509060101010101" pitchFamily="49" charset="-122"/>
              </a:rPr>
              <a:t>); </a:t>
            </a:r>
            <a:r>
              <a:rPr lang="en-US" altLang="zh-CN" dirty="0">
                <a:solidFill>
                  <a:srgbClr val="FF0000"/>
                </a:solidFill>
                <a:ea typeface="隶书" panose="02010509060101010101" pitchFamily="49" charset="-122"/>
              </a:rPr>
              <a:t>break;</a:t>
            </a:r>
            <a:endParaRPr lang="en-US" altLang="zh-CN" dirty="0">
              <a:solidFill>
                <a:srgbClr val="000000"/>
              </a:solidFill>
              <a:ea typeface="隶书" panose="02010509060101010101" pitchFamily="49" charset="-122"/>
            </a:endParaRPr>
          </a:p>
          <a:p>
            <a:pPr>
              <a:lnSpc>
                <a:spcPct val="80000"/>
              </a:lnSpc>
            </a:pPr>
            <a:r>
              <a:rPr lang="en-US" altLang="zh-CN" dirty="0">
                <a:solidFill>
                  <a:srgbClr val="000000"/>
                </a:solidFill>
                <a:ea typeface="隶书" panose="02010509060101010101" pitchFamily="49" charset="-122"/>
              </a:rPr>
              <a:t>          default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Error  \n</a:t>
            </a:r>
            <a:r>
              <a:rPr lang="en-US" altLang="zh-CN" dirty="0"/>
              <a:t>"</a:t>
            </a:r>
            <a:r>
              <a:rPr lang="en-US" altLang="zh-CN" dirty="0">
                <a:solidFill>
                  <a:srgbClr val="000000"/>
                </a:solidFill>
                <a:ea typeface="隶书" panose="02010509060101010101" pitchFamily="49" charset="-122"/>
              </a:rPr>
              <a:t>); </a:t>
            </a:r>
          </a:p>
          <a:p>
            <a:pPr>
              <a:lnSpc>
                <a:spcPct val="80000"/>
              </a:lnSpc>
            </a:pPr>
            <a:r>
              <a:rPr lang="en-US" altLang="zh-CN" dirty="0">
                <a:solidFill>
                  <a:srgbClr val="000000"/>
                </a:solidFill>
                <a:ea typeface="隶书" panose="02010509060101010101" pitchFamily="49" charset="-122"/>
              </a:rPr>
              <a:t>       }</a:t>
            </a:r>
          </a:p>
          <a:p>
            <a:pPr>
              <a:lnSpc>
                <a:spcPct val="80000"/>
              </a:lnSpc>
            </a:pPr>
            <a:r>
              <a:rPr lang="en-US" altLang="zh-CN" dirty="0">
                <a:solidFill>
                  <a:srgbClr val="000000"/>
                </a:solidFill>
                <a:ea typeface="隶书" panose="02010509060101010101" pitchFamily="49" charset="-122"/>
              </a:rPr>
              <a:t>}</a:t>
            </a:r>
          </a:p>
        </p:txBody>
      </p:sp>
      <p:sp>
        <p:nvSpPr>
          <p:cNvPr id="9" name="Text Box 12">
            <a:extLst>
              <a:ext uri="{FF2B5EF4-FFF2-40B4-BE49-F238E27FC236}">
                <a16:creationId xmlns="" xmlns:a16="http://schemas.microsoft.com/office/drawing/2014/main" id="{52039B29-004C-4018-AE30-2D65DCE4D4D1}"/>
              </a:ext>
            </a:extLst>
          </p:cNvPr>
          <p:cNvSpPr txBox="1">
            <a:spLocks noChangeArrowheads="1"/>
          </p:cNvSpPr>
          <p:nvPr/>
        </p:nvSpPr>
        <p:spPr bwMode="auto">
          <a:xfrm>
            <a:off x="7292975" y="3143250"/>
            <a:ext cx="823913" cy="1116013"/>
          </a:xfrm>
          <a:prstGeom prst="rect">
            <a:avLst/>
          </a:prstGeom>
          <a:solidFill>
            <a:srgbClr val="C0C0C0"/>
          </a:solidFill>
          <a:ln w="38100">
            <a:solidFill>
              <a:srgbClr val="000000"/>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dirty="0">
                <a:solidFill>
                  <a:srgbClr val="000000"/>
                </a:solidFill>
              </a:rPr>
              <a:t>A</a:t>
            </a:r>
            <a:r>
              <a:rPr lang="en-US" altLang="zh-CN" dirty="0">
                <a:solidFill>
                  <a:srgbClr val="000000"/>
                </a:solidFill>
                <a:sym typeface="Symbol" panose="05050102010706020507" pitchFamily="18" charset="2"/>
              </a:rPr>
              <a:t>                   </a:t>
            </a:r>
          </a:p>
          <a:p>
            <a:pPr eaLnBrk="1" hangingPunct="1">
              <a:lnSpc>
                <a:spcPct val="90000"/>
              </a:lnSpc>
            </a:pPr>
            <a:r>
              <a:rPr lang="en-US" altLang="zh-CN" dirty="0">
                <a:solidFill>
                  <a:srgbClr val="000000"/>
                </a:solidFill>
                <a:ea typeface="隶书" panose="02010509060101010101" pitchFamily="49" charset="-122"/>
              </a:rPr>
              <a:t>85~100</a:t>
            </a:r>
            <a:endParaRPr lang="en-US" altLang="zh-CN" dirty="0">
              <a:solidFill>
                <a:srgbClr val="000000"/>
              </a:solidFill>
              <a:sym typeface="Symbol" panose="05050102010706020507" pitchFamily="18" charset="2"/>
            </a:endParaRPr>
          </a:p>
        </p:txBody>
      </p:sp>
      <p:sp>
        <p:nvSpPr>
          <p:cNvPr id="43016" name="Rectangle 4">
            <a:extLst>
              <a:ext uri="{FF2B5EF4-FFF2-40B4-BE49-F238E27FC236}">
                <a16:creationId xmlns="" xmlns:a16="http://schemas.microsoft.com/office/drawing/2014/main" id="{1DE82870-EA1A-4075-B912-3791CB01CEFC}"/>
              </a:ext>
            </a:extLst>
          </p:cNvPr>
          <p:cNvSpPr>
            <a:spLocks noChangeArrowheads="1"/>
          </p:cNvSpPr>
          <p:nvPr/>
        </p:nvSpPr>
        <p:spPr bwMode="auto">
          <a:xfrm>
            <a:off x="-973138" y="1196975"/>
            <a:ext cx="7759701"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dirty="0"/>
              <a:t>switch</a:t>
            </a:r>
            <a:r>
              <a:rPr lang="zh-CN" altLang="en-US" dirty="0"/>
              <a:t>几点说明</a:t>
            </a:r>
            <a:endParaRPr lang="en-US" altLang="zh-CN" sz="2000" dirty="0"/>
          </a:p>
          <a:p>
            <a:pPr lvl="3" eaLnBrk="1" hangingPunct="1">
              <a:spcBef>
                <a:spcPct val="20000"/>
              </a:spcBef>
              <a:buClr>
                <a:srgbClr val="FFCC00"/>
              </a:buClr>
              <a:buFont typeface="Wingdings" panose="05000000000000000000" pitchFamily="2" charset="2"/>
              <a:buChar char="l"/>
            </a:pPr>
            <a:r>
              <a:rPr lang="zh-CN" altLang="en-US" sz="2000" dirty="0"/>
              <a:t>在每种</a:t>
            </a:r>
            <a:r>
              <a:rPr lang="en-US" altLang="zh-CN" sz="2000" dirty="0"/>
              <a:t>case </a:t>
            </a:r>
            <a:r>
              <a:rPr lang="zh-CN" altLang="en-US" sz="2000" dirty="0"/>
              <a:t>语句后最好有 </a:t>
            </a:r>
            <a:r>
              <a:rPr lang="en-US" altLang="zh-CN" sz="2000" dirty="0"/>
              <a:t>break</a:t>
            </a:r>
            <a:r>
              <a:rPr lang="zh-CN" altLang="en-US" sz="2000" dirty="0"/>
              <a:t>终止，否则，将执行下面</a:t>
            </a:r>
            <a:r>
              <a:rPr lang="en-US" altLang="zh-CN" sz="2000" dirty="0"/>
              <a:t>case </a:t>
            </a:r>
            <a:r>
              <a:rPr lang="zh-CN" altLang="en-US" sz="2000" dirty="0"/>
              <a:t>对应的语句。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case</a:t>
            </a:r>
            <a:r>
              <a:rPr lang="zh-CN" altLang="zh-CN" sz="2000" dirty="0"/>
              <a:t>后可包含多个可执行语句，且不必加{ }</a:t>
            </a:r>
            <a:endParaRPr lang="zh-CN" altLang="en-US" sz="2000" dirty="0"/>
          </a:p>
          <a:p>
            <a:pPr lvl="3">
              <a:buClr>
                <a:srgbClr val="FFCC00"/>
              </a:buClr>
              <a:buFont typeface="Wingdings" panose="05000000000000000000" pitchFamily="2" charset="2"/>
              <a:buChar char="l"/>
            </a:pPr>
            <a:r>
              <a:rPr lang="zh-CN" altLang="zh-CN" sz="2000" dirty="0"/>
              <a:t>多个</a:t>
            </a:r>
            <a:r>
              <a:rPr lang="en-US" altLang="zh-CN" sz="2000" dirty="0"/>
              <a:t>case</a:t>
            </a:r>
            <a:r>
              <a:rPr lang="zh-CN" altLang="zh-CN" sz="2000" dirty="0"/>
              <a:t>可共用一组执行语句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switch</a:t>
            </a:r>
            <a:r>
              <a:rPr lang="zh-CN" altLang="zh-CN" sz="2000" dirty="0"/>
              <a:t>可嵌套</a:t>
            </a:r>
            <a:endParaRPr lang="zh-CN"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a:extLst>
              <a:ext uri="{FF2B5EF4-FFF2-40B4-BE49-F238E27FC236}">
                <a16:creationId xmlns="" xmlns:a16="http://schemas.microsoft.com/office/drawing/2014/main" id="{9ABFD857-8C20-4777-92EC-DEFEC017F17E}"/>
              </a:ext>
            </a:extLst>
          </p:cNvPr>
          <p:cNvSpPr txBox="1">
            <a:spLocks noChangeArrowheads="1"/>
          </p:cNvSpPr>
          <p:nvPr/>
        </p:nvSpPr>
        <p:spPr bwMode="auto">
          <a:xfrm>
            <a:off x="2555776" y="3138488"/>
            <a:ext cx="6094412" cy="3719512"/>
          </a:xfrm>
          <a:prstGeom prst="rect">
            <a:avLst/>
          </a:prstGeom>
          <a:solidFill>
            <a:srgbClr val="FFFFFF"/>
          </a:solidFill>
          <a:ln w="38100">
            <a:solidFill>
              <a:srgbClr val="3366FF"/>
            </a:solidFill>
            <a:miter lim="800000"/>
            <a:headEnd/>
            <a:tailEnd/>
          </a:ln>
        </p:spPr>
        <p:txBody>
          <a:bodyPr lIns="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dirty="0"/>
              <a:t>如： </a:t>
            </a:r>
            <a:r>
              <a:rPr lang="en-US" altLang="zh-CN" sz="2800" dirty="0"/>
              <a:t>……</a:t>
            </a:r>
          </a:p>
          <a:p>
            <a:pPr>
              <a:lnSpc>
                <a:spcPct val="120000"/>
              </a:lnSpc>
            </a:pPr>
            <a:r>
              <a:rPr lang="en-US" altLang="zh-CN" sz="2800" dirty="0"/>
              <a:t>         case   'A':</a:t>
            </a:r>
          </a:p>
          <a:p>
            <a:pPr>
              <a:lnSpc>
                <a:spcPct val="120000"/>
              </a:lnSpc>
            </a:pPr>
            <a:r>
              <a:rPr lang="en-US" altLang="zh-CN" sz="2800" dirty="0"/>
              <a:t>         case   'B':</a:t>
            </a:r>
          </a:p>
          <a:p>
            <a:pPr>
              <a:lnSpc>
                <a:spcPct val="120000"/>
              </a:lnSpc>
            </a:pPr>
            <a:r>
              <a:rPr lang="en-US" altLang="zh-CN" sz="2800" dirty="0"/>
              <a:t>         case   'C': </a:t>
            </a:r>
          </a:p>
          <a:p>
            <a:pPr>
              <a:lnSpc>
                <a:spcPct val="120000"/>
              </a:lnSpc>
            </a:pPr>
            <a:r>
              <a:rPr lang="en-US" altLang="zh-CN" sz="2800" dirty="0"/>
              <a:t>                         </a:t>
            </a:r>
            <a:r>
              <a:rPr lang="en-US" altLang="zh-CN" sz="2800" dirty="0" err="1"/>
              <a:t>printf</a:t>
            </a:r>
            <a:r>
              <a:rPr lang="en-US" altLang="zh-CN" sz="2800" dirty="0"/>
              <a:t>("score&gt;60\n");</a:t>
            </a:r>
          </a:p>
          <a:p>
            <a:pPr>
              <a:lnSpc>
                <a:spcPct val="120000"/>
              </a:lnSpc>
            </a:pPr>
            <a:r>
              <a:rPr lang="en-US" altLang="zh-CN" sz="2800" dirty="0"/>
              <a:t>                         break;</a:t>
            </a:r>
          </a:p>
          <a:p>
            <a:pPr>
              <a:lnSpc>
                <a:spcPct val="120000"/>
              </a:lnSpc>
            </a:pPr>
            <a:r>
              <a:rPr lang="en-US" altLang="zh-CN" sz="2800" dirty="0"/>
              <a:t>         ……..</a:t>
            </a:r>
          </a:p>
        </p:txBody>
      </p:sp>
      <p:sp>
        <p:nvSpPr>
          <p:cNvPr id="43016" name="Rectangle 4">
            <a:extLst>
              <a:ext uri="{FF2B5EF4-FFF2-40B4-BE49-F238E27FC236}">
                <a16:creationId xmlns="" xmlns:a16="http://schemas.microsoft.com/office/drawing/2014/main" id="{1DE82870-EA1A-4075-B912-3791CB01CEFC}"/>
              </a:ext>
            </a:extLst>
          </p:cNvPr>
          <p:cNvSpPr>
            <a:spLocks noChangeArrowheads="1"/>
          </p:cNvSpPr>
          <p:nvPr/>
        </p:nvSpPr>
        <p:spPr bwMode="auto">
          <a:xfrm>
            <a:off x="-973138" y="1196975"/>
            <a:ext cx="7759701"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en-US" altLang="zh-CN" dirty="0"/>
              <a:t>switch</a:t>
            </a:r>
            <a:r>
              <a:rPr lang="zh-CN" altLang="en-US" dirty="0"/>
              <a:t>几点说明</a:t>
            </a:r>
            <a:endParaRPr lang="en-US" altLang="zh-CN" sz="2000" dirty="0"/>
          </a:p>
          <a:p>
            <a:pPr lvl="3" eaLnBrk="1" hangingPunct="1">
              <a:spcBef>
                <a:spcPct val="20000"/>
              </a:spcBef>
              <a:buClr>
                <a:srgbClr val="FFCC00"/>
              </a:buClr>
              <a:buFont typeface="Wingdings" panose="05000000000000000000" pitchFamily="2" charset="2"/>
              <a:buChar char="l"/>
            </a:pPr>
            <a:r>
              <a:rPr lang="zh-CN" altLang="en-US" sz="2000" dirty="0"/>
              <a:t>在每种</a:t>
            </a:r>
            <a:r>
              <a:rPr lang="en-US" altLang="zh-CN" sz="2000" dirty="0"/>
              <a:t>case </a:t>
            </a:r>
            <a:r>
              <a:rPr lang="zh-CN" altLang="en-US" sz="2000" dirty="0"/>
              <a:t>语句后最好有 </a:t>
            </a:r>
            <a:r>
              <a:rPr lang="en-US" altLang="zh-CN" sz="2000" dirty="0"/>
              <a:t>break</a:t>
            </a:r>
            <a:r>
              <a:rPr lang="zh-CN" altLang="en-US" sz="2000" dirty="0"/>
              <a:t>终止，否则，将执行下面</a:t>
            </a:r>
            <a:r>
              <a:rPr lang="en-US" altLang="zh-CN" sz="2000" dirty="0"/>
              <a:t>case </a:t>
            </a:r>
            <a:r>
              <a:rPr lang="zh-CN" altLang="en-US" sz="2000" dirty="0"/>
              <a:t>对应的语句。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case</a:t>
            </a:r>
            <a:r>
              <a:rPr lang="zh-CN" altLang="zh-CN" sz="2000" dirty="0"/>
              <a:t>后可包含多个可执行语句，且不必加{ }</a:t>
            </a:r>
            <a:endParaRPr lang="zh-CN" altLang="en-US" sz="2000" dirty="0"/>
          </a:p>
          <a:p>
            <a:pPr lvl="3">
              <a:buClr>
                <a:srgbClr val="FFCC00"/>
              </a:buClr>
              <a:buFont typeface="Wingdings" panose="05000000000000000000" pitchFamily="2" charset="2"/>
              <a:buChar char="l"/>
            </a:pPr>
            <a:r>
              <a:rPr lang="zh-CN" altLang="zh-CN" sz="2000" dirty="0"/>
              <a:t>多个</a:t>
            </a:r>
            <a:r>
              <a:rPr lang="en-US" altLang="zh-CN" sz="2000" dirty="0"/>
              <a:t>case</a:t>
            </a:r>
            <a:r>
              <a:rPr lang="zh-CN" altLang="zh-CN" sz="2000" dirty="0"/>
              <a:t>可共用一组执行语句</a:t>
            </a:r>
            <a:endParaRPr lang="en-US" altLang="zh-CN" sz="2000" dirty="0"/>
          </a:p>
          <a:p>
            <a:pPr lvl="3" eaLnBrk="1" hangingPunct="1">
              <a:spcBef>
                <a:spcPct val="20000"/>
              </a:spcBef>
              <a:buClr>
                <a:srgbClr val="FFCC00"/>
              </a:buClr>
              <a:buFont typeface="Wingdings" panose="05000000000000000000" pitchFamily="2" charset="2"/>
              <a:buChar char="l"/>
            </a:pPr>
            <a:r>
              <a:rPr lang="en-US" altLang="zh-CN" sz="2000" dirty="0"/>
              <a:t>switch</a:t>
            </a:r>
            <a:r>
              <a:rPr lang="zh-CN" altLang="zh-CN" sz="2000" dirty="0"/>
              <a:t>可嵌套</a:t>
            </a:r>
            <a:endParaRPr lang="zh-CN" altLang="en-US" sz="2000" dirty="0"/>
          </a:p>
        </p:txBody>
      </p:sp>
    </p:spTree>
    <p:extLst>
      <p:ext uri="{BB962C8B-B14F-4D97-AF65-F5344CB8AC3E}">
        <p14:creationId xmlns:p14="http://schemas.microsoft.com/office/powerpoint/2010/main" val="1592151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31">
            <a:extLst>
              <a:ext uri="{FF2B5EF4-FFF2-40B4-BE49-F238E27FC236}">
                <a16:creationId xmlns="" xmlns:a16="http://schemas.microsoft.com/office/drawing/2014/main" id="{B4B67F9A-4B91-4C01-B101-384E5939AAFC}"/>
              </a:ext>
            </a:extLst>
          </p:cNvPr>
          <p:cNvSpPr txBox="1">
            <a:spLocks noChangeArrowheads="1"/>
          </p:cNvSpPr>
          <p:nvPr/>
        </p:nvSpPr>
        <p:spPr bwMode="auto">
          <a:xfrm>
            <a:off x="2555875" y="547688"/>
            <a:ext cx="6223000" cy="5745162"/>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a:t>
            </a:r>
          </a:p>
          <a:p>
            <a:pPr>
              <a:lnSpc>
                <a:spcPct val="90000"/>
              </a:lnSpc>
            </a:pPr>
            <a:r>
              <a:rPr lang="en-US" altLang="zh-CN" dirty="0">
                <a:solidFill>
                  <a:srgbClr val="000000"/>
                </a:solidFill>
                <a:ea typeface="隶书" panose="02010509060101010101" pitchFamily="49" charset="-122"/>
              </a:rPr>
              <a:t>int main( )</a:t>
            </a:r>
          </a:p>
          <a:p>
            <a:pPr>
              <a:lnSpc>
                <a:spcPct val="90000"/>
              </a:lnSpc>
            </a:pPr>
            <a:r>
              <a:rPr lang="en-US" altLang="zh-CN" dirty="0">
                <a:solidFill>
                  <a:srgbClr val="000000"/>
                </a:solidFill>
                <a:ea typeface="隶书" panose="02010509060101010101" pitchFamily="49" charset="-122"/>
              </a:rPr>
              <a:t> {  </a:t>
            </a:r>
          </a:p>
          <a:p>
            <a:pPr>
              <a:lnSpc>
                <a:spcPct val="90000"/>
              </a:lnSpc>
            </a:pPr>
            <a:r>
              <a:rPr lang="en-US" altLang="zh-CN" dirty="0">
                <a:solidFill>
                  <a:srgbClr val="000000"/>
                </a:solidFill>
                <a:ea typeface="隶书" panose="02010509060101010101" pitchFamily="49" charset="-122"/>
              </a:rPr>
              <a:t>          int x=1,y=0,a=0,b=0;</a:t>
            </a:r>
          </a:p>
          <a:p>
            <a:pPr>
              <a:lnSpc>
                <a:spcPct val="90000"/>
              </a:lnSpc>
            </a:pPr>
            <a:r>
              <a:rPr lang="en-US" altLang="zh-CN" dirty="0">
                <a:solidFill>
                  <a:srgbClr val="000000"/>
                </a:solidFill>
                <a:ea typeface="隶书" panose="02010509060101010101" pitchFamily="49" charset="-122"/>
              </a:rPr>
              <a:t>          switch(x)</a:t>
            </a:r>
          </a:p>
          <a:p>
            <a:pPr>
              <a:lnSpc>
                <a:spcPct val="90000"/>
              </a:lnSpc>
            </a:pPr>
            <a:r>
              <a:rPr lang="en-US" altLang="zh-CN" dirty="0">
                <a:solidFill>
                  <a:srgbClr val="000000"/>
                </a:solidFill>
                <a:ea typeface="隶书" panose="02010509060101010101" pitchFamily="49" charset="-122"/>
              </a:rPr>
              <a:t>          {    </a:t>
            </a:r>
          </a:p>
          <a:p>
            <a:pPr>
              <a:lnSpc>
                <a:spcPct val="90000"/>
              </a:lnSpc>
            </a:pPr>
            <a:r>
              <a:rPr lang="en-US" altLang="zh-CN" dirty="0">
                <a:solidFill>
                  <a:srgbClr val="000000"/>
                </a:solidFill>
                <a:ea typeface="隶书" panose="02010509060101010101" pitchFamily="49" charset="-122"/>
              </a:rPr>
              <a:t>               case  1:</a:t>
            </a:r>
          </a:p>
          <a:p>
            <a:pPr>
              <a:lnSpc>
                <a:spcPct val="90000"/>
              </a:lnSpc>
            </a:pPr>
            <a:r>
              <a:rPr lang="en-US" altLang="zh-CN" dirty="0">
                <a:solidFill>
                  <a:srgbClr val="000000"/>
                </a:solidFill>
                <a:ea typeface="隶书" panose="02010509060101010101" pitchFamily="49" charset="-122"/>
              </a:rPr>
              <a:t>                           switch(y)</a:t>
            </a:r>
          </a:p>
          <a:p>
            <a:pPr>
              <a:lnSpc>
                <a:spcPct val="90000"/>
              </a:lnSpc>
            </a:pPr>
            <a:r>
              <a:rPr lang="en-US" altLang="zh-CN" dirty="0">
                <a:solidFill>
                  <a:srgbClr val="000000"/>
                </a:solidFill>
                <a:ea typeface="隶书" panose="02010509060101010101" pitchFamily="49" charset="-122"/>
              </a:rPr>
              <a:t>                            {     </a:t>
            </a:r>
          </a:p>
          <a:p>
            <a:pPr>
              <a:lnSpc>
                <a:spcPct val="90000"/>
              </a:lnSpc>
            </a:pPr>
            <a:r>
              <a:rPr lang="en-US" altLang="zh-CN" dirty="0">
                <a:solidFill>
                  <a:srgbClr val="000000"/>
                </a:solidFill>
                <a:ea typeface="隶书" panose="02010509060101010101" pitchFamily="49" charset="-122"/>
              </a:rPr>
              <a:t>                                  case 0:   a++;  break;</a:t>
            </a:r>
          </a:p>
          <a:p>
            <a:pPr>
              <a:lnSpc>
                <a:spcPct val="90000"/>
              </a:lnSpc>
            </a:pPr>
            <a:r>
              <a:rPr lang="en-US" altLang="zh-CN" dirty="0">
                <a:solidFill>
                  <a:srgbClr val="000000"/>
                </a:solidFill>
                <a:ea typeface="隶书" panose="02010509060101010101" pitchFamily="49" charset="-122"/>
              </a:rPr>
              <a:t>                                   case 1:   b++;  break;</a:t>
            </a:r>
          </a:p>
          <a:p>
            <a:pPr>
              <a:lnSpc>
                <a:spcPct val="90000"/>
              </a:lnSpc>
            </a:pP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                case  2:  a++;b++; break;</a:t>
            </a:r>
          </a:p>
          <a:p>
            <a:pPr>
              <a:lnSpc>
                <a:spcPct val="90000"/>
              </a:lnSpc>
            </a:pPr>
            <a:r>
              <a:rPr lang="en-US" altLang="zh-CN" dirty="0">
                <a:solidFill>
                  <a:srgbClr val="000000"/>
                </a:solidFill>
                <a:ea typeface="隶书" panose="02010509060101010101" pitchFamily="49" charset="-122"/>
              </a:rPr>
              <a:t>                case  3:  a++;b++;</a:t>
            </a:r>
          </a:p>
          <a:p>
            <a:pPr>
              <a:lnSpc>
                <a:spcPct val="90000"/>
              </a:lnSpc>
            </a:pP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na</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d,b</a:t>
            </a:r>
            <a:r>
              <a:rPr lang="en-US" altLang="zh-CN" dirty="0">
                <a:solidFill>
                  <a:srgbClr val="000000"/>
                </a:solidFill>
                <a:ea typeface="隶书" panose="02010509060101010101" pitchFamily="49" charset="-122"/>
              </a:rPr>
              <a:t>=%d</a:t>
            </a:r>
            <a:r>
              <a:rPr lang="en-US" altLang="zh-CN" dirty="0"/>
              <a:t>"</a:t>
            </a:r>
            <a:r>
              <a:rPr lang="en-US" altLang="zh-CN" dirty="0">
                <a:solidFill>
                  <a:srgbClr val="000000"/>
                </a:solidFill>
                <a:ea typeface="隶书" panose="02010509060101010101" pitchFamily="49" charset="-122"/>
              </a:rPr>
              <a:t>,</a:t>
            </a:r>
            <a:r>
              <a:rPr lang="en-US" altLang="zh-CN" dirty="0" err="1">
                <a:solidFill>
                  <a:srgbClr val="000000"/>
                </a:solidFill>
                <a:ea typeface="隶书" panose="02010509060101010101" pitchFamily="49" charset="-122"/>
              </a:rPr>
              <a:t>a,b</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p>
        </p:txBody>
      </p:sp>
      <p:sp>
        <p:nvSpPr>
          <p:cNvPr id="5" name="Text Box 1032">
            <a:extLst>
              <a:ext uri="{FF2B5EF4-FFF2-40B4-BE49-F238E27FC236}">
                <a16:creationId xmlns="" xmlns:a16="http://schemas.microsoft.com/office/drawing/2014/main" id="{ED73EEBE-1629-4A76-AC33-1A0D01597F56}"/>
              </a:ext>
            </a:extLst>
          </p:cNvPr>
          <p:cNvSpPr txBox="1">
            <a:spLocks noChangeArrowheads="1"/>
          </p:cNvSpPr>
          <p:nvPr/>
        </p:nvSpPr>
        <p:spPr bwMode="auto">
          <a:xfrm>
            <a:off x="788988" y="6246813"/>
            <a:ext cx="1766887" cy="495300"/>
          </a:xfrm>
          <a:prstGeom prst="rect">
            <a:avLst/>
          </a:prstGeom>
          <a:solidFill>
            <a:srgbClr val="C0C0C0"/>
          </a:solidFill>
          <a:ln w="38100">
            <a:solidFill>
              <a:srgbClr val="000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00"/>
                </a:solidFill>
              </a:rPr>
              <a:t>  a=2 ,  b=1  </a:t>
            </a:r>
          </a:p>
        </p:txBody>
      </p:sp>
      <p:sp>
        <p:nvSpPr>
          <p:cNvPr id="44036" name="Rectangle 1033">
            <a:extLst>
              <a:ext uri="{FF2B5EF4-FFF2-40B4-BE49-F238E27FC236}">
                <a16:creationId xmlns="" xmlns:a16="http://schemas.microsoft.com/office/drawing/2014/main" id="{3290DD50-4750-4257-AE91-AA255612BB86}"/>
              </a:ext>
            </a:extLst>
          </p:cNvPr>
          <p:cNvSpPr>
            <a:spLocks noChangeArrowheads="1"/>
          </p:cNvSpPr>
          <p:nvPr/>
        </p:nvSpPr>
        <p:spPr bwMode="auto">
          <a:xfrm>
            <a:off x="250825" y="1052513"/>
            <a:ext cx="2247900"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  </a:t>
            </a:r>
            <a:r>
              <a:rPr lang="en-US" altLang="zh-CN"/>
              <a:t>switch</a:t>
            </a:r>
            <a:r>
              <a:rPr lang="zh-CN" altLang="en-US"/>
              <a:t>嵌套</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 xmlns:a16="http://schemas.microsoft.com/office/drawing/2014/main" id="{D3473CBB-D6A0-4C3F-AFBB-444328B459E5}"/>
              </a:ext>
            </a:extLst>
          </p:cNvPr>
          <p:cNvSpPr>
            <a:spLocks noChangeArrowheads="1"/>
          </p:cNvSpPr>
          <p:nvPr/>
        </p:nvSpPr>
        <p:spPr bwMode="auto">
          <a:xfrm>
            <a:off x="655638" y="879475"/>
            <a:ext cx="7759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lang="en-US" altLang="zh-CN" sz="3200">
                <a:solidFill>
                  <a:schemeClr val="accent1"/>
                </a:solidFill>
              </a:rPr>
              <a:t>5.5</a:t>
            </a:r>
            <a:r>
              <a:rPr lang="en-US" altLang="zh-CN" sz="3200">
                <a:latin typeface="Arial" panose="020B0604020202020204" pitchFamily="34" charset="0"/>
              </a:rPr>
              <a:t>  </a:t>
            </a:r>
            <a:r>
              <a:rPr lang="zh-CN" altLang="en-US" sz="3200">
                <a:latin typeface="Arial" panose="020B0604020202020204" pitchFamily="34" charset="0"/>
              </a:rPr>
              <a:t>程序举例</a:t>
            </a:r>
            <a:endParaRPr lang="zh-CN" altLang="en-US" sz="3200"/>
          </a:p>
        </p:txBody>
      </p:sp>
      <p:sp>
        <p:nvSpPr>
          <p:cNvPr id="5" name="Rectangle 10">
            <a:extLst>
              <a:ext uri="{FF2B5EF4-FFF2-40B4-BE49-F238E27FC236}">
                <a16:creationId xmlns="" xmlns:a16="http://schemas.microsoft.com/office/drawing/2014/main" id="{FD7F279A-F70D-4F0D-9354-C79821D5FB64}"/>
              </a:ext>
            </a:extLst>
          </p:cNvPr>
          <p:cNvSpPr>
            <a:spLocks noChangeArrowheads="1"/>
          </p:cNvSpPr>
          <p:nvPr/>
        </p:nvSpPr>
        <p:spPr bwMode="auto">
          <a:xfrm>
            <a:off x="1347788" y="1427163"/>
            <a:ext cx="5330825"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a:t>
            </a:r>
            <a:r>
              <a:rPr lang="en-US" altLang="zh-CN"/>
              <a:t>5.5  </a:t>
            </a:r>
            <a:r>
              <a:rPr lang="zh-CN" altLang="en-US"/>
              <a:t>判断某一年是否闰年</a:t>
            </a:r>
          </a:p>
        </p:txBody>
      </p:sp>
      <p:sp>
        <p:nvSpPr>
          <p:cNvPr id="6" name="Text Box 11">
            <a:extLst>
              <a:ext uri="{FF2B5EF4-FFF2-40B4-BE49-F238E27FC236}">
                <a16:creationId xmlns="" xmlns:a16="http://schemas.microsoft.com/office/drawing/2014/main" id="{E22E602B-A7D6-4411-984C-92C18B53A23C}"/>
              </a:ext>
            </a:extLst>
          </p:cNvPr>
          <p:cNvSpPr txBox="1">
            <a:spLocks noChangeArrowheads="1"/>
          </p:cNvSpPr>
          <p:nvPr/>
        </p:nvSpPr>
        <p:spPr bwMode="auto">
          <a:xfrm>
            <a:off x="2251075" y="1938338"/>
            <a:ext cx="4541838" cy="4730750"/>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                    </a:t>
            </a:r>
            <a:r>
              <a:rPr lang="en-US" altLang="zh-CN" dirty="0">
                <a:solidFill>
                  <a:srgbClr val="33CC33"/>
                </a:solidFill>
                <a:ea typeface="隶书" panose="02010509060101010101" pitchFamily="49" charset="-122"/>
              </a:rPr>
              <a:t>①</a:t>
            </a:r>
            <a:endParaRPr lang="en-US" altLang="zh-CN" dirty="0">
              <a:solidFill>
                <a:srgbClr val="000000"/>
              </a:solidFill>
              <a:ea typeface="隶书" panose="02010509060101010101" pitchFamily="49" charset="-122"/>
            </a:endParaRPr>
          </a:p>
          <a:p>
            <a:pPr>
              <a:lnSpc>
                <a:spcPct val="90000"/>
              </a:lnSpc>
            </a:pPr>
            <a:r>
              <a:rPr lang="en-US" altLang="zh-CN" dirty="0">
                <a:solidFill>
                  <a:srgbClr val="000000"/>
                </a:solidFill>
                <a:ea typeface="隶书" panose="02010509060101010101" pitchFamily="49" charset="-122"/>
              </a:rPr>
              <a:t>int main()</a:t>
            </a:r>
            <a:endParaRPr lang="en-US" altLang="zh-CN" dirty="0">
              <a:solidFill>
                <a:srgbClr val="33CC33"/>
              </a:solidFill>
              <a:ea typeface="隶书" panose="02010509060101010101" pitchFamily="49" charset="-122"/>
            </a:endParaRPr>
          </a:p>
          <a:p>
            <a:pPr>
              <a:lnSpc>
                <a:spcPct val="90000"/>
              </a:lnSpc>
            </a:pPr>
            <a:r>
              <a:rPr lang="en-US" altLang="zh-CN" dirty="0">
                <a:solidFill>
                  <a:srgbClr val="000000"/>
                </a:solidFill>
                <a:ea typeface="隶书" panose="02010509060101010101" pitchFamily="49" charset="-122"/>
              </a:rPr>
              <a:t>{ int </a:t>
            </a:r>
            <a:r>
              <a:rPr lang="en-US" altLang="zh-CN" dirty="0" err="1">
                <a:solidFill>
                  <a:srgbClr val="000000"/>
                </a:solidFill>
                <a:ea typeface="隶书" panose="02010509060101010101" pitchFamily="49" charset="-122"/>
              </a:rPr>
              <a:t>year,leap</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scanf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Enter year:%</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,&amp;year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if(year%4==0)</a:t>
            </a:r>
          </a:p>
          <a:p>
            <a:pPr>
              <a:lnSpc>
                <a:spcPct val="90000"/>
              </a:lnSpc>
            </a:pPr>
            <a:r>
              <a:rPr lang="en-US" altLang="zh-CN" dirty="0">
                <a:solidFill>
                  <a:srgbClr val="000000"/>
                </a:solidFill>
                <a:ea typeface="隶书" panose="02010509060101010101" pitchFamily="49" charset="-122"/>
              </a:rPr>
              <a:t>    </a:t>
            </a:r>
            <a:r>
              <a:rPr lang="en-US" altLang="zh-CN" dirty="0">
                <a:solidFill>
                  <a:srgbClr val="FF3300"/>
                </a:solidFill>
                <a:ea typeface="隶书" panose="02010509060101010101" pitchFamily="49" charset="-122"/>
              </a:rPr>
              <a:t>{</a:t>
            </a:r>
            <a:r>
              <a:rPr lang="en-US" altLang="zh-CN" dirty="0">
                <a:solidFill>
                  <a:srgbClr val="000000"/>
                </a:solidFill>
                <a:ea typeface="隶书" panose="02010509060101010101" pitchFamily="49" charset="-122"/>
              </a:rPr>
              <a:t> if(year%100==0)</a:t>
            </a:r>
          </a:p>
          <a:p>
            <a:pPr>
              <a:lnSpc>
                <a:spcPct val="90000"/>
              </a:lnSpc>
            </a:pPr>
            <a:r>
              <a:rPr lang="en-US" altLang="zh-CN" dirty="0">
                <a:solidFill>
                  <a:srgbClr val="000000"/>
                </a:solidFill>
                <a:ea typeface="隶书" panose="02010509060101010101" pitchFamily="49" charset="-122"/>
              </a:rPr>
              <a:t>         </a:t>
            </a:r>
            <a:r>
              <a:rPr lang="en-US" altLang="zh-CN" dirty="0">
                <a:solidFill>
                  <a:srgbClr val="FF3300"/>
                </a:solidFill>
                <a:ea typeface="隶书" panose="02010509060101010101" pitchFamily="49" charset="-122"/>
              </a:rPr>
              <a:t>{</a:t>
            </a:r>
            <a:r>
              <a:rPr lang="en-US" altLang="zh-CN" dirty="0">
                <a:solidFill>
                  <a:srgbClr val="000000"/>
                </a:solidFill>
                <a:ea typeface="隶书" panose="02010509060101010101" pitchFamily="49" charset="-122"/>
              </a:rPr>
              <a:t> if(year%400==0) leap=1;</a:t>
            </a:r>
          </a:p>
          <a:p>
            <a:pPr>
              <a:lnSpc>
                <a:spcPct val="90000"/>
              </a:lnSpc>
            </a:pPr>
            <a:r>
              <a:rPr lang="en-US" altLang="zh-CN" dirty="0">
                <a:solidFill>
                  <a:srgbClr val="000000"/>
                </a:solidFill>
                <a:ea typeface="隶书" panose="02010509060101010101" pitchFamily="49" charset="-122"/>
              </a:rPr>
              <a:t>           else leap=0;</a:t>
            </a:r>
            <a:r>
              <a:rPr lang="en-US" altLang="zh-CN" dirty="0">
                <a:solidFill>
                  <a:srgbClr val="FF33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else leap=1;</a:t>
            </a:r>
            <a:r>
              <a:rPr lang="en-US" altLang="zh-CN" dirty="0">
                <a:solidFill>
                  <a:srgbClr val="FF33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else leap=0;</a:t>
            </a:r>
          </a:p>
          <a:p>
            <a:pPr>
              <a:lnSpc>
                <a:spcPct val="90000"/>
              </a:lnSpc>
            </a:pPr>
            <a:r>
              <a:rPr lang="en-US" altLang="zh-CN" dirty="0">
                <a:solidFill>
                  <a:srgbClr val="000000"/>
                </a:solidFill>
                <a:ea typeface="隶书" panose="02010509060101010101" pitchFamily="49" charset="-122"/>
              </a:rPr>
              <a:t>  if(leap)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a:t>
            </a:r>
            <a:r>
              <a:rPr lang="en-US" altLang="zh-CN" dirty="0" err="1">
                <a:solidFill>
                  <a:srgbClr val="000000"/>
                </a:solidFill>
                <a:ea typeface="隶书" panose="02010509060101010101" pitchFamily="49" charset="-122"/>
              </a:rPr>
              <a:t>is</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  else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is </a:t>
            </a:r>
            <a:r>
              <a:rPr lang="en-US" altLang="zh-CN" dirty="0" err="1">
                <a:solidFill>
                  <a:srgbClr val="000000"/>
                </a:solidFill>
                <a:ea typeface="隶书" panose="02010509060101010101" pitchFamily="49" charset="-122"/>
              </a:rPr>
              <a:t>not</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 leap year.\n</a:t>
            </a:r>
            <a:r>
              <a:rPr lang="en-US" altLang="zh-CN" dirty="0"/>
              <a:t>"</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a:t>
            </a:r>
          </a:p>
        </p:txBody>
      </p:sp>
      <p:sp>
        <p:nvSpPr>
          <p:cNvPr id="7" name="AutoShape 12">
            <a:extLst>
              <a:ext uri="{FF2B5EF4-FFF2-40B4-BE49-F238E27FC236}">
                <a16:creationId xmlns="" xmlns:a16="http://schemas.microsoft.com/office/drawing/2014/main" id="{2A8F1C87-1B6F-4589-9E27-4E57ED593CE3}"/>
              </a:ext>
            </a:extLst>
          </p:cNvPr>
          <p:cNvSpPr>
            <a:spLocks noChangeArrowheads="1"/>
          </p:cNvSpPr>
          <p:nvPr/>
        </p:nvSpPr>
        <p:spPr bwMode="auto">
          <a:xfrm>
            <a:off x="234950" y="4630738"/>
            <a:ext cx="2246313" cy="484187"/>
          </a:xfrm>
          <a:prstGeom prst="wedgeRectCallout">
            <a:avLst>
              <a:gd name="adj1" fmla="val 59046"/>
              <a:gd name="adj2" fmla="val -175245"/>
            </a:avLst>
          </a:prstGeom>
          <a:solidFill>
            <a:srgbClr val="FFCC99"/>
          </a:solidFill>
          <a:ln w="25400">
            <a:solidFill>
              <a:srgbClr val="339966"/>
            </a:solidFill>
            <a:miter lim="800000"/>
            <a:headEnd/>
            <a:tailEnd/>
          </a:ln>
          <a:effectLst/>
        </p:spPr>
        <p:txBody>
          <a:bodyPr/>
          <a:lstStyle/>
          <a:p>
            <a:pPr>
              <a:defRPr/>
            </a:pPr>
            <a:r>
              <a:rPr lang="en-US" altLang="zh-CN" dirty="0">
                <a:solidFill>
                  <a:srgbClr val="FF3300"/>
                </a:solidFill>
                <a:effectLst>
                  <a:outerShdw blurRad="38100" dist="38100" dir="2700000" algn="tl">
                    <a:srgbClr val="000000"/>
                  </a:outerShdw>
                </a:effectLst>
                <a:latin typeface="楷体_GB2312" pitchFamily="49" charset="-122"/>
              </a:rPr>
              <a:t>{ }</a:t>
            </a:r>
            <a:r>
              <a:rPr lang="zh-CN" altLang="en-US" dirty="0">
                <a:solidFill>
                  <a:srgbClr val="FF3300"/>
                </a:solidFill>
                <a:effectLst>
                  <a:outerShdw blurRad="38100" dist="38100" dir="2700000" algn="tl">
                    <a:srgbClr val="000000"/>
                  </a:outerShdw>
                </a:effectLst>
                <a:latin typeface="楷体_GB2312" pitchFamily="49" charset="-122"/>
              </a:rPr>
              <a:t>能省略吗？</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 xmlns:a16="http://schemas.microsoft.com/office/drawing/2014/main" id="{D3473CBB-D6A0-4C3F-AFBB-444328B459E5}"/>
              </a:ext>
            </a:extLst>
          </p:cNvPr>
          <p:cNvSpPr>
            <a:spLocks noChangeArrowheads="1"/>
          </p:cNvSpPr>
          <p:nvPr/>
        </p:nvSpPr>
        <p:spPr bwMode="auto">
          <a:xfrm>
            <a:off x="1187624" y="617008"/>
            <a:ext cx="7759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lang="en-US" altLang="zh-CN" sz="3200" dirty="0">
                <a:solidFill>
                  <a:schemeClr val="accent1"/>
                </a:solidFill>
              </a:rPr>
              <a:t>5.5</a:t>
            </a:r>
            <a:r>
              <a:rPr lang="en-US" altLang="zh-CN" sz="3200" dirty="0">
                <a:latin typeface="Arial" panose="020B0604020202020204" pitchFamily="34" charset="0"/>
              </a:rPr>
              <a:t>  </a:t>
            </a:r>
            <a:r>
              <a:rPr lang="zh-CN" altLang="en-US" sz="3200" dirty="0">
                <a:latin typeface="Arial" panose="020B0604020202020204" pitchFamily="34" charset="0"/>
              </a:rPr>
              <a:t>程序举例</a:t>
            </a:r>
            <a:endParaRPr lang="zh-CN" altLang="en-US" sz="3200" dirty="0"/>
          </a:p>
        </p:txBody>
      </p:sp>
      <p:sp>
        <p:nvSpPr>
          <p:cNvPr id="5" name="Rectangle 10">
            <a:extLst>
              <a:ext uri="{FF2B5EF4-FFF2-40B4-BE49-F238E27FC236}">
                <a16:creationId xmlns="" xmlns:a16="http://schemas.microsoft.com/office/drawing/2014/main" id="{FD7F279A-F70D-4F0D-9354-C79821D5FB64}"/>
              </a:ext>
            </a:extLst>
          </p:cNvPr>
          <p:cNvSpPr>
            <a:spLocks noChangeArrowheads="1"/>
          </p:cNvSpPr>
          <p:nvPr/>
        </p:nvSpPr>
        <p:spPr bwMode="auto">
          <a:xfrm>
            <a:off x="1347788" y="1210041"/>
            <a:ext cx="5330825"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dirty="0"/>
              <a:t>例</a:t>
            </a:r>
            <a:r>
              <a:rPr lang="en-US" altLang="zh-CN" dirty="0"/>
              <a:t>5.5  </a:t>
            </a:r>
            <a:r>
              <a:rPr lang="zh-CN" altLang="en-US" dirty="0"/>
              <a:t>判断某一年是否闰年</a:t>
            </a:r>
          </a:p>
        </p:txBody>
      </p:sp>
      <p:sp>
        <p:nvSpPr>
          <p:cNvPr id="8" name="Text Box 14">
            <a:extLst>
              <a:ext uri="{FF2B5EF4-FFF2-40B4-BE49-F238E27FC236}">
                <a16:creationId xmlns="" xmlns:a16="http://schemas.microsoft.com/office/drawing/2014/main" id="{C6063D5E-43D6-4042-A80F-F6888C599FCA}"/>
              </a:ext>
            </a:extLst>
          </p:cNvPr>
          <p:cNvSpPr txBox="1">
            <a:spLocks noChangeArrowheads="1"/>
          </p:cNvSpPr>
          <p:nvPr/>
        </p:nvSpPr>
        <p:spPr bwMode="auto">
          <a:xfrm>
            <a:off x="1347788" y="1761942"/>
            <a:ext cx="4541837" cy="5059362"/>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                    </a:t>
            </a:r>
            <a:r>
              <a:rPr lang="en-US" altLang="zh-CN" dirty="0">
                <a:solidFill>
                  <a:srgbClr val="33CC33"/>
                </a:solidFill>
                <a:ea typeface="隶书" panose="02010509060101010101" pitchFamily="49" charset="-122"/>
              </a:rPr>
              <a:t>②</a:t>
            </a:r>
            <a:endParaRPr lang="en-US" altLang="zh-CN" dirty="0">
              <a:solidFill>
                <a:srgbClr val="000000"/>
              </a:solidFill>
              <a:ea typeface="隶书" panose="02010509060101010101" pitchFamily="49" charset="-122"/>
            </a:endParaRPr>
          </a:p>
          <a:p>
            <a:pPr>
              <a:lnSpc>
                <a:spcPct val="90000"/>
              </a:lnSpc>
            </a:pPr>
            <a:r>
              <a:rPr lang="en-US" altLang="zh-CN" dirty="0">
                <a:solidFill>
                  <a:srgbClr val="000000"/>
                </a:solidFill>
                <a:ea typeface="隶书" panose="02010509060101010101" pitchFamily="49" charset="-122"/>
              </a:rPr>
              <a:t>int main()</a:t>
            </a:r>
            <a:endParaRPr lang="en-US" altLang="zh-CN" dirty="0">
              <a:solidFill>
                <a:srgbClr val="33CC33"/>
              </a:solidFill>
              <a:ea typeface="隶书" panose="02010509060101010101" pitchFamily="49" charset="-122"/>
            </a:endParaRPr>
          </a:p>
          <a:p>
            <a:pPr>
              <a:lnSpc>
                <a:spcPct val="90000"/>
              </a:lnSpc>
            </a:pPr>
            <a:r>
              <a:rPr lang="en-US" altLang="zh-CN" dirty="0">
                <a:solidFill>
                  <a:srgbClr val="000000"/>
                </a:solidFill>
                <a:ea typeface="隶书" panose="02010509060101010101" pitchFamily="49" charset="-122"/>
              </a:rPr>
              <a:t>{ int </a:t>
            </a:r>
            <a:r>
              <a:rPr lang="en-US" altLang="zh-CN" dirty="0" err="1">
                <a:solidFill>
                  <a:srgbClr val="000000"/>
                </a:solidFill>
                <a:ea typeface="隶书" panose="02010509060101010101" pitchFamily="49" charset="-122"/>
              </a:rPr>
              <a:t>year,leap</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scanf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Enter year:%</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,&amp;year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if(year%4!=0) </a:t>
            </a:r>
          </a:p>
          <a:p>
            <a:pPr>
              <a:lnSpc>
                <a:spcPct val="90000"/>
              </a:lnSpc>
            </a:pPr>
            <a:r>
              <a:rPr lang="en-US" altLang="zh-CN" dirty="0">
                <a:solidFill>
                  <a:srgbClr val="000000"/>
                </a:solidFill>
                <a:ea typeface="隶书" panose="02010509060101010101" pitchFamily="49" charset="-122"/>
              </a:rPr>
              <a:t>      leap=0;</a:t>
            </a:r>
          </a:p>
          <a:p>
            <a:pPr>
              <a:lnSpc>
                <a:spcPct val="90000"/>
              </a:lnSpc>
            </a:pPr>
            <a:r>
              <a:rPr lang="en-US" altLang="zh-CN" dirty="0">
                <a:solidFill>
                  <a:srgbClr val="000000"/>
                </a:solidFill>
                <a:ea typeface="隶书" panose="02010509060101010101" pitchFamily="49" charset="-122"/>
              </a:rPr>
              <a:t>  else if(year%100!=0) </a:t>
            </a:r>
          </a:p>
          <a:p>
            <a:pPr>
              <a:lnSpc>
                <a:spcPct val="90000"/>
              </a:lnSpc>
            </a:pPr>
            <a:r>
              <a:rPr lang="en-US" altLang="zh-CN" dirty="0">
                <a:solidFill>
                  <a:srgbClr val="000000"/>
                </a:solidFill>
                <a:ea typeface="隶书" panose="02010509060101010101" pitchFamily="49" charset="-122"/>
              </a:rPr>
              <a:t>      leap=1;</a:t>
            </a:r>
          </a:p>
          <a:p>
            <a:pPr>
              <a:lnSpc>
                <a:spcPct val="90000"/>
              </a:lnSpc>
            </a:pPr>
            <a:r>
              <a:rPr lang="en-US" altLang="zh-CN" dirty="0">
                <a:solidFill>
                  <a:srgbClr val="000000"/>
                </a:solidFill>
                <a:ea typeface="隶书" panose="02010509060101010101" pitchFamily="49" charset="-122"/>
              </a:rPr>
              <a:t>  else if(year%400!=0)</a:t>
            </a:r>
          </a:p>
          <a:p>
            <a:pPr>
              <a:lnSpc>
                <a:spcPct val="90000"/>
              </a:lnSpc>
            </a:pPr>
            <a:r>
              <a:rPr lang="en-US" altLang="zh-CN" dirty="0">
                <a:solidFill>
                  <a:srgbClr val="000000"/>
                </a:solidFill>
                <a:ea typeface="隶书" panose="02010509060101010101" pitchFamily="49" charset="-122"/>
              </a:rPr>
              <a:t>      leap=0;</a:t>
            </a:r>
          </a:p>
          <a:p>
            <a:pPr>
              <a:lnSpc>
                <a:spcPct val="90000"/>
              </a:lnSpc>
            </a:pPr>
            <a:r>
              <a:rPr lang="en-US" altLang="zh-CN" dirty="0">
                <a:solidFill>
                  <a:srgbClr val="000000"/>
                </a:solidFill>
                <a:ea typeface="隶书" panose="02010509060101010101" pitchFamily="49" charset="-122"/>
              </a:rPr>
              <a:t>  else leap=1;</a:t>
            </a:r>
          </a:p>
          <a:p>
            <a:pPr>
              <a:lnSpc>
                <a:spcPct val="90000"/>
              </a:lnSpc>
            </a:pPr>
            <a:r>
              <a:rPr lang="en-US" altLang="zh-CN" dirty="0">
                <a:solidFill>
                  <a:srgbClr val="000000"/>
                </a:solidFill>
                <a:ea typeface="隶书" panose="02010509060101010101" pitchFamily="49" charset="-122"/>
              </a:rPr>
              <a:t>  if(leap)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a:t>
            </a:r>
            <a:r>
              <a:rPr lang="en-US" altLang="zh-CN" dirty="0" err="1">
                <a:solidFill>
                  <a:srgbClr val="000000"/>
                </a:solidFill>
                <a:ea typeface="隶书" panose="02010509060101010101" pitchFamily="49" charset="-122"/>
              </a:rPr>
              <a:t>is</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  else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is </a:t>
            </a:r>
            <a:r>
              <a:rPr lang="en-US" altLang="zh-CN" dirty="0" err="1">
                <a:solidFill>
                  <a:srgbClr val="000000"/>
                </a:solidFill>
                <a:ea typeface="隶书" panose="02010509060101010101" pitchFamily="49" charset="-122"/>
              </a:rPr>
              <a:t>not</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 leap year.\n</a:t>
            </a:r>
            <a:r>
              <a:rPr lang="en-US" altLang="zh-CN" dirty="0"/>
              <a:t>"</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a:t>
            </a:r>
          </a:p>
        </p:txBody>
      </p:sp>
    </p:spTree>
    <p:extLst>
      <p:ext uri="{BB962C8B-B14F-4D97-AF65-F5344CB8AC3E}">
        <p14:creationId xmlns:p14="http://schemas.microsoft.com/office/powerpoint/2010/main" val="1719804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a:extLst>
              <a:ext uri="{FF2B5EF4-FFF2-40B4-BE49-F238E27FC236}">
                <a16:creationId xmlns="" xmlns:a16="http://schemas.microsoft.com/office/drawing/2014/main" id="{D3473CBB-D6A0-4C3F-AFBB-444328B459E5}"/>
              </a:ext>
            </a:extLst>
          </p:cNvPr>
          <p:cNvSpPr>
            <a:spLocks noChangeArrowheads="1"/>
          </p:cNvSpPr>
          <p:nvPr/>
        </p:nvSpPr>
        <p:spPr bwMode="auto">
          <a:xfrm>
            <a:off x="655638" y="879475"/>
            <a:ext cx="77597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Tx/>
              <a:buChar char="§"/>
            </a:pPr>
            <a:r>
              <a:rPr lang="en-US" altLang="zh-CN" sz="3200">
                <a:solidFill>
                  <a:schemeClr val="accent1"/>
                </a:solidFill>
              </a:rPr>
              <a:t>5.5</a:t>
            </a:r>
            <a:r>
              <a:rPr lang="en-US" altLang="zh-CN" sz="3200">
                <a:latin typeface="Arial" panose="020B0604020202020204" pitchFamily="34" charset="0"/>
              </a:rPr>
              <a:t>  </a:t>
            </a:r>
            <a:r>
              <a:rPr lang="zh-CN" altLang="en-US" sz="3200">
                <a:latin typeface="Arial" panose="020B0604020202020204" pitchFamily="34" charset="0"/>
              </a:rPr>
              <a:t>程序举例</a:t>
            </a:r>
            <a:endParaRPr lang="zh-CN" altLang="en-US" sz="3200"/>
          </a:p>
        </p:txBody>
      </p:sp>
      <p:sp>
        <p:nvSpPr>
          <p:cNvPr id="5" name="Rectangle 10">
            <a:extLst>
              <a:ext uri="{FF2B5EF4-FFF2-40B4-BE49-F238E27FC236}">
                <a16:creationId xmlns="" xmlns:a16="http://schemas.microsoft.com/office/drawing/2014/main" id="{FD7F279A-F70D-4F0D-9354-C79821D5FB64}"/>
              </a:ext>
            </a:extLst>
          </p:cNvPr>
          <p:cNvSpPr>
            <a:spLocks noChangeArrowheads="1"/>
          </p:cNvSpPr>
          <p:nvPr/>
        </p:nvSpPr>
        <p:spPr bwMode="auto">
          <a:xfrm>
            <a:off x="1347788" y="1427163"/>
            <a:ext cx="5330825"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a:t>
            </a:r>
            <a:r>
              <a:rPr lang="en-US" altLang="zh-CN"/>
              <a:t>5.5  </a:t>
            </a:r>
            <a:r>
              <a:rPr lang="zh-CN" altLang="en-US"/>
              <a:t>判断某一年是否闰年</a:t>
            </a:r>
          </a:p>
        </p:txBody>
      </p:sp>
      <p:sp>
        <p:nvSpPr>
          <p:cNvPr id="9" name="Text Box 15">
            <a:extLst>
              <a:ext uri="{FF2B5EF4-FFF2-40B4-BE49-F238E27FC236}">
                <a16:creationId xmlns="" xmlns:a16="http://schemas.microsoft.com/office/drawing/2014/main" id="{08B82CD5-C248-4A2E-B542-EFE81CE9F82E}"/>
              </a:ext>
            </a:extLst>
          </p:cNvPr>
          <p:cNvSpPr txBox="1">
            <a:spLocks noChangeArrowheads="1"/>
          </p:cNvSpPr>
          <p:nvPr/>
        </p:nvSpPr>
        <p:spPr bwMode="auto">
          <a:xfrm>
            <a:off x="1347788" y="2204864"/>
            <a:ext cx="7024688" cy="4073525"/>
          </a:xfrm>
          <a:prstGeom prst="rect">
            <a:avLst/>
          </a:prstGeom>
          <a:solidFill>
            <a:schemeClr val="bg2"/>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33CC33"/>
                </a:solidFill>
                <a:ea typeface="隶书" panose="02010509060101010101" pitchFamily="49" charset="-122"/>
              </a:rPr>
              <a:t>③</a:t>
            </a:r>
            <a:r>
              <a:rPr lang="zh-CN" altLang="en-US" dirty="0">
                <a:solidFill>
                  <a:srgbClr val="33CC33"/>
                </a:solidFill>
                <a:ea typeface="隶书" panose="02010509060101010101" pitchFamily="49" charset="-122"/>
              </a:rPr>
              <a:t>使用逻辑表达式</a:t>
            </a:r>
          </a:p>
          <a:p>
            <a:pPr>
              <a:lnSpc>
                <a:spcPct val="9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a:t>
            </a:r>
          </a:p>
          <a:p>
            <a:pPr>
              <a:lnSpc>
                <a:spcPct val="90000"/>
              </a:lnSpc>
            </a:pPr>
            <a:r>
              <a:rPr lang="en-US" altLang="zh-CN" dirty="0">
                <a:solidFill>
                  <a:srgbClr val="000000"/>
                </a:solidFill>
                <a:ea typeface="隶书" panose="02010509060101010101" pitchFamily="49" charset="-122"/>
              </a:rPr>
              <a:t>int main()                                        </a:t>
            </a:r>
            <a:endParaRPr lang="en-US" altLang="zh-CN" dirty="0">
              <a:solidFill>
                <a:srgbClr val="33CC33"/>
              </a:solidFill>
              <a:ea typeface="隶书" panose="02010509060101010101" pitchFamily="49" charset="-122"/>
            </a:endParaRPr>
          </a:p>
          <a:p>
            <a:pPr>
              <a:lnSpc>
                <a:spcPct val="90000"/>
              </a:lnSpc>
            </a:pPr>
            <a:r>
              <a:rPr lang="en-US" altLang="zh-CN" dirty="0">
                <a:solidFill>
                  <a:srgbClr val="000000"/>
                </a:solidFill>
                <a:ea typeface="隶书" panose="02010509060101010101" pitchFamily="49" charset="-122"/>
              </a:rPr>
              <a:t>{ int </a:t>
            </a:r>
            <a:r>
              <a:rPr lang="en-US" altLang="zh-CN" dirty="0" err="1">
                <a:solidFill>
                  <a:srgbClr val="000000"/>
                </a:solidFill>
                <a:ea typeface="隶书" panose="02010509060101010101" pitchFamily="49" charset="-122"/>
              </a:rPr>
              <a:t>year,leap</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scanf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Enter year:%</a:t>
            </a:r>
            <a:r>
              <a:rPr lang="en-US" altLang="zh-CN" dirty="0" err="1">
                <a:solidFill>
                  <a:srgbClr val="000000"/>
                </a:solidFill>
                <a:ea typeface="隶书" panose="02010509060101010101" pitchFamily="49" charset="-122"/>
              </a:rPr>
              <a:t>d</a:t>
            </a:r>
            <a:r>
              <a:rPr lang="en-US" altLang="zh-CN" dirty="0" err="1"/>
              <a:t>"</a:t>
            </a:r>
            <a:r>
              <a:rPr lang="en-US" altLang="zh-CN" dirty="0" err="1">
                <a:solidFill>
                  <a:srgbClr val="000000"/>
                </a:solidFill>
                <a:ea typeface="隶书" panose="02010509060101010101" pitchFamily="49" charset="-122"/>
              </a:rPr>
              <a:t>,&amp;year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if((year%4==0&amp;&amp;year%100!=0)||(year%400==0)) </a:t>
            </a:r>
          </a:p>
          <a:p>
            <a:pPr>
              <a:lnSpc>
                <a:spcPct val="90000"/>
              </a:lnSpc>
            </a:pPr>
            <a:r>
              <a:rPr lang="en-US" altLang="zh-CN" dirty="0">
                <a:solidFill>
                  <a:srgbClr val="000000"/>
                </a:solidFill>
                <a:ea typeface="隶书" panose="02010509060101010101" pitchFamily="49" charset="-122"/>
              </a:rPr>
              <a:t>      leap=1;</a:t>
            </a:r>
          </a:p>
          <a:p>
            <a:pPr>
              <a:lnSpc>
                <a:spcPct val="90000"/>
              </a:lnSpc>
            </a:pPr>
            <a:r>
              <a:rPr lang="en-US" altLang="zh-CN" dirty="0">
                <a:solidFill>
                  <a:srgbClr val="000000"/>
                </a:solidFill>
                <a:ea typeface="隶书" panose="02010509060101010101" pitchFamily="49" charset="-122"/>
              </a:rPr>
              <a:t>  else leap=0;</a:t>
            </a:r>
          </a:p>
          <a:p>
            <a:pPr>
              <a:lnSpc>
                <a:spcPct val="90000"/>
              </a:lnSpc>
            </a:pPr>
            <a:r>
              <a:rPr lang="en-US" altLang="zh-CN" dirty="0">
                <a:solidFill>
                  <a:srgbClr val="000000"/>
                </a:solidFill>
                <a:ea typeface="隶书" panose="02010509060101010101" pitchFamily="49" charset="-122"/>
              </a:rPr>
              <a:t>  if(leap)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a:t>
            </a:r>
            <a:r>
              <a:rPr lang="en-US" altLang="zh-CN" dirty="0" err="1">
                <a:solidFill>
                  <a:srgbClr val="000000"/>
                </a:solidFill>
                <a:ea typeface="隶书" panose="02010509060101010101" pitchFamily="49" charset="-122"/>
              </a:rPr>
              <a:t>is</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  else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%d is </a:t>
            </a:r>
            <a:r>
              <a:rPr lang="en-US" altLang="zh-CN" dirty="0" err="1">
                <a:solidFill>
                  <a:srgbClr val="000000"/>
                </a:solidFill>
                <a:ea typeface="隶书" panose="02010509060101010101" pitchFamily="49" charset="-122"/>
              </a:rPr>
              <a:t>not</a:t>
            </a:r>
            <a:r>
              <a:rPr lang="en-US" altLang="zh-CN" dirty="0" err="1"/>
              <a:t>"</a:t>
            </a:r>
            <a:r>
              <a:rPr lang="en-US" altLang="zh-CN" dirty="0" err="1">
                <a:solidFill>
                  <a:srgbClr val="000000"/>
                </a:solidFill>
                <a:ea typeface="隶书" panose="02010509060101010101" pitchFamily="49" charset="-122"/>
              </a:rPr>
              <a:t>,year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a:t>
            </a:r>
            <a:r>
              <a:rPr lang="en-US" altLang="zh-CN" dirty="0"/>
              <a:t>"</a:t>
            </a:r>
            <a:r>
              <a:rPr lang="en-US" altLang="zh-CN" dirty="0">
                <a:solidFill>
                  <a:srgbClr val="000000"/>
                </a:solidFill>
                <a:ea typeface="隶书" panose="02010509060101010101" pitchFamily="49" charset="-122"/>
              </a:rPr>
              <a:t>a leap year.\n</a:t>
            </a:r>
            <a:r>
              <a:rPr lang="en-US" altLang="zh-CN" dirty="0"/>
              <a:t>"</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a:t>
            </a:r>
          </a:p>
        </p:txBody>
      </p:sp>
    </p:spTree>
    <p:extLst>
      <p:ext uri="{BB962C8B-B14F-4D97-AF65-F5344CB8AC3E}">
        <p14:creationId xmlns:p14="http://schemas.microsoft.com/office/powerpoint/2010/main" val="996346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a:extLst>
              <a:ext uri="{FF2B5EF4-FFF2-40B4-BE49-F238E27FC236}">
                <a16:creationId xmlns="" xmlns:a16="http://schemas.microsoft.com/office/drawing/2014/main" id="{82403D0E-BD35-46CF-A520-FB25C043DF1E}"/>
              </a:ext>
            </a:extLst>
          </p:cNvPr>
          <p:cNvSpPr>
            <a:spLocks noChangeArrowheads="1"/>
          </p:cNvSpPr>
          <p:nvPr/>
        </p:nvSpPr>
        <p:spPr bwMode="auto">
          <a:xfrm>
            <a:off x="655638" y="1125538"/>
            <a:ext cx="5330825" cy="4873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  根据输入的字母输出相应的字符串</a:t>
            </a:r>
          </a:p>
        </p:txBody>
      </p:sp>
      <p:sp>
        <p:nvSpPr>
          <p:cNvPr id="5" name="Text Box 9">
            <a:extLst>
              <a:ext uri="{FF2B5EF4-FFF2-40B4-BE49-F238E27FC236}">
                <a16:creationId xmlns="" xmlns:a16="http://schemas.microsoft.com/office/drawing/2014/main" id="{B34B29FB-0CA3-4E72-A63D-8D0C26C092D3}"/>
              </a:ext>
            </a:extLst>
          </p:cNvPr>
          <p:cNvSpPr txBox="1">
            <a:spLocks noChangeArrowheads="1"/>
          </p:cNvSpPr>
          <p:nvPr/>
        </p:nvSpPr>
        <p:spPr bwMode="auto">
          <a:xfrm>
            <a:off x="1231900" y="1844675"/>
            <a:ext cx="6657975" cy="4073525"/>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dirty="0">
                <a:solidFill>
                  <a:srgbClr val="000000"/>
                </a:solidFill>
                <a:ea typeface="隶书" panose="02010509060101010101" pitchFamily="49" charset="-122"/>
              </a:rPr>
              <a:t>#include &lt;</a:t>
            </a:r>
            <a:r>
              <a:rPr lang="en-US" altLang="zh-CN" dirty="0" err="1">
                <a:solidFill>
                  <a:srgbClr val="000000"/>
                </a:solidFill>
                <a:ea typeface="隶书" panose="02010509060101010101" pitchFamily="49" charset="-122"/>
              </a:rPr>
              <a:t>stdio.h</a:t>
            </a:r>
            <a:r>
              <a:rPr lang="en-US" altLang="zh-CN" dirty="0">
                <a:solidFill>
                  <a:srgbClr val="000000"/>
                </a:solidFill>
                <a:ea typeface="隶书" panose="02010509060101010101" pitchFamily="49" charset="-122"/>
              </a:rPr>
              <a:t>&gt;</a:t>
            </a:r>
          </a:p>
          <a:p>
            <a:pPr>
              <a:lnSpc>
                <a:spcPct val="90000"/>
              </a:lnSpc>
            </a:pPr>
            <a:r>
              <a:rPr lang="en-US" altLang="zh-CN" dirty="0">
                <a:solidFill>
                  <a:srgbClr val="000000"/>
                </a:solidFill>
                <a:ea typeface="隶书" panose="02010509060101010101" pitchFamily="49" charset="-122"/>
              </a:rPr>
              <a:t>int main()</a:t>
            </a:r>
          </a:p>
          <a:p>
            <a:pPr>
              <a:lnSpc>
                <a:spcPct val="90000"/>
              </a:lnSpc>
            </a:pPr>
            <a:r>
              <a:rPr lang="en-US" altLang="zh-CN" dirty="0">
                <a:solidFill>
                  <a:srgbClr val="000000"/>
                </a:solidFill>
                <a:ea typeface="隶书" panose="02010509060101010101" pitchFamily="49" charset="-122"/>
              </a:rPr>
              <a:t>{ char c;</a:t>
            </a:r>
          </a:p>
          <a:p>
            <a:pPr>
              <a:lnSpc>
                <a:spcPct val="90000"/>
              </a:lnSpc>
            </a:pPr>
            <a:r>
              <a:rPr lang="en-US" altLang="zh-CN" dirty="0">
                <a:solidFill>
                  <a:srgbClr val="000000"/>
                </a:solidFill>
                <a:ea typeface="隶书" panose="02010509060101010101" pitchFamily="49" charset="-122"/>
              </a:rPr>
              <a:t>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("Enter </a:t>
            </a:r>
            <a:r>
              <a:rPr lang="en-US" altLang="zh-CN" dirty="0">
                <a:solidFill>
                  <a:srgbClr val="FF0000"/>
                </a:solidFill>
                <a:ea typeface="隶书" panose="02010509060101010101" pitchFamily="49" charset="-122"/>
              </a:rPr>
              <a:t>m</a:t>
            </a:r>
            <a:r>
              <a:rPr lang="en-US" altLang="zh-CN" dirty="0">
                <a:solidFill>
                  <a:srgbClr val="000000"/>
                </a:solidFill>
                <a:ea typeface="隶书" panose="02010509060101010101" pitchFamily="49" charset="-122"/>
              </a:rPr>
              <a:t> or </a:t>
            </a:r>
            <a:r>
              <a:rPr lang="en-US" altLang="zh-CN" dirty="0">
                <a:solidFill>
                  <a:srgbClr val="FF0000"/>
                </a:solidFill>
                <a:ea typeface="隶书" panose="02010509060101010101" pitchFamily="49" charset="-122"/>
              </a:rPr>
              <a:t>n</a:t>
            </a:r>
            <a:r>
              <a:rPr lang="en-US" altLang="zh-CN" dirty="0">
                <a:solidFill>
                  <a:srgbClr val="000000"/>
                </a:solidFill>
                <a:ea typeface="隶书" panose="02010509060101010101" pitchFamily="49" charset="-122"/>
              </a:rPr>
              <a:t> or </a:t>
            </a:r>
            <a:r>
              <a:rPr lang="en-US" altLang="zh-CN" dirty="0">
                <a:solidFill>
                  <a:srgbClr val="FF0000"/>
                </a:solidFill>
                <a:ea typeface="隶书" panose="02010509060101010101" pitchFamily="49" charset="-122"/>
              </a:rPr>
              <a:t>h</a:t>
            </a:r>
            <a:r>
              <a:rPr lang="en-US" altLang="zh-CN" dirty="0">
                <a:solidFill>
                  <a:srgbClr val="000000"/>
                </a:solidFill>
                <a:ea typeface="隶书" panose="02010509060101010101" pitchFamily="49" charset="-122"/>
              </a:rPr>
              <a:t> or </a:t>
            </a:r>
            <a:r>
              <a:rPr lang="en-US" altLang="zh-CN" dirty="0">
                <a:solidFill>
                  <a:srgbClr val="FF0000"/>
                </a:solidFill>
                <a:ea typeface="隶书" panose="02010509060101010101" pitchFamily="49" charset="-122"/>
              </a:rPr>
              <a:t>other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c=</a:t>
            </a:r>
            <a:r>
              <a:rPr lang="en-US" altLang="zh-CN" dirty="0" err="1">
                <a:solidFill>
                  <a:srgbClr val="000000"/>
                </a:solidFill>
                <a:ea typeface="隶书" panose="02010509060101010101" pitchFamily="49" charset="-122"/>
              </a:rPr>
              <a:t>getchar</a:t>
            </a:r>
            <a:r>
              <a:rPr lang="en-US" altLang="zh-CN" dirty="0">
                <a:solidFill>
                  <a:srgbClr val="000000"/>
                </a:solidFill>
                <a:ea typeface="隶书" panose="02010509060101010101" pitchFamily="49" charset="-122"/>
              </a:rPr>
              <a:t>();</a:t>
            </a:r>
          </a:p>
          <a:p>
            <a:pPr>
              <a:lnSpc>
                <a:spcPct val="90000"/>
              </a:lnSpc>
            </a:pPr>
            <a:r>
              <a:rPr lang="en-US" altLang="zh-CN" dirty="0">
                <a:solidFill>
                  <a:srgbClr val="000000"/>
                </a:solidFill>
                <a:ea typeface="隶书" panose="02010509060101010101" pitchFamily="49" charset="-122"/>
              </a:rPr>
              <a:t>  switch(c)</a:t>
            </a:r>
          </a:p>
          <a:p>
            <a:pPr>
              <a:lnSpc>
                <a:spcPct val="90000"/>
              </a:lnSpc>
            </a:pPr>
            <a:r>
              <a:rPr lang="en-US" altLang="zh-CN" dirty="0">
                <a:solidFill>
                  <a:srgbClr val="000000"/>
                </a:solidFill>
                <a:ea typeface="隶书" panose="02010509060101010101" pitchFamily="49" charset="-122"/>
              </a:rPr>
              <a:t>  { case 'm':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 Good morning!\n");break;</a:t>
            </a:r>
          </a:p>
          <a:p>
            <a:pPr>
              <a:lnSpc>
                <a:spcPct val="90000"/>
              </a:lnSpc>
            </a:pPr>
            <a:r>
              <a:rPr lang="en-US" altLang="zh-CN" dirty="0">
                <a:solidFill>
                  <a:srgbClr val="000000"/>
                </a:solidFill>
                <a:ea typeface="隶书" panose="02010509060101010101" pitchFamily="49" charset="-122"/>
              </a:rPr>
              <a:t>     case  'n':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 Good night!\n");     break;</a:t>
            </a:r>
          </a:p>
          <a:p>
            <a:pPr>
              <a:lnSpc>
                <a:spcPct val="90000"/>
              </a:lnSpc>
            </a:pPr>
            <a:r>
              <a:rPr lang="en-US" altLang="zh-CN" dirty="0">
                <a:solidFill>
                  <a:srgbClr val="000000"/>
                </a:solidFill>
                <a:ea typeface="隶书" panose="02010509060101010101" pitchFamily="49" charset="-122"/>
              </a:rPr>
              <a:t>     case  'h':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 Hello!\n");               break;</a:t>
            </a:r>
          </a:p>
          <a:p>
            <a:pPr>
              <a:lnSpc>
                <a:spcPct val="90000"/>
              </a:lnSpc>
            </a:pPr>
            <a:r>
              <a:rPr lang="en-US" altLang="zh-CN" dirty="0">
                <a:solidFill>
                  <a:srgbClr val="000000"/>
                </a:solidFill>
                <a:ea typeface="隶书" panose="02010509060101010101" pitchFamily="49" charset="-122"/>
              </a:rPr>
              <a:t>     default :  </a:t>
            </a:r>
            <a:r>
              <a:rPr lang="en-US" altLang="zh-CN" dirty="0" err="1">
                <a:solidFill>
                  <a:srgbClr val="000000"/>
                </a:solidFill>
                <a:ea typeface="隶书" panose="02010509060101010101" pitchFamily="49" charset="-122"/>
              </a:rPr>
              <a:t>printf</a:t>
            </a:r>
            <a:r>
              <a:rPr lang="en-US" altLang="zh-CN" dirty="0">
                <a:solidFill>
                  <a:srgbClr val="000000"/>
                </a:solidFill>
                <a:ea typeface="隶书" panose="02010509060101010101" pitchFamily="49" charset="-122"/>
              </a:rPr>
              <a:t>(" ????????\n"); </a:t>
            </a:r>
          </a:p>
          <a:p>
            <a:pPr>
              <a:lnSpc>
                <a:spcPct val="90000"/>
              </a:lnSpc>
            </a:pPr>
            <a:r>
              <a:rPr lang="en-US" altLang="zh-CN" dirty="0">
                <a:solidFill>
                  <a:srgbClr val="000000"/>
                </a:solidFill>
                <a:ea typeface="隶书" panose="02010509060101010101" pitchFamily="49" charset="-122"/>
              </a:rPr>
              <a:t>  }</a:t>
            </a:r>
          </a:p>
          <a:p>
            <a:pPr>
              <a:lnSpc>
                <a:spcPct val="90000"/>
              </a:lnSpc>
            </a:pPr>
            <a:r>
              <a:rPr lang="en-US" altLang="zh-CN" dirty="0">
                <a:solidFill>
                  <a:srgbClr val="000000"/>
                </a:solidFill>
                <a:ea typeface="隶书" panose="02010509060101010101" pitchFamily="49" charset="-122"/>
              </a:rPr>
              <a:t>}</a:t>
            </a:r>
          </a:p>
        </p:txBody>
      </p:sp>
      <p:sp>
        <p:nvSpPr>
          <p:cNvPr id="6" name="Text Box 10">
            <a:extLst>
              <a:ext uri="{FF2B5EF4-FFF2-40B4-BE49-F238E27FC236}">
                <a16:creationId xmlns="" xmlns:a16="http://schemas.microsoft.com/office/drawing/2014/main" id="{BA79D93E-A1FC-4BFD-9742-29C3444CE067}"/>
              </a:ext>
            </a:extLst>
          </p:cNvPr>
          <p:cNvSpPr txBox="1">
            <a:spLocks noChangeArrowheads="1"/>
          </p:cNvSpPr>
          <p:nvPr/>
        </p:nvSpPr>
        <p:spPr bwMode="auto">
          <a:xfrm>
            <a:off x="2192338" y="6026150"/>
            <a:ext cx="2228850" cy="787400"/>
          </a:xfrm>
          <a:prstGeom prst="rect">
            <a:avLst/>
          </a:prstGeom>
          <a:solidFill>
            <a:srgbClr val="C0C0C0"/>
          </a:solidFill>
          <a:ln w="38100">
            <a:solidFill>
              <a:srgbClr val="000000"/>
            </a:solidFill>
            <a:miter lim="800000"/>
            <a:headEnd/>
            <a:tailEnd/>
          </a:ln>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en-US" altLang="zh-CN">
                <a:solidFill>
                  <a:srgbClr val="000000"/>
                </a:solidFill>
              </a:rPr>
              <a:t>m</a:t>
            </a:r>
            <a:r>
              <a:rPr lang="en-US" altLang="zh-CN">
                <a:solidFill>
                  <a:srgbClr val="000000"/>
                </a:solidFill>
                <a:sym typeface="Symbol" panose="05050102010706020507" pitchFamily="18" charset="2"/>
              </a:rPr>
              <a:t>                   </a:t>
            </a:r>
          </a:p>
          <a:p>
            <a:pPr eaLnBrk="1" hangingPunct="1">
              <a:lnSpc>
                <a:spcPct val="90000"/>
              </a:lnSpc>
            </a:pPr>
            <a:r>
              <a:rPr lang="en-US" altLang="zh-CN">
                <a:solidFill>
                  <a:srgbClr val="000000"/>
                </a:solidFill>
                <a:ea typeface="隶书" panose="02010509060101010101" pitchFamily="49" charset="-122"/>
              </a:rPr>
              <a:t>Good morning!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a:extLst>
              <a:ext uri="{FF2B5EF4-FFF2-40B4-BE49-F238E27FC236}">
                <a16:creationId xmlns="" xmlns:a16="http://schemas.microsoft.com/office/drawing/2014/main" id="{7D74DDB5-21A7-44A6-8F80-637B85F47214}"/>
              </a:ext>
            </a:extLst>
          </p:cNvPr>
          <p:cNvSpPr>
            <a:spLocks noChangeArrowheads="1"/>
          </p:cNvSpPr>
          <p:nvPr/>
        </p:nvSpPr>
        <p:spPr bwMode="auto">
          <a:xfrm>
            <a:off x="328613" y="1014413"/>
            <a:ext cx="77597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eaLnBrk="1" hangingPunct="1">
              <a:spcBef>
                <a:spcPct val="20000"/>
              </a:spcBef>
              <a:buClr>
                <a:srgbClr val="339933"/>
              </a:buClr>
              <a:buFont typeface="Wingdings" panose="05000000000000000000" pitchFamily="2" charset="2"/>
              <a:buChar char="«"/>
            </a:pPr>
            <a:r>
              <a:rPr lang="zh-CN" altLang="en-US" sz="2800" dirty="0"/>
              <a:t>关系运算符及其优先次序</a:t>
            </a:r>
          </a:p>
          <a:p>
            <a:pPr lvl="2" eaLnBrk="1" hangingPunct="1">
              <a:spcBef>
                <a:spcPct val="20000"/>
              </a:spcBef>
              <a:buClr>
                <a:srgbClr val="FF3300"/>
              </a:buClr>
              <a:buFont typeface="Wingdings" panose="05000000000000000000" pitchFamily="2" charset="2"/>
              <a:buChar char="v"/>
            </a:pPr>
            <a:r>
              <a:rPr lang="en-US" altLang="zh-CN" dirty="0"/>
              <a:t>C</a:t>
            </a:r>
            <a:r>
              <a:rPr lang="zh-CN" altLang="en-US" dirty="0"/>
              <a:t>语言提供</a:t>
            </a:r>
            <a:r>
              <a:rPr lang="en-US" altLang="zh-CN" dirty="0"/>
              <a:t>6</a:t>
            </a:r>
            <a:r>
              <a:rPr lang="zh-CN" altLang="en-US" dirty="0"/>
              <a:t>种关系运算符</a:t>
            </a:r>
          </a:p>
          <a:p>
            <a:pPr lvl="3" eaLnBrk="1" hangingPunct="1">
              <a:spcBef>
                <a:spcPct val="20000"/>
              </a:spcBef>
              <a:buClr>
                <a:srgbClr val="FFCC00"/>
              </a:buClr>
              <a:buFont typeface="Wingdings" panose="05000000000000000000" pitchFamily="2" charset="2"/>
              <a:buChar char="l"/>
            </a:pPr>
            <a:r>
              <a:rPr lang="zh-CN" altLang="en-US" sz="2000" dirty="0"/>
              <a:t>种类</a:t>
            </a:r>
            <a:r>
              <a:rPr lang="zh-CN" altLang="en-US" sz="2000" dirty="0">
                <a:solidFill>
                  <a:srgbClr val="0000FF"/>
                </a:solidFill>
              </a:rPr>
              <a:t>：</a:t>
            </a:r>
            <a:r>
              <a:rPr lang="en-US" altLang="zh-CN" sz="2000" dirty="0">
                <a:solidFill>
                  <a:srgbClr val="0000FF"/>
                </a:solidFill>
              </a:rPr>
              <a:t>&lt;  &lt;=   ==   &gt;=   &gt;    !=</a:t>
            </a:r>
            <a:endParaRPr lang="en-US" altLang="zh-CN" sz="2000" dirty="0"/>
          </a:p>
          <a:p>
            <a:pPr lvl="3" eaLnBrk="1" hangingPunct="1">
              <a:spcBef>
                <a:spcPct val="20000"/>
              </a:spcBef>
              <a:buClr>
                <a:srgbClr val="FFCC00"/>
              </a:buClr>
              <a:buFont typeface="Wingdings" panose="05000000000000000000" pitchFamily="2" charset="2"/>
              <a:buChar char="l"/>
            </a:pPr>
            <a:r>
              <a:rPr lang="zh-CN" altLang="en-US" sz="2000" dirty="0"/>
              <a:t>结合方向：自左向右</a:t>
            </a:r>
          </a:p>
          <a:p>
            <a:pPr lvl="3" eaLnBrk="1" hangingPunct="1">
              <a:spcBef>
                <a:spcPct val="20000"/>
              </a:spcBef>
              <a:buClr>
                <a:srgbClr val="FFCC00"/>
              </a:buClr>
              <a:buFont typeface="Wingdings" panose="05000000000000000000" pitchFamily="2" charset="2"/>
              <a:buChar char="l"/>
            </a:pPr>
            <a:r>
              <a:rPr lang="zh-CN" altLang="en-US" sz="2000" dirty="0"/>
              <a:t>优先级别：</a:t>
            </a:r>
          </a:p>
          <a:p>
            <a:pPr lvl="3" eaLnBrk="1" hangingPunct="1">
              <a:spcBef>
                <a:spcPct val="20000"/>
              </a:spcBef>
              <a:buClr>
                <a:srgbClr val="FFCC00"/>
              </a:buClr>
              <a:buFont typeface="Wingdings" panose="05000000000000000000" pitchFamily="2" charset="2"/>
              <a:buChar char="l"/>
            </a:pPr>
            <a:endParaRPr lang="en-US" altLang="zh-CN" sz="2000" dirty="0"/>
          </a:p>
        </p:txBody>
      </p:sp>
      <p:sp>
        <p:nvSpPr>
          <p:cNvPr id="8" name="Text Box 14">
            <a:extLst>
              <a:ext uri="{FF2B5EF4-FFF2-40B4-BE49-F238E27FC236}">
                <a16:creationId xmlns="" xmlns:a16="http://schemas.microsoft.com/office/drawing/2014/main" id="{D462A8DE-3BE6-401E-A2AE-5C24B3A15873}"/>
              </a:ext>
            </a:extLst>
          </p:cNvPr>
          <p:cNvSpPr txBox="1">
            <a:spLocks noChangeArrowheads="1"/>
          </p:cNvSpPr>
          <p:nvPr/>
        </p:nvSpPr>
        <p:spPr bwMode="auto">
          <a:xfrm>
            <a:off x="2771800" y="4653136"/>
            <a:ext cx="3960440" cy="1620000"/>
          </a:xfrm>
          <a:prstGeom prst="rect">
            <a:avLst/>
          </a:prstGeom>
          <a:solidFill>
            <a:srgbClr val="FFCCFF"/>
          </a:solidFill>
          <a:ln w="38100">
            <a:solidFill>
              <a:srgbClr val="3366FF"/>
            </a:solidFill>
            <a:miter lim="800000"/>
            <a:headEnd/>
            <a:tailEnd/>
          </a:ln>
        </p:spPr>
        <p:txBody>
          <a:bodyPr wrap="square" lIns="90000" tIns="180000" rIns="90000" bIns="180000" anchor="ctr">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en-US" altLang="zh-CN" dirty="0">
                <a:solidFill>
                  <a:srgbClr val="000000"/>
                </a:solidFill>
                <a:latin typeface="隶书" panose="02010509060101010101" pitchFamily="49" charset="-122"/>
                <a:ea typeface="隶书" panose="02010509060101010101" pitchFamily="49" charset="-122"/>
              </a:rPr>
              <a:t>c&gt;</a:t>
            </a:r>
            <a:r>
              <a:rPr lang="en-US" altLang="zh-CN" dirty="0" err="1">
                <a:solidFill>
                  <a:srgbClr val="000000"/>
                </a:solidFill>
                <a:latin typeface="隶书" panose="02010509060101010101" pitchFamily="49" charset="-122"/>
                <a:ea typeface="隶书" panose="02010509060101010101" pitchFamily="49" charset="-122"/>
              </a:rPr>
              <a:t>a+b</a:t>
            </a:r>
            <a:r>
              <a:rPr lang="en-US" altLang="zh-CN" dirty="0">
                <a:solidFill>
                  <a:srgbClr val="000000"/>
                </a:solidFill>
                <a:latin typeface="隶书" panose="02010509060101010101" pitchFamily="49" charset="-122"/>
                <a:ea typeface="隶书" panose="02010509060101010101" pitchFamily="49" charset="-122"/>
              </a:rPr>
              <a:t>   // c&gt;(</a:t>
            </a:r>
            <a:r>
              <a:rPr lang="en-US" altLang="zh-CN" dirty="0" err="1">
                <a:solidFill>
                  <a:srgbClr val="000000"/>
                </a:solidFill>
                <a:latin typeface="隶书" panose="02010509060101010101" pitchFamily="49" charset="-122"/>
                <a:ea typeface="隶书" panose="02010509060101010101" pitchFamily="49" charset="-122"/>
              </a:rPr>
              <a:t>a+b</a:t>
            </a:r>
            <a:r>
              <a:rPr lang="en-US" altLang="zh-CN" dirty="0">
                <a:solidFill>
                  <a:srgbClr val="000000"/>
                </a:solidFill>
                <a:latin typeface="隶书" panose="02010509060101010101" pitchFamily="49" charset="-122"/>
                <a:ea typeface="隶书" panose="02010509060101010101" pitchFamily="49" charset="-122"/>
              </a:rPr>
              <a:t>)</a:t>
            </a:r>
          </a:p>
          <a:p>
            <a:pPr lvl="1"/>
            <a:r>
              <a:rPr lang="en-US" altLang="zh-CN" dirty="0">
                <a:solidFill>
                  <a:srgbClr val="000000"/>
                </a:solidFill>
                <a:latin typeface="隶书" panose="02010509060101010101" pitchFamily="49" charset="-122"/>
                <a:ea typeface="隶书" panose="02010509060101010101" pitchFamily="49" charset="-122"/>
              </a:rPr>
              <a:t>a&gt;b!=c  // (a&gt;b)!=c</a:t>
            </a:r>
          </a:p>
          <a:p>
            <a:pPr lvl="1"/>
            <a:r>
              <a:rPr lang="en-US" altLang="zh-CN" dirty="0">
                <a:solidFill>
                  <a:srgbClr val="000000"/>
                </a:solidFill>
                <a:latin typeface="隶书" panose="02010509060101010101" pitchFamily="49" charset="-122"/>
                <a:ea typeface="隶书" panose="02010509060101010101" pitchFamily="49" charset="-122"/>
              </a:rPr>
              <a:t>a==b&lt;c  // a==(b&lt;c)</a:t>
            </a:r>
          </a:p>
          <a:p>
            <a:pPr lvl="1"/>
            <a:r>
              <a:rPr lang="en-US" altLang="zh-CN" dirty="0">
                <a:solidFill>
                  <a:srgbClr val="000000"/>
                </a:solidFill>
                <a:latin typeface="隶书" panose="02010509060101010101" pitchFamily="49" charset="-122"/>
                <a:ea typeface="隶书" panose="02010509060101010101" pitchFamily="49" charset="-122"/>
              </a:rPr>
              <a:t>a=b&gt;c   // a=(b&gt;c)</a:t>
            </a:r>
            <a:endParaRPr lang="en-US" altLang="zh-CN" sz="2000" dirty="0">
              <a:solidFill>
                <a:srgbClr val="000000"/>
              </a:solidFill>
              <a:latin typeface="隶书" panose="02010509060101010101" pitchFamily="49" charset="-122"/>
              <a:ea typeface="隶书" panose="02010509060101010101" pitchFamily="49" charset="-122"/>
            </a:endParaRPr>
          </a:p>
        </p:txBody>
      </p:sp>
      <p:grpSp>
        <p:nvGrpSpPr>
          <p:cNvPr id="2" name="Group 17">
            <a:extLst>
              <a:ext uri="{FF2B5EF4-FFF2-40B4-BE49-F238E27FC236}">
                <a16:creationId xmlns="" xmlns:a16="http://schemas.microsoft.com/office/drawing/2014/main" id="{8AD6D009-28E3-4302-96BD-8D1EC8078948}"/>
              </a:ext>
            </a:extLst>
          </p:cNvPr>
          <p:cNvGrpSpPr>
            <a:grpSpLocks/>
          </p:cNvGrpSpPr>
          <p:nvPr/>
        </p:nvGrpSpPr>
        <p:grpSpPr bwMode="auto">
          <a:xfrm>
            <a:off x="5868144" y="1340768"/>
            <a:ext cx="2430463" cy="1260000"/>
            <a:chOff x="3398" y="1226"/>
            <a:chExt cx="1531" cy="994"/>
          </a:xfrm>
        </p:grpSpPr>
        <p:sp>
          <p:nvSpPr>
            <p:cNvPr id="10246" name="Text Box 15">
              <a:extLst>
                <a:ext uri="{FF2B5EF4-FFF2-40B4-BE49-F238E27FC236}">
                  <a16:creationId xmlns="" xmlns:a16="http://schemas.microsoft.com/office/drawing/2014/main" id="{E7BE2A9A-2387-4591-878B-2A9F119C88C4}"/>
                </a:ext>
              </a:extLst>
            </p:cNvPr>
            <p:cNvSpPr txBox="1">
              <a:spLocks noChangeArrowheads="1"/>
            </p:cNvSpPr>
            <p:nvPr/>
          </p:nvSpPr>
          <p:spPr bwMode="auto">
            <a:xfrm>
              <a:off x="3398" y="1226"/>
              <a:ext cx="1531" cy="994"/>
            </a:xfrm>
            <a:prstGeom prst="rect">
              <a:avLst/>
            </a:prstGeom>
            <a:solidFill>
              <a:schemeClr val="bg1"/>
            </a:solidFill>
            <a:ln w="25400">
              <a:solidFill>
                <a:schemeClr val="tx1"/>
              </a:solidFill>
              <a:miter lim="800000"/>
              <a:headEnd/>
              <a:tailEnd/>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latin typeface="楷体_GB2312" pitchFamily="49" charset="-122"/>
                </a:rPr>
                <a:t>算术运算符  高</a:t>
              </a:r>
            </a:p>
            <a:p>
              <a:r>
                <a:rPr lang="zh-CN" altLang="en-US" dirty="0">
                  <a:latin typeface="楷体_GB2312" pitchFamily="49" charset="-122"/>
                </a:rPr>
                <a:t>关系运算符</a:t>
              </a:r>
            </a:p>
            <a:p>
              <a:r>
                <a:rPr lang="zh-CN" altLang="en-US" dirty="0">
                  <a:latin typeface="楷体_GB2312" pitchFamily="49" charset="-122"/>
                </a:rPr>
                <a:t>赋值运算符  低</a:t>
              </a:r>
            </a:p>
          </p:txBody>
        </p:sp>
        <p:sp>
          <p:nvSpPr>
            <p:cNvPr id="10247" name="Line 16">
              <a:extLst>
                <a:ext uri="{FF2B5EF4-FFF2-40B4-BE49-F238E27FC236}">
                  <a16:creationId xmlns="" xmlns:a16="http://schemas.microsoft.com/office/drawing/2014/main" id="{2A25EC05-712E-48AC-93EA-BCE9CA4EBE61}"/>
                </a:ext>
              </a:extLst>
            </p:cNvPr>
            <p:cNvSpPr>
              <a:spLocks noChangeShapeType="1"/>
            </p:cNvSpPr>
            <p:nvPr/>
          </p:nvSpPr>
          <p:spPr bwMode="auto">
            <a:xfrm flipV="1">
              <a:off x="4577" y="1284"/>
              <a:ext cx="6" cy="824"/>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square">
              <a:spAutoFit/>
            </a:bodyPr>
            <a:lstStyle/>
            <a:p>
              <a:endParaRPr lang="zh-CN" altLang="en-US"/>
            </a:p>
          </p:txBody>
        </p:sp>
      </p:grpSp>
      <p:graphicFrame>
        <p:nvGraphicFramePr>
          <p:cNvPr id="3" name="表格 2"/>
          <p:cNvGraphicFramePr>
            <a:graphicFrameLocks noGrp="1"/>
          </p:cNvGraphicFramePr>
          <p:nvPr>
            <p:extLst>
              <p:ext uri="{D42A27DB-BD31-4B8C-83A1-F6EECF244321}">
                <p14:modId xmlns:p14="http://schemas.microsoft.com/office/powerpoint/2010/main" val="1161204591"/>
              </p:ext>
            </p:extLst>
          </p:nvPr>
        </p:nvGraphicFramePr>
        <p:xfrm>
          <a:off x="971600" y="3105012"/>
          <a:ext cx="7848872" cy="1188720"/>
        </p:xfrm>
        <a:graphic>
          <a:graphicData uri="http://schemas.openxmlformats.org/drawingml/2006/table">
            <a:tbl>
              <a:tblPr firstRow="1" bandRow="1">
                <a:tableStyleId>{5940675A-B579-460E-94D1-54222C63F5DA}</a:tableStyleId>
              </a:tblPr>
              <a:tblGrid>
                <a:gridCol w="1046516"/>
                <a:gridCol w="6802356"/>
              </a:tblGrid>
              <a:tr h="370840">
                <a:tc>
                  <a:txBody>
                    <a:bodyPr/>
                    <a:lstStyle/>
                    <a:p>
                      <a:pPr algn="ctr"/>
                      <a:r>
                        <a:rPr lang="zh-CN" altLang="en-US" sz="2000" dirty="0" smtClean="0">
                          <a:latin typeface="Times New Roman" panose="02020603050405020304" pitchFamily="18" charset="0"/>
                          <a:ea typeface="+mj-ea"/>
                          <a:cs typeface="Times New Roman" panose="02020603050405020304" pitchFamily="18" charset="0"/>
                        </a:rPr>
                        <a:t>优先级</a:t>
                      </a:r>
                      <a:endParaRPr lang="zh-CN" altLang="en-US" sz="2000" dirty="0">
                        <a:latin typeface="Times New Roman" panose="02020603050405020304" pitchFamily="18" charset="0"/>
                        <a:ea typeface="+mj-ea"/>
                        <a:cs typeface="Times New Roman" panose="02020603050405020304" pitchFamily="18" charset="0"/>
                      </a:endParaRPr>
                    </a:p>
                  </a:txBody>
                  <a:tcPr/>
                </a:tc>
                <a:tc>
                  <a:txBody>
                    <a:bodyPr/>
                    <a:lstStyle/>
                    <a:p>
                      <a:pPr algn="ctr"/>
                      <a:r>
                        <a:rPr lang="zh-CN" altLang="en-US" sz="2000" dirty="0" smtClean="0">
                          <a:latin typeface="Times New Roman" panose="02020603050405020304" pitchFamily="18" charset="0"/>
                          <a:ea typeface="+mj-ea"/>
                          <a:cs typeface="Times New Roman" panose="02020603050405020304" pitchFamily="18" charset="0"/>
                        </a:rPr>
                        <a:t>关系运算符</a:t>
                      </a:r>
                      <a:endParaRPr lang="zh-CN" altLang="en-US" sz="2000" dirty="0">
                        <a:latin typeface="Times New Roman" panose="02020603050405020304" pitchFamily="18" charset="0"/>
                        <a:ea typeface="+mj-ea"/>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mj-ea"/>
                          <a:cs typeface="Times New Roman" panose="02020603050405020304" pitchFamily="18" charset="0"/>
                        </a:rPr>
                        <a:t>高</a:t>
                      </a:r>
                      <a:endParaRPr lang="zh-CN" altLang="en-US" sz="2000" dirty="0">
                        <a:latin typeface="Times New Roman" panose="02020603050405020304" pitchFamily="18" charset="0"/>
                        <a:ea typeface="+mj-ea"/>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mj-ea"/>
                          <a:cs typeface="Times New Roman" panose="02020603050405020304" pitchFamily="18" charset="0"/>
                        </a:rPr>
                        <a:t>&lt;</a:t>
                      </a:r>
                      <a:r>
                        <a:rPr lang="zh-CN" altLang="en-US" sz="2000" dirty="0" smtClean="0">
                          <a:latin typeface="Times New Roman" panose="02020603050405020304" pitchFamily="18" charset="0"/>
                          <a:ea typeface="+mj-ea"/>
                          <a:cs typeface="Times New Roman" panose="02020603050405020304" pitchFamily="18" charset="0"/>
                        </a:rPr>
                        <a:t>（小于），</a:t>
                      </a:r>
                      <a:r>
                        <a:rPr lang="en-US" altLang="zh-CN" sz="2000" dirty="0" smtClean="0">
                          <a:latin typeface="Times New Roman" panose="02020603050405020304" pitchFamily="18" charset="0"/>
                          <a:ea typeface="+mj-ea"/>
                          <a:cs typeface="Times New Roman" panose="02020603050405020304" pitchFamily="18" charset="0"/>
                        </a:rPr>
                        <a:t>&lt;=</a:t>
                      </a:r>
                      <a:r>
                        <a:rPr lang="zh-CN" altLang="en-US" sz="2000" dirty="0" smtClean="0">
                          <a:latin typeface="Times New Roman" panose="02020603050405020304" pitchFamily="18" charset="0"/>
                          <a:ea typeface="+mj-ea"/>
                          <a:cs typeface="Times New Roman" panose="02020603050405020304" pitchFamily="18" charset="0"/>
                        </a:rPr>
                        <a:t>（小于等于），</a:t>
                      </a:r>
                      <a:r>
                        <a:rPr lang="en-US" altLang="zh-CN" sz="2000" dirty="0" smtClean="0">
                          <a:latin typeface="Times New Roman" panose="02020603050405020304" pitchFamily="18" charset="0"/>
                          <a:ea typeface="+mj-ea"/>
                          <a:cs typeface="Times New Roman" panose="02020603050405020304" pitchFamily="18" charset="0"/>
                        </a:rPr>
                        <a:t>&gt;</a:t>
                      </a:r>
                      <a:r>
                        <a:rPr lang="zh-CN" altLang="en-US" sz="2000" dirty="0" smtClean="0">
                          <a:latin typeface="Times New Roman" panose="02020603050405020304" pitchFamily="18" charset="0"/>
                          <a:ea typeface="+mj-ea"/>
                          <a:cs typeface="Times New Roman" panose="02020603050405020304" pitchFamily="18" charset="0"/>
                        </a:rPr>
                        <a:t>（大于），</a:t>
                      </a:r>
                      <a:r>
                        <a:rPr lang="en-US" altLang="zh-CN" sz="2000" dirty="0" smtClean="0">
                          <a:latin typeface="Times New Roman" panose="02020603050405020304" pitchFamily="18" charset="0"/>
                          <a:ea typeface="+mj-ea"/>
                          <a:cs typeface="Times New Roman" panose="02020603050405020304" pitchFamily="18" charset="0"/>
                        </a:rPr>
                        <a:t>&gt;=</a:t>
                      </a:r>
                      <a:r>
                        <a:rPr lang="zh-CN" altLang="en-US" sz="2000" dirty="0" smtClean="0">
                          <a:latin typeface="Times New Roman" panose="02020603050405020304" pitchFamily="18" charset="0"/>
                          <a:ea typeface="+mj-ea"/>
                          <a:cs typeface="Times New Roman" panose="02020603050405020304" pitchFamily="18" charset="0"/>
                        </a:rPr>
                        <a:t>（大于等于）</a:t>
                      </a:r>
                      <a:endParaRPr lang="zh-CN" altLang="en-US" sz="2000" dirty="0">
                        <a:latin typeface="Times New Roman" panose="02020603050405020304" pitchFamily="18" charset="0"/>
                        <a:ea typeface="+mj-ea"/>
                        <a:cs typeface="Times New Roman" panose="02020603050405020304" pitchFamily="18" charset="0"/>
                      </a:endParaRPr>
                    </a:p>
                  </a:txBody>
                  <a:tcPr/>
                </a:tc>
              </a:tr>
              <a:tr h="370840">
                <a:tc>
                  <a:txBody>
                    <a:bodyPr/>
                    <a:lstStyle/>
                    <a:p>
                      <a:pPr algn="ctr"/>
                      <a:r>
                        <a:rPr lang="zh-CN" altLang="en-US" sz="2000" dirty="0" smtClean="0">
                          <a:latin typeface="Times New Roman" panose="02020603050405020304" pitchFamily="18" charset="0"/>
                          <a:ea typeface="+mj-ea"/>
                          <a:cs typeface="Times New Roman" panose="02020603050405020304" pitchFamily="18" charset="0"/>
                        </a:rPr>
                        <a:t>低</a:t>
                      </a:r>
                      <a:endParaRPr lang="zh-CN" altLang="en-US" sz="2000" dirty="0">
                        <a:latin typeface="Times New Roman" panose="02020603050405020304" pitchFamily="18" charset="0"/>
                        <a:ea typeface="+mj-ea"/>
                        <a:cs typeface="Times New Roman" panose="02020603050405020304" pitchFamily="18" charset="0"/>
                      </a:endParaRPr>
                    </a:p>
                  </a:txBody>
                  <a:tcPr/>
                </a:tc>
                <a:tc>
                  <a:txBody>
                    <a:bodyPr/>
                    <a:lstStyle/>
                    <a:p>
                      <a:pPr algn="ctr"/>
                      <a:r>
                        <a:rPr lang="en-US" altLang="zh-CN" sz="2000" dirty="0" smtClean="0">
                          <a:latin typeface="Times New Roman" panose="02020603050405020304" pitchFamily="18" charset="0"/>
                          <a:ea typeface="+mj-ea"/>
                          <a:cs typeface="Times New Roman" panose="02020603050405020304" pitchFamily="18" charset="0"/>
                        </a:rPr>
                        <a:t>==</a:t>
                      </a:r>
                      <a:r>
                        <a:rPr lang="zh-CN" altLang="en-US" sz="2000" dirty="0" smtClean="0">
                          <a:latin typeface="Times New Roman" panose="02020603050405020304" pitchFamily="18" charset="0"/>
                          <a:ea typeface="+mj-ea"/>
                          <a:cs typeface="Times New Roman" panose="02020603050405020304" pitchFamily="18" charset="0"/>
                        </a:rPr>
                        <a:t>（等于），</a:t>
                      </a:r>
                      <a:r>
                        <a:rPr lang="en-US" altLang="zh-CN" sz="2000" dirty="0" smtClean="0">
                          <a:latin typeface="Times New Roman" panose="02020603050405020304" pitchFamily="18" charset="0"/>
                          <a:ea typeface="+mj-ea"/>
                          <a:cs typeface="Times New Roman" panose="02020603050405020304" pitchFamily="18" charset="0"/>
                        </a:rPr>
                        <a:t>!=</a:t>
                      </a:r>
                      <a:r>
                        <a:rPr lang="zh-CN" altLang="en-US" sz="2000" dirty="0" smtClean="0">
                          <a:latin typeface="Times New Roman" panose="02020603050405020304" pitchFamily="18" charset="0"/>
                          <a:ea typeface="+mj-ea"/>
                          <a:cs typeface="Times New Roman" panose="02020603050405020304" pitchFamily="18" charset="0"/>
                        </a:rPr>
                        <a:t>（不等于）</a:t>
                      </a:r>
                      <a:endParaRPr lang="zh-CN" altLang="en-US" sz="2000" dirty="0">
                        <a:latin typeface="Times New Roman" panose="02020603050405020304" pitchFamily="18" charset="0"/>
                        <a:ea typeface="+mj-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 xmlns:a16="http://schemas.microsoft.com/office/drawing/2014/main" id="{E4692B35-0978-4E81-A07A-BFBD01A057C4}"/>
              </a:ext>
            </a:extLst>
          </p:cNvPr>
          <p:cNvSpPr>
            <a:spLocks noChangeArrowheads="1"/>
          </p:cNvSpPr>
          <p:nvPr/>
        </p:nvSpPr>
        <p:spPr bwMode="auto">
          <a:xfrm>
            <a:off x="160338" y="444500"/>
            <a:ext cx="5330825" cy="4873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pPr>
            <a:r>
              <a:rPr lang="zh-CN" altLang="en-US"/>
              <a:t>例</a:t>
            </a:r>
            <a:r>
              <a:rPr lang="en-US" altLang="zh-CN"/>
              <a:t>5.6  </a:t>
            </a:r>
            <a:r>
              <a:rPr lang="zh-CN" altLang="en-US"/>
              <a:t>求</a:t>
            </a:r>
            <a:r>
              <a:rPr lang="en-US" altLang="zh-CN"/>
              <a:t>ax</a:t>
            </a:r>
            <a:r>
              <a:rPr lang="en-US" altLang="zh-CN" baseline="30000"/>
              <a:t>2</a:t>
            </a:r>
            <a:r>
              <a:rPr lang="en-US" altLang="zh-CN"/>
              <a:t>+bx+c=0</a:t>
            </a:r>
            <a:r>
              <a:rPr lang="zh-CN" altLang="en-US"/>
              <a:t>方程的解</a:t>
            </a:r>
          </a:p>
        </p:txBody>
      </p:sp>
      <p:sp>
        <p:nvSpPr>
          <p:cNvPr id="8" name="Text Box 9">
            <a:extLst>
              <a:ext uri="{FF2B5EF4-FFF2-40B4-BE49-F238E27FC236}">
                <a16:creationId xmlns="" xmlns:a16="http://schemas.microsoft.com/office/drawing/2014/main" id="{C4FD8F08-24A1-4083-9A7A-EEFDD704F66E}"/>
              </a:ext>
            </a:extLst>
          </p:cNvPr>
          <p:cNvSpPr txBox="1">
            <a:spLocks noChangeArrowheads="1"/>
          </p:cNvSpPr>
          <p:nvPr/>
        </p:nvSpPr>
        <p:spPr bwMode="auto">
          <a:xfrm>
            <a:off x="379413" y="1176338"/>
            <a:ext cx="8569325" cy="5412893"/>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pPr>
            <a:r>
              <a:rPr lang="en-US" altLang="zh-CN" sz="2000" dirty="0">
                <a:solidFill>
                  <a:srgbClr val="000000"/>
                </a:solidFill>
                <a:ea typeface="隶书" panose="02010509060101010101" pitchFamily="49" charset="-122"/>
              </a:rPr>
              <a:t>#include &lt;</a:t>
            </a:r>
            <a:r>
              <a:rPr lang="en-US" altLang="zh-CN" sz="2000" dirty="0" err="1">
                <a:solidFill>
                  <a:srgbClr val="000000"/>
                </a:solidFill>
                <a:ea typeface="隶书" panose="02010509060101010101" pitchFamily="49" charset="-122"/>
              </a:rPr>
              <a:t>stdio.h</a:t>
            </a:r>
            <a:r>
              <a:rPr lang="en-US" altLang="zh-CN" sz="2000" dirty="0">
                <a:solidFill>
                  <a:srgbClr val="000000"/>
                </a:solidFill>
                <a:ea typeface="隶书" panose="02010509060101010101" pitchFamily="49" charset="-122"/>
              </a:rPr>
              <a:t>&gt;</a:t>
            </a:r>
          </a:p>
          <a:p>
            <a:pPr>
              <a:lnSpc>
                <a:spcPct val="90000"/>
              </a:lnSpc>
            </a:pPr>
            <a:r>
              <a:rPr lang="en-US" altLang="zh-CN" sz="2000" dirty="0">
                <a:solidFill>
                  <a:srgbClr val="000000"/>
                </a:solidFill>
                <a:ea typeface="隶书" panose="02010509060101010101" pitchFamily="49" charset="-122"/>
              </a:rPr>
              <a:t>#include &lt;</a:t>
            </a:r>
            <a:r>
              <a:rPr lang="en-US" altLang="zh-CN" sz="2000" dirty="0" err="1">
                <a:solidFill>
                  <a:srgbClr val="000000"/>
                </a:solidFill>
                <a:ea typeface="隶书" panose="02010509060101010101" pitchFamily="49" charset="-122"/>
              </a:rPr>
              <a:t>math.h</a:t>
            </a:r>
            <a:r>
              <a:rPr lang="en-US" altLang="zh-CN" sz="2000" dirty="0">
                <a:solidFill>
                  <a:srgbClr val="000000"/>
                </a:solidFill>
                <a:ea typeface="隶书" panose="02010509060101010101" pitchFamily="49" charset="-122"/>
              </a:rPr>
              <a:t>&gt;</a:t>
            </a:r>
          </a:p>
          <a:p>
            <a:pPr>
              <a:lnSpc>
                <a:spcPct val="90000"/>
              </a:lnSpc>
            </a:pPr>
            <a:r>
              <a:rPr lang="en-US" altLang="zh-CN" sz="2000" dirty="0">
                <a:solidFill>
                  <a:srgbClr val="000000"/>
                </a:solidFill>
                <a:ea typeface="隶书" panose="02010509060101010101" pitchFamily="49" charset="-122"/>
              </a:rPr>
              <a:t>int main()</a:t>
            </a:r>
            <a:endParaRPr lang="en-US" altLang="zh-CN" sz="2000" dirty="0">
              <a:solidFill>
                <a:srgbClr val="33CC33"/>
              </a:solidFill>
              <a:ea typeface="隶书" panose="02010509060101010101" pitchFamily="49" charset="-122"/>
            </a:endParaRPr>
          </a:p>
          <a:p>
            <a:pPr>
              <a:lnSpc>
                <a:spcPct val="90000"/>
              </a:lnSpc>
            </a:pPr>
            <a:r>
              <a:rPr lang="en-US" altLang="zh-CN" sz="2000" dirty="0">
                <a:solidFill>
                  <a:srgbClr val="000000"/>
                </a:solidFill>
                <a:ea typeface="隶书" panose="02010509060101010101" pitchFamily="49" charset="-122"/>
              </a:rPr>
              <a:t>{ float a,b,c,d,disc,x1,x2,realpart,imagpart;</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scanf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a:t>
            </a:r>
            <a:r>
              <a:rPr lang="en-US" altLang="zh-CN" sz="2000" dirty="0" err="1">
                <a:solidFill>
                  <a:srgbClr val="000000"/>
                </a:solidFill>
                <a:ea typeface="隶书" panose="02010509060101010101" pitchFamily="49" charset="-122"/>
              </a:rPr>
              <a:t>f,%f,%f</a:t>
            </a:r>
            <a:r>
              <a:rPr lang="en-US" altLang="zh-CN" sz="2000" dirty="0" err="1"/>
              <a:t>"</a:t>
            </a:r>
            <a:r>
              <a:rPr lang="en-US" altLang="zh-CN" sz="2000" dirty="0" err="1">
                <a:solidFill>
                  <a:srgbClr val="000000"/>
                </a:solidFill>
                <a:ea typeface="隶书" panose="02010509060101010101" pitchFamily="49" charset="-122"/>
              </a:rPr>
              <a:t>,&amp;a,&amp;b,&amp;c</a:t>
            </a:r>
            <a:r>
              <a:rPr lang="en-US" altLang="zh-CN" sz="2000" dirty="0">
                <a:solidFill>
                  <a:srgbClr val="000000"/>
                </a:solidFill>
                <a:ea typeface="隶书" panose="02010509060101010101" pitchFamily="49" charset="-122"/>
              </a:rPr>
              <a:t>);</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The equation</a:t>
            </a:r>
            <a:r>
              <a:rPr lang="en-US" altLang="zh-CN" sz="2000" dirty="0"/>
              <a:t>"</a:t>
            </a:r>
            <a:r>
              <a:rPr lang="en-US" altLang="zh-CN" sz="2000" dirty="0">
                <a:solidFill>
                  <a:srgbClr val="000000"/>
                </a:solidFill>
                <a:ea typeface="隶书" panose="02010509060101010101" pitchFamily="49" charset="-122"/>
              </a:rPr>
              <a:t>); </a:t>
            </a:r>
          </a:p>
          <a:p>
            <a:pPr>
              <a:lnSpc>
                <a:spcPct val="90000"/>
              </a:lnSpc>
            </a:pPr>
            <a:r>
              <a:rPr lang="en-US" altLang="zh-CN" sz="2000" dirty="0">
                <a:solidFill>
                  <a:srgbClr val="000000"/>
                </a:solidFill>
                <a:ea typeface="隶书" panose="02010509060101010101" pitchFamily="49" charset="-122"/>
              </a:rPr>
              <a:t>  if (fabs(a)&lt;=1e-6)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is not a </a:t>
            </a:r>
            <a:r>
              <a:rPr lang="en-US" altLang="zh-CN" sz="2000" dirty="0" err="1">
                <a:solidFill>
                  <a:srgbClr val="000000"/>
                </a:solidFill>
                <a:ea typeface="隶书" panose="02010509060101010101" pitchFamily="49" charset="-122"/>
              </a:rPr>
              <a:t>quadratie</a:t>
            </a:r>
            <a:r>
              <a:rPr lang="en-US" altLang="zh-CN" sz="2000" dirty="0"/>
              <a:t>"</a:t>
            </a:r>
            <a:r>
              <a:rPr lang="en-US" altLang="zh-CN" sz="2000" dirty="0">
                <a:solidFill>
                  <a:srgbClr val="000000"/>
                </a:solidFill>
                <a:ea typeface="隶书" panose="02010509060101010101" pitchFamily="49" charset="-122"/>
              </a:rPr>
              <a:t>);</a:t>
            </a:r>
          </a:p>
          <a:p>
            <a:pPr>
              <a:lnSpc>
                <a:spcPct val="90000"/>
              </a:lnSpc>
            </a:pPr>
            <a:r>
              <a:rPr lang="en-US" altLang="zh-CN" sz="2000" dirty="0">
                <a:solidFill>
                  <a:srgbClr val="000000"/>
                </a:solidFill>
                <a:ea typeface="隶书" panose="02010509060101010101" pitchFamily="49" charset="-122"/>
              </a:rPr>
              <a:t>  else {disc=b*b-4*a*c; </a:t>
            </a:r>
          </a:p>
          <a:p>
            <a:pPr>
              <a:lnSpc>
                <a:spcPct val="90000"/>
              </a:lnSpc>
            </a:pPr>
            <a:r>
              <a:rPr lang="en-US" altLang="zh-CN" sz="2000" dirty="0">
                <a:solidFill>
                  <a:srgbClr val="000000"/>
                </a:solidFill>
                <a:ea typeface="隶书" panose="02010509060101010101" pitchFamily="49" charset="-122"/>
              </a:rPr>
              <a:t>           if (fabs(disc)&lt;=1e-6)</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has two equal roots:%8.4f\n</a:t>
            </a:r>
            <a:r>
              <a:rPr lang="en-US" altLang="zh-CN" sz="2000" dirty="0"/>
              <a:t>"</a:t>
            </a:r>
            <a:r>
              <a:rPr lang="en-US" altLang="zh-CN" sz="2000" dirty="0">
                <a:solidFill>
                  <a:srgbClr val="000000"/>
                </a:solidFill>
                <a:ea typeface="隶书" panose="02010509060101010101" pitchFamily="49" charset="-122"/>
              </a:rPr>
              <a:t>,-1.0*b/(2*a));</a:t>
            </a:r>
            <a:endParaRPr lang="en-US" altLang="zh-CN" sz="2000" dirty="0">
              <a:solidFill>
                <a:srgbClr val="FF3300"/>
              </a:solidFill>
              <a:ea typeface="隶书" panose="02010509060101010101" pitchFamily="49" charset="-122"/>
            </a:endParaRPr>
          </a:p>
          <a:p>
            <a:pPr>
              <a:lnSpc>
                <a:spcPct val="90000"/>
              </a:lnSpc>
            </a:pPr>
            <a:r>
              <a:rPr lang="en-US" altLang="zh-CN" sz="2000" dirty="0">
                <a:solidFill>
                  <a:srgbClr val="000000"/>
                </a:solidFill>
                <a:ea typeface="隶书" panose="02010509060101010101" pitchFamily="49" charset="-122"/>
              </a:rPr>
              <a:t>           else if (disc&gt;1e-6)</a:t>
            </a:r>
          </a:p>
          <a:p>
            <a:pPr>
              <a:lnSpc>
                <a:spcPct val="90000"/>
              </a:lnSpc>
            </a:pPr>
            <a:r>
              <a:rPr lang="en-US" altLang="zh-CN" sz="2000" dirty="0">
                <a:solidFill>
                  <a:srgbClr val="000000"/>
                </a:solidFill>
                <a:ea typeface="隶书" panose="02010509060101010101" pitchFamily="49" charset="-122"/>
              </a:rPr>
              <a:t>                    {x1=(-1.0*</a:t>
            </a:r>
            <a:r>
              <a:rPr lang="en-US" altLang="zh-CN" sz="2000" dirty="0" err="1">
                <a:solidFill>
                  <a:srgbClr val="000000"/>
                </a:solidFill>
                <a:ea typeface="隶书" panose="02010509060101010101" pitchFamily="49" charset="-122"/>
              </a:rPr>
              <a:t>b+sqrt</a:t>
            </a:r>
            <a:r>
              <a:rPr lang="en-US" altLang="zh-CN" sz="2000" dirty="0">
                <a:solidFill>
                  <a:srgbClr val="000000"/>
                </a:solidFill>
                <a:ea typeface="隶书" panose="02010509060101010101" pitchFamily="49" charset="-122"/>
              </a:rPr>
              <a:t>(disc))/(2*a);</a:t>
            </a:r>
          </a:p>
          <a:p>
            <a:pPr>
              <a:lnSpc>
                <a:spcPct val="90000"/>
              </a:lnSpc>
            </a:pPr>
            <a:r>
              <a:rPr lang="en-US" altLang="zh-CN" sz="2000" dirty="0">
                <a:solidFill>
                  <a:srgbClr val="000000"/>
                </a:solidFill>
                <a:ea typeface="隶书" panose="02010509060101010101" pitchFamily="49" charset="-122"/>
              </a:rPr>
              <a:t>                      x2=(-1.0*b-sqrt(disc))/(2*a);</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has </a:t>
            </a:r>
            <a:r>
              <a:rPr lang="en-US" altLang="zh-CN" sz="2000" dirty="0" err="1">
                <a:solidFill>
                  <a:srgbClr val="000000"/>
                </a:solidFill>
                <a:ea typeface="隶书" panose="02010509060101010101" pitchFamily="49" charset="-122"/>
              </a:rPr>
              <a:t>has</a:t>
            </a:r>
            <a:r>
              <a:rPr lang="en-US" altLang="zh-CN" sz="2000" dirty="0">
                <a:solidFill>
                  <a:srgbClr val="000000"/>
                </a:solidFill>
                <a:ea typeface="隶书" panose="02010509060101010101" pitchFamily="49" charset="-122"/>
              </a:rPr>
              <a:t> distinct real roots:%8.4f and %8.4f\n</a:t>
            </a:r>
            <a:r>
              <a:rPr lang="en-US" altLang="zh-CN" sz="2000" dirty="0"/>
              <a:t>"</a:t>
            </a:r>
            <a:r>
              <a:rPr lang="en-US" altLang="zh-CN" sz="2000" dirty="0">
                <a:solidFill>
                  <a:srgbClr val="000000"/>
                </a:solidFill>
                <a:ea typeface="隶书" panose="02010509060101010101" pitchFamily="49" charset="-122"/>
              </a:rPr>
              <a:t>,x1,x2);}</a:t>
            </a:r>
          </a:p>
          <a:p>
            <a:pPr>
              <a:lnSpc>
                <a:spcPct val="90000"/>
              </a:lnSpc>
            </a:pPr>
            <a:r>
              <a:rPr lang="en-US" altLang="zh-CN" sz="2000" dirty="0">
                <a:solidFill>
                  <a:srgbClr val="000000"/>
                </a:solidFill>
                <a:ea typeface="隶书" panose="02010509060101010101" pitchFamily="49" charset="-122"/>
              </a:rPr>
              <a:t>           else { </a:t>
            </a:r>
            <a:r>
              <a:rPr lang="en-US" altLang="zh-CN" sz="2000" dirty="0" err="1">
                <a:solidFill>
                  <a:srgbClr val="000000"/>
                </a:solidFill>
                <a:ea typeface="隶书" panose="02010509060101010101" pitchFamily="49" charset="-122"/>
              </a:rPr>
              <a:t>realpart</a:t>
            </a:r>
            <a:r>
              <a:rPr lang="en-US" altLang="zh-CN" sz="2000" dirty="0">
                <a:solidFill>
                  <a:srgbClr val="000000"/>
                </a:solidFill>
                <a:ea typeface="隶书" panose="02010509060101010101" pitchFamily="49" charset="-122"/>
              </a:rPr>
              <a:t>=-1.0*b/(2*a); </a:t>
            </a:r>
            <a:r>
              <a:rPr lang="en-US" altLang="zh-CN" sz="2000" dirty="0" err="1">
                <a:solidFill>
                  <a:srgbClr val="000000"/>
                </a:solidFill>
                <a:ea typeface="隶书" panose="02010509060101010101" pitchFamily="49" charset="-122"/>
              </a:rPr>
              <a:t>imagpart</a:t>
            </a:r>
            <a:r>
              <a:rPr lang="en-US" altLang="zh-CN" sz="2000" dirty="0">
                <a:solidFill>
                  <a:srgbClr val="000000"/>
                </a:solidFill>
                <a:ea typeface="隶书" panose="02010509060101010101" pitchFamily="49" charset="-122"/>
              </a:rPr>
              <a:t>=sqrt(-1.0</a:t>
            </a:r>
            <a:r>
              <a:rPr lang="zh-CN" altLang="en-US" sz="2000" dirty="0">
                <a:solidFill>
                  <a:srgbClr val="000000"/>
                </a:solidFill>
                <a:ea typeface="隶书" panose="02010509060101010101" pitchFamily="49" charset="-122"/>
              </a:rPr>
              <a:t>*</a:t>
            </a:r>
            <a:r>
              <a:rPr lang="en-US" altLang="zh-CN" sz="2000" dirty="0">
                <a:solidFill>
                  <a:srgbClr val="000000"/>
                </a:solidFill>
                <a:ea typeface="隶书" panose="02010509060101010101" pitchFamily="49" charset="-122"/>
              </a:rPr>
              <a:t>disc)/(2*a);                         </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has complex roots:\n</a:t>
            </a:r>
            <a:r>
              <a:rPr lang="en-US" altLang="zh-CN" sz="2000" dirty="0"/>
              <a:t>"</a:t>
            </a:r>
            <a:r>
              <a:rPr lang="en-US" altLang="zh-CN" sz="2000" dirty="0">
                <a:solidFill>
                  <a:srgbClr val="000000"/>
                </a:solidFill>
                <a:ea typeface="隶书" panose="02010509060101010101" pitchFamily="49" charset="-122"/>
              </a:rPr>
              <a:t>);  </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%8.4f + %8.4fi\n</a:t>
            </a:r>
            <a:r>
              <a:rPr lang="en-US" altLang="zh-CN" sz="2000" dirty="0"/>
              <a:t>"</a:t>
            </a:r>
            <a:r>
              <a:rPr lang="en-US" altLang="zh-CN" sz="2000" dirty="0">
                <a:solidFill>
                  <a:srgbClr val="000000"/>
                </a:solidFill>
                <a:ea typeface="隶书" panose="02010509060101010101" pitchFamily="49" charset="-122"/>
              </a:rPr>
              <a:t>,</a:t>
            </a:r>
            <a:r>
              <a:rPr lang="en-US" altLang="zh-CN" sz="2000" dirty="0" err="1">
                <a:solidFill>
                  <a:srgbClr val="000000"/>
                </a:solidFill>
                <a:ea typeface="隶书" panose="02010509060101010101" pitchFamily="49" charset="-122"/>
              </a:rPr>
              <a:t>realpart,imagpart</a:t>
            </a:r>
            <a:r>
              <a:rPr lang="en-US" altLang="zh-CN" sz="2000" dirty="0">
                <a:solidFill>
                  <a:srgbClr val="000000"/>
                </a:solidFill>
                <a:ea typeface="隶书" panose="02010509060101010101" pitchFamily="49" charset="-122"/>
              </a:rPr>
              <a:t>);</a:t>
            </a:r>
          </a:p>
          <a:p>
            <a:pPr>
              <a:lnSpc>
                <a:spcPct val="90000"/>
              </a:lnSpc>
            </a:pPr>
            <a:r>
              <a:rPr lang="en-US" altLang="zh-CN" sz="2000" dirty="0">
                <a:solidFill>
                  <a:srgbClr val="000000"/>
                </a:solidFill>
                <a:ea typeface="隶书" panose="02010509060101010101" pitchFamily="49" charset="-122"/>
              </a:rPr>
              <a:t>                      </a:t>
            </a:r>
            <a:r>
              <a:rPr lang="en-US" altLang="zh-CN" sz="2000" dirty="0" err="1">
                <a:solidFill>
                  <a:srgbClr val="000000"/>
                </a:solidFill>
                <a:ea typeface="隶书" panose="02010509060101010101" pitchFamily="49" charset="-122"/>
              </a:rPr>
              <a:t>printf</a:t>
            </a:r>
            <a:r>
              <a:rPr lang="en-US" altLang="zh-CN" sz="2000" dirty="0">
                <a:solidFill>
                  <a:srgbClr val="000000"/>
                </a:solidFill>
                <a:ea typeface="隶书" panose="02010509060101010101" pitchFamily="49" charset="-122"/>
              </a:rPr>
              <a:t>(</a:t>
            </a:r>
            <a:r>
              <a:rPr lang="en-US" altLang="zh-CN" sz="2000" dirty="0"/>
              <a:t>"</a:t>
            </a:r>
            <a:r>
              <a:rPr lang="en-US" altLang="zh-CN" sz="2000" dirty="0">
                <a:solidFill>
                  <a:srgbClr val="000000"/>
                </a:solidFill>
                <a:ea typeface="隶书" panose="02010509060101010101" pitchFamily="49" charset="-122"/>
              </a:rPr>
              <a:t>%8.4f - %8.4fi\n</a:t>
            </a:r>
            <a:r>
              <a:rPr lang="en-US" altLang="zh-CN" sz="2000" dirty="0"/>
              <a:t>"</a:t>
            </a:r>
            <a:r>
              <a:rPr lang="en-US" altLang="zh-CN" sz="2000" dirty="0">
                <a:solidFill>
                  <a:srgbClr val="000000"/>
                </a:solidFill>
                <a:ea typeface="隶书" panose="02010509060101010101" pitchFamily="49" charset="-122"/>
              </a:rPr>
              <a:t>,</a:t>
            </a:r>
            <a:r>
              <a:rPr lang="en-US" altLang="zh-CN" sz="2000" dirty="0" err="1">
                <a:solidFill>
                  <a:srgbClr val="000000"/>
                </a:solidFill>
                <a:ea typeface="隶书" panose="02010509060101010101" pitchFamily="49" charset="-122"/>
              </a:rPr>
              <a:t>realpart,imagpart</a:t>
            </a:r>
            <a:r>
              <a:rPr lang="en-US" altLang="zh-CN" sz="2000" dirty="0">
                <a:solidFill>
                  <a:srgbClr val="000000"/>
                </a:solidFill>
                <a:ea typeface="隶书" panose="02010509060101010101" pitchFamily="49" charset="-122"/>
              </a:rPr>
              <a:t>);</a:t>
            </a:r>
          </a:p>
          <a:p>
            <a:pPr>
              <a:lnSpc>
                <a:spcPct val="90000"/>
              </a:lnSpc>
            </a:pPr>
            <a:r>
              <a:rPr lang="en-US" altLang="zh-CN" sz="2000" dirty="0">
                <a:solidFill>
                  <a:srgbClr val="000000"/>
                </a:solidFill>
                <a:ea typeface="隶书" panose="02010509060101010101" pitchFamily="49" charset="-122"/>
              </a:rPr>
              <a:t>} } }</a:t>
            </a:r>
          </a:p>
        </p:txBody>
      </p:sp>
    </p:spTree>
    <p:extLst>
      <p:ext uri="{BB962C8B-B14F-4D97-AF65-F5344CB8AC3E}">
        <p14:creationId xmlns:p14="http://schemas.microsoft.com/office/powerpoint/2010/main" val="39302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 xmlns:a16="http://schemas.microsoft.com/office/drawing/2014/main" id="{1FE52F79-24D8-48B3-93CA-78484DF9BA14}"/>
              </a:ext>
            </a:extLst>
          </p:cNvPr>
          <p:cNvSpPr>
            <a:spLocks noGrp="1" noChangeArrowheads="1"/>
          </p:cNvSpPr>
          <p:nvPr>
            <p:ph type="ctrTitle" idx="4294967295"/>
          </p:nvPr>
        </p:nvSpPr>
        <p:spPr>
          <a:xfrm>
            <a:off x="0" y="765175"/>
            <a:ext cx="7772400" cy="863600"/>
          </a:xfrm>
        </p:spPr>
        <p:txBody>
          <a:bodyPr/>
          <a:lstStyle/>
          <a:p>
            <a:pPr algn="ctr" eaLnBrk="1" hangingPunct="1">
              <a:defRPr/>
            </a:pPr>
            <a:r>
              <a:rPr lang="en-US" altLang="zh-CN" sz="3600" dirty="0"/>
              <a:t>5.2</a:t>
            </a:r>
            <a:r>
              <a:rPr lang="zh-CN" altLang="en-US" sz="3600" dirty="0"/>
              <a:t>关系表达式</a:t>
            </a:r>
            <a:endParaRPr lang="zh-CN" altLang="zh-CN" sz="3600" dirty="0"/>
          </a:p>
        </p:txBody>
      </p:sp>
      <p:sp>
        <p:nvSpPr>
          <p:cNvPr id="11267" name="Rectangle 3">
            <a:extLst>
              <a:ext uri="{FF2B5EF4-FFF2-40B4-BE49-F238E27FC236}">
                <a16:creationId xmlns="" xmlns:a16="http://schemas.microsoft.com/office/drawing/2014/main" id="{BF9B2F52-AD15-4132-8BB8-7BA196A25F91}"/>
              </a:ext>
            </a:extLst>
          </p:cNvPr>
          <p:cNvSpPr>
            <a:spLocks noGrp="1"/>
          </p:cNvSpPr>
          <p:nvPr>
            <p:ph type="subTitle" idx="4294967295"/>
          </p:nvPr>
        </p:nvSpPr>
        <p:spPr>
          <a:xfrm>
            <a:off x="0" y="1557338"/>
            <a:ext cx="7924800" cy="792162"/>
          </a:xfrm>
        </p:spPr>
        <p:txBody>
          <a:bodyPr/>
          <a:lstStyle/>
          <a:p>
            <a:pPr eaLnBrk="1" hangingPunct="1">
              <a:lnSpc>
                <a:spcPct val="90000"/>
              </a:lnSpc>
              <a:buFontTx/>
              <a:buNone/>
            </a:pPr>
            <a:endParaRPr lang="en-US" altLang="zh-CN" sz="2400"/>
          </a:p>
          <a:p>
            <a:pPr eaLnBrk="1" hangingPunct="1">
              <a:lnSpc>
                <a:spcPct val="90000"/>
              </a:lnSpc>
              <a:buFontTx/>
              <a:buNone/>
            </a:pPr>
            <a:r>
              <a:rPr lang="zh-CN" altLang="en-US" sz="2400"/>
              <a:t>。</a:t>
            </a:r>
            <a:endParaRPr lang="en-US" altLang="zh-CN" sz="2400"/>
          </a:p>
          <a:p>
            <a:pPr eaLnBrk="1" hangingPunct="1">
              <a:lnSpc>
                <a:spcPct val="90000"/>
              </a:lnSpc>
            </a:pPr>
            <a:endParaRPr lang="zh-CN" altLang="en-US" sz="2400"/>
          </a:p>
          <a:p>
            <a:pPr eaLnBrk="1" hangingPunct="1">
              <a:lnSpc>
                <a:spcPct val="90000"/>
              </a:lnSpc>
              <a:buFontTx/>
              <a:buNone/>
            </a:pPr>
            <a:endParaRPr lang="en-US" altLang="zh-CN" sz="2400"/>
          </a:p>
        </p:txBody>
      </p:sp>
      <p:sp>
        <p:nvSpPr>
          <p:cNvPr id="4" name="Text Box 9">
            <a:extLst>
              <a:ext uri="{FF2B5EF4-FFF2-40B4-BE49-F238E27FC236}">
                <a16:creationId xmlns="" xmlns:a16="http://schemas.microsoft.com/office/drawing/2014/main" id="{A9E9A327-5294-4FCE-9731-34DEB0CADE07}"/>
              </a:ext>
            </a:extLst>
          </p:cNvPr>
          <p:cNvSpPr txBox="1">
            <a:spLocks noChangeArrowheads="1"/>
          </p:cNvSpPr>
          <p:nvPr/>
        </p:nvSpPr>
        <p:spPr bwMode="auto">
          <a:xfrm>
            <a:off x="1711325" y="2420938"/>
            <a:ext cx="5534025" cy="557212"/>
          </a:xfrm>
          <a:prstGeom prst="rect">
            <a:avLst/>
          </a:prstGeom>
          <a:solidFill>
            <a:srgbClr val="FFEFFB"/>
          </a:solidFill>
          <a:ln w="38100">
            <a:solidFill>
              <a:srgbClr val="800080"/>
            </a:solidFill>
            <a:miter lim="800000"/>
            <a:headEnd/>
            <a:tailEnd/>
          </a:ln>
        </p:spPr>
        <p:txBody>
          <a:bodyPr lIns="90000" tIns="46800" rIns="90000" bIns="4680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en-US" altLang="zh-CN" sz="2800">
                <a:solidFill>
                  <a:srgbClr val="336600"/>
                </a:solidFill>
                <a:latin typeface="Arial" panose="020B0604020202020204" pitchFamily="34" charset="0"/>
              </a:rPr>
              <a:t>a&gt;b   , (a+b)&gt;(b+c) ,   5==3</a:t>
            </a:r>
            <a:endParaRPr lang="en-US" altLang="zh-CN">
              <a:solidFill>
                <a:srgbClr val="FF0000"/>
              </a:solidFill>
            </a:endParaRPr>
          </a:p>
        </p:txBody>
      </p:sp>
      <p:sp>
        <p:nvSpPr>
          <p:cNvPr id="5" name="Text Box 11">
            <a:extLst>
              <a:ext uri="{FF2B5EF4-FFF2-40B4-BE49-F238E27FC236}">
                <a16:creationId xmlns="" xmlns:a16="http://schemas.microsoft.com/office/drawing/2014/main" id="{6AFA7FDC-A16D-49A6-A4BB-91AC02471E88}"/>
              </a:ext>
            </a:extLst>
          </p:cNvPr>
          <p:cNvSpPr txBox="1">
            <a:spLocks noChangeArrowheads="1"/>
          </p:cNvSpPr>
          <p:nvPr/>
        </p:nvSpPr>
        <p:spPr bwMode="auto">
          <a:xfrm>
            <a:off x="1692275" y="3644900"/>
            <a:ext cx="5534025" cy="2692400"/>
          </a:xfrm>
          <a:prstGeom prst="rect">
            <a:avLst/>
          </a:prstGeom>
          <a:solidFill>
            <a:srgbClr val="FFEFFB"/>
          </a:solidFill>
          <a:ln w="38100">
            <a:solidFill>
              <a:srgbClr val="0000FF"/>
            </a:solidFill>
            <a:miter lim="800000"/>
            <a:headEnd/>
            <a:tailEnd/>
          </a:ln>
        </p:spPr>
        <p:txBody>
          <a:bodyPr lIns="90000" tIns="46800" rIns="90000" bIns="46800">
            <a:spAutoFit/>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lang="en-US" altLang="zh-CN" sz="2800" dirty="0"/>
              <a:t>int a=3,b=2,c=1,d,f;</a:t>
            </a:r>
          </a:p>
          <a:p>
            <a:pPr lvl="1"/>
            <a:r>
              <a:rPr lang="en-US" altLang="zh-CN" sz="2800" dirty="0"/>
              <a:t>	a&gt;b </a:t>
            </a:r>
          </a:p>
          <a:p>
            <a:pPr lvl="1"/>
            <a:r>
              <a:rPr lang="en-US" altLang="zh-CN" sz="2800" dirty="0"/>
              <a:t>	(a&gt;b)==c</a:t>
            </a:r>
          </a:p>
          <a:p>
            <a:pPr lvl="1"/>
            <a:r>
              <a:rPr lang="en-US" altLang="zh-CN" sz="2800" dirty="0"/>
              <a:t>	</a:t>
            </a:r>
            <a:r>
              <a:rPr lang="en-US" altLang="zh-CN" sz="2800" dirty="0" err="1"/>
              <a:t>b+c</a:t>
            </a:r>
            <a:r>
              <a:rPr lang="en-US" altLang="zh-CN" sz="2800" dirty="0"/>
              <a:t>&lt;a</a:t>
            </a:r>
          </a:p>
          <a:p>
            <a:pPr lvl="1"/>
            <a:r>
              <a:rPr lang="en-US" altLang="zh-CN" sz="2800" dirty="0"/>
              <a:t>	d=a&gt;b</a:t>
            </a:r>
          </a:p>
          <a:p>
            <a:pPr lvl="1"/>
            <a:r>
              <a:rPr lang="en-US" altLang="zh-CN" sz="2800" dirty="0"/>
              <a:t>	f=a&gt;b&gt;c</a:t>
            </a:r>
          </a:p>
        </p:txBody>
      </p:sp>
      <p:sp>
        <p:nvSpPr>
          <p:cNvPr id="6" name="Rectangle 3">
            <a:extLst>
              <a:ext uri="{FF2B5EF4-FFF2-40B4-BE49-F238E27FC236}">
                <a16:creationId xmlns="" xmlns:a16="http://schemas.microsoft.com/office/drawing/2014/main" id="{5EB38A09-8710-45DF-8A97-A7F57384D17B}"/>
              </a:ext>
            </a:extLst>
          </p:cNvPr>
          <p:cNvSpPr txBox="1">
            <a:spLocks noChangeArrowheads="1"/>
          </p:cNvSpPr>
          <p:nvPr/>
        </p:nvSpPr>
        <p:spPr bwMode="auto">
          <a:xfrm>
            <a:off x="395288" y="3068638"/>
            <a:ext cx="7924800" cy="792162"/>
          </a:xfrm>
          <a:prstGeom prst="rect">
            <a:avLst/>
          </a:prstGeom>
          <a:noFill/>
          <a:ln w="9525">
            <a:noFill/>
            <a:miter lim="800000"/>
            <a:headEnd/>
            <a:tailEnd/>
          </a:ln>
        </p:spPr>
        <p:txBody>
          <a:bodyPr lIns="45720" rIns="45720"/>
          <a:lstStyle/>
          <a:p>
            <a:pPr marL="228600" indent="-228600" eaLnBrk="1" hangingPunct="1">
              <a:spcBef>
                <a:spcPct val="20000"/>
              </a:spcBef>
              <a:buClr>
                <a:srgbClr val="FF3300"/>
              </a:buClr>
              <a:buFont typeface="Wingdings" pitchFamily="2" charset="2"/>
              <a:buChar char="v"/>
              <a:defRPr/>
            </a:pPr>
            <a:r>
              <a:rPr lang="zh-CN" altLang="en-US" dirty="0"/>
              <a:t>关系表达式的值：是逻辑值“真”或“假”，用</a:t>
            </a:r>
            <a:r>
              <a:rPr lang="en-US" altLang="zh-CN" dirty="0">
                <a:solidFill>
                  <a:srgbClr val="FF0000"/>
                </a:solidFill>
              </a:rPr>
              <a:t>1</a:t>
            </a:r>
            <a:r>
              <a:rPr lang="zh-CN" altLang="en-US" dirty="0">
                <a:solidFill>
                  <a:srgbClr val="FF0000"/>
                </a:solidFill>
              </a:rPr>
              <a:t>和</a:t>
            </a:r>
            <a:r>
              <a:rPr lang="en-US" altLang="zh-CN" dirty="0">
                <a:solidFill>
                  <a:srgbClr val="FF0000"/>
                </a:solidFill>
              </a:rPr>
              <a:t>0</a:t>
            </a:r>
            <a:r>
              <a:rPr lang="zh-CN" altLang="en-US" dirty="0"/>
              <a:t>表示</a:t>
            </a:r>
          </a:p>
          <a:p>
            <a:pPr eaLnBrk="1" hangingPunct="1">
              <a:lnSpc>
                <a:spcPct val="90000"/>
              </a:lnSpc>
              <a:spcBef>
                <a:spcPts val="400"/>
              </a:spcBef>
              <a:buClr>
                <a:schemeClr val="accent1"/>
              </a:buClr>
              <a:buSzPct val="68000"/>
              <a:buFont typeface="Wingdings 3" pitchFamily="18" charset="2"/>
              <a:buNone/>
              <a:defRPr/>
            </a:pPr>
            <a:endParaRPr kumimoji="0" lang="zh-CN" altLang="en-US" dirty="0">
              <a:latin typeface="+mn-lt"/>
              <a:ea typeface="+mn-ea"/>
            </a:endParaRPr>
          </a:p>
          <a:p>
            <a:pPr eaLnBrk="1" hangingPunct="1">
              <a:lnSpc>
                <a:spcPct val="90000"/>
              </a:lnSpc>
              <a:spcBef>
                <a:spcPts val="400"/>
              </a:spcBef>
              <a:buClr>
                <a:schemeClr val="accent1"/>
              </a:buClr>
              <a:buSzPct val="68000"/>
              <a:defRPr/>
            </a:pPr>
            <a:endParaRPr kumimoji="0" lang="en-US" altLang="zh-CN" dirty="0">
              <a:latin typeface="+mn-lt"/>
              <a:ea typeface="+mn-ea"/>
            </a:endParaRPr>
          </a:p>
        </p:txBody>
      </p:sp>
      <p:sp>
        <p:nvSpPr>
          <p:cNvPr id="7" name="Rectangle 3">
            <a:extLst>
              <a:ext uri="{FF2B5EF4-FFF2-40B4-BE49-F238E27FC236}">
                <a16:creationId xmlns="" xmlns:a16="http://schemas.microsoft.com/office/drawing/2014/main" id="{FFEC48F2-5F99-4898-9562-B4B4EED3A073}"/>
              </a:ext>
            </a:extLst>
          </p:cNvPr>
          <p:cNvSpPr txBox="1">
            <a:spLocks noChangeArrowheads="1"/>
          </p:cNvSpPr>
          <p:nvPr/>
        </p:nvSpPr>
        <p:spPr bwMode="auto">
          <a:xfrm>
            <a:off x="241300" y="1627188"/>
            <a:ext cx="7924800" cy="792162"/>
          </a:xfrm>
          <a:prstGeom prst="rect">
            <a:avLst/>
          </a:prstGeom>
          <a:noFill/>
          <a:ln w="9525">
            <a:noFill/>
            <a:miter lim="800000"/>
            <a:headEnd/>
            <a:tailEnd/>
          </a:ln>
        </p:spPr>
        <p:txBody>
          <a:bodyPr lIns="45720" rIns="45720"/>
          <a:lstStyle/>
          <a:p>
            <a:pPr marL="228600" indent="-228600" eaLnBrk="1" hangingPunct="1">
              <a:spcBef>
                <a:spcPct val="20000"/>
              </a:spcBef>
              <a:buClr>
                <a:srgbClr val="FF3300"/>
              </a:buClr>
              <a:buFont typeface="Wingdings" pitchFamily="2" charset="2"/>
              <a:buChar char="v"/>
              <a:defRPr/>
            </a:pPr>
            <a:r>
              <a:rPr lang="zh-CN" altLang="en-US" dirty="0"/>
              <a:t>定义：由关系运算符将两个可作比较运算的表达式联</a:t>
            </a:r>
          </a:p>
          <a:p>
            <a:pPr eaLnBrk="1" hangingPunct="1">
              <a:lnSpc>
                <a:spcPct val="90000"/>
              </a:lnSpc>
              <a:defRPr/>
            </a:pPr>
            <a:r>
              <a:rPr lang="zh-CN" altLang="en-US" dirty="0"/>
              <a:t>结起来所得到的式子称为关系表达式</a:t>
            </a:r>
          </a:p>
          <a:p>
            <a:pPr eaLnBrk="1" hangingPunct="1">
              <a:lnSpc>
                <a:spcPct val="90000"/>
              </a:lnSpc>
              <a:spcBef>
                <a:spcPts val="400"/>
              </a:spcBef>
              <a:buClr>
                <a:schemeClr val="accent1"/>
              </a:buClr>
              <a:buSzPct val="68000"/>
              <a:buFont typeface="Wingdings 3" pitchFamily="18" charset="2"/>
              <a:buNone/>
              <a:defRPr/>
            </a:pPr>
            <a:endParaRPr kumimoji="0" lang="zh-CN" altLang="en-US" dirty="0">
              <a:latin typeface="+mn-lt"/>
              <a:ea typeface="+mn-ea"/>
            </a:endParaRPr>
          </a:p>
          <a:p>
            <a:pPr eaLnBrk="1" hangingPunct="1">
              <a:lnSpc>
                <a:spcPct val="90000"/>
              </a:lnSpc>
              <a:spcBef>
                <a:spcPts val="400"/>
              </a:spcBef>
              <a:buClr>
                <a:schemeClr val="accent1"/>
              </a:buClr>
              <a:buSzPct val="68000"/>
              <a:defRPr/>
            </a:pPr>
            <a:endParaRPr kumimoji="0" lang="en-US" altLang="zh-CN" dirty="0">
              <a:latin typeface="+mn-lt"/>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 xmlns:a16="http://schemas.microsoft.com/office/drawing/2014/main" id="{936D831F-6104-4E7E-AAE8-DFFF10010A8E}"/>
              </a:ext>
            </a:extLst>
          </p:cNvPr>
          <p:cNvSpPr>
            <a:spLocks noChangeArrowheads="1"/>
          </p:cNvSpPr>
          <p:nvPr/>
        </p:nvSpPr>
        <p:spPr bwMode="auto">
          <a:xfrm>
            <a:off x="611188" y="1125538"/>
            <a:ext cx="77597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t>关系运算几点注意：</a:t>
            </a:r>
          </a:p>
        </p:txBody>
      </p:sp>
      <p:sp>
        <p:nvSpPr>
          <p:cNvPr id="9" name="Rectangle 10">
            <a:extLst>
              <a:ext uri="{FF2B5EF4-FFF2-40B4-BE49-F238E27FC236}">
                <a16:creationId xmlns="" xmlns:a16="http://schemas.microsoft.com/office/drawing/2014/main" id="{165CBFC9-34E6-4EA3-913B-22197E999FB9}"/>
              </a:ext>
            </a:extLst>
          </p:cNvPr>
          <p:cNvSpPr>
            <a:spLocks noChangeArrowheads="1"/>
          </p:cNvSpPr>
          <p:nvPr/>
        </p:nvSpPr>
        <p:spPr bwMode="auto">
          <a:xfrm>
            <a:off x="1771650" y="1989138"/>
            <a:ext cx="4278313" cy="860425"/>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a:sym typeface="Symbol" panose="05050102010706020507" pitchFamily="18" charset="2"/>
              </a:rPr>
              <a:t>例   </a:t>
            </a:r>
            <a:r>
              <a:rPr lang="en-US" altLang="zh-CN">
                <a:solidFill>
                  <a:srgbClr val="0000FF"/>
                </a:solidFill>
                <a:sym typeface="Symbol" panose="05050102010706020507" pitchFamily="18" charset="2"/>
              </a:rPr>
              <a:t>5&gt;2&gt;7&gt;8</a:t>
            </a:r>
            <a:r>
              <a:rPr lang="zh-CN" altLang="zh-CN">
                <a:sym typeface="Symbol" panose="05050102010706020507" pitchFamily="18" charset="2"/>
              </a:rPr>
              <a:t>在</a:t>
            </a:r>
            <a:r>
              <a:rPr lang="en-US" altLang="zh-CN">
                <a:sym typeface="Symbol" panose="05050102010706020507" pitchFamily="18" charset="2"/>
              </a:rPr>
              <a:t>C</a:t>
            </a:r>
            <a:r>
              <a:rPr lang="zh-CN" altLang="zh-CN">
                <a:sym typeface="Symbol" panose="05050102010706020507" pitchFamily="18" charset="2"/>
              </a:rPr>
              <a:t>中是允许的，</a:t>
            </a:r>
          </a:p>
          <a:p>
            <a:r>
              <a:rPr lang="zh-CN" altLang="zh-CN">
                <a:sym typeface="Symbol" panose="05050102010706020507" pitchFamily="18" charset="2"/>
              </a:rPr>
              <a:t>      值为</a:t>
            </a:r>
            <a:endParaRPr lang="zh-CN" altLang="en-US">
              <a:sym typeface="Symbol" panose="05050102010706020507" pitchFamily="18" charset="2"/>
            </a:endParaRPr>
          </a:p>
        </p:txBody>
      </p:sp>
      <p:sp>
        <p:nvSpPr>
          <p:cNvPr id="10" name="Text Box 11">
            <a:extLst>
              <a:ext uri="{FF2B5EF4-FFF2-40B4-BE49-F238E27FC236}">
                <a16:creationId xmlns="" xmlns:a16="http://schemas.microsoft.com/office/drawing/2014/main" id="{CDCA9995-6264-4BDC-B47E-BA777B7C2A73}"/>
              </a:ext>
            </a:extLst>
          </p:cNvPr>
          <p:cNvSpPr txBox="1">
            <a:spLocks noChangeArrowheads="1"/>
          </p:cNvSpPr>
          <p:nvPr/>
        </p:nvSpPr>
        <p:spPr bwMode="auto">
          <a:xfrm>
            <a:off x="3257550" y="2452688"/>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FF0000"/>
                </a:solidFill>
                <a:latin typeface="Arial" panose="020B0604020202020204" pitchFamily="34" charset="0"/>
                <a:ea typeface="隶书" panose="02010509060101010101" pitchFamily="49" charset="-122"/>
              </a:rPr>
              <a:t>0</a:t>
            </a:r>
          </a:p>
        </p:txBody>
      </p:sp>
      <p:sp>
        <p:nvSpPr>
          <p:cNvPr id="11" name="Rectangle 12">
            <a:extLst>
              <a:ext uri="{FF2B5EF4-FFF2-40B4-BE49-F238E27FC236}">
                <a16:creationId xmlns="" xmlns:a16="http://schemas.microsoft.com/office/drawing/2014/main" id="{ED51FEB7-8CB6-4E2A-B75C-FC93DD6E679E}"/>
              </a:ext>
            </a:extLst>
          </p:cNvPr>
          <p:cNvSpPr>
            <a:spLocks noChangeArrowheads="1"/>
          </p:cNvSpPr>
          <p:nvPr/>
        </p:nvSpPr>
        <p:spPr bwMode="auto">
          <a:xfrm>
            <a:off x="1771650" y="2922588"/>
            <a:ext cx="4313238" cy="1225550"/>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dirty="0">
                <a:sym typeface="Symbol" panose="05050102010706020507" pitchFamily="18" charset="2"/>
              </a:rPr>
              <a:t>例 </a:t>
            </a:r>
            <a:r>
              <a:rPr lang="zh-CN" altLang="en-US" dirty="0">
                <a:sym typeface="Symbol" panose="05050102010706020507" pitchFamily="18" charset="2"/>
              </a:rPr>
              <a:t>  </a:t>
            </a:r>
            <a:r>
              <a:rPr lang="zh-CN" altLang="zh-CN" dirty="0">
                <a:sym typeface="Symbol" panose="05050102010706020507" pitchFamily="18" charset="2"/>
              </a:rPr>
              <a:t>  </a:t>
            </a:r>
            <a:r>
              <a:rPr lang="en-US" altLang="zh-CN" dirty="0">
                <a:sym typeface="Symbol" panose="05050102010706020507" pitchFamily="18" charset="2"/>
              </a:rPr>
              <a:t>int  </a:t>
            </a:r>
            <a:r>
              <a:rPr lang="en-US" altLang="zh-CN" dirty="0" err="1">
                <a:sym typeface="Symbol" panose="05050102010706020507" pitchFamily="18" charset="2"/>
              </a:rPr>
              <a:t>i</a:t>
            </a:r>
            <a:r>
              <a:rPr lang="en-US" altLang="zh-CN" dirty="0">
                <a:sym typeface="Symbol" panose="05050102010706020507" pitchFamily="18" charset="2"/>
              </a:rPr>
              <a:t>=1, j=7,a;  </a:t>
            </a:r>
          </a:p>
          <a:p>
            <a:r>
              <a:rPr lang="en-US" altLang="zh-CN" dirty="0">
                <a:sym typeface="Symbol" panose="05050102010706020507" pitchFamily="18" charset="2"/>
              </a:rPr>
              <a:t>         a=</a:t>
            </a:r>
            <a:r>
              <a:rPr lang="en-US" altLang="zh-CN" dirty="0" err="1">
                <a:sym typeface="Symbol" panose="05050102010706020507" pitchFamily="18" charset="2"/>
              </a:rPr>
              <a:t>i</a:t>
            </a:r>
            <a:r>
              <a:rPr lang="en-US" altLang="zh-CN" dirty="0">
                <a:sym typeface="Symbol" panose="05050102010706020507" pitchFamily="18" charset="2"/>
              </a:rPr>
              <a:t>+(j%4!=0);   </a:t>
            </a:r>
          </a:p>
          <a:p>
            <a:r>
              <a:rPr lang="en-US" altLang="zh-CN" dirty="0">
                <a:sym typeface="Symbol" panose="05050102010706020507" pitchFamily="18" charset="2"/>
              </a:rPr>
              <a:t>         </a:t>
            </a:r>
            <a:r>
              <a:rPr lang="zh-CN" altLang="zh-CN" dirty="0">
                <a:sym typeface="Symbol" panose="05050102010706020507" pitchFamily="18" charset="2"/>
              </a:rPr>
              <a:t>则</a:t>
            </a:r>
            <a:r>
              <a:rPr lang="en-US" altLang="zh-CN" dirty="0">
                <a:sym typeface="Symbol" panose="05050102010706020507" pitchFamily="18" charset="2"/>
              </a:rPr>
              <a:t>a=</a:t>
            </a:r>
          </a:p>
        </p:txBody>
      </p:sp>
      <p:sp>
        <p:nvSpPr>
          <p:cNvPr id="12" name="Text Box 13">
            <a:extLst>
              <a:ext uri="{FF2B5EF4-FFF2-40B4-BE49-F238E27FC236}">
                <a16:creationId xmlns="" xmlns:a16="http://schemas.microsoft.com/office/drawing/2014/main" id="{EFAC7E42-A13B-40A6-B251-EE2DD3398FB3}"/>
              </a:ext>
            </a:extLst>
          </p:cNvPr>
          <p:cNvSpPr txBox="1">
            <a:spLocks noChangeArrowheads="1"/>
          </p:cNvSpPr>
          <p:nvPr/>
        </p:nvSpPr>
        <p:spPr bwMode="auto">
          <a:xfrm>
            <a:off x="3257549" y="3751263"/>
            <a:ext cx="32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solidFill>
                  <a:srgbClr val="FF0000"/>
                </a:solidFill>
                <a:latin typeface="Arial" panose="020B0604020202020204" pitchFamily="34" charset="0"/>
                <a:ea typeface="隶书" panose="02010509060101010101" pitchFamily="49" charset="-122"/>
              </a:rPr>
              <a:t>2</a:t>
            </a:r>
          </a:p>
        </p:txBody>
      </p:sp>
      <p:sp>
        <p:nvSpPr>
          <p:cNvPr id="13" name="Text Box 14">
            <a:extLst>
              <a:ext uri="{FF2B5EF4-FFF2-40B4-BE49-F238E27FC236}">
                <a16:creationId xmlns="" xmlns:a16="http://schemas.microsoft.com/office/drawing/2014/main" id="{5E143806-0EB9-4CC0-BC11-402B0FBBD9F2}"/>
              </a:ext>
            </a:extLst>
          </p:cNvPr>
          <p:cNvSpPr txBox="1">
            <a:spLocks noChangeArrowheads="1"/>
          </p:cNvSpPr>
          <p:nvPr/>
        </p:nvSpPr>
        <p:spPr bwMode="auto">
          <a:xfrm>
            <a:off x="1771650" y="4232275"/>
            <a:ext cx="4330700" cy="860425"/>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ym typeface="Symbol" panose="05050102010706020507" pitchFamily="18" charset="2"/>
              </a:rPr>
              <a:t>例   </a:t>
            </a:r>
            <a:r>
              <a:rPr lang="en-US" altLang="zh-CN" dirty="0"/>
              <a:t>'</a:t>
            </a:r>
            <a:r>
              <a:rPr lang="en-US" altLang="zh-CN" dirty="0">
                <a:sym typeface="Symbol" panose="05050102010706020507" pitchFamily="18" charset="2"/>
              </a:rPr>
              <a:t>a</a:t>
            </a:r>
            <a:r>
              <a:rPr lang="en-US" altLang="zh-CN" dirty="0"/>
              <a:t>'</a:t>
            </a:r>
            <a:r>
              <a:rPr lang="en-US" altLang="zh-CN" dirty="0">
                <a:sym typeface="Symbol" panose="05050102010706020507" pitchFamily="18" charset="2"/>
              </a:rPr>
              <a:t>&gt;0        </a:t>
            </a:r>
            <a:r>
              <a:rPr lang="zh-CN" altLang="zh-CN" dirty="0">
                <a:sym typeface="Symbol" panose="05050102010706020507" pitchFamily="18" charset="2"/>
              </a:rPr>
              <a:t>结果为</a:t>
            </a:r>
          </a:p>
          <a:p>
            <a:r>
              <a:rPr lang="zh-CN" altLang="zh-CN" dirty="0">
                <a:sym typeface="Symbol" panose="05050102010706020507" pitchFamily="18" charset="2"/>
              </a:rPr>
              <a:t>      </a:t>
            </a:r>
            <a:r>
              <a:rPr lang="en-US" altLang="zh-CN" dirty="0"/>
              <a:t>'</a:t>
            </a:r>
            <a:r>
              <a:rPr lang="en-US" altLang="zh-CN" dirty="0">
                <a:sym typeface="Symbol" panose="05050102010706020507" pitchFamily="18" charset="2"/>
              </a:rPr>
              <a:t>A</a:t>
            </a:r>
            <a:r>
              <a:rPr lang="en-US" altLang="zh-CN" dirty="0"/>
              <a:t>'</a:t>
            </a:r>
            <a:r>
              <a:rPr lang="en-US" altLang="zh-CN" dirty="0">
                <a:sym typeface="Symbol" panose="05050102010706020507" pitchFamily="18" charset="2"/>
              </a:rPr>
              <a:t>&gt;100    </a:t>
            </a:r>
            <a:r>
              <a:rPr lang="zh-CN" altLang="zh-CN" dirty="0">
                <a:sym typeface="Symbol" panose="05050102010706020507" pitchFamily="18" charset="2"/>
              </a:rPr>
              <a:t>结果为</a:t>
            </a:r>
            <a:endParaRPr lang="zh-CN" altLang="en-US" dirty="0">
              <a:sym typeface="Symbol" panose="05050102010706020507" pitchFamily="18" charset="2"/>
            </a:endParaRPr>
          </a:p>
        </p:txBody>
      </p:sp>
      <p:sp>
        <p:nvSpPr>
          <p:cNvPr id="14" name="Text Box 15">
            <a:extLst>
              <a:ext uri="{FF2B5EF4-FFF2-40B4-BE49-F238E27FC236}">
                <a16:creationId xmlns="" xmlns:a16="http://schemas.microsoft.com/office/drawing/2014/main" id="{CE02E795-0533-4BA3-9930-A29C30D95FC7}"/>
              </a:ext>
            </a:extLst>
          </p:cNvPr>
          <p:cNvSpPr txBox="1">
            <a:spLocks noChangeArrowheads="1"/>
          </p:cNvSpPr>
          <p:nvPr/>
        </p:nvSpPr>
        <p:spPr bwMode="auto">
          <a:xfrm>
            <a:off x="4629150" y="4270375"/>
            <a:ext cx="3952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a:solidFill>
                  <a:srgbClr val="FF0000"/>
                </a:solidFill>
                <a:latin typeface="Arial" panose="020B0604020202020204" pitchFamily="34" charset="0"/>
                <a:ea typeface="隶书" panose="02010509060101010101" pitchFamily="49" charset="-122"/>
              </a:rPr>
              <a:t> 1</a:t>
            </a:r>
          </a:p>
        </p:txBody>
      </p:sp>
      <p:sp>
        <p:nvSpPr>
          <p:cNvPr id="15" name="Text Box 16">
            <a:extLst>
              <a:ext uri="{FF2B5EF4-FFF2-40B4-BE49-F238E27FC236}">
                <a16:creationId xmlns="" xmlns:a16="http://schemas.microsoft.com/office/drawing/2014/main" id="{4B4A16BE-8B2C-4D76-BF0D-DB3C951E3F7A}"/>
              </a:ext>
            </a:extLst>
          </p:cNvPr>
          <p:cNvSpPr txBox="1">
            <a:spLocks noChangeArrowheads="1"/>
          </p:cNvSpPr>
          <p:nvPr/>
        </p:nvSpPr>
        <p:spPr bwMode="auto">
          <a:xfrm>
            <a:off x="4648200" y="4670425"/>
            <a:ext cx="3952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solidFill>
                  <a:srgbClr val="FF0000"/>
                </a:solidFill>
                <a:latin typeface="Arial" panose="020B0604020202020204" pitchFamily="34" charset="0"/>
                <a:ea typeface="隶书" panose="02010509060101010101" pitchFamily="49" charset="-122"/>
              </a:rPr>
              <a:t> 0</a:t>
            </a:r>
          </a:p>
        </p:txBody>
      </p:sp>
      <p:sp>
        <p:nvSpPr>
          <p:cNvPr id="16" name="AutoShape 20">
            <a:extLst>
              <a:ext uri="{FF2B5EF4-FFF2-40B4-BE49-F238E27FC236}">
                <a16:creationId xmlns="" xmlns:a16="http://schemas.microsoft.com/office/drawing/2014/main" id="{6CD4F525-BB33-4FE5-B544-413A9FB0CDD8}"/>
              </a:ext>
            </a:extLst>
          </p:cNvPr>
          <p:cNvSpPr>
            <a:spLocks noChangeArrowheads="1"/>
          </p:cNvSpPr>
          <p:nvPr/>
        </p:nvSpPr>
        <p:spPr bwMode="auto">
          <a:xfrm>
            <a:off x="7034213" y="3009900"/>
            <a:ext cx="1725612" cy="901700"/>
          </a:xfrm>
          <a:prstGeom prst="wedgeRectCallout">
            <a:avLst>
              <a:gd name="adj1" fmla="val -270884"/>
              <a:gd name="adj2" fmla="val -124120"/>
            </a:avLst>
          </a:prstGeom>
          <a:solidFill>
            <a:srgbClr val="FFCC99"/>
          </a:solidFill>
          <a:ln w="25400">
            <a:solidFill>
              <a:srgbClr val="339966"/>
            </a:solidFill>
            <a:miter lim="800000"/>
            <a:headEnd/>
            <a:tailEnd/>
          </a:ln>
          <a:effectLst/>
        </p:spPr>
        <p:txBody>
          <a:bodyPr/>
          <a:lstStyle/>
          <a:p>
            <a:pPr algn="ctr">
              <a:defRPr/>
            </a:pPr>
            <a:r>
              <a:rPr lang="en-US" altLang="zh-CN">
                <a:solidFill>
                  <a:srgbClr val="FF0000"/>
                </a:solidFill>
                <a:effectLst>
                  <a:outerShdw blurRad="38100" dist="38100" dir="2700000" algn="tl">
                    <a:srgbClr val="000000"/>
                  </a:outerShdw>
                </a:effectLst>
                <a:latin typeface="楷体_GB2312" pitchFamily="49" charset="-122"/>
              </a:rPr>
              <a:t>&gt;</a:t>
            </a:r>
            <a:r>
              <a:rPr lang="zh-CN" altLang="en-US">
                <a:solidFill>
                  <a:srgbClr val="FF0000"/>
                </a:solidFill>
                <a:effectLst>
                  <a:outerShdw blurRad="38100" dist="38100" dir="2700000" algn="tl">
                    <a:srgbClr val="000000"/>
                  </a:outerShdw>
                </a:effectLst>
                <a:latin typeface="楷体_GB2312" pitchFamily="49" charset="-122"/>
              </a:rPr>
              <a:t>结合方向自左至右</a:t>
            </a:r>
          </a:p>
        </p:txBody>
      </p:sp>
      <p:sp>
        <p:nvSpPr>
          <p:cNvPr id="17" name="AutoShape 21">
            <a:extLst>
              <a:ext uri="{FF2B5EF4-FFF2-40B4-BE49-F238E27FC236}">
                <a16:creationId xmlns="" xmlns:a16="http://schemas.microsoft.com/office/drawing/2014/main" id="{43982F00-28D8-47D5-911F-FABE15F8655A}"/>
              </a:ext>
            </a:extLst>
          </p:cNvPr>
          <p:cNvSpPr>
            <a:spLocks noChangeArrowheads="1"/>
          </p:cNvSpPr>
          <p:nvPr/>
        </p:nvSpPr>
        <p:spPr bwMode="auto">
          <a:xfrm>
            <a:off x="4121150" y="5321300"/>
            <a:ext cx="1725613" cy="901700"/>
          </a:xfrm>
          <a:prstGeom prst="wedgeRectCallout">
            <a:avLst>
              <a:gd name="adj1" fmla="val -112648"/>
              <a:gd name="adj2" fmla="val -96653"/>
            </a:avLst>
          </a:prstGeom>
          <a:solidFill>
            <a:srgbClr val="FFCC99"/>
          </a:solidFill>
          <a:ln w="25400">
            <a:solidFill>
              <a:srgbClr val="339966"/>
            </a:solidFill>
            <a:miter lim="800000"/>
            <a:headEnd/>
            <a:tailEnd/>
          </a:ln>
          <a:effectLst/>
        </p:spPr>
        <p:txBody>
          <a:bodyPr/>
          <a:lstStyle/>
          <a:p>
            <a:pPr algn="ctr">
              <a:defRPr/>
            </a:pPr>
            <a:r>
              <a:rPr lang="zh-CN" altLang="en-US">
                <a:solidFill>
                  <a:srgbClr val="FF0000"/>
                </a:solidFill>
                <a:effectLst>
                  <a:outerShdw blurRad="38100" dist="38100" dir="2700000" algn="tl">
                    <a:srgbClr val="000000"/>
                  </a:outerShdw>
                </a:effectLst>
                <a:latin typeface="楷体_GB2312" pitchFamily="49" charset="-122"/>
              </a:rPr>
              <a:t>用</a:t>
            </a:r>
            <a:r>
              <a:rPr lang="en-US" altLang="zh-CN">
                <a:solidFill>
                  <a:srgbClr val="FF0000"/>
                </a:solidFill>
                <a:effectLst>
                  <a:outerShdw blurRad="38100" dist="38100" dir="2700000" algn="tl">
                    <a:srgbClr val="000000"/>
                  </a:outerShdw>
                </a:effectLst>
                <a:latin typeface="楷体_GB2312" pitchFamily="49" charset="-122"/>
              </a:rPr>
              <a:t>ASCII</a:t>
            </a:r>
            <a:r>
              <a:rPr lang="zh-CN" altLang="en-US">
                <a:solidFill>
                  <a:srgbClr val="FF0000"/>
                </a:solidFill>
                <a:effectLst>
                  <a:outerShdw blurRad="38100" dist="38100" dir="2700000" algn="tl">
                    <a:srgbClr val="000000"/>
                  </a:outerShdw>
                </a:effectLst>
                <a:latin typeface="楷体_GB2312" pitchFamily="49" charset="-122"/>
              </a:rPr>
              <a:t>值比较</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 xmlns:a16="http://schemas.microsoft.com/office/drawing/2014/main" id="{936D831F-6104-4E7E-AAE8-DFFF10010A8E}"/>
              </a:ext>
            </a:extLst>
          </p:cNvPr>
          <p:cNvSpPr>
            <a:spLocks noChangeArrowheads="1"/>
          </p:cNvSpPr>
          <p:nvPr/>
        </p:nvSpPr>
        <p:spPr bwMode="auto">
          <a:xfrm>
            <a:off x="611188" y="1125538"/>
            <a:ext cx="77597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dirty="0"/>
              <a:t>关系</a:t>
            </a:r>
            <a:r>
              <a:rPr lang="zh-CN" altLang="en-US" dirty="0" smtClean="0"/>
              <a:t>运算注意优先级：</a:t>
            </a:r>
            <a:endParaRPr lang="zh-CN" altLang="en-US" dirty="0"/>
          </a:p>
        </p:txBody>
      </p:sp>
      <p:sp>
        <p:nvSpPr>
          <p:cNvPr id="9" name="Rectangle 10">
            <a:extLst>
              <a:ext uri="{FF2B5EF4-FFF2-40B4-BE49-F238E27FC236}">
                <a16:creationId xmlns="" xmlns:a16="http://schemas.microsoft.com/office/drawing/2014/main" id="{165CBFC9-34E6-4EA3-913B-22197E999FB9}"/>
              </a:ext>
            </a:extLst>
          </p:cNvPr>
          <p:cNvSpPr>
            <a:spLocks noChangeArrowheads="1"/>
          </p:cNvSpPr>
          <p:nvPr/>
        </p:nvSpPr>
        <p:spPr bwMode="auto">
          <a:xfrm>
            <a:off x="1771650" y="2187427"/>
            <a:ext cx="4278313" cy="463846"/>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dirty="0">
                <a:sym typeface="Symbol" panose="05050102010706020507" pitchFamily="18" charset="2"/>
              </a:rPr>
              <a:t>例   </a:t>
            </a:r>
            <a:r>
              <a:rPr lang="en-US" altLang="zh-CN" dirty="0">
                <a:solidFill>
                  <a:srgbClr val="0000FF"/>
                </a:solidFill>
                <a:sym typeface="Symbol" panose="05050102010706020507" pitchFamily="18" charset="2"/>
              </a:rPr>
              <a:t>0</a:t>
            </a:r>
            <a:r>
              <a:rPr lang="en-US" altLang="zh-CN" dirty="0" smtClean="0">
                <a:solidFill>
                  <a:srgbClr val="0000FF"/>
                </a:solidFill>
                <a:sym typeface="Symbol" panose="05050102010706020507" pitchFamily="18" charset="2"/>
              </a:rPr>
              <a:t>&gt;2&gt;7&gt;-8</a:t>
            </a:r>
            <a:r>
              <a:rPr lang="zh-CN" altLang="zh-CN" dirty="0" smtClean="0">
                <a:sym typeface="Symbol" panose="05050102010706020507" pitchFamily="18" charset="2"/>
              </a:rPr>
              <a:t>      </a:t>
            </a:r>
            <a:r>
              <a:rPr lang="zh-CN" altLang="zh-CN" dirty="0">
                <a:sym typeface="Symbol" panose="05050102010706020507" pitchFamily="18" charset="2"/>
              </a:rPr>
              <a:t>值为</a:t>
            </a:r>
            <a:endParaRPr lang="zh-CN" altLang="en-US" dirty="0">
              <a:sym typeface="Symbol" panose="05050102010706020507" pitchFamily="18" charset="2"/>
            </a:endParaRPr>
          </a:p>
        </p:txBody>
      </p:sp>
      <p:sp>
        <p:nvSpPr>
          <p:cNvPr id="10" name="Text Box 11">
            <a:extLst>
              <a:ext uri="{FF2B5EF4-FFF2-40B4-BE49-F238E27FC236}">
                <a16:creationId xmlns="" xmlns:a16="http://schemas.microsoft.com/office/drawing/2014/main" id="{CDCA9995-6264-4BDC-B47E-BA777B7C2A73}"/>
              </a:ext>
            </a:extLst>
          </p:cNvPr>
          <p:cNvSpPr txBox="1">
            <a:spLocks noChangeArrowheads="1"/>
          </p:cNvSpPr>
          <p:nvPr/>
        </p:nvSpPr>
        <p:spPr bwMode="auto">
          <a:xfrm>
            <a:off x="4661693" y="2204978"/>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smtClean="0">
                <a:solidFill>
                  <a:srgbClr val="FF0000"/>
                </a:solidFill>
                <a:latin typeface="Arial" panose="020B0604020202020204" pitchFamily="34" charset="0"/>
                <a:ea typeface="隶书" panose="02010509060101010101" pitchFamily="49" charset="-122"/>
              </a:rPr>
              <a:t>1</a:t>
            </a:r>
            <a:endParaRPr lang="en-US" altLang="zh-CN" sz="2000" dirty="0">
              <a:solidFill>
                <a:srgbClr val="FF0000"/>
              </a:solidFill>
              <a:latin typeface="Arial" panose="020B0604020202020204" pitchFamily="34" charset="0"/>
              <a:ea typeface="隶书" panose="02010509060101010101" pitchFamily="49" charset="-122"/>
            </a:endParaRPr>
          </a:p>
        </p:txBody>
      </p:sp>
      <p:sp>
        <p:nvSpPr>
          <p:cNvPr id="11" name="Rectangle 12">
            <a:extLst>
              <a:ext uri="{FF2B5EF4-FFF2-40B4-BE49-F238E27FC236}">
                <a16:creationId xmlns="" xmlns:a16="http://schemas.microsoft.com/office/drawing/2014/main" id="{ED51FEB7-8CB6-4E2A-B75C-FC93DD6E679E}"/>
              </a:ext>
            </a:extLst>
          </p:cNvPr>
          <p:cNvSpPr>
            <a:spLocks noChangeArrowheads="1"/>
          </p:cNvSpPr>
          <p:nvPr/>
        </p:nvSpPr>
        <p:spPr bwMode="auto">
          <a:xfrm>
            <a:off x="1754187" y="3556044"/>
            <a:ext cx="4313238" cy="1225550"/>
          </a:xfrm>
          <a:prstGeom prst="rect">
            <a:avLst/>
          </a:prstGeom>
          <a:solidFill>
            <a:schemeClr val="bg1"/>
          </a:solidFill>
          <a:ln w="38100">
            <a:solidFill>
              <a:srgbClr val="0000FF"/>
            </a:solidFill>
            <a:miter lim="800000"/>
            <a:headEnd/>
            <a:tailEnd/>
          </a:ln>
        </p:spPr>
        <p:txBody>
          <a:bodyPr lIns="90000" tIns="46800" rIns="90000" bIns="46800"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zh-CN" dirty="0">
                <a:sym typeface="Symbol" panose="05050102010706020507" pitchFamily="18" charset="2"/>
              </a:rPr>
              <a:t>例 </a:t>
            </a:r>
            <a:r>
              <a:rPr lang="zh-CN" altLang="en-US" dirty="0">
                <a:sym typeface="Symbol" panose="05050102010706020507" pitchFamily="18" charset="2"/>
              </a:rPr>
              <a:t>  </a:t>
            </a:r>
            <a:r>
              <a:rPr lang="zh-CN" altLang="zh-CN" dirty="0">
                <a:sym typeface="Symbol" panose="05050102010706020507" pitchFamily="18" charset="2"/>
              </a:rPr>
              <a:t>  </a:t>
            </a:r>
            <a:r>
              <a:rPr lang="en-US" altLang="zh-CN" dirty="0" err="1">
                <a:sym typeface="Symbol" panose="05050102010706020507" pitchFamily="18" charset="2"/>
              </a:rPr>
              <a:t>int</a:t>
            </a:r>
            <a:r>
              <a:rPr lang="en-US" altLang="zh-CN" dirty="0">
                <a:sym typeface="Symbol" panose="05050102010706020507" pitchFamily="18" charset="2"/>
              </a:rPr>
              <a:t>  </a:t>
            </a:r>
            <a:r>
              <a:rPr lang="en-US" altLang="zh-CN" dirty="0" smtClean="0">
                <a:sym typeface="Symbol" panose="05050102010706020507" pitchFamily="18" charset="2"/>
              </a:rPr>
              <a:t>a=0,b=2,c=-2,d;  </a:t>
            </a:r>
            <a:endParaRPr lang="en-US" altLang="zh-CN" dirty="0">
              <a:sym typeface="Symbol" panose="05050102010706020507" pitchFamily="18" charset="2"/>
            </a:endParaRPr>
          </a:p>
          <a:p>
            <a:r>
              <a:rPr lang="en-US" altLang="zh-CN" dirty="0">
                <a:sym typeface="Symbol" panose="05050102010706020507" pitchFamily="18" charset="2"/>
              </a:rPr>
              <a:t>         </a:t>
            </a:r>
            <a:r>
              <a:rPr lang="en-US" altLang="zh-CN" dirty="0" smtClean="0">
                <a:sym typeface="Symbol" panose="05050102010706020507" pitchFamily="18" charset="2"/>
              </a:rPr>
              <a:t>d=a==b&lt;c;   </a:t>
            </a:r>
            <a:endParaRPr lang="en-US" altLang="zh-CN" dirty="0">
              <a:sym typeface="Symbol" panose="05050102010706020507" pitchFamily="18" charset="2"/>
            </a:endParaRPr>
          </a:p>
          <a:p>
            <a:r>
              <a:rPr lang="en-US" altLang="zh-CN" dirty="0">
                <a:sym typeface="Symbol" panose="05050102010706020507" pitchFamily="18" charset="2"/>
              </a:rPr>
              <a:t>         </a:t>
            </a:r>
            <a:r>
              <a:rPr lang="zh-CN" altLang="zh-CN" dirty="0" smtClean="0">
                <a:sym typeface="Symbol" panose="05050102010706020507" pitchFamily="18" charset="2"/>
              </a:rPr>
              <a:t>则</a:t>
            </a:r>
            <a:r>
              <a:rPr lang="en-US" altLang="zh-CN" dirty="0">
                <a:sym typeface="Symbol" panose="05050102010706020507" pitchFamily="18" charset="2"/>
              </a:rPr>
              <a:t>d</a:t>
            </a:r>
            <a:r>
              <a:rPr lang="en-US" altLang="zh-CN" dirty="0" smtClean="0">
                <a:sym typeface="Symbol" panose="05050102010706020507" pitchFamily="18" charset="2"/>
              </a:rPr>
              <a:t>=</a:t>
            </a:r>
            <a:endParaRPr lang="en-US" altLang="zh-CN" dirty="0">
              <a:sym typeface="Symbol" panose="05050102010706020507" pitchFamily="18" charset="2"/>
            </a:endParaRPr>
          </a:p>
        </p:txBody>
      </p:sp>
      <p:sp>
        <p:nvSpPr>
          <p:cNvPr id="12" name="Text Box 13">
            <a:extLst>
              <a:ext uri="{FF2B5EF4-FFF2-40B4-BE49-F238E27FC236}">
                <a16:creationId xmlns="" xmlns:a16="http://schemas.microsoft.com/office/drawing/2014/main" id="{EFAC7E42-A13B-40A6-B251-EE2DD3398FB3}"/>
              </a:ext>
            </a:extLst>
          </p:cNvPr>
          <p:cNvSpPr txBox="1">
            <a:spLocks noChangeArrowheads="1"/>
          </p:cNvSpPr>
          <p:nvPr/>
        </p:nvSpPr>
        <p:spPr bwMode="auto">
          <a:xfrm>
            <a:off x="3203848" y="4367871"/>
            <a:ext cx="32442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solidFill>
                  <a:srgbClr val="FF0000"/>
                </a:solidFill>
                <a:latin typeface="Arial" panose="020B0604020202020204" pitchFamily="34" charset="0"/>
                <a:ea typeface="隶书" panose="02010509060101010101" pitchFamily="49" charset="-122"/>
              </a:rPr>
              <a:t>1</a:t>
            </a:r>
          </a:p>
        </p:txBody>
      </p:sp>
      <p:sp>
        <p:nvSpPr>
          <p:cNvPr id="16" name="AutoShape 20">
            <a:extLst>
              <a:ext uri="{FF2B5EF4-FFF2-40B4-BE49-F238E27FC236}">
                <a16:creationId xmlns="" xmlns:a16="http://schemas.microsoft.com/office/drawing/2014/main" id="{6CD4F525-BB33-4FE5-B544-413A9FB0CDD8}"/>
              </a:ext>
            </a:extLst>
          </p:cNvPr>
          <p:cNvSpPr>
            <a:spLocks noChangeArrowheads="1"/>
          </p:cNvSpPr>
          <p:nvPr/>
        </p:nvSpPr>
        <p:spPr bwMode="auto">
          <a:xfrm>
            <a:off x="6280073" y="1580463"/>
            <a:ext cx="2664296" cy="1488497"/>
          </a:xfrm>
          <a:prstGeom prst="wedgeRectCallout">
            <a:avLst>
              <a:gd name="adj1" fmla="val -96155"/>
              <a:gd name="adj2" fmla="val 6333"/>
            </a:avLst>
          </a:prstGeom>
          <a:solidFill>
            <a:srgbClr val="FFCC99"/>
          </a:solidFill>
          <a:ln w="25400">
            <a:solidFill>
              <a:srgbClr val="339966"/>
            </a:solidFill>
            <a:miter lim="800000"/>
            <a:headEnd/>
            <a:tailEnd/>
          </a:ln>
          <a:effectLst/>
        </p:spPr>
        <p:txBody>
          <a:bodyPr/>
          <a:lstStyle/>
          <a:p>
            <a:pPr algn="ctr">
              <a:defRPr/>
            </a:pPr>
            <a:r>
              <a:rPr lang="zh-CN" altLang="en-US" sz="1800" dirty="0" smtClean="0">
                <a:solidFill>
                  <a:srgbClr val="FF0000"/>
                </a:solidFill>
                <a:effectLst>
                  <a:outerShdw blurRad="38100" dist="38100" dir="2700000" algn="tl">
                    <a:srgbClr val="000000"/>
                  </a:outerShdw>
                </a:effectLst>
                <a:latin typeface="楷体_GB2312" pitchFamily="49" charset="-122"/>
              </a:rPr>
              <a:t>表达式中都为关系运算符</a:t>
            </a:r>
            <a:r>
              <a:rPr lang="en-US" altLang="zh-CN" sz="1800" dirty="0" smtClean="0">
                <a:solidFill>
                  <a:srgbClr val="FF0000"/>
                </a:solidFill>
                <a:effectLst>
                  <a:outerShdw blurRad="38100" dist="38100" dir="2700000" algn="tl">
                    <a:srgbClr val="000000"/>
                  </a:outerShdw>
                </a:effectLst>
                <a:latin typeface="楷体_GB2312" pitchFamily="49" charset="-122"/>
              </a:rPr>
              <a:t>&gt;</a:t>
            </a:r>
            <a:r>
              <a:rPr lang="zh-CN" altLang="en-US" sz="1800" dirty="0" smtClean="0">
                <a:solidFill>
                  <a:srgbClr val="FF0000"/>
                </a:solidFill>
                <a:effectLst>
                  <a:outerShdw blurRad="38100" dist="38100" dir="2700000" algn="tl">
                    <a:srgbClr val="000000"/>
                  </a:outerShdw>
                </a:effectLst>
                <a:latin typeface="楷体_GB2312" pitchFamily="49" charset="-122"/>
              </a:rPr>
              <a:t>，结合</a:t>
            </a:r>
            <a:r>
              <a:rPr lang="zh-CN" altLang="en-US" sz="1800" dirty="0">
                <a:solidFill>
                  <a:srgbClr val="FF0000"/>
                </a:solidFill>
                <a:effectLst>
                  <a:outerShdw blurRad="38100" dist="38100" dir="2700000" algn="tl">
                    <a:srgbClr val="000000"/>
                  </a:outerShdw>
                </a:effectLst>
                <a:latin typeface="楷体_GB2312" pitchFamily="49" charset="-122"/>
              </a:rPr>
              <a:t>方向自左至</a:t>
            </a:r>
            <a:r>
              <a:rPr lang="zh-CN" altLang="en-US" sz="1800" dirty="0" smtClean="0">
                <a:solidFill>
                  <a:srgbClr val="FF0000"/>
                </a:solidFill>
                <a:effectLst>
                  <a:outerShdw blurRad="38100" dist="38100" dir="2700000" algn="tl">
                    <a:srgbClr val="000000"/>
                  </a:outerShdw>
                </a:effectLst>
                <a:latin typeface="楷体_GB2312" pitchFamily="49" charset="-122"/>
              </a:rPr>
              <a:t>右，首先判断</a:t>
            </a:r>
            <a:r>
              <a:rPr lang="en-US" altLang="zh-CN" sz="1800" dirty="0" smtClean="0">
                <a:solidFill>
                  <a:srgbClr val="FF0000"/>
                </a:solidFill>
                <a:effectLst>
                  <a:outerShdw blurRad="38100" dist="38100" dir="2700000" algn="tl">
                    <a:srgbClr val="000000"/>
                  </a:outerShdw>
                </a:effectLst>
                <a:latin typeface="楷体_GB2312" pitchFamily="49" charset="-122"/>
              </a:rPr>
              <a:t>0&gt;2</a:t>
            </a:r>
            <a:r>
              <a:rPr lang="zh-CN" altLang="en-US" sz="1800" dirty="0" smtClean="0">
                <a:solidFill>
                  <a:srgbClr val="FF0000"/>
                </a:solidFill>
                <a:effectLst>
                  <a:outerShdw blurRad="38100" dist="38100" dir="2700000" algn="tl">
                    <a:srgbClr val="000000"/>
                  </a:outerShdw>
                </a:effectLst>
                <a:latin typeface="楷体_GB2312" pitchFamily="49" charset="-122"/>
              </a:rPr>
              <a:t>值为</a:t>
            </a:r>
            <a:r>
              <a:rPr lang="en-US" altLang="zh-CN" sz="1800" dirty="0" smtClean="0">
                <a:solidFill>
                  <a:srgbClr val="FF0000"/>
                </a:solidFill>
                <a:effectLst>
                  <a:outerShdw blurRad="38100" dist="38100" dir="2700000" algn="tl">
                    <a:srgbClr val="000000"/>
                  </a:outerShdw>
                </a:effectLst>
                <a:latin typeface="楷体_GB2312" pitchFamily="49" charset="-122"/>
              </a:rPr>
              <a:t>0</a:t>
            </a:r>
            <a:r>
              <a:rPr lang="zh-CN" altLang="en-US" sz="1800" dirty="0" smtClean="0">
                <a:solidFill>
                  <a:srgbClr val="FF0000"/>
                </a:solidFill>
                <a:effectLst>
                  <a:outerShdw blurRad="38100" dist="38100" dir="2700000" algn="tl">
                    <a:srgbClr val="000000"/>
                  </a:outerShdw>
                </a:effectLst>
                <a:latin typeface="楷体_GB2312" pitchFamily="49" charset="-122"/>
              </a:rPr>
              <a:t>，得到</a:t>
            </a:r>
            <a:r>
              <a:rPr lang="en-US" altLang="zh-CN" sz="1800" dirty="0" smtClean="0">
                <a:solidFill>
                  <a:srgbClr val="FF0000"/>
                </a:solidFill>
                <a:effectLst>
                  <a:outerShdw blurRad="38100" dist="38100" dir="2700000" algn="tl">
                    <a:srgbClr val="000000"/>
                  </a:outerShdw>
                </a:effectLst>
                <a:latin typeface="楷体_GB2312" pitchFamily="49" charset="-122"/>
              </a:rPr>
              <a:t>0&gt;7&gt;-8</a:t>
            </a:r>
            <a:r>
              <a:rPr lang="zh-CN" altLang="en-US" sz="1800" dirty="0" smtClean="0">
                <a:solidFill>
                  <a:srgbClr val="FF0000"/>
                </a:solidFill>
                <a:effectLst>
                  <a:outerShdw blurRad="38100" dist="38100" dir="2700000" algn="tl">
                    <a:srgbClr val="000000"/>
                  </a:outerShdw>
                </a:effectLst>
                <a:latin typeface="楷体_GB2312" pitchFamily="49" charset="-122"/>
              </a:rPr>
              <a:t>，再判断</a:t>
            </a:r>
            <a:r>
              <a:rPr lang="en-US" altLang="zh-CN" sz="1800" dirty="0" smtClean="0">
                <a:solidFill>
                  <a:srgbClr val="FF0000"/>
                </a:solidFill>
                <a:effectLst>
                  <a:outerShdw blurRad="38100" dist="38100" dir="2700000" algn="tl">
                    <a:srgbClr val="000000"/>
                  </a:outerShdw>
                </a:effectLst>
                <a:latin typeface="楷体_GB2312" pitchFamily="49" charset="-122"/>
              </a:rPr>
              <a:t>0&gt;7</a:t>
            </a:r>
            <a:r>
              <a:rPr lang="zh-CN" altLang="en-US" sz="1800" dirty="0" smtClean="0">
                <a:solidFill>
                  <a:srgbClr val="FF0000"/>
                </a:solidFill>
                <a:effectLst>
                  <a:outerShdw blurRad="38100" dist="38100" dir="2700000" algn="tl">
                    <a:srgbClr val="000000"/>
                  </a:outerShdw>
                </a:effectLst>
                <a:latin typeface="楷体_GB2312" pitchFamily="49" charset="-122"/>
              </a:rPr>
              <a:t>值为</a:t>
            </a:r>
            <a:r>
              <a:rPr lang="en-US" altLang="zh-CN" sz="1800" dirty="0" smtClean="0">
                <a:solidFill>
                  <a:srgbClr val="FF0000"/>
                </a:solidFill>
                <a:effectLst>
                  <a:outerShdw blurRad="38100" dist="38100" dir="2700000" algn="tl">
                    <a:srgbClr val="000000"/>
                  </a:outerShdw>
                </a:effectLst>
                <a:latin typeface="楷体_GB2312" pitchFamily="49" charset="-122"/>
              </a:rPr>
              <a:t>0</a:t>
            </a:r>
            <a:r>
              <a:rPr lang="zh-CN" altLang="en-US" sz="1800" dirty="0" smtClean="0">
                <a:solidFill>
                  <a:srgbClr val="FF0000"/>
                </a:solidFill>
                <a:effectLst>
                  <a:outerShdw blurRad="38100" dist="38100" dir="2700000" algn="tl">
                    <a:srgbClr val="000000"/>
                  </a:outerShdw>
                </a:effectLst>
                <a:latin typeface="楷体_GB2312" pitchFamily="49" charset="-122"/>
              </a:rPr>
              <a:t>，依此类推</a:t>
            </a:r>
            <a:endParaRPr lang="zh-CN" altLang="en-US" sz="1800" dirty="0">
              <a:solidFill>
                <a:srgbClr val="FF0000"/>
              </a:solidFill>
              <a:effectLst>
                <a:outerShdw blurRad="38100" dist="38100" dir="2700000" algn="tl">
                  <a:srgbClr val="000000"/>
                </a:outerShdw>
              </a:effectLst>
              <a:latin typeface="楷体_GB2312" pitchFamily="49" charset="-122"/>
            </a:endParaRPr>
          </a:p>
        </p:txBody>
      </p:sp>
      <p:sp>
        <p:nvSpPr>
          <p:cNvPr id="18" name="AutoShape 20">
            <a:extLst>
              <a:ext uri="{FF2B5EF4-FFF2-40B4-BE49-F238E27FC236}">
                <a16:creationId xmlns="" xmlns:a16="http://schemas.microsoft.com/office/drawing/2014/main" id="{6CD4F525-BB33-4FE5-B544-413A9FB0CDD8}"/>
              </a:ext>
            </a:extLst>
          </p:cNvPr>
          <p:cNvSpPr>
            <a:spLocks noChangeArrowheads="1"/>
          </p:cNvSpPr>
          <p:nvPr/>
        </p:nvSpPr>
        <p:spPr bwMode="auto">
          <a:xfrm>
            <a:off x="6280073" y="3356992"/>
            <a:ext cx="2698990" cy="2304256"/>
          </a:xfrm>
          <a:prstGeom prst="wedgeRectCallout">
            <a:avLst>
              <a:gd name="adj1" fmla="val -146437"/>
              <a:gd name="adj2" fmla="val 540"/>
            </a:avLst>
          </a:prstGeom>
          <a:solidFill>
            <a:srgbClr val="FFCC99"/>
          </a:solidFill>
          <a:ln w="25400">
            <a:solidFill>
              <a:srgbClr val="339966"/>
            </a:solidFill>
            <a:miter lim="800000"/>
            <a:headEnd/>
            <a:tailEnd/>
          </a:ln>
          <a:effectLst/>
        </p:spPr>
        <p:txBody>
          <a:bodyPr/>
          <a:lstStyle/>
          <a:p>
            <a:pPr algn="ctr">
              <a:defRPr/>
            </a:pPr>
            <a:r>
              <a:rPr lang="zh-CN" altLang="en-US" sz="1800" dirty="0" smtClean="0">
                <a:solidFill>
                  <a:srgbClr val="FF0000"/>
                </a:solidFill>
                <a:effectLst>
                  <a:outerShdw blurRad="38100" dist="38100" dir="2700000" algn="tl">
                    <a:srgbClr val="000000"/>
                  </a:outerShdw>
                </a:effectLst>
                <a:latin typeface="楷体_GB2312" pitchFamily="49" charset="-122"/>
              </a:rPr>
              <a:t>表达式</a:t>
            </a:r>
            <a:r>
              <a:rPr lang="en-US" altLang="zh-CN" sz="1800" dirty="0">
                <a:solidFill>
                  <a:srgbClr val="FF0000"/>
                </a:solidFill>
                <a:effectLst>
                  <a:outerShdw blurRad="38100" dist="38100" dir="2700000" algn="tl">
                    <a:srgbClr val="000000"/>
                  </a:outerShdw>
                </a:effectLst>
                <a:latin typeface="楷体_GB2312" pitchFamily="49" charset="-122"/>
              </a:rPr>
              <a:t>d=a==b&lt;c</a:t>
            </a:r>
            <a:r>
              <a:rPr lang="zh-CN" altLang="en-US" sz="1800" dirty="0">
                <a:solidFill>
                  <a:srgbClr val="FF0000"/>
                </a:solidFill>
                <a:effectLst>
                  <a:outerShdw blurRad="38100" dist="38100" dir="2700000" algn="tl">
                    <a:srgbClr val="000000"/>
                  </a:outerShdw>
                </a:effectLst>
                <a:latin typeface="楷体_GB2312" pitchFamily="49" charset="-122"/>
              </a:rPr>
              <a:t>中，第一个</a:t>
            </a:r>
            <a:r>
              <a:rPr lang="en-US" altLang="zh-CN" sz="1800" dirty="0">
                <a:solidFill>
                  <a:srgbClr val="FF0000"/>
                </a:solidFill>
                <a:effectLst>
                  <a:outerShdw blurRad="38100" dist="38100" dir="2700000" algn="tl">
                    <a:srgbClr val="000000"/>
                  </a:outerShdw>
                </a:effectLst>
                <a:latin typeface="楷体_GB2312" pitchFamily="49" charset="-122"/>
              </a:rPr>
              <a:t>=</a:t>
            </a:r>
            <a:r>
              <a:rPr lang="zh-CN" altLang="en-US" sz="1800" dirty="0">
                <a:solidFill>
                  <a:srgbClr val="FF0000"/>
                </a:solidFill>
                <a:effectLst>
                  <a:outerShdw blurRad="38100" dist="38100" dir="2700000" algn="tl">
                    <a:srgbClr val="000000"/>
                  </a:outerShdw>
                </a:effectLst>
                <a:latin typeface="楷体_GB2312" pitchFamily="49" charset="-122"/>
              </a:rPr>
              <a:t>是优先级最低的赋值运算符，</a:t>
            </a:r>
            <a:r>
              <a:rPr lang="en-US" altLang="zh-CN" sz="1800" dirty="0">
                <a:solidFill>
                  <a:srgbClr val="FF0000"/>
                </a:solidFill>
                <a:effectLst>
                  <a:outerShdw blurRad="38100" dist="38100" dir="2700000" algn="tl">
                    <a:srgbClr val="000000"/>
                  </a:outerShdw>
                </a:effectLst>
                <a:latin typeface="楷体_GB2312" pitchFamily="49" charset="-122"/>
              </a:rPr>
              <a:t>==</a:t>
            </a:r>
            <a:r>
              <a:rPr lang="zh-CN" altLang="en-US" sz="1800" dirty="0">
                <a:solidFill>
                  <a:srgbClr val="FF0000"/>
                </a:solidFill>
                <a:effectLst>
                  <a:outerShdw blurRad="38100" dist="38100" dir="2700000" algn="tl">
                    <a:srgbClr val="000000"/>
                  </a:outerShdw>
                </a:effectLst>
                <a:latin typeface="楷体_GB2312" pitchFamily="49" charset="-122"/>
              </a:rPr>
              <a:t>和</a:t>
            </a:r>
            <a:r>
              <a:rPr lang="en-US" altLang="zh-CN" sz="1800" dirty="0">
                <a:solidFill>
                  <a:srgbClr val="FF0000"/>
                </a:solidFill>
                <a:effectLst>
                  <a:outerShdw blurRad="38100" dist="38100" dir="2700000" algn="tl">
                    <a:srgbClr val="000000"/>
                  </a:outerShdw>
                </a:effectLst>
                <a:latin typeface="楷体_GB2312" pitchFamily="49" charset="-122"/>
              </a:rPr>
              <a:t>&lt;</a:t>
            </a:r>
            <a:r>
              <a:rPr lang="zh-CN" altLang="en-US" sz="1800" dirty="0">
                <a:solidFill>
                  <a:srgbClr val="FF0000"/>
                </a:solidFill>
                <a:effectLst>
                  <a:outerShdw blurRad="38100" dist="38100" dir="2700000" algn="tl">
                    <a:srgbClr val="000000"/>
                  </a:outerShdw>
                </a:effectLst>
                <a:latin typeface="楷体_GB2312" pitchFamily="49" charset="-122"/>
              </a:rPr>
              <a:t>是优先级较高的关系运算符，且</a:t>
            </a:r>
            <a:r>
              <a:rPr lang="en-US" altLang="zh-CN" sz="1800" dirty="0">
                <a:solidFill>
                  <a:srgbClr val="FF0000"/>
                </a:solidFill>
                <a:effectLst>
                  <a:outerShdw blurRad="38100" dist="38100" dir="2700000" algn="tl">
                    <a:srgbClr val="000000"/>
                  </a:outerShdw>
                </a:effectLst>
                <a:latin typeface="楷体_GB2312" pitchFamily="49" charset="-122"/>
              </a:rPr>
              <a:t>&lt;</a:t>
            </a:r>
            <a:r>
              <a:rPr lang="zh-CN" altLang="en-US" sz="1800" dirty="0">
                <a:solidFill>
                  <a:srgbClr val="FF0000"/>
                </a:solidFill>
                <a:effectLst>
                  <a:outerShdw blurRad="38100" dist="38100" dir="2700000" algn="tl">
                    <a:srgbClr val="000000"/>
                  </a:outerShdw>
                </a:effectLst>
                <a:latin typeface="楷体_GB2312" pitchFamily="49" charset="-122"/>
              </a:rPr>
              <a:t>优先级高于</a:t>
            </a:r>
            <a:r>
              <a:rPr lang="en-US" altLang="zh-CN" sz="1800" dirty="0">
                <a:solidFill>
                  <a:srgbClr val="FF0000"/>
                </a:solidFill>
                <a:effectLst>
                  <a:outerShdw blurRad="38100" dist="38100" dir="2700000" algn="tl">
                    <a:srgbClr val="000000"/>
                  </a:outerShdw>
                </a:effectLst>
                <a:latin typeface="楷体_GB2312" pitchFamily="49" charset="-122"/>
              </a:rPr>
              <a:t>==</a:t>
            </a:r>
          </a:p>
          <a:p>
            <a:pPr algn="ctr">
              <a:defRPr/>
            </a:pPr>
            <a:r>
              <a:rPr lang="zh-CN" altLang="en-US" sz="1800" dirty="0">
                <a:solidFill>
                  <a:srgbClr val="FF0000"/>
                </a:solidFill>
                <a:effectLst>
                  <a:outerShdw blurRad="38100" dist="38100" dir="2700000" algn="tl">
                    <a:srgbClr val="000000"/>
                  </a:outerShdw>
                </a:effectLst>
                <a:latin typeface="楷体_GB2312" pitchFamily="49" charset="-122"/>
              </a:rPr>
              <a:t>首先判断</a:t>
            </a:r>
            <a:r>
              <a:rPr lang="en-US" altLang="zh-CN" sz="1800" dirty="0">
                <a:solidFill>
                  <a:srgbClr val="FF0000"/>
                </a:solidFill>
                <a:effectLst>
                  <a:outerShdw blurRad="38100" dist="38100" dir="2700000" algn="tl">
                    <a:srgbClr val="000000"/>
                  </a:outerShdw>
                </a:effectLst>
                <a:latin typeface="楷体_GB2312" pitchFamily="49" charset="-122"/>
              </a:rPr>
              <a:t>b&lt;c</a:t>
            </a:r>
            <a:r>
              <a:rPr lang="zh-CN" altLang="en-US" sz="1800" dirty="0">
                <a:solidFill>
                  <a:srgbClr val="FF0000"/>
                </a:solidFill>
                <a:effectLst>
                  <a:outerShdw blurRad="38100" dist="38100" dir="2700000" algn="tl">
                    <a:srgbClr val="000000"/>
                  </a:outerShdw>
                </a:effectLst>
                <a:latin typeface="楷体_GB2312" pitchFamily="49" charset="-122"/>
              </a:rPr>
              <a:t>值为</a:t>
            </a:r>
            <a:r>
              <a:rPr lang="en-US" altLang="zh-CN" sz="1800" dirty="0">
                <a:solidFill>
                  <a:srgbClr val="FF0000"/>
                </a:solidFill>
                <a:effectLst>
                  <a:outerShdw blurRad="38100" dist="38100" dir="2700000" algn="tl">
                    <a:srgbClr val="000000"/>
                  </a:outerShdw>
                </a:effectLst>
                <a:latin typeface="楷体_GB2312" pitchFamily="49" charset="-122"/>
              </a:rPr>
              <a:t>0,</a:t>
            </a:r>
            <a:r>
              <a:rPr lang="zh-CN" altLang="en-US" sz="1800" dirty="0">
                <a:solidFill>
                  <a:srgbClr val="FF0000"/>
                </a:solidFill>
                <a:effectLst>
                  <a:outerShdw blurRad="38100" dist="38100" dir="2700000" algn="tl">
                    <a:srgbClr val="000000"/>
                  </a:outerShdw>
                </a:effectLst>
                <a:latin typeface="楷体_GB2312" pitchFamily="49" charset="-122"/>
              </a:rPr>
              <a:t>再判断</a:t>
            </a:r>
            <a:r>
              <a:rPr lang="en-US" altLang="zh-CN" sz="1800" dirty="0">
                <a:solidFill>
                  <a:srgbClr val="FF0000"/>
                </a:solidFill>
                <a:effectLst>
                  <a:outerShdw blurRad="38100" dist="38100" dir="2700000" algn="tl">
                    <a:srgbClr val="000000"/>
                  </a:outerShdw>
                </a:effectLst>
                <a:latin typeface="楷体_GB2312" pitchFamily="49" charset="-122"/>
              </a:rPr>
              <a:t>a==0</a:t>
            </a:r>
            <a:r>
              <a:rPr lang="zh-CN" altLang="en-US" sz="1800" dirty="0">
                <a:solidFill>
                  <a:srgbClr val="FF0000"/>
                </a:solidFill>
                <a:effectLst>
                  <a:outerShdw blurRad="38100" dist="38100" dir="2700000" algn="tl">
                    <a:srgbClr val="000000"/>
                  </a:outerShdw>
                </a:effectLst>
                <a:latin typeface="楷体_GB2312" pitchFamily="49" charset="-122"/>
              </a:rPr>
              <a:t>值为</a:t>
            </a:r>
            <a:r>
              <a:rPr lang="en-US" altLang="zh-CN" sz="1800" dirty="0">
                <a:solidFill>
                  <a:srgbClr val="FF0000"/>
                </a:solidFill>
                <a:effectLst>
                  <a:outerShdw blurRad="38100" dist="38100" dir="2700000" algn="tl">
                    <a:srgbClr val="000000"/>
                  </a:outerShdw>
                </a:effectLst>
                <a:latin typeface="楷体_GB2312" pitchFamily="49" charset="-122"/>
              </a:rPr>
              <a:t>1</a:t>
            </a:r>
            <a:r>
              <a:rPr lang="zh-CN" altLang="en-US" sz="1800" dirty="0">
                <a:solidFill>
                  <a:srgbClr val="FF0000"/>
                </a:solidFill>
                <a:effectLst>
                  <a:outerShdw blurRad="38100" dist="38100" dir="2700000" algn="tl">
                    <a:srgbClr val="000000"/>
                  </a:outerShdw>
                </a:effectLst>
                <a:latin typeface="楷体_GB2312" pitchFamily="49" charset="-122"/>
              </a:rPr>
              <a:t>，最后将</a:t>
            </a:r>
            <a:r>
              <a:rPr lang="en-US" altLang="zh-CN" sz="1800" dirty="0">
                <a:solidFill>
                  <a:srgbClr val="FF0000"/>
                </a:solidFill>
                <a:effectLst>
                  <a:outerShdw blurRad="38100" dist="38100" dir="2700000" algn="tl">
                    <a:srgbClr val="000000"/>
                  </a:outerShdw>
                </a:effectLst>
                <a:latin typeface="楷体_GB2312" pitchFamily="49" charset="-122"/>
              </a:rPr>
              <a:t>1</a:t>
            </a:r>
            <a:r>
              <a:rPr lang="zh-CN" altLang="en-US" sz="1800" dirty="0">
                <a:solidFill>
                  <a:srgbClr val="FF0000"/>
                </a:solidFill>
                <a:effectLst>
                  <a:outerShdw blurRad="38100" dist="38100" dir="2700000" algn="tl">
                    <a:srgbClr val="000000"/>
                  </a:outerShdw>
                </a:effectLst>
                <a:latin typeface="楷体_GB2312" pitchFamily="49" charset="-122"/>
              </a:rPr>
              <a:t>赋值给</a:t>
            </a:r>
            <a:r>
              <a:rPr lang="en-US" altLang="zh-CN" sz="1800" dirty="0">
                <a:solidFill>
                  <a:srgbClr val="FF0000"/>
                </a:solidFill>
                <a:effectLst>
                  <a:outerShdw blurRad="38100" dist="38100" dir="2700000" algn="tl">
                    <a:srgbClr val="000000"/>
                  </a:outerShdw>
                </a:effectLst>
                <a:latin typeface="楷体_GB2312" pitchFamily="49" charset="-122"/>
              </a:rPr>
              <a:t>d</a:t>
            </a:r>
          </a:p>
          <a:p>
            <a:pPr algn="ctr">
              <a:defRPr/>
            </a:pPr>
            <a:endParaRPr lang="en-US" altLang="zh-CN" sz="1800" dirty="0" smtClean="0">
              <a:solidFill>
                <a:srgbClr val="FF0000"/>
              </a:solidFill>
              <a:effectLst>
                <a:outerShdw blurRad="38100" dist="38100" dir="2700000" algn="tl">
                  <a:srgbClr val="000000"/>
                </a:outerShdw>
              </a:effectLst>
              <a:latin typeface="楷体_GB2312" pitchFamily="49" charset="-122"/>
            </a:endParaRPr>
          </a:p>
          <a:p>
            <a:pPr algn="ctr">
              <a:defRPr/>
            </a:pPr>
            <a:endParaRPr lang="zh-CN" altLang="en-US" sz="1800" dirty="0">
              <a:solidFill>
                <a:srgbClr val="FF0000"/>
              </a:solidFill>
              <a:effectLst>
                <a:outerShdw blurRad="38100" dist="38100" dir="2700000" algn="tl">
                  <a:srgbClr val="000000"/>
                </a:outerShdw>
              </a:effectLst>
              <a:latin typeface="楷体_GB2312" pitchFamily="49" charset="-122"/>
            </a:endParaRPr>
          </a:p>
        </p:txBody>
      </p:sp>
    </p:spTree>
    <p:extLst>
      <p:ext uri="{BB962C8B-B14F-4D97-AF65-F5344CB8AC3E}">
        <p14:creationId xmlns:p14="http://schemas.microsoft.com/office/powerpoint/2010/main" val="1215561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 xmlns:a16="http://schemas.microsoft.com/office/drawing/2014/main" id="{ABF159F6-8554-4BD5-A6C6-F957DE4882C8}"/>
              </a:ext>
            </a:extLst>
          </p:cNvPr>
          <p:cNvSpPr>
            <a:spLocks noChangeArrowheads="1"/>
          </p:cNvSpPr>
          <p:nvPr/>
        </p:nvSpPr>
        <p:spPr bwMode="auto">
          <a:xfrm>
            <a:off x="655638" y="1085850"/>
            <a:ext cx="775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eaLnBrk="1" hangingPunct="1">
              <a:spcBef>
                <a:spcPct val="20000"/>
              </a:spcBef>
              <a:buClr>
                <a:srgbClr val="FF3300"/>
              </a:buClr>
              <a:buFont typeface="Wingdings" panose="05000000000000000000" pitchFamily="2" charset="2"/>
              <a:buChar char="v"/>
            </a:pPr>
            <a:r>
              <a:rPr lang="zh-CN" altLang="en-US">
                <a:latin typeface="Tahoma" panose="020B0604030504040204" pitchFamily="34" charset="0"/>
              </a:rPr>
              <a:t>关系运算中应该注意</a:t>
            </a:r>
          </a:p>
        </p:txBody>
      </p:sp>
      <p:sp>
        <p:nvSpPr>
          <p:cNvPr id="7" name="Rectangle 8">
            <a:extLst>
              <a:ext uri="{FF2B5EF4-FFF2-40B4-BE49-F238E27FC236}">
                <a16:creationId xmlns="" xmlns:a16="http://schemas.microsoft.com/office/drawing/2014/main" id="{ED8327B0-7455-46E0-A2BE-00ECA29718B5}"/>
              </a:ext>
            </a:extLst>
          </p:cNvPr>
          <p:cNvSpPr>
            <a:spLocks noChangeArrowheads="1"/>
          </p:cNvSpPr>
          <p:nvPr/>
        </p:nvSpPr>
        <p:spPr bwMode="auto">
          <a:xfrm>
            <a:off x="1441450" y="3052763"/>
            <a:ext cx="5434013" cy="2320925"/>
          </a:xfrm>
          <a:prstGeom prst="rect">
            <a:avLst/>
          </a:prstGeom>
          <a:solidFill>
            <a:srgbClr val="FFFFCC"/>
          </a:solidFill>
          <a:ln w="38100">
            <a:solidFill>
              <a:srgbClr val="3366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dirty="0">
                <a:sym typeface="Symbol" panose="05050102010706020507" pitchFamily="18" charset="2"/>
              </a:rPr>
              <a:t>注意区分“ </a:t>
            </a:r>
            <a:r>
              <a:rPr lang="en-US" altLang="zh-CN" dirty="0">
                <a:solidFill>
                  <a:srgbClr val="FF0000"/>
                </a:solidFill>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与“ </a:t>
            </a:r>
            <a:r>
              <a:rPr lang="en-US" altLang="zh-CN" dirty="0">
                <a:solidFill>
                  <a:srgbClr val="0000FF"/>
                </a:solidFill>
                <a:sym typeface="Symbol" panose="05050102010706020507" pitchFamily="18" charset="2"/>
              </a:rPr>
              <a:t>= = </a:t>
            </a:r>
            <a:r>
              <a:rPr lang="en-US" altLang="zh-CN" dirty="0">
                <a:sym typeface="Symbol" panose="05050102010706020507" pitchFamily="18" charset="2"/>
              </a:rPr>
              <a:t>”</a:t>
            </a:r>
          </a:p>
          <a:p>
            <a:r>
              <a:rPr lang="en-US" altLang="zh-CN" dirty="0">
                <a:solidFill>
                  <a:srgbClr val="000000"/>
                </a:solidFill>
                <a:sym typeface="Symbol" panose="05050102010706020507" pitchFamily="18" charset="2"/>
              </a:rPr>
              <a:t>        int a = 0,b =1;</a:t>
            </a:r>
          </a:p>
          <a:p>
            <a:r>
              <a:rPr lang="en-US" altLang="zh-CN" dirty="0">
                <a:solidFill>
                  <a:srgbClr val="000000"/>
                </a:solidFill>
                <a:sym typeface="Symbol" panose="05050102010706020507" pitchFamily="18" charset="2"/>
              </a:rPr>
              <a:t>         if(a </a:t>
            </a:r>
            <a:r>
              <a:rPr lang="en-US" altLang="zh-CN" dirty="0">
                <a:solidFill>
                  <a:srgbClr val="FF0000"/>
                </a:solidFill>
                <a:sym typeface="Symbol" panose="05050102010706020507" pitchFamily="18" charset="2"/>
              </a:rPr>
              <a:t>=</a:t>
            </a:r>
            <a:r>
              <a:rPr lang="en-US" altLang="zh-CN" dirty="0">
                <a:solidFill>
                  <a:srgbClr val="000000"/>
                </a:solidFill>
                <a:sym typeface="Symbol" panose="05050102010706020507" pitchFamily="18" charset="2"/>
              </a:rPr>
              <a:t> b)   </a:t>
            </a:r>
          </a:p>
          <a:p>
            <a:r>
              <a:rPr lang="en-US" altLang="zh-CN" dirty="0">
                <a:solidFill>
                  <a:srgbClr val="000000"/>
                </a:solidFill>
                <a:sym typeface="Symbol" panose="05050102010706020507" pitchFamily="18" charset="2"/>
              </a:rPr>
              <a:t>               </a:t>
            </a:r>
            <a:r>
              <a:rPr lang="en-US" altLang="zh-CN" dirty="0" err="1">
                <a:solidFill>
                  <a:srgbClr val="000000"/>
                </a:solidFill>
                <a:sym typeface="Symbol" panose="05050102010706020507" pitchFamily="18" charset="2"/>
              </a:rPr>
              <a:t>printf</a:t>
            </a:r>
            <a:r>
              <a:rPr lang="en-US" altLang="zh-CN" dirty="0">
                <a:solidFill>
                  <a:srgbClr val="000000"/>
                </a:solidFill>
                <a:sym typeface="Symbol" panose="05050102010706020507" pitchFamily="18" charset="2"/>
              </a:rPr>
              <a:t>(</a:t>
            </a:r>
            <a:r>
              <a:rPr lang="en-US" altLang="zh-CN" dirty="0"/>
              <a:t>"</a:t>
            </a:r>
            <a:r>
              <a:rPr lang="en-US" altLang="zh-CN" dirty="0">
                <a:solidFill>
                  <a:srgbClr val="000000"/>
                </a:solidFill>
                <a:sym typeface="Symbol" panose="05050102010706020507" pitchFamily="18" charset="2"/>
              </a:rPr>
              <a:t>a  equal  to  b</a:t>
            </a:r>
            <a:r>
              <a:rPr lang="en-US" altLang="zh-CN" dirty="0"/>
              <a:t>"</a:t>
            </a:r>
            <a:r>
              <a:rPr lang="en-US" altLang="zh-CN" dirty="0">
                <a:solidFill>
                  <a:srgbClr val="000000"/>
                </a:solidFill>
                <a:sym typeface="Symbol" panose="05050102010706020507" pitchFamily="18" charset="2"/>
              </a:rPr>
              <a:t>);</a:t>
            </a:r>
          </a:p>
          <a:p>
            <a:r>
              <a:rPr lang="en-US" altLang="zh-CN" dirty="0">
                <a:solidFill>
                  <a:srgbClr val="000000"/>
                </a:solidFill>
                <a:sym typeface="Symbol" panose="05050102010706020507" pitchFamily="18" charset="2"/>
              </a:rPr>
              <a:t>         else</a:t>
            </a:r>
          </a:p>
          <a:p>
            <a:r>
              <a:rPr lang="en-US" altLang="zh-CN" dirty="0">
                <a:solidFill>
                  <a:srgbClr val="000000"/>
                </a:solidFill>
                <a:sym typeface="Symbol" panose="05050102010706020507" pitchFamily="18" charset="2"/>
              </a:rPr>
              <a:t>               </a:t>
            </a:r>
            <a:r>
              <a:rPr lang="en-US" altLang="zh-CN" dirty="0" err="1">
                <a:solidFill>
                  <a:srgbClr val="000000"/>
                </a:solidFill>
                <a:sym typeface="Symbol" panose="05050102010706020507" pitchFamily="18" charset="2"/>
              </a:rPr>
              <a:t>printf</a:t>
            </a:r>
            <a:r>
              <a:rPr lang="en-US" altLang="zh-CN" dirty="0">
                <a:solidFill>
                  <a:srgbClr val="000000"/>
                </a:solidFill>
                <a:sym typeface="Symbol" panose="05050102010706020507" pitchFamily="18" charset="2"/>
              </a:rPr>
              <a:t>(</a:t>
            </a:r>
            <a:r>
              <a:rPr lang="en-US" altLang="zh-CN" dirty="0"/>
              <a:t>"</a:t>
            </a:r>
            <a:r>
              <a:rPr lang="en-US" altLang="zh-CN" dirty="0">
                <a:solidFill>
                  <a:srgbClr val="000000"/>
                </a:solidFill>
                <a:sym typeface="Symbol" panose="05050102010706020507" pitchFamily="18" charset="2"/>
              </a:rPr>
              <a:t>a  not  equal  to  b</a:t>
            </a:r>
            <a:r>
              <a:rPr lang="en-US" altLang="zh-CN" dirty="0"/>
              <a:t>"</a:t>
            </a:r>
            <a:r>
              <a:rPr lang="en-US" altLang="zh-CN" dirty="0">
                <a:solidFill>
                  <a:srgbClr val="000000"/>
                </a:solidFill>
                <a:sym typeface="Symbol" panose="05050102010706020507" pitchFamily="18" charset="2"/>
              </a:rPr>
              <a:t>);</a:t>
            </a:r>
          </a:p>
        </p:txBody>
      </p:sp>
      <p:sp>
        <p:nvSpPr>
          <p:cNvPr id="8" name="Rectangle 9">
            <a:extLst>
              <a:ext uri="{FF2B5EF4-FFF2-40B4-BE49-F238E27FC236}">
                <a16:creationId xmlns="" xmlns:a16="http://schemas.microsoft.com/office/drawing/2014/main" id="{D3318CAF-5CFE-48A3-ACB1-D54FBE3ABBB7}"/>
              </a:ext>
            </a:extLst>
          </p:cNvPr>
          <p:cNvSpPr>
            <a:spLocks noChangeArrowheads="1"/>
          </p:cNvSpPr>
          <p:nvPr/>
        </p:nvSpPr>
        <p:spPr bwMode="auto">
          <a:xfrm>
            <a:off x="1443038" y="1646238"/>
            <a:ext cx="5424487" cy="1225550"/>
          </a:xfrm>
          <a:prstGeom prst="rect">
            <a:avLst/>
          </a:prstGeom>
          <a:solidFill>
            <a:srgbClr val="FFEFFB"/>
          </a:solidFill>
          <a:ln w="38100">
            <a:solidFill>
              <a:srgbClr val="0000FF"/>
            </a:solidFill>
            <a:miter lim="800000"/>
            <a:headEnd/>
            <a:tailEnd/>
          </a:ln>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ym typeface="Symbol" panose="05050102010706020507" pitchFamily="18" charset="2"/>
              </a:rPr>
              <a:t>应避免对</a:t>
            </a:r>
            <a:r>
              <a:rPr lang="zh-CN" altLang="en-US">
                <a:solidFill>
                  <a:srgbClr val="FF0000"/>
                </a:solidFill>
                <a:sym typeface="Symbol" panose="05050102010706020507" pitchFamily="18" charset="2"/>
              </a:rPr>
              <a:t>实数</a:t>
            </a:r>
            <a:r>
              <a:rPr lang="zh-CN" altLang="en-US">
                <a:sym typeface="Symbol" panose="05050102010706020507" pitchFamily="18" charset="2"/>
              </a:rPr>
              <a:t>作相等或不等于</a:t>
            </a:r>
            <a:r>
              <a:rPr lang="en-US" altLang="zh-CN">
                <a:solidFill>
                  <a:srgbClr val="FF0000"/>
                </a:solidFill>
                <a:sym typeface="Symbol" panose="05050102010706020507" pitchFamily="18" charset="2"/>
              </a:rPr>
              <a:t>0</a:t>
            </a:r>
            <a:r>
              <a:rPr lang="zh-CN" altLang="en-US">
                <a:sym typeface="Symbol" panose="05050102010706020507" pitchFamily="18" charset="2"/>
              </a:rPr>
              <a:t>的判断</a:t>
            </a:r>
          </a:p>
          <a:p>
            <a:r>
              <a:rPr lang="zh-CN" altLang="en-US">
                <a:sym typeface="Symbol" panose="05050102010706020507" pitchFamily="18" charset="2"/>
              </a:rPr>
              <a:t>如   </a:t>
            </a:r>
            <a:r>
              <a:rPr lang="en-US" altLang="zh-CN">
                <a:sym typeface="Symbol" panose="05050102010706020507" pitchFamily="18" charset="2"/>
              </a:rPr>
              <a:t>1.0/3.0*3.0==1.0    </a:t>
            </a:r>
            <a:r>
              <a:rPr lang="zh-CN" altLang="en-US">
                <a:sym typeface="Symbol" panose="05050102010706020507" pitchFamily="18" charset="2"/>
              </a:rPr>
              <a:t>可改写为：</a:t>
            </a:r>
            <a:r>
              <a:rPr lang="en-US" altLang="zh-CN">
                <a:sym typeface="Symbol" panose="05050102010706020507" pitchFamily="18" charset="2"/>
              </a:rPr>
              <a:t>fabs(1.0/3.0*3.0-1.0)&lt;1e-6</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聚合">
  <a:themeElements>
    <a:clrScheme name="自定义 6">
      <a:dk1>
        <a:srgbClr val="3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模板</Template>
  <TotalTime>11919</TotalTime>
  <Words>4484</Words>
  <Application>Microsoft Office PowerPoint</Application>
  <PresentationFormat>全屏显示(4:3)</PresentationFormat>
  <Paragraphs>849</Paragraphs>
  <Slides>50</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黑体</vt:lpstr>
      <vt:lpstr>华文中宋</vt:lpstr>
      <vt:lpstr>楷体_GB2312</vt:lpstr>
      <vt:lpstr>隶书</vt:lpstr>
      <vt:lpstr>宋体</vt:lpstr>
      <vt:lpstr>Arial</vt:lpstr>
      <vt:lpstr>Calibri</vt:lpstr>
      <vt:lpstr>Cambria</vt:lpstr>
      <vt:lpstr>Symbol</vt:lpstr>
      <vt:lpstr>Tahoma</vt:lpstr>
      <vt:lpstr>Times New Roman</vt:lpstr>
      <vt:lpstr>Verdana</vt:lpstr>
      <vt:lpstr>Wingdings</vt:lpstr>
      <vt:lpstr>Wingdings 2</vt:lpstr>
      <vt:lpstr>Wingdings 3</vt:lpstr>
      <vt:lpstr>1_聚合</vt:lpstr>
      <vt:lpstr>C程序设计案例教程</vt:lpstr>
      <vt:lpstr>PowerPoint 演示文稿</vt:lpstr>
      <vt:lpstr>PowerPoint 演示文稿</vt:lpstr>
      <vt:lpstr>5.1 关系运算</vt:lpstr>
      <vt:lpstr>PowerPoint 演示文稿</vt:lpstr>
      <vt:lpstr>5.2关系表达式</vt:lpstr>
      <vt:lpstr>PowerPoint 演示文稿</vt:lpstr>
      <vt:lpstr>PowerPoint 演示文稿</vt:lpstr>
      <vt:lpstr>PowerPoint 演示文稿</vt:lpstr>
      <vt:lpstr>5.3 逻辑运算符</vt:lpstr>
      <vt:lpstr>PowerPoint 演示文稿</vt:lpstr>
      <vt:lpstr>5.4逻辑表达式</vt:lpstr>
      <vt:lpstr>PowerPoint 演示文稿</vt:lpstr>
      <vt:lpstr>PowerPoint 演示文稿</vt:lpstr>
      <vt:lpstr>5.4 if 语句（条件选择语句）</vt:lpstr>
      <vt:lpstr>IF语句格式一举例</vt:lpstr>
      <vt:lpstr>PowerPoint 演示文稿</vt:lpstr>
      <vt:lpstr>If语句格式二举例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在Internet上传输文件</dc:title>
  <dc:creator>DEWEY</dc:creator>
  <cp:lastModifiedBy>Microsoft 帐户</cp:lastModifiedBy>
  <cp:revision>1871</cp:revision>
  <dcterms:created xsi:type="dcterms:W3CDTF">2003-06-06T13:05:51Z</dcterms:created>
  <dcterms:modified xsi:type="dcterms:W3CDTF">2023-03-13T05:45:09Z</dcterms:modified>
</cp:coreProperties>
</file>