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1"/>
  </p:sldMasterIdLst>
  <p:notesMasterIdLst>
    <p:notesMasterId r:id="rId52"/>
  </p:notesMasterIdLst>
  <p:handoutMasterIdLst>
    <p:handoutMasterId r:id="rId53"/>
  </p:handoutMasterIdLst>
  <p:sldIdLst>
    <p:sldId id="378" r:id="rId2"/>
    <p:sldId id="485" r:id="rId3"/>
    <p:sldId id="482" r:id="rId4"/>
    <p:sldId id="483" r:id="rId5"/>
    <p:sldId id="484" r:id="rId6"/>
    <p:sldId id="486" r:id="rId7"/>
    <p:sldId id="487" r:id="rId8"/>
    <p:sldId id="488" r:id="rId9"/>
    <p:sldId id="489" r:id="rId10"/>
    <p:sldId id="516" r:id="rId11"/>
    <p:sldId id="490" r:id="rId12"/>
    <p:sldId id="491" r:id="rId13"/>
    <p:sldId id="492" r:id="rId14"/>
    <p:sldId id="518" r:id="rId15"/>
    <p:sldId id="517" r:id="rId16"/>
    <p:sldId id="493" r:id="rId17"/>
    <p:sldId id="520" r:id="rId18"/>
    <p:sldId id="494" r:id="rId19"/>
    <p:sldId id="496" r:id="rId20"/>
    <p:sldId id="526" r:id="rId21"/>
    <p:sldId id="527" r:id="rId22"/>
    <p:sldId id="497" r:id="rId23"/>
    <p:sldId id="528" r:id="rId24"/>
    <p:sldId id="530" r:id="rId25"/>
    <p:sldId id="521" r:id="rId26"/>
    <p:sldId id="498" r:id="rId27"/>
    <p:sldId id="499" r:id="rId28"/>
    <p:sldId id="500" r:id="rId29"/>
    <p:sldId id="501" r:id="rId30"/>
    <p:sldId id="529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462" r:id="rId45"/>
    <p:sldId id="481" r:id="rId46"/>
    <p:sldId id="522" r:id="rId47"/>
    <p:sldId id="524" r:id="rId48"/>
    <p:sldId id="525" r:id="rId49"/>
    <p:sldId id="473" r:id="rId50"/>
    <p:sldId id="474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3A1"/>
    <a:srgbClr val="FF66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4682" autoAdjust="0"/>
  </p:normalViewPr>
  <p:slideViewPr>
    <p:cSldViewPr>
      <p:cViewPr varScale="1">
        <p:scale>
          <a:sx n="89" d="100"/>
          <a:sy n="89" d="100"/>
        </p:scale>
        <p:origin x="164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="" xmlns:a16="http://schemas.microsoft.com/office/drawing/2014/main" id="{42B0FD36-0712-4869-8980-9837CCA47E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527050" cy="2746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5" name="Rectangle 3">
            <a:extLst>
              <a:ext uri="{FF2B5EF4-FFF2-40B4-BE49-F238E27FC236}">
                <a16:creationId xmlns="" xmlns:a16="http://schemas.microsoft.com/office/drawing/2014/main" id="{5DACB650-DF11-4359-83A7-1A779C79F7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6" name="Rectangle 4">
            <a:extLst>
              <a:ext uri="{FF2B5EF4-FFF2-40B4-BE49-F238E27FC236}">
                <a16:creationId xmlns="" xmlns:a16="http://schemas.microsoft.com/office/drawing/2014/main" id="{441E6AAE-D686-4423-B101-0C933DBD585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7" name="Rectangle 5">
            <a:extLst>
              <a:ext uri="{FF2B5EF4-FFF2-40B4-BE49-F238E27FC236}">
                <a16:creationId xmlns="" xmlns:a16="http://schemas.microsoft.com/office/drawing/2014/main" id="{B5FEA650-B921-46E1-888F-51DD63E5E88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/>
            </a:lvl1pPr>
          </a:lstStyle>
          <a:p>
            <a:fld id="{95AEE52E-82E0-4964-BDED-BCA3F13F43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="" xmlns:a16="http://schemas.microsoft.com/office/drawing/2014/main" id="{64E28F62-C7B5-467A-A3ED-DB7F418962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527050" cy="2746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59" name="Rectangle 3">
            <a:extLst>
              <a:ext uri="{FF2B5EF4-FFF2-40B4-BE49-F238E27FC236}">
                <a16:creationId xmlns="" xmlns:a16="http://schemas.microsoft.com/office/drawing/2014/main" id="{A27B5C38-14C3-481E-B5FF-CCDD156B95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="" xmlns:a16="http://schemas.microsoft.com/office/drawing/2014/main" id="{E2613DB4-8EC8-41A1-8E50-024B822C3ED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1" name="Rectangle 5">
            <a:extLst>
              <a:ext uri="{FF2B5EF4-FFF2-40B4-BE49-F238E27FC236}">
                <a16:creationId xmlns="" xmlns:a16="http://schemas.microsoft.com/office/drawing/2014/main" id="{C9BC9CA9-A7BF-4DB3-8049-0549CD5993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786438"/>
            <a:ext cx="2470150" cy="12271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="" xmlns:a16="http://schemas.microsoft.com/office/drawing/2014/main" id="{57D5BA9D-5BD5-40AF-A167-5FB754827C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3" name="Rectangle 7">
            <a:extLst>
              <a:ext uri="{FF2B5EF4-FFF2-40B4-BE49-F238E27FC236}">
                <a16:creationId xmlns="" xmlns:a16="http://schemas.microsoft.com/office/drawing/2014/main" id="{FD8D2A2E-2063-4971-A3C3-B083B8E27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/>
            </a:lvl1pPr>
          </a:lstStyle>
          <a:p>
            <a:fld id="{C51A3B2B-31E2-4947-89F3-2872245E0F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106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="" xmlns:a16="http://schemas.microsoft.com/office/drawing/2014/main" id="{FBA6718B-95EA-4CF8-9C13-EB7F312FFB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="" xmlns:a16="http://schemas.microsoft.com/office/drawing/2014/main" id="{0BB3194D-76A6-4D17-A9C0-84F0F1CB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="" xmlns:a16="http://schemas.microsoft.com/office/drawing/2014/main" id="{64A1427A-C912-4956-BA36-CB2C52B35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5734201-476F-4503-B357-E07FB2B41FCD}" type="slidenum">
              <a:rPr lang="en-US" altLang="zh-CN" sz="1200"/>
              <a:pPr/>
              <a:t>47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1340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="" xmlns:a16="http://schemas.microsoft.com/office/drawing/2014/main" id="{FA902E58-02FE-4E1D-902C-1BB7377F9A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>
            <a:extLst>
              <a:ext uri="{FF2B5EF4-FFF2-40B4-BE49-F238E27FC236}">
                <a16:creationId xmlns="" xmlns:a16="http://schemas.microsoft.com/office/drawing/2014/main" id="{7988656E-D8B5-4BF4-B3C4-7739A2F2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="" xmlns:a16="http://schemas.microsoft.com/office/drawing/2014/main" id="{8A7D2AF1-46CF-4479-AA20-0F40CD92A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26EF70-4F0F-4680-B922-B3B7F90EFBEF}" type="slidenum">
              <a:rPr lang="en-US" altLang="zh-CN" sz="1200"/>
              <a:pPr/>
              <a:t>48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7275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桌面\3-03.png">
            <a:extLst>
              <a:ext uri="{FF2B5EF4-FFF2-40B4-BE49-F238E27FC236}">
                <a16:creationId xmlns="" xmlns:a16="http://schemas.microsoft.com/office/drawing/2014/main" id="{6B0A12E1-F82A-4D61-B72C-891F7184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2420938"/>
            <a:ext cx="5549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角三角形 4">
            <a:extLst>
              <a:ext uri="{FF2B5EF4-FFF2-40B4-BE49-F238E27FC236}">
                <a16:creationId xmlns="" xmlns:a16="http://schemas.microsoft.com/office/drawing/2014/main" id="{57598273-E3F5-4647-9ED3-037E7F5F1AE7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="" xmlns:a16="http://schemas.microsoft.com/office/drawing/2014/main" id="{059388F0-A6A8-4956-AD53-E56CAA506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6286500"/>
            <a:ext cx="15113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A9A9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程序设计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A9A9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I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pic>
        <p:nvPicPr>
          <p:cNvPr id="7" name="图片 14">
            <a:extLst>
              <a:ext uri="{FF2B5EF4-FFF2-40B4-BE49-F238E27FC236}">
                <a16:creationId xmlns="" xmlns:a16="http://schemas.microsoft.com/office/drawing/2014/main" id="{6A206798-F11D-4685-B3D0-1F5CE6A8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5250"/>
            <a:ext cx="7635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23C858BC-BFCA-4CFB-9F23-CED363E1A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8913"/>
            <a:ext cx="3352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63D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信息与电气工程学院</a:t>
            </a:r>
          </a:p>
        </p:txBody>
      </p:sp>
      <p:sp>
        <p:nvSpPr>
          <p:cNvPr id="11" name="灯片编号占位符 26">
            <a:extLst>
              <a:ext uri="{FF2B5EF4-FFF2-40B4-BE49-F238E27FC236}">
                <a16:creationId xmlns="" xmlns:a16="http://schemas.microsoft.com/office/drawing/2014/main" id="{3C13B06B-E7A6-4C7E-98FB-2D7C280D7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FF0C24-543F-41D0-B61E-E4AAA74DE7E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7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>
            <a:extLst>
              <a:ext uri="{FF2B5EF4-FFF2-40B4-BE49-F238E27FC236}">
                <a16:creationId xmlns="" xmlns:a16="http://schemas.microsoft.com/office/drawing/2014/main" id="{5464CDAC-8F2A-414D-A8AE-D9C94CD9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>
            <a:extLst>
              <a:ext uri="{FF2B5EF4-FFF2-40B4-BE49-F238E27FC236}">
                <a16:creationId xmlns="" xmlns:a16="http://schemas.microsoft.com/office/drawing/2014/main" id="{1FB703BC-F97D-473A-87BC-89CD7D8CD9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="" xmlns:a16="http://schemas.microsoft.com/office/drawing/2014/main" id="{A7A431BD-55B6-49CE-8B29-34C641CD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DC1870-BEEA-4E54-A34C-B4C994516604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2023/3/27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22" name="页脚占位符 21">
            <a:extLst>
              <a:ext uri="{FF2B5EF4-FFF2-40B4-BE49-F238E27FC236}">
                <a16:creationId xmlns="" xmlns:a16="http://schemas.microsoft.com/office/drawing/2014/main" id="{E1069D3D-3DE0-4964-A853-FC1DECA6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18" name="灯片编号占位符 17">
            <a:extLst>
              <a:ext uri="{FF2B5EF4-FFF2-40B4-BE49-F238E27FC236}">
                <a16:creationId xmlns="" xmlns:a16="http://schemas.microsoft.com/office/drawing/2014/main" id="{5972AEA3-2AD3-4087-BB92-55308796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6EA1FD-1F5D-4737-BBA9-A824F407B9D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31" name="Picture 2" descr="D:\桌面\B1-1.18-02.png">
            <a:extLst>
              <a:ext uri="{FF2B5EF4-FFF2-40B4-BE49-F238E27FC236}">
                <a16:creationId xmlns="" xmlns:a16="http://schemas.microsoft.com/office/drawing/2014/main" id="{BB2CC262-A2B7-48F8-BD94-DE660AC2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0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D:\桌面\xian-04.png">
            <a:extLst>
              <a:ext uri="{FF2B5EF4-FFF2-40B4-BE49-F238E27FC236}">
                <a16:creationId xmlns="" xmlns:a16="http://schemas.microsoft.com/office/drawing/2014/main" id="{4A541730-5310-4605-A016-120C56220AF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6119812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0">
            <a:extLst>
              <a:ext uri="{FF2B5EF4-FFF2-40B4-BE49-F238E27FC236}">
                <a16:creationId xmlns="" xmlns:a16="http://schemas.microsoft.com/office/drawing/2014/main" id="{6287BBEA-7FF7-4B83-987F-B743F5DE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92825"/>
            <a:ext cx="3352800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63D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信息与电气工程学院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28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="" xmlns:a16="http://schemas.microsoft.com/office/drawing/2014/main" id="{39E87296-66AD-4C0A-B149-DB1D879BB13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81744" y="1484784"/>
            <a:ext cx="7772400" cy="8636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sz="4400" dirty="0"/>
              <a:t>C</a:t>
            </a:r>
            <a:r>
              <a:rPr lang="zh-CN" altLang="en-US" sz="4400" dirty="0"/>
              <a:t>程序设计案例教程</a:t>
            </a:r>
            <a:endParaRPr lang="zh-CN" altLang="zh-CN" sz="4400" dirty="0"/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177D52BE-48B7-4EE7-A8D9-112D6D3DB7F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259631" y="2780928"/>
            <a:ext cx="6016625" cy="426720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3200" dirty="0"/>
              <a:t>单元</a:t>
            </a:r>
            <a:r>
              <a:rPr lang="en-US" altLang="zh-CN" sz="3200" dirty="0"/>
              <a:t>6</a:t>
            </a:r>
            <a:r>
              <a:rPr lang="zh-CN" altLang="en-US" sz="3200" dirty="0"/>
              <a:t>： 循环结构程序设计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="" xmlns:a16="http://schemas.microsoft.com/office/drawing/2014/main" id="{59043B0A-67F8-4554-BDDB-2157A44BD0B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76250"/>
            <a:ext cx="7772400" cy="8636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sz="3600" dirty="0"/>
              <a:t>while</a:t>
            </a:r>
            <a:r>
              <a:rPr lang="zh-CN" altLang="en-US" sz="3600" dirty="0"/>
              <a:t>语句例子</a:t>
            </a:r>
            <a:endParaRPr lang="zh-CN" altLang="zh-CN" sz="3600" dirty="0"/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7F3FB5F3-8AF1-4CC9-9443-9A0DD034483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339850"/>
            <a:ext cx="7924800" cy="5329238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1800" dirty="0"/>
              <a:t>例：</a:t>
            </a:r>
            <a:endParaRPr lang="en-US" altLang="zh-CN" sz="1800" dirty="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zh-CN" altLang="en-US" sz="2000" dirty="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int main()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{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int n=0;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while (n&lt;=2)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  { 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     n++;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("%d", n);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}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return 0;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}</a:t>
            </a:r>
          </a:p>
          <a:p>
            <a:pPr marR="0" algn="l" eaLnBrk="1" hangingPunct="1">
              <a:lnSpc>
                <a:spcPct val="90000"/>
              </a:lnSpc>
            </a:pPr>
            <a:endParaRPr lang="en-US" altLang="zh-CN" sz="2000" dirty="0"/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000" dirty="0"/>
              <a:t>输出结果：</a:t>
            </a:r>
            <a:r>
              <a:rPr lang="en-US" altLang="zh-CN" sz="2000" dirty="0"/>
              <a:t>123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B22F630-04AC-40A6-8F6B-58093E354E88}"/>
              </a:ext>
            </a:extLst>
          </p:cNvPr>
          <p:cNvSpPr/>
          <p:nvPr/>
        </p:nvSpPr>
        <p:spPr>
          <a:xfrm>
            <a:off x="4500563" y="2997200"/>
            <a:ext cx="3887787" cy="2232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讨论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）若去</a:t>
            </a:r>
            <a:r>
              <a:rPr lang="en-US" altLang="zh-CN" dirty="0">
                <a:solidFill>
                  <a:schemeClr val="tx1"/>
                </a:solidFill>
              </a:rPr>
              <a:t>while</a:t>
            </a:r>
            <a:r>
              <a:rPr lang="zh-CN" altLang="en-US" dirty="0">
                <a:solidFill>
                  <a:schemeClr val="tx1"/>
                </a:solidFill>
              </a:rPr>
              <a:t>语句中的｛｝，结果：</a:t>
            </a:r>
            <a:r>
              <a:rPr lang="en-US" altLang="zh-CN" dirty="0">
                <a:solidFill>
                  <a:schemeClr val="tx1"/>
                </a:solidFill>
              </a:rPr>
              <a:t>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）若将</a:t>
            </a:r>
            <a:r>
              <a:rPr lang="en-US" altLang="zh-CN" dirty="0">
                <a:solidFill>
                  <a:schemeClr val="tx1"/>
                </a:solidFill>
              </a:rPr>
              <a:t>n++</a:t>
            </a:r>
            <a:r>
              <a:rPr lang="zh-CN" altLang="en-US" dirty="0">
                <a:solidFill>
                  <a:schemeClr val="tx1"/>
                </a:solidFill>
              </a:rPr>
              <a:t>移到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语句中，结果：</a:t>
            </a:r>
            <a:r>
              <a:rPr lang="en-US" altLang="zh-CN" dirty="0">
                <a:solidFill>
                  <a:schemeClr val="tx1"/>
                </a:solidFill>
              </a:rPr>
              <a:t>012</a:t>
            </a:r>
          </a:p>
          <a:p>
            <a:pPr algn="ctr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="" xmlns:a16="http://schemas.microsoft.com/office/drawing/2014/main" id="{2D81ECF1-629F-4000-9C90-0A5DDC09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119188"/>
            <a:ext cx="4772025" cy="487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  </a:t>
            </a:r>
            <a:r>
              <a:rPr lang="zh-CN" altLang="en-US">
                <a:solidFill>
                  <a:srgbClr val="000000"/>
                </a:solidFill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while</a:t>
            </a:r>
            <a:r>
              <a:rPr lang="zh-CN" altLang="zh-CN">
                <a:solidFill>
                  <a:srgbClr val="000000"/>
                </a:solidFill>
              </a:rPr>
              <a:t>语句</a:t>
            </a:r>
            <a:r>
              <a:rPr lang="zh-CN" altLang="en-US">
                <a:solidFill>
                  <a:srgbClr val="000000"/>
                </a:solidFill>
              </a:rPr>
              <a:t>显示</a:t>
            </a:r>
            <a:r>
              <a:rPr lang="en-US" altLang="zh-CN">
                <a:solidFill>
                  <a:srgbClr val="000000"/>
                </a:solidFill>
              </a:rPr>
              <a:t>1~10</a:t>
            </a:r>
            <a:r>
              <a:rPr lang="zh-CN" altLang="en-US">
                <a:solidFill>
                  <a:srgbClr val="000000"/>
                </a:solidFill>
              </a:rPr>
              <a:t>的平方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="" xmlns:a16="http://schemas.microsoft.com/office/drawing/2014/main" id="{FBAB7FF9-B2EF-4255-800F-B9993F11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04988"/>
            <a:ext cx="5743575" cy="4360862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&gt;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{ 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=1;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while(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&lt;=10)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{     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(</a:t>
            </a:r>
            <a:r>
              <a:rPr lang="en-US" altLang="zh-CN" sz="2800" dirty="0"/>
              <a:t>"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%d*%d=%d\n</a:t>
            </a:r>
            <a:r>
              <a:rPr lang="en-US" altLang="zh-CN" sz="2800" dirty="0"/>
              <a:t>"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*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++;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="" xmlns:a16="http://schemas.microsoft.com/office/drawing/2014/main" id="{9750D9B3-4D02-4F90-B81C-FB45015A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2076450"/>
            <a:ext cx="1612900" cy="3922713"/>
          </a:xfrm>
          <a:prstGeom prst="rect">
            <a:avLst/>
          </a:prstGeom>
          <a:solidFill>
            <a:schemeClr val="bg2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1*1=1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2*2=4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3*3=9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4*4=16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5*5=25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6*6=36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7*7=49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8*8=64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9*9=81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10*10=100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="" xmlns:a16="http://schemas.microsoft.com/office/drawing/2014/main" id="{638633F2-2806-4957-B3E9-048A0EE4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941388"/>
            <a:ext cx="77597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6.4</a:t>
            </a:r>
            <a:r>
              <a:rPr lang="en-US" altLang="zh-CN" sz="3200">
                <a:latin typeface="Arial" panose="020B0604020202020204" pitchFamily="34" charset="0"/>
              </a:rPr>
              <a:t> </a:t>
            </a:r>
            <a:r>
              <a:rPr lang="en-US" altLang="zh-CN" sz="3200"/>
              <a:t>do-while</a:t>
            </a:r>
            <a:r>
              <a:rPr lang="zh-CN" altLang="en-US" sz="3200"/>
              <a:t>语句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/>
              <a:t>do-while</a:t>
            </a:r>
            <a:r>
              <a:rPr lang="zh-CN" altLang="en-US"/>
              <a:t>语句实现</a:t>
            </a:r>
            <a:r>
              <a:rPr lang="zh-CN" altLang="en-US">
                <a:solidFill>
                  <a:srgbClr val="FF3300"/>
                </a:solidFill>
              </a:rPr>
              <a:t>“当型”</a:t>
            </a:r>
            <a:r>
              <a:rPr lang="zh-CN" altLang="en-US"/>
              <a:t>循环结构。</a:t>
            </a:r>
          </a:p>
          <a:p>
            <a:pPr lvl="2" eaLnBrk="1" hangingPunct="1">
              <a:spcBef>
                <a:spcPct val="2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v"/>
            </a:pPr>
            <a:r>
              <a:rPr lang="zh-CN" altLang="en-US"/>
              <a:t>一般形式：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BFFAA8E2-EC05-4287-8A1D-A0641EBB3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292475"/>
            <a:ext cx="7759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功能：先执行循环体，然后判断表达式。若为真，则再次执行循环体，否则退出循环。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求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="" xmlns:a16="http://schemas.microsoft.com/office/drawing/2014/main" id="{CBD2141C-0F56-4E56-A752-4741CB44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2024063"/>
            <a:ext cx="3086100" cy="1225550"/>
          </a:xfrm>
          <a:prstGeom prst="rect">
            <a:avLst/>
          </a:prstGeom>
          <a:solidFill>
            <a:srgbClr val="FFEFFB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/>
              <a:t>do</a:t>
            </a:r>
          </a:p>
          <a:p>
            <a:pPr lvl="1"/>
            <a:r>
              <a:rPr lang="zh-CN" altLang="en-US"/>
              <a:t>循环体语句；</a:t>
            </a:r>
          </a:p>
          <a:p>
            <a:pPr lvl="1"/>
            <a:r>
              <a:rPr lang="en-US" altLang="zh-CN"/>
              <a:t>while(</a:t>
            </a:r>
            <a:r>
              <a:rPr lang="zh-CN" altLang="en-US"/>
              <a:t>表达式</a:t>
            </a:r>
            <a:r>
              <a:rPr lang="en-US" altLang="zh-CN"/>
              <a:t>) </a:t>
            </a:r>
            <a:r>
              <a:rPr lang="zh-CN" altLang="en-US"/>
              <a:t>； </a:t>
            </a:r>
          </a:p>
        </p:txBody>
      </p:sp>
      <p:sp>
        <p:nvSpPr>
          <p:cNvPr id="7" name="AutoShape 10">
            <a:extLst>
              <a:ext uri="{FF2B5EF4-FFF2-40B4-BE49-F238E27FC236}">
                <a16:creationId xmlns="" xmlns:a16="http://schemas.microsoft.com/office/drawing/2014/main" id="{180CE5AE-6C3B-4365-BC5F-9B882756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1916113"/>
            <a:ext cx="1220787" cy="685800"/>
          </a:xfrm>
          <a:prstGeom prst="wedgeEllipseCallout">
            <a:avLst>
              <a:gd name="adj1" fmla="val -112028"/>
              <a:gd name="adj2" fmla="val 114583"/>
            </a:avLst>
          </a:prstGeom>
          <a:solidFill>
            <a:srgbClr val="CCFFCC"/>
          </a:solidFill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lIns="0" tIns="46800" rIns="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latin typeface="Tahoma" panose="020B0604030504040204" pitchFamily="34" charset="0"/>
              </a:rPr>
              <a:t>有</a:t>
            </a:r>
            <a:r>
              <a:rPr lang="zh-CN" altLang="en-US" sz="2200" dirty="0">
                <a:solidFill>
                  <a:srgbClr val="FF0000"/>
                </a:solidFill>
              </a:rPr>
              <a:t>“</a:t>
            </a:r>
            <a:r>
              <a:rPr lang="en-US" altLang="zh-CN" sz="22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r>
              <a:rPr lang="zh-CN" altLang="en-US" sz="2200" dirty="0">
                <a:solidFill>
                  <a:srgbClr val="FF0000"/>
                </a:solidFill>
              </a:rPr>
              <a:t>”</a:t>
            </a:r>
            <a:endParaRPr lang="zh-CN" altLang="en-US" sz="22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8" name="Object 11">
            <a:extLst>
              <a:ext uri="{FF2B5EF4-FFF2-40B4-BE49-F238E27FC236}">
                <a16:creationId xmlns="" xmlns:a16="http://schemas.microsoft.com/office/drawing/2014/main" id="{A1B10CF5-04B4-45E2-B50E-3898DFC60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090988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3" imgW="304668" imgH="431613" progId="Equation.3">
                  <p:embed/>
                </p:oleObj>
              </mc:Choice>
              <mc:Fallback>
                <p:oleObj name="公式" r:id="rId3" imgW="304668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90988"/>
                        <a:ext cx="91440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92BA749A-E7E6-41FD-B196-158D2750231D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4289425"/>
            <a:ext cx="2286000" cy="2514600"/>
            <a:chOff x="1152" y="2400"/>
            <a:chExt cx="1440" cy="1584"/>
          </a:xfrm>
        </p:grpSpPr>
        <p:sp>
          <p:nvSpPr>
            <p:cNvPr id="26637" name="Rectangle 13">
              <a:extLst>
                <a:ext uri="{FF2B5EF4-FFF2-40B4-BE49-F238E27FC236}">
                  <a16:creationId xmlns="" xmlns:a16="http://schemas.microsoft.com/office/drawing/2014/main" id="{B065DD8B-F4FE-4EA5-AE71-98D7F906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00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/>
                <a:t>i=1,sum=0</a:t>
              </a:r>
              <a:endParaRPr lang="en-US" altLang="zh-CN"/>
            </a:p>
          </p:txBody>
        </p:sp>
        <p:sp>
          <p:nvSpPr>
            <p:cNvPr id="26638" name="Rectangle 14">
              <a:extLst>
                <a:ext uri="{FF2B5EF4-FFF2-40B4-BE49-F238E27FC236}">
                  <a16:creationId xmlns="" xmlns:a16="http://schemas.microsoft.com/office/drawing/2014/main" id="{5843508C-C049-473D-9463-E8DF296E1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84"/>
              <a:ext cx="91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100"/>
                <a:t>sum=sum+i </a:t>
              </a:r>
              <a:endParaRPr kumimoji="0" lang="en-US" altLang="zh-CN"/>
            </a:p>
            <a:p>
              <a:pPr algn="ctr">
                <a:lnSpc>
                  <a:spcPct val="80000"/>
                </a:lnSpc>
              </a:pPr>
              <a:r>
                <a:rPr kumimoji="0" lang="en-US" altLang="zh-CN" sz="2100"/>
                <a:t>i=i+1</a:t>
              </a:r>
              <a:endParaRPr lang="en-US" altLang="zh-CN"/>
            </a:p>
          </p:txBody>
        </p:sp>
        <p:sp>
          <p:nvSpPr>
            <p:cNvPr id="26639" name="AutoShape 15">
              <a:extLst>
                <a:ext uri="{FF2B5EF4-FFF2-40B4-BE49-F238E27FC236}">
                  <a16:creationId xmlns="" xmlns:a16="http://schemas.microsoft.com/office/drawing/2014/main" id="{89601267-240B-49C0-B125-7BD2BB882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12"/>
              <a:ext cx="768" cy="43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/>
                <a:t>i≤100</a:t>
              </a:r>
              <a:endParaRPr lang="en-US" altLang="zh-CN"/>
            </a:p>
          </p:txBody>
        </p:sp>
        <p:sp>
          <p:nvSpPr>
            <p:cNvPr id="26640" name="Line 16">
              <a:extLst>
                <a:ext uri="{FF2B5EF4-FFF2-40B4-BE49-F238E27FC236}">
                  <a16:creationId xmlns="" xmlns:a16="http://schemas.microsoft.com/office/drawing/2014/main" id="{6F99A5FA-1F22-47E2-9956-E6138B858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0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17">
              <a:extLst>
                <a:ext uri="{FF2B5EF4-FFF2-40B4-BE49-F238E27FC236}">
                  <a16:creationId xmlns="" xmlns:a16="http://schemas.microsoft.com/office/drawing/2014/main" id="{5ADBD198-A345-4B98-873F-245E507D1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216"/>
              <a:ext cx="0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8">
              <a:extLst>
                <a:ext uri="{FF2B5EF4-FFF2-40B4-BE49-F238E27FC236}">
                  <a16:creationId xmlns="" xmlns:a16="http://schemas.microsoft.com/office/drawing/2014/main" id="{29957728-7EB6-4410-BB31-5CABAC642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04"/>
              <a:ext cx="57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19">
              <a:extLst>
                <a:ext uri="{FF2B5EF4-FFF2-40B4-BE49-F238E27FC236}">
                  <a16:creationId xmlns="" xmlns:a16="http://schemas.microsoft.com/office/drawing/2014/main" id="{8DC77955-CF89-4020-BFB1-92A3A46FD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736"/>
              <a:ext cx="0" cy="76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20">
              <a:extLst>
                <a:ext uri="{FF2B5EF4-FFF2-40B4-BE49-F238E27FC236}">
                  <a16:creationId xmlns="" xmlns:a16="http://schemas.microsoft.com/office/drawing/2014/main" id="{90077652-C55F-428F-BDA3-EFB02D236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36"/>
              <a:ext cx="91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21">
              <a:extLst>
                <a:ext uri="{FF2B5EF4-FFF2-40B4-BE49-F238E27FC236}">
                  <a16:creationId xmlns="" xmlns:a16="http://schemas.microsoft.com/office/drawing/2014/main" id="{718FE781-C277-4F96-B53B-0AD36457F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744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Rectangle 22">
              <a:extLst>
                <a:ext uri="{FF2B5EF4-FFF2-40B4-BE49-F238E27FC236}">
                  <a16:creationId xmlns="" xmlns:a16="http://schemas.microsoft.com/office/drawing/2014/main" id="{D05B5EED-C4EB-4CD5-8EA6-BAF89B4BD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1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/>
                <a:t>真</a:t>
              </a:r>
              <a:endParaRPr lang="zh-CN" altLang="en-US"/>
            </a:p>
          </p:txBody>
        </p:sp>
        <p:sp>
          <p:nvSpPr>
            <p:cNvPr id="26647" name="Rectangle 23">
              <a:extLst>
                <a:ext uri="{FF2B5EF4-FFF2-40B4-BE49-F238E27FC236}">
                  <a16:creationId xmlns="" xmlns:a16="http://schemas.microsoft.com/office/drawing/2014/main" id="{B1486CA8-F86B-4E7B-A246-52D889A5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74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/>
                <a:t>假</a:t>
              </a:r>
              <a:endParaRPr lang="zh-CN" altLang="en-US"/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="" xmlns:a16="http://schemas.microsoft.com/office/drawing/2014/main" id="{8EB2EEB4-83BA-48B5-9A6C-7F9452B3A336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4248150"/>
            <a:ext cx="1905000" cy="1752600"/>
            <a:chOff x="3312" y="2400"/>
            <a:chExt cx="1200" cy="1104"/>
          </a:xfrm>
        </p:grpSpPr>
        <p:sp>
          <p:nvSpPr>
            <p:cNvPr id="26633" name="Rectangle 25">
              <a:extLst>
                <a:ext uri="{FF2B5EF4-FFF2-40B4-BE49-F238E27FC236}">
                  <a16:creationId xmlns="" xmlns:a16="http://schemas.microsoft.com/office/drawing/2014/main" id="{813200B5-7E37-4E09-A63A-5DF3842BB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00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/>
                <a:t>i=1,sum=0</a:t>
              </a:r>
              <a:endParaRPr lang="en-US" altLang="zh-CN"/>
            </a:p>
          </p:txBody>
        </p:sp>
        <p:sp>
          <p:nvSpPr>
            <p:cNvPr id="26634" name="Rectangle 26">
              <a:extLst>
                <a:ext uri="{FF2B5EF4-FFF2-40B4-BE49-F238E27FC236}">
                  <a16:creationId xmlns="" xmlns:a16="http://schemas.microsoft.com/office/drawing/2014/main" id="{60259E05-07D7-48B3-84BF-9BAEEEA5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40"/>
              <a:ext cx="120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/>
                <a:t>sum=sum+i     </a:t>
              </a:r>
            </a:p>
            <a:p>
              <a:pPr algn="ctr"/>
              <a:r>
                <a:rPr kumimoji="0" lang="en-US" altLang="zh-CN"/>
                <a:t>i=i+1</a:t>
              </a:r>
              <a:r>
                <a:rPr kumimoji="0" lang="en-US" altLang="zh-CN" sz="2000"/>
                <a:t>    </a:t>
              </a:r>
              <a:endParaRPr kumimoji="0" lang="en-US" altLang="zh-CN"/>
            </a:p>
            <a:p>
              <a:pPr algn="ctr"/>
              <a:r>
                <a:rPr kumimoji="0" lang="zh-CN" altLang="en-US"/>
                <a:t>直到</a:t>
              </a:r>
              <a:r>
                <a:rPr kumimoji="0" lang="en-US" altLang="zh-CN"/>
                <a:t>i&gt;100</a:t>
              </a:r>
              <a:endParaRPr lang="en-US" altLang="zh-CN"/>
            </a:p>
          </p:txBody>
        </p:sp>
        <p:sp>
          <p:nvSpPr>
            <p:cNvPr id="26635" name="Line 27">
              <a:extLst>
                <a:ext uri="{FF2B5EF4-FFF2-40B4-BE49-F238E27FC236}">
                  <a16:creationId xmlns="" xmlns:a16="http://schemas.microsoft.com/office/drawing/2014/main" id="{2495F456-5D31-4AA3-B4FE-55FDC09EA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6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28">
              <a:extLst>
                <a:ext uri="{FF2B5EF4-FFF2-40B4-BE49-F238E27FC236}">
                  <a16:creationId xmlns="" xmlns:a16="http://schemas.microsoft.com/office/drawing/2014/main" id="{DBB045B6-3458-4217-890A-31AF032E8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1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="" xmlns:a16="http://schemas.microsoft.com/office/drawing/2014/main" id="{6E642095-6916-439E-8414-B941C57B3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887413"/>
            <a:ext cx="5095875" cy="487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</a:t>
            </a:r>
            <a:r>
              <a:rPr lang="en-US" altLang="zh-CN"/>
              <a:t>6.3  </a:t>
            </a:r>
            <a:r>
              <a:rPr lang="zh-CN" altLang="en-US">
                <a:solidFill>
                  <a:srgbClr val="000000"/>
                </a:solidFill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do-while</a:t>
            </a:r>
            <a:r>
              <a:rPr lang="zh-CN" altLang="zh-CN">
                <a:solidFill>
                  <a:srgbClr val="000000"/>
                </a:solidFill>
              </a:rPr>
              <a:t>语句构成循环，求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7651" name="Object 9">
            <a:extLst>
              <a:ext uri="{FF2B5EF4-FFF2-40B4-BE49-F238E27FC236}">
                <a16:creationId xmlns="" xmlns:a16="http://schemas.microsoft.com/office/drawing/2014/main" id="{52A27CAA-D685-444E-A693-E21D15FF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6275" y="735013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304668" imgH="431613" progId="Equation.3">
                  <p:embed/>
                </p:oleObj>
              </mc:Choice>
              <mc:Fallback>
                <p:oleObj name="Equation" r:id="rId3" imgW="304668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735013"/>
                        <a:ext cx="91440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0">
            <a:extLst>
              <a:ext uri="{FF2B5EF4-FFF2-40B4-BE49-F238E27FC236}">
                <a16:creationId xmlns="" xmlns:a16="http://schemas.microsoft.com/office/drawing/2014/main" id="{35A3688D-4B23-4892-956B-32A46847B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19" y="1396142"/>
            <a:ext cx="3376612" cy="435610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&gt;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main( 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i,sum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"%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d",&amp;i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do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{  sum+=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++;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while(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&lt;=100);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("%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d",sum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="" xmlns:a16="http://schemas.microsoft.com/office/drawing/2014/main" id="{EB6DF53F-83CF-475E-A611-AC4039ECCD8C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4445000"/>
            <a:ext cx="3509963" cy="638175"/>
            <a:chOff x="3229" y="2169"/>
            <a:chExt cx="2080" cy="402"/>
          </a:xfrm>
        </p:grpSpPr>
        <p:sp>
          <p:nvSpPr>
            <p:cNvPr id="27663" name="Oval 12">
              <a:extLst>
                <a:ext uri="{FF2B5EF4-FFF2-40B4-BE49-F238E27FC236}">
                  <a16:creationId xmlns="" xmlns:a16="http://schemas.microsoft.com/office/drawing/2014/main" id="{16ACFE08-8B6B-4476-850A-688980DB5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169"/>
              <a:ext cx="816" cy="4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27664" name="Text Box 13">
              <a:extLst>
                <a:ext uri="{FF2B5EF4-FFF2-40B4-BE49-F238E27FC236}">
                  <a16:creationId xmlns="" xmlns:a16="http://schemas.microsoft.com/office/drawing/2014/main" id="{D58B34B5-F968-4C6A-BFD8-599DBFF49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" y="2245"/>
              <a:ext cx="678" cy="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000000"/>
                  </a:solidFill>
                </a:rPr>
                <a:t>循环条件</a:t>
              </a:r>
            </a:p>
          </p:txBody>
        </p:sp>
        <p:sp>
          <p:nvSpPr>
            <p:cNvPr id="27665" name="Line 14">
              <a:extLst>
                <a:ext uri="{FF2B5EF4-FFF2-40B4-BE49-F238E27FC236}">
                  <a16:creationId xmlns="" xmlns:a16="http://schemas.microsoft.com/office/drawing/2014/main" id="{E6F7BFB8-8AAE-4F24-8BC2-FE7455DBE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0" y="2371"/>
              <a:ext cx="59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22578AAE-7831-4908-9023-420CF01367BE}"/>
              </a:ext>
            </a:extLst>
          </p:cNvPr>
          <p:cNvGrpSpPr>
            <a:grpSpLocks/>
          </p:cNvGrpSpPr>
          <p:nvPr/>
        </p:nvGrpSpPr>
        <p:grpSpPr bwMode="auto">
          <a:xfrm>
            <a:off x="954374" y="3348037"/>
            <a:ext cx="3689198" cy="1023938"/>
            <a:chOff x="2092" y="2515"/>
            <a:chExt cx="2218" cy="645"/>
          </a:xfrm>
        </p:grpSpPr>
        <p:sp>
          <p:nvSpPr>
            <p:cNvPr id="27660" name="Text Box 16">
              <a:extLst>
                <a:ext uri="{FF2B5EF4-FFF2-40B4-BE49-F238E27FC236}">
                  <a16:creationId xmlns="" xmlns:a16="http://schemas.microsoft.com/office/drawing/2014/main" id="{8EF16263-2336-4EF3-9C7F-77CE6ED8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886"/>
              <a:ext cx="535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循环体</a:t>
              </a:r>
            </a:p>
          </p:txBody>
        </p:sp>
        <p:sp>
          <p:nvSpPr>
            <p:cNvPr id="27661" name="Rectangle 17">
              <a:extLst>
                <a:ext uri="{FF2B5EF4-FFF2-40B4-BE49-F238E27FC236}">
                  <a16:creationId xmlns="" xmlns:a16="http://schemas.microsoft.com/office/drawing/2014/main" id="{FDE465BD-C06E-4A91-8B6F-99AEC684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515"/>
              <a:ext cx="1195" cy="596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662" name="Line 18">
              <a:extLst>
                <a:ext uri="{FF2B5EF4-FFF2-40B4-BE49-F238E27FC236}">
                  <a16:creationId xmlns="" xmlns:a16="http://schemas.microsoft.com/office/drawing/2014/main" id="{0BE6DE2D-16BE-4337-89BC-B579B4193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2" y="3023"/>
              <a:ext cx="47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47" name="Text Box 19">
            <a:extLst>
              <a:ext uri="{FF2B5EF4-FFF2-40B4-BE49-F238E27FC236}">
                <a16:creationId xmlns="" xmlns:a16="http://schemas.microsoft.com/office/drawing/2014/main" id="{407AF2C8-20CE-42F2-8358-463D1A5A5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513" y="1727200"/>
            <a:ext cx="3139906" cy="4045202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108000" tIns="82800" rIns="90000" bIns="8280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int main( 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i,sum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"%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d",&amp;i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;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while(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&lt;=100)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{ sum+=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++;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("%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d",sum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48" name="Oval 20">
            <a:extLst>
              <a:ext uri="{FF2B5EF4-FFF2-40B4-BE49-F238E27FC236}">
                <a16:creationId xmlns="" xmlns:a16="http://schemas.microsoft.com/office/drawing/2014/main" id="{8D39F62C-508D-486F-A6AA-F125A32D0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463" y="2276872"/>
            <a:ext cx="1066800" cy="619125"/>
          </a:xfrm>
          <a:prstGeom prst="ellipse">
            <a:avLst/>
          </a:prstGeom>
          <a:solidFill>
            <a:srgbClr val="FFCC99"/>
          </a:solidFill>
          <a:ln w="952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比较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="" xmlns:a16="http://schemas.microsoft.com/office/drawing/2014/main" id="{6577361A-B16B-4A5B-A4FE-AF15435D3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5788025"/>
            <a:ext cx="79803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do-while </a:t>
            </a:r>
            <a:r>
              <a:rPr lang="zh-CN" altLang="en-US" sz="2000" dirty="0"/>
              <a:t>循环，</a:t>
            </a:r>
            <a:r>
              <a:rPr lang="zh-CN" altLang="zh-CN" sz="2000" dirty="0"/>
              <a:t>循环体</a:t>
            </a:r>
            <a:r>
              <a:rPr lang="zh-CN" altLang="en-US" sz="2000" dirty="0"/>
              <a:t>至少</a:t>
            </a:r>
            <a:r>
              <a:rPr lang="zh-CN" altLang="zh-CN" sz="2000" dirty="0"/>
              <a:t>执行一次；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while</a:t>
            </a:r>
            <a:r>
              <a:rPr lang="zh-CN" altLang="en-US" sz="2000" dirty="0"/>
              <a:t>和</a:t>
            </a:r>
            <a:r>
              <a:rPr lang="en-US" altLang="zh-CN" sz="2000" dirty="0"/>
              <a:t>do-while</a:t>
            </a:r>
            <a:r>
              <a:rPr lang="zh-CN" altLang="en-US" sz="2000" dirty="0"/>
              <a:t>可以解决同一问题，两者可以互换。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while</a:t>
            </a:r>
            <a:r>
              <a:rPr lang="zh-CN" altLang="en-US" sz="2000" dirty="0"/>
              <a:t>后的表达式一开始就为假时，两种循环结果不同。</a:t>
            </a:r>
          </a:p>
        </p:txBody>
      </p:sp>
      <p:sp>
        <p:nvSpPr>
          <p:cNvPr id="50" name="Rectangle 22">
            <a:extLst>
              <a:ext uri="{FF2B5EF4-FFF2-40B4-BE49-F238E27FC236}">
                <a16:creationId xmlns="" xmlns:a16="http://schemas.microsoft.com/office/drawing/2014/main" id="{5406E85A-08F9-414A-A9AF-E9D863A89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931" y="1540318"/>
            <a:ext cx="2346569" cy="978729"/>
          </a:xfrm>
          <a:prstGeom prst="rect">
            <a:avLst/>
          </a:prstGeom>
          <a:solidFill>
            <a:srgbClr val="FFFFCC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输入：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输出：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5050    5050</a:t>
            </a:r>
          </a:p>
        </p:txBody>
      </p:sp>
      <p:sp>
        <p:nvSpPr>
          <p:cNvPr id="51" name="Rectangle 23">
            <a:extLst>
              <a:ext uri="{FF2B5EF4-FFF2-40B4-BE49-F238E27FC236}">
                <a16:creationId xmlns="" xmlns:a16="http://schemas.microsoft.com/office/drawing/2014/main" id="{F133D14A-8041-4FD1-8915-8F7C859A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931" y="2698103"/>
            <a:ext cx="2312738" cy="978729"/>
          </a:xfrm>
          <a:prstGeom prst="rect">
            <a:avLst/>
          </a:prstGeom>
          <a:solidFill>
            <a:srgbClr val="FFFFCC"/>
          </a:solidFill>
          <a:ln w="254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输入：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101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输出：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101            0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="" xmlns:a16="http://schemas.microsoft.com/office/drawing/2014/main" id="{DA3C026D-F271-4B72-9393-7150B252D19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806450"/>
            <a:ext cx="7772400" cy="8636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sz="3600" dirty="0"/>
              <a:t>do-while</a:t>
            </a:r>
            <a:r>
              <a:rPr lang="zh-CN" altLang="en-US" sz="3600" dirty="0"/>
              <a:t>与</a:t>
            </a:r>
            <a:r>
              <a:rPr lang="en-US" altLang="zh-CN" sz="3600" dirty="0"/>
              <a:t>while</a:t>
            </a:r>
            <a:r>
              <a:rPr lang="zh-CN" altLang="en-US" sz="3600" dirty="0"/>
              <a:t>比较</a:t>
            </a:r>
            <a:endParaRPr lang="zh-CN" altLang="zh-CN" sz="3600" dirty="0"/>
          </a:p>
        </p:txBody>
      </p:sp>
      <p:pic>
        <p:nvPicPr>
          <p:cNvPr id="28675" name="图片 1">
            <a:extLst>
              <a:ext uri="{FF2B5EF4-FFF2-40B4-BE49-F238E27FC236}">
                <a16:creationId xmlns="" xmlns:a16="http://schemas.microsoft.com/office/drawing/2014/main" id="{B26AA444-0B09-4A8A-B151-C069DBC31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30375"/>
            <a:ext cx="7554912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="" xmlns:a16="http://schemas.microsoft.com/office/drawing/2014/main" id="{6A82CB50-4A3C-49A1-8299-D6118589520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81075"/>
            <a:ext cx="7924800" cy="547370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2000" dirty="0"/>
              <a:t>例</a:t>
            </a:r>
            <a:r>
              <a:rPr lang="en-US" altLang="zh-CN" sz="2000" dirty="0"/>
              <a:t>6.4 </a:t>
            </a:r>
            <a:r>
              <a:rPr lang="zh-CN" altLang="en-US" sz="1900" dirty="0"/>
              <a:t>从键盘输入一个整数，分析以下程序运行结果。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1900" dirty="0"/>
              <a:t>思路：若</a:t>
            </a:r>
            <a:r>
              <a:rPr lang="en-US" altLang="zh-CN" sz="1900" dirty="0"/>
              <a:t>X</a:t>
            </a:r>
            <a:r>
              <a:rPr lang="zh-CN" altLang="en-US" sz="1900" dirty="0"/>
              <a:t>为整数，则</a:t>
            </a:r>
            <a:r>
              <a:rPr lang="en-US" altLang="zh-CN" sz="1900" dirty="0"/>
              <a:t>X%10</a:t>
            </a:r>
            <a:r>
              <a:rPr lang="zh-CN" altLang="en-US" sz="1900" dirty="0"/>
              <a:t>可得</a:t>
            </a:r>
            <a:r>
              <a:rPr lang="en-US" altLang="zh-CN" sz="1900" dirty="0"/>
              <a:t>X</a:t>
            </a:r>
            <a:r>
              <a:rPr lang="zh-CN" altLang="en-US" sz="1900" dirty="0"/>
              <a:t>的个位数</a:t>
            </a:r>
            <a:r>
              <a:rPr lang="en-US" altLang="zh-CN" sz="1900" dirty="0"/>
              <a:t>, X/10</a:t>
            </a:r>
            <a:r>
              <a:rPr lang="zh-CN" altLang="en-US" sz="1900" dirty="0"/>
              <a:t>可得</a:t>
            </a:r>
            <a:r>
              <a:rPr lang="en-US" altLang="zh-CN" sz="1900" dirty="0"/>
              <a:t>X</a:t>
            </a:r>
            <a:r>
              <a:rPr lang="zh-CN" altLang="en-US" sz="1900" dirty="0"/>
              <a:t>的个位数移去后形成的新数。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1900" dirty="0"/>
              <a:t>如：</a:t>
            </a:r>
            <a:r>
              <a:rPr lang="en-US" altLang="zh-CN" sz="1900" dirty="0"/>
              <a:t>125%10=5→125/10=12→12%10=2→12/10=1→1%10=1→1/10=0</a:t>
            </a:r>
          </a:p>
          <a:p>
            <a:pPr marR="0" algn="l" eaLnBrk="1" hangingPunct="1">
              <a:lnSpc>
                <a:spcPct val="90000"/>
              </a:lnSpc>
            </a:pPr>
            <a:endParaRPr lang="en-US" altLang="zh-CN" sz="1900" dirty="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zh-CN" altLang="en-US" sz="2000" dirty="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int </a:t>
            </a:r>
            <a:r>
              <a:rPr lang="en-US" altLang="zh-CN" sz="1900" dirty="0"/>
              <a:t>main()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   { int </a:t>
            </a:r>
            <a:r>
              <a:rPr lang="en-US" altLang="zh-CN" sz="1900" dirty="0" err="1"/>
              <a:t>num,c</a:t>
            </a:r>
            <a:r>
              <a:rPr lang="en-US" altLang="zh-CN" sz="1900" dirty="0"/>
              <a:t>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      </a:t>
            </a:r>
            <a:r>
              <a:rPr lang="en-US" altLang="zh-CN" sz="1900" dirty="0" err="1"/>
              <a:t>printf</a:t>
            </a:r>
            <a:r>
              <a:rPr lang="en-US" altLang="zh-CN" sz="1900" dirty="0"/>
              <a:t>("</a:t>
            </a:r>
            <a:r>
              <a:rPr lang="zh-CN" altLang="en-US" sz="1900" dirty="0"/>
              <a:t>请输入一个整数：</a:t>
            </a:r>
            <a:r>
              <a:rPr lang="en-US" altLang="zh-CN" sz="1900" dirty="0"/>
              <a:t>");</a:t>
            </a:r>
            <a:endParaRPr lang="zh-CN" altLang="en-US" sz="1900" dirty="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      </a:t>
            </a:r>
            <a:r>
              <a:rPr lang="en-US" altLang="zh-CN" sz="1900" dirty="0" err="1"/>
              <a:t>scanf</a:t>
            </a:r>
            <a:r>
              <a:rPr lang="en-US" altLang="zh-CN" sz="1900" dirty="0"/>
              <a:t>("%</a:t>
            </a:r>
            <a:r>
              <a:rPr lang="en-US" altLang="zh-CN" sz="1900" dirty="0" err="1"/>
              <a:t>d",&amp;num</a:t>
            </a:r>
            <a:r>
              <a:rPr lang="en-US" altLang="zh-CN" sz="1900" dirty="0"/>
              <a:t>);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     do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           { c=num%10;                     /*</a:t>
            </a:r>
            <a:r>
              <a:rPr lang="zh-CN" altLang="en-US" sz="1900" dirty="0"/>
              <a:t>取得</a:t>
            </a:r>
            <a:r>
              <a:rPr lang="en-US" altLang="zh-CN" sz="1900" dirty="0"/>
              <a:t>num</a:t>
            </a:r>
            <a:r>
              <a:rPr lang="zh-CN" altLang="en-US" sz="1900" dirty="0"/>
              <a:t>的个位数*</a:t>
            </a:r>
            <a:r>
              <a:rPr lang="en-US" altLang="zh-CN" sz="1900" dirty="0"/>
              <a:t>/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             </a:t>
            </a:r>
            <a:r>
              <a:rPr lang="en-US" altLang="zh-CN" sz="1900" dirty="0" err="1"/>
              <a:t>printf</a:t>
            </a:r>
            <a:r>
              <a:rPr lang="en-US" altLang="zh-CN" sz="1900" dirty="0"/>
              <a:t>("%</a:t>
            </a:r>
            <a:r>
              <a:rPr lang="en-US" altLang="zh-CN" sz="1900" dirty="0" err="1"/>
              <a:t>d",c</a:t>
            </a:r>
            <a:r>
              <a:rPr lang="en-US" altLang="zh-CN" sz="1900" dirty="0"/>
              <a:t>);                  /*</a:t>
            </a:r>
            <a:r>
              <a:rPr lang="zh-CN" altLang="en-US" sz="1900" dirty="0"/>
              <a:t>输出</a:t>
            </a:r>
            <a:r>
              <a:rPr lang="en-US" altLang="zh-CN" sz="1900" dirty="0"/>
              <a:t>num</a:t>
            </a:r>
            <a:r>
              <a:rPr lang="zh-CN" altLang="en-US" sz="1900" dirty="0"/>
              <a:t>的个位数*</a:t>
            </a:r>
            <a:r>
              <a:rPr lang="en-US" altLang="zh-CN" sz="1900" dirty="0"/>
              <a:t>/ 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           }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     while((num/=10)&gt;0);   /*</a:t>
            </a:r>
            <a:r>
              <a:rPr lang="zh-CN" altLang="en-US" sz="1900" dirty="0"/>
              <a:t>直到</a:t>
            </a:r>
            <a:r>
              <a:rPr lang="en-US" altLang="zh-CN" sz="1900" dirty="0"/>
              <a:t>num/10</a:t>
            </a:r>
            <a:r>
              <a:rPr lang="zh-CN" altLang="en-US" sz="1900" dirty="0"/>
              <a:t>为</a:t>
            </a:r>
            <a:r>
              <a:rPr lang="en-US" altLang="zh-CN" sz="1900" dirty="0"/>
              <a:t>0*/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     </a:t>
            </a:r>
            <a:r>
              <a:rPr lang="en-US" altLang="zh-CN" sz="1900" dirty="0" err="1"/>
              <a:t>printf</a:t>
            </a:r>
            <a:r>
              <a:rPr lang="en-US" altLang="zh-CN" sz="1900" dirty="0"/>
              <a:t>("\n");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1900" dirty="0"/>
              <a:t>      return 0;}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1900" dirty="0"/>
              <a:t>输出结果：输入</a:t>
            </a:r>
            <a:r>
              <a:rPr lang="en-US" altLang="zh-CN" sz="1900" dirty="0"/>
              <a:t>12456</a:t>
            </a:r>
            <a:r>
              <a:rPr lang="zh-CN" altLang="en-US" sz="1900" dirty="0"/>
              <a:t>，输出</a:t>
            </a:r>
            <a:r>
              <a:rPr lang="en-US" altLang="zh-CN" sz="1900" dirty="0"/>
              <a:t>65421</a:t>
            </a:r>
            <a:r>
              <a:rPr lang="zh-CN" altLang="en-US" sz="1900" dirty="0"/>
              <a:t>（将各位数字反序显示出来）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ED89351-FE24-47FB-BADF-97F7C9C9533A}"/>
              </a:ext>
            </a:extLst>
          </p:cNvPr>
          <p:cNvSpPr/>
          <p:nvPr/>
        </p:nvSpPr>
        <p:spPr>
          <a:xfrm>
            <a:off x="4067175" y="2492375"/>
            <a:ext cx="4824413" cy="129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讨论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while(num/=10&gt;0)</a:t>
            </a:r>
            <a:r>
              <a:rPr lang="zh-CN" altLang="en-US" dirty="0">
                <a:solidFill>
                  <a:schemeClr val="tx1"/>
                </a:solidFill>
              </a:rPr>
              <a:t>，结果如何？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陷入无限循环（输出无数个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EFCB7AE-D141-44F2-A9FE-9EEF306562B6}"/>
              </a:ext>
            </a:extLst>
          </p:cNvPr>
          <p:cNvSpPr/>
          <p:nvPr/>
        </p:nvSpPr>
        <p:spPr>
          <a:xfrm>
            <a:off x="6084888" y="3933825"/>
            <a:ext cx="2806700" cy="215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altLang="zh-CN" dirty="0">
                <a:solidFill>
                  <a:srgbClr val="FF0000"/>
                </a:solidFill>
              </a:rPr>
              <a:t>do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CN" dirty="0">
                <a:solidFill>
                  <a:srgbClr val="FF0000"/>
                </a:solidFill>
              </a:rPr>
              <a:t>{ c=num%10;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CN" dirty="0">
                <a:solidFill>
                  <a:srgbClr val="FF0000"/>
                </a:solidFill>
              </a:rPr>
              <a:t>  printf(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pt-BR" altLang="zh-CN" dirty="0">
                <a:solidFill>
                  <a:srgbClr val="FF0000"/>
                </a:solidFill>
              </a:rPr>
              <a:t>%d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pt-BR" altLang="zh-CN" dirty="0">
                <a:solidFill>
                  <a:srgbClr val="FF0000"/>
                </a:solidFill>
              </a:rPr>
              <a:t>,c);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CN" dirty="0">
                <a:solidFill>
                  <a:srgbClr val="FF0000"/>
                </a:solidFill>
              </a:rPr>
              <a:t>  num/=10;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CN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CN" dirty="0">
                <a:solidFill>
                  <a:srgbClr val="FF0000"/>
                </a:solidFill>
              </a:rPr>
              <a:t>while(num&gt;0);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="" xmlns:a16="http://schemas.microsoft.com/office/drawing/2014/main" id="{E51911D7-2EB2-4B92-936A-312E42F3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15975"/>
            <a:ext cx="77597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6.5</a:t>
            </a:r>
            <a:r>
              <a:rPr lang="en-US" altLang="zh-CN" sz="3200">
                <a:latin typeface="Arial" panose="020B0604020202020204" pitchFamily="34" charset="0"/>
              </a:rPr>
              <a:t>  </a:t>
            </a:r>
            <a:r>
              <a:rPr lang="en-US" altLang="zh-CN" sz="3200"/>
              <a:t>for</a:t>
            </a:r>
            <a:r>
              <a:rPr lang="zh-CN" altLang="en-US" sz="3200"/>
              <a:t>语句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for </a:t>
            </a:r>
            <a:r>
              <a:rPr lang="zh-CN" altLang="en-US"/>
              <a:t>语句是 </a:t>
            </a:r>
            <a:r>
              <a:rPr lang="en-US" altLang="zh-CN"/>
              <a:t>C </a:t>
            </a:r>
            <a:r>
              <a:rPr lang="zh-CN" altLang="en-US"/>
              <a:t>语言中</a:t>
            </a:r>
            <a:r>
              <a:rPr lang="zh-CN" altLang="en-US">
                <a:solidFill>
                  <a:srgbClr val="FF0000"/>
                </a:solidFill>
              </a:rPr>
              <a:t>最为灵活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使用最广泛</a:t>
            </a:r>
            <a:r>
              <a:rPr lang="zh-CN" altLang="en-US"/>
              <a:t>的循环语句，可完全替代</a:t>
            </a:r>
            <a:r>
              <a:rPr lang="en-US" altLang="zh-CN"/>
              <a:t>while</a:t>
            </a:r>
            <a:r>
              <a:rPr lang="zh-CN" altLang="en-US"/>
              <a:t>，</a:t>
            </a:r>
            <a:r>
              <a:rPr lang="en-US" altLang="zh-CN"/>
              <a:t>do-while</a:t>
            </a:r>
            <a:r>
              <a:rPr lang="zh-CN" altLang="en-US"/>
              <a:t>语句。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一般形式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="" xmlns:a16="http://schemas.microsoft.com/office/drawing/2014/main" id="{FDCEE879-DAB5-467D-A523-E4009BEC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2205038"/>
            <a:ext cx="5075237" cy="1130300"/>
          </a:xfrm>
          <a:prstGeom prst="rect">
            <a:avLst/>
          </a:prstGeom>
          <a:solidFill>
            <a:srgbClr val="FFEFFB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108000" rIns="90000" bIns="108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/>
              <a:t> for(</a:t>
            </a:r>
            <a:r>
              <a:rPr lang="zh-CN" altLang="en-US"/>
              <a:t>表达式</a:t>
            </a:r>
            <a:r>
              <a:rPr lang="en-US" altLang="zh-CN"/>
              <a:t>1</a:t>
            </a:r>
            <a:r>
              <a:rPr lang="zh-CN" altLang="en-US"/>
              <a:t>；表达式</a:t>
            </a:r>
            <a:r>
              <a:rPr lang="en-US" altLang="zh-CN"/>
              <a:t>2</a:t>
            </a:r>
            <a:r>
              <a:rPr lang="zh-CN" altLang="en-US"/>
              <a:t>；表达式</a:t>
            </a:r>
            <a:r>
              <a:rPr lang="en-US" altLang="zh-CN"/>
              <a:t>3)  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	</a:t>
            </a:r>
            <a:r>
              <a:rPr lang="zh-CN" altLang="en-US"/>
              <a:t>循环体语句；</a:t>
            </a:r>
          </a:p>
        </p:txBody>
      </p:sp>
      <p:sp>
        <p:nvSpPr>
          <p:cNvPr id="30724" name="Rectangle 9">
            <a:extLst>
              <a:ext uri="{FF2B5EF4-FFF2-40B4-BE49-F238E27FC236}">
                <a16:creationId xmlns="" xmlns:a16="http://schemas.microsoft.com/office/drawing/2014/main" id="{18AEA001-27D8-422C-BF8A-2BCBEB1C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84538"/>
            <a:ext cx="77597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常用形式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="" xmlns:a16="http://schemas.microsoft.com/office/drawing/2014/main" id="{8458CF3D-D6FE-47FE-A540-075705B7C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3716338"/>
            <a:ext cx="6865938" cy="1130300"/>
          </a:xfrm>
          <a:prstGeom prst="rect">
            <a:avLst/>
          </a:prstGeom>
          <a:solidFill>
            <a:srgbClr val="FFEFFB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108000" rIns="90000" bIns="108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/>
              <a:t> for(</a:t>
            </a:r>
            <a:r>
              <a:rPr lang="zh-CN" altLang="en-US"/>
              <a:t>循环变量赋初值；循环条件；循环变量增值</a:t>
            </a:r>
            <a:r>
              <a:rPr lang="en-US" altLang="zh-CN"/>
              <a:t>)  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	</a:t>
            </a:r>
            <a:r>
              <a:rPr lang="zh-CN" altLang="en-US"/>
              <a:t>循环体语句；</a:t>
            </a:r>
          </a:p>
        </p:txBody>
      </p:sp>
      <p:sp>
        <p:nvSpPr>
          <p:cNvPr id="30726" name="Rectangle 4">
            <a:extLst>
              <a:ext uri="{FF2B5EF4-FFF2-40B4-BE49-F238E27FC236}">
                <a16:creationId xmlns="" xmlns:a16="http://schemas.microsoft.com/office/drawing/2014/main" id="{E89794CC-273F-4102-A244-2DF16F51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797425"/>
            <a:ext cx="77597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dirty="0"/>
              <a:t>几点说明：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for</a:t>
            </a:r>
            <a:r>
              <a:rPr lang="zh-CN" altLang="en-US" dirty="0"/>
              <a:t>语句中表达式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类型任意，都可省略，但分号“</a:t>
            </a:r>
            <a:r>
              <a:rPr lang="en-US" altLang="zh-CN" dirty="0">
                <a:solidFill>
                  <a:srgbClr val="FF3300"/>
                </a:solidFill>
              </a:rPr>
              <a:t>;</a:t>
            </a:r>
            <a:r>
              <a:rPr lang="zh-CN" altLang="en-US" dirty="0"/>
              <a:t>”不能省。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无限循环：</a:t>
            </a:r>
            <a:r>
              <a:rPr lang="en-US" altLang="zh-CN" dirty="0"/>
              <a:t>for(;;)</a:t>
            </a:r>
            <a:r>
              <a:rPr lang="zh-CN" altLang="en-US" dirty="0"/>
              <a:t>不断执行循环体，循环不终止。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3">
            <a:extLst>
              <a:ext uri="{FF2B5EF4-FFF2-40B4-BE49-F238E27FC236}">
                <a16:creationId xmlns="" xmlns:a16="http://schemas.microsoft.com/office/drawing/2014/main" id="{A6C8EADF-59E0-492E-B88A-5D24F464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36613"/>
            <a:ext cx="8058150" cy="540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8">
            <a:extLst>
              <a:ext uri="{FF2B5EF4-FFF2-40B4-BE49-F238E27FC236}">
                <a16:creationId xmlns="" xmlns:a16="http://schemas.microsoft.com/office/drawing/2014/main" id="{D6CF643E-7F24-4860-BDB0-0D0B81381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2117725"/>
            <a:ext cx="3438525" cy="35464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&gt;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>
              <a:defRPr/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main( 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 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i,sum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=0;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for(</a:t>
            </a:r>
            <a:r>
              <a:rPr lang="en-US" altLang="zh-CN" sz="2800" dirty="0" err="1">
                <a:solidFill>
                  <a:srgbClr val="3333FF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3333FF"/>
                </a:solidFill>
                <a:ea typeface="隶书" pitchFamily="49" charset="-122"/>
              </a:rPr>
              <a:t>=1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;</a:t>
            </a:r>
            <a:r>
              <a:rPr lang="en-US" altLang="zh-CN" sz="2800" dirty="0">
                <a:solidFill>
                  <a:srgbClr val="FF0000"/>
                </a:solidFill>
                <a:ea typeface="隶书" pitchFamily="49" charset="-122"/>
              </a:rPr>
              <a:t>i&lt;=100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;</a:t>
            </a:r>
            <a:r>
              <a:rPr lang="en-US" altLang="zh-CN" sz="2800" dirty="0">
                <a:solidFill>
                  <a:srgbClr val="008000"/>
                </a:solidFill>
                <a:ea typeface="隶书" pitchFamily="49" charset="-122"/>
              </a:rPr>
              <a:t>i++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sum+=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("%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d",sum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="" xmlns:a16="http://schemas.microsoft.com/office/drawing/2014/main" id="{4798C0E3-0EF5-4CA8-B24A-BEACE6A8AF86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1851025"/>
            <a:ext cx="2324100" cy="4457700"/>
            <a:chOff x="760" y="1143"/>
            <a:chExt cx="1464" cy="2808"/>
          </a:xfrm>
        </p:grpSpPr>
        <p:sp useBgFill="1">
          <p:nvSpPr>
            <p:cNvPr id="32779" name="AutoShape 10">
              <a:extLst>
                <a:ext uri="{FF2B5EF4-FFF2-40B4-BE49-F238E27FC236}">
                  <a16:creationId xmlns="" xmlns:a16="http://schemas.microsoft.com/office/drawing/2014/main" id="{6F992333-4F1D-41D7-A0FA-99F15EA22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647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i</a:t>
              </a:r>
              <a:r>
                <a:rPr lang="en-US" altLang="zh-CN" sz="2000">
                  <a:latin typeface="宋体" panose="02010600030101010101" pitchFamily="2" charset="-122"/>
                </a:rPr>
                <a:t>≤</a:t>
              </a:r>
              <a:r>
                <a:rPr lang="en-US" altLang="zh-CN" sz="2000"/>
                <a:t> 100</a:t>
              </a:r>
            </a:p>
          </p:txBody>
        </p:sp>
        <p:sp>
          <p:nvSpPr>
            <p:cNvPr id="32780" name="Line 11">
              <a:extLst>
                <a:ext uri="{FF2B5EF4-FFF2-40B4-BE49-F238E27FC236}">
                  <a16:creationId xmlns="" xmlns:a16="http://schemas.microsoft.com/office/drawing/2014/main" id="{BC09D630-05BF-43FC-ADAE-291FF69E9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8" y="1948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2781" name="Text Box 12">
              <a:extLst>
                <a:ext uri="{FF2B5EF4-FFF2-40B4-BE49-F238E27FC236}">
                  <a16:creationId xmlns="" xmlns:a16="http://schemas.microsoft.com/office/drawing/2014/main" id="{97652E8D-4DEC-4FF1-AFCD-5A4BCDD25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2221"/>
              <a:ext cx="918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sum=sum+i</a:t>
              </a:r>
            </a:p>
          </p:txBody>
        </p:sp>
        <p:sp>
          <p:nvSpPr>
            <p:cNvPr id="32782" name="Line 13">
              <a:extLst>
                <a:ext uri="{FF2B5EF4-FFF2-40B4-BE49-F238E27FC236}">
                  <a16:creationId xmlns="" xmlns:a16="http://schemas.microsoft.com/office/drawing/2014/main" id="{F0B4A349-1713-47B5-A4AB-70D068268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" y="1461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4">
              <a:extLst>
                <a:ext uri="{FF2B5EF4-FFF2-40B4-BE49-F238E27FC236}">
                  <a16:creationId xmlns="" xmlns:a16="http://schemas.microsoft.com/office/drawing/2014/main" id="{38E24625-F9AB-4E05-9756-0F101B1D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1787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15">
              <a:extLst>
                <a:ext uri="{FF2B5EF4-FFF2-40B4-BE49-F238E27FC236}">
                  <a16:creationId xmlns="" xmlns:a16="http://schemas.microsoft.com/office/drawing/2014/main" id="{6D839090-D10E-4E7B-B5D9-F06454EC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3319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Text Box 16">
              <a:extLst>
                <a:ext uri="{FF2B5EF4-FFF2-40B4-BE49-F238E27FC236}">
                  <a16:creationId xmlns="" xmlns:a16="http://schemas.microsoft.com/office/drawing/2014/main" id="{00077DDE-8083-4159-A33A-102986E1C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3" y="153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N</a:t>
              </a:r>
            </a:p>
          </p:txBody>
        </p:sp>
        <p:sp>
          <p:nvSpPr>
            <p:cNvPr id="32786" name="Text Box 17">
              <a:extLst>
                <a:ext uri="{FF2B5EF4-FFF2-40B4-BE49-F238E27FC236}">
                  <a16:creationId xmlns="" xmlns:a16="http://schemas.microsoft.com/office/drawing/2014/main" id="{1252EFFA-8C70-4976-86C9-0CA29BDC4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1919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Y</a:t>
              </a:r>
            </a:p>
          </p:txBody>
        </p:sp>
        <p:sp useBgFill="1">
          <p:nvSpPr>
            <p:cNvPr id="32787" name="Text Box 18">
              <a:extLst>
                <a:ext uri="{FF2B5EF4-FFF2-40B4-BE49-F238E27FC236}">
                  <a16:creationId xmlns="" xmlns:a16="http://schemas.microsoft.com/office/drawing/2014/main" id="{4E225842-70D9-49FF-B1C6-50D034191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1143"/>
              <a:ext cx="878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i=1</a:t>
              </a:r>
            </a:p>
          </p:txBody>
        </p:sp>
        <p:sp>
          <p:nvSpPr>
            <p:cNvPr id="32788" name="Line 19">
              <a:extLst>
                <a:ext uri="{FF2B5EF4-FFF2-40B4-BE49-F238E27FC236}">
                  <a16:creationId xmlns="" xmlns:a16="http://schemas.microsoft.com/office/drawing/2014/main" id="{F17C79B5-17BD-4A7D-88FD-F3FAB7390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47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2789" name="Text Box 20">
              <a:extLst>
                <a:ext uri="{FF2B5EF4-FFF2-40B4-BE49-F238E27FC236}">
                  <a16:creationId xmlns="" xmlns:a16="http://schemas.microsoft.com/office/drawing/2014/main" id="{32F09ED3-BF30-452A-A75B-1613D250B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2703"/>
              <a:ext cx="878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i ++</a:t>
              </a:r>
            </a:p>
          </p:txBody>
        </p:sp>
        <p:sp>
          <p:nvSpPr>
            <p:cNvPr id="32790" name="Line 21">
              <a:extLst>
                <a:ext uri="{FF2B5EF4-FFF2-40B4-BE49-F238E27FC236}">
                  <a16:creationId xmlns="" xmlns:a16="http://schemas.microsoft.com/office/drawing/2014/main" id="{EBD10A3D-9A33-47AE-8BB2-3D645BFF3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94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Line 22">
              <a:extLst>
                <a:ext uri="{FF2B5EF4-FFF2-40B4-BE49-F238E27FC236}">
                  <a16:creationId xmlns="" xmlns:a16="http://schemas.microsoft.com/office/drawing/2014/main" id="{0A3ED0C9-FDEB-47FD-AD91-7CED62628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" y="3183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Line 23">
              <a:extLst>
                <a:ext uri="{FF2B5EF4-FFF2-40B4-BE49-F238E27FC236}">
                  <a16:creationId xmlns="" xmlns:a16="http://schemas.microsoft.com/office/drawing/2014/main" id="{1B648682-17E2-440D-A7DD-3F4375BAC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" y="1455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24">
              <a:extLst>
                <a:ext uri="{FF2B5EF4-FFF2-40B4-BE49-F238E27FC236}">
                  <a16:creationId xmlns="" xmlns:a16="http://schemas.microsoft.com/office/drawing/2014/main" id="{006CBC97-6DCF-4C66-B327-6945C5393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1783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Line 25">
              <a:extLst>
                <a:ext uri="{FF2B5EF4-FFF2-40B4-BE49-F238E27FC236}">
                  <a16:creationId xmlns="" xmlns:a16="http://schemas.microsoft.com/office/drawing/2014/main" id="{E99415D7-93F2-46F4-8A40-A3F5FCF76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6" y="3319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26">
              <a:extLst>
                <a:ext uri="{FF2B5EF4-FFF2-40B4-BE49-F238E27FC236}">
                  <a16:creationId xmlns="" xmlns:a16="http://schemas.microsoft.com/office/drawing/2014/main" id="{BDB8DE03-96DC-4686-91DF-84929CA32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8" y="140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2796" name="Text Box 27">
              <a:extLst>
                <a:ext uri="{FF2B5EF4-FFF2-40B4-BE49-F238E27FC236}">
                  <a16:creationId xmlns="" xmlns:a16="http://schemas.microsoft.com/office/drawing/2014/main" id="{CCFA07D7-41AF-4C2F-9F39-0428B3366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3503"/>
              <a:ext cx="878" cy="448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for</a:t>
              </a:r>
              <a:r>
                <a:rPr lang="zh-CN" altLang="en-US" sz="2000"/>
                <a:t>循环下面的语句</a:t>
              </a:r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="" xmlns:a16="http://schemas.microsoft.com/office/drawing/2014/main" id="{58E2C55A-925E-4DD0-B6CE-E1CDF5C0B288}"/>
              </a:ext>
            </a:extLst>
          </p:cNvPr>
          <p:cNvGrpSpPr>
            <a:grpSpLocks/>
          </p:cNvGrpSpPr>
          <p:nvPr/>
        </p:nvGrpSpPr>
        <p:grpSpPr bwMode="auto">
          <a:xfrm>
            <a:off x="6704013" y="4319588"/>
            <a:ext cx="2405062" cy="1144587"/>
            <a:chOff x="4240" y="2800"/>
            <a:chExt cx="1515" cy="721"/>
          </a:xfrm>
        </p:grpSpPr>
        <p:grpSp>
          <p:nvGrpSpPr>
            <p:cNvPr id="32775" name="Group 28">
              <a:extLst>
                <a:ext uri="{FF2B5EF4-FFF2-40B4-BE49-F238E27FC236}">
                  <a16:creationId xmlns="" xmlns:a16="http://schemas.microsoft.com/office/drawing/2014/main" id="{DC8CF4DC-8F7B-4A90-BC0A-FE935B73E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0" y="2833"/>
              <a:ext cx="1245" cy="688"/>
              <a:chOff x="4519" y="2631"/>
              <a:chExt cx="1245" cy="688"/>
            </a:xfrm>
          </p:grpSpPr>
          <p:sp>
            <p:nvSpPr>
              <p:cNvPr id="32777" name="Text Box 29">
                <a:extLst>
                  <a:ext uri="{FF2B5EF4-FFF2-40B4-BE49-F238E27FC236}">
                    <a16:creationId xmlns="" xmlns:a16="http://schemas.microsoft.com/office/drawing/2014/main" id="{04C6BFA2-CC4F-401F-BD72-C6F6CD78F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" y="3007"/>
                <a:ext cx="853" cy="3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00"/>
                    </a:solidFill>
                  </a:rPr>
                  <a:t>循环步长</a:t>
                </a:r>
              </a:p>
            </p:txBody>
          </p:sp>
          <p:sp>
            <p:nvSpPr>
              <p:cNvPr id="32778" name="Line 30">
                <a:extLst>
                  <a:ext uri="{FF2B5EF4-FFF2-40B4-BE49-F238E27FC236}">
                    <a16:creationId xmlns="" xmlns:a16="http://schemas.microsoft.com/office/drawing/2014/main" id="{C9CFB0B6-27D3-4B8A-863F-BB65F2492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9" y="2631"/>
                <a:ext cx="450" cy="40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76" name="Line 31">
              <a:extLst>
                <a:ext uri="{FF2B5EF4-FFF2-40B4-BE49-F238E27FC236}">
                  <a16:creationId xmlns="" xmlns:a16="http://schemas.microsoft.com/office/drawing/2014/main" id="{2B218BBE-9723-4873-8C99-E91139991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800"/>
              <a:ext cx="29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773" name="Rectangle 32">
            <a:extLst>
              <a:ext uri="{FF2B5EF4-FFF2-40B4-BE49-F238E27FC236}">
                <a16:creationId xmlns="" xmlns:a16="http://schemas.microsoft.com/office/drawing/2014/main" id="{A1EE0F52-5362-4507-8109-6B83E33F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066800"/>
            <a:ext cx="3895725" cy="487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  </a:t>
            </a:r>
            <a:r>
              <a:rPr lang="zh-CN" altLang="en-US">
                <a:solidFill>
                  <a:srgbClr val="000000"/>
                </a:solidFill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for</a:t>
            </a:r>
            <a:r>
              <a:rPr lang="zh-CN" altLang="zh-CN">
                <a:solidFill>
                  <a:srgbClr val="000000"/>
                </a:solidFill>
              </a:rPr>
              <a:t>语句构成循环，求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2774" name="Object 33">
            <a:extLst>
              <a:ext uri="{FF2B5EF4-FFF2-40B4-BE49-F238E27FC236}">
                <a16:creationId xmlns="" xmlns:a16="http://schemas.microsoft.com/office/drawing/2014/main" id="{FAEDFBE9-676D-4324-ABA3-0C46B1D1F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914400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3" imgW="304668" imgH="431613" progId="Equation.3">
                  <p:embed/>
                </p:oleObj>
              </mc:Choice>
              <mc:Fallback>
                <p:oleObj name="公式" r:id="rId3" imgW="304668" imgH="43161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914400"/>
                        <a:ext cx="91440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="" xmlns:a16="http://schemas.microsoft.com/office/drawing/2014/main" id="{5BC86ECD-3C60-4D58-B4A9-9E975A81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908050"/>
            <a:ext cx="7759701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几种形式：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246FDA82-FFB8-4893-AA4D-EF672FE3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1235075"/>
            <a:ext cx="775970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1</a:t>
            </a:r>
            <a:r>
              <a:rPr lang="zh-CN" altLang="en-US" sz="2000"/>
              <a:t>：应在</a:t>
            </a:r>
            <a:r>
              <a:rPr lang="en-US" altLang="zh-CN" sz="2000"/>
              <a:t>for</a:t>
            </a:r>
            <a:r>
              <a:rPr lang="zh-CN" altLang="en-US" sz="2000"/>
              <a:t>之前为变量赋初值。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="" xmlns:a16="http://schemas.microsoft.com/office/drawing/2014/main" id="{2E9F00CB-A118-4D72-9B86-3B7804CA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1628775"/>
            <a:ext cx="9505951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2</a:t>
            </a:r>
            <a:r>
              <a:rPr lang="zh-CN" altLang="en-US" sz="2000"/>
              <a:t>：循环条件始终为“真”，循环不终止。一般是关系表达式</a:t>
            </a:r>
            <a:r>
              <a:rPr lang="en-US" altLang="zh-CN" sz="2000"/>
              <a:t>(</a:t>
            </a:r>
            <a:r>
              <a:rPr lang="zh-CN" altLang="en-US" sz="2000"/>
              <a:t>如</a:t>
            </a:r>
            <a:r>
              <a:rPr lang="en-US" altLang="zh-CN" sz="2000"/>
              <a:t>i&lt;=100)</a:t>
            </a:r>
            <a:r>
              <a:rPr lang="zh-CN" altLang="en-US" sz="2000"/>
              <a:t>或逻辑表达式</a:t>
            </a:r>
            <a:r>
              <a:rPr lang="en-US" altLang="zh-CN" sz="2000"/>
              <a:t>(</a:t>
            </a:r>
            <a:r>
              <a:rPr lang="zh-CN" altLang="en-US" sz="2000"/>
              <a:t>如</a:t>
            </a:r>
            <a:r>
              <a:rPr lang="en-US" altLang="zh-CN" sz="2000"/>
              <a:t>a&lt;b &amp;&amp; x&lt;y)</a:t>
            </a:r>
            <a:r>
              <a:rPr lang="zh-CN" altLang="en-US" sz="2000"/>
              <a:t>，但也可以是数值表达式或字符表达式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B9B34CBB-0413-4488-80A9-B5B4CAB8F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2474913"/>
            <a:ext cx="775970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3</a:t>
            </a:r>
            <a:r>
              <a:rPr lang="zh-CN" altLang="en-US" sz="2000"/>
              <a:t>：应另外设法使程序能够结束。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="" xmlns:a16="http://schemas.microsoft.com/office/drawing/2014/main" id="{1D692A23-E081-40D5-A8D7-7E9E6056D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2865438"/>
            <a:ext cx="775970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3</a:t>
            </a:r>
            <a:r>
              <a:rPr lang="zh-CN" altLang="en-US" sz="2000"/>
              <a:t>：完全等同于</a:t>
            </a:r>
            <a:r>
              <a:rPr lang="en-US" altLang="zh-CN" sz="2000"/>
              <a:t>while</a:t>
            </a:r>
            <a:r>
              <a:rPr lang="zh-CN" altLang="en-US" sz="2000"/>
              <a:t>语句。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="" xmlns:a16="http://schemas.microsoft.com/office/drawing/2014/main" id="{3278405B-90E6-4EEB-A52B-4874C86A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3213100"/>
            <a:ext cx="33845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三个表达式都省略：</a:t>
            </a:r>
            <a:r>
              <a:rPr lang="zh-CN" altLang="en-US" sz="2000">
                <a:latin typeface="楷体_GB2312" pitchFamily="49" charset="-122"/>
              </a:rPr>
              <a:t>无初值，不判断条件，循环变量不增值，死循环。</a:t>
            </a:r>
            <a:endParaRPr lang="zh-CN" altLang="en-US" sz="2000"/>
          </a:p>
        </p:txBody>
      </p:sp>
      <p:sp>
        <p:nvSpPr>
          <p:cNvPr id="16" name="Text Box 9">
            <a:extLst>
              <a:ext uri="{FF2B5EF4-FFF2-40B4-BE49-F238E27FC236}">
                <a16:creationId xmlns="" xmlns:a16="http://schemas.microsoft.com/office/drawing/2014/main" id="{2CF7A3BB-88FD-4EFE-8D4A-DDBEEB20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3692525"/>
            <a:ext cx="2874963" cy="27590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72000" tIns="82800" rIns="90000" bIns="8280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/*</a:t>
            </a:r>
            <a:r>
              <a:rPr lang="zh-CN" altLang="en-US" dirty="0">
                <a:solidFill>
                  <a:schemeClr val="tx1"/>
                </a:solidFill>
              </a:rPr>
              <a:t>正常形式*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main( 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{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,sum=0;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for(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=1;i&lt;=100;i++)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sum=</a:t>
            </a:r>
            <a:r>
              <a:rPr lang="en-US" altLang="zh-CN" dirty="0" err="1">
                <a:solidFill>
                  <a:schemeClr val="tx1"/>
                </a:solidFill>
              </a:rPr>
              <a:t>sum+i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("%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d",sum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="" xmlns:a16="http://schemas.microsoft.com/office/drawing/2014/main" id="{67BB43CE-B0DF-4840-A5E9-90543100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3586163"/>
            <a:ext cx="2759075" cy="3122612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72000" tIns="82800" rIns="90000" bIns="82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/*</a:t>
            </a:r>
            <a:r>
              <a:rPr lang="zh-CN" altLang="en-US" dirty="0"/>
              <a:t>省略表达式</a:t>
            </a:r>
            <a:r>
              <a:rPr lang="en-US" altLang="zh-CN" dirty="0"/>
              <a:t>1*/</a:t>
            </a:r>
          </a:p>
          <a:p>
            <a:r>
              <a:rPr lang="en-US" altLang="zh-CN" dirty="0"/>
              <a:t>main( )</a:t>
            </a:r>
          </a:p>
          <a:p>
            <a:r>
              <a:rPr lang="en-US" altLang="zh-CN" dirty="0"/>
              <a:t>{ int </a:t>
            </a:r>
            <a:r>
              <a:rPr lang="en-US" altLang="zh-CN" dirty="0" err="1"/>
              <a:t>i,sum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33CC33"/>
                </a:solidFill>
              </a:rPr>
              <a:t>i</a:t>
            </a:r>
            <a:r>
              <a:rPr lang="en-US" altLang="zh-CN" dirty="0">
                <a:solidFill>
                  <a:srgbClr val="33CC33"/>
                </a:solidFill>
              </a:rPr>
              <a:t>=1;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3300"/>
                </a:solidFill>
              </a:rPr>
              <a:t>for(;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&lt;=100;i++)</a:t>
            </a:r>
            <a:r>
              <a:rPr lang="zh-CN" altLang="en-US" dirty="0">
                <a:solidFill>
                  <a:srgbClr val="FF3300"/>
                </a:solidFill>
              </a:rPr>
              <a:t>；</a:t>
            </a:r>
            <a:endParaRPr lang="en-US" altLang="zh-CN" dirty="0">
              <a:solidFill>
                <a:srgbClr val="FF3300"/>
              </a:solidFill>
            </a:endParaRPr>
          </a:p>
          <a:p>
            <a:r>
              <a:rPr lang="en-US" altLang="zh-CN" dirty="0">
                <a:solidFill>
                  <a:srgbClr val="FF3300"/>
                </a:solidFill>
              </a:rPr>
              <a:t>      </a:t>
            </a:r>
            <a:r>
              <a:rPr lang="en-US" altLang="zh-CN" dirty="0"/>
              <a:t>sum=</a:t>
            </a:r>
            <a:r>
              <a:rPr lang="en-US" altLang="zh-CN" dirty="0" err="1"/>
              <a:t>sum+i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("%</a:t>
            </a:r>
            <a:r>
              <a:rPr lang="en-US" altLang="zh-CN" dirty="0" err="1">
                <a:solidFill>
                  <a:srgbClr val="000000"/>
                </a:solidFill>
              </a:rPr>
              <a:t>d",sum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974429F-74CC-4818-8C4D-F5BB5D3B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2012950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0B73A22-D7A8-4A67-9410-E671C1C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258921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81A8308-0F9F-4E52-B081-FBF5034B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3189288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C7A0254-03F1-4828-95A7-507224BB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374491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Rectangle 12">
            <a:extLst>
              <a:ext uri="{FF2B5EF4-FFF2-40B4-BE49-F238E27FC236}">
                <a16:creationId xmlns="" xmlns:a16="http://schemas.microsoft.com/office/drawing/2014/main" id="{B4C0FBBD-E44B-4CAD-B590-A848FBF1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1952625"/>
            <a:ext cx="892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ea typeface="隶书" panose="02010509060101010101" pitchFamily="49" charset="-122"/>
              </a:rPr>
              <a:t>概述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91" name="Rectangle 13">
            <a:extLst>
              <a:ext uri="{FF2B5EF4-FFF2-40B4-BE49-F238E27FC236}">
                <a16:creationId xmlns="" xmlns:a16="http://schemas.microsoft.com/office/drawing/2014/main" id="{0C59CCD7-4F24-420C-AB75-CB4123CC5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2579688"/>
            <a:ext cx="535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ea typeface="隶书" panose="02010509060101010101" pitchFamily="49" charset="-122"/>
              </a:rPr>
              <a:t>goto</a:t>
            </a:r>
            <a:r>
              <a:rPr lang="zh-CN" altLang="en-US" sz="2800">
                <a:ea typeface="隶书" panose="02010509060101010101" pitchFamily="49" charset="-122"/>
              </a:rPr>
              <a:t>语句以及用</a:t>
            </a:r>
            <a:r>
              <a:rPr lang="en-US" altLang="zh-CN" sz="2800">
                <a:ea typeface="隶书" panose="02010509060101010101" pitchFamily="49" charset="-122"/>
              </a:rPr>
              <a:t>goto</a:t>
            </a:r>
            <a:r>
              <a:rPr lang="zh-CN" altLang="en-US" sz="2800">
                <a:ea typeface="隶书" panose="02010509060101010101" pitchFamily="49" charset="-122"/>
              </a:rPr>
              <a:t>语句构成循环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92" name="Rectangle 14">
            <a:extLst>
              <a:ext uri="{FF2B5EF4-FFF2-40B4-BE49-F238E27FC236}">
                <a16:creationId xmlns="" xmlns:a16="http://schemas.microsoft.com/office/drawing/2014/main" id="{9AC410C9-5443-4F8B-9F1F-BBC5310F8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3184525"/>
            <a:ext cx="168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ea typeface="隶书" panose="02010509060101010101" pitchFamily="49" charset="-122"/>
              </a:rPr>
              <a:t>while</a:t>
            </a:r>
            <a:r>
              <a:rPr lang="zh-CN" altLang="en-US" sz="2800">
                <a:ea typeface="隶书" panose="02010509060101010101" pitchFamily="49" charset="-122"/>
              </a:rPr>
              <a:t>语句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93" name="Rectangle 15">
            <a:extLst>
              <a:ext uri="{FF2B5EF4-FFF2-40B4-BE49-F238E27FC236}">
                <a16:creationId xmlns="" xmlns:a16="http://schemas.microsoft.com/office/drawing/2014/main" id="{75C24A23-FE31-41B5-B88A-9B947A635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3751263"/>
            <a:ext cx="2155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ea typeface="隶书" panose="02010509060101010101" pitchFamily="49" charset="-122"/>
              </a:rPr>
              <a:t>do-while</a:t>
            </a:r>
            <a:r>
              <a:rPr lang="zh-CN" altLang="en-US" sz="2800">
                <a:ea typeface="隶书" panose="02010509060101010101" pitchFamily="49" charset="-122"/>
              </a:rPr>
              <a:t>语句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94" name="AutoShape 1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2269F57-EA51-4830-812C-3EDBB4931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4305300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5" name="Rectangle 17">
            <a:extLst>
              <a:ext uri="{FF2B5EF4-FFF2-40B4-BE49-F238E27FC236}">
                <a16:creationId xmlns="" xmlns:a16="http://schemas.microsoft.com/office/drawing/2014/main" id="{0573DE8D-A1CA-4A53-B2C4-6CAA65968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4311650"/>
            <a:ext cx="130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ea typeface="隶书" panose="02010509060101010101" pitchFamily="49" charset="-122"/>
              </a:rPr>
              <a:t>for</a:t>
            </a:r>
            <a:r>
              <a:rPr lang="zh-CN" altLang="en-US" sz="2800">
                <a:ea typeface="隶书" panose="02010509060101010101" pitchFamily="49" charset="-122"/>
              </a:rPr>
              <a:t>语句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96" name="AutoShape 1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BE501F9-073B-4EB4-BAB3-757C0A90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380206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7" name="AutoShape 1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5E6BBE5-D043-4339-9EE3-3637F3CD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4402138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8" name="AutoShape 2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C988FCD-413A-4ED9-BBF2-775E4149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495776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9" name="Rectangle 21">
            <a:extLst>
              <a:ext uri="{FF2B5EF4-FFF2-40B4-BE49-F238E27FC236}">
                <a16:creationId xmlns="" xmlns:a16="http://schemas.microsoft.com/office/drawing/2014/main" id="{7004D193-5F93-4DC8-B39E-133C415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3770313"/>
            <a:ext cx="195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ea typeface="隶书" panose="02010509060101010101" pitchFamily="49" charset="-122"/>
              </a:rPr>
              <a:t>循环的嵌套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400" name="Rectangle 22">
            <a:extLst>
              <a:ext uri="{FF2B5EF4-FFF2-40B4-BE49-F238E27FC236}">
                <a16:creationId xmlns="" xmlns:a16="http://schemas.microsoft.com/office/drawing/2014/main" id="{16ADEA36-9548-436D-A6CD-64E7023A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4375150"/>
            <a:ext cx="267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ea typeface="隶书" panose="02010509060101010101" pitchFamily="49" charset="-122"/>
              </a:rPr>
              <a:t>几种循环的比较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401" name="Rectangle 23">
            <a:extLst>
              <a:ext uri="{FF2B5EF4-FFF2-40B4-BE49-F238E27FC236}">
                <a16:creationId xmlns="" xmlns:a16="http://schemas.microsoft.com/office/drawing/2014/main" id="{598572F0-E399-4C1E-8119-EB7A571C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4964113"/>
            <a:ext cx="3970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ea typeface="隶书" panose="02010509060101010101" pitchFamily="49" charset="-122"/>
              </a:rPr>
              <a:t>break</a:t>
            </a:r>
            <a:r>
              <a:rPr lang="zh-CN" altLang="en-US" sz="2800">
                <a:ea typeface="隶书" panose="02010509060101010101" pitchFamily="49" charset="-122"/>
              </a:rPr>
              <a:t>语句和</a:t>
            </a:r>
            <a:r>
              <a:rPr lang="en-US" altLang="zh-CN" sz="2800">
                <a:ea typeface="隶书" panose="02010509060101010101" pitchFamily="49" charset="-122"/>
              </a:rPr>
              <a:t>continue</a:t>
            </a:r>
            <a:r>
              <a:rPr lang="zh-CN" altLang="en-US" sz="2800">
                <a:ea typeface="隶书" panose="02010509060101010101" pitchFamily="49" charset="-122"/>
              </a:rPr>
              <a:t>语句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402" name="AutoShape 2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B36C844-CC05-4A0B-BB2C-EB5E93E8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5518150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03" name="Rectangle 25">
            <a:extLst>
              <a:ext uri="{FF2B5EF4-FFF2-40B4-BE49-F238E27FC236}">
                <a16:creationId xmlns="" xmlns:a16="http://schemas.microsoft.com/office/drawing/2014/main" id="{4AD1BD1A-2968-4270-8778-B8743ABE7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5502275"/>
            <a:ext cx="1603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ea typeface="隶书" panose="02010509060101010101" pitchFamily="49" charset="-122"/>
              </a:rPr>
              <a:t>程序举例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="" xmlns:a16="http://schemas.microsoft.com/office/drawing/2014/main" id="{8C173161-C4B9-4F76-9158-C43E0003446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125538"/>
            <a:ext cx="7772400" cy="8636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zh-CN" altLang="en-US" sz="3600" dirty="0"/>
              <a:t>第</a:t>
            </a:r>
            <a:r>
              <a:rPr lang="en-US" altLang="zh-CN" sz="3600" dirty="0"/>
              <a:t>6</a:t>
            </a:r>
            <a:r>
              <a:rPr lang="zh-CN" altLang="en-US" sz="3600" dirty="0"/>
              <a:t>章 循环控制</a:t>
            </a:r>
            <a:endParaRPr lang="zh-CN" altLang="zh-CN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="" xmlns:a16="http://schemas.microsoft.com/office/drawing/2014/main" id="{5BC86ECD-3C60-4D58-B4A9-9E975A81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908050"/>
            <a:ext cx="7759701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几种形式：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246FDA82-FFB8-4893-AA4D-EF672FE3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1235075"/>
            <a:ext cx="775970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1</a:t>
            </a:r>
            <a:r>
              <a:rPr lang="zh-CN" altLang="en-US" sz="2000"/>
              <a:t>：应在</a:t>
            </a:r>
            <a:r>
              <a:rPr lang="en-US" altLang="zh-CN" sz="2000"/>
              <a:t>for</a:t>
            </a:r>
            <a:r>
              <a:rPr lang="zh-CN" altLang="en-US" sz="2000"/>
              <a:t>之前为变量赋初值。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="" xmlns:a16="http://schemas.microsoft.com/office/drawing/2014/main" id="{2E9F00CB-A118-4D72-9B86-3B7804CA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1628775"/>
            <a:ext cx="9505951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2</a:t>
            </a:r>
            <a:r>
              <a:rPr lang="zh-CN" altLang="en-US" sz="2000"/>
              <a:t>：循环条件始终为“真”，循环不终止。一般是关系表达式</a:t>
            </a:r>
            <a:r>
              <a:rPr lang="en-US" altLang="zh-CN" sz="2000"/>
              <a:t>(</a:t>
            </a:r>
            <a:r>
              <a:rPr lang="zh-CN" altLang="en-US" sz="2000"/>
              <a:t>如</a:t>
            </a:r>
            <a:r>
              <a:rPr lang="en-US" altLang="zh-CN" sz="2000"/>
              <a:t>i&lt;=100)</a:t>
            </a:r>
            <a:r>
              <a:rPr lang="zh-CN" altLang="en-US" sz="2000"/>
              <a:t>或逻辑表达式</a:t>
            </a:r>
            <a:r>
              <a:rPr lang="en-US" altLang="zh-CN" sz="2000"/>
              <a:t>(</a:t>
            </a:r>
            <a:r>
              <a:rPr lang="zh-CN" altLang="en-US" sz="2000"/>
              <a:t>如</a:t>
            </a:r>
            <a:r>
              <a:rPr lang="en-US" altLang="zh-CN" sz="2000"/>
              <a:t>a&lt;b &amp;&amp; x&lt;y)</a:t>
            </a:r>
            <a:r>
              <a:rPr lang="zh-CN" altLang="en-US" sz="2000"/>
              <a:t>，但也可以是数值表达式或字符表达式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B9B34CBB-0413-4488-80A9-B5B4CAB8F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2474913"/>
            <a:ext cx="775970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3</a:t>
            </a:r>
            <a:r>
              <a:rPr lang="zh-CN" altLang="en-US" sz="2000"/>
              <a:t>：应另外设法使程序能够结束。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="" xmlns:a16="http://schemas.microsoft.com/office/drawing/2014/main" id="{1D692A23-E081-40D5-A8D7-7E9E6056D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2865438"/>
            <a:ext cx="775970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3</a:t>
            </a:r>
            <a:r>
              <a:rPr lang="zh-CN" altLang="en-US" sz="2000"/>
              <a:t>：完全等同于</a:t>
            </a:r>
            <a:r>
              <a:rPr lang="en-US" altLang="zh-CN" sz="2000"/>
              <a:t>while</a:t>
            </a:r>
            <a:r>
              <a:rPr lang="zh-CN" altLang="en-US" sz="2000"/>
              <a:t>语句。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="" xmlns:a16="http://schemas.microsoft.com/office/drawing/2014/main" id="{3278405B-90E6-4EEB-A52B-4874C86A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3213100"/>
            <a:ext cx="33845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三个表达式都省略：</a:t>
            </a:r>
            <a:r>
              <a:rPr lang="zh-CN" altLang="en-US" sz="2000">
                <a:latin typeface="楷体_GB2312" pitchFamily="49" charset="-122"/>
              </a:rPr>
              <a:t>无初值，不判断条件，循环变量不增值，死循环。</a:t>
            </a:r>
            <a:endParaRPr lang="zh-CN" altLang="en-US" sz="2000"/>
          </a:p>
        </p:txBody>
      </p:sp>
      <p:sp>
        <p:nvSpPr>
          <p:cNvPr id="16" name="Text Box 9">
            <a:extLst>
              <a:ext uri="{FF2B5EF4-FFF2-40B4-BE49-F238E27FC236}">
                <a16:creationId xmlns="" xmlns:a16="http://schemas.microsoft.com/office/drawing/2014/main" id="{2CF7A3BB-88FD-4EFE-8D4A-DDBEEB20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3692525"/>
            <a:ext cx="2874963" cy="27590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72000" tIns="82800" rIns="90000" bIns="8280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/*</a:t>
            </a:r>
            <a:r>
              <a:rPr lang="zh-CN" altLang="en-US" dirty="0">
                <a:solidFill>
                  <a:schemeClr val="tx1"/>
                </a:solidFill>
              </a:rPr>
              <a:t>正常形式*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main( 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{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,sum=0;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for(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=1;i&lt;=100;i++)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sum=</a:t>
            </a:r>
            <a:r>
              <a:rPr lang="en-US" altLang="zh-CN" dirty="0" err="1">
                <a:solidFill>
                  <a:schemeClr val="tx1"/>
                </a:solidFill>
              </a:rPr>
              <a:t>sum+i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("%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d",sum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="" xmlns:a16="http://schemas.microsoft.com/office/drawing/2014/main" id="{5A004BF2-E1C1-4D99-8333-97E10D4CC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3570288"/>
            <a:ext cx="2617787" cy="3122613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72000" tIns="82800" rIns="90000" bIns="82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/*</a:t>
            </a:r>
            <a:r>
              <a:rPr lang="zh-CN" altLang="en-US" dirty="0"/>
              <a:t>省略表达式</a:t>
            </a:r>
            <a:r>
              <a:rPr lang="en-US" altLang="zh-CN" dirty="0"/>
              <a:t>3*/</a:t>
            </a:r>
          </a:p>
          <a:p>
            <a:r>
              <a:rPr lang="en-US" altLang="zh-CN" dirty="0"/>
              <a:t>main( )</a:t>
            </a:r>
          </a:p>
          <a:p>
            <a:r>
              <a:rPr lang="en-US" altLang="zh-CN" dirty="0"/>
              <a:t>{ int </a:t>
            </a:r>
            <a:r>
              <a:rPr lang="en-US" altLang="zh-CN" dirty="0" err="1"/>
              <a:t>i,sum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FF3300"/>
                </a:solidFill>
              </a:rPr>
              <a:t>for(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=1;i&lt;=100;)</a:t>
            </a:r>
          </a:p>
          <a:p>
            <a:r>
              <a:rPr lang="en-US" altLang="zh-CN" dirty="0">
                <a:solidFill>
                  <a:srgbClr val="FF3300"/>
                </a:solidFill>
              </a:rPr>
              <a:t>      </a:t>
            </a:r>
            <a:r>
              <a:rPr lang="en-US" altLang="zh-CN" dirty="0"/>
              <a:t>{sum=</a:t>
            </a:r>
            <a:r>
              <a:rPr lang="en-US" altLang="zh-CN" dirty="0" err="1"/>
              <a:t>sum+i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33CC33"/>
                </a:solidFill>
              </a:rPr>
              <a:t>i</a:t>
            </a:r>
            <a:r>
              <a:rPr lang="en-US" altLang="zh-CN" dirty="0">
                <a:solidFill>
                  <a:srgbClr val="33CC33"/>
                </a:solidFill>
              </a:rPr>
              <a:t>++;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("%</a:t>
            </a:r>
            <a:r>
              <a:rPr lang="en-US" altLang="zh-CN" dirty="0" err="1">
                <a:solidFill>
                  <a:srgbClr val="000000"/>
                </a:solidFill>
              </a:rPr>
              <a:t>d",sum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517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="" xmlns:a16="http://schemas.microsoft.com/office/drawing/2014/main" id="{5BC86ECD-3C60-4D58-B4A9-9E975A81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908050"/>
            <a:ext cx="7759701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几种形式：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246FDA82-FFB8-4893-AA4D-EF672FE3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1235075"/>
            <a:ext cx="775970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1</a:t>
            </a:r>
            <a:r>
              <a:rPr lang="zh-CN" altLang="en-US" sz="2000"/>
              <a:t>：应在</a:t>
            </a:r>
            <a:r>
              <a:rPr lang="en-US" altLang="zh-CN" sz="2000"/>
              <a:t>for</a:t>
            </a:r>
            <a:r>
              <a:rPr lang="zh-CN" altLang="en-US" sz="2000"/>
              <a:t>之前为变量赋初值。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="" xmlns:a16="http://schemas.microsoft.com/office/drawing/2014/main" id="{2E9F00CB-A118-4D72-9B86-3B7804CA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1628775"/>
            <a:ext cx="9505951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2</a:t>
            </a:r>
            <a:r>
              <a:rPr lang="zh-CN" altLang="en-US" sz="2000"/>
              <a:t>：循环条件始终为“真”，循环不终止。一般是关系表达式</a:t>
            </a:r>
            <a:r>
              <a:rPr lang="en-US" altLang="zh-CN" sz="2000"/>
              <a:t>(</a:t>
            </a:r>
            <a:r>
              <a:rPr lang="zh-CN" altLang="en-US" sz="2000"/>
              <a:t>如</a:t>
            </a:r>
            <a:r>
              <a:rPr lang="en-US" altLang="zh-CN" sz="2000"/>
              <a:t>i&lt;=100)</a:t>
            </a:r>
            <a:r>
              <a:rPr lang="zh-CN" altLang="en-US" sz="2000"/>
              <a:t>或逻辑表达式</a:t>
            </a:r>
            <a:r>
              <a:rPr lang="en-US" altLang="zh-CN" sz="2000"/>
              <a:t>(</a:t>
            </a:r>
            <a:r>
              <a:rPr lang="zh-CN" altLang="en-US" sz="2000"/>
              <a:t>如</a:t>
            </a:r>
            <a:r>
              <a:rPr lang="en-US" altLang="zh-CN" sz="2000"/>
              <a:t>a&lt;b &amp;&amp; x&lt;y)</a:t>
            </a:r>
            <a:r>
              <a:rPr lang="zh-CN" altLang="en-US" sz="2000"/>
              <a:t>，但也可以是数值表达式或字符表达式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B9B34CBB-0413-4488-80A9-B5B4CAB8F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2474913"/>
            <a:ext cx="775970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省略表达式</a:t>
            </a:r>
            <a:r>
              <a:rPr lang="en-US" altLang="zh-CN" sz="2000"/>
              <a:t>3</a:t>
            </a:r>
            <a:r>
              <a:rPr lang="zh-CN" altLang="en-US" sz="2000"/>
              <a:t>：应另外设法使程序能够结束。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="" xmlns:a16="http://schemas.microsoft.com/office/drawing/2014/main" id="{1D692A23-E081-40D5-A8D7-7E9E6056D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2865438"/>
            <a:ext cx="775970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省略表达式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：完全等同于</a:t>
            </a:r>
            <a:r>
              <a:rPr lang="en-US" altLang="zh-CN" sz="2000" dirty="0"/>
              <a:t>while</a:t>
            </a:r>
            <a:r>
              <a:rPr lang="zh-CN" altLang="en-US" sz="2000" dirty="0"/>
              <a:t>语句。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="" xmlns:a16="http://schemas.microsoft.com/office/drawing/2014/main" id="{3278405B-90E6-4EEB-A52B-4874C86A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1338" y="3213100"/>
            <a:ext cx="33845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三个表达式都省略：</a:t>
            </a:r>
            <a:r>
              <a:rPr lang="zh-CN" altLang="en-US" sz="2000">
                <a:latin typeface="楷体_GB2312" pitchFamily="49" charset="-122"/>
              </a:rPr>
              <a:t>无初值，不判断条件，循环变量不增值，死循环。</a:t>
            </a:r>
            <a:endParaRPr lang="zh-CN" altLang="en-US" sz="2000"/>
          </a:p>
        </p:txBody>
      </p:sp>
      <p:sp>
        <p:nvSpPr>
          <p:cNvPr id="16" name="Text Box 9">
            <a:extLst>
              <a:ext uri="{FF2B5EF4-FFF2-40B4-BE49-F238E27FC236}">
                <a16:creationId xmlns="" xmlns:a16="http://schemas.microsoft.com/office/drawing/2014/main" id="{2CF7A3BB-88FD-4EFE-8D4A-DDBEEB20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3692525"/>
            <a:ext cx="2874963" cy="27590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72000" tIns="82800" rIns="90000" bIns="8280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/*</a:t>
            </a:r>
            <a:r>
              <a:rPr lang="zh-CN" altLang="en-US" dirty="0">
                <a:solidFill>
                  <a:schemeClr val="tx1"/>
                </a:solidFill>
              </a:rPr>
              <a:t>正常形式*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main( 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{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,sum=0;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for(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=1;i&lt;=100;i++)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sum=</a:t>
            </a:r>
            <a:r>
              <a:rPr lang="en-US" altLang="zh-CN" dirty="0" err="1">
                <a:solidFill>
                  <a:schemeClr val="tx1"/>
                </a:solidFill>
              </a:rPr>
              <a:t>sum+i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("%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d",sum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="" xmlns:a16="http://schemas.microsoft.com/office/drawing/2014/main" id="{5F9E5989-E2A9-4937-B349-D5FE855C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327399"/>
            <a:ext cx="2928938" cy="348932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72000" tIns="82800" rIns="90000" bIns="8280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/*</a:t>
            </a:r>
            <a:r>
              <a:rPr lang="zh-CN" altLang="en-US" dirty="0">
                <a:solidFill>
                  <a:schemeClr val="tx1"/>
                </a:solidFill>
              </a:rPr>
              <a:t>省略表达式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3*/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main( 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{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i,sum</a:t>
            </a:r>
            <a:r>
              <a:rPr lang="en-US" altLang="zh-CN" dirty="0">
                <a:solidFill>
                  <a:schemeClr val="tx1"/>
                </a:solidFill>
              </a:rPr>
              <a:t>=0;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rgbClr val="33CC33"/>
                </a:solidFill>
              </a:rPr>
              <a:t>i</a:t>
            </a:r>
            <a:r>
              <a:rPr lang="en-US" altLang="zh-CN" dirty="0">
                <a:solidFill>
                  <a:srgbClr val="33CC33"/>
                </a:solidFill>
              </a:rPr>
              <a:t>=1;</a:t>
            </a:r>
            <a:endParaRPr lang="zh-CN" altLang="en-US" dirty="0">
              <a:solidFill>
                <a:srgbClr val="33CC33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FF3300"/>
                </a:solidFill>
              </a:rPr>
              <a:t>for(;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&lt;=100;)</a:t>
            </a:r>
          </a:p>
          <a:p>
            <a:pPr>
              <a:defRPr/>
            </a:pPr>
            <a:r>
              <a:rPr lang="en-US" altLang="zh-CN" dirty="0">
                <a:solidFill>
                  <a:srgbClr val="FF3300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{sum=</a:t>
            </a:r>
            <a:r>
              <a:rPr lang="en-US" altLang="zh-CN" dirty="0" err="1">
                <a:solidFill>
                  <a:schemeClr val="tx1"/>
                </a:solidFill>
              </a:rPr>
              <a:t>sum+i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rgbClr val="33CC33"/>
                </a:solidFill>
              </a:rPr>
              <a:t>i</a:t>
            </a:r>
            <a:r>
              <a:rPr lang="en-US" altLang="zh-CN" dirty="0">
                <a:solidFill>
                  <a:srgbClr val="33CC33"/>
                </a:solidFill>
              </a:rPr>
              <a:t>++;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("%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d",sum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856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>
            <a:extLst>
              <a:ext uri="{FF2B5EF4-FFF2-40B4-BE49-F238E27FC236}">
                <a16:creationId xmlns="" xmlns:a16="http://schemas.microsoft.com/office/drawing/2014/main" id="{48283059-3F10-41E3-B724-ACED15F4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33463"/>
            <a:ext cx="77597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表达式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可以是与循环无关的表达式，也可以是逗号表达式。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en-US" altLang="zh-CN" dirty="0"/>
              <a:t>for ( s=0 ,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=1 ;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&lt;=100 ;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++ ) s=</a:t>
            </a:r>
            <a:r>
              <a:rPr kumimoji="0" lang="en-US" altLang="zh-CN" dirty="0" err="1"/>
              <a:t>s+i</a:t>
            </a:r>
            <a:r>
              <a:rPr kumimoji="0" lang="en-US" altLang="zh-CN" dirty="0"/>
              <a:t>;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="" xmlns:a16="http://schemas.microsoft.com/office/drawing/2014/main" id="{0118122F-ADC2-4EA4-9CAF-1F9892765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2195513"/>
            <a:ext cx="7759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/>
              <a:t>表达式</a:t>
            </a:r>
            <a:r>
              <a:rPr kumimoji="0" lang="en-US" altLang="zh-CN" sz="2000"/>
              <a:t>2</a:t>
            </a:r>
            <a:r>
              <a:rPr kumimoji="0" lang="zh-CN" altLang="en-US" sz="2000"/>
              <a:t>可以是关系、逻辑、算术、字符表达式，非</a:t>
            </a:r>
            <a:r>
              <a:rPr kumimoji="0" lang="en-US" altLang="zh-CN" sz="2000"/>
              <a:t>0</a:t>
            </a:r>
            <a:r>
              <a:rPr kumimoji="0" lang="zh-CN" altLang="en-US" sz="2000"/>
              <a:t>时，执行循环体，为</a:t>
            </a:r>
            <a:r>
              <a:rPr kumimoji="0" lang="en-US" altLang="zh-CN" sz="2000"/>
              <a:t>0</a:t>
            </a:r>
            <a:r>
              <a:rPr kumimoji="0" lang="zh-CN" altLang="en-US" sz="2000"/>
              <a:t>时退出循环</a:t>
            </a:r>
            <a:r>
              <a:rPr lang="zh-CN" altLang="en-US" sz="2000"/>
              <a:t>。</a:t>
            </a:r>
            <a:endParaRPr kumimoji="0" lang="zh-CN" altLang="en-US"/>
          </a:p>
        </p:txBody>
      </p:sp>
      <p:sp>
        <p:nvSpPr>
          <p:cNvPr id="7" name="Text Box 9">
            <a:extLst>
              <a:ext uri="{FF2B5EF4-FFF2-40B4-BE49-F238E27FC236}">
                <a16:creationId xmlns="" xmlns:a16="http://schemas.microsoft.com/office/drawing/2014/main" id="{4B3A7CD5-86FA-45B0-97F9-E2B6B9725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056" y="3068960"/>
            <a:ext cx="4484687" cy="312261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108000" tIns="82800" rIns="90000" bIns="8280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/*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表达式是逗号表达式*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/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main()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{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i,j,k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for(</a:t>
            </a:r>
            <a:r>
              <a:rPr lang="en-US" altLang="zh-CN" dirty="0" err="1">
                <a:solidFill>
                  <a:srgbClr val="FF3300"/>
                </a:solidFill>
                <a:ea typeface="隶书" pitchFamily="49" charset="-122"/>
              </a:rPr>
              <a:t>i</a:t>
            </a:r>
            <a:r>
              <a:rPr lang="en-US" altLang="zh-CN" dirty="0">
                <a:solidFill>
                  <a:srgbClr val="FF3300"/>
                </a:solidFill>
                <a:ea typeface="隶书" pitchFamily="49" charset="-122"/>
              </a:rPr>
              <a:t>=0,j=100;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i&lt;=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j</a:t>
            </a:r>
            <a:r>
              <a:rPr lang="en-US" altLang="zh-CN" dirty="0" err="1">
                <a:solidFill>
                  <a:srgbClr val="FF3300"/>
                </a:solidFill>
                <a:ea typeface="隶书" pitchFamily="49" charset="-122"/>
              </a:rPr>
              <a:t>;i</a:t>
            </a:r>
            <a:r>
              <a:rPr lang="en-US" altLang="zh-CN" dirty="0">
                <a:solidFill>
                  <a:srgbClr val="FF3300"/>
                </a:solidFill>
                <a:ea typeface="隶书" pitchFamily="49" charset="-122"/>
              </a:rPr>
              <a:t>++,j--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{ k=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i+j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("%d+%d=%d\n",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i,j,k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1">
            <a:extLst>
              <a:ext uri="{FF2B5EF4-FFF2-40B4-BE49-F238E27FC236}">
                <a16:creationId xmlns="" xmlns:a16="http://schemas.microsoft.com/office/drawing/2014/main" id="{893FEE1A-82A8-47EC-9E2E-A36DAD722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052736"/>
            <a:ext cx="4032448" cy="2383208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8000" tIns="82800" rIns="90000" bIns="8280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运行情况：</a:t>
            </a:r>
            <a:endParaRPr lang="en-US" altLang="zh-CN" dirty="0">
              <a:solidFill>
                <a:schemeClr val="tx1"/>
              </a:solidFill>
              <a:ea typeface="隶书" pitchFamily="49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Computer     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（输入）</a:t>
            </a:r>
            <a:endParaRPr lang="en-US" altLang="zh-CN" dirty="0">
              <a:solidFill>
                <a:schemeClr val="tx1"/>
              </a:solidFill>
              <a:ea typeface="隶书" pitchFamily="49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C o m p u t e r     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（输出）</a:t>
            </a:r>
            <a:endParaRPr lang="en-US" altLang="zh-CN" dirty="0">
              <a:solidFill>
                <a:schemeClr val="tx1"/>
              </a:solidFill>
              <a:ea typeface="隶书" pitchFamily="49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tx1"/>
              </a:solidFill>
              <a:ea typeface="隶书" pitchFamily="49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a typeface="隶书" pitchFamily="49" charset="-122"/>
              </a:rPr>
              <a:t>而不是：</a:t>
            </a:r>
            <a:endParaRPr lang="en-US" altLang="zh-CN" dirty="0">
              <a:solidFill>
                <a:schemeClr val="tx1"/>
              </a:solidFill>
              <a:ea typeface="隶书" pitchFamily="49" charset="-122"/>
            </a:endParaRPr>
          </a:p>
          <a:p>
            <a:pPr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隶书" pitchFamily="49" charset="-122"/>
              </a:rPr>
              <a:t>Ccoommppuutteerr</a:t>
            </a:r>
            <a:endParaRPr lang="en-US" altLang="zh-CN" dirty="0" smtClean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="" xmlns:a16="http://schemas.microsoft.com/office/drawing/2014/main" id="{A0404D25-57B5-4510-B402-BC0E4ED5A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052736"/>
            <a:ext cx="3960812" cy="2382837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8000" tIns="82800" rIns="90000" bIns="8280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#include&lt;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stdio.h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&gt;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main()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{  char  c;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for(;</a:t>
            </a:r>
            <a:r>
              <a:rPr lang="en-US" altLang="zh-CN" dirty="0">
                <a:solidFill>
                  <a:srgbClr val="FF3300"/>
                </a:solidFill>
                <a:ea typeface="隶书" pitchFamily="49" charset="-122"/>
              </a:rPr>
              <a:t>(c=</a:t>
            </a:r>
            <a:r>
              <a:rPr lang="en-US" altLang="zh-CN" dirty="0" err="1">
                <a:solidFill>
                  <a:srgbClr val="FF3300"/>
                </a:solidFill>
                <a:ea typeface="隶书" pitchFamily="49" charset="-122"/>
              </a:rPr>
              <a:t>getchar</a:t>
            </a:r>
            <a:r>
              <a:rPr lang="en-US" altLang="zh-CN" dirty="0">
                <a:solidFill>
                  <a:srgbClr val="FF3300"/>
                </a:solidFill>
                <a:ea typeface="隶书" pitchFamily="49" charset="-122"/>
              </a:rPr>
              <a:t>())!='\n';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("%c ",c);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8380" y="3573016"/>
            <a:ext cx="87417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ts val="2800"/>
              </a:lnSpc>
              <a:defRPr/>
            </a:pPr>
            <a:r>
              <a:rPr lang="en-US" altLang="zh-CN" sz="2000" dirty="0" smtClean="0"/>
              <a:t>        </a:t>
            </a:r>
            <a:r>
              <a:rPr lang="en-US" altLang="zh-CN" sz="1800" dirty="0" err="1" smtClean="0"/>
              <a:t>getchar</a:t>
            </a:r>
            <a:r>
              <a:rPr lang="en-US" altLang="zh-CN" sz="1800" dirty="0"/>
              <a:t>()</a:t>
            </a:r>
            <a:r>
              <a:rPr lang="zh-CN" altLang="en-US" sz="1800" dirty="0"/>
              <a:t>函数的作用是从计算机终端（一般为键盘）获取一个无符号字符</a:t>
            </a:r>
            <a:r>
              <a:rPr lang="zh-CN" altLang="en-US" sz="1800" dirty="0" smtClean="0"/>
              <a:t>。从</a:t>
            </a:r>
            <a:r>
              <a:rPr lang="zh-CN" altLang="en-US" sz="1800" dirty="0"/>
              <a:t>终端键盘向计算机输入时，是在</a:t>
            </a:r>
            <a:r>
              <a:rPr lang="zh-CN" altLang="en-US" sz="1800" dirty="0" smtClean="0"/>
              <a:t>按 </a:t>
            </a:r>
            <a:r>
              <a:rPr lang="en-US" altLang="zh-CN" sz="1800" dirty="0" smtClean="0"/>
              <a:t>Enter </a:t>
            </a:r>
            <a:r>
              <a:rPr lang="zh-CN" altLang="en-US" sz="1800" dirty="0" smtClean="0"/>
              <a:t>键</a:t>
            </a:r>
            <a:r>
              <a:rPr lang="zh-CN" altLang="en-US" sz="1800" dirty="0"/>
              <a:t>以后才将一批数据一起送到内存缓冲区中去的</a:t>
            </a:r>
            <a:r>
              <a:rPr lang="zh-CN" altLang="en-US" sz="1800" dirty="0" smtClean="0"/>
              <a:t>。 </a:t>
            </a:r>
            <a:r>
              <a:rPr lang="en-US" altLang="zh-CN" sz="1800" dirty="0" smtClean="0"/>
              <a:t>Enter </a:t>
            </a:r>
            <a:r>
              <a:rPr lang="zh-CN" altLang="en-US" sz="1800" dirty="0" smtClean="0"/>
              <a:t>键也是一个字符‘</a:t>
            </a:r>
            <a:r>
              <a:rPr lang="en-US" altLang="zh-CN" sz="1800" dirty="0" smtClean="0"/>
              <a:t>\n</a:t>
            </a:r>
            <a:r>
              <a:rPr lang="zh-CN" altLang="en-US" sz="1800" dirty="0" smtClean="0"/>
              <a:t>’，它也</a:t>
            </a:r>
            <a:r>
              <a:rPr lang="zh-CN" altLang="en-US" sz="1800" dirty="0"/>
              <a:t>会</a:t>
            </a:r>
            <a:r>
              <a:rPr lang="zh-CN" altLang="en-US" sz="1800" dirty="0" smtClean="0"/>
              <a:t>连同输入的内容一起</a:t>
            </a:r>
            <a:r>
              <a:rPr lang="zh-CN" altLang="en-US" sz="1800" dirty="0"/>
              <a:t>放到缓存区，</a:t>
            </a:r>
            <a:r>
              <a:rPr lang="zh-CN" altLang="en-US" sz="1800" dirty="0" smtClean="0"/>
              <a:t>也就是说输入‘</a:t>
            </a:r>
            <a:r>
              <a:rPr lang="en-US" altLang="zh-CN" sz="1800" dirty="0" smtClean="0"/>
              <a:t>Computer</a:t>
            </a:r>
            <a:r>
              <a:rPr lang="zh-CN" altLang="en-US" sz="1800" dirty="0" smtClean="0"/>
              <a:t>’并回车后，缓存</a:t>
            </a:r>
            <a:r>
              <a:rPr lang="zh-CN" altLang="en-US" sz="1800" dirty="0"/>
              <a:t>区中就</a:t>
            </a:r>
            <a:r>
              <a:rPr lang="zh-CN" altLang="en-US" sz="1800" dirty="0" smtClean="0"/>
              <a:t>有了‘</a:t>
            </a:r>
            <a:r>
              <a:rPr lang="en-US" altLang="zh-CN" sz="1800" dirty="0" smtClean="0"/>
              <a:t>Computer\n</a:t>
            </a:r>
            <a:r>
              <a:rPr lang="zh-CN" altLang="en-US" sz="1800" dirty="0" smtClean="0"/>
              <a:t>’</a:t>
            </a:r>
            <a:r>
              <a:rPr lang="en-US" altLang="zh-CN" sz="1800" dirty="0"/>
              <a:t>  </a:t>
            </a:r>
            <a:r>
              <a:rPr lang="zh-CN" altLang="en-US" sz="1800" dirty="0" smtClean="0"/>
              <a:t>。</a:t>
            </a:r>
            <a:endParaRPr lang="en-US" altLang="zh-CN" sz="1800" dirty="0">
              <a:ea typeface="隶书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1800" dirty="0" smtClean="0"/>
              <a:t>        在本例中，省略</a:t>
            </a:r>
            <a:r>
              <a:rPr lang="zh-CN" altLang="en-US" sz="1800" dirty="0"/>
              <a:t>表达式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完全</a:t>
            </a:r>
            <a:r>
              <a:rPr lang="zh-CN" altLang="en-US" sz="1800" dirty="0"/>
              <a:t>等同于</a:t>
            </a:r>
            <a:r>
              <a:rPr lang="en-US" altLang="zh-CN" sz="1800" dirty="0"/>
              <a:t>while</a:t>
            </a:r>
            <a:r>
              <a:rPr lang="zh-CN" altLang="en-US" sz="1800" dirty="0" smtClean="0"/>
              <a:t>语句，即在每次循环中，程序读取一个缓冲区中的字符并输出，直到读取到‘</a:t>
            </a:r>
            <a:r>
              <a:rPr lang="en-US" altLang="zh-CN" sz="1800" dirty="0" smtClean="0"/>
              <a:t>\n</a:t>
            </a:r>
            <a:r>
              <a:rPr lang="zh-CN" altLang="en-US" sz="1800" dirty="0" smtClean="0"/>
              <a:t>’，循环终止。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0016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2">
            <a:extLst>
              <a:ext uri="{FF2B5EF4-FFF2-40B4-BE49-F238E27FC236}">
                <a16:creationId xmlns="" xmlns:a16="http://schemas.microsoft.com/office/drawing/2014/main" id="{A0404D25-57B5-4510-B402-BC0E4ED5A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42" y="1105950"/>
            <a:ext cx="3960812" cy="2382837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8000" tIns="82800" rIns="90000" bIns="8280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#include&lt;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stdio.h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&gt;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main()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{  char  c;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for(;</a:t>
            </a:r>
            <a:r>
              <a:rPr lang="en-US" altLang="zh-CN" dirty="0">
                <a:solidFill>
                  <a:srgbClr val="FF3300"/>
                </a:solidFill>
                <a:ea typeface="隶书" pitchFamily="49" charset="-122"/>
              </a:rPr>
              <a:t>(c=</a:t>
            </a:r>
            <a:r>
              <a:rPr lang="en-US" altLang="zh-CN" dirty="0" err="1">
                <a:solidFill>
                  <a:srgbClr val="FF3300"/>
                </a:solidFill>
                <a:ea typeface="隶书" pitchFamily="49" charset="-122"/>
              </a:rPr>
              <a:t>getchar</a:t>
            </a:r>
            <a:r>
              <a:rPr lang="en-US" altLang="zh-CN" dirty="0">
                <a:solidFill>
                  <a:srgbClr val="FF3300"/>
                </a:solidFill>
                <a:ea typeface="隶书" pitchFamily="49" charset="-122"/>
              </a:rPr>
              <a:t>())!='\n';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("%c ",c);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}</a:t>
            </a:r>
          </a:p>
        </p:txBody>
      </p:sp>
      <p:sp useBgFill="1">
        <p:nvSpPr>
          <p:cNvPr id="26" name="Text Box 18">
            <a:extLst>
              <a:ext uri="{FF2B5EF4-FFF2-40B4-BE49-F238E27FC236}">
                <a16:creationId xmlns="" xmlns:a16="http://schemas.microsoft.com/office/drawing/2014/main" id="{4E225842-70D9-49FF-B1C6-50D034191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954741"/>
            <a:ext cx="1659600" cy="583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 smtClean="0"/>
              <a:t>缓冲区中为</a:t>
            </a:r>
            <a:r>
              <a:rPr lang="en-US" altLang="zh-CN" sz="1600" dirty="0" smtClean="0"/>
              <a:t>computer\n</a:t>
            </a:r>
            <a:endParaRPr lang="en-US" altLang="zh-CN" sz="1600" dirty="0"/>
          </a:p>
        </p:txBody>
      </p:sp>
      <p:sp useBgFill="1">
        <p:nvSpPr>
          <p:cNvPr id="40" name="Text Box 18">
            <a:extLst>
              <a:ext uri="{FF2B5EF4-FFF2-40B4-BE49-F238E27FC236}">
                <a16:creationId xmlns="" xmlns:a16="http://schemas.microsoft.com/office/drawing/2014/main" id="{4E225842-70D9-49FF-B1C6-50D034191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150851"/>
            <a:ext cx="1658938" cy="584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 smtClean="0"/>
              <a:t>键盘输入</a:t>
            </a:r>
            <a:r>
              <a:rPr lang="en-US" altLang="zh-CN" sz="1600" dirty="0" smtClean="0"/>
              <a:t>computer</a:t>
            </a:r>
            <a:r>
              <a:rPr lang="zh-CN" altLang="en-US" sz="1600" dirty="0" smtClean="0"/>
              <a:t>并回车</a:t>
            </a:r>
            <a:endParaRPr lang="en-US" altLang="zh-CN" sz="1600" dirty="0"/>
          </a:p>
        </p:txBody>
      </p:sp>
      <p:sp useBgFill="1">
        <p:nvSpPr>
          <p:cNvPr id="41" name="AutoShape 10">
            <a:extLst>
              <a:ext uri="{FF2B5EF4-FFF2-40B4-BE49-F238E27FC236}">
                <a16:creationId xmlns="" xmlns:a16="http://schemas.microsoft.com/office/drawing/2014/main" id="{6F992333-4F1D-41D7-A0FA-99F15EA22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931" y="2795939"/>
            <a:ext cx="2271541" cy="896392"/>
          </a:xfrm>
          <a:prstGeom prst="flowChartDecision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 smtClean="0"/>
              <a:t>缓冲区中第一个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字符是否是</a:t>
            </a:r>
            <a:r>
              <a:rPr lang="en-US" altLang="zh-CN" sz="1600" dirty="0" smtClean="0"/>
              <a:t>\n</a:t>
            </a:r>
            <a:endParaRPr lang="en-US" altLang="zh-CN" sz="1600" dirty="0"/>
          </a:p>
        </p:txBody>
      </p:sp>
      <p:sp useBgFill="1">
        <p:nvSpPr>
          <p:cNvPr id="42" name="Text Box 12">
            <a:extLst>
              <a:ext uri="{FF2B5EF4-FFF2-40B4-BE49-F238E27FC236}">
                <a16:creationId xmlns="" xmlns:a16="http://schemas.microsoft.com/office/drawing/2014/main" id="{97652E8D-4DEC-4FF1-AFCD-5A4BCDD25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391" y="3956603"/>
            <a:ext cx="1659600" cy="720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 err="1" smtClean="0"/>
              <a:t>getchar</a:t>
            </a:r>
            <a:r>
              <a:rPr lang="en-US" altLang="zh-CN" sz="1600" dirty="0" smtClean="0"/>
              <a:t>( )</a:t>
            </a:r>
            <a:r>
              <a:rPr lang="zh-CN" altLang="en-US" sz="1600" dirty="0" smtClean="0"/>
              <a:t>将第一个字符从缓存中取出</a:t>
            </a:r>
            <a:endParaRPr lang="en-US" altLang="zh-CN" sz="1600" dirty="0"/>
          </a:p>
        </p:txBody>
      </p:sp>
      <p:sp useBgFill="1">
        <p:nvSpPr>
          <p:cNvPr id="43" name="Text Box 20">
            <a:extLst>
              <a:ext uri="{FF2B5EF4-FFF2-40B4-BE49-F238E27FC236}">
                <a16:creationId xmlns="" xmlns:a16="http://schemas.microsoft.com/office/drawing/2014/main" id="{32F09ED3-BF30-452A-A75B-1613D250B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413" y="4939429"/>
            <a:ext cx="1660578" cy="33855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/>
              <a:t>输出第一个字符</a:t>
            </a:r>
          </a:p>
        </p:txBody>
      </p:sp>
      <p:cxnSp>
        <p:nvCxnSpPr>
          <p:cNvPr id="47" name="直接连接符 46"/>
          <p:cNvCxnSpPr>
            <a:stCxn id="40" idx="2"/>
            <a:endCxn id="26" idx="0"/>
          </p:cNvCxnSpPr>
          <p:nvPr/>
        </p:nvCxnSpPr>
        <p:spPr>
          <a:xfrm>
            <a:off x="7057653" y="1735051"/>
            <a:ext cx="331" cy="219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-60000" flipH="1">
            <a:off x="7053702" y="2537941"/>
            <a:ext cx="4282" cy="257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1" idx="2"/>
            <a:endCxn id="42" idx="0"/>
          </p:cNvCxnSpPr>
          <p:nvPr/>
        </p:nvCxnSpPr>
        <p:spPr>
          <a:xfrm>
            <a:off x="7053702" y="3692331"/>
            <a:ext cx="489" cy="264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6">
            <a:extLst>
              <a:ext uri="{FF2B5EF4-FFF2-40B4-BE49-F238E27FC236}">
                <a16:creationId xmlns="" xmlns:a16="http://schemas.microsoft.com/office/drawing/2014/main" id="{00077DDE-8083-4159-A33A-102986E1C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439" y="359195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N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057818" y="4673551"/>
            <a:ext cx="489" cy="264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Text Box 27">
            <a:extLst>
              <a:ext uri="{FF2B5EF4-FFF2-40B4-BE49-F238E27FC236}">
                <a16:creationId xmlns="" xmlns:a16="http://schemas.microsoft.com/office/drawing/2014/main" id="{CCFA07D7-41AF-4C2F-9F39-0428B336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905" y="5651997"/>
            <a:ext cx="1393826" cy="33813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 smtClean="0"/>
              <a:t>循环结束</a:t>
            </a:r>
            <a:endParaRPr lang="zh-CN" altLang="en-US" sz="1600" dirty="0"/>
          </a:p>
        </p:txBody>
      </p:sp>
      <p:cxnSp>
        <p:nvCxnSpPr>
          <p:cNvPr id="61" name="肘形连接符 60"/>
          <p:cNvCxnSpPr>
            <a:stCxn id="41" idx="3"/>
            <a:endCxn id="56" idx="0"/>
          </p:cNvCxnSpPr>
          <p:nvPr/>
        </p:nvCxnSpPr>
        <p:spPr>
          <a:xfrm flipH="1">
            <a:off x="7057818" y="3244135"/>
            <a:ext cx="1131654" cy="2407862"/>
          </a:xfrm>
          <a:prstGeom prst="bentConnector4">
            <a:avLst>
              <a:gd name="adj1" fmla="val -20201"/>
              <a:gd name="adj2" fmla="val 93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16">
            <a:extLst>
              <a:ext uri="{FF2B5EF4-FFF2-40B4-BE49-F238E27FC236}">
                <a16:creationId xmlns="" xmlns:a16="http://schemas.microsoft.com/office/drawing/2014/main" id="{00077DDE-8083-4159-A33A-102986E1C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097" y="2905997"/>
            <a:ext cx="370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Y</a:t>
            </a:r>
          </a:p>
        </p:txBody>
      </p:sp>
      <p:cxnSp>
        <p:nvCxnSpPr>
          <p:cNvPr id="75" name="肘形连接符 74"/>
          <p:cNvCxnSpPr>
            <a:stCxn id="43" idx="2"/>
            <a:endCxn id="41" idx="1"/>
          </p:cNvCxnSpPr>
          <p:nvPr/>
        </p:nvCxnSpPr>
        <p:spPr>
          <a:xfrm rot="5400000" flipH="1">
            <a:off x="5468893" y="3693174"/>
            <a:ext cx="2033848" cy="1135771"/>
          </a:xfrm>
          <a:prstGeom prst="bentConnector4">
            <a:avLst>
              <a:gd name="adj1" fmla="val -6034"/>
              <a:gd name="adj2" fmla="val 1294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19315" y="3589164"/>
            <a:ext cx="511499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/>
              <a:t>输入‘</a:t>
            </a:r>
            <a:r>
              <a:rPr lang="en-US" altLang="zh-CN" sz="1800" dirty="0"/>
              <a:t>Computer</a:t>
            </a:r>
            <a:r>
              <a:rPr lang="zh-CN" altLang="en-US" sz="1800" dirty="0"/>
              <a:t>’并回车后，缓存区中就有了‘</a:t>
            </a:r>
            <a:r>
              <a:rPr lang="en-US" altLang="zh-CN" sz="1800" dirty="0"/>
              <a:t>Computer\n</a:t>
            </a:r>
            <a:r>
              <a:rPr lang="zh-CN" altLang="en-US" sz="1800" dirty="0"/>
              <a:t>’</a:t>
            </a:r>
            <a:endParaRPr lang="en-US" altLang="zh-CN" sz="1800" dirty="0" smtClean="0"/>
          </a:p>
          <a:p>
            <a:pPr>
              <a:lnSpc>
                <a:spcPts val="2800"/>
              </a:lnSpc>
            </a:pPr>
            <a:r>
              <a:rPr lang="zh-CN" altLang="en-US" sz="1800" dirty="0" smtClean="0"/>
              <a:t>第一次循环</a:t>
            </a:r>
            <a:r>
              <a:rPr lang="en-US" altLang="zh-CN" sz="1800" dirty="0" err="1" smtClean="0"/>
              <a:t>getchar</a:t>
            </a:r>
            <a:r>
              <a:rPr lang="en-US" altLang="zh-CN" sz="1800" dirty="0" smtClean="0"/>
              <a:t>( )</a:t>
            </a:r>
            <a:r>
              <a:rPr lang="zh-CN" altLang="en-US" sz="1800" dirty="0" smtClean="0"/>
              <a:t>取出‘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’并输出；</a:t>
            </a:r>
            <a:endParaRPr lang="en-US" altLang="zh-CN" sz="1800" dirty="0" smtClean="0"/>
          </a:p>
          <a:p>
            <a:pPr>
              <a:lnSpc>
                <a:spcPts val="2800"/>
              </a:lnSpc>
            </a:pPr>
            <a:r>
              <a:rPr lang="zh-CN" altLang="en-US" sz="1800" dirty="0" smtClean="0"/>
              <a:t>第二次</a:t>
            </a:r>
            <a:r>
              <a:rPr lang="zh-CN" altLang="en-US" sz="1800" dirty="0"/>
              <a:t>循环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 )</a:t>
            </a:r>
            <a:r>
              <a:rPr lang="zh-CN" altLang="en-US" sz="1800" dirty="0"/>
              <a:t>取出</a:t>
            </a:r>
            <a:r>
              <a:rPr lang="zh-CN" altLang="en-US" sz="1800" dirty="0" smtClean="0"/>
              <a:t>‘</a:t>
            </a:r>
            <a:r>
              <a:rPr lang="en-US" altLang="zh-CN" sz="1800" dirty="0" smtClean="0"/>
              <a:t>o</a:t>
            </a:r>
            <a:r>
              <a:rPr lang="zh-CN" altLang="en-US" sz="1800" dirty="0" smtClean="0"/>
              <a:t>’</a:t>
            </a:r>
            <a:r>
              <a:rPr lang="zh-CN" altLang="en-US" sz="1800" dirty="0"/>
              <a:t>并</a:t>
            </a:r>
            <a:r>
              <a:rPr lang="zh-CN" altLang="en-US" sz="1800" dirty="0" smtClean="0"/>
              <a:t>输出</a:t>
            </a:r>
            <a:r>
              <a:rPr lang="en-US" altLang="zh-CN" sz="1800" dirty="0" smtClean="0"/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1800" dirty="0" smtClean="0"/>
              <a:t>……</a:t>
            </a:r>
          </a:p>
          <a:p>
            <a:pPr>
              <a:lnSpc>
                <a:spcPts val="2800"/>
              </a:lnSpc>
            </a:pPr>
            <a:r>
              <a:rPr lang="zh-CN" altLang="en-US" sz="1800" dirty="0" smtClean="0"/>
              <a:t>第八次</a:t>
            </a:r>
            <a:r>
              <a:rPr lang="zh-CN" altLang="en-US" sz="1800" dirty="0"/>
              <a:t>循环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 )</a:t>
            </a:r>
            <a:r>
              <a:rPr lang="zh-CN" altLang="en-US" sz="1800" dirty="0"/>
              <a:t>取出</a:t>
            </a:r>
            <a:r>
              <a:rPr lang="zh-CN" altLang="en-US" sz="1800" dirty="0" smtClean="0"/>
              <a:t>‘</a:t>
            </a:r>
            <a:r>
              <a:rPr lang="en-US" altLang="zh-CN" sz="1800" dirty="0" smtClean="0"/>
              <a:t>r</a:t>
            </a:r>
            <a:r>
              <a:rPr lang="zh-CN" altLang="en-US" sz="1800" dirty="0" smtClean="0"/>
              <a:t>’</a:t>
            </a:r>
            <a:r>
              <a:rPr lang="zh-CN" altLang="en-US" sz="1800" dirty="0"/>
              <a:t>并</a:t>
            </a:r>
            <a:r>
              <a:rPr lang="zh-CN" altLang="en-US" sz="1800" dirty="0" smtClean="0"/>
              <a:t>输出；</a:t>
            </a:r>
            <a:endParaRPr lang="en-US" altLang="zh-CN" sz="1800" dirty="0" smtClean="0"/>
          </a:p>
          <a:p>
            <a:pPr>
              <a:lnSpc>
                <a:spcPts val="2800"/>
              </a:lnSpc>
            </a:pPr>
            <a:r>
              <a:rPr lang="zh-CN" altLang="en-US" sz="1800" dirty="0" smtClean="0"/>
              <a:t>第九次</a:t>
            </a:r>
            <a:r>
              <a:rPr lang="zh-CN" altLang="en-US" sz="1800" dirty="0"/>
              <a:t>循环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取出的是‘</a:t>
            </a:r>
            <a:r>
              <a:rPr lang="en-US" altLang="zh-CN" sz="1800" dirty="0" smtClean="0"/>
              <a:t>\n</a:t>
            </a:r>
            <a:r>
              <a:rPr lang="zh-CN" altLang="en-US" sz="1800" dirty="0" smtClean="0"/>
              <a:t>’，循环结束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2549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="" xmlns:a16="http://schemas.microsoft.com/office/drawing/2014/main" id="{28226735-1666-4B03-8E86-A1A65BF03D4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63600" y="1125538"/>
            <a:ext cx="8280400" cy="426720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例一</a:t>
            </a:r>
            <a:r>
              <a:rPr lang="en-US" altLang="zh-CN" sz="2400" dirty="0"/>
              <a:t>】</a:t>
            </a:r>
            <a:r>
              <a:rPr lang="zh-CN" altLang="en-US" sz="2400" dirty="0"/>
              <a:t>以下程序中执行几次循环？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int main()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{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=2;i==0; 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tx1"/>
                </a:solidFill>
                <a:ea typeface="隶书" pitchFamily="49" charset="-122"/>
              </a:rPr>
              <a:t>"</a:t>
            </a:r>
            <a:r>
              <a:rPr lang="en-US" altLang="zh-CN" sz="2400" dirty="0"/>
              <a:t>%d</a:t>
            </a:r>
            <a:r>
              <a:rPr lang="en-US" altLang="zh-CN" sz="2400" dirty="0">
                <a:solidFill>
                  <a:schemeClr val="tx1"/>
                </a:solidFill>
                <a:ea typeface="隶书" pitchFamily="49" charset="-122"/>
              </a:rPr>
              <a:t>"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}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讨论</a:t>
            </a:r>
            <a:r>
              <a:rPr lang="en-US" altLang="zh-CN" sz="2400" dirty="0"/>
              <a:t>】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==2</a:t>
            </a:r>
            <a:r>
              <a:rPr lang="zh-CN" altLang="en-US" sz="2400" dirty="0"/>
              <a:t>，结果</a:t>
            </a:r>
            <a:r>
              <a:rPr lang="en-US" altLang="zh-CN" sz="2400" dirty="0"/>
              <a:t>?</a:t>
            </a:r>
            <a:r>
              <a:rPr lang="zh-CN" altLang="en-US" sz="2400" dirty="0"/>
              <a:t>，循环执行</a:t>
            </a:r>
            <a:r>
              <a:rPr lang="en-US" altLang="zh-CN" sz="2400" dirty="0"/>
              <a:t>?</a:t>
            </a:r>
            <a:r>
              <a:rPr lang="zh-CN" altLang="en-US" sz="2400" dirty="0"/>
              <a:t>次。</a:t>
            </a:r>
            <a:endParaRPr lang="en-US" altLang="zh-CN" sz="2400" dirty="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             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为其他值时，同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==0</a:t>
            </a:r>
            <a:r>
              <a:rPr lang="zh-CN" altLang="en-US" sz="2400" dirty="0"/>
              <a:t>。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例二</a:t>
            </a:r>
            <a:r>
              <a:rPr lang="en-US" altLang="zh-CN" sz="2400" dirty="0"/>
              <a:t>】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int main()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{ int </a:t>
            </a:r>
            <a:r>
              <a:rPr lang="en-US" altLang="zh-CN" sz="2400" dirty="0" err="1"/>
              <a:t>a,i</a:t>
            </a:r>
            <a:r>
              <a:rPr lang="en-US" altLang="zh-CN" sz="2400" dirty="0"/>
              <a:t>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=0;printf(</a:t>
            </a:r>
            <a:r>
              <a:rPr lang="en-US" altLang="zh-CN" sz="2400" dirty="0">
                <a:solidFill>
                  <a:schemeClr val="tx1"/>
                </a:solidFill>
                <a:ea typeface="隶书" pitchFamily="49" charset="-122"/>
              </a:rPr>
              <a:t>"</a:t>
            </a:r>
            <a:r>
              <a:rPr lang="en-US" altLang="zh-CN" sz="2400" dirty="0"/>
              <a:t>a=</a:t>
            </a:r>
            <a:r>
              <a:rPr lang="en-US" altLang="zh-CN" sz="2400" dirty="0">
                <a:solidFill>
                  <a:schemeClr val="tx1"/>
                </a:solidFill>
                <a:ea typeface="隶书" pitchFamily="49" charset="-122"/>
              </a:rPr>
              <a:t>"</a:t>
            </a:r>
            <a:r>
              <a:rPr lang="en-US" altLang="zh-CN" sz="2400" dirty="0"/>
              <a:t>),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tx1"/>
                </a:solidFill>
                <a:ea typeface="隶书" pitchFamily="49" charset="-122"/>
              </a:rPr>
              <a:t>"</a:t>
            </a:r>
            <a:r>
              <a:rPr lang="en-US" altLang="zh-CN" sz="2400" dirty="0"/>
              <a:t>%</a:t>
            </a:r>
            <a:r>
              <a:rPr lang="en-US" altLang="zh-CN" sz="2400" dirty="0" err="1"/>
              <a:t>d</a:t>
            </a:r>
            <a:r>
              <a:rPr lang="en-US" altLang="zh-CN" sz="2400" dirty="0" err="1">
                <a:solidFill>
                  <a:schemeClr val="tx1"/>
                </a:solidFill>
                <a:ea typeface="隶书" pitchFamily="49" charset="-122"/>
              </a:rPr>
              <a:t>"</a:t>
            </a:r>
            <a:r>
              <a:rPr lang="en-US" altLang="zh-CN" sz="2400" dirty="0" err="1"/>
              <a:t>,&amp;a</a:t>
            </a:r>
            <a:r>
              <a:rPr lang="en-US" altLang="zh-CN" sz="2400" dirty="0"/>
              <a:t>);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          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tx1"/>
                </a:solidFill>
                <a:ea typeface="隶书" pitchFamily="49" charset="-122"/>
              </a:rPr>
              <a:t>"</a:t>
            </a:r>
            <a:r>
              <a:rPr lang="en-US" altLang="zh-CN" sz="2400" dirty="0"/>
              <a:t>H</a:t>
            </a:r>
            <a:r>
              <a:rPr lang="en-US" altLang="zh-CN" sz="2400" dirty="0">
                <a:solidFill>
                  <a:schemeClr val="tx1"/>
                </a:solidFill>
                <a:ea typeface="隶书" pitchFamily="49" charset="-122"/>
              </a:rPr>
              <a:t>"</a:t>
            </a:r>
            <a:r>
              <a:rPr lang="en-US" altLang="zh-CN" sz="2400" dirty="0"/>
              <a:t>);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="" xmlns:a16="http://schemas.microsoft.com/office/drawing/2014/main" id="{74F7C05F-A343-470F-9A31-202C0DCD8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968375"/>
            <a:ext cx="77597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6.6</a:t>
            </a:r>
            <a:r>
              <a:rPr lang="en-US" altLang="zh-CN" sz="3200">
                <a:latin typeface="Arial" panose="020B0604020202020204" pitchFamily="34" charset="0"/>
              </a:rPr>
              <a:t>  </a:t>
            </a:r>
            <a:r>
              <a:rPr lang="zh-CN" altLang="en-US" sz="3200">
                <a:latin typeface="Arial" panose="020B0604020202020204" pitchFamily="34" charset="0"/>
              </a:rPr>
              <a:t>循环的嵌套</a:t>
            </a:r>
            <a:endParaRPr lang="zh-CN" altLang="en-US" sz="3200"/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定义：一个循环体内又包含了另一个</a:t>
            </a:r>
            <a:r>
              <a:rPr lang="zh-CN" altLang="en-US">
                <a:solidFill>
                  <a:srgbClr val="FF0000"/>
                </a:solidFill>
              </a:rPr>
              <a:t>完整</a:t>
            </a:r>
            <a:r>
              <a:rPr lang="zh-CN" altLang="en-US"/>
              <a:t>的循环结构，称为循环的嵌套。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Tahoma" panose="020B0604030504040204" pitchFamily="34" charset="0"/>
              </a:rPr>
              <a:t>三种循环可以互相嵌套，层数不限。</a:t>
            </a:r>
            <a:endParaRPr lang="zh-CN" altLang="en-US"/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嵌套循环的执行流程。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="" xmlns:a16="http://schemas.microsoft.com/office/drawing/2014/main" id="{E5E9FBB5-F954-42DA-8D07-35DE9C47F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3219450"/>
            <a:ext cx="1838325" cy="22637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(1)  while()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……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while()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 {   ……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…...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="" xmlns:a16="http://schemas.microsoft.com/office/drawing/2014/main" id="{78E0E12F-F328-4914-92E9-1EA05C9A0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88" y="3219450"/>
            <a:ext cx="2005012" cy="28733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(2)  do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……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do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  {   ……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 while();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…...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while( );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="" xmlns:a16="http://schemas.microsoft.com/office/drawing/2014/main" id="{6777A64B-9E57-49CD-BAE5-E4A31E722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3219450"/>
            <a:ext cx="2005013" cy="19589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(3)  for(;;)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{    ……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for(;;)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  {   ……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}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="" xmlns:a16="http://schemas.microsoft.com/office/drawing/2014/main" id="{8A4B4C27-C491-405F-9A04-3A707BF4D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3205163"/>
            <a:ext cx="2005012" cy="25685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(4)  while()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{ 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……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do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  {   ……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while();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…….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extLst>
              <a:ext uri="{FF2B5EF4-FFF2-40B4-BE49-F238E27FC236}">
                <a16:creationId xmlns="" xmlns:a16="http://schemas.microsoft.com/office/drawing/2014/main" id="{78C9A5B3-F654-4A49-922F-149376840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698500"/>
            <a:ext cx="1941513" cy="25685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(5) 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for( ; ;)</a:t>
            </a:r>
          </a:p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 {    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……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while()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{  ……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    …...</a:t>
            </a:r>
          </a:p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  }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="" xmlns:a16="http://schemas.microsoft.com/office/drawing/2014/main" id="{5B905921-DF8C-4AAC-B2AC-6D4AC87F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698500"/>
            <a:ext cx="1941513" cy="40925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(7)  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for( ; ;)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{    ……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do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  {   ……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  }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while();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      ……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while()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    {   ……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    }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   …...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="" xmlns:a16="http://schemas.microsoft.com/office/drawing/2014/main" id="{66BD23AE-DC03-43CE-B6FD-61271DCEF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698500"/>
            <a:ext cx="1941513" cy="28733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(6)  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do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{    ……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for(; ;) 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  {  ……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  }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        …...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  }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while();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="" xmlns:a16="http://schemas.microsoft.com/office/drawing/2014/main" id="{AA0A09CE-F1C0-413B-934F-B2DD00C8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3627438"/>
            <a:ext cx="65452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Tahoma" panose="020B0604030504040204" pitchFamily="34" charset="0"/>
              </a:rPr>
              <a:t>循环可以互相嵌套，但不能相互交叉。</a:t>
            </a:r>
            <a:endParaRPr lang="zh-CN" altLang="en-US"/>
          </a:p>
        </p:txBody>
      </p:sp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B9160FDD-A2F3-4F19-BEA8-88996E6C7971}"/>
              </a:ext>
            </a:extLst>
          </p:cNvPr>
          <p:cNvGrpSpPr>
            <a:grpSpLocks/>
          </p:cNvGrpSpPr>
          <p:nvPr/>
        </p:nvGrpSpPr>
        <p:grpSpPr bwMode="auto">
          <a:xfrm>
            <a:off x="1958975" y="4161682"/>
            <a:ext cx="1838325" cy="2563813"/>
            <a:chOff x="1234" y="2503"/>
            <a:chExt cx="1158" cy="1615"/>
          </a:xfrm>
          <a:solidFill>
            <a:schemeClr val="bg2"/>
          </a:solidFill>
        </p:grpSpPr>
        <p:sp>
          <p:nvSpPr>
            <p:cNvPr id="23" name="Text Box 13">
              <a:extLst>
                <a:ext uri="{FF2B5EF4-FFF2-40B4-BE49-F238E27FC236}">
                  <a16:creationId xmlns="" xmlns:a16="http://schemas.microsoft.com/office/drawing/2014/main" id="{E8D0A401-D28A-42D1-9ED0-704C6139E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2503"/>
              <a:ext cx="1158" cy="1417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     for</a:t>
              </a:r>
            </a:p>
            <a:p>
              <a:pPr>
                <a:defRPr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         for</a:t>
              </a:r>
            </a:p>
            <a:p>
              <a:pPr>
                <a:defRPr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            ……</a:t>
              </a:r>
            </a:p>
            <a:p>
              <a:pPr>
                <a:defRPr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            …...</a:t>
              </a:r>
            </a:p>
            <a:p>
              <a:pPr>
                <a:defRPr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      …...</a:t>
              </a:r>
            </a:p>
            <a:p>
              <a:pPr>
                <a:defRPr/>
              </a:pP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  <a:p>
              <a:pPr>
                <a:defRPr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  </a:t>
              </a:r>
            </a:p>
          </p:txBody>
        </p:sp>
        <p:sp>
          <p:nvSpPr>
            <p:cNvPr id="24" name="AutoShape 14">
              <a:extLst>
                <a:ext uri="{FF2B5EF4-FFF2-40B4-BE49-F238E27FC236}">
                  <a16:creationId xmlns="" xmlns:a16="http://schemas.microsoft.com/office/drawing/2014/main" id="{B7B3960A-7132-4816-95AF-A695B883D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2872"/>
              <a:ext cx="56" cy="517"/>
            </a:xfrm>
            <a:prstGeom prst="leftBracket">
              <a:avLst>
                <a:gd name="adj" fmla="val 76935"/>
              </a:avLst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="" xmlns:a16="http://schemas.microsoft.com/office/drawing/2014/main" id="{343191C5-BBFC-478D-9557-6E2098555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" y="2654"/>
              <a:ext cx="56" cy="993"/>
            </a:xfrm>
            <a:prstGeom prst="leftBracket">
              <a:avLst>
                <a:gd name="adj" fmla="val 147768"/>
              </a:avLst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26" name="Picture 16">
              <a:extLst>
                <a:ext uri="{FF2B5EF4-FFF2-40B4-BE49-F238E27FC236}">
                  <a16:creationId xmlns="" xmlns:a16="http://schemas.microsoft.com/office/drawing/2014/main" id="{2F282375-73C7-41FE-B78E-D95254A4F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2" y="3712"/>
              <a:ext cx="529" cy="406"/>
            </a:xfrm>
            <a:prstGeom prst="rect">
              <a:avLst/>
            </a:prstGeom>
            <a:grpFill/>
            <a:ln>
              <a:headEnd/>
              <a:tailEnd/>
            </a:ln>
          </p:spPr>
        </p:pic>
      </p:grpSp>
      <p:grpSp>
        <p:nvGrpSpPr>
          <p:cNvPr id="3" name="Group 23">
            <a:extLst>
              <a:ext uri="{FF2B5EF4-FFF2-40B4-BE49-F238E27FC236}">
                <a16:creationId xmlns="" xmlns:a16="http://schemas.microsoft.com/office/drawing/2014/main" id="{A9647548-FAAA-46D9-8E6E-A7A10DBB32F7}"/>
              </a:ext>
            </a:extLst>
          </p:cNvPr>
          <p:cNvGrpSpPr>
            <a:grpSpLocks/>
          </p:cNvGrpSpPr>
          <p:nvPr/>
        </p:nvGrpSpPr>
        <p:grpSpPr bwMode="auto">
          <a:xfrm>
            <a:off x="4251325" y="4145807"/>
            <a:ext cx="1838325" cy="2576513"/>
            <a:chOff x="3591" y="1934"/>
            <a:chExt cx="1158" cy="1623"/>
          </a:xfrm>
          <a:solidFill>
            <a:schemeClr val="bg2"/>
          </a:solidFill>
        </p:grpSpPr>
        <p:sp>
          <p:nvSpPr>
            <p:cNvPr id="28" name="Text Box 18">
              <a:extLst>
                <a:ext uri="{FF2B5EF4-FFF2-40B4-BE49-F238E27FC236}">
                  <a16:creationId xmlns="" xmlns:a16="http://schemas.microsoft.com/office/drawing/2014/main" id="{128655EC-9418-45D9-89B1-971598546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1934"/>
              <a:ext cx="1158" cy="1417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     for</a:t>
              </a:r>
            </a:p>
            <a:p>
              <a:pPr>
                <a:defRPr/>
              </a:pP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         for</a:t>
              </a:r>
            </a:p>
            <a:p>
              <a:pPr>
                <a:defRPr/>
              </a:pP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            ……</a:t>
              </a:r>
            </a:p>
            <a:p>
              <a:pPr>
                <a:defRPr/>
              </a:pP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       …...</a:t>
              </a:r>
            </a:p>
            <a:p>
              <a:pPr>
                <a:defRPr/>
              </a:pP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            …...</a:t>
              </a:r>
            </a:p>
            <a:p>
              <a:pPr>
                <a:defRPr/>
              </a:pPr>
              <a:endParaRPr lang="en-US" altLang="zh-CN" sz="2000" dirty="0">
                <a:solidFill>
                  <a:srgbClr val="000000"/>
                </a:solidFill>
                <a:ea typeface="宋体" pitchFamily="2" charset="-122"/>
              </a:endParaRPr>
            </a:p>
            <a:p>
              <a:pPr>
                <a:defRPr/>
              </a:pP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  </a:t>
              </a:r>
            </a:p>
          </p:txBody>
        </p:sp>
        <p:sp>
          <p:nvSpPr>
            <p:cNvPr id="29" name="AutoShape 19">
              <a:extLst>
                <a:ext uri="{FF2B5EF4-FFF2-40B4-BE49-F238E27FC236}">
                  <a16:creationId xmlns="" xmlns:a16="http://schemas.microsoft.com/office/drawing/2014/main" id="{912783FF-938E-4462-B3A5-6F4C71E5A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2303"/>
              <a:ext cx="135" cy="964"/>
            </a:xfrm>
            <a:prstGeom prst="leftBracket">
              <a:avLst>
                <a:gd name="adj" fmla="val 59506"/>
              </a:avLst>
            </a:prstGeom>
            <a:grp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AutoShape 20">
              <a:extLst>
                <a:ext uri="{FF2B5EF4-FFF2-40B4-BE49-F238E27FC236}">
                  <a16:creationId xmlns="" xmlns:a16="http://schemas.microsoft.com/office/drawing/2014/main" id="{B82D3600-79AD-41A7-93A0-9A95BD854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095"/>
              <a:ext cx="76" cy="724"/>
            </a:xfrm>
            <a:prstGeom prst="leftBracket">
              <a:avLst>
                <a:gd name="adj" fmla="val 79386"/>
              </a:avLst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1" name="Picture 17">
              <a:extLst>
                <a:ext uri="{FF2B5EF4-FFF2-40B4-BE49-F238E27FC236}">
                  <a16:creationId xmlns="" xmlns:a16="http://schemas.microsoft.com/office/drawing/2014/main" id="{EAB2F247-A9D6-4205-9A50-8B4DB9E01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" y="3159"/>
              <a:ext cx="519" cy="398"/>
            </a:xfrm>
            <a:prstGeom prst="rect">
              <a:avLst/>
            </a:prstGeom>
            <a:grpFill/>
            <a:ln>
              <a:headEnd/>
              <a:tailEnd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>
            <a:extLst>
              <a:ext uri="{FF2B5EF4-FFF2-40B4-BE49-F238E27FC236}">
                <a16:creationId xmlns="" xmlns:a16="http://schemas.microsoft.com/office/drawing/2014/main" id="{EA23E6B7-670D-44B3-AB77-0EAFBF3FA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030288"/>
            <a:ext cx="3505200" cy="487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  计算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组</a:t>
            </a:r>
            <a:r>
              <a:rPr lang="en-US" altLang="zh-CN">
                <a:solidFill>
                  <a:srgbClr val="000000"/>
                </a:solidFill>
              </a:rPr>
              <a:t>1~4</a:t>
            </a:r>
            <a:r>
              <a:rPr lang="zh-CN" altLang="en-US">
                <a:solidFill>
                  <a:srgbClr val="000000"/>
                </a:solidFill>
              </a:rPr>
              <a:t>累加的和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="" xmlns:a16="http://schemas.microsoft.com/office/drawing/2014/main" id="{A94ABA99-0EBD-45D7-B2AD-3D222491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436688"/>
            <a:ext cx="4551362" cy="43592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&gt;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{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i,j,s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=0;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for(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=1;i&lt;=3;i++)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for(j=1;j&lt;=4;j++)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   </a:t>
            </a:r>
            <a:r>
              <a:rPr lang="en-US" altLang="zh-CN" sz="2800" dirty="0">
                <a:solidFill>
                  <a:srgbClr val="FF0000"/>
                </a:solidFill>
                <a:ea typeface="隶书" pitchFamily="49" charset="-122"/>
              </a:rPr>
              <a:t>s=</a:t>
            </a:r>
            <a:r>
              <a:rPr lang="en-US" altLang="zh-CN" sz="2800" dirty="0" err="1">
                <a:solidFill>
                  <a:srgbClr val="FF0000"/>
                </a:solidFill>
                <a:ea typeface="隶书" pitchFamily="49" charset="-122"/>
              </a:rPr>
              <a:t>s+j</a:t>
            </a:r>
            <a:r>
              <a:rPr lang="en-US" altLang="zh-CN" sz="2800" dirty="0">
                <a:solidFill>
                  <a:srgbClr val="FF0000"/>
                </a:solidFill>
                <a:ea typeface="隶书" pitchFamily="49" charset="-122"/>
              </a:rPr>
              <a:t>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(</a:t>
            </a:r>
            <a:r>
              <a:rPr lang="en-US" altLang="zh-CN" sz="2800" dirty="0"/>
              <a:t>"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s=%d\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n</a:t>
            </a:r>
            <a:r>
              <a:rPr lang="en-US" altLang="zh-CN" sz="2800" dirty="0" err="1"/>
              <a:t>"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,s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return 0;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="" xmlns:a16="http://schemas.microsoft.com/office/drawing/2014/main" id="{8DA9B272-9CDA-44EE-B5BE-4B17AA860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5721350"/>
            <a:ext cx="1831975" cy="46672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/>
              <a:t>结果：</a:t>
            </a:r>
            <a:r>
              <a:rPr kumimoji="0" lang="en-US" altLang="zh-CN"/>
              <a:t>s=30</a:t>
            </a:r>
            <a:endParaRPr lang="en-US" altLang="zh-CN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6EE14365-006B-4A3F-8782-B2E8DEEC7C39}"/>
              </a:ext>
            </a:extLst>
          </p:cNvPr>
          <p:cNvGrpSpPr>
            <a:grpSpLocks/>
          </p:cNvGrpSpPr>
          <p:nvPr/>
        </p:nvGrpSpPr>
        <p:grpSpPr bwMode="auto">
          <a:xfrm>
            <a:off x="6151563" y="1705818"/>
            <a:ext cx="2374900" cy="5035550"/>
            <a:chOff x="3120" y="572"/>
            <a:chExt cx="1496" cy="3172"/>
          </a:xfrm>
          <a:solidFill>
            <a:schemeClr val="bg2"/>
          </a:solidFill>
        </p:grpSpPr>
        <p:sp>
          <p:nvSpPr>
            <p:cNvPr id="22" name="Rectangle 13">
              <a:extLst>
                <a:ext uri="{FF2B5EF4-FFF2-40B4-BE49-F238E27FC236}">
                  <a16:creationId xmlns="" xmlns:a16="http://schemas.microsoft.com/office/drawing/2014/main" id="{D0EAFC6C-E537-409D-A1C1-935FA38FF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058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1     2      3</a:t>
              </a:r>
              <a:endParaRPr lang="en-US" altLang="zh-CN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="" xmlns:a16="http://schemas.microsoft.com/office/drawing/2014/main" id="{CF4765DB-1838-4B89-A6B3-CB41EA4B5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572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 i     j      s=0</a:t>
              </a:r>
              <a:endParaRPr lang="en-US" altLang="zh-CN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="" xmlns:a16="http://schemas.microsoft.com/office/drawing/2014/main" id="{BEB66D01-87DA-4A63-9838-2FB898D78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10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1     1      1</a:t>
              </a:r>
              <a:endParaRPr lang="en-US" altLang="zh-CN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="" xmlns:a16="http://schemas.microsoft.com/office/drawing/2014/main" id="{1BE959F1-2870-4F03-9111-D4D3B539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96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1     3      6</a:t>
              </a:r>
              <a:endParaRPr lang="en-US" altLang="zh-CN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="" xmlns:a16="http://schemas.microsoft.com/office/drawing/2014/main" id="{E46934BC-1312-4F91-A909-435F7798A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1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2     1      11</a:t>
              </a:r>
              <a:endParaRPr lang="en-US" altLang="zh-CN"/>
            </a:p>
          </p:txBody>
        </p:sp>
        <p:sp>
          <p:nvSpPr>
            <p:cNvPr id="27" name="Rectangle 18">
              <a:extLst>
                <a:ext uri="{FF2B5EF4-FFF2-40B4-BE49-F238E27FC236}">
                  <a16:creationId xmlns="" xmlns:a16="http://schemas.microsoft.com/office/drawing/2014/main" id="{3EA13ABF-C124-49AC-91D9-AC4508EFD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08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2     2      13</a:t>
              </a:r>
              <a:endParaRPr lang="en-US" altLang="zh-CN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="" xmlns:a16="http://schemas.microsoft.com/office/drawing/2014/main" id="{6D80F816-8C4B-49D6-815E-890DB6F1C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94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2     4      20</a:t>
              </a:r>
              <a:endParaRPr lang="en-US" altLang="zh-CN"/>
            </a:p>
          </p:txBody>
        </p:sp>
        <p:sp>
          <p:nvSpPr>
            <p:cNvPr id="29" name="Rectangle 20">
              <a:extLst>
                <a:ext uri="{FF2B5EF4-FFF2-40B4-BE49-F238E27FC236}">
                  <a16:creationId xmlns="" xmlns:a16="http://schemas.microsoft.com/office/drawing/2014/main" id="{F4E61F09-7202-46C5-90FD-D328BCDC8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2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3     1      21</a:t>
              </a:r>
              <a:endParaRPr lang="en-US" altLang="zh-CN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="" xmlns:a16="http://schemas.microsoft.com/office/drawing/2014/main" id="{A45AA24F-5159-4F49-B54F-E677B6DC8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0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 dirty="0"/>
                <a:t>3     2      23</a:t>
              </a:r>
              <a:endParaRPr lang="en-US" altLang="zh-CN" dirty="0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="" xmlns:a16="http://schemas.microsoft.com/office/drawing/2014/main" id="{30C12CFC-AB3C-40F6-8298-4EF5B0B6F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18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3     3      26</a:t>
              </a:r>
              <a:endParaRPr lang="en-US" altLang="zh-CN"/>
            </a:p>
          </p:txBody>
        </p:sp>
        <p:sp>
          <p:nvSpPr>
            <p:cNvPr id="32" name="Rectangle 23">
              <a:extLst>
                <a:ext uri="{FF2B5EF4-FFF2-40B4-BE49-F238E27FC236}">
                  <a16:creationId xmlns="" xmlns:a16="http://schemas.microsoft.com/office/drawing/2014/main" id="{601EABA1-E078-4A0D-A5C6-14877A4D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56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3     4      30</a:t>
              </a:r>
              <a:endParaRPr lang="en-US" altLang="zh-CN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="" xmlns:a16="http://schemas.microsoft.com/office/drawing/2014/main" id="{4DEFEEEF-4996-4B50-A939-05C7B4EE1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57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 dirty="0"/>
                <a:t>2     3      16</a:t>
              </a:r>
              <a:endParaRPr lang="en-US" altLang="zh-CN" dirty="0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="" xmlns:a16="http://schemas.microsoft.com/office/drawing/2014/main" id="{945E7E0F-A233-4F7E-9EA2-99A8B3E8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533"/>
              <a:ext cx="14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/>
                <a:t>1     4      10</a:t>
              </a:r>
              <a:endParaRPr lang="en-US" altLang="zh-CN"/>
            </a:p>
          </p:txBody>
        </p:sp>
      </p:grpSp>
      <p:sp>
        <p:nvSpPr>
          <p:cNvPr id="21" name="Rectangle 11">
            <a:extLst>
              <a:ext uri="{FF2B5EF4-FFF2-40B4-BE49-F238E27FC236}">
                <a16:creationId xmlns="" xmlns:a16="http://schemas.microsoft.com/office/drawing/2014/main" id="{4301F669-C58B-4EFC-BF2E-A54C36F31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6308725"/>
            <a:ext cx="3311525" cy="46196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0000"/>
                </a:solidFill>
                <a:ea typeface="隶书" panose="02010509060101010101" pitchFamily="49" charset="-122"/>
              </a:rPr>
              <a:t>s=s+j; </a:t>
            </a:r>
            <a:r>
              <a:rPr lang="zh-CN" altLang="en-US">
                <a:solidFill>
                  <a:srgbClr val="FF0000"/>
                </a:solidFill>
                <a:ea typeface="隶书" panose="02010509060101010101" pitchFamily="49" charset="-122"/>
              </a:rPr>
              <a:t>执行多少次？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="" xmlns:a16="http://schemas.microsoft.com/office/drawing/2014/main" id="{F644C9C8-097C-427E-A669-D4757BE93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012825"/>
            <a:ext cx="4381500" cy="487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  循环嵌套，输出九九乘法表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="" xmlns:a16="http://schemas.microsoft.com/office/drawing/2014/main" id="{F67CF8D9-DFD5-4C95-B109-57E1AB1EA890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1916832"/>
            <a:ext cx="8153400" cy="4248150"/>
            <a:chOff x="324" y="504"/>
            <a:chExt cx="5136" cy="2676"/>
          </a:xfrm>
          <a:solidFill>
            <a:schemeClr val="bg2"/>
          </a:solidFill>
        </p:grpSpPr>
        <p:sp>
          <p:nvSpPr>
            <p:cNvPr id="40972" name="Rectangle 10">
              <a:extLst>
                <a:ext uri="{FF2B5EF4-FFF2-40B4-BE49-F238E27FC236}">
                  <a16:creationId xmlns="" xmlns:a16="http://schemas.microsoft.com/office/drawing/2014/main" id="{F485F976-9EA7-4ED2-BE39-D635935CE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504"/>
              <a:ext cx="5136" cy="2676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 dirty="0"/>
            </a:p>
          </p:txBody>
        </p:sp>
        <p:grpSp>
          <p:nvGrpSpPr>
            <p:cNvPr id="3" name="Group 11">
              <a:extLst>
                <a:ext uri="{FF2B5EF4-FFF2-40B4-BE49-F238E27FC236}">
                  <a16:creationId xmlns="" xmlns:a16="http://schemas.microsoft.com/office/drawing/2014/main" id="{36E6A339-6785-404E-9E2D-FE684673B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825"/>
              <a:ext cx="4488" cy="1921"/>
              <a:chOff x="684" y="825"/>
              <a:chExt cx="4488" cy="1921"/>
            </a:xfrm>
            <a:grpFill/>
          </p:grpSpPr>
          <p:grpSp>
            <p:nvGrpSpPr>
              <p:cNvPr id="4" name="Group 12">
                <a:extLst>
                  <a:ext uri="{FF2B5EF4-FFF2-40B4-BE49-F238E27FC236}">
                    <a16:creationId xmlns="" xmlns:a16="http://schemas.microsoft.com/office/drawing/2014/main" id="{144BBFF7-7644-43AE-9BEE-086BD710D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1" y="825"/>
                <a:ext cx="3858" cy="253"/>
                <a:chOff x="1123" y="825"/>
                <a:chExt cx="3858" cy="253"/>
              </a:xfrm>
              <a:grpFill/>
            </p:grpSpPr>
            <p:sp>
              <p:nvSpPr>
                <p:cNvPr id="41017" name="Text Box 13">
                  <a:extLst>
                    <a:ext uri="{FF2B5EF4-FFF2-40B4-BE49-F238E27FC236}">
                      <a16:creationId xmlns="" xmlns:a16="http://schemas.microsoft.com/office/drawing/2014/main" id="{E74272CD-5484-4001-8886-3A80437A05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1018" name="Text Box 14">
                  <a:extLst>
                    <a:ext uri="{FF2B5EF4-FFF2-40B4-BE49-F238E27FC236}">
                      <a16:creationId xmlns="" xmlns:a16="http://schemas.microsoft.com/office/drawing/2014/main" id="{46CC6FB0-B15D-4A3D-A65D-7A8EF76B5E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 dirty="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41019" name="Text Box 15">
                  <a:extLst>
                    <a:ext uri="{FF2B5EF4-FFF2-40B4-BE49-F238E27FC236}">
                      <a16:creationId xmlns="" xmlns:a16="http://schemas.microsoft.com/office/drawing/2014/main" id="{BB57B4B6-CF52-4BB9-97C1-DA206302CE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41020" name="Text Box 16">
                  <a:extLst>
                    <a:ext uri="{FF2B5EF4-FFF2-40B4-BE49-F238E27FC236}">
                      <a16:creationId xmlns="" xmlns:a16="http://schemas.microsoft.com/office/drawing/2014/main" id="{85191823-F285-47AF-BE2B-1F9F84F190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41021" name="Text Box 17">
                  <a:extLst>
                    <a:ext uri="{FF2B5EF4-FFF2-40B4-BE49-F238E27FC236}">
                      <a16:creationId xmlns="" xmlns:a16="http://schemas.microsoft.com/office/drawing/2014/main" id="{8BF6355E-A8A1-4663-B93E-29BD3FFADB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41022" name="Text Box 18">
                  <a:extLst>
                    <a:ext uri="{FF2B5EF4-FFF2-40B4-BE49-F238E27FC236}">
                      <a16:creationId xmlns="" xmlns:a16="http://schemas.microsoft.com/office/drawing/2014/main" id="{03FF9A3C-4326-4812-AE98-FCDCD396EE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41023" name="Text Box 19">
                  <a:extLst>
                    <a:ext uri="{FF2B5EF4-FFF2-40B4-BE49-F238E27FC236}">
                      <a16:creationId xmlns="" xmlns:a16="http://schemas.microsoft.com/office/drawing/2014/main" id="{4AD91919-8DC8-42B0-AFF5-1514454A0F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7</a:t>
                  </a:r>
                </a:p>
              </p:txBody>
            </p:sp>
            <p:sp>
              <p:nvSpPr>
                <p:cNvPr id="41024" name="Text Box 20">
                  <a:extLst>
                    <a:ext uri="{FF2B5EF4-FFF2-40B4-BE49-F238E27FC236}">
                      <a16:creationId xmlns="" xmlns:a16="http://schemas.microsoft.com/office/drawing/2014/main" id="{D4B1AF24-640E-481D-9D6A-5D979A3CB3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8</a:t>
                  </a:r>
                </a:p>
              </p:txBody>
            </p:sp>
            <p:sp>
              <p:nvSpPr>
                <p:cNvPr id="41025" name="Text Box 21">
                  <a:extLst>
                    <a:ext uri="{FF2B5EF4-FFF2-40B4-BE49-F238E27FC236}">
                      <a16:creationId xmlns="" xmlns:a16="http://schemas.microsoft.com/office/drawing/2014/main" id="{F9DDCBDB-F9E0-45DF-BD35-79D0DA5848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40975" name="Line 22">
                <a:extLst>
                  <a:ext uri="{FF2B5EF4-FFF2-40B4-BE49-F238E27FC236}">
                    <a16:creationId xmlns="" xmlns:a16="http://schemas.microsoft.com/office/drawing/2014/main" id="{0390DDBF-79F2-4FB5-9B5D-CC940A2A8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" y="1188"/>
                <a:ext cx="4488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lIns="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5" name="Group 23">
                <a:extLst>
                  <a:ext uri="{FF2B5EF4-FFF2-40B4-BE49-F238E27FC236}">
                    <a16:creationId xmlns="" xmlns:a16="http://schemas.microsoft.com/office/drawing/2014/main" id="{DD1A2E8A-1E2F-4C6A-B309-80074DEB7D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1" y="1161"/>
                <a:ext cx="3858" cy="253"/>
                <a:chOff x="1123" y="825"/>
                <a:chExt cx="3858" cy="253"/>
              </a:xfrm>
              <a:grpFill/>
            </p:grpSpPr>
            <p:sp>
              <p:nvSpPr>
                <p:cNvPr id="41008" name="Text Box 24">
                  <a:extLst>
                    <a:ext uri="{FF2B5EF4-FFF2-40B4-BE49-F238E27FC236}">
                      <a16:creationId xmlns="" xmlns:a16="http://schemas.microsoft.com/office/drawing/2014/main" id="{4B63A428-C259-4700-B0D1-2DE5764CA1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41009" name="Text Box 25">
                  <a:extLst>
                    <a:ext uri="{FF2B5EF4-FFF2-40B4-BE49-F238E27FC236}">
                      <a16:creationId xmlns="" xmlns:a16="http://schemas.microsoft.com/office/drawing/2014/main" id="{DC5B1634-86EB-4BEA-84C7-A9EE8BC906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 dirty="0"/>
                    <a:t>2</a:t>
                  </a:r>
                </a:p>
              </p:txBody>
            </p:sp>
            <p:sp>
              <p:nvSpPr>
                <p:cNvPr id="41010" name="Text Box 26">
                  <a:extLst>
                    <a:ext uri="{FF2B5EF4-FFF2-40B4-BE49-F238E27FC236}">
                      <a16:creationId xmlns="" xmlns:a16="http://schemas.microsoft.com/office/drawing/2014/main" id="{3AD70A4F-DC00-4498-B282-B383E5022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3</a:t>
                  </a:r>
                </a:p>
              </p:txBody>
            </p:sp>
            <p:sp>
              <p:nvSpPr>
                <p:cNvPr id="41011" name="Text Box 27">
                  <a:extLst>
                    <a:ext uri="{FF2B5EF4-FFF2-40B4-BE49-F238E27FC236}">
                      <a16:creationId xmlns="" xmlns:a16="http://schemas.microsoft.com/office/drawing/2014/main" id="{F1E9F4CA-94EC-47E6-A099-FAC0BA9A01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4</a:t>
                  </a:r>
                </a:p>
              </p:txBody>
            </p:sp>
            <p:sp>
              <p:nvSpPr>
                <p:cNvPr id="41012" name="Text Box 28">
                  <a:extLst>
                    <a:ext uri="{FF2B5EF4-FFF2-40B4-BE49-F238E27FC236}">
                      <a16:creationId xmlns="" xmlns:a16="http://schemas.microsoft.com/office/drawing/2014/main" id="{B01CD57E-0340-44B5-93DB-0A761A1C67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5</a:t>
                  </a:r>
                </a:p>
              </p:txBody>
            </p:sp>
            <p:sp>
              <p:nvSpPr>
                <p:cNvPr id="41013" name="Text Box 29">
                  <a:extLst>
                    <a:ext uri="{FF2B5EF4-FFF2-40B4-BE49-F238E27FC236}">
                      <a16:creationId xmlns="" xmlns:a16="http://schemas.microsoft.com/office/drawing/2014/main" id="{3FB94931-396C-4A24-A013-9785CF156D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41014" name="Text Box 30">
                  <a:extLst>
                    <a:ext uri="{FF2B5EF4-FFF2-40B4-BE49-F238E27FC236}">
                      <a16:creationId xmlns="" xmlns:a16="http://schemas.microsoft.com/office/drawing/2014/main" id="{F7BA04D6-2979-4A79-A626-D59FFD07EC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7</a:t>
                  </a:r>
                </a:p>
              </p:txBody>
            </p:sp>
            <p:sp>
              <p:nvSpPr>
                <p:cNvPr id="41015" name="Text Box 31">
                  <a:extLst>
                    <a:ext uri="{FF2B5EF4-FFF2-40B4-BE49-F238E27FC236}">
                      <a16:creationId xmlns="" xmlns:a16="http://schemas.microsoft.com/office/drawing/2014/main" id="{127BC13F-224F-4C07-BC1B-60964A380B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8</a:t>
                  </a:r>
                </a:p>
              </p:txBody>
            </p:sp>
            <p:sp>
              <p:nvSpPr>
                <p:cNvPr id="41016" name="Text Box 32">
                  <a:extLst>
                    <a:ext uri="{FF2B5EF4-FFF2-40B4-BE49-F238E27FC236}">
                      <a16:creationId xmlns="" xmlns:a16="http://schemas.microsoft.com/office/drawing/2014/main" id="{156D75C5-AB1D-4DF1-88CA-37438A227E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9</a:t>
                  </a:r>
                </a:p>
              </p:txBody>
            </p:sp>
          </p:grpSp>
          <p:grpSp>
            <p:nvGrpSpPr>
              <p:cNvPr id="6" name="Group 33">
                <a:extLst>
                  <a:ext uri="{FF2B5EF4-FFF2-40B4-BE49-F238E27FC236}">
                    <a16:creationId xmlns="" xmlns:a16="http://schemas.microsoft.com/office/drawing/2014/main" id="{D0EE05DE-AEFC-4A31-9A0D-00D813B182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1" y="1449"/>
                <a:ext cx="3939" cy="253"/>
                <a:chOff x="1123" y="825"/>
                <a:chExt cx="3939" cy="253"/>
              </a:xfrm>
              <a:grpFill/>
            </p:grpSpPr>
            <p:sp>
              <p:nvSpPr>
                <p:cNvPr id="40999" name="Text Box 34">
                  <a:extLst>
                    <a:ext uri="{FF2B5EF4-FFF2-40B4-BE49-F238E27FC236}">
                      <a16:creationId xmlns="" xmlns:a16="http://schemas.microsoft.com/office/drawing/2014/main" id="{487F914D-7FE5-42F9-81FE-3DDA982A83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 dirty="0"/>
                    <a:t>2</a:t>
                  </a:r>
                </a:p>
              </p:txBody>
            </p:sp>
            <p:sp>
              <p:nvSpPr>
                <p:cNvPr id="41000" name="Text Box 35">
                  <a:extLst>
                    <a:ext uri="{FF2B5EF4-FFF2-40B4-BE49-F238E27FC236}">
                      <a16:creationId xmlns="" xmlns:a16="http://schemas.microsoft.com/office/drawing/2014/main" id="{5A639CC1-084E-4155-8CF6-9BC2AF68E3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4</a:t>
                  </a:r>
                </a:p>
              </p:txBody>
            </p:sp>
            <p:sp>
              <p:nvSpPr>
                <p:cNvPr id="41001" name="Text Box 36">
                  <a:extLst>
                    <a:ext uri="{FF2B5EF4-FFF2-40B4-BE49-F238E27FC236}">
                      <a16:creationId xmlns="" xmlns:a16="http://schemas.microsoft.com/office/drawing/2014/main" id="{91D8F8F0-901C-476A-92E2-A71D09AED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41002" name="Text Box 37">
                  <a:extLst>
                    <a:ext uri="{FF2B5EF4-FFF2-40B4-BE49-F238E27FC236}">
                      <a16:creationId xmlns="" xmlns:a16="http://schemas.microsoft.com/office/drawing/2014/main" id="{FE2D7240-0CBB-4799-BD09-592284F550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8</a:t>
                  </a:r>
                </a:p>
              </p:txBody>
            </p:sp>
            <p:sp>
              <p:nvSpPr>
                <p:cNvPr id="41003" name="Text Box 38">
                  <a:extLst>
                    <a:ext uri="{FF2B5EF4-FFF2-40B4-BE49-F238E27FC236}">
                      <a16:creationId xmlns="" xmlns:a16="http://schemas.microsoft.com/office/drawing/2014/main" id="{06958AE3-EF38-4032-A9C0-E6DA4CC08A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 dirty="0"/>
                    <a:t>10</a:t>
                  </a:r>
                </a:p>
              </p:txBody>
            </p:sp>
            <p:sp>
              <p:nvSpPr>
                <p:cNvPr id="41004" name="Text Box 39">
                  <a:extLst>
                    <a:ext uri="{FF2B5EF4-FFF2-40B4-BE49-F238E27FC236}">
                      <a16:creationId xmlns="" xmlns:a16="http://schemas.microsoft.com/office/drawing/2014/main" id="{319C6219-D756-44F6-BD3D-7DC9D4014C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12</a:t>
                  </a:r>
                </a:p>
              </p:txBody>
            </p:sp>
            <p:sp>
              <p:nvSpPr>
                <p:cNvPr id="41005" name="Text Box 40">
                  <a:extLst>
                    <a:ext uri="{FF2B5EF4-FFF2-40B4-BE49-F238E27FC236}">
                      <a16:creationId xmlns="" xmlns:a16="http://schemas.microsoft.com/office/drawing/2014/main" id="{2BF9DDFC-D14F-4C09-B5BF-C4B6655518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14</a:t>
                  </a:r>
                </a:p>
              </p:txBody>
            </p:sp>
            <p:sp>
              <p:nvSpPr>
                <p:cNvPr id="41006" name="Text Box 41">
                  <a:extLst>
                    <a:ext uri="{FF2B5EF4-FFF2-40B4-BE49-F238E27FC236}">
                      <a16:creationId xmlns="" xmlns:a16="http://schemas.microsoft.com/office/drawing/2014/main" id="{2615FEF5-5384-44F4-970E-1C38C4501D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16</a:t>
                  </a:r>
                </a:p>
              </p:txBody>
            </p:sp>
            <p:sp>
              <p:nvSpPr>
                <p:cNvPr id="41007" name="Text Box 42">
                  <a:extLst>
                    <a:ext uri="{FF2B5EF4-FFF2-40B4-BE49-F238E27FC236}">
                      <a16:creationId xmlns="" xmlns:a16="http://schemas.microsoft.com/office/drawing/2014/main" id="{2DC78CE5-F1CA-491C-B205-5F76CB2A32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18</a:t>
                  </a:r>
                </a:p>
              </p:txBody>
            </p:sp>
          </p:grpSp>
          <p:grpSp>
            <p:nvGrpSpPr>
              <p:cNvPr id="7" name="Group 43">
                <a:extLst>
                  <a:ext uri="{FF2B5EF4-FFF2-40B4-BE49-F238E27FC236}">
                    <a16:creationId xmlns="" xmlns:a16="http://schemas.microsoft.com/office/drawing/2014/main" id="{063782B1-9407-4E74-B138-92BFCB125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1" y="1737"/>
                <a:ext cx="3939" cy="253"/>
                <a:chOff x="1123" y="825"/>
                <a:chExt cx="3939" cy="253"/>
              </a:xfrm>
              <a:grpFill/>
            </p:grpSpPr>
            <p:sp>
              <p:nvSpPr>
                <p:cNvPr id="40990" name="Text Box 44">
                  <a:extLst>
                    <a:ext uri="{FF2B5EF4-FFF2-40B4-BE49-F238E27FC236}">
                      <a16:creationId xmlns="" xmlns:a16="http://schemas.microsoft.com/office/drawing/2014/main" id="{AA6D1EF6-A67E-4611-93F9-732F0EE347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3</a:t>
                  </a:r>
                </a:p>
              </p:txBody>
            </p:sp>
            <p:sp>
              <p:nvSpPr>
                <p:cNvPr id="40991" name="Text Box 45">
                  <a:extLst>
                    <a:ext uri="{FF2B5EF4-FFF2-40B4-BE49-F238E27FC236}">
                      <a16:creationId xmlns="" xmlns:a16="http://schemas.microsoft.com/office/drawing/2014/main" id="{A531A899-689F-48D3-AFC8-9001A832BF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40992" name="Text Box 46">
                  <a:extLst>
                    <a:ext uri="{FF2B5EF4-FFF2-40B4-BE49-F238E27FC236}">
                      <a16:creationId xmlns="" xmlns:a16="http://schemas.microsoft.com/office/drawing/2014/main" id="{1D10D345-9C9A-4088-8FA5-E34D9A9C98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 dirty="0"/>
                    <a:t>9</a:t>
                  </a:r>
                </a:p>
              </p:txBody>
            </p:sp>
            <p:sp>
              <p:nvSpPr>
                <p:cNvPr id="40993" name="Text Box 47">
                  <a:extLst>
                    <a:ext uri="{FF2B5EF4-FFF2-40B4-BE49-F238E27FC236}">
                      <a16:creationId xmlns="" xmlns:a16="http://schemas.microsoft.com/office/drawing/2014/main" id="{D707B933-69F0-4F71-A244-13AA453F44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12</a:t>
                  </a:r>
                </a:p>
              </p:txBody>
            </p:sp>
            <p:sp>
              <p:nvSpPr>
                <p:cNvPr id="40994" name="Text Box 48">
                  <a:extLst>
                    <a:ext uri="{FF2B5EF4-FFF2-40B4-BE49-F238E27FC236}">
                      <a16:creationId xmlns="" xmlns:a16="http://schemas.microsoft.com/office/drawing/2014/main" id="{B894C24F-C625-48E6-8436-C5676B98ED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15</a:t>
                  </a:r>
                </a:p>
              </p:txBody>
            </p:sp>
            <p:sp>
              <p:nvSpPr>
                <p:cNvPr id="40995" name="Text Box 49">
                  <a:extLst>
                    <a:ext uri="{FF2B5EF4-FFF2-40B4-BE49-F238E27FC236}">
                      <a16:creationId xmlns="" xmlns:a16="http://schemas.microsoft.com/office/drawing/2014/main" id="{F7A3AA37-8D74-429B-B9EE-9C2E77C159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18</a:t>
                  </a:r>
                </a:p>
              </p:txBody>
            </p:sp>
            <p:sp>
              <p:nvSpPr>
                <p:cNvPr id="40996" name="Text Box 50">
                  <a:extLst>
                    <a:ext uri="{FF2B5EF4-FFF2-40B4-BE49-F238E27FC236}">
                      <a16:creationId xmlns="" xmlns:a16="http://schemas.microsoft.com/office/drawing/2014/main" id="{8020EAE7-A9BC-4C06-930E-9A93B110A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21</a:t>
                  </a:r>
                </a:p>
              </p:txBody>
            </p:sp>
            <p:sp>
              <p:nvSpPr>
                <p:cNvPr id="40997" name="Text Box 51">
                  <a:extLst>
                    <a:ext uri="{FF2B5EF4-FFF2-40B4-BE49-F238E27FC236}">
                      <a16:creationId xmlns="" xmlns:a16="http://schemas.microsoft.com/office/drawing/2014/main" id="{4B8C572E-ADD6-40DF-9C75-9B2F4BDC29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24</a:t>
                  </a:r>
                </a:p>
              </p:txBody>
            </p:sp>
            <p:sp>
              <p:nvSpPr>
                <p:cNvPr id="40998" name="Text Box 52">
                  <a:extLst>
                    <a:ext uri="{FF2B5EF4-FFF2-40B4-BE49-F238E27FC236}">
                      <a16:creationId xmlns="" xmlns:a16="http://schemas.microsoft.com/office/drawing/2014/main" id="{B5C08442-1024-4305-ACA0-029573019C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27</a:t>
                  </a:r>
                </a:p>
              </p:txBody>
            </p:sp>
          </p:grpSp>
          <p:grpSp>
            <p:nvGrpSpPr>
              <p:cNvPr id="8" name="Group 53">
                <a:extLst>
                  <a:ext uri="{FF2B5EF4-FFF2-40B4-BE49-F238E27FC236}">
                    <a16:creationId xmlns="" xmlns:a16="http://schemas.microsoft.com/office/drawing/2014/main" id="{B3DC8A67-9917-40E5-A982-19C7FAE860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1" y="2493"/>
                <a:ext cx="3939" cy="253"/>
                <a:chOff x="1123" y="825"/>
                <a:chExt cx="3939" cy="253"/>
              </a:xfrm>
              <a:grpFill/>
            </p:grpSpPr>
            <p:sp>
              <p:nvSpPr>
                <p:cNvPr id="40981" name="Text Box 54">
                  <a:extLst>
                    <a:ext uri="{FF2B5EF4-FFF2-40B4-BE49-F238E27FC236}">
                      <a16:creationId xmlns="" xmlns:a16="http://schemas.microsoft.com/office/drawing/2014/main" id="{F50FC44D-D572-4696-BF9E-98FF201F1D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3" y="825"/>
                  <a:ext cx="138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9</a:t>
                  </a:r>
                </a:p>
              </p:txBody>
            </p:sp>
            <p:sp>
              <p:nvSpPr>
                <p:cNvPr id="40982" name="Text Box 55">
                  <a:extLst>
                    <a:ext uri="{FF2B5EF4-FFF2-40B4-BE49-F238E27FC236}">
                      <a16:creationId xmlns="" xmlns:a16="http://schemas.microsoft.com/office/drawing/2014/main" id="{B32B8DB6-915B-4437-8FD5-1D31A36C82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8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18</a:t>
                  </a:r>
                </a:p>
              </p:txBody>
            </p:sp>
            <p:sp>
              <p:nvSpPr>
                <p:cNvPr id="40983" name="Text Box 56">
                  <a:extLst>
                    <a:ext uri="{FF2B5EF4-FFF2-40B4-BE49-F238E27FC236}">
                      <a16:creationId xmlns="" xmlns:a16="http://schemas.microsoft.com/office/drawing/2014/main" id="{47063755-09F8-4B36-8573-A31F65BCD4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3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27</a:t>
                  </a:r>
                </a:p>
              </p:txBody>
            </p:sp>
            <p:sp>
              <p:nvSpPr>
                <p:cNvPr id="40984" name="Text Box 57">
                  <a:extLst>
                    <a:ext uri="{FF2B5EF4-FFF2-40B4-BE49-F238E27FC236}">
                      <a16:creationId xmlns="" xmlns:a16="http://schemas.microsoft.com/office/drawing/2014/main" id="{2E811AD1-F9F6-4C53-ADD4-72BBC9F158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36</a:t>
                  </a:r>
                </a:p>
              </p:txBody>
            </p:sp>
            <p:sp>
              <p:nvSpPr>
                <p:cNvPr id="40985" name="Text Box 58">
                  <a:extLst>
                    <a:ext uri="{FF2B5EF4-FFF2-40B4-BE49-F238E27FC236}">
                      <a16:creationId xmlns="" xmlns:a16="http://schemas.microsoft.com/office/drawing/2014/main" id="{BA695349-30A1-4FA5-9828-A3ADA462BD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3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45</a:t>
                  </a:r>
                </a:p>
              </p:txBody>
            </p:sp>
            <p:sp>
              <p:nvSpPr>
                <p:cNvPr id="40986" name="Text Box 59">
                  <a:extLst>
                    <a:ext uri="{FF2B5EF4-FFF2-40B4-BE49-F238E27FC236}">
                      <a16:creationId xmlns="" xmlns:a16="http://schemas.microsoft.com/office/drawing/2014/main" id="{17972F32-5E22-4F46-A7D5-DE3147D7D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8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54</a:t>
                  </a:r>
                </a:p>
              </p:txBody>
            </p:sp>
            <p:sp>
              <p:nvSpPr>
                <p:cNvPr id="40987" name="Text Box 60">
                  <a:extLst>
                    <a:ext uri="{FF2B5EF4-FFF2-40B4-BE49-F238E27FC236}">
                      <a16:creationId xmlns="" xmlns:a16="http://schemas.microsoft.com/office/drawing/2014/main" id="{BE013E8E-249B-46F6-9422-D29B3A2AEA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3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 dirty="0"/>
                    <a:t>63</a:t>
                  </a:r>
                </a:p>
              </p:txBody>
            </p:sp>
            <p:sp>
              <p:nvSpPr>
                <p:cNvPr id="40988" name="Text Box 61">
                  <a:extLst>
                    <a:ext uri="{FF2B5EF4-FFF2-40B4-BE49-F238E27FC236}">
                      <a16:creationId xmlns="" xmlns:a16="http://schemas.microsoft.com/office/drawing/2014/main" id="{3CB7FCED-A676-4CA5-94E6-E00EC89201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8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72</a:t>
                  </a:r>
                </a:p>
              </p:txBody>
            </p:sp>
            <p:sp>
              <p:nvSpPr>
                <p:cNvPr id="40989" name="Text Box 62">
                  <a:extLst>
                    <a:ext uri="{FF2B5EF4-FFF2-40B4-BE49-F238E27FC236}">
                      <a16:creationId xmlns="" xmlns:a16="http://schemas.microsoft.com/office/drawing/2014/main" id="{8B7EFBC6-35C9-4A2D-B544-A8FEEE2298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43" y="825"/>
                  <a:ext cx="219" cy="25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46800" rIns="90000" bIns="4680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000"/>
                    <a:t>81</a:t>
                  </a:r>
                </a:p>
              </p:txBody>
            </p:sp>
          </p:grpSp>
          <p:sp>
            <p:nvSpPr>
              <p:cNvPr id="40980" name="Text Box 63">
                <a:extLst>
                  <a:ext uri="{FF2B5EF4-FFF2-40B4-BE49-F238E27FC236}">
                    <a16:creationId xmlns="" xmlns:a16="http://schemas.microsoft.com/office/drawing/2014/main" id="{DA8CA522-D140-4FC9-9709-B2FF6BD02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" y="2013"/>
                <a:ext cx="937" cy="250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lIns="0" tIns="46800" rIns="90000" bIns="4680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/>
                  <a:t>……………..</a:t>
                </a:r>
              </a:p>
            </p:txBody>
          </p:sp>
        </p:grpSp>
      </p:grpSp>
      <p:grpSp>
        <p:nvGrpSpPr>
          <p:cNvPr id="9" name="Group 64">
            <a:extLst>
              <a:ext uri="{FF2B5EF4-FFF2-40B4-BE49-F238E27FC236}">
                <a16:creationId xmlns="" xmlns:a16="http://schemas.microsoft.com/office/drawing/2014/main" id="{0B419F12-FAD1-4421-B696-BFC5BE96F3A5}"/>
              </a:ext>
            </a:extLst>
          </p:cNvPr>
          <p:cNvGrpSpPr>
            <a:grpSpLocks/>
          </p:cNvGrpSpPr>
          <p:nvPr/>
        </p:nvGrpSpPr>
        <p:grpSpPr bwMode="auto">
          <a:xfrm>
            <a:off x="663576" y="2853457"/>
            <a:ext cx="674687" cy="457200"/>
            <a:chOff x="703" y="1598"/>
            <a:chExt cx="425" cy="288"/>
          </a:xfrm>
        </p:grpSpPr>
        <p:sp>
          <p:nvSpPr>
            <p:cNvPr id="39946" name="Line 65">
              <a:extLst>
                <a:ext uri="{FF2B5EF4-FFF2-40B4-BE49-F238E27FC236}">
                  <a16:creationId xmlns="" xmlns:a16="http://schemas.microsoft.com/office/drawing/2014/main" id="{DF065370-FED1-4D02-BE69-E66EBC450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788"/>
              <a:ext cx="37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7" name="Text Box 66">
              <a:extLst>
                <a:ext uri="{FF2B5EF4-FFF2-40B4-BE49-F238E27FC236}">
                  <a16:creationId xmlns="" xmlns:a16="http://schemas.microsoft.com/office/drawing/2014/main" id="{CBCE6668-6C49-48DD-A3AF-9EE980E2B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598"/>
              <a:ext cx="1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</a:rPr>
                <a:t>i</a:t>
              </a:r>
            </a:p>
          </p:txBody>
        </p:sp>
      </p:grpSp>
      <p:grpSp>
        <p:nvGrpSpPr>
          <p:cNvPr id="10" name="Group 67">
            <a:extLst>
              <a:ext uri="{FF2B5EF4-FFF2-40B4-BE49-F238E27FC236}">
                <a16:creationId xmlns="" xmlns:a16="http://schemas.microsoft.com/office/drawing/2014/main" id="{454762AF-7397-4A6D-B43D-A75F509D4E23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1978744"/>
            <a:ext cx="261938" cy="644525"/>
            <a:chOff x="1392" y="950"/>
            <a:chExt cx="165" cy="406"/>
          </a:xfrm>
        </p:grpSpPr>
        <p:sp>
          <p:nvSpPr>
            <p:cNvPr id="39944" name="Line 68">
              <a:extLst>
                <a:ext uri="{FF2B5EF4-FFF2-40B4-BE49-F238E27FC236}">
                  <a16:creationId xmlns="" xmlns:a16="http://schemas.microsoft.com/office/drawing/2014/main" id="{19B2EC91-0DC3-4C1E-82A2-A2E471B3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11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5" name="Text Box 69">
              <a:extLst>
                <a:ext uri="{FF2B5EF4-FFF2-40B4-BE49-F238E27FC236}">
                  <a16:creationId xmlns="" xmlns:a16="http://schemas.microsoft.com/office/drawing/2014/main" id="{5DB4E2B1-5B06-4E4B-B120-53A3EDF5A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" y="950"/>
              <a:ext cx="1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0000"/>
                  </a:solidFill>
                </a:rPr>
                <a:t>j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="" xmlns:a16="http://schemas.microsoft.com/office/drawing/2014/main" id="{5A5B1463-04C7-4EDE-BF66-5036BBBB9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268413"/>
            <a:ext cx="775970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6.1</a:t>
            </a:r>
            <a:r>
              <a:rPr lang="en-US" altLang="zh-CN" sz="3200">
                <a:latin typeface="Arial" panose="020B0604020202020204" pitchFamily="34" charset="0"/>
              </a:rPr>
              <a:t>  </a:t>
            </a:r>
            <a:r>
              <a:rPr lang="zh-CN" altLang="en-US" sz="3200">
                <a:latin typeface="Arial" panose="020B0604020202020204" pitchFamily="34" charset="0"/>
              </a:rPr>
              <a:t>概述</a:t>
            </a:r>
            <a:endParaRPr lang="zh-CN" altLang="en-US" sz="3200"/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/>
              <a:t>            程序中凡涉及求阶乘、累加、排序等问题都要用循环解决，因为程序中的某一</a:t>
            </a:r>
            <a:r>
              <a:rPr kumimoji="0" lang="zh-CN" altLang="en-US"/>
              <a:t>程序段要重复执行若干次。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kumimoji="0" lang="en-US" altLang="zh-CN"/>
              <a:t>C</a:t>
            </a:r>
            <a:r>
              <a:rPr kumimoji="0" lang="zh-CN" altLang="en-US"/>
              <a:t>语言实现循环的语句：</a:t>
            </a:r>
            <a:endParaRPr kumimoji="0" lang="zh-CN" altLang="en-US" sz="2800"/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en-US" altLang="zh-CN"/>
              <a:t>goto </a:t>
            </a:r>
            <a:r>
              <a:rPr kumimoji="0" lang="zh-CN" altLang="en-US"/>
              <a:t>和</a:t>
            </a:r>
            <a:r>
              <a:rPr kumimoji="0" lang="en-US" altLang="zh-CN"/>
              <a:t>if</a:t>
            </a:r>
            <a:r>
              <a:rPr kumimoji="0" lang="zh-CN" altLang="en-US"/>
              <a:t>组合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en-US" altLang="zh-CN"/>
              <a:t>while</a:t>
            </a:r>
            <a:r>
              <a:rPr kumimoji="0" lang="zh-CN" altLang="en-US"/>
              <a:t>语句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en-US" altLang="zh-CN"/>
              <a:t>do  while</a:t>
            </a:r>
            <a:r>
              <a:rPr kumimoji="0" lang="zh-CN" altLang="en-US"/>
              <a:t>语句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en-US" altLang="zh-CN"/>
              <a:t>for</a:t>
            </a:r>
            <a:r>
              <a:rPr kumimoji="0" lang="zh-CN" altLang="en-US"/>
              <a:t>语句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="" xmlns:a16="http://schemas.microsoft.com/office/drawing/2014/main" id="{F644C9C8-097C-427E-A669-D4757BE93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012825"/>
            <a:ext cx="4381500" cy="487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  循环嵌套，输出九九乘法表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1" name="Text Box 70">
            <a:extLst>
              <a:ext uri="{FF2B5EF4-FFF2-40B4-BE49-F238E27FC236}">
                <a16:creationId xmlns="" xmlns:a16="http://schemas.microsoft.com/office/drawing/2014/main" id="{2F5DC484-2D51-4E89-9A91-B7CF301DB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04" y="1916832"/>
            <a:ext cx="7143750" cy="43592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i,j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for(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=1;i&lt;10;i++)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("%4d",i);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("\n------------------------------------\n");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for(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=1;i&lt;10;i++)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for(j=1;j&lt;10;j++)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	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((j==9)?"%4d\n":"%4d",i*j);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32" name="AutoShape 72">
            <a:extLst>
              <a:ext uri="{FF2B5EF4-FFF2-40B4-BE49-F238E27FC236}">
                <a16:creationId xmlns="" xmlns:a16="http://schemas.microsoft.com/office/drawing/2014/main" id="{F2816AFC-13A2-4C5C-A9CE-E48A7D2D6A02}"/>
              </a:ext>
            </a:extLst>
          </p:cNvPr>
          <p:cNvSpPr>
            <a:spLocks/>
          </p:cNvSpPr>
          <p:nvPr/>
        </p:nvSpPr>
        <p:spPr bwMode="auto">
          <a:xfrm>
            <a:off x="4919663" y="2406650"/>
            <a:ext cx="3795712" cy="1022350"/>
          </a:xfrm>
          <a:prstGeom prst="borderCallout1">
            <a:avLst>
              <a:gd name="adj1" fmla="val 53822"/>
              <a:gd name="adj2" fmla="val -2936"/>
              <a:gd name="adj3" fmla="val 279169"/>
              <a:gd name="adj4" fmla="val -23947"/>
            </a:avLst>
          </a:prstGeom>
          <a:solidFill>
            <a:srgbClr val="FFCC99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rIns="540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endParaRPr lang="en-US" altLang="zh-CN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条件运算符：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   </a:t>
            </a:r>
            <a:r>
              <a:rPr lang="en-US" altLang="zh-CN" sz="2000" b="1" dirty="0"/>
              <a:t>j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9</a:t>
            </a:r>
            <a:r>
              <a:rPr lang="zh-CN" altLang="en-US" sz="2000" b="1" dirty="0"/>
              <a:t>，输出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*j</a:t>
            </a:r>
            <a:r>
              <a:rPr lang="zh-CN" altLang="en-US" sz="2000" b="1" dirty="0"/>
              <a:t>，再回车换行。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   </a:t>
            </a:r>
            <a:r>
              <a:rPr lang="en-US" altLang="zh-CN" sz="2000" b="1" dirty="0"/>
              <a:t>j≠9</a:t>
            </a:r>
            <a:r>
              <a:rPr lang="zh-CN" altLang="en-US" sz="2000" b="1" dirty="0"/>
              <a:t>，只输出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*j</a:t>
            </a:r>
            <a:r>
              <a:rPr lang="zh-CN" altLang="en-US" sz="20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33988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="" xmlns:a16="http://schemas.microsoft.com/office/drawing/2014/main" id="{A3F7F7F3-B777-4802-B19F-90DDBE3E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1196975"/>
            <a:ext cx="775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000"/>
              <a:t> </a:t>
            </a:r>
            <a:r>
              <a:rPr lang="zh-CN" altLang="en-US"/>
              <a:t>九九乘法表逻辑框图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01EFC052-EB6E-4793-B7E9-6A1F9714AA6B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04813"/>
            <a:ext cx="3889375" cy="6483350"/>
            <a:chOff x="3049" y="0"/>
            <a:chExt cx="2519" cy="4332"/>
          </a:xfrm>
        </p:grpSpPr>
        <p:sp useBgFill="1">
          <p:nvSpPr>
            <p:cNvPr id="40973" name="AutoShape 9">
              <a:extLst>
                <a:ext uri="{FF2B5EF4-FFF2-40B4-BE49-F238E27FC236}">
                  <a16:creationId xmlns="" xmlns:a16="http://schemas.microsoft.com/office/drawing/2014/main" id="{D2B03C02-013E-4920-87EB-39BC149D1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720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i&lt;10</a:t>
              </a:r>
            </a:p>
          </p:txBody>
        </p:sp>
        <p:sp>
          <p:nvSpPr>
            <p:cNvPr id="40974" name="Line 10">
              <a:extLst>
                <a:ext uri="{FF2B5EF4-FFF2-40B4-BE49-F238E27FC236}">
                  <a16:creationId xmlns="" xmlns:a16="http://schemas.microsoft.com/office/drawing/2014/main" id="{FA2D315E-D838-45ED-9019-2A4195FE1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1021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0975" name="Text Box 11">
              <a:extLst>
                <a:ext uri="{FF2B5EF4-FFF2-40B4-BE49-F238E27FC236}">
                  <a16:creationId xmlns="" xmlns:a16="http://schemas.microsoft.com/office/drawing/2014/main" id="{FE651B41-BB8E-48AD-B104-ADA74C26F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2320"/>
              <a:ext cx="649" cy="271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printf</a:t>
              </a:r>
            </a:p>
          </p:txBody>
        </p:sp>
        <p:sp>
          <p:nvSpPr>
            <p:cNvPr id="40976" name="Line 12">
              <a:extLst>
                <a:ext uri="{FF2B5EF4-FFF2-40B4-BE49-F238E27FC236}">
                  <a16:creationId xmlns="" xmlns:a16="http://schemas.microsoft.com/office/drawing/2014/main" id="{3902B120-222A-4131-A1CC-C666A00F3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1638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13">
              <a:extLst>
                <a:ext uri="{FF2B5EF4-FFF2-40B4-BE49-F238E27FC236}">
                  <a16:creationId xmlns="" xmlns:a16="http://schemas.microsoft.com/office/drawing/2014/main" id="{47236949-BA2A-4020-9D7B-90861BB23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7" y="860"/>
              <a:ext cx="9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14">
              <a:extLst>
                <a:ext uri="{FF2B5EF4-FFF2-40B4-BE49-F238E27FC236}">
                  <a16:creationId xmlns="" xmlns:a16="http://schemas.microsoft.com/office/drawing/2014/main" id="{A10AAB82-F909-4598-951B-E55C66D3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2045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Text Box 15">
              <a:extLst>
                <a:ext uri="{FF2B5EF4-FFF2-40B4-BE49-F238E27FC236}">
                  <a16:creationId xmlns="" xmlns:a16="http://schemas.microsoft.com/office/drawing/2014/main" id="{4B6AD05E-9CD4-4F14-A629-0F13A17A9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602"/>
              <a:ext cx="2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N</a:t>
              </a:r>
            </a:p>
          </p:txBody>
        </p:sp>
        <p:sp>
          <p:nvSpPr>
            <p:cNvPr id="40980" name="Text Box 16">
              <a:extLst>
                <a:ext uri="{FF2B5EF4-FFF2-40B4-BE49-F238E27FC236}">
                  <a16:creationId xmlns="" xmlns:a16="http://schemas.microsoft.com/office/drawing/2014/main" id="{81D3A419-073B-4D05-B8B1-E4F604D32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2" y="984"/>
              <a:ext cx="73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Y</a:t>
              </a:r>
            </a:p>
          </p:txBody>
        </p:sp>
        <p:sp>
          <p:nvSpPr>
            <p:cNvPr id="40981" name="Line 17">
              <a:extLst>
                <a:ext uri="{FF2B5EF4-FFF2-40B4-BE49-F238E27FC236}">
                  <a16:creationId xmlns="" xmlns:a16="http://schemas.microsoft.com/office/drawing/2014/main" id="{B89E93CB-48B1-4E70-BE8B-C2DF3E1D2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0982" name="Text Box 18">
              <a:extLst>
                <a:ext uri="{FF2B5EF4-FFF2-40B4-BE49-F238E27FC236}">
                  <a16:creationId xmlns="" xmlns:a16="http://schemas.microsoft.com/office/drawing/2014/main" id="{D700852F-F574-494B-B1FE-17AAFCD2F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2" y="232"/>
              <a:ext cx="649" cy="27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i=1</a:t>
              </a:r>
            </a:p>
          </p:txBody>
        </p:sp>
        <p:sp>
          <p:nvSpPr>
            <p:cNvPr id="40983" name="Line 19">
              <a:extLst>
                <a:ext uri="{FF2B5EF4-FFF2-40B4-BE49-F238E27FC236}">
                  <a16:creationId xmlns="" xmlns:a16="http://schemas.microsoft.com/office/drawing/2014/main" id="{FBE746EA-5271-48BE-BAC0-7B1E660F3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52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0984" name="Text Box 20">
              <a:extLst>
                <a:ext uri="{FF2B5EF4-FFF2-40B4-BE49-F238E27FC236}">
                  <a16:creationId xmlns="" xmlns:a16="http://schemas.microsoft.com/office/drawing/2014/main" id="{639BDEB3-5FE3-44BF-8340-8600C2B50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6" y="2779"/>
              <a:ext cx="649" cy="27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j++</a:t>
              </a:r>
            </a:p>
          </p:txBody>
        </p:sp>
        <p:sp>
          <p:nvSpPr>
            <p:cNvPr id="40985" name="Line 21">
              <a:extLst>
                <a:ext uri="{FF2B5EF4-FFF2-40B4-BE49-F238E27FC236}">
                  <a16:creationId xmlns="" xmlns:a16="http://schemas.microsoft.com/office/drawing/2014/main" id="{0135DE39-5DCF-456D-A4FB-FE220A2C4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0" y="1638"/>
              <a:ext cx="0" cy="17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22">
              <a:extLst>
                <a:ext uri="{FF2B5EF4-FFF2-40B4-BE49-F238E27FC236}">
                  <a16:creationId xmlns="" xmlns:a16="http://schemas.microsoft.com/office/drawing/2014/main" id="{D3E6FFE9-A449-4DE3-95C5-2299EF277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0" y="189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23">
              <a:extLst>
                <a:ext uri="{FF2B5EF4-FFF2-40B4-BE49-F238E27FC236}">
                  <a16:creationId xmlns="" xmlns:a16="http://schemas.microsoft.com/office/drawing/2014/main" id="{A03973D9-8596-4010-97DB-F8D6D64E3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0988" name="Text Box 24">
              <a:extLst>
                <a:ext uri="{FF2B5EF4-FFF2-40B4-BE49-F238E27FC236}">
                  <a16:creationId xmlns="" xmlns:a16="http://schemas.microsoft.com/office/drawing/2014/main" id="{9253E262-536A-4D53-81BE-523A19D0C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" y="1274"/>
              <a:ext cx="649" cy="271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j=1</a:t>
              </a:r>
            </a:p>
          </p:txBody>
        </p:sp>
        <p:sp useBgFill="1">
          <p:nvSpPr>
            <p:cNvPr id="40989" name="AutoShape 25">
              <a:extLst>
                <a:ext uri="{FF2B5EF4-FFF2-40B4-BE49-F238E27FC236}">
                  <a16:creationId xmlns="" xmlns:a16="http://schemas.microsoft.com/office/drawing/2014/main" id="{F27746FE-5590-4A19-9D65-D9291679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739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j&lt;10</a:t>
              </a:r>
            </a:p>
          </p:txBody>
        </p:sp>
        <p:sp>
          <p:nvSpPr>
            <p:cNvPr id="40990" name="Text Box 26">
              <a:extLst>
                <a:ext uri="{FF2B5EF4-FFF2-40B4-BE49-F238E27FC236}">
                  <a16:creationId xmlns="" xmlns:a16="http://schemas.microsoft.com/office/drawing/2014/main" id="{B6D4330E-8493-4EC7-956F-A271CB707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2" y="2036"/>
              <a:ext cx="73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Y</a:t>
              </a:r>
            </a:p>
          </p:txBody>
        </p:sp>
        <p:sp>
          <p:nvSpPr>
            <p:cNvPr id="40991" name="Line 27">
              <a:extLst>
                <a:ext uri="{FF2B5EF4-FFF2-40B4-BE49-F238E27FC236}">
                  <a16:creationId xmlns="" xmlns:a16="http://schemas.microsoft.com/office/drawing/2014/main" id="{9400480F-6647-42C7-85CE-D32CCFB07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2579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Line 28">
              <a:extLst>
                <a:ext uri="{FF2B5EF4-FFF2-40B4-BE49-F238E27FC236}">
                  <a16:creationId xmlns="" xmlns:a16="http://schemas.microsoft.com/office/drawing/2014/main" id="{89C2083A-546E-46D3-9C1F-653EC01C9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3045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29">
              <a:extLst>
                <a:ext uri="{FF2B5EF4-FFF2-40B4-BE49-F238E27FC236}">
                  <a16:creationId xmlns="" xmlns:a16="http://schemas.microsoft.com/office/drawing/2014/main" id="{C99D784B-DE03-48D6-82F6-D12E38031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0" y="3334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Text Box 30">
              <a:extLst>
                <a:ext uri="{FF2B5EF4-FFF2-40B4-BE49-F238E27FC236}">
                  <a16:creationId xmlns="" xmlns:a16="http://schemas.microsoft.com/office/drawing/2014/main" id="{91F48A27-1D41-43EA-97A7-2358939E6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688"/>
              <a:ext cx="23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N</a:t>
              </a:r>
            </a:p>
          </p:txBody>
        </p:sp>
        <p:sp>
          <p:nvSpPr>
            <p:cNvPr id="40995" name="Line 31">
              <a:extLst>
                <a:ext uri="{FF2B5EF4-FFF2-40B4-BE49-F238E27FC236}">
                  <a16:creationId xmlns="" xmlns:a16="http://schemas.microsoft.com/office/drawing/2014/main" id="{9733BEA3-CFD5-40DC-89EA-27E9F3E2E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890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0996" name="Text Box 32">
              <a:extLst>
                <a:ext uri="{FF2B5EF4-FFF2-40B4-BE49-F238E27FC236}">
                  <a16:creationId xmlns="" xmlns:a16="http://schemas.microsoft.com/office/drawing/2014/main" id="{174C00A0-F0E1-4382-A585-A2DD5D125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3608"/>
              <a:ext cx="649" cy="271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i++</a:t>
              </a:r>
            </a:p>
          </p:txBody>
        </p:sp>
        <p:sp>
          <p:nvSpPr>
            <p:cNvPr id="40997" name="Line 33">
              <a:extLst>
                <a:ext uri="{FF2B5EF4-FFF2-40B4-BE49-F238E27FC236}">
                  <a16:creationId xmlns="" xmlns:a16="http://schemas.microsoft.com/office/drawing/2014/main" id="{F4C4AA0A-D55F-4411-BB0B-D5BF68C7B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1" y="3434"/>
              <a:ext cx="7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8" name="Line 34">
              <a:extLst>
                <a:ext uri="{FF2B5EF4-FFF2-40B4-BE49-F238E27FC236}">
                  <a16:creationId xmlns="" xmlns:a16="http://schemas.microsoft.com/office/drawing/2014/main" id="{2F522BF0-A974-4F7B-8836-008C6B2DF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" y="3434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9" name="Line 35">
              <a:extLst>
                <a:ext uri="{FF2B5EF4-FFF2-40B4-BE49-F238E27FC236}">
                  <a16:creationId xmlns="" xmlns:a16="http://schemas.microsoft.com/office/drawing/2014/main" id="{52159E80-1D88-487C-B90D-E60AB5903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3868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0" name="Line 36">
              <a:extLst>
                <a:ext uri="{FF2B5EF4-FFF2-40B4-BE49-F238E27FC236}">
                  <a16:creationId xmlns="" xmlns:a16="http://schemas.microsoft.com/office/drawing/2014/main" id="{62EDB2A7-4028-42CA-94CE-6A78EA5DB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0" y="3990"/>
              <a:ext cx="1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1" name="Line 37">
              <a:extLst>
                <a:ext uri="{FF2B5EF4-FFF2-40B4-BE49-F238E27FC236}">
                  <a16:creationId xmlns="" xmlns:a16="http://schemas.microsoft.com/office/drawing/2014/main" id="{78B69921-FE7B-4876-9716-2737767D9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9" y="646"/>
              <a:ext cx="0" cy="3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2" name="Line 38">
              <a:extLst>
                <a:ext uri="{FF2B5EF4-FFF2-40B4-BE49-F238E27FC236}">
                  <a16:creationId xmlns="" xmlns:a16="http://schemas.microsoft.com/office/drawing/2014/main" id="{24E5D30A-7B87-4841-937C-C8353EF42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646"/>
              <a:ext cx="1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3" name="Line 39">
              <a:extLst>
                <a:ext uri="{FF2B5EF4-FFF2-40B4-BE49-F238E27FC236}">
                  <a16:creationId xmlns="" xmlns:a16="http://schemas.microsoft.com/office/drawing/2014/main" id="{20FEE0DA-333E-4448-A5C0-D4B966DC7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8" y="869"/>
              <a:ext cx="0" cy="3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4" name="Line 40">
              <a:extLst>
                <a:ext uri="{FF2B5EF4-FFF2-40B4-BE49-F238E27FC236}">
                  <a16:creationId xmlns="" xmlns:a16="http://schemas.microsoft.com/office/drawing/2014/main" id="{ACBA748B-5550-4883-AB74-DD3ECAE62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2" y="4089"/>
              <a:ext cx="1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5" name="Line 41">
              <a:extLst>
                <a:ext uri="{FF2B5EF4-FFF2-40B4-BE49-F238E27FC236}">
                  <a16:creationId xmlns="" xmlns:a16="http://schemas.microsoft.com/office/drawing/2014/main" id="{C3EABF2C-D016-455A-B386-275E5CB3F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4089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3">
            <a:extLst>
              <a:ext uri="{FF2B5EF4-FFF2-40B4-BE49-F238E27FC236}">
                <a16:creationId xmlns="" xmlns:a16="http://schemas.microsoft.com/office/drawing/2014/main" id="{F2B64AC9-C1F9-49CD-9141-90C0F3D845DA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2027238"/>
            <a:ext cx="1766888" cy="727075"/>
            <a:chOff x="1911" y="1270"/>
            <a:chExt cx="1113" cy="458"/>
          </a:xfrm>
        </p:grpSpPr>
        <p:sp>
          <p:nvSpPr>
            <p:cNvPr id="40971" name="Text Box 44">
              <a:extLst>
                <a:ext uri="{FF2B5EF4-FFF2-40B4-BE49-F238E27FC236}">
                  <a16:creationId xmlns="" xmlns:a16="http://schemas.microsoft.com/office/drawing/2014/main" id="{11066CE1-7571-4A81-B404-5F70591CE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1270"/>
              <a:ext cx="555" cy="268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外循环</a:t>
              </a:r>
            </a:p>
          </p:txBody>
        </p:sp>
        <p:sp>
          <p:nvSpPr>
            <p:cNvPr id="40972" name="Line 45">
              <a:extLst>
                <a:ext uri="{FF2B5EF4-FFF2-40B4-BE49-F238E27FC236}">
                  <a16:creationId xmlns="" xmlns:a16="http://schemas.microsoft.com/office/drawing/2014/main" id="{6C141A89-CFDB-43CC-AE5B-D0131C12B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1464"/>
              <a:ext cx="708" cy="2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="" xmlns:a16="http://schemas.microsoft.com/office/drawing/2014/main" id="{3185A809-147C-4715-A3E6-846BBD6D3B27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1916113"/>
            <a:ext cx="6026150" cy="3475037"/>
            <a:chOff x="1531" y="1200"/>
            <a:chExt cx="3796" cy="2189"/>
          </a:xfrm>
        </p:grpSpPr>
        <p:sp>
          <p:nvSpPr>
            <p:cNvPr id="40968" name="Rectangle 47">
              <a:extLst>
                <a:ext uri="{FF2B5EF4-FFF2-40B4-BE49-F238E27FC236}">
                  <a16:creationId xmlns="" xmlns:a16="http://schemas.microsoft.com/office/drawing/2014/main" id="{FFDE8306-665F-49BA-B938-226E557CD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200"/>
              <a:ext cx="2145" cy="2189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969" name="Text Box 48">
              <a:extLst>
                <a:ext uri="{FF2B5EF4-FFF2-40B4-BE49-F238E27FC236}">
                  <a16:creationId xmlns="" xmlns:a16="http://schemas.microsoft.com/office/drawing/2014/main" id="{C77DB1AC-3968-4122-971A-367CC70D4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" y="2062"/>
              <a:ext cx="56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内循环</a:t>
              </a:r>
            </a:p>
          </p:txBody>
        </p:sp>
        <p:sp>
          <p:nvSpPr>
            <p:cNvPr id="40970" name="Line 49">
              <a:extLst>
                <a:ext uri="{FF2B5EF4-FFF2-40B4-BE49-F238E27FC236}">
                  <a16:creationId xmlns="" xmlns:a16="http://schemas.microsoft.com/office/drawing/2014/main" id="{0328B7F6-565E-4858-A63C-5E0EB9466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172"/>
              <a:ext cx="1104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Text Box 42">
            <a:extLst>
              <a:ext uri="{FF2B5EF4-FFF2-40B4-BE49-F238E27FC236}">
                <a16:creationId xmlns="" xmlns:a16="http://schemas.microsoft.com/office/drawing/2014/main" id="{4547B3E0-E648-42A6-94E1-53A769F5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7025"/>
            <a:ext cx="5149850" cy="127476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8000" tIns="82800" rIns="90000" bIns="8280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a typeface="隶书" pitchFamily="49" charset="-122"/>
              </a:rPr>
              <a:t>for(</a:t>
            </a:r>
            <a:r>
              <a:rPr lang="en-US" altLang="zh-CN" dirty="0" err="1">
                <a:solidFill>
                  <a:srgbClr val="FF0000"/>
                </a:solidFill>
                <a:ea typeface="隶书" pitchFamily="49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</a:rPr>
              <a:t>=1;i&lt;10;i++)</a:t>
            </a: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a typeface="隶书" pitchFamily="49" charset="-122"/>
              </a:rPr>
              <a:t>    </a:t>
            </a:r>
            <a:r>
              <a:rPr lang="en-US" altLang="zh-CN" dirty="0">
                <a:solidFill>
                  <a:srgbClr val="3333FF"/>
                </a:solidFill>
                <a:ea typeface="隶书" pitchFamily="49" charset="-122"/>
              </a:rPr>
              <a:t>for(j=1;j&lt;10;j++)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ea typeface="隶书" pitchFamily="49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ea typeface="隶书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隶书" pitchFamily="49" charset="-122"/>
              </a:rPr>
              <a:t>((j==9)?"%4d\n":"%4d",i*j);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6" name="Text Box 42">
            <a:extLst>
              <a:ext uri="{FF2B5EF4-FFF2-40B4-BE49-F238E27FC236}">
                <a16:creationId xmlns="" xmlns:a16="http://schemas.microsoft.com/office/drawing/2014/main" id="{7DF4FAE1-4406-4F89-AAD8-35CA12D9E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16563"/>
            <a:ext cx="5149850" cy="9064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8000" tIns="82800" rIns="90000" bIns="82800"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ea typeface="隶书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隶书" pitchFamily="49" charset="-122"/>
              </a:rPr>
              <a:t>((j==9)?"%4d\n":"%4d",i*j);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a typeface="隶书" pitchFamily="49" charset="-122"/>
              </a:rPr>
              <a:t>执行多少次？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="" xmlns:a16="http://schemas.microsoft.com/office/drawing/2014/main" id="{479A8C84-1930-4704-A73F-7A2FF1369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984250"/>
            <a:ext cx="7759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6.7</a:t>
            </a:r>
            <a:r>
              <a:rPr lang="en-US" altLang="zh-CN" sz="3200">
                <a:latin typeface="Arial" panose="020B0604020202020204" pitchFamily="34" charset="0"/>
              </a:rPr>
              <a:t>  </a:t>
            </a:r>
            <a:r>
              <a:rPr lang="zh-CN" altLang="en-US" sz="3200">
                <a:latin typeface="Arial" panose="020B0604020202020204" pitchFamily="34" charset="0"/>
              </a:rPr>
              <a:t>几种循环的比较</a:t>
            </a:r>
            <a:endParaRPr lang="zh-CN" altLang="en-US" sz="3200"/>
          </a:p>
        </p:txBody>
      </p:sp>
      <p:sp>
        <p:nvSpPr>
          <p:cNvPr id="41987" name="Rectangle 8">
            <a:extLst>
              <a:ext uri="{FF2B5EF4-FFF2-40B4-BE49-F238E27FC236}">
                <a16:creationId xmlns="" xmlns:a16="http://schemas.microsoft.com/office/drawing/2014/main" id="{4B26AE97-8D6C-4D1B-94D8-74778ED1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117725"/>
            <a:ext cx="7791450" cy="3792538"/>
          </a:xfrm>
          <a:prstGeom prst="rect">
            <a:avLst/>
          </a:prstGeom>
          <a:solidFill>
            <a:srgbClr val="FFE1FF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4000"/>
          </a:p>
        </p:txBody>
      </p:sp>
      <p:sp>
        <p:nvSpPr>
          <p:cNvPr id="41988" name="Text Box 9">
            <a:extLst>
              <a:ext uri="{FF2B5EF4-FFF2-40B4-BE49-F238E27FC236}">
                <a16:creationId xmlns="" xmlns:a16="http://schemas.microsoft.com/office/drawing/2014/main" id="{DD63E634-18D6-4F2F-BB89-15A17D08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2232025"/>
            <a:ext cx="574675" cy="396875"/>
          </a:xfrm>
          <a:prstGeom prst="rect">
            <a:avLst/>
          </a:prstGeom>
          <a:solidFill>
            <a:srgbClr val="FFE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语 句</a:t>
            </a:r>
            <a:endParaRPr lang="zh-CN" altLang="en-US" sz="4000"/>
          </a:p>
        </p:txBody>
      </p:sp>
      <p:sp>
        <p:nvSpPr>
          <p:cNvPr id="41989" name="Text Box 10">
            <a:extLst>
              <a:ext uri="{FF2B5EF4-FFF2-40B4-BE49-F238E27FC236}">
                <a16:creationId xmlns="" xmlns:a16="http://schemas.microsoft.com/office/drawing/2014/main" id="{267BDB45-D2E7-40B2-9C8C-AA94150A1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2178050"/>
            <a:ext cx="2012950" cy="396875"/>
          </a:xfrm>
          <a:prstGeom prst="rect">
            <a:avLst/>
          </a:prstGeom>
          <a:solidFill>
            <a:srgbClr val="FFE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适用范围	</a:t>
            </a:r>
            <a:endParaRPr lang="zh-CN" altLang="en-US" sz="4000"/>
          </a:p>
        </p:txBody>
      </p:sp>
      <p:sp>
        <p:nvSpPr>
          <p:cNvPr id="41990" name="Text Box 11">
            <a:extLst>
              <a:ext uri="{FF2B5EF4-FFF2-40B4-BE49-F238E27FC236}">
                <a16:creationId xmlns="" xmlns:a16="http://schemas.microsoft.com/office/drawing/2014/main" id="{9B34F8E0-0962-4304-9C01-30A936D34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2192338"/>
            <a:ext cx="822325" cy="396875"/>
          </a:xfrm>
          <a:prstGeom prst="rect">
            <a:avLst/>
          </a:prstGeom>
          <a:solidFill>
            <a:srgbClr val="FFE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说  明</a:t>
            </a:r>
            <a:endParaRPr lang="zh-CN" altLang="en-US" sz="4000"/>
          </a:p>
        </p:txBody>
      </p:sp>
      <p:sp>
        <p:nvSpPr>
          <p:cNvPr id="41991" name="Line 12">
            <a:extLst>
              <a:ext uri="{FF2B5EF4-FFF2-40B4-BE49-F238E27FC236}">
                <a16:creationId xmlns="" xmlns:a16="http://schemas.microsoft.com/office/drawing/2014/main" id="{1343477A-BB51-4CDD-B1B2-671C70507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8" y="4083050"/>
            <a:ext cx="30924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">
            <a:extLst>
              <a:ext uri="{FF2B5EF4-FFF2-40B4-BE49-F238E27FC236}">
                <a16:creationId xmlns="" xmlns:a16="http://schemas.microsoft.com/office/drawing/2014/main" id="{674F5973-46F2-4493-81DD-FB7BA7EA3B37}"/>
              </a:ext>
            </a:extLst>
          </p:cNvPr>
          <p:cNvGrpSpPr>
            <a:grpSpLocks/>
          </p:cNvGrpSpPr>
          <p:nvPr/>
        </p:nvGrpSpPr>
        <p:grpSpPr bwMode="auto">
          <a:xfrm>
            <a:off x="1055688" y="3051175"/>
            <a:ext cx="2959100" cy="1006475"/>
            <a:chOff x="665" y="1751"/>
            <a:chExt cx="1864" cy="634"/>
          </a:xfrm>
        </p:grpSpPr>
        <p:sp>
          <p:nvSpPr>
            <p:cNvPr id="42010" name="Text Box 14">
              <a:extLst>
                <a:ext uri="{FF2B5EF4-FFF2-40B4-BE49-F238E27FC236}">
                  <a16:creationId xmlns="" xmlns:a16="http://schemas.microsoft.com/office/drawing/2014/main" id="{E7281E71-9391-40BB-ADFA-2164AAD10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1899"/>
              <a:ext cx="517" cy="269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>
                  <a:solidFill>
                    <a:srgbClr val="FF0000"/>
                  </a:solidFill>
                </a:rPr>
                <a:t>while</a:t>
              </a:r>
            </a:p>
          </p:txBody>
        </p:sp>
        <p:sp>
          <p:nvSpPr>
            <p:cNvPr id="42011" name="Text Box 15">
              <a:extLst>
                <a:ext uri="{FF2B5EF4-FFF2-40B4-BE49-F238E27FC236}">
                  <a16:creationId xmlns="" xmlns:a16="http://schemas.microsoft.com/office/drawing/2014/main" id="{1EE796E8-8E40-4752-AEA0-08F6416D4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1751"/>
              <a:ext cx="1243" cy="634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/>
                <a:t>只知道结束条件</a:t>
              </a:r>
            </a:p>
            <a:p>
              <a:r>
                <a:rPr lang="zh-CN" altLang="en-US" sz="2000"/>
                <a:t>而</a:t>
              </a:r>
              <a:r>
                <a:rPr lang="zh-CN" altLang="en-US" sz="2000">
                  <a:solidFill>
                    <a:srgbClr val="FF0000"/>
                  </a:solidFill>
                </a:rPr>
                <a:t>无法确定执行</a:t>
              </a:r>
            </a:p>
            <a:p>
              <a:r>
                <a:rPr lang="zh-CN" altLang="en-US" sz="2000">
                  <a:solidFill>
                    <a:srgbClr val="FF0000"/>
                  </a:solidFill>
                </a:rPr>
                <a:t>次数</a:t>
              </a:r>
              <a:r>
                <a:rPr lang="zh-CN" altLang="en-US" sz="2000"/>
                <a:t>的情况下。</a:t>
              </a:r>
            </a:p>
          </p:txBody>
        </p:sp>
      </p:grpSp>
      <p:sp>
        <p:nvSpPr>
          <p:cNvPr id="11" name="Text Box 16">
            <a:extLst>
              <a:ext uri="{FF2B5EF4-FFF2-40B4-BE49-F238E27FC236}">
                <a16:creationId xmlns="" xmlns:a16="http://schemas.microsoft.com/office/drawing/2014/main" id="{013F405A-88E7-4243-B200-2FF2554D9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3116263"/>
            <a:ext cx="4368800" cy="1296987"/>
          </a:xfrm>
          <a:prstGeom prst="rect">
            <a:avLst/>
          </a:prstGeom>
          <a:solidFill>
            <a:srgbClr val="FFE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2200"/>
              <a:t>① </a:t>
            </a:r>
            <a:r>
              <a:rPr lang="zh-CN" altLang="en-US" sz="2000"/>
              <a:t>循环变量初始化在循环体之前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/>
              <a:t>② </a:t>
            </a:r>
            <a:r>
              <a:rPr lang="zh-CN" altLang="en-US" sz="2000"/>
              <a:t>循环体中应包含使循环结束的语句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/>
              <a:t>③ </a:t>
            </a:r>
            <a:r>
              <a:rPr lang="zh-CN" altLang="en-US" sz="2000">
                <a:solidFill>
                  <a:srgbClr val="FF0000"/>
                </a:solidFill>
              </a:rPr>
              <a:t>可以用 </a:t>
            </a:r>
            <a:r>
              <a:rPr lang="en-US" altLang="zh-CN" sz="2000">
                <a:solidFill>
                  <a:srgbClr val="FF0000"/>
                </a:solidFill>
              </a:rPr>
              <a:t>break 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continue </a:t>
            </a:r>
            <a:r>
              <a:rPr lang="zh-CN" altLang="en-US" sz="2000">
                <a:solidFill>
                  <a:srgbClr val="FF0000"/>
                </a:solidFill>
              </a:rPr>
              <a:t>语句控制</a:t>
            </a:r>
            <a:endParaRPr kumimoji="0" lang="zh-CN" altLang="en-US" sz="2200">
              <a:solidFill>
                <a:srgbClr val="FF0000"/>
              </a:solidFill>
            </a:endParaRPr>
          </a:p>
        </p:txBody>
      </p:sp>
      <p:grpSp>
        <p:nvGrpSpPr>
          <p:cNvPr id="3" name="Group 17">
            <a:extLst>
              <a:ext uri="{FF2B5EF4-FFF2-40B4-BE49-F238E27FC236}">
                <a16:creationId xmlns="" xmlns:a16="http://schemas.microsoft.com/office/drawing/2014/main" id="{33462D44-3FDC-4E9F-99B0-2C5D8B818930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4102100"/>
            <a:ext cx="3081337" cy="427038"/>
            <a:chOff x="589" y="2393"/>
            <a:chExt cx="1941" cy="269"/>
          </a:xfrm>
        </p:grpSpPr>
        <p:sp>
          <p:nvSpPr>
            <p:cNvPr id="42008" name="Text Box 18">
              <a:extLst>
                <a:ext uri="{FF2B5EF4-FFF2-40B4-BE49-F238E27FC236}">
                  <a16:creationId xmlns="" xmlns:a16="http://schemas.microsoft.com/office/drawing/2014/main" id="{5D6A4C7F-F2D6-4ACB-A6E1-1095DFF78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393"/>
              <a:ext cx="646" cy="269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>
                  <a:solidFill>
                    <a:srgbClr val="FF0000"/>
                  </a:solidFill>
                </a:rPr>
                <a:t>do-while</a:t>
              </a:r>
            </a:p>
          </p:txBody>
        </p:sp>
        <p:sp>
          <p:nvSpPr>
            <p:cNvPr id="42009" name="Text Box 19">
              <a:extLst>
                <a:ext uri="{FF2B5EF4-FFF2-40B4-BE49-F238E27FC236}">
                  <a16:creationId xmlns="" xmlns:a16="http://schemas.microsoft.com/office/drawing/2014/main" id="{BA20711A-06EC-4927-B02E-E57CFB89D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7" y="2398"/>
              <a:ext cx="1243" cy="250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/>
                <a:t>至少执行一次时</a:t>
              </a: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="" xmlns:a16="http://schemas.microsoft.com/office/drawing/2014/main" id="{64B43E36-F793-4634-B759-CA7C386D3BFD}"/>
              </a:ext>
            </a:extLst>
          </p:cNvPr>
          <p:cNvGrpSpPr>
            <a:grpSpLocks/>
          </p:cNvGrpSpPr>
          <p:nvPr/>
        </p:nvGrpSpPr>
        <p:grpSpPr bwMode="auto">
          <a:xfrm>
            <a:off x="909638" y="2620963"/>
            <a:ext cx="7794625" cy="427037"/>
            <a:chOff x="573" y="1460"/>
            <a:chExt cx="4910" cy="269"/>
          </a:xfrm>
        </p:grpSpPr>
        <p:sp>
          <p:nvSpPr>
            <p:cNvPr id="42003" name="Line 21">
              <a:extLst>
                <a:ext uri="{FF2B5EF4-FFF2-40B4-BE49-F238E27FC236}">
                  <a16:creationId xmlns="" xmlns:a16="http://schemas.microsoft.com/office/drawing/2014/main" id="{AB4E5B4E-BED6-493F-9B5F-5C6FFD299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1460"/>
              <a:ext cx="48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Line 22">
              <a:extLst>
                <a:ext uri="{FF2B5EF4-FFF2-40B4-BE49-F238E27FC236}">
                  <a16:creationId xmlns="" xmlns:a16="http://schemas.microsoft.com/office/drawing/2014/main" id="{7E5215A8-EA7D-47C1-A59E-C12A0CA83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1729"/>
              <a:ext cx="489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Text Box 23">
              <a:extLst>
                <a:ext uri="{FF2B5EF4-FFF2-40B4-BE49-F238E27FC236}">
                  <a16:creationId xmlns="" xmlns:a16="http://schemas.microsoft.com/office/drawing/2014/main" id="{B71D9DF4-BD12-4017-B96A-C4630D4D4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1473"/>
              <a:ext cx="523" cy="211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>
                  <a:solidFill>
                    <a:srgbClr val="FF0000"/>
                  </a:solidFill>
                </a:rPr>
                <a:t>if~goto</a:t>
              </a:r>
            </a:p>
          </p:txBody>
        </p:sp>
        <p:sp>
          <p:nvSpPr>
            <p:cNvPr id="42006" name="Text Box 24">
              <a:extLst>
                <a:ext uri="{FF2B5EF4-FFF2-40B4-BE49-F238E27FC236}">
                  <a16:creationId xmlns="" xmlns:a16="http://schemas.microsoft.com/office/drawing/2014/main" id="{5B13F01A-0B4F-498A-859B-607A2F1C7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469"/>
              <a:ext cx="921" cy="250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/>
                <a:t>无条件循环</a:t>
              </a:r>
              <a:endParaRPr lang="zh-CN" altLang="en-US" sz="4000"/>
            </a:p>
          </p:txBody>
        </p:sp>
        <p:sp>
          <p:nvSpPr>
            <p:cNvPr id="42007" name="Text Box 25">
              <a:extLst>
                <a:ext uri="{FF2B5EF4-FFF2-40B4-BE49-F238E27FC236}">
                  <a16:creationId xmlns="" xmlns:a16="http://schemas.microsoft.com/office/drawing/2014/main" id="{8418D1D5-99BB-40C3-96F9-A88D73E23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1475"/>
              <a:ext cx="2993" cy="250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 </a:t>
              </a:r>
              <a:r>
                <a:rPr lang="zh-CN" altLang="en-US" sz="2000"/>
                <a:t>该循环</a:t>
              </a:r>
              <a:r>
                <a:rPr lang="zh-CN" altLang="en-US" sz="2000">
                  <a:solidFill>
                    <a:srgbClr val="FF0000"/>
                  </a:solidFill>
                </a:rPr>
                <a:t>不能用</a:t>
              </a:r>
              <a:r>
                <a:rPr lang="en-US" altLang="zh-CN" sz="2000">
                  <a:solidFill>
                    <a:srgbClr val="FF0000"/>
                  </a:solidFill>
                </a:rPr>
                <a:t>break </a:t>
              </a:r>
              <a:r>
                <a:rPr lang="zh-CN" altLang="en-US" sz="2000">
                  <a:solidFill>
                    <a:srgbClr val="FF0000"/>
                  </a:solidFill>
                </a:rPr>
                <a:t>和</a:t>
              </a:r>
              <a:r>
                <a:rPr lang="en-US" altLang="zh-CN" sz="2000">
                  <a:solidFill>
                    <a:srgbClr val="FF0000"/>
                  </a:solidFill>
                </a:rPr>
                <a:t>continue </a:t>
              </a:r>
              <a:r>
                <a:rPr lang="zh-CN" altLang="en-US" sz="2000">
                  <a:solidFill>
                    <a:srgbClr val="FF0000"/>
                  </a:solidFill>
                </a:rPr>
                <a:t>语句控制</a:t>
              </a:r>
            </a:p>
          </p:txBody>
        </p:sp>
      </p:grpSp>
      <p:sp>
        <p:nvSpPr>
          <p:cNvPr id="41996" name="Line 26">
            <a:extLst>
              <a:ext uri="{FF2B5EF4-FFF2-40B4-BE49-F238E27FC236}">
                <a16:creationId xmlns="" xmlns:a16="http://schemas.microsoft.com/office/drawing/2014/main" id="{30CF9F4C-8A1D-406A-A371-1A9596BDFD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7550" y="2111375"/>
            <a:ext cx="0" cy="379095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27">
            <a:extLst>
              <a:ext uri="{FF2B5EF4-FFF2-40B4-BE49-F238E27FC236}">
                <a16:creationId xmlns="" xmlns:a16="http://schemas.microsoft.com/office/drawing/2014/main" id="{219B02F3-0612-44D3-87B3-DB5E7E946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9863" y="2143125"/>
            <a:ext cx="0" cy="38068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8">
            <a:extLst>
              <a:ext uri="{FF2B5EF4-FFF2-40B4-BE49-F238E27FC236}">
                <a16:creationId xmlns="" xmlns:a16="http://schemas.microsoft.com/office/drawing/2014/main" id="{ED3764B9-3D43-4E77-A48A-213286111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163" y="4632325"/>
            <a:ext cx="777398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3">
            <a:extLst>
              <a:ext uri="{FF2B5EF4-FFF2-40B4-BE49-F238E27FC236}">
                <a16:creationId xmlns="" xmlns:a16="http://schemas.microsoft.com/office/drawing/2014/main" id="{C295857A-4C3F-476D-B9A2-8E0C51077870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4786313"/>
            <a:ext cx="4756150" cy="914400"/>
            <a:chOff x="724" y="2824"/>
            <a:chExt cx="2996" cy="576"/>
          </a:xfrm>
        </p:grpSpPr>
        <p:sp>
          <p:nvSpPr>
            <p:cNvPr id="42000" name="Text Box 30">
              <a:extLst>
                <a:ext uri="{FF2B5EF4-FFF2-40B4-BE49-F238E27FC236}">
                  <a16:creationId xmlns="" xmlns:a16="http://schemas.microsoft.com/office/drawing/2014/main" id="{4BF411E4-B278-447B-A07E-17926128A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2948"/>
              <a:ext cx="341" cy="269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>
                  <a:solidFill>
                    <a:srgbClr val="FF0000"/>
                  </a:solidFill>
                </a:rPr>
                <a:t>for</a:t>
              </a:r>
            </a:p>
          </p:txBody>
        </p:sp>
        <p:sp>
          <p:nvSpPr>
            <p:cNvPr id="42001" name="Text Box 31">
              <a:extLst>
                <a:ext uri="{FF2B5EF4-FFF2-40B4-BE49-F238E27FC236}">
                  <a16:creationId xmlns="" xmlns:a16="http://schemas.microsoft.com/office/drawing/2014/main" id="{B2BC0039-C2B4-453F-BAA9-736868DE0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2824"/>
              <a:ext cx="1228" cy="576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1800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0000"/>
                  </a:solidFill>
                </a:rPr>
                <a:t>已知执行次数</a:t>
              </a:r>
              <a:r>
                <a:rPr lang="zh-CN" altLang="en-US" sz="2000"/>
                <a:t>或</a:t>
              </a:r>
            </a:p>
            <a:p>
              <a:r>
                <a:rPr lang="zh-CN" altLang="en-US" sz="2000"/>
                <a:t>者已知初值，终</a:t>
              </a:r>
            </a:p>
            <a:p>
              <a:r>
                <a:rPr lang="zh-CN" altLang="en-US" sz="2000"/>
                <a:t>值，步长时。</a:t>
              </a:r>
            </a:p>
          </p:txBody>
        </p:sp>
        <p:sp>
          <p:nvSpPr>
            <p:cNvPr id="42002" name="Text Box 32">
              <a:extLst>
                <a:ext uri="{FF2B5EF4-FFF2-40B4-BE49-F238E27FC236}">
                  <a16:creationId xmlns="" xmlns:a16="http://schemas.microsoft.com/office/drawing/2014/main" id="{39B479B5-6FE8-499E-BDC1-6452B91E5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2874"/>
              <a:ext cx="1072" cy="250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/>
                <a:t>使用比较灵活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="" xmlns:a16="http://schemas.microsoft.com/office/drawing/2014/main" id="{F0AB2E6C-AD6E-4DF1-A973-03457C49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965200"/>
            <a:ext cx="77597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 dirty="0">
                <a:solidFill>
                  <a:schemeClr val="accent1"/>
                </a:solidFill>
              </a:rPr>
              <a:t>6.8</a:t>
            </a:r>
            <a:r>
              <a:rPr lang="en-US" altLang="zh-CN" sz="3200" dirty="0">
                <a:latin typeface="Arial" panose="020B0604020202020204" pitchFamily="34" charset="0"/>
              </a:rPr>
              <a:t>  </a:t>
            </a:r>
            <a:r>
              <a:rPr lang="en-US" altLang="zh-CN" sz="3200" dirty="0"/>
              <a:t>break</a:t>
            </a:r>
            <a:r>
              <a:rPr lang="zh-CN" altLang="en-US" sz="3200" dirty="0"/>
              <a:t>语句和</a:t>
            </a:r>
            <a:r>
              <a:rPr lang="en-US" altLang="zh-CN" sz="3200" dirty="0"/>
              <a:t>continue</a:t>
            </a:r>
            <a:r>
              <a:rPr lang="zh-CN" altLang="en-US" sz="3200" dirty="0"/>
              <a:t>语句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en-US" altLang="zh-CN" sz="2800" dirty="0"/>
              <a:t>break</a:t>
            </a:r>
            <a:r>
              <a:rPr lang="zh-CN" altLang="en-US" sz="2800" dirty="0"/>
              <a:t>语句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功能：</a:t>
            </a:r>
            <a:r>
              <a:rPr lang="zh-CN" altLang="zh-CN" dirty="0">
                <a:sym typeface="Symbol" panose="05050102010706020507" pitchFamily="18" charset="2"/>
              </a:rPr>
              <a:t>在循环语句和</a:t>
            </a:r>
            <a:r>
              <a:rPr lang="en-US" altLang="zh-CN" dirty="0">
                <a:sym typeface="Symbol" panose="05050102010706020507" pitchFamily="18" charset="2"/>
              </a:rPr>
              <a:t>switch</a:t>
            </a:r>
            <a:r>
              <a:rPr lang="zh-CN" altLang="zh-CN" dirty="0">
                <a:sym typeface="Symbol" panose="05050102010706020507" pitchFamily="18" charset="2"/>
              </a:rPr>
              <a:t>语句中,终止并跳出循环体或开关体</a:t>
            </a:r>
            <a:r>
              <a:rPr lang="zh-CN" altLang="en-US" dirty="0"/>
              <a:t>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说明：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ym typeface="Symbol" panose="05050102010706020507" pitchFamily="18" charset="2"/>
              </a:rPr>
              <a:t>break</a:t>
            </a:r>
            <a:r>
              <a:rPr lang="zh-CN" altLang="en-US" sz="2000" dirty="0">
                <a:sym typeface="Symbol" panose="05050102010706020507" pitchFamily="18" charset="2"/>
              </a:rPr>
              <a:t>只能</a:t>
            </a:r>
            <a:r>
              <a:rPr lang="zh-CN" altLang="zh-CN" sz="2000" dirty="0">
                <a:sym typeface="Symbol" panose="05050102010706020507" pitchFamily="18" charset="2"/>
              </a:rPr>
              <a:t>终止并跳出</a:t>
            </a:r>
            <a:r>
              <a:rPr lang="zh-CN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最近一层</a:t>
            </a:r>
            <a:r>
              <a:rPr lang="zh-CN" altLang="zh-CN" sz="2000" dirty="0">
                <a:sym typeface="Symbol" panose="05050102010706020507" pitchFamily="18" charset="2"/>
              </a:rPr>
              <a:t>的结构。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ym typeface="Symbol" panose="05050102010706020507" pitchFamily="18" charset="2"/>
              </a:rPr>
              <a:t>break</a:t>
            </a:r>
            <a:r>
              <a:rPr lang="zh-CN" altLang="zh-CN" sz="2000" dirty="0">
                <a:sym typeface="Symbol" panose="05050102010706020507" pitchFamily="18" charset="2"/>
              </a:rPr>
              <a:t>不能用于循环语句和</a:t>
            </a:r>
            <a:r>
              <a:rPr lang="en-US" altLang="zh-CN" sz="2000" dirty="0">
                <a:sym typeface="Symbol" panose="05050102010706020507" pitchFamily="18" charset="2"/>
              </a:rPr>
              <a:t>switch</a:t>
            </a:r>
            <a:r>
              <a:rPr lang="zh-CN" altLang="zh-CN" sz="2000" dirty="0">
                <a:sym typeface="Symbol" panose="05050102010706020507" pitchFamily="18" charset="2"/>
              </a:rPr>
              <a:t>语句之外的任何其它语句之中。</a:t>
            </a:r>
            <a:endParaRPr lang="zh-CN" altLang="en-US" sz="2000" dirty="0"/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一般形式：</a:t>
            </a:r>
            <a:r>
              <a:rPr lang="en-US" altLang="zh-CN" dirty="0">
                <a:solidFill>
                  <a:srgbClr val="FF3300"/>
                </a:solidFill>
              </a:rPr>
              <a:t>break;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="" xmlns:a16="http://schemas.microsoft.com/office/drawing/2014/main" id="{EA212AD1-860A-49C6-B784-532565B6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941388"/>
            <a:ext cx="7759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流程形式：</a:t>
            </a:r>
          </a:p>
        </p:txBody>
      </p:sp>
      <p:grpSp>
        <p:nvGrpSpPr>
          <p:cNvPr id="2" name="Group 65">
            <a:extLst>
              <a:ext uri="{FF2B5EF4-FFF2-40B4-BE49-F238E27FC236}">
                <a16:creationId xmlns="" xmlns:a16="http://schemas.microsoft.com/office/drawing/2014/main" id="{2BD0F3D7-B351-4E24-B41B-2B68F848548B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1654175"/>
            <a:ext cx="2401888" cy="4421188"/>
            <a:chOff x="216" y="878"/>
            <a:chExt cx="1513" cy="2785"/>
          </a:xfrm>
        </p:grpSpPr>
        <p:sp>
          <p:nvSpPr>
            <p:cNvPr id="44073" name="Line 9">
              <a:extLst>
                <a:ext uri="{FF2B5EF4-FFF2-40B4-BE49-F238E27FC236}">
                  <a16:creationId xmlns="" xmlns:a16="http://schemas.microsoft.com/office/drawing/2014/main" id="{D1DA75FB-E693-4729-907D-0B1CEA31E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1166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4074" name="AutoShape 10">
              <a:extLst>
                <a:ext uri="{FF2B5EF4-FFF2-40B4-BE49-F238E27FC236}">
                  <a16:creationId xmlns="" xmlns:a16="http://schemas.microsoft.com/office/drawing/2014/main" id="{25E9720A-F560-4F88-B4A0-F16BCF85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470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表达式</a:t>
              </a:r>
            </a:p>
          </p:txBody>
        </p:sp>
        <p:sp>
          <p:nvSpPr>
            <p:cNvPr id="44075" name="Line 11">
              <a:extLst>
                <a:ext uri="{FF2B5EF4-FFF2-40B4-BE49-F238E27FC236}">
                  <a16:creationId xmlns="" xmlns:a16="http://schemas.microsoft.com/office/drawing/2014/main" id="{6C9F2B31-F76C-4636-8594-DF9DDC417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1771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4076" name="Text Box 12">
              <a:extLst>
                <a:ext uri="{FF2B5EF4-FFF2-40B4-BE49-F238E27FC236}">
                  <a16:creationId xmlns="" xmlns:a16="http://schemas.microsoft.com/office/drawing/2014/main" id="{18426548-2202-4200-8BA6-6DF096B53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2030"/>
              <a:ext cx="649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……</a:t>
              </a:r>
            </a:p>
            <a:p>
              <a:pPr algn="ctr"/>
              <a:r>
                <a:rPr lang="en-US" altLang="zh-CN" sz="2000"/>
                <a:t>break;</a:t>
              </a:r>
            </a:p>
            <a:p>
              <a:pPr algn="ctr"/>
              <a:r>
                <a:rPr lang="en-US" altLang="zh-CN" sz="2000"/>
                <a:t>……</a:t>
              </a:r>
            </a:p>
          </p:txBody>
        </p:sp>
        <p:sp>
          <p:nvSpPr>
            <p:cNvPr id="44077" name="Line 13">
              <a:extLst>
                <a:ext uri="{FF2B5EF4-FFF2-40B4-BE49-F238E27FC236}">
                  <a16:creationId xmlns="" xmlns:a16="http://schemas.microsoft.com/office/drawing/2014/main" id="{B2F97A28-3996-4183-8361-24EB549FF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" y="3086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Line 14">
              <a:extLst>
                <a:ext uri="{FF2B5EF4-FFF2-40B4-BE49-F238E27FC236}">
                  <a16:creationId xmlns="" xmlns:a16="http://schemas.microsoft.com/office/drawing/2014/main" id="{88191301-4BF7-4451-9A31-988E60931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1300"/>
              <a:ext cx="0" cy="1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9" name="Line 15">
              <a:extLst>
                <a:ext uri="{FF2B5EF4-FFF2-40B4-BE49-F238E27FC236}">
                  <a16:creationId xmlns="" xmlns:a16="http://schemas.microsoft.com/office/drawing/2014/main" id="{3FBD63B3-2F74-4E62-A824-0B37637BD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" y="1300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16">
              <a:extLst>
                <a:ext uri="{FF2B5EF4-FFF2-40B4-BE49-F238E27FC236}">
                  <a16:creationId xmlns="" xmlns:a16="http://schemas.microsoft.com/office/drawing/2014/main" id="{482EFBB3-D0A0-4BB7-BA52-1DEC6E3BD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1610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Line 17">
              <a:extLst>
                <a:ext uri="{FF2B5EF4-FFF2-40B4-BE49-F238E27FC236}">
                  <a16:creationId xmlns="" xmlns:a16="http://schemas.microsoft.com/office/drawing/2014/main" id="{97C754F4-8FD6-42E2-A1FF-B7C35A8B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3230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2" name="Text Box 18">
              <a:extLst>
                <a:ext uri="{FF2B5EF4-FFF2-40B4-BE49-F238E27FC236}">
                  <a16:creationId xmlns="" xmlns:a16="http://schemas.microsoft.com/office/drawing/2014/main" id="{C6AC0B35-B777-42B1-BF48-F85A38FA6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" y="1360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假</a:t>
              </a:r>
              <a:r>
                <a:rPr lang="en-US" altLang="zh-CN" sz="2000"/>
                <a:t>(0)</a:t>
              </a:r>
            </a:p>
          </p:txBody>
        </p:sp>
        <p:sp>
          <p:nvSpPr>
            <p:cNvPr id="44083" name="Text Box 19">
              <a:extLst>
                <a:ext uri="{FF2B5EF4-FFF2-40B4-BE49-F238E27FC236}">
                  <a16:creationId xmlns="" xmlns:a16="http://schemas.microsoft.com/office/drawing/2014/main" id="{468FFA7E-D52D-4BB0-B1D8-CA6B9999F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742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真</a:t>
              </a:r>
              <a:r>
                <a:rPr lang="en-US" altLang="zh-CN" sz="2000"/>
                <a:t>(</a:t>
              </a:r>
              <a:r>
                <a:rPr lang="zh-CN" altLang="en-US" sz="2000"/>
                <a:t>非</a:t>
              </a:r>
              <a:r>
                <a:rPr lang="en-US" altLang="zh-CN" sz="2000"/>
                <a:t>0)</a:t>
              </a:r>
            </a:p>
          </p:txBody>
        </p:sp>
        <p:sp>
          <p:nvSpPr>
            <p:cNvPr id="44084" name="AutoShape 20">
              <a:extLst>
                <a:ext uri="{FF2B5EF4-FFF2-40B4-BE49-F238E27FC236}">
                  <a16:creationId xmlns="" xmlns:a16="http://schemas.microsoft.com/office/drawing/2014/main" id="{E0172807-8DAA-4EB5-8AE3-2FEBD08B9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878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while</a:t>
              </a:r>
            </a:p>
          </p:txBody>
        </p:sp>
        <p:sp>
          <p:nvSpPr>
            <p:cNvPr id="44085" name="Line 21">
              <a:extLst>
                <a:ext uri="{FF2B5EF4-FFF2-40B4-BE49-F238E27FC236}">
                  <a16:creationId xmlns="" xmlns:a16="http://schemas.microsoft.com/office/drawing/2014/main" id="{1DA75597-77DF-41F4-873D-7F0833D04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856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6" name="Line 22">
              <a:extLst>
                <a:ext uri="{FF2B5EF4-FFF2-40B4-BE49-F238E27FC236}">
                  <a16:creationId xmlns="" xmlns:a16="http://schemas.microsoft.com/office/drawing/2014/main" id="{B1F79230-D523-42DC-B04A-8B281B416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1609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7" name="Line 23">
              <a:extLst>
                <a:ext uri="{FF2B5EF4-FFF2-40B4-BE49-F238E27FC236}">
                  <a16:creationId xmlns="" xmlns:a16="http://schemas.microsoft.com/office/drawing/2014/main" id="{60C2774F-CD88-43E8-9D28-37B7F75FA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6" y="323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8" name="Line 24">
              <a:extLst>
                <a:ext uri="{FF2B5EF4-FFF2-40B4-BE49-F238E27FC236}">
                  <a16:creationId xmlns="" xmlns:a16="http://schemas.microsoft.com/office/drawing/2014/main" id="{F4D9C0C1-0888-47EE-BD7C-0071BD473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462"/>
              <a:ext cx="480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6">
            <a:extLst>
              <a:ext uri="{FF2B5EF4-FFF2-40B4-BE49-F238E27FC236}">
                <a16:creationId xmlns="" xmlns:a16="http://schemas.microsoft.com/office/drawing/2014/main" id="{D3779300-82A6-4B94-9345-F9FE5E811B37}"/>
              </a:ext>
            </a:extLst>
          </p:cNvPr>
          <p:cNvGrpSpPr>
            <a:grpSpLocks/>
          </p:cNvGrpSpPr>
          <p:nvPr/>
        </p:nvGrpSpPr>
        <p:grpSpPr bwMode="auto">
          <a:xfrm>
            <a:off x="3236913" y="1754188"/>
            <a:ext cx="2590800" cy="3698875"/>
            <a:chOff x="2039" y="941"/>
            <a:chExt cx="1632" cy="2330"/>
          </a:xfrm>
        </p:grpSpPr>
        <p:sp>
          <p:nvSpPr>
            <p:cNvPr id="44058" name="AutoShape 26">
              <a:extLst>
                <a:ext uri="{FF2B5EF4-FFF2-40B4-BE49-F238E27FC236}">
                  <a16:creationId xmlns="" xmlns:a16="http://schemas.microsoft.com/office/drawing/2014/main" id="{01FC53E0-376B-4834-9DCA-AEE899557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941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do</a:t>
              </a:r>
            </a:p>
          </p:txBody>
        </p:sp>
        <p:sp>
          <p:nvSpPr>
            <p:cNvPr id="44059" name="Line 27">
              <a:extLst>
                <a:ext uri="{FF2B5EF4-FFF2-40B4-BE49-F238E27FC236}">
                  <a16:creationId xmlns="" xmlns:a16="http://schemas.microsoft.com/office/drawing/2014/main" id="{213F5B5C-8D64-4DA7-9093-6DEC95A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871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28">
              <a:extLst>
                <a:ext uri="{FF2B5EF4-FFF2-40B4-BE49-F238E27FC236}">
                  <a16:creationId xmlns="" xmlns:a16="http://schemas.microsoft.com/office/drawing/2014/main" id="{61C408F5-72F4-4EE8-9672-879A7C806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" y="12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4061" name="Text Box 29">
              <a:extLst>
                <a:ext uri="{FF2B5EF4-FFF2-40B4-BE49-F238E27FC236}">
                  <a16:creationId xmlns="" xmlns:a16="http://schemas.microsoft.com/office/drawing/2014/main" id="{F6FEB36E-AFB4-4129-B8AA-722C9342D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1517"/>
              <a:ext cx="649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……</a:t>
              </a:r>
            </a:p>
            <a:p>
              <a:pPr algn="ctr"/>
              <a:r>
                <a:rPr lang="en-US" altLang="zh-CN" sz="2000"/>
                <a:t>break;</a:t>
              </a:r>
            </a:p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44062" name="Line 30">
              <a:extLst>
                <a:ext uri="{FF2B5EF4-FFF2-40B4-BE49-F238E27FC236}">
                  <a16:creationId xmlns="" xmlns:a16="http://schemas.microsoft.com/office/drawing/2014/main" id="{5AFF79A7-5EDD-4880-A063-65200089E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33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4063" name="AutoShape 31">
              <a:extLst>
                <a:ext uri="{FF2B5EF4-FFF2-40B4-BE49-F238E27FC236}">
                  <a16:creationId xmlns="" xmlns:a16="http://schemas.microsoft.com/office/drawing/2014/main" id="{50041713-58C0-4024-8DDF-EEFFF5B81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73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表达式</a:t>
              </a:r>
            </a:p>
          </p:txBody>
        </p:sp>
        <p:sp>
          <p:nvSpPr>
            <p:cNvPr id="44064" name="Text Box 32">
              <a:extLst>
                <a:ext uri="{FF2B5EF4-FFF2-40B4-BE49-F238E27FC236}">
                  <a16:creationId xmlns="" xmlns:a16="http://schemas.microsoft.com/office/drawing/2014/main" id="{09AD4ECE-80AD-4CF9-AE54-4834002FD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2861"/>
              <a:ext cx="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假</a:t>
              </a:r>
              <a:r>
                <a:rPr lang="en-US" altLang="zh-CN" sz="2000"/>
                <a:t>(0)</a:t>
              </a:r>
            </a:p>
          </p:txBody>
        </p:sp>
        <p:sp>
          <p:nvSpPr>
            <p:cNvPr id="44065" name="Text Box 33">
              <a:extLst>
                <a:ext uri="{FF2B5EF4-FFF2-40B4-BE49-F238E27FC236}">
                  <a16:creationId xmlns="" xmlns:a16="http://schemas.microsoft.com/office/drawing/2014/main" id="{CC16E743-6F08-4B4C-91FF-68B3AE877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24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真</a:t>
              </a:r>
              <a:r>
                <a:rPr lang="en-US" altLang="zh-CN" sz="2000"/>
                <a:t>(</a:t>
              </a:r>
              <a:r>
                <a:rPr lang="zh-CN" altLang="en-US" sz="2000"/>
                <a:t>非</a:t>
              </a:r>
              <a:r>
                <a:rPr lang="en-US" altLang="zh-CN" sz="2000"/>
                <a:t>0)</a:t>
              </a:r>
            </a:p>
          </p:txBody>
        </p:sp>
        <p:sp>
          <p:nvSpPr>
            <p:cNvPr id="44066" name="Line 34">
              <a:extLst>
                <a:ext uri="{FF2B5EF4-FFF2-40B4-BE49-F238E27FC236}">
                  <a16:creationId xmlns="" xmlns:a16="http://schemas.microsoft.com/office/drawing/2014/main" id="{33E87A93-AE85-4E03-8E34-0B1758CBA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9" y="1409"/>
              <a:ext cx="0" cy="1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7" name="Line 35">
              <a:extLst>
                <a:ext uri="{FF2B5EF4-FFF2-40B4-BE49-F238E27FC236}">
                  <a16:creationId xmlns="" xmlns:a16="http://schemas.microsoft.com/office/drawing/2014/main" id="{0E57694D-57C0-4488-BC9A-2A9A84625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1409"/>
              <a:ext cx="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4068" name="Text Box 36">
              <a:extLst>
                <a:ext uri="{FF2B5EF4-FFF2-40B4-BE49-F238E27FC236}">
                  <a16:creationId xmlns="" xmlns:a16="http://schemas.microsoft.com/office/drawing/2014/main" id="{E2C4774E-BA1D-4348-8710-9D7741249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2381"/>
              <a:ext cx="480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while</a:t>
              </a:r>
            </a:p>
          </p:txBody>
        </p:sp>
        <p:sp>
          <p:nvSpPr>
            <p:cNvPr id="44069" name="Line 37">
              <a:extLst>
                <a:ext uri="{FF2B5EF4-FFF2-40B4-BE49-F238E27FC236}">
                  <a16:creationId xmlns="" xmlns:a16="http://schemas.microsoft.com/office/drawing/2014/main" id="{4E1C20DA-FDA6-48BC-B780-286CAB5F1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9" y="271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0" name="Line 38">
              <a:extLst>
                <a:ext uri="{FF2B5EF4-FFF2-40B4-BE49-F238E27FC236}">
                  <a16:creationId xmlns="" xmlns:a16="http://schemas.microsoft.com/office/drawing/2014/main" id="{10D2CEF6-E449-4B92-AE94-33D25F09E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9" y="1949"/>
              <a:ext cx="432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Line 39">
              <a:extLst>
                <a:ext uri="{FF2B5EF4-FFF2-40B4-BE49-F238E27FC236}">
                  <a16:creationId xmlns="" xmlns:a16="http://schemas.microsoft.com/office/drawing/2014/main" id="{0F9984E1-52B7-427E-81C9-EA821731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949"/>
              <a:ext cx="0" cy="1066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Line 40">
              <a:extLst>
                <a:ext uri="{FF2B5EF4-FFF2-40B4-BE49-F238E27FC236}">
                  <a16:creationId xmlns="" xmlns:a16="http://schemas.microsoft.com/office/drawing/2014/main" id="{EF68DB80-C1DD-453F-8E7B-50270FA84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3014"/>
              <a:ext cx="647" cy="0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8">
            <a:extLst>
              <a:ext uri="{FF2B5EF4-FFF2-40B4-BE49-F238E27FC236}">
                <a16:creationId xmlns="" xmlns:a16="http://schemas.microsoft.com/office/drawing/2014/main" id="{2DBD1530-7B20-4193-9EA0-4A350931CE7C}"/>
              </a:ext>
            </a:extLst>
          </p:cNvPr>
          <p:cNvGrpSpPr>
            <a:grpSpLocks/>
          </p:cNvGrpSpPr>
          <p:nvPr/>
        </p:nvGrpSpPr>
        <p:grpSpPr bwMode="auto">
          <a:xfrm>
            <a:off x="6526213" y="1004888"/>
            <a:ext cx="2413000" cy="5716587"/>
            <a:chOff x="4111" y="469"/>
            <a:chExt cx="1520" cy="3601"/>
          </a:xfrm>
        </p:grpSpPr>
        <p:sp useBgFill="1">
          <p:nvSpPr>
            <p:cNvPr id="44038" name="AutoShape 42">
              <a:extLst>
                <a:ext uri="{FF2B5EF4-FFF2-40B4-BE49-F238E27FC236}">
                  <a16:creationId xmlns="" xmlns:a16="http://schemas.microsoft.com/office/drawing/2014/main" id="{A3926AC6-841B-4CF9-A68E-EE0F53BAB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29"/>
              <a:ext cx="1113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表达式</a:t>
              </a:r>
              <a:r>
                <a:rPr lang="en-US" altLang="zh-CN" sz="2000"/>
                <a:t>2</a:t>
              </a:r>
            </a:p>
          </p:txBody>
        </p:sp>
        <p:sp>
          <p:nvSpPr>
            <p:cNvPr id="44039" name="Line 43">
              <a:extLst>
                <a:ext uri="{FF2B5EF4-FFF2-40B4-BE49-F238E27FC236}">
                  <a16:creationId xmlns="" xmlns:a16="http://schemas.microsoft.com/office/drawing/2014/main" id="{449BC14E-AA7E-4D22-AE71-6EA75F183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173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4040" name="Text Box 44">
              <a:extLst>
                <a:ext uri="{FF2B5EF4-FFF2-40B4-BE49-F238E27FC236}">
                  <a16:creationId xmlns="" xmlns:a16="http://schemas.microsoft.com/office/drawing/2014/main" id="{C61F5ED0-7745-4337-8CD2-262505F94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2005"/>
              <a:ext cx="649" cy="83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……</a:t>
              </a:r>
            </a:p>
            <a:p>
              <a:pPr algn="ctr"/>
              <a:r>
                <a:rPr lang="en-US" altLang="zh-CN" sz="2000"/>
                <a:t>break;</a:t>
              </a:r>
            </a:p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44041" name="Line 45">
              <a:extLst>
                <a:ext uri="{FF2B5EF4-FFF2-40B4-BE49-F238E27FC236}">
                  <a16:creationId xmlns="" xmlns:a16="http://schemas.microsoft.com/office/drawing/2014/main" id="{68224225-A626-4551-8CF4-0347CE3A5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1300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46">
              <a:extLst>
                <a:ext uri="{FF2B5EF4-FFF2-40B4-BE49-F238E27FC236}">
                  <a16:creationId xmlns="" xmlns:a16="http://schemas.microsoft.com/office/drawing/2014/main" id="{3EC3DD38-6A79-4855-99A9-FC4BBE74B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8" y="1569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47">
              <a:extLst>
                <a:ext uri="{FF2B5EF4-FFF2-40B4-BE49-F238E27FC236}">
                  <a16:creationId xmlns="" xmlns:a16="http://schemas.microsoft.com/office/drawing/2014/main" id="{F0FD892A-EA9B-48A5-85BC-3A804E202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3781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Text Box 48">
              <a:extLst>
                <a:ext uri="{FF2B5EF4-FFF2-40B4-BE49-F238E27FC236}">
                  <a16:creationId xmlns="" xmlns:a16="http://schemas.microsoft.com/office/drawing/2014/main" id="{F5BEB299-7E32-4CED-89E7-603289BD2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" y="1319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假</a:t>
              </a:r>
              <a:r>
                <a:rPr lang="en-US" altLang="zh-CN" sz="2000"/>
                <a:t>(0)</a:t>
              </a:r>
            </a:p>
          </p:txBody>
        </p:sp>
        <p:sp>
          <p:nvSpPr>
            <p:cNvPr id="44045" name="Text Box 49">
              <a:extLst>
                <a:ext uri="{FF2B5EF4-FFF2-40B4-BE49-F238E27FC236}">
                  <a16:creationId xmlns="" xmlns:a16="http://schemas.microsoft.com/office/drawing/2014/main" id="{838C727E-4D57-474A-B522-7131A13A5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" y="1701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真</a:t>
              </a:r>
              <a:r>
                <a:rPr lang="en-US" altLang="zh-CN" sz="2000"/>
                <a:t>(</a:t>
              </a:r>
              <a:r>
                <a:rPr lang="zh-CN" altLang="en-US" sz="2000"/>
                <a:t>非</a:t>
              </a:r>
              <a:r>
                <a:rPr lang="en-US" altLang="zh-CN" sz="2000"/>
                <a:t>0)</a:t>
              </a:r>
            </a:p>
          </p:txBody>
        </p:sp>
        <p:sp>
          <p:nvSpPr>
            <p:cNvPr id="44046" name="AutoShape 50">
              <a:extLst>
                <a:ext uri="{FF2B5EF4-FFF2-40B4-BE49-F238E27FC236}">
                  <a16:creationId xmlns="" xmlns:a16="http://schemas.microsoft.com/office/drawing/2014/main" id="{C041FC45-13DF-43D1-A224-61E273574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69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for</a:t>
              </a:r>
            </a:p>
          </p:txBody>
        </p:sp>
        <p:sp>
          <p:nvSpPr>
            <p:cNvPr id="44047" name="Line 51">
              <a:extLst>
                <a:ext uri="{FF2B5EF4-FFF2-40B4-BE49-F238E27FC236}">
                  <a16:creationId xmlns="" xmlns:a16="http://schemas.microsoft.com/office/drawing/2014/main" id="{5AF54ADF-DC5C-45DA-A1EC-47B393F73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70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4048" name="Text Box 52">
              <a:extLst>
                <a:ext uri="{FF2B5EF4-FFF2-40B4-BE49-F238E27FC236}">
                  <a16:creationId xmlns="" xmlns:a16="http://schemas.microsoft.com/office/drawing/2014/main" id="{8D775C88-A148-473F-9297-93245BB5D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950"/>
              <a:ext cx="929" cy="25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表达式</a:t>
              </a:r>
              <a:r>
                <a:rPr lang="en-US" altLang="zh-CN" sz="2000"/>
                <a:t>1</a:t>
              </a:r>
            </a:p>
          </p:txBody>
        </p:sp>
        <p:sp>
          <p:nvSpPr>
            <p:cNvPr id="44049" name="Line 53">
              <a:extLst>
                <a:ext uri="{FF2B5EF4-FFF2-40B4-BE49-F238E27FC236}">
                  <a16:creationId xmlns="" xmlns:a16="http://schemas.microsoft.com/office/drawing/2014/main" id="{69271584-71AF-48BA-A7CF-CE75FF0AB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285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4050" name="Text Box 54">
              <a:extLst>
                <a:ext uri="{FF2B5EF4-FFF2-40B4-BE49-F238E27FC236}">
                  <a16:creationId xmlns="" xmlns:a16="http://schemas.microsoft.com/office/drawing/2014/main" id="{ACC01296-CB03-4292-94B1-7DCBC7FF6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3092"/>
              <a:ext cx="929" cy="25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表达式</a:t>
              </a:r>
              <a:r>
                <a:rPr lang="en-US" altLang="zh-CN" sz="2000"/>
                <a:t>3</a:t>
              </a:r>
            </a:p>
          </p:txBody>
        </p:sp>
        <p:sp>
          <p:nvSpPr>
            <p:cNvPr id="44051" name="Line 55">
              <a:extLst>
                <a:ext uri="{FF2B5EF4-FFF2-40B4-BE49-F238E27FC236}">
                  <a16:creationId xmlns="" xmlns:a16="http://schemas.microsoft.com/office/drawing/2014/main" id="{E8A3E6B4-42E9-4D0A-BB05-8D1C8A30D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33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56">
              <a:extLst>
                <a:ext uri="{FF2B5EF4-FFF2-40B4-BE49-F238E27FC236}">
                  <a16:creationId xmlns="" xmlns:a16="http://schemas.microsoft.com/office/drawing/2014/main" id="{1628AF84-A2A3-4DE7-A3EA-C6EA1E7B5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9" y="3588"/>
              <a:ext cx="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57">
              <a:extLst>
                <a:ext uri="{FF2B5EF4-FFF2-40B4-BE49-F238E27FC236}">
                  <a16:creationId xmlns="" xmlns:a16="http://schemas.microsoft.com/office/drawing/2014/main" id="{A883B615-0F6D-4D50-B121-25F501A28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9" y="3781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58">
              <a:extLst>
                <a:ext uri="{FF2B5EF4-FFF2-40B4-BE49-F238E27FC236}">
                  <a16:creationId xmlns="" xmlns:a16="http://schemas.microsoft.com/office/drawing/2014/main" id="{23EC1345-B853-418A-A381-5FB0FB731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118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59">
              <a:extLst>
                <a:ext uri="{FF2B5EF4-FFF2-40B4-BE49-F238E27FC236}">
                  <a16:creationId xmlns="" xmlns:a16="http://schemas.microsoft.com/office/drawing/2014/main" id="{68652CBE-A257-41BF-8FFA-F7E87D54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9" y="1294"/>
              <a:ext cx="0" cy="2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60">
              <a:extLst>
                <a:ext uri="{FF2B5EF4-FFF2-40B4-BE49-F238E27FC236}">
                  <a16:creationId xmlns="" xmlns:a16="http://schemas.microsoft.com/office/drawing/2014/main" id="{FD4E0AF7-AEEE-4426-BD79-2B80B2C05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7" y="1573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61">
              <a:extLst>
                <a:ext uri="{FF2B5EF4-FFF2-40B4-BE49-F238E27FC236}">
                  <a16:creationId xmlns="" xmlns:a16="http://schemas.microsoft.com/office/drawing/2014/main" id="{8397EA1C-431C-42AA-8DBB-DA5E74F51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9" y="2437"/>
              <a:ext cx="52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55">
            <a:extLst>
              <a:ext uri="{FF2B5EF4-FFF2-40B4-BE49-F238E27FC236}">
                <a16:creationId xmlns="" xmlns:a16="http://schemas.microsoft.com/office/drawing/2014/main" id="{60855AE7-8559-43F8-925A-BADFDB02E21D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1257300"/>
            <a:ext cx="6354762" cy="3684588"/>
            <a:chOff x="977" y="631"/>
            <a:chExt cx="4003" cy="2321"/>
          </a:xfrm>
        </p:grpSpPr>
        <p:sp>
          <p:nvSpPr>
            <p:cNvPr id="45059" name="AutoShape 30">
              <a:extLst>
                <a:ext uri="{FF2B5EF4-FFF2-40B4-BE49-F238E27FC236}">
                  <a16:creationId xmlns="" xmlns:a16="http://schemas.microsoft.com/office/drawing/2014/main" id="{52F5101C-A0EF-4281-8193-D01735BB4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631"/>
              <a:ext cx="720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switch</a:t>
              </a:r>
            </a:p>
          </p:txBody>
        </p:sp>
        <p:sp>
          <p:nvSpPr>
            <p:cNvPr id="45060" name="Line 31">
              <a:extLst>
                <a:ext uri="{FF2B5EF4-FFF2-40B4-BE49-F238E27FC236}">
                  <a16:creationId xmlns="" xmlns:a16="http://schemas.microsoft.com/office/drawing/2014/main" id="{38B5E213-B450-4984-9BE5-F44B15853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87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AutoShape 32">
              <a:extLst>
                <a:ext uri="{FF2B5EF4-FFF2-40B4-BE49-F238E27FC236}">
                  <a16:creationId xmlns="" xmlns:a16="http://schemas.microsoft.com/office/drawing/2014/main" id="{0837D0A6-102E-41D6-BF2D-A0BF8D6F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1063"/>
              <a:ext cx="1056" cy="33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ea typeface="隶书" panose="02010509060101010101" pitchFamily="49" charset="-122"/>
                </a:rPr>
                <a:t>表达式</a:t>
              </a:r>
            </a:p>
          </p:txBody>
        </p:sp>
        <p:sp>
          <p:nvSpPr>
            <p:cNvPr id="45062" name="Line 33">
              <a:extLst>
                <a:ext uri="{FF2B5EF4-FFF2-40B4-BE49-F238E27FC236}">
                  <a16:creationId xmlns="" xmlns:a16="http://schemas.microsoft.com/office/drawing/2014/main" id="{A283DB9F-A443-4600-9810-740A1F7B5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13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3" name="Line 34">
              <a:extLst>
                <a:ext uri="{FF2B5EF4-FFF2-40B4-BE49-F238E27FC236}">
                  <a16:creationId xmlns="" xmlns:a16="http://schemas.microsoft.com/office/drawing/2014/main" id="{AA4C944E-F4D4-46FB-ABC6-93E716217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1639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4" name="Text Box 35">
              <a:extLst>
                <a:ext uri="{FF2B5EF4-FFF2-40B4-BE49-F238E27FC236}">
                  <a16:creationId xmlns="" xmlns:a16="http://schemas.microsoft.com/office/drawing/2014/main" id="{985D0C1C-88F0-48A3-81B3-146241F70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" y="1927"/>
              <a:ext cx="685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ea typeface="隶书" panose="02010509060101010101" pitchFamily="49" charset="-122"/>
                </a:rPr>
                <a:t>语句组</a:t>
              </a:r>
              <a:r>
                <a:rPr lang="en-US" altLang="zh-CN" sz="2000">
                  <a:ea typeface="隶书" panose="02010509060101010101" pitchFamily="49" charset="-122"/>
                </a:rPr>
                <a:t>1</a:t>
              </a:r>
            </a:p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break;</a:t>
              </a:r>
            </a:p>
          </p:txBody>
        </p:sp>
        <p:sp>
          <p:nvSpPr>
            <p:cNvPr id="45065" name="Text Box 36">
              <a:extLst>
                <a:ext uri="{FF2B5EF4-FFF2-40B4-BE49-F238E27FC236}">
                  <a16:creationId xmlns="" xmlns:a16="http://schemas.microsoft.com/office/drawing/2014/main" id="{AA298BF7-39DA-4AAB-8664-AFF16D425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" y="1927"/>
              <a:ext cx="685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ea typeface="隶书" panose="02010509060101010101" pitchFamily="49" charset="-122"/>
                </a:rPr>
                <a:t>语句组</a:t>
              </a:r>
              <a:r>
                <a:rPr lang="en-US" altLang="zh-CN" sz="2000">
                  <a:ea typeface="隶书" panose="02010509060101010101" pitchFamily="49" charset="-122"/>
                </a:rPr>
                <a:t>2</a:t>
              </a:r>
            </a:p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break;</a:t>
              </a:r>
            </a:p>
          </p:txBody>
        </p:sp>
        <p:sp>
          <p:nvSpPr>
            <p:cNvPr id="45066" name="Text Box 37">
              <a:extLst>
                <a:ext uri="{FF2B5EF4-FFF2-40B4-BE49-F238E27FC236}">
                  <a16:creationId xmlns="" xmlns:a16="http://schemas.microsoft.com/office/drawing/2014/main" id="{75489295-5A74-4D05-B0B6-CE32DDB1C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" y="1927"/>
              <a:ext cx="694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ea typeface="隶书" panose="02010509060101010101" pitchFamily="49" charset="-122"/>
                </a:rPr>
                <a:t>语句组</a:t>
              </a:r>
              <a:r>
                <a:rPr lang="en-US" altLang="zh-CN" sz="2000">
                  <a:ea typeface="隶书" panose="02010509060101010101" pitchFamily="49" charset="-122"/>
                </a:rPr>
                <a:t>n</a:t>
              </a:r>
            </a:p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break;</a:t>
              </a:r>
            </a:p>
          </p:txBody>
        </p:sp>
        <p:sp>
          <p:nvSpPr>
            <p:cNvPr id="45067" name="Text Box 38">
              <a:extLst>
                <a:ext uri="{FF2B5EF4-FFF2-40B4-BE49-F238E27FC236}">
                  <a16:creationId xmlns="" xmlns:a16="http://schemas.microsoft.com/office/drawing/2014/main" id="{EA818B61-2702-4B64-8386-9D8B4F09A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" y="1927"/>
              <a:ext cx="605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ea typeface="隶书" panose="02010509060101010101" pitchFamily="49" charset="-122"/>
                </a:rPr>
                <a:t>语句组</a:t>
              </a:r>
            </a:p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break;</a:t>
              </a:r>
            </a:p>
          </p:txBody>
        </p:sp>
        <p:sp>
          <p:nvSpPr>
            <p:cNvPr id="45068" name="Text Box 39">
              <a:extLst>
                <a:ext uri="{FF2B5EF4-FFF2-40B4-BE49-F238E27FC236}">
                  <a16:creationId xmlns="" xmlns:a16="http://schemas.microsoft.com/office/drawing/2014/main" id="{F90823D7-AF3C-48F9-9D08-9AA74629E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1975"/>
              <a:ext cx="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…...</a:t>
              </a:r>
            </a:p>
          </p:txBody>
        </p:sp>
        <p:sp>
          <p:nvSpPr>
            <p:cNvPr id="45069" name="Line 40">
              <a:extLst>
                <a:ext uri="{FF2B5EF4-FFF2-40B4-BE49-F238E27FC236}">
                  <a16:creationId xmlns="" xmlns:a16="http://schemas.microsoft.com/office/drawing/2014/main" id="{3F86F6CC-DFE1-470B-9ABD-52AE4140C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163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Text Box 41">
              <a:extLst>
                <a:ext uri="{FF2B5EF4-FFF2-40B4-BE49-F238E27FC236}">
                  <a16:creationId xmlns="" xmlns:a16="http://schemas.microsoft.com/office/drawing/2014/main" id="{A79E9979-4555-45F6-AC97-A7DFADE6F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1639"/>
              <a:ext cx="5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const 1</a:t>
              </a:r>
            </a:p>
          </p:txBody>
        </p:sp>
        <p:sp>
          <p:nvSpPr>
            <p:cNvPr id="45071" name="Line 42">
              <a:extLst>
                <a:ext uri="{FF2B5EF4-FFF2-40B4-BE49-F238E27FC236}">
                  <a16:creationId xmlns="" xmlns:a16="http://schemas.microsoft.com/office/drawing/2014/main" id="{9289272A-4020-4298-A2DA-94E0344B5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163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Line 43">
              <a:extLst>
                <a:ext uri="{FF2B5EF4-FFF2-40B4-BE49-F238E27FC236}">
                  <a16:creationId xmlns="" xmlns:a16="http://schemas.microsoft.com/office/drawing/2014/main" id="{696AC000-1B13-430E-9013-8505D978F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3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44">
              <a:extLst>
                <a:ext uri="{FF2B5EF4-FFF2-40B4-BE49-F238E27FC236}">
                  <a16:creationId xmlns="" xmlns:a16="http://schemas.microsoft.com/office/drawing/2014/main" id="{AE6641F5-00C0-41D9-ABAE-169A6796F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163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Text Box 45">
              <a:extLst>
                <a:ext uri="{FF2B5EF4-FFF2-40B4-BE49-F238E27FC236}">
                  <a16:creationId xmlns="" xmlns:a16="http://schemas.microsoft.com/office/drawing/2014/main" id="{BF694A16-4311-466B-8B51-798A181D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639"/>
              <a:ext cx="5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const 2</a:t>
              </a:r>
            </a:p>
          </p:txBody>
        </p:sp>
        <p:sp>
          <p:nvSpPr>
            <p:cNvPr id="45075" name="Text Box 46">
              <a:extLst>
                <a:ext uri="{FF2B5EF4-FFF2-40B4-BE49-F238E27FC236}">
                  <a16:creationId xmlns="" xmlns:a16="http://schemas.microsoft.com/office/drawing/2014/main" id="{0EE5FD86-A697-4E14-AD5F-6E79D32E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1639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const n</a:t>
              </a:r>
            </a:p>
          </p:txBody>
        </p:sp>
        <p:sp>
          <p:nvSpPr>
            <p:cNvPr id="45076" name="Text Box 47">
              <a:extLst>
                <a:ext uri="{FF2B5EF4-FFF2-40B4-BE49-F238E27FC236}">
                  <a16:creationId xmlns="" xmlns:a16="http://schemas.microsoft.com/office/drawing/2014/main" id="{7DD504BA-C453-4171-9C89-771EC66D8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639"/>
              <a:ext cx="5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default</a:t>
              </a:r>
            </a:p>
          </p:txBody>
        </p:sp>
        <p:sp>
          <p:nvSpPr>
            <p:cNvPr id="45077" name="Text Box 48">
              <a:extLst>
                <a:ext uri="{FF2B5EF4-FFF2-40B4-BE49-F238E27FC236}">
                  <a16:creationId xmlns="" xmlns:a16="http://schemas.microsoft.com/office/drawing/2014/main" id="{7A01E86C-B2BE-41F4-88DE-3BB4F14BE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" y="1399"/>
              <a:ext cx="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case </a:t>
              </a:r>
            </a:p>
          </p:txBody>
        </p:sp>
        <p:sp>
          <p:nvSpPr>
            <p:cNvPr id="45078" name="Line 49">
              <a:extLst>
                <a:ext uri="{FF2B5EF4-FFF2-40B4-BE49-F238E27FC236}">
                  <a16:creationId xmlns="" xmlns:a16="http://schemas.microsoft.com/office/drawing/2014/main" id="{21AE7F87-57B7-4D93-9DD9-F4F89A21D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24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Line 50">
              <a:extLst>
                <a:ext uri="{FF2B5EF4-FFF2-40B4-BE49-F238E27FC236}">
                  <a16:creationId xmlns="" xmlns:a16="http://schemas.microsoft.com/office/drawing/2014/main" id="{6ED57EDC-7F35-46CF-A167-ED702F9E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24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Line 51">
              <a:extLst>
                <a:ext uri="{FF2B5EF4-FFF2-40B4-BE49-F238E27FC236}">
                  <a16:creationId xmlns="" xmlns:a16="http://schemas.microsoft.com/office/drawing/2014/main" id="{4E8B5632-AF65-45C7-90C3-B443A44C5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24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1" name="Line 52">
              <a:extLst>
                <a:ext uri="{FF2B5EF4-FFF2-40B4-BE49-F238E27FC236}">
                  <a16:creationId xmlns="" xmlns:a16="http://schemas.microsoft.com/office/drawing/2014/main" id="{3F3CC421-16B1-4107-A2D3-AD7996BD6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" y="24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Line 53">
              <a:extLst>
                <a:ext uri="{FF2B5EF4-FFF2-40B4-BE49-F238E27FC236}">
                  <a16:creationId xmlns="" xmlns:a16="http://schemas.microsoft.com/office/drawing/2014/main" id="{C0D14F26-6EA1-4E55-9D6D-D9114DCD6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271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Line 54">
              <a:extLst>
                <a:ext uri="{FF2B5EF4-FFF2-40B4-BE49-F238E27FC236}">
                  <a16:creationId xmlns="" xmlns:a16="http://schemas.microsoft.com/office/drawing/2014/main" id="{BEC0C2DF-23B9-444B-83A0-85843A620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27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="" xmlns:a16="http://schemas.microsoft.com/office/drawing/2014/main" id="{3B9B127A-1F69-4207-B8DB-BA256AB4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765175"/>
            <a:ext cx="6770687" cy="487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 </a:t>
            </a:r>
            <a:r>
              <a:rPr lang="en-US" altLang="zh-CN"/>
              <a:t>break</a:t>
            </a:r>
            <a:r>
              <a:rPr lang="zh-CN" altLang="zh-CN"/>
              <a:t>举例：输出圆面积，面积大于100时停止</a:t>
            </a:r>
            <a:endParaRPr lang="zh-CN" altLang="en-US"/>
          </a:p>
        </p:txBody>
      </p:sp>
      <p:sp>
        <p:nvSpPr>
          <p:cNvPr id="36" name="Text Box 10">
            <a:extLst>
              <a:ext uri="{FF2B5EF4-FFF2-40B4-BE49-F238E27FC236}">
                <a16:creationId xmlns="" xmlns:a16="http://schemas.microsoft.com/office/drawing/2014/main" id="{41C3D52A-0372-4D17-9E6F-736A989A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41438"/>
            <a:ext cx="5845175" cy="551021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ea typeface="隶书" pitchFamily="49" charset="-122"/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ea typeface="隶书" pitchFamily="49" charset="-122"/>
              </a:rPr>
              <a:t>#define PI  3.14159</a:t>
            </a:r>
          </a:p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隶书" pitchFamily="49" charset="-122"/>
              </a:rPr>
              <a:t> main( 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{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r 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float area;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for(r=1;r&lt;=10;r++)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{ 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area=PI*r*r 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if(area&gt;100)</a:t>
            </a:r>
            <a:r>
              <a:rPr lang="en-US" altLang="zh-CN" sz="2800" dirty="0">
                <a:solidFill>
                  <a:srgbClr val="FF0000"/>
                </a:solidFill>
                <a:ea typeface="隶书" pitchFamily="49" charset="-122"/>
              </a:rPr>
              <a:t>  break;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("r=%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d,area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=%f\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n",r,area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);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}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return 0;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}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="" xmlns:a16="http://schemas.microsoft.com/office/drawing/2014/main" id="{1D3454F3-6AAE-4D55-8C69-42B1E7BBBADF}"/>
              </a:ext>
            </a:extLst>
          </p:cNvPr>
          <p:cNvGrpSpPr>
            <a:grpSpLocks/>
          </p:cNvGrpSpPr>
          <p:nvPr/>
        </p:nvGrpSpPr>
        <p:grpSpPr bwMode="auto">
          <a:xfrm>
            <a:off x="6573249" y="1486694"/>
            <a:ext cx="2614613" cy="5219700"/>
            <a:chOff x="3798" y="739"/>
            <a:chExt cx="1647" cy="3288"/>
          </a:xfrm>
        </p:grpSpPr>
        <p:sp>
          <p:nvSpPr>
            <p:cNvPr id="46087" name="Rectangle 9">
              <a:extLst>
                <a:ext uri="{FF2B5EF4-FFF2-40B4-BE49-F238E27FC236}">
                  <a16:creationId xmlns="" xmlns:a16="http://schemas.microsoft.com/office/drawing/2014/main" id="{4C3190E0-9ED1-4237-8148-DF15AA73E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1677"/>
              <a:ext cx="1122" cy="1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6088" name="Group 36">
              <a:extLst>
                <a:ext uri="{FF2B5EF4-FFF2-40B4-BE49-F238E27FC236}">
                  <a16:creationId xmlns="" xmlns:a16="http://schemas.microsoft.com/office/drawing/2014/main" id="{E66FAB69-FAE5-46D3-808B-B31D0E68E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8" y="739"/>
              <a:ext cx="1647" cy="3288"/>
              <a:chOff x="3798" y="739"/>
              <a:chExt cx="1647" cy="3288"/>
            </a:xfrm>
          </p:grpSpPr>
          <p:sp useBgFill="1">
            <p:nvSpPr>
              <p:cNvPr id="46089" name="AutoShape 12">
                <a:extLst>
                  <a:ext uri="{FF2B5EF4-FFF2-40B4-BE49-F238E27FC236}">
                    <a16:creationId xmlns="" xmlns:a16="http://schemas.microsoft.com/office/drawing/2014/main" id="{F93F3635-2BEF-4EBB-ADF0-00B59DEA0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1243"/>
                <a:ext cx="985" cy="301"/>
              </a:xfrm>
              <a:prstGeom prst="flowChartDecision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r </a:t>
                </a:r>
                <a:r>
                  <a:rPr lang="en-US" altLang="zh-CN" sz="2000">
                    <a:latin typeface="宋体" panose="02010600030101010101" pitchFamily="2" charset="-122"/>
                  </a:rPr>
                  <a:t>≤</a:t>
                </a:r>
                <a:r>
                  <a:rPr lang="en-US" altLang="zh-CN" sz="2000"/>
                  <a:t> 10</a:t>
                </a:r>
              </a:p>
            </p:txBody>
          </p:sp>
          <p:sp>
            <p:nvSpPr>
              <p:cNvPr id="46090" name="Line 13">
                <a:extLst>
                  <a:ext uri="{FF2B5EF4-FFF2-40B4-BE49-F238E27FC236}">
                    <a16:creationId xmlns="" xmlns:a16="http://schemas.microsoft.com/office/drawing/2014/main" id="{FFFE5919-FAA2-4C19-8158-6CEEFA4DA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2" y="1544"/>
                <a:ext cx="0" cy="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46091" name="Text Box 14">
                <a:extLst>
                  <a:ext uri="{FF2B5EF4-FFF2-40B4-BE49-F238E27FC236}">
                    <a16:creationId xmlns="" xmlns:a16="http://schemas.microsoft.com/office/drawing/2014/main" id="{E577F32C-B1F6-4A6B-9556-AAE98A51F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9" y="1721"/>
                <a:ext cx="1027" cy="448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area=3.14*r*r</a:t>
                </a:r>
              </a:p>
            </p:txBody>
          </p:sp>
          <p:sp>
            <p:nvSpPr>
              <p:cNvPr id="46092" name="Line 15">
                <a:extLst>
                  <a:ext uri="{FF2B5EF4-FFF2-40B4-BE49-F238E27FC236}">
                    <a16:creationId xmlns="" xmlns:a16="http://schemas.microsoft.com/office/drawing/2014/main" id="{CF77F6AA-8C8A-40BB-8AB3-770A383FB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2" y="1099"/>
                <a:ext cx="7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3" name="Line 16">
                <a:extLst>
                  <a:ext uri="{FF2B5EF4-FFF2-40B4-BE49-F238E27FC236}">
                    <a16:creationId xmlns="" xmlns:a16="http://schemas.microsoft.com/office/drawing/2014/main" id="{67008A52-2DC4-40A2-AA9D-936C2D867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6" y="1383"/>
                <a:ext cx="1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4" name="Line 17">
                <a:extLst>
                  <a:ext uri="{FF2B5EF4-FFF2-40B4-BE49-F238E27FC236}">
                    <a16:creationId xmlns="" xmlns:a16="http://schemas.microsoft.com/office/drawing/2014/main" id="{714A5771-05F4-4E15-9D4E-832E557F1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8" y="3395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5" name="Text Box 18">
                <a:extLst>
                  <a:ext uri="{FF2B5EF4-FFF2-40B4-BE49-F238E27FC236}">
                    <a16:creationId xmlns="" xmlns:a16="http://schemas.microsoft.com/office/drawing/2014/main" id="{D51AF05D-E26F-40F8-8998-68F9A1FC4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1" y="1133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N</a:t>
                </a:r>
              </a:p>
            </p:txBody>
          </p:sp>
          <p:sp>
            <p:nvSpPr>
              <p:cNvPr id="46096" name="Text Box 19">
                <a:extLst>
                  <a:ext uri="{FF2B5EF4-FFF2-40B4-BE49-F238E27FC236}">
                    <a16:creationId xmlns="" xmlns:a16="http://schemas.microsoft.com/office/drawing/2014/main" id="{8748640E-BA80-49DF-823F-10CC2EF35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5" y="2240"/>
                <a:ext cx="7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Y</a:t>
                </a:r>
              </a:p>
            </p:txBody>
          </p:sp>
          <p:sp useBgFill="1">
            <p:nvSpPr>
              <p:cNvPr id="46097" name="Text Box 20">
                <a:extLst>
                  <a:ext uri="{FF2B5EF4-FFF2-40B4-BE49-F238E27FC236}">
                    <a16:creationId xmlns="" xmlns:a16="http://schemas.microsoft.com/office/drawing/2014/main" id="{F5577559-0BB3-41B9-B24C-6B1270305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3" y="739"/>
                <a:ext cx="878" cy="256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r =1</a:t>
                </a:r>
              </a:p>
            </p:txBody>
          </p:sp>
          <p:sp>
            <p:nvSpPr>
              <p:cNvPr id="46098" name="Line 21">
                <a:extLst>
                  <a:ext uri="{FF2B5EF4-FFF2-40B4-BE49-F238E27FC236}">
                    <a16:creationId xmlns="" xmlns:a16="http://schemas.microsoft.com/office/drawing/2014/main" id="{B19E62F5-68AF-4F53-9BB4-E0A68D18A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2173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46099" name="Text Box 22">
                <a:extLst>
                  <a:ext uri="{FF2B5EF4-FFF2-40B4-BE49-F238E27FC236}">
                    <a16:creationId xmlns="" xmlns:a16="http://schemas.microsoft.com/office/drawing/2014/main" id="{E1DA3632-CCD0-4191-A233-589778019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3" y="2779"/>
                <a:ext cx="878" cy="256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i ++</a:t>
                </a:r>
              </a:p>
            </p:txBody>
          </p:sp>
          <p:sp>
            <p:nvSpPr>
              <p:cNvPr id="46100" name="Line 23">
                <a:extLst>
                  <a:ext uri="{FF2B5EF4-FFF2-40B4-BE49-F238E27FC236}">
                    <a16:creationId xmlns="" xmlns:a16="http://schemas.microsoft.com/office/drawing/2014/main" id="{BDE3BA0E-ED8B-4588-B893-5B2F361B5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3035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Line 24">
                <a:extLst>
                  <a:ext uri="{FF2B5EF4-FFF2-40B4-BE49-F238E27FC236}">
                    <a16:creationId xmlns="" xmlns:a16="http://schemas.microsoft.com/office/drawing/2014/main" id="{714766BF-43C6-4387-8BA8-E7BD48598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8" y="3259"/>
                <a:ext cx="7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Line 25">
                <a:extLst>
                  <a:ext uri="{FF2B5EF4-FFF2-40B4-BE49-F238E27FC236}">
                    <a16:creationId xmlns="" xmlns:a16="http://schemas.microsoft.com/office/drawing/2014/main" id="{B517D245-BC49-4056-B8E2-3EC8A1B0F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8" y="1092"/>
                <a:ext cx="0" cy="2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3" name="Line 26">
                <a:extLst>
                  <a:ext uri="{FF2B5EF4-FFF2-40B4-BE49-F238E27FC236}">
                    <a16:creationId xmlns="" xmlns:a16="http://schemas.microsoft.com/office/drawing/2014/main" id="{BF5FA625-9C45-448E-BA6A-F18B6960D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61" y="1379"/>
                <a:ext cx="1" cy="20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4" name="Line 27">
                <a:extLst>
                  <a:ext uri="{FF2B5EF4-FFF2-40B4-BE49-F238E27FC236}">
                    <a16:creationId xmlns="" xmlns:a16="http://schemas.microsoft.com/office/drawing/2014/main" id="{21A70E4A-EF73-4491-A60B-69396BCAB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6" y="3395"/>
                <a:ext cx="6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5" name="Line 28">
                <a:extLst>
                  <a:ext uri="{FF2B5EF4-FFF2-40B4-BE49-F238E27FC236}">
                    <a16:creationId xmlns="" xmlns:a16="http://schemas.microsoft.com/office/drawing/2014/main" id="{877E83C3-8A7F-4C62-97AA-A381FD82F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100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46106" name="Text Box 29">
                <a:extLst>
                  <a:ext uri="{FF2B5EF4-FFF2-40B4-BE49-F238E27FC236}">
                    <a16:creationId xmlns="" xmlns:a16="http://schemas.microsoft.com/office/drawing/2014/main" id="{143446F9-EEE9-44F1-8CB1-B84B3EAFA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579"/>
                <a:ext cx="878" cy="448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for</a:t>
                </a:r>
                <a:r>
                  <a:rPr lang="zh-CN" altLang="en-US" sz="2000"/>
                  <a:t>循环下面的语句</a:t>
                </a:r>
              </a:p>
            </p:txBody>
          </p:sp>
          <p:sp useBgFill="1">
            <p:nvSpPr>
              <p:cNvPr id="46107" name="AutoShape 30">
                <a:extLst>
                  <a:ext uri="{FF2B5EF4-FFF2-40B4-BE49-F238E27FC236}">
                    <a16:creationId xmlns="" xmlns:a16="http://schemas.microsoft.com/office/drawing/2014/main" id="{27CA304B-3BF5-4319-ADB3-ACE11691F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2322"/>
                <a:ext cx="985" cy="301"/>
              </a:xfrm>
              <a:prstGeom prst="flowChartDecision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area</a:t>
                </a:r>
                <a:r>
                  <a:rPr lang="en-US" altLang="zh-CN" sz="2000">
                    <a:latin typeface="宋体" panose="02010600030101010101" pitchFamily="2" charset="-122"/>
                  </a:rPr>
                  <a:t>&gt;</a:t>
                </a:r>
                <a:r>
                  <a:rPr lang="en-US" altLang="zh-CN" sz="2000"/>
                  <a:t>100</a:t>
                </a:r>
              </a:p>
            </p:txBody>
          </p:sp>
          <p:sp>
            <p:nvSpPr>
              <p:cNvPr id="46108" name="Line 31">
                <a:extLst>
                  <a:ext uri="{FF2B5EF4-FFF2-40B4-BE49-F238E27FC236}">
                    <a16:creationId xmlns="" xmlns:a16="http://schemas.microsoft.com/office/drawing/2014/main" id="{5A18C652-77C3-4E83-8141-67B0D6614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4" y="2475"/>
                <a:ext cx="25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09" name="Line 32">
                <a:extLst>
                  <a:ext uri="{FF2B5EF4-FFF2-40B4-BE49-F238E27FC236}">
                    <a16:creationId xmlns="" xmlns:a16="http://schemas.microsoft.com/office/drawing/2014/main" id="{8336E8E0-24D7-418D-B832-9F3B9ED09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2611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0" name="Text Box 33">
                <a:extLst>
                  <a:ext uri="{FF2B5EF4-FFF2-40B4-BE49-F238E27FC236}">
                    <a16:creationId xmlns="" xmlns:a16="http://schemas.microsoft.com/office/drawing/2014/main" id="{5FDF9A19-F069-442C-9F51-50A0B9849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0" y="2580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N</a:t>
                </a:r>
              </a:p>
            </p:txBody>
          </p:sp>
          <p:sp>
            <p:nvSpPr>
              <p:cNvPr id="46111" name="Text Box 34">
                <a:extLst>
                  <a:ext uri="{FF2B5EF4-FFF2-40B4-BE49-F238E27FC236}">
                    <a16:creationId xmlns="" xmlns:a16="http://schemas.microsoft.com/office/drawing/2014/main" id="{77A220B6-2FA1-445D-9349-B1E7EEBB68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" y="1532"/>
                <a:ext cx="7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Y</a:t>
                </a:r>
              </a:p>
            </p:txBody>
          </p:sp>
        </p:grpSp>
      </p:grpSp>
      <p:sp>
        <p:nvSpPr>
          <p:cNvPr id="63" name="AutoShape 35">
            <a:extLst>
              <a:ext uri="{FF2B5EF4-FFF2-40B4-BE49-F238E27FC236}">
                <a16:creationId xmlns="" xmlns:a16="http://schemas.microsoft.com/office/drawing/2014/main" id="{2C13FF5B-B90D-4003-830E-A471FC6E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975" y="5797490"/>
            <a:ext cx="2894012" cy="992188"/>
          </a:xfrm>
          <a:prstGeom prst="wedgeEllipseCallout">
            <a:avLst>
              <a:gd name="adj1" fmla="val -36052"/>
              <a:gd name="adj2" fmla="val -128719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使用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break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跳出整个循环</a:t>
            </a:r>
          </a:p>
        </p:txBody>
      </p:sp>
      <p:sp>
        <p:nvSpPr>
          <p:cNvPr id="64" name="Rectangle 38">
            <a:extLst>
              <a:ext uri="{FF2B5EF4-FFF2-40B4-BE49-F238E27FC236}">
                <a16:creationId xmlns="" xmlns:a16="http://schemas.microsoft.com/office/drawing/2014/main" id="{96572B79-9946-4152-820E-5AE82817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351" y="1360490"/>
            <a:ext cx="2922068" cy="3247229"/>
          </a:xfrm>
          <a:prstGeom prst="rect">
            <a:avLst/>
          </a:prstGeom>
          <a:solidFill>
            <a:srgbClr val="CCFFCC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/>
              <a:t>输出： </a:t>
            </a:r>
          </a:p>
          <a:p>
            <a:r>
              <a:rPr kumimoji="0" lang="en-US" altLang="zh-CN" dirty="0"/>
              <a:t>r=1, area=3.14 </a:t>
            </a:r>
          </a:p>
          <a:p>
            <a:r>
              <a:rPr kumimoji="0" lang="en-US" altLang="zh-CN" dirty="0"/>
              <a:t>r=2, area=12.57 </a:t>
            </a:r>
          </a:p>
          <a:p>
            <a:r>
              <a:rPr kumimoji="0" lang="en-US" altLang="zh-CN" dirty="0"/>
              <a:t>r=3, area=28.27 </a:t>
            </a:r>
          </a:p>
          <a:p>
            <a:r>
              <a:rPr kumimoji="0" lang="en-US" altLang="zh-CN" dirty="0"/>
              <a:t>r=4, area=50.27 </a:t>
            </a:r>
          </a:p>
          <a:p>
            <a:r>
              <a:rPr kumimoji="0" lang="en-US" altLang="zh-CN" dirty="0"/>
              <a:t> r=5, area=78.85 </a:t>
            </a:r>
          </a:p>
          <a:p>
            <a:r>
              <a:rPr kumimoji="0" lang="en-US" altLang="zh-CN" dirty="0"/>
              <a:t> / * </a:t>
            </a:r>
            <a:r>
              <a:rPr kumimoji="0" lang="zh-CN" altLang="en-US" dirty="0"/>
              <a:t>当 </a:t>
            </a:r>
            <a:r>
              <a:rPr kumimoji="0" lang="en-US" altLang="zh-CN" dirty="0"/>
              <a:t>r=6</a:t>
            </a:r>
            <a:r>
              <a:rPr kumimoji="0" lang="zh-CN" altLang="en-US" dirty="0"/>
              <a:t>时， </a:t>
            </a:r>
          </a:p>
          <a:p>
            <a:r>
              <a:rPr kumimoji="0" lang="en-US" altLang="zh-CN" dirty="0"/>
              <a:t>area=113.10   </a:t>
            </a:r>
          </a:p>
          <a:p>
            <a:r>
              <a:rPr kumimoji="0" lang="zh-CN" altLang="en-US" dirty="0"/>
              <a:t>故此值没有被输出</a:t>
            </a:r>
            <a:r>
              <a:rPr kumimoji="0" lang="zh-CN" altLang="en-US" sz="2000" dirty="0"/>
              <a:t> *</a:t>
            </a:r>
            <a:r>
              <a:rPr kumimoji="0" lang="en-US" altLang="zh-CN" sz="2000" dirty="0"/>
              <a:t>/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0">
            <a:extLst>
              <a:ext uri="{FF2B5EF4-FFF2-40B4-BE49-F238E27FC236}">
                <a16:creationId xmlns="" xmlns:a16="http://schemas.microsoft.com/office/drawing/2014/main" id="{89EF36EB-50CE-4E75-BF89-02CE6D3D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6950"/>
            <a:ext cx="8496300" cy="487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 </a:t>
            </a:r>
            <a:r>
              <a:rPr lang="en-US" altLang="zh-CN"/>
              <a:t>break</a:t>
            </a:r>
            <a:r>
              <a:rPr lang="zh-CN" altLang="zh-CN"/>
              <a:t>举例：小写字母转换成大写字母,直至输入非字母字符</a:t>
            </a:r>
            <a:endParaRPr lang="zh-CN" altLang="en-US"/>
          </a:p>
        </p:txBody>
      </p:sp>
      <p:sp>
        <p:nvSpPr>
          <p:cNvPr id="9" name="Text Box 1031">
            <a:extLst>
              <a:ext uri="{FF2B5EF4-FFF2-40B4-BE49-F238E27FC236}">
                <a16:creationId xmlns="" xmlns:a16="http://schemas.microsoft.com/office/drawing/2014/main" id="{9042A8CE-1AEC-49C2-879F-9049F8958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1614488"/>
            <a:ext cx="6316663" cy="48275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&gt; </a:t>
            </a:r>
          </a:p>
          <a:p>
            <a:pPr>
              <a:defRPr/>
            </a:pP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main()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{char  c;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while(1)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{ c=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getchar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();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if(c&gt;='a' &amp;&amp; c&lt;='z')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putchar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(c-32);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else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	if(c&gt;='A' &amp;&amp; c&lt;='Z')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putchar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(c);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     else break;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}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10" name="AutoShape 1032">
            <a:extLst>
              <a:ext uri="{FF2B5EF4-FFF2-40B4-BE49-F238E27FC236}">
                <a16:creationId xmlns="" xmlns:a16="http://schemas.microsoft.com/office/drawing/2014/main" id="{B3D0D72F-54DB-485A-A071-41413B4AB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5932488"/>
            <a:ext cx="2830512" cy="952500"/>
          </a:xfrm>
          <a:prstGeom prst="wedgeEllipseCallout">
            <a:avLst>
              <a:gd name="adj1" fmla="val -68676"/>
              <a:gd name="adj2" fmla="val -111333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break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使无限循环结束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="" xmlns:a16="http://schemas.microsoft.com/office/drawing/2014/main" id="{53752783-0B0B-428F-889F-29EF179A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1014413"/>
            <a:ext cx="77597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en-US" altLang="zh-CN" sz="2800"/>
              <a:t>continue</a:t>
            </a:r>
            <a:r>
              <a:rPr lang="zh-CN" altLang="en-US" sz="2800"/>
              <a:t>语句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>
                <a:latin typeface="宋体" panose="02010600030101010101" pitchFamily="2" charset="-122"/>
                <a:sym typeface="Symbol" panose="05050102010706020507" pitchFamily="18" charset="2"/>
              </a:rPr>
              <a:t>功能：</a:t>
            </a:r>
            <a:r>
              <a:rPr lang="zh-CN" altLang="en-US">
                <a:solidFill>
                  <a:srgbClr val="FF0000"/>
                </a:solidFill>
              </a:rPr>
              <a:t>结束本次循环</a:t>
            </a:r>
            <a:r>
              <a:rPr lang="zh-CN" altLang="en-US"/>
              <a:t>，跳过循环体中尚未执行的语句，进行下一次是否执行循环体的判断。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>
                <a:sym typeface="Symbol" panose="05050102010706020507" pitchFamily="18" charset="2"/>
              </a:rPr>
              <a:t>continue </a:t>
            </a:r>
            <a:r>
              <a:rPr lang="zh-CN" altLang="zh-CN">
                <a:sym typeface="Symbol" panose="05050102010706020507" pitchFamily="18" charset="2"/>
              </a:rPr>
              <a:t>语句</a:t>
            </a:r>
            <a:r>
              <a:rPr lang="zh-CN" altLang="en-US"/>
              <a:t>仅用于循环语句中。</a:t>
            </a:r>
          </a:p>
        </p:txBody>
      </p:sp>
      <p:sp>
        <p:nvSpPr>
          <p:cNvPr id="3" name="AutoShape 8">
            <a:extLst>
              <a:ext uri="{FF2B5EF4-FFF2-40B4-BE49-F238E27FC236}">
                <a16:creationId xmlns="" xmlns:a16="http://schemas.microsoft.com/office/drawing/2014/main" id="{8483C0C5-72D7-4DFB-AE53-F2136EB9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3144838"/>
            <a:ext cx="373062" cy="381000"/>
          </a:xfrm>
          <a:prstGeom prst="star5">
            <a:avLst/>
          </a:prstGeom>
          <a:gradFill rotWithShape="0">
            <a:gsLst>
              <a:gs pos="0">
                <a:srgbClr val="F8EB3E">
                  <a:gamma/>
                  <a:shade val="46275"/>
                  <a:invGamma/>
                </a:srgbClr>
              </a:gs>
              <a:gs pos="50000">
                <a:srgbClr val="F8EB3E"/>
              </a:gs>
              <a:gs pos="100000">
                <a:srgbClr val="F8EB3E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Text Box 9">
            <a:extLst>
              <a:ext uri="{FF2B5EF4-FFF2-40B4-BE49-F238E27FC236}">
                <a16:creationId xmlns="" xmlns:a16="http://schemas.microsoft.com/office/drawing/2014/main" id="{8DB8352D-9198-4C58-9366-2B1282420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3052763"/>
            <a:ext cx="5256212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buClr>
                <a:srgbClr val="008000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break</a:t>
            </a:r>
            <a:r>
              <a:rPr lang="en-US" altLang="zh-CN" sz="2800">
                <a:solidFill>
                  <a:srgbClr val="0000FF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rgbClr val="0000FF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和 </a:t>
            </a:r>
            <a:r>
              <a:rPr lang="en-US" altLang="zh-CN" sz="2800">
                <a:solidFill>
                  <a:srgbClr val="FF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continue </a:t>
            </a:r>
            <a:r>
              <a:rPr lang="zh-CN" altLang="en-US" sz="2800">
                <a:solidFill>
                  <a:srgbClr val="0000FF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语句的区别</a:t>
            </a:r>
            <a:endParaRPr kumimoji="0" lang="zh-CN" altLang="en-US" sz="220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2AE2A3EE-1EC7-462C-BEAD-88971A46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835400"/>
            <a:ext cx="77597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>
                <a:sym typeface="Symbol" panose="05050102010706020507" pitchFamily="18" charset="2"/>
              </a:rPr>
              <a:t>continue </a:t>
            </a:r>
            <a:r>
              <a:rPr lang="zh-CN" altLang="zh-CN">
                <a:sym typeface="Symbol" panose="05050102010706020507" pitchFamily="18" charset="2"/>
              </a:rPr>
              <a:t>语句只结束本次循环，</a:t>
            </a:r>
            <a:r>
              <a:rPr lang="en-US" altLang="zh-CN">
                <a:sym typeface="Symbol" panose="05050102010706020507" pitchFamily="18" charset="2"/>
              </a:rPr>
              <a:t>break</a:t>
            </a:r>
            <a:r>
              <a:rPr lang="zh-CN" altLang="en-US">
                <a:sym typeface="Symbol" panose="05050102010706020507" pitchFamily="18" charset="2"/>
              </a:rPr>
              <a:t>语句则是结束整个循环。</a:t>
            </a:r>
            <a:r>
              <a:rPr lang="zh-CN" altLang="en-US"/>
              <a:t> 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>
                <a:sym typeface="Symbol" panose="05050102010706020507" pitchFamily="18" charset="2"/>
              </a:rPr>
              <a:t>continue </a:t>
            </a:r>
            <a:r>
              <a:rPr lang="zh-CN" altLang="zh-CN">
                <a:sym typeface="Symbol" panose="05050102010706020507" pitchFamily="18" charset="2"/>
              </a:rPr>
              <a:t>语句只用于</a:t>
            </a:r>
            <a:r>
              <a:rPr lang="en-US" altLang="zh-CN">
                <a:sym typeface="Symbol" panose="05050102010706020507" pitchFamily="18" charset="2"/>
              </a:rPr>
              <a:t>while,do-while,for</a:t>
            </a:r>
            <a:r>
              <a:rPr lang="zh-CN" altLang="en-US">
                <a:sym typeface="Symbol" panose="05050102010706020507" pitchFamily="18" charset="2"/>
              </a:rPr>
              <a:t>循环语句中</a:t>
            </a:r>
            <a:r>
              <a:rPr lang="zh-CN" altLang="zh-CN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break</a:t>
            </a:r>
            <a:r>
              <a:rPr lang="zh-CN" altLang="en-US">
                <a:sym typeface="Symbol" panose="05050102010706020507" pitchFamily="18" charset="2"/>
              </a:rPr>
              <a:t>语句还可以用于</a:t>
            </a:r>
            <a:r>
              <a:rPr lang="en-US" altLang="zh-CN">
                <a:sym typeface="Symbol" panose="05050102010706020507" pitchFamily="18" charset="2"/>
              </a:rPr>
              <a:t>switch</a:t>
            </a:r>
            <a:r>
              <a:rPr lang="zh-CN" altLang="en-US">
                <a:sym typeface="Symbol" panose="05050102010706020507" pitchFamily="18" charset="2"/>
              </a:rPr>
              <a:t>语句中。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="" xmlns:a16="http://schemas.microsoft.com/office/drawing/2014/main" id="{1BE6B302-935D-48AB-916A-25C60D31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1012825"/>
            <a:ext cx="77597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流程形式：</a:t>
            </a:r>
          </a:p>
        </p:txBody>
      </p:sp>
      <p:grpSp>
        <p:nvGrpSpPr>
          <p:cNvPr id="2" name="Group 64">
            <a:extLst>
              <a:ext uri="{FF2B5EF4-FFF2-40B4-BE49-F238E27FC236}">
                <a16:creationId xmlns="" xmlns:a16="http://schemas.microsoft.com/office/drawing/2014/main" id="{85CFEBAB-98FE-4871-B019-3B5EA399C49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22425"/>
            <a:ext cx="2414588" cy="4708525"/>
            <a:chOff x="395" y="813"/>
            <a:chExt cx="1521" cy="2966"/>
          </a:xfrm>
        </p:grpSpPr>
        <p:sp>
          <p:nvSpPr>
            <p:cNvPr id="49195" name="Line 9">
              <a:extLst>
                <a:ext uri="{FF2B5EF4-FFF2-40B4-BE49-F238E27FC236}">
                  <a16:creationId xmlns="" xmlns:a16="http://schemas.microsoft.com/office/drawing/2014/main" id="{DBE56DFC-B8E3-4A8A-87AB-FCD437BD2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1101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196" name="AutoShape 10">
              <a:extLst>
                <a:ext uri="{FF2B5EF4-FFF2-40B4-BE49-F238E27FC236}">
                  <a16:creationId xmlns="" xmlns:a16="http://schemas.microsoft.com/office/drawing/2014/main" id="{197C4FCA-DD7F-4597-B7C8-C9EFE725C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405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表达式</a:t>
              </a:r>
            </a:p>
          </p:txBody>
        </p:sp>
        <p:sp>
          <p:nvSpPr>
            <p:cNvPr id="49197" name="Line 11">
              <a:extLst>
                <a:ext uri="{FF2B5EF4-FFF2-40B4-BE49-F238E27FC236}">
                  <a16:creationId xmlns="" xmlns:a16="http://schemas.microsoft.com/office/drawing/2014/main" id="{D968B14B-26E9-4E6B-A120-B232ACF88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170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198" name="Text Box 12">
              <a:extLst>
                <a:ext uri="{FF2B5EF4-FFF2-40B4-BE49-F238E27FC236}">
                  <a16:creationId xmlns="" xmlns:a16="http://schemas.microsoft.com/office/drawing/2014/main" id="{8755B46E-EBCA-4F2A-89B8-33380C1E8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1984"/>
              <a:ext cx="745" cy="1024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……</a:t>
              </a:r>
            </a:p>
            <a:p>
              <a:pPr algn="ctr"/>
              <a:r>
                <a:rPr lang="en-US" altLang="zh-CN" sz="2000"/>
                <a:t>continue;</a:t>
              </a:r>
            </a:p>
            <a:p>
              <a:pPr algn="ctr"/>
              <a:r>
                <a:rPr lang="en-US" altLang="zh-CN" sz="2000"/>
                <a:t>……</a:t>
              </a:r>
            </a:p>
          </p:txBody>
        </p:sp>
        <p:sp>
          <p:nvSpPr>
            <p:cNvPr id="49199" name="Line 13">
              <a:extLst>
                <a:ext uri="{FF2B5EF4-FFF2-40B4-BE49-F238E27FC236}">
                  <a16:creationId xmlns="" xmlns:a16="http://schemas.microsoft.com/office/drawing/2014/main" id="{C9AA416E-4F11-4A2E-BE6A-EBC8D6057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" y="3260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0" name="Line 14">
              <a:extLst>
                <a:ext uri="{FF2B5EF4-FFF2-40B4-BE49-F238E27FC236}">
                  <a16:creationId xmlns="" xmlns:a16="http://schemas.microsoft.com/office/drawing/2014/main" id="{3506B75B-FCBE-4697-8910-CD253D3F0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" y="1235"/>
              <a:ext cx="0" cy="20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15">
              <a:extLst>
                <a:ext uri="{FF2B5EF4-FFF2-40B4-BE49-F238E27FC236}">
                  <a16:creationId xmlns="" xmlns:a16="http://schemas.microsoft.com/office/drawing/2014/main" id="{CEAEA007-CD3D-43C5-A78A-133F4B9E0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" y="1235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Line 16">
              <a:extLst>
                <a:ext uri="{FF2B5EF4-FFF2-40B4-BE49-F238E27FC236}">
                  <a16:creationId xmlns="" xmlns:a16="http://schemas.microsoft.com/office/drawing/2014/main" id="{9F773490-9335-404D-ADB6-6DB0A88F6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3" y="1545"/>
              <a:ext cx="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Line 17">
              <a:extLst>
                <a:ext uri="{FF2B5EF4-FFF2-40B4-BE49-F238E27FC236}">
                  <a16:creationId xmlns="" xmlns:a16="http://schemas.microsoft.com/office/drawing/2014/main" id="{0035AAC2-2092-4EE3-AFF6-32857BB4A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" y="3346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Text Box 18">
              <a:extLst>
                <a:ext uri="{FF2B5EF4-FFF2-40B4-BE49-F238E27FC236}">
                  <a16:creationId xmlns="" xmlns:a16="http://schemas.microsoft.com/office/drawing/2014/main" id="{71F5981E-FF96-4D3A-8257-1A231F39D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1295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假</a:t>
              </a:r>
              <a:r>
                <a:rPr lang="en-US" altLang="zh-CN" sz="2000"/>
                <a:t>(0)</a:t>
              </a:r>
            </a:p>
          </p:txBody>
        </p:sp>
        <p:sp>
          <p:nvSpPr>
            <p:cNvPr id="49205" name="Text Box 19">
              <a:extLst>
                <a:ext uri="{FF2B5EF4-FFF2-40B4-BE49-F238E27FC236}">
                  <a16:creationId xmlns="" xmlns:a16="http://schemas.microsoft.com/office/drawing/2014/main" id="{299F105A-545A-4487-BE2E-69E8C309A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1677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真</a:t>
              </a:r>
              <a:r>
                <a:rPr lang="en-US" altLang="zh-CN" sz="2000"/>
                <a:t>(</a:t>
              </a:r>
              <a:r>
                <a:rPr lang="zh-CN" altLang="en-US" sz="2000"/>
                <a:t>非</a:t>
              </a:r>
              <a:r>
                <a:rPr lang="en-US" altLang="zh-CN" sz="2000"/>
                <a:t>0)</a:t>
              </a:r>
            </a:p>
          </p:txBody>
        </p:sp>
        <p:sp>
          <p:nvSpPr>
            <p:cNvPr id="49206" name="AutoShape 20">
              <a:extLst>
                <a:ext uri="{FF2B5EF4-FFF2-40B4-BE49-F238E27FC236}">
                  <a16:creationId xmlns="" xmlns:a16="http://schemas.microsoft.com/office/drawing/2014/main" id="{571EB3E8-F761-4B0F-BCB5-B5240E639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813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while</a:t>
              </a:r>
            </a:p>
          </p:txBody>
        </p:sp>
        <p:sp>
          <p:nvSpPr>
            <p:cNvPr id="49207" name="Line 21">
              <a:extLst>
                <a:ext uri="{FF2B5EF4-FFF2-40B4-BE49-F238E27FC236}">
                  <a16:creationId xmlns="" xmlns:a16="http://schemas.microsoft.com/office/drawing/2014/main" id="{69282767-6CE6-492B-B740-4BB7ABD2C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302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Line 22">
              <a:extLst>
                <a:ext uri="{FF2B5EF4-FFF2-40B4-BE49-F238E27FC236}">
                  <a16:creationId xmlns="" xmlns:a16="http://schemas.microsoft.com/office/drawing/2014/main" id="{A7853567-836A-439E-81FD-A24D47388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1549"/>
              <a:ext cx="0" cy="1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9" name="Line 23">
              <a:extLst>
                <a:ext uri="{FF2B5EF4-FFF2-40B4-BE49-F238E27FC236}">
                  <a16:creationId xmlns="" xmlns:a16="http://schemas.microsoft.com/office/drawing/2014/main" id="{981F5F80-B10F-4CA3-A1C6-01FE66B26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8" y="334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Line 24">
              <a:extLst>
                <a:ext uri="{FF2B5EF4-FFF2-40B4-BE49-F238E27FC236}">
                  <a16:creationId xmlns="" xmlns:a16="http://schemas.microsoft.com/office/drawing/2014/main" id="{66B965BE-BCAF-4ECD-BB0A-1F545937C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" y="2495"/>
              <a:ext cx="36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5">
            <a:extLst>
              <a:ext uri="{FF2B5EF4-FFF2-40B4-BE49-F238E27FC236}">
                <a16:creationId xmlns="" xmlns:a16="http://schemas.microsoft.com/office/drawing/2014/main" id="{0B4773B5-3E5C-4A9F-B2D6-390A55D19591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1701800"/>
            <a:ext cx="2903537" cy="4016375"/>
            <a:chOff x="2178" y="871"/>
            <a:chExt cx="1829" cy="2530"/>
          </a:xfrm>
        </p:grpSpPr>
        <p:sp>
          <p:nvSpPr>
            <p:cNvPr id="49180" name="Line 26">
              <a:extLst>
                <a:ext uri="{FF2B5EF4-FFF2-40B4-BE49-F238E27FC236}">
                  <a16:creationId xmlns="" xmlns:a16="http://schemas.microsoft.com/office/drawing/2014/main" id="{1645071C-10C6-4E5D-AC27-0A39A5CA1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" y="2855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1" name="Text Box 27">
              <a:extLst>
                <a:ext uri="{FF2B5EF4-FFF2-40B4-BE49-F238E27FC236}">
                  <a16:creationId xmlns="" xmlns:a16="http://schemas.microsoft.com/office/drawing/2014/main" id="{B78BB8ED-4D72-462D-ACA5-A6B434D31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358"/>
              <a:ext cx="6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真</a:t>
              </a:r>
              <a:r>
                <a:rPr lang="en-US" altLang="zh-CN" sz="2000"/>
                <a:t>(</a:t>
              </a:r>
              <a:r>
                <a:rPr lang="zh-CN" altLang="en-US" sz="2000"/>
                <a:t>非</a:t>
              </a:r>
              <a:r>
                <a:rPr lang="en-US" altLang="zh-CN" sz="2000"/>
                <a:t>0)</a:t>
              </a:r>
            </a:p>
          </p:txBody>
        </p:sp>
        <p:sp>
          <p:nvSpPr>
            <p:cNvPr id="49182" name="AutoShape 28">
              <a:extLst>
                <a:ext uri="{FF2B5EF4-FFF2-40B4-BE49-F238E27FC236}">
                  <a16:creationId xmlns="" xmlns:a16="http://schemas.microsoft.com/office/drawing/2014/main" id="{40CDB0B6-A186-4ADF-BC7D-2006F812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871"/>
              <a:ext cx="720" cy="2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do</a:t>
              </a:r>
            </a:p>
          </p:txBody>
        </p:sp>
        <p:sp>
          <p:nvSpPr>
            <p:cNvPr id="49183" name="Line 29">
              <a:extLst>
                <a:ext uri="{FF2B5EF4-FFF2-40B4-BE49-F238E27FC236}">
                  <a16:creationId xmlns="" xmlns:a16="http://schemas.microsoft.com/office/drawing/2014/main" id="{FDBD47AC-B40F-4430-90F3-34866DE03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" y="3001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Line 30">
              <a:extLst>
                <a:ext uri="{FF2B5EF4-FFF2-40B4-BE49-F238E27FC236}">
                  <a16:creationId xmlns="" xmlns:a16="http://schemas.microsoft.com/office/drawing/2014/main" id="{A74EE396-D943-4DBB-A2F1-3DF4BFA10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" y="1167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185" name="Text Box 31">
              <a:extLst>
                <a:ext uri="{FF2B5EF4-FFF2-40B4-BE49-F238E27FC236}">
                  <a16:creationId xmlns="" xmlns:a16="http://schemas.microsoft.com/office/drawing/2014/main" id="{EB3A7CBE-BB6E-4A7C-99F7-FF313A948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6" y="1435"/>
              <a:ext cx="745" cy="1024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……</a:t>
              </a:r>
            </a:p>
            <a:p>
              <a:pPr algn="ctr"/>
              <a:r>
                <a:rPr lang="en-US" altLang="zh-CN" sz="2000"/>
                <a:t>continue;</a:t>
              </a:r>
            </a:p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49186" name="Line 32">
              <a:extLst>
                <a:ext uri="{FF2B5EF4-FFF2-40B4-BE49-F238E27FC236}">
                  <a16:creationId xmlns="" xmlns:a16="http://schemas.microsoft.com/office/drawing/2014/main" id="{180FAA2E-499A-4E8E-8310-B1B5A27BC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" y="246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187" name="AutoShape 33">
              <a:extLst>
                <a:ext uri="{FF2B5EF4-FFF2-40B4-BE49-F238E27FC236}">
                  <a16:creationId xmlns="" xmlns:a16="http://schemas.microsoft.com/office/drawing/2014/main" id="{D20D22A8-EBAA-4F38-A2B2-A1C44E92A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2703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表达式</a:t>
              </a:r>
            </a:p>
          </p:txBody>
        </p:sp>
        <p:sp>
          <p:nvSpPr>
            <p:cNvPr id="49188" name="Text Box 34">
              <a:extLst>
                <a:ext uri="{FF2B5EF4-FFF2-40B4-BE49-F238E27FC236}">
                  <a16:creationId xmlns="" xmlns:a16="http://schemas.microsoft.com/office/drawing/2014/main" id="{B2C57BD1-D107-4190-AC2A-25B0BDE36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3022"/>
              <a:ext cx="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假</a:t>
              </a:r>
              <a:r>
                <a:rPr lang="en-US" altLang="zh-CN" sz="2000"/>
                <a:t>(0)</a:t>
              </a:r>
            </a:p>
          </p:txBody>
        </p:sp>
        <p:sp>
          <p:nvSpPr>
            <p:cNvPr id="49189" name="Line 35">
              <a:extLst>
                <a:ext uri="{FF2B5EF4-FFF2-40B4-BE49-F238E27FC236}">
                  <a16:creationId xmlns="" xmlns:a16="http://schemas.microsoft.com/office/drawing/2014/main" id="{6DF173E9-3D1F-4B62-BC47-CFC73A345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6" y="1291"/>
              <a:ext cx="0" cy="1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36">
              <a:extLst>
                <a:ext uri="{FF2B5EF4-FFF2-40B4-BE49-F238E27FC236}">
                  <a16:creationId xmlns="" xmlns:a16="http://schemas.microsoft.com/office/drawing/2014/main" id="{984B6E53-9118-4183-9FCB-DD264EDCF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6" y="1291"/>
              <a:ext cx="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191" name="Text Box 37">
              <a:extLst>
                <a:ext uri="{FF2B5EF4-FFF2-40B4-BE49-F238E27FC236}">
                  <a16:creationId xmlns="" xmlns:a16="http://schemas.microsoft.com/office/drawing/2014/main" id="{B2E6DDC4-CBC5-4CD8-9477-F490CA724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" y="2576"/>
              <a:ext cx="480" cy="2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while</a:t>
              </a:r>
            </a:p>
          </p:txBody>
        </p:sp>
        <p:sp>
          <p:nvSpPr>
            <p:cNvPr id="49192" name="Line 38">
              <a:extLst>
                <a:ext uri="{FF2B5EF4-FFF2-40B4-BE49-F238E27FC236}">
                  <a16:creationId xmlns="" xmlns:a16="http://schemas.microsoft.com/office/drawing/2014/main" id="{BCA77AFE-AB5F-4953-8DF4-59FD7249B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1971"/>
              <a:ext cx="43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Line 39">
              <a:extLst>
                <a:ext uri="{FF2B5EF4-FFF2-40B4-BE49-F238E27FC236}">
                  <a16:creationId xmlns="" xmlns:a16="http://schemas.microsoft.com/office/drawing/2014/main" id="{1B1B3B72-4229-40F8-98AA-B86AC62CA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1945"/>
              <a:ext cx="0" cy="69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Line 40">
              <a:extLst>
                <a:ext uri="{FF2B5EF4-FFF2-40B4-BE49-F238E27FC236}">
                  <a16:creationId xmlns="" xmlns:a16="http://schemas.microsoft.com/office/drawing/2014/main" id="{DD8E2516-7314-42C9-BC71-A980FAAE4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1" y="2639"/>
              <a:ext cx="73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6">
            <a:extLst>
              <a:ext uri="{FF2B5EF4-FFF2-40B4-BE49-F238E27FC236}">
                <a16:creationId xmlns="" xmlns:a16="http://schemas.microsoft.com/office/drawing/2014/main" id="{45B1E04A-AAD7-4195-A869-D538EF3659D7}"/>
              </a:ext>
            </a:extLst>
          </p:cNvPr>
          <p:cNvGrpSpPr>
            <a:grpSpLocks/>
          </p:cNvGrpSpPr>
          <p:nvPr/>
        </p:nvGrpSpPr>
        <p:grpSpPr bwMode="auto">
          <a:xfrm>
            <a:off x="6511925" y="950913"/>
            <a:ext cx="2373313" cy="5899150"/>
            <a:chOff x="4102" y="390"/>
            <a:chExt cx="1495" cy="3716"/>
          </a:xfrm>
        </p:grpSpPr>
        <p:sp>
          <p:nvSpPr>
            <p:cNvPr id="49158" name="Line 42">
              <a:extLst>
                <a:ext uri="{FF2B5EF4-FFF2-40B4-BE49-F238E27FC236}">
                  <a16:creationId xmlns="" xmlns:a16="http://schemas.microsoft.com/office/drawing/2014/main" id="{BAD07EE1-4178-4B66-A51C-6E4E52AEF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" y="381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159" name="AutoShape 43">
              <a:extLst>
                <a:ext uri="{FF2B5EF4-FFF2-40B4-BE49-F238E27FC236}">
                  <a16:creationId xmlns="" xmlns:a16="http://schemas.microsoft.com/office/drawing/2014/main" id="{F42B5361-A82B-492E-8C0D-994CECBA8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350"/>
              <a:ext cx="1058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表达式</a:t>
              </a:r>
              <a:r>
                <a:rPr lang="en-US" altLang="zh-CN" sz="2000"/>
                <a:t>2</a:t>
              </a:r>
            </a:p>
          </p:txBody>
        </p:sp>
        <p:sp>
          <p:nvSpPr>
            <p:cNvPr id="49160" name="Line 44">
              <a:extLst>
                <a:ext uri="{FF2B5EF4-FFF2-40B4-BE49-F238E27FC236}">
                  <a16:creationId xmlns="" xmlns:a16="http://schemas.microsoft.com/office/drawing/2014/main" id="{B30D4CA3-9A3F-4EA1-85AA-C8174B5AD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1651"/>
              <a:ext cx="1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161" name="Text Box 45">
              <a:extLst>
                <a:ext uri="{FF2B5EF4-FFF2-40B4-BE49-F238E27FC236}">
                  <a16:creationId xmlns="" xmlns:a16="http://schemas.microsoft.com/office/drawing/2014/main" id="{BFE90B39-9947-4302-8945-61ED6B2CE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" y="1920"/>
              <a:ext cx="745" cy="1024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……</a:t>
              </a:r>
            </a:p>
            <a:p>
              <a:pPr algn="ctr"/>
              <a:r>
                <a:rPr lang="en-US" altLang="zh-CN" sz="2000"/>
                <a:t>continue;</a:t>
              </a:r>
            </a:p>
            <a:p>
              <a:pPr algn="ctr"/>
              <a:r>
                <a:rPr lang="en-US" altLang="zh-CN" sz="2000"/>
                <a:t>…...</a:t>
              </a:r>
            </a:p>
          </p:txBody>
        </p:sp>
        <p:sp>
          <p:nvSpPr>
            <p:cNvPr id="49162" name="Line 46">
              <a:extLst>
                <a:ext uri="{FF2B5EF4-FFF2-40B4-BE49-F238E27FC236}">
                  <a16:creationId xmlns="" xmlns:a16="http://schemas.microsoft.com/office/drawing/2014/main" id="{21803E5A-E43D-43CA-AC3A-15A2D6706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2" y="1207"/>
              <a:ext cx="6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47">
              <a:extLst>
                <a:ext uri="{FF2B5EF4-FFF2-40B4-BE49-F238E27FC236}">
                  <a16:creationId xmlns="" xmlns:a16="http://schemas.microsoft.com/office/drawing/2014/main" id="{B756A820-9B3B-42EC-875E-ACE82CDB7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" y="1490"/>
              <a:ext cx="2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Text Box 48">
              <a:extLst>
                <a:ext uri="{FF2B5EF4-FFF2-40B4-BE49-F238E27FC236}">
                  <a16:creationId xmlns="" xmlns:a16="http://schemas.microsoft.com/office/drawing/2014/main" id="{2F8AE058-0CF2-4A7C-A5E7-DAC02BAD3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" y="1240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假</a:t>
              </a:r>
              <a:r>
                <a:rPr lang="en-US" altLang="zh-CN" sz="2000"/>
                <a:t>(0)</a:t>
              </a:r>
            </a:p>
          </p:txBody>
        </p:sp>
        <p:sp>
          <p:nvSpPr>
            <p:cNvPr id="49165" name="Text Box 49">
              <a:extLst>
                <a:ext uri="{FF2B5EF4-FFF2-40B4-BE49-F238E27FC236}">
                  <a16:creationId xmlns="" xmlns:a16="http://schemas.microsoft.com/office/drawing/2014/main" id="{58D488D4-CD1D-4B14-B792-0A7632310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1622"/>
              <a:ext cx="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真</a:t>
              </a:r>
              <a:r>
                <a:rPr lang="en-US" altLang="zh-CN" sz="2000"/>
                <a:t>(</a:t>
              </a:r>
              <a:r>
                <a:rPr lang="zh-CN" altLang="en-US" sz="2000"/>
                <a:t>非</a:t>
              </a:r>
              <a:r>
                <a:rPr lang="en-US" altLang="zh-CN" sz="2000"/>
                <a:t>0)</a:t>
              </a:r>
            </a:p>
          </p:txBody>
        </p:sp>
        <p:sp>
          <p:nvSpPr>
            <p:cNvPr id="49166" name="AutoShape 50">
              <a:extLst>
                <a:ext uri="{FF2B5EF4-FFF2-40B4-BE49-F238E27FC236}">
                  <a16:creationId xmlns="" xmlns:a16="http://schemas.microsoft.com/office/drawing/2014/main" id="{51C59270-0DDD-43CB-9343-1ADEEB957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390"/>
              <a:ext cx="773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ea typeface="隶书" panose="02010509060101010101" pitchFamily="49" charset="-122"/>
                </a:rPr>
                <a:t>for</a:t>
              </a:r>
            </a:p>
          </p:txBody>
        </p:sp>
        <p:sp>
          <p:nvSpPr>
            <p:cNvPr id="49167" name="Line 51">
              <a:extLst>
                <a:ext uri="{FF2B5EF4-FFF2-40B4-BE49-F238E27FC236}">
                  <a16:creationId xmlns="" xmlns:a16="http://schemas.microsoft.com/office/drawing/2014/main" id="{133F80D4-6C1F-4005-ABDA-B785B4F58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630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168" name="Text Box 52">
              <a:extLst>
                <a:ext uri="{FF2B5EF4-FFF2-40B4-BE49-F238E27FC236}">
                  <a16:creationId xmlns="" xmlns:a16="http://schemas.microsoft.com/office/drawing/2014/main" id="{E0DC844D-7613-44B6-947C-3A6176858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870"/>
              <a:ext cx="697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表达式</a:t>
              </a:r>
              <a:r>
                <a:rPr lang="en-US" altLang="zh-CN" sz="2000"/>
                <a:t>1</a:t>
              </a:r>
            </a:p>
          </p:txBody>
        </p:sp>
        <p:sp>
          <p:nvSpPr>
            <p:cNvPr id="49169" name="Line 53">
              <a:extLst>
                <a:ext uri="{FF2B5EF4-FFF2-40B4-BE49-F238E27FC236}">
                  <a16:creationId xmlns="" xmlns:a16="http://schemas.microsoft.com/office/drawing/2014/main" id="{5E714D3E-50E8-481D-A03B-6887A7409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2948"/>
              <a:ext cx="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170" name="Text Box 54">
              <a:extLst>
                <a:ext uri="{FF2B5EF4-FFF2-40B4-BE49-F238E27FC236}">
                  <a16:creationId xmlns="" xmlns:a16="http://schemas.microsoft.com/office/drawing/2014/main" id="{3B349E50-A627-48EB-8AA4-249E230D4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3283"/>
              <a:ext cx="697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/>
                <a:t>表达式</a:t>
              </a:r>
              <a:r>
                <a:rPr lang="en-US" altLang="zh-CN" sz="2000"/>
                <a:t>3</a:t>
              </a:r>
            </a:p>
          </p:txBody>
        </p:sp>
        <p:sp>
          <p:nvSpPr>
            <p:cNvPr id="49171" name="Line 55">
              <a:extLst>
                <a:ext uri="{FF2B5EF4-FFF2-40B4-BE49-F238E27FC236}">
                  <a16:creationId xmlns="" xmlns:a16="http://schemas.microsoft.com/office/drawing/2014/main" id="{11D91C64-8F17-4177-AC90-E20DF2D2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3540"/>
              <a:ext cx="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56">
              <a:extLst>
                <a:ext uri="{FF2B5EF4-FFF2-40B4-BE49-F238E27FC236}">
                  <a16:creationId xmlns="" xmlns:a16="http://schemas.microsoft.com/office/drawing/2014/main" id="{48F6E8D1-EDA7-4AE1-8B97-990921B79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0" y="3656"/>
              <a:ext cx="6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Line 57">
              <a:extLst>
                <a:ext uri="{FF2B5EF4-FFF2-40B4-BE49-F238E27FC236}">
                  <a16:creationId xmlns="" xmlns:a16="http://schemas.microsoft.com/office/drawing/2014/main" id="{54792869-AE05-419B-A910-2DAAAB717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5" y="3817"/>
              <a:ext cx="82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Line 58">
              <a:extLst>
                <a:ext uri="{FF2B5EF4-FFF2-40B4-BE49-F238E27FC236}">
                  <a16:creationId xmlns="" xmlns:a16="http://schemas.microsoft.com/office/drawing/2014/main" id="{0ACBE1CA-8FFB-4969-A2B2-37B5EF644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1118"/>
              <a:ext cx="1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59">
              <a:extLst>
                <a:ext uri="{FF2B5EF4-FFF2-40B4-BE49-F238E27FC236}">
                  <a16:creationId xmlns="" xmlns:a16="http://schemas.microsoft.com/office/drawing/2014/main" id="{D560343B-05C3-4BD6-9EF3-0275306D4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2" y="1207"/>
              <a:ext cx="0" cy="2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60">
              <a:extLst>
                <a:ext uri="{FF2B5EF4-FFF2-40B4-BE49-F238E27FC236}">
                  <a16:creationId xmlns="" xmlns:a16="http://schemas.microsoft.com/office/drawing/2014/main" id="{615B7FA8-E2C9-4BF5-B383-C872099AA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0" y="1494"/>
              <a:ext cx="1" cy="2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61">
              <a:extLst>
                <a:ext uri="{FF2B5EF4-FFF2-40B4-BE49-F238E27FC236}">
                  <a16:creationId xmlns="" xmlns:a16="http://schemas.microsoft.com/office/drawing/2014/main" id="{556AFD82-8C4B-4B1A-85FA-1D9DD9C9F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473"/>
              <a:ext cx="336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Line 62">
              <a:extLst>
                <a:ext uri="{FF2B5EF4-FFF2-40B4-BE49-F238E27FC236}">
                  <a16:creationId xmlns="" xmlns:a16="http://schemas.microsoft.com/office/drawing/2014/main" id="{2413DDC3-2B32-4921-9AAF-890DA8F02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19" y="2473"/>
              <a:ext cx="1" cy="748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63">
              <a:extLst>
                <a:ext uri="{FF2B5EF4-FFF2-40B4-BE49-F238E27FC236}">
                  <a16:creationId xmlns="" xmlns:a16="http://schemas.microsoft.com/office/drawing/2014/main" id="{8448BF3A-7643-4F36-96C4-362038767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8" y="3221"/>
              <a:ext cx="634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="" xmlns:a16="http://schemas.microsoft.com/office/drawing/2014/main" id="{FD44E7F2-B1D8-49BA-9934-33888E9D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892175"/>
            <a:ext cx="820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6.2</a:t>
            </a:r>
            <a:r>
              <a:rPr lang="en-US" altLang="zh-CN" sz="3200"/>
              <a:t>  goto</a:t>
            </a:r>
            <a:r>
              <a:rPr lang="zh-CN" altLang="en-US" sz="3200"/>
              <a:t>语句以及用</a:t>
            </a:r>
            <a:r>
              <a:rPr lang="en-US" altLang="zh-CN" sz="3200"/>
              <a:t>goto</a:t>
            </a:r>
            <a:r>
              <a:rPr lang="zh-CN" altLang="en-US" sz="3200"/>
              <a:t>语句构成循环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作用：无条件地转移到语句标号指向的语句去执行。                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一般格式：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="" xmlns:a16="http://schemas.microsoft.com/office/drawing/2014/main" id="{04DEBE4E-D413-4F31-8089-EE45687E8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2047875"/>
            <a:ext cx="5040313" cy="1200150"/>
          </a:xfrm>
          <a:prstGeom prst="rect">
            <a:avLst/>
          </a:prstGeom>
          <a:solidFill>
            <a:srgbClr val="FFE1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zh-CN" altLang="zh-CN"/>
              <a:t>        </a:t>
            </a:r>
            <a:r>
              <a:rPr lang="en-US" altLang="zh-CN"/>
              <a:t>          </a:t>
            </a:r>
            <a:r>
              <a:rPr lang="zh-CN" altLang="zh-CN"/>
              <a:t> </a:t>
            </a:r>
            <a:r>
              <a:rPr lang="en-US" altLang="zh-CN"/>
              <a:t> goto    </a:t>
            </a:r>
            <a:r>
              <a:rPr lang="zh-CN" altLang="zh-CN">
                <a:ea typeface="隶书" panose="02010509060101010101" pitchFamily="49" charset="-122"/>
              </a:rPr>
              <a:t>语句标号</a:t>
            </a:r>
            <a:r>
              <a:rPr lang="zh-CN" altLang="zh-CN"/>
              <a:t>；</a:t>
            </a:r>
          </a:p>
          <a:p>
            <a:pPr lvl="2"/>
            <a:r>
              <a:rPr lang="zh-CN" altLang="en-US"/>
              <a:t>                     </a:t>
            </a:r>
            <a:r>
              <a:rPr lang="en-US" altLang="zh-CN"/>
              <a:t>….…..</a:t>
            </a:r>
          </a:p>
          <a:p>
            <a:pPr lvl="2"/>
            <a:r>
              <a:rPr lang="zh-CN" altLang="zh-CN">
                <a:ea typeface="隶书" panose="02010509060101010101" pitchFamily="49" charset="-122"/>
              </a:rPr>
              <a:t>语句</a:t>
            </a:r>
            <a:r>
              <a:rPr lang="zh-CN" altLang="en-US">
                <a:ea typeface="隶书" panose="02010509060101010101" pitchFamily="49" charset="-122"/>
              </a:rPr>
              <a:t>标号</a:t>
            </a:r>
            <a:r>
              <a:rPr lang="zh-CN" altLang="en-US">
                <a:solidFill>
                  <a:srgbClr val="FF3300"/>
                </a:solidFill>
                <a:ea typeface="隶书" panose="02010509060101010101" pitchFamily="49" charset="-122"/>
              </a:rPr>
              <a:t>：</a:t>
            </a:r>
            <a:r>
              <a:rPr lang="zh-CN" altLang="en-US">
                <a:ea typeface="隶书" panose="02010509060101010101" pitchFamily="49" charset="-122"/>
              </a:rPr>
              <a:t>语句</a:t>
            </a:r>
            <a:r>
              <a:rPr lang="zh-CN" altLang="en-US"/>
              <a:t>；    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9CCBEA2B-E8CD-4227-AF70-01C2C203F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109913"/>
            <a:ext cx="7759700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说明：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Tahoma" panose="020B0604030504040204" pitchFamily="34" charset="0"/>
              </a:rPr>
              <a:t>语句标号</a:t>
            </a:r>
            <a:r>
              <a:rPr lang="zh-CN" altLang="en-US" sz="2000"/>
              <a:t>的命名规则同标识符的一样</a:t>
            </a:r>
            <a:r>
              <a:rPr lang="zh-CN" altLang="en-US" sz="2000">
                <a:latin typeface="Tahoma" panose="020B0604030504040204" pitchFamily="34" charset="0"/>
              </a:rPr>
              <a:t>。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8000"/>
                </a:solidFill>
                <a:latin typeface="Tahoma" panose="020B0604030504040204" pitchFamily="34" charset="0"/>
              </a:rPr>
              <a:t>goto  loop;</a:t>
            </a:r>
            <a:r>
              <a:rPr lang="en-US" altLang="zh-CN">
                <a:latin typeface="Tahoma" panose="020B0604030504040204" pitchFamily="34" charset="0"/>
              </a:rPr>
              <a:t>  ( 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r>
              <a:rPr lang="en-US" altLang="zh-CN">
                <a:latin typeface="Tahoma" panose="020B0604030504040204" pitchFamily="34" charset="0"/>
              </a:rPr>
              <a:t> )      </a:t>
            </a:r>
            <a:r>
              <a:rPr lang="en-US" altLang="zh-CN">
                <a:solidFill>
                  <a:srgbClr val="008000"/>
                </a:solidFill>
                <a:latin typeface="Tahoma" panose="020B0604030504040204" pitchFamily="34" charset="0"/>
              </a:rPr>
              <a:t>goto 100;</a:t>
            </a:r>
            <a:r>
              <a:rPr lang="en-US" altLang="zh-CN">
                <a:latin typeface="Tahoma" panose="020B0604030504040204" pitchFamily="34" charset="0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×</a:t>
            </a:r>
            <a:r>
              <a:rPr lang="en-US" altLang="zh-CN">
                <a:latin typeface="Tahoma" panose="020B0604030504040204" pitchFamily="34" charset="0"/>
              </a:rPr>
              <a:t>)</a:t>
            </a:r>
            <a:endParaRPr lang="en-US" altLang="zh-CN" sz="2000">
              <a:latin typeface="Tahoma" panose="020B0604030504040204" pitchFamily="34" charset="0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/>
              <a:t>与循环语句配合使用时，可从循环体内跳到循环体外，而不能从循环体外跳到循环体内。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en-US" altLang="zh-CN" sz="2000"/>
              <a:t>goto</a:t>
            </a:r>
            <a:r>
              <a:rPr kumimoji="0" lang="zh-CN" altLang="en-US" sz="2000"/>
              <a:t>语句转移的方向可前可后。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>
                <a:latin typeface="楷体_GB2312" pitchFamily="49" charset="-122"/>
              </a:rPr>
              <a:t>与</a:t>
            </a:r>
            <a:r>
              <a:rPr kumimoji="0" lang="en-US" altLang="zh-CN" sz="2000">
                <a:latin typeface="楷体_GB2312" pitchFamily="49" charset="-122"/>
              </a:rPr>
              <a:t>if</a:t>
            </a:r>
            <a:r>
              <a:rPr kumimoji="0" lang="zh-CN" altLang="en-US" sz="2000">
                <a:latin typeface="楷体_GB2312" pitchFamily="49" charset="-122"/>
              </a:rPr>
              <a:t>语句配合使用时可构成循环。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>
                <a:latin typeface="Tahoma" panose="020B0604030504040204" pitchFamily="34" charset="0"/>
              </a:rPr>
              <a:t>goto </a:t>
            </a:r>
            <a:r>
              <a:rPr lang="zh-CN" altLang="en-US" sz="2000">
                <a:latin typeface="Tahoma" panose="020B0604030504040204" pitchFamily="34" charset="0"/>
              </a:rPr>
              <a:t>语句违背结构化程序设计的原则，因此应限制使用。</a:t>
            </a:r>
            <a:endParaRPr lang="en-US" altLang="zh-CN" sz="2000">
              <a:latin typeface="Tahoma" panose="020B0604030504040204" pitchFamily="34" charset="0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zh-CN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2">
            <a:extLst>
              <a:ext uri="{FF2B5EF4-FFF2-40B4-BE49-F238E27FC236}">
                <a16:creationId xmlns="" xmlns:a16="http://schemas.microsoft.com/office/drawing/2014/main" id="{DFD280A0-2C19-4D64-A854-5D30193A6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52513"/>
            <a:ext cx="6262688" cy="487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</a:t>
            </a:r>
            <a:r>
              <a:rPr lang="en-US" altLang="zh-CN"/>
              <a:t>6.5  </a:t>
            </a:r>
            <a:r>
              <a:rPr lang="zh-CN" altLang="zh-CN"/>
              <a:t>把</a:t>
            </a:r>
            <a:r>
              <a:rPr lang="en-US" altLang="zh-CN"/>
              <a:t>100~200</a:t>
            </a:r>
            <a:r>
              <a:rPr lang="zh-CN" altLang="en-US"/>
              <a:t>之间不能被</a:t>
            </a:r>
            <a:r>
              <a:rPr lang="en-US" altLang="zh-CN"/>
              <a:t>3</a:t>
            </a:r>
            <a:r>
              <a:rPr lang="zh-CN" altLang="en-US"/>
              <a:t>整除的数输出</a:t>
            </a:r>
          </a:p>
        </p:txBody>
      </p:sp>
      <p:sp>
        <p:nvSpPr>
          <p:cNvPr id="5" name="Text Box 1033">
            <a:extLst>
              <a:ext uri="{FF2B5EF4-FFF2-40B4-BE49-F238E27FC236}">
                <a16:creationId xmlns="" xmlns:a16="http://schemas.microsoft.com/office/drawing/2014/main" id="{64495EC8-2711-4FE8-B1DE-3A01660FB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1593850"/>
            <a:ext cx="3900488" cy="44037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&gt; </a:t>
            </a:r>
          </a:p>
          <a:p>
            <a:pPr>
              <a:defRPr/>
            </a:pP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main()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{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for(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=100;i&lt;=200;i++)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{ if(i%3==0)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     continue;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(</a:t>
            </a:r>
            <a:r>
              <a:rPr lang="en-US" altLang="zh-CN" sz="2800" dirty="0"/>
              <a:t>"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%d\n</a:t>
            </a:r>
            <a:r>
              <a:rPr lang="en-US" altLang="zh-CN" sz="2800" dirty="0"/>
              <a:t>"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,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);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}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return 0;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}</a:t>
            </a:r>
          </a:p>
        </p:txBody>
      </p:sp>
      <p:sp>
        <p:nvSpPr>
          <p:cNvPr id="6" name="AutoShape 1034">
            <a:extLst>
              <a:ext uri="{FF2B5EF4-FFF2-40B4-BE49-F238E27FC236}">
                <a16:creationId xmlns="" xmlns:a16="http://schemas.microsoft.com/office/drawing/2014/main" id="{03D73019-518F-438F-A4B9-8B41104F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5330825"/>
            <a:ext cx="2830512" cy="1069975"/>
          </a:xfrm>
          <a:prstGeom prst="wedgeEllipseCallout">
            <a:avLst>
              <a:gd name="adj1" fmla="val -51164"/>
              <a:gd name="adj2" fmla="val -153894"/>
            </a:avLst>
          </a:prstGeom>
          <a:solidFill>
            <a:srgbClr val="FFCC99">
              <a:alpha val="0"/>
            </a:srgbClr>
          </a:solidFill>
          <a:ln w="222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使用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continue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结束本次循环</a:t>
            </a:r>
          </a:p>
        </p:txBody>
      </p:sp>
      <p:grpSp>
        <p:nvGrpSpPr>
          <p:cNvPr id="2" name="Group 1066">
            <a:extLst>
              <a:ext uri="{FF2B5EF4-FFF2-40B4-BE49-F238E27FC236}">
                <a16:creationId xmlns="" xmlns:a16="http://schemas.microsoft.com/office/drawing/2014/main" id="{192C8C03-B848-44DF-9F69-9CF07EEC9590}"/>
              </a:ext>
            </a:extLst>
          </p:cNvPr>
          <p:cNvGrpSpPr>
            <a:grpSpLocks/>
          </p:cNvGrpSpPr>
          <p:nvPr/>
        </p:nvGrpSpPr>
        <p:grpSpPr bwMode="auto">
          <a:xfrm>
            <a:off x="6373813" y="1506538"/>
            <a:ext cx="2613025" cy="5219700"/>
            <a:chOff x="4015" y="785"/>
            <a:chExt cx="1646" cy="3288"/>
          </a:xfrm>
        </p:grpSpPr>
        <p:sp>
          <p:nvSpPr>
            <p:cNvPr id="50183" name="Rectangle 1036">
              <a:extLst>
                <a:ext uri="{FF2B5EF4-FFF2-40B4-BE49-F238E27FC236}">
                  <a16:creationId xmlns="" xmlns:a16="http://schemas.microsoft.com/office/drawing/2014/main" id="{4EFE5897-E315-4EF0-BBA8-01B13A586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765"/>
              <a:ext cx="1122" cy="14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 useBgFill="1">
          <p:nvSpPr>
            <p:cNvPr id="50184" name="AutoShape 1037">
              <a:extLst>
                <a:ext uri="{FF2B5EF4-FFF2-40B4-BE49-F238E27FC236}">
                  <a16:creationId xmlns="" xmlns:a16="http://schemas.microsoft.com/office/drawing/2014/main" id="{767CE46D-557A-4CED-8580-49C92E5BE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1289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i </a:t>
              </a:r>
              <a:r>
                <a:rPr lang="en-US" altLang="zh-CN" sz="2000">
                  <a:latin typeface="宋体" panose="02010600030101010101" pitchFamily="2" charset="-122"/>
                </a:rPr>
                <a:t>≤</a:t>
              </a:r>
              <a:r>
                <a:rPr lang="en-US" altLang="zh-CN" sz="2000"/>
                <a:t> 200</a:t>
              </a:r>
            </a:p>
          </p:txBody>
        </p:sp>
        <p:sp>
          <p:nvSpPr>
            <p:cNvPr id="50185" name="Line 1038">
              <a:extLst>
                <a:ext uri="{FF2B5EF4-FFF2-40B4-BE49-F238E27FC236}">
                  <a16:creationId xmlns="" xmlns:a16="http://schemas.microsoft.com/office/drawing/2014/main" id="{6C84F617-AB8B-416B-996A-3E92929D0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59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Line 1039">
              <a:extLst>
                <a:ext uri="{FF2B5EF4-FFF2-40B4-BE49-F238E27FC236}">
                  <a16:creationId xmlns="" xmlns:a16="http://schemas.microsoft.com/office/drawing/2014/main" id="{97D73FA7-E8E9-4EE5-8A6D-79F7CF22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" y="1169"/>
              <a:ext cx="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1040">
              <a:extLst>
                <a:ext uri="{FF2B5EF4-FFF2-40B4-BE49-F238E27FC236}">
                  <a16:creationId xmlns="" xmlns:a16="http://schemas.microsoft.com/office/drawing/2014/main" id="{91D16E54-8C14-4DFF-BFF9-83069A8D6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1" y="1429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Line 1041">
              <a:extLst>
                <a:ext uri="{FF2B5EF4-FFF2-40B4-BE49-F238E27FC236}">
                  <a16:creationId xmlns="" xmlns:a16="http://schemas.microsoft.com/office/drawing/2014/main" id="{15F372B3-780C-4068-BF03-F73D6BFA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3441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Text Box 1042">
              <a:extLst>
                <a:ext uri="{FF2B5EF4-FFF2-40B4-BE49-F238E27FC236}">
                  <a16:creationId xmlns="" xmlns:a16="http://schemas.microsoft.com/office/drawing/2014/main" id="{AAAE768B-FD05-400E-B7E6-55F644032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7" y="1179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N</a:t>
              </a:r>
            </a:p>
          </p:txBody>
        </p:sp>
        <p:sp>
          <p:nvSpPr>
            <p:cNvPr id="50190" name="Text Box 1043">
              <a:extLst>
                <a:ext uri="{FF2B5EF4-FFF2-40B4-BE49-F238E27FC236}">
                  <a16:creationId xmlns="" xmlns:a16="http://schemas.microsoft.com/office/drawing/2014/main" id="{3B8DD604-4064-4395-BB3C-3E77ED746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" y="1789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Y</a:t>
              </a:r>
            </a:p>
          </p:txBody>
        </p:sp>
        <p:sp useBgFill="1">
          <p:nvSpPr>
            <p:cNvPr id="50191" name="Text Box 1044">
              <a:extLst>
                <a:ext uri="{FF2B5EF4-FFF2-40B4-BE49-F238E27FC236}">
                  <a16:creationId xmlns="" xmlns:a16="http://schemas.microsoft.com/office/drawing/2014/main" id="{764B6651-F1B1-48A7-93C1-D84EE7E19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785"/>
              <a:ext cx="878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i =100</a:t>
              </a:r>
            </a:p>
          </p:txBody>
        </p:sp>
        <p:sp useBgFill="1">
          <p:nvSpPr>
            <p:cNvPr id="50192" name="Text Box 1045">
              <a:extLst>
                <a:ext uri="{FF2B5EF4-FFF2-40B4-BE49-F238E27FC236}">
                  <a16:creationId xmlns="" xmlns:a16="http://schemas.microsoft.com/office/drawing/2014/main" id="{842F1D77-CC21-4A3E-897D-753AA6B81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858"/>
              <a:ext cx="878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i ++</a:t>
              </a:r>
            </a:p>
          </p:txBody>
        </p:sp>
        <p:sp>
          <p:nvSpPr>
            <p:cNvPr id="50193" name="Line 1046">
              <a:extLst>
                <a:ext uri="{FF2B5EF4-FFF2-40B4-BE49-F238E27FC236}">
                  <a16:creationId xmlns="" xmlns:a16="http://schemas.microsoft.com/office/drawing/2014/main" id="{A3C8D621-786B-444C-9F42-F74FF214C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311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1047">
              <a:extLst>
                <a:ext uri="{FF2B5EF4-FFF2-40B4-BE49-F238E27FC236}">
                  <a16:creationId xmlns="" xmlns:a16="http://schemas.microsoft.com/office/drawing/2014/main" id="{ED3D20CC-C5FF-494F-BFAA-67E02B9C7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3347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Line 1048">
              <a:extLst>
                <a:ext uri="{FF2B5EF4-FFF2-40B4-BE49-F238E27FC236}">
                  <a16:creationId xmlns="" xmlns:a16="http://schemas.microsoft.com/office/drawing/2014/main" id="{2D452C0F-C6C1-4329-B970-B13566361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1171"/>
              <a:ext cx="0" cy="2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1049">
              <a:extLst>
                <a:ext uri="{FF2B5EF4-FFF2-40B4-BE49-F238E27FC236}">
                  <a16:creationId xmlns="" xmlns:a16="http://schemas.microsoft.com/office/drawing/2014/main" id="{6BAEC93E-06C7-4323-8CA7-9F5646587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7" y="1425"/>
              <a:ext cx="1" cy="2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1050">
              <a:extLst>
                <a:ext uri="{FF2B5EF4-FFF2-40B4-BE49-F238E27FC236}">
                  <a16:creationId xmlns="" xmlns:a16="http://schemas.microsoft.com/office/drawing/2014/main" id="{043560D4-3DC1-4E8C-BB95-B882C641A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0" y="3441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1051">
              <a:extLst>
                <a:ext uri="{FF2B5EF4-FFF2-40B4-BE49-F238E27FC236}">
                  <a16:creationId xmlns="" xmlns:a16="http://schemas.microsoft.com/office/drawing/2014/main" id="{4690FC9F-3875-43AD-B27A-99A6B4FDF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04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0199" name="Text Box 1052">
              <a:extLst>
                <a:ext uri="{FF2B5EF4-FFF2-40B4-BE49-F238E27FC236}">
                  <a16:creationId xmlns="" xmlns:a16="http://schemas.microsoft.com/office/drawing/2014/main" id="{9A7BE3A9-6864-4E7D-A3E1-EB7D020FF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3625"/>
              <a:ext cx="878" cy="448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for</a:t>
              </a:r>
              <a:r>
                <a:rPr lang="zh-CN" altLang="en-US" sz="2000"/>
                <a:t>循环下面的语句</a:t>
              </a:r>
            </a:p>
          </p:txBody>
        </p:sp>
        <p:sp useBgFill="1">
          <p:nvSpPr>
            <p:cNvPr id="50200" name="AutoShape 1053">
              <a:extLst>
                <a:ext uri="{FF2B5EF4-FFF2-40B4-BE49-F238E27FC236}">
                  <a16:creationId xmlns="" xmlns:a16="http://schemas.microsoft.com/office/drawing/2014/main" id="{F15D8693-4DB2-4468-A510-11F88E5F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1872"/>
              <a:ext cx="985" cy="301"/>
            </a:xfrm>
            <a:prstGeom prst="flowChartDecision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i%3= =0</a:t>
              </a:r>
            </a:p>
          </p:txBody>
        </p:sp>
        <p:sp>
          <p:nvSpPr>
            <p:cNvPr id="50201" name="Line 1054">
              <a:extLst>
                <a:ext uri="{FF2B5EF4-FFF2-40B4-BE49-F238E27FC236}">
                  <a16:creationId xmlns="" xmlns:a16="http://schemas.microsoft.com/office/drawing/2014/main" id="{148E2C96-B4A4-4531-A1F2-F6019A1FD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260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Text Box 1055">
              <a:extLst>
                <a:ext uri="{FF2B5EF4-FFF2-40B4-BE49-F238E27FC236}">
                  <a16:creationId xmlns="" xmlns:a16="http://schemas.microsoft.com/office/drawing/2014/main" id="{6EC28975-0B77-474B-B9CA-B6E81A4E9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1578"/>
              <a:ext cx="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Y</a:t>
              </a:r>
            </a:p>
          </p:txBody>
        </p:sp>
        <p:sp useBgFill="1">
          <p:nvSpPr>
            <p:cNvPr id="50203" name="Text Box 1056">
              <a:extLst>
                <a:ext uri="{FF2B5EF4-FFF2-40B4-BE49-F238E27FC236}">
                  <a16:creationId xmlns="" xmlns:a16="http://schemas.microsoft.com/office/drawing/2014/main" id="{4657034C-CEFE-4B27-8C51-45CBB5A5A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362"/>
              <a:ext cx="878" cy="256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printf</a:t>
              </a:r>
            </a:p>
          </p:txBody>
        </p:sp>
        <p:sp>
          <p:nvSpPr>
            <p:cNvPr id="50204" name="Line 1057">
              <a:extLst>
                <a:ext uri="{FF2B5EF4-FFF2-40B4-BE49-F238E27FC236}">
                  <a16:creationId xmlns="" xmlns:a16="http://schemas.microsoft.com/office/drawing/2014/main" id="{6CA42954-B144-4DDB-A1DE-3059EBE4B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2177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Text Box 1058">
              <a:extLst>
                <a:ext uri="{FF2B5EF4-FFF2-40B4-BE49-F238E27FC236}">
                  <a16:creationId xmlns="" xmlns:a16="http://schemas.microsoft.com/office/drawing/2014/main" id="{2E219D70-1EED-4177-A878-E44D95DA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214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N</a:t>
              </a:r>
            </a:p>
          </p:txBody>
        </p:sp>
        <p:sp>
          <p:nvSpPr>
            <p:cNvPr id="50206" name="Line 1060">
              <a:extLst>
                <a:ext uri="{FF2B5EF4-FFF2-40B4-BE49-F238E27FC236}">
                  <a16:creationId xmlns="" xmlns:a16="http://schemas.microsoft.com/office/drawing/2014/main" id="{BAF3E348-3EE9-4B89-BCC1-CE43A5F34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2" y="2016"/>
              <a:ext cx="1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7" name="Line 1061">
              <a:extLst>
                <a:ext uri="{FF2B5EF4-FFF2-40B4-BE49-F238E27FC236}">
                  <a16:creationId xmlns="" xmlns:a16="http://schemas.microsoft.com/office/drawing/2014/main" id="{50C91609-5D8B-4FE2-ACBF-78F3525C0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1" y="2006"/>
              <a:ext cx="0" cy="7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8" name="Line 1062">
              <a:extLst>
                <a:ext uri="{FF2B5EF4-FFF2-40B4-BE49-F238E27FC236}">
                  <a16:creationId xmlns="" xmlns:a16="http://schemas.microsoft.com/office/drawing/2014/main" id="{8A75C7A7-D091-403B-90CA-703161753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6" y="2731"/>
              <a:ext cx="6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" name="Rectangle 1063">
            <a:extLst>
              <a:ext uri="{FF2B5EF4-FFF2-40B4-BE49-F238E27FC236}">
                <a16:creationId xmlns="" xmlns:a16="http://schemas.microsoft.com/office/drawing/2014/main" id="{23ED2E8B-CE72-4A1F-92FF-E477D5062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1690688"/>
            <a:ext cx="1641475" cy="3078162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82800" bIns="828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tx2"/>
                </a:solidFill>
              </a:rPr>
              <a:t>运行结果： </a:t>
            </a:r>
            <a:endParaRPr kumimoji="0" lang="zh-CN" altLang="en-US"/>
          </a:p>
          <a:p>
            <a:r>
              <a:rPr kumimoji="0" lang="en-US" altLang="zh-CN">
                <a:solidFill>
                  <a:schemeClr val="tx2"/>
                </a:solidFill>
              </a:rPr>
              <a:t>100</a:t>
            </a:r>
            <a:r>
              <a:rPr kumimoji="0" lang="zh-CN" altLang="en-US">
                <a:solidFill>
                  <a:schemeClr val="tx2"/>
                </a:solidFill>
              </a:rPr>
              <a:t>，</a:t>
            </a:r>
            <a:r>
              <a:rPr kumimoji="0" lang="en-US" altLang="zh-CN">
                <a:solidFill>
                  <a:schemeClr val="tx2"/>
                </a:solidFill>
              </a:rPr>
              <a:t>101</a:t>
            </a:r>
            <a:r>
              <a:rPr kumimoji="0" lang="zh-CN" altLang="en-US">
                <a:solidFill>
                  <a:schemeClr val="tx2"/>
                </a:solidFill>
              </a:rPr>
              <a:t>， </a:t>
            </a:r>
            <a:endParaRPr kumimoji="0" lang="zh-CN" altLang="en-US"/>
          </a:p>
          <a:p>
            <a:r>
              <a:rPr kumimoji="0" lang="en-US" altLang="zh-CN">
                <a:solidFill>
                  <a:schemeClr val="tx2"/>
                </a:solidFill>
              </a:rPr>
              <a:t>103</a:t>
            </a:r>
            <a:r>
              <a:rPr kumimoji="0" lang="zh-CN" altLang="en-US">
                <a:solidFill>
                  <a:schemeClr val="tx2"/>
                </a:solidFill>
              </a:rPr>
              <a:t>，</a:t>
            </a:r>
            <a:r>
              <a:rPr kumimoji="0" lang="en-US" altLang="zh-CN">
                <a:solidFill>
                  <a:schemeClr val="tx2"/>
                </a:solidFill>
              </a:rPr>
              <a:t>104</a:t>
            </a:r>
            <a:r>
              <a:rPr kumimoji="0" lang="zh-CN" altLang="en-US">
                <a:solidFill>
                  <a:schemeClr val="tx2"/>
                </a:solidFill>
              </a:rPr>
              <a:t>， </a:t>
            </a:r>
            <a:endParaRPr kumimoji="0" lang="zh-CN" altLang="en-US"/>
          </a:p>
          <a:p>
            <a:r>
              <a:rPr kumimoji="0" lang="en-US" altLang="zh-CN">
                <a:solidFill>
                  <a:schemeClr val="tx2"/>
                </a:solidFill>
              </a:rPr>
              <a:t>106</a:t>
            </a:r>
            <a:r>
              <a:rPr kumimoji="0" lang="zh-CN" altLang="en-US">
                <a:solidFill>
                  <a:schemeClr val="tx2"/>
                </a:solidFill>
              </a:rPr>
              <a:t>，</a:t>
            </a:r>
            <a:r>
              <a:rPr kumimoji="0" lang="en-US" altLang="zh-CN">
                <a:solidFill>
                  <a:schemeClr val="tx2"/>
                </a:solidFill>
              </a:rPr>
              <a:t>107</a:t>
            </a:r>
            <a:r>
              <a:rPr kumimoji="0" lang="zh-CN" altLang="en-US">
                <a:solidFill>
                  <a:schemeClr val="tx2"/>
                </a:solidFill>
              </a:rPr>
              <a:t>， </a:t>
            </a:r>
            <a:endParaRPr kumimoji="0" lang="zh-CN" altLang="en-US"/>
          </a:p>
          <a:p>
            <a:r>
              <a:rPr kumimoji="0" lang="en-US" altLang="zh-CN">
                <a:solidFill>
                  <a:schemeClr val="tx2"/>
                </a:solidFill>
              </a:rPr>
              <a:t>109</a:t>
            </a:r>
            <a:r>
              <a:rPr kumimoji="0" lang="zh-CN" altLang="en-US">
                <a:solidFill>
                  <a:schemeClr val="tx2"/>
                </a:solidFill>
              </a:rPr>
              <a:t>，</a:t>
            </a:r>
            <a:r>
              <a:rPr kumimoji="0" lang="en-US" altLang="zh-CN">
                <a:solidFill>
                  <a:schemeClr val="tx2"/>
                </a:solidFill>
              </a:rPr>
              <a:t>110</a:t>
            </a:r>
            <a:r>
              <a:rPr kumimoji="0" lang="zh-CN" altLang="en-US">
                <a:solidFill>
                  <a:schemeClr val="tx2"/>
                </a:solidFill>
              </a:rPr>
              <a:t>， </a:t>
            </a:r>
            <a:endParaRPr kumimoji="0" lang="zh-CN" altLang="en-US"/>
          </a:p>
          <a:p>
            <a:r>
              <a:rPr kumimoji="0" lang="en-US" altLang="zh-CN">
                <a:solidFill>
                  <a:schemeClr val="tx2"/>
                </a:solidFill>
              </a:rPr>
              <a:t>112</a:t>
            </a:r>
            <a:r>
              <a:rPr kumimoji="0" lang="zh-CN" altLang="en-US">
                <a:solidFill>
                  <a:schemeClr val="tx2"/>
                </a:solidFill>
              </a:rPr>
              <a:t>，</a:t>
            </a:r>
            <a:r>
              <a:rPr kumimoji="0" lang="en-US" altLang="zh-CN">
                <a:solidFill>
                  <a:schemeClr val="tx2"/>
                </a:solidFill>
              </a:rPr>
              <a:t>113</a:t>
            </a:r>
            <a:r>
              <a:rPr kumimoji="0" lang="zh-CN" altLang="en-US">
                <a:solidFill>
                  <a:schemeClr val="tx2"/>
                </a:solidFill>
              </a:rPr>
              <a:t>， </a:t>
            </a:r>
            <a:endParaRPr kumimoji="0" lang="zh-CN" altLang="en-US"/>
          </a:p>
          <a:p>
            <a:r>
              <a:rPr kumimoji="0" lang="en-US" altLang="zh-CN">
                <a:solidFill>
                  <a:schemeClr val="tx2"/>
                </a:solidFill>
              </a:rPr>
              <a:t>115</a:t>
            </a:r>
            <a:r>
              <a:rPr kumimoji="0" lang="zh-CN" altLang="en-US">
                <a:solidFill>
                  <a:schemeClr val="tx2"/>
                </a:solidFill>
              </a:rPr>
              <a:t>，</a:t>
            </a:r>
            <a:r>
              <a:rPr kumimoji="0" lang="en-US" altLang="zh-CN">
                <a:solidFill>
                  <a:schemeClr val="tx2"/>
                </a:solidFill>
              </a:rPr>
              <a:t>116</a:t>
            </a:r>
            <a:r>
              <a:rPr kumimoji="0" lang="zh-CN" altLang="en-US">
                <a:solidFill>
                  <a:schemeClr val="tx2"/>
                </a:solidFill>
              </a:rPr>
              <a:t>， </a:t>
            </a:r>
            <a:endParaRPr kumimoji="0" lang="zh-CN" altLang="en-US"/>
          </a:p>
          <a:p>
            <a:pPr>
              <a:lnSpc>
                <a:spcPct val="5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</a:rPr>
              <a:t>118</a:t>
            </a:r>
            <a:r>
              <a:rPr kumimoji="0" lang="zh-CN" altLang="en-US">
                <a:solidFill>
                  <a:schemeClr val="tx2"/>
                </a:solidFill>
              </a:rPr>
              <a:t>，</a:t>
            </a:r>
            <a:r>
              <a:rPr kumimoji="0" lang="en-US" altLang="zh-CN">
                <a:solidFill>
                  <a:schemeClr val="tx2"/>
                </a:solidFill>
              </a:rPr>
              <a:t>119</a:t>
            </a:r>
            <a:r>
              <a:rPr kumimoji="0" lang="zh-CN" altLang="en-US">
                <a:solidFill>
                  <a:schemeClr val="tx2"/>
                </a:solidFill>
              </a:rPr>
              <a:t>，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>
            <a:extLst>
              <a:ext uri="{FF2B5EF4-FFF2-40B4-BE49-F238E27FC236}">
                <a16:creationId xmlns="" xmlns:a16="http://schemas.microsoft.com/office/drawing/2014/main" id="{4B73A184-DC4D-49F7-B657-2FC9E2A9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19175"/>
            <a:ext cx="6602413" cy="487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  求输入的十个整数中正数的个数及其平均值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="" xmlns:a16="http://schemas.microsoft.com/office/drawing/2014/main" id="{824CADF0-F73E-44CE-80F7-B5BE5677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574800"/>
            <a:ext cx="6862762" cy="49688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108000" tIns="82800" rIns="90000" bIns="8280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ea typeface="隶书" pitchFamily="49" charset="-122"/>
              </a:rPr>
              <a:t>&gt;</a:t>
            </a:r>
            <a:r>
              <a:rPr lang="en-US" altLang="zh-CN" dirty="0"/>
              <a:t> </a:t>
            </a:r>
          </a:p>
          <a:p>
            <a:pPr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defRPr/>
            </a:pPr>
            <a:r>
              <a:rPr lang="en-US" altLang="zh-CN" dirty="0"/>
              <a:t>{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i,num</a:t>
            </a:r>
            <a:r>
              <a:rPr lang="en-US" altLang="zh-CN" dirty="0"/>
              <a:t>=0,a;</a:t>
            </a:r>
          </a:p>
          <a:p>
            <a:pPr>
              <a:defRPr/>
            </a:pPr>
            <a:r>
              <a:rPr lang="en-US" altLang="zh-CN" dirty="0"/>
              <a:t>     float sum=0;</a:t>
            </a:r>
          </a:p>
          <a:p>
            <a:pPr>
              <a:defRPr/>
            </a:pPr>
            <a:r>
              <a:rPr lang="en-US" altLang="zh-CN" dirty="0"/>
              <a:t>     for(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pPr>
              <a:defRPr/>
            </a:pPr>
            <a:r>
              <a:rPr lang="en-US" altLang="zh-CN" dirty="0"/>
              <a:t>     {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);</a:t>
            </a:r>
          </a:p>
          <a:p>
            <a:pPr>
              <a:defRPr/>
            </a:pPr>
            <a:r>
              <a:rPr lang="en-US" altLang="zh-CN" dirty="0"/>
              <a:t>	if(a&lt;=0)  continue;</a:t>
            </a:r>
          </a:p>
          <a:p>
            <a:pPr>
              <a:defRPr/>
            </a:pPr>
            <a:r>
              <a:rPr lang="en-US" altLang="zh-CN" dirty="0"/>
              <a:t>	num++;</a:t>
            </a:r>
          </a:p>
          <a:p>
            <a:pPr>
              <a:defRPr/>
            </a:pPr>
            <a:r>
              <a:rPr lang="en-US" altLang="zh-CN" dirty="0"/>
              <a:t>	sum+=a;</a:t>
            </a:r>
          </a:p>
          <a:p>
            <a:pPr>
              <a:defRPr/>
            </a:pPr>
            <a:r>
              <a:rPr lang="en-US" altLang="zh-CN" dirty="0"/>
              <a:t>     }</a:t>
            </a:r>
          </a:p>
          <a:p>
            <a:pPr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("%d plus integer's sum :%6.0f\</a:t>
            </a:r>
            <a:r>
              <a:rPr lang="en-US" altLang="zh-CN" dirty="0" err="1"/>
              <a:t>n",num,sum</a:t>
            </a:r>
            <a:r>
              <a:rPr lang="en-US" altLang="zh-CN" dirty="0"/>
              <a:t>);</a:t>
            </a:r>
          </a:p>
          <a:p>
            <a:pPr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("Mean value:%6.2f\</a:t>
            </a:r>
            <a:r>
              <a:rPr lang="en-US" altLang="zh-CN" dirty="0" err="1"/>
              <a:t>n",sum</a:t>
            </a:r>
            <a:r>
              <a:rPr lang="en-US" altLang="zh-CN" dirty="0"/>
              <a:t>/num);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>
            <a:extLst>
              <a:ext uri="{FF2B5EF4-FFF2-40B4-BE49-F238E27FC236}">
                <a16:creationId xmlns="" xmlns:a16="http://schemas.microsoft.com/office/drawing/2014/main" id="{937E7294-8DB7-474F-839D-CBFCCAE1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58863"/>
            <a:ext cx="8026400" cy="487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</a:t>
            </a:r>
            <a:r>
              <a:rPr lang="en-US" altLang="zh-CN"/>
              <a:t>6.7  </a:t>
            </a:r>
            <a:r>
              <a:rPr lang="zh-CN" altLang="en-US"/>
              <a:t>求</a:t>
            </a:r>
            <a:r>
              <a:rPr lang="en-US" altLang="zh-CN"/>
              <a:t>Fibonacci</a:t>
            </a:r>
            <a:r>
              <a:rPr lang="zh-CN" altLang="en-US"/>
              <a:t>数列：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8……</a:t>
            </a:r>
            <a:r>
              <a:rPr lang="zh-CN" altLang="en-US"/>
              <a:t>前</a:t>
            </a:r>
            <a:r>
              <a:rPr lang="en-US" altLang="zh-CN"/>
              <a:t>40</a:t>
            </a:r>
            <a:r>
              <a:rPr lang="zh-CN" altLang="en-US"/>
              <a:t>个数。</a:t>
            </a:r>
          </a:p>
        </p:txBody>
      </p:sp>
      <p:graphicFrame>
        <p:nvGraphicFramePr>
          <p:cNvPr id="3" name="Object 9">
            <a:extLst>
              <a:ext uri="{FF2B5EF4-FFF2-40B4-BE49-F238E27FC236}">
                <a16:creationId xmlns="" xmlns:a16="http://schemas.microsoft.com/office/drawing/2014/main" id="{3E0B2195-E345-4084-8B87-A019280C2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987550"/>
          <a:ext cx="30432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1905000" imgH="685800" progId="Equation.3">
                  <p:embed/>
                </p:oleObj>
              </mc:Choice>
              <mc:Fallback>
                <p:oleObj name="Equation" r:id="rId3" imgW="1905000" imgH="685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7550"/>
                        <a:ext cx="3043238" cy="10953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">
            <a:extLst>
              <a:ext uri="{FF2B5EF4-FFF2-40B4-BE49-F238E27FC236}">
                <a16:creationId xmlns="" xmlns:a16="http://schemas.microsoft.com/office/drawing/2014/main" id="{42B39560-BA4C-4FBA-B7DD-5BA145B78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663700"/>
            <a:ext cx="5635625" cy="1641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   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</a:rPr>
              <a:t>Fibonacci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</a:rPr>
              <a:t>数列可以用一个有趣的古典数学问题来描述：有一对兔子，出生三个月后每个月都生一对兔子。小兔子长到三个月后每个月又生一对兔子。假设所有的兔子都不死，问每个月的兔子总数是多少对？</a:t>
            </a:r>
          </a:p>
        </p:txBody>
      </p:sp>
      <p:grpSp>
        <p:nvGrpSpPr>
          <p:cNvPr id="2" name="Group 62">
            <a:extLst>
              <a:ext uri="{FF2B5EF4-FFF2-40B4-BE49-F238E27FC236}">
                <a16:creationId xmlns="" xmlns:a16="http://schemas.microsoft.com/office/drawing/2014/main" id="{40BB1830-B355-48F5-BDFC-0A63A0ABD9ED}"/>
              </a:ext>
            </a:extLst>
          </p:cNvPr>
          <p:cNvGrpSpPr>
            <a:grpSpLocks/>
          </p:cNvGrpSpPr>
          <p:nvPr/>
        </p:nvGrpSpPr>
        <p:grpSpPr bwMode="auto">
          <a:xfrm>
            <a:off x="2020888" y="3451225"/>
            <a:ext cx="6226175" cy="2930525"/>
            <a:chOff x="1256" y="1975"/>
            <a:chExt cx="3922" cy="1846"/>
          </a:xfrm>
        </p:grpSpPr>
        <p:sp>
          <p:nvSpPr>
            <p:cNvPr id="52230" name="Line 12">
              <a:extLst>
                <a:ext uri="{FF2B5EF4-FFF2-40B4-BE49-F238E27FC236}">
                  <a16:creationId xmlns="" xmlns:a16="http://schemas.microsoft.com/office/drawing/2014/main" id="{EE566EB7-4681-483C-A5E3-07610CA1F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019"/>
              <a:ext cx="39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1" name="Line 13">
              <a:extLst>
                <a:ext uri="{FF2B5EF4-FFF2-40B4-BE49-F238E27FC236}">
                  <a16:creationId xmlns="" xmlns:a16="http://schemas.microsoft.com/office/drawing/2014/main" id="{34DA2353-2D89-4B1B-A553-2C5A368A4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251"/>
              <a:ext cx="3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2" name="Line 14">
              <a:extLst>
                <a:ext uri="{FF2B5EF4-FFF2-40B4-BE49-F238E27FC236}">
                  <a16:creationId xmlns="" xmlns:a16="http://schemas.microsoft.com/office/drawing/2014/main" id="{FF2F5BE1-CDD7-434A-9420-046E90D3A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83"/>
              <a:ext cx="3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3" name="Line 15">
              <a:extLst>
                <a:ext uri="{FF2B5EF4-FFF2-40B4-BE49-F238E27FC236}">
                  <a16:creationId xmlns="" xmlns:a16="http://schemas.microsoft.com/office/drawing/2014/main" id="{8B259603-0D81-4F3D-A427-E5F1A275D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748"/>
              <a:ext cx="3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4" name="Line 16">
              <a:extLst>
                <a:ext uri="{FF2B5EF4-FFF2-40B4-BE49-F238E27FC236}">
                  <a16:creationId xmlns="" xmlns:a16="http://schemas.microsoft.com/office/drawing/2014/main" id="{06ABDA60-3D67-4E64-8F90-9A933ACB9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013"/>
              <a:ext cx="3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Line 17">
              <a:extLst>
                <a:ext uri="{FF2B5EF4-FFF2-40B4-BE49-F238E27FC236}">
                  <a16:creationId xmlns="" xmlns:a16="http://schemas.microsoft.com/office/drawing/2014/main" id="{6DA8AE07-27A7-4EF0-AA63-8AE9FCD0E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279"/>
              <a:ext cx="3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Line 18">
              <a:extLst>
                <a:ext uri="{FF2B5EF4-FFF2-40B4-BE49-F238E27FC236}">
                  <a16:creationId xmlns="" xmlns:a16="http://schemas.microsoft.com/office/drawing/2014/main" id="{18DE6771-C919-4072-BD37-C4031D686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544"/>
              <a:ext cx="3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Line 19">
              <a:extLst>
                <a:ext uri="{FF2B5EF4-FFF2-40B4-BE49-F238E27FC236}">
                  <a16:creationId xmlns="" xmlns:a16="http://schemas.microsoft.com/office/drawing/2014/main" id="{5FE78F1F-8C2E-4AAF-87CB-46C40C8FC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809"/>
              <a:ext cx="3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Line 20">
              <a:extLst>
                <a:ext uri="{FF2B5EF4-FFF2-40B4-BE49-F238E27FC236}">
                  <a16:creationId xmlns="" xmlns:a16="http://schemas.microsoft.com/office/drawing/2014/main" id="{8E07FC4C-55D8-4ECD-B9A0-DF2986994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019"/>
              <a:ext cx="0" cy="1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Line 21">
              <a:extLst>
                <a:ext uri="{FF2B5EF4-FFF2-40B4-BE49-F238E27FC236}">
                  <a16:creationId xmlns="" xmlns:a16="http://schemas.microsoft.com/office/drawing/2014/main" id="{48F5D0DE-6B64-47FC-931B-A9EA322EF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" y="2019"/>
              <a:ext cx="0" cy="1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Line 22">
              <a:extLst>
                <a:ext uri="{FF2B5EF4-FFF2-40B4-BE49-F238E27FC236}">
                  <a16:creationId xmlns="" xmlns:a16="http://schemas.microsoft.com/office/drawing/2014/main" id="{3D0E2DBC-7C1D-4C64-8FCD-5FE6B0A91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1" y="2019"/>
              <a:ext cx="0" cy="1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Line 23">
              <a:extLst>
                <a:ext uri="{FF2B5EF4-FFF2-40B4-BE49-F238E27FC236}">
                  <a16:creationId xmlns="" xmlns:a16="http://schemas.microsoft.com/office/drawing/2014/main" id="{86AB6240-DE0F-4634-9870-72307D752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" y="2019"/>
              <a:ext cx="0" cy="1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Line 24">
              <a:extLst>
                <a:ext uri="{FF2B5EF4-FFF2-40B4-BE49-F238E27FC236}">
                  <a16:creationId xmlns="" xmlns:a16="http://schemas.microsoft.com/office/drawing/2014/main" id="{DC024144-F629-4FAA-9125-5E78B16F4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2019"/>
              <a:ext cx="0" cy="1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Line 25">
              <a:extLst>
                <a:ext uri="{FF2B5EF4-FFF2-40B4-BE49-F238E27FC236}">
                  <a16:creationId xmlns="" xmlns:a16="http://schemas.microsoft.com/office/drawing/2014/main" id="{2E7847C4-6ED7-486E-8495-D6C475E4A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2019"/>
              <a:ext cx="0" cy="1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Text Box 26">
              <a:extLst>
                <a:ext uri="{FF2B5EF4-FFF2-40B4-BE49-F238E27FC236}">
                  <a16:creationId xmlns="" xmlns:a16="http://schemas.microsoft.com/office/drawing/2014/main" id="{7BD395B4-201A-4106-9B64-115A5B6F2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1975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月数</a:t>
              </a:r>
            </a:p>
          </p:txBody>
        </p:sp>
        <p:sp>
          <p:nvSpPr>
            <p:cNvPr id="52245" name="Text Box 27">
              <a:extLst>
                <a:ext uri="{FF2B5EF4-FFF2-40B4-BE49-F238E27FC236}">
                  <a16:creationId xmlns="" xmlns:a16="http://schemas.microsoft.com/office/drawing/2014/main" id="{5573B139-A89F-4484-A4E4-1702BDADC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975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小兔</a:t>
              </a:r>
            </a:p>
          </p:txBody>
        </p:sp>
        <p:sp>
          <p:nvSpPr>
            <p:cNvPr id="52246" name="Text Box 28">
              <a:extLst>
                <a:ext uri="{FF2B5EF4-FFF2-40B4-BE49-F238E27FC236}">
                  <a16:creationId xmlns="" xmlns:a16="http://schemas.microsoft.com/office/drawing/2014/main" id="{295546BC-DE10-4AC1-BDF0-6653DAF3F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975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中兔</a:t>
              </a:r>
            </a:p>
          </p:txBody>
        </p:sp>
        <p:sp>
          <p:nvSpPr>
            <p:cNvPr id="52247" name="Text Box 29">
              <a:extLst>
                <a:ext uri="{FF2B5EF4-FFF2-40B4-BE49-F238E27FC236}">
                  <a16:creationId xmlns="" xmlns:a16="http://schemas.microsoft.com/office/drawing/2014/main" id="{8682A76E-E2D7-443A-82FB-BDCA1D60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975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老兔</a:t>
              </a:r>
            </a:p>
          </p:txBody>
        </p:sp>
        <p:sp>
          <p:nvSpPr>
            <p:cNvPr id="52248" name="Text Box 30">
              <a:extLst>
                <a:ext uri="{FF2B5EF4-FFF2-40B4-BE49-F238E27FC236}">
                  <a16:creationId xmlns="" xmlns:a16="http://schemas.microsoft.com/office/drawing/2014/main" id="{B0B8C307-AB3E-4EE6-8018-773364F7F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" y="1975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总数</a:t>
              </a:r>
            </a:p>
          </p:txBody>
        </p:sp>
        <p:sp>
          <p:nvSpPr>
            <p:cNvPr id="52249" name="Text Box 31">
              <a:extLst>
                <a:ext uri="{FF2B5EF4-FFF2-40B4-BE49-F238E27FC236}">
                  <a16:creationId xmlns="" xmlns:a16="http://schemas.microsoft.com/office/drawing/2014/main" id="{E82F0C5E-CF44-4E46-945D-62BA4F579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2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50" name="Text Box 32">
              <a:extLst>
                <a:ext uri="{FF2B5EF4-FFF2-40B4-BE49-F238E27FC236}">
                  <a16:creationId xmlns="" xmlns:a16="http://schemas.microsoft.com/office/drawing/2014/main" id="{2A42F0D1-04D9-4C57-B037-D2A88B424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22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51" name="Text Box 33">
              <a:extLst>
                <a:ext uri="{FF2B5EF4-FFF2-40B4-BE49-F238E27FC236}">
                  <a16:creationId xmlns="" xmlns:a16="http://schemas.microsoft.com/office/drawing/2014/main" id="{8F4729B1-E61C-4CD3-9132-832AC5C5D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" y="24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52" name="Text Box 34">
              <a:extLst>
                <a:ext uri="{FF2B5EF4-FFF2-40B4-BE49-F238E27FC236}">
                  <a16:creationId xmlns="" xmlns:a16="http://schemas.microsoft.com/office/drawing/2014/main" id="{FE728B5B-BD1E-45E6-8488-48C030187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2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53" name="Text Box 35">
              <a:extLst>
                <a:ext uri="{FF2B5EF4-FFF2-40B4-BE49-F238E27FC236}">
                  <a16:creationId xmlns="" xmlns:a16="http://schemas.microsoft.com/office/drawing/2014/main" id="{E8E8C449-C595-438F-85A4-45EA83B88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47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54" name="Text Box 36">
              <a:extLst>
                <a:ext uri="{FF2B5EF4-FFF2-40B4-BE49-F238E27FC236}">
                  <a16:creationId xmlns="" xmlns:a16="http://schemas.microsoft.com/office/drawing/2014/main" id="{0E3441DD-238B-40E6-9873-C1B28D6D8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27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55" name="Text Box 37">
              <a:extLst>
                <a:ext uri="{FF2B5EF4-FFF2-40B4-BE49-F238E27FC236}">
                  <a16:creationId xmlns="" xmlns:a16="http://schemas.microsoft.com/office/drawing/2014/main" id="{E951AE63-E177-4021-87BE-3C649653B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301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56" name="Text Box 38">
              <a:extLst>
                <a:ext uri="{FF2B5EF4-FFF2-40B4-BE49-F238E27FC236}">
                  <a16:creationId xmlns="" xmlns:a16="http://schemas.microsoft.com/office/drawing/2014/main" id="{26457148-C7E1-4EE7-9DDB-67674FE4C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" y="301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57" name="Text Box 39">
              <a:extLst>
                <a:ext uri="{FF2B5EF4-FFF2-40B4-BE49-F238E27FC236}">
                  <a16:creationId xmlns="" xmlns:a16="http://schemas.microsoft.com/office/drawing/2014/main" id="{5D0F796B-B8C2-4B95-B6A8-41CBBC027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58" name="Text Box 40">
              <a:extLst>
                <a:ext uri="{FF2B5EF4-FFF2-40B4-BE49-F238E27FC236}">
                  <a16:creationId xmlns="" xmlns:a16="http://schemas.microsoft.com/office/drawing/2014/main" id="{C3500750-1654-419F-A374-781A980C1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27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59" name="Text Box 41">
              <a:extLst>
                <a:ext uri="{FF2B5EF4-FFF2-40B4-BE49-F238E27FC236}">
                  <a16:creationId xmlns="" xmlns:a16="http://schemas.microsoft.com/office/drawing/2014/main" id="{B558EDD0-44D1-44D2-B527-4E66058A3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301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2260" name="Text Box 42">
              <a:extLst>
                <a:ext uri="{FF2B5EF4-FFF2-40B4-BE49-F238E27FC236}">
                  <a16:creationId xmlns="" xmlns:a16="http://schemas.microsoft.com/office/drawing/2014/main" id="{726C042D-A669-45A1-AD89-6A1C5A227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4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52261" name="Text Box 43">
              <a:extLst>
                <a:ext uri="{FF2B5EF4-FFF2-40B4-BE49-F238E27FC236}">
                  <a16:creationId xmlns="" xmlns:a16="http://schemas.microsoft.com/office/drawing/2014/main" id="{603E9953-5198-488C-A6E7-5F4A0299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7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52262" name="Text Box 44">
              <a:extLst>
                <a:ext uri="{FF2B5EF4-FFF2-40B4-BE49-F238E27FC236}">
                  <a16:creationId xmlns="" xmlns:a16="http://schemas.microsoft.com/office/drawing/2014/main" id="{2CE1D189-9583-4DA5-9FB9-283CDE0AC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301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52263" name="Text Box 45">
              <a:extLst>
                <a:ext uri="{FF2B5EF4-FFF2-40B4-BE49-F238E27FC236}">
                  <a16:creationId xmlns="" xmlns:a16="http://schemas.microsoft.com/office/drawing/2014/main" id="{A2BFE0CE-C9EA-4168-A247-E57161486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52264" name="Text Box 46">
              <a:extLst>
                <a:ext uri="{FF2B5EF4-FFF2-40B4-BE49-F238E27FC236}">
                  <a16:creationId xmlns="" xmlns:a16="http://schemas.microsoft.com/office/drawing/2014/main" id="{61FDBC5E-AA2F-42F1-AB8D-D7EA9AB38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24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2265" name="Text Box 47">
              <a:extLst>
                <a:ext uri="{FF2B5EF4-FFF2-40B4-BE49-F238E27FC236}">
                  <a16:creationId xmlns="" xmlns:a16="http://schemas.microsoft.com/office/drawing/2014/main" id="{B5AB5D79-C5F1-4FAD-AAA9-03A85BA63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52266" name="Text Box 48">
              <a:extLst>
                <a:ext uri="{FF2B5EF4-FFF2-40B4-BE49-F238E27FC236}">
                  <a16:creationId xmlns="" xmlns:a16="http://schemas.microsoft.com/office/drawing/2014/main" id="{CB2181E5-8DC2-40EE-A563-B9991E879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" y="22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2267" name="Text Box 49">
              <a:extLst>
                <a:ext uri="{FF2B5EF4-FFF2-40B4-BE49-F238E27FC236}">
                  <a16:creationId xmlns="" xmlns:a16="http://schemas.microsoft.com/office/drawing/2014/main" id="{E01446D1-003A-4D68-B608-4D133939B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" y="27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2268" name="Text Box 50">
              <a:extLst>
                <a:ext uri="{FF2B5EF4-FFF2-40B4-BE49-F238E27FC236}">
                  <a16:creationId xmlns="" xmlns:a16="http://schemas.microsoft.com/office/drawing/2014/main" id="{9F1D4432-59E3-4D49-9B7D-06E154E93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220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2269" name="Text Box 51">
              <a:extLst>
                <a:ext uri="{FF2B5EF4-FFF2-40B4-BE49-F238E27FC236}">
                  <a16:creationId xmlns="" xmlns:a16="http://schemas.microsoft.com/office/drawing/2014/main" id="{48C6141D-D464-4A71-B1DD-39EE858C8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2472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2270" name="Text Box 52">
              <a:extLst>
                <a:ext uri="{FF2B5EF4-FFF2-40B4-BE49-F238E27FC236}">
                  <a16:creationId xmlns="" xmlns:a16="http://schemas.microsoft.com/office/drawing/2014/main" id="{69ADFF3A-51A7-47CA-B1E1-9049DF33C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7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52271" name="Text Box 53">
              <a:extLst>
                <a:ext uri="{FF2B5EF4-FFF2-40B4-BE49-F238E27FC236}">
                  <a16:creationId xmlns="" xmlns:a16="http://schemas.microsoft.com/office/drawing/2014/main" id="{7BEA344B-A3DF-405F-8AF6-0921EA55F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301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52272" name="Text Box 54">
              <a:extLst>
                <a:ext uri="{FF2B5EF4-FFF2-40B4-BE49-F238E27FC236}">
                  <a16:creationId xmlns="" xmlns:a16="http://schemas.microsoft.com/office/drawing/2014/main" id="{50C2C485-B43A-46FC-8046-AF4B45EAA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52273" name="Text Box 55">
              <a:extLst>
                <a:ext uri="{FF2B5EF4-FFF2-40B4-BE49-F238E27FC236}">
                  <a16:creationId xmlns="" xmlns:a16="http://schemas.microsoft.com/office/drawing/2014/main" id="{F13AA29F-2C74-451D-AEEF-2357C58A7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52274" name="Text Box 56">
              <a:extLst>
                <a:ext uri="{FF2B5EF4-FFF2-40B4-BE49-F238E27FC236}">
                  <a16:creationId xmlns="" xmlns:a16="http://schemas.microsoft.com/office/drawing/2014/main" id="{673CDE15-D4F8-4760-9BCF-B4743E066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353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…</a:t>
              </a:r>
            </a:p>
          </p:txBody>
        </p:sp>
        <p:sp>
          <p:nvSpPr>
            <p:cNvPr id="52275" name="Text Box 57">
              <a:extLst>
                <a:ext uri="{FF2B5EF4-FFF2-40B4-BE49-F238E27FC236}">
                  <a16:creationId xmlns="" xmlns:a16="http://schemas.microsoft.com/office/drawing/2014/main" id="{81294F90-4C80-4823-97ED-115226366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353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…</a:t>
              </a:r>
            </a:p>
          </p:txBody>
        </p:sp>
        <p:sp>
          <p:nvSpPr>
            <p:cNvPr id="52276" name="Text Box 58">
              <a:extLst>
                <a:ext uri="{FF2B5EF4-FFF2-40B4-BE49-F238E27FC236}">
                  <a16:creationId xmlns="" xmlns:a16="http://schemas.microsoft.com/office/drawing/2014/main" id="{5239196A-8C0D-41BB-A260-1FD111BB6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353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…</a:t>
              </a:r>
            </a:p>
          </p:txBody>
        </p:sp>
        <p:sp>
          <p:nvSpPr>
            <p:cNvPr id="52277" name="Text Box 59">
              <a:extLst>
                <a:ext uri="{FF2B5EF4-FFF2-40B4-BE49-F238E27FC236}">
                  <a16:creationId xmlns="" xmlns:a16="http://schemas.microsoft.com/office/drawing/2014/main" id="{6EDE94FA-D7D6-404A-AA34-86C4C225E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53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…</a:t>
              </a:r>
            </a:p>
          </p:txBody>
        </p:sp>
        <p:sp>
          <p:nvSpPr>
            <p:cNvPr id="52278" name="Text Box 60">
              <a:extLst>
                <a:ext uri="{FF2B5EF4-FFF2-40B4-BE49-F238E27FC236}">
                  <a16:creationId xmlns="" xmlns:a16="http://schemas.microsoft.com/office/drawing/2014/main" id="{F3BABD08-A099-476F-895A-8A86C5563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353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…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F9CCEED0-CFE4-4391-B960-59A9520165E6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139825"/>
            <a:ext cx="2740025" cy="2649538"/>
            <a:chOff x="2111" y="1776"/>
            <a:chExt cx="2123" cy="1669"/>
          </a:xfrm>
        </p:grpSpPr>
        <p:sp>
          <p:nvSpPr>
            <p:cNvPr id="53258" name="Rectangle 9">
              <a:extLst>
                <a:ext uri="{FF2B5EF4-FFF2-40B4-BE49-F238E27FC236}">
                  <a16:creationId xmlns="" xmlns:a16="http://schemas.microsoft.com/office/drawing/2014/main" id="{0B43AA3D-5299-4AE4-8D8E-556B19C9A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76"/>
              <a:ext cx="2119" cy="166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53259" name="Line 10">
              <a:extLst>
                <a:ext uri="{FF2B5EF4-FFF2-40B4-BE49-F238E27FC236}">
                  <a16:creationId xmlns="" xmlns:a16="http://schemas.microsoft.com/office/drawing/2014/main" id="{057B9138-EB6E-48B5-854E-8D1CDD98B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2133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Text Box 11">
              <a:extLst>
                <a:ext uri="{FF2B5EF4-FFF2-40B4-BE49-F238E27FC236}">
                  <a16:creationId xmlns="" xmlns:a16="http://schemas.microsoft.com/office/drawing/2014/main" id="{8E7837D6-23BB-4457-B3B5-AEE162737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828"/>
              <a:ext cx="940" cy="2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f1=1,f2=1</a:t>
              </a:r>
            </a:p>
          </p:txBody>
        </p:sp>
        <p:sp>
          <p:nvSpPr>
            <p:cNvPr id="53261" name="Text Box 12">
              <a:extLst>
                <a:ext uri="{FF2B5EF4-FFF2-40B4-BE49-F238E27FC236}">
                  <a16:creationId xmlns="" xmlns:a16="http://schemas.microsoft.com/office/drawing/2014/main" id="{9233A3A4-9FE4-4167-91BE-BA57365B4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" y="2173"/>
              <a:ext cx="1264" cy="2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for  i=1  to 20</a:t>
              </a:r>
            </a:p>
          </p:txBody>
        </p:sp>
        <p:sp>
          <p:nvSpPr>
            <p:cNvPr id="53262" name="Line 13">
              <a:extLst>
                <a:ext uri="{FF2B5EF4-FFF2-40B4-BE49-F238E27FC236}">
                  <a16:creationId xmlns="" xmlns:a16="http://schemas.microsoft.com/office/drawing/2014/main" id="{8AC09822-4421-4C49-8617-DEF220D06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2411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3" name="Line 14">
              <a:extLst>
                <a:ext uri="{FF2B5EF4-FFF2-40B4-BE49-F238E27FC236}">
                  <a16:creationId xmlns="" xmlns:a16="http://schemas.microsoft.com/office/drawing/2014/main" id="{CE72B1D0-4F50-4F13-990B-EC4AC1447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2422"/>
              <a:ext cx="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Line 15">
              <a:extLst>
                <a:ext uri="{FF2B5EF4-FFF2-40B4-BE49-F238E27FC236}">
                  <a16:creationId xmlns="" xmlns:a16="http://schemas.microsoft.com/office/drawing/2014/main" id="{0A3D9444-6E43-4287-8EC3-5BAEA36E2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2778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Text Box 16">
              <a:extLst>
                <a:ext uri="{FF2B5EF4-FFF2-40B4-BE49-F238E27FC236}">
                  <a16:creationId xmlns="" xmlns:a16="http://schemas.microsoft.com/office/drawing/2014/main" id="{FEDFA7A3-A7C9-4629-9A9A-4AADAB7E4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4" y="2472"/>
              <a:ext cx="915" cy="2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输出</a:t>
              </a:r>
              <a:r>
                <a:rPr lang="en-US" altLang="zh-CN" sz="2000"/>
                <a:t>f1,f2</a:t>
              </a:r>
            </a:p>
          </p:txBody>
        </p:sp>
        <p:sp>
          <p:nvSpPr>
            <p:cNvPr id="53266" name="Text Box 17">
              <a:extLst>
                <a:ext uri="{FF2B5EF4-FFF2-40B4-BE49-F238E27FC236}">
                  <a16:creationId xmlns="" xmlns:a16="http://schemas.microsoft.com/office/drawing/2014/main" id="{E1C349EE-5928-4FEC-9DFE-BD05CAC7E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" y="2839"/>
              <a:ext cx="857" cy="44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f1=f1+f2</a:t>
              </a:r>
            </a:p>
            <a:p>
              <a:pPr eaLnBrk="1" hangingPunct="1"/>
              <a:r>
                <a:rPr lang="en-US" altLang="zh-CN" sz="2000"/>
                <a:t>f2=f2+f1</a:t>
              </a:r>
            </a:p>
          </p:txBody>
        </p:sp>
      </p:grpSp>
      <p:sp>
        <p:nvSpPr>
          <p:cNvPr id="14" name="Text Box 18">
            <a:extLst>
              <a:ext uri="{FF2B5EF4-FFF2-40B4-BE49-F238E27FC236}">
                <a16:creationId xmlns="" xmlns:a16="http://schemas.microsoft.com/office/drawing/2014/main" id="{7E979D97-F5DC-4A8D-AD64-46494E85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60350"/>
            <a:ext cx="3851275" cy="42497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&gt;</a:t>
            </a:r>
            <a:r>
              <a:rPr lang="en-US" altLang="zh-CN" sz="2000" dirty="0"/>
              <a:t> </a:t>
            </a:r>
            <a:endParaRPr lang="en-US" altLang="zh-CN" sz="2000" dirty="0">
              <a:solidFill>
                <a:srgbClr val="000000"/>
              </a:solidFill>
              <a:ea typeface="隶书" pitchFamily="49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main()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{ </a:t>
            </a:r>
            <a:r>
              <a:rPr lang="en-US" altLang="zh-CN" sz="20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f1,f2, f3;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f1=1;  f2=1;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隶书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("%d %d ",f1,f2);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for(</a:t>
            </a:r>
            <a:r>
              <a:rPr lang="en-US" altLang="zh-CN" sz="20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=3;i&lt;=20;i++)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 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      f3 = f1+f2;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      f1=f2;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      f2=f3;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      </a:t>
            </a:r>
            <a:r>
              <a:rPr lang="en-US" altLang="zh-CN" sz="2000" dirty="0" err="1">
                <a:solidFill>
                  <a:srgbClr val="000000"/>
                </a:solidFill>
                <a:ea typeface="隶书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("%d ",f3);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     if (i%4==0) </a:t>
            </a:r>
            <a:r>
              <a:rPr lang="en-US" altLang="zh-CN" sz="2000" dirty="0" err="1">
                <a:solidFill>
                  <a:srgbClr val="000000"/>
                </a:solidFill>
                <a:ea typeface="隶书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("\n");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      } 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}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="" xmlns:a16="http://schemas.microsoft.com/office/drawing/2014/main" id="{4CB7DF9B-6D48-4FEC-8994-60EBE9A65C72}"/>
              </a:ext>
            </a:extLst>
          </p:cNvPr>
          <p:cNvGrpSpPr>
            <a:grpSpLocks/>
          </p:cNvGrpSpPr>
          <p:nvPr/>
        </p:nvGrpSpPr>
        <p:grpSpPr bwMode="auto">
          <a:xfrm>
            <a:off x="0" y="3817938"/>
            <a:ext cx="5240338" cy="3140075"/>
            <a:chOff x="2146" y="1616"/>
            <a:chExt cx="3401" cy="2218"/>
          </a:xfrm>
        </p:grpSpPr>
        <p:sp>
          <p:nvSpPr>
            <p:cNvPr id="53254" name="Text Box 20">
              <a:extLst>
                <a:ext uri="{FF2B5EF4-FFF2-40B4-BE49-F238E27FC236}">
                  <a16:creationId xmlns="" xmlns:a16="http://schemas.microsoft.com/office/drawing/2014/main" id="{64EA406D-DFCE-4075-9585-A0E55050D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1616"/>
              <a:ext cx="779" cy="22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5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34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233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1597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10946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75025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514229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3524578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24157817</a:t>
              </a:r>
            </a:p>
          </p:txBody>
        </p:sp>
        <p:sp>
          <p:nvSpPr>
            <p:cNvPr id="53255" name="Text Box 21">
              <a:extLst>
                <a:ext uri="{FF2B5EF4-FFF2-40B4-BE49-F238E27FC236}">
                  <a16:creationId xmlns="" xmlns:a16="http://schemas.microsoft.com/office/drawing/2014/main" id="{DC046115-7583-412B-B7DB-323901A39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1616"/>
              <a:ext cx="779" cy="22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8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55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377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2584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17711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121393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832040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5702887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39088169</a:t>
              </a:r>
            </a:p>
          </p:txBody>
        </p:sp>
        <p:sp>
          <p:nvSpPr>
            <p:cNvPr id="53256" name="Text Box 22">
              <a:extLst>
                <a:ext uri="{FF2B5EF4-FFF2-40B4-BE49-F238E27FC236}">
                  <a16:creationId xmlns="" xmlns:a16="http://schemas.microsoft.com/office/drawing/2014/main" id="{91527D1E-A9A3-4275-B074-A0241223D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16"/>
              <a:ext cx="779" cy="22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2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13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89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610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4181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28657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196418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1346269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9227465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63245986</a:t>
              </a:r>
            </a:p>
          </p:txBody>
        </p:sp>
        <p:sp>
          <p:nvSpPr>
            <p:cNvPr id="53257" name="Text Box 23">
              <a:extLst>
                <a:ext uri="{FF2B5EF4-FFF2-40B4-BE49-F238E27FC236}">
                  <a16:creationId xmlns="" xmlns:a16="http://schemas.microsoft.com/office/drawing/2014/main" id="{15DB11BE-074B-4599-AFEF-CC6A4BCEA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" y="1616"/>
              <a:ext cx="861" cy="22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3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21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144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987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6765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46368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317811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2178309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14930352</a:t>
              </a:r>
            </a:p>
            <a:p>
              <a:pPr algn="r" eaLnBrk="1" hangingPunct="1"/>
              <a:r>
                <a:rPr lang="en-US" altLang="zh-CN" sz="2000">
                  <a:solidFill>
                    <a:srgbClr val="000000"/>
                  </a:solidFill>
                </a:rPr>
                <a:t>102334155</a:t>
              </a:r>
            </a:p>
          </p:txBody>
        </p:sp>
      </p:grpSp>
      <p:graphicFrame>
        <p:nvGraphicFramePr>
          <p:cNvPr id="53253" name="Object 24">
            <a:extLst>
              <a:ext uri="{FF2B5EF4-FFF2-40B4-BE49-F238E27FC236}">
                <a16:creationId xmlns="" xmlns:a16="http://schemas.microsoft.com/office/drawing/2014/main" id="{B27178CE-173D-4650-B732-0E06BF02F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0163"/>
          <a:ext cx="30432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1905000" imgH="685800" progId="Equation.3">
                  <p:embed/>
                </p:oleObj>
              </mc:Choice>
              <mc:Fallback>
                <p:oleObj name="Equation" r:id="rId3" imgW="1905000" imgH="685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163"/>
                        <a:ext cx="3043238" cy="10953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="" xmlns:a16="http://schemas.microsoft.com/office/drawing/2014/main" id="{0B825A38-2F04-49BF-A704-843C01B2937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81075"/>
            <a:ext cx="7924800" cy="448310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2000" dirty="0"/>
              <a:t>例 雨水淋湿了算术书的一道题，</a:t>
            </a:r>
            <a:r>
              <a:rPr lang="en-US" altLang="zh-CN" sz="2000" dirty="0"/>
              <a:t>8</a:t>
            </a:r>
            <a:r>
              <a:rPr lang="zh-CN" altLang="en-US" sz="2000" dirty="0"/>
              <a:t>个数字只能看清</a:t>
            </a:r>
            <a:r>
              <a:rPr lang="en-US" altLang="zh-CN" sz="2000" dirty="0"/>
              <a:t>3</a:t>
            </a:r>
            <a:r>
              <a:rPr lang="zh-CN" altLang="en-US" sz="2000" dirty="0"/>
              <a:t>个，第一个数字虽然看不清，但可看出不是</a:t>
            </a:r>
            <a:r>
              <a:rPr lang="en-US" altLang="zh-CN" sz="2000" dirty="0"/>
              <a:t>1</a:t>
            </a:r>
            <a:r>
              <a:rPr lang="zh-CN" altLang="en-US" sz="2000" dirty="0"/>
              <a:t>。编程求其余数字是什么？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[ □*</a:t>
            </a:r>
            <a:r>
              <a:rPr lang="zh-CN" altLang="en-US" sz="2000" dirty="0"/>
              <a:t>（□</a:t>
            </a:r>
            <a:r>
              <a:rPr lang="en-US" altLang="zh-CN" sz="2000" dirty="0"/>
              <a:t>3</a:t>
            </a:r>
            <a:r>
              <a:rPr lang="zh-CN" altLang="en-US" sz="2000" dirty="0"/>
              <a:t>＋□）</a:t>
            </a:r>
            <a:r>
              <a:rPr lang="en-US" altLang="zh-CN" sz="2000" dirty="0"/>
              <a:t>]</a:t>
            </a:r>
            <a:r>
              <a:rPr lang="en-US" altLang="zh-CN" sz="2000" baseline="30000" dirty="0"/>
              <a:t>2 </a:t>
            </a:r>
            <a:r>
              <a:rPr lang="en-US" altLang="zh-CN" sz="2000" dirty="0"/>
              <a:t>= 8□□9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000" dirty="0"/>
              <a:t>分析：设分别用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五个变量表示自左到右五个未知的数字。其中</a:t>
            </a:r>
            <a:r>
              <a:rPr lang="en-US" altLang="zh-CN" sz="2000" dirty="0"/>
              <a:t>A</a:t>
            </a:r>
            <a:r>
              <a:rPr lang="zh-CN" altLang="en-US" sz="2000" dirty="0"/>
              <a:t>的取值范围为</a:t>
            </a:r>
            <a:r>
              <a:rPr lang="en-US" altLang="zh-CN" sz="2000" dirty="0"/>
              <a:t>2</a:t>
            </a:r>
            <a:r>
              <a:rPr lang="zh-CN" altLang="en-US" sz="2000" dirty="0"/>
              <a:t>～</a:t>
            </a:r>
            <a:r>
              <a:rPr lang="en-US" altLang="zh-CN" sz="2000" dirty="0"/>
              <a:t>9</a:t>
            </a:r>
            <a:r>
              <a:rPr lang="zh-CN" altLang="en-US" sz="2000" dirty="0"/>
              <a:t>，其余取值范围为</a:t>
            </a:r>
            <a:r>
              <a:rPr lang="en-US" altLang="zh-CN" sz="2000" dirty="0"/>
              <a:t>0</a:t>
            </a:r>
            <a:r>
              <a:rPr lang="zh-CN" altLang="en-US" sz="2000" dirty="0"/>
              <a:t>～</a:t>
            </a:r>
            <a:r>
              <a:rPr lang="en-US" altLang="zh-CN" sz="2000" dirty="0"/>
              <a:t>9</a:t>
            </a:r>
            <a:r>
              <a:rPr lang="zh-CN" altLang="en-US" sz="2000" dirty="0"/>
              <a:t>。条件表达式即为给定算式。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#include 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int main() {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int A,B,C,D,E;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for (A=2;A&lt;=9;A++)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for (B=0;B&lt;=9;B++)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   for (C=0;C&lt;=9;C++)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      for (D=0;D&lt;=9;D++)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         for (E=0;E&lt;=9;E++)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             if (A*(B*10+3+C)*A*(B*10+3+C)==8009+D*100+E*10)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00"/>
                </a:solidFill>
                <a:ea typeface="隶书" pitchFamily="49" charset="-122"/>
              </a:rPr>
              <a:t>"</a:t>
            </a:r>
            <a:r>
              <a:rPr lang="en-US" altLang="zh-CN" sz="2000" dirty="0"/>
              <a:t>%</a:t>
            </a:r>
            <a:r>
              <a:rPr lang="en-US" altLang="zh-CN" sz="2000" dirty="0" err="1"/>
              <a:t>d%d%d%d%d</a:t>
            </a:r>
            <a:r>
              <a:rPr lang="en-US" altLang="zh-CN" sz="2000" dirty="0"/>
              <a:t>\</a:t>
            </a:r>
            <a:r>
              <a:rPr lang="en-US" altLang="zh-CN" sz="2000" dirty="0" err="1"/>
              <a:t>n</a:t>
            </a:r>
            <a:r>
              <a:rPr lang="en-US" altLang="zh-CN" sz="2000" dirty="0" err="1">
                <a:solidFill>
                  <a:srgbClr val="000000"/>
                </a:solidFill>
                <a:ea typeface="隶书" pitchFamily="49" charset="-122"/>
              </a:rPr>
              <a:t>"</a:t>
            </a:r>
            <a:r>
              <a:rPr lang="en-US" altLang="zh-CN" sz="2000" dirty="0" err="1"/>
              <a:t>,A,B,C,D,E</a:t>
            </a:r>
            <a:r>
              <a:rPr lang="en-US" altLang="zh-CN" sz="2000" dirty="0"/>
              <a:t>);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000" dirty="0"/>
              <a:t>return 0;}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000" dirty="0"/>
              <a:t>结果：</a:t>
            </a:r>
            <a:r>
              <a:rPr lang="en-US" altLang="zh-CN" sz="2000" dirty="0"/>
              <a:t>32864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="" xmlns:a16="http://schemas.microsoft.com/office/drawing/2014/main" id="{6190A31B-8AC0-478F-AE15-CF415EA3147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74675" y="981075"/>
            <a:ext cx="8569325" cy="426720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7】</a:t>
            </a:r>
            <a:r>
              <a:rPr lang="zh-CN" altLang="en-US" sz="2400" dirty="0"/>
              <a:t>张三、李四、王五三个棋迷，定期去文化宫下棋。张三每五天来一次，李四每六天来一次，王五每九天来一次。问每过多少天他们才能一起在文化宫下棋？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b="1" dirty="0"/>
              <a:t>分析</a:t>
            </a:r>
            <a:r>
              <a:rPr lang="zh-CN" altLang="en-US" sz="2400" dirty="0"/>
              <a:t>：此问题实际上是求最小公倍数的数学问题。设结果为</a:t>
            </a:r>
            <a:r>
              <a:rPr lang="en-US" altLang="zh-CN" sz="2400" dirty="0"/>
              <a:t>x </a:t>
            </a:r>
            <a:r>
              <a:rPr lang="zh-CN" altLang="en-US" sz="2400" dirty="0"/>
              <a:t>，其取值范围为</a:t>
            </a:r>
            <a:r>
              <a:rPr lang="en-US" altLang="zh-CN" sz="2400" dirty="0"/>
              <a:t>0→∞</a:t>
            </a:r>
            <a:r>
              <a:rPr lang="zh-CN" altLang="en-US" sz="2400" dirty="0"/>
              <a:t>。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/>
              <a:t>因上限为无限大，计数值不能预先确定，故用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循环结构更合适。</a:t>
            </a:r>
            <a:endParaRPr lang="en-US" altLang="zh-CN" sz="2400" dirty="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 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int main()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{  int x=1;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  while (1)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      { if (x%5==0 &amp;&amp; x%6==0 &amp;&amp; x%9==0)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            {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0000"/>
                </a:solidFill>
                <a:ea typeface="隶书" pitchFamily="49" charset="-122"/>
              </a:rPr>
              <a:t>"</a:t>
            </a:r>
            <a:r>
              <a:rPr lang="en-US" altLang="zh-CN" sz="2400" dirty="0"/>
              <a:t>x=%d\</a:t>
            </a:r>
            <a:r>
              <a:rPr lang="en-US" altLang="zh-CN" sz="2400" dirty="0" err="1"/>
              <a:t>n</a:t>
            </a:r>
            <a:r>
              <a:rPr lang="en-US" altLang="zh-CN" sz="2400" dirty="0" err="1">
                <a:solidFill>
                  <a:srgbClr val="000000"/>
                </a:solidFill>
                <a:ea typeface="隶书" pitchFamily="49" charset="-122"/>
              </a:rPr>
              <a:t>"</a:t>
            </a:r>
            <a:r>
              <a:rPr lang="en-US" altLang="zh-CN" sz="2400" dirty="0" err="1"/>
              <a:t>,x</a:t>
            </a:r>
            <a:r>
              <a:rPr lang="en-US" altLang="zh-CN" sz="2400" dirty="0"/>
              <a:t>);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             break;}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        x++;}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return 0;}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100C6BE5-A640-41D3-AF9E-22379D97407B}"/>
              </a:ext>
            </a:extLst>
          </p:cNvPr>
          <p:cNvSpPr/>
          <p:nvPr/>
        </p:nvSpPr>
        <p:spPr>
          <a:xfrm>
            <a:off x="5364163" y="3644900"/>
            <a:ext cx="3240087" cy="64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结果：</a:t>
            </a:r>
            <a:r>
              <a:rPr lang="en-US" altLang="zh-CN" dirty="0">
                <a:solidFill>
                  <a:schemeClr val="tx1"/>
                </a:solidFill>
              </a:rPr>
              <a:t>x=90</a:t>
            </a:r>
          </a:p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FB5D8D55-329B-40C3-9009-5351CD3520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循环结构嵌套  </a:t>
            </a:r>
            <a:r>
              <a:rPr lang="en-US" altLang="zh-CN" dirty="0"/>
              <a:t>- </a:t>
            </a:r>
            <a:r>
              <a:rPr lang="zh-CN" altLang="en-US" dirty="0"/>
              <a:t>跳出内循环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EBDD21F-6E6A-455F-87AC-DF3376552A6A}"/>
              </a:ext>
            </a:extLst>
          </p:cNvPr>
          <p:cNvSpPr/>
          <p:nvPr/>
        </p:nvSpPr>
        <p:spPr>
          <a:xfrm>
            <a:off x="179388" y="908050"/>
            <a:ext cx="3995737" cy="578008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charset="0"/>
                <a:ea typeface="宋体" charset="-122"/>
              </a:rPr>
              <a:t>#include &lt;</a:t>
            </a:r>
            <a:r>
              <a:rPr lang="en-US" altLang="zh-CN" dirty="0" err="1">
                <a:latin typeface="Times New Roman" charset="0"/>
                <a:ea typeface="宋体" charset="-122"/>
              </a:rPr>
              <a:t>stdio.h</a:t>
            </a:r>
            <a:r>
              <a:rPr lang="en-US" altLang="zh-CN" dirty="0">
                <a:latin typeface="Times New Roman" charset="0"/>
                <a:ea typeface="宋体" charset="-122"/>
              </a:rPr>
              <a:t>&gt;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dirty="0">
                <a:latin typeface="Times New Roman" charset="0"/>
                <a:ea typeface="宋体" charset="-122"/>
              </a:rPr>
              <a:t> 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charset="0"/>
                <a:ea typeface="宋体" charset="-122"/>
              </a:rPr>
              <a:t>{ </a:t>
            </a:r>
            <a:r>
              <a:rPr lang="en-US" altLang="zh-CN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dirty="0">
                <a:latin typeface="Times New Roman" charset="0"/>
                <a:ea typeface="宋体" charset="-122"/>
              </a:rPr>
              <a:t> a[10],</a:t>
            </a:r>
            <a:r>
              <a:rPr lang="en-US" altLang="zh-CN" dirty="0" err="1">
                <a:latin typeface="Times New Roman" charset="0"/>
                <a:ea typeface="宋体" charset="-122"/>
              </a:rPr>
              <a:t>i,j,t</a:t>
            </a:r>
            <a:r>
              <a:rPr lang="en-US" altLang="zh-CN" dirty="0">
                <a:latin typeface="Times New Roman" charset="0"/>
                <a:ea typeface="宋体" charset="-122"/>
              </a:rPr>
              <a:t>; </a:t>
            </a:r>
            <a:r>
              <a:rPr lang="en-US" altLang="zh-CN" dirty="0">
                <a:solidFill>
                  <a:srgbClr val="33CC33"/>
                </a:solidFill>
                <a:latin typeface="Times New Roman" charset="0"/>
                <a:ea typeface="宋体" charset="-122"/>
              </a:rPr>
              <a:t> 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chemeClr val="bg2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-122"/>
              </a:rPr>
              <a:t>for(j=0;j&lt;9;j++)</a:t>
            </a:r>
            <a:endParaRPr lang="en-US" altLang="zh-CN" dirty="0">
              <a:solidFill>
                <a:srgbClr val="0000FF"/>
              </a:solidFill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for(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=0;i&lt;9;i++)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   {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	</a:t>
            </a: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if(</a:t>
            </a:r>
            <a:r>
              <a:rPr lang="en-US" altLang="zh-CN" dirty="0" err="1">
                <a:solidFill>
                  <a:srgbClr val="00B05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==j)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	{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	   </a:t>
            </a:r>
            <a:r>
              <a:rPr lang="en-US" altLang="zh-CN" dirty="0" err="1">
                <a:solidFill>
                  <a:srgbClr val="AD03A1"/>
                </a:solidFill>
                <a:latin typeface="Times New Roman" charset="0"/>
                <a:ea typeface="宋体" charset="-122"/>
              </a:rPr>
              <a:t>printf</a:t>
            </a:r>
            <a:r>
              <a:rPr lang="en-US" altLang="zh-CN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("* ");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      </a:t>
            </a:r>
            <a:r>
              <a:rPr lang="en-US" altLang="zh-CN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continue;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  	}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	</a:t>
            </a:r>
            <a:r>
              <a:rPr lang="en-US" altLang="zh-CN" dirty="0">
                <a:solidFill>
                  <a:srgbClr val="00B050"/>
                </a:solidFill>
                <a:ea typeface="隶书" pitchFamily="49" charset="-122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ea typeface="隶书" pitchFamily="49" charset="-122"/>
              </a:rPr>
              <a:t>printf</a:t>
            </a:r>
            <a:r>
              <a:rPr lang="en-US" altLang="zh-CN" dirty="0">
                <a:solidFill>
                  <a:srgbClr val="00B050"/>
                </a:solidFill>
                <a:ea typeface="隶书" pitchFamily="49" charset="-122"/>
              </a:rPr>
              <a:t>("%d ",a[</a:t>
            </a:r>
            <a:r>
              <a:rPr lang="en-US" altLang="zh-CN" dirty="0" err="1">
                <a:solidFill>
                  <a:srgbClr val="00B050"/>
                </a:solidFill>
                <a:ea typeface="隶书" pitchFamily="49" charset="-122"/>
              </a:rPr>
              <a:t>i</a:t>
            </a:r>
            <a:r>
              <a:rPr lang="en-US" altLang="zh-CN" dirty="0">
                <a:solidFill>
                  <a:srgbClr val="00B050"/>
                </a:solidFill>
                <a:ea typeface="隶书" pitchFamily="49" charset="-122"/>
              </a:rPr>
              <a:t>]);</a:t>
            </a:r>
            <a:endParaRPr lang="en-US" altLang="zh-CN" dirty="0">
              <a:solidFill>
                <a:srgbClr val="00B050"/>
              </a:solidFill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FF"/>
                </a:solidFill>
                <a:latin typeface="Times New Roman" charset="0"/>
                <a:ea typeface="宋体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}</a:t>
            </a:r>
            <a:endParaRPr lang="en-US" altLang="zh-CN" dirty="0">
              <a:solidFill>
                <a:schemeClr val="bg2"/>
              </a:solidFill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charset="0"/>
                <a:ea typeface="宋体" charset="-122"/>
              </a:rPr>
              <a:t>}</a:t>
            </a:r>
            <a:endParaRPr lang="zh-CN" altLang="en-US" dirty="0">
              <a:latin typeface="Times New Roman" charset="0"/>
              <a:ea typeface="宋体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8BA7A61-C7B6-4E51-B829-EF14F9FBE598}"/>
              </a:ext>
            </a:extLst>
          </p:cNvPr>
          <p:cNvSpPr/>
          <p:nvPr/>
        </p:nvSpPr>
        <p:spPr>
          <a:xfrm>
            <a:off x="4500563" y="908050"/>
            <a:ext cx="3995737" cy="578008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charset="0"/>
                <a:ea typeface="宋体" charset="-122"/>
              </a:rPr>
              <a:t>#include &lt;</a:t>
            </a:r>
            <a:r>
              <a:rPr lang="en-US" altLang="zh-CN" dirty="0" err="1">
                <a:latin typeface="Times New Roman" charset="0"/>
                <a:ea typeface="宋体" charset="-122"/>
              </a:rPr>
              <a:t>stdio.h</a:t>
            </a:r>
            <a:r>
              <a:rPr lang="en-US" altLang="zh-CN" dirty="0">
                <a:latin typeface="Times New Roman" charset="0"/>
                <a:ea typeface="宋体" charset="-122"/>
              </a:rPr>
              <a:t>&gt;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dirty="0">
                <a:latin typeface="Times New Roman" charset="0"/>
                <a:ea typeface="宋体" charset="-122"/>
              </a:rPr>
              <a:t> 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charset="0"/>
                <a:ea typeface="宋体" charset="-122"/>
              </a:rPr>
              <a:t>{ </a:t>
            </a:r>
            <a:r>
              <a:rPr lang="en-US" altLang="zh-CN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dirty="0">
                <a:latin typeface="Times New Roman" charset="0"/>
                <a:ea typeface="宋体" charset="-122"/>
              </a:rPr>
              <a:t> a[10],</a:t>
            </a:r>
            <a:r>
              <a:rPr lang="en-US" altLang="zh-CN" dirty="0" err="1">
                <a:latin typeface="Times New Roman" charset="0"/>
                <a:ea typeface="宋体" charset="-122"/>
              </a:rPr>
              <a:t>i,j,t</a:t>
            </a:r>
            <a:r>
              <a:rPr lang="en-US" altLang="zh-CN" dirty="0">
                <a:latin typeface="Times New Roman" charset="0"/>
                <a:ea typeface="宋体" charset="-122"/>
              </a:rPr>
              <a:t>; </a:t>
            </a:r>
            <a:r>
              <a:rPr lang="en-US" altLang="zh-CN" dirty="0">
                <a:solidFill>
                  <a:srgbClr val="33CC33"/>
                </a:solidFill>
                <a:latin typeface="Times New Roman" charset="0"/>
                <a:ea typeface="宋体" charset="-122"/>
              </a:rPr>
              <a:t> 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chemeClr val="bg2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-122"/>
              </a:rPr>
              <a:t>for(j=0;j&lt;9;j++)</a:t>
            </a:r>
            <a:endParaRPr lang="en-US" altLang="zh-CN" dirty="0">
              <a:solidFill>
                <a:srgbClr val="0000FF"/>
              </a:solidFill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for(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=0;i&lt;9;i++)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   {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	</a:t>
            </a: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if(</a:t>
            </a:r>
            <a:r>
              <a:rPr lang="en-US" altLang="zh-CN" dirty="0" err="1">
                <a:solidFill>
                  <a:srgbClr val="00B05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==j)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	{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	   </a:t>
            </a:r>
            <a:r>
              <a:rPr lang="en-US" altLang="zh-CN" dirty="0" err="1">
                <a:solidFill>
                  <a:srgbClr val="AD03A1"/>
                </a:solidFill>
                <a:latin typeface="Times New Roman" charset="0"/>
                <a:ea typeface="宋体" charset="-122"/>
              </a:rPr>
              <a:t>printf</a:t>
            </a:r>
            <a:r>
              <a:rPr lang="en-US" altLang="zh-CN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("* ");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      </a:t>
            </a:r>
            <a:r>
              <a:rPr lang="en-US" altLang="zh-CN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break;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  	}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	</a:t>
            </a:r>
            <a:r>
              <a:rPr lang="en-US" altLang="zh-CN" dirty="0">
                <a:solidFill>
                  <a:srgbClr val="00B050"/>
                </a:solidFill>
                <a:ea typeface="隶书" pitchFamily="49" charset="-122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ea typeface="隶书" pitchFamily="49" charset="-122"/>
              </a:rPr>
              <a:t>printf</a:t>
            </a:r>
            <a:r>
              <a:rPr lang="en-US" altLang="zh-CN" dirty="0">
                <a:solidFill>
                  <a:srgbClr val="00B050"/>
                </a:solidFill>
                <a:ea typeface="隶书" pitchFamily="49" charset="-122"/>
              </a:rPr>
              <a:t>("%d ",a[</a:t>
            </a:r>
            <a:r>
              <a:rPr lang="en-US" altLang="zh-CN" dirty="0" err="1">
                <a:solidFill>
                  <a:srgbClr val="00B050"/>
                </a:solidFill>
                <a:ea typeface="隶书" pitchFamily="49" charset="-122"/>
              </a:rPr>
              <a:t>i</a:t>
            </a:r>
            <a:r>
              <a:rPr lang="en-US" altLang="zh-CN" dirty="0">
                <a:solidFill>
                  <a:srgbClr val="00B050"/>
                </a:solidFill>
                <a:ea typeface="隶书" pitchFamily="49" charset="-122"/>
              </a:rPr>
              <a:t>]+10);</a:t>
            </a:r>
            <a:endParaRPr lang="en-US" altLang="zh-CN" dirty="0">
              <a:solidFill>
                <a:srgbClr val="00B050"/>
              </a:solidFill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FF"/>
                </a:solidFill>
                <a:latin typeface="Times New Roman" charset="0"/>
                <a:ea typeface="宋体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}</a:t>
            </a:r>
            <a:endParaRPr lang="en-US" altLang="zh-CN" dirty="0">
              <a:solidFill>
                <a:schemeClr val="bg2"/>
              </a:solidFill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charset="0"/>
                <a:ea typeface="宋体" charset="-122"/>
              </a:rPr>
              <a:t>}</a:t>
            </a:r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71F59440-ADB5-4CBE-BA9D-E3F64F3D4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循环结构嵌套  </a:t>
            </a:r>
            <a:r>
              <a:rPr lang="en-US" altLang="zh-CN" dirty="0"/>
              <a:t>- </a:t>
            </a:r>
            <a:r>
              <a:rPr lang="zh-CN" altLang="en-US" dirty="0"/>
              <a:t>跳出内循环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6424E2D-A6B8-4C8F-BA59-5D10D2C4633D}"/>
              </a:ext>
            </a:extLst>
          </p:cNvPr>
          <p:cNvSpPr/>
          <p:nvPr/>
        </p:nvSpPr>
        <p:spPr>
          <a:xfrm>
            <a:off x="179388" y="908050"/>
            <a:ext cx="4968875" cy="58229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Times New Roman" charset="0"/>
                <a:ea typeface="宋体" charset="-122"/>
              </a:rPr>
              <a:t>#include &lt;</a:t>
            </a:r>
            <a:r>
              <a:rPr lang="en-US" altLang="zh-CN" sz="2000" dirty="0" err="1">
                <a:latin typeface="Times New Roman" charset="0"/>
                <a:ea typeface="宋体" charset="-122"/>
              </a:rPr>
              <a:t>stdio.h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&gt;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 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Times New Roman" charset="0"/>
                <a:ea typeface="宋体" charset="-122"/>
              </a:rPr>
              <a:t>{ </a:t>
            </a:r>
            <a:r>
              <a:rPr lang="en-US" altLang="zh-CN" sz="200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 a[10],</a:t>
            </a:r>
            <a:r>
              <a:rPr lang="en-US" altLang="zh-CN" sz="2000" dirty="0" err="1">
                <a:latin typeface="Times New Roman" charset="0"/>
                <a:ea typeface="宋体" charset="-122"/>
              </a:rPr>
              <a:t>i,j,t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; </a:t>
            </a:r>
            <a:r>
              <a:rPr lang="en-US" altLang="zh-CN" sz="2000" dirty="0">
                <a:solidFill>
                  <a:srgbClr val="33CC33"/>
                </a:solidFill>
                <a:latin typeface="Times New Roman" charset="0"/>
                <a:ea typeface="宋体" charset="-122"/>
              </a:rPr>
              <a:t> </a:t>
            </a:r>
            <a:endParaRPr lang="en-US" altLang="zh-CN" sz="2000" dirty="0"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chemeClr val="bg2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Times New Roman" charset="0"/>
                <a:ea typeface="宋体" charset="-122"/>
              </a:rPr>
              <a:t>for(j=0;j&lt;9;j++)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FF3300"/>
                </a:solidFill>
                <a:latin typeface="Times New Roman" charset="0"/>
                <a:ea typeface="宋体" charset="-122"/>
              </a:rPr>
              <a:t> {</a:t>
            </a:r>
            <a:endParaRPr lang="en-US" altLang="zh-CN" sz="2000" dirty="0">
              <a:solidFill>
                <a:srgbClr val="0000FF"/>
              </a:solidFill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for(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=0;i&lt;9;i++)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   {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if(</a:t>
            </a:r>
            <a:r>
              <a:rPr lang="en-US" altLang="zh-CN" sz="2000" dirty="0" err="1">
                <a:solidFill>
                  <a:srgbClr val="00B05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20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==j)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	{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        </a:t>
            </a:r>
            <a:r>
              <a:rPr lang="en-US" altLang="zh-CN" sz="2000" dirty="0" err="1">
                <a:solidFill>
                  <a:srgbClr val="AD03A1"/>
                </a:solidFill>
                <a:latin typeface="Times New Roman" charset="0"/>
                <a:ea typeface="宋体" charset="-122"/>
              </a:rPr>
              <a:t>printf</a:t>
            </a:r>
            <a:r>
              <a:rPr lang="en-US" altLang="zh-CN" sz="2000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("*"); </a:t>
            </a:r>
            <a:endParaRPr lang="en-US" altLang="zh-CN" sz="2000" dirty="0">
              <a:solidFill>
                <a:srgbClr val="00B050"/>
              </a:solidFill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	   </a:t>
            </a:r>
            <a:r>
              <a:rPr lang="en-US" altLang="zh-CN" sz="2000" dirty="0" err="1">
                <a:solidFill>
                  <a:srgbClr val="AD03A1"/>
                </a:solidFill>
                <a:latin typeface="Times New Roman" charset="0"/>
                <a:ea typeface="宋体" charset="-122"/>
              </a:rPr>
              <a:t>printf</a:t>
            </a:r>
            <a:r>
              <a:rPr lang="en-US" altLang="zh-CN" sz="2000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("%d ",a[</a:t>
            </a:r>
            <a:r>
              <a:rPr lang="en-US" altLang="zh-CN" sz="2000" dirty="0" err="1">
                <a:solidFill>
                  <a:srgbClr val="AD03A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2000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]);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  	}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   else </a:t>
            </a:r>
            <a:r>
              <a:rPr lang="en-US" altLang="zh-CN" sz="2000" dirty="0">
                <a:solidFill>
                  <a:srgbClr val="00B050"/>
                </a:solidFill>
                <a:ea typeface="隶书" pitchFamily="49" charset="-122"/>
              </a:rPr>
              <a:t> </a:t>
            </a:r>
            <a:r>
              <a:rPr lang="en-US" altLang="zh-CN" sz="2000" dirty="0" err="1">
                <a:solidFill>
                  <a:srgbClr val="AD03A1"/>
                </a:solidFill>
                <a:latin typeface="Times New Roman" charset="0"/>
                <a:ea typeface="宋体" charset="-122"/>
              </a:rPr>
              <a:t>printf</a:t>
            </a:r>
            <a:r>
              <a:rPr lang="en-US" altLang="zh-CN" sz="2000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("%d ",a[</a:t>
            </a:r>
            <a:r>
              <a:rPr lang="en-US" altLang="zh-CN" sz="2000" dirty="0" err="1">
                <a:solidFill>
                  <a:srgbClr val="AD03A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2000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]);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FF00FF"/>
                </a:solidFill>
                <a:latin typeface="Times New Roman" charset="0"/>
                <a:ea typeface="宋体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charset="0"/>
                <a:ea typeface="宋体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("\n");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Times New Roman" charset="0"/>
                <a:ea typeface="宋体" charset="-122"/>
              </a:rPr>
              <a:t>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000" dirty="0">
                <a:latin typeface="Times New Roman" charset="0"/>
                <a:ea typeface="宋体" charset="-122"/>
              </a:rPr>
              <a:t>}</a:t>
            </a:r>
            <a:endParaRPr lang="zh-CN" altLang="en-US" sz="2000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ED56AD32-5E52-4266-BC5E-D6B721B5E6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循环结构嵌套  </a:t>
            </a:r>
            <a:r>
              <a:rPr lang="en-US" altLang="zh-CN" dirty="0"/>
              <a:t>- </a:t>
            </a:r>
            <a:r>
              <a:rPr lang="zh-CN" altLang="en-US" dirty="0"/>
              <a:t>跳出外循环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E14023B-B71C-48ED-9B9C-6B8854A0BB5F}"/>
              </a:ext>
            </a:extLst>
          </p:cNvPr>
          <p:cNvSpPr/>
          <p:nvPr/>
        </p:nvSpPr>
        <p:spPr>
          <a:xfrm>
            <a:off x="250825" y="771525"/>
            <a:ext cx="3995738" cy="616426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Times New Roman" charset="0"/>
                <a:ea typeface="宋体" charset="-122"/>
              </a:rPr>
              <a:t>#include &lt;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stdio.h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&gt;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 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Times New Roman" charset="0"/>
                <a:ea typeface="宋体" charset="-122"/>
              </a:rPr>
              <a:t>{ 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 a[10],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i,j,t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=0; </a:t>
            </a:r>
            <a:r>
              <a:rPr lang="en-US" altLang="zh-CN" sz="1800" dirty="0">
                <a:solidFill>
                  <a:srgbClr val="33CC33"/>
                </a:solidFill>
                <a:latin typeface="Times New Roman" charset="0"/>
                <a:ea typeface="宋体" charset="-122"/>
              </a:rPr>
              <a:t> </a:t>
            </a:r>
            <a:endParaRPr lang="en-US" altLang="zh-CN" sz="1800" dirty="0"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chemeClr val="bg2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sz="1800" dirty="0">
                <a:solidFill>
                  <a:srgbClr val="FF3300"/>
                </a:solidFill>
                <a:latin typeface="Times New Roman" charset="0"/>
                <a:ea typeface="宋体" charset="-122"/>
              </a:rPr>
              <a:t>for(j=0;j&lt;9;j++)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FF3300"/>
                </a:solidFill>
                <a:latin typeface="Times New Roman" charset="0"/>
                <a:ea typeface="宋体" charset="-122"/>
              </a:rPr>
              <a:t>  {</a:t>
            </a:r>
            <a:endParaRPr lang="en-US" altLang="zh-CN" sz="1800" dirty="0">
              <a:solidFill>
                <a:srgbClr val="0000FF"/>
              </a:solidFill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for(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=0;i&lt;9;i++)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{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	</a:t>
            </a: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if(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==j)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	 {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	</a:t>
            </a:r>
            <a:r>
              <a:rPr lang="en-US" altLang="zh-CN" sz="1800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   t=1;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                   break;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  	}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if (t==1)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{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charset="0"/>
                <a:ea typeface="宋体" charset="-122"/>
              </a:rPr>
              <a:t>printf</a:t>
            </a: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("%d ",a[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]+10);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break;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ea typeface="隶书" pitchFamily="49" charset="-122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 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Times New Roman" charset="0"/>
                <a:ea typeface="宋体" charset="-122"/>
              </a:rPr>
              <a:t>}</a:t>
            </a:r>
            <a:endParaRPr lang="zh-CN" altLang="en-US" sz="1800" dirty="0">
              <a:latin typeface="Times New Roman" charset="0"/>
              <a:ea typeface="宋体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350503F-2A05-476D-AFDE-97F6D7BDBFE4}"/>
              </a:ext>
            </a:extLst>
          </p:cNvPr>
          <p:cNvSpPr/>
          <p:nvPr/>
        </p:nvSpPr>
        <p:spPr>
          <a:xfrm>
            <a:off x="4572000" y="693738"/>
            <a:ext cx="3995738" cy="61642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Times New Roman" charset="0"/>
                <a:ea typeface="宋体" charset="-122"/>
              </a:rPr>
              <a:t>#include &lt;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stdio.h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&gt;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 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Times New Roman" charset="0"/>
                <a:ea typeface="宋体" charset="-122"/>
              </a:rPr>
              <a:t>{ 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 a[10],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i,j,t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=0; </a:t>
            </a:r>
            <a:r>
              <a:rPr lang="en-US" altLang="zh-CN" sz="1800" dirty="0">
                <a:solidFill>
                  <a:srgbClr val="33CC33"/>
                </a:solidFill>
                <a:latin typeface="Times New Roman" charset="0"/>
                <a:ea typeface="宋体" charset="-122"/>
              </a:rPr>
              <a:t> </a:t>
            </a:r>
            <a:endParaRPr lang="en-US" altLang="zh-CN" sz="1800" dirty="0"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chemeClr val="bg2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sz="1800" dirty="0">
                <a:solidFill>
                  <a:srgbClr val="FF3300"/>
                </a:solidFill>
                <a:latin typeface="Times New Roman" charset="0"/>
                <a:ea typeface="宋体" charset="-122"/>
              </a:rPr>
              <a:t>for(j=0;j&lt;9;j++)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FF3300"/>
                </a:solidFill>
                <a:latin typeface="Times New Roman" charset="0"/>
                <a:ea typeface="宋体" charset="-122"/>
              </a:rPr>
              <a:t>  {</a:t>
            </a:r>
            <a:endParaRPr lang="en-US" altLang="zh-CN" sz="1800" dirty="0">
              <a:solidFill>
                <a:srgbClr val="0000FF"/>
              </a:solidFill>
              <a:latin typeface="Times New Roman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for(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=0;i&lt;9;i++)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{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	</a:t>
            </a: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if(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==j)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	 {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	</a:t>
            </a:r>
            <a:r>
              <a:rPr lang="en-US" altLang="zh-CN" sz="1800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   t=1;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          </a:t>
            </a:r>
            <a:r>
              <a:rPr lang="en-US" altLang="zh-CN" sz="1800" dirty="0">
                <a:solidFill>
                  <a:srgbClr val="AD03A1"/>
                </a:solidFill>
                <a:latin typeface="Times New Roman" charset="0"/>
                <a:ea typeface="宋体" charset="-122"/>
              </a:rPr>
              <a:t>continue;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    	}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 if (t==1)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    {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charset="0"/>
                <a:ea typeface="宋体" charset="-122"/>
              </a:rPr>
              <a:t>printf</a:t>
            </a: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("%d ",a[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]+10);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charset="0"/>
                <a:ea typeface="宋体" charset="-122"/>
              </a:rPr>
              <a:t>       continue;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00B050"/>
                </a:solidFill>
                <a:ea typeface="隶书" pitchFamily="49" charset="-122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  <a:ea typeface="宋体" charset="-122"/>
              </a:rPr>
              <a:t>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 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latin typeface="Times New Roman" charset="0"/>
                <a:ea typeface="宋体" charset="-122"/>
              </a:rPr>
              <a:t>}</a:t>
            </a:r>
            <a:endParaRPr lang="zh-CN" altLang="en-US" sz="1800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="" xmlns:a16="http://schemas.microsoft.com/office/drawing/2014/main" id="{ABE96F3C-2697-484C-A662-3A2DB2B2520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700213"/>
            <a:ext cx="7924800" cy="426720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en-US" altLang="zh-CN" sz="2400"/>
              <a:t>【</a:t>
            </a:r>
            <a:r>
              <a:rPr lang="zh-CN" altLang="en-US" sz="2400"/>
              <a:t>练习</a:t>
            </a:r>
            <a:r>
              <a:rPr lang="en-US" altLang="zh-CN" sz="2400"/>
              <a:t>2】</a:t>
            </a:r>
            <a:r>
              <a:rPr lang="zh-CN" altLang="en-US" sz="2400"/>
              <a:t>设有程序段</a:t>
            </a:r>
            <a:endParaRPr lang="en-US" altLang="zh-CN" sz="240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/>
              <a:t>int k=10;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/>
              <a:t>while(k=0)  k=k-1;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/>
              <a:t>下面描述正确的是（）</a:t>
            </a:r>
            <a:endParaRPr lang="en-US" altLang="zh-CN" sz="240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/>
              <a:t>A)While</a:t>
            </a:r>
            <a:r>
              <a:rPr lang="zh-CN" altLang="en-US" sz="2400"/>
              <a:t>循环执行</a:t>
            </a:r>
            <a:r>
              <a:rPr lang="en-US" altLang="zh-CN" sz="2400"/>
              <a:t>10</a:t>
            </a:r>
            <a:r>
              <a:rPr lang="zh-CN" altLang="en-US" sz="2400"/>
              <a:t>次</a:t>
            </a:r>
            <a:endParaRPr lang="en-US" altLang="zh-CN" sz="240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/>
              <a:t>B)</a:t>
            </a:r>
            <a:r>
              <a:rPr lang="zh-CN" altLang="en-US" sz="2400"/>
              <a:t>循环是无限循环</a:t>
            </a:r>
            <a:endParaRPr lang="en-US" altLang="zh-CN" sz="240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/>
              <a:t>C)</a:t>
            </a:r>
            <a:r>
              <a:rPr lang="zh-CN" altLang="en-US" sz="2400"/>
              <a:t>循环体语句一次也不执行</a:t>
            </a:r>
            <a:endParaRPr lang="en-US" altLang="zh-CN" sz="240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/>
              <a:t>D)</a:t>
            </a:r>
            <a:r>
              <a:rPr lang="zh-CN" altLang="en-US" sz="2400"/>
              <a:t>循环体语句执行一次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>
            <a:extLst>
              <a:ext uri="{FF2B5EF4-FFF2-40B4-BE49-F238E27FC236}">
                <a16:creationId xmlns="" xmlns:a16="http://schemas.microsoft.com/office/drawing/2014/main" id="{DC9DCCF2-60EF-4BE4-838E-48DD64C9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1011238"/>
            <a:ext cx="4992687" cy="487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</a:t>
            </a:r>
            <a:r>
              <a:rPr lang="en-US" altLang="zh-CN"/>
              <a:t>6.1  </a:t>
            </a:r>
            <a:r>
              <a:rPr lang="zh-CN" altLang="en-US">
                <a:solidFill>
                  <a:srgbClr val="000000"/>
                </a:solidFill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if </a:t>
            </a:r>
            <a:r>
              <a:rPr lang="zh-CN" altLang="zh-CN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goto</a:t>
            </a:r>
            <a:r>
              <a:rPr lang="zh-CN" altLang="zh-CN">
                <a:solidFill>
                  <a:srgbClr val="000000"/>
                </a:solidFill>
              </a:rPr>
              <a:t>语句构成循环，求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9459" name="Object 9">
            <a:extLst>
              <a:ext uri="{FF2B5EF4-FFF2-40B4-BE49-F238E27FC236}">
                <a16:creationId xmlns="" xmlns:a16="http://schemas.microsoft.com/office/drawing/2014/main" id="{B09F60B6-EBEB-486A-AE4E-8F00FBD88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2288" y="836613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304668" imgH="431613" progId="Equation.3">
                  <p:embed/>
                </p:oleObj>
              </mc:Choice>
              <mc:Fallback>
                <p:oleObj name="公式" r:id="rId3" imgW="304668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836613"/>
                        <a:ext cx="91440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">
            <a:extLst>
              <a:ext uri="{FF2B5EF4-FFF2-40B4-BE49-F238E27FC236}">
                <a16:creationId xmlns="" xmlns:a16="http://schemas.microsoft.com/office/drawing/2014/main" id="{55B41E57-395F-419B-A2EF-CE12FD91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1557338"/>
            <a:ext cx="3233738" cy="525462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&gt;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main( 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i,sum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=0;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=1;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loop: if(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&lt;=100)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{ 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  sum+=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	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++;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	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goto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loop;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}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("%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d",sum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CC544417-A215-4B99-BD5F-2DE2CDB54750}"/>
              </a:ext>
            </a:extLst>
          </p:cNvPr>
          <p:cNvGrpSpPr>
            <a:grpSpLocks/>
          </p:cNvGrpSpPr>
          <p:nvPr/>
        </p:nvGrpSpPr>
        <p:grpSpPr bwMode="auto">
          <a:xfrm>
            <a:off x="1201738" y="2924175"/>
            <a:ext cx="1785937" cy="434975"/>
            <a:chOff x="537" y="1684"/>
            <a:chExt cx="1125" cy="274"/>
          </a:xfrm>
        </p:grpSpPr>
        <p:sp>
          <p:nvSpPr>
            <p:cNvPr id="19476" name="Line 13">
              <a:extLst>
                <a:ext uri="{FF2B5EF4-FFF2-40B4-BE49-F238E27FC236}">
                  <a16:creationId xmlns="" xmlns:a16="http://schemas.microsoft.com/office/drawing/2014/main" id="{9B8AF650-3F6F-4AAE-81F6-5C16ED63A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" y="1842"/>
              <a:ext cx="40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7" name="Text Box 14">
              <a:extLst>
                <a:ext uri="{FF2B5EF4-FFF2-40B4-BE49-F238E27FC236}">
                  <a16:creationId xmlns="" xmlns:a16="http://schemas.microsoft.com/office/drawing/2014/main" id="{E2C8E9AA-75C4-4F9E-B00A-215055FF0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" y="1684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循环初值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58AB3232-4BF9-4347-92E9-FE809926CE8A}"/>
              </a:ext>
            </a:extLst>
          </p:cNvPr>
          <p:cNvGrpSpPr>
            <a:grpSpLocks/>
          </p:cNvGrpSpPr>
          <p:nvPr/>
        </p:nvGrpSpPr>
        <p:grpSpPr bwMode="auto">
          <a:xfrm>
            <a:off x="4703763" y="2349500"/>
            <a:ext cx="2574925" cy="1062038"/>
            <a:chOff x="2715" y="1347"/>
            <a:chExt cx="1622" cy="669"/>
          </a:xfrm>
        </p:grpSpPr>
        <p:sp>
          <p:nvSpPr>
            <p:cNvPr id="19474" name="Text Box 16">
              <a:extLst>
                <a:ext uri="{FF2B5EF4-FFF2-40B4-BE49-F238E27FC236}">
                  <a16:creationId xmlns="" xmlns:a16="http://schemas.microsoft.com/office/drawing/2014/main" id="{D3BB9640-3157-4FC9-8E62-247BCA87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" y="1347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循环终值</a:t>
              </a:r>
            </a:p>
          </p:txBody>
        </p:sp>
        <p:sp>
          <p:nvSpPr>
            <p:cNvPr id="19475" name="Line 17">
              <a:extLst>
                <a:ext uri="{FF2B5EF4-FFF2-40B4-BE49-F238E27FC236}">
                  <a16:creationId xmlns="" xmlns:a16="http://schemas.microsoft.com/office/drawing/2014/main" id="{E5644921-FE6C-4DA0-A8CA-1DE509184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5" y="1491"/>
              <a:ext cx="895" cy="5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="" xmlns:a16="http://schemas.microsoft.com/office/drawing/2014/main" id="{F7318B2C-2E9A-4A46-971E-84E81016121B}"/>
              </a:ext>
            </a:extLst>
          </p:cNvPr>
          <p:cNvGrpSpPr>
            <a:grpSpLocks/>
          </p:cNvGrpSpPr>
          <p:nvPr/>
        </p:nvGrpSpPr>
        <p:grpSpPr bwMode="auto">
          <a:xfrm>
            <a:off x="706438" y="4652963"/>
            <a:ext cx="2673350" cy="434975"/>
            <a:chOff x="445" y="2516"/>
            <a:chExt cx="1684" cy="274"/>
          </a:xfrm>
        </p:grpSpPr>
        <p:sp>
          <p:nvSpPr>
            <p:cNvPr id="19472" name="Text Box 19">
              <a:extLst>
                <a:ext uri="{FF2B5EF4-FFF2-40B4-BE49-F238E27FC236}">
                  <a16:creationId xmlns="" xmlns:a16="http://schemas.microsoft.com/office/drawing/2014/main" id="{CAD44962-215E-447E-BE3D-C2EFDFDF8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" y="2516"/>
              <a:ext cx="104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循环变量增值</a:t>
              </a:r>
            </a:p>
          </p:txBody>
        </p:sp>
        <p:sp>
          <p:nvSpPr>
            <p:cNvPr id="19473" name="Line 20">
              <a:extLst>
                <a:ext uri="{FF2B5EF4-FFF2-40B4-BE49-F238E27FC236}">
                  <a16:creationId xmlns="" xmlns:a16="http://schemas.microsoft.com/office/drawing/2014/main" id="{287556EB-0325-4E70-A1AB-840717BAB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2633"/>
              <a:ext cx="64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="" xmlns:a16="http://schemas.microsoft.com/office/drawing/2014/main" id="{6BB17921-E8F1-459B-ADA3-F2AC67CB7E71}"/>
              </a:ext>
            </a:extLst>
          </p:cNvPr>
          <p:cNvGrpSpPr>
            <a:grpSpLocks/>
          </p:cNvGrpSpPr>
          <p:nvPr/>
        </p:nvGrpSpPr>
        <p:grpSpPr bwMode="auto">
          <a:xfrm>
            <a:off x="3719513" y="3254375"/>
            <a:ext cx="3948112" cy="638175"/>
            <a:chOff x="2245" y="1907"/>
            <a:chExt cx="2487" cy="402"/>
          </a:xfrm>
        </p:grpSpPr>
        <p:sp>
          <p:nvSpPr>
            <p:cNvPr id="19469" name="Oval 22">
              <a:extLst>
                <a:ext uri="{FF2B5EF4-FFF2-40B4-BE49-F238E27FC236}">
                  <a16:creationId xmlns="" xmlns:a16="http://schemas.microsoft.com/office/drawing/2014/main" id="{BC79E761-6481-45F2-858C-6EDADCBF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07"/>
              <a:ext cx="816" cy="4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9470" name="Text Box 23">
              <a:extLst>
                <a:ext uri="{FF2B5EF4-FFF2-40B4-BE49-F238E27FC236}">
                  <a16:creationId xmlns="" xmlns:a16="http://schemas.microsoft.com/office/drawing/2014/main" id="{4140610B-3336-42A3-B8E3-EF8D29377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1975"/>
              <a:ext cx="721" cy="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循环条件</a:t>
              </a:r>
            </a:p>
          </p:txBody>
        </p:sp>
        <p:sp>
          <p:nvSpPr>
            <p:cNvPr id="19471" name="Line 24">
              <a:extLst>
                <a:ext uri="{FF2B5EF4-FFF2-40B4-BE49-F238E27FC236}">
                  <a16:creationId xmlns="" xmlns:a16="http://schemas.microsoft.com/office/drawing/2014/main" id="{35862ADC-AF74-42DA-AD54-5882CC078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6" y="2109"/>
              <a:ext cx="9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="" xmlns:a16="http://schemas.microsoft.com/office/drawing/2014/main" id="{5FD676CF-37EE-4158-AC63-E8EBCC9E397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184650"/>
            <a:ext cx="3430588" cy="1322388"/>
            <a:chOff x="2169" y="2363"/>
            <a:chExt cx="2161" cy="833"/>
          </a:xfrm>
        </p:grpSpPr>
        <p:sp>
          <p:nvSpPr>
            <p:cNvPr id="19466" name="Text Box 26">
              <a:extLst>
                <a:ext uri="{FF2B5EF4-FFF2-40B4-BE49-F238E27FC236}">
                  <a16:creationId xmlns="" xmlns:a16="http://schemas.microsoft.com/office/drawing/2014/main" id="{504F3F43-17F2-43B0-BF1C-7FBCC4E67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2600"/>
              <a:ext cx="56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循环体</a:t>
              </a:r>
            </a:p>
          </p:txBody>
        </p:sp>
        <p:sp>
          <p:nvSpPr>
            <p:cNvPr id="19467" name="Rectangle 27">
              <a:extLst>
                <a:ext uri="{FF2B5EF4-FFF2-40B4-BE49-F238E27FC236}">
                  <a16:creationId xmlns="" xmlns:a16="http://schemas.microsoft.com/office/drawing/2014/main" id="{D9C15068-4804-41D4-866C-0F2970BB6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63"/>
              <a:ext cx="1110" cy="833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68" name="Line 28">
              <a:extLst>
                <a:ext uri="{FF2B5EF4-FFF2-40B4-BE49-F238E27FC236}">
                  <a16:creationId xmlns="" xmlns:a16="http://schemas.microsoft.com/office/drawing/2014/main" id="{7C167D1E-F822-48B5-91A9-B4BA0374B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1" y="2726"/>
              <a:ext cx="47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="" xmlns:a16="http://schemas.microsoft.com/office/drawing/2014/main" id="{CD8484F8-75DE-4A4B-A138-2C88554F4F6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57338"/>
            <a:ext cx="7924800" cy="426720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练习</a:t>
            </a:r>
            <a:r>
              <a:rPr lang="en-US" altLang="zh-CN" sz="2400" dirty="0"/>
              <a:t>3】</a:t>
            </a:r>
            <a:r>
              <a:rPr lang="zh-CN" altLang="en-US" sz="2400" dirty="0"/>
              <a:t>下面程序的执行结果（）</a:t>
            </a:r>
            <a:endParaRPr lang="en-US" altLang="zh-CN" sz="2400" dirty="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main</a:t>
            </a:r>
            <a:r>
              <a:rPr lang="zh-CN" altLang="en-US" sz="2400" dirty="0"/>
              <a:t>（）</a:t>
            </a:r>
            <a:endParaRPr lang="en-US" altLang="zh-CN" sz="2400" dirty="0"/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{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int  x=10;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do{x--;} while(--x);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"</a:t>
            </a:r>
            <a:r>
              <a:rPr lang="en-US" altLang="zh-CN" sz="2400" dirty="0"/>
              <a:t>%d\</a:t>
            </a:r>
            <a:r>
              <a:rPr lang="en-US" altLang="zh-CN" sz="2400" dirty="0" err="1"/>
              <a:t>n</a:t>
            </a:r>
            <a:r>
              <a:rPr lang="en-US" altLang="zh-CN" sz="2400" dirty="0" err="1">
                <a:latin typeface="Times New Roman" charset="0"/>
                <a:ea typeface="宋体" charset="-122"/>
              </a:rPr>
              <a:t>"</a:t>
            </a:r>
            <a:r>
              <a:rPr lang="en-US" altLang="zh-CN" sz="2400" dirty="0" err="1"/>
              <a:t>,x</a:t>
            </a:r>
            <a:r>
              <a:rPr lang="en-US" altLang="zh-CN" sz="2400" dirty="0"/>
              <a:t>--);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}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zh-CN" sz="2400" dirty="0"/>
              <a:t>A) 0    B) -1    C) 1    D) 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2">
            <a:extLst>
              <a:ext uri="{FF2B5EF4-FFF2-40B4-BE49-F238E27FC236}">
                <a16:creationId xmlns="" xmlns:a16="http://schemas.microsoft.com/office/drawing/2014/main" id="{C6593E98-A6C3-46BF-BF8F-136F30B3F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1084263"/>
            <a:ext cx="7213600" cy="487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  从键盘输入一组数据，以</a:t>
            </a:r>
            <a:r>
              <a:rPr lang="en-US" altLang="zh-CN"/>
              <a:t>0</a:t>
            </a:r>
            <a:r>
              <a:rPr lang="zh-CN" altLang="en-US"/>
              <a:t>结束输入，求数据和。</a:t>
            </a:r>
          </a:p>
        </p:txBody>
      </p:sp>
      <p:sp>
        <p:nvSpPr>
          <p:cNvPr id="3" name="Text Box 1034">
            <a:extLst>
              <a:ext uri="{FF2B5EF4-FFF2-40B4-BE49-F238E27FC236}">
                <a16:creationId xmlns="" xmlns:a16="http://schemas.microsoft.com/office/drawing/2014/main" id="{E267EC46-DD86-4D28-9A30-4E04B490D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876425"/>
            <a:ext cx="7110412" cy="443230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108000" tIns="82800" rIns="90000" bIns="82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隶书" panose="02010509060101010101" pitchFamily="49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隶书" panose="02010509060101010101" pitchFamily="49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隶书" panose="02010509060101010101" pitchFamily="49" charset="-122"/>
              </a:rPr>
              <a:t>&gt;</a:t>
            </a:r>
            <a:endParaRPr lang="en-US" altLang="zh-CN" sz="2800" dirty="0">
              <a:ea typeface="隶书" panose="020105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ea typeface="隶书" panose="02010509060101010101" pitchFamily="49" charset="-122"/>
              </a:rPr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ea typeface="隶书" panose="02010509060101010101" pitchFamily="49" charset="-122"/>
              </a:rPr>
              <a:t>{  	   int </a:t>
            </a:r>
            <a:r>
              <a:rPr lang="en-US" altLang="zh-CN" sz="2800" dirty="0" err="1">
                <a:ea typeface="隶书" panose="02010509060101010101" pitchFamily="49" charset="-122"/>
              </a:rPr>
              <a:t>number,sum</a:t>
            </a:r>
            <a:r>
              <a:rPr lang="en-US" altLang="zh-CN" sz="2800" dirty="0">
                <a:ea typeface="隶书" panose="02010509060101010101" pitchFamily="49" charset="-122"/>
              </a:rPr>
              <a:t>=0;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FF3300"/>
                </a:solidFill>
                <a:ea typeface="隶书" panose="02010509060101010101" pitchFamily="49" charset="-122"/>
              </a:rPr>
              <a:t>read_loop</a:t>
            </a:r>
            <a:r>
              <a:rPr lang="en-US" altLang="zh-CN" sz="2800" dirty="0">
                <a:solidFill>
                  <a:srgbClr val="FF3300"/>
                </a:solidFill>
                <a:ea typeface="隶书" panose="02010509060101010101" pitchFamily="49" charset="-122"/>
              </a:rPr>
              <a:t>: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scanf</a:t>
            </a:r>
            <a:r>
              <a:rPr lang="en-US" altLang="zh-CN" sz="2800" dirty="0">
                <a:ea typeface="隶书" panose="02010509060101010101" pitchFamily="49" charset="-122"/>
              </a:rPr>
              <a:t>("%</a:t>
            </a:r>
            <a:r>
              <a:rPr lang="en-US" altLang="zh-CN" sz="2800" dirty="0" err="1">
                <a:ea typeface="隶书" panose="02010509060101010101" pitchFamily="49" charset="-122"/>
              </a:rPr>
              <a:t>d",&amp;number</a:t>
            </a:r>
            <a:r>
              <a:rPr lang="en-US" altLang="zh-CN" sz="2800" dirty="0">
                <a:ea typeface="隶书" panose="02010509060101010101" pitchFamily="49" charset="-122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ea typeface="隶书" panose="02010509060101010101" pitchFamily="49" charset="-122"/>
              </a:rPr>
              <a:t>	   if(!number)  </a:t>
            </a:r>
            <a:r>
              <a:rPr lang="en-US" altLang="zh-CN" sz="2800" dirty="0" err="1">
                <a:ea typeface="隶书" panose="02010509060101010101" pitchFamily="49" charset="-122"/>
              </a:rPr>
              <a:t>goto</a:t>
            </a:r>
            <a:r>
              <a:rPr lang="en-US" altLang="zh-CN" sz="2800" dirty="0"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ea typeface="隶书" panose="02010509060101010101" pitchFamily="49" charset="-122"/>
              </a:rPr>
              <a:t>print_sum</a:t>
            </a:r>
            <a:r>
              <a:rPr lang="en-US" altLang="zh-CN" sz="2800" dirty="0"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ea typeface="隶书" panose="02010509060101010101" pitchFamily="49" charset="-122"/>
              </a:rPr>
              <a:t>	   sum+=number;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ea typeface="隶书" panose="02010509060101010101" pitchFamily="49" charset="-122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ea typeface="隶书" panose="02010509060101010101" pitchFamily="49" charset="-122"/>
              </a:rPr>
              <a:t>goto</a:t>
            </a:r>
            <a:r>
              <a:rPr lang="en-US" altLang="zh-CN" sz="2800" dirty="0">
                <a:solidFill>
                  <a:srgbClr val="FF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ea typeface="隶书" panose="02010509060101010101" pitchFamily="49" charset="-122"/>
              </a:rPr>
              <a:t>read_loop</a:t>
            </a:r>
            <a:r>
              <a:rPr lang="en-US" altLang="zh-CN" sz="2800" dirty="0">
                <a:solidFill>
                  <a:srgbClr val="FF0000"/>
                </a:solidFill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800" dirty="0" err="1">
                <a:ea typeface="隶书" panose="02010509060101010101" pitchFamily="49" charset="-122"/>
              </a:rPr>
              <a:t>print_sum</a:t>
            </a:r>
            <a:r>
              <a:rPr lang="en-US" altLang="zh-CN" sz="2800" dirty="0">
                <a:ea typeface="隶书" panose="02010509060101010101" pitchFamily="49" charset="-122"/>
              </a:rPr>
              <a:t>: </a:t>
            </a:r>
            <a:r>
              <a:rPr lang="en-US" altLang="zh-CN" sz="2800" dirty="0" err="1">
                <a:ea typeface="隶书" panose="02010509060101010101" pitchFamily="49" charset="-122"/>
              </a:rPr>
              <a:t>printf</a:t>
            </a:r>
            <a:r>
              <a:rPr lang="en-US" altLang="zh-CN" sz="2800" dirty="0">
                <a:ea typeface="隶书" panose="02010509060101010101" pitchFamily="49" charset="-122"/>
              </a:rPr>
              <a:t>("The total sum is %d\</a:t>
            </a:r>
            <a:r>
              <a:rPr lang="en-US" altLang="zh-CN" sz="2800" dirty="0" err="1">
                <a:ea typeface="隶书" panose="02010509060101010101" pitchFamily="49" charset="-122"/>
              </a:rPr>
              <a:t>n",sum</a:t>
            </a:r>
            <a:r>
              <a:rPr lang="en-US" altLang="zh-CN" sz="2800" dirty="0">
                <a:ea typeface="隶书" panose="02010509060101010101" pitchFamily="49" charset="-122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ea typeface="隶书" panose="0201050906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="" xmlns:a16="http://schemas.microsoft.com/office/drawing/2014/main" id="{095063AB-BF50-414C-AB83-A64219735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941388"/>
            <a:ext cx="775970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6.3</a:t>
            </a:r>
            <a:r>
              <a:rPr lang="en-US" altLang="zh-CN" sz="3200">
                <a:latin typeface="Arial" panose="020B0604020202020204" pitchFamily="34" charset="0"/>
              </a:rPr>
              <a:t>  </a:t>
            </a:r>
            <a:r>
              <a:rPr lang="en-US" altLang="zh-CN" sz="3200"/>
              <a:t>while</a:t>
            </a:r>
            <a:r>
              <a:rPr lang="zh-CN" altLang="en-US" sz="3200"/>
              <a:t>语句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/>
              <a:t>while</a:t>
            </a:r>
            <a:r>
              <a:rPr lang="zh-CN" altLang="en-US"/>
              <a:t>语句实现</a:t>
            </a:r>
            <a:r>
              <a:rPr lang="zh-CN" altLang="en-US">
                <a:solidFill>
                  <a:srgbClr val="FF3300"/>
                </a:solidFill>
              </a:rPr>
              <a:t>“当型”</a:t>
            </a:r>
            <a:r>
              <a:rPr lang="zh-CN" altLang="en-US"/>
              <a:t>循环结构。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一般形式：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="" xmlns:a16="http://schemas.microsoft.com/office/drawing/2014/main" id="{6FEA58C0-EB73-47BB-8E3C-E18F0486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2024063"/>
            <a:ext cx="3086100" cy="860425"/>
          </a:xfrm>
          <a:prstGeom prst="rect">
            <a:avLst/>
          </a:prstGeom>
          <a:solidFill>
            <a:srgbClr val="FFEFFB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dirty="0"/>
              <a:t> while(</a:t>
            </a:r>
            <a:r>
              <a:rPr lang="zh-CN" altLang="en-US" dirty="0"/>
              <a:t>表达式</a:t>
            </a:r>
            <a:r>
              <a:rPr lang="en-US" altLang="zh-CN" dirty="0"/>
              <a:t>)  </a:t>
            </a:r>
          </a:p>
          <a:p>
            <a:pPr lvl="1"/>
            <a:r>
              <a:rPr lang="en-US" altLang="zh-CN" dirty="0"/>
              <a:t> 	</a:t>
            </a:r>
            <a:r>
              <a:rPr lang="zh-CN" altLang="en-US" dirty="0"/>
              <a:t>循环体语句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6" name="AutoShape 9">
            <a:extLst>
              <a:ext uri="{FF2B5EF4-FFF2-40B4-BE49-F238E27FC236}">
                <a16:creationId xmlns="" xmlns:a16="http://schemas.microsoft.com/office/drawing/2014/main" id="{2765728C-4780-4E89-823F-026B752C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1289050"/>
            <a:ext cx="1897063" cy="685800"/>
          </a:xfrm>
          <a:prstGeom prst="wedgeEllipseCallout">
            <a:avLst>
              <a:gd name="adj1" fmla="val -67769"/>
              <a:gd name="adj2" fmla="val 105060"/>
            </a:avLst>
          </a:prstGeom>
          <a:solidFill>
            <a:srgbClr val="CCFFCC"/>
          </a:solidFill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lIns="0" tIns="46800" rIns="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latin typeface="Tahoma" panose="020B0604030504040204" pitchFamily="34" charset="0"/>
              </a:rPr>
              <a:t>没有</a:t>
            </a:r>
            <a:r>
              <a:rPr lang="zh-CN" altLang="en-US" sz="2200" dirty="0">
                <a:solidFill>
                  <a:srgbClr val="FF0000"/>
                </a:solidFill>
              </a:rPr>
              <a:t>“</a:t>
            </a:r>
            <a:r>
              <a:rPr lang="en-US" altLang="zh-CN" sz="22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r>
              <a:rPr lang="zh-CN" altLang="en-US" sz="2200" dirty="0">
                <a:solidFill>
                  <a:srgbClr val="FF0000"/>
                </a:solidFill>
              </a:rPr>
              <a:t>”</a:t>
            </a:r>
            <a:endParaRPr lang="zh-CN" altLang="en-US" sz="22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D46F8486-6017-45FF-B597-2AFFD0036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2990850"/>
            <a:ext cx="77597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功能：</a:t>
            </a:r>
            <a:r>
              <a:rPr lang="zh-CN" altLang="en-US">
                <a:latin typeface="Tahoma" panose="020B0604030504040204" pitchFamily="34" charset="0"/>
              </a:rPr>
              <a:t>先判断表达式，若为真则执行循环体，再判断表达式，重复上述过程，直到表达式为假时退出循环。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Tahoma" panose="020B0604030504040204" pitchFamily="34" charset="0"/>
              </a:rPr>
              <a:t>求</a:t>
            </a:r>
            <a:endParaRPr lang="zh-CN" altLang="en-US"/>
          </a:p>
        </p:txBody>
      </p:sp>
      <p:grpSp>
        <p:nvGrpSpPr>
          <p:cNvPr id="2" name="Group 11">
            <a:extLst>
              <a:ext uri="{FF2B5EF4-FFF2-40B4-BE49-F238E27FC236}">
                <a16:creationId xmlns="" xmlns:a16="http://schemas.microsoft.com/office/drawing/2014/main" id="{B5B87840-0BA9-4A59-A16A-66511A80BF18}"/>
              </a:ext>
            </a:extLst>
          </p:cNvPr>
          <p:cNvGrpSpPr>
            <a:grpSpLocks/>
          </p:cNvGrpSpPr>
          <p:nvPr/>
        </p:nvGrpSpPr>
        <p:grpSpPr bwMode="auto">
          <a:xfrm>
            <a:off x="4014788" y="4257675"/>
            <a:ext cx="2209800" cy="2362200"/>
            <a:chOff x="960" y="2640"/>
            <a:chExt cx="1392" cy="1488"/>
          </a:xfrm>
        </p:grpSpPr>
        <p:sp>
          <p:nvSpPr>
            <p:cNvPr id="21517" name="Rectangle 12">
              <a:extLst>
                <a:ext uri="{FF2B5EF4-FFF2-40B4-BE49-F238E27FC236}">
                  <a16:creationId xmlns="" xmlns:a16="http://schemas.microsoft.com/office/drawing/2014/main" id="{E0E92582-A203-4EBF-AE58-3952D72D4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04"/>
              <a:ext cx="96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/>
                <a:t>sum=sum+i </a:t>
              </a:r>
              <a:endParaRPr kumimoji="0" lang="en-US" altLang="zh-CN"/>
            </a:p>
            <a:p>
              <a:pPr algn="ctr">
                <a:lnSpc>
                  <a:spcPct val="70000"/>
                </a:lnSpc>
              </a:pPr>
              <a:r>
                <a:rPr kumimoji="0" lang="en-US" altLang="zh-CN" sz="2000"/>
                <a:t>i=i+1</a:t>
              </a:r>
              <a:endParaRPr lang="en-US" altLang="zh-CN"/>
            </a:p>
          </p:txBody>
        </p:sp>
        <p:grpSp>
          <p:nvGrpSpPr>
            <p:cNvPr id="21518" name="Group 13">
              <a:extLst>
                <a:ext uri="{FF2B5EF4-FFF2-40B4-BE49-F238E27FC236}">
                  <a16:creationId xmlns="" xmlns:a16="http://schemas.microsoft.com/office/drawing/2014/main" id="{53D3E621-3379-4FB4-8770-38E01EF96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640"/>
              <a:ext cx="1392" cy="1488"/>
              <a:chOff x="1008" y="2640"/>
              <a:chExt cx="1392" cy="1488"/>
            </a:xfrm>
          </p:grpSpPr>
          <p:sp>
            <p:nvSpPr>
              <p:cNvPr id="21519" name="Line 14">
                <a:extLst>
                  <a:ext uri="{FF2B5EF4-FFF2-40B4-BE49-F238E27FC236}">
                    <a16:creationId xmlns="" xmlns:a16="http://schemas.microsoft.com/office/drawing/2014/main" id="{97C40671-EA99-479D-8D9A-3847CA7EC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1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20" name="Group 15">
                <a:extLst>
                  <a:ext uri="{FF2B5EF4-FFF2-40B4-BE49-F238E27FC236}">
                    <a16:creationId xmlns="" xmlns:a16="http://schemas.microsoft.com/office/drawing/2014/main" id="{076FAE6F-3E58-4DFB-894F-04578801FA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2640"/>
                <a:ext cx="1392" cy="1488"/>
                <a:chOff x="1008" y="2640"/>
                <a:chExt cx="1392" cy="1488"/>
              </a:xfrm>
            </p:grpSpPr>
            <p:sp>
              <p:nvSpPr>
                <p:cNvPr id="21521" name="Rectangle 16">
                  <a:extLst>
                    <a:ext uri="{FF2B5EF4-FFF2-40B4-BE49-F238E27FC236}">
                      <a16:creationId xmlns="" xmlns:a16="http://schemas.microsoft.com/office/drawing/2014/main" id="{BF282ABE-0C61-4B89-A48D-6F460DE09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/>
                    <a:t>i=1;sum=0</a:t>
                  </a:r>
                  <a:endParaRPr lang="en-US" altLang="zh-CN"/>
                </a:p>
              </p:txBody>
            </p:sp>
            <p:sp>
              <p:nvSpPr>
                <p:cNvPr id="21522" name="AutoShape 17">
                  <a:extLst>
                    <a:ext uri="{FF2B5EF4-FFF2-40B4-BE49-F238E27FC236}">
                      <a16:creationId xmlns="" xmlns:a16="http://schemas.microsoft.com/office/drawing/2014/main" id="{2F86C100-7454-4D05-8714-15CFA3396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976"/>
                  <a:ext cx="768" cy="384"/>
                </a:xfrm>
                <a:prstGeom prst="flowChartDecision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2000"/>
                    <a:t>i≤100</a:t>
                  </a:r>
                  <a:endParaRPr lang="en-US" altLang="zh-CN"/>
                </a:p>
              </p:txBody>
            </p:sp>
            <p:sp>
              <p:nvSpPr>
                <p:cNvPr id="21523" name="Line 18">
                  <a:extLst>
                    <a:ext uri="{FF2B5EF4-FFF2-40B4-BE49-F238E27FC236}">
                      <a16:creationId xmlns="" xmlns:a16="http://schemas.microsoft.com/office/drawing/2014/main" id="{C4D0BC4D-C97D-4852-B3CF-DF294893F0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83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4" name="Line 19">
                  <a:extLst>
                    <a:ext uri="{FF2B5EF4-FFF2-40B4-BE49-F238E27FC236}">
                      <a16:creationId xmlns="" xmlns:a16="http://schemas.microsoft.com/office/drawing/2014/main" id="{4DD86DDB-AB2A-4AA2-A480-1E863CE1C0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336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5" name="Line 20">
                  <a:extLst>
                    <a:ext uri="{FF2B5EF4-FFF2-40B4-BE49-F238E27FC236}">
                      <a16:creationId xmlns="" xmlns:a16="http://schemas.microsoft.com/office/drawing/2014/main" id="{D6CF1F80-D5E9-42D1-8495-2C96EDC1FB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38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6" name="Line 21">
                  <a:extLst>
                    <a:ext uri="{FF2B5EF4-FFF2-40B4-BE49-F238E27FC236}">
                      <a16:creationId xmlns="" xmlns:a16="http://schemas.microsoft.com/office/drawing/2014/main" id="{303FFE33-3041-4C07-8111-A7541C78E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93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7" name="Line 22">
                  <a:extLst>
                    <a:ext uri="{FF2B5EF4-FFF2-40B4-BE49-F238E27FC236}">
                      <a16:creationId xmlns="" xmlns:a16="http://schemas.microsoft.com/office/drawing/2014/main" id="{E16256A7-58F0-49A0-BDD6-197340E7C4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08" y="2928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8" name="Line 23">
                  <a:extLst>
                    <a:ext uri="{FF2B5EF4-FFF2-40B4-BE49-F238E27FC236}">
                      <a16:creationId xmlns="" xmlns:a16="http://schemas.microsoft.com/office/drawing/2014/main" id="{64AFB217-533F-447E-B1F6-2C02F8397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292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9" name="Line 24">
                  <a:extLst>
                    <a:ext uri="{FF2B5EF4-FFF2-40B4-BE49-F238E27FC236}">
                      <a16:creationId xmlns="" xmlns:a16="http://schemas.microsoft.com/office/drawing/2014/main" id="{6C3A5140-5216-4356-879F-2B83BCCAD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16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0" name="Line 25">
                  <a:extLst>
                    <a:ext uri="{FF2B5EF4-FFF2-40B4-BE49-F238E27FC236}">
                      <a16:creationId xmlns="" xmlns:a16="http://schemas.microsoft.com/office/drawing/2014/main" id="{B138C5DE-B899-4D45-A4B8-202C62E2A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393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1" name="Line 26">
                  <a:extLst>
                    <a:ext uri="{FF2B5EF4-FFF2-40B4-BE49-F238E27FC236}">
                      <a16:creationId xmlns="" xmlns:a16="http://schemas.microsoft.com/office/drawing/2014/main" id="{6FB74837-3FAC-4995-AA9A-22A539D6DD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39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2" name="Rectangle 27">
                  <a:extLst>
                    <a:ext uri="{FF2B5EF4-FFF2-40B4-BE49-F238E27FC236}">
                      <a16:creationId xmlns="" xmlns:a16="http://schemas.microsoft.com/office/drawing/2014/main" id="{DCB7A602-B8A8-4049-94EF-76FDD37A9C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928"/>
                  <a:ext cx="28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/>
                    <a:t>假</a:t>
                  </a:r>
                  <a:endParaRPr lang="zh-CN" altLang="en-US"/>
                </a:p>
              </p:txBody>
            </p:sp>
            <p:sp>
              <p:nvSpPr>
                <p:cNvPr id="21533" name="Rectangle 28">
                  <a:extLst>
                    <a:ext uri="{FF2B5EF4-FFF2-40B4-BE49-F238E27FC236}">
                      <a16:creationId xmlns="" xmlns:a16="http://schemas.microsoft.com/office/drawing/2014/main" id="{D951B135-5212-49FE-BC04-C37FD7742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312"/>
                  <a:ext cx="28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/>
                    <a:t>真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8" name="Group 29">
            <a:extLst>
              <a:ext uri="{FF2B5EF4-FFF2-40B4-BE49-F238E27FC236}">
                <a16:creationId xmlns="" xmlns:a16="http://schemas.microsoft.com/office/drawing/2014/main" id="{C4CA9D76-6E57-4B0A-805E-ED0AA8D7B81F}"/>
              </a:ext>
            </a:extLst>
          </p:cNvPr>
          <p:cNvGrpSpPr>
            <a:grpSpLocks/>
          </p:cNvGrpSpPr>
          <p:nvPr/>
        </p:nvGrpSpPr>
        <p:grpSpPr bwMode="auto">
          <a:xfrm>
            <a:off x="6864350" y="4333875"/>
            <a:ext cx="1905000" cy="1676400"/>
            <a:chOff x="3408" y="2640"/>
            <a:chExt cx="1200" cy="1056"/>
          </a:xfrm>
        </p:grpSpPr>
        <p:sp>
          <p:nvSpPr>
            <p:cNvPr id="21513" name="Rectangle 30">
              <a:extLst>
                <a:ext uri="{FF2B5EF4-FFF2-40B4-BE49-F238E27FC236}">
                  <a16:creationId xmlns="" xmlns:a16="http://schemas.microsoft.com/office/drawing/2014/main" id="{EB1F79C6-5B60-4BB6-8DA6-1A1D4E610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40"/>
              <a:ext cx="120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/>
                <a:t>i=1;sum=0</a:t>
              </a:r>
              <a:endParaRPr lang="en-US" altLang="zh-CN"/>
            </a:p>
          </p:txBody>
        </p:sp>
        <p:sp>
          <p:nvSpPr>
            <p:cNvPr id="21514" name="Rectangle 31">
              <a:extLst>
                <a:ext uri="{FF2B5EF4-FFF2-40B4-BE49-F238E27FC236}">
                  <a16:creationId xmlns="" xmlns:a16="http://schemas.microsoft.com/office/drawing/2014/main" id="{ABD48D2E-1F92-4215-90AA-3BAF9738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120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0" lang="zh-CN" altLang="en-US" sz="2000"/>
                <a:t>当</a:t>
              </a:r>
              <a:r>
                <a:rPr kumimoji="0" lang="en-US" altLang="zh-CN" sz="2000"/>
                <a:t>i≤100 </a:t>
              </a:r>
              <a:endParaRPr kumimoji="0" lang="en-US" altLang="zh-CN"/>
            </a:p>
            <a:p>
              <a:pPr>
                <a:lnSpc>
                  <a:spcPct val="130000"/>
                </a:lnSpc>
              </a:pPr>
              <a:r>
                <a:rPr kumimoji="0" lang="en-US" altLang="zh-CN" sz="2000"/>
                <a:t>        sum=sum+i </a:t>
              </a:r>
              <a:endParaRPr kumimoji="0" lang="en-US" altLang="zh-CN"/>
            </a:p>
            <a:p>
              <a:pPr>
                <a:lnSpc>
                  <a:spcPct val="130000"/>
                </a:lnSpc>
              </a:pPr>
              <a:r>
                <a:rPr kumimoji="0" lang="en-US" altLang="zh-CN" sz="2000"/>
                <a:t>         i=i+1</a:t>
              </a:r>
              <a:endParaRPr lang="en-US" altLang="zh-CN"/>
            </a:p>
          </p:txBody>
        </p:sp>
        <p:sp>
          <p:nvSpPr>
            <p:cNvPr id="21515" name="Line 32">
              <a:extLst>
                <a:ext uri="{FF2B5EF4-FFF2-40B4-BE49-F238E27FC236}">
                  <a16:creationId xmlns="" xmlns:a16="http://schemas.microsoft.com/office/drawing/2014/main" id="{51EABEFD-E576-4A8C-8F52-7A4497E7B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33">
              <a:extLst>
                <a:ext uri="{FF2B5EF4-FFF2-40B4-BE49-F238E27FC236}">
                  <a16:creationId xmlns="" xmlns:a16="http://schemas.microsoft.com/office/drawing/2014/main" id="{E72138D9-D2A3-4070-9E79-A30536F02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1" name="Object 35">
            <a:extLst>
              <a:ext uri="{FF2B5EF4-FFF2-40B4-BE49-F238E27FC236}">
                <a16:creationId xmlns="" xmlns:a16="http://schemas.microsoft.com/office/drawing/2014/main" id="{B4CFF8AC-8EE9-4D87-907F-68FD52D8E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4171950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3" imgW="304668" imgH="431613" progId="Equation.3">
                  <p:embed/>
                </p:oleObj>
              </mc:Choice>
              <mc:Fallback>
                <p:oleObj name="公式" r:id="rId3" imgW="304668" imgH="43161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4171950"/>
                        <a:ext cx="91440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7">
            <a:extLst>
              <a:ext uri="{FF2B5EF4-FFF2-40B4-BE49-F238E27FC236}">
                <a16:creationId xmlns="" xmlns:a16="http://schemas.microsoft.com/office/drawing/2014/main" id="{73630C7A-E088-4F6D-B0A2-65EA1641F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030288"/>
            <a:ext cx="4625975" cy="487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</a:t>
            </a:r>
            <a:r>
              <a:rPr lang="en-US" altLang="zh-CN"/>
              <a:t>6.2  </a:t>
            </a:r>
            <a:r>
              <a:rPr lang="zh-CN" altLang="en-US">
                <a:solidFill>
                  <a:srgbClr val="000000"/>
                </a:solidFill>
              </a:rPr>
              <a:t>用</a:t>
            </a:r>
            <a:r>
              <a:rPr lang="en-US" altLang="zh-CN">
                <a:solidFill>
                  <a:srgbClr val="000000"/>
                </a:solidFill>
              </a:rPr>
              <a:t>while</a:t>
            </a:r>
            <a:r>
              <a:rPr lang="zh-CN" altLang="zh-CN">
                <a:solidFill>
                  <a:srgbClr val="000000"/>
                </a:solidFill>
              </a:rPr>
              <a:t>语句构成循环，求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="" xmlns:a16="http://schemas.microsoft.com/office/drawing/2014/main" id="{B6BEDCBB-4ECD-4C8C-9623-FB328755A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1622425"/>
            <a:ext cx="3395662" cy="5265738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&gt;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main( 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 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i,sum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=0;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=1;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while(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&lt;=100)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{ 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   sum=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sum+i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  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++;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}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  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("%d", sum);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="" xmlns:a16="http://schemas.microsoft.com/office/drawing/2014/main" id="{976E4D0B-03DC-4C44-9868-4A926B52C0EF}"/>
              </a:ext>
            </a:extLst>
          </p:cNvPr>
          <p:cNvGrpSpPr>
            <a:grpSpLocks/>
          </p:cNvGrpSpPr>
          <p:nvPr/>
        </p:nvGrpSpPr>
        <p:grpSpPr bwMode="auto">
          <a:xfrm>
            <a:off x="3984625" y="3916363"/>
            <a:ext cx="3370263" cy="638175"/>
            <a:chOff x="3229" y="2169"/>
            <a:chExt cx="2123" cy="402"/>
          </a:xfrm>
        </p:grpSpPr>
        <p:sp>
          <p:nvSpPr>
            <p:cNvPr id="22547" name="Oval 10">
              <a:extLst>
                <a:ext uri="{FF2B5EF4-FFF2-40B4-BE49-F238E27FC236}">
                  <a16:creationId xmlns="" xmlns:a16="http://schemas.microsoft.com/office/drawing/2014/main" id="{B7258F3F-C266-4FA3-B9D2-754BFE3E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169"/>
              <a:ext cx="816" cy="4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22548" name="Text Box 11">
              <a:extLst>
                <a:ext uri="{FF2B5EF4-FFF2-40B4-BE49-F238E27FC236}">
                  <a16:creationId xmlns="" xmlns:a16="http://schemas.microsoft.com/office/drawing/2014/main" id="{822D84E3-3397-433A-A54F-50620C1EE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" y="2245"/>
              <a:ext cx="721" cy="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循环条件</a:t>
              </a:r>
            </a:p>
          </p:txBody>
        </p:sp>
        <p:sp>
          <p:nvSpPr>
            <p:cNvPr id="22549" name="Line 12">
              <a:extLst>
                <a:ext uri="{FF2B5EF4-FFF2-40B4-BE49-F238E27FC236}">
                  <a16:creationId xmlns="" xmlns:a16="http://schemas.microsoft.com/office/drawing/2014/main" id="{FF9C9B17-04CE-4AD3-B4DB-97D47CBED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0" y="2371"/>
              <a:ext cx="59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="" xmlns:a16="http://schemas.microsoft.com/office/drawing/2014/main" id="{99098DB0-DEB5-42D0-B08A-57F87107FCFC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586288"/>
            <a:ext cx="3565525" cy="946150"/>
            <a:chOff x="2092" y="2515"/>
            <a:chExt cx="2246" cy="596"/>
          </a:xfrm>
        </p:grpSpPr>
        <p:sp>
          <p:nvSpPr>
            <p:cNvPr id="22544" name="Text Box 14">
              <a:extLst>
                <a:ext uri="{FF2B5EF4-FFF2-40B4-BE49-F238E27FC236}">
                  <a16:creationId xmlns="" xmlns:a16="http://schemas.microsoft.com/office/drawing/2014/main" id="{4D1B0E6C-0529-4B95-ACB4-56BCD0722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696"/>
              <a:ext cx="56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循环体</a:t>
              </a:r>
            </a:p>
          </p:txBody>
        </p:sp>
        <p:sp>
          <p:nvSpPr>
            <p:cNvPr id="22545" name="Rectangle 15">
              <a:extLst>
                <a:ext uri="{FF2B5EF4-FFF2-40B4-BE49-F238E27FC236}">
                  <a16:creationId xmlns="" xmlns:a16="http://schemas.microsoft.com/office/drawing/2014/main" id="{56118CAC-9A11-4B9B-95EA-8E59BD028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515"/>
              <a:ext cx="1195" cy="596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6" name="Line 16">
              <a:extLst>
                <a:ext uri="{FF2B5EF4-FFF2-40B4-BE49-F238E27FC236}">
                  <a16:creationId xmlns="" xmlns:a16="http://schemas.microsoft.com/office/drawing/2014/main" id="{B42281A5-B98A-4C06-910C-C7D66DCEA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9" y="2822"/>
              <a:ext cx="47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="" xmlns:a16="http://schemas.microsoft.com/office/drawing/2014/main" id="{8EA77793-919B-43F4-91A9-3FE01B10EF46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3587750"/>
            <a:ext cx="1785937" cy="434975"/>
            <a:chOff x="537" y="1684"/>
            <a:chExt cx="1125" cy="274"/>
          </a:xfrm>
        </p:grpSpPr>
        <p:sp>
          <p:nvSpPr>
            <p:cNvPr id="22542" name="Line 29">
              <a:extLst>
                <a:ext uri="{FF2B5EF4-FFF2-40B4-BE49-F238E27FC236}">
                  <a16:creationId xmlns="" xmlns:a16="http://schemas.microsoft.com/office/drawing/2014/main" id="{6B331203-04A2-447F-A3B0-65D46F97E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" y="1842"/>
              <a:ext cx="40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3" name="Text Box 30">
              <a:extLst>
                <a:ext uri="{FF2B5EF4-FFF2-40B4-BE49-F238E27FC236}">
                  <a16:creationId xmlns="" xmlns:a16="http://schemas.microsoft.com/office/drawing/2014/main" id="{2A63906B-4D32-438D-BF40-80A66401A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" y="1684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循环初值</a:t>
              </a:r>
            </a:p>
          </p:txBody>
        </p:sp>
      </p:grpSp>
      <p:grpSp>
        <p:nvGrpSpPr>
          <p:cNvPr id="5" name="Group 31">
            <a:extLst>
              <a:ext uri="{FF2B5EF4-FFF2-40B4-BE49-F238E27FC236}">
                <a16:creationId xmlns="" xmlns:a16="http://schemas.microsoft.com/office/drawing/2014/main" id="{D372656E-D108-4BDE-9FA8-3072EAAC6AAE}"/>
              </a:ext>
            </a:extLst>
          </p:cNvPr>
          <p:cNvGrpSpPr>
            <a:grpSpLocks/>
          </p:cNvGrpSpPr>
          <p:nvPr/>
        </p:nvGrpSpPr>
        <p:grpSpPr bwMode="auto">
          <a:xfrm>
            <a:off x="4741863" y="3052763"/>
            <a:ext cx="2574925" cy="1062037"/>
            <a:chOff x="2715" y="1347"/>
            <a:chExt cx="1622" cy="669"/>
          </a:xfrm>
        </p:grpSpPr>
        <p:sp>
          <p:nvSpPr>
            <p:cNvPr id="22540" name="Text Box 32">
              <a:extLst>
                <a:ext uri="{FF2B5EF4-FFF2-40B4-BE49-F238E27FC236}">
                  <a16:creationId xmlns="" xmlns:a16="http://schemas.microsoft.com/office/drawing/2014/main" id="{FB8E8035-057F-4A6C-A991-01968FAB3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" y="1347"/>
              <a:ext cx="72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循环终值</a:t>
              </a:r>
            </a:p>
          </p:txBody>
        </p:sp>
        <p:sp>
          <p:nvSpPr>
            <p:cNvPr id="22541" name="Line 33">
              <a:extLst>
                <a:ext uri="{FF2B5EF4-FFF2-40B4-BE49-F238E27FC236}">
                  <a16:creationId xmlns="" xmlns:a16="http://schemas.microsoft.com/office/drawing/2014/main" id="{819F03BC-98D9-49DB-991D-39D4B9110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5" y="1491"/>
              <a:ext cx="895" cy="5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34">
            <a:extLst>
              <a:ext uri="{FF2B5EF4-FFF2-40B4-BE49-F238E27FC236}">
                <a16:creationId xmlns="" xmlns:a16="http://schemas.microsoft.com/office/drawing/2014/main" id="{EF789244-3FC2-4C7C-A475-E608A30C546D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5187950"/>
            <a:ext cx="2673350" cy="434975"/>
            <a:chOff x="445" y="2516"/>
            <a:chExt cx="1684" cy="274"/>
          </a:xfrm>
        </p:grpSpPr>
        <p:sp>
          <p:nvSpPr>
            <p:cNvPr id="22538" name="Text Box 35">
              <a:extLst>
                <a:ext uri="{FF2B5EF4-FFF2-40B4-BE49-F238E27FC236}">
                  <a16:creationId xmlns="" xmlns:a16="http://schemas.microsoft.com/office/drawing/2014/main" id="{34277A75-0A87-462C-9CF2-D4B656984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" y="2516"/>
              <a:ext cx="1041" cy="274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循环变量增值</a:t>
              </a:r>
            </a:p>
          </p:txBody>
        </p:sp>
        <p:sp>
          <p:nvSpPr>
            <p:cNvPr id="22539" name="Line 36">
              <a:extLst>
                <a:ext uri="{FF2B5EF4-FFF2-40B4-BE49-F238E27FC236}">
                  <a16:creationId xmlns="" xmlns:a16="http://schemas.microsoft.com/office/drawing/2014/main" id="{CD093236-CB1B-4A6B-9A34-BAE61E69C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2633"/>
              <a:ext cx="64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531" name="Object 18">
            <a:extLst>
              <a:ext uri="{FF2B5EF4-FFF2-40B4-BE49-F238E27FC236}">
                <a16:creationId xmlns="" xmlns:a16="http://schemas.microsoft.com/office/drawing/2014/main" id="{3227A160-27F1-4462-85EC-F78FE3BFE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4300" y="877888"/>
          <a:ext cx="91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304668" imgH="431613" progId="Equation.3">
                  <p:embed/>
                </p:oleObj>
              </mc:Choice>
              <mc:Fallback>
                <p:oleObj name="Equation" r:id="rId3" imgW="30466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4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877888"/>
                        <a:ext cx="91440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="" xmlns:a16="http://schemas.microsoft.com/office/drawing/2014/main" id="{AA0A69F9-D069-49B4-859B-1FD7BB28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908050"/>
            <a:ext cx="77597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800"/>
              <a:t>关于</a:t>
            </a:r>
            <a:r>
              <a:rPr lang="en-US" altLang="zh-CN" sz="2800"/>
              <a:t>while</a:t>
            </a:r>
            <a:r>
              <a:rPr lang="zh-CN" altLang="en-US" sz="2800"/>
              <a:t>循环语句：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while</a:t>
            </a:r>
            <a:r>
              <a:rPr lang="zh-CN" altLang="en-US"/>
              <a:t>循环</a:t>
            </a:r>
            <a:r>
              <a:rPr lang="zh-CN" altLang="en-US">
                <a:latin typeface="Tahoma" panose="020B0604030504040204" pitchFamily="34" charset="0"/>
              </a:rPr>
              <a:t>先判断表达式，后执行循环体。</a:t>
            </a:r>
            <a:r>
              <a:rPr lang="zh-CN" altLang="zh-CN">
                <a:latin typeface="Tahoma" panose="020B0604030504040204" pitchFamily="34" charset="0"/>
              </a:rPr>
              <a:t>循环体有可能一次也不执行。</a:t>
            </a:r>
            <a:endParaRPr lang="zh-CN" altLang="en-US">
              <a:latin typeface="Tahoma" panose="020B0604030504040204" pitchFamily="34" charset="0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循环体若包含一个以上语句，应该用</a:t>
            </a:r>
            <a:r>
              <a:rPr lang="en-US" altLang="zh-CN"/>
              <a:t>{}</a:t>
            </a:r>
            <a:r>
              <a:rPr lang="zh-CN" altLang="en-US"/>
              <a:t>括起来。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循环体应包含有使循环趋向结束的语句；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/>
              <a:t>下列情况，退出</a:t>
            </a:r>
            <a:r>
              <a:rPr lang="en-US" altLang="zh-CN"/>
              <a:t>while</a:t>
            </a:r>
            <a:r>
              <a:rPr lang="zh-CN" altLang="zh-CN"/>
              <a:t>循环</a:t>
            </a:r>
            <a:endParaRPr lang="zh-CN" altLang="en-US"/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/>
              <a:t>条件表达式不成立（为零）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/>
              <a:t>循环体内遇 </a:t>
            </a:r>
            <a:r>
              <a:rPr lang="en-US" altLang="zh-CN"/>
              <a:t>break , goto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ahoma" panose="020B0604030504040204" pitchFamily="34" charset="0"/>
              </a:rPr>
              <a:t>无限循环</a:t>
            </a:r>
          </a:p>
          <a:p>
            <a:pPr lvl="3" eaLnBrk="1" hangingPunct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200000"/>
            </a:pPr>
            <a:r>
              <a:rPr lang="zh-CN" altLang="en-US">
                <a:solidFill>
                  <a:srgbClr val="008000"/>
                </a:solidFill>
              </a:rPr>
              <a:t>              </a:t>
            </a:r>
            <a:r>
              <a:rPr lang="en-US" altLang="zh-CN">
                <a:solidFill>
                  <a:srgbClr val="FF0000"/>
                </a:solidFill>
              </a:rPr>
              <a:t>while(1)</a:t>
            </a:r>
          </a:p>
          <a:p>
            <a:pPr lvl="3" eaLnBrk="1" hangingPunct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200000"/>
            </a:pPr>
            <a:r>
              <a:rPr lang="en-US" altLang="zh-CN">
                <a:solidFill>
                  <a:srgbClr val="FF0000"/>
                </a:solidFill>
              </a:rPr>
              <a:t>                  </a:t>
            </a:r>
            <a:r>
              <a:rPr lang="zh-CN" altLang="en-US">
                <a:solidFill>
                  <a:srgbClr val="FF0000"/>
                </a:solidFill>
              </a:rPr>
              <a:t>循环体 </a:t>
            </a:r>
            <a:r>
              <a:rPr lang="en-US" altLang="zh-CN">
                <a:solidFill>
                  <a:srgbClr val="FF0000"/>
                </a:solidFill>
              </a:rPr>
              <a:t>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聚合">
  <a:themeElements>
    <a:clrScheme name="自定义 6">
      <a:dk1>
        <a:srgbClr val="3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13036</TotalTime>
  <Words>4153</Words>
  <Application>Microsoft Office PowerPoint</Application>
  <PresentationFormat>全屏显示(4:3)</PresentationFormat>
  <Paragraphs>985</Paragraphs>
  <Slides>50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9" baseType="lpstr">
      <vt:lpstr>黑体</vt:lpstr>
      <vt:lpstr>华文中宋</vt:lpstr>
      <vt:lpstr>楷体_GB2312</vt:lpstr>
      <vt:lpstr>隶书</vt:lpstr>
      <vt:lpstr>宋体</vt:lpstr>
      <vt:lpstr>幼圆</vt:lpstr>
      <vt:lpstr>Arial</vt:lpstr>
      <vt:lpstr>Calibri</vt:lpstr>
      <vt:lpstr>Cambria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1_聚合</vt:lpstr>
      <vt:lpstr>公式</vt:lpstr>
      <vt:lpstr>Equation</vt:lpstr>
      <vt:lpstr>C程序设计案例教程</vt:lpstr>
      <vt:lpstr>第6章 循环控制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while语句例子</vt:lpstr>
      <vt:lpstr>PowerPoint 演示文稿</vt:lpstr>
      <vt:lpstr>PowerPoint 演示文稿</vt:lpstr>
      <vt:lpstr>PowerPoint 演示文稿</vt:lpstr>
      <vt:lpstr>do-while与while比较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循环结构嵌套  - 跳出内循环</vt:lpstr>
      <vt:lpstr>循环结构嵌套  - 跳出内循环</vt:lpstr>
      <vt:lpstr>循环结构嵌套  - 跳出外循环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在Internet上传输文件</dc:title>
  <dc:creator>DEWEY</dc:creator>
  <cp:lastModifiedBy>Microsoft 帐户</cp:lastModifiedBy>
  <cp:revision>1861</cp:revision>
  <dcterms:created xsi:type="dcterms:W3CDTF">2003-06-06T13:05:51Z</dcterms:created>
  <dcterms:modified xsi:type="dcterms:W3CDTF">2023-03-27T06:55:31Z</dcterms:modified>
</cp:coreProperties>
</file>