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5" r:id="rId1"/>
  </p:sldMasterIdLst>
  <p:notesMasterIdLst>
    <p:notesMasterId r:id="rId79"/>
  </p:notesMasterIdLst>
  <p:handoutMasterIdLst>
    <p:handoutMasterId r:id="rId80"/>
  </p:handoutMasterIdLst>
  <p:sldIdLst>
    <p:sldId id="257" r:id="rId2"/>
    <p:sldId id="270" r:id="rId3"/>
    <p:sldId id="491" r:id="rId4"/>
    <p:sldId id="492" r:id="rId5"/>
    <p:sldId id="532" r:id="rId6"/>
    <p:sldId id="493" r:id="rId7"/>
    <p:sldId id="494" r:id="rId8"/>
    <p:sldId id="495" r:id="rId9"/>
    <p:sldId id="568" r:id="rId10"/>
    <p:sldId id="496" r:id="rId11"/>
    <p:sldId id="497" r:id="rId12"/>
    <p:sldId id="498" r:id="rId13"/>
    <p:sldId id="499" r:id="rId14"/>
    <p:sldId id="500" r:id="rId15"/>
    <p:sldId id="581" r:id="rId16"/>
    <p:sldId id="582" r:id="rId17"/>
    <p:sldId id="501" r:id="rId18"/>
    <p:sldId id="533" r:id="rId19"/>
    <p:sldId id="502" r:id="rId20"/>
    <p:sldId id="503" r:id="rId21"/>
    <p:sldId id="504" r:id="rId22"/>
    <p:sldId id="569" r:id="rId23"/>
    <p:sldId id="570" r:id="rId24"/>
    <p:sldId id="571" r:id="rId25"/>
    <p:sldId id="572" r:id="rId26"/>
    <p:sldId id="573" r:id="rId27"/>
    <p:sldId id="505" r:id="rId28"/>
    <p:sldId id="506" r:id="rId29"/>
    <p:sldId id="544" r:id="rId30"/>
    <p:sldId id="545" r:id="rId31"/>
    <p:sldId id="583" r:id="rId32"/>
    <p:sldId id="507" r:id="rId33"/>
    <p:sldId id="552" r:id="rId34"/>
    <p:sldId id="508" r:id="rId35"/>
    <p:sldId id="574" r:id="rId36"/>
    <p:sldId id="575" r:id="rId37"/>
    <p:sldId id="576" r:id="rId38"/>
    <p:sldId id="577" r:id="rId39"/>
    <p:sldId id="553" r:id="rId40"/>
    <p:sldId id="578" r:id="rId41"/>
    <p:sldId id="509" r:id="rId42"/>
    <p:sldId id="510" r:id="rId43"/>
    <p:sldId id="513" r:id="rId44"/>
    <p:sldId id="580" r:id="rId45"/>
    <p:sldId id="514" r:id="rId46"/>
    <p:sldId id="515" r:id="rId47"/>
    <p:sldId id="516" r:id="rId48"/>
    <p:sldId id="517" r:id="rId49"/>
    <p:sldId id="518" r:id="rId50"/>
    <p:sldId id="519" r:id="rId51"/>
    <p:sldId id="520" r:id="rId52"/>
    <p:sldId id="521" r:id="rId53"/>
    <p:sldId id="522" r:id="rId54"/>
    <p:sldId id="523" r:id="rId55"/>
    <p:sldId id="524" r:id="rId56"/>
    <p:sldId id="525" r:id="rId57"/>
    <p:sldId id="585" r:id="rId58"/>
    <p:sldId id="567" r:id="rId59"/>
    <p:sldId id="554" r:id="rId60"/>
    <p:sldId id="555" r:id="rId61"/>
    <p:sldId id="584" r:id="rId62"/>
    <p:sldId id="557" r:id="rId63"/>
    <p:sldId id="558" r:id="rId64"/>
    <p:sldId id="556" r:id="rId65"/>
    <p:sldId id="559" r:id="rId66"/>
    <p:sldId id="560" r:id="rId67"/>
    <p:sldId id="561" r:id="rId68"/>
    <p:sldId id="562" r:id="rId69"/>
    <p:sldId id="563" r:id="rId70"/>
    <p:sldId id="564" r:id="rId71"/>
    <p:sldId id="565" r:id="rId72"/>
    <p:sldId id="566" r:id="rId73"/>
    <p:sldId id="526" r:id="rId74"/>
    <p:sldId id="527" r:id="rId75"/>
    <p:sldId id="528" r:id="rId76"/>
    <p:sldId id="529" r:id="rId77"/>
    <p:sldId id="530" r:id="rId7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25" autoAdjust="0"/>
    <p:restoredTop sz="57353" autoAdjust="0"/>
  </p:normalViewPr>
  <p:slideViewPr>
    <p:cSldViewPr>
      <p:cViewPr varScale="1">
        <p:scale>
          <a:sx n="39" d="100"/>
          <a:sy n="39" d="100"/>
        </p:scale>
        <p:origin x="1358" y="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7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5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1026">
            <a:extLst>
              <a:ext uri="{FF2B5EF4-FFF2-40B4-BE49-F238E27FC236}">
                <a16:creationId xmlns:a16="http://schemas.microsoft.com/office/drawing/2014/main" id="{3EC14EC1-DB9F-4D5A-B02D-70FE9CA64B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0488"/>
            <a:ext cx="527050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675" name="Rectangle 1027">
            <a:extLst>
              <a:ext uri="{FF2B5EF4-FFF2-40B4-BE49-F238E27FC236}">
                <a16:creationId xmlns:a16="http://schemas.microsoft.com/office/drawing/2014/main" id="{D8660F40-FCB9-4155-81A2-9E724A277F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000750" y="90488"/>
            <a:ext cx="857250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676" name="Rectangle 1028">
            <a:extLst>
              <a:ext uri="{FF2B5EF4-FFF2-40B4-BE49-F238E27FC236}">
                <a16:creationId xmlns:a16="http://schemas.microsoft.com/office/drawing/2014/main" id="{9443F65C-3D26-4EE0-AAC1-3CA195FF29C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9363"/>
            <a:ext cx="650875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677" name="Rectangle 1029">
            <a:extLst>
              <a:ext uri="{FF2B5EF4-FFF2-40B4-BE49-F238E27FC236}">
                <a16:creationId xmlns:a16="http://schemas.microsoft.com/office/drawing/2014/main" id="{F310A66C-4229-4022-8BE4-5B5EA5A359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96050" y="8869363"/>
            <a:ext cx="361950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/>
            </a:lvl1pPr>
          </a:lstStyle>
          <a:p>
            <a:fld id="{368DFED8-0845-456C-9335-62AA9DCA94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07CE7189-8E22-4D2A-AD5B-40184F1CFB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0488"/>
            <a:ext cx="527050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3FBCF213-5D0B-4ECA-A702-5B9097D39C5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6000750" y="90488"/>
            <a:ext cx="857250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1A059CB3-FECC-41DE-904A-E768DF042DF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61" name="Rectangle 5">
            <a:extLst>
              <a:ext uri="{FF2B5EF4-FFF2-40B4-BE49-F238E27FC236}">
                <a16:creationId xmlns:a16="http://schemas.microsoft.com/office/drawing/2014/main" id="{257CDC9C-E489-40B0-9544-AFA06CA67C5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5786438"/>
            <a:ext cx="2470150" cy="12271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1862" name="Rectangle 6">
            <a:extLst>
              <a:ext uri="{FF2B5EF4-FFF2-40B4-BE49-F238E27FC236}">
                <a16:creationId xmlns:a16="http://schemas.microsoft.com/office/drawing/2014/main" id="{06EEDB97-42F2-465D-B034-DB3B4A0E8D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69363"/>
            <a:ext cx="650875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63" name="Rectangle 7">
            <a:extLst>
              <a:ext uri="{FF2B5EF4-FFF2-40B4-BE49-F238E27FC236}">
                <a16:creationId xmlns:a16="http://schemas.microsoft.com/office/drawing/2014/main" id="{3E43EBD7-6BCF-4EB1-ACEF-80FB8ADBE4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96050" y="8869363"/>
            <a:ext cx="361950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200"/>
            </a:lvl1pPr>
          </a:lstStyle>
          <a:p>
            <a:fld id="{6F659381-5FA0-4746-B4BD-33635BA04E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AFCBCE8C-D37E-4F02-8F34-F9DD2EF27E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20F9C83-1776-46AA-8023-6AF8AB64FB92}" type="slidenum">
              <a:rPr lang="en-US" altLang="zh-CN" sz="1200"/>
              <a:pPr/>
              <a:t>29</a:t>
            </a:fld>
            <a:endParaRPr lang="en-US" altLang="zh-CN" sz="12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451640F0-D475-464C-B70C-4E5ACB8B04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3889B010-E73C-4967-BC5E-1EAA5CD6D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1800005D-30D4-4BBC-B701-0BAA7EFBD5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CEEDE1B-E676-4546-BDF2-10DA7630FAEC}" type="slidenum">
              <a:rPr lang="en-US" altLang="zh-CN" sz="1200"/>
              <a:pPr/>
              <a:t>58</a:t>
            </a:fld>
            <a:endParaRPr lang="en-US" altLang="zh-CN" sz="12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CFD5153F-1D4E-44E5-83FD-CEE754155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E4A703AF-FD66-4F80-8287-A66641CC5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EOF</a:t>
            </a:r>
            <a:r>
              <a:rPr lang="zh-CN" altLang="en-US" dirty="0"/>
              <a:t>是</a:t>
            </a:r>
            <a:r>
              <a:rPr lang="en-US" altLang="zh-CN" dirty="0"/>
              <a:t>ctrl+z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5093FF57-95FB-4C08-9A6F-4F219B26ED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2A3560A-675E-4533-98D4-E1ABCE7870FF}" type="slidenum">
              <a:rPr lang="en-US" altLang="zh-CN" sz="1200"/>
              <a:pPr/>
              <a:t>59</a:t>
            </a:fld>
            <a:endParaRPr lang="en-US" altLang="zh-CN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E115E865-531E-43AF-8BE8-9502A632EF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38FBD560-B4B0-429D-A5E2-F46894EE2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12C67C4B-4A9B-4890-ABC2-4EFD2C4F48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EE89FD0-080B-45A6-BB94-D72434580E04}" type="slidenum">
              <a:rPr lang="en-US" altLang="zh-CN" sz="1200"/>
              <a:pPr/>
              <a:t>60</a:t>
            </a:fld>
            <a:endParaRPr lang="en-US" altLang="zh-CN" sz="12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B70E92E5-3D71-4309-BCE7-3DF287E51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2E85E792-EF35-4AE9-86A9-3CDFCD8AB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9F19D276-AD88-4C11-9B74-B184242026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2B7C035-5CD4-4014-8376-05F20E0B126D}" type="slidenum">
              <a:rPr lang="en-US" altLang="zh-CN" sz="1200"/>
              <a:pPr/>
              <a:t>61</a:t>
            </a:fld>
            <a:endParaRPr lang="en-US" altLang="zh-CN" sz="12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6F9C5959-B100-4908-8EBC-95D1D91DE5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7E858E36-9BDD-44AD-A4C6-371744BBA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66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9F19D276-AD88-4C11-9B74-B184242026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2B7C035-5CD4-4014-8376-05F20E0B126D}" type="slidenum">
              <a:rPr lang="en-US" altLang="zh-CN" sz="1200"/>
              <a:pPr/>
              <a:t>62</a:t>
            </a:fld>
            <a:endParaRPr lang="en-US" altLang="zh-CN" sz="12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6F9C5959-B100-4908-8EBC-95D1D91DE5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7E858E36-9BDD-44AD-A4C6-371744BBA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C6615E0D-73E9-469B-B533-ED0D65FE66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8E6BBC1-4B2B-4376-BDF0-D8FB8D989A2D}" type="slidenum">
              <a:rPr lang="en-US" altLang="zh-CN" sz="1200"/>
              <a:pPr/>
              <a:t>63</a:t>
            </a:fld>
            <a:endParaRPr lang="en-US" altLang="zh-CN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FEBEDA65-3745-4CDA-9723-4FB224BB58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CD3B57F1-A04E-44BD-BD26-825B495EDD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DC5AC618-C46D-4F79-A42D-530C774725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5EFCB9F-DCE4-4784-B83E-0B961EC97F36}" type="slidenum">
              <a:rPr lang="en-US" altLang="zh-CN" sz="1200"/>
              <a:pPr/>
              <a:t>64</a:t>
            </a:fld>
            <a:endParaRPr lang="en-US" altLang="zh-CN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D63C896E-1775-4ABF-9BC5-AA739C090C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6941B136-61DB-460F-94F0-AA15FE16E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7CB135AC-3E9B-4E20-A4B0-B56B761A86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E0673A5-E522-4D09-8326-A2E157154BF6}" type="slidenum">
              <a:rPr lang="en-US" altLang="zh-CN" sz="1200"/>
              <a:pPr/>
              <a:t>65</a:t>
            </a:fld>
            <a:endParaRPr lang="en-US" altLang="zh-CN" sz="12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79B89AC-6B38-4FA6-AB7C-C31E2B0BA3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C4FDBF17-D706-40B6-A52F-2193EF09B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AAA7F330-E376-4A0E-AD81-31C55C141C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9690BFB-3C93-47E3-A13F-464C1C5D5CAB}" type="slidenum">
              <a:rPr lang="en-US" altLang="zh-CN" sz="1200"/>
              <a:pPr/>
              <a:t>66</a:t>
            </a:fld>
            <a:endParaRPr lang="en-US" altLang="zh-CN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CA3660FD-E755-46B5-8C3A-E3FB41DDC0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34100E8D-1342-49AA-AF62-27D8D5F7E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F5A34A12-B3DB-4A20-86AC-011EF5A9E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5F0E183-9128-40BC-BD0B-D359F94FA2FD}" type="slidenum">
              <a:rPr lang="en-US" altLang="zh-CN" sz="1200"/>
              <a:pPr/>
              <a:t>67</a:t>
            </a:fld>
            <a:endParaRPr lang="en-US" altLang="zh-CN" sz="12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726C0B2E-EF12-4AD6-AC4D-6C9D62056E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9195BB3C-A2DD-4905-84B8-458509805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B5F51751-57DD-4D1B-B736-B8AAECBF1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8FCF2AA-48D8-44D1-8625-99B3B473B1F1}" type="slidenum">
              <a:rPr lang="en-US" altLang="zh-CN" sz="1200"/>
              <a:pPr/>
              <a:t>30</a:t>
            </a:fld>
            <a:endParaRPr lang="en-US" altLang="zh-CN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A4F89B8A-B434-48B2-97C9-ABB056BA99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E2C52A64-AD54-42D1-A5C5-59A69D1E9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BCE420E2-17CA-4096-8B12-045BF4DCED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681A9FD-8702-4A56-B038-A2DFC6C2D462}" type="slidenum">
              <a:rPr lang="en-US" altLang="zh-CN" sz="1200"/>
              <a:pPr/>
              <a:t>68</a:t>
            </a:fld>
            <a:endParaRPr lang="en-US" altLang="zh-CN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DC1EA504-AEAF-4F57-99FC-02B81DE6E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A0528536-6565-4BB7-BCC9-AE60712661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9F73E95E-1658-4680-84B6-D0FDDF7327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AF20373-C9BC-4049-8B6B-1D09049EBC85}" type="slidenum">
              <a:rPr lang="en-US" altLang="zh-CN" sz="1200"/>
              <a:pPr/>
              <a:t>69</a:t>
            </a:fld>
            <a:endParaRPr lang="en-US" altLang="zh-CN" sz="12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612AA45B-34D9-4352-AFA9-F900D24029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18D16CBE-54B1-479D-8673-F55EC5B38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C5903D69-EC28-4D99-96FD-5AF5109AEB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7A25554-0868-4CD6-82E1-0EF64F7B6EC1}" type="slidenum">
              <a:rPr lang="en-US" altLang="zh-CN" sz="1200"/>
              <a:pPr/>
              <a:t>70</a:t>
            </a:fld>
            <a:endParaRPr lang="en-US" altLang="zh-CN" sz="12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61887148-0B81-48B0-BE06-C913DA0FC9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FAEFFE7A-D673-49D5-9549-0BA95C024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5E2847B1-EEA0-40FD-8BAA-062DE6BAF1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E4B77DE-633A-44B6-96D7-9462860FA49D}" type="slidenum">
              <a:rPr lang="en-US" altLang="zh-CN" sz="1200"/>
              <a:pPr/>
              <a:t>71</a:t>
            </a:fld>
            <a:endParaRPr lang="en-US" altLang="zh-CN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6866A62D-A8AD-4CC2-B79B-2E7DC0B5E9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10168E8D-3701-4795-B4BC-E7D207003C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69A5E0A6-30A5-4EB1-B93E-72BB8D56A0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08E41CB-3543-4FE7-8289-6F98FC3231C3}" type="slidenum">
              <a:rPr lang="en-US" altLang="zh-CN" sz="1200"/>
              <a:pPr/>
              <a:t>72</a:t>
            </a:fld>
            <a:endParaRPr lang="en-US" altLang="zh-CN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13ACAA1E-1D3F-4C0B-BF79-716D6EC729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EEB2AEF8-E7D2-4FA8-8B7F-8D4792482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只有在</a:t>
            </a:r>
            <a:r>
              <a:rPr lang="en-US" altLang="zh-CN" dirty="0"/>
              <a:t>word</a:t>
            </a:r>
            <a:r>
              <a:rPr lang="zh-CN" altLang="en-US" dirty="0"/>
              <a:t>原值为</a:t>
            </a:r>
            <a:r>
              <a:rPr lang="en-US" altLang="zh-CN" dirty="0"/>
              <a:t>0</a:t>
            </a:r>
            <a:r>
              <a:rPr lang="zh-CN" altLang="en-US" dirty="0"/>
              <a:t>，新值为</a:t>
            </a:r>
            <a:r>
              <a:rPr lang="en-US" altLang="zh-CN" dirty="0"/>
              <a:t>1</a:t>
            </a:r>
            <a:r>
              <a:rPr lang="zh-CN" altLang="en-US" dirty="0"/>
              <a:t>时，才计数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59381-5FA0-4746-B4BD-33635BA04E02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482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AFCBCE8C-D37E-4F02-8F34-F9DD2EF27E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20F9C83-1776-46AA-8023-6AF8AB64FB92}" type="slidenum">
              <a:rPr lang="en-US" altLang="zh-CN" sz="1200"/>
              <a:pPr/>
              <a:t>31</a:t>
            </a:fld>
            <a:endParaRPr lang="en-US" altLang="zh-CN" sz="12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451640F0-D475-464C-B70C-4E5ACB8B04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3889B010-E73C-4967-BC5E-1EAA5CD6D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7574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这种字符串末尾没有</a:t>
            </a:r>
            <a:r>
              <a:rPr lang="en-US" altLang="zh-CN" dirty="0"/>
              <a:t>’\0’</a:t>
            </a:r>
            <a:r>
              <a:rPr lang="zh-CN" altLang="en-US" dirty="0"/>
              <a:t>，虽然按照目前的赋值方法没问题，但是用</a:t>
            </a:r>
            <a:r>
              <a:rPr lang="en-US" altLang="zh-CN" dirty="0"/>
              <a:t>printf</a:t>
            </a:r>
            <a:r>
              <a:rPr lang="zh-CN" altLang="en-US" dirty="0"/>
              <a:t>直接输出可能有问题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59381-5FA0-4746-B4BD-33635BA04E02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3746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</a:t>
            </a:r>
            <a:r>
              <a:rPr lang="en-US" altLang="zh-CN" dirty="0"/>
              <a:t>A</a:t>
            </a:r>
            <a:r>
              <a:rPr lang="zh-CN" altLang="en-US" dirty="0"/>
              <a:t>，因为</a:t>
            </a:r>
            <a:r>
              <a:rPr lang="en-US" altLang="zh-CN" dirty="0"/>
              <a:t>A</a:t>
            </a:r>
            <a:r>
              <a:rPr lang="zh-CN" altLang="en-US" dirty="0"/>
              <a:t>中赋给</a:t>
            </a:r>
            <a:r>
              <a:rPr lang="en-US" altLang="zh-CN" dirty="0"/>
              <a:t>s</a:t>
            </a:r>
            <a:r>
              <a:rPr lang="zh-CN" altLang="en-US" dirty="0"/>
              <a:t>的值是</a:t>
            </a:r>
            <a:r>
              <a:rPr lang="en-US" altLang="zh-CN" dirty="0"/>
              <a:t>”This”</a:t>
            </a:r>
            <a:r>
              <a:rPr lang="zh-CN" altLang="en-US" dirty="0"/>
              <a:t>而非</a:t>
            </a:r>
            <a:r>
              <a:rPr lang="en-US" altLang="zh-CN" dirty="0"/>
              <a:t>”This is a string”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59381-5FA0-4746-B4BD-33635BA04E02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06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puts(a1) </a:t>
            </a:r>
            <a:r>
              <a:rPr lang="zh-CN" altLang="en-US" dirty="0"/>
              <a:t>输出了</a:t>
            </a:r>
            <a:endParaRPr lang="en-US" altLang="zh-CN" dirty="0"/>
          </a:p>
          <a:p>
            <a:r>
              <a:rPr lang="en-US" altLang="zh-CN" dirty="0"/>
              <a:t>China</a:t>
            </a:r>
          </a:p>
          <a:p>
            <a:r>
              <a:rPr lang="en-US" dirty="0"/>
              <a:t>Beijing  (</a:t>
            </a:r>
            <a:r>
              <a:rPr lang="zh-CN" altLang="en-US" dirty="0"/>
              <a:t>未换行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puts(a2)</a:t>
            </a:r>
            <a:r>
              <a:rPr lang="zh-CN" altLang="en-US" dirty="0"/>
              <a:t>输出了</a:t>
            </a:r>
            <a:endParaRPr lang="en-US" altLang="zh-CN" dirty="0"/>
          </a:p>
          <a:p>
            <a:r>
              <a:rPr lang="en-US" dirty="0"/>
              <a:t>China</a:t>
            </a:r>
          </a:p>
          <a:p>
            <a:r>
              <a:rPr lang="en-US" dirty="0"/>
              <a:t>WUHAN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59381-5FA0-4746-B4BD-33635BA04E02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90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strcat(str1,str2);</a:t>
            </a:r>
          </a:p>
          <a:p>
            <a:r>
              <a:rPr lang="en-US" dirty="0"/>
              <a:t>printf(str1);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59381-5FA0-4746-B4BD-33635BA04E02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5026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strcat</a:t>
            </a:r>
            <a:r>
              <a:rPr lang="zh-CN" altLang="en-US" dirty="0"/>
              <a:t>使用时最好在</a:t>
            </a:r>
            <a:r>
              <a:rPr lang="en-US" altLang="zh-CN" dirty="0"/>
              <a:t>destination</a:t>
            </a:r>
            <a:r>
              <a:rPr lang="zh-CN" altLang="en-US" dirty="0"/>
              <a:t>处留足够的空间，否则的话</a:t>
            </a:r>
            <a:r>
              <a:rPr lang="en-US" altLang="zh-CN"/>
              <a:t>origin</a:t>
            </a:r>
            <a:r>
              <a:rPr lang="zh-CN" altLang="en-US"/>
              <a:t>的</a:t>
            </a:r>
            <a:r>
              <a:rPr lang="zh-CN" altLang="en-US" dirty="0"/>
              <a:t>值可能会变（即第二个变量）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参考例子：</a:t>
            </a:r>
            <a:r>
              <a:rPr lang="en-US" altLang="zh-CN" dirty="0"/>
              <a:t>https://stackoverflow.com/questions/44409237/why-after-using-strcat-function-original-string-changed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59381-5FA0-4746-B4BD-33635BA04E02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488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当两个字符串不相等时，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标准没有规定返回值会是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 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或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-1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，只规定了正数和负数。</a:t>
            </a:r>
          </a:p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有些会把两个字符的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ASCII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码之差作为比较结果由函数值返回。但无论如何不能以此条依据作为程序中的流程逻辑。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59381-5FA0-4746-B4BD-33635BA04E02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531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桌面\3-03.png">
            <a:extLst>
              <a:ext uri="{FF2B5EF4-FFF2-40B4-BE49-F238E27FC236}">
                <a16:creationId xmlns:a16="http://schemas.microsoft.com/office/drawing/2014/main" id="{6B0A12E1-F82A-4D61-B72C-891F71845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2420938"/>
            <a:ext cx="55499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直角三角形 4">
            <a:extLst>
              <a:ext uri="{FF2B5EF4-FFF2-40B4-BE49-F238E27FC236}">
                <a16:creationId xmlns:a16="http://schemas.microsoft.com/office/drawing/2014/main" id="{57598273-E3F5-4647-9ED3-037E7F5F1AE7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059388F0-A6A8-4956-AD53-E56CAA506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6286500"/>
            <a:ext cx="15113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A9A9A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程序设计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A9A9A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I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863D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pic>
        <p:nvPicPr>
          <p:cNvPr id="7" name="图片 14">
            <a:extLst>
              <a:ext uri="{FF2B5EF4-FFF2-40B4-BE49-F238E27FC236}">
                <a16:creationId xmlns:a16="http://schemas.microsoft.com/office/drawing/2014/main" id="{6A206798-F11D-4685-B3D0-1F5CE6A8A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95250"/>
            <a:ext cx="76358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23C858BC-BFCA-4CFB-9F23-CED363E1A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88913"/>
            <a:ext cx="3352800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63D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信息与电气工程学院</a:t>
            </a:r>
          </a:p>
        </p:txBody>
      </p:sp>
      <p:sp>
        <p:nvSpPr>
          <p:cNvPr id="11" name="灯片编号占位符 26">
            <a:extLst>
              <a:ext uri="{FF2B5EF4-FFF2-40B4-BE49-F238E27FC236}">
                <a16:creationId xmlns:a16="http://schemas.microsoft.com/office/drawing/2014/main" id="{3C13B06B-E7A6-4C7E-98FB-2D7C280D7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FF0C24-543F-41D0-B61E-E4AAA74DE7E7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38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>
            <a:extLst>
              <a:ext uri="{FF2B5EF4-FFF2-40B4-BE49-F238E27FC236}">
                <a16:creationId xmlns:a16="http://schemas.microsoft.com/office/drawing/2014/main" id="{5464CDAC-8F2A-414D-A8AE-D9C94CD9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7" name="文本占位符 29">
            <a:extLst>
              <a:ext uri="{FF2B5EF4-FFF2-40B4-BE49-F238E27FC236}">
                <a16:creationId xmlns:a16="http://schemas.microsoft.com/office/drawing/2014/main" id="{1FB703BC-F97D-473A-87BC-89CD7D8CD9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08050"/>
            <a:ext cx="8229600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A7A431BD-55B6-49CE-8B29-34C641CD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prstClr val="black"/>
                </a:solidFill>
                <a:latin typeface="Times New Roman"/>
                <a:ea typeface="黑体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DC1870-BEEA-4E54-A34C-B4C994516604}" type="datetimeFigureOut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2022/10/26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E1069D3D-3DE0-4964-A853-FC1DECA68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prstClr val="black"/>
                </a:solidFill>
                <a:latin typeface="Times New Roman"/>
                <a:ea typeface="黑体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5972AEA3-2AD3-4087-BB92-553087965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>
                <a:solidFill>
                  <a:srgbClr val="000000"/>
                </a:solidFill>
                <a:ea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6EA1FD-1F5D-4737-BBA9-A824F407B9D8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031" name="Picture 2" descr="D:\桌面\B1-1.18-02.png">
            <a:extLst>
              <a:ext uri="{FF2B5EF4-FFF2-40B4-BE49-F238E27FC236}">
                <a16:creationId xmlns:a16="http://schemas.microsoft.com/office/drawing/2014/main" id="{BB2CC262-A2B7-48F8-BD94-DE660AC2E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88913"/>
            <a:ext cx="200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3" descr="D:\桌面\xian-04.png">
            <a:extLst>
              <a:ext uri="{FF2B5EF4-FFF2-40B4-BE49-F238E27FC236}">
                <a16:creationId xmlns:a16="http://schemas.microsoft.com/office/drawing/2014/main" id="{4A541730-5310-4605-A016-120C56220AF5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36613"/>
            <a:ext cx="6119812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Box 10">
            <a:extLst>
              <a:ext uri="{FF2B5EF4-FFF2-40B4-BE49-F238E27FC236}">
                <a16:creationId xmlns:a16="http://schemas.microsoft.com/office/drawing/2014/main" id="{6287BBEA-7FF7-4B83-987F-B743F5DEA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092825"/>
            <a:ext cx="3352800" cy="8318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63D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信息与电气工程学院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863D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863D"/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3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2A21A4B-5BB5-4EF0-8430-1D2474BF0C93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371600" y="1628775"/>
            <a:ext cx="7772400" cy="18303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      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39CA533-C880-4F7E-812E-C55ED9CC4CBD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611560" y="3722688"/>
            <a:ext cx="7772400" cy="1200150"/>
          </a:xfrm>
        </p:spPr>
        <p:txBody>
          <a:bodyPr/>
          <a:lstStyle/>
          <a:p>
            <a:pPr marL="109537" marR="0" indent="0" algn="ctr" eaLnBrk="1" hangingPunct="1">
              <a:buNone/>
            </a:pPr>
            <a:r>
              <a:rPr lang="zh-CN" altLang="en-US" sz="4000" dirty="0">
                <a:solidFill>
                  <a:srgbClr val="002060"/>
                </a:solidFill>
              </a:rPr>
              <a:t>数组</a:t>
            </a:r>
            <a:endParaRPr lang="zh-CN" altLang="zh-CN" sz="4000" dirty="0">
              <a:solidFill>
                <a:srgbClr val="002060"/>
              </a:solidFill>
            </a:endParaRPr>
          </a:p>
          <a:p>
            <a:pPr marL="109537" marR="0" indent="0" eaLnBrk="1" hangingPunct="1">
              <a:buNone/>
            </a:pPr>
            <a:r>
              <a:rPr lang="en-US" altLang="zh-CN" dirty="0"/>
              <a:t>    </a:t>
            </a:r>
          </a:p>
          <a:p>
            <a:pPr marL="109537" marR="0" indent="0" eaLnBrk="1" hangingPunct="1">
              <a:buNone/>
            </a:pPr>
            <a:r>
              <a:rPr lang="en-US" altLang="zh-CN" dirty="0"/>
              <a:t>  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90BCBAF8-3E7B-45EE-B4F8-66729B9FA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38" y="2492375"/>
            <a:ext cx="7467600" cy="10160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6000" b="1" dirty="0">
                <a:solidFill>
                  <a:schemeClr val="bg2">
                    <a:lumMod val="10000"/>
                  </a:schemeClr>
                </a:solidFill>
              </a:rPr>
              <a:t> C</a:t>
            </a:r>
            <a:r>
              <a:rPr lang="zh-CN" altLang="en-US" sz="6000" b="1" dirty="0">
                <a:solidFill>
                  <a:schemeClr val="bg2">
                    <a:lumMod val="10000"/>
                  </a:schemeClr>
                </a:solidFill>
              </a:rPr>
              <a:t>程序设计案例教程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8">
            <a:extLst>
              <a:ext uri="{FF2B5EF4-FFF2-40B4-BE49-F238E27FC236}">
                <a16:creationId xmlns:a16="http://schemas.microsoft.com/office/drawing/2014/main" id="{FF0CBFE2-6FCF-4160-9CE4-4C84E5C0F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882650"/>
            <a:ext cx="5397631" cy="46166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  </a:t>
            </a:r>
            <a:r>
              <a:rPr lang="zh-CN" altLang="en-US" dirty="0"/>
              <a:t>用数组来处理求</a:t>
            </a:r>
            <a:r>
              <a:rPr lang="en-US" altLang="zh-CN" dirty="0"/>
              <a:t>Fibonacci</a:t>
            </a:r>
            <a:r>
              <a:rPr lang="zh-CN" altLang="en-US" dirty="0"/>
              <a:t>数列问题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7808E6DA-416A-4E50-986F-D8DB8A0C8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938" y="1846263"/>
            <a:ext cx="3871912" cy="3419475"/>
          </a:xfrm>
          <a:prstGeom prst="rect">
            <a:avLst/>
          </a:prstGeom>
          <a:solidFill>
            <a:schemeClr val="bg2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int main()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{   int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bg2"/>
                </a:solidFill>
              </a:rPr>
              <a:t>     </a:t>
            </a:r>
            <a:r>
              <a:rPr lang="en-US" altLang="zh-CN" dirty="0">
                <a:solidFill>
                  <a:srgbClr val="33CC33"/>
                </a:solidFill>
              </a:rPr>
              <a:t>int f[20]={1,1};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bg2"/>
                </a:solidFill>
              </a:rPr>
              <a:t>    </a:t>
            </a:r>
            <a:r>
              <a:rPr lang="en-US" altLang="zh-CN" dirty="0">
                <a:solidFill>
                  <a:srgbClr val="FF3300"/>
                </a:solidFill>
              </a:rPr>
              <a:t>for(</a:t>
            </a:r>
            <a:r>
              <a:rPr lang="en-US" altLang="zh-CN" dirty="0" err="1">
                <a:solidFill>
                  <a:srgbClr val="FF3300"/>
                </a:solidFill>
              </a:rPr>
              <a:t>i</a:t>
            </a:r>
            <a:r>
              <a:rPr lang="en-US" altLang="zh-CN" dirty="0">
                <a:solidFill>
                  <a:srgbClr val="FF3300"/>
                </a:solidFill>
              </a:rPr>
              <a:t>=2;i&lt;20;i++)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3300"/>
                </a:solidFill>
              </a:rPr>
              <a:t>       f[</a:t>
            </a:r>
            <a:r>
              <a:rPr lang="en-US" altLang="zh-CN" dirty="0" err="1">
                <a:solidFill>
                  <a:srgbClr val="FF3300"/>
                </a:solidFill>
              </a:rPr>
              <a:t>i</a:t>
            </a:r>
            <a:r>
              <a:rPr lang="en-US" altLang="zh-CN" dirty="0">
                <a:solidFill>
                  <a:srgbClr val="FF3300"/>
                </a:solidFill>
              </a:rPr>
              <a:t>]=f[i-2]+f[i-1];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bg2"/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</a:rPr>
              <a:t>for(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=0;i&lt;20;i++)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  {   if(i%5==0)  </a:t>
            </a:r>
            <a:r>
              <a:rPr lang="en-US" altLang="zh-CN" dirty="0" err="1">
                <a:solidFill>
                  <a:srgbClr val="0000FF"/>
                </a:solidFill>
              </a:rPr>
              <a:t>printf</a:t>
            </a:r>
            <a:r>
              <a:rPr lang="en-US" altLang="zh-CN" dirty="0">
                <a:solidFill>
                  <a:srgbClr val="0000FF"/>
                </a:solidFill>
              </a:rPr>
              <a:t>("\n");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       </a:t>
            </a:r>
            <a:r>
              <a:rPr lang="en-US" altLang="zh-CN" dirty="0" err="1">
                <a:solidFill>
                  <a:srgbClr val="0000FF"/>
                </a:solidFill>
              </a:rPr>
              <a:t>printf</a:t>
            </a:r>
            <a:r>
              <a:rPr lang="en-US" altLang="zh-CN" dirty="0">
                <a:solidFill>
                  <a:srgbClr val="0000FF"/>
                </a:solidFill>
              </a:rPr>
              <a:t>("%12d",f[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]);}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}</a:t>
            </a:r>
          </a:p>
        </p:txBody>
      </p:sp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id="{10D0218D-D9B9-4A84-AF8C-7B6A708CFF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5450" y="622300"/>
          <a:ext cx="35306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209800" imgH="685800" progId="Equation.3">
                  <p:embed/>
                </p:oleObj>
              </mc:Choice>
              <mc:Fallback>
                <p:oleObj name="公式" r:id="rId2" imgW="2209800" imgH="685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0" y="622300"/>
                        <a:ext cx="3530600" cy="10953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1">
            <a:extLst>
              <a:ext uri="{FF2B5EF4-FFF2-40B4-BE49-F238E27FC236}">
                <a16:creationId xmlns:a16="http://schemas.microsoft.com/office/drawing/2014/main" id="{B9A707B3-6BB5-4585-B299-BF33E820F0DD}"/>
              </a:ext>
            </a:extLst>
          </p:cNvPr>
          <p:cNvGrpSpPr>
            <a:grpSpLocks/>
          </p:cNvGrpSpPr>
          <p:nvPr/>
        </p:nvGrpSpPr>
        <p:grpSpPr bwMode="auto">
          <a:xfrm>
            <a:off x="250828" y="1599164"/>
            <a:ext cx="3886200" cy="4762500"/>
            <a:chOff x="274" y="805"/>
            <a:chExt cx="2448" cy="3000"/>
          </a:xfrm>
        </p:grpSpPr>
        <p:sp>
          <p:nvSpPr>
            <p:cNvPr id="21520" name="Rectangle 13">
              <a:extLst>
                <a:ext uri="{FF2B5EF4-FFF2-40B4-BE49-F238E27FC236}">
                  <a16:creationId xmlns:a16="http://schemas.microsoft.com/office/drawing/2014/main" id="{15B67322-4A18-4467-BE18-BADF1E14E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" y="805"/>
              <a:ext cx="2448" cy="3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1" name="Rectangle 14">
              <a:extLst>
                <a:ext uri="{FF2B5EF4-FFF2-40B4-BE49-F238E27FC236}">
                  <a16:creationId xmlns:a16="http://schemas.microsoft.com/office/drawing/2014/main" id="{8FB0CFA3-7FE4-491E-96BA-FBEA6F56E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" y="986"/>
              <a:ext cx="986" cy="244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2" name="Line 15">
              <a:extLst>
                <a:ext uri="{FF2B5EF4-FFF2-40B4-BE49-F238E27FC236}">
                  <a16:creationId xmlns:a16="http://schemas.microsoft.com/office/drawing/2014/main" id="{3F973B02-90C4-445B-B09B-DA83F7A01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" y="1261"/>
              <a:ext cx="9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16">
              <a:extLst>
                <a:ext uri="{FF2B5EF4-FFF2-40B4-BE49-F238E27FC236}">
                  <a16:creationId xmlns:a16="http://schemas.microsoft.com/office/drawing/2014/main" id="{B9AB13F6-9172-4138-BEE6-E37293ABB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" y="1523"/>
              <a:ext cx="9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17">
              <a:extLst>
                <a:ext uri="{FF2B5EF4-FFF2-40B4-BE49-F238E27FC236}">
                  <a16:creationId xmlns:a16="http://schemas.microsoft.com/office/drawing/2014/main" id="{2C8BB88A-A297-4824-B29C-3443777C4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4" y="1795"/>
              <a:ext cx="9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18">
              <a:extLst>
                <a:ext uri="{FF2B5EF4-FFF2-40B4-BE49-F238E27FC236}">
                  <a16:creationId xmlns:a16="http://schemas.microsoft.com/office/drawing/2014/main" id="{0DD6B97C-3958-41C9-836B-77B0D5F07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8" y="2058"/>
              <a:ext cx="9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Line 19">
              <a:extLst>
                <a:ext uri="{FF2B5EF4-FFF2-40B4-BE49-F238E27FC236}">
                  <a16:creationId xmlns:a16="http://schemas.microsoft.com/office/drawing/2014/main" id="{F1F32281-5802-4A0F-BC82-70937964A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4" y="2321"/>
              <a:ext cx="98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7" name="Line 20">
              <a:extLst>
                <a:ext uri="{FF2B5EF4-FFF2-40B4-BE49-F238E27FC236}">
                  <a16:creationId xmlns:a16="http://schemas.microsoft.com/office/drawing/2014/main" id="{A0AA29FA-09DE-4971-B950-46C4BA322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575"/>
              <a:ext cx="9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8" name="Line 21">
              <a:extLst>
                <a:ext uri="{FF2B5EF4-FFF2-40B4-BE49-F238E27FC236}">
                  <a16:creationId xmlns:a16="http://schemas.microsoft.com/office/drawing/2014/main" id="{93E2FB4A-C01F-400D-AEB9-CED95A7EB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148"/>
              <a:ext cx="9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9" name="Text Box 22">
              <a:extLst>
                <a:ext uri="{FF2B5EF4-FFF2-40B4-BE49-F238E27FC236}">
                  <a16:creationId xmlns:a16="http://schemas.microsoft.com/office/drawing/2014/main" id="{CAD11BF6-0FEB-4347-A1D7-DFAA00235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007"/>
              <a:ext cx="35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f[0]</a:t>
              </a:r>
            </a:p>
          </p:txBody>
        </p:sp>
        <p:sp>
          <p:nvSpPr>
            <p:cNvPr id="21530" name="Text Box 23">
              <a:extLst>
                <a:ext uri="{FF2B5EF4-FFF2-40B4-BE49-F238E27FC236}">
                  <a16:creationId xmlns:a16="http://schemas.microsoft.com/office/drawing/2014/main" id="{6126947F-33CE-4354-962B-7C8EBE221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256"/>
              <a:ext cx="35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f[1]</a:t>
              </a:r>
            </a:p>
          </p:txBody>
        </p:sp>
        <p:sp>
          <p:nvSpPr>
            <p:cNvPr id="21531" name="Text Box 24">
              <a:extLst>
                <a:ext uri="{FF2B5EF4-FFF2-40B4-BE49-F238E27FC236}">
                  <a16:creationId xmlns:a16="http://schemas.microsoft.com/office/drawing/2014/main" id="{1FCEB02A-612C-403B-A055-DD17FA92F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523"/>
              <a:ext cx="35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f[2]</a:t>
              </a:r>
            </a:p>
          </p:txBody>
        </p:sp>
        <p:sp>
          <p:nvSpPr>
            <p:cNvPr id="21532" name="Text Box 25">
              <a:extLst>
                <a:ext uri="{FF2B5EF4-FFF2-40B4-BE49-F238E27FC236}">
                  <a16:creationId xmlns:a16="http://schemas.microsoft.com/office/drawing/2014/main" id="{19611C60-A5E5-4A7E-AD91-58508C860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771"/>
              <a:ext cx="35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/>
                <a:t>f[3]</a:t>
              </a:r>
            </a:p>
          </p:txBody>
        </p:sp>
        <p:sp>
          <p:nvSpPr>
            <p:cNvPr id="21533" name="Text Box 26">
              <a:extLst>
                <a:ext uri="{FF2B5EF4-FFF2-40B4-BE49-F238E27FC236}">
                  <a16:creationId xmlns:a16="http://schemas.microsoft.com/office/drawing/2014/main" id="{64181725-EBE7-49FF-95FD-0ED01C7F7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" y="2047"/>
              <a:ext cx="35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f[4]</a:t>
              </a:r>
            </a:p>
          </p:txBody>
        </p:sp>
        <p:sp>
          <p:nvSpPr>
            <p:cNvPr id="21534" name="Text Box 27">
              <a:extLst>
                <a:ext uri="{FF2B5EF4-FFF2-40B4-BE49-F238E27FC236}">
                  <a16:creationId xmlns:a16="http://schemas.microsoft.com/office/drawing/2014/main" id="{971B6A88-A3D0-407C-A948-56F107F28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" y="2304"/>
              <a:ext cx="35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f[5]</a:t>
              </a:r>
            </a:p>
          </p:txBody>
        </p:sp>
        <p:sp>
          <p:nvSpPr>
            <p:cNvPr id="21535" name="Text Box 28">
              <a:extLst>
                <a:ext uri="{FF2B5EF4-FFF2-40B4-BE49-F238E27FC236}">
                  <a16:creationId xmlns:a16="http://schemas.microsoft.com/office/drawing/2014/main" id="{F160E246-D1F6-48ED-88D1-9ED4A7995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0" y="3212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f[19]</a:t>
              </a:r>
            </a:p>
          </p:txBody>
        </p:sp>
        <p:sp>
          <p:nvSpPr>
            <p:cNvPr id="21536" name="Text Box 29">
              <a:extLst>
                <a:ext uri="{FF2B5EF4-FFF2-40B4-BE49-F238E27FC236}">
                  <a16:creationId xmlns:a16="http://schemas.microsoft.com/office/drawing/2014/main" id="{B1DE96BB-CAD7-498F-A69B-9C2E5E3BB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2598"/>
              <a:ext cx="306" cy="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……...</a:t>
              </a:r>
            </a:p>
          </p:txBody>
        </p:sp>
        <p:sp>
          <p:nvSpPr>
            <p:cNvPr id="21537" name="Text Box 30">
              <a:extLst>
                <a:ext uri="{FF2B5EF4-FFF2-40B4-BE49-F238E27FC236}">
                  <a16:creationId xmlns:a16="http://schemas.microsoft.com/office/drawing/2014/main" id="{5334A716-D663-4C77-883D-D43055C34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" y="1007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1</a:t>
              </a:r>
            </a:p>
          </p:txBody>
        </p:sp>
        <p:sp>
          <p:nvSpPr>
            <p:cNvPr id="21538" name="Text Box 31">
              <a:extLst>
                <a:ext uri="{FF2B5EF4-FFF2-40B4-BE49-F238E27FC236}">
                  <a16:creationId xmlns:a16="http://schemas.microsoft.com/office/drawing/2014/main" id="{C9D626F7-F5F6-49D0-BFD5-30283FB11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" y="1265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1</a:t>
              </a:r>
            </a:p>
          </p:txBody>
        </p:sp>
        <p:sp>
          <p:nvSpPr>
            <p:cNvPr id="21539" name="Text Box 32">
              <a:extLst>
                <a:ext uri="{FF2B5EF4-FFF2-40B4-BE49-F238E27FC236}">
                  <a16:creationId xmlns:a16="http://schemas.microsoft.com/office/drawing/2014/main" id="{3E738243-A6CB-4FB2-954E-980E2B68B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3159"/>
              <a:ext cx="435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f[19]</a:t>
              </a:r>
            </a:p>
          </p:txBody>
        </p:sp>
        <p:sp>
          <p:nvSpPr>
            <p:cNvPr id="21540" name="Text Box 33">
              <a:extLst>
                <a:ext uri="{FF2B5EF4-FFF2-40B4-BE49-F238E27FC236}">
                  <a16:creationId xmlns:a16="http://schemas.microsoft.com/office/drawing/2014/main" id="{43E55BC0-08EB-44F8-A490-1FB5B76D8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" y="1023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0</a:t>
              </a:r>
            </a:p>
          </p:txBody>
        </p:sp>
        <p:sp>
          <p:nvSpPr>
            <p:cNvPr id="21541" name="Text Box 34">
              <a:extLst>
                <a:ext uri="{FF2B5EF4-FFF2-40B4-BE49-F238E27FC236}">
                  <a16:creationId xmlns:a16="http://schemas.microsoft.com/office/drawing/2014/main" id="{958156BE-3B8C-473E-AFFB-EF0D5FD86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" y="1276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1</a:t>
              </a:r>
            </a:p>
          </p:txBody>
        </p:sp>
        <p:sp>
          <p:nvSpPr>
            <p:cNvPr id="21542" name="Text Box 35">
              <a:extLst>
                <a:ext uri="{FF2B5EF4-FFF2-40B4-BE49-F238E27FC236}">
                  <a16:creationId xmlns:a16="http://schemas.microsoft.com/office/drawing/2014/main" id="{387B01AF-96BC-4759-B2A5-4B9BB8E4A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" y="2056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4</a:t>
              </a:r>
            </a:p>
          </p:txBody>
        </p:sp>
        <p:sp>
          <p:nvSpPr>
            <p:cNvPr id="21543" name="Text Box 36">
              <a:extLst>
                <a:ext uri="{FF2B5EF4-FFF2-40B4-BE49-F238E27FC236}">
                  <a16:creationId xmlns:a16="http://schemas.microsoft.com/office/drawing/2014/main" id="{CCB64F06-16D0-43D1-B04F-6ED69134D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" y="2331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sp>
          <p:nvSpPr>
            <p:cNvPr id="21544" name="Text Box 37">
              <a:extLst>
                <a:ext uri="{FF2B5EF4-FFF2-40B4-BE49-F238E27FC236}">
                  <a16:creationId xmlns:a16="http://schemas.microsoft.com/office/drawing/2014/main" id="{F12A0D30-FDE4-4952-9570-8C00FFE2E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" y="1545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2</a:t>
              </a:r>
            </a:p>
          </p:txBody>
        </p:sp>
        <p:sp>
          <p:nvSpPr>
            <p:cNvPr id="21545" name="Text Box 38">
              <a:extLst>
                <a:ext uri="{FF2B5EF4-FFF2-40B4-BE49-F238E27FC236}">
                  <a16:creationId xmlns:a16="http://schemas.microsoft.com/office/drawing/2014/main" id="{DE0CBB6C-FBF0-442A-8D4F-F26CFC074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" y="1807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21546" name="Text Box 39">
              <a:extLst>
                <a:ext uri="{FF2B5EF4-FFF2-40B4-BE49-F238E27FC236}">
                  <a16:creationId xmlns:a16="http://schemas.microsoft.com/office/drawing/2014/main" id="{515FE000-BB0C-4CD0-9819-132B859B2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212"/>
              <a:ext cx="27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19</a:t>
              </a:r>
            </a:p>
          </p:txBody>
        </p:sp>
        <p:sp>
          <p:nvSpPr>
            <p:cNvPr id="21547" name="Text Box 41">
              <a:extLst>
                <a:ext uri="{FF2B5EF4-FFF2-40B4-BE49-F238E27FC236}">
                  <a16:creationId xmlns:a16="http://schemas.microsoft.com/office/drawing/2014/main" id="{282FA39E-B976-4BE7-A966-83A7558C2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" y="1531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</a:rPr>
                <a:t>2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sp>
          <p:nvSpPr>
            <p:cNvPr id="21548" name="Text Box 46">
              <a:extLst>
                <a:ext uri="{FF2B5EF4-FFF2-40B4-BE49-F238E27FC236}">
                  <a16:creationId xmlns:a16="http://schemas.microsoft.com/office/drawing/2014/main" id="{EE88AB2D-2330-4B36-8617-C9BF85E5E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" y="1807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669900"/>
                  </a:solidFill>
                </a:rPr>
                <a:t>3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  <p:sp>
          <p:nvSpPr>
            <p:cNvPr id="21549" name="Text Box 51">
              <a:extLst>
                <a:ext uri="{FF2B5EF4-FFF2-40B4-BE49-F238E27FC236}">
                  <a16:creationId xmlns:a16="http://schemas.microsoft.com/office/drawing/2014/main" id="{DF669D72-F5E5-4C23-BAC1-BCF3EAC82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" y="2074"/>
              <a:ext cx="19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5</a:t>
              </a:r>
              <a:endParaRPr lang="en-US" altLang="zh-CN" sz="2000">
                <a:solidFill>
                  <a:schemeClr val="bg2"/>
                </a:solidFill>
              </a:endParaRPr>
            </a:p>
          </p:txBody>
        </p:sp>
      </p:grpSp>
      <p:grpSp>
        <p:nvGrpSpPr>
          <p:cNvPr id="3" name="Group 42">
            <a:extLst>
              <a:ext uri="{FF2B5EF4-FFF2-40B4-BE49-F238E27FC236}">
                <a16:creationId xmlns:a16="http://schemas.microsoft.com/office/drawing/2014/main" id="{4E28A56B-1707-47E7-A5B2-D1BE3E4E8E35}"/>
              </a:ext>
            </a:extLst>
          </p:cNvPr>
          <p:cNvGrpSpPr>
            <a:grpSpLocks/>
          </p:cNvGrpSpPr>
          <p:nvPr/>
        </p:nvGrpSpPr>
        <p:grpSpPr bwMode="auto">
          <a:xfrm>
            <a:off x="2081474" y="2088115"/>
            <a:ext cx="423862" cy="895350"/>
            <a:chOff x="3948" y="1404"/>
            <a:chExt cx="267" cy="564"/>
          </a:xfrm>
        </p:grpSpPr>
        <p:sp>
          <p:nvSpPr>
            <p:cNvPr id="21518" name="AutoShape 43">
              <a:extLst>
                <a:ext uri="{FF2B5EF4-FFF2-40B4-BE49-F238E27FC236}">
                  <a16:creationId xmlns:a16="http://schemas.microsoft.com/office/drawing/2014/main" id="{69A3BC9E-AF8A-4CD2-BFE5-44C2FF2A2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" y="1404"/>
              <a:ext cx="132" cy="336"/>
            </a:xfrm>
            <a:prstGeom prst="rightBrace">
              <a:avLst>
                <a:gd name="adj1" fmla="val 21212"/>
                <a:gd name="adj2" fmla="val 50000"/>
              </a:avLst>
            </a:prstGeom>
            <a:solidFill>
              <a:schemeClr val="bg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19" name="Freeform 44">
              <a:extLst>
                <a:ext uri="{FF2B5EF4-FFF2-40B4-BE49-F238E27FC236}">
                  <a16:creationId xmlns:a16="http://schemas.microsoft.com/office/drawing/2014/main" id="{D9E41FFA-CC5E-4A0E-A133-8BB0AA598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" y="1572"/>
              <a:ext cx="219" cy="396"/>
            </a:xfrm>
            <a:custGeom>
              <a:avLst/>
              <a:gdLst>
                <a:gd name="T0" fmla="*/ 4409 w 183"/>
                <a:gd name="T1" fmla="*/ 0 h 396"/>
                <a:gd name="T2" fmla="*/ 8726 w 183"/>
                <a:gd name="T3" fmla="*/ 84 h 396"/>
                <a:gd name="T4" fmla="*/ 4986 w 183"/>
                <a:gd name="T5" fmla="*/ 348 h 396"/>
                <a:gd name="T6" fmla="*/ 0 w 183"/>
                <a:gd name="T7" fmla="*/ 396 h 3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3"/>
                <a:gd name="T13" fmla="*/ 0 h 396"/>
                <a:gd name="T14" fmla="*/ 183 w 183"/>
                <a:gd name="T15" fmla="*/ 396 h 3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3" h="396">
                  <a:moveTo>
                    <a:pt x="84" y="0"/>
                  </a:moveTo>
                  <a:cubicBezTo>
                    <a:pt x="167" y="55"/>
                    <a:pt x="147" y="21"/>
                    <a:pt x="168" y="84"/>
                  </a:cubicBezTo>
                  <a:cubicBezTo>
                    <a:pt x="161" y="180"/>
                    <a:pt x="183" y="290"/>
                    <a:pt x="96" y="348"/>
                  </a:cubicBezTo>
                  <a:cubicBezTo>
                    <a:pt x="66" y="392"/>
                    <a:pt x="52" y="396"/>
                    <a:pt x="0" y="396"/>
                  </a:cubicBezTo>
                </a:path>
              </a:pathLst>
            </a:custGeom>
            <a:solidFill>
              <a:schemeClr val="bg1"/>
            </a:solidFill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47">
            <a:extLst>
              <a:ext uri="{FF2B5EF4-FFF2-40B4-BE49-F238E27FC236}">
                <a16:creationId xmlns:a16="http://schemas.microsoft.com/office/drawing/2014/main" id="{D3EAC98E-9B18-4202-A535-58528BD465F3}"/>
              </a:ext>
            </a:extLst>
          </p:cNvPr>
          <p:cNvGrpSpPr>
            <a:grpSpLocks/>
          </p:cNvGrpSpPr>
          <p:nvPr/>
        </p:nvGrpSpPr>
        <p:grpSpPr bwMode="auto">
          <a:xfrm>
            <a:off x="1372268" y="2423499"/>
            <a:ext cx="423862" cy="895350"/>
            <a:chOff x="3948" y="1404"/>
            <a:chExt cx="267" cy="564"/>
          </a:xfrm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21516" name="AutoShape 48">
              <a:extLst>
                <a:ext uri="{FF2B5EF4-FFF2-40B4-BE49-F238E27FC236}">
                  <a16:creationId xmlns:a16="http://schemas.microsoft.com/office/drawing/2014/main" id="{FD5C06D6-F4D6-4876-A1E7-EBDE4EBE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" y="1404"/>
              <a:ext cx="132" cy="336"/>
            </a:xfrm>
            <a:prstGeom prst="rightBrace">
              <a:avLst>
                <a:gd name="adj1" fmla="val 21212"/>
                <a:gd name="adj2" fmla="val 50000"/>
              </a:avLst>
            </a:prstGeom>
            <a:solidFill>
              <a:schemeClr val="bg1"/>
            </a:solidFill>
            <a:ln w="38100">
              <a:solidFill>
                <a:srgbClr val="666633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17" name="Freeform 49">
              <a:extLst>
                <a:ext uri="{FF2B5EF4-FFF2-40B4-BE49-F238E27FC236}">
                  <a16:creationId xmlns:a16="http://schemas.microsoft.com/office/drawing/2014/main" id="{275D399D-B905-4707-99DC-8A9F59F8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" y="1572"/>
              <a:ext cx="219" cy="396"/>
            </a:xfrm>
            <a:custGeom>
              <a:avLst/>
              <a:gdLst>
                <a:gd name="T0" fmla="*/ 4409 w 183"/>
                <a:gd name="T1" fmla="*/ 0 h 396"/>
                <a:gd name="T2" fmla="*/ 8726 w 183"/>
                <a:gd name="T3" fmla="*/ 84 h 396"/>
                <a:gd name="T4" fmla="*/ 4986 w 183"/>
                <a:gd name="T5" fmla="*/ 348 h 396"/>
                <a:gd name="T6" fmla="*/ 0 w 183"/>
                <a:gd name="T7" fmla="*/ 396 h 3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3"/>
                <a:gd name="T13" fmla="*/ 0 h 396"/>
                <a:gd name="T14" fmla="*/ 183 w 183"/>
                <a:gd name="T15" fmla="*/ 396 h 3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3" h="396">
                  <a:moveTo>
                    <a:pt x="84" y="0"/>
                  </a:moveTo>
                  <a:cubicBezTo>
                    <a:pt x="167" y="55"/>
                    <a:pt x="147" y="21"/>
                    <a:pt x="168" y="84"/>
                  </a:cubicBezTo>
                  <a:cubicBezTo>
                    <a:pt x="161" y="180"/>
                    <a:pt x="183" y="290"/>
                    <a:pt x="96" y="348"/>
                  </a:cubicBezTo>
                  <a:cubicBezTo>
                    <a:pt x="66" y="392"/>
                    <a:pt x="52" y="396"/>
                    <a:pt x="0" y="396"/>
                  </a:cubicBezTo>
                </a:path>
              </a:pathLst>
            </a:custGeom>
            <a:solidFill>
              <a:schemeClr val="bg1"/>
            </a:solidFill>
            <a:ln w="38100" cap="flat" cmpd="sng">
              <a:solidFill>
                <a:srgbClr val="666633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52">
            <a:extLst>
              <a:ext uri="{FF2B5EF4-FFF2-40B4-BE49-F238E27FC236}">
                <a16:creationId xmlns:a16="http://schemas.microsoft.com/office/drawing/2014/main" id="{19E43C34-6144-4ED3-B079-9549F0F3DEEF}"/>
              </a:ext>
            </a:extLst>
          </p:cNvPr>
          <p:cNvGrpSpPr>
            <a:grpSpLocks/>
          </p:cNvGrpSpPr>
          <p:nvPr/>
        </p:nvGrpSpPr>
        <p:grpSpPr bwMode="auto">
          <a:xfrm>
            <a:off x="2004814" y="2908853"/>
            <a:ext cx="423862" cy="895350"/>
            <a:chOff x="3948" y="1404"/>
            <a:chExt cx="267" cy="564"/>
          </a:xfrm>
        </p:grpSpPr>
        <p:sp>
          <p:nvSpPr>
            <p:cNvPr id="21514" name="AutoShape 53">
              <a:extLst>
                <a:ext uri="{FF2B5EF4-FFF2-40B4-BE49-F238E27FC236}">
                  <a16:creationId xmlns:a16="http://schemas.microsoft.com/office/drawing/2014/main" id="{058571C9-F9D8-498E-B866-BE642B0B0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" y="1404"/>
              <a:ext cx="132" cy="336"/>
            </a:xfrm>
            <a:prstGeom prst="rightBrace">
              <a:avLst>
                <a:gd name="adj1" fmla="val 21212"/>
                <a:gd name="adj2" fmla="val 50000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15" name="Freeform 54">
              <a:extLst>
                <a:ext uri="{FF2B5EF4-FFF2-40B4-BE49-F238E27FC236}">
                  <a16:creationId xmlns:a16="http://schemas.microsoft.com/office/drawing/2014/main" id="{5EAC7BD1-D4A5-445A-B1F8-A648834DF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" y="1572"/>
              <a:ext cx="219" cy="396"/>
            </a:xfrm>
            <a:custGeom>
              <a:avLst/>
              <a:gdLst>
                <a:gd name="T0" fmla="*/ 4409 w 183"/>
                <a:gd name="T1" fmla="*/ 0 h 396"/>
                <a:gd name="T2" fmla="*/ 8726 w 183"/>
                <a:gd name="T3" fmla="*/ 84 h 396"/>
                <a:gd name="T4" fmla="*/ 4986 w 183"/>
                <a:gd name="T5" fmla="*/ 348 h 396"/>
                <a:gd name="T6" fmla="*/ 0 w 183"/>
                <a:gd name="T7" fmla="*/ 396 h 3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3"/>
                <a:gd name="T13" fmla="*/ 0 h 396"/>
                <a:gd name="T14" fmla="*/ 183 w 183"/>
                <a:gd name="T15" fmla="*/ 396 h 3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3" h="396">
                  <a:moveTo>
                    <a:pt x="84" y="0"/>
                  </a:moveTo>
                  <a:cubicBezTo>
                    <a:pt x="167" y="55"/>
                    <a:pt x="147" y="21"/>
                    <a:pt x="168" y="84"/>
                  </a:cubicBezTo>
                  <a:cubicBezTo>
                    <a:pt x="161" y="180"/>
                    <a:pt x="183" y="290"/>
                    <a:pt x="96" y="348"/>
                  </a:cubicBezTo>
                  <a:cubicBezTo>
                    <a:pt x="66" y="392"/>
                    <a:pt x="52" y="396"/>
                    <a:pt x="0" y="396"/>
                  </a:cubicBezTo>
                </a:path>
              </a:pathLst>
            </a:custGeom>
            <a:solidFill>
              <a:schemeClr val="bg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8" name="Rectangle 55">
            <a:extLst>
              <a:ext uri="{FF2B5EF4-FFF2-40B4-BE49-F238E27FC236}">
                <a16:creationId xmlns:a16="http://schemas.microsoft.com/office/drawing/2014/main" id="{17A96695-D5DF-421E-8630-F8A0135E4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813" y="5232400"/>
            <a:ext cx="4271962" cy="1625600"/>
          </a:xfrm>
          <a:prstGeom prst="rect">
            <a:avLst/>
          </a:prstGeom>
          <a:solidFill>
            <a:srgbClr val="CCFFFF"/>
          </a:solidFill>
          <a:ln w="5715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40000"/>
              </a:lnSpc>
            </a:pPr>
            <a:r>
              <a:rPr kumimoji="0" lang="zh-CN" altLang="en-US" sz="2000">
                <a:solidFill>
                  <a:schemeClr val="tx2"/>
                </a:solidFill>
              </a:rPr>
              <a:t>运行结果：</a:t>
            </a:r>
            <a:endParaRPr kumimoji="0" lang="en-US" altLang="zh-CN" sz="2000">
              <a:solidFill>
                <a:schemeClr val="tx2"/>
              </a:solidFill>
            </a:endParaRPr>
          </a:p>
          <a:p>
            <a:pPr eaLnBrk="1" hangingPunct="1">
              <a:lnSpc>
                <a:spcPct val="40000"/>
              </a:lnSpc>
            </a:pPr>
            <a:r>
              <a:rPr kumimoji="0" lang="zh-CN" altLang="en-US" sz="2000">
                <a:solidFill>
                  <a:schemeClr val="tx2"/>
                </a:solidFill>
              </a:rPr>
              <a:t> </a:t>
            </a:r>
            <a:endParaRPr lang="zh-CN" altLang="en-US" sz="1600"/>
          </a:p>
          <a:p>
            <a:pPr eaLnBrk="1" hangingPunct="1">
              <a:lnSpc>
                <a:spcPct val="40000"/>
              </a:lnSpc>
            </a:pPr>
            <a:r>
              <a:rPr kumimoji="0" lang="zh-CN" altLang="en-US" sz="2000">
                <a:solidFill>
                  <a:schemeClr val="tx2"/>
                </a:solidFill>
              </a:rPr>
              <a:t>    </a:t>
            </a:r>
            <a:r>
              <a:rPr kumimoji="0" lang="en-US" altLang="zh-CN" sz="2000">
                <a:solidFill>
                  <a:schemeClr val="tx2"/>
                </a:solidFill>
              </a:rPr>
              <a:t>1           1             2             3            5</a:t>
            </a:r>
          </a:p>
          <a:p>
            <a:pPr eaLnBrk="1" hangingPunct="1">
              <a:lnSpc>
                <a:spcPct val="40000"/>
              </a:lnSpc>
            </a:pPr>
            <a:r>
              <a:rPr kumimoji="0" lang="en-US" altLang="zh-CN" sz="2000">
                <a:solidFill>
                  <a:schemeClr val="tx2"/>
                </a:solidFill>
              </a:rPr>
              <a:t> </a:t>
            </a:r>
            <a:endParaRPr lang="en-US" altLang="zh-CN" sz="1600"/>
          </a:p>
          <a:p>
            <a:pPr eaLnBrk="1" hangingPunct="1">
              <a:lnSpc>
                <a:spcPct val="40000"/>
              </a:lnSpc>
            </a:pPr>
            <a:r>
              <a:rPr kumimoji="0" lang="en-US" altLang="zh-CN" sz="2000">
                <a:solidFill>
                  <a:schemeClr val="tx2"/>
                </a:solidFill>
              </a:rPr>
              <a:t>    8         13           21           34          55</a:t>
            </a:r>
          </a:p>
          <a:p>
            <a:pPr eaLnBrk="1" hangingPunct="1">
              <a:lnSpc>
                <a:spcPct val="40000"/>
              </a:lnSpc>
            </a:pPr>
            <a:r>
              <a:rPr kumimoji="0" lang="en-US" altLang="zh-CN" sz="2000">
                <a:solidFill>
                  <a:schemeClr val="tx2"/>
                </a:solidFill>
              </a:rPr>
              <a:t> </a:t>
            </a:r>
            <a:endParaRPr lang="en-US" altLang="zh-CN" sz="1600"/>
          </a:p>
          <a:p>
            <a:pPr eaLnBrk="1" hangingPunct="1">
              <a:lnSpc>
                <a:spcPct val="40000"/>
              </a:lnSpc>
            </a:pPr>
            <a:r>
              <a:rPr kumimoji="0" lang="en-US" altLang="zh-CN" sz="2000">
                <a:solidFill>
                  <a:schemeClr val="tx2"/>
                </a:solidFill>
              </a:rPr>
              <a:t>  89       144         233         377        610</a:t>
            </a:r>
          </a:p>
          <a:p>
            <a:pPr eaLnBrk="1" hangingPunct="1">
              <a:lnSpc>
                <a:spcPct val="40000"/>
              </a:lnSpc>
            </a:pPr>
            <a:r>
              <a:rPr kumimoji="0" lang="en-US" altLang="zh-CN" sz="2000">
                <a:solidFill>
                  <a:schemeClr val="tx2"/>
                </a:solidFill>
              </a:rPr>
              <a:t> </a:t>
            </a:r>
            <a:endParaRPr lang="en-US" altLang="zh-CN" sz="1600"/>
          </a:p>
          <a:p>
            <a:pPr eaLnBrk="1" hangingPunct="1">
              <a:lnSpc>
                <a:spcPct val="40000"/>
              </a:lnSpc>
            </a:pPr>
            <a:r>
              <a:rPr kumimoji="0" lang="en-US" altLang="zh-CN" sz="2000">
                <a:solidFill>
                  <a:schemeClr val="tx2"/>
                </a:solidFill>
              </a:rPr>
              <a:t>987     1597       2584       4181      6765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8">
            <a:extLst>
              <a:ext uri="{FF2B5EF4-FFF2-40B4-BE49-F238E27FC236}">
                <a16:creationId xmlns:a16="http://schemas.microsoft.com/office/drawing/2014/main" id="{DCC68A9B-3EDB-401F-8D7C-35F7E82A0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811213"/>
            <a:ext cx="5724644" cy="46166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3  </a:t>
            </a:r>
            <a:r>
              <a:rPr lang="zh-CN" altLang="en-US" dirty="0"/>
              <a:t>用冒泡法对</a:t>
            </a:r>
            <a:r>
              <a:rPr lang="en-US" altLang="zh-CN" dirty="0"/>
              <a:t>10</a:t>
            </a:r>
            <a:r>
              <a:rPr lang="zh-CN" altLang="en-US" dirty="0"/>
              <a:t>个数排序（由小到大）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CC7C51A-DE48-4347-A922-5E11CD357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309688"/>
            <a:ext cx="8262938" cy="2263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FF3300"/>
                </a:solidFill>
              </a:rPr>
              <a:t>排序过程：</a:t>
            </a:r>
          </a:p>
          <a:p>
            <a:pPr eaLnBrk="1" hangingPunct="1">
              <a:defRPr/>
            </a:pPr>
            <a:r>
              <a:rPr lang="zh-CN" altLang="en-US" sz="2000" dirty="0">
                <a:solidFill>
                  <a:srgbClr val="FF3300"/>
                </a:solidFill>
              </a:rPr>
              <a:t>（</a:t>
            </a:r>
            <a:r>
              <a:rPr lang="en-US" altLang="zh-CN" sz="2000" dirty="0">
                <a:solidFill>
                  <a:srgbClr val="FF3300"/>
                </a:solidFill>
              </a:rPr>
              <a:t>1</a:t>
            </a:r>
            <a:r>
              <a:rPr lang="zh-CN" altLang="en-US" sz="2000" dirty="0">
                <a:solidFill>
                  <a:srgbClr val="FF3300"/>
                </a:solidFill>
              </a:rPr>
              <a:t>）比较第一个数与第二个数，若</a:t>
            </a:r>
            <a:r>
              <a:rPr lang="en-US" altLang="zh-CN" sz="2000" dirty="0">
                <a:solidFill>
                  <a:srgbClr val="FF3300"/>
                </a:solidFill>
              </a:rPr>
              <a:t>a[0]&gt;a[1]</a:t>
            </a:r>
            <a:r>
              <a:rPr lang="zh-CN" altLang="en-US" sz="2000" dirty="0">
                <a:solidFill>
                  <a:srgbClr val="FF3300"/>
                </a:solidFill>
              </a:rPr>
              <a:t>，</a:t>
            </a:r>
            <a:r>
              <a:rPr lang="zh-CN" altLang="zh-CN" sz="2000" dirty="0">
                <a:solidFill>
                  <a:srgbClr val="FF3300"/>
                </a:solidFill>
              </a:rPr>
              <a:t>则交换；然后比较第二</a:t>
            </a:r>
            <a:endParaRPr lang="zh-CN" altLang="en-US" sz="2000" dirty="0">
              <a:solidFill>
                <a:srgbClr val="FF3300"/>
              </a:solidFill>
            </a:endParaRPr>
          </a:p>
          <a:p>
            <a:pPr eaLnBrk="1" hangingPunct="1">
              <a:defRPr/>
            </a:pPr>
            <a:r>
              <a:rPr lang="zh-CN" altLang="en-US" sz="2000" dirty="0">
                <a:solidFill>
                  <a:srgbClr val="FF3300"/>
                </a:solidFill>
              </a:rPr>
              <a:t>          </a:t>
            </a:r>
            <a:r>
              <a:rPr lang="zh-CN" altLang="zh-CN" sz="2000" dirty="0">
                <a:solidFill>
                  <a:srgbClr val="FF3300"/>
                </a:solidFill>
              </a:rPr>
              <a:t>个数与第三个数；依次类推，直至第</a:t>
            </a:r>
            <a:r>
              <a:rPr lang="en-US" altLang="zh-CN" sz="2000" dirty="0">
                <a:solidFill>
                  <a:srgbClr val="FF3300"/>
                </a:solidFill>
              </a:rPr>
              <a:t>n-1</a:t>
            </a:r>
            <a:r>
              <a:rPr lang="zh-CN" altLang="zh-CN" sz="2000" dirty="0">
                <a:solidFill>
                  <a:srgbClr val="FF3300"/>
                </a:solidFill>
              </a:rPr>
              <a:t>个数和第</a:t>
            </a:r>
            <a:r>
              <a:rPr lang="en-US" altLang="zh-CN" sz="2000" dirty="0">
                <a:solidFill>
                  <a:srgbClr val="FF3300"/>
                </a:solidFill>
              </a:rPr>
              <a:t>n</a:t>
            </a:r>
            <a:r>
              <a:rPr lang="zh-CN" altLang="zh-CN" sz="2000" dirty="0">
                <a:solidFill>
                  <a:srgbClr val="FF3300"/>
                </a:solidFill>
              </a:rPr>
              <a:t>个数比较为止</a:t>
            </a:r>
            <a:endParaRPr lang="zh-CN" altLang="en-US" sz="2000" dirty="0">
              <a:solidFill>
                <a:srgbClr val="FF3300"/>
              </a:solidFill>
            </a:endParaRPr>
          </a:p>
          <a:p>
            <a:pPr eaLnBrk="1" hangingPunct="1">
              <a:defRPr/>
            </a:pPr>
            <a:r>
              <a:rPr lang="zh-CN" altLang="en-US" sz="2000" dirty="0">
                <a:solidFill>
                  <a:srgbClr val="FF3300"/>
                </a:solidFill>
              </a:rPr>
              <a:t>          </a:t>
            </a:r>
            <a:r>
              <a:rPr lang="zh-CN" altLang="zh-CN" sz="2000" dirty="0">
                <a:solidFill>
                  <a:srgbClr val="FF3300"/>
                </a:solidFill>
              </a:rPr>
              <a:t>——</a:t>
            </a:r>
            <a:r>
              <a:rPr lang="zh-CN" altLang="zh-CN" sz="2000" dirty="0">
                <a:solidFill>
                  <a:srgbClr val="33CC33"/>
                </a:solidFill>
              </a:rPr>
              <a:t>第</a:t>
            </a:r>
            <a:r>
              <a:rPr lang="en-US" altLang="zh-CN" sz="2000" dirty="0">
                <a:solidFill>
                  <a:srgbClr val="33CC33"/>
                </a:solidFill>
              </a:rPr>
              <a:t>0</a:t>
            </a:r>
            <a:r>
              <a:rPr lang="zh-CN" altLang="zh-CN" sz="2000">
                <a:solidFill>
                  <a:srgbClr val="33CC33"/>
                </a:solidFill>
              </a:rPr>
              <a:t>趟</a:t>
            </a:r>
            <a:r>
              <a:rPr lang="zh-CN" altLang="en-US" sz="2000">
                <a:solidFill>
                  <a:srgbClr val="33CC33"/>
                </a:solidFill>
              </a:rPr>
              <a:t>冒</a:t>
            </a:r>
            <a:r>
              <a:rPr lang="zh-CN" altLang="zh-CN" sz="2000">
                <a:solidFill>
                  <a:srgbClr val="33CC33"/>
                </a:solidFill>
              </a:rPr>
              <a:t>泡</a:t>
            </a:r>
            <a:r>
              <a:rPr lang="zh-CN" altLang="zh-CN" sz="2000" dirty="0">
                <a:solidFill>
                  <a:srgbClr val="33CC33"/>
                </a:solidFill>
              </a:rPr>
              <a:t>排序</a:t>
            </a:r>
            <a:r>
              <a:rPr lang="zh-CN" altLang="zh-CN" sz="2000" dirty="0">
                <a:solidFill>
                  <a:srgbClr val="FF3300"/>
                </a:solidFill>
              </a:rPr>
              <a:t>，结果</a:t>
            </a:r>
            <a:r>
              <a:rPr lang="zh-CN" altLang="zh-CN" sz="2000" dirty="0">
                <a:solidFill>
                  <a:srgbClr val="33CC33"/>
                </a:solidFill>
              </a:rPr>
              <a:t>最大</a:t>
            </a:r>
            <a:r>
              <a:rPr lang="zh-CN" altLang="zh-CN" sz="2000" dirty="0">
                <a:solidFill>
                  <a:srgbClr val="FF3300"/>
                </a:solidFill>
              </a:rPr>
              <a:t>的数被安置在最后一个元素位置上</a:t>
            </a:r>
          </a:p>
          <a:p>
            <a:pPr eaLnBrk="1" hangingPunct="1">
              <a:defRPr/>
            </a:pPr>
            <a:r>
              <a:rPr lang="zh-CN" altLang="zh-CN" sz="2000" dirty="0">
                <a:solidFill>
                  <a:srgbClr val="FF3300"/>
                </a:solidFill>
              </a:rPr>
              <a:t>（2）对前</a:t>
            </a:r>
            <a:r>
              <a:rPr lang="en-US" altLang="zh-CN" sz="2000" dirty="0">
                <a:solidFill>
                  <a:srgbClr val="FF3300"/>
                </a:solidFill>
              </a:rPr>
              <a:t>n-1</a:t>
            </a:r>
            <a:r>
              <a:rPr lang="zh-CN" altLang="zh-CN" sz="2000" dirty="0">
                <a:solidFill>
                  <a:srgbClr val="FF3300"/>
                </a:solidFill>
              </a:rPr>
              <a:t>个数进行第二趟冒泡排序，结果使</a:t>
            </a:r>
            <a:r>
              <a:rPr lang="zh-CN" altLang="zh-CN" sz="2000" dirty="0">
                <a:solidFill>
                  <a:srgbClr val="33CC33"/>
                </a:solidFill>
              </a:rPr>
              <a:t>次大</a:t>
            </a:r>
            <a:r>
              <a:rPr lang="zh-CN" altLang="zh-CN" sz="2000" dirty="0">
                <a:solidFill>
                  <a:srgbClr val="FF3300"/>
                </a:solidFill>
              </a:rPr>
              <a:t>的数被安置在第</a:t>
            </a:r>
            <a:r>
              <a:rPr lang="en-US" altLang="zh-CN" sz="2000" dirty="0">
                <a:solidFill>
                  <a:srgbClr val="FF3300"/>
                </a:solidFill>
              </a:rPr>
              <a:t>n-1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rgbClr val="FF3300"/>
                </a:solidFill>
              </a:rPr>
              <a:t>          </a:t>
            </a:r>
            <a:r>
              <a:rPr lang="zh-CN" altLang="zh-CN" sz="2000" dirty="0">
                <a:solidFill>
                  <a:srgbClr val="FF3300"/>
                </a:solidFill>
              </a:rPr>
              <a:t>个元素位置</a:t>
            </a:r>
          </a:p>
          <a:p>
            <a:pPr eaLnBrk="1" hangingPunct="1">
              <a:defRPr/>
            </a:pPr>
            <a:r>
              <a:rPr lang="zh-CN" altLang="zh-CN" sz="2000" dirty="0">
                <a:solidFill>
                  <a:srgbClr val="FF3300"/>
                </a:solidFill>
              </a:rPr>
              <a:t>（3）重复上述过程，共经过</a:t>
            </a:r>
            <a:r>
              <a:rPr lang="en-US" altLang="zh-CN" sz="2000" dirty="0">
                <a:solidFill>
                  <a:srgbClr val="FF3300"/>
                </a:solidFill>
              </a:rPr>
              <a:t>n-2</a:t>
            </a:r>
            <a:r>
              <a:rPr lang="zh-CN" altLang="zh-CN" sz="2000" dirty="0">
                <a:solidFill>
                  <a:srgbClr val="FF3300"/>
                </a:solidFill>
              </a:rPr>
              <a:t>趟冒泡排序后，排序结束</a:t>
            </a:r>
            <a:endParaRPr lang="zh-CN" altLang="en-US" sz="2000" dirty="0">
              <a:solidFill>
                <a:srgbClr val="FF3300"/>
              </a:solidFill>
            </a:endParaRPr>
          </a:p>
        </p:txBody>
      </p:sp>
      <p:grpSp>
        <p:nvGrpSpPr>
          <p:cNvPr id="2" name="Group 33">
            <a:extLst>
              <a:ext uri="{FF2B5EF4-FFF2-40B4-BE49-F238E27FC236}">
                <a16:creationId xmlns:a16="http://schemas.microsoft.com/office/drawing/2014/main" id="{D03CDEB0-7C24-443B-A9D6-4B18ABF4B246}"/>
              </a:ext>
            </a:extLst>
          </p:cNvPr>
          <p:cNvGrpSpPr>
            <a:grpSpLocks/>
          </p:cNvGrpSpPr>
          <p:nvPr/>
        </p:nvGrpSpPr>
        <p:grpSpPr bwMode="auto">
          <a:xfrm>
            <a:off x="1900238" y="3613150"/>
            <a:ext cx="1657350" cy="2371725"/>
            <a:chOff x="993" y="2276"/>
            <a:chExt cx="1044" cy="1494"/>
          </a:xfrm>
          <a:solidFill>
            <a:schemeClr val="bg2"/>
          </a:solidFill>
        </p:grpSpPr>
        <p:sp>
          <p:nvSpPr>
            <p:cNvPr id="22551" name="Rectangle 11">
              <a:extLst>
                <a:ext uri="{FF2B5EF4-FFF2-40B4-BE49-F238E27FC236}">
                  <a16:creationId xmlns:a16="http://schemas.microsoft.com/office/drawing/2014/main" id="{9D1B3B3A-4A96-40C8-95A0-2DD81F18B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" y="2276"/>
              <a:ext cx="1044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0" lang="en-US" altLang="zh-CN" sz="2000"/>
                <a:t>9  8  8  8  8  8 </a:t>
              </a:r>
              <a:endParaRPr lang="en-US" altLang="zh-CN" sz="2000"/>
            </a:p>
          </p:txBody>
        </p:sp>
        <p:sp>
          <p:nvSpPr>
            <p:cNvPr id="22552" name="Rectangle 12">
              <a:extLst>
                <a:ext uri="{FF2B5EF4-FFF2-40B4-BE49-F238E27FC236}">
                  <a16:creationId xmlns:a16="http://schemas.microsoft.com/office/drawing/2014/main" id="{D18F7C86-8C70-4AC1-8CA8-CB5A06D88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" y="2528"/>
              <a:ext cx="1044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0" lang="en-US" altLang="zh-CN" sz="2000"/>
                <a:t>8  9  5  5  5  5 </a:t>
              </a:r>
              <a:endParaRPr lang="en-US" altLang="zh-CN" sz="2000"/>
            </a:p>
          </p:txBody>
        </p:sp>
        <p:sp>
          <p:nvSpPr>
            <p:cNvPr id="22553" name="Rectangle 13">
              <a:extLst>
                <a:ext uri="{FF2B5EF4-FFF2-40B4-BE49-F238E27FC236}">
                  <a16:creationId xmlns:a16="http://schemas.microsoft.com/office/drawing/2014/main" id="{555143CE-B9F8-4992-B439-64EBDCFEF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" y="2777"/>
              <a:ext cx="1044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0" lang="en-US" altLang="zh-CN" sz="2000" dirty="0"/>
                <a:t>5  5  9  4  4  4 </a:t>
              </a:r>
              <a:endParaRPr lang="en-US" altLang="zh-CN" sz="2000" dirty="0"/>
            </a:p>
          </p:txBody>
        </p:sp>
        <p:sp>
          <p:nvSpPr>
            <p:cNvPr id="22554" name="Rectangle 14">
              <a:extLst>
                <a:ext uri="{FF2B5EF4-FFF2-40B4-BE49-F238E27FC236}">
                  <a16:creationId xmlns:a16="http://schemas.microsoft.com/office/drawing/2014/main" id="{D8A2C9FF-CA10-44BE-B59B-195DF11A9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" y="3027"/>
              <a:ext cx="1044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0" lang="en-US" altLang="zh-CN" sz="2000"/>
                <a:t>4  4  4  9  2  2 </a:t>
              </a:r>
              <a:endParaRPr lang="en-US" altLang="zh-CN" sz="2000"/>
            </a:p>
          </p:txBody>
        </p:sp>
        <p:sp>
          <p:nvSpPr>
            <p:cNvPr id="22555" name="Rectangle 15">
              <a:extLst>
                <a:ext uri="{FF2B5EF4-FFF2-40B4-BE49-F238E27FC236}">
                  <a16:creationId xmlns:a16="http://schemas.microsoft.com/office/drawing/2014/main" id="{29A961AA-DC2F-468E-A4E0-EC2602B0B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" y="3276"/>
              <a:ext cx="1044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0" lang="en-US" altLang="zh-CN" sz="2000"/>
                <a:t>2  2  2  2  9  0 </a:t>
              </a:r>
              <a:endParaRPr lang="en-US" altLang="zh-CN" sz="2000"/>
            </a:p>
          </p:txBody>
        </p:sp>
        <p:sp>
          <p:nvSpPr>
            <p:cNvPr id="22556" name="Rectangle 16">
              <a:extLst>
                <a:ext uri="{FF2B5EF4-FFF2-40B4-BE49-F238E27FC236}">
                  <a16:creationId xmlns:a16="http://schemas.microsoft.com/office/drawing/2014/main" id="{C67014DA-8089-436B-BB7C-EC06D4864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" y="3520"/>
              <a:ext cx="1044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0" lang="en-US" altLang="zh-CN" sz="2000"/>
                <a:t>0  0  0  0  0  </a:t>
              </a:r>
              <a:r>
                <a:rPr kumimoji="0" lang="en-US" altLang="zh-CN" sz="2000">
                  <a:solidFill>
                    <a:srgbClr val="FF0000"/>
                  </a:solidFill>
                </a:rPr>
                <a:t>9</a:t>
              </a:r>
              <a:endParaRPr lang="en-US" altLang="zh-CN" sz="2000"/>
            </a:p>
          </p:txBody>
        </p:sp>
      </p:grpSp>
      <p:grpSp>
        <p:nvGrpSpPr>
          <p:cNvPr id="3" name="Group 34">
            <a:extLst>
              <a:ext uri="{FF2B5EF4-FFF2-40B4-BE49-F238E27FC236}">
                <a16:creationId xmlns:a16="http://schemas.microsoft.com/office/drawing/2014/main" id="{8CAC2CE6-4579-459F-BE83-19D3EC0C2F03}"/>
              </a:ext>
            </a:extLst>
          </p:cNvPr>
          <p:cNvGrpSpPr>
            <a:grpSpLocks/>
          </p:cNvGrpSpPr>
          <p:nvPr/>
        </p:nvGrpSpPr>
        <p:grpSpPr bwMode="auto">
          <a:xfrm>
            <a:off x="3822700" y="3613150"/>
            <a:ext cx="1435100" cy="1966913"/>
            <a:chOff x="2330" y="2276"/>
            <a:chExt cx="904" cy="1239"/>
          </a:xfrm>
          <a:solidFill>
            <a:schemeClr val="bg2"/>
          </a:solidFill>
        </p:grpSpPr>
        <p:sp>
          <p:nvSpPr>
            <p:cNvPr id="22546" name="Rectangle 18">
              <a:extLst>
                <a:ext uri="{FF2B5EF4-FFF2-40B4-BE49-F238E27FC236}">
                  <a16:creationId xmlns:a16="http://schemas.microsoft.com/office/drawing/2014/main" id="{5183FCDD-2DDD-41F8-BF6F-6282B48C6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0" y="2276"/>
              <a:ext cx="904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0" lang="en-US" altLang="zh-CN" sz="2000"/>
                <a:t>8  5  5  5  5 </a:t>
              </a:r>
              <a:endParaRPr lang="en-US" altLang="zh-CN" sz="2000"/>
            </a:p>
          </p:txBody>
        </p:sp>
        <p:sp>
          <p:nvSpPr>
            <p:cNvPr id="22547" name="Rectangle 19">
              <a:extLst>
                <a:ext uri="{FF2B5EF4-FFF2-40B4-BE49-F238E27FC236}">
                  <a16:creationId xmlns:a16="http://schemas.microsoft.com/office/drawing/2014/main" id="{86FF9197-F3C4-4211-AED3-8D00EFBBE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0" y="2528"/>
              <a:ext cx="904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0" lang="en-US" altLang="zh-CN" sz="2000"/>
                <a:t>5  8  4  4  4 </a:t>
              </a:r>
              <a:endParaRPr lang="en-US" altLang="zh-CN" sz="2000"/>
            </a:p>
          </p:txBody>
        </p:sp>
        <p:sp>
          <p:nvSpPr>
            <p:cNvPr id="22548" name="Rectangle 20">
              <a:extLst>
                <a:ext uri="{FF2B5EF4-FFF2-40B4-BE49-F238E27FC236}">
                  <a16:creationId xmlns:a16="http://schemas.microsoft.com/office/drawing/2014/main" id="{BD590BBC-6602-4FFD-88EF-8C61D496B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0" y="2772"/>
              <a:ext cx="904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0" lang="en-US" altLang="zh-CN" sz="2000"/>
                <a:t>4  4  8  2  2 </a:t>
              </a:r>
              <a:endParaRPr lang="en-US" altLang="zh-CN" sz="2000"/>
            </a:p>
          </p:txBody>
        </p:sp>
        <p:sp>
          <p:nvSpPr>
            <p:cNvPr id="22549" name="Rectangle 21">
              <a:extLst>
                <a:ext uri="{FF2B5EF4-FFF2-40B4-BE49-F238E27FC236}">
                  <a16:creationId xmlns:a16="http://schemas.microsoft.com/office/drawing/2014/main" id="{C41FA9B7-1340-4E14-88DE-A4B7D5B99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0" y="3023"/>
              <a:ext cx="904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0" lang="en-US" altLang="zh-CN" sz="2000"/>
                <a:t>2  2  2  8  0 </a:t>
              </a:r>
              <a:endParaRPr lang="en-US" altLang="zh-CN" sz="2000"/>
            </a:p>
          </p:txBody>
        </p:sp>
        <p:sp>
          <p:nvSpPr>
            <p:cNvPr id="22550" name="Rectangle 22">
              <a:extLst>
                <a:ext uri="{FF2B5EF4-FFF2-40B4-BE49-F238E27FC236}">
                  <a16:creationId xmlns:a16="http://schemas.microsoft.com/office/drawing/2014/main" id="{3D7579AB-A30C-4738-BC85-B8FD0A1BB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0" y="3265"/>
              <a:ext cx="904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0" lang="en-US" altLang="zh-CN" sz="2000"/>
                <a:t>0  0  0  0  </a:t>
              </a:r>
              <a:r>
                <a:rPr kumimoji="0" lang="en-US" altLang="zh-CN" sz="2000">
                  <a:solidFill>
                    <a:srgbClr val="FF0000"/>
                  </a:solidFill>
                </a:rPr>
                <a:t>8</a:t>
              </a:r>
              <a:endParaRPr lang="en-US" altLang="zh-CN" sz="2000"/>
            </a:p>
          </p:txBody>
        </p:sp>
      </p:grpSp>
      <p:grpSp>
        <p:nvGrpSpPr>
          <p:cNvPr id="4" name="Group 23">
            <a:extLst>
              <a:ext uri="{FF2B5EF4-FFF2-40B4-BE49-F238E27FC236}">
                <a16:creationId xmlns:a16="http://schemas.microsoft.com/office/drawing/2014/main" id="{03A86C81-7D2D-4DBB-8A4B-2829B3C8D96C}"/>
              </a:ext>
            </a:extLst>
          </p:cNvPr>
          <p:cNvGrpSpPr>
            <a:grpSpLocks/>
          </p:cNvGrpSpPr>
          <p:nvPr/>
        </p:nvGrpSpPr>
        <p:grpSpPr bwMode="auto">
          <a:xfrm>
            <a:off x="5522913" y="3613150"/>
            <a:ext cx="1076325" cy="1539875"/>
            <a:chOff x="2928" y="1680"/>
            <a:chExt cx="820" cy="970"/>
          </a:xfrm>
          <a:solidFill>
            <a:schemeClr val="bg2"/>
          </a:solidFill>
        </p:grpSpPr>
        <p:sp>
          <p:nvSpPr>
            <p:cNvPr id="22542" name="Rectangle 24">
              <a:extLst>
                <a:ext uri="{FF2B5EF4-FFF2-40B4-BE49-F238E27FC236}">
                  <a16:creationId xmlns:a16="http://schemas.microsoft.com/office/drawing/2014/main" id="{92C71C46-72FF-43BC-B415-946F1F373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680"/>
              <a:ext cx="820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0" lang="en-US" altLang="zh-CN" sz="2000"/>
                <a:t>5  4  4  4 </a:t>
              </a:r>
              <a:endParaRPr lang="en-US" altLang="zh-CN" sz="2000"/>
            </a:p>
          </p:txBody>
        </p:sp>
        <p:sp>
          <p:nvSpPr>
            <p:cNvPr id="22543" name="Rectangle 25">
              <a:extLst>
                <a:ext uri="{FF2B5EF4-FFF2-40B4-BE49-F238E27FC236}">
                  <a16:creationId xmlns:a16="http://schemas.microsoft.com/office/drawing/2014/main" id="{7424E5E3-8869-4B82-AFDE-76AC5A908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920"/>
              <a:ext cx="820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0" lang="en-US" altLang="zh-CN" sz="2000"/>
                <a:t>4  5  2  2 </a:t>
              </a:r>
              <a:endParaRPr lang="en-US" altLang="zh-CN" sz="2000"/>
            </a:p>
          </p:txBody>
        </p:sp>
        <p:sp>
          <p:nvSpPr>
            <p:cNvPr id="22544" name="Rectangle 26">
              <a:extLst>
                <a:ext uri="{FF2B5EF4-FFF2-40B4-BE49-F238E27FC236}">
                  <a16:creationId xmlns:a16="http://schemas.microsoft.com/office/drawing/2014/main" id="{9858E4BA-96D0-4188-9EB1-4FB3F5E89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60"/>
              <a:ext cx="820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0" lang="en-US" altLang="zh-CN" sz="2000"/>
                <a:t>2  2  5  0 </a:t>
              </a:r>
              <a:endParaRPr lang="en-US" altLang="zh-CN" sz="2000"/>
            </a:p>
          </p:txBody>
        </p:sp>
        <p:sp>
          <p:nvSpPr>
            <p:cNvPr id="22545" name="Rectangle 27">
              <a:extLst>
                <a:ext uri="{FF2B5EF4-FFF2-40B4-BE49-F238E27FC236}">
                  <a16:creationId xmlns:a16="http://schemas.microsoft.com/office/drawing/2014/main" id="{8AA7D346-2DE7-4ADC-A220-61E6ED5E7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00"/>
              <a:ext cx="820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0" lang="en-US" altLang="zh-CN" sz="2000"/>
                <a:t>0  0  0  </a:t>
              </a:r>
              <a:r>
                <a:rPr kumimoji="0" lang="en-US" altLang="zh-CN" sz="2000">
                  <a:solidFill>
                    <a:srgbClr val="FF0000"/>
                  </a:solidFill>
                </a:rPr>
                <a:t>5</a:t>
              </a:r>
              <a:endParaRPr lang="en-US" altLang="zh-CN" sz="2000"/>
            </a:p>
          </p:txBody>
        </p:sp>
      </p:grpSp>
      <p:grpSp>
        <p:nvGrpSpPr>
          <p:cNvPr id="6" name="Group 28">
            <a:extLst>
              <a:ext uri="{FF2B5EF4-FFF2-40B4-BE49-F238E27FC236}">
                <a16:creationId xmlns:a16="http://schemas.microsoft.com/office/drawing/2014/main" id="{99ED0BA2-1A5E-47EB-A22D-39767840E8DC}"/>
              </a:ext>
            </a:extLst>
          </p:cNvPr>
          <p:cNvGrpSpPr>
            <a:grpSpLocks/>
          </p:cNvGrpSpPr>
          <p:nvPr/>
        </p:nvGrpSpPr>
        <p:grpSpPr bwMode="auto">
          <a:xfrm>
            <a:off x="6864350" y="3613150"/>
            <a:ext cx="857250" cy="1082675"/>
            <a:chOff x="3888" y="1920"/>
            <a:chExt cx="672" cy="682"/>
          </a:xfrm>
          <a:solidFill>
            <a:schemeClr val="bg2"/>
          </a:solidFill>
        </p:grpSpPr>
        <p:sp>
          <p:nvSpPr>
            <p:cNvPr id="22540" name="Rectangle 29">
              <a:extLst>
                <a:ext uri="{FF2B5EF4-FFF2-40B4-BE49-F238E27FC236}">
                  <a16:creationId xmlns:a16="http://schemas.microsoft.com/office/drawing/2014/main" id="{45E7FC35-AFC1-4467-8ED1-D68E591B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20"/>
              <a:ext cx="672" cy="44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0" lang="en-US" altLang="zh-CN" sz="2000"/>
                <a:t>4  2  2  2      0</a:t>
              </a:r>
              <a:endParaRPr lang="en-US" altLang="zh-CN" sz="2000"/>
            </a:p>
          </p:txBody>
        </p:sp>
        <p:sp>
          <p:nvSpPr>
            <p:cNvPr id="22541" name="Rectangle 30">
              <a:extLst>
                <a:ext uri="{FF2B5EF4-FFF2-40B4-BE49-F238E27FC236}">
                  <a16:creationId xmlns:a16="http://schemas.microsoft.com/office/drawing/2014/main" id="{DF01289F-2AD5-4FF3-9D01-70C920EAE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160"/>
              <a:ext cx="672" cy="44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0" lang="en-US" altLang="zh-CN" sz="2000"/>
                <a:t>2  4  0  0  0 </a:t>
              </a:r>
              <a:r>
                <a:rPr kumimoji="0" lang="en-US" altLang="zh-CN" sz="2000">
                  <a:solidFill>
                    <a:srgbClr val="FF0000"/>
                  </a:solidFill>
                </a:rPr>
                <a:t> 4</a:t>
              </a:r>
              <a:endParaRPr lang="en-US" altLang="zh-CN" sz="2000">
                <a:solidFill>
                  <a:srgbClr val="FF0000"/>
                </a:solidFill>
              </a:endParaRPr>
            </a:p>
          </p:txBody>
        </p:sp>
      </p:grpSp>
      <p:sp>
        <p:nvSpPr>
          <p:cNvPr id="27" name="Rectangle 31">
            <a:extLst>
              <a:ext uri="{FF2B5EF4-FFF2-40B4-BE49-F238E27FC236}">
                <a16:creationId xmlns:a16="http://schemas.microsoft.com/office/drawing/2014/main" id="{E71B4E08-A903-4B6B-9701-B65344F33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300" y="3613150"/>
            <a:ext cx="581025" cy="7016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/>
              <a:t>2  0</a:t>
            </a:r>
          </a:p>
          <a:p>
            <a:pPr eaLnBrk="1" hangingPunct="1"/>
            <a:r>
              <a:rPr kumimoji="0" lang="en-US" altLang="zh-CN" sz="2000"/>
              <a:t>0  </a:t>
            </a:r>
            <a:r>
              <a:rPr kumimoji="0" lang="en-US" altLang="zh-CN" sz="2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FE111EC7-4208-427A-9E19-E573FA323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5991225"/>
            <a:ext cx="7191375" cy="412750"/>
          </a:xfrm>
          <a:prstGeom prst="rect">
            <a:avLst/>
          </a:prstGeom>
          <a:solidFill>
            <a:srgbClr val="FFCCFF">
              <a:alpha val="50195"/>
            </a:srgbClr>
          </a:solidFill>
          <a:ln w="158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000">
                <a:solidFill>
                  <a:schemeClr val="tx2"/>
                </a:solidFill>
              </a:rPr>
              <a:t>第</a:t>
            </a:r>
            <a:r>
              <a:rPr kumimoji="0" lang="en-US" altLang="zh-CN" sz="2000">
                <a:solidFill>
                  <a:schemeClr val="tx2"/>
                </a:solidFill>
              </a:rPr>
              <a:t>0</a:t>
            </a:r>
            <a:r>
              <a:rPr kumimoji="0" lang="zh-CN" altLang="en-US" sz="2000">
                <a:solidFill>
                  <a:schemeClr val="tx2"/>
                </a:solidFill>
              </a:rPr>
              <a:t>轮大数沉底          第</a:t>
            </a:r>
            <a:r>
              <a:rPr kumimoji="0" lang="en-US" altLang="zh-CN" sz="2000">
                <a:solidFill>
                  <a:schemeClr val="tx2"/>
                </a:solidFill>
              </a:rPr>
              <a:t>1</a:t>
            </a:r>
            <a:r>
              <a:rPr kumimoji="0" lang="zh-CN" altLang="en-US" sz="2000">
                <a:solidFill>
                  <a:schemeClr val="tx2"/>
                </a:solidFill>
              </a:rPr>
              <a:t>轮               第</a:t>
            </a:r>
            <a:r>
              <a:rPr kumimoji="0" lang="en-US" altLang="zh-CN" sz="2000">
                <a:solidFill>
                  <a:schemeClr val="tx2"/>
                </a:solidFill>
              </a:rPr>
              <a:t>2</a:t>
            </a:r>
            <a:r>
              <a:rPr kumimoji="0" lang="zh-CN" altLang="en-US" sz="2000">
                <a:solidFill>
                  <a:schemeClr val="tx2"/>
                </a:solidFill>
              </a:rPr>
              <a:t>轮         第</a:t>
            </a:r>
            <a:r>
              <a:rPr kumimoji="0" lang="en-US" altLang="zh-CN" sz="2000">
                <a:solidFill>
                  <a:schemeClr val="tx2"/>
                </a:solidFill>
              </a:rPr>
              <a:t>3</a:t>
            </a:r>
            <a:r>
              <a:rPr kumimoji="0" lang="zh-CN" altLang="en-US" sz="2000">
                <a:solidFill>
                  <a:schemeClr val="tx2"/>
                </a:solidFill>
              </a:rPr>
              <a:t>轮        第</a:t>
            </a:r>
            <a:r>
              <a:rPr kumimoji="0" lang="en-US" altLang="zh-CN" sz="2000">
                <a:solidFill>
                  <a:schemeClr val="tx2"/>
                </a:solidFill>
              </a:rPr>
              <a:t>4</a:t>
            </a:r>
            <a:r>
              <a:rPr kumimoji="0" lang="zh-CN" altLang="en-US" sz="2000">
                <a:solidFill>
                  <a:schemeClr val="tx2"/>
                </a:solidFill>
              </a:rPr>
              <a:t>轮 </a:t>
            </a:r>
            <a:endParaRPr lang="zh-CN" altLang="en-US" sz="2000"/>
          </a:p>
        </p:txBody>
      </p:sp>
      <p:sp>
        <p:nvSpPr>
          <p:cNvPr id="29" name="Rectangle 35">
            <a:extLst>
              <a:ext uri="{FF2B5EF4-FFF2-40B4-BE49-F238E27FC236}">
                <a16:creationId xmlns:a16="http://schemas.microsoft.com/office/drawing/2014/main" id="{A57F28AE-DA6E-4ABE-8F79-358197CF7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105400"/>
            <a:ext cx="1506538" cy="412750"/>
          </a:xfrm>
          <a:prstGeom prst="rect">
            <a:avLst/>
          </a:prstGeom>
          <a:solidFill>
            <a:srgbClr val="FFCCFF">
              <a:alpha val="50195"/>
            </a:srgbClr>
          </a:solidFill>
          <a:ln w="158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000">
                <a:solidFill>
                  <a:schemeClr val="tx2"/>
                </a:solidFill>
              </a:rPr>
              <a:t>此处：</a:t>
            </a:r>
            <a:r>
              <a:rPr kumimoji="0" lang="en-US" altLang="zh-CN" sz="2000">
                <a:solidFill>
                  <a:schemeClr val="tx2"/>
                </a:solidFill>
              </a:rPr>
              <a:t>n=6 </a:t>
            </a:r>
            <a:endParaRPr lang="en-US" altLang="zh-CN" sz="2000"/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id="{08960680-6C1A-473C-A898-594FE670D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6461125"/>
            <a:ext cx="5387975" cy="400050"/>
          </a:xfrm>
          <a:prstGeom prst="rect">
            <a:avLst/>
          </a:prstGeom>
          <a:solidFill>
            <a:srgbClr val="FFCCFF">
              <a:alpha val="50195"/>
            </a:srgbClr>
          </a:solidFill>
          <a:ln w="158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000">
                <a:solidFill>
                  <a:schemeClr val="tx2"/>
                </a:solidFill>
              </a:rPr>
              <a:t>外层循环</a:t>
            </a:r>
            <a:r>
              <a:rPr kumimoji="0" lang="en-US" altLang="zh-CN" sz="2000">
                <a:solidFill>
                  <a:schemeClr val="tx2"/>
                </a:solidFill>
              </a:rPr>
              <a:t>j(0~n-2)</a:t>
            </a:r>
            <a:r>
              <a:rPr kumimoji="0" lang="zh-CN" altLang="en-US" sz="2000">
                <a:solidFill>
                  <a:schemeClr val="tx2"/>
                </a:solidFill>
              </a:rPr>
              <a:t>次       内层循环</a:t>
            </a:r>
            <a:r>
              <a:rPr kumimoji="0" lang="en-US" altLang="zh-CN" sz="2000">
                <a:solidFill>
                  <a:schemeClr val="tx2"/>
                </a:solidFill>
              </a:rPr>
              <a:t>i (0~n-j-1)</a:t>
            </a:r>
            <a:r>
              <a:rPr kumimoji="0" lang="zh-CN" altLang="en-US" sz="2000">
                <a:solidFill>
                  <a:schemeClr val="tx2"/>
                </a:solidFill>
              </a:rPr>
              <a:t>次</a:t>
            </a:r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29">
            <a:extLst>
              <a:ext uri="{FF2B5EF4-FFF2-40B4-BE49-F238E27FC236}">
                <a16:creationId xmlns:a16="http://schemas.microsoft.com/office/drawing/2014/main" id="{0D21C89C-A384-4252-8307-F22A886DA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144" y="1067903"/>
            <a:ext cx="4703830" cy="5346529"/>
          </a:xfrm>
          <a:prstGeom prst="rect">
            <a:avLst/>
          </a:prstGeom>
          <a:solidFill>
            <a:schemeClr val="bg2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int main()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{ int a[10],</a:t>
            </a:r>
            <a:r>
              <a:rPr lang="en-US" altLang="zh-CN" dirty="0" err="1"/>
              <a:t>i,j,t</a:t>
            </a:r>
            <a:r>
              <a:rPr lang="en-US" altLang="zh-CN" dirty="0"/>
              <a:t>;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   int n=10;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solidFill>
                  <a:schemeClr val="bg2"/>
                </a:solidFill>
              </a:rPr>
              <a:t>  </a:t>
            </a:r>
            <a:r>
              <a:rPr lang="en-US" altLang="zh-CN" dirty="0">
                <a:solidFill>
                  <a:srgbClr val="33CC33"/>
                </a:solidFill>
              </a:rPr>
              <a:t>for(</a:t>
            </a:r>
            <a:r>
              <a:rPr lang="en-US" altLang="zh-CN" dirty="0" err="1">
                <a:solidFill>
                  <a:srgbClr val="33CC33"/>
                </a:solidFill>
              </a:rPr>
              <a:t>i</a:t>
            </a:r>
            <a:r>
              <a:rPr lang="en-US" altLang="zh-CN" dirty="0">
                <a:solidFill>
                  <a:srgbClr val="33CC33"/>
                </a:solidFill>
              </a:rPr>
              <a:t>=0;i&lt;</a:t>
            </a:r>
            <a:r>
              <a:rPr lang="en-US" altLang="zh-CN" dirty="0" err="1">
                <a:solidFill>
                  <a:srgbClr val="33CC33"/>
                </a:solidFill>
              </a:rPr>
              <a:t>n;i</a:t>
            </a:r>
            <a:r>
              <a:rPr lang="en-US" altLang="zh-CN" dirty="0">
                <a:solidFill>
                  <a:srgbClr val="33CC33"/>
                </a:solidFill>
              </a:rPr>
              <a:t>++)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33CC33"/>
                </a:solidFill>
              </a:rPr>
              <a:t>     </a:t>
            </a:r>
            <a:r>
              <a:rPr lang="en-US" altLang="zh-CN" dirty="0" err="1">
                <a:solidFill>
                  <a:srgbClr val="33CC33"/>
                </a:solidFill>
              </a:rPr>
              <a:t>scanf</a:t>
            </a:r>
            <a:r>
              <a:rPr lang="en-US" altLang="zh-CN" dirty="0">
                <a:solidFill>
                  <a:srgbClr val="33CC33"/>
                </a:solidFill>
              </a:rPr>
              <a:t>("%</a:t>
            </a:r>
            <a:r>
              <a:rPr lang="en-US" altLang="zh-CN" dirty="0" err="1">
                <a:solidFill>
                  <a:srgbClr val="33CC33"/>
                </a:solidFill>
              </a:rPr>
              <a:t>d",&amp;a</a:t>
            </a:r>
            <a:r>
              <a:rPr lang="en-US" altLang="zh-CN" dirty="0">
                <a:solidFill>
                  <a:srgbClr val="33CC33"/>
                </a:solidFill>
              </a:rPr>
              <a:t>[</a:t>
            </a:r>
            <a:r>
              <a:rPr lang="en-US" altLang="zh-CN" dirty="0" err="1">
                <a:solidFill>
                  <a:srgbClr val="33CC33"/>
                </a:solidFill>
              </a:rPr>
              <a:t>i</a:t>
            </a:r>
            <a:r>
              <a:rPr lang="en-US" altLang="zh-CN" dirty="0">
                <a:solidFill>
                  <a:srgbClr val="33CC33"/>
                </a:solidFill>
              </a:rPr>
              <a:t>]); </a:t>
            </a:r>
            <a:endParaRPr lang="en-US" altLang="zh-CN" dirty="0"/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solidFill>
                  <a:schemeClr val="bg2"/>
                </a:solidFill>
              </a:rPr>
              <a:t>  </a:t>
            </a:r>
            <a:r>
              <a:rPr lang="en-US" altLang="zh-CN" dirty="0">
                <a:solidFill>
                  <a:srgbClr val="FF3300"/>
                </a:solidFill>
              </a:rPr>
              <a:t>for(j=0;j&lt;(n-1);</a:t>
            </a:r>
            <a:r>
              <a:rPr lang="en-US" altLang="zh-CN" dirty="0" err="1">
                <a:solidFill>
                  <a:srgbClr val="FF3300"/>
                </a:solidFill>
              </a:rPr>
              <a:t>j++</a:t>
            </a:r>
            <a:r>
              <a:rPr lang="en-US" altLang="zh-CN" dirty="0">
                <a:solidFill>
                  <a:srgbClr val="FF3300"/>
                </a:solidFill>
              </a:rPr>
              <a:t>)</a:t>
            </a:r>
            <a:endParaRPr lang="en-US" altLang="zh-CN" dirty="0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   for(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=0;i&lt;(n-1-j);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++)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      </a:t>
            </a:r>
            <a:r>
              <a:rPr lang="en-US" altLang="zh-CN" dirty="0">
                <a:solidFill>
                  <a:srgbClr val="FF00FF"/>
                </a:solidFill>
              </a:rPr>
              <a:t>if(a[</a:t>
            </a:r>
            <a:r>
              <a:rPr lang="en-US" altLang="zh-CN" dirty="0" err="1">
                <a:solidFill>
                  <a:srgbClr val="FF00FF"/>
                </a:solidFill>
              </a:rPr>
              <a:t>i</a:t>
            </a:r>
            <a:r>
              <a:rPr lang="en-US" altLang="zh-CN" dirty="0">
                <a:solidFill>
                  <a:srgbClr val="FF00FF"/>
                </a:solidFill>
              </a:rPr>
              <a:t>]&gt;a[i+1])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FF00FF"/>
                </a:solidFill>
              </a:rPr>
              <a:t>         {t=a[</a:t>
            </a:r>
            <a:r>
              <a:rPr lang="en-US" altLang="zh-CN" dirty="0" err="1">
                <a:solidFill>
                  <a:srgbClr val="FF00FF"/>
                </a:solidFill>
              </a:rPr>
              <a:t>i</a:t>
            </a:r>
            <a:r>
              <a:rPr lang="en-US" altLang="zh-CN" dirty="0">
                <a:solidFill>
                  <a:srgbClr val="FF00FF"/>
                </a:solidFill>
              </a:rPr>
              <a:t>]; a[</a:t>
            </a:r>
            <a:r>
              <a:rPr lang="en-US" altLang="zh-CN" dirty="0" err="1">
                <a:solidFill>
                  <a:srgbClr val="FF00FF"/>
                </a:solidFill>
              </a:rPr>
              <a:t>i</a:t>
            </a:r>
            <a:r>
              <a:rPr lang="en-US" altLang="zh-CN" dirty="0">
                <a:solidFill>
                  <a:srgbClr val="FF00FF"/>
                </a:solidFill>
              </a:rPr>
              <a:t>]=a[i+1]; a[i+1]=t;} </a:t>
            </a:r>
            <a:endParaRPr lang="en-US" altLang="zh-CN" dirty="0"/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solidFill>
                  <a:schemeClr val="bg2"/>
                </a:solidFill>
              </a:rPr>
              <a:t>  </a:t>
            </a:r>
            <a:r>
              <a:rPr lang="en-US" altLang="zh-CN" dirty="0">
                <a:solidFill>
                  <a:srgbClr val="008000"/>
                </a:solidFill>
              </a:rPr>
              <a:t>for(i=0;i&lt;10;i++)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008000"/>
                </a:solidFill>
              </a:rPr>
              <a:t>     printf("%d ",a[i]);</a:t>
            </a:r>
            <a:endParaRPr lang="en-US" altLang="zh-CN" dirty="0">
              <a:solidFill>
                <a:schemeClr val="bg2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}</a:t>
            </a:r>
          </a:p>
        </p:txBody>
      </p:sp>
      <p:grpSp>
        <p:nvGrpSpPr>
          <p:cNvPr id="23554" name="Group 8">
            <a:extLst>
              <a:ext uri="{FF2B5EF4-FFF2-40B4-BE49-F238E27FC236}">
                <a16:creationId xmlns:a16="http://schemas.microsoft.com/office/drawing/2014/main" id="{4E7EB82E-3A56-4454-9DF4-71C935C66DC9}"/>
              </a:ext>
            </a:extLst>
          </p:cNvPr>
          <p:cNvGrpSpPr>
            <a:grpSpLocks/>
          </p:cNvGrpSpPr>
          <p:nvPr/>
        </p:nvGrpSpPr>
        <p:grpSpPr bwMode="auto">
          <a:xfrm>
            <a:off x="-14458" y="2132856"/>
            <a:ext cx="4419600" cy="3429000"/>
            <a:chOff x="1488" y="672"/>
            <a:chExt cx="2784" cy="2160"/>
          </a:xfrm>
        </p:grpSpPr>
        <p:grpSp>
          <p:nvGrpSpPr>
            <p:cNvPr id="23556" name="Group 9">
              <a:extLst>
                <a:ext uri="{FF2B5EF4-FFF2-40B4-BE49-F238E27FC236}">
                  <a16:creationId xmlns:a16="http://schemas.microsoft.com/office/drawing/2014/main" id="{AF8DE01D-EFB0-4849-81AD-E2A0FD1B7D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672"/>
              <a:ext cx="2784" cy="2160"/>
              <a:chOff x="1488" y="672"/>
              <a:chExt cx="2784" cy="2160"/>
            </a:xfrm>
          </p:grpSpPr>
          <p:sp>
            <p:nvSpPr>
              <p:cNvPr id="23567" name="Rectangle 10">
                <a:extLst>
                  <a:ext uri="{FF2B5EF4-FFF2-40B4-BE49-F238E27FC236}">
                    <a16:creationId xmlns:a16="http://schemas.microsoft.com/office/drawing/2014/main" id="{72182C65-4A1A-462F-B2EE-FD039719D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672"/>
                <a:ext cx="2784" cy="2160"/>
              </a:xfrm>
              <a:prstGeom prst="rect">
                <a:avLst/>
              </a:prstGeom>
              <a:solidFill>
                <a:srgbClr val="FFCC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568" name="Line 11">
                <a:extLst>
                  <a:ext uri="{FF2B5EF4-FFF2-40B4-BE49-F238E27FC236}">
                    <a16:creationId xmlns:a16="http://schemas.microsoft.com/office/drawing/2014/main" id="{53BB6A4F-4006-404A-AFFC-BDB275258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008"/>
                <a:ext cx="27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9" name="Line 12">
                <a:extLst>
                  <a:ext uri="{FF2B5EF4-FFF2-40B4-BE49-F238E27FC236}">
                    <a16:creationId xmlns:a16="http://schemas.microsoft.com/office/drawing/2014/main" id="{6C5E6EB1-176C-44C3-B71C-D6E4A888D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344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0" name="Line 13">
                <a:extLst>
                  <a:ext uri="{FF2B5EF4-FFF2-40B4-BE49-F238E27FC236}">
                    <a16:creationId xmlns:a16="http://schemas.microsoft.com/office/drawing/2014/main" id="{A56413AE-A829-462C-9803-74DAC979F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680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1" name="Line 14">
                <a:extLst>
                  <a:ext uri="{FF2B5EF4-FFF2-40B4-BE49-F238E27FC236}">
                    <a16:creationId xmlns:a16="http://schemas.microsoft.com/office/drawing/2014/main" id="{397D91DD-E148-43E5-891C-27F5F37B07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344"/>
                <a:ext cx="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2" name="Line 15">
                <a:extLst>
                  <a:ext uri="{FF2B5EF4-FFF2-40B4-BE49-F238E27FC236}">
                    <a16:creationId xmlns:a16="http://schemas.microsoft.com/office/drawing/2014/main" id="{F9CCFF12-790A-481B-8E7D-E9D9254C5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680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3" name="Line 16">
                <a:extLst>
                  <a:ext uri="{FF2B5EF4-FFF2-40B4-BE49-F238E27FC236}">
                    <a16:creationId xmlns:a16="http://schemas.microsoft.com/office/drawing/2014/main" id="{E2C14BAA-011C-4EC9-8F19-4B471687B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016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4" name="Line 17">
                <a:extLst>
                  <a:ext uri="{FF2B5EF4-FFF2-40B4-BE49-F238E27FC236}">
                    <a16:creationId xmlns:a16="http://schemas.microsoft.com/office/drawing/2014/main" id="{68ACA167-4714-40EC-8467-636F86B329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01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5" name="Line 18">
                <a:extLst>
                  <a:ext uri="{FF2B5EF4-FFF2-40B4-BE49-F238E27FC236}">
                    <a16:creationId xmlns:a16="http://schemas.microsoft.com/office/drawing/2014/main" id="{3BE2DE17-B2E5-4D7E-84C9-E2155B147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27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57" name="Text Box 19">
              <a:extLst>
                <a:ext uri="{FF2B5EF4-FFF2-40B4-BE49-F238E27FC236}">
                  <a16:creationId xmlns:a16="http://schemas.microsoft.com/office/drawing/2014/main" id="{CDF3FE94-E7BF-47DF-B035-A9A101A3D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2" y="729"/>
              <a:ext cx="1941" cy="252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/>
                <a:t>输入</a:t>
              </a:r>
              <a:r>
                <a:rPr lang="en-US" altLang="zh-CN" sz="2000" dirty="0"/>
                <a:t>n </a:t>
              </a:r>
              <a:r>
                <a:rPr lang="zh-CN" altLang="zh-CN" sz="2000" dirty="0"/>
                <a:t>个数给</a:t>
              </a:r>
              <a:r>
                <a:rPr lang="en-US" altLang="zh-CN" sz="2000" dirty="0"/>
                <a:t>a[0] </a:t>
              </a:r>
              <a:r>
                <a:rPr lang="zh-CN" altLang="zh-CN" sz="2000" dirty="0"/>
                <a:t>到 </a:t>
              </a:r>
              <a:r>
                <a:rPr lang="en-US" altLang="zh-CN" sz="2000" dirty="0"/>
                <a:t>a[n-1]</a:t>
              </a:r>
            </a:p>
          </p:txBody>
        </p:sp>
        <p:sp>
          <p:nvSpPr>
            <p:cNvPr id="23558" name="Text Box 20">
              <a:extLst>
                <a:ext uri="{FF2B5EF4-FFF2-40B4-BE49-F238E27FC236}">
                  <a16:creationId xmlns:a16="http://schemas.microsoft.com/office/drawing/2014/main" id="{20BA74A0-7813-44B1-A34E-666FCBCF7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4" y="1017"/>
              <a:ext cx="1103" cy="252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for  j=0  to  n-2</a:t>
              </a:r>
            </a:p>
          </p:txBody>
        </p:sp>
        <p:sp>
          <p:nvSpPr>
            <p:cNvPr id="23559" name="Text Box 21">
              <a:extLst>
                <a:ext uri="{FF2B5EF4-FFF2-40B4-BE49-F238E27FC236}">
                  <a16:creationId xmlns:a16="http://schemas.microsoft.com/office/drawing/2014/main" id="{ECD59E1D-0A49-4595-86AF-DA8C6D9ED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392"/>
              <a:ext cx="1376" cy="252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for  i=0  to  n-1-j -1</a:t>
              </a:r>
            </a:p>
          </p:txBody>
        </p:sp>
        <p:sp>
          <p:nvSpPr>
            <p:cNvPr id="23560" name="Line 22">
              <a:extLst>
                <a:ext uri="{FF2B5EF4-FFF2-40B4-BE49-F238E27FC236}">
                  <a16:creationId xmlns:a16="http://schemas.microsoft.com/office/drawing/2014/main" id="{88EBF4B4-F834-4FAB-9FA3-189C3B464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680"/>
              <a:ext cx="105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1" name="Line 23">
              <a:extLst>
                <a:ext uri="{FF2B5EF4-FFF2-40B4-BE49-F238E27FC236}">
                  <a16:creationId xmlns:a16="http://schemas.microsoft.com/office/drawing/2014/main" id="{3C85EAE4-65A7-4862-AC08-B0E3BD3F2B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1680"/>
              <a:ext cx="100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2" name="Text Box 24">
              <a:extLst>
                <a:ext uri="{FF2B5EF4-FFF2-40B4-BE49-F238E27FC236}">
                  <a16:creationId xmlns:a16="http://schemas.microsoft.com/office/drawing/2014/main" id="{3C3FEDDA-6041-4D15-AD5A-C17C4C640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80"/>
              <a:ext cx="838" cy="250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a[i]&gt;a[i+1]</a:t>
              </a:r>
            </a:p>
          </p:txBody>
        </p:sp>
        <p:sp>
          <p:nvSpPr>
            <p:cNvPr id="23563" name="Text Box 25">
              <a:extLst>
                <a:ext uri="{FF2B5EF4-FFF2-40B4-BE49-F238E27FC236}">
                  <a16:creationId xmlns:a16="http://schemas.microsoft.com/office/drawing/2014/main" id="{FB63331F-9E72-4CE3-9CFF-B4A9070B7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776"/>
              <a:ext cx="276" cy="250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真</a:t>
              </a:r>
            </a:p>
          </p:txBody>
        </p:sp>
        <p:sp>
          <p:nvSpPr>
            <p:cNvPr id="23564" name="Text Box 26">
              <a:extLst>
                <a:ext uri="{FF2B5EF4-FFF2-40B4-BE49-F238E27FC236}">
                  <a16:creationId xmlns:a16="http://schemas.microsoft.com/office/drawing/2014/main" id="{AD8AAD47-33DB-400E-85E2-3C81A8630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776"/>
              <a:ext cx="276" cy="250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假</a:t>
              </a:r>
            </a:p>
          </p:txBody>
        </p:sp>
        <p:sp>
          <p:nvSpPr>
            <p:cNvPr id="23565" name="Text Box 27">
              <a:extLst>
                <a:ext uri="{FF2B5EF4-FFF2-40B4-BE49-F238E27FC236}">
                  <a16:creationId xmlns:a16="http://schemas.microsoft.com/office/drawing/2014/main" id="{83A4D275-97AF-4D18-85B3-B38C56DE0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108"/>
              <a:ext cx="914" cy="250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a[i]</a:t>
              </a:r>
              <a:r>
                <a:rPr lang="en-US" altLang="zh-CN" sz="2000">
                  <a:sym typeface="Symbol" panose="05050102010706020507" pitchFamily="18" charset="2"/>
                </a:rPr>
                <a:t></a:t>
              </a:r>
              <a:r>
                <a:rPr lang="en-US" altLang="zh-CN" sz="2000"/>
                <a:t>a[i+1]</a:t>
              </a:r>
            </a:p>
          </p:txBody>
        </p:sp>
        <p:sp>
          <p:nvSpPr>
            <p:cNvPr id="23566" name="Text Box 28">
              <a:extLst>
                <a:ext uri="{FF2B5EF4-FFF2-40B4-BE49-F238E27FC236}">
                  <a16:creationId xmlns:a16="http://schemas.microsoft.com/office/drawing/2014/main" id="{11DB90AC-DF31-424B-AE9B-294BB0BA8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496"/>
              <a:ext cx="1335" cy="252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输出</a:t>
              </a:r>
              <a:r>
                <a:rPr lang="en-US" altLang="zh-CN" sz="2000"/>
                <a:t>a[0] </a:t>
              </a:r>
              <a:r>
                <a:rPr lang="zh-CN" altLang="zh-CN" sz="2000"/>
                <a:t>到 </a:t>
              </a:r>
              <a:r>
                <a:rPr lang="en-US" altLang="zh-CN" sz="2000"/>
                <a:t>a[n-1]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8">
            <a:extLst>
              <a:ext uri="{FF2B5EF4-FFF2-40B4-BE49-F238E27FC236}">
                <a16:creationId xmlns:a16="http://schemas.microsoft.com/office/drawing/2014/main" id="{0A7D58C9-CC42-4DCB-B585-669159BA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852488"/>
            <a:ext cx="4570482" cy="46166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4</a:t>
            </a:r>
            <a:r>
              <a:rPr lang="zh-CN" altLang="en-US" dirty="0"/>
              <a:t>   用简单选择法对</a:t>
            </a:r>
            <a:r>
              <a:rPr lang="en-US" altLang="zh-CN" dirty="0"/>
              <a:t>10</a:t>
            </a:r>
            <a:r>
              <a:rPr lang="zh-CN" altLang="en-US" dirty="0"/>
              <a:t>个数排序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41B9EFC-FDD5-4888-A603-32A7584D1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398588"/>
            <a:ext cx="8658225" cy="1958975"/>
          </a:xfrm>
          <a:prstGeom prst="rect">
            <a:avLst/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en-US" sz="2000">
                <a:solidFill>
                  <a:srgbClr val="FF3300"/>
                </a:solidFill>
              </a:rPr>
              <a:t>排序过程：</a:t>
            </a:r>
          </a:p>
          <a:p>
            <a:pPr lvl="1" eaLnBrk="1" hangingPunct="1"/>
            <a:r>
              <a:rPr lang="zh-CN" altLang="en-US" sz="2000">
                <a:solidFill>
                  <a:srgbClr val="FF3300"/>
                </a:solidFill>
              </a:rPr>
              <a:t>（</a:t>
            </a:r>
            <a:r>
              <a:rPr lang="en-US" altLang="zh-CN" sz="2000">
                <a:solidFill>
                  <a:srgbClr val="FF3300"/>
                </a:solidFill>
              </a:rPr>
              <a:t>1</a:t>
            </a:r>
            <a:r>
              <a:rPr lang="zh-CN" altLang="en-US" sz="2000">
                <a:solidFill>
                  <a:srgbClr val="FF3300"/>
                </a:solidFill>
              </a:rPr>
              <a:t>）首先通过</a:t>
            </a:r>
            <a:r>
              <a:rPr lang="en-US" altLang="zh-CN" sz="2000">
                <a:solidFill>
                  <a:srgbClr val="FF3300"/>
                </a:solidFill>
              </a:rPr>
              <a:t>n-1</a:t>
            </a:r>
            <a:r>
              <a:rPr lang="zh-CN" altLang="zh-CN" sz="2000">
                <a:solidFill>
                  <a:srgbClr val="FF3300"/>
                </a:solidFill>
              </a:rPr>
              <a:t>次比较，从</a:t>
            </a:r>
            <a:r>
              <a:rPr lang="en-US" altLang="zh-CN" sz="2000">
                <a:solidFill>
                  <a:srgbClr val="FF3300"/>
                </a:solidFill>
              </a:rPr>
              <a:t>n</a:t>
            </a:r>
            <a:r>
              <a:rPr lang="zh-CN" altLang="zh-CN" sz="2000">
                <a:solidFill>
                  <a:srgbClr val="FF3300"/>
                </a:solidFill>
              </a:rPr>
              <a:t>个数中找出最小的， 将它与第一个数</a:t>
            </a:r>
          </a:p>
          <a:p>
            <a:pPr lvl="1" eaLnBrk="1" hangingPunct="1"/>
            <a:r>
              <a:rPr lang="zh-CN" altLang="zh-CN" sz="2000">
                <a:solidFill>
                  <a:srgbClr val="FF3300"/>
                </a:solidFill>
              </a:rPr>
              <a:t>         交换—</a:t>
            </a:r>
            <a:r>
              <a:rPr lang="zh-CN" altLang="zh-CN" sz="2000">
                <a:solidFill>
                  <a:schemeClr val="accent2"/>
                </a:solidFill>
              </a:rPr>
              <a:t>第一趟选择排序</a:t>
            </a:r>
            <a:r>
              <a:rPr lang="zh-CN" altLang="zh-CN" sz="2000">
                <a:solidFill>
                  <a:srgbClr val="FF3300"/>
                </a:solidFill>
              </a:rPr>
              <a:t>，结果</a:t>
            </a:r>
            <a:r>
              <a:rPr lang="zh-CN" altLang="zh-CN" sz="2000">
                <a:solidFill>
                  <a:srgbClr val="33CC33"/>
                </a:solidFill>
              </a:rPr>
              <a:t>最小</a:t>
            </a:r>
            <a:r>
              <a:rPr lang="zh-CN" altLang="zh-CN" sz="2000">
                <a:solidFill>
                  <a:srgbClr val="FF3300"/>
                </a:solidFill>
              </a:rPr>
              <a:t>的数被安置在第一个元素位置上</a:t>
            </a:r>
          </a:p>
          <a:p>
            <a:pPr lvl="1" eaLnBrk="1" hangingPunct="1"/>
            <a:r>
              <a:rPr lang="zh-CN" altLang="zh-CN" sz="2000">
                <a:solidFill>
                  <a:srgbClr val="FF3300"/>
                </a:solidFill>
              </a:rPr>
              <a:t>（2）再通过</a:t>
            </a:r>
            <a:r>
              <a:rPr lang="en-US" altLang="zh-CN" sz="2000">
                <a:solidFill>
                  <a:srgbClr val="FF3300"/>
                </a:solidFill>
              </a:rPr>
              <a:t>n-2</a:t>
            </a:r>
            <a:r>
              <a:rPr lang="zh-CN" altLang="zh-CN" sz="2000">
                <a:solidFill>
                  <a:srgbClr val="FF3300"/>
                </a:solidFill>
              </a:rPr>
              <a:t>次比较，从剩余的</a:t>
            </a:r>
            <a:r>
              <a:rPr lang="en-US" altLang="zh-CN" sz="2000">
                <a:solidFill>
                  <a:srgbClr val="FF3300"/>
                </a:solidFill>
              </a:rPr>
              <a:t>n-1</a:t>
            </a:r>
            <a:r>
              <a:rPr lang="zh-CN" altLang="zh-CN" sz="2000">
                <a:solidFill>
                  <a:srgbClr val="FF3300"/>
                </a:solidFill>
              </a:rPr>
              <a:t>个数中找出关键字</a:t>
            </a:r>
            <a:r>
              <a:rPr lang="zh-CN" altLang="zh-CN" sz="2000">
                <a:solidFill>
                  <a:srgbClr val="33CC33"/>
                </a:solidFill>
              </a:rPr>
              <a:t>次小</a:t>
            </a:r>
            <a:r>
              <a:rPr lang="zh-CN" altLang="zh-CN" sz="2000">
                <a:solidFill>
                  <a:srgbClr val="FF3300"/>
                </a:solidFill>
              </a:rPr>
              <a:t>的记录，</a:t>
            </a:r>
          </a:p>
          <a:p>
            <a:pPr lvl="1" eaLnBrk="1" hangingPunct="1"/>
            <a:r>
              <a:rPr lang="zh-CN" altLang="zh-CN" sz="2000">
                <a:solidFill>
                  <a:srgbClr val="FF3300"/>
                </a:solidFill>
              </a:rPr>
              <a:t>        将它与第二个数交换—</a:t>
            </a:r>
            <a:r>
              <a:rPr lang="zh-CN" altLang="zh-CN" sz="2000">
                <a:solidFill>
                  <a:schemeClr val="accent2"/>
                </a:solidFill>
              </a:rPr>
              <a:t>第二趟选择排序</a:t>
            </a:r>
          </a:p>
          <a:p>
            <a:pPr lvl="1" eaLnBrk="1" hangingPunct="1"/>
            <a:r>
              <a:rPr lang="zh-CN" altLang="zh-CN" sz="2000">
                <a:solidFill>
                  <a:srgbClr val="FF3300"/>
                </a:solidFill>
              </a:rPr>
              <a:t>（3）重复上述过程，共经过</a:t>
            </a:r>
            <a:r>
              <a:rPr lang="en-US" altLang="zh-CN" sz="2000">
                <a:solidFill>
                  <a:srgbClr val="FF3300"/>
                </a:solidFill>
              </a:rPr>
              <a:t>n-1</a:t>
            </a:r>
            <a:r>
              <a:rPr lang="zh-CN" altLang="zh-CN" sz="2000">
                <a:solidFill>
                  <a:srgbClr val="FF3300"/>
                </a:solidFill>
              </a:rPr>
              <a:t>趟排序后，排序结束</a:t>
            </a:r>
            <a:endParaRPr lang="zh-CN" altLang="en-US" sz="2000">
              <a:solidFill>
                <a:srgbClr val="FF3300"/>
              </a:solidFill>
            </a:endParaRPr>
          </a:p>
        </p:txBody>
      </p:sp>
      <p:sp>
        <p:nvSpPr>
          <p:cNvPr id="6" name="Text Box 41">
            <a:extLst>
              <a:ext uri="{FF2B5EF4-FFF2-40B4-BE49-F238E27FC236}">
                <a16:creationId xmlns:a16="http://schemas.microsoft.com/office/drawing/2014/main" id="{F5C2AD2E-C15B-4D71-B71E-DFC2259CB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3479800"/>
            <a:ext cx="5099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 0</a:t>
            </a:r>
            <a:r>
              <a:rPr lang="zh-CN" altLang="en-US" sz="2000"/>
              <a:t>趟：   </a:t>
            </a:r>
            <a:r>
              <a:rPr lang="en-US" altLang="zh-CN" sz="2000"/>
              <a:t>[ </a:t>
            </a:r>
            <a:r>
              <a:rPr lang="en-US" altLang="zh-CN" sz="2000">
                <a:solidFill>
                  <a:srgbClr val="33CC33"/>
                </a:solidFill>
              </a:rPr>
              <a:t>49</a:t>
            </a:r>
            <a:r>
              <a:rPr lang="en-US" altLang="zh-CN" sz="2000"/>
              <a:t>     38     65     97     76     </a:t>
            </a:r>
            <a:r>
              <a:rPr lang="en-US" altLang="zh-CN" sz="2000">
                <a:solidFill>
                  <a:srgbClr val="33CC33"/>
                </a:solidFill>
              </a:rPr>
              <a:t>13 </a:t>
            </a:r>
            <a:r>
              <a:rPr lang="en-US" altLang="zh-CN" sz="2000"/>
              <a:t>    27 ]</a:t>
            </a:r>
          </a:p>
        </p:txBody>
      </p:sp>
      <p:sp>
        <p:nvSpPr>
          <p:cNvPr id="7" name="Text Box 42">
            <a:extLst>
              <a:ext uri="{FF2B5EF4-FFF2-40B4-BE49-F238E27FC236}">
                <a16:creationId xmlns:a16="http://schemas.microsoft.com/office/drawing/2014/main" id="{C9985542-E3DD-434A-85B7-18743E8F9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975" y="3479800"/>
            <a:ext cx="52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j=0</a:t>
            </a:r>
          </a:p>
        </p:txBody>
      </p:sp>
      <p:sp>
        <p:nvSpPr>
          <p:cNvPr id="8" name="Text Box 43">
            <a:extLst>
              <a:ext uri="{FF2B5EF4-FFF2-40B4-BE49-F238E27FC236}">
                <a16:creationId xmlns:a16="http://schemas.microsoft.com/office/drawing/2014/main" id="{B89C2E1D-9322-4A8C-88C6-A7D5FCEE6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3944938"/>
            <a:ext cx="5099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 1</a:t>
            </a:r>
            <a:r>
              <a:rPr lang="zh-CN" altLang="en-US" sz="2000"/>
              <a:t>趟：    </a:t>
            </a:r>
            <a:r>
              <a:rPr lang="en-US" altLang="zh-CN" sz="2000">
                <a:solidFill>
                  <a:srgbClr val="FF3300"/>
                </a:solidFill>
              </a:rPr>
              <a:t>13</a:t>
            </a:r>
            <a:r>
              <a:rPr lang="en-US" altLang="zh-CN" sz="2000"/>
              <a:t>     [</a:t>
            </a:r>
            <a:r>
              <a:rPr lang="en-US" altLang="zh-CN" sz="2000">
                <a:solidFill>
                  <a:srgbClr val="33CC33"/>
                </a:solidFill>
              </a:rPr>
              <a:t>38</a:t>
            </a:r>
            <a:r>
              <a:rPr lang="en-US" altLang="zh-CN" sz="2000"/>
              <a:t>     65     97     76     49     </a:t>
            </a:r>
            <a:r>
              <a:rPr lang="en-US" altLang="zh-CN" sz="2000">
                <a:solidFill>
                  <a:srgbClr val="33CC33"/>
                </a:solidFill>
              </a:rPr>
              <a:t>27</a:t>
            </a:r>
            <a:r>
              <a:rPr lang="en-US" altLang="zh-CN" sz="2000"/>
              <a:t> ]</a:t>
            </a:r>
          </a:p>
        </p:txBody>
      </p:sp>
      <p:sp>
        <p:nvSpPr>
          <p:cNvPr id="9" name="Text Box 44">
            <a:extLst>
              <a:ext uri="{FF2B5EF4-FFF2-40B4-BE49-F238E27FC236}">
                <a16:creationId xmlns:a16="http://schemas.microsoft.com/office/drawing/2014/main" id="{6115AA6A-5BE8-4A05-A837-7F99B2282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975" y="3944938"/>
            <a:ext cx="52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j=1</a:t>
            </a:r>
          </a:p>
        </p:txBody>
      </p:sp>
      <p:sp>
        <p:nvSpPr>
          <p:cNvPr id="10" name="Text Box 46">
            <a:extLst>
              <a:ext uri="{FF2B5EF4-FFF2-40B4-BE49-F238E27FC236}">
                <a16:creationId xmlns:a16="http://schemas.microsoft.com/office/drawing/2014/main" id="{DD6464A9-66BE-4E00-B09E-B3DB906EC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4411663"/>
            <a:ext cx="5183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 2</a:t>
            </a:r>
            <a:r>
              <a:rPr lang="zh-CN" altLang="en-US" sz="2000"/>
              <a:t>趟：    </a:t>
            </a:r>
            <a:r>
              <a:rPr lang="en-US" altLang="zh-CN" sz="2000">
                <a:solidFill>
                  <a:srgbClr val="FF3300"/>
                </a:solidFill>
              </a:rPr>
              <a:t>13      27</a:t>
            </a:r>
            <a:r>
              <a:rPr lang="en-US" altLang="zh-CN" sz="2000"/>
              <a:t>     [</a:t>
            </a:r>
            <a:r>
              <a:rPr lang="en-US" altLang="zh-CN" sz="2000">
                <a:solidFill>
                  <a:srgbClr val="33CC33"/>
                </a:solidFill>
              </a:rPr>
              <a:t>65</a:t>
            </a:r>
            <a:r>
              <a:rPr lang="en-US" altLang="zh-CN" sz="2000"/>
              <a:t>     97     76     49     </a:t>
            </a:r>
            <a:r>
              <a:rPr lang="en-US" altLang="zh-CN" sz="2000">
                <a:solidFill>
                  <a:srgbClr val="33CC33"/>
                </a:solidFill>
              </a:rPr>
              <a:t>38</a:t>
            </a:r>
            <a:r>
              <a:rPr lang="en-US" altLang="zh-CN" sz="2000"/>
              <a:t> ]</a:t>
            </a:r>
          </a:p>
        </p:txBody>
      </p:sp>
      <p:sp>
        <p:nvSpPr>
          <p:cNvPr id="11" name="Text Box 52">
            <a:extLst>
              <a:ext uri="{FF2B5EF4-FFF2-40B4-BE49-F238E27FC236}">
                <a16:creationId xmlns:a16="http://schemas.microsoft.com/office/drawing/2014/main" id="{F83F15BD-246F-423E-8D28-5345677EE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4878388"/>
            <a:ext cx="5183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 3</a:t>
            </a:r>
            <a:r>
              <a:rPr lang="zh-CN" altLang="en-US" sz="2000"/>
              <a:t>趟：    </a:t>
            </a:r>
            <a:r>
              <a:rPr lang="en-US" altLang="zh-CN" sz="2000">
                <a:solidFill>
                  <a:srgbClr val="FF3300"/>
                </a:solidFill>
              </a:rPr>
              <a:t>13      27     38</a:t>
            </a:r>
            <a:r>
              <a:rPr lang="en-US" altLang="zh-CN" sz="2000"/>
              <a:t>     [</a:t>
            </a:r>
            <a:r>
              <a:rPr lang="en-US" altLang="zh-CN" sz="2000">
                <a:solidFill>
                  <a:srgbClr val="33CC33"/>
                </a:solidFill>
              </a:rPr>
              <a:t>97</a:t>
            </a:r>
            <a:r>
              <a:rPr lang="en-US" altLang="zh-CN" sz="2000"/>
              <a:t>     76     </a:t>
            </a:r>
            <a:r>
              <a:rPr lang="en-US" altLang="zh-CN" sz="2000">
                <a:solidFill>
                  <a:srgbClr val="33CC33"/>
                </a:solidFill>
              </a:rPr>
              <a:t>49</a:t>
            </a:r>
            <a:r>
              <a:rPr lang="en-US" altLang="zh-CN" sz="2000"/>
              <a:t>     65 ]</a:t>
            </a:r>
          </a:p>
        </p:txBody>
      </p:sp>
      <p:sp>
        <p:nvSpPr>
          <p:cNvPr id="12" name="Text Box 58">
            <a:extLst>
              <a:ext uri="{FF2B5EF4-FFF2-40B4-BE49-F238E27FC236}">
                <a16:creationId xmlns:a16="http://schemas.microsoft.com/office/drawing/2014/main" id="{58A52FC9-2F69-43CC-9D2A-D13CE5A4D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5345113"/>
            <a:ext cx="5183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 4</a:t>
            </a:r>
            <a:r>
              <a:rPr lang="zh-CN" altLang="en-US" sz="2000"/>
              <a:t>趟：    </a:t>
            </a:r>
            <a:r>
              <a:rPr lang="en-US" altLang="zh-CN" sz="2000">
                <a:solidFill>
                  <a:srgbClr val="FF3300"/>
                </a:solidFill>
              </a:rPr>
              <a:t>13      27     38     49</a:t>
            </a:r>
            <a:r>
              <a:rPr lang="en-US" altLang="zh-CN" sz="2000"/>
              <a:t>     [</a:t>
            </a:r>
            <a:r>
              <a:rPr lang="en-US" altLang="zh-CN" sz="2000">
                <a:solidFill>
                  <a:srgbClr val="33CC33"/>
                </a:solidFill>
              </a:rPr>
              <a:t>76</a:t>
            </a:r>
            <a:r>
              <a:rPr lang="en-US" altLang="zh-CN" sz="2000"/>
              <a:t>     97    </a:t>
            </a:r>
            <a:r>
              <a:rPr lang="en-US" altLang="zh-CN" sz="2000">
                <a:solidFill>
                  <a:srgbClr val="33CC33"/>
                </a:solidFill>
              </a:rPr>
              <a:t> 65</a:t>
            </a:r>
            <a:r>
              <a:rPr lang="en-US" altLang="zh-CN" sz="2000"/>
              <a:t> ]</a:t>
            </a:r>
          </a:p>
        </p:txBody>
      </p:sp>
      <p:sp>
        <p:nvSpPr>
          <p:cNvPr id="13" name="Text Box 64">
            <a:extLst>
              <a:ext uri="{FF2B5EF4-FFF2-40B4-BE49-F238E27FC236}">
                <a16:creationId xmlns:a16="http://schemas.microsoft.com/office/drawing/2014/main" id="{90805717-BFC4-413E-A251-8CAC325D5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5811838"/>
            <a:ext cx="5183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 5</a:t>
            </a:r>
            <a:r>
              <a:rPr lang="zh-CN" altLang="en-US" sz="2000"/>
              <a:t>趟：    </a:t>
            </a:r>
            <a:r>
              <a:rPr lang="en-US" altLang="zh-CN" sz="2000">
                <a:solidFill>
                  <a:srgbClr val="FF3300"/>
                </a:solidFill>
              </a:rPr>
              <a:t>13      27     38     49     65</a:t>
            </a:r>
            <a:r>
              <a:rPr lang="en-US" altLang="zh-CN" sz="2000"/>
              <a:t>     [</a:t>
            </a:r>
            <a:r>
              <a:rPr lang="en-US" altLang="zh-CN" sz="2000">
                <a:solidFill>
                  <a:srgbClr val="33CC33"/>
                </a:solidFill>
              </a:rPr>
              <a:t>97     76</a:t>
            </a:r>
            <a:r>
              <a:rPr lang="en-US" altLang="zh-CN" sz="2000"/>
              <a:t> ]</a:t>
            </a:r>
          </a:p>
        </p:txBody>
      </p:sp>
      <p:sp>
        <p:nvSpPr>
          <p:cNvPr id="14" name="Text Box 69">
            <a:extLst>
              <a:ext uri="{FF2B5EF4-FFF2-40B4-BE49-F238E27FC236}">
                <a16:creationId xmlns:a16="http://schemas.microsoft.com/office/drawing/2014/main" id="{8ED04E7B-3D26-4F79-9F8F-0C1C82E80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6278563"/>
            <a:ext cx="5183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 6</a:t>
            </a:r>
            <a:r>
              <a:rPr lang="zh-CN" altLang="en-US" sz="2000"/>
              <a:t>趟：    </a:t>
            </a:r>
            <a:r>
              <a:rPr lang="en-US" altLang="zh-CN" sz="2000">
                <a:solidFill>
                  <a:srgbClr val="FF3300"/>
                </a:solidFill>
              </a:rPr>
              <a:t>13      27     38     49     65     76</a:t>
            </a:r>
            <a:r>
              <a:rPr lang="en-US" altLang="zh-CN" sz="2000"/>
              <a:t>     [97 ]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2DD5BC47-7860-4440-8366-D1859900437B}"/>
              </a:ext>
            </a:extLst>
          </p:cNvPr>
          <p:cNvGrpSpPr>
            <a:grpSpLocks/>
          </p:cNvGrpSpPr>
          <p:nvPr/>
        </p:nvGrpSpPr>
        <p:grpSpPr bwMode="auto">
          <a:xfrm>
            <a:off x="215900" y="922338"/>
            <a:ext cx="4476750" cy="4438650"/>
            <a:chOff x="1380" y="986"/>
            <a:chExt cx="2820" cy="2796"/>
          </a:xfrm>
        </p:grpSpPr>
        <p:sp>
          <p:nvSpPr>
            <p:cNvPr id="25604" name="Rectangle 9">
              <a:extLst>
                <a:ext uri="{FF2B5EF4-FFF2-40B4-BE49-F238E27FC236}">
                  <a16:creationId xmlns:a16="http://schemas.microsoft.com/office/drawing/2014/main" id="{66804F25-2502-4DE2-B610-EA718EEF6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986"/>
              <a:ext cx="2784" cy="2796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05" name="Line 10">
              <a:extLst>
                <a:ext uri="{FF2B5EF4-FFF2-40B4-BE49-F238E27FC236}">
                  <a16:creationId xmlns:a16="http://schemas.microsoft.com/office/drawing/2014/main" id="{0E784A26-112E-4DA9-8A3F-EF31CF814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322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6" name="Line 11">
              <a:extLst>
                <a:ext uri="{FF2B5EF4-FFF2-40B4-BE49-F238E27FC236}">
                  <a16:creationId xmlns:a16="http://schemas.microsoft.com/office/drawing/2014/main" id="{A61FFF64-8F76-44F7-8512-4ED34F17A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5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7" name="Line 12">
              <a:extLst>
                <a:ext uri="{FF2B5EF4-FFF2-40B4-BE49-F238E27FC236}">
                  <a16:creationId xmlns:a16="http://schemas.microsoft.com/office/drawing/2014/main" id="{F300A647-84E3-46B6-A832-D2F3DCBB7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4" y="224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8" name="Line 13">
              <a:extLst>
                <a:ext uri="{FF2B5EF4-FFF2-40B4-BE49-F238E27FC236}">
                  <a16:creationId xmlns:a16="http://schemas.microsoft.com/office/drawing/2014/main" id="{EB0463EF-9A58-49A6-A576-B0E81CD56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1658"/>
              <a:ext cx="0" cy="1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9" name="Line 14">
              <a:extLst>
                <a:ext uri="{FF2B5EF4-FFF2-40B4-BE49-F238E27FC236}">
                  <a16:creationId xmlns:a16="http://schemas.microsoft.com/office/drawing/2014/main" id="{85F5D54D-10DD-4C0B-8A79-BEDF94DC7B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4" y="2258"/>
              <a:ext cx="0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0" name="Line 15">
              <a:extLst>
                <a:ext uri="{FF2B5EF4-FFF2-40B4-BE49-F238E27FC236}">
                  <a16:creationId xmlns:a16="http://schemas.microsoft.com/office/drawing/2014/main" id="{236B13AE-1EBE-4359-91BB-15CA28959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6" y="2570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1" name="Line 16">
              <a:extLst>
                <a:ext uri="{FF2B5EF4-FFF2-40B4-BE49-F238E27FC236}">
                  <a16:creationId xmlns:a16="http://schemas.microsoft.com/office/drawing/2014/main" id="{0548D7C7-E832-4138-B64A-3D30FEF16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2594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2" name="Line 17">
              <a:extLst>
                <a:ext uri="{FF2B5EF4-FFF2-40B4-BE49-F238E27FC236}">
                  <a16:creationId xmlns:a16="http://schemas.microsoft.com/office/drawing/2014/main" id="{A68CF3D2-B134-4E14-B35F-2295497A11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4" y="285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3" name="Text Box 18">
              <a:extLst>
                <a:ext uri="{FF2B5EF4-FFF2-40B4-BE49-F238E27FC236}">
                  <a16:creationId xmlns:a16="http://schemas.microsoft.com/office/drawing/2014/main" id="{81D135FA-A934-4D53-95E0-804756BA0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1043"/>
              <a:ext cx="1941" cy="252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输入</a:t>
              </a:r>
              <a:r>
                <a:rPr lang="en-US" altLang="zh-CN" sz="2000"/>
                <a:t>n </a:t>
              </a:r>
              <a:r>
                <a:rPr lang="zh-CN" altLang="zh-CN" sz="2000"/>
                <a:t>个数给</a:t>
              </a:r>
              <a:r>
                <a:rPr lang="en-US" altLang="zh-CN" sz="2000"/>
                <a:t>a[0] </a:t>
              </a:r>
              <a:r>
                <a:rPr lang="zh-CN" altLang="zh-CN" sz="2000"/>
                <a:t>到 </a:t>
              </a:r>
              <a:r>
                <a:rPr lang="en-US" altLang="zh-CN" sz="2000"/>
                <a:t>a[n-1]</a:t>
              </a:r>
            </a:p>
          </p:txBody>
        </p:sp>
        <p:sp>
          <p:nvSpPr>
            <p:cNvPr id="25614" name="Text Box 19">
              <a:extLst>
                <a:ext uri="{FF2B5EF4-FFF2-40B4-BE49-F238E27FC236}">
                  <a16:creationId xmlns:a16="http://schemas.microsoft.com/office/drawing/2014/main" id="{52E6A4CB-B2A6-4E41-A936-BBEFEB11F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1331"/>
              <a:ext cx="1103" cy="252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for  j=0  to  n-2</a:t>
              </a:r>
            </a:p>
          </p:txBody>
        </p:sp>
        <p:sp>
          <p:nvSpPr>
            <p:cNvPr id="25615" name="Text Box 20">
              <a:extLst>
                <a:ext uri="{FF2B5EF4-FFF2-40B4-BE49-F238E27FC236}">
                  <a16:creationId xmlns:a16="http://schemas.microsoft.com/office/drawing/2014/main" id="{6437F268-E079-4A46-84DD-4699B234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982"/>
              <a:ext cx="1238" cy="252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for  i=j+1  to  n-1</a:t>
              </a:r>
            </a:p>
          </p:txBody>
        </p:sp>
        <p:sp>
          <p:nvSpPr>
            <p:cNvPr id="25616" name="Line 21">
              <a:extLst>
                <a:ext uri="{FF2B5EF4-FFF2-40B4-BE49-F238E27FC236}">
                  <a16:creationId xmlns:a16="http://schemas.microsoft.com/office/drawing/2014/main" id="{8990CC1F-8196-41EB-ACE0-884BE463E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234"/>
              <a:ext cx="105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7" name="Line 22">
              <a:extLst>
                <a:ext uri="{FF2B5EF4-FFF2-40B4-BE49-F238E27FC236}">
                  <a16:creationId xmlns:a16="http://schemas.microsoft.com/office/drawing/2014/main" id="{0CC31142-4639-4AC0-9917-6FC18CF6D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234"/>
              <a:ext cx="100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8" name="Text Box 23">
              <a:extLst>
                <a:ext uri="{FF2B5EF4-FFF2-40B4-BE49-F238E27FC236}">
                  <a16:creationId xmlns:a16="http://schemas.microsoft.com/office/drawing/2014/main" id="{0451B11C-9C89-4349-BFCE-097002955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0" y="2258"/>
              <a:ext cx="690" cy="252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a[i]&lt;a[k]</a:t>
              </a:r>
            </a:p>
          </p:txBody>
        </p:sp>
        <p:sp>
          <p:nvSpPr>
            <p:cNvPr id="25619" name="Text Box 24">
              <a:extLst>
                <a:ext uri="{FF2B5EF4-FFF2-40B4-BE49-F238E27FC236}">
                  <a16:creationId xmlns:a16="http://schemas.microsoft.com/office/drawing/2014/main" id="{42F9C4A1-E49E-48E1-993C-F8E70CCD7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2318"/>
              <a:ext cx="276" cy="250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真</a:t>
              </a:r>
            </a:p>
          </p:txBody>
        </p:sp>
        <p:sp>
          <p:nvSpPr>
            <p:cNvPr id="25620" name="Text Box 25">
              <a:extLst>
                <a:ext uri="{FF2B5EF4-FFF2-40B4-BE49-F238E27FC236}">
                  <a16:creationId xmlns:a16="http://schemas.microsoft.com/office/drawing/2014/main" id="{8BC312C2-E870-4B8F-8DB5-6182A6332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6" y="2318"/>
              <a:ext cx="276" cy="250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假</a:t>
              </a:r>
            </a:p>
          </p:txBody>
        </p:sp>
        <p:sp>
          <p:nvSpPr>
            <p:cNvPr id="25621" name="Text Box 26">
              <a:extLst>
                <a:ext uri="{FF2B5EF4-FFF2-40B4-BE49-F238E27FC236}">
                  <a16:creationId xmlns:a16="http://schemas.microsoft.com/office/drawing/2014/main" id="{492B4143-CD0D-48B6-ADD9-C804E2184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" y="2582"/>
              <a:ext cx="332" cy="252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k=i</a:t>
              </a:r>
            </a:p>
          </p:txBody>
        </p:sp>
        <p:sp>
          <p:nvSpPr>
            <p:cNvPr id="25622" name="Text Box 27">
              <a:extLst>
                <a:ext uri="{FF2B5EF4-FFF2-40B4-BE49-F238E27FC236}">
                  <a16:creationId xmlns:a16="http://schemas.microsoft.com/office/drawing/2014/main" id="{9A5672C0-8B85-4834-85C8-D092106A0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" y="3494"/>
              <a:ext cx="1335" cy="252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输出</a:t>
              </a:r>
              <a:r>
                <a:rPr lang="en-US" altLang="zh-CN" sz="2000"/>
                <a:t>a[0] </a:t>
              </a:r>
              <a:r>
                <a:rPr lang="zh-CN" altLang="zh-CN" sz="2000"/>
                <a:t>到 </a:t>
              </a:r>
              <a:r>
                <a:rPr lang="en-US" altLang="zh-CN" sz="2000"/>
                <a:t>a[n-1]</a:t>
              </a:r>
            </a:p>
          </p:txBody>
        </p:sp>
        <p:sp>
          <p:nvSpPr>
            <p:cNvPr id="25623" name="Line 28">
              <a:extLst>
                <a:ext uri="{FF2B5EF4-FFF2-40B4-BE49-F238E27FC236}">
                  <a16:creationId xmlns:a16="http://schemas.microsoft.com/office/drawing/2014/main" id="{AEBBE28E-53E9-4DA8-A63C-0942DCA1EC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4" y="196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4" name="Text Box 29">
              <a:extLst>
                <a:ext uri="{FF2B5EF4-FFF2-40B4-BE49-F238E27FC236}">
                  <a16:creationId xmlns:a16="http://schemas.microsoft.com/office/drawing/2014/main" id="{483E1A1B-AE11-4516-8B0C-EFF36C54C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2" y="1679"/>
              <a:ext cx="332" cy="252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k=j</a:t>
              </a:r>
            </a:p>
          </p:txBody>
        </p:sp>
        <p:sp>
          <p:nvSpPr>
            <p:cNvPr id="25625" name="Rectangle 30">
              <a:extLst>
                <a:ext uri="{FF2B5EF4-FFF2-40B4-BE49-F238E27FC236}">
                  <a16:creationId xmlns:a16="http://schemas.microsoft.com/office/drawing/2014/main" id="{460C2AA4-BBDB-4866-9874-926B40FD5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127"/>
              <a:ext cx="766" cy="253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a[j]</a:t>
              </a:r>
              <a:r>
                <a:rPr lang="en-US" altLang="zh-CN" sz="2000">
                  <a:sym typeface="Symbol" panose="05050102010706020507" pitchFamily="18" charset="2"/>
                </a:rPr>
                <a:t></a:t>
              </a:r>
              <a:r>
                <a:rPr lang="en-US" altLang="zh-CN" sz="2000"/>
                <a:t>a[k]</a:t>
              </a:r>
            </a:p>
          </p:txBody>
        </p:sp>
        <p:sp>
          <p:nvSpPr>
            <p:cNvPr id="25626" name="Line 31">
              <a:extLst>
                <a:ext uri="{FF2B5EF4-FFF2-40B4-BE49-F238E27FC236}">
                  <a16:creationId xmlns:a16="http://schemas.microsoft.com/office/drawing/2014/main" id="{FFFFBEE4-A11E-48F9-983E-F864A7256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8" y="2868"/>
              <a:ext cx="1164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7" name="Line 32">
              <a:extLst>
                <a:ext uri="{FF2B5EF4-FFF2-40B4-BE49-F238E27FC236}">
                  <a16:creationId xmlns:a16="http://schemas.microsoft.com/office/drawing/2014/main" id="{1477C6FE-CD4D-44F2-85F5-E8BE773D75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4" y="2856"/>
              <a:ext cx="1212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8" name="Rectangle 33">
              <a:extLst>
                <a:ext uri="{FF2B5EF4-FFF2-40B4-BE49-F238E27FC236}">
                  <a16:creationId xmlns:a16="http://schemas.microsoft.com/office/drawing/2014/main" id="{1724E229-F4EC-4253-9D6C-021820684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867"/>
              <a:ext cx="465" cy="253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j != k</a:t>
              </a:r>
            </a:p>
          </p:txBody>
        </p:sp>
        <p:sp>
          <p:nvSpPr>
            <p:cNvPr id="25629" name="Line 34">
              <a:extLst>
                <a:ext uri="{FF2B5EF4-FFF2-40B4-BE49-F238E27FC236}">
                  <a16:creationId xmlns:a16="http://schemas.microsoft.com/office/drawing/2014/main" id="{608D0DD1-557F-43AB-9B7A-972259C58F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314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30" name="Text Box 35">
              <a:extLst>
                <a:ext uri="{FF2B5EF4-FFF2-40B4-BE49-F238E27FC236}">
                  <a16:creationId xmlns:a16="http://schemas.microsoft.com/office/drawing/2014/main" id="{7C31F938-B897-420F-90A7-AD29F3640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2906"/>
              <a:ext cx="276" cy="250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真</a:t>
              </a:r>
            </a:p>
          </p:txBody>
        </p:sp>
        <p:sp>
          <p:nvSpPr>
            <p:cNvPr id="25631" name="Text Box 36">
              <a:extLst>
                <a:ext uri="{FF2B5EF4-FFF2-40B4-BE49-F238E27FC236}">
                  <a16:creationId xmlns:a16="http://schemas.microsoft.com/office/drawing/2014/main" id="{8E5D54AE-5E66-4C3E-BDFD-5834C69DB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906"/>
              <a:ext cx="276" cy="250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假</a:t>
              </a:r>
            </a:p>
          </p:txBody>
        </p:sp>
        <p:sp>
          <p:nvSpPr>
            <p:cNvPr id="25632" name="Line 37">
              <a:extLst>
                <a:ext uri="{FF2B5EF4-FFF2-40B4-BE49-F238E27FC236}">
                  <a16:creationId xmlns:a16="http://schemas.microsoft.com/office/drawing/2014/main" id="{3DEC318C-B8E2-47C2-ABA4-2059AA7170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8" y="3158"/>
              <a:ext cx="0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3" name="Line 38">
              <a:extLst>
                <a:ext uri="{FF2B5EF4-FFF2-40B4-BE49-F238E27FC236}">
                  <a16:creationId xmlns:a16="http://schemas.microsoft.com/office/drawing/2014/main" id="{828F428A-B387-41C3-B94E-7B5AE16214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0" y="3470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Text Box 39">
            <a:extLst>
              <a:ext uri="{FF2B5EF4-FFF2-40B4-BE49-F238E27FC236}">
                <a16:creationId xmlns:a16="http://schemas.microsoft.com/office/drawing/2014/main" id="{09BD4FB6-3515-45D3-8BB8-DC72A6A22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463" y="830263"/>
            <a:ext cx="4094163" cy="5708650"/>
          </a:xfrm>
          <a:prstGeom prst="rect">
            <a:avLst/>
          </a:prstGeom>
          <a:solidFill>
            <a:schemeClr val="bg2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/>
              <a:t>int main()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/>
              <a:t>{ int a[10],</a:t>
            </a:r>
            <a:r>
              <a:rPr lang="en-US" altLang="zh-CN" dirty="0" err="1"/>
              <a:t>i,j,k,x</a:t>
            </a:r>
            <a:r>
              <a:rPr lang="en-US" altLang="zh-CN" dirty="0"/>
              <a:t>;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/>
              <a:t>   int n=10;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>
                <a:solidFill>
                  <a:schemeClr val="bg2"/>
                </a:solidFill>
              </a:rPr>
              <a:t>   </a:t>
            </a:r>
            <a:r>
              <a:rPr lang="en-US" altLang="zh-CN" dirty="0">
                <a:solidFill>
                  <a:srgbClr val="33CC33"/>
                </a:solidFill>
              </a:rPr>
              <a:t>for(</a:t>
            </a:r>
            <a:r>
              <a:rPr lang="en-US" altLang="zh-CN" dirty="0" err="1">
                <a:solidFill>
                  <a:srgbClr val="33CC33"/>
                </a:solidFill>
              </a:rPr>
              <a:t>i</a:t>
            </a:r>
            <a:r>
              <a:rPr lang="en-US" altLang="zh-CN" dirty="0">
                <a:solidFill>
                  <a:srgbClr val="33CC33"/>
                </a:solidFill>
              </a:rPr>
              <a:t>=0;i&lt;</a:t>
            </a:r>
            <a:r>
              <a:rPr lang="en-US" altLang="zh-CN" dirty="0" err="1">
                <a:solidFill>
                  <a:srgbClr val="33CC33"/>
                </a:solidFill>
              </a:rPr>
              <a:t>n;i</a:t>
            </a:r>
            <a:r>
              <a:rPr lang="en-US" altLang="zh-CN" dirty="0">
                <a:solidFill>
                  <a:srgbClr val="33CC33"/>
                </a:solidFill>
              </a:rPr>
              <a:t>++)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>
                <a:solidFill>
                  <a:srgbClr val="33CC33"/>
                </a:solidFill>
              </a:rPr>
              <a:t>      </a:t>
            </a:r>
            <a:r>
              <a:rPr lang="en-US" altLang="zh-CN" dirty="0" err="1">
                <a:solidFill>
                  <a:srgbClr val="33CC33"/>
                </a:solidFill>
              </a:rPr>
              <a:t>scanf</a:t>
            </a:r>
            <a:r>
              <a:rPr lang="en-US" altLang="zh-CN" dirty="0">
                <a:solidFill>
                  <a:srgbClr val="33CC33"/>
                </a:solidFill>
              </a:rPr>
              <a:t>("%</a:t>
            </a:r>
            <a:r>
              <a:rPr lang="en-US" altLang="zh-CN" dirty="0" err="1">
                <a:solidFill>
                  <a:srgbClr val="33CC33"/>
                </a:solidFill>
              </a:rPr>
              <a:t>d",&amp;a</a:t>
            </a:r>
            <a:r>
              <a:rPr lang="en-US" altLang="zh-CN" dirty="0">
                <a:solidFill>
                  <a:srgbClr val="33CC33"/>
                </a:solidFill>
              </a:rPr>
              <a:t>[</a:t>
            </a:r>
            <a:r>
              <a:rPr lang="en-US" altLang="zh-CN" dirty="0" err="1">
                <a:solidFill>
                  <a:srgbClr val="33CC33"/>
                </a:solidFill>
              </a:rPr>
              <a:t>i</a:t>
            </a:r>
            <a:r>
              <a:rPr lang="en-US" altLang="zh-CN" dirty="0">
                <a:solidFill>
                  <a:srgbClr val="33CC33"/>
                </a:solidFill>
              </a:rPr>
              <a:t>]); </a:t>
            </a:r>
            <a:endParaRPr lang="en-US" altLang="zh-CN" dirty="0"/>
          </a:p>
          <a:p>
            <a:pPr eaLnBrk="1" hangingPunct="1">
              <a:lnSpc>
                <a:spcPct val="95000"/>
              </a:lnSpc>
            </a:pPr>
            <a:r>
              <a:rPr lang="en-US" altLang="zh-CN" dirty="0">
                <a:solidFill>
                  <a:schemeClr val="bg2"/>
                </a:solidFill>
              </a:rPr>
              <a:t>   </a:t>
            </a:r>
            <a:r>
              <a:rPr lang="en-US" altLang="zh-CN" dirty="0">
                <a:solidFill>
                  <a:srgbClr val="FF3300"/>
                </a:solidFill>
              </a:rPr>
              <a:t>for(j=0;j&lt;(n-1);</a:t>
            </a:r>
            <a:r>
              <a:rPr lang="en-US" altLang="zh-CN" dirty="0" err="1">
                <a:solidFill>
                  <a:srgbClr val="FF3300"/>
                </a:solidFill>
              </a:rPr>
              <a:t>j++</a:t>
            </a:r>
            <a:r>
              <a:rPr lang="en-US" altLang="zh-CN" dirty="0">
                <a:solidFill>
                  <a:srgbClr val="FF3300"/>
                </a:solidFill>
              </a:rPr>
              <a:t>)</a:t>
            </a:r>
            <a:endParaRPr lang="en-US" altLang="zh-CN" dirty="0">
              <a:solidFill>
                <a:schemeClr val="bg2"/>
              </a:solidFill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dirty="0">
                <a:solidFill>
                  <a:schemeClr val="bg2"/>
                </a:solidFill>
              </a:rPr>
              <a:t>   </a:t>
            </a:r>
            <a:r>
              <a:rPr lang="en-US" altLang="zh-CN" dirty="0">
                <a:solidFill>
                  <a:srgbClr val="008000"/>
                </a:solidFill>
              </a:rPr>
              <a:t>{ k=j;</a:t>
            </a:r>
            <a:endParaRPr lang="en-US" altLang="zh-CN" dirty="0">
              <a:solidFill>
                <a:schemeClr val="bg2"/>
              </a:solidFill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dirty="0">
                <a:solidFill>
                  <a:schemeClr val="bg2"/>
                </a:solidFill>
              </a:rPr>
              <a:t>      </a:t>
            </a:r>
            <a:r>
              <a:rPr lang="en-US" altLang="zh-CN" dirty="0">
                <a:solidFill>
                  <a:srgbClr val="0000FF"/>
                </a:solidFill>
              </a:rPr>
              <a:t>for(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=j+1;i&lt;</a:t>
            </a:r>
            <a:r>
              <a:rPr lang="en-US" altLang="zh-CN" dirty="0" err="1">
                <a:solidFill>
                  <a:srgbClr val="0000FF"/>
                </a:solidFill>
              </a:rPr>
              <a:t>n;i</a:t>
            </a:r>
            <a:r>
              <a:rPr lang="en-US" altLang="zh-CN" dirty="0">
                <a:solidFill>
                  <a:srgbClr val="0000FF"/>
                </a:solidFill>
              </a:rPr>
              <a:t>++)</a:t>
            </a:r>
            <a:endParaRPr lang="en-US" altLang="zh-CN" dirty="0">
              <a:solidFill>
                <a:schemeClr val="bg2"/>
              </a:solidFill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dirty="0">
                <a:solidFill>
                  <a:schemeClr val="bg2"/>
                </a:solidFill>
              </a:rPr>
              <a:t>                </a:t>
            </a:r>
            <a:r>
              <a:rPr lang="en-US" altLang="zh-CN" dirty="0">
                <a:solidFill>
                  <a:srgbClr val="008000"/>
                </a:solidFill>
              </a:rPr>
              <a:t>if(a[</a:t>
            </a:r>
            <a:r>
              <a:rPr lang="en-US" altLang="zh-CN" dirty="0" err="1">
                <a:solidFill>
                  <a:srgbClr val="008000"/>
                </a:solidFill>
              </a:rPr>
              <a:t>i</a:t>
            </a:r>
            <a:r>
              <a:rPr lang="en-US" altLang="zh-CN" dirty="0">
                <a:solidFill>
                  <a:srgbClr val="008000"/>
                </a:solidFill>
              </a:rPr>
              <a:t>]&lt;a[k])  k=</a:t>
            </a:r>
            <a:r>
              <a:rPr lang="en-US" altLang="zh-CN" dirty="0" err="1">
                <a:solidFill>
                  <a:srgbClr val="008000"/>
                </a:solidFill>
              </a:rPr>
              <a:t>i</a:t>
            </a:r>
            <a:r>
              <a:rPr lang="en-US" altLang="zh-CN" dirty="0">
                <a:solidFill>
                  <a:srgbClr val="008000"/>
                </a:solidFill>
              </a:rPr>
              <a:t>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>
                <a:solidFill>
                  <a:schemeClr val="bg2"/>
                </a:solidFill>
              </a:rPr>
              <a:t>      </a:t>
            </a:r>
            <a:r>
              <a:rPr lang="en-US" altLang="zh-CN" dirty="0">
                <a:solidFill>
                  <a:srgbClr val="FF00FF"/>
                </a:solidFill>
              </a:rPr>
              <a:t>if(j!=k)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>
                <a:solidFill>
                  <a:srgbClr val="FF00FF"/>
                </a:solidFill>
              </a:rPr>
              <a:t>      { x=a[j]; a[j]=a[k]; a[k]=x;}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>
                <a:solidFill>
                  <a:schemeClr val="bg2"/>
                </a:solidFill>
              </a:rPr>
              <a:t>   </a:t>
            </a:r>
            <a:r>
              <a:rPr lang="en-US" altLang="zh-CN" dirty="0">
                <a:solidFill>
                  <a:srgbClr val="008000"/>
                </a:solidFill>
              </a:rPr>
              <a:t>} </a:t>
            </a:r>
            <a:endParaRPr lang="en-US" altLang="zh-CN" dirty="0"/>
          </a:p>
          <a:p>
            <a:pPr eaLnBrk="1" hangingPunct="1">
              <a:lnSpc>
                <a:spcPct val="95000"/>
              </a:lnSpc>
            </a:pPr>
            <a:r>
              <a:rPr lang="en-US" altLang="zh-CN" dirty="0">
                <a:solidFill>
                  <a:schemeClr val="bg2"/>
                </a:solidFill>
              </a:rPr>
              <a:t>   </a:t>
            </a:r>
            <a:r>
              <a:rPr lang="en-US" altLang="zh-CN" dirty="0">
                <a:solidFill>
                  <a:srgbClr val="33CC33"/>
                </a:solidFill>
              </a:rPr>
              <a:t>for(</a:t>
            </a:r>
            <a:r>
              <a:rPr lang="en-US" altLang="zh-CN" dirty="0" err="1">
                <a:solidFill>
                  <a:srgbClr val="33CC33"/>
                </a:solidFill>
              </a:rPr>
              <a:t>i</a:t>
            </a:r>
            <a:r>
              <a:rPr lang="en-US" altLang="zh-CN" dirty="0">
                <a:solidFill>
                  <a:srgbClr val="33CC33"/>
                </a:solidFill>
              </a:rPr>
              <a:t>=0;i&lt;</a:t>
            </a:r>
            <a:r>
              <a:rPr lang="en-US" altLang="zh-CN" dirty="0" err="1">
                <a:solidFill>
                  <a:srgbClr val="33CC33"/>
                </a:solidFill>
              </a:rPr>
              <a:t>n;i</a:t>
            </a:r>
            <a:r>
              <a:rPr lang="en-US" altLang="zh-CN" dirty="0">
                <a:solidFill>
                  <a:srgbClr val="33CC33"/>
                </a:solidFill>
              </a:rPr>
              <a:t>++)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>
                <a:solidFill>
                  <a:srgbClr val="33CC33"/>
                </a:solidFill>
              </a:rPr>
              <a:t>      </a:t>
            </a:r>
            <a:r>
              <a:rPr lang="en-US" altLang="zh-CN" dirty="0" err="1">
                <a:solidFill>
                  <a:srgbClr val="33CC33"/>
                </a:solidFill>
              </a:rPr>
              <a:t>printf</a:t>
            </a:r>
            <a:r>
              <a:rPr lang="en-US" altLang="zh-CN" dirty="0">
                <a:solidFill>
                  <a:srgbClr val="33CC33"/>
                </a:solidFill>
              </a:rPr>
              <a:t>("%d ",a[</a:t>
            </a:r>
            <a:r>
              <a:rPr lang="en-US" altLang="zh-CN" dirty="0" err="1">
                <a:solidFill>
                  <a:srgbClr val="33CC33"/>
                </a:solidFill>
              </a:rPr>
              <a:t>i</a:t>
            </a:r>
            <a:r>
              <a:rPr lang="en-US" altLang="zh-CN" dirty="0">
                <a:solidFill>
                  <a:srgbClr val="33CC33"/>
                </a:solidFill>
              </a:rPr>
              <a:t>]);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9E1131-169B-4E6B-ABA9-5DD611C25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1628800"/>
            <a:ext cx="7867650" cy="2447925"/>
          </a:xfrm>
          <a:prstGeom prst="rect">
            <a:avLst/>
          </a:prstGeom>
        </p:spPr>
      </p:pic>
      <p:sp>
        <p:nvSpPr>
          <p:cNvPr id="4" name="Text Box 8">
            <a:extLst>
              <a:ext uri="{FF2B5EF4-FFF2-40B4-BE49-F238E27FC236}">
                <a16:creationId xmlns:a16="http://schemas.microsoft.com/office/drawing/2014/main" id="{FED7CEB1-A2B2-4F27-9CF6-358D739F2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852488"/>
            <a:ext cx="2954655" cy="46166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冒泡排序法示意动图</a:t>
            </a:r>
          </a:p>
        </p:txBody>
      </p:sp>
    </p:spTree>
    <p:extLst>
      <p:ext uri="{BB962C8B-B14F-4D97-AF65-F5344CB8AC3E}">
        <p14:creationId xmlns:p14="http://schemas.microsoft.com/office/powerpoint/2010/main" val="2156098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6919978-9C5E-4400-96F5-6D3B6CEA9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1700808"/>
            <a:ext cx="7724775" cy="2362200"/>
          </a:xfrm>
          <a:prstGeom prst="rect">
            <a:avLst/>
          </a:prstGeom>
        </p:spPr>
      </p:pic>
      <p:sp>
        <p:nvSpPr>
          <p:cNvPr id="5" name="Text Box 8">
            <a:extLst>
              <a:ext uri="{FF2B5EF4-FFF2-40B4-BE49-F238E27FC236}">
                <a16:creationId xmlns:a16="http://schemas.microsoft.com/office/drawing/2014/main" id="{6B976FCE-E073-445E-9406-043944BC2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852488"/>
            <a:ext cx="2954655" cy="46166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简单选择法示意动图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FFF24A-F100-4F6B-85DA-5E52E905F546}"/>
              </a:ext>
            </a:extLst>
          </p:cNvPr>
          <p:cNvSpPr/>
          <p:nvPr/>
        </p:nvSpPr>
        <p:spPr>
          <a:xfrm>
            <a:off x="899592" y="4221088"/>
            <a:ext cx="4572000" cy="254839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5000"/>
              </a:lnSpc>
            </a:pPr>
            <a:r>
              <a:rPr lang="en-US" altLang="zh-CN" dirty="0"/>
              <a:t> for(j=0;j&lt;(n-1);j++)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/>
              <a:t>   { k=j;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/>
              <a:t>      for(i=j+1;i&lt;n;i++)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/>
              <a:t>                if(a[i]&lt;a[k])  k=i;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/>
              <a:t>      if(j!=k)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/>
              <a:t>      { x=a[j]; a[j]=a[k]; a[k]=x;}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/>
              <a:t>   } 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CD557F-3EFE-43D4-8A8C-6EBC9A6B0119}"/>
              </a:ext>
            </a:extLst>
          </p:cNvPr>
          <p:cNvSpPr/>
          <p:nvPr/>
        </p:nvSpPr>
        <p:spPr>
          <a:xfrm>
            <a:off x="5471592" y="4221088"/>
            <a:ext cx="3600400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5000"/>
              </a:lnSpc>
            </a:pPr>
            <a:r>
              <a:rPr lang="en-US" altLang="zh-CN" b="1" dirty="0">
                <a:solidFill>
                  <a:srgbClr val="FFC000"/>
                </a:solidFill>
              </a:rPr>
              <a:t>j    </a:t>
            </a:r>
            <a:r>
              <a:rPr lang="zh-CN" altLang="en-US" b="1" dirty="0">
                <a:solidFill>
                  <a:srgbClr val="FFC000"/>
                </a:solidFill>
              </a:rPr>
              <a:t>橙色</a:t>
            </a:r>
            <a:endParaRPr lang="en-US" altLang="zh-CN" b="1" dirty="0">
              <a:solidFill>
                <a:srgbClr val="FFC000"/>
              </a:solidFill>
            </a:endParaRPr>
          </a:p>
          <a:p>
            <a:pPr eaLnBrk="1" hangingPunct="1">
              <a:lnSpc>
                <a:spcPct val="95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   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红色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hangingPunct="1">
              <a:lnSpc>
                <a:spcPct val="95000"/>
              </a:lnSpc>
            </a:pPr>
            <a:r>
              <a:rPr lang="en-US" b="1" dirty="0">
                <a:solidFill>
                  <a:srgbClr val="00B050"/>
                </a:solidFill>
              </a:rPr>
              <a:t>i    </a:t>
            </a:r>
            <a:r>
              <a:rPr lang="zh-CN" altLang="en-US" b="1" dirty="0">
                <a:solidFill>
                  <a:srgbClr val="00B050"/>
                </a:solidFill>
              </a:rPr>
              <a:t>绿色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94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016BDF10-B860-412B-AF28-CC2CE835A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1038"/>
            <a:ext cx="8836025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Tx/>
              <a:buChar char="§"/>
            </a:pPr>
            <a:r>
              <a:rPr lang="en-US" altLang="zh-CN" sz="3200" dirty="0">
                <a:solidFill>
                  <a:schemeClr val="accent1"/>
                </a:solidFill>
              </a:rPr>
              <a:t>7.2</a:t>
            </a:r>
            <a:r>
              <a:rPr lang="en-US" altLang="zh-CN" sz="3200" dirty="0">
                <a:latin typeface="Arial" panose="020B0604020202020204" pitchFamily="34" charset="0"/>
              </a:rPr>
              <a:t>  </a:t>
            </a:r>
            <a:r>
              <a:rPr lang="zh-CN" altLang="en-US" sz="3200" dirty="0">
                <a:latin typeface="Arial" panose="020B0604020202020204" pitchFamily="34" charset="0"/>
              </a:rPr>
              <a:t>二维数组的定义和引用（多维数组）</a:t>
            </a:r>
            <a:endParaRPr lang="zh-CN" altLang="en-US" sz="3200" dirty="0"/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/>
              <a:t>二维数组的定义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定义的一般形式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类型说明符  数组名</a:t>
            </a:r>
            <a:r>
              <a:rPr lang="en-US" altLang="zh-CN" sz="2800" dirty="0">
                <a:solidFill>
                  <a:schemeClr val="accent2"/>
                </a:solidFill>
              </a:rPr>
              <a:t>[</a:t>
            </a:r>
            <a:r>
              <a:rPr lang="zh-CN" altLang="en-US" sz="2800" dirty="0">
                <a:solidFill>
                  <a:schemeClr val="accent2"/>
                </a:solidFill>
              </a:rPr>
              <a:t>常量表达式</a:t>
            </a:r>
            <a:r>
              <a:rPr lang="en-US" altLang="zh-CN" sz="2800" dirty="0">
                <a:solidFill>
                  <a:schemeClr val="accent2"/>
                </a:solidFill>
              </a:rPr>
              <a:t>][</a:t>
            </a:r>
            <a:r>
              <a:rPr lang="zh-CN" altLang="en-US" sz="2800" dirty="0">
                <a:solidFill>
                  <a:schemeClr val="accent2"/>
                </a:solidFill>
              </a:rPr>
              <a:t>常量表达式</a:t>
            </a:r>
            <a:r>
              <a:rPr lang="en-US" altLang="zh-CN" sz="2800" dirty="0">
                <a:solidFill>
                  <a:schemeClr val="accent2"/>
                </a:solidFill>
              </a:rPr>
              <a:t>]</a:t>
            </a:r>
            <a:r>
              <a:rPr lang="zh-CN" altLang="en-US" sz="2800" dirty="0">
                <a:solidFill>
                  <a:schemeClr val="accent2"/>
                </a:solidFill>
              </a:rPr>
              <a:t>；</a:t>
            </a: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3FFDB333-CFD4-4C4F-8C8B-D3DBE4FF7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022" y="1512094"/>
            <a:ext cx="1092200" cy="647700"/>
          </a:xfrm>
          <a:prstGeom prst="wedgeEllipseCallout">
            <a:avLst>
              <a:gd name="adj1" fmla="val 55412"/>
              <a:gd name="adj2" fmla="val 63283"/>
            </a:avLst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行数</a:t>
            </a:r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CDE17E74-96F6-4E5D-B555-320B0D11B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88" y="1231900"/>
            <a:ext cx="4164012" cy="647700"/>
          </a:xfrm>
          <a:prstGeom prst="wedgeEllipseCallout">
            <a:avLst>
              <a:gd name="adj1" fmla="val -13134"/>
              <a:gd name="adj2" fmla="val 112009"/>
            </a:avLst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元素个数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行数*列数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CF07D735-541C-40F1-BBD5-5D876B59F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9857" y="2737854"/>
            <a:ext cx="3994150" cy="1590675"/>
          </a:xfrm>
          <a:prstGeom prst="rect">
            <a:avLst/>
          </a:prstGeom>
          <a:solidFill>
            <a:srgbClr val="FFCCFF">
              <a:alpha val="50195"/>
            </a:srgbClr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/>
              <a:t>例  </a:t>
            </a:r>
            <a:r>
              <a:rPr lang="en-US" altLang="zh-CN"/>
              <a:t>int a[3][4];  </a:t>
            </a:r>
          </a:p>
          <a:p>
            <a:pPr lvl="2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/>
              <a:t>     float b[2][5];</a:t>
            </a:r>
          </a:p>
          <a:p>
            <a:pPr lvl="2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/>
              <a:t>     int c[2][3][4];</a:t>
            </a:r>
          </a:p>
          <a:p>
            <a:pPr lvl="2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2"/>
                </a:solidFill>
              </a:rPr>
              <a:t>     </a:t>
            </a:r>
            <a:r>
              <a:rPr lang="en-US" altLang="zh-CN">
                <a:solidFill>
                  <a:srgbClr val="FF0000"/>
                </a:solidFill>
              </a:rPr>
              <a:t>int a[3,4];</a:t>
            </a:r>
            <a:r>
              <a:rPr lang="en-US" altLang="zh-CN">
                <a:solidFill>
                  <a:schemeClr val="bg2"/>
                </a:solidFill>
              </a:rPr>
              <a:t>           (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r>
              <a:rPr lang="en-US" altLang="zh-CN">
                <a:solidFill>
                  <a:schemeClr val="bg2"/>
                </a:solidFill>
                <a:sym typeface="Symbol" panose="05050102010706020507" pitchFamily="18" charset="2"/>
              </a:rPr>
              <a:t>)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58682D2-9DD2-46D6-9BE7-9924EFFCA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2633663"/>
            <a:ext cx="7759700" cy="158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数组元素的存放顺序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/>
              <a:t>原因:内存是一维的</a:t>
            </a:r>
            <a:endParaRPr lang="zh-CN" altLang="en-US" sz="2000"/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/>
              <a:t>二维数组：按行序优先</a:t>
            </a:r>
            <a:endParaRPr lang="zh-CN" altLang="en-US" sz="2000"/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/>
              <a:t>多维数组：最右下标变化最快</a:t>
            </a:r>
            <a:endParaRPr lang="zh-CN" altLang="en-US" sz="2000"/>
          </a:p>
        </p:txBody>
      </p:sp>
      <p:grpSp>
        <p:nvGrpSpPr>
          <p:cNvPr id="2" name="Group 41">
            <a:extLst>
              <a:ext uri="{FF2B5EF4-FFF2-40B4-BE49-F238E27FC236}">
                <a16:creationId xmlns:a16="http://schemas.microsoft.com/office/drawing/2014/main" id="{DFFE09B9-CF73-4DD2-B490-F30662C28E7D}"/>
              </a:ext>
            </a:extLst>
          </p:cNvPr>
          <p:cNvGrpSpPr>
            <a:grpSpLocks/>
          </p:cNvGrpSpPr>
          <p:nvPr/>
        </p:nvGrpSpPr>
        <p:grpSpPr bwMode="auto">
          <a:xfrm>
            <a:off x="344488" y="4364038"/>
            <a:ext cx="5483225" cy="2301875"/>
            <a:chOff x="217" y="2749"/>
            <a:chExt cx="3454" cy="1450"/>
          </a:xfrm>
        </p:grpSpPr>
        <p:grpSp>
          <p:nvGrpSpPr>
            <p:cNvPr id="26632" name="Group 40">
              <a:extLst>
                <a:ext uri="{FF2B5EF4-FFF2-40B4-BE49-F238E27FC236}">
                  <a16:creationId xmlns:a16="http://schemas.microsoft.com/office/drawing/2014/main" id="{69FE81A6-94F2-41E0-AD03-74003B592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0" y="2749"/>
              <a:ext cx="2611" cy="1450"/>
              <a:chOff x="1955" y="2740"/>
              <a:chExt cx="2611" cy="1450"/>
            </a:xfrm>
          </p:grpSpPr>
          <p:sp>
            <p:nvSpPr>
              <p:cNvPr id="26637" name="AutoShape 16">
                <a:extLst>
                  <a:ext uri="{FF2B5EF4-FFF2-40B4-BE49-F238E27FC236}">
                    <a16:creationId xmlns:a16="http://schemas.microsoft.com/office/drawing/2014/main" id="{6630D931-8CD6-40FB-BB3A-64C7BE321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2788"/>
                <a:ext cx="1043" cy="336"/>
              </a:xfrm>
              <a:prstGeom prst="wedgeEllipseCallout">
                <a:avLst>
                  <a:gd name="adj1" fmla="val 57574"/>
                  <a:gd name="adj2" fmla="val 9434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/>
                  <a:t>int a[3][2]</a:t>
                </a:r>
              </a:p>
            </p:txBody>
          </p:sp>
          <p:sp>
            <p:nvSpPr>
              <p:cNvPr id="26638" name="Rectangle 17">
                <a:extLst>
                  <a:ext uri="{FF2B5EF4-FFF2-40B4-BE49-F238E27FC236}">
                    <a16:creationId xmlns:a16="http://schemas.microsoft.com/office/drawing/2014/main" id="{E6DF72FB-7A58-48D1-B510-5DED47E36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2740"/>
                <a:ext cx="1267" cy="14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66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39" name="Line 18">
                <a:extLst>
                  <a:ext uri="{FF2B5EF4-FFF2-40B4-BE49-F238E27FC236}">
                    <a16:creationId xmlns:a16="http://schemas.microsoft.com/office/drawing/2014/main" id="{EA04A6D3-5EC5-462E-BDE1-5C126A236F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9" y="2985"/>
                <a:ext cx="1256" cy="0"/>
              </a:xfrm>
              <a:prstGeom prst="line">
                <a:avLst/>
              </a:prstGeom>
              <a:noFill/>
              <a:ln w="9525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0" name="Line 19">
                <a:extLst>
                  <a:ext uri="{FF2B5EF4-FFF2-40B4-BE49-F238E27FC236}">
                    <a16:creationId xmlns:a16="http://schemas.microsoft.com/office/drawing/2014/main" id="{F2D99F67-9559-4551-A6E7-A3BAD6273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8" y="3203"/>
                <a:ext cx="1256" cy="0"/>
              </a:xfrm>
              <a:prstGeom prst="line">
                <a:avLst/>
              </a:prstGeom>
              <a:noFill/>
              <a:ln w="9525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1" name="Line 20">
                <a:extLst>
                  <a:ext uri="{FF2B5EF4-FFF2-40B4-BE49-F238E27FC236}">
                    <a16:creationId xmlns:a16="http://schemas.microsoft.com/office/drawing/2014/main" id="{8F9BC329-32AD-4EE5-A61C-4FAB1428B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1" y="3450"/>
                <a:ext cx="1267" cy="0"/>
              </a:xfrm>
              <a:prstGeom prst="line">
                <a:avLst/>
              </a:prstGeom>
              <a:noFill/>
              <a:ln w="9525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2" name="Line 21">
                <a:extLst>
                  <a:ext uri="{FF2B5EF4-FFF2-40B4-BE49-F238E27FC236}">
                    <a16:creationId xmlns:a16="http://schemas.microsoft.com/office/drawing/2014/main" id="{D28869E7-1E3A-4465-964A-92085C537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9" y="3700"/>
                <a:ext cx="1267" cy="0"/>
              </a:xfrm>
              <a:prstGeom prst="line">
                <a:avLst/>
              </a:prstGeom>
              <a:noFill/>
              <a:ln w="9525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3" name="Line 22">
                <a:extLst>
                  <a:ext uri="{FF2B5EF4-FFF2-40B4-BE49-F238E27FC236}">
                    <a16:creationId xmlns:a16="http://schemas.microsoft.com/office/drawing/2014/main" id="{AAD15872-EA93-439D-A7E5-81929AF5C9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1" y="3929"/>
                <a:ext cx="1267" cy="0"/>
              </a:xfrm>
              <a:prstGeom prst="line">
                <a:avLst/>
              </a:prstGeom>
              <a:noFill/>
              <a:ln w="9525">
                <a:solidFill>
                  <a:srgbClr val="66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644" name="Text Box 23">
                <a:extLst>
                  <a:ext uri="{FF2B5EF4-FFF2-40B4-BE49-F238E27FC236}">
                    <a16:creationId xmlns:a16="http://schemas.microsoft.com/office/drawing/2014/main" id="{871442FD-6D99-42C2-B761-84B11CE882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3" y="298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a[</a:t>
                </a:r>
                <a:r>
                  <a:rPr lang="en-US" altLang="zh-CN" sz="2000">
                    <a:solidFill>
                      <a:srgbClr val="FF00FF"/>
                    </a:solidFill>
                  </a:rPr>
                  <a:t>0</a:t>
                </a:r>
                <a:r>
                  <a:rPr lang="en-US" altLang="zh-CN" sz="2000"/>
                  <a:t>][1]</a:t>
                </a:r>
              </a:p>
            </p:txBody>
          </p:sp>
          <p:sp>
            <p:nvSpPr>
              <p:cNvPr id="26645" name="Text Box 24">
                <a:extLst>
                  <a:ext uri="{FF2B5EF4-FFF2-40B4-BE49-F238E27FC236}">
                    <a16:creationId xmlns:a16="http://schemas.microsoft.com/office/drawing/2014/main" id="{452CA206-BA25-41DC-AE48-951EB2DBF2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3" y="322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a[</a:t>
                </a:r>
                <a:r>
                  <a:rPr lang="en-US" altLang="zh-CN" sz="2000">
                    <a:solidFill>
                      <a:srgbClr val="33CC33"/>
                    </a:solidFill>
                  </a:rPr>
                  <a:t>1</a:t>
                </a:r>
                <a:r>
                  <a:rPr lang="en-US" altLang="zh-CN" sz="2000"/>
                  <a:t>][0]</a:t>
                </a:r>
              </a:p>
            </p:txBody>
          </p:sp>
          <p:sp>
            <p:nvSpPr>
              <p:cNvPr id="26646" name="Text Box 25">
                <a:extLst>
                  <a:ext uri="{FF2B5EF4-FFF2-40B4-BE49-F238E27FC236}">
                    <a16:creationId xmlns:a16="http://schemas.microsoft.com/office/drawing/2014/main" id="{3FDCC39C-9D16-4BBB-99B9-5D3D621AF1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3" y="346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a[</a:t>
                </a:r>
                <a:r>
                  <a:rPr lang="en-US" altLang="zh-CN" sz="2000">
                    <a:solidFill>
                      <a:srgbClr val="33CC33"/>
                    </a:solidFill>
                  </a:rPr>
                  <a:t>1</a:t>
                </a:r>
                <a:r>
                  <a:rPr lang="en-US" altLang="zh-CN" sz="2000"/>
                  <a:t>][1]</a:t>
                </a:r>
              </a:p>
            </p:txBody>
          </p:sp>
          <p:sp>
            <p:nvSpPr>
              <p:cNvPr id="26647" name="Text Box 26">
                <a:extLst>
                  <a:ext uri="{FF2B5EF4-FFF2-40B4-BE49-F238E27FC236}">
                    <a16:creationId xmlns:a16="http://schemas.microsoft.com/office/drawing/2014/main" id="{99E5FF71-7FA2-49AB-8669-06992D6964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3" y="370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a[</a:t>
                </a:r>
                <a:r>
                  <a:rPr lang="en-US" altLang="zh-CN" sz="2000">
                    <a:solidFill>
                      <a:srgbClr val="FF3300"/>
                    </a:solidFill>
                  </a:rPr>
                  <a:t>2</a:t>
                </a:r>
                <a:r>
                  <a:rPr lang="en-US" altLang="zh-CN" sz="2000"/>
                  <a:t>][0]</a:t>
                </a:r>
              </a:p>
            </p:txBody>
          </p:sp>
          <p:sp>
            <p:nvSpPr>
              <p:cNvPr id="26648" name="Text Box 27">
                <a:extLst>
                  <a:ext uri="{FF2B5EF4-FFF2-40B4-BE49-F238E27FC236}">
                    <a16:creationId xmlns:a16="http://schemas.microsoft.com/office/drawing/2014/main" id="{F9F82F98-59FB-4DFD-9CB6-CC880F95F9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3" y="394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a[</a:t>
                </a:r>
                <a:r>
                  <a:rPr lang="en-US" altLang="zh-CN" sz="2000">
                    <a:solidFill>
                      <a:srgbClr val="FF3300"/>
                    </a:solidFill>
                  </a:rPr>
                  <a:t>2</a:t>
                </a:r>
                <a:r>
                  <a:rPr lang="en-US" altLang="zh-CN" sz="2000"/>
                  <a:t>][1]</a:t>
                </a:r>
              </a:p>
            </p:txBody>
          </p:sp>
          <p:grpSp>
            <p:nvGrpSpPr>
              <p:cNvPr id="26649" name="Group 28">
                <a:extLst>
                  <a:ext uri="{FF2B5EF4-FFF2-40B4-BE49-F238E27FC236}">
                    <a16:creationId xmlns:a16="http://schemas.microsoft.com/office/drawing/2014/main" id="{EEE803F3-4C7F-4EC7-A466-D10397F6A2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7" y="2765"/>
                <a:ext cx="206" cy="1425"/>
                <a:chOff x="1403" y="380"/>
                <a:chExt cx="206" cy="1425"/>
              </a:xfrm>
            </p:grpSpPr>
            <p:sp>
              <p:nvSpPr>
                <p:cNvPr id="26651" name="Text Box 29">
                  <a:extLst>
                    <a:ext uri="{FF2B5EF4-FFF2-40B4-BE49-F238E27FC236}">
                      <a16:creationId xmlns:a16="http://schemas.microsoft.com/office/drawing/2014/main" id="{C8FA5206-EAF4-43D7-8C60-CD78412096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13" y="38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0</a:t>
                  </a:r>
                </a:p>
              </p:txBody>
            </p:sp>
            <p:sp>
              <p:nvSpPr>
                <p:cNvPr id="26652" name="Text Box 30">
                  <a:extLst>
                    <a:ext uri="{FF2B5EF4-FFF2-40B4-BE49-F238E27FC236}">
                      <a16:creationId xmlns:a16="http://schemas.microsoft.com/office/drawing/2014/main" id="{4D66E110-2AD3-4651-8187-ACD53156F5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13" y="59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26653" name="Text Box 31">
                  <a:extLst>
                    <a:ext uri="{FF2B5EF4-FFF2-40B4-BE49-F238E27FC236}">
                      <a16:creationId xmlns:a16="http://schemas.microsoft.com/office/drawing/2014/main" id="{AB8C6818-C73C-44D3-8171-E5A67D0A64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13" y="131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4</a:t>
                  </a:r>
                </a:p>
              </p:txBody>
            </p:sp>
            <p:sp>
              <p:nvSpPr>
                <p:cNvPr id="26654" name="Text Box 32">
                  <a:extLst>
                    <a:ext uri="{FF2B5EF4-FFF2-40B4-BE49-F238E27FC236}">
                      <a16:creationId xmlns:a16="http://schemas.microsoft.com/office/drawing/2014/main" id="{07A89497-CF3C-4585-9A56-FEA73CCDC6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13" y="155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5</a:t>
                  </a:r>
                </a:p>
              </p:txBody>
            </p:sp>
            <p:sp>
              <p:nvSpPr>
                <p:cNvPr id="26655" name="Text Box 33">
                  <a:extLst>
                    <a:ext uri="{FF2B5EF4-FFF2-40B4-BE49-F238E27FC236}">
                      <a16:creationId xmlns:a16="http://schemas.microsoft.com/office/drawing/2014/main" id="{64CD76C8-15B7-4DBC-AC7B-B6C3824D67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03" y="78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2</a:t>
                  </a:r>
                </a:p>
              </p:txBody>
            </p:sp>
            <p:sp>
              <p:nvSpPr>
                <p:cNvPr id="26656" name="Text Box 34">
                  <a:extLst>
                    <a:ext uri="{FF2B5EF4-FFF2-40B4-BE49-F238E27FC236}">
                      <a16:creationId xmlns:a16="http://schemas.microsoft.com/office/drawing/2014/main" id="{42A340B2-38BF-4C47-B100-5798A7669D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03" y="107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3</a:t>
                  </a:r>
                </a:p>
              </p:txBody>
            </p:sp>
          </p:grpSp>
          <p:sp>
            <p:nvSpPr>
              <p:cNvPr id="26650" name="Text Box 35">
                <a:extLst>
                  <a:ext uri="{FF2B5EF4-FFF2-40B4-BE49-F238E27FC236}">
                    <a16:creationId xmlns:a16="http://schemas.microsoft.com/office/drawing/2014/main" id="{7327C5EA-A10D-42D9-8D4E-5A191B997C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3" y="2740"/>
                <a:ext cx="55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a[</a:t>
                </a:r>
                <a:r>
                  <a:rPr lang="en-US" altLang="zh-CN" sz="2000">
                    <a:solidFill>
                      <a:srgbClr val="FF00FF"/>
                    </a:solidFill>
                  </a:rPr>
                  <a:t>0</a:t>
                </a:r>
                <a:r>
                  <a:rPr lang="en-US" altLang="zh-CN" sz="2000"/>
                  <a:t>][0]</a:t>
                </a:r>
              </a:p>
            </p:txBody>
          </p:sp>
        </p:grpSp>
        <p:grpSp>
          <p:nvGrpSpPr>
            <p:cNvPr id="26633" name="Group 36">
              <a:extLst>
                <a:ext uri="{FF2B5EF4-FFF2-40B4-BE49-F238E27FC236}">
                  <a16:creationId xmlns:a16="http://schemas.microsoft.com/office/drawing/2014/main" id="{368DA859-B980-453E-BCDC-D82ECF6CC5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" y="3142"/>
              <a:ext cx="1275" cy="634"/>
              <a:chOff x="1187" y="3309"/>
              <a:chExt cx="1275" cy="634"/>
            </a:xfrm>
          </p:grpSpPr>
          <p:sp>
            <p:nvSpPr>
              <p:cNvPr id="26634" name="Text Box 37">
                <a:extLst>
                  <a:ext uri="{FF2B5EF4-FFF2-40B4-BE49-F238E27FC236}">
                    <a16:creationId xmlns:a16="http://schemas.microsoft.com/office/drawing/2014/main" id="{13A4D225-3686-4395-B647-32816459BE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1" y="3309"/>
                <a:ext cx="1202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a[0][0]     a[0][1]</a:t>
                </a:r>
              </a:p>
              <a:p>
                <a:pPr eaLnBrk="1" hangingPunct="1"/>
                <a:r>
                  <a:rPr lang="en-US" altLang="zh-CN" sz="2000"/>
                  <a:t>a[1][0]     a[1][1]</a:t>
                </a:r>
              </a:p>
              <a:p>
                <a:pPr eaLnBrk="1" hangingPunct="1"/>
                <a:r>
                  <a:rPr lang="en-US" altLang="zh-CN" sz="2000"/>
                  <a:t>a[2][0]     a[2][1]</a:t>
                </a:r>
              </a:p>
            </p:txBody>
          </p:sp>
          <p:sp>
            <p:nvSpPr>
              <p:cNvPr id="26635" name="AutoShape 38">
                <a:extLst>
                  <a:ext uri="{FF2B5EF4-FFF2-40B4-BE49-F238E27FC236}">
                    <a16:creationId xmlns:a16="http://schemas.microsoft.com/office/drawing/2014/main" id="{239FA4B6-663D-43F0-A24E-A3D72669F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7" y="3381"/>
                <a:ext cx="69" cy="489"/>
              </a:xfrm>
              <a:prstGeom prst="leftBracket">
                <a:avLst>
                  <a:gd name="adj" fmla="val 59058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36" name="AutoShape 39">
                <a:extLst>
                  <a:ext uri="{FF2B5EF4-FFF2-40B4-BE49-F238E27FC236}">
                    <a16:creationId xmlns:a16="http://schemas.microsoft.com/office/drawing/2014/main" id="{E2D3D1AD-B40B-48DC-9486-78227EA63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2" y="3394"/>
                <a:ext cx="70" cy="500"/>
              </a:xfrm>
              <a:prstGeom prst="rightBracket">
                <a:avLst>
                  <a:gd name="adj" fmla="val 5952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8">
            <a:extLst>
              <a:ext uri="{FF2B5EF4-FFF2-40B4-BE49-F238E27FC236}">
                <a16:creationId xmlns:a16="http://schemas.microsoft.com/office/drawing/2014/main" id="{502328BC-A1C0-4CE5-AF13-5A6E835FBF74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-85726"/>
            <a:ext cx="6265863" cy="7029451"/>
            <a:chOff x="2821" y="176"/>
            <a:chExt cx="2856" cy="4250"/>
          </a:xfrm>
        </p:grpSpPr>
        <p:sp>
          <p:nvSpPr>
            <p:cNvPr id="27652" name="AutoShape 43">
              <a:extLst>
                <a:ext uri="{FF2B5EF4-FFF2-40B4-BE49-F238E27FC236}">
                  <a16:creationId xmlns:a16="http://schemas.microsoft.com/office/drawing/2014/main" id="{885A472F-7F4B-4682-9BB0-4D553F85C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1" y="786"/>
              <a:ext cx="1214" cy="309"/>
            </a:xfrm>
            <a:prstGeom prst="wedgeEllipseCallout">
              <a:avLst>
                <a:gd name="adj1" fmla="val 59106"/>
                <a:gd name="adj2" fmla="val 9613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int c[2][3][4]</a:t>
              </a:r>
            </a:p>
          </p:txBody>
        </p:sp>
        <p:sp>
          <p:nvSpPr>
            <p:cNvPr id="27653" name="Rectangle 44">
              <a:extLst>
                <a:ext uri="{FF2B5EF4-FFF2-40B4-BE49-F238E27FC236}">
                  <a16:creationId xmlns:a16="http://schemas.microsoft.com/office/drawing/2014/main" id="{D7106729-F36A-48E6-99E0-E095BC1C7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" y="249"/>
              <a:ext cx="1344" cy="40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54" name="Line 45">
              <a:extLst>
                <a:ext uri="{FF2B5EF4-FFF2-40B4-BE49-F238E27FC236}">
                  <a16:creationId xmlns:a16="http://schemas.microsoft.com/office/drawing/2014/main" id="{BA5C72EF-C789-4EDF-901F-A2C90DADC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" y="421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5" name="Line 46">
              <a:extLst>
                <a:ext uri="{FF2B5EF4-FFF2-40B4-BE49-F238E27FC236}">
                  <a16:creationId xmlns:a16="http://schemas.microsoft.com/office/drawing/2014/main" id="{3164D954-B650-480C-9F88-B98C06F8F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589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6" name="Line 47">
              <a:extLst>
                <a:ext uri="{FF2B5EF4-FFF2-40B4-BE49-F238E27FC236}">
                  <a16:creationId xmlns:a16="http://schemas.microsoft.com/office/drawing/2014/main" id="{A586CF2D-FC89-4BF2-AFDE-D184CFF94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758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7" name="Line 48">
              <a:extLst>
                <a:ext uri="{FF2B5EF4-FFF2-40B4-BE49-F238E27FC236}">
                  <a16:creationId xmlns:a16="http://schemas.microsoft.com/office/drawing/2014/main" id="{21008446-3F25-4187-A64D-AF7C8F939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927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8" name="Line 49">
              <a:extLst>
                <a:ext uri="{FF2B5EF4-FFF2-40B4-BE49-F238E27FC236}">
                  <a16:creationId xmlns:a16="http://schemas.microsoft.com/office/drawing/2014/main" id="{7828E7A5-E73A-4AEF-AB5C-35B0D26E8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1095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9" name="Line 50">
              <a:extLst>
                <a:ext uri="{FF2B5EF4-FFF2-40B4-BE49-F238E27FC236}">
                  <a16:creationId xmlns:a16="http://schemas.microsoft.com/office/drawing/2014/main" id="{9A2D1EBE-71D4-49CC-B299-2B0C5B1BA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1264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0" name="Line 51">
              <a:extLst>
                <a:ext uri="{FF2B5EF4-FFF2-40B4-BE49-F238E27FC236}">
                  <a16:creationId xmlns:a16="http://schemas.microsoft.com/office/drawing/2014/main" id="{2BB8898A-BB36-4D32-8606-83B76E05E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1433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1" name="Line 52">
              <a:extLst>
                <a:ext uri="{FF2B5EF4-FFF2-40B4-BE49-F238E27FC236}">
                  <a16:creationId xmlns:a16="http://schemas.microsoft.com/office/drawing/2014/main" id="{9DB2994E-9635-4D84-A111-E775449D7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1601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2" name="Line 53">
              <a:extLst>
                <a:ext uri="{FF2B5EF4-FFF2-40B4-BE49-F238E27FC236}">
                  <a16:creationId xmlns:a16="http://schemas.microsoft.com/office/drawing/2014/main" id="{9011037B-0FA2-4CAA-AE71-B9B5080E5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1770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3" name="Line 54">
              <a:extLst>
                <a:ext uri="{FF2B5EF4-FFF2-40B4-BE49-F238E27FC236}">
                  <a16:creationId xmlns:a16="http://schemas.microsoft.com/office/drawing/2014/main" id="{E1227E73-1499-4E18-936F-C3A6B6D5D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1939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4" name="Line 55">
              <a:extLst>
                <a:ext uri="{FF2B5EF4-FFF2-40B4-BE49-F238E27FC236}">
                  <a16:creationId xmlns:a16="http://schemas.microsoft.com/office/drawing/2014/main" id="{BC4E7022-CDC9-44B7-9219-7F4DED048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2107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5" name="Line 56">
              <a:extLst>
                <a:ext uri="{FF2B5EF4-FFF2-40B4-BE49-F238E27FC236}">
                  <a16:creationId xmlns:a16="http://schemas.microsoft.com/office/drawing/2014/main" id="{76C3624C-BF6D-4B43-8185-ACA54D0A2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2276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6" name="Line 57">
              <a:extLst>
                <a:ext uri="{FF2B5EF4-FFF2-40B4-BE49-F238E27FC236}">
                  <a16:creationId xmlns:a16="http://schemas.microsoft.com/office/drawing/2014/main" id="{B2BDFEAA-15DF-43A1-A852-FAA356D3D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2445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Line 58">
              <a:extLst>
                <a:ext uri="{FF2B5EF4-FFF2-40B4-BE49-F238E27FC236}">
                  <a16:creationId xmlns:a16="http://schemas.microsoft.com/office/drawing/2014/main" id="{5FFF21A7-43CE-44D6-ADF4-BF42A1982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2613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Line 59">
              <a:extLst>
                <a:ext uri="{FF2B5EF4-FFF2-40B4-BE49-F238E27FC236}">
                  <a16:creationId xmlns:a16="http://schemas.microsoft.com/office/drawing/2014/main" id="{BB32A76D-ED40-46BE-B1CC-A1C66EA91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2782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Line 60">
              <a:extLst>
                <a:ext uri="{FF2B5EF4-FFF2-40B4-BE49-F238E27FC236}">
                  <a16:creationId xmlns:a16="http://schemas.microsoft.com/office/drawing/2014/main" id="{9718E957-6AFA-4E7D-8CCD-D41765CA9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2951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0" name="Line 61">
              <a:extLst>
                <a:ext uri="{FF2B5EF4-FFF2-40B4-BE49-F238E27FC236}">
                  <a16:creationId xmlns:a16="http://schemas.microsoft.com/office/drawing/2014/main" id="{6A78AEDB-242E-473D-B11F-501A0DFC6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3119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1" name="Line 62">
              <a:extLst>
                <a:ext uri="{FF2B5EF4-FFF2-40B4-BE49-F238E27FC236}">
                  <a16:creationId xmlns:a16="http://schemas.microsoft.com/office/drawing/2014/main" id="{585BB390-6278-4324-ACB4-7A1F2672E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3288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2" name="Line 63">
              <a:extLst>
                <a:ext uri="{FF2B5EF4-FFF2-40B4-BE49-F238E27FC236}">
                  <a16:creationId xmlns:a16="http://schemas.microsoft.com/office/drawing/2014/main" id="{875F37FE-15FA-44C2-B519-43FBAE560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3457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3" name="Line 64">
              <a:extLst>
                <a:ext uri="{FF2B5EF4-FFF2-40B4-BE49-F238E27FC236}">
                  <a16:creationId xmlns:a16="http://schemas.microsoft.com/office/drawing/2014/main" id="{474980DC-64F6-4E75-B8EB-B27CE60AC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3625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4" name="Line 65">
              <a:extLst>
                <a:ext uri="{FF2B5EF4-FFF2-40B4-BE49-F238E27FC236}">
                  <a16:creationId xmlns:a16="http://schemas.microsoft.com/office/drawing/2014/main" id="{0A12339A-2812-48FE-9B58-CD57905DB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3794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5" name="Line 66">
              <a:extLst>
                <a:ext uri="{FF2B5EF4-FFF2-40B4-BE49-F238E27FC236}">
                  <a16:creationId xmlns:a16="http://schemas.microsoft.com/office/drawing/2014/main" id="{B9AA53F7-E376-4C2C-95B2-87B6AEBAC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3963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6" name="Line 67">
              <a:extLst>
                <a:ext uri="{FF2B5EF4-FFF2-40B4-BE49-F238E27FC236}">
                  <a16:creationId xmlns:a16="http://schemas.microsoft.com/office/drawing/2014/main" id="{7D40EE95-23C4-4FA1-AB6B-A5C2AC446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4132"/>
              <a:ext cx="134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77" name="Group 68">
              <a:extLst>
                <a:ext uri="{FF2B5EF4-FFF2-40B4-BE49-F238E27FC236}">
                  <a16:creationId xmlns:a16="http://schemas.microsoft.com/office/drawing/2014/main" id="{D106E303-673B-4602-B33C-342F9551C4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2" y="176"/>
              <a:ext cx="372" cy="4250"/>
              <a:chOff x="3954" y="176"/>
              <a:chExt cx="372" cy="4250"/>
            </a:xfrm>
          </p:grpSpPr>
          <p:sp>
            <p:nvSpPr>
              <p:cNvPr id="27703" name="Text Box 69">
                <a:extLst>
                  <a:ext uri="{FF2B5EF4-FFF2-40B4-BE49-F238E27FC236}">
                    <a16:creationId xmlns:a16="http://schemas.microsoft.com/office/drawing/2014/main" id="{1F31FD72-3415-4AE2-94A8-FEBE4B12B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5" y="176"/>
                <a:ext cx="188" cy="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0</a:t>
                </a:r>
              </a:p>
              <a:p>
                <a:pPr eaLnBrk="1" hangingPunct="1"/>
                <a:r>
                  <a:rPr lang="en-US" altLang="zh-CN" sz="2000"/>
                  <a:t>1</a:t>
                </a:r>
              </a:p>
              <a:p>
                <a:pPr eaLnBrk="1" hangingPunct="1"/>
                <a:r>
                  <a:rPr lang="en-US" altLang="zh-CN" sz="2000"/>
                  <a:t>2</a:t>
                </a:r>
              </a:p>
              <a:p>
                <a:pPr eaLnBrk="1" hangingPunct="1"/>
                <a:r>
                  <a:rPr lang="en-US" altLang="zh-CN" sz="2000"/>
                  <a:t>3</a:t>
                </a:r>
              </a:p>
            </p:txBody>
          </p:sp>
          <p:sp>
            <p:nvSpPr>
              <p:cNvPr id="27704" name="Text Box 70">
                <a:extLst>
                  <a:ext uri="{FF2B5EF4-FFF2-40B4-BE49-F238E27FC236}">
                    <a16:creationId xmlns:a16="http://schemas.microsoft.com/office/drawing/2014/main" id="{9C8B3991-5FC2-437B-8408-D848165BAB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6" y="943"/>
                <a:ext cx="188" cy="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dirty="0"/>
                  <a:t>4</a:t>
                </a:r>
              </a:p>
              <a:p>
                <a:pPr eaLnBrk="1" hangingPunct="1"/>
                <a:r>
                  <a:rPr lang="en-US" altLang="zh-CN" sz="2000" dirty="0"/>
                  <a:t>5</a:t>
                </a:r>
              </a:p>
              <a:p>
                <a:pPr eaLnBrk="1" hangingPunct="1"/>
                <a:r>
                  <a:rPr lang="en-US" altLang="zh-CN" sz="2000" dirty="0"/>
                  <a:t>6</a:t>
                </a:r>
              </a:p>
              <a:p>
                <a:pPr eaLnBrk="1" hangingPunct="1"/>
                <a:r>
                  <a:rPr lang="en-US" altLang="zh-CN" sz="2000" dirty="0"/>
                  <a:t>7</a:t>
                </a:r>
              </a:p>
            </p:txBody>
          </p:sp>
          <p:sp>
            <p:nvSpPr>
              <p:cNvPr id="27705" name="Text Box 71">
                <a:extLst>
                  <a:ext uri="{FF2B5EF4-FFF2-40B4-BE49-F238E27FC236}">
                    <a16:creationId xmlns:a16="http://schemas.microsoft.com/office/drawing/2014/main" id="{2085115A-74DD-43D2-BB67-DF4242CB6C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2" y="1726"/>
                <a:ext cx="224" cy="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………...</a:t>
                </a:r>
              </a:p>
            </p:txBody>
          </p:sp>
          <p:sp>
            <p:nvSpPr>
              <p:cNvPr id="27706" name="Text Box 72">
                <a:extLst>
                  <a:ext uri="{FF2B5EF4-FFF2-40B4-BE49-F238E27FC236}">
                    <a16:creationId xmlns:a16="http://schemas.microsoft.com/office/drawing/2014/main" id="{B7E4C84F-F955-4B9A-8E79-4220560F31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4" y="3626"/>
                <a:ext cx="201" cy="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20</a:t>
                </a:r>
              </a:p>
              <a:p>
                <a:pPr eaLnBrk="1" hangingPunct="1"/>
                <a:r>
                  <a:rPr lang="en-US" altLang="zh-CN" sz="2000"/>
                  <a:t>21</a:t>
                </a:r>
              </a:p>
              <a:p>
                <a:pPr eaLnBrk="1" hangingPunct="1"/>
                <a:r>
                  <a:rPr lang="en-US" altLang="zh-CN" sz="2000"/>
                  <a:t>22</a:t>
                </a:r>
              </a:p>
              <a:p>
                <a:pPr eaLnBrk="1" hangingPunct="1"/>
                <a:r>
                  <a:rPr lang="en-US" altLang="zh-CN" sz="2000"/>
                  <a:t>23</a:t>
                </a:r>
              </a:p>
            </p:txBody>
          </p:sp>
        </p:grpSp>
        <p:grpSp>
          <p:nvGrpSpPr>
            <p:cNvPr id="27678" name="Group 73">
              <a:extLst>
                <a:ext uri="{FF2B5EF4-FFF2-40B4-BE49-F238E27FC236}">
                  <a16:creationId xmlns:a16="http://schemas.microsoft.com/office/drawing/2014/main" id="{873A87F7-C2AF-46D1-BDFE-EDDF0CC77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1" y="194"/>
              <a:ext cx="684" cy="4186"/>
              <a:chOff x="3975" y="194"/>
              <a:chExt cx="684" cy="4186"/>
            </a:xfrm>
          </p:grpSpPr>
          <p:sp>
            <p:nvSpPr>
              <p:cNvPr id="27679" name="Text Box 74">
                <a:extLst>
                  <a:ext uri="{FF2B5EF4-FFF2-40B4-BE49-F238E27FC236}">
                    <a16:creationId xmlns:a16="http://schemas.microsoft.com/office/drawing/2014/main" id="{3AB73D77-392F-4111-B201-69FF70B083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194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FF"/>
                    </a:solidFill>
                  </a:rPr>
                  <a:t>c[0][0][0]</a:t>
                </a:r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27680" name="Text Box 75">
                <a:extLst>
                  <a:ext uri="{FF2B5EF4-FFF2-40B4-BE49-F238E27FC236}">
                    <a16:creationId xmlns:a16="http://schemas.microsoft.com/office/drawing/2014/main" id="{5E94759E-B08E-41EE-AD13-CEF759289F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368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FF"/>
                    </a:solidFill>
                  </a:rPr>
                  <a:t>c[0][0][1]</a:t>
                </a:r>
              </a:p>
            </p:txBody>
          </p:sp>
          <p:sp>
            <p:nvSpPr>
              <p:cNvPr id="27681" name="Text Box 76">
                <a:extLst>
                  <a:ext uri="{FF2B5EF4-FFF2-40B4-BE49-F238E27FC236}">
                    <a16:creationId xmlns:a16="http://schemas.microsoft.com/office/drawing/2014/main" id="{3D078F53-4C8B-4958-A425-9D827B0938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537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FF"/>
                    </a:solidFill>
                  </a:rPr>
                  <a:t>c[0][0][2]</a:t>
                </a:r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27682" name="Text Box 77">
                <a:extLst>
                  <a:ext uri="{FF2B5EF4-FFF2-40B4-BE49-F238E27FC236}">
                    <a16:creationId xmlns:a16="http://schemas.microsoft.com/office/drawing/2014/main" id="{72923D80-6635-4633-AD8F-B3B4D4519B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706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FF"/>
                    </a:solidFill>
                  </a:rPr>
                  <a:t>c[0][0][3]</a:t>
                </a:r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27683" name="Text Box 78">
                <a:extLst>
                  <a:ext uri="{FF2B5EF4-FFF2-40B4-BE49-F238E27FC236}">
                    <a16:creationId xmlns:a16="http://schemas.microsoft.com/office/drawing/2014/main" id="{C18938D5-7C4E-4836-BB57-118CC02DA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87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669900"/>
                    </a:solidFill>
                  </a:rPr>
                  <a:t>c[0][1][0]</a:t>
                </a:r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27684" name="Text Box 79">
                <a:extLst>
                  <a:ext uri="{FF2B5EF4-FFF2-40B4-BE49-F238E27FC236}">
                    <a16:creationId xmlns:a16="http://schemas.microsoft.com/office/drawing/2014/main" id="{389E2BA1-2F5A-4398-9E0C-F99B9A3764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1044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>
                    <a:solidFill>
                      <a:srgbClr val="669900"/>
                    </a:solidFill>
                  </a:rPr>
                  <a:t>c[0][1][1]</a:t>
                </a:r>
              </a:p>
            </p:txBody>
          </p:sp>
          <p:sp>
            <p:nvSpPr>
              <p:cNvPr id="27685" name="Text Box 80">
                <a:extLst>
                  <a:ext uri="{FF2B5EF4-FFF2-40B4-BE49-F238E27FC236}">
                    <a16:creationId xmlns:a16="http://schemas.microsoft.com/office/drawing/2014/main" id="{0BE51C3F-603F-435C-BE5E-9560ABA2A8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1214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669900"/>
                    </a:solidFill>
                  </a:rPr>
                  <a:t>c[0][1][2]</a:t>
                </a:r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27686" name="Text Box 81">
                <a:extLst>
                  <a:ext uri="{FF2B5EF4-FFF2-40B4-BE49-F238E27FC236}">
                    <a16:creationId xmlns:a16="http://schemas.microsoft.com/office/drawing/2014/main" id="{DBEB0992-66E6-465E-B367-4A198D392A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1383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669900"/>
                    </a:solidFill>
                  </a:rPr>
                  <a:t>c[0][1][3]</a:t>
                </a:r>
              </a:p>
            </p:txBody>
          </p:sp>
          <p:sp>
            <p:nvSpPr>
              <p:cNvPr id="27687" name="Text Box 82">
                <a:extLst>
                  <a:ext uri="{FF2B5EF4-FFF2-40B4-BE49-F238E27FC236}">
                    <a16:creationId xmlns:a16="http://schemas.microsoft.com/office/drawing/2014/main" id="{AE0C7528-21F0-4F18-87B1-055D81C4E7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1552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FF9900"/>
                    </a:solidFill>
                  </a:rPr>
                  <a:t>c[0][2][0]</a:t>
                </a:r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27688" name="Text Box 83">
                <a:extLst>
                  <a:ext uri="{FF2B5EF4-FFF2-40B4-BE49-F238E27FC236}">
                    <a16:creationId xmlns:a16="http://schemas.microsoft.com/office/drawing/2014/main" id="{12D7CC05-C845-4448-ADC3-694E282632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1721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FF9900"/>
                    </a:solidFill>
                  </a:rPr>
                  <a:t>c[0][2][1]</a:t>
                </a:r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27689" name="Text Box 84">
                <a:extLst>
                  <a:ext uri="{FF2B5EF4-FFF2-40B4-BE49-F238E27FC236}">
                    <a16:creationId xmlns:a16="http://schemas.microsoft.com/office/drawing/2014/main" id="{F1C7B742-76E2-42AE-B652-3B59E3A040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1890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FF9900"/>
                    </a:solidFill>
                  </a:rPr>
                  <a:t>c[0][2][2]</a:t>
                </a:r>
              </a:p>
            </p:txBody>
          </p:sp>
          <p:sp>
            <p:nvSpPr>
              <p:cNvPr id="27690" name="Text Box 85">
                <a:extLst>
                  <a:ext uri="{FF2B5EF4-FFF2-40B4-BE49-F238E27FC236}">
                    <a16:creationId xmlns:a16="http://schemas.microsoft.com/office/drawing/2014/main" id="{13FAAD02-5643-4DBA-8D9E-980274C4B5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2059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FF9900"/>
                    </a:solidFill>
                  </a:rPr>
                  <a:t>c[0][2][3]</a:t>
                </a:r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27691" name="Text Box 86">
                <a:extLst>
                  <a:ext uri="{FF2B5EF4-FFF2-40B4-BE49-F238E27FC236}">
                    <a16:creationId xmlns:a16="http://schemas.microsoft.com/office/drawing/2014/main" id="{A385D1CC-3724-436F-9E78-F061B71422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2229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800000"/>
                    </a:solidFill>
                  </a:rPr>
                  <a:t>c[1][0][0]</a:t>
                </a:r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27692" name="Text Box 87">
                <a:extLst>
                  <a:ext uri="{FF2B5EF4-FFF2-40B4-BE49-F238E27FC236}">
                    <a16:creationId xmlns:a16="http://schemas.microsoft.com/office/drawing/2014/main" id="{3D051E93-F2AE-4715-8422-D1A8120412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2398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800000"/>
                    </a:solidFill>
                  </a:rPr>
                  <a:t>c[1][0][1]</a:t>
                </a:r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27693" name="Text Box 88">
                <a:extLst>
                  <a:ext uri="{FF2B5EF4-FFF2-40B4-BE49-F238E27FC236}">
                    <a16:creationId xmlns:a16="http://schemas.microsoft.com/office/drawing/2014/main" id="{BDA5BF75-30C7-4571-A86A-BD8F0B4B57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2567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800000"/>
                    </a:solidFill>
                  </a:rPr>
                  <a:t>c[1][0][2]</a:t>
                </a:r>
              </a:p>
            </p:txBody>
          </p:sp>
          <p:sp>
            <p:nvSpPr>
              <p:cNvPr id="27694" name="Text Box 89">
                <a:extLst>
                  <a:ext uri="{FF2B5EF4-FFF2-40B4-BE49-F238E27FC236}">
                    <a16:creationId xmlns:a16="http://schemas.microsoft.com/office/drawing/2014/main" id="{95A69C9C-1098-4CDA-8FB0-5CB5C179CE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2736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800000"/>
                    </a:solidFill>
                  </a:rPr>
                  <a:t>c[1][0][3]</a:t>
                </a:r>
              </a:p>
            </p:txBody>
          </p:sp>
          <p:sp>
            <p:nvSpPr>
              <p:cNvPr id="27695" name="Text Box 90">
                <a:extLst>
                  <a:ext uri="{FF2B5EF4-FFF2-40B4-BE49-F238E27FC236}">
                    <a16:creationId xmlns:a16="http://schemas.microsoft.com/office/drawing/2014/main" id="{7BE5C132-46EF-4C93-9C3E-15BF357358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2905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FF3300"/>
                    </a:solidFill>
                  </a:rPr>
                  <a:t>c[1][1][0]</a:t>
                </a:r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27696" name="Text Box 91">
                <a:extLst>
                  <a:ext uri="{FF2B5EF4-FFF2-40B4-BE49-F238E27FC236}">
                    <a16:creationId xmlns:a16="http://schemas.microsoft.com/office/drawing/2014/main" id="{D9121232-9A0E-4280-9ADF-DD504C4C9C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3074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FF3300"/>
                    </a:solidFill>
                  </a:rPr>
                  <a:t>c[1][1][1]</a:t>
                </a:r>
              </a:p>
            </p:txBody>
          </p:sp>
          <p:sp>
            <p:nvSpPr>
              <p:cNvPr id="27697" name="Text Box 92">
                <a:extLst>
                  <a:ext uri="{FF2B5EF4-FFF2-40B4-BE49-F238E27FC236}">
                    <a16:creationId xmlns:a16="http://schemas.microsoft.com/office/drawing/2014/main" id="{8CAA020C-567D-4258-B98D-B580B37746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3244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FF3300"/>
                    </a:solidFill>
                  </a:rPr>
                  <a:t>c[1][1][2]</a:t>
                </a:r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27698" name="Text Box 93">
                <a:extLst>
                  <a:ext uri="{FF2B5EF4-FFF2-40B4-BE49-F238E27FC236}">
                    <a16:creationId xmlns:a16="http://schemas.microsoft.com/office/drawing/2014/main" id="{ED81D4F3-9400-452A-AC79-EE3CEF72A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3413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FF3300"/>
                    </a:solidFill>
                  </a:rPr>
                  <a:t>c[1][1][3]</a:t>
                </a:r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27699" name="Text Box 94">
                <a:extLst>
                  <a:ext uri="{FF2B5EF4-FFF2-40B4-BE49-F238E27FC236}">
                    <a16:creationId xmlns:a16="http://schemas.microsoft.com/office/drawing/2014/main" id="{DC064605-D3BB-49AE-908B-760871CF62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3582"/>
                <a:ext cx="63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B0F0"/>
                    </a:solidFill>
                  </a:rPr>
                  <a:t>c[1][2][0]</a:t>
                </a:r>
              </a:p>
            </p:txBody>
          </p:sp>
          <p:sp>
            <p:nvSpPr>
              <p:cNvPr id="27700" name="Text Box 95">
                <a:extLst>
                  <a:ext uri="{FF2B5EF4-FFF2-40B4-BE49-F238E27FC236}">
                    <a16:creationId xmlns:a16="http://schemas.microsoft.com/office/drawing/2014/main" id="{7DFEC6D3-DFCD-4872-B890-E2D57E5D04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3751"/>
                <a:ext cx="63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B0F0"/>
                    </a:solidFill>
                  </a:rPr>
                  <a:t>c[1][2][1]</a:t>
                </a:r>
              </a:p>
            </p:txBody>
          </p:sp>
          <p:sp>
            <p:nvSpPr>
              <p:cNvPr id="27701" name="Text Box 96">
                <a:extLst>
                  <a:ext uri="{FF2B5EF4-FFF2-40B4-BE49-F238E27FC236}">
                    <a16:creationId xmlns:a16="http://schemas.microsoft.com/office/drawing/2014/main" id="{1D1A9177-54A2-4B8B-AB1E-F422A089CF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3920"/>
                <a:ext cx="63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B0F0"/>
                    </a:solidFill>
                  </a:rPr>
                  <a:t>c[1][2][2]</a:t>
                </a:r>
              </a:p>
            </p:txBody>
          </p:sp>
          <p:sp>
            <p:nvSpPr>
              <p:cNvPr id="27702" name="Text Box 97">
                <a:extLst>
                  <a:ext uri="{FF2B5EF4-FFF2-40B4-BE49-F238E27FC236}">
                    <a16:creationId xmlns:a16="http://schemas.microsoft.com/office/drawing/2014/main" id="{2B742EE9-F952-4F0C-A35B-F06001CDF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4089"/>
                <a:ext cx="63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B0F0"/>
                    </a:solidFill>
                  </a:rPr>
                  <a:t>c[1][2][3]</a:t>
                </a:r>
              </a:p>
            </p:txBody>
          </p:sp>
        </p:grpSp>
      </p:grpSp>
      <p:sp>
        <p:nvSpPr>
          <p:cNvPr id="27651" name="矩形 147">
            <a:extLst>
              <a:ext uri="{FF2B5EF4-FFF2-40B4-BE49-F238E27FC236}">
                <a16:creationId xmlns:a16="http://schemas.microsoft.com/office/drawing/2014/main" id="{0F15C3A9-DCB4-4383-8B0C-AF78BEBF7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349500"/>
            <a:ext cx="52562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多维数组元素在内存中的排列顺序：</a:t>
            </a:r>
            <a:endParaRPr lang="en-US" altLang="zh-CN"/>
          </a:p>
          <a:p>
            <a:pPr eaLnBrk="1" hangingPunct="1"/>
            <a:r>
              <a:rPr lang="zh-CN" altLang="en-US"/>
              <a:t>第一维的下标变化最慢，最右边的下标变化最快。</a:t>
            </a:r>
            <a:r>
              <a:rPr lang="en-US" altLang="zh-CN"/>
              <a:t> </a:t>
            </a:r>
            <a:endParaRPr lang="zh-CN" alt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>
            <a:extLst>
              <a:ext uri="{FF2B5EF4-FFF2-40B4-BE49-F238E27FC236}">
                <a16:creationId xmlns:a16="http://schemas.microsoft.com/office/drawing/2014/main" id="{34D4987A-99CD-41C6-8974-103FFEB79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844550"/>
            <a:ext cx="77597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二维数组理解</a:t>
            </a:r>
          </a:p>
        </p:txBody>
      </p:sp>
      <p:grpSp>
        <p:nvGrpSpPr>
          <p:cNvPr id="2" name="Group 100">
            <a:extLst>
              <a:ext uri="{FF2B5EF4-FFF2-40B4-BE49-F238E27FC236}">
                <a16:creationId xmlns:a16="http://schemas.microsoft.com/office/drawing/2014/main" id="{0E5CBE50-4886-4C65-8A8B-269F4EEB73D4}"/>
              </a:ext>
            </a:extLst>
          </p:cNvPr>
          <p:cNvGrpSpPr>
            <a:grpSpLocks/>
          </p:cNvGrpSpPr>
          <p:nvPr/>
        </p:nvGrpSpPr>
        <p:grpSpPr bwMode="auto">
          <a:xfrm>
            <a:off x="492125" y="2212975"/>
            <a:ext cx="5181600" cy="2709863"/>
            <a:chOff x="293" y="1362"/>
            <a:chExt cx="3264" cy="1707"/>
          </a:xfrm>
        </p:grpSpPr>
        <p:sp>
          <p:nvSpPr>
            <p:cNvPr id="28726" name="Rectangle 9">
              <a:extLst>
                <a:ext uri="{FF2B5EF4-FFF2-40B4-BE49-F238E27FC236}">
                  <a16:creationId xmlns:a16="http://schemas.microsoft.com/office/drawing/2014/main" id="{CFC0AE15-5064-4109-A53F-1A67A76C6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" y="1362"/>
              <a:ext cx="3264" cy="17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例    </a:t>
              </a:r>
              <a:r>
                <a:rPr lang="en-US" altLang="zh-CN" sz="2000"/>
                <a:t>int a[3][4];</a:t>
              </a:r>
            </a:p>
            <a:p>
              <a:pPr eaLnBrk="1" hangingPunct="1"/>
              <a:endParaRPr lang="en-US" altLang="zh-CN" sz="2000"/>
            </a:p>
            <a:p>
              <a:pPr eaLnBrk="1" hangingPunct="1"/>
              <a:endParaRPr lang="en-US" altLang="zh-CN" sz="2000">
                <a:solidFill>
                  <a:schemeClr val="bg2"/>
                </a:solidFill>
                <a:ea typeface="隶书" panose="02010509060101010101" pitchFamily="49" charset="-122"/>
              </a:endParaRPr>
            </a:p>
            <a:p>
              <a:pPr eaLnBrk="1" hangingPunct="1"/>
              <a:endParaRPr lang="en-US" altLang="zh-CN" sz="2000">
                <a:solidFill>
                  <a:schemeClr val="bg2"/>
                </a:solidFill>
                <a:ea typeface="隶书" panose="02010509060101010101" pitchFamily="49" charset="-122"/>
              </a:endParaRPr>
            </a:p>
            <a:p>
              <a:pPr eaLnBrk="1" hangingPunct="1"/>
              <a:endParaRPr lang="en-US" altLang="zh-CN" sz="2000">
                <a:solidFill>
                  <a:schemeClr val="bg2"/>
                </a:solidFill>
                <a:ea typeface="隶书" panose="02010509060101010101" pitchFamily="49" charset="-122"/>
              </a:endParaRPr>
            </a:p>
            <a:p>
              <a:pPr eaLnBrk="1" hangingPunct="1"/>
              <a:endParaRPr lang="en-US" altLang="zh-CN" sz="2000">
                <a:solidFill>
                  <a:schemeClr val="bg2"/>
                </a:solidFill>
                <a:ea typeface="隶书" panose="02010509060101010101" pitchFamily="49" charset="-122"/>
              </a:endParaRPr>
            </a:p>
            <a:p>
              <a:pPr eaLnBrk="1" hangingPunct="1"/>
              <a:endParaRPr lang="en-US" altLang="zh-CN" sz="2000">
                <a:solidFill>
                  <a:schemeClr val="bg2"/>
                </a:solidFill>
                <a:ea typeface="隶书" panose="02010509060101010101" pitchFamily="49" charset="-122"/>
              </a:endParaRPr>
            </a:p>
          </p:txBody>
        </p:sp>
        <p:grpSp>
          <p:nvGrpSpPr>
            <p:cNvPr id="28727" name="Group 10">
              <a:extLst>
                <a:ext uri="{FF2B5EF4-FFF2-40B4-BE49-F238E27FC236}">
                  <a16:creationId xmlns:a16="http://schemas.microsoft.com/office/drawing/2014/main" id="{A8FFAD42-FD87-4F6E-9077-C13609F8CA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5" y="1620"/>
              <a:ext cx="2172" cy="1239"/>
              <a:chOff x="1538" y="2051"/>
              <a:chExt cx="1723" cy="1044"/>
            </a:xfrm>
          </p:grpSpPr>
          <p:sp>
            <p:nvSpPr>
              <p:cNvPr id="28743" name="Rectangle 11">
                <a:extLst>
                  <a:ext uri="{FF2B5EF4-FFF2-40B4-BE49-F238E27FC236}">
                    <a16:creationId xmlns:a16="http://schemas.microsoft.com/office/drawing/2014/main" id="{930847D1-BD2A-4078-9773-C9B18F391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" y="2051"/>
                <a:ext cx="1712" cy="10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ctr" hangingPunct="1">
                  <a:lnSpc>
                    <a:spcPct val="70000"/>
                  </a:lnSpc>
                </a:pPr>
                <a:endParaRPr lang="zh-CN" altLang="zh-CN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28744" name="Line 12">
                <a:extLst>
                  <a:ext uri="{FF2B5EF4-FFF2-40B4-BE49-F238E27FC236}">
                    <a16:creationId xmlns:a16="http://schemas.microsoft.com/office/drawing/2014/main" id="{C62DF337-F981-4B81-B721-859BA52D62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9" y="2429"/>
                <a:ext cx="17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45" name="Line 13">
                <a:extLst>
                  <a:ext uri="{FF2B5EF4-FFF2-40B4-BE49-F238E27FC236}">
                    <a16:creationId xmlns:a16="http://schemas.microsoft.com/office/drawing/2014/main" id="{29DA1416-C7BB-4164-B720-9DAEBF1482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8" y="2762"/>
                <a:ext cx="17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46" name="Line 14">
                <a:extLst>
                  <a:ext uri="{FF2B5EF4-FFF2-40B4-BE49-F238E27FC236}">
                    <a16:creationId xmlns:a16="http://schemas.microsoft.com/office/drawing/2014/main" id="{E70F5FA6-956D-4227-AF9B-05F816C734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4" y="2051"/>
                <a:ext cx="0" cy="10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47" name="Line 15">
                <a:extLst>
                  <a:ext uri="{FF2B5EF4-FFF2-40B4-BE49-F238E27FC236}">
                    <a16:creationId xmlns:a16="http://schemas.microsoft.com/office/drawing/2014/main" id="{A6309026-2E76-4D1B-946E-FF4015102E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9" y="2051"/>
                <a:ext cx="0" cy="10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48" name="Line 16">
                <a:extLst>
                  <a:ext uri="{FF2B5EF4-FFF2-40B4-BE49-F238E27FC236}">
                    <a16:creationId xmlns:a16="http://schemas.microsoft.com/office/drawing/2014/main" id="{EF110451-A60D-44F1-B826-70F766FF5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7" y="2051"/>
                <a:ext cx="0" cy="10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8749" name="Group 17">
                <a:extLst>
                  <a:ext uri="{FF2B5EF4-FFF2-40B4-BE49-F238E27FC236}">
                    <a16:creationId xmlns:a16="http://schemas.microsoft.com/office/drawing/2014/main" id="{CDE21D0C-801B-471F-801D-AC5D1FB9C4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5" y="2819"/>
                <a:ext cx="1573" cy="231"/>
                <a:chOff x="2037" y="1532"/>
                <a:chExt cx="1573" cy="231"/>
              </a:xfrm>
            </p:grpSpPr>
            <p:sp>
              <p:nvSpPr>
                <p:cNvPr id="28760" name="Text Box 18">
                  <a:extLst>
                    <a:ext uri="{FF2B5EF4-FFF2-40B4-BE49-F238E27FC236}">
                      <a16:creationId xmlns:a16="http://schemas.microsoft.com/office/drawing/2014/main" id="{2134A25D-8F18-4539-A7BD-9921C62E56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37" y="1532"/>
                  <a:ext cx="295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ctr" hangingPunct="1">
                    <a:lnSpc>
                      <a:spcPct val="70000"/>
                    </a:lnSpc>
                  </a:pPr>
                  <a:r>
                    <a:rPr lang="en-US" altLang="zh-CN" sz="1600">
                      <a:solidFill>
                        <a:schemeClr val="bg1"/>
                      </a:solidFill>
                    </a:rPr>
                    <a:t>2016</a:t>
                  </a:r>
                </a:p>
                <a:p>
                  <a:pPr algn="ctr" eaLnBrk="1" fontAlgn="ctr" hangingPunct="1">
                    <a:lnSpc>
                      <a:spcPct val="70000"/>
                    </a:lnSpc>
                  </a:pPr>
                  <a:r>
                    <a:rPr lang="en-US" altLang="zh-CN" sz="1600">
                      <a:solidFill>
                        <a:schemeClr val="bg1"/>
                      </a:solidFill>
                    </a:rPr>
                    <a:t>17</a:t>
                  </a:r>
                </a:p>
              </p:txBody>
            </p:sp>
            <p:sp>
              <p:nvSpPr>
                <p:cNvPr id="28761" name="Text Box 19">
                  <a:extLst>
                    <a:ext uri="{FF2B5EF4-FFF2-40B4-BE49-F238E27FC236}">
                      <a16:creationId xmlns:a16="http://schemas.microsoft.com/office/drawing/2014/main" id="{6C92136A-4F06-47D7-A026-A0225AD55E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47" y="1532"/>
                  <a:ext cx="295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ctr" hangingPunct="1">
                    <a:lnSpc>
                      <a:spcPct val="70000"/>
                    </a:lnSpc>
                  </a:pPr>
                  <a:r>
                    <a:rPr lang="en-US" altLang="zh-CN" sz="1600">
                      <a:solidFill>
                        <a:schemeClr val="bg1"/>
                      </a:solidFill>
                    </a:rPr>
                    <a:t>2018</a:t>
                  </a:r>
                </a:p>
                <a:p>
                  <a:pPr algn="ctr" eaLnBrk="1" fontAlgn="ctr" hangingPunct="1">
                    <a:lnSpc>
                      <a:spcPct val="70000"/>
                    </a:lnSpc>
                  </a:pPr>
                  <a:r>
                    <a:rPr lang="en-US" altLang="zh-CN" sz="1600">
                      <a:solidFill>
                        <a:schemeClr val="bg1"/>
                      </a:solidFill>
                    </a:rPr>
                    <a:t>19</a:t>
                  </a:r>
                </a:p>
              </p:txBody>
            </p:sp>
            <p:sp>
              <p:nvSpPr>
                <p:cNvPr id="28762" name="Text Box 20">
                  <a:extLst>
                    <a:ext uri="{FF2B5EF4-FFF2-40B4-BE49-F238E27FC236}">
                      <a16:creationId xmlns:a16="http://schemas.microsoft.com/office/drawing/2014/main" id="{E780E984-7DC3-44F1-A17A-1590778673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4" y="1532"/>
                  <a:ext cx="295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ctr" hangingPunct="1">
                    <a:lnSpc>
                      <a:spcPct val="70000"/>
                    </a:lnSpc>
                  </a:pPr>
                  <a:r>
                    <a:rPr lang="en-US" altLang="zh-CN" sz="1600">
                      <a:solidFill>
                        <a:schemeClr val="bg1"/>
                      </a:solidFill>
                    </a:rPr>
                    <a:t>2020</a:t>
                  </a:r>
                </a:p>
                <a:p>
                  <a:pPr algn="ctr" eaLnBrk="1" fontAlgn="ctr" hangingPunct="1">
                    <a:lnSpc>
                      <a:spcPct val="70000"/>
                    </a:lnSpc>
                  </a:pPr>
                  <a:r>
                    <a:rPr lang="en-US" altLang="zh-CN" sz="1600">
                      <a:solidFill>
                        <a:schemeClr val="bg1"/>
                      </a:solidFill>
                    </a:rPr>
                    <a:t>21</a:t>
                  </a:r>
                </a:p>
              </p:txBody>
            </p:sp>
            <p:sp>
              <p:nvSpPr>
                <p:cNvPr id="28763" name="Text Box 21">
                  <a:extLst>
                    <a:ext uri="{FF2B5EF4-FFF2-40B4-BE49-F238E27FC236}">
                      <a16:creationId xmlns:a16="http://schemas.microsoft.com/office/drawing/2014/main" id="{CD8CBB0C-ED7B-49AD-A7E4-D93ADCFDCC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15" y="1532"/>
                  <a:ext cx="295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ctr" hangingPunct="1">
                    <a:lnSpc>
                      <a:spcPct val="70000"/>
                    </a:lnSpc>
                  </a:pPr>
                  <a:r>
                    <a:rPr lang="en-US" altLang="zh-CN" sz="1600">
                      <a:solidFill>
                        <a:schemeClr val="bg1"/>
                      </a:solidFill>
                    </a:rPr>
                    <a:t>2022</a:t>
                  </a:r>
                </a:p>
                <a:p>
                  <a:pPr algn="ctr" eaLnBrk="1" fontAlgn="ctr" hangingPunct="1">
                    <a:lnSpc>
                      <a:spcPct val="70000"/>
                    </a:lnSpc>
                  </a:pPr>
                  <a:r>
                    <a:rPr lang="en-US" altLang="zh-CN" sz="1600">
                      <a:solidFill>
                        <a:schemeClr val="bg1"/>
                      </a:solidFill>
                    </a:rPr>
                    <a:t>23</a:t>
                  </a:r>
                </a:p>
              </p:txBody>
            </p:sp>
          </p:grpSp>
          <p:grpSp>
            <p:nvGrpSpPr>
              <p:cNvPr id="28750" name="Group 22">
                <a:extLst>
                  <a:ext uri="{FF2B5EF4-FFF2-40B4-BE49-F238E27FC236}">
                    <a16:creationId xmlns:a16="http://schemas.microsoft.com/office/drawing/2014/main" id="{355B05D4-928E-40B9-BE0A-15DAF337B5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3" y="2471"/>
                <a:ext cx="1572" cy="231"/>
                <a:chOff x="2038" y="1533"/>
                <a:chExt cx="1572" cy="231"/>
              </a:xfrm>
            </p:grpSpPr>
            <p:sp>
              <p:nvSpPr>
                <p:cNvPr id="28756" name="Text Box 23">
                  <a:extLst>
                    <a:ext uri="{FF2B5EF4-FFF2-40B4-BE49-F238E27FC236}">
                      <a16:creationId xmlns:a16="http://schemas.microsoft.com/office/drawing/2014/main" id="{345171B9-E8BC-4C6B-A8A0-7AEA7C70B5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38" y="1533"/>
                  <a:ext cx="295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ctr" hangingPunct="1">
                    <a:lnSpc>
                      <a:spcPct val="70000"/>
                    </a:lnSpc>
                  </a:pPr>
                  <a:r>
                    <a:rPr lang="en-US" altLang="zh-CN" sz="1600">
                      <a:solidFill>
                        <a:schemeClr val="bg1"/>
                      </a:solidFill>
                    </a:rPr>
                    <a:t>2008</a:t>
                  </a:r>
                </a:p>
                <a:p>
                  <a:pPr algn="ctr" eaLnBrk="1" fontAlgn="ctr" hangingPunct="1">
                    <a:lnSpc>
                      <a:spcPct val="70000"/>
                    </a:lnSpc>
                  </a:pPr>
                  <a:r>
                    <a:rPr lang="en-US" altLang="zh-CN" sz="1600">
                      <a:solidFill>
                        <a:schemeClr val="bg1"/>
                      </a:solidFill>
                    </a:rPr>
                    <a:t>9</a:t>
                  </a:r>
                </a:p>
              </p:txBody>
            </p:sp>
            <p:sp>
              <p:nvSpPr>
                <p:cNvPr id="28757" name="Text Box 24">
                  <a:extLst>
                    <a:ext uri="{FF2B5EF4-FFF2-40B4-BE49-F238E27FC236}">
                      <a16:creationId xmlns:a16="http://schemas.microsoft.com/office/drawing/2014/main" id="{8871F8CE-0BC3-45DD-90D1-C4737FBA4E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47" y="1533"/>
                  <a:ext cx="295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ctr" hangingPunct="1">
                    <a:lnSpc>
                      <a:spcPct val="70000"/>
                    </a:lnSpc>
                  </a:pPr>
                  <a:r>
                    <a:rPr lang="en-US" altLang="zh-CN" sz="1600">
                      <a:solidFill>
                        <a:schemeClr val="bg1"/>
                      </a:solidFill>
                    </a:rPr>
                    <a:t>2010</a:t>
                  </a:r>
                </a:p>
                <a:p>
                  <a:pPr algn="ctr" eaLnBrk="1" fontAlgn="ctr" hangingPunct="1">
                    <a:lnSpc>
                      <a:spcPct val="70000"/>
                    </a:lnSpc>
                  </a:pPr>
                  <a:r>
                    <a:rPr lang="en-US" altLang="zh-CN" sz="1600">
                      <a:solidFill>
                        <a:schemeClr val="bg1"/>
                      </a:solidFill>
                    </a:rPr>
                    <a:t>11</a:t>
                  </a:r>
                </a:p>
              </p:txBody>
            </p:sp>
            <p:sp>
              <p:nvSpPr>
                <p:cNvPr id="28758" name="Text Box 25">
                  <a:extLst>
                    <a:ext uri="{FF2B5EF4-FFF2-40B4-BE49-F238E27FC236}">
                      <a16:creationId xmlns:a16="http://schemas.microsoft.com/office/drawing/2014/main" id="{1C9941F6-E529-41AE-B254-BFBF7B982D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6" y="1533"/>
                  <a:ext cx="295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ctr" hangingPunct="1">
                    <a:lnSpc>
                      <a:spcPct val="70000"/>
                    </a:lnSpc>
                  </a:pPr>
                  <a:r>
                    <a:rPr lang="en-US" altLang="zh-CN" sz="1600">
                      <a:solidFill>
                        <a:schemeClr val="bg1"/>
                      </a:solidFill>
                    </a:rPr>
                    <a:t>2012</a:t>
                  </a:r>
                </a:p>
                <a:p>
                  <a:pPr algn="ctr" eaLnBrk="1" fontAlgn="ctr" hangingPunct="1">
                    <a:lnSpc>
                      <a:spcPct val="70000"/>
                    </a:lnSpc>
                  </a:pPr>
                  <a:r>
                    <a:rPr lang="en-US" altLang="zh-CN" sz="1600">
                      <a:solidFill>
                        <a:schemeClr val="bg1"/>
                      </a:solidFill>
                    </a:rPr>
                    <a:t>13</a:t>
                  </a:r>
                </a:p>
              </p:txBody>
            </p:sp>
            <p:sp>
              <p:nvSpPr>
                <p:cNvPr id="28759" name="Text Box 26">
                  <a:extLst>
                    <a:ext uri="{FF2B5EF4-FFF2-40B4-BE49-F238E27FC236}">
                      <a16:creationId xmlns:a16="http://schemas.microsoft.com/office/drawing/2014/main" id="{A9D92656-1E15-4585-82D8-5B0A175BEA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15" y="1533"/>
                  <a:ext cx="295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ctr" hangingPunct="1">
                    <a:lnSpc>
                      <a:spcPct val="70000"/>
                    </a:lnSpc>
                  </a:pPr>
                  <a:r>
                    <a:rPr lang="en-US" altLang="zh-CN" sz="1600">
                      <a:solidFill>
                        <a:schemeClr val="bg1"/>
                      </a:solidFill>
                    </a:rPr>
                    <a:t>2014</a:t>
                  </a:r>
                </a:p>
                <a:p>
                  <a:pPr algn="ctr" eaLnBrk="1" fontAlgn="ctr" hangingPunct="1">
                    <a:lnSpc>
                      <a:spcPct val="70000"/>
                    </a:lnSpc>
                  </a:pPr>
                  <a:r>
                    <a:rPr lang="en-US" altLang="zh-CN" sz="1600">
                      <a:solidFill>
                        <a:schemeClr val="bg1"/>
                      </a:solidFill>
                    </a:rPr>
                    <a:t>15</a:t>
                  </a:r>
                </a:p>
              </p:txBody>
            </p:sp>
          </p:grpSp>
          <p:grpSp>
            <p:nvGrpSpPr>
              <p:cNvPr id="28751" name="Group 27">
                <a:extLst>
                  <a:ext uri="{FF2B5EF4-FFF2-40B4-BE49-F238E27FC236}">
                    <a16:creationId xmlns:a16="http://schemas.microsoft.com/office/drawing/2014/main" id="{2B09FAD0-06E4-4BF2-8A06-434D3E93CE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5" y="2122"/>
                <a:ext cx="1600" cy="231"/>
                <a:chOff x="2037" y="1534"/>
                <a:chExt cx="1600" cy="231"/>
              </a:xfrm>
            </p:grpSpPr>
            <p:sp>
              <p:nvSpPr>
                <p:cNvPr id="28752" name="Text Box 28">
                  <a:extLst>
                    <a:ext uri="{FF2B5EF4-FFF2-40B4-BE49-F238E27FC236}">
                      <a16:creationId xmlns:a16="http://schemas.microsoft.com/office/drawing/2014/main" id="{1E4029F6-8798-4EFB-9668-EEE548B8D4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37" y="1534"/>
                  <a:ext cx="295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ctr" hangingPunct="1">
                    <a:lnSpc>
                      <a:spcPct val="70000"/>
                    </a:lnSpc>
                  </a:pPr>
                  <a:r>
                    <a:rPr lang="en-US" altLang="zh-CN" sz="1600">
                      <a:solidFill>
                        <a:schemeClr val="bg1"/>
                      </a:solidFill>
                    </a:rPr>
                    <a:t>2000</a:t>
                  </a:r>
                </a:p>
                <a:p>
                  <a:pPr algn="ctr" eaLnBrk="1" fontAlgn="ctr" hangingPunct="1">
                    <a:lnSpc>
                      <a:spcPct val="70000"/>
                    </a:lnSpc>
                  </a:pPr>
                  <a:r>
                    <a:rPr lang="en-US" altLang="zh-CN" sz="1600">
                      <a:solidFill>
                        <a:schemeClr val="bg1"/>
                      </a:solidFill>
                    </a:rPr>
                    <a:t>1</a:t>
                  </a:r>
                </a:p>
              </p:txBody>
            </p:sp>
            <p:sp>
              <p:nvSpPr>
                <p:cNvPr id="28753" name="Text Box 29">
                  <a:extLst>
                    <a:ext uri="{FF2B5EF4-FFF2-40B4-BE49-F238E27FC236}">
                      <a16:creationId xmlns:a16="http://schemas.microsoft.com/office/drawing/2014/main" id="{678F8AED-5257-4ACA-BFC6-4DB8CAED8DD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44" y="1534"/>
                  <a:ext cx="295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ctr" hangingPunct="1">
                    <a:lnSpc>
                      <a:spcPct val="70000"/>
                    </a:lnSpc>
                  </a:pPr>
                  <a:r>
                    <a:rPr lang="en-US" altLang="zh-CN" sz="1600">
                      <a:solidFill>
                        <a:schemeClr val="bg1"/>
                      </a:solidFill>
                    </a:rPr>
                    <a:t>2002</a:t>
                  </a:r>
                </a:p>
                <a:p>
                  <a:pPr algn="ctr" eaLnBrk="1" fontAlgn="ctr" hangingPunct="1">
                    <a:lnSpc>
                      <a:spcPct val="70000"/>
                    </a:lnSpc>
                  </a:pPr>
                  <a:r>
                    <a:rPr lang="en-US" altLang="zh-CN" sz="160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sp>
              <p:nvSpPr>
                <p:cNvPr id="28754" name="Text Box 30">
                  <a:extLst>
                    <a:ext uri="{FF2B5EF4-FFF2-40B4-BE49-F238E27FC236}">
                      <a16:creationId xmlns:a16="http://schemas.microsoft.com/office/drawing/2014/main" id="{1FCBB017-54F9-4AED-97ED-2206F06EAE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1" y="1534"/>
                  <a:ext cx="296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ctr" hangingPunct="1">
                    <a:lnSpc>
                      <a:spcPct val="70000"/>
                    </a:lnSpc>
                  </a:pPr>
                  <a:r>
                    <a:rPr lang="en-US" altLang="zh-CN" sz="1600">
                      <a:solidFill>
                        <a:schemeClr val="bg1"/>
                      </a:solidFill>
                    </a:rPr>
                    <a:t>2004</a:t>
                  </a:r>
                </a:p>
                <a:p>
                  <a:pPr algn="ctr" eaLnBrk="1" fontAlgn="ctr" hangingPunct="1">
                    <a:lnSpc>
                      <a:spcPct val="70000"/>
                    </a:lnSpc>
                  </a:pPr>
                  <a:r>
                    <a:rPr lang="en-US" altLang="zh-CN" sz="1600">
                      <a:solidFill>
                        <a:schemeClr val="bg1"/>
                      </a:solidFill>
                    </a:rPr>
                    <a:t>5</a:t>
                  </a:r>
                </a:p>
              </p:txBody>
            </p:sp>
            <p:sp>
              <p:nvSpPr>
                <p:cNvPr id="28755" name="Text Box 31">
                  <a:extLst>
                    <a:ext uri="{FF2B5EF4-FFF2-40B4-BE49-F238E27FC236}">
                      <a16:creationId xmlns:a16="http://schemas.microsoft.com/office/drawing/2014/main" id="{ECB98878-D6C0-4058-863B-A14C74BD3A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91" y="1534"/>
                  <a:ext cx="346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ctr" hangingPunct="1">
                    <a:lnSpc>
                      <a:spcPct val="70000"/>
                    </a:lnSpc>
                  </a:pPr>
                  <a:r>
                    <a:rPr lang="en-US" altLang="zh-CN" sz="1600">
                      <a:solidFill>
                        <a:schemeClr val="bg1"/>
                      </a:solidFill>
                    </a:rPr>
                    <a:t>20006</a:t>
                  </a:r>
                </a:p>
                <a:p>
                  <a:pPr algn="ctr" eaLnBrk="1" fontAlgn="ctr" hangingPunct="1">
                    <a:lnSpc>
                      <a:spcPct val="70000"/>
                    </a:lnSpc>
                  </a:pPr>
                  <a:r>
                    <a:rPr lang="en-US" altLang="zh-CN" sz="1600">
                      <a:solidFill>
                        <a:schemeClr val="bg1"/>
                      </a:solidFill>
                    </a:rPr>
                    <a:t>7</a:t>
                  </a:r>
                </a:p>
              </p:txBody>
            </p:sp>
          </p:grpSp>
        </p:grpSp>
        <p:grpSp>
          <p:nvGrpSpPr>
            <p:cNvPr id="28728" name="Group 32">
              <a:extLst>
                <a:ext uri="{FF2B5EF4-FFF2-40B4-BE49-F238E27FC236}">
                  <a16:creationId xmlns:a16="http://schemas.microsoft.com/office/drawing/2014/main" id="{3C003D4D-A685-4175-B394-E40513F1D0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8" y="1720"/>
              <a:ext cx="2211" cy="250"/>
              <a:chOff x="1503" y="2097"/>
              <a:chExt cx="2129" cy="236"/>
            </a:xfrm>
          </p:grpSpPr>
          <p:sp>
            <p:nvSpPr>
              <p:cNvPr id="28739" name="Text Box 33">
                <a:extLst>
                  <a:ext uri="{FF2B5EF4-FFF2-40B4-BE49-F238E27FC236}">
                    <a16:creationId xmlns:a16="http://schemas.microsoft.com/office/drawing/2014/main" id="{8E49A867-E8FF-43EB-A845-AA6D1BDD74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3" y="2097"/>
                <a:ext cx="5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</a:rPr>
                  <a:t>a[0][0]</a:t>
                </a:r>
              </a:p>
            </p:txBody>
          </p:sp>
          <p:sp>
            <p:nvSpPr>
              <p:cNvPr id="28740" name="Text Box 34">
                <a:extLst>
                  <a:ext uri="{FF2B5EF4-FFF2-40B4-BE49-F238E27FC236}">
                    <a16:creationId xmlns:a16="http://schemas.microsoft.com/office/drawing/2014/main" id="{43AB24D7-B27D-4E50-8530-2E2D986B59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1" y="2097"/>
                <a:ext cx="5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</a:rPr>
                  <a:t>a[0][1]</a:t>
                </a:r>
              </a:p>
            </p:txBody>
          </p:sp>
          <p:sp>
            <p:nvSpPr>
              <p:cNvPr id="28741" name="Text Box 35">
                <a:extLst>
                  <a:ext uri="{FF2B5EF4-FFF2-40B4-BE49-F238E27FC236}">
                    <a16:creationId xmlns:a16="http://schemas.microsoft.com/office/drawing/2014/main" id="{60BB06EF-487D-4B4B-BD41-0C0B357676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9" y="2097"/>
                <a:ext cx="5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</a:rPr>
                  <a:t>a[0][2]</a:t>
                </a:r>
              </a:p>
            </p:txBody>
          </p:sp>
          <p:sp>
            <p:nvSpPr>
              <p:cNvPr id="28742" name="Text Box 36">
                <a:extLst>
                  <a:ext uri="{FF2B5EF4-FFF2-40B4-BE49-F238E27FC236}">
                    <a16:creationId xmlns:a16="http://schemas.microsoft.com/office/drawing/2014/main" id="{D250F80F-EB41-4BDE-B880-C88F4750EC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7" y="2097"/>
                <a:ext cx="5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</a:rPr>
                  <a:t>a[0][3]</a:t>
                </a:r>
                <a:endParaRPr lang="en-US" altLang="zh-CN" sz="2000">
                  <a:solidFill>
                    <a:srgbClr val="669900"/>
                  </a:solidFill>
                </a:endParaRPr>
              </a:p>
            </p:txBody>
          </p:sp>
        </p:grpSp>
        <p:grpSp>
          <p:nvGrpSpPr>
            <p:cNvPr id="28729" name="Group 37">
              <a:extLst>
                <a:ext uri="{FF2B5EF4-FFF2-40B4-BE49-F238E27FC236}">
                  <a16:creationId xmlns:a16="http://schemas.microsoft.com/office/drawing/2014/main" id="{91D421C8-38DE-4648-8C38-43078A6E0D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5" y="2131"/>
              <a:ext cx="2211" cy="250"/>
              <a:chOff x="1503" y="2097"/>
              <a:chExt cx="2129" cy="236"/>
            </a:xfrm>
          </p:grpSpPr>
          <p:sp>
            <p:nvSpPr>
              <p:cNvPr id="28735" name="Text Box 38">
                <a:extLst>
                  <a:ext uri="{FF2B5EF4-FFF2-40B4-BE49-F238E27FC236}">
                    <a16:creationId xmlns:a16="http://schemas.microsoft.com/office/drawing/2014/main" id="{04649964-AD01-4D01-95ED-BF63DAA22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3" y="2097"/>
                <a:ext cx="5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FF3300"/>
                    </a:solidFill>
                  </a:rPr>
                  <a:t>a[1][0]</a:t>
                </a:r>
                <a:endParaRPr lang="en-US" altLang="zh-CN" sz="2000">
                  <a:solidFill>
                    <a:srgbClr val="660066"/>
                  </a:solidFill>
                </a:endParaRPr>
              </a:p>
            </p:txBody>
          </p:sp>
          <p:sp>
            <p:nvSpPr>
              <p:cNvPr id="28736" name="Text Box 39">
                <a:extLst>
                  <a:ext uri="{FF2B5EF4-FFF2-40B4-BE49-F238E27FC236}">
                    <a16:creationId xmlns:a16="http://schemas.microsoft.com/office/drawing/2014/main" id="{641111CE-C666-4508-8BC7-5D9BE73840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1" y="2097"/>
                <a:ext cx="5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FF3300"/>
                    </a:solidFill>
                  </a:rPr>
                  <a:t>a[1][1]</a:t>
                </a:r>
                <a:endParaRPr lang="en-US" altLang="zh-CN" sz="2000">
                  <a:solidFill>
                    <a:srgbClr val="660066"/>
                  </a:solidFill>
                </a:endParaRPr>
              </a:p>
            </p:txBody>
          </p:sp>
          <p:sp>
            <p:nvSpPr>
              <p:cNvPr id="28737" name="Text Box 40">
                <a:extLst>
                  <a:ext uri="{FF2B5EF4-FFF2-40B4-BE49-F238E27FC236}">
                    <a16:creationId xmlns:a16="http://schemas.microsoft.com/office/drawing/2014/main" id="{FCC929D9-69E9-40CB-9859-F9EEAC48D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9" y="2097"/>
                <a:ext cx="5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FF3300"/>
                    </a:solidFill>
                  </a:rPr>
                  <a:t>a[1][2]</a:t>
                </a:r>
              </a:p>
            </p:txBody>
          </p:sp>
          <p:sp>
            <p:nvSpPr>
              <p:cNvPr id="28738" name="Text Box 41">
                <a:extLst>
                  <a:ext uri="{FF2B5EF4-FFF2-40B4-BE49-F238E27FC236}">
                    <a16:creationId xmlns:a16="http://schemas.microsoft.com/office/drawing/2014/main" id="{1C2DF1FE-4D60-451B-9465-396E11BE84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7" y="2097"/>
                <a:ext cx="5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FF3300"/>
                    </a:solidFill>
                  </a:rPr>
                  <a:t>a[1][3]</a:t>
                </a:r>
                <a:endParaRPr lang="en-US" altLang="zh-CN" sz="2000">
                  <a:solidFill>
                    <a:srgbClr val="660066"/>
                  </a:solidFill>
                </a:endParaRPr>
              </a:p>
            </p:txBody>
          </p:sp>
        </p:grpSp>
        <p:grpSp>
          <p:nvGrpSpPr>
            <p:cNvPr id="28730" name="Group 42">
              <a:extLst>
                <a:ext uri="{FF2B5EF4-FFF2-40B4-BE49-F238E27FC236}">
                  <a16:creationId xmlns:a16="http://schemas.microsoft.com/office/drawing/2014/main" id="{835BDB1C-5295-44CE-9DA8-91EBBCBE7C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7" y="2538"/>
              <a:ext cx="2211" cy="250"/>
              <a:chOff x="1503" y="2097"/>
              <a:chExt cx="2129" cy="236"/>
            </a:xfrm>
          </p:grpSpPr>
          <p:sp>
            <p:nvSpPr>
              <p:cNvPr id="28731" name="Text Box 43">
                <a:extLst>
                  <a:ext uri="{FF2B5EF4-FFF2-40B4-BE49-F238E27FC236}">
                    <a16:creationId xmlns:a16="http://schemas.microsoft.com/office/drawing/2014/main" id="{234BF960-7B81-466A-859D-42FFD1A7C8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3" y="2097"/>
                <a:ext cx="5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a[2][0]</a:t>
                </a:r>
              </a:p>
            </p:txBody>
          </p:sp>
          <p:sp>
            <p:nvSpPr>
              <p:cNvPr id="28732" name="Text Box 44">
                <a:extLst>
                  <a:ext uri="{FF2B5EF4-FFF2-40B4-BE49-F238E27FC236}">
                    <a16:creationId xmlns:a16="http://schemas.microsoft.com/office/drawing/2014/main" id="{88E55D5A-F8E1-42E9-86EC-C2F356844B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1" y="2097"/>
                <a:ext cx="5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a[2][1]</a:t>
                </a:r>
              </a:p>
            </p:txBody>
          </p:sp>
          <p:sp>
            <p:nvSpPr>
              <p:cNvPr id="28733" name="Text Box 45">
                <a:extLst>
                  <a:ext uri="{FF2B5EF4-FFF2-40B4-BE49-F238E27FC236}">
                    <a16:creationId xmlns:a16="http://schemas.microsoft.com/office/drawing/2014/main" id="{388AF15E-4659-410C-8886-6E8A2BA525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9" y="2097"/>
                <a:ext cx="5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a[2][2]</a:t>
                </a:r>
              </a:p>
            </p:txBody>
          </p:sp>
          <p:sp>
            <p:nvSpPr>
              <p:cNvPr id="28734" name="Text Box 46">
                <a:extLst>
                  <a:ext uri="{FF2B5EF4-FFF2-40B4-BE49-F238E27FC236}">
                    <a16:creationId xmlns:a16="http://schemas.microsoft.com/office/drawing/2014/main" id="{B46DBFED-8C5B-404A-B6EF-263B5B69B4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7" y="2097"/>
                <a:ext cx="5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FF9900"/>
                    </a:solidFill>
                  </a:rPr>
                  <a:t>a[2][3]</a:t>
                </a:r>
              </a:p>
            </p:txBody>
          </p:sp>
        </p:grpSp>
      </p:grpSp>
      <p:sp>
        <p:nvSpPr>
          <p:cNvPr id="42" name="AutoShape 47">
            <a:extLst>
              <a:ext uri="{FF2B5EF4-FFF2-40B4-BE49-F238E27FC236}">
                <a16:creationId xmlns:a16="http://schemas.microsoft.com/office/drawing/2014/main" id="{80F5072A-1E30-4199-AD3F-5E279D295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063" y="5172075"/>
            <a:ext cx="4487862" cy="993775"/>
          </a:xfrm>
          <a:prstGeom prst="wedgeEllipseCallout">
            <a:avLst>
              <a:gd name="adj1" fmla="val -15264"/>
              <a:gd name="adj2" fmla="val -112301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/>
              <a:t>每个元素</a:t>
            </a:r>
            <a:r>
              <a:rPr lang="en-US" altLang="zh-CN" sz="2000"/>
              <a:t>a[i]</a:t>
            </a:r>
            <a:r>
              <a:rPr lang="zh-CN" altLang="en-US" sz="2000"/>
              <a:t>由包含</a:t>
            </a:r>
            <a:r>
              <a:rPr lang="en-US" altLang="zh-CN" sz="2000"/>
              <a:t>4</a:t>
            </a:r>
            <a:r>
              <a:rPr lang="zh-CN" altLang="en-US" sz="2000"/>
              <a:t>个元素</a:t>
            </a:r>
          </a:p>
          <a:p>
            <a:pPr algn="ctr" eaLnBrk="1" hangingPunct="1"/>
            <a:r>
              <a:rPr lang="zh-CN" altLang="en-US" sz="2000"/>
              <a:t>的一维数组组成</a:t>
            </a:r>
          </a:p>
        </p:txBody>
      </p:sp>
      <p:sp>
        <p:nvSpPr>
          <p:cNvPr id="43" name="AutoShape 48">
            <a:extLst>
              <a:ext uri="{FF2B5EF4-FFF2-40B4-BE49-F238E27FC236}">
                <a16:creationId xmlns:a16="http://schemas.microsoft.com/office/drawing/2014/main" id="{50258977-A694-4E4E-975C-E887279FC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3" y="1433513"/>
            <a:ext cx="4510087" cy="561975"/>
          </a:xfrm>
          <a:prstGeom prst="wedgeEllipseCallout">
            <a:avLst>
              <a:gd name="adj1" fmla="val -1144"/>
              <a:gd name="adj2" fmla="val 151412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/>
              <a:t>二维数组</a:t>
            </a:r>
            <a:r>
              <a:rPr lang="en-US" altLang="zh-CN" sz="2000"/>
              <a:t>a</a:t>
            </a:r>
            <a:r>
              <a:rPr lang="zh-CN" altLang="en-US" sz="2000"/>
              <a:t>是由</a:t>
            </a:r>
            <a:r>
              <a:rPr lang="en-US" altLang="zh-CN" sz="2000"/>
              <a:t>3</a:t>
            </a:r>
            <a:r>
              <a:rPr lang="zh-CN" altLang="en-US" sz="2000"/>
              <a:t>个元素组成</a:t>
            </a:r>
          </a:p>
        </p:txBody>
      </p:sp>
      <p:grpSp>
        <p:nvGrpSpPr>
          <p:cNvPr id="10" name="Group 49">
            <a:extLst>
              <a:ext uri="{FF2B5EF4-FFF2-40B4-BE49-F238E27FC236}">
                <a16:creationId xmlns:a16="http://schemas.microsoft.com/office/drawing/2014/main" id="{939521A8-C8A4-48A7-8D26-9D7E348ED92D}"/>
              </a:ext>
            </a:extLst>
          </p:cNvPr>
          <p:cNvGrpSpPr>
            <a:grpSpLocks/>
          </p:cNvGrpSpPr>
          <p:nvPr/>
        </p:nvGrpSpPr>
        <p:grpSpPr bwMode="auto">
          <a:xfrm>
            <a:off x="1249363" y="2786063"/>
            <a:ext cx="592137" cy="1701800"/>
            <a:chOff x="1111" y="2128"/>
            <a:chExt cx="373" cy="844"/>
          </a:xfrm>
        </p:grpSpPr>
        <p:sp>
          <p:nvSpPr>
            <p:cNvPr id="28723" name="Text Box 50">
              <a:extLst>
                <a:ext uri="{FF2B5EF4-FFF2-40B4-BE49-F238E27FC236}">
                  <a16:creationId xmlns:a16="http://schemas.microsoft.com/office/drawing/2014/main" id="{EAF4EE16-6878-4FCB-BE27-45FD2BAB5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128"/>
              <a:ext cx="373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0000FF"/>
                  </a:solidFill>
                </a:rPr>
                <a:t>a[0]</a:t>
              </a:r>
              <a:endParaRPr lang="en-US" altLang="zh-CN" sz="2000"/>
            </a:p>
          </p:txBody>
        </p:sp>
        <p:sp>
          <p:nvSpPr>
            <p:cNvPr id="28724" name="Text Box 51">
              <a:extLst>
                <a:ext uri="{FF2B5EF4-FFF2-40B4-BE49-F238E27FC236}">
                  <a16:creationId xmlns:a16="http://schemas.microsoft.com/office/drawing/2014/main" id="{0FA74182-3BB1-4ECA-8A51-89DAFEF24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451"/>
              <a:ext cx="373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FF3300"/>
                  </a:solidFill>
                </a:rPr>
                <a:t>a[1]</a:t>
              </a:r>
              <a:endParaRPr lang="en-US" altLang="zh-CN" sz="2000"/>
            </a:p>
          </p:txBody>
        </p:sp>
        <p:sp>
          <p:nvSpPr>
            <p:cNvPr id="28725" name="Text Box 52">
              <a:extLst>
                <a:ext uri="{FF2B5EF4-FFF2-40B4-BE49-F238E27FC236}">
                  <a16:creationId xmlns:a16="http://schemas.microsoft.com/office/drawing/2014/main" id="{2AC340C2-91C0-49F0-849A-FD2D78FC7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776"/>
              <a:ext cx="373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rgbClr val="FF9900"/>
                  </a:solidFill>
                </a:rPr>
                <a:t>a[2]</a:t>
              </a:r>
              <a:endParaRPr lang="en-US" altLang="zh-CN" sz="2000"/>
            </a:p>
          </p:txBody>
        </p:sp>
      </p:grpSp>
      <p:grpSp>
        <p:nvGrpSpPr>
          <p:cNvPr id="11" name="Group 99">
            <a:extLst>
              <a:ext uri="{FF2B5EF4-FFF2-40B4-BE49-F238E27FC236}">
                <a16:creationId xmlns:a16="http://schemas.microsoft.com/office/drawing/2014/main" id="{B570A609-D8CC-447D-A955-B98E632245D7}"/>
              </a:ext>
            </a:extLst>
          </p:cNvPr>
          <p:cNvGrpSpPr>
            <a:grpSpLocks/>
          </p:cNvGrpSpPr>
          <p:nvPr/>
        </p:nvGrpSpPr>
        <p:grpSpPr bwMode="auto">
          <a:xfrm>
            <a:off x="495300" y="3849688"/>
            <a:ext cx="1004888" cy="603250"/>
            <a:chOff x="303" y="2544"/>
            <a:chExt cx="633" cy="380"/>
          </a:xfrm>
        </p:grpSpPr>
        <p:sp>
          <p:nvSpPr>
            <p:cNvPr id="28721" name="Line 54">
              <a:extLst>
                <a:ext uri="{FF2B5EF4-FFF2-40B4-BE49-F238E27FC236}">
                  <a16:creationId xmlns:a16="http://schemas.microsoft.com/office/drawing/2014/main" id="{1D02170E-6B52-4FB0-AA17-03EE705369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6" y="2544"/>
              <a:ext cx="30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22" name="Text Box 55">
              <a:extLst>
                <a:ext uri="{FF2B5EF4-FFF2-40B4-BE49-F238E27FC236}">
                  <a16:creationId xmlns:a16="http://schemas.microsoft.com/office/drawing/2014/main" id="{35FBF2A2-E5D8-4C51-BDF2-A522DEE8A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" y="2674"/>
              <a:ext cx="4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行名</a:t>
              </a:r>
            </a:p>
          </p:txBody>
        </p:sp>
      </p:grpSp>
      <p:grpSp>
        <p:nvGrpSpPr>
          <p:cNvPr id="12" name="Group 103">
            <a:extLst>
              <a:ext uri="{FF2B5EF4-FFF2-40B4-BE49-F238E27FC236}">
                <a16:creationId xmlns:a16="http://schemas.microsoft.com/office/drawing/2014/main" id="{37922610-1B0C-4229-BF0F-FE8C48EA06F9}"/>
              </a:ext>
            </a:extLst>
          </p:cNvPr>
          <p:cNvGrpSpPr>
            <a:grpSpLocks/>
          </p:cNvGrpSpPr>
          <p:nvPr/>
        </p:nvGrpSpPr>
        <p:grpSpPr bwMode="auto">
          <a:xfrm>
            <a:off x="6040438" y="1119188"/>
            <a:ext cx="2905125" cy="4595812"/>
            <a:chOff x="3805" y="602"/>
            <a:chExt cx="1830" cy="2895"/>
          </a:xfrm>
        </p:grpSpPr>
        <p:sp>
          <p:nvSpPr>
            <p:cNvPr id="28681" name="Rectangle 58">
              <a:extLst>
                <a:ext uri="{FF2B5EF4-FFF2-40B4-BE49-F238E27FC236}">
                  <a16:creationId xmlns:a16="http://schemas.microsoft.com/office/drawing/2014/main" id="{A833D721-F790-49FB-837D-108F1EC7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1" y="655"/>
              <a:ext cx="1112" cy="2832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2" name="Line 59">
              <a:extLst>
                <a:ext uri="{FF2B5EF4-FFF2-40B4-BE49-F238E27FC236}">
                  <a16:creationId xmlns:a16="http://schemas.microsoft.com/office/drawing/2014/main" id="{5A7EEAB3-D680-4EE6-836F-BD40C7DFE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900"/>
              <a:ext cx="110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3" name="Line 60">
              <a:extLst>
                <a:ext uri="{FF2B5EF4-FFF2-40B4-BE49-F238E27FC236}">
                  <a16:creationId xmlns:a16="http://schemas.microsoft.com/office/drawing/2014/main" id="{A527BE36-2EDC-448E-9442-81D47483C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1134"/>
              <a:ext cx="110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4" name="Line 61">
              <a:extLst>
                <a:ext uri="{FF2B5EF4-FFF2-40B4-BE49-F238E27FC236}">
                  <a16:creationId xmlns:a16="http://schemas.microsoft.com/office/drawing/2014/main" id="{37418BFB-5058-467F-ACAB-1F45BAD94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1369"/>
              <a:ext cx="1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5" name="Line 62">
              <a:extLst>
                <a:ext uri="{FF2B5EF4-FFF2-40B4-BE49-F238E27FC236}">
                  <a16:creationId xmlns:a16="http://schemas.microsoft.com/office/drawing/2014/main" id="{1E56F4C1-9811-4B2B-9BA0-538F5EE31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1603"/>
              <a:ext cx="11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" name="Line 63">
              <a:extLst>
                <a:ext uri="{FF2B5EF4-FFF2-40B4-BE49-F238E27FC236}">
                  <a16:creationId xmlns:a16="http://schemas.microsoft.com/office/drawing/2014/main" id="{3FACF67E-AB8C-4DE7-A063-5D8172F44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1838"/>
              <a:ext cx="1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7" name="Line 64">
              <a:extLst>
                <a:ext uri="{FF2B5EF4-FFF2-40B4-BE49-F238E27FC236}">
                  <a16:creationId xmlns:a16="http://schemas.microsoft.com/office/drawing/2014/main" id="{F5781751-A778-400B-98F4-34855C98F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2072"/>
              <a:ext cx="1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8" name="Line 65">
              <a:extLst>
                <a:ext uri="{FF2B5EF4-FFF2-40B4-BE49-F238E27FC236}">
                  <a16:creationId xmlns:a16="http://schemas.microsoft.com/office/drawing/2014/main" id="{608DF60A-9A37-42E9-8F9A-80D23619E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2307"/>
              <a:ext cx="1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9" name="Line 66">
              <a:extLst>
                <a:ext uri="{FF2B5EF4-FFF2-40B4-BE49-F238E27FC236}">
                  <a16:creationId xmlns:a16="http://schemas.microsoft.com/office/drawing/2014/main" id="{55855B2D-B2F9-467C-ADBB-08A5D3831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2542"/>
              <a:ext cx="11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0" name="Line 67">
              <a:extLst>
                <a:ext uri="{FF2B5EF4-FFF2-40B4-BE49-F238E27FC236}">
                  <a16:creationId xmlns:a16="http://schemas.microsoft.com/office/drawing/2014/main" id="{67DCA137-5F98-4399-8DF4-2213ADD48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2776"/>
              <a:ext cx="1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1" name="Line 68">
              <a:extLst>
                <a:ext uri="{FF2B5EF4-FFF2-40B4-BE49-F238E27FC236}">
                  <a16:creationId xmlns:a16="http://schemas.microsoft.com/office/drawing/2014/main" id="{476EDA93-D0A5-4DF1-A501-C9FBDD95F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3011"/>
              <a:ext cx="1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2" name="Line 69">
              <a:extLst>
                <a:ext uri="{FF2B5EF4-FFF2-40B4-BE49-F238E27FC236}">
                  <a16:creationId xmlns:a16="http://schemas.microsoft.com/office/drawing/2014/main" id="{CD249623-C689-4B00-B13D-7909E4F64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" y="3245"/>
              <a:ext cx="1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3" name="Text Box 77">
              <a:extLst>
                <a:ext uri="{FF2B5EF4-FFF2-40B4-BE49-F238E27FC236}">
                  <a16:creationId xmlns:a16="http://schemas.microsoft.com/office/drawing/2014/main" id="{336E408F-3DD7-47C5-A71C-0E26A7A3F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" y="87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</a:rPr>
                <a:t>a[0][1]</a:t>
              </a:r>
            </a:p>
          </p:txBody>
        </p:sp>
        <p:sp>
          <p:nvSpPr>
            <p:cNvPr id="28694" name="Text Box 78">
              <a:extLst>
                <a:ext uri="{FF2B5EF4-FFF2-40B4-BE49-F238E27FC236}">
                  <a16:creationId xmlns:a16="http://schemas.microsoft.com/office/drawing/2014/main" id="{2BA2202D-2231-4628-8F77-9C0C79418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" y="111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</a:rPr>
                <a:t>a[0][2]</a:t>
              </a:r>
            </a:p>
          </p:txBody>
        </p:sp>
        <p:sp>
          <p:nvSpPr>
            <p:cNvPr id="28695" name="Text Box 79">
              <a:extLst>
                <a:ext uri="{FF2B5EF4-FFF2-40B4-BE49-F238E27FC236}">
                  <a16:creationId xmlns:a16="http://schemas.microsoft.com/office/drawing/2014/main" id="{9FE7684A-EB87-4868-8657-557047C16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" y="135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</a:rPr>
                <a:t>a[0][3]</a:t>
              </a:r>
            </a:p>
          </p:txBody>
        </p:sp>
        <p:sp>
          <p:nvSpPr>
            <p:cNvPr id="28696" name="Text Box 80">
              <a:extLst>
                <a:ext uri="{FF2B5EF4-FFF2-40B4-BE49-F238E27FC236}">
                  <a16:creationId xmlns:a16="http://schemas.microsoft.com/office/drawing/2014/main" id="{CF0B3DD9-1582-48B3-8C58-EF246ACE4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" y="159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a[1][0]</a:t>
              </a:r>
            </a:p>
          </p:txBody>
        </p:sp>
        <p:sp>
          <p:nvSpPr>
            <p:cNvPr id="28697" name="Text Box 81">
              <a:extLst>
                <a:ext uri="{FF2B5EF4-FFF2-40B4-BE49-F238E27FC236}">
                  <a16:creationId xmlns:a16="http://schemas.microsoft.com/office/drawing/2014/main" id="{CAA3407C-CB60-4C78-BF83-13AF18CE3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" y="18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a[1][1]</a:t>
              </a:r>
            </a:p>
          </p:txBody>
        </p:sp>
        <p:sp>
          <p:nvSpPr>
            <p:cNvPr id="28698" name="Text Box 82">
              <a:extLst>
                <a:ext uri="{FF2B5EF4-FFF2-40B4-BE49-F238E27FC236}">
                  <a16:creationId xmlns:a16="http://schemas.microsoft.com/office/drawing/2014/main" id="{41C09736-16EB-4DB1-965D-55B75BA77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" y="631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</a:rPr>
                <a:t>a[0][0]</a:t>
              </a:r>
            </a:p>
          </p:txBody>
        </p:sp>
        <p:sp>
          <p:nvSpPr>
            <p:cNvPr id="28699" name="Text Box 83">
              <a:extLst>
                <a:ext uri="{FF2B5EF4-FFF2-40B4-BE49-F238E27FC236}">
                  <a16:creationId xmlns:a16="http://schemas.microsoft.com/office/drawing/2014/main" id="{CD7DDE0F-15CA-44BC-BC12-5E90D3924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" y="228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a[1][3]</a:t>
              </a:r>
            </a:p>
          </p:txBody>
        </p:sp>
        <p:sp>
          <p:nvSpPr>
            <p:cNvPr id="28700" name="Text Box 84">
              <a:extLst>
                <a:ext uri="{FF2B5EF4-FFF2-40B4-BE49-F238E27FC236}">
                  <a16:creationId xmlns:a16="http://schemas.microsoft.com/office/drawing/2014/main" id="{13053EFF-4E2D-4694-8AE5-B87E86BCC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" y="252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CC6600"/>
                  </a:solidFill>
                </a:rPr>
                <a:t>a[2][0]</a:t>
              </a:r>
            </a:p>
          </p:txBody>
        </p:sp>
        <p:sp>
          <p:nvSpPr>
            <p:cNvPr id="28701" name="Text Box 85">
              <a:extLst>
                <a:ext uri="{FF2B5EF4-FFF2-40B4-BE49-F238E27FC236}">
                  <a16:creationId xmlns:a16="http://schemas.microsoft.com/office/drawing/2014/main" id="{D5DCB838-8475-44ED-AFD6-E1B0A0A0D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" y="276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CC6600"/>
                  </a:solidFill>
                </a:rPr>
                <a:t>a[2][1]</a:t>
              </a:r>
            </a:p>
          </p:txBody>
        </p:sp>
        <p:sp>
          <p:nvSpPr>
            <p:cNvPr id="28702" name="Text Box 86">
              <a:extLst>
                <a:ext uri="{FF2B5EF4-FFF2-40B4-BE49-F238E27FC236}">
                  <a16:creationId xmlns:a16="http://schemas.microsoft.com/office/drawing/2014/main" id="{368D2462-9ABD-4B43-B96D-C22CEDFBD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" y="300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CC6600"/>
                  </a:solidFill>
                </a:rPr>
                <a:t>a[2][2]</a:t>
              </a:r>
            </a:p>
          </p:txBody>
        </p:sp>
        <p:sp>
          <p:nvSpPr>
            <p:cNvPr id="28703" name="Text Box 87">
              <a:extLst>
                <a:ext uri="{FF2B5EF4-FFF2-40B4-BE49-F238E27FC236}">
                  <a16:creationId xmlns:a16="http://schemas.microsoft.com/office/drawing/2014/main" id="{944CA9C1-18E1-4206-90CA-E9F8AE061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" y="324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CC6600"/>
                  </a:solidFill>
                </a:rPr>
                <a:t>a[2][3]</a:t>
              </a:r>
            </a:p>
          </p:txBody>
        </p:sp>
        <p:sp>
          <p:nvSpPr>
            <p:cNvPr id="28704" name="Text Box 88">
              <a:extLst>
                <a:ext uri="{FF2B5EF4-FFF2-40B4-BE49-F238E27FC236}">
                  <a16:creationId xmlns:a16="http://schemas.microsoft.com/office/drawing/2014/main" id="{81E32F66-1474-406B-9A33-806B77490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" y="2047"/>
              <a:ext cx="5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a[1][2]</a:t>
              </a:r>
            </a:p>
          </p:txBody>
        </p:sp>
        <p:grpSp>
          <p:nvGrpSpPr>
            <p:cNvPr id="28705" name="Group 102">
              <a:extLst>
                <a:ext uri="{FF2B5EF4-FFF2-40B4-BE49-F238E27FC236}">
                  <a16:creationId xmlns:a16="http://schemas.microsoft.com/office/drawing/2014/main" id="{A3C7D770-E33F-4FE6-8590-1FCF2C018B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5" y="668"/>
              <a:ext cx="276" cy="2829"/>
              <a:chOff x="3805" y="668"/>
              <a:chExt cx="276" cy="2829"/>
            </a:xfrm>
          </p:grpSpPr>
          <p:sp>
            <p:nvSpPr>
              <p:cNvPr id="28709" name="Text Box 71">
                <a:extLst>
                  <a:ext uri="{FF2B5EF4-FFF2-40B4-BE49-F238E27FC236}">
                    <a16:creationId xmlns:a16="http://schemas.microsoft.com/office/drawing/2014/main" id="{F9733A97-A0BF-4C8B-B508-7FAB3DBF4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5" y="66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0</a:t>
                </a:r>
              </a:p>
            </p:txBody>
          </p:sp>
          <p:sp>
            <p:nvSpPr>
              <p:cNvPr id="28710" name="Text Box 72">
                <a:extLst>
                  <a:ext uri="{FF2B5EF4-FFF2-40B4-BE49-F238E27FC236}">
                    <a16:creationId xmlns:a16="http://schemas.microsoft.com/office/drawing/2014/main" id="{4C9EE330-5E00-4480-945A-EDECD069A6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5" y="88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  <p:sp>
            <p:nvSpPr>
              <p:cNvPr id="28711" name="Text Box 73">
                <a:extLst>
                  <a:ext uri="{FF2B5EF4-FFF2-40B4-BE49-F238E27FC236}">
                    <a16:creationId xmlns:a16="http://schemas.microsoft.com/office/drawing/2014/main" id="{19CB073A-73C3-484D-9B28-BB43A44BF6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5" y="160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4</a:t>
                </a:r>
              </a:p>
            </p:txBody>
          </p:sp>
          <p:sp>
            <p:nvSpPr>
              <p:cNvPr id="28712" name="Text Box 74">
                <a:extLst>
                  <a:ext uri="{FF2B5EF4-FFF2-40B4-BE49-F238E27FC236}">
                    <a16:creationId xmlns:a16="http://schemas.microsoft.com/office/drawing/2014/main" id="{B9FEC78E-CF6E-4965-ABD2-AC89744C43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5" y="184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5</a:t>
                </a:r>
              </a:p>
            </p:txBody>
          </p:sp>
          <p:sp>
            <p:nvSpPr>
              <p:cNvPr id="28713" name="Text Box 75">
                <a:extLst>
                  <a:ext uri="{FF2B5EF4-FFF2-40B4-BE49-F238E27FC236}">
                    <a16:creationId xmlns:a16="http://schemas.microsoft.com/office/drawing/2014/main" id="{54A427CB-EF1E-4F63-9986-15631A1C13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6" y="11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2</a:t>
                </a:r>
              </a:p>
            </p:txBody>
          </p:sp>
          <p:sp>
            <p:nvSpPr>
              <p:cNvPr id="28714" name="Text Box 76">
                <a:extLst>
                  <a:ext uri="{FF2B5EF4-FFF2-40B4-BE49-F238E27FC236}">
                    <a16:creationId xmlns:a16="http://schemas.microsoft.com/office/drawing/2014/main" id="{D0DF5936-7EEC-4195-883A-8ABDCFA1E5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5" y="136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3</a:t>
                </a:r>
              </a:p>
            </p:txBody>
          </p:sp>
          <p:sp>
            <p:nvSpPr>
              <p:cNvPr id="28715" name="Text Box 90">
                <a:extLst>
                  <a:ext uri="{FF2B5EF4-FFF2-40B4-BE49-F238E27FC236}">
                    <a16:creationId xmlns:a16="http://schemas.microsoft.com/office/drawing/2014/main" id="{A8D4304B-A34C-45CB-AED2-EF65952557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5" y="207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6</a:t>
                </a:r>
              </a:p>
            </p:txBody>
          </p:sp>
          <p:sp>
            <p:nvSpPr>
              <p:cNvPr id="28716" name="Text Box 91">
                <a:extLst>
                  <a:ext uri="{FF2B5EF4-FFF2-40B4-BE49-F238E27FC236}">
                    <a16:creationId xmlns:a16="http://schemas.microsoft.com/office/drawing/2014/main" id="{A1EC4B8D-E0C7-4F9E-8456-5B33D6F11B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5" y="229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7</a:t>
                </a:r>
              </a:p>
            </p:txBody>
          </p:sp>
          <p:sp>
            <p:nvSpPr>
              <p:cNvPr id="28717" name="Text Box 92">
                <a:extLst>
                  <a:ext uri="{FF2B5EF4-FFF2-40B4-BE49-F238E27FC236}">
                    <a16:creationId xmlns:a16="http://schemas.microsoft.com/office/drawing/2014/main" id="{EB379152-38EC-4A20-8BC2-1515912E67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5" y="3007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10</a:t>
                </a:r>
              </a:p>
            </p:txBody>
          </p:sp>
          <p:sp>
            <p:nvSpPr>
              <p:cNvPr id="28718" name="Text Box 93">
                <a:extLst>
                  <a:ext uri="{FF2B5EF4-FFF2-40B4-BE49-F238E27FC236}">
                    <a16:creationId xmlns:a16="http://schemas.microsoft.com/office/drawing/2014/main" id="{68B30E48-A3A2-4647-BC54-379D02A23D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5" y="3247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11</a:t>
                </a:r>
              </a:p>
            </p:txBody>
          </p:sp>
          <p:sp>
            <p:nvSpPr>
              <p:cNvPr id="28719" name="Text Box 94">
                <a:extLst>
                  <a:ext uri="{FF2B5EF4-FFF2-40B4-BE49-F238E27FC236}">
                    <a16:creationId xmlns:a16="http://schemas.microsoft.com/office/drawing/2014/main" id="{108B4F4E-9437-4100-83B6-CA6937B09D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6" y="253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8</a:t>
                </a:r>
              </a:p>
            </p:txBody>
          </p:sp>
          <p:sp>
            <p:nvSpPr>
              <p:cNvPr id="28720" name="Text Box 95">
                <a:extLst>
                  <a:ext uri="{FF2B5EF4-FFF2-40B4-BE49-F238E27FC236}">
                    <a16:creationId xmlns:a16="http://schemas.microsoft.com/office/drawing/2014/main" id="{203CD2CE-BDF8-4844-83BF-10F215D8D7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5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9</a:t>
                </a:r>
              </a:p>
            </p:txBody>
          </p:sp>
        </p:grpSp>
        <p:sp>
          <p:nvSpPr>
            <p:cNvPr id="28706" name="Text Box 96">
              <a:extLst>
                <a:ext uri="{FF2B5EF4-FFF2-40B4-BE49-F238E27FC236}">
                  <a16:creationId xmlns:a16="http://schemas.microsoft.com/office/drawing/2014/main" id="{C44FD385-6C5F-443B-9561-A74BF2E77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0" y="602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a[0]</a:t>
              </a:r>
            </a:p>
          </p:txBody>
        </p:sp>
        <p:sp>
          <p:nvSpPr>
            <p:cNvPr id="28707" name="Text Box 97">
              <a:extLst>
                <a:ext uri="{FF2B5EF4-FFF2-40B4-BE49-F238E27FC236}">
                  <a16:creationId xmlns:a16="http://schemas.microsoft.com/office/drawing/2014/main" id="{55DCD798-137E-4E2E-A5A3-C04894B56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0" y="1574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a[1]</a:t>
              </a:r>
            </a:p>
          </p:txBody>
        </p:sp>
        <p:sp>
          <p:nvSpPr>
            <p:cNvPr id="28708" name="Text Box 98">
              <a:extLst>
                <a:ext uri="{FF2B5EF4-FFF2-40B4-BE49-F238E27FC236}">
                  <a16:creationId xmlns:a16="http://schemas.microsoft.com/office/drawing/2014/main" id="{507806DF-BDB0-4F21-9E19-6A4F037D9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0" y="2498"/>
              <a:ext cx="4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a[2]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2E7F998-0182-42CF-BA42-01000526275F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714375"/>
            <a:ext cx="7772400" cy="701675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>
                <a:solidFill>
                  <a:srgbClr val="002060"/>
                </a:solidFill>
              </a:rPr>
              <a:t>主要内容</a:t>
            </a:r>
            <a:endParaRPr lang="zh-CN" altLang="en-US" sz="3600" dirty="0">
              <a:solidFill>
                <a:srgbClr val="002060"/>
              </a:solidFill>
              <a:latin typeface="宋体" pitchFamily="2" charset="-122"/>
            </a:endParaRPr>
          </a:p>
        </p:txBody>
      </p:sp>
      <p:sp>
        <p:nvSpPr>
          <p:cNvPr id="14340" name="Text Box 5">
            <a:extLst>
              <a:ext uri="{FF2B5EF4-FFF2-40B4-BE49-F238E27FC236}">
                <a16:creationId xmlns:a16="http://schemas.microsoft.com/office/drawing/2014/main" id="{6789C70C-96CB-4EE8-B124-023CF11D6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57313"/>
            <a:ext cx="79248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28700" indent="-571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一维数组</a:t>
            </a:r>
            <a:endParaRPr lang="en-US" altLang="zh-CN" b="1">
              <a:solidFill>
                <a:srgbClr val="002060"/>
              </a:solidFill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定义</a:t>
            </a:r>
            <a:endParaRPr lang="en-US" altLang="zh-CN" b="1">
              <a:solidFill>
                <a:srgbClr val="002060"/>
              </a:solidFill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引用</a:t>
            </a:r>
            <a:endParaRPr lang="en-US" altLang="zh-CN" b="1">
              <a:solidFill>
                <a:srgbClr val="002060"/>
              </a:solidFill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初始化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二维数组</a:t>
            </a:r>
            <a:endParaRPr lang="en-US" altLang="zh-CN" b="1">
              <a:solidFill>
                <a:srgbClr val="002060"/>
              </a:solidFill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定义</a:t>
            </a:r>
            <a:endParaRPr lang="en-US" altLang="zh-CN" b="1">
              <a:solidFill>
                <a:srgbClr val="002060"/>
              </a:solidFill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引用</a:t>
            </a:r>
            <a:endParaRPr lang="en-US" altLang="zh-CN" b="1">
              <a:solidFill>
                <a:srgbClr val="002060"/>
              </a:solidFill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初始化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字符数组</a:t>
            </a:r>
            <a:endParaRPr lang="en-US" altLang="zh-CN" b="1">
              <a:solidFill>
                <a:srgbClr val="002060"/>
              </a:solidFill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定义</a:t>
            </a:r>
            <a:r>
              <a:rPr lang="en-US" altLang="zh-CN" b="1">
                <a:solidFill>
                  <a:srgbClr val="002060"/>
                </a:solidFill>
              </a:rPr>
              <a:t>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初始化</a:t>
            </a:r>
            <a:endParaRPr lang="en-US" altLang="zh-CN" b="1">
              <a:solidFill>
                <a:srgbClr val="002060"/>
              </a:solidFill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字符串</a:t>
            </a:r>
            <a:endParaRPr lang="en-US" altLang="zh-CN" b="1">
              <a:solidFill>
                <a:srgbClr val="002060"/>
              </a:solidFill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字符数组的输入输出</a:t>
            </a:r>
            <a:endParaRPr lang="en-US" altLang="zh-CN" b="1">
              <a:solidFill>
                <a:srgbClr val="002060"/>
              </a:solidFill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字符串处理函数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zh-CN" altLang="zh-CN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>
            <a:extLst>
              <a:ext uri="{FF2B5EF4-FFF2-40B4-BE49-F238E27FC236}">
                <a16:creationId xmlns:a16="http://schemas.microsoft.com/office/drawing/2014/main" id="{4C15EA6D-DC89-4DDF-AC0A-4A898701D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925513"/>
            <a:ext cx="7759700" cy="315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/>
              <a:t>二维数组的引用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形式： 数组名</a:t>
            </a:r>
            <a:r>
              <a:rPr lang="en-US" altLang="zh-CN"/>
              <a:t>[</a:t>
            </a:r>
            <a:r>
              <a:rPr lang="zh-CN" altLang="en-US"/>
              <a:t>下标</a:t>
            </a:r>
            <a:r>
              <a:rPr lang="en-US" altLang="zh-CN"/>
              <a:t>][</a:t>
            </a:r>
            <a:r>
              <a:rPr lang="zh-CN" altLang="en-US"/>
              <a:t>下标</a:t>
            </a:r>
            <a:r>
              <a:rPr lang="en-US" altLang="zh-CN"/>
              <a:t>]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0" lang="zh-CN" altLang="en-US"/>
              <a:t>下标是整型或字符型的常量，变量或表达式。（定义时不能使用变量）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kumimoji="0" lang="zh-CN" altLang="en-US"/>
              <a:t>如： </a:t>
            </a:r>
            <a:r>
              <a:rPr kumimoji="0" lang="en-US" altLang="zh-CN"/>
              <a:t>a[1][2]             a[i][j]</a:t>
            </a:r>
            <a:endParaRPr lang="en-US" altLang="zh-CN"/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0" lang="zh-CN" altLang="en-US"/>
              <a:t>数组元素可出现在表达式中，如： </a:t>
            </a:r>
            <a:r>
              <a:rPr kumimoji="0" lang="en-US" altLang="zh-CN"/>
              <a:t>a[1][2]=a[2][2]/2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0" lang="zh-CN" altLang="en-US"/>
              <a:t>使用数组元素时，应注意不要超出其定义的范围；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kumimoji="0" lang="zh-CN" altLang="en-US"/>
              <a:t>如：  </a:t>
            </a:r>
            <a:r>
              <a:rPr kumimoji="0" lang="en-US" altLang="zh-CN"/>
              <a:t>int  a[2][3];           a[</a:t>
            </a:r>
            <a:r>
              <a:rPr kumimoji="0" lang="en-US" altLang="zh-CN">
                <a:solidFill>
                  <a:srgbClr val="FF3300"/>
                </a:solidFill>
              </a:rPr>
              <a:t>2</a:t>
            </a:r>
            <a:r>
              <a:rPr kumimoji="0" lang="en-US" altLang="zh-CN"/>
              <a:t>][</a:t>
            </a:r>
            <a:r>
              <a:rPr kumimoji="0" lang="en-US" altLang="zh-CN">
                <a:solidFill>
                  <a:srgbClr val="FF3300"/>
                </a:solidFill>
              </a:rPr>
              <a:t>3</a:t>
            </a:r>
            <a:r>
              <a:rPr kumimoji="0" lang="en-US" altLang="zh-CN"/>
              <a:t>]=5;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>
            <a:extLst>
              <a:ext uri="{FF2B5EF4-FFF2-40B4-BE49-F238E27FC236}">
                <a16:creationId xmlns:a16="http://schemas.microsoft.com/office/drawing/2014/main" id="{12C912BD-EEF9-44D2-86CF-EB54387A7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955675"/>
            <a:ext cx="77597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/>
              <a:t>二维数组的初始化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分行初始化</a:t>
            </a:r>
          </a:p>
        </p:txBody>
      </p:sp>
      <p:grpSp>
        <p:nvGrpSpPr>
          <p:cNvPr id="2" name="Group 33">
            <a:extLst>
              <a:ext uri="{FF2B5EF4-FFF2-40B4-BE49-F238E27FC236}">
                <a16:creationId xmlns:a16="http://schemas.microsoft.com/office/drawing/2014/main" id="{A5EA44D3-71F9-4E78-8958-60838B57808E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1816100"/>
            <a:ext cx="7883525" cy="3392488"/>
            <a:chOff x="749" y="1025"/>
            <a:chExt cx="4966" cy="2137"/>
          </a:xfrm>
        </p:grpSpPr>
        <p:grpSp>
          <p:nvGrpSpPr>
            <p:cNvPr id="30835" name="Group 32">
              <a:extLst>
                <a:ext uri="{FF2B5EF4-FFF2-40B4-BE49-F238E27FC236}">
                  <a16:creationId xmlns:a16="http://schemas.microsoft.com/office/drawing/2014/main" id="{6FF5BD2E-1EFE-482F-8D38-17816BEF1F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9" y="1581"/>
              <a:ext cx="4046" cy="1581"/>
              <a:chOff x="749" y="1581"/>
              <a:chExt cx="4046" cy="1581"/>
            </a:xfrm>
          </p:grpSpPr>
          <p:sp>
            <p:nvSpPr>
              <p:cNvPr id="30837" name="Rectangle 12">
                <a:extLst>
                  <a:ext uri="{FF2B5EF4-FFF2-40B4-BE49-F238E27FC236}">
                    <a16:creationId xmlns:a16="http://schemas.microsoft.com/office/drawing/2014/main" id="{F9E8C903-68FF-4F22-82FB-38DF65F2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581"/>
                <a:ext cx="4046" cy="158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>
                  <a:solidFill>
                    <a:schemeClr val="bg2"/>
                  </a:solidFill>
                  <a:ea typeface="隶书" panose="02010509060101010101" pitchFamily="49" charset="-122"/>
                </a:endParaRPr>
              </a:p>
              <a:p>
                <a:pPr eaLnBrk="1" hangingPunct="1"/>
                <a:r>
                  <a:rPr lang="en-US" altLang="zh-CN">
                    <a:solidFill>
                      <a:schemeClr val="bg2"/>
                    </a:solidFill>
                    <a:ea typeface="隶书" panose="02010509060101010101" pitchFamily="49" charset="-122"/>
                  </a:rPr>
                  <a:t>           </a:t>
                </a:r>
                <a:r>
                  <a:rPr lang="zh-CN" altLang="en-US"/>
                  <a:t>例   </a:t>
                </a:r>
                <a:r>
                  <a:rPr lang="en-US" altLang="zh-CN"/>
                  <a:t>int a[2][3]=</a:t>
                </a:r>
                <a:r>
                  <a:rPr lang="en-US" altLang="zh-CN">
                    <a:solidFill>
                      <a:srgbClr val="FF0000"/>
                    </a:solidFill>
                    <a:ea typeface="隶书" panose="02010509060101010101" pitchFamily="49" charset="-122"/>
                  </a:rPr>
                  <a:t>{</a:t>
                </a:r>
                <a:r>
                  <a:rPr lang="en-US" altLang="zh-CN">
                    <a:solidFill>
                      <a:srgbClr val="0000FF"/>
                    </a:solidFill>
                    <a:ea typeface="隶书" panose="02010509060101010101" pitchFamily="49" charset="-122"/>
                  </a:rPr>
                  <a:t>{</a:t>
                </a:r>
                <a:r>
                  <a:rPr lang="en-US" altLang="zh-CN">
                    <a:ea typeface="隶书" panose="02010509060101010101" pitchFamily="49" charset="-122"/>
                  </a:rPr>
                  <a:t>1,2,3</a:t>
                </a:r>
                <a:r>
                  <a:rPr lang="en-US" altLang="zh-CN">
                    <a:solidFill>
                      <a:srgbClr val="0000FF"/>
                    </a:solidFill>
                    <a:ea typeface="隶书" panose="02010509060101010101" pitchFamily="49" charset="-122"/>
                  </a:rPr>
                  <a:t>}</a:t>
                </a:r>
                <a:r>
                  <a:rPr lang="zh-CN" altLang="en-US">
                    <a:ea typeface="隶书" panose="02010509060101010101" pitchFamily="49" charset="-122"/>
                  </a:rPr>
                  <a:t>，</a:t>
                </a:r>
                <a:r>
                  <a:rPr lang="en-US" altLang="zh-CN">
                    <a:solidFill>
                      <a:srgbClr val="0000FF"/>
                    </a:solidFill>
                    <a:ea typeface="隶书" panose="02010509060101010101" pitchFamily="49" charset="-122"/>
                  </a:rPr>
                  <a:t>{</a:t>
                </a:r>
                <a:r>
                  <a:rPr lang="en-US" altLang="zh-CN">
                    <a:ea typeface="隶书" panose="02010509060101010101" pitchFamily="49" charset="-122"/>
                  </a:rPr>
                  <a:t>4,5,6</a:t>
                </a:r>
                <a:r>
                  <a:rPr lang="en-US" altLang="zh-CN">
                    <a:solidFill>
                      <a:srgbClr val="0000FF"/>
                    </a:solidFill>
                    <a:ea typeface="隶书" panose="02010509060101010101" pitchFamily="49" charset="-122"/>
                  </a:rPr>
                  <a:t>}</a:t>
                </a:r>
                <a:r>
                  <a:rPr lang="en-US" altLang="zh-CN">
                    <a:solidFill>
                      <a:srgbClr val="FF0000"/>
                    </a:solidFill>
                    <a:ea typeface="隶书" panose="02010509060101010101" pitchFamily="49" charset="-122"/>
                  </a:rPr>
                  <a:t>}</a:t>
                </a:r>
                <a:r>
                  <a:rPr lang="en-US" altLang="zh-CN">
                    <a:ea typeface="隶书" panose="02010509060101010101" pitchFamily="49" charset="-122"/>
                  </a:rPr>
                  <a:t>;</a:t>
                </a:r>
              </a:p>
              <a:p>
                <a:pPr eaLnBrk="1" hangingPunct="1"/>
                <a:endParaRPr lang="en-US" altLang="zh-CN">
                  <a:solidFill>
                    <a:schemeClr val="bg2"/>
                  </a:solidFill>
                  <a:ea typeface="隶书" panose="02010509060101010101" pitchFamily="49" charset="-122"/>
                </a:endParaRPr>
              </a:p>
              <a:p>
                <a:pPr eaLnBrk="1" hangingPunct="1"/>
                <a:endParaRPr lang="en-US" altLang="zh-CN">
                  <a:solidFill>
                    <a:schemeClr val="bg2"/>
                  </a:solidFill>
                  <a:ea typeface="隶书" panose="02010509060101010101" pitchFamily="49" charset="-122"/>
                </a:endParaRPr>
              </a:p>
              <a:p>
                <a:pPr eaLnBrk="1" hangingPunct="1"/>
                <a:endParaRPr lang="en-US" altLang="zh-CN">
                  <a:solidFill>
                    <a:schemeClr val="bg2"/>
                  </a:solidFill>
                  <a:ea typeface="隶书" panose="02010509060101010101" pitchFamily="49" charset="-122"/>
                </a:endParaRPr>
              </a:p>
              <a:p>
                <a:pPr eaLnBrk="1" hangingPunct="1"/>
                <a:endParaRPr lang="en-US" altLang="zh-CN">
                  <a:solidFill>
                    <a:schemeClr val="bg2"/>
                  </a:solidFill>
                  <a:ea typeface="隶书" panose="02010509060101010101" pitchFamily="49" charset="-122"/>
                </a:endParaRPr>
              </a:p>
              <a:p>
                <a:pPr eaLnBrk="1" hangingPunct="1"/>
                <a:endParaRPr lang="en-US" altLang="zh-CN">
                  <a:solidFill>
                    <a:schemeClr val="bg2"/>
                  </a:solidFill>
                  <a:ea typeface="隶书" panose="02010509060101010101" pitchFamily="49" charset="-122"/>
                </a:endParaRPr>
              </a:p>
              <a:p>
                <a:pPr eaLnBrk="1" hangingPunct="1"/>
                <a:endParaRPr lang="en-US" altLang="zh-CN">
                  <a:solidFill>
                    <a:schemeClr val="bg2"/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30838" name="Rectangle 13">
                <a:extLst>
                  <a:ext uri="{FF2B5EF4-FFF2-40B4-BE49-F238E27FC236}">
                    <a16:creationId xmlns:a16="http://schemas.microsoft.com/office/drawing/2014/main" id="{74343C3A-A38A-48DC-AA31-0B1437DB9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" y="2197"/>
                <a:ext cx="3576" cy="3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/>
              </a:p>
            </p:txBody>
          </p:sp>
          <p:sp>
            <p:nvSpPr>
              <p:cNvPr id="30839" name="Line 14">
                <a:extLst>
                  <a:ext uri="{FF2B5EF4-FFF2-40B4-BE49-F238E27FC236}">
                    <a16:creationId xmlns:a16="http://schemas.microsoft.com/office/drawing/2014/main" id="{BC106F43-3A10-436B-A42F-140AB5E20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8" y="2202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840" name="Line 15">
                <a:extLst>
                  <a:ext uri="{FF2B5EF4-FFF2-40B4-BE49-F238E27FC236}">
                    <a16:creationId xmlns:a16="http://schemas.microsoft.com/office/drawing/2014/main" id="{FB71D96D-3497-406F-88EB-D5A1324E4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5" y="2202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841" name="Line 16">
                <a:extLst>
                  <a:ext uri="{FF2B5EF4-FFF2-40B4-BE49-F238E27FC236}">
                    <a16:creationId xmlns:a16="http://schemas.microsoft.com/office/drawing/2014/main" id="{4CB8664D-560E-45F5-8215-B8B7D0FB1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202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842" name="Line 17">
                <a:extLst>
                  <a:ext uri="{FF2B5EF4-FFF2-40B4-BE49-F238E27FC236}">
                    <a16:creationId xmlns:a16="http://schemas.microsoft.com/office/drawing/2014/main" id="{92D6FDA5-FEB4-4F52-B029-AD28DE87D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" y="2202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843" name="Line 18">
                <a:extLst>
                  <a:ext uri="{FF2B5EF4-FFF2-40B4-BE49-F238E27FC236}">
                    <a16:creationId xmlns:a16="http://schemas.microsoft.com/office/drawing/2014/main" id="{B985E295-0F0F-4515-AF7D-805FCDBE4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6" y="2202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844" name="Text Box 19">
                <a:extLst>
                  <a:ext uri="{FF2B5EF4-FFF2-40B4-BE49-F238E27FC236}">
                    <a16:creationId xmlns:a16="http://schemas.microsoft.com/office/drawing/2014/main" id="{A2979FF7-A3B1-4A08-8C74-B1A567FEB2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6" y="2556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a[0][0]</a:t>
                </a:r>
              </a:p>
            </p:txBody>
          </p:sp>
          <p:sp>
            <p:nvSpPr>
              <p:cNvPr id="30845" name="Text Box 20">
                <a:extLst>
                  <a:ext uri="{FF2B5EF4-FFF2-40B4-BE49-F238E27FC236}">
                    <a16:creationId xmlns:a16="http://schemas.microsoft.com/office/drawing/2014/main" id="{1B875BA4-2B0E-42A9-B82A-CC7CDEA471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4" y="2556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a[0][1]</a:t>
                </a:r>
              </a:p>
            </p:txBody>
          </p:sp>
          <p:sp>
            <p:nvSpPr>
              <p:cNvPr id="30846" name="Text Box 21">
                <a:extLst>
                  <a:ext uri="{FF2B5EF4-FFF2-40B4-BE49-F238E27FC236}">
                    <a16:creationId xmlns:a16="http://schemas.microsoft.com/office/drawing/2014/main" id="{05482A43-8E9C-4B18-A3D9-9352841C99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2" y="2556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a[0][2]</a:t>
                </a:r>
              </a:p>
            </p:txBody>
          </p:sp>
          <p:sp>
            <p:nvSpPr>
              <p:cNvPr id="30847" name="Text Box 22">
                <a:extLst>
                  <a:ext uri="{FF2B5EF4-FFF2-40B4-BE49-F238E27FC236}">
                    <a16:creationId xmlns:a16="http://schemas.microsoft.com/office/drawing/2014/main" id="{FEA4E5B5-1AA3-476F-9541-E3DC417345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9" y="2556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a[1][0]</a:t>
                </a:r>
              </a:p>
            </p:txBody>
          </p:sp>
          <p:sp>
            <p:nvSpPr>
              <p:cNvPr id="30848" name="Text Box 23">
                <a:extLst>
                  <a:ext uri="{FF2B5EF4-FFF2-40B4-BE49-F238E27FC236}">
                    <a16:creationId xmlns:a16="http://schemas.microsoft.com/office/drawing/2014/main" id="{2D5471DA-DD1B-4613-8E13-42EF961F9A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7" y="2556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a[1][1]</a:t>
                </a:r>
              </a:p>
            </p:txBody>
          </p:sp>
          <p:sp>
            <p:nvSpPr>
              <p:cNvPr id="30849" name="Text Box 24">
                <a:extLst>
                  <a:ext uri="{FF2B5EF4-FFF2-40B4-BE49-F238E27FC236}">
                    <a16:creationId xmlns:a16="http://schemas.microsoft.com/office/drawing/2014/main" id="{483118E6-772F-4B7D-BD5E-AC80CB0F67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4" y="2556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a[1][2]</a:t>
                </a:r>
              </a:p>
            </p:txBody>
          </p:sp>
          <p:sp>
            <p:nvSpPr>
              <p:cNvPr id="30850" name="Text Box 25">
                <a:extLst>
                  <a:ext uri="{FF2B5EF4-FFF2-40B4-BE49-F238E27FC236}">
                    <a16:creationId xmlns:a16="http://schemas.microsoft.com/office/drawing/2014/main" id="{C2596119-A728-4AD8-AB26-F0CCB63E5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9" y="2240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1</a:t>
                </a:r>
              </a:p>
            </p:txBody>
          </p:sp>
          <p:sp>
            <p:nvSpPr>
              <p:cNvPr id="30851" name="Text Box 26">
                <a:extLst>
                  <a:ext uri="{FF2B5EF4-FFF2-40B4-BE49-F238E27FC236}">
                    <a16:creationId xmlns:a16="http://schemas.microsoft.com/office/drawing/2014/main" id="{A8821A9D-FF21-4C9F-AFD4-906FE62A64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4" y="2240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2</a:t>
                </a:r>
              </a:p>
            </p:txBody>
          </p:sp>
          <p:sp>
            <p:nvSpPr>
              <p:cNvPr id="30852" name="Text Box 27">
                <a:extLst>
                  <a:ext uri="{FF2B5EF4-FFF2-40B4-BE49-F238E27FC236}">
                    <a16:creationId xmlns:a16="http://schemas.microsoft.com/office/drawing/2014/main" id="{626907EB-7BE4-4CB8-8BA1-FD913AC4DC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0" y="2240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3</a:t>
                </a:r>
              </a:p>
            </p:txBody>
          </p:sp>
          <p:sp>
            <p:nvSpPr>
              <p:cNvPr id="30853" name="Text Box 28">
                <a:extLst>
                  <a:ext uri="{FF2B5EF4-FFF2-40B4-BE49-F238E27FC236}">
                    <a16:creationId xmlns:a16="http://schemas.microsoft.com/office/drawing/2014/main" id="{D31448F2-359D-4758-AEEE-BFF15820BC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5" y="2240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4</a:t>
                </a:r>
              </a:p>
            </p:txBody>
          </p:sp>
          <p:sp>
            <p:nvSpPr>
              <p:cNvPr id="30854" name="Text Box 29">
                <a:extLst>
                  <a:ext uri="{FF2B5EF4-FFF2-40B4-BE49-F238E27FC236}">
                    <a16:creationId xmlns:a16="http://schemas.microsoft.com/office/drawing/2014/main" id="{DF0510B6-8B65-4FA1-9521-6B1CCBCCC3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1" y="2240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5</a:t>
                </a:r>
              </a:p>
            </p:txBody>
          </p:sp>
          <p:sp>
            <p:nvSpPr>
              <p:cNvPr id="30855" name="Text Box 30">
                <a:extLst>
                  <a:ext uri="{FF2B5EF4-FFF2-40B4-BE49-F238E27FC236}">
                    <a16:creationId xmlns:a16="http://schemas.microsoft.com/office/drawing/2014/main" id="{33490A0C-F801-485E-8E39-6BF57D118C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7" y="2240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6</a:t>
                </a:r>
              </a:p>
            </p:txBody>
          </p:sp>
        </p:grpSp>
        <p:sp>
          <p:nvSpPr>
            <p:cNvPr id="6" name="AutoShape 31">
              <a:extLst>
                <a:ext uri="{FF2B5EF4-FFF2-40B4-BE49-F238E27FC236}">
                  <a16:creationId xmlns:a16="http://schemas.microsoft.com/office/drawing/2014/main" id="{A6B6B2B3-F2E2-441F-AF8D-ACC724682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1" y="1025"/>
              <a:ext cx="1624" cy="436"/>
            </a:xfrm>
            <a:prstGeom prst="cloudCallout">
              <a:avLst>
                <a:gd name="adj1" fmla="val -45523"/>
                <a:gd name="adj2" fmla="val 85977"/>
              </a:avLst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>
                  <a:solidFill>
                    <a:srgbClr val="66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全部初始化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>
            <a:extLst>
              <a:ext uri="{FF2B5EF4-FFF2-40B4-BE49-F238E27FC236}">
                <a16:creationId xmlns:a16="http://schemas.microsoft.com/office/drawing/2014/main" id="{12C912BD-EEF9-44D2-86CF-EB54387A7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955675"/>
            <a:ext cx="77597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/>
              <a:t>二维数组的初始化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分行初始化</a:t>
            </a:r>
          </a:p>
        </p:txBody>
      </p:sp>
      <p:grpSp>
        <p:nvGrpSpPr>
          <p:cNvPr id="5" name="Group 57">
            <a:extLst>
              <a:ext uri="{FF2B5EF4-FFF2-40B4-BE49-F238E27FC236}">
                <a16:creationId xmlns:a16="http://schemas.microsoft.com/office/drawing/2014/main" id="{4CFA911D-EA62-433F-8B83-66C8C1E168FA}"/>
              </a:ext>
            </a:extLst>
          </p:cNvPr>
          <p:cNvGrpSpPr>
            <a:grpSpLocks/>
          </p:cNvGrpSpPr>
          <p:nvPr/>
        </p:nvGrpSpPr>
        <p:grpSpPr bwMode="auto">
          <a:xfrm>
            <a:off x="1168400" y="1641475"/>
            <a:ext cx="6535738" cy="3586163"/>
            <a:chOff x="435" y="1208"/>
            <a:chExt cx="4117" cy="2259"/>
          </a:xfrm>
        </p:grpSpPr>
        <p:grpSp>
          <p:nvGrpSpPr>
            <p:cNvPr id="30814" name="Group 56">
              <a:extLst>
                <a:ext uri="{FF2B5EF4-FFF2-40B4-BE49-F238E27FC236}">
                  <a16:creationId xmlns:a16="http://schemas.microsoft.com/office/drawing/2014/main" id="{77AEA761-03F1-4E44-ABE5-07E629B86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" y="1886"/>
              <a:ext cx="4046" cy="1581"/>
              <a:chOff x="435" y="1886"/>
              <a:chExt cx="4046" cy="1581"/>
            </a:xfrm>
          </p:grpSpPr>
          <p:sp>
            <p:nvSpPr>
              <p:cNvPr id="30816" name="Rectangle 36">
                <a:extLst>
                  <a:ext uri="{FF2B5EF4-FFF2-40B4-BE49-F238E27FC236}">
                    <a16:creationId xmlns:a16="http://schemas.microsoft.com/office/drawing/2014/main" id="{792FB321-FEFC-4F78-A399-1BC016FFD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" y="1886"/>
                <a:ext cx="4046" cy="158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bg2"/>
                  </a:solidFill>
                </a:endParaRPr>
              </a:p>
              <a:p>
                <a:pPr eaLnBrk="1" hangingPunct="1"/>
                <a:r>
                  <a:rPr lang="en-US" altLang="zh-CN" dirty="0">
                    <a:solidFill>
                      <a:schemeClr val="bg2"/>
                    </a:solidFill>
                  </a:rPr>
                  <a:t>           </a:t>
                </a:r>
                <a:r>
                  <a:rPr lang="zh-CN" altLang="en-US" dirty="0"/>
                  <a:t>例   </a:t>
                </a:r>
                <a:r>
                  <a:rPr lang="en-US" altLang="zh-CN" dirty="0"/>
                  <a:t>int a[2][3]=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{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{</a:t>
                </a:r>
                <a:r>
                  <a:rPr lang="en-US" altLang="zh-CN" dirty="0"/>
                  <a:t>1,2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}</a:t>
                </a:r>
                <a:r>
                  <a:rPr lang="zh-CN" altLang="en-US" dirty="0"/>
                  <a:t>，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{</a:t>
                </a:r>
                <a:r>
                  <a:rPr lang="en-US" altLang="zh-CN" dirty="0"/>
                  <a:t>4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}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}</a:t>
                </a:r>
                <a:r>
                  <a:rPr lang="en-US" altLang="zh-CN" dirty="0"/>
                  <a:t>;</a:t>
                </a: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817" name="Rectangle 37">
                <a:extLst>
                  <a:ext uri="{FF2B5EF4-FFF2-40B4-BE49-F238E27FC236}">
                    <a16:creationId xmlns:a16="http://schemas.microsoft.com/office/drawing/2014/main" id="{A5643CA0-53FA-40C9-B06D-11F594CF3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" y="2404"/>
                <a:ext cx="3576" cy="39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/>
              </a:p>
            </p:txBody>
          </p:sp>
          <p:sp>
            <p:nvSpPr>
              <p:cNvPr id="30818" name="Line 38">
                <a:extLst>
                  <a:ext uri="{FF2B5EF4-FFF2-40B4-BE49-F238E27FC236}">
                    <a16:creationId xmlns:a16="http://schemas.microsoft.com/office/drawing/2014/main" id="{D3F561B4-85E4-423A-B5BB-0CB94F90C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2412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819" name="Line 39">
                <a:extLst>
                  <a:ext uri="{FF2B5EF4-FFF2-40B4-BE49-F238E27FC236}">
                    <a16:creationId xmlns:a16="http://schemas.microsoft.com/office/drawing/2014/main" id="{A2BD1A8F-9E11-475A-BAEB-861170661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5" y="2398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820" name="Line 40">
                <a:extLst>
                  <a:ext uri="{FF2B5EF4-FFF2-40B4-BE49-F238E27FC236}">
                    <a16:creationId xmlns:a16="http://schemas.microsoft.com/office/drawing/2014/main" id="{C4A0516F-6E73-4E69-93C4-08BE23E991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9" y="2398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821" name="Line 41">
                <a:extLst>
                  <a:ext uri="{FF2B5EF4-FFF2-40B4-BE49-F238E27FC236}">
                    <a16:creationId xmlns:a16="http://schemas.microsoft.com/office/drawing/2014/main" id="{91EEC191-BDD8-4BF2-BF83-E015F6D81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3" y="2398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822" name="Line 42">
                <a:extLst>
                  <a:ext uri="{FF2B5EF4-FFF2-40B4-BE49-F238E27FC236}">
                    <a16:creationId xmlns:a16="http://schemas.microsoft.com/office/drawing/2014/main" id="{AD050699-DDF0-4D75-B627-6A686DCF1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7" y="2398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823" name="Text Box 43">
                <a:extLst>
                  <a:ext uri="{FF2B5EF4-FFF2-40B4-BE49-F238E27FC236}">
                    <a16:creationId xmlns:a16="http://schemas.microsoft.com/office/drawing/2014/main" id="{EDD69BDD-498A-4C12-915D-45F61A5E2E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7" y="2879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a[0][0]</a:t>
                </a:r>
              </a:p>
            </p:txBody>
          </p:sp>
          <p:sp>
            <p:nvSpPr>
              <p:cNvPr id="30824" name="Text Box 44">
                <a:extLst>
                  <a:ext uri="{FF2B5EF4-FFF2-40B4-BE49-F238E27FC236}">
                    <a16:creationId xmlns:a16="http://schemas.microsoft.com/office/drawing/2014/main" id="{0C606DD0-0B4F-448E-A620-DEB6F868A3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5" y="2879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a[0][1]</a:t>
                </a:r>
              </a:p>
            </p:txBody>
          </p:sp>
          <p:sp>
            <p:nvSpPr>
              <p:cNvPr id="30825" name="Text Box 45">
                <a:extLst>
                  <a:ext uri="{FF2B5EF4-FFF2-40B4-BE49-F238E27FC236}">
                    <a16:creationId xmlns:a16="http://schemas.microsoft.com/office/drawing/2014/main" id="{01C4A0EA-D468-4192-AF27-88F6137C62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3" y="2879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a[0][2]</a:t>
                </a:r>
              </a:p>
            </p:txBody>
          </p:sp>
          <p:sp>
            <p:nvSpPr>
              <p:cNvPr id="30826" name="Text Box 46">
                <a:extLst>
                  <a:ext uri="{FF2B5EF4-FFF2-40B4-BE49-F238E27FC236}">
                    <a16:creationId xmlns:a16="http://schemas.microsoft.com/office/drawing/2014/main" id="{EB79EB25-21B7-4BA0-9169-BD8937EFCC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0" y="2879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a[1][0]</a:t>
                </a:r>
              </a:p>
            </p:txBody>
          </p:sp>
          <p:sp>
            <p:nvSpPr>
              <p:cNvPr id="30827" name="Text Box 47">
                <a:extLst>
                  <a:ext uri="{FF2B5EF4-FFF2-40B4-BE49-F238E27FC236}">
                    <a16:creationId xmlns:a16="http://schemas.microsoft.com/office/drawing/2014/main" id="{96EC241A-A84E-4E2B-B27F-458A5FA4F4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8" y="2879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a[1][1]</a:t>
                </a:r>
              </a:p>
            </p:txBody>
          </p:sp>
          <p:sp>
            <p:nvSpPr>
              <p:cNvPr id="30828" name="Text Box 48">
                <a:extLst>
                  <a:ext uri="{FF2B5EF4-FFF2-40B4-BE49-F238E27FC236}">
                    <a16:creationId xmlns:a16="http://schemas.microsoft.com/office/drawing/2014/main" id="{BAC3CEB1-5681-4833-A3EB-10668D2956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5" y="2879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a[1][2]</a:t>
                </a:r>
              </a:p>
            </p:txBody>
          </p:sp>
          <p:sp>
            <p:nvSpPr>
              <p:cNvPr id="30829" name="Text Box 49">
                <a:extLst>
                  <a:ext uri="{FF2B5EF4-FFF2-40B4-BE49-F238E27FC236}">
                    <a16:creationId xmlns:a16="http://schemas.microsoft.com/office/drawing/2014/main" id="{E7032604-9C39-4DC8-A58A-E3A72D0EB9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0" y="2462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1</a:t>
                </a:r>
              </a:p>
            </p:txBody>
          </p:sp>
          <p:sp>
            <p:nvSpPr>
              <p:cNvPr id="30830" name="Text Box 50">
                <a:extLst>
                  <a:ext uri="{FF2B5EF4-FFF2-40B4-BE49-F238E27FC236}">
                    <a16:creationId xmlns:a16="http://schemas.microsoft.com/office/drawing/2014/main" id="{B93BFFA7-3E35-4571-AC04-6E5BE07204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5" y="2462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2</a:t>
                </a:r>
              </a:p>
            </p:txBody>
          </p:sp>
          <p:sp>
            <p:nvSpPr>
              <p:cNvPr id="30831" name="Text Box 51">
                <a:extLst>
                  <a:ext uri="{FF2B5EF4-FFF2-40B4-BE49-F238E27FC236}">
                    <a16:creationId xmlns:a16="http://schemas.microsoft.com/office/drawing/2014/main" id="{F52B0299-6CAB-4996-9AD2-BD536B8643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1" y="2462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0</a:t>
                </a:r>
              </a:p>
            </p:txBody>
          </p:sp>
          <p:sp>
            <p:nvSpPr>
              <p:cNvPr id="30832" name="Text Box 52">
                <a:extLst>
                  <a:ext uri="{FF2B5EF4-FFF2-40B4-BE49-F238E27FC236}">
                    <a16:creationId xmlns:a16="http://schemas.microsoft.com/office/drawing/2014/main" id="{3A310448-4BDA-43A5-817A-F03398FD7C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6" y="2462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4</a:t>
                </a:r>
              </a:p>
            </p:txBody>
          </p:sp>
          <p:sp>
            <p:nvSpPr>
              <p:cNvPr id="30833" name="Text Box 53">
                <a:extLst>
                  <a:ext uri="{FF2B5EF4-FFF2-40B4-BE49-F238E27FC236}">
                    <a16:creationId xmlns:a16="http://schemas.microsoft.com/office/drawing/2014/main" id="{81641948-5B88-4EF0-9562-C62B9E1E8B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462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0</a:t>
                </a:r>
              </a:p>
            </p:txBody>
          </p:sp>
          <p:sp>
            <p:nvSpPr>
              <p:cNvPr id="30834" name="Text Box 54">
                <a:extLst>
                  <a:ext uri="{FF2B5EF4-FFF2-40B4-BE49-F238E27FC236}">
                    <a16:creationId xmlns:a16="http://schemas.microsoft.com/office/drawing/2014/main" id="{75893DA5-5CC3-4063-B245-6F28632D62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8" y="2462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0</a:t>
                </a:r>
              </a:p>
            </p:txBody>
          </p:sp>
        </p:grpSp>
        <p:sp>
          <p:nvSpPr>
            <p:cNvPr id="28" name="AutoShape 55">
              <a:extLst>
                <a:ext uri="{FF2B5EF4-FFF2-40B4-BE49-F238E27FC236}">
                  <a16:creationId xmlns:a16="http://schemas.microsoft.com/office/drawing/2014/main" id="{0D5A198A-985A-4FC2-8824-ADADE641A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208"/>
              <a:ext cx="1624" cy="436"/>
            </a:xfrm>
            <a:prstGeom prst="cloudCallout">
              <a:avLst>
                <a:gd name="adj1" fmla="val -37625"/>
                <a:gd name="adj2" fmla="val 114449"/>
              </a:avLst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部分初始化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756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>
            <a:extLst>
              <a:ext uri="{FF2B5EF4-FFF2-40B4-BE49-F238E27FC236}">
                <a16:creationId xmlns:a16="http://schemas.microsoft.com/office/drawing/2014/main" id="{12C912BD-EEF9-44D2-86CF-EB54387A7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955675"/>
            <a:ext cx="77597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/>
              <a:t>二维数组的初始化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分行初始化</a:t>
            </a:r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5DA6469E-1461-4C18-A50C-F2D1CF8A056B}"/>
              </a:ext>
            </a:extLst>
          </p:cNvPr>
          <p:cNvGrpSpPr>
            <a:grpSpLocks/>
          </p:cNvGrpSpPr>
          <p:nvPr/>
        </p:nvGrpSpPr>
        <p:grpSpPr bwMode="auto">
          <a:xfrm>
            <a:off x="1217613" y="1460500"/>
            <a:ext cx="7926387" cy="3743325"/>
            <a:chOff x="480" y="1421"/>
            <a:chExt cx="4993" cy="2358"/>
          </a:xfrm>
        </p:grpSpPr>
        <p:grpSp>
          <p:nvGrpSpPr>
            <p:cNvPr id="30793" name="Group 80">
              <a:extLst>
                <a:ext uri="{FF2B5EF4-FFF2-40B4-BE49-F238E27FC236}">
                  <a16:creationId xmlns:a16="http://schemas.microsoft.com/office/drawing/2014/main" id="{212A9864-671B-4CAE-959A-4E37E0D28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198"/>
              <a:ext cx="4046" cy="1581"/>
              <a:chOff x="480" y="2198"/>
              <a:chExt cx="4046" cy="1581"/>
            </a:xfrm>
          </p:grpSpPr>
          <p:sp>
            <p:nvSpPr>
              <p:cNvPr id="30795" name="Rectangle 60">
                <a:extLst>
                  <a:ext uri="{FF2B5EF4-FFF2-40B4-BE49-F238E27FC236}">
                    <a16:creationId xmlns:a16="http://schemas.microsoft.com/office/drawing/2014/main" id="{58CC7ADB-96C0-4DA2-A927-DD168175B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198"/>
                <a:ext cx="4046" cy="158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  <a:p>
                <a:pPr eaLnBrk="1" hangingPunct="1"/>
                <a:r>
                  <a:rPr lang="en-US" altLang="zh-CN">
                    <a:solidFill>
                      <a:schemeClr val="bg2"/>
                    </a:solidFill>
                  </a:rPr>
                  <a:t>           </a:t>
                </a:r>
                <a:r>
                  <a:rPr lang="zh-CN" altLang="en-US"/>
                  <a:t>例   </a:t>
                </a:r>
                <a:r>
                  <a:rPr lang="en-US" altLang="zh-CN"/>
                  <a:t>int a[][3]=</a:t>
                </a:r>
                <a:r>
                  <a:rPr lang="en-US" altLang="zh-CN">
                    <a:solidFill>
                      <a:srgbClr val="FF0000"/>
                    </a:solidFill>
                  </a:rPr>
                  <a:t>{</a:t>
                </a:r>
                <a:r>
                  <a:rPr lang="en-US" altLang="zh-CN">
                    <a:solidFill>
                      <a:srgbClr val="0000FF"/>
                    </a:solidFill>
                  </a:rPr>
                  <a:t>{</a:t>
                </a:r>
                <a:r>
                  <a:rPr lang="en-US" altLang="zh-CN"/>
                  <a:t>1</a:t>
                </a:r>
                <a:r>
                  <a:rPr lang="en-US" altLang="zh-CN">
                    <a:solidFill>
                      <a:srgbClr val="0000FF"/>
                    </a:solidFill>
                  </a:rPr>
                  <a:t>}</a:t>
                </a:r>
                <a:r>
                  <a:rPr lang="en-US" altLang="zh-CN"/>
                  <a:t>,</a:t>
                </a:r>
                <a:r>
                  <a:rPr lang="en-US" altLang="zh-CN">
                    <a:solidFill>
                      <a:srgbClr val="0000FF"/>
                    </a:solidFill>
                  </a:rPr>
                  <a:t>{</a:t>
                </a:r>
                <a:r>
                  <a:rPr lang="en-US" altLang="zh-CN"/>
                  <a:t>4,5</a:t>
                </a:r>
                <a:r>
                  <a:rPr lang="en-US" altLang="zh-CN">
                    <a:solidFill>
                      <a:srgbClr val="0000FF"/>
                    </a:solidFill>
                  </a:rPr>
                  <a:t>}</a:t>
                </a:r>
                <a:r>
                  <a:rPr lang="en-US" altLang="zh-CN">
                    <a:solidFill>
                      <a:srgbClr val="FF0000"/>
                    </a:solidFill>
                  </a:rPr>
                  <a:t>}</a:t>
                </a:r>
                <a:r>
                  <a:rPr lang="en-US" altLang="zh-CN"/>
                  <a:t>;</a:t>
                </a:r>
              </a:p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30796" name="Rectangle 61">
                <a:extLst>
                  <a:ext uri="{FF2B5EF4-FFF2-40B4-BE49-F238E27FC236}">
                    <a16:creationId xmlns:a16="http://schemas.microsoft.com/office/drawing/2014/main" id="{68980E9C-B450-4DF1-B55D-DB9D7B936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3" y="2736"/>
                <a:ext cx="3576" cy="39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/>
              </a:p>
            </p:txBody>
          </p:sp>
          <p:sp>
            <p:nvSpPr>
              <p:cNvPr id="30797" name="Line 62">
                <a:extLst>
                  <a:ext uri="{FF2B5EF4-FFF2-40B4-BE49-F238E27FC236}">
                    <a16:creationId xmlns:a16="http://schemas.microsoft.com/office/drawing/2014/main" id="{BA36CB6B-BA84-488A-848C-63B3A06504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9" y="2744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98" name="Line 63">
                <a:extLst>
                  <a:ext uri="{FF2B5EF4-FFF2-40B4-BE49-F238E27FC236}">
                    <a16:creationId xmlns:a16="http://schemas.microsoft.com/office/drawing/2014/main" id="{1648BAA0-D192-4B7A-AA80-1242688C0C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3" y="2730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99" name="Line 64">
                <a:extLst>
                  <a:ext uri="{FF2B5EF4-FFF2-40B4-BE49-F238E27FC236}">
                    <a16:creationId xmlns:a16="http://schemas.microsoft.com/office/drawing/2014/main" id="{A7E4E4AE-0848-4D8D-A790-64A45F6EE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7" y="2730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800" name="Line 65">
                <a:extLst>
                  <a:ext uri="{FF2B5EF4-FFF2-40B4-BE49-F238E27FC236}">
                    <a16:creationId xmlns:a16="http://schemas.microsoft.com/office/drawing/2014/main" id="{AC0EA084-9F76-4E94-A037-3CD111F4A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51" y="2730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801" name="Line 66">
                <a:extLst>
                  <a:ext uri="{FF2B5EF4-FFF2-40B4-BE49-F238E27FC236}">
                    <a16:creationId xmlns:a16="http://schemas.microsoft.com/office/drawing/2014/main" id="{E5A79B82-B65F-4B7F-BE40-5FC41454A2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5" y="2730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802" name="Text Box 67">
                <a:extLst>
                  <a:ext uri="{FF2B5EF4-FFF2-40B4-BE49-F238E27FC236}">
                    <a16:creationId xmlns:a16="http://schemas.microsoft.com/office/drawing/2014/main" id="{8F577BEB-7671-400E-B4B8-F681E0419C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5" y="3150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a[0][0]</a:t>
                </a:r>
              </a:p>
            </p:txBody>
          </p:sp>
          <p:sp>
            <p:nvSpPr>
              <p:cNvPr id="30803" name="Text Box 68">
                <a:extLst>
                  <a:ext uri="{FF2B5EF4-FFF2-40B4-BE49-F238E27FC236}">
                    <a16:creationId xmlns:a16="http://schemas.microsoft.com/office/drawing/2014/main" id="{9CEC0264-19DF-4E94-8538-C20CDBC2A4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3" y="3150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a[0][1]</a:t>
                </a:r>
              </a:p>
            </p:txBody>
          </p:sp>
          <p:sp>
            <p:nvSpPr>
              <p:cNvPr id="30804" name="Text Box 69">
                <a:extLst>
                  <a:ext uri="{FF2B5EF4-FFF2-40B4-BE49-F238E27FC236}">
                    <a16:creationId xmlns:a16="http://schemas.microsoft.com/office/drawing/2014/main" id="{A81211F9-F045-418B-953D-A95F43C49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1" y="3150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a[0][2]</a:t>
                </a:r>
              </a:p>
            </p:txBody>
          </p:sp>
          <p:sp>
            <p:nvSpPr>
              <p:cNvPr id="30805" name="Text Box 70">
                <a:extLst>
                  <a:ext uri="{FF2B5EF4-FFF2-40B4-BE49-F238E27FC236}">
                    <a16:creationId xmlns:a16="http://schemas.microsoft.com/office/drawing/2014/main" id="{8B2B3605-2A46-4EB3-85E8-5ACCDA7783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8" y="3150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a[1][0]</a:t>
                </a:r>
              </a:p>
            </p:txBody>
          </p:sp>
          <p:sp>
            <p:nvSpPr>
              <p:cNvPr id="30806" name="Text Box 71">
                <a:extLst>
                  <a:ext uri="{FF2B5EF4-FFF2-40B4-BE49-F238E27FC236}">
                    <a16:creationId xmlns:a16="http://schemas.microsoft.com/office/drawing/2014/main" id="{F41AAE9F-D1BD-418C-B4E5-4E7B96C7F6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6" y="3150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a[1][1]</a:t>
                </a:r>
              </a:p>
            </p:txBody>
          </p:sp>
          <p:sp>
            <p:nvSpPr>
              <p:cNvPr id="30807" name="Text Box 72">
                <a:extLst>
                  <a:ext uri="{FF2B5EF4-FFF2-40B4-BE49-F238E27FC236}">
                    <a16:creationId xmlns:a16="http://schemas.microsoft.com/office/drawing/2014/main" id="{590637C4-EC9C-4E65-9AFF-9AF2A34E59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3" y="3150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a[1][2]</a:t>
                </a:r>
              </a:p>
            </p:txBody>
          </p:sp>
          <p:sp>
            <p:nvSpPr>
              <p:cNvPr id="30808" name="Text Box 73">
                <a:extLst>
                  <a:ext uri="{FF2B5EF4-FFF2-40B4-BE49-F238E27FC236}">
                    <a16:creationId xmlns:a16="http://schemas.microsoft.com/office/drawing/2014/main" id="{94E4F6F3-6CF6-4817-ABEF-1FED9B1BCD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8" y="2795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1</a:t>
                </a:r>
              </a:p>
            </p:txBody>
          </p:sp>
          <p:sp>
            <p:nvSpPr>
              <p:cNvPr id="30809" name="Text Box 74">
                <a:extLst>
                  <a:ext uri="{FF2B5EF4-FFF2-40B4-BE49-F238E27FC236}">
                    <a16:creationId xmlns:a16="http://schemas.microsoft.com/office/drawing/2014/main" id="{98605C5A-8B4B-475A-9A6F-06F4ECE52F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3" y="2795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0</a:t>
                </a:r>
              </a:p>
            </p:txBody>
          </p:sp>
          <p:sp>
            <p:nvSpPr>
              <p:cNvPr id="30810" name="Text Box 75">
                <a:extLst>
                  <a:ext uri="{FF2B5EF4-FFF2-40B4-BE49-F238E27FC236}">
                    <a16:creationId xmlns:a16="http://schemas.microsoft.com/office/drawing/2014/main" id="{E0C25348-77A5-404E-A201-7D529B277E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9" y="2795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0</a:t>
                </a:r>
              </a:p>
            </p:txBody>
          </p:sp>
          <p:sp>
            <p:nvSpPr>
              <p:cNvPr id="30811" name="Text Box 76">
                <a:extLst>
                  <a:ext uri="{FF2B5EF4-FFF2-40B4-BE49-F238E27FC236}">
                    <a16:creationId xmlns:a16="http://schemas.microsoft.com/office/drawing/2014/main" id="{5733EA0A-235D-464A-B8E8-614E8B3F9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4" y="2795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4</a:t>
                </a:r>
              </a:p>
            </p:txBody>
          </p:sp>
          <p:sp>
            <p:nvSpPr>
              <p:cNvPr id="30812" name="Text Box 77">
                <a:extLst>
                  <a:ext uri="{FF2B5EF4-FFF2-40B4-BE49-F238E27FC236}">
                    <a16:creationId xmlns:a16="http://schemas.microsoft.com/office/drawing/2014/main" id="{C28D9BAD-5583-45F9-88A9-AFDBBEE2DC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0" y="2795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5</a:t>
                </a:r>
              </a:p>
            </p:txBody>
          </p:sp>
          <p:sp>
            <p:nvSpPr>
              <p:cNvPr id="30813" name="Text Box 78">
                <a:extLst>
                  <a:ext uri="{FF2B5EF4-FFF2-40B4-BE49-F238E27FC236}">
                    <a16:creationId xmlns:a16="http://schemas.microsoft.com/office/drawing/2014/main" id="{6ABBB888-3B50-4F77-A7D6-4B368A8E8F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6" y="2795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0</a:t>
                </a:r>
              </a:p>
            </p:txBody>
          </p:sp>
        </p:grpSp>
        <p:sp>
          <p:nvSpPr>
            <p:cNvPr id="50" name="AutoShape 79">
              <a:extLst>
                <a:ext uri="{FF2B5EF4-FFF2-40B4-BE49-F238E27FC236}">
                  <a16:creationId xmlns:a16="http://schemas.microsoft.com/office/drawing/2014/main" id="{D040CA92-7EDC-49C7-91E2-75DBC5D39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" y="1421"/>
              <a:ext cx="3109" cy="436"/>
            </a:xfrm>
            <a:prstGeom prst="cloudCallout">
              <a:avLst>
                <a:gd name="adj1" fmla="val -37602"/>
                <a:gd name="adj2" fmla="val 114551"/>
              </a:avLst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第一维</a:t>
              </a:r>
              <a:r>
                <a:rPr lang="zh-CN" altLang="en-US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长度省略初始化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016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>
            <a:extLst>
              <a:ext uri="{FF2B5EF4-FFF2-40B4-BE49-F238E27FC236}">
                <a16:creationId xmlns:a16="http://schemas.microsoft.com/office/drawing/2014/main" id="{12C912BD-EEF9-44D2-86CF-EB54387A7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955675"/>
            <a:ext cx="77597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/>
              <a:t>二维数组的初始化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分行初始化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2EC08E73-B202-4D93-9C1A-A0EBC7035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2038350"/>
            <a:ext cx="77597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按元素排列顺序初始化</a:t>
            </a:r>
          </a:p>
        </p:txBody>
      </p:sp>
      <p:grpSp>
        <p:nvGrpSpPr>
          <p:cNvPr id="10" name="Group 105">
            <a:extLst>
              <a:ext uri="{FF2B5EF4-FFF2-40B4-BE49-F238E27FC236}">
                <a16:creationId xmlns:a16="http://schemas.microsoft.com/office/drawing/2014/main" id="{B8D2F089-F88F-45EA-B75F-E59A4AEDA36A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1812925"/>
            <a:ext cx="7883525" cy="3516313"/>
            <a:chOff x="667" y="1794"/>
            <a:chExt cx="4966" cy="2215"/>
          </a:xfrm>
        </p:grpSpPr>
        <p:grpSp>
          <p:nvGrpSpPr>
            <p:cNvPr id="30772" name="Group 104">
              <a:extLst>
                <a:ext uri="{FF2B5EF4-FFF2-40B4-BE49-F238E27FC236}">
                  <a16:creationId xmlns:a16="http://schemas.microsoft.com/office/drawing/2014/main" id="{F02D0D3B-9B03-4A97-A8F7-802F4B9DD7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7" y="2428"/>
              <a:ext cx="4046" cy="1581"/>
              <a:chOff x="667" y="2428"/>
              <a:chExt cx="4046" cy="1581"/>
            </a:xfrm>
          </p:grpSpPr>
          <p:sp>
            <p:nvSpPr>
              <p:cNvPr id="30774" name="Rectangle 84">
                <a:extLst>
                  <a:ext uri="{FF2B5EF4-FFF2-40B4-BE49-F238E27FC236}">
                    <a16:creationId xmlns:a16="http://schemas.microsoft.com/office/drawing/2014/main" id="{828B5F86-934F-4BC2-9441-F3E13D803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" y="2428"/>
                <a:ext cx="4046" cy="158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  <a:p>
                <a:pPr eaLnBrk="1" hangingPunct="1"/>
                <a:r>
                  <a:rPr lang="en-US" altLang="zh-CN">
                    <a:solidFill>
                      <a:schemeClr val="bg2"/>
                    </a:solidFill>
                  </a:rPr>
                  <a:t>           </a:t>
                </a:r>
                <a:r>
                  <a:rPr lang="zh-CN" altLang="en-US"/>
                  <a:t>例  </a:t>
                </a:r>
                <a:r>
                  <a:rPr lang="en-US" altLang="zh-CN"/>
                  <a:t>int a[2][3]=</a:t>
                </a:r>
                <a:r>
                  <a:rPr lang="en-US" altLang="zh-CN">
                    <a:solidFill>
                      <a:srgbClr val="FF0000"/>
                    </a:solidFill>
                  </a:rPr>
                  <a:t>{</a:t>
                </a:r>
                <a:r>
                  <a:rPr lang="en-US" altLang="zh-CN"/>
                  <a:t>1,2,3,4,5,6</a:t>
                </a:r>
                <a:r>
                  <a:rPr lang="en-US" altLang="zh-CN">
                    <a:solidFill>
                      <a:srgbClr val="FF0000"/>
                    </a:solidFill>
                  </a:rPr>
                  <a:t>}</a:t>
                </a:r>
                <a:r>
                  <a:rPr lang="en-US" altLang="zh-CN"/>
                  <a:t>;</a:t>
                </a:r>
              </a:p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30775" name="Rectangle 85">
                <a:extLst>
                  <a:ext uri="{FF2B5EF4-FFF2-40B4-BE49-F238E27FC236}">
                    <a16:creationId xmlns:a16="http://schemas.microsoft.com/office/drawing/2014/main" id="{01F16DED-D988-4FB3-B801-E92C159B9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" y="2878"/>
                <a:ext cx="3576" cy="3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/>
              </a:p>
            </p:txBody>
          </p:sp>
          <p:sp>
            <p:nvSpPr>
              <p:cNvPr id="30776" name="Line 86">
                <a:extLst>
                  <a:ext uri="{FF2B5EF4-FFF2-40B4-BE49-F238E27FC236}">
                    <a16:creationId xmlns:a16="http://schemas.microsoft.com/office/drawing/2014/main" id="{DA99A371-8FB5-4744-B049-DA5DCFAC19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2883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77" name="Line 87">
                <a:extLst>
                  <a:ext uri="{FF2B5EF4-FFF2-40B4-BE49-F238E27FC236}">
                    <a16:creationId xmlns:a16="http://schemas.microsoft.com/office/drawing/2014/main" id="{90EC026B-1DC3-45C8-9BB6-C5CECFFA3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2" y="2883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78" name="Line 88">
                <a:extLst>
                  <a:ext uri="{FF2B5EF4-FFF2-40B4-BE49-F238E27FC236}">
                    <a16:creationId xmlns:a16="http://schemas.microsoft.com/office/drawing/2014/main" id="{DF68C5A0-8C2B-4448-A107-9E8D3D0F7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9" y="2883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79" name="Line 89">
                <a:extLst>
                  <a:ext uri="{FF2B5EF4-FFF2-40B4-BE49-F238E27FC236}">
                    <a16:creationId xmlns:a16="http://schemas.microsoft.com/office/drawing/2014/main" id="{08CB32E0-465A-43FC-919B-788B7767B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6" y="2883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80" name="Line 90">
                <a:extLst>
                  <a:ext uri="{FF2B5EF4-FFF2-40B4-BE49-F238E27FC236}">
                    <a16:creationId xmlns:a16="http://schemas.microsoft.com/office/drawing/2014/main" id="{944448F5-9825-4408-98AE-686BEA35F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3" y="2883"/>
                <a:ext cx="0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81" name="Text Box 91">
                <a:extLst>
                  <a:ext uri="{FF2B5EF4-FFF2-40B4-BE49-F238E27FC236}">
                    <a16:creationId xmlns:a16="http://schemas.microsoft.com/office/drawing/2014/main" id="{F8349691-92BA-4B82-8BBA-87A1BED181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5" y="3325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a[0][0]</a:t>
                </a:r>
              </a:p>
            </p:txBody>
          </p:sp>
          <p:sp>
            <p:nvSpPr>
              <p:cNvPr id="30782" name="Text Box 92">
                <a:extLst>
                  <a:ext uri="{FF2B5EF4-FFF2-40B4-BE49-F238E27FC236}">
                    <a16:creationId xmlns:a16="http://schemas.microsoft.com/office/drawing/2014/main" id="{C9F32E46-EC72-4C98-B63B-9466BAB7B3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3" y="3325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a[0][1]</a:t>
                </a:r>
              </a:p>
            </p:txBody>
          </p:sp>
          <p:sp>
            <p:nvSpPr>
              <p:cNvPr id="30783" name="Text Box 93">
                <a:extLst>
                  <a:ext uri="{FF2B5EF4-FFF2-40B4-BE49-F238E27FC236}">
                    <a16:creationId xmlns:a16="http://schemas.microsoft.com/office/drawing/2014/main" id="{B622157D-2700-4358-AB37-26A2939E05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1" y="3325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a[0][2]</a:t>
                </a:r>
              </a:p>
            </p:txBody>
          </p:sp>
          <p:sp>
            <p:nvSpPr>
              <p:cNvPr id="30784" name="Text Box 94">
                <a:extLst>
                  <a:ext uri="{FF2B5EF4-FFF2-40B4-BE49-F238E27FC236}">
                    <a16:creationId xmlns:a16="http://schemas.microsoft.com/office/drawing/2014/main" id="{E265F6EC-4D38-4650-BAE7-8C377B731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8" y="3325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a[1][0]</a:t>
                </a:r>
              </a:p>
            </p:txBody>
          </p:sp>
          <p:sp>
            <p:nvSpPr>
              <p:cNvPr id="30785" name="Text Box 95">
                <a:extLst>
                  <a:ext uri="{FF2B5EF4-FFF2-40B4-BE49-F238E27FC236}">
                    <a16:creationId xmlns:a16="http://schemas.microsoft.com/office/drawing/2014/main" id="{357A392B-CE68-4EC6-AE6C-7212566889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6" y="3325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a[1][1]</a:t>
                </a:r>
              </a:p>
            </p:txBody>
          </p:sp>
          <p:sp>
            <p:nvSpPr>
              <p:cNvPr id="30786" name="Text Box 96">
                <a:extLst>
                  <a:ext uri="{FF2B5EF4-FFF2-40B4-BE49-F238E27FC236}">
                    <a16:creationId xmlns:a16="http://schemas.microsoft.com/office/drawing/2014/main" id="{5F7777C1-3CC5-41E6-8669-5FD1CA6E1F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3" y="3325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a[1][2]</a:t>
                </a:r>
              </a:p>
            </p:txBody>
          </p:sp>
          <p:sp>
            <p:nvSpPr>
              <p:cNvPr id="30787" name="Text Box 97">
                <a:extLst>
                  <a:ext uri="{FF2B5EF4-FFF2-40B4-BE49-F238E27FC236}">
                    <a16:creationId xmlns:a16="http://schemas.microsoft.com/office/drawing/2014/main" id="{7E2AE154-313D-43DC-B5BF-8AB82D89CD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6" y="2921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1</a:t>
                </a:r>
              </a:p>
            </p:txBody>
          </p:sp>
          <p:sp>
            <p:nvSpPr>
              <p:cNvPr id="30788" name="Text Box 98">
                <a:extLst>
                  <a:ext uri="{FF2B5EF4-FFF2-40B4-BE49-F238E27FC236}">
                    <a16:creationId xmlns:a16="http://schemas.microsoft.com/office/drawing/2014/main" id="{59C205BC-DD6A-4CB0-BE87-6AD2C33FC9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1" y="2921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2</a:t>
                </a:r>
              </a:p>
            </p:txBody>
          </p:sp>
          <p:sp>
            <p:nvSpPr>
              <p:cNvPr id="30789" name="Text Box 99">
                <a:extLst>
                  <a:ext uri="{FF2B5EF4-FFF2-40B4-BE49-F238E27FC236}">
                    <a16:creationId xmlns:a16="http://schemas.microsoft.com/office/drawing/2014/main" id="{1D2226CB-2BA9-4923-B5BA-21CCAE9E0B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7" y="2921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3</a:t>
                </a:r>
              </a:p>
            </p:txBody>
          </p:sp>
          <p:sp>
            <p:nvSpPr>
              <p:cNvPr id="30790" name="Text Box 100">
                <a:extLst>
                  <a:ext uri="{FF2B5EF4-FFF2-40B4-BE49-F238E27FC236}">
                    <a16:creationId xmlns:a16="http://schemas.microsoft.com/office/drawing/2014/main" id="{3AD66FB5-9AEC-4403-8B82-068E213635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2" y="2921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4</a:t>
                </a:r>
              </a:p>
            </p:txBody>
          </p:sp>
          <p:sp>
            <p:nvSpPr>
              <p:cNvPr id="30791" name="Text Box 101">
                <a:extLst>
                  <a:ext uri="{FF2B5EF4-FFF2-40B4-BE49-F238E27FC236}">
                    <a16:creationId xmlns:a16="http://schemas.microsoft.com/office/drawing/2014/main" id="{BA3905A0-0E23-4B44-AD58-7222E7DFA9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8" y="2921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5</a:t>
                </a:r>
              </a:p>
            </p:txBody>
          </p:sp>
          <p:sp>
            <p:nvSpPr>
              <p:cNvPr id="30792" name="Text Box 102">
                <a:extLst>
                  <a:ext uri="{FF2B5EF4-FFF2-40B4-BE49-F238E27FC236}">
                    <a16:creationId xmlns:a16="http://schemas.microsoft.com/office/drawing/2014/main" id="{A302B404-E4FE-4559-A7E3-66D92884D6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4" y="2921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6</a:t>
                </a:r>
              </a:p>
            </p:txBody>
          </p:sp>
        </p:grpSp>
        <p:sp>
          <p:nvSpPr>
            <p:cNvPr id="30773" name="AutoShape 103">
              <a:extLst>
                <a:ext uri="{FF2B5EF4-FFF2-40B4-BE49-F238E27FC236}">
                  <a16:creationId xmlns:a16="http://schemas.microsoft.com/office/drawing/2014/main" id="{6AFBF4B5-23BF-4EC0-9ED4-0792D7412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" y="1794"/>
              <a:ext cx="1624" cy="436"/>
            </a:xfrm>
            <a:prstGeom prst="cloudCallout">
              <a:avLst>
                <a:gd name="adj1" fmla="val -45505"/>
                <a:gd name="adj2" fmla="val 86009"/>
              </a:avLst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669900"/>
                  </a:solidFill>
                </a:rPr>
                <a:t>全部初始化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3268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9">
            <a:extLst>
              <a:ext uri="{FF2B5EF4-FFF2-40B4-BE49-F238E27FC236}">
                <a16:creationId xmlns:a16="http://schemas.microsoft.com/office/drawing/2014/main" id="{F57A7993-4927-4F36-BC32-A1F069D1B3D1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1624013"/>
            <a:ext cx="6538912" cy="3849687"/>
            <a:chOff x="750" y="1729"/>
            <a:chExt cx="4119" cy="2425"/>
          </a:xfrm>
        </p:grpSpPr>
        <p:grpSp>
          <p:nvGrpSpPr>
            <p:cNvPr id="30751" name="Group 128">
              <a:extLst>
                <a:ext uri="{FF2B5EF4-FFF2-40B4-BE49-F238E27FC236}">
                  <a16:creationId xmlns:a16="http://schemas.microsoft.com/office/drawing/2014/main" id="{F4D14A2B-14A0-4AB5-92BE-0C45E77537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0" y="2415"/>
              <a:ext cx="4046" cy="1739"/>
              <a:chOff x="750" y="2415"/>
              <a:chExt cx="4046" cy="1739"/>
            </a:xfrm>
          </p:grpSpPr>
          <p:sp>
            <p:nvSpPr>
              <p:cNvPr id="30753" name="Rectangle 108">
                <a:extLst>
                  <a:ext uri="{FF2B5EF4-FFF2-40B4-BE49-F238E27FC236}">
                    <a16:creationId xmlns:a16="http://schemas.microsoft.com/office/drawing/2014/main" id="{B6E28B60-ADDF-4456-8930-A7612D3EC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2415"/>
                <a:ext cx="4046" cy="17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  <a:p>
                <a:pPr eaLnBrk="1" hangingPunct="1"/>
                <a:r>
                  <a:rPr lang="en-US" altLang="zh-CN">
                    <a:solidFill>
                      <a:schemeClr val="bg2"/>
                    </a:solidFill>
                  </a:rPr>
                  <a:t>           </a:t>
                </a:r>
                <a:r>
                  <a:rPr lang="zh-CN" altLang="en-US"/>
                  <a:t>例   </a:t>
                </a:r>
                <a:r>
                  <a:rPr lang="en-US" altLang="zh-CN"/>
                  <a:t>int a[2][3]=</a:t>
                </a:r>
                <a:r>
                  <a:rPr lang="en-US" altLang="zh-CN">
                    <a:solidFill>
                      <a:srgbClr val="FF0000"/>
                    </a:solidFill>
                  </a:rPr>
                  <a:t>{</a:t>
                </a:r>
                <a:r>
                  <a:rPr lang="en-US" altLang="zh-CN"/>
                  <a:t>1,2,4</a:t>
                </a:r>
                <a:r>
                  <a:rPr lang="en-US" altLang="zh-CN">
                    <a:solidFill>
                      <a:srgbClr val="FF0000"/>
                    </a:solidFill>
                  </a:rPr>
                  <a:t>}</a:t>
                </a:r>
                <a:r>
                  <a:rPr lang="en-US" altLang="zh-CN"/>
                  <a:t>;</a:t>
                </a:r>
              </a:p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  <a:p>
                <a:pPr eaLnBrk="1" hangingPunct="1"/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sp>
            <p:nvSpPr>
              <p:cNvPr id="30754" name="Rectangle 109">
                <a:extLst>
                  <a:ext uri="{FF2B5EF4-FFF2-40B4-BE49-F238E27FC236}">
                    <a16:creationId xmlns:a16="http://schemas.microsoft.com/office/drawing/2014/main" id="{8741ED29-C00D-49E0-8054-FC41D0EAE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2933"/>
                <a:ext cx="3576" cy="39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/>
              </a:p>
            </p:txBody>
          </p:sp>
          <p:sp>
            <p:nvSpPr>
              <p:cNvPr id="30755" name="Line 110">
                <a:extLst>
                  <a:ext uri="{FF2B5EF4-FFF2-40B4-BE49-F238E27FC236}">
                    <a16:creationId xmlns:a16="http://schemas.microsoft.com/office/drawing/2014/main" id="{EDC1CFFD-1797-450C-85C0-19AEF5CEB6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8" y="2941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56" name="Line 111">
                <a:extLst>
                  <a:ext uri="{FF2B5EF4-FFF2-40B4-BE49-F238E27FC236}">
                    <a16:creationId xmlns:a16="http://schemas.microsoft.com/office/drawing/2014/main" id="{D5430508-364B-444D-994F-1F7CE4FFE0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2" y="2927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57" name="Line 112">
                <a:extLst>
                  <a:ext uri="{FF2B5EF4-FFF2-40B4-BE49-F238E27FC236}">
                    <a16:creationId xmlns:a16="http://schemas.microsoft.com/office/drawing/2014/main" id="{17B42F95-9FAB-4BB0-912E-5308DA89EA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6" y="2927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58" name="Line 113">
                <a:extLst>
                  <a:ext uri="{FF2B5EF4-FFF2-40B4-BE49-F238E27FC236}">
                    <a16:creationId xmlns:a16="http://schemas.microsoft.com/office/drawing/2014/main" id="{2D098B8E-45C3-4863-AD87-E418EA8217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0" y="2927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59" name="Line 114">
                <a:extLst>
                  <a:ext uri="{FF2B5EF4-FFF2-40B4-BE49-F238E27FC236}">
                    <a16:creationId xmlns:a16="http://schemas.microsoft.com/office/drawing/2014/main" id="{4AC9EADD-FCEE-49F1-AE30-76A73AF6A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4" y="2927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60" name="Text Box 115">
                <a:extLst>
                  <a:ext uri="{FF2B5EF4-FFF2-40B4-BE49-F238E27FC236}">
                    <a16:creationId xmlns:a16="http://schemas.microsoft.com/office/drawing/2014/main" id="{63CDC409-6789-4025-8096-72A88F717F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" y="3338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a[0][0]</a:t>
                </a:r>
              </a:p>
            </p:txBody>
          </p:sp>
          <p:sp>
            <p:nvSpPr>
              <p:cNvPr id="30761" name="Text Box 116">
                <a:extLst>
                  <a:ext uri="{FF2B5EF4-FFF2-40B4-BE49-F238E27FC236}">
                    <a16:creationId xmlns:a16="http://schemas.microsoft.com/office/drawing/2014/main" id="{2A217715-9C4C-45E7-906D-92E71E1521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3338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a[0][1]</a:t>
                </a:r>
              </a:p>
            </p:txBody>
          </p:sp>
          <p:sp>
            <p:nvSpPr>
              <p:cNvPr id="30762" name="Text Box 117">
                <a:extLst>
                  <a:ext uri="{FF2B5EF4-FFF2-40B4-BE49-F238E27FC236}">
                    <a16:creationId xmlns:a16="http://schemas.microsoft.com/office/drawing/2014/main" id="{A07AB849-97D0-4FCE-ABCB-310DA23EE2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0" y="3338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a[0][2]</a:t>
                </a:r>
              </a:p>
            </p:txBody>
          </p:sp>
          <p:sp>
            <p:nvSpPr>
              <p:cNvPr id="30763" name="Text Box 118">
                <a:extLst>
                  <a:ext uri="{FF2B5EF4-FFF2-40B4-BE49-F238E27FC236}">
                    <a16:creationId xmlns:a16="http://schemas.microsoft.com/office/drawing/2014/main" id="{884C21F7-066B-4732-8F6C-4863C379BD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7" y="3338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a[1][0]</a:t>
                </a:r>
              </a:p>
            </p:txBody>
          </p:sp>
          <p:sp>
            <p:nvSpPr>
              <p:cNvPr id="30764" name="Text Box 119">
                <a:extLst>
                  <a:ext uri="{FF2B5EF4-FFF2-40B4-BE49-F238E27FC236}">
                    <a16:creationId xmlns:a16="http://schemas.microsoft.com/office/drawing/2014/main" id="{EA7268DC-2249-4846-9726-23A5F5705C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5" y="3338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a[1][1]</a:t>
                </a:r>
              </a:p>
            </p:txBody>
          </p:sp>
          <p:sp>
            <p:nvSpPr>
              <p:cNvPr id="30765" name="Text Box 120">
                <a:extLst>
                  <a:ext uri="{FF2B5EF4-FFF2-40B4-BE49-F238E27FC236}">
                    <a16:creationId xmlns:a16="http://schemas.microsoft.com/office/drawing/2014/main" id="{E7A47BEE-C3C3-49C7-90BD-9007E0458B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2" y="3338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a[1][2]</a:t>
                </a:r>
              </a:p>
            </p:txBody>
          </p:sp>
          <p:sp>
            <p:nvSpPr>
              <p:cNvPr id="30766" name="Text Box 121">
                <a:extLst>
                  <a:ext uri="{FF2B5EF4-FFF2-40B4-BE49-F238E27FC236}">
                    <a16:creationId xmlns:a16="http://schemas.microsoft.com/office/drawing/2014/main" id="{89252E3E-D4B4-4EF7-899D-A29115D7E5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7" y="2983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1</a:t>
                </a:r>
              </a:p>
            </p:txBody>
          </p:sp>
          <p:sp>
            <p:nvSpPr>
              <p:cNvPr id="30767" name="Text Box 122">
                <a:extLst>
                  <a:ext uri="{FF2B5EF4-FFF2-40B4-BE49-F238E27FC236}">
                    <a16:creationId xmlns:a16="http://schemas.microsoft.com/office/drawing/2014/main" id="{EE182920-E130-4385-A522-D64A85C343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983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2</a:t>
                </a:r>
              </a:p>
            </p:txBody>
          </p:sp>
          <p:sp>
            <p:nvSpPr>
              <p:cNvPr id="30768" name="Text Box 123">
                <a:extLst>
                  <a:ext uri="{FF2B5EF4-FFF2-40B4-BE49-F238E27FC236}">
                    <a16:creationId xmlns:a16="http://schemas.microsoft.com/office/drawing/2014/main" id="{9A9BD68E-C5F1-4CC2-A942-03802F3C6F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8" y="2983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4</a:t>
                </a:r>
              </a:p>
            </p:txBody>
          </p:sp>
          <p:sp>
            <p:nvSpPr>
              <p:cNvPr id="30769" name="Text Box 124">
                <a:extLst>
                  <a:ext uri="{FF2B5EF4-FFF2-40B4-BE49-F238E27FC236}">
                    <a16:creationId xmlns:a16="http://schemas.microsoft.com/office/drawing/2014/main" id="{60023E63-CD39-4318-B732-69257FD6FB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3" y="2983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0</a:t>
                </a:r>
              </a:p>
            </p:txBody>
          </p:sp>
          <p:sp>
            <p:nvSpPr>
              <p:cNvPr id="30770" name="Text Box 125">
                <a:extLst>
                  <a:ext uri="{FF2B5EF4-FFF2-40B4-BE49-F238E27FC236}">
                    <a16:creationId xmlns:a16="http://schemas.microsoft.com/office/drawing/2014/main" id="{21D6A051-0EFB-4AF4-8A32-A3C09BB36B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9" y="2983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0</a:t>
                </a:r>
              </a:p>
            </p:txBody>
          </p:sp>
          <p:sp>
            <p:nvSpPr>
              <p:cNvPr id="30771" name="Text Box 126">
                <a:extLst>
                  <a:ext uri="{FF2B5EF4-FFF2-40B4-BE49-F238E27FC236}">
                    <a16:creationId xmlns:a16="http://schemas.microsoft.com/office/drawing/2014/main" id="{77C43195-C4AF-4F31-A6A8-FA1A624A66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5" y="2983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0</a:t>
                </a:r>
              </a:p>
            </p:txBody>
          </p:sp>
        </p:grpSp>
        <p:sp>
          <p:nvSpPr>
            <p:cNvPr id="94" name="AutoShape 127">
              <a:extLst>
                <a:ext uri="{FF2B5EF4-FFF2-40B4-BE49-F238E27FC236}">
                  <a16:creationId xmlns:a16="http://schemas.microsoft.com/office/drawing/2014/main" id="{D33E7938-EC82-48A3-8FCF-9771C1A74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" y="1729"/>
              <a:ext cx="1624" cy="436"/>
            </a:xfrm>
            <a:prstGeom prst="cloudCallout">
              <a:avLst>
                <a:gd name="adj1" fmla="val -37625"/>
                <a:gd name="adj2" fmla="val 114449"/>
              </a:avLst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部分初始化</a:t>
              </a:r>
            </a:p>
          </p:txBody>
        </p:sp>
      </p:grpSp>
      <p:sp>
        <p:nvSpPr>
          <p:cNvPr id="30722" name="Rectangle 8">
            <a:extLst>
              <a:ext uri="{FF2B5EF4-FFF2-40B4-BE49-F238E27FC236}">
                <a16:creationId xmlns:a16="http://schemas.microsoft.com/office/drawing/2014/main" id="{12C912BD-EEF9-44D2-86CF-EB54387A7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955675"/>
            <a:ext cx="77597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/>
              <a:t>二维数组的初始化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分行初始化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2EC08E73-B202-4D93-9C1A-A0EBC7035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2038350"/>
            <a:ext cx="77597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按元素排列顺序初始化</a:t>
            </a:r>
          </a:p>
        </p:txBody>
      </p:sp>
    </p:spTree>
    <p:extLst>
      <p:ext uri="{BB962C8B-B14F-4D97-AF65-F5344CB8AC3E}">
        <p14:creationId xmlns:p14="http://schemas.microsoft.com/office/powerpoint/2010/main" val="2019418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53">
            <a:extLst>
              <a:ext uri="{FF2B5EF4-FFF2-40B4-BE49-F238E27FC236}">
                <a16:creationId xmlns:a16="http://schemas.microsoft.com/office/drawing/2014/main" id="{7106D216-5548-4639-B10A-055AA3EEB8BA}"/>
              </a:ext>
            </a:extLst>
          </p:cNvPr>
          <p:cNvGrpSpPr>
            <a:grpSpLocks/>
          </p:cNvGrpSpPr>
          <p:nvPr/>
        </p:nvGrpSpPr>
        <p:grpSpPr bwMode="auto">
          <a:xfrm>
            <a:off x="1168400" y="1420813"/>
            <a:ext cx="8029576" cy="3984625"/>
            <a:chOff x="981" y="1946"/>
            <a:chExt cx="5058" cy="2509"/>
          </a:xfrm>
        </p:grpSpPr>
        <p:grpSp>
          <p:nvGrpSpPr>
            <p:cNvPr id="30730" name="Group 152">
              <a:extLst>
                <a:ext uri="{FF2B5EF4-FFF2-40B4-BE49-F238E27FC236}">
                  <a16:creationId xmlns:a16="http://schemas.microsoft.com/office/drawing/2014/main" id="{90F7D123-E5D7-4CD5-B8F0-2D062077C5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874"/>
              <a:ext cx="4046" cy="1581"/>
              <a:chOff x="981" y="2874"/>
              <a:chExt cx="4046" cy="1581"/>
            </a:xfrm>
          </p:grpSpPr>
          <p:sp>
            <p:nvSpPr>
              <p:cNvPr id="30732" name="Rectangle 132">
                <a:extLst>
                  <a:ext uri="{FF2B5EF4-FFF2-40B4-BE49-F238E27FC236}">
                    <a16:creationId xmlns:a16="http://schemas.microsoft.com/office/drawing/2014/main" id="{2932F24D-B449-4EFD-8860-0ED625BFA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" y="2874"/>
                <a:ext cx="4046" cy="158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bg2"/>
                  </a:solidFill>
                </a:endParaRPr>
              </a:p>
              <a:p>
                <a:pPr eaLnBrk="1" hangingPunct="1"/>
                <a:r>
                  <a:rPr lang="en-US" altLang="zh-CN" dirty="0">
                    <a:solidFill>
                      <a:schemeClr val="bg2"/>
                    </a:solidFill>
                  </a:rPr>
                  <a:t>           </a:t>
                </a:r>
                <a:r>
                  <a:rPr lang="zh-CN" altLang="en-US" dirty="0"/>
                  <a:t>例   </a:t>
                </a:r>
                <a:r>
                  <a:rPr lang="en-US" altLang="zh-CN" dirty="0"/>
                  <a:t>int a[][3]=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{</a:t>
                </a:r>
                <a:r>
                  <a:rPr lang="en-US" altLang="zh-CN" dirty="0"/>
                  <a:t>1,2,3,4,5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}</a:t>
                </a:r>
                <a:r>
                  <a:rPr lang="en-US" altLang="zh-CN" dirty="0"/>
                  <a:t>;</a:t>
                </a: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733" name="Rectangle 133">
                <a:extLst>
                  <a:ext uri="{FF2B5EF4-FFF2-40B4-BE49-F238E27FC236}">
                    <a16:creationId xmlns:a16="http://schemas.microsoft.com/office/drawing/2014/main" id="{7A980834-EE12-4FB1-AE49-36C788821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3270"/>
                <a:ext cx="3576" cy="39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/>
              </a:p>
            </p:txBody>
          </p:sp>
          <p:sp>
            <p:nvSpPr>
              <p:cNvPr id="30734" name="Line 134">
                <a:extLst>
                  <a:ext uri="{FF2B5EF4-FFF2-40B4-BE49-F238E27FC236}">
                    <a16:creationId xmlns:a16="http://schemas.microsoft.com/office/drawing/2014/main" id="{C28D7C4D-DB2C-416E-856E-20AC2B335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5" y="3278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35" name="Line 135">
                <a:extLst>
                  <a:ext uri="{FF2B5EF4-FFF2-40B4-BE49-F238E27FC236}">
                    <a16:creationId xmlns:a16="http://schemas.microsoft.com/office/drawing/2014/main" id="{6A863CCD-7142-4CB9-9604-A7B8743BD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3264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36" name="Line 136">
                <a:extLst>
                  <a:ext uri="{FF2B5EF4-FFF2-40B4-BE49-F238E27FC236}">
                    <a16:creationId xmlns:a16="http://schemas.microsoft.com/office/drawing/2014/main" id="{6A667696-DA31-435A-A81F-CE23C4D5F1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3" y="3264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37" name="Line 137">
                <a:extLst>
                  <a:ext uri="{FF2B5EF4-FFF2-40B4-BE49-F238E27FC236}">
                    <a16:creationId xmlns:a16="http://schemas.microsoft.com/office/drawing/2014/main" id="{B3EBEEB4-4FE6-4B1C-8E16-0851A99401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7" y="3264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38" name="Line 138">
                <a:extLst>
                  <a:ext uri="{FF2B5EF4-FFF2-40B4-BE49-F238E27FC236}">
                    <a16:creationId xmlns:a16="http://schemas.microsoft.com/office/drawing/2014/main" id="{41ED5F18-9929-4E3E-B6D4-20A853905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1" y="3264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39" name="Text Box 139">
                <a:extLst>
                  <a:ext uri="{FF2B5EF4-FFF2-40B4-BE49-F238E27FC236}">
                    <a16:creationId xmlns:a16="http://schemas.microsoft.com/office/drawing/2014/main" id="{3B1B8CB8-9767-4F10-A221-25B876FA7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3675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a[0][0]</a:t>
                </a:r>
              </a:p>
            </p:txBody>
          </p:sp>
          <p:sp>
            <p:nvSpPr>
              <p:cNvPr id="30740" name="Text Box 140">
                <a:extLst>
                  <a:ext uri="{FF2B5EF4-FFF2-40B4-BE49-F238E27FC236}">
                    <a16:creationId xmlns:a16="http://schemas.microsoft.com/office/drawing/2014/main" id="{B2EE428B-269F-4F41-8F85-CE91F9158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9" y="3675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a[0][1]</a:t>
                </a:r>
              </a:p>
            </p:txBody>
          </p:sp>
          <p:sp>
            <p:nvSpPr>
              <p:cNvPr id="30741" name="Text Box 141">
                <a:extLst>
                  <a:ext uri="{FF2B5EF4-FFF2-40B4-BE49-F238E27FC236}">
                    <a16:creationId xmlns:a16="http://schemas.microsoft.com/office/drawing/2014/main" id="{3B9327CB-55D0-4748-A7BA-61071615DE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7" y="3675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a[0][2]</a:t>
                </a:r>
              </a:p>
            </p:txBody>
          </p:sp>
          <p:sp>
            <p:nvSpPr>
              <p:cNvPr id="30742" name="Text Box 142">
                <a:extLst>
                  <a:ext uri="{FF2B5EF4-FFF2-40B4-BE49-F238E27FC236}">
                    <a16:creationId xmlns:a16="http://schemas.microsoft.com/office/drawing/2014/main" id="{0281428C-EB7E-46CB-87AF-C6FF119486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4" y="3675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a[1][0]</a:t>
                </a:r>
              </a:p>
            </p:txBody>
          </p:sp>
          <p:sp>
            <p:nvSpPr>
              <p:cNvPr id="30743" name="Text Box 143">
                <a:extLst>
                  <a:ext uri="{FF2B5EF4-FFF2-40B4-BE49-F238E27FC236}">
                    <a16:creationId xmlns:a16="http://schemas.microsoft.com/office/drawing/2014/main" id="{05AC6DE7-C013-4FD1-B0A7-0C6CB52CEF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2" y="3675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a[1][1]</a:t>
                </a:r>
              </a:p>
            </p:txBody>
          </p:sp>
          <p:sp>
            <p:nvSpPr>
              <p:cNvPr id="30744" name="Text Box 144">
                <a:extLst>
                  <a:ext uri="{FF2B5EF4-FFF2-40B4-BE49-F238E27FC236}">
                    <a16:creationId xmlns:a16="http://schemas.microsoft.com/office/drawing/2014/main" id="{A0D41D2A-16AE-4DE1-9C23-09AE2A1CAF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9" y="3675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a[1][2]</a:t>
                </a:r>
              </a:p>
            </p:txBody>
          </p:sp>
          <p:sp>
            <p:nvSpPr>
              <p:cNvPr id="30745" name="Text Box 145">
                <a:extLst>
                  <a:ext uri="{FF2B5EF4-FFF2-40B4-BE49-F238E27FC236}">
                    <a16:creationId xmlns:a16="http://schemas.microsoft.com/office/drawing/2014/main" id="{A92B3F56-BB0F-45F1-9B48-44D149ACE3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4" y="3320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1</a:t>
                </a:r>
              </a:p>
            </p:txBody>
          </p:sp>
          <p:sp>
            <p:nvSpPr>
              <p:cNvPr id="30746" name="Text Box 146">
                <a:extLst>
                  <a:ext uri="{FF2B5EF4-FFF2-40B4-BE49-F238E27FC236}">
                    <a16:creationId xmlns:a16="http://schemas.microsoft.com/office/drawing/2014/main" id="{4135D58C-40A0-4294-912D-F504C4A58D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9" y="3320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2</a:t>
                </a:r>
              </a:p>
            </p:txBody>
          </p:sp>
          <p:sp>
            <p:nvSpPr>
              <p:cNvPr id="30747" name="Text Box 147">
                <a:extLst>
                  <a:ext uri="{FF2B5EF4-FFF2-40B4-BE49-F238E27FC236}">
                    <a16:creationId xmlns:a16="http://schemas.microsoft.com/office/drawing/2014/main" id="{0214D4AE-0119-4BCB-93B8-13C6644897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5" y="3320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3</a:t>
                </a:r>
              </a:p>
            </p:txBody>
          </p:sp>
          <p:sp>
            <p:nvSpPr>
              <p:cNvPr id="30748" name="Text Box 148">
                <a:extLst>
                  <a:ext uri="{FF2B5EF4-FFF2-40B4-BE49-F238E27FC236}">
                    <a16:creationId xmlns:a16="http://schemas.microsoft.com/office/drawing/2014/main" id="{76274912-A90F-4277-9E05-4F9D0FD39A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0" y="3320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4</a:t>
                </a:r>
              </a:p>
            </p:txBody>
          </p:sp>
          <p:sp>
            <p:nvSpPr>
              <p:cNvPr id="30749" name="Text Box 149">
                <a:extLst>
                  <a:ext uri="{FF2B5EF4-FFF2-40B4-BE49-F238E27FC236}">
                    <a16:creationId xmlns:a16="http://schemas.microsoft.com/office/drawing/2014/main" id="{44D1EEBE-14D7-4609-AD7D-3379FED2DB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6" y="3320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5</a:t>
                </a:r>
              </a:p>
            </p:txBody>
          </p:sp>
          <p:sp>
            <p:nvSpPr>
              <p:cNvPr id="30750" name="Text Box 150">
                <a:extLst>
                  <a:ext uri="{FF2B5EF4-FFF2-40B4-BE49-F238E27FC236}">
                    <a16:creationId xmlns:a16="http://schemas.microsoft.com/office/drawing/2014/main" id="{7E4FB84D-E003-4A29-BCC7-8351450442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2" y="3320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0</a:t>
                </a:r>
              </a:p>
            </p:txBody>
          </p:sp>
        </p:grpSp>
        <p:sp>
          <p:nvSpPr>
            <p:cNvPr id="30731" name="AutoShape 151">
              <a:extLst>
                <a:ext uri="{FF2B5EF4-FFF2-40B4-BE49-F238E27FC236}">
                  <a16:creationId xmlns:a16="http://schemas.microsoft.com/office/drawing/2014/main" id="{DE4A52BD-0C31-4CE0-AA70-329E30978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" y="1946"/>
              <a:ext cx="3109" cy="436"/>
            </a:xfrm>
            <a:prstGeom prst="cloudCallout">
              <a:avLst>
                <a:gd name="adj1" fmla="val -37602"/>
                <a:gd name="adj2" fmla="val 114551"/>
              </a:avLst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FF0000"/>
                  </a:solidFill>
                </a:rPr>
                <a:t>第一维</a:t>
              </a:r>
              <a:r>
                <a:rPr lang="zh-CN" altLang="en-US" dirty="0">
                  <a:solidFill>
                    <a:schemeClr val="accent2"/>
                  </a:solidFill>
                </a:rPr>
                <a:t>长度省略初始化</a:t>
              </a:r>
            </a:p>
          </p:txBody>
        </p:sp>
      </p:grpSp>
      <p:sp>
        <p:nvSpPr>
          <p:cNvPr id="30722" name="Rectangle 8">
            <a:extLst>
              <a:ext uri="{FF2B5EF4-FFF2-40B4-BE49-F238E27FC236}">
                <a16:creationId xmlns:a16="http://schemas.microsoft.com/office/drawing/2014/main" id="{12C912BD-EEF9-44D2-86CF-EB54387A7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955675"/>
            <a:ext cx="77597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/>
              <a:t>二维数组的初始化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分行初始化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2EC08E73-B202-4D93-9C1A-A0EBC7035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2038350"/>
            <a:ext cx="77597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按元素排列顺序初始化</a:t>
            </a:r>
          </a:p>
        </p:txBody>
      </p:sp>
    </p:spTree>
    <p:extLst>
      <p:ext uri="{BB962C8B-B14F-4D97-AF65-F5344CB8AC3E}">
        <p14:creationId xmlns:p14="http://schemas.microsoft.com/office/powerpoint/2010/main" val="2825698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BF7A41FD-4792-4BEB-A665-AE366F213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3850" y="935038"/>
            <a:ext cx="7759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/>
              <a:t>二维数组程序举例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A4E0A6BA-AD77-4C3B-B9B5-62FB074EE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441450"/>
            <a:ext cx="4108817" cy="83099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5  </a:t>
            </a:r>
            <a:r>
              <a:rPr lang="zh-CN" altLang="en-US" dirty="0"/>
              <a:t>将二维数组行列元素互</a:t>
            </a:r>
          </a:p>
          <a:p>
            <a:pPr eaLnBrk="1" hangingPunct="1"/>
            <a:r>
              <a:rPr lang="zh-CN" altLang="en-US" dirty="0"/>
              <a:t>           换，存到另一个数组中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58C62E86-E549-4EE6-B12B-2CDC332CE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88" y="501650"/>
            <a:ext cx="4111625" cy="6372225"/>
          </a:xfrm>
          <a:prstGeom prst="rect">
            <a:avLst/>
          </a:prstGeom>
          <a:solidFill>
            <a:schemeClr val="bg2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 </a:t>
            </a:r>
          </a:p>
          <a:p>
            <a:pPr eaLnBrk="1" hangingPunct="1"/>
            <a:r>
              <a:rPr lang="en-US" altLang="zh-CN" dirty="0"/>
              <a:t>int main()</a:t>
            </a:r>
          </a:p>
          <a:p>
            <a:pPr eaLnBrk="1" hangingPunct="1"/>
            <a:r>
              <a:rPr lang="en-US" altLang="zh-CN" dirty="0"/>
              <a:t>{ int a[2][3]={{1,2,3},{4,5,6}};</a:t>
            </a:r>
          </a:p>
          <a:p>
            <a:pPr eaLnBrk="1" hangingPunct="1"/>
            <a:r>
              <a:rPr lang="en-US" altLang="zh-CN" dirty="0"/>
              <a:t>   int b[3][2],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("array a:\n");</a:t>
            </a:r>
          </a:p>
          <a:p>
            <a:pPr eaLnBrk="1" hangingPunct="1"/>
            <a:r>
              <a:rPr lang="en-US" altLang="zh-CN" dirty="0">
                <a:solidFill>
                  <a:schemeClr val="bg2"/>
                </a:solidFill>
              </a:rPr>
              <a:t>   </a:t>
            </a:r>
            <a:r>
              <a:rPr lang="en-US" altLang="zh-CN" dirty="0">
                <a:solidFill>
                  <a:srgbClr val="0000FF"/>
                </a:solidFill>
              </a:rPr>
              <a:t>for(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=0;i&lt;=1;i++)</a:t>
            </a: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    { for(j=0;j&lt;=2;j++)</a:t>
            </a: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        { </a:t>
            </a:r>
            <a:r>
              <a:rPr lang="en-US" altLang="zh-CN" dirty="0" err="1">
                <a:solidFill>
                  <a:srgbClr val="0000FF"/>
                </a:solidFill>
              </a:rPr>
              <a:t>printf</a:t>
            </a:r>
            <a:r>
              <a:rPr lang="en-US" altLang="zh-CN" dirty="0">
                <a:solidFill>
                  <a:srgbClr val="0000FF"/>
                </a:solidFill>
              </a:rPr>
              <a:t>("%5d",a[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][j]);</a:t>
            </a: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           b[j][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]=a[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][j];}</a:t>
            </a: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        </a:t>
            </a:r>
            <a:r>
              <a:rPr lang="en-US" altLang="zh-CN" dirty="0" err="1">
                <a:solidFill>
                  <a:srgbClr val="0000FF"/>
                </a:solidFill>
              </a:rPr>
              <a:t>printf</a:t>
            </a:r>
            <a:r>
              <a:rPr lang="en-US" altLang="zh-CN" dirty="0">
                <a:solidFill>
                  <a:srgbClr val="0000FF"/>
                </a:solidFill>
              </a:rPr>
              <a:t>("\n");</a:t>
            </a: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    }</a:t>
            </a:r>
          </a:p>
          <a:p>
            <a:pPr eaLnBrk="1" hangingPunct="1"/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("array b:\n");</a:t>
            </a:r>
          </a:p>
          <a:p>
            <a:pPr eaLnBrk="1" hangingPunct="1"/>
            <a:r>
              <a:rPr lang="en-US" altLang="zh-CN" dirty="0">
                <a:solidFill>
                  <a:schemeClr val="bg2"/>
                </a:solidFill>
              </a:rPr>
              <a:t>   </a:t>
            </a:r>
            <a:r>
              <a:rPr lang="en-US" altLang="zh-CN" dirty="0">
                <a:solidFill>
                  <a:srgbClr val="669900"/>
                </a:solidFill>
              </a:rPr>
              <a:t>for(</a:t>
            </a:r>
            <a:r>
              <a:rPr lang="en-US" altLang="zh-CN" dirty="0" err="1">
                <a:solidFill>
                  <a:srgbClr val="669900"/>
                </a:solidFill>
              </a:rPr>
              <a:t>i</a:t>
            </a:r>
            <a:r>
              <a:rPr lang="en-US" altLang="zh-CN" dirty="0">
                <a:solidFill>
                  <a:srgbClr val="669900"/>
                </a:solidFill>
              </a:rPr>
              <a:t>=0;i&lt;=2;i++)</a:t>
            </a:r>
          </a:p>
          <a:p>
            <a:pPr eaLnBrk="1" hangingPunct="1"/>
            <a:r>
              <a:rPr lang="en-US" altLang="zh-CN" dirty="0">
                <a:solidFill>
                  <a:srgbClr val="669900"/>
                </a:solidFill>
              </a:rPr>
              <a:t>    { for(j=0;j&lt;=1;j++)</a:t>
            </a:r>
          </a:p>
          <a:p>
            <a:pPr eaLnBrk="1" hangingPunct="1"/>
            <a:r>
              <a:rPr lang="en-US" altLang="zh-CN" dirty="0">
                <a:solidFill>
                  <a:srgbClr val="669900"/>
                </a:solidFill>
              </a:rPr>
              <a:t>         </a:t>
            </a:r>
            <a:r>
              <a:rPr lang="en-US" altLang="zh-CN" dirty="0" err="1">
                <a:solidFill>
                  <a:srgbClr val="669900"/>
                </a:solidFill>
              </a:rPr>
              <a:t>printf</a:t>
            </a:r>
            <a:r>
              <a:rPr lang="en-US" altLang="zh-CN" dirty="0">
                <a:solidFill>
                  <a:srgbClr val="669900"/>
                </a:solidFill>
              </a:rPr>
              <a:t>("%5d",b[</a:t>
            </a:r>
            <a:r>
              <a:rPr lang="en-US" altLang="zh-CN" dirty="0" err="1">
                <a:solidFill>
                  <a:srgbClr val="669900"/>
                </a:solidFill>
              </a:rPr>
              <a:t>i</a:t>
            </a:r>
            <a:r>
              <a:rPr lang="en-US" altLang="zh-CN" dirty="0">
                <a:solidFill>
                  <a:srgbClr val="669900"/>
                </a:solidFill>
              </a:rPr>
              <a:t>][j]);</a:t>
            </a:r>
          </a:p>
          <a:p>
            <a:pPr eaLnBrk="1" hangingPunct="1"/>
            <a:r>
              <a:rPr lang="en-US" altLang="zh-CN" dirty="0">
                <a:solidFill>
                  <a:srgbClr val="669900"/>
                </a:solidFill>
              </a:rPr>
              <a:t>       </a:t>
            </a:r>
            <a:r>
              <a:rPr lang="en-US" altLang="zh-CN" dirty="0" err="1">
                <a:solidFill>
                  <a:srgbClr val="669900"/>
                </a:solidFill>
              </a:rPr>
              <a:t>printf</a:t>
            </a:r>
            <a:r>
              <a:rPr lang="en-US" altLang="zh-CN" dirty="0">
                <a:solidFill>
                  <a:srgbClr val="669900"/>
                </a:solidFill>
              </a:rPr>
              <a:t>("\n");}</a:t>
            </a:r>
            <a:endParaRPr lang="en-US" altLang="zh-CN" dirty="0">
              <a:solidFill>
                <a:schemeClr val="bg2"/>
              </a:solidFill>
            </a:endParaRPr>
          </a:p>
          <a:p>
            <a:pPr eaLnBrk="1" hangingPunct="1"/>
            <a:r>
              <a:rPr lang="en-US" altLang="zh-CN" dirty="0"/>
              <a:t>}</a:t>
            </a:r>
            <a:r>
              <a:rPr lang="en-US" altLang="zh-CN" dirty="0">
                <a:solidFill>
                  <a:srgbClr val="0000FF"/>
                </a:solidFill>
              </a:rPr>
              <a:t>    </a:t>
            </a:r>
          </a:p>
        </p:txBody>
      </p:sp>
      <p:grpSp>
        <p:nvGrpSpPr>
          <p:cNvPr id="2" name="Group 23">
            <a:extLst>
              <a:ext uri="{FF2B5EF4-FFF2-40B4-BE49-F238E27FC236}">
                <a16:creationId xmlns:a16="http://schemas.microsoft.com/office/drawing/2014/main" id="{A70403D3-CAF6-4E18-A675-C0F79C310D19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3540125"/>
            <a:ext cx="3406775" cy="1006475"/>
            <a:chOff x="544" y="2230"/>
            <a:chExt cx="2146" cy="634"/>
          </a:xfrm>
        </p:grpSpPr>
        <p:grpSp>
          <p:nvGrpSpPr>
            <p:cNvPr id="31750" name="Group 13">
              <a:extLst>
                <a:ext uri="{FF2B5EF4-FFF2-40B4-BE49-F238E27FC236}">
                  <a16:creationId xmlns:a16="http://schemas.microsoft.com/office/drawing/2014/main" id="{5940A716-3BD1-49D5-B0A3-1F88166AE1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" y="2326"/>
              <a:ext cx="882" cy="442"/>
              <a:chOff x="1198" y="1872"/>
              <a:chExt cx="882" cy="442"/>
            </a:xfrm>
          </p:grpSpPr>
          <p:sp>
            <p:nvSpPr>
              <p:cNvPr id="31756" name="Text Box 14">
                <a:extLst>
                  <a:ext uri="{FF2B5EF4-FFF2-40B4-BE49-F238E27FC236}">
                    <a16:creationId xmlns:a16="http://schemas.microsoft.com/office/drawing/2014/main" id="{5B766A59-9ACD-44FA-BD43-9669A5BFEA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8" y="1928"/>
                <a:ext cx="2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a=</a:t>
                </a:r>
              </a:p>
            </p:txBody>
          </p:sp>
          <p:sp>
            <p:nvSpPr>
              <p:cNvPr id="31757" name="Text Box 15">
                <a:extLst>
                  <a:ext uri="{FF2B5EF4-FFF2-40B4-BE49-F238E27FC236}">
                    <a16:creationId xmlns:a16="http://schemas.microsoft.com/office/drawing/2014/main" id="{404ABE3A-28EB-41F1-89A2-CEB1824BBD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1" y="1872"/>
                <a:ext cx="51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1  2  3</a:t>
                </a:r>
              </a:p>
              <a:p>
                <a:pPr eaLnBrk="1" hangingPunct="1"/>
                <a:r>
                  <a:rPr lang="en-US" altLang="zh-CN" sz="2000"/>
                  <a:t>4  5  6</a:t>
                </a:r>
              </a:p>
            </p:txBody>
          </p:sp>
          <p:sp>
            <p:nvSpPr>
              <p:cNvPr id="31758" name="AutoShape 16">
                <a:extLst>
                  <a:ext uri="{FF2B5EF4-FFF2-40B4-BE49-F238E27FC236}">
                    <a16:creationId xmlns:a16="http://schemas.microsoft.com/office/drawing/2014/main" id="{56BBE6BC-E20A-4A9E-B7DD-CEE885BC7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1944"/>
                <a:ext cx="47" cy="311"/>
              </a:xfrm>
              <a:prstGeom prst="leftBracket">
                <a:avLst>
                  <a:gd name="adj" fmla="val 5514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759" name="AutoShape 17">
                <a:extLst>
                  <a:ext uri="{FF2B5EF4-FFF2-40B4-BE49-F238E27FC236}">
                    <a16:creationId xmlns:a16="http://schemas.microsoft.com/office/drawing/2014/main" id="{2D8BF5FE-C1B1-453B-BD52-6824D8987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2" y="1944"/>
                <a:ext cx="58" cy="300"/>
              </a:xfrm>
              <a:prstGeom prst="rightBracket">
                <a:avLst>
                  <a:gd name="adj" fmla="val 43103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1751" name="Group 18">
              <a:extLst>
                <a:ext uri="{FF2B5EF4-FFF2-40B4-BE49-F238E27FC236}">
                  <a16:creationId xmlns:a16="http://schemas.microsoft.com/office/drawing/2014/main" id="{38C952A9-7BE2-479B-BEA6-C63FC1C000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7" y="2230"/>
              <a:ext cx="783" cy="634"/>
              <a:chOff x="2350" y="1812"/>
              <a:chExt cx="783" cy="634"/>
            </a:xfrm>
          </p:grpSpPr>
          <p:sp>
            <p:nvSpPr>
              <p:cNvPr id="31752" name="Text Box 19">
                <a:extLst>
                  <a:ext uri="{FF2B5EF4-FFF2-40B4-BE49-F238E27FC236}">
                    <a16:creationId xmlns:a16="http://schemas.microsoft.com/office/drawing/2014/main" id="{5DF64BC2-C344-4DEC-AFAB-4C82E6A44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0" y="1957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b=</a:t>
                </a:r>
              </a:p>
            </p:txBody>
          </p:sp>
          <p:sp>
            <p:nvSpPr>
              <p:cNvPr id="31753" name="Text Box 20">
                <a:extLst>
                  <a:ext uri="{FF2B5EF4-FFF2-40B4-BE49-F238E27FC236}">
                    <a16:creationId xmlns:a16="http://schemas.microsoft.com/office/drawing/2014/main" id="{7B656D34-12BA-4367-AB79-B80FCA175A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6" y="1812"/>
                <a:ext cx="396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1   4</a:t>
                </a:r>
              </a:p>
              <a:p>
                <a:pPr eaLnBrk="1" hangingPunct="1"/>
                <a:r>
                  <a:rPr lang="en-US" altLang="zh-CN" sz="2000"/>
                  <a:t>2   5</a:t>
                </a:r>
              </a:p>
              <a:p>
                <a:pPr eaLnBrk="1" hangingPunct="1"/>
                <a:r>
                  <a:rPr lang="en-US" altLang="zh-CN" sz="2000"/>
                  <a:t>3   6</a:t>
                </a:r>
              </a:p>
            </p:txBody>
          </p:sp>
          <p:sp>
            <p:nvSpPr>
              <p:cNvPr id="31754" name="AutoShape 21">
                <a:extLst>
                  <a:ext uri="{FF2B5EF4-FFF2-40B4-BE49-F238E27FC236}">
                    <a16:creationId xmlns:a16="http://schemas.microsoft.com/office/drawing/2014/main" id="{6881F020-BD94-4BA7-9814-8753120A71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" y="1884"/>
                <a:ext cx="69" cy="489"/>
              </a:xfrm>
              <a:prstGeom prst="leftBracket">
                <a:avLst>
                  <a:gd name="adj" fmla="val 59058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755" name="AutoShape 22">
                <a:extLst>
                  <a:ext uri="{FF2B5EF4-FFF2-40B4-BE49-F238E27FC236}">
                    <a16:creationId xmlns:a16="http://schemas.microsoft.com/office/drawing/2014/main" id="{27122A46-639E-42FB-8BD0-6A31F0BB0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" y="1873"/>
                <a:ext cx="70" cy="500"/>
              </a:xfrm>
              <a:prstGeom prst="rightBracket">
                <a:avLst>
                  <a:gd name="adj" fmla="val 5952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8">
            <a:extLst>
              <a:ext uri="{FF2B5EF4-FFF2-40B4-BE49-F238E27FC236}">
                <a16:creationId xmlns:a16="http://schemas.microsoft.com/office/drawing/2014/main" id="{25CA8A6F-47B5-4590-B116-E20DBBBA02C0}"/>
              </a:ext>
            </a:extLst>
          </p:cNvPr>
          <p:cNvGrpSpPr>
            <a:grpSpLocks/>
          </p:cNvGrpSpPr>
          <p:nvPr/>
        </p:nvGrpSpPr>
        <p:grpSpPr bwMode="auto">
          <a:xfrm>
            <a:off x="422275" y="1120775"/>
            <a:ext cx="3000375" cy="2206625"/>
            <a:chOff x="266" y="1926"/>
            <a:chExt cx="1890" cy="1390"/>
          </a:xfrm>
        </p:grpSpPr>
        <p:sp>
          <p:nvSpPr>
            <p:cNvPr id="32775" name="Line 23">
              <a:extLst>
                <a:ext uri="{FF2B5EF4-FFF2-40B4-BE49-F238E27FC236}">
                  <a16:creationId xmlns:a16="http://schemas.microsoft.com/office/drawing/2014/main" id="{C791F35F-CBA5-4686-AF5F-5835C8B8D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" y="2193"/>
              <a:ext cx="1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Line 24">
              <a:extLst>
                <a:ext uri="{FF2B5EF4-FFF2-40B4-BE49-F238E27FC236}">
                  <a16:creationId xmlns:a16="http://schemas.microsoft.com/office/drawing/2014/main" id="{3487BCAB-EAC3-4AE6-9929-10B961194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" y="2449"/>
              <a:ext cx="18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7" name="Line 25">
              <a:extLst>
                <a:ext uri="{FF2B5EF4-FFF2-40B4-BE49-F238E27FC236}">
                  <a16:creationId xmlns:a16="http://schemas.microsoft.com/office/drawing/2014/main" id="{6C9F244A-3ABB-43F3-A9BF-152405AC7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" y="2726"/>
              <a:ext cx="18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8" name="Text Box 26">
              <a:extLst>
                <a:ext uri="{FF2B5EF4-FFF2-40B4-BE49-F238E27FC236}">
                  <a16:creationId xmlns:a16="http://schemas.microsoft.com/office/drawing/2014/main" id="{7F680F08-686E-4948-A5EE-2B731BDB4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" y="1954"/>
              <a:ext cx="17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12         4         6          </a:t>
              </a:r>
              <a:r>
                <a:rPr lang="en-US" altLang="zh-CN" sz="2000">
                  <a:solidFill>
                    <a:srgbClr val="FF0000"/>
                  </a:solidFill>
                </a:rPr>
                <a:t>22</a:t>
              </a:r>
              <a:endParaRPr lang="en-US" altLang="zh-CN" sz="2000"/>
            </a:p>
          </p:txBody>
        </p:sp>
        <p:sp>
          <p:nvSpPr>
            <p:cNvPr id="32779" name="Text Box 27">
              <a:extLst>
                <a:ext uri="{FF2B5EF4-FFF2-40B4-BE49-F238E27FC236}">
                  <a16:creationId xmlns:a16="http://schemas.microsoft.com/office/drawing/2014/main" id="{9FE2A7F3-DA42-4CC8-A015-3B00F0C43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" y="2474"/>
              <a:ext cx="17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/>
                <a:t>15         7         9      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31</a:t>
              </a:r>
              <a:endParaRPr lang="en-US" altLang="zh-CN" sz="2000" dirty="0"/>
            </a:p>
          </p:txBody>
        </p:sp>
        <p:sp>
          <p:nvSpPr>
            <p:cNvPr id="32780" name="Text Box 28">
              <a:extLst>
                <a:ext uri="{FF2B5EF4-FFF2-40B4-BE49-F238E27FC236}">
                  <a16:creationId xmlns:a16="http://schemas.microsoft.com/office/drawing/2014/main" id="{8B77FCB3-72FE-44A5-BE62-5F04402B5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" y="2214"/>
              <a:ext cx="17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/>
                <a:t> 8         23        3          </a:t>
              </a:r>
              <a:r>
                <a:rPr lang="en-US" altLang="zh-CN" sz="2000" dirty="0">
                  <a:solidFill>
                    <a:srgbClr val="FF0000"/>
                  </a:solidFill>
                </a:rPr>
                <a:t>34</a:t>
              </a:r>
              <a:endParaRPr lang="en-US" altLang="zh-CN" sz="2000" dirty="0"/>
            </a:p>
          </p:txBody>
        </p:sp>
        <p:sp>
          <p:nvSpPr>
            <p:cNvPr id="32781" name="Text Box 29">
              <a:extLst>
                <a:ext uri="{FF2B5EF4-FFF2-40B4-BE49-F238E27FC236}">
                  <a16:creationId xmlns:a16="http://schemas.microsoft.com/office/drawing/2014/main" id="{F1961486-370A-4141-AB78-E4E47BC09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" y="2735"/>
              <a:ext cx="17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 2          5        17         </a:t>
              </a:r>
              <a:r>
                <a:rPr lang="en-US" altLang="zh-CN" sz="2000">
                  <a:solidFill>
                    <a:srgbClr val="FF0000"/>
                  </a:solidFill>
                </a:rPr>
                <a:t>24</a:t>
              </a:r>
              <a:endParaRPr lang="en-US" altLang="zh-CN" sz="2000"/>
            </a:p>
          </p:txBody>
        </p:sp>
        <p:grpSp>
          <p:nvGrpSpPr>
            <p:cNvPr id="32782" name="Group 37">
              <a:extLst>
                <a:ext uri="{FF2B5EF4-FFF2-40B4-BE49-F238E27FC236}">
                  <a16:creationId xmlns:a16="http://schemas.microsoft.com/office/drawing/2014/main" id="{9BB44F9B-22F1-423B-813A-9A42E555C1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" y="1926"/>
              <a:ext cx="1875" cy="1390"/>
              <a:chOff x="266" y="1926"/>
              <a:chExt cx="1875" cy="1390"/>
            </a:xfrm>
          </p:grpSpPr>
          <p:sp>
            <p:nvSpPr>
              <p:cNvPr id="32785" name="Rectangle 31">
                <a:extLst>
                  <a:ext uri="{FF2B5EF4-FFF2-40B4-BE49-F238E27FC236}">
                    <a16:creationId xmlns:a16="http://schemas.microsoft.com/office/drawing/2014/main" id="{7393F129-D7F5-4EC1-89CC-28C8B1601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" y="1926"/>
                <a:ext cx="1875" cy="13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786" name="Line 32">
                <a:extLst>
                  <a:ext uri="{FF2B5EF4-FFF2-40B4-BE49-F238E27FC236}">
                    <a16:creationId xmlns:a16="http://schemas.microsoft.com/office/drawing/2014/main" id="{053320DA-BE42-4BEF-8C89-0A2AE70A7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1" y="1929"/>
                <a:ext cx="0" cy="13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7" name="Line 33">
                <a:extLst>
                  <a:ext uri="{FF2B5EF4-FFF2-40B4-BE49-F238E27FC236}">
                    <a16:creationId xmlns:a16="http://schemas.microsoft.com/office/drawing/2014/main" id="{0A3CE7C2-DE1C-4494-8EC0-38916C88CC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8" y="1926"/>
                <a:ext cx="0" cy="13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8" name="Line 34">
                <a:extLst>
                  <a:ext uri="{FF2B5EF4-FFF2-40B4-BE49-F238E27FC236}">
                    <a16:creationId xmlns:a16="http://schemas.microsoft.com/office/drawing/2014/main" id="{090331A0-9846-4C07-8D63-748EE0094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1" y="1945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783" name="Line 35">
              <a:extLst>
                <a:ext uri="{FF2B5EF4-FFF2-40B4-BE49-F238E27FC236}">
                  <a16:creationId xmlns:a16="http://schemas.microsoft.com/office/drawing/2014/main" id="{661CC783-0A49-4AE1-B11D-58248E305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" y="3007"/>
              <a:ext cx="18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Text Box 36">
              <a:extLst>
                <a:ext uri="{FF2B5EF4-FFF2-40B4-BE49-F238E27FC236}">
                  <a16:creationId xmlns:a16="http://schemas.microsoft.com/office/drawing/2014/main" id="{C39392A8-2CEC-4C05-B626-872F0E165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" y="3020"/>
              <a:ext cx="17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srgbClr val="0000FF"/>
                  </a:solidFill>
                </a:rPr>
                <a:t>37</a:t>
              </a:r>
              <a:r>
                <a:rPr lang="en-US" altLang="zh-CN" sz="2000" dirty="0"/>
                <a:t>        </a:t>
              </a:r>
              <a:r>
                <a:rPr lang="en-US" altLang="zh-CN" sz="2000" dirty="0">
                  <a:solidFill>
                    <a:srgbClr val="0000FF"/>
                  </a:solidFill>
                </a:rPr>
                <a:t>39</a:t>
              </a:r>
              <a:r>
                <a:rPr lang="en-US" altLang="zh-CN" sz="2000" dirty="0"/>
                <a:t>        </a:t>
              </a:r>
              <a:r>
                <a:rPr lang="en-US" altLang="zh-CN" sz="2000" dirty="0">
                  <a:solidFill>
                    <a:srgbClr val="0000FF"/>
                  </a:solidFill>
                </a:rPr>
                <a:t>35</a:t>
              </a:r>
              <a:r>
                <a:rPr lang="en-US" altLang="zh-CN" sz="2000" dirty="0"/>
                <a:t>       </a:t>
              </a:r>
              <a:r>
                <a:rPr lang="en-US" altLang="zh-CN" sz="2000" dirty="0">
                  <a:solidFill>
                    <a:srgbClr val="666633"/>
                  </a:solidFill>
                </a:rPr>
                <a:t> </a:t>
              </a:r>
              <a:r>
                <a:rPr lang="en-US" altLang="zh-CN" sz="2000" dirty="0">
                  <a:solidFill>
                    <a:srgbClr val="660066"/>
                  </a:solidFill>
                </a:rPr>
                <a:t>111</a:t>
              </a:r>
            </a:p>
          </p:txBody>
        </p:sp>
      </p:grpSp>
      <p:sp>
        <p:nvSpPr>
          <p:cNvPr id="32" name="Text Box 39">
            <a:extLst>
              <a:ext uri="{FF2B5EF4-FFF2-40B4-BE49-F238E27FC236}">
                <a16:creationId xmlns:a16="http://schemas.microsoft.com/office/drawing/2014/main" id="{002D1ADC-E46E-42B1-B8DC-ED3B78C9E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538" y="1060450"/>
            <a:ext cx="3600450" cy="5708650"/>
          </a:xfrm>
          <a:prstGeom prst="rect">
            <a:avLst/>
          </a:prstGeom>
          <a:solidFill>
            <a:schemeClr val="bg2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/>
              <a:t>int main()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/>
              <a:t>{  int x[5][4],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>
                <a:solidFill>
                  <a:schemeClr val="bg2"/>
                </a:solidFill>
              </a:rPr>
              <a:t>    </a:t>
            </a:r>
            <a:r>
              <a:rPr lang="en-US" altLang="zh-CN" dirty="0">
                <a:solidFill>
                  <a:srgbClr val="800000"/>
                </a:solidFill>
              </a:rPr>
              <a:t>for(</a:t>
            </a:r>
            <a:r>
              <a:rPr lang="en-US" altLang="zh-CN" dirty="0" err="1">
                <a:solidFill>
                  <a:srgbClr val="800000"/>
                </a:solidFill>
              </a:rPr>
              <a:t>i</a:t>
            </a:r>
            <a:r>
              <a:rPr lang="en-US" altLang="zh-CN" dirty="0">
                <a:solidFill>
                  <a:srgbClr val="800000"/>
                </a:solidFill>
              </a:rPr>
              <a:t>=0;i&lt;4;i++)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>
                <a:solidFill>
                  <a:srgbClr val="800000"/>
                </a:solidFill>
              </a:rPr>
              <a:t>       for(j=0;j&lt;3;j++)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>
                <a:solidFill>
                  <a:srgbClr val="800000"/>
                </a:solidFill>
              </a:rPr>
              <a:t>          </a:t>
            </a:r>
            <a:r>
              <a:rPr lang="en-US" altLang="zh-CN" dirty="0" err="1">
                <a:solidFill>
                  <a:srgbClr val="800000"/>
                </a:solidFill>
              </a:rPr>
              <a:t>scanf</a:t>
            </a:r>
            <a:r>
              <a:rPr lang="en-US" altLang="zh-CN" dirty="0">
                <a:solidFill>
                  <a:srgbClr val="800000"/>
                </a:solidFill>
              </a:rPr>
              <a:t>("%</a:t>
            </a:r>
            <a:r>
              <a:rPr lang="en-US" altLang="zh-CN" dirty="0" err="1">
                <a:solidFill>
                  <a:srgbClr val="800000"/>
                </a:solidFill>
              </a:rPr>
              <a:t>d",&amp;x</a:t>
            </a:r>
            <a:r>
              <a:rPr lang="en-US" altLang="zh-CN" dirty="0">
                <a:solidFill>
                  <a:srgbClr val="800000"/>
                </a:solidFill>
              </a:rPr>
              <a:t>[</a:t>
            </a:r>
            <a:r>
              <a:rPr lang="en-US" altLang="zh-CN" dirty="0" err="1">
                <a:solidFill>
                  <a:srgbClr val="800000"/>
                </a:solidFill>
              </a:rPr>
              <a:t>i</a:t>
            </a:r>
            <a:r>
              <a:rPr lang="en-US" altLang="zh-CN" dirty="0">
                <a:solidFill>
                  <a:srgbClr val="800000"/>
                </a:solidFill>
              </a:rPr>
              <a:t>][j]);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>
                <a:solidFill>
                  <a:schemeClr val="bg2"/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</a:rPr>
              <a:t>for(j=0;j&lt;3;j++)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     x[4][j]=0;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  for(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=0;i&lt;5;i++)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     x[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][3]=0;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>
                <a:solidFill>
                  <a:schemeClr val="bg2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for(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=0;i&lt;4;i++)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      for(j=0;j&lt;3;j++)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       { x[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][3]+=x[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][j];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          x[4][j]+=x[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][j];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          x[4][3]+=x[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][j];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dirty="0">
                <a:solidFill>
                  <a:srgbClr val="FF3300"/>
                </a:solidFill>
              </a:rPr>
              <a:t>        }</a:t>
            </a:r>
          </a:p>
        </p:txBody>
      </p:sp>
      <p:sp>
        <p:nvSpPr>
          <p:cNvPr id="33" name="Text Box 40">
            <a:extLst>
              <a:ext uri="{FF2B5EF4-FFF2-40B4-BE49-F238E27FC236}">
                <a16:creationId xmlns:a16="http://schemas.microsoft.com/office/drawing/2014/main" id="{CF29A198-2303-46BC-B027-AE3068766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38" y="3594100"/>
            <a:ext cx="3565525" cy="2679700"/>
          </a:xfrm>
          <a:prstGeom prst="rect">
            <a:avLst/>
          </a:prstGeom>
          <a:solidFill>
            <a:schemeClr val="bg2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8000"/>
                </a:solidFill>
              </a:rPr>
              <a:t>  for(</a:t>
            </a:r>
            <a:r>
              <a:rPr lang="en-US" altLang="zh-CN" dirty="0" err="1">
                <a:solidFill>
                  <a:srgbClr val="008000"/>
                </a:solidFill>
              </a:rPr>
              <a:t>i</a:t>
            </a:r>
            <a:r>
              <a:rPr lang="en-US" altLang="zh-CN" dirty="0">
                <a:solidFill>
                  <a:srgbClr val="008000"/>
                </a:solidFill>
              </a:rPr>
              <a:t>=0;i&lt;5;i++)</a:t>
            </a:r>
          </a:p>
          <a:p>
            <a:pPr eaLnBrk="1" hangingPunct="1"/>
            <a:r>
              <a:rPr lang="en-US" altLang="zh-CN" dirty="0">
                <a:solidFill>
                  <a:srgbClr val="008000"/>
                </a:solidFill>
              </a:rPr>
              <a:t>   { for(j=0;j&lt;4;j++)</a:t>
            </a:r>
          </a:p>
          <a:p>
            <a:pPr eaLnBrk="1" hangingPunct="1"/>
            <a:r>
              <a:rPr lang="en-US" altLang="zh-CN" dirty="0">
                <a:solidFill>
                  <a:srgbClr val="008000"/>
                </a:solidFill>
              </a:rPr>
              <a:t>        </a:t>
            </a:r>
            <a:r>
              <a:rPr lang="en-US" altLang="zh-CN" dirty="0" err="1">
                <a:solidFill>
                  <a:srgbClr val="008000"/>
                </a:solidFill>
              </a:rPr>
              <a:t>printf</a:t>
            </a:r>
            <a:r>
              <a:rPr lang="en-US" altLang="zh-CN" dirty="0">
                <a:solidFill>
                  <a:srgbClr val="008000"/>
                </a:solidFill>
              </a:rPr>
              <a:t>("%5d\</a:t>
            </a:r>
            <a:r>
              <a:rPr lang="en-US" altLang="zh-CN" dirty="0" err="1">
                <a:solidFill>
                  <a:srgbClr val="008000"/>
                </a:solidFill>
              </a:rPr>
              <a:t>t",x</a:t>
            </a:r>
            <a:r>
              <a:rPr lang="en-US" altLang="zh-CN" dirty="0">
                <a:solidFill>
                  <a:srgbClr val="008000"/>
                </a:solidFill>
              </a:rPr>
              <a:t>[</a:t>
            </a:r>
            <a:r>
              <a:rPr lang="en-US" altLang="zh-CN" dirty="0" err="1">
                <a:solidFill>
                  <a:srgbClr val="008000"/>
                </a:solidFill>
              </a:rPr>
              <a:t>i</a:t>
            </a:r>
            <a:r>
              <a:rPr lang="en-US" altLang="zh-CN" dirty="0">
                <a:solidFill>
                  <a:srgbClr val="008000"/>
                </a:solidFill>
              </a:rPr>
              <a:t>][j]);</a:t>
            </a:r>
          </a:p>
          <a:p>
            <a:pPr eaLnBrk="1" hangingPunct="1"/>
            <a:r>
              <a:rPr lang="en-US" altLang="zh-CN" dirty="0">
                <a:solidFill>
                  <a:srgbClr val="008000"/>
                </a:solidFill>
              </a:rPr>
              <a:t>     </a:t>
            </a:r>
            <a:r>
              <a:rPr lang="en-US" altLang="zh-CN" dirty="0" err="1">
                <a:solidFill>
                  <a:srgbClr val="008000"/>
                </a:solidFill>
              </a:rPr>
              <a:t>printf</a:t>
            </a:r>
            <a:r>
              <a:rPr lang="en-US" altLang="zh-CN" dirty="0">
                <a:solidFill>
                  <a:srgbClr val="008000"/>
                </a:solidFill>
              </a:rPr>
              <a:t>("\n");</a:t>
            </a:r>
          </a:p>
          <a:p>
            <a:pPr eaLnBrk="1" hangingPunct="1"/>
            <a:r>
              <a:rPr lang="en-US" altLang="zh-CN" dirty="0">
                <a:solidFill>
                  <a:srgbClr val="008000"/>
                </a:solidFill>
              </a:rPr>
              <a:t>   }</a:t>
            </a:r>
          </a:p>
          <a:p>
            <a:pPr eaLnBrk="1" hangingPunct="1"/>
            <a:r>
              <a:rPr lang="en-US" altLang="zh-CN" dirty="0">
                <a:solidFill>
                  <a:srgbClr val="008000"/>
                </a:solidFill>
              </a:rPr>
              <a:t>  </a:t>
            </a:r>
            <a:r>
              <a:rPr lang="en-US" altLang="zh-CN" dirty="0"/>
              <a:t>return 0;</a:t>
            </a:r>
          </a:p>
          <a:p>
            <a:pPr eaLnBrk="1" hangingPunct="1"/>
            <a:r>
              <a:rPr lang="en-US" altLang="zh-CN" dirty="0"/>
              <a:t>}</a:t>
            </a:r>
          </a:p>
        </p:txBody>
      </p:sp>
      <p:sp>
        <p:nvSpPr>
          <p:cNvPr id="32774" name="矩形 33">
            <a:extLst>
              <a:ext uri="{FF2B5EF4-FFF2-40B4-BE49-F238E27FC236}">
                <a16:creationId xmlns:a16="http://schemas.microsoft.com/office/drawing/2014/main" id="{0E9AAA24-E393-4FC9-8FC7-2C675449B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60350"/>
            <a:ext cx="53276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6</a:t>
            </a:r>
            <a:r>
              <a:rPr lang="zh-CN" altLang="en-US" dirty="0"/>
              <a:t>  读入下表中值到数组，分别求各行、各列及表中所有数之和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8">
            <a:extLst>
              <a:ext uri="{FF2B5EF4-FFF2-40B4-BE49-F238E27FC236}">
                <a16:creationId xmlns:a16="http://schemas.microsoft.com/office/drawing/2014/main" id="{EBB03163-2108-4C74-B7EC-648957589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1147763"/>
            <a:ext cx="7905750" cy="83099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62000" indent="-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7   </a:t>
            </a:r>
            <a:r>
              <a:rPr kumimoji="0" lang="zh-CN" altLang="en-US" dirty="0"/>
              <a:t>从一个三行四列的整型二维数组中查找第一个出现的负数。</a:t>
            </a:r>
          </a:p>
        </p:txBody>
      </p:sp>
      <p:sp>
        <p:nvSpPr>
          <p:cNvPr id="535561" name="Text Box 9">
            <a:extLst>
              <a:ext uri="{FF2B5EF4-FFF2-40B4-BE49-F238E27FC236}">
                <a16:creationId xmlns:a16="http://schemas.microsoft.com/office/drawing/2014/main" id="{89991B49-9E64-4796-BFE3-9DCB52CD6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082235"/>
            <a:ext cx="8534400" cy="2677656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分析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算法要点：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用两层嵌套的 </a:t>
            </a:r>
            <a:r>
              <a:rPr lang="en-US" altLang="zh-CN" dirty="0">
                <a:solidFill>
                  <a:schemeClr val="tx1"/>
                </a:solidFill>
              </a:rPr>
              <a:t>for </a:t>
            </a:r>
            <a:r>
              <a:rPr lang="zh-CN" altLang="en-US" dirty="0">
                <a:solidFill>
                  <a:schemeClr val="tx1"/>
                </a:solidFill>
              </a:rPr>
              <a:t>循环来遍历数组元素，判断是否为负数。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当找到第一个负数时就应该退出循环，为此，应定义一个标记变量，用于标记找到与否的状态，并将此标记加入循环控制条件中，以控制循环在适当时候退出。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FF0000"/>
                </a:solidFill>
              </a:rPr>
              <a:t>break</a:t>
            </a:r>
            <a:r>
              <a:rPr lang="zh-CN" altLang="en-US" dirty="0">
                <a:solidFill>
                  <a:srgbClr val="FF0000"/>
                </a:solidFill>
              </a:rPr>
              <a:t>语句只能跳出一重循环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1">
            <a:extLst>
              <a:ext uri="{FF2B5EF4-FFF2-40B4-BE49-F238E27FC236}">
                <a16:creationId xmlns:a16="http://schemas.microsoft.com/office/drawing/2014/main" id="{CFAE97AE-4E7A-4D4A-BF14-E61202635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1270000"/>
            <a:ext cx="8077200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1143000" indent="-114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/>
              <a:t>用基本数据类型可以解决所有问题吗？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/>
              <a:t>例如：</a:t>
            </a:r>
            <a:r>
              <a:rPr lang="zh-CN" altLang="en-US">
                <a:solidFill>
                  <a:srgbClr val="FF3300"/>
                </a:solidFill>
              </a:rPr>
              <a:t>对学生的成绩按由高到低的次序进行排序。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CN">
                <a:solidFill>
                  <a:srgbClr val="3366FF"/>
                </a:solidFill>
              </a:rPr>
              <a:t>3 </a:t>
            </a:r>
            <a:r>
              <a:rPr lang="zh-CN" altLang="en-US">
                <a:solidFill>
                  <a:srgbClr val="3366FF"/>
                </a:solidFill>
              </a:rPr>
              <a:t>名？</a:t>
            </a:r>
            <a:r>
              <a:rPr lang="en-US" altLang="zh-CN">
                <a:solidFill>
                  <a:srgbClr val="3366FF"/>
                </a:solidFill>
              </a:rPr>
              <a:t>stud01,stud02,stud03</a:t>
            </a:r>
          </a:p>
        </p:txBody>
      </p:sp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id="{779BE50C-3B64-480F-9279-F88CB4BD3C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5763" y="2276475"/>
          <a:ext cx="5635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2" imgW="563815" imgH="571695" progId="Paint.Picture">
                  <p:embed/>
                </p:oleObj>
              </mc:Choice>
              <mc:Fallback>
                <p:oleObj name="BMP 图象" r:id="rId2" imgW="563815" imgH="571695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00FF00"/>
                          </a:clrFrom>
                          <a:clrTo>
                            <a:srgbClr val="00FF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763" y="2276475"/>
                        <a:ext cx="5635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82"/>
                                </a:gs>
                                <a:gs pos="30000">
                                  <a:srgbClr val="66008F"/>
                                </a:gs>
                                <a:gs pos="64999">
                                  <a:srgbClr val="BA0066"/>
                                </a:gs>
                                <a:gs pos="89999">
                                  <a:srgbClr val="FF0000"/>
                                </a:gs>
                                <a:gs pos="100000">
                                  <a:srgbClr val="FF820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>
            <a:extLst>
              <a:ext uri="{FF2B5EF4-FFF2-40B4-BE49-F238E27FC236}">
                <a16:creationId xmlns:a16="http://schemas.microsoft.com/office/drawing/2014/main" id="{5468E500-EE87-4DEE-91D7-1381F904D6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1613" y="2913063"/>
          <a:ext cx="6858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4" imgW="685793" imgH="586865" progId="Paint.Picture">
                  <p:embed/>
                </p:oleObj>
              </mc:Choice>
              <mc:Fallback>
                <p:oleObj name="BMP 图象" r:id="rId4" imgW="685793" imgH="586865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0000"/>
                          </a:clrFrom>
                          <a:clrTo>
                            <a:srgbClr val="FF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613" y="2913063"/>
                        <a:ext cx="6858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82"/>
                                </a:gs>
                                <a:gs pos="30000">
                                  <a:srgbClr val="66008F"/>
                                </a:gs>
                                <a:gs pos="64999">
                                  <a:srgbClr val="BA0066"/>
                                </a:gs>
                                <a:gs pos="89999">
                                  <a:srgbClr val="FF0000"/>
                                </a:gs>
                                <a:gs pos="100000">
                                  <a:srgbClr val="FF820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>
            <a:extLst>
              <a:ext uri="{FF2B5EF4-FFF2-40B4-BE49-F238E27FC236}">
                <a16:creationId xmlns:a16="http://schemas.microsoft.com/office/drawing/2014/main" id="{7B2033A3-6039-4E58-9FCE-C979264A7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294005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1143000" indent="-1143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3366FF"/>
                </a:solidFill>
                <a:latin typeface="楷体_GB2312" pitchFamily="49" charset="-122"/>
              </a:rPr>
              <a:t>300 </a:t>
            </a:r>
            <a:r>
              <a:rPr lang="zh-CN" altLang="en-US">
                <a:solidFill>
                  <a:srgbClr val="3366FF"/>
                </a:solidFill>
                <a:latin typeface="楷体_GB2312" pitchFamily="49" charset="-122"/>
              </a:rPr>
              <a:t>名？</a:t>
            </a:r>
            <a:r>
              <a:rPr lang="en-US" altLang="zh-CN">
                <a:solidFill>
                  <a:srgbClr val="3366FF"/>
                </a:solidFill>
                <a:latin typeface="楷体_GB2312" pitchFamily="49" charset="-122"/>
              </a:rPr>
              <a:t>stud001,stud02,</a:t>
            </a:r>
            <a:r>
              <a:rPr lang="en-US" altLang="zh-CN">
                <a:solidFill>
                  <a:srgbClr val="3366FF"/>
                </a:solidFill>
              </a:rPr>
              <a:t>……</a:t>
            </a:r>
            <a:r>
              <a:rPr lang="en-US" altLang="zh-CN">
                <a:solidFill>
                  <a:srgbClr val="3366FF"/>
                </a:solidFill>
                <a:latin typeface="楷体_GB2312" pitchFamily="49" charset="-122"/>
              </a:rPr>
              <a:t>stud300 ?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D02DC1C0-5C9C-48EE-99DD-52A96CB54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62375"/>
            <a:ext cx="8574088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buFontTx/>
              <a:buChar char="•"/>
            </a:pPr>
            <a:r>
              <a:rPr lang="en-US" altLang="zh-CN"/>
              <a:t>  </a:t>
            </a:r>
            <a:r>
              <a:rPr lang="zh-CN" altLang="en-US"/>
              <a:t>数组属于构造类型。</a:t>
            </a:r>
            <a:endParaRPr lang="zh-CN" altLang="en-US">
              <a:latin typeface="楷体_GB2312" pitchFamily="49" charset="-122"/>
            </a:endParaRPr>
          </a:p>
          <a:p>
            <a:pPr lvl="1" eaLnBrk="1" hangingPunct="1">
              <a:lnSpc>
                <a:spcPct val="120000"/>
              </a:lnSpc>
              <a:buFontTx/>
              <a:buChar char="•"/>
            </a:pPr>
            <a:r>
              <a:rPr lang="zh-CN" altLang="en-US">
                <a:latin typeface="楷体_GB2312" pitchFamily="49" charset="-122"/>
              </a:rPr>
              <a:t> 数组</a:t>
            </a:r>
            <a:r>
              <a:rPr lang="en-US" altLang="zh-CN">
                <a:latin typeface="楷体_GB2312" pitchFamily="49" charset="-122"/>
              </a:rPr>
              <a:t>:</a:t>
            </a:r>
            <a:r>
              <a:rPr lang="zh-CN" altLang="en-US">
                <a:latin typeface="楷体_GB2312" pitchFamily="49" charset="-122"/>
              </a:rPr>
              <a:t>是具有一定</a:t>
            </a:r>
            <a:r>
              <a:rPr lang="zh-CN" altLang="en-US" u="sng">
                <a:solidFill>
                  <a:srgbClr val="FF3300"/>
                </a:solidFill>
                <a:latin typeface="楷体_GB2312" pitchFamily="49" charset="-122"/>
              </a:rPr>
              <a:t>顺序关系</a:t>
            </a:r>
            <a:r>
              <a:rPr lang="zh-CN" altLang="en-US">
                <a:latin typeface="楷体_GB2312" pitchFamily="49" charset="-122"/>
              </a:rPr>
              <a:t>的若干</a:t>
            </a:r>
            <a:r>
              <a:rPr lang="zh-CN" altLang="en-US" u="sng">
                <a:solidFill>
                  <a:srgbClr val="FF3300"/>
                </a:solidFill>
                <a:latin typeface="楷体_GB2312" pitchFamily="49" charset="-122"/>
              </a:rPr>
              <a:t>相同类型变量</a:t>
            </a:r>
            <a:r>
              <a:rPr lang="zh-CN" altLang="en-US">
                <a:latin typeface="楷体_GB2312" pitchFamily="49" charset="-122"/>
              </a:rPr>
              <a:t>的</a:t>
            </a:r>
            <a:r>
              <a:rPr lang="zh-CN" altLang="en-US" u="sng">
                <a:solidFill>
                  <a:srgbClr val="FF3300"/>
                </a:solidFill>
                <a:latin typeface="楷体_GB2312" pitchFamily="49" charset="-122"/>
              </a:rPr>
              <a:t>集合</a:t>
            </a:r>
            <a:r>
              <a:rPr lang="en-US" altLang="zh-CN">
                <a:latin typeface="楷体_GB2312" pitchFamily="49" charset="-122"/>
              </a:rPr>
              <a:t>,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>
                <a:latin typeface="楷体_GB2312" pitchFamily="49" charset="-122"/>
              </a:rPr>
              <a:t>       </a:t>
            </a:r>
            <a:r>
              <a:rPr lang="zh-CN" altLang="en-US">
                <a:latin typeface="楷体_GB2312" pitchFamily="49" charset="-122"/>
              </a:rPr>
              <a:t>用数组名标识。</a:t>
            </a:r>
          </a:p>
          <a:p>
            <a:pPr lvl="1" eaLnBrk="1" hangingPunct="1">
              <a:lnSpc>
                <a:spcPct val="120000"/>
              </a:lnSpc>
              <a:buFontTx/>
              <a:buChar char="•"/>
            </a:pPr>
            <a:r>
              <a:rPr lang="zh-CN" altLang="en-US">
                <a:latin typeface="楷体_GB2312" pitchFamily="49" charset="-122"/>
              </a:rPr>
              <a:t> 元素</a:t>
            </a:r>
            <a:r>
              <a:rPr lang="en-US" altLang="zh-CN">
                <a:latin typeface="楷体_GB2312" pitchFamily="49" charset="-122"/>
              </a:rPr>
              <a:t>:</a:t>
            </a:r>
            <a:r>
              <a:rPr lang="zh-CN" altLang="en-US"/>
              <a:t>组成数组的变量，</a:t>
            </a:r>
            <a:r>
              <a:rPr lang="zh-CN" altLang="en-US">
                <a:latin typeface="楷体_GB2312" pitchFamily="49" charset="-122"/>
              </a:rPr>
              <a:t>用数组名和下标确定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3" name="Rectangle 8">
            <a:extLst>
              <a:ext uri="{FF2B5EF4-FFF2-40B4-BE49-F238E27FC236}">
                <a16:creationId xmlns:a16="http://schemas.microsoft.com/office/drawing/2014/main" id="{478F19A5-0AE6-4E7C-B23F-60DA89676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0"/>
            <a:ext cx="6592888" cy="6858000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#include &lt;</a:t>
            </a:r>
            <a:r>
              <a:rPr lang="en-US" altLang="zh-CN" sz="2200" dirty="0" err="1">
                <a:solidFill>
                  <a:schemeClr val="tx1"/>
                </a:solidFill>
              </a:rPr>
              <a:t>stdio.h</a:t>
            </a:r>
            <a:r>
              <a:rPr lang="en-US" altLang="zh-CN" sz="2200" dirty="0">
                <a:solidFill>
                  <a:schemeClr val="tx1"/>
                </a:solidFill>
              </a:rPr>
              <a:t>&gt;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2200" dirty="0" err="1">
                <a:solidFill>
                  <a:schemeClr val="tx1"/>
                </a:solidFill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</a:rPr>
              <a:t> main()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{ </a:t>
            </a:r>
            <a:r>
              <a:rPr lang="en-US" altLang="zh-CN" sz="2200" dirty="0" err="1">
                <a:solidFill>
                  <a:schemeClr val="tx1"/>
                </a:solidFill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 err="1">
                <a:solidFill>
                  <a:schemeClr val="tx1"/>
                </a:solidFill>
              </a:rPr>
              <a:t>i,j,</a:t>
            </a:r>
            <a:r>
              <a:rPr lang="en-US" altLang="zh-CN" sz="2200" dirty="0" err="1">
                <a:solidFill>
                  <a:srgbClr val="FF3300"/>
                </a:solidFill>
              </a:rPr>
              <a:t>found</a:t>
            </a:r>
            <a:r>
              <a:rPr lang="en-US" altLang="zh-CN" sz="2200" dirty="0" err="1">
                <a:solidFill>
                  <a:schemeClr val="tx1"/>
                </a:solidFill>
              </a:rPr>
              <a:t>,num</a:t>
            </a:r>
            <a:r>
              <a:rPr lang="en-US" altLang="zh-CN" sz="2200" dirty="0">
                <a:solidFill>
                  <a:schemeClr val="tx1"/>
                </a:solidFill>
              </a:rPr>
              <a:t>[3][4];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en-US" altLang="zh-CN" sz="2200" dirty="0" err="1">
                <a:solidFill>
                  <a:schemeClr val="tx1"/>
                </a:solidFill>
              </a:rPr>
              <a:t>printf</a:t>
            </a:r>
            <a:r>
              <a:rPr lang="en-US" altLang="zh-CN" sz="2200" dirty="0">
                <a:solidFill>
                  <a:schemeClr val="tx1"/>
                </a:solidFill>
              </a:rPr>
              <a:t>("Enter 12 integers:\n");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for(</a:t>
            </a:r>
            <a:r>
              <a:rPr lang="en-US" altLang="zh-CN" sz="2200" dirty="0" err="1">
                <a:solidFill>
                  <a:schemeClr val="tx1"/>
                </a:solidFill>
              </a:rPr>
              <a:t>i</a:t>
            </a:r>
            <a:r>
              <a:rPr lang="en-US" altLang="zh-CN" sz="2200" dirty="0">
                <a:solidFill>
                  <a:schemeClr val="tx1"/>
                </a:solidFill>
              </a:rPr>
              <a:t>=0;i&lt;3;i++)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	  for(j=0;j&lt;4;j++)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	</a:t>
            </a:r>
            <a:r>
              <a:rPr lang="en-US" altLang="zh-CN" sz="2200" dirty="0" err="1">
                <a:solidFill>
                  <a:schemeClr val="tx1"/>
                </a:solidFill>
              </a:rPr>
              <a:t>scanf</a:t>
            </a:r>
            <a:r>
              <a:rPr lang="en-US" altLang="zh-CN" sz="2200" dirty="0">
                <a:solidFill>
                  <a:schemeClr val="tx1"/>
                </a:solidFill>
              </a:rPr>
              <a:t>("%</a:t>
            </a:r>
            <a:r>
              <a:rPr lang="en-US" altLang="zh-CN" sz="2200" dirty="0" err="1">
                <a:solidFill>
                  <a:schemeClr val="tx1"/>
                </a:solidFill>
              </a:rPr>
              <a:t>d",&amp;num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dirty="0" err="1">
                <a:solidFill>
                  <a:schemeClr val="tx1"/>
                </a:solidFill>
              </a:rPr>
              <a:t>i</a:t>
            </a:r>
            <a:r>
              <a:rPr lang="en-US" altLang="zh-CN" sz="2200" dirty="0">
                <a:solidFill>
                  <a:schemeClr val="tx1"/>
                </a:solidFill>
              </a:rPr>
              <a:t>][j]);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en-US" altLang="zh-CN" sz="2200" dirty="0">
                <a:solidFill>
                  <a:srgbClr val="FF3300"/>
                </a:solidFill>
              </a:rPr>
              <a:t>found=0;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for(</a:t>
            </a:r>
            <a:r>
              <a:rPr lang="en-US" altLang="zh-CN" sz="2200" dirty="0" err="1">
                <a:solidFill>
                  <a:schemeClr val="tx1"/>
                </a:solidFill>
              </a:rPr>
              <a:t>i</a:t>
            </a:r>
            <a:r>
              <a:rPr lang="en-US" altLang="zh-CN" sz="2200" dirty="0">
                <a:solidFill>
                  <a:schemeClr val="tx1"/>
                </a:solidFill>
              </a:rPr>
              <a:t>=0;i&lt;3;i++)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{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 for(j=0;j&lt;4;j++)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		{  </a:t>
            </a:r>
            <a:r>
              <a:rPr lang="en-US" altLang="zh-CN" sz="2200" dirty="0">
                <a:solidFill>
                  <a:srgbClr val="FF3300"/>
                </a:solidFill>
              </a:rPr>
              <a:t>found</a:t>
            </a:r>
            <a:r>
              <a:rPr lang="en-US" altLang="zh-CN" sz="2200" dirty="0">
                <a:solidFill>
                  <a:schemeClr val="tx1"/>
                </a:solidFill>
              </a:rPr>
              <a:t>=num[</a:t>
            </a:r>
            <a:r>
              <a:rPr lang="en-US" altLang="zh-CN" sz="2200" dirty="0" err="1">
                <a:solidFill>
                  <a:schemeClr val="tx1"/>
                </a:solidFill>
              </a:rPr>
              <a:t>i</a:t>
            </a:r>
            <a:r>
              <a:rPr lang="en-US" altLang="zh-CN" sz="2200" dirty="0">
                <a:solidFill>
                  <a:schemeClr val="tx1"/>
                </a:solidFill>
              </a:rPr>
              <a:t>][j]&lt;0;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          if (</a:t>
            </a:r>
            <a:r>
              <a:rPr lang="en-US" altLang="zh-CN" sz="2200" dirty="0">
                <a:solidFill>
                  <a:srgbClr val="FF3300"/>
                </a:solidFill>
              </a:rPr>
              <a:t>found == 1</a:t>
            </a:r>
            <a:r>
              <a:rPr lang="en-US" altLang="zh-CN" sz="2200" dirty="0">
                <a:solidFill>
                  <a:schemeClr val="tx1"/>
                </a:solidFill>
              </a:rPr>
              <a:t>)  break; 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      }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   if (</a:t>
            </a:r>
            <a:r>
              <a:rPr lang="en-US" altLang="zh-CN" sz="2200" dirty="0">
                <a:solidFill>
                  <a:srgbClr val="FF3300"/>
                </a:solidFill>
              </a:rPr>
              <a:t>found == 1</a:t>
            </a:r>
            <a:r>
              <a:rPr lang="en-US" altLang="zh-CN" sz="2200" dirty="0">
                <a:solidFill>
                  <a:schemeClr val="tx1"/>
                </a:solidFill>
              </a:rPr>
              <a:t>)  break; 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 }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if(</a:t>
            </a:r>
            <a:r>
              <a:rPr lang="en-US" altLang="zh-CN" sz="2200" dirty="0">
                <a:solidFill>
                  <a:srgbClr val="FF3300"/>
                </a:solidFill>
              </a:rPr>
              <a:t>!found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</a:t>
            </a:r>
            <a:r>
              <a:rPr lang="en-US" altLang="zh-CN" sz="2200" dirty="0" err="1">
                <a:solidFill>
                  <a:schemeClr val="tx1"/>
                </a:solidFill>
              </a:rPr>
              <a:t>printf</a:t>
            </a:r>
            <a:r>
              <a:rPr lang="en-US" altLang="zh-CN" sz="2200" dirty="0">
                <a:solidFill>
                  <a:schemeClr val="tx1"/>
                </a:solidFill>
              </a:rPr>
              <a:t>("not found\n");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else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     </a:t>
            </a:r>
            <a:r>
              <a:rPr lang="en-US" altLang="zh-CN" sz="2200" dirty="0" err="1">
                <a:solidFill>
                  <a:schemeClr val="tx1"/>
                </a:solidFill>
              </a:rPr>
              <a:t>printf</a:t>
            </a:r>
            <a:r>
              <a:rPr lang="en-US" altLang="zh-CN" sz="2200" dirty="0">
                <a:solidFill>
                  <a:schemeClr val="tx1"/>
                </a:solidFill>
              </a:rPr>
              <a:t>("minus number num[%d][%d]:%d\n",</a:t>
            </a:r>
            <a:br>
              <a:rPr lang="en-US" altLang="zh-CN" sz="2200" dirty="0">
                <a:solidFill>
                  <a:schemeClr val="tx1"/>
                </a:solidFill>
              </a:rPr>
            </a:br>
            <a:r>
              <a:rPr lang="en-US" altLang="zh-CN" sz="2200" dirty="0">
                <a:solidFill>
                  <a:schemeClr val="tx1"/>
                </a:solidFill>
              </a:rPr>
              <a:t>                      </a:t>
            </a:r>
            <a:r>
              <a:rPr lang="en-US" altLang="zh-CN" sz="2200" dirty="0" err="1">
                <a:solidFill>
                  <a:schemeClr val="tx1"/>
                </a:solidFill>
              </a:rPr>
              <a:t>i,j,num</a:t>
            </a:r>
            <a:r>
              <a:rPr lang="en-US" altLang="zh-CN" sz="2200" dirty="0">
                <a:solidFill>
                  <a:schemeClr val="tx1"/>
                </a:solidFill>
              </a:rPr>
              <a:t>[i][j]);</a:t>
            </a:r>
          </a:p>
          <a:p>
            <a:pPr marL="342900" indent="-342900" eaLnBrk="1" hangingPunct="1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22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8">
            <a:extLst>
              <a:ext uri="{FF2B5EF4-FFF2-40B4-BE49-F238E27FC236}">
                <a16:creationId xmlns:a16="http://schemas.microsoft.com/office/drawing/2014/main" id="{EBB03163-2108-4C74-B7EC-648957589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1147763"/>
            <a:ext cx="7905750" cy="46166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62000" indent="-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8   </a:t>
            </a:r>
            <a:r>
              <a:rPr lang="zh-CN" altLang="en-US" dirty="0"/>
              <a:t>请输出杨辉三角（前十列）。</a:t>
            </a:r>
            <a:endParaRPr kumimoji="0" lang="zh-CN" altLang="en-US" dirty="0"/>
          </a:p>
        </p:txBody>
      </p:sp>
      <p:sp>
        <p:nvSpPr>
          <p:cNvPr id="535561" name="Text Box 9">
            <a:extLst>
              <a:ext uri="{FF2B5EF4-FFF2-40B4-BE49-F238E27FC236}">
                <a16:creationId xmlns:a16="http://schemas.microsoft.com/office/drawing/2014/main" id="{89991B49-9E64-4796-BFE3-9DCB52CD6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082235"/>
            <a:ext cx="8534400" cy="2677656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分析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算法要点：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if(j==0||j==i)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{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	a[i][j]=1;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a[i][j]=a[i-1][j-1]+ a[i-1][j];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AE4DC5-F455-4B36-91A7-CB72979DE3A9}"/>
              </a:ext>
            </a:extLst>
          </p:cNvPr>
          <p:cNvSpPr txBox="1"/>
          <p:nvPr/>
        </p:nvSpPr>
        <p:spPr>
          <a:xfrm>
            <a:off x="357188" y="486916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  <a:p>
            <a:r>
              <a:rPr lang="en-US" sz="2000" dirty="0"/>
              <a:t>1     1</a:t>
            </a:r>
          </a:p>
          <a:p>
            <a:pPr marL="457200" indent="-457200">
              <a:buAutoNum type="arabicPlain"/>
            </a:pPr>
            <a:r>
              <a:rPr lang="en-US" sz="2000" dirty="0"/>
              <a:t>2    1</a:t>
            </a:r>
          </a:p>
          <a:p>
            <a:r>
              <a:rPr lang="en-US" sz="2000" dirty="0"/>
              <a:t>1     3    3    1</a:t>
            </a:r>
          </a:p>
          <a:p>
            <a:pPr marL="457200" indent="-457200">
              <a:buAutoNum type="arabicPlain"/>
            </a:pPr>
            <a:r>
              <a:rPr lang="en-US" sz="2000" dirty="0"/>
              <a:t>4    6    4    1</a:t>
            </a:r>
          </a:p>
          <a:p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03495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3BE49DB0-0113-4267-8BDD-2BD2572CA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681038"/>
            <a:ext cx="8237537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Tx/>
              <a:buChar char="§"/>
            </a:pPr>
            <a:r>
              <a:rPr lang="en-US" altLang="zh-CN" sz="3200">
                <a:solidFill>
                  <a:schemeClr val="accent1"/>
                </a:solidFill>
              </a:rPr>
              <a:t>7.3</a:t>
            </a:r>
            <a:r>
              <a:rPr lang="en-US" altLang="zh-CN" sz="3200">
                <a:latin typeface="Arial" panose="020B0604020202020204" pitchFamily="34" charset="0"/>
              </a:rPr>
              <a:t>  </a:t>
            </a:r>
            <a:r>
              <a:rPr lang="zh-CN" altLang="en-US" sz="3200">
                <a:latin typeface="Arial" panose="020B0604020202020204" pitchFamily="34" charset="0"/>
              </a:rPr>
              <a:t>字符数组</a:t>
            </a:r>
            <a:endParaRPr lang="zh-CN" altLang="en-US" sz="3200"/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lang="zh-CN" altLang="en-US" sz="2000"/>
              <a:t>字符数组：存放字符数据的数组。</a:t>
            </a: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kumimoji="0" lang="zh-CN" altLang="en-US" sz="2000"/>
              <a:t>一维字符数组：存放一个字符串（每个数组元素存放一个字符）</a:t>
            </a:r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kumimoji="0" lang="zh-CN" altLang="en-US" sz="2000"/>
              <a:t>二维字符数组：存放多个字符串（行数是字符串的个数）</a:t>
            </a:r>
            <a:endParaRPr lang="zh-CN" altLang="en-US" sz="2000"/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/>
              <a:t>字符数组的定义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形式：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0" lang="en-US" altLang="zh-CN" sz="2000"/>
              <a:t>char  </a:t>
            </a:r>
            <a:r>
              <a:rPr kumimoji="0" lang="zh-CN" altLang="en-US" sz="2000"/>
              <a:t>数组名</a:t>
            </a:r>
            <a:r>
              <a:rPr kumimoji="0" lang="en-US" altLang="zh-CN" sz="2000"/>
              <a:t>[</a:t>
            </a:r>
            <a:r>
              <a:rPr kumimoji="0" lang="zh-CN" altLang="en-US" sz="2000"/>
              <a:t>常量表达式</a:t>
            </a:r>
            <a:r>
              <a:rPr kumimoji="0" lang="en-US" altLang="zh-CN" sz="2000"/>
              <a:t>]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0" lang="en-US" altLang="zh-CN" sz="2000"/>
              <a:t>char  </a:t>
            </a:r>
            <a:r>
              <a:rPr kumimoji="0" lang="zh-CN" altLang="en-US" sz="2000"/>
              <a:t>数组名</a:t>
            </a:r>
            <a:r>
              <a:rPr kumimoji="0" lang="en-US" altLang="zh-CN" sz="2000"/>
              <a:t>[</a:t>
            </a:r>
            <a:r>
              <a:rPr kumimoji="0" lang="zh-CN" altLang="en-US" sz="2000"/>
              <a:t>常量表达式</a:t>
            </a:r>
            <a:r>
              <a:rPr kumimoji="0" lang="en-US" altLang="zh-CN" sz="2000"/>
              <a:t>][</a:t>
            </a:r>
            <a:r>
              <a:rPr kumimoji="0" lang="zh-CN" altLang="en-US" sz="2000"/>
              <a:t>常量表达式</a:t>
            </a:r>
            <a:r>
              <a:rPr kumimoji="0" lang="en-US" altLang="zh-CN" sz="2000"/>
              <a:t>]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0" lang="zh-CN" altLang="en-US" sz="2000"/>
              <a:t>常量表达式：整数、字符、符号常量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B43B0D3F-B247-41AF-958D-9D76458ED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063" y="4583113"/>
            <a:ext cx="3336925" cy="4953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/>
              <a:t>例   </a:t>
            </a:r>
            <a:r>
              <a:rPr lang="en-US" altLang="zh-CN"/>
              <a:t>char c[10], ch[3][4];</a:t>
            </a:r>
          </a:p>
        </p:txBody>
      </p:sp>
      <p:sp>
        <p:nvSpPr>
          <p:cNvPr id="35844" name="Rectangle 9">
            <a:extLst>
              <a:ext uri="{FF2B5EF4-FFF2-40B4-BE49-F238E27FC236}">
                <a16:creationId xmlns:a16="http://schemas.microsoft.com/office/drawing/2014/main" id="{653B897E-A7A8-4C81-A2A5-F75D4DB09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5197475"/>
            <a:ext cx="82375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可以用整型数组存放字符型数据，但浪费存储空间。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>
            <a:extLst>
              <a:ext uri="{FF2B5EF4-FFF2-40B4-BE49-F238E27FC236}">
                <a16:creationId xmlns:a16="http://schemas.microsoft.com/office/drawing/2014/main" id="{29BECDE9-E082-4070-A0E0-715B27FC4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784225"/>
            <a:ext cx="8069262" cy="385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/>
              <a:t>字符串和字符串结束标志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kumimoji="0" lang="zh-CN" altLang="en-US" dirty="0"/>
              <a:t>字符串：用双引号括起的若干字符，如： </a:t>
            </a:r>
            <a:r>
              <a:rPr lang="en-US" altLang="zh-CN" sz="2800" dirty="0"/>
              <a:t>"</a:t>
            </a:r>
            <a:r>
              <a:rPr lang="en-US" altLang="zh-CN" sz="2800" dirty="0" err="1"/>
              <a:t>china</a:t>
            </a:r>
            <a:r>
              <a:rPr lang="en-US" altLang="zh-CN" sz="2800" dirty="0"/>
              <a:t>"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kumimoji="0" lang="zh-CN" altLang="en-US" sz="2000" dirty="0"/>
              <a:t>可将其存放在一维或两维字符型数组中。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zh-CN" sz="2000" dirty="0"/>
              <a:t>无字符串变量，用字符数组处理字符串</a:t>
            </a:r>
            <a:endParaRPr lang="zh-CN" altLang="en-US" sz="2000" dirty="0"/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zh-CN" dirty="0"/>
              <a:t>字符串结束标志：</a:t>
            </a:r>
            <a:r>
              <a:rPr lang="en-US" altLang="zh-CN" dirty="0"/>
              <a:t>'</a:t>
            </a:r>
            <a:r>
              <a:rPr lang="zh-CN" altLang="zh-CN" dirty="0">
                <a:solidFill>
                  <a:srgbClr val="FF3300"/>
                </a:solidFill>
              </a:rPr>
              <a:t>\0</a:t>
            </a:r>
            <a:r>
              <a:rPr lang="en-US" altLang="zh-CN" dirty="0"/>
              <a:t>'</a:t>
            </a:r>
            <a:r>
              <a:rPr lang="zh-CN" altLang="en-US" dirty="0"/>
              <a:t>，</a:t>
            </a:r>
            <a:r>
              <a:rPr kumimoji="0" lang="en-US" altLang="zh-CN" dirty="0">
                <a:latin typeface="楷体_GB2312" pitchFamily="49" charset="-122"/>
              </a:rPr>
              <a:t>(</a:t>
            </a:r>
            <a:r>
              <a:rPr kumimoji="0" lang="zh-CN" altLang="en-US" dirty="0">
                <a:latin typeface="楷体_GB2312" pitchFamily="49" charset="-122"/>
              </a:rPr>
              <a:t>既无动作</a:t>
            </a:r>
            <a:r>
              <a:rPr kumimoji="0" lang="en-US" altLang="zh-CN" dirty="0">
                <a:latin typeface="楷体_GB2312" pitchFamily="49" charset="-122"/>
              </a:rPr>
              <a:t>,</a:t>
            </a:r>
            <a:r>
              <a:rPr kumimoji="0" lang="zh-CN" altLang="en-US" dirty="0">
                <a:latin typeface="楷体_GB2312" pitchFamily="49" charset="-122"/>
              </a:rPr>
              <a:t>又不显示</a:t>
            </a:r>
            <a:r>
              <a:rPr kumimoji="0" lang="en-US" altLang="zh-CN" dirty="0">
                <a:latin typeface="楷体_GB2312" pitchFamily="49" charset="-122"/>
              </a:rPr>
              <a:t>)</a:t>
            </a:r>
            <a:r>
              <a:rPr kumimoji="0" lang="en-US" altLang="zh-CN" dirty="0">
                <a:solidFill>
                  <a:schemeClr val="tx2"/>
                </a:solidFill>
              </a:rPr>
              <a:t> </a:t>
            </a:r>
            <a:endParaRPr lang="en-US" altLang="zh-CN" dirty="0"/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0" lang="zh-CN" altLang="en-US" sz="2000" dirty="0"/>
              <a:t>字符串的长度：第一个</a:t>
            </a:r>
            <a:r>
              <a:rPr lang="en-US" altLang="zh-CN" sz="2000" dirty="0"/>
              <a:t>'</a:t>
            </a:r>
            <a:r>
              <a:rPr kumimoji="0" lang="en-US" altLang="zh-CN" sz="2000" dirty="0"/>
              <a:t>\ 0</a:t>
            </a:r>
            <a:r>
              <a:rPr lang="en-US" altLang="zh-CN" sz="2000" dirty="0"/>
              <a:t>'</a:t>
            </a:r>
            <a:r>
              <a:rPr kumimoji="0" lang="zh-CN" altLang="en-US" sz="2000" dirty="0"/>
              <a:t>以前字符的个数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kumimoji="0" lang="zh-CN" altLang="en-US" sz="2000" dirty="0"/>
              <a:t>在字符型数组或字符串中遇</a:t>
            </a:r>
            <a:r>
              <a:rPr lang="en-US" altLang="zh-CN" sz="2000" dirty="0"/>
              <a:t>'</a:t>
            </a:r>
            <a:r>
              <a:rPr kumimoji="0" lang="en-US" altLang="zh-CN" sz="2000" dirty="0"/>
              <a:t>\ 0</a:t>
            </a:r>
            <a:r>
              <a:rPr lang="en-US" altLang="zh-CN" sz="2000" dirty="0"/>
              <a:t>'</a:t>
            </a:r>
            <a:r>
              <a:rPr kumimoji="0" lang="zh-CN" altLang="en-US" sz="2000" dirty="0"/>
              <a:t>，即认为该字符串结束。</a:t>
            </a:r>
            <a:endParaRPr lang="zh-CN" altLang="en-US" sz="2000" dirty="0"/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系统对字符串常量自动加一个</a:t>
            </a:r>
            <a:r>
              <a:rPr lang="en-US" altLang="zh-CN" sz="2000" dirty="0"/>
              <a:t>'\0'</a:t>
            </a:r>
            <a:r>
              <a:rPr lang="zh-CN" altLang="en-US" sz="2000" dirty="0"/>
              <a:t>作为结束符。</a:t>
            </a:r>
          </a:p>
          <a:p>
            <a:pPr lvl="4" eaLnBrk="1" hangingPunct="1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None/>
            </a:pP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en-US" altLang="zh-CN" dirty="0" err="1"/>
              <a:t>china</a:t>
            </a:r>
            <a:r>
              <a:rPr lang="en-US" altLang="zh-CN" dirty="0"/>
              <a:t>");</a:t>
            </a:r>
          </a:p>
        </p:txBody>
      </p:sp>
      <p:grpSp>
        <p:nvGrpSpPr>
          <p:cNvPr id="36867" name="Group 23">
            <a:extLst>
              <a:ext uri="{FF2B5EF4-FFF2-40B4-BE49-F238E27FC236}">
                <a16:creationId xmlns:a16="http://schemas.microsoft.com/office/drawing/2014/main" id="{6AC316D8-FF3A-4C3F-B5CC-FED96AD9E439}"/>
              </a:ext>
            </a:extLst>
          </p:cNvPr>
          <p:cNvGrpSpPr>
            <a:grpSpLocks/>
          </p:cNvGrpSpPr>
          <p:nvPr/>
        </p:nvGrpSpPr>
        <p:grpSpPr bwMode="auto">
          <a:xfrm>
            <a:off x="2763838" y="4759325"/>
            <a:ext cx="4267200" cy="685800"/>
            <a:chOff x="2423" y="3331"/>
            <a:chExt cx="2688" cy="432"/>
          </a:xfrm>
        </p:grpSpPr>
        <p:sp>
          <p:nvSpPr>
            <p:cNvPr id="36868" name="Rectangle 9">
              <a:extLst>
                <a:ext uri="{FF2B5EF4-FFF2-40B4-BE49-F238E27FC236}">
                  <a16:creationId xmlns:a16="http://schemas.microsoft.com/office/drawing/2014/main" id="{F7E35086-A982-4053-818D-D8E8600F7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" y="3331"/>
              <a:ext cx="2688" cy="4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69" name="Line 10">
              <a:extLst>
                <a:ext uri="{FF2B5EF4-FFF2-40B4-BE49-F238E27FC236}">
                  <a16:creationId xmlns:a16="http://schemas.microsoft.com/office/drawing/2014/main" id="{BA0CE7EB-F7A7-4939-BEAF-CA4B5CC29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9" y="3331"/>
              <a:ext cx="0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6870" name="Line 11">
              <a:extLst>
                <a:ext uri="{FF2B5EF4-FFF2-40B4-BE49-F238E27FC236}">
                  <a16:creationId xmlns:a16="http://schemas.microsoft.com/office/drawing/2014/main" id="{EA87FF97-BFF5-470D-8D7E-8849D8E04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7" y="3331"/>
              <a:ext cx="0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6871" name="Line 12">
              <a:extLst>
                <a:ext uri="{FF2B5EF4-FFF2-40B4-BE49-F238E27FC236}">
                  <a16:creationId xmlns:a16="http://schemas.microsoft.com/office/drawing/2014/main" id="{3516EB01-190E-452F-818F-BA7A64863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1" y="3331"/>
              <a:ext cx="0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6872" name="Line 13">
              <a:extLst>
                <a:ext uri="{FF2B5EF4-FFF2-40B4-BE49-F238E27FC236}">
                  <a16:creationId xmlns:a16="http://schemas.microsoft.com/office/drawing/2014/main" id="{40227A14-600C-4950-BBE8-935D240CA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3" y="3331"/>
              <a:ext cx="0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6873" name="Line 14">
              <a:extLst>
                <a:ext uri="{FF2B5EF4-FFF2-40B4-BE49-F238E27FC236}">
                  <a16:creationId xmlns:a16="http://schemas.microsoft.com/office/drawing/2014/main" id="{C6B874B4-069B-440D-9F00-B5C147DC7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9" y="3331"/>
              <a:ext cx="0" cy="4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6874" name="Text Box 15">
              <a:extLst>
                <a:ext uri="{FF2B5EF4-FFF2-40B4-BE49-F238E27FC236}">
                  <a16:creationId xmlns:a16="http://schemas.microsoft.com/office/drawing/2014/main" id="{B13AB337-ED8A-4B38-B685-E123E7BC3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4" y="3427"/>
              <a:ext cx="201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c</a:t>
              </a:r>
            </a:p>
          </p:txBody>
        </p:sp>
        <p:sp>
          <p:nvSpPr>
            <p:cNvPr id="36875" name="Text Box 16">
              <a:extLst>
                <a:ext uri="{FF2B5EF4-FFF2-40B4-BE49-F238E27FC236}">
                  <a16:creationId xmlns:a16="http://schemas.microsoft.com/office/drawing/2014/main" id="{9678D50D-7DC9-4E11-899A-80C33A926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8" y="3427"/>
              <a:ext cx="22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h</a:t>
              </a:r>
            </a:p>
          </p:txBody>
        </p:sp>
        <p:sp>
          <p:nvSpPr>
            <p:cNvPr id="36876" name="Text Box 17">
              <a:extLst>
                <a:ext uri="{FF2B5EF4-FFF2-40B4-BE49-F238E27FC236}">
                  <a16:creationId xmlns:a16="http://schemas.microsoft.com/office/drawing/2014/main" id="{8741F240-425F-4E1F-8CBC-15BC564D2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3427"/>
              <a:ext cx="169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i</a:t>
              </a:r>
            </a:p>
          </p:txBody>
        </p:sp>
        <p:sp>
          <p:nvSpPr>
            <p:cNvPr id="36877" name="Text Box 18">
              <a:extLst>
                <a:ext uri="{FF2B5EF4-FFF2-40B4-BE49-F238E27FC236}">
                  <a16:creationId xmlns:a16="http://schemas.microsoft.com/office/drawing/2014/main" id="{33CDFB89-6510-4042-BC2E-B5BB21EFA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0" y="3427"/>
              <a:ext cx="22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n</a:t>
              </a:r>
            </a:p>
          </p:txBody>
        </p:sp>
        <p:sp>
          <p:nvSpPr>
            <p:cNvPr id="36878" name="Text Box 19">
              <a:extLst>
                <a:ext uri="{FF2B5EF4-FFF2-40B4-BE49-F238E27FC236}">
                  <a16:creationId xmlns:a16="http://schemas.microsoft.com/office/drawing/2014/main" id="{E443D7CC-E0D9-4707-A96B-211540044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4" y="3427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a</a:t>
              </a:r>
            </a:p>
          </p:txBody>
        </p:sp>
        <p:sp>
          <p:nvSpPr>
            <p:cNvPr id="36879" name="Text Box 20">
              <a:extLst>
                <a:ext uri="{FF2B5EF4-FFF2-40B4-BE49-F238E27FC236}">
                  <a16:creationId xmlns:a16="http://schemas.microsoft.com/office/drawing/2014/main" id="{94740651-6676-4300-89E7-E70B502DE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3" y="3427"/>
              <a:ext cx="265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\0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A8F20FB9-7C20-4A92-8FC9-1C8B92A7D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708025"/>
            <a:ext cx="7759700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/>
              <a:t>字符数组的初始化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逐个字符赋值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用字符串常量</a:t>
            </a:r>
          </a:p>
        </p:txBody>
      </p:sp>
      <p:grpSp>
        <p:nvGrpSpPr>
          <p:cNvPr id="2" name="Group 26">
            <a:extLst>
              <a:ext uri="{FF2B5EF4-FFF2-40B4-BE49-F238E27FC236}">
                <a16:creationId xmlns:a16="http://schemas.microsoft.com/office/drawing/2014/main" id="{E27EA3D9-CBDC-4C84-931A-4C0E457C5CC7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368425"/>
            <a:ext cx="6935788" cy="3768725"/>
            <a:chOff x="622" y="1607"/>
            <a:chExt cx="4369" cy="2374"/>
          </a:xfrm>
        </p:grpSpPr>
        <p:sp>
          <p:nvSpPr>
            <p:cNvPr id="38002" name="Rectangle 9">
              <a:extLst>
                <a:ext uri="{FF2B5EF4-FFF2-40B4-BE49-F238E27FC236}">
                  <a16:creationId xmlns:a16="http://schemas.microsoft.com/office/drawing/2014/main" id="{7B731218-0BA5-4476-BFC3-25E75508C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400"/>
              <a:ext cx="4046" cy="158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r>
                <a:rPr lang="en-US" altLang="zh-CN" dirty="0">
                  <a:solidFill>
                    <a:schemeClr val="bg2"/>
                  </a:solidFill>
                </a:rPr>
                <a:t>           </a:t>
              </a:r>
              <a:r>
                <a:rPr lang="zh-CN" altLang="en-US" dirty="0"/>
                <a:t>例 </a:t>
              </a:r>
              <a:r>
                <a:rPr lang="en-US" altLang="zh-CN" dirty="0"/>
                <a:t>char </a:t>
              </a:r>
              <a:r>
                <a:rPr lang="en-US" altLang="zh-CN" dirty="0" err="1"/>
                <a:t>ch</a:t>
              </a:r>
              <a:r>
                <a:rPr lang="en-US" altLang="zh-CN" dirty="0"/>
                <a:t>[5]=</a:t>
              </a:r>
              <a:r>
                <a:rPr lang="en-US" altLang="zh-CN" dirty="0">
                  <a:solidFill>
                    <a:srgbClr val="FF3300"/>
                  </a:solidFill>
                </a:rPr>
                <a:t>{</a:t>
              </a:r>
              <a:r>
                <a:rPr lang="en-US" altLang="zh-CN" dirty="0"/>
                <a:t>'H', 'e', 'l', 'l', 'o'</a:t>
              </a:r>
              <a:r>
                <a:rPr lang="en-US" altLang="zh-CN" dirty="0">
                  <a:solidFill>
                    <a:srgbClr val="FF3300"/>
                  </a:solidFill>
                </a:rPr>
                <a:t>}</a:t>
              </a:r>
              <a:r>
                <a:rPr lang="en-US" altLang="zh-CN" dirty="0"/>
                <a:t>;</a:t>
              </a: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</p:txBody>
        </p:sp>
        <p:sp>
          <p:nvSpPr>
            <p:cNvPr id="38003" name="Rectangle 10">
              <a:extLst>
                <a:ext uri="{FF2B5EF4-FFF2-40B4-BE49-F238E27FC236}">
                  <a16:creationId xmlns:a16="http://schemas.microsoft.com/office/drawing/2014/main" id="{997BA9A6-10D5-43D8-8EE0-C6E56354C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" y="2905"/>
              <a:ext cx="2988" cy="3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38004" name="Line 11">
              <a:extLst>
                <a:ext uri="{FF2B5EF4-FFF2-40B4-BE49-F238E27FC236}">
                  <a16:creationId xmlns:a16="http://schemas.microsoft.com/office/drawing/2014/main" id="{E4506A00-1D83-413B-B860-9864CB834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6" y="2913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005" name="Line 12">
              <a:extLst>
                <a:ext uri="{FF2B5EF4-FFF2-40B4-BE49-F238E27FC236}">
                  <a16:creationId xmlns:a16="http://schemas.microsoft.com/office/drawing/2014/main" id="{F115DC21-F0B0-401E-B3A7-10A1207A9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899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006" name="Line 13">
              <a:extLst>
                <a:ext uri="{FF2B5EF4-FFF2-40B4-BE49-F238E27FC236}">
                  <a16:creationId xmlns:a16="http://schemas.microsoft.com/office/drawing/2014/main" id="{A9C7C439-B96F-4004-B17F-5ED68E2FA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" y="2899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007" name="Line 14">
              <a:extLst>
                <a:ext uri="{FF2B5EF4-FFF2-40B4-BE49-F238E27FC236}">
                  <a16:creationId xmlns:a16="http://schemas.microsoft.com/office/drawing/2014/main" id="{CE2BD911-BF9F-42F0-B283-2F16DDBFE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" y="2899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008" name="Text Box 15">
              <a:extLst>
                <a:ext uri="{FF2B5EF4-FFF2-40B4-BE49-F238E27FC236}">
                  <a16:creationId xmlns:a16="http://schemas.microsoft.com/office/drawing/2014/main" id="{5DCED018-065C-4088-A2EC-E35FA9C14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3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ch[0]</a:t>
              </a:r>
            </a:p>
          </p:txBody>
        </p:sp>
        <p:sp>
          <p:nvSpPr>
            <p:cNvPr id="38009" name="Text Box 16">
              <a:extLst>
                <a:ext uri="{FF2B5EF4-FFF2-40B4-BE49-F238E27FC236}">
                  <a16:creationId xmlns:a16="http://schemas.microsoft.com/office/drawing/2014/main" id="{99D8192F-41CB-4A3A-9208-0AC8FE332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" y="2963"/>
              <a:ext cx="26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H</a:t>
              </a:r>
            </a:p>
          </p:txBody>
        </p:sp>
        <p:sp>
          <p:nvSpPr>
            <p:cNvPr id="38010" name="Text Box 17">
              <a:extLst>
                <a:ext uri="{FF2B5EF4-FFF2-40B4-BE49-F238E27FC236}">
                  <a16:creationId xmlns:a16="http://schemas.microsoft.com/office/drawing/2014/main" id="{E9DC04B4-3C7F-4B64-AD7D-44F0458A1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1" y="2963"/>
              <a:ext cx="199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e</a:t>
              </a:r>
            </a:p>
          </p:txBody>
        </p:sp>
        <p:sp>
          <p:nvSpPr>
            <p:cNvPr id="38011" name="Text Box 18">
              <a:extLst>
                <a:ext uri="{FF2B5EF4-FFF2-40B4-BE49-F238E27FC236}">
                  <a16:creationId xmlns:a16="http://schemas.microsoft.com/office/drawing/2014/main" id="{ABE2C54D-F6A3-42D9-BC8A-2D8B09EC4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963"/>
              <a:ext cx="16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l</a:t>
              </a:r>
            </a:p>
          </p:txBody>
        </p:sp>
        <p:sp>
          <p:nvSpPr>
            <p:cNvPr id="38012" name="Text Box 19">
              <a:extLst>
                <a:ext uri="{FF2B5EF4-FFF2-40B4-BE49-F238E27FC236}">
                  <a16:creationId xmlns:a16="http://schemas.microsoft.com/office/drawing/2014/main" id="{A753E61F-283A-48EE-93EF-4EC6CE214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2" y="2963"/>
              <a:ext cx="16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l</a:t>
              </a:r>
            </a:p>
          </p:txBody>
        </p:sp>
        <p:sp>
          <p:nvSpPr>
            <p:cNvPr id="38013" name="Text Box 20">
              <a:extLst>
                <a:ext uri="{FF2B5EF4-FFF2-40B4-BE49-F238E27FC236}">
                  <a16:creationId xmlns:a16="http://schemas.microsoft.com/office/drawing/2014/main" id="{77F02F08-4476-4EA1-8211-4DB2C9A6E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" y="2963"/>
              <a:ext cx="21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o</a:t>
              </a:r>
            </a:p>
          </p:txBody>
        </p:sp>
        <p:sp>
          <p:nvSpPr>
            <p:cNvPr id="38014" name="AutoShape 21">
              <a:extLst>
                <a:ext uri="{FF2B5EF4-FFF2-40B4-BE49-F238E27FC236}">
                  <a16:creationId xmlns:a16="http://schemas.microsoft.com/office/drawing/2014/main" id="{33615936-44A1-4532-972F-5A88DFA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1607"/>
              <a:ext cx="1921" cy="436"/>
            </a:xfrm>
            <a:prstGeom prst="cloudCallout">
              <a:avLst>
                <a:gd name="adj1" fmla="val -37602"/>
                <a:gd name="adj2" fmla="val 114551"/>
              </a:avLst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669900"/>
                  </a:solidFill>
                </a:rPr>
                <a:t>逐个字符赋值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8015" name="Text Box 22">
              <a:extLst>
                <a:ext uri="{FF2B5EF4-FFF2-40B4-BE49-F238E27FC236}">
                  <a16:creationId xmlns:a16="http://schemas.microsoft.com/office/drawing/2014/main" id="{257F84CE-9BB6-4D1E-8B1F-8C2335839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7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ch[1]</a:t>
              </a:r>
            </a:p>
          </p:txBody>
        </p:sp>
        <p:sp>
          <p:nvSpPr>
            <p:cNvPr id="38016" name="Text Box 23">
              <a:extLst>
                <a:ext uri="{FF2B5EF4-FFF2-40B4-BE49-F238E27FC236}">
                  <a16:creationId xmlns:a16="http://schemas.microsoft.com/office/drawing/2014/main" id="{B52A18C4-EA3F-416C-820A-1895637E3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ch[2]</a:t>
              </a:r>
            </a:p>
          </p:txBody>
        </p:sp>
        <p:sp>
          <p:nvSpPr>
            <p:cNvPr id="38017" name="Text Box 24">
              <a:extLst>
                <a:ext uri="{FF2B5EF4-FFF2-40B4-BE49-F238E27FC236}">
                  <a16:creationId xmlns:a16="http://schemas.microsoft.com/office/drawing/2014/main" id="{E84ED9EF-4C97-4926-BE71-4108EE69E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3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ch[3]</a:t>
              </a:r>
            </a:p>
          </p:txBody>
        </p:sp>
        <p:sp>
          <p:nvSpPr>
            <p:cNvPr id="38018" name="Text Box 25">
              <a:extLst>
                <a:ext uri="{FF2B5EF4-FFF2-40B4-BE49-F238E27FC236}">
                  <a16:creationId xmlns:a16="http://schemas.microsoft.com/office/drawing/2014/main" id="{72F30252-E065-4EF3-9E51-A8A70EE67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ch[4]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5">
            <a:extLst>
              <a:ext uri="{FF2B5EF4-FFF2-40B4-BE49-F238E27FC236}">
                <a16:creationId xmlns:a16="http://schemas.microsoft.com/office/drawing/2014/main" id="{D88D0C86-FE20-4A01-95A1-A12115259A4B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368425"/>
            <a:ext cx="7386638" cy="3768725"/>
            <a:chOff x="886" y="941"/>
            <a:chExt cx="4653" cy="2374"/>
          </a:xfrm>
        </p:grpSpPr>
        <p:grpSp>
          <p:nvGrpSpPr>
            <p:cNvPr id="37983" name="Group 47">
              <a:extLst>
                <a:ext uri="{FF2B5EF4-FFF2-40B4-BE49-F238E27FC236}">
                  <a16:creationId xmlns:a16="http://schemas.microsoft.com/office/drawing/2014/main" id="{F58F1106-467C-48E5-A9BC-A75626BAF8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6" y="941"/>
              <a:ext cx="4369" cy="2374"/>
              <a:chOff x="622" y="1607"/>
              <a:chExt cx="4369" cy="2374"/>
            </a:xfrm>
          </p:grpSpPr>
          <p:sp>
            <p:nvSpPr>
              <p:cNvPr id="37985" name="Rectangle 48">
                <a:extLst>
                  <a:ext uri="{FF2B5EF4-FFF2-40B4-BE49-F238E27FC236}">
                    <a16:creationId xmlns:a16="http://schemas.microsoft.com/office/drawing/2014/main" id="{AB9EA8F3-EA72-4B7A-AF4F-6F651263F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400"/>
                <a:ext cx="4046" cy="158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bg2"/>
                  </a:solidFill>
                </a:endParaRPr>
              </a:p>
              <a:p>
                <a:pPr eaLnBrk="1" hangingPunct="1"/>
                <a:r>
                  <a:rPr lang="en-US" altLang="zh-CN" dirty="0">
                    <a:solidFill>
                      <a:schemeClr val="bg2"/>
                    </a:solidFill>
                  </a:rPr>
                  <a:t>           </a:t>
                </a:r>
                <a:r>
                  <a:rPr lang="zh-CN" altLang="en-US" dirty="0"/>
                  <a:t>例 </a:t>
                </a:r>
                <a:r>
                  <a:rPr lang="en-US" altLang="zh-CN" dirty="0"/>
                  <a:t>char </a:t>
                </a:r>
                <a:r>
                  <a:rPr lang="en-US" altLang="zh-CN" dirty="0" err="1"/>
                  <a:t>ch</a:t>
                </a:r>
                <a:r>
                  <a:rPr lang="en-US" altLang="zh-CN" dirty="0"/>
                  <a:t>[</a:t>
                </a:r>
                <a:r>
                  <a:rPr lang="en-US" altLang="zh-CN" dirty="0">
                    <a:solidFill>
                      <a:srgbClr val="FF3300"/>
                    </a:solidFill>
                  </a:rPr>
                  <a:t>4</a:t>
                </a:r>
                <a:r>
                  <a:rPr lang="en-US" altLang="zh-CN" dirty="0"/>
                  <a:t>]={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'H'</a:t>
                </a:r>
                <a:r>
                  <a:rPr lang="en-US" altLang="zh-CN" dirty="0"/>
                  <a:t>,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'e'</a:t>
                </a:r>
                <a:r>
                  <a:rPr lang="en-US" altLang="zh-CN" dirty="0"/>
                  <a:t>,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'l'</a:t>
                </a:r>
                <a:r>
                  <a:rPr lang="en-US" altLang="zh-CN" dirty="0"/>
                  <a:t>,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'l'</a:t>
                </a:r>
                <a:r>
                  <a:rPr lang="en-US" altLang="zh-CN" dirty="0"/>
                  <a:t>,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'o'</a:t>
                </a:r>
                <a:r>
                  <a:rPr lang="en-US" altLang="zh-CN" dirty="0"/>
                  <a:t>};</a:t>
                </a: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</a:endParaRPr>
              </a:p>
              <a:p>
                <a:pPr eaLnBrk="1" hangingPunct="1"/>
                <a:endParaRPr lang="en-US" altLang="zh-CN" dirty="0">
                  <a:solidFill>
                    <a:schemeClr val="bg2"/>
                  </a:solidFill>
                </a:endParaRPr>
              </a:p>
              <a:p>
                <a:pPr eaLnBrk="1" hangingPunct="1"/>
                <a:r>
                  <a:rPr lang="en-US" altLang="zh-CN" dirty="0">
                    <a:solidFill>
                      <a:schemeClr val="bg2"/>
                    </a:solidFill>
                  </a:rPr>
                  <a:t>}</a:t>
                </a:r>
              </a:p>
            </p:txBody>
          </p:sp>
          <p:sp>
            <p:nvSpPr>
              <p:cNvPr id="37986" name="Rectangle 49">
                <a:extLst>
                  <a:ext uri="{FF2B5EF4-FFF2-40B4-BE49-F238E27FC236}">
                    <a16:creationId xmlns:a16="http://schemas.microsoft.com/office/drawing/2014/main" id="{B445C53E-2196-431A-AE27-ACA03A5E0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0" y="2905"/>
                <a:ext cx="2988" cy="39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/>
              </a:p>
            </p:txBody>
          </p:sp>
          <p:sp>
            <p:nvSpPr>
              <p:cNvPr id="37987" name="Line 50">
                <a:extLst>
                  <a:ext uri="{FF2B5EF4-FFF2-40B4-BE49-F238E27FC236}">
                    <a16:creationId xmlns:a16="http://schemas.microsoft.com/office/drawing/2014/main" id="{22607258-736C-426F-860C-17A40D8272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6" y="2913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88" name="Line 51">
                <a:extLst>
                  <a:ext uri="{FF2B5EF4-FFF2-40B4-BE49-F238E27FC236}">
                    <a16:creationId xmlns:a16="http://schemas.microsoft.com/office/drawing/2014/main" id="{DF92392A-4E4A-4C6C-8255-A908D80D2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899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89" name="Line 52">
                <a:extLst>
                  <a:ext uri="{FF2B5EF4-FFF2-40B4-BE49-F238E27FC236}">
                    <a16:creationId xmlns:a16="http://schemas.microsoft.com/office/drawing/2014/main" id="{9206A706-5184-4AE1-988C-1D892629D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4" y="2899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90" name="Line 53">
                <a:extLst>
                  <a:ext uri="{FF2B5EF4-FFF2-40B4-BE49-F238E27FC236}">
                    <a16:creationId xmlns:a16="http://schemas.microsoft.com/office/drawing/2014/main" id="{6D53B990-5A4F-4BD7-BD6D-FA345EF63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8" y="2899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91" name="Text Box 54">
                <a:extLst>
                  <a:ext uri="{FF2B5EF4-FFF2-40B4-BE49-F238E27FC236}">
                    <a16:creationId xmlns:a16="http://schemas.microsoft.com/office/drawing/2014/main" id="{40AB405B-19DF-4A15-9665-B2092C6C90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3" y="3389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ch[0]</a:t>
                </a:r>
              </a:p>
            </p:txBody>
          </p:sp>
          <p:sp>
            <p:nvSpPr>
              <p:cNvPr id="37992" name="Text Box 55">
                <a:extLst>
                  <a:ext uri="{FF2B5EF4-FFF2-40B4-BE49-F238E27FC236}">
                    <a16:creationId xmlns:a16="http://schemas.microsoft.com/office/drawing/2014/main" id="{429D6817-CAC0-45CD-AAF2-ACE69F93D0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6" y="2963"/>
                <a:ext cx="26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H</a:t>
                </a:r>
              </a:p>
            </p:txBody>
          </p:sp>
          <p:sp>
            <p:nvSpPr>
              <p:cNvPr id="37993" name="Text Box 56">
                <a:extLst>
                  <a:ext uri="{FF2B5EF4-FFF2-40B4-BE49-F238E27FC236}">
                    <a16:creationId xmlns:a16="http://schemas.microsoft.com/office/drawing/2014/main" id="{03772BAE-7FAC-4BBC-83BC-20A72D2533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1" y="2963"/>
                <a:ext cx="199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e</a:t>
                </a:r>
              </a:p>
            </p:txBody>
          </p:sp>
          <p:sp>
            <p:nvSpPr>
              <p:cNvPr id="37994" name="Text Box 57">
                <a:extLst>
                  <a:ext uri="{FF2B5EF4-FFF2-40B4-BE49-F238E27FC236}">
                    <a16:creationId xmlns:a16="http://schemas.microsoft.com/office/drawing/2014/main" id="{3ABAC333-4CB9-4E1F-9A54-65D4945A5F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7" y="2963"/>
                <a:ext cx="16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l</a:t>
                </a:r>
              </a:p>
            </p:txBody>
          </p:sp>
          <p:sp>
            <p:nvSpPr>
              <p:cNvPr id="37995" name="Text Box 58">
                <a:extLst>
                  <a:ext uri="{FF2B5EF4-FFF2-40B4-BE49-F238E27FC236}">
                    <a16:creationId xmlns:a16="http://schemas.microsoft.com/office/drawing/2014/main" id="{A6F16F55-ECFE-4EBF-91E6-D99949B20B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2" y="2963"/>
                <a:ext cx="16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l</a:t>
                </a:r>
              </a:p>
            </p:txBody>
          </p:sp>
          <p:sp>
            <p:nvSpPr>
              <p:cNvPr id="37996" name="Text Box 59">
                <a:extLst>
                  <a:ext uri="{FF2B5EF4-FFF2-40B4-BE49-F238E27FC236}">
                    <a16:creationId xmlns:a16="http://schemas.microsoft.com/office/drawing/2014/main" id="{E1C9F28A-CE79-4180-8355-122BCD04E7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8" y="2963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33CC33"/>
                    </a:solidFill>
                  </a:rPr>
                  <a:t>o</a:t>
                </a:r>
              </a:p>
            </p:txBody>
          </p:sp>
          <p:sp>
            <p:nvSpPr>
              <p:cNvPr id="37997" name="AutoShape 60">
                <a:extLst>
                  <a:ext uri="{FF2B5EF4-FFF2-40B4-BE49-F238E27FC236}">
                    <a16:creationId xmlns:a16="http://schemas.microsoft.com/office/drawing/2014/main" id="{9EFD93C1-23EC-4516-96FB-A3F3DC53C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1607"/>
                <a:ext cx="1921" cy="436"/>
              </a:xfrm>
              <a:prstGeom prst="cloudCallout">
                <a:avLst>
                  <a:gd name="adj1" fmla="val -37602"/>
                  <a:gd name="adj2" fmla="val 114551"/>
                </a:avLst>
              </a:prstGeom>
              <a:solidFill>
                <a:schemeClr val="bg1"/>
              </a:solidFill>
              <a:ln w="38100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>
                    <a:solidFill>
                      <a:srgbClr val="669900"/>
                    </a:solidFill>
                  </a:rPr>
                  <a:t>逐个字符赋值</a:t>
                </a: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7998" name="Text Box 61">
                <a:extLst>
                  <a:ext uri="{FF2B5EF4-FFF2-40B4-BE49-F238E27FC236}">
                    <a16:creationId xmlns:a16="http://schemas.microsoft.com/office/drawing/2014/main" id="{84A6B72E-C0BF-411C-BF50-3E1DBF54CA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7" y="3389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ch[1]</a:t>
                </a:r>
              </a:p>
            </p:txBody>
          </p:sp>
          <p:sp>
            <p:nvSpPr>
              <p:cNvPr id="37999" name="Text Box 62">
                <a:extLst>
                  <a:ext uri="{FF2B5EF4-FFF2-40B4-BE49-F238E27FC236}">
                    <a16:creationId xmlns:a16="http://schemas.microsoft.com/office/drawing/2014/main" id="{24FF6386-107E-49A9-88CF-AFDBE79312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9" y="3389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ch[2]</a:t>
                </a:r>
              </a:p>
            </p:txBody>
          </p:sp>
          <p:sp>
            <p:nvSpPr>
              <p:cNvPr id="38000" name="Text Box 63">
                <a:extLst>
                  <a:ext uri="{FF2B5EF4-FFF2-40B4-BE49-F238E27FC236}">
                    <a16:creationId xmlns:a16="http://schemas.microsoft.com/office/drawing/2014/main" id="{E28CA952-A75F-415C-AB05-78EBED0256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3" y="3389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ch[3]</a:t>
                </a:r>
              </a:p>
            </p:txBody>
          </p:sp>
          <p:sp>
            <p:nvSpPr>
              <p:cNvPr id="38001" name="Text Box 64">
                <a:extLst>
                  <a:ext uri="{FF2B5EF4-FFF2-40B4-BE49-F238E27FC236}">
                    <a16:creationId xmlns:a16="http://schemas.microsoft.com/office/drawing/2014/main" id="{017BF305-D746-40D1-A173-4700D840E3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0" y="3389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33CC33"/>
                    </a:solidFill>
                  </a:rPr>
                  <a:t>ch[4]</a:t>
                </a:r>
              </a:p>
            </p:txBody>
          </p:sp>
        </p:grpSp>
        <p:sp>
          <p:nvSpPr>
            <p:cNvPr id="37984" name="AutoShape 28">
              <a:extLst>
                <a:ext uri="{FF2B5EF4-FFF2-40B4-BE49-F238E27FC236}">
                  <a16:creationId xmlns:a16="http://schemas.microsoft.com/office/drawing/2014/main" id="{75CE82B5-7469-4EB8-A728-C0723C50D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" y="2013"/>
              <a:ext cx="1093" cy="628"/>
            </a:xfrm>
            <a:prstGeom prst="irregularSeal1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rgbClr val="FF0000"/>
                  </a:solidFill>
                </a:rPr>
                <a:t>有问题</a:t>
              </a:r>
              <a:r>
                <a:rPr lang="en-US" altLang="zh-CN" sz="2000">
                  <a:solidFill>
                    <a:srgbClr val="FF0000"/>
                  </a:solidFill>
                </a:rPr>
                <a:t>!</a:t>
              </a:r>
              <a:endParaRPr lang="en-US" altLang="zh-CN" sz="2000"/>
            </a:p>
          </p:txBody>
        </p:sp>
      </p:grpSp>
      <p:sp>
        <p:nvSpPr>
          <p:cNvPr id="37890" name="Rectangle 4">
            <a:extLst>
              <a:ext uri="{FF2B5EF4-FFF2-40B4-BE49-F238E27FC236}">
                <a16:creationId xmlns:a16="http://schemas.microsoft.com/office/drawing/2014/main" id="{A8F20FB9-7C20-4A92-8FC9-1C8B92A7D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708025"/>
            <a:ext cx="7759700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/>
              <a:t>字符数组的初始化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逐个字符赋值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用字符串常量</a:t>
            </a:r>
          </a:p>
        </p:txBody>
      </p:sp>
    </p:spTree>
    <p:extLst>
      <p:ext uri="{BB962C8B-B14F-4D97-AF65-F5344CB8AC3E}">
        <p14:creationId xmlns:p14="http://schemas.microsoft.com/office/powerpoint/2010/main" val="832148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4">
            <a:extLst>
              <a:ext uri="{FF2B5EF4-FFF2-40B4-BE49-F238E27FC236}">
                <a16:creationId xmlns:a16="http://schemas.microsoft.com/office/drawing/2014/main" id="{529BB998-E6C1-456E-8C9F-2650C6B1DDB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368425"/>
            <a:ext cx="6935788" cy="3768725"/>
            <a:chOff x="622" y="1607"/>
            <a:chExt cx="4369" cy="2374"/>
          </a:xfrm>
        </p:grpSpPr>
        <p:sp>
          <p:nvSpPr>
            <p:cNvPr id="37966" name="Rectangle 85">
              <a:extLst>
                <a:ext uri="{FF2B5EF4-FFF2-40B4-BE49-F238E27FC236}">
                  <a16:creationId xmlns:a16="http://schemas.microsoft.com/office/drawing/2014/main" id="{B4A08EA4-6D1E-4F33-9FC8-66D61380C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400"/>
              <a:ext cx="4046" cy="158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r>
                <a:rPr lang="en-US" altLang="zh-CN" dirty="0">
                  <a:solidFill>
                    <a:schemeClr val="bg2"/>
                  </a:solidFill>
                </a:rPr>
                <a:t>           </a:t>
              </a:r>
              <a:r>
                <a:rPr lang="zh-CN" altLang="en-US" dirty="0"/>
                <a:t>例 </a:t>
              </a:r>
              <a:r>
                <a:rPr lang="en-US" altLang="zh-CN" dirty="0"/>
                <a:t>char </a:t>
              </a:r>
              <a:r>
                <a:rPr lang="en-US" altLang="zh-CN" dirty="0" err="1"/>
                <a:t>ch</a:t>
              </a:r>
              <a:r>
                <a:rPr lang="en-US" altLang="zh-CN" dirty="0"/>
                <a:t>[5]=</a:t>
              </a:r>
              <a:r>
                <a:rPr lang="en-US" altLang="zh-CN" dirty="0">
                  <a:solidFill>
                    <a:srgbClr val="FF3300"/>
                  </a:solidFill>
                </a:rPr>
                <a:t>{</a:t>
              </a:r>
              <a:r>
                <a:rPr lang="en-US" altLang="zh-CN" dirty="0"/>
                <a:t>'B', 'o', 'y'</a:t>
              </a:r>
              <a:r>
                <a:rPr lang="en-US" altLang="zh-CN" dirty="0">
                  <a:solidFill>
                    <a:srgbClr val="FF3300"/>
                  </a:solidFill>
                </a:rPr>
                <a:t>}</a:t>
              </a:r>
              <a:r>
                <a:rPr lang="en-US" altLang="zh-CN" dirty="0"/>
                <a:t>;</a:t>
              </a: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</p:txBody>
        </p:sp>
        <p:sp>
          <p:nvSpPr>
            <p:cNvPr id="37967" name="Rectangle 86">
              <a:extLst>
                <a:ext uri="{FF2B5EF4-FFF2-40B4-BE49-F238E27FC236}">
                  <a16:creationId xmlns:a16="http://schemas.microsoft.com/office/drawing/2014/main" id="{65D50D08-200E-4426-B326-6EB0774E4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" y="2905"/>
              <a:ext cx="2988" cy="3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37968" name="Line 87">
              <a:extLst>
                <a:ext uri="{FF2B5EF4-FFF2-40B4-BE49-F238E27FC236}">
                  <a16:creationId xmlns:a16="http://schemas.microsoft.com/office/drawing/2014/main" id="{69D10755-69AF-4221-BA6D-5814AFB7B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6" y="2913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69" name="Line 88">
              <a:extLst>
                <a:ext uri="{FF2B5EF4-FFF2-40B4-BE49-F238E27FC236}">
                  <a16:creationId xmlns:a16="http://schemas.microsoft.com/office/drawing/2014/main" id="{0F6199C7-B73E-4F03-B011-F4ADC44AD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899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70" name="Line 89">
              <a:extLst>
                <a:ext uri="{FF2B5EF4-FFF2-40B4-BE49-F238E27FC236}">
                  <a16:creationId xmlns:a16="http://schemas.microsoft.com/office/drawing/2014/main" id="{8090546D-7CBA-4495-9711-8CFC12277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" y="2899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71" name="Line 90">
              <a:extLst>
                <a:ext uri="{FF2B5EF4-FFF2-40B4-BE49-F238E27FC236}">
                  <a16:creationId xmlns:a16="http://schemas.microsoft.com/office/drawing/2014/main" id="{C7FDB336-B60A-4A54-A8C0-4B66E6445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" y="2899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72" name="Text Box 91">
              <a:extLst>
                <a:ext uri="{FF2B5EF4-FFF2-40B4-BE49-F238E27FC236}">
                  <a16:creationId xmlns:a16="http://schemas.microsoft.com/office/drawing/2014/main" id="{7FA77FB5-9F70-4A5B-ACFC-8D7570186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3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ch[0]</a:t>
              </a:r>
            </a:p>
          </p:txBody>
        </p:sp>
        <p:sp>
          <p:nvSpPr>
            <p:cNvPr id="37973" name="Text Box 92">
              <a:extLst>
                <a:ext uri="{FF2B5EF4-FFF2-40B4-BE49-F238E27FC236}">
                  <a16:creationId xmlns:a16="http://schemas.microsoft.com/office/drawing/2014/main" id="{FD4B5043-E902-43A3-B37B-48C8A43B2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" y="2963"/>
              <a:ext cx="24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</a:p>
          </p:txBody>
        </p:sp>
        <p:sp>
          <p:nvSpPr>
            <p:cNvPr id="37974" name="Text Box 93">
              <a:extLst>
                <a:ext uri="{FF2B5EF4-FFF2-40B4-BE49-F238E27FC236}">
                  <a16:creationId xmlns:a16="http://schemas.microsoft.com/office/drawing/2014/main" id="{90301383-9E07-4FF4-AC01-DC5B83181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1" y="2963"/>
              <a:ext cx="21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o</a:t>
              </a:r>
            </a:p>
          </p:txBody>
        </p:sp>
        <p:sp>
          <p:nvSpPr>
            <p:cNvPr id="37975" name="Text Box 94">
              <a:extLst>
                <a:ext uri="{FF2B5EF4-FFF2-40B4-BE49-F238E27FC236}">
                  <a16:creationId xmlns:a16="http://schemas.microsoft.com/office/drawing/2014/main" id="{EEBBD6B2-1B4D-4988-966B-D263FA949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963"/>
              <a:ext cx="21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y</a:t>
              </a:r>
            </a:p>
          </p:txBody>
        </p:sp>
        <p:sp>
          <p:nvSpPr>
            <p:cNvPr id="37976" name="Text Box 95">
              <a:extLst>
                <a:ext uri="{FF2B5EF4-FFF2-40B4-BE49-F238E27FC236}">
                  <a16:creationId xmlns:a16="http://schemas.microsoft.com/office/drawing/2014/main" id="{33CDDAEF-8D96-4DAA-91F2-DE974549E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2" y="2963"/>
              <a:ext cx="26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3300"/>
                  </a:solidFill>
                </a:rPr>
                <a:t>\0</a:t>
              </a:r>
            </a:p>
          </p:txBody>
        </p:sp>
        <p:sp>
          <p:nvSpPr>
            <p:cNvPr id="37977" name="Text Box 96">
              <a:extLst>
                <a:ext uri="{FF2B5EF4-FFF2-40B4-BE49-F238E27FC236}">
                  <a16:creationId xmlns:a16="http://schemas.microsoft.com/office/drawing/2014/main" id="{FDB22E3C-17D4-4CEE-BADA-2875F108E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" y="2963"/>
              <a:ext cx="26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3300"/>
                  </a:solidFill>
                </a:rPr>
                <a:t>\0</a:t>
              </a:r>
            </a:p>
          </p:txBody>
        </p:sp>
        <p:sp>
          <p:nvSpPr>
            <p:cNvPr id="37978" name="AutoShape 97">
              <a:extLst>
                <a:ext uri="{FF2B5EF4-FFF2-40B4-BE49-F238E27FC236}">
                  <a16:creationId xmlns:a16="http://schemas.microsoft.com/office/drawing/2014/main" id="{B8B09B99-0727-40BE-9CE2-3C0FFDBC0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1607"/>
              <a:ext cx="1921" cy="436"/>
            </a:xfrm>
            <a:prstGeom prst="cloudCallout">
              <a:avLst>
                <a:gd name="adj1" fmla="val -37602"/>
                <a:gd name="adj2" fmla="val 114551"/>
              </a:avLst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669900"/>
                  </a:solidFill>
                </a:rPr>
                <a:t>逐个字符赋值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7979" name="Text Box 98">
              <a:extLst>
                <a:ext uri="{FF2B5EF4-FFF2-40B4-BE49-F238E27FC236}">
                  <a16:creationId xmlns:a16="http://schemas.microsoft.com/office/drawing/2014/main" id="{7E639712-FA05-45BF-AAE4-F0BEDDECF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7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ch[1]</a:t>
              </a:r>
            </a:p>
          </p:txBody>
        </p:sp>
        <p:sp>
          <p:nvSpPr>
            <p:cNvPr id="37980" name="Text Box 99">
              <a:extLst>
                <a:ext uri="{FF2B5EF4-FFF2-40B4-BE49-F238E27FC236}">
                  <a16:creationId xmlns:a16="http://schemas.microsoft.com/office/drawing/2014/main" id="{BC96DF9C-5CB8-4A4A-85DA-743F06924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ch[2]</a:t>
              </a:r>
            </a:p>
          </p:txBody>
        </p:sp>
        <p:sp>
          <p:nvSpPr>
            <p:cNvPr id="37981" name="Text Box 100">
              <a:extLst>
                <a:ext uri="{FF2B5EF4-FFF2-40B4-BE49-F238E27FC236}">
                  <a16:creationId xmlns:a16="http://schemas.microsoft.com/office/drawing/2014/main" id="{A0B0B546-0B30-4EA3-9652-9A8AFFAAE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3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ch[3]</a:t>
              </a:r>
            </a:p>
          </p:txBody>
        </p:sp>
        <p:sp>
          <p:nvSpPr>
            <p:cNvPr id="37982" name="Text Box 101">
              <a:extLst>
                <a:ext uri="{FF2B5EF4-FFF2-40B4-BE49-F238E27FC236}">
                  <a16:creationId xmlns:a16="http://schemas.microsoft.com/office/drawing/2014/main" id="{CD4AD41C-D174-4F42-86DC-D13F1D920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ch[4]</a:t>
              </a:r>
            </a:p>
          </p:txBody>
        </p:sp>
      </p:grpSp>
      <p:sp>
        <p:nvSpPr>
          <p:cNvPr id="37890" name="Rectangle 4">
            <a:extLst>
              <a:ext uri="{FF2B5EF4-FFF2-40B4-BE49-F238E27FC236}">
                <a16:creationId xmlns:a16="http://schemas.microsoft.com/office/drawing/2014/main" id="{A8F20FB9-7C20-4A92-8FC9-1C8B92A7D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708025"/>
            <a:ext cx="7759700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/>
              <a:t>字符数组的初始化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逐个字符赋值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用字符串常量</a:t>
            </a:r>
          </a:p>
        </p:txBody>
      </p:sp>
      <p:grpSp>
        <p:nvGrpSpPr>
          <p:cNvPr id="6" name="Group 102">
            <a:extLst>
              <a:ext uri="{FF2B5EF4-FFF2-40B4-BE49-F238E27FC236}">
                <a16:creationId xmlns:a16="http://schemas.microsoft.com/office/drawing/2014/main" id="{DB532924-8872-42A9-8691-A8FAE75874C9}"/>
              </a:ext>
            </a:extLst>
          </p:cNvPr>
          <p:cNvGrpSpPr>
            <a:grpSpLocks/>
          </p:cNvGrpSpPr>
          <p:nvPr/>
        </p:nvGrpSpPr>
        <p:grpSpPr bwMode="auto">
          <a:xfrm>
            <a:off x="1825625" y="1368425"/>
            <a:ext cx="6176963" cy="3286125"/>
            <a:chOff x="1100" y="1607"/>
            <a:chExt cx="3891" cy="2070"/>
          </a:xfrm>
        </p:grpSpPr>
        <p:sp>
          <p:nvSpPr>
            <p:cNvPr id="37950" name="Rectangle 104">
              <a:extLst>
                <a:ext uri="{FF2B5EF4-FFF2-40B4-BE49-F238E27FC236}">
                  <a16:creationId xmlns:a16="http://schemas.microsoft.com/office/drawing/2014/main" id="{B2FEFDAE-1D59-4AAF-B8E0-EA6479185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" y="2905"/>
              <a:ext cx="2988" cy="3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37951" name="Line 105">
              <a:extLst>
                <a:ext uri="{FF2B5EF4-FFF2-40B4-BE49-F238E27FC236}">
                  <a16:creationId xmlns:a16="http://schemas.microsoft.com/office/drawing/2014/main" id="{4F3827D3-FA6B-4F8D-B82C-F9DE696FB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6" y="2913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52" name="Line 106">
              <a:extLst>
                <a:ext uri="{FF2B5EF4-FFF2-40B4-BE49-F238E27FC236}">
                  <a16:creationId xmlns:a16="http://schemas.microsoft.com/office/drawing/2014/main" id="{E913724B-3910-4A44-BDE8-2D0A2ED4A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899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53" name="Line 107">
              <a:extLst>
                <a:ext uri="{FF2B5EF4-FFF2-40B4-BE49-F238E27FC236}">
                  <a16:creationId xmlns:a16="http://schemas.microsoft.com/office/drawing/2014/main" id="{739637E8-AC1D-4D3D-8F6B-1B6848461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" y="2899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54" name="Line 108">
              <a:extLst>
                <a:ext uri="{FF2B5EF4-FFF2-40B4-BE49-F238E27FC236}">
                  <a16:creationId xmlns:a16="http://schemas.microsoft.com/office/drawing/2014/main" id="{16D44731-8FF7-4CA9-92F9-3A2423B75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" y="2899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55" name="Text Box 109">
              <a:extLst>
                <a:ext uri="{FF2B5EF4-FFF2-40B4-BE49-F238E27FC236}">
                  <a16:creationId xmlns:a16="http://schemas.microsoft.com/office/drawing/2014/main" id="{94738BC8-DD35-4EFA-9432-DFDD13B1D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3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ch[0]</a:t>
              </a:r>
            </a:p>
          </p:txBody>
        </p:sp>
        <p:sp>
          <p:nvSpPr>
            <p:cNvPr id="37956" name="Text Box 110">
              <a:extLst>
                <a:ext uri="{FF2B5EF4-FFF2-40B4-BE49-F238E27FC236}">
                  <a16:creationId xmlns:a16="http://schemas.microsoft.com/office/drawing/2014/main" id="{C459FBA7-510F-4F3C-94F0-C960DA626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" y="2963"/>
              <a:ext cx="244" cy="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B</a:t>
              </a:r>
            </a:p>
          </p:txBody>
        </p:sp>
        <p:sp>
          <p:nvSpPr>
            <p:cNvPr id="37957" name="Text Box 111">
              <a:extLst>
                <a:ext uri="{FF2B5EF4-FFF2-40B4-BE49-F238E27FC236}">
                  <a16:creationId xmlns:a16="http://schemas.microsoft.com/office/drawing/2014/main" id="{9C65C4A9-CF0F-48F5-8376-7698A72F2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1" y="2963"/>
              <a:ext cx="211" cy="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o</a:t>
              </a:r>
            </a:p>
          </p:txBody>
        </p:sp>
        <p:sp>
          <p:nvSpPr>
            <p:cNvPr id="37958" name="Text Box 112">
              <a:extLst>
                <a:ext uri="{FF2B5EF4-FFF2-40B4-BE49-F238E27FC236}">
                  <a16:creationId xmlns:a16="http://schemas.microsoft.com/office/drawing/2014/main" id="{86D6F274-EAA2-487A-9821-6F48B4427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963"/>
              <a:ext cx="211" cy="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y</a:t>
              </a:r>
            </a:p>
          </p:txBody>
        </p:sp>
        <p:sp>
          <p:nvSpPr>
            <p:cNvPr id="37959" name="Text Box 113">
              <a:extLst>
                <a:ext uri="{FF2B5EF4-FFF2-40B4-BE49-F238E27FC236}">
                  <a16:creationId xmlns:a16="http://schemas.microsoft.com/office/drawing/2014/main" id="{21912E0A-08E2-49A4-88F3-B4C319ADC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2" y="2963"/>
              <a:ext cx="265" cy="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\0</a:t>
              </a:r>
            </a:p>
          </p:txBody>
        </p:sp>
        <p:sp>
          <p:nvSpPr>
            <p:cNvPr id="37960" name="Text Box 114">
              <a:extLst>
                <a:ext uri="{FF2B5EF4-FFF2-40B4-BE49-F238E27FC236}">
                  <a16:creationId xmlns:a16="http://schemas.microsoft.com/office/drawing/2014/main" id="{B8D6B3DC-7433-4786-93B2-01C248090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" y="2963"/>
              <a:ext cx="265" cy="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\0</a:t>
              </a:r>
            </a:p>
          </p:txBody>
        </p:sp>
        <p:sp>
          <p:nvSpPr>
            <p:cNvPr id="37961" name="AutoShape 115">
              <a:extLst>
                <a:ext uri="{FF2B5EF4-FFF2-40B4-BE49-F238E27FC236}">
                  <a16:creationId xmlns:a16="http://schemas.microsoft.com/office/drawing/2014/main" id="{DD67D2C3-BB94-4D81-AE8F-F6C7484C6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1607"/>
              <a:ext cx="1921" cy="436"/>
            </a:xfrm>
            <a:prstGeom prst="cloudCallout">
              <a:avLst>
                <a:gd name="adj1" fmla="val -37602"/>
                <a:gd name="adj2" fmla="val 114551"/>
              </a:avLst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669900"/>
                  </a:solidFill>
                </a:rPr>
                <a:t>逐个字符赋值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7962" name="Text Box 116">
              <a:extLst>
                <a:ext uri="{FF2B5EF4-FFF2-40B4-BE49-F238E27FC236}">
                  <a16:creationId xmlns:a16="http://schemas.microsoft.com/office/drawing/2014/main" id="{A45A8860-8C60-441E-A7F5-7AAC80B88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7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ch[1]</a:t>
              </a:r>
            </a:p>
          </p:txBody>
        </p:sp>
        <p:sp>
          <p:nvSpPr>
            <p:cNvPr id="37963" name="Text Box 117">
              <a:extLst>
                <a:ext uri="{FF2B5EF4-FFF2-40B4-BE49-F238E27FC236}">
                  <a16:creationId xmlns:a16="http://schemas.microsoft.com/office/drawing/2014/main" id="{0FE9D485-4D7D-455F-88D1-D50BE0D35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ch[2]</a:t>
              </a:r>
            </a:p>
          </p:txBody>
        </p:sp>
        <p:sp>
          <p:nvSpPr>
            <p:cNvPr id="37964" name="Text Box 118">
              <a:extLst>
                <a:ext uri="{FF2B5EF4-FFF2-40B4-BE49-F238E27FC236}">
                  <a16:creationId xmlns:a16="http://schemas.microsoft.com/office/drawing/2014/main" id="{244989FC-2F8D-41B5-8AE5-8E2D26C5E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3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ch[3]</a:t>
              </a:r>
            </a:p>
          </p:txBody>
        </p:sp>
        <p:sp>
          <p:nvSpPr>
            <p:cNvPr id="37965" name="Text Box 119">
              <a:extLst>
                <a:ext uri="{FF2B5EF4-FFF2-40B4-BE49-F238E27FC236}">
                  <a16:creationId xmlns:a16="http://schemas.microsoft.com/office/drawing/2014/main" id="{9954526B-EF5B-4C78-A529-5F2BDE918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ch[4]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3110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2">
            <a:extLst>
              <a:ext uri="{FF2B5EF4-FFF2-40B4-BE49-F238E27FC236}">
                <a16:creationId xmlns:a16="http://schemas.microsoft.com/office/drawing/2014/main" id="{DB532924-8872-42A9-8691-A8FAE75874C9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368425"/>
            <a:ext cx="6935788" cy="3768725"/>
            <a:chOff x="622" y="1607"/>
            <a:chExt cx="4369" cy="2374"/>
          </a:xfrm>
        </p:grpSpPr>
        <p:sp>
          <p:nvSpPr>
            <p:cNvPr id="37949" name="Rectangle 103">
              <a:extLst>
                <a:ext uri="{FF2B5EF4-FFF2-40B4-BE49-F238E27FC236}">
                  <a16:creationId xmlns:a16="http://schemas.microsoft.com/office/drawing/2014/main" id="{5EF0726D-A421-49B3-8B39-610FE4DA3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400"/>
              <a:ext cx="4046" cy="158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r>
                <a:rPr lang="en-US" altLang="zh-CN" dirty="0">
                  <a:solidFill>
                    <a:schemeClr val="bg2"/>
                  </a:solidFill>
                </a:rPr>
                <a:t>           </a:t>
              </a:r>
              <a:r>
                <a:rPr lang="zh-CN" altLang="en-US" dirty="0"/>
                <a:t>例 </a:t>
              </a:r>
              <a:r>
                <a:rPr lang="en-US" altLang="zh-CN" dirty="0"/>
                <a:t>char </a:t>
              </a:r>
              <a:r>
                <a:rPr lang="en-US" altLang="zh-CN" dirty="0" err="1"/>
                <a:t>ch</a:t>
              </a:r>
              <a:r>
                <a:rPr lang="en-US" altLang="zh-CN" dirty="0">
                  <a:solidFill>
                    <a:srgbClr val="33CC33"/>
                  </a:solidFill>
                </a:rPr>
                <a:t>[ ]</a:t>
              </a:r>
              <a:r>
                <a:rPr lang="en-US" altLang="zh-CN" dirty="0"/>
                <a:t>={'H', 'e’, 'l', 'l', 'o'};</a:t>
              </a: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</p:txBody>
        </p:sp>
        <p:sp>
          <p:nvSpPr>
            <p:cNvPr id="37950" name="Rectangle 104">
              <a:extLst>
                <a:ext uri="{FF2B5EF4-FFF2-40B4-BE49-F238E27FC236}">
                  <a16:creationId xmlns:a16="http://schemas.microsoft.com/office/drawing/2014/main" id="{B2FEFDAE-1D59-4AAF-B8E0-EA6479185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" y="2905"/>
              <a:ext cx="2988" cy="3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37951" name="Line 105">
              <a:extLst>
                <a:ext uri="{FF2B5EF4-FFF2-40B4-BE49-F238E27FC236}">
                  <a16:creationId xmlns:a16="http://schemas.microsoft.com/office/drawing/2014/main" id="{4F3827D3-FA6B-4F8D-B82C-F9DE696FB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6" y="2913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52" name="Line 106">
              <a:extLst>
                <a:ext uri="{FF2B5EF4-FFF2-40B4-BE49-F238E27FC236}">
                  <a16:creationId xmlns:a16="http://schemas.microsoft.com/office/drawing/2014/main" id="{E913724B-3910-4A44-BDE8-2D0A2ED4A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899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53" name="Line 107">
              <a:extLst>
                <a:ext uri="{FF2B5EF4-FFF2-40B4-BE49-F238E27FC236}">
                  <a16:creationId xmlns:a16="http://schemas.microsoft.com/office/drawing/2014/main" id="{739637E8-AC1D-4D3D-8F6B-1B6848461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" y="2899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54" name="Line 108">
              <a:extLst>
                <a:ext uri="{FF2B5EF4-FFF2-40B4-BE49-F238E27FC236}">
                  <a16:creationId xmlns:a16="http://schemas.microsoft.com/office/drawing/2014/main" id="{16D44731-8FF7-4CA9-92F9-3A2423B75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" y="2899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55" name="Text Box 109">
              <a:extLst>
                <a:ext uri="{FF2B5EF4-FFF2-40B4-BE49-F238E27FC236}">
                  <a16:creationId xmlns:a16="http://schemas.microsoft.com/office/drawing/2014/main" id="{94738BC8-DD35-4EFA-9432-DFDD13B1D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3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ch[0]</a:t>
              </a:r>
            </a:p>
          </p:txBody>
        </p:sp>
        <p:sp>
          <p:nvSpPr>
            <p:cNvPr id="37956" name="Text Box 110">
              <a:extLst>
                <a:ext uri="{FF2B5EF4-FFF2-40B4-BE49-F238E27FC236}">
                  <a16:creationId xmlns:a16="http://schemas.microsoft.com/office/drawing/2014/main" id="{C459FBA7-510F-4F3C-94F0-C960DA626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" y="2963"/>
              <a:ext cx="26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H</a:t>
              </a:r>
            </a:p>
          </p:txBody>
        </p:sp>
        <p:sp>
          <p:nvSpPr>
            <p:cNvPr id="37957" name="Text Box 111">
              <a:extLst>
                <a:ext uri="{FF2B5EF4-FFF2-40B4-BE49-F238E27FC236}">
                  <a16:creationId xmlns:a16="http://schemas.microsoft.com/office/drawing/2014/main" id="{9C65C4A9-CF0F-48F5-8376-7698A72F2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1" y="2963"/>
              <a:ext cx="199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e</a:t>
              </a:r>
            </a:p>
          </p:txBody>
        </p:sp>
        <p:sp>
          <p:nvSpPr>
            <p:cNvPr id="37958" name="Text Box 112">
              <a:extLst>
                <a:ext uri="{FF2B5EF4-FFF2-40B4-BE49-F238E27FC236}">
                  <a16:creationId xmlns:a16="http://schemas.microsoft.com/office/drawing/2014/main" id="{86D6F274-EAA2-487A-9821-6F48B4427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963"/>
              <a:ext cx="16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l</a:t>
              </a:r>
            </a:p>
          </p:txBody>
        </p:sp>
        <p:sp>
          <p:nvSpPr>
            <p:cNvPr id="37959" name="Text Box 113">
              <a:extLst>
                <a:ext uri="{FF2B5EF4-FFF2-40B4-BE49-F238E27FC236}">
                  <a16:creationId xmlns:a16="http://schemas.microsoft.com/office/drawing/2014/main" id="{21912E0A-08E2-49A4-88F3-B4C319ADC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2" y="2963"/>
              <a:ext cx="16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l</a:t>
              </a:r>
            </a:p>
          </p:txBody>
        </p:sp>
        <p:sp>
          <p:nvSpPr>
            <p:cNvPr id="37960" name="Text Box 114">
              <a:extLst>
                <a:ext uri="{FF2B5EF4-FFF2-40B4-BE49-F238E27FC236}">
                  <a16:creationId xmlns:a16="http://schemas.microsoft.com/office/drawing/2014/main" id="{B8D6B3DC-7433-4786-93B2-01C248090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" y="2963"/>
              <a:ext cx="21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o</a:t>
              </a:r>
            </a:p>
          </p:txBody>
        </p:sp>
        <p:sp>
          <p:nvSpPr>
            <p:cNvPr id="37961" name="AutoShape 115">
              <a:extLst>
                <a:ext uri="{FF2B5EF4-FFF2-40B4-BE49-F238E27FC236}">
                  <a16:creationId xmlns:a16="http://schemas.microsoft.com/office/drawing/2014/main" id="{DD67D2C3-BB94-4D81-AE8F-F6C7484C6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1607"/>
              <a:ext cx="1921" cy="436"/>
            </a:xfrm>
            <a:prstGeom prst="cloudCallout">
              <a:avLst>
                <a:gd name="adj1" fmla="val -37602"/>
                <a:gd name="adj2" fmla="val 114551"/>
              </a:avLst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669900"/>
                  </a:solidFill>
                </a:rPr>
                <a:t>逐个字符赋值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7962" name="Text Box 116">
              <a:extLst>
                <a:ext uri="{FF2B5EF4-FFF2-40B4-BE49-F238E27FC236}">
                  <a16:creationId xmlns:a16="http://schemas.microsoft.com/office/drawing/2014/main" id="{A45A8860-8C60-441E-A7F5-7AAC80B88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7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ch[1]</a:t>
              </a:r>
            </a:p>
          </p:txBody>
        </p:sp>
        <p:sp>
          <p:nvSpPr>
            <p:cNvPr id="37963" name="Text Box 117">
              <a:extLst>
                <a:ext uri="{FF2B5EF4-FFF2-40B4-BE49-F238E27FC236}">
                  <a16:creationId xmlns:a16="http://schemas.microsoft.com/office/drawing/2014/main" id="{0FE9D485-4D7D-455F-88D1-D50BE0D35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ch[2]</a:t>
              </a:r>
            </a:p>
          </p:txBody>
        </p:sp>
        <p:sp>
          <p:nvSpPr>
            <p:cNvPr id="37964" name="Text Box 118">
              <a:extLst>
                <a:ext uri="{FF2B5EF4-FFF2-40B4-BE49-F238E27FC236}">
                  <a16:creationId xmlns:a16="http://schemas.microsoft.com/office/drawing/2014/main" id="{244989FC-2F8D-41B5-8AE5-8E2D26C5E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3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ch[3]</a:t>
              </a:r>
            </a:p>
          </p:txBody>
        </p:sp>
        <p:sp>
          <p:nvSpPr>
            <p:cNvPr id="37965" name="Text Box 119">
              <a:extLst>
                <a:ext uri="{FF2B5EF4-FFF2-40B4-BE49-F238E27FC236}">
                  <a16:creationId xmlns:a16="http://schemas.microsoft.com/office/drawing/2014/main" id="{9954526B-EF5B-4C78-A529-5F2BDE918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ch[4]</a:t>
              </a:r>
            </a:p>
          </p:txBody>
        </p:sp>
      </p:grpSp>
      <p:sp>
        <p:nvSpPr>
          <p:cNvPr id="37890" name="Rectangle 4">
            <a:extLst>
              <a:ext uri="{FF2B5EF4-FFF2-40B4-BE49-F238E27FC236}">
                <a16:creationId xmlns:a16="http://schemas.microsoft.com/office/drawing/2014/main" id="{A8F20FB9-7C20-4A92-8FC9-1C8B92A7D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708025"/>
            <a:ext cx="7759700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/>
              <a:t>字符数组的初始化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逐个字符赋值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用字符串常量</a:t>
            </a:r>
          </a:p>
        </p:txBody>
      </p:sp>
    </p:spTree>
    <p:extLst>
      <p:ext uri="{BB962C8B-B14F-4D97-AF65-F5344CB8AC3E}">
        <p14:creationId xmlns:p14="http://schemas.microsoft.com/office/powerpoint/2010/main" val="2629482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A8F20FB9-7C20-4A92-8FC9-1C8B92A7D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708025"/>
            <a:ext cx="7759700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/>
              <a:t>字符数组的初始化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逐个字符赋值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用字符串常量</a:t>
            </a:r>
          </a:p>
        </p:txBody>
      </p:sp>
      <p:grpSp>
        <p:nvGrpSpPr>
          <p:cNvPr id="2" name="Group 26">
            <a:extLst>
              <a:ext uri="{FF2B5EF4-FFF2-40B4-BE49-F238E27FC236}">
                <a16:creationId xmlns:a16="http://schemas.microsoft.com/office/drawing/2014/main" id="{E27EA3D9-CBDC-4C84-931A-4C0E457C5CC7}"/>
              </a:ext>
            </a:extLst>
          </p:cNvPr>
          <p:cNvGrpSpPr>
            <a:grpSpLocks/>
          </p:cNvGrpSpPr>
          <p:nvPr/>
        </p:nvGrpSpPr>
        <p:grpSpPr bwMode="auto">
          <a:xfrm>
            <a:off x="1825625" y="1368425"/>
            <a:ext cx="6176963" cy="3286125"/>
            <a:chOff x="1100" y="1607"/>
            <a:chExt cx="3891" cy="2070"/>
          </a:xfrm>
        </p:grpSpPr>
        <p:sp>
          <p:nvSpPr>
            <p:cNvPr id="38003" name="Rectangle 10">
              <a:extLst>
                <a:ext uri="{FF2B5EF4-FFF2-40B4-BE49-F238E27FC236}">
                  <a16:creationId xmlns:a16="http://schemas.microsoft.com/office/drawing/2014/main" id="{997BA9A6-10D5-43D8-8EE0-C6E56354C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" y="2905"/>
              <a:ext cx="2988" cy="3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38004" name="Line 11">
              <a:extLst>
                <a:ext uri="{FF2B5EF4-FFF2-40B4-BE49-F238E27FC236}">
                  <a16:creationId xmlns:a16="http://schemas.microsoft.com/office/drawing/2014/main" id="{E4506A00-1D83-413B-B860-9864CB834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6" y="2913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005" name="Line 12">
              <a:extLst>
                <a:ext uri="{FF2B5EF4-FFF2-40B4-BE49-F238E27FC236}">
                  <a16:creationId xmlns:a16="http://schemas.microsoft.com/office/drawing/2014/main" id="{F115DC21-F0B0-401E-B3A7-10A1207A9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899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006" name="Line 13">
              <a:extLst>
                <a:ext uri="{FF2B5EF4-FFF2-40B4-BE49-F238E27FC236}">
                  <a16:creationId xmlns:a16="http://schemas.microsoft.com/office/drawing/2014/main" id="{A9C7C439-B96F-4004-B17F-5ED68E2FA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" y="2899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007" name="Line 14">
              <a:extLst>
                <a:ext uri="{FF2B5EF4-FFF2-40B4-BE49-F238E27FC236}">
                  <a16:creationId xmlns:a16="http://schemas.microsoft.com/office/drawing/2014/main" id="{CE2BD911-BF9F-42F0-B283-2F16DDBFE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" y="2899"/>
              <a:ext cx="0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008" name="Text Box 15">
              <a:extLst>
                <a:ext uri="{FF2B5EF4-FFF2-40B4-BE49-F238E27FC236}">
                  <a16:creationId xmlns:a16="http://schemas.microsoft.com/office/drawing/2014/main" id="{5DCED018-065C-4088-A2EC-E35FA9C14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3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ch[0]</a:t>
              </a:r>
            </a:p>
          </p:txBody>
        </p:sp>
        <p:sp>
          <p:nvSpPr>
            <p:cNvPr id="38009" name="Text Box 16">
              <a:extLst>
                <a:ext uri="{FF2B5EF4-FFF2-40B4-BE49-F238E27FC236}">
                  <a16:creationId xmlns:a16="http://schemas.microsoft.com/office/drawing/2014/main" id="{99D8192F-41CB-4A3A-9208-0AC8FE332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" y="2963"/>
              <a:ext cx="26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H</a:t>
              </a:r>
            </a:p>
          </p:txBody>
        </p:sp>
        <p:sp>
          <p:nvSpPr>
            <p:cNvPr id="38010" name="Text Box 17">
              <a:extLst>
                <a:ext uri="{FF2B5EF4-FFF2-40B4-BE49-F238E27FC236}">
                  <a16:creationId xmlns:a16="http://schemas.microsoft.com/office/drawing/2014/main" id="{E9DC04B4-3C7F-4B64-AD7D-44F0458A1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1" y="2963"/>
              <a:ext cx="199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e</a:t>
              </a:r>
            </a:p>
          </p:txBody>
        </p:sp>
        <p:sp>
          <p:nvSpPr>
            <p:cNvPr id="38011" name="Text Box 18">
              <a:extLst>
                <a:ext uri="{FF2B5EF4-FFF2-40B4-BE49-F238E27FC236}">
                  <a16:creationId xmlns:a16="http://schemas.microsoft.com/office/drawing/2014/main" id="{ABE2C54D-F6A3-42D9-BC8A-2D8B09EC4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963"/>
              <a:ext cx="16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l</a:t>
              </a:r>
            </a:p>
          </p:txBody>
        </p:sp>
        <p:sp>
          <p:nvSpPr>
            <p:cNvPr id="38012" name="Text Box 19">
              <a:extLst>
                <a:ext uri="{FF2B5EF4-FFF2-40B4-BE49-F238E27FC236}">
                  <a16:creationId xmlns:a16="http://schemas.microsoft.com/office/drawing/2014/main" id="{A753E61F-283A-48EE-93EF-4EC6CE214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2" y="2963"/>
              <a:ext cx="16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l</a:t>
              </a:r>
            </a:p>
          </p:txBody>
        </p:sp>
        <p:sp>
          <p:nvSpPr>
            <p:cNvPr id="38013" name="Text Box 20">
              <a:extLst>
                <a:ext uri="{FF2B5EF4-FFF2-40B4-BE49-F238E27FC236}">
                  <a16:creationId xmlns:a16="http://schemas.microsoft.com/office/drawing/2014/main" id="{77F02F08-4476-4EA1-8211-4DB2C9A6E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" y="2963"/>
              <a:ext cx="21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o</a:t>
              </a:r>
            </a:p>
          </p:txBody>
        </p:sp>
        <p:sp>
          <p:nvSpPr>
            <p:cNvPr id="38014" name="AutoShape 21">
              <a:extLst>
                <a:ext uri="{FF2B5EF4-FFF2-40B4-BE49-F238E27FC236}">
                  <a16:creationId xmlns:a16="http://schemas.microsoft.com/office/drawing/2014/main" id="{33615936-44A1-4532-972F-5A88DFA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1607"/>
              <a:ext cx="1921" cy="436"/>
            </a:xfrm>
            <a:prstGeom prst="cloudCallout">
              <a:avLst>
                <a:gd name="adj1" fmla="val -37602"/>
                <a:gd name="adj2" fmla="val 114551"/>
              </a:avLst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669900"/>
                  </a:solidFill>
                </a:rPr>
                <a:t>逐个字符赋值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8015" name="Text Box 22">
              <a:extLst>
                <a:ext uri="{FF2B5EF4-FFF2-40B4-BE49-F238E27FC236}">
                  <a16:creationId xmlns:a16="http://schemas.microsoft.com/office/drawing/2014/main" id="{257F84CE-9BB6-4D1E-8B1F-8C2335839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7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ch[1]</a:t>
              </a:r>
            </a:p>
          </p:txBody>
        </p:sp>
        <p:sp>
          <p:nvSpPr>
            <p:cNvPr id="38016" name="Text Box 23">
              <a:extLst>
                <a:ext uri="{FF2B5EF4-FFF2-40B4-BE49-F238E27FC236}">
                  <a16:creationId xmlns:a16="http://schemas.microsoft.com/office/drawing/2014/main" id="{B52A18C4-EA3F-416C-820A-1895637E3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9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ch[2]</a:t>
              </a:r>
            </a:p>
          </p:txBody>
        </p:sp>
        <p:sp>
          <p:nvSpPr>
            <p:cNvPr id="38017" name="Text Box 24">
              <a:extLst>
                <a:ext uri="{FF2B5EF4-FFF2-40B4-BE49-F238E27FC236}">
                  <a16:creationId xmlns:a16="http://schemas.microsoft.com/office/drawing/2014/main" id="{E84ED9EF-4C97-4926-BE71-4108EE69E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3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ch[3]</a:t>
              </a:r>
            </a:p>
          </p:txBody>
        </p:sp>
        <p:sp>
          <p:nvSpPr>
            <p:cNvPr id="38018" name="Text Box 25">
              <a:extLst>
                <a:ext uri="{FF2B5EF4-FFF2-40B4-BE49-F238E27FC236}">
                  <a16:creationId xmlns:a16="http://schemas.microsoft.com/office/drawing/2014/main" id="{72F30252-E065-4EF3-9E51-A8A70EE67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3389"/>
              <a:ext cx="647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ch[4]</a:t>
              </a:r>
            </a:p>
          </p:txBody>
        </p:sp>
      </p:grpSp>
      <p:grpSp>
        <p:nvGrpSpPr>
          <p:cNvPr id="7" name="Group 178">
            <a:extLst>
              <a:ext uri="{FF2B5EF4-FFF2-40B4-BE49-F238E27FC236}">
                <a16:creationId xmlns:a16="http://schemas.microsoft.com/office/drawing/2014/main" id="{8A5B5420-2409-4087-BD92-177A4C751821}"/>
              </a:ext>
            </a:extLst>
          </p:cNvPr>
          <p:cNvGrpSpPr>
            <a:grpSpLocks/>
          </p:cNvGrpSpPr>
          <p:nvPr/>
        </p:nvGrpSpPr>
        <p:grpSpPr bwMode="auto">
          <a:xfrm>
            <a:off x="1731963" y="1333500"/>
            <a:ext cx="6972300" cy="5191125"/>
            <a:chOff x="1138" y="796"/>
            <a:chExt cx="4392" cy="3270"/>
          </a:xfrm>
        </p:grpSpPr>
        <p:sp>
          <p:nvSpPr>
            <p:cNvPr id="37896" name="Rectangle 121">
              <a:extLst>
                <a:ext uri="{FF2B5EF4-FFF2-40B4-BE49-F238E27FC236}">
                  <a16:creationId xmlns:a16="http://schemas.microsoft.com/office/drawing/2014/main" id="{68D00F06-F4C4-42BA-82F9-28E6EE6CA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1465"/>
              <a:ext cx="4392" cy="26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2"/>
                  </a:solidFill>
                  <a:ea typeface="隶书" panose="02010509060101010101" pitchFamily="49" charset="-122"/>
                </a:rPr>
                <a:t>  </a:t>
              </a:r>
              <a:r>
                <a:rPr lang="zh-CN" altLang="en-US" dirty="0"/>
                <a:t>例 </a:t>
              </a:r>
              <a:r>
                <a:rPr lang="en-US" altLang="zh-CN" dirty="0"/>
                <a:t>char diamond</a:t>
              </a:r>
              <a:r>
                <a:rPr lang="en-US" altLang="zh-CN" dirty="0">
                  <a:solidFill>
                    <a:srgbClr val="FF3300"/>
                  </a:solidFill>
                </a:rPr>
                <a:t>[]</a:t>
              </a:r>
              <a:r>
                <a:rPr lang="en-US" altLang="zh-CN" dirty="0"/>
                <a:t>[5]={{' ', ' ','*'},{' ','*',' ','*'},</a:t>
              </a:r>
            </a:p>
            <a:p>
              <a:pPr eaLnBrk="1" hangingPunct="1"/>
              <a:r>
                <a:rPr lang="en-US" altLang="zh-CN" dirty="0"/>
                <a:t>	   {'*', ' ', ' ', ' ' ,'*'},{' ','*', ' ','*'},{' ', ' ','*'}};</a:t>
              </a: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  <a:ea typeface="隶书" panose="02010509060101010101" pitchFamily="49" charset="-122"/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  <a:ea typeface="隶书" panose="02010509060101010101" pitchFamily="49" charset="-122"/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  <a:ea typeface="隶书" panose="02010509060101010101" pitchFamily="49" charset="-122"/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  <a:ea typeface="隶书" panose="02010509060101010101" pitchFamily="49" charset="-122"/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37897" name="AutoShape 122">
              <a:extLst>
                <a:ext uri="{FF2B5EF4-FFF2-40B4-BE49-F238E27FC236}">
                  <a16:creationId xmlns:a16="http://schemas.microsoft.com/office/drawing/2014/main" id="{2234C578-27D3-41B9-B4C1-5E33AB0BD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796"/>
              <a:ext cx="2812" cy="436"/>
            </a:xfrm>
            <a:prstGeom prst="cloudCallout">
              <a:avLst>
                <a:gd name="adj1" fmla="val -13088"/>
                <a:gd name="adj2" fmla="val 106880"/>
              </a:avLst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669900"/>
                  </a:solidFill>
                </a:rPr>
                <a:t>二维字符数组初始化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grpSp>
          <p:nvGrpSpPr>
            <p:cNvPr id="37898" name="Group 177">
              <a:extLst>
                <a:ext uri="{FF2B5EF4-FFF2-40B4-BE49-F238E27FC236}">
                  <a16:creationId xmlns:a16="http://schemas.microsoft.com/office/drawing/2014/main" id="{B403F88D-0BDF-4CED-9157-4091898C60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5" y="2271"/>
              <a:ext cx="3958" cy="1545"/>
              <a:chOff x="1155" y="2271"/>
              <a:chExt cx="3958" cy="1545"/>
            </a:xfrm>
          </p:grpSpPr>
          <p:grpSp>
            <p:nvGrpSpPr>
              <p:cNvPr id="37899" name="Group 176">
                <a:extLst>
                  <a:ext uri="{FF2B5EF4-FFF2-40B4-BE49-F238E27FC236}">
                    <a16:creationId xmlns:a16="http://schemas.microsoft.com/office/drawing/2014/main" id="{E8298AF3-6AB3-4222-9120-ECCC57BD76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3" y="2276"/>
                <a:ext cx="2820" cy="1540"/>
                <a:chOff x="2293" y="2276"/>
                <a:chExt cx="2820" cy="1540"/>
              </a:xfrm>
            </p:grpSpPr>
            <p:grpSp>
              <p:nvGrpSpPr>
                <p:cNvPr id="37905" name="Group 175">
                  <a:extLst>
                    <a:ext uri="{FF2B5EF4-FFF2-40B4-BE49-F238E27FC236}">
                      <a16:creationId xmlns:a16="http://schemas.microsoft.com/office/drawing/2014/main" id="{37BEDE7D-C3AA-4368-8F89-BBC23F24E1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04" y="2276"/>
                  <a:ext cx="2808" cy="1540"/>
                  <a:chOff x="2304" y="2276"/>
                  <a:chExt cx="2808" cy="1540"/>
                </a:xfrm>
              </p:grpSpPr>
              <p:sp>
                <p:nvSpPr>
                  <p:cNvPr id="37944" name="Rectangle 126">
                    <a:extLst>
                      <a:ext uri="{FF2B5EF4-FFF2-40B4-BE49-F238E27FC236}">
                        <a16:creationId xmlns:a16="http://schemas.microsoft.com/office/drawing/2014/main" id="{1934626F-4977-42BE-9DEE-AA54D6C7DC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4" y="2277"/>
                    <a:ext cx="2808" cy="1527"/>
                  </a:xfrm>
                  <a:prstGeom prst="rect">
                    <a:avLst/>
                  </a:prstGeom>
                  <a:solidFill>
                    <a:schemeClr val="bg1"/>
                  </a:solidFill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zh-CN" sz="2000"/>
                  </a:p>
                </p:txBody>
              </p:sp>
              <p:sp>
                <p:nvSpPr>
                  <p:cNvPr id="37945" name="Line 127">
                    <a:extLst>
                      <a:ext uri="{FF2B5EF4-FFF2-40B4-BE49-F238E27FC236}">
                        <a16:creationId xmlns:a16="http://schemas.microsoft.com/office/drawing/2014/main" id="{327215DC-7728-41E7-A089-4A0EA0C0E5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285"/>
                    <a:ext cx="0" cy="1531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46" name="Line 128">
                    <a:extLst>
                      <a:ext uri="{FF2B5EF4-FFF2-40B4-BE49-F238E27FC236}">
                        <a16:creationId xmlns:a16="http://schemas.microsoft.com/office/drawing/2014/main" id="{B2080804-E132-4E27-881F-C8FB34978C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6" y="2276"/>
                    <a:ext cx="0" cy="1531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47" name="Line 129">
                    <a:extLst>
                      <a:ext uri="{FF2B5EF4-FFF2-40B4-BE49-F238E27FC236}">
                        <a16:creationId xmlns:a16="http://schemas.microsoft.com/office/drawing/2014/main" id="{3AD4CFC2-DF0A-42B2-A77B-6C5D69C193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20" y="2276"/>
                    <a:ext cx="0" cy="1531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48" name="Line 130">
                    <a:extLst>
                      <a:ext uri="{FF2B5EF4-FFF2-40B4-BE49-F238E27FC236}">
                        <a16:creationId xmlns:a16="http://schemas.microsoft.com/office/drawing/2014/main" id="{E2D4C295-7081-4B87-8C68-6730CE2FC9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14" y="2276"/>
                    <a:ext cx="0" cy="1531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906" name="Group 174">
                  <a:extLst>
                    <a:ext uri="{FF2B5EF4-FFF2-40B4-BE49-F238E27FC236}">
                      <a16:creationId xmlns:a16="http://schemas.microsoft.com/office/drawing/2014/main" id="{DECF5EE4-C583-48F7-BABD-703CB21A83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3" y="2282"/>
                  <a:ext cx="2796" cy="299"/>
                  <a:chOff x="2293" y="2282"/>
                  <a:chExt cx="2796" cy="299"/>
                </a:xfrm>
              </p:grpSpPr>
              <p:sp>
                <p:nvSpPr>
                  <p:cNvPr id="37938" name="Text Box 132">
                    <a:extLst>
                      <a:ext uri="{FF2B5EF4-FFF2-40B4-BE49-F238E27FC236}">
                        <a16:creationId xmlns:a16="http://schemas.microsoft.com/office/drawing/2014/main" id="{4974BD19-D400-4468-9217-D4C9DE7CD19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27" y="2282"/>
                    <a:ext cx="114" cy="2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2000"/>
                  </a:p>
                </p:txBody>
              </p:sp>
              <p:sp>
                <p:nvSpPr>
                  <p:cNvPr id="37939" name="Text Box 133">
                    <a:extLst>
                      <a:ext uri="{FF2B5EF4-FFF2-40B4-BE49-F238E27FC236}">
                        <a16:creationId xmlns:a16="http://schemas.microsoft.com/office/drawing/2014/main" id="{E5219543-61A1-418C-84F4-D864B5F743C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12" y="2282"/>
                    <a:ext cx="114" cy="2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sz="2000"/>
                  </a:p>
                </p:txBody>
              </p:sp>
              <p:sp>
                <p:nvSpPr>
                  <p:cNvPr id="37940" name="Text Box 134">
                    <a:extLst>
                      <a:ext uri="{FF2B5EF4-FFF2-40B4-BE49-F238E27FC236}">
                        <a16:creationId xmlns:a16="http://schemas.microsoft.com/office/drawing/2014/main" id="{71DA04E1-B346-417B-BB09-0F7E9CDE605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98" y="2293"/>
                    <a:ext cx="194" cy="2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/>
                      <a:t>*</a:t>
                    </a:r>
                  </a:p>
                </p:txBody>
              </p:sp>
              <p:sp>
                <p:nvSpPr>
                  <p:cNvPr id="37941" name="Text Box 135">
                    <a:extLst>
                      <a:ext uri="{FF2B5EF4-FFF2-40B4-BE49-F238E27FC236}">
                        <a16:creationId xmlns:a16="http://schemas.microsoft.com/office/drawing/2014/main" id="{A5AD7608-1244-4461-9D26-EB8B71FA711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83" y="2293"/>
                    <a:ext cx="238" cy="2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/>
                      <a:t>\0</a:t>
                    </a:r>
                  </a:p>
                </p:txBody>
              </p:sp>
              <p:sp>
                <p:nvSpPr>
                  <p:cNvPr id="37942" name="Text Box 136">
                    <a:extLst>
                      <a:ext uri="{FF2B5EF4-FFF2-40B4-BE49-F238E27FC236}">
                        <a16:creationId xmlns:a16="http://schemas.microsoft.com/office/drawing/2014/main" id="{11F2F959-A517-4778-AAB9-332EF912C2D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69" y="2293"/>
                    <a:ext cx="238" cy="2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/>
                      <a:t>\0</a:t>
                    </a:r>
                  </a:p>
                </p:txBody>
              </p:sp>
              <p:sp>
                <p:nvSpPr>
                  <p:cNvPr id="37943" name="Line 137">
                    <a:extLst>
                      <a:ext uri="{FF2B5EF4-FFF2-40B4-BE49-F238E27FC236}">
                        <a16:creationId xmlns:a16="http://schemas.microsoft.com/office/drawing/2014/main" id="{1D9DCB35-354F-465B-B9FC-3046127ACA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93" y="2581"/>
                    <a:ext cx="2796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7907" name="Line 138">
                  <a:extLst>
                    <a:ext uri="{FF2B5EF4-FFF2-40B4-BE49-F238E27FC236}">
                      <a16:creationId xmlns:a16="http://schemas.microsoft.com/office/drawing/2014/main" id="{7F41522C-1FAD-418C-A681-8120AA16BD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7" y="2885"/>
                  <a:ext cx="2796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08" name="Line 139">
                  <a:extLst>
                    <a:ext uri="{FF2B5EF4-FFF2-40B4-BE49-F238E27FC236}">
                      <a16:creationId xmlns:a16="http://schemas.microsoft.com/office/drawing/2014/main" id="{C2C8D7EE-082C-43EF-A323-CC23ED4F56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7" y="3189"/>
                  <a:ext cx="2796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09" name="Line 140">
                  <a:extLst>
                    <a:ext uri="{FF2B5EF4-FFF2-40B4-BE49-F238E27FC236}">
                      <a16:creationId xmlns:a16="http://schemas.microsoft.com/office/drawing/2014/main" id="{CC786780-9B1B-4669-A341-C2E1AB695C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7" y="3493"/>
                  <a:ext cx="2796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37910" name="Group 141">
                  <a:extLst>
                    <a:ext uri="{FF2B5EF4-FFF2-40B4-BE49-F238E27FC236}">
                      <a16:creationId xmlns:a16="http://schemas.microsoft.com/office/drawing/2014/main" id="{70EB0330-5C0A-4E16-86AB-C770FB8BAF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3" y="2617"/>
                  <a:ext cx="2796" cy="270"/>
                  <a:chOff x="1200" y="1932"/>
                  <a:chExt cx="2796" cy="288"/>
                </a:xfrm>
              </p:grpSpPr>
              <p:sp>
                <p:nvSpPr>
                  <p:cNvPr id="37932" name="Text Box 142">
                    <a:extLst>
                      <a:ext uri="{FF2B5EF4-FFF2-40B4-BE49-F238E27FC236}">
                        <a16:creationId xmlns:a16="http://schemas.microsoft.com/office/drawing/2014/main" id="{49BCB3C0-18D9-42EB-A194-97F99AEFD22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4" y="1932"/>
                    <a:ext cx="154" cy="2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/>
                      <a:t> </a:t>
                    </a:r>
                  </a:p>
                </p:txBody>
              </p:sp>
              <p:sp>
                <p:nvSpPr>
                  <p:cNvPr id="37933" name="Text Box 143">
                    <a:extLst>
                      <a:ext uri="{FF2B5EF4-FFF2-40B4-BE49-F238E27FC236}">
                        <a16:creationId xmlns:a16="http://schemas.microsoft.com/office/drawing/2014/main" id="{ECC54A3A-F3AB-40BD-A9B2-84C6529AB06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9" y="1932"/>
                    <a:ext cx="194" cy="2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/>
                      <a:t>*</a:t>
                    </a:r>
                  </a:p>
                </p:txBody>
              </p:sp>
              <p:sp>
                <p:nvSpPr>
                  <p:cNvPr id="37934" name="Text Box 144">
                    <a:extLst>
                      <a:ext uri="{FF2B5EF4-FFF2-40B4-BE49-F238E27FC236}">
                        <a16:creationId xmlns:a16="http://schemas.microsoft.com/office/drawing/2014/main" id="{182EC7BB-F2EC-4A21-AF12-4B071AB3B04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5" y="1932"/>
                    <a:ext cx="154" cy="2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/>
                      <a:t> </a:t>
                    </a:r>
                  </a:p>
                </p:txBody>
              </p:sp>
              <p:sp>
                <p:nvSpPr>
                  <p:cNvPr id="37935" name="Text Box 145">
                    <a:extLst>
                      <a:ext uri="{FF2B5EF4-FFF2-40B4-BE49-F238E27FC236}">
                        <a16:creationId xmlns:a16="http://schemas.microsoft.com/office/drawing/2014/main" id="{80E83F6F-C777-41F7-BE00-429EA82AE85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90" y="1932"/>
                    <a:ext cx="194" cy="2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/>
                      <a:t>*</a:t>
                    </a:r>
                  </a:p>
                </p:txBody>
              </p:sp>
              <p:sp>
                <p:nvSpPr>
                  <p:cNvPr id="37936" name="Text Box 146">
                    <a:extLst>
                      <a:ext uri="{FF2B5EF4-FFF2-40B4-BE49-F238E27FC236}">
                        <a16:creationId xmlns:a16="http://schemas.microsoft.com/office/drawing/2014/main" id="{071604E4-4D69-43AC-9C65-9EA8AC95812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76" y="1932"/>
                    <a:ext cx="238" cy="26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/>
                      <a:t>\0</a:t>
                    </a:r>
                  </a:p>
                </p:txBody>
              </p:sp>
              <p:sp>
                <p:nvSpPr>
                  <p:cNvPr id="37937" name="Line 147">
                    <a:extLst>
                      <a:ext uri="{FF2B5EF4-FFF2-40B4-BE49-F238E27FC236}">
                        <a16:creationId xmlns:a16="http://schemas.microsoft.com/office/drawing/2014/main" id="{3EC77527-C2D9-4754-B187-EA1E4E456F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00" y="2220"/>
                    <a:ext cx="279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911" name="Group 148">
                  <a:extLst>
                    <a:ext uri="{FF2B5EF4-FFF2-40B4-BE49-F238E27FC236}">
                      <a16:creationId xmlns:a16="http://schemas.microsoft.com/office/drawing/2014/main" id="{8FBECA60-4D59-4481-921A-9DFD9A1BB9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3" y="2904"/>
                  <a:ext cx="2796" cy="271"/>
                  <a:chOff x="1200" y="1932"/>
                  <a:chExt cx="2796" cy="288"/>
                </a:xfrm>
              </p:grpSpPr>
              <p:sp>
                <p:nvSpPr>
                  <p:cNvPr id="37926" name="Text Box 149">
                    <a:extLst>
                      <a:ext uri="{FF2B5EF4-FFF2-40B4-BE49-F238E27FC236}">
                        <a16:creationId xmlns:a16="http://schemas.microsoft.com/office/drawing/2014/main" id="{A3163FDA-914C-49EE-B9B7-A081A023B43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4" y="1932"/>
                    <a:ext cx="194" cy="26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/>
                      <a:t>*</a:t>
                    </a:r>
                  </a:p>
                </p:txBody>
              </p:sp>
              <p:sp>
                <p:nvSpPr>
                  <p:cNvPr id="37927" name="Text Box 150">
                    <a:extLst>
                      <a:ext uri="{FF2B5EF4-FFF2-40B4-BE49-F238E27FC236}">
                        <a16:creationId xmlns:a16="http://schemas.microsoft.com/office/drawing/2014/main" id="{14DDB4C5-157B-48C8-916F-43F8202CAA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9" y="1932"/>
                    <a:ext cx="154" cy="26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/>
                      <a:t> </a:t>
                    </a:r>
                  </a:p>
                </p:txBody>
              </p:sp>
              <p:sp>
                <p:nvSpPr>
                  <p:cNvPr id="37928" name="Text Box 151">
                    <a:extLst>
                      <a:ext uri="{FF2B5EF4-FFF2-40B4-BE49-F238E27FC236}">
                        <a16:creationId xmlns:a16="http://schemas.microsoft.com/office/drawing/2014/main" id="{40A97BEF-5AB3-432C-863A-DA131A92F2B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5" y="1932"/>
                    <a:ext cx="154" cy="26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/>
                      <a:t> </a:t>
                    </a:r>
                  </a:p>
                </p:txBody>
              </p:sp>
              <p:sp>
                <p:nvSpPr>
                  <p:cNvPr id="37929" name="Text Box 152">
                    <a:extLst>
                      <a:ext uri="{FF2B5EF4-FFF2-40B4-BE49-F238E27FC236}">
                        <a16:creationId xmlns:a16="http://schemas.microsoft.com/office/drawing/2014/main" id="{5B612DFD-D5CD-4129-8F8F-C3145379DDB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90" y="1932"/>
                    <a:ext cx="154" cy="26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/>
                      <a:t> </a:t>
                    </a:r>
                  </a:p>
                </p:txBody>
              </p:sp>
              <p:sp>
                <p:nvSpPr>
                  <p:cNvPr id="37930" name="Text Box 153">
                    <a:extLst>
                      <a:ext uri="{FF2B5EF4-FFF2-40B4-BE49-F238E27FC236}">
                        <a16:creationId xmlns:a16="http://schemas.microsoft.com/office/drawing/2014/main" id="{9F91B574-6FC1-4B99-8CAE-8C09283EC6A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76" y="1932"/>
                    <a:ext cx="194" cy="26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/>
                      <a:t>*</a:t>
                    </a:r>
                  </a:p>
                </p:txBody>
              </p:sp>
              <p:sp>
                <p:nvSpPr>
                  <p:cNvPr id="37931" name="Line 154">
                    <a:extLst>
                      <a:ext uri="{FF2B5EF4-FFF2-40B4-BE49-F238E27FC236}">
                        <a16:creationId xmlns:a16="http://schemas.microsoft.com/office/drawing/2014/main" id="{DFD477A2-6E6D-4E4B-99B7-7C3A69CE4F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00" y="2220"/>
                    <a:ext cx="2796" cy="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912" name="Group 155">
                  <a:extLst>
                    <a:ext uri="{FF2B5EF4-FFF2-40B4-BE49-F238E27FC236}">
                      <a16:creationId xmlns:a16="http://schemas.microsoft.com/office/drawing/2014/main" id="{48E338DE-ABA1-4573-9731-32A20FC552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3" y="3229"/>
                  <a:ext cx="2796" cy="250"/>
                  <a:chOff x="1200" y="1932"/>
                  <a:chExt cx="2796" cy="296"/>
                </a:xfrm>
              </p:grpSpPr>
              <p:sp>
                <p:nvSpPr>
                  <p:cNvPr id="37920" name="Text Box 156">
                    <a:extLst>
                      <a:ext uri="{FF2B5EF4-FFF2-40B4-BE49-F238E27FC236}">
                        <a16:creationId xmlns:a16="http://schemas.microsoft.com/office/drawing/2014/main" id="{F3B16861-CF6D-4D66-A9A1-69D364E4837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4" y="1932"/>
                    <a:ext cx="154" cy="2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/>
                      <a:t> </a:t>
                    </a:r>
                  </a:p>
                </p:txBody>
              </p:sp>
              <p:sp>
                <p:nvSpPr>
                  <p:cNvPr id="37921" name="Text Box 157">
                    <a:extLst>
                      <a:ext uri="{FF2B5EF4-FFF2-40B4-BE49-F238E27FC236}">
                        <a16:creationId xmlns:a16="http://schemas.microsoft.com/office/drawing/2014/main" id="{F9D340A1-D48A-43CF-9624-C3CC48340CE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9" y="1932"/>
                    <a:ext cx="194" cy="2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/>
                      <a:t>*</a:t>
                    </a:r>
                  </a:p>
                </p:txBody>
              </p:sp>
              <p:sp>
                <p:nvSpPr>
                  <p:cNvPr id="37922" name="Text Box 158">
                    <a:extLst>
                      <a:ext uri="{FF2B5EF4-FFF2-40B4-BE49-F238E27FC236}">
                        <a16:creationId xmlns:a16="http://schemas.microsoft.com/office/drawing/2014/main" id="{13CE3569-41E3-4A31-8C20-3D63967DF06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5" y="1932"/>
                    <a:ext cx="154" cy="2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/>
                      <a:t> </a:t>
                    </a:r>
                  </a:p>
                </p:txBody>
              </p:sp>
              <p:sp>
                <p:nvSpPr>
                  <p:cNvPr id="37923" name="Text Box 159">
                    <a:extLst>
                      <a:ext uri="{FF2B5EF4-FFF2-40B4-BE49-F238E27FC236}">
                        <a16:creationId xmlns:a16="http://schemas.microsoft.com/office/drawing/2014/main" id="{91D733C5-7CCE-4BC0-BAE2-29349204D78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90" y="1932"/>
                    <a:ext cx="194" cy="2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/>
                      <a:t>*</a:t>
                    </a:r>
                  </a:p>
                </p:txBody>
              </p:sp>
              <p:sp>
                <p:nvSpPr>
                  <p:cNvPr id="37924" name="Text Box 160">
                    <a:extLst>
                      <a:ext uri="{FF2B5EF4-FFF2-40B4-BE49-F238E27FC236}">
                        <a16:creationId xmlns:a16="http://schemas.microsoft.com/office/drawing/2014/main" id="{6F9AD476-ECB4-4C75-910A-E032B55F5C1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76" y="1932"/>
                    <a:ext cx="238" cy="29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/>
                      <a:t>\0</a:t>
                    </a:r>
                  </a:p>
                </p:txBody>
              </p:sp>
              <p:sp>
                <p:nvSpPr>
                  <p:cNvPr id="37925" name="Line 161">
                    <a:extLst>
                      <a:ext uri="{FF2B5EF4-FFF2-40B4-BE49-F238E27FC236}">
                        <a16:creationId xmlns:a16="http://schemas.microsoft.com/office/drawing/2014/main" id="{D208BE17-CA3F-4827-B0F3-2F27815A85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00" y="2220"/>
                    <a:ext cx="2796" cy="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913" name="Group 162">
                  <a:extLst>
                    <a:ext uri="{FF2B5EF4-FFF2-40B4-BE49-F238E27FC236}">
                      <a16:creationId xmlns:a16="http://schemas.microsoft.com/office/drawing/2014/main" id="{54DB9F3A-FDD0-4875-9BA2-9F9A6DDBA3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3" y="3508"/>
                  <a:ext cx="2796" cy="261"/>
                  <a:chOff x="1200" y="1932"/>
                  <a:chExt cx="2796" cy="288"/>
                </a:xfrm>
              </p:grpSpPr>
              <p:sp>
                <p:nvSpPr>
                  <p:cNvPr id="37914" name="Text Box 163">
                    <a:extLst>
                      <a:ext uri="{FF2B5EF4-FFF2-40B4-BE49-F238E27FC236}">
                        <a16:creationId xmlns:a16="http://schemas.microsoft.com/office/drawing/2014/main" id="{F70703A0-202B-4537-BE25-1544C7853F8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4" y="1932"/>
                    <a:ext cx="154" cy="27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/>
                      <a:t> </a:t>
                    </a:r>
                  </a:p>
                </p:txBody>
              </p:sp>
              <p:sp>
                <p:nvSpPr>
                  <p:cNvPr id="37915" name="Text Box 164">
                    <a:extLst>
                      <a:ext uri="{FF2B5EF4-FFF2-40B4-BE49-F238E27FC236}">
                        <a16:creationId xmlns:a16="http://schemas.microsoft.com/office/drawing/2014/main" id="{FD57C2AF-02AD-4FE3-AB90-DD497E69E2F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9" y="1932"/>
                    <a:ext cx="154" cy="27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/>
                      <a:t> </a:t>
                    </a:r>
                  </a:p>
                </p:txBody>
              </p:sp>
              <p:sp>
                <p:nvSpPr>
                  <p:cNvPr id="37916" name="Text Box 165">
                    <a:extLst>
                      <a:ext uri="{FF2B5EF4-FFF2-40B4-BE49-F238E27FC236}">
                        <a16:creationId xmlns:a16="http://schemas.microsoft.com/office/drawing/2014/main" id="{1CED6406-86DC-4337-9561-4B39EE7C856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5" y="1932"/>
                    <a:ext cx="194" cy="27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/>
                      <a:t>*</a:t>
                    </a:r>
                  </a:p>
                </p:txBody>
              </p:sp>
              <p:sp>
                <p:nvSpPr>
                  <p:cNvPr id="37917" name="Text Box 166">
                    <a:extLst>
                      <a:ext uri="{FF2B5EF4-FFF2-40B4-BE49-F238E27FC236}">
                        <a16:creationId xmlns:a16="http://schemas.microsoft.com/office/drawing/2014/main" id="{DCD9D503-EED8-4C4D-A1AB-B1C41C43735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90" y="1932"/>
                    <a:ext cx="238" cy="27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/>
                      <a:t>\0</a:t>
                    </a:r>
                  </a:p>
                </p:txBody>
              </p:sp>
              <p:sp>
                <p:nvSpPr>
                  <p:cNvPr id="37918" name="Text Box 167">
                    <a:extLst>
                      <a:ext uri="{FF2B5EF4-FFF2-40B4-BE49-F238E27FC236}">
                        <a16:creationId xmlns:a16="http://schemas.microsoft.com/office/drawing/2014/main" id="{D4D9EDD9-F3EE-4028-A707-A93073D9B3B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76" y="1932"/>
                    <a:ext cx="238" cy="27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2000"/>
                      <a:t>\0</a:t>
                    </a:r>
                  </a:p>
                </p:txBody>
              </p:sp>
              <p:sp>
                <p:nvSpPr>
                  <p:cNvPr id="37919" name="Line 168">
                    <a:extLst>
                      <a:ext uri="{FF2B5EF4-FFF2-40B4-BE49-F238E27FC236}">
                        <a16:creationId xmlns:a16="http://schemas.microsoft.com/office/drawing/2014/main" id="{EBEB132F-AB2F-49CD-88E3-163C6F3ED2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00" y="2220"/>
                    <a:ext cx="2796" cy="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1905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7900" name="Text Box 169">
                <a:extLst>
                  <a:ext uri="{FF2B5EF4-FFF2-40B4-BE49-F238E27FC236}">
                    <a16:creationId xmlns:a16="http://schemas.microsoft.com/office/drawing/2014/main" id="{3F4DE0F1-DEDF-439B-B6A3-98E3FF6D9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5" y="2271"/>
                <a:ext cx="1064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diamond[0]</a:t>
                </a:r>
              </a:p>
            </p:txBody>
          </p:sp>
          <p:sp>
            <p:nvSpPr>
              <p:cNvPr id="37901" name="Text Box 170">
                <a:extLst>
                  <a:ext uri="{FF2B5EF4-FFF2-40B4-BE49-F238E27FC236}">
                    <a16:creationId xmlns:a16="http://schemas.microsoft.com/office/drawing/2014/main" id="{9DF04790-9BF3-4829-9209-968F25D057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5" y="2577"/>
                <a:ext cx="1064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diamond[1]</a:t>
                </a:r>
              </a:p>
            </p:txBody>
          </p:sp>
          <p:sp>
            <p:nvSpPr>
              <p:cNvPr id="37902" name="Text Box 171">
                <a:extLst>
                  <a:ext uri="{FF2B5EF4-FFF2-40B4-BE49-F238E27FC236}">
                    <a16:creationId xmlns:a16="http://schemas.microsoft.com/office/drawing/2014/main" id="{104539DC-00FF-49B8-859D-FEC37DC5A4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5" y="2883"/>
                <a:ext cx="1064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diamond[2]</a:t>
                </a:r>
              </a:p>
            </p:txBody>
          </p:sp>
          <p:sp>
            <p:nvSpPr>
              <p:cNvPr id="37903" name="Text Box 172">
                <a:extLst>
                  <a:ext uri="{FF2B5EF4-FFF2-40B4-BE49-F238E27FC236}">
                    <a16:creationId xmlns:a16="http://schemas.microsoft.com/office/drawing/2014/main" id="{462FD931-5A3B-4B6D-8F63-C84DA0B86A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5" y="3189"/>
                <a:ext cx="1064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diamond[3]</a:t>
                </a:r>
              </a:p>
            </p:txBody>
          </p:sp>
          <p:sp>
            <p:nvSpPr>
              <p:cNvPr id="37904" name="Text Box 173">
                <a:extLst>
                  <a:ext uri="{FF2B5EF4-FFF2-40B4-BE49-F238E27FC236}">
                    <a16:creationId xmlns:a16="http://schemas.microsoft.com/office/drawing/2014/main" id="{3BAF5B83-3296-4E46-BFA9-1865A37AAC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5" y="3495"/>
                <a:ext cx="1064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diamond[4]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908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BCF78724-7494-4907-BD36-C90313FCD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11213"/>
            <a:ext cx="77597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用字符串常量初始化字符数组</a:t>
            </a:r>
          </a:p>
        </p:txBody>
      </p:sp>
      <p:grpSp>
        <p:nvGrpSpPr>
          <p:cNvPr id="2" name="Group 31">
            <a:extLst>
              <a:ext uri="{FF2B5EF4-FFF2-40B4-BE49-F238E27FC236}">
                <a16:creationId xmlns:a16="http://schemas.microsoft.com/office/drawing/2014/main" id="{AF0CB9D5-E9C6-45F6-B407-4601CDF71327}"/>
              </a:ext>
            </a:extLst>
          </p:cNvPr>
          <p:cNvGrpSpPr>
            <a:grpSpLocks/>
          </p:cNvGrpSpPr>
          <p:nvPr/>
        </p:nvGrpSpPr>
        <p:grpSpPr bwMode="auto">
          <a:xfrm>
            <a:off x="1136650" y="1481138"/>
            <a:ext cx="6935788" cy="3881437"/>
            <a:chOff x="863" y="745"/>
            <a:chExt cx="4369" cy="2445"/>
          </a:xfrm>
        </p:grpSpPr>
        <p:sp>
          <p:nvSpPr>
            <p:cNvPr id="38976" name="Rectangle 9">
              <a:extLst>
                <a:ext uri="{FF2B5EF4-FFF2-40B4-BE49-F238E27FC236}">
                  <a16:creationId xmlns:a16="http://schemas.microsoft.com/office/drawing/2014/main" id="{78FC83EF-62C4-498C-9A3D-AB390E935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" y="1538"/>
              <a:ext cx="4046" cy="165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r>
                <a:rPr lang="en-US" altLang="zh-CN" dirty="0">
                  <a:solidFill>
                    <a:schemeClr val="bg2"/>
                  </a:solidFill>
                </a:rPr>
                <a:t>           </a:t>
              </a:r>
              <a:r>
                <a:rPr lang="zh-CN" altLang="en-US" dirty="0"/>
                <a:t>例 </a:t>
              </a:r>
              <a:r>
                <a:rPr lang="en-US" altLang="zh-CN" dirty="0"/>
                <a:t>char ch[</a:t>
              </a:r>
              <a:r>
                <a:rPr lang="en-US" altLang="zh-CN" dirty="0">
                  <a:solidFill>
                    <a:srgbClr val="FF3300"/>
                  </a:solidFill>
                </a:rPr>
                <a:t>6</a:t>
              </a:r>
              <a:r>
                <a:rPr lang="en-US" altLang="zh-CN" dirty="0"/>
                <a:t>]="Hello";</a:t>
              </a:r>
            </a:p>
            <a:p>
              <a:pPr eaLnBrk="1" hangingPunct="1"/>
              <a:r>
                <a:rPr lang="en-US" altLang="zh-CN" dirty="0"/>
                <a:t>                char </a:t>
              </a:r>
              <a:r>
                <a:rPr lang="en-US" altLang="zh-CN" dirty="0" err="1"/>
                <a:t>ch</a:t>
              </a:r>
              <a:r>
                <a:rPr lang="en-US" altLang="zh-CN" dirty="0"/>
                <a:t>[]="Hello";</a:t>
              </a: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</p:txBody>
        </p:sp>
        <p:sp>
          <p:nvSpPr>
            <p:cNvPr id="38977" name="AutoShape 10">
              <a:extLst>
                <a:ext uri="{FF2B5EF4-FFF2-40B4-BE49-F238E27FC236}">
                  <a16:creationId xmlns:a16="http://schemas.microsoft.com/office/drawing/2014/main" id="{ECCCFD5C-5071-41C6-9A8C-50F22D6D4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745"/>
              <a:ext cx="1921" cy="436"/>
            </a:xfrm>
            <a:prstGeom prst="cloudCallout">
              <a:avLst>
                <a:gd name="adj1" fmla="val -37602"/>
                <a:gd name="adj2" fmla="val 114551"/>
              </a:avLst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669900"/>
                  </a:solidFill>
                </a:rPr>
                <a:t>用字符串常量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grpSp>
          <p:nvGrpSpPr>
            <p:cNvPr id="38978" name="Group 30">
              <a:extLst>
                <a:ext uri="{FF2B5EF4-FFF2-40B4-BE49-F238E27FC236}">
                  <a16:creationId xmlns:a16="http://schemas.microsoft.com/office/drawing/2014/main" id="{A7B51319-96DB-4E47-92BB-54367EB7EB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0" y="2380"/>
              <a:ext cx="3616" cy="702"/>
              <a:chOff x="1140" y="2380"/>
              <a:chExt cx="3616" cy="702"/>
            </a:xfrm>
          </p:grpSpPr>
          <p:sp>
            <p:nvSpPr>
              <p:cNvPr id="38979" name="Rectangle 12">
                <a:extLst>
                  <a:ext uri="{FF2B5EF4-FFF2-40B4-BE49-F238E27FC236}">
                    <a16:creationId xmlns:a16="http://schemas.microsoft.com/office/drawing/2014/main" id="{5340B486-AB9E-49D3-81F2-6E2145C0A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0" y="2381"/>
                <a:ext cx="3480" cy="39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/>
              </a:p>
            </p:txBody>
          </p:sp>
          <p:sp>
            <p:nvSpPr>
              <p:cNvPr id="38980" name="Line 13">
                <a:extLst>
                  <a:ext uri="{FF2B5EF4-FFF2-40B4-BE49-F238E27FC236}">
                    <a16:creationId xmlns:a16="http://schemas.microsoft.com/office/drawing/2014/main" id="{71D534AD-C672-45EF-978A-9BE294B699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4" y="2389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81" name="Line 14">
                <a:extLst>
                  <a:ext uri="{FF2B5EF4-FFF2-40B4-BE49-F238E27FC236}">
                    <a16:creationId xmlns:a16="http://schemas.microsoft.com/office/drawing/2014/main" id="{401298C7-296A-43DF-B93D-4C9BFC44D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2380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82" name="Line 15">
                <a:extLst>
                  <a:ext uri="{FF2B5EF4-FFF2-40B4-BE49-F238E27FC236}">
                    <a16:creationId xmlns:a16="http://schemas.microsoft.com/office/drawing/2014/main" id="{3E785D8D-C9E3-49DF-B1A3-ED47BCEB3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2" y="2380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83" name="Line 16">
                <a:extLst>
                  <a:ext uri="{FF2B5EF4-FFF2-40B4-BE49-F238E27FC236}">
                    <a16:creationId xmlns:a16="http://schemas.microsoft.com/office/drawing/2014/main" id="{5ADF6A98-D4D6-41D6-B9D6-363CABB151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6" y="2380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84" name="Text Box 17">
                <a:extLst>
                  <a:ext uri="{FF2B5EF4-FFF2-40B4-BE49-F238E27FC236}">
                    <a16:creationId xmlns:a16="http://schemas.microsoft.com/office/drawing/2014/main" id="{277D7E9B-1D5A-408E-8B98-D3F4A9B458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3" y="2794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ch[0]</a:t>
                </a:r>
              </a:p>
            </p:txBody>
          </p:sp>
          <p:sp>
            <p:nvSpPr>
              <p:cNvPr id="38985" name="Text Box 18">
                <a:extLst>
                  <a:ext uri="{FF2B5EF4-FFF2-40B4-BE49-F238E27FC236}">
                    <a16:creationId xmlns:a16="http://schemas.microsoft.com/office/drawing/2014/main" id="{16444831-19C4-4A1B-824E-A4C347411C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3" y="2421"/>
                <a:ext cx="26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H</a:t>
                </a:r>
              </a:p>
            </p:txBody>
          </p:sp>
          <p:sp>
            <p:nvSpPr>
              <p:cNvPr id="38986" name="Text Box 19">
                <a:extLst>
                  <a:ext uri="{FF2B5EF4-FFF2-40B4-BE49-F238E27FC236}">
                    <a16:creationId xmlns:a16="http://schemas.microsoft.com/office/drawing/2014/main" id="{CCC1178C-9F3E-485C-87B7-04221AA009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421"/>
                <a:ext cx="199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e</a:t>
                </a:r>
              </a:p>
            </p:txBody>
          </p:sp>
          <p:sp>
            <p:nvSpPr>
              <p:cNvPr id="38987" name="Text Box 20">
                <a:extLst>
                  <a:ext uri="{FF2B5EF4-FFF2-40B4-BE49-F238E27FC236}">
                    <a16:creationId xmlns:a16="http://schemas.microsoft.com/office/drawing/2014/main" id="{A6C83439-5C83-4401-8EA1-4636F40A4D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4" y="2421"/>
                <a:ext cx="16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l</a:t>
                </a:r>
              </a:p>
            </p:txBody>
          </p:sp>
          <p:sp>
            <p:nvSpPr>
              <p:cNvPr id="38988" name="Text Box 21">
                <a:extLst>
                  <a:ext uri="{FF2B5EF4-FFF2-40B4-BE49-F238E27FC236}">
                    <a16:creationId xmlns:a16="http://schemas.microsoft.com/office/drawing/2014/main" id="{B532D24B-7679-4E68-8B1C-6A2EBD19B3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9" y="2421"/>
                <a:ext cx="16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l</a:t>
                </a:r>
              </a:p>
            </p:txBody>
          </p:sp>
          <p:sp>
            <p:nvSpPr>
              <p:cNvPr id="38989" name="Text Box 22">
                <a:extLst>
                  <a:ext uri="{FF2B5EF4-FFF2-40B4-BE49-F238E27FC236}">
                    <a16:creationId xmlns:a16="http://schemas.microsoft.com/office/drawing/2014/main" id="{F1483877-DC11-4364-A4D7-F3D8C9DC67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5" y="2421"/>
                <a:ext cx="210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o</a:t>
                </a:r>
              </a:p>
            </p:txBody>
          </p:sp>
          <p:sp>
            <p:nvSpPr>
              <p:cNvPr id="38990" name="Text Box 23">
                <a:extLst>
                  <a:ext uri="{FF2B5EF4-FFF2-40B4-BE49-F238E27FC236}">
                    <a16:creationId xmlns:a16="http://schemas.microsoft.com/office/drawing/2014/main" id="{C7B2A86F-7523-4FB2-B61E-247DDD7171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8" y="2794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ch[1]</a:t>
                </a:r>
              </a:p>
            </p:txBody>
          </p:sp>
          <p:sp>
            <p:nvSpPr>
              <p:cNvPr id="38991" name="Text Box 24">
                <a:extLst>
                  <a:ext uri="{FF2B5EF4-FFF2-40B4-BE49-F238E27FC236}">
                    <a16:creationId xmlns:a16="http://schemas.microsoft.com/office/drawing/2014/main" id="{E3D1B386-CEB4-49F4-8F97-A26F6037F3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3" y="2794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ch[2]</a:t>
                </a:r>
              </a:p>
            </p:txBody>
          </p:sp>
          <p:sp>
            <p:nvSpPr>
              <p:cNvPr id="38992" name="Text Box 25">
                <a:extLst>
                  <a:ext uri="{FF2B5EF4-FFF2-40B4-BE49-F238E27FC236}">
                    <a16:creationId xmlns:a16="http://schemas.microsoft.com/office/drawing/2014/main" id="{B8309D5D-BE84-45BB-BFAE-7EA29A996E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8" y="2794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ch[3]</a:t>
                </a:r>
              </a:p>
            </p:txBody>
          </p:sp>
          <p:sp>
            <p:nvSpPr>
              <p:cNvPr id="38993" name="Text Box 26">
                <a:extLst>
                  <a:ext uri="{FF2B5EF4-FFF2-40B4-BE49-F238E27FC236}">
                    <a16:creationId xmlns:a16="http://schemas.microsoft.com/office/drawing/2014/main" id="{2EF2A3A2-2EC1-4CB0-9EEF-25A75F0B10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3" y="2794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ch[4]</a:t>
                </a:r>
              </a:p>
            </p:txBody>
          </p:sp>
          <p:sp>
            <p:nvSpPr>
              <p:cNvPr id="38994" name="Line 27">
                <a:extLst>
                  <a:ext uri="{FF2B5EF4-FFF2-40B4-BE49-F238E27FC236}">
                    <a16:creationId xmlns:a16="http://schemas.microsoft.com/office/drawing/2014/main" id="{414BC288-E76F-4639-9836-CFC084721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8" y="2380"/>
                <a:ext cx="0" cy="3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95" name="Text Box 28">
                <a:extLst>
                  <a:ext uri="{FF2B5EF4-FFF2-40B4-BE49-F238E27FC236}">
                    <a16:creationId xmlns:a16="http://schemas.microsoft.com/office/drawing/2014/main" id="{96AAD362-680C-4121-BEF1-FA2170590A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1" y="2431"/>
                <a:ext cx="26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FF0000"/>
                    </a:solidFill>
                  </a:rPr>
                  <a:t>\0</a:t>
                </a:r>
                <a:endParaRPr lang="en-US" altLang="zh-CN"/>
              </a:p>
            </p:txBody>
          </p:sp>
          <p:sp>
            <p:nvSpPr>
              <p:cNvPr id="38996" name="Text Box 29">
                <a:extLst>
                  <a:ext uri="{FF2B5EF4-FFF2-40B4-BE49-F238E27FC236}">
                    <a16:creationId xmlns:a16="http://schemas.microsoft.com/office/drawing/2014/main" id="{02B373E3-429D-4175-B8BC-D0FBBB5AA8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9" y="2794"/>
                <a:ext cx="64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ch[5]</a:t>
                </a: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8116DD8F-FE4F-498A-93E9-9B14D9DFD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806450"/>
            <a:ext cx="7759700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Tx/>
              <a:buChar char="§"/>
            </a:pPr>
            <a:r>
              <a:rPr lang="en-US" altLang="zh-CN" sz="3200">
                <a:solidFill>
                  <a:schemeClr val="accent1"/>
                </a:solidFill>
              </a:rPr>
              <a:t>7.1  </a:t>
            </a:r>
            <a:r>
              <a:rPr lang="zh-CN" altLang="en-US" sz="3200">
                <a:latin typeface="Arial" panose="020B0604020202020204" pitchFamily="34" charset="0"/>
              </a:rPr>
              <a:t>一维数组的定义和引用</a:t>
            </a:r>
            <a:endParaRPr lang="zh-CN" altLang="en-US" sz="3200"/>
          </a:p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/>
              <a:t>一维数组的定义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>
                <a:latin typeface="楷体_GB2312" pitchFamily="49" charset="-122"/>
              </a:rPr>
              <a:t>定义方式： </a:t>
            </a:r>
            <a:r>
              <a:rPr lang="zh-CN" altLang="en-US">
                <a:solidFill>
                  <a:srgbClr val="3366FF"/>
                </a:solidFill>
                <a:latin typeface="楷体_GB2312" pitchFamily="49" charset="-122"/>
              </a:rPr>
              <a:t>数据类型  数组名</a:t>
            </a:r>
            <a:r>
              <a:rPr lang="en-US" altLang="zh-CN">
                <a:solidFill>
                  <a:srgbClr val="FF3300"/>
                </a:solidFill>
                <a:latin typeface="楷体_GB2312" pitchFamily="49" charset="-122"/>
              </a:rPr>
              <a:t>[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</a:rPr>
              <a:t>常量</a:t>
            </a:r>
            <a:r>
              <a:rPr lang="zh-CN" altLang="en-US">
                <a:solidFill>
                  <a:srgbClr val="3366FF"/>
                </a:solidFill>
                <a:latin typeface="楷体_GB2312" pitchFamily="49" charset="-122"/>
              </a:rPr>
              <a:t>表达式</a:t>
            </a:r>
            <a:r>
              <a:rPr lang="en-US" altLang="zh-CN">
                <a:solidFill>
                  <a:srgbClr val="FF3300"/>
                </a:solidFill>
                <a:latin typeface="楷体_GB2312" pitchFamily="49" charset="-122"/>
              </a:rPr>
              <a:t>]</a:t>
            </a:r>
            <a:r>
              <a:rPr lang="zh-CN" altLang="en-US">
                <a:solidFill>
                  <a:srgbClr val="3366FF"/>
                </a:solidFill>
                <a:latin typeface="楷体_GB2312" pitchFamily="49" charset="-122"/>
              </a:rPr>
              <a:t>；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43D9F86-4E6C-4F5B-B304-D155A942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2479675"/>
            <a:ext cx="77597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en-US"/>
              <a:t>例   </a:t>
            </a:r>
            <a:r>
              <a:rPr lang="en-US" altLang="zh-CN"/>
              <a:t>int a[6];</a:t>
            </a:r>
          </a:p>
          <a:p>
            <a:pPr lvl="1" eaLnBrk="1" hangingPunct="1"/>
            <a:endParaRPr lang="en-US" altLang="zh-CN" sz="2800">
              <a:solidFill>
                <a:srgbClr val="3366FF"/>
              </a:solidFill>
            </a:endParaRPr>
          </a:p>
        </p:txBody>
      </p:sp>
      <p:sp>
        <p:nvSpPr>
          <p:cNvPr id="6" name="AutoShape 12">
            <a:extLst>
              <a:ext uri="{FF2B5EF4-FFF2-40B4-BE49-F238E27FC236}">
                <a16:creationId xmlns:a16="http://schemas.microsoft.com/office/drawing/2014/main" id="{C6DDD259-C52C-4BB8-8649-2B07A0C9A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2582863"/>
            <a:ext cx="1758950" cy="495300"/>
          </a:xfrm>
          <a:prstGeom prst="wedgeRectCallout">
            <a:avLst>
              <a:gd name="adj1" fmla="val 32310"/>
              <a:gd name="adj2" fmla="val -119551"/>
            </a:avLst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合法标识符</a:t>
            </a:r>
          </a:p>
        </p:txBody>
      </p:sp>
      <p:sp>
        <p:nvSpPr>
          <p:cNvPr id="7" name="AutoShape 13">
            <a:extLst>
              <a:ext uri="{FF2B5EF4-FFF2-40B4-BE49-F238E27FC236}">
                <a16:creationId xmlns:a16="http://schemas.microsoft.com/office/drawing/2014/main" id="{E92B0CBC-CF86-4303-8BA6-2E6A83569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038" y="565150"/>
            <a:ext cx="2066925" cy="860425"/>
          </a:xfrm>
          <a:prstGeom prst="wedgeRectCallout">
            <a:avLst>
              <a:gd name="adj1" fmla="val -74963"/>
              <a:gd name="adj2" fmla="val 113102"/>
            </a:avLst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表示元素个数</a:t>
            </a:r>
          </a:p>
          <a:p>
            <a:pPr algn="ctr" eaLnBrk="1" hangingPunct="1"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下标从</a:t>
            </a:r>
            <a:r>
              <a:rPr lang="en-US" altLang="zh-CN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0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开始</a:t>
            </a:r>
          </a:p>
        </p:txBody>
      </p:sp>
      <p:sp>
        <p:nvSpPr>
          <p:cNvPr id="8" name="AutoShape 14">
            <a:extLst>
              <a:ext uri="{FF2B5EF4-FFF2-40B4-BE49-F238E27FC236}">
                <a16:creationId xmlns:a16="http://schemas.microsoft.com/office/drawing/2014/main" id="{0551FB2E-1347-4F12-90DF-3F22674BC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150" y="2692400"/>
            <a:ext cx="2951163" cy="1571625"/>
          </a:xfrm>
          <a:prstGeom prst="wedgeRectCallout">
            <a:avLst>
              <a:gd name="adj1" fmla="val 3409"/>
              <a:gd name="adj2" fmla="val -75237"/>
            </a:avLst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[ ]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 :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数组运算符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单目运算符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优先级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(1)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，左结合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,</a:t>
            </a:r>
            <a:endParaRPr lang="zh-CN" altLang="en-US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不能用</a:t>
            </a:r>
            <a:r>
              <a:rPr lang="en-US" altLang="zh-CN" dirty="0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( )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0C9BB3A8-7BFC-4ED6-9C5D-2C03E0D88CFC}"/>
              </a:ext>
            </a:extLst>
          </p:cNvPr>
          <p:cNvGrpSpPr>
            <a:grpSpLocks/>
          </p:cNvGrpSpPr>
          <p:nvPr/>
        </p:nvGrpSpPr>
        <p:grpSpPr bwMode="auto">
          <a:xfrm>
            <a:off x="2516188" y="3362325"/>
            <a:ext cx="2619375" cy="2378075"/>
            <a:chOff x="1476" y="2431"/>
            <a:chExt cx="1650" cy="1498"/>
          </a:xfrm>
        </p:grpSpPr>
        <p:grpSp>
          <p:nvGrpSpPr>
            <p:cNvPr id="16395" name="Group 16">
              <a:extLst>
                <a:ext uri="{FF2B5EF4-FFF2-40B4-BE49-F238E27FC236}">
                  <a16:creationId xmlns:a16="http://schemas.microsoft.com/office/drawing/2014/main" id="{48F5B1F1-A6B0-4679-89C8-ACA7EE3A39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1" y="2479"/>
              <a:ext cx="1135" cy="1450"/>
              <a:chOff x="1689" y="864"/>
              <a:chExt cx="1459" cy="1450"/>
            </a:xfrm>
          </p:grpSpPr>
          <p:sp>
            <p:nvSpPr>
              <p:cNvPr id="16398" name="Rectangle 17">
                <a:extLst>
                  <a:ext uri="{FF2B5EF4-FFF2-40B4-BE49-F238E27FC236}">
                    <a16:creationId xmlns:a16="http://schemas.microsoft.com/office/drawing/2014/main" id="{A84F05B3-2DF0-4EBE-9CB2-87EAA7998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864"/>
                <a:ext cx="1267" cy="14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399" name="Line 18">
                <a:extLst>
                  <a:ext uri="{FF2B5EF4-FFF2-40B4-BE49-F238E27FC236}">
                    <a16:creationId xmlns:a16="http://schemas.microsoft.com/office/drawing/2014/main" id="{CB63D148-97D6-446F-8066-515699D948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109"/>
                <a:ext cx="1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0" name="Text Box 19">
                <a:extLst>
                  <a:ext uri="{FF2B5EF4-FFF2-40B4-BE49-F238E27FC236}">
                    <a16:creationId xmlns:a16="http://schemas.microsoft.com/office/drawing/2014/main" id="{803B132C-5D82-4222-933C-221CD54504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5" y="864"/>
                <a:ext cx="4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a[0]</a:t>
                </a:r>
              </a:p>
            </p:txBody>
          </p:sp>
          <p:sp>
            <p:nvSpPr>
              <p:cNvPr id="16401" name="Line 20">
                <a:extLst>
                  <a:ext uri="{FF2B5EF4-FFF2-40B4-BE49-F238E27FC236}">
                    <a16:creationId xmlns:a16="http://schemas.microsoft.com/office/drawing/2014/main" id="{55B80A0A-4561-4CB2-86E9-6D088D1301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0" y="1327"/>
                <a:ext cx="1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2" name="Line 21">
                <a:extLst>
                  <a:ext uri="{FF2B5EF4-FFF2-40B4-BE49-F238E27FC236}">
                    <a16:creationId xmlns:a16="http://schemas.microsoft.com/office/drawing/2014/main" id="{BC95FBAE-A9CF-4FE7-A44A-857FB885E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3" y="1574"/>
                <a:ext cx="1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3" name="Line 22">
                <a:extLst>
                  <a:ext uri="{FF2B5EF4-FFF2-40B4-BE49-F238E27FC236}">
                    <a16:creationId xmlns:a16="http://schemas.microsoft.com/office/drawing/2014/main" id="{11A73F49-3FFB-461D-BE35-C9EB218E7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1" y="1824"/>
                <a:ext cx="1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4" name="Text Box 23">
                <a:extLst>
                  <a:ext uri="{FF2B5EF4-FFF2-40B4-BE49-F238E27FC236}">
                    <a16:creationId xmlns:a16="http://schemas.microsoft.com/office/drawing/2014/main" id="{2CFBF2D7-D5A9-4AC8-B885-A82E19C96E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9" y="889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0</a:t>
                </a:r>
              </a:p>
            </p:txBody>
          </p:sp>
          <p:sp>
            <p:nvSpPr>
              <p:cNvPr id="16405" name="Text Box 24">
                <a:extLst>
                  <a:ext uri="{FF2B5EF4-FFF2-40B4-BE49-F238E27FC236}">
                    <a16:creationId xmlns:a16="http://schemas.microsoft.com/office/drawing/2014/main" id="{85C8D4FD-8C69-446E-879D-C5F9D933DB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9" y="1107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  <p:sp>
            <p:nvSpPr>
              <p:cNvPr id="16406" name="Text Box 25">
                <a:extLst>
                  <a:ext uri="{FF2B5EF4-FFF2-40B4-BE49-F238E27FC236}">
                    <a16:creationId xmlns:a16="http://schemas.microsoft.com/office/drawing/2014/main" id="{1F8C2CA9-7350-4573-8E63-215BB2FCDC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9" y="1824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4</a:t>
                </a:r>
              </a:p>
            </p:txBody>
          </p:sp>
          <p:sp>
            <p:nvSpPr>
              <p:cNvPr id="16407" name="Line 26">
                <a:extLst>
                  <a:ext uri="{FF2B5EF4-FFF2-40B4-BE49-F238E27FC236}">
                    <a16:creationId xmlns:a16="http://schemas.microsoft.com/office/drawing/2014/main" id="{B3C3FFC5-619A-4BB9-B16F-A4F9E1063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3" y="2053"/>
                <a:ext cx="1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08" name="Text Box 27">
                <a:extLst>
                  <a:ext uri="{FF2B5EF4-FFF2-40B4-BE49-F238E27FC236}">
                    <a16:creationId xmlns:a16="http://schemas.microsoft.com/office/drawing/2014/main" id="{C0EF4A61-C4A8-471F-AD5E-FF2FC2FA73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9" y="2064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5</a:t>
                </a:r>
              </a:p>
            </p:txBody>
          </p:sp>
          <p:sp>
            <p:nvSpPr>
              <p:cNvPr id="16409" name="Text Box 28">
                <a:extLst>
                  <a:ext uri="{FF2B5EF4-FFF2-40B4-BE49-F238E27FC236}">
                    <a16:creationId xmlns:a16="http://schemas.microsoft.com/office/drawing/2014/main" id="{BA80000F-A736-422A-804C-6E451C54D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5" y="1104"/>
                <a:ext cx="4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a[1]</a:t>
                </a:r>
              </a:p>
            </p:txBody>
          </p:sp>
          <p:sp>
            <p:nvSpPr>
              <p:cNvPr id="16410" name="Text Box 29">
                <a:extLst>
                  <a:ext uri="{FF2B5EF4-FFF2-40B4-BE49-F238E27FC236}">
                    <a16:creationId xmlns:a16="http://schemas.microsoft.com/office/drawing/2014/main" id="{817CBDEE-488B-4305-8AFD-4254409333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5" y="1344"/>
                <a:ext cx="4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a[2]</a:t>
                </a:r>
              </a:p>
            </p:txBody>
          </p:sp>
          <p:sp>
            <p:nvSpPr>
              <p:cNvPr id="16411" name="Text Box 30">
                <a:extLst>
                  <a:ext uri="{FF2B5EF4-FFF2-40B4-BE49-F238E27FC236}">
                    <a16:creationId xmlns:a16="http://schemas.microsoft.com/office/drawing/2014/main" id="{5E5A0B78-CFD3-4CC2-A21B-F091ADC661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5" y="1584"/>
                <a:ext cx="4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a[3]</a:t>
                </a:r>
              </a:p>
            </p:txBody>
          </p:sp>
          <p:sp>
            <p:nvSpPr>
              <p:cNvPr id="16412" name="Text Box 31">
                <a:extLst>
                  <a:ext uri="{FF2B5EF4-FFF2-40B4-BE49-F238E27FC236}">
                    <a16:creationId xmlns:a16="http://schemas.microsoft.com/office/drawing/2014/main" id="{88D84674-F011-45DC-BD7E-1572F2585E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5" y="1824"/>
                <a:ext cx="4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a[4]</a:t>
                </a:r>
              </a:p>
            </p:txBody>
          </p:sp>
          <p:sp>
            <p:nvSpPr>
              <p:cNvPr id="16413" name="Text Box 32">
                <a:extLst>
                  <a:ext uri="{FF2B5EF4-FFF2-40B4-BE49-F238E27FC236}">
                    <a16:creationId xmlns:a16="http://schemas.microsoft.com/office/drawing/2014/main" id="{0B76D667-339E-4561-BFC9-04EE005DA1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5" y="2064"/>
                <a:ext cx="4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a[5]</a:t>
                </a:r>
              </a:p>
            </p:txBody>
          </p:sp>
          <p:sp>
            <p:nvSpPr>
              <p:cNvPr id="16414" name="Text Box 33">
                <a:extLst>
                  <a:ext uri="{FF2B5EF4-FFF2-40B4-BE49-F238E27FC236}">
                    <a16:creationId xmlns:a16="http://schemas.microsoft.com/office/drawing/2014/main" id="{BCA76956-4296-4EEC-AAD3-C75CED5B0D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296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2</a:t>
                </a:r>
              </a:p>
            </p:txBody>
          </p:sp>
          <p:sp>
            <p:nvSpPr>
              <p:cNvPr id="16415" name="Text Box 34">
                <a:extLst>
                  <a:ext uri="{FF2B5EF4-FFF2-40B4-BE49-F238E27FC236}">
                    <a16:creationId xmlns:a16="http://schemas.microsoft.com/office/drawing/2014/main" id="{26F0312E-84F2-410A-B978-21F4EF8E04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584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3</a:t>
                </a:r>
              </a:p>
            </p:txBody>
          </p:sp>
        </p:grpSp>
        <p:sp>
          <p:nvSpPr>
            <p:cNvPr id="16396" name="Line 35">
              <a:extLst>
                <a:ext uri="{FF2B5EF4-FFF2-40B4-BE49-F238E27FC236}">
                  <a16:creationId xmlns:a16="http://schemas.microsoft.com/office/drawing/2014/main" id="{ACF9C801-7583-4930-9B8D-CBC70748C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4" y="2580"/>
              <a:ext cx="4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7" name="Text Box 36">
              <a:extLst>
                <a:ext uri="{FF2B5EF4-FFF2-40B4-BE49-F238E27FC236}">
                  <a16:creationId xmlns:a16="http://schemas.microsoft.com/office/drawing/2014/main" id="{C461EDCC-27E1-45D0-BE57-7AA93BCC6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" y="2431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a</a:t>
              </a:r>
            </a:p>
          </p:txBody>
        </p:sp>
      </p:grpSp>
      <p:sp>
        <p:nvSpPr>
          <p:cNvPr id="31" name="AutoShape 38">
            <a:extLst>
              <a:ext uri="{FF2B5EF4-FFF2-40B4-BE49-F238E27FC236}">
                <a16:creationId xmlns:a16="http://schemas.microsoft.com/office/drawing/2014/main" id="{D8A649DF-0331-4BB5-BC44-1DDFDC2F0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656138"/>
            <a:ext cx="3175000" cy="860425"/>
          </a:xfrm>
          <a:prstGeom prst="wedgeRectCallout">
            <a:avLst>
              <a:gd name="adj1" fmla="val 38250"/>
              <a:gd name="adj2" fmla="val -162361"/>
            </a:avLst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lang="zh-CN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数组名表示内存首地址，是</a:t>
            </a:r>
            <a:r>
              <a:rPr lang="zh-CN" altLang="zh-CN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地址常量</a:t>
            </a:r>
            <a:endParaRPr lang="zh-CN" altLang="en-US">
              <a:solidFill>
                <a:srgbClr val="33CC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32" name="Text Box 39">
            <a:extLst>
              <a:ext uri="{FF2B5EF4-FFF2-40B4-BE49-F238E27FC236}">
                <a16:creationId xmlns:a16="http://schemas.microsoft.com/office/drawing/2014/main" id="{FBBE9719-3B7F-40A1-83F6-8AED35B57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5953125"/>
            <a:ext cx="6253163" cy="860425"/>
          </a:xfrm>
          <a:prstGeom prst="rect">
            <a:avLst/>
          </a:prstGeom>
          <a:solidFill>
            <a:schemeClr val="folHlink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lang="zh-CN" altLang="en-US"/>
              <a:t>例   </a:t>
            </a:r>
            <a:r>
              <a:rPr lang="en-US" altLang="zh-CN"/>
              <a:t>int i=15;</a:t>
            </a:r>
          </a:p>
          <a:p>
            <a:pPr eaLnBrk="1" hangingPunct="1">
              <a:defRPr/>
            </a:pPr>
            <a:r>
              <a:rPr lang="en-US" altLang="zh-CN"/>
              <a:t>       int data[i];     (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</a:t>
            </a:r>
            <a:r>
              <a:rPr lang="zh-CN" altLang="en-US">
                <a:sym typeface="Symbol" pitchFamily="18" charset="2"/>
              </a:rPr>
              <a:t>不能用变量定义数组维数</a:t>
            </a:r>
            <a:r>
              <a:rPr lang="en-US" altLang="zh-CN"/>
              <a:t>)</a:t>
            </a:r>
          </a:p>
        </p:txBody>
      </p:sp>
      <p:sp>
        <p:nvSpPr>
          <p:cNvPr id="33" name="Text Box 40">
            <a:extLst>
              <a:ext uri="{FF2B5EF4-FFF2-40B4-BE49-F238E27FC236}">
                <a16:creationId xmlns:a16="http://schemas.microsoft.com/office/drawing/2014/main" id="{1045E2EC-0468-497C-A9C4-72ED8D394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963" y="5941349"/>
            <a:ext cx="6534150" cy="8331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lang="zh-CN" altLang="en-US" dirty="0"/>
              <a:t>例  </a:t>
            </a:r>
            <a:r>
              <a:rPr lang="en-US" altLang="zh-CN" dirty="0" err="1"/>
              <a:t>int</a:t>
            </a:r>
            <a:r>
              <a:rPr lang="en-US" altLang="zh-CN" dirty="0"/>
              <a:t> data[5];   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//C</a:t>
            </a:r>
            <a:r>
              <a:rPr lang="zh-CN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语言对数组不作越界检查，</a:t>
            </a:r>
            <a:endParaRPr lang="zh-CN" altLang="en-US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dirty="0"/>
              <a:t>      </a:t>
            </a:r>
            <a:r>
              <a:rPr lang="en-US" altLang="zh-CN" dirty="0"/>
              <a:t>data[5]=10;  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//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错误写法，</a:t>
            </a:r>
            <a:r>
              <a:rPr lang="zh-CN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使用时要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注意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BCF78724-7494-4907-BD36-C90313FCD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11213"/>
            <a:ext cx="77597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用字符串常量初始化字符数组</a:t>
            </a:r>
          </a:p>
        </p:txBody>
      </p:sp>
      <p:grpSp>
        <p:nvGrpSpPr>
          <p:cNvPr id="4" name="Group 107">
            <a:extLst>
              <a:ext uri="{FF2B5EF4-FFF2-40B4-BE49-F238E27FC236}">
                <a16:creationId xmlns:a16="http://schemas.microsoft.com/office/drawing/2014/main" id="{96023BE5-67F4-4F99-9385-0F06C93A9357}"/>
              </a:ext>
            </a:extLst>
          </p:cNvPr>
          <p:cNvGrpSpPr>
            <a:grpSpLocks/>
          </p:cNvGrpSpPr>
          <p:nvPr/>
        </p:nvGrpSpPr>
        <p:grpSpPr bwMode="auto">
          <a:xfrm>
            <a:off x="1585913" y="1344613"/>
            <a:ext cx="6718300" cy="5037137"/>
            <a:chOff x="622" y="712"/>
            <a:chExt cx="4232" cy="3173"/>
          </a:xfrm>
        </p:grpSpPr>
        <p:sp>
          <p:nvSpPr>
            <p:cNvPr id="38917" name="Rectangle 33">
              <a:extLst>
                <a:ext uri="{FF2B5EF4-FFF2-40B4-BE49-F238E27FC236}">
                  <a16:creationId xmlns:a16="http://schemas.microsoft.com/office/drawing/2014/main" id="{EB612E16-EC38-432C-898B-96D05F3CE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1284"/>
              <a:ext cx="4232" cy="26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bg2"/>
                  </a:solidFill>
                </a:rPr>
                <a:t>  </a:t>
              </a:r>
              <a:r>
                <a:rPr lang="zh-CN" altLang="en-US" dirty="0"/>
                <a:t>例 </a:t>
              </a:r>
              <a:r>
                <a:rPr lang="en-US" altLang="zh-CN" dirty="0"/>
                <a:t>char fruit</a:t>
              </a:r>
              <a:r>
                <a:rPr lang="en-US" altLang="zh-CN" dirty="0">
                  <a:solidFill>
                    <a:srgbClr val="FF3300"/>
                  </a:solidFill>
                </a:rPr>
                <a:t>[]</a:t>
              </a:r>
              <a:r>
                <a:rPr lang="en-US" altLang="zh-CN" dirty="0"/>
                <a:t>[7]={"Apple", "Orange",</a:t>
              </a:r>
            </a:p>
            <a:p>
              <a:pPr eaLnBrk="1" hangingPunct="1"/>
              <a:r>
                <a:rPr lang="en-US" altLang="zh-CN" dirty="0"/>
                <a:t>                                   "Grape", "Pear", "Peach"};</a:t>
              </a:r>
            </a:p>
            <a:p>
              <a:pPr eaLnBrk="1" hangingPunct="1"/>
              <a:endParaRPr lang="en-US" altLang="zh-CN" dirty="0"/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  <a:p>
              <a:pPr eaLnBrk="1" hangingPunct="1"/>
              <a:endParaRPr lang="en-US" altLang="zh-CN" dirty="0">
                <a:solidFill>
                  <a:schemeClr val="bg2"/>
                </a:solidFill>
              </a:endParaRPr>
            </a:p>
          </p:txBody>
        </p:sp>
        <p:sp>
          <p:nvSpPr>
            <p:cNvPr id="38918" name="AutoShape 34">
              <a:extLst>
                <a:ext uri="{FF2B5EF4-FFF2-40B4-BE49-F238E27FC236}">
                  <a16:creationId xmlns:a16="http://schemas.microsoft.com/office/drawing/2014/main" id="{88A32B23-516B-4A2A-9055-D24C4AC4D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" y="712"/>
              <a:ext cx="2812" cy="436"/>
            </a:xfrm>
            <a:prstGeom prst="cloudCallout">
              <a:avLst>
                <a:gd name="adj1" fmla="val -30579"/>
                <a:gd name="adj2" fmla="val 105028"/>
              </a:avLst>
            </a:prstGeom>
            <a:solidFill>
              <a:schemeClr val="bg1"/>
            </a:solidFill>
            <a:ln w="38100">
              <a:solidFill>
                <a:srgbClr val="339966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669900"/>
                  </a:solidFill>
                </a:rPr>
                <a:t>二维字符数组初始化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8919" name="Rectangle 35">
              <a:extLst>
                <a:ext uri="{FF2B5EF4-FFF2-40B4-BE49-F238E27FC236}">
                  <a16:creationId xmlns:a16="http://schemas.microsoft.com/office/drawing/2014/main" id="{997F5449-DB95-4722-88B4-762C8CA0C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2063"/>
              <a:ext cx="2856" cy="166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38920" name="Line 36">
              <a:extLst>
                <a:ext uri="{FF2B5EF4-FFF2-40B4-BE49-F238E27FC236}">
                  <a16:creationId xmlns:a16="http://schemas.microsoft.com/office/drawing/2014/main" id="{99DFD8B2-ECE8-4616-9FC9-4C61CD924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" y="2064"/>
              <a:ext cx="0" cy="165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1" name="Line 37">
              <a:extLst>
                <a:ext uri="{FF2B5EF4-FFF2-40B4-BE49-F238E27FC236}">
                  <a16:creationId xmlns:a16="http://schemas.microsoft.com/office/drawing/2014/main" id="{99643D7E-E770-4082-A2BD-F584FD1FE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8" y="2064"/>
              <a:ext cx="0" cy="165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2" name="Line 38">
              <a:extLst>
                <a:ext uri="{FF2B5EF4-FFF2-40B4-BE49-F238E27FC236}">
                  <a16:creationId xmlns:a16="http://schemas.microsoft.com/office/drawing/2014/main" id="{216807E4-47B2-4EEE-B92E-451A5E388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7" y="2064"/>
              <a:ext cx="0" cy="165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3" name="Line 39">
              <a:extLst>
                <a:ext uri="{FF2B5EF4-FFF2-40B4-BE49-F238E27FC236}">
                  <a16:creationId xmlns:a16="http://schemas.microsoft.com/office/drawing/2014/main" id="{6A3B22B0-F61E-4E1B-9D86-B6F7F8321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6" y="2064"/>
              <a:ext cx="0" cy="165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8924" name="Group 100">
              <a:extLst>
                <a:ext uri="{FF2B5EF4-FFF2-40B4-BE49-F238E27FC236}">
                  <a16:creationId xmlns:a16="http://schemas.microsoft.com/office/drawing/2014/main" id="{C206F0C9-C8AE-4D6F-8DFC-2D0221E95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3" y="2409"/>
              <a:ext cx="2841" cy="971"/>
              <a:chOff x="1683" y="2409"/>
              <a:chExt cx="2841" cy="971"/>
            </a:xfrm>
          </p:grpSpPr>
          <p:sp>
            <p:nvSpPr>
              <p:cNvPr id="38972" name="Line 43">
                <a:extLst>
                  <a:ext uri="{FF2B5EF4-FFF2-40B4-BE49-F238E27FC236}">
                    <a16:creationId xmlns:a16="http://schemas.microsoft.com/office/drawing/2014/main" id="{7CA213FD-393D-41FB-88E1-8B82D32B3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2" y="2409"/>
                <a:ext cx="283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73" name="Line 44">
                <a:extLst>
                  <a:ext uri="{FF2B5EF4-FFF2-40B4-BE49-F238E27FC236}">
                    <a16:creationId xmlns:a16="http://schemas.microsoft.com/office/drawing/2014/main" id="{77B7C3DF-7DB9-45C1-A2F0-6940889B6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2" y="2732"/>
                <a:ext cx="283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74" name="Line 45">
                <a:extLst>
                  <a:ext uri="{FF2B5EF4-FFF2-40B4-BE49-F238E27FC236}">
                    <a16:creationId xmlns:a16="http://schemas.microsoft.com/office/drawing/2014/main" id="{0C2BE446-C4DD-4A3C-9F70-1F9FE82BC7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2" y="3056"/>
                <a:ext cx="283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75" name="Line 46">
                <a:extLst>
                  <a:ext uri="{FF2B5EF4-FFF2-40B4-BE49-F238E27FC236}">
                    <a16:creationId xmlns:a16="http://schemas.microsoft.com/office/drawing/2014/main" id="{108236E2-0C70-4379-AE23-4D8170C25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3" y="3380"/>
                <a:ext cx="283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8925" name="Group 105">
              <a:extLst>
                <a:ext uri="{FF2B5EF4-FFF2-40B4-BE49-F238E27FC236}">
                  <a16:creationId xmlns:a16="http://schemas.microsoft.com/office/drawing/2014/main" id="{D646469D-0042-4442-B13F-CDFBF0E6FE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9" y="2090"/>
              <a:ext cx="711" cy="1610"/>
              <a:chOff x="879" y="2090"/>
              <a:chExt cx="711" cy="1610"/>
            </a:xfrm>
          </p:grpSpPr>
          <p:sp>
            <p:nvSpPr>
              <p:cNvPr id="38967" name="Text Box 48">
                <a:extLst>
                  <a:ext uri="{FF2B5EF4-FFF2-40B4-BE49-F238E27FC236}">
                    <a16:creationId xmlns:a16="http://schemas.microsoft.com/office/drawing/2014/main" id="{E19AC1FE-1069-44E4-976D-5BB2EF1232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9" y="2090"/>
                <a:ext cx="711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fruit[0]</a:t>
                </a:r>
              </a:p>
            </p:txBody>
          </p:sp>
          <p:sp>
            <p:nvSpPr>
              <p:cNvPr id="38968" name="Text Box 49">
                <a:extLst>
                  <a:ext uri="{FF2B5EF4-FFF2-40B4-BE49-F238E27FC236}">
                    <a16:creationId xmlns:a16="http://schemas.microsoft.com/office/drawing/2014/main" id="{1F34CC9D-43E0-4CBB-91E6-9CBCAD73D9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9" y="2420"/>
                <a:ext cx="711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fruit[1]</a:t>
                </a:r>
              </a:p>
            </p:txBody>
          </p:sp>
          <p:sp>
            <p:nvSpPr>
              <p:cNvPr id="38969" name="Text Box 50">
                <a:extLst>
                  <a:ext uri="{FF2B5EF4-FFF2-40B4-BE49-F238E27FC236}">
                    <a16:creationId xmlns:a16="http://schemas.microsoft.com/office/drawing/2014/main" id="{85D3FF56-6040-4C78-B7D3-D677C150F7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9" y="2751"/>
                <a:ext cx="711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fruit[2]</a:t>
                </a:r>
              </a:p>
            </p:txBody>
          </p:sp>
          <p:sp>
            <p:nvSpPr>
              <p:cNvPr id="38970" name="Text Box 51">
                <a:extLst>
                  <a:ext uri="{FF2B5EF4-FFF2-40B4-BE49-F238E27FC236}">
                    <a16:creationId xmlns:a16="http://schemas.microsoft.com/office/drawing/2014/main" id="{97BC6653-AE72-47BF-A124-DF2E813AA7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9" y="3081"/>
                <a:ext cx="711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fruit[3]</a:t>
                </a:r>
              </a:p>
            </p:txBody>
          </p:sp>
          <p:sp>
            <p:nvSpPr>
              <p:cNvPr id="38971" name="Text Box 52">
                <a:extLst>
                  <a:ext uri="{FF2B5EF4-FFF2-40B4-BE49-F238E27FC236}">
                    <a16:creationId xmlns:a16="http://schemas.microsoft.com/office/drawing/2014/main" id="{22B9EE69-B156-46D5-977C-F6DAA6CE19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9" y="3412"/>
                <a:ext cx="711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fruit[4]</a:t>
                </a:r>
              </a:p>
            </p:txBody>
          </p:sp>
        </p:grpSp>
        <p:sp>
          <p:nvSpPr>
            <p:cNvPr id="38926" name="Line 53">
              <a:extLst>
                <a:ext uri="{FF2B5EF4-FFF2-40B4-BE49-F238E27FC236}">
                  <a16:creationId xmlns:a16="http://schemas.microsoft.com/office/drawing/2014/main" id="{69BD237E-2000-46F0-8225-CABC787DA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2064"/>
              <a:ext cx="0" cy="164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7" name="Line 54">
              <a:extLst>
                <a:ext uri="{FF2B5EF4-FFF2-40B4-BE49-F238E27FC236}">
                  <a16:creationId xmlns:a16="http://schemas.microsoft.com/office/drawing/2014/main" id="{E98F8D80-CB20-4E2A-B564-BC006367D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9" y="2064"/>
              <a:ext cx="0" cy="165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8928" name="Group 99">
              <a:extLst>
                <a:ext uri="{FF2B5EF4-FFF2-40B4-BE49-F238E27FC236}">
                  <a16:creationId xmlns:a16="http://schemas.microsoft.com/office/drawing/2014/main" id="{5E5D3393-AEF6-4856-B752-20C746C735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9" y="2072"/>
              <a:ext cx="2714" cy="288"/>
              <a:chOff x="1739" y="2072"/>
              <a:chExt cx="2714" cy="288"/>
            </a:xfrm>
          </p:grpSpPr>
          <p:sp>
            <p:nvSpPr>
              <p:cNvPr id="38960" name="Text Box 56">
                <a:extLst>
                  <a:ext uri="{FF2B5EF4-FFF2-40B4-BE49-F238E27FC236}">
                    <a16:creationId xmlns:a16="http://schemas.microsoft.com/office/drawing/2014/main" id="{8451B952-2DC3-40CA-90A7-41B200BA9B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9" y="2072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</a:t>
                </a:r>
              </a:p>
            </p:txBody>
          </p:sp>
          <p:sp>
            <p:nvSpPr>
              <p:cNvPr id="38961" name="Text Box 57">
                <a:extLst>
                  <a:ext uri="{FF2B5EF4-FFF2-40B4-BE49-F238E27FC236}">
                    <a16:creationId xmlns:a16="http://schemas.microsoft.com/office/drawing/2014/main" id="{388AD47E-3198-4F51-8EBD-2B767C710B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2" y="2072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p</a:t>
                </a:r>
              </a:p>
            </p:txBody>
          </p:sp>
          <p:sp>
            <p:nvSpPr>
              <p:cNvPr id="38962" name="Text Box 58">
                <a:extLst>
                  <a:ext uri="{FF2B5EF4-FFF2-40B4-BE49-F238E27FC236}">
                    <a16:creationId xmlns:a16="http://schemas.microsoft.com/office/drawing/2014/main" id="{9801A6D2-5195-4C3D-B935-3937C46D2F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5" y="2072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p</a:t>
                </a:r>
              </a:p>
            </p:txBody>
          </p:sp>
          <p:sp>
            <p:nvSpPr>
              <p:cNvPr id="38963" name="Text Box 59">
                <a:extLst>
                  <a:ext uri="{FF2B5EF4-FFF2-40B4-BE49-F238E27FC236}">
                    <a16:creationId xmlns:a16="http://schemas.microsoft.com/office/drawing/2014/main" id="{3CD85933-041B-4458-A635-5E2DA4E576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8" y="2072"/>
                <a:ext cx="2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l</a:t>
                </a:r>
              </a:p>
            </p:txBody>
          </p:sp>
          <p:sp>
            <p:nvSpPr>
              <p:cNvPr id="38964" name="Text Box 60">
                <a:extLst>
                  <a:ext uri="{FF2B5EF4-FFF2-40B4-BE49-F238E27FC236}">
                    <a16:creationId xmlns:a16="http://schemas.microsoft.com/office/drawing/2014/main" id="{129258B0-977F-4AD2-AF97-CDF0982616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2" y="2072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e</a:t>
                </a:r>
              </a:p>
            </p:txBody>
          </p:sp>
          <p:sp>
            <p:nvSpPr>
              <p:cNvPr id="38965" name="Text Box 61">
                <a:extLst>
                  <a:ext uri="{FF2B5EF4-FFF2-40B4-BE49-F238E27FC236}">
                    <a16:creationId xmlns:a16="http://schemas.microsoft.com/office/drawing/2014/main" id="{E8C2FCD2-02B4-4F4E-B1B9-46159968EF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9" y="2072"/>
                <a:ext cx="28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\0</a:t>
                </a:r>
              </a:p>
            </p:txBody>
          </p:sp>
          <p:sp>
            <p:nvSpPr>
              <p:cNvPr id="38966" name="Text Box 62">
                <a:extLst>
                  <a:ext uri="{FF2B5EF4-FFF2-40B4-BE49-F238E27FC236}">
                    <a16:creationId xmlns:a16="http://schemas.microsoft.com/office/drawing/2014/main" id="{8931529E-CE26-47CC-9C22-82520EDA78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2" y="2072"/>
                <a:ext cx="271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\0</a:t>
                </a:r>
              </a:p>
            </p:txBody>
          </p:sp>
        </p:grpSp>
        <p:grpSp>
          <p:nvGrpSpPr>
            <p:cNvPr id="38929" name="Group 103">
              <a:extLst>
                <a:ext uri="{FF2B5EF4-FFF2-40B4-BE49-F238E27FC236}">
                  <a16:creationId xmlns:a16="http://schemas.microsoft.com/office/drawing/2014/main" id="{897B7CE8-6A55-4961-AB8F-680D6BC29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9" y="2415"/>
              <a:ext cx="2714" cy="288"/>
              <a:chOff x="1739" y="2415"/>
              <a:chExt cx="2714" cy="288"/>
            </a:xfrm>
          </p:grpSpPr>
          <p:sp>
            <p:nvSpPr>
              <p:cNvPr id="38953" name="Text Box 64">
                <a:extLst>
                  <a:ext uri="{FF2B5EF4-FFF2-40B4-BE49-F238E27FC236}">
                    <a16:creationId xmlns:a16="http://schemas.microsoft.com/office/drawing/2014/main" id="{DD0FAD9B-098A-4FA7-85CA-DB47FEC94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9" y="2415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O</a:t>
                </a:r>
              </a:p>
            </p:txBody>
          </p:sp>
          <p:sp>
            <p:nvSpPr>
              <p:cNvPr id="38954" name="Text Box 65">
                <a:extLst>
                  <a:ext uri="{FF2B5EF4-FFF2-40B4-BE49-F238E27FC236}">
                    <a16:creationId xmlns:a16="http://schemas.microsoft.com/office/drawing/2014/main" id="{EC015872-1001-41BA-93F6-751AA984A6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2" y="2415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r</a:t>
                </a:r>
              </a:p>
            </p:txBody>
          </p:sp>
          <p:sp>
            <p:nvSpPr>
              <p:cNvPr id="38955" name="Text Box 66">
                <a:extLst>
                  <a:ext uri="{FF2B5EF4-FFF2-40B4-BE49-F238E27FC236}">
                    <a16:creationId xmlns:a16="http://schemas.microsoft.com/office/drawing/2014/main" id="{7BC9B02C-9A4D-40B7-A6E8-10D8A3D5BB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5" y="2415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</a:t>
                </a:r>
              </a:p>
            </p:txBody>
          </p:sp>
          <p:sp>
            <p:nvSpPr>
              <p:cNvPr id="38956" name="Text Box 67">
                <a:extLst>
                  <a:ext uri="{FF2B5EF4-FFF2-40B4-BE49-F238E27FC236}">
                    <a16:creationId xmlns:a16="http://schemas.microsoft.com/office/drawing/2014/main" id="{2F9648EB-6605-429E-AB11-0D9F50D8A7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8" y="2415"/>
                <a:ext cx="2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n</a:t>
                </a:r>
              </a:p>
            </p:txBody>
          </p:sp>
          <p:sp>
            <p:nvSpPr>
              <p:cNvPr id="38957" name="Text Box 68">
                <a:extLst>
                  <a:ext uri="{FF2B5EF4-FFF2-40B4-BE49-F238E27FC236}">
                    <a16:creationId xmlns:a16="http://schemas.microsoft.com/office/drawing/2014/main" id="{DBE4AB21-D318-48AC-B689-4B2705B9D0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2" y="2415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g</a:t>
                </a:r>
              </a:p>
            </p:txBody>
          </p:sp>
          <p:sp>
            <p:nvSpPr>
              <p:cNvPr id="38958" name="Text Box 69">
                <a:extLst>
                  <a:ext uri="{FF2B5EF4-FFF2-40B4-BE49-F238E27FC236}">
                    <a16:creationId xmlns:a16="http://schemas.microsoft.com/office/drawing/2014/main" id="{EFBE9ED5-C921-4F85-8179-5F542253EE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9" y="2415"/>
                <a:ext cx="28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/>
                  <a:t>e</a:t>
                </a:r>
              </a:p>
            </p:txBody>
          </p:sp>
          <p:sp>
            <p:nvSpPr>
              <p:cNvPr id="38959" name="Text Box 70">
                <a:extLst>
                  <a:ext uri="{FF2B5EF4-FFF2-40B4-BE49-F238E27FC236}">
                    <a16:creationId xmlns:a16="http://schemas.microsoft.com/office/drawing/2014/main" id="{3424D1B0-0E71-4CA6-9822-93C4D94C54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2" y="2415"/>
                <a:ext cx="271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\0</a:t>
                </a:r>
              </a:p>
            </p:txBody>
          </p:sp>
        </p:grpSp>
        <p:grpSp>
          <p:nvGrpSpPr>
            <p:cNvPr id="38930" name="Group 102">
              <a:extLst>
                <a:ext uri="{FF2B5EF4-FFF2-40B4-BE49-F238E27FC236}">
                  <a16:creationId xmlns:a16="http://schemas.microsoft.com/office/drawing/2014/main" id="{EA224ECC-5D51-4B41-8EE5-E0B03AAC2C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8" y="2738"/>
              <a:ext cx="2714" cy="288"/>
              <a:chOff x="1748" y="2738"/>
              <a:chExt cx="2714" cy="288"/>
            </a:xfrm>
          </p:grpSpPr>
          <p:sp>
            <p:nvSpPr>
              <p:cNvPr id="38946" name="Text Box 72">
                <a:extLst>
                  <a:ext uri="{FF2B5EF4-FFF2-40B4-BE49-F238E27FC236}">
                    <a16:creationId xmlns:a16="http://schemas.microsoft.com/office/drawing/2014/main" id="{716ECE52-6D1D-436F-B9A6-99125F006E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8" y="2738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G</a:t>
                </a:r>
              </a:p>
            </p:txBody>
          </p:sp>
          <p:sp>
            <p:nvSpPr>
              <p:cNvPr id="38947" name="Text Box 73">
                <a:extLst>
                  <a:ext uri="{FF2B5EF4-FFF2-40B4-BE49-F238E27FC236}">
                    <a16:creationId xmlns:a16="http://schemas.microsoft.com/office/drawing/2014/main" id="{1C5C6001-803E-4557-BDE1-0021FB8FDA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1" y="2738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r</a:t>
                </a:r>
              </a:p>
            </p:txBody>
          </p:sp>
          <p:sp>
            <p:nvSpPr>
              <p:cNvPr id="38948" name="Text Box 74">
                <a:extLst>
                  <a:ext uri="{FF2B5EF4-FFF2-40B4-BE49-F238E27FC236}">
                    <a16:creationId xmlns:a16="http://schemas.microsoft.com/office/drawing/2014/main" id="{CA0717BA-9D71-4A70-B02F-39F3F8F3B7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4" y="2738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</a:t>
                </a:r>
              </a:p>
            </p:txBody>
          </p:sp>
          <p:sp>
            <p:nvSpPr>
              <p:cNvPr id="38949" name="Text Box 75">
                <a:extLst>
                  <a:ext uri="{FF2B5EF4-FFF2-40B4-BE49-F238E27FC236}">
                    <a16:creationId xmlns:a16="http://schemas.microsoft.com/office/drawing/2014/main" id="{58FBC9E9-A413-45EA-B569-4D7C2CBB2F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7" y="2738"/>
                <a:ext cx="2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p</a:t>
                </a:r>
              </a:p>
            </p:txBody>
          </p:sp>
          <p:sp>
            <p:nvSpPr>
              <p:cNvPr id="38950" name="Text Box 76">
                <a:extLst>
                  <a:ext uri="{FF2B5EF4-FFF2-40B4-BE49-F238E27FC236}">
                    <a16:creationId xmlns:a16="http://schemas.microsoft.com/office/drawing/2014/main" id="{AE1CD187-10BD-44F6-9715-1F31283C2A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1" y="2738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e</a:t>
                </a:r>
              </a:p>
            </p:txBody>
          </p:sp>
          <p:sp>
            <p:nvSpPr>
              <p:cNvPr id="38951" name="Text Box 77">
                <a:extLst>
                  <a:ext uri="{FF2B5EF4-FFF2-40B4-BE49-F238E27FC236}">
                    <a16:creationId xmlns:a16="http://schemas.microsoft.com/office/drawing/2014/main" id="{465458CE-2145-4A67-8DA5-35DF3ADE59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8" y="2738"/>
                <a:ext cx="28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\0</a:t>
                </a:r>
              </a:p>
            </p:txBody>
          </p:sp>
          <p:sp>
            <p:nvSpPr>
              <p:cNvPr id="38952" name="Text Box 78">
                <a:extLst>
                  <a:ext uri="{FF2B5EF4-FFF2-40B4-BE49-F238E27FC236}">
                    <a16:creationId xmlns:a16="http://schemas.microsoft.com/office/drawing/2014/main" id="{299770CD-7647-4A0D-A2AB-A5829444CA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" y="2738"/>
                <a:ext cx="271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\0</a:t>
                </a:r>
              </a:p>
            </p:txBody>
          </p:sp>
        </p:grpSp>
        <p:sp>
          <p:nvSpPr>
            <p:cNvPr id="38931" name="Text Box 79">
              <a:extLst>
                <a:ext uri="{FF2B5EF4-FFF2-40B4-BE49-F238E27FC236}">
                  <a16:creationId xmlns:a16="http://schemas.microsoft.com/office/drawing/2014/main" id="{E20C21B7-B1B4-48C0-96C3-44BC24E02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0" y="3062"/>
              <a:ext cx="235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P</a:t>
              </a:r>
            </a:p>
          </p:txBody>
        </p:sp>
        <p:sp>
          <p:nvSpPr>
            <p:cNvPr id="38932" name="Text Box 80">
              <a:extLst>
                <a:ext uri="{FF2B5EF4-FFF2-40B4-BE49-F238E27FC236}">
                  <a16:creationId xmlns:a16="http://schemas.microsoft.com/office/drawing/2014/main" id="{DEB6370D-C0D8-4D14-BB06-527078800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" y="3062"/>
              <a:ext cx="235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e</a:t>
              </a:r>
            </a:p>
          </p:txBody>
        </p:sp>
        <p:sp>
          <p:nvSpPr>
            <p:cNvPr id="38933" name="Text Box 81">
              <a:extLst>
                <a:ext uri="{FF2B5EF4-FFF2-40B4-BE49-F238E27FC236}">
                  <a16:creationId xmlns:a16="http://schemas.microsoft.com/office/drawing/2014/main" id="{BA93F55F-225E-47A1-ADED-B4BFF9B8C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6" y="3062"/>
              <a:ext cx="235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</p:txBody>
        </p:sp>
        <p:sp>
          <p:nvSpPr>
            <p:cNvPr id="38934" name="Text Box 82">
              <a:extLst>
                <a:ext uri="{FF2B5EF4-FFF2-40B4-BE49-F238E27FC236}">
                  <a16:creationId xmlns:a16="http://schemas.microsoft.com/office/drawing/2014/main" id="{302C6D47-9178-4CCA-AD6A-74E56A2CB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9" y="3062"/>
              <a:ext cx="23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r</a:t>
              </a:r>
            </a:p>
          </p:txBody>
        </p:sp>
        <p:sp>
          <p:nvSpPr>
            <p:cNvPr id="38935" name="Text Box 83">
              <a:extLst>
                <a:ext uri="{FF2B5EF4-FFF2-40B4-BE49-F238E27FC236}">
                  <a16:creationId xmlns:a16="http://schemas.microsoft.com/office/drawing/2014/main" id="{4629B543-9E2B-42AE-8895-1AB2E4C55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" y="3062"/>
              <a:ext cx="28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\0</a:t>
              </a:r>
            </a:p>
          </p:txBody>
        </p:sp>
        <p:sp>
          <p:nvSpPr>
            <p:cNvPr id="38936" name="Text Box 84">
              <a:extLst>
                <a:ext uri="{FF2B5EF4-FFF2-40B4-BE49-F238E27FC236}">
                  <a16:creationId xmlns:a16="http://schemas.microsoft.com/office/drawing/2014/main" id="{1E447038-7D79-4956-BF31-5C6982F5F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" y="3062"/>
              <a:ext cx="28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\0</a:t>
              </a:r>
            </a:p>
          </p:txBody>
        </p:sp>
        <p:sp>
          <p:nvSpPr>
            <p:cNvPr id="38937" name="Text Box 85">
              <a:extLst>
                <a:ext uri="{FF2B5EF4-FFF2-40B4-BE49-F238E27FC236}">
                  <a16:creationId xmlns:a16="http://schemas.microsoft.com/office/drawing/2014/main" id="{18E15EDD-E3C4-482A-AAFC-930FA37C0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" y="3062"/>
              <a:ext cx="271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\0</a:t>
              </a:r>
            </a:p>
          </p:txBody>
        </p:sp>
        <p:grpSp>
          <p:nvGrpSpPr>
            <p:cNvPr id="38938" name="Group 101">
              <a:extLst>
                <a:ext uri="{FF2B5EF4-FFF2-40B4-BE49-F238E27FC236}">
                  <a16:creationId xmlns:a16="http://schemas.microsoft.com/office/drawing/2014/main" id="{1A52D91A-CAA5-4FD8-B6AF-DA658067A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8" y="3400"/>
              <a:ext cx="2714" cy="288"/>
              <a:chOff x="1748" y="3400"/>
              <a:chExt cx="2714" cy="288"/>
            </a:xfrm>
          </p:grpSpPr>
          <p:sp>
            <p:nvSpPr>
              <p:cNvPr id="38939" name="Text Box 87">
                <a:extLst>
                  <a:ext uri="{FF2B5EF4-FFF2-40B4-BE49-F238E27FC236}">
                    <a16:creationId xmlns:a16="http://schemas.microsoft.com/office/drawing/2014/main" id="{3453520D-9751-47BC-9722-F89F393FAC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8" y="3400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P</a:t>
                </a:r>
              </a:p>
            </p:txBody>
          </p:sp>
          <p:sp>
            <p:nvSpPr>
              <p:cNvPr id="38940" name="Text Box 88">
                <a:extLst>
                  <a:ext uri="{FF2B5EF4-FFF2-40B4-BE49-F238E27FC236}">
                    <a16:creationId xmlns:a16="http://schemas.microsoft.com/office/drawing/2014/main" id="{4ADF331A-FF6B-4A6D-AA42-4A48659453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1" y="3400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e</a:t>
                </a:r>
              </a:p>
            </p:txBody>
          </p:sp>
          <p:sp>
            <p:nvSpPr>
              <p:cNvPr id="38941" name="Text Box 89">
                <a:extLst>
                  <a:ext uri="{FF2B5EF4-FFF2-40B4-BE49-F238E27FC236}">
                    <a16:creationId xmlns:a16="http://schemas.microsoft.com/office/drawing/2014/main" id="{00F4FE25-AB53-4132-9860-0A5895263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4" y="3400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a</a:t>
                </a:r>
              </a:p>
            </p:txBody>
          </p:sp>
          <p:sp>
            <p:nvSpPr>
              <p:cNvPr id="38942" name="Text Box 90">
                <a:extLst>
                  <a:ext uri="{FF2B5EF4-FFF2-40B4-BE49-F238E27FC236}">
                    <a16:creationId xmlns:a16="http://schemas.microsoft.com/office/drawing/2014/main" id="{5C624189-F90F-4C5B-9913-C22DA6F2B9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7" y="3400"/>
                <a:ext cx="2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c</a:t>
                </a:r>
              </a:p>
            </p:txBody>
          </p:sp>
          <p:sp>
            <p:nvSpPr>
              <p:cNvPr id="38943" name="Text Box 91">
                <a:extLst>
                  <a:ext uri="{FF2B5EF4-FFF2-40B4-BE49-F238E27FC236}">
                    <a16:creationId xmlns:a16="http://schemas.microsoft.com/office/drawing/2014/main" id="{FC65FD49-9A40-461E-9574-F3E36127AC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1" y="3400"/>
                <a:ext cx="235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h</a:t>
                </a:r>
              </a:p>
            </p:txBody>
          </p:sp>
          <p:sp>
            <p:nvSpPr>
              <p:cNvPr id="38944" name="Text Box 92">
                <a:extLst>
                  <a:ext uri="{FF2B5EF4-FFF2-40B4-BE49-F238E27FC236}">
                    <a16:creationId xmlns:a16="http://schemas.microsoft.com/office/drawing/2014/main" id="{8F6C2317-1415-4FF8-B368-6B1E007C9A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8" y="3400"/>
                <a:ext cx="283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\0</a:t>
                </a:r>
              </a:p>
            </p:txBody>
          </p:sp>
          <p:sp>
            <p:nvSpPr>
              <p:cNvPr id="38945" name="Text Box 93">
                <a:extLst>
                  <a:ext uri="{FF2B5EF4-FFF2-40B4-BE49-F238E27FC236}">
                    <a16:creationId xmlns:a16="http://schemas.microsoft.com/office/drawing/2014/main" id="{0B75CFC5-ED8A-4CB6-8631-B4993521DB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" y="3400"/>
                <a:ext cx="271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\0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1098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8">
            <a:extLst>
              <a:ext uri="{FF2B5EF4-FFF2-40B4-BE49-F238E27FC236}">
                <a16:creationId xmlns:a16="http://schemas.microsoft.com/office/drawing/2014/main" id="{23336F09-4243-456E-9722-5BB86B56C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1736725"/>
            <a:ext cx="2954655" cy="46166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9  </a:t>
            </a:r>
            <a:r>
              <a:rPr lang="zh-CN" altLang="en-US" dirty="0"/>
              <a:t>输出一个字符串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0DC24625-B3AE-4C07-A582-D76F941DF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2665413"/>
            <a:ext cx="5335588" cy="3049587"/>
          </a:xfrm>
          <a:prstGeom prst="rect">
            <a:avLst/>
          </a:prstGeom>
          <a:solidFill>
            <a:schemeClr val="bg2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 </a:t>
            </a:r>
          </a:p>
          <a:p>
            <a:pPr eaLnBrk="1" hangingPunct="1"/>
            <a:r>
              <a:rPr lang="en-US" altLang="zh-CN" dirty="0"/>
              <a:t>int main()</a:t>
            </a:r>
          </a:p>
          <a:p>
            <a:pPr eaLnBrk="1" hangingPunct="1"/>
            <a:r>
              <a:rPr lang="en-US" altLang="zh-CN" dirty="0"/>
              <a:t>{ char c[10]={'I',' ','</a:t>
            </a:r>
            <a:r>
              <a:rPr lang="en-US" altLang="zh-CN" dirty="0" err="1"/>
              <a:t>a','m</a:t>
            </a:r>
            <a:r>
              <a:rPr lang="en-US" altLang="zh-CN" dirty="0"/>
              <a:t>',' ','a',' ','</a:t>
            </a:r>
            <a:r>
              <a:rPr lang="en-US" altLang="zh-CN" dirty="0" err="1"/>
              <a:t>b','o','y</a:t>
            </a:r>
            <a:r>
              <a:rPr lang="en-US" altLang="zh-CN" dirty="0"/>
              <a:t>'};</a:t>
            </a:r>
          </a:p>
          <a:p>
            <a:pPr eaLnBrk="1" hangingPunct="1"/>
            <a:r>
              <a:rPr lang="en-US" altLang="zh-CN" dirty="0"/>
              <a:t>   int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/>
              <a:t>   for(</a:t>
            </a:r>
            <a:r>
              <a:rPr lang="en-US" altLang="zh-CN" dirty="0" err="1"/>
              <a:t>i</a:t>
            </a:r>
            <a:r>
              <a:rPr lang="en-US" altLang="zh-CN" dirty="0"/>
              <a:t>=0;i&lt;10;i++)</a:t>
            </a:r>
          </a:p>
          <a:p>
            <a:pPr eaLnBrk="1" hangingPunct="1"/>
            <a:r>
              <a:rPr lang="en-US" altLang="zh-CN" dirty="0"/>
              <a:t>      </a:t>
            </a:r>
            <a:r>
              <a:rPr lang="en-US" altLang="zh-CN" dirty="0" err="1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c",c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pPr eaLnBrk="1" hangingPunct="1"/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</a:p>
          <a:p>
            <a:pPr eaLnBrk="1" hangingPunct="1"/>
            <a:r>
              <a:rPr lang="en-US" altLang="zh-CN" dirty="0"/>
              <a:t>}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8252E01D-13CD-4F2A-B9B4-18D0BB771C4A}"/>
              </a:ext>
            </a:extLst>
          </p:cNvPr>
          <p:cNvGrpSpPr>
            <a:grpSpLocks/>
          </p:cNvGrpSpPr>
          <p:nvPr/>
        </p:nvGrpSpPr>
        <p:grpSpPr bwMode="auto">
          <a:xfrm>
            <a:off x="7185025" y="2092325"/>
            <a:ext cx="1349375" cy="4057650"/>
            <a:chOff x="4322" y="804"/>
            <a:chExt cx="850" cy="2556"/>
          </a:xfrm>
        </p:grpSpPr>
        <p:grpSp>
          <p:nvGrpSpPr>
            <p:cNvPr id="39942" name="Group 11">
              <a:extLst>
                <a:ext uri="{FF2B5EF4-FFF2-40B4-BE49-F238E27FC236}">
                  <a16:creationId xmlns:a16="http://schemas.microsoft.com/office/drawing/2014/main" id="{782CDB5F-1309-4E9F-B55D-C1BD0E18F4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6" y="804"/>
              <a:ext cx="636" cy="2556"/>
              <a:chOff x="4764" y="492"/>
              <a:chExt cx="636" cy="2556"/>
            </a:xfrm>
          </p:grpSpPr>
          <p:grpSp>
            <p:nvGrpSpPr>
              <p:cNvPr id="39953" name="Group 12">
                <a:extLst>
                  <a:ext uri="{FF2B5EF4-FFF2-40B4-BE49-F238E27FC236}">
                    <a16:creationId xmlns:a16="http://schemas.microsoft.com/office/drawing/2014/main" id="{E932C38F-7D09-436D-AEA2-F2AB0C71AF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64" y="492"/>
                <a:ext cx="636" cy="2556"/>
                <a:chOff x="4764" y="492"/>
                <a:chExt cx="636" cy="2556"/>
              </a:xfrm>
            </p:grpSpPr>
            <p:sp>
              <p:nvSpPr>
                <p:cNvPr id="39961" name="Rectangle 13">
                  <a:extLst>
                    <a:ext uri="{FF2B5EF4-FFF2-40B4-BE49-F238E27FC236}">
                      <a16:creationId xmlns:a16="http://schemas.microsoft.com/office/drawing/2014/main" id="{D06E645C-1CBB-48E5-8E90-9A976EF958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4" y="492"/>
                  <a:ext cx="624" cy="2556"/>
                </a:xfrm>
                <a:prstGeom prst="rect">
                  <a:avLst/>
                </a:prstGeom>
                <a:noFill/>
                <a:ln w="28575">
                  <a:solidFill>
                    <a:srgbClr val="8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sz="2000">
                    <a:solidFill>
                      <a:srgbClr val="800000"/>
                    </a:solidFill>
                  </a:endParaRPr>
                </a:p>
              </p:txBody>
            </p:sp>
            <p:sp>
              <p:nvSpPr>
                <p:cNvPr id="39962" name="Line 14">
                  <a:extLst>
                    <a:ext uri="{FF2B5EF4-FFF2-40B4-BE49-F238E27FC236}">
                      <a16:creationId xmlns:a16="http://schemas.microsoft.com/office/drawing/2014/main" id="{D63BD571-E74D-457F-B5FB-293B2D51C1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732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63" name="Line 15">
                  <a:extLst>
                    <a:ext uri="{FF2B5EF4-FFF2-40B4-BE49-F238E27FC236}">
                      <a16:creationId xmlns:a16="http://schemas.microsoft.com/office/drawing/2014/main" id="{EC3353D2-BA91-4365-BCB6-CDCA082118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991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64" name="Line 16">
                  <a:extLst>
                    <a:ext uri="{FF2B5EF4-FFF2-40B4-BE49-F238E27FC236}">
                      <a16:creationId xmlns:a16="http://schemas.microsoft.com/office/drawing/2014/main" id="{71D68D50-8FBA-4538-B1DB-F531DAB461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1251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65" name="Line 17">
                  <a:extLst>
                    <a:ext uri="{FF2B5EF4-FFF2-40B4-BE49-F238E27FC236}">
                      <a16:creationId xmlns:a16="http://schemas.microsoft.com/office/drawing/2014/main" id="{2D46C661-9EE7-4C7E-B47D-4C1B3ED122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1510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66" name="Line 18">
                  <a:extLst>
                    <a:ext uri="{FF2B5EF4-FFF2-40B4-BE49-F238E27FC236}">
                      <a16:creationId xmlns:a16="http://schemas.microsoft.com/office/drawing/2014/main" id="{CD47DDB2-7BAD-42F8-AD2B-457643868D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2029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67" name="Line 19">
                  <a:extLst>
                    <a:ext uri="{FF2B5EF4-FFF2-40B4-BE49-F238E27FC236}">
                      <a16:creationId xmlns:a16="http://schemas.microsoft.com/office/drawing/2014/main" id="{8906432F-61E0-4F3B-9D4C-CA80D684CF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2548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68" name="Line 20">
                  <a:extLst>
                    <a:ext uri="{FF2B5EF4-FFF2-40B4-BE49-F238E27FC236}">
                      <a16:creationId xmlns:a16="http://schemas.microsoft.com/office/drawing/2014/main" id="{8C665C17-AFFE-46CA-8C67-938E59B695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2808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69" name="Line 21">
                  <a:extLst>
                    <a:ext uri="{FF2B5EF4-FFF2-40B4-BE49-F238E27FC236}">
                      <a16:creationId xmlns:a16="http://schemas.microsoft.com/office/drawing/2014/main" id="{B9228F76-89B3-4C83-9CC9-98AD7793A9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2289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970" name="Line 22">
                  <a:extLst>
                    <a:ext uri="{FF2B5EF4-FFF2-40B4-BE49-F238E27FC236}">
                      <a16:creationId xmlns:a16="http://schemas.microsoft.com/office/drawing/2014/main" id="{DB8DA9E4-117C-4B81-B246-E81EE4BED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1770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rgbClr val="8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9954" name="Text Box 23">
                <a:extLst>
                  <a:ext uri="{FF2B5EF4-FFF2-40B4-BE49-F238E27FC236}">
                    <a16:creationId xmlns:a16="http://schemas.microsoft.com/office/drawing/2014/main" id="{2B677AFB-892C-4996-9C76-C6A6AED2E7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5" y="501"/>
                <a:ext cx="1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</a:rPr>
                  <a:t>I</a:t>
                </a:r>
              </a:p>
            </p:txBody>
          </p:sp>
          <p:sp>
            <p:nvSpPr>
              <p:cNvPr id="39955" name="Text Box 24">
                <a:extLst>
                  <a:ext uri="{FF2B5EF4-FFF2-40B4-BE49-F238E27FC236}">
                    <a16:creationId xmlns:a16="http://schemas.microsoft.com/office/drawing/2014/main" id="{ACC6EC05-BB7C-49F3-9D8C-9136104E70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5" y="1010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</a:rPr>
                  <a:t>a</a:t>
                </a:r>
              </a:p>
            </p:txBody>
          </p:sp>
          <p:sp>
            <p:nvSpPr>
              <p:cNvPr id="39956" name="Text Box 25">
                <a:extLst>
                  <a:ext uri="{FF2B5EF4-FFF2-40B4-BE49-F238E27FC236}">
                    <a16:creationId xmlns:a16="http://schemas.microsoft.com/office/drawing/2014/main" id="{046713F4-8155-4657-943F-38A908A0DE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5" y="1265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</a:rPr>
                  <a:t>m</a:t>
                </a:r>
              </a:p>
            </p:txBody>
          </p:sp>
          <p:sp>
            <p:nvSpPr>
              <p:cNvPr id="39957" name="Text Box 26">
                <a:extLst>
                  <a:ext uri="{FF2B5EF4-FFF2-40B4-BE49-F238E27FC236}">
                    <a16:creationId xmlns:a16="http://schemas.microsoft.com/office/drawing/2014/main" id="{0C0B6054-EE97-48C8-9295-B1F24CE681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5" y="1774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</a:rPr>
                  <a:t>a</a:t>
                </a:r>
              </a:p>
            </p:txBody>
          </p:sp>
          <p:sp>
            <p:nvSpPr>
              <p:cNvPr id="39958" name="Text Box 27">
                <a:extLst>
                  <a:ext uri="{FF2B5EF4-FFF2-40B4-BE49-F238E27FC236}">
                    <a16:creationId xmlns:a16="http://schemas.microsoft.com/office/drawing/2014/main" id="{1033F54B-E68B-4828-A345-D4213AF1F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5" y="2283"/>
                <a:ext cx="2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</a:rPr>
                  <a:t>b</a:t>
                </a:r>
              </a:p>
            </p:txBody>
          </p:sp>
          <p:sp>
            <p:nvSpPr>
              <p:cNvPr id="39959" name="Text Box 28">
                <a:extLst>
                  <a:ext uri="{FF2B5EF4-FFF2-40B4-BE49-F238E27FC236}">
                    <a16:creationId xmlns:a16="http://schemas.microsoft.com/office/drawing/2014/main" id="{6D183551-8E38-4039-92A8-9DA141E1A3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5" y="2538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</a:rPr>
                  <a:t>o</a:t>
                </a:r>
              </a:p>
            </p:txBody>
          </p:sp>
          <p:sp>
            <p:nvSpPr>
              <p:cNvPr id="39960" name="Text Box 29">
                <a:extLst>
                  <a:ext uri="{FF2B5EF4-FFF2-40B4-BE49-F238E27FC236}">
                    <a16:creationId xmlns:a16="http://schemas.microsoft.com/office/drawing/2014/main" id="{131ABA3C-060C-4AEB-9AA1-0BB25DE793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5" y="2793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</a:rPr>
                  <a:t>y</a:t>
                </a:r>
              </a:p>
            </p:txBody>
          </p:sp>
        </p:grpSp>
        <p:sp>
          <p:nvSpPr>
            <p:cNvPr id="39943" name="Text Box 30">
              <a:extLst>
                <a:ext uri="{FF2B5EF4-FFF2-40B4-BE49-F238E27FC236}">
                  <a16:creationId xmlns:a16="http://schemas.microsoft.com/office/drawing/2014/main" id="{1E1C7B05-E5DA-49CB-A604-452E8FB9E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" y="81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0</a:t>
              </a:r>
            </a:p>
          </p:txBody>
        </p:sp>
        <p:sp>
          <p:nvSpPr>
            <p:cNvPr id="39944" name="Text Box 31">
              <a:extLst>
                <a:ext uri="{FF2B5EF4-FFF2-40B4-BE49-F238E27FC236}">
                  <a16:creationId xmlns:a16="http://schemas.microsoft.com/office/drawing/2014/main" id="{3657C35D-1A12-4944-8036-412DDCE7C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" y="10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1</a:t>
              </a:r>
            </a:p>
          </p:txBody>
        </p:sp>
        <p:sp>
          <p:nvSpPr>
            <p:cNvPr id="39945" name="Text Box 32">
              <a:extLst>
                <a:ext uri="{FF2B5EF4-FFF2-40B4-BE49-F238E27FC236}">
                  <a16:creationId xmlns:a16="http://schemas.microsoft.com/office/drawing/2014/main" id="{F51ADBFF-C4D4-4BF3-B31A-29755D305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" y="131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2</a:t>
              </a:r>
            </a:p>
          </p:txBody>
        </p:sp>
        <p:sp>
          <p:nvSpPr>
            <p:cNvPr id="39946" name="Text Box 33">
              <a:extLst>
                <a:ext uri="{FF2B5EF4-FFF2-40B4-BE49-F238E27FC236}">
                  <a16:creationId xmlns:a16="http://schemas.microsoft.com/office/drawing/2014/main" id="{CEB2CB1D-D21B-4394-B952-D9F9EB246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" y="157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3</a:t>
              </a:r>
            </a:p>
          </p:txBody>
        </p:sp>
        <p:sp>
          <p:nvSpPr>
            <p:cNvPr id="39947" name="Text Box 34">
              <a:extLst>
                <a:ext uri="{FF2B5EF4-FFF2-40B4-BE49-F238E27FC236}">
                  <a16:creationId xmlns:a16="http://schemas.microsoft.com/office/drawing/2014/main" id="{ECC1B3A3-3CBD-48D1-A730-9018DA62B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" y="182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4</a:t>
              </a:r>
            </a:p>
          </p:txBody>
        </p:sp>
        <p:sp>
          <p:nvSpPr>
            <p:cNvPr id="39948" name="Text Box 35">
              <a:extLst>
                <a:ext uri="{FF2B5EF4-FFF2-40B4-BE49-F238E27FC236}">
                  <a16:creationId xmlns:a16="http://schemas.microsoft.com/office/drawing/2014/main" id="{C5DF9A6C-D6C5-4088-9FB8-9C0CF5792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" y="207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5</a:t>
              </a:r>
            </a:p>
          </p:txBody>
        </p:sp>
        <p:sp>
          <p:nvSpPr>
            <p:cNvPr id="39949" name="Text Box 36">
              <a:extLst>
                <a:ext uri="{FF2B5EF4-FFF2-40B4-BE49-F238E27FC236}">
                  <a16:creationId xmlns:a16="http://schemas.microsoft.com/office/drawing/2014/main" id="{095441CD-713B-4DB7-93AC-8E2539217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" y="233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6</a:t>
              </a:r>
            </a:p>
          </p:txBody>
        </p:sp>
        <p:sp>
          <p:nvSpPr>
            <p:cNvPr id="39950" name="Text Box 37">
              <a:extLst>
                <a:ext uri="{FF2B5EF4-FFF2-40B4-BE49-F238E27FC236}">
                  <a16:creationId xmlns:a16="http://schemas.microsoft.com/office/drawing/2014/main" id="{92E1F620-B6EC-4262-8544-C5FAF30C6F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" y="258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7</a:t>
              </a:r>
            </a:p>
          </p:txBody>
        </p:sp>
        <p:sp>
          <p:nvSpPr>
            <p:cNvPr id="39951" name="Text Box 38">
              <a:extLst>
                <a:ext uri="{FF2B5EF4-FFF2-40B4-BE49-F238E27FC236}">
                  <a16:creationId xmlns:a16="http://schemas.microsoft.com/office/drawing/2014/main" id="{86E78BD6-BE31-4339-9C03-94E8F1413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" y="283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8</a:t>
              </a:r>
            </a:p>
          </p:txBody>
        </p:sp>
        <p:sp>
          <p:nvSpPr>
            <p:cNvPr id="39952" name="Text Box 39">
              <a:extLst>
                <a:ext uri="{FF2B5EF4-FFF2-40B4-BE49-F238E27FC236}">
                  <a16:creationId xmlns:a16="http://schemas.microsoft.com/office/drawing/2014/main" id="{899773DB-1AD8-48C3-BEFC-B6AD89D31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" y="309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9</a:t>
              </a:r>
            </a:p>
          </p:txBody>
        </p:sp>
      </p:grpSp>
      <p:sp>
        <p:nvSpPr>
          <p:cNvPr id="39941" name="Rectangle 40">
            <a:extLst>
              <a:ext uri="{FF2B5EF4-FFF2-40B4-BE49-F238E27FC236}">
                <a16:creationId xmlns:a16="http://schemas.microsoft.com/office/drawing/2014/main" id="{62BF4773-66AE-4E68-919F-11FF95398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862013"/>
            <a:ext cx="77597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/>
              <a:t>字符数组的引用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8">
            <a:extLst>
              <a:ext uri="{FF2B5EF4-FFF2-40B4-BE49-F238E27FC236}">
                <a16:creationId xmlns:a16="http://schemas.microsoft.com/office/drawing/2014/main" id="{98C060B1-EB0A-48A5-AAF6-0556706A4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1028700"/>
            <a:ext cx="3416320" cy="46166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10  </a:t>
            </a:r>
            <a:r>
              <a:rPr lang="zh-CN" altLang="en-US" dirty="0"/>
              <a:t>输出一个钻石图形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9E4B4C82-BFB0-46A9-B14F-F77395796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1803400"/>
            <a:ext cx="8118475" cy="4146550"/>
          </a:xfrm>
          <a:prstGeom prst="rect">
            <a:avLst/>
          </a:prstGeom>
          <a:solidFill>
            <a:schemeClr val="bg2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 </a:t>
            </a:r>
          </a:p>
          <a:p>
            <a:pPr eaLnBrk="1" hangingPunct="1"/>
            <a:r>
              <a:rPr lang="en-US" altLang="zh-CN" dirty="0"/>
              <a:t>void main()</a:t>
            </a:r>
          </a:p>
          <a:p>
            <a:pPr eaLnBrk="1" hangingPunct="1"/>
            <a:r>
              <a:rPr lang="en-US" altLang="zh-CN" dirty="0"/>
              <a:t>{ char diamond[ ][5]={{' ',' ','*'},{' ','*',' ','*'},{'*',' ',' ',' ','*'},</a:t>
            </a:r>
          </a:p>
          <a:p>
            <a:pPr eaLnBrk="1" hangingPunct="1"/>
            <a:r>
              <a:rPr lang="en-US" altLang="zh-CN" dirty="0"/>
              <a:t>                                       {' ','*',' ','*'},{' ',' ','*'}};</a:t>
            </a:r>
          </a:p>
          <a:p>
            <a:pPr eaLnBrk="1" hangingPunct="1"/>
            <a:r>
              <a:rPr lang="en-US" altLang="zh-CN" dirty="0"/>
              <a:t>   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/>
              <a:t>   for(</a:t>
            </a:r>
            <a:r>
              <a:rPr lang="en-US" altLang="zh-CN" dirty="0" err="1"/>
              <a:t>i</a:t>
            </a:r>
            <a:r>
              <a:rPr lang="en-US" altLang="zh-CN" dirty="0"/>
              <a:t>=0;i&lt;5;i++)</a:t>
            </a:r>
          </a:p>
          <a:p>
            <a:pPr eaLnBrk="1" hangingPunct="1"/>
            <a:r>
              <a:rPr lang="en-US" altLang="zh-CN" dirty="0"/>
              <a:t>      {for(j=0;j&lt;5;j++)</a:t>
            </a:r>
          </a:p>
          <a:p>
            <a:pPr eaLnBrk="1" hangingPunct="1"/>
            <a:r>
              <a:rPr lang="en-US" altLang="zh-CN" dirty="0"/>
              <a:t>           </a:t>
            </a:r>
            <a:r>
              <a:rPr lang="en-US" altLang="zh-CN" dirty="0" err="1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c",diamond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][j]);</a:t>
            </a:r>
          </a:p>
          <a:p>
            <a:pPr eaLnBrk="1" hangingPunct="1"/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</a:p>
          <a:p>
            <a:pPr eaLnBrk="1" hangingPunct="1"/>
            <a:r>
              <a:rPr lang="en-US" altLang="zh-CN" dirty="0"/>
              <a:t>       }</a:t>
            </a:r>
          </a:p>
          <a:p>
            <a:pPr eaLnBrk="1" hangingPunct="1"/>
            <a:r>
              <a:rPr lang="en-US" altLang="zh-CN" dirty="0"/>
              <a:t>}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ADE88DD-3B12-425B-BDAF-307A3E4EC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575" y="3654425"/>
            <a:ext cx="1746250" cy="1200150"/>
          </a:xfrm>
          <a:prstGeom prst="rect">
            <a:avLst/>
          </a:prstGeom>
          <a:solidFill>
            <a:schemeClr val="bg1"/>
          </a:solidFill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运行结果：</a:t>
            </a:r>
          </a:p>
          <a:p>
            <a:pPr algn="ctr" eaLnBrk="1" hangingPunct="1">
              <a:lnSpc>
                <a:spcPct val="40000"/>
              </a:lnSpc>
            </a:pPr>
            <a:r>
              <a:rPr lang="zh-CN" altLang="en-US"/>
              <a:t>*</a:t>
            </a:r>
          </a:p>
          <a:p>
            <a:pPr algn="ctr" eaLnBrk="1" hangingPunct="1">
              <a:lnSpc>
                <a:spcPct val="40000"/>
              </a:lnSpc>
            </a:pPr>
            <a:r>
              <a:rPr lang="zh-CN" altLang="en-US"/>
              <a:t>*    *</a:t>
            </a:r>
          </a:p>
          <a:p>
            <a:pPr algn="ctr" eaLnBrk="1" hangingPunct="1">
              <a:lnSpc>
                <a:spcPct val="40000"/>
              </a:lnSpc>
            </a:pPr>
            <a:r>
              <a:rPr lang="zh-CN" altLang="en-US"/>
              <a:t>*        *</a:t>
            </a:r>
          </a:p>
          <a:p>
            <a:pPr algn="ctr" eaLnBrk="1" hangingPunct="1">
              <a:lnSpc>
                <a:spcPct val="40000"/>
              </a:lnSpc>
            </a:pPr>
            <a:r>
              <a:rPr lang="zh-CN" altLang="en-US"/>
              <a:t>*    *</a:t>
            </a:r>
          </a:p>
          <a:p>
            <a:pPr algn="ctr" eaLnBrk="1" hangingPunct="1">
              <a:lnSpc>
                <a:spcPct val="40000"/>
              </a:lnSpc>
            </a:pPr>
            <a:r>
              <a:rPr lang="zh-CN" altLang="en-US"/>
              <a:t>*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FF9D4F46-1EFA-4719-A3FE-27BD7FCAB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3" y="796925"/>
            <a:ext cx="775970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/>
              <a:t>字符数组的输入输出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逐个字符</a:t>
            </a:r>
            <a:r>
              <a:rPr lang="en-US" altLang="zh-CN"/>
              <a:t>I/O</a:t>
            </a:r>
            <a:r>
              <a:rPr lang="zh-CN" altLang="en-US"/>
              <a:t>：   </a:t>
            </a:r>
            <a:r>
              <a:rPr lang="en-US" altLang="zh-CN"/>
              <a:t>%c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整个字符串</a:t>
            </a:r>
            <a:r>
              <a:rPr lang="en-US" altLang="zh-CN"/>
              <a:t>I/O</a:t>
            </a:r>
            <a:r>
              <a:rPr lang="zh-CN" altLang="en-US"/>
              <a:t>：  </a:t>
            </a:r>
            <a:r>
              <a:rPr lang="en-US" altLang="zh-CN"/>
              <a:t>%s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70811981-9882-4A6B-B2FC-1C5DEDA9AE5F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2536825"/>
            <a:ext cx="6756400" cy="3417888"/>
            <a:chOff x="1283" y="1397"/>
            <a:chExt cx="4256" cy="2153"/>
          </a:xfrm>
        </p:grpSpPr>
        <p:sp>
          <p:nvSpPr>
            <p:cNvPr id="41991" name="Rectangle 8">
              <a:extLst>
                <a:ext uri="{FF2B5EF4-FFF2-40B4-BE49-F238E27FC236}">
                  <a16:creationId xmlns:a16="http://schemas.microsoft.com/office/drawing/2014/main" id="{18CE22E8-28B0-40F1-82D1-D212D58A8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" y="1397"/>
              <a:ext cx="2220" cy="2153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dirty="0"/>
                <a:t>用</a:t>
              </a:r>
              <a:r>
                <a:rPr lang="en-US" altLang="zh-CN" dirty="0"/>
                <a:t>%c </a:t>
              </a:r>
            </a:p>
            <a:p>
              <a:pPr eaLnBrk="1" hangingPunct="1"/>
              <a:r>
                <a:rPr lang="en-US" altLang="zh-CN" dirty="0"/>
                <a:t>int main()</a:t>
              </a:r>
            </a:p>
            <a:p>
              <a:pPr eaLnBrk="1" hangingPunct="1"/>
              <a:r>
                <a:rPr lang="en-US" altLang="zh-CN" dirty="0"/>
                <a:t>{    char   str[5];</a:t>
              </a:r>
            </a:p>
            <a:p>
              <a:pPr eaLnBrk="1" hangingPunct="1"/>
              <a:r>
                <a:rPr lang="en-US" altLang="zh-CN" dirty="0"/>
                <a:t>      int </a:t>
              </a:r>
              <a:r>
                <a:rPr lang="en-US" altLang="zh-CN" dirty="0" err="1"/>
                <a:t>i</a:t>
              </a:r>
              <a:r>
                <a:rPr lang="en-US" altLang="zh-CN" dirty="0"/>
                <a:t>; </a:t>
              </a:r>
            </a:p>
            <a:p>
              <a:pPr eaLnBrk="1" hangingPunct="1"/>
              <a:r>
                <a:rPr lang="en-US" altLang="zh-CN" dirty="0"/>
                <a:t>      for(</a:t>
              </a:r>
              <a:r>
                <a:rPr lang="en-US" altLang="zh-CN" dirty="0" err="1"/>
                <a:t>i</a:t>
              </a:r>
              <a:r>
                <a:rPr lang="en-US" altLang="zh-CN" dirty="0"/>
                <a:t>=0;i&lt;5;i++)</a:t>
              </a:r>
            </a:p>
            <a:p>
              <a:pPr eaLnBrk="1" hangingPunct="1"/>
              <a:r>
                <a:rPr lang="en-US" altLang="zh-CN" dirty="0"/>
                <a:t>          </a:t>
              </a:r>
              <a:r>
                <a:rPr lang="en-US" altLang="zh-CN" dirty="0" err="1"/>
                <a:t>scanf</a:t>
              </a:r>
              <a:r>
                <a:rPr lang="en-US" altLang="zh-CN" dirty="0"/>
                <a:t>("%c", </a:t>
              </a:r>
              <a:r>
                <a:rPr lang="en-US" altLang="zh-CN" dirty="0">
                  <a:solidFill>
                    <a:srgbClr val="FF3300"/>
                  </a:solidFill>
                </a:rPr>
                <a:t>&amp;</a:t>
              </a:r>
              <a:r>
                <a:rPr lang="en-US" altLang="zh-CN" dirty="0"/>
                <a:t>str[</a:t>
              </a:r>
              <a:r>
                <a:rPr lang="en-US" altLang="zh-CN" dirty="0" err="1"/>
                <a:t>i</a:t>
              </a:r>
              <a:r>
                <a:rPr lang="en-US" altLang="zh-CN" dirty="0"/>
                <a:t>]);</a:t>
              </a:r>
            </a:p>
            <a:p>
              <a:pPr eaLnBrk="1" hangingPunct="1"/>
              <a:r>
                <a:rPr lang="en-US" altLang="zh-CN" dirty="0"/>
                <a:t>      for(</a:t>
              </a:r>
              <a:r>
                <a:rPr lang="en-US" altLang="zh-CN" dirty="0" err="1"/>
                <a:t>i</a:t>
              </a:r>
              <a:r>
                <a:rPr lang="en-US" altLang="zh-CN" dirty="0"/>
                <a:t>=0;i&lt;5;i++)</a:t>
              </a:r>
            </a:p>
            <a:p>
              <a:pPr eaLnBrk="1" hangingPunct="1"/>
              <a:r>
                <a:rPr lang="en-US" altLang="zh-CN" dirty="0"/>
                <a:t>          </a:t>
              </a:r>
              <a:r>
                <a:rPr lang="en-US" altLang="zh-CN" dirty="0" err="1"/>
                <a:t>printf</a:t>
              </a:r>
              <a:r>
                <a:rPr lang="en-US" altLang="zh-CN" dirty="0"/>
                <a:t>("%c", str[</a:t>
              </a:r>
              <a:r>
                <a:rPr lang="en-US" altLang="zh-CN" dirty="0" err="1"/>
                <a:t>i</a:t>
              </a:r>
              <a:r>
                <a:rPr lang="en-US" altLang="zh-CN" dirty="0"/>
                <a:t>]);</a:t>
              </a:r>
            </a:p>
            <a:p>
              <a:pPr eaLnBrk="1" hangingPunct="1"/>
              <a:r>
                <a:rPr lang="en-US" altLang="zh-CN" dirty="0"/>
                <a:t>}</a:t>
              </a:r>
            </a:p>
          </p:txBody>
        </p:sp>
        <p:sp>
          <p:nvSpPr>
            <p:cNvPr id="41992" name="Rectangle 12">
              <a:extLst>
                <a:ext uri="{FF2B5EF4-FFF2-40B4-BE49-F238E27FC236}">
                  <a16:creationId xmlns:a16="http://schemas.microsoft.com/office/drawing/2014/main" id="{42DCF322-4161-44D3-8D26-2F6DA9624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2114"/>
              <a:ext cx="1632" cy="1163"/>
            </a:xfrm>
            <a:prstGeom prst="rect">
              <a:avLst/>
            </a:prstGeom>
            <a:solidFill>
              <a:srgbClr val="C0C0C0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zh-CN" altLang="en-US"/>
                <a:t>输入：</a:t>
              </a:r>
              <a:r>
                <a:rPr lang="en-US" altLang="zh-CN"/>
                <a:t>China </a:t>
              </a:r>
              <a:r>
                <a:rPr lang="en-US" altLang="zh-CN">
                  <a:sym typeface="Symbol" panose="05050102010706020507" pitchFamily="18" charset="2"/>
                </a:rPr>
                <a:t></a:t>
              </a:r>
              <a:endParaRPr lang="en-US" altLang="zh-CN"/>
            </a:p>
            <a:p>
              <a:pPr eaLnBrk="1" hangingPunct="1">
                <a:lnSpc>
                  <a:spcPct val="80000"/>
                </a:lnSpc>
              </a:pPr>
              <a:r>
                <a:rPr lang="zh-CN" altLang="en-US"/>
                <a:t>输出：</a:t>
              </a:r>
              <a:r>
                <a:rPr lang="en-US" altLang="zh-CN"/>
                <a:t>China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zh-CN" altLang="en-US"/>
                <a:t>输入：</a:t>
              </a:r>
              <a:r>
                <a:rPr lang="en-US" altLang="zh-CN"/>
                <a:t>Program </a:t>
              </a:r>
              <a:r>
                <a:rPr lang="en-US" altLang="zh-CN">
                  <a:sym typeface="Symbol" panose="05050102010706020507" pitchFamily="18" charset="2"/>
                </a:rPr>
                <a:t></a:t>
              </a:r>
              <a:endParaRPr lang="en-US" altLang="zh-CN"/>
            </a:p>
            <a:p>
              <a:pPr eaLnBrk="1" hangingPunct="1">
                <a:lnSpc>
                  <a:spcPct val="80000"/>
                </a:lnSpc>
              </a:pPr>
              <a:r>
                <a:rPr lang="zh-CN" altLang="en-US"/>
                <a:t>输出： </a:t>
              </a:r>
              <a:r>
                <a:rPr lang="en-US" altLang="zh-CN"/>
                <a:t>Progr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FF9D4F46-1EFA-4719-A3FE-27BD7FCAB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3" y="796925"/>
            <a:ext cx="775970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/>
              <a:t>字符数组的输入输出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逐个字符</a:t>
            </a:r>
            <a:r>
              <a:rPr lang="en-US" altLang="zh-CN"/>
              <a:t>I/O</a:t>
            </a:r>
            <a:r>
              <a:rPr lang="zh-CN" altLang="en-US"/>
              <a:t>：   </a:t>
            </a:r>
            <a:r>
              <a:rPr lang="en-US" altLang="zh-CN"/>
              <a:t>%c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整个字符串</a:t>
            </a:r>
            <a:r>
              <a:rPr lang="en-US" altLang="zh-CN"/>
              <a:t>I/O</a:t>
            </a:r>
            <a:r>
              <a:rPr lang="zh-CN" altLang="en-US"/>
              <a:t>：  </a:t>
            </a:r>
            <a:r>
              <a:rPr lang="en-US" altLang="zh-CN"/>
              <a:t>%s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22EE8C1-CB43-4806-A781-858C941BF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988" y="3683000"/>
            <a:ext cx="2727325" cy="2311400"/>
          </a:xfrm>
          <a:prstGeom prst="rect">
            <a:avLst/>
          </a:prstGeom>
          <a:solidFill>
            <a:schemeClr val="bg2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/>
              <a:t>用</a:t>
            </a:r>
            <a:r>
              <a:rPr lang="en-US" altLang="zh-CN" dirty="0"/>
              <a:t>%s </a:t>
            </a:r>
          </a:p>
          <a:p>
            <a:pPr eaLnBrk="1" hangingPunct="1"/>
            <a:r>
              <a:rPr lang="en-US" altLang="zh-CN" dirty="0"/>
              <a:t>int main()</a:t>
            </a:r>
          </a:p>
          <a:p>
            <a:pPr eaLnBrk="1" hangingPunct="1"/>
            <a:r>
              <a:rPr lang="en-US" altLang="zh-CN" dirty="0"/>
              <a:t>{    char   str[5];</a:t>
            </a:r>
          </a:p>
          <a:p>
            <a:pPr eaLnBrk="1" hangingPunct="1"/>
            <a:r>
              <a:rPr lang="en-US" altLang="zh-CN" dirty="0"/>
              <a:t>      </a:t>
            </a:r>
            <a:r>
              <a:rPr lang="en-US" altLang="zh-CN" dirty="0" err="1"/>
              <a:t>scanf</a:t>
            </a:r>
            <a:r>
              <a:rPr lang="en-US" altLang="zh-CN" dirty="0"/>
              <a:t>("%s", str);</a:t>
            </a:r>
          </a:p>
          <a:p>
            <a:pPr eaLnBrk="1" hangingPunct="1"/>
            <a:r>
              <a:rPr lang="en-US" altLang="zh-CN" dirty="0"/>
              <a:t>      </a:t>
            </a:r>
            <a:r>
              <a:rPr lang="en-US" altLang="zh-CN" dirty="0" err="1"/>
              <a:t>printf</a:t>
            </a:r>
            <a:r>
              <a:rPr lang="en-US" altLang="zh-CN" dirty="0"/>
              <a:t>("%s", str);</a:t>
            </a:r>
          </a:p>
          <a:p>
            <a:pPr eaLnBrk="1" hangingPunct="1"/>
            <a:r>
              <a:rPr lang="en-US" altLang="zh-CN" dirty="0"/>
              <a:t>}</a:t>
            </a:r>
          </a:p>
        </p:txBody>
      </p:sp>
      <p:sp>
        <p:nvSpPr>
          <p:cNvPr id="6" name="AutoShape 10">
            <a:extLst>
              <a:ext uri="{FF2B5EF4-FFF2-40B4-BE49-F238E27FC236}">
                <a16:creationId xmlns:a16="http://schemas.microsoft.com/office/drawing/2014/main" id="{47A08477-B99A-4DEF-8860-FA2F0CE66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1882776"/>
            <a:ext cx="4162425" cy="2001837"/>
          </a:xfrm>
          <a:prstGeom prst="cloudCallout">
            <a:avLst>
              <a:gd name="adj1" fmla="val -89059"/>
              <a:gd name="adj2" fmla="val 74306"/>
            </a:avLst>
          </a:prstGeom>
          <a:solidFill>
            <a:schemeClr val="bg1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0000FF"/>
                </a:solidFill>
              </a:rPr>
              <a:t>用字符数组名</a:t>
            </a:r>
            <a:r>
              <a:rPr lang="en-US" altLang="zh-CN" sz="2000" dirty="0">
                <a:solidFill>
                  <a:srgbClr val="0000FF"/>
                </a:solidFill>
              </a:rPr>
              <a:t>,</a:t>
            </a:r>
            <a:r>
              <a:rPr lang="zh-CN" altLang="en-US" sz="2000" dirty="0">
                <a:solidFill>
                  <a:srgbClr val="FF0000"/>
                </a:solidFill>
              </a:rPr>
              <a:t>不要加</a:t>
            </a:r>
            <a:r>
              <a:rPr lang="en-US" altLang="zh-CN" sz="2000" dirty="0">
                <a:solidFill>
                  <a:srgbClr val="3366FF"/>
                </a:solidFill>
              </a:rPr>
              <a:t>&amp;</a:t>
            </a:r>
          </a:p>
          <a:p>
            <a:pPr algn="ctr" eaLnBrk="1" hangingPunct="1"/>
            <a:r>
              <a:rPr lang="zh-CN" altLang="en-US" sz="2000" dirty="0">
                <a:solidFill>
                  <a:srgbClr val="669900"/>
                </a:solidFill>
              </a:rPr>
              <a:t>输入串长度</a:t>
            </a:r>
            <a:r>
              <a:rPr lang="en-US" altLang="zh-CN" sz="2000" dirty="0">
                <a:solidFill>
                  <a:srgbClr val="FF3300"/>
                </a:solidFill>
              </a:rPr>
              <a:t>&lt;</a:t>
            </a:r>
            <a:r>
              <a:rPr lang="zh-CN" altLang="en-US" sz="2000" dirty="0">
                <a:solidFill>
                  <a:srgbClr val="669900"/>
                </a:solidFill>
              </a:rPr>
              <a:t>数组维数</a:t>
            </a:r>
          </a:p>
          <a:p>
            <a:pPr algn="ctr" eaLnBrk="1" hangingPunct="1"/>
            <a:r>
              <a:rPr lang="zh-CN" altLang="en-US" sz="2000" dirty="0">
                <a:solidFill>
                  <a:srgbClr val="FF9900"/>
                </a:solidFill>
              </a:rPr>
              <a:t>遇空格或回车结束</a:t>
            </a:r>
          </a:p>
          <a:p>
            <a:pPr algn="ctr" eaLnBrk="1" hangingPunct="1"/>
            <a:r>
              <a:rPr lang="zh-CN" altLang="en-US" sz="2000" dirty="0">
                <a:solidFill>
                  <a:srgbClr val="800000"/>
                </a:solidFill>
              </a:rPr>
              <a:t>自动加‘</a:t>
            </a:r>
            <a:r>
              <a:rPr lang="en-US" altLang="zh-CN" sz="2000" dirty="0">
                <a:solidFill>
                  <a:srgbClr val="800000"/>
                </a:solidFill>
              </a:rPr>
              <a:t>\0’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sp>
        <p:nvSpPr>
          <p:cNvPr id="7" name="AutoShape 11">
            <a:extLst>
              <a:ext uri="{FF2B5EF4-FFF2-40B4-BE49-F238E27FC236}">
                <a16:creationId xmlns:a16="http://schemas.microsoft.com/office/drawing/2014/main" id="{23ACF51D-8196-40CC-AC8D-FD6C73B55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5286375"/>
            <a:ext cx="5003800" cy="1549400"/>
          </a:xfrm>
          <a:prstGeom prst="cloudCallout">
            <a:avLst>
              <a:gd name="adj1" fmla="val -71093"/>
              <a:gd name="adj2" fmla="val -26486"/>
            </a:avLst>
          </a:prstGeom>
          <a:solidFill>
            <a:schemeClr val="bg1"/>
          </a:solidFill>
          <a:ln w="38100">
            <a:solidFill>
              <a:schemeClr val="bg2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00FF"/>
                </a:solidFill>
              </a:rPr>
              <a:t>用字符数组名</a:t>
            </a:r>
            <a:r>
              <a:rPr lang="en-US" altLang="zh-CN" sz="2000">
                <a:solidFill>
                  <a:srgbClr val="0000FF"/>
                </a:solidFill>
              </a:rPr>
              <a:t>,</a:t>
            </a:r>
          </a:p>
          <a:p>
            <a:pPr algn="ctr" eaLnBrk="1" hangingPunct="1"/>
            <a:r>
              <a:rPr lang="zh-CN" altLang="en-US" sz="2000">
                <a:solidFill>
                  <a:srgbClr val="FF0000"/>
                </a:solidFill>
              </a:rPr>
              <a:t>遇‘</a:t>
            </a:r>
            <a:r>
              <a:rPr lang="en-US" altLang="zh-CN" sz="2000">
                <a:solidFill>
                  <a:srgbClr val="FF0000"/>
                </a:solidFill>
              </a:rPr>
              <a:t>\0’</a:t>
            </a:r>
            <a:r>
              <a:rPr lang="zh-CN" altLang="en-US" sz="2000">
                <a:solidFill>
                  <a:srgbClr val="FF0000"/>
                </a:solidFill>
              </a:rPr>
              <a:t>结束</a:t>
            </a:r>
            <a:r>
              <a:rPr lang="en-US" altLang="zh-CN" sz="2000">
                <a:solidFill>
                  <a:srgbClr val="FF0000"/>
                </a:solidFill>
              </a:rPr>
              <a:t>,</a:t>
            </a:r>
          </a:p>
          <a:p>
            <a:pPr algn="ctr" eaLnBrk="1" hangingPunct="1"/>
            <a:r>
              <a:rPr lang="zh-CN" altLang="en-US" sz="2000">
                <a:solidFill>
                  <a:srgbClr val="FF0000"/>
                </a:solidFill>
              </a:rPr>
              <a:t>输出字符不包括结束符‘</a:t>
            </a:r>
            <a:r>
              <a:rPr lang="en-US" altLang="zh-CN" sz="2000">
                <a:solidFill>
                  <a:srgbClr val="FF0000"/>
                </a:solidFill>
              </a:rPr>
              <a:t>\0’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7539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>
            <a:extLst>
              <a:ext uri="{FF2B5EF4-FFF2-40B4-BE49-F238E27FC236}">
                <a16:creationId xmlns:a16="http://schemas.microsoft.com/office/drawing/2014/main" id="{4005A1FE-07F1-4C7D-8626-6AFA1DCFB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675" y="1384300"/>
            <a:ext cx="4405313" cy="2311400"/>
          </a:xfrm>
          <a:prstGeom prst="rect">
            <a:avLst/>
          </a:prstGeom>
          <a:solidFill>
            <a:schemeClr val="bg2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 </a:t>
            </a:r>
          </a:p>
          <a:p>
            <a:pPr eaLnBrk="1" hangingPunct="1"/>
            <a:r>
              <a:rPr lang="en-US" altLang="zh-CN" dirty="0"/>
              <a:t>int main()</a:t>
            </a:r>
          </a:p>
          <a:p>
            <a:pPr eaLnBrk="1" hangingPunct="1"/>
            <a:r>
              <a:rPr lang="en-US" altLang="zh-CN" dirty="0"/>
              <a:t>{</a:t>
            </a:r>
          </a:p>
          <a:p>
            <a:pPr eaLnBrk="1" hangingPunct="1"/>
            <a:r>
              <a:rPr lang="en-US" altLang="zh-CN" dirty="0"/>
              <a:t>    char a[ ]={'</a:t>
            </a:r>
            <a:r>
              <a:rPr lang="en-US" altLang="zh-CN" dirty="0" err="1"/>
              <a:t>h','e','l</a:t>
            </a:r>
            <a:r>
              <a:rPr lang="en-US" altLang="zh-CN" dirty="0"/>
              <a:t>','\0','l','o','\0'};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s",a</a:t>
            </a:r>
            <a:r>
              <a:rPr lang="en-US" altLang="zh-CN" dirty="0"/>
              <a:t>);</a:t>
            </a:r>
          </a:p>
          <a:p>
            <a:pPr eaLnBrk="1" hangingPunct="1"/>
            <a:r>
              <a:rPr lang="en-US" altLang="zh-CN" dirty="0"/>
              <a:t>}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9D90708D-6552-4CD5-AFE3-C68500DC0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803275"/>
            <a:ext cx="2339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其它注意事项：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FD4FD3CC-CFD4-4E76-AC0F-844C4ED97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188" y="3843338"/>
            <a:ext cx="1709737" cy="544512"/>
          </a:xfrm>
          <a:prstGeom prst="rect">
            <a:avLst/>
          </a:prstGeom>
          <a:solidFill>
            <a:srgbClr val="C0C0C0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输出：</a:t>
            </a:r>
            <a:r>
              <a:rPr lang="en-US" altLang="zh-CN" sz="2800"/>
              <a:t>hel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9444440C-3B5E-45B9-BDEE-BAF85A765DB9}"/>
              </a:ext>
            </a:extLst>
          </p:cNvPr>
          <p:cNvGrpSpPr>
            <a:grpSpLocks/>
          </p:cNvGrpSpPr>
          <p:nvPr/>
        </p:nvGrpSpPr>
        <p:grpSpPr bwMode="auto">
          <a:xfrm>
            <a:off x="4627563" y="3814763"/>
            <a:ext cx="2724150" cy="423862"/>
            <a:chOff x="2913" y="2478"/>
            <a:chExt cx="1716" cy="267"/>
          </a:xfrm>
        </p:grpSpPr>
        <p:sp>
          <p:nvSpPr>
            <p:cNvPr id="43015" name="Line 12">
              <a:extLst>
                <a:ext uri="{FF2B5EF4-FFF2-40B4-BE49-F238E27FC236}">
                  <a16:creationId xmlns:a16="http://schemas.microsoft.com/office/drawing/2014/main" id="{5E882DBC-3811-4F08-AD8C-968BCBC86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6" y="2502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6" name="Line 13">
              <a:extLst>
                <a:ext uri="{FF2B5EF4-FFF2-40B4-BE49-F238E27FC236}">
                  <a16:creationId xmlns:a16="http://schemas.microsoft.com/office/drawing/2014/main" id="{B1E11D2C-944A-48AC-BF7D-AAF399716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9" y="2501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7" name="Line 14">
              <a:extLst>
                <a:ext uri="{FF2B5EF4-FFF2-40B4-BE49-F238E27FC236}">
                  <a16:creationId xmlns:a16="http://schemas.microsoft.com/office/drawing/2014/main" id="{AD6723DD-841D-433F-B51A-CE8752D73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7" y="2501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8" name="Line 15">
              <a:extLst>
                <a:ext uri="{FF2B5EF4-FFF2-40B4-BE49-F238E27FC236}">
                  <a16:creationId xmlns:a16="http://schemas.microsoft.com/office/drawing/2014/main" id="{4418A801-FBDD-4DDC-8F86-8617D8AD8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0" y="2491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9" name="Rectangle 16">
              <a:extLst>
                <a:ext uri="{FF2B5EF4-FFF2-40B4-BE49-F238E27FC236}">
                  <a16:creationId xmlns:a16="http://schemas.microsoft.com/office/drawing/2014/main" id="{4A430777-249A-4BFD-8DF6-BF131BC42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2482"/>
              <a:ext cx="1656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 </a:t>
              </a:r>
            </a:p>
          </p:txBody>
        </p:sp>
        <p:sp>
          <p:nvSpPr>
            <p:cNvPr id="43020" name="Text Box 17">
              <a:extLst>
                <a:ext uri="{FF2B5EF4-FFF2-40B4-BE49-F238E27FC236}">
                  <a16:creationId xmlns:a16="http://schemas.microsoft.com/office/drawing/2014/main" id="{B9F81754-3E4C-4E40-9DD3-104375C95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7" y="2495"/>
              <a:ext cx="16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h    e     l    \0    l    o   \0</a:t>
              </a:r>
            </a:p>
          </p:txBody>
        </p:sp>
        <p:sp>
          <p:nvSpPr>
            <p:cNvPr id="43021" name="Line 18">
              <a:extLst>
                <a:ext uri="{FF2B5EF4-FFF2-40B4-BE49-F238E27FC236}">
                  <a16:creationId xmlns:a16="http://schemas.microsoft.com/office/drawing/2014/main" id="{B01D6979-B000-426C-8474-148C6F687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4" y="247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2" name="Line 19">
              <a:extLst>
                <a:ext uri="{FF2B5EF4-FFF2-40B4-BE49-F238E27FC236}">
                  <a16:creationId xmlns:a16="http://schemas.microsoft.com/office/drawing/2014/main" id="{66E83873-FD1C-46A1-83D0-897DCB2F8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7" y="2478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AutoShape 20">
            <a:extLst>
              <a:ext uri="{FF2B5EF4-FFF2-40B4-BE49-F238E27FC236}">
                <a16:creationId xmlns:a16="http://schemas.microsoft.com/office/drawing/2014/main" id="{049AA485-63E0-48C2-8FCE-177336B9B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988" y="4354513"/>
            <a:ext cx="5446712" cy="2201862"/>
          </a:xfrm>
          <a:prstGeom prst="irregularSeal1">
            <a:avLst/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数组中有多个‘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\0’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时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</a:p>
          <a:p>
            <a:pPr algn="ctr" eaLnBrk="1" hangingPunct="1"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遇第一个结束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>
            <a:extLst>
              <a:ext uri="{FF2B5EF4-FFF2-40B4-BE49-F238E27FC236}">
                <a16:creationId xmlns:a16="http://schemas.microsoft.com/office/drawing/2014/main" id="{805A14EA-2A45-4906-B16D-377D6C2F12EE}"/>
              </a:ext>
            </a:extLst>
          </p:cNvPr>
          <p:cNvGrpSpPr>
            <a:grpSpLocks/>
          </p:cNvGrpSpPr>
          <p:nvPr/>
        </p:nvGrpSpPr>
        <p:grpSpPr bwMode="auto">
          <a:xfrm>
            <a:off x="1839913" y="5692775"/>
            <a:ext cx="5976937" cy="1198563"/>
            <a:chOff x="1159" y="3423"/>
            <a:chExt cx="3765" cy="755"/>
          </a:xfrm>
        </p:grpSpPr>
        <p:grpSp>
          <p:nvGrpSpPr>
            <p:cNvPr id="44039" name="Group 9">
              <a:extLst>
                <a:ext uri="{FF2B5EF4-FFF2-40B4-BE49-F238E27FC236}">
                  <a16:creationId xmlns:a16="http://schemas.microsoft.com/office/drawing/2014/main" id="{52FBE607-F86E-4108-A2CF-D508456624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1" y="3423"/>
              <a:ext cx="1256" cy="263"/>
              <a:chOff x="3001" y="1416"/>
              <a:chExt cx="1256" cy="263"/>
            </a:xfrm>
          </p:grpSpPr>
          <p:grpSp>
            <p:nvGrpSpPr>
              <p:cNvPr id="44072" name="Group 10">
                <a:extLst>
                  <a:ext uri="{FF2B5EF4-FFF2-40B4-BE49-F238E27FC236}">
                    <a16:creationId xmlns:a16="http://schemas.microsoft.com/office/drawing/2014/main" id="{D57F7B39-7DA8-44DD-9B2D-155B65E980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1" y="1416"/>
                <a:ext cx="1256" cy="245"/>
                <a:chOff x="3001" y="1416"/>
                <a:chExt cx="1256" cy="245"/>
              </a:xfrm>
            </p:grpSpPr>
            <p:sp>
              <p:nvSpPr>
                <p:cNvPr id="44074" name="Line 11">
                  <a:extLst>
                    <a:ext uri="{FF2B5EF4-FFF2-40B4-BE49-F238E27FC236}">
                      <a16:creationId xmlns:a16="http://schemas.microsoft.com/office/drawing/2014/main" id="{50481957-B989-4441-A4A6-23A81A0538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4" y="1436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75" name="Line 12">
                  <a:extLst>
                    <a:ext uri="{FF2B5EF4-FFF2-40B4-BE49-F238E27FC236}">
                      <a16:creationId xmlns:a16="http://schemas.microsoft.com/office/drawing/2014/main" id="{903D7DE8-7A9E-4DDB-8D63-9BF6B8267D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57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76" name="Line 13">
                  <a:extLst>
                    <a:ext uri="{FF2B5EF4-FFF2-40B4-BE49-F238E27FC236}">
                      <a16:creationId xmlns:a16="http://schemas.microsoft.com/office/drawing/2014/main" id="{E72ADF93-808F-4D4E-A71F-D3979A407D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5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77" name="Line 14">
                  <a:extLst>
                    <a:ext uri="{FF2B5EF4-FFF2-40B4-BE49-F238E27FC236}">
                      <a16:creationId xmlns:a16="http://schemas.microsoft.com/office/drawing/2014/main" id="{D8270190-D6CA-40D8-816E-53C09CE86C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18" y="142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78" name="Rectangle 15">
                  <a:extLst>
                    <a:ext uri="{FF2B5EF4-FFF2-40B4-BE49-F238E27FC236}">
                      <a16:creationId xmlns:a16="http://schemas.microsoft.com/office/drawing/2014/main" id="{14F7054D-29FA-43AB-8FA8-2A4AA7AB2F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1" y="1416"/>
                  <a:ext cx="1256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 </a:t>
                  </a:r>
                </a:p>
              </p:txBody>
            </p:sp>
          </p:grpSp>
          <p:sp>
            <p:nvSpPr>
              <p:cNvPr id="44073" name="Text Box 16">
                <a:extLst>
                  <a:ext uri="{FF2B5EF4-FFF2-40B4-BE49-F238E27FC236}">
                    <a16:creationId xmlns:a16="http://schemas.microsoft.com/office/drawing/2014/main" id="{1382A479-FFFA-478D-A614-6D13EF3D74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5" y="1429"/>
                <a:ext cx="10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H   o    w    \0</a:t>
                </a:r>
              </a:p>
            </p:txBody>
          </p:sp>
        </p:grpSp>
        <p:grpSp>
          <p:nvGrpSpPr>
            <p:cNvPr id="44040" name="Group 17">
              <a:extLst>
                <a:ext uri="{FF2B5EF4-FFF2-40B4-BE49-F238E27FC236}">
                  <a16:creationId xmlns:a16="http://schemas.microsoft.com/office/drawing/2014/main" id="{491E524C-46CD-4B5C-B978-85C9EA9004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1" y="3672"/>
              <a:ext cx="1256" cy="263"/>
              <a:chOff x="3001" y="1416"/>
              <a:chExt cx="1256" cy="263"/>
            </a:xfrm>
          </p:grpSpPr>
          <p:grpSp>
            <p:nvGrpSpPr>
              <p:cNvPr id="44065" name="Group 18">
                <a:extLst>
                  <a:ext uri="{FF2B5EF4-FFF2-40B4-BE49-F238E27FC236}">
                    <a16:creationId xmlns:a16="http://schemas.microsoft.com/office/drawing/2014/main" id="{F05DCC78-844B-406D-A5DB-4461F7E370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1" y="1416"/>
                <a:ext cx="1256" cy="245"/>
                <a:chOff x="3001" y="1416"/>
                <a:chExt cx="1256" cy="245"/>
              </a:xfrm>
            </p:grpSpPr>
            <p:sp>
              <p:nvSpPr>
                <p:cNvPr id="44067" name="Line 19">
                  <a:extLst>
                    <a:ext uri="{FF2B5EF4-FFF2-40B4-BE49-F238E27FC236}">
                      <a16:creationId xmlns:a16="http://schemas.microsoft.com/office/drawing/2014/main" id="{880657B5-6501-4AFE-8C5E-46ABE48EDB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4" y="1436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8" name="Line 20">
                  <a:extLst>
                    <a:ext uri="{FF2B5EF4-FFF2-40B4-BE49-F238E27FC236}">
                      <a16:creationId xmlns:a16="http://schemas.microsoft.com/office/drawing/2014/main" id="{8D2B1513-EA50-414A-A950-A218620256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57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9" name="Line 21">
                  <a:extLst>
                    <a:ext uri="{FF2B5EF4-FFF2-40B4-BE49-F238E27FC236}">
                      <a16:creationId xmlns:a16="http://schemas.microsoft.com/office/drawing/2014/main" id="{186442D0-5049-49F8-B81A-F6F011E95A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5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70" name="Line 22">
                  <a:extLst>
                    <a:ext uri="{FF2B5EF4-FFF2-40B4-BE49-F238E27FC236}">
                      <a16:creationId xmlns:a16="http://schemas.microsoft.com/office/drawing/2014/main" id="{322B12CA-4CDE-4298-B045-0ABEA64885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18" y="142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71" name="Rectangle 23">
                  <a:extLst>
                    <a:ext uri="{FF2B5EF4-FFF2-40B4-BE49-F238E27FC236}">
                      <a16:creationId xmlns:a16="http://schemas.microsoft.com/office/drawing/2014/main" id="{9157F397-78AF-4D18-8C65-10CC7C73D0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1" y="1416"/>
                  <a:ext cx="1256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 </a:t>
                  </a:r>
                </a:p>
              </p:txBody>
            </p:sp>
          </p:grpSp>
          <p:sp>
            <p:nvSpPr>
              <p:cNvPr id="44066" name="Text Box 24">
                <a:extLst>
                  <a:ext uri="{FF2B5EF4-FFF2-40B4-BE49-F238E27FC236}">
                    <a16:creationId xmlns:a16="http://schemas.microsoft.com/office/drawing/2014/main" id="{C54B6C6D-6B83-46B6-80FE-D8BFEF68EF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5" y="1429"/>
                <a:ext cx="9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a    r     e    \0</a:t>
                </a:r>
              </a:p>
            </p:txBody>
          </p:sp>
        </p:grpSp>
        <p:grpSp>
          <p:nvGrpSpPr>
            <p:cNvPr id="44041" name="Group 25">
              <a:extLst>
                <a:ext uri="{FF2B5EF4-FFF2-40B4-BE49-F238E27FC236}">
                  <a16:creationId xmlns:a16="http://schemas.microsoft.com/office/drawing/2014/main" id="{B52AAE77-0CC1-4ADD-97FC-E62F7A295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9" y="3915"/>
              <a:ext cx="1273" cy="263"/>
              <a:chOff x="3001" y="1416"/>
              <a:chExt cx="1273" cy="263"/>
            </a:xfrm>
          </p:grpSpPr>
          <p:grpSp>
            <p:nvGrpSpPr>
              <p:cNvPr id="44058" name="Group 26">
                <a:extLst>
                  <a:ext uri="{FF2B5EF4-FFF2-40B4-BE49-F238E27FC236}">
                    <a16:creationId xmlns:a16="http://schemas.microsoft.com/office/drawing/2014/main" id="{3D79C1F2-FAEE-4819-A1D5-7BD88B27BF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1" y="1416"/>
                <a:ext cx="1256" cy="245"/>
                <a:chOff x="3001" y="1416"/>
                <a:chExt cx="1256" cy="245"/>
              </a:xfrm>
            </p:grpSpPr>
            <p:sp>
              <p:nvSpPr>
                <p:cNvPr id="44060" name="Line 27">
                  <a:extLst>
                    <a:ext uri="{FF2B5EF4-FFF2-40B4-BE49-F238E27FC236}">
                      <a16:creationId xmlns:a16="http://schemas.microsoft.com/office/drawing/2014/main" id="{9E43F401-83AA-40A7-A27F-F9E693EA2B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4" y="1436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1" name="Line 28">
                  <a:extLst>
                    <a:ext uri="{FF2B5EF4-FFF2-40B4-BE49-F238E27FC236}">
                      <a16:creationId xmlns:a16="http://schemas.microsoft.com/office/drawing/2014/main" id="{81A33600-FE91-4056-B992-9BB79C6075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57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2" name="Line 29">
                  <a:extLst>
                    <a:ext uri="{FF2B5EF4-FFF2-40B4-BE49-F238E27FC236}">
                      <a16:creationId xmlns:a16="http://schemas.microsoft.com/office/drawing/2014/main" id="{D05508F4-9053-4423-9ACA-7146C605B5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5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3" name="Line 30">
                  <a:extLst>
                    <a:ext uri="{FF2B5EF4-FFF2-40B4-BE49-F238E27FC236}">
                      <a16:creationId xmlns:a16="http://schemas.microsoft.com/office/drawing/2014/main" id="{26E279C1-0DC6-4104-BFDA-A8A89FE0D0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18" y="142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4" name="Rectangle 31">
                  <a:extLst>
                    <a:ext uri="{FF2B5EF4-FFF2-40B4-BE49-F238E27FC236}">
                      <a16:creationId xmlns:a16="http://schemas.microsoft.com/office/drawing/2014/main" id="{08BD9219-3849-4718-8EA2-74CA20AE48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1" y="1416"/>
                  <a:ext cx="1256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 </a:t>
                  </a:r>
                </a:p>
              </p:txBody>
            </p:sp>
          </p:grpSp>
          <p:sp>
            <p:nvSpPr>
              <p:cNvPr id="44059" name="Text Box 32">
                <a:extLst>
                  <a:ext uri="{FF2B5EF4-FFF2-40B4-BE49-F238E27FC236}">
                    <a16:creationId xmlns:a16="http://schemas.microsoft.com/office/drawing/2014/main" id="{DCB49540-717D-4E1E-85D3-F7CA94FC76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5" y="1429"/>
                <a:ext cx="120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y    o    u    ?    \0</a:t>
                </a:r>
              </a:p>
            </p:txBody>
          </p:sp>
        </p:grpSp>
        <p:grpSp>
          <p:nvGrpSpPr>
            <p:cNvPr id="44042" name="Group 33">
              <a:extLst>
                <a:ext uri="{FF2B5EF4-FFF2-40B4-BE49-F238E27FC236}">
                  <a16:creationId xmlns:a16="http://schemas.microsoft.com/office/drawing/2014/main" id="{8C3E6D79-F6CB-45C3-9831-2897A95791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5" y="3423"/>
              <a:ext cx="1256" cy="252"/>
              <a:chOff x="3001" y="1416"/>
              <a:chExt cx="1256" cy="252"/>
            </a:xfrm>
          </p:grpSpPr>
          <p:grpSp>
            <p:nvGrpSpPr>
              <p:cNvPr id="44051" name="Group 34">
                <a:extLst>
                  <a:ext uri="{FF2B5EF4-FFF2-40B4-BE49-F238E27FC236}">
                    <a16:creationId xmlns:a16="http://schemas.microsoft.com/office/drawing/2014/main" id="{AD3E6A86-7543-4761-A96A-38F14CBE80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1" y="1416"/>
                <a:ext cx="1256" cy="245"/>
                <a:chOff x="3001" y="1416"/>
                <a:chExt cx="1256" cy="245"/>
              </a:xfrm>
            </p:grpSpPr>
            <p:sp>
              <p:nvSpPr>
                <p:cNvPr id="44053" name="Line 35">
                  <a:extLst>
                    <a:ext uri="{FF2B5EF4-FFF2-40B4-BE49-F238E27FC236}">
                      <a16:creationId xmlns:a16="http://schemas.microsoft.com/office/drawing/2014/main" id="{8830134D-902F-4384-968C-B01EEC561A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4" y="1436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54" name="Line 36">
                  <a:extLst>
                    <a:ext uri="{FF2B5EF4-FFF2-40B4-BE49-F238E27FC236}">
                      <a16:creationId xmlns:a16="http://schemas.microsoft.com/office/drawing/2014/main" id="{DABB3DAE-8736-4500-9FB4-C784736B6D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57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55" name="Line 37">
                  <a:extLst>
                    <a:ext uri="{FF2B5EF4-FFF2-40B4-BE49-F238E27FC236}">
                      <a16:creationId xmlns:a16="http://schemas.microsoft.com/office/drawing/2014/main" id="{86750C68-2086-4950-8A9F-4DE352BEDB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5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56" name="Line 38">
                  <a:extLst>
                    <a:ext uri="{FF2B5EF4-FFF2-40B4-BE49-F238E27FC236}">
                      <a16:creationId xmlns:a16="http://schemas.microsoft.com/office/drawing/2014/main" id="{F70BCD1B-ABC6-49DC-84C4-EB3964A116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18" y="142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57" name="Rectangle 39">
                  <a:extLst>
                    <a:ext uri="{FF2B5EF4-FFF2-40B4-BE49-F238E27FC236}">
                      <a16:creationId xmlns:a16="http://schemas.microsoft.com/office/drawing/2014/main" id="{A186B689-74A5-4CB5-9593-14E43DCA43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1" y="1416"/>
                  <a:ext cx="1256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 </a:t>
                  </a:r>
                </a:p>
              </p:txBody>
            </p:sp>
          </p:grpSp>
          <p:sp>
            <p:nvSpPr>
              <p:cNvPr id="44052" name="Text Box 40">
                <a:extLst>
                  <a:ext uri="{FF2B5EF4-FFF2-40B4-BE49-F238E27FC236}">
                    <a16:creationId xmlns:a16="http://schemas.microsoft.com/office/drawing/2014/main" id="{B3FAD989-523E-455B-A62E-970C0ECC68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5" y="141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2000"/>
              </a:p>
            </p:txBody>
          </p:sp>
        </p:grpSp>
        <p:grpSp>
          <p:nvGrpSpPr>
            <p:cNvPr id="44043" name="Group 41">
              <a:extLst>
                <a:ext uri="{FF2B5EF4-FFF2-40B4-BE49-F238E27FC236}">
                  <a16:creationId xmlns:a16="http://schemas.microsoft.com/office/drawing/2014/main" id="{36D501DC-98D9-4AB3-9FDB-4F63060DEA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8" y="3423"/>
              <a:ext cx="1256" cy="252"/>
              <a:chOff x="3001" y="1416"/>
              <a:chExt cx="1256" cy="252"/>
            </a:xfrm>
          </p:grpSpPr>
          <p:grpSp>
            <p:nvGrpSpPr>
              <p:cNvPr id="44044" name="Group 42">
                <a:extLst>
                  <a:ext uri="{FF2B5EF4-FFF2-40B4-BE49-F238E27FC236}">
                    <a16:creationId xmlns:a16="http://schemas.microsoft.com/office/drawing/2014/main" id="{82684431-52B7-4334-95EE-5860E592C2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1" y="1416"/>
                <a:ext cx="1256" cy="245"/>
                <a:chOff x="3001" y="1416"/>
                <a:chExt cx="1256" cy="245"/>
              </a:xfrm>
            </p:grpSpPr>
            <p:sp>
              <p:nvSpPr>
                <p:cNvPr id="44046" name="Line 43">
                  <a:extLst>
                    <a:ext uri="{FF2B5EF4-FFF2-40B4-BE49-F238E27FC236}">
                      <a16:creationId xmlns:a16="http://schemas.microsoft.com/office/drawing/2014/main" id="{3F345F93-7941-4F96-BFD5-21CE5D9FCA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4" y="1436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47" name="Line 44">
                  <a:extLst>
                    <a:ext uri="{FF2B5EF4-FFF2-40B4-BE49-F238E27FC236}">
                      <a16:creationId xmlns:a16="http://schemas.microsoft.com/office/drawing/2014/main" id="{CFA531AD-AA4B-4C70-B49E-88265F884E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57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48" name="Line 45">
                  <a:extLst>
                    <a:ext uri="{FF2B5EF4-FFF2-40B4-BE49-F238E27FC236}">
                      <a16:creationId xmlns:a16="http://schemas.microsoft.com/office/drawing/2014/main" id="{5AA477F3-6EBC-42EF-A809-78FFDFDF1E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5" y="143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49" name="Line 46">
                  <a:extLst>
                    <a:ext uri="{FF2B5EF4-FFF2-40B4-BE49-F238E27FC236}">
                      <a16:creationId xmlns:a16="http://schemas.microsoft.com/office/drawing/2014/main" id="{4F967D2A-9E27-4073-8A2A-B4FB3AC85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18" y="1425"/>
                  <a:ext cx="0" cy="2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50" name="Rectangle 47">
                  <a:extLst>
                    <a:ext uri="{FF2B5EF4-FFF2-40B4-BE49-F238E27FC236}">
                      <a16:creationId xmlns:a16="http://schemas.microsoft.com/office/drawing/2014/main" id="{1BA1B3F9-2E0A-4D4E-A066-5B0C8D8360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1" y="1416"/>
                  <a:ext cx="1256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 </a:t>
                  </a:r>
                </a:p>
              </p:txBody>
            </p:sp>
          </p:grpSp>
          <p:sp>
            <p:nvSpPr>
              <p:cNvPr id="44045" name="Text Box 48">
                <a:extLst>
                  <a:ext uri="{FF2B5EF4-FFF2-40B4-BE49-F238E27FC236}">
                    <a16:creationId xmlns:a16="http://schemas.microsoft.com/office/drawing/2014/main" id="{3217F85F-0510-4B55-A617-679B22CD94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5" y="141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2000"/>
              </a:p>
            </p:txBody>
          </p:sp>
        </p:grpSp>
      </p:grpSp>
      <p:sp>
        <p:nvSpPr>
          <p:cNvPr id="44035" name="Text Box 49">
            <a:extLst>
              <a:ext uri="{FF2B5EF4-FFF2-40B4-BE49-F238E27FC236}">
                <a16:creationId xmlns:a16="http://schemas.microsoft.com/office/drawing/2014/main" id="{EBC3A6E5-EF0A-40EF-896B-FA84B26D7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622300"/>
            <a:ext cx="5084763" cy="3048000"/>
          </a:xfrm>
          <a:prstGeom prst="rect">
            <a:avLst/>
          </a:prstGeom>
          <a:solidFill>
            <a:schemeClr val="bg2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 </a:t>
            </a:r>
          </a:p>
          <a:p>
            <a:pPr eaLnBrk="1" hangingPunct="1"/>
            <a:r>
              <a:rPr lang="en-US" altLang="zh-CN" dirty="0"/>
              <a:t>int main()</a:t>
            </a:r>
          </a:p>
          <a:p>
            <a:pPr eaLnBrk="1" hangingPunct="1"/>
            <a:r>
              <a:rPr lang="en-US" altLang="zh-CN" dirty="0"/>
              <a:t>{ char a[15],b[5],c[5];</a:t>
            </a:r>
          </a:p>
          <a:p>
            <a:pPr eaLnBrk="1" hangingPunct="1"/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3366FF"/>
                </a:solidFill>
              </a:rPr>
              <a:t>scanf</a:t>
            </a:r>
            <a:r>
              <a:rPr lang="en-US" altLang="zh-CN" dirty="0">
                <a:solidFill>
                  <a:srgbClr val="3366FF"/>
                </a:solidFill>
              </a:rPr>
              <a:t>("%</a:t>
            </a:r>
            <a:r>
              <a:rPr lang="en-US" altLang="zh-CN" dirty="0" err="1">
                <a:solidFill>
                  <a:srgbClr val="3366FF"/>
                </a:solidFill>
              </a:rPr>
              <a:t>s%s%s</a:t>
            </a:r>
            <a:r>
              <a:rPr lang="en-US" altLang="zh-CN" dirty="0">
                <a:solidFill>
                  <a:srgbClr val="3366FF"/>
                </a:solidFill>
              </a:rPr>
              <a:t>",</a:t>
            </a:r>
            <a:r>
              <a:rPr lang="en-US" altLang="zh-CN" dirty="0" err="1">
                <a:solidFill>
                  <a:srgbClr val="3366FF"/>
                </a:solidFill>
              </a:rPr>
              <a:t>a,b,c</a:t>
            </a:r>
            <a:r>
              <a:rPr lang="en-US" altLang="zh-CN" dirty="0">
                <a:solidFill>
                  <a:srgbClr val="3366FF"/>
                </a:solidFill>
              </a:rPr>
              <a:t>);</a:t>
            </a:r>
          </a:p>
          <a:p>
            <a:pPr eaLnBrk="1" hangingPunct="1"/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("a=%s\</a:t>
            </a:r>
            <a:r>
              <a:rPr lang="en-US" altLang="zh-CN" dirty="0" err="1"/>
              <a:t>nb</a:t>
            </a:r>
            <a:r>
              <a:rPr lang="en-US" altLang="zh-CN" dirty="0"/>
              <a:t>=%s\</a:t>
            </a:r>
            <a:r>
              <a:rPr lang="en-US" altLang="zh-CN" dirty="0" err="1"/>
              <a:t>nc</a:t>
            </a:r>
            <a:r>
              <a:rPr lang="en-US" altLang="zh-CN" dirty="0"/>
              <a:t>=%s\n",</a:t>
            </a:r>
            <a:r>
              <a:rPr lang="en-US" altLang="zh-CN" dirty="0" err="1"/>
              <a:t>a,b,c</a:t>
            </a:r>
            <a:r>
              <a:rPr lang="en-US" altLang="zh-CN" dirty="0"/>
              <a:t>);</a:t>
            </a:r>
          </a:p>
          <a:p>
            <a:pPr eaLnBrk="1" hangingPunct="1"/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3366FF"/>
                </a:solidFill>
              </a:rPr>
              <a:t>scanf</a:t>
            </a:r>
            <a:r>
              <a:rPr lang="en-US" altLang="zh-CN" dirty="0">
                <a:solidFill>
                  <a:srgbClr val="3366FF"/>
                </a:solidFill>
              </a:rPr>
              <a:t>("%</a:t>
            </a:r>
            <a:r>
              <a:rPr lang="en-US" altLang="zh-CN" dirty="0" err="1">
                <a:solidFill>
                  <a:srgbClr val="3366FF"/>
                </a:solidFill>
              </a:rPr>
              <a:t>s",a</a:t>
            </a:r>
            <a:r>
              <a:rPr lang="en-US" altLang="zh-CN" dirty="0">
                <a:solidFill>
                  <a:srgbClr val="3366FF"/>
                </a:solidFill>
              </a:rPr>
              <a:t>);</a:t>
            </a:r>
          </a:p>
          <a:p>
            <a:pPr eaLnBrk="1" hangingPunct="1"/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("a=%s\</a:t>
            </a:r>
            <a:r>
              <a:rPr lang="en-US" altLang="zh-CN" dirty="0" err="1"/>
              <a:t>n",a</a:t>
            </a:r>
            <a:r>
              <a:rPr lang="en-US" altLang="zh-CN" dirty="0"/>
              <a:t>);</a:t>
            </a:r>
          </a:p>
          <a:p>
            <a:pPr eaLnBrk="1" hangingPunct="1"/>
            <a:r>
              <a:rPr lang="en-US" altLang="zh-CN" dirty="0"/>
              <a:t>}</a:t>
            </a:r>
          </a:p>
        </p:txBody>
      </p:sp>
      <p:sp>
        <p:nvSpPr>
          <p:cNvPr id="46" name="Text Box 50">
            <a:extLst>
              <a:ext uri="{FF2B5EF4-FFF2-40B4-BE49-F238E27FC236}">
                <a16:creationId xmlns:a16="http://schemas.microsoft.com/office/drawing/2014/main" id="{C0C532C3-D940-4D49-AFD5-1E816B8FD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688" y="858838"/>
            <a:ext cx="3097212" cy="2673350"/>
          </a:xfrm>
          <a:prstGeom prst="rect">
            <a:avLst/>
          </a:prstGeom>
          <a:solidFill>
            <a:srgbClr val="C0C0C0"/>
          </a:solidFill>
          <a:ln w="25400">
            <a:solidFill>
              <a:srgbClr val="3366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运行情况：</a:t>
            </a:r>
          </a:p>
          <a:p>
            <a:pPr eaLnBrk="1" hangingPunct="1"/>
            <a:r>
              <a:rPr lang="zh-CN" altLang="en-US"/>
              <a:t>输入：</a:t>
            </a:r>
            <a:r>
              <a:rPr lang="en-US" altLang="zh-CN"/>
              <a:t>How  are  you?</a:t>
            </a:r>
          </a:p>
          <a:p>
            <a:pPr eaLnBrk="1" hangingPunct="1"/>
            <a:r>
              <a:rPr lang="zh-CN" altLang="zh-CN"/>
              <a:t>输出：</a:t>
            </a:r>
            <a:r>
              <a:rPr lang="en-US" altLang="zh-CN"/>
              <a:t>a=How</a:t>
            </a:r>
          </a:p>
          <a:p>
            <a:pPr eaLnBrk="1" hangingPunct="1"/>
            <a:r>
              <a:rPr lang="en-US" altLang="zh-CN"/>
              <a:t>            b=are</a:t>
            </a:r>
          </a:p>
          <a:p>
            <a:pPr eaLnBrk="1" hangingPunct="1"/>
            <a:r>
              <a:rPr lang="en-US" altLang="zh-CN"/>
              <a:t>            c=you?</a:t>
            </a:r>
          </a:p>
          <a:p>
            <a:pPr eaLnBrk="1" hangingPunct="1"/>
            <a:r>
              <a:rPr lang="zh-CN" altLang="zh-CN"/>
              <a:t>输入：</a:t>
            </a:r>
            <a:r>
              <a:rPr lang="en-US" altLang="zh-CN"/>
              <a:t>How  are  you?</a:t>
            </a:r>
          </a:p>
          <a:p>
            <a:pPr eaLnBrk="1" hangingPunct="1"/>
            <a:r>
              <a:rPr lang="zh-CN" altLang="zh-CN"/>
              <a:t>输出：</a:t>
            </a:r>
            <a:r>
              <a:rPr lang="en-US" altLang="zh-CN"/>
              <a:t>a=How</a:t>
            </a:r>
          </a:p>
        </p:txBody>
      </p:sp>
      <p:sp>
        <p:nvSpPr>
          <p:cNvPr id="47" name="AutoShape 51">
            <a:extLst>
              <a:ext uri="{FF2B5EF4-FFF2-40B4-BE49-F238E27FC236}">
                <a16:creationId xmlns:a16="http://schemas.microsoft.com/office/drawing/2014/main" id="{ACC6820F-8A74-4A4D-842E-190931A1C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8332" y="3283745"/>
            <a:ext cx="5446712" cy="3376612"/>
          </a:xfrm>
          <a:prstGeom prst="irregularSeal1">
            <a:avLst/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scanf</a:t>
            </a:r>
            <a:r>
              <a:rPr lang="zh-CN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中%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zh-CN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输入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输入多个字符串</a:t>
            </a:r>
            <a:r>
              <a:rPr lang="zh-CN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时,遇空格或回车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分隔</a:t>
            </a:r>
          </a:p>
        </p:txBody>
      </p:sp>
      <p:sp>
        <p:nvSpPr>
          <p:cNvPr id="48" name="Text Box 52">
            <a:extLst>
              <a:ext uri="{FF2B5EF4-FFF2-40B4-BE49-F238E27FC236}">
                <a16:creationId xmlns:a16="http://schemas.microsoft.com/office/drawing/2014/main" id="{554919EE-A5A0-4D29-9398-6C52A43C1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6350"/>
            <a:ext cx="3087688" cy="847725"/>
          </a:xfrm>
          <a:prstGeom prst="rect">
            <a:avLst/>
          </a:prstGeom>
          <a:solidFill>
            <a:srgbClr val="C0C0C0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运行情况：</a:t>
            </a:r>
          </a:p>
          <a:p>
            <a:pPr eaLnBrk="1" hangingPunct="1"/>
            <a:r>
              <a:rPr lang="zh-CN" altLang="en-US"/>
              <a:t>输入：</a:t>
            </a:r>
            <a:r>
              <a:rPr lang="en-US" altLang="zh-CN"/>
              <a:t>How  are  you?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032">
            <a:extLst>
              <a:ext uri="{FF2B5EF4-FFF2-40B4-BE49-F238E27FC236}">
                <a16:creationId xmlns:a16="http://schemas.microsoft.com/office/drawing/2014/main" id="{C4661342-390F-451D-85F3-8B62CA7AD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043157"/>
            <a:ext cx="8463961" cy="4403386"/>
          </a:xfrm>
          <a:prstGeom prst="rect">
            <a:avLst/>
          </a:prstGeom>
          <a:solidFill>
            <a:schemeClr val="bg2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例</a:t>
            </a:r>
            <a:r>
              <a:rPr lang="en-US" altLang="zh-CN" sz="2800" dirty="0"/>
              <a:t>11</a:t>
            </a:r>
            <a:r>
              <a:rPr lang="zh-CN" altLang="en-US" sz="2800" dirty="0"/>
              <a:t>   若准备将字符串“</a:t>
            </a:r>
            <a:r>
              <a:rPr lang="en-US" altLang="zh-CN" sz="2800" dirty="0"/>
              <a:t>This  is  a  string.”</a:t>
            </a:r>
            <a:r>
              <a:rPr lang="zh-CN" altLang="zh-CN" sz="2800" dirty="0"/>
              <a:t>记录下来，</a:t>
            </a:r>
          </a:p>
          <a:p>
            <a:pPr eaLnBrk="1" hangingPunct="1"/>
            <a:r>
              <a:rPr lang="zh-CN" altLang="zh-CN" sz="2800" dirty="0">
                <a:solidFill>
                  <a:srgbClr val="FF3300"/>
                </a:solidFill>
              </a:rPr>
              <a:t>错误</a:t>
            </a:r>
            <a:r>
              <a:rPr lang="zh-CN" altLang="zh-CN" sz="2800" dirty="0"/>
              <a:t>的输入语句为：</a:t>
            </a:r>
          </a:p>
          <a:p>
            <a:pPr eaLnBrk="1" hangingPunct="1"/>
            <a:r>
              <a:rPr lang="zh-CN" altLang="zh-CN" sz="2800" dirty="0"/>
              <a:t>（</a:t>
            </a:r>
            <a:r>
              <a:rPr lang="en-US" altLang="zh-CN" sz="2800" dirty="0"/>
              <a:t>A</a:t>
            </a:r>
            <a:r>
              <a:rPr lang="zh-CN" altLang="en-US" sz="2800" dirty="0"/>
              <a:t>）</a:t>
            </a:r>
            <a:r>
              <a:rPr lang="en-US" altLang="zh-CN" sz="2800" dirty="0"/>
              <a:t>char s[20];</a:t>
            </a:r>
          </a:p>
          <a:p>
            <a:pPr eaLnBrk="1" hangingPunct="1"/>
            <a:r>
              <a:rPr lang="en-US" altLang="zh-CN" sz="2800" dirty="0"/>
              <a:t>           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("%20s",s);</a:t>
            </a:r>
          </a:p>
          <a:p>
            <a:pPr eaLnBrk="1" hangingPunct="1"/>
            <a:r>
              <a:rPr lang="zh-CN" altLang="en-US" sz="2800" dirty="0"/>
              <a:t>（</a:t>
            </a:r>
            <a:r>
              <a:rPr lang="en-US" altLang="zh-CN" sz="2800" dirty="0"/>
              <a:t>B</a:t>
            </a:r>
            <a:r>
              <a:rPr lang="zh-CN" altLang="en-US" sz="2800" dirty="0"/>
              <a:t>）</a:t>
            </a:r>
            <a:r>
              <a:rPr lang="en-US" altLang="zh-CN" sz="2800" dirty="0"/>
              <a:t>for(k=0;k&lt;17;k++)</a:t>
            </a:r>
          </a:p>
          <a:p>
            <a:pPr eaLnBrk="1" hangingPunct="1"/>
            <a:r>
              <a:rPr lang="en-US" altLang="zh-CN" sz="2800" dirty="0"/>
              <a:t>                  s[k]=</a:t>
            </a:r>
            <a:r>
              <a:rPr lang="en-US" altLang="zh-CN" sz="2800" dirty="0" err="1"/>
              <a:t>getchar</a:t>
            </a:r>
            <a:r>
              <a:rPr lang="en-US" altLang="zh-CN" sz="2800" dirty="0"/>
              <a:t>();</a:t>
            </a:r>
          </a:p>
          <a:p>
            <a:pPr eaLnBrk="1" hangingPunct="1"/>
            <a:r>
              <a:rPr lang="zh-CN" altLang="en-US" sz="2800" dirty="0"/>
              <a:t>（</a:t>
            </a:r>
            <a:r>
              <a:rPr lang="en-US" altLang="zh-CN" sz="2800" dirty="0"/>
              <a:t>C</a:t>
            </a:r>
            <a:r>
              <a:rPr lang="zh-CN" altLang="en-US" sz="2800" dirty="0"/>
              <a:t>）</a:t>
            </a:r>
            <a:r>
              <a:rPr lang="en-US" altLang="zh-CN" sz="2800" dirty="0"/>
              <a:t>while((c=</a:t>
            </a:r>
            <a:r>
              <a:rPr lang="en-US" altLang="zh-CN" sz="2800" dirty="0" err="1"/>
              <a:t>getchar</a:t>
            </a:r>
            <a:r>
              <a:rPr lang="en-US" altLang="zh-CN" sz="2800" dirty="0"/>
              <a:t>())!='\n')</a:t>
            </a:r>
          </a:p>
          <a:p>
            <a:pPr eaLnBrk="1" hangingPunct="1"/>
            <a:r>
              <a:rPr lang="en-US" altLang="zh-CN" sz="2800" dirty="0"/>
              <a:t>               s[k++]=c;</a:t>
            </a:r>
          </a:p>
          <a:p>
            <a:pPr eaLnBrk="1" hangingPunct="1"/>
            <a:r>
              <a:rPr lang="zh-CN" altLang="en-US" sz="2800" dirty="0"/>
              <a:t>（</a:t>
            </a:r>
            <a:r>
              <a:rPr lang="en-US" altLang="zh-CN" sz="2800" dirty="0"/>
              <a:t>D</a:t>
            </a:r>
            <a:r>
              <a:rPr lang="zh-CN" altLang="en-US" sz="2800" dirty="0"/>
              <a:t>）</a:t>
            </a:r>
            <a:r>
              <a:rPr lang="en-US" altLang="zh-CN" sz="2800" dirty="0"/>
              <a:t>char a[5],b[5],c[5],d[10];</a:t>
            </a:r>
          </a:p>
          <a:p>
            <a:pPr eaLnBrk="1" hangingPunct="1"/>
            <a:r>
              <a:rPr lang="en-US" altLang="zh-CN" sz="2800" dirty="0"/>
              <a:t>           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("%</a:t>
            </a:r>
            <a:r>
              <a:rPr lang="en-US" altLang="zh-CN" sz="2800" dirty="0" err="1"/>
              <a:t>s%s%s%s</a:t>
            </a:r>
            <a:r>
              <a:rPr lang="en-US" altLang="zh-CN" sz="2800" dirty="0"/>
              <a:t>",</a:t>
            </a:r>
            <a:r>
              <a:rPr lang="en-US" altLang="zh-CN" sz="2800" dirty="0" err="1"/>
              <a:t>a,b,c,d</a:t>
            </a:r>
            <a:r>
              <a:rPr lang="en-US" altLang="zh-CN" sz="2800" dirty="0"/>
              <a:t>);</a:t>
            </a:r>
          </a:p>
        </p:txBody>
      </p:sp>
      <p:sp>
        <p:nvSpPr>
          <p:cNvPr id="3" name="Freeform 1033">
            <a:extLst>
              <a:ext uri="{FF2B5EF4-FFF2-40B4-BE49-F238E27FC236}">
                <a16:creationId xmlns:a16="http://schemas.microsoft.com/office/drawing/2014/main" id="{AB319045-24FF-481E-8DAD-C4289085EF9D}"/>
              </a:ext>
            </a:extLst>
          </p:cNvPr>
          <p:cNvSpPr>
            <a:spLocks/>
          </p:cNvSpPr>
          <p:nvPr/>
        </p:nvSpPr>
        <p:spPr bwMode="auto">
          <a:xfrm>
            <a:off x="968375" y="2084388"/>
            <a:ext cx="571500" cy="285750"/>
          </a:xfrm>
          <a:custGeom>
            <a:avLst/>
            <a:gdLst>
              <a:gd name="T0" fmla="*/ 0 w 360"/>
              <a:gd name="T1" fmla="*/ 2147483647 h 180"/>
              <a:gd name="T2" fmla="*/ 2147483647 w 360"/>
              <a:gd name="T3" fmla="*/ 2147483647 h 180"/>
              <a:gd name="T4" fmla="*/ 2147483647 w 360"/>
              <a:gd name="T5" fmla="*/ 2147483647 h 180"/>
              <a:gd name="T6" fmla="*/ 2147483647 w 360"/>
              <a:gd name="T7" fmla="*/ 0 h 180"/>
              <a:gd name="T8" fmla="*/ 0 60000 65536"/>
              <a:gd name="T9" fmla="*/ 0 60000 65536"/>
              <a:gd name="T10" fmla="*/ 0 60000 65536"/>
              <a:gd name="T11" fmla="*/ 0 60000 65536"/>
              <a:gd name="T12" fmla="*/ 0 w 360"/>
              <a:gd name="T13" fmla="*/ 0 h 180"/>
              <a:gd name="T14" fmla="*/ 360 w 360"/>
              <a:gd name="T15" fmla="*/ 180 h 1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0" h="180">
                <a:moveTo>
                  <a:pt x="0" y="36"/>
                </a:moveTo>
                <a:cubicBezTo>
                  <a:pt x="33" y="86"/>
                  <a:pt x="52" y="132"/>
                  <a:pt x="84" y="180"/>
                </a:cubicBezTo>
                <a:cubicBezTo>
                  <a:pt x="146" y="159"/>
                  <a:pt x="180" y="121"/>
                  <a:pt x="228" y="84"/>
                </a:cubicBezTo>
                <a:cubicBezTo>
                  <a:pt x="268" y="53"/>
                  <a:pt x="314" y="23"/>
                  <a:pt x="36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>
            <a:extLst>
              <a:ext uri="{FF2B5EF4-FFF2-40B4-BE49-F238E27FC236}">
                <a16:creationId xmlns:a16="http://schemas.microsoft.com/office/drawing/2014/main" id="{D2772836-A0F5-438C-8336-0EFEF0E3D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549275"/>
            <a:ext cx="7759700" cy="289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/>
              <a:t>字符串处理函数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包含在头文件 </a:t>
            </a:r>
            <a:r>
              <a:rPr lang="en-US" altLang="zh-CN" dirty="0" err="1">
                <a:solidFill>
                  <a:srgbClr val="FF3300"/>
                </a:solidFill>
              </a:rPr>
              <a:t>string.h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zh-CN" altLang="en-US" dirty="0"/>
              <a:t>中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字符串输出函数 </a:t>
            </a:r>
            <a:r>
              <a:rPr lang="en-US" altLang="zh-CN" dirty="0"/>
              <a:t>puts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格式： </a:t>
            </a:r>
            <a:r>
              <a:rPr lang="en-US" altLang="zh-CN" sz="2000" dirty="0">
                <a:solidFill>
                  <a:srgbClr val="3366FF"/>
                </a:solidFill>
              </a:rPr>
              <a:t>puts</a:t>
            </a:r>
            <a:r>
              <a:rPr lang="zh-CN" altLang="en-US" sz="2000" dirty="0"/>
              <a:t>（字符数组或字符串）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/>
              <a:t>功能：向显示器输出</a:t>
            </a:r>
            <a:r>
              <a:rPr lang="zh-CN" altLang="zh-CN" sz="2000" dirty="0">
                <a:solidFill>
                  <a:srgbClr val="FF3300"/>
                </a:solidFill>
              </a:rPr>
              <a:t>一个</a:t>
            </a:r>
            <a:r>
              <a:rPr lang="zh-CN" altLang="zh-CN" sz="2000" dirty="0"/>
              <a:t>字符串（输出完，换行）</a:t>
            </a:r>
            <a:endParaRPr lang="zh-CN" altLang="en-US" sz="2000" dirty="0"/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说明：字符数组必须以 </a:t>
            </a:r>
            <a:r>
              <a:rPr lang="en-US" altLang="zh-CN" sz="2000" dirty="0"/>
              <a:t>'</a:t>
            </a:r>
            <a:r>
              <a:rPr lang="en-US" altLang="zh-CN" sz="2000" dirty="0">
                <a:solidFill>
                  <a:srgbClr val="FF3300"/>
                </a:solidFill>
              </a:rPr>
              <a:t>\0</a:t>
            </a:r>
            <a:r>
              <a:rPr lang="en-US" altLang="zh-CN" sz="2000" dirty="0"/>
              <a:t>'</a:t>
            </a:r>
            <a:r>
              <a:rPr lang="zh-CN" altLang="en-US" sz="2000" dirty="0"/>
              <a:t>结束。可以包含转义字符。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/>
              <a:t>                输出时 </a:t>
            </a:r>
            <a:r>
              <a:rPr lang="en-US" altLang="zh-CN" sz="2000" dirty="0"/>
              <a:t>‘\0’ </a:t>
            </a:r>
            <a:r>
              <a:rPr lang="zh-CN" altLang="en-US" sz="2000" dirty="0"/>
              <a:t>转换成 </a:t>
            </a:r>
            <a:r>
              <a:rPr lang="en-US" altLang="zh-CN" sz="2000" dirty="0"/>
              <a:t>‘\n’ </a:t>
            </a:r>
            <a:r>
              <a:rPr lang="zh-CN" altLang="en-US" sz="2000" dirty="0"/>
              <a:t>，即输出字符后换行，原</a:t>
            </a:r>
            <a:r>
              <a:rPr lang="en-US" altLang="zh-CN" sz="2000" dirty="0"/>
              <a:t>’\0’</a:t>
            </a:r>
            <a:r>
              <a:rPr lang="zh-CN" altLang="en-US" sz="2000" dirty="0"/>
              <a:t>后的内容不输出。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73CB6ADA-AA1B-4BBB-8422-189A12E52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9" y="3439806"/>
            <a:ext cx="4288651" cy="3418501"/>
          </a:xfrm>
          <a:prstGeom prst="rect">
            <a:avLst/>
          </a:prstGeom>
          <a:solidFill>
            <a:schemeClr val="bg2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12</a:t>
            </a:r>
            <a:r>
              <a:rPr lang="zh-CN" altLang="en-US" dirty="0"/>
              <a:t>：</a:t>
            </a:r>
          </a:p>
          <a:p>
            <a:pPr eaLnBrk="1" hangingPunct="1"/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r>
              <a:rPr kumimoji="0" lang="en-US" altLang="zh-CN" dirty="0"/>
              <a:t> </a:t>
            </a:r>
          </a:p>
          <a:p>
            <a:pPr eaLnBrk="1" hangingPunct="1"/>
            <a:r>
              <a:rPr lang="en-US" altLang="zh-CN" dirty="0"/>
              <a:t>#include 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  <a:r>
              <a:rPr kumimoji="0" lang="en-US" altLang="zh-CN" dirty="0"/>
              <a:t> </a:t>
            </a:r>
          </a:p>
          <a:p>
            <a:pPr eaLnBrk="1" hangingPunct="1"/>
            <a:r>
              <a:rPr kumimoji="0" lang="en-US" altLang="zh-CN" dirty="0"/>
              <a:t>int main(  ) </a:t>
            </a:r>
          </a:p>
          <a:p>
            <a:pPr eaLnBrk="1" hangingPunct="1"/>
            <a:r>
              <a:rPr kumimoji="0" lang="en-US" altLang="zh-CN" dirty="0"/>
              <a:t>{ char  a1[  ]=</a:t>
            </a:r>
            <a:r>
              <a:rPr lang="en-US" altLang="zh-CN" dirty="0"/>
              <a:t>“</a:t>
            </a:r>
            <a:r>
              <a:rPr kumimoji="0" lang="en-US" altLang="zh-CN" dirty="0"/>
              <a:t>China\nBeijing</a:t>
            </a:r>
            <a:r>
              <a:rPr lang="en-US" altLang="zh-CN" dirty="0"/>
              <a:t>"</a:t>
            </a:r>
            <a:r>
              <a:rPr kumimoji="0" lang="en-US" altLang="zh-CN" dirty="0"/>
              <a:t> ; </a:t>
            </a:r>
          </a:p>
          <a:p>
            <a:pPr eaLnBrk="1" hangingPunct="1"/>
            <a:r>
              <a:rPr kumimoji="0" lang="en-US" altLang="zh-CN" dirty="0"/>
              <a:t>   char  a2[  ]=</a:t>
            </a:r>
            <a:r>
              <a:rPr lang="en-US" altLang="zh-CN" dirty="0"/>
              <a:t>“</a:t>
            </a:r>
            <a:r>
              <a:rPr kumimoji="0" lang="en-US" altLang="zh-CN" dirty="0"/>
              <a:t>China\0Beijing</a:t>
            </a:r>
            <a:r>
              <a:rPr lang="en-US" altLang="zh-CN" dirty="0"/>
              <a:t>"</a:t>
            </a:r>
            <a:r>
              <a:rPr kumimoji="0" lang="en-US" altLang="zh-CN" dirty="0"/>
              <a:t> ; </a:t>
            </a:r>
          </a:p>
          <a:p>
            <a:pPr eaLnBrk="1" hangingPunct="1"/>
            <a:r>
              <a:rPr kumimoji="0" lang="en-US" altLang="zh-CN" dirty="0"/>
              <a:t>   puts(a1);  puts(a2);  </a:t>
            </a:r>
          </a:p>
          <a:p>
            <a:pPr eaLnBrk="1" hangingPunct="1"/>
            <a:r>
              <a:rPr kumimoji="0" lang="en-US" altLang="zh-CN" dirty="0"/>
              <a:t>   puts(</a:t>
            </a:r>
            <a:r>
              <a:rPr lang="en-US" altLang="zh-CN" dirty="0"/>
              <a:t>"</a:t>
            </a:r>
            <a:r>
              <a:rPr kumimoji="0" lang="en-US" altLang="zh-CN" dirty="0"/>
              <a:t>WUHAN</a:t>
            </a:r>
            <a:r>
              <a:rPr lang="en-US" altLang="zh-CN" dirty="0"/>
              <a:t>"</a:t>
            </a:r>
            <a:r>
              <a:rPr kumimoji="0" lang="en-US" altLang="zh-CN" dirty="0"/>
              <a:t> ); </a:t>
            </a:r>
          </a:p>
          <a:p>
            <a:pPr eaLnBrk="1" hangingPunct="1"/>
            <a:r>
              <a:rPr kumimoji="0" lang="en-US" altLang="zh-CN" dirty="0"/>
              <a:t>}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964766F-4172-4956-AF6B-095274886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338" y="4505325"/>
            <a:ext cx="1768475" cy="2185988"/>
          </a:xfrm>
          <a:prstGeom prst="rect">
            <a:avLst/>
          </a:prstGeom>
          <a:solidFill>
            <a:srgbClr val="C0C0C0"/>
          </a:solidFill>
          <a:ln w="571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/>
              <a:t>运行结果： </a:t>
            </a:r>
          </a:p>
          <a:p>
            <a:pPr eaLnBrk="1" hangingPunct="1"/>
            <a:r>
              <a:rPr kumimoji="0" lang="en-US" altLang="zh-CN" dirty="0"/>
              <a:t>China </a:t>
            </a:r>
          </a:p>
          <a:p>
            <a:pPr eaLnBrk="1" hangingPunct="1"/>
            <a:r>
              <a:rPr kumimoji="0" lang="en-US" altLang="zh-CN" dirty="0"/>
              <a:t>Beijing </a:t>
            </a:r>
          </a:p>
          <a:p>
            <a:pPr eaLnBrk="1" hangingPunct="1"/>
            <a:r>
              <a:rPr kumimoji="0" lang="en-US" altLang="zh-CN" dirty="0"/>
              <a:t>China </a:t>
            </a:r>
          </a:p>
          <a:p>
            <a:pPr eaLnBrk="1" hangingPunct="1"/>
            <a:r>
              <a:rPr kumimoji="0" lang="en-US" altLang="zh-CN" dirty="0"/>
              <a:t>WUHAN</a:t>
            </a:r>
            <a:endParaRPr lang="en-US" altLang="zh-CN" dirty="0"/>
          </a:p>
        </p:txBody>
      </p:sp>
      <p:sp>
        <p:nvSpPr>
          <p:cNvPr id="7" name="AutoShape 11">
            <a:extLst>
              <a:ext uri="{FF2B5EF4-FFF2-40B4-BE49-F238E27FC236}">
                <a16:creationId xmlns:a16="http://schemas.microsoft.com/office/drawing/2014/main" id="{89A0A576-D1D8-4302-ADE5-590114260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3" y="3276600"/>
            <a:ext cx="2157412" cy="2024063"/>
          </a:xfrm>
          <a:prstGeom prst="wedgeRectCallout">
            <a:avLst>
              <a:gd name="adj1" fmla="val 60939"/>
              <a:gd name="adj2" fmla="val 101638"/>
            </a:avLst>
          </a:prstGeom>
          <a:solidFill>
            <a:srgbClr val="FFCC99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kumimoji="0"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这里是将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kumimoji="0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 0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kumimoji="0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kumimoji="0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 </a:t>
            </a:r>
            <a:r>
              <a:rPr kumimoji="0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kumimoji="0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 n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kumimoji="0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eaLnBrk="1" hangingPunct="1">
              <a:defRPr/>
            </a:pPr>
            <a:r>
              <a:rPr kumimoji="0"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因此光标移 </a:t>
            </a:r>
          </a:p>
          <a:p>
            <a:pPr eaLnBrk="1" hangingPunct="1">
              <a:defRPr/>
            </a:pPr>
            <a:r>
              <a:rPr kumimoji="0"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到下行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>
            <a:extLst>
              <a:ext uri="{FF2B5EF4-FFF2-40B4-BE49-F238E27FC236}">
                <a16:creationId xmlns:a16="http://schemas.microsoft.com/office/drawing/2014/main" id="{7D62D4DA-0869-4AD3-ADA1-192181E2E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681038"/>
            <a:ext cx="7759700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字符串输入函数</a:t>
            </a:r>
            <a:r>
              <a:rPr lang="en-US" altLang="zh-CN" dirty="0"/>
              <a:t>gets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格式：</a:t>
            </a:r>
            <a:r>
              <a:rPr lang="en-US" altLang="zh-CN" sz="2000" dirty="0">
                <a:solidFill>
                  <a:srgbClr val="3366FF"/>
                </a:solidFill>
              </a:rPr>
              <a:t>gets </a:t>
            </a:r>
            <a:r>
              <a:rPr lang="en-US" altLang="zh-CN" sz="2000" dirty="0"/>
              <a:t>(</a:t>
            </a:r>
            <a:r>
              <a:rPr lang="zh-CN" altLang="zh-CN" sz="2000" dirty="0"/>
              <a:t>字符数组)</a:t>
            </a:r>
            <a:endParaRPr lang="en-US" altLang="zh-CN" sz="2000" dirty="0"/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/>
              <a:t>功能：从键盘输入</a:t>
            </a:r>
            <a:r>
              <a:rPr lang="zh-CN" altLang="zh-CN" sz="2000" dirty="0">
                <a:solidFill>
                  <a:srgbClr val="FF3300"/>
                </a:solidFill>
              </a:rPr>
              <a:t>一个</a:t>
            </a:r>
            <a:r>
              <a:rPr lang="zh-CN" altLang="zh-CN" sz="2000" dirty="0"/>
              <a:t>以</a:t>
            </a:r>
            <a:r>
              <a:rPr lang="zh-CN" altLang="zh-CN" sz="2000" dirty="0">
                <a:solidFill>
                  <a:srgbClr val="FF3300"/>
                </a:solidFill>
              </a:rPr>
              <a:t>回车结束</a:t>
            </a:r>
            <a:r>
              <a:rPr lang="zh-CN" altLang="zh-CN" sz="2000" dirty="0"/>
              <a:t>的字符串放入字符</a:t>
            </a:r>
            <a:endParaRPr lang="zh-CN" altLang="en-US" sz="2000" dirty="0"/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/>
              <a:t>                </a:t>
            </a:r>
            <a:r>
              <a:rPr lang="zh-CN" altLang="zh-CN" sz="2000" dirty="0"/>
              <a:t>数组中，并自动加</a:t>
            </a:r>
            <a:r>
              <a:rPr lang="en-US" altLang="zh-CN" sz="2000" dirty="0"/>
              <a:t> '</a:t>
            </a:r>
            <a:r>
              <a:rPr lang="zh-CN" altLang="zh-CN" sz="2000" dirty="0"/>
              <a:t>\0</a:t>
            </a:r>
            <a:r>
              <a:rPr lang="en-US" altLang="zh-CN" sz="2000" dirty="0"/>
              <a:t>' </a:t>
            </a:r>
            <a:r>
              <a:rPr lang="zh-CN" altLang="zh-CN" sz="2000" dirty="0"/>
              <a:t>。</a:t>
            </a:r>
            <a:endParaRPr lang="zh-CN" altLang="en-US" sz="2000" dirty="0"/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说明：输入串长度应小于字符数组维数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BC6123F8-4C80-4002-A32A-DFCA9478B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775" y="2666408"/>
            <a:ext cx="3788514" cy="3787833"/>
          </a:xfrm>
          <a:prstGeom prst="rect">
            <a:avLst/>
          </a:prstGeom>
          <a:solidFill>
            <a:schemeClr val="bg2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13</a:t>
            </a:r>
            <a:r>
              <a:rPr lang="zh-CN" altLang="en-US" dirty="0"/>
              <a:t>：</a:t>
            </a:r>
            <a:r>
              <a:rPr kumimoji="0" lang="en-US" altLang="zh-CN" dirty="0"/>
              <a:t>gets</a:t>
            </a:r>
            <a:r>
              <a:rPr kumimoji="0" lang="zh-CN" altLang="en-US" dirty="0"/>
              <a:t>和</a:t>
            </a:r>
            <a:r>
              <a:rPr kumimoji="0" lang="en-US" altLang="zh-CN" dirty="0" err="1"/>
              <a:t>scanf</a:t>
            </a:r>
            <a:r>
              <a:rPr kumimoji="0" lang="zh-CN" altLang="en-US" dirty="0"/>
              <a:t>输入比较</a:t>
            </a:r>
            <a:endParaRPr lang="zh-CN" altLang="en-US" dirty="0"/>
          </a:p>
          <a:p>
            <a:pPr eaLnBrk="1" hangingPunct="1"/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r>
              <a:rPr kumimoji="0" lang="en-US" altLang="zh-CN" dirty="0"/>
              <a:t> </a:t>
            </a:r>
          </a:p>
          <a:p>
            <a:pPr eaLnBrk="1" hangingPunct="1"/>
            <a:r>
              <a:rPr lang="en-US" altLang="zh-CN" dirty="0"/>
              <a:t>#include 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  <a:r>
              <a:rPr kumimoji="0" lang="en-US" altLang="zh-CN" dirty="0"/>
              <a:t> </a:t>
            </a:r>
          </a:p>
          <a:p>
            <a:pPr eaLnBrk="1" hangingPunct="1"/>
            <a:r>
              <a:rPr kumimoji="0" lang="en-US" altLang="zh-CN" dirty="0"/>
              <a:t>int main(  ) </a:t>
            </a:r>
          </a:p>
          <a:p>
            <a:pPr eaLnBrk="1" hangingPunct="1"/>
            <a:r>
              <a:rPr kumimoji="0" lang="en-US" altLang="zh-CN" dirty="0"/>
              <a:t>{ char  a1[15], a2[15] ; </a:t>
            </a:r>
          </a:p>
          <a:p>
            <a:pPr eaLnBrk="1" hangingPunct="1"/>
            <a:r>
              <a:rPr kumimoji="0" lang="en-US" altLang="zh-CN" dirty="0"/>
              <a:t>   gets(a1);  </a:t>
            </a:r>
          </a:p>
          <a:p>
            <a:pPr eaLnBrk="1" hangingPunct="1"/>
            <a:r>
              <a:rPr kumimoji="0" lang="en-US" altLang="zh-CN" dirty="0"/>
              <a:t>   </a:t>
            </a:r>
            <a:r>
              <a:rPr kumimoji="0" lang="en-US" altLang="zh-CN" dirty="0" err="1"/>
              <a:t>scanf</a:t>
            </a:r>
            <a:r>
              <a:rPr kumimoji="0" lang="en-US" altLang="zh-CN" dirty="0"/>
              <a:t>(</a:t>
            </a:r>
            <a:r>
              <a:rPr lang="en-US" altLang="zh-CN" dirty="0"/>
              <a:t>"</a:t>
            </a:r>
            <a:r>
              <a:rPr kumimoji="0" lang="en-US" altLang="zh-CN" dirty="0"/>
              <a:t>%s</a:t>
            </a:r>
            <a:r>
              <a:rPr lang="en-US" altLang="zh-CN" dirty="0"/>
              <a:t>"</a:t>
            </a:r>
            <a:r>
              <a:rPr kumimoji="0" lang="en-US" altLang="zh-CN" dirty="0"/>
              <a:t>,a2); </a:t>
            </a:r>
          </a:p>
          <a:p>
            <a:pPr eaLnBrk="1" hangingPunct="1"/>
            <a:r>
              <a:rPr kumimoji="0" lang="en-US" altLang="zh-CN" dirty="0"/>
              <a:t>   </a:t>
            </a:r>
            <a:r>
              <a:rPr kumimoji="0" lang="en-US" altLang="zh-CN" dirty="0" err="1"/>
              <a:t>printf</a:t>
            </a:r>
            <a:r>
              <a:rPr kumimoji="0" lang="en-US" altLang="zh-CN" dirty="0"/>
              <a:t> (</a:t>
            </a:r>
            <a:r>
              <a:rPr lang="en-US" altLang="zh-CN" dirty="0"/>
              <a:t>"</a:t>
            </a:r>
            <a:r>
              <a:rPr kumimoji="0" lang="en-US" altLang="zh-CN" dirty="0"/>
              <a:t>a1=%s\n</a:t>
            </a:r>
            <a:r>
              <a:rPr lang="en-US" altLang="zh-CN" dirty="0"/>
              <a:t>"</a:t>
            </a:r>
            <a:r>
              <a:rPr kumimoji="0" lang="en-US" altLang="zh-CN" dirty="0"/>
              <a:t>,a1); </a:t>
            </a:r>
          </a:p>
          <a:p>
            <a:pPr eaLnBrk="1" hangingPunct="1"/>
            <a:r>
              <a:rPr kumimoji="0" lang="en-US" altLang="zh-CN" dirty="0"/>
              <a:t>   </a:t>
            </a:r>
            <a:r>
              <a:rPr kumimoji="0" lang="en-US" altLang="zh-CN" dirty="0" err="1"/>
              <a:t>printf</a:t>
            </a:r>
            <a:r>
              <a:rPr kumimoji="0" lang="en-US" altLang="zh-CN" dirty="0"/>
              <a:t> (</a:t>
            </a:r>
            <a:r>
              <a:rPr lang="en-US" altLang="zh-CN" dirty="0"/>
              <a:t>"</a:t>
            </a:r>
            <a:r>
              <a:rPr kumimoji="0" lang="en-US" altLang="zh-CN" dirty="0"/>
              <a:t>a2=%s\n</a:t>
            </a:r>
            <a:r>
              <a:rPr lang="en-US" altLang="zh-CN" dirty="0"/>
              <a:t>"</a:t>
            </a:r>
            <a:r>
              <a:rPr kumimoji="0" lang="en-US" altLang="zh-CN" dirty="0"/>
              <a:t>,a2); </a:t>
            </a:r>
          </a:p>
          <a:p>
            <a:pPr eaLnBrk="1" hangingPunct="1"/>
            <a:r>
              <a:rPr kumimoji="0" lang="en-US" altLang="zh-CN" dirty="0"/>
              <a:t>}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C218AA4-8F09-4557-8E84-B6205E26E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4818063"/>
            <a:ext cx="3481388" cy="1676400"/>
          </a:xfrm>
          <a:prstGeom prst="rect">
            <a:avLst/>
          </a:prstGeom>
          <a:solidFill>
            <a:srgbClr val="C0C0C0"/>
          </a:solidFill>
          <a:ln w="38100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/>
              <a:t>输入：</a:t>
            </a:r>
            <a:r>
              <a:rPr kumimoji="0" lang="en-US" altLang="zh-CN" dirty="0"/>
              <a:t>China  Beijing </a:t>
            </a:r>
            <a:r>
              <a:rPr kumimoji="0" lang="en-US" altLang="zh-CN" dirty="0">
                <a:sym typeface="Symbol" panose="05050102010706020507" pitchFamily="18" charset="2"/>
              </a:rPr>
              <a:t></a:t>
            </a:r>
            <a:endParaRPr kumimoji="0" lang="en-US" altLang="zh-CN" dirty="0"/>
          </a:p>
          <a:p>
            <a:pPr eaLnBrk="1" hangingPunct="1"/>
            <a:r>
              <a:rPr kumimoji="0" lang="en-US" altLang="zh-CN" dirty="0"/>
              <a:t>            China  Beijing </a:t>
            </a:r>
            <a:r>
              <a:rPr kumimoji="0" lang="en-US" altLang="zh-CN" dirty="0">
                <a:sym typeface="Symbol" panose="05050102010706020507" pitchFamily="18" charset="2"/>
              </a:rPr>
              <a:t></a:t>
            </a:r>
            <a:endParaRPr kumimoji="0" lang="en-US" altLang="zh-CN" dirty="0"/>
          </a:p>
          <a:p>
            <a:pPr eaLnBrk="1" hangingPunct="1"/>
            <a:r>
              <a:rPr kumimoji="0" lang="zh-CN" altLang="en-US" dirty="0"/>
              <a:t>输出：</a:t>
            </a:r>
            <a:r>
              <a:rPr kumimoji="0" lang="en-US" altLang="zh-CN" dirty="0"/>
              <a:t>a1=China  Beijing 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CN" dirty="0"/>
              <a:t>            a2=China</a:t>
            </a:r>
            <a:endParaRPr kumimoji="0" lang="en-US" altLang="zh-CN" dirty="0">
              <a:sym typeface="Symbol" panose="05050102010706020507" pitchFamily="18" charset="2"/>
            </a:endParaRPr>
          </a:p>
        </p:txBody>
      </p:sp>
      <p:sp>
        <p:nvSpPr>
          <p:cNvPr id="7" name="AutoShape 11">
            <a:extLst>
              <a:ext uri="{FF2B5EF4-FFF2-40B4-BE49-F238E27FC236}">
                <a16:creationId xmlns:a16="http://schemas.microsoft.com/office/drawing/2014/main" id="{625C7001-CC46-4ED2-82F6-6B1CF4545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275" y="2897188"/>
            <a:ext cx="4292600" cy="1238250"/>
          </a:xfrm>
          <a:prstGeom prst="wedgeRectCallout">
            <a:avLst>
              <a:gd name="adj1" fmla="val 6028"/>
              <a:gd name="adj2" fmla="val 109361"/>
            </a:avLst>
          </a:prstGeom>
          <a:solidFill>
            <a:srgbClr val="FFCC99"/>
          </a:solidFill>
          <a:ln w="22225">
            <a:solidFill>
              <a:srgbClr val="33CC33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在</a:t>
            </a:r>
            <a:r>
              <a:rPr kumimoji="0" lang="en-US" altLang="zh-CN"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scanf 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中遇</a:t>
            </a:r>
            <a:r>
              <a:rPr kumimoji="0" lang="zh-CN" altLang="en-US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空格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字符串便结束了，  而</a:t>
            </a:r>
            <a:r>
              <a:rPr kumimoji="0" lang="en-US" altLang="zh-CN"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gets</a:t>
            </a:r>
            <a:r>
              <a:rPr kumimoji="0"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中，却将</a:t>
            </a:r>
            <a:r>
              <a:rPr kumimoji="0" lang="zh-CN" altLang="en-US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空格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作为字符存入字符型 数组中。</a:t>
            </a:r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D30A71DB-736F-4966-8AE0-78905784E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2757488"/>
            <a:ext cx="4629150" cy="14890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958850" indent="-9588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235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425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16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注意：</a:t>
            </a:r>
            <a:r>
              <a:rPr lang="en-US" altLang="zh-CN" dirty="0">
                <a:ea typeface="楷体_GB2312" pitchFamily="49" charset="-122"/>
              </a:rPr>
              <a:t>puts</a:t>
            </a:r>
            <a:r>
              <a:rPr lang="zh-CN" altLang="en-US" dirty="0">
                <a:ea typeface="楷体_GB2312" pitchFamily="49" charset="-122"/>
              </a:rPr>
              <a:t>和</a:t>
            </a:r>
            <a:r>
              <a:rPr lang="en-US" altLang="zh-CN" dirty="0">
                <a:ea typeface="楷体_GB2312" pitchFamily="49" charset="-122"/>
              </a:rPr>
              <a:t>gets</a:t>
            </a:r>
            <a:r>
              <a:rPr lang="zh-CN" altLang="en-US" dirty="0">
                <a:ea typeface="楷体_GB2312" pitchFamily="49" charset="-122"/>
              </a:rPr>
              <a:t>函数只能输入输出一个字符串。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错</a:t>
            </a:r>
            <a:r>
              <a:rPr lang="zh-CN" altLang="en-US" dirty="0">
                <a:ea typeface="楷体_GB2312" pitchFamily="49" charset="-122"/>
              </a:rPr>
              <a:t> </a:t>
            </a:r>
            <a:r>
              <a:rPr lang="en-US" altLang="zh-CN" dirty="0">
                <a:ea typeface="楷体_GB2312" pitchFamily="49" charset="-122"/>
              </a:rPr>
              <a:t>puts(str1,str2)    gets(str1,str2)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B4424ACB-5A08-4DDC-B885-0B6318BE7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806450"/>
            <a:ext cx="7759700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endParaRPr lang="en-US" altLang="zh-CN">
              <a:solidFill>
                <a:srgbClr val="3366FF"/>
              </a:solidFill>
              <a:latin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endParaRPr lang="en-US" altLang="zh-CN">
              <a:solidFill>
                <a:srgbClr val="3366FF"/>
              </a:solidFill>
              <a:latin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endParaRPr lang="zh-CN" altLang="en-US">
              <a:solidFill>
                <a:srgbClr val="3366FF"/>
              </a:solidFill>
              <a:latin typeface="楷体_GB2312" pitchFamily="49" charset="-122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D146720-C012-4E5F-8C63-530462C5BFB3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071563"/>
            <a:ext cx="8305800" cy="5395912"/>
          </a:xfrm>
        </p:spPr>
        <p:txBody>
          <a:bodyPr/>
          <a:lstStyle/>
          <a:p>
            <a:pPr marR="0" algn="l" eaLnBrk="1" hangingPunct="1"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注意：</a:t>
            </a:r>
            <a:endParaRPr lang="en-US" altLang="zh-CN">
              <a:solidFill>
                <a:srgbClr val="FF0000"/>
              </a:solidFill>
            </a:endParaRPr>
          </a:p>
          <a:p>
            <a:pPr marR="0" algn="l" eaLnBrk="1" hangingPunct="1">
              <a:buFontTx/>
              <a:buNone/>
            </a:pPr>
            <a:r>
              <a:rPr lang="zh-CN" altLang="en-US"/>
              <a:t>常量表达式中可以包括常量和符号常量，不能包含变量。也就是说，</a:t>
            </a:r>
            <a:r>
              <a:rPr lang="en-US" altLang="zh-CN"/>
              <a:t>c</a:t>
            </a:r>
            <a:r>
              <a:rPr lang="zh-CN" altLang="en-US"/>
              <a:t>不允许对数组的大小作动态定义，即数组的大小不依赖于程序运行过程中变量的值。</a:t>
            </a:r>
            <a:endParaRPr lang="en-US" altLang="zh-CN"/>
          </a:p>
          <a:p>
            <a:pPr marR="0" algn="l" eaLnBrk="1" hangingPunct="1">
              <a:buFontTx/>
              <a:buNone/>
            </a:pPr>
            <a:endParaRPr lang="en-US" altLang="zh-CN"/>
          </a:p>
          <a:p>
            <a:pPr marR="0" algn="l" eaLnBrk="1" hangingPunct="1">
              <a:buFontTx/>
              <a:buNone/>
            </a:pPr>
            <a:r>
              <a:rPr lang="zh-CN" altLang="en-US"/>
              <a:t>例如，下面这样定义数组是不行的：</a:t>
            </a:r>
          </a:p>
          <a:p>
            <a:pPr marR="0" algn="l" eaLnBrk="1" hangingPunct="1">
              <a:buFontTx/>
              <a:buNone/>
            </a:pPr>
            <a:r>
              <a:rPr lang="en-US" altLang="zh-CN" sz="2400"/>
              <a:t>int n;</a:t>
            </a:r>
          </a:p>
          <a:p>
            <a:pPr marR="0" algn="l" eaLnBrk="1" hangingPunct="1">
              <a:buFontTx/>
              <a:buNone/>
            </a:pPr>
            <a:r>
              <a:rPr lang="en-US" altLang="zh-CN" sz="2400"/>
              <a:t>scanf("%d"</a:t>
            </a:r>
            <a:r>
              <a:rPr lang="zh-CN" altLang="en-US" sz="2400"/>
              <a:t>，</a:t>
            </a:r>
            <a:r>
              <a:rPr lang="en-US" altLang="zh-CN" sz="2400"/>
              <a:t>&amp;n);</a:t>
            </a:r>
          </a:p>
          <a:p>
            <a:pPr marR="0" algn="l" eaLnBrk="1" hangingPunct="1">
              <a:buFontTx/>
              <a:buNone/>
            </a:pPr>
            <a:r>
              <a:rPr lang="en-US" altLang="zh-CN" sz="2400"/>
              <a:t>int  a[n];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>
            <a:extLst>
              <a:ext uri="{FF2B5EF4-FFF2-40B4-BE49-F238E27FC236}">
                <a16:creationId xmlns:a16="http://schemas.microsoft.com/office/drawing/2014/main" id="{A3E1F01A-F1A7-424C-876D-FB00258F2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6250"/>
            <a:ext cx="7759700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字符串连接函数</a:t>
            </a:r>
            <a:r>
              <a:rPr lang="en-US" altLang="zh-CN" dirty="0" err="1"/>
              <a:t>strcat</a:t>
            </a:r>
            <a:endParaRPr lang="en-US" altLang="zh-CN" dirty="0"/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格式：</a:t>
            </a:r>
            <a:r>
              <a:rPr lang="en-US" altLang="zh-CN" sz="2000" dirty="0" err="1">
                <a:solidFill>
                  <a:srgbClr val="3366FF"/>
                </a:solidFill>
              </a:rPr>
              <a:t>strcat</a:t>
            </a:r>
            <a:r>
              <a:rPr lang="en-US" altLang="zh-CN" sz="2000" dirty="0">
                <a:solidFill>
                  <a:srgbClr val="3366FF"/>
                </a:solidFill>
              </a:rPr>
              <a:t> </a:t>
            </a:r>
            <a:r>
              <a:rPr lang="en-US" altLang="zh-CN" sz="2000" dirty="0"/>
              <a:t>(</a:t>
            </a:r>
            <a:r>
              <a:rPr lang="zh-CN" altLang="zh-CN" sz="2000" dirty="0"/>
              <a:t>字符数组1,字符数组2</a:t>
            </a:r>
            <a:r>
              <a:rPr lang="zh-CN" altLang="en-US" sz="2000" dirty="0"/>
              <a:t>或字符</a:t>
            </a:r>
            <a:r>
              <a:rPr lang="zh-CN" altLang="zh-CN" sz="2000" dirty="0">
                <a:sym typeface="Wingdings" panose="05000000000000000000" pitchFamily="2" charset="2"/>
              </a:rPr>
              <a:t>串</a:t>
            </a:r>
            <a:r>
              <a:rPr lang="zh-CN" altLang="zh-CN" sz="2000" dirty="0"/>
              <a:t>)</a:t>
            </a:r>
            <a:endParaRPr lang="en-US" altLang="zh-CN" sz="2000" dirty="0"/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/>
              <a:t>功能：把字符数组2连到字符数组1后面</a:t>
            </a:r>
            <a:endParaRPr lang="zh-CN" altLang="en-US" sz="2000" dirty="0"/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/>
              <a:t>返值：返回字符数组1的首地址</a:t>
            </a:r>
            <a:endParaRPr lang="zh-CN" altLang="en-US" sz="2000" dirty="0"/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/>
              <a:t>说明：</a:t>
            </a:r>
            <a:r>
              <a:rPr lang="zh-CN" altLang="zh-CN" sz="2000" dirty="0">
                <a:sym typeface="Wingdings" panose="05000000000000000000" pitchFamily="2" charset="2"/>
              </a:rPr>
              <a:t>字符数组1必须足够大</a:t>
            </a:r>
            <a:endParaRPr lang="zh-CN" altLang="en-US" sz="2000" dirty="0"/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ym typeface="Wingdings" panose="05000000000000000000" pitchFamily="2" charset="2"/>
              </a:rPr>
              <a:t>                </a:t>
            </a:r>
            <a:r>
              <a:rPr lang="zh-CN" altLang="zh-CN" sz="2000" dirty="0">
                <a:sym typeface="Wingdings" panose="05000000000000000000" pitchFamily="2" charset="2"/>
              </a:rPr>
              <a:t>连接前,两串均以</a:t>
            </a:r>
            <a:r>
              <a:rPr lang="en-US" altLang="zh-CN" sz="2000" dirty="0"/>
              <a:t>'</a:t>
            </a:r>
            <a:r>
              <a:rPr lang="zh-CN" altLang="zh-CN" sz="2000" dirty="0">
                <a:sym typeface="Wingdings" panose="05000000000000000000" pitchFamily="2" charset="2"/>
              </a:rPr>
              <a:t>\0</a:t>
            </a:r>
            <a:r>
              <a:rPr lang="en-US" altLang="zh-CN" sz="2000" dirty="0"/>
              <a:t>'</a:t>
            </a:r>
            <a:r>
              <a:rPr lang="zh-CN" altLang="zh-CN" sz="2000" dirty="0">
                <a:sym typeface="Wingdings" panose="05000000000000000000" pitchFamily="2" charset="2"/>
              </a:rPr>
              <a:t>结束;连接后,串1的</a:t>
            </a:r>
            <a:r>
              <a:rPr lang="en-US" altLang="zh-CN" sz="2000" dirty="0"/>
              <a:t>'</a:t>
            </a:r>
            <a:r>
              <a:rPr lang="zh-CN" altLang="zh-CN" sz="2000" dirty="0">
                <a:sym typeface="Wingdings" panose="05000000000000000000" pitchFamily="2" charset="2"/>
              </a:rPr>
              <a:t>\0</a:t>
            </a:r>
            <a:r>
              <a:rPr lang="en-US" altLang="zh-CN" sz="2000" dirty="0"/>
              <a:t>'</a:t>
            </a:r>
            <a:r>
              <a:rPr lang="zh-CN" altLang="zh-CN" sz="2000" dirty="0">
                <a:sym typeface="Wingdings" panose="05000000000000000000" pitchFamily="2" charset="2"/>
              </a:rPr>
              <a:t>取消,新串最后加</a:t>
            </a:r>
            <a:r>
              <a:rPr lang="en-US" altLang="zh-CN" sz="2000" dirty="0"/>
              <a:t>'</a:t>
            </a:r>
            <a:r>
              <a:rPr lang="zh-CN" altLang="zh-CN" sz="2000" dirty="0">
                <a:sym typeface="Wingdings" panose="05000000000000000000" pitchFamily="2" charset="2"/>
              </a:rPr>
              <a:t>\0</a:t>
            </a:r>
            <a:r>
              <a:rPr lang="en-US" altLang="zh-CN" sz="2000" dirty="0"/>
              <a:t>'</a:t>
            </a:r>
            <a:r>
              <a:rPr lang="zh-CN" altLang="zh-CN" sz="2000" dirty="0">
                <a:sym typeface="Wingdings" panose="05000000000000000000" pitchFamily="2" charset="2"/>
              </a:rPr>
              <a:t>。</a:t>
            </a:r>
            <a:endParaRPr lang="zh-CN" altLang="en-US" sz="2000" dirty="0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3E99CE5B-977E-41C7-B233-EF35C74CB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06" y="3079444"/>
            <a:ext cx="5605463" cy="3049587"/>
          </a:xfrm>
          <a:prstGeom prst="rect">
            <a:avLst/>
          </a:prstGeom>
          <a:solidFill>
            <a:schemeClr val="bg2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14</a:t>
            </a:r>
            <a:r>
              <a:rPr lang="zh-CN" altLang="en-US" dirty="0"/>
              <a:t>：</a:t>
            </a:r>
          </a:p>
          <a:p>
            <a:pPr eaLnBrk="1" hangingPunct="1"/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r>
              <a:rPr kumimoji="0" lang="en-US" altLang="zh-CN" dirty="0"/>
              <a:t> </a:t>
            </a:r>
          </a:p>
          <a:p>
            <a:pPr eaLnBrk="1" hangingPunct="1"/>
            <a:r>
              <a:rPr lang="en-US" altLang="zh-CN" dirty="0"/>
              <a:t>#include 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  <a:r>
              <a:rPr kumimoji="0" lang="en-US" altLang="zh-CN" dirty="0"/>
              <a:t> </a:t>
            </a:r>
          </a:p>
          <a:p>
            <a:pPr eaLnBrk="1" hangingPunct="1"/>
            <a:r>
              <a:rPr kumimoji="0" lang="en-US" altLang="zh-CN" dirty="0"/>
              <a:t>int main(  ) </a:t>
            </a:r>
          </a:p>
          <a:p>
            <a:pPr eaLnBrk="1" hangingPunct="1"/>
            <a:r>
              <a:rPr kumimoji="0" lang="en-US" altLang="zh-CN" dirty="0"/>
              <a:t>{ char  str1[30]={</a:t>
            </a:r>
            <a:r>
              <a:rPr lang="en-US" altLang="zh-CN" dirty="0"/>
              <a:t>"</a:t>
            </a:r>
            <a:r>
              <a:rPr kumimoji="0" lang="en-US" altLang="zh-CN" dirty="0"/>
              <a:t>People’s Republic of </a:t>
            </a:r>
            <a:r>
              <a:rPr lang="en-US" altLang="zh-CN" dirty="0"/>
              <a:t>"</a:t>
            </a:r>
            <a:r>
              <a:rPr kumimoji="0" lang="en-US" altLang="zh-CN" dirty="0"/>
              <a:t>}; </a:t>
            </a:r>
          </a:p>
          <a:p>
            <a:pPr eaLnBrk="1" hangingPunct="1"/>
            <a:r>
              <a:rPr kumimoji="0" lang="en-US" altLang="zh-CN" dirty="0"/>
              <a:t>   char str2[]={</a:t>
            </a:r>
            <a:r>
              <a:rPr lang="en-US" altLang="zh-CN" dirty="0"/>
              <a:t>"</a:t>
            </a:r>
            <a:r>
              <a:rPr kumimoji="0" lang="en-US" altLang="zh-CN" dirty="0"/>
              <a:t>China</a:t>
            </a:r>
            <a:r>
              <a:rPr lang="en-US" altLang="zh-CN" dirty="0"/>
              <a:t>"</a:t>
            </a:r>
            <a:r>
              <a:rPr kumimoji="0" lang="en-US" altLang="zh-CN" dirty="0"/>
              <a:t>};  </a:t>
            </a:r>
          </a:p>
          <a:p>
            <a:pPr eaLnBrk="1" hangingPunct="1"/>
            <a:r>
              <a:rPr kumimoji="0" lang="en-US" altLang="zh-CN" dirty="0"/>
              <a:t>   </a:t>
            </a:r>
            <a:r>
              <a:rPr kumimoji="0" lang="en-US" altLang="zh-CN" dirty="0" err="1"/>
              <a:t>printf</a:t>
            </a:r>
            <a:r>
              <a:rPr kumimoji="0" lang="en-US" altLang="zh-CN" dirty="0"/>
              <a:t> (</a:t>
            </a:r>
            <a:r>
              <a:rPr lang="en-US" altLang="zh-CN" dirty="0"/>
              <a:t>"</a:t>
            </a:r>
            <a:r>
              <a:rPr kumimoji="0" lang="en-US" altLang="zh-CN" dirty="0"/>
              <a:t>%s\n</a:t>
            </a:r>
            <a:r>
              <a:rPr lang="en-US" altLang="zh-CN" dirty="0"/>
              <a:t>"</a:t>
            </a:r>
            <a:r>
              <a:rPr kumimoji="0" lang="en-US" altLang="zh-CN" dirty="0"/>
              <a:t>,</a:t>
            </a:r>
            <a:r>
              <a:rPr kumimoji="0" lang="en-US" altLang="zh-CN" dirty="0" err="1"/>
              <a:t>strcat</a:t>
            </a:r>
            <a:r>
              <a:rPr kumimoji="0" lang="en-US" altLang="zh-CN" dirty="0"/>
              <a:t>(str1,str2)); </a:t>
            </a:r>
          </a:p>
          <a:p>
            <a:pPr eaLnBrk="1" hangingPunct="1"/>
            <a:r>
              <a:rPr kumimoji="0" lang="en-US" altLang="zh-CN" dirty="0"/>
              <a:t>}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680C9E7-1885-43A9-90C7-1883E996A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5505450"/>
            <a:ext cx="4420441" cy="1200329"/>
          </a:xfrm>
          <a:prstGeom prst="rect">
            <a:avLst/>
          </a:prstGeom>
          <a:solidFill>
            <a:srgbClr val="C0C0C0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dirty="0"/>
              <a:t>str1: People’s Republic of \0</a:t>
            </a:r>
          </a:p>
          <a:p>
            <a:pPr eaLnBrk="1" hangingPunct="1"/>
            <a:r>
              <a:rPr kumimoji="0" lang="en-US" altLang="zh-CN" dirty="0"/>
              <a:t>str2: China\0</a:t>
            </a:r>
          </a:p>
          <a:p>
            <a:pPr eaLnBrk="1" hangingPunct="1"/>
            <a:r>
              <a:rPr kumimoji="0" lang="en-US" altLang="zh-CN" dirty="0"/>
              <a:t>str1: People’s Republic of China\0</a:t>
            </a:r>
            <a:endParaRPr kumimoji="0" lang="en-US" altLang="zh-CN" dirty="0">
              <a:sym typeface="Symbol" panose="05050102010706020507" pitchFamily="18" charset="2"/>
            </a:endParaRP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48D71F54-7BF6-4B7A-B15D-DE807710B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610" y="3518567"/>
            <a:ext cx="6192837" cy="522287"/>
          </a:xfrm>
          <a:prstGeom prst="rect">
            <a:avLst/>
          </a:prstGeom>
          <a:solidFill>
            <a:srgbClr val="FFCC99"/>
          </a:solidFill>
          <a:ln w="254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958850" indent="-9588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235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425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16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问题：</a:t>
            </a:r>
            <a:r>
              <a:rPr kumimoji="0" lang="en-US" altLang="zh-CN" dirty="0"/>
              <a:t> char  str1[]={</a:t>
            </a:r>
            <a:r>
              <a:rPr lang="en-US" altLang="zh-CN" dirty="0"/>
              <a:t>"</a:t>
            </a:r>
            <a:r>
              <a:rPr kumimoji="0" lang="en-US" altLang="zh-CN" dirty="0"/>
              <a:t>People’s Republic of </a:t>
            </a:r>
            <a:r>
              <a:rPr lang="en-US" altLang="zh-CN" dirty="0"/>
              <a:t>"</a:t>
            </a:r>
            <a:r>
              <a:rPr kumimoji="0" lang="en-US" altLang="zh-CN" dirty="0"/>
              <a:t>};</a:t>
            </a:r>
            <a:r>
              <a:rPr lang="en-US" altLang="zh-CN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？</a:t>
            </a:r>
            <a:endParaRPr lang="en-US" altLang="zh-CN" dirty="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>
            <a:extLst>
              <a:ext uri="{FF2B5EF4-FFF2-40B4-BE49-F238E27FC236}">
                <a16:creationId xmlns:a16="http://schemas.microsoft.com/office/drawing/2014/main" id="{B3A9A831-0840-4BFB-9E9D-A6832E422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808038"/>
            <a:ext cx="7759700" cy="33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字符串拷贝函数</a:t>
            </a:r>
            <a:r>
              <a:rPr lang="en-US" altLang="zh-CN"/>
              <a:t>strcpy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/>
              <a:t>格式：</a:t>
            </a:r>
            <a:r>
              <a:rPr lang="en-US" altLang="zh-CN" sz="2000">
                <a:solidFill>
                  <a:srgbClr val="3366FF"/>
                </a:solidFill>
              </a:rPr>
              <a:t>strcpy</a:t>
            </a:r>
            <a:r>
              <a:rPr lang="en-US" altLang="zh-CN" sz="2000"/>
              <a:t>(</a:t>
            </a:r>
            <a:r>
              <a:rPr lang="zh-CN" altLang="zh-CN" sz="2000"/>
              <a:t>字符数组1,字符串2</a:t>
            </a:r>
            <a:r>
              <a:rPr lang="zh-CN" altLang="en-US" sz="2000"/>
              <a:t>或字符</a:t>
            </a:r>
            <a:r>
              <a:rPr lang="zh-CN" altLang="zh-CN" sz="2000">
                <a:sym typeface="Wingdings" panose="05000000000000000000" pitchFamily="2" charset="2"/>
              </a:rPr>
              <a:t>串</a:t>
            </a:r>
            <a:r>
              <a:rPr lang="zh-CN" altLang="zh-CN" sz="2000"/>
              <a:t>)</a:t>
            </a:r>
            <a:endParaRPr lang="en-US" altLang="zh-CN" sz="2000"/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/>
              <a:t>功能：将字符串2，拷贝到字符数组1中去</a:t>
            </a:r>
            <a:endParaRPr lang="zh-CN" altLang="en-US" sz="2000"/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/>
              <a:t>返值：返回字符数组1的首地址</a:t>
            </a:r>
            <a:endParaRPr lang="zh-CN" altLang="en-US" sz="2000"/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/>
              <a:t>说明：</a:t>
            </a:r>
            <a:r>
              <a:rPr lang="zh-CN" altLang="zh-CN" sz="2000">
                <a:sym typeface="Wingdings" panose="05000000000000000000" pitchFamily="2" charset="2"/>
              </a:rPr>
              <a:t>字符数组1必须足够大</a:t>
            </a:r>
            <a:r>
              <a:rPr lang="zh-CN" altLang="en-US" sz="2000">
                <a:sym typeface="Wingdings" panose="05000000000000000000" pitchFamily="2" charset="2"/>
              </a:rPr>
              <a:t>，</a:t>
            </a:r>
            <a:r>
              <a:rPr lang="en-US" altLang="zh-CN" sz="2000">
                <a:sym typeface="Wingdings" panose="05000000000000000000" pitchFamily="2" charset="2"/>
              </a:rPr>
              <a:t>&gt;</a:t>
            </a:r>
            <a:r>
              <a:rPr lang="zh-CN" altLang="en-US" sz="2000">
                <a:sym typeface="Wingdings" panose="05000000000000000000" pitchFamily="2" charset="2"/>
              </a:rPr>
              <a:t>字符串</a:t>
            </a:r>
            <a:r>
              <a:rPr lang="en-US" altLang="zh-CN" sz="2000">
                <a:sym typeface="Wingdings" panose="05000000000000000000" pitchFamily="2" charset="2"/>
              </a:rPr>
              <a:t>2</a:t>
            </a:r>
            <a:endParaRPr lang="zh-CN" altLang="zh-CN" sz="2000">
              <a:sym typeface="Wingdings" panose="05000000000000000000" pitchFamily="2" charset="2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ym typeface="Wingdings" panose="05000000000000000000" pitchFamily="2" charset="2"/>
              </a:rPr>
              <a:t>                </a:t>
            </a:r>
            <a:r>
              <a:rPr lang="zh-CN" altLang="zh-CN" sz="2000">
                <a:sym typeface="Wingdings" panose="05000000000000000000" pitchFamily="2" charset="2"/>
              </a:rPr>
              <a:t>字符数组1必须是数组名形式（</a:t>
            </a:r>
            <a:r>
              <a:rPr lang="en-US" altLang="zh-CN" sz="2000">
                <a:sym typeface="Wingdings" panose="05000000000000000000" pitchFamily="2" charset="2"/>
              </a:rPr>
              <a:t>str1</a:t>
            </a:r>
            <a:r>
              <a:rPr lang="zh-CN" altLang="en-US" sz="2000">
                <a:sym typeface="Wingdings" panose="05000000000000000000" pitchFamily="2" charset="2"/>
              </a:rPr>
              <a:t>）</a:t>
            </a:r>
            <a:r>
              <a:rPr lang="en-US" altLang="zh-CN" sz="2000">
                <a:sym typeface="Wingdings" panose="05000000000000000000" pitchFamily="2" charset="2"/>
              </a:rPr>
              <a:t>,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ym typeface="Wingdings" panose="05000000000000000000" pitchFamily="2" charset="2"/>
              </a:rPr>
              <a:t>                    </a:t>
            </a:r>
            <a:r>
              <a:rPr lang="zh-CN" altLang="en-US" sz="2000">
                <a:sym typeface="Wingdings" panose="05000000000000000000" pitchFamily="2" charset="2"/>
              </a:rPr>
              <a:t>字符串 </a:t>
            </a:r>
            <a:r>
              <a:rPr lang="en-US" altLang="zh-CN" sz="2000">
                <a:sym typeface="Wingdings" panose="05000000000000000000" pitchFamily="2" charset="2"/>
              </a:rPr>
              <a:t>2</a:t>
            </a:r>
            <a:r>
              <a:rPr lang="zh-CN" altLang="en-US" sz="2000">
                <a:sym typeface="Wingdings" panose="05000000000000000000" pitchFamily="2" charset="2"/>
              </a:rPr>
              <a:t>可以是字符数组名或字符串常量。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ym typeface="Wingdings" panose="05000000000000000000" pitchFamily="2" charset="2"/>
              </a:rPr>
              <a:t>                </a:t>
            </a:r>
            <a:r>
              <a:rPr lang="zh-CN" altLang="zh-CN" sz="2000">
                <a:sym typeface="Wingdings" panose="05000000000000000000" pitchFamily="2" charset="2"/>
              </a:rPr>
              <a:t>拷贝时‘\0’一同拷贝</a:t>
            </a:r>
            <a:endParaRPr lang="zh-CN" altLang="en-US" sz="2000">
              <a:sym typeface="Wingdings" panose="05000000000000000000" pitchFamily="2" charset="2"/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0000"/>
                </a:solidFill>
                <a:sym typeface="Wingdings" panose="05000000000000000000" pitchFamily="2" charset="2"/>
              </a:rPr>
              <a:t>                </a:t>
            </a:r>
            <a:r>
              <a:rPr lang="zh-CN" altLang="en-US" sz="2000">
                <a:sym typeface="Wingdings" panose="05000000000000000000" pitchFamily="2" charset="2"/>
              </a:rPr>
              <a:t>④</a:t>
            </a:r>
            <a:r>
              <a:rPr lang="zh-CN" altLang="zh-CN" sz="2000">
                <a:solidFill>
                  <a:srgbClr val="FF0000"/>
                </a:solidFill>
                <a:sym typeface="Wingdings" panose="05000000000000000000" pitchFamily="2" charset="2"/>
              </a:rPr>
              <a:t>不能使用赋值语句为一个字符数组赋值</a:t>
            </a:r>
            <a:endParaRPr lang="zh-CN" altLang="en-US" sz="2000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D292D274-2338-44B9-9504-3AF9461A5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4233863"/>
            <a:ext cx="4319588" cy="1225550"/>
          </a:xfrm>
          <a:prstGeom prst="rect">
            <a:avLst/>
          </a:prstGeom>
          <a:solidFill>
            <a:srgbClr val="FFCCFF"/>
          </a:solidFill>
          <a:ln w="38100">
            <a:solidFill>
              <a:srgbClr val="3366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例  </a:t>
            </a:r>
            <a:r>
              <a:rPr lang="en-US" altLang="zh-CN" dirty="0"/>
              <a:t>char str1[20],str2[20];</a:t>
            </a:r>
          </a:p>
          <a:p>
            <a:pPr eaLnBrk="1" hangingPunct="1"/>
            <a:r>
              <a:rPr lang="en-US" altLang="zh-CN" dirty="0"/>
              <a:t>      str1={"Hello! "};               (</a:t>
            </a:r>
            <a:r>
              <a:rPr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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en-US" altLang="zh-CN" dirty="0"/>
              <a:t>      str2=str1;                          (</a:t>
            </a:r>
            <a:r>
              <a:rPr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</a:t>
            </a:r>
            <a:r>
              <a:rPr lang="en-US" altLang="zh-CN" dirty="0"/>
              <a:t>)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BBF1ACF-132C-407E-A24A-7F9C667DA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5445125"/>
            <a:ext cx="77597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ym typeface="Wingdings" panose="05000000000000000000" pitchFamily="2" charset="2"/>
              </a:rPr>
              <a:t>                ⑤</a:t>
            </a:r>
            <a:r>
              <a:rPr lang="zh-CN" altLang="en-US" sz="2000" dirty="0">
                <a:sym typeface="Wingdings" panose="05000000000000000000" pitchFamily="2" charset="2"/>
              </a:rPr>
              <a:t>可以只复制字符串</a:t>
            </a:r>
            <a:r>
              <a:rPr lang="en-US" altLang="zh-CN" sz="2000" dirty="0">
                <a:sym typeface="Wingdings" panose="05000000000000000000" pitchFamily="2" charset="2"/>
              </a:rPr>
              <a:t>2</a:t>
            </a:r>
            <a:r>
              <a:rPr lang="zh-CN" altLang="en-US" sz="2000" dirty="0">
                <a:sym typeface="Wingdings" panose="05000000000000000000" pitchFamily="2" charset="2"/>
              </a:rPr>
              <a:t>中的前几个字符，来取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ym typeface="Wingdings" panose="05000000000000000000" pitchFamily="2" charset="2"/>
              </a:rPr>
              <a:t>                    代字符数组</a:t>
            </a:r>
            <a:r>
              <a:rPr lang="en-US" altLang="zh-CN" sz="2000" dirty="0">
                <a:sym typeface="Wingdings" panose="05000000000000000000" pitchFamily="2" charset="2"/>
              </a:rPr>
              <a:t>1</a:t>
            </a:r>
            <a:r>
              <a:rPr lang="zh-CN" altLang="en-US" sz="2000" dirty="0">
                <a:sym typeface="Wingdings" panose="05000000000000000000" pitchFamily="2" charset="2"/>
              </a:rPr>
              <a:t>的前几个字符。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ym typeface="Wingdings" panose="05000000000000000000" pitchFamily="2" charset="2"/>
              </a:rPr>
              <a:t>                    </a:t>
            </a:r>
            <a:r>
              <a:rPr lang="en-US" altLang="zh-CN" sz="2000" dirty="0" err="1">
                <a:solidFill>
                  <a:srgbClr val="0070C0"/>
                </a:solidFill>
                <a:sym typeface="Wingdings" panose="05000000000000000000" pitchFamily="2" charset="2"/>
              </a:rPr>
              <a:t>strncpy</a:t>
            </a:r>
            <a:r>
              <a:rPr lang="en-US" altLang="zh-CN" sz="2000" dirty="0">
                <a:sym typeface="Wingdings" panose="05000000000000000000" pitchFamily="2" charset="2"/>
              </a:rPr>
              <a:t>(str1,str2,2) —— </a:t>
            </a:r>
            <a:r>
              <a:rPr lang="zh-CN" altLang="en-US" sz="2000" dirty="0">
                <a:sym typeface="Wingdings" panose="05000000000000000000" pitchFamily="2" charset="2"/>
              </a:rPr>
              <a:t>复制前</a:t>
            </a:r>
            <a:r>
              <a:rPr lang="en-US" altLang="zh-CN" sz="2000" dirty="0">
                <a:sym typeface="Wingdings" panose="05000000000000000000" pitchFamily="2" charset="2"/>
              </a:rPr>
              <a:t>2</a:t>
            </a:r>
            <a:r>
              <a:rPr lang="zh-CN" altLang="en-US" sz="2000" dirty="0">
                <a:sym typeface="Wingdings" panose="05000000000000000000" pitchFamily="2" charset="2"/>
              </a:rPr>
              <a:t>个。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8">
            <a:extLst>
              <a:ext uri="{FF2B5EF4-FFF2-40B4-BE49-F238E27FC236}">
                <a16:creationId xmlns:a16="http://schemas.microsoft.com/office/drawing/2014/main" id="{34F04AB6-20CE-443C-9047-3B5798ED8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525" y="709613"/>
            <a:ext cx="3910045" cy="46166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15  </a:t>
            </a:r>
            <a:r>
              <a:rPr lang="en-US" altLang="zh-CN" dirty="0" err="1"/>
              <a:t>strcpy</a:t>
            </a:r>
            <a:r>
              <a:rPr lang="zh-CN" altLang="zh-CN" dirty="0"/>
              <a:t>与</a:t>
            </a:r>
            <a:r>
              <a:rPr lang="en-US" altLang="zh-CN" dirty="0" err="1"/>
              <a:t>strcat</a:t>
            </a:r>
            <a:r>
              <a:rPr lang="zh-CN" altLang="en-US" dirty="0"/>
              <a:t>应用</a:t>
            </a:r>
            <a:r>
              <a:rPr lang="zh-CN" altLang="zh-CN" dirty="0"/>
              <a:t>举例</a:t>
            </a:r>
            <a:endParaRPr lang="zh-CN" altLang="en-US" dirty="0"/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0661AFEC-FA2B-4B9F-99F2-3426F57C0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1565275"/>
            <a:ext cx="4852988" cy="4835525"/>
          </a:xfrm>
          <a:prstGeom prst="rect">
            <a:avLst/>
          </a:prstGeom>
          <a:solidFill>
            <a:schemeClr val="bg2"/>
          </a:solidFill>
          <a:ln w="38100">
            <a:solidFill>
              <a:srgbClr val="3366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#include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</a:p>
          <a:p>
            <a:pPr eaLnBrk="1" hangingPunct="1"/>
            <a:r>
              <a:rPr lang="en-US" altLang="zh-CN" sz="2800" dirty="0"/>
              <a:t>#include &lt;</a:t>
            </a:r>
            <a:r>
              <a:rPr lang="en-US" altLang="zh-CN" sz="2800" dirty="0" err="1"/>
              <a:t>string.h</a:t>
            </a:r>
            <a:r>
              <a:rPr lang="en-US" altLang="zh-CN" sz="2800" dirty="0"/>
              <a:t>&gt;</a:t>
            </a:r>
          </a:p>
          <a:p>
            <a:pPr eaLnBrk="1" hangingPunct="1"/>
            <a:r>
              <a:rPr lang="en-US" altLang="zh-CN" sz="2800" dirty="0"/>
              <a:t>int main()</a:t>
            </a:r>
          </a:p>
          <a:p>
            <a:pPr eaLnBrk="1" hangingPunct="1"/>
            <a:r>
              <a:rPr lang="en-US" altLang="zh-CN" sz="2800" dirty="0"/>
              <a:t>{  char destination[25];</a:t>
            </a:r>
          </a:p>
          <a:p>
            <a:pPr eaLnBrk="1" hangingPunct="1"/>
            <a:r>
              <a:rPr lang="en-US" altLang="zh-CN" sz="2800" dirty="0"/>
              <a:t>   char blank[] = " ", c[]= "C++",</a:t>
            </a:r>
          </a:p>
          <a:p>
            <a:pPr eaLnBrk="1" hangingPunct="1"/>
            <a:r>
              <a:rPr lang="en-US" altLang="zh-CN" sz="2800" dirty="0"/>
              <a:t>           turbo[] = "Turbo";</a:t>
            </a:r>
          </a:p>
          <a:p>
            <a:pPr eaLnBrk="1" hangingPunct="1"/>
            <a:r>
              <a:rPr lang="en-US" altLang="zh-CN" sz="2800" dirty="0">
                <a:solidFill>
                  <a:schemeClr val="bg2"/>
                </a:solidFill>
              </a:rPr>
              <a:t>   </a:t>
            </a:r>
            <a:r>
              <a:rPr lang="en-US" altLang="zh-CN" sz="2800" dirty="0" err="1">
                <a:solidFill>
                  <a:srgbClr val="0000FF"/>
                </a:solidFill>
              </a:rPr>
              <a:t>strcpy</a:t>
            </a:r>
            <a:r>
              <a:rPr lang="en-US" altLang="zh-CN" sz="2800" dirty="0">
                <a:solidFill>
                  <a:srgbClr val="0000FF"/>
                </a:solidFill>
              </a:rPr>
              <a:t>(destination, turbo);</a:t>
            </a:r>
          </a:p>
          <a:p>
            <a:pPr eaLnBrk="1" hangingPunct="1"/>
            <a:r>
              <a:rPr lang="en-US" altLang="zh-CN" sz="2800" dirty="0">
                <a:solidFill>
                  <a:schemeClr val="bg2"/>
                </a:solidFill>
              </a:rPr>
              <a:t>   </a:t>
            </a:r>
            <a:r>
              <a:rPr lang="en-US" altLang="zh-CN" sz="2800" dirty="0" err="1">
                <a:solidFill>
                  <a:srgbClr val="FF3300"/>
                </a:solidFill>
              </a:rPr>
              <a:t>strcat</a:t>
            </a:r>
            <a:r>
              <a:rPr lang="en-US" altLang="zh-CN" sz="2800" dirty="0">
                <a:solidFill>
                  <a:srgbClr val="FF3300"/>
                </a:solidFill>
              </a:rPr>
              <a:t>(destination, blank);</a:t>
            </a:r>
          </a:p>
          <a:p>
            <a:pPr eaLnBrk="1" hangingPunct="1"/>
            <a:r>
              <a:rPr lang="en-US" altLang="zh-CN" sz="2800" dirty="0">
                <a:solidFill>
                  <a:schemeClr val="bg2"/>
                </a:solidFill>
              </a:rPr>
              <a:t>   </a:t>
            </a:r>
            <a:r>
              <a:rPr lang="en-US" altLang="zh-CN" sz="2800" dirty="0" err="1">
                <a:solidFill>
                  <a:srgbClr val="800000"/>
                </a:solidFill>
              </a:rPr>
              <a:t>strcat</a:t>
            </a:r>
            <a:r>
              <a:rPr lang="en-US" altLang="zh-CN" sz="2800" dirty="0">
                <a:solidFill>
                  <a:srgbClr val="800000"/>
                </a:solidFill>
              </a:rPr>
              <a:t>(destination, c);</a:t>
            </a:r>
          </a:p>
          <a:p>
            <a:pPr eaLnBrk="1" hangingPunct="1"/>
            <a:r>
              <a:rPr lang="en-US" altLang="zh-CN" sz="2800" dirty="0">
                <a:solidFill>
                  <a:schemeClr val="bg2"/>
                </a:solidFill>
              </a:rPr>
              <a:t>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("%s\n", destination);</a:t>
            </a:r>
          </a:p>
          <a:p>
            <a:pPr eaLnBrk="1" hangingPunct="1"/>
            <a:r>
              <a:rPr lang="en-US" altLang="zh-CN" sz="2800" dirty="0"/>
              <a:t>}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99657562-D0DC-4C3B-835B-34129AC8A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257" y="5988050"/>
            <a:ext cx="2032000" cy="557213"/>
          </a:xfrm>
          <a:prstGeom prst="rect">
            <a:avLst/>
          </a:prstGeom>
          <a:solidFill>
            <a:srgbClr val="C0C0C0"/>
          </a:solidFill>
          <a:ln w="38100">
            <a:solidFill>
              <a:srgbClr val="3366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Turbo  C++</a:t>
            </a:r>
          </a:p>
        </p:txBody>
      </p:sp>
      <p:grpSp>
        <p:nvGrpSpPr>
          <p:cNvPr id="2" name="Group 119">
            <a:extLst>
              <a:ext uri="{FF2B5EF4-FFF2-40B4-BE49-F238E27FC236}">
                <a16:creationId xmlns:a16="http://schemas.microsoft.com/office/drawing/2014/main" id="{83BE970C-7653-4D47-9294-042D2EA6DC0D}"/>
              </a:ext>
            </a:extLst>
          </p:cNvPr>
          <p:cNvGrpSpPr>
            <a:grpSpLocks/>
          </p:cNvGrpSpPr>
          <p:nvPr/>
        </p:nvGrpSpPr>
        <p:grpSpPr bwMode="auto">
          <a:xfrm>
            <a:off x="7226300" y="1184275"/>
            <a:ext cx="1425575" cy="5048250"/>
            <a:chOff x="3099" y="721"/>
            <a:chExt cx="898" cy="3180"/>
          </a:xfrm>
        </p:grpSpPr>
        <p:grpSp>
          <p:nvGrpSpPr>
            <p:cNvPr id="50250" name="Group 118">
              <a:extLst>
                <a:ext uri="{FF2B5EF4-FFF2-40B4-BE49-F238E27FC236}">
                  <a16:creationId xmlns:a16="http://schemas.microsoft.com/office/drawing/2014/main" id="{4829FB65-3B97-4F4D-8062-5D7131BB83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9" y="721"/>
              <a:ext cx="648" cy="3180"/>
              <a:chOff x="3349" y="721"/>
              <a:chExt cx="648" cy="3180"/>
            </a:xfrm>
          </p:grpSpPr>
          <p:sp>
            <p:nvSpPr>
              <p:cNvPr id="50263" name="Rectangle 79">
                <a:extLst>
                  <a:ext uri="{FF2B5EF4-FFF2-40B4-BE49-F238E27FC236}">
                    <a16:creationId xmlns:a16="http://schemas.microsoft.com/office/drawing/2014/main" id="{5950B7E7-98F7-4159-B59A-C0342B4A1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1" y="721"/>
                <a:ext cx="624" cy="31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800000"/>
                  </a:solidFill>
                </a:endParaRPr>
              </a:p>
            </p:txBody>
          </p:sp>
          <p:sp>
            <p:nvSpPr>
              <p:cNvPr id="50264" name="Line 80">
                <a:extLst>
                  <a:ext uri="{FF2B5EF4-FFF2-40B4-BE49-F238E27FC236}">
                    <a16:creationId xmlns:a16="http://schemas.microsoft.com/office/drawing/2014/main" id="{621BA45B-8156-4A37-A508-00734F978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3" y="96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65" name="Line 81">
                <a:extLst>
                  <a:ext uri="{FF2B5EF4-FFF2-40B4-BE49-F238E27FC236}">
                    <a16:creationId xmlns:a16="http://schemas.microsoft.com/office/drawing/2014/main" id="{44BEF32F-7E64-483E-B797-E4C341F3F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3" y="12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66" name="Line 82">
                <a:extLst>
                  <a:ext uri="{FF2B5EF4-FFF2-40B4-BE49-F238E27FC236}">
                    <a16:creationId xmlns:a16="http://schemas.microsoft.com/office/drawing/2014/main" id="{4123B992-3BA1-425E-90F2-0B0879C2AA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3" y="148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67" name="Line 83">
                <a:extLst>
                  <a:ext uri="{FF2B5EF4-FFF2-40B4-BE49-F238E27FC236}">
                    <a16:creationId xmlns:a16="http://schemas.microsoft.com/office/drawing/2014/main" id="{43B1CD84-8B57-4FEB-838F-563328B3F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3" y="17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68" name="Line 84">
                <a:extLst>
                  <a:ext uri="{FF2B5EF4-FFF2-40B4-BE49-F238E27FC236}">
                    <a16:creationId xmlns:a16="http://schemas.microsoft.com/office/drawing/2014/main" id="{7BD5ACBC-8CBE-4EC0-9E9D-E647780FE9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3" y="2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69" name="Line 85">
                <a:extLst>
                  <a:ext uri="{FF2B5EF4-FFF2-40B4-BE49-F238E27FC236}">
                    <a16:creationId xmlns:a16="http://schemas.microsoft.com/office/drawing/2014/main" id="{21AB7F8D-9D2D-4D6D-9EED-9EDF6553FA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3" y="27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70" name="Line 86">
                <a:extLst>
                  <a:ext uri="{FF2B5EF4-FFF2-40B4-BE49-F238E27FC236}">
                    <a16:creationId xmlns:a16="http://schemas.microsoft.com/office/drawing/2014/main" id="{C519B457-6B71-4A6A-989B-E99B8B12EA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3" y="303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71" name="Line 87">
                <a:extLst>
                  <a:ext uri="{FF2B5EF4-FFF2-40B4-BE49-F238E27FC236}">
                    <a16:creationId xmlns:a16="http://schemas.microsoft.com/office/drawing/2014/main" id="{9A11ADE6-47D9-49D6-8AF0-F2A52B955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3" y="251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72" name="Line 88">
                <a:extLst>
                  <a:ext uri="{FF2B5EF4-FFF2-40B4-BE49-F238E27FC236}">
                    <a16:creationId xmlns:a16="http://schemas.microsoft.com/office/drawing/2014/main" id="{51C3448E-574C-49E8-B0F1-5F2988325B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3" y="19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73" name="Text Box 89">
                <a:extLst>
                  <a:ext uri="{FF2B5EF4-FFF2-40B4-BE49-F238E27FC236}">
                    <a16:creationId xmlns:a16="http://schemas.microsoft.com/office/drawing/2014/main" id="{F64A67D0-36C2-4D57-8E70-4DCDB04BA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2" y="730"/>
                <a:ext cx="221" cy="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10800" rIns="90000" bIns="10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</a:rPr>
                  <a:t>T</a:t>
                </a:r>
              </a:p>
            </p:txBody>
          </p:sp>
          <p:sp>
            <p:nvSpPr>
              <p:cNvPr id="50274" name="Text Box 90">
                <a:extLst>
                  <a:ext uri="{FF2B5EF4-FFF2-40B4-BE49-F238E27FC236}">
                    <a16:creationId xmlns:a16="http://schemas.microsoft.com/office/drawing/2014/main" id="{808E5ED5-8D31-4C4B-BDC6-1BCC2E1226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2" y="1239"/>
                <a:ext cx="185" cy="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10800" rIns="90000" bIns="10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</a:rPr>
                  <a:t>r</a:t>
                </a:r>
              </a:p>
            </p:txBody>
          </p:sp>
          <p:sp>
            <p:nvSpPr>
              <p:cNvPr id="50275" name="Text Box 91">
                <a:extLst>
                  <a:ext uri="{FF2B5EF4-FFF2-40B4-BE49-F238E27FC236}">
                    <a16:creationId xmlns:a16="http://schemas.microsoft.com/office/drawing/2014/main" id="{8FBDBDD7-CE0A-4840-95B6-58FA0110F2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2" y="1494"/>
                <a:ext cx="203" cy="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10800" rIns="90000" bIns="10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</a:rPr>
                  <a:t>b</a:t>
                </a:r>
              </a:p>
            </p:txBody>
          </p:sp>
          <p:sp>
            <p:nvSpPr>
              <p:cNvPr id="50276" name="Text Box 92">
                <a:extLst>
                  <a:ext uri="{FF2B5EF4-FFF2-40B4-BE49-F238E27FC236}">
                    <a16:creationId xmlns:a16="http://schemas.microsoft.com/office/drawing/2014/main" id="{8B815C02-10C5-4F30-8D57-C672CF3559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4" y="1765"/>
                <a:ext cx="194" cy="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10800" rIns="90000" bIns="10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</a:rPr>
                  <a:t>o</a:t>
                </a:r>
              </a:p>
            </p:txBody>
          </p:sp>
          <p:sp>
            <p:nvSpPr>
              <p:cNvPr id="50277" name="Text Box 93">
                <a:extLst>
                  <a:ext uri="{FF2B5EF4-FFF2-40B4-BE49-F238E27FC236}">
                    <a16:creationId xmlns:a16="http://schemas.microsoft.com/office/drawing/2014/main" id="{C2CC904B-5779-4EC2-9328-69DB76B2BA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0" y="2272"/>
                <a:ext cx="238" cy="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10800" rIns="90000" bIns="10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FF3300"/>
                    </a:solidFill>
                  </a:rPr>
                  <a:t>\0</a:t>
                </a:r>
                <a:endParaRPr lang="en-US" altLang="zh-CN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50278" name="Text Box 106">
                <a:extLst>
                  <a:ext uri="{FF2B5EF4-FFF2-40B4-BE49-F238E27FC236}">
                    <a16:creationId xmlns:a16="http://schemas.microsoft.com/office/drawing/2014/main" id="{A864C493-1CF8-4331-ACE4-C710C89337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4" y="975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</a:rPr>
                  <a:t>u</a:t>
                </a:r>
              </a:p>
            </p:txBody>
          </p:sp>
          <p:sp>
            <p:nvSpPr>
              <p:cNvPr id="50279" name="Line 108">
                <a:extLst>
                  <a:ext uri="{FF2B5EF4-FFF2-40B4-BE49-F238E27FC236}">
                    <a16:creationId xmlns:a16="http://schemas.microsoft.com/office/drawing/2014/main" id="{0CBBF7E6-76B8-4A83-AF9E-6F904AD62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9" y="32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80" name="Line 109">
                <a:extLst>
                  <a:ext uri="{FF2B5EF4-FFF2-40B4-BE49-F238E27FC236}">
                    <a16:creationId xmlns:a16="http://schemas.microsoft.com/office/drawing/2014/main" id="{F5EA21BB-56B0-428D-AB2E-CA1766A46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8" y="366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251" name="Group 113">
              <a:extLst>
                <a:ext uri="{FF2B5EF4-FFF2-40B4-BE49-F238E27FC236}">
                  <a16:creationId xmlns:a16="http://schemas.microsoft.com/office/drawing/2014/main" id="{0FC079C8-2E38-443B-ACF3-A4E0C01EAC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9" y="730"/>
              <a:ext cx="276" cy="3142"/>
              <a:chOff x="3268" y="624"/>
              <a:chExt cx="276" cy="3142"/>
            </a:xfrm>
          </p:grpSpPr>
          <p:sp>
            <p:nvSpPr>
              <p:cNvPr id="50252" name="Text Box 96">
                <a:extLst>
                  <a:ext uri="{FF2B5EF4-FFF2-40B4-BE49-F238E27FC236}">
                    <a16:creationId xmlns:a16="http://schemas.microsoft.com/office/drawing/2014/main" id="{BD061129-F695-4908-ABC1-00588C223D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6" y="62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0</a:t>
                </a:r>
              </a:p>
            </p:txBody>
          </p:sp>
          <p:sp>
            <p:nvSpPr>
              <p:cNvPr id="50253" name="Text Box 97">
                <a:extLst>
                  <a:ext uri="{FF2B5EF4-FFF2-40B4-BE49-F238E27FC236}">
                    <a16:creationId xmlns:a16="http://schemas.microsoft.com/office/drawing/2014/main" id="{32D1F968-7CAC-47DE-9152-AAAAF4B5ED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6" y="87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  <p:sp>
            <p:nvSpPr>
              <p:cNvPr id="50254" name="Text Box 98">
                <a:extLst>
                  <a:ext uri="{FF2B5EF4-FFF2-40B4-BE49-F238E27FC236}">
                    <a16:creationId xmlns:a16="http://schemas.microsoft.com/office/drawing/2014/main" id="{07A2928C-041A-40B3-A2A6-DFF8C18890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6" y="113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2</a:t>
                </a:r>
              </a:p>
            </p:txBody>
          </p:sp>
          <p:sp>
            <p:nvSpPr>
              <p:cNvPr id="50255" name="Text Box 99">
                <a:extLst>
                  <a:ext uri="{FF2B5EF4-FFF2-40B4-BE49-F238E27FC236}">
                    <a16:creationId xmlns:a16="http://schemas.microsoft.com/office/drawing/2014/main" id="{B8A657F1-C8FA-411D-9D63-2C5DB3B692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6" y="138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3</a:t>
                </a:r>
              </a:p>
            </p:txBody>
          </p:sp>
          <p:sp>
            <p:nvSpPr>
              <p:cNvPr id="50256" name="Text Box 100">
                <a:extLst>
                  <a:ext uri="{FF2B5EF4-FFF2-40B4-BE49-F238E27FC236}">
                    <a16:creationId xmlns:a16="http://schemas.microsoft.com/office/drawing/2014/main" id="{CA9E1496-509F-4380-BAF3-5CD0A0A537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6" y="163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4</a:t>
                </a:r>
              </a:p>
            </p:txBody>
          </p:sp>
          <p:sp>
            <p:nvSpPr>
              <p:cNvPr id="50257" name="Text Box 101">
                <a:extLst>
                  <a:ext uri="{FF2B5EF4-FFF2-40B4-BE49-F238E27FC236}">
                    <a16:creationId xmlns:a16="http://schemas.microsoft.com/office/drawing/2014/main" id="{19E6006B-D895-45F7-B14B-5A16B3910F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6" y="189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5</a:t>
                </a:r>
              </a:p>
            </p:txBody>
          </p:sp>
          <p:sp>
            <p:nvSpPr>
              <p:cNvPr id="50258" name="Text Box 102">
                <a:extLst>
                  <a:ext uri="{FF2B5EF4-FFF2-40B4-BE49-F238E27FC236}">
                    <a16:creationId xmlns:a16="http://schemas.microsoft.com/office/drawing/2014/main" id="{BC856D4C-4791-4F2F-BAC5-E76BCDE333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6" y="214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6</a:t>
                </a:r>
              </a:p>
            </p:txBody>
          </p:sp>
          <p:sp>
            <p:nvSpPr>
              <p:cNvPr id="50259" name="Text Box 103">
                <a:extLst>
                  <a:ext uri="{FF2B5EF4-FFF2-40B4-BE49-F238E27FC236}">
                    <a16:creationId xmlns:a16="http://schemas.microsoft.com/office/drawing/2014/main" id="{06E93EF6-A954-4DB8-956E-D224ED8E58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6" y="239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7</a:t>
                </a:r>
              </a:p>
            </p:txBody>
          </p:sp>
          <p:sp>
            <p:nvSpPr>
              <p:cNvPr id="50260" name="Text Box 104">
                <a:extLst>
                  <a:ext uri="{FF2B5EF4-FFF2-40B4-BE49-F238E27FC236}">
                    <a16:creationId xmlns:a16="http://schemas.microsoft.com/office/drawing/2014/main" id="{7DBE0CB9-76A7-4715-B243-5A90103A3F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6" y="26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8</a:t>
                </a:r>
              </a:p>
            </p:txBody>
          </p:sp>
          <p:sp>
            <p:nvSpPr>
              <p:cNvPr id="50261" name="Text Box 105">
                <a:extLst>
                  <a:ext uri="{FF2B5EF4-FFF2-40B4-BE49-F238E27FC236}">
                    <a16:creationId xmlns:a16="http://schemas.microsoft.com/office/drawing/2014/main" id="{5D328E19-EC07-4E38-A6C3-E8EFBFF8FA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6" y="290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9</a:t>
                </a:r>
              </a:p>
            </p:txBody>
          </p:sp>
          <p:sp>
            <p:nvSpPr>
              <p:cNvPr id="50262" name="Text Box 110">
                <a:extLst>
                  <a:ext uri="{FF2B5EF4-FFF2-40B4-BE49-F238E27FC236}">
                    <a16:creationId xmlns:a16="http://schemas.microsoft.com/office/drawing/2014/main" id="{053E859B-7294-4671-8C4B-F766A5477B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8" y="3516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24</a:t>
                </a:r>
              </a:p>
            </p:txBody>
          </p:sp>
        </p:grpSp>
      </p:grpSp>
      <p:grpSp>
        <p:nvGrpSpPr>
          <p:cNvPr id="7" name="Group 154">
            <a:extLst>
              <a:ext uri="{FF2B5EF4-FFF2-40B4-BE49-F238E27FC236}">
                <a16:creationId xmlns:a16="http://schemas.microsoft.com/office/drawing/2014/main" id="{3D01E591-FC97-47C0-AD37-38F860585393}"/>
              </a:ext>
            </a:extLst>
          </p:cNvPr>
          <p:cNvGrpSpPr>
            <a:grpSpLocks/>
          </p:cNvGrpSpPr>
          <p:nvPr/>
        </p:nvGrpSpPr>
        <p:grpSpPr bwMode="auto">
          <a:xfrm>
            <a:off x="7226300" y="1184275"/>
            <a:ext cx="1425575" cy="5048250"/>
            <a:chOff x="3488" y="843"/>
            <a:chExt cx="898" cy="3180"/>
          </a:xfrm>
        </p:grpSpPr>
        <p:grpSp>
          <p:nvGrpSpPr>
            <p:cNvPr id="50219" name="Group 153">
              <a:extLst>
                <a:ext uri="{FF2B5EF4-FFF2-40B4-BE49-F238E27FC236}">
                  <a16:creationId xmlns:a16="http://schemas.microsoft.com/office/drawing/2014/main" id="{78C47C5C-CA0B-48D9-B034-81EA3ACE36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8" y="843"/>
              <a:ext cx="648" cy="3180"/>
              <a:chOff x="3738" y="843"/>
              <a:chExt cx="648" cy="3180"/>
            </a:xfrm>
          </p:grpSpPr>
          <p:sp>
            <p:nvSpPr>
              <p:cNvPr id="50232" name="Rectangle 122">
                <a:extLst>
                  <a:ext uri="{FF2B5EF4-FFF2-40B4-BE49-F238E27FC236}">
                    <a16:creationId xmlns:a16="http://schemas.microsoft.com/office/drawing/2014/main" id="{62BE4C60-0AFF-457C-B9AA-3EDDBF849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0" y="843"/>
                <a:ext cx="624" cy="31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000">
                  <a:solidFill>
                    <a:srgbClr val="800000"/>
                  </a:solidFill>
                </a:endParaRPr>
              </a:p>
            </p:txBody>
          </p:sp>
          <p:sp>
            <p:nvSpPr>
              <p:cNvPr id="50233" name="Line 123">
                <a:extLst>
                  <a:ext uri="{FF2B5EF4-FFF2-40B4-BE49-F238E27FC236}">
                    <a16:creationId xmlns:a16="http://schemas.microsoft.com/office/drawing/2014/main" id="{3AE68A55-7605-44AF-B1C0-012DF3E073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2" y="108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34" name="Line 124">
                <a:extLst>
                  <a:ext uri="{FF2B5EF4-FFF2-40B4-BE49-F238E27FC236}">
                    <a16:creationId xmlns:a16="http://schemas.microsoft.com/office/drawing/2014/main" id="{C39C67DE-2B81-45BA-97AF-C3D29D548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2" y="134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35" name="Line 125">
                <a:extLst>
                  <a:ext uri="{FF2B5EF4-FFF2-40B4-BE49-F238E27FC236}">
                    <a16:creationId xmlns:a16="http://schemas.microsoft.com/office/drawing/2014/main" id="{5C93F458-D896-429B-862F-57BC20A26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2" y="160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36" name="Line 126">
                <a:extLst>
                  <a:ext uri="{FF2B5EF4-FFF2-40B4-BE49-F238E27FC236}">
                    <a16:creationId xmlns:a16="http://schemas.microsoft.com/office/drawing/2014/main" id="{ED9C1C91-45E9-4AFB-876B-4E414E2E3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2" y="186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37" name="Line 127">
                <a:extLst>
                  <a:ext uri="{FF2B5EF4-FFF2-40B4-BE49-F238E27FC236}">
                    <a16:creationId xmlns:a16="http://schemas.microsoft.com/office/drawing/2014/main" id="{B4EDF405-C0D1-448F-82C6-96AA3E367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2" y="238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38" name="Line 128">
                <a:extLst>
                  <a:ext uri="{FF2B5EF4-FFF2-40B4-BE49-F238E27FC236}">
                    <a16:creationId xmlns:a16="http://schemas.microsoft.com/office/drawing/2014/main" id="{EE5AA08B-4970-4432-AFDB-D085ECA0D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2" y="28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39" name="Line 129">
                <a:extLst>
                  <a:ext uri="{FF2B5EF4-FFF2-40B4-BE49-F238E27FC236}">
                    <a16:creationId xmlns:a16="http://schemas.microsoft.com/office/drawing/2014/main" id="{4335A00E-C549-49D3-8672-6765119A5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2" y="315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40" name="Line 130">
                <a:extLst>
                  <a:ext uri="{FF2B5EF4-FFF2-40B4-BE49-F238E27FC236}">
                    <a16:creationId xmlns:a16="http://schemas.microsoft.com/office/drawing/2014/main" id="{39A1BB49-621A-49BE-9204-1F1366E0C0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2" y="264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41" name="Line 131">
                <a:extLst>
                  <a:ext uri="{FF2B5EF4-FFF2-40B4-BE49-F238E27FC236}">
                    <a16:creationId xmlns:a16="http://schemas.microsoft.com/office/drawing/2014/main" id="{0D1E1554-FC8D-463C-B7CA-278280886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2" y="212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42" name="Text Box 132">
                <a:extLst>
                  <a:ext uri="{FF2B5EF4-FFF2-40B4-BE49-F238E27FC236}">
                    <a16:creationId xmlns:a16="http://schemas.microsoft.com/office/drawing/2014/main" id="{9B463226-0CF4-478E-867B-72FCCDC4A7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1" y="852"/>
                <a:ext cx="221" cy="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10800" rIns="90000" bIns="10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</a:rPr>
                  <a:t>T</a:t>
                </a:r>
              </a:p>
            </p:txBody>
          </p:sp>
          <p:sp>
            <p:nvSpPr>
              <p:cNvPr id="50243" name="Text Box 133">
                <a:extLst>
                  <a:ext uri="{FF2B5EF4-FFF2-40B4-BE49-F238E27FC236}">
                    <a16:creationId xmlns:a16="http://schemas.microsoft.com/office/drawing/2014/main" id="{00239E56-445A-4E11-9DF5-E2B0EE102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1" y="1361"/>
                <a:ext cx="185" cy="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10800" rIns="90000" bIns="10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</a:rPr>
                  <a:t>r</a:t>
                </a:r>
              </a:p>
            </p:txBody>
          </p:sp>
          <p:sp>
            <p:nvSpPr>
              <p:cNvPr id="50244" name="Text Box 134">
                <a:extLst>
                  <a:ext uri="{FF2B5EF4-FFF2-40B4-BE49-F238E27FC236}">
                    <a16:creationId xmlns:a16="http://schemas.microsoft.com/office/drawing/2014/main" id="{C3DDA2C4-6551-4EF7-9FD7-4FDE04F72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1" y="1616"/>
                <a:ext cx="203" cy="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10800" rIns="90000" bIns="10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</a:rPr>
                  <a:t>b</a:t>
                </a:r>
              </a:p>
            </p:txBody>
          </p:sp>
          <p:sp>
            <p:nvSpPr>
              <p:cNvPr id="50245" name="Text Box 135">
                <a:extLst>
                  <a:ext uri="{FF2B5EF4-FFF2-40B4-BE49-F238E27FC236}">
                    <a16:creationId xmlns:a16="http://schemas.microsoft.com/office/drawing/2014/main" id="{30152AC1-D561-47F6-8C9D-FFA8CC1ACD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3" y="1887"/>
                <a:ext cx="194" cy="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10800" rIns="90000" bIns="10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</a:rPr>
                  <a:t>o</a:t>
                </a:r>
              </a:p>
            </p:txBody>
          </p:sp>
          <p:sp>
            <p:nvSpPr>
              <p:cNvPr id="50246" name="Text Box 136">
                <a:extLst>
                  <a:ext uri="{FF2B5EF4-FFF2-40B4-BE49-F238E27FC236}">
                    <a16:creationId xmlns:a16="http://schemas.microsoft.com/office/drawing/2014/main" id="{C5250BFD-FD4D-4E26-9588-65990B2A2B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8" y="2146"/>
                <a:ext cx="238" cy="2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10800" rIns="90000" bIns="10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FF3300"/>
                    </a:solidFill>
                  </a:rPr>
                  <a:t>\0</a:t>
                </a:r>
                <a:endParaRPr lang="en-US" altLang="zh-CN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50247" name="Text Box 137">
                <a:extLst>
                  <a:ext uri="{FF2B5EF4-FFF2-40B4-BE49-F238E27FC236}">
                    <a16:creationId xmlns:a16="http://schemas.microsoft.com/office/drawing/2014/main" id="{4910E723-84CE-4EC6-B593-3918FA4966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3" y="1097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rgbClr val="0000FF"/>
                    </a:solidFill>
                  </a:rPr>
                  <a:t>u</a:t>
                </a:r>
              </a:p>
            </p:txBody>
          </p:sp>
          <p:sp>
            <p:nvSpPr>
              <p:cNvPr id="50248" name="Line 138">
                <a:extLst>
                  <a:ext uri="{FF2B5EF4-FFF2-40B4-BE49-F238E27FC236}">
                    <a16:creationId xmlns:a16="http://schemas.microsoft.com/office/drawing/2014/main" id="{B90BB27F-ACA8-4302-878F-115647123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8" y="338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49" name="Line 139">
                <a:extLst>
                  <a:ext uri="{FF2B5EF4-FFF2-40B4-BE49-F238E27FC236}">
                    <a16:creationId xmlns:a16="http://schemas.microsoft.com/office/drawing/2014/main" id="{5EDBE9A7-D5AF-4569-A68B-17369641AD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7" y="378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220" name="Group 152">
              <a:extLst>
                <a:ext uri="{FF2B5EF4-FFF2-40B4-BE49-F238E27FC236}">
                  <a16:creationId xmlns:a16="http://schemas.microsoft.com/office/drawing/2014/main" id="{A9144EA2-3A90-48AD-B853-7E62768A17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8" y="852"/>
              <a:ext cx="276" cy="3142"/>
              <a:chOff x="3488" y="852"/>
              <a:chExt cx="276" cy="3142"/>
            </a:xfrm>
          </p:grpSpPr>
          <p:sp>
            <p:nvSpPr>
              <p:cNvPr id="50221" name="Text Box 141">
                <a:extLst>
                  <a:ext uri="{FF2B5EF4-FFF2-40B4-BE49-F238E27FC236}">
                    <a16:creationId xmlns:a16="http://schemas.microsoft.com/office/drawing/2014/main" id="{A29BF24E-8E5E-4A84-9D28-60DCDDE1B7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6" y="85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0</a:t>
                </a:r>
              </a:p>
            </p:txBody>
          </p:sp>
          <p:sp>
            <p:nvSpPr>
              <p:cNvPr id="50222" name="Text Box 142">
                <a:extLst>
                  <a:ext uri="{FF2B5EF4-FFF2-40B4-BE49-F238E27FC236}">
                    <a16:creationId xmlns:a16="http://schemas.microsoft.com/office/drawing/2014/main" id="{0E65F344-D5CB-49DD-95A9-19953BB8C3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6" y="110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1</a:t>
                </a:r>
              </a:p>
            </p:txBody>
          </p:sp>
          <p:sp>
            <p:nvSpPr>
              <p:cNvPr id="50223" name="Text Box 143">
                <a:extLst>
                  <a:ext uri="{FF2B5EF4-FFF2-40B4-BE49-F238E27FC236}">
                    <a16:creationId xmlns:a16="http://schemas.microsoft.com/office/drawing/2014/main" id="{49478745-62C5-410B-95A0-074C0DF432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6" y="135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2</a:t>
                </a:r>
              </a:p>
            </p:txBody>
          </p:sp>
          <p:sp>
            <p:nvSpPr>
              <p:cNvPr id="50224" name="Text Box 144">
                <a:extLst>
                  <a:ext uri="{FF2B5EF4-FFF2-40B4-BE49-F238E27FC236}">
                    <a16:creationId xmlns:a16="http://schemas.microsoft.com/office/drawing/2014/main" id="{1D56A8CB-B9D1-488F-9F81-8137DBF069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6" y="161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3</a:t>
                </a:r>
              </a:p>
            </p:txBody>
          </p:sp>
          <p:sp>
            <p:nvSpPr>
              <p:cNvPr id="50225" name="Text Box 145">
                <a:extLst>
                  <a:ext uri="{FF2B5EF4-FFF2-40B4-BE49-F238E27FC236}">
                    <a16:creationId xmlns:a16="http://schemas.microsoft.com/office/drawing/2014/main" id="{45907BBE-EB3B-4293-9E35-2C6EEDF4B8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6" y="186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4</a:t>
                </a:r>
              </a:p>
            </p:txBody>
          </p:sp>
          <p:sp>
            <p:nvSpPr>
              <p:cNvPr id="50226" name="Text Box 146">
                <a:extLst>
                  <a:ext uri="{FF2B5EF4-FFF2-40B4-BE49-F238E27FC236}">
                    <a16:creationId xmlns:a16="http://schemas.microsoft.com/office/drawing/2014/main" id="{6E305892-9D16-4DE1-8654-7E0F0E8F9B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6" y="211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5</a:t>
                </a:r>
              </a:p>
            </p:txBody>
          </p:sp>
          <p:sp>
            <p:nvSpPr>
              <p:cNvPr id="50227" name="Text Box 147">
                <a:extLst>
                  <a:ext uri="{FF2B5EF4-FFF2-40B4-BE49-F238E27FC236}">
                    <a16:creationId xmlns:a16="http://schemas.microsoft.com/office/drawing/2014/main" id="{5965E4A5-4B8E-47EE-AADA-489A2D748D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6" y="237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6</a:t>
                </a:r>
              </a:p>
            </p:txBody>
          </p:sp>
          <p:sp>
            <p:nvSpPr>
              <p:cNvPr id="50228" name="Text Box 148">
                <a:extLst>
                  <a:ext uri="{FF2B5EF4-FFF2-40B4-BE49-F238E27FC236}">
                    <a16:creationId xmlns:a16="http://schemas.microsoft.com/office/drawing/2014/main" id="{95943DA9-7559-4195-9CFF-26969B0357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6" y="262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7</a:t>
                </a:r>
              </a:p>
            </p:txBody>
          </p:sp>
          <p:sp>
            <p:nvSpPr>
              <p:cNvPr id="50229" name="Text Box 149">
                <a:extLst>
                  <a:ext uri="{FF2B5EF4-FFF2-40B4-BE49-F238E27FC236}">
                    <a16:creationId xmlns:a16="http://schemas.microsoft.com/office/drawing/2014/main" id="{37EE17CC-7D24-43F3-9F75-CF18BB8C5C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6" y="287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8</a:t>
                </a:r>
              </a:p>
            </p:txBody>
          </p:sp>
          <p:sp>
            <p:nvSpPr>
              <p:cNvPr id="50230" name="Text Box 150">
                <a:extLst>
                  <a:ext uri="{FF2B5EF4-FFF2-40B4-BE49-F238E27FC236}">
                    <a16:creationId xmlns:a16="http://schemas.microsoft.com/office/drawing/2014/main" id="{A2BB6080-89BE-4D5C-AD0A-776B38670D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6" y="313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9</a:t>
                </a:r>
              </a:p>
            </p:txBody>
          </p:sp>
          <p:sp>
            <p:nvSpPr>
              <p:cNvPr id="50231" name="Text Box 151">
                <a:extLst>
                  <a:ext uri="{FF2B5EF4-FFF2-40B4-BE49-F238E27FC236}">
                    <a16:creationId xmlns:a16="http://schemas.microsoft.com/office/drawing/2014/main" id="{2A47E3B5-521A-49E3-A76D-D5BA11DCAB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8" y="3744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24</a:t>
                </a:r>
              </a:p>
            </p:txBody>
          </p:sp>
        </p:grpSp>
      </p:grpSp>
      <p:grpSp>
        <p:nvGrpSpPr>
          <p:cNvPr id="10" name="Group 196">
            <a:extLst>
              <a:ext uri="{FF2B5EF4-FFF2-40B4-BE49-F238E27FC236}">
                <a16:creationId xmlns:a16="http://schemas.microsoft.com/office/drawing/2014/main" id="{360D74EA-5840-4A40-8739-28D39E5DA53C}"/>
              </a:ext>
            </a:extLst>
          </p:cNvPr>
          <p:cNvGrpSpPr>
            <a:grpSpLocks/>
          </p:cNvGrpSpPr>
          <p:nvPr/>
        </p:nvGrpSpPr>
        <p:grpSpPr bwMode="auto">
          <a:xfrm>
            <a:off x="7226300" y="1184275"/>
            <a:ext cx="1425575" cy="5048250"/>
            <a:chOff x="3195" y="817"/>
            <a:chExt cx="898" cy="3180"/>
          </a:xfrm>
        </p:grpSpPr>
        <p:grpSp>
          <p:nvGrpSpPr>
            <p:cNvPr id="50184" name="Group 195">
              <a:extLst>
                <a:ext uri="{FF2B5EF4-FFF2-40B4-BE49-F238E27FC236}">
                  <a16:creationId xmlns:a16="http://schemas.microsoft.com/office/drawing/2014/main" id="{862C2C92-6A25-4FC1-9CA9-F376E00B67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5" y="817"/>
              <a:ext cx="898" cy="3180"/>
              <a:chOff x="3195" y="817"/>
              <a:chExt cx="898" cy="3180"/>
            </a:xfrm>
          </p:grpSpPr>
          <p:grpSp>
            <p:nvGrpSpPr>
              <p:cNvPr id="50188" name="Group 194">
                <a:extLst>
                  <a:ext uri="{FF2B5EF4-FFF2-40B4-BE49-F238E27FC236}">
                    <a16:creationId xmlns:a16="http://schemas.microsoft.com/office/drawing/2014/main" id="{124636D9-0200-4B3C-B69C-9915CA2EFC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5" y="817"/>
                <a:ext cx="648" cy="3180"/>
                <a:chOff x="3445" y="817"/>
                <a:chExt cx="648" cy="3180"/>
              </a:xfrm>
            </p:grpSpPr>
            <p:sp>
              <p:nvSpPr>
                <p:cNvPr id="50201" name="Rectangle 157">
                  <a:extLst>
                    <a:ext uri="{FF2B5EF4-FFF2-40B4-BE49-F238E27FC236}">
                      <a16:creationId xmlns:a16="http://schemas.microsoft.com/office/drawing/2014/main" id="{032FDEDC-7A2B-4B7A-AC9C-34AB97D909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7" y="817"/>
                  <a:ext cx="624" cy="31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000" tIns="46800" rIns="900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zh-CN" sz="2000">
                    <a:solidFill>
                      <a:srgbClr val="800000"/>
                    </a:solidFill>
                  </a:endParaRPr>
                </a:p>
              </p:txBody>
            </p:sp>
            <p:sp>
              <p:nvSpPr>
                <p:cNvPr id="50202" name="Line 158">
                  <a:extLst>
                    <a:ext uri="{FF2B5EF4-FFF2-40B4-BE49-F238E27FC236}">
                      <a16:creationId xmlns:a16="http://schemas.microsoft.com/office/drawing/2014/main" id="{A2A579CA-BED4-462C-9072-60F27EA6AC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69" y="1057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203" name="Line 159">
                  <a:extLst>
                    <a:ext uri="{FF2B5EF4-FFF2-40B4-BE49-F238E27FC236}">
                      <a16:creationId xmlns:a16="http://schemas.microsoft.com/office/drawing/2014/main" id="{2519A9A3-01D8-42B5-BECE-2DCA735F73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69" y="1316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204" name="Line 160">
                  <a:extLst>
                    <a:ext uri="{FF2B5EF4-FFF2-40B4-BE49-F238E27FC236}">
                      <a16:creationId xmlns:a16="http://schemas.microsoft.com/office/drawing/2014/main" id="{13795691-1F4B-4945-97E4-710C699127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69" y="1576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205" name="Line 161">
                  <a:extLst>
                    <a:ext uri="{FF2B5EF4-FFF2-40B4-BE49-F238E27FC236}">
                      <a16:creationId xmlns:a16="http://schemas.microsoft.com/office/drawing/2014/main" id="{8C57D18F-6B2E-4706-B5D6-682C61FEDA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69" y="1835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206" name="Line 162">
                  <a:extLst>
                    <a:ext uri="{FF2B5EF4-FFF2-40B4-BE49-F238E27FC236}">
                      <a16:creationId xmlns:a16="http://schemas.microsoft.com/office/drawing/2014/main" id="{2938BA29-D225-498A-BFB1-45EA59D5A4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69" y="2354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207" name="Line 163">
                  <a:extLst>
                    <a:ext uri="{FF2B5EF4-FFF2-40B4-BE49-F238E27FC236}">
                      <a16:creationId xmlns:a16="http://schemas.microsoft.com/office/drawing/2014/main" id="{895E759A-6906-4477-93FC-FFEC5A3CAD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69" y="2873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208" name="Line 164">
                  <a:extLst>
                    <a:ext uri="{FF2B5EF4-FFF2-40B4-BE49-F238E27FC236}">
                      <a16:creationId xmlns:a16="http://schemas.microsoft.com/office/drawing/2014/main" id="{1665A5FC-8BA0-48B1-8846-B2CCF6E080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69" y="3133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209" name="Line 165">
                  <a:extLst>
                    <a:ext uri="{FF2B5EF4-FFF2-40B4-BE49-F238E27FC236}">
                      <a16:creationId xmlns:a16="http://schemas.microsoft.com/office/drawing/2014/main" id="{1FC9B57F-7130-46A1-9A53-142D2B8BA3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69" y="2614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210" name="Line 166">
                  <a:extLst>
                    <a:ext uri="{FF2B5EF4-FFF2-40B4-BE49-F238E27FC236}">
                      <a16:creationId xmlns:a16="http://schemas.microsoft.com/office/drawing/2014/main" id="{89638A58-734C-42F2-9E8D-82E4D542F0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69" y="2095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211" name="Text Box 167">
                  <a:extLst>
                    <a:ext uri="{FF2B5EF4-FFF2-40B4-BE49-F238E27FC236}">
                      <a16:creationId xmlns:a16="http://schemas.microsoft.com/office/drawing/2014/main" id="{E9A9A64E-8A23-4798-B18F-F3B50DE4A8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8" y="826"/>
                  <a:ext cx="221" cy="2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10800" rIns="90000" bIns="10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0000FF"/>
                      </a:solidFill>
                    </a:rPr>
                    <a:t>T</a:t>
                  </a:r>
                </a:p>
              </p:txBody>
            </p:sp>
            <p:sp>
              <p:nvSpPr>
                <p:cNvPr id="50212" name="Text Box 168">
                  <a:extLst>
                    <a:ext uri="{FF2B5EF4-FFF2-40B4-BE49-F238E27FC236}">
                      <a16:creationId xmlns:a16="http://schemas.microsoft.com/office/drawing/2014/main" id="{F8CB7C21-65A0-4491-AC82-714DF40567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8" y="1335"/>
                  <a:ext cx="185" cy="2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10800" rIns="90000" bIns="10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0000FF"/>
                      </a:solidFill>
                    </a:rPr>
                    <a:t>r</a:t>
                  </a:r>
                </a:p>
              </p:txBody>
            </p:sp>
            <p:sp>
              <p:nvSpPr>
                <p:cNvPr id="50213" name="Text Box 169">
                  <a:extLst>
                    <a:ext uri="{FF2B5EF4-FFF2-40B4-BE49-F238E27FC236}">
                      <a16:creationId xmlns:a16="http://schemas.microsoft.com/office/drawing/2014/main" id="{4A290A6A-2FE7-428B-892B-8CB4AA3D94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8" y="1590"/>
                  <a:ext cx="203" cy="2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10800" rIns="90000" bIns="10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0000FF"/>
                      </a:solidFill>
                    </a:rPr>
                    <a:t>b</a:t>
                  </a:r>
                </a:p>
              </p:txBody>
            </p:sp>
            <p:sp>
              <p:nvSpPr>
                <p:cNvPr id="50214" name="Text Box 170">
                  <a:extLst>
                    <a:ext uri="{FF2B5EF4-FFF2-40B4-BE49-F238E27FC236}">
                      <a16:creationId xmlns:a16="http://schemas.microsoft.com/office/drawing/2014/main" id="{9D33E3A1-1E64-4C94-B6A8-9E86494811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70" y="1861"/>
                  <a:ext cx="194" cy="2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10800" rIns="90000" bIns="10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0000FF"/>
                      </a:solidFill>
                    </a:rPr>
                    <a:t>o</a:t>
                  </a:r>
                </a:p>
              </p:txBody>
            </p:sp>
            <p:sp>
              <p:nvSpPr>
                <p:cNvPr id="50215" name="Text Box 171">
                  <a:extLst>
                    <a:ext uri="{FF2B5EF4-FFF2-40B4-BE49-F238E27FC236}">
                      <a16:creationId xmlns:a16="http://schemas.microsoft.com/office/drawing/2014/main" id="{66B05252-1057-496A-8557-C32C4789DA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67" y="3147"/>
                  <a:ext cx="238" cy="2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10800" rIns="90000" bIns="10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FF3300"/>
                      </a:solidFill>
                    </a:rPr>
                    <a:t>\0</a:t>
                  </a:r>
                  <a:endParaRPr lang="en-US" altLang="zh-CN" sz="20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0216" name="Text Box 172">
                  <a:extLst>
                    <a:ext uri="{FF2B5EF4-FFF2-40B4-BE49-F238E27FC236}">
                      <a16:creationId xmlns:a16="http://schemas.microsoft.com/office/drawing/2014/main" id="{3F5BE6D5-CA27-4EB4-8700-2B69F463F0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0" y="1071"/>
                  <a:ext cx="203" cy="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rgbClr val="0000FF"/>
                      </a:solidFill>
                    </a:rPr>
                    <a:t>u</a:t>
                  </a:r>
                </a:p>
              </p:txBody>
            </p:sp>
            <p:sp>
              <p:nvSpPr>
                <p:cNvPr id="50217" name="Line 173">
                  <a:extLst>
                    <a:ext uri="{FF2B5EF4-FFF2-40B4-BE49-F238E27FC236}">
                      <a16:creationId xmlns:a16="http://schemas.microsoft.com/office/drawing/2014/main" id="{75B2DFD6-6448-4CAE-B853-7BD2D28A21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45" y="3361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218" name="Line 174">
                  <a:extLst>
                    <a:ext uri="{FF2B5EF4-FFF2-40B4-BE49-F238E27FC236}">
                      <a16:creationId xmlns:a16="http://schemas.microsoft.com/office/drawing/2014/main" id="{456979DC-8750-45C0-8B5B-C9EB1B0BF1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4" y="3757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189" name="Group 193">
                <a:extLst>
                  <a:ext uri="{FF2B5EF4-FFF2-40B4-BE49-F238E27FC236}">
                    <a16:creationId xmlns:a16="http://schemas.microsoft.com/office/drawing/2014/main" id="{8F6E98C7-EDAB-482F-A5C0-732328137D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95" y="826"/>
                <a:ext cx="276" cy="3142"/>
                <a:chOff x="3195" y="826"/>
                <a:chExt cx="276" cy="3142"/>
              </a:xfrm>
            </p:grpSpPr>
            <p:sp>
              <p:nvSpPr>
                <p:cNvPr id="50190" name="Text Box 176">
                  <a:extLst>
                    <a:ext uri="{FF2B5EF4-FFF2-40B4-BE49-F238E27FC236}">
                      <a16:creationId xmlns:a16="http://schemas.microsoft.com/office/drawing/2014/main" id="{C099C41C-EAE9-43E8-B56C-5B1EAE532B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3" y="82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0</a:t>
                  </a:r>
                </a:p>
              </p:txBody>
            </p:sp>
            <p:sp>
              <p:nvSpPr>
                <p:cNvPr id="50191" name="Text Box 177">
                  <a:extLst>
                    <a:ext uri="{FF2B5EF4-FFF2-40B4-BE49-F238E27FC236}">
                      <a16:creationId xmlns:a16="http://schemas.microsoft.com/office/drawing/2014/main" id="{B9C5E7BA-9E44-4B88-8D8C-2691F8A6C5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3" y="107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50192" name="Text Box 178">
                  <a:extLst>
                    <a:ext uri="{FF2B5EF4-FFF2-40B4-BE49-F238E27FC236}">
                      <a16:creationId xmlns:a16="http://schemas.microsoft.com/office/drawing/2014/main" id="{0F5F346F-DD65-4BB9-BCCC-272BB9A1DC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3" y="133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2</a:t>
                  </a:r>
                </a:p>
              </p:txBody>
            </p:sp>
            <p:sp>
              <p:nvSpPr>
                <p:cNvPr id="50193" name="Text Box 179">
                  <a:extLst>
                    <a:ext uri="{FF2B5EF4-FFF2-40B4-BE49-F238E27FC236}">
                      <a16:creationId xmlns:a16="http://schemas.microsoft.com/office/drawing/2014/main" id="{A238B513-AD04-4578-9B7F-8B796CF2E3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3" y="158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3</a:t>
                  </a:r>
                </a:p>
              </p:txBody>
            </p:sp>
            <p:sp>
              <p:nvSpPr>
                <p:cNvPr id="50194" name="Text Box 180">
                  <a:extLst>
                    <a:ext uri="{FF2B5EF4-FFF2-40B4-BE49-F238E27FC236}">
                      <a16:creationId xmlns:a16="http://schemas.microsoft.com/office/drawing/2014/main" id="{A9257F5B-6ECA-4FE4-A8F0-168E5EFD40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3" y="183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4</a:t>
                  </a:r>
                </a:p>
              </p:txBody>
            </p:sp>
            <p:sp>
              <p:nvSpPr>
                <p:cNvPr id="50195" name="Text Box 181">
                  <a:extLst>
                    <a:ext uri="{FF2B5EF4-FFF2-40B4-BE49-F238E27FC236}">
                      <a16:creationId xmlns:a16="http://schemas.microsoft.com/office/drawing/2014/main" id="{00683ECE-B2EF-471D-96C0-CEFE51F616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3" y="209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5</a:t>
                  </a:r>
                </a:p>
              </p:txBody>
            </p:sp>
            <p:sp>
              <p:nvSpPr>
                <p:cNvPr id="50196" name="Text Box 182">
                  <a:extLst>
                    <a:ext uri="{FF2B5EF4-FFF2-40B4-BE49-F238E27FC236}">
                      <a16:creationId xmlns:a16="http://schemas.microsoft.com/office/drawing/2014/main" id="{0252A4AC-CAC1-4230-B72B-DEFA523DE4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3" y="234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6</a:t>
                  </a:r>
                </a:p>
              </p:txBody>
            </p:sp>
            <p:sp>
              <p:nvSpPr>
                <p:cNvPr id="50197" name="Text Box 183">
                  <a:extLst>
                    <a:ext uri="{FF2B5EF4-FFF2-40B4-BE49-F238E27FC236}">
                      <a16:creationId xmlns:a16="http://schemas.microsoft.com/office/drawing/2014/main" id="{68927650-17B8-456E-A8FA-FE40067763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3" y="259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7</a:t>
                  </a:r>
                </a:p>
              </p:txBody>
            </p:sp>
            <p:sp>
              <p:nvSpPr>
                <p:cNvPr id="50198" name="Text Box 184">
                  <a:extLst>
                    <a:ext uri="{FF2B5EF4-FFF2-40B4-BE49-F238E27FC236}">
                      <a16:creationId xmlns:a16="http://schemas.microsoft.com/office/drawing/2014/main" id="{0C8E1C7B-3020-46E7-A019-E527FC1003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3" y="285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8</a:t>
                  </a:r>
                </a:p>
              </p:txBody>
            </p:sp>
            <p:sp>
              <p:nvSpPr>
                <p:cNvPr id="50199" name="Text Box 185">
                  <a:extLst>
                    <a:ext uri="{FF2B5EF4-FFF2-40B4-BE49-F238E27FC236}">
                      <a16:creationId xmlns:a16="http://schemas.microsoft.com/office/drawing/2014/main" id="{63D8AF44-5EE6-4389-A23E-65D1658C01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3" y="310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9</a:t>
                  </a:r>
                </a:p>
              </p:txBody>
            </p:sp>
            <p:sp>
              <p:nvSpPr>
                <p:cNvPr id="50200" name="Text Box 186">
                  <a:extLst>
                    <a:ext uri="{FF2B5EF4-FFF2-40B4-BE49-F238E27FC236}">
                      <a16:creationId xmlns:a16="http://schemas.microsoft.com/office/drawing/2014/main" id="{80934E9A-84E3-4754-9DDD-6E6DC72A01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5" y="3718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24</a:t>
                  </a:r>
                </a:p>
              </p:txBody>
            </p:sp>
          </p:grpSp>
        </p:grpSp>
        <p:sp>
          <p:nvSpPr>
            <p:cNvPr id="50185" name="Text Box 187">
              <a:extLst>
                <a:ext uri="{FF2B5EF4-FFF2-40B4-BE49-F238E27FC236}">
                  <a16:creationId xmlns:a16="http://schemas.microsoft.com/office/drawing/2014/main" id="{39A9AF2D-FE95-417D-A907-CCF7BCA71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9" y="2384"/>
              <a:ext cx="23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10800" rIns="90000" bIns="10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50186" name="Text Box 188">
              <a:extLst>
                <a:ext uri="{FF2B5EF4-FFF2-40B4-BE49-F238E27FC236}">
                  <a16:creationId xmlns:a16="http://schemas.microsoft.com/office/drawing/2014/main" id="{F0B49CEC-4135-4995-83A8-AB00FFB76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" y="2641"/>
              <a:ext cx="205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10800" rIns="90000" bIns="10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</a:rPr>
                <a:t>+</a:t>
              </a:r>
            </a:p>
          </p:txBody>
        </p:sp>
        <p:sp>
          <p:nvSpPr>
            <p:cNvPr id="50187" name="Text Box 189">
              <a:extLst>
                <a:ext uri="{FF2B5EF4-FFF2-40B4-BE49-F238E27FC236}">
                  <a16:creationId xmlns:a16="http://schemas.microsoft.com/office/drawing/2014/main" id="{FA1B333B-28AB-412A-B9AC-BB68BACD8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7" y="2915"/>
              <a:ext cx="205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10800" rIns="90000" bIns="10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</a:rPr>
                <a:t>+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DF109FA-3B69-4F72-88E8-1E882FA07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681038"/>
            <a:ext cx="8026400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字符串比较函数</a:t>
            </a:r>
            <a:r>
              <a:rPr lang="en-US" altLang="zh-CN" dirty="0"/>
              <a:t>strcmp 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格式：</a:t>
            </a:r>
            <a:r>
              <a:rPr lang="en-US" altLang="zh-CN" sz="2000" dirty="0">
                <a:solidFill>
                  <a:srgbClr val="3366FF"/>
                </a:solidFill>
              </a:rPr>
              <a:t>strcmp</a:t>
            </a:r>
            <a:r>
              <a:rPr lang="en-US" altLang="zh-CN" sz="2000" dirty="0"/>
              <a:t>(</a:t>
            </a:r>
            <a:r>
              <a:rPr lang="zh-CN" altLang="zh-CN" sz="2000" dirty="0"/>
              <a:t>字符串1</a:t>
            </a:r>
            <a:r>
              <a:rPr lang="zh-CN" altLang="en-US" sz="2000" dirty="0"/>
              <a:t>或字符数组</a:t>
            </a:r>
            <a:r>
              <a:rPr lang="en-US" altLang="zh-CN" sz="2000" dirty="0"/>
              <a:t>1</a:t>
            </a:r>
            <a:r>
              <a:rPr lang="zh-CN" altLang="zh-CN" sz="2000" dirty="0"/>
              <a:t>,字符串2</a:t>
            </a:r>
            <a:r>
              <a:rPr lang="zh-CN" altLang="en-US" sz="2000" dirty="0"/>
              <a:t>或字符数组</a:t>
            </a:r>
            <a:r>
              <a:rPr lang="en-US" altLang="zh-CN" sz="2000" dirty="0"/>
              <a:t>2</a:t>
            </a:r>
            <a:r>
              <a:rPr lang="zh-CN" altLang="zh-CN" sz="2000" dirty="0"/>
              <a:t>)</a:t>
            </a:r>
            <a:endParaRPr lang="en-US" altLang="zh-CN" sz="2000" dirty="0"/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/>
              <a:t>功能：比较两个字符串</a:t>
            </a:r>
            <a:endParaRPr lang="zh-CN" altLang="en-US" sz="2000" dirty="0"/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/>
              <a:t>比较规则：对两串从左向右逐个字符比较（</a:t>
            </a:r>
            <a:r>
              <a:rPr lang="en-US" altLang="zh-CN" sz="2000" dirty="0"/>
              <a:t>ASCII</a:t>
            </a:r>
            <a:r>
              <a:rPr lang="zh-CN" altLang="zh-CN" sz="2000" dirty="0"/>
              <a:t>码），</a:t>
            </a:r>
            <a:endParaRPr lang="zh-CN" altLang="en-US" sz="2000" dirty="0"/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/>
              <a:t>                        </a:t>
            </a:r>
            <a:r>
              <a:rPr lang="zh-CN" altLang="zh-CN" sz="2000" dirty="0"/>
              <a:t>直到遇到不同字符或‘\0’为止</a:t>
            </a:r>
            <a:r>
              <a:rPr lang="zh-CN" altLang="en-US" sz="2000" dirty="0"/>
              <a:t>。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/>
              <a:t>返回值：返回</a:t>
            </a:r>
            <a:r>
              <a:rPr lang="en-US" altLang="zh-CN" sz="2000" dirty="0"/>
              <a:t>int</a:t>
            </a:r>
            <a:r>
              <a:rPr lang="zh-CN" altLang="zh-CN" sz="2000" dirty="0"/>
              <a:t>型整数。</a:t>
            </a:r>
            <a:endParaRPr lang="zh-CN" altLang="en-US" sz="2000" dirty="0"/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/>
              <a:t>                    </a:t>
            </a:r>
            <a:r>
              <a:rPr lang="en-US" altLang="zh-CN" sz="2000" dirty="0"/>
              <a:t>a.  </a:t>
            </a:r>
            <a:r>
              <a:rPr lang="zh-CN" altLang="zh-CN" sz="2000" dirty="0"/>
              <a:t>若字符串1</a:t>
            </a:r>
            <a:r>
              <a:rPr lang="zh-CN" altLang="zh-CN" sz="2000" dirty="0">
                <a:solidFill>
                  <a:srgbClr val="FF3300"/>
                </a:solidFill>
              </a:rPr>
              <a:t>&lt;</a:t>
            </a:r>
            <a:r>
              <a:rPr lang="zh-CN" altLang="zh-CN" sz="2000" dirty="0"/>
              <a:t> 字符串2， 返回</a:t>
            </a:r>
            <a:r>
              <a:rPr lang="zh-CN" altLang="zh-CN" sz="2000" dirty="0">
                <a:solidFill>
                  <a:srgbClr val="3366FF"/>
                </a:solidFill>
              </a:rPr>
              <a:t>负整数</a:t>
            </a:r>
            <a:endParaRPr lang="zh-CN" altLang="en-US" sz="2000" dirty="0">
              <a:solidFill>
                <a:srgbClr val="3366FF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/>
              <a:t>                    </a:t>
            </a:r>
            <a:r>
              <a:rPr lang="en-US" altLang="zh-CN" sz="2000" dirty="0"/>
              <a:t>b.  </a:t>
            </a:r>
            <a:r>
              <a:rPr lang="zh-CN" altLang="zh-CN" sz="2000" dirty="0"/>
              <a:t>若字符串1</a:t>
            </a:r>
            <a:r>
              <a:rPr lang="zh-CN" altLang="zh-CN" sz="2000" dirty="0">
                <a:solidFill>
                  <a:srgbClr val="FF3300"/>
                </a:solidFill>
              </a:rPr>
              <a:t>&gt;</a:t>
            </a:r>
            <a:r>
              <a:rPr lang="zh-CN" altLang="zh-CN" sz="2000" dirty="0"/>
              <a:t> 字符串2， 返回</a:t>
            </a:r>
            <a:r>
              <a:rPr lang="zh-CN" altLang="zh-CN" sz="2000" dirty="0">
                <a:solidFill>
                  <a:srgbClr val="3366FF"/>
                </a:solidFill>
              </a:rPr>
              <a:t>正整数</a:t>
            </a:r>
            <a:endParaRPr lang="zh-CN" altLang="en-US" sz="2000" dirty="0">
              <a:solidFill>
                <a:srgbClr val="3366FF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000" dirty="0"/>
              <a:t>                    </a:t>
            </a:r>
            <a:r>
              <a:rPr lang="en-US" altLang="zh-CN" sz="2000" dirty="0"/>
              <a:t>c.  </a:t>
            </a:r>
            <a:r>
              <a:rPr lang="zh-CN" altLang="zh-CN" sz="2000" dirty="0"/>
              <a:t>若字符串1</a:t>
            </a:r>
            <a:r>
              <a:rPr lang="zh-CN" altLang="zh-CN" sz="2000" dirty="0">
                <a:solidFill>
                  <a:srgbClr val="FF3300"/>
                </a:solidFill>
              </a:rPr>
              <a:t>==</a:t>
            </a:r>
            <a:r>
              <a:rPr lang="zh-CN" altLang="zh-CN" sz="2000" dirty="0"/>
              <a:t> 字符串2， 返回</a:t>
            </a:r>
            <a:r>
              <a:rPr lang="zh-CN" altLang="zh-CN" sz="2000" dirty="0">
                <a:solidFill>
                  <a:srgbClr val="3366FF"/>
                </a:solidFill>
              </a:rPr>
              <a:t>零</a:t>
            </a:r>
            <a:endParaRPr lang="zh-CN" altLang="en-US" sz="2000" dirty="0">
              <a:solidFill>
                <a:srgbClr val="3366FF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 dirty="0"/>
              <a:t>说明：</a:t>
            </a:r>
            <a:r>
              <a:rPr lang="zh-CN" altLang="zh-CN" sz="2000" dirty="0">
                <a:solidFill>
                  <a:srgbClr val="FF3300"/>
                </a:solidFill>
              </a:rPr>
              <a:t>字符串比较不能用“==”</a:t>
            </a:r>
            <a:r>
              <a:rPr lang="zh-CN" altLang="zh-CN" sz="2000" dirty="0"/>
              <a:t>,必须用</a:t>
            </a:r>
            <a:r>
              <a:rPr lang="en-US" altLang="zh-CN" sz="2000" dirty="0"/>
              <a:t>strcmp</a:t>
            </a:r>
            <a:r>
              <a:rPr lang="zh-CN" altLang="en-US" sz="2000" dirty="0"/>
              <a:t>，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kumimoji="0" lang="zh-CN" altLang="en-US" sz="2000" dirty="0"/>
              <a:t>                虽然编译无错，但结果不对 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06FEC20F-DB3B-407D-86C4-B490AB1B9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475" y="5029200"/>
            <a:ext cx="3883025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if(str1</a:t>
            </a:r>
            <a:r>
              <a:rPr lang="en-US" altLang="zh-CN" dirty="0">
                <a:solidFill>
                  <a:srgbClr val="FF3300"/>
                </a:solidFill>
              </a:rPr>
              <a:t>==</a:t>
            </a:r>
            <a:r>
              <a:rPr lang="en-US" altLang="zh-CN" dirty="0"/>
              <a:t>str2) </a:t>
            </a:r>
            <a:r>
              <a:rPr lang="en-US" altLang="zh-CN" dirty="0" err="1"/>
              <a:t>printf</a:t>
            </a:r>
            <a:r>
              <a:rPr lang="en-US" altLang="zh-CN" dirty="0"/>
              <a:t>("yes");</a:t>
            </a: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C86F9744-FCDD-418A-8131-D09C489BD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725" y="4916488"/>
            <a:ext cx="717550" cy="722312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FF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FF3300"/>
                </a:solidFill>
                <a:latin typeface="Verdana" panose="020B0604030504040204" pitchFamily="34" charset="0"/>
              </a:rPr>
              <a:t>错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08DA8841-F5DA-4CB0-914C-CBD4796E4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788" y="5857875"/>
            <a:ext cx="5289550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if(</a:t>
            </a:r>
            <a:r>
              <a:rPr lang="en-US" altLang="zh-CN" dirty="0" err="1"/>
              <a:t>strcmp</a:t>
            </a:r>
            <a:r>
              <a:rPr lang="en-US" altLang="zh-CN" dirty="0"/>
              <a:t>(str1,str2)==0)  </a:t>
            </a:r>
            <a:r>
              <a:rPr lang="en-US" altLang="zh-CN" dirty="0" err="1"/>
              <a:t>printf</a:t>
            </a:r>
            <a:r>
              <a:rPr lang="en-US" altLang="zh-CN" dirty="0"/>
              <a:t>("yes");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265A1FA6-7A5F-40C5-9843-AF29C8AD7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700" y="5743575"/>
            <a:ext cx="717550" cy="722313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FF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FF3300"/>
                </a:solidFill>
                <a:latin typeface="Verdana" panose="020B0604030504040204" pitchFamily="34" charset="0"/>
              </a:rPr>
              <a:t>对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8">
            <a:extLst>
              <a:ext uri="{FF2B5EF4-FFF2-40B4-BE49-F238E27FC236}">
                <a16:creationId xmlns:a16="http://schemas.microsoft.com/office/drawing/2014/main" id="{0B86BB26-8E07-434B-9D83-3F95A48D5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377825"/>
            <a:ext cx="5121275" cy="4533900"/>
          </a:xfrm>
          <a:prstGeom prst="rect">
            <a:avLst/>
          </a:prstGeom>
          <a:solidFill>
            <a:schemeClr val="bg2"/>
          </a:solidFill>
          <a:ln w="38100">
            <a:solidFill>
              <a:srgbClr val="3366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dirty="0"/>
              <a:t>例</a:t>
            </a:r>
            <a:r>
              <a:rPr lang="en-US" altLang="zh-CN" dirty="0"/>
              <a:t>16</a:t>
            </a:r>
            <a:r>
              <a:rPr lang="zh-CN" altLang="en-US" dirty="0"/>
              <a:t>：字符比较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/>
              <a:t>#include 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  <a:r>
              <a:rPr kumimoji="0" lang="en-US" altLang="zh-CN" dirty="0"/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CN" dirty="0"/>
              <a:t>int main(  ) 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CN" dirty="0"/>
              <a:t>{ int  </a:t>
            </a:r>
            <a:r>
              <a:rPr kumimoji="0" lang="en-US" altLang="zh-CN" dirty="0" err="1"/>
              <a:t>i,j,k</a:t>
            </a:r>
            <a:r>
              <a:rPr kumimoji="0" lang="en-US" altLang="zh-CN" dirty="0"/>
              <a:t>; 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CN" dirty="0"/>
              <a:t>  char  a1[]=</a:t>
            </a:r>
            <a:r>
              <a:rPr lang="en-US" altLang="zh-CN" dirty="0"/>
              <a:t>"</a:t>
            </a:r>
            <a:r>
              <a:rPr kumimoji="0" lang="en-US" altLang="zh-CN" dirty="0" err="1"/>
              <a:t>wuhan</a:t>
            </a:r>
            <a:r>
              <a:rPr lang="en-US" altLang="zh-CN" dirty="0"/>
              <a:t>"</a:t>
            </a:r>
            <a:r>
              <a:rPr kumimoji="0" lang="en-US" altLang="zh-CN" dirty="0"/>
              <a:t>,  a2[]=</a:t>
            </a:r>
            <a:r>
              <a:rPr lang="en-US" altLang="zh-CN" dirty="0"/>
              <a:t>"</a:t>
            </a:r>
            <a:r>
              <a:rPr kumimoji="0" lang="en-US" altLang="zh-CN" dirty="0" err="1"/>
              <a:t>beijing</a:t>
            </a:r>
            <a:r>
              <a:rPr lang="en-US" altLang="zh-CN" dirty="0"/>
              <a:t>"</a:t>
            </a:r>
            <a:r>
              <a:rPr kumimoji="0" lang="en-US" altLang="zh-CN" dirty="0"/>
              <a:t> ; 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CN" dirty="0"/>
              <a:t>  </a:t>
            </a:r>
            <a:r>
              <a:rPr kumimoji="0" lang="en-US" altLang="zh-CN" dirty="0" err="1"/>
              <a:t>i</a:t>
            </a:r>
            <a:r>
              <a:rPr kumimoji="0" lang="en-US" altLang="zh-CN" dirty="0"/>
              <a:t>=</a:t>
            </a:r>
            <a:r>
              <a:rPr kumimoji="0" lang="en-US" altLang="zh-CN" dirty="0" err="1"/>
              <a:t>strcmp</a:t>
            </a:r>
            <a:r>
              <a:rPr kumimoji="0" lang="en-US" altLang="zh-CN" dirty="0"/>
              <a:t>(a1,a2);  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CN" dirty="0"/>
              <a:t>  j=strcmp(</a:t>
            </a:r>
            <a:r>
              <a:rPr lang="en-US" altLang="zh-CN" dirty="0"/>
              <a:t>"</a:t>
            </a:r>
            <a:r>
              <a:rPr kumimoji="0" lang="en-US" altLang="zh-CN" dirty="0"/>
              <a:t>china</a:t>
            </a:r>
            <a:r>
              <a:rPr lang="en-US" altLang="zh-CN" dirty="0"/>
              <a:t>"</a:t>
            </a:r>
            <a:r>
              <a:rPr kumimoji="0" lang="en-US" altLang="zh-CN" dirty="0"/>
              <a:t>, </a:t>
            </a:r>
            <a:r>
              <a:rPr lang="en-US" altLang="zh-CN" dirty="0"/>
              <a:t>“</a:t>
            </a:r>
            <a:r>
              <a:rPr kumimoji="0" lang="en-US" altLang="zh-CN" dirty="0"/>
              <a:t>korea</a:t>
            </a:r>
            <a:r>
              <a:rPr lang="en-US" altLang="zh-CN" dirty="0"/>
              <a:t>"</a:t>
            </a:r>
            <a:r>
              <a:rPr kumimoji="0" lang="en-US" altLang="zh-CN" dirty="0"/>
              <a:t>); 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CN" dirty="0"/>
              <a:t>  k=</a:t>
            </a:r>
            <a:r>
              <a:rPr kumimoji="0" lang="en-US" altLang="zh-CN" dirty="0" err="1"/>
              <a:t>strcmp</a:t>
            </a:r>
            <a:r>
              <a:rPr kumimoji="0" lang="en-US" altLang="zh-CN" dirty="0"/>
              <a:t>(a2, </a:t>
            </a:r>
            <a:r>
              <a:rPr lang="en-US" altLang="zh-CN" dirty="0"/>
              <a:t>"</a:t>
            </a:r>
            <a:r>
              <a:rPr kumimoji="0" lang="en-US" altLang="zh-CN" dirty="0" err="1"/>
              <a:t>beijing</a:t>
            </a:r>
            <a:r>
              <a:rPr lang="en-US" altLang="zh-CN" dirty="0"/>
              <a:t>"</a:t>
            </a:r>
            <a:r>
              <a:rPr kumimoji="0" lang="en-US" altLang="zh-CN" dirty="0"/>
              <a:t> ); 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CN" dirty="0"/>
              <a:t>  </a:t>
            </a:r>
            <a:r>
              <a:rPr kumimoji="0" lang="en-US" altLang="zh-CN" dirty="0" err="1"/>
              <a:t>printf</a:t>
            </a:r>
            <a:r>
              <a:rPr kumimoji="0" lang="en-US" altLang="zh-CN" dirty="0"/>
              <a:t>(</a:t>
            </a:r>
            <a:r>
              <a:rPr lang="en-US" altLang="zh-CN" dirty="0"/>
              <a:t>"</a:t>
            </a:r>
            <a:r>
              <a:rPr kumimoji="0" lang="en-US" altLang="zh-CN" dirty="0" err="1"/>
              <a:t>i</a:t>
            </a:r>
            <a:r>
              <a:rPr kumimoji="0" lang="en-US" altLang="zh-CN" dirty="0"/>
              <a:t>=%d\</a:t>
            </a:r>
            <a:r>
              <a:rPr kumimoji="0" lang="en-US" altLang="zh-CN" dirty="0" err="1"/>
              <a:t>nj</a:t>
            </a:r>
            <a:r>
              <a:rPr kumimoji="0" lang="en-US" altLang="zh-CN" dirty="0"/>
              <a:t>=%d\</a:t>
            </a:r>
            <a:r>
              <a:rPr kumimoji="0" lang="en-US" altLang="zh-CN" dirty="0" err="1"/>
              <a:t>nk</a:t>
            </a:r>
            <a:r>
              <a:rPr kumimoji="0" lang="en-US" altLang="zh-CN" dirty="0"/>
              <a:t>=%d\n</a:t>
            </a:r>
            <a:r>
              <a:rPr lang="en-US" altLang="zh-CN" dirty="0"/>
              <a:t>"</a:t>
            </a:r>
            <a:r>
              <a:rPr kumimoji="0" lang="en-US" altLang="zh-CN" dirty="0"/>
              <a:t>,</a:t>
            </a:r>
            <a:r>
              <a:rPr kumimoji="0" lang="en-US" altLang="zh-CN" dirty="0" err="1"/>
              <a:t>i,j,k</a:t>
            </a:r>
            <a:r>
              <a:rPr kumimoji="0" lang="en-US" altLang="zh-CN" dirty="0"/>
              <a:t>); 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CN" dirty="0"/>
              <a:t>}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AB7B625-4FEF-48C3-832C-5A78795F1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5013325"/>
            <a:ext cx="3775075" cy="1422400"/>
          </a:xfrm>
          <a:prstGeom prst="rect">
            <a:avLst/>
          </a:prstGeom>
          <a:solidFill>
            <a:srgbClr val="C0C0C0"/>
          </a:solidFill>
          <a:ln w="38100">
            <a:solidFill>
              <a:srgbClr val="3366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/>
              <a:t>运行结果： </a:t>
            </a:r>
          </a:p>
          <a:p>
            <a:pPr eaLnBrk="1" hangingPunct="1"/>
            <a:r>
              <a:rPr kumimoji="0" lang="en-US" altLang="zh-CN" dirty="0" err="1"/>
              <a:t>i</a:t>
            </a:r>
            <a:r>
              <a:rPr kumimoji="0" lang="en-US" altLang="zh-CN" dirty="0"/>
              <a:t>=21     </a:t>
            </a:r>
            <a:r>
              <a:rPr kumimoji="0" lang="en-US" altLang="zh-CN" dirty="0" err="1"/>
              <a:t>i</a:t>
            </a:r>
            <a:r>
              <a:rPr kumimoji="0" lang="en-US" altLang="zh-CN" dirty="0"/>
              <a:t>=w-b=119-98=21 </a:t>
            </a:r>
          </a:p>
          <a:p>
            <a:pPr eaLnBrk="1" hangingPunct="1"/>
            <a:r>
              <a:rPr kumimoji="0" lang="en-US" altLang="zh-CN" dirty="0"/>
              <a:t>j=-8      j=c-k=99-107=-8 </a:t>
            </a:r>
          </a:p>
          <a:p>
            <a:pPr eaLnBrk="1" hangingPunct="1">
              <a:lnSpc>
                <a:spcPct val="60000"/>
              </a:lnSpc>
            </a:pPr>
            <a:r>
              <a:rPr kumimoji="0" lang="en-US" altLang="zh-CN" dirty="0"/>
              <a:t>k=0       k=b-b=98-98=0……</a:t>
            </a:r>
            <a:endParaRPr lang="en-US" altLang="zh-C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>
            <a:extLst>
              <a:ext uri="{FF2B5EF4-FFF2-40B4-BE49-F238E27FC236}">
                <a16:creationId xmlns:a16="http://schemas.microsoft.com/office/drawing/2014/main" id="{B21C99AF-B064-448B-A865-87B9B82F8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19075"/>
            <a:ext cx="775970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字符串长度函数</a:t>
            </a:r>
            <a:r>
              <a:rPr lang="en-US" altLang="zh-CN"/>
              <a:t>strlen</a:t>
            </a: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/>
              <a:t>格式：</a:t>
            </a:r>
            <a:r>
              <a:rPr lang="en-US" altLang="zh-CN" sz="2000">
                <a:solidFill>
                  <a:srgbClr val="3366FF"/>
                </a:solidFill>
              </a:rPr>
              <a:t>strlen</a:t>
            </a:r>
            <a:r>
              <a:rPr lang="en-US" altLang="zh-CN" sz="2000"/>
              <a:t>(</a:t>
            </a:r>
            <a:r>
              <a:rPr lang="zh-CN" altLang="zh-CN" sz="2000"/>
              <a:t>字符数组</a:t>
            </a:r>
            <a:r>
              <a:rPr lang="zh-CN" altLang="en-US" sz="2000"/>
              <a:t>或</a:t>
            </a:r>
            <a:r>
              <a:rPr lang="zh-CN" altLang="zh-CN" sz="2000"/>
              <a:t>字符串)</a:t>
            </a:r>
            <a:endParaRPr lang="en-US" altLang="zh-CN" sz="2000"/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/>
              <a:t>功能：计算字符串长度</a:t>
            </a:r>
            <a:endParaRPr lang="zh-CN" altLang="en-US" sz="2000"/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zh-CN" sz="2000"/>
              <a:t>返值：返回字符串实际长度，</a:t>
            </a:r>
            <a:r>
              <a:rPr lang="zh-CN" altLang="zh-CN" sz="2000">
                <a:solidFill>
                  <a:srgbClr val="FF3300"/>
                </a:solidFill>
              </a:rPr>
              <a:t>不包括‘\0’在内</a:t>
            </a:r>
            <a:r>
              <a:rPr lang="zh-CN" altLang="en-US" sz="2000">
                <a:solidFill>
                  <a:srgbClr val="FF3300"/>
                </a:solidFill>
              </a:rPr>
              <a:t>；</a:t>
            </a:r>
            <a:r>
              <a:rPr lang="zh-CN" altLang="en-US" sz="2000">
                <a:solidFill>
                  <a:srgbClr val="FF0000"/>
                </a:solidFill>
              </a:rPr>
              <a:t>不是</a:t>
            </a:r>
            <a:r>
              <a:rPr lang="zh-CN" altLang="zh-CN" sz="2000">
                <a:solidFill>
                  <a:srgbClr val="FF0000"/>
                </a:solidFill>
              </a:rPr>
              <a:t>字符数组</a:t>
            </a:r>
            <a:r>
              <a:rPr lang="zh-CN" altLang="en-US" sz="2000">
                <a:solidFill>
                  <a:srgbClr val="FF0000"/>
                </a:solidFill>
              </a:rPr>
              <a:t>的</a:t>
            </a:r>
            <a:r>
              <a:rPr lang="zh-CN" altLang="zh-CN" sz="2000">
                <a:solidFill>
                  <a:srgbClr val="FF0000"/>
                </a:solidFill>
              </a:rPr>
              <a:t>长度</a:t>
            </a:r>
            <a:endParaRPr lang="en-US" altLang="zh-CN" sz="2000">
              <a:solidFill>
                <a:srgbClr val="FF0000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endParaRPr lang="zh-CN" altLang="en-US" sz="2000">
              <a:solidFill>
                <a:srgbClr val="FF3300"/>
              </a:solidFill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E5840855-7953-4B82-AE75-69AFBA153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0" y="2125663"/>
            <a:ext cx="5923714" cy="157184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_GB2312" pitchFamily="49" charset="-122"/>
              </a:rPr>
              <a:t>例</a:t>
            </a:r>
            <a:r>
              <a:rPr lang="en-US" altLang="zh-CN" dirty="0">
                <a:latin typeface="楷体_GB2312" pitchFamily="49" charset="-122"/>
              </a:rPr>
              <a:t>17</a:t>
            </a:r>
            <a:r>
              <a:rPr lang="zh-CN" altLang="en-US" dirty="0">
                <a:latin typeface="楷体_GB2312" pitchFamily="49" charset="-122"/>
              </a:rPr>
              <a:t>  对于以下字符串，</a:t>
            </a:r>
            <a:r>
              <a:rPr lang="en-US" altLang="zh-CN" dirty="0" err="1">
                <a:latin typeface="楷体_GB2312" pitchFamily="49" charset="-122"/>
              </a:rPr>
              <a:t>strlen</a:t>
            </a:r>
            <a:r>
              <a:rPr lang="en-US" altLang="zh-CN" dirty="0">
                <a:latin typeface="楷体_GB2312" pitchFamily="49" charset="-122"/>
              </a:rPr>
              <a:t>(s)</a:t>
            </a:r>
            <a:r>
              <a:rPr lang="zh-CN" altLang="zh-CN" dirty="0">
                <a:latin typeface="楷体_GB2312" pitchFamily="49" charset="-122"/>
              </a:rPr>
              <a:t>的值为：</a:t>
            </a:r>
          </a:p>
          <a:p>
            <a:pPr eaLnBrk="1" hangingPunct="1"/>
            <a:r>
              <a:rPr lang="zh-CN" altLang="zh-CN" dirty="0">
                <a:latin typeface="楷体_GB2312" pitchFamily="49" charset="-122"/>
              </a:rPr>
              <a:t>（1）</a:t>
            </a:r>
            <a:r>
              <a:rPr lang="en-US" altLang="zh-CN" dirty="0">
                <a:latin typeface="楷体_GB2312" pitchFamily="49" charset="-122"/>
              </a:rPr>
              <a:t>char  s[10]={</a:t>
            </a:r>
            <a:r>
              <a:rPr lang="en-US" altLang="zh-CN" dirty="0"/>
              <a:t>'</a:t>
            </a:r>
            <a:r>
              <a:rPr lang="en-US" altLang="zh-CN" dirty="0">
                <a:latin typeface="楷体_GB2312" pitchFamily="49" charset="-122"/>
              </a:rPr>
              <a:t>A</a:t>
            </a:r>
            <a:r>
              <a:rPr lang="en-US" altLang="zh-CN" dirty="0"/>
              <a:t>'</a:t>
            </a:r>
            <a:r>
              <a:rPr lang="en-US" altLang="zh-CN" dirty="0">
                <a:latin typeface="楷体_GB2312" pitchFamily="49" charset="-122"/>
              </a:rPr>
              <a:t>,</a:t>
            </a:r>
            <a:r>
              <a:rPr lang="en-US" altLang="zh-CN" dirty="0"/>
              <a:t> '</a:t>
            </a:r>
            <a:r>
              <a:rPr lang="en-US" altLang="zh-CN" dirty="0">
                <a:latin typeface="楷体_GB2312" pitchFamily="49" charset="-122"/>
              </a:rPr>
              <a:t>\0</a:t>
            </a:r>
            <a:r>
              <a:rPr lang="en-US" altLang="zh-CN" dirty="0"/>
              <a:t>'</a:t>
            </a:r>
            <a:r>
              <a:rPr lang="en-US" altLang="zh-CN" dirty="0">
                <a:latin typeface="楷体_GB2312" pitchFamily="49" charset="-122"/>
              </a:rPr>
              <a:t>,</a:t>
            </a:r>
            <a:r>
              <a:rPr lang="en-US" altLang="zh-CN" dirty="0"/>
              <a:t> '</a:t>
            </a:r>
            <a:r>
              <a:rPr lang="en-US" altLang="zh-CN" dirty="0">
                <a:latin typeface="楷体_GB2312" pitchFamily="49" charset="-122"/>
              </a:rPr>
              <a:t>B</a:t>
            </a:r>
            <a:r>
              <a:rPr lang="en-US" altLang="zh-CN" dirty="0"/>
              <a:t>'</a:t>
            </a:r>
            <a:r>
              <a:rPr lang="en-US" altLang="zh-CN" dirty="0">
                <a:latin typeface="楷体_GB2312" pitchFamily="49" charset="-122"/>
              </a:rPr>
              <a:t>,</a:t>
            </a:r>
            <a:r>
              <a:rPr lang="en-US" altLang="zh-CN" dirty="0"/>
              <a:t> '</a:t>
            </a:r>
            <a:r>
              <a:rPr lang="en-US" altLang="zh-CN" dirty="0">
                <a:latin typeface="楷体_GB2312" pitchFamily="49" charset="-122"/>
              </a:rPr>
              <a:t>C</a:t>
            </a:r>
            <a:r>
              <a:rPr lang="en-US" altLang="zh-CN" dirty="0"/>
              <a:t>'</a:t>
            </a:r>
            <a:r>
              <a:rPr lang="en-US" altLang="zh-CN" dirty="0">
                <a:latin typeface="楷体_GB2312" pitchFamily="49" charset="-122"/>
              </a:rPr>
              <a:t>,</a:t>
            </a:r>
            <a:r>
              <a:rPr lang="en-US" altLang="zh-CN" dirty="0"/>
              <a:t> '</a:t>
            </a:r>
            <a:r>
              <a:rPr lang="en-US" altLang="zh-CN" dirty="0">
                <a:latin typeface="楷体_GB2312" pitchFamily="49" charset="-122"/>
              </a:rPr>
              <a:t>\0</a:t>
            </a:r>
            <a:r>
              <a:rPr lang="en-US" altLang="zh-CN" dirty="0"/>
              <a:t>'</a:t>
            </a:r>
            <a:r>
              <a:rPr lang="en-US" altLang="zh-CN" dirty="0">
                <a:latin typeface="楷体_GB2312" pitchFamily="49" charset="-122"/>
              </a:rPr>
              <a:t>,</a:t>
            </a:r>
            <a:r>
              <a:rPr lang="en-US" altLang="zh-CN" dirty="0"/>
              <a:t> '</a:t>
            </a:r>
            <a:r>
              <a:rPr lang="en-US" altLang="zh-CN" dirty="0">
                <a:latin typeface="楷体_GB2312" pitchFamily="49" charset="-122"/>
              </a:rPr>
              <a:t>D</a:t>
            </a:r>
            <a:r>
              <a:rPr lang="en-US" altLang="zh-CN" dirty="0"/>
              <a:t>'</a:t>
            </a:r>
            <a:r>
              <a:rPr lang="en-US" altLang="zh-CN" dirty="0">
                <a:latin typeface="楷体_GB2312" pitchFamily="49" charset="-122"/>
              </a:rPr>
              <a:t>};</a:t>
            </a:r>
          </a:p>
          <a:p>
            <a:pPr eaLnBrk="1" hangingPunct="1"/>
            <a:r>
              <a:rPr lang="zh-CN" altLang="en-US" dirty="0">
                <a:latin typeface="楷体_GB2312" pitchFamily="49" charset="-122"/>
              </a:rPr>
              <a:t>（</a:t>
            </a:r>
            <a:r>
              <a:rPr lang="en-US" altLang="zh-CN" dirty="0">
                <a:latin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</a:rPr>
              <a:t>）</a:t>
            </a:r>
            <a:r>
              <a:rPr lang="en-US" altLang="zh-CN" dirty="0">
                <a:latin typeface="楷体_GB2312" pitchFamily="49" charset="-122"/>
              </a:rPr>
              <a:t>char  s[ ]=</a:t>
            </a:r>
            <a:r>
              <a:rPr lang="en-US" altLang="zh-CN" dirty="0"/>
              <a:t>"</a:t>
            </a:r>
            <a:r>
              <a:rPr lang="en-US" altLang="zh-CN" dirty="0">
                <a:latin typeface="楷体_GB2312" pitchFamily="49" charset="-122"/>
              </a:rPr>
              <a:t>\t\v\\\0will\n</a:t>
            </a:r>
            <a:r>
              <a:rPr lang="en-US" altLang="zh-CN" dirty="0"/>
              <a:t>"</a:t>
            </a:r>
            <a:r>
              <a:rPr lang="en-US" altLang="zh-CN" dirty="0">
                <a:latin typeface="楷体_GB2312" pitchFamily="49" charset="-122"/>
              </a:rPr>
              <a:t>;</a:t>
            </a:r>
          </a:p>
          <a:p>
            <a:pPr eaLnBrk="1" hangingPunct="1"/>
            <a:r>
              <a:rPr lang="zh-CN" altLang="en-US" dirty="0">
                <a:latin typeface="楷体_GB2312" pitchFamily="49" charset="-122"/>
              </a:rPr>
              <a:t>（</a:t>
            </a:r>
            <a:r>
              <a:rPr lang="en-US" altLang="zh-CN" dirty="0">
                <a:latin typeface="楷体_GB2312" pitchFamily="49" charset="-122"/>
              </a:rPr>
              <a:t>3</a:t>
            </a:r>
            <a:r>
              <a:rPr lang="zh-CN" altLang="en-US" dirty="0">
                <a:latin typeface="楷体_GB2312" pitchFamily="49" charset="-122"/>
              </a:rPr>
              <a:t>）</a:t>
            </a:r>
            <a:r>
              <a:rPr lang="en-US" altLang="zh-CN" dirty="0">
                <a:latin typeface="楷体_GB2312" pitchFamily="49" charset="-122"/>
              </a:rPr>
              <a:t>char  s[ ]=</a:t>
            </a:r>
            <a:r>
              <a:rPr lang="en-US" altLang="zh-CN" dirty="0"/>
              <a:t>"</a:t>
            </a:r>
            <a:r>
              <a:rPr lang="en-US" altLang="zh-CN" dirty="0">
                <a:latin typeface="楷体_GB2312" pitchFamily="49" charset="-122"/>
              </a:rPr>
              <a:t>\x69\082\n</a:t>
            </a:r>
            <a:r>
              <a:rPr lang="en-US" altLang="zh-CN" dirty="0"/>
              <a:t>"</a:t>
            </a:r>
            <a:r>
              <a:rPr lang="en-US" altLang="zh-CN" dirty="0">
                <a:latin typeface="楷体_GB2312" pitchFamily="49" charset="-122"/>
              </a:rPr>
              <a:t>; 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76703DA2-9D80-4B9D-B61D-ADC52F4C7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950" y="3216275"/>
            <a:ext cx="2057400" cy="495300"/>
          </a:xfrm>
          <a:prstGeom prst="rect">
            <a:avLst/>
          </a:prstGeom>
          <a:solidFill>
            <a:srgbClr val="C0C0C0"/>
          </a:solidFill>
          <a:ln w="38100">
            <a:solidFill>
              <a:srgbClr val="3366FF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>
                <a:solidFill>
                  <a:srgbClr val="FF3300"/>
                </a:solidFill>
              </a:rPr>
              <a:t>答案：1   3   1</a:t>
            </a:r>
            <a:endParaRPr lang="en-US" altLang="zh-CN">
              <a:solidFill>
                <a:srgbClr val="FF3300"/>
              </a:solidFill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687A4C73-5FA1-49E8-A46A-828229F70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013" y="3749675"/>
            <a:ext cx="5765800" cy="3086100"/>
          </a:xfrm>
          <a:prstGeom prst="rect">
            <a:avLst/>
          </a:prstGeom>
          <a:solidFill>
            <a:schemeClr val="bg2"/>
          </a:solidFill>
          <a:ln w="38100">
            <a:solidFill>
              <a:srgbClr val="3366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dirty="0"/>
              <a:t>例</a:t>
            </a:r>
            <a:r>
              <a:rPr lang="en-US" altLang="zh-CN" dirty="0"/>
              <a:t>18</a:t>
            </a:r>
            <a:r>
              <a:rPr lang="zh-CN" altLang="en-US" dirty="0"/>
              <a:t>：测试字符串长度</a:t>
            </a:r>
          </a:p>
          <a:p>
            <a:pPr eaLnBrk="1" hangingPunct="1"/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r>
              <a:rPr kumimoji="0" lang="en-US" altLang="zh-CN" dirty="0"/>
              <a:t> </a:t>
            </a:r>
          </a:p>
          <a:p>
            <a:pPr eaLnBrk="1" hangingPunct="1"/>
            <a:r>
              <a:rPr lang="en-US" altLang="zh-CN" dirty="0"/>
              <a:t>#include 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  <a:endParaRPr kumimoji="0" lang="en-US" altLang="zh-CN" dirty="0"/>
          </a:p>
          <a:p>
            <a:pPr eaLnBrk="1" hangingPunct="1"/>
            <a:r>
              <a:rPr kumimoji="0" lang="en-US" altLang="zh-CN" dirty="0"/>
              <a:t>int main(  ) </a:t>
            </a:r>
          </a:p>
          <a:p>
            <a:pPr eaLnBrk="1" hangingPunct="1"/>
            <a:r>
              <a:rPr kumimoji="0" lang="en-US" altLang="zh-CN" dirty="0"/>
              <a:t>{ char  a1[10]=</a:t>
            </a:r>
            <a:r>
              <a:rPr lang="en-US" altLang="zh-CN" dirty="0"/>
              <a:t>"</a:t>
            </a:r>
            <a:r>
              <a:rPr kumimoji="0" lang="en-US" altLang="zh-CN" dirty="0" err="1"/>
              <a:t>china</a:t>
            </a:r>
            <a:r>
              <a:rPr lang="en-US" altLang="zh-CN" dirty="0"/>
              <a:t>"</a:t>
            </a:r>
            <a:r>
              <a:rPr kumimoji="0" lang="en-US" altLang="zh-CN" dirty="0"/>
              <a:t> ; </a:t>
            </a:r>
          </a:p>
          <a:p>
            <a:pPr eaLnBrk="1" hangingPunct="1"/>
            <a:r>
              <a:rPr kumimoji="0" lang="en-US" altLang="zh-CN" dirty="0"/>
              <a:t>  printf (</a:t>
            </a:r>
            <a:r>
              <a:rPr lang="en-US" altLang="zh-CN" dirty="0"/>
              <a:t>"</a:t>
            </a:r>
            <a:r>
              <a:rPr kumimoji="0" lang="en-US" altLang="zh-CN" dirty="0"/>
              <a:t>%d\n</a:t>
            </a:r>
            <a:r>
              <a:rPr lang="en-US" altLang="zh-CN" dirty="0"/>
              <a:t>"</a:t>
            </a:r>
            <a:r>
              <a:rPr kumimoji="0" lang="en-US" altLang="zh-CN" dirty="0"/>
              <a:t>,strlen(a1)); </a:t>
            </a:r>
          </a:p>
          <a:p>
            <a:pPr eaLnBrk="1" hangingPunct="1"/>
            <a:r>
              <a:rPr kumimoji="0" lang="en-US" altLang="zh-CN" dirty="0"/>
              <a:t>  printf (</a:t>
            </a:r>
            <a:r>
              <a:rPr lang="en-US" altLang="zh-CN" dirty="0"/>
              <a:t>"</a:t>
            </a:r>
            <a:r>
              <a:rPr kumimoji="0" lang="en-US" altLang="zh-CN" dirty="0"/>
              <a:t>%d\n</a:t>
            </a:r>
            <a:r>
              <a:rPr lang="en-US" altLang="zh-CN" dirty="0"/>
              <a:t>"</a:t>
            </a:r>
            <a:r>
              <a:rPr kumimoji="0" lang="en-US" altLang="zh-CN" dirty="0"/>
              <a:t>, strlen(</a:t>
            </a:r>
            <a:r>
              <a:rPr lang="en-US" altLang="zh-CN" dirty="0"/>
              <a:t>"</a:t>
            </a:r>
            <a:r>
              <a:rPr kumimoji="0" lang="en-US" altLang="zh-CN" dirty="0"/>
              <a:t>beijing\0wuhan</a:t>
            </a:r>
            <a:r>
              <a:rPr lang="en-US" altLang="zh-CN" dirty="0"/>
              <a:t>"</a:t>
            </a:r>
            <a:r>
              <a:rPr kumimoji="0" lang="en-US" altLang="zh-CN" dirty="0"/>
              <a:t>)); </a:t>
            </a:r>
          </a:p>
          <a:p>
            <a:pPr eaLnBrk="1" hangingPunct="1"/>
            <a:r>
              <a:rPr kumimoji="0" lang="en-US" altLang="zh-CN" dirty="0"/>
              <a:t>}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A6ECF441-C2B9-4997-9408-B9B11C9D9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475" y="3959225"/>
            <a:ext cx="1990725" cy="969963"/>
          </a:xfrm>
          <a:prstGeom prst="rect">
            <a:avLst/>
          </a:prstGeom>
          <a:solidFill>
            <a:srgbClr val="CCFF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/>
              <a:t>运行结果：</a:t>
            </a:r>
            <a:r>
              <a:rPr kumimoji="0" lang="en-US" altLang="zh-CN"/>
              <a:t>5 </a:t>
            </a:r>
          </a:p>
          <a:p>
            <a:pPr eaLnBrk="1" hangingPunct="1">
              <a:lnSpc>
                <a:spcPct val="80000"/>
              </a:lnSpc>
            </a:pPr>
            <a:r>
              <a:rPr kumimoji="0" lang="en-US" altLang="zh-CN"/>
              <a:t>                    7</a:t>
            </a:r>
            <a:endParaRPr lang="en-US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>
            <a:extLst>
              <a:ext uri="{FF2B5EF4-FFF2-40B4-BE49-F238E27FC236}">
                <a16:creationId xmlns:a16="http://schemas.microsoft.com/office/drawing/2014/main" id="{E58AD6B4-5F9C-47AB-8EF5-C26ACED9D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874713"/>
            <a:ext cx="77597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大写字母转换成小写字母函数</a:t>
            </a:r>
            <a:r>
              <a:rPr lang="en-US" altLang="zh-CN" dirty="0" err="1"/>
              <a:t>strlwr</a:t>
            </a:r>
            <a:endParaRPr lang="en-US" altLang="zh-CN" dirty="0"/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格式：</a:t>
            </a:r>
            <a:r>
              <a:rPr lang="en-US" altLang="zh-CN" sz="2000" dirty="0" err="1">
                <a:solidFill>
                  <a:srgbClr val="3366FF"/>
                </a:solidFill>
              </a:rPr>
              <a:t>strlwr</a:t>
            </a:r>
            <a:r>
              <a:rPr lang="en-US" altLang="zh-CN" sz="2000" dirty="0"/>
              <a:t>(</a:t>
            </a:r>
            <a:r>
              <a:rPr lang="zh-CN" altLang="en-US" sz="2000" dirty="0"/>
              <a:t>字符串</a:t>
            </a:r>
            <a:r>
              <a:rPr lang="en-US" altLang="zh-CN" sz="2000" dirty="0"/>
              <a:t>)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小写字母转换成大写字母函数</a:t>
            </a:r>
            <a:r>
              <a:rPr lang="en-US" altLang="zh-CN" dirty="0" err="1"/>
              <a:t>strupr</a:t>
            </a:r>
            <a:endParaRPr lang="en-US" altLang="zh-CN" dirty="0"/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格式：</a:t>
            </a:r>
            <a:r>
              <a:rPr lang="en-US" altLang="zh-CN" sz="2000" dirty="0" err="1">
                <a:solidFill>
                  <a:srgbClr val="3366FF"/>
                </a:solidFill>
              </a:rPr>
              <a:t>strupr</a:t>
            </a:r>
            <a:r>
              <a:rPr lang="en-US" altLang="zh-CN" sz="2000" dirty="0"/>
              <a:t>(</a:t>
            </a:r>
            <a:r>
              <a:rPr lang="zh-CN" altLang="en-US" sz="2000" dirty="0"/>
              <a:t>字符串</a:t>
            </a:r>
            <a:r>
              <a:rPr lang="en-US" altLang="zh-CN" sz="2000" dirty="0"/>
              <a:t>)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B0DE0F06-A6DB-48DA-9E91-48E42928C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689225"/>
            <a:ext cx="7177087" cy="2716213"/>
          </a:xfrm>
          <a:prstGeom prst="rect">
            <a:avLst/>
          </a:prstGeom>
          <a:solidFill>
            <a:schemeClr val="bg2"/>
          </a:solidFill>
          <a:ln w="38100">
            <a:solidFill>
              <a:srgbClr val="3366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dirty="0"/>
              <a:t>例</a:t>
            </a:r>
            <a:r>
              <a:rPr lang="en-US" altLang="zh-CN" dirty="0"/>
              <a:t>19</a:t>
            </a:r>
            <a:r>
              <a:rPr lang="zh-CN" altLang="en-US" dirty="0"/>
              <a:t>：字符转换</a:t>
            </a:r>
          </a:p>
          <a:p>
            <a:pPr eaLnBrk="1" hangingPunct="1"/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r>
              <a:rPr kumimoji="0" lang="en-US" altLang="zh-CN" dirty="0"/>
              <a:t> </a:t>
            </a:r>
          </a:p>
          <a:p>
            <a:pPr eaLnBrk="1" hangingPunct="1"/>
            <a:r>
              <a:rPr lang="en-US" altLang="zh-CN" dirty="0"/>
              <a:t>#include 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  <a:endParaRPr kumimoji="0" lang="en-US" altLang="zh-CN" dirty="0"/>
          </a:p>
          <a:p>
            <a:pPr eaLnBrk="1" hangingPunct="1"/>
            <a:r>
              <a:rPr kumimoji="0" lang="en-US" altLang="zh-CN" dirty="0"/>
              <a:t>int main(   ) </a:t>
            </a:r>
          </a:p>
          <a:p>
            <a:pPr eaLnBrk="1" hangingPunct="1"/>
            <a:r>
              <a:rPr kumimoji="0" lang="en-US" altLang="zh-CN" dirty="0"/>
              <a:t>{ char  a1[6]=</a:t>
            </a:r>
            <a:r>
              <a:rPr lang="en-US" altLang="zh-CN" dirty="0"/>
              <a:t>"</a:t>
            </a:r>
            <a:r>
              <a:rPr kumimoji="0" lang="en-US" altLang="zh-CN" dirty="0" err="1"/>
              <a:t>CHinA</a:t>
            </a:r>
            <a:r>
              <a:rPr lang="en-US" altLang="zh-CN" dirty="0"/>
              <a:t>"</a:t>
            </a:r>
            <a:r>
              <a:rPr kumimoji="0" lang="en-US" altLang="zh-CN" dirty="0"/>
              <a:t>, a2[ ]=</a:t>
            </a:r>
            <a:r>
              <a:rPr lang="en-US" altLang="zh-CN" dirty="0"/>
              <a:t>"</a:t>
            </a:r>
            <a:r>
              <a:rPr kumimoji="0" lang="en-US" altLang="zh-CN" dirty="0" err="1"/>
              <a:t>wuHAn</a:t>
            </a:r>
            <a:r>
              <a:rPr lang="en-US" altLang="zh-CN" dirty="0"/>
              <a:t>"</a:t>
            </a:r>
            <a:r>
              <a:rPr kumimoji="0" lang="en-US" altLang="zh-CN" dirty="0"/>
              <a:t> ; </a:t>
            </a:r>
          </a:p>
          <a:p>
            <a:pPr eaLnBrk="1" hangingPunct="1"/>
            <a:r>
              <a:rPr kumimoji="0" lang="en-US" altLang="zh-CN" dirty="0"/>
              <a:t>   </a:t>
            </a:r>
            <a:r>
              <a:rPr kumimoji="0" lang="en-US" altLang="zh-CN" dirty="0" err="1"/>
              <a:t>printf</a:t>
            </a:r>
            <a:r>
              <a:rPr kumimoji="0" lang="en-US" altLang="zh-CN" dirty="0"/>
              <a:t> (</a:t>
            </a:r>
            <a:r>
              <a:rPr lang="en-US" altLang="zh-CN" dirty="0"/>
              <a:t>"</a:t>
            </a:r>
            <a:r>
              <a:rPr kumimoji="0" lang="en-US" altLang="zh-CN" dirty="0"/>
              <a:t>%s\n</a:t>
            </a:r>
            <a:r>
              <a:rPr lang="en-US" altLang="zh-CN" dirty="0"/>
              <a:t>"</a:t>
            </a:r>
            <a:r>
              <a:rPr kumimoji="0" lang="en-US" altLang="zh-CN" dirty="0"/>
              <a:t>,</a:t>
            </a:r>
            <a:r>
              <a:rPr kumimoji="0" lang="en-US" altLang="zh-CN" dirty="0" err="1"/>
              <a:t>strlwr</a:t>
            </a:r>
            <a:r>
              <a:rPr kumimoji="0" lang="en-US" altLang="zh-CN" dirty="0"/>
              <a:t>(a1)); </a:t>
            </a:r>
            <a:r>
              <a:rPr kumimoji="0" lang="en-US" altLang="zh-CN" dirty="0" err="1"/>
              <a:t>printf</a:t>
            </a:r>
            <a:r>
              <a:rPr kumimoji="0" lang="en-US" altLang="zh-CN" dirty="0"/>
              <a:t> (</a:t>
            </a:r>
            <a:r>
              <a:rPr lang="en-US" altLang="zh-CN" dirty="0"/>
              <a:t>"</a:t>
            </a:r>
            <a:r>
              <a:rPr kumimoji="0" lang="en-US" altLang="zh-CN" dirty="0"/>
              <a:t>%s\n</a:t>
            </a:r>
            <a:r>
              <a:rPr lang="en-US" altLang="zh-CN" dirty="0"/>
              <a:t>"</a:t>
            </a:r>
            <a:r>
              <a:rPr kumimoji="0" lang="en-US" altLang="zh-CN" dirty="0"/>
              <a:t>,</a:t>
            </a:r>
            <a:r>
              <a:rPr kumimoji="0" lang="en-US" altLang="zh-CN" dirty="0" err="1"/>
              <a:t>strupr</a:t>
            </a:r>
            <a:r>
              <a:rPr kumimoji="0" lang="en-US" altLang="zh-CN" dirty="0"/>
              <a:t>(a2)); </a:t>
            </a:r>
          </a:p>
          <a:p>
            <a:pPr eaLnBrk="1" hangingPunct="1"/>
            <a:r>
              <a:rPr kumimoji="0" lang="en-US" altLang="zh-CN" dirty="0"/>
              <a:t>}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A7ED059-19B4-4BCE-BA61-D5B12378C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5516563"/>
            <a:ext cx="2971800" cy="94615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/>
              <a:t>运行结果：</a:t>
            </a:r>
            <a:r>
              <a:rPr kumimoji="0" lang="en-US" altLang="zh-CN"/>
              <a:t>china </a:t>
            </a:r>
          </a:p>
          <a:p>
            <a:pPr eaLnBrk="1" hangingPunct="1"/>
            <a:r>
              <a:rPr kumimoji="0" lang="en-US" altLang="zh-CN"/>
              <a:t>                    WUHAN </a:t>
            </a:r>
            <a:endParaRPr lang="en-US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2BF0C97-C4AA-4B11-827A-D89654E83B73}"/>
              </a:ext>
            </a:extLst>
          </p:cNvPr>
          <p:cNvSpPr txBox="1"/>
          <p:nvPr/>
        </p:nvSpPr>
        <p:spPr>
          <a:xfrm>
            <a:off x="251520" y="1826815"/>
            <a:ext cx="459105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#include 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 &lt;</a:t>
            </a:r>
            <a:r>
              <a:rPr lang="en-US" sz="1600" dirty="0" err="1"/>
              <a:t>string.h</a:t>
            </a:r>
            <a:r>
              <a:rPr lang="en-US" sz="1600" dirty="0"/>
              <a:t>&gt;</a:t>
            </a:r>
          </a:p>
          <a:p>
            <a:r>
              <a:rPr lang="en-US" sz="1600" dirty="0"/>
              <a:t>int main()</a:t>
            </a:r>
          </a:p>
          <a:p>
            <a:r>
              <a:rPr lang="en-US" sz="1600" dirty="0"/>
              <a:t>{  </a:t>
            </a:r>
          </a:p>
          <a:p>
            <a:r>
              <a:rPr lang="en-US" sz="1600" dirty="0"/>
              <a:t>   int </a:t>
            </a:r>
            <a:r>
              <a:rPr lang="en-US" sz="1600" dirty="0" err="1"/>
              <a:t>i,result,length</a:t>
            </a:r>
            <a:r>
              <a:rPr lang="en-US" sz="1600" dirty="0"/>
              <a:t>;</a:t>
            </a:r>
          </a:p>
          <a:p>
            <a:r>
              <a:rPr lang="en-US" sz="1600" dirty="0"/>
              <a:t>   char destination[25];</a:t>
            </a:r>
          </a:p>
          <a:p>
            <a:r>
              <a:rPr lang="en-US" sz="1600" dirty="0"/>
              <a:t>   char upper[]= "ABCDE",</a:t>
            </a:r>
          </a:p>
          <a:p>
            <a:r>
              <a:rPr lang="en-US" sz="1600" dirty="0"/>
              <a:t>        lower[] = "</a:t>
            </a:r>
            <a:r>
              <a:rPr lang="en-US" sz="1600" dirty="0" err="1"/>
              <a:t>abcdefghijklm</a:t>
            </a:r>
            <a:r>
              <a:rPr lang="en-US" sz="1600" dirty="0"/>
              <a:t>";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strcpy</a:t>
            </a:r>
            <a:r>
              <a:rPr lang="en-US" sz="1600" dirty="0"/>
              <a:t>(destination, lower);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printf</a:t>
            </a:r>
            <a:r>
              <a:rPr lang="en-US" sz="1600" dirty="0"/>
              <a:t>("%s\n", destination);//"</a:t>
            </a:r>
            <a:r>
              <a:rPr lang="en-US" sz="1600" dirty="0" err="1"/>
              <a:t>abcdefghijklm</a:t>
            </a:r>
            <a:r>
              <a:rPr lang="en-US" sz="1600" dirty="0"/>
              <a:t>\0"</a:t>
            </a:r>
          </a:p>
          <a:p>
            <a:r>
              <a:rPr lang="en-US" sz="1600" dirty="0"/>
              <a:t>   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strcpy</a:t>
            </a:r>
            <a:r>
              <a:rPr lang="en-US" sz="1600" dirty="0"/>
              <a:t>(destination, upper);//"ABCDE\0ghijklm\0"</a:t>
            </a:r>
          </a:p>
          <a:p>
            <a:r>
              <a:rPr lang="en-US" sz="1600" dirty="0"/>
              <a:t>   for(</a:t>
            </a:r>
            <a:r>
              <a:rPr lang="en-US" sz="1600" dirty="0" err="1"/>
              <a:t>i</a:t>
            </a:r>
            <a:r>
              <a:rPr lang="en-US" sz="1600" dirty="0"/>
              <a:t>=0;i&lt;10;i++)</a:t>
            </a:r>
          </a:p>
          <a:p>
            <a:r>
              <a:rPr lang="en-US" sz="1600" dirty="0"/>
              <a:t>   {</a:t>
            </a:r>
          </a:p>
          <a:p>
            <a:r>
              <a:rPr lang="en-US" sz="1600" dirty="0"/>
              <a:t>   	</a:t>
            </a:r>
            <a:r>
              <a:rPr lang="en-US" sz="1600" dirty="0" err="1"/>
              <a:t>printf</a:t>
            </a:r>
            <a:r>
              <a:rPr lang="en-US" sz="1600" dirty="0"/>
              <a:t>("%</a:t>
            </a:r>
            <a:r>
              <a:rPr lang="en-US" sz="1600" dirty="0" err="1"/>
              <a:t>c",destination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printf</a:t>
            </a:r>
            <a:r>
              <a:rPr lang="en-US" sz="1600" dirty="0"/>
              <a:t>("\n");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printf</a:t>
            </a:r>
            <a:r>
              <a:rPr lang="en-US" sz="1600" dirty="0"/>
              <a:t>("%s\</a:t>
            </a:r>
            <a:r>
              <a:rPr lang="en-US" sz="1600" dirty="0" err="1"/>
              <a:t>n",destination</a:t>
            </a:r>
            <a:r>
              <a:rPr lang="en-US" sz="1600" dirty="0"/>
              <a:t>);</a:t>
            </a:r>
          </a:p>
          <a:p>
            <a:endParaRPr 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63B16E-BF2B-416C-B261-E324CA61CB72}"/>
              </a:ext>
            </a:extLst>
          </p:cNvPr>
          <p:cNvSpPr txBox="1"/>
          <p:nvPr/>
        </p:nvSpPr>
        <p:spPr>
          <a:xfrm>
            <a:off x="4552950" y="2690911"/>
            <a:ext cx="459105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//destination:  "ABCDE\0ghijklm\0"</a:t>
            </a:r>
          </a:p>
          <a:p>
            <a:r>
              <a:rPr lang="en-US" sz="1600" dirty="0"/>
              <a:t>   //upper :        "ABCDE\0"</a:t>
            </a:r>
          </a:p>
          <a:p>
            <a:r>
              <a:rPr lang="en-US" sz="1600" dirty="0"/>
              <a:t>   result = </a:t>
            </a:r>
            <a:r>
              <a:rPr lang="en-US" sz="1600" dirty="0" err="1"/>
              <a:t>strcmp</a:t>
            </a:r>
            <a:r>
              <a:rPr lang="en-US" sz="1600" dirty="0"/>
              <a:t>(</a:t>
            </a:r>
            <a:r>
              <a:rPr lang="en-US" sz="1600" dirty="0" err="1"/>
              <a:t>destination,upper</a:t>
            </a:r>
            <a:r>
              <a:rPr lang="en-US" sz="1600" dirty="0"/>
              <a:t>);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printf</a:t>
            </a:r>
            <a:r>
              <a:rPr lang="en-US" sz="1600" dirty="0"/>
              <a:t>("%d\</a:t>
            </a:r>
            <a:r>
              <a:rPr lang="en-US" sz="1600" dirty="0" err="1"/>
              <a:t>n",result</a:t>
            </a:r>
            <a:r>
              <a:rPr lang="en-US" sz="1600" dirty="0"/>
              <a:t>);</a:t>
            </a:r>
          </a:p>
          <a:p>
            <a:r>
              <a:rPr lang="en-US" sz="1600" dirty="0"/>
              <a:t>   //</a:t>
            </a:r>
          </a:p>
          <a:p>
            <a:r>
              <a:rPr lang="en-US" sz="1600" dirty="0"/>
              <a:t>   length = </a:t>
            </a:r>
            <a:r>
              <a:rPr lang="en-US" sz="1600" dirty="0" err="1"/>
              <a:t>strlen</a:t>
            </a:r>
            <a:r>
              <a:rPr lang="en-US" sz="1600" dirty="0"/>
              <a:t>(upper);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printf</a:t>
            </a:r>
            <a:r>
              <a:rPr lang="en-US" sz="1600" dirty="0"/>
              <a:t>("length:%d\</a:t>
            </a:r>
            <a:r>
              <a:rPr lang="en-US" sz="1600" dirty="0" err="1"/>
              <a:t>n",length</a:t>
            </a:r>
            <a:r>
              <a:rPr lang="en-US" sz="1600" dirty="0"/>
              <a:t>);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strupr</a:t>
            </a:r>
            <a:r>
              <a:rPr lang="en-US" sz="1600" dirty="0"/>
              <a:t>(destination);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printf</a:t>
            </a:r>
            <a:r>
              <a:rPr lang="en-US" sz="1600" dirty="0"/>
              <a:t>("%s\</a:t>
            </a:r>
            <a:r>
              <a:rPr lang="en-US" sz="1600" dirty="0" err="1"/>
              <a:t>n",destination</a:t>
            </a:r>
            <a:r>
              <a:rPr lang="en-US" sz="1600" dirty="0"/>
              <a:t>);</a:t>
            </a:r>
          </a:p>
          <a:p>
            <a:r>
              <a:rPr lang="en-US" sz="1600" dirty="0"/>
              <a:t>   for(</a:t>
            </a:r>
            <a:r>
              <a:rPr lang="en-US" sz="1600" dirty="0" err="1"/>
              <a:t>i</a:t>
            </a:r>
            <a:r>
              <a:rPr lang="en-US" sz="1600" dirty="0"/>
              <a:t>=0;i&lt;10;i++)</a:t>
            </a:r>
          </a:p>
          <a:p>
            <a:r>
              <a:rPr lang="en-US" sz="1600" dirty="0"/>
              <a:t>   {</a:t>
            </a:r>
          </a:p>
          <a:p>
            <a:r>
              <a:rPr lang="en-US" sz="1600" dirty="0"/>
              <a:t>   	</a:t>
            </a:r>
            <a:r>
              <a:rPr lang="en-US" sz="1600" dirty="0" err="1"/>
              <a:t>printf</a:t>
            </a:r>
            <a:r>
              <a:rPr lang="en-US" sz="1600" dirty="0"/>
              <a:t>("%</a:t>
            </a:r>
            <a:r>
              <a:rPr lang="en-US" sz="1600" dirty="0" err="1"/>
              <a:t>c",destination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700187-FB6B-4B88-98FF-8B5AFE8E9330}"/>
              </a:ext>
            </a:extLst>
          </p:cNvPr>
          <p:cNvSpPr txBox="1"/>
          <p:nvPr/>
        </p:nvSpPr>
        <p:spPr>
          <a:xfrm>
            <a:off x="251520" y="112474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注意</a:t>
            </a:r>
            <a:r>
              <a:rPr lang="en-US" altLang="zh-CN" b="1" dirty="0">
                <a:solidFill>
                  <a:srgbClr val="00B050"/>
                </a:solidFill>
              </a:rPr>
              <a:t>”\0”</a:t>
            </a:r>
            <a:r>
              <a:rPr lang="zh-CN" altLang="en-US" b="1" dirty="0">
                <a:solidFill>
                  <a:srgbClr val="00B050"/>
                </a:solidFill>
              </a:rPr>
              <a:t>对字符串函数的影响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2787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65" name="Text Box 9">
            <a:extLst>
              <a:ext uri="{FF2B5EF4-FFF2-40B4-BE49-F238E27FC236}">
                <a16:creationId xmlns:a16="http://schemas.microsoft.com/office/drawing/2014/main" id="{AAA175FE-0343-427E-80B2-0438B8EF0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25538"/>
            <a:ext cx="7110412" cy="4302125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18800" bIns="118800" anchor="ctr">
            <a:spAutoFit/>
          </a:bodyPr>
          <a:lstStyle/>
          <a:p>
            <a:pPr marL="457200" indent="-457200" eaLnBrk="1" hangingPunct="1">
              <a:buFontTx/>
              <a:buAutoNum type="arabicPeriod"/>
              <a:defRPr/>
            </a:pPr>
            <a:r>
              <a:rPr kumimoji="0" lang="zh-CN" altLang="en-US" dirty="0"/>
              <a:t>字符串输入方法</a:t>
            </a:r>
            <a:endParaRPr kumimoji="0" lang="en-US" altLang="zh-CN" dirty="0"/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kumimoji="0" lang="en-US" altLang="zh-CN" dirty="0" err="1"/>
              <a:t>scanf</a:t>
            </a:r>
            <a:r>
              <a:rPr kumimoji="0" lang="en-US" altLang="zh-CN" dirty="0"/>
              <a:t>  +  %c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altLang="zh-CN" dirty="0">
                <a:solidFill>
                  <a:srgbClr val="002060"/>
                </a:solidFill>
              </a:rPr>
              <a:t>while((c=</a:t>
            </a:r>
            <a:r>
              <a:rPr lang="en-US" altLang="zh-CN" dirty="0" err="1">
                <a:solidFill>
                  <a:srgbClr val="002060"/>
                </a:solidFill>
              </a:rPr>
              <a:t>getchar</a:t>
            </a:r>
            <a:r>
              <a:rPr lang="en-US" altLang="zh-CN" dirty="0">
                <a:solidFill>
                  <a:srgbClr val="002060"/>
                </a:solidFill>
              </a:rPr>
              <a:t>())!=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002060"/>
                </a:solidFill>
              </a:rPr>
              <a:t>\n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002060"/>
                </a:solidFill>
              </a:rPr>
              <a:t>) </a:t>
            </a:r>
            <a:r>
              <a:rPr lang="zh-CN" altLang="en-US" dirty="0">
                <a:solidFill>
                  <a:srgbClr val="002060"/>
                </a:solidFill>
              </a:rPr>
              <a:t>或者</a:t>
            </a:r>
            <a:r>
              <a:rPr lang="en-US" altLang="zh-CN" dirty="0">
                <a:solidFill>
                  <a:srgbClr val="002060"/>
                </a:solidFill>
              </a:rPr>
              <a:t>while((c=</a:t>
            </a:r>
            <a:r>
              <a:rPr lang="en-US" altLang="zh-CN" dirty="0" err="1">
                <a:solidFill>
                  <a:srgbClr val="002060"/>
                </a:solidFill>
              </a:rPr>
              <a:t>getchar</a:t>
            </a:r>
            <a:r>
              <a:rPr lang="en-US" altLang="zh-CN" dirty="0">
                <a:solidFill>
                  <a:srgbClr val="002060"/>
                </a:solidFill>
              </a:rPr>
              <a:t>())!=</a:t>
            </a:r>
            <a:r>
              <a:rPr lang="en-US" altLang="zh-CN" dirty="0">
                <a:solidFill>
                  <a:schemeClr val="tx1"/>
                </a:solidFill>
              </a:rPr>
              <a:t> EOF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zh-CN" altLang="en-US" dirty="0">
                <a:solidFill>
                  <a:srgbClr val="002060"/>
                </a:solidFill>
              </a:rPr>
              <a:t> </a:t>
            </a:r>
            <a:endParaRPr kumimoji="0" lang="en-US" altLang="zh-CN" dirty="0"/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kumimoji="0" lang="en-US" altLang="zh-CN" dirty="0" err="1"/>
              <a:t>scanf</a:t>
            </a:r>
            <a:r>
              <a:rPr kumimoji="0" lang="en-US" altLang="zh-CN" dirty="0"/>
              <a:t>  + %s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kumimoji="0" lang="en-US" altLang="zh-CN" dirty="0"/>
              <a:t>gets()</a:t>
            </a:r>
          </a:p>
          <a:p>
            <a:pPr lvl="1" eaLnBrk="1" hangingPunct="1">
              <a:defRPr/>
            </a:pPr>
            <a:endParaRPr kumimoji="0" lang="en-US" altLang="zh-CN" dirty="0"/>
          </a:p>
          <a:p>
            <a:pPr marL="457200" indent="-457200" eaLnBrk="1" hangingPunct="1">
              <a:buFontTx/>
              <a:buAutoNum type="arabicPeriod"/>
              <a:defRPr/>
            </a:pPr>
            <a:r>
              <a:rPr kumimoji="0" lang="zh-CN" altLang="en-US" dirty="0"/>
              <a:t>字符串输出方法</a:t>
            </a:r>
            <a:endParaRPr kumimoji="0" lang="en-US" altLang="zh-CN" dirty="0"/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kumimoji="0" lang="en-US" altLang="zh-CN" dirty="0" err="1"/>
              <a:t>printf</a:t>
            </a:r>
            <a:r>
              <a:rPr kumimoji="0" lang="en-US" altLang="zh-CN" dirty="0"/>
              <a:t> + %c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kumimoji="0" lang="en-US" altLang="zh-CN" dirty="0" err="1"/>
              <a:t>printf</a:t>
            </a:r>
            <a:r>
              <a:rPr kumimoji="0" lang="en-US" altLang="zh-CN" dirty="0"/>
              <a:t> + %s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kumimoji="0" lang="en-US" altLang="zh-CN" dirty="0"/>
              <a:t>puts() </a:t>
            </a:r>
          </a:p>
        </p:txBody>
      </p:sp>
      <p:sp>
        <p:nvSpPr>
          <p:cNvPr id="55299" name="Rectangle 4">
            <a:extLst>
              <a:ext uri="{FF2B5EF4-FFF2-40B4-BE49-F238E27FC236}">
                <a16:creationId xmlns:a16="http://schemas.microsoft.com/office/drawing/2014/main" id="{FB921C91-2E67-4A11-85D1-A7A6C8651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260350"/>
            <a:ext cx="77597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3200"/>
              <a:t>总结 （</a:t>
            </a:r>
            <a:r>
              <a:rPr lang="en-US" altLang="zh-CN" sz="3200"/>
              <a:t>1</a:t>
            </a:r>
            <a:r>
              <a:rPr lang="zh-CN" altLang="en-US" sz="3200"/>
              <a:t>）</a:t>
            </a:r>
            <a:endParaRPr lang="en-US" altLang="zh-CN" sz="3200">
              <a:solidFill>
                <a:srgbClr val="FF0000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endParaRPr lang="zh-CN" altLang="en-US" sz="200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65" name="Text Box 9">
            <a:extLst>
              <a:ext uri="{FF2B5EF4-FFF2-40B4-BE49-F238E27FC236}">
                <a16:creationId xmlns:a16="http://schemas.microsoft.com/office/drawing/2014/main" id="{31386677-F6D5-4060-B9F7-63771CC11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27088"/>
            <a:ext cx="8893175" cy="5410200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18800" bIns="118800" anchor="ctr">
            <a:spAutoFit/>
          </a:bodyPr>
          <a:lstStyle/>
          <a:p>
            <a:pPr marL="457200" indent="-457200" eaLnBrk="1" hangingPunct="1">
              <a:buFontTx/>
              <a:buAutoNum type="arabicPeriod"/>
              <a:defRPr/>
            </a:pPr>
            <a:r>
              <a:rPr kumimoji="0" lang="zh-CN" altLang="en-US" dirty="0"/>
              <a:t>字符串问题的解题思路：</a:t>
            </a:r>
            <a:endParaRPr kumimoji="0" lang="en-US" altLang="zh-CN" dirty="0"/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zh-CN" altLang="en-US" dirty="0">
                <a:solidFill>
                  <a:srgbClr val="002060"/>
                </a:solidFill>
              </a:rPr>
              <a:t>是否可以进行</a:t>
            </a:r>
            <a:r>
              <a:rPr kumimoji="0" lang="zh-CN" altLang="en-US" dirty="0"/>
              <a:t>字符串</a:t>
            </a:r>
            <a:r>
              <a:rPr lang="zh-CN" altLang="en-US" dirty="0">
                <a:solidFill>
                  <a:srgbClr val="002060"/>
                </a:solidFill>
              </a:rPr>
              <a:t>整体操作？使用各种</a:t>
            </a:r>
            <a:r>
              <a:rPr lang="en-US" altLang="zh-CN" dirty="0">
                <a:solidFill>
                  <a:srgbClr val="002060"/>
                </a:solidFill>
              </a:rPr>
              <a:t>string</a:t>
            </a:r>
            <a:r>
              <a:rPr lang="zh-CN" altLang="en-US" dirty="0">
                <a:solidFill>
                  <a:srgbClr val="002060"/>
                </a:solidFill>
              </a:rPr>
              <a:t>函数</a:t>
            </a:r>
            <a:endParaRPr lang="en-US" altLang="zh-CN" dirty="0">
              <a:solidFill>
                <a:srgbClr val="002060"/>
              </a:solidFill>
            </a:endParaRP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zh-CN" altLang="en-US" dirty="0">
                <a:solidFill>
                  <a:srgbClr val="002060"/>
                </a:solidFill>
              </a:rPr>
              <a:t>否则，需要对</a:t>
            </a:r>
            <a:r>
              <a:rPr lang="zh-CN" altLang="en-US" dirty="0">
                <a:solidFill>
                  <a:schemeClr val="tx1"/>
                </a:solidFill>
              </a:rPr>
              <a:t>每个字符进行</a:t>
            </a:r>
            <a:r>
              <a:rPr lang="zh-CN" altLang="en-US" dirty="0">
                <a:solidFill>
                  <a:srgbClr val="FFC000"/>
                </a:solidFill>
              </a:rPr>
              <a:t>遍历（或操作</a:t>
            </a:r>
            <a:r>
              <a:rPr lang="zh-CN" altLang="en-US">
                <a:solidFill>
                  <a:srgbClr val="FFC000"/>
                </a:solidFill>
              </a:rPr>
              <a:t>）</a:t>
            </a:r>
            <a:r>
              <a:rPr lang="zh-CN" altLang="en-US">
                <a:solidFill>
                  <a:srgbClr val="002060"/>
                </a:solidFill>
              </a:rPr>
              <a:t>？对字符变量进行操作</a:t>
            </a:r>
            <a:r>
              <a:rPr lang="zh-CN" altLang="en-US">
                <a:solidFill>
                  <a:srgbClr val="FFC000"/>
                </a:solidFill>
              </a:rPr>
              <a:t> </a:t>
            </a:r>
            <a:r>
              <a:rPr kumimoji="0" lang="en-US" altLang="zh-CN" dirty="0"/>
              <a:t> 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kumimoji="0" lang="zh-CN" altLang="en-US" dirty="0"/>
              <a:t>字符串问题的解题思路：</a:t>
            </a:r>
            <a:endParaRPr kumimoji="0" lang="en-US" altLang="zh-CN" dirty="0"/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kumimoji="0" lang="zh-CN" altLang="en-US" dirty="0"/>
              <a:t>输入数据和输出结果用什么数据结构？变量还是</a:t>
            </a:r>
            <a:r>
              <a:rPr lang="zh-CN" altLang="en-US" dirty="0">
                <a:solidFill>
                  <a:schemeClr val="tx1"/>
                </a:solidFill>
              </a:rPr>
              <a:t>数组？类型？</a:t>
            </a:r>
            <a:endParaRPr kumimoji="0" lang="en-US" altLang="zh-CN" dirty="0"/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kumimoji="0" lang="zh-CN" altLang="en-US" dirty="0"/>
              <a:t>算法  及中间使用的数据结构</a:t>
            </a:r>
            <a:endParaRPr kumimoji="0" lang="en-US" altLang="zh-CN" dirty="0"/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zh-CN" altLang="zh-CN" dirty="0">
                <a:solidFill>
                  <a:schemeClr val="tx1"/>
                </a:solidFill>
              </a:rPr>
              <a:t>寻找字符</a:t>
            </a:r>
            <a:r>
              <a:rPr lang="zh-CN" altLang="en-US" dirty="0">
                <a:solidFill>
                  <a:schemeClr val="tx1"/>
                </a:solidFill>
              </a:rPr>
              <a:t>数组</a:t>
            </a:r>
            <a:r>
              <a:rPr lang="en-US" altLang="zh-CN" dirty="0" err="1">
                <a:solidFill>
                  <a:schemeClr val="tx1"/>
                </a:solidFill>
              </a:rPr>
              <a:t>str</a:t>
            </a:r>
            <a:r>
              <a:rPr lang="zh-CN" altLang="zh-CN" dirty="0">
                <a:solidFill>
                  <a:schemeClr val="tx1"/>
                </a:solidFill>
              </a:rPr>
              <a:t>的尾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kumimoji="0" lang="zh-CN" altLang="en-US" dirty="0"/>
              <a:t>方法</a:t>
            </a:r>
            <a:endParaRPr lang="en-US" altLang="zh-CN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zh-CN" altLang="en-US" dirty="0">
                <a:solidFill>
                  <a:schemeClr val="tx1"/>
                </a:solidFill>
              </a:rPr>
              <a:t>或者对</a:t>
            </a:r>
            <a:r>
              <a:rPr lang="zh-CN" altLang="zh-CN" dirty="0">
                <a:solidFill>
                  <a:schemeClr val="tx1"/>
                </a:solidFill>
              </a:rPr>
              <a:t>字符</a:t>
            </a:r>
            <a:r>
              <a:rPr lang="zh-CN" altLang="en-US" dirty="0">
                <a:solidFill>
                  <a:schemeClr val="tx1"/>
                </a:solidFill>
              </a:rPr>
              <a:t>数组</a:t>
            </a:r>
            <a:r>
              <a:rPr lang="en-US" altLang="zh-CN" dirty="0" err="1">
                <a:solidFill>
                  <a:schemeClr val="tx1"/>
                </a:solidFill>
              </a:rPr>
              <a:t>str</a:t>
            </a:r>
            <a:r>
              <a:rPr lang="zh-CN" altLang="en-US" dirty="0">
                <a:solidFill>
                  <a:schemeClr val="tx1"/>
                </a:solidFill>
              </a:rPr>
              <a:t>中</a:t>
            </a:r>
            <a:r>
              <a:rPr lang="zh-CN" altLang="zh-CN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chemeClr val="tx1"/>
                </a:solidFill>
              </a:rPr>
              <a:t>每个字符进行</a:t>
            </a:r>
            <a:r>
              <a:rPr lang="zh-CN" altLang="en-US" dirty="0">
                <a:solidFill>
                  <a:srgbClr val="FFC000"/>
                </a:solidFill>
              </a:rPr>
              <a:t>遍历（或操作）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kumimoji="0" lang="zh-CN" altLang="en-US" dirty="0"/>
              <a:t>方法？</a:t>
            </a:r>
            <a:r>
              <a:rPr kumimoji="0" lang="en-US" altLang="zh-CN" dirty="0"/>
              <a:t> </a:t>
            </a:r>
            <a:endParaRPr lang="en-US" altLang="zh-CN" dirty="0">
              <a:solidFill>
                <a:srgbClr val="FF3300"/>
              </a:solidFill>
            </a:endParaRP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altLang="zh-CN" dirty="0">
                <a:solidFill>
                  <a:srgbClr val="FF3300"/>
                </a:solidFill>
              </a:rPr>
              <a:t>i= 0; wh</a:t>
            </a:r>
            <a:r>
              <a:rPr lang="en-US" altLang="zh-CN" dirty="0">
                <a:solidFill>
                  <a:srgbClr val="FF0000"/>
                </a:solidFill>
              </a:rPr>
              <a:t>il</a:t>
            </a:r>
            <a:r>
              <a:rPr lang="en-US" altLang="zh-CN" dirty="0">
                <a:solidFill>
                  <a:srgbClr val="FF3300"/>
                </a:solidFill>
              </a:rPr>
              <a:t>e(</a:t>
            </a:r>
            <a:r>
              <a:rPr lang="en-US" altLang="zh-CN" dirty="0" err="1">
                <a:solidFill>
                  <a:srgbClr val="FF3300"/>
                </a:solidFill>
              </a:rPr>
              <a:t>str</a:t>
            </a:r>
            <a:r>
              <a:rPr lang="en-US" altLang="zh-CN" dirty="0">
                <a:solidFill>
                  <a:srgbClr val="FF3300"/>
                </a:solidFill>
              </a:rPr>
              <a:t>[i]!='\0') 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FF3300"/>
                </a:solidFill>
              </a:rPr>
              <a:t>       { </a:t>
            </a:r>
            <a:r>
              <a:rPr lang="zh-CN" altLang="en-US" dirty="0">
                <a:solidFill>
                  <a:srgbClr val="FFC000"/>
                </a:solidFill>
              </a:rPr>
              <a:t>对</a:t>
            </a:r>
            <a:r>
              <a:rPr lang="en-US" altLang="zh-CN" dirty="0" err="1">
                <a:solidFill>
                  <a:srgbClr val="FFC000"/>
                </a:solidFill>
              </a:rPr>
              <a:t>str</a:t>
            </a:r>
            <a:r>
              <a:rPr lang="en-US" altLang="zh-CN" dirty="0">
                <a:solidFill>
                  <a:srgbClr val="FFC000"/>
                </a:solidFill>
              </a:rPr>
              <a:t>[i]</a:t>
            </a:r>
            <a:r>
              <a:rPr lang="zh-CN" altLang="en-US" dirty="0">
                <a:solidFill>
                  <a:srgbClr val="FFC000"/>
                </a:solidFill>
              </a:rPr>
              <a:t>进行操作</a:t>
            </a:r>
            <a:r>
              <a:rPr lang="zh-CN" altLang="en-US" dirty="0">
                <a:solidFill>
                  <a:srgbClr val="FF3300"/>
                </a:solidFill>
              </a:rPr>
              <a:t>；</a:t>
            </a:r>
            <a:r>
              <a:rPr lang="en-US" altLang="zh-CN" dirty="0">
                <a:solidFill>
                  <a:srgbClr val="FF3300"/>
                </a:solidFill>
              </a:rPr>
              <a:t>      i++;}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altLang="zh-CN" dirty="0">
                <a:solidFill>
                  <a:srgbClr val="FF3300"/>
                </a:solidFill>
              </a:rPr>
              <a:t>for(i = 0; i&lt; </a:t>
            </a:r>
            <a:r>
              <a:rPr lang="en-US" altLang="zh-CN" dirty="0" err="1">
                <a:solidFill>
                  <a:srgbClr val="FF3300"/>
                </a:solidFill>
              </a:rPr>
              <a:t>strlen</a:t>
            </a:r>
            <a:r>
              <a:rPr lang="en-US" altLang="zh-CN" dirty="0">
                <a:solidFill>
                  <a:srgbClr val="FF3300"/>
                </a:solidFill>
              </a:rPr>
              <a:t>(</a:t>
            </a:r>
            <a:r>
              <a:rPr lang="en-US" altLang="zh-CN" dirty="0" err="1">
                <a:solidFill>
                  <a:srgbClr val="FF3300"/>
                </a:solidFill>
              </a:rPr>
              <a:t>str</a:t>
            </a:r>
            <a:r>
              <a:rPr lang="en-US" altLang="zh-CN" dirty="0">
                <a:solidFill>
                  <a:srgbClr val="FF3300"/>
                </a:solidFill>
              </a:rPr>
              <a:t>); i++) {</a:t>
            </a:r>
            <a:r>
              <a:rPr lang="zh-CN" altLang="en-US" dirty="0">
                <a:solidFill>
                  <a:srgbClr val="FFC000"/>
                </a:solidFill>
              </a:rPr>
              <a:t>对</a:t>
            </a:r>
            <a:r>
              <a:rPr lang="en-US" altLang="zh-CN" dirty="0" err="1">
                <a:solidFill>
                  <a:srgbClr val="FFC000"/>
                </a:solidFill>
              </a:rPr>
              <a:t>str</a:t>
            </a:r>
            <a:r>
              <a:rPr lang="en-US" altLang="zh-CN" dirty="0">
                <a:solidFill>
                  <a:srgbClr val="FFC000"/>
                </a:solidFill>
              </a:rPr>
              <a:t>[i]</a:t>
            </a:r>
            <a:r>
              <a:rPr lang="zh-CN" altLang="en-US" dirty="0">
                <a:solidFill>
                  <a:srgbClr val="FFC000"/>
                </a:solidFill>
              </a:rPr>
              <a:t>进行操作</a:t>
            </a:r>
            <a:r>
              <a:rPr lang="zh-CN" altLang="en-US" dirty="0">
                <a:solidFill>
                  <a:srgbClr val="FF3300"/>
                </a:solidFill>
              </a:rPr>
              <a:t>；</a:t>
            </a:r>
            <a:r>
              <a:rPr lang="en-US" altLang="zh-CN" dirty="0">
                <a:solidFill>
                  <a:srgbClr val="FF3300"/>
                </a:solidFill>
              </a:rPr>
              <a:t>}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altLang="zh-CN" dirty="0">
                <a:solidFill>
                  <a:srgbClr val="FF3300"/>
                </a:solidFill>
              </a:rPr>
              <a:t>for(i=0;(c=</a:t>
            </a:r>
            <a:r>
              <a:rPr lang="en-US" altLang="zh-CN" dirty="0" err="1">
                <a:solidFill>
                  <a:srgbClr val="FF3300"/>
                </a:solidFill>
              </a:rPr>
              <a:t>str</a:t>
            </a:r>
            <a:r>
              <a:rPr lang="en-US" altLang="zh-CN" dirty="0">
                <a:solidFill>
                  <a:srgbClr val="FF3300"/>
                </a:solidFill>
              </a:rPr>
              <a:t>[i])!='\0';i++) {</a:t>
            </a:r>
            <a:r>
              <a:rPr lang="zh-CN" altLang="en-US" dirty="0">
                <a:solidFill>
                  <a:srgbClr val="FFC000"/>
                </a:solidFill>
              </a:rPr>
              <a:t>对</a:t>
            </a:r>
            <a:r>
              <a:rPr lang="en-US" altLang="zh-CN" dirty="0">
                <a:solidFill>
                  <a:srgbClr val="FFC000"/>
                </a:solidFill>
              </a:rPr>
              <a:t>c</a:t>
            </a:r>
            <a:r>
              <a:rPr lang="zh-CN" altLang="en-US" dirty="0">
                <a:solidFill>
                  <a:srgbClr val="FFC000"/>
                </a:solidFill>
              </a:rPr>
              <a:t>进行操作；</a:t>
            </a:r>
            <a:r>
              <a:rPr lang="en-US" altLang="zh-CN" dirty="0">
                <a:solidFill>
                  <a:srgbClr val="FF3300"/>
                </a:solidFill>
              </a:rPr>
              <a:t>}</a:t>
            </a:r>
          </a:p>
        </p:txBody>
      </p:sp>
      <p:sp>
        <p:nvSpPr>
          <p:cNvPr id="56323" name="Rectangle 4">
            <a:extLst>
              <a:ext uri="{FF2B5EF4-FFF2-40B4-BE49-F238E27FC236}">
                <a16:creationId xmlns:a16="http://schemas.microsoft.com/office/drawing/2014/main" id="{89E78E7B-22B8-4322-82E7-91FFAB3CD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" y="260350"/>
            <a:ext cx="77597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3200"/>
              <a:t>总结 （</a:t>
            </a:r>
            <a:r>
              <a:rPr lang="en-US" altLang="zh-CN" sz="3200"/>
              <a:t>2</a:t>
            </a:r>
            <a:r>
              <a:rPr lang="zh-CN" altLang="en-US" sz="3200"/>
              <a:t>）</a:t>
            </a:r>
            <a:endParaRPr lang="en-US" altLang="zh-CN" sz="3200">
              <a:solidFill>
                <a:srgbClr val="FF0000"/>
              </a:solidFill>
            </a:endParaRPr>
          </a:p>
          <a:p>
            <a:pPr lvl="3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endParaRPr lang="zh-CN" altLang="en-US" sz="200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0A2F1E77-4D5F-4A94-88F9-D4DB759FC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869950"/>
            <a:ext cx="798195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/>
              <a:t>一维数组元素的引用</a:t>
            </a:r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数组必须</a:t>
            </a:r>
            <a:r>
              <a:rPr lang="zh-CN" altLang="en-US">
                <a:solidFill>
                  <a:srgbClr val="FF0000"/>
                </a:solidFill>
              </a:rPr>
              <a:t>先定义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后使用</a:t>
            </a:r>
            <a:endParaRPr lang="zh-CN" altLang="en-US"/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zh-CN"/>
              <a:t>只能逐个引用数组元素，不能一次引用整个数组。</a:t>
            </a:r>
            <a:endParaRPr lang="zh-CN" altLang="en-US"/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zh-CN"/>
              <a:t>数组元素表示形式：  </a:t>
            </a:r>
            <a:r>
              <a:rPr lang="zh-CN" altLang="zh-CN">
                <a:solidFill>
                  <a:srgbClr val="3366FF"/>
                </a:solidFill>
              </a:rPr>
              <a:t>数组名[下标]</a:t>
            </a:r>
            <a:endParaRPr lang="en-US" altLang="zh-CN">
              <a:solidFill>
                <a:srgbClr val="3366FF"/>
              </a:solidFill>
            </a:endParaRPr>
          </a:p>
          <a:p>
            <a:pPr lvl="3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/>
              <a:t>其中：下标可以是常量或整型表达式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58C0F320-A655-4693-878A-7556B5B73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3224213"/>
            <a:ext cx="4183063" cy="1573212"/>
          </a:xfrm>
          <a:prstGeom prst="rect">
            <a:avLst/>
          </a:prstGeom>
          <a:solidFill>
            <a:schemeClr val="bg2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例     </a:t>
            </a:r>
            <a:r>
              <a:rPr lang="en-US" altLang="zh-CN" dirty="0"/>
              <a:t>int a[10];</a:t>
            </a:r>
          </a:p>
          <a:p>
            <a:pPr eaLnBrk="1" hangingPunct="1"/>
            <a:r>
              <a:rPr lang="en-US" altLang="zh-CN" dirty="0"/>
              <a:t>         </a:t>
            </a:r>
            <a:r>
              <a:rPr lang="en-US" altLang="zh-CN" dirty="0" err="1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d",a</a:t>
            </a:r>
            <a:r>
              <a:rPr lang="en-US" altLang="zh-CN" dirty="0"/>
              <a:t>);         (</a:t>
            </a:r>
            <a:r>
              <a:rPr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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zh-CN" altLang="zh-CN" dirty="0"/>
              <a:t>必须</a:t>
            </a:r>
            <a:r>
              <a:rPr lang="zh-CN" altLang="en-US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for(j=0;j&lt;10;j++)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            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("%d\</a:t>
            </a:r>
            <a:r>
              <a:rPr lang="en-US" altLang="zh-CN" dirty="0" err="1">
                <a:solidFill>
                  <a:srgbClr val="FF0000"/>
                </a:solidFill>
              </a:rPr>
              <a:t>t",a</a:t>
            </a:r>
            <a:r>
              <a:rPr lang="en-US" altLang="zh-CN" dirty="0">
                <a:solidFill>
                  <a:srgbClr val="FF0000"/>
                </a:solidFill>
              </a:rPr>
              <a:t>[j]);  </a:t>
            </a:r>
            <a:r>
              <a:rPr lang="en-US" altLang="zh-CN" dirty="0"/>
              <a:t>(</a:t>
            </a:r>
            <a:r>
              <a:rPr lang="en-US" altLang="zh-CN" dirty="0">
                <a:sym typeface="Wingdings 2" panose="05020102010507070707" pitchFamily="18" charset="2"/>
              </a:rPr>
              <a:t></a:t>
            </a:r>
            <a:r>
              <a:rPr lang="en-US" altLang="zh-CN" dirty="0"/>
              <a:t>)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9157E9B1-665B-4453-A9B7-A1648D9C5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3067537"/>
            <a:ext cx="2857170" cy="3418501"/>
          </a:xfrm>
          <a:prstGeom prst="rect">
            <a:avLst/>
          </a:prstGeom>
          <a:solidFill>
            <a:schemeClr val="bg2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7.1</a:t>
            </a:r>
          </a:p>
          <a:p>
            <a:pPr eaLnBrk="1" hangingPunct="1"/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 </a:t>
            </a:r>
          </a:p>
          <a:p>
            <a:pPr eaLnBrk="1" hangingPunct="1"/>
            <a:r>
              <a:rPr lang="en-US" altLang="zh-CN" dirty="0"/>
              <a:t>int main()</a:t>
            </a:r>
          </a:p>
          <a:p>
            <a:pPr eaLnBrk="1" hangingPunct="1"/>
            <a:r>
              <a:rPr lang="en-US" altLang="zh-CN" dirty="0"/>
              <a:t>{ int </a:t>
            </a:r>
            <a:r>
              <a:rPr lang="en-US" altLang="zh-CN" dirty="0" err="1"/>
              <a:t>i,a</a:t>
            </a:r>
            <a:r>
              <a:rPr lang="en-US" altLang="zh-CN" dirty="0"/>
              <a:t>[10];</a:t>
            </a:r>
          </a:p>
          <a:p>
            <a:pPr eaLnBrk="1" hangingPunct="1"/>
            <a:r>
              <a:rPr lang="en-US" altLang="zh-CN" dirty="0"/>
              <a:t>   for(</a:t>
            </a:r>
            <a:r>
              <a:rPr lang="en-US" altLang="zh-CN" dirty="0" err="1"/>
              <a:t>i</a:t>
            </a:r>
            <a:r>
              <a:rPr lang="en-US" altLang="zh-CN" dirty="0"/>
              <a:t>=0;i&lt;=9;i++)</a:t>
            </a:r>
          </a:p>
          <a:p>
            <a:pPr eaLnBrk="1" hangingPunct="1"/>
            <a:r>
              <a:rPr lang="en-US" altLang="zh-CN" dirty="0"/>
              <a:t>      a[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/>
              <a:t>   for(i=9;i&gt;=0;i--)</a:t>
            </a:r>
          </a:p>
          <a:p>
            <a:pPr eaLnBrk="1" hangingPunct="1"/>
            <a:r>
              <a:rPr lang="en-US" altLang="zh-CN" dirty="0"/>
              <a:t>       </a:t>
            </a:r>
            <a:r>
              <a:rPr lang="en-US" altLang="zh-CN" dirty="0" err="1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d",a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pPr eaLnBrk="1" hangingPunct="1"/>
            <a:r>
              <a:rPr lang="en-US" altLang="zh-CN" dirty="0"/>
              <a:t>}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8326DF35-4054-4590-A181-A46EBAAA5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288" y="5118100"/>
            <a:ext cx="2676525" cy="860425"/>
          </a:xfrm>
          <a:prstGeom prst="rect">
            <a:avLst/>
          </a:prstGeom>
          <a:solidFill>
            <a:schemeClr val="bg2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运行结果：</a:t>
            </a:r>
            <a:endParaRPr lang="zh-CN" altLang="en-US" sz="2000"/>
          </a:p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  </a:t>
            </a:r>
            <a:r>
              <a:rPr lang="en-US" altLang="zh-CN">
                <a:solidFill>
                  <a:srgbClr val="000000"/>
                </a:solidFill>
              </a:rPr>
              <a:t>9 8 7 6 5 4 3 2 1 0</a:t>
            </a:r>
            <a:endParaRPr lang="en-US" altLang="zh-CN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0">
            <a:extLst>
              <a:ext uri="{FF2B5EF4-FFF2-40B4-BE49-F238E27FC236}">
                <a16:creationId xmlns:a16="http://schemas.microsoft.com/office/drawing/2014/main" id="{27A0102F-B10D-4683-AB1E-3A0BA8799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1355725"/>
            <a:ext cx="8583612" cy="83026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3575" indent="-663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20  </a:t>
            </a:r>
            <a:r>
              <a:rPr kumimoji="0" lang="zh-CN" altLang="en-US" dirty="0"/>
              <a:t>接受键盘输入的两个字符串，并将其首尾相接后输出。每个字符串内部不含空格。</a:t>
            </a:r>
            <a:endParaRPr lang="zh-CN" altLang="en-US" dirty="0"/>
          </a:p>
        </p:txBody>
      </p:sp>
      <p:sp>
        <p:nvSpPr>
          <p:cNvPr id="515083" name="Text Box 11">
            <a:extLst>
              <a:ext uri="{FF2B5EF4-FFF2-40B4-BE49-F238E27FC236}">
                <a16:creationId xmlns:a16="http://schemas.microsoft.com/office/drawing/2014/main" id="{BAB62F9D-A747-454A-8AE1-B72E62F1C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2559050"/>
            <a:ext cx="8220075" cy="3416300"/>
          </a:xfrm>
          <a:prstGeom prst="rect">
            <a:avLst/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分析：</a:t>
            </a:r>
          </a:p>
          <a:p>
            <a:pPr lvl="1" eaLnBrk="1" hangingPunct="1"/>
            <a:r>
              <a:rPr lang="zh-CN" altLang="en-US"/>
              <a:t>数据结构：</a:t>
            </a:r>
          </a:p>
          <a:p>
            <a:pPr lvl="2" eaLnBrk="1" hangingPunct="1"/>
            <a:r>
              <a:rPr lang="zh-CN" altLang="en-US"/>
              <a:t>字符串的存储需要用字符数组</a:t>
            </a:r>
          </a:p>
          <a:p>
            <a:pPr lvl="1" eaLnBrk="1" hangingPunct="1"/>
            <a:r>
              <a:rPr lang="zh-CN" altLang="en-US"/>
              <a:t>算法要点：</a:t>
            </a:r>
          </a:p>
          <a:p>
            <a:pPr lvl="2" eaLnBrk="1" hangingPunct="1"/>
            <a:r>
              <a:rPr lang="zh-CN" altLang="en-US"/>
              <a:t>字符串输入，可以用具有词处理功能的</a:t>
            </a:r>
            <a:r>
              <a:rPr lang="en-US" altLang="zh-CN"/>
              <a:t>scanf()</a:t>
            </a:r>
            <a:r>
              <a:rPr lang="zh-CN" altLang="en-US"/>
              <a:t>函数。</a:t>
            </a:r>
          </a:p>
          <a:p>
            <a:pPr lvl="2" eaLnBrk="1" hangingPunct="1"/>
            <a:r>
              <a:rPr lang="zh-CN" altLang="en-US"/>
              <a:t>字符串拼接方法：先找到第一个字符串的末尾，然后</a:t>
            </a:r>
          </a:p>
          <a:p>
            <a:pPr lvl="2" eaLnBrk="1" hangingPunct="1"/>
            <a:r>
              <a:rPr lang="zh-CN" altLang="en-US"/>
              <a:t>将第二个串的字符逐个添加到末尾。</a:t>
            </a:r>
          </a:p>
          <a:p>
            <a:pPr lvl="2" eaLnBrk="1" hangingPunct="1"/>
            <a:r>
              <a:rPr lang="zh-CN" altLang="en-US"/>
              <a:t>注意，要去掉第一个串的结束符‘</a:t>
            </a:r>
            <a:r>
              <a:rPr lang="en-US" altLang="zh-CN"/>
              <a:t>\0’</a:t>
            </a:r>
            <a:r>
              <a:rPr lang="zh-CN" altLang="en-US"/>
              <a:t>，但第二个串的</a:t>
            </a:r>
          </a:p>
          <a:p>
            <a:pPr lvl="2" eaLnBrk="1" hangingPunct="1"/>
            <a:r>
              <a:rPr lang="zh-CN" altLang="en-US"/>
              <a:t>结束符‘</a:t>
            </a:r>
            <a:r>
              <a:rPr lang="en-US" altLang="zh-CN"/>
              <a:t>\0’</a:t>
            </a:r>
            <a:r>
              <a:rPr lang="zh-CN" altLang="en-US"/>
              <a:t>要添加进去。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>
            <a:extLst>
              <a:ext uri="{FF2B5EF4-FFF2-40B4-BE49-F238E27FC236}">
                <a16:creationId xmlns:a16="http://schemas.microsoft.com/office/drawing/2014/main" id="{F72D791E-036A-44F5-AAE9-26AAD833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04813"/>
            <a:ext cx="8893175" cy="5976937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zh-CN" altLang="en-US" dirty="0">
                <a:solidFill>
                  <a:schemeClr val="tx1"/>
                </a:solidFill>
              </a:rPr>
              <a:t>程序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#include &lt;stdio.h&gt;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#include&lt;string.h&gt;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int main()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{ char str1[50],str2[20];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int i,j;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scanf("%s",str1);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scanf("%s",str2);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	strcat(str1,str2); /*</a:t>
            </a:r>
            <a:r>
              <a:rPr lang="zh-CN" altLang="en-US" dirty="0">
                <a:solidFill>
                  <a:schemeClr val="tx1"/>
                </a:solidFill>
              </a:rPr>
              <a:t>最直接的方式，使用</a:t>
            </a:r>
            <a:r>
              <a:rPr lang="en-US" altLang="zh-CN" dirty="0">
                <a:solidFill>
                  <a:schemeClr val="tx1"/>
                </a:solidFill>
              </a:rPr>
              <a:t>strcat</a:t>
            </a:r>
            <a:r>
              <a:rPr lang="zh-CN" altLang="en-US" dirty="0">
                <a:solidFill>
                  <a:schemeClr val="tx1"/>
                </a:solidFill>
              </a:rPr>
              <a:t>函数*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	printf(str1);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11093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>
            <a:extLst>
              <a:ext uri="{FF2B5EF4-FFF2-40B4-BE49-F238E27FC236}">
                <a16:creationId xmlns:a16="http://schemas.microsoft.com/office/drawing/2014/main" id="{F72D791E-036A-44F5-AAE9-26AAD8330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04813"/>
            <a:ext cx="8893175" cy="5976937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zh-CN" altLang="en-US" dirty="0">
                <a:solidFill>
                  <a:schemeClr val="tx1"/>
                </a:solidFill>
              </a:rPr>
              <a:t>程序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#include &lt;</a:t>
            </a:r>
            <a:r>
              <a:rPr lang="en-US" altLang="zh-CN" dirty="0" err="1">
                <a:solidFill>
                  <a:schemeClr val="tx1"/>
                </a:solidFill>
              </a:rPr>
              <a:t>stdio.h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main()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{ char str1[50],str2[20];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i,j</a:t>
            </a:r>
            <a:r>
              <a:rPr lang="en-US" altLang="zh-CN" dirty="0">
                <a:solidFill>
                  <a:schemeClr val="tx1"/>
                </a:solidFill>
              </a:rPr>
              <a:t>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err="1">
                <a:solidFill>
                  <a:schemeClr val="tx1"/>
                </a:solidFill>
              </a:rPr>
              <a:t>scanf</a:t>
            </a:r>
            <a:r>
              <a:rPr lang="en-US" altLang="zh-CN" dirty="0">
                <a:solidFill>
                  <a:schemeClr val="tx1"/>
                </a:solidFill>
              </a:rPr>
              <a:t>("%s",str1);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err="1">
                <a:solidFill>
                  <a:schemeClr val="tx1"/>
                </a:solidFill>
              </a:rPr>
              <a:t>scanf</a:t>
            </a:r>
            <a:r>
              <a:rPr lang="en-US" altLang="zh-CN" dirty="0">
                <a:solidFill>
                  <a:schemeClr val="tx1"/>
                </a:solidFill>
              </a:rPr>
              <a:t>("%s",str2);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=j=0;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rgbClr val="FF3300"/>
                </a:solidFill>
              </a:rPr>
              <a:t>while(str1[</a:t>
            </a:r>
            <a:r>
              <a:rPr lang="en-US" altLang="zh-CN" dirty="0" err="1">
                <a:solidFill>
                  <a:srgbClr val="FF3300"/>
                </a:solidFill>
              </a:rPr>
              <a:t>i</a:t>
            </a:r>
            <a:r>
              <a:rPr lang="en-US" altLang="zh-CN" dirty="0">
                <a:solidFill>
                  <a:srgbClr val="FF3300"/>
                </a:solidFill>
              </a:rPr>
              <a:t>]!='\0')  </a:t>
            </a:r>
            <a:r>
              <a:rPr lang="en-US" altLang="zh-CN" dirty="0" err="1">
                <a:solidFill>
                  <a:srgbClr val="FF3300"/>
                </a:solidFill>
              </a:rPr>
              <a:t>i</a:t>
            </a:r>
            <a:r>
              <a:rPr lang="en-US" altLang="zh-CN" dirty="0">
                <a:solidFill>
                  <a:srgbClr val="FF3300"/>
                </a:solidFill>
              </a:rPr>
              <a:t>++;</a:t>
            </a:r>
            <a:r>
              <a:rPr lang="en-US" altLang="zh-CN" dirty="0">
                <a:solidFill>
                  <a:schemeClr val="tx1"/>
                </a:solidFill>
              </a:rPr>
              <a:t>             /*</a:t>
            </a:r>
            <a:r>
              <a:rPr lang="zh-CN" altLang="zh-CN" dirty="0">
                <a:solidFill>
                  <a:schemeClr val="tx1"/>
                </a:solidFill>
              </a:rPr>
              <a:t>寻找字符串</a:t>
            </a:r>
            <a:r>
              <a:rPr lang="en-US" altLang="zh-CN" dirty="0">
                <a:solidFill>
                  <a:schemeClr val="tx1"/>
                </a:solidFill>
              </a:rPr>
              <a:t>str1</a:t>
            </a:r>
            <a:r>
              <a:rPr lang="zh-CN" altLang="zh-CN" dirty="0">
                <a:solidFill>
                  <a:schemeClr val="tx1"/>
                </a:solidFill>
              </a:rPr>
              <a:t>的尾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rgbClr val="FF3300"/>
                </a:solidFill>
              </a:rPr>
              <a:t>while(str2[j]!='\0') </a:t>
            </a:r>
            <a:r>
              <a:rPr lang="en-US" altLang="zh-CN" dirty="0">
                <a:solidFill>
                  <a:schemeClr val="tx1"/>
                </a:solidFill>
              </a:rPr>
              <a:t>                 /*str2</a:t>
            </a:r>
            <a:r>
              <a:rPr lang="zh-CN" altLang="zh-CN" dirty="0">
                <a:solidFill>
                  <a:schemeClr val="tx1"/>
                </a:solidFill>
              </a:rPr>
              <a:t>加入到</a:t>
            </a:r>
            <a:r>
              <a:rPr lang="en-US" altLang="zh-CN" dirty="0">
                <a:solidFill>
                  <a:schemeClr val="tx1"/>
                </a:solidFill>
              </a:rPr>
              <a:t>str1*/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  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>
                <a:solidFill>
                  <a:srgbClr val="FF3300"/>
                </a:solidFill>
              </a:rPr>
              <a:t>str1[i]=str2[j];i++; j++; 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   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rgbClr val="0070C0"/>
                </a:solidFill>
              </a:rPr>
              <a:t>     str1[i]=str2[j];</a:t>
            </a:r>
            <a:r>
              <a:rPr lang="zh-CN" altLang="en-US" dirty="0">
                <a:solidFill>
                  <a:srgbClr val="0070C0"/>
                </a:solidFill>
              </a:rPr>
              <a:t>                       </a:t>
            </a:r>
            <a:r>
              <a:rPr lang="en-US" altLang="zh-CN" dirty="0">
                <a:solidFill>
                  <a:schemeClr val="tx1"/>
                </a:solidFill>
              </a:rPr>
              <a:t>/*</a:t>
            </a:r>
            <a:r>
              <a:rPr lang="zh-CN" altLang="en-US" dirty="0">
                <a:solidFill>
                  <a:schemeClr val="tx1"/>
                </a:solidFill>
              </a:rPr>
              <a:t>可以去掉吗？</a:t>
            </a:r>
            <a:r>
              <a:rPr lang="en-US" altLang="zh-CN" dirty="0">
                <a:solidFill>
                  <a:schemeClr val="tx1"/>
                </a:solidFill>
              </a:rPr>
              <a:t>*/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                                                         /*</a:t>
            </a:r>
            <a:r>
              <a:rPr lang="zh-CN" altLang="en-US" dirty="0">
                <a:solidFill>
                  <a:schemeClr val="tx1"/>
                </a:solidFill>
              </a:rPr>
              <a:t>如果去掉，如何初始化 </a:t>
            </a:r>
            <a:r>
              <a:rPr lang="en-US" altLang="zh-CN" dirty="0">
                <a:solidFill>
                  <a:schemeClr val="tx1"/>
                </a:solidFill>
              </a:rPr>
              <a:t>*/</a:t>
            </a:r>
            <a:endParaRPr lang="en-US" altLang="zh-CN" dirty="0">
              <a:solidFill>
                <a:srgbClr val="0070C0"/>
              </a:solidFill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err="1">
                <a:solidFill>
                  <a:schemeClr val="tx1"/>
                </a:solidFill>
              </a:rPr>
              <a:t>printf</a:t>
            </a:r>
            <a:r>
              <a:rPr lang="en-US" altLang="zh-CN" dirty="0">
                <a:solidFill>
                  <a:schemeClr val="tx1"/>
                </a:solidFill>
              </a:rPr>
              <a:t>("string No.1-&gt;%s\n",str1);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F556B8-BA8D-43C2-B45D-33547DD26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875589"/>
              </p:ext>
            </p:extLst>
          </p:nvPr>
        </p:nvGraphicFramePr>
        <p:xfrm>
          <a:off x="5570041" y="961753"/>
          <a:ext cx="2720975" cy="44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75" marR="91475" marT="45616" marB="45616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75" marR="91475" marT="45616" marB="45616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75" marR="91475" marT="45616" marB="45616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5" marR="91475" marT="45616" marB="45616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5" marR="91475" marT="45616" marB="45616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5" marR="91475" marT="45616" marB="45616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5" marR="91475" marT="45616" marB="45616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BCB3B13-6287-465F-A103-A963E8156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350107"/>
              </p:ext>
            </p:extLst>
          </p:nvPr>
        </p:nvGraphicFramePr>
        <p:xfrm>
          <a:off x="5543053" y="2087290"/>
          <a:ext cx="2773363" cy="43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9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9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694" marB="45694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694" marB="45694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694" marB="45694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694" marB="45694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694" marB="45694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CN" altLang="en-US" sz="1800" dirty="0"/>
                    </a:p>
                  </a:txBody>
                  <a:tcPr marL="91430" marR="91430" marT="45694" marB="45694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/>
                    </a:p>
                  </a:txBody>
                  <a:tcPr marL="91430" marR="91430" marT="45694" marB="45694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圆角矩形 3">
            <a:extLst>
              <a:ext uri="{FF2B5EF4-FFF2-40B4-BE49-F238E27FC236}">
                <a16:creationId xmlns:a16="http://schemas.microsoft.com/office/drawing/2014/main" id="{C0A08A12-F772-42D3-9918-DD64A090D218}"/>
              </a:ext>
            </a:extLst>
          </p:cNvPr>
          <p:cNvSpPr/>
          <p:nvPr/>
        </p:nvSpPr>
        <p:spPr>
          <a:xfrm>
            <a:off x="4227016" y="1064940"/>
            <a:ext cx="914400" cy="2825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str1</a:t>
            </a:r>
            <a:endParaRPr lang="zh-CN" altLang="en-US" dirty="0"/>
          </a:p>
        </p:txBody>
      </p:sp>
      <p:sp>
        <p:nvSpPr>
          <p:cNvPr id="7" name="圆角矩形 7">
            <a:extLst>
              <a:ext uri="{FF2B5EF4-FFF2-40B4-BE49-F238E27FC236}">
                <a16:creationId xmlns:a16="http://schemas.microsoft.com/office/drawing/2014/main" id="{DA28CE90-67A4-41D5-9538-7339E37D68E6}"/>
              </a:ext>
            </a:extLst>
          </p:cNvPr>
          <p:cNvSpPr/>
          <p:nvPr/>
        </p:nvSpPr>
        <p:spPr>
          <a:xfrm>
            <a:off x="4273053" y="2158728"/>
            <a:ext cx="914400" cy="2825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str2</a:t>
            </a:r>
            <a:endParaRPr lang="zh-CN" altLang="en-US" dirty="0"/>
          </a:p>
        </p:txBody>
      </p:sp>
      <p:sp>
        <p:nvSpPr>
          <p:cNvPr id="8" name="圆角矩形 8">
            <a:extLst>
              <a:ext uri="{FF2B5EF4-FFF2-40B4-BE49-F238E27FC236}">
                <a16:creationId xmlns:a16="http://schemas.microsoft.com/office/drawing/2014/main" id="{1A266821-AC52-4955-B228-79F26F4DC85E}"/>
              </a:ext>
            </a:extLst>
          </p:cNvPr>
          <p:cNvSpPr/>
          <p:nvPr/>
        </p:nvSpPr>
        <p:spPr>
          <a:xfrm>
            <a:off x="6271716" y="188640"/>
            <a:ext cx="457200" cy="40005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9" name="下箭头 6">
            <a:extLst>
              <a:ext uri="{FF2B5EF4-FFF2-40B4-BE49-F238E27FC236}">
                <a16:creationId xmlns:a16="http://schemas.microsoft.com/office/drawing/2014/main" id="{97466A96-0ADE-4A7E-9055-80ADF4E8F810}"/>
              </a:ext>
            </a:extLst>
          </p:cNvPr>
          <p:cNvSpPr/>
          <p:nvPr/>
        </p:nvSpPr>
        <p:spPr>
          <a:xfrm>
            <a:off x="6465391" y="588690"/>
            <a:ext cx="61912" cy="373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10" name="圆角矩形 10">
            <a:extLst>
              <a:ext uri="{FF2B5EF4-FFF2-40B4-BE49-F238E27FC236}">
                <a16:creationId xmlns:a16="http://schemas.microsoft.com/office/drawing/2014/main" id="{DF4202BF-1FC8-4D83-B16C-312428723DD4}"/>
              </a:ext>
            </a:extLst>
          </p:cNvPr>
          <p:cNvSpPr/>
          <p:nvPr/>
        </p:nvSpPr>
        <p:spPr>
          <a:xfrm>
            <a:off x="5539878" y="2844528"/>
            <a:ext cx="415925" cy="40163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 err="1"/>
              <a:t>j</a:t>
            </a:r>
            <a:endParaRPr lang="zh-CN" altLang="en-US" dirty="0"/>
          </a:p>
        </p:txBody>
      </p:sp>
      <p:sp>
        <p:nvSpPr>
          <p:cNvPr id="11" name="上箭头 9">
            <a:extLst>
              <a:ext uri="{FF2B5EF4-FFF2-40B4-BE49-F238E27FC236}">
                <a16:creationId xmlns:a16="http://schemas.microsoft.com/office/drawing/2014/main" id="{33D105B7-81D3-4654-B339-F03A4967EB9B}"/>
              </a:ext>
            </a:extLst>
          </p:cNvPr>
          <p:cNvSpPr/>
          <p:nvPr/>
        </p:nvSpPr>
        <p:spPr>
          <a:xfrm>
            <a:off x="5689103" y="2546078"/>
            <a:ext cx="85725" cy="2317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>
            <a:extLst>
              <a:ext uri="{FF2B5EF4-FFF2-40B4-BE49-F238E27FC236}">
                <a16:creationId xmlns:a16="http://schemas.microsoft.com/office/drawing/2014/main" id="{1F21F06B-DDE2-45A6-82DE-DB362C527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260350"/>
            <a:ext cx="8893175" cy="6192838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zh-CN" altLang="en-US" dirty="0">
                <a:solidFill>
                  <a:schemeClr val="tx1"/>
                </a:solidFill>
              </a:rPr>
              <a:t>程序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#include &lt;stdio.h&gt;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#include&lt;string.h&gt;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main()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{ char str1[50],str2[20];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i,j</a:t>
            </a:r>
            <a:r>
              <a:rPr lang="en-US" altLang="zh-CN" dirty="0">
                <a:solidFill>
                  <a:schemeClr val="tx1"/>
                </a:solidFill>
              </a:rPr>
              <a:t>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err="1">
                <a:solidFill>
                  <a:schemeClr val="tx1"/>
                </a:solidFill>
              </a:rPr>
              <a:t>scanf</a:t>
            </a:r>
            <a:r>
              <a:rPr lang="en-US" altLang="zh-CN" dirty="0">
                <a:solidFill>
                  <a:schemeClr val="tx1"/>
                </a:solidFill>
              </a:rPr>
              <a:t>("%s",str1);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err="1">
                <a:solidFill>
                  <a:schemeClr val="tx1"/>
                </a:solidFill>
              </a:rPr>
              <a:t>scanf</a:t>
            </a:r>
            <a:r>
              <a:rPr lang="en-US" altLang="zh-CN" dirty="0">
                <a:solidFill>
                  <a:schemeClr val="tx1"/>
                </a:solidFill>
              </a:rPr>
              <a:t>("%s",str2);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=0;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rgbClr val="FF3300"/>
                </a:solidFill>
              </a:rPr>
              <a:t>while(str1[</a:t>
            </a:r>
            <a:r>
              <a:rPr lang="en-US" altLang="zh-CN" dirty="0" err="1">
                <a:solidFill>
                  <a:srgbClr val="FF3300"/>
                </a:solidFill>
              </a:rPr>
              <a:t>i</a:t>
            </a:r>
            <a:r>
              <a:rPr lang="en-US" altLang="zh-CN" dirty="0">
                <a:solidFill>
                  <a:srgbClr val="FF3300"/>
                </a:solidFill>
              </a:rPr>
              <a:t>]!='\0')  </a:t>
            </a:r>
            <a:r>
              <a:rPr lang="en-US" altLang="zh-CN" dirty="0" err="1">
                <a:solidFill>
                  <a:srgbClr val="FF3300"/>
                </a:solidFill>
              </a:rPr>
              <a:t>i</a:t>
            </a:r>
            <a:r>
              <a:rPr lang="en-US" altLang="zh-CN" dirty="0">
                <a:solidFill>
                  <a:srgbClr val="FF3300"/>
                </a:solidFill>
              </a:rPr>
              <a:t>++;</a:t>
            </a:r>
            <a:r>
              <a:rPr lang="en-US" altLang="zh-CN" dirty="0">
                <a:solidFill>
                  <a:schemeClr val="tx1"/>
                </a:solidFill>
              </a:rPr>
              <a:t>             /*</a:t>
            </a:r>
            <a:r>
              <a:rPr lang="zh-CN" altLang="zh-CN" dirty="0">
                <a:solidFill>
                  <a:schemeClr val="tx1"/>
                </a:solidFill>
              </a:rPr>
              <a:t>寻找字符串</a:t>
            </a:r>
            <a:r>
              <a:rPr lang="en-US" altLang="zh-CN" dirty="0">
                <a:solidFill>
                  <a:schemeClr val="tx1"/>
                </a:solidFill>
              </a:rPr>
              <a:t>str1</a:t>
            </a:r>
            <a:r>
              <a:rPr lang="zh-CN" altLang="zh-CN" dirty="0">
                <a:solidFill>
                  <a:schemeClr val="tx1"/>
                </a:solidFill>
              </a:rPr>
              <a:t>的尾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rgbClr val="FF3300"/>
                </a:solidFill>
              </a:rPr>
              <a:t>for(j = 0; j&lt; strlen(str2); j++,i++) </a:t>
            </a:r>
            <a:r>
              <a:rPr lang="en-US" altLang="zh-CN" dirty="0">
                <a:solidFill>
                  <a:schemeClr val="tx1"/>
                </a:solidFill>
              </a:rPr>
              <a:t>                /*     */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  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>
                <a:solidFill>
                  <a:srgbClr val="FF3300"/>
                </a:solidFill>
              </a:rPr>
              <a:t>str1[i]=str2[j];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rgbClr val="FF3300"/>
                </a:solidFill>
              </a:rPr>
              <a:t>	</a:t>
            </a:r>
            <a:r>
              <a:rPr lang="en-US" altLang="zh-CN" dirty="0">
                <a:solidFill>
                  <a:schemeClr val="tx1"/>
                </a:solidFill>
              </a:rPr>
              <a:t> 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rgbClr val="0070C0"/>
                </a:solidFill>
              </a:rPr>
              <a:t>     str1[i]=str2[j];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err="1">
                <a:solidFill>
                  <a:schemeClr val="tx1"/>
                </a:solidFill>
              </a:rPr>
              <a:t>printf</a:t>
            </a:r>
            <a:r>
              <a:rPr lang="en-US" altLang="zh-CN" dirty="0">
                <a:solidFill>
                  <a:schemeClr val="tx1"/>
                </a:solidFill>
              </a:rPr>
              <a:t>("string No.1-&gt;%s\n",str1);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3" name="Rectangle 8">
            <a:extLst>
              <a:ext uri="{FF2B5EF4-FFF2-40B4-BE49-F238E27FC236}">
                <a16:creationId xmlns:a16="http://schemas.microsoft.com/office/drawing/2014/main" id="{0FD7283A-B509-4DCD-866E-D743EE760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84250"/>
            <a:ext cx="7923213" cy="5178425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zh-CN" altLang="en-US" dirty="0">
                <a:solidFill>
                  <a:schemeClr val="tx1"/>
                </a:solidFill>
              </a:rPr>
              <a:t>程序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#include &lt;</a:t>
            </a:r>
            <a:r>
              <a:rPr lang="en-US" altLang="zh-CN" dirty="0" err="1">
                <a:solidFill>
                  <a:schemeClr val="tx1"/>
                </a:solidFill>
              </a:rPr>
              <a:t>stdio.h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main()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{ char str1[50],str2[20];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i,j</a:t>
            </a:r>
            <a:r>
              <a:rPr lang="en-US" altLang="zh-CN" dirty="0">
                <a:solidFill>
                  <a:schemeClr val="tx1"/>
                </a:solidFill>
              </a:rPr>
              <a:t>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err="1">
                <a:solidFill>
                  <a:schemeClr val="tx1"/>
                </a:solidFill>
              </a:rPr>
              <a:t>scanf</a:t>
            </a:r>
            <a:r>
              <a:rPr lang="en-US" altLang="zh-CN" dirty="0">
                <a:solidFill>
                  <a:schemeClr val="tx1"/>
                </a:solidFill>
              </a:rPr>
              <a:t>("%s",str1);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err="1">
                <a:solidFill>
                  <a:schemeClr val="tx1"/>
                </a:solidFill>
              </a:rPr>
              <a:t>scanf</a:t>
            </a:r>
            <a:r>
              <a:rPr lang="en-US" altLang="zh-CN" dirty="0">
                <a:solidFill>
                  <a:schemeClr val="tx1"/>
                </a:solidFill>
              </a:rPr>
              <a:t>("%s",str2);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=j=0;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rgbClr val="FF3300"/>
                </a:solidFill>
              </a:rPr>
              <a:t>while(str1[</a:t>
            </a:r>
            <a:r>
              <a:rPr lang="en-US" altLang="zh-CN" dirty="0" err="1">
                <a:solidFill>
                  <a:srgbClr val="FF3300"/>
                </a:solidFill>
              </a:rPr>
              <a:t>i</a:t>
            </a:r>
            <a:r>
              <a:rPr lang="en-US" altLang="zh-CN" dirty="0">
                <a:solidFill>
                  <a:srgbClr val="FF3300"/>
                </a:solidFill>
              </a:rPr>
              <a:t>]!='\0')  </a:t>
            </a:r>
            <a:r>
              <a:rPr lang="en-US" altLang="zh-CN" dirty="0" err="1">
                <a:solidFill>
                  <a:srgbClr val="FF3300"/>
                </a:solidFill>
              </a:rPr>
              <a:t>i</a:t>
            </a:r>
            <a:r>
              <a:rPr lang="en-US" altLang="zh-CN" dirty="0">
                <a:solidFill>
                  <a:srgbClr val="FF3300"/>
                </a:solidFill>
              </a:rPr>
              <a:t>++;</a:t>
            </a:r>
            <a:r>
              <a:rPr lang="en-US" altLang="zh-CN" dirty="0">
                <a:solidFill>
                  <a:schemeClr val="tx1"/>
                </a:solidFill>
              </a:rPr>
              <a:t>             /*</a:t>
            </a:r>
            <a:r>
              <a:rPr lang="zh-CN" altLang="zh-CN" dirty="0">
                <a:solidFill>
                  <a:schemeClr val="tx1"/>
                </a:solidFill>
              </a:rPr>
              <a:t>寻找字符串</a:t>
            </a:r>
            <a:r>
              <a:rPr lang="en-US" altLang="zh-CN" dirty="0">
                <a:solidFill>
                  <a:schemeClr val="tx1"/>
                </a:solidFill>
              </a:rPr>
              <a:t>str1</a:t>
            </a:r>
            <a:r>
              <a:rPr lang="zh-CN" altLang="zh-CN" dirty="0">
                <a:solidFill>
                  <a:schemeClr val="tx1"/>
                </a:solidFill>
              </a:rPr>
              <a:t>的尾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rgbClr val="FF3300"/>
                </a:solidFill>
              </a:rPr>
              <a:t>while((str1[</a:t>
            </a:r>
            <a:r>
              <a:rPr lang="en-US" altLang="zh-CN" dirty="0" err="1">
                <a:solidFill>
                  <a:srgbClr val="FF3300"/>
                </a:solidFill>
              </a:rPr>
              <a:t>i</a:t>
            </a:r>
            <a:r>
              <a:rPr lang="en-US" altLang="zh-CN" dirty="0">
                <a:solidFill>
                  <a:srgbClr val="FF3300"/>
                </a:solidFill>
              </a:rPr>
              <a:t>++]=str2[</a:t>
            </a:r>
            <a:r>
              <a:rPr lang="en-US" altLang="zh-CN" dirty="0" err="1">
                <a:solidFill>
                  <a:srgbClr val="FF3300"/>
                </a:solidFill>
              </a:rPr>
              <a:t>j++</a:t>
            </a:r>
            <a:r>
              <a:rPr lang="en-US" altLang="zh-CN" dirty="0">
                <a:solidFill>
                  <a:srgbClr val="FF3300"/>
                </a:solidFill>
              </a:rPr>
              <a:t>])!='\0') ;</a:t>
            </a:r>
            <a:r>
              <a:rPr lang="en-US" altLang="zh-CN" dirty="0">
                <a:solidFill>
                  <a:schemeClr val="tx1"/>
                </a:solidFill>
              </a:rPr>
              <a:t>    /*str2</a:t>
            </a:r>
            <a:r>
              <a:rPr lang="zh-CN" altLang="zh-CN" dirty="0">
                <a:solidFill>
                  <a:schemeClr val="tx1"/>
                </a:solidFill>
              </a:rPr>
              <a:t>加入到</a:t>
            </a:r>
            <a:r>
              <a:rPr lang="en-US" altLang="zh-CN" dirty="0">
                <a:solidFill>
                  <a:schemeClr val="tx1"/>
                </a:solidFill>
              </a:rPr>
              <a:t>str1*/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err="1">
                <a:solidFill>
                  <a:schemeClr val="tx1"/>
                </a:solidFill>
              </a:rPr>
              <a:t>printf</a:t>
            </a:r>
            <a:r>
              <a:rPr lang="en-US" altLang="zh-CN" dirty="0">
                <a:solidFill>
                  <a:schemeClr val="tx1"/>
                </a:solidFill>
              </a:rPr>
              <a:t>("string No.1-&gt;%s\n",str1);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B1DED10-245F-48FA-A2FF-7640CD7CB3D6}"/>
              </a:ext>
            </a:extLst>
          </p:cNvPr>
          <p:cNvGraphicFramePr>
            <a:graphicFrameLocks noGrp="1"/>
          </p:cNvGraphicFramePr>
          <p:nvPr/>
        </p:nvGraphicFramePr>
        <p:xfrm>
          <a:off x="5532438" y="1557338"/>
          <a:ext cx="2720975" cy="44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75" marR="91475" marT="45616" marB="45616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75" marR="91475" marT="45616" marB="45616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75" marR="91475" marT="45616" marB="45616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5" marR="91475" marT="45616" marB="45616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5" marR="91475" marT="45616" marB="45616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5" marR="91475" marT="45616" marB="45616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75" marR="91475" marT="45616" marB="45616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5AF94B3-F99C-4EAE-B91A-374F96A5E638}"/>
              </a:ext>
            </a:extLst>
          </p:cNvPr>
          <p:cNvGraphicFramePr>
            <a:graphicFrameLocks noGrp="1"/>
          </p:cNvGraphicFramePr>
          <p:nvPr/>
        </p:nvGraphicFramePr>
        <p:xfrm>
          <a:off x="5505450" y="2682875"/>
          <a:ext cx="2773363" cy="43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9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9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694" marB="45694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694" marB="45694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694" marB="45694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694" marB="45694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694" marB="45694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\0</a:t>
                      </a:r>
                      <a:endParaRPr lang="zh-CN" altLang="en-US" sz="1800" dirty="0"/>
                    </a:p>
                  </a:txBody>
                  <a:tcPr marL="91430" marR="91430" marT="45694" marB="45694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/>
                    </a:p>
                  </a:txBody>
                  <a:tcPr marL="91430" marR="91430" marT="45694" marB="45694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圆角矩形 3">
            <a:extLst>
              <a:ext uri="{FF2B5EF4-FFF2-40B4-BE49-F238E27FC236}">
                <a16:creationId xmlns:a16="http://schemas.microsoft.com/office/drawing/2014/main" id="{9C74F181-7541-4E58-B1F1-DB00A6772383}"/>
              </a:ext>
            </a:extLst>
          </p:cNvPr>
          <p:cNvSpPr/>
          <p:nvPr/>
        </p:nvSpPr>
        <p:spPr>
          <a:xfrm>
            <a:off x="4189413" y="1660525"/>
            <a:ext cx="914400" cy="2825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str1</a:t>
            </a:r>
            <a:endParaRPr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71901A46-94F8-4BD2-8D8F-C35C3CC0FC4F}"/>
              </a:ext>
            </a:extLst>
          </p:cNvPr>
          <p:cNvSpPr/>
          <p:nvPr/>
        </p:nvSpPr>
        <p:spPr>
          <a:xfrm>
            <a:off x="4235450" y="2754313"/>
            <a:ext cx="914400" cy="2825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str2</a:t>
            </a:r>
            <a:endParaRPr lang="zh-CN" alt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65DC1B3B-6BB0-4BD5-B1D8-4EA4C83E310F}"/>
              </a:ext>
            </a:extLst>
          </p:cNvPr>
          <p:cNvSpPr/>
          <p:nvPr/>
        </p:nvSpPr>
        <p:spPr>
          <a:xfrm>
            <a:off x="6234113" y="784225"/>
            <a:ext cx="457200" cy="40005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7" name="下箭头 6">
            <a:extLst>
              <a:ext uri="{FF2B5EF4-FFF2-40B4-BE49-F238E27FC236}">
                <a16:creationId xmlns:a16="http://schemas.microsoft.com/office/drawing/2014/main" id="{5FCA072E-44E0-4C8F-A108-A6C68D68BAAD}"/>
              </a:ext>
            </a:extLst>
          </p:cNvPr>
          <p:cNvSpPr/>
          <p:nvPr/>
        </p:nvSpPr>
        <p:spPr>
          <a:xfrm>
            <a:off x="6427788" y="1184275"/>
            <a:ext cx="61912" cy="373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3B5DAC61-2E1D-4B29-9516-F3EB9D49418F}"/>
              </a:ext>
            </a:extLst>
          </p:cNvPr>
          <p:cNvSpPr/>
          <p:nvPr/>
        </p:nvSpPr>
        <p:spPr>
          <a:xfrm>
            <a:off x="5502275" y="3440113"/>
            <a:ext cx="415925" cy="40163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 err="1"/>
              <a:t>j</a:t>
            </a:r>
            <a:endParaRPr lang="zh-CN" altLang="en-US" dirty="0"/>
          </a:p>
        </p:txBody>
      </p:sp>
      <p:sp>
        <p:nvSpPr>
          <p:cNvPr id="10" name="上箭头 9">
            <a:extLst>
              <a:ext uri="{FF2B5EF4-FFF2-40B4-BE49-F238E27FC236}">
                <a16:creationId xmlns:a16="http://schemas.microsoft.com/office/drawing/2014/main" id="{F3790858-61C9-40AD-B9B5-8B0663767572}"/>
              </a:ext>
            </a:extLst>
          </p:cNvPr>
          <p:cNvSpPr/>
          <p:nvPr/>
        </p:nvSpPr>
        <p:spPr>
          <a:xfrm>
            <a:off x="5651500" y="3141663"/>
            <a:ext cx="85725" cy="2317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8">
            <a:extLst>
              <a:ext uri="{FF2B5EF4-FFF2-40B4-BE49-F238E27FC236}">
                <a16:creationId xmlns:a16="http://schemas.microsoft.com/office/drawing/2014/main" id="{AC29EAF4-D4AC-47AA-AA3A-409F96020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035050"/>
            <a:ext cx="8286750" cy="83099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3575" indent="-663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21  </a:t>
            </a:r>
            <a:r>
              <a:rPr kumimoji="0" lang="zh-CN" altLang="en-US" dirty="0"/>
              <a:t>从键盘输入若干行文本，每行以回车结束，以 </a:t>
            </a:r>
            <a:r>
              <a:rPr kumimoji="0" lang="en-US" altLang="zh-CN" dirty="0" err="1"/>
              <a:t>ctrl+z</a:t>
            </a:r>
            <a:r>
              <a:rPr kumimoji="0" lang="en-US" altLang="zh-CN" dirty="0"/>
              <a:t> </a:t>
            </a:r>
            <a:r>
              <a:rPr kumimoji="0" lang="zh-CN" altLang="en-US" dirty="0"/>
              <a:t>作为输入结束符，统计其行数。</a:t>
            </a:r>
          </a:p>
        </p:txBody>
      </p:sp>
      <p:sp>
        <p:nvSpPr>
          <p:cNvPr id="519177" name="Text Box 9">
            <a:extLst>
              <a:ext uri="{FF2B5EF4-FFF2-40B4-BE49-F238E27FC236}">
                <a16:creationId xmlns:a16="http://schemas.microsoft.com/office/drawing/2014/main" id="{E844CC67-5F1E-4206-8EEF-2E06C49B6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2243138"/>
            <a:ext cx="8528050" cy="3562350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18800" bIns="118800" anchor="ctr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分析：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数据结构：</a:t>
            </a:r>
          </a:p>
          <a:p>
            <a:pPr lvl="2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由于只统计行数，所以不必使用数组存储文本内容，</a:t>
            </a:r>
          </a:p>
          <a:p>
            <a:pPr lvl="2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只须定义一个字符变量暂存读入的字符。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算法要点：</a:t>
            </a:r>
          </a:p>
          <a:p>
            <a:pPr lvl="2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读入字符可以用 </a:t>
            </a:r>
            <a:r>
              <a:rPr lang="en-US" altLang="zh-CN" dirty="0" err="1">
                <a:solidFill>
                  <a:schemeClr val="tx1"/>
                </a:solidFill>
              </a:rPr>
              <a:t>getchar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函数。</a:t>
            </a:r>
          </a:p>
          <a:p>
            <a:pPr lvl="2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每读入一个字符，要判断是否输入结束</a:t>
            </a:r>
          </a:p>
          <a:p>
            <a:pPr lvl="2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要判断读入的是否回车符，定义一个整型变量对回车符</a:t>
            </a:r>
          </a:p>
          <a:p>
            <a:pPr lvl="2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进行计数，以实现统计行数的功能。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51" name="Rectangle 8">
            <a:extLst>
              <a:ext uri="{FF2B5EF4-FFF2-40B4-BE49-F238E27FC236}">
                <a16:creationId xmlns:a16="http://schemas.microsoft.com/office/drawing/2014/main" id="{87D1CC51-57E5-4EA7-B4D5-207599AD8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981075"/>
            <a:ext cx="7772400" cy="4679950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#include&lt;</a:t>
            </a:r>
            <a:r>
              <a:rPr lang="en-US" altLang="zh-CN" dirty="0" err="1">
                <a:solidFill>
                  <a:schemeClr val="tx1"/>
                </a:solidFill>
              </a:rPr>
              <a:t>stdio.h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main()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nl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 char c;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nl</a:t>
            </a:r>
            <a:r>
              <a:rPr lang="en-US" altLang="zh-CN" dirty="0">
                <a:solidFill>
                  <a:schemeClr val="tx1"/>
                </a:solidFill>
              </a:rPr>
              <a:t>=0;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 while((c=</a:t>
            </a:r>
            <a:r>
              <a:rPr lang="en-US" altLang="zh-CN" dirty="0" err="1">
                <a:solidFill>
                  <a:schemeClr val="tx1"/>
                </a:solidFill>
              </a:rPr>
              <a:t>getchar</a:t>
            </a:r>
            <a:r>
              <a:rPr lang="en-US" altLang="zh-CN" dirty="0">
                <a:solidFill>
                  <a:schemeClr val="tx1"/>
                </a:solidFill>
              </a:rPr>
              <a:t>())!=EOF)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		 </a:t>
            </a:r>
            <a:r>
              <a:rPr lang="en-US" altLang="zh-CN" dirty="0">
                <a:solidFill>
                  <a:srgbClr val="FF3300"/>
                </a:solidFill>
              </a:rPr>
              <a:t>if(c=='\n')</a:t>
            </a:r>
            <a:r>
              <a:rPr lang="en-US" altLang="zh-CN" dirty="0">
                <a:solidFill>
                  <a:schemeClr val="tx1"/>
                </a:solidFill>
              </a:rPr>
              <a:t> 		/*</a:t>
            </a:r>
            <a:r>
              <a:rPr lang="zh-CN" altLang="zh-CN" dirty="0">
                <a:solidFill>
                  <a:schemeClr val="tx1"/>
                </a:solidFill>
              </a:rPr>
              <a:t>如果是换行，则</a:t>
            </a:r>
            <a:r>
              <a:rPr lang="en-US" altLang="zh-CN" dirty="0" err="1">
                <a:solidFill>
                  <a:schemeClr val="tx1"/>
                </a:solidFill>
              </a:rPr>
              <a:t>nl</a:t>
            </a:r>
            <a:r>
              <a:rPr lang="zh-CN" altLang="zh-CN" dirty="0">
                <a:solidFill>
                  <a:schemeClr val="tx1"/>
                </a:solidFill>
              </a:rPr>
              <a:t>加1</a:t>
            </a:r>
            <a:r>
              <a:rPr lang="en-US" altLang="zh-CN" dirty="0">
                <a:solidFill>
                  <a:schemeClr val="tx1"/>
                </a:solidFill>
              </a:rPr>
              <a:t>*/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	                       ++</a:t>
            </a:r>
            <a:r>
              <a:rPr lang="en-US" altLang="zh-CN" dirty="0" err="1">
                <a:solidFill>
                  <a:schemeClr val="tx1"/>
                </a:solidFill>
              </a:rPr>
              <a:t>nl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printf</a:t>
            </a:r>
            <a:r>
              <a:rPr lang="en-US" altLang="zh-CN" dirty="0">
                <a:solidFill>
                  <a:schemeClr val="tx1"/>
                </a:solidFill>
              </a:rPr>
              <a:t>("%d\</a:t>
            </a:r>
            <a:r>
              <a:rPr lang="en-US" altLang="zh-CN" dirty="0" err="1">
                <a:solidFill>
                  <a:schemeClr val="tx1"/>
                </a:solidFill>
              </a:rPr>
              <a:t>n",nl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2467" name="Text Box 8">
            <a:extLst>
              <a:ext uri="{FF2B5EF4-FFF2-40B4-BE49-F238E27FC236}">
                <a16:creationId xmlns:a16="http://schemas.microsoft.com/office/drawing/2014/main" id="{8BDDA9FC-AD00-403C-A4F4-D634DB953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963" y="1989138"/>
            <a:ext cx="5468937" cy="8318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EOF </a:t>
            </a:r>
            <a:r>
              <a:rPr lang="zh-CN" altLang="en-US"/>
              <a:t>（</a:t>
            </a:r>
            <a:r>
              <a:rPr lang="en-US" altLang="zh-CN"/>
              <a:t> end of file</a:t>
            </a:r>
            <a:r>
              <a:rPr lang="zh-CN" altLang="en-US"/>
              <a:t>，“文字流”结束），</a:t>
            </a:r>
            <a:endParaRPr lang="en-US" altLang="zh-CN"/>
          </a:p>
          <a:p>
            <a:pPr eaLnBrk="1" hangingPunct="1"/>
            <a:r>
              <a:rPr lang="zh-CN" altLang="en-US"/>
              <a:t>标准输入时，</a:t>
            </a:r>
            <a:r>
              <a:rPr lang="en-US" altLang="zh-CN"/>
              <a:t>Ctrl-Z </a:t>
            </a:r>
            <a:r>
              <a:rPr lang="zh-CN" altLang="en-US"/>
              <a:t>代表 </a:t>
            </a:r>
            <a:r>
              <a:rPr lang="en-US" altLang="zh-CN"/>
              <a:t>EOF </a:t>
            </a:r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8">
            <a:extLst>
              <a:ext uri="{FF2B5EF4-FFF2-40B4-BE49-F238E27FC236}">
                <a16:creationId xmlns:a16="http://schemas.microsoft.com/office/drawing/2014/main" id="{51F936BB-DEFC-49BF-BA8B-9BC380EDF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55675"/>
            <a:ext cx="8286750" cy="4572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3575" indent="-663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22   </a:t>
            </a:r>
            <a:r>
              <a:rPr kumimoji="0" lang="zh-CN" altLang="en-US" dirty="0"/>
              <a:t>把输入的字符串逆序排列，并显示。</a:t>
            </a:r>
          </a:p>
        </p:txBody>
      </p:sp>
      <p:sp>
        <p:nvSpPr>
          <p:cNvPr id="523273" name="Text Box 9">
            <a:extLst>
              <a:ext uri="{FF2B5EF4-FFF2-40B4-BE49-F238E27FC236}">
                <a16:creationId xmlns:a16="http://schemas.microsoft.com/office/drawing/2014/main" id="{F234289E-6676-4943-84BB-3B91B8C32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1595438"/>
            <a:ext cx="8628062" cy="3197225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18800" bIns="118800" anchor="ctr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分析：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数据结构：</a:t>
            </a:r>
          </a:p>
          <a:p>
            <a:pPr lvl="2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输入的字符串用字符数组存放。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算法要点：</a:t>
            </a:r>
          </a:p>
          <a:p>
            <a:pPr lvl="2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逆序排列用交换算法，求出字符串最后一个字符的下标，</a:t>
            </a:r>
          </a:p>
          <a:p>
            <a:pPr lvl="2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然后将第一个和最后一个交换，第二个和倒数第二个交换，</a:t>
            </a:r>
          </a:p>
          <a:p>
            <a:pPr lvl="2" eaLnBrk="1" hangingPunct="1">
              <a:defRPr/>
            </a:pPr>
            <a:r>
              <a:rPr lang="en-US" altLang="zh-CN" dirty="0">
                <a:solidFill>
                  <a:schemeClr val="tx1"/>
                </a:solidFill>
              </a:rPr>
              <a:t>...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9" name="Rectangle 8">
            <a:extLst>
              <a:ext uri="{FF2B5EF4-FFF2-40B4-BE49-F238E27FC236}">
                <a16:creationId xmlns:a16="http://schemas.microsoft.com/office/drawing/2014/main" id="{B45BC4A5-20E4-4B9F-9B87-D77A42667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908050"/>
            <a:ext cx="6878638" cy="5734050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18800" bIns="118800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#include &lt;</a:t>
            </a:r>
            <a:r>
              <a:rPr lang="en-US" altLang="zh-CN" dirty="0" err="1">
                <a:solidFill>
                  <a:schemeClr val="tx1"/>
                </a:solidFill>
              </a:rPr>
              <a:t>stdio.h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#include&lt;string.h&gt;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main()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{  char </a:t>
            </a:r>
            <a:r>
              <a:rPr lang="en-US" altLang="zh-CN" dirty="0" err="1">
                <a:solidFill>
                  <a:schemeClr val="tx1"/>
                </a:solidFill>
              </a:rPr>
              <a:t>str</a:t>
            </a:r>
            <a:r>
              <a:rPr lang="en-US" altLang="zh-CN" dirty="0">
                <a:solidFill>
                  <a:schemeClr val="tx1"/>
                </a:solidFill>
              </a:rPr>
              <a:t>[80];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temp,i,j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scanf</a:t>
            </a:r>
            <a:r>
              <a:rPr lang="en-US" altLang="zh-CN" dirty="0">
                <a:solidFill>
                  <a:schemeClr val="tx1"/>
                </a:solidFill>
              </a:rPr>
              <a:t>("%s",</a:t>
            </a:r>
            <a:r>
              <a:rPr lang="en-US" altLang="zh-CN" dirty="0" err="1">
                <a:solidFill>
                  <a:schemeClr val="tx1"/>
                </a:solidFill>
              </a:rPr>
              <a:t>str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 for(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=0,j=</a:t>
            </a:r>
            <a:r>
              <a:rPr lang="en-US" altLang="zh-CN" dirty="0" err="1">
                <a:solidFill>
                  <a:schemeClr val="tx1"/>
                </a:solidFill>
              </a:rPr>
              <a:t>strlen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str</a:t>
            </a:r>
            <a:r>
              <a:rPr lang="en-US" altLang="zh-CN" dirty="0">
                <a:solidFill>
                  <a:schemeClr val="tx1"/>
                </a:solidFill>
              </a:rPr>
              <a:t>)-1;i&lt;</a:t>
            </a:r>
            <a:r>
              <a:rPr lang="en-US" altLang="zh-CN" dirty="0" err="1">
                <a:solidFill>
                  <a:schemeClr val="tx1"/>
                </a:solidFill>
              </a:rPr>
              <a:t>j;i</a:t>
            </a:r>
            <a:r>
              <a:rPr lang="en-US" altLang="zh-CN" dirty="0">
                <a:solidFill>
                  <a:schemeClr val="tx1"/>
                </a:solidFill>
              </a:rPr>
              <a:t>++,j--)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 { 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en-US" altLang="zh-CN" dirty="0">
                <a:solidFill>
                  <a:srgbClr val="FF3300"/>
                </a:solidFill>
              </a:rPr>
              <a:t>temp=</a:t>
            </a:r>
            <a:r>
              <a:rPr lang="en-US" altLang="zh-CN" dirty="0" err="1">
                <a:solidFill>
                  <a:srgbClr val="FF3300"/>
                </a:solidFill>
              </a:rPr>
              <a:t>str</a:t>
            </a:r>
            <a:r>
              <a:rPr lang="en-US" altLang="zh-CN" dirty="0">
                <a:solidFill>
                  <a:srgbClr val="FF3300"/>
                </a:solidFill>
              </a:rPr>
              <a:t>[</a:t>
            </a:r>
            <a:r>
              <a:rPr lang="en-US" altLang="zh-CN" dirty="0" err="1">
                <a:solidFill>
                  <a:srgbClr val="FF3300"/>
                </a:solidFill>
              </a:rPr>
              <a:t>i</a:t>
            </a:r>
            <a:r>
              <a:rPr lang="en-US" altLang="zh-CN" dirty="0">
                <a:solidFill>
                  <a:srgbClr val="FF3300"/>
                </a:solidFill>
              </a:rPr>
              <a:t>];</a:t>
            </a:r>
          </a:p>
          <a:p>
            <a:pPr marL="342900" indent="-342900"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FF3300"/>
                </a:solidFill>
              </a:rPr>
              <a:t>	   </a:t>
            </a:r>
            <a:r>
              <a:rPr lang="en-US" altLang="zh-CN" dirty="0" err="1">
                <a:solidFill>
                  <a:srgbClr val="FF3300"/>
                </a:solidFill>
              </a:rPr>
              <a:t>str</a:t>
            </a:r>
            <a:r>
              <a:rPr lang="en-US" altLang="zh-CN" dirty="0">
                <a:solidFill>
                  <a:srgbClr val="FF3300"/>
                </a:solidFill>
              </a:rPr>
              <a:t>[</a:t>
            </a:r>
            <a:r>
              <a:rPr lang="en-US" altLang="zh-CN" dirty="0" err="1">
                <a:solidFill>
                  <a:srgbClr val="FF3300"/>
                </a:solidFill>
              </a:rPr>
              <a:t>i</a:t>
            </a:r>
            <a:r>
              <a:rPr lang="en-US" altLang="zh-CN" dirty="0">
                <a:solidFill>
                  <a:srgbClr val="FF3300"/>
                </a:solidFill>
              </a:rPr>
              <a:t>]=</a:t>
            </a:r>
            <a:r>
              <a:rPr lang="en-US" altLang="zh-CN" dirty="0" err="1">
                <a:solidFill>
                  <a:srgbClr val="FF3300"/>
                </a:solidFill>
              </a:rPr>
              <a:t>str</a:t>
            </a:r>
            <a:r>
              <a:rPr lang="en-US" altLang="zh-CN" dirty="0">
                <a:solidFill>
                  <a:srgbClr val="FF3300"/>
                </a:solidFill>
              </a:rPr>
              <a:t>[j];                      </a:t>
            </a:r>
            <a:r>
              <a:rPr lang="en-US" altLang="zh-CN" dirty="0">
                <a:solidFill>
                  <a:schemeClr val="tx1"/>
                </a:solidFill>
              </a:rPr>
              <a:t>/*</a:t>
            </a:r>
            <a:r>
              <a:rPr lang="zh-CN" altLang="zh-CN" dirty="0">
                <a:solidFill>
                  <a:schemeClr val="tx1"/>
                </a:solidFill>
              </a:rPr>
              <a:t>交换</a:t>
            </a:r>
            <a:r>
              <a:rPr lang="en-US" altLang="zh-CN" dirty="0" err="1">
                <a:solidFill>
                  <a:schemeClr val="tx1"/>
                </a:solidFill>
              </a:rPr>
              <a:t>i,j</a:t>
            </a:r>
            <a:r>
              <a:rPr lang="zh-CN" altLang="zh-CN" dirty="0">
                <a:solidFill>
                  <a:schemeClr val="tx1"/>
                </a:solidFill>
              </a:rPr>
              <a:t>两个元素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endParaRPr lang="en-US" altLang="zh-CN" dirty="0">
              <a:solidFill>
                <a:srgbClr val="FF3300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FF3300"/>
                </a:solidFill>
              </a:rPr>
              <a:t>	   </a:t>
            </a:r>
            <a:r>
              <a:rPr lang="en-US" altLang="zh-CN" dirty="0" err="1">
                <a:solidFill>
                  <a:srgbClr val="FF3300"/>
                </a:solidFill>
              </a:rPr>
              <a:t>str</a:t>
            </a:r>
            <a:r>
              <a:rPr lang="en-US" altLang="zh-CN" dirty="0">
                <a:solidFill>
                  <a:srgbClr val="FF3300"/>
                </a:solidFill>
              </a:rPr>
              <a:t>[j]=temp;</a:t>
            </a:r>
            <a:r>
              <a:rPr lang="en-US" altLang="zh-CN" dirty="0">
                <a:solidFill>
                  <a:schemeClr val="tx1"/>
                </a:solidFill>
              </a:rPr>
              <a:t>					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 }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 err="1">
                <a:solidFill>
                  <a:schemeClr val="tx1"/>
                </a:solidFill>
              </a:rPr>
              <a:t>printf</a:t>
            </a:r>
            <a:r>
              <a:rPr lang="en-US" altLang="zh-CN" dirty="0">
                <a:solidFill>
                  <a:schemeClr val="tx1"/>
                </a:solidFill>
              </a:rPr>
              <a:t>("\</a:t>
            </a:r>
            <a:r>
              <a:rPr lang="en-US" altLang="zh-CN" dirty="0" err="1">
                <a:solidFill>
                  <a:schemeClr val="tx1"/>
                </a:solidFill>
              </a:rPr>
              <a:t>nReversed</a:t>
            </a:r>
            <a:r>
              <a:rPr lang="en-US" altLang="zh-CN" dirty="0">
                <a:solidFill>
                  <a:schemeClr val="tx1"/>
                </a:solidFill>
              </a:rPr>
              <a:t> string:\</a:t>
            </a:r>
            <a:r>
              <a:rPr lang="en-US" altLang="zh-CN" dirty="0" err="1">
                <a:solidFill>
                  <a:schemeClr val="tx1"/>
                </a:solidFill>
              </a:rPr>
              <a:t>n%s</a:t>
            </a:r>
            <a:r>
              <a:rPr lang="en-US" altLang="zh-CN" dirty="0">
                <a:solidFill>
                  <a:schemeClr val="tx1"/>
                </a:solidFill>
              </a:rPr>
              <a:t>\</a:t>
            </a:r>
            <a:r>
              <a:rPr lang="en-US" altLang="zh-CN" dirty="0" err="1">
                <a:solidFill>
                  <a:schemeClr val="tx1"/>
                </a:solidFill>
              </a:rPr>
              <a:t>n",str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8">
            <a:extLst>
              <a:ext uri="{FF2B5EF4-FFF2-40B4-BE49-F238E27FC236}">
                <a16:creationId xmlns:a16="http://schemas.microsoft.com/office/drawing/2014/main" id="{09885BE6-9210-4A19-B4EE-65CC5B0AA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046163"/>
            <a:ext cx="7905750" cy="83099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62000" indent="-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23   </a:t>
            </a:r>
            <a:r>
              <a:rPr kumimoji="0" lang="zh-CN" altLang="en-US" dirty="0"/>
              <a:t>从键盘输入字符，以 </a:t>
            </a:r>
            <a:r>
              <a:rPr kumimoji="0" lang="en-US" altLang="zh-CN" dirty="0" err="1"/>
              <a:t>ctrl+z</a:t>
            </a:r>
            <a:r>
              <a:rPr kumimoji="0" lang="en-US" altLang="zh-CN" dirty="0"/>
              <a:t> </a:t>
            </a:r>
            <a:r>
              <a:rPr kumimoji="0" lang="zh-CN" altLang="en-US" dirty="0"/>
              <a:t>结束，统计输入的数字 </a:t>
            </a:r>
            <a:r>
              <a:rPr kumimoji="0" lang="en-US" altLang="zh-CN" dirty="0"/>
              <a:t>0</a:t>
            </a:r>
            <a:r>
              <a:rPr kumimoji="0" lang="zh-CN" altLang="en-US" dirty="0"/>
              <a:t>～</a:t>
            </a:r>
            <a:r>
              <a:rPr kumimoji="0" lang="en-US" altLang="zh-CN" dirty="0"/>
              <a:t>9</a:t>
            </a:r>
            <a:r>
              <a:rPr kumimoji="0" lang="zh-CN" altLang="en-US" dirty="0"/>
              <a:t>、空白符和其它字符的个数。</a:t>
            </a:r>
          </a:p>
        </p:txBody>
      </p:sp>
      <p:sp>
        <p:nvSpPr>
          <p:cNvPr id="527369" name="Text Box 9">
            <a:extLst>
              <a:ext uri="{FF2B5EF4-FFF2-40B4-BE49-F238E27FC236}">
                <a16:creationId xmlns:a16="http://schemas.microsoft.com/office/drawing/2014/main" id="{43080AFD-E42F-4D53-9732-B5F4F14BC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2170113"/>
            <a:ext cx="8485188" cy="3562350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18800" bIns="118800" anchor="ctr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分析：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数据结构：</a:t>
            </a:r>
          </a:p>
          <a:p>
            <a:pPr lvl="2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定义一个具有 </a:t>
            </a:r>
            <a:r>
              <a:rPr lang="en-US" altLang="zh-CN" dirty="0">
                <a:solidFill>
                  <a:schemeClr val="tx1"/>
                </a:solidFill>
              </a:rPr>
              <a:t>10 </a:t>
            </a:r>
            <a:r>
              <a:rPr lang="zh-CN" altLang="en-US" dirty="0">
                <a:solidFill>
                  <a:schemeClr val="tx1"/>
                </a:solidFill>
              </a:rPr>
              <a:t>个元素的整型数组来存放数字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～</a:t>
            </a:r>
            <a:r>
              <a:rPr lang="en-US" altLang="zh-CN" dirty="0">
                <a:solidFill>
                  <a:schemeClr val="tx1"/>
                </a:solidFill>
              </a:rPr>
              <a:t>9 </a:t>
            </a:r>
            <a:r>
              <a:rPr lang="zh-CN" altLang="en-US" dirty="0">
                <a:solidFill>
                  <a:schemeClr val="tx1"/>
                </a:solidFill>
              </a:rPr>
              <a:t>的个数</a:t>
            </a:r>
          </a:p>
          <a:p>
            <a:pPr lvl="2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定义两个整型变量来存放空白符和其它字符的个数。</a:t>
            </a:r>
          </a:p>
          <a:p>
            <a:pPr lvl="1" eaLnBrk="1" hangingPunct="1">
              <a:defRPr/>
            </a:pPr>
            <a:endParaRPr lang="zh-CN" altLang="en-US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算法要点：</a:t>
            </a:r>
          </a:p>
          <a:p>
            <a:pPr lvl="2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计数用的数组和变量要初始化为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lvl="2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用循环结构处理字符读入，内嵌分支结构处理计数。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1815A76C-147A-444D-8D73-157365E3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1190625"/>
            <a:ext cx="775970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实现的方法：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在定义数组时对数组元素赋初值。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3943AF1-917C-4274-A8F8-278BDC8AA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2963863"/>
            <a:ext cx="77597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只给一部分元素赋值。</a:t>
            </a:r>
          </a:p>
        </p:txBody>
      </p:sp>
      <p:sp>
        <p:nvSpPr>
          <p:cNvPr id="6" name="AutoShape 10">
            <a:extLst>
              <a:ext uri="{FF2B5EF4-FFF2-40B4-BE49-F238E27FC236}">
                <a16:creationId xmlns:a16="http://schemas.microsoft.com/office/drawing/2014/main" id="{3DF4F766-1BEF-4AF9-9011-181A95951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04" y="30055"/>
            <a:ext cx="3313113" cy="1571842"/>
          </a:xfrm>
          <a:prstGeom prst="wedgeRectCallout">
            <a:avLst>
              <a:gd name="adj1" fmla="val -85151"/>
              <a:gd name="adj2" fmla="val -5147"/>
            </a:avLst>
          </a:prstGeom>
          <a:solidFill>
            <a:srgbClr val="FFCC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 eaLnBrk="1" hangingPunct="1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在定义数组时，为数组元素赋初值</a:t>
            </a:r>
          </a:p>
          <a:p>
            <a:pPr algn="ctr" eaLnBrk="1" hangingPunct="1"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在编译阶段使之得到初值）</a:t>
            </a: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9A6B4B1F-A0C7-409A-B6EA-09627DFEB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2057400"/>
            <a:ext cx="6507162" cy="860425"/>
          </a:xfrm>
          <a:prstGeom prst="rect">
            <a:avLst/>
          </a:prstGeom>
          <a:solidFill>
            <a:schemeClr val="bg2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int a[5]={1,2,3,4,5};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zh-CN" dirty="0"/>
              <a:t>等价于：</a:t>
            </a:r>
            <a:r>
              <a:rPr lang="en-US" altLang="zh-CN" dirty="0"/>
              <a:t>a[0]=1;  a[1]=2; a[2]=3; a[3]=4; a[4]=5;</a:t>
            </a: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D8CA3825-E7CE-4DFE-ACDB-BAEC0A09B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3427413"/>
            <a:ext cx="6507162" cy="1225550"/>
          </a:xfrm>
          <a:prstGeom prst="rect">
            <a:avLst/>
          </a:prstGeom>
          <a:solidFill>
            <a:schemeClr val="bg2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如    </a:t>
            </a:r>
            <a:r>
              <a:rPr lang="en-US" altLang="zh-CN" dirty="0"/>
              <a:t>int a[5]={6,2,3};</a:t>
            </a:r>
          </a:p>
          <a:p>
            <a:pPr eaLnBrk="1" hangingPunct="1"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zh-CN" dirty="0"/>
              <a:t>等价于：  </a:t>
            </a:r>
            <a:r>
              <a:rPr lang="en-US" altLang="zh-CN" dirty="0"/>
              <a:t>a[0]=6; a[1]=2;a[2]=3; a[3]=0; a[4]=0;</a:t>
            </a:r>
          </a:p>
          <a:p>
            <a:pPr eaLnBrk="1" hangingPunct="1"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如     </a:t>
            </a:r>
            <a:r>
              <a:rPr lang="en-US" altLang="zh-CN" dirty="0"/>
              <a:t>int a[3]={6,2,3,5,1};     (</a:t>
            </a:r>
            <a:r>
              <a:rPr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</a:t>
            </a:r>
            <a:r>
              <a:rPr lang="en-US" altLang="zh-CN" dirty="0"/>
              <a:t>)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F1006DA9-31AD-4A73-87FD-F54F938C2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4664075"/>
            <a:ext cx="77597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dirty="0"/>
              <a:t>数组元素值全部为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3DD56208-8C89-48C0-9C58-935CAE7D4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5092552"/>
            <a:ext cx="2861979" cy="463846"/>
          </a:xfrm>
          <a:prstGeom prst="rect">
            <a:avLst/>
          </a:prstGeom>
          <a:solidFill>
            <a:schemeClr val="bg2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/>
              <a:t>int a[5]={0,0,0,0,0}; 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A27A1780-8F42-4F81-BE35-630F98458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3" y="5603875"/>
            <a:ext cx="77597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/>
              <a:t>对整个数组元素赋初值时，可以不指定长度。</a:t>
            </a: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A334BB85-E459-4725-B1E4-697000466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6021388"/>
            <a:ext cx="6099175" cy="860425"/>
          </a:xfrm>
          <a:prstGeom prst="rect">
            <a:avLst/>
          </a:prstGeom>
          <a:solidFill>
            <a:schemeClr val="bg2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/>
              <a:t>int a[]={1,2,3,4,5,6};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zh-CN"/>
              <a:t>编译系统根据初值个数确定数组</a:t>
            </a:r>
            <a:r>
              <a:rPr lang="zh-CN" altLang="en-US"/>
              <a:t>大小</a:t>
            </a:r>
          </a:p>
        </p:txBody>
      </p:sp>
      <p:sp>
        <p:nvSpPr>
          <p:cNvPr id="19467" name="Rectangle 4">
            <a:extLst>
              <a:ext uri="{FF2B5EF4-FFF2-40B4-BE49-F238E27FC236}">
                <a16:creationId xmlns:a16="http://schemas.microsoft.com/office/drawing/2014/main" id="{6D9122E5-87B2-4414-BD04-827AF585A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709613"/>
            <a:ext cx="77597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>
                <a:latin typeface="Arial" panose="020B0604020202020204" pitchFamily="34" charset="0"/>
              </a:rPr>
              <a:t>一维数组的初始化</a:t>
            </a:r>
            <a:endParaRPr lang="zh-CN" altLang="en-US" sz="2800"/>
          </a:p>
          <a:p>
            <a:pPr lvl="2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7" name="Rectangle 8">
            <a:extLst>
              <a:ext uri="{FF2B5EF4-FFF2-40B4-BE49-F238E27FC236}">
                <a16:creationId xmlns:a16="http://schemas.microsoft.com/office/drawing/2014/main" id="{F32EB364-F186-4EB4-A74D-2881BEDAA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860425"/>
            <a:ext cx="7535863" cy="5607050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80000"/>
              </a:lnSpc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#include&lt;</a:t>
            </a:r>
            <a:r>
              <a:rPr lang="en-US" altLang="zh-CN" dirty="0" err="1">
                <a:solidFill>
                  <a:schemeClr val="tx1"/>
                </a:solidFill>
              </a:rPr>
              <a:t>stdio.h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main()</a:t>
            </a: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{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i,</a:t>
            </a:r>
            <a:r>
              <a:rPr lang="en-US" altLang="zh-CN" dirty="0" err="1">
                <a:solidFill>
                  <a:srgbClr val="FF3300"/>
                </a:solidFill>
              </a:rPr>
              <a:t>nwhite,nother,ndigit</a:t>
            </a:r>
            <a:r>
              <a:rPr lang="en-US" altLang="zh-CN" dirty="0">
                <a:solidFill>
                  <a:srgbClr val="FF3300"/>
                </a:solidFill>
              </a:rPr>
              <a:t>[10]; </a:t>
            </a:r>
            <a:r>
              <a:rPr lang="en-US" altLang="zh-CN" dirty="0">
                <a:solidFill>
                  <a:schemeClr val="tx1"/>
                </a:solidFill>
              </a:rPr>
              <a:t>/*</a:t>
            </a:r>
            <a:r>
              <a:rPr lang="zh-CN" altLang="zh-CN" dirty="0">
                <a:solidFill>
                  <a:schemeClr val="tx1"/>
                </a:solidFill>
              </a:rPr>
              <a:t>存放相应的计数值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char c;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dirty="0">
                <a:solidFill>
                  <a:schemeClr val="tx2"/>
                </a:solidFill>
              </a:rPr>
              <a:t>   </a:t>
            </a:r>
            <a:r>
              <a:rPr lang="en-US" altLang="zh-CN" dirty="0" err="1">
                <a:solidFill>
                  <a:srgbClr val="FF3300"/>
                </a:solidFill>
              </a:rPr>
              <a:t>nwhite</a:t>
            </a:r>
            <a:r>
              <a:rPr lang="en-US" altLang="zh-CN" dirty="0">
                <a:solidFill>
                  <a:srgbClr val="FF3300"/>
                </a:solidFill>
              </a:rPr>
              <a:t>=</a:t>
            </a:r>
            <a:r>
              <a:rPr lang="en-US" altLang="zh-CN" dirty="0" err="1">
                <a:solidFill>
                  <a:srgbClr val="FF3300"/>
                </a:solidFill>
              </a:rPr>
              <a:t>nother</a:t>
            </a:r>
            <a:r>
              <a:rPr lang="en-US" altLang="zh-CN" dirty="0">
                <a:solidFill>
                  <a:srgbClr val="FF3300"/>
                </a:solidFill>
              </a:rPr>
              <a:t>=0;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FF3300"/>
                </a:solidFill>
              </a:rPr>
              <a:t>   </a:t>
            </a:r>
            <a:r>
              <a:rPr lang="en-US" altLang="zh-CN" dirty="0">
                <a:solidFill>
                  <a:srgbClr val="3366FF"/>
                </a:solidFill>
              </a:rPr>
              <a:t>for(</a:t>
            </a:r>
            <a:r>
              <a:rPr lang="en-US" altLang="zh-CN" dirty="0" err="1">
                <a:solidFill>
                  <a:srgbClr val="3366FF"/>
                </a:solidFill>
              </a:rPr>
              <a:t>i</a:t>
            </a:r>
            <a:r>
              <a:rPr lang="en-US" altLang="zh-CN" dirty="0">
                <a:solidFill>
                  <a:srgbClr val="3366FF"/>
                </a:solidFill>
              </a:rPr>
              <a:t>=0;i&lt;10;i++)                         /*</a:t>
            </a:r>
            <a:r>
              <a:rPr lang="zh-CN" altLang="zh-CN" dirty="0">
                <a:solidFill>
                  <a:srgbClr val="3366FF"/>
                </a:solidFill>
              </a:rPr>
              <a:t>初始化这些计数值</a:t>
            </a:r>
            <a:r>
              <a:rPr lang="zh-CN" altLang="en-US" dirty="0">
                <a:solidFill>
                  <a:srgbClr val="3366FF"/>
                </a:solidFill>
              </a:rPr>
              <a:t>*</a:t>
            </a:r>
            <a:r>
              <a:rPr lang="en-US" altLang="zh-CN" dirty="0">
                <a:solidFill>
                  <a:srgbClr val="3366FF"/>
                </a:solidFill>
              </a:rPr>
              <a:t>/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3366FF"/>
                </a:solidFill>
              </a:rPr>
              <a:t>        </a:t>
            </a:r>
            <a:r>
              <a:rPr lang="en-US" altLang="zh-CN" dirty="0" err="1">
                <a:solidFill>
                  <a:srgbClr val="3366FF"/>
                </a:solidFill>
              </a:rPr>
              <a:t>ndigit</a:t>
            </a:r>
            <a:r>
              <a:rPr lang="en-US" altLang="zh-CN" dirty="0">
                <a:solidFill>
                  <a:srgbClr val="3366FF"/>
                </a:solidFill>
              </a:rPr>
              <a:t>[</a:t>
            </a:r>
            <a:r>
              <a:rPr lang="en-US" altLang="zh-CN" dirty="0" err="1">
                <a:solidFill>
                  <a:srgbClr val="3366FF"/>
                </a:solidFill>
              </a:rPr>
              <a:t>i</a:t>
            </a:r>
            <a:r>
              <a:rPr lang="en-US" altLang="zh-CN" dirty="0">
                <a:solidFill>
                  <a:srgbClr val="3366FF"/>
                </a:solidFill>
              </a:rPr>
              <a:t>]=0;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FF3300"/>
                </a:solidFill>
              </a:rPr>
              <a:t>   </a:t>
            </a:r>
            <a:r>
              <a:rPr lang="en-US" altLang="zh-CN" dirty="0">
                <a:solidFill>
                  <a:srgbClr val="002060"/>
                </a:solidFill>
              </a:rPr>
              <a:t>while((c=</a:t>
            </a:r>
            <a:r>
              <a:rPr lang="en-US" altLang="zh-CN" dirty="0" err="1">
                <a:solidFill>
                  <a:srgbClr val="002060"/>
                </a:solidFill>
              </a:rPr>
              <a:t>getchar</a:t>
            </a:r>
            <a:r>
              <a:rPr lang="en-US" altLang="zh-CN" dirty="0">
                <a:solidFill>
                  <a:srgbClr val="002060"/>
                </a:solidFill>
              </a:rPr>
              <a:t>())!=EOF)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002060"/>
                </a:solidFill>
              </a:rPr>
              <a:t>        if(c&gt;='0'&amp;&amp;c&lt;='9')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002060"/>
                </a:solidFill>
              </a:rPr>
              <a:t>                ++</a:t>
            </a:r>
            <a:r>
              <a:rPr lang="en-US" altLang="zh-CN" dirty="0" err="1">
                <a:solidFill>
                  <a:srgbClr val="002060"/>
                </a:solidFill>
              </a:rPr>
              <a:t>ndigit</a:t>
            </a:r>
            <a:r>
              <a:rPr lang="en-US" altLang="zh-CN" dirty="0">
                <a:solidFill>
                  <a:srgbClr val="002060"/>
                </a:solidFill>
              </a:rPr>
              <a:t>[</a:t>
            </a:r>
            <a:r>
              <a:rPr lang="en-US" altLang="zh-CN" dirty="0">
                <a:solidFill>
                  <a:srgbClr val="FF0000"/>
                </a:solidFill>
              </a:rPr>
              <a:t>c-'0'</a:t>
            </a:r>
            <a:r>
              <a:rPr lang="en-US" altLang="zh-CN" dirty="0">
                <a:solidFill>
                  <a:srgbClr val="002060"/>
                </a:solidFill>
              </a:rPr>
              <a:t>];                 /*</a:t>
            </a:r>
            <a:r>
              <a:rPr lang="zh-CN" altLang="en-US" dirty="0">
                <a:solidFill>
                  <a:srgbClr val="002060"/>
                </a:solidFill>
              </a:rPr>
              <a:t>相应的</a:t>
            </a:r>
            <a:r>
              <a:rPr lang="en-US" altLang="zh-CN" dirty="0" err="1">
                <a:solidFill>
                  <a:srgbClr val="002060"/>
                </a:solidFill>
              </a:rPr>
              <a:t>ndigit</a:t>
            </a:r>
            <a:r>
              <a:rPr lang="en-US" altLang="zh-CN" dirty="0">
                <a:solidFill>
                  <a:srgbClr val="002060"/>
                </a:solidFill>
              </a:rPr>
              <a:t>[</a:t>
            </a:r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en-US" altLang="zh-CN" dirty="0">
                <a:solidFill>
                  <a:srgbClr val="002060"/>
                </a:solidFill>
              </a:rPr>
              <a:t>]</a:t>
            </a:r>
            <a:r>
              <a:rPr lang="zh-CN" altLang="zh-CN" dirty="0">
                <a:solidFill>
                  <a:srgbClr val="002060"/>
                </a:solidFill>
              </a:rPr>
              <a:t>加1</a:t>
            </a:r>
            <a:r>
              <a:rPr lang="en-US" altLang="zh-CN" dirty="0">
                <a:solidFill>
                  <a:srgbClr val="002060"/>
                </a:solidFill>
              </a:rPr>
              <a:t>*/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002060"/>
                </a:solidFill>
                <a:latin typeface="Arial" pitchFamily="34" charset="0"/>
                <a:ea typeface="宋体" pitchFamily="2" charset="-122"/>
              </a:rPr>
              <a:t>      </a:t>
            </a:r>
            <a:r>
              <a:rPr lang="en-US" altLang="zh-CN" dirty="0">
                <a:solidFill>
                  <a:srgbClr val="002060"/>
                </a:solidFill>
              </a:rPr>
              <a:t>else if(c==' '||c=='\n'||c=='\t')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002060"/>
                </a:solidFill>
              </a:rPr>
              <a:t>                ++</a:t>
            </a:r>
            <a:r>
              <a:rPr lang="en-US" altLang="zh-CN" dirty="0" err="1">
                <a:solidFill>
                  <a:srgbClr val="002060"/>
                </a:solidFill>
              </a:rPr>
              <a:t>nwhite</a:t>
            </a:r>
            <a:r>
              <a:rPr lang="en-US" altLang="zh-CN" dirty="0">
                <a:solidFill>
                  <a:srgbClr val="00206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002060"/>
                </a:solidFill>
              </a:rPr>
              <a:t>        else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002060"/>
                </a:solidFill>
              </a:rPr>
              <a:t>	   ++</a:t>
            </a:r>
            <a:r>
              <a:rPr lang="en-US" altLang="zh-CN" dirty="0" err="1">
                <a:solidFill>
                  <a:srgbClr val="002060"/>
                </a:solidFill>
              </a:rPr>
              <a:t>nother</a:t>
            </a:r>
            <a:r>
              <a:rPr lang="en-US" altLang="zh-CN" dirty="0">
                <a:solidFill>
                  <a:srgbClr val="00206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FF3300"/>
                </a:solidFill>
              </a:rPr>
              <a:t>   </a:t>
            </a:r>
            <a:r>
              <a:rPr lang="en-US" altLang="zh-CN" dirty="0">
                <a:solidFill>
                  <a:srgbClr val="800000"/>
                </a:solidFill>
              </a:rPr>
              <a:t>for(</a:t>
            </a:r>
            <a:r>
              <a:rPr lang="en-US" altLang="zh-CN" dirty="0" err="1">
                <a:solidFill>
                  <a:srgbClr val="800000"/>
                </a:solidFill>
              </a:rPr>
              <a:t>i</a:t>
            </a:r>
            <a:r>
              <a:rPr lang="en-US" altLang="zh-CN" dirty="0">
                <a:solidFill>
                  <a:srgbClr val="800000"/>
                </a:solidFill>
              </a:rPr>
              <a:t>=0;i&lt;10;i++)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800000"/>
                </a:solidFill>
              </a:rPr>
              <a:t>        </a:t>
            </a:r>
            <a:r>
              <a:rPr lang="en-US" altLang="zh-CN" dirty="0" err="1">
                <a:solidFill>
                  <a:srgbClr val="800000"/>
                </a:solidFill>
              </a:rPr>
              <a:t>printf</a:t>
            </a:r>
            <a:r>
              <a:rPr lang="en-US" altLang="zh-CN" dirty="0">
                <a:solidFill>
                  <a:srgbClr val="800000"/>
                </a:solidFill>
              </a:rPr>
              <a:t>("digit '%d':%d\n",</a:t>
            </a:r>
            <a:r>
              <a:rPr lang="en-US" altLang="zh-CN" dirty="0" err="1">
                <a:solidFill>
                  <a:srgbClr val="800000"/>
                </a:solidFill>
              </a:rPr>
              <a:t>i,ndigit</a:t>
            </a:r>
            <a:r>
              <a:rPr lang="en-US" altLang="zh-CN" dirty="0">
                <a:solidFill>
                  <a:srgbClr val="800000"/>
                </a:solidFill>
              </a:rPr>
              <a:t>[</a:t>
            </a:r>
            <a:r>
              <a:rPr lang="en-US" altLang="zh-CN" dirty="0" err="1">
                <a:solidFill>
                  <a:srgbClr val="800000"/>
                </a:solidFill>
              </a:rPr>
              <a:t>i</a:t>
            </a:r>
            <a:r>
              <a:rPr lang="en-US" altLang="zh-CN" dirty="0">
                <a:solidFill>
                  <a:srgbClr val="800000"/>
                </a:solidFill>
              </a:rPr>
              <a:t>]);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800000"/>
                </a:solidFill>
              </a:rPr>
              <a:t>   </a:t>
            </a:r>
            <a:r>
              <a:rPr lang="en-US" altLang="zh-CN" dirty="0" err="1">
                <a:solidFill>
                  <a:srgbClr val="800000"/>
                </a:solidFill>
              </a:rPr>
              <a:t>printf</a:t>
            </a:r>
            <a:r>
              <a:rPr lang="en-US" altLang="zh-CN" dirty="0">
                <a:solidFill>
                  <a:srgbClr val="800000"/>
                </a:solidFill>
              </a:rPr>
              <a:t>("white space:%d\n",</a:t>
            </a:r>
            <a:r>
              <a:rPr lang="en-US" altLang="zh-CN" dirty="0" err="1">
                <a:solidFill>
                  <a:srgbClr val="800000"/>
                </a:solidFill>
              </a:rPr>
              <a:t>nwhite</a:t>
            </a:r>
            <a:r>
              <a:rPr lang="en-US" altLang="zh-CN" dirty="0">
                <a:solidFill>
                  <a:srgbClr val="8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800000"/>
                </a:solidFill>
              </a:rPr>
              <a:t>   </a:t>
            </a:r>
            <a:r>
              <a:rPr lang="en-US" altLang="zh-CN" dirty="0" err="1">
                <a:solidFill>
                  <a:srgbClr val="800000"/>
                </a:solidFill>
              </a:rPr>
              <a:t>printf</a:t>
            </a:r>
            <a:r>
              <a:rPr lang="en-US" altLang="zh-CN" dirty="0">
                <a:solidFill>
                  <a:srgbClr val="800000"/>
                </a:solidFill>
              </a:rPr>
              <a:t>("other character:%d\n",</a:t>
            </a:r>
            <a:r>
              <a:rPr lang="en-US" altLang="zh-CN" dirty="0" err="1">
                <a:solidFill>
                  <a:srgbClr val="800000"/>
                </a:solidFill>
              </a:rPr>
              <a:t>nother</a:t>
            </a:r>
            <a:r>
              <a:rPr lang="en-US" altLang="zh-CN" dirty="0">
                <a:solidFill>
                  <a:srgbClr val="8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8">
            <a:extLst>
              <a:ext uri="{FF2B5EF4-FFF2-40B4-BE49-F238E27FC236}">
                <a16:creationId xmlns:a16="http://schemas.microsoft.com/office/drawing/2014/main" id="{DF05B073-4DBB-4A60-9702-74CFA22DC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52525"/>
            <a:ext cx="7905750" cy="1200329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62000" indent="-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24   </a:t>
            </a:r>
            <a:r>
              <a:rPr kumimoji="0" lang="zh-CN" altLang="en-US" dirty="0"/>
              <a:t>从键盘输入一个字符串（长度不超过</a:t>
            </a:r>
            <a:r>
              <a:rPr kumimoji="0" lang="en-US" altLang="zh-CN" dirty="0"/>
              <a:t>20</a:t>
            </a:r>
            <a:r>
              <a:rPr kumimoji="0" lang="zh-CN" altLang="en-US" dirty="0"/>
              <a:t>，其中不含空格），将其复制一份，复制时将小写字母都转换成为大写字母）。</a:t>
            </a:r>
          </a:p>
        </p:txBody>
      </p:sp>
      <p:sp>
        <p:nvSpPr>
          <p:cNvPr id="531465" name="Text Box 9">
            <a:extLst>
              <a:ext uri="{FF2B5EF4-FFF2-40B4-BE49-F238E27FC236}">
                <a16:creationId xmlns:a16="http://schemas.microsoft.com/office/drawing/2014/main" id="{8C2C0FCC-EC77-47A2-AC36-F7C4830C1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622550"/>
            <a:ext cx="7740650" cy="2101850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tIns="118800" bIns="118800" anchor="ctr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分析：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数据结构</a:t>
            </a:r>
          </a:p>
          <a:p>
            <a:pPr lvl="2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定义两个数组，存放字符串。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算法要点</a:t>
            </a:r>
          </a:p>
          <a:p>
            <a:pPr lvl="2" eaLnBrk="1" hangingPunct="1">
              <a:defRPr/>
            </a:pPr>
            <a:r>
              <a:rPr lang="zh-CN" altLang="en-US" dirty="0">
                <a:solidFill>
                  <a:schemeClr val="tx1"/>
                </a:solidFill>
              </a:rPr>
              <a:t>将小写字母 转换为大写字母：</a:t>
            </a:r>
            <a:r>
              <a:rPr lang="zh-CN" altLang="en-US" u="sng" dirty="0">
                <a:solidFill>
                  <a:schemeClr val="tx1"/>
                </a:solidFill>
              </a:rPr>
              <a:t>小写字母</a:t>
            </a:r>
            <a:r>
              <a:rPr lang="en-US" altLang="zh-CN" u="sng" dirty="0">
                <a:solidFill>
                  <a:schemeClr val="tx1"/>
                </a:solidFill>
              </a:rPr>
              <a:t>-'</a:t>
            </a:r>
            <a:r>
              <a:rPr lang="en-US" altLang="zh-CN" u="sng" dirty="0" err="1">
                <a:solidFill>
                  <a:schemeClr val="tx1"/>
                </a:solidFill>
              </a:rPr>
              <a:t>a'+'A</a:t>
            </a:r>
            <a:r>
              <a:rPr lang="en-US" altLang="zh-CN" u="sng" dirty="0">
                <a:solidFill>
                  <a:schemeClr val="tx1"/>
                </a:solidFill>
              </a:rPr>
              <a:t>'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5" name="Rectangle 8">
            <a:extLst>
              <a:ext uri="{FF2B5EF4-FFF2-40B4-BE49-F238E27FC236}">
                <a16:creationId xmlns:a16="http://schemas.microsoft.com/office/drawing/2014/main" id="{26ABEB4B-C39E-43FE-B38B-20873F5E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476673"/>
            <a:ext cx="8242300" cy="5976664"/>
          </a:xfrm>
          <a:prstGeom prst="rect">
            <a:avLst/>
          </a:prstGeom>
          <a:solidFill>
            <a:schemeClr val="bg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#include &lt;</a:t>
            </a:r>
            <a:r>
              <a:rPr lang="en-US" altLang="zh-CN" dirty="0" err="1">
                <a:solidFill>
                  <a:schemeClr val="tx1"/>
                </a:solidFill>
              </a:rPr>
              <a:t>stdio.h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int main()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{ char a[20],b[20];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int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err="1">
                <a:solidFill>
                  <a:schemeClr val="tx1"/>
                </a:solidFill>
              </a:rPr>
              <a:t>printf</a:t>
            </a:r>
            <a:r>
              <a:rPr lang="en-US" altLang="zh-CN" dirty="0">
                <a:solidFill>
                  <a:schemeClr val="tx1"/>
                </a:solidFill>
              </a:rPr>
              <a:t>("Enter a string:\n");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err="1">
                <a:solidFill>
                  <a:schemeClr val="tx1"/>
                </a:solidFill>
              </a:rPr>
              <a:t>scanf</a:t>
            </a:r>
            <a:r>
              <a:rPr lang="en-US" altLang="zh-CN" dirty="0">
                <a:solidFill>
                  <a:schemeClr val="tx1"/>
                </a:solidFill>
              </a:rPr>
              <a:t>("%</a:t>
            </a:r>
            <a:r>
              <a:rPr lang="en-US" altLang="zh-CN" dirty="0" err="1">
                <a:solidFill>
                  <a:schemeClr val="tx1"/>
                </a:solidFill>
              </a:rPr>
              <a:t>s",a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=0;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while(a[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]!='\0')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{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b[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]=(a[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]&gt;='a'&amp;&amp;a[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]&lt;='z')?a[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]-'</a:t>
            </a:r>
            <a:r>
              <a:rPr lang="en-US" altLang="zh-CN" dirty="0" err="1">
                <a:solidFill>
                  <a:schemeClr val="tx1"/>
                </a:solidFill>
              </a:rPr>
              <a:t>a'+'A':a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];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  /*</a:t>
            </a:r>
            <a:r>
              <a:rPr lang="zh-CN" altLang="en-US" dirty="0">
                <a:solidFill>
                  <a:schemeClr val="tx1"/>
                </a:solidFill>
              </a:rPr>
              <a:t>将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数组中小写字母转为大写并对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数组赋值*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++;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 b[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] ='\0';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err="1">
                <a:solidFill>
                  <a:schemeClr val="tx1"/>
                </a:solidFill>
              </a:rPr>
              <a:t>printf</a:t>
            </a:r>
            <a:r>
              <a:rPr lang="en-US" altLang="zh-CN" dirty="0">
                <a:solidFill>
                  <a:schemeClr val="tx1"/>
                </a:solidFill>
              </a:rPr>
              <a:t>("</a:t>
            </a:r>
            <a:r>
              <a:rPr lang="en-US" altLang="zh-CN" dirty="0" err="1">
                <a:solidFill>
                  <a:schemeClr val="tx1"/>
                </a:solidFill>
              </a:rPr>
              <a:t>Copyed</a:t>
            </a:r>
            <a:r>
              <a:rPr lang="en-US" altLang="zh-CN" dirty="0">
                <a:solidFill>
                  <a:schemeClr val="tx1"/>
                </a:solidFill>
              </a:rPr>
              <a:t> string:\</a:t>
            </a:r>
            <a:r>
              <a:rPr lang="en-US" altLang="zh-CN" dirty="0" err="1">
                <a:solidFill>
                  <a:schemeClr val="tx1"/>
                </a:solidFill>
              </a:rPr>
              <a:t>n%s</a:t>
            </a:r>
            <a:r>
              <a:rPr lang="en-US" altLang="zh-CN" dirty="0">
                <a:solidFill>
                  <a:schemeClr val="tx1"/>
                </a:solidFill>
              </a:rPr>
              <a:t>\</a:t>
            </a:r>
            <a:r>
              <a:rPr lang="en-US" altLang="zh-CN" dirty="0" err="1">
                <a:solidFill>
                  <a:schemeClr val="tx1"/>
                </a:solidFill>
              </a:rPr>
              <a:t>n",b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8">
            <a:extLst>
              <a:ext uri="{FF2B5EF4-FFF2-40B4-BE49-F238E27FC236}">
                <a16:creationId xmlns:a16="http://schemas.microsoft.com/office/drawing/2014/main" id="{8CD0B683-4306-47B9-9399-416DF7441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1157288"/>
            <a:ext cx="8648521" cy="46166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25  </a:t>
            </a:r>
            <a:r>
              <a:rPr lang="zh-CN" altLang="en-US" dirty="0"/>
              <a:t>输入一行字符，统计其中的单词个数，单词间空格分开。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FD103A19-80F0-44B9-910E-EFB6C23EA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922463"/>
            <a:ext cx="8769350" cy="32353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850900" indent="-850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146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366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271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ea typeface="楷体_GB2312" pitchFamily="49" charset="-122"/>
              </a:rPr>
              <a:t>分析：根据题目要求，可以用一个字符数组来存储输入的这行字符。要统计其中单词数，就是判断该字符数组中的各个字符，如果出现非空格字符，且其前一个字符为空格，则新单词开始，计数</a:t>
            </a:r>
            <a:r>
              <a:rPr lang="en-US" altLang="zh-CN" dirty="0" err="1">
                <a:ea typeface="楷体_GB2312" pitchFamily="49" charset="-122"/>
              </a:rPr>
              <a:t>num</a:t>
            </a:r>
            <a:r>
              <a:rPr lang="zh-CN" altLang="en-US" dirty="0">
                <a:ea typeface="楷体_GB2312" pitchFamily="49" charset="-122"/>
              </a:rPr>
              <a:t>加</a:t>
            </a:r>
            <a:r>
              <a:rPr lang="en-US" altLang="zh-CN" dirty="0">
                <a:ea typeface="楷体_GB2312" pitchFamily="49" charset="-122"/>
              </a:rPr>
              <a:t>1</a:t>
            </a:r>
            <a:r>
              <a:rPr lang="zh-CN" altLang="en-US" dirty="0">
                <a:ea typeface="楷体_GB2312" pitchFamily="49" charset="-122"/>
              </a:rPr>
              <a:t>。</a:t>
            </a:r>
          </a:p>
          <a:p>
            <a:pPr eaLnBrk="1" hangingPunct="1">
              <a:defRPr/>
            </a:pPr>
            <a:r>
              <a:rPr lang="zh-CN" altLang="en-US" dirty="0">
                <a:ea typeface="楷体_GB2312" pitchFamily="49" charset="-122"/>
              </a:rPr>
              <a:t>           但这在第一个单词出现时有点特殊，因为第一个单词前面可能没有空格，因此在程序里我们可以人为加上一个标志</a:t>
            </a:r>
            <a:r>
              <a:rPr lang="en-US" altLang="zh-CN" dirty="0">
                <a:ea typeface="楷体_GB2312" pitchFamily="49" charset="-122"/>
              </a:rPr>
              <a:t>word</a:t>
            </a:r>
            <a:r>
              <a:rPr lang="zh-CN" altLang="en-US" dirty="0">
                <a:ea typeface="楷体_GB2312" pitchFamily="49" charset="-122"/>
              </a:rPr>
              <a:t>，并初始化为</a:t>
            </a:r>
            <a:r>
              <a:rPr lang="en-US" altLang="zh-CN" dirty="0">
                <a:ea typeface="楷体_GB2312" pitchFamily="49" charset="-122"/>
              </a:rPr>
              <a:t>0</a:t>
            </a:r>
            <a:r>
              <a:rPr lang="zh-CN" altLang="en-US" dirty="0">
                <a:ea typeface="楷体_GB2312" pitchFamily="49" charset="-122"/>
              </a:rPr>
              <a:t>。该标志指示前一个字符是否是空格，如果该标志值为</a:t>
            </a:r>
            <a:r>
              <a:rPr lang="en-US" altLang="zh-CN" dirty="0">
                <a:ea typeface="楷体_GB2312" pitchFamily="49" charset="-122"/>
              </a:rPr>
              <a:t>0</a:t>
            </a:r>
            <a:r>
              <a:rPr lang="zh-CN" altLang="en-US" dirty="0">
                <a:ea typeface="楷体_GB2312" pitchFamily="49" charset="-122"/>
              </a:rPr>
              <a:t>则表示前一个字符为空格。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2">
            <a:extLst>
              <a:ext uri="{FF2B5EF4-FFF2-40B4-BE49-F238E27FC236}">
                <a16:creationId xmlns:a16="http://schemas.microsoft.com/office/drawing/2014/main" id="{D84B5D25-99B6-42B9-AF37-2CAF6B543038}"/>
              </a:ext>
            </a:extLst>
          </p:cNvPr>
          <p:cNvGrpSpPr>
            <a:grpSpLocks/>
          </p:cNvGrpSpPr>
          <p:nvPr/>
        </p:nvGrpSpPr>
        <p:grpSpPr bwMode="auto">
          <a:xfrm>
            <a:off x="1871663" y="2389188"/>
            <a:ext cx="6761162" cy="3908425"/>
            <a:chOff x="1179" y="1505"/>
            <a:chExt cx="4259" cy="2462"/>
          </a:xfrm>
        </p:grpSpPr>
        <p:sp>
          <p:nvSpPr>
            <p:cNvPr id="70740" name="Line 9">
              <a:extLst>
                <a:ext uri="{FF2B5EF4-FFF2-40B4-BE49-F238E27FC236}">
                  <a16:creationId xmlns:a16="http://schemas.microsoft.com/office/drawing/2014/main" id="{3930698A-6292-468E-BE1D-1A7761B82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41" name="Text Box 10">
              <a:extLst>
                <a:ext uri="{FF2B5EF4-FFF2-40B4-BE49-F238E27FC236}">
                  <a16:creationId xmlns:a16="http://schemas.microsoft.com/office/drawing/2014/main" id="{0FF9950B-AF21-4F79-A31D-7307F199D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2" y="1505"/>
              <a:ext cx="18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/>
                <a:t>例 输入：</a:t>
              </a:r>
              <a:r>
                <a:rPr lang="en-US" altLang="zh-CN" sz="2000" dirty="0">
                  <a:solidFill>
                    <a:srgbClr val="0000FF"/>
                  </a:solidFill>
                  <a:sym typeface="Wingdings 3" panose="05040102010807070707" pitchFamily="18" charset="2"/>
                </a:rPr>
                <a:t>I am a boy.</a:t>
              </a:r>
              <a:r>
                <a:rPr lang="en-US" altLang="zh-CN" sz="2000" dirty="0">
                  <a:solidFill>
                    <a:schemeClr val="bg2"/>
                  </a:solidFill>
                  <a:sym typeface="Wingdings 3" panose="05040102010807070707" pitchFamily="18" charset="2"/>
                </a:rPr>
                <a:t> </a:t>
              </a:r>
            </a:p>
          </p:txBody>
        </p:sp>
        <p:sp>
          <p:nvSpPr>
            <p:cNvPr id="70742" name="Rectangle 11">
              <a:extLst>
                <a:ext uri="{FF2B5EF4-FFF2-40B4-BE49-F238E27FC236}">
                  <a16:creationId xmlns:a16="http://schemas.microsoft.com/office/drawing/2014/main" id="{C7B4F541-5AF0-48A0-A0E6-0E190711A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1789"/>
              <a:ext cx="4257" cy="2178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743" name="Line 12">
              <a:extLst>
                <a:ext uri="{FF2B5EF4-FFF2-40B4-BE49-F238E27FC236}">
                  <a16:creationId xmlns:a16="http://schemas.microsoft.com/office/drawing/2014/main" id="{95059925-12EE-40BC-83F5-1EF7AF254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1" y="2133"/>
              <a:ext cx="4247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44" name="Line 13">
              <a:extLst>
                <a:ext uri="{FF2B5EF4-FFF2-40B4-BE49-F238E27FC236}">
                  <a16:creationId xmlns:a16="http://schemas.microsoft.com/office/drawing/2014/main" id="{E1D4B0AC-1F2A-4496-8B8E-0ED6A9323F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1" y="2501"/>
              <a:ext cx="4247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45" name="Line 14">
              <a:extLst>
                <a:ext uri="{FF2B5EF4-FFF2-40B4-BE49-F238E27FC236}">
                  <a16:creationId xmlns:a16="http://schemas.microsoft.com/office/drawing/2014/main" id="{F9A07293-3880-4699-BDC0-506C88538B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1" y="2869"/>
              <a:ext cx="4247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46" name="Line 15">
              <a:extLst>
                <a:ext uri="{FF2B5EF4-FFF2-40B4-BE49-F238E27FC236}">
                  <a16:creationId xmlns:a16="http://schemas.microsoft.com/office/drawing/2014/main" id="{80257EA3-B311-4810-A1AE-12F2D9B0AB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1" y="3237"/>
              <a:ext cx="4247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47" name="Line 16">
              <a:extLst>
                <a:ext uri="{FF2B5EF4-FFF2-40B4-BE49-F238E27FC236}">
                  <a16:creationId xmlns:a16="http://schemas.microsoft.com/office/drawing/2014/main" id="{83E8FF2B-947E-423E-A450-A07886C29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1" y="3606"/>
              <a:ext cx="4247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48" name="Line 17">
              <a:extLst>
                <a:ext uri="{FF2B5EF4-FFF2-40B4-BE49-F238E27FC236}">
                  <a16:creationId xmlns:a16="http://schemas.microsoft.com/office/drawing/2014/main" id="{A4249CBB-A61D-4300-8E1D-F4A1A6866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8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49" name="Line 18">
              <a:extLst>
                <a:ext uri="{FF2B5EF4-FFF2-40B4-BE49-F238E27FC236}">
                  <a16:creationId xmlns:a16="http://schemas.microsoft.com/office/drawing/2014/main" id="{3BAF5377-6D16-48AC-84FE-457B41FB9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50" name="Line 19">
              <a:extLst>
                <a:ext uri="{FF2B5EF4-FFF2-40B4-BE49-F238E27FC236}">
                  <a16:creationId xmlns:a16="http://schemas.microsoft.com/office/drawing/2014/main" id="{823B39FB-CC32-44C1-BC95-8B7D39065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51" name="Line 20">
              <a:extLst>
                <a:ext uri="{FF2B5EF4-FFF2-40B4-BE49-F238E27FC236}">
                  <a16:creationId xmlns:a16="http://schemas.microsoft.com/office/drawing/2014/main" id="{E19CD902-3B82-4FCE-AD56-4C38BB8AD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52" name="Line 21">
              <a:extLst>
                <a:ext uri="{FF2B5EF4-FFF2-40B4-BE49-F238E27FC236}">
                  <a16:creationId xmlns:a16="http://schemas.microsoft.com/office/drawing/2014/main" id="{01BA1179-07CB-40A4-8446-94E8BF149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3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53" name="Line 22">
              <a:extLst>
                <a:ext uri="{FF2B5EF4-FFF2-40B4-BE49-F238E27FC236}">
                  <a16:creationId xmlns:a16="http://schemas.microsoft.com/office/drawing/2014/main" id="{AD376E89-1885-4BCE-A60D-0627D4F8A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6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54" name="Line 23">
              <a:extLst>
                <a:ext uri="{FF2B5EF4-FFF2-40B4-BE49-F238E27FC236}">
                  <a16:creationId xmlns:a16="http://schemas.microsoft.com/office/drawing/2014/main" id="{D076BAFD-984B-4828-A462-EB8AF7D2A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9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55" name="Line 24">
              <a:extLst>
                <a:ext uri="{FF2B5EF4-FFF2-40B4-BE49-F238E27FC236}">
                  <a16:creationId xmlns:a16="http://schemas.microsoft.com/office/drawing/2014/main" id="{23958DD5-D06B-40C7-AC77-E0BB7581A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56" name="Line 25">
              <a:extLst>
                <a:ext uri="{FF2B5EF4-FFF2-40B4-BE49-F238E27FC236}">
                  <a16:creationId xmlns:a16="http://schemas.microsoft.com/office/drawing/2014/main" id="{D3FF8210-C971-44C7-BA12-87BA6BF9F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5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57" name="Line 26">
              <a:extLst>
                <a:ext uri="{FF2B5EF4-FFF2-40B4-BE49-F238E27FC236}">
                  <a16:creationId xmlns:a16="http://schemas.microsoft.com/office/drawing/2014/main" id="{508596C9-0766-4485-BCDA-4CB093D3C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8" y="1789"/>
              <a:ext cx="0" cy="21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58" name="Text Box 27">
              <a:extLst>
                <a:ext uri="{FF2B5EF4-FFF2-40B4-BE49-F238E27FC236}">
                  <a16:creationId xmlns:a16="http://schemas.microsoft.com/office/drawing/2014/main" id="{8B0494E0-1919-4F2E-87C5-D9F4CC332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" y="1839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当前字符</a:t>
              </a:r>
            </a:p>
          </p:txBody>
        </p:sp>
        <p:sp>
          <p:nvSpPr>
            <p:cNvPr id="70759" name="Text Box 28">
              <a:extLst>
                <a:ext uri="{FF2B5EF4-FFF2-40B4-BE49-F238E27FC236}">
                  <a16:creationId xmlns:a16="http://schemas.microsoft.com/office/drawing/2014/main" id="{FA9B906E-3C29-4CA3-9B69-656ACE2A5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" y="2173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是否空格</a:t>
              </a:r>
            </a:p>
          </p:txBody>
        </p:sp>
        <p:sp>
          <p:nvSpPr>
            <p:cNvPr id="70760" name="Text Box 29">
              <a:extLst>
                <a:ext uri="{FF2B5EF4-FFF2-40B4-BE49-F238E27FC236}">
                  <a16:creationId xmlns:a16="http://schemas.microsoft.com/office/drawing/2014/main" id="{A173B0DA-BD28-4C1B-9803-C445569AE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" y="2550"/>
              <a:ext cx="7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word</a:t>
              </a:r>
              <a:r>
                <a:rPr lang="zh-CN" altLang="zh-CN" sz="2000"/>
                <a:t>原值</a:t>
              </a:r>
              <a:endParaRPr lang="zh-CN" altLang="en-US" sz="2000"/>
            </a:p>
          </p:txBody>
        </p:sp>
        <p:sp>
          <p:nvSpPr>
            <p:cNvPr id="70761" name="Text Box 30">
              <a:extLst>
                <a:ext uri="{FF2B5EF4-FFF2-40B4-BE49-F238E27FC236}">
                  <a16:creationId xmlns:a16="http://schemas.microsoft.com/office/drawing/2014/main" id="{9FD4A6D2-4E23-41D0-B490-477CC4D70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9" y="2917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新单词开始否</a:t>
              </a:r>
            </a:p>
          </p:txBody>
        </p:sp>
        <p:sp>
          <p:nvSpPr>
            <p:cNvPr id="70762" name="Text Box 31">
              <a:extLst>
                <a:ext uri="{FF2B5EF4-FFF2-40B4-BE49-F238E27FC236}">
                  <a16:creationId xmlns:a16="http://schemas.microsoft.com/office/drawing/2014/main" id="{55355661-0D4A-4957-9C37-0907878C6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9" y="3273"/>
              <a:ext cx="7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word</a:t>
              </a:r>
              <a:r>
                <a:rPr lang="zh-CN" altLang="zh-CN" sz="2000"/>
                <a:t>新值</a:t>
              </a:r>
              <a:endParaRPr lang="zh-CN" altLang="en-US" sz="2000"/>
            </a:p>
          </p:txBody>
        </p:sp>
        <p:sp>
          <p:nvSpPr>
            <p:cNvPr id="70763" name="Text Box 32">
              <a:extLst>
                <a:ext uri="{FF2B5EF4-FFF2-40B4-BE49-F238E27FC236}">
                  <a16:creationId xmlns:a16="http://schemas.microsoft.com/office/drawing/2014/main" id="{D14EB7E6-EC55-40CE-BABF-5C0D64803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" y="3672"/>
              <a:ext cx="5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num</a:t>
              </a:r>
              <a:r>
                <a:rPr lang="zh-CN" altLang="zh-CN" sz="2000"/>
                <a:t>值</a:t>
              </a:r>
              <a:endParaRPr lang="zh-CN" altLang="en-US" sz="2000"/>
            </a:p>
          </p:txBody>
        </p:sp>
        <p:sp>
          <p:nvSpPr>
            <p:cNvPr id="70764" name="Text Box 33">
              <a:extLst>
                <a:ext uri="{FF2B5EF4-FFF2-40B4-BE49-F238E27FC236}">
                  <a16:creationId xmlns:a16="http://schemas.microsoft.com/office/drawing/2014/main" id="{E0DC03E3-2061-4EC2-B17C-F930EF754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5" y="1844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  <a:sym typeface="Wingdings 3" panose="05040102010807070707" pitchFamily="18" charset="2"/>
                </a:rPr>
                <a:t></a:t>
              </a:r>
            </a:p>
          </p:txBody>
        </p:sp>
        <p:sp>
          <p:nvSpPr>
            <p:cNvPr id="70765" name="Text Box 34">
              <a:extLst>
                <a:ext uri="{FF2B5EF4-FFF2-40B4-BE49-F238E27FC236}">
                  <a16:creationId xmlns:a16="http://schemas.microsoft.com/office/drawing/2014/main" id="{354AE48D-F9D5-406A-8DB6-3A740E17E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4" y="1844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  <a:sym typeface="Wingdings 3" panose="05040102010807070707" pitchFamily="18" charset="2"/>
                </a:rPr>
                <a:t></a:t>
              </a:r>
            </a:p>
          </p:txBody>
        </p:sp>
        <p:sp>
          <p:nvSpPr>
            <p:cNvPr id="70766" name="Text Box 35">
              <a:extLst>
                <a:ext uri="{FF2B5EF4-FFF2-40B4-BE49-F238E27FC236}">
                  <a16:creationId xmlns:a16="http://schemas.microsoft.com/office/drawing/2014/main" id="{4C2B158A-EDF0-4250-846D-25B811288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3" y="1833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  <a:sym typeface="Wingdings 3" panose="05040102010807070707" pitchFamily="18" charset="2"/>
                </a:rPr>
                <a:t></a:t>
              </a:r>
            </a:p>
          </p:txBody>
        </p:sp>
        <p:sp>
          <p:nvSpPr>
            <p:cNvPr id="70767" name="Text Box 36">
              <a:extLst>
                <a:ext uri="{FF2B5EF4-FFF2-40B4-BE49-F238E27FC236}">
                  <a16:creationId xmlns:a16="http://schemas.microsoft.com/office/drawing/2014/main" id="{5B269203-2F9F-4CA7-B553-584609329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" y="1861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</a:rPr>
                <a:t>I</a:t>
              </a:r>
            </a:p>
          </p:txBody>
        </p:sp>
        <p:sp>
          <p:nvSpPr>
            <p:cNvPr id="70768" name="Text Box 37">
              <a:extLst>
                <a:ext uri="{FF2B5EF4-FFF2-40B4-BE49-F238E27FC236}">
                  <a16:creationId xmlns:a16="http://schemas.microsoft.com/office/drawing/2014/main" id="{2CA00AD1-BC07-477E-8162-0EB426420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186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70769" name="Text Box 38">
              <a:extLst>
                <a:ext uri="{FF2B5EF4-FFF2-40B4-BE49-F238E27FC236}">
                  <a16:creationId xmlns:a16="http://schemas.microsoft.com/office/drawing/2014/main" id="{0C1ACD94-FED4-48CC-8866-0F9AC332B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" y="1850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</a:rPr>
                <a:t>m</a:t>
              </a:r>
            </a:p>
          </p:txBody>
        </p:sp>
        <p:sp>
          <p:nvSpPr>
            <p:cNvPr id="70770" name="Text Box 39">
              <a:extLst>
                <a:ext uri="{FF2B5EF4-FFF2-40B4-BE49-F238E27FC236}">
                  <a16:creationId xmlns:a16="http://schemas.microsoft.com/office/drawing/2014/main" id="{E9B8A36B-9D7E-437C-951A-035C0808C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" y="187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70771" name="Text Box 40">
              <a:extLst>
                <a:ext uri="{FF2B5EF4-FFF2-40B4-BE49-F238E27FC236}">
                  <a16:creationId xmlns:a16="http://schemas.microsoft.com/office/drawing/2014/main" id="{8143ED65-05FF-450E-96DB-598EBFEE0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7" y="1851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70772" name="Text Box 41">
              <a:extLst>
                <a:ext uri="{FF2B5EF4-FFF2-40B4-BE49-F238E27FC236}">
                  <a16:creationId xmlns:a16="http://schemas.microsoft.com/office/drawing/2014/main" id="{44051173-4259-4302-A356-24BF929CB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5" y="185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</a:rPr>
                <a:t>o</a:t>
              </a:r>
            </a:p>
          </p:txBody>
        </p:sp>
        <p:sp>
          <p:nvSpPr>
            <p:cNvPr id="70773" name="Text Box 42">
              <a:extLst>
                <a:ext uri="{FF2B5EF4-FFF2-40B4-BE49-F238E27FC236}">
                  <a16:creationId xmlns:a16="http://schemas.microsoft.com/office/drawing/2014/main" id="{AA576AAE-FFB8-4C05-9BB5-443F3A9A9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" y="186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</a:rPr>
                <a:t>y</a:t>
              </a:r>
            </a:p>
          </p:txBody>
        </p:sp>
        <p:sp>
          <p:nvSpPr>
            <p:cNvPr id="70774" name="Text Box 43">
              <a:extLst>
                <a:ext uri="{FF2B5EF4-FFF2-40B4-BE49-F238E27FC236}">
                  <a16:creationId xmlns:a16="http://schemas.microsoft.com/office/drawing/2014/main" id="{2BE71579-DA4A-44E4-AF1B-08A8CF0DE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9" y="1873"/>
              <a:ext cx="1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FF"/>
                  </a:solidFill>
                </a:rPr>
                <a:t>.</a:t>
              </a:r>
            </a:p>
          </p:txBody>
        </p:sp>
      </p:grpSp>
      <p:grpSp>
        <p:nvGrpSpPr>
          <p:cNvPr id="3" name="Group 46">
            <a:extLst>
              <a:ext uri="{FF2B5EF4-FFF2-40B4-BE49-F238E27FC236}">
                <a16:creationId xmlns:a16="http://schemas.microsoft.com/office/drawing/2014/main" id="{516EBE7F-4FAA-4D18-9231-F3D2C7781ACC}"/>
              </a:ext>
            </a:extLst>
          </p:cNvPr>
          <p:cNvGrpSpPr>
            <a:grpSpLocks/>
          </p:cNvGrpSpPr>
          <p:nvPr/>
        </p:nvGrpSpPr>
        <p:grpSpPr bwMode="auto">
          <a:xfrm>
            <a:off x="3557588" y="3502025"/>
            <a:ext cx="458787" cy="2689225"/>
            <a:chOff x="1708" y="2217"/>
            <a:chExt cx="289" cy="1694"/>
          </a:xfrm>
        </p:grpSpPr>
        <p:sp>
          <p:nvSpPr>
            <p:cNvPr id="70735" name="Text Box 47">
              <a:extLst>
                <a:ext uri="{FF2B5EF4-FFF2-40B4-BE49-F238E27FC236}">
                  <a16:creationId xmlns:a16="http://schemas.microsoft.com/office/drawing/2014/main" id="{0096372F-6E0A-4087-A81D-34F5A65B58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221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3300"/>
                  </a:solidFill>
                </a:rPr>
                <a:t>否</a:t>
              </a:r>
            </a:p>
          </p:txBody>
        </p:sp>
        <p:sp>
          <p:nvSpPr>
            <p:cNvPr id="70736" name="Text Box 48">
              <a:extLst>
                <a:ext uri="{FF2B5EF4-FFF2-40B4-BE49-F238E27FC236}">
                  <a16:creationId xmlns:a16="http://schemas.microsoft.com/office/drawing/2014/main" id="{BCA94FD6-9EC2-4069-A695-9BF73339E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3" y="25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70737" name="Text Box 49">
              <a:extLst>
                <a:ext uri="{FF2B5EF4-FFF2-40B4-BE49-F238E27FC236}">
                  <a16:creationId xmlns:a16="http://schemas.microsoft.com/office/drawing/2014/main" id="{7F123528-D025-4AA2-8E19-655CD5F42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0" y="2961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3300"/>
                  </a:solidFill>
                </a:rPr>
                <a:t>是</a:t>
              </a:r>
            </a:p>
          </p:txBody>
        </p:sp>
        <p:sp>
          <p:nvSpPr>
            <p:cNvPr id="70738" name="Text Box 50">
              <a:extLst>
                <a:ext uri="{FF2B5EF4-FFF2-40B4-BE49-F238E27FC236}">
                  <a16:creationId xmlns:a16="http://schemas.microsoft.com/office/drawing/2014/main" id="{AA2D90AC-6CC1-425B-9B9F-A588674DD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332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0739" name="Text Box 51">
              <a:extLst>
                <a:ext uri="{FF2B5EF4-FFF2-40B4-BE49-F238E27FC236}">
                  <a16:creationId xmlns:a16="http://schemas.microsoft.com/office/drawing/2014/main" id="{53613B9A-E6D9-4DA3-B6A4-27CD569FF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366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</p:grpSp>
      <p:grpSp>
        <p:nvGrpSpPr>
          <p:cNvPr id="4" name="Group 52">
            <a:extLst>
              <a:ext uri="{FF2B5EF4-FFF2-40B4-BE49-F238E27FC236}">
                <a16:creationId xmlns:a16="http://schemas.microsoft.com/office/drawing/2014/main" id="{BE5FD991-9252-4432-BA4D-0C57019548D2}"/>
              </a:ext>
            </a:extLst>
          </p:cNvPr>
          <p:cNvGrpSpPr>
            <a:grpSpLocks/>
          </p:cNvGrpSpPr>
          <p:nvPr/>
        </p:nvGrpSpPr>
        <p:grpSpPr bwMode="auto">
          <a:xfrm>
            <a:off x="4033838" y="3502025"/>
            <a:ext cx="457200" cy="2689225"/>
            <a:chOff x="1708" y="2217"/>
            <a:chExt cx="288" cy="1694"/>
          </a:xfrm>
        </p:grpSpPr>
        <p:sp>
          <p:nvSpPr>
            <p:cNvPr id="70730" name="Text Box 53">
              <a:extLst>
                <a:ext uri="{FF2B5EF4-FFF2-40B4-BE49-F238E27FC236}">
                  <a16:creationId xmlns:a16="http://schemas.microsoft.com/office/drawing/2014/main" id="{A0EC665B-C620-4E75-BB62-17B059313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2217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3300"/>
                  </a:solidFill>
                </a:rPr>
                <a:t>是</a:t>
              </a:r>
            </a:p>
          </p:txBody>
        </p:sp>
        <p:sp>
          <p:nvSpPr>
            <p:cNvPr id="70731" name="Text Box 54">
              <a:extLst>
                <a:ext uri="{FF2B5EF4-FFF2-40B4-BE49-F238E27FC236}">
                  <a16:creationId xmlns:a16="http://schemas.microsoft.com/office/drawing/2014/main" id="{22F30F01-E89E-4DBB-9EE1-05CE3C307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3" y="25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0732" name="Text Box 55">
              <a:extLst>
                <a:ext uri="{FF2B5EF4-FFF2-40B4-BE49-F238E27FC236}">
                  <a16:creationId xmlns:a16="http://schemas.microsoft.com/office/drawing/2014/main" id="{C000B1DF-F6CF-4FF7-A853-036452DA3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0" y="296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3300"/>
                  </a:solidFill>
                </a:rPr>
                <a:t>未</a:t>
              </a:r>
            </a:p>
          </p:txBody>
        </p:sp>
        <p:sp>
          <p:nvSpPr>
            <p:cNvPr id="70733" name="Text Box 56">
              <a:extLst>
                <a:ext uri="{FF2B5EF4-FFF2-40B4-BE49-F238E27FC236}">
                  <a16:creationId xmlns:a16="http://schemas.microsoft.com/office/drawing/2014/main" id="{B9AB50E1-9BAA-48A2-9C46-7E5EEB5BD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332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70734" name="Text Box 57">
              <a:extLst>
                <a:ext uri="{FF2B5EF4-FFF2-40B4-BE49-F238E27FC236}">
                  <a16:creationId xmlns:a16="http://schemas.microsoft.com/office/drawing/2014/main" id="{DD2421D5-BBCF-4AD5-891F-6A423C1B7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366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</p:grpSp>
      <p:grpSp>
        <p:nvGrpSpPr>
          <p:cNvPr id="5" name="Group 58">
            <a:extLst>
              <a:ext uri="{FF2B5EF4-FFF2-40B4-BE49-F238E27FC236}">
                <a16:creationId xmlns:a16="http://schemas.microsoft.com/office/drawing/2014/main" id="{D9754EF7-2F94-4178-9013-FC4BF478D13D}"/>
              </a:ext>
            </a:extLst>
          </p:cNvPr>
          <p:cNvGrpSpPr>
            <a:grpSpLocks/>
          </p:cNvGrpSpPr>
          <p:nvPr/>
        </p:nvGrpSpPr>
        <p:grpSpPr bwMode="auto">
          <a:xfrm>
            <a:off x="4525963" y="3502025"/>
            <a:ext cx="458787" cy="2689225"/>
            <a:chOff x="1708" y="2217"/>
            <a:chExt cx="289" cy="1694"/>
          </a:xfrm>
        </p:grpSpPr>
        <p:sp>
          <p:nvSpPr>
            <p:cNvPr id="70725" name="Text Box 59">
              <a:extLst>
                <a:ext uri="{FF2B5EF4-FFF2-40B4-BE49-F238E27FC236}">
                  <a16:creationId xmlns:a16="http://schemas.microsoft.com/office/drawing/2014/main" id="{F881328D-C3FA-4C2A-B9B9-F7D08F769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221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3300"/>
                  </a:solidFill>
                </a:rPr>
                <a:t>否</a:t>
              </a:r>
            </a:p>
          </p:txBody>
        </p:sp>
        <p:sp>
          <p:nvSpPr>
            <p:cNvPr id="70726" name="Text Box 60">
              <a:extLst>
                <a:ext uri="{FF2B5EF4-FFF2-40B4-BE49-F238E27FC236}">
                  <a16:creationId xmlns:a16="http://schemas.microsoft.com/office/drawing/2014/main" id="{3B493538-4138-4376-BF06-767268E65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3" y="25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70727" name="Text Box 61">
              <a:extLst>
                <a:ext uri="{FF2B5EF4-FFF2-40B4-BE49-F238E27FC236}">
                  <a16:creationId xmlns:a16="http://schemas.microsoft.com/office/drawing/2014/main" id="{B27BCD99-3115-4AE9-B896-370382065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0" y="2961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3300"/>
                  </a:solidFill>
                </a:rPr>
                <a:t>是</a:t>
              </a:r>
            </a:p>
          </p:txBody>
        </p:sp>
        <p:sp>
          <p:nvSpPr>
            <p:cNvPr id="70728" name="Text Box 62">
              <a:extLst>
                <a:ext uri="{FF2B5EF4-FFF2-40B4-BE49-F238E27FC236}">
                  <a16:creationId xmlns:a16="http://schemas.microsoft.com/office/drawing/2014/main" id="{8C9216B1-F22F-44E2-8AE9-B6BB82571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332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0729" name="Text Box 63">
              <a:extLst>
                <a:ext uri="{FF2B5EF4-FFF2-40B4-BE49-F238E27FC236}">
                  <a16:creationId xmlns:a16="http://schemas.microsoft.com/office/drawing/2014/main" id="{903952EC-B552-4A8A-922A-231A6628E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366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2</a:t>
              </a:r>
            </a:p>
          </p:txBody>
        </p:sp>
      </p:grpSp>
      <p:grpSp>
        <p:nvGrpSpPr>
          <p:cNvPr id="6" name="Group 64">
            <a:extLst>
              <a:ext uri="{FF2B5EF4-FFF2-40B4-BE49-F238E27FC236}">
                <a16:creationId xmlns:a16="http://schemas.microsoft.com/office/drawing/2014/main" id="{159D2562-4F88-47A2-A0AE-65B7694D9C23}"/>
              </a:ext>
            </a:extLst>
          </p:cNvPr>
          <p:cNvGrpSpPr>
            <a:grpSpLocks/>
          </p:cNvGrpSpPr>
          <p:nvPr/>
        </p:nvGrpSpPr>
        <p:grpSpPr bwMode="auto">
          <a:xfrm>
            <a:off x="4968875" y="3502025"/>
            <a:ext cx="457200" cy="2689225"/>
            <a:chOff x="1708" y="2217"/>
            <a:chExt cx="288" cy="1694"/>
          </a:xfrm>
        </p:grpSpPr>
        <p:sp>
          <p:nvSpPr>
            <p:cNvPr id="70720" name="Text Box 65">
              <a:extLst>
                <a:ext uri="{FF2B5EF4-FFF2-40B4-BE49-F238E27FC236}">
                  <a16:creationId xmlns:a16="http://schemas.microsoft.com/office/drawing/2014/main" id="{7C5F65ED-DBBD-4CF3-8DAF-664FB04948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221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3300"/>
                  </a:solidFill>
                </a:rPr>
                <a:t>否</a:t>
              </a:r>
            </a:p>
          </p:txBody>
        </p:sp>
        <p:sp>
          <p:nvSpPr>
            <p:cNvPr id="70721" name="Text Box 66">
              <a:extLst>
                <a:ext uri="{FF2B5EF4-FFF2-40B4-BE49-F238E27FC236}">
                  <a16:creationId xmlns:a16="http://schemas.microsoft.com/office/drawing/2014/main" id="{8CCE5DA7-A540-46D7-80A8-2CE5E65D5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3" y="25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0722" name="Text Box 67">
              <a:extLst>
                <a:ext uri="{FF2B5EF4-FFF2-40B4-BE49-F238E27FC236}">
                  <a16:creationId xmlns:a16="http://schemas.microsoft.com/office/drawing/2014/main" id="{467DB04B-54FD-42BE-8C8E-D567F1F2D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0" y="296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3300"/>
                  </a:solidFill>
                </a:rPr>
                <a:t>未</a:t>
              </a:r>
            </a:p>
          </p:txBody>
        </p:sp>
        <p:sp>
          <p:nvSpPr>
            <p:cNvPr id="70723" name="Text Box 68">
              <a:extLst>
                <a:ext uri="{FF2B5EF4-FFF2-40B4-BE49-F238E27FC236}">
                  <a16:creationId xmlns:a16="http://schemas.microsoft.com/office/drawing/2014/main" id="{FC490E6E-20D5-4D6E-9A87-FC5B4EEC0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332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0724" name="Text Box 69">
              <a:extLst>
                <a:ext uri="{FF2B5EF4-FFF2-40B4-BE49-F238E27FC236}">
                  <a16:creationId xmlns:a16="http://schemas.microsoft.com/office/drawing/2014/main" id="{1B1B3666-EEBE-42D8-AC30-05285711A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366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2</a:t>
              </a:r>
            </a:p>
          </p:txBody>
        </p:sp>
      </p:grpSp>
      <p:grpSp>
        <p:nvGrpSpPr>
          <p:cNvPr id="7" name="Group 70">
            <a:extLst>
              <a:ext uri="{FF2B5EF4-FFF2-40B4-BE49-F238E27FC236}">
                <a16:creationId xmlns:a16="http://schemas.microsoft.com/office/drawing/2014/main" id="{7C5335F9-0C6C-4CC5-B110-A9C9D4337AEC}"/>
              </a:ext>
            </a:extLst>
          </p:cNvPr>
          <p:cNvGrpSpPr>
            <a:grpSpLocks/>
          </p:cNvGrpSpPr>
          <p:nvPr/>
        </p:nvGrpSpPr>
        <p:grpSpPr bwMode="auto">
          <a:xfrm>
            <a:off x="5426075" y="3502025"/>
            <a:ext cx="457200" cy="2689225"/>
            <a:chOff x="1708" y="2217"/>
            <a:chExt cx="288" cy="1694"/>
          </a:xfrm>
        </p:grpSpPr>
        <p:sp>
          <p:nvSpPr>
            <p:cNvPr id="70715" name="Text Box 71">
              <a:extLst>
                <a:ext uri="{FF2B5EF4-FFF2-40B4-BE49-F238E27FC236}">
                  <a16:creationId xmlns:a16="http://schemas.microsoft.com/office/drawing/2014/main" id="{83D87B35-7D6E-488F-86FB-FC2386744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2217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3300"/>
                  </a:solidFill>
                </a:rPr>
                <a:t>是</a:t>
              </a:r>
            </a:p>
          </p:txBody>
        </p:sp>
        <p:sp>
          <p:nvSpPr>
            <p:cNvPr id="70716" name="Text Box 72">
              <a:extLst>
                <a:ext uri="{FF2B5EF4-FFF2-40B4-BE49-F238E27FC236}">
                  <a16:creationId xmlns:a16="http://schemas.microsoft.com/office/drawing/2014/main" id="{FC313899-5A1C-488F-9A72-C10693894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3" y="25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0717" name="Text Box 73">
              <a:extLst>
                <a:ext uri="{FF2B5EF4-FFF2-40B4-BE49-F238E27FC236}">
                  <a16:creationId xmlns:a16="http://schemas.microsoft.com/office/drawing/2014/main" id="{0EE3538C-B45D-4D70-9C3E-BA8ABD5BB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0" y="296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3300"/>
                  </a:solidFill>
                </a:rPr>
                <a:t>未</a:t>
              </a:r>
            </a:p>
          </p:txBody>
        </p:sp>
        <p:sp>
          <p:nvSpPr>
            <p:cNvPr id="70718" name="Text Box 74">
              <a:extLst>
                <a:ext uri="{FF2B5EF4-FFF2-40B4-BE49-F238E27FC236}">
                  <a16:creationId xmlns:a16="http://schemas.microsoft.com/office/drawing/2014/main" id="{01DBEA6D-51AF-46BC-B3AB-592A41507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332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70719" name="Text Box 75">
              <a:extLst>
                <a:ext uri="{FF2B5EF4-FFF2-40B4-BE49-F238E27FC236}">
                  <a16:creationId xmlns:a16="http://schemas.microsoft.com/office/drawing/2014/main" id="{939A3A3B-9FD7-4041-A835-3BDD50F58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366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2</a:t>
              </a:r>
            </a:p>
          </p:txBody>
        </p:sp>
      </p:grpSp>
      <p:grpSp>
        <p:nvGrpSpPr>
          <p:cNvPr id="8" name="Group 76">
            <a:extLst>
              <a:ext uri="{FF2B5EF4-FFF2-40B4-BE49-F238E27FC236}">
                <a16:creationId xmlns:a16="http://schemas.microsoft.com/office/drawing/2014/main" id="{18F1584F-EDC1-45BC-91F4-94AD56E04A93}"/>
              </a:ext>
            </a:extLst>
          </p:cNvPr>
          <p:cNvGrpSpPr>
            <a:grpSpLocks/>
          </p:cNvGrpSpPr>
          <p:nvPr/>
        </p:nvGrpSpPr>
        <p:grpSpPr bwMode="auto">
          <a:xfrm>
            <a:off x="5903913" y="3502025"/>
            <a:ext cx="458787" cy="2689225"/>
            <a:chOff x="1708" y="2217"/>
            <a:chExt cx="289" cy="1694"/>
          </a:xfrm>
        </p:grpSpPr>
        <p:sp>
          <p:nvSpPr>
            <p:cNvPr id="70710" name="Text Box 77">
              <a:extLst>
                <a:ext uri="{FF2B5EF4-FFF2-40B4-BE49-F238E27FC236}">
                  <a16:creationId xmlns:a16="http://schemas.microsoft.com/office/drawing/2014/main" id="{26467CB6-850E-4FDE-AAB5-C22EBCE86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221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3300"/>
                  </a:solidFill>
                </a:rPr>
                <a:t>否</a:t>
              </a:r>
            </a:p>
          </p:txBody>
        </p:sp>
        <p:sp>
          <p:nvSpPr>
            <p:cNvPr id="70711" name="Text Box 78">
              <a:extLst>
                <a:ext uri="{FF2B5EF4-FFF2-40B4-BE49-F238E27FC236}">
                  <a16:creationId xmlns:a16="http://schemas.microsoft.com/office/drawing/2014/main" id="{B53BAB37-D2E6-4433-9A3F-E50441BD8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3" y="25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70712" name="Text Box 79">
              <a:extLst>
                <a:ext uri="{FF2B5EF4-FFF2-40B4-BE49-F238E27FC236}">
                  <a16:creationId xmlns:a16="http://schemas.microsoft.com/office/drawing/2014/main" id="{4B7940CF-01EE-4E78-8D2C-6CDC55E51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0" y="2961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3300"/>
                  </a:solidFill>
                </a:rPr>
                <a:t>是</a:t>
              </a:r>
            </a:p>
          </p:txBody>
        </p:sp>
        <p:sp>
          <p:nvSpPr>
            <p:cNvPr id="70713" name="Text Box 80">
              <a:extLst>
                <a:ext uri="{FF2B5EF4-FFF2-40B4-BE49-F238E27FC236}">
                  <a16:creationId xmlns:a16="http://schemas.microsoft.com/office/drawing/2014/main" id="{258FA5F0-F6E0-4E18-8F31-8C4E34672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332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0714" name="Text Box 81">
              <a:extLst>
                <a:ext uri="{FF2B5EF4-FFF2-40B4-BE49-F238E27FC236}">
                  <a16:creationId xmlns:a16="http://schemas.microsoft.com/office/drawing/2014/main" id="{0F425291-46B1-499D-8B5A-851150A53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366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3</a:t>
              </a:r>
            </a:p>
          </p:txBody>
        </p:sp>
      </p:grpSp>
      <p:grpSp>
        <p:nvGrpSpPr>
          <p:cNvPr id="9" name="Group 82">
            <a:extLst>
              <a:ext uri="{FF2B5EF4-FFF2-40B4-BE49-F238E27FC236}">
                <a16:creationId xmlns:a16="http://schemas.microsoft.com/office/drawing/2014/main" id="{136CBE8C-E4E4-4A1F-8AC4-2C36345E2502}"/>
              </a:ext>
            </a:extLst>
          </p:cNvPr>
          <p:cNvGrpSpPr>
            <a:grpSpLocks/>
          </p:cNvGrpSpPr>
          <p:nvPr/>
        </p:nvGrpSpPr>
        <p:grpSpPr bwMode="auto">
          <a:xfrm>
            <a:off x="6362700" y="3502025"/>
            <a:ext cx="457200" cy="2689225"/>
            <a:chOff x="1708" y="2217"/>
            <a:chExt cx="288" cy="1694"/>
          </a:xfrm>
        </p:grpSpPr>
        <p:sp>
          <p:nvSpPr>
            <p:cNvPr id="70705" name="Text Box 83">
              <a:extLst>
                <a:ext uri="{FF2B5EF4-FFF2-40B4-BE49-F238E27FC236}">
                  <a16:creationId xmlns:a16="http://schemas.microsoft.com/office/drawing/2014/main" id="{2AC643E4-C2E0-43DA-AF25-F7C6316A8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2217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3300"/>
                  </a:solidFill>
                </a:rPr>
                <a:t>是</a:t>
              </a:r>
            </a:p>
          </p:txBody>
        </p:sp>
        <p:sp>
          <p:nvSpPr>
            <p:cNvPr id="70706" name="Text Box 84">
              <a:extLst>
                <a:ext uri="{FF2B5EF4-FFF2-40B4-BE49-F238E27FC236}">
                  <a16:creationId xmlns:a16="http://schemas.microsoft.com/office/drawing/2014/main" id="{069064A3-9356-4627-8C6E-883AC0A4A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3" y="25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0707" name="Text Box 85">
              <a:extLst>
                <a:ext uri="{FF2B5EF4-FFF2-40B4-BE49-F238E27FC236}">
                  <a16:creationId xmlns:a16="http://schemas.microsoft.com/office/drawing/2014/main" id="{7835A28E-1E6E-4E9F-98B5-843291B41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0" y="296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3300"/>
                  </a:solidFill>
                </a:rPr>
                <a:t>未</a:t>
              </a:r>
            </a:p>
          </p:txBody>
        </p:sp>
        <p:sp>
          <p:nvSpPr>
            <p:cNvPr id="70708" name="Text Box 86">
              <a:extLst>
                <a:ext uri="{FF2B5EF4-FFF2-40B4-BE49-F238E27FC236}">
                  <a16:creationId xmlns:a16="http://schemas.microsoft.com/office/drawing/2014/main" id="{14D186C5-E11D-4896-A677-6608E852B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332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70709" name="Text Box 87">
              <a:extLst>
                <a:ext uri="{FF2B5EF4-FFF2-40B4-BE49-F238E27FC236}">
                  <a16:creationId xmlns:a16="http://schemas.microsoft.com/office/drawing/2014/main" id="{774DC19A-12F5-49FF-993E-C44E8498B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366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3</a:t>
              </a:r>
            </a:p>
          </p:txBody>
        </p:sp>
      </p:grpSp>
      <p:grpSp>
        <p:nvGrpSpPr>
          <p:cNvPr id="10" name="Group 88">
            <a:extLst>
              <a:ext uri="{FF2B5EF4-FFF2-40B4-BE49-F238E27FC236}">
                <a16:creationId xmlns:a16="http://schemas.microsoft.com/office/drawing/2014/main" id="{77231BDC-5386-465A-B52D-AC2040BB90CE}"/>
              </a:ext>
            </a:extLst>
          </p:cNvPr>
          <p:cNvGrpSpPr>
            <a:grpSpLocks/>
          </p:cNvGrpSpPr>
          <p:nvPr/>
        </p:nvGrpSpPr>
        <p:grpSpPr bwMode="auto">
          <a:xfrm>
            <a:off x="6854825" y="3502025"/>
            <a:ext cx="458788" cy="2689225"/>
            <a:chOff x="1708" y="2217"/>
            <a:chExt cx="289" cy="1694"/>
          </a:xfrm>
        </p:grpSpPr>
        <p:sp>
          <p:nvSpPr>
            <p:cNvPr id="70700" name="Text Box 89">
              <a:extLst>
                <a:ext uri="{FF2B5EF4-FFF2-40B4-BE49-F238E27FC236}">
                  <a16:creationId xmlns:a16="http://schemas.microsoft.com/office/drawing/2014/main" id="{00E2C3F8-EF56-49AC-A0A8-D484C112A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221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3300"/>
                  </a:solidFill>
                </a:rPr>
                <a:t>否</a:t>
              </a:r>
            </a:p>
          </p:txBody>
        </p:sp>
        <p:sp>
          <p:nvSpPr>
            <p:cNvPr id="70701" name="Text Box 90">
              <a:extLst>
                <a:ext uri="{FF2B5EF4-FFF2-40B4-BE49-F238E27FC236}">
                  <a16:creationId xmlns:a16="http://schemas.microsoft.com/office/drawing/2014/main" id="{52688F8E-3CAF-4F44-9CD0-7A34C29BA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3" y="25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70702" name="Text Box 91">
              <a:extLst>
                <a:ext uri="{FF2B5EF4-FFF2-40B4-BE49-F238E27FC236}">
                  <a16:creationId xmlns:a16="http://schemas.microsoft.com/office/drawing/2014/main" id="{4E15A9AE-1B61-4570-8F26-CB49AC1D2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0" y="2961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3300"/>
                  </a:solidFill>
                </a:rPr>
                <a:t>是</a:t>
              </a:r>
            </a:p>
          </p:txBody>
        </p:sp>
        <p:sp>
          <p:nvSpPr>
            <p:cNvPr id="70703" name="Text Box 92">
              <a:extLst>
                <a:ext uri="{FF2B5EF4-FFF2-40B4-BE49-F238E27FC236}">
                  <a16:creationId xmlns:a16="http://schemas.microsoft.com/office/drawing/2014/main" id="{464AD058-71D2-40A6-AAE8-3261DA931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332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0704" name="Text Box 93">
              <a:extLst>
                <a:ext uri="{FF2B5EF4-FFF2-40B4-BE49-F238E27FC236}">
                  <a16:creationId xmlns:a16="http://schemas.microsoft.com/office/drawing/2014/main" id="{0092CF6C-2226-4858-9445-51D535BA4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366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4</a:t>
              </a:r>
            </a:p>
          </p:txBody>
        </p:sp>
      </p:grpSp>
      <p:grpSp>
        <p:nvGrpSpPr>
          <p:cNvPr id="11" name="Group 94">
            <a:extLst>
              <a:ext uri="{FF2B5EF4-FFF2-40B4-BE49-F238E27FC236}">
                <a16:creationId xmlns:a16="http://schemas.microsoft.com/office/drawing/2014/main" id="{94E80814-792E-47C0-9D82-6FCF7F790B06}"/>
              </a:ext>
            </a:extLst>
          </p:cNvPr>
          <p:cNvGrpSpPr>
            <a:grpSpLocks/>
          </p:cNvGrpSpPr>
          <p:nvPr/>
        </p:nvGrpSpPr>
        <p:grpSpPr bwMode="auto">
          <a:xfrm>
            <a:off x="7332663" y="3502025"/>
            <a:ext cx="457200" cy="2689225"/>
            <a:chOff x="1708" y="2217"/>
            <a:chExt cx="288" cy="1694"/>
          </a:xfrm>
        </p:grpSpPr>
        <p:sp>
          <p:nvSpPr>
            <p:cNvPr id="70695" name="Text Box 95">
              <a:extLst>
                <a:ext uri="{FF2B5EF4-FFF2-40B4-BE49-F238E27FC236}">
                  <a16:creationId xmlns:a16="http://schemas.microsoft.com/office/drawing/2014/main" id="{F3033384-C6E3-4F4F-9FCB-A8A583DDA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221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3300"/>
                  </a:solidFill>
                </a:rPr>
                <a:t>否</a:t>
              </a:r>
            </a:p>
          </p:txBody>
        </p:sp>
        <p:sp>
          <p:nvSpPr>
            <p:cNvPr id="70696" name="Text Box 96">
              <a:extLst>
                <a:ext uri="{FF2B5EF4-FFF2-40B4-BE49-F238E27FC236}">
                  <a16:creationId xmlns:a16="http://schemas.microsoft.com/office/drawing/2014/main" id="{A7C8E3E6-85B4-40FF-98B0-8C1D641BC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3" y="25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0697" name="Text Box 97">
              <a:extLst>
                <a:ext uri="{FF2B5EF4-FFF2-40B4-BE49-F238E27FC236}">
                  <a16:creationId xmlns:a16="http://schemas.microsoft.com/office/drawing/2014/main" id="{4EA50645-8F55-4166-BBCA-4831E525C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0" y="296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3300"/>
                  </a:solidFill>
                </a:rPr>
                <a:t>未</a:t>
              </a:r>
            </a:p>
          </p:txBody>
        </p:sp>
        <p:sp>
          <p:nvSpPr>
            <p:cNvPr id="70698" name="Text Box 98">
              <a:extLst>
                <a:ext uri="{FF2B5EF4-FFF2-40B4-BE49-F238E27FC236}">
                  <a16:creationId xmlns:a16="http://schemas.microsoft.com/office/drawing/2014/main" id="{A23B3DD0-06A0-4576-A931-FA8164F7C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332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0699" name="Text Box 99">
              <a:extLst>
                <a:ext uri="{FF2B5EF4-FFF2-40B4-BE49-F238E27FC236}">
                  <a16:creationId xmlns:a16="http://schemas.microsoft.com/office/drawing/2014/main" id="{B0037FC7-9BE1-44C3-96F7-562FFFF81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366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4</a:t>
              </a:r>
            </a:p>
          </p:txBody>
        </p:sp>
      </p:grpSp>
      <p:grpSp>
        <p:nvGrpSpPr>
          <p:cNvPr id="12" name="Group 100">
            <a:extLst>
              <a:ext uri="{FF2B5EF4-FFF2-40B4-BE49-F238E27FC236}">
                <a16:creationId xmlns:a16="http://schemas.microsoft.com/office/drawing/2014/main" id="{9C58E111-28D1-406C-B8DD-A72ACEE3C9F5}"/>
              </a:ext>
            </a:extLst>
          </p:cNvPr>
          <p:cNvGrpSpPr>
            <a:grpSpLocks/>
          </p:cNvGrpSpPr>
          <p:nvPr/>
        </p:nvGrpSpPr>
        <p:grpSpPr bwMode="auto">
          <a:xfrm>
            <a:off x="7802563" y="3511550"/>
            <a:ext cx="457200" cy="2689225"/>
            <a:chOff x="1708" y="2217"/>
            <a:chExt cx="288" cy="1694"/>
          </a:xfrm>
        </p:grpSpPr>
        <p:sp>
          <p:nvSpPr>
            <p:cNvPr id="70690" name="Text Box 101">
              <a:extLst>
                <a:ext uri="{FF2B5EF4-FFF2-40B4-BE49-F238E27FC236}">
                  <a16:creationId xmlns:a16="http://schemas.microsoft.com/office/drawing/2014/main" id="{BC251E1C-1F53-4228-94D1-01414428E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221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3300"/>
                  </a:solidFill>
                </a:rPr>
                <a:t>否</a:t>
              </a:r>
            </a:p>
          </p:txBody>
        </p:sp>
        <p:sp>
          <p:nvSpPr>
            <p:cNvPr id="70691" name="Text Box 102">
              <a:extLst>
                <a:ext uri="{FF2B5EF4-FFF2-40B4-BE49-F238E27FC236}">
                  <a16:creationId xmlns:a16="http://schemas.microsoft.com/office/drawing/2014/main" id="{E95C2E11-3241-478D-B3D9-233CF1823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3" y="25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0692" name="Text Box 103">
              <a:extLst>
                <a:ext uri="{FF2B5EF4-FFF2-40B4-BE49-F238E27FC236}">
                  <a16:creationId xmlns:a16="http://schemas.microsoft.com/office/drawing/2014/main" id="{14115FE9-82FE-45F3-8F08-56D3D8A46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0" y="296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3300"/>
                  </a:solidFill>
                </a:rPr>
                <a:t>未</a:t>
              </a:r>
            </a:p>
          </p:txBody>
        </p:sp>
        <p:sp>
          <p:nvSpPr>
            <p:cNvPr id="70693" name="Text Box 104">
              <a:extLst>
                <a:ext uri="{FF2B5EF4-FFF2-40B4-BE49-F238E27FC236}">
                  <a16:creationId xmlns:a16="http://schemas.microsoft.com/office/drawing/2014/main" id="{3B3B658C-8ACC-4051-A4F0-A83207590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332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0694" name="Text Box 105">
              <a:extLst>
                <a:ext uri="{FF2B5EF4-FFF2-40B4-BE49-F238E27FC236}">
                  <a16:creationId xmlns:a16="http://schemas.microsoft.com/office/drawing/2014/main" id="{5CC8DDB1-65AA-4F71-9FCF-7443292F6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366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4</a:t>
              </a:r>
            </a:p>
          </p:txBody>
        </p:sp>
      </p:grpSp>
      <p:grpSp>
        <p:nvGrpSpPr>
          <p:cNvPr id="13" name="Group 106">
            <a:extLst>
              <a:ext uri="{FF2B5EF4-FFF2-40B4-BE49-F238E27FC236}">
                <a16:creationId xmlns:a16="http://schemas.microsoft.com/office/drawing/2014/main" id="{8B46B027-0962-42F0-A4A6-4D67CA521ED7}"/>
              </a:ext>
            </a:extLst>
          </p:cNvPr>
          <p:cNvGrpSpPr>
            <a:grpSpLocks/>
          </p:cNvGrpSpPr>
          <p:nvPr/>
        </p:nvGrpSpPr>
        <p:grpSpPr bwMode="auto">
          <a:xfrm>
            <a:off x="8243888" y="3514725"/>
            <a:ext cx="457200" cy="2689225"/>
            <a:chOff x="1708" y="2217"/>
            <a:chExt cx="288" cy="1694"/>
          </a:xfrm>
        </p:grpSpPr>
        <p:sp>
          <p:nvSpPr>
            <p:cNvPr id="70685" name="Text Box 107">
              <a:extLst>
                <a:ext uri="{FF2B5EF4-FFF2-40B4-BE49-F238E27FC236}">
                  <a16:creationId xmlns:a16="http://schemas.microsoft.com/office/drawing/2014/main" id="{357234D5-EC02-4F4C-B652-8030C8A85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221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3300"/>
                  </a:solidFill>
                </a:rPr>
                <a:t>否</a:t>
              </a:r>
            </a:p>
          </p:txBody>
        </p:sp>
        <p:sp>
          <p:nvSpPr>
            <p:cNvPr id="70686" name="Text Box 108">
              <a:extLst>
                <a:ext uri="{FF2B5EF4-FFF2-40B4-BE49-F238E27FC236}">
                  <a16:creationId xmlns:a16="http://schemas.microsoft.com/office/drawing/2014/main" id="{A8D2FAF6-F938-4BC0-9CD9-039E3DA58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3" y="258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0687" name="Text Box 109">
              <a:extLst>
                <a:ext uri="{FF2B5EF4-FFF2-40B4-BE49-F238E27FC236}">
                  <a16:creationId xmlns:a16="http://schemas.microsoft.com/office/drawing/2014/main" id="{6ED006E5-7A43-4DEB-9E75-B62889C7B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0" y="296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3300"/>
                  </a:solidFill>
                </a:rPr>
                <a:t>未</a:t>
              </a:r>
            </a:p>
          </p:txBody>
        </p:sp>
        <p:sp>
          <p:nvSpPr>
            <p:cNvPr id="70688" name="Text Box 110">
              <a:extLst>
                <a:ext uri="{FF2B5EF4-FFF2-40B4-BE49-F238E27FC236}">
                  <a16:creationId xmlns:a16="http://schemas.microsoft.com/office/drawing/2014/main" id="{9897FEF6-D440-430C-A007-BAD29AE5D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332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0689" name="Text Box 111">
              <a:extLst>
                <a:ext uri="{FF2B5EF4-FFF2-40B4-BE49-F238E27FC236}">
                  <a16:creationId xmlns:a16="http://schemas.microsoft.com/office/drawing/2014/main" id="{14F36C51-5933-4A72-8EA7-4FD311A75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" y="366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3300"/>
                  </a:solidFill>
                </a:rPr>
                <a:t>4</a:t>
              </a:r>
            </a:p>
          </p:txBody>
        </p:sp>
      </p:grpSp>
      <p:grpSp>
        <p:nvGrpSpPr>
          <p:cNvPr id="70670" name="Group 113">
            <a:extLst>
              <a:ext uri="{FF2B5EF4-FFF2-40B4-BE49-F238E27FC236}">
                <a16:creationId xmlns:a16="http://schemas.microsoft.com/office/drawing/2014/main" id="{AEB355D4-CBB3-492C-91CF-4311082B669B}"/>
              </a:ext>
            </a:extLst>
          </p:cNvPr>
          <p:cNvGrpSpPr>
            <a:grpSpLocks/>
          </p:cNvGrpSpPr>
          <p:nvPr/>
        </p:nvGrpSpPr>
        <p:grpSpPr bwMode="auto">
          <a:xfrm>
            <a:off x="88900" y="538163"/>
            <a:ext cx="9288463" cy="1601787"/>
            <a:chOff x="185" y="463"/>
            <a:chExt cx="5851" cy="1009"/>
          </a:xfrm>
        </p:grpSpPr>
        <p:sp>
          <p:nvSpPr>
            <p:cNvPr id="70671" name="Text Box 114">
              <a:extLst>
                <a:ext uri="{FF2B5EF4-FFF2-40B4-BE49-F238E27FC236}">
                  <a16:creationId xmlns:a16="http://schemas.microsoft.com/office/drawing/2014/main" id="{75E0AA3B-E6F7-460F-844B-32A31D893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" y="851"/>
              <a:ext cx="11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/>
                <a:t>当前字符</a:t>
              </a:r>
              <a:r>
                <a:rPr lang="en-US" altLang="zh-CN" sz="2000" dirty="0"/>
                <a:t>=</a:t>
              </a:r>
              <a:r>
                <a:rPr lang="zh-CN" altLang="en-US" sz="2000" dirty="0"/>
                <a:t>空格</a:t>
              </a:r>
            </a:p>
          </p:txBody>
        </p:sp>
        <p:sp>
          <p:nvSpPr>
            <p:cNvPr id="70672" name="Line 115">
              <a:extLst>
                <a:ext uri="{FF2B5EF4-FFF2-40B4-BE49-F238E27FC236}">
                  <a16:creationId xmlns:a16="http://schemas.microsoft.com/office/drawing/2014/main" id="{48B024E1-63F0-4F4C-8C00-D2524B601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88" y="579"/>
              <a:ext cx="645" cy="400"/>
            </a:xfrm>
            <a:prstGeom prst="line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3" name="Line 116">
              <a:extLst>
                <a:ext uri="{FF2B5EF4-FFF2-40B4-BE49-F238E27FC236}">
                  <a16:creationId xmlns:a16="http://schemas.microsoft.com/office/drawing/2014/main" id="{A9000EC0-C8F6-4632-B785-27B8140FB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8" y="979"/>
              <a:ext cx="401" cy="200"/>
            </a:xfrm>
            <a:prstGeom prst="line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4" name="Line 117">
              <a:extLst>
                <a:ext uri="{FF2B5EF4-FFF2-40B4-BE49-F238E27FC236}">
                  <a16:creationId xmlns:a16="http://schemas.microsoft.com/office/drawing/2014/main" id="{8E6AEC83-4546-4200-AD0B-C38F0339E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3" y="579"/>
              <a:ext cx="25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5" name="Text Box 118">
              <a:extLst>
                <a:ext uri="{FF2B5EF4-FFF2-40B4-BE49-F238E27FC236}">
                  <a16:creationId xmlns:a16="http://schemas.microsoft.com/office/drawing/2014/main" id="{D081A9F5-F7B8-4B6F-BDE7-CDECFC068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4" y="59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是</a:t>
              </a:r>
            </a:p>
          </p:txBody>
        </p:sp>
        <p:sp>
          <p:nvSpPr>
            <p:cNvPr id="70676" name="Text Box 119">
              <a:extLst>
                <a:ext uri="{FF2B5EF4-FFF2-40B4-BE49-F238E27FC236}">
                  <a16:creationId xmlns:a16="http://schemas.microsoft.com/office/drawing/2014/main" id="{6C03E1BE-230C-4C6B-A7BE-51449EEAD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2" y="104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否</a:t>
              </a:r>
            </a:p>
          </p:txBody>
        </p:sp>
        <p:sp>
          <p:nvSpPr>
            <p:cNvPr id="70677" name="Text Box 120">
              <a:extLst>
                <a:ext uri="{FF2B5EF4-FFF2-40B4-BE49-F238E27FC236}">
                  <a16:creationId xmlns:a16="http://schemas.microsoft.com/office/drawing/2014/main" id="{C998C942-2E70-45D2-81B9-30A3C05F3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" y="463"/>
              <a:ext cx="27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未出现新单词，使</a:t>
              </a:r>
              <a:r>
                <a:rPr lang="en-US" altLang="zh-CN" sz="2000"/>
                <a:t>word=0,num</a:t>
              </a:r>
              <a:r>
                <a:rPr lang="zh-CN" altLang="zh-CN" sz="2000"/>
                <a:t>不累加</a:t>
              </a:r>
              <a:endParaRPr lang="zh-CN" altLang="en-US" sz="2000"/>
            </a:p>
          </p:txBody>
        </p:sp>
        <p:sp>
          <p:nvSpPr>
            <p:cNvPr id="70678" name="Line 121">
              <a:extLst>
                <a:ext uri="{FF2B5EF4-FFF2-40B4-BE49-F238E27FC236}">
                  <a16:creationId xmlns:a16="http://schemas.microsoft.com/office/drawing/2014/main" id="{D430CFAE-A401-4DF1-B9DF-63E645C31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190"/>
              <a:ext cx="167" cy="0"/>
            </a:xfrm>
            <a:prstGeom prst="line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9" name="Line 122">
              <a:extLst>
                <a:ext uri="{FF2B5EF4-FFF2-40B4-BE49-F238E27FC236}">
                  <a16:creationId xmlns:a16="http://schemas.microsoft.com/office/drawing/2014/main" id="{A95BC453-A05E-4A8E-B385-C42F84FC9F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4" y="1001"/>
              <a:ext cx="189" cy="189"/>
            </a:xfrm>
            <a:prstGeom prst="line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0" name="Line 123">
              <a:extLst>
                <a:ext uri="{FF2B5EF4-FFF2-40B4-BE49-F238E27FC236}">
                  <a16:creationId xmlns:a16="http://schemas.microsoft.com/office/drawing/2014/main" id="{0152380A-25F2-4830-99F1-EA5970944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4" y="1190"/>
              <a:ext cx="177" cy="178"/>
            </a:xfrm>
            <a:prstGeom prst="line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1" name="Line 124">
              <a:extLst>
                <a:ext uri="{FF2B5EF4-FFF2-40B4-BE49-F238E27FC236}">
                  <a16:creationId xmlns:a16="http://schemas.microsoft.com/office/drawing/2014/main" id="{AFCA53A4-3185-4A87-AE9A-6660136FE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2" y="1001"/>
              <a:ext cx="6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2" name="Line 125">
              <a:extLst>
                <a:ext uri="{FF2B5EF4-FFF2-40B4-BE49-F238E27FC236}">
                  <a16:creationId xmlns:a16="http://schemas.microsoft.com/office/drawing/2014/main" id="{945A963B-8D5B-4CEA-AC56-EDF458153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2" y="1368"/>
              <a:ext cx="6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3" name="Text Box 126">
              <a:extLst>
                <a:ext uri="{FF2B5EF4-FFF2-40B4-BE49-F238E27FC236}">
                  <a16:creationId xmlns:a16="http://schemas.microsoft.com/office/drawing/2014/main" id="{AE89E280-E608-40EB-BBF6-57F09253B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849"/>
              <a:ext cx="40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前一字符为空格</a:t>
              </a:r>
              <a:r>
                <a:rPr lang="en-US" altLang="zh-CN" sz="2000"/>
                <a:t>(word==0),</a:t>
              </a:r>
              <a:r>
                <a:rPr lang="zh-CN" altLang="en-US" sz="2000"/>
                <a:t>新单词出现</a:t>
              </a:r>
              <a:r>
                <a:rPr lang="en-US" altLang="zh-CN" sz="2000"/>
                <a:t>,word=1,num</a:t>
              </a:r>
              <a:r>
                <a:rPr lang="zh-CN" altLang="zh-CN" sz="2000"/>
                <a:t>加1</a:t>
              </a:r>
              <a:endParaRPr lang="en-US" altLang="zh-CN" sz="2000"/>
            </a:p>
          </p:txBody>
        </p:sp>
        <p:sp>
          <p:nvSpPr>
            <p:cNvPr id="70684" name="Text Box 127">
              <a:extLst>
                <a:ext uri="{FF2B5EF4-FFF2-40B4-BE49-F238E27FC236}">
                  <a16:creationId xmlns:a16="http://schemas.microsoft.com/office/drawing/2014/main" id="{DE0FA1AC-1D94-4618-8CE1-EB937B924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" y="1222"/>
              <a:ext cx="38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前一字符为非空格</a:t>
              </a:r>
              <a:r>
                <a:rPr lang="en-US" altLang="zh-CN" sz="2000"/>
                <a:t>(word==1),</a:t>
              </a:r>
              <a:r>
                <a:rPr lang="zh-CN" altLang="en-US" sz="2000"/>
                <a:t>未出现新单词</a:t>
              </a:r>
              <a:r>
                <a:rPr lang="en-US" altLang="zh-CN" sz="2000"/>
                <a:t>,num</a:t>
              </a:r>
              <a:r>
                <a:rPr lang="zh-CN" altLang="zh-CN" sz="2000"/>
                <a:t>不变</a:t>
              </a:r>
              <a:endParaRPr lang="zh-CN" altLang="en-US" sz="2000"/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D80CB586-4DA5-4651-8B5B-231BF0578BB9}"/>
              </a:ext>
            </a:extLst>
          </p:cNvPr>
          <p:cNvGrpSpPr>
            <a:grpSpLocks/>
          </p:cNvGrpSpPr>
          <p:nvPr/>
        </p:nvGrpSpPr>
        <p:grpSpPr bwMode="auto">
          <a:xfrm>
            <a:off x="160338" y="1485900"/>
            <a:ext cx="3883025" cy="4232275"/>
            <a:chOff x="363" y="972"/>
            <a:chExt cx="2446" cy="2666"/>
          </a:xfrm>
        </p:grpSpPr>
        <p:sp>
          <p:nvSpPr>
            <p:cNvPr id="71684" name="Rectangle 9">
              <a:extLst>
                <a:ext uri="{FF2B5EF4-FFF2-40B4-BE49-F238E27FC236}">
                  <a16:creationId xmlns:a16="http://schemas.microsoft.com/office/drawing/2014/main" id="{C71D1E3F-6DCB-4419-AC7B-94AAF028F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972"/>
              <a:ext cx="2399" cy="26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685" name="Line 10">
              <a:extLst>
                <a:ext uri="{FF2B5EF4-FFF2-40B4-BE49-F238E27FC236}">
                  <a16:creationId xmlns:a16="http://schemas.microsoft.com/office/drawing/2014/main" id="{907E3789-E7F9-4AEE-9F88-A5123B486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1283"/>
              <a:ext cx="23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6" name="Line 11">
              <a:extLst>
                <a:ext uri="{FF2B5EF4-FFF2-40B4-BE49-F238E27FC236}">
                  <a16:creationId xmlns:a16="http://schemas.microsoft.com/office/drawing/2014/main" id="{8520EF3C-CA36-432C-9E7A-FC6319BEE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1561"/>
              <a:ext cx="2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7" name="Line 12">
              <a:extLst>
                <a:ext uri="{FF2B5EF4-FFF2-40B4-BE49-F238E27FC236}">
                  <a16:creationId xmlns:a16="http://schemas.microsoft.com/office/drawing/2014/main" id="{D7024C2E-1121-4146-8D77-B7BDAFD64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" y="1851"/>
              <a:ext cx="2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8" name="Line 13">
              <a:extLst>
                <a:ext uri="{FF2B5EF4-FFF2-40B4-BE49-F238E27FC236}">
                  <a16:creationId xmlns:a16="http://schemas.microsoft.com/office/drawing/2014/main" id="{86CB6F92-14AE-486D-B4CF-982AD75E9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" y="1850"/>
              <a:ext cx="0" cy="1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9" name="Line 14">
              <a:extLst>
                <a:ext uri="{FF2B5EF4-FFF2-40B4-BE49-F238E27FC236}">
                  <a16:creationId xmlns:a16="http://schemas.microsoft.com/office/drawing/2014/main" id="{C8E508E1-9BA2-43BF-9A9A-E5C70908C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5" y="2183"/>
              <a:ext cx="2168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0" name="Line 15">
              <a:extLst>
                <a:ext uri="{FF2B5EF4-FFF2-40B4-BE49-F238E27FC236}">
                  <a16:creationId xmlns:a16="http://schemas.microsoft.com/office/drawing/2014/main" id="{B7512731-389D-4425-8A88-20735909F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" y="1850"/>
              <a:ext cx="735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1" name="Line 16">
              <a:extLst>
                <a:ext uri="{FF2B5EF4-FFF2-40B4-BE49-F238E27FC236}">
                  <a16:creationId xmlns:a16="http://schemas.microsoft.com/office/drawing/2014/main" id="{93203444-A29A-462D-AAD8-5567276A98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7" y="1826"/>
              <a:ext cx="1482" cy="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2" name="Line 17">
              <a:extLst>
                <a:ext uri="{FF2B5EF4-FFF2-40B4-BE49-F238E27FC236}">
                  <a16:creationId xmlns:a16="http://schemas.microsoft.com/office/drawing/2014/main" id="{59EF2B8B-A7EC-4F08-A756-1BC7D21EA3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2" y="2207"/>
              <a:ext cx="0" cy="7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3" name="Line 18">
              <a:extLst>
                <a:ext uri="{FF2B5EF4-FFF2-40B4-BE49-F238E27FC236}">
                  <a16:creationId xmlns:a16="http://schemas.microsoft.com/office/drawing/2014/main" id="{7078CE2A-0F76-4BB0-B663-B5BD1F9F0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2504"/>
              <a:ext cx="1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4" name="Line 19">
              <a:extLst>
                <a:ext uri="{FF2B5EF4-FFF2-40B4-BE49-F238E27FC236}">
                  <a16:creationId xmlns:a16="http://schemas.microsoft.com/office/drawing/2014/main" id="{78852BC0-CFD2-4E80-8B4F-A397DA766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2171"/>
              <a:ext cx="911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5" name="Line 20">
              <a:extLst>
                <a:ext uri="{FF2B5EF4-FFF2-40B4-BE49-F238E27FC236}">
                  <a16:creationId xmlns:a16="http://schemas.microsoft.com/office/drawing/2014/main" id="{D10E4B90-3371-4E58-8F62-B757959261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2171"/>
              <a:ext cx="534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6" name="Line 21">
              <a:extLst>
                <a:ext uri="{FF2B5EF4-FFF2-40B4-BE49-F238E27FC236}">
                  <a16:creationId xmlns:a16="http://schemas.microsoft.com/office/drawing/2014/main" id="{F267D85D-9F8A-46D9-A485-5A4A1ACA2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7" y="2504"/>
              <a:ext cx="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7" name="Line 22">
              <a:extLst>
                <a:ext uri="{FF2B5EF4-FFF2-40B4-BE49-F238E27FC236}">
                  <a16:creationId xmlns:a16="http://schemas.microsoft.com/office/drawing/2014/main" id="{D9F7C3FB-440E-4823-8792-4A9D91839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" y="2995"/>
              <a:ext cx="22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8" name="Line 23">
              <a:extLst>
                <a:ext uri="{FF2B5EF4-FFF2-40B4-BE49-F238E27FC236}">
                  <a16:creationId xmlns:a16="http://schemas.microsoft.com/office/drawing/2014/main" id="{E64203BE-6DA2-4B19-94BF-5416B989A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" y="3305"/>
              <a:ext cx="2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9" name="Text Box 24">
              <a:extLst>
                <a:ext uri="{FF2B5EF4-FFF2-40B4-BE49-F238E27FC236}">
                  <a16:creationId xmlns:a16="http://schemas.microsoft.com/office/drawing/2014/main" id="{BEDC5AC7-0C15-4005-83BB-3E52A1178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" y="1013"/>
              <a:ext cx="16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输入一字符串给 </a:t>
              </a:r>
              <a:r>
                <a:rPr lang="en-US" altLang="zh-CN" sz="2000"/>
                <a:t>string </a:t>
              </a:r>
            </a:p>
          </p:txBody>
        </p:sp>
        <p:sp>
          <p:nvSpPr>
            <p:cNvPr id="71700" name="Text Box 25">
              <a:extLst>
                <a:ext uri="{FF2B5EF4-FFF2-40B4-BE49-F238E27FC236}">
                  <a16:creationId xmlns:a16="http://schemas.microsoft.com/office/drawing/2014/main" id="{C917F82A-A33D-4D1D-8F04-D342B6FD6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" y="1301"/>
              <a:ext cx="15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i=0    num=0   word=0</a:t>
              </a:r>
            </a:p>
          </p:txBody>
        </p:sp>
        <p:sp>
          <p:nvSpPr>
            <p:cNvPr id="71701" name="Text Box 26">
              <a:extLst>
                <a:ext uri="{FF2B5EF4-FFF2-40B4-BE49-F238E27FC236}">
                  <a16:creationId xmlns:a16="http://schemas.microsoft.com/office/drawing/2014/main" id="{9CC21FDC-08DE-4C0B-81C7-06A537FC9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" y="1600"/>
              <a:ext cx="15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当</a:t>
              </a:r>
              <a:r>
                <a:rPr lang="en-US" altLang="zh-CN" sz="2000"/>
                <a:t>((c=string[i])!=‘\0’)</a:t>
              </a:r>
            </a:p>
          </p:txBody>
        </p:sp>
        <p:sp>
          <p:nvSpPr>
            <p:cNvPr id="71702" name="Text Box 27">
              <a:extLst>
                <a:ext uri="{FF2B5EF4-FFF2-40B4-BE49-F238E27FC236}">
                  <a16:creationId xmlns:a16="http://schemas.microsoft.com/office/drawing/2014/main" id="{4621DFDF-CE37-4C2A-A7FD-02D22B5DB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" y="1854"/>
              <a:ext cx="5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c=</a:t>
              </a:r>
              <a:r>
                <a:rPr lang="zh-CN" altLang="zh-CN" sz="2000"/>
                <a:t>空格</a:t>
              </a:r>
              <a:endParaRPr lang="zh-CN" altLang="en-US" sz="2000"/>
            </a:p>
          </p:txBody>
        </p:sp>
        <p:sp>
          <p:nvSpPr>
            <p:cNvPr id="71703" name="Text Box 28">
              <a:extLst>
                <a:ext uri="{FF2B5EF4-FFF2-40B4-BE49-F238E27FC236}">
                  <a16:creationId xmlns:a16="http://schemas.microsoft.com/office/drawing/2014/main" id="{74F523CE-9F02-43FA-8930-1EA3C48D3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" y="194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真</a:t>
              </a:r>
            </a:p>
          </p:txBody>
        </p:sp>
        <p:sp>
          <p:nvSpPr>
            <p:cNvPr id="71704" name="Text Box 29">
              <a:extLst>
                <a:ext uri="{FF2B5EF4-FFF2-40B4-BE49-F238E27FC236}">
                  <a16:creationId xmlns:a16="http://schemas.microsoft.com/office/drawing/2014/main" id="{A70D108C-95F2-4132-BA4E-6C6ADA4F8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3" y="225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真</a:t>
              </a:r>
            </a:p>
          </p:txBody>
        </p:sp>
        <p:sp>
          <p:nvSpPr>
            <p:cNvPr id="71705" name="Text Box 30">
              <a:extLst>
                <a:ext uri="{FF2B5EF4-FFF2-40B4-BE49-F238E27FC236}">
                  <a16:creationId xmlns:a16="http://schemas.microsoft.com/office/drawing/2014/main" id="{76A6523C-FD46-481F-974D-2D8CEC5258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2" y="194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假</a:t>
              </a:r>
            </a:p>
          </p:txBody>
        </p:sp>
        <p:sp>
          <p:nvSpPr>
            <p:cNvPr id="71706" name="Text Box 31">
              <a:extLst>
                <a:ext uri="{FF2B5EF4-FFF2-40B4-BE49-F238E27FC236}">
                  <a16:creationId xmlns:a16="http://schemas.microsoft.com/office/drawing/2014/main" id="{0CE8040E-6B4A-40BD-90DC-2804FE550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8" y="226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假</a:t>
              </a:r>
            </a:p>
          </p:txBody>
        </p:sp>
        <p:sp>
          <p:nvSpPr>
            <p:cNvPr id="71707" name="Text Box 32">
              <a:extLst>
                <a:ext uri="{FF2B5EF4-FFF2-40B4-BE49-F238E27FC236}">
                  <a16:creationId xmlns:a16="http://schemas.microsoft.com/office/drawing/2014/main" id="{39679008-958B-41FF-A0CE-30375B2FB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" y="2457"/>
              <a:ext cx="6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word=0</a:t>
              </a:r>
            </a:p>
          </p:txBody>
        </p:sp>
        <p:sp>
          <p:nvSpPr>
            <p:cNvPr id="71708" name="Text Box 33">
              <a:extLst>
                <a:ext uri="{FF2B5EF4-FFF2-40B4-BE49-F238E27FC236}">
                  <a16:creationId xmlns:a16="http://schemas.microsoft.com/office/drawing/2014/main" id="{62B518F8-F67D-4C60-AA08-431C44C3A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2" y="2521"/>
              <a:ext cx="94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word=1</a:t>
              </a:r>
            </a:p>
            <a:p>
              <a:pPr eaLnBrk="1" hangingPunct="1"/>
              <a:r>
                <a:rPr lang="en-US" altLang="zh-CN" sz="2000"/>
                <a:t>num=num+1</a:t>
              </a:r>
            </a:p>
          </p:txBody>
        </p:sp>
        <p:sp>
          <p:nvSpPr>
            <p:cNvPr id="71709" name="Text Box 34">
              <a:extLst>
                <a:ext uri="{FF2B5EF4-FFF2-40B4-BE49-F238E27FC236}">
                  <a16:creationId xmlns:a16="http://schemas.microsoft.com/office/drawing/2014/main" id="{FEE64120-6355-4754-BA1B-3653289C9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6" y="3023"/>
              <a:ext cx="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i=i+1</a:t>
              </a:r>
            </a:p>
          </p:txBody>
        </p:sp>
        <p:sp>
          <p:nvSpPr>
            <p:cNvPr id="71710" name="Text Box 35">
              <a:extLst>
                <a:ext uri="{FF2B5EF4-FFF2-40B4-BE49-F238E27FC236}">
                  <a16:creationId xmlns:a16="http://schemas.microsoft.com/office/drawing/2014/main" id="{4083F1E0-1A88-4076-A6CF-78059E895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1" y="3321"/>
              <a:ext cx="8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输出：</a:t>
              </a:r>
              <a:r>
                <a:rPr lang="en-US" altLang="zh-CN" sz="2000"/>
                <a:t>num</a:t>
              </a:r>
            </a:p>
          </p:txBody>
        </p:sp>
        <p:sp>
          <p:nvSpPr>
            <p:cNvPr id="71711" name="Text Box 36">
              <a:extLst>
                <a:ext uri="{FF2B5EF4-FFF2-40B4-BE49-F238E27FC236}">
                  <a16:creationId xmlns:a16="http://schemas.microsoft.com/office/drawing/2014/main" id="{4A836AB8-4EB0-47F8-8D43-9B431402E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178"/>
              <a:ext cx="7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word==0</a:t>
              </a:r>
            </a:p>
          </p:txBody>
        </p:sp>
      </p:grpSp>
      <p:sp>
        <p:nvSpPr>
          <p:cNvPr id="33" name="Text Box 37">
            <a:extLst>
              <a:ext uri="{FF2B5EF4-FFF2-40B4-BE49-F238E27FC236}">
                <a16:creationId xmlns:a16="http://schemas.microsoft.com/office/drawing/2014/main" id="{0365BD2D-8760-401E-81D9-B7BBDC4BA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549275"/>
            <a:ext cx="4692650" cy="6126163"/>
          </a:xfrm>
          <a:prstGeom prst="rect">
            <a:avLst/>
          </a:prstGeom>
          <a:solidFill>
            <a:schemeClr val="bg2"/>
          </a:solidFill>
          <a:ln w="38100">
            <a:solidFill>
              <a:srgbClr val="3366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#include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</a:p>
          <a:p>
            <a:pPr eaLnBrk="1" hangingPunct="1"/>
            <a:r>
              <a:rPr lang="en-US" altLang="zh-CN" sz="2800" dirty="0"/>
              <a:t>int main()</a:t>
            </a:r>
          </a:p>
          <a:p>
            <a:pPr eaLnBrk="1" hangingPunct="1"/>
            <a:r>
              <a:rPr lang="en-US" altLang="zh-CN" sz="2800" dirty="0"/>
              <a:t>{char string[81];</a:t>
            </a:r>
          </a:p>
          <a:p>
            <a:pPr eaLnBrk="1" hangingPunct="1"/>
            <a:r>
              <a:rPr lang="en-US" altLang="zh-CN" sz="2800" dirty="0">
                <a:solidFill>
                  <a:schemeClr val="bg2"/>
                </a:solidFill>
              </a:rPr>
              <a:t>  </a:t>
            </a:r>
            <a:r>
              <a:rPr lang="en-US" altLang="zh-CN" sz="2800" dirty="0"/>
              <a:t>int </a:t>
            </a:r>
            <a:r>
              <a:rPr lang="en-US" altLang="zh-CN" sz="2800" dirty="0" err="1"/>
              <a:t>i,</a:t>
            </a:r>
            <a:r>
              <a:rPr lang="en-US" altLang="zh-CN" sz="2800" dirty="0" err="1">
                <a:solidFill>
                  <a:srgbClr val="FF3300"/>
                </a:solidFill>
              </a:rPr>
              <a:t>num</a:t>
            </a:r>
            <a:r>
              <a:rPr lang="en-US" altLang="zh-CN" sz="2800" dirty="0">
                <a:solidFill>
                  <a:srgbClr val="FF3300"/>
                </a:solidFill>
              </a:rPr>
              <a:t>=0,word=0;</a:t>
            </a:r>
          </a:p>
          <a:p>
            <a:pPr eaLnBrk="1" hangingPunct="1"/>
            <a:r>
              <a:rPr lang="en-US" altLang="zh-CN" sz="2800" dirty="0">
                <a:solidFill>
                  <a:schemeClr val="bg2"/>
                </a:solidFill>
              </a:rPr>
              <a:t>  </a:t>
            </a:r>
            <a:r>
              <a:rPr lang="en-US" altLang="zh-CN" sz="2800" dirty="0"/>
              <a:t>char c;</a:t>
            </a:r>
          </a:p>
          <a:p>
            <a:pPr eaLnBrk="1" hangingPunct="1"/>
            <a:r>
              <a:rPr lang="en-US" altLang="zh-CN" sz="2800" dirty="0">
                <a:solidFill>
                  <a:schemeClr val="bg2"/>
                </a:solidFill>
              </a:rPr>
              <a:t>  </a:t>
            </a:r>
            <a:r>
              <a:rPr lang="en-US" altLang="zh-CN" sz="2800" dirty="0">
                <a:solidFill>
                  <a:srgbClr val="0000FF"/>
                </a:solidFill>
              </a:rPr>
              <a:t>gets(string);</a:t>
            </a:r>
          </a:p>
          <a:p>
            <a:pPr eaLnBrk="1" hangingPunct="1"/>
            <a:r>
              <a:rPr lang="en-US" altLang="zh-CN" sz="2800" dirty="0">
                <a:solidFill>
                  <a:schemeClr val="bg2"/>
                </a:solidFill>
              </a:rPr>
              <a:t>  </a:t>
            </a:r>
            <a:r>
              <a:rPr lang="en-US" altLang="zh-CN" sz="2800" dirty="0">
                <a:solidFill>
                  <a:srgbClr val="669900"/>
                </a:solidFill>
              </a:rPr>
              <a:t>for(</a:t>
            </a:r>
            <a:r>
              <a:rPr lang="en-US" altLang="zh-CN" sz="2800" dirty="0" err="1">
                <a:solidFill>
                  <a:srgbClr val="669900"/>
                </a:solidFill>
              </a:rPr>
              <a:t>i</a:t>
            </a:r>
            <a:r>
              <a:rPr lang="en-US" altLang="zh-CN" sz="2800" dirty="0">
                <a:solidFill>
                  <a:srgbClr val="669900"/>
                </a:solidFill>
              </a:rPr>
              <a:t>=0;(c=string[</a:t>
            </a:r>
            <a:r>
              <a:rPr lang="en-US" altLang="zh-CN" sz="2800" dirty="0" err="1">
                <a:solidFill>
                  <a:srgbClr val="669900"/>
                </a:solidFill>
              </a:rPr>
              <a:t>i</a:t>
            </a:r>
            <a:r>
              <a:rPr lang="en-US" altLang="zh-CN" sz="2800" dirty="0">
                <a:solidFill>
                  <a:srgbClr val="669900"/>
                </a:solidFill>
              </a:rPr>
              <a:t>])!='\0';i++)</a:t>
            </a:r>
          </a:p>
          <a:p>
            <a:pPr eaLnBrk="1" hangingPunct="1"/>
            <a:r>
              <a:rPr lang="en-US" altLang="zh-CN" sz="2800" dirty="0">
                <a:solidFill>
                  <a:schemeClr val="bg2"/>
                </a:solidFill>
              </a:rPr>
              <a:t>       </a:t>
            </a:r>
            <a:r>
              <a:rPr lang="en-US" altLang="zh-CN" sz="2800" dirty="0">
                <a:solidFill>
                  <a:srgbClr val="FF9900"/>
                </a:solidFill>
              </a:rPr>
              <a:t>if(c=='  ')  word=0;</a:t>
            </a:r>
          </a:p>
          <a:p>
            <a:pPr eaLnBrk="1" hangingPunct="1"/>
            <a:r>
              <a:rPr lang="en-US" altLang="zh-CN" sz="2800" dirty="0">
                <a:solidFill>
                  <a:schemeClr val="bg2"/>
                </a:solidFill>
              </a:rPr>
              <a:t>       </a:t>
            </a:r>
            <a:r>
              <a:rPr lang="en-US" altLang="zh-CN" sz="2800" dirty="0">
                <a:solidFill>
                  <a:srgbClr val="3366FF"/>
                </a:solidFill>
              </a:rPr>
              <a:t>else if(word==0)</a:t>
            </a:r>
          </a:p>
          <a:p>
            <a:pPr eaLnBrk="1" hangingPunct="1"/>
            <a:r>
              <a:rPr lang="en-US" altLang="zh-CN" sz="2800" dirty="0">
                <a:solidFill>
                  <a:srgbClr val="3366FF"/>
                </a:solidFill>
              </a:rPr>
              <a:t>               {num++; </a:t>
            </a:r>
          </a:p>
          <a:p>
            <a:pPr eaLnBrk="1" hangingPunct="1"/>
            <a:r>
              <a:rPr lang="en-US" altLang="zh-CN" sz="2800" dirty="0">
                <a:solidFill>
                  <a:srgbClr val="3366FF"/>
                </a:solidFill>
              </a:rPr>
              <a:t>                 word=1; }</a:t>
            </a:r>
          </a:p>
          <a:p>
            <a:pPr eaLnBrk="1" hangingPunct="1"/>
            <a:r>
              <a:rPr lang="en-US" altLang="zh-CN" sz="2800" dirty="0">
                <a:solidFill>
                  <a:schemeClr val="bg2"/>
                </a:solidFill>
              </a:rPr>
              <a:t>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("There are %d words</a:t>
            </a:r>
          </a:p>
          <a:p>
            <a:pPr eaLnBrk="1" hangingPunct="1"/>
            <a:r>
              <a:rPr lang="en-US" altLang="zh-CN" sz="2800" dirty="0"/>
              <a:t>                  in the line\</a:t>
            </a:r>
            <a:r>
              <a:rPr lang="en-US" altLang="zh-CN" sz="2800" dirty="0" err="1"/>
              <a:t>n",num</a:t>
            </a:r>
            <a:r>
              <a:rPr lang="en-US" altLang="zh-CN" sz="2800" dirty="0"/>
              <a:t>);</a:t>
            </a:r>
          </a:p>
          <a:p>
            <a:pPr eaLnBrk="1" hangingPunct="1"/>
            <a:r>
              <a:rPr lang="en-US" altLang="zh-CN" sz="2800" dirty="0"/>
              <a:t>}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8">
            <a:extLst>
              <a:ext uri="{FF2B5EF4-FFF2-40B4-BE49-F238E27FC236}">
                <a16:creationId xmlns:a16="http://schemas.microsoft.com/office/drawing/2014/main" id="{436389E6-7611-4DA2-950E-669B76669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6032421" cy="46166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26  </a:t>
            </a:r>
            <a:r>
              <a:rPr lang="zh-CN" altLang="en-US" dirty="0"/>
              <a:t>有</a:t>
            </a:r>
            <a:r>
              <a:rPr lang="en-US" altLang="zh-CN" dirty="0"/>
              <a:t>3</a:t>
            </a:r>
            <a:r>
              <a:rPr lang="zh-CN" altLang="en-US" dirty="0"/>
              <a:t>个字符串，要求找出其中最大者。</a:t>
            </a:r>
          </a:p>
        </p:txBody>
      </p:sp>
      <p:grpSp>
        <p:nvGrpSpPr>
          <p:cNvPr id="2" name="Group 165">
            <a:extLst>
              <a:ext uri="{FF2B5EF4-FFF2-40B4-BE49-F238E27FC236}">
                <a16:creationId xmlns:a16="http://schemas.microsoft.com/office/drawing/2014/main" id="{ECECB77E-3117-4CAD-BC2F-C51B9E2A645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11388"/>
            <a:ext cx="6711950" cy="1230312"/>
            <a:chOff x="336" y="1393"/>
            <a:chExt cx="4228" cy="775"/>
          </a:xfrm>
        </p:grpSpPr>
        <p:grpSp>
          <p:nvGrpSpPr>
            <p:cNvPr id="72709" name="Group 89">
              <a:extLst>
                <a:ext uri="{FF2B5EF4-FFF2-40B4-BE49-F238E27FC236}">
                  <a16:creationId xmlns:a16="http://schemas.microsoft.com/office/drawing/2014/main" id="{AA1A2636-4097-4DC5-91C5-B271ACFDB6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" y="1899"/>
              <a:ext cx="3763" cy="263"/>
              <a:chOff x="801" y="1899"/>
              <a:chExt cx="3763" cy="263"/>
            </a:xfrm>
          </p:grpSpPr>
          <p:grpSp>
            <p:nvGrpSpPr>
              <p:cNvPr id="72763" name="Group 62">
                <a:extLst>
                  <a:ext uri="{FF2B5EF4-FFF2-40B4-BE49-F238E27FC236}">
                    <a16:creationId xmlns:a16="http://schemas.microsoft.com/office/drawing/2014/main" id="{0EBF55C0-97E4-4372-9297-80FBF599FE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899"/>
                <a:ext cx="1264" cy="263"/>
                <a:chOff x="3001" y="1416"/>
                <a:chExt cx="1264" cy="263"/>
              </a:xfrm>
            </p:grpSpPr>
            <p:grpSp>
              <p:nvGrpSpPr>
                <p:cNvPr id="72780" name="Group 63">
                  <a:extLst>
                    <a:ext uri="{FF2B5EF4-FFF2-40B4-BE49-F238E27FC236}">
                      <a16:creationId xmlns:a16="http://schemas.microsoft.com/office/drawing/2014/main" id="{1498AD7C-6125-40EB-A5A6-5E7AE89929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01" y="1416"/>
                  <a:ext cx="1256" cy="245"/>
                  <a:chOff x="3001" y="1416"/>
                  <a:chExt cx="1256" cy="245"/>
                </a:xfrm>
              </p:grpSpPr>
              <p:sp>
                <p:nvSpPr>
                  <p:cNvPr id="72782" name="Line 64">
                    <a:extLst>
                      <a:ext uri="{FF2B5EF4-FFF2-40B4-BE49-F238E27FC236}">
                        <a16:creationId xmlns:a16="http://schemas.microsoft.com/office/drawing/2014/main" id="{9A758C0D-CC16-437B-AADF-9628762D0D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4" y="1436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83" name="Line 65">
                    <a:extLst>
                      <a:ext uri="{FF2B5EF4-FFF2-40B4-BE49-F238E27FC236}">
                        <a16:creationId xmlns:a16="http://schemas.microsoft.com/office/drawing/2014/main" id="{23ED7729-3851-488D-8617-7A296C89FC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57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84" name="Line 66">
                    <a:extLst>
                      <a:ext uri="{FF2B5EF4-FFF2-40B4-BE49-F238E27FC236}">
                        <a16:creationId xmlns:a16="http://schemas.microsoft.com/office/drawing/2014/main" id="{8866180C-25B1-4977-921C-A6FA855ABE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05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85" name="Line 67">
                    <a:extLst>
                      <a:ext uri="{FF2B5EF4-FFF2-40B4-BE49-F238E27FC236}">
                        <a16:creationId xmlns:a16="http://schemas.microsoft.com/office/drawing/2014/main" id="{879D6237-84AE-4604-830E-314E1F4F49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18" y="142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86" name="Rectangle 68">
                    <a:extLst>
                      <a:ext uri="{FF2B5EF4-FFF2-40B4-BE49-F238E27FC236}">
                        <a16:creationId xmlns:a16="http://schemas.microsoft.com/office/drawing/2014/main" id="{017FEDCD-1C69-4B10-81F9-367AE8476C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1" y="1416"/>
                    <a:ext cx="1256" cy="24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4000"/>
                      <a:t> </a:t>
                    </a:r>
                  </a:p>
                </p:txBody>
              </p:sp>
            </p:grpSp>
            <p:sp>
              <p:nvSpPr>
                <p:cNvPr id="72781" name="Text Box 69">
                  <a:extLst>
                    <a:ext uri="{FF2B5EF4-FFF2-40B4-BE49-F238E27FC236}">
                      <a16:creationId xmlns:a16="http://schemas.microsoft.com/office/drawing/2014/main" id="{F7197E55-C488-4F63-88E9-7261E1E709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65" y="1429"/>
                  <a:ext cx="120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H   i    g     h    \0</a:t>
                  </a:r>
                </a:p>
              </p:txBody>
            </p:sp>
          </p:grpSp>
          <p:grpSp>
            <p:nvGrpSpPr>
              <p:cNvPr id="72764" name="Group 70">
                <a:extLst>
                  <a:ext uri="{FF2B5EF4-FFF2-40B4-BE49-F238E27FC236}">
                    <a16:creationId xmlns:a16="http://schemas.microsoft.com/office/drawing/2014/main" id="{90408CA0-862F-4BDF-8096-5864225520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3" y="1899"/>
                <a:ext cx="1256" cy="252"/>
                <a:chOff x="3001" y="1416"/>
                <a:chExt cx="1256" cy="252"/>
              </a:xfrm>
            </p:grpSpPr>
            <p:grpSp>
              <p:nvGrpSpPr>
                <p:cNvPr id="72773" name="Group 71">
                  <a:extLst>
                    <a:ext uri="{FF2B5EF4-FFF2-40B4-BE49-F238E27FC236}">
                      <a16:creationId xmlns:a16="http://schemas.microsoft.com/office/drawing/2014/main" id="{D07E2A9D-A10A-4B7D-9408-C264C322F5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01" y="1416"/>
                  <a:ext cx="1256" cy="245"/>
                  <a:chOff x="3001" y="1416"/>
                  <a:chExt cx="1256" cy="245"/>
                </a:xfrm>
              </p:grpSpPr>
              <p:sp>
                <p:nvSpPr>
                  <p:cNvPr id="72775" name="Line 72">
                    <a:extLst>
                      <a:ext uri="{FF2B5EF4-FFF2-40B4-BE49-F238E27FC236}">
                        <a16:creationId xmlns:a16="http://schemas.microsoft.com/office/drawing/2014/main" id="{D46EB748-ED7F-4453-A0C1-B9ED7EBF0E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4" y="1436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76" name="Line 73">
                    <a:extLst>
                      <a:ext uri="{FF2B5EF4-FFF2-40B4-BE49-F238E27FC236}">
                        <a16:creationId xmlns:a16="http://schemas.microsoft.com/office/drawing/2014/main" id="{22F99C48-9CCC-414B-AAF8-E88CA426BB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57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77" name="Line 74">
                    <a:extLst>
                      <a:ext uri="{FF2B5EF4-FFF2-40B4-BE49-F238E27FC236}">
                        <a16:creationId xmlns:a16="http://schemas.microsoft.com/office/drawing/2014/main" id="{A97874B3-ACBB-4CF1-8502-57E113A1BAF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05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78" name="Line 75">
                    <a:extLst>
                      <a:ext uri="{FF2B5EF4-FFF2-40B4-BE49-F238E27FC236}">
                        <a16:creationId xmlns:a16="http://schemas.microsoft.com/office/drawing/2014/main" id="{3B326DD4-ECE6-4D4A-80D5-9D3E5FC02A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18" y="142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79" name="Rectangle 76">
                    <a:extLst>
                      <a:ext uri="{FF2B5EF4-FFF2-40B4-BE49-F238E27FC236}">
                        <a16:creationId xmlns:a16="http://schemas.microsoft.com/office/drawing/2014/main" id="{8EE5D4A5-F16D-4923-80EE-9ECD593373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1" y="1416"/>
                    <a:ext cx="1256" cy="24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4000"/>
                      <a:t> </a:t>
                    </a:r>
                  </a:p>
                </p:txBody>
              </p:sp>
            </p:grpSp>
            <p:sp>
              <p:nvSpPr>
                <p:cNvPr id="72774" name="Text Box 77">
                  <a:extLst>
                    <a:ext uri="{FF2B5EF4-FFF2-40B4-BE49-F238E27FC236}">
                      <a16:creationId xmlns:a16="http://schemas.microsoft.com/office/drawing/2014/main" id="{438C299A-361D-4928-910E-DC5A15D3FB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65" y="1418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 sz="2000"/>
                </a:p>
              </p:txBody>
            </p:sp>
          </p:grpSp>
          <p:grpSp>
            <p:nvGrpSpPr>
              <p:cNvPr id="72765" name="Group 78">
                <a:extLst>
                  <a:ext uri="{FF2B5EF4-FFF2-40B4-BE49-F238E27FC236}">
                    <a16:creationId xmlns:a16="http://schemas.microsoft.com/office/drawing/2014/main" id="{66B52799-37D7-44F7-84DB-EAEE94CEB7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8" y="1899"/>
                <a:ext cx="1256" cy="252"/>
                <a:chOff x="3001" y="1416"/>
                <a:chExt cx="1256" cy="252"/>
              </a:xfrm>
            </p:grpSpPr>
            <p:grpSp>
              <p:nvGrpSpPr>
                <p:cNvPr id="72766" name="Group 79">
                  <a:extLst>
                    <a:ext uri="{FF2B5EF4-FFF2-40B4-BE49-F238E27FC236}">
                      <a16:creationId xmlns:a16="http://schemas.microsoft.com/office/drawing/2014/main" id="{F5D61346-83D7-4AC2-8755-A5D2A37C74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01" y="1416"/>
                  <a:ext cx="1256" cy="245"/>
                  <a:chOff x="3001" y="1416"/>
                  <a:chExt cx="1256" cy="245"/>
                </a:xfrm>
              </p:grpSpPr>
              <p:sp>
                <p:nvSpPr>
                  <p:cNvPr id="72768" name="Line 80">
                    <a:extLst>
                      <a:ext uri="{FF2B5EF4-FFF2-40B4-BE49-F238E27FC236}">
                        <a16:creationId xmlns:a16="http://schemas.microsoft.com/office/drawing/2014/main" id="{00B400E6-F4C3-483E-94EB-BDACB05D68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4" y="1436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69" name="Line 81">
                    <a:extLst>
                      <a:ext uri="{FF2B5EF4-FFF2-40B4-BE49-F238E27FC236}">
                        <a16:creationId xmlns:a16="http://schemas.microsoft.com/office/drawing/2014/main" id="{3F6D0C47-2306-4408-8C07-5097599A91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57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70" name="Line 82">
                    <a:extLst>
                      <a:ext uri="{FF2B5EF4-FFF2-40B4-BE49-F238E27FC236}">
                        <a16:creationId xmlns:a16="http://schemas.microsoft.com/office/drawing/2014/main" id="{24AEC7D0-6B11-4794-BA55-6E40A05F0BF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05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71" name="Line 83">
                    <a:extLst>
                      <a:ext uri="{FF2B5EF4-FFF2-40B4-BE49-F238E27FC236}">
                        <a16:creationId xmlns:a16="http://schemas.microsoft.com/office/drawing/2014/main" id="{287F90D3-F082-4B15-A8BE-88C7C452DD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18" y="142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72" name="Rectangle 84">
                    <a:extLst>
                      <a:ext uri="{FF2B5EF4-FFF2-40B4-BE49-F238E27FC236}">
                        <a16:creationId xmlns:a16="http://schemas.microsoft.com/office/drawing/2014/main" id="{64C1C73B-110C-4EEA-B11B-F9C485EB5B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1" y="1416"/>
                    <a:ext cx="1256" cy="24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4000"/>
                      <a:t> </a:t>
                    </a:r>
                  </a:p>
                </p:txBody>
              </p:sp>
            </p:grpSp>
            <p:sp>
              <p:nvSpPr>
                <p:cNvPr id="72767" name="Text Box 85">
                  <a:extLst>
                    <a:ext uri="{FF2B5EF4-FFF2-40B4-BE49-F238E27FC236}">
                      <a16:creationId xmlns:a16="http://schemas.microsoft.com/office/drawing/2014/main" id="{F36C1BEB-7163-4869-8D1A-C788398959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65" y="1418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 sz="2000"/>
                </a:p>
              </p:txBody>
            </p:sp>
          </p:grpSp>
        </p:grpSp>
        <p:sp>
          <p:nvSpPr>
            <p:cNvPr id="72710" name="Text Box 86">
              <a:extLst>
                <a:ext uri="{FF2B5EF4-FFF2-40B4-BE49-F238E27FC236}">
                  <a16:creationId xmlns:a16="http://schemas.microsoft.com/office/drawing/2014/main" id="{959B41E6-8E78-474E-9FC6-F6AA7A885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" y="1393"/>
              <a:ext cx="4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str[0]</a:t>
              </a:r>
            </a:p>
          </p:txBody>
        </p:sp>
        <p:sp>
          <p:nvSpPr>
            <p:cNvPr id="72711" name="Text Box 87">
              <a:extLst>
                <a:ext uri="{FF2B5EF4-FFF2-40B4-BE49-F238E27FC236}">
                  <a16:creationId xmlns:a16="http://schemas.microsoft.com/office/drawing/2014/main" id="{33071106-77C9-4B98-A15F-42E48D5BB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622"/>
              <a:ext cx="4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str[1]</a:t>
              </a:r>
            </a:p>
          </p:txBody>
        </p:sp>
        <p:sp>
          <p:nvSpPr>
            <p:cNvPr id="72712" name="Text Box 88">
              <a:extLst>
                <a:ext uri="{FF2B5EF4-FFF2-40B4-BE49-F238E27FC236}">
                  <a16:creationId xmlns:a16="http://schemas.microsoft.com/office/drawing/2014/main" id="{5DE1B536-18C7-47F8-B1FD-CDBB1A10B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" y="1918"/>
              <a:ext cx="4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/>
                <a:t>str[2]</a:t>
              </a:r>
            </a:p>
          </p:txBody>
        </p:sp>
        <p:grpSp>
          <p:nvGrpSpPr>
            <p:cNvPr id="72713" name="Group 90">
              <a:extLst>
                <a:ext uri="{FF2B5EF4-FFF2-40B4-BE49-F238E27FC236}">
                  <a16:creationId xmlns:a16="http://schemas.microsoft.com/office/drawing/2014/main" id="{500255D2-B58E-41B5-9F1B-45CF451061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" y="1651"/>
              <a:ext cx="3763" cy="263"/>
              <a:chOff x="801" y="1899"/>
              <a:chExt cx="3763" cy="263"/>
            </a:xfrm>
          </p:grpSpPr>
          <p:grpSp>
            <p:nvGrpSpPr>
              <p:cNvPr id="72739" name="Group 91">
                <a:extLst>
                  <a:ext uri="{FF2B5EF4-FFF2-40B4-BE49-F238E27FC236}">
                    <a16:creationId xmlns:a16="http://schemas.microsoft.com/office/drawing/2014/main" id="{EBEFFD6E-D0BC-49C1-AE4C-BC6D634292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899"/>
                <a:ext cx="1499" cy="263"/>
                <a:chOff x="3001" y="1416"/>
                <a:chExt cx="1499" cy="263"/>
              </a:xfrm>
            </p:grpSpPr>
            <p:grpSp>
              <p:nvGrpSpPr>
                <p:cNvPr id="72756" name="Group 92">
                  <a:extLst>
                    <a:ext uri="{FF2B5EF4-FFF2-40B4-BE49-F238E27FC236}">
                      <a16:creationId xmlns:a16="http://schemas.microsoft.com/office/drawing/2014/main" id="{427F09F4-2248-4FD7-847C-F2317D8E86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01" y="1416"/>
                  <a:ext cx="1256" cy="245"/>
                  <a:chOff x="3001" y="1416"/>
                  <a:chExt cx="1256" cy="245"/>
                </a:xfrm>
              </p:grpSpPr>
              <p:sp>
                <p:nvSpPr>
                  <p:cNvPr id="72758" name="Line 93">
                    <a:extLst>
                      <a:ext uri="{FF2B5EF4-FFF2-40B4-BE49-F238E27FC236}">
                        <a16:creationId xmlns:a16="http://schemas.microsoft.com/office/drawing/2014/main" id="{5D61CD73-A373-43FF-AE71-80E7A2C8E1D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4" y="1436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59" name="Line 94">
                    <a:extLst>
                      <a:ext uri="{FF2B5EF4-FFF2-40B4-BE49-F238E27FC236}">
                        <a16:creationId xmlns:a16="http://schemas.microsoft.com/office/drawing/2014/main" id="{B2C5340B-4667-4E20-B643-90B796A16A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57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60" name="Line 95">
                    <a:extLst>
                      <a:ext uri="{FF2B5EF4-FFF2-40B4-BE49-F238E27FC236}">
                        <a16:creationId xmlns:a16="http://schemas.microsoft.com/office/drawing/2014/main" id="{4A885B7E-86E8-4A91-9E26-A92515414B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05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61" name="Line 96">
                    <a:extLst>
                      <a:ext uri="{FF2B5EF4-FFF2-40B4-BE49-F238E27FC236}">
                        <a16:creationId xmlns:a16="http://schemas.microsoft.com/office/drawing/2014/main" id="{624BA0A4-1271-4AA3-80D9-C28A0EACF0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18" y="142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62" name="Rectangle 97">
                    <a:extLst>
                      <a:ext uri="{FF2B5EF4-FFF2-40B4-BE49-F238E27FC236}">
                        <a16:creationId xmlns:a16="http://schemas.microsoft.com/office/drawing/2014/main" id="{5A53C2A1-B40B-4081-9A8F-3DED8C0B15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1" y="1416"/>
                    <a:ext cx="1256" cy="24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4000"/>
                      <a:t> </a:t>
                    </a:r>
                  </a:p>
                </p:txBody>
              </p:sp>
            </p:grpSp>
            <p:sp>
              <p:nvSpPr>
                <p:cNvPr id="72757" name="Text Box 98">
                  <a:extLst>
                    <a:ext uri="{FF2B5EF4-FFF2-40B4-BE49-F238E27FC236}">
                      <a16:creationId xmlns:a16="http://schemas.microsoft.com/office/drawing/2014/main" id="{40935C81-E68B-4132-9576-29ABED2320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65" y="1429"/>
                  <a:ext cx="14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H   e    l      l    o    \0</a:t>
                  </a:r>
                </a:p>
              </p:txBody>
            </p:sp>
          </p:grpSp>
          <p:grpSp>
            <p:nvGrpSpPr>
              <p:cNvPr id="72740" name="Group 99">
                <a:extLst>
                  <a:ext uri="{FF2B5EF4-FFF2-40B4-BE49-F238E27FC236}">
                    <a16:creationId xmlns:a16="http://schemas.microsoft.com/office/drawing/2014/main" id="{AC3540DC-918C-425B-946C-2BCFC56D8E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3" y="1899"/>
                <a:ext cx="1256" cy="252"/>
                <a:chOff x="3001" y="1416"/>
                <a:chExt cx="1256" cy="252"/>
              </a:xfrm>
            </p:grpSpPr>
            <p:grpSp>
              <p:nvGrpSpPr>
                <p:cNvPr id="72749" name="Group 100">
                  <a:extLst>
                    <a:ext uri="{FF2B5EF4-FFF2-40B4-BE49-F238E27FC236}">
                      <a16:creationId xmlns:a16="http://schemas.microsoft.com/office/drawing/2014/main" id="{0029C11B-FCCC-4A72-B326-6411A2298B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01" y="1416"/>
                  <a:ext cx="1256" cy="245"/>
                  <a:chOff x="3001" y="1416"/>
                  <a:chExt cx="1256" cy="245"/>
                </a:xfrm>
              </p:grpSpPr>
              <p:sp>
                <p:nvSpPr>
                  <p:cNvPr id="72751" name="Line 101">
                    <a:extLst>
                      <a:ext uri="{FF2B5EF4-FFF2-40B4-BE49-F238E27FC236}">
                        <a16:creationId xmlns:a16="http://schemas.microsoft.com/office/drawing/2014/main" id="{4998E688-BC6F-49D0-BE89-8ABE090017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4" y="1436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52" name="Line 102">
                    <a:extLst>
                      <a:ext uri="{FF2B5EF4-FFF2-40B4-BE49-F238E27FC236}">
                        <a16:creationId xmlns:a16="http://schemas.microsoft.com/office/drawing/2014/main" id="{98E7C1FE-2A7A-43F5-9E6E-BEDF403659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57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53" name="Line 103">
                    <a:extLst>
                      <a:ext uri="{FF2B5EF4-FFF2-40B4-BE49-F238E27FC236}">
                        <a16:creationId xmlns:a16="http://schemas.microsoft.com/office/drawing/2014/main" id="{30399122-EFA6-4CCC-920C-169B1B617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05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54" name="Line 104">
                    <a:extLst>
                      <a:ext uri="{FF2B5EF4-FFF2-40B4-BE49-F238E27FC236}">
                        <a16:creationId xmlns:a16="http://schemas.microsoft.com/office/drawing/2014/main" id="{853C10CB-83C5-4F6F-BBBE-F6449D27D4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18" y="142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55" name="Rectangle 105">
                    <a:extLst>
                      <a:ext uri="{FF2B5EF4-FFF2-40B4-BE49-F238E27FC236}">
                        <a16:creationId xmlns:a16="http://schemas.microsoft.com/office/drawing/2014/main" id="{FCA3AF9B-0518-4B96-B0B6-CEC78DD6E9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1" y="1416"/>
                    <a:ext cx="1256" cy="24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4000"/>
                      <a:t> </a:t>
                    </a:r>
                  </a:p>
                </p:txBody>
              </p:sp>
            </p:grpSp>
            <p:sp>
              <p:nvSpPr>
                <p:cNvPr id="72750" name="Text Box 106">
                  <a:extLst>
                    <a:ext uri="{FF2B5EF4-FFF2-40B4-BE49-F238E27FC236}">
                      <a16:creationId xmlns:a16="http://schemas.microsoft.com/office/drawing/2014/main" id="{07FA4B55-AB33-4346-976F-3DC0D37314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65" y="1418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 sz="2000"/>
                </a:p>
              </p:txBody>
            </p:sp>
          </p:grpSp>
          <p:grpSp>
            <p:nvGrpSpPr>
              <p:cNvPr id="72741" name="Group 107">
                <a:extLst>
                  <a:ext uri="{FF2B5EF4-FFF2-40B4-BE49-F238E27FC236}">
                    <a16:creationId xmlns:a16="http://schemas.microsoft.com/office/drawing/2014/main" id="{360E876C-8E73-4957-BADB-1E17291BB8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8" y="1899"/>
                <a:ext cx="1256" cy="252"/>
                <a:chOff x="3001" y="1416"/>
                <a:chExt cx="1256" cy="252"/>
              </a:xfrm>
            </p:grpSpPr>
            <p:grpSp>
              <p:nvGrpSpPr>
                <p:cNvPr id="72742" name="Group 108">
                  <a:extLst>
                    <a:ext uri="{FF2B5EF4-FFF2-40B4-BE49-F238E27FC236}">
                      <a16:creationId xmlns:a16="http://schemas.microsoft.com/office/drawing/2014/main" id="{B12B8167-00AC-4CC3-BC9F-836794326A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01" y="1416"/>
                  <a:ext cx="1256" cy="245"/>
                  <a:chOff x="3001" y="1416"/>
                  <a:chExt cx="1256" cy="245"/>
                </a:xfrm>
              </p:grpSpPr>
              <p:sp>
                <p:nvSpPr>
                  <p:cNvPr id="72744" name="Line 109">
                    <a:extLst>
                      <a:ext uri="{FF2B5EF4-FFF2-40B4-BE49-F238E27FC236}">
                        <a16:creationId xmlns:a16="http://schemas.microsoft.com/office/drawing/2014/main" id="{8D50AC5A-8588-47DD-8851-F39381F3760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4" y="1436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45" name="Line 110">
                    <a:extLst>
                      <a:ext uri="{FF2B5EF4-FFF2-40B4-BE49-F238E27FC236}">
                        <a16:creationId xmlns:a16="http://schemas.microsoft.com/office/drawing/2014/main" id="{C2E0A37E-B624-4B53-97DD-7C8CA3A5686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57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46" name="Line 111">
                    <a:extLst>
                      <a:ext uri="{FF2B5EF4-FFF2-40B4-BE49-F238E27FC236}">
                        <a16:creationId xmlns:a16="http://schemas.microsoft.com/office/drawing/2014/main" id="{B4A89DA3-5A96-4089-9BB4-BEE6DAC171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05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47" name="Line 112">
                    <a:extLst>
                      <a:ext uri="{FF2B5EF4-FFF2-40B4-BE49-F238E27FC236}">
                        <a16:creationId xmlns:a16="http://schemas.microsoft.com/office/drawing/2014/main" id="{B8DD0D63-C472-4095-999F-97A2CEC764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18" y="142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48" name="Rectangle 113">
                    <a:extLst>
                      <a:ext uri="{FF2B5EF4-FFF2-40B4-BE49-F238E27FC236}">
                        <a16:creationId xmlns:a16="http://schemas.microsoft.com/office/drawing/2014/main" id="{F1F0B3DE-D2C4-488D-A75D-066964B472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1" y="1416"/>
                    <a:ext cx="1256" cy="24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4000"/>
                      <a:t> </a:t>
                    </a:r>
                  </a:p>
                </p:txBody>
              </p:sp>
            </p:grpSp>
            <p:sp>
              <p:nvSpPr>
                <p:cNvPr id="72743" name="Text Box 114">
                  <a:extLst>
                    <a:ext uri="{FF2B5EF4-FFF2-40B4-BE49-F238E27FC236}">
                      <a16:creationId xmlns:a16="http://schemas.microsoft.com/office/drawing/2014/main" id="{9EA9EB96-75C3-4290-BFAC-9FDFF7FB8F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65" y="1418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 sz="2000"/>
                </a:p>
              </p:txBody>
            </p:sp>
          </p:grpSp>
        </p:grpSp>
        <p:grpSp>
          <p:nvGrpSpPr>
            <p:cNvPr id="72714" name="Group 115">
              <a:extLst>
                <a:ext uri="{FF2B5EF4-FFF2-40B4-BE49-F238E27FC236}">
                  <a16:creationId xmlns:a16="http://schemas.microsoft.com/office/drawing/2014/main" id="{4419547D-76DC-4003-B519-20BC3CBB27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" y="1401"/>
              <a:ext cx="3763" cy="263"/>
              <a:chOff x="801" y="1899"/>
              <a:chExt cx="3763" cy="263"/>
            </a:xfrm>
          </p:grpSpPr>
          <p:grpSp>
            <p:nvGrpSpPr>
              <p:cNvPr id="72715" name="Group 116">
                <a:extLst>
                  <a:ext uri="{FF2B5EF4-FFF2-40B4-BE49-F238E27FC236}">
                    <a16:creationId xmlns:a16="http://schemas.microsoft.com/office/drawing/2014/main" id="{385A46DF-EA8B-4340-A718-CB6A2EA54C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899"/>
                <a:ext cx="1256" cy="263"/>
                <a:chOff x="3001" y="1416"/>
                <a:chExt cx="1256" cy="263"/>
              </a:xfrm>
            </p:grpSpPr>
            <p:grpSp>
              <p:nvGrpSpPr>
                <p:cNvPr id="72732" name="Group 117">
                  <a:extLst>
                    <a:ext uri="{FF2B5EF4-FFF2-40B4-BE49-F238E27FC236}">
                      <a16:creationId xmlns:a16="http://schemas.microsoft.com/office/drawing/2014/main" id="{5795039D-A47E-4640-844B-C58B26ACBC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01" y="1416"/>
                  <a:ext cx="1256" cy="245"/>
                  <a:chOff x="3001" y="1416"/>
                  <a:chExt cx="1256" cy="245"/>
                </a:xfrm>
              </p:grpSpPr>
              <p:sp>
                <p:nvSpPr>
                  <p:cNvPr id="72734" name="Line 118">
                    <a:extLst>
                      <a:ext uri="{FF2B5EF4-FFF2-40B4-BE49-F238E27FC236}">
                        <a16:creationId xmlns:a16="http://schemas.microsoft.com/office/drawing/2014/main" id="{BED02868-5ABA-494F-9191-E63D623676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4" y="1436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35" name="Line 119">
                    <a:extLst>
                      <a:ext uri="{FF2B5EF4-FFF2-40B4-BE49-F238E27FC236}">
                        <a16:creationId xmlns:a16="http://schemas.microsoft.com/office/drawing/2014/main" id="{775F5929-0B5E-4DF4-A429-2872BBD250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57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36" name="Line 120">
                    <a:extLst>
                      <a:ext uri="{FF2B5EF4-FFF2-40B4-BE49-F238E27FC236}">
                        <a16:creationId xmlns:a16="http://schemas.microsoft.com/office/drawing/2014/main" id="{4249EA8A-5230-44D2-8FEE-6853A31970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05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37" name="Line 121">
                    <a:extLst>
                      <a:ext uri="{FF2B5EF4-FFF2-40B4-BE49-F238E27FC236}">
                        <a16:creationId xmlns:a16="http://schemas.microsoft.com/office/drawing/2014/main" id="{81AE32FE-C09F-4E5B-BCBA-61B3C7EB89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18" y="142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38" name="Rectangle 122">
                    <a:extLst>
                      <a:ext uri="{FF2B5EF4-FFF2-40B4-BE49-F238E27FC236}">
                        <a16:creationId xmlns:a16="http://schemas.microsoft.com/office/drawing/2014/main" id="{3D182F38-BDAC-4878-9200-4E5D322C59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1" y="1416"/>
                    <a:ext cx="1256" cy="24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4000"/>
                      <a:t> </a:t>
                    </a:r>
                  </a:p>
                </p:txBody>
              </p:sp>
            </p:grpSp>
            <p:sp>
              <p:nvSpPr>
                <p:cNvPr id="72733" name="Text Box 123">
                  <a:extLst>
                    <a:ext uri="{FF2B5EF4-FFF2-40B4-BE49-F238E27FC236}">
                      <a16:creationId xmlns:a16="http://schemas.microsoft.com/office/drawing/2014/main" id="{7EF25EDF-DC20-4637-9CED-4FA26E77FD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65" y="1429"/>
                  <a:ext cx="95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H   o   w    \0</a:t>
                  </a:r>
                </a:p>
              </p:txBody>
            </p:sp>
          </p:grpSp>
          <p:grpSp>
            <p:nvGrpSpPr>
              <p:cNvPr id="72716" name="Group 124">
                <a:extLst>
                  <a:ext uri="{FF2B5EF4-FFF2-40B4-BE49-F238E27FC236}">
                    <a16:creationId xmlns:a16="http://schemas.microsoft.com/office/drawing/2014/main" id="{FA6B3AC3-4426-4BEB-A5A6-06E1706080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3" y="1899"/>
                <a:ext cx="1256" cy="252"/>
                <a:chOff x="3001" y="1416"/>
                <a:chExt cx="1256" cy="252"/>
              </a:xfrm>
            </p:grpSpPr>
            <p:grpSp>
              <p:nvGrpSpPr>
                <p:cNvPr id="72725" name="Group 125">
                  <a:extLst>
                    <a:ext uri="{FF2B5EF4-FFF2-40B4-BE49-F238E27FC236}">
                      <a16:creationId xmlns:a16="http://schemas.microsoft.com/office/drawing/2014/main" id="{79CF8385-BFA2-4A56-8C09-33AE79BB8B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01" y="1416"/>
                  <a:ext cx="1256" cy="245"/>
                  <a:chOff x="3001" y="1416"/>
                  <a:chExt cx="1256" cy="245"/>
                </a:xfrm>
              </p:grpSpPr>
              <p:sp>
                <p:nvSpPr>
                  <p:cNvPr id="72727" name="Line 126">
                    <a:extLst>
                      <a:ext uri="{FF2B5EF4-FFF2-40B4-BE49-F238E27FC236}">
                        <a16:creationId xmlns:a16="http://schemas.microsoft.com/office/drawing/2014/main" id="{289BF5B6-EA2C-460C-8A60-2C7208BE3E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4" y="1436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28" name="Line 127">
                    <a:extLst>
                      <a:ext uri="{FF2B5EF4-FFF2-40B4-BE49-F238E27FC236}">
                        <a16:creationId xmlns:a16="http://schemas.microsoft.com/office/drawing/2014/main" id="{3187401D-57CB-4DF2-AEAF-34D80FCE3A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57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29" name="Line 128">
                    <a:extLst>
                      <a:ext uri="{FF2B5EF4-FFF2-40B4-BE49-F238E27FC236}">
                        <a16:creationId xmlns:a16="http://schemas.microsoft.com/office/drawing/2014/main" id="{37E600F4-47D0-4339-BE23-7705BBA6E4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05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30" name="Line 129">
                    <a:extLst>
                      <a:ext uri="{FF2B5EF4-FFF2-40B4-BE49-F238E27FC236}">
                        <a16:creationId xmlns:a16="http://schemas.microsoft.com/office/drawing/2014/main" id="{8C1B57E3-D225-4A78-9B72-3E3CB4D0CE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18" y="142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31" name="Rectangle 130">
                    <a:extLst>
                      <a:ext uri="{FF2B5EF4-FFF2-40B4-BE49-F238E27FC236}">
                        <a16:creationId xmlns:a16="http://schemas.microsoft.com/office/drawing/2014/main" id="{B6D290AF-F495-487C-A7BB-633FF986C3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1" y="1416"/>
                    <a:ext cx="1256" cy="24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4000"/>
                      <a:t> </a:t>
                    </a:r>
                    <a:endParaRPr lang="en-US" altLang="zh-CN" sz="2000"/>
                  </a:p>
                </p:txBody>
              </p:sp>
            </p:grpSp>
            <p:sp>
              <p:nvSpPr>
                <p:cNvPr id="72726" name="Text Box 131">
                  <a:extLst>
                    <a:ext uri="{FF2B5EF4-FFF2-40B4-BE49-F238E27FC236}">
                      <a16:creationId xmlns:a16="http://schemas.microsoft.com/office/drawing/2014/main" id="{A36A9B6E-E82D-45E1-92EA-DDE05380B7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65" y="1418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 sz="2000"/>
                </a:p>
              </p:txBody>
            </p:sp>
          </p:grpSp>
          <p:grpSp>
            <p:nvGrpSpPr>
              <p:cNvPr id="72717" name="Group 132">
                <a:extLst>
                  <a:ext uri="{FF2B5EF4-FFF2-40B4-BE49-F238E27FC236}">
                    <a16:creationId xmlns:a16="http://schemas.microsoft.com/office/drawing/2014/main" id="{9409831E-FBC8-4F16-9659-EE4D1B311A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8" y="1899"/>
                <a:ext cx="1256" cy="252"/>
                <a:chOff x="3001" y="1416"/>
                <a:chExt cx="1256" cy="252"/>
              </a:xfrm>
            </p:grpSpPr>
            <p:grpSp>
              <p:nvGrpSpPr>
                <p:cNvPr id="72718" name="Group 133">
                  <a:extLst>
                    <a:ext uri="{FF2B5EF4-FFF2-40B4-BE49-F238E27FC236}">
                      <a16:creationId xmlns:a16="http://schemas.microsoft.com/office/drawing/2014/main" id="{1C49ED3E-C98A-4C23-9B0A-E07DBF6DB4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01" y="1416"/>
                  <a:ext cx="1256" cy="245"/>
                  <a:chOff x="3001" y="1416"/>
                  <a:chExt cx="1256" cy="245"/>
                </a:xfrm>
              </p:grpSpPr>
              <p:sp>
                <p:nvSpPr>
                  <p:cNvPr id="72720" name="Line 134">
                    <a:extLst>
                      <a:ext uri="{FF2B5EF4-FFF2-40B4-BE49-F238E27FC236}">
                        <a16:creationId xmlns:a16="http://schemas.microsoft.com/office/drawing/2014/main" id="{C2755CCA-D85C-4AC3-BF6F-72C0BD58F0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54" y="1436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21" name="Line 135">
                    <a:extLst>
                      <a:ext uri="{FF2B5EF4-FFF2-40B4-BE49-F238E27FC236}">
                        <a16:creationId xmlns:a16="http://schemas.microsoft.com/office/drawing/2014/main" id="{3B0043F6-C118-44B4-89C8-AA08DBA05C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57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22" name="Line 136">
                    <a:extLst>
                      <a:ext uri="{FF2B5EF4-FFF2-40B4-BE49-F238E27FC236}">
                        <a16:creationId xmlns:a16="http://schemas.microsoft.com/office/drawing/2014/main" id="{FF79B8B8-E02B-4EBE-B0F0-13DEDEC628D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05" y="143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23" name="Line 137">
                    <a:extLst>
                      <a:ext uri="{FF2B5EF4-FFF2-40B4-BE49-F238E27FC236}">
                        <a16:creationId xmlns:a16="http://schemas.microsoft.com/office/drawing/2014/main" id="{B411E451-92A4-4D1A-A46E-112DA1E104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18" y="1425"/>
                    <a:ext cx="0" cy="2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24" name="Rectangle 138">
                    <a:extLst>
                      <a:ext uri="{FF2B5EF4-FFF2-40B4-BE49-F238E27FC236}">
                        <a16:creationId xmlns:a16="http://schemas.microsoft.com/office/drawing/2014/main" id="{E892DA1C-9061-420C-B362-EED674DBC4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1" y="1416"/>
                    <a:ext cx="1256" cy="245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en-US" altLang="zh-CN" sz="4000"/>
                      <a:t> </a:t>
                    </a:r>
                  </a:p>
                </p:txBody>
              </p:sp>
            </p:grpSp>
            <p:sp>
              <p:nvSpPr>
                <p:cNvPr id="72719" name="Text Box 139">
                  <a:extLst>
                    <a:ext uri="{FF2B5EF4-FFF2-40B4-BE49-F238E27FC236}">
                      <a16:creationId xmlns:a16="http://schemas.microsoft.com/office/drawing/2014/main" id="{FE019D9B-396D-4106-A17F-BF621E6AF3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65" y="1418"/>
                  <a:ext cx="11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 sz="2000"/>
                </a:p>
              </p:txBody>
            </p:sp>
          </p:grpSp>
        </p:grpSp>
      </p:grpSp>
      <p:sp>
        <p:nvSpPr>
          <p:cNvPr id="84" name="Text Box 166">
            <a:extLst>
              <a:ext uri="{FF2B5EF4-FFF2-40B4-BE49-F238E27FC236}">
                <a16:creationId xmlns:a16="http://schemas.microsoft.com/office/drawing/2014/main" id="{92D67B51-0446-47D8-B11B-298B6ABDE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213" y="1263650"/>
            <a:ext cx="3784600" cy="5635625"/>
          </a:xfrm>
          <a:prstGeom prst="rect">
            <a:avLst/>
          </a:prstGeom>
          <a:solidFill>
            <a:schemeClr val="bg2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eaLnBrk="1" hangingPunct="1"/>
            <a:r>
              <a:rPr lang="en-US" altLang="zh-CN" dirty="0"/>
              <a:t>#include 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</a:p>
          <a:p>
            <a:pPr eaLnBrk="1" hangingPunct="1"/>
            <a:r>
              <a:rPr lang="en-US" altLang="zh-CN" dirty="0"/>
              <a:t>int main()</a:t>
            </a:r>
          </a:p>
          <a:p>
            <a:pPr eaLnBrk="1" hangingPunct="1"/>
            <a:r>
              <a:rPr lang="en-US" altLang="zh-CN" dirty="0"/>
              <a:t>{ char string[20],str[3][20];</a:t>
            </a:r>
          </a:p>
          <a:p>
            <a:pPr eaLnBrk="1" hangingPunct="1"/>
            <a:r>
              <a:rPr lang="en-US" altLang="zh-CN" dirty="0"/>
              <a:t>   int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>
                <a:solidFill>
                  <a:schemeClr val="bg2"/>
                </a:solidFill>
              </a:rPr>
              <a:t>   </a:t>
            </a:r>
            <a:r>
              <a:rPr lang="en-US" altLang="zh-CN" dirty="0">
                <a:solidFill>
                  <a:srgbClr val="0000FF"/>
                </a:solidFill>
              </a:rPr>
              <a:t>for(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=0;i&lt;3;i++)</a:t>
            </a: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      gets(</a:t>
            </a:r>
            <a:r>
              <a:rPr lang="en-US" altLang="zh-CN" dirty="0">
                <a:solidFill>
                  <a:srgbClr val="FF3300"/>
                </a:solidFill>
              </a:rPr>
              <a:t>str[</a:t>
            </a:r>
            <a:r>
              <a:rPr lang="en-US" altLang="zh-CN" dirty="0" err="1">
                <a:solidFill>
                  <a:srgbClr val="FF3300"/>
                </a:solidFill>
              </a:rPr>
              <a:t>i</a:t>
            </a:r>
            <a:r>
              <a:rPr lang="en-US" altLang="zh-CN" dirty="0">
                <a:solidFill>
                  <a:srgbClr val="FF3300"/>
                </a:solidFill>
              </a:rPr>
              <a:t>]</a:t>
            </a:r>
            <a:r>
              <a:rPr lang="en-US" altLang="zh-CN" dirty="0">
                <a:solidFill>
                  <a:srgbClr val="0000FF"/>
                </a:solidFill>
              </a:rPr>
              <a:t>);</a:t>
            </a:r>
          </a:p>
          <a:p>
            <a:pPr eaLnBrk="1" hangingPunct="1"/>
            <a:r>
              <a:rPr lang="en-US" altLang="zh-CN" dirty="0">
                <a:solidFill>
                  <a:schemeClr val="bg2"/>
                </a:solidFill>
              </a:rPr>
              <a:t>   </a:t>
            </a:r>
            <a:r>
              <a:rPr lang="en-US" altLang="zh-CN" dirty="0">
                <a:solidFill>
                  <a:srgbClr val="800000"/>
                </a:solidFill>
              </a:rPr>
              <a:t>if(</a:t>
            </a:r>
            <a:r>
              <a:rPr lang="en-US" altLang="zh-CN" dirty="0" err="1">
                <a:solidFill>
                  <a:srgbClr val="800000"/>
                </a:solidFill>
              </a:rPr>
              <a:t>strcmp</a:t>
            </a:r>
            <a:r>
              <a:rPr lang="en-US" altLang="zh-CN" dirty="0">
                <a:solidFill>
                  <a:srgbClr val="800000"/>
                </a:solidFill>
              </a:rPr>
              <a:t>(</a:t>
            </a:r>
            <a:r>
              <a:rPr lang="en-US" altLang="zh-CN" dirty="0">
                <a:solidFill>
                  <a:srgbClr val="FF3300"/>
                </a:solidFill>
              </a:rPr>
              <a:t>str[0],str[1]</a:t>
            </a:r>
            <a:r>
              <a:rPr lang="en-US" altLang="zh-CN" dirty="0">
                <a:solidFill>
                  <a:srgbClr val="800000"/>
                </a:solidFill>
              </a:rPr>
              <a:t>)&gt;0)</a:t>
            </a:r>
          </a:p>
          <a:p>
            <a:pPr eaLnBrk="1" hangingPunct="1"/>
            <a:r>
              <a:rPr lang="en-US" altLang="zh-CN" dirty="0">
                <a:solidFill>
                  <a:srgbClr val="800000"/>
                </a:solidFill>
              </a:rPr>
              <a:t>             </a:t>
            </a:r>
            <a:r>
              <a:rPr lang="en-US" altLang="zh-CN" dirty="0" err="1">
                <a:solidFill>
                  <a:srgbClr val="800000"/>
                </a:solidFill>
              </a:rPr>
              <a:t>strcpy</a:t>
            </a:r>
            <a:r>
              <a:rPr lang="en-US" altLang="zh-CN" dirty="0">
                <a:solidFill>
                  <a:srgbClr val="800000"/>
                </a:solidFill>
              </a:rPr>
              <a:t>(</a:t>
            </a:r>
            <a:r>
              <a:rPr lang="en-US" altLang="zh-CN" dirty="0" err="1">
                <a:solidFill>
                  <a:srgbClr val="FF3300"/>
                </a:solidFill>
              </a:rPr>
              <a:t>string,str</a:t>
            </a:r>
            <a:r>
              <a:rPr lang="en-US" altLang="zh-CN" dirty="0">
                <a:solidFill>
                  <a:srgbClr val="FF3300"/>
                </a:solidFill>
              </a:rPr>
              <a:t>[0]</a:t>
            </a:r>
            <a:r>
              <a:rPr lang="en-US" altLang="zh-CN" dirty="0">
                <a:solidFill>
                  <a:srgbClr val="800000"/>
                </a:solidFill>
              </a:rPr>
              <a:t>);</a:t>
            </a:r>
          </a:p>
          <a:p>
            <a:pPr eaLnBrk="1" hangingPunct="1"/>
            <a:r>
              <a:rPr lang="en-US" altLang="zh-CN" dirty="0">
                <a:solidFill>
                  <a:srgbClr val="800000"/>
                </a:solidFill>
              </a:rPr>
              <a:t>   else  </a:t>
            </a:r>
            <a:r>
              <a:rPr lang="en-US" altLang="zh-CN" dirty="0" err="1">
                <a:solidFill>
                  <a:srgbClr val="800000"/>
                </a:solidFill>
              </a:rPr>
              <a:t>strcpy</a:t>
            </a:r>
            <a:r>
              <a:rPr lang="en-US" altLang="zh-CN" dirty="0">
                <a:solidFill>
                  <a:srgbClr val="800000"/>
                </a:solidFill>
              </a:rPr>
              <a:t>(</a:t>
            </a:r>
            <a:r>
              <a:rPr lang="en-US" altLang="zh-CN" dirty="0" err="1">
                <a:solidFill>
                  <a:srgbClr val="FF3300"/>
                </a:solidFill>
              </a:rPr>
              <a:t>string,str</a:t>
            </a:r>
            <a:r>
              <a:rPr lang="en-US" altLang="zh-CN" dirty="0">
                <a:solidFill>
                  <a:srgbClr val="FF3300"/>
                </a:solidFill>
              </a:rPr>
              <a:t>[1]</a:t>
            </a:r>
            <a:r>
              <a:rPr lang="en-US" altLang="zh-CN" dirty="0">
                <a:solidFill>
                  <a:srgbClr val="800000"/>
                </a:solidFill>
              </a:rPr>
              <a:t>);</a:t>
            </a:r>
          </a:p>
          <a:p>
            <a:pPr eaLnBrk="1" hangingPunct="1"/>
            <a:r>
              <a:rPr lang="en-US" altLang="zh-CN" dirty="0">
                <a:solidFill>
                  <a:srgbClr val="800000"/>
                </a:solidFill>
              </a:rPr>
              <a:t>   if(</a:t>
            </a:r>
            <a:r>
              <a:rPr lang="en-US" altLang="zh-CN" dirty="0" err="1">
                <a:solidFill>
                  <a:srgbClr val="800000"/>
                </a:solidFill>
              </a:rPr>
              <a:t>strcmp</a:t>
            </a:r>
            <a:r>
              <a:rPr lang="en-US" altLang="zh-CN" dirty="0">
                <a:solidFill>
                  <a:srgbClr val="800000"/>
                </a:solidFill>
              </a:rPr>
              <a:t>(str[2],string)&gt;0)</a:t>
            </a:r>
          </a:p>
          <a:p>
            <a:pPr eaLnBrk="1" hangingPunct="1"/>
            <a:r>
              <a:rPr lang="en-US" altLang="zh-CN" dirty="0">
                <a:solidFill>
                  <a:srgbClr val="800000"/>
                </a:solidFill>
              </a:rPr>
              <a:t>	</a:t>
            </a:r>
            <a:r>
              <a:rPr lang="en-US" altLang="zh-CN" dirty="0" err="1">
                <a:solidFill>
                  <a:srgbClr val="800000"/>
                </a:solidFill>
              </a:rPr>
              <a:t>strcpy</a:t>
            </a:r>
            <a:r>
              <a:rPr lang="en-US" altLang="zh-CN" dirty="0">
                <a:solidFill>
                  <a:srgbClr val="800000"/>
                </a:solidFill>
              </a:rPr>
              <a:t>(</a:t>
            </a:r>
            <a:r>
              <a:rPr lang="en-US" altLang="zh-CN" dirty="0" err="1">
                <a:solidFill>
                  <a:srgbClr val="800000"/>
                </a:solidFill>
              </a:rPr>
              <a:t>string,str</a:t>
            </a:r>
            <a:r>
              <a:rPr lang="en-US" altLang="zh-CN" dirty="0">
                <a:solidFill>
                  <a:srgbClr val="800000"/>
                </a:solidFill>
              </a:rPr>
              <a:t>[2]);</a:t>
            </a:r>
          </a:p>
          <a:p>
            <a:pPr eaLnBrk="1" hangingPunct="1"/>
            <a:r>
              <a:rPr lang="en-US" altLang="zh-CN" dirty="0">
                <a:solidFill>
                  <a:schemeClr val="bg2"/>
                </a:solidFill>
              </a:rPr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("\</a:t>
            </a:r>
            <a:r>
              <a:rPr lang="en-US" altLang="zh-CN" dirty="0" err="1"/>
              <a:t>nThe</a:t>
            </a:r>
            <a:r>
              <a:rPr lang="en-US" altLang="zh-CN" dirty="0"/>
              <a:t> largest string </a:t>
            </a:r>
          </a:p>
          <a:p>
            <a:pPr eaLnBrk="1" hangingPunct="1"/>
            <a:r>
              <a:rPr lang="en-US" altLang="zh-CN" dirty="0"/>
              <a:t>                is:\</a:t>
            </a:r>
            <a:r>
              <a:rPr lang="en-US" altLang="zh-CN" dirty="0" err="1"/>
              <a:t>n%s</a:t>
            </a:r>
            <a:r>
              <a:rPr lang="en-US" altLang="zh-CN" dirty="0"/>
              <a:t>\</a:t>
            </a:r>
            <a:r>
              <a:rPr lang="en-US" altLang="zh-CN" dirty="0" err="1"/>
              <a:t>n",string</a:t>
            </a:r>
            <a:r>
              <a:rPr lang="en-US" altLang="zh-CN" dirty="0"/>
              <a:t>);</a:t>
            </a:r>
          </a:p>
          <a:p>
            <a:pPr eaLnBrk="1" hangingPunct="1"/>
            <a:r>
              <a:rPr lang="en-US" altLang="zh-CN" dirty="0"/>
              <a:t>}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>
            <a:extLst>
              <a:ext uri="{FF2B5EF4-FFF2-40B4-BE49-F238E27FC236}">
                <a16:creationId xmlns:a16="http://schemas.microsoft.com/office/drawing/2014/main" id="{69F7E6EA-012A-4373-A78C-D3C2EC360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675" y="5732463"/>
            <a:ext cx="47736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例   比较</a:t>
            </a:r>
            <a:r>
              <a:rPr lang="zh-CN" altLang="en-US" dirty="0">
                <a:solidFill>
                  <a:schemeClr val="bg2"/>
                </a:solidFill>
              </a:rPr>
              <a:t>  </a:t>
            </a:r>
            <a:r>
              <a:rPr lang="en-US" altLang="zh-CN" dirty="0">
                <a:solidFill>
                  <a:srgbClr val="3366FF"/>
                </a:solidFill>
              </a:rPr>
              <a:t>int </a:t>
            </a:r>
            <a:r>
              <a:rPr lang="en-US" altLang="zh-CN" dirty="0">
                <a:solidFill>
                  <a:schemeClr val="bg2"/>
                </a:solidFill>
              </a:rPr>
              <a:t>  </a:t>
            </a:r>
            <a:r>
              <a:rPr lang="en-US" altLang="zh-CN" dirty="0">
                <a:solidFill>
                  <a:srgbClr val="0000FF"/>
                </a:solidFill>
              </a:rPr>
              <a:t>a[2][3]={{5,6},{7,8}};</a:t>
            </a:r>
            <a:endParaRPr lang="en-US" altLang="zh-CN" dirty="0">
              <a:solidFill>
                <a:schemeClr val="bg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2"/>
                </a:solidFill>
              </a:rPr>
              <a:t>        </a:t>
            </a:r>
            <a:r>
              <a:rPr lang="zh-CN" altLang="zh-CN" dirty="0"/>
              <a:t>与</a:t>
            </a:r>
            <a:r>
              <a:rPr lang="zh-CN" altLang="zh-CN" dirty="0">
                <a:solidFill>
                  <a:schemeClr val="bg2"/>
                </a:solidFill>
              </a:rPr>
              <a:t>     </a:t>
            </a:r>
            <a:r>
              <a:rPr lang="en-US" altLang="zh-CN" dirty="0">
                <a:solidFill>
                  <a:srgbClr val="FF3300"/>
                </a:solidFill>
              </a:rPr>
              <a:t>int   a[2][3]={5,6,7,8};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6BFEC717-71B6-4AFC-B484-2269567143DA}"/>
              </a:ext>
            </a:extLst>
          </p:cNvPr>
          <p:cNvGrpSpPr>
            <a:grpSpLocks/>
          </p:cNvGrpSpPr>
          <p:nvPr/>
        </p:nvGrpSpPr>
        <p:grpSpPr bwMode="auto">
          <a:xfrm>
            <a:off x="6896100" y="5153025"/>
            <a:ext cx="1695450" cy="1660525"/>
            <a:chOff x="3852" y="278"/>
            <a:chExt cx="1068" cy="1046"/>
          </a:xfrm>
        </p:grpSpPr>
        <p:grpSp>
          <p:nvGrpSpPr>
            <p:cNvPr id="73776" name="Group 10">
              <a:extLst>
                <a:ext uri="{FF2B5EF4-FFF2-40B4-BE49-F238E27FC236}">
                  <a16:creationId xmlns:a16="http://schemas.microsoft.com/office/drawing/2014/main" id="{376F203E-1FCD-492C-8EED-63FC2242E5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2" y="278"/>
              <a:ext cx="1056" cy="518"/>
              <a:chOff x="3852" y="278"/>
              <a:chExt cx="1056" cy="518"/>
            </a:xfrm>
          </p:grpSpPr>
          <p:sp>
            <p:nvSpPr>
              <p:cNvPr id="73781" name="Text Box 11">
                <a:extLst>
                  <a:ext uri="{FF2B5EF4-FFF2-40B4-BE49-F238E27FC236}">
                    <a16:creationId xmlns:a16="http://schemas.microsoft.com/office/drawing/2014/main" id="{5723517D-91F3-43C3-B6B0-B8CF1F48B7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0" y="278"/>
                <a:ext cx="980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FF"/>
                    </a:solidFill>
                  </a:rPr>
                  <a:t>5      6      0</a:t>
                </a:r>
              </a:p>
              <a:p>
                <a:pPr eaLnBrk="1" hangingPunct="1"/>
                <a:r>
                  <a:rPr lang="en-US" altLang="zh-CN">
                    <a:solidFill>
                      <a:srgbClr val="0000FF"/>
                    </a:solidFill>
                  </a:rPr>
                  <a:t>7      8      0</a:t>
                </a:r>
                <a:endParaRPr lang="en-US" altLang="zh-CN"/>
              </a:p>
            </p:txBody>
          </p:sp>
          <p:sp>
            <p:nvSpPr>
              <p:cNvPr id="73782" name="AutoShape 12">
                <a:extLst>
                  <a:ext uri="{FF2B5EF4-FFF2-40B4-BE49-F238E27FC236}">
                    <a16:creationId xmlns:a16="http://schemas.microsoft.com/office/drawing/2014/main" id="{11BCE5D1-CF1F-4349-8472-47AA48112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2" y="348"/>
                <a:ext cx="96" cy="336"/>
              </a:xfrm>
              <a:prstGeom prst="leftBracket">
                <a:avLst>
                  <a:gd name="adj" fmla="val 29167"/>
                </a:avLst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3783" name="AutoShape 13">
                <a:extLst>
                  <a:ext uri="{FF2B5EF4-FFF2-40B4-BE49-F238E27FC236}">
                    <a16:creationId xmlns:a16="http://schemas.microsoft.com/office/drawing/2014/main" id="{A6391F2C-7D7E-4DE1-ACA7-780930192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0" y="348"/>
                <a:ext cx="48" cy="336"/>
              </a:xfrm>
              <a:prstGeom prst="rightBracket">
                <a:avLst>
                  <a:gd name="adj" fmla="val 58333"/>
                </a:avLst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73777" name="Group 14">
              <a:extLst>
                <a:ext uri="{FF2B5EF4-FFF2-40B4-BE49-F238E27FC236}">
                  <a16:creationId xmlns:a16="http://schemas.microsoft.com/office/drawing/2014/main" id="{E6EC7A59-78CA-47B0-AE67-E9D33169B5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" y="806"/>
              <a:ext cx="1056" cy="518"/>
              <a:chOff x="3864" y="806"/>
              <a:chExt cx="1056" cy="518"/>
            </a:xfrm>
          </p:grpSpPr>
          <p:sp>
            <p:nvSpPr>
              <p:cNvPr id="73778" name="Text Box 15">
                <a:extLst>
                  <a:ext uri="{FF2B5EF4-FFF2-40B4-BE49-F238E27FC236}">
                    <a16:creationId xmlns:a16="http://schemas.microsoft.com/office/drawing/2014/main" id="{D7020531-8BFB-4C2B-A9CC-B71F487DE3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2" y="806"/>
                <a:ext cx="980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FF3300"/>
                    </a:solidFill>
                  </a:rPr>
                  <a:t>5      6      7</a:t>
                </a:r>
              </a:p>
              <a:p>
                <a:pPr eaLnBrk="1" hangingPunct="1"/>
                <a:r>
                  <a:rPr lang="en-US" altLang="zh-CN">
                    <a:solidFill>
                      <a:srgbClr val="FF3300"/>
                    </a:solidFill>
                  </a:rPr>
                  <a:t>8      0      0</a:t>
                </a:r>
                <a:endParaRPr lang="en-US" altLang="zh-CN"/>
              </a:p>
            </p:txBody>
          </p:sp>
          <p:sp>
            <p:nvSpPr>
              <p:cNvPr id="73779" name="AutoShape 16">
                <a:extLst>
                  <a:ext uri="{FF2B5EF4-FFF2-40B4-BE49-F238E27FC236}">
                    <a16:creationId xmlns:a16="http://schemas.microsoft.com/office/drawing/2014/main" id="{277BD7F5-0B6D-48CC-9B56-DED77C32E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4" y="876"/>
                <a:ext cx="96" cy="336"/>
              </a:xfrm>
              <a:prstGeom prst="leftBracket">
                <a:avLst>
                  <a:gd name="adj" fmla="val 29167"/>
                </a:avLst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3780" name="AutoShape 17">
                <a:extLst>
                  <a:ext uri="{FF2B5EF4-FFF2-40B4-BE49-F238E27FC236}">
                    <a16:creationId xmlns:a16="http://schemas.microsoft.com/office/drawing/2014/main" id="{39A610FD-76DE-4068-B787-3C69F9C44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" y="876"/>
                <a:ext cx="48" cy="336"/>
              </a:xfrm>
              <a:prstGeom prst="rightBracket">
                <a:avLst>
                  <a:gd name="adj" fmla="val 58333"/>
                </a:avLst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4" name="Text Box 18">
            <a:extLst>
              <a:ext uri="{FF2B5EF4-FFF2-40B4-BE49-F238E27FC236}">
                <a16:creationId xmlns:a16="http://schemas.microsoft.com/office/drawing/2014/main" id="{78E12489-614B-4733-A51D-A30F82F72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86325"/>
            <a:ext cx="36290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例   </a:t>
            </a:r>
            <a:r>
              <a:rPr lang="en-US" altLang="zh-CN"/>
              <a:t>int   a[][10];</a:t>
            </a:r>
          </a:p>
          <a:p>
            <a:pPr eaLnBrk="1" hangingPunct="1"/>
            <a:r>
              <a:rPr lang="en-US" altLang="zh-CN"/>
              <a:t>      float    f[2][]={1.2 ,2.2};</a:t>
            </a:r>
          </a:p>
        </p:txBody>
      </p:sp>
      <p:sp>
        <p:nvSpPr>
          <p:cNvPr id="15" name="Text Box 19">
            <a:extLst>
              <a:ext uri="{FF2B5EF4-FFF2-40B4-BE49-F238E27FC236}">
                <a16:creationId xmlns:a16="http://schemas.microsoft.com/office/drawing/2014/main" id="{226A04E6-A6C9-4798-B29C-1B10619AD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702050"/>
            <a:ext cx="26019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例   </a:t>
            </a:r>
            <a:r>
              <a:rPr lang="en-US" altLang="zh-CN"/>
              <a:t>int  a[5];</a:t>
            </a:r>
          </a:p>
          <a:p>
            <a:pPr eaLnBrk="1" hangingPunct="1"/>
            <a:r>
              <a:rPr lang="en-US" altLang="zh-CN"/>
              <a:t>       a={2,4,6,8,10};</a:t>
            </a: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E4DA7047-D5B6-4AAD-9F95-0B7392137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38375"/>
            <a:ext cx="21224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例   </a:t>
            </a:r>
            <a:r>
              <a:rPr lang="en-US" altLang="zh-CN"/>
              <a:t>int  a[10];</a:t>
            </a:r>
          </a:p>
          <a:p>
            <a:pPr eaLnBrk="1" hangingPunct="1"/>
            <a:r>
              <a:rPr lang="en-US" altLang="zh-CN"/>
              <a:t>       float    i=3;</a:t>
            </a:r>
          </a:p>
          <a:p>
            <a:pPr eaLnBrk="1" hangingPunct="1"/>
            <a:r>
              <a:rPr lang="en-US" altLang="zh-CN"/>
              <a:t>       a[i]=10;</a:t>
            </a:r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id="{0F20BCCD-4A3A-4A61-8550-D994503DB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14375"/>
            <a:ext cx="33893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例   </a:t>
            </a:r>
            <a:r>
              <a:rPr lang="en-US" altLang="zh-CN"/>
              <a:t>char   name[0];</a:t>
            </a:r>
          </a:p>
          <a:p>
            <a:pPr eaLnBrk="1" hangingPunct="1"/>
            <a:r>
              <a:rPr lang="en-US" altLang="zh-CN"/>
              <a:t>        float    weight[10.3];</a:t>
            </a:r>
          </a:p>
          <a:p>
            <a:pPr eaLnBrk="1" hangingPunct="1"/>
            <a:r>
              <a:rPr lang="en-US" altLang="zh-CN"/>
              <a:t>        int  array[-100];</a:t>
            </a:r>
          </a:p>
        </p:txBody>
      </p:sp>
      <p:grpSp>
        <p:nvGrpSpPr>
          <p:cNvPr id="6" name="Group 22">
            <a:extLst>
              <a:ext uri="{FF2B5EF4-FFF2-40B4-BE49-F238E27FC236}">
                <a16:creationId xmlns:a16="http://schemas.microsoft.com/office/drawing/2014/main" id="{E005FE79-87A4-4A98-8106-9BDB7BDB971E}"/>
              </a:ext>
            </a:extLst>
          </p:cNvPr>
          <p:cNvGrpSpPr>
            <a:grpSpLocks/>
          </p:cNvGrpSpPr>
          <p:nvPr/>
        </p:nvGrpSpPr>
        <p:grpSpPr bwMode="auto">
          <a:xfrm>
            <a:off x="5356225" y="2439988"/>
            <a:ext cx="3344863" cy="1779587"/>
            <a:chOff x="3365" y="1029"/>
            <a:chExt cx="2107" cy="1121"/>
          </a:xfrm>
        </p:grpSpPr>
        <p:grpSp>
          <p:nvGrpSpPr>
            <p:cNvPr id="73750" name="Group 23">
              <a:extLst>
                <a:ext uri="{FF2B5EF4-FFF2-40B4-BE49-F238E27FC236}">
                  <a16:creationId xmlns:a16="http://schemas.microsoft.com/office/drawing/2014/main" id="{448F4AF2-5FCF-469A-A86F-E7045D9F89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7" y="1641"/>
              <a:ext cx="1855" cy="509"/>
              <a:chOff x="3293" y="1977"/>
              <a:chExt cx="1855" cy="509"/>
            </a:xfrm>
          </p:grpSpPr>
          <p:sp>
            <p:nvSpPr>
              <p:cNvPr id="73765" name="Rectangle 24">
                <a:extLst>
                  <a:ext uri="{FF2B5EF4-FFF2-40B4-BE49-F238E27FC236}">
                    <a16:creationId xmlns:a16="http://schemas.microsoft.com/office/drawing/2014/main" id="{A63A2132-9A0A-46E0-99DC-D87E33836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3" y="2183"/>
                <a:ext cx="1855" cy="301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 </a:t>
                </a:r>
                <a:r>
                  <a:rPr lang="en-US" altLang="zh-CN" sz="2000">
                    <a:solidFill>
                      <a:schemeClr val="bg2"/>
                    </a:solidFill>
                    <a:latin typeface="宋体" panose="02010600030101010101" pitchFamily="2" charset="-122"/>
                  </a:rPr>
                  <a:t>h    e    l    l   o</a:t>
                </a:r>
                <a:endParaRPr lang="en-US" altLang="zh-CN" sz="2000"/>
              </a:p>
            </p:txBody>
          </p:sp>
          <p:sp>
            <p:nvSpPr>
              <p:cNvPr id="73766" name="Line 25">
                <a:extLst>
                  <a:ext uri="{FF2B5EF4-FFF2-40B4-BE49-F238E27FC236}">
                    <a16:creationId xmlns:a16="http://schemas.microsoft.com/office/drawing/2014/main" id="{BB171137-653E-4000-B9D7-ABEEF274C7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4" y="2219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67" name="Line 26">
                <a:extLst>
                  <a:ext uri="{FF2B5EF4-FFF2-40B4-BE49-F238E27FC236}">
                    <a16:creationId xmlns:a16="http://schemas.microsoft.com/office/drawing/2014/main" id="{77BE55A7-BBD1-4F1A-816B-3D3142EE94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1" y="2218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68" name="Line 27">
                <a:extLst>
                  <a:ext uri="{FF2B5EF4-FFF2-40B4-BE49-F238E27FC236}">
                    <a16:creationId xmlns:a16="http://schemas.microsoft.com/office/drawing/2014/main" id="{921E1D4C-DAA5-48B7-A835-AFB0C563F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7" y="2218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69" name="Line 28">
                <a:extLst>
                  <a:ext uri="{FF2B5EF4-FFF2-40B4-BE49-F238E27FC236}">
                    <a16:creationId xmlns:a16="http://schemas.microsoft.com/office/drawing/2014/main" id="{502DC5FC-3F4B-49E9-B5A4-B87247DE2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3" y="2206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3770" name="Group 29">
                <a:extLst>
                  <a:ext uri="{FF2B5EF4-FFF2-40B4-BE49-F238E27FC236}">
                    <a16:creationId xmlns:a16="http://schemas.microsoft.com/office/drawing/2014/main" id="{EB0F0226-1782-4AAA-AC72-643433919E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4" y="1977"/>
                <a:ext cx="1660" cy="250"/>
                <a:chOff x="3230" y="1785"/>
                <a:chExt cx="1660" cy="250"/>
              </a:xfrm>
            </p:grpSpPr>
            <p:sp>
              <p:nvSpPr>
                <p:cNvPr id="73771" name="Text Box 30">
                  <a:extLst>
                    <a:ext uri="{FF2B5EF4-FFF2-40B4-BE49-F238E27FC236}">
                      <a16:creationId xmlns:a16="http://schemas.microsoft.com/office/drawing/2014/main" id="{439098DA-55DE-4234-940F-FE35B272B0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30" y="178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bg2"/>
                      </a:solidFill>
                    </a:rPr>
                    <a:t>0</a:t>
                  </a:r>
                </a:p>
              </p:txBody>
            </p:sp>
            <p:sp>
              <p:nvSpPr>
                <p:cNvPr id="73772" name="Text Box 31">
                  <a:extLst>
                    <a:ext uri="{FF2B5EF4-FFF2-40B4-BE49-F238E27FC236}">
                      <a16:creationId xmlns:a16="http://schemas.microsoft.com/office/drawing/2014/main" id="{F66848E7-C4A2-4783-8DE3-4286BBD2C3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2" y="178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bg2"/>
                      </a:solidFill>
                    </a:rPr>
                    <a:t>2</a:t>
                  </a:r>
                </a:p>
              </p:txBody>
            </p:sp>
            <p:sp>
              <p:nvSpPr>
                <p:cNvPr id="73773" name="Text Box 32">
                  <a:extLst>
                    <a:ext uri="{FF2B5EF4-FFF2-40B4-BE49-F238E27FC236}">
                      <a16:creationId xmlns:a16="http://schemas.microsoft.com/office/drawing/2014/main" id="{999E2A12-02C2-4683-B510-065BA5D876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8" y="178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bg2"/>
                      </a:solidFill>
                    </a:rPr>
                    <a:t>3</a:t>
                  </a:r>
                </a:p>
              </p:txBody>
            </p:sp>
            <p:sp>
              <p:nvSpPr>
                <p:cNvPr id="73774" name="Text Box 33">
                  <a:extLst>
                    <a:ext uri="{FF2B5EF4-FFF2-40B4-BE49-F238E27FC236}">
                      <a16:creationId xmlns:a16="http://schemas.microsoft.com/office/drawing/2014/main" id="{FC94BBE8-66EC-4FC6-9C91-B8380FDB71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96" y="178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bg2"/>
                      </a:solidFill>
                    </a:rPr>
                    <a:t>1</a:t>
                  </a:r>
                </a:p>
              </p:txBody>
            </p:sp>
            <p:sp>
              <p:nvSpPr>
                <p:cNvPr id="73775" name="Text Box 34">
                  <a:extLst>
                    <a:ext uri="{FF2B5EF4-FFF2-40B4-BE49-F238E27FC236}">
                      <a16:creationId xmlns:a16="http://schemas.microsoft.com/office/drawing/2014/main" id="{290F0675-273A-472A-BD07-045CBED05D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94" y="178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bg2"/>
                      </a:solidFill>
                    </a:rPr>
                    <a:t>4</a:t>
                  </a:r>
                </a:p>
              </p:txBody>
            </p:sp>
          </p:grpSp>
        </p:grpSp>
        <p:grpSp>
          <p:nvGrpSpPr>
            <p:cNvPr id="73751" name="Group 35">
              <a:extLst>
                <a:ext uri="{FF2B5EF4-FFF2-40B4-BE49-F238E27FC236}">
                  <a16:creationId xmlns:a16="http://schemas.microsoft.com/office/drawing/2014/main" id="{06F1378F-A043-4D31-8806-1DA2C02F46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5" y="1029"/>
              <a:ext cx="2107" cy="509"/>
              <a:chOff x="3365" y="1029"/>
              <a:chExt cx="2107" cy="509"/>
            </a:xfrm>
          </p:grpSpPr>
          <p:sp>
            <p:nvSpPr>
              <p:cNvPr id="73752" name="Rectangle 36">
                <a:extLst>
                  <a:ext uri="{FF2B5EF4-FFF2-40B4-BE49-F238E27FC236}">
                    <a16:creationId xmlns:a16="http://schemas.microsoft.com/office/drawing/2014/main" id="{4F999305-0F44-4E25-B484-D9F7F7F8C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" y="1235"/>
                <a:ext cx="2107" cy="301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 </a:t>
                </a:r>
                <a:r>
                  <a:rPr lang="en-US" altLang="zh-CN" sz="2000">
                    <a:solidFill>
                      <a:schemeClr val="bg2"/>
                    </a:solidFill>
                    <a:latin typeface="宋体" panose="02010600030101010101" pitchFamily="2" charset="-122"/>
                  </a:rPr>
                  <a:t>h    e    l    l   o </a:t>
                </a:r>
                <a:r>
                  <a:rPr lang="en-US" altLang="zh-CN" sz="2000">
                    <a:solidFill>
                      <a:srgbClr val="FF3300"/>
                    </a:solidFill>
                    <a:latin typeface="宋体" panose="02010600030101010101" pitchFamily="2" charset="-122"/>
                  </a:rPr>
                  <a:t>\0</a:t>
                </a:r>
                <a:endParaRPr lang="en-US" altLang="zh-CN" sz="2000"/>
              </a:p>
            </p:txBody>
          </p:sp>
          <p:sp>
            <p:nvSpPr>
              <p:cNvPr id="73753" name="Line 37">
                <a:extLst>
                  <a:ext uri="{FF2B5EF4-FFF2-40B4-BE49-F238E27FC236}">
                    <a16:creationId xmlns:a16="http://schemas.microsoft.com/office/drawing/2014/main" id="{DCACCD50-3A48-4066-9BD8-261E15D50A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6" y="1271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4" name="Line 38">
                <a:extLst>
                  <a:ext uri="{FF2B5EF4-FFF2-40B4-BE49-F238E27FC236}">
                    <a16:creationId xmlns:a16="http://schemas.microsoft.com/office/drawing/2014/main" id="{84F379CD-F62C-4285-8330-AB480FD889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3" y="1270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5" name="Line 39">
                <a:extLst>
                  <a:ext uri="{FF2B5EF4-FFF2-40B4-BE49-F238E27FC236}">
                    <a16:creationId xmlns:a16="http://schemas.microsoft.com/office/drawing/2014/main" id="{46FB2EDE-2843-4B2E-9066-006A75352E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9" y="1270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6" name="Line 40">
                <a:extLst>
                  <a:ext uri="{FF2B5EF4-FFF2-40B4-BE49-F238E27FC236}">
                    <a16:creationId xmlns:a16="http://schemas.microsoft.com/office/drawing/2014/main" id="{415FB697-9360-4EDF-9BBF-84D7C53823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5" y="1258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3757" name="Group 41">
                <a:extLst>
                  <a:ext uri="{FF2B5EF4-FFF2-40B4-BE49-F238E27FC236}">
                    <a16:creationId xmlns:a16="http://schemas.microsoft.com/office/drawing/2014/main" id="{646F88C8-B0B1-41BB-98F7-4EA7E8ECE0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1029"/>
                <a:ext cx="1660" cy="250"/>
                <a:chOff x="3230" y="1785"/>
                <a:chExt cx="1660" cy="250"/>
              </a:xfrm>
            </p:grpSpPr>
            <p:sp>
              <p:nvSpPr>
                <p:cNvPr id="73760" name="Text Box 42">
                  <a:extLst>
                    <a:ext uri="{FF2B5EF4-FFF2-40B4-BE49-F238E27FC236}">
                      <a16:creationId xmlns:a16="http://schemas.microsoft.com/office/drawing/2014/main" id="{5AA4297C-6675-4272-93A0-1033F26D2A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30" y="178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bg2"/>
                      </a:solidFill>
                    </a:rPr>
                    <a:t>0</a:t>
                  </a:r>
                </a:p>
              </p:txBody>
            </p:sp>
            <p:sp>
              <p:nvSpPr>
                <p:cNvPr id="73761" name="Text Box 43">
                  <a:extLst>
                    <a:ext uri="{FF2B5EF4-FFF2-40B4-BE49-F238E27FC236}">
                      <a16:creationId xmlns:a16="http://schemas.microsoft.com/office/drawing/2014/main" id="{4395685F-0567-44A6-B737-0FC8E29D1E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2" y="178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bg2"/>
                      </a:solidFill>
                    </a:rPr>
                    <a:t>2</a:t>
                  </a:r>
                </a:p>
              </p:txBody>
            </p:sp>
            <p:sp>
              <p:nvSpPr>
                <p:cNvPr id="73762" name="Text Box 44">
                  <a:extLst>
                    <a:ext uri="{FF2B5EF4-FFF2-40B4-BE49-F238E27FC236}">
                      <a16:creationId xmlns:a16="http://schemas.microsoft.com/office/drawing/2014/main" id="{99BEE399-8409-45CE-8601-4D782EA8AE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8" y="178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bg2"/>
                      </a:solidFill>
                    </a:rPr>
                    <a:t>3</a:t>
                  </a:r>
                </a:p>
              </p:txBody>
            </p:sp>
            <p:sp>
              <p:nvSpPr>
                <p:cNvPr id="73763" name="Text Box 45">
                  <a:extLst>
                    <a:ext uri="{FF2B5EF4-FFF2-40B4-BE49-F238E27FC236}">
                      <a16:creationId xmlns:a16="http://schemas.microsoft.com/office/drawing/2014/main" id="{FFCB0F65-F368-4BA5-9DAB-E5C1F6E68E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96" y="178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bg2"/>
                      </a:solidFill>
                    </a:rPr>
                    <a:t>1</a:t>
                  </a:r>
                </a:p>
              </p:txBody>
            </p:sp>
            <p:sp>
              <p:nvSpPr>
                <p:cNvPr id="73764" name="Text Box 46">
                  <a:extLst>
                    <a:ext uri="{FF2B5EF4-FFF2-40B4-BE49-F238E27FC236}">
                      <a16:creationId xmlns:a16="http://schemas.microsoft.com/office/drawing/2014/main" id="{FC133A0A-6B74-4E0F-8985-644AB1318B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94" y="1785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solidFill>
                        <a:schemeClr val="bg2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73758" name="Line 47">
                <a:extLst>
                  <a:ext uri="{FF2B5EF4-FFF2-40B4-BE49-F238E27FC236}">
                    <a16:creationId xmlns:a16="http://schemas.microsoft.com/office/drawing/2014/main" id="{3A8DA9E9-263D-41E6-AC96-4F1FEFAEE7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5" y="1246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9" name="Text Box 48">
                <a:extLst>
                  <a:ext uri="{FF2B5EF4-FFF2-40B4-BE49-F238E27FC236}">
                    <a16:creationId xmlns:a16="http://schemas.microsoft.com/office/drawing/2014/main" id="{0F6CA278-05FA-49A8-91F4-2D9591773A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47" y="1029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solidFill>
                      <a:schemeClr val="bg2"/>
                    </a:solidFill>
                  </a:rPr>
                  <a:t>5</a:t>
                </a:r>
              </a:p>
            </p:txBody>
          </p:sp>
        </p:grpSp>
      </p:grpSp>
      <p:grpSp>
        <p:nvGrpSpPr>
          <p:cNvPr id="11" name="Group 49">
            <a:extLst>
              <a:ext uri="{FF2B5EF4-FFF2-40B4-BE49-F238E27FC236}">
                <a16:creationId xmlns:a16="http://schemas.microsoft.com/office/drawing/2014/main" id="{6356537A-C5FB-42EB-9F01-501A95359A9F}"/>
              </a:ext>
            </a:extLst>
          </p:cNvPr>
          <p:cNvGrpSpPr>
            <a:grpSpLocks/>
          </p:cNvGrpSpPr>
          <p:nvPr/>
        </p:nvGrpSpPr>
        <p:grpSpPr bwMode="auto">
          <a:xfrm>
            <a:off x="3848100" y="1568450"/>
            <a:ext cx="304800" cy="342900"/>
            <a:chOff x="2472" y="2268"/>
            <a:chExt cx="192" cy="216"/>
          </a:xfrm>
        </p:grpSpPr>
        <p:sp>
          <p:nvSpPr>
            <p:cNvPr id="73748" name="Line 50">
              <a:extLst>
                <a:ext uri="{FF2B5EF4-FFF2-40B4-BE49-F238E27FC236}">
                  <a16:creationId xmlns:a16="http://schemas.microsoft.com/office/drawing/2014/main" id="{241684D1-E5A7-49DB-ABBB-4AF35E840B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8" y="2268"/>
              <a:ext cx="120" cy="2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49" name="Line 51">
              <a:extLst>
                <a:ext uri="{FF2B5EF4-FFF2-40B4-BE49-F238E27FC236}">
                  <a16:creationId xmlns:a16="http://schemas.microsoft.com/office/drawing/2014/main" id="{F915CBCE-A2ED-4FFA-BD9D-92C2783A3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2292"/>
              <a:ext cx="192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52">
            <a:extLst>
              <a:ext uri="{FF2B5EF4-FFF2-40B4-BE49-F238E27FC236}">
                <a16:creationId xmlns:a16="http://schemas.microsoft.com/office/drawing/2014/main" id="{2BCE842F-D970-4385-9A30-6E975A257B72}"/>
              </a:ext>
            </a:extLst>
          </p:cNvPr>
          <p:cNvGrpSpPr>
            <a:grpSpLocks/>
          </p:cNvGrpSpPr>
          <p:nvPr/>
        </p:nvGrpSpPr>
        <p:grpSpPr bwMode="auto">
          <a:xfrm>
            <a:off x="2914650" y="3016250"/>
            <a:ext cx="304800" cy="342900"/>
            <a:chOff x="2472" y="2268"/>
            <a:chExt cx="192" cy="216"/>
          </a:xfrm>
        </p:grpSpPr>
        <p:sp>
          <p:nvSpPr>
            <p:cNvPr id="73746" name="Line 53">
              <a:extLst>
                <a:ext uri="{FF2B5EF4-FFF2-40B4-BE49-F238E27FC236}">
                  <a16:creationId xmlns:a16="http://schemas.microsoft.com/office/drawing/2014/main" id="{93B2E511-0CB0-43D7-A86B-A56590CC5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8" y="2268"/>
              <a:ext cx="120" cy="2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47" name="Line 54">
              <a:extLst>
                <a:ext uri="{FF2B5EF4-FFF2-40B4-BE49-F238E27FC236}">
                  <a16:creationId xmlns:a16="http://schemas.microsoft.com/office/drawing/2014/main" id="{C781E90C-CF1E-4360-8AC0-E63AB2BE0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2292"/>
              <a:ext cx="192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" name="Group 55">
            <a:extLst>
              <a:ext uri="{FF2B5EF4-FFF2-40B4-BE49-F238E27FC236}">
                <a16:creationId xmlns:a16="http://schemas.microsoft.com/office/drawing/2014/main" id="{996B36B0-2FEC-4A7B-A6C7-2D27F84765D1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064000"/>
            <a:ext cx="304800" cy="342900"/>
            <a:chOff x="2472" y="2268"/>
            <a:chExt cx="192" cy="216"/>
          </a:xfrm>
        </p:grpSpPr>
        <p:sp>
          <p:nvSpPr>
            <p:cNvPr id="73744" name="Line 56">
              <a:extLst>
                <a:ext uri="{FF2B5EF4-FFF2-40B4-BE49-F238E27FC236}">
                  <a16:creationId xmlns:a16="http://schemas.microsoft.com/office/drawing/2014/main" id="{9EF2745F-AD7A-4D11-A34B-2854B1875F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8" y="2268"/>
              <a:ext cx="120" cy="2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45" name="Line 57">
              <a:extLst>
                <a:ext uri="{FF2B5EF4-FFF2-40B4-BE49-F238E27FC236}">
                  <a16:creationId xmlns:a16="http://schemas.microsoft.com/office/drawing/2014/main" id="{4CCD8FC1-A0A0-46E7-B880-83D4871CA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2292"/>
              <a:ext cx="192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Group 58">
            <a:extLst>
              <a:ext uri="{FF2B5EF4-FFF2-40B4-BE49-F238E27FC236}">
                <a16:creationId xmlns:a16="http://schemas.microsoft.com/office/drawing/2014/main" id="{EE56D75F-18BB-40DA-B002-584F61E3E157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5130800"/>
            <a:ext cx="304800" cy="342900"/>
            <a:chOff x="2472" y="2268"/>
            <a:chExt cx="192" cy="216"/>
          </a:xfrm>
        </p:grpSpPr>
        <p:sp>
          <p:nvSpPr>
            <p:cNvPr id="73742" name="Line 59">
              <a:extLst>
                <a:ext uri="{FF2B5EF4-FFF2-40B4-BE49-F238E27FC236}">
                  <a16:creationId xmlns:a16="http://schemas.microsoft.com/office/drawing/2014/main" id="{AEE6D353-D6A8-4BEF-B6A4-324D2FBCAF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8" y="2268"/>
              <a:ext cx="120" cy="2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43" name="Line 60">
              <a:extLst>
                <a:ext uri="{FF2B5EF4-FFF2-40B4-BE49-F238E27FC236}">
                  <a16:creationId xmlns:a16="http://schemas.microsoft.com/office/drawing/2014/main" id="{555D66CC-DA5E-4C8D-B6D9-14207AAD4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2292"/>
              <a:ext cx="192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7" name="Text Box 61">
            <a:extLst>
              <a:ext uri="{FF2B5EF4-FFF2-40B4-BE49-F238E27FC236}">
                <a16:creationId xmlns:a16="http://schemas.microsoft.com/office/drawing/2014/main" id="{6ACF242C-D6AE-46F8-815A-E8855DFCF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825" y="1347788"/>
            <a:ext cx="4516278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例</a:t>
            </a:r>
            <a:r>
              <a:rPr lang="zh-CN" altLang="en-US" dirty="0">
                <a:solidFill>
                  <a:schemeClr val="bg2"/>
                </a:solidFill>
              </a:rPr>
              <a:t>   </a:t>
            </a:r>
            <a:r>
              <a:rPr lang="en-US" altLang="zh-CN" dirty="0">
                <a:solidFill>
                  <a:srgbClr val="0070C0"/>
                </a:solidFill>
              </a:rPr>
              <a:t>char   str[]="Hello";</a:t>
            </a:r>
          </a:p>
          <a:p>
            <a:pPr eaLnBrk="1" hangingPunct="1"/>
            <a:r>
              <a:rPr lang="en-US" altLang="zh-CN" dirty="0">
                <a:solidFill>
                  <a:schemeClr val="bg2"/>
                </a:solidFill>
              </a:rPr>
              <a:t>       </a:t>
            </a:r>
            <a:r>
              <a:rPr lang="en-US" altLang="zh-CN" dirty="0">
                <a:solidFill>
                  <a:srgbClr val="FF3300"/>
                </a:solidFill>
              </a:rPr>
              <a:t>char   str[]={</a:t>
            </a:r>
            <a:r>
              <a:rPr lang="en-US" altLang="zh-CN" dirty="0">
                <a:solidFill>
                  <a:srgbClr val="FF0000"/>
                </a:solidFill>
              </a:rPr>
              <a:t>'H', 'e', 'l', 'l', 'o'};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5FF3FA64-F9CC-43B9-98C7-A14D73DAE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681038"/>
            <a:ext cx="77597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/>
              <a:t>一维数组程序举例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B4CA7125-351C-4051-898A-C17B3C5DA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1162050"/>
            <a:ext cx="7427913" cy="4572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  读</a:t>
            </a:r>
            <a:r>
              <a:rPr lang="en-US" altLang="zh-CN" dirty="0"/>
              <a:t>10</a:t>
            </a:r>
            <a:r>
              <a:rPr lang="zh-CN" altLang="en-US" dirty="0"/>
              <a:t>个整数存入数组，找出其中最大值和最小值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47B6292-C04F-4D63-AAF4-C9244F869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282825"/>
            <a:ext cx="4918075" cy="3051175"/>
          </a:xfrm>
          <a:prstGeom prst="rect">
            <a:avLst/>
          </a:prstGeom>
          <a:gradFill rotWithShape="0">
            <a:gsLst>
              <a:gs pos="0">
                <a:srgbClr val="EEFFFF"/>
              </a:gs>
              <a:gs pos="50000">
                <a:srgbClr val="CCFFFF"/>
              </a:gs>
              <a:gs pos="100000">
                <a:srgbClr val="EEFFFF"/>
              </a:gs>
            </a:gsLst>
            <a:lin ang="2700000" scaled="1"/>
          </a:gra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步骤</a:t>
            </a:r>
            <a:r>
              <a:rPr lang="en-US" altLang="zh-CN"/>
              <a:t>:</a:t>
            </a:r>
          </a:p>
          <a:p>
            <a:pPr eaLnBrk="1" hangingPunct="1"/>
            <a:r>
              <a:rPr lang="en-US" altLang="zh-CN"/>
              <a:t>1. </a:t>
            </a:r>
            <a:r>
              <a:rPr lang="zh-CN" altLang="en-US"/>
              <a:t>输入</a:t>
            </a:r>
            <a:r>
              <a:rPr lang="en-US" altLang="zh-CN"/>
              <a:t>:for</a:t>
            </a:r>
            <a:r>
              <a:rPr lang="zh-CN" altLang="zh-CN"/>
              <a:t>循环输入10个整数</a:t>
            </a:r>
            <a:endParaRPr lang="zh-CN" altLang="en-US"/>
          </a:p>
          <a:p>
            <a:pPr eaLnBrk="1" hangingPunct="1"/>
            <a:r>
              <a:rPr lang="en-US" altLang="zh-CN"/>
              <a:t>2. </a:t>
            </a:r>
            <a:r>
              <a:rPr lang="zh-CN" altLang="en-US"/>
              <a:t>处理</a:t>
            </a:r>
            <a:r>
              <a:rPr lang="en-US" altLang="zh-CN"/>
              <a:t>:</a:t>
            </a:r>
          </a:p>
          <a:p>
            <a:pPr eaLnBrk="1" hangingPunct="1"/>
            <a:r>
              <a:rPr lang="en-US" altLang="zh-CN"/>
              <a:t>(a) </a:t>
            </a:r>
            <a:r>
              <a:rPr lang="zh-CN" altLang="zh-CN"/>
              <a:t>先令</a:t>
            </a:r>
            <a:r>
              <a:rPr lang="en-US" altLang="zh-CN"/>
              <a:t>max=min=x[0]</a:t>
            </a:r>
          </a:p>
          <a:p>
            <a:pPr eaLnBrk="1" hangingPunct="1"/>
            <a:r>
              <a:rPr lang="en-US" altLang="zh-CN"/>
              <a:t>(b) </a:t>
            </a:r>
            <a:r>
              <a:rPr lang="zh-CN" altLang="zh-CN"/>
              <a:t>依次用</a:t>
            </a:r>
            <a:r>
              <a:rPr lang="en-US" altLang="zh-CN"/>
              <a:t>x[i]</a:t>
            </a:r>
            <a:r>
              <a:rPr lang="zh-CN" altLang="zh-CN"/>
              <a:t>和</a:t>
            </a:r>
            <a:r>
              <a:rPr lang="en-US" altLang="zh-CN"/>
              <a:t>max,min</a:t>
            </a:r>
            <a:r>
              <a:rPr lang="zh-CN" altLang="zh-CN"/>
              <a:t>比较(循环)</a:t>
            </a:r>
          </a:p>
          <a:p>
            <a:pPr eaLnBrk="1" hangingPunct="1"/>
            <a:r>
              <a:rPr lang="zh-CN" altLang="zh-CN"/>
              <a:t>     若</a:t>
            </a:r>
            <a:r>
              <a:rPr lang="en-US" altLang="zh-CN"/>
              <a:t>max&lt;x[i],</a:t>
            </a:r>
            <a:r>
              <a:rPr lang="zh-CN" altLang="zh-CN"/>
              <a:t>令</a:t>
            </a:r>
            <a:r>
              <a:rPr lang="en-US" altLang="zh-CN"/>
              <a:t>max=x[i]</a:t>
            </a:r>
          </a:p>
          <a:p>
            <a:pPr eaLnBrk="1" hangingPunct="1"/>
            <a:r>
              <a:rPr lang="en-US" altLang="zh-CN"/>
              <a:t>     </a:t>
            </a:r>
            <a:r>
              <a:rPr lang="zh-CN" altLang="zh-CN"/>
              <a:t>若</a:t>
            </a:r>
            <a:r>
              <a:rPr lang="en-US" altLang="zh-CN"/>
              <a:t>min&gt;x[i],</a:t>
            </a:r>
            <a:r>
              <a:rPr lang="zh-CN" altLang="zh-CN"/>
              <a:t>令</a:t>
            </a:r>
            <a:r>
              <a:rPr lang="en-US" altLang="zh-CN"/>
              <a:t>min=x[i]</a:t>
            </a:r>
          </a:p>
          <a:p>
            <a:pPr eaLnBrk="1" hangingPunct="1"/>
            <a:r>
              <a:rPr lang="en-US" altLang="zh-CN"/>
              <a:t>3. </a:t>
            </a:r>
            <a:r>
              <a:rPr lang="zh-CN" altLang="zh-CN"/>
              <a:t>输出:</a:t>
            </a:r>
            <a:r>
              <a:rPr lang="en-US" altLang="zh-CN"/>
              <a:t>max</a:t>
            </a:r>
            <a:r>
              <a:rPr lang="zh-CN" altLang="zh-CN"/>
              <a:t>和</a:t>
            </a:r>
            <a:r>
              <a:rPr lang="en-US" altLang="zh-CN"/>
              <a:t>min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5FF3FA64-F9CC-43B9-98C7-A14D73DAE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764704"/>
            <a:ext cx="28717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zh-CN" altLang="en-US" sz="2800" dirty="0"/>
              <a:t>一维数组程序举例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B4CA7125-351C-4051-898A-C17B3C5DA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844824"/>
            <a:ext cx="3605345" cy="83099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 读</a:t>
            </a:r>
            <a:r>
              <a:rPr lang="en-US" altLang="zh-CN" dirty="0"/>
              <a:t>10</a:t>
            </a:r>
            <a:r>
              <a:rPr lang="zh-CN" altLang="en-US" dirty="0"/>
              <a:t>个整数存入数组，找出其中最大值和最小值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8A8A031E-33FF-498F-AEAB-3D2717856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6866" y="485775"/>
            <a:ext cx="5273675" cy="6372225"/>
          </a:xfrm>
          <a:prstGeom prst="rect">
            <a:avLst/>
          </a:prstGeom>
          <a:solidFill>
            <a:schemeClr val="bg2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eaLnBrk="1" hangingPunct="1"/>
            <a:r>
              <a:rPr lang="en-US" altLang="zh-CN" dirty="0"/>
              <a:t>#define SIZE 10</a:t>
            </a:r>
          </a:p>
          <a:p>
            <a:pPr eaLnBrk="1" hangingPunct="1"/>
            <a:r>
              <a:rPr lang="en-US" altLang="zh-CN" dirty="0"/>
              <a:t>int main()</a:t>
            </a:r>
          </a:p>
          <a:p>
            <a:pPr eaLnBrk="1" hangingPunct="1"/>
            <a:r>
              <a:rPr lang="en-US" altLang="zh-CN" dirty="0"/>
              <a:t>{ int x[SIZE],</a:t>
            </a:r>
            <a:r>
              <a:rPr lang="en-US" altLang="zh-CN" dirty="0" err="1"/>
              <a:t>i,max,min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("Enter 10 integers:\n");</a:t>
            </a:r>
          </a:p>
          <a:p>
            <a:pPr eaLnBrk="1" hangingPunct="1"/>
            <a:r>
              <a:rPr lang="en-US" altLang="zh-CN" dirty="0">
                <a:solidFill>
                  <a:schemeClr val="bg2"/>
                </a:solidFill>
              </a:rPr>
              <a:t>   </a:t>
            </a:r>
            <a:r>
              <a:rPr lang="en-US" altLang="zh-CN" dirty="0">
                <a:solidFill>
                  <a:srgbClr val="0000FF"/>
                </a:solidFill>
              </a:rPr>
              <a:t>for(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=0;i&lt;</a:t>
            </a:r>
            <a:r>
              <a:rPr lang="en-US" altLang="zh-CN" dirty="0" err="1">
                <a:solidFill>
                  <a:srgbClr val="0000FF"/>
                </a:solidFill>
              </a:rPr>
              <a:t>SIZE;i</a:t>
            </a:r>
            <a:r>
              <a:rPr lang="en-US" altLang="zh-CN" dirty="0">
                <a:solidFill>
                  <a:srgbClr val="0000FF"/>
                </a:solidFill>
              </a:rPr>
              <a:t>++)</a:t>
            </a: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   {   </a:t>
            </a:r>
            <a:r>
              <a:rPr lang="en-US" altLang="zh-CN" dirty="0" err="1">
                <a:solidFill>
                  <a:srgbClr val="0000FF"/>
                </a:solidFill>
              </a:rPr>
              <a:t>printf</a:t>
            </a:r>
            <a:r>
              <a:rPr lang="en-US" altLang="zh-CN" dirty="0">
                <a:solidFill>
                  <a:srgbClr val="0000FF"/>
                </a:solidFill>
              </a:rPr>
              <a:t>("%d:",i+1);</a:t>
            </a: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	</a:t>
            </a:r>
            <a:r>
              <a:rPr lang="en-US" altLang="zh-CN" dirty="0" err="1">
                <a:solidFill>
                  <a:srgbClr val="0000FF"/>
                </a:solidFill>
              </a:rPr>
              <a:t>scanf</a:t>
            </a:r>
            <a:r>
              <a:rPr lang="en-US" altLang="zh-CN" dirty="0">
                <a:solidFill>
                  <a:srgbClr val="0000FF"/>
                </a:solidFill>
              </a:rPr>
              <a:t>("%</a:t>
            </a:r>
            <a:r>
              <a:rPr lang="en-US" altLang="zh-CN" dirty="0" err="1">
                <a:solidFill>
                  <a:srgbClr val="0000FF"/>
                </a:solidFill>
              </a:rPr>
              <a:t>d",</a:t>
            </a:r>
            <a:r>
              <a:rPr lang="en-US" altLang="zh-CN" dirty="0" err="1">
                <a:solidFill>
                  <a:srgbClr val="FF3300"/>
                </a:solidFill>
              </a:rPr>
              <a:t>&amp;</a:t>
            </a:r>
            <a:r>
              <a:rPr lang="en-US" altLang="zh-CN" dirty="0" err="1">
                <a:solidFill>
                  <a:srgbClr val="0000FF"/>
                </a:solidFill>
              </a:rPr>
              <a:t>x</a:t>
            </a:r>
            <a:r>
              <a:rPr lang="en-US" altLang="zh-CN" dirty="0">
                <a:solidFill>
                  <a:srgbClr val="0000FF"/>
                </a:solidFill>
              </a:rPr>
              <a:t>[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>
                <a:solidFill>
                  <a:srgbClr val="0000FF"/>
                </a:solidFill>
              </a:rPr>
              <a:t>]);</a:t>
            </a: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   }</a:t>
            </a:r>
          </a:p>
          <a:p>
            <a:pPr eaLnBrk="1" hangingPunct="1"/>
            <a:r>
              <a:rPr lang="en-US" altLang="zh-CN" dirty="0">
                <a:solidFill>
                  <a:schemeClr val="bg2"/>
                </a:solidFill>
              </a:rPr>
              <a:t>   </a:t>
            </a:r>
            <a:r>
              <a:rPr lang="en-US" altLang="zh-CN" dirty="0">
                <a:solidFill>
                  <a:srgbClr val="33CC33"/>
                </a:solidFill>
              </a:rPr>
              <a:t>max=min=x[0];</a:t>
            </a:r>
          </a:p>
          <a:p>
            <a:pPr eaLnBrk="1" hangingPunct="1"/>
            <a:r>
              <a:rPr lang="en-US" altLang="zh-CN" dirty="0">
                <a:solidFill>
                  <a:schemeClr val="bg2"/>
                </a:solidFill>
              </a:rPr>
              <a:t>   </a:t>
            </a:r>
            <a:r>
              <a:rPr lang="en-US" altLang="zh-CN" dirty="0">
                <a:solidFill>
                  <a:srgbClr val="FF3300"/>
                </a:solidFill>
              </a:rPr>
              <a:t>for(</a:t>
            </a:r>
            <a:r>
              <a:rPr lang="en-US" altLang="zh-CN" dirty="0" err="1">
                <a:solidFill>
                  <a:srgbClr val="FF3300"/>
                </a:solidFill>
              </a:rPr>
              <a:t>i</a:t>
            </a:r>
            <a:r>
              <a:rPr lang="en-US" altLang="zh-CN" dirty="0">
                <a:solidFill>
                  <a:srgbClr val="FF3300"/>
                </a:solidFill>
              </a:rPr>
              <a:t>=1;i&lt;</a:t>
            </a:r>
            <a:r>
              <a:rPr lang="en-US" altLang="zh-CN" dirty="0" err="1">
                <a:solidFill>
                  <a:srgbClr val="FF3300"/>
                </a:solidFill>
              </a:rPr>
              <a:t>SIZE;i</a:t>
            </a:r>
            <a:r>
              <a:rPr lang="en-US" altLang="zh-CN" dirty="0">
                <a:solidFill>
                  <a:srgbClr val="FF3300"/>
                </a:solidFill>
              </a:rPr>
              <a:t>++)</a:t>
            </a:r>
          </a:p>
          <a:p>
            <a:pPr eaLnBrk="1" hangingPunct="1"/>
            <a:r>
              <a:rPr lang="en-US" altLang="zh-CN" dirty="0">
                <a:solidFill>
                  <a:srgbClr val="FF3300"/>
                </a:solidFill>
              </a:rPr>
              <a:t>   {  if(max&lt;x[</a:t>
            </a:r>
            <a:r>
              <a:rPr lang="en-US" altLang="zh-CN" dirty="0" err="1">
                <a:solidFill>
                  <a:srgbClr val="FF3300"/>
                </a:solidFill>
              </a:rPr>
              <a:t>i</a:t>
            </a:r>
            <a:r>
              <a:rPr lang="en-US" altLang="zh-CN" dirty="0">
                <a:solidFill>
                  <a:srgbClr val="FF3300"/>
                </a:solidFill>
              </a:rPr>
              <a:t>])  max=x[</a:t>
            </a:r>
            <a:r>
              <a:rPr lang="en-US" altLang="zh-CN" dirty="0" err="1">
                <a:solidFill>
                  <a:srgbClr val="FF3300"/>
                </a:solidFill>
              </a:rPr>
              <a:t>i</a:t>
            </a:r>
            <a:r>
              <a:rPr lang="en-US" altLang="zh-CN" dirty="0">
                <a:solidFill>
                  <a:srgbClr val="FF3300"/>
                </a:solidFill>
              </a:rPr>
              <a:t>];</a:t>
            </a:r>
          </a:p>
          <a:p>
            <a:pPr eaLnBrk="1" hangingPunct="1"/>
            <a:r>
              <a:rPr lang="en-US" altLang="zh-CN" dirty="0">
                <a:solidFill>
                  <a:srgbClr val="FF3300"/>
                </a:solidFill>
              </a:rPr>
              <a:t>      if(min&gt;x[</a:t>
            </a:r>
            <a:r>
              <a:rPr lang="en-US" altLang="zh-CN" dirty="0" err="1">
                <a:solidFill>
                  <a:srgbClr val="FF3300"/>
                </a:solidFill>
              </a:rPr>
              <a:t>i</a:t>
            </a:r>
            <a:r>
              <a:rPr lang="en-US" altLang="zh-CN" dirty="0">
                <a:solidFill>
                  <a:srgbClr val="FF3300"/>
                </a:solidFill>
              </a:rPr>
              <a:t>])  min=x[</a:t>
            </a:r>
            <a:r>
              <a:rPr lang="en-US" altLang="zh-CN" dirty="0" err="1">
                <a:solidFill>
                  <a:srgbClr val="FF3300"/>
                </a:solidFill>
              </a:rPr>
              <a:t>i</a:t>
            </a:r>
            <a:r>
              <a:rPr lang="en-US" altLang="zh-CN" dirty="0">
                <a:solidFill>
                  <a:srgbClr val="FF3300"/>
                </a:solidFill>
              </a:rPr>
              <a:t>];</a:t>
            </a:r>
          </a:p>
          <a:p>
            <a:pPr eaLnBrk="1" hangingPunct="1"/>
            <a:r>
              <a:rPr lang="en-US" altLang="zh-CN" dirty="0">
                <a:solidFill>
                  <a:srgbClr val="FF3300"/>
                </a:solidFill>
              </a:rPr>
              <a:t>   }</a:t>
            </a:r>
          </a:p>
          <a:p>
            <a:pPr eaLnBrk="1" hangingPunct="1"/>
            <a:r>
              <a:rPr lang="en-US" altLang="zh-CN" dirty="0">
                <a:solidFill>
                  <a:schemeClr val="bg2"/>
                </a:solidFill>
              </a:rPr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("Maximum value is %d\</a:t>
            </a:r>
            <a:r>
              <a:rPr lang="en-US" altLang="zh-CN" dirty="0" err="1"/>
              <a:t>n",max</a:t>
            </a:r>
            <a:r>
              <a:rPr lang="en-US" altLang="zh-CN" dirty="0"/>
              <a:t>);</a:t>
            </a:r>
          </a:p>
          <a:p>
            <a:pPr eaLnBrk="1" hangingPunct="1"/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("Minimum value is %d\</a:t>
            </a:r>
            <a:r>
              <a:rPr lang="en-US" altLang="zh-CN" dirty="0" err="1"/>
              <a:t>n",min</a:t>
            </a:r>
            <a:r>
              <a:rPr lang="en-US" altLang="zh-CN" dirty="0"/>
              <a:t>);</a:t>
            </a:r>
          </a:p>
          <a:p>
            <a:pPr eaLnBrk="1" hangingPunct="1"/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129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聚合">
  <a:themeElements>
    <a:clrScheme name="自定义 6">
      <a:dk1>
        <a:srgbClr val="3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4928</TotalTime>
  <Words>9694</Words>
  <Application>Microsoft Office PowerPoint</Application>
  <PresentationFormat>全屏显示(4:3)</PresentationFormat>
  <Paragraphs>1691</Paragraphs>
  <Slides>77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91" baseType="lpstr">
      <vt:lpstr>华文中宋</vt:lpstr>
      <vt:lpstr>楷体_GB2312</vt:lpstr>
      <vt:lpstr>宋体</vt:lpstr>
      <vt:lpstr>Arial</vt:lpstr>
      <vt:lpstr>Calibri</vt:lpstr>
      <vt:lpstr>Cambria</vt:lpstr>
      <vt:lpstr>Times New Roman</vt:lpstr>
      <vt:lpstr>Verdana</vt:lpstr>
      <vt:lpstr>Wingdings</vt:lpstr>
      <vt:lpstr>Wingdings 2</vt:lpstr>
      <vt:lpstr>Wingdings 3</vt:lpstr>
      <vt:lpstr>1_聚合</vt:lpstr>
      <vt:lpstr>BMP 图象</vt:lpstr>
      <vt:lpstr>公式</vt:lpstr>
      <vt:lpstr>      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在Internet上传输文件</dc:title>
  <dc:creator>DEWEY</dc:creator>
  <cp:lastModifiedBy>ZWX</cp:lastModifiedBy>
  <cp:revision>1222</cp:revision>
  <dcterms:created xsi:type="dcterms:W3CDTF">2003-06-06T13:05:51Z</dcterms:created>
  <dcterms:modified xsi:type="dcterms:W3CDTF">2022-10-26T04:05:48Z</dcterms:modified>
</cp:coreProperties>
</file>